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handoutMasterIdLst>
    <p:handoutMasterId r:id="rId97"/>
  </p:handoutMasterIdLst>
  <p:sldIdLst>
    <p:sldId id="819" r:id="rId2"/>
    <p:sldId id="818" r:id="rId3"/>
    <p:sldId id="940" r:id="rId4"/>
    <p:sldId id="941" r:id="rId5"/>
    <p:sldId id="829" r:id="rId6"/>
    <p:sldId id="989" r:id="rId7"/>
    <p:sldId id="990" r:id="rId8"/>
    <p:sldId id="830" r:id="rId9"/>
    <p:sldId id="826" r:id="rId10"/>
    <p:sldId id="827" r:id="rId11"/>
    <p:sldId id="991" r:id="rId12"/>
    <p:sldId id="992" r:id="rId13"/>
    <p:sldId id="831" r:id="rId14"/>
    <p:sldId id="939" r:id="rId15"/>
    <p:sldId id="929" r:id="rId16"/>
    <p:sldId id="930" r:id="rId17"/>
    <p:sldId id="931" r:id="rId18"/>
    <p:sldId id="932" r:id="rId19"/>
    <p:sldId id="933" r:id="rId20"/>
    <p:sldId id="834" r:id="rId21"/>
    <p:sldId id="845" r:id="rId22"/>
    <p:sldId id="934" r:id="rId23"/>
    <p:sldId id="935" r:id="rId24"/>
    <p:sldId id="837" r:id="rId25"/>
    <p:sldId id="936" r:id="rId26"/>
    <p:sldId id="937" r:id="rId27"/>
    <p:sldId id="846" r:id="rId28"/>
    <p:sldId id="849" r:id="rId29"/>
    <p:sldId id="852" r:id="rId30"/>
    <p:sldId id="850" r:id="rId31"/>
    <p:sldId id="851" r:id="rId32"/>
    <p:sldId id="853" r:id="rId33"/>
    <p:sldId id="855" r:id="rId34"/>
    <p:sldId id="856" r:id="rId35"/>
    <p:sldId id="858" r:id="rId36"/>
    <p:sldId id="942" r:id="rId37"/>
    <p:sldId id="943" r:id="rId38"/>
    <p:sldId id="859" r:id="rId39"/>
    <p:sldId id="944" r:id="rId40"/>
    <p:sldId id="945" r:id="rId41"/>
    <p:sldId id="861" r:id="rId42"/>
    <p:sldId id="860" r:id="rId43"/>
    <p:sldId id="946" r:id="rId44"/>
    <p:sldId id="947" r:id="rId45"/>
    <p:sldId id="948" r:id="rId46"/>
    <p:sldId id="950" r:id="rId47"/>
    <p:sldId id="952" r:id="rId48"/>
    <p:sldId id="951" r:id="rId49"/>
    <p:sldId id="864" r:id="rId50"/>
    <p:sldId id="865" r:id="rId51"/>
    <p:sldId id="866" r:id="rId52"/>
    <p:sldId id="862" r:id="rId53"/>
    <p:sldId id="953" r:id="rId54"/>
    <p:sldId id="954" r:id="rId55"/>
    <p:sldId id="956" r:id="rId56"/>
    <p:sldId id="957" r:id="rId57"/>
    <p:sldId id="959" r:id="rId58"/>
    <p:sldId id="958" r:id="rId59"/>
    <p:sldId id="960" r:id="rId60"/>
    <p:sldId id="961" r:id="rId61"/>
    <p:sldId id="962" r:id="rId62"/>
    <p:sldId id="963" r:id="rId63"/>
    <p:sldId id="964" r:id="rId64"/>
    <p:sldId id="965" r:id="rId65"/>
    <p:sldId id="966" r:id="rId66"/>
    <p:sldId id="967" r:id="rId67"/>
    <p:sldId id="968" r:id="rId68"/>
    <p:sldId id="969" r:id="rId69"/>
    <p:sldId id="970" r:id="rId70"/>
    <p:sldId id="971" r:id="rId71"/>
    <p:sldId id="972" r:id="rId72"/>
    <p:sldId id="973" r:id="rId73"/>
    <p:sldId id="974" r:id="rId74"/>
    <p:sldId id="975" r:id="rId75"/>
    <p:sldId id="976" r:id="rId76"/>
    <p:sldId id="867" r:id="rId77"/>
    <p:sldId id="977" r:id="rId78"/>
    <p:sldId id="978" r:id="rId79"/>
    <p:sldId id="979" r:id="rId80"/>
    <p:sldId id="980" r:id="rId81"/>
    <p:sldId id="981" r:id="rId82"/>
    <p:sldId id="982" r:id="rId83"/>
    <p:sldId id="983" r:id="rId84"/>
    <p:sldId id="984" r:id="rId85"/>
    <p:sldId id="985" r:id="rId86"/>
    <p:sldId id="987" r:id="rId87"/>
    <p:sldId id="986" r:id="rId88"/>
    <p:sldId id="868" r:id="rId89"/>
    <p:sldId id="869" r:id="rId90"/>
    <p:sldId id="870" r:id="rId91"/>
    <p:sldId id="871" r:id="rId92"/>
    <p:sldId id="872" r:id="rId93"/>
    <p:sldId id="988" r:id="rId94"/>
    <p:sldId id="873"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8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81B"/>
    <a:srgbClr val="223DC4"/>
    <a:srgbClr val="311DC9"/>
    <a:srgbClr val="66CCFF"/>
    <a:srgbClr val="1C3DCA"/>
    <a:srgbClr val="0918DD"/>
    <a:srgbClr val="D9532F"/>
    <a:srgbClr val="B2EDFF"/>
    <a:srgbClr val="1F1FC7"/>
    <a:srgbClr val="0240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15" autoAdjust="0"/>
    <p:restoredTop sz="70055" autoAdjust="0"/>
  </p:normalViewPr>
  <p:slideViewPr>
    <p:cSldViewPr snapToGrid="0">
      <p:cViewPr>
        <p:scale>
          <a:sx n="100" d="100"/>
          <a:sy n="100" d="100"/>
        </p:scale>
        <p:origin x="686" y="58"/>
      </p:cViewPr>
      <p:guideLst>
        <p:guide pos="2880"/>
        <p:guide orient="horz" pos="2183"/>
      </p:guideLst>
    </p:cSldViewPr>
  </p:slideViewPr>
  <p:notesTextViewPr>
    <p:cViewPr>
      <p:scale>
        <a:sx n="125" d="100"/>
        <a:sy n="125" d="100"/>
      </p:scale>
      <p:origin x="0" y="0"/>
    </p:cViewPr>
  </p:notesTextViewPr>
  <p:notesViewPr>
    <p:cSldViewPr snapToGrid="0">
      <p:cViewPr varScale="1">
        <p:scale>
          <a:sx n="80" d="100"/>
          <a:sy n="80" d="100"/>
        </p:scale>
        <p:origin x="2736" y="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2A129FA-9BB5-4D97-BDDC-6540732666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228B874-F282-436B-AF29-939F584C74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15526E-D995-4739-93D1-84F8748DCFC2}" type="datetimeFigureOut">
              <a:rPr lang="zh-CN" altLang="en-US" smtClean="0"/>
              <a:t>2024/3/14</a:t>
            </a:fld>
            <a:endParaRPr lang="zh-CN" altLang="en-US"/>
          </a:p>
        </p:txBody>
      </p:sp>
      <p:sp>
        <p:nvSpPr>
          <p:cNvPr id="4" name="页脚占位符 3">
            <a:extLst>
              <a:ext uri="{FF2B5EF4-FFF2-40B4-BE49-F238E27FC236}">
                <a16:creationId xmlns:a16="http://schemas.microsoft.com/office/drawing/2014/main" id="{BD6912C7-35B1-470E-A70D-90703C26F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669F774-30ED-4766-B631-FE8A1BCB40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4BB67C-3F44-4E45-BC1D-7FA8AB505BD2}" type="slidenum">
              <a:rPr lang="zh-CN" altLang="en-US" smtClean="0"/>
              <a:t>‹#›</a:t>
            </a:fld>
            <a:endParaRPr lang="zh-CN" altLang="en-US"/>
          </a:p>
        </p:txBody>
      </p:sp>
    </p:spTree>
    <p:extLst>
      <p:ext uri="{BB962C8B-B14F-4D97-AF65-F5344CB8AC3E}">
        <p14:creationId xmlns:p14="http://schemas.microsoft.com/office/powerpoint/2010/main" val="2299229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BA3A9-E327-417A-82B2-5200C1C5D259}" type="datetimeFigureOut">
              <a:rPr lang="zh-CN" altLang="en-US" smtClean="0"/>
              <a:t>2024/3/14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95CAE-7A99-4172-B1EB-FAE27CFFB735}" type="slidenum">
              <a:rPr lang="zh-CN" altLang="en-US" smtClean="0"/>
              <a:t>‹#›</a:t>
            </a:fld>
            <a:endParaRPr lang="zh-CN" altLang="en-US"/>
          </a:p>
        </p:txBody>
      </p:sp>
    </p:spTree>
    <p:extLst>
      <p:ext uri="{BB962C8B-B14F-4D97-AF65-F5344CB8AC3E}">
        <p14:creationId xmlns:p14="http://schemas.microsoft.com/office/powerpoint/2010/main" val="3857553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IPv4?fromModule=lemma_inlink" TargetMode="External"/><Relationship Id="rId7" Type="http://schemas.openxmlformats.org/officeDocument/2006/relationships/hyperlink" Target="https://baike.baidu.com/item/%E8%B7%AF%E7%94%B1%E5%99%A8?fromModule=lemma_inlink"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baike.baidu.com/item/%E5%9B%A0%E7%89%B9%E7%BD%91?fromModule=lemma_inlink" TargetMode="External"/><Relationship Id="rId5" Type="http://schemas.openxmlformats.org/officeDocument/2006/relationships/hyperlink" Target="https://baike.baidu.com/item/%E6%95%B0%E6%8D%AE%E9%93%BE%E8%B7%AF%E5%B1%82/4329290?fromModule=lemma_inlink" TargetMode="External"/><Relationship Id="rId4" Type="http://schemas.openxmlformats.org/officeDocument/2006/relationships/hyperlink" Target="https://baike.baidu.com/item/IPv6?fromModule=lemma_inlink"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huawei.com/cn/products/enterprise-networking/router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e.huawei.com/cn/products/enterprise-networking/switches/data-center-switches"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info.support.huawei.com/info-finder/encyclopedia/zh/IPv6.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info.support.huawei.com/info-finder/encyclopedia/zh/NetStream.html#section28571911183518"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info.support.huawei.com/info-finder/encyclopedia/zh/NetStream.html#section7290939184913" TargetMode="External"/><Relationship Id="rId5" Type="http://schemas.openxmlformats.org/officeDocument/2006/relationships/hyperlink" Target="https://info.support.huawei.com/info-finder/encyclopedia/zh/NetStream.html#section58591444134820" TargetMode="External"/><Relationship Id="rId4" Type="http://schemas.openxmlformats.org/officeDocument/2006/relationships/hyperlink" Target="https://info.support.huawei.com/info-finder/encyclopedia/zh/NetStream.html#section441369162719"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support.huawei.com/enterprise/zh/doc/EDOC1100087025#zh-cn_topic_0169814362_fig740916518103"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support.huawei.com/enterprise/zh/doc/EDOC1100087025#zh-cn_topic_0169814362_fig15230171018165" TargetMode="External"/><Relationship Id="rId4" Type="http://schemas.openxmlformats.org/officeDocument/2006/relationships/hyperlink" Target="https://support.huawei.com/enterprise/zh/doc/EDOC1100087025#zh-cn_topic_0169814362_fig6360193717153" TargetMode="Externa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support.huawei.com/enterprise/zh/doc/EDOC1100087025#zh-cn_topic_0169814362_fig6360193717153"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s://support.huawei.com/enterprise/zh/doc/EDOC1100087025#zh-cn_topic_0169814362_fig15230171018165" TargetMode="Externa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4%BB%A5%E5%A4%AA%E7%BD%91%E6%95%B0%E6%8D%AE%E5%8C%85/22036240?fromModule=lemma_inlink"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baike.baidu.com/item/%E8%AE%A1%E7%AE%97%E6%9C%BA%E9%80%9A%E4%BF%A1/8082711?fromModule=lemma_inlink" TargetMode="External"/><Relationship Id="rId5" Type="http://schemas.openxmlformats.org/officeDocument/2006/relationships/hyperlink" Target="https://baike.baidu.com/item/ARP%E7%97%85%E6%AF%92/496120?fromModule=lemma_inlink" TargetMode="External"/><Relationship Id="rId4" Type="http://schemas.openxmlformats.org/officeDocument/2006/relationships/hyperlink" Target="https://baike.baidu.com/item/%E4%B8%AD%E9%97%B4%E4%BA%BA%E6%94%BB%E5%87%BB/1739730?fromModule=lemma_inlink" TargetMode="Externa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anose="02010600030101010101" pitchFamily="2" charset="-122"/>
                <a:ea typeface="宋体" panose="02010600030101010101" pitchFamily="2" charset="-122"/>
              </a:rPr>
              <a:t>网络安全态势感知对于原始的、完整的数据进行收集绝对是必要的，这些没有被过滤、筛选过的“穿”过网络的数据，能提供完整的内容描述，具有较高的价值。</a:t>
            </a: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panose="02010600030101010101" pitchFamily="2" charset="-122"/>
                <a:ea typeface="宋体" panose="02010600030101010101" pitchFamily="2" charset="-122"/>
              </a:rPr>
              <a:t>这里主要的完整内容数据类型就是包捕获数据，它是可收集的网络数据中最全面完整的代表。</a:t>
            </a:r>
            <a:endParaRPr lang="en-US" altLang="zh-CN" dirty="0" smtClean="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a:t>
            </a:fld>
            <a:endParaRPr lang="zh-CN" altLang="en-US"/>
          </a:p>
        </p:txBody>
      </p:sp>
    </p:spTree>
    <p:extLst>
      <p:ext uri="{BB962C8B-B14F-4D97-AF65-F5344CB8AC3E}">
        <p14:creationId xmlns:p14="http://schemas.microsoft.com/office/powerpoint/2010/main" val="238796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版本</a:t>
            </a:r>
            <a:r>
              <a:rPr lang="zh-CN" altLang="en-US" sz="1200" b="0" i="0" kern="1200" dirty="0" smtClean="0">
                <a:solidFill>
                  <a:schemeClr val="tx1"/>
                </a:solidFill>
                <a:effectLst/>
                <a:latin typeface="+mn-lt"/>
                <a:ea typeface="+mn-ea"/>
                <a:cs typeface="+mn-cs"/>
              </a:rPr>
              <a:t>　占</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位，指</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协议的版本。通信双方使用的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协议版本必须一致。广泛使用的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协议版本号为</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（即</a:t>
            </a:r>
            <a:r>
              <a:rPr lang="en-US" altLang="zh-CN" sz="1200" b="0" i="0" u="none" strike="noStrike" kern="1200" dirty="0" smtClean="0">
                <a:solidFill>
                  <a:schemeClr val="tx1"/>
                </a:solidFill>
                <a:effectLst/>
                <a:latin typeface="+mn-lt"/>
                <a:ea typeface="+mn-ea"/>
                <a:cs typeface="+mn-cs"/>
                <a:hlinkClick r:id="rId3"/>
              </a:rPr>
              <a:t>IPv4</a:t>
            </a:r>
            <a:r>
              <a:rPr lang="zh-CN" altLang="en-US" sz="1200" b="0" i="0" kern="1200" dirty="0" smtClean="0">
                <a:solidFill>
                  <a:schemeClr val="tx1"/>
                </a:solidFill>
                <a:effectLst/>
                <a:latin typeface="+mn-lt"/>
                <a:ea typeface="+mn-ea"/>
                <a:cs typeface="+mn-cs"/>
              </a:rPr>
              <a:t>）。关于</a:t>
            </a:r>
            <a:r>
              <a:rPr lang="en-US" altLang="zh-CN" sz="1200" b="0" i="0" u="none" strike="noStrike" kern="1200" dirty="0" smtClean="0">
                <a:solidFill>
                  <a:schemeClr val="tx1"/>
                </a:solidFill>
                <a:effectLst/>
                <a:latin typeface="+mn-lt"/>
                <a:ea typeface="+mn-ea"/>
                <a:cs typeface="+mn-cs"/>
                <a:hlinkClick r:id="rId4"/>
              </a:rPr>
              <a:t>IPv6</a:t>
            </a:r>
            <a:r>
              <a:rPr lang="zh-CN" altLang="en-US" sz="1200" b="0" i="0" kern="1200" dirty="0" smtClean="0">
                <a:solidFill>
                  <a:schemeClr val="tx1"/>
                </a:solidFill>
                <a:effectLst/>
                <a:latin typeface="+mn-lt"/>
                <a:ea typeface="+mn-ea"/>
                <a:cs typeface="+mn-cs"/>
              </a:rPr>
              <a:t>，还处于草案阶段。</a:t>
            </a:r>
          </a:p>
          <a:p>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首部长度</a:t>
            </a:r>
            <a:r>
              <a:rPr lang="zh-CN" altLang="en-US" sz="1200" b="0" i="0" kern="1200" dirty="0" smtClean="0">
                <a:solidFill>
                  <a:schemeClr val="tx1"/>
                </a:solidFill>
                <a:effectLst/>
                <a:latin typeface="+mn-lt"/>
                <a:ea typeface="+mn-ea"/>
                <a:cs typeface="+mn-cs"/>
              </a:rPr>
              <a:t>　占</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位，可表示的最大十进制数值是</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。请注意，</a:t>
            </a:r>
            <a:r>
              <a:rPr lang="zh-CN" altLang="en-US" sz="1200" b="1" i="0" kern="1200" dirty="0" smtClean="0">
                <a:solidFill>
                  <a:schemeClr val="tx1"/>
                </a:solidFill>
                <a:effectLst/>
                <a:latin typeface="+mn-lt"/>
                <a:ea typeface="+mn-ea"/>
                <a:cs typeface="+mn-cs"/>
              </a:rPr>
              <a:t>这个字段所表示数的单位是</a:t>
            </a:r>
            <a:r>
              <a:rPr lang="en-US" altLang="zh-CN" sz="1200" b="1" i="0" kern="1200" dirty="0" smtClean="0">
                <a:solidFill>
                  <a:schemeClr val="tx1"/>
                </a:solidFill>
                <a:effectLst/>
                <a:latin typeface="+mn-lt"/>
                <a:ea typeface="+mn-ea"/>
                <a:cs typeface="+mn-cs"/>
              </a:rPr>
              <a:t>32</a:t>
            </a:r>
            <a:r>
              <a:rPr lang="zh-CN" altLang="en-US" sz="1200" b="1" i="0" kern="1200" dirty="0" smtClean="0">
                <a:solidFill>
                  <a:schemeClr val="tx1"/>
                </a:solidFill>
                <a:effectLst/>
                <a:latin typeface="+mn-lt"/>
                <a:ea typeface="+mn-ea"/>
                <a:cs typeface="+mn-cs"/>
              </a:rPr>
              <a:t>位字长</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位字长是</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字节），因此，当</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的首部长度为</a:t>
            </a:r>
            <a:r>
              <a:rPr lang="en-US" altLang="zh-CN" sz="1200" b="0" i="0" kern="1200" dirty="0" smtClean="0">
                <a:solidFill>
                  <a:schemeClr val="tx1"/>
                </a:solidFill>
                <a:effectLst/>
                <a:latin typeface="+mn-lt"/>
                <a:ea typeface="+mn-ea"/>
                <a:cs typeface="+mn-cs"/>
              </a:rPr>
              <a:t>1111</a:t>
            </a:r>
            <a:r>
              <a:rPr lang="zh-CN" altLang="en-US" sz="1200" b="0" i="0" kern="1200" dirty="0" smtClean="0">
                <a:solidFill>
                  <a:schemeClr val="tx1"/>
                </a:solidFill>
                <a:effectLst/>
                <a:latin typeface="+mn-lt"/>
                <a:ea typeface="+mn-ea"/>
                <a:cs typeface="+mn-cs"/>
              </a:rPr>
              <a:t>时（即十进制的</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），首部长度就达到</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字节。当</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分组的首部长度不是</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字节的整数倍时，必须利用最后的填充字段加以填充。因此数据部分永远在</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字节的整数倍开始，这样在实现</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协议时较为方便。首部长度限制为</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字节的缺点是有时可能不够用。但这样做是希望用户尽量减少开销。最常用的首部长度就是</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字节（</a:t>
            </a:r>
            <a:r>
              <a:rPr lang="zh-CN" altLang="en-US" sz="1200" b="1" i="0" kern="1200" dirty="0" smtClean="0">
                <a:solidFill>
                  <a:schemeClr val="tx1"/>
                </a:solidFill>
                <a:effectLst/>
                <a:latin typeface="+mn-lt"/>
                <a:ea typeface="+mn-ea"/>
                <a:cs typeface="+mn-cs"/>
              </a:rPr>
              <a:t>即首部长度为</a:t>
            </a:r>
            <a:r>
              <a:rPr lang="en-US" altLang="zh-CN" sz="1200" b="1" i="0" kern="1200" dirty="0" smtClean="0">
                <a:solidFill>
                  <a:schemeClr val="tx1"/>
                </a:solidFill>
                <a:effectLst/>
                <a:latin typeface="+mn-lt"/>
                <a:ea typeface="+mn-ea"/>
                <a:cs typeface="+mn-cs"/>
              </a:rPr>
              <a:t>0101</a:t>
            </a:r>
            <a:r>
              <a:rPr lang="zh-CN" altLang="en-US" sz="1200" b="0" i="0" kern="1200" dirty="0" smtClean="0">
                <a:solidFill>
                  <a:schemeClr val="tx1"/>
                </a:solidFill>
                <a:effectLst/>
                <a:latin typeface="+mn-lt"/>
                <a:ea typeface="+mn-ea"/>
                <a:cs typeface="+mn-cs"/>
              </a:rPr>
              <a:t>），这时不使用任何选项。</a:t>
            </a:r>
          </a:p>
          <a:p>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区分服务</a:t>
            </a:r>
            <a:r>
              <a:rPr lang="zh-CN" altLang="en-US" sz="1200" b="0" i="0" kern="1200" dirty="0" smtClean="0">
                <a:solidFill>
                  <a:schemeClr val="tx1"/>
                </a:solidFill>
                <a:effectLst/>
                <a:latin typeface="+mn-lt"/>
                <a:ea typeface="+mn-ea"/>
                <a:cs typeface="+mn-cs"/>
              </a:rPr>
              <a:t>　占</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位，用来获得更好的服务。这个字段在旧标准中叫做服务类型，但实际上一直没有被使用过。</a:t>
            </a:r>
            <a:r>
              <a:rPr lang="en-US" altLang="zh-CN" sz="1200" b="0" i="0" kern="1200" dirty="0" smtClean="0">
                <a:solidFill>
                  <a:schemeClr val="tx1"/>
                </a:solidFill>
                <a:effectLst/>
                <a:latin typeface="+mn-lt"/>
                <a:ea typeface="+mn-ea"/>
                <a:cs typeface="+mn-cs"/>
              </a:rPr>
              <a:t>1998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把这个字段改名为区分服务</a:t>
            </a:r>
            <a:r>
              <a:rPr lang="en-US" altLang="zh-CN" sz="1200" b="0" i="0" kern="1200" dirty="0" smtClean="0">
                <a:solidFill>
                  <a:schemeClr val="tx1"/>
                </a:solidFill>
                <a:effectLst/>
                <a:latin typeface="+mn-lt"/>
                <a:ea typeface="+mn-ea"/>
                <a:cs typeface="+mn-cs"/>
              </a:rPr>
              <a:t>DS(Differentiated Services)</a:t>
            </a:r>
            <a:r>
              <a:rPr lang="zh-CN" altLang="en-US" sz="1200" b="0" i="0" kern="1200" dirty="0" smtClean="0">
                <a:solidFill>
                  <a:schemeClr val="tx1"/>
                </a:solidFill>
                <a:effectLst/>
                <a:latin typeface="+mn-lt"/>
                <a:ea typeface="+mn-ea"/>
                <a:cs typeface="+mn-cs"/>
              </a:rPr>
              <a:t>。只有在使用区分服务时，这个字段才起作用。</a:t>
            </a:r>
          </a:p>
          <a:p>
            <a:r>
              <a:rPr lang="en-US" altLang="zh-CN" sz="1200" b="1" i="0" kern="1200" dirty="0" smtClean="0">
                <a:solidFill>
                  <a:schemeClr val="tx1"/>
                </a:solidFill>
                <a:effectLst/>
                <a:latin typeface="+mn-lt"/>
                <a:ea typeface="+mn-ea"/>
                <a:cs typeface="+mn-cs"/>
              </a:rPr>
              <a:t>(4)</a:t>
            </a:r>
            <a:r>
              <a:rPr lang="zh-CN" altLang="en-US" sz="1200" b="1" i="0" kern="1200" dirty="0" smtClean="0">
                <a:solidFill>
                  <a:schemeClr val="tx1"/>
                </a:solidFill>
                <a:effectLst/>
                <a:latin typeface="+mn-lt"/>
                <a:ea typeface="+mn-ea"/>
                <a:cs typeface="+mn-cs"/>
              </a:rPr>
              <a:t>总长度</a:t>
            </a:r>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总长度指首部和数据之和的长度，单位为字节</a:t>
            </a:r>
            <a:r>
              <a:rPr lang="zh-CN" altLang="en-US" sz="1200" b="0" i="0" kern="1200" dirty="0" smtClean="0">
                <a:solidFill>
                  <a:schemeClr val="tx1"/>
                </a:solidFill>
                <a:effectLst/>
                <a:latin typeface="+mn-lt"/>
                <a:ea typeface="+mn-ea"/>
                <a:cs typeface="+mn-cs"/>
              </a:rPr>
              <a:t>。总长度字段为</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位，因此数据报的最大长度为</a:t>
            </a:r>
            <a:r>
              <a:rPr lang="en-US" altLang="zh-CN" sz="1200" b="0" i="0" kern="1200" dirty="0" smtClean="0">
                <a:solidFill>
                  <a:schemeClr val="tx1"/>
                </a:solidFill>
                <a:effectLst/>
                <a:latin typeface="+mn-lt"/>
                <a:ea typeface="+mn-ea"/>
                <a:cs typeface="+mn-cs"/>
              </a:rPr>
              <a:t>2^16-1=65535</a:t>
            </a:r>
            <a:r>
              <a:rPr lang="zh-CN" altLang="en-US" sz="1200" b="0" i="0" kern="1200" dirty="0" smtClean="0">
                <a:solidFill>
                  <a:schemeClr val="tx1"/>
                </a:solidFill>
                <a:effectLst/>
                <a:latin typeface="+mn-lt"/>
                <a:ea typeface="+mn-ea"/>
                <a:cs typeface="+mn-cs"/>
              </a:rPr>
              <a:t>字节。</a:t>
            </a: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层下面的每一种</a:t>
            </a:r>
            <a:r>
              <a:rPr lang="zh-CN" altLang="en-US" sz="1200" b="0" i="0" u="none" strike="noStrike" kern="1200" dirty="0" smtClean="0">
                <a:solidFill>
                  <a:schemeClr val="tx1"/>
                </a:solidFill>
                <a:effectLst/>
                <a:latin typeface="+mn-lt"/>
                <a:ea typeface="+mn-ea"/>
                <a:cs typeface="+mn-cs"/>
                <a:hlinkClick r:id="rId5"/>
              </a:rPr>
              <a:t>数据链路层</a:t>
            </a:r>
            <a:r>
              <a:rPr lang="zh-CN" altLang="en-US" sz="1200" b="0" i="0" kern="1200" dirty="0" smtClean="0">
                <a:solidFill>
                  <a:schemeClr val="tx1"/>
                </a:solidFill>
                <a:effectLst/>
                <a:latin typeface="+mn-lt"/>
                <a:ea typeface="+mn-ea"/>
                <a:cs typeface="+mn-cs"/>
              </a:rPr>
              <a:t>都有自己的帧格式，其中包括帧格式中的数据字段的最大长度，这称为最大传送单元</a:t>
            </a:r>
            <a:r>
              <a:rPr lang="en-US" altLang="zh-CN" sz="1200" b="0" i="0" kern="1200" dirty="0" smtClean="0">
                <a:solidFill>
                  <a:schemeClr val="tx1"/>
                </a:solidFill>
                <a:effectLst/>
                <a:latin typeface="+mn-lt"/>
                <a:ea typeface="+mn-ea"/>
                <a:cs typeface="+mn-cs"/>
              </a:rPr>
              <a:t>MTU(Maximum Transfer Unit)</a:t>
            </a:r>
            <a:r>
              <a:rPr lang="zh-CN" altLang="en-US" sz="1200" b="0" i="0" kern="1200" dirty="0" smtClean="0">
                <a:solidFill>
                  <a:schemeClr val="tx1"/>
                </a:solidFill>
                <a:effectLst/>
                <a:latin typeface="+mn-lt"/>
                <a:ea typeface="+mn-ea"/>
                <a:cs typeface="+mn-cs"/>
              </a:rPr>
              <a:t>。当一个数据报封装成链路层的帧时，此数据报的总长度（即首部加上数据部分）一定不能超过下面的数据链路层的</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值。</a:t>
            </a:r>
          </a:p>
          <a:p>
            <a:r>
              <a:rPr lang="en-US" altLang="zh-CN" sz="1200" b="1" i="0" kern="1200" dirty="0" smtClean="0">
                <a:solidFill>
                  <a:schemeClr val="tx1"/>
                </a:solidFill>
                <a:effectLst/>
                <a:latin typeface="+mn-lt"/>
                <a:ea typeface="+mn-ea"/>
                <a:cs typeface="+mn-cs"/>
              </a:rPr>
              <a:t>(5)</a:t>
            </a:r>
            <a:r>
              <a:rPr lang="zh-CN" altLang="en-US" sz="1200" b="1" i="0" kern="1200" dirty="0" smtClean="0">
                <a:solidFill>
                  <a:schemeClr val="tx1"/>
                </a:solidFill>
                <a:effectLst/>
                <a:latin typeface="+mn-lt"/>
                <a:ea typeface="+mn-ea"/>
                <a:cs typeface="+mn-cs"/>
              </a:rPr>
              <a:t>标识</a:t>
            </a:r>
            <a:r>
              <a:rPr lang="en-US" altLang="zh-CN" sz="1200" b="1" i="0" kern="1200" dirty="0" smtClean="0">
                <a:solidFill>
                  <a:schemeClr val="tx1"/>
                </a:solidFill>
                <a:effectLst/>
                <a:latin typeface="+mn-lt"/>
                <a:ea typeface="+mn-ea"/>
                <a:cs typeface="+mn-cs"/>
              </a:rPr>
              <a:t>(identification)</a:t>
            </a:r>
            <a:r>
              <a:rPr lang="zh-CN" altLang="en-US" sz="1200" b="0" i="0" kern="1200" dirty="0" smtClean="0">
                <a:solidFill>
                  <a:schemeClr val="tx1"/>
                </a:solidFill>
                <a:effectLst/>
                <a:latin typeface="+mn-lt"/>
                <a:ea typeface="+mn-ea"/>
                <a:cs typeface="+mn-cs"/>
              </a:rPr>
              <a:t>　占</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位。</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软件在存储器中维持一个计数器，每产生一个数据报，计数器就加</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，并将此值赋给标识字段。但这个“标识”并不是序号，因为</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是无连接服务，数据报不存在按序接收的问题。当数据报由于长度超过网络的</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而</a:t>
            </a:r>
            <a:r>
              <a:rPr lang="zh-CN" altLang="en-US" sz="1200" b="1" i="0" kern="1200" dirty="0" smtClean="0">
                <a:solidFill>
                  <a:schemeClr val="tx1"/>
                </a:solidFill>
                <a:effectLst/>
                <a:latin typeface="+mn-lt"/>
                <a:ea typeface="+mn-ea"/>
                <a:cs typeface="+mn-cs"/>
              </a:rPr>
              <a:t>必须分片时</a:t>
            </a:r>
            <a:r>
              <a:rPr lang="zh-CN" altLang="en-US"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这个标识字段的值就被复制到所有的数据报的标识字段</a:t>
            </a:r>
            <a:r>
              <a:rPr lang="zh-CN" altLang="en-US" sz="1200" b="0" i="0" kern="1200" dirty="0" smtClean="0">
                <a:solidFill>
                  <a:schemeClr val="tx1"/>
                </a:solidFill>
                <a:effectLst/>
                <a:latin typeface="+mn-lt"/>
                <a:ea typeface="+mn-ea"/>
                <a:cs typeface="+mn-cs"/>
              </a:rPr>
              <a:t>中。相同的标识字段的值使分片后的各数据报片最后能正确地重装成为原来的数据报。</a:t>
            </a:r>
          </a:p>
          <a:p>
            <a:r>
              <a:rPr lang="en-US" altLang="zh-CN" sz="1200" b="1" i="0" kern="1200" dirty="0" smtClean="0">
                <a:solidFill>
                  <a:schemeClr val="tx1"/>
                </a:solidFill>
                <a:effectLst/>
                <a:latin typeface="+mn-lt"/>
                <a:ea typeface="+mn-ea"/>
                <a:cs typeface="+mn-cs"/>
              </a:rPr>
              <a:t>(6)</a:t>
            </a:r>
            <a:r>
              <a:rPr lang="zh-CN" altLang="en-US" sz="1200" b="1" i="0" kern="1200" dirty="0" smtClean="0">
                <a:solidFill>
                  <a:schemeClr val="tx1"/>
                </a:solidFill>
                <a:effectLst/>
                <a:latin typeface="+mn-lt"/>
                <a:ea typeface="+mn-ea"/>
                <a:cs typeface="+mn-cs"/>
              </a:rPr>
              <a:t>标志</a:t>
            </a:r>
            <a:r>
              <a:rPr lang="en-US" altLang="zh-CN" sz="1200" b="1" i="0" kern="1200" dirty="0" smtClean="0">
                <a:solidFill>
                  <a:schemeClr val="tx1"/>
                </a:solidFill>
                <a:effectLst/>
                <a:latin typeface="+mn-lt"/>
                <a:ea typeface="+mn-ea"/>
                <a:cs typeface="+mn-cs"/>
              </a:rPr>
              <a:t>(flag)</a:t>
            </a:r>
            <a:r>
              <a:rPr lang="zh-CN" altLang="en-US" sz="1200" b="0" i="0" kern="1200" dirty="0" smtClean="0">
                <a:solidFill>
                  <a:schemeClr val="tx1"/>
                </a:solidFill>
                <a:effectLst/>
                <a:latin typeface="+mn-lt"/>
                <a:ea typeface="+mn-ea"/>
                <a:cs typeface="+mn-cs"/>
              </a:rPr>
              <a:t>　占</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位，但只有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位有意义。</a:t>
            </a:r>
          </a:p>
          <a:p>
            <a:r>
              <a:rPr lang="zh-CN" altLang="en-US" sz="1200" b="0" i="0" kern="1200" dirty="0" smtClean="0">
                <a:solidFill>
                  <a:schemeClr val="tx1"/>
                </a:solidFill>
                <a:effectLst/>
                <a:latin typeface="+mn-lt"/>
                <a:ea typeface="+mn-ea"/>
                <a:cs typeface="+mn-cs"/>
              </a:rPr>
              <a:t>●　标志字段中的最低位记为</a:t>
            </a:r>
            <a:r>
              <a:rPr lang="en-US" altLang="zh-CN" sz="1200" b="0" i="0" kern="1200" dirty="0" smtClean="0">
                <a:solidFill>
                  <a:schemeClr val="tx1"/>
                </a:solidFill>
                <a:effectLst/>
                <a:latin typeface="+mn-lt"/>
                <a:ea typeface="+mn-ea"/>
                <a:cs typeface="+mn-cs"/>
              </a:rPr>
              <a:t>MF(More Fragment)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MF=1</a:t>
            </a:r>
            <a:r>
              <a:rPr lang="zh-CN" altLang="en-US" sz="1200" b="0" i="0" kern="1200" dirty="0" smtClean="0">
                <a:solidFill>
                  <a:schemeClr val="tx1"/>
                </a:solidFill>
                <a:effectLst/>
                <a:latin typeface="+mn-lt"/>
                <a:ea typeface="+mn-ea"/>
                <a:cs typeface="+mn-cs"/>
              </a:rPr>
              <a:t>即表示后面“还有分片”的数据报。</a:t>
            </a:r>
            <a:r>
              <a:rPr lang="en-US" altLang="zh-CN" sz="1200" b="0" i="0" kern="1200" dirty="0" smtClean="0">
                <a:solidFill>
                  <a:schemeClr val="tx1"/>
                </a:solidFill>
                <a:effectLst/>
                <a:latin typeface="+mn-lt"/>
                <a:ea typeface="+mn-ea"/>
                <a:cs typeface="+mn-cs"/>
              </a:rPr>
              <a:t>MF=0</a:t>
            </a:r>
            <a:r>
              <a:rPr lang="zh-CN" altLang="en-US" sz="1200" b="0" i="0" kern="1200" dirty="0" smtClean="0">
                <a:solidFill>
                  <a:schemeClr val="tx1"/>
                </a:solidFill>
                <a:effectLst/>
                <a:latin typeface="+mn-lt"/>
                <a:ea typeface="+mn-ea"/>
                <a:cs typeface="+mn-cs"/>
              </a:rPr>
              <a:t>表示这已是若干数据报片中的最后一个。</a:t>
            </a:r>
          </a:p>
          <a:p>
            <a:r>
              <a:rPr lang="zh-CN" altLang="en-US" sz="1200" b="0"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标志字段中间的一位记为</a:t>
            </a:r>
            <a:r>
              <a:rPr lang="en-US" altLang="zh-CN" sz="1200" b="1" i="0" kern="1200" dirty="0" smtClean="0">
                <a:solidFill>
                  <a:schemeClr val="tx1"/>
                </a:solidFill>
                <a:effectLst/>
                <a:latin typeface="+mn-lt"/>
                <a:ea typeface="+mn-ea"/>
                <a:cs typeface="+mn-cs"/>
              </a:rPr>
              <a:t>DF(Don’t Fragment)</a:t>
            </a:r>
            <a:r>
              <a:rPr lang="zh-CN" altLang="en-US" sz="1200" b="1" i="0" kern="1200" dirty="0" smtClean="0">
                <a:solidFill>
                  <a:schemeClr val="tx1"/>
                </a:solidFill>
                <a:effectLst/>
                <a:latin typeface="+mn-lt"/>
                <a:ea typeface="+mn-ea"/>
                <a:cs typeface="+mn-cs"/>
              </a:rPr>
              <a:t>，意思是“不能分片”。只有当</a:t>
            </a:r>
            <a:r>
              <a:rPr lang="en-US" altLang="zh-CN" sz="1200" b="1" i="0" kern="1200" dirty="0" smtClean="0">
                <a:solidFill>
                  <a:schemeClr val="tx1"/>
                </a:solidFill>
                <a:effectLst/>
                <a:latin typeface="+mn-lt"/>
                <a:ea typeface="+mn-ea"/>
                <a:cs typeface="+mn-cs"/>
              </a:rPr>
              <a:t>DF=0</a:t>
            </a:r>
            <a:r>
              <a:rPr lang="zh-CN" altLang="en-US" sz="1200" b="1" i="0" kern="1200" dirty="0" smtClean="0">
                <a:solidFill>
                  <a:schemeClr val="tx1"/>
                </a:solidFill>
                <a:effectLst/>
                <a:latin typeface="+mn-lt"/>
                <a:ea typeface="+mn-ea"/>
                <a:cs typeface="+mn-cs"/>
              </a:rPr>
              <a:t>时才允许分片。</a:t>
            </a:r>
          </a:p>
          <a:p>
            <a:r>
              <a:rPr lang="en-US" altLang="zh-CN" sz="1200" b="1" i="0" kern="1200" dirty="0" smtClean="0">
                <a:solidFill>
                  <a:schemeClr val="tx1"/>
                </a:solidFill>
                <a:effectLst/>
                <a:latin typeface="+mn-lt"/>
                <a:ea typeface="+mn-ea"/>
                <a:cs typeface="+mn-cs"/>
              </a:rPr>
              <a:t>(7)</a:t>
            </a:r>
            <a:r>
              <a:rPr lang="zh-CN" altLang="en-US" sz="1200" b="1" i="0" kern="1200" dirty="0" smtClean="0">
                <a:solidFill>
                  <a:schemeClr val="tx1"/>
                </a:solidFill>
                <a:effectLst/>
                <a:latin typeface="+mn-lt"/>
                <a:ea typeface="+mn-ea"/>
                <a:cs typeface="+mn-cs"/>
              </a:rPr>
              <a:t>片偏移</a:t>
            </a:r>
            <a:r>
              <a:rPr lang="zh-CN" altLang="en-US" sz="1200" b="0" i="0" kern="1200" dirty="0" smtClean="0">
                <a:solidFill>
                  <a:schemeClr val="tx1"/>
                </a:solidFill>
                <a:effectLst/>
                <a:latin typeface="+mn-lt"/>
                <a:ea typeface="+mn-ea"/>
                <a:cs typeface="+mn-cs"/>
              </a:rPr>
              <a:t>　占</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位。片偏移指出：</a:t>
            </a:r>
            <a:r>
              <a:rPr lang="zh-CN" altLang="en-US" sz="1200" b="1" i="0" kern="1200" dirty="0" smtClean="0">
                <a:solidFill>
                  <a:schemeClr val="tx1"/>
                </a:solidFill>
                <a:effectLst/>
                <a:latin typeface="+mn-lt"/>
                <a:ea typeface="+mn-ea"/>
                <a:cs typeface="+mn-cs"/>
              </a:rPr>
              <a:t>较长的分组在分片后，某片在原分组中的相对位置</a:t>
            </a:r>
            <a:r>
              <a:rPr lang="zh-CN" altLang="en-US" sz="1200" b="0" i="0" kern="1200" dirty="0" smtClean="0">
                <a:solidFill>
                  <a:schemeClr val="tx1"/>
                </a:solidFill>
                <a:effectLst/>
                <a:latin typeface="+mn-lt"/>
                <a:ea typeface="+mn-ea"/>
                <a:cs typeface="+mn-cs"/>
              </a:rPr>
              <a:t>。也就是说，相对用户数据字段的起点，该片从何处开始。片偏移以</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个字节为偏移单位。这就是说，除了最后一个分片，每个分片的长度一定是</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字节（</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位）的整数倍。</a:t>
            </a:r>
          </a:p>
          <a:p>
            <a:r>
              <a:rPr lang="en-US" altLang="zh-CN" sz="1200" b="1" i="0" kern="1200" dirty="0" smtClean="0">
                <a:solidFill>
                  <a:schemeClr val="tx1"/>
                </a:solidFill>
                <a:effectLst/>
                <a:latin typeface="+mn-lt"/>
                <a:ea typeface="+mn-ea"/>
                <a:cs typeface="+mn-cs"/>
              </a:rPr>
              <a:t>(8)</a:t>
            </a:r>
            <a:r>
              <a:rPr lang="zh-CN" altLang="en-US" sz="1200" b="1" i="0" kern="1200" dirty="0" smtClean="0">
                <a:solidFill>
                  <a:schemeClr val="tx1"/>
                </a:solidFill>
                <a:effectLst/>
                <a:latin typeface="+mn-lt"/>
                <a:ea typeface="+mn-ea"/>
                <a:cs typeface="+mn-cs"/>
              </a:rPr>
              <a:t>生存时间</a:t>
            </a:r>
            <a:r>
              <a:rPr lang="zh-CN" altLang="en-US" sz="1200" b="0" i="0" kern="1200" dirty="0" smtClean="0">
                <a:solidFill>
                  <a:schemeClr val="tx1"/>
                </a:solidFill>
                <a:effectLst/>
                <a:latin typeface="+mn-lt"/>
                <a:ea typeface="+mn-ea"/>
                <a:cs typeface="+mn-cs"/>
              </a:rPr>
              <a:t>　占</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位，生存时间字段常用的的英文缩写是</a:t>
            </a:r>
            <a:r>
              <a:rPr lang="en-US" altLang="zh-CN" sz="1200" b="0" i="0" kern="1200" dirty="0" smtClean="0">
                <a:solidFill>
                  <a:schemeClr val="tx1"/>
                </a:solidFill>
                <a:effectLst/>
                <a:latin typeface="+mn-lt"/>
                <a:ea typeface="+mn-ea"/>
                <a:cs typeface="+mn-cs"/>
              </a:rPr>
              <a:t>TTL(Time To Live)</a:t>
            </a:r>
            <a:r>
              <a:rPr lang="zh-CN" altLang="en-US" sz="1200" b="0" i="0" kern="1200" dirty="0" smtClean="0">
                <a:solidFill>
                  <a:schemeClr val="tx1"/>
                </a:solidFill>
                <a:effectLst/>
                <a:latin typeface="+mn-lt"/>
                <a:ea typeface="+mn-ea"/>
                <a:cs typeface="+mn-cs"/>
              </a:rPr>
              <a:t>，表明是数据报在网络中的寿命。由发出数据报的源点设置这个字段。其目的是防止无法交付的数据报无限制地在</a:t>
            </a:r>
            <a:r>
              <a:rPr lang="zh-CN" altLang="en-US" sz="1200" b="0" i="0" u="none" strike="noStrike" kern="1200" dirty="0" smtClean="0">
                <a:solidFill>
                  <a:schemeClr val="tx1"/>
                </a:solidFill>
                <a:effectLst/>
                <a:latin typeface="+mn-lt"/>
                <a:ea typeface="+mn-ea"/>
                <a:cs typeface="+mn-cs"/>
                <a:hlinkClick r:id="rId6"/>
              </a:rPr>
              <a:t>因特网</a:t>
            </a:r>
            <a:r>
              <a:rPr lang="zh-CN" altLang="en-US" sz="1200" b="0" i="0" kern="1200" dirty="0" smtClean="0">
                <a:solidFill>
                  <a:schemeClr val="tx1"/>
                </a:solidFill>
                <a:effectLst/>
                <a:latin typeface="+mn-lt"/>
                <a:ea typeface="+mn-ea"/>
                <a:cs typeface="+mn-cs"/>
              </a:rPr>
              <a:t>中兜圈子，因而白白消耗网络资源。最初的设计是以秒作为</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的单位。每经过一个</a:t>
            </a:r>
            <a:r>
              <a:rPr lang="zh-CN" altLang="en-US" sz="1200" b="0" i="0" u="none" strike="noStrike" kern="1200" dirty="0" smtClean="0">
                <a:solidFill>
                  <a:schemeClr val="tx1"/>
                </a:solidFill>
                <a:effectLst/>
                <a:latin typeface="+mn-lt"/>
                <a:ea typeface="+mn-ea"/>
                <a:cs typeface="+mn-cs"/>
                <a:hlinkClick r:id="rId7"/>
              </a:rPr>
              <a:t>路由器</a:t>
            </a:r>
            <a:r>
              <a:rPr lang="zh-CN" altLang="en-US" sz="1200" b="0" i="0" kern="1200" dirty="0" smtClean="0">
                <a:solidFill>
                  <a:schemeClr val="tx1"/>
                </a:solidFill>
                <a:effectLst/>
                <a:latin typeface="+mn-lt"/>
                <a:ea typeface="+mn-ea"/>
                <a:cs typeface="+mn-cs"/>
              </a:rPr>
              <a:t>时，就把</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减去数据报在路由器消耗掉的一段时间。若数据报在路由器消耗的时间小于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秒，就把</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值减</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值为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时，就丢弃这个数据报。后来把</a:t>
            </a:r>
            <a:r>
              <a:rPr lang="en-US" altLang="zh-CN" sz="1200" b="1" i="0" kern="1200" dirty="0" smtClean="0">
                <a:solidFill>
                  <a:schemeClr val="tx1"/>
                </a:solidFill>
                <a:effectLst/>
                <a:latin typeface="+mn-lt"/>
                <a:ea typeface="+mn-ea"/>
                <a:cs typeface="+mn-cs"/>
              </a:rPr>
              <a:t>TTL</a:t>
            </a:r>
            <a:r>
              <a:rPr lang="zh-CN" altLang="en-US" sz="1200" b="1" i="0" kern="1200" dirty="0" smtClean="0">
                <a:solidFill>
                  <a:schemeClr val="tx1"/>
                </a:solidFill>
                <a:effectLst/>
                <a:latin typeface="+mn-lt"/>
                <a:ea typeface="+mn-ea"/>
                <a:cs typeface="+mn-cs"/>
              </a:rPr>
              <a:t>字段的功能改为“跳数限制”（但名称不变）</a:t>
            </a:r>
            <a:r>
              <a:rPr lang="zh-CN" altLang="en-US" sz="1200" b="0" i="0" kern="1200" dirty="0" smtClean="0">
                <a:solidFill>
                  <a:schemeClr val="tx1"/>
                </a:solidFill>
                <a:effectLst/>
                <a:latin typeface="+mn-lt"/>
                <a:ea typeface="+mn-ea"/>
                <a:cs typeface="+mn-cs"/>
              </a:rPr>
              <a:t>。路由器在转发数据报之前就把</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值减</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若</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值减少到零，就丢弃这个数据报，不再转发。因此，</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的单位不再是秒，而是跳数。</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的意义是指明数据报在网络中至多可经过多少个路由器。显然，数据报在网络上经过的路由器的最大数值是</a:t>
            </a:r>
            <a:r>
              <a:rPr lang="en-US" altLang="zh-CN" sz="1200" b="0" i="0" kern="1200" dirty="0" smtClean="0">
                <a:solidFill>
                  <a:schemeClr val="tx1"/>
                </a:solidFill>
                <a:effectLst/>
                <a:latin typeface="+mn-lt"/>
                <a:ea typeface="+mn-ea"/>
                <a:cs typeface="+mn-cs"/>
              </a:rPr>
              <a:t>255.</a:t>
            </a:r>
            <a:r>
              <a:rPr lang="zh-CN" altLang="en-US" sz="1200" b="0" i="0" kern="1200" dirty="0" smtClean="0">
                <a:solidFill>
                  <a:schemeClr val="tx1"/>
                </a:solidFill>
                <a:effectLst/>
                <a:latin typeface="+mn-lt"/>
                <a:ea typeface="+mn-ea"/>
                <a:cs typeface="+mn-cs"/>
              </a:rPr>
              <a:t>若把</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的初始值设为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，就表示这个数据报只能在本局域网中传送。</a:t>
            </a:r>
          </a:p>
          <a:p>
            <a:r>
              <a:rPr lang="en-US" altLang="zh-CN" sz="1200" b="1" i="0" kern="1200" dirty="0" smtClean="0">
                <a:solidFill>
                  <a:schemeClr val="tx1"/>
                </a:solidFill>
                <a:effectLst/>
                <a:latin typeface="+mn-lt"/>
                <a:ea typeface="+mn-ea"/>
                <a:cs typeface="+mn-cs"/>
              </a:rPr>
              <a:t>(9)</a:t>
            </a:r>
            <a:r>
              <a:rPr lang="zh-CN" altLang="en-US" sz="1200" b="1" i="0" kern="1200" dirty="0" smtClean="0">
                <a:solidFill>
                  <a:schemeClr val="tx1"/>
                </a:solidFill>
                <a:effectLst/>
                <a:latin typeface="+mn-lt"/>
                <a:ea typeface="+mn-ea"/>
                <a:cs typeface="+mn-cs"/>
              </a:rPr>
              <a:t>协议</a:t>
            </a:r>
            <a:r>
              <a:rPr lang="zh-CN" altLang="en-US" sz="1200" b="0" i="0" kern="1200" dirty="0" smtClean="0">
                <a:solidFill>
                  <a:schemeClr val="tx1"/>
                </a:solidFill>
                <a:effectLst/>
                <a:latin typeface="+mn-lt"/>
                <a:ea typeface="+mn-ea"/>
                <a:cs typeface="+mn-cs"/>
              </a:rPr>
              <a:t>　占</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位，协议字段指出此数据报携带的数据是使用何种协议，以便使目的主机的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层知道应将数据部分上交给哪个处理过程。</a:t>
            </a:r>
          </a:p>
        </p:txBody>
      </p:sp>
      <p:sp>
        <p:nvSpPr>
          <p:cNvPr id="4" name="灯片编号占位符 3"/>
          <p:cNvSpPr>
            <a:spLocks noGrp="1"/>
          </p:cNvSpPr>
          <p:nvPr>
            <p:ph type="sldNum" sz="quarter" idx="10"/>
          </p:nvPr>
        </p:nvSpPr>
        <p:spPr/>
        <p:txBody>
          <a:bodyPr/>
          <a:lstStyle/>
          <a:p>
            <a:fld id="{D8F95CAE-7A99-4172-B1EB-FAE27CFFB735}" type="slidenum">
              <a:rPr lang="zh-CN" altLang="en-US" smtClean="0"/>
              <a:t>13</a:t>
            </a:fld>
            <a:endParaRPr lang="zh-CN" altLang="en-US"/>
          </a:p>
        </p:txBody>
      </p:sp>
    </p:spTree>
    <p:extLst>
      <p:ext uri="{BB962C8B-B14F-4D97-AF65-F5344CB8AC3E}">
        <p14:creationId xmlns:p14="http://schemas.microsoft.com/office/powerpoint/2010/main" val="2864153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14</a:t>
            </a:fld>
            <a:endParaRPr lang="zh-CN" altLang="en-US"/>
          </a:p>
        </p:txBody>
      </p:sp>
    </p:spTree>
    <p:extLst>
      <p:ext uri="{BB962C8B-B14F-4D97-AF65-F5344CB8AC3E}">
        <p14:creationId xmlns:p14="http://schemas.microsoft.com/office/powerpoint/2010/main" val="1411119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15</a:t>
            </a:fld>
            <a:endParaRPr lang="zh-CN" altLang="en-US"/>
          </a:p>
        </p:txBody>
      </p:sp>
    </p:spTree>
    <p:extLst>
      <p:ext uri="{BB962C8B-B14F-4D97-AF65-F5344CB8AC3E}">
        <p14:creationId xmlns:p14="http://schemas.microsoft.com/office/powerpoint/2010/main" val="3706830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如果包大小设置的很大，意味着报文中的有效数据也更多，通信效率更高，但传送一个数据包的延迟也越大，数据包中</a:t>
            </a:r>
            <a:r>
              <a:rPr lang="en-US" altLang="zh-CN" sz="1200" b="0" i="0" kern="1200" dirty="0" smtClean="0">
                <a:solidFill>
                  <a:schemeClr val="tx1"/>
                </a:solidFill>
                <a:effectLst/>
                <a:latin typeface="+mn-lt"/>
                <a:ea typeface="+mn-ea"/>
                <a:cs typeface="+mn-cs"/>
              </a:rPr>
              <a:t>bit</a:t>
            </a:r>
            <a:r>
              <a:rPr lang="zh-CN" altLang="en-US" sz="1200" b="0" i="0" kern="1200" dirty="0" smtClean="0">
                <a:solidFill>
                  <a:schemeClr val="tx1"/>
                </a:solidFill>
                <a:effectLst/>
                <a:latin typeface="+mn-lt"/>
                <a:ea typeface="+mn-ea"/>
                <a:cs typeface="+mn-cs"/>
              </a:rPr>
              <a:t>位发生错误的概率也越大。并且如果这个报文丢掉了，重传的代价也很大。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如果包大小设置的过小，则意味传输相同的数据量，设备需要处理更多的报文，这样会极大的考验设备的线速转发能力。</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通过设置</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来调节网络上数据包的大小，让不同的网络找到最适宜的</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从而提高转发效率，这就是</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的作用。</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转发芯片在处理报文的时候，把报文头复制出来，把负载单独放，</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二层</a:t>
            </a:r>
            <a:r>
              <a:rPr lang="en-US" altLang="zh-CN" sz="1200" b="0" i="0" kern="1200" dirty="0" smtClean="0">
                <a:solidFill>
                  <a:schemeClr val="tx1"/>
                </a:solidFill>
                <a:effectLst/>
                <a:latin typeface="+mn-lt"/>
                <a:ea typeface="+mn-ea"/>
                <a:cs typeface="+mn-cs"/>
              </a:rPr>
              <a:t>Mbps</a:t>
            </a:r>
            <a:r>
              <a:rPr lang="zh-CN" altLang="en-US" sz="1200" b="0" i="0" kern="1200" dirty="0" smtClean="0">
                <a:solidFill>
                  <a:schemeClr val="tx1"/>
                </a:solidFill>
                <a:effectLst/>
                <a:latin typeface="+mn-lt"/>
                <a:ea typeface="+mn-ea"/>
                <a:cs typeface="+mn-cs"/>
              </a:rPr>
              <a:t>，三层</a:t>
            </a:r>
            <a:r>
              <a:rPr lang="en-US" altLang="zh-CN" sz="1200" b="0" i="0" kern="1200" dirty="0" err="1" smtClean="0">
                <a:solidFill>
                  <a:schemeClr val="tx1"/>
                </a:solidFill>
                <a:effectLst/>
                <a:latin typeface="+mn-lt"/>
                <a:ea typeface="+mn-ea"/>
                <a:cs typeface="+mn-cs"/>
              </a:rPr>
              <a:t>Mpps</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百万个</a:t>
            </a:r>
            <a:r>
              <a:rPr lang="en-US" altLang="zh-CN" sz="1200" b="0" i="0" kern="1200" dirty="0" smtClean="0">
                <a:solidFill>
                  <a:schemeClr val="tx1"/>
                </a:solidFill>
                <a:effectLst/>
                <a:latin typeface="+mn-lt"/>
                <a:ea typeface="+mn-ea"/>
                <a:cs typeface="+mn-cs"/>
              </a:rPr>
              <a:t>bit</a:t>
            </a:r>
            <a:r>
              <a:rPr lang="zh-CN" altLang="en-US" sz="1200" b="0" i="0" kern="1200" dirty="0" smtClean="0">
                <a:solidFill>
                  <a:schemeClr val="tx1"/>
                </a:solidFill>
                <a:effectLst/>
                <a:latin typeface="+mn-lt"/>
                <a:ea typeface="+mn-ea"/>
                <a:cs typeface="+mn-cs"/>
              </a:rPr>
              <a:t>每秒，百万个报文每秒</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16</a:t>
            </a:fld>
            <a:endParaRPr lang="zh-CN" altLang="en-US"/>
          </a:p>
        </p:txBody>
      </p:sp>
    </p:spTree>
    <p:extLst>
      <p:ext uri="{BB962C8B-B14F-4D97-AF65-F5344CB8AC3E}">
        <p14:creationId xmlns:p14="http://schemas.microsoft.com/office/powerpoint/2010/main" val="1176360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17</a:t>
            </a:fld>
            <a:endParaRPr lang="zh-CN" altLang="en-US"/>
          </a:p>
        </p:txBody>
      </p:sp>
    </p:spTree>
    <p:extLst>
      <p:ext uri="{BB962C8B-B14F-4D97-AF65-F5344CB8AC3E}">
        <p14:creationId xmlns:p14="http://schemas.microsoft.com/office/powerpoint/2010/main" val="4273549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用以指示整个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报文的最大长度（</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头</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三层</a:t>
            </a:r>
            <a:r>
              <a:rPr lang="en-US" altLang="zh-CN" sz="1200" b="0" i="0" kern="1200" dirty="0" smtClean="0">
                <a:solidFill>
                  <a:schemeClr val="tx1"/>
                </a:solidFill>
                <a:effectLst/>
                <a:latin typeface="+mn-lt"/>
                <a:ea typeface="+mn-ea"/>
                <a:cs typeface="+mn-cs"/>
              </a:rPr>
              <a:t>Payload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是一个三层的定义，即</a:t>
            </a:r>
            <a:r>
              <a:rPr lang="en-US" altLang="zh-CN" sz="1200" b="0" i="0" kern="1200" dirty="0" smtClean="0">
                <a:solidFill>
                  <a:schemeClr val="tx1"/>
                </a:solidFill>
                <a:effectLst/>
                <a:latin typeface="+mn-lt"/>
                <a:ea typeface="+mn-ea"/>
                <a:cs typeface="+mn-cs"/>
              </a:rPr>
              <a:t>MTU = IP MTU</a:t>
            </a:r>
            <a:r>
              <a:rPr lang="zh-CN" altLang="en-US" sz="1200" b="0" i="0" kern="1200" dirty="0" smtClean="0">
                <a:solidFill>
                  <a:schemeClr val="tx1"/>
                </a:solidFill>
                <a:effectLst/>
                <a:latin typeface="+mn-lt"/>
                <a:ea typeface="+mn-ea"/>
                <a:cs typeface="+mn-cs"/>
              </a:rPr>
              <a:t>。例如在</a:t>
            </a:r>
            <a:r>
              <a:rPr lang="en-US" altLang="zh-CN" sz="1200" b="0" i="0" kern="1200" dirty="0" smtClean="0">
                <a:solidFill>
                  <a:schemeClr val="tx1"/>
                </a:solidFill>
                <a:effectLst/>
                <a:latin typeface="+mn-lt"/>
                <a:ea typeface="+mn-ea"/>
                <a:cs typeface="+mn-cs"/>
              </a:rPr>
              <a:t>Huawei </a:t>
            </a:r>
            <a:r>
              <a:rPr lang="en-US" altLang="zh-CN" sz="1200" b="0" i="0" u="none" strike="noStrike" kern="1200" dirty="0" err="1" smtClean="0">
                <a:solidFill>
                  <a:schemeClr val="tx1"/>
                </a:solidFill>
                <a:effectLst/>
                <a:latin typeface="+mn-lt"/>
                <a:ea typeface="+mn-ea"/>
                <a:cs typeface="+mn-cs"/>
                <a:hlinkClick r:id="rId3"/>
              </a:rPr>
              <a:t>NetEngine</a:t>
            </a:r>
            <a:r>
              <a:rPr lang="zh-CN" altLang="en-US" sz="1200" b="0" i="0" u="none" strike="noStrike" kern="1200" dirty="0" smtClean="0">
                <a:solidFill>
                  <a:schemeClr val="tx1"/>
                </a:solidFill>
                <a:effectLst/>
                <a:latin typeface="+mn-lt"/>
                <a:ea typeface="+mn-ea"/>
                <a:cs typeface="+mn-cs"/>
                <a:hlinkClick r:id="rId3"/>
              </a:rPr>
              <a:t>系列路由</a:t>
            </a:r>
            <a:r>
              <a:rPr lang="zh-CN" altLang="en-US" sz="1200" b="0" i="0"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hlinkClick r:id="rId4"/>
              </a:rPr>
              <a:t>CloudEngine</a:t>
            </a:r>
            <a:r>
              <a:rPr lang="zh-CN" altLang="en-US" sz="1200" b="0" i="0" u="none" strike="noStrike" kern="1200" dirty="0" smtClean="0">
                <a:solidFill>
                  <a:schemeClr val="tx1"/>
                </a:solidFill>
                <a:effectLst/>
                <a:latin typeface="+mn-lt"/>
                <a:ea typeface="+mn-ea"/>
                <a:cs typeface="+mn-cs"/>
                <a:hlinkClick r:id="rId4"/>
              </a:rPr>
              <a:t>系列交换机</a:t>
            </a:r>
            <a:r>
              <a:rPr lang="zh-CN" altLang="en-US" sz="1200" b="0" i="0" kern="1200" dirty="0" smtClean="0">
                <a:solidFill>
                  <a:schemeClr val="tx1"/>
                </a:solidFill>
                <a:effectLst/>
                <a:latin typeface="+mn-lt"/>
                <a:ea typeface="+mn-ea"/>
                <a:cs typeface="+mn-cs"/>
              </a:rPr>
              <a:t>上，</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是三层的定义，指</a:t>
            </a:r>
            <a:r>
              <a:rPr lang="en-US" altLang="zh-CN" sz="1200" b="0" i="0" kern="1200" dirty="0" smtClean="0">
                <a:solidFill>
                  <a:schemeClr val="tx1"/>
                </a:solidFill>
                <a:effectLst/>
                <a:latin typeface="+mn-lt"/>
                <a:ea typeface="+mn-ea"/>
                <a:cs typeface="+mn-cs"/>
              </a:rPr>
              <a:t>IP MTU</a:t>
            </a:r>
            <a:r>
              <a:rPr lang="zh-CN" altLang="en-US"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的值等于</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报文与以太帧头的总和，即</a:t>
            </a:r>
            <a:r>
              <a:rPr lang="en-US" altLang="zh-CN" sz="1200" b="0" i="0" kern="1200" dirty="0" smtClean="0">
                <a:solidFill>
                  <a:schemeClr val="tx1"/>
                </a:solidFill>
                <a:effectLst/>
                <a:latin typeface="+mn-lt"/>
                <a:ea typeface="+mn-ea"/>
                <a:cs typeface="+mn-cs"/>
              </a:rPr>
              <a:t>MTU = IP MTU + 14</a:t>
            </a:r>
            <a:r>
              <a:rPr lang="zh-CN" altLang="en-US" sz="1200" b="0" i="0" kern="1200" dirty="0" smtClean="0">
                <a:solidFill>
                  <a:schemeClr val="tx1"/>
                </a:solidFill>
                <a:effectLst/>
                <a:latin typeface="+mn-lt"/>
                <a:ea typeface="+mn-ea"/>
                <a:cs typeface="+mn-cs"/>
              </a:rPr>
              <a:t>字节。例如在</a:t>
            </a:r>
            <a:r>
              <a:rPr lang="en-US" altLang="zh-CN" sz="1200" b="0" i="0" kern="1200" dirty="0" smtClean="0">
                <a:solidFill>
                  <a:schemeClr val="tx1"/>
                </a:solidFill>
                <a:effectLst/>
                <a:latin typeface="+mn-lt"/>
                <a:ea typeface="+mn-ea"/>
                <a:cs typeface="+mn-cs"/>
              </a:rPr>
              <a:t>Cisco</a:t>
            </a:r>
            <a:r>
              <a:rPr lang="zh-CN" altLang="en-US" sz="1200" b="0" i="0" kern="1200" dirty="0" smtClean="0">
                <a:solidFill>
                  <a:schemeClr val="tx1"/>
                </a:solidFill>
                <a:effectLst/>
                <a:latin typeface="+mn-lt"/>
                <a:ea typeface="+mn-ea"/>
                <a:cs typeface="+mn-cs"/>
              </a:rPr>
              <a:t>部分设备上，</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是指</a:t>
            </a:r>
            <a:r>
              <a:rPr lang="en-US" altLang="zh-CN" sz="1200" b="0" i="0" kern="1200" dirty="0" smtClean="0">
                <a:solidFill>
                  <a:schemeClr val="tx1"/>
                </a:solidFill>
                <a:effectLst/>
                <a:latin typeface="+mn-lt"/>
                <a:ea typeface="+mn-ea"/>
                <a:cs typeface="+mn-cs"/>
              </a:rPr>
              <a:t>IP MTU + </a:t>
            </a:r>
            <a:r>
              <a:rPr lang="zh-CN" altLang="en-US" sz="1200" b="0" i="0" kern="1200" dirty="0" smtClean="0">
                <a:solidFill>
                  <a:schemeClr val="tx1"/>
                </a:solidFill>
                <a:effectLst/>
                <a:latin typeface="+mn-lt"/>
                <a:ea typeface="+mn-ea"/>
                <a:cs typeface="+mn-cs"/>
              </a:rPr>
              <a:t>以太帧头。</a:t>
            </a:r>
          </a:p>
          <a:p>
            <a:pPr fontAlgn="base"/>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的值等于</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报文与以太帧头、</a:t>
            </a:r>
            <a:r>
              <a:rPr lang="en-US" altLang="zh-CN" sz="1200" b="0" i="0" kern="1200" dirty="0" smtClean="0">
                <a:solidFill>
                  <a:schemeClr val="tx1"/>
                </a:solidFill>
                <a:effectLst/>
                <a:latin typeface="+mn-lt"/>
                <a:ea typeface="+mn-ea"/>
                <a:cs typeface="+mn-cs"/>
              </a:rPr>
              <a:t>CRC</a:t>
            </a:r>
            <a:r>
              <a:rPr lang="zh-CN" altLang="en-US" sz="1200" b="0" i="0" kern="1200" dirty="0" smtClean="0">
                <a:solidFill>
                  <a:schemeClr val="tx1"/>
                </a:solidFill>
                <a:effectLst/>
                <a:latin typeface="+mn-lt"/>
                <a:ea typeface="+mn-ea"/>
                <a:cs typeface="+mn-cs"/>
              </a:rPr>
              <a:t>部分的总和，即</a:t>
            </a:r>
            <a:r>
              <a:rPr lang="en-US" altLang="zh-CN" sz="1200" b="0" i="0" kern="1200" dirty="0" smtClean="0">
                <a:solidFill>
                  <a:schemeClr val="tx1"/>
                </a:solidFill>
                <a:effectLst/>
                <a:latin typeface="+mn-lt"/>
                <a:ea typeface="+mn-ea"/>
                <a:cs typeface="+mn-cs"/>
              </a:rPr>
              <a:t>MTU = IP MTU + 18</a:t>
            </a:r>
            <a:r>
              <a:rPr lang="zh-CN" altLang="en-US" sz="1200" b="0" i="0" kern="1200" dirty="0" smtClean="0">
                <a:solidFill>
                  <a:schemeClr val="tx1"/>
                </a:solidFill>
                <a:effectLst/>
                <a:latin typeface="+mn-lt"/>
                <a:ea typeface="+mn-ea"/>
                <a:cs typeface="+mn-cs"/>
              </a:rPr>
              <a:t>字节。例如在</a:t>
            </a:r>
            <a:r>
              <a:rPr lang="en-US" altLang="zh-CN" sz="1200" b="0" i="0" kern="1200" dirty="0" smtClean="0">
                <a:solidFill>
                  <a:schemeClr val="tx1"/>
                </a:solidFill>
                <a:effectLst/>
                <a:latin typeface="+mn-lt"/>
                <a:ea typeface="+mn-ea"/>
                <a:cs typeface="+mn-cs"/>
              </a:rPr>
              <a:t>Juniper</a:t>
            </a:r>
            <a:r>
              <a:rPr lang="zh-CN" altLang="en-US" sz="1200" b="0" i="0" kern="1200" dirty="0" smtClean="0">
                <a:solidFill>
                  <a:schemeClr val="tx1"/>
                </a:solidFill>
                <a:effectLst/>
                <a:latin typeface="+mn-lt"/>
                <a:ea typeface="+mn-ea"/>
                <a:cs typeface="+mn-cs"/>
              </a:rPr>
              <a:t>部分设备上，</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是指</a:t>
            </a:r>
            <a:r>
              <a:rPr lang="en-US" altLang="zh-CN" sz="1200" b="0" i="0" kern="1200" dirty="0" smtClean="0">
                <a:solidFill>
                  <a:schemeClr val="tx1"/>
                </a:solidFill>
                <a:effectLst/>
                <a:latin typeface="+mn-lt"/>
                <a:ea typeface="+mn-ea"/>
                <a:cs typeface="+mn-cs"/>
              </a:rPr>
              <a:t>IP MTU + </a:t>
            </a:r>
            <a:r>
              <a:rPr lang="zh-CN" altLang="en-US" sz="1200" b="0" i="0" kern="1200" dirty="0" smtClean="0">
                <a:solidFill>
                  <a:schemeClr val="tx1"/>
                </a:solidFill>
                <a:effectLst/>
                <a:latin typeface="+mn-lt"/>
                <a:ea typeface="+mn-ea"/>
                <a:cs typeface="+mn-cs"/>
              </a:rPr>
              <a:t>以太帧头 </a:t>
            </a:r>
            <a:r>
              <a:rPr lang="en-US" altLang="zh-CN" sz="1200" b="0" i="0" kern="1200" dirty="0" smtClean="0">
                <a:solidFill>
                  <a:schemeClr val="tx1"/>
                </a:solidFill>
                <a:effectLst/>
                <a:latin typeface="+mn-lt"/>
                <a:ea typeface="+mn-ea"/>
                <a:cs typeface="+mn-cs"/>
              </a:rPr>
              <a:t>+ CRC</a:t>
            </a:r>
            <a:r>
              <a:rPr lang="zh-CN" altLang="en-US" sz="1200" b="0" i="0" kern="1200" dirty="0" smtClean="0">
                <a:solidFill>
                  <a:schemeClr val="tx1"/>
                </a:solidFill>
                <a:effectLst/>
                <a:latin typeface="+mn-lt"/>
                <a:ea typeface="+mn-ea"/>
                <a:cs typeface="+mn-cs"/>
              </a:rPr>
              <a:t>部分。</a:t>
            </a:r>
          </a:p>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18</a:t>
            </a:fld>
            <a:endParaRPr lang="zh-CN" altLang="en-US"/>
          </a:p>
        </p:txBody>
      </p:sp>
    </p:spTree>
    <p:extLst>
      <p:ext uri="{BB962C8B-B14F-4D97-AF65-F5344CB8AC3E}">
        <p14:creationId xmlns:p14="http://schemas.microsoft.com/office/powerpoint/2010/main" val="1668076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RFC 1191(IPv4)</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RFC 1981(</a:t>
            </a:r>
            <a:r>
              <a:rPr lang="en-US" altLang="zh-CN" sz="1200" b="0" i="0" u="none" strike="noStrike" kern="1200" dirty="0" smtClean="0">
                <a:solidFill>
                  <a:schemeClr val="tx1"/>
                </a:solidFill>
                <a:effectLst/>
                <a:latin typeface="+mn-lt"/>
                <a:ea typeface="+mn-ea"/>
                <a:cs typeface="+mn-cs"/>
                <a:hlinkClick r:id="rId3" tooltip="IPv6"/>
              </a:rPr>
              <a:t>IPv6</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定义了动态探测</a:t>
            </a:r>
            <a:r>
              <a:rPr lang="en-US" altLang="zh-CN" sz="1200" b="0" i="0" kern="1200" dirty="0" smtClean="0">
                <a:solidFill>
                  <a:schemeClr val="tx1"/>
                </a:solidFill>
                <a:effectLst/>
                <a:latin typeface="+mn-lt"/>
                <a:ea typeface="+mn-ea"/>
                <a:cs typeface="+mn-cs"/>
              </a:rPr>
              <a:t>Path MTU</a:t>
            </a:r>
            <a:r>
              <a:rPr lang="zh-CN" altLang="en-US" sz="1200" b="0" i="0" kern="1200" dirty="0" smtClean="0">
                <a:solidFill>
                  <a:schemeClr val="tx1"/>
                </a:solidFill>
                <a:effectLst/>
                <a:latin typeface="+mn-lt"/>
                <a:ea typeface="+mn-ea"/>
                <a:cs typeface="+mn-cs"/>
              </a:rPr>
              <a:t>值的技术，用于确定两个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主机之间的</a:t>
            </a:r>
            <a:r>
              <a:rPr lang="en-US" altLang="zh-CN" sz="1200" b="0" i="0" kern="1200" dirty="0" smtClean="0">
                <a:solidFill>
                  <a:schemeClr val="tx1"/>
                </a:solidFill>
                <a:effectLst/>
                <a:latin typeface="+mn-lt"/>
                <a:ea typeface="+mn-ea"/>
                <a:cs typeface="+mn-cs"/>
              </a:rPr>
              <a:t>Path MTU</a:t>
            </a:r>
            <a:r>
              <a:rPr lang="zh-CN" altLang="en-US" sz="1200" b="0" i="0" kern="1200" dirty="0" smtClean="0">
                <a:solidFill>
                  <a:schemeClr val="tx1"/>
                </a:solidFill>
                <a:effectLst/>
                <a:latin typeface="+mn-lt"/>
                <a:ea typeface="+mn-ea"/>
                <a:cs typeface="+mn-cs"/>
              </a:rPr>
              <a:t>。首先源节点假设</a:t>
            </a:r>
            <a:r>
              <a:rPr lang="en-US" altLang="zh-CN" sz="1200" b="0" i="0" kern="1200" dirty="0" smtClean="0">
                <a:solidFill>
                  <a:schemeClr val="tx1"/>
                </a:solidFill>
                <a:effectLst/>
                <a:latin typeface="+mn-lt"/>
                <a:ea typeface="+mn-ea"/>
                <a:cs typeface="+mn-cs"/>
              </a:rPr>
              <a:t>Path MTU</a:t>
            </a:r>
            <a:r>
              <a:rPr lang="zh-CN" altLang="en-US" sz="1200" b="0" i="0" kern="1200" dirty="0" smtClean="0">
                <a:solidFill>
                  <a:schemeClr val="tx1"/>
                </a:solidFill>
                <a:effectLst/>
                <a:latin typeface="+mn-lt"/>
                <a:ea typeface="+mn-ea"/>
                <a:cs typeface="+mn-cs"/>
              </a:rPr>
              <a:t>就是其出接口的</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，发出一个试探性的报文，并设置改报文不允许被分片。当转发路径上存在一个小于当前假设的</a:t>
            </a:r>
            <a:r>
              <a:rPr lang="en-US" altLang="zh-CN" sz="1200" b="0" i="0" kern="1200" dirty="0" smtClean="0">
                <a:solidFill>
                  <a:schemeClr val="tx1"/>
                </a:solidFill>
                <a:effectLst/>
                <a:latin typeface="+mn-lt"/>
                <a:ea typeface="+mn-ea"/>
                <a:cs typeface="+mn-cs"/>
              </a:rPr>
              <a:t>Path MTU</a:t>
            </a:r>
            <a:r>
              <a:rPr lang="zh-CN" altLang="en-US" sz="1200" b="0" i="0" kern="1200" dirty="0" smtClean="0">
                <a:solidFill>
                  <a:schemeClr val="tx1"/>
                </a:solidFill>
                <a:effectLst/>
                <a:latin typeface="+mn-lt"/>
                <a:ea typeface="+mn-ea"/>
                <a:cs typeface="+mn-cs"/>
              </a:rPr>
              <a:t>时，转发设备就会向源节点发送回应报文，并且携带自己的</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值，此后源节点将</a:t>
            </a:r>
            <a:r>
              <a:rPr lang="en-US" altLang="zh-CN" sz="1200" b="0" i="0" kern="1200" dirty="0" smtClean="0">
                <a:solidFill>
                  <a:schemeClr val="tx1"/>
                </a:solidFill>
                <a:effectLst/>
                <a:latin typeface="+mn-lt"/>
                <a:ea typeface="+mn-ea"/>
                <a:cs typeface="+mn-cs"/>
              </a:rPr>
              <a:t>Path MTU</a:t>
            </a:r>
            <a:r>
              <a:rPr lang="zh-CN" altLang="en-US" sz="1200" b="0" i="0" kern="1200" dirty="0" smtClean="0">
                <a:solidFill>
                  <a:schemeClr val="tx1"/>
                </a:solidFill>
                <a:effectLst/>
                <a:latin typeface="+mn-lt"/>
                <a:ea typeface="+mn-ea"/>
                <a:cs typeface="+mn-cs"/>
              </a:rPr>
              <a:t>的假设值更改为新收到的</a:t>
            </a:r>
            <a:r>
              <a:rPr lang="en-US" altLang="zh-CN" sz="1200" b="0" i="0" kern="1200" dirty="0" smtClean="0">
                <a:solidFill>
                  <a:schemeClr val="tx1"/>
                </a:solidFill>
                <a:effectLst/>
                <a:latin typeface="+mn-lt"/>
                <a:ea typeface="+mn-ea"/>
                <a:cs typeface="+mn-cs"/>
              </a:rPr>
              <a:t>MTU</a:t>
            </a:r>
            <a:r>
              <a:rPr lang="zh-CN" altLang="en-US" sz="1200" b="0" i="0" kern="1200" dirty="0" smtClean="0">
                <a:solidFill>
                  <a:schemeClr val="tx1"/>
                </a:solidFill>
                <a:effectLst/>
                <a:latin typeface="+mn-lt"/>
                <a:ea typeface="+mn-ea"/>
                <a:cs typeface="+mn-cs"/>
              </a:rPr>
              <a:t>值继续发送报文。如此反复，直到报文到达目的地之后，源节点就能知道到达目的地的</a:t>
            </a:r>
            <a:r>
              <a:rPr lang="en-US" altLang="zh-CN" sz="1200" b="0" i="0" kern="1200" dirty="0" smtClean="0">
                <a:solidFill>
                  <a:schemeClr val="tx1"/>
                </a:solidFill>
                <a:effectLst/>
                <a:latin typeface="+mn-lt"/>
                <a:ea typeface="+mn-ea"/>
                <a:cs typeface="+mn-cs"/>
              </a:rPr>
              <a:t>Path MTU</a:t>
            </a:r>
            <a:r>
              <a:rPr lang="zh-CN" altLang="en-US" sz="1200" b="0" i="0" kern="1200" dirty="0" smtClean="0">
                <a:solidFill>
                  <a:schemeClr val="tx1"/>
                </a:solidFill>
                <a:effectLst/>
                <a:latin typeface="+mn-lt"/>
                <a:ea typeface="+mn-ea"/>
                <a:cs typeface="+mn-cs"/>
              </a:rPr>
              <a:t>了。</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19</a:t>
            </a:fld>
            <a:endParaRPr lang="zh-CN" altLang="en-US"/>
          </a:p>
        </p:txBody>
      </p:sp>
    </p:spTree>
    <p:extLst>
      <p:ext uri="{BB962C8B-B14F-4D97-AF65-F5344CB8AC3E}">
        <p14:creationId xmlns:p14="http://schemas.microsoft.com/office/powerpoint/2010/main" val="1364892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由于存储着特定用户间通信会话所需的属性和配置信息，会话数据是所有网络安全数据类型中最灵活、最有用的类型之一。</a:t>
            </a:r>
            <a:endParaRPr lang="en-US" altLang="zh-CN" dirty="0" smtClean="0"/>
          </a:p>
          <a:p>
            <a:r>
              <a:rPr lang="zh-CN" altLang="en-US" dirty="0" smtClean="0"/>
              <a:t>会话数据不像包捕获数据</a:t>
            </a:r>
            <a:r>
              <a:rPr lang="en-US" altLang="zh-CN" dirty="0" smtClean="0"/>
              <a:t>(</a:t>
            </a:r>
            <a:r>
              <a:rPr lang="zh-CN" altLang="en-US" dirty="0" smtClean="0"/>
              <a:t>原始流量</a:t>
            </a:r>
            <a:r>
              <a:rPr lang="en-US" altLang="zh-CN" dirty="0" smtClean="0"/>
              <a:t>)</a:t>
            </a:r>
            <a:r>
              <a:rPr lang="zh-CN" altLang="en-US" dirty="0" smtClean="0"/>
              <a:t>那样可提供那么详细完整的信息，但它的小容量使其能够保存较长的时间。</a:t>
            </a:r>
            <a:endParaRPr lang="en-US" altLang="zh-CN" dirty="0" smtClean="0"/>
          </a:p>
          <a:p>
            <a:endParaRPr lang="en-US" altLang="zh-CN" dirty="0" smtClean="0"/>
          </a:p>
          <a:p>
            <a:r>
              <a:rPr lang="zh-CN" altLang="en-US" dirty="0" smtClean="0"/>
              <a:t>当一个新的、未曾出现过的五元组属性数据包被检测到时，一个新的会话就会被创建。当一个数据包被解析时，若其含有相同的五元组属性，那么该数据就会被添加到已经存在的会话中，只要数据包被检测到匹配五元组的属性值，则该数据将会被附加到该会话流中。当通信双方基于特定协议自然终止通信或通信超时、会话时间超时时，一个会话记录彻底结束，表示该会话数据的信息已经完整获取。我们可以把这个过程看成一个生产流水线，当一个未曾标识过的物件出现时，代表一个新的会话产生，之后出现的物件但凡与该物件有着同样的标识，都会被拣出来放在一起，所有具有相同标识的物件聚在一起，最终组成一个会话。</a:t>
            </a:r>
            <a:endParaRPr lang="en-US" altLang="zh-CN" dirty="0" smtClean="0"/>
          </a:p>
          <a:p>
            <a:endParaRPr lang="en-US" altLang="zh-CN" dirty="0" smtClean="0"/>
          </a:p>
          <a:p>
            <a:r>
              <a:rPr lang="zh-CN" altLang="en-US" dirty="0" smtClean="0"/>
              <a:t>大多按照五元组属性（有的会增加一些属性）进行匹配检测，进而生成一条条会话记录。换句话说，</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20</a:t>
            </a:fld>
            <a:endParaRPr lang="zh-CN" altLang="en-US"/>
          </a:p>
        </p:txBody>
      </p:sp>
    </p:spTree>
    <p:extLst>
      <p:ext uri="{BB962C8B-B14F-4D97-AF65-F5344CB8AC3E}">
        <p14:creationId xmlns:p14="http://schemas.microsoft.com/office/powerpoint/2010/main" val="3442563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大多数思科路由器和交换机都能生成</a:t>
            </a:r>
            <a:r>
              <a:rPr lang="en-US" altLang="zh-CN" dirty="0" err="1" smtClean="0"/>
              <a:t>NetFlow</a:t>
            </a:r>
            <a:r>
              <a:rPr lang="zh-CN" altLang="en-US" dirty="0" smtClean="0"/>
              <a:t>数据，可以利用</a:t>
            </a:r>
            <a:r>
              <a:rPr lang="en-US" altLang="zh-CN" dirty="0" err="1" smtClean="0"/>
              <a:t>NetFlow</a:t>
            </a:r>
            <a:r>
              <a:rPr lang="zh-CN" altLang="en-US" dirty="0" smtClean="0"/>
              <a:t>数据采集软件（如思科提供了</a:t>
            </a:r>
            <a:r>
              <a:rPr lang="en-US" altLang="zh-CN" dirty="0" err="1" smtClean="0"/>
              <a:t>NetFlow</a:t>
            </a:r>
            <a:r>
              <a:rPr lang="en-US" altLang="zh-CN" dirty="0" smtClean="0"/>
              <a:t> Collector</a:t>
            </a:r>
            <a:r>
              <a:rPr lang="zh-CN" altLang="en-US" dirty="0" smtClean="0"/>
              <a:t>，即</a:t>
            </a:r>
            <a:r>
              <a:rPr lang="en-US" altLang="zh-CN" dirty="0" smtClean="0"/>
              <a:t>NFC</a:t>
            </a:r>
            <a:r>
              <a:rPr lang="zh-CN" altLang="en-US" dirty="0" smtClean="0"/>
              <a:t>）采集并存储到服务器上，以便利用各种</a:t>
            </a:r>
            <a:r>
              <a:rPr lang="en-US" altLang="zh-CN" dirty="0" err="1" smtClean="0"/>
              <a:t>NetFlow</a:t>
            </a:r>
            <a:r>
              <a:rPr lang="zh-CN" altLang="en-US" dirty="0" smtClean="0"/>
              <a:t>数据分析工具进行进一步的处理。</a:t>
            </a:r>
          </a:p>
          <a:p>
            <a:r>
              <a:rPr lang="zh-CN" altLang="en-US" dirty="0" smtClean="0"/>
              <a:t>会话数据可以从包捕获数据中间接抽取和过滤，也能直接从网络线路上捕获（在传感器端），由于直接抽取容易造成数据包丢失、会话流收集不完整，所以常采用后者直接捕获的方式。直接捕获可以依靠硬件来完成，也可以依靠软件来生成，如前所述，大多数思科网络设备都具有生成</a:t>
            </a:r>
            <a:r>
              <a:rPr lang="en-US" altLang="zh-CN" dirty="0" err="1" smtClean="0"/>
              <a:t>NetFlow</a:t>
            </a:r>
            <a:r>
              <a:rPr lang="zh-CN" altLang="en-US" dirty="0" smtClean="0"/>
              <a:t>数据的能力，在软件方面也有多种会话流数据生成软件可以采用。</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Netflow</a:t>
            </a:r>
            <a:r>
              <a:rPr lang="zh-CN" altLang="en-US" sz="1200" dirty="0" smtClean="0"/>
              <a:t>的数据导出采用基于</a:t>
            </a:r>
            <a:r>
              <a:rPr lang="en-US" altLang="zh-CN" sz="1200" dirty="0" smtClean="0"/>
              <a:t>UDP</a:t>
            </a:r>
            <a:r>
              <a:rPr lang="zh-CN" altLang="en-US" sz="1200" dirty="0" smtClean="0"/>
              <a:t>的主动推送机制。</a:t>
            </a:r>
            <a:r>
              <a:rPr lang="en-US" altLang="zh-CN" sz="1200" dirty="0" smtClean="0"/>
              <a:t/>
            </a:r>
            <a:br>
              <a:rPr lang="en-US" altLang="zh-CN" sz="1200" dirty="0" smtClean="0"/>
            </a:br>
            <a:r>
              <a:rPr lang="en-US" altLang="zh-CN" sz="1200" dirty="0" err="1" smtClean="0"/>
              <a:t>Netflow</a:t>
            </a:r>
            <a:r>
              <a:rPr lang="zh-CN" altLang="en-US" sz="1200" dirty="0" smtClean="0"/>
              <a:t>封装的格式是</a:t>
            </a:r>
            <a:r>
              <a:rPr lang="en-US" altLang="zh-CN" sz="1200" dirty="0" smtClean="0"/>
              <a:t>header+</a:t>
            </a:r>
            <a:r>
              <a:rPr lang="zh-CN" altLang="en-US" sz="1200" dirty="0" smtClean="0"/>
              <a:t>每个</a:t>
            </a:r>
            <a:r>
              <a:rPr lang="en-US" altLang="zh-CN" sz="1200" dirty="0" smtClean="0"/>
              <a:t>flow</a:t>
            </a:r>
            <a:r>
              <a:rPr lang="zh-CN" altLang="en-US" sz="1200" dirty="0" smtClean="0"/>
              <a:t>的详细记录。</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21</a:t>
            </a:fld>
            <a:endParaRPr lang="zh-CN" altLang="en-US"/>
          </a:p>
        </p:txBody>
      </p:sp>
    </p:spTree>
    <p:extLst>
      <p:ext uri="{BB962C8B-B14F-4D97-AF65-F5344CB8AC3E}">
        <p14:creationId xmlns:p14="http://schemas.microsoft.com/office/powerpoint/2010/main" val="1293718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22</a:t>
            </a:fld>
            <a:endParaRPr lang="zh-CN" altLang="en-US"/>
          </a:p>
        </p:txBody>
      </p:sp>
    </p:spTree>
    <p:extLst>
      <p:ext uri="{BB962C8B-B14F-4D97-AF65-F5344CB8AC3E}">
        <p14:creationId xmlns:p14="http://schemas.microsoft.com/office/powerpoint/2010/main" val="41760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mn-ea"/>
                <a:cs typeface="+mn-cs"/>
              </a:rPr>
              <a:t>Pcap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文件格式是一种二进制格式，支持纳秒级精度的时间戳。虽然这种格式在不同的实现中有所不同，但是所有的 </a:t>
            </a:r>
            <a:r>
              <a:rPr lang="en-US" altLang="zh-CN" sz="1200" b="0" i="0" kern="1200" dirty="0" err="1" smtClean="0">
                <a:solidFill>
                  <a:schemeClr val="tx1"/>
                </a:solidFill>
                <a:effectLst/>
                <a:latin typeface="+mn-lt"/>
                <a:ea typeface="+mn-ea"/>
                <a:cs typeface="+mn-cs"/>
              </a:rPr>
              <a:t>pcap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文件都具有如下图所示的一般结构。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宋体" panose="02010600030101010101" pitchFamily="2" charset="-122"/>
                <a:ea typeface="宋体" panose="02010600030101010101" pitchFamily="2" charset="-122"/>
              </a:rPr>
              <a:t/>
            </a:r>
            <a:br>
              <a:rPr lang="en-US" altLang="zh-CN" dirty="0" smtClean="0">
                <a:latin typeface="宋体" panose="02010600030101010101" pitchFamily="2" charset="-122"/>
                <a:ea typeface="宋体" panose="02010600030101010101" pitchFamily="2" charset="-122"/>
              </a:rPr>
            </a:br>
            <a:r>
              <a:rPr lang="en-US" altLang="zh-CN" dirty="0" smtClean="0">
                <a:latin typeface="宋体" panose="02010600030101010101" pitchFamily="2" charset="-122"/>
                <a:ea typeface="宋体" panose="02010600030101010101" pitchFamily="2" charset="-122"/>
              </a:rPr>
              <a:t>Magic Number</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32 </a:t>
            </a:r>
            <a:r>
              <a:rPr lang="zh-CN" altLang="en-US" dirty="0" smtClean="0">
                <a:latin typeface="宋体" panose="02010600030101010101" pitchFamily="2" charset="-122"/>
                <a:ea typeface="宋体" panose="02010600030101010101" pitchFamily="2" charset="-122"/>
              </a:rPr>
              <a:t>位）一个无符号幻数，其值为十六进制数 </a:t>
            </a:r>
            <a:r>
              <a:rPr lang="en-US" altLang="zh-CN" dirty="0" smtClean="0">
                <a:latin typeface="宋体" panose="02010600030101010101" pitchFamily="2" charset="-122"/>
                <a:ea typeface="宋体" panose="02010600030101010101" pitchFamily="2" charset="-122"/>
              </a:rPr>
              <a:t>0xA1B2C3D4 </a:t>
            </a:r>
            <a:r>
              <a:rPr lang="zh-CN" altLang="en-US" dirty="0" smtClean="0">
                <a:latin typeface="宋体" panose="02010600030101010101" pitchFamily="2" charset="-122"/>
                <a:ea typeface="宋体" panose="02010600030101010101" pitchFamily="2" charset="-122"/>
              </a:rPr>
              <a:t>或十六进制数 </a:t>
            </a:r>
            <a:r>
              <a:rPr lang="en-US" altLang="zh-CN" dirty="0" smtClean="0">
                <a:latin typeface="宋体" panose="02010600030101010101" pitchFamily="2" charset="-122"/>
                <a:ea typeface="宋体" panose="02010600030101010101" pitchFamily="2" charset="-122"/>
              </a:rPr>
              <a:t>0xA1B23C4D</a:t>
            </a:r>
            <a:r>
              <a:rPr lang="zh-CN" altLang="en-US" dirty="0" smtClean="0">
                <a:latin typeface="宋体" panose="02010600030101010101" pitchFamily="2" charset="-122"/>
                <a:ea typeface="宋体" panose="02010600030101010101" pitchFamily="2" charset="-122"/>
              </a:rPr>
              <a:t>。如果值为 </a:t>
            </a:r>
            <a:r>
              <a:rPr lang="en-US" altLang="zh-CN" dirty="0" smtClean="0">
                <a:latin typeface="宋体" panose="02010600030101010101" pitchFamily="2" charset="-122"/>
                <a:ea typeface="宋体" panose="02010600030101010101" pitchFamily="2" charset="-122"/>
              </a:rPr>
              <a:t>0xA1B2C3D4</a:t>
            </a:r>
            <a:r>
              <a:rPr lang="zh-CN" altLang="en-US" dirty="0" smtClean="0">
                <a:latin typeface="宋体" panose="02010600030101010101" pitchFamily="2" charset="-122"/>
                <a:ea typeface="宋体" panose="02010600030101010101" pitchFamily="2" charset="-122"/>
              </a:rPr>
              <a:t>，则 </a:t>
            </a:r>
            <a:r>
              <a:rPr lang="en-US" altLang="zh-CN" dirty="0" smtClean="0">
                <a:latin typeface="宋体" panose="02010600030101010101" pitchFamily="2" charset="-122"/>
                <a:ea typeface="宋体" panose="02010600030101010101" pitchFamily="2" charset="-122"/>
              </a:rPr>
              <a:t>Packet Records </a:t>
            </a:r>
            <a:r>
              <a:rPr lang="zh-CN" altLang="en-US" dirty="0" smtClean="0">
                <a:latin typeface="宋体" panose="02010600030101010101" pitchFamily="2" charset="-122"/>
                <a:ea typeface="宋体" panose="02010600030101010101" pitchFamily="2" charset="-122"/>
              </a:rPr>
              <a:t>中的时间戳以秒和微秒为单位；如果是 </a:t>
            </a:r>
            <a:r>
              <a:rPr lang="en-US" altLang="zh-CN" dirty="0" smtClean="0">
                <a:latin typeface="宋体" panose="02010600030101010101" pitchFamily="2" charset="-122"/>
                <a:ea typeface="宋体" panose="02010600030101010101" pitchFamily="2" charset="-122"/>
              </a:rPr>
              <a:t>0xA1B23C4D</a:t>
            </a:r>
            <a:r>
              <a:rPr lang="zh-CN" altLang="en-US" dirty="0" smtClean="0">
                <a:latin typeface="宋体" panose="02010600030101010101" pitchFamily="2" charset="-122"/>
                <a:ea typeface="宋体" panose="02010600030101010101" pitchFamily="2" charset="-122"/>
              </a:rPr>
              <a:t>，则数据包记录中的时间戳以秒和纳秒为单位。另外，这个幻数也可用于区分保存在小端机器上的部分和保存在大端机器上的部分，并自动识别 </a:t>
            </a:r>
            <a:r>
              <a:rPr lang="en-US" altLang="zh-CN" dirty="0" err="1" smtClean="0">
                <a:latin typeface="宋体" panose="02010600030101010101" pitchFamily="2" charset="-122"/>
                <a:ea typeface="宋体" panose="02010600030101010101" pitchFamily="2" charset="-122"/>
              </a:rPr>
              <a:t>pcap</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文件。</a:t>
            </a: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宋体" panose="02010600030101010101" pitchFamily="2" charset="-122"/>
              <a:ea typeface="宋体" panose="02010600030101010101" pitchFamily="2" charset="-122"/>
            </a:endParaRPr>
          </a:p>
          <a:p>
            <a:r>
              <a:rPr lang="en-US" altLang="zh-CN" sz="1200" b="1" i="0" kern="1200" dirty="0" smtClean="0">
                <a:solidFill>
                  <a:schemeClr val="tx1"/>
                </a:solidFill>
                <a:effectLst/>
                <a:latin typeface="+mn-lt"/>
                <a:ea typeface="+mn-ea"/>
                <a:cs typeface="+mn-cs"/>
              </a:rPr>
              <a:t>Major Version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16 </a:t>
            </a:r>
            <a:r>
              <a:rPr lang="zh-CN" altLang="en-US" sz="1200" b="0" i="0" kern="1200" dirty="0" smtClean="0">
                <a:solidFill>
                  <a:schemeClr val="tx1"/>
                </a:solidFill>
                <a:effectLst/>
                <a:latin typeface="+mn-lt"/>
                <a:ea typeface="+mn-ea"/>
                <a:cs typeface="+mn-cs"/>
              </a:rPr>
              <a:t>位）</a:t>
            </a:r>
          </a:p>
          <a:p>
            <a:r>
              <a:rPr lang="zh-CN" altLang="en-US" sz="1200" b="0" i="0" kern="1200" dirty="0" smtClean="0">
                <a:solidFill>
                  <a:schemeClr val="tx1"/>
                </a:solidFill>
                <a:effectLst/>
                <a:latin typeface="+mn-lt"/>
                <a:ea typeface="+mn-ea"/>
                <a:cs typeface="+mn-cs"/>
              </a:rPr>
              <a:t>一个无符号值，给出 </a:t>
            </a:r>
            <a:r>
              <a:rPr lang="en-US" altLang="zh-CN" sz="1200" b="0" i="0" kern="1200" dirty="0" err="1" smtClean="0">
                <a:solidFill>
                  <a:schemeClr val="tx1"/>
                </a:solidFill>
                <a:effectLst/>
                <a:latin typeface="+mn-lt"/>
                <a:ea typeface="+mn-ea"/>
                <a:cs typeface="+mn-cs"/>
              </a:rPr>
              <a:t>pcap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格式的当前主要版本的编号。</a:t>
            </a:r>
          </a:p>
          <a:p>
            <a:r>
              <a:rPr lang="en-US" altLang="zh-CN" sz="1200" b="1" i="0" kern="1200" dirty="0" smtClean="0">
                <a:solidFill>
                  <a:schemeClr val="tx1"/>
                </a:solidFill>
                <a:effectLst/>
                <a:latin typeface="+mn-lt"/>
                <a:ea typeface="+mn-ea"/>
                <a:cs typeface="+mn-cs"/>
              </a:rPr>
              <a:t>Minor Version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16 </a:t>
            </a:r>
            <a:r>
              <a:rPr lang="zh-CN" altLang="en-US" sz="1200" b="0" i="0" kern="1200" dirty="0" smtClean="0">
                <a:solidFill>
                  <a:schemeClr val="tx1"/>
                </a:solidFill>
                <a:effectLst/>
                <a:latin typeface="+mn-lt"/>
                <a:ea typeface="+mn-ea"/>
                <a:cs typeface="+mn-cs"/>
              </a:rPr>
              <a:t>位）</a:t>
            </a:r>
          </a:p>
          <a:p>
            <a:r>
              <a:rPr lang="zh-CN" altLang="en-US" sz="1200" b="0" i="0" kern="1200" dirty="0" smtClean="0">
                <a:solidFill>
                  <a:schemeClr val="tx1"/>
                </a:solidFill>
                <a:effectLst/>
                <a:latin typeface="+mn-lt"/>
                <a:ea typeface="+mn-ea"/>
                <a:cs typeface="+mn-cs"/>
              </a:rPr>
              <a:t>一个无符号值，给出 </a:t>
            </a:r>
            <a:r>
              <a:rPr lang="en-US" altLang="zh-CN" sz="1200" b="0" i="0" kern="1200" dirty="0" err="1" smtClean="0">
                <a:solidFill>
                  <a:schemeClr val="tx1"/>
                </a:solidFill>
                <a:effectLst/>
                <a:latin typeface="+mn-lt"/>
                <a:ea typeface="+mn-ea"/>
                <a:cs typeface="+mn-cs"/>
              </a:rPr>
              <a:t>pcap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格式的当前次要版本的编号。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宋体" panose="02010600030101010101" pitchFamily="2" charset="-122"/>
                <a:ea typeface="宋体" panose="02010600030101010101" pitchFamily="2" charset="-122"/>
              </a:rPr>
              <a:t>SnapLen</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32 </a:t>
            </a:r>
            <a:r>
              <a:rPr lang="zh-CN" altLang="en-US" dirty="0" smtClean="0">
                <a:latin typeface="宋体" panose="02010600030101010101" pitchFamily="2" charset="-122"/>
                <a:ea typeface="宋体" panose="02010600030101010101" pitchFamily="2" charset="-122"/>
              </a:rPr>
              <a:t>位）一个无符号值，表示</a:t>
            </a:r>
            <a:r>
              <a:rPr lang="zh-CN" altLang="en-US" b="1" dirty="0" smtClean="0">
                <a:latin typeface="宋体" panose="02010600030101010101" pitchFamily="2" charset="-122"/>
                <a:ea typeface="宋体" panose="02010600030101010101" pitchFamily="2" charset="-122"/>
              </a:rPr>
              <a:t>从每个数据包中捕获的最大字节数</a:t>
            </a:r>
            <a:r>
              <a:rPr lang="zh-CN" altLang="en-US" dirty="0" smtClean="0">
                <a:latin typeface="宋体" panose="02010600030101010101" pitchFamily="2" charset="-122"/>
                <a:ea typeface="宋体" panose="02010600030101010101" pitchFamily="2" charset="-122"/>
              </a:rPr>
              <a:t>。每个数据包中超过此值的部分将不会存储在文件中。注意：该值不得为零；如果未指定限制，则该值应为大于或等于文件中最大数据包长度的数字。</a:t>
            </a:r>
            <a:r>
              <a:rPr lang="en-US" altLang="zh-CN" dirty="0" err="1" smtClean="0">
                <a:latin typeface="宋体" panose="02010600030101010101" pitchFamily="2" charset="-122"/>
                <a:ea typeface="宋体" panose="02010600030101010101" pitchFamily="2" charset="-122"/>
              </a:rPr>
              <a:t>LinkType</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28 </a:t>
            </a:r>
            <a:r>
              <a:rPr lang="zh-CN" altLang="en-US" dirty="0" smtClean="0">
                <a:latin typeface="宋体" panose="02010600030101010101" pitchFamily="2" charset="-122"/>
                <a:ea typeface="宋体" panose="02010600030101010101" pitchFamily="2" charset="-122"/>
              </a:rPr>
              <a:t>位）一个无符号值，在全局报头最后 </a:t>
            </a:r>
            <a:r>
              <a:rPr lang="en-US" altLang="zh-CN" dirty="0" smtClean="0">
                <a:latin typeface="宋体" panose="02010600030101010101" pitchFamily="2" charset="-122"/>
                <a:ea typeface="宋体" panose="02010600030101010101" pitchFamily="2" charset="-122"/>
              </a:rPr>
              <a:t>4 </a:t>
            </a:r>
            <a:r>
              <a:rPr lang="zh-CN" altLang="en-US" dirty="0" smtClean="0">
                <a:latin typeface="宋体" panose="02010600030101010101" pitchFamily="2" charset="-122"/>
                <a:ea typeface="宋体" panose="02010600030101010101" pitchFamily="2" charset="-122"/>
              </a:rPr>
              <a:t>字节的低 </a:t>
            </a:r>
            <a:r>
              <a:rPr lang="en-US" altLang="zh-CN" dirty="0" smtClean="0">
                <a:latin typeface="宋体" panose="02010600030101010101" pitchFamily="2" charset="-122"/>
                <a:ea typeface="宋体" panose="02010600030101010101" pitchFamily="2" charset="-122"/>
              </a:rPr>
              <a:t>28 </a:t>
            </a:r>
            <a:r>
              <a:rPr lang="zh-CN" altLang="en-US" dirty="0" smtClean="0">
                <a:latin typeface="宋体" panose="02010600030101010101" pitchFamily="2" charset="-122"/>
                <a:ea typeface="宋体" panose="02010600030101010101" pitchFamily="2" charset="-122"/>
              </a:rPr>
              <a:t>位中定义文件中数据包的链路层类型。</a:t>
            </a:r>
            <a:r>
              <a:rPr lang="en-US" altLang="zh-CN" dirty="0" smtClean="0">
                <a:latin typeface="宋体" panose="02010600030101010101" pitchFamily="2" charset="-122"/>
                <a:ea typeface="宋体" panose="02010600030101010101" pitchFamily="2" charset="-122"/>
              </a:rPr>
              <a:t>Frame Cyclic Sequence present</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4 </a:t>
            </a:r>
            <a:r>
              <a:rPr lang="zh-CN" altLang="en-US" dirty="0" smtClean="0">
                <a:latin typeface="宋体" panose="02010600030101010101" pitchFamily="2" charset="-122"/>
                <a:ea typeface="宋体" panose="02010600030101010101" pitchFamily="2" charset="-122"/>
              </a:rPr>
              <a:t>位）如果设置了“</a:t>
            </a:r>
            <a:r>
              <a:rPr lang="en-US" altLang="zh-CN" dirty="0" smtClean="0">
                <a:latin typeface="宋体" panose="02010600030101010101" pitchFamily="2" charset="-122"/>
                <a:ea typeface="宋体" panose="02010600030101010101" pitchFamily="2" charset="-122"/>
              </a:rPr>
              <a:t>f”</a:t>
            </a:r>
            <a:r>
              <a:rPr lang="zh-CN" altLang="en-US" dirty="0" smtClean="0">
                <a:latin typeface="宋体" panose="02010600030101010101" pitchFamily="2" charset="-122"/>
                <a:ea typeface="宋体" panose="02010600030101010101" pitchFamily="2" charset="-122"/>
              </a:rPr>
              <a:t>位，则 </a:t>
            </a:r>
            <a:r>
              <a:rPr lang="en-US" altLang="zh-CN" dirty="0" smtClean="0">
                <a:latin typeface="宋体" panose="02010600030101010101" pitchFamily="2" charset="-122"/>
                <a:ea typeface="宋体" panose="02010600030101010101" pitchFamily="2" charset="-122"/>
              </a:rPr>
              <a:t>FCS </a:t>
            </a:r>
            <a:r>
              <a:rPr lang="zh-CN" altLang="en-US" dirty="0" smtClean="0">
                <a:latin typeface="宋体" panose="02010600030101010101" pitchFamily="2" charset="-122"/>
                <a:ea typeface="宋体" panose="02010600030101010101" pitchFamily="2" charset="-122"/>
              </a:rPr>
              <a:t>位提供附加到每个数据包的 </a:t>
            </a:r>
            <a:r>
              <a:rPr lang="en-US" altLang="zh-CN" dirty="0" smtClean="0">
                <a:latin typeface="宋体" panose="02010600030101010101" pitchFamily="2" charset="-122"/>
                <a:ea typeface="宋体" panose="02010600030101010101" pitchFamily="2" charset="-122"/>
              </a:rPr>
              <a:t>FCS </a:t>
            </a:r>
            <a:r>
              <a:rPr lang="zh-CN" altLang="en-US" dirty="0" smtClean="0">
                <a:latin typeface="宋体" panose="02010600030101010101" pitchFamily="2" charset="-122"/>
                <a:ea typeface="宋体" panose="02010600030101010101" pitchFamily="2" charset="-122"/>
              </a:rPr>
              <a:t>字节数，有效值介于 </a:t>
            </a:r>
            <a:r>
              <a:rPr lang="en-US" altLang="zh-CN" dirty="0" smtClean="0">
                <a:latin typeface="宋体" panose="02010600030101010101" pitchFamily="2" charset="-122"/>
                <a:ea typeface="宋体" panose="02010600030101010101" pitchFamily="2" charset="-122"/>
              </a:rPr>
              <a:t>0 </a:t>
            </a:r>
            <a:r>
              <a:rPr lang="zh-CN" altLang="en-US" dirty="0" smtClean="0">
                <a:latin typeface="宋体" panose="02010600030101010101" pitchFamily="2" charset="-122"/>
                <a:ea typeface="宋体" panose="02010600030101010101" pitchFamily="2" charset="-122"/>
              </a:rPr>
              <a:t>和 </a:t>
            </a:r>
            <a:r>
              <a:rPr lang="en-US" altLang="zh-CN" dirty="0" smtClean="0">
                <a:latin typeface="宋体" panose="02010600030101010101" pitchFamily="2" charset="-122"/>
                <a:ea typeface="宋体" panose="02010600030101010101" pitchFamily="2" charset="-122"/>
              </a:rPr>
              <a:t>7 </a:t>
            </a:r>
            <a:r>
              <a:rPr lang="zh-CN" altLang="en-US" dirty="0" smtClean="0">
                <a:latin typeface="宋体" panose="02010600030101010101" pitchFamily="2" charset="-122"/>
                <a:ea typeface="宋体" panose="02010600030101010101" pitchFamily="2" charset="-122"/>
              </a:rPr>
              <a:t>之间</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latin typeface="宋体" panose="02010600030101010101" pitchFamily="2" charset="-122"/>
                <a:ea typeface="宋体" panose="02010600030101010101" pitchFamily="2" charset="-122"/>
              </a:rPr>
              <a:t>//packet header</a:t>
            </a:r>
            <a:r>
              <a:rPr lang="zh-CN" altLang="en-US" b="1" dirty="0" smtClean="0">
                <a:latin typeface="宋体" panose="02010600030101010101" pitchFamily="2" charset="-122"/>
                <a:ea typeface="宋体" panose="02010600030101010101" pitchFamily="2" charset="-122"/>
              </a:rPr>
              <a:t>里</a:t>
            </a:r>
            <a:endParaRPr lang="en-US" altLang="zh-CN" b="1"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宋体" panose="02010600030101010101" pitchFamily="2" charset="-122"/>
                <a:ea typeface="宋体" panose="02010600030101010101" pitchFamily="2" charset="-122"/>
              </a:rPr>
              <a:t>Timestamp</a:t>
            </a:r>
            <a:r>
              <a:rPr lang="zh-CN" altLang="en-US" dirty="0" smtClean="0">
                <a:latin typeface="宋体" panose="02010600030101010101" pitchFamily="2" charset="-122"/>
                <a:ea typeface="宋体" panose="02010600030101010101" pitchFamily="2" charset="-122"/>
              </a:rPr>
              <a:t>（秒）和 </a:t>
            </a:r>
            <a:r>
              <a:rPr lang="en-US" altLang="zh-CN" dirty="0" smtClean="0">
                <a:latin typeface="宋体" panose="02010600030101010101" pitchFamily="2" charset="-122"/>
                <a:ea typeface="宋体" panose="02010600030101010101" pitchFamily="2" charset="-122"/>
              </a:rPr>
              <a:t>Timestamp</a:t>
            </a:r>
            <a:r>
              <a:rPr lang="zh-CN" altLang="en-US" dirty="0" smtClean="0">
                <a:latin typeface="宋体" panose="02010600030101010101" pitchFamily="2" charset="-122"/>
                <a:ea typeface="宋体" panose="02010600030101010101" pitchFamily="2" charset="-122"/>
              </a:rPr>
              <a:t>（微秒或纳秒）时间戳，包括整数（秒数）和小数（微秒或纳秒）部分。秒值是一个 </a:t>
            </a:r>
            <a:r>
              <a:rPr lang="en-US" altLang="zh-CN" dirty="0" smtClean="0">
                <a:latin typeface="宋体" panose="02010600030101010101" pitchFamily="2" charset="-122"/>
                <a:ea typeface="宋体" panose="02010600030101010101" pitchFamily="2" charset="-122"/>
              </a:rPr>
              <a:t>32 </a:t>
            </a:r>
            <a:r>
              <a:rPr lang="zh-CN" altLang="en-US" dirty="0" smtClean="0">
                <a:latin typeface="宋体" panose="02010600030101010101" pitchFamily="2" charset="-122"/>
                <a:ea typeface="宋体" panose="02010600030101010101" pitchFamily="2" charset="-122"/>
              </a:rPr>
              <a:t>位无符号整数，表示自 </a:t>
            </a:r>
            <a:r>
              <a:rPr lang="en-US" altLang="zh-CN" dirty="0" smtClean="0">
                <a:latin typeface="宋体" panose="02010600030101010101" pitchFamily="2" charset="-122"/>
                <a:ea typeface="宋体" panose="02010600030101010101" pitchFamily="2" charset="-122"/>
              </a:rPr>
              <a:t>1970 </a:t>
            </a:r>
            <a:r>
              <a:rPr lang="zh-CN" altLang="en-US" dirty="0" smtClean="0">
                <a:latin typeface="宋体" panose="02010600030101010101" pitchFamily="2" charset="-122"/>
                <a:ea typeface="宋体" panose="02010600030101010101" pitchFamily="2" charset="-122"/>
              </a:rPr>
              <a:t>年 </a:t>
            </a:r>
            <a:r>
              <a:rPr lang="en-US" altLang="zh-CN" dirty="0" smtClean="0">
                <a:latin typeface="宋体" panose="02010600030101010101" pitchFamily="2" charset="-122"/>
                <a:ea typeface="宋体" panose="02010600030101010101" pitchFamily="2" charset="-122"/>
              </a:rPr>
              <a:t>1 </a:t>
            </a:r>
            <a:r>
              <a:rPr lang="zh-CN" altLang="en-US" dirty="0" smtClean="0">
                <a:latin typeface="宋体" panose="02010600030101010101" pitchFamily="2" charset="-122"/>
                <a:ea typeface="宋体" panose="02010600030101010101" pitchFamily="2" charset="-122"/>
              </a:rPr>
              <a:t>月 </a:t>
            </a:r>
            <a:r>
              <a:rPr lang="en-US" altLang="zh-CN" dirty="0" smtClean="0">
                <a:latin typeface="宋体" panose="02010600030101010101" pitchFamily="2" charset="-122"/>
                <a:ea typeface="宋体" panose="02010600030101010101" pitchFamily="2" charset="-122"/>
              </a:rPr>
              <a:t>1 </a:t>
            </a:r>
            <a:r>
              <a:rPr lang="zh-CN" altLang="en-US" dirty="0" smtClean="0">
                <a:latin typeface="宋体" panose="02010600030101010101" pitchFamily="2" charset="-122"/>
                <a:ea typeface="宋体" panose="02010600030101010101" pitchFamily="2" charset="-122"/>
              </a:rPr>
              <a:t>日 </a:t>
            </a:r>
            <a:r>
              <a:rPr lang="en-US" altLang="zh-CN" dirty="0" smtClean="0">
                <a:latin typeface="宋体" panose="02010600030101010101" pitchFamily="2" charset="-122"/>
                <a:ea typeface="宋体" panose="02010600030101010101" pitchFamily="2" charset="-122"/>
              </a:rPr>
              <a:t>00:00:00 UTC </a:t>
            </a:r>
            <a:r>
              <a:rPr lang="zh-CN" altLang="en-US" dirty="0" smtClean="0">
                <a:latin typeface="宋体" panose="02010600030101010101" pitchFamily="2" charset="-122"/>
                <a:ea typeface="宋体" panose="02010600030101010101" pitchFamily="2" charset="-122"/>
              </a:rPr>
              <a:t>以来经过的秒数，微秒或纳秒值表示自那以后经过的微秒或纳秒数秒。值得一提的是，该值是表示微秒还是纳秒，由文件头中的幻数指定。</a:t>
            </a: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宋体" panose="02010600030101010101" pitchFamily="2" charset="-122"/>
                <a:ea typeface="宋体" panose="02010600030101010101" pitchFamily="2" charset="-122"/>
              </a:rPr>
              <a:t>Captured Packet Length</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32 </a:t>
            </a:r>
            <a:r>
              <a:rPr lang="zh-CN" altLang="en-US" dirty="0" smtClean="0">
                <a:latin typeface="宋体" panose="02010600030101010101" pitchFamily="2" charset="-122"/>
                <a:ea typeface="宋体" panose="02010600030101010101" pitchFamily="2" charset="-122"/>
              </a:rPr>
              <a:t>位）一个无符号值，表示从数据包中捕获的字节数（即数据包数据字段的长度）。它将是原始数据包长度（</a:t>
            </a:r>
            <a:r>
              <a:rPr lang="en-US" altLang="zh-CN" dirty="0" smtClean="0">
                <a:latin typeface="宋体" panose="02010600030101010101" pitchFamily="2" charset="-122"/>
                <a:ea typeface="宋体" panose="02010600030101010101" pitchFamily="2" charset="-122"/>
              </a:rPr>
              <a:t>Original Packet Length</a:t>
            </a:r>
            <a:r>
              <a:rPr lang="zh-CN" altLang="en-US" dirty="0" smtClean="0">
                <a:latin typeface="宋体" panose="02010600030101010101" pitchFamily="2" charset="-122"/>
                <a:ea typeface="宋体" panose="02010600030101010101" pitchFamily="2" charset="-122"/>
              </a:rPr>
              <a:t>）和接口的快照长度（上图中的 </a:t>
            </a:r>
            <a:r>
              <a:rPr lang="en-US" altLang="zh-CN" dirty="0" err="1" smtClean="0">
                <a:latin typeface="宋体" panose="02010600030101010101" pitchFamily="2" charset="-122"/>
                <a:ea typeface="宋体" panose="02010600030101010101" pitchFamily="2" charset="-122"/>
              </a:rPr>
              <a:t>SnapLen</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定义）中的最小值。</a:t>
            </a: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宋体" panose="02010600030101010101" pitchFamily="2" charset="-122"/>
                <a:ea typeface="宋体" panose="02010600030101010101" pitchFamily="2" charset="-122"/>
              </a:rPr>
              <a:t>Original Packet Length</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32 </a:t>
            </a:r>
            <a:r>
              <a:rPr lang="zh-CN" altLang="en-US" dirty="0" smtClean="0">
                <a:latin typeface="宋体" panose="02010600030101010101" pitchFamily="2" charset="-122"/>
                <a:ea typeface="宋体" panose="02010600030101010101" pitchFamily="2" charset="-122"/>
              </a:rPr>
              <a:t>位）一个无符号值，表示数据包在网络上传输时的实际长度。如果数据包已被捕获过程截断，则它可能与捕获的数据包长度不同。</a:t>
            </a: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宋体" panose="02010600030101010101" pitchFamily="2" charset="-122"/>
                <a:ea typeface="宋体" panose="02010600030101010101" pitchFamily="2" charset="-122"/>
              </a:rPr>
              <a:t>Packet Data</a:t>
            </a:r>
            <a:r>
              <a:rPr lang="zh-CN" altLang="en-US" dirty="0" smtClean="0">
                <a:latin typeface="宋体" panose="02010600030101010101" pitchFamily="2" charset="-122"/>
                <a:ea typeface="宋体" panose="02010600030101010101" pitchFamily="2" charset="-122"/>
              </a:rPr>
              <a:t>来自网络的数据，包括链路层标头。该字段的实际长度为 </a:t>
            </a:r>
            <a:r>
              <a:rPr lang="en-US" altLang="zh-CN" dirty="0" smtClean="0">
                <a:latin typeface="宋体" panose="02010600030101010101" pitchFamily="2" charset="-122"/>
                <a:ea typeface="宋体" panose="02010600030101010101" pitchFamily="2" charset="-122"/>
              </a:rPr>
              <a:t>Captured Packet Length</a:t>
            </a:r>
            <a:r>
              <a:rPr lang="zh-CN" altLang="en-US" dirty="0" smtClean="0">
                <a:latin typeface="宋体" panose="02010600030101010101" pitchFamily="2" charset="-122"/>
                <a:ea typeface="宋体" panose="02010600030101010101" pitchFamily="2" charset="-122"/>
              </a:rPr>
              <a:t>。链路层头部的格式取决于文件头中指定的 </a:t>
            </a:r>
            <a:r>
              <a:rPr lang="en-US" altLang="zh-CN" dirty="0" err="1" smtClean="0">
                <a:latin typeface="宋体" panose="02010600030101010101" pitchFamily="2" charset="-122"/>
                <a:ea typeface="宋体" panose="02010600030101010101" pitchFamily="2" charset="-122"/>
              </a:rPr>
              <a:t>LinkType</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字段。</a:t>
            </a:r>
            <a:endParaRPr lang="en-US" altLang="zh-CN" dirty="0" smtClean="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a:t>
            </a:fld>
            <a:endParaRPr lang="zh-CN" altLang="en-US"/>
          </a:p>
        </p:txBody>
      </p:sp>
    </p:spTree>
    <p:extLst>
      <p:ext uri="{BB962C8B-B14F-4D97-AF65-F5344CB8AC3E}">
        <p14:creationId xmlns:p14="http://schemas.microsoft.com/office/powerpoint/2010/main" val="3961436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基于</a:t>
            </a:r>
            <a:r>
              <a:rPr lang="en-US" altLang="zh-CN" sz="1200" b="0" i="0" u="none" strike="noStrike" kern="1200" baseline="0" dirty="0" err="1" smtClean="0">
                <a:solidFill>
                  <a:schemeClr val="tx1"/>
                </a:solidFill>
                <a:latin typeface="+mn-lt"/>
                <a:ea typeface="+mn-ea"/>
                <a:cs typeface="+mn-cs"/>
              </a:rPr>
              <a:t>Netflow</a:t>
            </a:r>
            <a:r>
              <a:rPr lang="zh-CN" altLang="en-US" sz="1200" b="0" i="0" u="none" strike="noStrike" kern="1200" baseline="0" dirty="0" smtClean="0">
                <a:solidFill>
                  <a:schemeClr val="tx1"/>
                </a:solidFill>
                <a:latin typeface="+mn-lt"/>
                <a:ea typeface="+mn-ea"/>
                <a:cs typeface="+mn-cs"/>
              </a:rPr>
              <a:t>的</a:t>
            </a:r>
          </a:p>
          <a:p>
            <a:r>
              <a:rPr lang="en-US" altLang="zh-CN" sz="1200" b="0" i="0" u="none" strike="noStrike" kern="1200" baseline="0" dirty="0" smtClean="0">
                <a:solidFill>
                  <a:schemeClr val="tx1"/>
                </a:solidFill>
                <a:latin typeface="+mn-lt"/>
                <a:ea typeface="+mn-ea"/>
                <a:cs typeface="+mn-cs"/>
              </a:rPr>
              <a:t>TOP N</a:t>
            </a:r>
            <a:r>
              <a:rPr lang="zh-CN" altLang="en-US" sz="1200" b="0" i="0" u="none" strike="noStrike" kern="1200" baseline="0" dirty="0" smtClean="0">
                <a:solidFill>
                  <a:schemeClr val="tx1"/>
                </a:solidFill>
                <a:latin typeface="+mn-lt"/>
                <a:ea typeface="+mn-ea"/>
                <a:cs typeface="+mn-cs"/>
              </a:rPr>
              <a:t>：是基于</a:t>
            </a:r>
            <a:r>
              <a:rPr lang="en-US" altLang="zh-CN" sz="1200" b="0" i="0" u="none" strike="noStrike" kern="1200" baseline="0" dirty="0" err="1" smtClean="0">
                <a:solidFill>
                  <a:schemeClr val="tx1"/>
                </a:solidFill>
                <a:latin typeface="+mn-lt"/>
                <a:ea typeface="+mn-ea"/>
                <a:cs typeface="+mn-cs"/>
              </a:rPr>
              <a:t>NetFlow</a:t>
            </a:r>
            <a:r>
              <a:rPr lang="zh-CN" altLang="en-US" sz="1200" b="0" i="0" u="none" strike="noStrike" kern="1200" baseline="0" dirty="0" smtClean="0">
                <a:solidFill>
                  <a:schemeClr val="tx1"/>
                </a:solidFill>
                <a:latin typeface="+mn-lt"/>
                <a:ea typeface="+mn-ea"/>
                <a:cs typeface="+mn-cs"/>
              </a:rPr>
              <a:t>数据的统计结果。它们反映了网络的基本状况。它的</a:t>
            </a:r>
            <a:r>
              <a:rPr lang="en-US" altLang="zh-CN" sz="1200" b="0" i="0" u="none" strike="noStrike" kern="1200" baseline="0" dirty="0" err="1" smtClean="0">
                <a:solidFill>
                  <a:schemeClr val="tx1"/>
                </a:solidFill>
                <a:latin typeface="+mn-lt"/>
                <a:ea typeface="+mn-ea"/>
                <a:cs typeface="+mn-cs"/>
              </a:rPr>
              <a:t>NetFlow</a:t>
            </a:r>
            <a:r>
              <a:rPr lang="zh-CN" altLang="en-US" sz="1200" b="0" i="0" u="none" strike="noStrike" kern="1200" baseline="0" dirty="0" smtClean="0">
                <a:solidFill>
                  <a:schemeClr val="tx1"/>
                </a:solidFill>
                <a:latin typeface="+mn-lt"/>
                <a:ea typeface="+mn-ea"/>
                <a:cs typeface="+mn-cs"/>
              </a:rPr>
              <a:t>分析相对简单，可以用来寻找</a:t>
            </a:r>
            <a:r>
              <a:rPr lang="en-US" altLang="zh-CN" sz="1200" b="0" i="0" u="none" strike="noStrike" kern="1200" baseline="0" dirty="0" smtClean="0">
                <a:solidFill>
                  <a:schemeClr val="tx1"/>
                </a:solidFill>
                <a:latin typeface="+mn-lt"/>
                <a:ea typeface="+mn-ea"/>
                <a:cs typeface="+mn-cs"/>
              </a:rPr>
              <a:t>big talker</a:t>
            </a:r>
            <a:r>
              <a:rPr lang="zh-CN" altLang="en-US" sz="1200" b="0" i="0" u="none" strike="noStrike" kern="1200" baseline="0" dirty="0" smtClean="0">
                <a:solidFill>
                  <a:schemeClr val="tx1"/>
                </a:solidFill>
                <a:latin typeface="+mn-lt"/>
                <a:ea typeface="+mn-ea"/>
                <a:cs typeface="+mn-cs"/>
              </a:rPr>
              <a:t>或</a:t>
            </a:r>
            <a:r>
              <a:rPr lang="en-US" altLang="zh-CN" sz="1200" b="0" i="0" u="none" strike="noStrike" kern="1200" baseline="0" dirty="0" smtClean="0">
                <a:solidFill>
                  <a:schemeClr val="tx1"/>
                </a:solidFill>
                <a:latin typeface="+mn-lt"/>
                <a:ea typeface="+mn-ea"/>
                <a:cs typeface="+mn-cs"/>
              </a:rPr>
              <a:t>heavy hitter</a:t>
            </a:r>
            <a:r>
              <a:rPr lang="zh-CN" altLang="en-US" sz="1200" b="0" i="0" u="none" strike="noStrike" kern="1200" baseline="0" dirty="0" smtClean="0">
                <a:solidFill>
                  <a:schemeClr val="tx1"/>
                </a:solidFill>
                <a:latin typeface="+mn-lt"/>
                <a:ea typeface="+mn-ea"/>
                <a:cs typeface="+mn-cs"/>
              </a:rPr>
              <a:t>，同时还可以用于异常流量检测。</a:t>
            </a:r>
          </a:p>
          <a:p>
            <a:r>
              <a:rPr lang="zh-CN" altLang="en-US" sz="1200" b="0" i="0" u="none" strike="noStrike" kern="1200" baseline="0" dirty="0" smtClean="0">
                <a:solidFill>
                  <a:schemeClr val="tx1"/>
                </a:solidFill>
                <a:latin typeface="+mn-lt"/>
                <a:ea typeface="+mn-ea"/>
                <a:cs typeface="+mn-cs"/>
              </a:rPr>
              <a:t>网络蠕虫：端口扫描检测是蠕虫检测的重要步骤之一，</a:t>
            </a:r>
            <a:r>
              <a:rPr lang="en-US" altLang="zh-CN" sz="1200" b="0" i="0" u="none" strike="noStrike" kern="1200" baseline="0" dirty="0" err="1" smtClean="0">
                <a:solidFill>
                  <a:schemeClr val="tx1"/>
                </a:solidFill>
                <a:latin typeface="+mn-lt"/>
                <a:ea typeface="+mn-ea"/>
                <a:cs typeface="+mn-cs"/>
              </a:rPr>
              <a:t>NetFlow</a:t>
            </a:r>
            <a:r>
              <a:rPr lang="zh-CN" altLang="en-US" sz="1200" b="0" i="0" u="none" strike="noStrike" kern="1200" baseline="0" dirty="0" smtClean="0">
                <a:solidFill>
                  <a:schemeClr val="tx1"/>
                </a:solidFill>
                <a:latin typeface="+mn-lt"/>
                <a:ea typeface="+mn-ea"/>
                <a:cs typeface="+mn-cs"/>
              </a:rPr>
              <a:t>的方法是面向连接进行检测，包括根据传入和传出连接分析主机行为</a:t>
            </a:r>
          </a:p>
          <a:p>
            <a:r>
              <a:rPr lang="zh-CN" altLang="en-US" sz="1200" b="0" i="0" u="none" strike="noStrike" kern="1200" baseline="0" dirty="0" smtClean="0">
                <a:solidFill>
                  <a:schemeClr val="tx1"/>
                </a:solidFill>
                <a:latin typeface="+mn-lt"/>
                <a:ea typeface="+mn-ea"/>
                <a:cs typeface="+mn-cs"/>
              </a:rPr>
              <a:t>僵尸网络：许多僵尸网络依赖于不同的通信通道，从集中式</a:t>
            </a:r>
            <a:r>
              <a:rPr lang="en-US" altLang="zh-CN" sz="1200" b="0" i="0" u="none" strike="noStrike" kern="1200" baseline="0" dirty="0" smtClean="0">
                <a:solidFill>
                  <a:schemeClr val="tx1"/>
                </a:solidFill>
                <a:latin typeface="+mn-lt"/>
                <a:ea typeface="+mn-ea"/>
                <a:cs typeface="+mn-cs"/>
              </a:rPr>
              <a:t>IRC</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HTTP</a:t>
            </a:r>
            <a:r>
              <a:rPr lang="zh-CN" altLang="en-US" sz="1200" b="0" i="0" u="none" strike="noStrike" kern="1200" baseline="0" dirty="0" smtClean="0">
                <a:solidFill>
                  <a:schemeClr val="tx1"/>
                </a:solidFill>
                <a:latin typeface="+mn-lt"/>
                <a:ea typeface="+mn-ea"/>
                <a:cs typeface="+mn-cs"/>
              </a:rPr>
              <a:t>到分布式</a:t>
            </a:r>
            <a:r>
              <a:rPr lang="en-US" altLang="zh-CN" sz="1200" b="0" i="0" u="none" strike="noStrike" kern="1200" baseline="0" dirty="0" smtClean="0">
                <a:solidFill>
                  <a:schemeClr val="tx1"/>
                </a:solidFill>
                <a:latin typeface="+mn-lt"/>
                <a:ea typeface="+mn-ea"/>
                <a:cs typeface="+mn-cs"/>
              </a:rPr>
              <a:t>P2P</a:t>
            </a:r>
            <a:r>
              <a:rPr lang="zh-CN" altLang="en-US" sz="1200" b="0" i="0" u="none" strike="noStrike" kern="1200" baseline="0" dirty="0" smtClean="0">
                <a:solidFill>
                  <a:schemeClr val="tx1"/>
                </a:solidFill>
                <a:latin typeface="+mn-lt"/>
                <a:ea typeface="+mn-ea"/>
                <a:cs typeface="+mn-cs"/>
              </a:rPr>
              <a:t>网络的各种通信渠道。检测僵尸网络相对比检测端口扫描和蠕虫更困难。</a:t>
            </a:r>
            <a:r>
              <a:rPr lang="en-US" altLang="zh-CN" sz="1200" b="0" i="0" u="none" strike="noStrike" kern="1200" baseline="0" dirty="0" smtClean="0">
                <a:solidFill>
                  <a:schemeClr val="tx1"/>
                </a:solidFill>
                <a:latin typeface="+mn-lt"/>
                <a:ea typeface="+mn-ea"/>
                <a:cs typeface="+mn-cs"/>
              </a:rPr>
              <a:t>François</a:t>
            </a:r>
            <a:r>
              <a:rPr lang="zh-CN" altLang="en-US" sz="1200" b="0" i="0" u="none" strike="noStrike" kern="1200" baseline="0" dirty="0" smtClean="0">
                <a:solidFill>
                  <a:schemeClr val="tx1"/>
                </a:solidFill>
                <a:latin typeface="+mn-lt"/>
                <a:ea typeface="+mn-ea"/>
                <a:cs typeface="+mn-cs"/>
              </a:rPr>
              <a:t>基于</a:t>
            </a:r>
            <a:r>
              <a:rPr lang="en-US" altLang="zh-CN" sz="1200" b="0" i="0" u="none" strike="noStrike" kern="1200" baseline="0" dirty="0" err="1" smtClean="0">
                <a:solidFill>
                  <a:schemeClr val="tx1"/>
                </a:solidFill>
                <a:latin typeface="+mn-lt"/>
                <a:ea typeface="+mn-ea"/>
                <a:cs typeface="+mn-cs"/>
              </a:rPr>
              <a:t>NetFlow</a:t>
            </a:r>
            <a:r>
              <a:rPr lang="zh-CN" altLang="en-US" sz="1200" b="0" i="0" u="none" strike="noStrike" kern="1200" baseline="0" dirty="0" smtClean="0">
                <a:solidFill>
                  <a:schemeClr val="tx1"/>
                </a:solidFill>
                <a:latin typeface="+mn-lt"/>
                <a:ea typeface="+mn-ea"/>
                <a:cs typeface="+mn-cs"/>
              </a:rPr>
              <a:t>数据的</a:t>
            </a:r>
            <a:r>
              <a:rPr lang="en-US" altLang="zh-CN" sz="1200" b="0" i="0" u="none" strike="noStrike" kern="1200" baseline="0" dirty="0" smtClean="0">
                <a:solidFill>
                  <a:schemeClr val="tx1"/>
                </a:solidFill>
                <a:latin typeface="+mn-lt"/>
                <a:ea typeface="+mn-ea"/>
                <a:cs typeface="+mn-cs"/>
              </a:rPr>
              <a:t>PageRank</a:t>
            </a:r>
            <a:r>
              <a:rPr lang="zh-CN" altLang="en-US" sz="1200" b="0" i="0" u="none" strike="noStrike" kern="1200" baseline="0" dirty="0" smtClean="0">
                <a:solidFill>
                  <a:schemeClr val="tx1"/>
                </a:solidFill>
                <a:latin typeface="+mn-lt"/>
                <a:ea typeface="+mn-ea"/>
                <a:cs typeface="+mn-cs"/>
              </a:rPr>
              <a:t>和主机行为模式对僵尸网络进行检测。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23</a:t>
            </a:fld>
            <a:endParaRPr lang="zh-CN" altLang="en-US"/>
          </a:p>
        </p:txBody>
      </p:sp>
    </p:spTree>
    <p:extLst>
      <p:ext uri="{BB962C8B-B14F-4D97-AF65-F5344CB8AC3E}">
        <p14:creationId xmlns:p14="http://schemas.microsoft.com/office/powerpoint/2010/main" val="4107468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大象流，总的字节数，强调带宽的占用</a:t>
            </a:r>
            <a:endParaRPr lang="en-US" altLang="zh-CN" dirty="0" smtClean="0"/>
          </a:p>
          <a:p>
            <a:r>
              <a:rPr lang="en-US" altLang="zh-CN" dirty="0" smtClean="0"/>
              <a:t>Heavy hitter</a:t>
            </a:r>
            <a:r>
              <a:rPr lang="zh-CN" altLang="en-US" dirty="0" smtClean="0"/>
              <a:t>，频繁出现，强调包数量、字节数、连接数超过阈值。</a:t>
            </a:r>
            <a:endParaRPr lang="en-US" altLang="zh-CN" dirty="0" smtClean="0"/>
          </a:p>
          <a:p>
            <a:r>
              <a:rPr lang="zh-CN" altLang="en-US" dirty="0" smtClean="0"/>
              <a:t>超点，</a:t>
            </a:r>
            <a:r>
              <a:rPr lang="zh-CN" altLang="en-US" sz="1200" b="0" i="0" kern="1200" dirty="0" smtClean="0">
                <a:solidFill>
                  <a:schemeClr val="tx1"/>
                </a:solidFill>
                <a:effectLst/>
                <a:latin typeface="+mn-lt"/>
                <a:ea typeface="+mn-ea"/>
                <a:cs typeface="+mn-cs"/>
              </a:rPr>
              <a:t>在短时间内连接了大量的目的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源</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主机的节点称为超点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24</a:t>
            </a:fld>
            <a:endParaRPr lang="zh-CN" altLang="en-US"/>
          </a:p>
        </p:txBody>
      </p:sp>
    </p:spTree>
    <p:extLst>
      <p:ext uri="{BB962C8B-B14F-4D97-AF65-F5344CB8AC3E}">
        <p14:creationId xmlns:p14="http://schemas.microsoft.com/office/powerpoint/2010/main" val="2743717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NDE</a:t>
            </a:r>
            <a:r>
              <a:rPr lang="zh-CN" altLang="en-US" sz="1200" b="0" i="0" kern="1200" dirty="0" smtClean="0">
                <a:solidFill>
                  <a:schemeClr val="tx1"/>
                </a:solidFill>
                <a:effectLst/>
                <a:latin typeface="+mn-lt"/>
                <a:ea typeface="+mn-ea"/>
                <a:cs typeface="+mn-cs"/>
              </a:rPr>
              <a:t>：负责对网络流量进行分析处理，提取符合条件的流进行统计，并将统计信息输出给</a:t>
            </a:r>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。输出前也可对数据进行一些处理，比如将相同的流量统计信息进行合并。</a:t>
            </a:r>
          </a:p>
          <a:p>
            <a:pPr fontAlgn="base"/>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：负责存储来自</a:t>
            </a:r>
            <a:r>
              <a:rPr lang="en-US" altLang="zh-CN" sz="1200" b="0" i="0" kern="1200" dirty="0" smtClean="0">
                <a:solidFill>
                  <a:schemeClr val="tx1"/>
                </a:solidFill>
                <a:effectLst/>
                <a:latin typeface="+mn-lt"/>
                <a:ea typeface="+mn-ea"/>
                <a:cs typeface="+mn-cs"/>
              </a:rPr>
              <a:t>NDE</a:t>
            </a:r>
            <a:r>
              <a:rPr lang="zh-CN" altLang="en-US" sz="1200" b="0" i="0" kern="1200" dirty="0" smtClean="0">
                <a:solidFill>
                  <a:schemeClr val="tx1"/>
                </a:solidFill>
                <a:effectLst/>
                <a:latin typeface="+mn-lt"/>
                <a:ea typeface="+mn-ea"/>
                <a:cs typeface="+mn-cs"/>
              </a:rPr>
              <a:t>的报文，把统计数据收集到数据库中，可供</a:t>
            </a:r>
            <a:r>
              <a:rPr lang="en-US" altLang="zh-CN" sz="1200" b="0" i="0" kern="1200" dirty="0" smtClean="0">
                <a:solidFill>
                  <a:schemeClr val="tx1"/>
                </a:solidFill>
                <a:effectLst/>
                <a:latin typeface="+mn-lt"/>
                <a:ea typeface="+mn-ea"/>
                <a:cs typeface="+mn-cs"/>
              </a:rPr>
              <a:t>NDA</a:t>
            </a:r>
            <a:r>
              <a:rPr lang="zh-CN" altLang="en-US" sz="1200" b="0" i="0" kern="1200" dirty="0" smtClean="0">
                <a:solidFill>
                  <a:schemeClr val="tx1"/>
                </a:solidFill>
                <a:effectLst/>
                <a:latin typeface="+mn-lt"/>
                <a:ea typeface="+mn-ea"/>
                <a:cs typeface="+mn-cs"/>
              </a:rPr>
              <a:t>进行分析。</a:t>
            </a:r>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可以采集多个</a:t>
            </a:r>
            <a:r>
              <a:rPr lang="en-US" altLang="zh-CN" sz="1200" b="0" i="0" kern="1200" dirty="0" smtClean="0">
                <a:solidFill>
                  <a:schemeClr val="tx1"/>
                </a:solidFill>
                <a:effectLst/>
                <a:latin typeface="+mn-lt"/>
                <a:ea typeface="+mn-ea"/>
                <a:cs typeface="+mn-cs"/>
              </a:rPr>
              <a:t>NDE</a:t>
            </a:r>
            <a:r>
              <a:rPr lang="zh-CN" altLang="en-US" sz="1200" b="0" i="0" kern="1200" dirty="0" smtClean="0">
                <a:solidFill>
                  <a:schemeClr val="tx1"/>
                </a:solidFill>
                <a:effectLst/>
                <a:latin typeface="+mn-lt"/>
                <a:ea typeface="+mn-ea"/>
                <a:cs typeface="+mn-cs"/>
              </a:rPr>
              <a:t>设备输出的数据，对数据进行进一步的处理。</a:t>
            </a:r>
          </a:p>
          <a:p>
            <a:pPr fontAlgn="base"/>
            <a:r>
              <a:rPr lang="en-US" altLang="zh-CN" sz="1200" b="0" i="0" kern="1200" dirty="0" smtClean="0">
                <a:solidFill>
                  <a:schemeClr val="tx1"/>
                </a:solidFill>
                <a:effectLst/>
                <a:latin typeface="+mn-lt"/>
                <a:ea typeface="+mn-ea"/>
                <a:cs typeface="+mn-cs"/>
              </a:rPr>
              <a:t>NDA</a:t>
            </a:r>
            <a:r>
              <a:rPr lang="zh-CN" altLang="en-US" sz="1200" b="0" i="0" kern="1200" dirty="0" smtClean="0">
                <a:solidFill>
                  <a:schemeClr val="tx1"/>
                </a:solidFill>
                <a:effectLst/>
                <a:latin typeface="+mn-lt"/>
                <a:ea typeface="+mn-ea"/>
                <a:cs typeface="+mn-cs"/>
              </a:rPr>
              <a:t>：是一个网络流量分析工具，它从</a:t>
            </a:r>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中提取统计数据，进行加工处理后生成报表，为各种应用（比如计费、网络管理、网络优化）提供依据。通常，</a:t>
            </a:r>
            <a:r>
              <a:rPr lang="en-US" altLang="zh-CN" sz="1200" b="0" i="0" kern="1200" dirty="0" smtClean="0">
                <a:solidFill>
                  <a:schemeClr val="tx1"/>
                </a:solidFill>
                <a:effectLst/>
                <a:latin typeface="+mn-lt"/>
                <a:ea typeface="+mn-ea"/>
                <a:cs typeface="+mn-cs"/>
              </a:rPr>
              <a:t>NDA</a:t>
            </a:r>
            <a:r>
              <a:rPr lang="zh-CN" altLang="en-US" sz="1200" b="0" i="0" kern="1200" dirty="0" smtClean="0">
                <a:solidFill>
                  <a:schemeClr val="tx1"/>
                </a:solidFill>
                <a:effectLst/>
                <a:latin typeface="+mn-lt"/>
                <a:ea typeface="+mn-ea"/>
                <a:cs typeface="+mn-cs"/>
              </a:rPr>
              <a:t>具有图形化用户界面，使用户可以方便地获取和分析收集到的数据。</a:t>
            </a:r>
            <a:endParaRPr lang="en-US" altLang="zh-CN" sz="1200" b="0" i="0" kern="1200" dirty="0" smtClean="0">
              <a:solidFill>
                <a:schemeClr val="tx1"/>
              </a:solidFill>
              <a:effectLst/>
              <a:latin typeface="+mn-lt"/>
              <a:ea typeface="+mn-ea"/>
              <a:cs typeface="+mn-cs"/>
            </a:endParaRPr>
          </a:p>
          <a:p>
            <a:pPr fontAlgn="base"/>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在实际的应用中，网络设备在</a:t>
            </a: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系统中担任</a:t>
            </a:r>
            <a:r>
              <a:rPr lang="en-US" altLang="zh-CN" sz="1200" b="0" i="0" kern="1200" dirty="0" smtClean="0">
                <a:solidFill>
                  <a:schemeClr val="tx1"/>
                </a:solidFill>
                <a:effectLst/>
                <a:latin typeface="+mn-lt"/>
                <a:ea typeface="+mn-ea"/>
                <a:cs typeface="+mn-cs"/>
              </a:rPr>
              <a:t>NDE</a:t>
            </a:r>
            <a:r>
              <a:rPr lang="zh-CN" altLang="en-US" sz="1200" b="0" i="0" kern="1200" dirty="0" smtClean="0">
                <a:solidFill>
                  <a:schemeClr val="tx1"/>
                </a:solidFill>
                <a:effectLst/>
                <a:latin typeface="+mn-lt"/>
                <a:ea typeface="+mn-ea"/>
                <a:cs typeface="+mn-cs"/>
              </a:rPr>
              <a:t>角色，</a:t>
            </a:r>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NDA</a:t>
            </a:r>
            <a:r>
              <a:rPr lang="zh-CN" altLang="en-US" sz="1200" b="0" i="0" kern="1200" dirty="0" smtClean="0">
                <a:solidFill>
                  <a:schemeClr val="tx1"/>
                </a:solidFill>
                <a:effectLst/>
                <a:latin typeface="+mn-lt"/>
                <a:ea typeface="+mn-ea"/>
                <a:cs typeface="+mn-cs"/>
              </a:rPr>
              <a:t>一般集成在同一台</a:t>
            </a: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服务器上。</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25</a:t>
            </a:fld>
            <a:endParaRPr lang="zh-CN" altLang="en-US"/>
          </a:p>
        </p:txBody>
      </p:sp>
    </p:spTree>
    <p:extLst>
      <p:ext uri="{BB962C8B-B14F-4D97-AF65-F5344CB8AC3E}">
        <p14:creationId xmlns:p14="http://schemas.microsoft.com/office/powerpoint/2010/main" val="3389282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设备按照采样方式对业务流量进行</a:t>
            </a:r>
            <a:r>
              <a:rPr lang="en-US" altLang="zh-CN" sz="1200" b="0" i="0" u="none" strike="noStrike" kern="1200" dirty="0" err="1" smtClean="0">
                <a:solidFill>
                  <a:schemeClr val="tx1"/>
                </a:solidFill>
                <a:effectLst/>
                <a:latin typeface="+mn-lt"/>
                <a:ea typeface="+mn-ea"/>
                <a:cs typeface="+mn-cs"/>
                <a:hlinkClick r:id="rId3"/>
              </a:rPr>
              <a:t>NetStream</a:t>
            </a:r>
            <a:r>
              <a:rPr lang="zh-CN" altLang="en-US" sz="1200" b="0" i="0" u="none" strike="noStrike" kern="1200" dirty="0" smtClean="0">
                <a:solidFill>
                  <a:schemeClr val="tx1"/>
                </a:solidFill>
                <a:effectLst/>
                <a:latin typeface="+mn-lt"/>
                <a:ea typeface="+mn-ea"/>
                <a:cs typeface="+mn-cs"/>
                <a:hlinkClick r:id="rId3"/>
              </a:rPr>
              <a:t>采样</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采样有以下四种方式：</a:t>
            </a:r>
          </a:p>
          <a:p>
            <a:pPr fontAlgn="base"/>
            <a:r>
              <a:rPr lang="zh-CN" altLang="en-US" sz="1200" b="0" i="0" kern="1200" dirty="0" smtClean="0">
                <a:solidFill>
                  <a:schemeClr val="tx1"/>
                </a:solidFill>
                <a:effectLst/>
                <a:latin typeface="+mn-lt"/>
                <a:ea typeface="+mn-ea"/>
                <a:cs typeface="+mn-cs"/>
              </a:rPr>
              <a:t>随机报文间隔采样：在设置的数量间隔内随机采样报文。举例：数量间隔设置为</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，则每</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个报文随机采样</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个报文。</a:t>
            </a:r>
          </a:p>
          <a:p>
            <a:pPr fontAlgn="base"/>
            <a:r>
              <a:rPr lang="zh-CN" altLang="en-US" sz="1200" b="0" i="0" kern="1200" dirty="0" smtClean="0">
                <a:solidFill>
                  <a:schemeClr val="tx1"/>
                </a:solidFill>
                <a:effectLst/>
                <a:latin typeface="+mn-lt"/>
                <a:ea typeface="+mn-ea"/>
                <a:cs typeface="+mn-cs"/>
              </a:rPr>
              <a:t>固定报文间隔采样：在设置的数量间隔内周期采样报文。举例：数量间隔设置为</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，假设在第</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个报文被采样后，则每</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个报文都会再次采样，如第</a:t>
            </a:r>
            <a:r>
              <a:rPr lang="en-US" altLang="zh-CN" sz="1200" b="0" i="0" kern="1200" dirty="0" smtClean="0">
                <a:solidFill>
                  <a:schemeClr val="tx1"/>
                </a:solidFill>
                <a:effectLst/>
                <a:latin typeface="+mn-lt"/>
                <a:ea typeface="+mn-ea"/>
                <a:cs typeface="+mn-cs"/>
              </a:rPr>
              <a:t>105</a:t>
            </a:r>
            <a:r>
              <a:rPr lang="zh-CN" altLang="en-US" sz="1200" b="0" i="0" kern="1200" dirty="0" smtClean="0">
                <a:solidFill>
                  <a:schemeClr val="tx1"/>
                </a:solidFill>
                <a:effectLst/>
                <a:latin typeface="+mn-lt"/>
                <a:ea typeface="+mn-ea"/>
                <a:cs typeface="+mn-cs"/>
              </a:rPr>
              <a:t>个报文会再采集一次，以此类推采样下去。</a:t>
            </a:r>
          </a:p>
          <a:p>
            <a:pPr fontAlgn="base"/>
            <a:r>
              <a:rPr lang="zh-CN" altLang="en-US" sz="1200" b="0" i="0" kern="1200" dirty="0" smtClean="0">
                <a:solidFill>
                  <a:schemeClr val="tx1"/>
                </a:solidFill>
                <a:effectLst/>
                <a:latin typeface="+mn-lt"/>
                <a:ea typeface="+mn-ea"/>
                <a:cs typeface="+mn-cs"/>
              </a:rPr>
              <a:t>随机时间间隔采样：在设置的时间间隔内随机采样报文。举例：时间间隔设置为</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，则每</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毫秒随机采样</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个报文。</a:t>
            </a:r>
          </a:p>
          <a:p>
            <a:pPr fontAlgn="base"/>
            <a:r>
              <a:rPr lang="zh-CN" altLang="en-US" sz="1200" b="0" i="0" kern="1200" dirty="0" smtClean="0">
                <a:solidFill>
                  <a:schemeClr val="tx1"/>
                </a:solidFill>
                <a:effectLst/>
                <a:latin typeface="+mn-lt"/>
                <a:ea typeface="+mn-ea"/>
                <a:cs typeface="+mn-cs"/>
              </a:rPr>
              <a:t>固定时间间隔采样：在设置的时间间隔内周期采样报文。举例：时间间隔设置为</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，假设在第</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毫秒进行第一次采样后，则每隔</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毫秒都会再次采样，如第</a:t>
            </a:r>
            <a:r>
              <a:rPr lang="en-US" altLang="zh-CN" sz="1200" b="0" i="0" kern="1200" dirty="0" smtClean="0">
                <a:solidFill>
                  <a:schemeClr val="tx1"/>
                </a:solidFill>
                <a:effectLst/>
                <a:latin typeface="+mn-lt"/>
                <a:ea typeface="+mn-ea"/>
                <a:cs typeface="+mn-cs"/>
              </a:rPr>
              <a:t>105</a:t>
            </a:r>
            <a:r>
              <a:rPr lang="zh-CN" altLang="en-US" sz="1200" b="0" i="0" kern="1200" dirty="0" smtClean="0">
                <a:solidFill>
                  <a:schemeClr val="tx1"/>
                </a:solidFill>
                <a:effectLst/>
                <a:latin typeface="+mn-lt"/>
                <a:ea typeface="+mn-ea"/>
                <a:cs typeface="+mn-cs"/>
              </a:rPr>
              <a:t>毫秒时会再采集一次，以此类推采样下去。</a:t>
            </a:r>
          </a:p>
          <a:p>
            <a:pPr fontAlgn="base"/>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设备根据关键值对采样报文进行</a:t>
            </a:r>
            <a:r>
              <a:rPr lang="en-US" altLang="zh-CN" sz="1200" b="0" i="0" u="none" strike="noStrike" kern="1200" dirty="0" err="1" smtClean="0">
                <a:solidFill>
                  <a:schemeClr val="tx1"/>
                </a:solidFill>
                <a:effectLst/>
                <a:latin typeface="+mn-lt"/>
                <a:ea typeface="+mn-ea"/>
                <a:cs typeface="+mn-cs"/>
                <a:hlinkClick r:id="rId4"/>
              </a:rPr>
              <a:t>NetStream</a:t>
            </a:r>
            <a:r>
              <a:rPr lang="zh-CN" altLang="en-US" sz="1200" b="0" i="0" u="none" strike="noStrike" kern="1200" dirty="0" smtClean="0">
                <a:solidFill>
                  <a:schemeClr val="tx1"/>
                </a:solidFill>
                <a:effectLst/>
                <a:latin typeface="+mn-lt"/>
                <a:ea typeface="+mn-ea"/>
                <a:cs typeface="+mn-cs"/>
                <a:hlinkClick r:id="rId4"/>
              </a:rPr>
              <a:t>流建立</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不同报文类型（二层报文、</a:t>
            </a:r>
            <a:r>
              <a:rPr lang="en-US" altLang="zh-CN" sz="1200" b="0" i="0" kern="1200" dirty="0" smtClean="0">
                <a:solidFill>
                  <a:schemeClr val="tx1"/>
                </a:solidFill>
                <a:effectLst/>
                <a:latin typeface="+mn-lt"/>
                <a:ea typeface="+mn-ea"/>
                <a:cs typeface="+mn-cs"/>
              </a:rPr>
              <a:t>IPv4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MPLS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GRE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VXLAN</a:t>
            </a:r>
            <a:r>
              <a:rPr lang="zh-CN" altLang="en-US" sz="1200" b="0" i="0" kern="1200" dirty="0" smtClean="0">
                <a:solidFill>
                  <a:schemeClr val="tx1"/>
                </a:solidFill>
                <a:effectLst/>
                <a:latin typeface="+mn-lt"/>
                <a:ea typeface="+mn-ea"/>
                <a:cs typeface="+mn-cs"/>
              </a:rPr>
              <a:t>报文）形成</a:t>
            </a: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流按照关键值表格。</a:t>
            </a:r>
          </a:p>
          <a:p>
            <a:pPr fontAlgn="base"/>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设备按照老化方式对流进行</a:t>
            </a:r>
            <a:r>
              <a:rPr lang="en-US" altLang="zh-CN" sz="1200" b="0" i="0" u="none" strike="noStrike" kern="1200" dirty="0" err="1" smtClean="0">
                <a:solidFill>
                  <a:schemeClr val="tx1"/>
                </a:solidFill>
                <a:effectLst/>
                <a:latin typeface="+mn-lt"/>
                <a:ea typeface="+mn-ea"/>
                <a:cs typeface="+mn-cs"/>
                <a:hlinkClick r:id="rId5"/>
              </a:rPr>
              <a:t>NetStream</a:t>
            </a:r>
            <a:r>
              <a:rPr lang="zh-CN" altLang="en-US" sz="1200" b="0" i="0" u="none" strike="noStrike" kern="1200" dirty="0" smtClean="0">
                <a:solidFill>
                  <a:schemeClr val="tx1"/>
                </a:solidFill>
                <a:effectLst/>
                <a:latin typeface="+mn-lt"/>
                <a:ea typeface="+mn-ea"/>
                <a:cs typeface="+mn-cs"/>
                <a:hlinkClick r:id="rId5"/>
              </a:rPr>
              <a:t>流老化</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流老化分为以下几类：</a:t>
            </a:r>
          </a:p>
          <a:p>
            <a:pPr fontAlgn="base"/>
            <a:r>
              <a:rPr lang="zh-CN" altLang="en-US" sz="1200" b="1" i="0" kern="1200" dirty="0" smtClean="0">
                <a:solidFill>
                  <a:schemeClr val="tx1"/>
                </a:solidFill>
                <a:effectLst/>
                <a:latin typeface="+mn-lt"/>
                <a:ea typeface="+mn-ea"/>
                <a:cs typeface="+mn-cs"/>
              </a:rPr>
              <a:t>活跃流老化</a:t>
            </a:r>
            <a:r>
              <a:rPr lang="zh-CN" altLang="en-US" sz="1200" b="0" i="0" kern="1200" dirty="0" smtClean="0">
                <a:solidFill>
                  <a:schemeClr val="tx1"/>
                </a:solidFill>
                <a:effectLst/>
                <a:latin typeface="+mn-lt"/>
                <a:ea typeface="+mn-ea"/>
                <a:cs typeface="+mn-cs"/>
              </a:rPr>
              <a:t>活跃流指从第一个报文开始，一条流在指定的时间内一直能被采集到。当流活跃时间超过设定的时长后，就需要输出该流的统计信息，称为活跃流的老化。</a:t>
            </a:r>
          </a:p>
          <a:p>
            <a:pPr fontAlgn="base"/>
            <a:r>
              <a:rPr lang="zh-CN" altLang="en-US" sz="1200" b="0" i="0" kern="1200" dirty="0" smtClean="0">
                <a:solidFill>
                  <a:schemeClr val="tx1"/>
                </a:solidFill>
                <a:effectLst/>
                <a:latin typeface="+mn-lt"/>
                <a:ea typeface="+mn-ea"/>
                <a:cs typeface="+mn-cs"/>
              </a:rPr>
              <a:t>这种老化方式主要用于持续时间较长的流量，定期输出统计信息。</a:t>
            </a:r>
          </a:p>
          <a:p>
            <a:pPr fontAlgn="base"/>
            <a:r>
              <a:rPr lang="zh-CN" altLang="en-US" sz="1200" b="1" i="0" kern="1200" dirty="0" smtClean="0">
                <a:solidFill>
                  <a:schemeClr val="tx1"/>
                </a:solidFill>
                <a:effectLst/>
                <a:latin typeface="+mn-lt"/>
                <a:ea typeface="+mn-ea"/>
                <a:cs typeface="+mn-cs"/>
              </a:rPr>
              <a:t>非活跃流老化</a:t>
            </a:r>
            <a:r>
              <a:rPr lang="zh-CN" altLang="en-US" sz="1200" b="0" i="0" kern="1200" dirty="0" smtClean="0">
                <a:solidFill>
                  <a:schemeClr val="tx1"/>
                </a:solidFill>
                <a:effectLst/>
                <a:latin typeface="+mn-lt"/>
                <a:ea typeface="+mn-ea"/>
                <a:cs typeface="+mn-cs"/>
              </a:rPr>
              <a:t>非活跃流指从最后一个报文开始，一条流在指定的时间内没有被采集到，设备会向服务器输出该流的统计信息，称为非活跃流的老化。</a:t>
            </a:r>
          </a:p>
          <a:p>
            <a:pPr fontAlgn="base"/>
            <a:r>
              <a:rPr lang="zh-CN" altLang="en-US" sz="1200" b="0" i="0" kern="1200" dirty="0" smtClean="0">
                <a:solidFill>
                  <a:schemeClr val="tx1"/>
                </a:solidFill>
                <a:effectLst/>
                <a:latin typeface="+mn-lt"/>
                <a:ea typeface="+mn-ea"/>
                <a:cs typeface="+mn-cs"/>
              </a:rPr>
              <a:t>这种老化方式主要用于短时流量，及时清除缓存区中的无用表项，节省内存空间。</a:t>
            </a:r>
          </a:p>
          <a:p>
            <a:pPr fontAlgn="base"/>
            <a:r>
              <a:rPr lang="zh-CN" altLang="en-US" sz="1200" b="1" i="0" kern="1200" dirty="0" smtClean="0">
                <a:solidFill>
                  <a:schemeClr val="tx1"/>
                </a:solidFill>
                <a:effectLst/>
                <a:latin typeface="+mn-lt"/>
                <a:ea typeface="+mn-ea"/>
                <a:cs typeface="+mn-cs"/>
              </a:rPr>
              <a:t>由</a:t>
            </a:r>
            <a:r>
              <a:rPr lang="en-US" altLang="zh-CN" sz="1200" b="1" i="0" kern="1200" dirty="0" smtClean="0">
                <a:solidFill>
                  <a:schemeClr val="tx1"/>
                </a:solidFill>
                <a:effectLst/>
                <a:latin typeface="+mn-lt"/>
                <a:ea typeface="+mn-ea"/>
                <a:cs typeface="+mn-cs"/>
              </a:rPr>
              <a:t>TCP</a:t>
            </a:r>
            <a:r>
              <a:rPr lang="zh-CN" altLang="en-US" sz="1200" b="1" i="0" kern="1200" dirty="0" smtClean="0">
                <a:solidFill>
                  <a:schemeClr val="tx1"/>
                </a:solidFill>
                <a:effectLst/>
                <a:latin typeface="+mn-lt"/>
                <a:ea typeface="+mn-ea"/>
                <a:cs typeface="+mn-cs"/>
              </a:rPr>
              <a:t>连接的</a:t>
            </a:r>
            <a:r>
              <a:rPr lang="en-US" altLang="zh-CN" sz="1200" b="1" i="0" kern="1200" dirty="0" smtClean="0">
                <a:solidFill>
                  <a:schemeClr val="tx1"/>
                </a:solidFill>
                <a:effectLst/>
                <a:latin typeface="+mn-lt"/>
                <a:ea typeface="+mn-ea"/>
                <a:cs typeface="+mn-cs"/>
              </a:rPr>
              <a:t>FIN</a:t>
            </a:r>
            <a:r>
              <a:rPr lang="zh-CN" altLang="en-US" sz="1200" b="1" i="0" kern="1200" dirty="0" smtClean="0">
                <a:solidFill>
                  <a:schemeClr val="tx1"/>
                </a:solidFill>
                <a:effectLst/>
                <a:latin typeface="+mn-lt"/>
                <a:ea typeface="+mn-ea"/>
                <a:cs typeface="+mn-cs"/>
              </a:rPr>
              <a:t>和</a:t>
            </a:r>
            <a:r>
              <a:rPr lang="en-US" altLang="zh-CN" sz="1200" b="1" i="0" kern="1200" dirty="0" smtClean="0">
                <a:solidFill>
                  <a:schemeClr val="tx1"/>
                </a:solidFill>
                <a:effectLst/>
                <a:latin typeface="+mn-lt"/>
                <a:ea typeface="+mn-ea"/>
                <a:cs typeface="+mn-cs"/>
              </a:rPr>
              <a:t>RST</a:t>
            </a:r>
            <a:r>
              <a:rPr lang="zh-CN" altLang="en-US" sz="1200" b="1" i="0" kern="1200" dirty="0" smtClean="0">
                <a:solidFill>
                  <a:schemeClr val="tx1"/>
                </a:solidFill>
                <a:effectLst/>
                <a:latin typeface="+mn-lt"/>
                <a:ea typeface="+mn-ea"/>
                <a:cs typeface="+mn-cs"/>
              </a:rPr>
              <a:t>报文触发老化</a:t>
            </a:r>
            <a:r>
              <a:rPr lang="zh-CN" altLang="en-US" sz="1200" b="0" i="0" kern="1200" dirty="0" smtClean="0">
                <a:solidFill>
                  <a:schemeClr val="tx1"/>
                </a:solidFill>
                <a:effectLst/>
                <a:latin typeface="+mn-lt"/>
                <a:ea typeface="+mn-ea"/>
                <a:cs typeface="+mn-cs"/>
              </a:rPr>
              <a:t>当采样的报文中有</a:t>
            </a:r>
            <a:r>
              <a:rPr lang="en-US" altLang="zh-CN" sz="1200" b="0" i="0" kern="1200" dirty="0" smtClean="0">
                <a:solidFill>
                  <a:schemeClr val="tx1"/>
                </a:solidFill>
                <a:effectLst/>
                <a:latin typeface="+mn-lt"/>
                <a:ea typeface="+mn-ea"/>
                <a:cs typeface="+mn-cs"/>
              </a:rPr>
              <a:t>FIN</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RST</a:t>
            </a:r>
            <a:r>
              <a:rPr lang="zh-CN" altLang="en-US" sz="1200" b="0" i="0" kern="1200" dirty="0" smtClean="0">
                <a:solidFill>
                  <a:schemeClr val="tx1"/>
                </a:solidFill>
                <a:effectLst/>
                <a:latin typeface="+mn-lt"/>
                <a:ea typeface="+mn-ea"/>
                <a:cs typeface="+mn-cs"/>
              </a:rPr>
              <a:t>的报文时，设备会对统计信息进行老化。</a:t>
            </a:r>
          </a:p>
          <a:p>
            <a:pPr fontAlgn="base"/>
            <a:r>
              <a:rPr lang="zh-CN" altLang="en-US" sz="1200" b="0" i="0" kern="1200" dirty="0" smtClean="0">
                <a:solidFill>
                  <a:schemeClr val="tx1"/>
                </a:solidFill>
                <a:effectLst/>
                <a:latin typeface="+mn-lt"/>
                <a:ea typeface="+mn-ea"/>
                <a:cs typeface="+mn-cs"/>
              </a:rPr>
              <a:t>超流表规格老化当</a:t>
            </a: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的流表数超过流表规格限制时，为了保证统计信息的正确性，系统会立即自动把该流老化掉。</a:t>
            </a:r>
          </a:p>
          <a:p>
            <a:pPr fontAlgn="base"/>
            <a:r>
              <a:rPr lang="zh-CN" altLang="en-US" sz="1200" b="1" i="0" kern="1200" dirty="0" smtClean="0">
                <a:solidFill>
                  <a:schemeClr val="tx1"/>
                </a:solidFill>
                <a:effectLst/>
                <a:latin typeface="+mn-lt"/>
                <a:ea typeface="+mn-ea"/>
                <a:cs typeface="+mn-cs"/>
              </a:rPr>
              <a:t>超字节统计限制老化</a:t>
            </a:r>
            <a:r>
              <a:rPr lang="zh-CN" altLang="en-US" sz="1200" b="0" i="0" kern="1200" dirty="0" smtClean="0">
                <a:solidFill>
                  <a:schemeClr val="tx1"/>
                </a:solidFill>
                <a:effectLst/>
                <a:latin typeface="+mn-lt"/>
                <a:ea typeface="+mn-ea"/>
                <a:cs typeface="+mn-cs"/>
              </a:rPr>
              <a:t>当缓存区中的</a:t>
            </a: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流的字节数统计超过限制时，如果继续进行累加统计将会发生溢出进而导致统计发生错误。所以设备在检测到某条流的字节数统计超过限制时，设备会立即自动把该流老化掉。</a:t>
            </a:r>
          </a:p>
          <a:p>
            <a:pPr fontAlgn="base"/>
            <a:r>
              <a:rPr lang="zh-CN" altLang="en-US" sz="1200" b="1" i="0" kern="1200" dirty="0" smtClean="0">
                <a:solidFill>
                  <a:schemeClr val="tx1"/>
                </a:solidFill>
                <a:effectLst/>
                <a:latin typeface="+mn-lt"/>
                <a:ea typeface="+mn-ea"/>
                <a:cs typeface="+mn-cs"/>
              </a:rPr>
              <a:t>命令行强制老化</a:t>
            </a:r>
            <a:r>
              <a:rPr lang="zh-CN" altLang="en-US" sz="1200" b="0" i="0" kern="1200" dirty="0" smtClean="0">
                <a:solidFill>
                  <a:schemeClr val="tx1"/>
                </a:solidFill>
                <a:effectLst/>
                <a:latin typeface="+mn-lt"/>
                <a:ea typeface="+mn-ea"/>
                <a:cs typeface="+mn-cs"/>
              </a:rPr>
              <a:t>用户可以通过执行命令强制将缓存区中所有</a:t>
            </a: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流老化。</a:t>
            </a:r>
          </a:p>
          <a:p>
            <a:pPr fontAlgn="base"/>
            <a:r>
              <a:rPr lang="zh-CN" altLang="en-US" sz="1200" b="0" i="0" kern="1200" dirty="0" smtClean="0">
                <a:solidFill>
                  <a:schemeClr val="tx1"/>
                </a:solidFill>
                <a:effectLst/>
                <a:latin typeface="+mn-lt"/>
                <a:ea typeface="+mn-ea"/>
                <a:cs typeface="+mn-cs"/>
              </a:rPr>
              <a:t>该功能主要用于老化条件尚未满足，但又需要最新的统计信息，或者</a:t>
            </a: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业务发生异常，导致流缓存区中某些流始终不老化。</a:t>
            </a:r>
          </a:p>
          <a:p>
            <a:pPr fontAlgn="base"/>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设备按照输出方式进行</a:t>
            </a:r>
            <a:r>
              <a:rPr lang="en-US" altLang="zh-CN" sz="1200" b="0" i="0" u="none" strike="noStrike" kern="1200" dirty="0" err="1" smtClean="0">
                <a:solidFill>
                  <a:schemeClr val="tx1"/>
                </a:solidFill>
                <a:effectLst/>
                <a:latin typeface="+mn-lt"/>
                <a:ea typeface="+mn-ea"/>
                <a:cs typeface="+mn-cs"/>
                <a:hlinkClick r:id="rId6"/>
              </a:rPr>
              <a:t>NetStream</a:t>
            </a:r>
            <a:r>
              <a:rPr lang="zh-CN" altLang="en-US" sz="1200" b="0" i="0" u="none" strike="noStrike" kern="1200" dirty="0" smtClean="0">
                <a:solidFill>
                  <a:schemeClr val="tx1"/>
                </a:solidFill>
                <a:effectLst/>
                <a:latin typeface="+mn-lt"/>
                <a:ea typeface="+mn-ea"/>
                <a:cs typeface="+mn-cs"/>
                <a:hlinkClick r:id="rId6"/>
              </a:rPr>
              <a:t>流输出</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fontAlgn="base"/>
            <a:r>
              <a:rPr lang="zh-CN" altLang="en-US" sz="1200" b="1" i="0" kern="1200" dirty="0" smtClean="0">
                <a:solidFill>
                  <a:schemeClr val="tx1"/>
                </a:solidFill>
                <a:effectLst/>
                <a:latin typeface="+mn-lt"/>
                <a:ea typeface="+mn-ea"/>
                <a:cs typeface="+mn-cs"/>
              </a:rPr>
              <a:t>原始流输出方式</a:t>
            </a:r>
            <a:r>
              <a:rPr lang="zh-CN" altLang="en-US" sz="1200" b="0" i="0" kern="1200" dirty="0" smtClean="0">
                <a:solidFill>
                  <a:schemeClr val="tx1"/>
                </a:solidFill>
                <a:effectLst/>
                <a:latin typeface="+mn-lt"/>
                <a:ea typeface="+mn-ea"/>
                <a:cs typeface="+mn-cs"/>
              </a:rPr>
              <a:t>指在流老化时间超时后，每条流的详细统计信息都要输出到</a:t>
            </a:r>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a:t>
            </a:r>
          </a:p>
          <a:p>
            <a:pPr fontAlgn="base"/>
            <a:r>
              <a:rPr lang="zh-CN" altLang="en-US" sz="1200" b="1" i="0" kern="1200" dirty="0" smtClean="0">
                <a:solidFill>
                  <a:schemeClr val="tx1"/>
                </a:solidFill>
                <a:effectLst/>
                <a:latin typeface="+mn-lt"/>
                <a:ea typeface="+mn-ea"/>
                <a:cs typeface="+mn-cs"/>
              </a:rPr>
              <a:t>聚合流输出方式</a:t>
            </a:r>
            <a:r>
              <a:rPr lang="zh-CN" altLang="en-US" sz="1200" b="0" i="0" kern="1200" dirty="0" smtClean="0">
                <a:solidFill>
                  <a:schemeClr val="tx1"/>
                </a:solidFill>
                <a:effectLst/>
                <a:latin typeface="+mn-lt"/>
                <a:ea typeface="+mn-ea"/>
                <a:cs typeface="+mn-cs"/>
              </a:rPr>
              <a:t>指对聚合关键项完全相同的原始流信息进行汇总，从而得到对应的聚合流信息，再将聚合流信息输出到</a:t>
            </a:r>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。这种输出方式可以明显减少网络带宽的占用。</a:t>
            </a:r>
          </a:p>
          <a:p>
            <a:pPr fontAlgn="base"/>
            <a:r>
              <a:rPr lang="zh-CN" altLang="en-US" sz="1200" b="1" i="0" kern="1200" dirty="0" smtClean="0">
                <a:solidFill>
                  <a:schemeClr val="tx1"/>
                </a:solidFill>
                <a:effectLst/>
                <a:latin typeface="+mn-lt"/>
                <a:ea typeface="+mn-ea"/>
                <a:cs typeface="+mn-cs"/>
              </a:rPr>
              <a:t>灵活流输出方式</a:t>
            </a:r>
            <a:r>
              <a:rPr lang="zh-CN" altLang="en-US" sz="1200" b="0" i="0" kern="1200" dirty="0" smtClean="0">
                <a:solidFill>
                  <a:schemeClr val="tx1"/>
                </a:solidFill>
                <a:effectLst/>
                <a:latin typeface="+mn-lt"/>
                <a:ea typeface="+mn-ea"/>
                <a:cs typeface="+mn-cs"/>
              </a:rPr>
              <a:t>指用户根据自身需要自定义</a:t>
            </a:r>
            <a:r>
              <a:rPr lang="en-US" altLang="zh-CN" sz="1200" b="0" i="0" kern="1200" dirty="0" err="1" smtClean="0">
                <a:solidFill>
                  <a:schemeClr val="tx1"/>
                </a:solidFill>
                <a:effectLst/>
                <a:latin typeface="+mn-lt"/>
                <a:ea typeface="+mn-ea"/>
                <a:cs typeface="+mn-cs"/>
              </a:rPr>
              <a:t>NetStream</a:t>
            </a:r>
            <a:r>
              <a:rPr lang="zh-CN" altLang="en-US" sz="1200" b="0" i="0" kern="1200" dirty="0" smtClean="0">
                <a:solidFill>
                  <a:schemeClr val="tx1"/>
                </a:solidFill>
                <a:effectLst/>
                <a:latin typeface="+mn-lt"/>
                <a:ea typeface="+mn-ea"/>
                <a:cs typeface="+mn-cs"/>
              </a:rPr>
              <a:t>建流的条件，对自定义的流进行分类统计，再将统计信息发送给</a:t>
            </a:r>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。灵活流方式相比原始流方式减少了流量占用的带宽。</a:t>
            </a:r>
          </a:p>
          <a:p>
            <a:pPr fontAlgn="base"/>
            <a:r>
              <a:rPr lang="zh-CN" altLang="en-US" sz="1200" b="1" i="0" kern="1200" dirty="0" smtClean="0">
                <a:solidFill>
                  <a:schemeClr val="tx1"/>
                </a:solidFill>
                <a:effectLst/>
                <a:latin typeface="+mn-lt"/>
                <a:ea typeface="+mn-ea"/>
                <a:cs typeface="+mn-cs"/>
              </a:rPr>
              <a:t>二层流输出方式</a:t>
            </a:r>
            <a:r>
              <a:rPr lang="zh-CN" altLang="en-US" sz="1200" b="0" i="0" kern="1200" dirty="0" smtClean="0">
                <a:solidFill>
                  <a:schemeClr val="tx1"/>
                </a:solidFill>
                <a:effectLst/>
                <a:latin typeface="+mn-lt"/>
                <a:ea typeface="+mn-ea"/>
                <a:cs typeface="+mn-cs"/>
              </a:rPr>
              <a:t>指对网络中流量的二层信息进行统计，并将统计信息发送到</a:t>
            </a:r>
            <a:r>
              <a:rPr lang="en-US" altLang="zh-CN" sz="1200" b="0" i="0" kern="1200" dirty="0" smtClean="0">
                <a:solidFill>
                  <a:schemeClr val="tx1"/>
                </a:solidFill>
                <a:effectLst/>
                <a:latin typeface="+mn-lt"/>
                <a:ea typeface="+mn-ea"/>
                <a:cs typeface="+mn-cs"/>
              </a:rPr>
              <a:t>NSC</a:t>
            </a:r>
            <a:r>
              <a:rPr lang="zh-CN" altLang="en-US" sz="1200" b="0" i="0" kern="1200" dirty="0" smtClean="0">
                <a:solidFill>
                  <a:schemeClr val="tx1"/>
                </a:solidFill>
                <a:effectLst/>
                <a:latin typeface="+mn-lt"/>
                <a:ea typeface="+mn-ea"/>
                <a:cs typeface="+mn-cs"/>
              </a:rPr>
              <a:t>。</a:t>
            </a:r>
          </a:p>
          <a:p>
            <a:pPr fontAlgn="base"/>
            <a:endParaRPr lang="zh-CN" alt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26</a:t>
            </a:fld>
            <a:endParaRPr lang="zh-CN" altLang="en-US"/>
          </a:p>
        </p:txBody>
      </p:sp>
    </p:spTree>
    <p:extLst>
      <p:ext uri="{BB962C8B-B14F-4D97-AF65-F5344CB8AC3E}">
        <p14:creationId xmlns:p14="http://schemas.microsoft.com/office/powerpoint/2010/main" val="3670918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从报文长度的角度统计的结果</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28</a:t>
            </a:fld>
            <a:endParaRPr lang="zh-CN" altLang="en-US"/>
          </a:p>
        </p:txBody>
      </p:sp>
    </p:spTree>
    <p:extLst>
      <p:ext uri="{BB962C8B-B14F-4D97-AF65-F5344CB8AC3E}">
        <p14:creationId xmlns:p14="http://schemas.microsoft.com/office/powerpoint/2010/main" val="2810147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从协议层级的角度</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29</a:t>
            </a:fld>
            <a:endParaRPr lang="zh-CN" altLang="en-US"/>
          </a:p>
        </p:txBody>
      </p:sp>
    </p:spTree>
    <p:extLst>
      <p:ext uri="{BB962C8B-B14F-4D97-AF65-F5344CB8AC3E}">
        <p14:creationId xmlns:p14="http://schemas.microsoft.com/office/powerpoint/2010/main" val="2101912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从协议层级的角度</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30</a:t>
            </a:fld>
            <a:endParaRPr lang="zh-CN" altLang="en-US"/>
          </a:p>
        </p:txBody>
      </p:sp>
    </p:spTree>
    <p:extLst>
      <p:ext uri="{BB962C8B-B14F-4D97-AF65-F5344CB8AC3E}">
        <p14:creationId xmlns:p14="http://schemas.microsoft.com/office/powerpoint/2010/main" val="4178552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从协议层级的角度</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31</a:t>
            </a:fld>
            <a:endParaRPr lang="zh-CN" altLang="en-US"/>
          </a:p>
        </p:txBody>
      </p:sp>
    </p:spTree>
    <p:extLst>
      <p:ext uri="{BB962C8B-B14F-4D97-AF65-F5344CB8AC3E}">
        <p14:creationId xmlns:p14="http://schemas.microsoft.com/office/powerpoint/2010/main" val="133210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因为日志数据不仅记录了包含网络功能直接相关的信息和网络状态，还记录了所有的网络活动。日志数据越全面丰富，对于网络安全态势感知而言，重现场景就越容易。</a:t>
            </a:r>
            <a:r>
              <a:rPr lang="en-US" altLang="zh-CN" dirty="0" smtClean="0"/>
              <a:t/>
            </a:r>
            <a:br>
              <a:rPr lang="en-US" altLang="zh-CN" dirty="0" smtClean="0"/>
            </a:br>
            <a:r>
              <a:rPr lang="zh-CN" altLang="en-US" dirty="0" smtClean="0"/>
              <a:t>很多机构都设有日志的集中管理报告机制和系统，以便对各种事件进行监测和判断。</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32</a:t>
            </a:fld>
            <a:endParaRPr lang="zh-CN" altLang="en-US"/>
          </a:p>
        </p:txBody>
      </p:sp>
    </p:spTree>
    <p:extLst>
      <p:ext uri="{BB962C8B-B14F-4D97-AF65-F5344CB8AC3E}">
        <p14:creationId xmlns:p14="http://schemas.microsoft.com/office/powerpoint/2010/main" val="3798346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latin typeface="Times New Roman" panose="02020603050405020304" pitchFamily="18" charset="0"/>
              </a:rPr>
              <a:t>/////////////////</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33</a:t>
            </a:fld>
            <a:endParaRPr lang="zh-CN" altLang="en-US"/>
          </a:p>
        </p:txBody>
      </p:sp>
    </p:spTree>
    <p:extLst>
      <p:ext uri="{BB962C8B-B14F-4D97-AF65-F5344CB8AC3E}">
        <p14:creationId xmlns:p14="http://schemas.microsoft.com/office/powerpoint/2010/main" val="385100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a:t>
            </a:fld>
            <a:endParaRPr lang="zh-CN" altLang="en-US"/>
          </a:p>
        </p:txBody>
      </p:sp>
    </p:spTree>
    <p:extLst>
      <p:ext uri="{BB962C8B-B14F-4D97-AF65-F5344CB8AC3E}">
        <p14:creationId xmlns:p14="http://schemas.microsoft.com/office/powerpoint/2010/main" val="3105204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34</a:t>
            </a:fld>
            <a:endParaRPr lang="zh-CN" altLang="en-US"/>
          </a:p>
        </p:txBody>
      </p:sp>
    </p:spTree>
    <p:extLst>
      <p:ext uri="{BB962C8B-B14F-4D97-AF65-F5344CB8AC3E}">
        <p14:creationId xmlns:p14="http://schemas.microsoft.com/office/powerpoint/2010/main" val="2844691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Times New Roman" panose="02020603050405020304" pitchFamily="18" charset="0"/>
              </a:rPr>
              <a:t>这个图就是一个</a:t>
            </a:r>
            <a:r>
              <a:rPr lang="en-US" altLang="zh-CN" dirty="0" smtClean="0">
                <a:latin typeface="Times New Roman" panose="02020603050405020304" pitchFamily="18" charset="0"/>
              </a:rPr>
              <a:t>win10</a:t>
            </a:r>
            <a:r>
              <a:rPr lang="zh-CN" altLang="en-US" dirty="0" smtClean="0">
                <a:latin typeface="Times New Roman" panose="02020603050405020304" pitchFamily="18" charset="0"/>
              </a:rPr>
              <a:t>的操作系统日志，通过“事件查看器”就能看到，包括了</a:t>
            </a:r>
            <a:r>
              <a:rPr lang="en-US" altLang="zh-CN" dirty="0" smtClean="0">
                <a:latin typeface="Times New Roman" panose="02020603050405020304" pitchFamily="18" charset="0"/>
              </a:rPr>
              <a:t>DNS</a:t>
            </a:r>
            <a:r>
              <a:rPr lang="zh-CN" altLang="en-US" dirty="0" smtClean="0">
                <a:latin typeface="Times New Roman" panose="02020603050405020304" pitchFamily="18" charset="0"/>
              </a:rPr>
              <a:t>解析不到，</a:t>
            </a:r>
            <a:r>
              <a:rPr lang="en-US" altLang="zh-CN" dirty="0" smtClean="0">
                <a:latin typeface="Times New Roman" panose="02020603050405020304" pitchFamily="18" charset="0"/>
              </a:rPr>
              <a:t>windows</a:t>
            </a:r>
            <a:r>
              <a:rPr lang="zh-CN" altLang="en-US" dirty="0" smtClean="0">
                <a:latin typeface="Times New Roman" panose="02020603050405020304" pitchFamily="18" charset="0"/>
              </a:rPr>
              <a:t>更新很多事件都会记录下来。</a:t>
            </a:r>
            <a:endParaRPr lang="en-US" altLang="zh-CN" dirty="0" smtClean="0">
              <a:latin typeface="Times New Roman" panose="02020603050405020304" pitchFamily="18" charset="0"/>
            </a:endParaRPr>
          </a:p>
          <a:p>
            <a:pPr marL="0" indent="0">
              <a:buNone/>
            </a:pPr>
            <a:r>
              <a:rPr lang="zh-CN" altLang="en-US" dirty="0" smtClean="0">
                <a:latin typeface="Times New Roman" panose="02020603050405020304" pitchFamily="18" charset="0"/>
              </a:rPr>
              <a:t>这些信息也可以帮助评估网络的态势。</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35</a:t>
            </a:fld>
            <a:endParaRPr lang="zh-CN" altLang="en-US"/>
          </a:p>
        </p:txBody>
      </p:sp>
    </p:spTree>
    <p:extLst>
      <p:ext uri="{BB962C8B-B14F-4D97-AF65-F5344CB8AC3E}">
        <p14:creationId xmlns:p14="http://schemas.microsoft.com/office/powerpoint/2010/main" val="1728726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36</a:t>
            </a:fld>
            <a:endParaRPr lang="zh-CN" altLang="en-US"/>
          </a:p>
        </p:txBody>
      </p:sp>
    </p:spTree>
    <p:extLst>
      <p:ext uri="{BB962C8B-B14F-4D97-AF65-F5344CB8AC3E}">
        <p14:creationId xmlns:p14="http://schemas.microsoft.com/office/powerpoint/2010/main" val="147172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Times New Roman" panose="02020603050405020304" pitchFamily="18" charset="0"/>
              </a:rPr>
              <a:t>日志数据可以作为网络安全态势感知的一个重要数据类型和来源，可通过集中管理控制台进行日志聚合，并通过命令行或可视化工具进行查看，以及采用特定关键词检索、过滤、活动模式识别、特征分析和关联等技术进行日志分析</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37</a:t>
            </a:fld>
            <a:endParaRPr lang="zh-CN" altLang="en-US"/>
          </a:p>
        </p:txBody>
      </p:sp>
    </p:spTree>
    <p:extLst>
      <p:ext uri="{BB962C8B-B14F-4D97-AF65-F5344CB8AC3E}">
        <p14:creationId xmlns:p14="http://schemas.microsoft.com/office/powerpoint/2010/main" val="2926780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告警数据的容量非常小，因为其仅仅包含指向其他数据的指针。</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38</a:t>
            </a:fld>
            <a:endParaRPr lang="zh-CN" altLang="en-US"/>
          </a:p>
        </p:txBody>
      </p:sp>
    </p:spTree>
    <p:extLst>
      <p:ext uri="{BB962C8B-B14F-4D97-AF65-F5344CB8AC3E}">
        <p14:creationId xmlns:p14="http://schemas.microsoft.com/office/powerpoint/2010/main" val="8144562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39</a:t>
            </a:fld>
            <a:endParaRPr lang="zh-CN" altLang="en-US"/>
          </a:p>
        </p:txBody>
      </p:sp>
    </p:spTree>
    <p:extLst>
      <p:ext uri="{BB962C8B-B14F-4D97-AF65-F5344CB8AC3E}">
        <p14:creationId xmlns:p14="http://schemas.microsoft.com/office/powerpoint/2010/main" val="2244885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40</a:t>
            </a:fld>
            <a:endParaRPr lang="zh-CN" altLang="en-US"/>
          </a:p>
        </p:txBody>
      </p:sp>
    </p:spTree>
    <p:extLst>
      <p:ext uri="{BB962C8B-B14F-4D97-AF65-F5344CB8AC3E}">
        <p14:creationId xmlns:p14="http://schemas.microsoft.com/office/powerpoint/2010/main" val="34544276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数据的采集处理对整个态势提取、分析和呈现有着重要的影响，如果数据分析不清、数据采集混乱，态势提取将无法实现，继而整个态势感知将成为无源之水、无本之木。</a:t>
            </a:r>
            <a:r>
              <a:rPr lang="en-US" altLang="zh-CN" dirty="0" smtClean="0"/>
              <a:t/>
            </a:r>
            <a:br>
              <a:rPr lang="en-US" altLang="zh-CN" dirty="0" smtClean="0"/>
            </a:br>
            <a:r>
              <a:rPr lang="zh-CN" altLang="en-US" dirty="0" smtClean="0"/>
              <a:t>网络安全数据采集通过软硬件技术的结合来产生和收集网络安全数据，其目的是为态势提取提供素材，为态势理解和预测打下数据基础。</a:t>
            </a:r>
            <a:r>
              <a:rPr lang="en-US" altLang="zh-CN" dirty="0" smtClean="0"/>
              <a:t/>
            </a:r>
            <a:br>
              <a:rPr lang="en-US" altLang="zh-CN" dirty="0" smtClean="0"/>
            </a:br>
            <a:r>
              <a:rPr lang="zh-CN" altLang="en-US" dirty="0" smtClean="0"/>
              <a:t>“巧妇难为无米之炊”，我们必须对数据的采集做到心中有数，知道哪些数据是必要且可用的、它们来自于哪里、通过什么方式获取以及如何采集的，同时也应当在采集这些数据时尽量不影响终端和网络的可用性。</a:t>
            </a:r>
            <a:r>
              <a:rPr lang="en-US" altLang="zh-CN" dirty="0" smtClean="0"/>
              <a:t/>
            </a:r>
            <a:br>
              <a:rPr lang="en-US" altLang="zh-CN" dirty="0" smtClean="0"/>
            </a:br>
            <a:r>
              <a:rPr lang="zh-CN" altLang="en-US" dirty="0" smtClean="0"/>
              <a:t>网络安全态势感知就是“数据驱动安全”领域最好的应用，这也迫使我们（尤其是安全分析师）必须成为数据的高手，不仅仅知道如何分析数据，更应该清楚如何采集所需的数据。</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41</a:t>
            </a:fld>
            <a:endParaRPr lang="zh-CN" altLang="en-US"/>
          </a:p>
        </p:txBody>
      </p:sp>
    </p:spTree>
    <p:extLst>
      <p:ext uri="{BB962C8B-B14F-4D97-AF65-F5344CB8AC3E}">
        <p14:creationId xmlns:p14="http://schemas.microsoft.com/office/powerpoint/2010/main" val="3747195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除了通过以问卷调查或人工提问的方式主观地判断组织所要保护的东西是什么（如资产）以及面临的威胁是什么，还可以采用一些高级的威胁建模方法和模型（比如</a:t>
            </a:r>
            <a:r>
              <a:rPr lang="en-US" altLang="zh-CN" dirty="0" smtClean="0"/>
              <a:t>STRIDE[2]</a:t>
            </a:r>
            <a:r>
              <a:rPr lang="zh-CN" altLang="en-US" dirty="0" smtClean="0"/>
              <a:t>方法、攻击树、攻击库等）来识别和发现威胁。</a:t>
            </a: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42</a:t>
            </a:fld>
            <a:endParaRPr lang="zh-CN" altLang="en-US"/>
          </a:p>
        </p:txBody>
      </p:sp>
    </p:spTree>
    <p:extLst>
      <p:ext uri="{BB962C8B-B14F-4D97-AF65-F5344CB8AC3E}">
        <p14:creationId xmlns:p14="http://schemas.microsoft.com/office/powerpoint/2010/main" val="3649219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43</a:t>
            </a:fld>
            <a:endParaRPr lang="zh-CN" altLang="en-US"/>
          </a:p>
        </p:txBody>
      </p:sp>
    </p:spTree>
    <p:extLst>
      <p:ext uri="{BB962C8B-B14F-4D97-AF65-F5344CB8AC3E}">
        <p14:creationId xmlns:p14="http://schemas.microsoft.com/office/powerpoint/2010/main" val="577833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这个前面还有 物理层 前导码</a:t>
            </a:r>
            <a:r>
              <a:rPr lang="en-US" altLang="zh-CN" baseline="0" dirty="0" smtClean="0"/>
              <a:t>+</a:t>
            </a:r>
            <a:r>
              <a:rPr lang="zh-CN" altLang="en-US" baseline="0" dirty="0" smtClean="0"/>
              <a:t>定界符，不过可以视为物理层的内容，做一些时间和频率的同步，以及无线信号的估计。</a:t>
            </a:r>
            <a:endParaRPr lang="en-US" altLang="zh-CN" baseline="0" dirty="0" smtClean="0"/>
          </a:p>
          <a:p>
            <a:r>
              <a:rPr lang="zh-CN" altLang="en-US" baseline="0" dirty="0" smtClean="0"/>
              <a:t>以太网</a:t>
            </a:r>
            <a:r>
              <a:rPr lang="en-US" altLang="zh-CN" baseline="0" dirty="0" smtClean="0"/>
              <a:t>2 </a:t>
            </a:r>
            <a:r>
              <a:rPr lang="zh-CN" altLang="en-US" baseline="0" dirty="0" smtClean="0"/>
              <a:t>用 </a:t>
            </a:r>
            <a:r>
              <a:rPr lang="en-US" altLang="zh-CN" baseline="0" dirty="0" smtClean="0"/>
              <a:t>8</a:t>
            </a:r>
            <a:r>
              <a:rPr lang="zh-CN" altLang="en-US" baseline="0" dirty="0" smtClean="0"/>
              <a:t>个字节前导码</a:t>
            </a:r>
            <a:endParaRPr lang="en-US" altLang="zh-CN" baseline="0" dirty="0" smtClean="0"/>
          </a:p>
          <a:p>
            <a:endParaRPr lang="en-US" altLang="zh-CN" baseline="0" dirty="0" smtClean="0"/>
          </a:p>
          <a:p>
            <a:r>
              <a:rPr lang="en-US" altLang="zh-CN" baseline="0" dirty="0" smtClean="0"/>
              <a:t>IEEE 802.3 </a:t>
            </a:r>
            <a:r>
              <a:rPr lang="zh-CN" altLang="en-US" baseline="0" dirty="0" smtClean="0"/>
              <a:t>用</a:t>
            </a:r>
            <a:r>
              <a:rPr lang="en-US" altLang="zh-CN" baseline="0" dirty="0" smtClean="0"/>
              <a:t>7+1</a:t>
            </a:r>
          </a:p>
          <a:p>
            <a:r>
              <a:rPr lang="zh-CN" altLang="en-US" baseline="0" dirty="0" smtClean="0"/>
              <a:t>前导码</a:t>
            </a:r>
            <a:r>
              <a:rPr lang="en-US" altLang="zh-CN" baseline="0" dirty="0" smtClean="0"/>
              <a:t>7</a:t>
            </a:r>
            <a:r>
              <a:rPr lang="zh-CN" altLang="en-US" baseline="0" dirty="0" smtClean="0"/>
              <a:t>个字节 全</a:t>
            </a:r>
            <a:r>
              <a:rPr lang="en-US" altLang="zh-CN" baseline="0" dirty="0" smtClean="0"/>
              <a:t>A</a:t>
            </a:r>
            <a:r>
              <a:rPr lang="zh-CN" altLang="en-US" baseline="0" dirty="0" smtClean="0"/>
              <a:t>（</a:t>
            </a:r>
            <a:r>
              <a:rPr lang="en-US" altLang="zh-CN" baseline="0" dirty="0" smtClean="0"/>
              <a:t>10101010</a:t>
            </a:r>
            <a:r>
              <a:rPr lang="zh-CN" altLang="en-US" baseline="0" dirty="0" smtClean="0"/>
              <a:t>），主要用来调节时钟，保证接收端和发送端的时钟同步。</a:t>
            </a:r>
            <a:r>
              <a:rPr lang="en-US" altLang="zh-CN" baseline="0" dirty="0" smtClean="0"/>
              <a:t/>
            </a:r>
            <a:br>
              <a:rPr lang="en-US" altLang="zh-CN" baseline="0" dirty="0" smtClean="0"/>
            </a:br>
            <a:r>
              <a:rPr lang="zh-CN" altLang="en-US" baseline="0" dirty="0" smtClean="0"/>
              <a:t>定界符</a:t>
            </a:r>
            <a:r>
              <a:rPr lang="en-US" altLang="zh-CN" baseline="0" dirty="0" smtClean="0"/>
              <a:t>AB(10101011)</a:t>
            </a:r>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5</a:t>
            </a:fld>
            <a:endParaRPr lang="zh-CN" altLang="en-US"/>
          </a:p>
        </p:txBody>
      </p:sp>
    </p:spTree>
    <p:extLst>
      <p:ext uri="{BB962C8B-B14F-4D97-AF65-F5344CB8AC3E}">
        <p14:creationId xmlns:p14="http://schemas.microsoft.com/office/powerpoint/2010/main" val="307609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44</a:t>
            </a:fld>
            <a:endParaRPr lang="zh-CN" altLang="en-US"/>
          </a:p>
        </p:txBody>
      </p:sp>
    </p:spTree>
    <p:extLst>
      <p:ext uri="{BB962C8B-B14F-4D97-AF65-F5344CB8AC3E}">
        <p14:creationId xmlns:p14="http://schemas.microsoft.com/office/powerpoint/2010/main" val="1548905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45</a:t>
            </a:fld>
            <a:endParaRPr lang="zh-CN" altLang="en-US"/>
          </a:p>
        </p:txBody>
      </p:sp>
    </p:spTree>
    <p:extLst>
      <p:ext uri="{BB962C8B-B14F-4D97-AF65-F5344CB8AC3E}">
        <p14:creationId xmlns:p14="http://schemas.microsoft.com/office/powerpoint/2010/main" val="710352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破坏存储库的安全，攻击</a:t>
            </a:r>
            <a:r>
              <a:rPr lang="en-US" altLang="zh-CN" dirty="0" smtClean="0"/>
              <a:t>web</a:t>
            </a:r>
            <a:r>
              <a:rPr lang="zh-CN" altLang="en-US" dirty="0" smtClean="0"/>
              <a:t>网站，攻击存储 </a:t>
            </a:r>
            <a:r>
              <a:rPr lang="en-US" altLang="zh-CN" dirty="0" smtClean="0"/>
              <a:t>/ </a:t>
            </a:r>
            <a:r>
              <a:rPr lang="zh-CN" altLang="en-US" dirty="0" smtClean="0"/>
              <a:t>攻击传输</a:t>
            </a: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46</a:t>
            </a:fld>
            <a:endParaRPr lang="zh-CN" altLang="en-US"/>
          </a:p>
        </p:txBody>
      </p:sp>
    </p:spTree>
    <p:extLst>
      <p:ext uri="{BB962C8B-B14F-4D97-AF65-F5344CB8AC3E}">
        <p14:creationId xmlns:p14="http://schemas.microsoft.com/office/powerpoint/2010/main" val="1725915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访问射频系统</a:t>
            </a: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47</a:t>
            </a:fld>
            <a:endParaRPr lang="zh-CN" altLang="en-US"/>
          </a:p>
        </p:txBody>
      </p:sp>
    </p:spTree>
    <p:extLst>
      <p:ext uri="{BB962C8B-B14F-4D97-AF65-F5344CB8AC3E}">
        <p14:creationId xmlns:p14="http://schemas.microsoft.com/office/powerpoint/2010/main" val="4892513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48</a:t>
            </a:fld>
            <a:endParaRPr lang="zh-CN" altLang="en-US"/>
          </a:p>
        </p:txBody>
      </p:sp>
    </p:spTree>
    <p:extLst>
      <p:ext uri="{BB962C8B-B14F-4D97-AF65-F5344CB8AC3E}">
        <p14:creationId xmlns:p14="http://schemas.microsoft.com/office/powerpoint/2010/main" val="27996451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49</a:t>
            </a:fld>
            <a:endParaRPr lang="zh-CN" altLang="en-US"/>
          </a:p>
        </p:txBody>
      </p:sp>
    </p:spTree>
    <p:extLst>
      <p:ext uri="{BB962C8B-B14F-4D97-AF65-F5344CB8AC3E}">
        <p14:creationId xmlns:p14="http://schemas.microsoft.com/office/powerpoint/2010/main" val="3147842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50</a:t>
            </a:fld>
            <a:endParaRPr lang="zh-CN" altLang="en-US"/>
          </a:p>
        </p:txBody>
      </p:sp>
    </p:spTree>
    <p:extLst>
      <p:ext uri="{BB962C8B-B14F-4D97-AF65-F5344CB8AC3E}">
        <p14:creationId xmlns:p14="http://schemas.microsoft.com/office/powerpoint/2010/main" val="29694969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51</a:t>
            </a:fld>
            <a:endParaRPr lang="zh-CN" altLang="en-US"/>
          </a:p>
        </p:txBody>
      </p:sp>
    </p:spTree>
    <p:extLst>
      <p:ext uri="{BB962C8B-B14F-4D97-AF65-F5344CB8AC3E}">
        <p14:creationId xmlns:p14="http://schemas.microsoft.com/office/powerpoint/2010/main" val="6065080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在制定好网络安全数据采集计划后，我们就要开始进行数据采集过程的实施了。理论上，我们都希望尽可能地获取完备和恰当的数据而不对环境产生任何影响，但在现实世界里，由于种种原因，我们很难做到“零痕迹”，只能说尽量把影响降到最低。</a:t>
            </a:r>
            <a:r>
              <a:rPr lang="en-US" altLang="zh-CN" dirty="0" smtClean="0"/>
              <a:t/>
            </a:r>
            <a:br>
              <a:rPr lang="en-US" altLang="zh-CN" dirty="0" smtClean="0"/>
            </a:br>
            <a:r>
              <a:rPr lang="zh-CN" altLang="en-US" dirty="0" smtClean="0"/>
              <a:t>网络安全人员经常会提到“主动式”或“被动式”数据采集，这两种方式还是有一定差异的。</a:t>
            </a:r>
            <a:r>
              <a:rPr lang="en-US" altLang="zh-CN" dirty="0" smtClean="0"/>
              <a:t/>
            </a:r>
            <a:br>
              <a:rPr lang="en-US" altLang="zh-CN" dirty="0" smtClean="0"/>
            </a:br>
            <a:r>
              <a:rPr lang="zh-CN" altLang="en-US" dirty="0" smtClean="0"/>
              <a:t>所谓“主动式采集”，也称为交互式采集，是指通过与网络上的工作主机交互操作的方式来采集网络数据，如通过控制台（</a:t>
            </a:r>
            <a:r>
              <a:rPr lang="en-US" altLang="zh-CN" dirty="0" smtClean="0"/>
              <a:t>Console</a:t>
            </a:r>
            <a:r>
              <a:rPr lang="zh-CN" altLang="en-US" dirty="0" smtClean="0"/>
              <a:t>）或者网络接口登录到网络设备上，以及通过扫描网络端口确定当前状态等方法。在通过各类网络和安全设备主动采集数据时，这些设备并不能从生产环境中撤下来，否则会给组织带来一定的经济损失，所以采集过程肯定会对设备和网络环境造成一定的影响，我们只能尽量把影响程度降到最低。下面介绍几种常见的主动式采集方法。</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52</a:t>
            </a:fld>
            <a:endParaRPr lang="zh-CN" altLang="en-US"/>
          </a:p>
        </p:txBody>
      </p:sp>
    </p:spTree>
    <p:extLst>
      <p:ext uri="{BB962C8B-B14F-4D97-AF65-F5344CB8AC3E}">
        <p14:creationId xmlns:p14="http://schemas.microsoft.com/office/powerpoint/2010/main" val="2679050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dirty="0" smtClean="0"/>
              <a:t>以上是</a:t>
            </a:r>
            <a:r>
              <a:rPr lang="en-US" altLang="zh-CN" sz="1200" dirty="0" smtClean="0"/>
              <a:t>SNMP</a:t>
            </a:r>
            <a:r>
              <a:rPr lang="zh-CN" altLang="en-US" sz="1200" dirty="0" smtClean="0"/>
              <a:t>的几个重要的基本命令。</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53</a:t>
            </a:fld>
            <a:endParaRPr lang="zh-CN" altLang="en-US"/>
          </a:p>
        </p:txBody>
      </p:sp>
    </p:spTree>
    <p:extLst>
      <p:ext uri="{BB962C8B-B14F-4D97-AF65-F5344CB8AC3E}">
        <p14:creationId xmlns:p14="http://schemas.microsoft.com/office/powerpoint/2010/main" val="408576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6</a:t>
            </a:fld>
            <a:endParaRPr lang="zh-CN" altLang="en-US"/>
          </a:p>
        </p:txBody>
      </p:sp>
    </p:spTree>
    <p:extLst>
      <p:ext uri="{BB962C8B-B14F-4D97-AF65-F5344CB8AC3E}">
        <p14:creationId xmlns:p14="http://schemas.microsoft.com/office/powerpoint/2010/main" val="4904193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54</a:t>
            </a:fld>
            <a:endParaRPr lang="zh-CN" altLang="en-US"/>
          </a:p>
        </p:txBody>
      </p:sp>
    </p:spTree>
    <p:extLst>
      <p:ext uri="{BB962C8B-B14F-4D97-AF65-F5344CB8AC3E}">
        <p14:creationId xmlns:p14="http://schemas.microsoft.com/office/powerpoint/2010/main" val="549282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55</a:t>
            </a:fld>
            <a:endParaRPr lang="zh-CN" altLang="en-US"/>
          </a:p>
        </p:txBody>
      </p:sp>
    </p:spTree>
    <p:extLst>
      <p:ext uri="{BB962C8B-B14F-4D97-AF65-F5344CB8AC3E}">
        <p14:creationId xmlns:p14="http://schemas.microsoft.com/office/powerpoint/2010/main" val="578774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NMS</a:t>
            </a:r>
          </a:p>
          <a:p>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是网络中的管理者，是一个采用</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协议对网络设备进行管理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监视的系统，运行在</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服务器上。</a:t>
            </a:r>
          </a:p>
          <a:p>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可以向设备上的</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发出请求，查询或修改一个或多个具体的参数值。</a:t>
            </a:r>
          </a:p>
          <a:p>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可以接收设备上的</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主动发送的</a:t>
            </a:r>
            <a:r>
              <a:rPr lang="en-US" altLang="zh-CN" sz="1200" b="0" i="0" kern="1200" dirty="0" smtClean="0">
                <a:solidFill>
                  <a:schemeClr val="tx1"/>
                </a:solidFill>
                <a:effectLst/>
                <a:latin typeface="+mn-lt"/>
                <a:ea typeface="+mn-ea"/>
                <a:cs typeface="+mn-cs"/>
              </a:rPr>
              <a:t>SNMP Traps</a:t>
            </a:r>
            <a:r>
              <a:rPr lang="zh-CN" altLang="en-US" sz="1200" b="0" i="0" kern="1200" dirty="0" smtClean="0">
                <a:solidFill>
                  <a:schemeClr val="tx1"/>
                </a:solidFill>
                <a:effectLst/>
                <a:latin typeface="+mn-lt"/>
                <a:ea typeface="+mn-ea"/>
                <a:cs typeface="+mn-cs"/>
              </a:rPr>
              <a:t>，以获知被管理设备当前的状态。</a:t>
            </a:r>
          </a:p>
          <a:p>
            <a:r>
              <a:rPr lang="en-US" altLang="zh-CN" sz="1200" b="1" i="0" kern="1200" dirty="0" smtClean="0">
                <a:solidFill>
                  <a:schemeClr val="tx1"/>
                </a:solidFill>
                <a:effectLst/>
                <a:latin typeface="+mn-lt"/>
                <a:ea typeface="+mn-ea"/>
                <a:cs typeface="+mn-cs"/>
              </a:rPr>
              <a:t>SNMP Agent</a:t>
            </a:r>
          </a:p>
          <a:p>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是被管理设备中的一个代理进程，用于维护被管理设备的信息数据并响应来自</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的请求，把管理数据汇报给发送请求的</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接收到</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的请求信息后，通过</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表完成相应指令后，并把操作结果响应给</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当设备发生故障或者其它事件时，设备会通过</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主动发送</a:t>
            </a:r>
            <a:r>
              <a:rPr lang="en-US" altLang="zh-CN" sz="1200" b="0" i="0" kern="1200" dirty="0" smtClean="0">
                <a:solidFill>
                  <a:schemeClr val="tx1"/>
                </a:solidFill>
                <a:effectLst/>
                <a:latin typeface="+mn-lt"/>
                <a:ea typeface="+mn-ea"/>
                <a:cs typeface="+mn-cs"/>
              </a:rPr>
              <a:t>SNMP Traps</a:t>
            </a:r>
            <a:r>
              <a:rPr lang="zh-CN" altLang="en-US" sz="1200" b="0" i="0" kern="1200" dirty="0" smtClean="0">
                <a:solidFill>
                  <a:schemeClr val="tx1"/>
                </a:solidFill>
                <a:effectLst/>
                <a:latin typeface="+mn-lt"/>
                <a:ea typeface="+mn-ea"/>
                <a:cs typeface="+mn-cs"/>
              </a:rPr>
              <a:t>给</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报告设备当前的状态变化。</a:t>
            </a:r>
          </a:p>
          <a:p>
            <a:r>
              <a:rPr lang="en-US" altLang="zh-CN" sz="1200" b="1" i="0" kern="1200" dirty="0" smtClean="0">
                <a:solidFill>
                  <a:schemeClr val="tx1"/>
                </a:solidFill>
                <a:effectLst/>
                <a:latin typeface="+mn-lt"/>
                <a:ea typeface="+mn-ea"/>
                <a:cs typeface="+mn-cs"/>
              </a:rPr>
              <a:t>Managed Object</a:t>
            </a:r>
          </a:p>
          <a:p>
            <a:r>
              <a:rPr lang="en-US" altLang="zh-CN" sz="1200" b="0" i="0" kern="1200" dirty="0" smtClean="0">
                <a:solidFill>
                  <a:schemeClr val="tx1"/>
                </a:solidFill>
                <a:effectLst/>
                <a:latin typeface="+mn-lt"/>
                <a:ea typeface="+mn-ea"/>
                <a:cs typeface="+mn-cs"/>
              </a:rPr>
              <a:t>Managed object</a:t>
            </a:r>
            <a:r>
              <a:rPr lang="zh-CN" altLang="en-US" sz="1200" b="0" i="0" kern="1200" dirty="0" smtClean="0">
                <a:solidFill>
                  <a:schemeClr val="tx1"/>
                </a:solidFill>
                <a:effectLst/>
                <a:latin typeface="+mn-lt"/>
                <a:ea typeface="+mn-ea"/>
                <a:cs typeface="+mn-cs"/>
              </a:rPr>
              <a:t>指被管理对象。每一个设备可能包含多个被管理对象，被管理对象可以是设备中的某个硬件，也可以是在硬件、软件（如路由选择协议）上配置的参数集合。</a:t>
            </a:r>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56</a:t>
            </a:fld>
            <a:endParaRPr lang="zh-CN" altLang="en-US"/>
          </a:p>
        </p:txBody>
      </p:sp>
    </p:spTree>
    <p:extLst>
      <p:ext uri="{BB962C8B-B14F-4D97-AF65-F5344CB8AC3E}">
        <p14:creationId xmlns:p14="http://schemas.microsoft.com/office/powerpoint/2010/main" val="20219680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57</a:t>
            </a:fld>
            <a:endParaRPr lang="zh-CN" altLang="en-US"/>
          </a:p>
        </p:txBody>
      </p:sp>
    </p:spTree>
    <p:extLst>
      <p:ext uri="{BB962C8B-B14F-4D97-AF65-F5344CB8AC3E}">
        <p14:creationId xmlns:p14="http://schemas.microsoft.com/office/powerpoint/2010/main" val="30553455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b="0" i="0" kern="1200" dirty="0" smtClean="0">
                <a:solidFill>
                  <a:schemeClr val="tx1"/>
                </a:solidFill>
                <a:effectLst/>
                <a:latin typeface="+mn-lt"/>
                <a:ea typeface="+mn-ea"/>
                <a:cs typeface="+mn-cs"/>
              </a:rPr>
              <a:t>用户可以配置</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视图来限制</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能够访问的</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对象。</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视图是</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的子集合，用户可以将</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视图内的对象配置为</a:t>
            </a:r>
            <a:r>
              <a:rPr lang="en-US" altLang="zh-CN" sz="1200" b="0" i="0" kern="1200" dirty="0" smtClean="0">
                <a:solidFill>
                  <a:schemeClr val="tx1"/>
                </a:solidFill>
                <a:effectLst/>
                <a:latin typeface="+mn-lt"/>
                <a:ea typeface="+mn-ea"/>
                <a:cs typeface="+mn-cs"/>
              </a:rPr>
              <a:t>exclude</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include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exclude</a:t>
            </a:r>
            <a:r>
              <a:rPr lang="zh-CN" altLang="en-US" sz="1200" b="0" i="0" kern="1200" dirty="0" smtClean="0">
                <a:solidFill>
                  <a:schemeClr val="tx1"/>
                </a:solidFill>
                <a:effectLst/>
                <a:latin typeface="+mn-lt"/>
                <a:ea typeface="+mn-ea"/>
                <a:cs typeface="+mn-cs"/>
              </a:rPr>
              <a:t>表示当前视图不包含该</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子树的所有节点；</a:t>
            </a:r>
            <a:r>
              <a:rPr lang="en-US" altLang="zh-CN" sz="1200" b="0" i="0" kern="1200" dirty="0" smtClean="0">
                <a:solidFill>
                  <a:schemeClr val="tx1"/>
                </a:solidFill>
                <a:effectLst/>
                <a:latin typeface="+mn-lt"/>
                <a:ea typeface="+mn-ea"/>
                <a:cs typeface="+mn-cs"/>
              </a:rPr>
              <a:t>include</a:t>
            </a:r>
            <a:r>
              <a:rPr lang="zh-CN" altLang="en-US" sz="1200" b="0" i="0" kern="1200" dirty="0" smtClean="0">
                <a:solidFill>
                  <a:schemeClr val="tx1"/>
                </a:solidFill>
                <a:effectLst/>
                <a:latin typeface="+mn-lt"/>
                <a:ea typeface="+mn-ea"/>
                <a:cs typeface="+mn-cs"/>
              </a:rPr>
              <a:t>表示当前视图包含该</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子树的所有节点。</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58</a:t>
            </a:fld>
            <a:endParaRPr lang="zh-CN" altLang="en-US"/>
          </a:p>
        </p:txBody>
      </p:sp>
    </p:spTree>
    <p:extLst>
      <p:ext uri="{BB962C8B-B14F-4D97-AF65-F5344CB8AC3E}">
        <p14:creationId xmlns:p14="http://schemas.microsoft.com/office/powerpoint/2010/main" val="13994790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Times New Roman" panose="02020603050405020304" pitchFamily="18" charset="0"/>
              </a:rPr>
              <a:t>版本：表示</a:t>
            </a:r>
            <a:r>
              <a:rPr lang="en-US" altLang="zh-CN" dirty="0" smtClean="0">
                <a:latin typeface="Times New Roman" panose="02020603050405020304" pitchFamily="18" charset="0"/>
              </a:rPr>
              <a:t>SNMP</a:t>
            </a:r>
            <a:r>
              <a:rPr lang="zh-CN" altLang="en-US" dirty="0" smtClean="0">
                <a:latin typeface="Times New Roman" panose="02020603050405020304" pitchFamily="18" charset="0"/>
              </a:rPr>
              <a:t>的版本，如果是</a:t>
            </a:r>
            <a:r>
              <a:rPr lang="en-US" altLang="zh-CN" dirty="0" smtClean="0">
                <a:latin typeface="Times New Roman" panose="02020603050405020304" pitchFamily="18" charset="0"/>
              </a:rPr>
              <a:t>SNMPv1</a:t>
            </a:r>
            <a:r>
              <a:rPr lang="zh-CN" altLang="en-US" dirty="0" smtClean="0">
                <a:latin typeface="Times New Roman" panose="02020603050405020304" pitchFamily="18" charset="0"/>
              </a:rPr>
              <a:t>报文则对应字段值为</a:t>
            </a:r>
            <a:r>
              <a:rPr lang="en-US" altLang="zh-CN" dirty="0" smtClean="0">
                <a:latin typeface="Times New Roman" panose="02020603050405020304" pitchFamily="18" charset="0"/>
              </a:rPr>
              <a:t>0</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SNMPv2c</a:t>
            </a:r>
            <a:r>
              <a:rPr lang="zh-CN" altLang="en-US" dirty="0" smtClean="0">
                <a:latin typeface="Times New Roman" panose="02020603050405020304" pitchFamily="18" charset="0"/>
              </a:rPr>
              <a:t>则为</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a:t>
            </a:r>
          </a:p>
          <a:p>
            <a:pPr marL="0" indent="0">
              <a:buNone/>
            </a:pPr>
            <a:r>
              <a:rPr lang="zh-CN" altLang="en-US" dirty="0" smtClean="0">
                <a:latin typeface="Times New Roman" panose="02020603050405020304" pitchFamily="18" charset="0"/>
              </a:rPr>
              <a:t>团体名：用于在</a:t>
            </a:r>
            <a:r>
              <a:rPr lang="en-US" altLang="zh-CN" dirty="0" smtClean="0">
                <a:latin typeface="Times New Roman" panose="02020603050405020304" pitchFamily="18" charset="0"/>
              </a:rPr>
              <a:t>SNMP Agent</a:t>
            </a:r>
            <a:r>
              <a:rPr lang="zh-CN" altLang="en-US" dirty="0" smtClean="0">
                <a:latin typeface="Times New Roman" panose="02020603050405020304" pitchFamily="18" charset="0"/>
              </a:rPr>
              <a:t>与</a:t>
            </a:r>
            <a:r>
              <a:rPr lang="en-US" altLang="zh-CN" dirty="0" smtClean="0">
                <a:latin typeface="Times New Roman" panose="02020603050405020304" pitchFamily="18" charset="0"/>
              </a:rPr>
              <a:t>NMS</a:t>
            </a:r>
            <a:r>
              <a:rPr lang="zh-CN" altLang="en-US" dirty="0" smtClean="0">
                <a:latin typeface="Times New Roman" panose="02020603050405020304" pitchFamily="18" charset="0"/>
              </a:rPr>
              <a:t>之间完成认证，字符串形式，用户可自行定义。团体名包括“</a:t>
            </a:r>
            <a:r>
              <a:rPr lang="en-US" altLang="zh-CN" dirty="0" smtClean="0">
                <a:latin typeface="Times New Roman" panose="02020603050405020304" pitchFamily="18" charset="0"/>
              </a:rPr>
              <a:t>read”</a:t>
            </a:r>
            <a:r>
              <a:rPr lang="zh-CN" altLang="en-US" dirty="0" smtClean="0">
                <a:latin typeface="Times New Roman" panose="02020603050405020304" pitchFamily="18" charset="0"/>
              </a:rPr>
              <a:t>和“</a:t>
            </a:r>
            <a:r>
              <a:rPr lang="en-US" altLang="zh-CN" dirty="0" smtClean="0">
                <a:latin typeface="Times New Roman" panose="02020603050405020304" pitchFamily="18" charset="0"/>
              </a:rPr>
              <a:t>write”</a:t>
            </a:r>
            <a:r>
              <a:rPr lang="zh-CN" altLang="en-US" dirty="0" smtClean="0">
                <a:latin typeface="Times New Roman" panose="02020603050405020304" pitchFamily="18" charset="0"/>
              </a:rPr>
              <a:t>两种，执行</a:t>
            </a:r>
            <a:r>
              <a:rPr lang="en-US" altLang="zh-CN" dirty="0" smtClean="0">
                <a:latin typeface="Times New Roman" panose="02020603050405020304" pitchFamily="18" charset="0"/>
              </a:rPr>
              <a:t>SNMP</a:t>
            </a:r>
            <a:r>
              <a:rPr lang="zh-CN" altLang="en-US" dirty="0" smtClean="0">
                <a:latin typeface="Times New Roman" panose="02020603050405020304" pitchFamily="18" charset="0"/>
              </a:rPr>
              <a:t>查询操作时，采用“</a:t>
            </a:r>
            <a:r>
              <a:rPr lang="en-US" altLang="zh-CN" dirty="0" smtClean="0">
                <a:latin typeface="Times New Roman" panose="02020603050405020304" pitchFamily="18" charset="0"/>
              </a:rPr>
              <a:t>read”</a:t>
            </a:r>
            <a:r>
              <a:rPr lang="zh-CN" altLang="en-US" dirty="0" smtClean="0">
                <a:latin typeface="Times New Roman" panose="02020603050405020304" pitchFamily="18" charset="0"/>
              </a:rPr>
              <a:t>团体名进行认证；执行</a:t>
            </a:r>
            <a:r>
              <a:rPr lang="en-US" altLang="zh-CN" dirty="0" smtClean="0">
                <a:latin typeface="Times New Roman" panose="02020603050405020304" pitchFamily="18" charset="0"/>
              </a:rPr>
              <a:t>SNMP</a:t>
            </a:r>
            <a:r>
              <a:rPr lang="zh-CN" altLang="en-US" dirty="0" smtClean="0">
                <a:latin typeface="Times New Roman" panose="02020603050405020304" pitchFamily="18" charset="0"/>
              </a:rPr>
              <a:t>设置操作时，则采用“</a:t>
            </a:r>
            <a:r>
              <a:rPr lang="en-US" altLang="zh-CN" dirty="0" smtClean="0">
                <a:latin typeface="Times New Roman" panose="02020603050405020304" pitchFamily="18" charset="0"/>
              </a:rPr>
              <a:t>write”</a:t>
            </a:r>
            <a:r>
              <a:rPr lang="zh-CN" altLang="en-US" dirty="0" smtClean="0">
                <a:latin typeface="Times New Roman" panose="02020603050405020304" pitchFamily="18" charset="0"/>
              </a:rPr>
              <a:t>团体名进行认证。</a:t>
            </a:r>
          </a:p>
          <a:p>
            <a:pPr marL="0" indent="0">
              <a:buNone/>
            </a:pPr>
            <a:r>
              <a:rPr lang="en-US" altLang="zh-CN" dirty="0" smtClean="0">
                <a:latin typeface="Times New Roman" panose="02020603050405020304" pitchFamily="18" charset="0"/>
              </a:rPr>
              <a:t>Request ID</a:t>
            </a:r>
            <a:r>
              <a:rPr lang="zh-CN" altLang="en-US" dirty="0" smtClean="0">
                <a:latin typeface="Times New Roman" panose="02020603050405020304" pitchFamily="18" charset="0"/>
              </a:rPr>
              <a:t>：用于匹配请求和响应，</a:t>
            </a:r>
            <a:r>
              <a:rPr lang="en-US" altLang="zh-CN" dirty="0" smtClean="0">
                <a:latin typeface="Times New Roman" panose="02020603050405020304" pitchFamily="18" charset="0"/>
              </a:rPr>
              <a:t>SNMP</a:t>
            </a:r>
            <a:r>
              <a:rPr lang="zh-CN" altLang="en-US" dirty="0" smtClean="0">
                <a:latin typeface="Times New Roman" panose="02020603050405020304" pitchFamily="18" charset="0"/>
              </a:rPr>
              <a:t>给每个请求分配全局唯一的</a:t>
            </a:r>
            <a:r>
              <a:rPr lang="en-US" altLang="zh-CN" dirty="0" smtClean="0">
                <a:latin typeface="Times New Roman" panose="02020603050405020304" pitchFamily="18" charset="0"/>
              </a:rPr>
              <a:t>ID</a:t>
            </a:r>
            <a:r>
              <a:rPr lang="zh-CN" altLang="en-US" dirty="0" smtClean="0">
                <a:latin typeface="Times New Roman" panose="02020603050405020304" pitchFamily="18" charset="0"/>
              </a:rPr>
              <a:t>。</a:t>
            </a:r>
          </a:p>
          <a:p>
            <a:pPr marL="0" indent="0">
              <a:buNone/>
            </a:pPr>
            <a:r>
              <a:rPr lang="en-US" altLang="zh-CN" dirty="0" smtClean="0">
                <a:latin typeface="Times New Roman" panose="02020603050405020304" pitchFamily="18" charset="0"/>
              </a:rPr>
              <a:t>Non repeaters/Max repetitions</a:t>
            </a:r>
            <a:r>
              <a:rPr lang="zh-CN" altLang="en-US" dirty="0" smtClean="0">
                <a:latin typeface="Times New Roman" panose="02020603050405020304" pitchFamily="18" charset="0"/>
              </a:rPr>
              <a:t>：</a:t>
            </a:r>
            <a:r>
              <a:rPr lang="en-US" altLang="zh-CN" dirty="0" err="1" smtClean="0">
                <a:latin typeface="Times New Roman" panose="02020603050405020304" pitchFamily="18" charset="0"/>
              </a:rPr>
              <a:t>GetBulk</a:t>
            </a:r>
            <a:r>
              <a:rPr lang="zh-CN" altLang="en-US" dirty="0" smtClean="0">
                <a:latin typeface="Times New Roman" panose="02020603050405020304" pitchFamily="18" charset="0"/>
              </a:rPr>
              <a:t>操作基于</a:t>
            </a:r>
            <a:r>
              <a:rPr lang="en-US" altLang="zh-CN" dirty="0" err="1" smtClean="0">
                <a:latin typeface="Times New Roman" panose="02020603050405020304" pitchFamily="18" charset="0"/>
              </a:rPr>
              <a:t>GetNext</a:t>
            </a:r>
            <a:r>
              <a:rPr lang="zh-CN" altLang="en-US" dirty="0" smtClean="0">
                <a:latin typeface="Times New Roman" panose="02020603050405020304" pitchFamily="18" charset="0"/>
              </a:rPr>
              <a:t>操作实现，相当于多次执行</a:t>
            </a:r>
            <a:r>
              <a:rPr lang="en-US" altLang="zh-CN" dirty="0" err="1" smtClean="0">
                <a:latin typeface="Times New Roman" panose="02020603050405020304" pitchFamily="18" charset="0"/>
              </a:rPr>
              <a:t>GetNext</a:t>
            </a:r>
            <a:r>
              <a:rPr lang="zh-CN" altLang="en-US" dirty="0" smtClean="0">
                <a:latin typeface="Times New Roman" panose="02020603050405020304" pitchFamily="18" charset="0"/>
              </a:rPr>
              <a:t>操作，这两个参数用于设置执行</a:t>
            </a:r>
            <a:r>
              <a:rPr lang="en-US" altLang="zh-CN" dirty="0" err="1" smtClean="0">
                <a:latin typeface="Times New Roman" panose="02020603050405020304" pitchFamily="18" charset="0"/>
              </a:rPr>
              <a:t>GetNext</a:t>
            </a:r>
            <a:r>
              <a:rPr lang="zh-CN" altLang="en-US" dirty="0" smtClean="0">
                <a:latin typeface="Times New Roman" panose="02020603050405020304" pitchFamily="18" charset="0"/>
              </a:rPr>
              <a:t>操作次数。</a:t>
            </a:r>
          </a:p>
          <a:p>
            <a:pPr marL="0" indent="0">
              <a:buNone/>
            </a:pPr>
            <a:r>
              <a:rPr lang="en-US" altLang="zh-CN" dirty="0" smtClean="0">
                <a:latin typeface="Times New Roman" panose="02020603050405020304" pitchFamily="18" charset="0"/>
              </a:rPr>
              <a:t>Error status</a:t>
            </a:r>
            <a:r>
              <a:rPr lang="zh-CN" altLang="en-US" dirty="0" smtClean="0">
                <a:latin typeface="Times New Roman" panose="02020603050405020304" pitchFamily="18" charset="0"/>
              </a:rPr>
              <a:t>：用于表示在处理请求时出现的状况。</a:t>
            </a:r>
          </a:p>
          <a:p>
            <a:pPr marL="0" indent="0">
              <a:buNone/>
            </a:pPr>
            <a:r>
              <a:rPr lang="en-US" altLang="zh-CN" dirty="0" smtClean="0">
                <a:latin typeface="Times New Roman" panose="02020603050405020304" pitchFamily="18" charset="0"/>
              </a:rPr>
              <a:t>Error index</a:t>
            </a:r>
            <a:r>
              <a:rPr lang="zh-CN" altLang="en-US" dirty="0" smtClean="0">
                <a:latin typeface="Times New Roman" panose="02020603050405020304" pitchFamily="18" charset="0"/>
              </a:rPr>
              <a:t>：差错索引。当出现异常情况时，提供变量绑定列表（</a:t>
            </a:r>
            <a:r>
              <a:rPr lang="en-US" altLang="zh-CN" dirty="0" smtClean="0">
                <a:latin typeface="Times New Roman" panose="02020603050405020304" pitchFamily="18" charset="0"/>
              </a:rPr>
              <a:t>Variable bindings</a:t>
            </a:r>
            <a:r>
              <a:rPr lang="zh-CN" altLang="en-US" dirty="0" smtClean="0">
                <a:latin typeface="Times New Roman" panose="02020603050405020304" pitchFamily="18" charset="0"/>
              </a:rPr>
              <a:t>）中导致异常的变量的信息。</a:t>
            </a:r>
          </a:p>
          <a:p>
            <a:pPr marL="0" indent="0">
              <a:buNone/>
            </a:pPr>
            <a:r>
              <a:rPr lang="en-US" altLang="zh-CN" dirty="0" smtClean="0">
                <a:latin typeface="Times New Roman" panose="02020603050405020304" pitchFamily="18" charset="0"/>
              </a:rPr>
              <a:t>Variable bindings</a:t>
            </a:r>
            <a:r>
              <a:rPr lang="zh-CN" altLang="en-US" dirty="0" smtClean="0">
                <a:latin typeface="Times New Roman" panose="02020603050405020304" pitchFamily="18" charset="0"/>
              </a:rPr>
              <a:t>：变量绑定列表，由变量名和变量值对组成。</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59</a:t>
            </a:fld>
            <a:endParaRPr lang="zh-CN" altLang="en-US"/>
          </a:p>
        </p:txBody>
      </p:sp>
    </p:spTree>
    <p:extLst>
      <p:ext uri="{BB962C8B-B14F-4D97-AF65-F5344CB8AC3E}">
        <p14:creationId xmlns:p14="http://schemas.microsoft.com/office/powerpoint/2010/main" val="15402745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60</a:t>
            </a:fld>
            <a:endParaRPr lang="zh-CN" altLang="en-US"/>
          </a:p>
        </p:txBody>
      </p:sp>
    </p:spTree>
    <p:extLst>
      <p:ext uri="{BB962C8B-B14F-4D97-AF65-F5344CB8AC3E}">
        <p14:creationId xmlns:p14="http://schemas.microsoft.com/office/powerpoint/2010/main" val="35668197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查询报文格式如</a:t>
            </a:r>
            <a:r>
              <a:rPr lang="zh-CN" altLang="en-US" sz="1200" b="0" i="0" u="none" strike="noStrike" kern="1200" dirty="0" smtClean="0">
                <a:solidFill>
                  <a:schemeClr val="tx1"/>
                </a:solidFill>
                <a:effectLst/>
                <a:latin typeface="+mn-lt"/>
                <a:ea typeface="+mn-ea"/>
                <a:cs typeface="+mn-cs"/>
                <a:hlinkClick r:id="rId3"/>
              </a:rPr>
              <a:t>图</a:t>
            </a:r>
            <a:r>
              <a:rPr lang="en-US" altLang="zh-CN" sz="1200" b="0" i="0" u="none" strike="noStrike" kern="1200" dirty="0" smtClean="0">
                <a:solidFill>
                  <a:schemeClr val="tx1"/>
                </a:solidFill>
                <a:effectLst/>
                <a:latin typeface="+mn-lt"/>
                <a:ea typeface="+mn-ea"/>
                <a:cs typeface="+mn-cs"/>
                <a:hlinkClick r:id="rId3"/>
              </a:rPr>
              <a:t>1-8</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报文主要由版本、</a:t>
            </a:r>
            <a:r>
              <a:rPr lang="en-US" altLang="zh-CN" sz="1200" b="0" i="0" kern="1200" dirty="0" err="1" smtClean="0">
                <a:solidFill>
                  <a:schemeClr val="tx1"/>
                </a:solidFill>
                <a:effectLst/>
                <a:latin typeface="+mn-lt"/>
                <a:ea typeface="+mn-ea"/>
                <a:cs typeface="+mn-cs"/>
              </a:rPr>
              <a:t>MsgID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MaxSize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Flags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Security Model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Security Parameters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Context Name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SNMP PDU</a:t>
            </a:r>
            <a:r>
              <a:rPr lang="zh-CN" altLang="en-US" sz="1200" b="0" i="0" kern="1200" dirty="0" smtClean="0">
                <a:solidFill>
                  <a:schemeClr val="tx1"/>
                </a:solidFill>
                <a:effectLst/>
                <a:latin typeface="+mn-lt"/>
                <a:ea typeface="+mn-ea"/>
                <a:cs typeface="+mn-cs"/>
              </a:rPr>
              <a:t>组成。</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报文的</a:t>
            </a:r>
            <a:r>
              <a:rPr lang="en-US" altLang="zh-CN" sz="1200" b="0" i="0" kern="1200" dirty="0" smtClean="0">
                <a:solidFill>
                  <a:schemeClr val="tx1"/>
                </a:solidFill>
                <a:effectLst/>
                <a:latin typeface="+mn-lt"/>
                <a:ea typeface="+mn-ea"/>
                <a:cs typeface="+mn-cs"/>
              </a:rPr>
              <a:t>SNMP PDU</a:t>
            </a:r>
            <a:r>
              <a:rPr lang="zh-CN" altLang="en-US" sz="1200" b="0" i="0" kern="1200" dirty="0" smtClean="0">
                <a:solidFill>
                  <a:schemeClr val="tx1"/>
                </a:solidFill>
                <a:effectLst/>
                <a:latin typeface="+mn-lt"/>
                <a:ea typeface="+mn-ea"/>
                <a:cs typeface="+mn-cs"/>
              </a:rPr>
              <a:t>的格式与</a:t>
            </a:r>
            <a:r>
              <a:rPr lang="en-US" altLang="zh-CN" sz="1200" b="0" i="0" kern="1200" dirty="0" smtClean="0">
                <a:solidFill>
                  <a:schemeClr val="tx1"/>
                </a:solidFill>
                <a:effectLst/>
                <a:latin typeface="+mn-lt"/>
                <a:ea typeface="+mn-ea"/>
                <a:cs typeface="+mn-cs"/>
              </a:rPr>
              <a:t>SNMPv2c</a:t>
            </a:r>
            <a:r>
              <a:rPr lang="zh-CN" altLang="en-US" sz="1200" b="0" i="0" kern="1200" dirty="0" smtClean="0">
                <a:solidFill>
                  <a:schemeClr val="tx1"/>
                </a:solidFill>
                <a:effectLst/>
                <a:latin typeface="+mn-lt"/>
                <a:ea typeface="+mn-ea"/>
                <a:cs typeface="+mn-cs"/>
              </a:rPr>
              <a:t>的一致。</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版本的报文可以使用鉴权机制，会对</a:t>
            </a:r>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Context Name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SNMP PDU</a:t>
            </a:r>
            <a:r>
              <a:rPr lang="zh-CN" altLang="en-US" sz="1200" b="0" i="0" kern="1200" dirty="0" smtClean="0">
                <a:solidFill>
                  <a:schemeClr val="tx1"/>
                </a:solidFill>
                <a:effectLst/>
                <a:latin typeface="+mn-lt"/>
                <a:ea typeface="+mn-ea"/>
                <a:cs typeface="+mn-cs"/>
              </a:rPr>
              <a:t>进行加密。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报文中的主要字段定义如下：</a:t>
            </a:r>
          </a:p>
          <a:p>
            <a:r>
              <a:rPr lang="zh-CN" altLang="en-US" sz="1200" b="0" i="0" kern="1200" dirty="0" smtClean="0">
                <a:solidFill>
                  <a:schemeClr val="tx1"/>
                </a:solidFill>
                <a:effectLst/>
                <a:latin typeface="+mn-lt"/>
                <a:ea typeface="+mn-ea"/>
                <a:cs typeface="+mn-cs"/>
              </a:rPr>
              <a:t>版本：表示</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的版本，如果是</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报文则对应字段值为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MsgID</a:t>
            </a:r>
            <a:r>
              <a:rPr lang="zh-CN" altLang="en-US" sz="1200" b="0" i="0" kern="1200" dirty="0" smtClean="0">
                <a:solidFill>
                  <a:schemeClr val="tx1"/>
                </a:solidFill>
                <a:effectLst/>
                <a:latin typeface="+mn-lt"/>
                <a:ea typeface="+mn-ea"/>
                <a:cs typeface="+mn-cs"/>
              </a:rPr>
              <a:t>：请求报文的序列号。</a:t>
            </a:r>
          </a:p>
          <a:p>
            <a:r>
              <a:rPr lang="en-US" altLang="zh-CN" sz="1200" b="0" i="0" kern="1200" dirty="0" err="1" smtClean="0">
                <a:solidFill>
                  <a:schemeClr val="tx1"/>
                </a:solidFill>
                <a:effectLst/>
                <a:latin typeface="+mn-lt"/>
                <a:ea typeface="+mn-ea"/>
                <a:cs typeface="+mn-cs"/>
              </a:rPr>
              <a:t>MaxSize</a:t>
            </a:r>
            <a:r>
              <a:rPr lang="zh-CN" altLang="en-US" sz="1200" b="0" i="0" kern="1200" dirty="0" smtClean="0">
                <a:solidFill>
                  <a:schemeClr val="tx1"/>
                </a:solidFill>
                <a:effectLst/>
                <a:latin typeface="+mn-lt"/>
                <a:ea typeface="+mn-ea"/>
                <a:cs typeface="+mn-cs"/>
              </a:rPr>
              <a:t>：消息发送者所能够容纳的消息最大字节，同时也表明了发送者能够接收到的最大字节数。</a:t>
            </a:r>
          </a:p>
          <a:p>
            <a:r>
              <a:rPr lang="en-US" altLang="zh-CN" sz="1200" b="0" i="0" kern="1200" dirty="0" smtClean="0">
                <a:solidFill>
                  <a:schemeClr val="tx1"/>
                </a:solidFill>
                <a:effectLst/>
                <a:latin typeface="+mn-lt"/>
                <a:ea typeface="+mn-ea"/>
                <a:cs typeface="+mn-cs"/>
              </a:rPr>
              <a:t>Flags</a:t>
            </a:r>
            <a:r>
              <a:rPr lang="zh-CN" altLang="en-US" sz="1200" b="0" i="0" kern="1200" dirty="0" smtClean="0">
                <a:solidFill>
                  <a:schemeClr val="tx1"/>
                </a:solidFill>
                <a:effectLst/>
                <a:latin typeface="+mn-lt"/>
                <a:ea typeface="+mn-ea"/>
                <a:cs typeface="+mn-cs"/>
              </a:rPr>
              <a:t>：消息标识位，占一个字节，有三个特征位：</a:t>
            </a:r>
            <a:r>
              <a:rPr lang="en-US" altLang="zh-CN" sz="1200" b="0" i="0" kern="1200" dirty="0" err="1" smtClean="0">
                <a:solidFill>
                  <a:schemeClr val="tx1"/>
                </a:solidFill>
                <a:effectLst/>
                <a:latin typeface="+mn-lt"/>
                <a:ea typeface="+mn-ea"/>
                <a:cs typeface="+mn-cs"/>
              </a:rPr>
              <a:t>reportableFlag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privFlag</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authFlag</a:t>
            </a:r>
            <a:r>
              <a:rPr lang="zh-CN" altLang="en-US" sz="1200" b="0" i="0" kern="1200" dirty="0" smtClean="0">
                <a:solidFill>
                  <a:schemeClr val="tx1"/>
                </a:solidFill>
                <a:effectLst/>
                <a:latin typeface="+mn-lt"/>
                <a:ea typeface="+mn-ea"/>
                <a:cs typeface="+mn-cs"/>
              </a:rPr>
              <a:t>。</a:t>
            </a:r>
          </a:p>
          <a:p>
            <a:pPr lvl="1"/>
            <a:r>
              <a:rPr lang="en-US" altLang="zh-CN" sz="1200" b="0" i="0" kern="1200" dirty="0" err="1" smtClean="0">
                <a:solidFill>
                  <a:schemeClr val="tx1"/>
                </a:solidFill>
                <a:effectLst/>
                <a:latin typeface="+mn-lt"/>
                <a:ea typeface="+mn-ea"/>
                <a:cs typeface="+mn-cs"/>
              </a:rPr>
              <a:t>reportableFlag</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，在能够导致</a:t>
            </a:r>
            <a:r>
              <a:rPr lang="en-US" altLang="zh-CN" sz="1200" b="0" i="0" kern="1200" dirty="0" smtClean="0">
                <a:solidFill>
                  <a:schemeClr val="tx1"/>
                </a:solidFill>
                <a:effectLst/>
                <a:latin typeface="+mn-lt"/>
                <a:ea typeface="+mn-ea"/>
                <a:cs typeface="+mn-cs"/>
              </a:rPr>
              <a:t>Report PDU</a:t>
            </a:r>
            <a:r>
              <a:rPr lang="zh-CN" altLang="en-US" sz="1200" b="0" i="0" kern="1200" dirty="0" smtClean="0">
                <a:solidFill>
                  <a:schemeClr val="tx1"/>
                </a:solidFill>
                <a:effectLst/>
                <a:latin typeface="+mn-lt"/>
                <a:ea typeface="+mn-ea"/>
                <a:cs typeface="+mn-cs"/>
              </a:rPr>
              <a:t>生成的情况下，</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报文接收方必须向发送方发送</a:t>
            </a:r>
            <a:r>
              <a:rPr lang="en-US" altLang="zh-CN" sz="1200" b="0" i="0" kern="1200" dirty="0" smtClean="0">
                <a:solidFill>
                  <a:schemeClr val="tx1"/>
                </a:solidFill>
                <a:effectLst/>
                <a:latin typeface="+mn-lt"/>
                <a:ea typeface="+mn-ea"/>
                <a:cs typeface="+mn-cs"/>
              </a:rPr>
              <a:t>Report PDU</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reportableFlag</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报文接收方不发送</a:t>
            </a:r>
            <a:r>
              <a:rPr lang="en-US" altLang="zh-CN" sz="1200" b="0" i="0" kern="1200" dirty="0" smtClean="0">
                <a:solidFill>
                  <a:schemeClr val="tx1"/>
                </a:solidFill>
                <a:effectLst/>
                <a:latin typeface="+mn-lt"/>
                <a:ea typeface="+mn-ea"/>
                <a:cs typeface="+mn-cs"/>
              </a:rPr>
              <a:t>Report PDU</a:t>
            </a:r>
            <a:r>
              <a:rPr lang="zh-CN" altLang="en-US" sz="1200" b="0" i="0" kern="1200" dirty="0" smtClean="0">
                <a:solidFill>
                  <a:schemeClr val="tx1"/>
                </a:solidFill>
                <a:effectLst/>
                <a:latin typeface="+mn-lt"/>
                <a:ea typeface="+mn-ea"/>
                <a:cs typeface="+mn-cs"/>
              </a:rPr>
              <a:t>。只有在</a:t>
            </a:r>
            <a:r>
              <a:rPr lang="en-US" altLang="zh-CN" sz="1200" b="0" i="0" kern="1200" dirty="0" smtClean="0">
                <a:solidFill>
                  <a:schemeClr val="tx1"/>
                </a:solidFill>
                <a:effectLst/>
                <a:latin typeface="+mn-lt"/>
                <a:ea typeface="+mn-ea"/>
                <a:cs typeface="+mn-cs"/>
              </a:rPr>
              <a:t>SNMP PDU</a:t>
            </a:r>
            <a:r>
              <a:rPr lang="zh-CN" altLang="en-US" sz="1200" b="0" i="0" kern="1200" dirty="0" smtClean="0">
                <a:solidFill>
                  <a:schemeClr val="tx1"/>
                </a:solidFill>
                <a:effectLst/>
                <a:latin typeface="+mn-lt"/>
                <a:ea typeface="+mn-ea"/>
                <a:cs typeface="+mn-cs"/>
              </a:rPr>
              <a:t>部分不能被解密时（比如由于密钥错误导致解密失败等）才会用到</a:t>
            </a:r>
            <a:r>
              <a:rPr lang="en-US" altLang="zh-CN" sz="1200" b="0" i="0" kern="1200" dirty="0" smtClean="0">
                <a:solidFill>
                  <a:schemeClr val="tx1"/>
                </a:solidFill>
                <a:effectLst/>
                <a:latin typeface="+mn-lt"/>
                <a:ea typeface="+mn-ea"/>
                <a:cs typeface="+mn-cs"/>
              </a:rPr>
              <a:t>Report</a:t>
            </a:r>
            <a:r>
              <a:rPr lang="zh-CN" altLang="en-US" sz="1200" b="0" i="0" kern="1200" dirty="0" smtClean="0">
                <a:solidFill>
                  <a:schemeClr val="tx1"/>
                </a:solidFill>
                <a:effectLst/>
                <a:latin typeface="+mn-lt"/>
                <a:ea typeface="+mn-ea"/>
                <a:cs typeface="+mn-cs"/>
              </a:rPr>
              <a:t>。</a:t>
            </a:r>
          </a:p>
          <a:p>
            <a:pPr lvl="1"/>
            <a:r>
              <a:rPr lang="en-US" altLang="zh-CN" sz="1200" b="0" i="0" kern="1200" dirty="0" err="1" smtClean="0">
                <a:solidFill>
                  <a:schemeClr val="tx1"/>
                </a:solidFill>
                <a:effectLst/>
                <a:latin typeface="+mn-lt"/>
                <a:ea typeface="+mn-ea"/>
                <a:cs typeface="+mn-cs"/>
              </a:rPr>
              <a:t>privFlag</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报文进行加密；</a:t>
            </a:r>
            <a:r>
              <a:rPr lang="en-US" altLang="zh-CN" sz="1200" b="0" i="0" kern="1200" dirty="0" err="1" smtClean="0">
                <a:solidFill>
                  <a:schemeClr val="tx1"/>
                </a:solidFill>
                <a:effectLst/>
                <a:latin typeface="+mn-lt"/>
                <a:ea typeface="+mn-ea"/>
                <a:cs typeface="+mn-cs"/>
              </a:rPr>
              <a:t>privFlag</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，不对</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报文进行加密。</a:t>
            </a:r>
          </a:p>
          <a:p>
            <a:pPr lvl="1"/>
            <a:r>
              <a:rPr lang="en-US" altLang="zh-CN" sz="1200" b="0" i="0" kern="1200" dirty="0" err="1" smtClean="0">
                <a:solidFill>
                  <a:schemeClr val="tx1"/>
                </a:solidFill>
                <a:effectLst/>
                <a:latin typeface="+mn-lt"/>
                <a:ea typeface="+mn-ea"/>
                <a:cs typeface="+mn-cs"/>
              </a:rPr>
              <a:t>authFlag</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报文进行鉴权；</a:t>
            </a:r>
            <a:r>
              <a:rPr lang="en-US" altLang="zh-CN" sz="1200" b="0" i="0" kern="1200" dirty="0" err="1" smtClean="0">
                <a:solidFill>
                  <a:schemeClr val="tx1"/>
                </a:solidFill>
                <a:effectLst/>
                <a:latin typeface="+mn-lt"/>
                <a:ea typeface="+mn-ea"/>
                <a:cs typeface="+mn-cs"/>
              </a:rPr>
              <a:t>authFlag</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，不对</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报文进行鉴权。除了</a:t>
            </a:r>
            <a:r>
              <a:rPr lang="en-US" altLang="zh-CN" sz="1200" b="0" i="0" kern="1200" dirty="0" err="1" smtClean="0">
                <a:solidFill>
                  <a:schemeClr val="tx1"/>
                </a:solidFill>
                <a:effectLst/>
                <a:latin typeface="+mn-lt"/>
                <a:ea typeface="+mn-ea"/>
                <a:cs typeface="+mn-cs"/>
              </a:rPr>
              <a:t>privFlag</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authFlag</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的情况外，其他任意组合都可以，所以在配置</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的安全级别的时候需要注意：如果用户组是</a:t>
            </a:r>
            <a:r>
              <a:rPr lang="en-US" altLang="zh-CN" sz="1200" b="0" i="0" kern="1200" dirty="0" smtClean="0">
                <a:solidFill>
                  <a:schemeClr val="tx1"/>
                </a:solidFill>
                <a:effectLst/>
                <a:latin typeface="+mn-lt"/>
                <a:ea typeface="+mn-ea"/>
                <a:cs typeface="+mn-cs"/>
              </a:rPr>
              <a:t>privacy</a:t>
            </a:r>
            <a:r>
              <a:rPr lang="zh-CN" altLang="en-US" sz="1200" b="0" i="0" kern="1200" dirty="0" smtClean="0">
                <a:solidFill>
                  <a:schemeClr val="tx1"/>
                </a:solidFill>
                <a:effectLst/>
                <a:latin typeface="+mn-lt"/>
                <a:ea typeface="+mn-ea"/>
                <a:cs typeface="+mn-cs"/>
              </a:rPr>
              <a:t>级别，用户和告警主机就必须是</a:t>
            </a:r>
            <a:r>
              <a:rPr lang="en-US" altLang="zh-CN" sz="1200" b="0" i="0" kern="1200" dirty="0" smtClean="0">
                <a:solidFill>
                  <a:schemeClr val="tx1"/>
                </a:solidFill>
                <a:effectLst/>
                <a:latin typeface="+mn-lt"/>
                <a:ea typeface="+mn-ea"/>
                <a:cs typeface="+mn-cs"/>
              </a:rPr>
              <a:t>privacy</a:t>
            </a:r>
            <a:r>
              <a:rPr lang="zh-CN" altLang="en-US" sz="1200" b="0" i="0" kern="1200" dirty="0" smtClean="0">
                <a:solidFill>
                  <a:schemeClr val="tx1"/>
                </a:solidFill>
                <a:effectLst/>
                <a:latin typeface="+mn-lt"/>
                <a:ea typeface="+mn-ea"/>
                <a:cs typeface="+mn-cs"/>
              </a:rPr>
              <a:t>级别；用户组是</a:t>
            </a:r>
            <a:r>
              <a:rPr lang="en-US" altLang="zh-CN" sz="1200" b="0" i="0" kern="1200" dirty="0" smtClean="0">
                <a:solidFill>
                  <a:schemeClr val="tx1"/>
                </a:solidFill>
                <a:effectLst/>
                <a:latin typeface="+mn-lt"/>
                <a:ea typeface="+mn-ea"/>
                <a:cs typeface="+mn-cs"/>
              </a:rPr>
              <a:t>authentication</a:t>
            </a:r>
            <a:r>
              <a:rPr lang="zh-CN" altLang="en-US" sz="1200" b="0" i="0" kern="1200" dirty="0" smtClean="0">
                <a:solidFill>
                  <a:schemeClr val="tx1"/>
                </a:solidFill>
                <a:effectLst/>
                <a:latin typeface="+mn-lt"/>
                <a:ea typeface="+mn-ea"/>
                <a:cs typeface="+mn-cs"/>
              </a:rPr>
              <a:t>级别，用户和告警主机可以是</a:t>
            </a:r>
            <a:r>
              <a:rPr lang="en-US" altLang="zh-CN" sz="1200" b="0" i="0" kern="1200" dirty="0" smtClean="0">
                <a:solidFill>
                  <a:schemeClr val="tx1"/>
                </a:solidFill>
                <a:effectLst/>
                <a:latin typeface="+mn-lt"/>
                <a:ea typeface="+mn-ea"/>
                <a:cs typeface="+mn-cs"/>
              </a:rPr>
              <a:t>privacy</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authentication</a:t>
            </a:r>
            <a:r>
              <a:rPr lang="zh-CN" altLang="en-US" sz="1200" b="0" i="0" kern="1200" dirty="0" smtClean="0">
                <a:solidFill>
                  <a:schemeClr val="tx1"/>
                </a:solidFill>
                <a:effectLst/>
                <a:latin typeface="+mn-lt"/>
                <a:ea typeface="+mn-ea"/>
                <a:cs typeface="+mn-cs"/>
              </a:rPr>
              <a:t>级别。</a:t>
            </a:r>
          </a:p>
          <a:p>
            <a:r>
              <a:rPr lang="en-US" altLang="zh-CN" sz="1200" b="0" i="0" kern="1200" dirty="0" err="1" smtClean="0">
                <a:solidFill>
                  <a:schemeClr val="tx1"/>
                </a:solidFill>
                <a:effectLst/>
                <a:latin typeface="+mn-lt"/>
                <a:ea typeface="+mn-ea"/>
                <a:cs typeface="+mn-cs"/>
              </a:rPr>
              <a:t>SecurityModel</a:t>
            </a:r>
            <a:r>
              <a:rPr lang="zh-CN" altLang="en-US" sz="1200" b="0" i="0" kern="1200" dirty="0" smtClean="0">
                <a:solidFill>
                  <a:schemeClr val="tx1"/>
                </a:solidFill>
                <a:effectLst/>
                <a:latin typeface="+mn-lt"/>
                <a:ea typeface="+mn-ea"/>
                <a:cs typeface="+mn-cs"/>
              </a:rPr>
              <a:t>：消息采用的安全模型，发送方和接收方必须采用相同的安全模型。</a:t>
            </a:r>
          </a:p>
          <a:p>
            <a:r>
              <a:rPr lang="en-US" altLang="zh-CN" sz="1200" b="0" i="0" kern="1200" dirty="0" err="1" smtClean="0">
                <a:solidFill>
                  <a:schemeClr val="tx1"/>
                </a:solidFill>
                <a:effectLst/>
                <a:latin typeface="+mn-lt"/>
                <a:ea typeface="+mn-ea"/>
                <a:cs typeface="+mn-cs"/>
              </a:rPr>
              <a:t>SecurityParameters</a:t>
            </a:r>
            <a:r>
              <a:rPr lang="zh-CN" altLang="en-US" sz="1200" b="0" i="0" kern="1200" dirty="0" smtClean="0">
                <a:solidFill>
                  <a:schemeClr val="tx1"/>
                </a:solidFill>
                <a:effectLst/>
                <a:latin typeface="+mn-lt"/>
                <a:ea typeface="+mn-ea"/>
                <a:cs typeface="+mn-cs"/>
              </a:rPr>
              <a:t>：安全参数，包含</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实体引擎的相关信息、用户名、鉴权参数、加密参数等安全信息。</a:t>
            </a:r>
          </a:p>
          <a:p>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唯一标识符，和</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类型一起决定应该发往哪个应用程序。</a:t>
            </a:r>
          </a:p>
          <a:p>
            <a:r>
              <a:rPr lang="en-US" altLang="zh-CN" sz="1200" b="0" i="0" kern="1200" dirty="0" smtClean="0">
                <a:solidFill>
                  <a:schemeClr val="tx1"/>
                </a:solidFill>
                <a:effectLst/>
                <a:latin typeface="+mn-lt"/>
                <a:ea typeface="+mn-ea"/>
                <a:cs typeface="+mn-cs"/>
              </a:rPr>
              <a:t>Context Name</a:t>
            </a:r>
            <a:r>
              <a:rPr lang="zh-CN" altLang="en-US" sz="1200" b="0" i="0" kern="1200" dirty="0" smtClean="0">
                <a:solidFill>
                  <a:schemeClr val="tx1"/>
                </a:solidFill>
                <a:effectLst/>
                <a:latin typeface="+mn-lt"/>
                <a:ea typeface="+mn-ea"/>
                <a:cs typeface="+mn-cs"/>
              </a:rPr>
              <a:t>：用于确定</a:t>
            </a:r>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对被管理设备的</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视图。</a:t>
            </a:r>
          </a:p>
          <a:p>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提供了鉴权机制，推荐用户使用</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版本。通过捕获报文工具获取设备发送的</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版本加密的</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请求报文如</a:t>
            </a:r>
            <a:r>
              <a:rPr lang="zh-CN" altLang="en-US" sz="1200" b="0" i="0" u="none" strike="noStrike" kern="1200" dirty="0" smtClean="0">
                <a:solidFill>
                  <a:schemeClr val="tx1"/>
                </a:solidFill>
                <a:effectLst/>
                <a:latin typeface="+mn-lt"/>
                <a:ea typeface="+mn-ea"/>
                <a:cs typeface="+mn-cs"/>
                <a:hlinkClick r:id="rId4"/>
              </a:rPr>
              <a:t>图</a:t>
            </a:r>
            <a:r>
              <a:rPr lang="en-US" altLang="zh-CN" sz="1200" b="0" i="0" u="none" strike="noStrike" kern="1200" dirty="0" smtClean="0">
                <a:solidFill>
                  <a:schemeClr val="tx1"/>
                </a:solidFill>
                <a:effectLst/>
                <a:latin typeface="+mn-lt"/>
                <a:ea typeface="+mn-ea"/>
                <a:cs typeface="+mn-cs"/>
                <a:hlinkClick r:id="rId4"/>
              </a:rPr>
              <a:t>1-9</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版本不加密的</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请求报文如</a:t>
            </a:r>
            <a:r>
              <a:rPr lang="zh-CN" altLang="en-US" sz="1200" b="0" i="0" u="none" strike="noStrike" kern="1200" dirty="0" smtClean="0">
                <a:solidFill>
                  <a:schemeClr val="tx1"/>
                </a:solidFill>
                <a:effectLst/>
                <a:latin typeface="+mn-lt"/>
                <a:ea typeface="+mn-ea"/>
                <a:cs typeface="+mn-cs"/>
                <a:hlinkClick r:id="rId5"/>
              </a:rPr>
              <a:t>图</a:t>
            </a:r>
            <a:r>
              <a:rPr lang="en-US" altLang="zh-CN" sz="1200" b="0" i="0" u="none" strike="noStrike" kern="1200" dirty="0" smtClean="0">
                <a:solidFill>
                  <a:schemeClr val="tx1"/>
                </a:solidFill>
                <a:effectLst/>
                <a:latin typeface="+mn-lt"/>
                <a:ea typeface="+mn-ea"/>
                <a:cs typeface="+mn-cs"/>
                <a:hlinkClick r:id="rId5"/>
              </a:rPr>
              <a:t>1-10</a:t>
            </a:r>
            <a:r>
              <a:rPr lang="zh-CN" altLang="en-US" sz="1200" b="0" i="0" kern="1200" dirty="0" smtClean="0">
                <a:solidFill>
                  <a:schemeClr val="tx1"/>
                </a:solidFill>
                <a:effectLst/>
                <a:latin typeface="+mn-lt"/>
                <a:ea typeface="+mn-ea"/>
                <a:cs typeface="+mn-cs"/>
              </a:rPr>
              <a:t>所示。</a:t>
            </a:r>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61</a:t>
            </a:fld>
            <a:endParaRPr lang="zh-CN" altLang="en-US"/>
          </a:p>
        </p:txBody>
      </p:sp>
    </p:spTree>
    <p:extLst>
      <p:ext uri="{BB962C8B-B14F-4D97-AF65-F5344CB8AC3E}">
        <p14:creationId xmlns:p14="http://schemas.microsoft.com/office/powerpoint/2010/main" val="28254113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查询报文格式如</a:t>
            </a:r>
            <a:r>
              <a:rPr lang="zh-CN" altLang="en-US" sz="1200" b="0" i="0" u="none" strike="noStrike" kern="1200" dirty="0" smtClean="0">
                <a:solidFill>
                  <a:schemeClr val="tx1"/>
                </a:solidFill>
                <a:effectLst/>
                <a:latin typeface="+mn-lt"/>
                <a:ea typeface="+mn-ea"/>
                <a:cs typeface="+mn-cs"/>
              </a:rPr>
              <a:t>上图</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报文主要由版本、</a:t>
            </a:r>
            <a:r>
              <a:rPr lang="en-US" altLang="zh-CN" sz="1200" b="0" i="0" kern="1200" dirty="0" err="1" smtClean="0">
                <a:solidFill>
                  <a:schemeClr val="tx1"/>
                </a:solidFill>
                <a:effectLst/>
                <a:latin typeface="+mn-lt"/>
                <a:ea typeface="+mn-ea"/>
                <a:cs typeface="+mn-cs"/>
              </a:rPr>
              <a:t>MsgID</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MaxSize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Flags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Security Model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Security Parameters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Context Name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SNMP PDU</a:t>
            </a:r>
            <a:r>
              <a:rPr lang="zh-CN" altLang="en-US" sz="1200" b="0" i="0" kern="1200" dirty="0" smtClean="0">
                <a:solidFill>
                  <a:schemeClr val="tx1"/>
                </a:solidFill>
                <a:effectLst/>
                <a:latin typeface="+mn-lt"/>
                <a:ea typeface="+mn-ea"/>
                <a:cs typeface="+mn-cs"/>
              </a:rPr>
              <a:t>组成。</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报文的</a:t>
            </a:r>
            <a:r>
              <a:rPr lang="en-US" altLang="zh-CN" sz="1200" b="0" i="0" kern="1200" dirty="0" smtClean="0">
                <a:solidFill>
                  <a:schemeClr val="tx1"/>
                </a:solidFill>
                <a:effectLst/>
                <a:latin typeface="+mn-lt"/>
                <a:ea typeface="+mn-ea"/>
                <a:cs typeface="+mn-cs"/>
              </a:rPr>
              <a:t>SNMP PDU</a:t>
            </a:r>
            <a:r>
              <a:rPr lang="zh-CN" altLang="en-US" sz="1200" b="0" i="0" kern="1200" dirty="0" smtClean="0">
                <a:solidFill>
                  <a:schemeClr val="tx1"/>
                </a:solidFill>
                <a:effectLst/>
                <a:latin typeface="+mn-lt"/>
                <a:ea typeface="+mn-ea"/>
                <a:cs typeface="+mn-cs"/>
              </a:rPr>
              <a:t>的格式与</a:t>
            </a:r>
            <a:r>
              <a:rPr lang="en-US" altLang="zh-CN" sz="1200" b="0" i="0" kern="1200" dirty="0" smtClean="0">
                <a:solidFill>
                  <a:schemeClr val="tx1"/>
                </a:solidFill>
                <a:effectLst/>
                <a:latin typeface="+mn-lt"/>
                <a:ea typeface="+mn-ea"/>
                <a:cs typeface="+mn-cs"/>
              </a:rPr>
              <a:t>SNMPv2c</a:t>
            </a:r>
            <a:r>
              <a:rPr lang="zh-CN" altLang="en-US" sz="1200" b="0" i="0" kern="1200" dirty="0" smtClean="0">
                <a:solidFill>
                  <a:schemeClr val="tx1"/>
                </a:solidFill>
                <a:effectLst/>
                <a:latin typeface="+mn-lt"/>
                <a:ea typeface="+mn-ea"/>
                <a:cs typeface="+mn-cs"/>
              </a:rPr>
              <a:t>的一致。</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版本的报文可以使用鉴权机制，会对</a:t>
            </a:r>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Context Name</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SNMP PDU</a:t>
            </a:r>
            <a:r>
              <a:rPr lang="zh-CN" altLang="en-US" sz="1200" b="0" i="0" kern="1200" dirty="0" smtClean="0">
                <a:solidFill>
                  <a:schemeClr val="tx1"/>
                </a:solidFill>
                <a:effectLst/>
                <a:latin typeface="+mn-lt"/>
                <a:ea typeface="+mn-ea"/>
                <a:cs typeface="+mn-cs"/>
              </a:rPr>
              <a:t>进行加密。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报文中的主要字段定义如下：</a:t>
            </a:r>
          </a:p>
          <a:p>
            <a:r>
              <a:rPr lang="zh-CN" altLang="en-US" sz="1200" b="0" i="0" kern="1200" dirty="0" smtClean="0">
                <a:solidFill>
                  <a:schemeClr val="tx1"/>
                </a:solidFill>
                <a:effectLst/>
                <a:latin typeface="+mn-lt"/>
                <a:ea typeface="+mn-ea"/>
                <a:cs typeface="+mn-cs"/>
              </a:rPr>
              <a:t>版本：表示</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的版本，如果是</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报文则对应字段值为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MsgID</a:t>
            </a:r>
            <a:r>
              <a:rPr lang="zh-CN" altLang="en-US" sz="1200" b="0" i="0" kern="1200" dirty="0" smtClean="0">
                <a:solidFill>
                  <a:schemeClr val="tx1"/>
                </a:solidFill>
                <a:effectLst/>
                <a:latin typeface="+mn-lt"/>
                <a:ea typeface="+mn-ea"/>
                <a:cs typeface="+mn-cs"/>
              </a:rPr>
              <a:t>：请求报文的序列号。</a:t>
            </a:r>
          </a:p>
          <a:p>
            <a:r>
              <a:rPr lang="en-US" altLang="zh-CN" sz="1200" b="0" i="0" kern="1200" dirty="0" err="1" smtClean="0">
                <a:solidFill>
                  <a:schemeClr val="tx1"/>
                </a:solidFill>
                <a:effectLst/>
                <a:latin typeface="+mn-lt"/>
                <a:ea typeface="+mn-ea"/>
                <a:cs typeface="+mn-cs"/>
              </a:rPr>
              <a:t>MaxSize</a:t>
            </a:r>
            <a:r>
              <a:rPr lang="zh-CN" altLang="en-US" sz="1200" b="0" i="0" kern="1200" dirty="0" smtClean="0">
                <a:solidFill>
                  <a:schemeClr val="tx1"/>
                </a:solidFill>
                <a:effectLst/>
                <a:latin typeface="+mn-lt"/>
                <a:ea typeface="+mn-ea"/>
                <a:cs typeface="+mn-cs"/>
              </a:rPr>
              <a:t>：消息发送者所能够容纳的消息最大字节，同时也表明了发送者能够接收到的最大字节数。</a:t>
            </a:r>
          </a:p>
          <a:p>
            <a:r>
              <a:rPr lang="en-US" altLang="zh-CN" sz="1200" b="0" i="0" kern="1200" dirty="0" smtClean="0">
                <a:solidFill>
                  <a:schemeClr val="tx1"/>
                </a:solidFill>
                <a:effectLst/>
                <a:latin typeface="+mn-lt"/>
                <a:ea typeface="+mn-ea"/>
                <a:cs typeface="+mn-cs"/>
              </a:rPr>
              <a:t>Flags</a:t>
            </a:r>
            <a:r>
              <a:rPr lang="zh-CN" altLang="en-US" sz="1200" b="0" i="0" kern="1200" dirty="0" smtClean="0">
                <a:solidFill>
                  <a:schemeClr val="tx1"/>
                </a:solidFill>
                <a:effectLst/>
                <a:latin typeface="+mn-lt"/>
                <a:ea typeface="+mn-ea"/>
                <a:cs typeface="+mn-cs"/>
              </a:rPr>
              <a:t>：消息标识位，占一个字节，有三个特征位：</a:t>
            </a:r>
            <a:r>
              <a:rPr lang="en-US" altLang="zh-CN" sz="1200" b="0" i="0" kern="1200" dirty="0" err="1" smtClean="0">
                <a:solidFill>
                  <a:schemeClr val="tx1"/>
                </a:solidFill>
                <a:effectLst/>
                <a:latin typeface="+mn-lt"/>
                <a:ea typeface="+mn-ea"/>
                <a:cs typeface="+mn-cs"/>
              </a:rPr>
              <a:t>reportableFlag</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privFlag</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authFlag</a:t>
            </a:r>
            <a:r>
              <a:rPr lang="zh-CN" altLang="en-US" sz="1200" b="0" i="0" kern="1200" dirty="0" smtClean="0">
                <a:solidFill>
                  <a:schemeClr val="tx1"/>
                </a:solidFill>
                <a:effectLst/>
                <a:latin typeface="+mn-lt"/>
                <a:ea typeface="+mn-ea"/>
                <a:cs typeface="+mn-cs"/>
              </a:rPr>
              <a:t>。</a:t>
            </a:r>
          </a:p>
          <a:p>
            <a:pPr lvl="1"/>
            <a:r>
              <a:rPr lang="en-US" altLang="zh-CN" sz="1200" b="0" i="0" kern="1200" dirty="0" err="1" smtClean="0">
                <a:solidFill>
                  <a:schemeClr val="tx1"/>
                </a:solidFill>
                <a:effectLst/>
                <a:latin typeface="+mn-lt"/>
                <a:ea typeface="+mn-ea"/>
                <a:cs typeface="+mn-cs"/>
              </a:rPr>
              <a:t>reportableFlag</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，在能够导致</a:t>
            </a:r>
            <a:r>
              <a:rPr lang="en-US" altLang="zh-CN" sz="1200" b="0" i="0" kern="1200" dirty="0" smtClean="0">
                <a:solidFill>
                  <a:schemeClr val="tx1"/>
                </a:solidFill>
                <a:effectLst/>
                <a:latin typeface="+mn-lt"/>
                <a:ea typeface="+mn-ea"/>
                <a:cs typeface="+mn-cs"/>
              </a:rPr>
              <a:t>Report PDU</a:t>
            </a:r>
            <a:r>
              <a:rPr lang="zh-CN" altLang="en-US" sz="1200" b="0" i="0" kern="1200" dirty="0" smtClean="0">
                <a:solidFill>
                  <a:schemeClr val="tx1"/>
                </a:solidFill>
                <a:effectLst/>
                <a:latin typeface="+mn-lt"/>
                <a:ea typeface="+mn-ea"/>
                <a:cs typeface="+mn-cs"/>
              </a:rPr>
              <a:t>生成的情况下，</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报文接收方必须向发送方发送</a:t>
            </a:r>
            <a:r>
              <a:rPr lang="en-US" altLang="zh-CN" sz="1200" b="0" i="0" kern="1200" dirty="0" smtClean="0">
                <a:solidFill>
                  <a:schemeClr val="tx1"/>
                </a:solidFill>
                <a:effectLst/>
                <a:latin typeface="+mn-lt"/>
                <a:ea typeface="+mn-ea"/>
                <a:cs typeface="+mn-cs"/>
              </a:rPr>
              <a:t>Report PDU</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reportableFlag</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报文接收方不发送</a:t>
            </a:r>
            <a:r>
              <a:rPr lang="en-US" altLang="zh-CN" sz="1200" b="0" i="0" kern="1200" dirty="0" smtClean="0">
                <a:solidFill>
                  <a:schemeClr val="tx1"/>
                </a:solidFill>
                <a:effectLst/>
                <a:latin typeface="+mn-lt"/>
                <a:ea typeface="+mn-ea"/>
                <a:cs typeface="+mn-cs"/>
              </a:rPr>
              <a:t>Report PDU</a:t>
            </a:r>
            <a:r>
              <a:rPr lang="zh-CN" altLang="en-US" sz="1200" b="0" i="0" kern="1200" dirty="0" smtClean="0">
                <a:solidFill>
                  <a:schemeClr val="tx1"/>
                </a:solidFill>
                <a:effectLst/>
                <a:latin typeface="+mn-lt"/>
                <a:ea typeface="+mn-ea"/>
                <a:cs typeface="+mn-cs"/>
              </a:rPr>
              <a:t>。只有在</a:t>
            </a:r>
            <a:r>
              <a:rPr lang="en-US" altLang="zh-CN" sz="1200" b="0" i="0" kern="1200" dirty="0" smtClean="0">
                <a:solidFill>
                  <a:schemeClr val="tx1"/>
                </a:solidFill>
                <a:effectLst/>
                <a:latin typeface="+mn-lt"/>
                <a:ea typeface="+mn-ea"/>
                <a:cs typeface="+mn-cs"/>
              </a:rPr>
              <a:t>SNMP PDU</a:t>
            </a:r>
            <a:r>
              <a:rPr lang="zh-CN" altLang="en-US" sz="1200" b="0" i="0" kern="1200" dirty="0" smtClean="0">
                <a:solidFill>
                  <a:schemeClr val="tx1"/>
                </a:solidFill>
                <a:effectLst/>
                <a:latin typeface="+mn-lt"/>
                <a:ea typeface="+mn-ea"/>
                <a:cs typeface="+mn-cs"/>
              </a:rPr>
              <a:t>部分不能被解密时（比如由于密钥错误导致解密失败等）才会用到</a:t>
            </a:r>
            <a:r>
              <a:rPr lang="en-US" altLang="zh-CN" sz="1200" b="0" i="0" kern="1200" dirty="0" smtClean="0">
                <a:solidFill>
                  <a:schemeClr val="tx1"/>
                </a:solidFill>
                <a:effectLst/>
                <a:latin typeface="+mn-lt"/>
                <a:ea typeface="+mn-ea"/>
                <a:cs typeface="+mn-cs"/>
              </a:rPr>
              <a:t>Report</a:t>
            </a:r>
            <a:r>
              <a:rPr lang="zh-CN" altLang="en-US" sz="1200" b="0" i="0" kern="1200" dirty="0" smtClean="0">
                <a:solidFill>
                  <a:schemeClr val="tx1"/>
                </a:solidFill>
                <a:effectLst/>
                <a:latin typeface="+mn-lt"/>
                <a:ea typeface="+mn-ea"/>
                <a:cs typeface="+mn-cs"/>
              </a:rPr>
              <a:t>。</a:t>
            </a:r>
          </a:p>
          <a:p>
            <a:pPr lvl="1"/>
            <a:r>
              <a:rPr lang="en-US" altLang="zh-CN" sz="1200" b="0" i="0" kern="1200" dirty="0" err="1" smtClean="0">
                <a:solidFill>
                  <a:schemeClr val="tx1"/>
                </a:solidFill>
                <a:effectLst/>
                <a:latin typeface="+mn-lt"/>
                <a:ea typeface="+mn-ea"/>
                <a:cs typeface="+mn-cs"/>
              </a:rPr>
              <a:t>privFlag</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报文进行加密；</a:t>
            </a:r>
            <a:r>
              <a:rPr lang="en-US" altLang="zh-CN" sz="1200" b="0" i="0" kern="1200" dirty="0" err="1" smtClean="0">
                <a:solidFill>
                  <a:schemeClr val="tx1"/>
                </a:solidFill>
                <a:effectLst/>
                <a:latin typeface="+mn-lt"/>
                <a:ea typeface="+mn-ea"/>
                <a:cs typeface="+mn-cs"/>
              </a:rPr>
              <a:t>privFlag</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，不对</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报文进行加密。</a:t>
            </a:r>
          </a:p>
          <a:p>
            <a:pPr lvl="1"/>
            <a:r>
              <a:rPr lang="en-US" altLang="zh-CN" sz="1200" b="0" i="0" kern="1200" dirty="0" err="1" smtClean="0">
                <a:solidFill>
                  <a:schemeClr val="tx1"/>
                </a:solidFill>
                <a:effectLst/>
                <a:latin typeface="+mn-lt"/>
                <a:ea typeface="+mn-ea"/>
                <a:cs typeface="+mn-cs"/>
              </a:rPr>
              <a:t>authFlag</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报文进行鉴权；</a:t>
            </a:r>
            <a:r>
              <a:rPr lang="en-US" altLang="zh-CN" sz="1200" b="0" i="0" kern="1200" dirty="0" err="1" smtClean="0">
                <a:solidFill>
                  <a:schemeClr val="tx1"/>
                </a:solidFill>
                <a:effectLst/>
                <a:latin typeface="+mn-lt"/>
                <a:ea typeface="+mn-ea"/>
                <a:cs typeface="+mn-cs"/>
              </a:rPr>
              <a:t>authFlag</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，不对</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报文进行鉴权。除了</a:t>
            </a:r>
            <a:r>
              <a:rPr lang="en-US" altLang="zh-CN" sz="1200" b="0" i="0" kern="1200" dirty="0" err="1" smtClean="0">
                <a:solidFill>
                  <a:schemeClr val="tx1"/>
                </a:solidFill>
                <a:effectLst/>
                <a:latin typeface="+mn-lt"/>
                <a:ea typeface="+mn-ea"/>
                <a:cs typeface="+mn-cs"/>
              </a:rPr>
              <a:t>privFlag</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authFlag</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的情况外，其他任意组合都可以，所以在配置</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的安全级别的时候需要注意：如果用户组是</a:t>
            </a:r>
            <a:r>
              <a:rPr lang="en-US" altLang="zh-CN" sz="1200" b="0" i="0" kern="1200" dirty="0" smtClean="0">
                <a:solidFill>
                  <a:schemeClr val="tx1"/>
                </a:solidFill>
                <a:effectLst/>
                <a:latin typeface="+mn-lt"/>
                <a:ea typeface="+mn-ea"/>
                <a:cs typeface="+mn-cs"/>
              </a:rPr>
              <a:t>privacy</a:t>
            </a:r>
            <a:r>
              <a:rPr lang="zh-CN" altLang="en-US" sz="1200" b="0" i="0" kern="1200" dirty="0" smtClean="0">
                <a:solidFill>
                  <a:schemeClr val="tx1"/>
                </a:solidFill>
                <a:effectLst/>
                <a:latin typeface="+mn-lt"/>
                <a:ea typeface="+mn-ea"/>
                <a:cs typeface="+mn-cs"/>
              </a:rPr>
              <a:t>级别，用户和告警主机就必须是</a:t>
            </a:r>
            <a:r>
              <a:rPr lang="en-US" altLang="zh-CN" sz="1200" b="0" i="0" kern="1200" dirty="0" smtClean="0">
                <a:solidFill>
                  <a:schemeClr val="tx1"/>
                </a:solidFill>
                <a:effectLst/>
                <a:latin typeface="+mn-lt"/>
                <a:ea typeface="+mn-ea"/>
                <a:cs typeface="+mn-cs"/>
              </a:rPr>
              <a:t>privacy</a:t>
            </a:r>
            <a:r>
              <a:rPr lang="zh-CN" altLang="en-US" sz="1200" b="0" i="0" kern="1200" dirty="0" smtClean="0">
                <a:solidFill>
                  <a:schemeClr val="tx1"/>
                </a:solidFill>
                <a:effectLst/>
                <a:latin typeface="+mn-lt"/>
                <a:ea typeface="+mn-ea"/>
                <a:cs typeface="+mn-cs"/>
              </a:rPr>
              <a:t>级别；用户组是</a:t>
            </a:r>
            <a:r>
              <a:rPr lang="en-US" altLang="zh-CN" sz="1200" b="0" i="0" kern="1200" dirty="0" smtClean="0">
                <a:solidFill>
                  <a:schemeClr val="tx1"/>
                </a:solidFill>
                <a:effectLst/>
                <a:latin typeface="+mn-lt"/>
                <a:ea typeface="+mn-ea"/>
                <a:cs typeface="+mn-cs"/>
              </a:rPr>
              <a:t>authentication</a:t>
            </a:r>
            <a:r>
              <a:rPr lang="zh-CN" altLang="en-US" sz="1200" b="0" i="0" kern="1200" dirty="0" smtClean="0">
                <a:solidFill>
                  <a:schemeClr val="tx1"/>
                </a:solidFill>
                <a:effectLst/>
                <a:latin typeface="+mn-lt"/>
                <a:ea typeface="+mn-ea"/>
                <a:cs typeface="+mn-cs"/>
              </a:rPr>
              <a:t>级别，用户和告警主机可以是</a:t>
            </a:r>
            <a:r>
              <a:rPr lang="en-US" altLang="zh-CN" sz="1200" b="0" i="0" kern="1200" dirty="0" smtClean="0">
                <a:solidFill>
                  <a:schemeClr val="tx1"/>
                </a:solidFill>
                <a:effectLst/>
                <a:latin typeface="+mn-lt"/>
                <a:ea typeface="+mn-ea"/>
                <a:cs typeface="+mn-cs"/>
              </a:rPr>
              <a:t>privacy</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authentication</a:t>
            </a:r>
            <a:r>
              <a:rPr lang="zh-CN" altLang="en-US" sz="1200" b="0" i="0" kern="1200" dirty="0" smtClean="0">
                <a:solidFill>
                  <a:schemeClr val="tx1"/>
                </a:solidFill>
                <a:effectLst/>
                <a:latin typeface="+mn-lt"/>
                <a:ea typeface="+mn-ea"/>
                <a:cs typeface="+mn-cs"/>
              </a:rPr>
              <a:t>级别。</a:t>
            </a:r>
          </a:p>
          <a:p>
            <a:r>
              <a:rPr lang="en-US" altLang="zh-CN" sz="1200" b="0" i="0" kern="1200" dirty="0" err="1" smtClean="0">
                <a:solidFill>
                  <a:schemeClr val="tx1"/>
                </a:solidFill>
                <a:effectLst/>
                <a:latin typeface="+mn-lt"/>
                <a:ea typeface="+mn-ea"/>
                <a:cs typeface="+mn-cs"/>
              </a:rPr>
              <a:t>SecurityModel</a:t>
            </a:r>
            <a:r>
              <a:rPr lang="zh-CN" altLang="en-US" sz="1200" b="0" i="0" kern="1200" dirty="0" smtClean="0">
                <a:solidFill>
                  <a:schemeClr val="tx1"/>
                </a:solidFill>
                <a:effectLst/>
                <a:latin typeface="+mn-lt"/>
                <a:ea typeface="+mn-ea"/>
                <a:cs typeface="+mn-cs"/>
              </a:rPr>
              <a:t>：消息采用的安全模型，发送方和接收方必须采用相同的安全模型。</a:t>
            </a:r>
          </a:p>
          <a:p>
            <a:r>
              <a:rPr lang="en-US" altLang="zh-CN" sz="1200" b="0" i="0" kern="1200" dirty="0" err="1" smtClean="0">
                <a:solidFill>
                  <a:schemeClr val="tx1"/>
                </a:solidFill>
                <a:effectLst/>
                <a:latin typeface="+mn-lt"/>
                <a:ea typeface="+mn-ea"/>
                <a:cs typeface="+mn-cs"/>
              </a:rPr>
              <a:t>SecurityParameters</a:t>
            </a:r>
            <a:r>
              <a:rPr lang="zh-CN" altLang="en-US" sz="1200" b="0" i="0" kern="1200" dirty="0" smtClean="0">
                <a:solidFill>
                  <a:schemeClr val="tx1"/>
                </a:solidFill>
                <a:effectLst/>
                <a:latin typeface="+mn-lt"/>
                <a:ea typeface="+mn-ea"/>
                <a:cs typeface="+mn-cs"/>
              </a:rPr>
              <a:t>：安全参数，包含</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实体引擎的相关信息、用户名、鉴权参数、加密参数等安全信息。</a:t>
            </a:r>
          </a:p>
          <a:p>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唯一标识符，和</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类型一起决定应该发往哪个应用程序。</a:t>
            </a:r>
          </a:p>
          <a:p>
            <a:r>
              <a:rPr lang="en-US" altLang="zh-CN" sz="1200" b="0" i="0" kern="1200" dirty="0" smtClean="0">
                <a:solidFill>
                  <a:schemeClr val="tx1"/>
                </a:solidFill>
                <a:effectLst/>
                <a:latin typeface="+mn-lt"/>
                <a:ea typeface="+mn-ea"/>
                <a:cs typeface="+mn-cs"/>
              </a:rPr>
              <a:t>Context Name</a:t>
            </a:r>
            <a:r>
              <a:rPr lang="zh-CN" altLang="en-US" sz="1200" b="0" i="0" kern="1200" dirty="0" smtClean="0">
                <a:solidFill>
                  <a:schemeClr val="tx1"/>
                </a:solidFill>
                <a:effectLst/>
                <a:latin typeface="+mn-lt"/>
                <a:ea typeface="+mn-ea"/>
                <a:cs typeface="+mn-cs"/>
              </a:rPr>
              <a:t>：用于确定</a:t>
            </a:r>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对被管理设备的</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视图。</a:t>
            </a:r>
          </a:p>
          <a:p>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提供了鉴权机制，推荐用户使用</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版本。通过捕获报文工具获取设备发送的</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版本加密的</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请求报文如</a:t>
            </a:r>
            <a:r>
              <a:rPr lang="zh-CN" altLang="en-US" sz="1200" b="0" i="0" u="none" strike="noStrike" kern="1200" dirty="0" smtClean="0">
                <a:solidFill>
                  <a:schemeClr val="tx1"/>
                </a:solidFill>
                <a:effectLst/>
                <a:latin typeface="+mn-lt"/>
                <a:ea typeface="+mn-ea"/>
                <a:cs typeface="+mn-cs"/>
                <a:hlinkClick r:id="rId3"/>
              </a:rPr>
              <a:t>图</a:t>
            </a:r>
            <a:r>
              <a:rPr lang="en-US" altLang="zh-CN" sz="1200" b="0" i="0" u="none" strike="noStrike" kern="1200" dirty="0" smtClean="0">
                <a:solidFill>
                  <a:schemeClr val="tx1"/>
                </a:solidFill>
                <a:effectLst/>
                <a:latin typeface="+mn-lt"/>
                <a:ea typeface="+mn-ea"/>
                <a:cs typeface="+mn-cs"/>
                <a:hlinkClick r:id="rId3"/>
              </a:rPr>
              <a:t>1-9</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版本不加密的</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请求报文如</a:t>
            </a:r>
            <a:r>
              <a:rPr lang="zh-CN" altLang="en-US" sz="1200" b="0" i="0" u="none" strike="noStrike" kern="1200" dirty="0" smtClean="0">
                <a:solidFill>
                  <a:schemeClr val="tx1"/>
                </a:solidFill>
                <a:effectLst/>
                <a:latin typeface="+mn-lt"/>
                <a:ea typeface="+mn-ea"/>
                <a:cs typeface="+mn-cs"/>
                <a:hlinkClick r:id="rId4"/>
              </a:rPr>
              <a:t>图</a:t>
            </a:r>
            <a:r>
              <a:rPr lang="en-US" altLang="zh-CN" sz="1200" b="0" i="0" u="none" strike="noStrike" kern="1200" dirty="0" smtClean="0">
                <a:solidFill>
                  <a:schemeClr val="tx1"/>
                </a:solidFill>
                <a:effectLst/>
                <a:latin typeface="+mn-lt"/>
                <a:ea typeface="+mn-ea"/>
                <a:cs typeface="+mn-cs"/>
                <a:hlinkClick r:id="rId4"/>
              </a:rPr>
              <a:t>1-10</a:t>
            </a:r>
            <a:r>
              <a:rPr lang="zh-CN" altLang="en-US" sz="1200" b="0" i="0" kern="1200" dirty="0" smtClean="0">
                <a:solidFill>
                  <a:schemeClr val="tx1"/>
                </a:solidFill>
                <a:effectLst/>
                <a:latin typeface="+mn-lt"/>
                <a:ea typeface="+mn-ea"/>
                <a:cs typeface="+mn-cs"/>
              </a:rPr>
              <a:t>所示。</a:t>
            </a:r>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62</a:t>
            </a:fld>
            <a:endParaRPr lang="zh-CN" altLang="en-US"/>
          </a:p>
        </p:txBody>
      </p:sp>
    </p:spTree>
    <p:extLst>
      <p:ext uri="{BB962C8B-B14F-4D97-AF65-F5344CB8AC3E}">
        <p14:creationId xmlns:p14="http://schemas.microsoft.com/office/powerpoint/2010/main" val="36947125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不同版本的</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查询操作的工作原理基本一致，唯一的区别是</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版本增加了身份验证和加密处理。下面以</a:t>
            </a:r>
            <a:r>
              <a:rPr lang="en-US" altLang="zh-CN" sz="1200" b="0" i="0" kern="1200" dirty="0" smtClean="0">
                <a:solidFill>
                  <a:schemeClr val="tx1"/>
                </a:solidFill>
                <a:effectLst/>
                <a:latin typeface="+mn-lt"/>
                <a:ea typeface="+mn-ea"/>
                <a:cs typeface="+mn-cs"/>
              </a:rPr>
              <a:t>SNMPv2c</a:t>
            </a:r>
            <a:r>
              <a:rPr lang="zh-CN" altLang="en-US" sz="1200" b="0" i="0" kern="1200" dirty="0" smtClean="0">
                <a:solidFill>
                  <a:schemeClr val="tx1"/>
                </a:solidFill>
                <a:effectLst/>
                <a:latin typeface="+mn-lt"/>
                <a:ea typeface="+mn-ea"/>
                <a:cs typeface="+mn-cs"/>
              </a:rPr>
              <a:t>版本的</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操作为例介绍</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查询操作的工作原理。</a:t>
            </a:r>
          </a:p>
          <a:p>
            <a:r>
              <a:rPr lang="zh-CN" altLang="en-US" sz="1200" b="0" i="0" kern="1200" dirty="0" smtClean="0">
                <a:solidFill>
                  <a:schemeClr val="tx1"/>
                </a:solidFill>
                <a:effectLst/>
                <a:latin typeface="+mn-lt"/>
                <a:ea typeface="+mn-ea"/>
                <a:cs typeface="+mn-cs"/>
              </a:rPr>
              <a:t>假定</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想要获取被管理设备</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节点</a:t>
            </a:r>
            <a:r>
              <a:rPr lang="en-US" altLang="zh-CN" sz="1200" b="0" i="0" kern="1200" dirty="0" err="1" smtClean="0">
                <a:solidFill>
                  <a:schemeClr val="tx1"/>
                </a:solidFill>
                <a:effectLst/>
                <a:latin typeface="+mn-lt"/>
                <a:ea typeface="+mn-ea"/>
                <a:cs typeface="+mn-cs"/>
              </a:rPr>
              <a:t>sysContact</a:t>
            </a:r>
            <a:r>
              <a:rPr lang="zh-CN" altLang="en-US" sz="1200" b="0" i="0" kern="1200" dirty="0" smtClean="0">
                <a:solidFill>
                  <a:schemeClr val="tx1"/>
                </a:solidFill>
                <a:effectLst/>
                <a:latin typeface="+mn-lt"/>
                <a:ea typeface="+mn-ea"/>
                <a:cs typeface="+mn-cs"/>
              </a:rPr>
              <a:t>的值，使用可读团体名为</a:t>
            </a:r>
            <a:r>
              <a:rPr lang="en-US" altLang="zh-CN" sz="1200" b="0" i="0" kern="1200" dirty="0" smtClean="0">
                <a:solidFill>
                  <a:schemeClr val="tx1"/>
                </a:solidFill>
                <a:effectLst/>
                <a:latin typeface="+mn-lt"/>
                <a:ea typeface="+mn-ea"/>
                <a:cs typeface="+mn-cs"/>
              </a:rPr>
              <a:t>public</a:t>
            </a:r>
            <a:r>
              <a:rPr lang="zh-CN" altLang="en-US" sz="1200" b="0" i="0" kern="1200" dirty="0" smtClean="0">
                <a:solidFill>
                  <a:schemeClr val="tx1"/>
                </a:solidFill>
                <a:effectLst/>
                <a:latin typeface="+mn-lt"/>
                <a:ea typeface="+mn-ea"/>
                <a:cs typeface="+mn-cs"/>
              </a:rPr>
              <a:t>，过程如下所示：</a:t>
            </a:r>
          </a:p>
          <a:p>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请求报文。报文中各字段的设置如下：版本号为所使用的</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版本；团体名为</a:t>
            </a:r>
            <a:r>
              <a:rPr lang="en-US" altLang="zh-CN" sz="1200" b="0" i="0" kern="1200" dirty="0" smtClean="0">
                <a:solidFill>
                  <a:schemeClr val="tx1"/>
                </a:solidFill>
                <a:effectLst/>
                <a:latin typeface="+mn-lt"/>
                <a:ea typeface="+mn-ea"/>
                <a:cs typeface="+mn-cs"/>
              </a:rPr>
              <a:t>public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类型为</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类型，绑定变量填入</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节点名</a:t>
            </a:r>
            <a:r>
              <a:rPr lang="en-US" altLang="zh-CN" sz="1200" b="0" i="0" kern="1200" dirty="0" err="1" smtClean="0">
                <a:solidFill>
                  <a:schemeClr val="tx1"/>
                </a:solidFill>
                <a:effectLst/>
                <a:latin typeface="+mn-lt"/>
                <a:ea typeface="+mn-ea"/>
                <a:cs typeface="+mn-cs"/>
              </a:rPr>
              <a:t>sysContact</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：首先对报文中携带版本号和团体名进行认证，认证成功后，</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根据请求查询</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sysContact</a:t>
            </a:r>
            <a:r>
              <a:rPr lang="zh-CN" altLang="en-US" sz="1200" b="0" i="0" kern="1200" dirty="0" smtClean="0">
                <a:solidFill>
                  <a:schemeClr val="tx1"/>
                </a:solidFill>
                <a:effectLst/>
                <a:latin typeface="+mn-lt"/>
                <a:ea typeface="+mn-ea"/>
                <a:cs typeface="+mn-cs"/>
              </a:rPr>
              <a:t>节点，得到</a:t>
            </a:r>
            <a:r>
              <a:rPr lang="en-US" altLang="zh-CN" sz="1200" b="0" i="0" kern="1200" dirty="0" err="1" smtClean="0">
                <a:solidFill>
                  <a:schemeClr val="tx1"/>
                </a:solidFill>
                <a:effectLst/>
                <a:latin typeface="+mn-lt"/>
                <a:ea typeface="+mn-ea"/>
                <a:cs typeface="+mn-cs"/>
              </a:rPr>
              <a:t>sysContact</a:t>
            </a:r>
            <a:r>
              <a:rPr lang="zh-CN" altLang="en-US" sz="1200" b="0" i="0" kern="1200" dirty="0" smtClean="0">
                <a:solidFill>
                  <a:schemeClr val="tx1"/>
                </a:solidFill>
                <a:effectLst/>
                <a:latin typeface="+mn-lt"/>
                <a:ea typeface="+mn-ea"/>
                <a:cs typeface="+mn-cs"/>
              </a:rPr>
              <a:t>的值并将其封装到</a:t>
            </a:r>
            <a:r>
              <a:rPr lang="en-US" altLang="zh-CN" sz="1200" b="0" i="0" kern="1200" dirty="0" smtClean="0">
                <a:solidFill>
                  <a:schemeClr val="tx1"/>
                </a:solidFill>
                <a:effectLst/>
                <a:latin typeface="+mn-lt"/>
                <a:ea typeface="+mn-ea"/>
                <a:cs typeface="+mn-cs"/>
              </a:rPr>
              <a:t>Response</a:t>
            </a:r>
            <a:r>
              <a:rPr lang="zh-CN" altLang="en-US" sz="1200" b="0" i="0" kern="1200" dirty="0" smtClean="0">
                <a:solidFill>
                  <a:schemeClr val="tx1"/>
                </a:solidFill>
                <a:effectLst/>
                <a:latin typeface="+mn-lt"/>
                <a:ea typeface="+mn-ea"/>
                <a:cs typeface="+mn-cs"/>
              </a:rPr>
              <a:t>报文中的</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发送响应；如果查询不成功，</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会向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发送出错响应。</a:t>
            </a:r>
          </a:p>
          <a:p>
            <a:pPr marL="0" indent="0">
              <a:buNone/>
            </a:pPr>
            <a:endParaRPr lang="en-US" altLang="zh-CN" dirty="0" smtClean="0">
              <a:latin typeface="Times New Roman" panose="02020603050405020304" pitchFamily="18" charset="0"/>
            </a:endParaRPr>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63</a:t>
            </a:fld>
            <a:endParaRPr lang="zh-CN" altLang="en-US"/>
          </a:p>
        </p:txBody>
      </p:sp>
    </p:spTree>
    <p:extLst>
      <p:ext uri="{BB962C8B-B14F-4D97-AF65-F5344CB8AC3E}">
        <p14:creationId xmlns:p14="http://schemas.microsoft.com/office/powerpoint/2010/main" val="1498423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8</a:t>
            </a:fld>
            <a:endParaRPr lang="zh-CN" altLang="en-US"/>
          </a:p>
        </p:txBody>
      </p:sp>
    </p:spTree>
    <p:extLst>
      <p:ext uri="{BB962C8B-B14F-4D97-AF65-F5344CB8AC3E}">
        <p14:creationId xmlns:p14="http://schemas.microsoft.com/office/powerpoint/2010/main" val="30792635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SNMP Set</a:t>
            </a:r>
            <a:r>
              <a:rPr lang="zh-CN" altLang="en-US" sz="1200" b="1" i="0" kern="1200" dirty="0" smtClean="0">
                <a:solidFill>
                  <a:schemeClr val="tx1"/>
                </a:solidFill>
                <a:effectLst/>
                <a:latin typeface="+mn-lt"/>
                <a:ea typeface="+mn-ea"/>
                <a:cs typeface="+mn-cs"/>
              </a:rPr>
              <a:t>操作的工作原理</a:t>
            </a:r>
          </a:p>
          <a:p>
            <a:r>
              <a:rPr lang="zh-CN" altLang="en-US" sz="1200" b="0" i="0" kern="1200" dirty="0" smtClean="0">
                <a:solidFill>
                  <a:schemeClr val="tx1"/>
                </a:solidFill>
                <a:effectLst/>
                <a:latin typeface="+mn-lt"/>
                <a:ea typeface="+mn-ea"/>
                <a:cs typeface="+mn-cs"/>
              </a:rPr>
              <a:t>不同版本的</a:t>
            </a:r>
            <a:r>
              <a:rPr lang="en-US" altLang="zh-CN" sz="1200" b="0" i="0" kern="1200" dirty="0" smtClean="0">
                <a:solidFill>
                  <a:schemeClr val="tx1"/>
                </a:solidFill>
                <a:effectLst/>
                <a:latin typeface="+mn-lt"/>
                <a:ea typeface="+mn-ea"/>
                <a:cs typeface="+mn-cs"/>
              </a:rPr>
              <a:t>SNMP Set</a:t>
            </a:r>
            <a:r>
              <a:rPr lang="zh-CN" altLang="en-US" sz="1200" b="0" i="0" kern="1200" dirty="0" smtClean="0">
                <a:solidFill>
                  <a:schemeClr val="tx1"/>
                </a:solidFill>
                <a:effectLst/>
                <a:latin typeface="+mn-lt"/>
                <a:ea typeface="+mn-ea"/>
                <a:cs typeface="+mn-cs"/>
              </a:rPr>
              <a:t>操作的工作原理基本一致，唯一的区别是</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版本增加了身份验证和加密处理。下面以</a:t>
            </a:r>
            <a:r>
              <a:rPr lang="en-US" altLang="zh-CN" sz="1200" b="0" i="0" kern="1200" dirty="0" smtClean="0">
                <a:solidFill>
                  <a:schemeClr val="tx1"/>
                </a:solidFill>
                <a:effectLst/>
                <a:latin typeface="+mn-lt"/>
                <a:ea typeface="+mn-ea"/>
                <a:cs typeface="+mn-cs"/>
              </a:rPr>
              <a:t>SNMPv3</a:t>
            </a:r>
            <a:r>
              <a:rPr lang="zh-CN" altLang="en-US" sz="1200" b="0" i="0" kern="1200" dirty="0" smtClean="0">
                <a:solidFill>
                  <a:schemeClr val="tx1"/>
                </a:solidFill>
                <a:effectLst/>
                <a:latin typeface="+mn-lt"/>
                <a:ea typeface="+mn-ea"/>
                <a:cs typeface="+mn-cs"/>
              </a:rPr>
              <a:t>版本的</a:t>
            </a:r>
            <a:r>
              <a:rPr lang="en-US" altLang="zh-CN" sz="1200" b="0" i="0" kern="1200" dirty="0" smtClean="0">
                <a:solidFill>
                  <a:schemeClr val="tx1"/>
                </a:solidFill>
                <a:effectLst/>
                <a:latin typeface="+mn-lt"/>
                <a:ea typeface="+mn-ea"/>
                <a:cs typeface="+mn-cs"/>
              </a:rPr>
              <a:t>Set</a:t>
            </a:r>
            <a:r>
              <a:rPr lang="zh-CN" altLang="en-US" sz="1200" b="0" i="0" kern="1200" dirty="0" smtClean="0">
                <a:solidFill>
                  <a:schemeClr val="tx1"/>
                </a:solidFill>
                <a:effectLst/>
                <a:latin typeface="+mn-lt"/>
                <a:ea typeface="+mn-ea"/>
                <a:cs typeface="+mn-cs"/>
              </a:rPr>
              <a:t>操作为例介绍</a:t>
            </a:r>
            <a:r>
              <a:rPr lang="en-US" altLang="zh-CN" sz="1200" b="0" i="0" kern="1200" dirty="0" smtClean="0">
                <a:solidFill>
                  <a:schemeClr val="tx1"/>
                </a:solidFill>
                <a:effectLst/>
                <a:latin typeface="+mn-lt"/>
                <a:ea typeface="+mn-ea"/>
                <a:cs typeface="+mn-cs"/>
              </a:rPr>
              <a:t>SNMP Set</a:t>
            </a:r>
            <a:r>
              <a:rPr lang="zh-CN" altLang="en-US" sz="1200" b="0" i="0" kern="1200" dirty="0" smtClean="0">
                <a:solidFill>
                  <a:schemeClr val="tx1"/>
                </a:solidFill>
                <a:effectLst/>
                <a:latin typeface="+mn-lt"/>
                <a:ea typeface="+mn-ea"/>
                <a:cs typeface="+mn-cs"/>
              </a:rPr>
              <a:t>操作的工作原理。</a:t>
            </a:r>
          </a:p>
          <a:p>
            <a:r>
              <a:rPr lang="zh-CN" altLang="en-US" sz="1200" b="0" i="0" kern="1200" dirty="0" smtClean="0">
                <a:solidFill>
                  <a:schemeClr val="tx1"/>
                </a:solidFill>
                <a:effectLst/>
                <a:latin typeface="+mn-lt"/>
                <a:ea typeface="+mn-ea"/>
                <a:cs typeface="+mn-cs"/>
              </a:rPr>
              <a:t>假定</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想要设置被管理设备</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节点</a:t>
            </a:r>
            <a:r>
              <a:rPr lang="en-US" altLang="zh-CN" sz="1200" b="0" i="0" kern="1200" dirty="0" err="1" smtClean="0">
                <a:solidFill>
                  <a:schemeClr val="tx1"/>
                </a:solidFill>
                <a:effectLst/>
                <a:latin typeface="+mn-lt"/>
                <a:ea typeface="+mn-ea"/>
                <a:cs typeface="+mn-cs"/>
              </a:rPr>
              <a:t>sysName</a:t>
            </a:r>
            <a:r>
              <a:rPr lang="zh-CN" altLang="en-US" sz="1200" b="0" i="0" kern="1200" dirty="0" smtClean="0">
                <a:solidFill>
                  <a:schemeClr val="tx1"/>
                </a:solidFill>
                <a:effectLst/>
                <a:latin typeface="+mn-lt"/>
                <a:ea typeface="+mn-ea"/>
                <a:cs typeface="+mn-cs"/>
              </a:rPr>
              <a:t>的值为</a:t>
            </a:r>
            <a:r>
              <a:rPr lang="en-US" altLang="zh-CN" sz="1200" b="0" i="0" kern="1200" dirty="0" smtClean="0">
                <a:solidFill>
                  <a:schemeClr val="tx1"/>
                </a:solidFill>
                <a:effectLst/>
                <a:latin typeface="+mn-lt"/>
                <a:ea typeface="+mn-ea"/>
                <a:cs typeface="+mn-cs"/>
              </a:rPr>
              <a:t>HUAWEI</a:t>
            </a:r>
            <a:r>
              <a:rPr lang="zh-CN" altLang="en-US" sz="1200" b="0" i="0" kern="1200" dirty="0" smtClean="0">
                <a:solidFill>
                  <a:schemeClr val="tx1"/>
                </a:solidFill>
                <a:effectLst/>
                <a:latin typeface="+mn-lt"/>
                <a:ea typeface="+mn-ea"/>
                <a:cs typeface="+mn-cs"/>
              </a:rPr>
              <a:t>，过程如下所示：</a:t>
            </a:r>
          </a:p>
          <a:p>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Agent</a:t>
            </a:r>
            <a:r>
              <a:rPr lang="zh-CN" altLang="en-US" sz="1200" b="0" i="0" kern="1200" dirty="0" smtClean="0">
                <a:solidFill>
                  <a:schemeClr val="tx1"/>
                </a:solidFill>
                <a:effectLst/>
                <a:latin typeface="+mn-lt"/>
                <a:ea typeface="+mn-ea"/>
                <a:cs typeface="+mn-cs"/>
              </a:rPr>
              <a:t>发送不带安全参数的</a:t>
            </a:r>
            <a:r>
              <a:rPr lang="en-US" altLang="zh-CN" sz="1200" b="0" i="0" kern="1200" dirty="0" smtClean="0">
                <a:solidFill>
                  <a:schemeClr val="tx1"/>
                </a:solidFill>
                <a:effectLst/>
                <a:latin typeface="+mn-lt"/>
                <a:ea typeface="+mn-ea"/>
                <a:cs typeface="+mn-cs"/>
              </a:rPr>
              <a:t>Set</a:t>
            </a:r>
            <a:r>
              <a:rPr lang="zh-CN" altLang="en-US" sz="1200" b="0" i="0" kern="1200" dirty="0" smtClean="0">
                <a:solidFill>
                  <a:schemeClr val="tx1"/>
                </a:solidFill>
                <a:effectLst/>
                <a:latin typeface="+mn-lt"/>
                <a:ea typeface="+mn-ea"/>
                <a:cs typeface="+mn-cs"/>
              </a:rPr>
              <a:t>请求报文，向</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获取</a:t>
            </a:r>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Context Name</a:t>
            </a:r>
            <a:r>
              <a:rPr lang="zh-CN" altLang="en-US" sz="1200" b="0" i="0" kern="1200" dirty="0" smtClean="0">
                <a:solidFill>
                  <a:schemeClr val="tx1"/>
                </a:solidFill>
                <a:effectLst/>
                <a:latin typeface="+mn-lt"/>
                <a:ea typeface="+mn-ea"/>
                <a:cs typeface="+mn-cs"/>
              </a:rPr>
              <a:t>和安全参数（</a:t>
            </a:r>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实体引擎的相关信息）。</a:t>
            </a:r>
          </a:p>
          <a:p>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：响应</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的请求，并向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反馈请求的参数。</a:t>
            </a:r>
          </a:p>
          <a:p>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：再次向</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Set</a:t>
            </a:r>
            <a:r>
              <a:rPr lang="zh-CN" altLang="en-US" sz="1200" b="0" i="0" kern="1200" dirty="0" smtClean="0">
                <a:solidFill>
                  <a:schemeClr val="tx1"/>
                </a:solidFill>
                <a:effectLst/>
                <a:latin typeface="+mn-lt"/>
                <a:ea typeface="+mn-ea"/>
                <a:cs typeface="+mn-cs"/>
              </a:rPr>
              <a:t>请求，报文中各字段的设置如下：</a:t>
            </a:r>
          </a:p>
          <a:p>
            <a:pPr lvl="1"/>
            <a:r>
              <a:rPr lang="zh-CN" altLang="en-US" sz="1200" b="0" i="0" kern="1200" dirty="0" smtClean="0">
                <a:solidFill>
                  <a:schemeClr val="tx1"/>
                </a:solidFill>
                <a:effectLst/>
                <a:latin typeface="+mn-lt"/>
                <a:ea typeface="+mn-ea"/>
                <a:cs typeface="+mn-cs"/>
              </a:rPr>
              <a:t>版本：</a:t>
            </a:r>
            <a:r>
              <a:rPr lang="en-US" altLang="zh-CN" sz="1200" b="0" i="0" kern="1200" dirty="0" smtClean="0">
                <a:solidFill>
                  <a:schemeClr val="tx1"/>
                </a:solidFill>
                <a:effectLst/>
                <a:latin typeface="+mn-lt"/>
                <a:ea typeface="+mn-ea"/>
                <a:cs typeface="+mn-cs"/>
              </a:rPr>
              <a:t>SNMPv3</a:t>
            </a:r>
          </a:p>
          <a:p>
            <a:pPr lvl="1"/>
            <a:r>
              <a:rPr lang="zh-CN" altLang="en-US" sz="1200" b="0" i="0" kern="1200" dirty="0" smtClean="0">
                <a:solidFill>
                  <a:schemeClr val="tx1"/>
                </a:solidFill>
                <a:effectLst/>
                <a:latin typeface="+mn-lt"/>
                <a:ea typeface="+mn-ea"/>
                <a:cs typeface="+mn-cs"/>
              </a:rPr>
              <a:t>报文头数据：指明采用鉴权、加密方式。</a:t>
            </a:r>
          </a:p>
          <a:p>
            <a:pPr lvl="1"/>
            <a:r>
              <a:rPr lang="zh-CN" altLang="en-US" sz="1200" b="0" i="0" kern="1200" dirty="0" smtClean="0">
                <a:solidFill>
                  <a:schemeClr val="tx1"/>
                </a:solidFill>
                <a:effectLst/>
                <a:latin typeface="+mn-lt"/>
                <a:ea typeface="+mn-ea"/>
                <a:cs typeface="+mn-cs"/>
              </a:rPr>
              <a:t>安全参数：</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通过配置的算法计算出鉴权参数和加密参数。将这些参数和获取的安全参数填入相应字段。</a:t>
            </a:r>
          </a:p>
          <a:p>
            <a:pPr lvl="1"/>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：将获取的</a:t>
            </a:r>
            <a:r>
              <a:rPr lang="en-US" altLang="zh-CN" sz="1200" b="0" i="0" kern="1200" dirty="0" smtClean="0">
                <a:solidFill>
                  <a:schemeClr val="tx1"/>
                </a:solidFill>
                <a:effectLst/>
                <a:latin typeface="+mn-lt"/>
                <a:ea typeface="+mn-ea"/>
                <a:cs typeface="+mn-cs"/>
              </a:rPr>
              <a:t>Context </a:t>
            </a:r>
            <a:r>
              <a:rPr lang="en-US" altLang="zh-CN" sz="1200" b="0" i="0" kern="1200" dirty="0" err="1" smtClean="0">
                <a:solidFill>
                  <a:schemeClr val="tx1"/>
                </a:solidFill>
                <a:effectLst/>
                <a:latin typeface="+mn-lt"/>
                <a:ea typeface="+mn-ea"/>
                <a:cs typeface="+mn-cs"/>
              </a:rPr>
              <a:t>EngineID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Context Name</a:t>
            </a:r>
            <a:r>
              <a:rPr lang="zh-CN" altLang="en-US" sz="1200" b="0" i="0" kern="1200" dirty="0" smtClean="0">
                <a:solidFill>
                  <a:schemeClr val="tx1"/>
                </a:solidFill>
                <a:effectLst/>
                <a:latin typeface="+mn-lt"/>
                <a:ea typeface="+mn-ea"/>
                <a:cs typeface="+mn-cs"/>
              </a:rPr>
              <a:t>填入相应字段，</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类型设置为</a:t>
            </a:r>
            <a:r>
              <a:rPr lang="en-US" altLang="zh-CN" sz="1200" b="0" i="0" kern="1200" dirty="0" smtClean="0">
                <a:solidFill>
                  <a:schemeClr val="tx1"/>
                </a:solidFill>
                <a:effectLst/>
                <a:latin typeface="+mn-lt"/>
                <a:ea typeface="+mn-ea"/>
                <a:cs typeface="+mn-cs"/>
              </a:rPr>
              <a:t>Set</a:t>
            </a:r>
            <a:r>
              <a:rPr lang="zh-CN" altLang="en-US" sz="1200" b="0" i="0" kern="1200" dirty="0" smtClean="0">
                <a:solidFill>
                  <a:schemeClr val="tx1"/>
                </a:solidFill>
                <a:effectLst/>
                <a:latin typeface="+mn-lt"/>
                <a:ea typeface="+mn-ea"/>
                <a:cs typeface="+mn-cs"/>
              </a:rPr>
              <a:t>，绑定变量填入</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节点名</a:t>
            </a:r>
            <a:r>
              <a:rPr lang="en-US" altLang="zh-CN" sz="1200" b="0" i="0" kern="1200" dirty="0" err="1" smtClean="0">
                <a:solidFill>
                  <a:schemeClr val="tx1"/>
                </a:solidFill>
                <a:effectLst/>
                <a:latin typeface="+mn-lt"/>
                <a:ea typeface="+mn-ea"/>
                <a:cs typeface="+mn-cs"/>
              </a:rPr>
              <a:t>sysName</a:t>
            </a:r>
            <a:r>
              <a:rPr lang="zh-CN" altLang="en-US" sz="1200" b="0" i="0" kern="1200" dirty="0" smtClean="0">
                <a:solidFill>
                  <a:schemeClr val="tx1"/>
                </a:solidFill>
                <a:effectLst/>
                <a:latin typeface="+mn-lt"/>
                <a:ea typeface="+mn-ea"/>
                <a:cs typeface="+mn-cs"/>
              </a:rPr>
              <a:t>和需要设置的值</a:t>
            </a:r>
            <a:r>
              <a:rPr lang="en-US" altLang="zh-CN" sz="1200" b="0" i="0" kern="1200" dirty="0" smtClean="0">
                <a:solidFill>
                  <a:schemeClr val="tx1"/>
                </a:solidFill>
                <a:effectLst/>
                <a:latin typeface="+mn-lt"/>
                <a:ea typeface="+mn-ea"/>
                <a:cs typeface="+mn-cs"/>
              </a:rPr>
              <a:t>HUAWEI</a:t>
            </a:r>
            <a:r>
              <a:rPr lang="zh-CN" altLang="en-US" sz="1200" b="0" i="0" kern="1200" dirty="0" smtClean="0">
                <a:solidFill>
                  <a:schemeClr val="tx1"/>
                </a:solidFill>
                <a:effectLst/>
                <a:latin typeface="+mn-lt"/>
                <a:ea typeface="+mn-ea"/>
                <a:cs typeface="+mn-cs"/>
              </a:rPr>
              <a:t>，并使用已配置的加密算法对</a:t>
            </a:r>
            <a:r>
              <a:rPr lang="en-US" altLang="zh-CN" sz="1200" b="0" i="0" kern="1200" dirty="0" smtClean="0">
                <a:solidFill>
                  <a:schemeClr val="tx1"/>
                </a:solidFill>
                <a:effectLst/>
                <a:latin typeface="+mn-lt"/>
                <a:ea typeface="+mn-ea"/>
                <a:cs typeface="+mn-cs"/>
              </a:rPr>
              <a:t>PDU</a:t>
            </a:r>
            <a:r>
              <a:rPr lang="zh-CN" altLang="en-US" sz="1200" b="0" i="0" kern="1200" dirty="0" smtClean="0">
                <a:solidFill>
                  <a:schemeClr val="tx1"/>
                </a:solidFill>
                <a:effectLst/>
                <a:latin typeface="+mn-lt"/>
                <a:ea typeface="+mn-ea"/>
                <a:cs typeface="+mn-cs"/>
              </a:rPr>
              <a:t>进行加密。</a:t>
            </a:r>
          </a:p>
          <a:p>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：首先对报文中携带版本号和团体名进行认证，认证成功后，</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根据请求设置管理变量在管理信息库</a:t>
            </a:r>
            <a:r>
              <a:rPr lang="en-US" altLang="zh-CN" sz="1200" b="0" i="0" kern="1200" dirty="0" smtClean="0">
                <a:solidFill>
                  <a:schemeClr val="tx1"/>
                </a:solidFill>
                <a:effectLst/>
                <a:latin typeface="+mn-lt"/>
                <a:ea typeface="+mn-ea"/>
                <a:cs typeface="+mn-cs"/>
              </a:rPr>
              <a:t>MIB</a:t>
            </a:r>
            <a:r>
              <a:rPr lang="zh-CN" altLang="en-US" sz="1200" b="0" i="0" kern="1200" dirty="0" smtClean="0">
                <a:solidFill>
                  <a:schemeClr val="tx1"/>
                </a:solidFill>
                <a:effectLst/>
                <a:latin typeface="+mn-lt"/>
                <a:ea typeface="+mn-ea"/>
                <a:cs typeface="+mn-cs"/>
              </a:rPr>
              <a:t>中对应的节点，设置成功后向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发送响应；如果设置不成功，</a:t>
            </a:r>
            <a:r>
              <a:rPr lang="en-US" altLang="zh-CN" sz="1200" b="0" i="0" kern="1200" dirty="0" smtClean="0">
                <a:solidFill>
                  <a:schemeClr val="tx1"/>
                </a:solidFill>
                <a:effectLst/>
                <a:latin typeface="+mn-lt"/>
                <a:ea typeface="+mn-ea"/>
                <a:cs typeface="+mn-cs"/>
              </a:rPr>
              <a:t>Agent</a:t>
            </a:r>
            <a:r>
              <a:rPr lang="zh-CN" altLang="en-US" sz="1200" b="0" i="0" kern="1200" dirty="0" smtClean="0">
                <a:solidFill>
                  <a:schemeClr val="tx1"/>
                </a:solidFill>
                <a:effectLst/>
                <a:latin typeface="+mn-lt"/>
                <a:ea typeface="+mn-ea"/>
                <a:cs typeface="+mn-cs"/>
              </a:rPr>
              <a:t>会向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发送出错响应。</a:t>
            </a:r>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64</a:t>
            </a:fld>
            <a:endParaRPr lang="zh-CN" altLang="en-US"/>
          </a:p>
        </p:txBody>
      </p:sp>
    </p:spTree>
    <p:extLst>
      <p:ext uri="{BB962C8B-B14F-4D97-AF65-F5344CB8AC3E}">
        <p14:creationId xmlns:p14="http://schemas.microsoft.com/office/powerpoint/2010/main" val="20420287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SNMP Traps</a:t>
            </a:r>
            <a:r>
              <a:rPr lang="zh-CN" altLang="en-US" sz="1200" b="1" i="0" kern="1200" dirty="0" smtClean="0">
                <a:solidFill>
                  <a:schemeClr val="tx1"/>
                </a:solidFill>
                <a:effectLst/>
                <a:latin typeface="+mn-lt"/>
                <a:ea typeface="+mn-ea"/>
                <a:cs typeface="+mn-cs"/>
              </a:rPr>
              <a:t>工作原理</a:t>
            </a:r>
          </a:p>
          <a:p>
            <a:r>
              <a:rPr lang="en-US" altLang="zh-CN" sz="1200" b="1" i="0" kern="1200" dirty="0" smtClean="0">
                <a:solidFill>
                  <a:schemeClr val="tx1"/>
                </a:solidFill>
                <a:effectLst/>
                <a:latin typeface="+mn-lt"/>
                <a:ea typeface="+mn-ea"/>
                <a:cs typeface="+mn-cs"/>
              </a:rPr>
              <a:t>Trap</a:t>
            </a:r>
            <a:r>
              <a:rPr lang="zh-CN" altLang="en-US" sz="1200" b="1" i="0" kern="1200" dirty="0" smtClean="0">
                <a:solidFill>
                  <a:schemeClr val="tx1"/>
                </a:solidFill>
                <a:effectLst/>
                <a:latin typeface="+mn-lt"/>
                <a:ea typeface="+mn-ea"/>
                <a:cs typeface="+mn-cs"/>
              </a:rPr>
              <a:t>操作工作原理</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不属于</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对被管理设备的基本操作，它是被管理设备的自发行为。当被管理设备达到告警的触发条件时，会通过</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消息，告知设备侧出现的异常情况，便于网络管理人员及时处理。例如被管理设备热启动后，</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会向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a:t>
            </a:r>
            <a:r>
              <a:rPr lang="en-US" altLang="zh-CN" sz="1200" b="0" i="0" kern="1200" dirty="0" err="1" smtClean="0">
                <a:solidFill>
                  <a:schemeClr val="tx1"/>
                </a:solidFill>
                <a:effectLst/>
                <a:latin typeface="+mn-lt"/>
                <a:ea typeface="+mn-ea"/>
                <a:cs typeface="+mn-cs"/>
              </a:rPr>
              <a:t>warmStart</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这种</a:t>
            </a:r>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信息是受限制的。只有在设备端的模块达到模块预定义的告警触发条件时，</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才会向管理进程报告。这种方法的好处是仅在严重事件发生时才发送</a:t>
            </a:r>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信息，减少报文交互产生的流量。</a:t>
            </a:r>
          </a:p>
          <a:p>
            <a:r>
              <a:rPr lang="en-US" altLang="zh-CN" sz="1200" b="1" i="0" kern="1200" dirty="0" smtClean="0">
                <a:solidFill>
                  <a:schemeClr val="tx1"/>
                </a:solidFill>
                <a:effectLst/>
                <a:latin typeface="+mn-lt"/>
                <a:ea typeface="+mn-ea"/>
                <a:cs typeface="+mn-cs"/>
              </a:rPr>
              <a:t>Inform</a:t>
            </a:r>
            <a:r>
              <a:rPr lang="zh-CN" altLang="en-US" sz="1200" b="1" i="0" kern="1200" dirty="0" smtClean="0">
                <a:solidFill>
                  <a:schemeClr val="tx1"/>
                </a:solidFill>
                <a:effectLst/>
                <a:latin typeface="+mn-lt"/>
                <a:ea typeface="+mn-ea"/>
                <a:cs typeface="+mn-cs"/>
              </a:rPr>
              <a:t>操作工作原理</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Inform</a:t>
            </a:r>
            <a:r>
              <a:rPr lang="zh-CN" altLang="en-US" sz="1200" b="0" i="0" kern="1200" dirty="0" smtClean="0">
                <a:solidFill>
                  <a:schemeClr val="tx1"/>
                </a:solidFill>
                <a:effectLst/>
                <a:latin typeface="+mn-lt"/>
                <a:ea typeface="+mn-ea"/>
                <a:cs typeface="+mn-cs"/>
              </a:rPr>
              <a:t>操作也是被管理设备向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主动发送告警。与</a:t>
            </a:r>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告警不同的是，被管理设备发送</a:t>
            </a:r>
            <a:r>
              <a:rPr lang="en-US" altLang="zh-CN" sz="1200" b="0" i="0" kern="1200" dirty="0" smtClean="0">
                <a:solidFill>
                  <a:schemeClr val="tx1"/>
                </a:solidFill>
                <a:effectLst/>
                <a:latin typeface="+mn-lt"/>
                <a:ea typeface="+mn-ea"/>
                <a:cs typeface="+mn-cs"/>
              </a:rPr>
              <a:t>Inform</a:t>
            </a:r>
            <a:r>
              <a:rPr lang="zh-CN" altLang="en-US" sz="1200" b="0" i="0" kern="1200" dirty="0" smtClean="0">
                <a:solidFill>
                  <a:schemeClr val="tx1"/>
                </a:solidFill>
                <a:effectLst/>
                <a:latin typeface="+mn-lt"/>
                <a:ea typeface="+mn-ea"/>
                <a:cs typeface="+mn-cs"/>
              </a:rPr>
              <a:t>告警后，需要</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进行接收确认。如果被管理设备没有收到确认信息则：</a:t>
            </a:r>
          </a:p>
          <a:p>
            <a:r>
              <a:rPr lang="zh-CN" altLang="en-US" sz="1200" b="0" i="0" kern="1200" dirty="0" smtClean="0">
                <a:solidFill>
                  <a:schemeClr val="tx1"/>
                </a:solidFill>
                <a:effectLst/>
                <a:latin typeface="+mn-lt"/>
                <a:ea typeface="+mn-ea"/>
                <a:cs typeface="+mn-cs"/>
              </a:rPr>
              <a:t>将告警或事件暂时保存在</a:t>
            </a:r>
            <a:r>
              <a:rPr lang="en-US" altLang="zh-CN" sz="1200" b="0" i="0" kern="1200" dirty="0" smtClean="0">
                <a:solidFill>
                  <a:schemeClr val="tx1"/>
                </a:solidFill>
                <a:effectLst/>
                <a:latin typeface="+mn-lt"/>
                <a:ea typeface="+mn-ea"/>
                <a:cs typeface="+mn-cs"/>
              </a:rPr>
              <a:t>Inform</a:t>
            </a:r>
            <a:r>
              <a:rPr lang="zh-CN" altLang="en-US" sz="1200" b="0" i="0" kern="1200" dirty="0" smtClean="0">
                <a:solidFill>
                  <a:schemeClr val="tx1"/>
                </a:solidFill>
                <a:effectLst/>
                <a:latin typeface="+mn-lt"/>
                <a:ea typeface="+mn-ea"/>
                <a:cs typeface="+mn-cs"/>
              </a:rPr>
              <a:t>缓存中。</a:t>
            </a:r>
          </a:p>
          <a:p>
            <a:r>
              <a:rPr lang="zh-CN" altLang="en-US" sz="1200" b="0" i="0" kern="1200" dirty="0" smtClean="0">
                <a:solidFill>
                  <a:schemeClr val="tx1"/>
                </a:solidFill>
                <a:effectLst/>
                <a:latin typeface="+mn-lt"/>
                <a:ea typeface="+mn-ea"/>
                <a:cs typeface="+mn-cs"/>
              </a:rPr>
              <a:t>重复发送该告警或事件，直到</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确认收到该告警或者发送次数达到最大重传次数。</a:t>
            </a:r>
          </a:p>
          <a:p>
            <a:r>
              <a:rPr lang="zh-CN" altLang="en-US" sz="1200" b="0" i="0" kern="1200" dirty="0" smtClean="0">
                <a:solidFill>
                  <a:schemeClr val="tx1"/>
                </a:solidFill>
                <a:effectLst/>
                <a:latin typeface="+mn-lt"/>
                <a:ea typeface="+mn-ea"/>
                <a:cs typeface="+mn-cs"/>
              </a:rPr>
              <a:t>被管设备上会生成相应的告警或事件日志。</a:t>
            </a:r>
          </a:p>
          <a:p>
            <a:r>
              <a:rPr lang="zh-CN" altLang="en-US" sz="1200" b="0" i="0" kern="1200" dirty="0" smtClean="0">
                <a:solidFill>
                  <a:schemeClr val="tx1"/>
                </a:solidFill>
                <a:effectLst/>
                <a:latin typeface="+mn-lt"/>
                <a:ea typeface="+mn-ea"/>
                <a:cs typeface="+mn-cs"/>
              </a:rPr>
              <a:t>由此可知，使用</a:t>
            </a:r>
            <a:r>
              <a:rPr lang="en-US" altLang="zh-CN" sz="1200" b="0" i="0" kern="1200" dirty="0" smtClean="0">
                <a:solidFill>
                  <a:schemeClr val="tx1"/>
                </a:solidFill>
                <a:effectLst/>
                <a:latin typeface="+mn-lt"/>
                <a:ea typeface="+mn-ea"/>
                <a:cs typeface="+mn-cs"/>
              </a:rPr>
              <a:t>Inform</a:t>
            </a:r>
            <a:r>
              <a:rPr lang="zh-CN" altLang="en-US" sz="1200" b="0" i="0" kern="1200" dirty="0" smtClean="0">
                <a:solidFill>
                  <a:schemeClr val="tx1"/>
                </a:solidFill>
                <a:effectLst/>
                <a:latin typeface="+mn-lt"/>
                <a:ea typeface="+mn-ea"/>
                <a:cs typeface="+mn-cs"/>
              </a:rPr>
              <a:t>操作会占用较多的系统资源。</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SNMP</a:t>
            </a:r>
            <a:r>
              <a:rPr lang="zh-CN" altLang="en-US" sz="1200" b="1" i="0" kern="1200" dirty="0" smtClean="0">
                <a:solidFill>
                  <a:schemeClr val="tx1"/>
                </a:solidFill>
                <a:effectLst/>
                <a:latin typeface="+mn-lt"/>
                <a:ea typeface="+mn-ea"/>
                <a:cs typeface="+mn-cs"/>
              </a:rPr>
              <a:t>端口号</a:t>
            </a:r>
          </a:p>
          <a:p>
            <a:r>
              <a:rPr lang="en-US" altLang="zh-CN" sz="1200" b="0" i="0" kern="1200" dirty="0" smtClean="0">
                <a:solidFill>
                  <a:schemeClr val="tx1"/>
                </a:solidFill>
                <a:effectLst/>
                <a:latin typeface="+mn-lt"/>
                <a:ea typeface="+mn-ea"/>
                <a:cs typeface="+mn-cs"/>
              </a:rPr>
              <a:t>SNMP</a:t>
            </a:r>
            <a:r>
              <a:rPr lang="zh-CN" altLang="en-US" sz="1200" b="0" i="0" kern="1200" dirty="0" smtClean="0">
                <a:solidFill>
                  <a:schemeClr val="tx1"/>
                </a:solidFill>
                <a:effectLst/>
                <a:latin typeface="+mn-lt"/>
                <a:ea typeface="+mn-ea"/>
                <a:cs typeface="+mn-cs"/>
              </a:rPr>
              <a:t>报文是普通的</a:t>
            </a:r>
            <a:r>
              <a:rPr lang="en-US" altLang="zh-CN" sz="1200" b="0" i="0" kern="1200" dirty="0" smtClean="0">
                <a:solidFill>
                  <a:schemeClr val="tx1"/>
                </a:solidFill>
                <a:effectLst/>
                <a:latin typeface="+mn-lt"/>
                <a:ea typeface="+mn-ea"/>
                <a:cs typeface="+mn-cs"/>
              </a:rPr>
              <a:t>UDP</a:t>
            </a:r>
            <a:r>
              <a:rPr lang="zh-CN" altLang="en-US" sz="1200" b="0" i="0" kern="1200" dirty="0" smtClean="0">
                <a:solidFill>
                  <a:schemeClr val="tx1"/>
                </a:solidFill>
                <a:effectLst/>
                <a:latin typeface="+mn-lt"/>
                <a:ea typeface="+mn-ea"/>
                <a:cs typeface="+mn-cs"/>
              </a:rPr>
              <a:t>报文，协议中规定有两个默认端口号：</a:t>
            </a:r>
          </a:p>
          <a:p>
            <a:r>
              <a:rPr lang="zh-CN" altLang="en-US" sz="1200" b="0" i="0" kern="1200" dirty="0" smtClean="0">
                <a:solidFill>
                  <a:schemeClr val="tx1"/>
                </a:solidFill>
                <a:effectLst/>
                <a:latin typeface="+mn-lt"/>
                <a:ea typeface="+mn-ea"/>
                <a:cs typeface="+mn-cs"/>
              </a:rPr>
              <a:t>端口号</a:t>
            </a:r>
            <a:r>
              <a:rPr lang="en-US" altLang="zh-CN" sz="1200" b="0" i="0" kern="1200" dirty="0" smtClean="0">
                <a:solidFill>
                  <a:schemeClr val="tx1"/>
                </a:solidFill>
                <a:effectLst/>
                <a:latin typeface="+mn-lt"/>
                <a:ea typeface="+mn-ea"/>
                <a:cs typeface="+mn-cs"/>
              </a:rPr>
              <a:t>161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Get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GetNext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GetBulk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Set</a:t>
            </a:r>
            <a:r>
              <a:rPr lang="zh-CN" altLang="en-US" sz="1200" b="0" i="0" kern="1200" dirty="0" smtClean="0">
                <a:solidFill>
                  <a:schemeClr val="tx1"/>
                </a:solidFill>
                <a:effectLst/>
                <a:latin typeface="+mn-lt"/>
                <a:ea typeface="+mn-ea"/>
                <a:cs typeface="+mn-cs"/>
              </a:rPr>
              <a:t>操作请求以及</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响应这些请求操作时，使用该端口号。该端口号支持用户配置，但是需要保证</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发送请求报文使用的端口号与</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响应请求报文使用的端口号要一致。</a:t>
            </a:r>
          </a:p>
          <a:p>
            <a:r>
              <a:rPr lang="zh-CN" altLang="en-US" sz="1200" b="0" i="0" kern="1200" dirty="0" smtClean="0">
                <a:solidFill>
                  <a:schemeClr val="tx1"/>
                </a:solidFill>
                <a:effectLst/>
                <a:latin typeface="+mn-lt"/>
                <a:ea typeface="+mn-ea"/>
                <a:cs typeface="+mn-cs"/>
              </a:rPr>
              <a:t>端口号</a:t>
            </a:r>
            <a:r>
              <a:rPr lang="en-US" altLang="zh-CN" sz="1200" b="0" i="0" kern="1200" dirty="0" smtClean="0">
                <a:solidFill>
                  <a:schemeClr val="tx1"/>
                </a:solidFill>
                <a:effectLst/>
                <a:latin typeface="+mn-lt"/>
                <a:ea typeface="+mn-ea"/>
                <a:cs typeface="+mn-cs"/>
              </a:rPr>
              <a:t>162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Inform</a:t>
            </a:r>
            <a:r>
              <a:rPr lang="zh-CN" altLang="en-US" sz="1200" b="0" i="0" kern="1200" dirty="0" smtClean="0">
                <a:solidFill>
                  <a:schemeClr val="tx1"/>
                </a:solidFill>
                <a:effectLst/>
                <a:latin typeface="+mn-lt"/>
                <a:ea typeface="+mn-ea"/>
                <a:cs typeface="+mn-cs"/>
              </a:rPr>
              <a:t>时，使用该端口号。该端口号支持用户配置，但是需要保证</a:t>
            </a:r>
            <a:r>
              <a:rPr lang="en-US" altLang="zh-CN" sz="1200" b="0" i="0" kern="1200" dirty="0" smtClean="0">
                <a:solidFill>
                  <a:schemeClr val="tx1"/>
                </a:solidFill>
                <a:effectLst/>
                <a:latin typeface="+mn-lt"/>
                <a:ea typeface="+mn-ea"/>
                <a:cs typeface="+mn-cs"/>
              </a:rPr>
              <a:t>SNMP Agent</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Inform</a:t>
            </a:r>
            <a:r>
              <a:rPr lang="zh-CN" altLang="en-US" sz="1200" b="0" i="0" kern="1200" dirty="0" smtClean="0">
                <a:solidFill>
                  <a:schemeClr val="tx1"/>
                </a:solidFill>
                <a:effectLst/>
                <a:latin typeface="+mn-lt"/>
                <a:ea typeface="+mn-ea"/>
                <a:cs typeface="+mn-cs"/>
              </a:rPr>
              <a:t>的端口号与</a:t>
            </a:r>
            <a:r>
              <a:rPr lang="en-US" altLang="zh-CN" sz="1200" b="0" i="0" kern="1200" dirty="0" smtClean="0">
                <a:solidFill>
                  <a:schemeClr val="tx1"/>
                </a:solidFill>
                <a:effectLst/>
                <a:latin typeface="+mn-lt"/>
                <a:ea typeface="+mn-ea"/>
                <a:cs typeface="+mn-cs"/>
              </a:rPr>
              <a:t>NMS</a:t>
            </a:r>
            <a:r>
              <a:rPr lang="zh-CN" altLang="en-US" sz="1200" b="0" i="0" kern="1200" dirty="0" smtClean="0">
                <a:solidFill>
                  <a:schemeClr val="tx1"/>
                </a:solidFill>
                <a:effectLst/>
                <a:latin typeface="+mn-lt"/>
                <a:ea typeface="+mn-ea"/>
                <a:cs typeface="+mn-cs"/>
              </a:rPr>
              <a:t>监听</a:t>
            </a:r>
            <a:r>
              <a:rPr lang="en-US" altLang="zh-CN" sz="1200" b="0" i="0" kern="1200" dirty="0" smtClean="0">
                <a:solidFill>
                  <a:schemeClr val="tx1"/>
                </a:solidFill>
                <a:effectLst/>
                <a:latin typeface="+mn-lt"/>
                <a:ea typeface="+mn-ea"/>
                <a:cs typeface="+mn-cs"/>
              </a:rPr>
              <a:t>Trap</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Inform</a:t>
            </a:r>
            <a:r>
              <a:rPr lang="zh-CN" altLang="en-US" sz="1200" b="0" i="0" kern="1200" dirty="0" smtClean="0">
                <a:solidFill>
                  <a:schemeClr val="tx1"/>
                </a:solidFill>
                <a:effectLst/>
                <a:latin typeface="+mn-lt"/>
                <a:ea typeface="+mn-ea"/>
                <a:cs typeface="+mn-cs"/>
              </a:rPr>
              <a:t>的端口号要一致</a:t>
            </a:r>
          </a:p>
          <a:p>
            <a:endParaRPr lang="zh-CN" altLang="en-US" sz="1200" b="0" i="0" kern="1200" dirty="0" smtClean="0">
              <a:solidFill>
                <a:schemeClr val="tx1"/>
              </a:solidFill>
              <a:effectLst/>
              <a:latin typeface="+mn-lt"/>
              <a:ea typeface="+mn-ea"/>
              <a:cs typeface="+mn-cs"/>
            </a:endParaRPr>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65</a:t>
            </a:fld>
            <a:endParaRPr lang="zh-CN" altLang="en-US"/>
          </a:p>
        </p:txBody>
      </p:sp>
    </p:spTree>
    <p:extLst>
      <p:ext uri="{BB962C8B-B14F-4D97-AF65-F5344CB8AC3E}">
        <p14:creationId xmlns:p14="http://schemas.microsoft.com/office/powerpoint/2010/main" val="21036104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66</a:t>
            </a:fld>
            <a:endParaRPr lang="zh-CN" altLang="en-US"/>
          </a:p>
        </p:txBody>
      </p:sp>
    </p:spTree>
    <p:extLst>
      <p:ext uri="{BB962C8B-B14F-4D97-AF65-F5344CB8AC3E}">
        <p14:creationId xmlns:p14="http://schemas.microsoft.com/office/powerpoint/2010/main" val="15654658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67</a:t>
            </a:fld>
            <a:endParaRPr lang="zh-CN" altLang="en-US"/>
          </a:p>
        </p:txBody>
      </p:sp>
    </p:spTree>
    <p:extLst>
      <p:ext uri="{BB962C8B-B14F-4D97-AF65-F5344CB8AC3E}">
        <p14:creationId xmlns:p14="http://schemas.microsoft.com/office/powerpoint/2010/main" val="2410108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68</a:t>
            </a:fld>
            <a:endParaRPr lang="zh-CN" altLang="en-US"/>
          </a:p>
        </p:txBody>
      </p:sp>
    </p:spTree>
    <p:extLst>
      <p:ext uri="{BB962C8B-B14F-4D97-AF65-F5344CB8AC3E}">
        <p14:creationId xmlns:p14="http://schemas.microsoft.com/office/powerpoint/2010/main" val="18538172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在主动模式下，</a:t>
            </a:r>
            <a:r>
              <a:rPr lang="en-US" altLang="zh-CN" sz="1200" dirty="0" smtClean="0"/>
              <a:t>FTP</a:t>
            </a:r>
            <a:r>
              <a:rPr lang="zh-CN" altLang="en-US" sz="1200" dirty="0" smtClean="0"/>
              <a:t>客户端发送</a:t>
            </a:r>
            <a:r>
              <a:rPr lang="en-US" altLang="zh-CN" sz="1200" dirty="0" smtClean="0"/>
              <a:t>PORT</a:t>
            </a:r>
            <a:r>
              <a:rPr lang="zh-CN" altLang="en-US" sz="1200" dirty="0" smtClean="0"/>
              <a:t>命令到</a:t>
            </a:r>
            <a:r>
              <a:rPr lang="en-US" altLang="zh-CN" sz="1200" dirty="0" smtClean="0"/>
              <a:t>FTP</a:t>
            </a:r>
            <a:r>
              <a:rPr lang="zh-CN" altLang="en-US" sz="1200" dirty="0" smtClean="0"/>
              <a:t>服务器；在被动模式下，</a:t>
            </a:r>
            <a:r>
              <a:rPr lang="en-US" altLang="zh-CN" sz="1200" dirty="0" smtClean="0"/>
              <a:t>FTP</a:t>
            </a:r>
            <a:r>
              <a:rPr lang="zh-CN" altLang="en-US" sz="1200" dirty="0" smtClean="0"/>
              <a:t>的客户端发送</a:t>
            </a:r>
            <a:r>
              <a:rPr lang="en-US" altLang="zh-CN" sz="1200" dirty="0" smtClean="0"/>
              <a:t>PASV</a:t>
            </a:r>
            <a:r>
              <a:rPr lang="zh-CN" altLang="en-US" sz="1200" dirty="0" smtClean="0"/>
              <a:t>命令到</a:t>
            </a:r>
            <a:r>
              <a:rPr lang="en-US" altLang="zh-CN" sz="1200" dirty="0" smtClean="0"/>
              <a:t>FTP</a:t>
            </a:r>
            <a:r>
              <a:rPr lang="zh-CN" altLang="en-US" sz="1200" dirty="0" smtClean="0"/>
              <a:t>服务器。当采用主动模式时，数据传输端口就是</a:t>
            </a:r>
            <a:r>
              <a:rPr lang="en-US" altLang="zh-CN" sz="1200" dirty="0" smtClean="0"/>
              <a:t>20</a:t>
            </a:r>
            <a:r>
              <a:rPr lang="zh-CN" altLang="en-US" sz="1200" dirty="0" smtClean="0"/>
              <a:t>；当采用被动模式时，具体使用哪个端口需要服务器端和客户端协商决定。</a:t>
            </a:r>
            <a:endParaRPr lang="en-US" altLang="zh-CN" sz="1200" dirty="0" smtClean="0"/>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69</a:t>
            </a:fld>
            <a:endParaRPr lang="zh-CN" altLang="en-US"/>
          </a:p>
        </p:txBody>
      </p:sp>
    </p:spTree>
    <p:extLst>
      <p:ext uri="{BB962C8B-B14F-4D97-AF65-F5344CB8AC3E}">
        <p14:creationId xmlns:p14="http://schemas.microsoft.com/office/powerpoint/2010/main" val="2499260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Hyper Text Transfer Protocol</a:t>
            </a:r>
            <a:r>
              <a:rPr lang="zh-CN" altLang="en-US" dirty="0" smtClean="0">
                <a:latin typeface="Times New Roman" panose="02020603050405020304" pitchFamily="18" charset="0"/>
              </a:rPr>
              <a:t>，超文本传输协议），互联网上应用最广泛的一种网络协议，几乎所有的</a:t>
            </a:r>
            <a:r>
              <a:rPr lang="en-US" altLang="zh-CN" dirty="0" smtClean="0">
                <a:latin typeface="Times New Roman" panose="02020603050405020304" pitchFamily="18" charset="0"/>
              </a:rPr>
              <a:t>WWW</a:t>
            </a:r>
            <a:r>
              <a:rPr lang="zh-CN" altLang="en-US" dirty="0" smtClean="0">
                <a:latin typeface="Times New Roman" panose="02020603050405020304" pitchFamily="18" charset="0"/>
              </a:rPr>
              <a:t>文件都必须遵守这个标准，是一个客户端与服务器端请求和应答的标准，服务器端一般是网站。目前很多网络设备甚至可以提供一个</a:t>
            </a:r>
            <a:r>
              <a:rPr lang="en-US" altLang="zh-CN" dirty="0" smtClean="0">
                <a:latin typeface="Times New Roman" panose="02020603050405020304" pitchFamily="18" charset="0"/>
              </a:rPr>
              <a:t>Web</a:t>
            </a:r>
            <a:r>
              <a:rPr lang="zh-CN" altLang="en-US" dirty="0" smtClean="0">
                <a:latin typeface="Times New Roman" panose="02020603050405020304" pitchFamily="18" charset="0"/>
              </a:rPr>
              <a:t>管理界面，通过</a:t>
            </a: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或者</a:t>
            </a:r>
            <a:r>
              <a:rPr lang="en-US" altLang="zh-CN" dirty="0" smtClean="0">
                <a:latin typeface="Times New Roman" panose="02020603050405020304" pitchFamily="18" charset="0"/>
              </a:rPr>
              <a:t>HTTPS</a:t>
            </a:r>
            <a:r>
              <a:rPr lang="zh-CN" altLang="en-US" dirty="0" smtClean="0">
                <a:latin typeface="Times New Roman" panose="02020603050405020304" pitchFamily="18" charset="0"/>
              </a:rPr>
              <a:t>就可以访问配置菜单、事件日志以及其他数据。采用该协议</a:t>
            </a:r>
            <a:r>
              <a:rPr lang="zh-CN" altLang="en-US" b="1" dirty="0" smtClean="0">
                <a:latin typeface="Times New Roman" panose="02020603050405020304" pitchFamily="18" charset="0"/>
              </a:rPr>
              <a:t>几乎不需要用户安装客户端程序就能轻松访问设备</a:t>
            </a:r>
            <a:r>
              <a:rPr lang="zh-CN" altLang="en-US" dirty="0" smtClean="0">
                <a:latin typeface="Times New Roman" panose="02020603050405020304" pitchFamily="18" charset="0"/>
              </a:rPr>
              <a:t>。在服务器端存放的大多是超文本信息，比如</a:t>
            </a:r>
            <a:r>
              <a:rPr lang="en-US" altLang="zh-CN" dirty="0" smtClean="0">
                <a:latin typeface="Times New Roman" panose="02020603050405020304" pitchFamily="18" charset="0"/>
              </a:rPr>
              <a:t>HTML</a:t>
            </a:r>
            <a:r>
              <a:rPr lang="zh-CN" altLang="en-US" dirty="0" smtClean="0">
                <a:latin typeface="Times New Roman" panose="02020603050405020304" pitchFamily="18" charset="0"/>
              </a:rPr>
              <a:t>文件，客户端需要通过</a:t>
            </a: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传输所要访问的超文本信息。</a:t>
            </a: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包含命令和传输信息，不仅可用于</a:t>
            </a:r>
            <a:r>
              <a:rPr lang="en-US" altLang="zh-CN" dirty="0" smtClean="0">
                <a:latin typeface="Times New Roman" panose="02020603050405020304" pitchFamily="18" charset="0"/>
              </a:rPr>
              <a:t>Web</a:t>
            </a:r>
            <a:r>
              <a:rPr lang="zh-CN" altLang="en-US" dirty="0" smtClean="0">
                <a:latin typeface="Times New Roman" panose="02020603050405020304" pitchFamily="18" charset="0"/>
              </a:rPr>
              <a:t>访问，也可以用于其他因特网</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内联网应用系统之间的通信，从而实现各类应用资源超媒体访问的集成。</a:t>
            </a:r>
            <a:endParaRPr lang="en-US" altLang="zh-CN" dirty="0" smtClean="0">
              <a:latin typeface="Times New Roman" panose="02020603050405020304" pitchFamily="18" charset="0"/>
            </a:endParaRPr>
          </a:p>
          <a:p>
            <a:pPr marL="0" indent="0">
              <a:buNone/>
            </a:pPr>
            <a:r>
              <a:rPr lang="en-US" altLang="zh-CN" dirty="0" smtClean="0">
                <a:latin typeface="Times New Roman" panose="02020603050405020304" pitchFamily="18" charset="0"/>
              </a:rPr>
              <a:t>HTTPS</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Hyper Text Transfer Protocol over Secure Socket Layer</a:t>
            </a:r>
            <a:r>
              <a:rPr lang="zh-CN" altLang="en-US" dirty="0" smtClean="0">
                <a:latin typeface="Times New Roman" panose="02020603050405020304" pitchFamily="18" charset="0"/>
              </a:rPr>
              <a:t>，安全套接字层超文本传输协议），简单来说就是</a:t>
            </a: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的安全版，是以安全为目标的</a:t>
            </a: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通道，即</a:t>
            </a: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加入</a:t>
            </a:r>
            <a:r>
              <a:rPr lang="en-US" altLang="zh-CN" dirty="0" smtClean="0">
                <a:latin typeface="Times New Roman" panose="02020603050405020304" pitchFamily="18" charset="0"/>
              </a:rPr>
              <a:t>SSL</a:t>
            </a:r>
            <a:r>
              <a:rPr lang="zh-CN" altLang="en-US" dirty="0" smtClean="0">
                <a:latin typeface="Times New Roman" panose="02020603050405020304" pitchFamily="18" charset="0"/>
              </a:rPr>
              <a:t>层，</a:t>
            </a:r>
            <a:r>
              <a:rPr lang="en-US" altLang="zh-CN" dirty="0" smtClean="0">
                <a:latin typeface="Times New Roman" panose="02020603050405020304" pitchFamily="18" charset="0"/>
              </a:rPr>
              <a:t>SSL</a:t>
            </a:r>
            <a:r>
              <a:rPr lang="zh-CN" altLang="en-US" dirty="0" smtClean="0">
                <a:latin typeface="Times New Roman" panose="02020603050405020304" pitchFamily="18" charset="0"/>
              </a:rPr>
              <a:t>依靠证书来验证服务器的身份，并为浏览器和服务器之间的通信加密。不像</a:t>
            </a: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采用明文传输，</a:t>
            </a:r>
            <a:r>
              <a:rPr lang="en-US" altLang="zh-CN" dirty="0" smtClean="0">
                <a:latin typeface="Times New Roman" panose="02020603050405020304" pitchFamily="18" charset="0"/>
              </a:rPr>
              <a:t>HTTPS</a:t>
            </a:r>
            <a:r>
              <a:rPr lang="zh-CN" altLang="en-US" dirty="0" smtClean="0">
                <a:latin typeface="Times New Roman" panose="02020603050405020304" pitchFamily="18" charset="0"/>
              </a:rPr>
              <a:t>采用具有安全性的</a:t>
            </a:r>
            <a:r>
              <a:rPr lang="en-US" altLang="zh-CN" dirty="0" smtClean="0">
                <a:latin typeface="Times New Roman" panose="02020603050405020304" pitchFamily="18" charset="0"/>
              </a:rPr>
              <a:t>SSL</a:t>
            </a:r>
            <a:r>
              <a:rPr lang="zh-CN" altLang="en-US" dirty="0" smtClean="0">
                <a:latin typeface="Times New Roman" panose="02020603050405020304" pitchFamily="18" charset="0"/>
              </a:rPr>
              <a:t>加密传输，二者连接方式也存在差异，用的端口号也不同。</a:t>
            </a:r>
            <a:endParaRPr lang="en-US" altLang="zh-CN" dirty="0" smtClean="0">
              <a:latin typeface="Times New Roman" panose="02020603050405020304" pitchFamily="18" charset="0"/>
            </a:endParaRPr>
          </a:p>
          <a:p>
            <a:pPr marL="0" indent="0">
              <a:buNone/>
            </a:pPr>
            <a:r>
              <a:rPr lang="zh-CN" altLang="en-US" dirty="0" smtClean="0">
                <a:latin typeface="Times New Roman" panose="02020603050405020304" pitchFamily="18" charset="0"/>
              </a:rPr>
              <a:t>大部分情况下，默认使用的是不加密的</a:t>
            </a:r>
            <a:r>
              <a:rPr lang="en-US" altLang="zh-CN" dirty="0" smtClean="0">
                <a:latin typeface="Times New Roman" panose="02020603050405020304" pitchFamily="18" charset="0"/>
              </a:rPr>
              <a:t>HTTP</a:t>
            </a:r>
            <a:r>
              <a:rPr lang="zh-CN" altLang="en-US" dirty="0" smtClean="0">
                <a:latin typeface="Times New Roman" panose="02020603050405020304" pitchFamily="18" charset="0"/>
              </a:rPr>
              <a:t>来访问</a:t>
            </a:r>
            <a:r>
              <a:rPr lang="en-US" altLang="zh-CN" dirty="0" smtClean="0">
                <a:latin typeface="Times New Roman" panose="02020603050405020304" pitchFamily="18" charset="0"/>
              </a:rPr>
              <a:t>Web</a:t>
            </a:r>
            <a:r>
              <a:rPr lang="zh-CN" altLang="en-US" dirty="0" smtClean="0">
                <a:latin typeface="Times New Roman" panose="02020603050405020304" pitchFamily="18" charset="0"/>
              </a:rPr>
              <a:t>界面，但也有许多设备提供</a:t>
            </a:r>
            <a:r>
              <a:rPr lang="en-US" altLang="zh-CN" dirty="0" smtClean="0">
                <a:latin typeface="Times New Roman" panose="02020603050405020304" pitchFamily="18" charset="0"/>
              </a:rPr>
              <a:t>SSL</a:t>
            </a:r>
            <a:r>
              <a:rPr lang="zh-CN" altLang="en-US" dirty="0" smtClean="0">
                <a:latin typeface="Times New Roman" panose="02020603050405020304" pitchFamily="18" charset="0"/>
              </a:rPr>
              <a:t>加密的访问接口。对于安全人员来说，</a:t>
            </a:r>
            <a:r>
              <a:rPr lang="zh-CN" altLang="en-US" b="1" dirty="0" smtClean="0">
                <a:latin typeface="Times New Roman" panose="02020603050405020304" pitchFamily="18" charset="0"/>
              </a:rPr>
              <a:t>对于图形化的</a:t>
            </a:r>
            <a:r>
              <a:rPr lang="en-US" altLang="zh-CN" b="1" dirty="0" smtClean="0">
                <a:latin typeface="Times New Roman" panose="02020603050405020304" pitchFamily="18" charset="0"/>
              </a:rPr>
              <a:t>Web</a:t>
            </a:r>
            <a:r>
              <a:rPr lang="zh-CN" altLang="en-US" b="1" dirty="0" smtClean="0">
                <a:latin typeface="Times New Roman" panose="02020603050405020304" pitchFamily="18" charset="0"/>
              </a:rPr>
              <a:t>界面信息的主动采集反倒不如命令行式的工具方便</a:t>
            </a:r>
            <a:r>
              <a:rPr lang="zh-CN" altLang="en-US" dirty="0" smtClean="0">
                <a:latin typeface="Times New Roman" panose="02020603050405020304" pitchFamily="18" charset="0"/>
              </a:rPr>
              <a:t>，要么自己用手记录下来，要么拍照或者截屏。</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70</a:t>
            </a:fld>
            <a:endParaRPr lang="zh-CN" altLang="en-US"/>
          </a:p>
        </p:txBody>
      </p:sp>
    </p:spTree>
    <p:extLst>
      <p:ext uri="{BB962C8B-B14F-4D97-AF65-F5344CB8AC3E}">
        <p14:creationId xmlns:p14="http://schemas.microsoft.com/office/powerpoint/2010/main" val="12288371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latin typeface="Times New Roman" panose="02020603050405020304" pitchFamily="18" charset="0"/>
              </a:rPr>
              <a:t>JDBC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Java </a:t>
            </a:r>
            <a:r>
              <a:rPr lang="en-US" altLang="zh-CN" dirty="0" err="1" smtClean="0">
                <a:latin typeface="Times New Roman" panose="02020603050405020304" pitchFamily="18" charset="0"/>
              </a:rPr>
              <a:t>DataBase</a:t>
            </a:r>
            <a:r>
              <a:rPr lang="en-US" altLang="zh-CN" dirty="0" smtClean="0">
                <a:latin typeface="Times New Roman" panose="02020603050405020304" pitchFamily="18" charset="0"/>
              </a:rPr>
              <a:t> Connectivity</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Java</a:t>
            </a:r>
            <a:r>
              <a:rPr lang="zh-CN" altLang="en-US" dirty="0" smtClean="0">
                <a:latin typeface="Times New Roman" panose="02020603050405020304" pitchFamily="18" charset="0"/>
              </a:rPr>
              <a:t>数据库连接）是一种用于执行</a:t>
            </a:r>
            <a:r>
              <a:rPr lang="en-US" altLang="zh-CN" dirty="0" smtClean="0">
                <a:latin typeface="Times New Roman" panose="02020603050405020304" pitchFamily="18" charset="0"/>
              </a:rPr>
              <a:t>SQL</a:t>
            </a:r>
            <a:r>
              <a:rPr lang="zh-CN" altLang="en-US" dirty="0" smtClean="0">
                <a:latin typeface="Times New Roman" panose="02020603050405020304" pitchFamily="18" charset="0"/>
              </a:rPr>
              <a:t>语句的</a:t>
            </a:r>
            <a:r>
              <a:rPr lang="en-US" altLang="zh-CN" dirty="0" smtClean="0">
                <a:latin typeface="Times New Roman" panose="02020603050405020304" pitchFamily="18" charset="0"/>
              </a:rPr>
              <a:t>Java API</a:t>
            </a:r>
            <a:r>
              <a:rPr lang="zh-CN" altLang="en-US" dirty="0" smtClean="0">
                <a:latin typeface="Times New Roman" panose="02020603050405020304" pitchFamily="18" charset="0"/>
              </a:rPr>
              <a:t>，可以为多种关系数据库提供统一访问。有了</a:t>
            </a:r>
            <a:r>
              <a:rPr lang="en-US" altLang="zh-CN" dirty="0" smtClean="0">
                <a:latin typeface="Times New Roman" panose="02020603050405020304" pitchFamily="18" charset="0"/>
              </a:rPr>
              <a:t>JDBC</a:t>
            </a:r>
            <a:r>
              <a:rPr lang="zh-CN" altLang="en-US" dirty="0" smtClean="0">
                <a:latin typeface="Times New Roman" panose="02020603050405020304" pitchFamily="18" charset="0"/>
              </a:rPr>
              <a:t>，向各种关系数据库发送</a:t>
            </a:r>
            <a:r>
              <a:rPr lang="en-US" altLang="zh-CN" dirty="0" smtClean="0">
                <a:latin typeface="Times New Roman" panose="02020603050405020304" pitchFamily="18" charset="0"/>
              </a:rPr>
              <a:t>SQL</a:t>
            </a:r>
            <a:r>
              <a:rPr lang="zh-CN" altLang="en-US" dirty="0" smtClean="0">
                <a:latin typeface="Times New Roman" panose="02020603050405020304" pitchFamily="18" charset="0"/>
              </a:rPr>
              <a:t>语句就是一件容易的事了。换句话说，有了</a:t>
            </a:r>
            <a:r>
              <a:rPr lang="en-US" altLang="zh-CN" dirty="0" smtClean="0">
                <a:latin typeface="Times New Roman" panose="02020603050405020304" pitchFamily="18" charset="0"/>
              </a:rPr>
              <a:t>JDBC</a:t>
            </a:r>
            <a:r>
              <a:rPr lang="zh-CN" altLang="en-US" dirty="0" smtClean="0">
                <a:latin typeface="Times New Roman" panose="02020603050405020304" pitchFamily="18" charset="0"/>
              </a:rPr>
              <a:t>，就不必为访问数据库专门写一个程序，只需用</a:t>
            </a:r>
            <a:r>
              <a:rPr lang="en-US" altLang="zh-CN" dirty="0" smtClean="0">
                <a:latin typeface="Times New Roman" panose="02020603050405020304" pitchFamily="18" charset="0"/>
              </a:rPr>
              <a:t>JDBC API</a:t>
            </a:r>
            <a:r>
              <a:rPr lang="zh-CN" altLang="en-US" dirty="0" smtClean="0">
                <a:latin typeface="Times New Roman" panose="02020603050405020304" pitchFamily="18" charset="0"/>
              </a:rPr>
              <a:t>写一个程序就够了。简单来说，</a:t>
            </a:r>
            <a:r>
              <a:rPr lang="en-US" altLang="zh-CN" dirty="0" smtClean="0">
                <a:latin typeface="Times New Roman" panose="02020603050405020304" pitchFamily="18" charset="0"/>
              </a:rPr>
              <a:t>JDBC</a:t>
            </a:r>
            <a:r>
              <a:rPr lang="zh-CN" altLang="en-US" dirty="0" smtClean="0">
                <a:latin typeface="Times New Roman" panose="02020603050405020304" pitchFamily="18" charset="0"/>
              </a:rPr>
              <a:t>可以做三件事情：与数据库建立连接、发送操作数据库的语句并处理结果，从而实现对数据库的快速访问与操作。</a:t>
            </a:r>
            <a:r>
              <a:rPr lang="en-US" altLang="zh-CN" dirty="0" smtClean="0">
                <a:latin typeface="Times New Roman" panose="02020603050405020304" pitchFamily="18" charset="0"/>
              </a:rPr>
              <a:t/>
            </a:r>
            <a:br>
              <a:rPr lang="en-US" altLang="zh-CN" dirty="0" smtClean="0">
                <a:latin typeface="Times New Roman" panose="02020603050405020304" pitchFamily="18" charset="0"/>
              </a:rPr>
            </a:br>
            <a:r>
              <a:rPr lang="en-US" altLang="zh-CN" dirty="0" smtClean="0">
                <a:latin typeface="Times New Roman" panose="02020603050405020304" pitchFamily="18" charset="0"/>
              </a:rPr>
              <a:t>ODBC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Open Database Connectivity</a:t>
            </a:r>
            <a:r>
              <a:rPr lang="zh-CN" altLang="en-US" dirty="0" smtClean="0">
                <a:latin typeface="Times New Roman" panose="02020603050405020304" pitchFamily="18" charset="0"/>
              </a:rPr>
              <a:t>，开放数据库连接）是微软公司开放服务结构中有关数据库的一个组成部分，它建立了一组规范，并提供了一组对数据库访问的标准</a:t>
            </a:r>
            <a:r>
              <a:rPr lang="en-US" altLang="zh-CN" dirty="0" smtClean="0">
                <a:latin typeface="Times New Roman" panose="02020603050405020304" pitchFamily="18" charset="0"/>
              </a:rPr>
              <a:t>API</a:t>
            </a:r>
            <a:r>
              <a:rPr lang="zh-CN" altLang="en-US" dirty="0" smtClean="0">
                <a:latin typeface="Times New Roman" panose="02020603050405020304" pitchFamily="18" charset="0"/>
              </a:rPr>
              <a:t>，它的功能与</a:t>
            </a:r>
            <a:r>
              <a:rPr lang="en-US" altLang="zh-CN" dirty="0" smtClean="0">
                <a:latin typeface="Times New Roman" panose="02020603050405020304" pitchFamily="18" charset="0"/>
              </a:rPr>
              <a:t>JDBC</a:t>
            </a:r>
            <a:r>
              <a:rPr lang="zh-CN" altLang="en-US" dirty="0" smtClean="0">
                <a:latin typeface="Times New Roman" panose="02020603050405020304" pitchFamily="18" charset="0"/>
              </a:rPr>
              <a:t>类似。</a:t>
            </a:r>
            <a:r>
              <a:rPr lang="en-US" altLang="zh-CN" dirty="0" smtClean="0">
                <a:latin typeface="Times New Roman" panose="02020603050405020304" pitchFamily="18" charset="0"/>
              </a:rPr>
              <a:t>ODBC</a:t>
            </a:r>
            <a:r>
              <a:rPr lang="zh-CN" altLang="en-US" dirty="0" smtClean="0">
                <a:latin typeface="Times New Roman" panose="02020603050405020304" pitchFamily="18" charset="0"/>
              </a:rPr>
              <a:t>的</a:t>
            </a:r>
            <a:r>
              <a:rPr lang="en-US" altLang="zh-CN" dirty="0" smtClean="0">
                <a:latin typeface="Times New Roman" panose="02020603050405020304" pitchFamily="18" charset="0"/>
              </a:rPr>
              <a:t>API</a:t>
            </a:r>
            <a:r>
              <a:rPr lang="zh-CN" altLang="en-US" dirty="0" smtClean="0">
                <a:latin typeface="Times New Roman" panose="02020603050405020304" pitchFamily="18" charset="0"/>
              </a:rPr>
              <a:t>也能利用</a:t>
            </a:r>
            <a:r>
              <a:rPr lang="en-US" altLang="zh-CN" dirty="0" smtClean="0">
                <a:latin typeface="Times New Roman" panose="02020603050405020304" pitchFamily="18" charset="0"/>
              </a:rPr>
              <a:t>SQL</a:t>
            </a:r>
            <a:r>
              <a:rPr lang="zh-CN" altLang="en-US" dirty="0" smtClean="0">
                <a:latin typeface="Times New Roman" panose="02020603050405020304" pitchFamily="18" charset="0"/>
              </a:rPr>
              <a:t>来完成大部分任务，实现数据库的访问和操作。由于它的使用难度比</a:t>
            </a:r>
            <a:r>
              <a:rPr lang="en-US" altLang="zh-CN" dirty="0" smtClean="0">
                <a:latin typeface="Times New Roman" panose="02020603050405020304" pitchFamily="18" charset="0"/>
              </a:rPr>
              <a:t>JDBC</a:t>
            </a:r>
            <a:r>
              <a:rPr lang="zh-CN" altLang="en-US" dirty="0" smtClean="0">
                <a:latin typeface="Times New Roman" panose="02020603050405020304" pitchFamily="18" charset="0"/>
              </a:rPr>
              <a:t>高，所以其应用没有</a:t>
            </a:r>
            <a:r>
              <a:rPr lang="en-US" altLang="zh-CN" dirty="0" smtClean="0">
                <a:latin typeface="Times New Roman" panose="02020603050405020304" pitchFamily="18" charset="0"/>
              </a:rPr>
              <a:t>JDBC</a:t>
            </a:r>
            <a:r>
              <a:rPr lang="zh-CN" altLang="en-US" dirty="0" smtClean="0">
                <a:latin typeface="Times New Roman" panose="02020603050405020304" pitchFamily="18" charset="0"/>
              </a:rPr>
              <a:t>那么广泛。以上两种数据库连接方法，均可以轻松实现对数据库的访问，为安全人员进行数据库信息的主动采集提供相应的手段。</a:t>
            </a:r>
            <a:endParaRPr lang="en-US" altLang="zh-CN" dirty="0" smtClean="0">
              <a:latin typeface="Times New Roman" panose="02020603050405020304" pitchFamily="18" charset="0"/>
            </a:endParaRPr>
          </a:p>
          <a:p>
            <a:pPr marL="0" indent="0">
              <a:buNone/>
            </a:pPr>
            <a:endParaRPr lang="en-US" altLang="zh-CN" dirty="0" smtClean="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如何区分代理和插件？代理是一个传感器中内置的命令，可按照规定的方法使用其内部本身就有的功能。而插件是传感器中没有的，是人们按照这个传感器所支持的接口开发的程序，应用于此传感器以增强其功能，或者简化某些用代理很难实现或者无法实现的功能。</a:t>
            </a:r>
            <a:r>
              <a:rPr lang="en-US" altLang="zh-CN" sz="1200" dirty="0" smtClean="0"/>
              <a:t/>
            </a:r>
            <a:br>
              <a:rPr lang="en-US" altLang="zh-CN" sz="1200" dirty="0" smtClean="0"/>
            </a:br>
            <a:r>
              <a:rPr lang="zh-CN" altLang="en-US" sz="1200" dirty="0" smtClean="0"/>
              <a:t>网络安全态势感知系统中的插件大多安装在传感器上，一般来说，可分为</a:t>
            </a:r>
            <a:r>
              <a:rPr lang="zh-CN" altLang="en-US" sz="1200" b="1" dirty="0" smtClean="0"/>
              <a:t>采集插件</a:t>
            </a:r>
            <a:r>
              <a:rPr lang="zh-CN" altLang="en-US" sz="1200" b="0" dirty="0" smtClean="0"/>
              <a:t>和</a:t>
            </a:r>
            <a:r>
              <a:rPr lang="zh-CN" altLang="en-US" sz="1200" b="1" dirty="0" smtClean="0"/>
              <a:t>监视插件</a:t>
            </a:r>
            <a:r>
              <a:rPr lang="zh-CN" altLang="en-US" sz="1200" dirty="0" smtClean="0"/>
              <a:t>。虽然都是插件，可工作原理却不同。采集插件是在传感器信息产生后由代理自动向服务器发送，采集插件需要主动采集安全设备接口上的信息，主要通过</a:t>
            </a:r>
            <a:r>
              <a:rPr lang="en-US" altLang="zh-CN" sz="1200" dirty="0" smtClean="0"/>
              <a:t>SNMP</a:t>
            </a:r>
            <a:r>
              <a:rPr lang="zh-CN" altLang="en-US" sz="1200" dirty="0" smtClean="0"/>
              <a:t>、</a:t>
            </a:r>
            <a:r>
              <a:rPr lang="en-US" altLang="zh-CN" sz="1200" dirty="0" smtClean="0"/>
              <a:t>Syslog</a:t>
            </a:r>
            <a:r>
              <a:rPr lang="zh-CN" altLang="en-US" sz="1200" dirty="0" smtClean="0"/>
              <a:t>、</a:t>
            </a:r>
            <a:r>
              <a:rPr lang="en-US" altLang="zh-CN" sz="1200" dirty="0" smtClean="0"/>
              <a:t>WMI</a:t>
            </a:r>
            <a:r>
              <a:rPr lang="zh-CN" altLang="en-US" sz="1200" dirty="0" smtClean="0"/>
              <a:t>等协议进行采集，其中有些需要通过代理来主动地对所采集数据进行抓取，有些则被动接收采集来的数据。监控插件必须由服务器主动发起查询请求，监控插件中定义了需要主动采集的安全设备接口，该模块接收控制中心发出的命令和查询，如著名的</a:t>
            </a:r>
            <a:r>
              <a:rPr lang="en-US" altLang="zh-CN" sz="1200" dirty="0" err="1" smtClean="0"/>
              <a:t>Nmap</a:t>
            </a:r>
            <a:r>
              <a:rPr lang="en-US" altLang="zh-CN" sz="1200" dirty="0" smtClean="0"/>
              <a:t>[2]</a:t>
            </a:r>
            <a:r>
              <a:rPr lang="zh-CN" altLang="en-US" sz="1200" dirty="0" smtClean="0"/>
              <a:t>、</a:t>
            </a:r>
            <a:r>
              <a:rPr lang="en-US" altLang="zh-CN" sz="1200" dirty="0" smtClean="0"/>
              <a:t>Nessus[3]</a:t>
            </a:r>
            <a:r>
              <a:rPr lang="zh-CN" altLang="en-US" sz="1200" dirty="0" smtClean="0"/>
              <a:t>就可以作为监控插件加载到传感器中，接收控制中心的命令以进行网络监控。</a:t>
            </a:r>
            <a:endParaRPr lang="en-US" altLang="zh-CN" sz="1200" dirty="0" smtClean="0"/>
          </a:p>
          <a:p>
            <a:pPr marL="0" indent="0">
              <a:buNone/>
            </a:pPr>
            <a:endParaRPr lang="en-US" altLang="zh-CN" dirty="0" smtClean="0">
              <a:latin typeface="Times New Roman" panose="02020603050405020304" pitchFamily="18" charset="0"/>
            </a:endParaRPr>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71</a:t>
            </a:fld>
            <a:endParaRPr lang="zh-CN" altLang="en-US"/>
          </a:p>
        </p:txBody>
      </p:sp>
    </p:spTree>
    <p:extLst>
      <p:ext uri="{BB962C8B-B14F-4D97-AF65-F5344CB8AC3E}">
        <p14:creationId xmlns:p14="http://schemas.microsoft.com/office/powerpoint/2010/main" val="23375661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dirty="0" smtClean="0"/>
              <a:t>端口扫描虽然曾一度被当成是网络入侵手段，但它确实也是一种主动采集网络安全数据的方法。</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72</a:t>
            </a:fld>
            <a:endParaRPr lang="zh-CN" altLang="en-US"/>
          </a:p>
        </p:txBody>
      </p:sp>
    </p:spTree>
    <p:extLst>
      <p:ext uri="{BB962C8B-B14F-4D97-AF65-F5344CB8AC3E}">
        <p14:creationId xmlns:p14="http://schemas.microsoft.com/office/powerpoint/2010/main" val="19988506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dirty="0" smtClean="0"/>
              <a:t>根据安全管理人员的需要和系统设置要求的不同，可将“蜜罐”大致分为实系统“蜜罐”和伪系统“蜜罐”。前者运行着真实的系统，并带有真实可入侵的漏洞，因此记录收集的信息更为真实；后者也是建立在真实系统之上，但平台和漏洞存在非对称性，它能更好地防止“蜜罐”被入侵者破坏，也能模拟出一些不存在的漏洞，缺点是更容易被识破。</a:t>
            </a:r>
            <a:r>
              <a:rPr lang="en-US" altLang="zh-CN" sz="1200" dirty="0" smtClean="0"/>
              <a:t/>
            </a:r>
            <a:br>
              <a:rPr lang="en-US" altLang="zh-CN" sz="1200" dirty="0" smtClean="0"/>
            </a:br>
            <a:r>
              <a:rPr lang="zh-CN" altLang="en-US" sz="1200" dirty="0" smtClean="0"/>
              <a:t>数据采集是“蜜罐”</a:t>
            </a:r>
            <a:r>
              <a:rPr lang="en-US" altLang="zh-CN" sz="1200" dirty="0" smtClean="0"/>
              <a:t>/“</a:t>
            </a:r>
            <a:r>
              <a:rPr lang="zh-CN" altLang="en-US" sz="1200" dirty="0" smtClean="0"/>
              <a:t>蜜网”的一项附加能力，如果安全管理人员能让“蜜罐”记录下来进出系统的每个数据包，那么就能收集到大量有效信息，从而对攻击行为进行充分的分析。“蜜罐”上面自带的日志文件也是很好的数据来源，但日志文件比较容易被攻击者删除，所以通常采用的办法就是让“蜜罐”向在同一网络上但防御机制较为完善的远程系统日志服务器发送日志备份。对于采用加密技术的攻击者，可以通过修改目标计算机的操作系统以确保所有输入的字符、传输的文件以及其他信息都记录到另一个监控系统的日志里面。</a:t>
            </a:r>
            <a:r>
              <a:rPr lang="en-US" altLang="zh-CN" sz="1200" dirty="0" smtClean="0"/>
              <a:t/>
            </a:r>
            <a:br>
              <a:rPr lang="en-US" altLang="zh-CN" sz="1200" dirty="0" smtClean="0"/>
            </a:br>
            <a:r>
              <a:rPr lang="en-US" altLang="zh-CN" sz="1200" dirty="0" smtClean="0"/>
              <a:t/>
            </a:r>
            <a:br>
              <a:rPr lang="en-US" altLang="zh-CN" sz="1200" dirty="0" smtClean="0"/>
            </a:br>
            <a:r>
              <a:rPr lang="zh-CN" altLang="en-US" sz="1200" dirty="0" smtClean="0"/>
              <a:t>除了上述主动采集方式，还有两种手段也是非常重要的主动采集手段，那就是通过网络爬虫采集数据以及通过传感器采集数据，我们分别在第</a:t>
            </a:r>
            <a:r>
              <a:rPr lang="en-US" altLang="zh-CN" sz="1200" dirty="0" smtClean="0"/>
              <a:t>2</a:t>
            </a:r>
            <a:r>
              <a:rPr lang="zh-CN" altLang="en-US" sz="1200" dirty="0" smtClean="0"/>
              <a:t>章的</a:t>
            </a:r>
            <a:r>
              <a:rPr lang="en-US" altLang="zh-CN" sz="1200" dirty="0" smtClean="0"/>
              <a:t>2.6.2</a:t>
            </a:r>
            <a:r>
              <a:rPr lang="zh-CN" altLang="en-US" sz="1200" dirty="0" smtClean="0"/>
              <a:t>节和</a:t>
            </a:r>
            <a:r>
              <a:rPr lang="en-US" altLang="zh-CN" sz="1200" dirty="0" smtClean="0"/>
              <a:t>2.6.1</a:t>
            </a:r>
            <a:r>
              <a:rPr lang="zh-CN" altLang="en-US" sz="1200" dirty="0" smtClean="0"/>
              <a:t>节中对这两种方式进行了详细介绍，请读者参考相应节的内容，在此不再赘述。</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73</a:t>
            </a:fld>
            <a:endParaRPr lang="zh-CN" altLang="en-US"/>
          </a:p>
        </p:txBody>
      </p:sp>
    </p:spTree>
    <p:extLst>
      <p:ext uri="{BB962C8B-B14F-4D97-AF65-F5344CB8AC3E}">
        <p14:creationId xmlns:p14="http://schemas.microsoft.com/office/powerpoint/2010/main" val="3178519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9</a:t>
            </a:fld>
            <a:endParaRPr lang="zh-CN" altLang="en-US"/>
          </a:p>
        </p:txBody>
      </p:sp>
    </p:spTree>
    <p:extLst>
      <p:ext uri="{BB962C8B-B14F-4D97-AF65-F5344CB8AC3E}">
        <p14:creationId xmlns:p14="http://schemas.microsoft.com/office/powerpoint/2010/main" val="26098835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74</a:t>
            </a:fld>
            <a:endParaRPr lang="zh-CN" altLang="en-US"/>
          </a:p>
        </p:txBody>
      </p:sp>
    </p:spTree>
    <p:extLst>
      <p:ext uri="{BB962C8B-B14F-4D97-AF65-F5344CB8AC3E}">
        <p14:creationId xmlns:p14="http://schemas.microsoft.com/office/powerpoint/2010/main" val="35273689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75</a:t>
            </a:fld>
            <a:endParaRPr lang="zh-CN" altLang="en-US"/>
          </a:p>
        </p:txBody>
      </p:sp>
    </p:spTree>
    <p:extLst>
      <p:ext uri="{BB962C8B-B14F-4D97-AF65-F5344CB8AC3E}">
        <p14:creationId xmlns:p14="http://schemas.microsoft.com/office/powerpoint/2010/main" val="35019240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76</a:t>
            </a:fld>
            <a:endParaRPr lang="zh-CN" altLang="en-US"/>
          </a:p>
        </p:txBody>
      </p:sp>
    </p:spTree>
    <p:extLst>
      <p:ext uri="{BB962C8B-B14F-4D97-AF65-F5344CB8AC3E}">
        <p14:creationId xmlns:p14="http://schemas.microsoft.com/office/powerpoint/2010/main" val="20885572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77</a:t>
            </a:fld>
            <a:endParaRPr lang="zh-CN" altLang="en-US"/>
          </a:p>
        </p:txBody>
      </p:sp>
    </p:spTree>
    <p:extLst>
      <p:ext uri="{BB962C8B-B14F-4D97-AF65-F5344CB8AC3E}">
        <p14:creationId xmlns:p14="http://schemas.microsoft.com/office/powerpoint/2010/main" val="18419440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Times New Roman" panose="02020603050405020304" pitchFamily="18" charset="0"/>
              </a:rPr>
              <a:t>网络分流器</a:t>
            </a:r>
            <a:r>
              <a:rPr lang="zh-CN" altLang="en-US" dirty="0" smtClean="0">
                <a:latin typeface="Times New Roman" panose="02020603050405020304" pitchFamily="18" charset="0"/>
              </a:rPr>
              <a:t>：如果在网络上部署一个商用的双绞线网络分流器，就能轻松捕获线缆中所有双绞线的电压变化情况了。网络分流器通过</a:t>
            </a:r>
            <a:r>
              <a:rPr lang="zh-CN" altLang="en-US" b="1" dirty="0" smtClean="0">
                <a:latin typeface="Times New Roman" panose="02020603050405020304" pitchFamily="18" charset="0"/>
              </a:rPr>
              <a:t>串接的方式直接插入网络线缆中</a:t>
            </a:r>
            <a:r>
              <a:rPr lang="zh-CN" altLang="en-US" dirty="0" smtClean="0">
                <a:latin typeface="Times New Roman" panose="02020603050405020304" pitchFamily="18" charset="0"/>
              </a:rPr>
              <a:t>并发送一份网络通信给其他设备，它的分流模式将被监控的非屏蔽链路用分流设备一分为二，分流出来的数据接入采集接口，为网络安全监控或态势感知系统采集数据。网络分流器的工作原理是通过对网络分流器输入数据进行复制、汇聚、过滤，通过协议转换</a:t>
            </a:r>
            <a:r>
              <a:rPr lang="zh-CN" altLang="en-US" u="sng" dirty="0" smtClean="0">
                <a:latin typeface="Times New Roman" panose="02020603050405020304" pitchFamily="18" charset="0"/>
              </a:rPr>
              <a:t>把万兆</a:t>
            </a:r>
            <a:r>
              <a:rPr lang="en-US" altLang="zh-CN" u="sng" dirty="0" smtClean="0">
                <a:latin typeface="Times New Roman" panose="02020603050405020304" pitchFamily="18" charset="0"/>
              </a:rPr>
              <a:t>POS</a:t>
            </a:r>
            <a:r>
              <a:rPr lang="zh-CN" altLang="en-US" u="sng" dirty="0" smtClean="0">
                <a:latin typeface="Times New Roman" panose="02020603050405020304" pitchFamily="18" charset="0"/>
              </a:rPr>
              <a:t>数据转换为千兆</a:t>
            </a:r>
            <a:r>
              <a:rPr lang="en-US" altLang="zh-CN" u="sng" dirty="0" smtClean="0">
                <a:latin typeface="Times New Roman" panose="02020603050405020304" pitchFamily="18" charset="0"/>
              </a:rPr>
              <a:t>LAN</a:t>
            </a:r>
            <a:r>
              <a:rPr lang="zh-CN" altLang="en-US" u="sng" dirty="0" smtClean="0">
                <a:latin typeface="Times New Roman" panose="02020603050405020304" pitchFamily="18" charset="0"/>
              </a:rPr>
              <a:t>数据</a:t>
            </a:r>
            <a:r>
              <a:rPr lang="zh-CN" altLang="en-US" dirty="0" smtClean="0">
                <a:latin typeface="Times New Roman" panose="02020603050405020304" pitchFamily="18" charset="0"/>
              </a:rPr>
              <a:t>，按照特定的算法进行负载均衡输出，输出的同时保证同一会话的所有数据包或者同一</a:t>
            </a:r>
            <a:r>
              <a:rPr lang="en-US" altLang="zh-CN" dirty="0" smtClean="0">
                <a:latin typeface="Times New Roman" panose="02020603050405020304" pitchFamily="18" charset="0"/>
              </a:rPr>
              <a:t>IP</a:t>
            </a:r>
            <a:r>
              <a:rPr lang="zh-CN" altLang="en-US" dirty="0" smtClean="0">
                <a:latin typeface="Times New Roman" panose="02020603050405020304" pitchFamily="18" charset="0"/>
              </a:rPr>
              <a:t>用户的所有数据包从同一个接口输出。它不会对已有的网络设备的负载带来任何影响，对当前网络中的所有设备几乎是透明的，这与端口镜像等方式相比具有极大优势，</a:t>
            </a:r>
            <a:r>
              <a:rPr lang="zh-CN" altLang="en-US" u="sng" dirty="0" smtClean="0">
                <a:latin typeface="Times New Roman" panose="02020603050405020304" pitchFamily="18" charset="0"/>
              </a:rPr>
              <a:t>是典型的高性能场景的首选解决方案，常用于关键线路的监控和数据采集</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pPr marL="0" indent="0">
              <a:buNone/>
            </a:pPr>
            <a:r>
              <a:rPr lang="zh-CN" altLang="en-US" b="1" dirty="0" smtClean="0">
                <a:latin typeface="Times New Roman" panose="02020603050405020304" pitchFamily="18" charset="0"/>
              </a:rPr>
              <a:t>网络分路器（</a:t>
            </a:r>
            <a:r>
              <a:rPr lang="en-US" altLang="zh-CN" b="1" dirty="0" smtClean="0">
                <a:latin typeface="Times New Roman" panose="02020603050405020304" pitchFamily="18" charset="0"/>
              </a:rPr>
              <a:t>Inline Network Tap</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是一个物理层设备，它部署在两个原本物理连接的网络设备之间，它会转发所有数据包，同时复制一份到一个单独的端口。</a:t>
            </a:r>
            <a:r>
              <a:rPr lang="zh-CN" altLang="en-US" b="0" u="sng" dirty="0" smtClean="0">
                <a:latin typeface="Times New Roman" panose="02020603050405020304" pitchFamily="18" charset="0"/>
              </a:rPr>
              <a:t>网络分路器通常有四个端口，其中两个用于维持正常连接，另外两个用来“镜像”流量</a:t>
            </a:r>
            <a:r>
              <a:rPr lang="zh-CN" altLang="en-US" b="1" dirty="0" smtClean="0">
                <a:latin typeface="Times New Roman" panose="02020603050405020304" pitchFamily="18" charset="0"/>
              </a:rPr>
              <a:t>（每个端口“镜像”一个方向上的信号）</a:t>
            </a:r>
            <a:r>
              <a:rPr lang="zh-CN" altLang="en-US" dirty="0" smtClean="0">
                <a:latin typeface="Times New Roman" panose="02020603050405020304" pitchFamily="18" charset="0"/>
              </a:rPr>
              <a:t>。很多网络分路器是采用硬件来复制数据的，这就对流量捕获提供了非常高保真的支持。有些网络分路器会设计成在被动转发数据包时不需要外接电源的方式，有些则需要外接电源，而前者不会因为分路器断电而造成断网。高级一些的网络分路器还可以为入侵检测进行负载均衡，有的还具有流量过滤的功能，甚至是深度包检测能力（</a:t>
            </a:r>
            <a:r>
              <a:rPr lang="en-US" altLang="zh-CN" dirty="0" smtClean="0">
                <a:latin typeface="Times New Roman" panose="02020603050405020304" pitchFamily="18" charset="0"/>
              </a:rPr>
              <a:t>DPI</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
            </a:r>
            <a:br>
              <a:rPr lang="en-US" altLang="zh-CN" dirty="0" smtClean="0">
                <a:latin typeface="Times New Roman" panose="02020603050405020304" pitchFamily="18" charset="0"/>
              </a:rPr>
            </a:br>
            <a:r>
              <a:rPr lang="zh-CN" altLang="en-US" b="1" dirty="0" smtClean="0">
                <a:latin typeface="Times New Roman" panose="02020603050405020304" pitchFamily="18" charset="0"/>
              </a:rPr>
              <a:t>光纤分光器</a:t>
            </a:r>
            <a:r>
              <a:rPr lang="zh-CN" altLang="en-US" dirty="0" smtClean="0">
                <a:latin typeface="Times New Roman" panose="02020603050405020304" pitchFamily="18" charset="0"/>
              </a:rPr>
              <a:t>：也称为光纤分路器。正如网络分路器部署在铜质线缆中，光纤分光器则部署在光缆连接的设备之间，也是一个三通设备。在数据通过光纤传输的过程中，其将光数据复制一份以供监控和采集用。只是在把分光器接到光纤线上的时候，需要在光缆上安装上接子（一种物理设备），并把它插到分光器的各个端口上，部署的过程需要断网。比起网络分路器，光纤分光器会导致明显的信号衰减，而且监听难度也大得多。因为铜质线缆只要接触到铜芯就能检测出铜芯上电压的变化，而光缆中玻璃光纤维传导的是光而不是电信号，</a:t>
            </a:r>
            <a:r>
              <a:rPr lang="zh-CN" altLang="en-US" b="1" dirty="0" smtClean="0">
                <a:latin typeface="Times New Roman" panose="02020603050405020304" pitchFamily="18" charset="0"/>
              </a:rPr>
              <a:t>捕获散杂光子比电压要难得多</a:t>
            </a:r>
            <a:r>
              <a:rPr lang="zh-CN" altLang="en-US" dirty="0" smtClean="0">
                <a:latin typeface="Times New Roman" panose="02020603050405020304" pitchFamily="18" charset="0"/>
              </a:rPr>
              <a:t>。网络安全人员往往需要用一种叫作</a:t>
            </a:r>
            <a:r>
              <a:rPr lang="zh-CN" altLang="en-US" b="1" dirty="0" smtClean="0">
                <a:latin typeface="Times New Roman" panose="02020603050405020304" pitchFamily="18" charset="0"/>
              </a:rPr>
              <a:t>光时域反射仪（</a:t>
            </a:r>
            <a:r>
              <a:rPr lang="en-US" altLang="zh-CN" b="1" dirty="0" smtClean="0">
                <a:latin typeface="Times New Roman" panose="02020603050405020304" pitchFamily="18" charset="0"/>
              </a:rPr>
              <a:t>Optical Time-Domain </a:t>
            </a:r>
            <a:r>
              <a:rPr lang="en-US" altLang="zh-CN" b="1" dirty="0" err="1" smtClean="0">
                <a:latin typeface="Times New Roman" panose="02020603050405020304" pitchFamily="18" charset="0"/>
              </a:rPr>
              <a:t>Reflectmeter</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OTDR</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来辅助分析和检测光纤中的光信号，定位光纤断点的位置。</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78</a:t>
            </a:fld>
            <a:endParaRPr lang="zh-CN" altLang="en-US"/>
          </a:p>
        </p:txBody>
      </p:sp>
    </p:spTree>
    <p:extLst>
      <p:ext uri="{BB962C8B-B14F-4D97-AF65-F5344CB8AC3E}">
        <p14:creationId xmlns:p14="http://schemas.microsoft.com/office/powerpoint/2010/main" val="28640085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Times New Roman" panose="02020603050405020304" pitchFamily="18" charset="0"/>
              </a:rPr>
              <a:t>刺穿式搭接器（</a:t>
            </a:r>
            <a:r>
              <a:rPr lang="en-US" altLang="zh-CN" b="1" dirty="0" smtClean="0">
                <a:latin typeface="Times New Roman" panose="02020603050405020304" pitchFamily="18" charset="0"/>
              </a:rPr>
              <a:t>Vampire Taps</a:t>
            </a:r>
            <a:r>
              <a:rPr lang="zh-CN" altLang="en-US" b="1" dirty="0" smtClean="0">
                <a:latin typeface="Times New Roman" panose="02020603050405020304" pitchFamily="18" charset="0"/>
              </a:rPr>
              <a:t>）</a:t>
            </a:r>
            <a:r>
              <a:rPr lang="zh-CN" altLang="en-US" dirty="0" smtClean="0">
                <a:latin typeface="Times New Roman" panose="02020603050405020304" pitchFamily="18" charset="0"/>
              </a:rPr>
              <a:t>：是一种刺穿铜质线缆的绝缘屏蔽层，能直接接触到铜芯并检测铜芯上电压的变化，使用户直接访问网络传输信号的设备。与网络分流器、网络分路器和光纤分光器所不同的是，安装刺穿式搭接器的时候不需要断网，但需要小心部署，因为如果操作不当就会造成线缆连接处受到破坏。对于电话通信行业的人员来说，刺穿式搭接技术并非陌生，因为电话线经常需要排接和分类，大多数通信工程师都能够快速地部署这种设备。需要注意的是刺穿式搭接器无法用在光缆中，该设备一般用在铜质线缆上，用于监测铜质线缆上传输的电信号。</a:t>
            </a:r>
            <a:endParaRPr lang="en-US" altLang="zh-CN" dirty="0" smtClean="0">
              <a:latin typeface="Times New Roman" panose="02020603050405020304" pitchFamily="18" charset="0"/>
            </a:endParaRPr>
          </a:p>
          <a:p>
            <a:pPr marL="0" indent="0">
              <a:buNone/>
            </a:pPr>
            <a:r>
              <a:rPr lang="zh-CN" altLang="en-US" b="1" dirty="0" smtClean="0">
                <a:latin typeface="Times New Roman" panose="02020603050405020304" pitchFamily="18" charset="0"/>
              </a:rPr>
              <a:t>感应线圈</a:t>
            </a:r>
            <a:r>
              <a:rPr lang="zh-CN" altLang="en-US" dirty="0" smtClean="0">
                <a:latin typeface="Times New Roman" panose="02020603050405020304" pitchFamily="18" charset="0"/>
              </a:rPr>
              <a:t>：只要是传递电压的线缆，都会释放出各种频段的电磁信号，对于非屏蔽双绞线</a:t>
            </a:r>
            <a:r>
              <a:rPr lang="en-US" altLang="zh-CN" dirty="0" smtClean="0">
                <a:latin typeface="Times New Roman" panose="02020603050405020304" pitchFamily="18" charset="0"/>
              </a:rPr>
              <a:t>UTP</a:t>
            </a:r>
            <a:r>
              <a:rPr lang="zh-CN" altLang="en-US" dirty="0" smtClean="0">
                <a:latin typeface="Times New Roman" panose="02020603050405020304" pitchFamily="18" charset="0"/>
              </a:rPr>
              <a:t>之类的无保护线缆来说，由于没有外壳的保护，其释放的电磁信号就更强了。感应线圈就是这样一种设备，它能把较弱的电磁信号转换成比原来强得多的信号。当把感应线圈部署在这类线缆的附近时，它就能捕获到线缆释放和泄漏的电磁信号，并把它们还原成数字信号的样式，进而采集到线缆上传输的各类数据。</a:t>
            </a:r>
            <a:r>
              <a:rPr lang="zh-CN" altLang="en-US" b="1" dirty="0" smtClean="0">
                <a:latin typeface="Times New Roman" panose="02020603050405020304" pitchFamily="18" charset="0"/>
              </a:rPr>
              <a:t>感应线圈对环境造成的影响几乎为零，所以通信双方不会有任何察觉，其也是一种被动式采集网络安全数据的工具。</a:t>
            </a:r>
            <a:endParaRPr lang="en-US" altLang="zh-CN" b="1" dirty="0" smtClean="0">
              <a:latin typeface="Times New Roman" panose="02020603050405020304" pitchFamily="18" charset="0"/>
            </a:endParaRPr>
          </a:p>
          <a:p>
            <a:pPr marL="0" indent="0">
              <a:buNone/>
            </a:pPr>
            <a:r>
              <a:rPr lang="zh-CN" altLang="en-US" dirty="0" smtClean="0">
                <a:latin typeface="Times New Roman" panose="02020603050405020304" pitchFamily="18" charset="0"/>
              </a:rPr>
              <a:t>还有一类媒介也可以进行数据的采集，那就是</a:t>
            </a:r>
            <a:r>
              <a:rPr lang="zh-CN" altLang="en-US" b="1" dirty="0" smtClean="0">
                <a:latin typeface="Times New Roman" panose="02020603050405020304" pitchFamily="18" charset="0"/>
              </a:rPr>
              <a:t>无线电波</a:t>
            </a:r>
            <a:r>
              <a:rPr lang="zh-CN" altLang="en-US" dirty="0" smtClean="0">
                <a:latin typeface="Times New Roman" panose="02020603050405020304" pitchFamily="18" charset="0"/>
              </a:rPr>
              <a:t>。我们当今的生活离不开</a:t>
            </a:r>
            <a:r>
              <a:rPr lang="en-US" altLang="zh-CN" dirty="0" err="1" smtClean="0">
                <a:latin typeface="Times New Roman" panose="02020603050405020304" pitchFamily="18" charset="0"/>
              </a:rPr>
              <a:t>WiFi</a:t>
            </a:r>
            <a:r>
              <a:rPr lang="zh-CN" altLang="en-US" dirty="0" smtClean="0">
                <a:latin typeface="Times New Roman" panose="02020603050405020304" pitchFamily="18" charset="0"/>
              </a:rPr>
              <a:t>，它就是一类包含</a:t>
            </a:r>
            <a:r>
              <a:rPr lang="en-US" altLang="zh-CN" dirty="0" smtClean="0">
                <a:latin typeface="Times New Roman" panose="02020603050405020304" pitchFamily="18" charset="0"/>
              </a:rPr>
              <a:t>IEEE 802.11</a:t>
            </a:r>
            <a:r>
              <a:rPr lang="zh-CN" altLang="en-US" dirty="0" smtClean="0">
                <a:latin typeface="Times New Roman" panose="02020603050405020304" pitchFamily="18" charset="0"/>
              </a:rPr>
              <a:t>标准的无线通信方式。无线电波能穿透空气，它天生就是公共媒介。与有线传输相比，它不受物理媒介的限制。无论是否有连接，所有通过无线电波传播的信号都可以被可接收范围内的点所捕获。无线电波的这一天然属性使得</a:t>
            </a:r>
            <a:r>
              <a:rPr lang="zh-CN" altLang="en-US" b="1" dirty="0" smtClean="0">
                <a:latin typeface="Times New Roman" panose="02020603050405020304" pitchFamily="18" charset="0"/>
              </a:rPr>
              <a:t>被动地采集无线网络流量变得非常容易</a:t>
            </a:r>
            <a:r>
              <a:rPr lang="zh-CN" altLang="en-US" dirty="0" smtClean="0">
                <a:latin typeface="Times New Roman" panose="02020603050405020304" pitchFamily="18" charset="0"/>
              </a:rPr>
              <a:t>。哪怕无线通信被加密，只要我们获取了一个预先共享的密钥，就能监听所有站点的所有流量，也可以破解加密算法以截取加密的无线网络流量。因此，无论是否加密，网络安全人员只要借助必要的硬件（比如支持</a:t>
            </a:r>
            <a:r>
              <a:rPr lang="en-US" altLang="zh-CN" dirty="0" smtClean="0">
                <a:latin typeface="Times New Roman" panose="02020603050405020304" pitchFamily="18" charset="0"/>
              </a:rPr>
              <a:t>802.11</a:t>
            </a:r>
            <a:r>
              <a:rPr lang="zh-CN" altLang="en-US" dirty="0" smtClean="0">
                <a:latin typeface="Times New Roman" panose="02020603050405020304" pitchFamily="18" charset="0"/>
              </a:rPr>
              <a:t>标准的网卡），就能获取和分析无线电波传输的流量并得到大量信息，比如广播</a:t>
            </a:r>
            <a:r>
              <a:rPr lang="en-US" altLang="zh-CN" dirty="0" smtClean="0">
                <a:latin typeface="Times New Roman" panose="02020603050405020304" pitchFamily="18" charset="0"/>
              </a:rPr>
              <a:t>SSID</a:t>
            </a:r>
            <a:r>
              <a:rPr lang="zh-CN" altLang="en-US" dirty="0" smtClean="0">
                <a:latin typeface="Times New Roman" panose="02020603050405020304" pitchFamily="18" charset="0"/>
              </a:rPr>
              <a:t>、无线接入点的</a:t>
            </a:r>
            <a:r>
              <a:rPr lang="en-US" altLang="zh-CN" dirty="0" smtClean="0">
                <a:latin typeface="Times New Roman" panose="02020603050405020304" pitchFamily="18" charset="0"/>
              </a:rPr>
              <a:t>MAC</a:t>
            </a:r>
            <a:r>
              <a:rPr lang="zh-CN" altLang="en-US" dirty="0" smtClean="0">
                <a:latin typeface="Times New Roman" panose="02020603050405020304" pitchFamily="18" charset="0"/>
              </a:rPr>
              <a:t>地址、加密</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认证算法、客户端</a:t>
            </a:r>
            <a:r>
              <a:rPr lang="en-US" altLang="zh-CN" dirty="0" smtClean="0">
                <a:latin typeface="Times New Roman" panose="02020603050405020304" pitchFamily="18" charset="0"/>
              </a:rPr>
              <a:t>MAC</a:t>
            </a:r>
            <a:r>
              <a:rPr lang="zh-CN" altLang="en-US" dirty="0" smtClean="0">
                <a:latin typeface="Times New Roman" panose="02020603050405020304" pitchFamily="18" charset="0"/>
              </a:rPr>
              <a:t>地址、数据包内容等。</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79</a:t>
            </a:fld>
            <a:endParaRPr lang="zh-CN" altLang="en-US"/>
          </a:p>
        </p:txBody>
      </p:sp>
    </p:spTree>
    <p:extLst>
      <p:ext uri="{BB962C8B-B14F-4D97-AF65-F5344CB8AC3E}">
        <p14:creationId xmlns:p14="http://schemas.microsoft.com/office/powerpoint/2010/main" val="25127818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与网卡、网线等传输介质一样，集线器属于局域网的基础设备、纯硬件网络底层哑设备，它提供的只是物理连接，基本上不具有类似交换机的“智能记忆”能力和“学习”能力，也不具备交换机所具有的</a:t>
            </a:r>
            <a:r>
              <a:rPr lang="en-US" altLang="zh-CN" sz="1200" dirty="0" smtClean="0"/>
              <a:t>MAC</a:t>
            </a:r>
            <a:r>
              <a:rPr lang="zh-CN" altLang="en-US" sz="1200" dirty="0" smtClean="0"/>
              <a:t>地址表。它不会存储足够的信息以供追踪与谁连接过以及如何连接的，也不会维护哪个设备连在哪个端口上的信息。</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所以它在发送数据时是没有针对性的，而是采用广播方式将其发送到所有相连物理的端口上。</a:t>
            </a:r>
            <a:r>
              <a:rPr lang="zh-CN" altLang="en-US" sz="1200" u="sng" dirty="0" smtClean="0"/>
              <a:t>如果网络中有集线器，那么只要连上它，就能嗅探到该子网中其他各台设备的所有流量。</a:t>
            </a:r>
            <a:r>
              <a:rPr lang="zh-CN" altLang="en-US" sz="1200" dirty="0" smtClean="0"/>
              <a:t>无线局域网中常用的</a:t>
            </a:r>
            <a:r>
              <a:rPr lang="en-US" altLang="zh-CN" sz="1200" dirty="0" smtClean="0"/>
              <a:t>WAP</a:t>
            </a:r>
            <a:r>
              <a:rPr lang="zh-CN" altLang="en-US" sz="1200" dirty="0" smtClean="0"/>
              <a:t>就是一种特殊的集线器。</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集线器的广播特性使得你很容易利用它，被动地监听到流经网络中的所有流量数据。但也正因如此，别人同样能获取网络中的流量信息，你通过监听发出的信号也一样会被别人捕获到，导致一定的风险。此外，使用集线器最大的坏处是</a:t>
            </a:r>
            <a:r>
              <a:rPr lang="zh-CN" altLang="en-US" sz="1200" b="1" dirty="0" smtClean="0"/>
              <a:t>会显著加剧流量的延迟</a:t>
            </a:r>
            <a:r>
              <a:rPr lang="zh-CN" altLang="en-US" sz="1200" dirty="0" smtClean="0"/>
              <a:t>，从而对流量采集产生影响。所以正如硬币的两面，集线器的好处和坏处都很明显。</a:t>
            </a:r>
            <a:endParaRPr lang="en-US" altLang="zh-CN" sz="1200" dirty="0" smtClean="0"/>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80</a:t>
            </a:fld>
            <a:endParaRPr lang="zh-CN" altLang="en-US"/>
          </a:p>
        </p:txBody>
      </p:sp>
    </p:spTree>
    <p:extLst>
      <p:ext uri="{BB962C8B-B14F-4D97-AF65-F5344CB8AC3E}">
        <p14:creationId xmlns:p14="http://schemas.microsoft.com/office/powerpoint/2010/main" val="24237478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你可以激活并开启该功能，通过配置一个叫作</a:t>
            </a:r>
            <a:r>
              <a:rPr lang="en-US" altLang="zh-CN" sz="1200" dirty="0" smtClean="0"/>
              <a:t>SPAN</a:t>
            </a:r>
            <a:r>
              <a:rPr lang="zh-CN" altLang="en-US" sz="1200" dirty="0" smtClean="0"/>
              <a:t>的端口，把来自某个或某几个端口的流量复制到或重定向到其他一些端口上，以便进行网络安全数据采集和分析。有些厂商的交换机</a:t>
            </a:r>
            <a:r>
              <a:rPr lang="zh-CN" altLang="en-US" sz="1200" u="sng" dirty="0" smtClean="0"/>
              <a:t>支持远程流量监控（能让直连本地交换机的采集主机采集到远程交换机端口的镜像）以及高级过滤功能（比如，在把流量重定向给采集主机的同时过滤具有特定</a:t>
            </a:r>
            <a:r>
              <a:rPr lang="en-US" altLang="zh-CN" sz="1200" u="sng" dirty="0" smtClean="0"/>
              <a:t>MAC</a:t>
            </a:r>
            <a:r>
              <a:rPr lang="zh-CN" altLang="en-US" sz="1200" u="sng" dirty="0" smtClean="0"/>
              <a:t>地址的主机发出的流量）</a:t>
            </a:r>
            <a:r>
              <a:rPr lang="zh-CN" altLang="en-US" sz="1200" dirty="0" smtClean="0"/>
              <a:t>。还有一些高端交换机本身就具备抓取并分析数据包的功能。甚至一些交换机还能支持虚拟端口（如聚合端口或以太网通道端口）的流量监控。需要提及的是，无论何种类型的端口镜像，都要在其旁边部署一台用于镜像的主机或工作站，用以嗅探指定端口的流量。</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rPr>
              <a:t>通常，如果拥有管理员权限，很容易对交换机配置端口镜像功能。一旦完成了端口镜像，就可以在该端口接一个嗅探器并轻松被动地捕获所有的流量。即使没有管理员权限，也可以采用一些攻击技术来获取交换机流量（主动式），如</a:t>
            </a:r>
            <a:r>
              <a:rPr lang="en-US" altLang="zh-CN" sz="1200" dirty="0" smtClean="0">
                <a:latin typeface="Times New Roman" panose="02020603050405020304" pitchFamily="18" charset="0"/>
              </a:rPr>
              <a:t>MAC</a:t>
            </a:r>
            <a:r>
              <a:rPr lang="zh-CN" altLang="en-US" sz="1200" dirty="0" smtClean="0">
                <a:latin typeface="Times New Roman" panose="02020603050405020304" pitchFamily="18" charset="0"/>
              </a:rPr>
              <a:t>泛洪攻击、</a:t>
            </a:r>
            <a:r>
              <a:rPr lang="en-US" altLang="zh-CN" sz="1200" dirty="0" smtClean="0">
                <a:latin typeface="Times New Roman" panose="02020603050405020304" pitchFamily="18" charset="0"/>
              </a:rPr>
              <a:t>ARP</a:t>
            </a:r>
            <a:r>
              <a:rPr lang="zh-CN" altLang="en-US" sz="1200" dirty="0" smtClean="0">
                <a:latin typeface="Times New Roman" panose="02020603050405020304" pitchFamily="18" charset="0"/>
              </a:rPr>
              <a:t>欺骗，前者是直接攻击交换机的</a:t>
            </a:r>
            <a:r>
              <a:rPr lang="en-US" altLang="zh-CN" sz="1200" dirty="0" smtClean="0">
                <a:latin typeface="Times New Roman" panose="02020603050405020304" pitchFamily="18" charset="0"/>
              </a:rPr>
              <a:t>CAM</a:t>
            </a:r>
            <a:r>
              <a:rPr lang="zh-CN" altLang="en-US" sz="1200" dirty="0" smtClean="0">
                <a:latin typeface="Times New Roman" panose="02020603050405020304" pitchFamily="18" charset="0"/>
              </a:rPr>
              <a:t>表，使得</a:t>
            </a:r>
            <a:r>
              <a:rPr lang="en-US" altLang="zh-CN" sz="1200" dirty="0" smtClean="0">
                <a:latin typeface="Times New Roman" panose="02020603050405020304" pitchFamily="18" charset="0"/>
              </a:rPr>
              <a:t>CAM</a:t>
            </a:r>
            <a:r>
              <a:rPr lang="zh-CN" altLang="en-US" sz="1200" dirty="0" smtClean="0">
                <a:latin typeface="Times New Roman" panose="02020603050405020304" pitchFamily="18" charset="0"/>
              </a:rPr>
              <a:t>表被填满，让交换机进入应急模式，把不在</a:t>
            </a:r>
            <a:r>
              <a:rPr lang="en-US" altLang="zh-CN" sz="1200" dirty="0" smtClean="0">
                <a:latin typeface="Times New Roman" panose="02020603050405020304" pitchFamily="18" charset="0"/>
              </a:rPr>
              <a:t>CAM</a:t>
            </a:r>
            <a:r>
              <a:rPr lang="zh-CN" altLang="en-US" sz="1200" dirty="0" smtClean="0">
                <a:latin typeface="Times New Roman" panose="02020603050405020304" pitchFamily="18" charset="0"/>
              </a:rPr>
              <a:t>表中的所有流量转发到每一个端口上；后者是攻击局域网中所有主机的</a:t>
            </a:r>
            <a:r>
              <a:rPr lang="en-US" altLang="zh-CN" sz="1200" dirty="0" smtClean="0">
                <a:latin typeface="Times New Roman" panose="02020603050405020304" pitchFamily="18" charset="0"/>
              </a:rPr>
              <a:t>ARP</a:t>
            </a:r>
            <a:r>
              <a:rPr lang="zh-CN" altLang="en-US" sz="1200" dirty="0" smtClean="0">
                <a:latin typeface="Times New Roman" panose="02020603050405020304" pitchFamily="18" charset="0"/>
              </a:rPr>
              <a:t>表，把应当发给受害者的所有</a:t>
            </a:r>
            <a:r>
              <a:rPr lang="en-US" altLang="zh-CN" sz="1200" dirty="0" smtClean="0">
                <a:latin typeface="Times New Roman" panose="02020603050405020304" pitchFamily="18" charset="0"/>
              </a:rPr>
              <a:t>IP</a:t>
            </a:r>
            <a:r>
              <a:rPr lang="zh-CN" altLang="en-US" sz="1200" dirty="0" smtClean="0">
                <a:latin typeface="Times New Roman" panose="02020603050405020304" pitchFamily="18" charset="0"/>
              </a:rPr>
              <a:t>包都发送到攻击者那里，从而截取网络流量。</a:t>
            </a:r>
            <a:endParaRPr lang="en-US" altLang="zh-CN" sz="1200"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81</a:t>
            </a:fld>
            <a:endParaRPr lang="zh-CN" altLang="en-US"/>
          </a:p>
        </p:txBody>
      </p:sp>
    </p:spTree>
    <p:extLst>
      <p:ext uri="{BB962C8B-B14F-4D97-AF65-F5344CB8AC3E}">
        <p14:creationId xmlns:p14="http://schemas.microsoft.com/office/powerpoint/2010/main" val="37363487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rPr>
              <a:t>作为一种被动采集网络数据的协议，</a:t>
            </a:r>
            <a:r>
              <a:rPr lang="en-US" altLang="zh-CN" sz="1200" dirty="0" smtClean="0">
                <a:latin typeface="Times New Roman" panose="02020603050405020304" pitchFamily="18" charset="0"/>
              </a:rPr>
              <a:t>Syslog</a:t>
            </a:r>
            <a:r>
              <a:rPr lang="zh-CN" altLang="en-US" sz="1200" dirty="0" smtClean="0">
                <a:latin typeface="Times New Roman" panose="02020603050405020304" pitchFamily="18" charset="0"/>
              </a:rPr>
              <a:t>提供了一种传递方式，即</a:t>
            </a:r>
            <a:r>
              <a:rPr lang="zh-CN" altLang="en-US" sz="1200" b="1" dirty="0" smtClean="0">
                <a:latin typeface="Times New Roman" panose="02020603050405020304" pitchFamily="18" charset="0"/>
              </a:rPr>
              <a:t>允许一个设备通过网络把事件传递给事件信息接收者（也称为日志服务器）。</a:t>
            </a:r>
            <a:r>
              <a:rPr lang="en-US" altLang="zh-CN" sz="1200" dirty="0" smtClean="0">
                <a:latin typeface="Times New Roman" panose="02020603050405020304" pitchFamily="18" charset="0"/>
              </a:rPr>
              <a:t>Syslog</a:t>
            </a:r>
            <a:r>
              <a:rPr lang="zh-CN" altLang="en-US" sz="1200" dirty="0" smtClean="0">
                <a:latin typeface="Times New Roman" panose="02020603050405020304" pitchFamily="18" charset="0"/>
              </a:rPr>
              <a:t>协议和进程的最基本原则就是简单，在协议的发送者和接收者之间不要求有严格的相互协调。由于每个进程、应用程序和操作系统都会或多或少需要独立完成，因此在</a:t>
            </a:r>
            <a:r>
              <a:rPr lang="en-US" altLang="zh-CN" sz="1200" dirty="0" smtClean="0">
                <a:latin typeface="Times New Roman" panose="02020603050405020304" pitchFamily="18" charset="0"/>
              </a:rPr>
              <a:t>Syslog</a:t>
            </a:r>
            <a:r>
              <a:rPr lang="zh-CN" altLang="en-US" sz="1200" dirty="0" smtClean="0">
                <a:latin typeface="Times New Roman" panose="02020603050405020304" pitchFamily="18" charset="0"/>
              </a:rPr>
              <a:t>信息内容里会有一些不一致的地方。所以，</a:t>
            </a:r>
            <a:r>
              <a:rPr lang="zh-CN" altLang="en-US" sz="1200" b="1" dirty="0" smtClean="0">
                <a:latin typeface="Times New Roman" panose="02020603050405020304" pitchFamily="18" charset="0"/>
              </a:rPr>
              <a:t>协议中并没有任何关于信息的格式或内容的假设。</a:t>
            </a:r>
            <a:r>
              <a:rPr lang="en-US" altLang="zh-CN" sz="1200" dirty="0" smtClean="0">
                <a:latin typeface="Times New Roman" panose="02020603050405020304" pitchFamily="18" charset="0"/>
              </a:rPr>
              <a:t>Syslog</a:t>
            </a:r>
            <a:r>
              <a:rPr lang="zh-CN" altLang="en-US" sz="1200" dirty="0" smtClean="0">
                <a:latin typeface="Times New Roman" panose="02020603050405020304" pitchFamily="18" charset="0"/>
              </a:rPr>
              <a:t>协议就是简单地被设计用来传送事件信息，但是对事件的接收不会进行通知。事实上，</a:t>
            </a:r>
            <a:r>
              <a:rPr lang="en-US" altLang="zh-CN" sz="1200" dirty="0" smtClean="0">
                <a:latin typeface="Times New Roman" panose="02020603050405020304" pitchFamily="18" charset="0"/>
              </a:rPr>
              <a:t>Syslog</a:t>
            </a:r>
            <a:r>
              <a:rPr lang="zh-CN" altLang="en-US" sz="1200" dirty="0" smtClean="0">
                <a:latin typeface="Times New Roman" panose="02020603050405020304" pitchFamily="18" charset="0"/>
              </a:rPr>
              <a:t>信息的传递可以在接收器没有被配置甚至没有接收器的情况下开始。反过来，在没有被清晰配置或者定义的情况下，接收器也能够接收到信息。</a:t>
            </a:r>
            <a:endParaRPr lang="en-US" altLang="zh-CN" sz="1200" dirty="0" smtClean="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rPr>
              <a:t>由于其能将来自诸多不同类型系统的日志记录整合到集中的数据库中，很多网络设备都支持</a:t>
            </a:r>
            <a:r>
              <a:rPr lang="en-US" altLang="zh-CN" sz="1200" dirty="0" smtClean="0">
                <a:latin typeface="Times New Roman" panose="02020603050405020304" pitchFamily="18" charset="0"/>
              </a:rPr>
              <a:t>Syslog</a:t>
            </a:r>
            <a:r>
              <a:rPr lang="zh-CN" altLang="en-US" sz="1200" dirty="0" smtClean="0">
                <a:latin typeface="Times New Roman" panose="02020603050405020304" pitchFamily="18" charset="0"/>
              </a:rPr>
              <a:t>协议，其中包括路由器、交换机、应用服务器、防火墙和其他网络设备。</a:t>
            </a:r>
            <a:endParaRPr lang="en-US" altLang="zh-CN" sz="1200"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82</a:t>
            </a:fld>
            <a:endParaRPr lang="zh-CN" altLang="en-US"/>
          </a:p>
        </p:txBody>
      </p:sp>
    </p:spTree>
    <p:extLst>
      <p:ext uri="{BB962C8B-B14F-4D97-AF65-F5344CB8AC3E}">
        <p14:creationId xmlns:p14="http://schemas.microsoft.com/office/powerpoint/2010/main" val="7197890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smtClean="0"/>
              <a:t>C/C++</a:t>
            </a:r>
            <a:r>
              <a:rPr lang="zh-CN" altLang="en-US" sz="1200" dirty="0" smtClean="0"/>
              <a:t>语言可以直接调用</a:t>
            </a:r>
            <a:r>
              <a:rPr lang="en-US" altLang="zh-CN" sz="1200" dirty="0" smtClean="0"/>
              <a:t>API</a:t>
            </a:r>
            <a:r>
              <a:rPr lang="zh-CN" altLang="en-US" sz="1200" dirty="0" smtClean="0"/>
              <a:t>来进行</a:t>
            </a:r>
            <a:r>
              <a:rPr lang="en-US" altLang="zh-CN" sz="1200" dirty="0" smtClean="0"/>
              <a:t>SNMP Trap</a:t>
            </a:r>
            <a:r>
              <a:rPr lang="zh-CN" altLang="en-US" sz="1200" dirty="0" smtClean="0"/>
              <a:t>的处理，需要在</a:t>
            </a:r>
            <a:r>
              <a:rPr lang="en-US" altLang="zh-CN" sz="1200" dirty="0" smtClean="0"/>
              <a:t>include</a:t>
            </a:r>
            <a:r>
              <a:rPr lang="zh-CN" altLang="en-US" sz="1200" dirty="0" smtClean="0"/>
              <a:t>中包含以下头文件，再进行相应的设置和操作：</a:t>
            </a:r>
            <a:endParaRPr lang="en-US" altLang="zh-CN" sz="1200"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83</a:t>
            </a:fld>
            <a:endParaRPr lang="zh-CN" altLang="en-US"/>
          </a:p>
        </p:txBody>
      </p:sp>
    </p:spTree>
    <p:extLst>
      <p:ext uri="{BB962C8B-B14F-4D97-AF65-F5344CB8AC3E}">
        <p14:creationId xmlns:p14="http://schemas.microsoft.com/office/powerpoint/2010/main" val="47154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10</a:t>
            </a:fld>
            <a:endParaRPr lang="zh-CN" altLang="en-US"/>
          </a:p>
        </p:txBody>
      </p:sp>
    </p:spTree>
    <p:extLst>
      <p:ext uri="{BB962C8B-B14F-4D97-AF65-F5344CB8AC3E}">
        <p14:creationId xmlns:p14="http://schemas.microsoft.com/office/powerpoint/2010/main" val="3423150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1" dirty="0" err="1" smtClean="0"/>
              <a:t>NetFlow</a:t>
            </a:r>
            <a:r>
              <a:rPr lang="zh-CN" altLang="en-US" sz="1200" dirty="0" smtClean="0"/>
              <a:t>由思科创造，主要由思科路由器支持，是思科设备</a:t>
            </a:r>
            <a:r>
              <a:rPr lang="en-US" altLang="zh-CN" sz="1200" dirty="0" smtClean="0"/>
              <a:t>NLOS</a:t>
            </a:r>
            <a:r>
              <a:rPr lang="zh-CN" altLang="en-US" sz="1200" dirty="0" smtClean="0"/>
              <a:t>软件中内嵌的一种功能，用来将网络流量记录到设备的高速缓存中，从而提供非常精准的流量监测。它提供网络流量的会话级视图，记录下每个</a:t>
            </a:r>
            <a:r>
              <a:rPr lang="en-US" altLang="zh-CN" sz="1200" dirty="0" smtClean="0"/>
              <a:t>TCP/IP</a:t>
            </a:r>
            <a:r>
              <a:rPr lang="zh-CN" altLang="en-US" sz="1200" dirty="0" smtClean="0"/>
              <a:t>事务的信息，也许它不像</a:t>
            </a:r>
            <a:r>
              <a:rPr lang="en-US" altLang="zh-CN" sz="1200" dirty="0" err="1" smtClean="0"/>
              <a:t>TCPdump</a:t>
            </a:r>
            <a:r>
              <a:rPr lang="zh-CN" altLang="en-US" sz="1200" dirty="0" smtClean="0"/>
              <a:t>那样提供网络流量的完整记录，但当汇集起来的时候它更易于管理和阅读。</a:t>
            </a:r>
            <a:r>
              <a:rPr lang="zh-CN" altLang="en-US" sz="1200" b="1" dirty="0" smtClean="0"/>
              <a:t>一个</a:t>
            </a:r>
            <a:r>
              <a:rPr lang="en-US" altLang="zh-CN" sz="1200" b="1" dirty="0" err="1" smtClean="0"/>
              <a:t>NetFlow</a:t>
            </a:r>
            <a:r>
              <a:rPr lang="zh-CN" altLang="en-US" sz="1200" b="1" dirty="0" smtClean="0"/>
              <a:t>系统通常包含三个部分：探测器、采集器和报告系统。</a:t>
            </a:r>
            <a:r>
              <a:rPr lang="zh-CN" altLang="en-US" sz="1200" dirty="0" smtClean="0"/>
              <a:t>探测器主要用来监听网络数据，采集器主要用来收集探测器传来的数据，而报告系统通过采集器收集的数据产生易读的报告。由路由器和交换机所输出的</a:t>
            </a:r>
            <a:r>
              <a:rPr lang="en-US" altLang="zh-CN" sz="1200" dirty="0" err="1" smtClean="0"/>
              <a:t>NetFlow</a:t>
            </a:r>
            <a:r>
              <a:rPr lang="zh-CN" altLang="en-US" sz="1200" dirty="0" smtClean="0"/>
              <a:t>数据记录主要由过期的数据流以及详细的流量统计数据所组成。这些数据流中包含与来源和目的相关的信息，以及端到端会话使用的协议和端口，这些信息能帮助网络管理和安全人员监控和调整网络流量。</a:t>
            </a:r>
            <a:r>
              <a:rPr lang="en-US" altLang="zh-CN" sz="1200" dirty="0" err="1" smtClean="0"/>
              <a:t>NetFlow</a:t>
            </a:r>
            <a:r>
              <a:rPr lang="zh-CN" altLang="en-US" sz="1200" dirty="0" smtClean="0"/>
              <a:t>常用于对互联网异常流量的分析，通过</a:t>
            </a:r>
            <a:r>
              <a:rPr lang="en-US" altLang="zh-CN" sz="1200" dirty="0" err="1" smtClean="0"/>
              <a:t>NetFlow</a:t>
            </a:r>
            <a:r>
              <a:rPr lang="zh-CN" altLang="en-US" sz="1200" dirty="0" smtClean="0"/>
              <a:t>数据可以对异常流量的种类、流向、产生后果、数据包类型、地址、端口等多方面进行分析。</a:t>
            </a:r>
            <a:endParaRPr lang="en-US" altLang="zh-CN" sz="1200" dirty="0" smtClean="0"/>
          </a:p>
          <a:p>
            <a:pPr marL="0" indent="0">
              <a:buNone/>
            </a:pPr>
            <a:r>
              <a:rPr lang="en-US" altLang="zh-CN" sz="1200" b="1" dirty="0" smtClean="0"/>
              <a:t>IPFIX</a:t>
            </a:r>
            <a:r>
              <a:rPr lang="zh-CN" altLang="en-US" sz="1200" dirty="0" smtClean="0"/>
              <a:t>即</a:t>
            </a:r>
            <a:r>
              <a:rPr lang="en-US" altLang="zh-CN" sz="1200" dirty="0" smtClean="0"/>
              <a:t>IP</a:t>
            </a:r>
            <a:r>
              <a:rPr lang="zh-CN" altLang="en-US" sz="1200" dirty="0" smtClean="0"/>
              <a:t>数据流信息输出，是网络流量监测的国际标准。</a:t>
            </a:r>
            <a:r>
              <a:rPr lang="en-US" altLang="zh-CN" sz="1200" dirty="0" smtClean="0"/>
              <a:t>IPFIX</a:t>
            </a:r>
            <a:r>
              <a:rPr lang="zh-CN" altLang="en-US" sz="1200" dirty="0" smtClean="0"/>
              <a:t>是</a:t>
            </a:r>
            <a:r>
              <a:rPr lang="en-US" altLang="zh-CN" sz="1200" dirty="0" smtClean="0"/>
              <a:t>IETF</a:t>
            </a:r>
            <a:r>
              <a:rPr lang="zh-CN" altLang="en-US" sz="1200" dirty="0" smtClean="0"/>
              <a:t>的一个工作组，它的主要工作就是制定用于</a:t>
            </a:r>
            <a:r>
              <a:rPr lang="en-US" altLang="zh-CN" sz="1200" dirty="0" smtClean="0"/>
              <a:t>IP</a:t>
            </a:r>
            <a:r>
              <a:rPr lang="zh-CN" altLang="en-US" sz="1200" dirty="0" smtClean="0"/>
              <a:t>网络中流信息测量的标准协议，即</a:t>
            </a:r>
            <a:r>
              <a:rPr lang="en-US" altLang="zh-CN" sz="1200" dirty="0" smtClean="0"/>
              <a:t>IPFIX</a:t>
            </a:r>
            <a:r>
              <a:rPr lang="zh-CN" altLang="en-US" sz="1200" dirty="0" smtClean="0"/>
              <a:t>协议。因为</a:t>
            </a:r>
            <a:r>
              <a:rPr lang="en-US" altLang="zh-CN" sz="1200" dirty="0" smtClean="0"/>
              <a:t>IETF</a:t>
            </a:r>
            <a:r>
              <a:rPr lang="zh-CN" altLang="en-US" sz="1200" dirty="0" smtClean="0"/>
              <a:t>在互联网行业的权威性，</a:t>
            </a:r>
            <a:r>
              <a:rPr lang="en-US" altLang="zh-CN" sz="1200" dirty="0" smtClean="0"/>
              <a:t>IPFIX</a:t>
            </a:r>
            <a:r>
              <a:rPr lang="zh-CN" altLang="en-US" sz="1200" dirty="0" smtClean="0"/>
              <a:t>制定的一系列</a:t>
            </a:r>
            <a:r>
              <a:rPr lang="en-US" altLang="zh-CN" sz="1200" dirty="0" smtClean="0"/>
              <a:t>RFC</a:t>
            </a:r>
            <a:r>
              <a:rPr lang="zh-CN" altLang="en-US" sz="1200" dirty="0" smtClean="0"/>
              <a:t>形式的标准是专业网络流量监测产品及其企业都会参考的重要文献。</a:t>
            </a:r>
            <a:r>
              <a:rPr lang="en-US" altLang="zh-CN" sz="1200" dirty="0" smtClean="0"/>
              <a:t>IPFIX</a:t>
            </a:r>
            <a:r>
              <a:rPr lang="zh-CN" altLang="en-US" sz="1200" dirty="0" smtClean="0"/>
              <a:t>对流的定义是在一个时间间隔内，经过观察点的一系列</a:t>
            </a:r>
            <a:r>
              <a:rPr lang="en-US" altLang="zh-CN" sz="1200" dirty="0" smtClean="0"/>
              <a:t>IP</a:t>
            </a:r>
            <a:r>
              <a:rPr lang="zh-CN" altLang="en-US" sz="1200" dirty="0" smtClean="0"/>
              <a:t>包。属于同一个流的</a:t>
            </a:r>
            <a:r>
              <a:rPr lang="en-US" altLang="zh-CN" sz="1200" dirty="0" smtClean="0"/>
              <a:t>IP</a:t>
            </a:r>
            <a:r>
              <a:rPr lang="zh-CN" altLang="en-US" sz="1200" dirty="0" smtClean="0"/>
              <a:t>包应当具有以下共同属性：一是某些</a:t>
            </a:r>
            <a:r>
              <a:rPr lang="en-US" altLang="zh-CN" sz="1200" dirty="0" smtClean="0"/>
              <a:t>IP</a:t>
            </a:r>
            <a:r>
              <a:rPr lang="zh-CN" altLang="en-US" sz="1200" dirty="0" smtClean="0"/>
              <a:t>层头字段、传输层头字段或者应用层头字段；二是包自身的某些特征，如</a:t>
            </a:r>
            <a:r>
              <a:rPr lang="en-US" altLang="zh-CN" sz="1200" dirty="0" smtClean="0"/>
              <a:t>MPLS</a:t>
            </a:r>
            <a:r>
              <a:rPr lang="zh-CN" altLang="en-US" sz="1200" dirty="0" smtClean="0"/>
              <a:t>标签号；三是与路由器对包处理方式相关的字段，如下一跳</a:t>
            </a:r>
            <a:r>
              <a:rPr lang="en-US" altLang="zh-CN" sz="1200" dirty="0" smtClean="0"/>
              <a:t>IP</a:t>
            </a:r>
            <a:r>
              <a:rPr lang="zh-CN" altLang="en-US" sz="1200" dirty="0" smtClean="0"/>
              <a:t>地址、输出接口等。通过根据共同属性对捕获的数据包进行重组，还原回原始流信息，从而进行流量的监测。</a:t>
            </a:r>
            <a:endParaRPr lang="en-US" altLang="zh-CN" sz="1200" dirty="0" smtClean="0"/>
          </a:p>
          <a:p>
            <a:pPr marL="0" indent="0">
              <a:buNone/>
            </a:pPr>
            <a:r>
              <a:rPr lang="en-US" altLang="zh-CN" sz="1200" b="1" dirty="0" err="1" smtClean="0"/>
              <a:t>sFlow</a:t>
            </a:r>
            <a:r>
              <a:rPr lang="zh-CN" altLang="en-US" sz="1200" dirty="0" smtClean="0"/>
              <a:t>是由</a:t>
            </a:r>
            <a:r>
              <a:rPr lang="en-US" altLang="zh-CN" sz="1200" dirty="0" err="1" smtClean="0"/>
              <a:t>InMon</a:t>
            </a:r>
            <a:r>
              <a:rPr lang="zh-CN" altLang="en-US" sz="1200" dirty="0" smtClean="0"/>
              <a:t>、</a:t>
            </a:r>
            <a:r>
              <a:rPr lang="en-US" altLang="zh-CN" sz="1200" dirty="0" smtClean="0"/>
              <a:t>HP</a:t>
            </a:r>
            <a:r>
              <a:rPr lang="zh-CN" altLang="en-US" sz="1200" dirty="0" smtClean="0"/>
              <a:t>和</a:t>
            </a:r>
            <a:r>
              <a:rPr lang="en-US" altLang="zh-CN" sz="1200" dirty="0" err="1" smtClean="0"/>
              <a:t>FoundryNetworks</a:t>
            </a:r>
            <a:r>
              <a:rPr lang="zh-CN" altLang="en-US" sz="1200" dirty="0" smtClean="0"/>
              <a:t>于</a:t>
            </a:r>
            <a:r>
              <a:rPr lang="en-US" altLang="zh-CN" sz="1200" dirty="0" smtClean="0"/>
              <a:t>2001</a:t>
            </a:r>
            <a:r>
              <a:rPr lang="zh-CN" altLang="en-US" sz="1200" dirty="0" smtClean="0"/>
              <a:t>年联合开发的一种网络监测技术，它采用数据流随机采用技术，可提供完整的第二层（数据链路层）到第四层（传输层）甚至全网络范围内的流量信息，可以适应超大网络流量（如大于</a:t>
            </a:r>
            <a:r>
              <a:rPr lang="en-US" altLang="zh-CN" sz="1200" dirty="0" smtClean="0"/>
              <a:t>10Gbit/s</a:t>
            </a:r>
            <a:r>
              <a:rPr lang="zh-CN" altLang="en-US" sz="1200" dirty="0" smtClean="0"/>
              <a:t>）环境下的流量分析，让安全管理人员更详细、实时地分析网络传输流的性能、趋势和存在的问题。正是由于基于</a:t>
            </a:r>
            <a:r>
              <a:rPr lang="en-US" altLang="zh-CN" sz="1200" dirty="0" err="1" smtClean="0"/>
              <a:t>NetFlow</a:t>
            </a:r>
            <a:r>
              <a:rPr lang="zh-CN" altLang="en-US" sz="1200" dirty="0" smtClean="0"/>
              <a:t>计数器和统计的传统工具进行大规模网络监控和管理变得越来越困难，</a:t>
            </a:r>
            <a:r>
              <a:rPr lang="en-US" altLang="zh-CN" sz="1200" dirty="0" err="1" smtClean="0"/>
              <a:t>sFlow</a:t>
            </a:r>
            <a:r>
              <a:rPr lang="zh-CN" altLang="en-US" sz="1200" dirty="0" smtClean="0"/>
              <a:t>已经成为</a:t>
            </a:r>
            <a:r>
              <a:rPr lang="zh-CN" altLang="en-US" sz="1200" b="1" dirty="0" smtClean="0"/>
              <a:t>一项以线速运行的“一直在线”的技术。</a:t>
            </a:r>
            <a:r>
              <a:rPr lang="zh-CN" altLang="en-US" sz="1200" dirty="0" smtClean="0"/>
              <a:t>与使用端口镜像、探针和旁路监测技术的传统网络监控解决方案相比，</a:t>
            </a:r>
            <a:r>
              <a:rPr lang="en-US" altLang="zh-CN" sz="1200" dirty="0" err="1" smtClean="0"/>
              <a:t>sFlow</a:t>
            </a:r>
            <a:r>
              <a:rPr lang="zh-CN" altLang="en-US" sz="1200" dirty="0" smtClean="0"/>
              <a:t>大大降低了实施费用，若采用它，一种面向每一个端口的全网络监视和安全态势感知解决方案将成为可能。</a:t>
            </a:r>
            <a:endParaRPr lang="en-US" altLang="zh-CN" sz="1200" dirty="0" smtClean="0"/>
          </a:p>
          <a:p>
            <a:pPr marL="0" indent="0">
              <a:buNone/>
            </a:pPr>
            <a:endParaRPr lang="en-US" altLang="zh-CN" sz="1200"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84</a:t>
            </a:fld>
            <a:endParaRPr lang="zh-CN" altLang="en-US"/>
          </a:p>
        </p:txBody>
      </p:sp>
    </p:spTree>
    <p:extLst>
      <p:ext uri="{BB962C8B-B14F-4D97-AF65-F5344CB8AC3E}">
        <p14:creationId xmlns:p14="http://schemas.microsoft.com/office/powerpoint/2010/main" val="12940903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b="0" dirty="0" smtClean="0"/>
              <a:t>作为一种利用网络进行应用集成的解决方案，</a:t>
            </a:r>
            <a:r>
              <a:rPr lang="en-US" altLang="zh-CN" sz="1200" b="0" dirty="0" smtClean="0"/>
              <a:t>Web Service</a:t>
            </a:r>
            <a:r>
              <a:rPr lang="zh-CN" altLang="en-US" sz="1200" b="0" dirty="0" smtClean="0"/>
              <a:t>一般支持三种协议来交流数据，分别是</a:t>
            </a:r>
            <a:r>
              <a:rPr lang="en-US" altLang="zh-CN" sz="1200" b="0" dirty="0" smtClean="0"/>
              <a:t>HTTP-GET</a:t>
            </a:r>
            <a:r>
              <a:rPr lang="zh-CN" altLang="en-US" sz="1200" b="0" dirty="0" smtClean="0"/>
              <a:t>、</a:t>
            </a:r>
            <a:r>
              <a:rPr lang="en-US" altLang="zh-CN" sz="1200" b="0" dirty="0" smtClean="0"/>
              <a:t>HTTP-POST</a:t>
            </a:r>
            <a:r>
              <a:rPr lang="zh-CN" altLang="en-US" sz="1200" b="0" dirty="0" smtClean="0"/>
              <a:t>和</a:t>
            </a:r>
            <a:r>
              <a:rPr lang="en-US" altLang="zh-CN" sz="1200" b="0" dirty="0" smtClean="0"/>
              <a:t>SOAP</a:t>
            </a:r>
            <a:r>
              <a:rPr lang="zh-CN" altLang="en-US" sz="1200" b="0" dirty="0" smtClean="0"/>
              <a:t>。在这三种协议中，</a:t>
            </a:r>
            <a:r>
              <a:rPr lang="en-US" altLang="zh-CN" sz="1200" b="0" dirty="0" smtClean="0"/>
              <a:t>HTTP</a:t>
            </a:r>
            <a:r>
              <a:rPr lang="zh-CN" altLang="en-US" sz="1200" b="0" dirty="0" smtClean="0"/>
              <a:t>是众所周知的协议，它是</a:t>
            </a:r>
            <a:r>
              <a:rPr lang="en-US" altLang="zh-CN" sz="1200" b="0" dirty="0" smtClean="0"/>
              <a:t>XML Web Service</a:t>
            </a:r>
            <a:r>
              <a:rPr lang="zh-CN" altLang="en-US" sz="1200" b="0" dirty="0" smtClean="0"/>
              <a:t>数据传输的标准，其中包括使用</a:t>
            </a:r>
            <a:r>
              <a:rPr lang="en-US" altLang="zh-CN" sz="1200" b="0" dirty="0" smtClean="0"/>
              <a:t>SOAP</a:t>
            </a:r>
            <a:r>
              <a:rPr lang="zh-CN" altLang="en-US" sz="1200" b="0" dirty="0" smtClean="0"/>
              <a:t>传输数据。</a:t>
            </a:r>
            <a:r>
              <a:rPr lang="en-US" altLang="zh-CN" sz="1200" b="0" dirty="0" smtClean="0"/>
              <a:t>HTTP-GET</a:t>
            </a:r>
            <a:r>
              <a:rPr lang="zh-CN" altLang="en-US" sz="1200" b="0" dirty="0" smtClean="0"/>
              <a:t>和</a:t>
            </a:r>
            <a:r>
              <a:rPr lang="en-US" altLang="zh-CN" sz="1200" b="0" dirty="0" smtClean="0"/>
              <a:t>HTTP-POST</a:t>
            </a:r>
            <a:r>
              <a:rPr lang="zh-CN" altLang="en-US" sz="1200" b="0" dirty="0" smtClean="0"/>
              <a:t>是使用</a:t>
            </a:r>
            <a:r>
              <a:rPr lang="en-US" altLang="zh-CN" sz="1200" b="0" dirty="0" smtClean="0"/>
              <a:t>HTTP</a:t>
            </a:r>
            <a:r>
              <a:rPr lang="zh-CN" altLang="en-US" sz="1200" b="0" dirty="0" smtClean="0"/>
              <a:t>谓词以及与之关联的请求语义，将参数作为名称</a:t>
            </a:r>
            <a:r>
              <a:rPr lang="en-US" altLang="zh-CN" sz="1200" b="0" dirty="0" smtClean="0"/>
              <a:t>/</a:t>
            </a:r>
            <a:r>
              <a:rPr lang="zh-CN" altLang="en-US" sz="1200" b="0" dirty="0" smtClean="0"/>
              <a:t>值对编码和传递的标准协议。</a:t>
            </a:r>
            <a:r>
              <a:rPr lang="en-US" altLang="zh-CN" sz="1200" b="0" dirty="0" smtClean="0"/>
              <a:t>SOAP</a:t>
            </a:r>
            <a:r>
              <a:rPr lang="zh-CN" altLang="en-US" sz="1200" b="0" dirty="0" smtClean="0"/>
              <a:t>（</a:t>
            </a:r>
            <a:r>
              <a:rPr lang="en-US" altLang="zh-CN" sz="1200" b="0" dirty="0" smtClean="0"/>
              <a:t>Simple Object Access Protocol</a:t>
            </a:r>
            <a:r>
              <a:rPr lang="zh-CN" altLang="en-US" sz="1200" b="0" dirty="0" smtClean="0"/>
              <a:t>，简单对象访问协议）是一种以</a:t>
            </a:r>
            <a:r>
              <a:rPr lang="en-US" altLang="zh-CN" sz="1200" b="0" dirty="0" smtClean="0"/>
              <a:t>XML</a:t>
            </a:r>
            <a:r>
              <a:rPr lang="zh-CN" altLang="en-US" sz="1200" b="0" dirty="0" smtClean="0"/>
              <a:t>为基础的轻型协议，用于分散的、分布式计算环境中交换信息。它提供一种将数据进行打包和编码的方法，以用于网络的数据传输。任何人都可以使用</a:t>
            </a:r>
            <a:r>
              <a:rPr lang="en-US" altLang="zh-CN" sz="1200" b="0" dirty="0" smtClean="0"/>
              <a:t>SOAP</a:t>
            </a:r>
            <a:r>
              <a:rPr lang="zh-CN" altLang="en-US" sz="1200" b="0" dirty="0" smtClean="0"/>
              <a:t>与任何一个</a:t>
            </a:r>
            <a:r>
              <a:rPr lang="en-US" altLang="zh-CN" sz="1200" b="0" dirty="0" smtClean="0"/>
              <a:t>XML Web Service</a:t>
            </a:r>
            <a:r>
              <a:rPr lang="zh-CN" altLang="en-US" sz="1200" b="0" dirty="0" smtClean="0"/>
              <a:t>进行通信，甚至于这个</a:t>
            </a:r>
            <a:r>
              <a:rPr lang="en-US" altLang="zh-CN" sz="1200" b="0" dirty="0" smtClean="0"/>
              <a:t>XML Web Service</a:t>
            </a:r>
            <a:r>
              <a:rPr lang="zh-CN" altLang="en-US" sz="1200" b="0" dirty="0" smtClean="0"/>
              <a:t>不是建立在</a:t>
            </a:r>
            <a:r>
              <a:rPr lang="en-US" altLang="zh-CN" sz="1200" b="0" dirty="0" smtClean="0"/>
              <a:t>.NET</a:t>
            </a:r>
            <a:r>
              <a:rPr lang="zh-CN" altLang="en-US" sz="1200" b="0" dirty="0" smtClean="0"/>
              <a:t>平台上的，比如</a:t>
            </a:r>
            <a:r>
              <a:rPr lang="en-US" altLang="zh-CN" sz="1200" b="0" dirty="0" smtClean="0"/>
              <a:t>Java</a:t>
            </a:r>
            <a:r>
              <a:rPr lang="zh-CN" altLang="en-US" sz="1200" b="0" dirty="0" smtClean="0"/>
              <a:t>的。</a:t>
            </a:r>
            <a:endParaRPr lang="en-US" altLang="zh-CN" sz="1200" b="0" dirty="0" smtClean="0"/>
          </a:p>
          <a:p>
            <a:pPr marL="0" indent="0">
              <a:buNone/>
            </a:pPr>
            <a:r>
              <a:rPr lang="en-US" altLang="zh-CN" sz="1200" b="0" dirty="0" smtClean="0"/>
              <a:t>MQ</a:t>
            </a:r>
            <a:r>
              <a:rPr lang="zh-CN" altLang="en-US" sz="1200" b="0" dirty="0" smtClean="0"/>
              <a:t>（消息队列）是</a:t>
            </a:r>
            <a:r>
              <a:rPr lang="en-US" altLang="zh-CN" sz="1200" b="0" dirty="0" smtClean="0"/>
              <a:t>IBM</a:t>
            </a:r>
            <a:r>
              <a:rPr lang="zh-CN" altLang="en-US" sz="1200" b="0" dirty="0" smtClean="0"/>
              <a:t>公司发明的一种应用程序对应用程序的通信方法，用于搭建企业服务总线（</a:t>
            </a:r>
            <a:r>
              <a:rPr lang="en-US" altLang="zh-CN" sz="1200" b="0" dirty="0" smtClean="0"/>
              <a:t>ESB</a:t>
            </a:r>
            <a:r>
              <a:rPr lang="zh-CN" altLang="en-US" sz="1200" b="0" dirty="0" smtClean="0"/>
              <a:t>）的基础传输层，为</a:t>
            </a:r>
            <a:r>
              <a:rPr lang="en-US" altLang="zh-CN" sz="1200" b="0" dirty="0" smtClean="0"/>
              <a:t>SOA</a:t>
            </a:r>
            <a:r>
              <a:rPr lang="zh-CN" altLang="en-US" sz="1200" b="0" dirty="0" smtClean="0"/>
              <a:t>提供强大、安全、稳定、可靠的消息传递。应用程序通过写和检索出入队列的针对应用程序的数据（消息）来通信，而无需通过专用连接来链接它们。应用程序之间通过在消息中发送数据进行通信，而不是通过直接调用彼此来通信。</a:t>
            </a:r>
            <a:r>
              <a:rPr lang="en-US" altLang="zh-CN" sz="1200" b="0" dirty="0" smtClean="0"/>
              <a:t>IBM</a:t>
            </a:r>
            <a:r>
              <a:rPr lang="zh-CN" altLang="en-US" sz="1200" b="0" dirty="0" smtClean="0"/>
              <a:t>的</a:t>
            </a:r>
            <a:r>
              <a:rPr lang="en-US" altLang="zh-CN" sz="1200" b="0" dirty="0" smtClean="0"/>
              <a:t>WebSphere MQ</a:t>
            </a:r>
            <a:r>
              <a:rPr lang="zh-CN" altLang="en-US" sz="1200" b="0" dirty="0" smtClean="0"/>
              <a:t>支持两种不同的应用程序编程接口：</a:t>
            </a:r>
            <a:r>
              <a:rPr lang="en-US" altLang="zh-CN" sz="1200" b="0" dirty="0" smtClean="0"/>
              <a:t>Java</a:t>
            </a:r>
            <a:r>
              <a:rPr lang="zh-CN" altLang="en-US" sz="1200" b="0" dirty="0" smtClean="0"/>
              <a:t>消息服务（</a:t>
            </a:r>
            <a:r>
              <a:rPr lang="en-US" altLang="zh-CN" sz="1200" b="0" dirty="0" smtClean="0"/>
              <a:t>JMS</a:t>
            </a:r>
            <a:r>
              <a:rPr lang="zh-CN" altLang="en-US" sz="1200" b="0" dirty="0" smtClean="0"/>
              <a:t>）和消息队列接口（</a:t>
            </a:r>
            <a:r>
              <a:rPr lang="en-US" altLang="zh-CN" sz="1200" b="0" dirty="0" smtClean="0"/>
              <a:t>MQI</a:t>
            </a:r>
            <a:r>
              <a:rPr lang="zh-CN" altLang="en-US" sz="1200" b="0" dirty="0" smtClean="0"/>
              <a:t>）。在</a:t>
            </a:r>
            <a:r>
              <a:rPr lang="en-US" altLang="zh-CN" sz="1200" b="0" dirty="0" smtClean="0"/>
              <a:t>WebSphere MQ</a:t>
            </a:r>
            <a:r>
              <a:rPr lang="zh-CN" altLang="en-US" sz="1200" b="0" dirty="0" smtClean="0"/>
              <a:t>服务器上，</a:t>
            </a:r>
            <a:r>
              <a:rPr lang="en-US" altLang="zh-CN" sz="1200" b="0" dirty="0" smtClean="0"/>
              <a:t>JMS</a:t>
            </a:r>
            <a:r>
              <a:rPr lang="zh-CN" altLang="en-US" sz="1200" b="0" dirty="0" smtClean="0"/>
              <a:t>绑定方式被映射到</a:t>
            </a:r>
            <a:r>
              <a:rPr lang="en-US" altLang="zh-CN" sz="1200" b="0" dirty="0" smtClean="0"/>
              <a:t>MQI</a:t>
            </a:r>
            <a:r>
              <a:rPr lang="zh-CN" altLang="en-US" sz="1200" b="0" dirty="0" smtClean="0"/>
              <a:t>中，应用程序与其本地队列管理器通过使用</a:t>
            </a:r>
            <a:r>
              <a:rPr lang="en-US" altLang="zh-CN" sz="1200" b="0" dirty="0" smtClean="0"/>
              <a:t>MQI</a:t>
            </a:r>
            <a:r>
              <a:rPr lang="zh-CN" altLang="en-US" sz="1200" b="0" dirty="0" smtClean="0"/>
              <a:t>进行直接对话。</a:t>
            </a:r>
            <a:r>
              <a:rPr lang="en-US" altLang="zh-CN" sz="1200" b="0" dirty="0" smtClean="0"/>
              <a:t>MQ</a:t>
            </a:r>
            <a:r>
              <a:rPr lang="zh-CN" altLang="en-US" sz="1200" b="0" dirty="0" smtClean="0"/>
              <a:t>的产品支持应用程序通过不同组件如处理器、子系统、操作系统以及通信协议的网络彼此之间进行通信。</a:t>
            </a:r>
            <a:endParaRPr lang="en-US" altLang="zh-CN" sz="1200" b="0"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85</a:t>
            </a:fld>
            <a:endParaRPr lang="zh-CN" altLang="en-US"/>
          </a:p>
        </p:txBody>
      </p:sp>
    </p:spTree>
    <p:extLst>
      <p:ext uri="{BB962C8B-B14F-4D97-AF65-F5344CB8AC3E}">
        <p14:creationId xmlns:p14="http://schemas.microsoft.com/office/powerpoint/2010/main" val="30292619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1" dirty="0" smtClean="0"/>
              <a:t>DPI</a:t>
            </a:r>
            <a:r>
              <a:rPr lang="zh-CN" altLang="en-US" sz="1200" b="1" dirty="0" smtClean="0"/>
              <a:t>技术一般来说分为三种：基于“特征字”的识别技术、应用层网关识别技术、行为模式识别技术。</a:t>
            </a:r>
            <a:r>
              <a:rPr lang="en-US" altLang="zh-CN" sz="1200" b="1" dirty="0" smtClean="0"/>
              <a:t/>
            </a:r>
            <a:br>
              <a:rPr lang="en-US" altLang="zh-CN" sz="1200" b="1" dirty="0" smtClean="0"/>
            </a:br>
            <a:r>
              <a:rPr lang="zh-CN" altLang="en-US" sz="1200" b="1" dirty="0" smtClean="0"/>
              <a:t>第一种类型</a:t>
            </a:r>
            <a:r>
              <a:rPr lang="zh-CN" altLang="en-US" sz="1200" b="0" dirty="0" smtClean="0"/>
              <a:t>通过对业务流中特定数据报文中的“指纹”（如特定的端口、特定的字符串或特定的位序列）信息的检测以确定业务流所承载的应用，通过对“指纹”信息的扩展和升级可以很方便地进行功能扩展，实现对新协议的检测；</a:t>
            </a:r>
            <a:r>
              <a:rPr lang="en-US" altLang="zh-CN" sz="1200" b="0" dirty="0" smtClean="0"/>
              <a:t/>
            </a:r>
            <a:br>
              <a:rPr lang="en-US" altLang="zh-CN" sz="1200" b="0" dirty="0" smtClean="0"/>
            </a:br>
            <a:r>
              <a:rPr lang="zh-CN" altLang="en-US" sz="1200" b="1" dirty="0" smtClean="0"/>
              <a:t>第二种类型</a:t>
            </a:r>
            <a:r>
              <a:rPr lang="zh-CN" altLang="en-US" sz="1200" b="0" dirty="0" smtClean="0"/>
              <a:t>主要用于某些业务流与控制流分离的情况，首先识别出控制流，并根据控制流的协议通过特定的应用层网关对其进行解析，从协议内容中识别出相应的业务流；</a:t>
            </a:r>
            <a:r>
              <a:rPr lang="en-US" altLang="zh-CN" sz="1200" b="0" dirty="0" smtClean="0"/>
              <a:t/>
            </a:r>
            <a:br>
              <a:rPr lang="en-US" altLang="zh-CN" sz="1200" b="0" dirty="0" smtClean="0"/>
            </a:br>
            <a:r>
              <a:rPr lang="zh-CN" altLang="en-US" sz="1200" b="1" dirty="0" smtClean="0"/>
              <a:t>第三种类型</a:t>
            </a:r>
            <a:r>
              <a:rPr lang="zh-CN" altLang="en-US" sz="1200" b="0" dirty="0" smtClean="0"/>
              <a:t>是基于对终端已经实施的行为的分析，判断出用户正在进行的动作或者即将实施的动作，常用于无法根据协议判断的业务的识别。</a:t>
            </a:r>
            <a:r>
              <a:rPr lang="en-US" altLang="zh-CN" sz="1200" b="0" dirty="0" smtClean="0"/>
              <a:t/>
            </a:r>
            <a:br>
              <a:rPr lang="en-US" altLang="zh-CN" sz="1200" b="0" dirty="0" smtClean="0"/>
            </a:br>
            <a:endParaRPr lang="en-US" altLang="zh-CN" sz="1200" b="0" dirty="0" smtClean="0"/>
          </a:p>
          <a:p>
            <a:pPr marL="0" indent="0">
              <a:buNone/>
            </a:pPr>
            <a:r>
              <a:rPr lang="zh-CN" altLang="en-US" sz="1200" b="0" dirty="0" smtClean="0"/>
              <a:t>以上三种检测识别技术分别用于不同类型协议的识别，无法相互替代。在某些厂商生成的</a:t>
            </a:r>
            <a:r>
              <a:rPr lang="en-US" altLang="zh-CN" sz="1200" b="0" dirty="0" smtClean="0"/>
              <a:t>DPI</a:t>
            </a:r>
            <a:r>
              <a:rPr lang="zh-CN" altLang="en-US" sz="1200" b="0" dirty="0" smtClean="0"/>
              <a:t>设备和系统中，有的具备其中一种识别能力，有的具有多种识别能力。安全人员通过部署这些</a:t>
            </a:r>
            <a:r>
              <a:rPr lang="en-US" altLang="zh-CN" sz="1200" b="0" dirty="0" smtClean="0"/>
              <a:t>DPI</a:t>
            </a:r>
            <a:r>
              <a:rPr lang="zh-CN" altLang="en-US" sz="1200" b="0" dirty="0" smtClean="0"/>
              <a:t>设备和系统，可以进行应用层的包捕获和检测。</a:t>
            </a:r>
            <a:endParaRPr lang="en-US" altLang="zh-CN" sz="1200" b="0"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86</a:t>
            </a:fld>
            <a:endParaRPr lang="zh-CN" altLang="en-US"/>
          </a:p>
        </p:txBody>
      </p:sp>
    </p:spTree>
    <p:extLst>
      <p:ext uri="{BB962C8B-B14F-4D97-AF65-F5344CB8AC3E}">
        <p14:creationId xmlns:p14="http://schemas.microsoft.com/office/powerpoint/2010/main" val="30264409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0" dirty="0" smtClean="0"/>
              <a:t>DFI</a:t>
            </a:r>
            <a:r>
              <a:rPr lang="zh-CN" altLang="en-US" sz="1200" b="0" dirty="0" smtClean="0"/>
              <a:t>（深度流检测）是</a:t>
            </a:r>
            <a:r>
              <a:rPr lang="en-US" altLang="zh-CN" sz="1200" b="0" dirty="0" smtClean="0"/>
              <a:t>DPI</a:t>
            </a:r>
            <a:r>
              <a:rPr lang="zh-CN" altLang="en-US" sz="1200" b="0" dirty="0" smtClean="0"/>
              <a:t>在持续改善中衍生出来的检测技术，也可用于网络安全数据采集和一定的检测。与</a:t>
            </a:r>
            <a:r>
              <a:rPr lang="en-US" altLang="zh-CN" sz="1200" b="0" dirty="0" smtClean="0"/>
              <a:t>DPI</a:t>
            </a:r>
            <a:r>
              <a:rPr lang="zh-CN" altLang="en-US" sz="1200" b="0" dirty="0" smtClean="0"/>
              <a:t>进行应用层的载荷匹配所不同的是，</a:t>
            </a:r>
            <a:r>
              <a:rPr lang="en-US" altLang="zh-CN" sz="1200" b="0" dirty="0" smtClean="0"/>
              <a:t>DFI</a:t>
            </a:r>
            <a:r>
              <a:rPr lang="zh-CN" altLang="en-US" sz="1200" b="0" dirty="0" smtClean="0"/>
              <a:t>采用的是一种基于流量行为的应用识别技术。正如前面所介绍过的，流是一定时间内具有相同的目的地址、源地址、目的端口地址、源端口地址和传输协议报文的集合。</a:t>
            </a:r>
            <a:r>
              <a:rPr lang="en-US" altLang="zh-CN" sz="1200" b="0" dirty="0" smtClean="0"/>
              <a:t>DFI</a:t>
            </a:r>
            <a:r>
              <a:rPr lang="zh-CN" altLang="en-US" sz="1200" b="0" dirty="0" smtClean="0"/>
              <a:t>就是以流为基本研究对象，从庞大流数据中提取流的特征，如流大小、流速率等，从而判断一个流是否正常的技术。在各类网络安全问题中，数据流可能产生一系列异常，如持续大流量、瞬时高速流、广播流、较小流等，此时，使用深度流检测技术就能从中发现异常。</a:t>
            </a:r>
            <a:r>
              <a:rPr lang="en-US" altLang="zh-CN" sz="1200" b="0" dirty="0" smtClean="0"/>
              <a:t>DFI</a:t>
            </a:r>
            <a:r>
              <a:rPr lang="zh-CN" altLang="en-US" sz="1200" b="0" dirty="0" smtClean="0"/>
              <a:t>由于不需要对应用层数据进行深挖，只需要提取流特征以及做统计，因此具有良好的性能，并且可以查出一些加密的异常。</a:t>
            </a:r>
            <a:endParaRPr lang="en-US" altLang="zh-CN" sz="1200" b="0" dirty="0" smtClean="0"/>
          </a:p>
          <a:p>
            <a:pPr marL="0" indent="0">
              <a:buNone/>
            </a:pPr>
            <a:r>
              <a:rPr lang="en-US" altLang="zh-CN" sz="1200" b="1" dirty="0" smtClean="0"/>
              <a:t>DFI</a:t>
            </a:r>
            <a:r>
              <a:rPr lang="zh-CN" altLang="en-US" sz="1200" b="1" dirty="0" smtClean="0"/>
              <a:t>技术主要分为三个部分：流特征选择、流特征提取和分类器分析</a:t>
            </a:r>
            <a:r>
              <a:rPr lang="zh-CN" altLang="en-US" sz="1200" b="0" dirty="0" smtClean="0"/>
              <a:t>。其中常见的</a:t>
            </a:r>
            <a:r>
              <a:rPr lang="zh-CN" altLang="en-US" sz="1200" b="1" dirty="0" smtClean="0"/>
              <a:t>流特征</a:t>
            </a:r>
            <a:r>
              <a:rPr lang="zh-CN" altLang="en-US" sz="1200" b="0" dirty="0" smtClean="0"/>
              <a:t>包括流中数据包的总个数、流中数据包的总大小、流的持续时间、一定的流深度下流中包的最小和最大长度以及均方差、一定流深度下流中最小和最大时间以及均方差、一定的流深度下某方向上的数据包总和。</a:t>
            </a:r>
            <a:endParaRPr lang="en-US" altLang="zh-CN" sz="1200" b="0" dirty="0" smtClean="0"/>
          </a:p>
          <a:p>
            <a:pPr marL="0" indent="0">
              <a:buNone/>
            </a:pPr>
            <a:r>
              <a:rPr lang="zh-CN" altLang="en-US" sz="1200" b="0" dirty="0" smtClean="0"/>
              <a:t>分类器先以样本集训练出分类模型，然后对待识别的数据流统计特征进行分析，识别出与攻击有关的恶意流量。在深度流检测中，首先对会话流进行识别，提取其流特征，然后经由分类器进行分析，如果判断为异常则可采取相应的处理行为；如果判断为可疑流量，则可结合其他方法如上下行流量对称法、时间跨度衡量法、行为链关联法等进行延迟监控判别。</a:t>
            </a:r>
            <a:endParaRPr lang="en-US" altLang="zh-CN" sz="1200" b="0" dirty="0" smtClean="0"/>
          </a:p>
          <a:p>
            <a:pPr marL="0" indent="0">
              <a:buNone/>
            </a:pPr>
            <a:r>
              <a:rPr lang="zh-CN" altLang="en-US" sz="1200" b="0" dirty="0" smtClean="0"/>
              <a:t>由于</a:t>
            </a:r>
            <a:r>
              <a:rPr lang="en-US" altLang="zh-CN" sz="1200" b="0" dirty="0" smtClean="0"/>
              <a:t>DPI</a:t>
            </a:r>
            <a:r>
              <a:rPr lang="zh-CN" altLang="en-US" sz="1200" b="0" dirty="0" smtClean="0"/>
              <a:t>和</a:t>
            </a:r>
            <a:r>
              <a:rPr lang="en-US" altLang="zh-CN" sz="1200" b="0" dirty="0" smtClean="0"/>
              <a:t>DFI</a:t>
            </a:r>
            <a:r>
              <a:rPr lang="zh-CN" altLang="en-US" sz="1200" b="0" dirty="0" smtClean="0"/>
              <a:t>技术实现机制不同，它们在实现效果上各有优点。</a:t>
            </a:r>
            <a:r>
              <a:rPr lang="en-US" altLang="zh-CN" sz="1200" b="0" dirty="0" smtClean="0"/>
              <a:t>DFI</a:t>
            </a:r>
            <a:r>
              <a:rPr lang="zh-CN" altLang="en-US" sz="1200" b="0" dirty="0" smtClean="0"/>
              <a:t>处理速度相对快，维护成本相对较低。在识别准确率上，</a:t>
            </a:r>
            <a:r>
              <a:rPr lang="en-US" altLang="zh-CN" sz="1200" b="0" dirty="0" smtClean="0"/>
              <a:t>DPI</a:t>
            </a:r>
            <a:r>
              <a:rPr lang="zh-CN" altLang="en-US" sz="1200" b="0" dirty="0" smtClean="0"/>
              <a:t>由于采用逐包分析、模式匹配技术，对流量中的具体应用类型和协议可以做到比较准确的识别，而</a:t>
            </a:r>
            <a:r>
              <a:rPr lang="en-US" altLang="zh-CN" sz="1200" b="0" dirty="0" smtClean="0"/>
              <a:t>DFI</a:t>
            </a:r>
            <a:r>
              <a:rPr lang="zh-CN" altLang="en-US" sz="1200" b="0" dirty="0" smtClean="0"/>
              <a:t>仅对流量行为进行分析，识别准确度相对较低。但如果数据包进行加密传输，采用</a:t>
            </a:r>
            <a:r>
              <a:rPr lang="en-US" altLang="zh-CN" sz="1200" b="0" dirty="0" smtClean="0"/>
              <a:t>DPI</a:t>
            </a:r>
            <a:r>
              <a:rPr lang="zh-CN" altLang="en-US" sz="1200" b="0" dirty="0" smtClean="0"/>
              <a:t>则不能识别应用类型，而</a:t>
            </a:r>
            <a:r>
              <a:rPr lang="en-US" altLang="zh-CN" sz="1200" b="0" dirty="0" smtClean="0"/>
              <a:t>DFI</a:t>
            </a:r>
            <a:r>
              <a:rPr lang="zh-CN" altLang="en-US" sz="1200" b="0" dirty="0" smtClean="0"/>
              <a:t>则不受加密的影响。当然，</a:t>
            </a:r>
            <a:r>
              <a:rPr lang="en-US" altLang="zh-CN" sz="1200" b="0" dirty="0" smtClean="0"/>
              <a:t>DPI</a:t>
            </a:r>
            <a:r>
              <a:rPr lang="zh-CN" altLang="en-US" sz="1200" b="0" dirty="0" smtClean="0"/>
              <a:t>和</a:t>
            </a:r>
            <a:r>
              <a:rPr lang="en-US" altLang="zh-CN" sz="1200" b="0" dirty="0" smtClean="0"/>
              <a:t>DFI</a:t>
            </a:r>
            <a:r>
              <a:rPr lang="zh-CN" altLang="en-US" sz="1200" b="0" dirty="0" smtClean="0"/>
              <a:t>技术虽然是网络安全数据采集手段，但已不局限于此了，它们更多的还有检测技术的成分。</a:t>
            </a:r>
            <a:endParaRPr lang="en-US" altLang="zh-CN" sz="1200" b="0" dirty="0" smtClean="0"/>
          </a:p>
          <a:p>
            <a:pPr marL="0" indent="0">
              <a:buNone/>
            </a:pPr>
            <a:endParaRPr lang="en-US" altLang="zh-CN" sz="1200" b="0" dirty="0" smtClean="0"/>
          </a:p>
          <a:p>
            <a:pPr marL="0" indent="0">
              <a:buNone/>
            </a:pPr>
            <a:r>
              <a:rPr lang="zh-CN" altLang="en-US" sz="1200" b="0" dirty="0" smtClean="0"/>
              <a:t>除了以上方式之外，还有很多其他采集手段，如我们常见的</a:t>
            </a:r>
            <a:r>
              <a:rPr lang="en-US" altLang="zh-CN" sz="1200" b="0" dirty="0" smtClean="0"/>
              <a:t>E-Mail</a:t>
            </a:r>
            <a:r>
              <a:rPr lang="zh-CN" altLang="en-US" sz="1200" b="0" dirty="0" smtClean="0"/>
              <a:t>，即电子邮件，它也是一种信息交换的通信手段，而且是互联网上应用最广的服务。电子邮件可以承载文字、图片、图像、声音等多种形式的内容，安全人员通过它可以主动发送，也可以被动免费获取大量资讯和专题邮件并实现轻松的信息搜索。</a:t>
            </a:r>
            <a:endParaRPr lang="en-US" altLang="zh-CN" sz="1200" b="0" dirty="0" smtClean="0"/>
          </a:p>
        </p:txBody>
      </p:sp>
      <p:sp>
        <p:nvSpPr>
          <p:cNvPr id="4" name="灯片编号占位符 3"/>
          <p:cNvSpPr>
            <a:spLocks noGrp="1"/>
          </p:cNvSpPr>
          <p:nvPr>
            <p:ph type="sldNum" sz="quarter" idx="10"/>
          </p:nvPr>
        </p:nvSpPr>
        <p:spPr/>
        <p:txBody>
          <a:bodyPr/>
          <a:lstStyle/>
          <a:p>
            <a:fld id="{D8F95CAE-7A99-4172-B1EB-FAE27CFFB735}" type="slidenum">
              <a:rPr lang="zh-CN" altLang="en-US" smtClean="0"/>
              <a:t>87</a:t>
            </a:fld>
            <a:endParaRPr lang="zh-CN" altLang="en-US"/>
          </a:p>
        </p:txBody>
      </p:sp>
    </p:spTree>
    <p:extLst>
      <p:ext uri="{BB962C8B-B14F-4D97-AF65-F5344CB8AC3E}">
        <p14:creationId xmlns:p14="http://schemas.microsoft.com/office/powerpoint/2010/main" val="5062894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2400" kern="1200" dirty="0" smtClean="0">
                <a:solidFill>
                  <a:schemeClr val="tx1"/>
                </a:solidFill>
                <a:latin typeface="宋体" panose="02010600030101010101" pitchFamily="2" charset="-122"/>
                <a:ea typeface="宋体" panose="02010600030101010101" pitchFamily="2" charset="-122"/>
                <a:cs typeface="+mn-cs"/>
              </a:rPr>
              <a:t>网络安全数据采集工具大致分为两类，一类是开源的数据采集工具（多为软件或套件形式），另一类是根据一些特定要求定制开发的数据采集工具。前者往往通过在互联网上就能免费下载使用，后者则作为商业产品出售或者作为内部使用，而定制化的数据采集产品通常基于特殊的硬件设备（这些硬件被用来提高性能）。</a:t>
            </a:r>
            <a:endParaRPr lang="en-US" altLang="zh-CN" sz="28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zh-CN" altLang="en-US" sz="2400" kern="1200" dirty="0" smtClean="0">
                <a:solidFill>
                  <a:schemeClr val="tx1"/>
                </a:solidFill>
                <a:latin typeface="宋体" panose="02010600030101010101" pitchFamily="2" charset="-122"/>
                <a:ea typeface="宋体" panose="02010600030101010101" pitchFamily="2" charset="-122"/>
                <a:cs typeface="+mn-cs"/>
              </a:rPr>
              <a:t>开源数据采集工具非常多，初步列举如下：</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广为人知的图形化的，用来抓取、过滤和分析数据包的</a:t>
            </a:r>
            <a:r>
              <a:rPr lang="en-US" altLang="zh-CN" sz="2400" kern="1200" dirty="0" smtClean="0">
                <a:solidFill>
                  <a:schemeClr val="tx1"/>
                </a:solidFill>
                <a:latin typeface="宋体" panose="02010600030101010101" pitchFamily="2" charset="-122"/>
                <a:ea typeface="宋体" panose="02010600030101010101" pitchFamily="2" charset="-122"/>
                <a:cs typeface="+mn-cs"/>
              </a:rPr>
              <a:t>Wireshark</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以命令行形式进行网络抓包和协议分析的</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Tshark</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smtClean="0">
                <a:solidFill>
                  <a:schemeClr val="tx1"/>
                </a:solidFill>
                <a:latin typeface="宋体" panose="02010600030101010101" pitchFamily="2" charset="-122"/>
                <a:ea typeface="宋体" panose="02010600030101010101" pitchFamily="2" charset="-122"/>
                <a:cs typeface="+mn-cs"/>
              </a:rPr>
              <a:t>·</a:t>
            </a:r>
          </a:p>
          <a:p>
            <a:pPr marL="0" indent="0">
              <a:buNone/>
            </a:pPr>
            <a:r>
              <a:rPr lang="zh-CN" altLang="en-US" sz="2400" kern="1200" dirty="0" smtClean="0">
                <a:solidFill>
                  <a:schemeClr val="tx1"/>
                </a:solidFill>
                <a:latin typeface="宋体" panose="02010600030101010101" pitchFamily="2" charset="-122"/>
                <a:ea typeface="宋体" panose="02010600030101010101" pitchFamily="2" charset="-122"/>
                <a:cs typeface="+mn-cs"/>
              </a:rPr>
              <a:t>能以最少的资源最大化抓包能力的、专门用来抓取数据包的</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dumpcap</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基于</a:t>
            </a:r>
            <a:r>
              <a:rPr lang="en-US" altLang="zh-CN" sz="2400" kern="1200" dirty="0" smtClean="0">
                <a:solidFill>
                  <a:schemeClr val="tx1"/>
                </a:solidFill>
                <a:latin typeface="宋体" panose="02010600030101010101" pitchFamily="2" charset="-122"/>
                <a:ea typeface="宋体" panose="02010600030101010101" pitchFamily="2" charset="-122"/>
                <a:cs typeface="+mn-cs"/>
              </a:rPr>
              <a:t>UNIX</a:t>
            </a:r>
            <a:r>
              <a:rPr lang="zh-CN" altLang="en-US" sz="2400" kern="1200" dirty="0" smtClean="0">
                <a:solidFill>
                  <a:schemeClr val="tx1"/>
                </a:solidFill>
                <a:latin typeface="宋体" panose="02010600030101010101" pitchFamily="2" charset="-122"/>
                <a:ea typeface="宋体" panose="02010600030101010101" pitchFamily="2" charset="-122"/>
                <a:cs typeface="+mn-cs"/>
              </a:rPr>
              <a:t>系统，较早出现的网络流量抓取、过滤和分析工具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TCPdump</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smtClean="0">
                <a:solidFill>
                  <a:schemeClr val="tx1"/>
                </a:solidFill>
                <a:latin typeface="宋体" panose="02010600030101010101" pitchFamily="2" charset="-122"/>
                <a:ea typeface="宋体" panose="02010600030101010101" pitchFamily="2" charset="-122"/>
                <a:cs typeface="+mn-cs"/>
              </a:rPr>
              <a:t>·</a:t>
            </a:r>
          </a:p>
          <a:p>
            <a:pPr marL="0" indent="0">
              <a:buNone/>
            </a:pPr>
            <a:r>
              <a:rPr lang="zh-CN" altLang="en-US" sz="2400" kern="1200" dirty="0" smtClean="0">
                <a:solidFill>
                  <a:schemeClr val="tx1"/>
                </a:solidFill>
                <a:latin typeface="宋体" panose="02010600030101010101" pitchFamily="2" charset="-122"/>
                <a:ea typeface="宋体" panose="02010600030101010101" pitchFamily="2" charset="-122"/>
                <a:cs typeface="+mn-cs"/>
              </a:rPr>
              <a:t>采用零拷贝机制的高性能完整数据包捕获工具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Netsniff</a:t>
            </a:r>
            <a:r>
              <a:rPr lang="en-US" altLang="zh-CN" sz="2400" kern="1200" dirty="0" smtClean="0">
                <a:solidFill>
                  <a:schemeClr val="tx1"/>
                </a:solidFill>
                <a:latin typeface="宋体" panose="02010600030101010101" pitchFamily="2" charset="-122"/>
                <a:ea typeface="宋体" panose="02010600030101010101" pitchFamily="2" charset="-122"/>
                <a:cs typeface="+mn-cs"/>
              </a:rPr>
              <a:t>-NG</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强有力的网络安全监控与数据收集工具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Dsniff</a:t>
            </a:r>
            <a:r>
              <a:rPr lang="zh-CN" altLang="en-US" sz="2400" kern="1200" dirty="0" smtClean="0">
                <a:solidFill>
                  <a:schemeClr val="tx1"/>
                </a:solidFill>
                <a:latin typeface="宋体" panose="02010600030101010101" pitchFamily="2" charset="-122"/>
                <a:ea typeface="宋体" panose="02010600030101010101" pitchFamily="2" charset="-122"/>
                <a:cs typeface="+mn-cs"/>
              </a:rPr>
              <a:t>套件。</a:t>
            </a:r>
            <a:r>
              <a:rPr lang="en-US" altLang="zh-CN" sz="2400" kern="1200" dirty="0" smtClean="0">
                <a:solidFill>
                  <a:schemeClr val="tx1"/>
                </a:solidFill>
                <a:latin typeface="宋体" panose="02010600030101010101" pitchFamily="2" charset="-122"/>
                <a:ea typeface="宋体" panose="02010600030101010101" pitchFamily="2" charset="-122"/>
                <a:cs typeface="+mn-cs"/>
              </a:rPr>
              <a:t>·</a:t>
            </a:r>
          </a:p>
          <a:p>
            <a:pPr marL="0" indent="0">
              <a:buNone/>
            </a:pPr>
            <a:r>
              <a:rPr lang="zh-CN" altLang="en-US" sz="2400" kern="1200" dirty="0" smtClean="0">
                <a:solidFill>
                  <a:schemeClr val="tx1"/>
                </a:solidFill>
                <a:latin typeface="宋体" panose="02010600030101010101" pitchFamily="2" charset="-122"/>
                <a:ea typeface="宋体" panose="02010600030101010101" pitchFamily="2" charset="-122"/>
                <a:cs typeface="+mn-cs"/>
              </a:rPr>
              <a:t>具有强大分析能力的专业流数据分析工具套件</a:t>
            </a:r>
            <a:r>
              <a:rPr lang="en-US" altLang="zh-CN" sz="2400" kern="1200" dirty="0" smtClean="0">
                <a:solidFill>
                  <a:schemeClr val="tx1"/>
                </a:solidFill>
                <a:latin typeface="宋体" panose="02010600030101010101" pitchFamily="2" charset="-122"/>
                <a:ea typeface="宋体" panose="02010600030101010101" pitchFamily="2" charset="-122"/>
                <a:cs typeface="+mn-cs"/>
              </a:rPr>
              <a:t>Argus</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具有强大的流导出数据分析能力，用于收集和存储流数据的命令行工具集</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SiLK</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开源的、模块化的、易扩展的数据流收集和分析工具集合</a:t>
            </a:r>
            <a:r>
              <a:rPr lang="en-US" altLang="zh-CN" sz="2400" kern="1200" dirty="0" smtClean="0">
                <a:solidFill>
                  <a:schemeClr val="tx1"/>
                </a:solidFill>
                <a:latin typeface="宋体" panose="02010600030101010101" pitchFamily="2" charset="-122"/>
                <a:ea typeface="宋体" panose="02010600030101010101" pitchFamily="2" charset="-122"/>
                <a:cs typeface="+mn-cs"/>
              </a:rPr>
              <a:t>flow-tools</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轻量级的</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NetFlow</a:t>
            </a:r>
            <a:r>
              <a:rPr lang="zh-CN" altLang="en-US" sz="2400" kern="1200" dirty="0" smtClean="0">
                <a:solidFill>
                  <a:schemeClr val="tx1"/>
                </a:solidFill>
                <a:latin typeface="宋体" panose="02010600030101010101" pitchFamily="2" charset="-122"/>
                <a:ea typeface="宋体" panose="02010600030101010101" pitchFamily="2" charset="-122"/>
                <a:cs typeface="+mn-cs"/>
              </a:rPr>
              <a:t>生成与采集管理工具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Fprobe</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能够提供</a:t>
            </a:r>
            <a:r>
              <a:rPr lang="en-US" altLang="zh-CN" sz="2400" kern="1200" dirty="0" smtClean="0">
                <a:solidFill>
                  <a:schemeClr val="tx1"/>
                </a:solidFill>
                <a:latin typeface="宋体" panose="02010600030101010101" pitchFamily="2" charset="-122"/>
                <a:ea typeface="宋体" panose="02010600030101010101" pitchFamily="2" charset="-122"/>
                <a:cs typeface="+mn-cs"/>
              </a:rPr>
              <a:t>IPFIX</a:t>
            </a:r>
            <a:r>
              <a:rPr lang="zh-CN" altLang="en-US" sz="2400" kern="1200" dirty="0" smtClean="0">
                <a:solidFill>
                  <a:schemeClr val="tx1"/>
                </a:solidFill>
                <a:latin typeface="宋体" panose="02010600030101010101" pitchFamily="2" charset="-122"/>
                <a:ea typeface="宋体" panose="02010600030101010101" pitchFamily="2" charset="-122"/>
                <a:cs typeface="+mn-cs"/>
              </a:rPr>
              <a:t>输出的流生成和分布式收集工具</a:t>
            </a:r>
            <a:r>
              <a:rPr lang="en-US" altLang="zh-CN" sz="2400" kern="1200" dirty="0" smtClean="0">
                <a:solidFill>
                  <a:schemeClr val="tx1"/>
                </a:solidFill>
                <a:latin typeface="宋体" panose="02010600030101010101" pitchFamily="2" charset="-122"/>
                <a:ea typeface="宋体" panose="02010600030101010101" pitchFamily="2" charset="-122"/>
                <a:cs typeface="+mn-cs"/>
              </a:rPr>
              <a:t>YAF</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用来显示和记录</a:t>
            </a:r>
            <a:r>
              <a:rPr lang="en-US" altLang="zh-CN" sz="2400" kern="1200" dirty="0" smtClean="0">
                <a:solidFill>
                  <a:schemeClr val="tx1"/>
                </a:solidFill>
                <a:latin typeface="宋体" panose="02010600030101010101" pitchFamily="2" charset="-122"/>
                <a:ea typeface="宋体" panose="02010600030101010101" pitchFamily="2" charset="-122"/>
                <a:cs typeface="+mn-cs"/>
              </a:rPr>
              <a:t>HTTP</a:t>
            </a:r>
            <a:r>
              <a:rPr lang="zh-CN" altLang="en-US" sz="2400" kern="1200" dirty="0" smtClean="0">
                <a:solidFill>
                  <a:schemeClr val="tx1"/>
                </a:solidFill>
                <a:latin typeface="宋体" panose="02010600030101010101" pitchFamily="2" charset="-122"/>
                <a:ea typeface="宋体" panose="02010600030101010101" pitchFamily="2" charset="-122"/>
                <a:cs typeface="+mn-cs"/>
              </a:rPr>
              <a:t>流量的专用数据包嗅探器</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Httpry</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具有可定制输出能力的全面的协议分析工具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Justniffer</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高性能、高稳定性的数据包捕获工具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Daemonlogger</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可移植的、高度可扩展的日志检测、聚合和分析工具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Splunk</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zh-CN" altLang="en-US" sz="2400" kern="1200" dirty="0" smtClean="0">
                <a:solidFill>
                  <a:schemeClr val="tx1"/>
                </a:solidFill>
                <a:latin typeface="宋体" panose="02010600030101010101" pitchFamily="2" charset="-122"/>
                <a:ea typeface="宋体" panose="02010600030101010101" pitchFamily="2" charset="-122"/>
                <a:cs typeface="+mn-cs"/>
              </a:rPr>
              <a:t>基于</a:t>
            </a:r>
            <a:r>
              <a:rPr lang="en-US" altLang="zh-CN" sz="2400" kern="1200" dirty="0" smtClean="0">
                <a:solidFill>
                  <a:schemeClr val="tx1"/>
                </a:solidFill>
                <a:latin typeface="宋体" panose="02010600030101010101" pitchFamily="2" charset="-122"/>
                <a:ea typeface="宋体" panose="02010600030101010101" pitchFamily="2" charset="-122"/>
                <a:cs typeface="+mn-cs"/>
              </a:rPr>
              <a:t>GPL</a:t>
            </a:r>
            <a:r>
              <a:rPr lang="zh-CN" altLang="en-US" sz="2400" kern="1200" dirty="0" smtClean="0">
                <a:solidFill>
                  <a:schemeClr val="tx1"/>
                </a:solidFill>
                <a:latin typeface="宋体" panose="02010600030101010101" pitchFamily="2" charset="-122"/>
                <a:ea typeface="宋体" panose="02010600030101010101" pitchFamily="2" charset="-122"/>
                <a:cs typeface="+mn-cs"/>
              </a:rPr>
              <a:t>授权的分布式开源日志聚合与分析工具</a:t>
            </a:r>
            <a:r>
              <a:rPr lang="en-US" altLang="zh-CN" sz="2400" kern="1200" dirty="0" smtClean="0">
                <a:solidFill>
                  <a:schemeClr val="tx1"/>
                </a:solidFill>
                <a:latin typeface="宋体" panose="02010600030101010101" pitchFamily="2" charset="-122"/>
                <a:ea typeface="宋体" panose="02010600030101010101" pitchFamily="2" charset="-122"/>
                <a:cs typeface="+mn-cs"/>
              </a:rPr>
              <a:t>DAD</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流行的日志收集、代理和</a:t>
            </a:r>
            <a:r>
              <a:rPr lang="en-US" altLang="zh-CN" sz="2400" kern="1200" dirty="0" smtClean="0">
                <a:solidFill>
                  <a:schemeClr val="tx1"/>
                </a:solidFill>
                <a:latin typeface="宋体" panose="02010600030101010101" pitchFamily="2" charset="-122"/>
                <a:ea typeface="宋体" panose="02010600030101010101" pitchFamily="2" charset="-122"/>
                <a:cs typeface="+mn-cs"/>
              </a:rPr>
              <a:t>Web</a:t>
            </a:r>
            <a:r>
              <a:rPr lang="zh-CN" altLang="en-US" sz="2400" kern="1200" dirty="0" smtClean="0">
                <a:solidFill>
                  <a:schemeClr val="tx1"/>
                </a:solidFill>
                <a:latin typeface="宋体" panose="02010600030101010101" pitchFamily="2" charset="-122"/>
                <a:ea typeface="宋体" panose="02010600030101010101" pitchFamily="2" charset="-122"/>
                <a:cs typeface="+mn-cs"/>
              </a:rPr>
              <a:t>缓存工具</a:t>
            </a:r>
            <a:r>
              <a:rPr lang="en-US" altLang="zh-CN" sz="2400" kern="1200" dirty="0" smtClean="0">
                <a:solidFill>
                  <a:schemeClr val="tx1"/>
                </a:solidFill>
                <a:latin typeface="宋体" panose="02010600030101010101" pitchFamily="2" charset="-122"/>
                <a:ea typeface="宋体" panose="02010600030101010101" pitchFamily="2" charset="-122"/>
                <a:cs typeface="+mn-cs"/>
              </a:rPr>
              <a:t>Squid</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a:t>
            </a:r>
            <a:r>
              <a:rPr lang="zh-CN" altLang="en-US" sz="2400" kern="1200" dirty="0" smtClean="0">
                <a:solidFill>
                  <a:schemeClr val="tx1"/>
                </a:solidFill>
                <a:latin typeface="宋体" panose="02010600030101010101" pitchFamily="2" charset="-122"/>
                <a:ea typeface="宋体" panose="02010600030101010101" pitchFamily="2" charset="-122"/>
                <a:cs typeface="+mn-cs"/>
              </a:rPr>
              <a:t>提取互联网流量、捕获和解析网络应用层数据包工具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Xplico</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en-US" altLang="zh-CN" sz="2400" kern="1200" dirty="0" smtClean="0">
                <a:solidFill>
                  <a:schemeClr val="tx1"/>
                </a:solidFill>
                <a:latin typeface="宋体" panose="02010600030101010101" pitchFamily="2" charset="-122"/>
                <a:ea typeface="宋体" panose="02010600030101010101" pitchFamily="2" charset="-122"/>
                <a:cs typeface="+mn-cs"/>
              </a:rPr>
              <a:t>·OFT</a:t>
            </a:r>
            <a:r>
              <a:rPr lang="zh-CN" altLang="en-US" sz="2400" kern="1200" dirty="0" smtClean="0">
                <a:solidFill>
                  <a:schemeClr val="tx1"/>
                </a:solidFill>
                <a:latin typeface="宋体" panose="02010600030101010101" pitchFamily="2" charset="-122"/>
                <a:ea typeface="宋体" panose="02010600030101010101" pitchFamily="2" charset="-122"/>
                <a:cs typeface="+mn-cs"/>
              </a:rPr>
              <a:t>协议专用解码和数据提取工具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oftcat</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smtClean="0">
                <a:solidFill>
                  <a:schemeClr val="tx1"/>
                </a:solidFill>
                <a:latin typeface="宋体" panose="02010600030101010101" pitchFamily="2" charset="-122"/>
                <a:ea typeface="宋体" panose="02010600030101010101" pitchFamily="2" charset="-122"/>
                <a:cs typeface="+mn-cs"/>
              </a:rPr>
              <a:t>·SMTP</a:t>
            </a:r>
            <a:r>
              <a:rPr lang="zh-CN" altLang="en-US" sz="2400" kern="1200" dirty="0" smtClean="0">
                <a:solidFill>
                  <a:schemeClr val="tx1"/>
                </a:solidFill>
                <a:latin typeface="宋体" panose="02010600030101010101" pitchFamily="2" charset="-122"/>
                <a:ea typeface="宋体" panose="02010600030101010101" pitchFamily="2" charset="-122"/>
                <a:cs typeface="+mn-cs"/>
              </a:rPr>
              <a:t>专用解码和数据提取工具</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smtpdump</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zh-CN" altLang="en-US" sz="2400" kern="1200" dirty="0" smtClean="0">
                <a:solidFill>
                  <a:schemeClr val="tx1"/>
                </a:solidFill>
                <a:latin typeface="宋体" panose="02010600030101010101" pitchFamily="2" charset="-122"/>
                <a:ea typeface="宋体" panose="02010600030101010101" pitchFamily="2" charset="-122"/>
                <a:cs typeface="+mn-cs"/>
              </a:rPr>
              <a:t>甚至还可以包括：基于大数据的采集工具和系统</a:t>
            </a:r>
            <a:r>
              <a:rPr lang="en-US" altLang="zh-CN" sz="2400" kern="1200" dirty="0" smtClean="0">
                <a:solidFill>
                  <a:schemeClr val="tx1"/>
                </a:solidFill>
                <a:latin typeface="宋体" panose="02010600030101010101" pitchFamily="2" charset="-122"/>
                <a:ea typeface="宋体" panose="02010600030101010101" pitchFamily="2" charset="-122"/>
                <a:cs typeface="+mn-cs"/>
              </a:rPr>
              <a:t>——Flume</a:t>
            </a:r>
            <a:r>
              <a:rPr lang="zh-CN" altLang="en-US" sz="2400" kern="1200" dirty="0" smtClean="0">
                <a:solidFill>
                  <a:schemeClr val="tx1"/>
                </a:solidFill>
                <a:latin typeface="宋体" panose="02010600030101010101" pitchFamily="2" charset="-122"/>
                <a:ea typeface="宋体" panose="02010600030101010101" pitchFamily="2" charset="-122"/>
                <a:cs typeface="+mn-cs"/>
              </a:rPr>
              <a:t>日志收集系统、网络爬虫、</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Sqoop</a:t>
            </a:r>
            <a:r>
              <a:rPr lang="zh-CN" altLang="en-US" sz="2400" kern="1200" dirty="0" smtClean="0">
                <a:solidFill>
                  <a:schemeClr val="tx1"/>
                </a:solidFill>
                <a:latin typeface="宋体" panose="02010600030101010101" pitchFamily="2" charset="-122"/>
                <a:ea typeface="宋体" panose="02010600030101010101" pitchFamily="2" charset="-122"/>
                <a:cs typeface="+mn-cs"/>
              </a:rPr>
              <a:t>数据抽取工具和</a:t>
            </a:r>
            <a:r>
              <a:rPr lang="en-US" altLang="zh-CN" sz="2400" kern="1200" dirty="0" smtClean="0">
                <a:solidFill>
                  <a:schemeClr val="tx1"/>
                </a:solidFill>
                <a:latin typeface="宋体" panose="02010600030101010101" pitchFamily="2" charset="-122"/>
                <a:ea typeface="宋体" panose="02010600030101010101" pitchFamily="2" charset="-122"/>
                <a:cs typeface="+mn-cs"/>
              </a:rPr>
              <a:t>Kafka</a:t>
            </a:r>
            <a:r>
              <a:rPr lang="zh-CN" altLang="en-US" sz="2400" kern="1200" dirty="0" smtClean="0">
                <a:solidFill>
                  <a:schemeClr val="tx1"/>
                </a:solidFill>
                <a:latin typeface="宋体" panose="02010600030101010101" pitchFamily="2" charset="-122"/>
                <a:ea typeface="宋体" panose="02010600030101010101" pitchFamily="2" charset="-122"/>
                <a:cs typeface="+mn-cs"/>
              </a:rPr>
              <a:t>分布式消息队列系统等，以及一些其他工具如</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Tcpxtract</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NetworkMiner</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Softflowd</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smtClean="0">
                <a:solidFill>
                  <a:schemeClr val="tx1"/>
                </a:solidFill>
                <a:latin typeface="宋体" panose="02010600030101010101" pitchFamily="2" charset="-122"/>
                <a:ea typeface="宋体" panose="02010600030101010101" pitchFamily="2" charset="-122"/>
                <a:cs typeface="+mn-cs"/>
              </a:rPr>
              <a:t>BASH</a:t>
            </a:r>
            <a:r>
              <a:rPr lang="zh-CN" altLang="en-US" sz="2400" kern="1200" dirty="0" smtClean="0">
                <a:solidFill>
                  <a:schemeClr val="tx1"/>
                </a:solidFill>
                <a:latin typeface="宋体" panose="02010600030101010101" pitchFamily="2" charset="-122"/>
                <a:ea typeface="宋体" panose="02010600030101010101" pitchFamily="2" charset="-122"/>
                <a:cs typeface="+mn-cs"/>
              </a:rPr>
              <a:t>工具、</a:t>
            </a:r>
            <a:r>
              <a:rPr lang="en-US" altLang="zh-CN" sz="2400" kern="1200" dirty="0" smtClean="0">
                <a:solidFill>
                  <a:schemeClr val="tx1"/>
                </a:solidFill>
                <a:latin typeface="宋体" panose="02010600030101010101" pitchFamily="2" charset="-122"/>
                <a:ea typeface="宋体" panose="02010600030101010101" pitchFamily="2" charset="-122"/>
                <a:cs typeface="+mn-cs"/>
              </a:rPr>
              <a:t>ELSA</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smtClean="0">
                <a:solidFill>
                  <a:schemeClr val="tx1"/>
                </a:solidFill>
                <a:latin typeface="宋体" panose="02010600030101010101" pitchFamily="2" charset="-122"/>
                <a:ea typeface="宋体" panose="02010600030101010101" pitchFamily="2" charset="-122"/>
                <a:cs typeface="+mn-cs"/>
              </a:rPr>
              <a:t>Nagios</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Logstash</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Fluentd</a:t>
            </a:r>
            <a:r>
              <a:rPr lang="zh-CN" altLang="en-US" sz="2400" kern="1200" dirty="0" smtClean="0">
                <a:solidFill>
                  <a:schemeClr val="tx1"/>
                </a:solidFill>
                <a:latin typeface="宋体" panose="02010600030101010101" pitchFamily="2" charset="-122"/>
                <a:ea typeface="宋体" panose="02010600030101010101" pitchFamily="2" charset="-122"/>
                <a:cs typeface="+mn-cs"/>
              </a:rPr>
              <a:t>等。</a:t>
            </a: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endParaRPr lang="en-US" altLang="zh-CN" sz="2400" kern="1200" dirty="0" smtClean="0">
              <a:solidFill>
                <a:schemeClr val="tx1"/>
              </a:solidFill>
              <a:latin typeface="宋体" panose="02010600030101010101" pitchFamily="2" charset="-122"/>
              <a:ea typeface="宋体" panose="02010600030101010101" pitchFamily="2" charset="-122"/>
              <a:cs typeface="+mn-cs"/>
            </a:endParaRPr>
          </a:p>
          <a:p>
            <a:pPr marL="0" indent="0">
              <a:buNone/>
            </a:pPr>
            <a:r>
              <a:rPr lang="zh-CN" altLang="en-US" sz="2400" kern="1200" dirty="0" smtClean="0">
                <a:solidFill>
                  <a:schemeClr val="tx1"/>
                </a:solidFill>
                <a:latin typeface="宋体" panose="02010600030101010101" pitchFamily="2" charset="-122"/>
                <a:ea typeface="宋体" panose="02010600030101010101" pitchFamily="2" charset="-122"/>
                <a:cs typeface="+mn-cs"/>
              </a:rPr>
              <a:t>虽然市面上不乏大量优秀的网络安全数据采集工具，但针对特定业务量身定制的数据采集工具仍然是一个较为普遍的需求。有的是简单的数据采集代理软件，有的则是软硬件一体化的数据采集设备，更高级的数据采集设备中还增加了检测（入侵检测、</a:t>
            </a:r>
            <a:r>
              <a:rPr lang="en-US" altLang="zh-CN" sz="2400" kern="1200" dirty="0" smtClean="0">
                <a:solidFill>
                  <a:schemeClr val="tx1"/>
                </a:solidFill>
                <a:latin typeface="宋体" panose="02010600030101010101" pitchFamily="2" charset="-122"/>
                <a:ea typeface="宋体" panose="02010600030101010101" pitchFamily="2" charset="-122"/>
                <a:cs typeface="+mn-cs"/>
              </a:rPr>
              <a:t>DPI</a:t>
            </a:r>
            <a:r>
              <a:rPr lang="zh-CN" altLang="en-US" sz="2400" kern="1200" dirty="0" smtClean="0">
                <a:solidFill>
                  <a:schemeClr val="tx1"/>
                </a:solidFill>
                <a:latin typeface="宋体" panose="02010600030101010101" pitchFamily="2" charset="-122"/>
                <a:ea typeface="宋体" panose="02010600030101010101" pitchFamily="2" charset="-122"/>
                <a:cs typeface="+mn-cs"/>
              </a:rPr>
              <a:t>、</a:t>
            </a:r>
            <a:r>
              <a:rPr lang="en-US" altLang="zh-CN" sz="2400" kern="1200" dirty="0" smtClean="0">
                <a:solidFill>
                  <a:schemeClr val="tx1"/>
                </a:solidFill>
                <a:latin typeface="宋体" panose="02010600030101010101" pitchFamily="2" charset="-122"/>
                <a:ea typeface="宋体" panose="02010600030101010101" pitchFamily="2" charset="-122"/>
                <a:cs typeface="+mn-cs"/>
              </a:rPr>
              <a:t>DFI</a:t>
            </a:r>
            <a:r>
              <a:rPr lang="zh-CN" altLang="en-US" sz="2400" kern="1200" dirty="0" smtClean="0">
                <a:solidFill>
                  <a:schemeClr val="tx1"/>
                </a:solidFill>
                <a:latin typeface="宋体" panose="02010600030101010101" pitchFamily="2" charset="-122"/>
                <a:ea typeface="宋体" panose="02010600030101010101" pitchFamily="2" charset="-122"/>
                <a:cs typeface="+mn-cs"/>
              </a:rPr>
              <a:t>）和一定的分析功能。有的会依托重型数据采集平台（如</a:t>
            </a:r>
            <a:r>
              <a:rPr lang="en-US" altLang="zh-CN" sz="2400" kern="1200" dirty="0" smtClean="0">
                <a:solidFill>
                  <a:schemeClr val="tx1"/>
                </a:solidFill>
                <a:latin typeface="宋体" panose="02010600030101010101" pitchFamily="2" charset="-122"/>
                <a:ea typeface="宋体" panose="02010600030101010101" pitchFamily="2" charset="-122"/>
                <a:cs typeface="+mn-cs"/>
              </a:rPr>
              <a:t>DPDK</a:t>
            </a:r>
            <a:r>
              <a:rPr lang="zh-CN" altLang="en-US" sz="2400" kern="1200" dirty="0" smtClean="0">
                <a:solidFill>
                  <a:schemeClr val="tx1"/>
                </a:solidFill>
                <a:latin typeface="宋体" panose="02010600030101010101" pitchFamily="2" charset="-122"/>
                <a:ea typeface="宋体" panose="02010600030101010101" pitchFamily="2" charset="-122"/>
                <a:cs typeface="+mn-cs"/>
              </a:rPr>
              <a:t>），有的则依托轻型数据采集平台（如</a:t>
            </a:r>
            <a:r>
              <a:rPr lang="en-US" altLang="zh-CN" sz="2400" kern="1200" dirty="0" err="1" smtClean="0">
                <a:solidFill>
                  <a:schemeClr val="tx1"/>
                </a:solidFill>
                <a:latin typeface="宋体" panose="02010600030101010101" pitchFamily="2" charset="-122"/>
                <a:ea typeface="宋体" panose="02010600030101010101" pitchFamily="2" charset="-122"/>
                <a:cs typeface="+mn-cs"/>
              </a:rPr>
              <a:t>PFring</a:t>
            </a:r>
            <a:r>
              <a:rPr lang="zh-CN" altLang="en-US" sz="2400" kern="1200" dirty="0" smtClean="0">
                <a:solidFill>
                  <a:schemeClr val="tx1"/>
                </a:solidFill>
                <a:latin typeface="宋体" panose="02010600030101010101" pitchFamily="2" charset="-122"/>
                <a:ea typeface="宋体" panose="02010600030101010101" pitchFamily="2" charset="-122"/>
                <a:cs typeface="+mn-cs"/>
              </a:rPr>
              <a:t>）。总之，定制化的网络安全数据采集工具没有固定的标准，根据用户的需求而定，具有较大的差异。</a:t>
            </a:r>
            <a:endParaRPr lang="en-US" altLang="zh-CN" sz="2400" kern="1200" dirty="0">
              <a:solidFill>
                <a:schemeClr val="tx1"/>
              </a:solidFill>
              <a:latin typeface="宋体" panose="02010600030101010101" pitchFamily="2" charset="-122"/>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88</a:t>
            </a:fld>
            <a:endParaRPr lang="zh-CN" altLang="en-US"/>
          </a:p>
        </p:txBody>
      </p:sp>
    </p:spTree>
    <p:extLst>
      <p:ext uri="{BB962C8B-B14F-4D97-AF65-F5344CB8AC3E}">
        <p14:creationId xmlns:p14="http://schemas.microsoft.com/office/powerpoint/2010/main" val="19868296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Times New Roman" panose="02020603050405020304" pitchFamily="18" charset="0"/>
              </a:rPr>
              <a:t>在认识了那么多采集方式和工具软件之后，最为重要的事情就是进行采集点的部署，也就是决定把采集点安置在网络上的哪些物理位置，这些位置决定了你能采集到什么样的数据，以及进行网络安全态势感知的效果。数据采集的总体目标是确保网络安全态势感知的关键数据源能够被发现和识别。</a:t>
            </a:r>
            <a:endParaRPr lang="en-US" altLang="zh-CN" dirty="0" smtClean="0">
              <a:latin typeface="Times New Roman" panose="02020603050405020304" pitchFamily="18" charset="0"/>
            </a:endParaRPr>
          </a:p>
          <a:p>
            <a:pPr marL="0" indent="0">
              <a:buNone/>
            </a:pPr>
            <a:r>
              <a:rPr lang="zh-CN" altLang="en-US" dirty="0" smtClean="0">
                <a:latin typeface="Times New Roman" panose="02020603050405020304" pitchFamily="18" charset="0"/>
              </a:rPr>
              <a:t>在进行采集点部署前，我们需要重点考虑以下内容：</a:t>
            </a:r>
            <a:endParaRPr lang="en-US" altLang="zh-CN" dirty="0" smtClean="0">
              <a:latin typeface="Times New Roman" panose="02020603050405020304" pitchFamily="18" charset="0"/>
            </a:endParaRPr>
          </a:p>
          <a:p>
            <a:pPr marL="0" indent="0">
              <a:buNone/>
            </a:pP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数据冗余</a:t>
            </a:r>
            <a:r>
              <a:rPr lang="zh-CN" altLang="en-US" dirty="0" smtClean="0">
                <a:latin typeface="Times New Roman" panose="02020603050405020304" pitchFamily="18" charset="0"/>
              </a:rPr>
              <a:t>：在采集数据时，应当尽量降低数据冗余，对于重复、无用数据要尽量避免，也就是说，采集点的位置应当是尽可能单一地获得目标数据的位置，而不是随意部署的容易引起重复采集的位置。</a:t>
            </a:r>
            <a:endParaRPr lang="en-US" altLang="zh-CN" dirty="0" smtClean="0">
              <a:latin typeface="Times New Roman" panose="02020603050405020304" pitchFamily="18" charset="0"/>
            </a:endParaRPr>
          </a:p>
          <a:p>
            <a:pPr marL="0" indent="0">
              <a:buNone/>
            </a:pP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时间同步</a:t>
            </a:r>
            <a:r>
              <a:rPr lang="zh-CN" altLang="en-US" dirty="0" smtClean="0">
                <a:latin typeface="Times New Roman" panose="02020603050405020304" pitchFamily="18" charset="0"/>
              </a:rPr>
              <a:t>：各采集设备或软件的时间同步是非常重要的，如果个别采集器时间不准确，那么所导出的数据很难与其他采集器导出的数据进行关联聚合。所以，在采集数据时，请务必保证所有采集器的时间同步。</a:t>
            </a:r>
            <a:endParaRPr lang="en-US" altLang="zh-CN" dirty="0" smtClean="0">
              <a:latin typeface="Times New Roman" panose="02020603050405020304" pitchFamily="18" charset="0"/>
            </a:endParaRPr>
          </a:p>
          <a:p>
            <a:pPr marL="0" indent="0">
              <a:buNone/>
            </a:pP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采集覆盖面</a:t>
            </a:r>
            <a:r>
              <a:rPr lang="zh-CN" altLang="en-US" dirty="0" smtClean="0">
                <a:latin typeface="Times New Roman" panose="02020603050405020304" pitchFamily="18" charset="0"/>
              </a:rPr>
              <a:t>：很多组织在采集数据时往往优先考虑边界设备，如防火墙等。虽然这些边界设备上产生的数据量相对来说更为重要，但内部网络的数据同样有价值。所以，在进行采集点部署时我们应当兼顾边界和内部网络，对于有数据流发生的地方都应当覆盖到，这样才不会有所遗漏而对后续分析和态势理解造成影响。</a:t>
            </a:r>
            <a:endParaRPr lang="en-US" altLang="zh-CN" dirty="0" smtClean="0">
              <a:latin typeface="Times New Roman" panose="02020603050405020304" pitchFamily="18" charset="0"/>
            </a:endParaRPr>
          </a:p>
          <a:p>
            <a:pPr marL="0" indent="0">
              <a:buNone/>
            </a:pP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成本</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收益</a:t>
            </a:r>
            <a:r>
              <a:rPr lang="zh-CN" altLang="en-US" dirty="0" smtClean="0">
                <a:latin typeface="Times New Roman" panose="02020603050405020304" pitchFamily="18" charset="0"/>
              </a:rPr>
              <a:t>：网络上流经的数据量如细沙，是否要采集到所有数据？答案是否定的。因为每个组织的资源都是有限的，我们必须对采集的成本和收益进行分析衡量，确定哪些数据是必要的、哪些是多余的，并找出关键节点，在预算范围内尽可能采集较多的数据。</a:t>
            </a:r>
            <a:endParaRPr lang="en-US" altLang="zh-CN" dirty="0" smtClean="0">
              <a:latin typeface="Times New Roman" panose="02020603050405020304" pitchFamily="18" charset="0"/>
            </a:endParaRPr>
          </a:p>
          <a:p>
            <a:pPr marL="0" indent="0">
              <a:buNone/>
            </a:pP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存储空间</a:t>
            </a:r>
            <a:r>
              <a:rPr lang="zh-CN" altLang="en-US" dirty="0" smtClean="0">
                <a:latin typeface="Times New Roman" panose="02020603050405020304" pitchFamily="18" charset="0"/>
              </a:rPr>
              <a:t>：每种设备的存储容量和吞吐量都是有限的，启动数据记录处理和导出功能必然会影响网络设备的性能。我们应当根据自身实际和需求估算要采集的数据量，并为每种数据类型确定一个可行的保留期限。对采集设备和部件的吞吐量也要做到心中有数，可以采用一些先进的零拷贝</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技术，应用一些必要的过滤器或对数据流进行分割式输出。</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89</a:t>
            </a:fld>
            <a:endParaRPr lang="zh-CN" altLang="en-US"/>
          </a:p>
        </p:txBody>
      </p:sp>
    </p:spTree>
    <p:extLst>
      <p:ext uri="{BB962C8B-B14F-4D97-AF65-F5344CB8AC3E}">
        <p14:creationId xmlns:p14="http://schemas.microsoft.com/office/powerpoint/2010/main" val="7336195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Times New Roman" panose="02020603050405020304" pitchFamily="18" charset="0"/>
              </a:rPr>
              <a:t>这些位置往往会有较为繁忙的网络数据经过，也是安全问题容易发生的地方，因此，我们在部署采集点时应当把网络拓扑结构图铺在桌面上，重点查看这些位置并进行相应的采集工具布设。</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90</a:t>
            </a:fld>
            <a:endParaRPr lang="zh-CN" altLang="en-US"/>
          </a:p>
        </p:txBody>
      </p:sp>
    </p:spTree>
    <p:extLst>
      <p:ext uri="{BB962C8B-B14F-4D97-AF65-F5344CB8AC3E}">
        <p14:creationId xmlns:p14="http://schemas.microsoft.com/office/powerpoint/2010/main" val="23676146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91</a:t>
            </a:fld>
            <a:endParaRPr lang="zh-CN" altLang="en-US"/>
          </a:p>
        </p:txBody>
      </p:sp>
    </p:spTree>
    <p:extLst>
      <p:ext uri="{BB962C8B-B14F-4D97-AF65-F5344CB8AC3E}">
        <p14:creationId xmlns:p14="http://schemas.microsoft.com/office/powerpoint/2010/main" val="29417006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安全管理人员需要知道网络安全态势系统对哪些资产进行保护，哪些资产在保护范围之外。</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大致的做法是：对于风险值最高、最为敏感的核心资产区域的网络出入口点，应当首先进行采集器布设；再按照风险值从大到小、资产重要性从高到低依次排查，按需布设；同时兼顾硬件开销和承受能力。</a:t>
            </a:r>
            <a:endParaRPr lang="en-US" altLang="zh-CN" sz="1200" dirty="0" smtClean="0"/>
          </a:p>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92</a:t>
            </a:fld>
            <a:endParaRPr lang="zh-CN" altLang="en-US"/>
          </a:p>
        </p:txBody>
      </p:sp>
    </p:spTree>
    <p:extLst>
      <p:ext uri="{BB962C8B-B14F-4D97-AF65-F5344CB8AC3E}">
        <p14:creationId xmlns:p14="http://schemas.microsoft.com/office/powerpoint/2010/main" val="27210250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93</a:t>
            </a:fld>
            <a:endParaRPr lang="zh-CN" altLang="en-US"/>
          </a:p>
        </p:txBody>
      </p:sp>
    </p:spTree>
    <p:extLst>
      <p:ext uri="{BB962C8B-B14F-4D97-AF65-F5344CB8AC3E}">
        <p14:creationId xmlns:p14="http://schemas.microsoft.com/office/powerpoint/2010/main" val="579683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ARP</a:t>
            </a:r>
            <a:r>
              <a:rPr lang="zh-CN" altLang="en-US" sz="1200" dirty="0" smtClean="0"/>
              <a:t>攻击主要是通过</a:t>
            </a:r>
            <a:r>
              <a:rPr lang="zh-CN" altLang="en-US" sz="1200" b="1" dirty="0" smtClean="0"/>
              <a:t>伪造</a:t>
            </a:r>
            <a:r>
              <a:rPr lang="en-US" altLang="zh-CN" sz="1200" b="1" dirty="0" smtClean="0"/>
              <a:t>IP</a:t>
            </a:r>
            <a:r>
              <a:rPr lang="zh-CN" altLang="en-US" sz="1200" b="1" dirty="0" smtClean="0"/>
              <a:t>地址和</a:t>
            </a:r>
            <a:r>
              <a:rPr lang="en-US" altLang="zh-CN" sz="1200" b="1" dirty="0" smtClean="0"/>
              <a:t>MAC</a:t>
            </a:r>
            <a:r>
              <a:rPr lang="zh-CN" altLang="en-US" sz="1200" b="1" dirty="0" smtClean="0"/>
              <a:t>地址</a:t>
            </a:r>
            <a:r>
              <a:rPr lang="zh-CN" altLang="en-US" sz="1200" dirty="0" smtClean="0"/>
              <a:t>进行欺骗。使</a:t>
            </a:r>
            <a:r>
              <a:rPr lang="zh-CN" altLang="en-US" sz="1200" dirty="0" smtClean="0">
                <a:hlinkClick r:id="rId3"/>
              </a:rPr>
              <a:t>以太网数据包</a:t>
            </a:r>
            <a:r>
              <a:rPr lang="zh-CN" altLang="en-US" sz="1200" dirty="0" smtClean="0"/>
              <a:t>的源地址、目标地址和</a:t>
            </a:r>
            <a:r>
              <a:rPr lang="en-US" altLang="zh-CN" sz="1200" dirty="0" smtClean="0"/>
              <a:t>ARP</a:t>
            </a:r>
            <a:r>
              <a:rPr lang="zh-CN" altLang="en-US" sz="1200" dirty="0" smtClean="0"/>
              <a:t>通信数量剧增导致网络中断或</a:t>
            </a:r>
            <a:r>
              <a:rPr lang="zh-CN" altLang="en-US" sz="1200" dirty="0" smtClean="0">
                <a:hlinkClick r:id="rId4"/>
              </a:rPr>
              <a:t>中间人攻击</a:t>
            </a:r>
            <a:r>
              <a:rPr lang="zh-CN" altLang="en-US" sz="1200" dirty="0" smtClean="0"/>
              <a:t>。</a:t>
            </a:r>
            <a:r>
              <a:rPr lang="en-US" altLang="zh-CN" sz="1200" dirty="0" smtClean="0"/>
              <a:t>ARP</a:t>
            </a:r>
            <a:r>
              <a:rPr lang="zh-CN" altLang="en-US" sz="1200" dirty="0" smtClean="0"/>
              <a:t>攻击主要存在于局域网中。若其中一台计算机感染</a:t>
            </a:r>
            <a:r>
              <a:rPr lang="en-US" altLang="zh-CN" sz="1200" dirty="0" smtClean="0">
                <a:hlinkClick r:id="rId5"/>
              </a:rPr>
              <a:t>ARP</a:t>
            </a:r>
            <a:r>
              <a:rPr lang="zh-CN" altLang="en-US" sz="1200" dirty="0" smtClean="0">
                <a:hlinkClick r:id="rId5"/>
              </a:rPr>
              <a:t>病毒</a:t>
            </a:r>
            <a:r>
              <a:rPr lang="zh-CN" altLang="en-US" sz="1200" dirty="0" smtClean="0"/>
              <a:t>。就会试图通过</a:t>
            </a:r>
            <a:r>
              <a:rPr lang="en-US" altLang="zh-CN" sz="1200" dirty="0" smtClean="0"/>
              <a:t>ARP</a:t>
            </a:r>
            <a:r>
              <a:rPr lang="zh-CN" altLang="en-US" sz="1200" dirty="0" smtClean="0"/>
              <a:t>欺骗截获局域网内其他计算机的信息，造成局域网内的</a:t>
            </a:r>
            <a:r>
              <a:rPr lang="zh-CN" altLang="en-US" sz="1200" dirty="0" smtClean="0">
                <a:hlinkClick r:id="rId6"/>
              </a:rPr>
              <a:t>计算机通信</a:t>
            </a:r>
            <a:r>
              <a:rPr lang="zh-CN" altLang="en-US" sz="1200" dirty="0" smtClean="0"/>
              <a:t>故障。</a:t>
            </a:r>
          </a:p>
          <a:p>
            <a:endParaRPr lang="zh-CN" altLang="en-US" dirty="0"/>
          </a:p>
        </p:txBody>
      </p:sp>
      <p:sp>
        <p:nvSpPr>
          <p:cNvPr id="4" name="灯片编号占位符 3"/>
          <p:cNvSpPr>
            <a:spLocks noGrp="1"/>
          </p:cNvSpPr>
          <p:nvPr>
            <p:ph type="sldNum" sz="quarter" idx="10"/>
          </p:nvPr>
        </p:nvSpPr>
        <p:spPr/>
        <p:txBody>
          <a:bodyPr/>
          <a:lstStyle/>
          <a:p>
            <a:fld id="{D8F95CAE-7A99-4172-B1EB-FAE27CFFB735}" type="slidenum">
              <a:rPr lang="zh-CN" altLang="en-US" smtClean="0"/>
              <a:t>11</a:t>
            </a:fld>
            <a:endParaRPr lang="zh-CN" altLang="en-US"/>
          </a:p>
        </p:txBody>
      </p:sp>
    </p:spTree>
    <p:extLst>
      <p:ext uri="{BB962C8B-B14F-4D97-AF65-F5344CB8AC3E}">
        <p14:creationId xmlns:p14="http://schemas.microsoft.com/office/powerpoint/2010/main" val="39717393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Times New Roman" panose="02020603050405020304" pitchFamily="18" charset="0"/>
              </a:rPr>
              <a:t>在这个网络中一共部署了</a:t>
            </a:r>
            <a:r>
              <a:rPr lang="en-US" altLang="zh-CN" dirty="0" smtClean="0">
                <a:latin typeface="Times New Roman" panose="02020603050405020304" pitchFamily="18" charset="0"/>
              </a:rPr>
              <a:t>4</a:t>
            </a:r>
            <a:r>
              <a:rPr lang="zh-CN" altLang="en-US" dirty="0" smtClean="0">
                <a:latin typeface="Times New Roman" panose="02020603050405020304" pitchFamily="18" charset="0"/>
              </a:rPr>
              <a:t>个传感器，分别用来感知和采集不同子网中的网络安全数据。有了这张全景视图，安全人员就能从宏观上整体掌握所要感知的网络，知道要在哪些位置上进行采集点部署，以及采集哪些关键区域的网络安全数据，从而为后续数据采集的实施和分析处理打下良好的基础。</a:t>
            </a:r>
            <a:endParaRPr lang="en-US" altLang="zh-CN" dirty="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D8F95CAE-7A99-4172-B1EB-FAE27CFFB735}" type="slidenum">
              <a:rPr lang="zh-CN" altLang="en-US" smtClean="0"/>
              <a:t>94</a:t>
            </a:fld>
            <a:endParaRPr lang="zh-CN" altLang="en-US"/>
          </a:p>
        </p:txBody>
      </p:sp>
    </p:spTree>
    <p:extLst>
      <p:ext uri="{BB962C8B-B14F-4D97-AF65-F5344CB8AC3E}">
        <p14:creationId xmlns:p14="http://schemas.microsoft.com/office/powerpoint/2010/main" val="290638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23404198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338493"/>
            <a:ext cx="78867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26088633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74852484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A847A7D4-77C8-4762-8B92-E06FD94A1671}" type="datetime1">
              <a:rPr lang="zh-CN" altLang="en-US">
                <a:solidFill>
                  <a:prstClr val="black">
                    <a:tint val="75000"/>
                  </a:prstClr>
                </a:solidFill>
              </a:rPr>
              <a:pPr>
                <a:defRPr/>
              </a:pPr>
              <a:t>2024/3/14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pPr>
              <a:defRPr/>
            </a:pPr>
            <a:fld id="{2261D8B3-0104-4129-817E-1C07D6A99DE4}" type="slidenum">
              <a:rPr lang="zh-CN" altLang="en-US" smtClean="0">
                <a:solidFill>
                  <a:prstClr val="black">
                    <a:tint val="75000"/>
                  </a:prstClr>
                </a:solidFill>
              </a:rPr>
              <a:pPr>
                <a:defRPr/>
              </a:pPr>
              <a:t>‹#›</a:t>
            </a:fld>
            <a:endParaRPr lang="zh-CN" altLang="en-US">
              <a:solidFill>
                <a:prstClr val="black">
                  <a:tint val="75000"/>
                </a:prstClr>
              </a:solidFill>
            </a:endParaRPr>
          </a:p>
        </p:txBody>
      </p:sp>
      <p:sp>
        <p:nvSpPr>
          <p:cNvPr id="8" name="标题占位符 1">
            <a:extLst>
              <a:ext uri="{FF2B5EF4-FFF2-40B4-BE49-F238E27FC236}">
                <a16:creationId xmlns:a16="http://schemas.microsoft.com/office/drawing/2014/main" id="{EF1CAF46-4A15-4ACD-A9AF-276E4D243512}"/>
              </a:ext>
            </a:extLst>
          </p:cNvPr>
          <p:cNvSpPr>
            <a:spLocks noGrp="1"/>
          </p:cNvSpPr>
          <p:nvPr>
            <p:ph type="title"/>
          </p:nvPr>
        </p:nvSpPr>
        <p:spPr bwMode="auto">
          <a:xfrm>
            <a:off x="622800" y="144000"/>
            <a:ext cx="8341200" cy="5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标题：子标题</a:t>
            </a:r>
          </a:p>
        </p:txBody>
      </p:sp>
      <p:sp>
        <p:nvSpPr>
          <p:cNvPr id="10" name="内容占位符 2">
            <a:extLst>
              <a:ext uri="{FF2B5EF4-FFF2-40B4-BE49-F238E27FC236}">
                <a16:creationId xmlns:a16="http://schemas.microsoft.com/office/drawing/2014/main" id="{558E0425-6460-480B-9AA7-995C6BE508B2}"/>
              </a:ext>
            </a:extLst>
          </p:cNvPr>
          <p:cNvSpPr>
            <a:spLocks noGrp="1"/>
          </p:cNvSpPr>
          <p:nvPr>
            <p:ph idx="1"/>
          </p:nvPr>
        </p:nvSpPr>
        <p:spPr>
          <a:xfrm>
            <a:off x="467544" y="1006964"/>
            <a:ext cx="8229600" cy="511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90628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85482" y="127354"/>
            <a:ext cx="7886700" cy="822326"/>
          </a:xfrm>
          <a:prstGeom prst="rect">
            <a:avLst/>
          </a:prstGeom>
        </p:spPr>
        <p:txBody>
          <a:bodyPr/>
          <a:lstStyle>
            <a:lvl1pPr>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normAutofit/>
          </a:bodyPr>
          <a:lstStyle>
            <a:lvl1pPr>
              <a:defRPr sz="2800">
                <a:latin typeface="宋体" panose="02010600030101010101" pitchFamily="2" charset="-122"/>
                <a:ea typeface="宋体" panose="02010600030101010101" pitchFamily="2" charset="-122"/>
              </a:defRPr>
            </a:lvl1pPr>
            <a:lvl2pPr marL="914400" indent="-457200">
              <a:buFont typeface="+mj-lt"/>
              <a:buAutoNum type="arabicPeriod"/>
              <a:defRPr sz="2800">
                <a:latin typeface="宋体" panose="02010600030101010101" pitchFamily="2" charset="-122"/>
                <a:ea typeface="宋体" panose="02010600030101010101" pitchFamily="2" charset="-122"/>
              </a:defRPr>
            </a:lvl2pPr>
            <a:lvl3pPr marL="1371600" indent="-457200">
              <a:buFont typeface="+mj-ea"/>
              <a:buAutoNum type="circleNumDbPlain"/>
              <a:defRPr sz="2800">
                <a:latin typeface="宋体" panose="02010600030101010101" pitchFamily="2" charset="-122"/>
                <a:ea typeface="宋体" panose="02010600030101010101" pitchFamily="2" charset="-122"/>
              </a:defRPr>
            </a:lvl3pPr>
            <a:lvl4pPr>
              <a:defRPr sz="2800">
                <a:latin typeface="宋体" panose="02010600030101010101" pitchFamily="2" charset="-122"/>
                <a:ea typeface="宋体" panose="02010600030101010101" pitchFamily="2" charset="-122"/>
              </a:defRPr>
            </a:lvl4pPr>
            <a:lvl5pPr>
              <a:defRPr sz="2800">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2803683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19507819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38493"/>
            <a:ext cx="78867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591168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13344398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338493"/>
            <a:ext cx="78867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2266776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32848089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20138874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EC91497-35A8-42DA-B977-07A769D63BAF}" type="datetimeFigureOut">
              <a:rPr lang="zh-CN" altLang="en-US" smtClean="0"/>
              <a:t>2024/3/14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55C4C24-C5FB-4370-8FD6-B59E65E9C91A}" type="slidenum">
              <a:rPr lang="zh-CN" altLang="en-US" smtClean="0"/>
              <a:t>‹#›</a:t>
            </a:fld>
            <a:endParaRPr lang="zh-CN" altLang="en-US"/>
          </a:p>
        </p:txBody>
      </p:sp>
    </p:spTree>
    <p:extLst>
      <p:ext uri="{BB962C8B-B14F-4D97-AF65-F5344CB8AC3E}">
        <p14:creationId xmlns:p14="http://schemas.microsoft.com/office/powerpoint/2010/main" val="5018081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91497-35A8-42DA-B977-07A769D63BAF}" type="datetimeFigureOut">
              <a:rPr lang="zh-CN" altLang="en-US" smtClean="0"/>
              <a:t>2024/3/14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C4C24-C5FB-4370-8FD6-B59E65E9C91A}" type="slidenum">
              <a:rPr lang="zh-CN" altLang="en-US" smtClean="0"/>
              <a:t>‹#›</a:t>
            </a:fld>
            <a:endParaRPr lang="zh-CN" altLang="en-US"/>
          </a:p>
        </p:txBody>
      </p:sp>
      <p:grpSp>
        <p:nvGrpSpPr>
          <p:cNvPr id="11" name="组合 10">
            <a:extLst>
              <a:ext uri="{FF2B5EF4-FFF2-40B4-BE49-F238E27FC236}">
                <a16:creationId xmlns:a16="http://schemas.microsoft.com/office/drawing/2014/main" id="{018D0CC2-1C9B-4F62-9B48-50AB8C6ED400}"/>
              </a:ext>
            </a:extLst>
          </p:cNvPr>
          <p:cNvGrpSpPr/>
          <p:nvPr userDrawn="1"/>
        </p:nvGrpSpPr>
        <p:grpSpPr>
          <a:xfrm>
            <a:off x="548100" y="-1"/>
            <a:ext cx="161100" cy="988442"/>
            <a:chOff x="310718" y="45806"/>
            <a:chExt cx="161100" cy="988442"/>
          </a:xfrm>
        </p:grpSpPr>
        <p:cxnSp>
          <p:nvCxnSpPr>
            <p:cNvPr id="13" name="直接连接符 12">
              <a:extLst>
                <a:ext uri="{FF2B5EF4-FFF2-40B4-BE49-F238E27FC236}">
                  <a16:creationId xmlns:a16="http://schemas.microsoft.com/office/drawing/2014/main" id="{E407F61B-2547-4012-8C98-006FCE78D047}"/>
                </a:ext>
              </a:extLst>
            </p:cNvPr>
            <p:cNvCxnSpPr/>
            <p:nvPr/>
          </p:nvCxnSpPr>
          <p:spPr>
            <a:xfrm>
              <a:off x="310718" y="48827"/>
              <a:ext cx="0" cy="985421"/>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1F3AC95-776C-41BD-BE47-28EFA29D67CE}"/>
                </a:ext>
              </a:extLst>
            </p:cNvPr>
            <p:cNvCxnSpPr>
              <a:cxnSpLocks/>
            </p:cNvCxnSpPr>
            <p:nvPr/>
          </p:nvCxnSpPr>
          <p:spPr>
            <a:xfrm>
              <a:off x="391268" y="48826"/>
              <a:ext cx="0" cy="713173"/>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C6C5643-64CA-4B2E-8024-3F287BE84CF0}"/>
                </a:ext>
              </a:extLst>
            </p:cNvPr>
            <p:cNvCxnSpPr>
              <a:cxnSpLocks/>
            </p:cNvCxnSpPr>
            <p:nvPr/>
          </p:nvCxnSpPr>
          <p:spPr>
            <a:xfrm>
              <a:off x="471818" y="45806"/>
              <a:ext cx="0" cy="492711"/>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3932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baike.baidu.com/item/%E4%BA%A4%E6%8D%A2%E5%BC%8F%E5%B1%80%E5%9F%9F%E7%BD%91/7379777?fromModule=lemma_inli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sz="4000" b="1" dirty="0"/>
              <a:t>网络</a:t>
            </a:r>
            <a:r>
              <a:rPr lang="zh-CN" altLang="en-US" sz="4000" b="1" dirty="0" smtClean="0"/>
              <a:t>安全数据范围</a:t>
            </a:r>
            <a:endParaRPr lang="en-US" altLang="zh-CN" sz="4000" b="1" dirty="0" smtClean="0"/>
          </a:p>
          <a:p>
            <a:pPr marL="0" indent="0">
              <a:buNone/>
            </a:pPr>
            <a:endParaRPr lang="en-US" altLang="zh-CN" b="1" dirty="0" smtClean="0"/>
          </a:p>
          <a:p>
            <a:r>
              <a:rPr lang="zh-CN" altLang="en-US" dirty="0"/>
              <a:t>数据的来源</a:t>
            </a:r>
            <a:endParaRPr lang="en-US" altLang="zh-CN" dirty="0"/>
          </a:p>
          <a:p>
            <a:r>
              <a:rPr lang="zh-CN" altLang="en-US" dirty="0"/>
              <a:t>数据的格式</a:t>
            </a:r>
            <a:endParaRPr lang="en-US" altLang="zh-CN" dirty="0"/>
          </a:p>
          <a:p>
            <a:pPr marL="0" indent="0">
              <a:buNone/>
            </a:pPr>
            <a:endParaRPr lang="zh-CN" altLang="en-US" dirty="0"/>
          </a:p>
        </p:txBody>
      </p:sp>
    </p:spTree>
    <p:extLst>
      <p:ext uri="{BB962C8B-B14F-4D97-AF65-F5344CB8AC3E}">
        <p14:creationId xmlns:p14="http://schemas.microsoft.com/office/powerpoint/2010/main" val="3400333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88962"/>
            <a:ext cx="7886700" cy="4788001"/>
          </a:xfrm>
        </p:spPr>
        <p:txBody>
          <a:bodyPr>
            <a:normAutofit/>
          </a:bodyPr>
          <a:lstStyle/>
          <a:p>
            <a:pPr marL="0" indent="0">
              <a:buNone/>
            </a:pPr>
            <a:r>
              <a:rPr lang="zh-CN" altLang="en-US" sz="2000" dirty="0" smtClean="0">
                <a:latin typeface="宋体" panose="02010600030101010101" pitchFamily="2" charset="-122"/>
                <a:ea typeface="宋体" panose="02010600030101010101" pitchFamily="2" charset="-122"/>
              </a:rPr>
              <a:t>网络安全的流量数据</a:t>
            </a: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pPr marL="342000" indent="-342000" defTabSz="457200">
              <a:spcBef>
                <a:spcPct val="0"/>
              </a:spcBef>
              <a:buClr>
                <a:srgbClr val="0018E7"/>
              </a:buClr>
              <a:buSzPct val="70000"/>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完整的</a:t>
            </a:r>
            <a:r>
              <a:rPr lang="zh-CN" altLang="en-US" sz="2000" dirty="0">
                <a:latin typeface="宋体" panose="02010600030101010101" pitchFamily="2" charset="-122"/>
                <a:ea typeface="宋体" panose="02010600030101010101" pitchFamily="2" charset="-122"/>
              </a:rPr>
              <a:t>流量</a:t>
            </a:r>
            <a:r>
              <a:rPr lang="zh-CN" altLang="en-US" sz="2000" dirty="0" smtClean="0">
                <a:latin typeface="宋体" panose="02010600030101010101" pitchFamily="2" charset="-122"/>
                <a:ea typeface="宋体" panose="02010600030101010101" pitchFamily="2" charset="-122"/>
              </a:rPr>
              <a:t>数据内容</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pcap</a:t>
            </a:r>
            <a:r>
              <a:rPr lang="zh-CN" altLang="en-US" sz="2000" dirty="0" smtClean="0">
                <a:latin typeface="宋体" panose="02010600030101010101" pitchFamily="2" charset="-122"/>
                <a:ea typeface="宋体" panose="02010600030101010101" pitchFamily="2" charset="-122"/>
              </a:rPr>
              <a:t>格式的文件</a:t>
            </a:r>
            <a:r>
              <a:rPr lang="en-US" altLang="zh-CN"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smtClean="0">
                <a:latin typeface="宋体" panose="02010600030101010101" pitchFamily="2" charset="-122"/>
                <a:ea typeface="宋体" panose="02010600030101010101" pitchFamily="2" charset="-122"/>
              </a:rPr>
              <a:t>抓包</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分析工具，</a:t>
            </a:r>
            <a:r>
              <a:rPr lang="en-US" altLang="zh-CN" sz="2000" dirty="0" smtClean="0">
                <a:latin typeface="宋体" panose="02010600030101010101" pitchFamily="2" charset="-122"/>
                <a:ea typeface="宋体" panose="02010600030101010101" pitchFamily="2" charset="-122"/>
              </a:rPr>
              <a:t>Wireshark</a:t>
            </a:r>
            <a:r>
              <a:rPr lang="zh-CN" altLang="en-US" sz="2000" dirty="0" smtClean="0">
                <a:latin typeface="宋体" panose="02010600030101010101" pitchFamily="2" charset="-122"/>
                <a:ea typeface="宋体" panose="02010600030101010101" pitchFamily="2" charset="-122"/>
              </a:rPr>
              <a:t>，数据包列表</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数据包结构的解析</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原始数据包</a:t>
            </a:r>
            <a:r>
              <a:rPr lang="en-US" altLang="zh-CN" sz="2000" dirty="0" smtClean="0">
                <a:latin typeface="宋体" panose="02010600030101010101" pitchFamily="2" charset="-122"/>
                <a:ea typeface="宋体" panose="02010600030101010101" pitchFamily="2" charset="-122"/>
              </a:rPr>
              <a:t> </a:t>
            </a:r>
          </a:p>
          <a:p>
            <a:pPr marL="0" indent="0">
              <a:buNone/>
            </a:pPr>
            <a:r>
              <a:rPr lang="zh-CN" altLang="en-US" sz="2000" dirty="0" smtClean="0">
                <a:latin typeface="宋体" panose="02010600030101010101" pitchFamily="2" charset="-122"/>
                <a:ea typeface="宋体" panose="02010600030101010101" pitchFamily="2" charset="-122"/>
              </a:rPr>
              <a:t>抓包工具，</a:t>
            </a:r>
            <a:r>
              <a:rPr lang="en-US" altLang="zh-CN" sz="2000" dirty="0" err="1" smtClean="0">
                <a:latin typeface="宋体" panose="02010600030101010101" pitchFamily="2" charset="-122"/>
                <a:ea typeface="宋体" panose="02010600030101010101" pitchFamily="2" charset="-122"/>
              </a:rPr>
              <a:t>TCPdump</a:t>
            </a:r>
            <a:r>
              <a:rPr lang="zh-CN" altLang="en-US" sz="2000" dirty="0" smtClean="0">
                <a:latin typeface="宋体" panose="02010600030101010101" pitchFamily="2" charset="-122"/>
                <a:ea typeface="宋体" panose="02010600030101010101" pitchFamily="2" charset="-122"/>
              </a:rPr>
              <a:t>等</a:t>
            </a: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smtClean="0">
                <a:latin typeface="宋体" panose="02010600030101010101" pitchFamily="2" charset="-122"/>
                <a:ea typeface="宋体" panose="02010600030101010101" pitchFamily="2" charset="-122"/>
              </a:rPr>
              <a:t>ARP</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ICMP</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pPr marL="0" indent="0">
              <a:buNone/>
            </a:pPr>
            <a:r>
              <a:rPr lang="zh-CN" altLang="en-US" sz="2000" dirty="0" smtClean="0">
                <a:latin typeface="宋体" panose="02010600030101010101" pitchFamily="2" charset="-122"/>
                <a:ea typeface="宋体" panose="02010600030101010101" pitchFamily="2" charset="-122"/>
              </a:rPr>
              <a:t>多数情况下网络设备</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网络工程师关注的是，包的头部</a:t>
            </a:r>
            <a:r>
              <a:rPr lang="en-US" altLang="zh-CN" sz="2000" dirty="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寻址内容</a:t>
            </a: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191329" y="742372"/>
            <a:ext cx="8761342" cy="5434591"/>
          </a:xfrm>
          <a:prstGeom prst="rect">
            <a:avLst/>
          </a:prstGeom>
        </p:spPr>
      </p:pic>
    </p:spTree>
    <p:extLst>
      <p:ext uri="{BB962C8B-B14F-4D97-AF65-F5344CB8AC3E}">
        <p14:creationId xmlns:p14="http://schemas.microsoft.com/office/powerpoint/2010/main" val="2198992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754879" y="175260"/>
            <a:ext cx="2191001" cy="1464511"/>
          </a:xfrm>
          <a:prstGeom prst="rect">
            <a:avLst/>
          </a:prstGeom>
        </p:spPr>
      </p:pic>
      <p:sp>
        <p:nvSpPr>
          <p:cNvPr id="3" name="内容占位符 2"/>
          <p:cNvSpPr>
            <a:spLocks noGrp="1"/>
          </p:cNvSpPr>
          <p:nvPr>
            <p:ph idx="1"/>
          </p:nvPr>
        </p:nvSpPr>
        <p:spPr>
          <a:xfrm>
            <a:off x="628650" y="358140"/>
            <a:ext cx="7886700" cy="5818823"/>
          </a:xfrm>
        </p:spPr>
        <p:txBody>
          <a:bodyPr>
            <a:noAutofit/>
          </a:bodyPr>
          <a:lstStyle/>
          <a:p>
            <a:pPr marL="0" indent="0">
              <a:buNone/>
            </a:pPr>
            <a:r>
              <a:rPr lang="en-US" altLang="zh-CN" sz="2300" dirty="0"/>
              <a:t>ARP</a:t>
            </a:r>
            <a:r>
              <a:rPr lang="zh-CN" altLang="en-US" sz="2300" dirty="0" smtClean="0"/>
              <a:t>攻击可能导致：</a:t>
            </a:r>
            <a:r>
              <a:rPr lang="en-US" altLang="zh-CN" sz="2300" dirty="0" smtClean="0"/>
              <a:t/>
            </a:r>
            <a:br>
              <a:rPr lang="en-US" altLang="zh-CN" sz="2300" dirty="0" smtClean="0"/>
            </a:br>
            <a:r>
              <a:rPr lang="en-US" altLang="zh-CN" sz="2000" dirty="0" smtClean="0"/>
              <a:t>1</a:t>
            </a:r>
            <a:r>
              <a:rPr lang="en-US" altLang="zh-CN" sz="2000" dirty="0"/>
              <a:t>.</a:t>
            </a:r>
            <a:r>
              <a:rPr lang="zh-CN" altLang="en-US" sz="2000" dirty="0"/>
              <a:t>用户网络发生异常，经常掉线或者显示</a:t>
            </a:r>
            <a:r>
              <a:rPr lang="en-US" altLang="zh-CN" sz="2000" dirty="0"/>
              <a:t>IP</a:t>
            </a:r>
            <a:r>
              <a:rPr lang="zh-CN" altLang="en-US" sz="2000" dirty="0"/>
              <a:t>地址冲突</a:t>
            </a:r>
            <a:r>
              <a:rPr lang="zh-CN" altLang="en-US" sz="2000" dirty="0" smtClean="0"/>
              <a:t>，</a:t>
            </a:r>
            <a:r>
              <a:rPr lang="en-US" altLang="zh-CN" sz="2000" dirty="0" smtClean="0"/>
              <a:t/>
            </a:r>
            <a:br>
              <a:rPr lang="en-US" altLang="zh-CN" sz="2000" dirty="0" smtClean="0"/>
            </a:br>
            <a:r>
              <a:rPr lang="zh-CN" altLang="en-US" sz="2000" dirty="0" smtClean="0"/>
              <a:t>甚至</a:t>
            </a:r>
            <a:r>
              <a:rPr lang="zh-CN" altLang="en-US" sz="2000" dirty="0"/>
              <a:t>大范围断</a:t>
            </a:r>
            <a:r>
              <a:rPr lang="zh-CN" altLang="en-US" sz="2000" dirty="0" smtClean="0"/>
              <a:t>网</a:t>
            </a:r>
            <a:r>
              <a:rPr lang="en-US" altLang="zh-CN" sz="2000" dirty="0" smtClean="0"/>
              <a:t/>
            </a:r>
            <a:br>
              <a:rPr lang="en-US" altLang="zh-CN" sz="2000" dirty="0" smtClean="0"/>
            </a:br>
            <a:r>
              <a:rPr lang="en-US" altLang="zh-CN" sz="2000" dirty="0" smtClean="0"/>
              <a:t>2.ping</a:t>
            </a:r>
            <a:r>
              <a:rPr lang="zh-CN" altLang="en-US" sz="2000" dirty="0"/>
              <a:t>有时延，经常丢包或</a:t>
            </a:r>
            <a:r>
              <a:rPr lang="zh-CN" altLang="en-US" sz="2000" dirty="0" smtClean="0"/>
              <a:t>不通</a:t>
            </a:r>
            <a:r>
              <a:rPr lang="en-US" altLang="zh-CN" sz="2000" dirty="0"/>
              <a:t/>
            </a:r>
            <a:br>
              <a:rPr lang="en-US" altLang="zh-CN" sz="2000" dirty="0"/>
            </a:br>
            <a:r>
              <a:rPr lang="en-US" altLang="zh-CN" sz="2000" dirty="0" smtClean="0"/>
              <a:t>3</a:t>
            </a:r>
            <a:r>
              <a:rPr lang="en-US" altLang="zh-CN" sz="2000" dirty="0"/>
              <a:t>.</a:t>
            </a:r>
            <a:r>
              <a:rPr lang="zh-CN" altLang="en-US" sz="2000" dirty="0"/>
              <a:t>设备</a:t>
            </a:r>
            <a:r>
              <a:rPr lang="en-US" altLang="zh-CN" sz="2000" dirty="0"/>
              <a:t>CPU</a:t>
            </a:r>
            <a:r>
              <a:rPr lang="zh-CN" altLang="en-US" sz="2000" dirty="0"/>
              <a:t>占用率较高危害：</a:t>
            </a:r>
            <a:r>
              <a:rPr lang="en-US" altLang="zh-CN" sz="2000" dirty="0"/>
              <a:t>1.</a:t>
            </a:r>
            <a:r>
              <a:rPr lang="zh-CN" altLang="en-US" sz="2000" dirty="0"/>
              <a:t>基本的危害是阻塞正常的网络带宽，造成网络拥堵。</a:t>
            </a:r>
            <a:r>
              <a:rPr lang="en-US" altLang="zh-CN" sz="2000" dirty="0"/>
              <a:t>2.ARP</a:t>
            </a:r>
            <a:r>
              <a:rPr lang="zh-CN" altLang="en-US" sz="2000" dirty="0"/>
              <a:t>可以造成中间人攻击，攻击者可以窃取用户敏感信息，实现数据的监听、篡改、重放、钓鱼</a:t>
            </a:r>
            <a:r>
              <a:rPr lang="zh-CN" altLang="en-US" sz="2000" dirty="0" smtClean="0"/>
              <a:t>等</a:t>
            </a:r>
            <a:endParaRPr lang="en-US" altLang="zh-CN" sz="2000" dirty="0" smtClean="0"/>
          </a:p>
          <a:p>
            <a:pPr>
              <a:buFont typeface="Wingdings" panose="05000000000000000000" pitchFamily="2" charset="2"/>
              <a:buChar char="l"/>
            </a:pPr>
            <a:r>
              <a:rPr lang="en-US" altLang="zh-CN" sz="2300" dirty="0" smtClean="0"/>
              <a:t>ARP</a:t>
            </a:r>
            <a:r>
              <a:rPr lang="zh-CN" altLang="en-US" sz="2300" dirty="0" smtClean="0"/>
              <a:t>欺骗</a:t>
            </a:r>
            <a:r>
              <a:rPr lang="en-US" altLang="zh-CN" sz="2300" dirty="0" smtClean="0"/>
              <a:t>(</a:t>
            </a:r>
            <a:r>
              <a:rPr lang="zh-CN" altLang="en-US" sz="2300" dirty="0"/>
              <a:t>主要是通过</a:t>
            </a:r>
            <a:r>
              <a:rPr lang="zh-CN" altLang="en-US" sz="2300" b="1" dirty="0"/>
              <a:t>伪造</a:t>
            </a:r>
            <a:r>
              <a:rPr lang="en-US" altLang="zh-CN" sz="2300" b="1" dirty="0"/>
              <a:t>IP</a:t>
            </a:r>
            <a:r>
              <a:rPr lang="zh-CN" altLang="en-US" sz="2300" b="1" dirty="0"/>
              <a:t>地址和</a:t>
            </a:r>
            <a:r>
              <a:rPr lang="en-US" altLang="zh-CN" sz="2300" b="1" dirty="0"/>
              <a:t>MAC</a:t>
            </a:r>
            <a:r>
              <a:rPr lang="zh-CN" altLang="en-US" sz="2300" b="1" dirty="0"/>
              <a:t>地址</a:t>
            </a:r>
            <a:r>
              <a:rPr lang="zh-CN" altLang="en-US" sz="2300" dirty="0"/>
              <a:t>进行</a:t>
            </a:r>
            <a:r>
              <a:rPr lang="zh-CN" altLang="en-US" sz="2300" dirty="0" smtClean="0"/>
              <a:t>欺骗</a:t>
            </a:r>
            <a:r>
              <a:rPr lang="en-US" altLang="zh-CN" sz="2300" dirty="0" smtClean="0"/>
              <a:t>)</a:t>
            </a:r>
            <a:r>
              <a:rPr lang="zh-CN" altLang="en-US" sz="2300" dirty="0" smtClean="0"/>
              <a:t>：主机</a:t>
            </a:r>
            <a:r>
              <a:rPr lang="en-US" altLang="zh-CN" sz="2300" dirty="0"/>
              <a:t>A</a:t>
            </a:r>
            <a:r>
              <a:rPr lang="zh-CN" altLang="en-US" sz="2300" dirty="0"/>
              <a:t>，</a:t>
            </a:r>
            <a:r>
              <a:rPr lang="en-US" altLang="zh-CN" sz="2300" dirty="0"/>
              <a:t>B</a:t>
            </a:r>
            <a:r>
              <a:rPr lang="zh-CN" altLang="en-US" sz="2300" dirty="0"/>
              <a:t>，</a:t>
            </a:r>
            <a:r>
              <a:rPr lang="en-US" altLang="zh-CN" sz="2300" dirty="0"/>
              <a:t>C</a:t>
            </a:r>
            <a:r>
              <a:rPr lang="zh-CN" altLang="en-US" sz="2300" dirty="0"/>
              <a:t>位于同一个</a:t>
            </a:r>
            <a:r>
              <a:rPr lang="zh-CN" altLang="en-US" sz="2300" dirty="0">
                <a:hlinkClick r:id="rId4"/>
              </a:rPr>
              <a:t>交换式局域网</a:t>
            </a:r>
            <a:r>
              <a:rPr lang="zh-CN" altLang="en-US" sz="2300" dirty="0"/>
              <a:t>中</a:t>
            </a:r>
            <a:r>
              <a:rPr lang="zh-CN" altLang="en-US" sz="2300" dirty="0" smtClean="0"/>
              <a:t>，</a:t>
            </a:r>
            <a:r>
              <a:rPr lang="en-US" altLang="zh-CN" sz="2300" dirty="0" smtClean="0"/>
              <a:t>A</a:t>
            </a:r>
            <a:r>
              <a:rPr lang="zh-CN" altLang="en-US" sz="2300" dirty="0"/>
              <a:t>就可以伪装成</a:t>
            </a:r>
            <a:r>
              <a:rPr lang="en-US" altLang="zh-CN" sz="2300" dirty="0"/>
              <a:t>C</a:t>
            </a:r>
            <a:r>
              <a:rPr lang="zh-CN" altLang="en-US" sz="2300" dirty="0"/>
              <a:t>对</a:t>
            </a:r>
            <a:r>
              <a:rPr lang="en-US" altLang="zh-CN" sz="2300" dirty="0"/>
              <a:t>B</a:t>
            </a:r>
            <a:r>
              <a:rPr lang="zh-CN" altLang="en-US" sz="2300" dirty="0"/>
              <a:t>做</a:t>
            </a:r>
            <a:r>
              <a:rPr lang="en-US" altLang="zh-CN" sz="2300" dirty="0"/>
              <a:t>ARP</a:t>
            </a:r>
            <a:r>
              <a:rPr lang="zh-CN" altLang="en-US" sz="2300" dirty="0"/>
              <a:t>欺骗，向</a:t>
            </a:r>
            <a:r>
              <a:rPr lang="en-US" altLang="zh-CN" sz="2300" dirty="0"/>
              <a:t>B</a:t>
            </a:r>
            <a:r>
              <a:rPr lang="zh-CN" altLang="en-US" sz="2300" dirty="0"/>
              <a:t>发送伪造的</a:t>
            </a:r>
            <a:r>
              <a:rPr lang="en-US" altLang="zh-CN" sz="2300" dirty="0"/>
              <a:t>ARP</a:t>
            </a:r>
            <a:r>
              <a:rPr lang="zh-CN" altLang="en-US" sz="2300" dirty="0"/>
              <a:t>应答</a:t>
            </a:r>
            <a:r>
              <a:rPr lang="zh-CN" altLang="en-US" sz="2300" dirty="0" smtClean="0"/>
              <a:t>包</a:t>
            </a:r>
            <a:r>
              <a:rPr lang="en-US" altLang="zh-CN" sz="2300" dirty="0" smtClean="0"/>
              <a:t>.(</a:t>
            </a:r>
            <a:r>
              <a:rPr lang="zh-CN" altLang="en-US" sz="2300" b="1" dirty="0" smtClean="0"/>
              <a:t>在</a:t>
            </a:r>
            <a:r>
              <a:rPr lang="zh-CN" altLang="en-US" sz="2300" b="1" dirty="0"/>
              <a:t>这个伪造的应答包中，</a:t>
            </a:r>
            <a:r>
              <a:rPr lang="en-US" altLang="zh-CN" sz="2300" b="1" dirty="0"/>
              <a:t>IP</a:t>
            </a:r>
            <a:r>
              <a:rPr lang="zh-CN" altLang="en-US" sz="2300" b="1" dirty="0"/>
              <a:t>地址为</a:t>
            </a:r>
            <a:r>
              <a:rPr lang="en-US" altLang="zh-CN" sz="2300" b="1" dirty="0"/>
              <a:t>C</a:t>
            </a:r>
            <a:r>
              <a:rPr lang="zh-CN" altLang="en-US" sz="2300" b="1" dirty="0"/>
              <a:t>的</a:t>
            </a:r>
            <a:r>
              <a:rPr lang="en-US" altLang="zh-CN" sz="2300" b="1" dirty="0"/>
              <a:t>IP</a:t>
            </a:r>
            <a:r>
              <a:rPr lang="zh-CN" altLang="en-US" sz="2300" b="1" dirty="0"/>
              <a:t>地址，而</a:t>
            </a:r>
            <a:r>
              <a:rPr lang="en-US" altLang="zh-CN" sz="2300" b="1" dirty="0"/>
              <a:t>MAC</a:t>
            </a:r>
            <a:r>
              <a:rPr lang="zh-CN" altLang="en-US" sz="2300" b="1" dirty="0"/>
              <a:t>地址为</a:t>
            </a:r>
            <a:r>
              <a:rPr lang="en-US" altLang="zh-CN" sz="2300" b="1" dirty="0"/>
              <a:t>A</a:t>
            </a:r>
            <a:r>
              <a:rPr lang="zh-CN" altLang="en-US" sz="2300" b="1" dirty="0"/>
              <a:t>的</a:t>
            </a:r>
            <a:r>
              <a:rPr lang="en-US" altLang="zh-CN" sz="2300" b="1" dirty="0"/>
              <a:t>MAC</a:t>
            </a:r>
            <a:r>
              <a:rPr lang="zh-CN" altLang="en-US" sz="2300" b="1" dirty="0" smtClean="0"/>
              <a:t>地址</a:t>
            </a:r>
            <a:r>
              <a:rPr lang="en-US" altLang="zh-CN" sz="2300" dirty="0" smtClean="0"/>
              <a:t>)</a:t>
            </a:r>
            <a:r>
              <a:rPr lang="en-US" altLang="zh-CN" sz="2300" dirty="0"/>
              <a:t>.</a:t>
            </a:r>
            <a:r>
              <a:rPr lang="en-US" altLang="zh-CN" sz="2300" dirty="0" smtClean="0"/>
              <a:t>B</a:t>
            </a:r>
            <a:r>
              <a:rPr lang="zh-CN" altLang="en-US" sz="2300" dirty="0"/>
              <a:t>在接收到这个应答包后，会刷新它的</a:t>
            </a:r>
            <a:r>
              <a:rPr lang="en-US" altLang="zh-CN" sz="2300" dirty="0"/>
              <a:t>ARP</a:t>
            </a:r>
            <a:r>
              <a:rPr lang="zh-CN" altLang="en-US" sz="2300" dirty="0"/>
              <a:t>缓存，这样在</a:t>
            </a:r>
            <a:r>
              <a:rPr lang="en-US" altLang="zh-CN" sz="2300" dirty="0"/>
              <a:t>B</a:t>
            </a:r>
            <a:r>
              <a:rPr lang="zh-CN" altLang="en-US" sz="2300" dirty="0"/>
              <a:t>的</a:t>
            </a:r>
            <a:r>
              <a:rPr lang="en-US" altLang="zh-CN" sz="2300" dirty="0"/>
              <a:t>ARP</a:t>
            </a:r>
            <a:r>
              <a:rPr lang="zh-CN" altLang="en-US" sz="2300" dirty="0"/>
              <a:t>缓存表中就出现了</a:t>
            </a:r>
            <a:r>
              <a:rPr lang="en-US" altLang="zh-CN" sz="2300" dirty="0"/>
              <a:t>C</a:t>
            </a:r>
            <a:r>
              <a:rPr lang="zh-CN" altLang="en-US" sz="2300" dirty="0"/>
              <a:t>的</a:t>
            </a:r>
            <a:r>
              <a:rPr lang="en-US" altLang="zh-CN" sz="2300" dirty="0"/>
              <a:t>IP</a:t>
            </a:r>
            <a:r>
              <a:rPr lang="zh-CN" altLang="en-US" sz="2300" dirty="0"/>
              <a:t>地址对应的是</a:t>
            </a:r>
            <a:r>
              <a:rPr lang="en-US" altLang="zh-CN" sz="2300" dirty="0"/>
              <a:t>A</a:t>
            </a:r>
            <a:r>
              <a:rPr lang="zh-CN" altLang="en-US" sz="2300" dirty="0"/>
              <a:t>的</a:t>
            </a:r>
            <a:r>
              <a:rPr lang="en-US" altLang="zh-CN" sz="2300" dirty="0"/>
              <a:t>MAC</a:t>
            </a:r>
            <a:r>
              <a:rPr lang="zh-CN" altLang="en-US" sz="2300" dirty="0" smtClean="0"/>
              <a:t>地址</a:t>
            </a:r>
            <a:r>
              <a:rPr lang="en-US" altLang="zh-CN" sz="2300" dirty="0" smtClean="0"/>
              <a:t>.B</a:t>
            </a:r>
            <a:r>
              <a:rPr lang="zh-CN" altLang="en-US" sz="2300" dirty="0"/>
              <a:t>想要发送给</a:t>
            </a:r>
            <a:r>
              <a:rPr lang="en-US" altLang="zh-CN" sz="2300" dirty="0"/>
              <a:t>C</a:t>
            </a:r>
            <a:r>
              <a:rPr lang="zh-CN" altLang="en-US" sz="2300" dirty="0"/>
              <a:t>的数据实际上却发送给了</a:t>
            </a:r>
            <a:r>
              <a:rPr lang="en-US" altLang="zh-CN" sz="2300" dirty="0"/>
              <a:t>A</a:t>
            </a:r>
            <a:r>
              <a:rPr lang="zh-CN" altLang="en-US" sz="2300" dirty="0"/>
              <a:t>，这样就达到了嗅探的目的</a:t>
            </a:r>
            <a:r>
              <a:rPr lang="zh-CN" altLang="en-US" sz="2300" dirty="0" smtClean="0"/>
              <a:t>。</a:t>
            </a:r>
            <a:endParaRPr lang="en-US" altLang="zh-CN" sz="2300" dirty="0" smtClean="0"/>
          </a:p>
          <a:p>
            <a:pPr>
              <a:buFont typeface="Wingdings" panose="05000000000000000000" pitchFamily="2" charset="2"/>
              <a:buChar char="l"/>
            </a:pPr>
            <a:r>
              <a:rPr lang="zh-CN" altLang="en-US" sz="2300" dirty="0" smtClean="0"/>
              <a:t>欺骗网关</a:t>
            </a:r>
            <a:r>
              <a:rPr lang="en-US" altLang="zh-CN" sz="2300" dirty="0" smtClean="0"/>
              <a:t>(</a:t>
            </a:r>
            <a:r>
              <a:rPr lang="zh-CN" altLang="en-US" sz="2300" dirty="0" smtClean="0"/>
              <a:t>伪装成网内其他主机</a:t>
            </a:r>
            <a:r>
              <a:rPr lang="en-US" altLang="zh-CN" sz="2300" dirty="0" smtClean="0"/>
              <a:t>)</a:t>
            </a:r>
          </a:p>
          <a:p>
            <a:pPr>
              <a:buFont typeface="Wingdings" panose="05000000000000000000" pitchFamily="2" charset="2"/>
              <a:buChar char="l"/>
            </a:pPr>
            <a:r>
              <a:rPr lang="zh-CN" altLang="en-US" sz="2300" dirty="0" smtClean="0"/>
              <a:t>欺骗主机</a:t>
            </a:r>
            <a:r>
              <a:rPr lang="en-US" altLang="zh-CN" sz="2300" dirty="0" smtClean="0"/>
              <a:t>(</a:t>
            </a:r>
            <a:r>
              <a:rPr lang="zh-CN" altLang="en-US" sz="2300" dirty="0" smtClean="0"/>
              <a:t>伪装成网关</a:t>
            </a:r>
            <a:r>
              <a:rPr lang="en-US" altLang="zh-CN" sz="2300" dirty="0" smtClean="0"/>
              <a:t>)</a:t>
            </a:r>
          </a:p>
          <a:p>
            <a:pPr>
              <a:buFont typeface="Wingdings" panose="05000000000000000000" pitchFamily="2" charset="2"/>
              <a:buChar char="l"/>
            </a:pPr>
            <a:r>
              <a:rPr lang="en-US" altLang="zh-CN" sz="2300" dirty="0" smtClean="0"/>
              <a:t>ARP</a:t>
            </a:r>
            <a:r>
              <a:rPr lang="zh-CN" altLang="en-US" sz="2300" dirty="0"/>
              <a:t>泛洪</a:t>
            </a:r>
            <a:r>
              <a:rPr lang="zh-CN" altLang="en-US" sz="2300" dirty="0" smtClean="0"/>
              <a:t>攻击</a:t>
            </a:r>
            <a:r>
              <a:rPr lang="en-US" altLang="zh-CN" sz="2300" dirty="0" smtClean="0"/>
              <a:t>(</a:t>
            </a:r>
            <a:r>
              <a:rPr lang="zh-CN" altLang="en-US" sz="2300" dirty="0"/>
              <a:t>向网关发送大量</a:t>
            </a:r>
            <a:r>
              <a:rPr lang="en-US" altLang="zh-CN" sz="2300" dirty="0"/>
              <a:t>ARP</a:t>
            </a:r>
            <a:r>
              <a:rPr lang="zh-CN" altLang="en-US" sz="2300" dirty="0"/>
              <a:t>报文，导致网关</a:t>
            </a:r>
            <a:r>
              <a:rPr lang="zh-CN" altLang="en-US" sz="2300" dirty="0" smtClean="0"/>
              <a:t>无法网关正常响应</a:t>
            </a:r>
            <a:r>
              <a:rPr lang="en-US" altLang="zh-CN" sz="2300" dirty="0" smtClean="0"/>
              <a:t>)</a:t>
            </a:r>
            <a:endParaRPr lang="en-US" altLang="zh-CN" sz="2300" dirty="0"/>
          </a:p>
        </p:txBody>
      </p:sp>
    </p:spTree>
    <p:extLst>
      <p:ext uri="{BB962C8B-B14F-4D97-AF65-F5344CB8AC3E}">
        <p14:creationId xmlns:p14="http://schemas.microsoft.com/office/powerpoint/2010/main" val="608960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3860"/>
            <a:ext cx="8134350" cy="5773103"/>
          </a:xfrm>
        </p:spPr>
        <p:txBody>
          <a:bodyPr>
            <a:noAutofit/>
          </a:bodyPr>
          <a:lstStyle/>
          <a:p>
            <a:pPr marL="0" indent="0">
              <a:buNone/>
            </a:pPr>
            <a:r>
              <a:rPr lang="zh-CN" altLang="en-US" sz="2200" b="1" dirty="0" smtClean="0"/>
              <a:t>如何防护</a:t>
            </a:r>
            <a:r>
              <a:rPr lang="en-US" altLang="zh-CN" sz="2200" b="1" dirty="0" smtClean="0"/>
              <a:t>ARP</a:t>
            </a:r>
            <a:r>
              <a:rPr lang="zh-CN" altLang="en-US" sz="2200" b="1" dirty="0" smtClean="0"/>
              <a:t>攻击？</a:t>
            </a:r>
            <a:r>
              <a:rPr lang="en-US" altLang="zh-CN" sz="2200" dirty="0" smtClean="0"/>
              <a:t>(ARP</a:t>
            </a:r>
            <a:r>
              <a:rPr lang="zh-CN" altLang="en-US" sz="2200" dirty="0" smtClean="0"/>
              <a:t>本身面向的是安全互信的内网环境</a:t>
            </a:r>
            <a:r>
              <a:rPr lang="en-US" altLang="zh-CN" sz="2200" dirty="0" smtClean="0"/>
              <a:t>)</a:t>
            </a:r>
          </a:p>
          <a:p>
            <a:r>
              <a:rPr lang="en-US" altLang="zh-CN" sz="2200" dirty="0" smtClean="0"/>
              <a:t>IP</a:t>
            </a:r>
            <a:r>
              <a:rPr lang="zh-CN" altLang="en-US" sz="2200" dirty="0" smtClean="0"/>
              <a:t>地址分配，</a:t>
            </a:r>
            <a:r>
              <a:rPr lang="en-US" altLang="zh-CN" sz="2200" dirty="0" smtClean="0"/>
              <a:t>DHCP</a:t>
            </a:r>
            <a:r>
              <a:rPr lang="zh-CN" altLang="en-US" sz="2200" dirty="0" smtClean="0"/>
              <a:t>协议</a:t>
            </a:r>
            <a:endParaRPr lang="en-US" altLang="zh-CN" sz="2200" dirty="0" smtClean="0"/>
          </a:p>
          <a:p>
            <a:r>
              <a:rPr lang="zh-CN" altLang="en-US" sz="2200" dirty="0" smtClean="0"/>
              <a:t>静态</a:t>
            </a:r>
            <a:r>
              <a:rPr lang="en-US" altLang="zh-CN" sz="2200" dirty="0" smtClean="0"/>
              <a:t>ARP</a:t>
            </a:r>
            <a:r>
              <a:rPr lang="zh-CN" altLang="en-US" sz="2200" dirty="0" smtClean="0"/>
              <a:t>映射表</a:t>
            </a:r>
            <a:endParaRPr lang="en-US" altLang="zh-CN" sz="2200" dirty="0" smtClean="0"/>
          </a:p>
          <a:p>
            <a:r>
              <a:rPr lang="zh-CN" altLang="en-US" sz="2200" dirty="0" smtClean="0"/>
              <a:t>防火墙监控网络</a:t>
            </a:r>
            <a:endParaRPr lang="en-US" altLang="zh-CN" sz="2200" dirty="0" smtClean="0"/>
          </a:p>
          <a:p>
            <a:pPr marL="0" indent="0">
              <a:buNone/>
            </a:pPr>
            <a:endParaRPr lang="en-US" altLang="zh-CN" sz="2200" dirty="0" smtClean="0"/>
          </a:p>
          <a:p>
            <a:pPr marL="0" indent="0">
              <a:buNone/>
            </a:pPr>
            <a:r>
              <a:rPr lang="zh-CN" altLang="en-US" sz="2200" dirty="0" smtClean="0"/>
              <a:t>免费</a:t>
            </a:r>
            <a:r>
              <a:rPr lang="en-US" altLang="zh-CN" sz="2200" dirty="0" smtClean="0"/>
              <a:t>ARP</a:t>
            </a:r>
            <a:r>
              <a:rPr lang="zh-CN" altLang="en-US" sz="2200" dirty="0" smtClean="0"/>
              <a:t>，目的</a:t>
            </a:r>
            <a:r>
              <a:rPr lang="en-US" altLang="zh-CN" sz="2200" dirty="0" smtClean="0"/>
              <a:t>IP</a:t>
            </a:r>
            <a:r>
              <a:rPr lang="zh-CN" altLang="en-US" sz="2200" dirty="0" smtClean="0"/>
              <a:t>是自己，其作用在于：</a:t>
            </a:r>
            <a:endParaRPr lang="en-US" altLang="zh-CN" sz="2200" dirty="0" smtClean="0"/>
          </a:p>
          <a:p>
            <a:r>
              <a:rPr lang="zh-CN" altLang="en-US" sz="2200" dirty="0"/>
              <a:t>该类型报文起到一个宣告作用</a:t>
            </a:r>
            <a:r>
              <a:rPr lang="zh-CN" altLang="en-US" sz="2200" dirty="0" smtClean="0"/>
              <a:t>。以</a:t>
            </a:r>
            <a:r>
              <a:rPr lang="zh-CN" altLang="en-US" sz="2200" dirty="0"/>
              <a:t>广播的形式将数据包发送出去，不</a:t>
            </a:r>
            <a:r>
              <a:rPr lang="zh-CN" altLang="en-US" sz="2200" dirty="0" smtClean="0"/>
              <a:t>需回应，告诉</a:t>
            </a:r>
            <a:r>
              <a:rPr lang="zh-CN" altLang="en-US" sz="2200" dirty="0"/>
              <a:t>其他计算机自己的</a:t>
            </a:r>
            <a:r>
              <a:rPr lang="en-US" altLang="zh-CN" sz="2200" dirty="0"/>
              <a:t>IP</a:t>
            </a:r>
            <a:r>
              <a:rPr lang="zh-CN" altLang="en-US" sz="2200" dirty="0"/>
              <a:t>地址和</a:t>
            </a:r>
            <a:r>
              <a:rPr lang="en-US" altLang="zh-CN" sz="2200" dirty="0"/>
              <a:t>MAC</a:t>
            </a:r>
            <a:r>
              <a:rPr lang="zh-CN" altLang="en-US" sz="2200" dirty="0"/>
              <a:t>地址。</a:t>
            </a:r>
          </a:p>
          <a:p>
            <a:r>
              <a:rPr lang="zh-CN" altLang="en-US" sz="2200" dirty="0"/>
              <a:t>可用于检测</a:t>
            </a:r>
            <a:r>
              <a:rPr lang="en-US" altLang="zh-CN" sz="2200" dirty="0"/>
              <a:t>IP</a:t>
            </a:r>
            <a:r>
              <a:rPr lang="zh-CN" altLang="en-US" sz="2200" dirty="0"/>
              <a:t>地址冲突</a:t>
            </a:r>
            <a:r>
              <a:rPr lang="zh-CN" altLang="en-US" sz="2200" dirty="0" smtClean="0"/>
              <a:t>。如果发送</a:t>
            </a:r>
            <a:r>
              <a:rPr lang="zh-CN" altLang="en-US" sz="2200" dirty="0"/>
              <a:t>了免费</a:t>
            </a:r>
            <a:r>
              <a:rPr lang="en-US" altLang="zh-CN" sz="2200" dirty="0"/>
              <a:t>ARP</a:t>
            </a:r>
            <a:r>
              <a:rPr lang="zh-CN" altLang="en-US" sz="2200" dirty="0"/>
              <a:t>请求</a:t>
            </a:r>
            <a:r>
              <a:rPr lang="zh-CN" altLang="en-US" sz="2200" dirty="0" smtClean="0"/>
              <a:t>报文，却收到</a:t>
            </a:r>
            <a:r>
              <a:rPr lang="zh-CN" altLang="en-US" sz="2200" dirty="0"/>
              <a:t>了</a:t>
            </a:r>
            <a:r>
              <a:rPr lang="en-US" altLang="zh-CN" sz="2200" dirty="0"/>
              <a:t>ARP</a:t>
            </a:r>
            <a:r>
              <a:rPr lang="zh-CN" altLang="en-US" sz="2200" dirty="0"/>
              <a:t>响应报文，则说明网络内已经存在使用该</a:t>
            </a:r>
            <a:r>
              <a:rPr lang="en-US" altLang="zh-CN" sz="2200" dirty="0"/>
              <a:t>IP</a:t>
            </a:r>
            <a:r>
              <a:rPr lang="zh-CN" altLang="en-US" sz="2200" dirty="0"/>
              <a:t>地址的主机。</a:t>
            </a:r>
          </a:p>
          <a:p>
            <a:r>
              <a:rPr lang="zh-CN" altLang="en-US" sz="2200" dirty="0"/>
              <a:t>可用于更新其他主机的</a:t>
            </a:r>
            <a:r>
              <a:rPr lang="en-US" altLang="zh-CN" sz="2200" dirty="0"/>
              <a:t>ARP</a:t>
            </a:r>
            <a:r>
              <a:rPr lang="zh-CN" altLang="en-US" sz="2200" dirty="0"/>
              <a:t>缓存表。如果该主机更换了网卡，而其他主机的</a:t>
            </a:r>
            <a:r>
              <a:rPr lang="en-US" altLang="zh-CN" sz="2200" dirty="0"/>
              <a:t>ARP</a:t>
            </a:r>
            <a:r>
              <a:rPr lang="zh-CN" altLang="en-US" sz="2200" dirty="0"/>
              <a:t>缓存表仍然保留着原来的</a:t>
            </a:r>
            <a:r>
              <a:rPr lang="en-US" altLang="zh-CN" sz="2200" dirty="0"/>
              <a:t>MAC</a:t>
            </a:r>
            <a:r>
              <a:rPr lang="zh-CN" altLang="en-US" sz="2200" dirty="0"/>
              <a:t>地址。这时，可以发送免费的 </a:t>
            </a:r>
            <a:r>
              <a:rPr lang="en-US" altLang="zh-CN" sz="2200" dirty="0"/>
              <a:t>ARP</a:t>
            </a:r>
            <a:r>
              <a:rPr lang="zh-CN" altLang="en-US" sz="2200" dirty="0"/>
              <a:t>数据包。其他主机收到该数据包后，将更新</a:t>
            </a:r>
            <a:r>
              <a:rPr lang="en-US" altLang="zh-CN" sz="2200" dirty="0"/>
              <a:t>ARP</a:t>
            </a:r>
            <a:r>
              <a:rPr lang="zh-CN" altLang="en-US" sz="2200" dirty="0"/>
              <a:t>缓存表，将原来</a:t>
            </a:r>
            <a:r>
              <a:rPr lang="zh-CN" altLang="en-US" sz="2200" dirty="0" smtClean="0"/>
              <a:t>的</a:t>
            </a:r>
            <a:r>
              <a:rPr lang="en-US" altLang="zh-CN" sz="2200" dirty="0" smtClean="0"/>
              <a:t>MAC</a:t>
            </a:r>
            <a:r>
              <a:rPr lang="zh-CN" altLang="en-US" sz="2200" dirty="0"/>
              <a:t>地址替换为新的</a:t>
            </a:r>
            <a:r>
              <a:rPr lang="en-US" altLang="zh-CN" sz="2200" dirty="0"/>
              <a:t>MAC</a:t>
            </a:r>
            <a:r>
              <a:rPr lang="zh-CN" altLang="en-US" sz="2200" dirty="0"/>
              <a:t>地址。</a:t>
            </a:r>
          </a:p>
        </p:txBody>
      </p:sp>
    </p:spTree>
    <p:extLst>
      <p:ext uri="{BB962C8B-B14F-4D97-AF65-F5344CB8AC3E}">
        <p14:creationId xmlns:p14="http://schemas.microsoft.com/office/powerpoint/2010/main" val="91329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9282" y="257343"/>
            <a:ext cx="8526925" cy="6196620"/>
          </a:xfrm>
        </p:spPr>
        <p:txBody>
          <a:bodyPr>
            <a:noAutofit/>
          </a:bodyPr>
          <a:lstStyle/>
          <a:p>
            <a:pPr marL="0" lvl="0" indent="0" defTabSz="457200">
              <a:spcBef>
                <a:spcPct val="0"/>
              </a:spcBef>
              <a:buClr>
                <a:srgbClr val="0018E7"/>
              </a:buClr>
              <a:buSzPct val="70000"/>
              <a:buNone/>
              <a:defRPr/>
            </a:pPr>
            <a:endParaRPr lang="en-US" altLang="zh-CN" sz="2400" dirty="0" smtClean="0">
              <a:solidFill>
                <a:prstClr val="black"/>
              </a:solidFill>
            </a:endParaRPr>
          </a:p>
          <a:p>
            <a:pPr marL="0" lvl="0" indent="0" defTabSz="457200">
              <a:spcBef>
                <a:spcPct val="0"/>
              </a:spcBef>
              <a:buClr>
                <a:srgbClr val="0018E7"/>
              </a:buClr>
              <a:buSzPct val="70000"/>
              <a:buNone/>
              <a:defRPr/>
            </a:pPr>
            <a:r>
              <a:rPr lang="en-US" altLang="zh-CN" sz="2400" b="1" dirty="0" smtClean="0">
                <a:solidFill>
                  <a:prstClr val="black"/>
                </a:solidFill>
              </a:rPr>
              <a:t>IPv4</a:t>
            </a:r>
            <a:r>
              <a:rPr lang="zh-CN" altLang="en-US" sz="2400" b="1" dirty="0" smtClean="0">
                <a:solidFill>
                  <a:prstClr val="black"/>
                </a:solidFill>
              </a:rPr>
              <a:t>、网段、掩码，  </a:t>
            </a:r>
            <a:r>
              <a:rPr lang="en-US" altLang="zh-CN" sz="2400" b="1" dirty="0" smtClean="0">
                <a:solidFill>
                  <a:prstClr val="black"/>
                </a:solidFill>
              </a:rPr>
              <a:t>【</a:t>
            </a:r>
            <a:r>
              <a:rPr lang="zh-CN" altLang="en-US" sz="2400" b="1" dirty="0" smtClean="0">
                <a:solidFill>
                  <a:prstClr val="black"/>
                </a:solidFill>
              </a:rPr>
              <a:t>根据子网内主机数设置掩码的问题</a:t>
            </a:r>
            <a:r>
              <a:rPr lang="en-US" altLang="zh-CN" sz="2400" b="1" dirty="0" smtClean="0">
                <a:solidFill>
                  <a:prstClr val="black"/>
                </a:solidFill>
              </a:rPr>
              <a:t>】</a:t>
            </a:r>
          </a:p>
          <a:p>
            <a:pPr marL="0" lvl="0" indent="0" defTabSz="457200">
              <a:spcBef>
                <a:spcPct val="0"/>
              </a:spcBef>
              <a:buClr>
                <a:srgbClr val="0018E7"/>
              </a:buClr>
              <a:buSzPct val="70000"/>
              <a:buNone/>
              <a:defRPr/>
            </a:pPr>
            <a:r>
              <a:rPr lang="en-US" altLang="zh-CN" sz="2400" dirty="0">
                <a:solidFill>
                  <a:prstClr val="black"/>
                </a:solidFill>
              </a:rPr>
              <a:t>A</a:t>
            </a:r>
            <a:r>
              <a:rPr lang="zh-CN" altLang="en-US" sz="2400" dirty="0">
                <a:solidFill>
                  <a:prstClr val="black"/>
                </a:solidFill>
              </a:rPr>
              <a:t>类：</a:t>
            </a:r>
            <a:r>
              <a:rPr lang="en-US" altLang="zh-CN" sz="2400" dirty="0" smtClean="0">
                <a:solidFill>
                  <a:prstClr val="black"/>
                </a:solidFill>
              </a:rPr>
              <a:t>0~127   0</a:t>
            </a:r>
            <a:endParaRPr lang="en-US" altLang="zh-CN" sz="2400" dirty="0">
              <a:solidFill>
                <a:prstClr val="black"/>
              </a:solidFill>
            </a:endParaRPr>
          </a:p>
          <a:p>
            <a:pPr marL="0" lvl="0" indent="0" defTabSz="457200">
              <a:spcBef>
                <a:spcPct val="0"/>
              </a:spcBef>
              <a:buClr>
                <a:srgbClr val="0018E7"/>
              </a:buClr>
              <a:buSzPct val="70000"/>
              <a:buNone/>
              <a:defRPr/>
            </a:pPr>
            <a:r>
              <a:rPr lang="en-US" altLang="zh-CN" sz="2400" dirty="0">
                <a:solidFill>
                  <a:prstClr val="black"/>
                </a:solidFill>
              </a:rPr>
              <a:t>B</a:t>
            </a:r>
            <a:r>
              <a:rPr lang="zh-CN" altLang="en-US" sz="2400" dirty="0">
                <a:solidFill>
                  <a:prstClr val="black"/>
                </a:solidFill>
              </a:rPr>
              <a:t>类：</a:t>
            </a:r>
            <a:r>
              <a:rPr lang="en-US" altLang="zh-CN" sz="2400" dirty="0" smtClean="0">
                <a:solidFill>
                  <a:prstClr val="black"/>
                </a:solidFill>
              </a:rPr>
              <a:t>128~191 10</a:t>
            </a:r>
            <a:endParaRPr lang="en-US" altLang="zh-CN" sz="2400" dirty="0">
              <a:solidFill>
                <a:prstClr val="black"/>
              </a:solidFill>
            </a:endParaRPr>
          </a:p>
          <a:p>
            <a:pPr marL="0" lvl="0" indent="0" defTabSz="457200">
              <a:spcBef>
                <a:spcPct val="0"/>
              </a:spcBef>
              <a:buClr>
                <a:srgbClr val="0018E7"/>
              </a:buClr>
              <a:buSzPct val="70000"/>
              <a:buNone/>
              <a:defRPr/>
            </a:pPr>
            <a:r>
              <a:rPr lang="en-US" altLang="zh-CN" sz="2400" dirty="0">
                <a:solidFill>
                  <a:prstClr val="black"/>
                </a:solidFill>
              </a:rPr>
              <a:t>C</a:t>
            </a:r>
            <a:r>
              <a:rPr lang="zh-CN" altLang="en-US" sz="2400" dirty="0">
                <a:solidFill>
                  <a:prstClr val="black"/>
                </a:solidFill>
              </a:rPr>
              <a:t>类：</a:t>
            </a:r>
            <a:r>
              <a:rPr lang="en-US" altLang="zh-CN" sz="2400" dirty="0" smtClean="0">
                <a:solidFill>
                  <a:prstClr val="black"/>
                </a:solidFill>
              </a:rPr>
              <a:t>192~223 110</a:t>
            </a:r>
            <a:endParaRPr lang="en-US" altLang="zh-CN" sz="2400" dirty="0">
              <a:solidFill>
                <a:prstClr val="black"/>
              </a:solidFill>
            </a:endParaRPr>
          </a:p>
          <a:p>
            <a:pPr marL="0" lvl="0" indent="0" defTabSz="457200">
              <a:spcBef>
                <a:spcPct val="0"/>
              </a:spcBef>
              <a:buClr>
                <a:srgbClr val="0018E7"/>
              </a:buClr>
              <a:buSzPct val="70000"/>
              <a:buNone/>
              <a:defRPr/>
            </a:pPr>
            <a:endParaRPr lang="en-US" altLang="zh-CN" sz="2400" dirty="0" smtClean="0">
              <a:solidFill>
                <a:prstClr val="black"/>
              </a:solidFill>
            </a:endParaRPr>
          </a:p>
          <a:p>
            <a:pPr marL="0" lvl="0" indent="0" defTabSz="457200">
              <a:spcBef>
                <a:spcPct val="0"/>
              </a:spcBef>
              <a:buClr>
                <a:srgbClr val="0018E7"/>
              </a:buClr>
              <a:buSzPct val="70000"/>
              <a:buNone/>
              <a:defRPr/>
            </a:pPr>
            <a:r>
              <a:rPr lang="en-US" altLang="zh-CN" sz="2400" dirty="0" smtClean="0"/>
              <a:t>10.0.0.0/8</a:t>
            </a:r>
            <a:endParaRPr lang="en-US" altLang="zh-CN" sz="2400" dirty="0"/>
          </a:p>
          <a:p>
            <a:pPr marL="0" lvl="0" indent="0" defTabSz="457200">
              <a:spcBef>
                <a:spcPct val="0"/>
              </a:spcBef>
              <a:buClr>
                <a:srgbClr val="0018E7"/>
              </a:buClr>
              <a:buSzPct val="70000"/>
              <a:buNone/>
              <a:defRPr/>
            </a:pPr>
            <a:r>
              <a:rPr lang="en-US" altLang="zh-CN" sz="2400" dirty="0"/>
              <a:t>172.16.0.0/12</a:t>
            </a:r>
          </a:p>
          <a:p>
            <a:pPr marL="0" lvl="0" indent="0" defTabSz="457200">
              <a:spcBef>
                <a:spcPct val="0"/>
              </a:spcBef>
              <a:buClr>
                <a:srgbClr val="0018E7"/>
              </a:buClr>
              <a:buSzPct val="70000"/>
              <a:buNone/>
              <a:defRPr/>
            </a:pPr>
            <a:r>
              <a:rPr lang="en-US" altLang="zh-CN" sz="2400" dirty="0" smtClean="0"/>
              <a:t>192.168.0.0/16</a:t>
            </a:r>
          </a:p>
          <a:p>
            <a:pPr marL="0" lvl="0" indent="0" defTabSz="457200">
              <a:spcBef>
                <a:spcPct val="0"/>
              </a:spcBef>
              <a:buClr>
                <a:srgbClr val="0018E7"/>
              </a:buClr>
              <a:buSzPct val="70000"/>
              <a:buNone/>
              <a:defRPr/>
            </a:pPr>
            <a:endParaRPr lang="en-US" altLang="zh-CN" sz="2400" dirty="0" smtClean="0"/>
          </a:p>
          <a:p>
            <a:pPr marL="0" lvl="0" indent="0" defTabSz="457200">
              <a:spcBef>
                <a:spcPct val="0"/>
              </a:spcBef>
              <a:buClr>
                <a:srgbClr val="0018E7"/>
              </a:buClr>
              <a:buSzPct val="70000"/>
              <a:buNone/>
              <a:defRPr/>
            </a:pPr>
            <a:endParaRPr lang="en-US" altLang="zh-CN" sz="2400" dirty="0"/>
          </a:p>
          <a:p>
            <a:pPr marL="0" lvl="0" indent="0" defTabSz="457200">
              <a:spcBef>
                <a:spcPct val="0"/>
              </a:spcBef>
              <a:buClr>
                <a:srgbClr val="0018E7"/>
              </a:buClr>
              <a:buSzPct val="70000"/>
              <a:buNone/>
              <a:defRPr/>
            </a:pPr>
            <a:r>
              <a:rPr lang="zh-CN" altLang="en-US" sz="2400" dirty="0" smtClean="0"/>
              <a:t>地址枯竭</a:t>
            </a:r>
            <a:endParaRPr lang="en-US" altLang="zh-CN" sz="2400" dirty="0" smtClean="0"/>
          </a:p>
          <a:p>
            <a:pPr marL="0" lvl="0" indent="0" defTabSz="457200">
              <a:spcBef>
                <a:spcPct val="0"/>
              </a:spcBef>
              <a:buClr>
                <a:srgbClr val="0018E7"/>
              </a:buClr>
              <a:buSzPct val="70000"/>
              <a:buNone/>
              <a:defRPr/>
            </a:pPr>
            <a:r>
              <a:rPr lang="en-US" altLang="zh-CN" sz="2400" dirty="0" smtClean="0"/>
              <a:t>NAT</a:t>
            </a:r>
            <a:r>
              <a:rPr lang="zh-CN" altLang="en-US" sz="2400" dirty="0" smtClean="0"/>
              <a:t>、</a:t>
            </a:r>
            <a:r>
              <a:rPr lang="en-US" altLang="zh-CN" sz="2400" dirty="0" smtClean="0"/>
              <a:t>DHCP</a:t>
            </a:r>
            <a:r>
              <a:rPr lang="zh-CN" altLang="en-US" sz="2400" dirty="0" smtClean="0"/>
              <a:t>、公网地址分配、早期大地址块的回收</a:t>
            </a:r>
            <a:endParaRPr lang="en-US" altLang="zh-CN" sz="2400" dirty="0" smtClean="0"/>
          </a:p>
          <a:p>
            <a:pPr marL="0" lvl="0" indent="0" defTabSz="457200">
              <a:spcBef>
                <a:spcPct val="0"/>
              </a:spcBef>
              <a:buClr>
                <a:srgbClr val="0018E7"/>
              </a:buClr>
              <a:buSzPct val="70000"/>
              <a:buNone/>
              <a:defRPr/>
            </a:pPr>
            <a:r>
              <a:rPr lang="en-US" altLang="zh-CN" sz="2400" dirty="0" smtClean="0"/>
              <a:t>(</a:t>
            </a:r>
            <a:r>
              <a:rPr lang="zh-CN" altLang="en-US" sz="2400" dirty="0"/>
              <a:t>网络地址转换</a:t>
            </a:r>
            <a:r>
              <a:rPr lang="en-US" altLang="zh-CN" sz="2400" dirty="0" smtClean="0"/>
              <a:t>),(</a:t>
            </a:r>
            <a:r>
              <a:rPr lang="zh-CN" altLang="en-US" sz="2400" dirty="0"/>
              <a:t>动态主机配置协议</a:t>
            </a:r>
            <a:r>
              <a:rPr lang="en-US" altLang="zh-CN" sz="2400" dirty="0" smtClean="0"/>
              <a:t>)</a:t>
            </a:r>
          </a:p>
          <a:p>
            <a:pPr marL="0" lvl="0" indent="0" defTabSz="457200">
              <a:spcBef>
                <a:spcPct val="0"/>
              </a:spcBef>
              <a:buClr>
                <a:srgbClr val="0018E7"/>
              </a:buClr>
              <a:buSzPct val="70000"/>
              <a:buNone/>
              <a:defRPr/>
            </a:pPr>
            <a:endParaRPr lang="en-US" altLang="zh-CN" sz="2400" dirty="0" smtClean="0"/>
          </a:p>
          <a:p>
            <a:pPr marL="0" lvl="0" indent="0" defTabSz="457200">
              <a:spcBef>
                <a:spcPct val="0"/>
              </a:spcBef>
              <a:buClr>
                <a:srgbClr val="0018E7"/>
              </a:buClr>
              <a:buSzPct val="70000"/>
              <a:buNone/>
              <a:defRPr/>
            </a:pPr>
            <a:r>
              <a:rPr lang="en-US" altLang="zh-CN" sz="2400" dirty="0" smtClean="0"/>
              <a:t>3</a:t>
            </a:r>
            <a:r>
              <a:rPr lang="zh-CN" altLang="en-US" sz="2400" dirty="0" smtClean="0"/>
              <a:t>位的标志 和 分片偏移</a:t>
            </a:r>
            <a:endParaRPr lang="en-US" altLang="zh-CN" sz="2400" dirty="0" smtClean="0"/>
          </a:p>
          <a:p>
            <a:pPr marL="0" lvl="0" indent="0" defTabSz="457200">
              <a:spcBef>
                <a:spcPct val="0"/>
              </a:spcBef>
              <a:buClr>
                <a:srgbClr val="0018E7"/>
              </a:buClr>
              <a:buSzPct val="70000"/>
              <a:buNone/>
              <a:defRPr/>
            </a:pPr>
            <a:endParaRPr lang="en-US" altLang="zh-CN" sz="2400" dirty="0"/>
          </a:p>
          <a:p>
            <a:pPr marL="0" lvl="0" indent="0" defTabSz="457200">
              <a:spcBef>
                <a:spcPct val="0"/>
              </a:spcBef>
              <a:buClr>
                <a:srgbClr val="0018E7"/>
              </a:buClr>
              <a:buSzPct val="70000"/>
              <a:buNone/>
              <a:defRPr/>
            </a:pPr>
            <a:r>
              <a:rPr lang="en-US" altLang="zh-CN" sz="2400" dirty="0"/>
              <a:t>ipv4</a:t>
            </a:r>
            <a:r>
              <a:rPr lang="zh-CN" altLang="en-US" sz="2400" dirty="0"/>
              <a:t>的头部长度</a:t>
            </a:r>
            <a:r>
              <a:rPr lang="zh-CN" altLang="en-US" sz="2400" dirty="0" smtClean="0"/>
              <a:t>至少</a:t>
            </a:r>
            <a:r>
              <a:rPr lang="en-US" altLang="zh-CN" sz="2400" dirty="0" smtClean="0"/>
              <a:t>20</a:t>
            </a:r>
            <a:r>
              <a:rPr lang="zh-CN" altLang="en-US" sz="2400" dirty="0"/>
              <a:t>字节</a:t>
            </a:r>
            <a:r>
              <a:rPr lang="en-US" altLang="zh-CN" sz="2400" dirty="0"/>
              <a:t>, </a:t>
            </a:r>
            <a:r>
              <a:rPr lang="zh-CN" altLang="en-US" sz="2400" dirty="0"/>
              <a:t>最多</a:t>
            </a:r>
            <a:r>
              <a:rPr lang="en-US" altLang="zh-CN" sz="2400" dirty="0"/>
              <a:t>60</a:t>
            </a:r>
            <a:r>
              <a:rPr lang="zh-CN" altLang="en-US" sz="2400" dirty="0" smtClean="0"/>
              <a:t>字节，扩展头</a:t>
            </a:r>
            <a:endParaRPr lang="en-US" altLang="zh-CN" sz="2400" dirty="0" smtClean="0"/>
          </a:p>
          <a:p>
            <a:pPr marL="0" lvl="0" indent="0" defTabSz="457200">
              <a:spcBef>
                <a:spcPct val="0"/>
              </a:spcBef>
              <a:buClr>
                <a:srgbClr val="0018E7"/>
              </a:buClr>
              <a:buSzPct val="70000"/>
              <a:buNone/>
              <a:defRPr/>
            </a:pPr>
            <a:endParaRPr lang="en-US" altLang="zh-CN" sz="2400" dirty="0"/>
          </a:p>
          <a:p>
            <a:pPr marL="0" lvl="0" indent="0" defTabSz="457200">
              <a:spcBef>
                <a:spcPct val="0"/>
              </a:spcBef>
              <a:buClr>
                <a:srgbClr val="0018E7"/>
              </a:buClr>
              <a:buSzPct val="70000"/>
              <a:buNone/>
              <a:defRPr/>
            </a:pPr>
            <a:endParaRPr lang="en-US" altLang="zh-CN" sz="2400" dirty="0" smtClean="0"/>
          </a:p>
          <a:p>
            <a:pPr marL="0" lvl="0" indent="0" defTabSz="457200">
              <a:spcBef>
                <a:spcPct val="0"/>
              </a:spcBef>
              <a:buClr>
                <a:srgbClr val="0018E7"/>
              </a:buClr>
              <a:buSzPct val="70000"/>
              <a:buNone/>
              <a:defRPr/>
            </a:pPr>
            <a:endParaRPr lang="en-US" altLang="zh-CN" sz="2400" dirty="0"/>
          </a:p>
          <a:p>
            <a:pPr marL="0" lvl="0" indent="0" defTabSz="457200">
              <a:spcBef>
                <a:spcPct val="0"/>
              </a:spcBef>
              <a:buClr>
                <a:srgbClr val="0018E7"/>
              </a:buClr>
              <a:buSzPct val="70000"/>
              <a:buNone/>
              <a:defRPr/>
            </a:pPr>
            <a:endParaRPr lang="en-US" altLang="zh-CN" sz="2400" dirty="0" smtClean="0"/>
          </a:p>
          <a:p>
            <a:pPr marL="0" lvl="0" indent="0" defTabSz="457200">
              <a:spcBef>
                <a:spcPct val="0"/>
              </a:spcBef>
              <a:buClr>
                <a:srgbClr val="0018E7"/>
              </a:buClr>
              <a:buSzPct val="70000"/>
              <a:buNone/>
              <a:defRPr/>
            </a:pPr>
            <a:endParaRPr lang="en-US" altLang="zh-CN" sz="2400" dirty="0"/>
          </a:p>
        </p:txBody>
      </p:sp>
      <p:pic>
        <p:nvPicPr>
          <p:cNvPr id="2" name="图片 1"/>
          <p:cNvPicPr>
            <a:picLocks noChangeAspect="1"/>
          </p:cNvPicPr>
          <p:nvPr/>
        </p:nvPicPr>
        <p:blipFill>
          <a:blip r:embed="rId3"/>
          <a:stretch>
            <a:fillRect/>
          </a:stretch>
        </p:blipFill>
        <p:spPr>
          <a:xfrm>
            <a:off x="2867696" y="1428605"/>
            <a:ext cx="6138211" cy="2567133"/>
          </a:xfrm>
          <a:prstGeom prst="rect">
            <a:avLst/>
          </a:prstGeom>
        </p:spPr>
      </p:pic>
    </p:spTree>
    <p:extLst>
      <p:ext uri="{BB962C8B-B14F-4D97-AF65-F5344CB8AC3E}">
        <p14:creationId xmlns:p14="http://schemas.microsoft.com/office/powerpoint/2010/main" val="523895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9282" y="257343"/>
            <a:ext cx="8526925" cy="6196620"/>
          </a:xfrm>
        </p:spPr>
        <p:txBody>
          <a:bodyPr>
            <a:noAutofit/>
          </a:bodyPr>
          <a:lstStyle/>
          <a:p>
            <a:pPr marL="0" lvl="0" indent="0" defTabSz="457200">
              <a:spcBef>
                <a:spcPct val="0"/>
              </a:spcBef>
              <a:buClr>
                <a:srgbClr val="0018E7"/>
              </a:buClr>
              <a:buSzPct val="70000"/>
              <a:buNone/>
              <a:defRPr/>
            </a:pPr>
            <a:r>
              <a:rPr lang="en-US" altLang="zh-CN" sz="2400" b="1" dirty="0" smtClean="0">
                <a:solidFill>
                  <a:prstClr val="black"/>
                </a:solidFill>
              </a:rPr>
              <a:t>2.</a:t>
            </a:r>
            <a:r>
              <a:rPr lang="zh-CN" altLang="en-US" sz="2400" b="1" dirty="0" smtClean="0">
                <a:solidFill>
                  <a:prstClr val="black"/>
                </a:solidFill>
              </a:rPr>
              <a:t>提取内容</a:t>
            </a:r>
            <a:endParaRPr lang="en-US" altLang="zh-CN" sz="2400" b="1" dirty="0">
              <a:solidFill>
                <a:prstClr val="black"/>
              </a:solidFill>
            </a:endParaRPr>
          </a:p>
          <a:p>
            <a:pPr marL="0" indent="0">
              <a:buNone/>
            </a:pPr>
            <a:r>
              <a:rPr lang="zh-CN" altLang="en-US" sz="2400" dirty="0" smtClean="0"/>
              <a:t>包</a:t>
            </a:r>
            <a:r>
              <a:rPr lang="zh-CN" altLang="en-US" sz="2400" dirty="0"/>
              <a:t>捕获数据虽然内容全面丰富，但</a:t>
            </a:r>
            <a:r>
              <a:rPr lang="zh-CN" altLang="en-US" sz="2400" b="1" dirty="0"/>
              <a:t>它的巨大容量</a:t>
            </a:r>
            <a:r>
              <a:rPr lang="zh-CN" altLang="en-US" sz="2400" dirty="0"/>
              <a:t>给安全人员的分析工作带来较大的挑战，也给存储资源带来一定的压力，在实践中，包捕获数据往往只能保存几天或几个星期，这就产生了一种新的提取内容数据类型</a:t>
            </a:r>
            <a:r>
              <a:rPr lang="en-US" altLang="zh-CN" sz="2400" dirty="0"/>
              <a:t>——</a:t>
            </a:r>
            <a:r>
              <a:rPr lang="zh-CN" altLang="en-US" sz="2400" b="1" dirty="0"/>
              <a:t>包字符串</a:t>
            </a:r>
            <a:r>
              <a:rPr lang="zh-CN" altLang="en-US" sz="2400" b="1" dirty="0" smtClean="0"/>
              <a:t>数据</a:t>
            </a:r>
            <a:r>
              <a:rPr lang="en-US" altLang="zh-CN" sz="2400" b="1" dirty="0" smtClean="0"/>
              <a:t>(</a:t>
            </a:r>
            <a:r>
              <a:rPr lang="zh-CN" altLang="en-US" sz="2400" b="1" dirty="0" smtClean="0"/>
              <a:t>对报文内容的提取</a:t>
            </a:r>
            <a:r>
              <a:rPr lang="en-US" altLang="zh-CN" sz="2400" b="1" dirty="0" smtClean="0"/>
              <a:t>)</a:t>
            </a:r>
            <a:r>
              <a:rPr lang="zh-CN" altLang="en-US" sz="2400" dirty="0" smtClean="0"/>
              <a:t>。</a:t>
            </a:r>
            <a:endParaRPr lang="en-US" altLang="zh-CN" sz="2400" dirty="0" smtClean="0"/>
          </a:p>
          <a:p>
            <a:pPr marL="0" indent="0">
              <a:buNone/>
            </a:pPr>
            <a:endParaRPr lang="en-US" altLang="zh-CN" sz="2400" dirty="0"/>
          </a:p>
          <a:p>
            <a:pPr marL="0" lvl="0" indent="0">
              <a:lnSpc>
                <a:spcPct val="100000"/>
              </a:lnSpc>
              <a:spcBef>
                <a:spcPts val="0"/>
              </a:spcBef>
              <a:buNone/>
              <a:defRPr/>
            </a:pPr>
            <a:r>
              <a:rPr lang="zh-CN" altLang="en-US" sz="2400" b="1" dirty="0"/>
              <a:t>包字符串数据</a:t>
            </a:r>
            <a:r>
              <a:rPr lang="zh-CN" altLang="en-US" sz="2400" dirty="0"/>
              <a:t>是从包捕获数据中导出来的，是介于包捕获数据和会话数据之间的一种数据格式，</a:t>
            </a:r>
            <a:r>
              <a:rPr lang="zh-CN" altLang="en-US" sz="2400" b="1" dirty="0"/>
              <a:t>该数据格式包括报文协议报头中提取的明文字符串</a:t>
            </a:r>
            <a:r>
              <a:rPr lang="zh-CN" altLang="en-US" sz="2400" dirty="0"/>
              <a:t>。其粒度接近于包捕获数据，但在</a:t>
            </a:r>
            <a:r>
              <a:rPr lang="zh-CN" altLang="en-US" sz="2400" b="1" dirty="0"/>
              <a:t>容量</a:t>
            </a:r>
            <a:r>
              <a:rPr lang="zh-CN" altLang="en-US" sz="2400" dirty="0"/>
              <a:t>上比包捕获数据更容易管理，并且可以存储较长时间</a:t>
            </a:r>
            <a:r>
              <a:rPr lang="zh-CN" altLang="en-US" sz="2400" dirty="0" smtClean="0"/>
              <a:t>。</a:t>
            </a:r>
            <a:endParaRPr lang="en-US" altLang="zh-CN" sz="2400" dirty="0" smtClean="0"/>
          </a:p>
          <a:p>
            <a:pPr marL="0" lvl="0" indent="0">
              <a:lnSpc>
                <a:spcPct val="100000"/>
              </a:lnSpc>
              <a:spcBef>
                <a:spcPts val="0"/>
              </a:spcBef>
              <a:buNone/>
              <a:defRPr/>
            </a:pPr>
            <a:endParaRPr lang="en-US" altLang="zh-CN" sz="2400" dirty="0" smtClean="0"/>
          </a:p>
          <a:p>
            <a:pPr marL="0" lvl="0" indent="0">
              <a:lnSpc>
                <a:spcPct val="100000"/>
              </a:lnSpc>
              <a:spcBef>
                <a:spcPts val="0"/>
              </a:spcBef>
              <a:buNone/>
              <a:defRPr/>
            </a:pPr>
            <a:r>
              <a:rPr lang="zh-CN" altLang="en-US" sz="2400" dirty="0" smtClean="0"/>
              <a:t>包</a:t>
            </a:r>
            <a:r>
              <a:rPr lang="zh-CN" altLang="en-US" sz="2400" dirty="0"/>
              <a:t>字符串数据兼具包捕获数据的完整和会话数据的速度，对存储空间要求也不那么高，且可以根据用户需求进行自定义，因此是一种比较理想且恰当的网络安全数据类型</a:t>
            </a:r>
            <a:r>
              <a:rPr lang="zh-CN" altLang="en-US" sz="2400" dirty="0" smtClean="0"/>
              <a:t>。</a:t>
            </a:r>
            <a:endParaRPr lang="en-US" altLang="zh-CN" sz="2400" dirty="0"/>
          </a:p>
        </p:txBody>
      </p:sp>
    </p:spTree>
    <p:extLst>
      <p:ext uri="{BB962C8B-B14F-4D97-AF65-F5344CB8AC3E}">
        <p14:creationId xmlns:p14="http://schemas.microsoft.com/office/powerpoint/2010/main" val="3941910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9282" y="257343"/>
            <a:ext cx="8526925" cy="6419904"/>
          </a:xfrm>
        </p:spPr>
        <p:txBody>
          <a:bodyPr>
            <a:noAutofit/>
          </a:bodyPr>
          <a:lstStyle/>
          <a:p>
            <a:pPr marL="0" lvl="0" indent="0" defTabSz="457200">
              <a:spcBef>
                <a:spcPct val="0"/>
              </a:spcBef>
              <a:buClr>
                <a:srgbClr val="0018E7"/>
              </a:buClr>
              <a:buSzPct val="70000"/>
              <a:buNone/>
              <a:defRPr/>
            </a:pPr>
            <a:r>
              <a:rPr lang="en-US" altLang="zh-CN" sz="2400" b="1" dirty="0" smtClean="0">
                <a:solidFill>
                  <a:prstClr val="black"/>
                </a:solidFill>
              </a:rPr>
              <a:t>2.</a:t>
            </a:r>
            <a:r>
              <a:rPr lang="zh-CN" altLang="en-US" sz="2400" b="1" dirty="0" smtClean="0">
                <a:solidFill>
                  <a:prstClr val="black"/>
                </a:solidFill>
              </a:rPr>
              <a:t>提取内容</a:t>
            </a:r>
            <a:endParaRPr lang="en-US" altLang="zh-CN" sz="2400" b="1" dirty="0">
              <a:solidFill>
                <a:prstClr val="black"/>
              </a:solidFill>
            </a:endParaRPr>
          </a:p>
          <a:p>
            <a:pPr marL="0" indent="0">
              <a:buNone/>
            </a:pPr>
            <a:r>
              <a:rPr lang="zh-CN" altLang="en-US" sz="2400" dirty="0" smtClean="0"/>
              <a:t>包</a:t>
            </a:r>
            <a:r>
              <a:rPr lang="zh-CN" altLang="en-US" sz="2400" dirty="0"/>
              <a:t>字符串数据作为提取内容数据类型，有些</a:t>
            </a:r>
            <a:r>
              <a:rPr lang="zh-CN" altLang="en-US" sz="2400" dirty="0" smtClean="0"/>
              <a:t>是</a:t>
            </a:r>
            <a:r>
              <a:rPr lang="zh-CN" altLang="en-US" sz="2400" u="sng" dirty="0" smtClean="0"/>
              <a:t>从包捕获数据中生成</a:t>
            </a:r>
            <a:r>
              <a:rPr lang="en-US" altLang="zh-CN" sz="2400" u="sng" dirty="0" smtClean="0"/>
              <a:t>/</a:t>
            </a:r>
            <a:r>
              <a:rPr lang="zh-CN" altLang="en-US" sz="2400" u="sng" dirty="0" smtClean="0"/>
              <a:t>提取的</a:t>
            </a:r>
            <a:r>
              <a:rPr lang="zh-CN" altLang="en-US" sz="2400" dirty="0" smtClean="0"/>
              <a:t>，有些</a:t>
            </a:r>
            <a:r>
              <a:rPr lang="zh-CN" altLang="en-US" sz="2400" dirty="0"/>
              <a:t>则是从采集传感器端</a:t>
            </a:r>
            <a:r>
              <a:rPr lang="zh-CN" altLang="en-US" sz="2400" u="sng" dirty="0"/>
              <a:t>直接采集</a:t>
            </a:r>
            <a:r>
              <a:rPr lang="zh-CN" altLang="en-US" sz="2400" dirty="0"/>
              <a:t>而来的</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dirty="0"/>
              <a:t>一种是只</a:t>
            </a:r>
            <a:r>
              <a:rPr lang="zh-CN" altLang="en-US" sz="2400" b="1" dirty="0"/>
              <a:t>提取协议的报头信息</a:t>
            </a:r>
            <a:r>
              <a:rPr lang="zh-CN" altLang="en-US" sz="2400" dirty="0"/>
              <a:t>，例如，我们可以从通用的应用层协议（如</a:t>
            </a:r>
            <a:r>
              <a:rPr lang="en-US" altLang="zh-CN" sz="2400" dirty="0"/>
              <a:t>HTTP</a:t>
            </a:r>
            <a:r>
              <a:rPr lang="zh-CN" altLang="en-US" sz="2400" dirty="0"/>
              <a:t>）的报头中生成特定格式的包字符串数据，而不用关心协议中的有效载荷</a:t>
            </a:r>
            <a:r>
              <a:rPr lang="zh-CN" altLang="en-US" sz="2400" dirty="0" smtClean="0"/>
              <a:t>数据，</a:t>
            </a:r>
            <a:r>
              <a:rPr lang="zh-CN" altLang="en-US" sz="2400" dirty="0"/>
              <a:t>用于对数据包进行快照</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另</a:t>
            </a:r>
            <a:r>
              <a:rPr lang="zh-CN" altLang="en-US" sz="2400" dirty="0"/>
              <a:t>一种是只</a:t>
            </a:r>
            <a:r>
              <a:rPr lang="zh-CN" altLang="en-US" sz="2400" b="1" dirty="0"/>
              <a:t>提取协议的有效载荷数据</a:t>
            </a:r>
            <a:r>
              <a:rPr lang="zh-CN" altLang="en-US" sz="2400" dirty="0" smtClean="0"/>
              <a:t>，比较少这么做</a:t>
            </a:r>
            <a:r>
              <a:rPr lang="zh-CN" altLang="en-US" sz="2400" dirty="0"/>
              <a:t>。例如，我们可以只关心应用层协议</a:t>
            </a:r>
            <a:r>
              <a:rPr lang="en-US" altLang="zh-CN" sz="2400" dirty="0"/>
              <a:t>HTTP</a:t>
            </a:r>
            <a:r>
              <a:rPr lang="zh-CN" altLang="en-US" sz="2400" dirty="0"/>
              <a:t>报头后面发生的，也就是整个分组报文的有效载荷数据（那些非二进制字节）</a:t>
            </a:r>
            <a:r>
              <a:rPr lang="zh-CN" altLang="en-US" sz="2400" dirty="0" smtClean="0"/>
              <a:t>。这时要求数据</a:t>
            </a:r>
            <a:r>
              <a:rPr lang="zh-CN" altLang="en-US" sz="2400" dirty="0"/>
              <a:t>的</a:t>
            </a:r>
            <a:r>
              <a:rPr lang="zh-CN" altLang="en-US" sz="2400" dirty="0" smtClean="0"/>
              <a:t>存储空间比较大，</a:t>
            </a:r>
            <a:r>
              <a:rPr lang="zh-CN" altLang="en-US" sz="2400" dirty="0"/>
              <a:t>因为有效载荷数据会产生相当数量的数据冗余和较大的开销，因此常常会采用日志数据格式进行容量</a:t>
            </a:r>
            <a:r>
              <a:rPr lang="zh-CN" altLang="en-US" sz="2400" dirty="0" smtClean="0"/>
              <a:t>压缩。</a:t>
            </a:r>
            <a:endParaRPr lang="en-US" altLang="zh-CN" sz="2400" dirty="0" smtClean="0"/>
          </a:p>
          <a:p>
            <a:pPr marL="0" indent="0">
              <a:buNone/>
            </a:pPr>
            <a:endParaRPr lang="en-US" altLang="zh-CN" sz="2400" dirty="0" smtClean="0"/>
          </a:p>
          <a:p>
            <a:pPr marL="0" indent="0">
              <a:buNone/>
            </a:pPr>
            <a:r>
              <a:rPr lang="zh-CN" altLang="en-US" sz="2400" b="1" dirty="0" smtClean="0">
                <a:solidFill>
                  <a:srgbClr val="FF0000"/>
                </a:solidFill>
              </a:rPr>
              <a:t>载荷</a:t>
            </a:r>
            <a:r>
              <a:rPr lang="en-US" altLang="zh-CN" sz="2400" b="1" dirty="0" smtClean="0">
                <a:solidFill>
                  <a:srgbClr val="FF0000"/>
                </a:solidFill>
              </a:rPr>
              <a:t>payload</a:t>
            </a:r>
            <a:r>
              <a:rPr lang="zh-CN" altLang="en-US" sz="2400" b="1" dirty="0" smtClean="0">
                <a:solidFill>
                  <a:srgbClr val="FF0000"/>
                </a:solidFill>
              </a:rPr>
              <a:t>比报头更大吗？到底有多大的数量级？</a:t>
            </a:r>
            <a:endParaRPr lang="zh-CN" altLang="en-US" sz="2400" b="1" dirty="0">
              <a:solidFill>
                <a:srgbClr val="FF0000"/>
              </a:solidFill>
            </a:endParaRPr>
          </a:p>
          <a:p>
            <a:pPr marL="0" indent="0">
              <a:buNone/>
            </a:pPr>
            <a:endParaRPr lang="en-US" altLang="zh-CN" sz="2400" dirty="0" smtClean="0"/>
          </a:p>
        </p:txBody>
      </p:sp>
    </p:spTree>
    <p:extLst>
      <p:ext uri="{BB962C8B-B14F-4D97-AF65-F5344CB8AC3E}">
        <p14:creationId xmlns:p14="http://schemas.microsoft.com/office/powerpoint/2010/main" val="272639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9282" y="257343"/>
            <a:ext cx="8526925" cy="6419904"/>
          </a:xfrm>
        </p:spPr>
        <p:txBody>
          <a:bodyPr>
            <a:noAutofit/>
          </a:bodyPr>
          <a:lstStyle/>
          <a:p>
            <a:pPr marL="0" lvl="0" indent="0" defTabSz="457200">
              <a:spcBef>
                <a:spcPct val="0"/>
              </a:spcBef>
              <a:buClr>
                <a:srgbClr val="0018E7"/>
              </a:buClr>
              <a:buSzPct val="70000"/>
              <a:buNone/>
              <a:defRPr/>
            </a:pPr>
            <a:r>
              <a:rPr lang="en-US" altLang="zh-CN" sz="2400" b="1" dirty="0" smtClean="0">
                <a:solidFill>
                  <a:prstClr val="black"/>
                </a:solidFill>
              </a:rPr>
              <a:t>2.</a:t>
            </a:r>
            <a:r>
              <a:rPr lang="zh-CN" altLang="en-US" sz="2400" b="1" dirty="0" smtClean="0">
                <a:solidFill>
                  <a:prstClr val="black"/>
                </a:solidFill>
              </a:rPr>
              <a:t>提取内容</a:t>
            </a:r>
            <a:endParaRPr lang="en-US" altLang="zh-CN" sz="2400" b="1" dirty="0">
              <a:solidFill>
                <a:prstClr val="black"/>
              </a:solidFill>
            </a:endParaRPr>
          </a:p>
          <a:p>
            <a:pPr marL="0" indent="0">
              <a:buNone/>
            </a:pPr>
            <a:r>
              <a:rPr lang="zh-CN" altLang="en-US" sz="2400" dirty="0" smtClean="0"/>
              <a:t>载荷</a:t>
            </a:r>
            <a:r>
              <a:rPr lang="en-US" altLang="zh-CN" sz="2400" dirty="0" smtClean="0"/>
              <a:t>payload</a:t>
            </a:r>
            <a:r>
              <a:rPr lang="zh-CN" altLang="en-US" sz="2400" dirty="0" smtClean="0"/>
              <a:t>的大小 跟 </a:t>
            </a:r>
            <a:r>
              <a:rPr lang="en-US" altLang="zh-CN" sz="2400" b="1" dirty="0" smtClean="0"/>
              <a:t>MTU</a:t>
            </a:r>
            <a:r>
              <a:rPr lang="en-US" altLang="zh-CN" sz="2400" dirty="0" smtClean="0"/>
              <a:t> </a:t>
            </a:r>
            <a:r>
              <a:rPr lang="zh-CN" altLang="en-US" sz="2400" dirty="0" smtClean="0"/>
              <a:t>有关</a:t>
            </a:r>
            <a:endParaRPr lang="en-US" altLang="zh-CN" sz="2400" dirty="0" smtClean="0"/>
          </a:p>
          <a:p>
            <a:pPr marL="0" indent="0">
              <a:buNone/>
            </a:pPr>
            <a:endParaRPr lang="en-US" altLang="zh-CN" sz="2400" dirty="0"/>
          </a:p>
          <a:p>
            <a:pPr marL="0" indent="0">
              <a:buNone/>
            </a:pPr>
            <a:r>
              <a:rPr lang="zh-CN" altLang="en-US" sz="2400" dirty="0"/>
              <a:t>最大传输单元</a:t>
            </a:r>
            <a:r>
              <a:rPr lang="en-US" altLang="zh-CN" sz="2400" dirty="0"/>
              <a:t>MTU</a:t>
            </a:r>
            <a:r>
              <a:rPr lang="zh-CN" altLang="en-US" sz="2400" dirty="0"/>
              <a:t>（</a:t>
            </a:r>
            <a:r>
              <a:rPr lang="en-US" altLang="zh-CN" sz="2400" dirty="0"/>
              <a:t>Maximum Transmission Unit</a:t>
            </a:r>
            <a:r>
              <a:rPr lang="zh-CN" altLang="en-US" sz="2400" dirty="0"/>
              <a:t>，</a:t>
            </a:r>
            <a:r>
              <a:rPr lang="en-US" altLang="zh-CN" sz="2400" dirty="0"/>
              <a:t>MTU</a:t>
            </a:r>
            <a:r>
              <a:rPr lang="zh-CN" altLang="en-US" sz="2400" dirty="0"/>
              <a:t>），是指网络能够传输的最大数据包大小，以字节为单位。</a:t>
            </a:r>
            <a:r>
              <a:rPr lang="en-US" altLang="zh-CN" sz="2400" dirty="0"/>
              <a:t>MTU</a:t>
            </a:r>
            <a:r>
              <a:rPr lang="zh-CN" altLang="en-US" sz="2400" dirty="0"/>
              <a:t>的大小决定了发送端一次能够发送报文的最大字节数</a:t>
            </a:r>
            <a:r>
              <a:rPr lang="zh-CN" altLang="en-US" sz="2400" dirty="0" smtClean="0"/>
              <a:t>。</a:t>
            </a:r>
            <a:endParaRPr lang="en-US" altLang="zh-CN" sz="2400" dirty="0" smtClean="0"/>
          </a:p>
          <a:p>
            <a:pPr marL="0" indent="0">
              <a:buNone/>
            </a:pPr>
            <a:r>
              <a:rPr lang="zh-CN" altLang="en-US" sz="2400" dirty="0" smtClean="0"/>
              <a:t>以太网的</a:t>
            </a:r>
            <a:r>
              <a:rPr lang="en-US" altLang="zh-CN" sz="2400" dirty="0"/>
              <a:t>MTU</a:t>
            </a:r>
            <a:r>
              <a:rPr lang="zh-CN" altLang="en-US" sz="2400" dirty="0"/>
              <a:t>为</a:t>
            </a:r>
            <a:r>
              <a:rPr lang="en-US" altLang="zh-CN" sz="2400" dirty="0"/>
              <a:t>1500B</a:t>
            </a:r>
            <a:r>
              <a:rPr lang="zh-CN" altLang="en-US" sz="2400" dirty="0"/>
              <a:t>，最大数据帧</a:t>
            </a:r>
            <a:r>
              <a:rPr lang="en-US" altLang="zh-CN" sz="2400" dirty="0" smtClean="0"/>
              <a:t>1518B</a:t>
            </a:r>
          </a:p>
          <a:p>
            <a:pPr marL="0" indent="0">
              <a:buNone/>
            </a:pPr>
            <a:endParaRPr lang="en-US" altLang="zh-CN" sz="2400" dirty="0"/>
          </a:p>
          <a:p>
            <a:pPr marL="0" indent="0">
              <a:buNone/>
            </a:pPr>
            <a:r>
              <a:rPr lang="zh-CN" altLang="en-US" sz="2400" dirty="0"/>
              <a:t>网络中通常以数据包为单位进行信息传递</a:t>
            </a:r>
            <a:r>
              <a:rPr lang="zh-CN" altLang="en-US" sz="2400" dirty="0" smtClean="0"/>
              <a:t>，</a:t>
            </a:r>
            <a:endParaRPr lang="en-US" altLang="zh-CN" sz="2400" dirty="0" smtClean="0"/>
          </a:p>
          <a:p>
            <a:pPr marL="0" indent="0">
              <a:buNone/>
            </a:pPr>
            <a:r>
              <a:rPr lang="zh-CN" altLang="en-US" sz="2400" dirty="0" smtClean="0"/>
              <a:t>一</a:t>
            </a:r>
            <a:r>
              <a:rPr lang="zh-CN" altLang="en-US" sz="2400" dirty="0"/>
              <a:t>次传送多大的包合适、多大的包最高效就成为一个核心问题之一</a:t>
            </a:r>
            <a:r>
              <a:rPr lang="zh-CN" altLang="en-US" sz="2400" dirty="0" smtClean="0"/>
              <a:t>。</a:t>
            </a:r>
            <a:endParaRPr lang="en-US" altLang="zh-CN" sz="2400" dirty="0" smtClean="0"/>
          </a:p>
          <a:p>
            <a:pPr marL="0" indent="0">
              <a:buNone/>
            </a:pPr>
            <a:r>
              <a:rPr lang="zh-CN" altLang="en-US" sz="2400" dirty="0" smtClean="0"/>
              <a:t>如果</a:t>
            </a:r>
            <a:r>
              <a:rPr lang="zh-CN" altLang="en-US" sz="2400" dirty="0"/>
              <a:t>包大小设置的</a:t>
            </a:r>
            <a:r>
              <a:rPr lang="zh-CN" altLang="en-US" sz="2400" dirty="0" smtClean="0"/>
              <a:t>很大？延迟</a:t>
            </a:r>
            <a:r>
              <a:rPr lang="en-US" altLang="zh-CN" sz="2400" dirty="0" smtClean="0"/>
              <a:t>+</a:t>
            </a:r>
            <a:r>
              <a:rPr lang="zh-CN" altLang="en-US" sz="2400" dirty="0" smtClean="0"/>
              <a:t>，报文错误率</a:t>
            </a:r>
            <a:r>
              <a:rPr lang="en-US" altLang="zh-CN" sz="2400" dirty="0" smtClean="0"/>
              <a:t>+</a:t>
            </a:r>
            <a:r>
              <a:rPr lang="zh-CN" altLang="en-US" sz="2400" dirty="0" smtClean="0"/>
              <a:t>，重传代价</a:t>
            </a:r>
            <a:r>
              <a:rPr lang="en-US" altLang="zh-CN" sz="2400" dirty="0" smtClean="0"/>
              <a:t>++</a:t>
            </a:r>
          </a:p>
          <a:p>
            <a:pPr marL="0" indent="0">
              <a:buNone/>
            </a:pPr>
            <a:r>
              <a:rPr lang="zh-CN" altLang="en-US" sz="2400" dirty="0" smtClean="0"/>
              <a:t>如果包设置得很小？同样的信息，网络设备处理更多报文，</a:t>
            </a:r>
            <a:r>
              <a:rPr lang="zh-CN" altLang="en-US" sz="2400" dirty="0"/>
              <a:t>两</a:t>
            </a:r>
            <a:r>
              <a:rPr lang="zh-CN" altLang="en-US" sz="2400" dirty="0" smtClean="0"/>
              <a:t>个单位</a:t>
            </a:r>
            <a:r>
              <a:rPr lang="en-US" altLang="zh-CN" sz="2400" dirty="0" smtClean="0"/>
              <a:t>Mbps(</a:t>
            </a:r>
            <a:r>
              <a:rPr lang="zh-CN" altLang="en-US" sz="2400" dirty="0" smtClean="0"/>
              <a:t>用于二层</a:t>
            </a:r>
            <a:r>
              <a:rPr lang="en-US" altLang="zh-CN" sz="2400" dirty="0" smtClean="0"/>
              <a:t>), </a:t>
            </a:r>
            <a:r>
              <a:rPr lang="en-US" altLang="zh-CN" sz="2400" dirty="0" err="1" smtClean="0"/>
              <a:t>Mpps</a:t>
            </a:r>
            <a:r>
              <a:rPr lang="zh-CN" altLang="en-US" sz="2400" dirty="0" smtClean="0"/>
              <a:t>（用于三层）</a:t>
            </a:r>
            <a:endParaRPr lang="zh-CN" altLang="en-US" sz="2400" dirty="0"/>
          </a:p>
        </p:txBody>
      </p:sp>
    </p:spTree>
    <p:extLst>
      <p:ext uri="{BB962C8B-B14F-4D97-AF65-F5344CB8AC3E}">
        <p14:creationId xmlns:p14="http://schemas.microsoft.com/office/powerpoint/2010/main" val="3333377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9282" y="257343"/>
            <a:ext cx="8526925" cy="6419904"/>
          </a:xfrm>
        </p:spPr>
        <p:txBody>
          <a:bodyPr>
            <a:noAutofit/>
          </a:bodyPr>
          <a:lstStyle/>
          <a:p>
            <a:pPr marL="0" lvl="0" indent="0" defTabSz="457200">
              <a:spcBef>
                <a:spcPct val="0"/>
              </a:spcBef>
              <a:buClr>
                <a:srgbClr val="0018E7"/>
              </a:buClr>
              <a:buSzPct val="70000"/>
              <a:buNone/>
              <a:defRPr/>
            </a:pPr>
            <a:r>
              <a:rPr lang="en-US" altLang="zh-CN" sz="2400" b="1" dirty="0" smtClean="0">
                <a:solidFill>
                  <a:prstClr val="black"/>
                </a:solidFill>
              </a:rPr>
              <a:t>2.</a:t>
            </a:r>
            <a:r>
              <a:rPr lang="zh-CN" altLang="en-US" sz="2400" b="1" dirty="0" smtClean="0">
                <a:solidFill>
                  <a:prstClr val="black"/>
                </a:solidFill>
              </a:rPr>
              <a:t>提取内容</a:t>
            </a:r>
            <a:endParaRPr lang="en-US" altLang="zh-CN" sz="2400" b="1" dirty="0">
              <a:solidFill>
                <a:prstClr val="black"/>
              </a:solidFill>
            </a:endParaRPr>
          </a:p>
          <a:p>
            <a:pPr marL="0" indent="0">
              <a:buNone/>
            </a:pPr>
            <a:r>
              <a:rPr lang="zh-CN" altLang="en-US" sz="2400" dirty="0" smtClean="0"/>
              <a:t>载荷</a:t>
            </a:r>
            <a:r>
              <a:rPr lang="en-US" altLang="zh-CN" sz="2400" dirty="0" smtClean="0"/>
              <a:t>payload</a:t>
            </a:r>
            <a:r>
              <a:rPr lang="zh-CN" altLang="en-US" sz="2400" dirty="0" smtClean="0"/>
              <a:t>的大小 跟 </a:t>
            </a:r>
            <a:r>
              <a:rPr lang="en-US" altLang="zh-CN" sz="2400" b="1" dirty="0" smtClean="0"/>
              <a:t>MTU</a:t>
            </a:r>
            <a:r>
              <a:rPr lang="en-US" altLang="zh-CN" sz="2400" dirty="0" smtClean="0"/>
              <a:t> </a:t>
            </a:r>
            <a:r>
              <a:rPr lang="zh-CN" altLang="en-US" sz="2400" dirty="0" smtClean="0"/>
              <a:t>有关</a:t>
            </a:r>
            <a:endParaRPr lang="en-US" altLang="zh-CN" sz="2400" dirty="0" smtClean="0"/>
          </a:p>
          <a:p>
            <a:pPr marL="0" indent="0">
              <a:buNone/>
            </a:pPr>
            <a:endParaRPr lang="en-US" altLang="zh-CN" sz="2400" dirty="0"/>
          </a:p>
          <a:p>
            <a:pPr marL="0" indent="0">
              <a:buNone/>
            </a:pPr>
            <a:r>
              <a:rPr lang="zh-CN" altLang="en-US" sz="2400" dirty="0"/>
              <a:t>最大传输单元</a:t>
            </a:r>
            <a:r>
              <a:rPr lang="en-US" altLang="zh-CN" sz="2400" dirty="0"/>
              <a:t>MTU</a:t>
            </a:r>
            <a:r>
              <a:rPr lang="zh-CN" altLang="en-US" sz="2400" dirty="0"/>
              <a:t>（</a:t>
            </a:r>
            <a:r>
              <a:rPr lang="en-US" altLang="zh-CN" sz="2400" dirty="0"/>
              <a:t>Maximum Transmission Unit</a:t>
            </a:r>
            <a:r>
              <a:rPr lang="zh-CN" altLang="en-US" sz="2400" dirty="0"/>
              <a:t>，</a:t>
            </a:r>
            <a:r>
              <a:rPr lang="en-US" altLang="zh-CN" sz="2400" dirty="0"/>
              <a:t>MTU</a:t>
            </a:r>
            <a:r>
              <a:rPr lang="zh-CN" altLang="en-US" sz="2400" dirty="0"/>
              <a:t>），是指网络能够传输的最大数据包大小，以字节为单位。</a:t>
            </a:r>
            <a:r>
              <a:rPr lang="en-US" altLang="zh-CN" sz="2400" dirty="0"/>
              <a:t>MTU</a:t>
            </a:r>
            <a:r>
              <a:rPr lang="zh-CN" altLang="en-US" sz="2400" dirty="0"/>
              <a:t>的大小决定了发送端一次能够发送报文的最大字节数</a:t>
            </a:r>
            <a:r>
              <a:rPr lang="zh-CN" altLang="en-US" sz="2400" dirty="0" smtClean="0"/>
              <a:t>。</a:t>
            </a:r>
            <a:endParaRPr lang="en-US" altLang="zh-CN" sz="2400" dirty="0" smtClean="0"/>
          </a:p>
          <a:p>
            <a:pPr marL="0" indent="0">
              <a:buNone/>
            </a:pPr>
            <a:r>
              <a:rPr lang="zh-CN" altLang="en-US" sz="2400" dirty="0" smtClean="0"/>
              <a:t>以太网</a:t>
            </a:r>
            <a:r>
              <a:rPr lang="zh-CN" altLang="en-US" sz="2400" dirty="0"/>
              <a:t>的</a:t>
            </a:r>
            <a:r>
              <a:rPr lang="en-US" altLang="zh-CN" sz="2400" dirty="0"/>
              <a:t>MTU</a:t>
            </a:r>
            <a:r>
              <a:rPr lang="zh-CN" altLang="en-US" sz="2400" dirty="0"/>
              <a:t>为</a:t>
            </a:r>
            <a:r>
              <a:rPr lang="en-US" altLang="zh-CN" sz="2400" b="1" dirty="0"/>
              <a:t>1500B</a:t>
            </a:r>
            <a:r>
              <a:rPr lang="zh-CN" altLang="en-US" sz="2400" dirty="0" smtClean="0"/>
              <a:t>，对应的最大数据帧为</a:t>
            </a:r>
            <a:r>
              <a:rPr lang="en-US" altLang="zh-CN" sz="2400" b="1" dirty="0" smtClean="0"/>
              <a:t>1518B</a:t>
            </a:r>
          </a:p>
          <a:p>
            <a:pPr marL="0" indent="0">
              <a:buNone/>
            </a:pPr>
            <a:endParaRPr lang="en-US" altLang="zh-CN" sz="2400" dirty="0"/>
          </a:p>
          <a:p>
            <a:pPr marL="0" indent="0">
              <a:buNone/>
            </a:pPr>
            <a:r>
              <a:rPr lang="zh-CN" altLang="en-US" sz="2400" dirty="0"/>
              <a:t>网络中通常以数据包为单位进行信息传递</a:t>
            </a:r>
            <a:r>
              <a:rPr lang="zh-CN" altLang="en-US" sz="2400" dirty="0" smtClean="0"/>
              <a:t>，</a:t>
            </a:r>
            <a:endParaRPr lang="en-US" altLang="zh-CN" sz="2400" dirty="0" smtClean="0"/>
          </a:p>
          <a:p>
            <a:pPr marL="0" indent="0">
              <a:buNone/>
            </a:pPr>
            <a:r>
              <a:rPr lang="zh-CN" altLang="en-US" sz="2400" dirty="0" smtClean="0"/>
              <a:t>一</a:t>
            </a:r>
            <a:r>
              <a:rPr lang="zh-CN" altLang="en-US" sz="2400" dirty="0"/>
              <a:t>次传送多大的包合适、多大的包最高效就成为一个核心问题之一</a:t>
            </a:r>
            <a:r>
              <a:rPr lang="zh-CN" altLang="en-US" sz="2400" dirty="0" smtClean="0"/>
              <a:t>。</a:t>
            </a:r>
            <a:endParaRPr lang="en-US" altLang="zh-CN" sz="2400" dirty="0" smtClean="0"/>
          </a:p>
          <a:p>
            <a:pPr marL="0" indent="0">
              <a:buNone/>
            </a:pPr>
            <a:r>
              <a:rPr lang="zh-CN" altLang="en-US" sz="2400" dirty="0" smtClean="0"/>
              <a:t>如果</a:t>
            </a:r>
            <a:r>
              <a:rPr lang="zh-CN" altLang="en-US" sz="2400" dirty="0"/>
              <a:t>包大小设置的</a:t>
            </a:r>
            <a:r>
              <a:rPr lang="zh-CN" altLang="en-US" sz="2400" dirty="0" smtClean="0"/>
              <a:t>很大？延迟</a:t>
            </a:r>
            <a:r>
              <a:rPr lang="en-US" altLang="zh-CN" sz="2400" dirty="0" smtClean="0"/>
              <a:t>+</a:t>
            </a:r>
            <a:r>
              <a:rPr lang="zh-CN" altLang="en-US" sz="2400" dirty="0" smtClean="0"/>
              <a:t>，报文错误率</a:t>
            </a:r>
            <a:r>
              <a:rPr lang="en-US" altLang="zh-CN" sz="2400" dirty="0" smtClean="0"/>
              <a:t>+</a:t>
            </a:r>
            <a:r>
              <a:rPr lang="zh-CN" altLang="en-US" sz="2400" dirty="0" smtClean="0"/>
              <a:t>，重传代价</a:t>
            </a:r>
            <a:r>
              <a:rPr lang="en-US" altLang="zh-CN" sz="2400" dirty="0" smtClean="0"/>
              <a:t>++</a:t>
            </a:r>
          </a:p>
          <a:p>
            <a:pPr marL="0" indent="0">
              <a:buNone/>
            </a:pPr>
            <a:r>
              <a:rPr lang="zh-CN" altLang="en-US" sz="2400" dirty="0" smtClean="0"/>
              <a:t>如果包设置得很小？同样的信息，网络设备处理更多报文，</a:t>
            </a:r>
            <a:r>
              <a:rPr lang="zh-CN" altLang="en-US" sz="2400" dirty="0"/>
              <a:t>两</a:t>
            </a:r>
            <a:r>
              <a:rPr lang="zh-CN" altLang="en-US" sz="2400" dirty="0" smtClean="0"/>
              <a:t>个单位</a:t>
            </a:r>
            <a:r>
              <a:rPr lang="en-US" altLang="zh-CN" sz="2400" dirty="0" smtClean="0"/>
              <a:t>Mbps(</a:t>
            </a:r>
            <a:r>
              <a:rPr lang="zh-CN" altLang="en-US" sz="2400" dirty="0" smtClean="0"/>
              <a:t>用于二层</a:t>
            </a:r>
            <a:r>
              <a:rPr lang="en-US" altLang="zh-CN" sz="2400" dirty="0" smtClean="0"/>
              <a:t>), </a:t>
            </a:r>
            <a:r>
              <a:rPr lang="en-US" altLang="zh-CN" sz="2400" dirty="0" err="1" smtClean="0"/>
              <a:t>Mpps</a:t>
            </a:r>
            <a:r>
              <a:rPr lang="zh-CN" altLang="en-US" sz="2400" dirty="0" smtClean="0"/>
              <a:t>（用于三层）</a:t>
            </a:r>
            <a:endParaRPr lang="zh-CN" altLang="en-US" sz="2400" dirty="0"/>
          </a:p>
        </p:txBody>
      </p:sp>
      <p:pic>
        <p:nvPicPr>
          <p:cNvPr id="2" name="图片 1"/>
          <p:cNvPicPr>
            <a:picLocks noChangeAspect="1"/>
          </p:cNvPicPr>
          <p:nvPr/>
        </p:nvPicPr>
        <p:blipFill>
          <a:blip r:embed="rId3"/>
          <a:stretch>
            <a:fillRect/>
          </a:stretch>
        </p:blipFill>
        <p:spPr>
          <a:xfrm>
            <a:off x="941647" y="3129422"/>
            <a:ext cx="6442134" cy="2765981"/>
          </a:xfrm>
          <a:prstGeom prst="rect">
            <a:avLst/>
          </a:prstGeom>
        </p:spPr>
      </p:pic>
    </p:spTree>
    <p:extLst>
      <p:ext uri="{BB962C8B-B14F-4D97-AF65-F5344CB8AC3E}">
        <p14:creationId xmlns:p14="http://schemas.microsoft.com/office/powerpoint/2010/main" val="2488500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9282" y="257343"/>
            <a:ext cx="8526925" cy="6419904"/>
          </a:xfrm>
        </p:spPr>
        <p:txBody>
          <a:bodyPr>
            <a:noAutofit/>
          </a:bodyPr>
          <a:lstStyle/>
          <a:p>
            <a:pPr marL="0" lvl="0" indent="0" defTabSz="457200">
              <a:spcBef>
                <a:spcPct val="0"/>
              </a:spcBef>
              <a:buClr>
                <a:srgbClr val="0018E7"/>
              </a:buClr>
              <a:buSzPct val="70000"/>
              <a:buNone/>
              <a:defRPr/>
            </a:pPr>
            <a:r>
              <a:rPr lang="en-US" altLang="zh-CN" sz="2400" b="1" dirty="0" smtClean="0">
                <a:solidFill>
                  <a:prstClr val="black"/>
                </a:solidFill>
              </a:rPr>
              <a:t>2.</a:t>
            </a:r>
            <a:r>
              <a:rPr lang="zh-CN" altLang="en-US" sz="2400" b="1" dirty="0" smtClean="0">
                <a:solidFill>
                  <a:prstClr val="black"/>
                </a:solidFill>
              </a:rPr>
              <a:t>提取内容</a:t>
            </a:r>
          </a:p>
          <a:p>
            <a:pPr marL="0" indent="0">
              <a:buNone/>
            </a:pPr>
            <a:r>
              <a:rPr lang="en-US" altLang="zh-CN" sz="2400" dirty="0"/>
              <a:t>RFC</a:t>
            </a:r>
            <a:r>
              <a:rPr lang="zh-CN" altLang="en-US" sz="2400" dirty="0"/>
              <a:t>标准定义以太网的默认</a:t>
            </a:r>
            <a:r>
              <a:rPr lang="en-US" altLang="zh-CN" sz="2400" dirty="0"/>
              <a:t>MTU</a:t>
            </a:r>
            <a:r>
              <a:rPr lang="zh-CN" altLang="en-US" sz="2400" dirty="0"/>
              <a:t>值为</a:t>
            </a:r>
            <a:r>
              <a:rPr lang="en-US" altLang="zh-CN" sz="2400" dirty="0"/>
              <a:t>1500</a:t>
            </a:r>
            <a:r>
              <a:rPr lang="zh-CN" altLang="en-US" sz="2400" dirty="0"/>
              <a:t>。那么这</a:t>
            </a:r>
            <a:r>
              <a:rPr lang="en-US" altLang="zh-CN" sz="2400" dirty="0"/>
              <a:t>1500</a:t>
            </a:r>
            <a:r>
              <a:rPr lang="zh-CN" altLang="en-US" sz="2400" dirty="0"/>
              <a:t>的取值是怎么来的呢</a:t>
            </a:r>
            <a:r>
              <a:rPr lang="zh-CN" altLang="en-US" sz="2400" dirty="0" smtClean="0"/>
              <a:t>？</a:t>
            </a:r>
            <a:endParaRPr lang="zh-CN" altLang="en-US" sz="2400" dirty="0"/>
          </a:p>
          <a:p>
            <a:pPr marL="0" indent="0">
              <a:buNone/>
            </a:pPr>
            <a:r>
              <a:rPr lang="zh-CN" altLang="en-US" sz="2400" dirty="0"/>
              <a:t>早期的以太网使用共享链路的工作方式</a:t>
            </a:r>
            <a:r>
              <a:rPr lang="zh-CN" altLang="en-US" sz="2400" dirty="0" smtClean="0"/>
              <a:t>，</a:t>
            </a:r>
            <a:r>
              <a:rPr lang="en-US" altLang="zh-CN" sz="2400" dirty="0" smtClean="0"/>
              <a:t>CSMA/CD</a:t>
            </a:r>
            <a:r>
              <a:rPr lang="zh-CN" altLang="en-US" sz="2400" dirty="0"/>
              <a:t>（载波多路复用</a:t>
            </a:r>
            <a:r>
              <a:rPr lang="en-US" altLang="zh-CN" sz="2400" dirty="0"/>
              <a:t>/</a:t>
            </a:r>
            <a:r>
              <a:rPr lang="zh-CN" altLang="en-US" sz="2400" dirty="0"/>
              <a:t>冲突检测）机制，所以规定了以太帧</a:t>
            </a:r>
            <a:r>
              <a:rPr lang="zh-CN" altLang="en-US" sz="2400" dirty="0" smtClean="0"/>
              <a:t>长度</a:t>
            </a:r>
            <a:r>
              <a:rPr lang="en-US" altLang="zh-CN" sz="2400" dirty="0" smtClean="0"/>
              <a:t>64~1518</a:t>
            </a:r>
            <a:r>
              <a:rPr lang="zh-CN" altLang="en-US" sz="2400" dirty="0"/>
              <a:t>字节</a:t>
            </a:r>
            <a:r>
              <a:rPr lang="zh-CN" altLang="en-US" sz="2400" dirty="0" smtClean="0"/>
              <a:t>。</a:t>
            </a:r>
            <a:endParaRPr lang="en-US" altLang="zh-CN" sz="2400" dirty="0" smtClean="0"/>
          </a:p>
          <a:p>
            <a:pPr marL="0" indent="0">
              <a:buNone/>
            </a:pPr>
            <a:r>
              <a:rPr lang="zh-CN" altLang="en-US" sz="2400" dirty="0" smtClean="0"/>
              <a:t>最小</a:t>
            </a:r>
            <a:r>
              <a:rPr lang="en-US" altLang="zh-CN" sz="2400" dirty="0"/>
              <a:t>64</a:t>
            </a:r>
            <a:r>
              <a:rPr lang="zh-CN" altLang="en-US" sz="2400" dirty="0"/>
              <a:t>字节是为了保证最极端的冲突能被检测到，</a:t>
            </a:r>
            <a:r>
              <a:rPr lang="en-US" altLang="zh-CN" sz="2400" dirty="0"/>
              <a:t>64</a:t>
            </a:r>
            <a:r>
              <a:rPr lang="zh-CN" altLang="en-US" sz="2400" dirty="0"/>
              <a:t>字节是能被检测到的最小值</a:t>
            </a:r>
            <a:r>
              <a:rPr lang="zh-CN" altLang="en-US" sz="2400" dirty="0" smtClean="0"/>
              <a:t>；</a:t>
            </a:r>
            <a:endParaRPr lang="en-US" altLang="zh-CN" sz="2400" dirty="0" smtClean="0"/>
          </a:p>
          <a:p>
            <a:pPr marL="0" indent="0">
              <a:buNone/>
            </a:pPr>
            <a:r>
              <a:rPr lang="zh-CN" altLang="en-US" sz="2400" dirty="0" smtClean="0"/>
              <a:t>最大</a:t>
            </a:r>
            <a:r>
              <a:rPr lang="zh-CN" altLang="en-US" sz="2400" dirty="0"/>
              <a:t>不超过</a:t>
            </a:r>
            <a:r>
              <a:rPr lang="en-US" altLang="zh-CN" sz="2400" dirty="0"/>
              <a:t>1518</a:t>
            </a:r>
            <a:r>
              <a:rPr lang="zh-CN" altLang="en-US" sz="2400" dirty="0"/>
              <a:t>字节是为了防止过长的帧传输时间过长而占用共享链路太长时间导致其他业务阻塞。所以规定以太网帧大小为</a:t>
            </a:r>
            <a:r>
              <a:rPr lang="en-US" altLang="zh-CN" sz="2400" dirty="0"/>
              <a:t>64~1518</a:t>
            </a:r>
            <a:r>
              <a:rPr lang="zh-CN" altLang="en-US" sz="2400" dirty="0"/>
              <a:t>字节</a:t>
            </a:r>
            <a:r>
              <a:rPr lang="zh-CN" altLang="en-US" sz="2400" dirty="0" smtClean="0"/>
              <a:t>，由此继承而来。但各网络设备厂商略有差别。</a:t>
            </a:r>
            <a:endParaRPr lang="en-US" altLang="zh-CN" sz="2400" dirty="0" smtClean="0"/>
          </a:p>
          <a:p>
            <a:pPr marL="0" indent="0">
              <a:buNone/>
            </a:pPr>
            <a:endParaRPr lang="zh-CN" altLang="en-US" sz="2400" dirty="0"/>
          </a:p>
        </p:txBody>
      </p:sp>
      <p:pic>
        <p:nvPicPr>
          <p:cNvPr id="4" name="图片 3"/>
          <p:cNvPicPr>
            <a:picLocks noChangeAspect="1"/>
          </p:cNvPicPr>
          <p:nvPr/>
        </p:nvPicPr>
        <p:blipFill>
          <a:blip r:embed="rId3"/>
          <a:stretch>
            <a:fillRect/>
          </a:stretch>
        </p:blipFill>
        <p:spPr>
          <a:xfrm>
            <a:off x="642215" y="4124751"/>
            <a:ext cx="7921058" cy="2552496"/>
          </a:xfrm>
          <a:prstGeom prst="rect">
            <a:avLst/>
          </a:prstGeom>
        </p:spPr>
      </p:pic>
    </p:spTree>
    <p:extLst>
      <p:ext uri="{BB962C8B-B14F-4D97-AF65-F5344CB8AC3E}">
        <p14:creationId xmlns:p14="http://schemas.microsoft.com/office/powerpoint/2010/main" val="3408894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9282" y="257343"/>
            <a:ext cx="8526925" cy="6419904"/>
          </a:xfrm>
        </p:spPr>
        <p:txBody>
          <a:bodyPr>
            <a:noAutofit/>
          </a:bodyPr>
          <a:lstStyle/>
          <a:p>
            <a:pPr marL="0" lvl="0" indent="0" defTabSz="457200">
              <a:spcBef>
                <a:spcPct val="0"/>
              </a:spcBef>
              <a:buClr>
                <a:srgbClr val="0018E7"/>
              </a:buClr>
              <a:buSzPct val="70000"/>
              <a:buNone/>
              <a:defRPr/>
            </a:pPr>
            <a:r>
              <a:rPr lang="en-US" altLang="zh-CN" sz="2400" b="1" dirty="0" smtClean="0">
                <a:solidFill>
                  <a:prstClr val="black"/>
                </a:solidFill>
              </a:rPr>
              <a:t>2.</a:t>
            </a:r>
            <a:r>
              <a:rPr lang="zh-CN" altLang="en-US" sz="2400" b="1" dirty="0" smtClean="0">
                <a:solidFill>
                  <a:prstClr val="black"/>
                </a:solidFill>
              </a:rPr>
              <a:t>提取内容</a:t>
            </a:r>
          </a:p>
          <a:p>
            <a:pPr marL="0" indent="0">
              <a:buNone/>
            </a:pPr>
            <a:r>
              <a:rPr lang="zh-CN" altLang="en-US" sz="2400" dirty="0" smtClean="0"/>
              <a:t>上层传下来的报文超过</a:t>
            </a:r>
            <a:r>
              <a:rPr lang="en-US" altLang="zh-CN" sz="2400" dirty="0" smtClean="0"/>
              <a:t>MTU</a:t>
            </a:r>
            <a:r>
              <a:rPr lang="zh-CN" altLang="en-US" sz="2400" dirty="0" smtClean="0"/>
              <a:t>，怎么办？</a:t>
            </a:r>
            <a:endParaRPr lang="en-US" altLang="zh-CN" sz="2400" dirty="0" smtClean="0"/>
          </a:p>
          <a:p>
            <a:pPr marL="0" indent="0">
              <a:buNone/>
            </a:pPr>
            <a:r>
              <a:rPr lang="zh-CN" altLang="en-US" sz="2400" dirty="0" smtClean="0"/>
              <a:t>在网络层进行分片</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r>
              <a:rPr lang="zh-CN" altLang="en-US" sz="2400" dirty="0"/>
              <a:t>巨型帧（</a:t>
            </a:r>
            <a:r>
              <a:rPr lang="en-US" altLang="zh-CN" sz="2400" dirty="0"/>
              <a:t>Jumbo Frame</a:t>
            </a:r>
            <a:r>
              <a:rPr lang="zh-CN" altLang="en-US" sz="2400" dirty="0" smtClean="0"/>
              <a:t>），</a:t>
            </a:r>
            <a:r>
              <a:rPr lang="en-US" altLang="zh-CN" sz="2400" dirty="0" smtClean="0"/>
              <a:t>9K</a:t>
            </a:r>
            <a:r>
              <a:rPr lang="zh-CN" altLang="en-US" sz="2400" dirty="0" smtClean="0"/>
              <a:t>，尚未得到一致认可。</a:t>
            </a:r>
            <a:endParaRPr lang="en-US" altLang="zh-CN" sz="2400" dirty="0" smtClean="0"/>
          </a:p>
          <a:p>
            <a:pPr marL="0" indent="0">
              <a:buNone/>
            </a:pPr>
            <a:r>
              <a:rPr lang="en-US" altLang="zh-CN" sz="2400" dirty="0"/>
              <a:t>TCP MSS</a:t>
            </a:r>
            <a:r>
              <a:rPr lang="zh-CN" altLang="en-US" sz="2400" dirty="0"/>
              <a:t>（</a:t>
            </a:r>
            <a:r>
              <a:rPr lang="en-US" altLang="zh-CN" sz="2400" dirty="0"/>
              <a:t>Maximum Segment Size</a:t>
            </a:r>
            <a:r>
              <a:rPr lang="zh-CN" altLang="en-US" sz="2400" dirty="0"/>
              <a:t>）是指</a:t>
            </a:r>
            <a:r>
              <a:rPr lang="en-US" altLang="zh-CN" sz="2400" dirty="0"/>
              <a:t>TCP</a:t>
            </a:r>
            <a:r>
              <a:rPr lang="zh-CN" altLang="en-US" sz="2400" dirty="0"/>
              <a:t>协议所允许的从对方收到的最大报文长度，即</a:t>
            </a:r>
            <a:r>
              <a:rPr lang="en-US" altLang="zh-CN" sz="2400" dirty="0"/>
              <a:t>TCP</a:t>
            </a:r>
            <a:r>
              <a:rPr lang="zh-CN" altLang="en-US" sz="2400" dirty="0"/>
              <a:t>数据包每次能够传输的最大数据分段，只包含</a:t>
            </a:r>
            <a:r>
              <a:rPr lang="en-US" altLang="zh-CN" sz="2400" dirty="0"/>
              <a:t>TCP </a:t>
            </a:r>
            <a:r>
              <a:rPr lang="en-US" altLang="zh-CN" sz="2400" dirty="0" smtClean="0"/>
              <a:t>Payload</a:t>
            </a:r>
            <a:r>
              <a:rPr lang="zh-CN" altLang="en-US" sz="2400" dirty="0" smtClean="0"/>
              <a:t>。</a:t>
            </a:r>
            <a:r>
              <a:rPr lang="en-US" altLang="zh-CN" sz="2400" dirty="0" smtClean="0"/>
              <a:t>MSS</a:t>
            </a:r>
            <a:r>
              <a:rPr lang="zh-CN" altLang="en-US" sz="2400" dirty="0" smtClean="0"/>
              <a:t>通常由</a:t>
            </a:r>
            <a:r>
              <a:rPr lang="en-US" altLang="zh-CN" sz="2400" dirty="0" smtClean="0"/>
              <a:t>MTU</a:t>
            </a:r>
            <a:r>
              <a:rPr lang="zh-CN" altLang="en-US" sz="2400" dirty="0" smtClean="0"/>
              <a:t>决定。</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r>
              <a:rPr lang="en-US" altLang="zh-CN" sz="2400" dirty="0" smtClean="0"/>
              <a:t>Path MTU</a:t>
            </a:r>
          </a:p>
          <a:p>
            <a:pPr marL="0" indent="0">
              <a:buNone/>
            </a:pPr>
            <a:r>
              <a:rPr lang="zh-CN" altLang="en-US" sz="2400" dirty="0" smtClean="0"/>
              <a:t>依赖</a:t>
            </a:r>
            <a:r>
              <a:rPr lang="en-US" altLang="zh-CN" sz="2400" dirty="0" smtClean="0"/>
              <a:t>ICMP</a:t>
            </a:r>
            <a:r>
              <a:rPr lang="zh-CN" altLang="en-US" sz="2400" dirty="0" smtClean="0"/>
              <a:t>探测报文的回应</a:t>
            </a:r>
            <a:endParaRPr lang="zh-CN" altLang="en-US" sz="2400" dirty="0"/>
          </a:p>
        </p:txBody>
      </p:sp>
      <p:pic>
        <p:nvPicPr>
          <p:cNvPr id="2" name="图片 1"/>
          <p:cNvPicPr>
            <a:picLocks noChangeAspect="1"/>
          </p:cNvPicPr>
          <p:nvPr/>
        </p:nvPicPr>
        <p:blipFill>
          <a:blip r:embed="rId3"/>
          <a:stretch>
            <a:fillRect/>
          </a:stretch>
        </p:blipFill>
        <p:spPr>
          <a:xfrm>
            <a:off x="4046671" y="1072046"/>
            <a:ext cx="4666948" cy="1897445"/>
          </a:xfrm>
          <a:prstGeom prst="rect">
            <a:avLst/>
          </a:prstGeom>
        </p:spPr>
      </p:pic>
      <p:pic>
        <p:nvPicPr>
          <p:cNvPr id="5" name="图片 4"/>
          <p:cNvPicPr>
            <a:picLocks noChangeAspect="1"/>
          </p:cNvPicPr>
          <p:nvPr/>
        </p:nvPicPr>
        <p:blipFill>
          <a:blip r:embed="rId4"/>
          <a:stretch>
            <a:fillRect/>
          </a:stretch>
        </p:blipFill>
        <p:spPr>
          <a:xfrm>
            <a:off x="339282" y="4596440"/>
            <a:ext cx="3827539" cy="1237599"/>
          </a:xfrm>
          <a:prstGeom prst="rect">
            <a:avLst/>
          </a:prstGeom>
        </p:spPr>
      </p:pic>
      <p:pic>
        <p:nvPicPr>
          <p:cNvPr id="6" name="图片 5"/>
          <p:cNvPicPr>
            <a:picLocks noChangeAspect="1"/>
          </p:cNvPicPr>
          <p:nvPr/>
        </p:nvPicPr>
        <p:blipFill>
          <a:blip r:embed="rId5"/>
          <a:stretch>
            <a:fillRect/>
          </a:stretch>
        </p:blipFill>
        <p:spPr>
          <a:xfrm>
            <a:off x="4334654" y="4834278"/>
            <a:ext cx="4714250" cy="1694721"/>
          </a:xfrm>
          <a:prstGeom prst="rect">
            <a:avLst/>
          </a:prstGeom>
        </p:spPr>
      </p:pic>
    </p:spTree>
    <p:extLst>
      <p:ext uri="{BB962C8B-B14F-4D97-AF65-F5344CB8AC3E}">
        <p14:creationId xmlns:p14="http://schemas.microsoft.com/office/powerpoint/2010/main" val="2604403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731" y="347240"/>
            <a:ext cx="7886700" cy="4788001"/>
          </a:xfrm>
        </p:spPr>
        <p:txBody>
          <a:bodyPr>
            <a:noAutofit/>
          </a:bodyPr>
          <a:lstStyle/>
          <a:p>
            <a:pPr marL="0" indent="0">
              <a:buNone/>
            </a:pPr>
            <a:r>
              <a:rPr lang="zh-CN" altLang="en-US" sz="2400" dirty="0" smtClean="0">
                <a:latin typeface="宋体" panose="02010600030101010101" pitchFamily="2" charset="-122"/>
                <a:ea typeface="宋体" panose="02010600030101010101" pitchFamily="2" charset="-122"/>
              </a:rPr>
              <a:t>网络安全的流量数据</a:t>
            </a: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smtClean="0">
              <a:latin typeface="宋体" panose="02010600030101010101" pitchFamily="2" charset="-122"/>
              <a:ea typeface="宋体" panose="02010600030101010101" pitchFamily="2" charset="-122"/>
            </a:endParaRPr>
          </a:p>
          <a:p>
            <a:pPr marL="0" indent="0" defTabSz="457200">
              <a:spcBef>
                <a:spcPct val="0"/>
              </a:spcBef>
              <a:buClr>
                <a:srgbClr val="0018E7"/>
              </a:buClr>
              <a:buSzPct val="70000"/>
              <a:buNone/>
              <a:defRPr/>
            </a:pPr>
            <a:r>
              <a:rPr lang="en-US" altLang="zh-CN" sz="2400" b="1" dirty="0" smtClean="0">
                <a:latin typeface="宋体" panose="02010600030101010101" pitchFamily="2" charset="-122"/>
                <a:ea typeface="宋体" panose="02010600030101010101" pitchFamily="2" charset="-122"/>
              </a:rPr>
              <a:t>1.</a:t>
            </a:r>
            <a:r>
              <a:rPr lang="zh-CN" altLang="en-US" sz="2400" b="1" dirty="0" smtClean="0">
                <a:latin typeface="宋体" panose="02010600030101010101" pitchFamily="2" charset="-122"/>
                <a:ea typeface="宋体" panose="02010600030101010101" pitchFamily="2" charset="-122"/>
              </a:rPr>
              <a:t>完整的</a:t>
            </a:r>
            <a:r>
              <a:rPr lang="zh-CN" altLang="en-US" sz="2400" b="1" dirty="0">
                <a:latin typeface="宋体" panose="02010600030101010101" pitchFamily="2" charset="-122"/>
                <a:ea typeface="宋体" panose="02010600030101010101" pitchFamily="2" charset="-122"/>
              </a:rPr>
              <a:t>流量</a:t>
            </a:r>
            <a:r>
              <a:rPr lang="zh-CN" altLang="en-US" sz="2400" b="1" dirty="0" smtClean="0">
                <a:latin typeface="宋体" panose="02010600030101010101" pitchFamily="2" charset="-122"/>
                <a:ea typeface="宋体" panose="02010600030101010101" pitchFamily="2" charset="-122"/>
              </a:rPr>
              <a:t>数据</a:t>
            </a:r>
            <a:r>
              <a:rPr lang="en-US" altLang="zh-CN" sz="2400" b="1" dirty="0" smtClean="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pcap</a:t>
            </a:r>
            <a:r>
              <a:rPr lang="zh-CN" altLang="en-US" sz="2400" b="1" dirty="0" smtClean="0">
                <a:latin typeface="宋体" panose="02010600030101010101" pitchFamily="2" charset="-122"/>
                <a:ea typeface="宋体" panose="02010600030101010101" pitchFamily="2" charset="-122"/>
              </a:rPr>
              <a:t>格式的文件</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，或称 包捕获数据</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dirty="0" smtClean="0">
                <a:latin typeface="宋体" panose="02010600030101010101" pitchFamily="2" charset="-122"/>
                <a:ea typeface="宋体" panose="02010600030101010101" pitchFamily="2" charset="-122"/>
              </a:rPr>
              <a:t>抓包</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分析</a:t>
            </a:r>
            <a:r>
              <a:rPr lang="zh-CN" altLang="en-US" sz="2400" dirty="0" smtClean="0">
                <a:latin typeface="宋体" panose="02010600030101010101" pitchFamily="2" charset="-122"/>
                <a:ea typeface="宋体" panose="02010600030101010101" pitchFamily="2" charset="-122"/>
              </a:rPr>
              <a:t>工具</a:t>
            </a:r>
            <a:r>
              <a:rPr lang="en-US" altLang="zh-CN" sz="2400" dirty="0" smtClean="0">
                <a:latin typeface="宋体" panose="02010600030101010101" pitchFamily="2" charset="-122"/>
                <a:ea typeface="宋体" panose="02010600030101010101" pitchFamily="2" charset="-122"/>
              </a:rPr>
              <a:t>:Wireshark</a:t>
            </a:r>
            <a:r>
              <a:rPr lang="zh-CN" altLang="en-US" sz="2400" dirty="0" smtClean="0">
                <a:latin typeface="宋体" panose="02010600030101010101" pitchFamily="2" charset="-122"/>
                <a:ea typeface="宋体" panose="02010600030101010101" pitchFamily="2" charset="-122"/>
              </a:rPr>
              <a:t>，数据包列表</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数据包结构的解析</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原始数据包</a:t>
            </a:r>
            <a:r>
              <a:rPr lang="en-US" altLang="zh-CN" sz="2400" dirty="0" smtClean="0">
                <a:latin typeface="宋体" panose="02010600030101010101" pitchFamily="2" charset="-122"/>
                <a:ea typeface="宋体" panose="02010600030101010101" pitchFamily="2" charset="-122"/>
              </a:rPr>
              <a:t> </a:t>
            </a:r>
          </a:p>
          <a:p>
            <a:pPr marL="0" indent="0">
              <a:buNone/>
            </a:pPr>
            <a:r>
              <a:rPr lang="zh-CN" altLang="en-US" sz="2400" dirty="0" smtClean="0">
                <a:latin typeface="宋体" panose="02010600030101010101" pitchFamily="2" charset="-122"/>
                <a:ea typeface="宋体" panose="02010600030101010101" pitchFamily="2" charset="-122"/>
              </a:rPr>
              <a:t>抓包</a:t>
            </a:r>
            <a:r>
              <a:rPr lang="zh-CN" altLang="en-US" sz="2400" dirty="0" smtClean="0">
                <a:latin typeface="宋体" panose="02010600030101010101" pitchFamily="2" charset="-122"/>
                <a:ea typeface="宋体" panose="02010600030101010101" pitchFamily="2" charset="-122"/>
              </a:rPr>
              <a:t>工具</a:t>
            </a:r>
            <a:r>
              <a:rPr lang="en-US" altLang="zh-CN" sz="2400" dirty="0" smtClean="0">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TCPdump</a:t>
            </a:r>
            <a:r>
              <a:rPr lang="zh-CN" altLang="en-US" sz="2400" dirty="0" smtClean="0">
                <a:latin typeface="宋体" panose="02010600030101010101" pitchFamily="2" charset="-122"/>
                <a:ea typeface="宋体" panose="02010600030101010101" pitchFamily="2" charset="-122"/>
              </a:rPr>
              <a:t>等</a:t>
            </a: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ARP</a:t>
            </a:r>
            <a:r>
              <a:rPr lang="zh-CN" altLang="en-US" sz="2400" dirty="0" smtClean="0">
                <a:latin typeface="宋体" panose="02010600030101010101" pitchFamily="2" charset="-122"/>
                <a:ea typeface="宋体" panose="02010600030101010101" pitchFamily="2" charset="-122"/>
              </a:rPr>
              <a:t>协议（地址解析）、</a:t>
            </a:r>
            <a:r>
              <a:rPr lang="en-US" altLang="zh-CN" sz="2400" dirty="0" smtClean="0">
                <a:latin typeface="宋体" panose="02010600030101010101" pitchFamily="2" charset="-122"/>
                <a:ea typeface="宋体" panose="02010600030101010101" pitchFamily="2" charset="-122"/>
              </a:rPr>
              <a:t>ICMP</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IPv4</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DHCP</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IPv6</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TCP</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UDP</a:t>
            </a:r>
            <a:r>
              <a:rPr lang="zh-CN" altLang="en-US" sz="2400" dirty="0" smtClean="0">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VxLan</a:t>
            </a:r>
            <a:r>
              <a:rPr lang="zh-CN" altLang="en-US" sz="2400" dirty="0" smtClean="0">
                <a:latin typeface="宋体" panose="02010600030101010101" pitchFamily="2" charset="-122"/>
                <a:ea typeface="宋体" panose="02010600030101010101" pitchFamily="2" charset="-122"/>
              </a:rPr>
              <a:t>等众多协议格式下的数据包</a:t>
            </a: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TLV</a:t>
            </a:r>
            <a:r>
              <a:rPr lang="zh-CN" altLang="en-US" sz="2400" dirty="0" smtClean="0">
                <a:latin typeface="宋体" panose="02010600030101010101" pitchFamily="2" charset="-122"/>
                <a:ea typeface="宋体" panose="02010600030101010101" pitchFamily="2" charset="-122"/>
              </a:rPr>
              <a:t>构造</a:t>
            </a: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smtClean="0">
              <a:latin typeface="宋体" panose="02010600030101010101" pitchFamily="2" charset="-122"/>
              <a:ea typeface="宋体" panose="02010600030101010101" pitchFamily="2" charset="-122"/>
            </a:endParaRPr>
          </a:p>
          <a:p>
            <a:pPr marL="0" indent="0">
              <a:buNone/>
            </a:pPr>
            <a:r>
              <a:rPr lang="zh-CN" altLang="en-US" sz="2400" dirty="0" smtClean="0">
                <a:latin typeface="宋体" panose="02010600030101010101" pitchFamily="2" charset="-122"/>
                <a:ea typeface="宋体" panose="02010600030101010101" pitchFamily="2" charset="-122"/>
              </a:rPr>
              <a:t>多数情况下网络设备</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网络工程师关注的是，包的头部。</a:t>
            </a:r>
            <a:endParaRPr lang="en-US" altLang="zh-CN" sz="2400" dirty="0" smtClean="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59363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2984" y="214132"/>
            <a:ext cx="8538500" cy="4805363"/>
          </a:xfrm>
        </p:spPr>
        <p:txBody>
          <a:bodyPr>
            <a:noAutofit/>
          </a:bodyPr>
          <a:lstStyle/>
          <a:p>
            <a:pPr marL="0" indent="0">
              <a:buNone/>
            </a:pPr>
            <a:r>
              <a:rPr lang="en-US" altLang="zh-CN" sz="2400" b="1" dirty="0" smtClean="0"/>
              <a:t>3.</a:t>
            </a:r>
            <a:r>
              <a:rPr lang="zh-CN" altLang="en-US" sz="2400" b="1" dirty="0" smtClean="0"/>
              <a:t>会话数据</a:t>
            </a:r>
            <a:r>
              <a:rPr lang="en-US" altLang="zh-CN" sz="2400" b="1" dirty="0" smtClean="0"/>
              <a:t>session</a:t>
            </a:r>
            <a:r>
              <a:rPr lang="zh-CN" altLang="en-US" sz="2400" b="1" dirty="0" smtClean="0"/>
              <a:t>、流</a:t>
            </a:r>
            <a:r>
              <a:rPr lang="en-US" altLang="zh-CN" sz="2400" b="1" dirty="0" smtClean="0"/>
              <a:t>flow</a:t>
            </a:r>
          </a:p>
          <a:p>
            <a:pPr marL="0" indent="0">
              <a:buNone/>
            </a:pPr>
            <a:r>
              <a:rPr lang="zh-CN" altLang="en-US" sz="2400" b="1" dirty="0" smtClean="0"/>
              <a:t>会话数据</a:t>
            </a:r>
            <a:r>
              <a:rPr lang="zh-CN" altLang="en-US" sz="2400" dirty="0" smtClean="0"/>
              <a:t>是</a:t>
            </a:r>
            <a:r>
              <a:rPr lang="zh-CN" altLang="en-US" sz="2400" dirty="0"/>
              <a:t>两个网络设备之间通信行为的汇总，也称为</a:t>
            </a:r>
            <a:r>
              <a:rPr lang="zh-CN" altLang="en-US" sz="2400" b="1" dirty="0"/>
              <a:t>流</a:t>
            </a:r>
            <a:r>
              <a:rPr lang="zh-CN" altLang="en-US" sz="2400" b="1" dirty="0" smtClean="0"/>
              <a:t>数据</a:t>
            </a:r>
            <a:r>
              <a:rPr lang="zh-CN" altLang="en-US" sz="2400" dirty="0" smtClean="0"/>
              <a:t>，</a:t>
            </a:r>
            <a:r>
              <a:rPr lang="zh-CN" altLang="en-US" sz="2400" dirty="0"/>
              <a:t>其定义是一系列</a:t>
            </a:r>
            <a:r>
              <a:rPr lang="zh-CN" altLang="en-US" sz="2400" b="1" dirty="0"/>
              <a:t>通过网络中某一观察点的具有相同属性的</a:t>
            </a:r>
            <a:r>
              <a:rPr lang="zh-CN" altLang="en-US" sz="2400" b="1" dirty="0" smtClean="0"/>
              <a:t>数据包</a:t>
            </a:r>
            <a:r>
              <a:rPr lang="zh-CN" altLang="en-US" sz="2400" dirty="0"/>
              <a:t>。</a:t>
            </a:r>
            <a:r>
              <a:rPr lang="zh-CN" altLang="en-US" sz="2400" dirty="0" smtClean="0"/>
              <a:t>这些</a:t>
            </a:r>
            <a:r>
              <a:rPr lang="zh-CN" altLang="en-US" sz="2400" dirty="0"/>
              <a:t>属性包括端点（会话的起点和终点）、方向（单向或双向）、时间粒度（数据包的发送起始时间和终止时间）、协议层次（网络各层协议）</a:t>
            </a:r>
            <a:r>
              <a:rPr lang="zh-CN" altLang="en-US" sz="2400" dirty="0" smtClean="0"/>
              <a:t>等。</a:t>
            </a:r>
            <a:endParaRPr lang="en-US" altLang="zh-CN" sz="2400" dirty="0" smtClean="0"/>
          </a:p>
          <a:p>
            <a:pPr marL="0" indent="0">
              <a:buNone/>
            </a:pPr>
            <a:r>
              <a:rPr lang="zh-CN" altLang="en-US" sz="2400" dirty="0"/>
              <a:t>流数据是从特定的源发送到一个目标地址、多播或者广播地址的数据包序列，发送源认为需要将这些数据包标记为一个“流”。流可能包括一个特定网络传输连接或媒体流中的所有</a:t>
            </a:r>
            <a:r>
              <a:rPr lang="zh-CN" altLang="en-US" sz="2400" dirty="0" smtClean="0"/>
              <a:t>数据包。</a:t>
            </a:r>
            <a:endParaRPr lang="en-US" altLang="zh-CN" sz="2400" dirty="0" smtClean="0"/>
          </a:p>
          <a:p>
            <a:pPr marL="0" indent="0">
              <a:buNone/>
            </a:pPr>
            <a:r>
              <a:rPr lang="zh-CN" altLang="en-US" sz="2400" dirty="0"/>
              <a:t>会话数据最常见的是标准的五元组数据，即通常由</a:t>
            </a:r>
            <a:r>
              <a:rPr lang="en-US" altLang="zh-CN" sz="2400" dirty="0"/>
              <a:t>5</a:t>
            </a:r>
            <a:r>
              <a:rPr lang="zh-CN" altLang="en-US" sz="2400" dirty="0"/>
              <a:t>个属性所</a:t>
            </a:r>
            <a:r>
              <a:rPr lang="zh-CN" altLang="en-US" sz="2400" dirty="0" smtClean="0"/>
              <a:t>组成</a:t>
            </a:r>
            <a:r>
              <a:rPr lang="zh-CN" altLang="en-US" sz="2400" dirty="0"/>
              <a:t>，</a:t>
            </a:r>
            <a:r>
              <a:rPr lang="zh-CN" altLang="en-US" sz="2400" b="1" dirty="0" smtClean="0"/>
              <a:t>但不限于这些条件。</a:t>
            </a:r>
            <a:endParaRPr lang="zh-CN" altLang="en-US" sz="2400" b="1" dirty="0"/>
          </a:p>
        </p:txBody>
      </p:sp>
      <p:pic>
        <p:nvPicPr>
          <p:cNvPr id="4" name="图片 3"/>
          <p:cNvPicPr>
            <a:picLocks noChangeAspect="1"/>
          </p:cNvPicPr>
          <p:nvPr/>
        </p:nvPicPr>
        <p:blipFill>
          <a:blip r:embed="rId3"/>
          <a:stretch>
            <a:fillRect/>
          </a:stretch>
        </p:blipFill>
        <p:spPr>
          <a:xfrm>
            <a:off x="639773" y="4609624"/>
            <a:ext cx="7164573" cy="522708"/>
          </a:xfrm>
          <a:prstGeom prst="rect">
            <a:avLst/>
          </a:prstGeom>
        </p:spPr>
      </p:pic>
      <p:pic>
        <p:nvPicPr>
          <p:cNvPr id="2" name="图片 1"/>
          <p:cNvPicPr>
            <a:picLocks noChangeAspect="1"/>
          </p:cNvPicPr>
          <p:nvPr/>
        </p:nvPicPr>
        <p:blipFill>
          <a:blip r:embed="rId4"/>
          <a:stretch>
            <a:fillRect/>
          </a:stretch>
        </p:blipFill>
        <p:spPr>
          <a:xfrm>
            <a:off x="404413" y="5515573"/>
            <a:ext cx="8335174" cy="996987"/>
          </a:xfrm>
          <a:prstGeom prst="rect">
            <a:avLst/>
          </a:prstGeom>
        </p:spPr>
      </p:pic>
    </p:spTree>
    <p:extLst>
      <p:ext uri="{BB962C8B-B14F-4D97-AF65-F5344CB8AC3E}">
        <p14:creationId xmlns:p14="http://schemas.microsoft.com/office/powerpoint/2010/main" val="1973046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55" y="496948"/>
            <a:ext cx="8541098" cy="6289932"/>
          </a:xfrm>
        </p:spPr>
        <p:txBody>
          <a:bodyPr>
            <a:normAutofit/>
          </a:bodyPr>
          <a:lstStyle/>
          <a:p>
            <a:r>
              <a:rPr lang="en-US" altLang="zh-CN" sz="2400" dirty="0" err="1" smtClean="0"/>
              <a:t>NetFlow</a:t>
            </a:r>
            <a:r>
              <a:rPr lang="zh-CN" altLang="en-US" sz="2400" dirty="0" smtClean="0"/>
              <a:t>工具（思科</a:t>
            </a:r>
            <a:r>
              <a:rPr lang="en-US" altLang="zh-CN" sz="2400" dirty="0" smtClean="0"/>
              <a:t>Cisco</a:t>
            </a:r>
            <a:r>
              <a:rPr lang="zh-CN" altLang="en-US" sz="2400" dirty="0" smtClean="0"/>
              <a:t>公司的</a:t>
            </a:r>
            <a:r>
              <a:rPr lang="en-US" altLang="zh-CN" sz="2400" dirty="0" smtClean="0"/>
              <a:t>Darren</a:t>
            </a:r>
            <a:r>
              <a:rPr lang="zh-CN" altLang="en-US" sz="2400" dirty="0" smtClean="0"/>
              <a:t>和</a:t>
            </a:r>
            <a:r>
              <a:rPr lang="en-US" altLang="zh-CN" sz="2400" dirty="0" err="1" smtClean="0"/>
              <a:t>BarryBruins</a:t>
            </a:r>
            <a:r>
              <a:rPr lang="zh-CN" altLang="en-US" sz="2400" dirty="0" smtClean="0"/>
              <a:t>开发）</a:t>
            </a:r>
            <a:endParaRPr lang="en-US" altLang="zh-CN" sz="2400" dirty="0" smtClean="0"/>
          </a:p>
          <a:p>
            <a:pPr marL="0" indent="0">
              <a:buNone/>
            </a:pPr>
            <a:r>
              <a:rPr lang="en-US" altLang="zh-CN" sz="2400" dirty="0" err="1"/>
              <a:t>NetFlow</a:t>
            </a:r>
            <a:r>
              <a:rPr lang="zh-CN" altLang="en-US" sz="2400" dirty="0"/>
              <a:t>利用标准的交换模式处理数据流的第一个</a:t>
            </a:r>
            <a:r>
              <a:rPr lang="en-US" altLang="zh-CN" sz="2400" dirty="0"/>
              <a:t>IP</a:t>
            </a:r>
            <a:r>
              <a:rPr lang="zh-CN" altLang="en-US" sz="2400" dirty="0"/>
              <a:t>包数据，生成</a:t>
            </a:r>
            <a:r>
              <a:rPr lang="en-US" altLang="zh-CN" sz="2400" dirty="0" err="1"/>
              <a:t>NetFlow</a:t>
            </a:r>
            <a:r>
              <a:rPr lang="zh-CN" altLang="en-US" sz="2400" dirty="0"/>
              <a:t>缓存，随后同样的数据基于缓存信息在同一个数据流中进行传输，不再匹配相关的访问控制等策略，</a:t>
            </a:r>
            <a:r>
              <a:rPr lang="en-US" altLang="zh-CN" sz="2400" dirty="0" err="1"/>
              <a:t>NetFlow</a:t>
            </a:r>
            <a:r>
              <a:rPr lang="zh-CN" altLang="en-US" sz="2400" dirty="0"/>
              <a:t>缓存同时包含了随后数据流的统计信息。</a:t>
            </a:r>
            <a:r>
              <a:rPr lang="en-US" altLang="zh-CN" sz="2400" dirty="0" err="1"/>
              <a:t>NetFlow</a:t>
            </a:r>
            <a:r>
              <a:rPr lang="zh-CN" altLang="en-US" sz="2400" dirty="0"/>
              <a:t>提供网络流量的会话级视图，记录下每个</a:t>
            </a:r>
            <a:r>
              <a:rPr lang="en-US" altLang="zh-CN" sz="2400" dirty="0"/>
              <a:t>TCP/IP</a:t>
            </a:r>
            <a:r>
              <a:rPr lang="zh-CN" altLang="en-US" sz="2400" dirty="0"/>
              <a:t>事务的信息。</a:t>
            </a:r>
            <a:endParaRPr lang="en-US" altLang="zh-CN" sz="2400" dirty="0" smtClean="0"/>
          </a:p>
          <a:p>
            <a:pPr marL="0" indent="0">
              <a:buNone/>
            </a:pPr>
            <a:r>
              <a:rPr lang="zh-CN" altLang="en-US" sz="2400" dirty="0" smtClean="0"/>
              <a:t>一</a:t>
            </a:r>
            <a:r>
              <a:rPr lang="zh-CN" altLang="en-US" sz="2400" dirty="0"/>
              <a:t>个</a:t>
            </a:r>
            <a:r>
              <a:rPr lang="en-US" altLang="zh-CN" sz="2400" dirty="0" err="1"/>
              <a:t>NetFlow</a:t>
            </a:r>
            <a:r>
              <a:rPr lang="zh-CN" altLang="en-US" sz="2400" dirty="0"/>
              <a:t>流被定义为在一个源</a:t>
            </a:r>
            <a:r>
              <a:rPr lang="en-US" altLang="zh-CN" sz="2400" dirty="0"/>
              <a:t>IP</a:t>
            </a:r>
            <a:r>
              <a:rPr lang="zh-CN" altLang="en-US" sz="2400" dirty="0"/>
              <a:t>地址和目的</a:t>
            </a:r>
            <a:r>
              <a:rPr lang="en-US" altLang="zh-CN" sz="2400" dirty="0"/>
              <a:t>IP</a:t>
            </a:r>
            <a:r>
              <a:rPr lang="zh-CN" altLang="en-US" sz="2400" dirty="0"/>
              <a:t>地址间传输的单向数据包流，且所有数据包具有共同的传输层源、目的端口号</a:t>
            </a:r>
            <a:r>
              <a:rPr lang="zh-CN" altLang="en-US" sz="2400" dirty="0" smtClean="0"/>
              <a:t>。此工具可以部署在路由器</a:t>
            </a:r>
            <a:r>
              <a:rPr lang="en-US" altLang="zh-CN" sz="2400" dirty="0" smtClean="0"/>
              <a:t>/</a:t>
            </a:r>
            <a:r>
              <a:rPr lang="zh-CN" altLang="en-US" sz="2400" dirty="0" smtClean="0"/>
              <a:t>交换机上或者服务器上。</a:t>
            </a:r>
            <a:endParaRPr lang="en-US" altLang="zh-CN" sz="2400" dirty="0" smtClean="0"/>
          </a:p>
          <a:p>
            <a:pPr marL="0" indent="0">
              <a:buNone/>
            </a:pPr>
            <a:r>
              <a:rPr lang="en-US" altLang="zh-CN" sz="2400" dirty="0" err="1"/>
              <a:t>NetFlow</a:t>
            </a:r>
            <a:r>
              <a:rPr lang="zh-CN" altLang="en-US" sz="2400" dirty="0"/>
              <a:t>提供网络流量的会话级视图，记录下每个</a:t>
            </a:r>
            <a:r>
              <a:rPr lang="en-US" altLang="zh-CN" sz="2400" dirty="0"/>
              <a:t>TCP/IP</a:t>
            </a:r>
            <a:r>
              <a:rPr lang="zh-CN" altLang="en-US" sz="2400" dirty="0"/>
              <a:t>事务的信息</a:t>
            </a:r>
            <a:r>
              <a:rPr lang="zh-CN" altLang="en-US" sz="2400" dirty="0" smtClean="0"/>
              <a:t>。</a:t>
            </a:r>
            <a:endParaRPr lang="en-US" altLang="zh-CN" sz="2400" dirty="0" smtClean="0"/>
          </a:p>
          <a:p>
            <a:pPr marL="0" indent="0">
              <a:buNone/>
            </a:pPr>
            <a:r>
              <a:rPr lang="en-US" altLang="zh-CN" sz="2400" dirty="0" err="1"/>
              <a:t>NetFlow</a:t>
            </a:r>
            <a:r>
              <a:rPr lang="zh-CN" altLang="en-US" sz="2400" dirty="0"/>
              <a:t>采用对网络数据进行聚合的数据统计和处理方式，从流的角度展现网络流量，不具体分析网络中单个数据包，而是对流经网络设备的数据流进行特征分析和测量</a:t>
            </a:r>
            <a:r>
              <a:rPr lang="zh-CN" altLang="en-US" sz="2400" dirty="0" smtClean="0"/>
              <a:t>。</a:t>
            </a:r>
            <a:endParaRPr lang="en-US" altLang="zh-CN" sz="2400" dirty="0"/>
          </a:p>
        </p:txBody>
      </p:sp>
    </p:spTree>
    <p:extLst>
      <p:ext uri="{BB962C8B-B14F-4D97-AF65-F5344CB8AC3E}">
        <p14:creationId xmlns:p14="http://schemas.microsoft.com/office/powerpoint/2010/main" val="31623785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54" y="496948"/>
            <a:ext cx="8710245" cy="5961725"/>
          </a:xfrm>
        </p:spPr>
        <p:txBody>
          <a:bodyPr>
            <a:noAutofit/>
          </a:bodyPr>
          <a:lstStyle/>
          <a:p>
            <a:r>
              <a:rPr lang="en-US" altLang="zh-CN" sz="2400" dirty="0" err="1" smtClean="0"/>
              <a:t>NetFlow</a:t>
            </a:r>
            <a:r>
              <a:rPr lang="zh-CN" altLang="en-US" sz="2400" dirty="0" smtClean="0"/>
              <a:t>工具</a:t>
            </a:r>
            <a:endParaRPr lang="en-US" altLang="zh-CN" sz="2400" dirty="0" smtClean="0"/>
          </a:p>
          <a:p>
            <a:pPr marL="0" indent="0">
              <a:buNone/>
            </a:pPr>
            <a:r>
              <a:rPr lang="en-US" altLang="zh-CN" sz="2400" dirty="0" err="1" smtClean="0"/>
              <a:t>NetFlow</a:t>
            </a:r>
            <a:r>
              <a:rPr lang="zh-CN" altLang="en-US" sz="2400" dirty="0" smtClean="0"/>
              <a:t>使用</a:t>
            </a:r>
            <a:r>
              <a:rPr lang="zh-CN" altLang="en-US" sz="2400" dirty="0"/>
              <a:t>四个规则来决定流何时结束，然后允许导出相应的记录：</a:t>
            </a:r>
          </a:p>
          <a:p>
            <a:pPr marL="0" indent="0">
              <a:buNone/>
            </a:pPr>
            <a:r>
              <a:rPr lang="en-US" altLang="zh-CN" sz="2400" dirty="0"/>
              <a:t>1</a:t>
            </a:r>
            <a:r>
              <a:rPr lang="en-US" altLang="zh-CN" sz="2400" dirty="0" smtClean="0"/>
              <a:t>)</a:t>
            </a:r>
            <a:r>
              <a:rPr lang="zh-CN" altLang="en-US" sz="2400" dirty="0" smtClean="0"/>
              <a:t>当有</a:t>
            </a:r>
            <a:r>
              <a:rPr lang="en-US" altLang="zh-CN" sz="2400" dirty="0" smtClean="0"/>
              <a:t>TCP</a:t>
            </a:r>
            <a:r>
              <a:rPr lang="zh-CN" altLang="en-US" sz="2400" dirty="0" smtClean="0"/>
              <a:t>标志（</a:t>
            </a:r>
            <a:r>
              <a:rPr lang="en-US" altLang="zh-CN" sz="2400" dirty="0" smtClean="0"/>
              <a:t>FIN</a:t>
            </a:r>
            <a:r>
              <a:rPr lang="zh-CN" altLang="en-US" sz="2400" dirty="0" smtClean="0"/>
              <a:t>或</a:t>
            </a:r>
            <a:r>
              <a:rPr lang="en-US" altLang="zh-CN" sz="2400" dirty="0" smtClean="0"/>
              <a:t>RST</a:t>
            </a:r>
            <a:r>
              <a:rPr lang="zh-CN" altLang="en-US" sz="2400" dirty="0" smtClean="0"/>
              <a:t>）</a:t>
            </a:r>
            <a:r>
              <a:rPr lang="zh-CN" altLang="en-US" sz="2400" dirty="0"/>
              <a:t>指示时</a:t>
            </a:r>
          </a:p>
          <a:p>
            <a:pPr marL="0" indent="0">
              <a:buNone/>
            </a:pPr>
            <a:r>
              <a:rPr lang="en-US" altLang="zh-CN" sz="2400" dirty="0"/>
              <a:t>2</a:t>
            </a:r>
            <a:r>
              <a:rPr lang="en-US" altLang="zh-CN" sz="2400" dirty="0" smtClean="0"/>
              <a:t>)</a:t>
            </a:r>
            <a:r>
              <a:rPr lang="zh-CN" altLang="en-US" sz="2400" dirty="0" smtClean="0"/>
              <a:t>在</a:t>
            </a:r>
            <a:r>
              <a:rPr lang="zh-CN" altLang="en-US" sz="2400" dirty="0"/>
              <a:t>看到具有</a:t>
            </a:r>
            <a:r>
              <a:rPr lang="zh-CN" altLang="en-US" sz="2400" dirty="0" smtClean="0"/>
              <a:t>匹配</a:t>
            </a:r>
            <a:r>
              <a:rPr lang="en-US" altLang="zh-CN" sz="2400" dirty="0" smtClean="0"/>
              <a:t>ID</a:t>
            </a:r>
            <a:r>
              <a:rPr lang="zh-CN" altLang="en-US" sz="2400" dirty="0" smtClean="0"/>
              <a:t>的</a:t>
            </a:r>
            <a:r>
              <a:rPr lang="zh-CN" altLang="en-US" sz="2400" dirty="0"/>
              <a:t>流的最后一个数据包</a:t>
            </a:r>
            <a:r>
              <a:rPr lang="zh-CN" altLang="en-US" sz="2400" dirty="0" smtClean="0"/>
              <a:t>后</a:t>
            </a:r>
            <a:r>
              <a:rPr lang="en-US" altLang="zh-CN" sz="2400" dirty="0" smtClean="0"/>
              <a:t>15 </a:t>
            </a:r>
            <a:r>
              <a:rPr lang="zh-CN" altLang="en-US" sz="2400" dirty="0" smtClean="0"/>
              <a:t>秒（可</a:t>
            </a:r>
            <a:r>
              <a:rPr lang="zh-CN" altLang="en-US" sz="2400" dirty="0"/>
              <a:t>配置）；</a:t>
            </a:r>
          </a:p>
          <a:p>
            <a:pPr marL="0" indent="0">
              <a:buNone/>
            </a:pPr>
            <a:r>
              <a:rPr lang="en-US" altLang="zh-CN" sz="2400" dirty="0"/>
              <a:t>3</a:t>
            </a:r>
            <a:r>
              <a:rPr lang="en-US" altLang="zh-CN" sz="2400" dirty="0" smtClean="0"/>
              <a:t>)</a:t>
            </a:r>
            <a:r>
              <a:rPr lang="zh-CN" altLang="en-US" sz="2400" dirty="0" smtClean="0"/>
              <a:t>流</a:t>
            </a:r>
            <a:r>
              <a:rPr lang="zh-CN" altLang="en-US" sz="2400" dirty="0"/>
              <a:t>记录创建</a:t>
            </a:r>
            <a:r>
              <a:rPr lang="zh-CN" altLang="en-US" sz="2400" dirty="0" smtClean="0"/>
              <a:t>后</a:t>
            </a:r>
            <a:r>
              <a:rPr lang="en-US" altLang="zh-CN" sz="2400" dirty="0" smtClean="0"/>
              <a:t>30</a:t>
            </a:r>
            <a:r>
              <a:rPr lang="zh-CN" altLang="en-US" sz="2400" dirty="0" smtClean="0"/>
              <a:t>分钟</a:t>
            </a:r>
            <a:r>
              <a:rPr lang="zh-CN" altLang="en-US" sz="2400" dirty="0"/>
              <a:t>（可配置）；</a:t>
            </a:r>
          </a:p>
          <a:p>
            <a:pPr marL="0" indent="0">
              <a:buNone/>
            </a:pPr>
            <a:r>
              <a:rPr lang="en-US" altLang="zh-CN" sz="2400" dirty="0"/>
              <a:t>4</a:t>
            </a:r>
            <a:r>
              <a:rPr lang="en-US" altLang="zh-CN" sz="2400" dirty="0" smtClean="0"/>
              <a:t>)</a:t>
            </a:r>
            <a:r>
              <a:rPr lang="zh-CN" altLang="en-US" sz="2400" dirty="0" smtClean="0"/>
              <a:t>当</a:t>
            </a:r>
            <a:r>
              <a:rPr lang="zh-CN" altLang="en-US" sz="2400" dirty="0"/>
              <a:t>流缓存已满时</a:t>
            </a:r>
            <a:r>
              <a:rPr lang="zh-CN" altLang="en-US" sz="2400" dirty="0" smtClean="0"/>
              <a:t>。</a:t>
            </a:r>
          </a:p>
          <a:p>
            <a:pPr marL="0" indent="0">
              <a:buNone/>
            </a:pPr>
            <a:endParaRPr lang="en-US" altLang="zh-CN" sz="2400" dirty="0" smtClean="0"/>
          </a:p>
          <a:p>
            <a:pPr marL="0" indent="0">
              <a:buNone/>
            </a:pPr>
            <a:r>
              <a:rPr lang="zh-CN" altLang="en-US" sz="2400" dirty="0"/>
              <a:t> </a:t>
            </a:r>
            <a:r>
              <a:rPr lang="en-US" altLang="zh-CN" sz="2000" dirty="0"/>
              <a:t>61.*.*.68|61.*.*.195|64917|Others|9|13|4528|135|</a:t>
            </a:r>
            <a:r>
              <a:rPr lang="en-US" altLang="zh-CN" sz="2000" b="1" dirty="0"/>
              <a:t>6|4|192|1</a:t>
            </a:r>
            <a:r>
              <a:rPr lang="zh-CN" altLang="en-US" sz="2000" dirty="0"/>
              <a:t>　　</a:t>
            </a:r>
            <a:endParaRPr lang="en-US" altLang="zh-CN" sz="2000" dirty="0" smtClean="0"/>
          </a:p>
          <a:p>
            <a:pPr marL="0" indent="0">
              <a:buNone/>
            </a:pPr>
            <a:r>
              <a:rPr lang="zh-CN" altLang="en-US" sz="2000" dirty="0" smtClean="0"/>
              <a:t>源地址</a:t>
            </a:r>
            <a:r>
              <a:rPr lang="en-US" altLang="zh-CN" sz="2000" dirty="0"/>
              <a:t>|</a:t>
            </a:r>
            <a:r>
              <a:rPr lang="zh-CN" altLang="en-US" sz="2000" dirty="0"/>
              <a:t>目的地址</a:t>
            </a:r>
            <a:r>
              <a:rPr lang="en-US" altLang="zh-CN" sz="2000" dirty="0"/>
              <a:t>|</a:t>
            </a:r>
            <a:r>
              <a:rPr lang="zh-CN" altLang="en-US" sz="2000" dirty="0"/>
              <a:t>源自治域</a:t>
            </a:r>
            <a:r>
              <a:rPr lang="en-US" altLang="zh-CN" sz="2000" dirty="0"/>
              <a:t>|</a:t>
            </a:r>
            <a:r>
              <a:rPr lang="zh-CN" altLang="en-US" sz="2000" dirty="0"/>
              <a:t>目的自治域</a:t>
            </a:r>
            <a:r>
              <a:rPr lang="en-US" altLang="zh-CN" sz="2000" dirty="0"/>
              <a:t>|</a:t>
            </a:r>
            <a:r>
              <a:rPr lang="zh-CN" altLang="en-US" sz="2000" dirty="0"/>
              <a:t>流入接口号</a:t>
            </a:r>
            <a:r>
              <a:rPr lang="en-US" altLang="zh-CN" sz="2000" dirty="0"/>
              <a:t>|</a:t>
            </a:r>
            <a:r>
              <a:rPr lang="zh-CN" altLang="en-US" sz="2000" dirty="0"/>
              <a:t>流出接口号</a:t>
            </a:r>
            <a:r>
              <a:rPr lang="en-US" altLang="zh-CN" sz="2000" dirty="0"/>
              <a:t>|</a:t>
            </a:r>
            <a:r>
              <a:rPr lang="zh-CN" altLang="en-US" sz="2000" dirty="0"/>
              <a:t>源端口</a:t>
            </a:r>
            <a:r>
              <a:rPr lang="en-US" altLang="zh-CN" sz="2000" dirty="0"/>
              <a:t>|</a:t>
            </a:r>
            <a:r>
              <a:rPr lang="zh-CN" altLang="en-US" sz="2000" dirty="0"/>
              <a:t>目的端口</a:t>
            </a:r>
            <a:r>
              <a:rPr lang="en-US" altLang="zh-CN" sz="2000" dirty="0"/>
              <a:t>|</a:t>
            </a:r>
            <a:r>
              <a:rPr lang="zh-CN" altLang="en-US" sz="2000" b="1" dirty="0"/>
              <a:t>协议类型</a:t>
            </a:r>
            <a:r>
              <a:rPr lang="en-US" altLang="zh-CN" sz="2000" b="1" dirty="0"/>
              <a:t>|</a:t>
            </a:r>
            <a:r>
              <a:rPr lang="zh-CN" altLang="en-US" sz="2000" b="1" dirty="0"/>
              <a:t>包数量</a:t>
            </a:r>
            <a:r>
              <a:rPr lang="en-US" altLang="zh-CN" sz="2000" b="1" dirty="0"/>
              <a:t>|</a:t>
            </a:r>
            <a:r>
              <a:rPr lang="zh-CN" altLang="en-US" sz="2000" b="1" dirty="0"/>
              <a:t>字节数</a:t>
            </a:r>
            <a:r>
              <a:rPr lang="en-US" altLang="zh-CN" sz="2000" b="1" dirty="0"/>
              <a:t>|</a:t>
            </a:r>
            <a:r>
              <a:rPr lang="zh-CN" altLang="en-US" sz="2000" b="1" dirty="0"/>
              <a:t>流</a:t>
            </a:r>
            <a:r>
              <a:rPr lang="zh-CN" altLang="en-US" sz="2000" b="1" dirty="0" smtClean="0"/>
              <a:t>数量</a:t>
            </a:r>
            <a:endParaRPr lang="en-US" altLang="zh-CN" sz="2000" b="1" dirty="0" smtClean="0"/>
          </a:p>
        </p:txBody>
      </p:sp>
      <p:pic>
        <p:nvPicPr>
          <p:cNvPr id="8" name="图片 7"/>
          <p:cNvPicPr>
            <a:picLocks noChangeAspect="1"/>
          </p:cNvPicPr>
          <p:nvPr/>
        </p:nvPicPr>
        <p:blipFill>
          <a:blip r:embed="rId3"/>
          <a:stretch>
            <a:fillRect/>
          </a:stretch>
        </p:blipFill>
        <p:spPr>
          <a:xfrm>
            <a:off x="5459053" y="2727789"/>
            <a:ext cx="3392486" cy="1163559"/>
          </a:xfrm>
          <a:prstGeom prst="rect">
            <a:avLst/>
          </a:prstGeom>
        </p:spPr>
      </p:pic>
      <p:pic>
        <p:nvPicPr>
          <p:cNvPr id="10" name="图片 9"/>
          <p:cNvPicPr>
            <a:picLocks noChangeAspect="1"/>
          </p:cNvPicPr>
          <p:nvPr/>
        </p:nvPicPr>
        <p:blipFill>
          <a:blip r:embed="rId4"/>
          <a:stretch>
            <a:fillRect/>
          </a:stretch>
        </p:blipFill>
        <p:spPr>
          <a:xfrm>
            <a:off x="387910" y="5440546"/>
            <a:ext cx="5243014" cy="838273"/>
          </a:xfrm>
          <a:prstGeom prst="rect">
            <a:avLst/>
          </a:prstGeom>
        </p:spPr>
      </p:pic>
    </p:spTree>
    <p:extLst>
      <p:ext uri="{BB962C8B-B14F-4D97-AF65-F5344CB8AC3E}">
        <p14:creationId xmlns:p14="http://schemas.microsoft.com/office/powerpoint/2010/main" val="1342236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55" y="496948"/>
            <a:ext cx="8541098" cy="6289932"/>
          </a:xfrm>
        </p:spPr>
        <p:txBody>
          <a:bodyPr>
            <a:noAutofit/>
          </a:bodyPr>
          <a:lstStyle/>
          <a:p>
            <a:r>
              <a:rPr lang="en-US" altLang="zh-CN" sz="2400" dirty="0" err="1" smtClean="0"/>
              <a:t>NetFlow</a:t>
            </a:r>
            <a:r>
              <a:rPr lang="zh-CN" altLang="en-US" sz="2400" dirty="0" smtClean="0"/>
              <a:t>工具</a:t>
            </a:r>
            <a:endParaRPr lang="en-US" altLang="zh-CN" sz="2400" dirty="0" smtClean="0"/>
          </a:p>
          <a:p>
            <a:pPr marL="0" indent="0">
              <a:buNone/>
            </a:pPr>
            <a:r>
              <a:rPr lang="en-US" altLang="zh-CN" sz="2400" dirty="0" err="1"/>
              <a:t>NetFlow</a:t>
            </a:r>
            <a:r>
              <a:rPr lang="en-US" altLang="zh-CN" sz="2400" dirty="0"/>
              <a:t> </a:t>
            </a:r>
            <a:r>
              <a:rPr lang="zh-CN" altLang="en-US" sz="2400" dirty="0"/>
              <a:t>的流记录中提供的</a:t>
            </a:r>
            <a:r>
              <a:rPr lang="en-US" altLang="zh-CN" sz="2400" dirty="0"/>
              <a:t>IP</a:t>
            </a:r>
            <a:r>
              <a:rPr lang="zh-CN" altLang="en-US" sz="2400" dirty="0"/>
              <a:t>、端口、包数、字节数等信息能够为网络管理员监测网络中的异常情况提供数据基础</a:t>
            </a:r>
            <a:r>
              <a:rPr lang="zh-CN" altLang="en-US" sz="2400" dirty="0" smtClean="0"/>
              <a:t>。</a:t>
            </a:r>
            <a:endParaRPr lang="en-US" altLang="zh-CN" sz="2400" dirty="0" smtClean="0"/>
          </a:p>
          <a:p>
            <a:pPr marL="0" indent="0">
              <a:buNone/>
            </a:pPr>
            <a:r>
              <a:rPr lang="zh-CN" altLang="en-US" sz="2400" dirty="0" smtClean="0"/>
              <a:t>基于</a:t>
            </a:r>
            <a:r>
              <a:rPr lang="en-US" altLang="zh-CN" sz="2400" dirty="0" err="1"/>
              <a:t>NetFlow</a:t>
            </a:r>
            <a:r>
              <a:rPr lang="zh-CN" altLang="en-US" sz="2400" dirty="0" smtClean="0"/>
              <a:t>可以</a:t>
            </a:r>
            <a:r>
              <a:rPr lang="zh-CN" altLang="en-US" sz="2400" dirty="0"/>
              <a:t>做</a:t>
            </a:r>
            <a:r>
              <a:rPr lang="zh-CN" altLang="en-US" sz="2400" dirty="0" smtClean="0"/>
              <a:t>：</a:t>
            </a:r>
            <a:endParaRPr lang="en-US" altLang="zh-CN" sz="2400" dirty="0" smtClean="0"/>
          </a:p>
          <a:p>
            <a:pPr marL="0" indent="0">
              <a:buNone/>
            </a:pPr>
            <a:r>
              <a:rPr lang="zh-CN" altLang="en-US" sz="2400" dirty="0"/>
              <a:t>计费</a:t>
            </a:r>
            <a:endParaRPr lang="en-US" altLang="zh-CN" sz="2400" dirty="0"/>
          </a:p>
          <a:p>
            <a:pPr marL="0" indent="0">
              <a:buNone/>
            </a:pPr>
            <a:r>
              <a:rPr lang="zh-CN" altLang="en-US" sz="2400" dirty="0"/>
              <a:t>流量分析应用</a:t>
            </a:r>
            <a:endParaRPr lang="en-US" altLang="zh-CN" sz="2400" dirty="0"/>
          </a:p>
          <a:p>
            <a:pPr marL="0" indent="0">
              <a:buNone/>
            </a:pPr>
            <a:r>
              <a:rPr lang="zh-CN" altLang="en-US" sz="2400" dirty="0"/>
              <a:t>网络监控</a:t>
            </a:r>
            <a:endParaRPr lang="en-US" altLang="zh-CN" sz="2400" dirty="0"/>
          </a:p>
          <a:p>
            <a:pPr marL="0" indent="0">
              <a:buNone/>
            </a:pPr>
            <a:r>
              <a:rPr lang="zh-CN" altLang="en-US" sz="2400" dirty="0"/>
              <a:t>主机</a:t>
            </a:r>
            <a:r>
              <a:rPr lang="zh-CN" altLang="en-US" sz="2400" dirty="0" smtClean="0"/>
              <a:t>监控</a:t>
            </a:r>
            <a:endParaRPr lang="en-US" altLang="zh-CN" sz="2400" dirty="0" smtClean="0"/>
          </a:p>
          <a:p>
            <a:pPr marL="0" indent="0">
              <a:buNone/>
            </a:pPr>
            <a:r>
              <a:rPr lang="en-US" altLang="zh-CN" sz="2400" dirty="0" smtClean="0"/>
              <a:t>Top N</a:t>
            </a:r>
            <a:endParaRPr lang="en-US" altLang="zh-CN" sz="2400" dirty="0"/>
          </a:p>
          <a:p>
            <a:pPr marL="0" indent="0">
              <a:buNone/>
            </a:pPr>
            <a:r>
              <a:rPr lang="zh-CN" altLang="en-US" sz="2400" dirty="0" smtClean="0"/>
              <a:t>网络蠕虫</a:t>
            </a:r>
            <a:endParaRPr lang="en-US" altLang="zh-CN" sz="2400" dirty="0" smtClean="0"/>
          </a:p>
          <a:p>
            <a:pPr marL="0" indent="0">
              <a:buNone/>
            </a:pPr>
            <a:r>
              <a:rPr lang="zh-CN" altLang="en-US" sz="2400" dirty="0" smtClean="0"/>
              <a:t>僵尸网络</a:t>
            </a:r>
            <a:endParaRPr lang="en-US" altLang="zh-CN" sz="2400" dirty="0"/>
          </a:p>
          <a:p>
            <a:pPr marL="0" indent="0">
              <a:buNone/>
            </a:pPr>
            <a:r>
              <a:rPr lang="zh-CN" altLang="en-US" sz="2400" dirty="0" smtClean="0"/>
              <a:t>此外，对于</a:t>
            </a:r>
            <a:r>
              <a:rPr lang="zh-CN" altLang="en-US" sz="2400" dirty="0"/>
              <a:t>高速接口，处理器和保存流缓存的内存无法跟上数据包速率，思科引入了采样</a:t>
            </a:r>
            <a:r>
              <a:rPr lang="en-US" altLang="zh-CN" sz="2400" dirty="0" err="1"/>
              <a:t>NetFlow</a:t>
            </a:r>
            <a:r>
              <a:rPr lang="zh-CN" altLang="en-US" sz="2400" dirty="0"/>
              <a:t>它仅更新采样数据包的流缓存。</a:t>
            </a:r>
            <a:r>
              <a:rPr lang="zh-CN" altLang="en-US" sz="2400" dirty="0" smtClean="0"/>
              <a:t>但此时，采样</a:t>
            </a:r>
            <a:r>
              <a:rPr lang="zh-CN" altLang="en-US" sz="2400" dirty="0"/>
              <a:t>降低了准确</a:t>
            </a:r>
            <a:r>
              <a:rPr lang="zh-CN" altLang="en-US" sz="2400" dirty="0" smtClean="0"/>
              <a:t>程度。</a:t>
            </a:r>
            <a:endParaRPr lang="en-US" altLang="zh-CN" sz="2400" dirty="0"/>
          </a:p>
          <a:p>
            <a:pPr marL="0" indent="0">
              <a:buNone/>
            </a:pPr>
            <a:r>
              <a:rPr lang="zh-CN" altLang="en-US" sz="2400" dirty="0" smtClean="0"/>
              <a:t>类似的还有</a:t>
            </a:r>
            <a:r>
              <a:rPr lang="en-US" altLang="zh-CN" sz="2400" dirty="0" err="1" smtClean="0"/>
              <a:t>sFlow</a:t>
            </a:r>
            <a:r>
              <a:rPr lang="zh-CN" altLang="en-US" sz="2400" dirty="0" smtClean="0"/>
              <a:t>、</a:t>
            </a:r>
            <a:r>
              <a:rPr lang="en-US" altLang="zh-CN" sz="2400" dirty="0" smtClean="0"/>
              <a:t>IPFIX</a:t>
            </a:r>
            <a:r>
              <a:rPr lang="zh-CN" altLang="en-US" sz="2400" dirty="0" smtClean="0"/>
              <a:t>标准、华为的</a:t>
            </a:r>
            <a:r>
              <a:rPr lang="en-US" altLang="zh-CN" sz="2400" dirty="0" err="1"/>
              <a:t>NetStream</a:t>
            </a:r>
            <a:endParaRPr lang="en-US" altLang="zh-CN" sz="2400" dirty="0" smtClean="0"/>
          </a:p>
        </p:txBody>
      </p:sp>
      <p:pic>
        <p:nvPicPr>
          <p:cNvPr id="2" name="图片 1"/>
          <p:cNvPicPr>
            <a:picLocks noChangeAspect="1"/>
          </p:cNvPicPr>
          <p:nvPr/>
        </p:nvPicPr>
        <p:blipFill>
          <a:blip r:embed="rId3"/>
          <a:stretch>
            <a:fillRect/>
          </a:stretch>
        </p:blipFill>
        <p:spPr>
          <a:xfrm>
            <a:off x="5444838" y="1964884"/>
            <a:ext cx="3548691" cy="2821624"/>
          </a:xfrm>
          <a:prstGeom prst="rect">
            <a:avLst/>
          </a:prstGeom>
        </p:spPr>
      </p:pic>
    </p:spTree>
    <p:extLst>
      <p:ext uri="{BB962C8B-B14F-4D97-AF65-F5344CB8AC3E}">
        <p14:creationId xmlns:p14="http://schemas.microsoft.com/office/powerpoint/2010/main" val="2100491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7952" y="531036"/>
            <a:ext cx="8360933" cy="6028260"/>
          </a:xfrm>
        </p:spPr>
        <p:txBody>
          <a:bodyPr>
            <a:noAutofit/>
          </a:bodyPr>
          <a:lstStyle/>
          <a:p>
            <a:r>
              <a:rPr lang="zh-CN" altLang="en-US" sz="2400" dirty="0" smtClean="0"/>
              <a:t>大象流</a:t>
            </a:r>
            <a:r>
              <a:rPr lang="en-US" altLang="zh-CN" sz="2400" dirty="0" smtClean="0"/>
              <a:t>(</a:t>
            </a:r>
            <a:r>
              <a:rPr lang="en-US" altLang="zh-CN" sz="2400" dirty="0" smtClean="0">
                <a:latin typeface="Times New Roman" panose="02020603050405020304" pitchFamily="18" charset="0"/>
                <a:cs typeface="Times New Roman" panose="02020603050405020304" pitchFamily="18" charset="0"/>
              </a:rPr>
              <a:t>Elephant Flow</a:t>
            </a:r>
            <a:r>
              <a:rPr lang="en-US" altLang="zh-CN" sz="2400" dirty="0"/>
              <a:t>)</a:t>
            </a:r>
            <a:r>
              <a:rPr lang="zh-CN" altLang="en-US" sz="2400" dirty="0" smtClean="0"/>
              <a:t>与老鼠流</a:t>
            </a:r>
            <a:r>
              <a:rPr lang="en-US" altLang="zh-CN" sz="2400" dirty="0" smtClean="0"/>
              <a:t>(</a:t>
            </a:r>
            <a:r>
              <a:rPr lang="en-US" altLang="zh-CN" sz="2400" dirty="0">
                <a:latin typeface="Times New Roman" panose="02020603050405020304" pitchFamily="18" charset="0"/>
                <a:cs typeface="Times New Roman" panose="02020603050405020304" pitchFamily="18" charset="0"/>
              </a:rPr>
              <a:t>Mice Flow</a:t>
            </a:r>
            <a:r>
              <a:rPr lang="en-US" altLang="zh-CN" sz="2400" dirty="0" smtClean="0"/>
              <a:t>)</a:t>
            </a:r>
          </a:p>
          <a:p>
            <a:pPr marL="0" indent="0">
              <a:buNone/>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ubiquitous </a:t>
            </a:r>
            <a:r>
              <a:rPr lang="en-US" altLang="zh-CN" sz="2400" b="1" dirty="0">
                <a:latin typeface="Times New Roman" panose="02020603050405020304" pitchFamily="18" charset="0"/>
                <a:cs typeface="Times New Roman" panose="02020603050405020304" pitchFamily="18" charset="0"/>
              </a:rPr>
              <a:t>heavy-tailed distributions </a:t>
            </a:r>
            <a:r>
              <a:rPr lang="en-US" altLang="zh-CN" sz="2400" dirty="0">
                <a:latin typeface="Times New Roman" panose="02020603050405020304" pitchFamily="18" charset="0"/>
                <a:cs typeface="Times New Roman" panose="02020603050405020304" pitchFamily="18" charset="0"/>
              </a:rPr>
              <a:t>in the Internet implies an interesting feature of the Internet traffic: </a:t>
            </a:r>
            <a:r>
              <a:rPr lang="en-US" altLang="zh-CN" sz="2400" b="1" dirty="0">
                <a:solidFill>
                  <a:srgbClr val="FF0000"/>
                </a:solidFill>
                <a:latin typeface="Times New Roman" panose="02020603050405020304" pitchFamily="18" charset="0"/>
                <a:cs typeface="Times New Roman" panose="02020603050405020304" pitchFamily="18" charset="0"/>
              </a:rPr>
              <a:t>most (e.g. 80%) of the traffic is actually carried by only a small number of connections (elephants)</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while </a:t>
            </a:r>
            <a:r>
              <a:rPr lang="en-US" altLang="zh-CN" sz="2400" b="1" dirty="0">
                <a:solidFill>
                  <a:srgbClr val="FF0000"/>
                </a:solidFill>
                <a:latin typeface="Times New Roman" panose="02020603050405020304" pitchFamily="18" charset="0"/>
                <a:cs typeface="Times New Roman" panose="02020603050405020304" pitchFamily="18" charset="0"/>
              </a:rPr>
              <a:t>the remaining large amount of connections are very small in size or lifetime (mice)</a:t>
            </a:r>
            <a:r>
              <a:rPr lang="en-US"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In </a:t>
            </a:r>
            <a:r>
              <a:rPr lang="en-US" altLang="zh-CN" sz="2400" dirty="0">
                <a:latin typeface="Times New Roman" panose="02020603050405020304" pitchFamily="18" charset="0"/>
                <a:cs typeface="Times New Roman" panose="02020603050405020304" pitchFamily="18" charset="0"/>
              </a:rPr>
              <a:t>a fair network environment, short connections expect relatively fast service than long connections. However, </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1400" dirty="0" err="1" smtClean="0">
                <a:latin typeface="Times New Roman" panose="02020603050405020304" pitchFamily="18" charset="0"/>
              </a:rPr>
              <a:t>Guo</a:t>
            </a:r>
            <a:r>
              <a:rPr lang="en-US" altLang="zh-CN" sz="1400" dirty="0" smtClean="0">
                <a:latin typeface="Times New Roman" panose="02020603050405020304" pitchFamily="18" charset="0"/>
              </a:rPr>
              <a:t> </a:t>
            </a:r>
            <a:r>
              <a:rPr lang="en-US" altLang="zh-CN" sz="1400" dirty="0">
                <a:latin typeface="Times New Roman" panose="02020603050405020304" pitchFamily="18" charset="0"/>
              </a:rPr>
              <a:t>L , Matta </a:t>
            </a:r>
            <a:r>
              <a:rPr lang="en-US" altLang="zh-CN" sz="1400" dirty="0" smtClean="0">
                <a:latin typeface="Times New Roman" panose="02020603050405020304" pitchFamily="18" charset="0"/>
              </a:rPr>
              <a:t>I. </a:t>
            </a:r>
            <a:r>
              <a:rPr lang="en-US" altLang="zh-CN" sz="1400" dirty="0">
                <a:latin typeface="Times New Roman" panose="02020603050405020304" pitchFamily="18" charset="0"/>
              </a:rPr>
              <a:t>The war between mice and elephants[C</a:t>
            </a:r>
            <a:r>
              <a:rPr lang="en-US" altLang="zh-CN" sz="1400" dirty="0" smtClean="0">
                <a:latin typeface="Times New Roman" panose="02020603050405020304" pitchFamily="18" charset="0"/>
              </a:rPr>
              <a:t>]. Proceedings </a:t>
            </a:r>
            <a:r>
              <a:rPr lang="en-US" altLang="zh-CN" sz="1400" dirty="0">
                <a:latin typeface="Times New Roman" panose="02020603050405020304" pitchFamily="18" charset="0"/>
              </a:rPr>
              <a:t>Ninth International Conference on Network </a:t>
            </a:r>
            <a:r>
              <a:rPr lang="en-US" altLang="zh-CN" sz="1400" dirty="0" smtClean="0">
                <a:latin typeface="Times New Roman" panose="02020603050405020304" pitchFamily="18" charset="0"/>
              </a:rPr>
              <a:t>Protocols, ICNP 2001.</a:t>
            </a:r>
          </a:p>
          <a:p>
            <a:pPr marL="0" indent="0">
              <a:buNone/>
            </a:pPr>
            <a:endParaRPr lang="en-US" altLang="zh-CN" sz="1400" dirty="0" smtClean="0">
              <a:latin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Heavy </a:t>
            </a:r>
            <a:r>
              <a:rPr lang="en-US" altLang="zh-CN" sz="2400" dirty="0" smtClean="0">
                <a:latin typeface="Times New Roman" panose="02020603050405020304" pitchFamily="18" charset="0"/>
                <a:cs typeface="Times New Roman" panose="02020603050405020304" pitchFamily="18" charset="0"/>
              </a:rPr>
              <a:t>Hitter</a:t>
            </a:r>
            <a:r>
              <a:rPr lang="zh-CN" altLang="en-US" sz="2400" dirty="0" smtClean="0">
                <a:latin typeface="Times New Roman" panose="02020603050405020304" pitchFamily="18" charset="0"/>
                <a:cs typeface="Times New Roman" panose="02020603050405020304" pitchFamily="18" charset="0"/>
              </a:rPr>
              <a:t>，</a:t>
            </a:r>
            <a:r>
              <a:rPr lang="zh-CN" altLang="en-US" sz="2400" dirty="0" smtClean="0"/>
              <a:t>频繁</a:t>
            </a:r>
            <a:r>
              <a:rPr lang="zh-CN" altLang="en-US" sz="2400" dirty="0"/>
              <a:t>出现</a:t>
            </a:r>
            <a:r>
              <a:rPr lang="zh-CN" altLang="en-US" sz="2400" dirty="0" smtClean="0"/>
              <a:t>的，</a:t>
            </a:r>
            <a:r>
              <a:rPr lang="zh-CN" altLang="en-US" sz="2400" dirty="0"/>
              <a:t>发出的数据包超过一定阈值的流</a:t>
            </a:r>
            <a:r>
              <a:rPr lang="zh-CN" altLang="en-US" sz="2400" dirty="0" smtClean="0"/>
              <a:t>。</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a:latin typeface="Times New Roman" panose="02020603050405020304" pitchFamily="18" charset="0"/>
                <a:cs typeface="Times New Roman" panose="02020603050405020304" pitchFamily="18" charset="0"/>
              </a:rPr>
              <a:t>超</a:t>
            </a:r>
            <a:r>
              <a:rPr lang="zh-CN" altLang="en-US" sz="2400" dirty="0" smtClean="0">
                <a:latin typeface="Times New Roman" panose="02020603050405020304" pitchFamily="18" charset="0"/>
                <a:cs typeface="Times New Roman" panose="02020603050405020304" pitchFamily="18" charset="0"/>
              </a:rPr>
              <a:t>点 </a:t>
            </a:r>
            <a:r>
              <a:rPr lang="en-US" altLang="zh-CN" sz="2400" dirty="0" err="1" smtClean="0"/>
              <a:t>superpoint</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523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55" y="497710"/>
            <a:ext cx="8541098" cy="6289169"/>
          </a:xfrm>
        </p:spPr>
        <p:txBody>
          <a:bodyPr>
            <a:noAutofit/>
          </a:bodyPr>
          <a:lstStyle/>
          <a:p>
            <a:r>
              <a:rPr lang="en-US" altLang="zh-CN" sz="2400" dirty="0" err="1"/>
              <a:t>NetStream</a:t>
            </a:r>
            <a:r>
              <a:rPr lang="zh-CN" altLang="en-US" sz="2400" dirty="0" smtClean="0"/>
              <a:t>工具</a:t>
            </a:r>
            <a:endParaRPr lang="en-US" altLang="zh-CN" sz="2400" dirty="0" smtClean="0"/>
          </a:p>
          <a:p>
            <a:pPr marL="0" indent="0">
              <a:buNone/>
            </a:pPr>
            <a:r>
              <a:rPr lang="en-US" altLang="zh-CN" sz="2400" dirty="0" err="1"/>
              <a:t>NetStream</a:t>
            </a:r>
            <a:r>
              <a:rPr lang="zh-CN" altLang="en-US" sz="2400" dirty="0"/>
              <a:t>是一项基于“流”来提供报文统计的技术。它根据报文的目的</a:t>
            </a:r>
            <a:r>
              <a:rPr lang="en-US" altLang="zh-CN" sz="2400" dirty="0"/>
              <a:t>IP</a:t>
            </a:r>
            <a:r>
              <a:rPr lang="zh-CN" altLang="en-US" sz="2400" dirty="0"/>
              <a:t>地址、目的端口号、协议号、源</a:t>
            </a:r>
            <a:r>
              <a:rPr lang="en-US" altLang="zh-CN" sz="2400" dirty="0"/>
              <a:t>IP</a:t>
            </a:r>
            <a:r>
              <a:rPr lang="zh-CN" altLang="en-US" sz="2400" dirty="0"/>
              <a:t>地址等关键值来区分流信息，并针对流信息进行数据流统计，再将统计信息发送至服务器供分析。通过分析这些统计信息，网络管理员可以确定流量的来源、目的地、占用的出口带宽等内容，进而为计费、网络管理、网络优化等应用提供依据</a:t>
            </a:r>
            <a:r>
              <a:rPr lang="zh-CN" altLang="en-US" sz="2400" dirty="0" smtClean="0"/>
              <a:t>。</a:t>
            </a:r>
            <a:endParaRPr lang="en-US" altLang="zh-CN" sz="2400" dirty="0" smtClean="0"/>
          </a:p>
          <a:p>
            <a:pPr marL="0" indent="0">
              <a:buNone/>
            </a:pPr>
            <a:r>
              <a:rPr lang="en-US" altLang="zh-CN" sz="2400" dirty="0" err="1"/>
              <a:t>NetStream</a:t>
            </a:r>
            <a:r>
              <a:rPr lang="zh-CN" altLang="en-US" sz="2400" dirty="0"/>
              <a:t>系统由网络流量输出器</a:t>
            </a:r>
            <a:r>
              <a:rPr lang="en-US" altLang="zh-CN" sz="2400" dirty="0"/>
              <a:t>NDE</a:t>
            </a:r>
            <a:r>
              <a:rPr lang="zh-CN" altLang="en-US" sz="2400" dirty="0"/>
              <a:t>（</a:t>
            </a:r>
            <a:r>
              <a:rPr lang="en-US" altLang="zh-CN" sz="2400" dirty="0" err="1"/>
              <a:t>NetStream</a:t>
            </a:r>
            <a:r>
              <a:rPr lang="en-US" altLang="zh-CN" sz="2400" dirty="0"/>
              <a:t> Data Exporter</a:t>
            </a:r>
            <a:r>
              <a:rPr lang="zh-CN" altLang="en-US" sz="2400" dirty="0"/>
              <a:t>）、网络流量收集器</a:t>
            </a:r>
            <a:r>
              <a:rPr lang="en-US" altLang="zh-CN" sz="2400" dirty="0"/>
              <a:t>NSC</a:t>
            </a:r>
            <a:r>
              <a:rPr lang="zh-CN" altLang="en-US" sz="2400" dirty="0"/>
              <a:t>（</a:t>
            </a:r>
            <a:r>
              <a:rPr lang="en-US" altLang="zh-CN" sz="2400" dirty="0" err="1"/>
              <a:t>NetStream</a:t>
            </a:r>
            <a:r>
              <a:rPr lang="en-US" altLang="zh-CN" sz="2400" dirty="0"/>
              <a:t> Collector</a:t>
            </a:r>
            <a:r>
              <a:rPr lang="zh-CN" altLang="en-US" sz="2400" dirty="0"/>
              <a:t>）和网络流量分析器</a:t>
            </a:r>
            <a:r>
              <a:rPr lang="en-US" altLang="zh-CN" sz="2400" dirty="0"/>
              <a:t>NDA</a:t>
            </a:r>
            <a:r>
              <a:rPr lang="zh-CN" altLang="en-US" sz="2400" dirty="0"/>
              <a:t>（</a:t>
            </a:r>
            <a:r>
              <a:rPr lang="en-US" altLang="zh-CN" sz="2400" dirty="0" err="1"/>
              <a:t>NetStream</a:t>
            </a:r>
            <a:r>
              <a:rPr lang="en-US" altLang="zh-CN" sz="2400" dirty="0"/>
              <a:t> Data Analyzer</a:t>
            </a:r>
            <a:r>
              <a:rPr lang="zh-CN" altLang="en-US" sz="2400" dirty="0"/>
              <a:t>）三部分组成</a:t>
            </a:r>
            <a:r>
              <a:rPr lang="zh-CN" altLang="en-US" sz="2400" dirty="0" smtClean="0"/>
              <a:t>。</a:t>
            </a:r>
            <a:endParaRPr lang="en-US" altLang="zh-CN" sz="2400" dirty="0" smtClean="0"/>
          </a:p>
          <a:p>
            <a:pPr marL="0" indent="0">
              <a:buNone/>
            </a:pPr>
            <a:endParaRPr lang="zh-CN" altLang="en-US" sz="2400" dirty="0"/>
          </a:p>
          <a:p>
            <a:pPr marL="0" indent="0">
              <a:buNone/>
            </a:pPr>
            <a:r>
              <a:rPr lang="zh-CN" altLang="en-US" sz="2400" dirty="0"/>
              <a:t>在实际的应用中</a:t>
            </a:r>
            <a:r>
              <a:rPr lang="zh-CN" altLang="en-US" sz="2400" dirty="0" smtClean="0"/>
              <a:t>，</a:t>
            </a:r>
            <a:endParaRPr lang="en-US" altLang="zh-CN" sz="2400" dirty="0" smtClean="0"/>
          </a:p>
          <a:p>
            <a:pPr marL="0" indent="0">
              <a:buNone/>
            </a:pPr>
            <a:r>
              <a:rPr lang="zh-CN" altLang="en-US" sz="2400" dirty="0" smtClean="0"/>
              <a:t>网络</a:t>
            </a:r>
            <a:r>
              <a:rPr lang="zh-CN" altLang="en-US" sz="2400" dirty="0"/>
              <a:t>设备在</a:t>
            </a:r>
            <a:r>
              <a:rPr lang="en-US" altLang="zh-CN" sz="2400" dirty="0" err="1"/>
              <a:t>NetStream</a:t>
            </a:r>
            <a:r>
              <a:rPr lang="zh-CN" altLang="en-US" sz="2400" dirty="0" smtClean="0"/>
              <a:t>系统</a:t>
            </a:r>
            <a:endParaRPr lang="en-US" altLang="zh-CN" sz="2400" dirty="0" smtClean="0"/>
          </a:p>
          <a:p>
            <a:pPr marL="0" indent="0">
              <a:buNone/>
            </a:pPr>
            <a:r>
              <a:rPr lang="zh-CN" altLang="en-US" sz="2400" dirty="0" smtClean="0"/>
              <a:t>中</a:t>
            </a:r>
            <a:r>
              <a:rPr lang="zh-CN" altLang="en-US" sz="2400" dirty="0"/>
              <a:t>担任</a:t>
            </a:r>
            <a:r>
              <a:rPr lang="en-US" altLang="zh-CN" sz="2400" dirty="0"/>
              <a:t>NDE</a:t>
            </a:r>
            <a:r>
              <a:rPr lang="zh-CN" altLang="en-US" sz="2400" dirty="0"/>
              <a:t>角色，</a:t>
            </a:r>
            <a:r>
              <a:rPr lang="en-US" altLang="zh-CN" sz="2400" dirty="0"/>
              <a:t>NSC</a:t>
            </a:r>
            <a:r>
              <a:rPr lang="zh-CN" altLang="en-US" sz="2400" dirty="0"/>
              <a:t>和</a:t>
            </a:r>
            <a:r>
              <a:rPr lang="en-US" altLang="zh-CN" sz="2400" dirty="0" smtClean="0"/>
              <a:t>NDA</a:t>
            </a:r>
          </a:p>
          <a:p>
            <a:pPr marL="0" indent="0">
              <a:buNone/>
            </a:pPr>
            <a:r>
              <a:rPr lang="zh-CN" altLang="en-US" sz="2400" dirty="0" smtClean="0"/>
              <a:t>一般</a:t>
            </a:r>
            <a:r>
              <a:rPr lang="zh-CN" altLang="en-US" sz="2400" dirty="0"/>
              <a:t>集成在同一台</a:t>
            </a:r>
            <a:r>
              <a:rPr lang="en-US" altLang="zh-CN" sz="2400" dirty="0" err="1" smtClean="0"/>
              <a:t>NetStream</a:t>
            </a:r>
            <a:endParaRPr lang="en-US" altLang="zh-CN" sz="2400" dirty="0" smtClean="0"/>
          </a:p>
          <a:p>
            <a:pPr marL="0" indent="0">
              <a:buNone/>
            </a:pPr>
            <a:r>
              <a:rPr lang="zh-CN" altLang="en-US" sz="2400" dirty="0" smtClean="0"/>
              <a:t>服务器</a:t>
            </a:r>
            <a:r>
              <a:rPr lang="zh-CN" altLang="en-US" sz="2400" dirty="0"/>
              <a:t>上</a:t>
            </a:r>
            <a:r>
              <a:rPr lang="zh-CN" altLang="en-US" sz="2400" dirty="0" smtClean="0"/>
              <a:t>。</a:t>
            </a:r>
            <a:endParaRPr lang="zh-CN" altLang="en-US" sz="2400" dirty="0"/>
          </a:p>
        </p:txBody>
      </p:sp>
      <p:pic>
        <p:nvPicPr>
          <p:cNvPr id="4" name="图片 3"/>
          <p:cNvPicPr>
            <a:picLocks noChangeAspect="1"/>
          </p:cNvPicPr>
          <p:nvPr/>
        </p:nvPicPr>
        <p:blipFill>
          <a:blip r:embed="rId3"/>
          <a:stretch>
            <a:fillRect/>
          </a:stretch>
        </p:blipFill>
        <p:spPr>
          <a:xfrm>
            <a:off x="4572000" y="4639014"/>
            <a:ext cx="4250453" cy="1908182"/>
          </a:xfrm>
          <a:prstGeom prst="rect">
            <a:avLst/>
          </a:prstGeom>
        </p:spPr>
      </p:pic>
    </p:spTree>
    <p:extLst>
      <p:ext uri="{BB962C8B-B14F-4D97-AF65-F5344CB8AC3E}">
        <p14:creationId xmlns:p14="http://schemas.microsoft.com/office/powerpoint/2010/main" val="1967697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355" y="497710"/>
            <a:ext cx="8541098" cy="6289169"/>
          </a:xfrm>
        </p:spPr>
        <p:txBody>
          <a:bodyPr>
            <a:noAutofit/>
          </a:bodyPr>
          <a:lstStyle/>
          <a:p>
            <a:r>
              <a:rPr lang="en-US" altLang="zh-CN" sz="2400" dirty="0" err="1"/>
              <a:t>NetStream</a:t>
            </a:r>
            <a:r>
              <a:rPr lang="zh-CN" altLang="en-US" sz="2400" dirty="0" smtClean="0"/>
              <a:t>工具</a:t>
            </a:r>
            <a:endParaRPr lang="en-US" altLang="zh-CN" sz="2400" dirty="0" smtClean="0"/>
          </a:p>
          <a:p>
            <a:pPr marL="0" indent="0" fontAlgn="base">
              <a:buNone/>
            </a:pPr>
            <a:r>
              <a:rPr lang="en-US" altLang="zh-CN" sz="2400" dirty="0" err="1"/>
              <a:t>NetStream</a:t>
            </a:r>
            <a:r>
              <a:rPr lang="zh-CN" altLang="en-US" sz="2400" dirty="0"/>
              <a:t>的工作过程如下</a:t>
            </a:r>
            <a:r>
              <a:rPr lang="zh-CN" altLang="en-US" sz="2400" dirty="0" smtClean="0"/>
              <a:t>：</a:t>
            </a:r>
            <a:endParaRPr lang="en-US" altLang="zh-CN" sz="2400" dirty="0" smtClean="0"/>
          </a:p>
          <a:p>
            <a:pPr marL="0" indent="0" fontAlgn="base">
              <a:buNone/>
            </a:pPr>
            <a:r>
              <a:rPr lang="en-US" altLang="zh-CN" sz="2400" dirty="0" smtClean="0"/>
              <a:t>NDE</a:t>
            </a:r>
            <a:r>
              <a:rPr lang="zh-CN" altLang="en-US" sz="2400" dirty="0"/>
              <a:t>把采集到的关于流的详细统计信息定期发送给</a:t>
            </a:r>
            <a:r>
              <a:rPr lang="en-US" altLang="zh-CN" sz="2400" dirty="0"/>
              <a:t>NSC</a:t>
            </a:r>
            <a:r>
              <a:rPr lang="zh-CN" altLang="en-US" sz="2400" dirty="0"/>
              <a:t>。</a:t>
            </a:r>
          </a:p>
          <a:p>
            <a:pPr marL="0" indent="0" fontAlgn="base">
              <a:buNone/>
            </a:pPr>
            <a:r>
              <a:rPr lang="zh-CN" altLang="en-US" sz="2400" dirty="0"/>
              <a:t>信息由</a:t>
            </a:r>
            <a:r>
              <a:rPr lang="en-US" altLang="zh-CN" sz="2400" dirty="0"/>
              <a:t>NSC</a:t>
            </a:r>
            <a:r>
              <a:rPr lang="zh-CN" altLang="en-US" sz="2400" dirty="0"/>
              <a:t>初步处理后发送给</a:t>
            </a:r>
            <a:r>
              <a:rPr lang="en-US" altLang="zh-CN" sz="2400" dirty="0"/>
              <a:t>NDA</a:t>
            </a:r>
            <a:r>
              <a:rPr lang="zh-CN" altLang="en-US" sz="2400" dirty="0"/>
              <a:t>。</a:t>
            </a:r>
          </a:p>
          <a:p>
            <a:pPr marL="0" indent="0" fontAlgn="base">
              <a:buNone/>
            </a:pPr>
            <a:r>
              <a:rPr lang="en-US" altLang="zh-CN" sz="2400" dirty="0"/>
              <a:t>NDA</a:t>
            </a:r>
            <a:r>
              <a:rPr lang="zh-CN" altLang="en-US" sz="2400" dirty="0"/>
              <a:t>对数据进行分析，以用于计费、网络管理、网络优化等应用。</a:t>
            </a:r>
          </a:p>
          <a:p>
            <a:pPr marL="0" indent="0">
              <a:buNone/>
            </a:pPr>
            <a:r>
              <a:rPr lang="zh-CN" altLang="en-US" sz="2400" dirty="0"/>
              <a:t>下图显示了设备作为</a:t>
            </a:r>
            <a:r>
              <a:rPr lang="en-US" altLang="zh-CN" sz="2400" dirty="0"/>
              <a:t>NDE</a:t>
            </a:r>
            <a:r>
              <a:rPr lang="zh-CN" altLang="en-US" sz="2400" dirty="0"/>
              <a:t>的</a:t>
            </a:r>
            <a:r>
              <a:rPr lang="en-US" altLang="zh-CN" sz="2400" dirty="0" err="1"/>
              <a:t>NetStream</a:t>
            </a:r>
            <a:r>
              <a:rPr lang="zh-CN" altLang="en-US" sz="2400" dirty="0"/>
              <a:t>处理过程</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dirty="0" smtClean="0"/>
              <a:t>采样</a:t>
            </a:r>
            <a:endParaRPr lang="en-US" altLang="zh-CN" sz="2400" dirty="0" smtClean="0"/>
          </a:p>
          <a:p>
            <a:pPr marL="0" indent="0">
              <a:buNone/>
            </a:pPr>
            <a:r>
              <a:rPr lang="zh-CN" altLang="en-US" sz="2400" dirty="0" smtClean="0"/>
              <a:t>流建立</a:t>
            </a:r>
            <a:endParaRPr lang="en-US" altLang="zh-CN" sz="2400" dirty="0" smtClean="0"/>
          </a:p>
          <a:p>
            <a:pPr marL="0" indent="0">
              <a:buNone/>
            </a:pPr>
            <a:r>
              <a:rPr lang="zh-CN" altLang="en-US" sz="2400" dirty="0" smtClean="0"/>
              <a:t>流老化</a:t>
            </a:r>
            <a:endParaRPr lang="en-US" altLang="zh-CN" sz="2400" dirty="0" smtClean="0"/>
          </a:p>
          <a:p>
            <a:pPr marL="0" indent="0">
              <a:buNone/>
            </a:pPr>
            <a:r>
              <a:rPr lang="zh-CN" altLang="en-US" sz="2400" dirty="0" smtClean="0"/>
              <a:t>流输出</a:t>
            </a:r>
            <a:endParaRPr lang="zh-CN" altLang="en-US" sz="2400" dirty="0"/>
          </a:p>
          <a:p>
            <a:pPr marL="0" indent="0">
              <a:buNone/>
            </a:pPr>
            <a:endParaRPr lang="en-US" altLang="zh-CN" sz="2400" dirty="0" smtClean="0"/>
          </a:p>
        </p:txBody>
      </p:sp>
      <p:pic>
        <p:nvPicPr>
          <p:cNvPr id="2" name="图片 1"/>
          <p:cNvPicPr>
            <a:picLocks noChangeAspect="1"/>
          </p:cNvPicPr>
          <p:nvPr/>
        </p:nvPicPr>
        <p:blipFill>
          <a:blip r:embed="rId3"/>
          <a:stretch>
            <a:fillRect/>
          </a:stretch>
        </p:blipFill>
        <p:spPr>
          <a:xfrm>
            <a:off x="3877521" y="3642294"/>
            <a:ext cx="5046650" cy="2002496"/>
          </a:xfrm>
          <a:prstGeom prst="rect">
            <a:avLst/>
          </a:prstGeom>
        </p:spPr>
      </p:pic>
    </p:spTree>
    <p:extLst>
      <p:ext uri="{BB962C8B-B14F-4D97-AF65-F5344CB8AC3E}">
        <p14:creationId xmlns:p14="http://schemas.microsoft.com/office/powerpoint/2010/main" val="20586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7626" y="531036"/>
            <a:ext cx="8191259" cy="4719952"/>
          </a:xfrm>
        </p:spPr>
        <p:txBody>
          <a:bodyPr>
            <a:noAutofit/>
          </a:bodyPr>
          <a:lstStyle/>
          <a:p>
            <a:pPr marL="0" indent="0">
              <a:buNone/>
            </a:pPr>
            <a:r>
              <a:rPr lang="en-US" altLang="zh-CN" sz="2400" b="1" dirty="0" smtClean="0"/>
              <a:t>4.</a:t>
            </a:r>
            <a:r>
              <a:rPr lang="zh-CN" altLang="en-US" sz="2400" b="1" dirty="0" smtClean="0"/>
              <a:t>统计数据</a:t>
            </a:r>
            <a:endParaRPr lang="en-US" altLang="zh-CN" sz="2400" b="1" dirty="0" smtClean="0"/>
          </a:p>
          <a:p>
            <a:pPr marL="0" indent="0">
              <a:buNone/>
            </a:pPr>
            <a:r>
              <a:rPr lang="zh-CN" altLang="en-US" sz="2400" dirty="0"/>
              <a:t>统计数据是对其他类型数据的组织、分析、解释和演示，可以采取很多不同的形式，如计算数据值可以确定两个实体之间随着时间推移的正负关系。统计数据描述了来源于各类活动产生的各个方面的流量</a:t>
            </a:r>
            <a:r>
              <a:rPr lang="zh-CN" altLang="en-US" sz="2400" dirty="0" smtClean="0"/>
              <a:t>。</a:t>
            </a:r>
            <a:endParaRPr lang="en-US" altLang="zh-CN" sz="2400" dirty="0" smtClean="0"/>
          </a:p>
          <a:p>
            <a:pPr marL="0" indent="0">
              <a:buNone/>
            </a:pPr>
            <a:endParaRPr lang="en-US" altLang="zh-CN" sz="2400" dirty="0"/>
          </a:p>
          <a:p>
            <a:pPr marL="0" indent="0">
              <a:buNone/>
            </a:pPr>
            <a:r>
              <a:rPr lang="en-US" altLang="zh-CN" sz="2400" dirty="0" smtClean="0"/>
              <a:t>Wireshark</a:t>
            </a:r>
            <a:r>
              <a:rPr lang="zh-CN" altLang="en-US" sz="2400" dirty="0" smtClean="0"/>
              <a:t>提供了从源地址</a:t>
            </a:r>
            <a:r>
              <a:rPr lang="en-US" altLang="zh-CN" sz="2400" dirty="0" smtClean="0"/>
              <a:t>/</a:t>
            </a:r>
            <a:r>
              <a:rPr lang="zh-CN" altLang="en-US" sz="2400" dirty="0" smtClean="0"/>
              <a:t>目的地址、协议类型、报文长度等多个侧面的统计数据。</a:t>
            </a:r>
            <a:endParaRPr lang="en-US" altLang="zh-CN" sz="2400" dirty="0" smtClean="0"/>
          </a:p>
          <a:p>
            <a:pPr marL="0" indent="0">
              <a:buNone/>
            </a:pPr>
            <a:r>
              <a:rPr lang="zh-CN" altLang="en-US" sz="2400" dirty="0"/>
              <a:t>也</a:t>
            </a:r>
            <a:r>
              <a:rPr lang="zh-CN" altLang="en-US" sz="2400" dirty="0" smtClean="0"/>
              <a:t>可以开发工具来实现。</a:t>
            </a:r>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2984572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7626" y="531036"/>
            <a:ext cx="8191259" cy="4719952"/>
          </a:xfrm>
        </p:spPr>
        <p:txBody>
          <a:bodyPr>
            <a:noAutofit/>
          </a:bodyPr>
          <a:lstStyle/>
          <a:p>
            <a:pPr marL="0" indent="0">
              <a:buNone/>
            </a:pPr>
            <a:r>
              <a:rPr lang="en-US" altLang="zh-CN" sz="2400" b="1" dirty="0" smtClean="0"/>
              <a:t>4.</a:t>
            </a:r>
            <a:r>
              <a:rPr lang="zh-CN" altLang="en-US" sz="2400" b="1" dirty="0" smtClean="0"/>
              <a:t>统计数据</a:t>
            </a:r>
            <a:endParaRPr lang="en-US" altLang="zh-CN" sz="2400" b="1" dirty="0" smtClean="0"/>
          </a:p>
          <a:p>
            <a:pPr marL="0" indent="0">
              <a:buNone/>
            </a:pPr>
            <a:r>
              <a:rPr lang="zh-CN" altLang="en-US" sz="2400" dirty="0"/>
              <a:t>统计数据是对其他类型数据的组织、分析、解释和演示，可以采取很多不同的形式，如计算数据值可以确定两个实体之间随着时间推移的正负关系。统计数据描述了来源于各类活动产生的各个方面的流量</a:t>
            </a:r>
            <a:r>
              <a:rPr lang="zh-CN" altLang="en-US" sz="2400" dirty="0" smtClean="0"/>
              <a:t>。</a:t>
            </a:r>
            <a:endParaRPr lang="en-US" altLang="zh-CN" sz="2400" dirty="0" smtClean="0"/>
          </a:p>
          <a:p>
            <a:pPr marL="0" indent="0">
              <a:buNone/>
            </a:pPr>
            <a:endParaRPr lang="en-US" altLang="zh-CN" sz="2400" dirty="0"/>
          </a:p>
          <a:p>
            <a:pPr marL="0" indent="0">
              <a:buNone/>
            </a:pPr>
            <a:r>
              <a:rPr lang="en-US" altLang="zh-CN" sz="2400" dirty="0" smtClean="0"/>
              <a:t>Wireshark</a:t>
            </a:r>
            <a:r>
              <a:rPr lang="zh-CN" altLang="en-US" sz="2400" dirty="0" smtClean="0"/>
              <a:t>提供了从源地址</a:t>
            </a:r>
            <a:r>
              <a:rPr lang="en-US" altLang="zh-CN" sz="2400" dirty="0" smtClean="0"/>
              <a:t>/</a:t>
            </a:r>
            <a:r>
              <a:rPr lang="zh-CN" altLang="en-US" sz="2400" dirty="0" smtClean="0"/>
              <a:t>目的地址、协议类型、报文长度等多个侧面的统计数据。</a:t>
            </a:r>
            <a:endParaRPr lang="en-US" altLang="zh-CN" sz="2400" dirty="0" smtClean="0"/>
          </a:p>
          <a:p>
            <a:pPr marL="0" indent="0">
              <a:buNone/>
            </a:pPr>
            <a:r>
              <a:rPr lang="zh-CN" altLang="en-US" sz="2400" dirty="0"/>
              <a:t>也</a:t>
            </a:r>
            <a:r>
              <a:rPr lang="zh-CN" altLang="en-US" sz="2400" dirty="0" smtClean="0"/>
              <a:t>可以开发工具来实现。</a:t>
            </a:r>
            <a:endParaRPr lang="en-US" altLang="zh-CN" sz="2400" dirty="0">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224300" y="1485320"/>
            <a:ext cx="7340330" cy="4557960"/>
          </a:xfrm>
          <a:prstGeom prst="rect">
            <a:avLst/>
          </a:prstGeom>
        </p:spPr>
      </p:pic>
    </p:spTree>
    <p:extLst>
      <p:ext uri="{BB962C8B-B14F-4D97-AF65-F5344CB8AC3E}">
        <p14:creationId xmlns:p14="http://schemas.microsoft.com/office/powerpoint/2010/main" val="237572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7626" y="531036"/>
            <a:ext cx="8191259" cy="4719952"/>
          </a:xfrm>
        </p:spPr>
        <p:txBody>
          <a:bodyPr>
            <a:noAutofit/>
          </a:bodyPr>
          <a:lstStyle/>
          <a:p>
            <a:pPr marL="0" indent="0">
              <a:buNone/>
            </a:pPr>
            <a:r>
              <a:rPr lang="en-US" altLang="zh-CN" sz="2400" b="1" dirty="0" smtClean="0"/>
              <a:t>4.</a:t>
            </a:r>
            <a:r>
              <a:rPr lang="zh-CN" altLang="en-US" sz="2400" b="1" dirty="0" smtClean="0"/>
              <a:t>统计数据</a:t>
            </a:r>
            <a:endParaRPr lang="en-US" altLang="zh-CN" sz="2400" b="1" dirty="0" smtClean="0"/>
          </a:p>
          <a:p>
            <a:pPr marL="0" indent="0">
              <a:buNone/>
            </a:pPr>
            <a:r>
              <a:rPr lang="zh-CN" altLang="en-US" sz="2400" dirty="0"/>
              <a:t>统计数据是对其他类型数据的组织、分析、解释和演示，可以采取很多不同的形式，如计算数据值可以确定两个实体之间随着时间推移的正负关系。统计数据描述了来源于各类活动产生的各个方面的流量</a:t>
            </a:r>
            <a:r>
              <a:rPr lang="zh-CN" altLang="en-US" sz="2400" dirty="0" smtClean="0"/>
              <a:t>。</a:t>
            </a:r>
            <a:endParaRPr lang="en-US" altLang="zh-CN" sz="2400" dirty="0" smtClean="0"/>
          </a:p>
          <a:p>
            <a:pPr marL="0" indent="0">
              <a:buNone/>
            </a:pPr>
            <a:endParaRPr lang="en-US" altLang="zh-CN" sz="2400" dirty="0"/>
          </a:p>
          <a:p>
            <a:pPr marL="0" indent="0">
              <a:buNone/>
            </a:pPr>
            <a:r>
              <a:rPr lang="en-US" altLang="zh-CN" sz="2400" dirty="0" smtClean="0"/>
              <a:t>Wireshark</a:t>
            </a:r>
            <a:r>
              <a:rPr lang="zh-CN" altLang="en-US" sz="2400" dirty="0" smtClean="0"/>
              <a:t>提供了从源地址</a:t>
            </a:r>
            <a:r>
              <a:rPr lang="en-US" altLang="zh-CN" sz="2400" dirty="0" smtClean="0"/>
              <a:t>/</a:t>
            </a:r>
            <a:r>
              <a:rPr lang="zh-CN" altLang="en-US" sz="2400" dirty="0" smtClean="0"/>
              <a:t>目的地址、协议类型、报文长度等多个侧面的统计数据。</a:t>
            </a:r>
            <a:endParaRPr lang="en-US" altLang="zh-CN" sz="2400" dirty="0" smtClean="0"/>
          </a:p>
          <a:p>
            <a:pPr marL="0" indent="0">
              <a:buNone/>
            </a:pPr>
            <a:r>
              <a:rPr lang="zh-CN" altLang="en-US" sz="2400" dirty="0"/>
              <a:t>也</a:t>
            </a:r>
            <a:r>
              <a:rPr lang="zh-CN" altLang="en-US" sz="2400" dirty="0" smtClean="0"/>
              <a:t>可以开发工具来实现。</a:t>
            </a:r>
            <a:endParaRPr lang="en-US" altLang="zh-CN" sz="2400" dirty="0">
              <a:latin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50875" y="972686"/>
            <a:ext cx="8984759" cy="4671465"/>
          </a:xfrm>
          <a:prstGeom prst="rect">
            <a:avLst/>
          </a:prstGeom>
        </p:spPr>
      </p:pic>
    </p:spTree>
    <p:extLst>
      <p:ext uri="{BB962C8B-B14F-4D97-AF65-F5344CB8AC3E}">
        <p14:creationId xmlns:p14="http://schemas.microsoft.com/office/powerpoint/2010/main" val="114447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3930805"/>
            <a:ext cx="4519878" cy="2865864"/>
          </a:xfrm>
          <a:prstGeom prst="rect">
            <a:avLst/>
          </a:prstGeom>
        </p:spPr>
      </p:pic>
      <p:sp>
        <p:nvSpPr>
          <p:cNvPr id="3" name="内容占位符 2"/>
          <p:cNvSpPr>
            <a:spLocks noGrp="1"/>
          </p:cNvSpPr>
          <p:nvPr>
            <p:ph idx="1"/>
          </p:nvPr>
        </p:nvSpPr>
        <p:spPr>
          <a:xfrm>
            <a:off x="166255" y="347240"/>
            <a:ext cx="8129176" cy="6388097"/>
          </a:xfrm>
        </p:spPr>
        <p:txBody>
          <a:bodyPr>
            <a:noAutofit/>
          </a:bodyPr>
          <a:lstStyle/>
          <a:p>
            <a:pPr marL="0" indent="0">
              <a:buNone/>
            </a:pPr>
            <a:r>
              <a:rPr lang="zh-CN" altLang="en-US" sz="2400" dirty="0" smtClean="0"/>
              <a:t>常见的网络流量保存格式</a:t>
            </a:r>
            <a:r>
              <a:rPr lang="en-US" altLang="zh-CN" sz="2400" dirty="0" smtClean="0"/>
              <a:t>—</a:t>
            </a:r>
            <a:r>
              <a:rPr lang="en-US" altLang="zh-CN" sz="2400" dirty="0" err="1">
                <a:latin typeface="Times New Roman" panose="02020603050405020304" pitchFamily="18" charset="0"/>
                <a:cs typeface="Times New Roman" panose="02020603050405020304" pitchFamily="18" charset="0"/>
              </a:rPr>
              <a:t>pcap</a:t>
            </a:r>
            <a:r>
              <a:rPr lang="zh-CN" altLang="en-US" sz="2400" dirty="0" smtClean="0"/>
              <a:t>文件的格式</a:t>
            </a:r>
            <a:endParaRPr lang="en-US" altLang="zh-CN" sz="2400" dirty="0" smtClean="0"/>
          </a:p>
          <a:p>
            <a:pPr marL="0" indent="0">
              <a:buNone/>
            </a:pPr>
            <a:r>
              <a:rPr lang="zh-CN" altLang="en-US" sz="2400" dirty="0" smtClean="0"/>
              <a:t>文件头</a:t>
            </a:r>
            <a:r>
              <a:rPr lang="en-US" altLang="zh-CN" sz="2400" dirty="0" smtClean="0">
                <a:latin typeface="Times New Roman" panose="02020603050405020304" pitchFamily="18" charset="0"/>
                <a:cs typeface="Times New Roman" panose="02020603050405020304" pitchFamily="18" charset="0"/>
              </a:rPr>
              <a:t>Global Header</a:t>
            </a: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smtClean="0"/>
              <a:t>报文头</a:t>
            </a:r>
            <a:r>
              <a:rPr lang="en-US" altLang="zh-CN" sz="2400" dirty="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acket </a:t>
            </a:r>
            <a:r>
              <a:rPr lang="en-US" altLang="zh-CN" sz="2400" dirty="0">
                <a:latin typeface="Times New Roman" panose="02020603050405020304" pitchFamily="18" charset="0"/>
                <a:cs typeface="Times New Roman" panose="02020603050405020304" pitchFamily="18" charset="0"/>
              </a:rPr>
              <a:t>H</a:t>
            </a:r>
            <a:r>
              <a:rPr lang="en-US" altLang="zh-CN" sz="2400" dirty="0" smtClean="0">
                <a:latin typeface="Times New Roman" panose="02020603050405020304" pitchFamily="18" charset="0"/>
                <a:cs typeface="Times New Roman" panose="02020603050405020304" pitchFamily="18" charset="0"/>
              </a:rPr>
              <a:t>eader + Packet </a:t>
            </a:r>
            <a:r>
              <a:rPr lang="en-US" altLang="zh-CN" sz="2400" dirty="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ata</a:t>
            </a:r>
          </a:p>
          <a:p>
            <a:pPr marL="0" indent="0">
              <a:buNone/>
            </a:pPr>
            <a:endParaRPr lang="en-US" altLang="zh-CN" sz="2400" dirty="0" smtClean="0"/>
          </a:p>
          <a:p>
            <a:pPr marL="0" indent="0">
              <a:buNone/>
            </a:pPr>
            <a:r>
              <a:rPr lang="en-US" altLang="zh-CN" sz="2400" dirty="0" err="1">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cap</a:t>
            </a:r>
            <a:r>
              <a:rPr lang="zh-CN" altLang="en-US" sz="2400" dirty="0" smtClean="0"/>
              <a:t>文件是</a:t>
            </a:r>
            <a:r>
              <a:rPr lang="zh-CN" altLang="en-US" sz="2400" dirty="0"/>
              <a:t>一种二进制格式</a:t>
            </a:r>
            <a:r>
              <a:rPr lang="zh-CN" altLang="en-US" sz="2400" dirty="0" smtClean="0"/>
              <a:t>，</a:t>
            </a:r>
            <a:r>
              <a:rPr lang="en-US" altLang="zh-CN" sz="2400" dirty="0" smtClean="0"/>
              <a:t/>
            </a:r>
            <a:br>
              <a:rPr lang="en-US" altLang="zh-CN" sz="2400" dirty="0" smtClean="0"/>
            </a:br>
            <a:r>
              <a:rPr lang="zh-CN" altLang="en-US" sz="2400" dirty="0" smtClean="0"/>
              <a:t>支持</a:t>
            </a:r>
            <a:r>
              <a:rPr lang="zh-CN" altLang="en-US" sz="2400" dirty="0"/>
              <a:t>纳秒级精度的时间</a:t>
            </a:r>
            <a:r>
              <a:rPr lang="zh-CN" altLang="en-US" sz="2400" dirty="0" smtClean="0"/>
              <a:t>戳。</a:t>
            </a:r>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Global Header</a:t>
            </a:r>
            <a:r>
              <a:rPr lang="zh-CN" altLang="en-US" sz="2400" dirty="0" smtClean="0"/>
              <a:t>格式（</a:t>
            </a:r>
            <a:r>
              <a:rPr lang="en-US" altLang="zh-CN" sz="2400" dirty="0" smtClean="0"/>
              <a:t>24</a:t>
            </a:r>
            <a:r>
              <a:rPr lang="zh-CN" altLang="en-US" sz="2400" dirty="0" smtClean="0"/>
              <a:t>字节）</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packet header</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字节）</a:t>
            </a:r>
            <a:endParaRPr lang="en-US" altLang="zh-CN" sz="2400" dirty="0" smtClean="0"/>
          </a:p>
        </p:txBody>
      </p:sp>
      <p:pic>
        <p:nvPicPr>
          <p:cNvPr id="2" name="图片 1"/>
          <p:cNvPicPr>
            <a:picLocks noChangeAspect="1"/>
          </p:cNvPicPr>
          <p:nvPr/>
        </p:nvPicPr>
        <p:blipFill>
          <a:blip r:embed="rId4"/>
          <a:stretch>
            <a:fillRect/>
          </a:stretch>
        </p:blipFill>
        <p:spPr>
          <a:xfrm>
            <a:off x="7005967" y="0"/>
            <a:ext cx="2027096" cy="3193057"/>
          </a:xfrm>
          <a:prstGeom prst="rect">
            <a:avLst/>
          </a:prstGeom>
        </p:spPr>
      </p:pic>
      <p:pic>
        <p:nvPicPr>
          <p:cNvPr id="5" name="图片 4"/>
          <p:cNvPicPr>
            <a:picLocks noChangeAspect="1"/>
          </p:cNvPicPr>
          <p:nvPr/>
        </p:nvPicPr>
        <p:blipFill>
          <a:blip r:embed="rId5"/>
          <a:stretch>
            <a:fillRect/>
          </a:stretch>
        </p:blipFill>
        <p:spPr>
          <a:xfrm>
            <a:off x="4686133" y="3992136"/>
            <a:ext cx="4329068" cy="2865864"/>
          </a:xfrm>
          <a:prstGeom prst="rect">
            <a:avLst/>
          </a:prstGeom>
        </p:spPr>
      </p:pic>
      <p:sp>
        <p:nvSpPr>
          <p:cNvPr id="6" name="矩形 5"/>
          <p:cNvSpPr/>
          <p:nvPr/>
        </p:nvSpPr>
        <p:spPr>
          <a:xfrm>
            <a:off x="166255" y="3008391"/>
            <a:ext cx="5262979" cy="369332"/>
          </a:xfrm>
          <a:prstGeom prst="rect">
            <a:avLst/>
          </a:prstGeom>
        </p:spPr>
        <p:txBody>
          <a:bodyPr wrap="none">
            <a:spAutoFit/>
          </a:bodyPr>
          <a:lstStyle/>
          <a:p>
            <a:r>
              <a:rPr lang="en-US" altLang="zh-CN" dirty="0" smtClean="0">
                <a:latin typeface="宋体" panose="02010600030101010101" pitchFamily="2" charset="-122"/>
                <a:ea typeface="宋体" panose="02010600030101010101" pitchFamily="2" charset="-122"/>
              </a:rPr>
              <a:t>Magic Number</a:t>
            </a:r>
            <a:r>
              <a:rPr lang="zh-CN" altLang="en-US" dirty="0" smtClean="0">
                <a:latin typeface="宋体" panose="02010600030101010101" pitchFamily="2" charset="-122"/>
                <a:ea typeface="宋体" panose="02010600030101010101" pitchFamily="2" charset="-122"/>
              </a:rPr>
              <a:t>时间单位；</a:t>
            </a:r>
            <a:r>
              <a:rPr lang="en-US" altLang="zh-CN" dirty="0" err="1" smtClean="0">
                <a:latin typeface="宋体" panose="02010600030101010101" pitchFamily="2" charset="-122"/>
                <a:ea typeface="宋体" panose="02010600030101010101" pitchFamily="2" charset="-122"/>
              </a:rPr>
              <a:t>SnapLen</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捕获最大字节数</a:t>
            </a:r>
            <a:endParaRPr lang="zh-CN" altLang="en-US" dirty="0"/>
          </a:p>
        </p:txBody>
      </p:sp>
    </p:spTree>
    <p:extLst>
      <p:ext uri="{BB962C8B-B14F-4D97-AF65-F5344CB8AC3E}">
        <p14:creationId xmlns:p14="http://schemas.microsoft.com/office/powerpoint/2010/main" val="2750519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7626" y="531036"/>
            <a:ext cx="8191259" cy="4719952"/>
          </a:xfrm>
        </p:spPr>
        <p:txBody>
          <a:bodyPr>
            <a:noAutofit/>
          </a:bodyPr>
          <a:lstStyle/>
          <a:p>
            <a:pPr marL="0" indent="0">
              <a:buNone/>
            </a:pPr>
            <a:r>
              <a:rPr lang="en-US" altLang="zh-CN" sz="2400" b="1" dirty="0" smtClean="0"/>
              <a:t>4.</a:t>
            </a:r>
            <a:r>
              <a:rPr lang="zh-CN" altLang="en-US" sz="2400" b="1" dirty="0" smtClean="0"/>
              <a:t>统计数据</a:t>
            </a:r>
            <a:endParaRPr lang="en-US" altLang="zh-CN" sz="2400" b="1" dirty="0" smtClean="0"/>
          </a:p>
          <a:p>
            <a:pPr marL="0" indent="0">
              <a:buNone/>
            </a:pPr>
            <a:r>
              <a:rPr lang="zh-CN" altLang="en-US" sz="2400" dirty="0"/>
              <a:t>统计数据是对其他类型数据的组织、分析、解释和演示，可以采取很多不同的形式，如计算数据值可以确定两个实体之间随着时间推移的正负关系。统计数据描述了来源于各类活动产生的各个方面的流量</a:t>
            </a:r>
            <a:r>
              <a:rPr lang="zh-CN" altLang="en-US" sz="2400" dirty="0" smtClean="0"/>
              <a:t>。</a:t>
            </a:r>
            <a:endParaRPr lang="en-US" altLang="zh-CN" sz="2400" dirty="0" smtClean="0"/>
          </a:p>
          <a:p>
            <a:pPr marL="0" indent="0">
              <a:buNone/>
            </a:pPr>
            <a:endParaRPr lang="en-US" altLang="zh-CN" sz="2400" dirty="0"/>
          </a:p>
          <a:p>
            <a:pPr marL="0" indent="0">
              <a:buNone/>
            </a:pPr>
            <a:r>
              <a:rPr lang="en-US" altLang="zh-CN" sz="2400" dirty="0" smtClean="0"/>
              <a:t>Wireshark</a:t>
            </a:r>
            <a:r>
              <a:rPr lang="zh-CN" altLang="en-US" sz="2400" dirty="0" smtClean="0"/>
              <a:t>提供了从源地址</a:t>
            </a:r>
            <a:r>
              <a:rPr lang="en-US" altLang="zh-CN" sz="2400" dirty="0" smtClean="0"/>
              <a:t>/</a:t>
            </a:r>
            <a:r>
              <a:rPr lang="zh-CN" altLang="en-US" sz="2400" dirty="0" smtClean="0"/>
              <a:t>目的地址、协议类型、报文长度等多个侧面的统计数据。</a:t>
            </a:r>
            <a:endParaRPr lang="en-US" altLang="zh-CN" sz="2400" dirty="0" smtClean="0"/>
          </a:p>
          <a:p>
            <a:pPr marL="0" indent="0">
              <a:buNone/>
            </a:pPr>
            <a:r>
              <a:rPr lang="zh-CN" altLang="en-US" sz="2400" dirty="0"/>
              <a:t>也</a:t>
            </a:r>
            <a:r>
              <a:rPr lang="zh-CN" altLang="en-US" sz="2400" dirty="0" smtClean="0"/>
              <a:t>可以开发工具来实现。</a:t>
            </a:r>
            <a:endParaRPr lang="en-US" altLang="zh-CN" sz="2400" dirty="0">
              <a:latin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50875" y="972686"/>
            <a:ext cx="8984759" cy="4671465"/>
          </a:xfrm>
          <a:prstGeom prst="rect">
            <a:avLst/>
          </a:prstGeom>
        </p:spPr>
      </p:pic>
    </p:spTree>
    <p:extLst>
      <p:ext uri="{BB962C8B-B14F-4D97-AF65-F5344CB8AC3E}">
        <p14:creationId xmlns:p14="http://schemas.microsoft.com/office/powerpoint/2010/main" val="3232120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7626" y="531036"/>
            <a:ext cx="8191259" cy="4719952"/>
          </a:xfrm>
        </p:spPr>
        <p:txBody>
          <a:bodyPr>
            <a:noAutofit/>
          </a:bodyPr>
          <a:lstStyle/>
          <a:p>
            <a:pPr marL="0" indent="0">
              <a:buNone/>
            </a:pPr>
            <a:r>
              <a:rPr lang="en-US" altLang="zh-CN" sz="2400" b="1" dirty="0" smtClean="0"/>
              <a:t>4.</a:t>
            </a:r>
            <a:r>
              <a:rPr lang="zh-CN" altLang="en-US" sz="2400" b="1" dirty="0" smtClean="0"/>
              <a:t>元数据</a:t>
            </a:r>
            <a:endParaRPr lang="en-US" altLang="zh-CN" sz="2400" b="1" dirty="0" smtClean="0"/>
          </a:p>
          <a:p>
            <a:pPr marL="0" indent="0">
              <a:buNone/>
            </a:pPr>
            <a:r>
              <a:rPr lang="zh-CN" altLang="en-US" sz="2400" dirty="0" smtClean="0"/>
              <a:t>元数据</a:t>
            </a:r>
            <a:r>
              <a:rPr lang="zh-CN" altLang="en-US" sz="2400" dirty="0"/>
              <a:t>（</a:t>
            </a:r>
            <a:r>
              <a:rPr lang="en-US" altLang="zh-CN" sz="2400" dirty="0"/>
              <a:t>Metadata</a:t>
            </a:r>
            <a:r>
              <a:rPr lang="zh-CN" altLang="en-US" sz="2400" dirty="0"/>
              <a:t>）又称中介数据、中继数据，是用于描述数据的数据，主要是描述数据属性（如数据的组织、数据域及其关系）的信息，用来支持如指示存储位置、历史数据、资源查找、文件记录等功能。为了获取元数据，我们从网络活动中提取关键元素，然后利用一些外部工具来理解它</a:t>
            </a:r>
            <a:r>
              <a:rPr lang="zh-CN" altLang="en-US" sz="2400" dirty="0" smtClean="0"/>
              <a:t>。</a:t>
            </a:r>
            <a:endParaRPr lang="en-US" altLang="zh-CN" sz="2400" dirty="0" smtClean="0"/>
          </a:p>
          <a:p>
            <a:pPr marL="0" indent="0">
              <a:buNone/>
            </a:pPr>
            <a:endParaRPr lang="en-US" altLang="zh-CN" sz="2400" dirty="0">
              <a:latin typeface="Times New Roman" panose="02020603050405020304" pitchFamily="18" charset="0"/>
            </a:endParaRPr>
          </a:p>
          <a:p>
            <a:pPr marL="0" indent="0">
              <a:buNone/>
            </a:pPr>
            <a:r>
              <a:rPr lang="zh-CN" altLang="en-US" sz="2400" dirty="0">
                <a:latin typeface="Times New Roman" panose="02020603050405020304" pitchFamily="18" charset="0"/>
              </a:rPr>
              <a:t>通过</a:t>
            </a:r>
            <a:r>
              <a:rPr lang="en-US" altLang="zh-CN" sz="2400" dirty="0" smtClean="0">
                <a:latin typeface="Times New Roman" panose="02020603050405020304" pitchFamily="18" charset="0"/>
              </a:rPr>
              <a:t>WHOIS</a:t>
            </a:r>
            <a:r>
              <a:rPr lang="zh-CN" altLang="en-US" sz="2400" dirty="0">
                <a:latin typeface="Times New Roman" panose="02020603050405020304" pitchFamily="18" charset="0"/>
              </a:rPr>
              <a:t>查询的某网站的</a:t>
            </a:r>
            <a:r>
              <a:rPr lang="en-US" altLang="zh-CN" sz="2400" dirty="0">
                <a:latin typeface="Times New Roman" panose="02020603050405020304" pitchFamily="18" charset="0"/>
              </a:rPr>
              <a:t>IP</a:t>
            </a:r>
            <a:r>
              <a:rPr lang="zh-CN" altLang="en-US" sz="2400" dirty="0">
                <a:latin typeface="Times New Roman" panose="02020603050405020304" pitchFamily="18" charset="0"/>
              </a:rPr>
              <a:t>地址</a:t>
            </a:r>
            <a:r>
              <a:rPr lang="zh-CN" altLang="en-US" sz="2400" dirty="0" smtClean="0">
                <a:latin typeface="Times New Roman" panose="02020603050405020304" pitchFamily="18" charset="0"/>
              </a:rPr>
              <a:t>信息，</a:t>
            </a:r>
            <a:endParaRPr lang="en-US" altLang="zh-CN" sz="2400" dirty="0" smtClean="0">
              <a:latin typeface="Times New Roman" panose="02020603050405020304" pitchFamily="18" charset="0"/>
            </a:endParaRPr>
          </a:p>
          <a:p>
            <a:pPr marL="0" indent="0">
              <a:buNone/>
            </a:pPr>
            <a:endParaRPr lang="en-US" altLang="zh-CN" sz="2400" dirty="0">
              <a:latin typeface="Times New Roman" panose="02020603050405020304" pitchFamily="18" charset="0"/>
            </a:endParaRPr>
          </a:p>
          <a:p>
            <a:pPr marL="0" indent="0">
              <a:buNone/>
            </a:pPr>
            <a:r>
              <a:rPr lang="zh-CN" altLang="en-US" sz="2400" dirty="0">
                <a:latin typeface="Times New Roman" panose="02020603050405020304" pitchFamily="18" charset="0"/>
              </a:rPr>
              <a:t>还有很多其他形式的元数据可以衍生自网络流量，这些元数据提供了网络威胁活动中的一些关键重要信息。</a:t>
            </a:r>
            <a:endParaRPr lang="en-US" altLang="zh-CN" sz="2400" dirty="0">
              <a:latin typeface="Times New Roman" panose="02020603050405020304" pitchFamily="18" charset="0"/>
            </a:endParaRPr>
          </a:p>
        </p:txBody>
      </p:sp>
    </p:spTree>
    <p:extLst>
      <p:ext uri="{BB962C8B-B14F-4D97-AF65-F5344CB8AC3E}">
        <p14:creationId xmlns:p14="http://schemas.microsoft.com/office/powerpoint/2010/main" val="1905002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日志数据</a:t>
            </a:r>
            <a:endParaRPr lang="en-US" altLang="zh-CN" sz="2400" b="1" dirty="0" smtClean="0"/>
          </a:p>
          <a:p>
            <a:pPr marL="0" indent="0">
              <a:buNone/>
            </a:pPr>
            <a:r>
              <a:rPr lang="zh-CN" altLang="en-US" sz="2400" dirty="0" smtClean="0"/>
              <a:t>日志数据记录着</a:t>
            </a:r>
            <a:r>
              <a:rPr lang="zh-CN" altLang="en-US" sz="2400" u="sng" dirty="0" smtClean="0"/>
              <a:t>特定事件、特定系统</a:t>
            </a:r>
            <a:r>
              <a:rPr lang="en-US" altLang="zh-CN" sz="2400" u="sng" dirty="0" smtClean="0"/>
              <a:t>/</a:t>
            </a:r>
            <a:r>
              <a:rPr lang="zh-CN" altLang="en-US" sz="2400" u="sng" dirty="0" smtClean="0"/>
              <a:t>环境的状态</a:t>
            </a:r>
            <a:r>
              <a:rPr lang="zh-CN" altLang="en-US" sz="2400" dirty="0" smtClean="0"/>
              <a:t>，它的来源众多，是由设备、系统或者应用程序所生成的原始日志文件，主要包括</a:t>
            </a:r>
            <a:r>
              <a:rPr lang="en-US" altLang="zh-CN" sz="2400" dirty="0" smtClean="0"/>
              <a:t>Web</a:t>
            </a:r>
            <a:r>
              <a:rPr lang="zh-CN" altLang="en-US" sz="2400" dirty="0" smtClean="0"/>
              <a:t>代理日志、防火墙日志、</a:t>
            </a:r>
            <a:r>
              <a:rPr lang="en-US" altLang="zh-CN" sz="2400" dirty="0" smtClean="0"/>
              <a:t>VPN</a:t>
            </a:r>
            <a:r>
              <a:rPr lang="zh-CN" altLang="en-US" sz="2400" dirty="0" smtClean="0"/>
              <a:t>身份验证日志、</a:t>
            </a:r>
            <a:r>
              <a:rPr lang="en-US" altLang="zh-CN" sz="2400" dirty="0" smtClean="0"/>
              <a:t>Windows</a:t>
            </a:r>
            <a:r>
              <a:rPr lang="zh-CN" altLang="en-US" sz="2400" dirty="0" smtClean="0"/>
              <a:t>安全日志以及</a:t>
            </a:r>
            <a:r>
              <a:rPr lang="en-US" altLang="zh-CN" sz="2400" dirty="0" smtClean="0"/>
              <a:t>SYSLOG</a:t>
            </a:r>
            <a:r>
              <a:rPr lang="zh-CN" altLang="en-US" sz="2400" dirty="0" smtClean="0"/>
              <a:t>数据等。</a:t>
            </a:r>
            <a:endParaRPr lang="en-US" altLang="zh-CN" sz="2400" dirty="0" smtClean="0"/>
          </a:p>
          <a:p>
            <a:pPr marL="0" indent="0">
              <a:buNone/>
            </a:pPr>
            <a:r>
              <a:rPr lang="zh-CN" altLang="en-US" sz="2400" b="1" dirty="0" smtClean="0"/>
              <a:t>日志数据也常称为事件日志</a:t>
            </a:r>
            <a:r>
              <a:rPr lang="zh-CN" altLang="en-US" sz="2400" dirty="0" smtClean="0"/>
              <a:t>，应用程序服务器、路由器、防火墙、网络设备以及其他许多类型的设备等都会产生事件日志，不同设备产生的日志各有不同，格式类型也有较大差异。</a:t>
            </a:r>
            <a:endParaRPr lang="en-US" altLang="zh-CN" sz="2400" dirty="0" smtClean="0"/>
          </a:p>
          <a:p>
            <a:pPr marL="0" indent="0">
              <a:buNone/>
            </a:pPr>
            <a:r>
              <a:rPr lang="zh-CN" altLang="en-US" sz="2400" dirty="0" smtClean="0"/>
              <a:t>日志数据可以存在本地设备上，也可以从多个设备集发送到一个或多个中央服务器上。</a:t>
            </a:r>
            <a:endParaRPr lang="en-US" altLang="zh-CN" sz="2400" dirty="0" smtClean="0"/>
          </a:p>
          <a:p>
            <a:pPr marL="0" indent="0">
              <a:buNone/>
            </a:pPr>
            <a:endParaRPr lang="en-US" altLang="zh-CN" sz="2400" dirty="0"/>
          </a:p>
          <a:p>
            <a:pPr marL="0" indent="0">
              <a:buNone/>
            </a:pPr>
            <a:r>
              <a:rPr lang="zh-CN" altLang="en-US" sz="2400" b="1" dirty="0" smtClean="0"/>
              <a:t>收集网络安全数据为什么一定少不了日志数据？</a:t>
            </a:r>
            <a:endParaRPr lang="en-US" altLang="zh-CN" sz="2400" b="1" dirty="0" smtClean="0"/>
          </a:p>
        </p:txBody>
      </p:sp>
    </p:spTree>
    <p:extLst>
      <p:ext uri="{BB962C8B-B14F-4D97-AF65-F5344CB8AC3E}">
        <p14:creationId xmlns:p14="http://schemas.microsoft.com/office/powerpoint/2010/main" val="33561513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日志数据</a:t>
            </a:r>
            <a:endParaRPr lang="en-US" altLang="zh-CN" sz="2400" b="1" dirty="0" smtClean="0"/>
          </a:p>
          <a:p>
            <a:pPr marL="0" indent="0">
              <a:buNone/>
            </a:pPr>
            <a:r>
              <a:rPr lang="zh-CN" altLang="en-US" sz="2400" b="1" dirty="0" smtClean="0"/>
              <a:t>根据日志的来源：可以分为物理设备日志、网络设备日志、操作系统日志、应用程序日志</a:t>
            </a:r>
            <a:endParaRPr lang="en-US" altLang="zh-CN" sz="2400" b="1" dirty="0" smtClean="0"/>
          </a:p>
          <a:p>
            <a:pPr marL="0" indent="0">
              <a:buNone/>
            </a:pPr>
            <a:r>
              <a:rPr lang="zh-CN" altLang="en-US" sz="2400" b="1" dirty="0" smtClean="0"/>
              <a:t>（</a:t>
            </a:r>
            <a:r>
              <a:rPr lang="en-US" altLang="zh-CN" sz="2400" b="1" dirty="0" smtClean="0"/>
              <a:t>1</a:t>
            </a:r>
            <a:r>
              <a:rPr lang="zh-CN" altLang="en-US" sz="2400" b="1" dirty="0" smtClean="0"/>
              <a:t>）物理</a:t>
            </a:r>
            <a:r>
              <a:rPr lang="zh-CN" altLang="en-US" sz="2400" b="1" dirty="0"/>
              <a:t>设备日志</a:t>
            </a:r>
            <a:r>
              <a:rPr lang="zh-CN" altLang="en-US" sz="2400" dirty="0"/>
              <a:t>：由与采集数据相关的物理设备所产生的日志数据，如访问控制系统、</a:t>
            </a:r>
            <a:r>
              <a:rPr lang="en-US" altLang="zh-CN" sz="2400" dirty="0"/>
              <a:t>UPS</a:t>
            </a:r>
            <a:r>
              <a:rPr lang="zh-CN" altLang="en-US" sz="2400" dirty="0"/>
              <a:t>电源、电力系统、摄像头等</a:t>
            </a:r>
            <a:r>
              <a:rPr lang="zh-CN" altLang="en-US" sz="2400" dirty="0" smtClean="0"/>
              <a:t>。</a:t>
            </a:r>
            <a:endParaRPr lang="en-US" altLang="zh-CN" sz="2400" dirty="0" smtClean="0"/>
          </a:p>
          <a:p>
            <a:pPr marL="0" indent="0">
              <a:buNone/>
            </a:pPr>
            <a:r>
              <a:rPr lang="zh-CN" altLang="en-US" sz="2400" dirty="0" smtClean="0"/>
              <a:t>例如</a:t>
            </a:r>
            <a:r>
              <a:rPr lang="zh-CN" altLang="en-US" sz="2400" dirty="0"/>
              <a:t>，如果</a:t>
            </a:r>
            <a:r>
              <a:rPr lang="en-US" altLang="zh-CN" sz="2400" dirty="0"/>
              <a:t>UPS</a:t>
            </a:r>
            <a:r>
              <a:rPr lang="zh-CN" altLang="en-US" sz="2400" dirty="0"/>
              <a:t>电源发生故障，会引起网络可用性灾难，那么网络管理和安全人员希望远程控制和监控</a:t>
            </a:r>
            <a:r>
              <a:rPr lang="en-US" altLang="zh-CN" sz="2400" dirty="0"/>
              <a:t>UPS</a:t>
            </a:r>
            <a:r>
              <a:rPr lang="zh-CN" altLang="en-US" sz="2400" dirty="0"/>
              <a:t>系统；门禁识别所采用的射频识别读卡器能对出入被监管区域的人员信息进行记录，以便分析安全事件；摄像头所记录的图像日志也能为安全人员提供有用、有效的信息；工业控制系统中的一些生产控制设备上也记录了大量的日志，为工业安全人员分析安全事件提供</a:t>
            </a:r>
            <a:r>
              <a:rPr lang="zh-CN" altLang="en-US" sz="2400"/>
              <a:t>分析</a:t>
            </a:r>
            <a:r>
              <a:rPr lang="zh-CN" altLang="en-US" sz="2400" smtClean="0"/>
              <a:t>素材。</a:t>
            </a:r>
            <a:endParaRPr lang="en-US" altLang="zh-CN" sz="2400" b="1" dirty="0" smtClean="0"/>
          </a:p>
        </p:txBody>
      </p:sp>
    </p:spTree>
    <p:extLst>
      <p:ext uri="{BB962C8B-B14F-4D97-AF65-F5344CB8AC3E}">
        <p14:creationId xmlns:p14="http://schemas.microsoft.com/office/powerpoint/2010/main" val="3280111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日志数据</a:t>
            </a:r>
            <a:endParaRPr lang="en-US" altLang="zh-CN" sz="2400" b="1" dirty="0" smtClean="0"/>
          </a:p>
          <a:p>
            <a:pPr marL="0" indent="0">
              <a:buNone/>
            </a:pPr>
            <a:r>
              <a:rPr lang="zh-CN" altLang="en-US" sz="2400" b="1" dirty="0" smtClean="0"/>
              <a:t>（</a:t>
            </a:r>
            <a:r>
              <a:rPr lang="en-US" altLang="zh-CN" sz="2400" b="1" dirty="0" smtClean="0"/>
              <a:t>2</a:t>
            </a:r>
            <a:r>
              <a:rPr lang="zh-CN" altLang="en-US" sz="2400" b="1" dirty="0" smtClean="0"/>
              <a:t>）网络</a:t>
            </a:r>
            <a:r>
              <a:rPr lang="zh-CN" altLang="en-US" sz="2400" b="1" dirty="0"/>
              <a:t>设备日志</a:t>
            </a:r>
            <a:r>
              <a:rPr lang="zh-CN" altLang="en-US" sz="2400" dirty="0"/>
              <a:t>：由防火墙、交换机、路由器、无线接入点等网络设备所产生的日志数据。企业级网络设备往往能产生大量日志数据，但由于网络设备自身存储容量有限，这些日志通常由</a:t>
            </a:r>
            <a:r>
              <a:rPr lang="en-US" altLang="zh-CN" sz="2400" dirty="0" smtClean="0"/>
              <a:t>Syslog</a:t>
            </a:r>
            <a:r>
              <a:rPr lang="zh-CN" altLang="en-US" sz="2400" dirty="0" smtClean="0"/>
              <a:t>或</a:t>
            </a:r>
            <a:r>
              <a:rPr lang="en-US" altLang="zh-CN" sz="2400" dirty="0" smtClean="0"/>
              <a:t>SNMP</a:t>
            </a:r>
            <a:r>
              <a:rPr lang="zh-CN" altLang="en-US" sz="2400" dirty="0" smtClean="0"/>
              <a:t>发送</a:t>
            </a:r>
            <a:r>
              <a:rPr lang="zh-CN" altLang="en-US" sz="2400" dirty="0"/>
              <a:t>到远程服务器上</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b="1" dirty="0" smtClean="0"/>
              <a:t>（</a:t>
            </a:r>
            <a:r>
              <a:rPr lang="en-US" altLang="zh-CN" sz="2400" b="1" dirty="0" smtClean="0"/>
              <a:t>3</a:t>
            </a:r>
            <a:r>
              <a:rPr lang="zh-CN" altLang="en-US" sz="2400" b="1" dirty="0" smtClean="0"/>
              <a:t>）操作系统</a:t>
            </a:r>
            <a:r>
              <a:rPr lang="zh-CN" altLang="en-US" sz="2400" b="1" dirty="0"/>
              <a:t>日志</a:t>
            </a:r>
            <a:r>
              <a:rPr lang="zh-CN" altLang="en-US" sz="2400" dirty="0"/>
              <a:t>：大多数操作系统都有少量的日志记录功能，如常用的</a:t>
            </a:r>
            <a:r>
              <a:rPr lang="en-US" altLang="zh-CN" sz="2400" dirty="0"/>
              <a:t>Windows</a:t>
            </a:r>
            <a:r>
              <a:rPr lang="zh-CN" altLang="en-US" sz="2400" dirty="0"/>
              <a:t>、</a:t>
            </a:r>
            <a:r>
              <a:rPr lang="en-US" altLang="zh-CN" sz="2400" dirty="0"/>
              <a:t>Linux</a:t>
            </a:r>
            <a:r>
              <a:rPr lang="zh-CN" altLang="en-US" sz="2400" dirty="0"/>
              <a:t>和</a:t>
            </a:r>
            <a:r>
              <a:rPr lang="en-US" altLang="zh-CN" sz="2400" dirty="0"/>
              <a:t>UNIX</a:t>
            </a:r>
            <a:r>
              <a:rPr lang="zh-CN" altLang="en-US" sz="2400" dirty="0"/>
              <a:t>等系统，都有存储和维护系统日志记录的能力，且这些日志一般是可定制的。</a:t>
            </a:r>
            <a:endParaRPr lang="en-US" altLang="zh-CN" sz="2400" dirty="0"/>
          </a:p>
          <a:p>
            <a:pPr marL="0" indent="0">
              <a:buNone/>
            </a:pPr>
            <a:r>
              <a:rPr lang="zh-CN" altLang="en-US" sz="2400" dirty="0"/>
              <a:t>该类日志通常包含登录</a:t>
            </a:r>
            <a:r>
              <a:rPr lang="en-US" altLang="zh-CN" sz="2400" dirty="0"/>
              <a:t>/</a:t>
            </a:r>
            <a:r>
              <a:rPr lang="zh-CN" altLang="en-US" sz="2400" dirty="0"/>
              <a:t>注销、系统启动</a:t>
            </a:r>
            <a:r>
              <a:rPr lang="en-US" altLang="zh-CN" sz="2400" dirty="0"/>
              <a:t>/</a:t>
            </a:r>
            <a:r>
              <a:rPr lang="zh-CN" altLang="en-US" sz="2400" dirty="0"/>
              <a:t>关闭、执行特权指令、服务活动和错误等信息。有些操作系统的内核日志还记录了大量信息，如开关机时间、</a:t>
            </a:r>
            <a:r>
              <a:rPr lang="en-US" altLang="zh-CN" sz="2400" dirty="0"/>
              <a:t>CPU/RAM</a:t>
            </a:r>
            <a:r>
              <a:rPr lang="zh-CN" altLang="en-US" sz="2400" dirty="0"/>
              <a:t>信息、网络和文件系统数据等，分析人员可据此判断系统运行状况和事件发生情况。</a:t>
            </a:r>
            <a:endParaRPr lang="en-US" altLang="zh-CN" sz="2400" dirty="0"/>
          </a:p>
          <a:p>
            <a:pPr marL="0" indent="0">
              <a:buNone/>
            </a:pPr>
            <a:endParaRPr lang="en-US" altLang="zh-CN" sz="2400" dirty="0" smtClean="0"/>
          </a:p>
        </p:txBody>
      </p:sp>
    </p:spTree>
    <p:extLst>
      <p:ext uri="{BB962C8B-B14F-4D97-AF65-F5344CB8AC3E}">
        <p14:creationId xmlns:p14="http://schemas.microsoft.com/office/powerpoint/2010/main" val="4110019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5.</a:t>
            </a:r>
            <a:r>
              <a:rPr lang="zh-CN" altLang="en-US" sz="2400" b="1" dirty="0"/>
              <a:t>日志数据</a:t>
            </a:r>
            <a:endParaRPr lang="en-US" altLang="zh-CN" sz="2400" b="1" dirty="0"/>
          </a:p>
          <a:p>
            <a:pPr marL="0" indent="0">
              <a:buNone/>
            </a:pPr>
            <a:r>
              <a:rPr lang="zh-CN" altLang="en-US" sz="2400" b="1" dirty="0"/>
              <a:t>（</a:t>
            </a:r>
            <a:r>
              <a:rPr lang="en-US" altLang="zh-CN" sz="2400" b="1" dirty="0"/>
              <a:t>2</a:t>
            </a:r>
            <a:r>
              <a:rPr lang="zh-CN" altLang="en-US" sz="2400" b="1" dirty="0"/>
              <a:t>）网络设备日志</a:t>
            </a:r>
            <a:r>
              <a:rPr lang="zh-CN" altLang="en-US" sz="2400" dirty="0"/>
              <a:t>：由防火墙、交换机、路由器、无线接入点等网络设备所产生的日志数据。企业级网络设备往往能产生大量日志数据，但由于网络设备自身存储容量有限，这些日志通常由</a:t>
            </a:r>
            <a:r>
              <a:rPr lang="en-US" altLang="zh-CN" sz="2400" dirty="0"/>
              <a:t>Syslog</a:t>
            </a:r>
            <a:r>
              <a:rPr lang="zh-CN" altLang="en-US" sz="2400" dirty="0"/>
              <a:t>或</a:t>
            </a:r>
            <a:r>
              <a:rPr lang="en-US" altLang="zh-CN" sz="2400" dirty="0"/>
              <a:t>SNMP</a:t>
            </a:r>
            <a:r>
              <a:rPr lang="zh-CN" altLang="en-US" sz="2400" dirty="0"/>
              <a:t>发送到远程服务器上。</a:t>
            </a:r>
            <a:endParaRPr lang="en-US" altLang="zh-CN" sz="2400" dirty="0"/>
          </a:p>
          <a:p>
            <a:pPr marL="0" indent="0">
              <a:buNone/>
            </a:pPr>
            <a:endParaRPr lang="en-US" altLang="zh-CN" sz="2400" dirty="0"/>
          </a:p>
          <a:p>
            <a:pPr marL="0" indent="0">
              <a:buNone/>
            </a:pPr>
            <a:r>
              <a:rPr lang="zh-CN" altLang="en-US" sz="2400" b="1" dirty="0"/>
              <a:t>（</a:t>
            </a:r>
            <a:r>
              <a:rPr lang="en-US" altLang="zh-CN" sz="2400" b="1" dirty="0"/>
              <a:t>3</a:t>
            </a:r>
            <a:r>
              <a:rPr lang="zh-CN" altLang="en-US" sz="2400" b="1" dirty="0"/>
              <a:t>）操作系统日志</a:t>
            </a:r>
            <a:r>
              <a:rPr lang="zh-CN" altLang="en-US" sz="2400" dirty="0"/>
              <a:t>：大多数操作系统都有少量的日志记录功能，如常用的</a:t>
            </a:r>
            <a:r>
              <a:rPr lang="en-US" altLang="zh-CN" sz="2400" dirty="0"/>
              <a:t>Windows</a:t>
            </a:r>
            <a:r>
              <a:rPr lang="zh-CN" altLang="en-US" sz="2400" dirty="0"/>
              <a:t>、</a:t>
            </a:r>
            <a:r>
              <a:rPr lang="en-US" altLang="zh-CN" sz="2400" dirty="0"/>
              <a:t>Linux</a:t>
            </a:r>
            <a:r>
              <a:rPr lang="zh-CN" altLang="en-US" sz="2400" dirty="0"/>
              <a:t>和</a:t>
            </a:r>
            <a:r>
              <a:rPr lang="en-US" altLang="zh-CN" sz="2400" dirty="0"/>
              <a:t>UNIX</a:t>
            </a:r>
            <a:r>
              <a:rPr lang="zh-CN" altLang="en-US" sz="2400" dirty="0"/>
              <a:t>等系统，都有存储和维护系统日志记录的能力，且这些日志一般是可定制的。</a:t>
            </a:r>
            <a:endParaRPr lang="en-US" altLang="zh-CN" sz="2400" dirty="0"/>
          </a:p>
          <a:p>
            <a:pPr marL="0" indent="0">
              <a:buNone/>
            </a:pPr>
            <a:r>
              <a:rPr lang="zh-CN" altLang="en-US" sz="2400" dirty="0"/>
              <a:t>该类日志通常包含登录</a:t>
            </a:r>
            <a:r>
              <a:rPr lang="en-US" altLang="zh-CN" sz="2400" dirty="0"/>
              <a:t>/</a:t>
            </a:r>
            <a:r>
              <a:rPr lang="zh-CN" altLang="en-US" sz="2400" dirty="0"/>
              <a:t>注销、系统启动</a:t>
            </a:r>
            <a:r>
              <a:rPr lang="en-US" altLang="zh-CN" sz="2400" dirty="0"/>
              <a:t>/</a:t>
            </a:r>
            <a:r>
              <a:rPr lang="zh-CN" altLang="en-US" sz="2400" dirty="0"/>
              <a:t>关闭、执行特权指令、服务活动和错误等信息。有些操作系统的内核日志还记录了大量信息，如开关机时间、</a:t>
            </a:r>
            <a:r>
              <a:rPr lang="en-US" altLang="zh-CN" sz="2400" dirty="0"/>
              <a:t>CPU/RAM</a:t>
            </a:r>
            <a:r>
              <a:rPr lang="zh-CN" altLang="en-US" sz="2400" dirty="0"/>
              <a:t>信息、网络和文件系统数据等，分析人员可据此判断系统运行状况和事件发生情况。</a:t>
            </a:r>
            <a:endParaRPr lang="en-US" altLang="zh-CN" sz="2400" dirty="0"/>
          </a:p>
          <a:p>
            <a:pPr marL="0" indent="0">
              <a:buNone/>
            </a:pPr>
            <a:endParaRPr lang="en-US" altLang="zh-CN" sz="2400" dirty="0"/>
          </a:p>
        </p:txBody>
      </p:sp>
      <p:pic>
        <p:nvPicPr>
          <p:cNvPr id="2" name="图片 1"/>
          <p:cNvPicPr>
            <a:picLocks noChangeAspect="1"/>
          </p:cNvPicPr>
          <p:nvPr/>
        </p:nvPicPr>
        <p:blipFill>
          <a:blip r:embed="rId3"/>
          <a:stretch>
            <a:fillRect/>
          </a:stretch>
        </p:blipFill>
        <p:spPr>
          <a:xfrm>
            <a:off x="153255" y="1636295"/>
            <a:ext cx="8837490" cy="4740945"/>
          </a:xfrm>
          <a:prstGeom prst="rect">
            <a:avLst/>
          </a:prstGeom>
        </p:spPr>
      </p:pic>
    </p:spTree>
    <p:extLst>
      <p:ext uri="{BB962C8B-B14F-4D97-AF65-F5344CB8AC3E}">
        <p14:creationId xmlns:p14="http://schemas.microsoft.com/office/powerpoint/2010/main" val="3918207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日志数据</a:t>
            </a:r>
            <a:endParaRPr lang="en-US" altLang="zh-CN" sz="2400" b="1" dirty="0" smtClean="0"/>
          </a:p>
          <a:p>
            <a:pPr marL="0" indent="0">
              <a:buNone/>
            </a:pPr>
            <a:r>
              <a:rPr lang="zh-CN" altLang="en-US" sz="2400" b="1" dirty="0" smtClean="0"/>
              <a:t>（</a:t>
            </a:r>
            <a:r>
              <a:rPr lang="en-US" altLang="zh-CN" sz="2400" b="1" dirty="0" smtClean="0"/>
              <a:t>4</a:t>
            </a:r>
            <a:r>
              <a:rPr lang="zh-CN" altLang="en-US" sz="2400" b="1" dirty="0" smtClean="0"/>
              <a:t>）应用程序</a:t>
            </a:r>
            <a:r>
              <a:rPr lang="zh-CN" altLang="en-US" sz="2400" b="1" dirty="0"/>
              <a:t>日志</a:t>
            </a:r>
            <a:r>
              <a:rPr lang="zh-CN" altLang="en-US" sz="2400" dirty="0"/>
              <a:t>：由各种应用服务器程序产生的日志数据，如</a:t>
            </a:r>
            <a:r>
              <a:rPr lang="en-US" altLang="zh-CN" sz="2400" dirty="0"/>
              <a:t>Web</a:t>
            </a:r>
            <a:r>
              <a:rPr lang="zh-CN" altLang="en-US" sz="2400" dirty="0"/>
              <a:t>服务器、数据库服务器、邮件服务器、认证服务器、文件共享服务器、</a:t>
            </a:r>
            <a:r>
              <a:rPr lang="en-US" altLang="zh-CN" sz="2400" dirty="0"/>
              <a:t>DNS</a:t>
            </a:r>
            <a:r>
              <a:rPr lang="zh-CN" altLang="en-US" sz="2400" dirty="0"/>
              <a:t>服务器、日志服务器等。包括网络的访问记录、调试信息、常规的程序启动</a:t>
            </a:r>
            <a:r>
              <a:rPr lang="en-US" altLang="zh-CN" sz="2400" dirty="0"/>
              <a:t>/</a:t>
            </a:r>
            <a:r>
              <a:rPr lang="zh-CN" altLang="en-US" sz="2400" dirty="0"/>
              <a:t>关闭等日志信息</a:t>
            </a:r>
            <a:r>
              <a:rPr lang="zh-CN" altLang="en-US" sz="2400" dirty="0" smtClean="0"/>
              <a:t>。</a:t>
            </a:r>
            <a:r>
              <a:rPr lang="en-US" altLang="zh-CN" sz="2400" dirty="0" smtClean="0"/>
              <a:t/>
            </a:r>
            <a:br>
              <a:rPr lang="en-US" altLang="zh-CN" sz="2400" dirty="0" smtClean="0"/>
            </a:br>
            <a:r>
              <a:rPr lang="zh-CN" altLang="en-US" sz="2400" dirty="0" smtClean="0"/>
              <a:t>应用程序日志的</a:t>
            </a:r>
            <a:r>
              <a:rPr lang="zh-CN" altLang="en-US" sz="2400" dirty="0"/>
              <a:t>内容和形式变化较快，且很多可以自定义，对于安全人员来说收集和分析难度较大</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b="1" dirty="0"/>
              <a:t>从架构上来分，日志数据可以分为本地日志、远程分散日志和集中管理日志</a:t>
            </a:r>
            <a:r>
              <a:rPr lang="zh-CN" altLang="en-US" sz="2400" b="1" dirty="0" smtClean="0"/>
              <a:t>。</a:t>
            </a:r>
            <a:endParaRPr lang="en-US" altLang="zh-CN" sz="2400" b="1" dirty="0" smtClean="0"/>
          </a:p>
          <a:p>
            <a:pPr marL="0" indent="0">
              <a:buNone/>
            </a:pPr>
            <a:r>
              <a:rPr lang="zh-CN" altLang="en-US" sz="2400" dirty="0">
                <a:latin typeface="Times New Roman" panose="02020603050405020304" pitchFamily="18" charset="0"/>
              </a:rPr>
              <a:t>本地日志：记录在本地硬盘上，对于大多数操作系统、应用程序、网络设备和物理设备来说，这是默认配置方式，其最大的问题在于过于分散，给安全人员的收集工作带来一定难度，以及不同系统的时间统一存在困难、不同系统或设备输出的日志格式存在差异、存储的容量有限等。</a:t>
            </a:r>
            <a:endParaRPr lang="en-US" altLang="zh-CN" sz="2400" dirty="0">
              <a:latin typeface="Times New Roman" panose="02020603050405020304" pitchFamily="18" charset="0"/>
            </a:endParaRPr>
          </a:p>
          <a:p>
            <a:pPr marL="0" indent="0">
              <a:buNone/>
            </a:pPr>
            <a:endParaRPr lang="en-US" altLang="zh-CN" sz="2400" b="1" dirty="0" smtClean="0"/>
          </a:p>
        </p:txBody>
      </p:sp>
    </p:spTree>
    <p:extLst>
      <p:ext uri="{BB962C8B-B14F-4D97-AF65-F5344CB8AC3E}">
        <p14:creationId xmlns:p14="http://schemas.microsoft.com/office/powerpoint/2010/main" val="22695202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smtClean="0"/>
              <a:t>5.</a:t>
            </a:r>
            <a:r>
              <a:rPr lang="zh-CN" altLang="en-US" sz="2400" b="1" dirty="0" smtClean="0"/>
              <a:t>日志数据</a:t>
            </a:r>
            <a:endParaRPr lang="en-US" altLang="zh-CN" sz="2400" b="1" dirty="0" smtClean="0"/>
          </a:p>
          <a:p>
            <a:pPr marL="0" indent="0">
              <a:buNone/>
            </a:pPr>
            <a:r>
              <a:rPr lang="zh-CN" altLang="en-US" sz="2400" b="1" dirty="0" smtClean="0">
                <a:latin typeface="Times New Roman" panose="02020603050405020304" pitchFamily="18" charset="0"/>
              </a:rPr>
              <a:t>远程分散日志</a:t>
            </a:r>
            <a:r>
              <a:rPr lang="zh-CN" altLang="en-US" sz="2400" dirty="0" smtClean="0">
                <a:latin typeface="Times New Roman" panose="02020603050405020304" pitchFamily="18" charset="0"/>
              </a:rPr>
              <a:t>：</a:t>
            </a:r>
            <a:r>
              <a:rPr lang="zh-CN" altLang="en-US" sz="2400" dirty="0">
                <a:latin typeface="Times New Roman" panose="02020603050405020304" pitchFamily="18" charset="0"/>
              </a:rPr>
              <a:t>日志通过网络被发送到不同的远程存储系统上，且按照日志类型存储在不同的服务器上，常见于</a:t>
            </a:r>
            <a:r>
              <a:rPr lang="en-US" altLang="zh-CN" sz="2400" dirty="0">
                <a:latin typeface="Times New Roman" panose="02020603050405020304" pitchFamily="18" charset="0"/>
              </a:rPr>
              <a:t>IT</a:t>
            </a:r>
            <a:r>
              <a:rPr lang="zh-CN" altLang="en-US" sz="2400" dirty="0">
                <a:latin typeface="Times New Roman" panose="02020603050405020304" pitchFamily="18" charset="0"/>
              </a:rPr>
              <a:t>资源非中心管理的环境。其好处在于远程存储的日志一般不会存在受本地系统入侵的风险，其时间可以通过时间服务器来进行统一，而且安全人员的收集工作量减少了很多。但其存在的问题在于传输网络的可靠性会影响日志的完整性和保密性，当网络中断或被攻击时日志数据可能丢失或被篡改</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marL="0" indent="0">
              <a:buNone/>
            </a:pPr>
            <a:endParaRPr lang="en-US" altLang="zh-CN" sz="2400" dirty="0">
              <a:latin typeface="Times New Roman" panose="02020603050405020304" pitchFamily="18" charset="0"/>
            </a:endParaRPr>
          </a:p>
          <a:p>
            <a:pPr marL="0" indent="0">
              <a:buNone/>
            </a:pPr>
            <a:r>
              <a:rPr lang="zh-CN" altLang="en-US" sz="2400" b="1" dirty="0">
                <a:latin typeface="Times New Roman" panose="02020603050405020304" pitchFamily="18" charset="0"/>
              </a:rPr>
              <a:t>集中管理日志</a:t>
            </a:r>
            <a:r>
              <a:rPr lang="zh-CN" altLang="en-US" sz="2400" dirty="0">
                <a:latin typeface="Times New Roman" panose="02020603050405020304" pitchFamily="18" charset="0"/>
              </a:rPr>
              <a:t>：多种不同来源的日志数据被集中聚合到一个中央日志服务器或一组同步的日志服务器上，以进行集中统一管理。这种记录架构模式通常最为可取，因为它解决了上述本地日志和远程分散日志架构模式存在的种种问题，解决了时间同步性、数据安全性、网络传输可靠性、存储空间等问题，而且使得日志数据的访问更加方便，安全人员可以根据需要快速调取日志并进行配置修改，对不同来源的日志可以采用相应工具进行关联和聚合，更清晰地还原出事件的</a:t>
            </a:r>
            <a:r>
              <a:rPr lang="zh-CN" altLang="en-US" sz="2400" dirty="0" smtClean="0">
                <a:latin typeface="Times New Roman" panose="02020603050405020304" pitchFamily="18" charset="0"/>
              </a:rPr>
              <a:t>全貌</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marL="0" indent="0">
              <a:buNone/>
            </a:pPr>
            <a:endParaRPr lang="en-US" altLang="zh-CN" sz="2400" b="1" dirty="0" smtClean="0"/>
          </a:p>
        </p:txBody>
      </p:sp>
    </p:spTree>
    <p:extLst>
      <p:ext uri="{BB962C8B-B14F-4D97-AF65-F5344CB8AC3E}">
        <p14:creationId xmlns:p14="http://schemas.microsoft.com/office/powerpoint/2010/main" val="15903888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6</a:t>
            </a:r>
            <a:r>
              <a:rPr lang="en-US" altLang="zh-CN" sz="2400" b="1" dirty="0" smtClean="0"/>
              <a:t>.</a:t>
            </a:r>
            <a:r>
              <a:rPr lang="zh-CN" altLang="en-US" sz="2400" b="1" dirty="0" smtClean="0"/>
              <a:t>告警数据</a:t>
            </a:r>
            <a:endParaRPr lang="en-US" altLang="zh-CN" sz="2400" b="1" dirty="0" smtClean="0"/>
          </a:p>
          <a:p>
            <a:pPr marL="0" indent="0">
              <a:buNone/>
            </a:pPr>
            <a:r>
              <a:rPr lang="zh-CN" altLang="en-US" sz="2400" b="1" dirty="0" smtClean="0"/>
              <a:t>告警</a:t>
            </a:r>
            <a:r>
              <a:rPr lang="en-US" altLang="zh-CN" sz="2400" b="1" dirty="0" smtClean="0"/>
              <a:t>(</a:t>
            </a:r>
            <a:r>
              <a:rPr lang="zh-CN" altLang="en-US" sz="2400" b="1" dirty="0" smtClean="0"/>
              <a:t>报警或者警报</a:t>
            </a:r>
            <a:r>
              <a:rPr lang="en-US" altLang="zh-CN" sz="2400" b="1" dirty="0" smtClean="0"/>
              <a:t>)</a:t>
            </a:r>
            <a:r>
              <a:rPr lang="zh-CN" altLang="en-US" sz="2400" dirty="0" smtClean="0"/>
              <a:t>数据</a:t>
            </a:r>
            <a:r>
              <a:rPr lang="zh-CN" altLang="en-US" sz="2400" dirty="0"/>
              <a:t>是指当检测系统中某些量的值超过了所规定的界限，或者任何被配置检查的数据出现异常时，系统自动产生的警告信息</a:t>
            </a:r>
            <a:r>
              <a:rPr lang="zh-CN" altLang="en-US" sz="2400" dirty="0" smtClean="0"/>
              <a:t>。</a:t>
            </a:r>
            <a:r>
              <a:rPr lang="en-US" altLang="zh-CN" sz="2400" dirty="0" smtClean="0"/>
              <a:t/>
            </a:r>
            <a:br>
              <a:rPr lang="en-US" altLang="zh-CN" sz="2400" dirty="0" smtClean="0"/>
            </a:br>
            <a:endParaRPr lang="en-US" altLang="zh-CN" sz="2400" dirty="0" smtClean="0"/>
          </a:p>
          <a:p>
            <a:pPr marL="0" indent="0">
              <a:buNone/>
            </a:pPr>
            <a:r>
              <a:rPr lang="zh-CN" altLang="en-US" sz="2400" dirty="0"/>
              <a:t>这种数据通常包含对告警的说明，连同一个显示异常数据的指针。通常，告警数据的容量非常小，因为其仅仅包含指向其他数据的指针</a:t>
            </a:r>
            <a:r>
              <a:rPr lang="zh-CN" altLang="en-US" sz="2400" dirty="0" smtClean="0"/>
              <a:t>。</a:t>
            </a:r>
            <a:endParaRPr lang="en-US" altLang="zh-CN" sz="2400" dirty="0" smtClean="0"/>
          </a:p>
          <a:p>
            <a:pPr marL="0" indent="0">
              <a:buNone/>
            </a:pPr>
            <a:r>
              <a:rPr lang="en-US" altLang="zh-CN" sz="2400" dirty="0" smtClean="0"/>
              <a:t/>
            </a:r>
            <a:br>
              <a:rPr lang="en-US" altLang="zh-CN" sz="2400" dirty="0" smtClean="0"/>
            </a:br>
            <a:r>
              <a:rPr lang="zh-CN" altLang="en-US" sz="2400" dirty="0" smtClean="0"/>
              <a:t>网络</a:t>
            </a:r>
            <a:r>
              <a:rPr lang="zh-CN" altLang="en-US" sz="2400" dirty="0"/>
              <a:t>安全态势感知对于事件的分析往往是基于告警数据生成的</a:t>
            </a:r>
            <a:r>
              <a:rPr lang="zh-CN" altLang="en-US" sz="2400" dirty="0" smtClean="0"/>
              <a:t>。</a:t>
            </a:r>
            <a:endParaRPr lang="en-US" altLang="zh-CN" sz="2400" dirty="0" smtClean="0"/>
          </a:p>
          <a:p>
            <a:pPr marL="0" indent="0">
              <a:buNone/>
            </a:pPr>
            <a:r>
              <a:rPr lang="en-US" altLang="zh-CN" sz="2400" dirty="0" smtClean="0"/>
              <a:t/>
            </a:r>
            <a:br>
              <a:rPr lang="en-US" altLang="zh-CN" sz="2400" dirty="0" smtClean="0"/>
            </a:br>
            <a:r>
              <a:rPr lang="zh-CN" altLang="en-US" sz="2400" dirty="0" smtClean="0"/>
              <a:t>关于</a:t>
            </a:r>
            <a:r>
              <a:rPr lang="zh-CN" altLang="en-US" sz="2400" u="sng" dirty="0"/>
              <a:t>告警与事件的区别</a:t>
            </a:r>
            <a:r>
              <a:rPr lang="zh-CN" altLang="en-US" sz="2400" dirty="0"/>
              <a:t>在于，告警允许安全人员应答，而事件是指用户对系统的行为、动作，如修改了某个变量的值，或者用户的登录</a:t>
            </a:r>
            <a:r>
              <a:rPr lang="en-US" altLang="zh-CN" sz="2400" dirty="0"/>
              <a:t>/</a:t>
            </a:r>
            <a:r>
              <a:rPr lang="zh-CN" altLang="en-US" sz="2400" dirty="0"/>
              <a:t>注销、站点的启动</a:t>
            </a:r>
            <a:r>
              <a:rPr lang="en-US" altLang="zh-CN" sz="2400" dirty="0"/>
              <a:t>/</a:t>
            </a:r>
            <a:r>
              <a:rPr lang="zh-CN" altLang="en-US" sz="2400" dirty="0"/>
              <a:t>退出等，事件不需要安全人员应答。</a:t>
            </a:r>
            <a:endParaRPr lang="en-US" altLang="zh-CN" sz="2400" dirty="0" smtClean="0"/>
          </a:p>
        </p:txBody>
      </p:sp>
    </p:spTree>
    <p:extLst>
      <p:ext uri="{BB962C8B-B14F-4D97-AF65-F5344CB8AC3E}">
        <p14:creationId xmlns:p14="http://schemas.microsoft.com/office/powerpoint/2010/main" val="2041078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6</a:t>
            </a:r>
            <a:r>
              <a:rPr lang="en-US" altLang="zh-CN" sz="2400" b="1" dirty="0" smtClean="0"/>
              <a:t>.</a:t>
            </a:r>
            <a:r>
              <a:rPr lang="zh-CN" altLang="en-US" sz="2400" b="1" dirty="0" smtClean="0"/>
              <a:t>告警数据</a:t>
            </a:r>
            <a:endParaRPr lang="en-US" altLang="zh-CN" sz="2400" b="1" dirty="0" smtClean="0"/>
          </a:p>
          <a:p>
            <a:pPr marL="0" indent="0">
              <a:buNone/>
            </a:pPr>
            <a:r>
              <a:rPr lang="zh-CN" altLang="en-US" sz="2400" dirty="0"/>
              <a:t>入侵检测系统（</a:t>
            </a:r>
            <a:r>
              <a:rPr lang="en-US" altLang="zh-CN" sz="2400" dirty="0"/>
              <a:t>IDS</a:t>
            </a:r>
            <a:r>
              <a:rPr lang="zh-CN" altLang="en-US" sz="2400" dirty="0"/>
              <a:t>）是告警数据的一个重要来源，它能监视和解析网络流量。安全人员能够在</a:t>
            </a:r>
            <a:r>
              <a:rPr lang="en-US" altLang="zh-CN" sz="2400" dirty="0"/>
              <a:t>IDS</a:t>
            </a:r>
            <a:r>
              <a:rPr lang="zh-CN" altLang="en-US" sz="2400" dirty="0"/>
              <a:t>的控制台上审查告警数据</a:t>
            </a:r>
            <a:r>
              <a:rPr lang="zh-CN" altLang="en-US" sz="2400" dirty="0" smtClean="0"/>
              <a:t>。</a:t>
            </a:r>
            <a:endParaRPr lang="en-US" altLang="zh-CN" sz="2400" dirty="0" smtClean="0"/>
          </a:p>
          <a:p>
            <a:pPr marL="0" indent="0">
              <a:buNone/>
            </a:pPr>
            <a:r>
              <a:rPr lang="en-US" altLang="zh-CN" sz="2400" dirty="0" err="1" smtClean="0"/>
              <a:t>Snorby</a:t>
            </a:r>
            <a:r>
              <a:rPr lang="zh-CN" altLang="en-US" sz="2400" dirty="0"/>
              <a:t>平台上生成的告警信息输出样例</a:t>
            </a:r>
            <a:r>
              <a:rPr lang="zh-CN" altLang="en-US" sz="2400" dirty="0" smtClean="0"/>
              <a:t>。</a:t>
            </a:r>
            <a:r>
              <a:rPr lang="zh-CN" altLang="en-US" sz="2400" dirty="0"/>
              <a:t>告警数据的容量非常小，因为其</a:t>
            </a:r>
            <a:r>
              <a:rPr lang="zh-CN" altLang="en-US" sz="2400" dirty="0" smtClean="0"/>
              <a:t>仅仅标识了包含指向（标识）其他</a:t>
            </a:r>
            <a:r>
              <a:rPr lang="zh-CN" altLang="en-US" sz="2400" dirty="0"/>
              <a:t>数据的指针。</a:t>
            </a:r>
            <a:endParaRPr lang="en-US" altLang="zh-CN" sz="2400" dirty="0">
              <a:latin typeface="Times New Roman" panose="02020603050405020304" pitchFamily="18" charset="0"/>
            </a:endParaRPr>
          </a:p>
          <a:p>
            <a:pPr marL="0" indent="0">
              <a:buNone/>
            </a:pPr>
            <a:endParaRPr lang="en-US" altLang="zh-CN" sz="2400" dirty="0" smtClean="0"/>
          </a:p>
        </p:txBody>
      </p:sp>
      <p:pic>
        <p:nvPicPr>
          <p:cNvPr id="2" name="图片 1"/>
          <p:cNvPicPr>
            <a:picLocks noChangeAspect="1"/>
          </p:cNvPicPr>
          <p:nvPr/>
        </p:nvPicPr>
        <p:blipFill>
          <a:blip r:embed="rId3"/>
          <a:stretch>
            <a:fillRect/>
          </a:stretch>
        </p:blipFill>
        <p:spPr>
          <a:xfrm>
            <a:off x="522514" y="3107863"/>
            <a:ext cx="3676895" cy="3279930"/>
          </a:xfrm>
          <a:prstGeom prst="rect">
            <a:avLst/>
          </a:prstGeom>
        </p:spPr>
      </p:pic>
      <p:pic>
        <p:nvPicPr>
          <p:cNvPr id="4" name="图片 3"/>
          <p:cNvPicPr>
            <a:picLocks noChangeAspect="1"/>
          </p:cNvPicPr>
          <p:nvPr/>
        </p:nvPicPr>
        <p:blipFill>
          <a:blip r:embed="rId4"/>
          <a:stretch>
            <a:fillRect/>
          </a:stretch>
        </p:blipFill>
        <p:spPr>
          <a:xfrm>
            <a:off x="5119254" y="3107863"/>
            <a:ext cx="3619631" cy="2910256"/>
          </a:xfrm>
          <a:prstGeom prst="rect">
            <a:avLst/>
          </a:prstGeom>
        </p:spPr>
      </p:pic>
    </p:spTree>
    <p:extLst>
      <p:ext uri="{BB962C8B-B14F-4D97-AF65-F5344CB8AC3E}">
        <p14:creationId xmlns:p14="http://schemas.microsoft.com/office/powerpoint/2010/main" val="223387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731" y="347240"/>
            <a:ext cx="7886700" cy="6388097"/>
          </a:xfrm>
        </p:spPr>
        <p:txBody>
          <a:bodyPr>
            <a:noAutofit/>
          </a:bodyPr>
          <a:lstStyle/>
          <a:p>
            <a:pPr marL="0" indent="0">
              <a:buNone/>
            </a:pPr>
            <a:r>
              <a:rPr lang="zh-CN" altLang="en-US" sz="2400" dirty="0" smtClean="0"/>
              <a:t>常见的网络流量保存格式</a:t>
            </a:r>
            <a:r>
              <a:rPr lang="en-US" altLang="zh-CN" sz="2400" dirty="0" smtClean="0"/>
              <a:t>—</a:t>
            </a:r>
            <a:r>
              <a:rPr lang="en-US" altLang="zh-CN" sz="2400" dirty="0" err="1">
                <a:latin typeface="Times New Roman" panose="02020603050405020304" pitchFamily="18" charset="0"/>
                <a:cs typeface="Times New Roman" panose="02020603050405020304" pitchFamily="18" charset="0"/>
              </a:rPr>
              <a:t>pcap</a:t>
            </a:r>
            <a:r>
              <a:rPr lang="zh-CN" altLang="en-US" sz="2400" dirty="0" smtClean="0"/>
              <a:t>文件的格式</a:t>
            </a:r>
            <a:endParaRPr lang="en-US" altLang="zh-CN" sz="2400" dirty="0" smtClean="0"/>
          </a:p>
          <a:p>
            <a:pPr marL="0" indent="0">
              <a:buNone/>
            </a:pPr>
            <a:r>
              <a:rPr lang="zh-CN" altLang="en-US" sz="2400" dirty="0" smtClean="0">
                <a:latin typeface="Times New Roman" panose="02020603050405020304" pitchFamily="18" charset="0"/>
                <a:cs typeface="Times New Roman" panose="02020603050405020304" pitchFamily="18" charset="0"/>
              </a:rPr>
              <a:t>可以用</a:t>
            </a:r>
            <a:r>
              <a:rPr lang="en-US" altLang="zh-CN" sz="2400" dirty="0" smtClean="0">
                <a:latin typeface="Times New Roman" panose="02020603050405020304" pitchFamily="18" charset="0"/>
                <a:cs typeface="Times New Roman" panose="02020603050405020304" pitchFamily="18" charset="0"/>
              </a:rPr>
              <a:t>Python</a:t>
            </a:r>
            <a:r>
              <a:rPr lang="zh-CN" altLang="en-US" sz="2400" dirty="0" smtClean="0">
                <a:latin typeface="Times New Roman" panose="02020603050405020304" pitchFamily="18" charset="0"/>
                <a:cs typeface="Times New Roman" panose="02020603050405020304" pitchFamily="18" charset="0"/>
              </a:rPr>
              <a:t>语言的</a:t>
            </a:r>
            <a:r>
              <a:rPr lang="en-US" altLang="zh-CN" sz="2400" dirty="0" err="1" smtClean="0">
                <a:latin typeface="Times New Roman" panose="02020603050405020304" pitchFamily="18" charset="0"/>
                <a:cs typeface="Times New Roman" panose="02020603050405020304" pitchFamily="18" charset="0"/>
              </a:rPr>
              <a:t>scapy</a:t>
            </a:r>
            <a:r>
              <a:rPr lang="zh-CN" altLang="en-US" sz="2400" dirty="0" smtClean="0">
                <a:latin typeface="Times New Roman" panose="02020603050405020304" pitchFamily="18" charset="0"/>
                <a:cs typeface="Times New Roman" panose="02020603050405020304" pitchFamily="18" charset="0"/>
              </a:rPr>
              <a:t>包来读取</a:t>
            </a:r>
            <a:r>
              <a:rPr lang="en-US" altLang="zh-CN" sz="2400" dirty="0" err="1" smtClean="0">
                <a:latin typeface="Times New Roman" panose="02020603050405020304" pitchFamily="18" charset="0"/>
                <a:cs typeface="Times New Roman" panose="02020603050405020304" pitchFamily="18" charset="0"/>
              </a:rPr>
              <a:t>pcap</a:t>
            </a:r>
            <a:r>
              <a:rPr lang="zh-CN" altLang="en-US" sz="2400" dirty="0" smtClean="0">
                <a:latin typeface="Times New Roman" panose="02020603050405020304" pitchFamily="18" charset="0"/>
                <a:cs typeface="Times New Roman" panose="02020603050405020304" pitchFamily="18" charset="0"/>
              </a:rPr>
              <a:t>文件</a:t>
            </a:r>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smtClean="0"/>
              <a:t>第一</a:t>
            </a:r>
            <a:r>
              <a:rPr lang="zh-CN" altLang="en-US" sz="2400" dirty="0" smtClean="0"/>
              <a:t>种方式</a:t>
            </a:r>
            <a:r>
              <a:rPr lang="en-US" altLang="zh-CN" sz="2400" dirty="0" smtClean="0"/>
              <a:t>()</a:t>
            </a:r>
          </a:p>
          <a:p>
            <a:pPr marL="0" indent="0">
              <a:buNone/>
            </a:pPr>
            <a:r>
              <a:rPr lang="en-US" altLang="zh-CN" sz="2000" dirty="0">
                <a:latin typeface="Times New Roman" panose="02020603050405020304" pitchFamily="18" charset="0"/>
                <a:cs typeface="Times New Roman" panose="02020603050405020304" pitchFamily="18" charset="0"/>
              </a:rPr>
              <a:t>from </a:t>
            </a:r>
            <a:r>
              <a:rPr lang="en-US" altLang="zh-CN" sz="2000" dirty="0" err="1">
                <a:latin typeface="Times New Roman" panose="02020603050405020304" pitchFamily="18" charset="0"/>
                <a:cs typeface="Times New Roman" panose="02020603050405020304" pitchFamily="18" charset="0"/>
              </a:rPr>
              <a:t>scapy.all</a:t>
            </a:r>
            <a:r>
              <a:rPr lang="en-US" altLang="zh-CN" sz="2000" dirty="0">
                <a:latin typeface="Times New Roman" panose="02020603050405020304" pitchFamily="18" charset="0"/>
                <a:cs typeface="Times New Roman" panose="02020603050405020304" pitchFamily="18" charset="0"/>
              </a:rPr>
              <a:t> import *</a:t>
            </a:r>
            <a:br>
              <a:rPr lang="en-US" altLang="zh-CN" sz="2000" dirty="0">
                <a:latin typeface="Times New Roman" panose="02020603050405020304" pitchFamily="18" charset="0"/>
                <a:cs typeface="Times New Roman" panose="02020603050405020304" pitchFamily="18" charset="0"/>
              </a:rPr>
            </a:br>
            <a:r>
              <a:rPr lang="en-US" altLang="zh-CN" sz="2000" dirty="0" err="1">
                <a:latin typeface="Times New Roman" panose="02020603050405020304" pitchFamily="18" charset="0"/>
                <a:cs typeface="Times New Roman" panose="02020603050405020304" pitchFamily="18" charset="0"/>
              </a:rPr>
              <a:t>pkts</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rdpcap</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test.pcap</a:t>
            </a:r>
            <a:r>
              <a:rPr lang="en-US" altLang="zh-CN" sz="2000" dirty="0" smtClean="0">
                <a:latin typeface="Times New Roman" panose="02020603050405020304" pitchFamily="18" charset="0"/>
                <a:cs typeface="Times New Roman" panose="02020603050405020304" pitchFamily="18" charset="0"/>
              </a:rPr>
              <a:t>’)</a:t>
            </a:r>
          </a:p>
          <a:p>
            <a:pPr marL="0" indent="0">
              <a:buNone/>
            </a:pPr>
            <a:r>
              <a:rPr lang="zh-CN" altLang="en-US" sz="2400" dirty="0" smtClean="0"/>
              <a:t>第二种方式</a:t>
            </a:r>
            <a:endParaRPr lang="en-US" altLang="zh-CN" sz="2400" dirty="0" smtClean="0"/>
          </a:p>
          <a:p>
            <a:pPr marL="0" indent="0">
              <a:buNone/>
            </a:pPr>
            <a:r>
              <a:rPr lang="en-US" altLang="zh-CN" sz="2000" dirty="0" err="1">
                <a:latin typeface="Times New Roman" panose="02020603050405020304" pitchFamily="18" charset="0"/>
                <a:cs typeface="Times New Roman" panose="02020603050405020304" pitchFamily="18" charset="0"/>
              </a:rPr>
              <a:t>pr</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PcapReader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test.pcap</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err="1">
                <a:latin typeface="Times New Roman" panose="02020603050405020304" pitchFamily="18" charset="0"/>
                <a:cs typeface="Times New Roman" panose="02020603050405020304" pitchFamily="18" charset="0"/>
              </a:rPr>
              <a:t>pkt</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pr.read_packet</a:t>
            </a:r>
            <a:r>
              <a:rPr lang="en-US" altLang="zh-CN" sz="2000" dirty="0" smtClean="0">
                <a:latin typeface="Times New Roman" panose="02020603050405020304" pitchFamily="18" charset="0"/>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5960961" y="869161"/>
            <a:ext cx="3034417" cy="2465926"/>
          </a:xfrm>
          <a:prstGeom prst="rect">
            <a:avLst/>
          </a:prstGeom>
        </p:spPr>
      </p:pic>
      <p:pic>
        <p:nvPicPr>
          <p:cNvPr id="7" name="图片 6"/>
          <p:cNvPicPr>
            <a:picLocks noChangeAspect="1"/>
          </p:cNvPicPr>
          <p:nvPr/>
        </p:nvPicPr>
        <p:blipFill>
          <a:blip r:embed="rId4"/>
          <a:stretch>
            <a:fillRect/>
          </a:stretch>
        </p:blipFill>
        <p:spPr>
          <a:xfrm>
            <a:off x="4224845" y="3439260"/>
            <a:ext cx="4477195" cy="1130027"/>
          </a:xfrm>
          <a:prstGeom prst="rect">
            <a:avLst/>
          </a:prstGeom>
        </p:spPr>
      </p:pic>
      <p:pic>
        <p:nvPicPr>
          <p:cNvPr id="8" name="图片 7"/>
          <p:cNvPicPr>
            <a:picLocks noChangeAspect="1"/>
          </p:cNvPicPr>
          <p:nvPr/>
        </p:nvPicPr>
        <p:blipFill>
          <a:blip r:embed="rId5"/>
          <a:stretch>
            <a:fillRect/>
          </a:stretch>
        </p:blipFill>
        <p:spPr>
          <a:xfrm>
            <a:off x="2666046" y="4582544"/>
            <a:ext cx="6413926" cy="2152793"/>
          </a:xfrm>
          <a:prstGeom prst="rect">
            <a:avLst/>
          </a:prstGeom>
        </p:spPr>
      </p:pic>
      <p:pic>
        <p:nvPicPr>
          <p:cNvPr id="9" name="图片 8"/>
          <p:cNvPicPr>
            <a:picLocks noChangeAspect="1"/>
          </p:cNvPicPr>
          <p:nvPr/>
        </p:nvPicPr>
        <p:blipFill>
          <a:blip r:embed="rId6"/>
          <a:stretch>
            <a:fillRect/>
          </a:stretch>
        </p:blipFill>
        <p:spPr>
          <a:xfrm>
            <a:off x="3365252" y="2214400"/>
            <a:ext cx="2560542" cy="495343"/>
          </a:xfrm>
          <a:prstGeom prst="rect">
            <a:avLst/>
          </a:prstGeom>
        </p:spPr>
      </p:pic>
      <p:pic>
        <p:nvPicPr>
          <p:cNvPr id="10" name="图片 9"/>
          <p:cNvPicPr>
            <a:picLocks noChangeAspect="1"/>
          </p:cNvPicPr>
          <p:nvPr/>
        </p:nvPicPr>
        <p:blipFill>
          <a:blip r:embed="rId7"/>
          <a:stretch>
            <a:fillRect/>
          </a:stretch>
        </p:blipFill>
        <p:spPr>
          <a:xfrm>
            <a:off x="3373432" y="1442856"/>
            <a:ext cx="2499577" cy="510584"/>
          </a:xfrm>
          <a:prstGeom prst="rect">
            <a:avLst/>
          </a:prstGeom>
        </p:spPr>
      </p:pic>
    </p:spTree>
    <p:extLst>
      <p:ext uri="{BB962C8B-B14F-4D97-AF65-F5344CB8AC3E}">
        <p14:creationId xmlns:p14="http://schemas.microsoft.com/office/powerpoint/2010/main" val="444720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zh-CN" altLang="en-US" sz="2400" dirty="0" smtClean="0"/>
              <a:t>总结一下：</a:t>
            </a:r>
            <a:endParaRPr lang="en-US" altLang="zh-CN" sz="2400" dirty="0" smtClean="0"/>
          </a:p>
          <a:p>
            <a:pPr marL="0" indent="0">
              <a:buNone/>
            </a:pPr>
            <a:r>
              <a:rPr lang="zh-CN" altLang="en-US" sz="2400" dirty="0"/>
              <a:t>通常来说，</a:t>
            </a:r>
            <a:r>
              <a:rPr lang="zh-CN" altLang="en-US" sz="2400" b="1" u="sng" dirty="0"/>
              <a:t>完整内容数据</a:t>
            </a:r>
            <a:r>
              <a:rPr lang="zh-CN" altLang="en-US" sz="2400" dirty="0"/>
              <a:t>的容量最大，其次是</a:t>
            </a:r>
            <a:r>
              <a:rPr lang="zh-CN" altLang="en-US" sz="2400" b="1" dirty="0"/>
              <a:t>提取内容数据</a:t>
            </a:r>
            <a:r>
              <a:rPr lang="zh-CN" altLang="en-US" sz="2400" dirty="0"/>
              <a:t>，再者是</a:t>
            </a:r>
            <a:r>
              <a:rPr lang="zh-CN" altLang="en-US" sz="2400" b="1" dirty="0"/>
              <a:t>会话数据</a:t>
            </a:r>
            <a:r>
              <a:rPr lang="zh-CN" altLang="en-US" sz="2400" dirty="0"/>
              <a:t>。而相对于上面三种数据，</a:t>
            </a:r>
            <a:r>
              <a:rPr lang="zh-CN" altLang="en-US" sz="2400" b="1" dirty="0"/>
              <a:t>统计数据、元数据、日志数据和告警数据</a:t>
            </a:r>
            <a:r>
              <a:rPr lang="zh-CN" altLang="en-US" sz="2400" dirty="0"/>
              <a:t>容量通常比较小，而且容量变化也会很大</a:t>
            </a:r>
            <a:r>
              <a:rPr lang="en-US" altLang="zh-CN" sz="2400" dirty="0"/>
              <a:t>——</a:t>
            </a:r>
            <a:r>
              <a:rPr lang="zh-CN" altLang="en-US" sz="2400" dirty="0"/>
              <a:t>这多半取决于你所收集的数据类型，以及你正在使用的</a:t>
            </a:r>
            <a:r>
              <a:rPr lang="zh-CN" altLang="en-US" sz="2400" dirty="0" smtClean="0"/>
              <a:t>数据源。</a:t>
            </a:r>
            <a:endParaRPr lang="en-US" altLang="zh-CN" sz="2400" dirty="0" smtClean="0"/>
          </a:p>
          <a:p>
            <a:pPr marL="0" indent="0">
              <a:buNone/>
            </a:pPr>
            <a:endParaRPr lang="en-US" altLang="zh-CN" sz="2400" dirty="0"/>
          </a:p>
          <a:p>
            <a:pPr marL="0" indent="0">
              <a:buNone/>
            </a:pPr>
            <a:r>
              <a:rPr lang="zh-CN" altLang="en-US" sz="2400" dirty="0" smtClean="0"/>
              <a:t>在</a:t>
            </a:r>
            <a:r>
              <a:rPr lang="zh-CN" altLang="en-US" sz="2400" dirty="0"/>
              <a:t>本章中，我们对网络安全数据的基本范围进行了概述，对每种数据类型的概念和特点进行了说明，并给出了若干图示，以便读者直观地理解。这些内容的重要性再怎么强调也不过分，只有明确了数据范围和数据类型，才能有的放矢地采集和获取数据，这是我们进行</a:t>
            </a:r>
            <a:r>
              <a:rPr lang="zh-CN" altLang="en-US" sz="2400" b="1" u="sng" dirty="0"/>
              <a:t>网络安全态势感知最基础的部分</a:t>
            </a:r>
            <a:r>
              <a:rPr lang="zh-CN" altLang="en-US" sz="2400" dirty="0"/>
              <a:t>。</a:t>
            </a:r>
            <a:endParaRPr lang="en-US" altLang="zh-CN" sz="2400" dirty="0" smtClean="0"/>
          </a:p>
        </p:txBody>
      </p:sp>
    </p:spTree>
    <p:extLst>
      <p:ext uri="{BB962C8B-B14F-4D97-AF65-F5344CB8AC3E}">
        <p14:creationId xmlns:p14="http://schemas.microsoft.com/office/powerpoint/2010/main" val="1868311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sz="4000" b="1" dirty="0"/>
              <a:t>网络</a:t>
            </a:r>
            <a:r>
              <a:rPr lang="zh-CN" altLang="en-US" sz="4000" b="1" dirty="0" smtClean="0"/>
              <a:t>安全数据采集</a:t>
            </a:r>
            <a:endParaRPr lang="en-US" altLang="zh-CN" sz="4000" b="1" dirty="0" smtClean="0"/>
          </a:p>
          <a:p>
            <a:pPr marL="0" indent="0">
              <a:buNone/>
            </a:pPr>
            <a:endParaRPr lang="en-US" altLang="zh-CN" b="1" dirty="0" smtClean="0"/>
          </a:p>
          <a:p>
            <a:r>
              <a:rPr lang="zh-CN" altLang="en-US" dirty="0" smtClean="0"/>
              <a:t>制定采集计划</a:t>
            </a:r>
            <a:endParaRPr lang="en-US" altLang="zh-CN" dirty="0" smtClean="0"/>
          </a:p>
          <a:p>
            <a:r>
              <a:rPr lang="zh-CN" altLang="en-US" dirty="0" smtClean="0"/>
              <a:t>主动采集</a:t>
            </a:r>
            <a:endParaRPr lang="en-US" altLang="zh-CN" dirty="0" smtClean="0"/>
          </a:p>
          <a:p>
            <a:r>
              <a:rPr lang="zh-CN" altLang="en-US" dirty="0" smtClean="0"/>
              <a:t>被动采集</a:t>
            </a:r>
            <a:endParaRPr lang="en-US" altLang="zh-CN" sz="2400" dirty="0"/>
          </a:p>
          <a:p>
            <a:r>
              <a:rPr lang="zh-CN" altLang="en-US" dirty="0"/>
              <a:t>采集工具</a:t>
            </a:r>
            <a:endParaRPr lang="en-US" altLang="zh-CN" dirty="0"/>
          </a:p>
          <a:p>
            <a:r>
              <a:rPr lang="zh-CN" altLang="en-US" dirty="0" smtClean="0"/>
              <a:t>采集点部署</a:t>
            </a:r>
            <a:endParaRPr lang="zh-CN" altLang="en-US" dirty="0"/>
          </a:p>
        </p:txBody>
      </p:sp>
      <p:sp>
        <p:nvSpPr>
          <p:cNvPr id="4" name="内容占位符 2"/>
          <p:cNvSpPr txBox="1">
            <a:spLocks/>
          </p:cNvSpPr>
          <p:nvPr/>
        </p:nvSpPr>
        <p:spPr>
          <a:xfrm>
            <a:off x="4664598" y="2685326"/>
            <a:ext cx="4224760" cy="3838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914400" indent="-457200" algn="l" defTabSz="914400" rtl="0" eaLnBrk="1" latinLnBrk="0" hangingPunct="1">
              <a:lnSpc>
                <a:spcPct val="90000"/>
              </a:lnSpc>
              <a:spcBef>
                <a:spcPts val="500"/>
              </a:spcBef>
              <a:buFont typeface="+mj-lt"/>
              <a:buAutoNum type="arabicPeriod"/>
              <a:defRPr sz="2800" kern="1200">
                <a:solidFill>
                  <a:schemeClr val="tx1"/>
                </a:solidFill>
                <a:latin typeface="宋体" panose="02010600030101010101" pitchFamily="2" charset="-122"/>
                <a:ea typeface="宋体" panose="02010600030101010101" pitchFamily="2" charset="-122"/>
                <a:cs typeface="+mn-cs"/>
              </a:defRPr>
            </a:lvl2pPr>
            <a:lvl3pPr marL="1371600" indent="-457200" algn="l" defTabSz="914400" rtl="0" eaLnBrk="1" latinLnBrk="0" hangingPunct="1">
              <a:lnSpc>
                <a:spcPct val="90000"/>
              </a:lnSpc>
              <a:spcBef>
                <a:spcPts val="500"/>
              </a:spcBef>
              <a:buFont typeface="+mj-ea"/>
              <a:buAutoNum type="circleNumDbPlain"/>
              <a:defRPr sz="28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u="sng" dirty="0"/>
              <a:t>能不能采集到更多的数据</a:t>
            </a:r>
            <a:r>
              <a:rPr lang="zh-CN" altLang="en-US" sz="2400" dirty="0"/>
              <a:t>，并从这些海量网络数据中</a:t>
            </a:r>
            <a:r>
              <a:rPr lang="zh-CN" altLang="en-US" sz="2400" u="sng" dirty="0"/>
              <a:t>抽取出影响安全态势的关键信息</a:t>
            </a:r>
            <a:r>
              <a:rPr lang="zh-CN" altLang="en-US" sz="2400" dirty="0"/>
              <a:t>，是网络安全态势感知的</a:t>
            </a:r>
            <a:r>
              <a:rPr lang="zh-CN" altLang="en-US" sz="2400" b="1" dirty="0" smtClean="0"/>
              <a:t>基础</a:t>
            </a:r>
            <a:r>
              <a:rPr lang="zh-CN" altLang="en-US" sz="2400" dirty="0" smtClean="0"/>
              <a:t>。</a:t>
            </a:r>
            <a:r>
              <a:rPr lang="en-US" altLang="zh-CN" sz="2400" dirty="0" smtClean="0"/>
              <a:t/>
            </a:r>
            <a:br>
              <a:rPr lang="en-US" altLang="zh-CN" sz="2400" dirty="0" smtClean="0"/>
            </a:br>
            <a:r>
              <a:rPr lang="en-US" altLang="zh-CN" sz="2400" dirty="0" smtClean="0"/>
              <a:t/>
            </a:r>
            <a:br>
              <a:rPr lang="en-US" altLang="zh-CN" sz="2400" dirty="0" smtClean="0"/>
            </a:br>
            <a:r>
              <a:rPr lang="en-US" altLang="zh-CN" sz="2400" dirty="0" smtClean="0"/>
              <a:t/>
            </a:r>
            <a:br>
              <a:rPr lang="en-US" altLang="zh-CN" sz="2400" dirty="0" smtClean="0"/>
            </a:br>
            <a:r>
              <a:rPr lang="zh-CN" altLang="en-US" sz="2400" dirty="0"/>
              <a:t>哪些数据是必要且可用的、它们来自于哪里、通过什么方式获取以及如何采集的，同时也应当在采集这些数据时尽量不影响终端和网络的</a:t>
            </a:r>
            <a:r>
              <a:rPr lang="zh-CN" altLang="en-US" sz="2400" dirty="0" smtClean="0"/>
              <a:t>可用性</a:t>
            </a:r>
            <a:r>
              <a:rPr lang="zh-CN" altLang="en-US" sz="2400" dirty="0"/>
              <a:t>。</a:t>
            </a:r>
          </a:p>
        </p:txBody>
      </p:sp>
    </p:spTree>
    <p:extLst>
      <p:ext uri="{BB962C8B-B14F-4D97-AF65-F5344CB8AC3E}">
        <p14:creationId xmlns:p14="http://schemas.microsoft.com/office/powerpoint/2010/main" val="3859955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1.</a:t>
            </a:r>
            <a:r>
              <a:rPr lang="zh-CN" altLang="en-US" sz="2400" b="1" dirty="0" smtClean="0"/>
              <a:t>制定</a:t>
            </a:r>
            <a:r>
              <a:rPr lang="zh-CN" altLang="en-US" sz="2400" b="1" dirty="0"/>
              <a:t>数据采集</a:t>
            </a:r>
            <a:r>
              <a:rPr lang="zh-CN" altLang="en-US" sz="2400" b="1" dirty="0" smtClean="0"/>
              <a:t>计划</a:t>
            </a:r>
            <a:endParaRPr lang="en-US" altLang="zh-CN" sz="2400" b="1" dirty="0" smtClean="0"/>
          </a:p>
          <a:p>
            <a:pPr marL="0" indent="0">
              <a:buNone/>
            </a:pPr>
            <a:r>
              <a:rPr lang="en-US" altLang="zh-CN" sz="2400" b="1" dirty="0" smtClean="0"/>
              <a:t>(1)</a:t>
            </a:r>
            <a:r>
              <a:rPr lang="zh-CN" altLang="en-US" sz="2400" b="1" dirty="0" smtClean="0"/>
              <a:t>定义</a:t>
            </a:r>
            <a:r>
              <a:rPr lang="zh-CN" altLang="en-US" sz="2400" b="1" dirty="0"/>
              <a:t>威胁</a:t>
            </a:r>
            <a:r>
              <a:rPr lang="zh-CN" altLang="en-US" sz="2400" b="1" dirty="0" smtClean="0"/>
              <a:t>、</a:t>
            </a:r>
            <a:r>
              <a:rPr lang="en-US" altLang="zh-CN" sz="2400" b="1" dirty="0" smtClean="0"/>
              <a:t>(2)</a:t>
            </a:r>
            <a:r>
              <a:rPr lang="zh-CN" altLang="en-US" sz="2400" b="1" dirty="0" smtClean="0"/>
              <a:t>量化</a:t>
            </a:r>
            <a:r>
              <a:rPr lang="zh-CN" altLang="en-US" sz="2400" b="1" dirty="0"/>
              <a:t>风险</a:t>
            </a:r>
            <a:r>
              <a:rPr lang="zh-CN" altLang="en-US" sz="2400" b="1" dirty="0" smtClean="0"/>
              <a:t>、</a:t>
            </a:r>
            <a:r>
              <a:rPr lang="en-US" altLang="zh-CN" sz="2400" b="1" dirty="0" smtClean="0"/>
              <a:t>(3)</a:t>
            </a:r>
            <a:r>
              <a:rPr lang="zh-CN" altLang="en-US" sz="2400" b="1" dirty="0" smtClean="0"/>
              <a:t>识别数据源</a:t>
            </a:r>
            <a:r>
              <a:rPr lang="zh-CN" altLang="en-US" sz="2400" b="1" dirty="0"/>
              <a:t>、</a:t>
            </a:r>
            <a:r>
              <a:rPr lang="en-US" altLang="zh-CN" sz="2400" b="1" dirty="0" smtClean="0"/>
              <a:t>(4)</a:t>
            </a:r>
            <a:r>
              <a:rPr lang="zh-CN" altLang="en-US" sz="2400" b="1" dirty="0" smtClean="0"/>
              <a:t>提炼</a:t>
            </a:r>
            <a:r>
              <a:rPr lang="zh-CN" altLang="en-US" sz="2400" b="1" dirty="0"/>
              <a:t>有价值</a:t>
            </a:r>
            <a:r>
              <a:rPr lang="zh-CN" altLang="en-US" sz="2400" b="1" dirty="0" smtClean="0"/>
              <a:t>元素</a:t>
            </a:r>
            <a:endParaRPr lang="en-US" altLang="zh-CN" sz="2400" b="1" dirty="0" smtClean="0"/>
          </a:p>
          <a:p>
            <a:pPr marL="0" indent="0">
              <a:buNone/>
            </a:pPr>
            <a:r>
              <a:rPr lang="zh-CN" altLang="en-US" sz="2400" b="1" dirty="0" smtClean="0"/>
              <a:t>定义</a:t>
            </a:r>
            <a:r>
              <a:rPr lang="zh-CN" altLang="en-US" sz="2400" b="1" dirty="0"/>
              <a:t>威胁</a:t>
            </a:r>
            <a:r>
              <a:rPr lang="zh-CN" altLang="en-US" sz="2400" dirty="0"/>
              <a:t>：这里的</a:t>
            </a:r>
            <a:r>
              <a:rPr lang="zh-CN" altLang="en-US" sz="2400" dirty="0" smtClean="0"/>
              <a:t>威胁是</a:t>
            </a:r>
            <a:r>
              <a:rPr lang="zh-CN" altLang="en-US" sz="2400" dirty="0"/>
              <a:t>导致组织或个人数据的保密性、完整性和</a:t>
            </a:r>
            <a:r>
              <a:rPr lang="zh-CN" altLang="en-US" sz="2400" dirty="0" smtClean="0"/>
              <a:t>可用性受到</a:t>
            </a:r>
            <a:r>
              <a:rPr lang="zh-CN" altLang="en-US" sz="2400" dirty="0"/>
              <a:t>负面影响的因素</a:t>
            </a:r>
            <a:r>
              <a:rPr lang="zh-CN" altLang="en-US" sz="2400" dirty="0" smtClean="0"/>
              <a:t>。</a:t>
            </a:r>
            <a:endParaRPr lang="en-US" altLang="zh-CN" sz="2400" dirty="0" smtClean="0"/>
          </a:p>
          <a:p>
            <a:pPr marL="0" indent="0">
              <a:buNone/>
            </a:pPr>
            <a:r>
              <a:rPr lang="zh-CN" altLang="en-US" sz="2400" i="1" dirty="0" smtClean="0"/>
              <a:t>下面三种情况分别属于何种威胁？</a:t>
            </a:r>
            <a:endParaRPr lang="en-US" altLang="zh-CN" sz="2400" i="1" dirty="0" smtClean="0"/>
          </a:p>
          <a:p>
            <a:pPr marL="0" indent="0">
              <a:buNone/>
            </a:pPr>
            <a:r>
              <a:rPr lang="en-US" altLang="zh-CN" sz="2400" dirty="0" smtClean="0"/>
              <a:t>(a)</a:t>
            </a:r>
            <a:r>
              <a:rPr lang="zh-CN" altLang="en-US" sz="2400" dirty="0" smtClean="0"/>
              <a:t>某</a:t>
            </a:r>
            <a:r>
              <a:rPr lang="zh-CN" altLang="en-US" sz="2400" dirty="0"/>
              <a:t>组织在内部网络通信过程中遭到了窃听，导致重要涉密信息被</a:t>
            </a:r>
            <a:r>
              <a:rPr lang="zh-CN" altLang="en-US" sz="2400" dirty="0" smtClean="0"/>
              <a:t>泄露；</a:t>
            </a:r>
            <a:r>
              <a:rPr lang="en-US" altLang="zh-CN" sz="2400" dirty="0"/>
              <a:t/>
            </a:r>
            <a:br>
              <a:rPr lang="en-US" altLang="zh-CN" sz="2400" dirty="0"/>
            </a:br>
            <a:r>
              <a:rPr lang="en-US" altLang="zh-CN" sz="2400" dirty="0" smtClean="0"/>
              <a:t>(b)</a:t>
            </a:r>
            <a:r>
              <a:rPr lang="zh-CN" altLang="en-US" sz="2400" dirty="0" smtClean="0"/>
              <a:t>一家</a:t>
            </a:r>
            <a:r>
              <a:rPr lang="zh-CN" altLang="en-US" sz="2400" dirty="0"/>
              <a:t>商业银行保存着大量客户的个人信息和账户信息，如果这家银行数据库里保存的信息遭到了非法篡改，就会造成客户的资金</a:t>
            </a:r>
            <a:r>
              <a:rPr lang="zh-CN" altLang="en-US" sz="2400" dirty="0" smtClean="0"/>
              <a:t>损失；</a:t>
            </a:r>
            <a:r>
              <a:rPr lang="en-US" altLang="zh-CN" sz="2400" dirty="0" smtClean="0"/>
              <a:t/>
            </a:r>
            <a:br>
              <a:rPr lang="en-US" altLang="zh-CN" sz="2400" dirty="0" smtClean="0"/>
            </a:br>
            <a:r>
              <a:rPr lang="en-US" altLang="zh-CN" sz="2400" dirty="0" smtClean="0"/>
              <a:t>(c)</a:t>
            </a:r>
            <a:r>
              <a:rPr lang="zh-CN" altLang="en-US" sz="2400" dirty="0" smtClean="0"/>
              <a:t>一</a:t>
            </a:r>
            <a:r>
              <a:rPr lang="zh-CN" altLang="en-US" sz="2400" dirty="0"/>
              <a:t>个主营电力生产的工业控制系统必须</a:t>
            </a:r>
            <a:r>
              <a:rPr lang="en-US" altLang="zh-CN" sz="2400" dirty="0"/>
              <a:t>7×24</a:t>
            </a:r>
            <a:r>
              <a:rPr lang="zh-CN" altLang="en-US" sz="2400" dirty="0"/>
              <a:t>小时连续运转，如果</a:t>
            </a:r>
            <a:r>
              <a:rPr lang="zh-CN" altLang="en-US" sz="2400" dirty="0" smtClean="0"/>
              <a:t>系统</a:t>
            </a:r>
            <a:r>
              <a:rPr lang="zh-CN" altLang="en-US" sz="2400" dirty="0"/>
              <a:t>突然中断，就会造成组织受到重大经济</a:t>
            </a:r>
            <a:r>
              <a:rPr lang="zh-CN" altLang="en-US" sz="2400" dirty="0" smtClean="0"/>
              <a:t>损失。</a:t>
            </a:r>
            <a:endParaRPr lang="en-US" altLang="zh-CN" sz="2400" dirty="0"/>
          </a:p>
          <a:p>
            <a:pPr marL="0" indent="0">
              <a:buNone/>
            </a:pPr>
            <a:endParaRPr lang="en-US" altLang="zh-CN" sz="2400" dirty="0" smtClean="0"/>
          </a:p>
          <a:p>
            <a:pPr marL="0" indent="0">
              <a:buNone/>
            </a:pPr>
            <a:r>
              <a:rPr lang="zh-CN" altLang="en-US" sz="2400" dirty="0" smtClean="0"/>
              <a:t>问卷调查</a:t>
            </a:r>
            <a:r>
              <a:rPr lang="zh-CN" altLang="en-US" sz="2400" dirty="0"/>
              <a:t>或人工</a:t>
            </a:r>
            <a:r>
              <a:rPr lang="zh-CN" altLang="en-US" sz="2400" dirty="0" smtClean="0"/>
              <a:t>提问</a:t>
            </a:r>
            <a:r>
              <a:rPr lang="en-US" altLang="zh-CN" sz="2400" dirty="0"/>
              <a:t/>
            </a:r>
            <a:br>
              <a:rPr lang="en-US" altLang="zh-CN" sz="2400" dirty="0"/>
            </a:br>
            <a:r>
              <a:rPr lang="en-US" altLang="zh-CN" sz="2400" dirty="0" smtClean="0"/>
              <a:t>STRIDE</a:t>
            </a:r>
            <a:r>
              <a:rPr lang="zh-CN" altLang="en-US" sz="2400" dirty="0" smtClean="0"/>
              <a:t>方法</a:t>
            </a:r>
            <a:r>
              <a:rPr lang="zh-CN" altLang="en-US" sz="2400" dirty="0"/>
              <a:t>、攻击树、攻击库</a:t>
            </a:r>
            <a:r>
              <a:rPr lang="zh-CN" altLang="en-US" sz="2400" dirty="0" smtClean="0"/>
              <a:t>等</a:t>
            </a:r>
            <a:endParaRPr lang="en-US" altLang="zh-CN" sz="2400" dirty="0" smtClean="0"/>
          </a:p>
        </p:txBody>
      </p:sp>
      <p:sp>
        <p:nvSpPr>
          <p:cNvPr id="4" name="内容占位符 2"/>
          <p:cNvSpPr txBox="1">
            <a:spLocks/>
          </p:cNvSpPr>
          <p:nvPr/>
        </p:nvSpPr>
        <p:spPr>
          <a:xfrm>
            <a:off x="6251344" y="3337616"/>
            <a:ext cx="1789709" cy="4090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914400" indent="-457200" algn="l" defTabSz="914400" rtl="0" eaLnBrk="1" latinLnBrk="0" hangingPunct="1">
              <a:lnSpc>
                <a:spcPct val="90000"/>
              </a:lnSpc>
              <a:spcBef>
                <a:spcPts val="500"/>
              </a:spcBef>
              <a:buFont typeface="+mj-lt"/>
              <a:buAutoNum type="arabicPeriod"/>
              <a:defRPr sz="2800" kern="1200">
                <a:solidFill>
                  <a:schemeClr val="tx1"/>
                </a:solidFill>
                <a:latin typeface="宋体" panose="02010600030101010101" pitchFamily="2" charset="-122"/>
                <a:ea typeface="宋体" panose="02010600030101010101" pitchFamily="2" charset="-122"/>
                <a:cs typeface="+mn-cs"/>
              </a:defRPr>
            </a:lvl2pPr>
            <a:lvl3pPr marL="1371600" indent="-457200" algn="l" defTabSz="914400" rtl="0" eaLnBrk="1" latinLnBrk="0" hangingPunct="1">
              <a:lnSpc>
                <a:spcPct val="90000"/>
              </a:lnSpc>
              <a:spcBef>
                <a:spcPts val="500"/>
              </a:spcBef>
              <a:buFont typeface="+mj-ea"/>
              <a:buAutoNum type="circleNumDbPlain"/>
              <a:defRPr sz="28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b="1" dirty="0"/>
              <a:t>保密性</a:t>
            </a:r>
            <a:r>
              <a:rPr lang="zh-CN" altLang="en-US" sz="2400" b="1" dirty="0" smtClean="0"/>
              <a:t>威胁</a:t>
            </a:r>
            <a:endParaRPr lang="en-US" altLang="zh-CN" sz="2400" b="1" dirty="0" smtClean="0"/>
          </a:p>
        </p:txBody>
      </p:sp>
      <p:sp>
        <p:nvSpPr>
          <p:cNvPr id="2" name="矩形 1"/>
          <p:cNvSpPr/>
          <p:nvPr/>
        </p:nvSpPr>
        <p:spPr>
          <a:xfrm>
            <a:off x="6251344" y="4317352"/>
            <a:ext cx="1840374" cy="461665"/>
          </a:xfrm>
          <a:prstGeom prst="rect">
            <a:avLst/>
          </a:prstGeom>
        </p:spPr>
        <p:txBody>
          <a:bodyPr wrap="square">
            <a:spAutoFit/>
          </a:bodyPr>
          <a:lstStyle/>
          <a:p>
            <a:r>
              <a:rPr lang="zh-CN" altLang="en-US" sz="2400" b="1" dirty="0" smtClean="0">
                <a:latin typeface="宋体" panose="02010600030101010101" pitchFamily="2" charset="-122"/>
                <a:ea typeface="宋体" panose="02010600030101010101" pitchFamily="2" charset="-122"/>
              </a:rPr>
              <a:t>完整性威胁</a:t>
            </a:r>
            <a:endParaRPr lang="en-US" altLang="zh-CN" sz="2400" b="1" dirty="0">
              <a:latin typeface="宋体" panose="02010600030101010101" pitchFamily="2" charset="-122"/>
              <a:ea typeface="宋体" panose="02010600030101010101" pitchFamily="2" charset="-122"/>
            </a:endParaRPr>
          </a:p>
        </p:txBody>
      </p:sp>
      <p:sp>
        <p:nvSpPr>
          <p:cNvPr id="6" name="矩形 5"/>
          <p:cNvSpPr/>
          <p:nvPr/>
        </p:nvSpPr>
        <p:spPr>
          <a:xfrm>
            <a:off x="6251344" y="5328710"/>
            <a:ext cx="1840374" cy="461665"/>
          </a:xfrm>
          <a:prstGeom prst="rect">
            <a:avLst/>
          </a:prstGeom>
        </p:spPr>
        <p:txBody>
          <a:bodyPr wrap="square">
            <a:spAutoFit/>
          </a:bodyPr>
          <a:lstStyle/>
          <a:p>
            <a:r>
              <a:rPr lang="zh-CN" altLang="en-US" sz="2400" b="1" dirty="0" smtClean="0">
                <a:latin typeface="宋体" panose="02010600030101010101" pitchFamily="2" charset="-122"/>
                <a:ea typeface="宋体" panose="02010600030101010101" pitchFamily="2" charset="-122"/>
              </a:rPr>
              <a:t>可用性威胁</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229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1.</a:t>
            </a:r>
            <a:r>
              <a:rPr lang="zh-CN" altLang="en-US" sz="2400" b="1" dirty="0" smtClean="0"/>
              <a:t>制定</a:t>
            </a:r>
            <a:r>
              <a:rPr lang="zh-CN" altLang="en-US" sz="2400" b="1" dirty="0"/>
              <a:t>数据采集</a:t>
            </a:r>
            <a:r>
              <a:rPr lang="zh-CN" altLang="en-US" sz="2400" b="1" dirty="0" smtClean="0"/>
              <a:t>计划</a:t>
            </a:r>
            <a:endParaRPr lang="en-US" altLang="zh-CN" sz="2400" b="1" dirty="0" smtClean="0"/>
          </a:p>
          <a:p>
            <a:pPr marL="0" indent="0">
              <a:buNone/>
            </a:pPr>
            <a:r>
              <a:rPr lang="en-US" altLang="zh-CN" sz="2400" dirty="0" smtClean="0"/>
              <a:t>STRIDE</a:t>
            </a:r>
            <a:r>
              <a:rPr lang="zh-CN" altLang="en-US" sz="2400" dirty="0" smtClean="0"/>
              <a:t>方法</a:t>
            </a:r>
            <a:r>
              <a:rPr lang="en-US" altLang="zh-CN" sz="2400" dirty="0" smtClean="0"/>
              <a:t>——</a:t>
            </a:r>
            <a:r>
              <a:rPr lang="zh-CN" altLang="en-US" sz="2400" dirty="0" smtClean="0"/>
              <a:t>帮助分析威胁</a:t>
            </a:r>
            <a:endParaRPr lang="en-US" altLang="zh-CN" sz="2400" dirty="0" smtClean="0"/>
          </a:p>
          <a:p>
            <a:pPr marL="0" indent="0">
              <a:buNone/>
            </a:pPr>
            <a:r>
              <a:rPr lang="zh-CN" altLang="en-US" sz="2400" dirty="0"/>
              <a:t>威胁建模的本质：尽管通常我们无法证明给定的设计是安全的，但我们可以从自己的错误中汲取教训并避免犯同样的错误</a:t>
            </a:r>
            <a:r>
              <a:rPr lang="zh-CN" altLang="en-US" sz="2400" dirty="0" smtClean="0"/>
              <a:t>。</a:t>
            </a:r>
            <a:endParaRPr lang="en-US" altLang="zh-CN" sz="2400" dirty="0" smtClean="0"/>
          </a:p>
          <a:p>
            <a:pPr marL="0" indent="0">
              <a:buNone/>
            </a:pPr>
            <a:r>
              <a:rPr lang="zh-CN" altLang="en-US" sz="2400" dirty="0" smtClean="0"/>
              <a:t>安全</a:t>
            </a:r>
            <a:r>
              <a:rPr lang="zh-CN" altLang="en-US" sz="2400" dirty="0"/>
              <a:t>设计原则</a:t>
            </a:r>
            <a:r>
              <a:rPr lang="zh-CN" altLang="en-US" sz="2400" dirty="0" smtClean="0"/>
              <a:t>：</a:t>
            </a:r>
            <a:r>
              <a:rPr lang="en-US" altLang="zh-CN" sz="2400" dirty="0" smtClean="0"/>
              <a:t/>
            </a:r>
            <a:br>
              <a:rPr lang="en-US" altLang="zh-CN" sz="2400" dirty="0" smtClean="0"/>
            </a:br>
            <a:r>
              <a:rPr lang="zh-CN" altLang="en-US" sz="2400" dirty="0" smtClean="0"/>
              <a:t>开放</a:t>
            </a:r>
            <a:r>
              <a:rPr lang="zh-CN" altLang="en-US" sz="2400" dirty="0"/>
              <a:t>设计</a:t>
            </a:r>
            <a:r>
              <a:rPr lang="en-US" altLang="zh-CN" sz="2400" dirty="0"/>
              <a:t>——</a:t>
            </a:r>
            <a:r>
              <a:rPr lang="zh-CN" altLang="en-US" sz="2400" dirty="0"/>
              <a:t>假设攻击者具有源代码和规格</a:t>
            </a:r>
            <a:r>
              <a:rPr lang="zh-CN" altLang="en-US" sz="2400" dirty="0" smtClean="0"/>
              <a:t>。</a:t>
            </a:r>
            <a:r>
              <a:rPr lang="en-US" altLang="zh-CN" sz="2400" dirty="0" smtClean="0"/>
              <a:t/>
            </a:r>
            <a:br>
              <a:rPr lang="en-US" altLang="zh-CN" sz="2400" dirty="0" smtClean="0"/>
            </a:br>
            <a:r>
              <a:rPr lang="zh-CN" altLang="en-US" sz="2400" dirty="0" smtClean="0"/>
              <a:t>故障</a:t>
            </a:r>
            <a:r>
              <a:rPr lang="zh-CN" altLang="en-US" sz="2400" dirty="0"/>
              <a:t>安全预设值</a:t>
            </a:r>
            <a:r>
              <a:rPr lang="en-US" altLang="zh-CN" sz="2400" dirty="0"/>
              <a:t>——</a:t>
            </a:r>
            <a:r>
              <a:rPr lang="zh-CN" altLang="en-US" sz="2400" dirty="0"/>
              <a:t>出故障时自动关闭，无单点故障。     </a:t>
            </a:r>
            <a:r>
              <a:rPr lang="zh-CN" altLang="en-US" sz="2400" dirty="0" smtClean="0"/>
              <a:t>最低</a:t>
            </a:r>
            <a:r>
              <a:rPr lang="zh-CN" altLang="en-US" sz="2400" dirty="0"/>
              <a:t>权限</a:t>
            </a:r>
            <a:r>
              <a:rPr lang="en-US" altLang="zh-CN" sz="2400" dirty="0"/>
              <a:t>——</a:t>
            </a:r>
            <a:r>
              <a:rPr lang="zh-CN" altLang="en-US" sz="2400" dirty="0"/>
              <a:t>只分配所需的权限</a:t>
            </a:r>
            <a:r>
              <a:rPr lang="zh-CN" altLang="en-US" sz="2400" dirty="0" smtClean="0"/>
              <a:t>。</a:t>
            </a:r>
            <a:r>
              <a:rPr lang="en-US" altLang="zh-CN" sz="2400" dirty="0" smtClean="0"/>
              <a:t/>
            </a:r>
            <a:br>
              <a:rPr lang="en-US" altLang="zh-CN" sz="2400" dirty="0" smtClean="0"/>
            </a:br>
            <a:r>
              <a:rPr lang="zh-CN" altLang="en-US" sz="2400" dirty="0" smtClean="0"/>
              <a:t>机制</a:t>
            </a:r>
            <a:r>
              <a:rPr lang="zh-CN" altLang="en-US" sz="2400" dirty="0"/>
              <a:t>经济性</a:t>
            </a:r>
            <a:r>
              <a:rPr lang="en-US" altLang="zh-CN" sz="2400" dirty="0"/>
              <a:t>——</a:t>
            </a:r>
            <a:r>
              <a:rPr lang="zh-CN" altLang="en-US" sz="2400" dirty="0"/>
              <a:t>保持简单、易懂的特性</a:t>
            </a:r>
            <a:r>
              <a:rPr lang="zh-CN" altLang="en-US" sz="2400" dirty="0" smtClean="0"/>
              <a:t>。</a:t>
            </a:r>
            <a:r>
              <a:rPr lang="en-US" altLang="zh-CN" sz="2400" dirty="0" smtClean="0"/>
              <a:t/>
            </a:r>
            <a:br>
              <a:rPr lang="en-US" altLang="zh-CN" sz="2400" dirty="0" smtClean="0"/>
            </a:br>
            <a:r>
              <a:rPr lang="zh-CN" altLang="en-US" sz="2400" dirty="0" smtClean="0"/>
              <a:t>分离</a:t>
            </a:r>
            <a:r>
              <a:rPr lang="zh-CN" altLang="en-US" sz="2400" dirty="0"/>
              <a:t>权限</a:t>
            </a:r>
            <a:r>
              <a:rPr lang="en-US" altLang="zh-CN" sz="2400" dirty="0"/>
              <a:t>——</a:t>
            </a:r>
            <a:r>
              <a:rPr lang="zh-CN" altLang="en-US" sz="2400" dirty="0"/>
              <a:t>不允许根据单一条件执行操作</a:t>
            </a:r>
            <a:r>
              <a:rPr lang="zh-CN" altLang="en-US" sz="2400" dirty="0" smtClean="0"/>
              <a:t>。</a:t>
            </a:r>
            <a:r>
              <a:rPr lang="en-US" altLang="zh-CN" sz="2400" dirty="0"/>
              <a:t/>
            </a:r>
            <a:br>
              <a:rPr lang="en-US" altLang="zh-CN" sz="2400" dirty="0"/>
            </a:br>
            <a:r>
              <a:rPr lang="zh-CN" altLang="en-US" sz="2400" dirty="0" smtClean="0"/>
              <a:t>总体</a:t>
            </a:r>
            <a:r>
              <a:rPr lang="zh-CN" altLang="en-US" sz="2400" dirty="0"/>
              <a:t>调节</a:t>
            </a:r>
            <a:r>
              <a:rPr lang="en-US" altLang="zh-CN" sz="2400" dirty="0"/>
              <a:t>——</a:t>
            </a:r>
            <a:r>
              <a:rPr lang="zh-CN" altLang="en-US" sz="2400" dirty="0"/>
              <a:t>每次检查所有内容</a:t>
            </a:r>
            <a:r>
              <a:rPr lang="zh-CN" altLang="en-US" sz="2400" dirty="0" smtClean="0"/>
              <a:t>。</a:t>
            </a:r>
            <a:r>
              <a:rPr lang="en-US" altLang="zh-CN" sz="2400" dirty="0"/>
              <a:t/>
            </a:r>
            <a:br>
              <a:rPr lang="en-US" altLang="zh-CN" sz="2400" dirty="0"/>
            </a:br>
            <a:r>
              <a:rPr lang="zh-CN" altLang="en-US" sz="2400" dirty="0" smtClean="0"/>
              <a:t>最低</a:t>
            </a:r>
            <a:r>
              <a:rPr lang="zh-CN" altLang="en-US" sz="2400" dirty="0"/>
              <a:t>公用机制</a:t>
            </a:r>
            <a:r>
              <a:rPr lang="en-US" altLang="zh-CN" sz="2400" dirty="0"/>
              <a:t>——</a:t>
            </a:r>
            <a:r>
              <a:rPr lang="zh-CN" altLang="en-US" sz="2400" dirty="0"/>
              <a:t>注意保护共享资源</a:t>
            </a:r>
            <a:r>
              <a:rPr lang="zh-CN" altLang="en-US" sz="2400" dirty="0" smtClean="0"/>
              <a:t>。</a:t>
            </a:r>
            <a:r>
              <a:rPr lang="en-US" altLang="zh-CN" sz="2400" dirty="0"/>
              <a:t/>
            </a:r>
            <a:br>
              <a:rPr lang="en-US" altLang="zh-CN" sz="2400" dirty="0"/>
            </a:br>
            <a:r>
              <a:rPr lang="zh-CN" altLang="en-US" sz="2400" dirty="0" smtClean="0"/>
              <a:t>心理</a:t>
            </a:r>
            <a:r>
              <a:rPr lang="zh-CN" altLang="en-US" sz="2400" dirty="0"/>
              <a:t>可接受性</a:t>
            </a:r>
            <a:r>
              <a:rPr lang="en-US" altLang="zh-CN" sz="2400" dirty="0"/>
              <a:t>——</a:t>
            </a:r>
            <a:r>
              <a:rPr lang="zh-CN" altLang="en-US" sz="2400" dirty="0"/>
              <a:t>他们将使用它吗</a:t>
            </a:r>
            <a:r>
              <a:rPr lang="zh-CN" altLang="en-US" sz="2400" dirty="0" smtClean="0"/>
              <a:t>？</a:t>
            </a:r>
            <a:endParaRPr lang="en-US" altLang="zh-CN" sz="2400" dirty="0"/>
          </a:p>
          <a:p>
            <a:pPr marL="0" indent="0">
              <a:buNone/>
            </a:pPr>
            <a:endParaRPr lang="en-US" altLang="zh-CN" sz="2400" dirty="0" smtClean="0"/>
          </a:p>
          <a:p>
            <a:pPr marL="0" indent="0">
              <a:buNone/>
            </a:pPr>
            <a:r>
              <a:rPr lang="en-US" altLang="zh-CN" sz="1400" i="1" dirty="0"/>
              <a:t>https://learn.microsoft.com/zh-cn/archive/msdn-magazine/2006/november/uncover-security-design-flaws-using-the-stride-approach</a:t>
            </a:r>
            <a:endParaRPr lang="en-US" altLang="zh-CN" sz="2400" i="1" dirty="0" smtClean="0"/>
          </a:p>
        </p:txBody>
      </p:sp>
    </p:spTree>
    <p:extLst>
      <p:ext uri="{BB962C8B-B14F-4D97-AF65-F5344CB8AC3E}">
        <p14:creationId xmlns:p14="http://schemas.microsoft.com/office/powerpoint/2010/main" val="13958241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1.</a:t>
            </a:r>
            <a:r>
              <a:rPr lang="zh-CN" altLang="en-US" sz="2400" b="1" dirty="0" smtClean="0"/>
              <a:t>制定</a:t>
            </a:r>
            <a:r>
              <a:rPr lang="zh-CN" altLang="en-US" sz="2400" b="1" dirty="0"/>
              <a:t>数据采集</a:t>
            </a:r>
            <a:r>
              <a:rPr lang="zh-CN" altLang="en-US" sz="2400" b="1" dirty="0" smtClean="0"/>
              <a:t>计划</a:t>
            </a:r>
            <a:endParaRPr lang="en-US" altLang="zh-CN" sz="2400" b="1" dirty="0" smtClean="0"/>
          </a:p>
          <a:p>
            <a:pPr marL="0" indent="0">
              <a:buNone/>
            </a:pPr>
            <a:r>
              <a:rPr lang="en-US" altLang="zh-CN" sz="2400" dirty="0" smtClean="0"/>
              <a:t>STRIDE</a:t>
            </a:r>
            <a:r>
              <a:rPr lang="zh-CN" altLang="en-US" sz="2400" dirty="0" smtClean="0"/>
              <a:t>方法</a:t>
            </a:r>
            <a:endParaRPr lang="en-US" altLang="zh-CN" sz="2400" dirty="0" smtClean="0"/>
          </a:p>
          <a:p>
            <a:pPr marL="0" indent="0">
              <a:buNone/>
            </a:pPr>
            <a:r>
              <a:rPr lang="zh-CN" altLang="en-US" sz="2400" dirty="0" smtClean="0"/>
              <a:t>安全属性</a:t>
            </a:r>
            <a:r>
              <a:rPr lang="en-US" altLang="zh-CN" sz="2400" dirty="0" smtClean="0"/>
              <a:t/>
            </a:r>
            <a:br>
              <a:rPr lang="en-US" altLang="zh-CN" sz="2400" dirty="0" smtClean="0"/>
            </a:br>
            <a:r>
              <a:rPr lang="zh-CN" altLang="en-US" sz="2400" dirty="0"/>
              <a:t>机密性</a:t>
            </a:r>
            <a:r>
              <a:rPr lang="en-US" altLang="zh-CN" sz="2400" dirty="0"/>
              <a:t>——</a:t>
            </a:r>
            <a:r>
              <a:rPr lang="zh-CN" altLang="en-US" sz="2400" dirty="0"/>
              <a:t>数据只应限具有权限的人员访问</a:t>
            </a:r>
            <a:r>
              <a:rPr lang="zh-CN" altLang="en-US" sz="2400" dirty="0" smtClean="0"/>
              <a:t>。</a:t>
            </a:r>
            <a:r>
              <a:rPr lang="en-US" altLang="zh-CN" sz="2400" dirty="0" smtClean="0"/>
              <a:t/>
            </a:r>
            <a:br>
              <a:rPr lang="en-US" altLang="zh-CN" sz="2400" dirty="0" smtClean="0"/>
            </a:br>
            <a:r>
              <a:rPr lang="zh-CN" altLang="en-US" sz="2400" dirty="0" smtClean="0"/>
              <a:t>完整性</a:t>
            </a:r>
            <a:r>
              <a:rPr lang="en-US" altLang="zh-CN" sz="2400" dirty="0"/>
              <a:t>——</a:t>
            </a:r>
            <a:r>
              <a:rPr lang="zh-CN" altLang="en-US" sz="2400" dirty="0"/>
              <a:t>数据和系统资源只限适当的人员以适当的方式进行更改</a:t>
            </a:r>
            <a:r>
              <a:rPr lang="zh-CN" altLang="en-US" sz="2400" dirty="0" smtClean="0"/>
              <a:t>。</a:t>
            </a:r>
            <a:r>
              <a:rPr lang="en-US" altLang="zh-CN" sz="2400" dirty="0" smtClean="0"/>
              <a:t/>
            </a:r>
            <a:br>
              <a:rPr lang="en-US" altLang="zh-CN" sz="2400" dirty="0" smtClean="0"/>
            </a:br>
            <a:r>
              <a:rPr lang="zh-CN" altLang="en-US" sz="2400" dirty="0" smtClean="0"/>
              <a:t>可用性</a:t>
            </a:r>
            <a:r>
              <a:rPr lang="en-US" altLang="zh-CN" sz="2400" dirty="0"/>
              <a:t>——</a:t>
            </a:r>
            <a:r>
              <a:rPr lang="zh-CN" altLang="en-US" sz="2400" dirty="0"/>
              <a:t>系统在需要时一切就绪，可以正常操作</a:t>
            </a:r>
            <a:r>
              <a:rPr lang="zh-CN" altLang="en-US" sz="2400" dirty="0" smtClean="0"/>
              <a:t>。</a:t>
            </a:r>
            <a:r>
              <a:rPr lang="en-US" altLang="zh-CN" sz="2400" dirty="0" smtClean="0"/>
              <a:t/>
            </a:r>
            <a:br>
              <a:rPr lang="en-US" altLang="zh-CN" sz="2400" dirty="0" smtClean="0"/>
            </a:br>
            <a:r>
              <a:rPr lang="zh-CN" altLang="en-US" sz="2400" dirty="0" smtClean="0"/>
              <a:t>身份</a:t>
            </a:r>
            <a:r>
              <a:rPr lang="zh-CN" altLang="en-US" sz="2400" dirty="0"/>
              <a:t>验证</a:t>
            </a:r>
            <a:r>
              <a:rPr lang="en-US" altLang="zh-CN" sz="2400" dirty="0"/>
              <a:t>——</a:t>
            </a:r>
            <a:r>
              <a:rPr lang="zh-CN" altLang="en-US" sz="2400" dirty="0"/>
              <a:t>建立用户身份（或者接受匿名用户）。        授权</a:t>
            </a:r>
            <a:r>
              <a:rPr lang="en-US" altLang="zh-CN" sz="2400" dirty="0"/>
              <a:t>——</a:t>
            </a:r>
            <a:r>
              <a:rPr lang="zh-CN" altLang="en-US" sz="2400" dirty="0"/>
              <a:t>明确允许或拒绝用户访问资源</a:t>
            </a:r>
            <a:r>
              <a:rPr lang="zh-CN" altLang="en-US" sz="2400" dirty="0" smtClean="0"/>
              <a:t>。</a:t>
            </a:r>
            <a:r>
              <a:rPr lang="en-US" altLang="zh-CN" sz="2400" dirty="0" smtClean="0"/>
              <a:t/>
            </a:r>
            <a:br>
              <a:rPr lang="en-US" altLang="zh-CN" sz="2400" dirty="0" smtClean="0"/>
            </a:br>
            <a:r>
              <a:rPr lang="zh-CN" altLang="en-US" sz="2400" dirty="0" smtClean="0"/>
              <a:t>认可</a:t>
            </a:r>
            <a:r>
              <a:rPr lang="en-US" altLang="zh-CN" sz="2400" dirty="0"/>
              <a:t>——</a:t>
            </a:r>
            <a:r>
              <a:rPr lang="zh-CN" altLang="en-US" sz="2400" dirty="0"/>
              <a:t>用户无法在执行某操作后否认执行了此操作</a:t>
            </a:r>
            <a:r>
              <a:rPr lang="zh-CN" altLang="en-US" sz="2400" dirty="0" smtClean="0"/>
              <a:t>。</a:t>
            </a:r>
            <a:r>
              <a:rPr lang="en-US" altLang="zh-CN" sz="2400" dirty="0" smtClean="0"/>
              <a:t/>
            </a:r>
            <a:br>
              <a:rPr lang="en-US" altLang="zh-CN" sz="2400" dirty="0" smtClean="0"/>
            </a:br>
            <a:endParaRPr lang="en-US" altLang="zh-CN" sz="2400" dirty="0" smtClean="0"/>
          </a:p>
          <a:p>
            <a:pPr marL="0" indent="0">
              <a:buNone/>
            </a:pPr>
            <a:endParaRPr lang="en-US" altLang="zh-CN" sz="2400" i="1" dirty="0"/>
          </a:p>
          <a:p>
            <a:pPr marL="0" indent="0">
              <a:buNone/>
            </a:pPr>
            <a:endParaRPr lang="en-US" altLang="zh-CN" sz="2400" i="1" dirty="0" smtClean="0"/>
          </a:p>
          <a:p>
            <a:pPr marL="0" indent="0">
              <a:buNone/>
            </a:pPr>
            <a:endParaRPr lang="en-US" altLang="zh-CN" sz="2400" i="1" dirty="0"/>
          </a:p>
          <a:p>
            <a:pPr marL="0" indent="0">
              <a:buNone/>
            </a:pPr>
            <a:endParaRPr lang="en-US" altLang="zh-CN" sz="1400" i="1" dirty="0"/>
          </a:p>
          <a:p>
            <a:pPr marL="0" indent="0">
              <a:buNone/>
            </a:pPr>
            <a:r>
              <a:rPr lang="en-US" altLang="zh-CN" sz="1400" i="1" dirty="0" smtClean="0"/>
              <a:t>https</a:t>
            </a:r>
            <a:r>
              <a:rPr lang="en-US" altLang="zh-CN" sz="1400" i="1" dirty="0"/>
              <a:t>://learn.microsoft.com/zh-cn/archive/msdn-magazine/2006/november/uncover-security-design-flaws-using-the-stride-approach</a:t>
            </a:r>
            <a:endParaRPr lang="en-US" altLang="zh-CN" sz="2400" i="1" dirty="0" smtClean="0"/>
          </a:p>
        </p:txBody>
      </p:sp>
    </p:spTree>
    <p:extLst>
      <p:ext uri="{BB962C8B-B14F-4D97-AF65-F5344CB8AC3E}">
        <p14:creationId xmlns:p14="http://schemas.microsoft.com/office/powerpoint/2010/main" val="8791886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215605" y="4136076"/>
            <a:ext cx="2731624" cy="2646261"/>
          </a:xfrm>
          <a:prstGeom prst="rect">
            <a:avLst/>
          </a:prstGeom>
        </p:spPr>
      </p:pic>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1.</a:t>
            </a:r>
            <a:r>
              <a:rPr lang="zh-CN" altLang="en-US" sz="2400" b="1" dirty="0" smtClean="0"/>
              <a:t>制定</a:t>
            </a:r>
            <a:r>
              <a:rPr lang="zh-CN" altLang="en-US" sz="2400" b="1" dirty="0"/>
              <a:t>数据采集</a:t>
            </a:r>
            <a:r>
              <a:rPr lang="zh-CN" altLang="en-US" sz="2400" b="1" dirty="0" smtClean="0"/>
              <a:t>计划</a:t>
            </a:r>
            <a:endParaRPr lang="en-US" altLang="zh-CN" sz="2400" b="1" dirty="0" smtClean="0"/>
          </a:p>
          <a:p>
            <a:pPr marL="0" indent="0">
              <a:buNone/>
            </a:pPr>
            <a:r>
              <a:rPr lang="en-US" altLang="zh-CN" sz="2400" dirty="0" smtClean="0"/>
              <a:t>STRIDE</a:t>
            </a:r>
            <a:r>
              <a:rPr lang="zh-CN" altLang="en-US" sz="2400" dirty="0" smtClean="0"/>
              <a:t>方法</a:t>
            </a:r>
            <a:endParaRPr lang="en-US" altLang="zh-CN" sz="2400" dirty="0" smtClean="0"/>
          </a:p>
          <a:p>
            <a:pPr marL="0" indent="0">
              <a:buNone/>
            </a:pPr>
            <a:r>
              <a:rPr lang="zh-CN" altLang="en-US" sz="2400" dirty="0" smtClean="0"/>
              <a:t>使用</a:t>
            </a:r>
            <a:r>
              <a:rPr lang="en-US" altLang="zh-CN" sz="2400" dirty="0"/>
              <a:t>STRIDE</a:t>
            </a:r>
            <a:r>
              <a:rPr lang="zh-CN" altLang="en-US" sz="2400" dirty="0"/>
              <a:t>方法来进行威胁建模，确保应用具有这些安全</a:t>
            </a:r>
            <a:r>
              <a:rPr lang="zh-CN" altLang="en-US" sz="2400" dirty="0" smtClean="0"/>
              <a:t>属性。</a:t>
            </a:r>
            <a:r>
              <a:rPr lang="en-US" altLang="zh-CN" sz="2400" dirty="0" smtClean="0"/>
              <a:t>STRIDE</a:t>
            </a:r>
            <a:r>
              <a:rPr lang="zh-CN" altLang="en-US" sz="2400" dirty="0" smtClean="0"/>
              <a:t>的含义：</a:t>
            </a:r>
            <a:endParaRPr lang="en-US" altLang="zh-CN" sz="2400" dirty="0" smtClean="0"/>
          </a:p>
          <a:p>
            <a:pPr marL="0" indent="0">
              <a:buNone/>
            </a:pPr>
            <a:r>
              <a:rPr lang="en-US" altLang="zh-CN" sz="2400" dirty="0" smtClean="0"/>
              <a:t>Spoofing</a:t>
            </a:r>
            <a:r>
              <a:rPr lang="en-US" altLang="zh-CN" sz="2400" dirty="0"/>
              <a:t>(</a:t>
            </a:r>
            <a:r>
              <a:rPr lang="zh-CN" altLang="en-US" sz="2400" dirty="0"/>
              <a:t>假冒</a:t>
            </a:r>
            <a:r>
              <a:rPr lang="en-US" altLang="zh-CN" sz="2400" dirty="0"/>
              <a:t>) </a:t>
            </a:r>
            <a:r>
              <a:rPr lang="zh-CN" altLang="en-US" sz="2400" dirty="0"/>
              <a:t>对应 身份验证</a:t>
            </a:r>
            <a:r>
              <a:rPr lang="zh-CN" altLang="en-US" sz="2400" dirty="0" smtClean="0"/>
              <a:t>。</a:t>
            </a:r>
            <a:r>
              <a:rPr lang="en-US" altLang="zh-CN" sz="2400" dirty="0" smtClean="0"/>
              <a:t/>
            </a:r>
            <a:br>
              <a:rPr lang="en-US" altLang="zh-CN" sz="2400" dirty="0" smtClean="0"/>
            </a:br>
            <a:r>
              <a:rPr lang="en-US" altLang="zh-CN" sz="2400" dirty="0" smtClean="0"/>
              <a:t>Tampering</a:t>
            </a:r>
            <a:r>
              <a:rPr lang="en-US" altLang="zh-CN" sz="2400" dirty="0"/>
              <a:t>(</a:t>
            </a:r>
            <a:r>
              <a:rPr lang="zh-CN" altLang="en-US" sz="2400" dirty="0"/>
              <a:t>篡改</a:t>
            </a:r>
            <a:r>
              <a:rPr lang="en-US" altLang="zh-CN" sz="2400" dirty="0"/>
              <a:t>) </a:t>
            </a:r>
            <a:r>
              <a:rPr lang="zh-CN" altLang="en-US" sz="2400" dirty="0"/>
              <a:t>对应 完整性</a:t>
            </a:r>
            <a:r>
              <a:rPr lang="zh-CN" altLang="en-US" sz="2400" dirty="0" smtClean="0"/>
              <a:t>。</a:t>
            </a:r>
            <a:r>
              <a:rPr lang="en-US" altLang="zh-CN" sz="2400" dirty="0"/>
              <a:t/>
            </a:r>
            <a:br>
              <a:rPr lang="en-US" altLang="zh-CN" sz="2400" dirty="0"/>
            </a:br>
            <a:r>
              <a:rPr lang="en-US" altLang="zh-CN" sz="2400" dirty="0" smtClean="0"/>
              <a:t>Repudiation</a:t>
            </a:r>
            <a:r>
              <a:rPr lang="en-US" altLang="zh-CN" sz="2400" dirty="0"/>
              <a:t>(</a:t>
            </a:r>
            <a:r>
              <a:rPr lang="zh-CN" altLang="en-US" sz="2400" dirty="0"/>
              <a:t>否认</a:t>
            </a:r>
            <a:r>
              <a:rPr lang="en-US" altLang="zh-CN" sz="2400" dirty="0"/>
              <a:t>) </a:t>
            </a:r>
            <a:r>
              <a:rPr lang="zh-CN" altLang="en-US" sz="2400" dirty="0"/>
              <a:t>对应 认可</a:t>
            </a:r>
            <a:r>
              <a:rPr lang="zh-CN" altLang="en-US" sz="2400" dirty="0" smtClean="0"/>
              <a:t>。</a:t>
            </a:r>
            <a:r>
              <a:rPr lang="en-US" altLang="zh-CN" sz="2400" dirty="0" smtClean="0"/>
              <a:t/>
            </a:r>
            <a:br>
              <a:rPr lang="en-US" altLang="zh-CN" sz="2400" dirty="0" smtClean="0"/>
            </a:br>
            <a:r>
              <a:rPr lang="en-US" altLang="zh-CN" sz="2400" dirty="0" smtClean="0"/>
              <a:t>Information </a:t>
            </a:r>
            <a:r>
              <a:rPr lang="en-US" altLang="zh-CN" sz="2400" dirty="0"/>
              <a:t>Disclosure(</a:t>
            </a:r>
            <a:r>
              <a:rPr lang="zh-CN" altLang="en-US" sz="2400" dirty="0"/>
              <a:t>信息泄露</a:t>
            </a:r>
            <a:r>
              <a:rPr lang="en-US" altLang="zh-CN" sz="2400" dirty="0"/>
              <a:t>) </a:t>
            </a:r>
            <a:r>
              <a:rPr lang="zh-CN" altLang="en-US" sz="2400" dirty="0"/>
              <a:t>对应 机密性。        </a:t>
            </a:r>
            <a:r>
              <a:rPr lang="en-US" altLang="zh-CN" sz="2400" dirty="0"/>
              <a:t>Denial of Service(</a:t>
            </a:r>
            <a:r>
              <a:rPr lang="zh-CN" altLang="en-US" sz="2400" dirty="0"/>
              <a:t>拒绝服务</a:t>
            </a:r>
            <a:r>
              <a:rPr lang="en-US" altLang="zh-CN" sz="2400" dirty="0"/>
              <a:t>) </a:t>
            </a:r>
            <a:r>
              <a:rPr lang="zh-CN" altLang="en-US" sz="2400" dirty="0"/>
              <a:t>对应 可用性。        </a:t>
            </a:r>
            <a:r>
              <a:rPr lang="en-US" altLang="zh-CN" sz="2400" dirty="0"/>
              <a:t>Elevation of Privilege(</a:t>
            </a:r>
            <a:r>
              <a:rPr lang="zh-CN" altLang="en-US" sz="2400" dirty="0"/>
              <a:t>提升权限</a:t>
            </a:r>
            <a:r>
              <a:rPr lang="en-US" altLang="zh-CN" sz="2400" dirty="0"/>
              <a:t>) </a:t>
            </a:r>
            <a:r>
              <a:rPr lang="zh-CN" altLang="en-US" sz="2400" dirty="0"/>
              <a:t>对应 授权。</a:t>
            </a:r>
          </a:p>
          <a:p>
            <a:pPr marL="0" indent="0">
              <a:buNone/>
            </a:pPr>
            <a:endParaRPr lang="en-US" altLang="zh-CN" sz="1400" i="1" dirty="0" smtClean="0"/>
          </a:p>
          <a:p>
            <a:pPr marL="0" indent="0">
              <a:buNone/>
            </a:pPr>
            <a:endParaRPr lang="en-US" altLang="zh-CN" sz="1400" i="1" dirty="0"/>
          </a:p>
          <a:p>
            <a:pPr marL="0" indent="0">
              <a:buNone/>
            </a:pPr>
            <a:endParaRPr lang="en-US" altLang="zh-CN" sz="1400" i="1" dirty="0" smtClean="0"/>
          </a:p>
          <a:p>
            <a:pPr marL="0" indent="0">
              <a:buNone/>
            </a:pPr>
            <a:endParaRPr lang="en-US" altLang="zh-CN" sz="1400" i="1" dirty="0"/>
          </a:p>
          <a:p>
            <a:pPr marL="0" indent="0">
              <a:buNone/>
            </a:pPr>
            <a:endParaRPr lang="en-US" altLang="zh-CN" sz="1400" i="1" dirty="0" smtClean="0"/>
          </a:p>
        </p:txBody>
      </p:sp>
    </p:spTree>
    <p:extLst>
      <p:ext uri="{BB962C8B-B14F-4D97-AF65-F5344CB8AC3E}">
        <p14:creationId xmlns:p14="http://schemas.microsoft.com/office/powerpoint/2010/main" val="19123742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259870" y="2987248"/>
            <a:ext cx="5900282" cy="3870752"/>
          </a:xfrm>
          <a:prstGeom prst="rect">
            <a:avLst/>
          </a:prstGeom>
        </p:spPr>
      </p:pic>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1.</a:t>
            </a:r>
            <a:r>
              <a:rPr lang="zh-CN" altLang="en-US" sz="2400" b="1" dirty="0" smtClean="0"/>
              <a:t>制定</a:t>
            </a:r>
            <a:r>
              <a:rPr lang="zh-CN" altLang="en-US" sz="2400" b="1" dirty="0"/>
              <a:t>数据采集</a:t>
            </a:r>
            <a:r>
              <a:rPr lang="zh-CN" altLang="en-US" sz="2400" b="1" dirty="0" smtClean="0"/>
              <a:t>计划</a:t>
            </a:r>
            <a:endParaRPr lang="en-US" altLang="zh-CN" sz="2400" b="1" dirty="0" smtClean="0"/>
          </a:p>
          <a:p>
            <a:pPr marL="0" indent="0">
              <a:buNone/>
            </a:pPr>
            <a:r>
              <a:rPr lang="zh-CN" altLang="en-US" sz="2400" dirty="0" smtClean="0"/>
              <a:t>攻击树</a:t>
            </a:r>
            <a:endParaRPr lang="en-US" altLang="zh-CN" sz="2400" dirty="0" smtClean="0"/>
          </a:p>
          <a:p>
            <a:pPr marL="0" indent="0">
              <a:buNone/>
            </a:pPr>
            <a:r>
              <a:rPr lang="zh-CN" altLang="en-US" sz="2400" dirty="0"/>
              <a:t>攻击树（</a:t>
            </a:r>
            <a:r>
              <a:rPr lang="en-US" altLang="zh-CN" sz="2400" dirty="0"/>
              <a:t>Attack trees</a:t>
            </a:r>
            <a:r>
              <a:rPr lang="zh-CN" altLang="en-US" sz="2400" dirty="0"/>
              <a:t>） 为我们提供了一种正式而条理清晰的方法来描述系统所面临的安全威胁和系统可能受到的多种攻击。我们用树型结构来表示系统面临的攻击，其中根节点代表被攻击的目标，叶节点表示达成攻击目标的方法</a:t>
            </a:r>
            <a:r>
              <a:rPr lang="zh-CN" altLang="en-US" sz="2400" dirty="0" smtClean="0"/>
              <a:t>。</a:t>
            </a:r>
            <a:r>
              <a:rPr lang="en-US" altLang="zh-CN" sz="2400" dirty="0" smtClean="0"/>
              <a:t/>
            </a:r>
            <a:br>
              <a:rPr lang="en-US" altLang="zh-CN" sz="2400" dirty="0" smtClean="0"/>
            </a:br>
            <a:r>
              <a:rPr lang="zh-CN" altLang="en-US" sz="2400" dirty="0" smtClean="0"/>
              <a:t>每个目标都可以表述为一个单独的树。对系统的威胁分析就会生成一组攻击树。</a:t>
            </a: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1600" i="1" dirty="0" smtClean="0"/>
          </a:p>
          <a:p>
            <a:pPr marL="0" indent="0">
              <a:buNone/>
            </a:pPr>
            <a:endParaRPr lang="en-US" altLang="zh-CN" sz="1600" i="1" dirty="0"/>
          </a:p>
        </p:txBody>
      </p:sp>
    </p:spTree>
    <p:extLst>
      <p:ext uri="{BB962C8B-B14F-4D97-AF65-F5344CB8AC3E}">
        <p14:creationId xmlns:p14="http://schemas.microsoft.com/office/powerpoint/2010/main" val="2986560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1.</a:t>
            </a:r>
            <a:r>
              <a:rPr lang="zh-CN" altLang="en-US" sz="2400" b="1" dirty="0" smtClean="0"/>
              <a:t>制定</a:t>
            </a:r>
            <a:r>
              <a:rPr lang="zh-CN" altLang="en-US" sz="2400" b="1" dirty="0"/>
              <a:t>数据采集</a:t>
            </a:r>
            <a:r>
              <a:rPr lang="zh-CN" altLang="en-US" sz="2400" b="1" dirty="0" smtClean="0"/>
              <a:t>计划</a:t>
            </a:r>
            <a:endParaRPr lang="en-US" altLang="zh-CN" sz="2400" b="1" dirty="0" smtClean="0"/>
          </a:p>
          <a:p>
            <a:pPr marL="0" indent="0">
              <a:buNone/>
            </a:pPr>
            <a:r>
              <a:rPr lang="zh-CN" altLang="en-US" sz="2400" dirty="0" smtClean="0"/>
              <a:t>攻击树例一</a:t>
            </a:r>
            <a:endParaRPr lang="en-US" altLang="zh-CN" sz="2400" dirty="0" smtClean="0"/>
          </a:p>
          <a:p>
            <a:pPr marL="0" indent="0">
              <a:buNone/>
            </a:pPr>
            <a:r>
              <a:rPr lang="zh-CN" altLang="en-US" sz="2400" dirty="0"/>
              <a:t>攻击树（</a:t>
            </a:r>
            <a:r>
              <a:rPr lang="en-US" altLang="zh-CN" sz="2400" dirty="0"/>
              <a:t>Attack trees</a:t>
            </a:r>
            <a:r>
              <a:rPr lang="zh-CN" altLang="en-US" sz="2400" dirty="0"/>
              <a:t>） 为我们提供了一种正式而条理清晰的方法来描述系统所面临的安全威胁和系统可能受到的多种攻击。我们用树型结构来表示系统面临的攻击，其中根节点代表被攻击的目标，叶节点表示达成攻击目标的方法</a:t>
            </a:r>
            <a:r>
              <a:rPr lang="zh-CN" altLang="en-US" sz="2400" dirty="0" smtClean="0"/>
              <a:t>。</a:t>
            </a:r>
            <a:r>
              <a:rPr lang="en-US" altLang="zh-CN" sz="2400" dirty="0" smtClean="0"/>
              <a:t/>
            </a:r>
            <a:br>
              <a:rPr lang="en-US" altLang="zh-CN" sz="2400" dirty="0" smtClean="0"/>
            </a:br>
            <a:r>
              <a:rPr lang="zh-CN" altLang="en-US" sz="2400" dirty="0" smtClean="0"/>
              <a:t>每个目标都可以表述为一个单独的树。对系统的威胁分析就会生成一组攻击树。</a:t>
            </a: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1600" i="1" dirty="0" smtClean="0"/>
          </a:p>
          <a:p>
            <a:pPr marL="0" indent="0">
              <a:buNone/>
            </a:pPr>
            <a:endParaRPr lang="en-US" altLang="zh-CN" sz="1600" i="1" dirty="0"/>
          </a:p>
        </p:txBody>
      </p:sp>
      <p:pic>
        <p:nvPicPr>
          <p:cNvPr id="2" name="图片 1"/>
          <p:cNvPicPr>
            <a:picLocks noChangeAspect="1"/>
          </p:cNvPicPr>
          <p:nvPr/>
        </p:nvPicPr>
        <p:blipFill>
          <a:blip r:embed="rId3"/>
          <a:stretch>
            <a:fillRect/>
          </a:stretch>
        </p:blipFill>
        <p:spPr>
          <a:xfrm>
            <a:off x="164853" y="4259483"/>
            <a:ext cx="3740437" cy="2453833"/>
          </a:xfrm>
          <a:prstGeom prst="rect">
            <a:avLst/>
          </a:prstGeom>
        </p:spPr>
      </p:pic>
      <p:pic>
        <p:nvPicPr>
          <p:cNvPr id="4" name="图片 3"/>
          <p:cNvPicPr>
            <a:picLocks noChangeAspect="1"/>
          </p:cNvPicPr>
          <p:nvPr/>
        </p:nvPicPr>
        <p:blipFill>
          <a:blip r:embed="rId4"/>
          <a:stretch>
            <a:fillRect/>
          </a:stretch>
        </p:blipFill>
        <p:spPr>
          <a:xfrm>
            <a:off x="164853" y="1369301"/>
            <a:ext cx="8444105" cy="5222418"/>
          </a:xfrm>
          <a:prstGeom prst="rect">
            <a:avLst/>
          </a:prstGeom>
        </p:spPr>
      </p:pic>
    </p:spTree>
    <p:extLst>
      <p:ext uri="{BB962C8B-B14F-4D97-AF65-F5344CB8AC3E}">
        <p14:creationId xmlns:p14="http://schemas.microsoft.com/office/powerpoint/2010/main" val="27743237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1.</a:t>
            </a:r>
            <a:r>
              <a:rPr lang="zh-CN" altLang="en-US" sz="2400" b="1" dirty="0" smtClean="0"/>
              <a:t>制定</a:t>
            </a:r>
            <a:r>
              <a:rPr lang="zh-CN" altLang="en-US" sz="2400" b="1" dirty="0"/>
              <a:t>数据采集</a:t>
            </a:r>
            <a:r>
              <a:rPr lang="zh-CN" altLang="en-US" sz="2400" b="1" dirty="0" smtClean="0"/>
              <a:t>计划</a:t>
            </a:r>
            <a:endParaRPr lang="en-US" altLang="zh-CN" sz="2400" b="1" dirty="0" smtClean="0"/>
          </a:p>
          <a:p>
            <a:pPr marL="0" indent="0">
              <a:buNone/>
            </a:pPr>
            <a:r>
              <a:rPr lang="zh-CN" altLang="en-US" sz="2400" dirty="0"/>
              <a:t>攻击树</a:t>
            </a:r>
            <a:r>
              <a:rPr lang="zh-CN" altLang="en-US" sz="2400" dirty="0" smtClean="0"/>
              <a:t>例二</a:t>
            </a:r>
            <a:endParaRPr lang="en-US" altLang="zh-CN" sz="2400" dirty="0"/>
          </a:p>
          <a:p>
            <a:pPr marL="0" indent="0">
              <a:buNone/>
            </a:pPr>
            <a:endParaRPr lang="en-US" altLang="zh-CN" sz="2400" b="1" dirty="0" smtClean="0"/>
          </a:p>
          <a:p>
            <a:pPr marL="0" indent="0">
              <a:buNone/>
            </a:pPr>
            <a:endParaRPr lang="en-US" altLang="zh-CN" sz="1600" i="1" dirty="0"/>
          </a:p>
        </p:txBody>
      </p:sp>
      <p:pic>
        <p:nvPicPr>
          <p:cNvPr id="5" name="图片 4"/>
          <p:cNvPicPr>
            <a:picLocks noChangeAspect="1"/>
          </p:cNvPicPr>
          <p:nvPr/>
        </p:nvPicPr>
        <p:blipFill>
          <a:blip r:embed="rId3"/>
          <a:stretch>
            <a:fillRect/>
          </a:stretch>
        </p:blipFill>
        <p:spPr>
          <a:xfrm>
            <a:off x="476662" y="1930655"/>
            <a:ext cx="8237735" cy="2601390"/>
          </a:xfrm>
          <a:prstGeom prst="rect">
            <a:avLst/>
          </a:prstGeom>
        </p:spPr>
      </p:pic>
    </p:spTree>
    <p:extLst>
      <p:ext uri="{BB962C8B-B14F-4D97-AF65-F5344CB8AC3E}">
        <p14:creationId xmlns:p14="http://schemas.microsoft.com/office/powerpoint/2010/main" val="10667657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dirty="0" smtClean="0"/>
              <a:t>(2)</a:t>
            </a:r>
            <a:r>
              <a:rPr lang="zh-CN" altLang="en-US" sz="2400" b="1" dirty="0" smtClean="0"/>
              <a:t>量化风险</a:t>
            </a:r>
            <a:r>
              <a:rPr lang="zh-CN" altLang="en-US" sz="2400" dirty="0" smtClean="0"/>
              <a:t>：</a:t>
            </a:r>
            <a:endParaRPr lang="en-US" altLang="zh-CN" sz="2400" dirty="0" smtClean="0"/>
          </a:p>
          <a:p>
            <a:pPr marL="0" indent="0">
              <a:buNone/>
            </a:pPr>
            <a:r>
              <a:rPr lang="zh-CN" altLang="en-US" sz="2400" dirty="0" smtClean="0"/>
              <a:t>也</a:t>
            </a:r>
            <a:r>
              <a:rPr lang="zh-CN" altLang="en-US" sz="2400" dirty="0"/>
              <a:t>常被称为</a:t>
            </a:r>
            <a:r>
              <a:rPr lang="zh-CN" altLang="en-US" sz="2400" b="1" dirty="0"/>
              <a:t>风险评估</a:t>
            </a:r>
            <a:r>
              <a:rPr lang="zh-CN" altLang="en-US" sz="2400" dirty="0"/>
              <a:t>，即对组织信息资产所面临的威胁、存在的弱点、造成的影响，以及</a:t>
            </a:r>
            <a:r>
              <a:rPr lang="zh-CN" altLang="en-US" sz="2400" u="sng" dirty="0"/>
              <a:t>三者综合作用所带来风险的可能性</a:t>
            </a:r>
            <a:r>
              <a:rPr lang="zh-CN" altLang="en-US" sz="2400" dirty="0"/>
              <a:t>进行</a:t>
            </a:r>
            <a:r>
              <a:rPr lang="zh-CN" altLang="en-US" sz="2400" b="1" dirty="0"/>
              <a:t>量化</a:t>
            </a:r>
            <a:r>
              <a:rPr lang="zh-CN" altLang="en-US" sz="2400" dirty="0" smtClean="0"/>
              <a:t>。</a:t>
            </a:r>
            <a:endParaRPr lang="en-US" altLang="zh-CN" sz="2400" dirty="0" smtClean="0"/>
          </a:p>
          <a:p>
            <a:pPr marL="0" indent="0">
              <a:buNone/>
            </a:pPr>
            <a:r>
              <a:rPr lang="en-US" altLang="zh-CN" sz="2400" dirty="0" smtClean="0"/>
              <a:t/>
            </a:r>
            <a:br>
              <a:rPr lang="en-US" altLang="zh-CN" sz="2400" dirty="0" smtClean="0"/>
            </a:br>
            <a:r>
              <a:rPr lang="zh-CN" altLang="en-US" sz="2400" dirty="0" smtClean="0"/>
              <a:t>在</a:t>
            </a:r>
            <a:r>
              <a:rPr lang="zh-CN" altLang="en-US" sz="2400" dirty="0"/>
              <a:t>明确定义威胁之后，需要分析组织中哪些弱点可能会被威胁所利用，推测威胁事件的发生会对组织造成怎样的损失</a:t>
            </a:r>
            <a:r>
              <a:rPr lang="zh-CN" altLang="en-US" sz="2400" dirty="0" smtClean="0"/>
              <a:t>。</a:t>
            </a:r>
            <a:r>
              <a:rPr lang="en-US" altLang="zh-CN" sz="2400" dirty="0" smtClean="0"/>
              <a:t/>
            </a:r>
            <a:br>
              <a:rPr lang="en-US" altLang="zh-CN" sz="2400" dirty="0" smtClean="0"/>
            </a:br>
            <a:r>
              <a:rPr lang="zh-CN" altLang="en-US" sz="2400" dirty="0" smtClean="0"/>
              <a:t>对</a:t>
            </a:r>
            <a:r>
              <a:rPr lang="zh-CN" altLang="en-US" sz="2400" dirty="0"/>
              <a:t>风险进行定性评估固然有必要，但在数据采集计划制定过程中，需要尽可能地量化风险，最常用的方法就是用</a:t>
            </a:r>
            <a:r>
              <a:rPr lang="zh-CN" altLang="en-US" sz="2400" b="1" dirty="0"/>
              <a:t>“影响”和“概率”的乘积</a:t>
            </a:r>
            <a:r>
              <a:rPr lang="zh-CN" altLang="en-US" sz="2400" dirty="0"/>
              <a:t>来求得风险值</a:t>
            </a:r>
            <a:r>
              <a:rPr lang="zh-CN" altLang="en-US" sz="2400" dirty="0" smtClean="0"/>
              <a:t>。</a:t>
            </a:r>
            <a:r>
              <a:rPr lang="en-US" altLang="zh-CN" sz="2400" dirty="0" smtClean="0"/>
              <a:t/>
            </a:r>
            <a:br>
              <a:rPr lang="en-US" altLang="zh-CN" sz="2400" dirty="0" smtClean="0"/>
            </a:br>
            <a:r>
              <a:rPr lang="zh-CN" altLang="en-US" sz="2400" dirty="0" smtClean="0"/>
              <a:t>其中</a:t>
            </a:r>
            <a:r>
              <a:rPr lang="zh-CN" altLang="en-US" sz="2400" dirty="0"/>
              <a:t>，“影响”表示威胁对组织造成的影响，可以分级度量；“概率”表示威胁发生的可能性，也可分级度量，二者的乘积即可简单地量化度量组织面临的风险值</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dirty="0"/>
              <a:t>除此之外，量化风险的方法还有</a:t>
            </a:r>
            <a:r>
              <a:rPr lang="zh-CN" altLang="en-US" sz="2400" dirty="0" smtClean="0"/>
              <a:t>许多</a:t>
            </a:r>
            <a:r>
              <a:rPr lang="en-US" altLang="zh-CN" sz="2400" dirty="0" smtClean="0"/>
              <a:t/>
            </a:r>
            <a:br>
              <a:rPr lang="en-US" altLang="zh-CN" sz="2400" dirty="0" smtClean="0"/>
            </a:br>
            <a:r>
              <a:rPr lang="zh-CN" altLang="en-US" sz="2400" dirty="0" smtClean="0"/>
              <a:t>从三个方面考虑：损失性质，损失范围，时间分布。</a:t>
            </a:r>
            <a:endParaRPr lang="en-US" altLang="zh-CN" sz="2400" dirty="0" smtClean="0"/>
          </a:p>
          <a:p>
            <a:pPr marL="0" indent="0">
              <a:buNone/>
            </a:pPr>
            <a:r>
              <a:rPr lang="zh-CN" altLang="en-US" sz="2400" dirty="0" smtClean="0"/>
              <a:t>方法：期望值？统计</a:t>
            </a:r>
            <a:r>
              <a:rPr lang="zh-CN" altLang="en-US" sz="2400" dirty="0"/>
              <a:t>加权？模拟？决策树</a:t>
            </a:r>
            <a:r>
              <a:rPr lang="zh-CN" altLang="en-US" sz="2400" dirty="0" smtClean="0"/>
              <a:t>？</a:t>
            </a:r>
            <a:endParaRPr lang="en-US" altLang="zh-CN" sz="2400" dirty="0"/>
          </a:p>
        </p:txBody>
      </p:sp>
    </p:spTree>
    <p:extLst>
      <p:ext uri="{BB962C8B-B14F-4D97-AF65-F5344CB8AC3E}">
        <p14:creationId xmlns:p14="http://schemas.microsoft.com/office/powerpoint/2010/main" val="3404934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8815" y="220610"/>
            <a:ext cx="8542117" cy="6424739"/>
          </a:xfrm>
        </p:spPr>
        <p:txBody>
          <a:bodyPr>
            <a:normAutofit/>
          </a:bodyPr>
          <a:lstStyle/>
          <a:p>
            <a:pPr marL="0" indent="0">
              <a:buNone/>
            </a:pPr>
            <a:r>
              <a:rPr lang="zh-CN" altLang="en-US" sz="2400" dirty="0" smtClean="0">
                <a:latin typeface="宋体" panose="02010600030101010101" pitchFamily="2" charset="-122"/>
                <a:ea typeface="宋体" panose="02010600030101010101" pitchFamily="2" charset="-122"/>
              </a:rPr>
              <a:t>报文格式的描述</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以</a:t>
            </a:r>
            <a:r>
              <a:rPr lang="en-US" altLang="zh-CN" sz="2400" dirty="0" smtClean="0">
                <a:latin typeface="宋体" panose="02010600030101010101" pitchFamily="2" charset="-122"/>
                <a:ea typeface="宋体" panose="02010600030101010101" pitchFamily="2" charset="-122"/>
              </a:rPr>
              <a:t>ARP</a:t>
            </a:r>
            <a:r>
              <a:rPr lang="zh-CN" altLang="en-US" sz="2400" dirty="0" smtClean="0">
                <a:latin typeface="宋体" panose="02010600030101010101" pitchFamily="2" charset="-122"/>
                <a:ea typeface="宋体" panose="02010600030101010101" pitchFamily="2" charset="-122"/>
              </a:rPr>
              <a:t>协议为例</a:t>
            </a:r>
            <a:r>
              <a:rPr lang="en-US" altLang="zh-CN"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ARP</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0x0806, IPv4</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0x0800</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IPv6</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0x08dd</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VLAN</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0x0810</a:t>
            </a:r>
          </a:p>
          <a:p>
            <a:pPr marL="0" indent="0">
              <a:buNone/>
            </a:pPr>
            <a:r>
              <a:rPr lang="zh-CN" altLang="en-US" sz="2400" dirty="0" smtClean="0">
                <a:latin typeface="宋体" panose="02010600030101010101" pitchFamily="2" charset="-122"/>
                <a:ea typeface="宋体" panose="02010600030101010101" pitchFamily="2" charset="-122"/>
              </a:rPr>
              <a:t>查询命令（</a:t>
            </a:r>
            <a:r>
              <a:rPr lang="en-US" altLang="zh-CN" sz="2400" dirty="0" smtClean="0">
                <a:latin typeface="宋体" panose="02010600030101010101" pitchFamily="2" charset="-122"/>
                <a:ea typeface="宋体" panose="02010600030101010101" pitchFamily="2" charset="-122"/>
              </a:rPr>
              <a:t>Windows</a:t>
            </a:r>
            <a:r>
              <a:rPr lang="zh-CN" altLang="en-US" sz="2400" dirty="0" smtClean="0">
                <a:latin typeface="宋体" panose="02010600030101010101" pitchFamily="2" charset="-122"/>
                <a:ea typeface="宋体" panose="02010600030101010101" pitchFamily="2" charset="-122"/>
              </a:rPr>
              <a:t>环境下）：</a:t>
            </a:r>
            <a:r>
              <a:rPr lang="en-US" altLang="zh-CN" sz="2400" dirty="0" err="1" smtClean="0">
                <a:latin typeface="宋体" panose="02010600030101010101" pitchFamily="2" charset="-122"/>
                <a:ea typeface="宋体" panose="02010600030101010101" pitchFamily="2" charset="-122"/>
              </a:rPr>
              <a:t>arp</a:t>
            </a:r>
            <a:r>
              <a:rPr lang="en-US" altLang="zh-CN" sz="2400" dirty="0" smtClean="0">
                <a:latin typeface="宋体" panose="02010600030101010101" pitchFamily="2" charset="-122"/>
                <a:ea typeface="宋体" panose="02010600030101010101" pitchFamily="2" charset="-122"/>
              </a:rPr>
              <a:t> -a;    route print; </a:t>
            </a:r>
          </a:p>
          <a:p>
            <a:pPr marL="0" indent="0">
              <a:buNone/>
            </a:pPr>
            <a:r>
              <a:rPr lang="zh-CN" altLang="en-US" sz="2400" dirty="0" smtClean="0">
                <a:latin typeface="宋体" panose="02010600030101010101" pitchFamily="2" charset="-122"/>
                <a:ea typeface="宋体" panose="02010600030101010101" pitchFamily="2" charset="-122"/>
              </a:rPr>
              <a:t>操作类型为</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表示表示</a:t>
            </a:r>
            <a:r>
              <a:rPr lang="en-US" altLang="zh-CN" sz="2400" dirty="0" smtClean="0">
                <a:latin typeface="宋体" panose="02010600030101010101" pitchFamily="2" charset="-122"/>
                <a:ea typeface="宋体" panose="02010600030101010101" pitchFamily="2" charset="-122"/>
              </a:rPr>
              <a:t>ARP</a:t>
            </a:r>
            <a:r>
              <a:rPr lang="zh-CN" altLang="en-US" sz="2400" dirty="0" smtClean="0">
                <a:latin typeface="宋体" panose="02010600030101010101" pitchFamily="2" charset="-122"/>
                <a:ea typeface="宋体" panose="02010600030101010101" pitchFamily="2" charset="-122"/>
              </a:rPr>
              <a:t>请求，操作类型为</a:t>
            </a: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表示</a:t>
            </a:r>
            <a:r>
              <a:rPr lang="en-US" altLang="zh-CN" sz="2400" dirty="0" smtClean="0">
                <a:latin typeface="宋体" panose="02010600030101010101" pitchFamily="2" charset="-122"/>
                <a:ea typeface="宋体" panose="02010600030101010101" pitchFamily="2" charset="-122"/>
              </a:rPr>
              <a:t>ARP</a:t>
            </a:r>
            <a:r>
              <a:rPr lang="zh-CN" altLang="en-US" sz="2400" dirty="0" smtClean="0">
                <a:latin typeface="宋体" panose="02010600030101010101" pitchFamily="2" charset="-122"/>
                <a:ea typeface="宋体" panose="02010600030101010101" pitchFamily="2" charset="-122"/>
              </a:rPr>
              <a:t>应答</a:t>
            </a: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a:p>
          <a:p>
            <a:pPr marL="0" indent="0">
              <a:buNone/>
            </a:pP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a:p>
          <a:p>
            <a:pPr marL="0" indent="0">
              <a:buNone/>
            </a:pP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a:p>
          <a:p>
            <a:pPr marL="0" indent="0">
              <a:buNone/>
            </a:pP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a:p>
          <a:p>
            <a:pPr marL="0" indent="0">
              <a:buNone/>
            </a:pP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t>                   28</a:t>
            </a:r>
            <a:r>
              <a:rPr lang="zh-CN" altLang="en-US" sz="2400" dirty="0" smtClean="0"/>
              <a:t>个</a:t>
            </a:r>
            <a:r>
              <a:rPr lang="zh-CN" altLang="en-US" sz="2400" dirty="0" smtClean="0"/>
              <a:t>字节</a:t>
            </a:r>
            <a:endParaRPr lang="en-US" altLang="zh-CN" sz="2400" dirty="0" smtClean="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53163" y="2055464"/>
            <a:ext cx="7371410" cy="3092429"/>
          </a:xfrm>
          <a:prstGeom prst="rect">
            <a:avLst/>
          </a:prstGeom>
        </p:spPr>
      </p:pic>
      <p:pic>
        <p:nvPicPr>
          <p:cNvPr id="1026" name="Picture 2" descr="https://img-blog.csdnimg.cn/img_convert/af3f0de5e889e5b9345ebb256ce9de4b.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609" y="4061637"/>
            <a:ext cx="4123323" cy="279636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a:xfrm>
            <a:off x="3062177" y="4401879"/>
            <a:ext cx="1594883" cy="746014"/>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3163" y="5274347"/>
            <a:ext cx="3230880" cy="1477328"/>
          </a:xfrm>
          <a:prstGeom prst="rect">
            <a:avLst/>
          </a:prstGeom>
        </p:spPr>
        <p:txBody>
          <a:bodyPr wrap="square">
            <a:spAutoFit/>
          </a:bodyPr>
          <a:lstStyle/>
          <a:p>
            <a:r>
              <a:rPr lang="zh-CN" altLang="en-US" dirty="0" smtClean="0"/>
              <a:t>实际上，前面还有</a:t>
            </a:r>
            <a:r>
              <a:rPr lang="zh-CN" altLang="en-US" b="1" dirty="0" smtClean="0"/>
              <a:t>前导码</a:t>
            </a:r>
            <a:r>
              <a:rPr lang="en-US" altLang="zh-CN" b="1" dirty="0"/>
              <a:t>+</a:t>
            </a:r>
            <a:r>
              <a:rPr lang="zh-CN" altLang="en-US" b="1" dirty="0"/>
              <a:t>定界符</a:t>
            </a:r>
            <a:r>
              <a:rPr lang="zh-CN" altLang="en-US" dirty="0"/>
              <a:t>，不过</a:t>
            </a:r>
            <a:r>
              <a:rPr lang="zh-CN" altLang="en-US" dirty="0" smtClean="0"/>
              <a:t>可视</a:t>
            </a:r>
            <a:r>
              <a:rPr lang="zh-CN" altLang="en-US" dirty="0"/>
              <a:t>为物理层的内容，做一些时间和频率的同步，以及无线信号的估计。</a:t>
            </a:r>
            <a:endParaRPr lang="en-US" altLang="zh-CN" dirty="0"/>
          </a:p>
          <a:p>
            <a:r>
              <a:rPr lang="zh-CN" altLang="en-US" dirty="0"/>
              <a:t>以太网</a:t>
            </a:r>
            <a:r>
              <a:rPr lang="en-US" altLang="zh-CN" dirty="0"/>
              <a:t>2 </a:t>
            </a:r>
            <a:r>
              <a:rPr lang="zh-CN" altLang="en-US" dirty="0"/>
              <a:t>用 </a:t>
            </a:r>
            <a:r>
              <a:rPr lang="en-US" altLang="zh-CN" dirty="0"/>
              <a:t>8</a:t>
            </a:r>
            <a:r>
              <a:rPr lang="zh-CN" altLang="en-US" dirty="0"/>
              <a:t>个字节前导码</a:t>
            </a:r>
            <a:endParaRPr lang="en-US" altLang="zh-CN" dirty="0"/>
          </a:p>
        </p:txBody>
      </p:sp>
      <p:sp>
        <p:nvSpPr>
          <p:cNvPr id="7" name="椭圆 6"/>
          <p:cNvSpPr/>
          <p:nvPr/>
        </p:nvSpPr>
        <p:spPr>
          <a:xfrm>
            <a:off x="2430780" y="4213860"/>
            <a:ext cx="853263" cy="259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237220" y="4038600"/>
            <a:ext cx="853263" cy="259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9264" y="2819400"/>
            <a:ext cx="1453796" cy="259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3046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dirty="0" smtClean="0"/>
              <a:t>(3)</a:t>
            </a:r>
            <a:r>
              <a:rPr lang="zh-CN" altLang="en-US" sz="2400" dirty="0"/>
              <a:t>识别数据源</a:t>
            </a:r>
            <a:r>
              <a:rPr lang="zh-CN" altLang="en-US" sz="2400" dirty="0" smtClean="0"/>
              <a:t>：</a:t>
            </a:r>
            <a:r>
              <a:rPr lang="en-US" altLang="zh-CN" sz="2400" dirty="0" smtClean="0"/>
              <a:t/>
            </a:r>
            <a:br>
              <a:rPr lang="en-US" altLang="zh-CN" sz="2400" dirty="0" smtClean="0"/>
            </a:br>
            <a:r>
              <a:rPr lang="zh-CN" altLang="en-US" sz="2400" dirty="0" smtClean="0"/>
              <a:t>在</a:t>
            </a:r>
            <a:r>
              <a:rPr lang="zh-CN" altLang="en-US" sz="2400" dirty="0"/>
              <a:t>确定了威胁和风险的基础上，接下来就是</a:t>
            </a:r>
            <a:r>
              <a:rPr lang="zh-CN" altLang="en-US" sz="2400" u="sng" dirty="0"/>
              <a:t>识别现实网络运行中主要的数据来源</a:t>
            </a:r>
            <a:r>
              <a:rPr lang="zh-CN" altLang="en-US" sz="2400" dirty="0"/>
              <a:t>，为后续的态势提取提供数据基础</a:t>
            </a:r>
            <a:r>
              <a:rPr lang="zh-CN" altLang="en-US" sz="2400" dirty="0" smtClean="0"/>
              <a:t>。</a:t>
            </a:r>
            <a:endParaRPr lang="en-US" altLang="zh-CN" sz="2400" dirty="0" smtClean="0"/>
          </a:p>
          <a:p>
            <a:pPr marL="0" indent="0">
              <a:buNone/>
            </a:pPr>
            <a:r>
              <a:rPr lang="en-US" altLang="zh-CN" sz="2400" dirty="0" smtClean="0"/>
              <a:t/>
            </a:r>
            <a:br>
              <a:rPr lang="en-US" altLang="zh-CN" sz="2400" dirty="0" smtClean="0"/>
            </a:br>
            <a:r>
              <a:rPr lang="zh-CN" altLang="en-US" sz="2400" dirty="0" smtClean="0"/>
              <a:t>在</a:t>
            </a:r>
            <a:r>
              <a:rPr lang="zh-CN" altLang="en-US" sz="2400" dirty="0"/>
              <a:t>制定数据采集计划时，需要</a:t>
            </a:r>
            <a:r>
              <a:rPr lang="zh-CN" altLang="en-US" sz="2400" b="1" dirty="0"/>
              <a:t>根据具体情况和实际应用，针对性地选取容易造成入侵威胁、引起负面影响的位置所产生的数据</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我们</a:t>
            </a:r>
            <a:r>
              <a:rPr lang="zh-CN" altLang="en-US" sz="2400" dirty="0"/>
              <a:t>应当从风险值最高的威胁开始，分析这些威胁最可能出现在哪里并定位到该处，再依次逐级查找。</a:t>
            </a:r>
            <a:endParaRPr lang="en-US" altLang="zh-CN" sz="2400" dirty="0" smtClean="0"/>
          </a:p>
        </p:txBody>
      </p:sp>
    </p:spTree>
    <p:extLst>
      <p:ext uri="{BB962C8B-B14F-4D97-AF65-F5344CB8AC3E}">
        <p14:creationId xmlns:p14="http://schemas.microsoft.com/office/powerpoint/2010/main" val="34550066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dirty="0" smtClean="0"/>
              <a:t>(4)</a:t>
            </a:r>
            <a:r>
              <a:rPr lang="zh-CN" altLang="en-US" sz="2400" dirty="0" smtClean="0"/>
              <a:t>提炼</a:t>
            </a:r>
            <a:r>
              <a:rPr lang="zh-CN" altLang="en-US" sz="2400" dirty="0"/>
              <a:t>有价值元素</a:t>
            </a:r>
            <a:r>
              <a:rPr lang="zh-CN" altLang="en-US" sz="2400" dirty="0" smtClean="0"/>
              <a:t>：</a:t>
            </a:r>
            <a:endParaRPr lang="en-US" altLang="zh-CN" sz="2400" dirty="0"/>
          </a:p>
          <a:p>
            <a:pPr marL="0" indent="0">
              <a:buNone/>
            </a:pPr>
            <a:r>
              <a:rPr lang="zh-CN" altLang="en-US" sz="2400" dirty="0" smtClean="0"/>
              <a:t>在</a:t>
            </a:r>
            <a:r>
              <a:rPr lang="zh-CN" altLang="en-US" sz="2400" dirty="0"/>
              <a:t>识别出众多数据源后，我们需要单独检查每个数据源和认真分析数据源，提炼出真正有价值的元素，因为并非每种数据源都有采集的必要和意义</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如果</a:t>
            </a:r>
            <a:r>
              <a:rPr lang="zh-CN" altLang="en-US" sz="2400" dirty="0"/>
              <a:t>有些数据采集难度大、耗费资源多、所占存储空间大、管理起来复杂，且对我们进行安全分析不会造成太大的影响，那么就可以果断忽略</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这</a:t>
            </a:r>
            <a:r>
              <a:rPr lang="zh-CN" altLang="en-US" sz="2400" dirty="0"/>
              <a:t>一阶段应当从</a:t>
            </a:r>
            <a:r>
              <a:rPr lang="zh-CN" altLang="en-US" sz="2400" b="1" dirty="0"/>
              <a:t>实际业务应用场景</a:t>
            </a:r>
            <a:r>
              <a:rPr lang="zh-CN" altLang="en-US" sz="2400" dirty="0"/>
              <a:t>出发对每种数据源进行详细的分析，明确采集的位置点，核算其存储空间和保存周期，从而制定出合理的数据采集计划。</a:t>
            </a:r>
            <a:endParaRPr lang="en-US" altLang="zh-CN" sz="2400" dirty="0" smtClean="0"/>
          </a:p>
        </p:txBody>
      </p:sp>
    </p:spTree>
    <p:extLst>
      <p:ext uri="{BB962C8B-B14F-4D97-AF65-F5344CB8AC3E}">
        <p14:creationId xmlns:p14="http://schemas.microsoft.com/office/powerpoint/2010/main" val="28209017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endParaRPr lang="en-US" altLang="zh-CN" sz="2400" b="1" dirty="0" smtClean="0"/>
          </a:p>
          <a:p>
            <a:pPr marL="0" indent="0">
              <a:buNone/>
            </a:pPr>
            <a:r>
              <a:rPr lang="zh-CN" altLang="en-US" sz="2400" dirty="0" smtClean="0"/>
              <a:t>或称交互式采集，指通过</a:t>
            </a:r>
            <a:r>
              <a:rPr lang="zh-CN" altLang="en-US" sz="2400" dirty="0"/>
              <a:t>与网络上的工作主机交互操作的方式来采集网络数据</a:t>
            </a:r>
            <a:r>
              <a:rPr lang="zh-CN" altLang="en-US" sz="2400" dirty="0" smtClean="0"/>
              <a:t>，例如</a:t>
            </a:r>
            <a:r>
              <a:rPr lang="zh-CN" altLang="en-US" sz="2400" u="sng" dirty="0" smtClean="0"/>
              <a:t>通过</a:t>
            </a:r>
            <a:r>
              <a:rPr lang="zh-CN" altLang="en-US" sz="2400" u="sng" dirty="0"/>
              <a:t>控制台（</a:t>
            </a:r>
            <a:r>
              <a:rPr lang="en-US" altLang="zh-CN" sz="2400" u="sng" dirty="0"/>
              <a:t>Console</a:t>
            </a:r>
            <a:r>
              <a:rPr lang="zh-CN" altLang="en-US" sz="2400" u="sng" dirty="0"/>
              <a:t>）或者网络接口登录到网络设备上</a:t>
            </a:r>
            <a:r>
              <a:rPr lang="zh-CN" altLang="en-US" sz="2400" dirty="0"/>
              <a:t>，以及通过扫描网络端口确定当前状态等方法</a:t>
            </a:r>
            <a:r>
              <a:rPr lang="zh-CN" altLang="en-US" sz="2400" dirty="0" smtClean="0"/>
              <a:t>。</a:t>
            </a:r>
            <a:endParaRPr lang="en-US" altLang="zh-CN" sz="2400" dirty="0"/>
          </a:p>
          <a:p>
            <a:pPr marL="0" indent="0">
              <a:buNone/>
            </a:pPr>
            <a:endParaRPr lang="en-US" altLang="zh-CN" sz="2400" b="1" dirty="0"/>
          </a:p>
          <a:p>
            <a:pPr marL="0" indent="0">
              <a:buNone/>
            </a:pPr>
            <a:r>
              <a:rPr lang="zh-CN" altLang="en-US" sz="2400" dirty="0" smtClean="0"/>
              <a:t>通过</a:t>
            </a:r>
            <a:r>
              <a:rPr lang="en-US" altLang="zh-CN" sz="2400" dirty="0" smtClean="0"/>
              <a:t>SNMP</a:t>
            </a:r>
            <a:r>
              <a:rPr lang="zh-CN" altLang="en-US" sz="2400" dirty="0" smtClean="0"/>
              <a:t>或</a:t>
            </a:r>
            <a:r>
              <a:rPr lang="en-US" altLang="zh-CN" sz="2400" dirty="0" smtClean="0"/>
              <a:t>NETCONF</a:t>
            </a:r>
          </a:p>
          <a:p>
            <a:pPr marL="0" indent="0">
              <a:buNone/>
            </a:pPr>
            <a:r>
              <a:rPr lang="zh-CN" altLang="en-US" sz="2400" dirty="0" smtClean="0"/>
              <a:t>通过</a:t>
            </a:r>
            <a:r>
              <a:rPr lang="en-US" altLang="zh-CN" sz="2400" dirty="0" smtClean="0"/>
              <a:t>Telnet</a:t>
            </a:r>
            <a:r>
              <a:rPr lang="zh-CN" altLang="en-US" sz="2400" dirty="0" smtClean="0"/>
              <a:t>和</a:t>
            </a:r>
            <a:r>
              <a:rPr lang="en-US" altLang="zh-CN" sz="2400" dirty="0" err="1" smtClean="0"/>
              <a:t>ssh</a:t>
            </a:r>
            <a:endParaRPr lang="en-US" altLang="zh-CN" sz="2400" dirty="0" smtClean="0"/>
          </a:p>
          <a:p>
            <a:pPr marL="0" indent="0">
              <a:buNone/>
            </a:pPr>
            <a:r>
              <a:rPr lang="zh-CN" altLang="en-US" sz="2400" dirty="0" smtClean="0"/>
              <a:t>通过</a:t>
            </a:r>
            <a:r>
              <a:rPr lang="en-US" altLang="zh-CN" sz="2400" dirty="0" smtClean="0"/>
              <a:t>WMI</a:t>
            </a:r>
          </a:p>
          <a:p>
            <a:pPr marL="0" indent="0">
              <a:buNone/>
            </a:pPr>
            <a:r>
              <a:rPr lang="zh-CN" altLang="en-US" sz="2400" dirty="0" smtClean="0"/>
              <a:t>文件传输协议</a:t>
            </a:r>
            <a:r>
              <a:rPr lang="en-US" altLang="zh-CN" sz="2400" dirty="0" smtClean="0"/>
              <a:t>FTP</a:t>
            </a:r>
            <a:r>
              <a:rPr lang="zh-CN" altLang="en-US" sz="2400" dirty="0" smtClean="0"/>
              <a:t>、</a:t>
            </a:r>
            <a:r>
              <a:rPr lang="en-US" altLang="zh-CN" sz="2400" dirty="0" smtClean="0"/>
              <a:t>SFTP</a:t>
            </a:r>
            <a:r>
              <a:rPr lang="zh-CN" altLang="en-US" sz="2400" dirty="0" smtClean="0"/>
              <a:t>、</a:t>
            </a:r>
            <a:r>
              <a:rPr lang="en-US" altLang="zh-CN" sz="2400" dirty="0" smtClean="0"/>
              <a:t>HTTP</a:t>
            </a:r>
          </a:p>
          <a:p>
            <a:pPr marL="0" indent="0">
              <a:buNone/>
            </a:pPr>
            <a:r>
              <a:rPr lang="zh-CN" altLang="en-US" sz="2400" dirty="0" smtClean="0"/>
              <a:t>利用</a:t>
            </a:r>
            <a:r>
              <a:rPr lang="en-US" altLang="zh-CN" sz="2400" dirty="0" smtClean="0"/>
              <a:t>JDBC/ODBC</a:t>
            </a:r>
            <a:r>
              <a:rPr lang="zh-CN" altLang="en-US" sz="2400" dirty="0" smtClean="0"/>
              <a:t>采集数据库的信息</a:t>
            </a:r>
            <a:endParaRPr lang="en-US" altLang="zh-CN" sz="2400" dirty="0" smtClean="0"/>
          </a:p>
          <a:p>
            <a:pPr marL="0" indent="0">
              <a:buNone/>
            </a:pPr>
            <a:r>
              <a:rPr lang="zh-CN" altLang="en-US" sz="2400" dirty="0" smtClean="0"/>
              <a:t>通过</a:t>
            </a:r>
            <a:r>
              <a:rPr lang="en-US" altLang="zh-CN" sz="2400" dirty="0" smtClean="0"/>
              <a:t>Agent</a:t>
            </a:r>
            <a:r>
              <a:rPr lang="zh-CN" altLang="en-US" sz="2400" dirty="0" smtClean="0"/>
              <a:t>代理或插件</a:t>
            </a:r>
            <a:endParaRPr lang="en-US" altLang="zh-CN" sz="2400" dirty="0" smtClean="0"/>
          </a:p>
          <a:p>
            <a:pPr marL="0" indent="0">
              <a:buNone/>
            </a:pPr>
            <a:r>
              <a:rPr lang="zh-CN" altLang="en-US" sz="2400" dirty="0" smtClean="0"/>
              <a:t>通过漏洞扫描和端口扫描</a:t>
            </a:r>
            <a:endParaRPr lang="en-US" altLang="zh-CN" sz="2400" dirty="0" smtClean="0"/>
          </a:p>
          <a:p>
            <a:pPr marL="0" indent="0">
              <a:buNone/>
            </a:pPr>
            <a:r>
              <a:rPr lang="zh-CN" altLang="en-US" sz="2400" dirty="0" smtClean="0"/>
              <a:t>蜜罐与蜜网</a:t>
            </a:r>
            <a:endParaRPr lang="en-US" altLang="zh-CN" sz="2400" dirty="0" smtClean="0"/>
          </a:p>
        </p:txBody>
      </p:sp>
    </p:spTree>
    <p:extLst>
      <p:ext uri="{BB962C8B-B14F-4D97-AF65-F5344CB8AC3E}">
        <p14:creationId xmlns:p14="http://schemas.microsoft.com/office/powerpoint/2010/main" val="13547507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a:t>
            </a:r>
            <a:r>
              <a:rPr lang="zh-CN" altLang="en-US" sz="2400" b="1" dirty="0"/>
              <a:t>简单网络管理协议</a:t>
            </a:r>
            <a:r>
              <a:rPr lang="en-US" altLang="zh-CN" sz="2400" b="1" dirty="0" smtClean="0"/>
              <a:t>SNMP</a:t>
            </a:r>
          </a:p>
          <a:p>
            <a:pPr marL="0" indent="0">
              <a:buNone/>
            </a:pPr>
            <a:r>
              <a:rPr lang="en-US" altLang="zh-CN" sz="2400" b="1" dirty="0"/>
              <a:t>SNMP</a:t>
            </a:r>
            <a:r>
              <a:rPr lang="zh-CN" altLang="en-US" sz="2400" b="1" dirty="0"/>
              <a:t>（</a:t>
            </a:r>
            <a:r>
              <a:rPr lang="en-US" altLang="zh-CN" sz="2400" b="1" dirty="0"/>
              <a:t>Simple Network Management Protocol</a:t>
            </a:r>
            <a:r>
              <a:rPr lang="zh-CN" altLang="en-US" sz="2400" b="1" dirty="0"/>
              <a:t>，简单网络管理协议）</a:t>
            </a:r>
            <a:r>
              <a:rPr lang="zh-CN" altLang="en-US" sz="2400" dirty="0"/>
              <a:t>是一个应用层协议、数据库模型和一组资源对象，是检查和管理网络设备最常用的协议之一，常被用作传播和汇聚网络管理信息以及安全事件数据的重要手段</a:t>
            </a:r>
            <a:r>
              <a:rPr lang="zh-CN" altLang="en-US" sz="2400" dirty="0" smtClean="0"/>
              <a:t>。</a:t>
            </a:r>
            <a:endParaRPr lang="en-US" altLang="zh-CN" sz="2400" dirty="0" smtClean="0"/>
          </a:p>
          <a:p>
            <a:pPr marL="0" indent="0">
              <a:buNone/>
            </a:pPr>
            <a:r>
              <a:rPr lang="zh-CN" altLang="en-US" sz="2400" u="sng" dirty="0" smtClean="0"/>
              <a:t>该</a:t>
            </a:r>
            <a:r>
              <a:rPr lang="zh-CN" altLang="en-US" sz="2400" u="sng" dirty="0"/>
              <a:t>协议能够从一个中央服务器轮询各个网络设备，也能把远程代理中的</a:t>
            </a:r>
            <a:r>
              <a:rPr lang="en-US" altLang="zh-CN" sz="2400" u="sng" dirty="0"/>
              <a:t>SNMP</a:t>
            </a:r>
            <a:r>
              <a:rPr lang="zh-CN" altLang="en-US" sz="2400" u="sng" dirty="0"/>
              <a:t>信息推送到某个中央汇聚点上。</a:t>
            </a:r>
            <a:r>
              <a:rPr lang="zh-CN" altLang="en-US" sz="2400" dirty="0"/>
              <a:t>因为它往往由一个中央管理端和若干个被管理系统（上面运行着叫作</a:t>
            </a:r>
            <a:r>
              <a:rPr lang="en-US" altLang="zh-CN" sz="2400" dirty="0"/>
              <a:t>SNMP</a:t>
            </a:r>
            <a:r>
              <a:rPr lang="zh-CN" altLang="en-US" sz="2400" dirty="0"/>
              <a:t>代理的软件元件）所组成，被管理端通过</a:t>
            </a:r>
            <a:r>
              <a:rPr lang="en-US" altLang="zh-CN" sz="2400" dirty="0"/>
              <a:t>SNMP</a:t>
            </a:r>
            <a:r>
              <a:rPr lang="zh-CN" altLang="en-US" sz="2400" dirty="0"/>
              <a:t>向中央管理端发送报告</a:t>
            </a:r>
            <a:r>
              <a:rPr lang="zh-CN" altLang="en-US" sz="2400" dirty="0" smtClean="0"/>
              <a:t>。</a:t>
            </a:r>
            <a:endParaRPr lang="en-US" altLang="zh-CN" sz="2400" dirty="0" smtClean="0"/>
          </a:p>
          <a:p>
            <a:pPr marL="0" indent="0">
              <a:buNone/>
            </a:pPr>
            <a:r>
              <a:rPr lang="zh-CN" altLang="en-US" sz="2400" dirty="0"/>
              <a:t>中央管理端可以通过</a:t>
            </a:r>
            <a:r>
              <a:rPr lang="en-US" altLang="zh-CN" sz="2400" b="1" dirty="0"/>
              <a:t>GET</a:t>
            </a:r>
            <a:r>
              <a:rPr lang="zh-CN" altLang="en-US" sz="2400" dirty="0"/>
              <a:t>（提取一项信息）、</a:t>
            </a:r>
            <a:r>
              <a:rPr lang="en-US" altLang="zh-CN" sz="2400" b="1" dirty="0"/>
              <a:t>GETNEXT</a:t>
            </a:r>
            <a:r>
              <a:rPr lang="zh-CN" altLang="en-US" sz="2400" dirty="0"/>
              <a:t>（提取下一项信息）和</a:t>
            </a:r>
            <a:r>
              <a:rPr lang="en-US" altLang="zh-CN" sz="2400" b="1" dirty="0"/>
              <a:t>GETBULK</a:t>
            </a:r>
            <a:r>
              <a:rPr lang="zh-CN" altLang="en-US" sz="2400" dirty="0"/>
              <a:t>（提取多项信息）指令来</a:t>
            </a:r>
            <a:r>
              <a:rPr lang="zh-CN" altLang="en-US" sz="2400" b="1" u="sng" dirty="0"/>
              <a:t>轮询</a:t>
            </a:r>
            <a:r>
              <a:rPr lang="zh-CN" altLang="en-US" sz="2400" dirty="0"/>
              <a:t>取回报告资讯，也可以让被管理端的代理使用</a:t>
            </a:r>
            <a:r>
              <a:rPr lang="en-US" altLang="zh-CN" sz="2400" b="1" dirty="0"/>
              <a:t>TRAP</a:t>
            </a:r>
            <a:r>
              <a:rPr lang="zh-CN" altLang="en-US" sz="2400" dirty="0"/>
              <a:t>或者</a:t>
            </a:r>
            <a:r>
              <a:rPr lang="en-US" altLang="zh-CN" sz="2400" b="1" dirty="0"/>
              <a:t>INFORM</a:t>
            </a:r>
            <a:r>
              <a:rPr lang="zh-CN" altLang="en-US" sz="2400" dirty="0"/>
              <a:t>指令来</a:t>
            </a:r>
            <a:r>
              <a:rPr lang="zh-CN" altLang="en-US" sz="2400" b="1" u="sng" dirty="0"/>
              <a:t>主动传送资讯</a:t>
            </a:r>
            <a:r>
              <a:rPr lang="zh-CN" altLang="en-US" sz="2400" dirty="0"/>
              <a:t>（当某些重要事件发生时，中央管理端需要从不同的被管理端处收到信息，以对信息进行综合处理）。此外，中央管理端也可以通过</a:t>
            </a:r>
            <a:r>
              <a:rPr lang="en-US" altLang="zh-CN" sz="2400" b="1" dirty="0"/>
              <a:t>SET</a:t>
            </a:r>
            <a:r>
              <a:rPr lang="zh-CN" altLang="en-US" sz="2400" dirty="0"/>
              <a:t>指令传送配置更新或者控制的请求，达到远程控制和主动管理系统的目的</a:t>
            </a:r>
            <a:r>
              <a:rPr lang="zh-CN" altLang="en-US" sz="2400" dirty="0" smtClean="0"/>
              <a:t>。</a:t>
            </a:r>
            <a:endParaRPr lang="en-US" altLang="zh-CN" sz="2400" dirty="0" smtClean="0"/>
          </a:p>
        </p:txBody>
      </p:sp>
    </p:spTree>
    <p:extLst>
      <p:ext uri="{BB962C8B-B14F-4D97-AF65-F5344CB8AC3E}">
        <p14:creationId xmlns:p14="http://schemas.microsoft.com/office/powerpoint/2010/main" val="21324876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a:t>
            </a:r>
            <a:r>
              <a:rPr lang="zh-CN" altLang="en-US" sz="2400" b="1" dirty="0"/>
              <a:t>简单网络管理协议</a:t>
            </a:r>
            <a:r>
              <a:rPr lang="en-US" altLang="zh-CN" sz="2400" b="1" dirty="0" smtClean="0"/>
              <a:t>SNMP</a:t>
            </a:r>
          </a:p>
          <a:p>
            <a:pPr marL="0" indent="0">
              <a:buNone/>
            </a:pPr>
            <a:r>
              <a:rPr lang="zh-CN" altLang="en-US" sz="2400" dirty="0"/>
              <a:t>在</a:t>
            </a:r>
            <a:r>
              <a:rPr lang="en-US" altLang="zh-CN" sz="2400" dirty="0"/>
              <a:t>SNMP</a:t>
            </a:r>
            <a:r>
              <a:rPr lang="zh-CN" altLang="en-US" sz="2400" dirty="0"/>
              <a:t>应用的网络中，每个被管理的设备（又称为网络节点或网络单元）可以是</a:t>
            </a:r>
            <a:r>
              <a:rPr lang="zh-CN" altLang="en-US" sz="2400" b="1" u="sng" dirty="0"/>
              <a:t>支持</a:t>
            </a:r>
            <a:r>
              <a:rPr lang="en-US" altLang="zh-CN" sz="2400" b="1" u="sng" dirty="0"/>
              <a:t>SNMP</a:t>
            </a:r>
            <a:r>
              <a:rPr lang="zh-CN" altLang="en-US" sz="2400" b="1" u="sng" dirty="0"/>
              <a:t>的路由器、交换机、服务器或主机</a:t>
            </a:r>
            <a:r>
              <a:rPr lang="zh-CN" altLang="en-US" sz="2400" dirty="0"/>
              <a:t>，都存在一个</a:t>
            </a:r>
            <a:r>
              <a:rPr lang="zh-CN" altLang="en-US" sz="2400" b="1" dirty="0"/>
              <a:t>“管理信息库”（</a:t>
            </a:r>
            <a:r>
              <a:rPr lang="en-US" altLang="zh-CN" sz="2400" b="1" dirty="0"/>
              <a:t>MIB</a:t>
            </a:r>
            <a:r>
              <a:rPr lang="zh-CN" altLang="en-US" sz="2400" b="1" dirty="0"/>
              <a:t>），</a:t>
            </a:r>
            <a:r>
              <a:rPr lang="zh-CN" altLang="en-US" sz="2400" dirty="0"/>
              <a:t>用于采集并存储管理信息，</a:t>
            </a:r>
            <a:r>
              <a:rPr lang="en-US" altLang="zh-CN" sz="2400" dirty="0"/>
              <a:t>SNMP</a:t>
            </a:r>
            <a:r>
              <a:rPr lang="zh-CN" altLang="en-US" sz="2400" dirty="0"/>
              <a:t>允许通过定义对</a:t>
            </a:r>
            <a:r>
              <a:rPr lang="en-US" altLang="zh-CN" sz="2400" dirty="0"/>
              <a:t>MIB</a:t>
            </a:r>
            <a:r>
              <a:rPr lang="zh-CN" altLang="en-US" sz="2400" dirty="0"/>
              <a:t>进行扩展</a:t>
            </a:r>
            <a:r>
              <a:rPr lang="zh-CN" altLang="en-US" sz="2400" dirty="0" smtClean="0"/>
              <a:t>。</a:t>
            </a:r>
            <a:endParaRPr lang="en-US" altLang="zh-CN" sz="2400" dirty="0" smtClean="0"/>
          </a:p>
          <a:p>
            <a:pPr marL="0" indent="0">
              <a:buNone/>
            </a:pPr>
            <a:r>
              <a:rPr lang="en-US" altLang="zh-CN" sz="2400" dirty="0"/>
              <a:t>SNMP</a:t>
            </a:r>
            <a:r>
              <a:rPr lang="zh-CN" altLang="en-US" sz="2400" dirty="0"/>
              <a:t>目前已经发展到第三版</a:t>
            </a:r>
            <a:r>
              <a:rPr lang="zh-CN" altLang="en-US" sz="2400" dirty="0" smtClean="0"/>
              <a:t>，</a:t>
            </a:r>
            <a:r>
              <a:rPr lang="en-US" altLang="zh-CN" sz="2400" dirty="0" smtClean="0"/>
              <a:t>SNMPv3,</a:t>
            </a:r>
            <a:r>
              <a:rPr lang="zh-CN" altLang="en-US" sz="2400" dirty="0" smtClean="0"/>
              <a:t>支持加密封包，认证等。</a:t>
            </a:r>
            <a:endParaRPr lang="en-US" altLang="zh-CN" sz="2400" dirty="0" smtClean="0"/>
          </a:p>
          <a:p>
            <a:pPr marL="0" indent="0">
              <a:buNone/>
            </a:pPr>
            <a:endParaRPr lang="en-US" altLang="zh-CN" sz="2400" dirty="0"/>
          </a:p>
          <a:p>
            <a:pPr marL="0" indent="0">
              <a:buNone/>
            </a:pPr>
            <a:r>
              <a:rPr lang="en-US" altLang="zh-CN" sz="2400" dirty="0" smtClean="0"/>
              <a:t>SNMP</a:t>
            </a:r>
            <a:r>
              <a:rPr lang="zh-CN" altLang="en-US" sz="2400" dirty="0" smtClean="0"/>
              <a:t>作为一</a:t>
            </a:r>
            <a:r>
              <a:rPr lang="zh-CN" altLang="en-US" sz="2400" dirty="0"/>
              <a:t>种用于在网络设备之间交换管理信息的应用层协议，主要被用来采集网络管理信息及各类安全事件数据</a:t>
            </a:r>
            <a:r>
              <a:rPr lang="zh-CN" altLang="en-US" sz="2400" dirty="0" smtClean="0"/>
              <a:t>。</a:t>
            </a:r>
            <a:endParaRPr lang="en-US" altLang="zh-CN" sz="2400" dirty="0"/>
          </a:p>
          <a:p>
            <a:pPr marL="0" indent="0">
              <a:buNone/>
            </a:pPr>
            <a:r>
              <a:rPr lang="en-US" altLang="zh-CN" sz="2400" dirty="0" smtClean="0"/>
              <a:t>SNMP</a:t>
            </a:r>
            <a:r>
              <a:rPr lang="zh-CN" altLang="en-US" sz="2400" dirty="0"/>
              <a:t>管理者定期向代理发送</a:t>
            </a:r>
            <a:r>
              <a:rPr lang="en-US" altLang="zh-CN" sz="2400" dirty="0"/>
              <a:t>SNMP</a:t>
            </a:r>
            <a:r>
              <a:rPr lang="zh-CN" altLang="en-US" sz="2400" dirty="0"/>
              <a:t>请求，获取相关的流量信息。</a:t>
            </a:r>
          </a:p>
          <a:p>
            <a:pPr marL="0" indent="0">
              <a:buNone/>
            </a:pPr>
            <a:r>
              <a:rPr lang="en-US" altLang="zh-CN" sz="2400" dirty="0"/>
              <a:t>RMON</a:t>
            </a:r>
            <a:r>
              <a:rPr lang="zh-CN" altLang="en-US" sz="2400" dirty="0"/>
              <a:t>协议是对</a:t>
            </a:r>
            <a:r>
              <a:rPr lang="en-US" altLang="zh-CN" sz="2400" dirty="0"/>
              <a:t>SNMP</a:t>
            </a:r>
            <a:r>
              <a:rPr lang="zh-CN" altLang="en-US" sz="2400" dirty="0"/>
              <a:t>标准的扩展，定义了远程监控的标准功能和远程监控代理的接口。</a:t>
            </a:r>
          </a:p>
          <a:p>
            <a:pPr marL="0" indent="0">
              <a:buNone/>
            </a:pPr>
            <a:r>
              <a:rPr lang="zh-CN" altLang="en-US" sz="2400" dirty="0"/>
              <a:t>相关产品：</a:t>
            </a:r>
            <a:r>
              <a:rPr lang="en-US" altLang="zh-CN" sz="2400" dirty="0" err="1"/>
              <a:t>HPOpen</a:t>
            </a:r>
            <a:r>
              <a:rPr lang="en-US" altLang="zh-CN" sz="2400" dirty="0"/>
              <a:t> View</a:t>
            </a:r>
            <a:r>
              <a:rPr lang="zh-CN" altLang="en-US" sz="2400" dirty="0"/>
              <a:t>、</a:t>
            </a:r>
            <a:r>
              <a:rPr lang="en-US" altLang="zh-CN" sz="2400" dirty="0"/>
              <a:t>Cisco Works</a:t>
            </a:r>
            <a:r>
              <a:rPr lang="zh-CN" altLang="en-US" sz="2400" dirty="0"/>
              <a:t>、</a:t>
            </a:r>
            <a:r>
              <a:rPr lang="en-US" altLang="zh-CN" sz="2400" dirty="0"/>
              <a:t>Nortel </a:t>
            </a:r>
            <a:r>
              <a:rPr lang="en-US" altLang="zh-CN" sz="2400" dirty="0" err="1"/>
              <a:t>Optivity</a:t>
            </a:r>
            <a:r>
              <a:rPr lang="zh-CN" altLang="en-US" sz="2400" dirty="0"/>
              <a:t>等。</a:t>
            </a:r>
            <a:endParaRPr lang="en-US" altLang="zh-CN" sz="2400" dirty="0" smtClean="0"/>
          </a:p>
        </p:txBody>
      </p:sp>
    </p:spTree>
    <p:extLst>
      <p:ext uri="{BB962C8B-B14F-4D97-AF65-F5344CB8AC3E}">
        <p14:creationId xmlns:p14="http://schemas.microsoft.com/office/powerpoint/2010/main" val="7036200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zh-CN" altLang="en-US" sz="2400" dirty="0"/>
              <a:t>在</a:t>
            </a:r>
            <a:r>
              <a:rPr lang="en-US" altLang="zh-CN" sz="2400" dirty="0"/>
              <a:t>SNMP</a:t>
            </a:r>
            <a:r>
              <a:rPr lang="zh-CN" altLang="en-US" sz="2400" dirty="0"/>
              <a:t>应用的网络中，每个被管理的设备（又称为网络节点或网络单元）可以是</a:t>
            </a:r>
            <a:r>
              <a:rPr lang="zh-CN" altLang="en-US" sz="2400" b="1" dirty="0"/>
              <a:t>支持</a:t>
            </a:r>
            <a:r>
              <a:rPr lang="en-US" altLang="zh-CN" sz="2400" b="1" dirty="0"/>
              <a:t>SNMP</a:t>
            </a:r>
            <a:r>
              <a:rPr lang="zh-CN" altLang="en-US" sz="2400" b="1" dirty="0"/>
              <a:t>的路由器、交换机、服务器或主机</a:t>
            </a:r>
            <a:r>
              <a:rPr lang="zh-CN" altLang="en-US" sz="2400" dirty="0"/>
              <a:t>，都存在一个</a:t>
            </a:r>
            <a:r>
              <a:rPr lang="zh-CN" altLang="en-US" sz="2400" b="1" dirty="0"/>
              <a:t>“管理信息库”（</a:t>
            </a:r>
            <a:r>
              <a:rPr lang="en-US" altLang="zh-CN" sz="2400" b="1" dirty="0"/>
              <a:t>MIB</a:t>
            </a:r>
            <a:r>
              <a:rPr lang="zh-CN" altLang="en-US" sz="2400" b="1" dirty="0"/>
              <a:t>），</a:t>
            </a:r>
            <a:r>
              <a:rPr lang="zh-CN" altLang="en-US" sz="2400" dirty="0"/>
              <a:t>用于采集并存储管理信息，</a:t>
            </a:r>
            <a:r>
              <a:rPr lang="en-US" altLang="zh-CN" sz="2400" dirty="0"/>
              <a:t>SNMP</a:t>
            </a:r>
            <a:r>
              <a:rPr lang="zh-CN" altLang="en-US" sz="2400" dirty="0"/>
              <a:t>允许通过定义对</a:t>
            </a:r>
            <a:r>
              <a:rPr lang="en-US" altLang="zh-CN" sz="2400" dirty="0"/>
              <a:t>MIB</a:t>
            </a:r>
            <a:r>
              <a:rPr lang="zh-CN" altLang="en-US" sz="2400" dirty="0"/>
              <a:t>进行扩展</a:t>
            </a:r>
            <a:r>
              <a:rPr lang="zh-CN" altLang="en-US" sz="2400" dirty="0" smtClean="0"/>
              <a:t>。</a:t>
            </a:r>
            <a:endParaRPr lang="en-US" altLang="zh-CN" sz="2400" dirty="0" smtClean="0"/>
          </a:p>
          <a:p>
            <a:pPr marL="0" indent="0">
              <a:buNone/>
            </a:pPr>
            <a:r>
              <a:rPr lang="en-US" altLang="zh-CN" sz="2400" dirty="0"/>
              <a:t>SNMP</a:t>
            </a:r>
            <a:r>
              <a:rPr lang="zh-CN" altLang="en-US" sz="2400" dirty="0"/>
              <a:t>目前已经发展到第三版</a:t>
            </a:r>
            <a:r>
              <a:rPr lang="zh-CN" altLang="en-US" sz="2400" dirty="0" smtClean="0"/>
              <a:t>，</a:t>
            </a:r>
            <a:r>
              <a:rPr lang="en-US" altLang="zh-CN" sz="2400" dirty="0" smtClean="0"/>
              <a:t>SNMPv3,</a:t>
            </a:r>
            <a:r>
              <a:rPr lang="zh-CN" altLang="en-US" sz="2400" dirty="0" smtClean="0"/>
              <a:t>支持加密封包，认证等。</a:t>
            </a:r>
            <a:endParaRPr lang="en-US" altLang="zh-CN" sz="2400" dirty="0" smtClean="0"/>
          </a:p>
          <a:p>
            <a:pPr marL="0" indent="0">
              <a:buNone/>
            </a:pPr>
            <a:endParaRPr lang="en-US" altLang="zh-CN" sz="2400" dirty="0"/>
          </a:p>
          <a:p>
            <a:pPr marL="0" indent="0">
              <a:buNone/>
            </a:pPr>
            <a:r>
              <a:rPr lang="zh-CN" altLang="en-US" sz="2400" dirty="0"/>
              <a:t>简单网络管理协议（</a:t>
            </a:r>
            <a:r>
              <a:rPr lang="en-US" altLang="zh-CN" sz="2400" dirty="0"/>
              <a:t>SNMP</a:t>
            </a:r>
            <a:r>
              <a:rPr lang="zh-CN" altLang="en-US" sz="2400" dirty="0"/>
              <a:t>）是一种用于在网络设备之间交换管理信息的应用层协议</a:t>
            </a:r>
            <a:r>
              <a:rPr lang="zh-CN" altLang="en-US" sz="2400" dirty="0" smtClean="0"/>
              <a:t>。</a:t>
            </a:r>
            <a:endParaRPr lang="en-US" altLang="zh-CN" sz="2400" dirty="0" smtClean="0"/>
          </a:p>
          <a:p>
            <a:r>
              <a:rPr lang="en-US" altLang="zh-CN" sz="2400" dirty="0"/>
              <a:t>SNMP</a:t>
            </a:r>
            <a:r>
              <a:rPr lang="zh-CN" altLang="en-US" sz="2400" dirty="0"/>
              <a:t>管理者定期向代理发送</a:t>
            </a:r>
            <a:r>
              <a:rPr lang="en-US" altLang="zh-CN" sz="2400" dirty="0"/>
              <a:t>SNMP</a:t>
            </a:r>
            <a:r>
              <a:rPr lang="zh-CN" altLang="en-US" sz="2400" dirty="0"/>
              <a:t>请求，获取相关的流量信息。</a:t>
            </a:r>
          </a:p>
          <a:p>
            <a:r>
              <a:rPr lang="en-US" altLang="zh-CN" sz="2400" dirty="0"/>
              <a:t>RMON</a:t>
            </a:r>
            <a:r>
              <a:rPr lang="zh-CN" altLang="en-US" sz="2400" dirty="0"/>
              <a:t>协议是对</a:t>
            </a:r>
            <a:r>
              <a:rPr lang="en-US" altLang="zh-CN" sz="2400" dirty="0"/>
              <a:t>SNMP</a:t>
            </a:r>
            <a:r>
              <a:rPr lang="zh-CN" altLang="en-US" sz="2400" dirty="0"/>
              <a:t>标准的扩展，定义了远程监控的标准功能和远程监控代理的接口。</a:t>
            </a:r>
          </a:p>
          <a:p>
            <a:r>
              <a:rPr lang="zh-CN" altLang="en-US" sz="2400" dirty="0"/>
              <a:t>相关产品：</a:t>
            </a:r>
            <a:r>
              <a:rPr lang="en-US" altLang="zh-CN" sz="2400" dirty="0" err="1"/>
              <a:t>HPOpen</a:t>
            </a:r>
            <a:r>
              <a:rPr lang="en-US" altLang="zh-CN" sz="2400" dirty="0"/>
              <a:t> View</a:t>
            </a:r>
            <a:r>
              <a:rPr lang="zh-CN" altLang="en-US" sz="2400" dirty="0"/>
              <a:t>、</a:t>
            </a:r>
            <a:r>
              <a:rPr lang="en-US" altLang="zh-CN" sz="2400" dirty="0"/>
              <a:t>Cisco Works</a:t>
            </a:r>
            <a:r>
              <a:rPr lang="zh-CN" altLang="en-US" sz="2400" dirty="0"/>
              <a:t>、</a:t>
            </a:r>
            <a:r>
              <a:rPr lang="en-US" altLang="zh-CN" sz="2400" dirty="0"/>
              <a:t>Nortel </a:t>
            </a:r>
            <a:r>
              <a:rPr lang="en-US" altLang="zh-CN" sz="2400" dirty="0" err="1"/>
              <a:t>Optivity</a:t>
            </a:r>
            <a:r>
              <a:rPr lang="zh-CN" altLang="en-US" sz="2400" dirty="0"/>
              <a:t>等。</a:t>
            </a:r>
            <a:endParaRPr lang="en-US" altLang="zh-CN" sz="2400" dirty="0" smtClean="0"/>
          </a:p>
        </p:txBody>
      </p:sp>
      <p:pic>
        <p:nvPicPr>
          <p:cNvPr id="4" name="图片 3"/>
          <p:cNvPicPr>
            <a:picLocks noChangeAspect="1"/>
          </p:cNvPicPr>
          <p:nvPr/>
        </p:nvPicPr>
        <p:blipFill>
          <a:blip r:embed="rId3"/>
          <a:stretch>
            <a:fillRect/>
          </a:stretch>
        </p:blipFill>
        <p:spPr>
          <a:xfrm>
            <a:off x="1318634" y="345889"/>
            <a:ext cx="6506732" cy="6430975"/>
          </a:xfrm>
          <a:prstGeom prst="rect">
            <a:avLst/>
          </a:prstGeom>
        </p:spPr>
      </p:pic>
      <p:sp>
        <p:nvSpPr>
          <p:cNvPr id="5" name="矩形 4"/>
          <p:cNvSpPr/>
          <p:nvPr/>
        </p:nvSpPr>
        <p:spPr>
          <a:xfrm>
            <a:off x="6659880" y="6222387"/>
            <a:ext cx="2169160" cy="369332"/>
          </a:xfrm>
          <a:prstGeom prst="rect">
            <a:avLst/>
          </a:prstGeom>
        </p:spPr>
        <p:txBody>
          <a:bodyPr wrap="square">
            <a:spAutoFit/>
          </a:bodyPr>
          <a:lstStyle/>
          <a:p>
            <a:r>
              <a:rPr lang="en-US" altLang="zh-CN" b="1" dirty="0" smtClean="0"/>
              <a:t>SNMPv1</a:t>
            </a:r>
            <a:r>
              <a:rPr lang="zh-CN" altLang="en-US" b="1" dirty="0" smtClean="0"/>
              <a:t>模型示意图</a:t>
            </a:r>
            <a:endParaRPr lang="en-US" altLang="zh-CN" dirty="0"/>
          </a:p>
        </p:txBody>
      </p:sp>
    </p:spTree>
    <p:extLst>
      <p:ext uri="{BB962C8B-B14F-4D97-AF65-F5344CB8AC3E}">
        <p14:creationId xmlns:p14="http://schemas.microsoft.com/office/powerpoint/2010/main" val="35584227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zh-CN" altLang="en-US" sz="2400" dirty="0"/>
              <a:t>网络设备种类多种多样，不同设备厂商提供的管理接口（如命令行接口）各不相同，这使得网络管理变得愈发复杂。为解决这一问题，</a:t>
            </a:r>
            <a:r>
              <a:rPr lang="en-US" altLang="zh-CN" sz="2400" dirty="0"/>
              <a:t>SNMP</a:t>
            </a:r>
            <a:r>
              <a:rPr lang="zh-CN" altLang="en-US" sz="2400" dirty="0"/>
              <a:t>应运而生。</a:t>
            </a:r>
            <a:r>
              <a:rPr lang="en-US" altLang="zh-CN" sz="2400" dirty="0"/>
              <a:t>SNMP</a:t>
            </a:r>
            <a:r>
              <a:rPr lang="zh-CN" altLang="en-US" sz="2400" dirty="0"/>
              <a:t>作为广泛应用于</a:t>
            </a:r>
            <a:r>
              <a:rPr lang="en-US" altLang="zh-CN" sz="2400" dirty="0"/>
              <a:t>TCP/IP</a:t>
            </a:r>
            <a:r>
              <a:rPr lang="zh-CN" altLang="en-US" sz="2400" dirty="0"/>
              <a:t>网络的网络管理标准协议，提供了统一的接口，从而实现了不同种类和厂商的网络设备之间的统一管理</a:t>
            </a:r>
            <a:r>
              <a:rPr lang="zh-CN" altLang="en-US" sz="2400" dirty="0" smtClean="0"/>
              <a:t>。</a:t>
            </a:r>
            <a:endParaRPr lang="en-US" altLang="zh-CN" sz="2400" dirty="0" smtClean="0"/>
          </a:p>
          <a:p>
            <a:pPr marL="0" indent="0">
              <a:buNone/>
            </a:pPr>
            <a:r>
              <a:rPr lang="en-US" altLang="zh-CN" sz="2400" dirty="0"/>
              <a:t>SNMP</a:t>
            </a:r>
            <a:r>
              <a:rPr lang="zh-CN" altLang="en-US" sz="2400" dirty="0"/>
              <a:t>系统</a:t>
            </a:r>
            <a:r>
              <a:rPr lang="zh-CN" altLang="en-US" sz="2400" dirty="0" smtClean="0"/>
              <a:t>由网络管理</a:t>
            </a:r>
            <a:r>
              <a:rPr lang="zh-CN" altLang="en-US" sz="2400" dirty="0"/>
              <a:t>系统</a:t>
            </a:r>
            <a:r>
              <a:rPr lang="en-US" altLang="zh-CN" sz="2400" dirty="0" smtClean="0"/>
              <a:t>NMS</a:t>
            </a:r>
            <a:r>
              <a:rPr lang="zh-CN" altLang="en-US" sz="2400" dirty="0" smtClean="0"/>
              <a:t>（</a:t>
            </a:r>
            <a:r>
              <a:rPr lang="en-US" altLang="zh-CN" sz="2400" dirty="0"/>
              <a:t>Network </a:t>
            </a:r>
            <a:r>
              <a:rPr lang="en-US" altLang="zh-CN" sz="2400" dirty="0" smtClean="0"/>
              <a:t/>
            </a:r>
            <a:br>
              <a:rPr lang="en-US" altLang="zh-CN" sz="2400" dirty="0" smtClean="0"/>
            </a:br>
            <a:r>
              <a:rPr lang="en-US" altLang="zh-CN" sz="2400" dirty="0" smtClean="0"/>
              <a:t>Management </a:t>
            </a:r>
            <a:r>
              <a:rPr lang="en-US" altLang="zh-CN" sz="2400" dirty="0"/>
              <a:t>System</a:t>
            </a:r>
            <a:r>
              <a:rPr lang="zh-CN" altLang="en-US" sz="2400" dirty="0"/>
              <a:t>）</a:t>
            </a:r>
            <a:r>
              <a:rPr lang="zh-CN" altLang="en-US" sz="2400" dirty="0" smtClean="0"/>
              <a:t>、</a:t>
            </a:r>
            <a:r>
              <a:rPr lang="en-US" altLang="zh-CN" sz="2400" dirty="0" smtClean="0"/>
              <a:t>SNMP </a:t>
            </a:r>
            <a:r>
              <a:rPr lang="en-US" altLang="zh-CN" sz="2400" dirty="0"/>
              <a:t>Agent</a:t>
            </a:r>
            <a:r>
              <a:rPr lang="zh-CN" altLang="en-US" sz="2400" dirty="0" smtClean="0"/>
              <a:t>、</a:t>
            </a:r>
            <a:r>
              <a:rPr lang="en-US" altLang="zh-CN" sz="2400" dirty="0" smtClean="0"/>
              <a:t/>
            </a:r>
            <a:br>
              <a:rPr lang="en-US" altLang="zh-CN" sz="2400" dirty="0" smtClean="0"/>
            </a:br>
            <a:r>
              <a:rPr lang="zh-CN" altLang="en-US" sz="2400" dirty="0" smtClean="0"/>
              <a:t>被</a:t>
            </a:r>
            <a:r>
              <a:rPr lang="zh-CN" altLang="en-US" sz="2400" dirty="0"/>
              <a:t>管对象</a:t>
            </a:r>
            <a:r>
              <a:rPr lang="en-US" altLang="zh-CN" sz="2400" dirty="0"/>
              <a:t>Management </a:t>
            </a:r>
            <a:r>
              <a:rPr lang="en-US" altLang="zh-CN" sz="2400" dirty="0" smtClean="0"/>
              <a:t>object</a:t>
            </a:r>
            <a:r>
              <a:rPr lang="zh-CN" altLang="en-US" sz="2400" dirty="0" smtClean="0"/>
              <a:t>和</a:t>
            </a:r>
            <a:r>
              <a:rPr lang="en-US" altLang="zh-CN" sz="2400" dirty="0" smtClean="0"/>
              <a:t/>
            </a:r>
            <a:br>
              <a:rPr lang="en-US" altLang="zh-CN" sz="2400" dirty="0" smtClean="0"/>
            </a:br>
            <a:r>
              <a:rPr lang="zh-CN" altLang="en-US" sz="2400" dirty="0" smtClean="0"/>
              <a:t>管理</a:t>
            </a:r>
            <a:r>
              <a:rPr lang="zh-CN" altLang="en-US" sz="2400" dirty="0"/>
              <a:t>信息库</a:t>
            </a:r>
            <a:r>
              <a:rPr lang="en-US" altLang="zh-CN" sz="2400" dirty="0" smtClean="0"/>
              <a:t>MIB</a:t>
            </a:r>
            <a:r>
              <a:rPr lang="zh-CN" altLang="en-US" sz="2400" dirty="0" smtClean="0"/>
              <a:t>（</a:t>
            </a:r>
            <a:r>
              <a:rPr lang="en-US" altLang="zh-CN" sz="2400" dirty="0"/>
              <a:t>Management </a:t>
            </a:r>
            <a:r>
              <a:rPr lang="en-US" altLang="zh-CN" sz="2400" dirty="0" smtClean="0"/>
              <a:t>Information </a:t>
            </a:r>
            <a:br>
              <a:rPr lang="en-US" altLang="zh-CN" sz="2400" dirty="0" smtClean="0"/>
            </a:br>
            <a:r>
              <a:rPr lang="en-US" altLang="zh-CN" sz="2400" dirty="0" smtClean="0"/>
              <a:t>Base</a:t>
            </a:r>
            <a:r>
              <a:rPr lang="zh-CN" altLang="en-US" sz="2400" dirty="0"/>
              <a:t>）四</a:t>
            </a:r>
            <a:r>
              <a:rPr lang="zh-CN" altLang="en-US" sz="2400" dirty="0" smtClean="0"/>
              <a:t>部分组成。</a:t>
            </a:r>
            <a:endParaRPr lang="en-US" altLang="zh-CN" sz="2400" dirty="0" smtClean="0"/>
          </a:p>
          <a:p>
            <a:pPr marL="0" indent="0">
              <a:buNone/>
            </a:pPr>
            <a:r>
              <a:rPr lang="en-US" altLang="zh-CN" sz="2400" dirty="0" smtClean="0"/>
              <a:t>NMS</a:t>
            </a:r>
            <a:r>
              <a:rPr lang="zh-CN" altLang="en-US" sz="2400" dirty="0"/>
              <a:t>作为整个网络的网管中心</a:t>
            </a:r>
            <a:r>
              <a:rPr lang="zh-CN" altLang="en-US" sz="2400" dirty="0" smtClean="0"/>
              <a:t>，</a:t>
            </a:r>
            <a:r>
              <a:rPr lang="en-US" altLang="zh-CN" sz="2400" dirty="0" smtClean="0"/>
              <a:t/>
            </a:r>
            <a:br>
              <a:rPr lang="en-US" altLang="zh-CN" sz="2400" dirty="0" smtClean="0"/>
            </a:br>
            <a:r>
              <a:rPr lang="zh-CN" altLang="en-US" sz="2400" dirty="0" smtClean="0"/>
              <a:t>对</a:t>
            </a:r>
            <a:r>
              <a:rPr lang="zh-CN" altLang="en-US" sz="2400" dirty="0"/>
              <a:t>设备进行管理。</a:t>
            </a:r>
            <a:endParaRPr lang="en-US" altLang="zh-CN" sz="2400" dirty="0"/>
          </a:p>
          <a:p>
            <a:pPr marL="0" indent="0">
              <a:buNone/>
            </a:pPr>
            <a:r>
              <a:rPr lang="en-US" altLang="zh-CN" sz="2400" dirty="0"/>
              <a:t>SNMP Agent</a:t>
            </a:r>
            <a:r>
              <a:rPr lang="zh-CN" altLang="en-US" sz="2400" dirty="0"/>
              <a:t>是被管理设备中的一个代理进程</a:t>
            </a:r>
            <a:r>
              <a:rPr lang="zh-CN" altLang="en-US" sz="2400" dirty="0" smtClean="0"/>
              <a:t>，</a:t>
            </a:r>
            <a:r>
              <a:rPr lang="en-US" altLang="zh-CN" sz="2400" dirty="0" smtClean="0"/>
              <a:t/>
            </a:r>
            <a:br>
              <a:rPr lang="en-US" altLang="zh-CN" sz="2400" dirty="0" smtClean="0"/>
            </a:br>
            <a:r>
              <a:rPr lang="zh-CN" altLang="en-US" sz="2400" dirty="0" smtClean="0"/>
              <a:t>用于</a:t>
            </a:r>
            <a:r>
              <a:rPr lang="zh-CN" altLang="en-US" sz="2400" dirty="0"/>
              <a:t>维护被管理设备的信息数据并响应</a:t>
            </a:r>
            <a:r>
              <a:rPr lang="zh-CN" altLang="en-US" sz="2400" dirty="0" smtClean="0"/>
              <a:t>来自</a:t>
            </a:r>
            <a:r>
              <a:rPr lang="en-US" altLang="zh-CN" sz="2400" dirty="0" smtClean="0"/>
              <a:t/>
            </a:r>
            <a:br>
              <a:rPr lang="en-US" altLang="zh-CN" sz="2400" dirty="0" smtClean="0"/>
            </a:br>
            <a:r>
              <a:rPr lang="en-US" altLang="zh-CN" sz="2400" dirty="0" smtClean="0"/>
              <a:t>NMS</a:t>
            </a:r>
            <a:r>
              <a:rPr lang="zh-CN" altLang="en-US" sz="2400" dirty="0"/>
              <a:t>的请求，把管理数据汇报给发送请求的</a:t>
            </a:r>
            <a:r>
              <a:rPr lang="en-US" altLang="zh-CN" sz="2400" dirty="0" smtClean="0"/>
              <a:t>NMS</a:t>
            </a:r>
            <a:r>
              <a:rPr lang="zh-CN" altLang="en-US" sz="2400" dirty="0" smtClean="0"/>
              <a:t>。</a:t>
            </a:r>
            <a:r>
              <a:rPr lang="en-US" altLang="zh-CN" sz="2400" dirty="0" smtClean="0"/>
              <a:t/>
            </a:r>
            <a:br>
              <a:rPr lang="en-US" altLang="zh-CN" sz="2400" dirty="0" smtClean="0"/>
            </a:br>
            <a:r>
              <a:rPr lang="en-US" altLang="zh-CN" sz="2400" dirty="0"/>
              <a:t>Managed object</a:t>
            </a:r>
            <a:r>
              <a:rPr lang="zh-CN" altLang="en-US" sz="2400" dirty="0"/>
              <a:t>指被管理</a:t>
            </a:r>
            <a:r>
              <a:rPr lang="zh-CN" altLang="en-US" sz="2400" dirty="0" smtClean="0"/>
              <a:t>对象，</a:t>
            </a:r>
            <a:r>
              <a:rPr lang="zh-CN" altLang="en-US" sz="2400" dirty="0"/>
              <a:t>设备中</a:t>
            </a:r>
            <a:r>
              <a:rPr lang="zh-CN" altLang="en-US" sz="2400" dirty="0" smtClean="0"/>
              <a:t>的硬件、参数</a:t>
            </a:r>
            <a:r>
              <a:rPr lang="zh-CN" altLang="en-US" sz="2400" dirty="0"/>
              <a:t>集合</a:t>
            </a:r>
            <a:endParaRPr lang="en-US" altLang="zh-CN" sz="2400" b="1" dirty="0" smtClean="0"/>
          </a:p>
        </p:txBody>
      </p:sp>
      <p:pic>
        <p:nvPicPr>
          <p:cNvPr id="2" name="图片 1"/>
          <p:cNvPicPr>
            <a:picLocks noChangeAspect="1"/>
          </p:cNvPicPr>
          <p:nvPr/>
        </p:nvPicPr>
        <p:blipFill>
          <a:blip r:embed="rId3"/>
          <a:stretch>
            <a:fillRect/>
          </a:stretch>
        </p:blipFill>
        <p:spPr>
          <a:xfrm>
            <a:off x="6833937" y="2399857"/>
            <a:ext cx="1900242" cy="3684616"/>
          </a:xfrm>
          <a:prstGeom prst="rect">
            <a:avLst/>
          </a:prstGeom>
        </p:spPr>
      </p:pic>
    </p:spTree>
    <p:extLst>
      <p:ext uri="{BB962C8B-B14F-4D97-AF65-F5344CB8AC3E}">
        <p14:creationId xmlns:p14="http://schemas.microsoft.com/office/powerpoint/2010/main" val="28633671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en-US" altLang="zh-CN" sz="2400" dirty="0"/>
              <a:t>MIB</a:t>
            </a:r>
            <a:r>
              <a:rPr lang="zh-CN" altLang="en-US" sz="2400" dirty="0"/>
              <a:t>是一个数据库，指明了被管理设备所维护的变量。</a:t>
            </a:r>
            <a:r>
              <a:rPr lang="en-US" altLang="zh-CN" sz="2400" dirty="0"/>
              <a:t>MIB</a:t>
            </a:r>
            <a:r>
              <a:rPr lang="zh-CN" altLang="en-US" sz="2400" dirty="0"/>
              <a:t>在数据库中定义了被管理设备的一系列属性：对象的名称、对象的状态、对象的访问权限和对象的数据类型等。</a:t>
            </a:r>
            <a:r>
              <a:rPr lang="en-US" altLang="zh-CN" sz="2400" dirty="0"/>
              <a:t>MIB</a:t>
            </a:r>
            <a:r>
              <a:rPr lang="zh-CN" altLang="en-US" sz="2400" dirty="0"/>
              <a:t>也可以看作是</a:t>
            </a:r>
            <a:r>
              <a:rPr lang="en-US" altLang="zh-CN" sz="2400" dirty="0"/>
              <a:t>NMS</a:t>
            </a:r>
            <a:r>
              <a:rPr lang="zh-CN" altLang="en-US" sz="2400" dirty="0"/>
              <a:t>和</a:t>
            </a:r>
            <a:r>
              <a:rPr lang="en-US" altLang="zh-CN" sz="2400" dirty="0"/>
              <a:t>SNMP Agent</a:t>
            </a:r>
            <a:r>
              <a:rPr lang="zh-CN" altLang="en-US" sz="2400" dirty="0"/>
              <a:t>之间的一个接口，通过这个接口，</a:t>
            </a:r>
            <a:r>
              <a:rPr lang="en-US" altLang="zh-CN" sz="2400" dirty="0"/>
              <a:t>NMS</a:t>
            </a:r>
            <a:r>
              <a:rPr lang="zh-CN" altLang="en-US" sz="2400" dirty="0"/>
              <a:t>对被管理设备所维护的变量进行查询</a:t>
            </a:r>
            <a:r>
              <a:rPr lang="en-US" altLang="zh-CN" sz="2400" dirty="0"/>
              <a:t>/</a:t>
            </a:r>
            <a:r>
              <a:rPr lang="zh-CN" altLang="en-US" sz="2400" dirty="0"/>
              <a:t>设置操作</a:t>
            </a:r>
            <a:r>
              <a:rPr lang="zh-CN" altLang="en-US" sz="2400" dirty="0" smtClean="0"/>
              <a:t>。</a:t>
            </a:r>
            <a:endParaRPr lang="en-US" altLang="zh-CN" sz="2400" dirty="0" smtClean="0"/>
          </a:p>
          <a:p>
            <a:pPr marL="0" indent="0">
              <a:buNone/>
            </a:pPr>
            <a:r>
              <a:rPr lang="en-US" altLang="zh-CN" sz="2400" dirty="0" smtClean="0"/>
              <a:t>MIB</a:t>
            </a:r>
            <a:r>
              <a:rPr lang="zh-CN" altLang="en-US" sz="2400" dirty="0"/>
              <a:t>是以树状结构进行存储的，树的节点表示被管理对象，它可以用从根开始的一条路径唯一地识别，这条路径就称为</a:t>
            </a:r>
            <a:r>
              <a:rPr lang="en-US" altLang="zh-CN" sz="2400" dirty="0" smtClean="0"/>
              <a:t>OID</a:t>
            </a:r>
            <a:r>
              <a:rPr lang="zh-CN" altLang="en-US" sz="2400" dirty="0" smtClean="0"/>
              <a:t>。</a:t>
            </a:r>
            <a:endParaRPr lang="en-US" altLang="zh-CN" sz="2400" dirty="0" smtClean="0"/>
          </a:p>
        </p:txBody>
      </p:sp>
    </p:spTree>
    <p:extLst>
      <p:ext uri="{BB962C8B-B14F-4D97-AF65-F5344CB8AC3E}">
        <p14:creationId xmlns:p14="http://schemas.microsoft.com/office/powerpoint/2010/main" val="27384351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en-US" altLang="zh-CN" sz="2400" dirty="0" smtClean="0"/>
              <a:t/>
            </a:r>
            <a:br>
              <a:rPr lang="en-US" altLang="zh-CN" sz="2400" dirty="0" smtClean="0"/>
            </a:b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a:p>
          <a:p>
            <a:pPr marL="0" indent="0">
              <a:buNone/>
            </a:pPr>
            <a:endParaRPr lang="en-US" altLang="zh-CN" sz="2400" dirty="0" smtClean="0"/>
          </a:p>
          <a:p>
            <a:pPr marL="0" indent="0">
              <a:buNone/>
            </a:pPr>
            <a:r>
              <a:rPr lang="en-US" altLang="zh-CN" sz="2400" dirty="0"/>
              <a:t>OID</a:t>
            </a:r>
            <a:r>
              <a:rPr lang="zh-CN" altLang="en-US" sz="2400" dirty="0" smtClean="0"/>
              <a:t>可以 标识节点 或 标识子树。</a:t>
            </a:r>
            <a:r>
              <a:rPr lang="en-US" altLang="zh-CN" sz="2400" dirty="0" smtClean="0"/>
              <a:t/>
            </a:r>
            <a:br>
              <a:rPr lang="en-US" altLang="zh-CN" sz="2400" dirty="0" smtClean="0"/>
            </a:br>
            <a:r>
              <a:rPr lang="en-US" altLang="zh-CN" sz="2400" dirty="0" smtClean="0"/>
              <a:t>system</a:t>
            </a:r>
            <a:r>
              <a:rPr lang="zh-CN" altLang="en-US" sz="2400" dirty="0"/>
              <a:t>的</a:t>
            </a:r>
            <a:r>
              <a:rPr lang="en-US" altLang="zh-CN" sz="2400" dirty="0"/>
              <a:t>OID</a:t>
            </a:r>
            <a:r>
              <a:rPr lang="zh-CN" altLang="en-US" sz="2400" dirty="0"/>
              <a:t>为</a:t>
            </a:r>
            <a:r>
              <a:rPr lang="en-US" altLang="zh-CN" sz="2400" dirty="0"/>
              <a:t>1.3.6.1.2.1.1</a:t>
            </a:r>
            <a:r>
              <a:rPr lang="zh-CN" altLang="en-US" sz="2400" dirty="0" smtClean="0"/>
              <a:t>，</a:t>
            </a:r>
            <a:r>
              <a:rPr lang="en-US" altLang="zh-CN" sz="2400" dirty="0" smtClean="0"/>
              <a:t/>
            </a:r>
            <a:br>
              <a:rPr lang="en-US" altLang="zh-CN" sz="2400" dirty="0" smtClean="0"/>
            </a:br>
            <a:r>
              <a:rPr lang="zh-CN" altLang="en-US" sz="2400" dirty="0"/>
              <a:t>以</a:t>
            </a:r>
            <a:r>
              <a:rPr lang="en-US" altLang="zh-CN" sz="2400" dirty="0"/>
              <a:t>private</a:t>
            </a:r>
            <a:r>
              <a:rPr lang="zh-CN" altLang="en-US" sz="2400" dirty="0"/>
              <a:t>为根节点的子树的</a:t>
            </a:r>
            <a:r>
              <a:rPr lang="en-US" altLang="zh-CN" sz="2400" dirty="0"/>
              <a:t>OID</a:t>
            </a:r>
            <a:r>
              <a:rPr lang="zh-CN" altLang="en-US" sz="2400" dirty="0"/>
              <a:t>为</a:t>
            </a:r>
            <a:r>
              <a:rPr lang="en-US" altLang="zh-CN" sz="2400" dirty="0"/>
              <a:t>private</a:t>
            </a:r>
            <a:r>
              <a:rPr lang="zh-CN" altLang="en-US" sz="2400" dirty="0"/>
              <a:t>的</a:t>
            </a:r>
            <a:r>
              <a:rPr lang="en-US" altLang="zh-CN" sz="2400" dirty="0"/>
              <a:t>OID</a:t>
            </a:r>
            <a:r>
              <a:rPr lang="en-US" altLang="zh-CN" sz="2400" dirty="0" smtClean="0"/>
              <a:t>—{</a:t>
            </a:r>
            <a:r>
              <a:rPr lang="en-US" altLang="zh-CN" sz="2400" dirty="0"/>
              <a:t>1.3.6.1.4}</a:t>
            </a:r>
            <a:r>
              <a:rPr lang="zh-CN" altLang="en-US" sz="2400" dirty="0"/>
              <a:t>。</a:t>
            </a:r>
            <a:endParaRPr lang="en-US" altLang="zh-CN" sz="2400" dirty="0" smtClean="0"/>
          </a:p>
        </p:txBody>
      </p:sp>
      <p:pic>
        <p:nvPicPr>
          <p:cNvPr id="4" name="图片 3"/>
          <p:cNvPicPr>
            <a:picLocks noChangeAspect="1"/>
          </p:cNvPicPr>
          <p:nvPr/>
        </p:nvPicPr>
        <p:blipFill>
          <a:blip r:embed="rId3"/>
          <a:stretch>
            <a:fillRect/>
          </a:stretch>
        </p:blipFill>
        <p:spPr>
          <a:xfrm>
            <a:off x="2007320" y="253243"/>
            <a:ext cx="7045240" cy="5300705"/>
          </a:xfrm>
          <a:prstGeom prst="rect">
            <a:avLst/>
          </a:prstGeom>
        </p:spPr>
      </p:pic>
    </p:spTree>
    <p:extLst>
      <p:ext uri="{BB962C8B-B14F-4D97-AF65-F5344CB8AC3E}">
        <p14:creationId xmlns:p14="http://schemas.microsoft.com/office/powerpoint/2010/main" val="24992009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en-US" altLang="zh-CN" sz="2400" dirty="0" smtClean="0"/>
              <a:t>SNMPv1/SNMPv2c</a:t>
            </a:r>
            <a:r>
              <a:rPr lang="zh-CN" altLang="en-US" sz="2400" dirty="0"/>
              <a:t>查询操作报文格式</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p:txBody>
      </p:sp>
      <p:pic>
        <p:nvPicPr>
          <p:cNvPr id="2" name="图片 1"/>
          <p:cNvPicPr>
            <a:picLocks noChangeAspect="1"/>
          </p:cNvPicPr>
          <p:nvPr/>
        </p:nvPicPr>
        <p:blipFill>
          <a:blip r:embed="rId3"/>
          <a:stretch>
            <a:fillRect/>
          </a:stretch>
        </p:blipFill>
        <p:spPr>
          <a:xfrm>
            <a:off x="857343" y="1737271"/>
            <a:ext cx="7002594" cy="3992969"/>
          </a:xfrm>
          <a:prstGeom prst="rect">
            <a:avLst/>
          </a:prstGeom>
        </p:spPr>
      </p:pic>
    </p:spTree>
    <p:extLst>
      <p:ext uri="{BB962C8B-B14F-4D97-AF65-F5344CB8AC3E}">
        <p14:creationId xmlns:p14="http://schemas.microsoft.com/office/powerpoint/2010/main" val="101131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33094"/>
            <a:ext cx="7886700" cy="822326"/>
          </a:xfrm>
        </p:spPr>
        <p:txBody>
          <a:bodyPr/>
          <a:lstStyle/>
          <a:p>
            <a:r>
              <a:rPr lang="en-US" altLang="zh-CN" sz="2800" dirty="0" smtClean="0">
                <a:solidFill>
                  <a:schemeClr val="tx1"/>
                </a:solidFill>
              </a:rPr>
              <a:t>ARP</a:t>
            </a:r>
            <a:r>
              <a:rPr lang="zh-CN" altLang="en-US" sz="2800" dirty="0" smtClean="0">
                <a:solidFill>
                  <a:schemeClr val="tx1"/>
                </a:solidFill>
              </a:rPr>
              <a:t>的原理</a:t>
            </a:r>
            <a:r>
              <a:rPr lang="zh-CN" altLang="en-US" sz="2800" dirty="0">
                <a:solidFill>
                  <a:schemeClr val="tx1"/>
                </a:solidFill>
              </a:rPr>
              <a:t>及</a:t>
            </a:r>
            <a:r>
              <a:rPr lang="zh-CN" altLang="en-US" sz="2800" dirty="0" smtClean="0">
                <a:solidFill>
                  <a:schemeClr val="tx1"/>
                </a:solidFill>
              </a:rPr>
              <a:t>作用</a:t>
            </a:r>
            <a:endParaRPr lang="zh-CN" altLang="en-US" sz="2800" dirty="0">
              <a:solidFill>
                <a:schemeClr val="tx1"/>
              </a:solidFill>
            </a:endParaRPr>
          </a:p>
        </p:txBody>
      </p:sp>
      <p:sp>
        <p:nvSpPr>
          <p:cNvPr id="3" name="内容占位符 2"/>
          <p:cNvSpPr>
            <a:spLocks noGrp="1"/>
          </p:cNvSpPr>
          <p:nvPr>
            <p:ph idx="1"/>
          </p:nvPr>
        </p:nvSpPr>
        <p:spPr>
          <a:xfrm>
            <a:off x="681990" y="1155420"/>
            <a:ext cx="7886700" cy="4351338"/>
          </a:xfrm>
        </p:spPr>
        <p:txBody>
          <a:bodyPr>
            <a:normAutofit/>
          </a:bodyPr>
          <a:lstStyle/>
          <a:p>
            <a:r>
              <a:rPr lang="en-US" altLang="zh-CN" sz="2400" dirty="0" smtClean="0"/>
              <a:t>ARP</a:t>
            </a:r>
            <a:r>
              <a:rPr lang="zh-CN" altLang="en-US" sz="2400" dirty="0" smtClean="0"/>
              <a:t>协议（</a:t>
            </a:r>
            <a:r>
              <a:rPr lang="en-US" altLang="zh-CN" sz="2400" dirty="0" smtClean="0"/>
              <a:t>Address </a:t>
            </a:r>
            <a:r>
              <a:rPr lang="en-US" altLang="zh-CN" sz="2400" dirty="0"/>
              <a:t>Resolution P</a:t>
            </a:r>
            <a:r>
              <a:rPr lang="en-US" altLang="zh-CN" sz="2400" dirty="0" smtClean="0"/>
              <a:t>rotocol</a:t>
            </a:r>
            <a:r>
              <a:rPr lang="zh-CN" altLang="en-US" sz="2400" dirty="0"/>
              <a:t>）</a:t>
            </a:r>
            <a:r>
              <a:rPr lang="en-US" altLang="zh-CN" sz="2400" dirty="0"/>
              <a:t>-----</a:t>
            </a:r>
            <a:r>
              <a:rPr lang="zh-CN" altLang="en-US" sz="2400" dirty="0"/>
              <a:t>地址解析</a:t>
            </a:r>
            <a:r>
              <a:rPr lang="zh-CN" altLang="en-US" sz="2400" dirty="0" smtClean="0"/>
              <a:t>协议</a:t>
            </a:r>
            <a:endParaRPr lang="en-US" altLang="zh-CN" sz="2400" dirty="0" smtClean="0"/>
          </a:p>
          <a:p>
            <a:r>
              <a:rPr lang="zh-CN" altLang="en-US" sz="2400" dirty="0" smtClean="0"/>
              <a:t>作用：将</a:t>
            </a:r>
            <a:r>
              <a:rPr lang="en-US" altLang="zh-CN" sz="2400" dirty="0"/>
              <a:t>IP</a:t>
            </a:r>
            <a:r>
              <a:rPr lang="zh-CN" altLang="en-US" sz="2400" dirty="0"/>
              <a:t>地址解析为以太网</a:t>
            </a:r>
            <a:r>
              <a:rPr lang="en-US" altLang="zh-CN" sz="2400" dirty="0"/>
              <a:t>MAC</a:t>
            </a:r>
            <a:r>
              <a:rPr lang="zh-CN" altLang="en-US" sz="2400" dirty="0"/>
              <a:t>地址的</a:t>
            </a:r>
            <a:r>
              <a:rPr lang="zh-CN" altLang="en-US" sz="2400" dirty="0" smtClean="0"/>
              <a:t>协议</a:t>
            </a:r>
            <a:endParaRPr lang="en-US" altLang="zh-CN" sz="2400" dirty="0" smtClean="0"/>
          </a:p>
          <a:p>
            <a:r>
              <a:rPr lang="zh-CN" altLang="en-US" sz="2400" dirty="0" smtClean="0"/>
              <a:t>基本原理：发送</a:t>
            </a:r>
            <a:r>
              <a:rPr lang="en-US" altLang="zh-CN" sz="2400" b="1" dirty="0"/>
              <a:t>ARP</a:t>
            </a:r>
            <a:r>
              <a:rPr lang="zh-CN" altLang="en-US" sz="2400" b="1" dirty="0"/>
              <a:t>广播</a:t>
            </a:r>
            <a:r>
              <a:rPr lang="zh-CN" altLang="en-US" sz="2400" dirty="0"/>
              <a:t>请求对方</a:t>
            </a:r>
            <a:r>
              <a:rPr lang="en-US" altLang="zh-CN" sz="2400" dirty="0"/>
              <a:t>MAC</a:t>
            </a:r>
            <a:r>
              <a:rPr lang="zh-CN" altLang="en-US" sz="2400" dirty="0"/>
              <a:t>地址 然后对方发送</a:t>
            </a:r>
            <a:r>
              <a:rPr lang="en-US" altLang="zh-CN" sz="2400" dirty="0"/>
              <a:t>ARP</a:t>
            </a:r>
            <a:r>
              <a:rPr lang="zh-CN" altLang="en-US" sz="2400" dirty="0"/>
              <a:t>应答，解析的结果存储在</a:t>
            </a:r>
            <a:r>
              <a:rPr lang="en-US" altLang="zh-CN" sz="2400" dirty="0"/>
              <a:t>ARP</a:t>
            </a:r>
            <a:r>
              <a:rPr lang="zh-CN" altLang="en-US" sz="2400" dirty="0"/>
              <a:t>缓存表</a:t>
            </a:r>
            <a:r>
              <a:rPr lang="zh-CN" altLang="en-US" sz="2400" dirty="0" smtClean="0"/>
              <a:t>中</a:t>
            </a:r>
            <a:r>
              <a:rPr lang="en-US" altLang="zh-CN" sz="2400" dirty="0" smtClean="0"/>
              <a:t>(</a:t>
            </a:r>
            <a:r>
              <a:rPr lang="zh-CN" altLang="en-US" sz="2400" dirty="0" smtClean="0"/>
              <a:t>保存一定时间，下次查询时可以利用该缓存</a:t>
            </a:r>
            <a:r>
              <a:rPr lang="en-US" altLang="zh-CN" sz="2400" dirty="0" smtClean="0"/>
              <a:t>)</a:t>
            </a:r>
            <a:r>
              <a:rPr lang="zh-CN" altLang="en-US" sz="2400" dirty="0" smtClean="0"/>
              <a:t>；当</a:t>
            </a:r>
            <a:r>
              <a:rPr lang="zh-CN" altLang="en-US" sz="2400" dirty="0"/>
              <a:t>主机接收到</a:t>
            </a:r>
            <a:r>
              <a:rPr lang="en-US" altLang="zh-CN" sz="2400" dirty="0"/>
              <a:t>ARP</a:t>
            </a:r>
            <a:r>
              <a:rPr lang="zh-CN" altLang="en-US" sz="2400" dirty="0"/>
              <a:t>应答数据包时，就会对自己的</a:t>
            </a:r>
            <a:r>
              <a:rPr lang="en-US" altLang="zh-CN" sz="2400" dirty="0"/>
              <a:t>ARP</a:t>
            </a:r>
            <a:r>
              <a:rPr lang="zh-CN" altLang="en-US" sz="2400" dirty="0"/>
              <a:t>缓存进行更新，将应答中的</a:t>
            </a:r>
            <a:r>
              <a:rPr lang="en-US" altLang="zh-CN" sz="2400" dirty="0" err="1"/>
              <a:t>ip</a:t>
            </a:r>
            <a:r>
              <a:rPr lang="zh-CN" altLang="en-US" sz="2400" dirty="0"/>
              <a:t>地址和</a:t>
            </a:r>
            <a:r>
              <a:rPr lang="en-US" altLang="zh-CN" sz="2400" dirty="0"/>
              <a:t>MAC</a:t>
            </a:r>
            <a:r>
              <a:rPr lang="zh-CN" altLang="en-US" sz="2400" dirty="0"/>
              <a:t>地址存储在</a:t>
            </a:r>
            <a:r>
              <a:rPr lang="en-US" altLang="zh-CN" sz="2400" dirty="0"/>
              <a:t>ARP</a:t>
            </a:r>
            <a:r>
              <a:rPr lang="zh-CN" altLang="en-US" sz="2400" dirty="0"/>
              <a:t>缓存中</a:t>
            </a:r>
            <a:r>
              <a:rPr lang="zh-CN" altLang="en-US" sz="2400" dirty="0" smtClean="0"/>
              <a:t>。</a:t>
            </a:r>
            <a:endParaRPr lang="en-US" altLang="zh-CN" sz="2400" dirty="0" smtClean="0"/>
          </a:p>
          <a:p>
            <a:pPr marL="0" indent="0">
              <a:buNone/>
            </a:pPr>
            <a:r>
              <a:rPr lang="en-US" altLang="zh-CN" sz="2400" i="1" u="sng" dirty="0" smtClean="0"/>
              <a:t>Question</a:t>
            </a:r>
            <a:r>
              <a:rPr lang="zh-CN" altLang="en-US" sz="2400" i="1" u="sng" dirty="0" smtClean="0"/>
              <a:t>：从</a:t>
            </a:r>
            <a:r>
              <a:rPr lang="en-US" altLang="zh-CN" sz="2400" i="1" u="sng" dirty="0"/>
              <a:t>TCP/IP</a:t>
            </a:r>
            <a:r>
              <a:rPr lang="zh-CN" altLang="en-US" sz="2400" i="1" u="sng" dirty="0"/>
              <a:t>协议栈</a:t>
            </a:r>
            <a:r>
              <a:rPr lang="zh-CN" altLang="en-US" sz="2400" i="1" u="sng" dirty="0" smtClean="0"/>
              <a:t>来看，</a:t>
            </a:r>
            <a:r>
              <a:rPr lang="en-US" altLang="zh-CN" sz="2400" i="1" u="sng" dirty="0" smtClean="0"/>
              <a:t>ARP</a:t>
            </a:r>
            <a:r>
              <a:rPr lang="zh-CN" altLang="en-US" sz="2400" i="1" u="sng" dirty="0" smtClean="0"/>
              <a:t>是网络层协议 还是 链路层协议？</a:t>
            </a:r>
            <a:endParaRPr lang="zh-CN" altLang="en-US" sz="2400" i="1" u="sng" dirty="0"/>
          </a:p>
        </p:txBody>
      </p:sp>
      <p:sp>
        <p:nvSpPr>
          <p:cNvPr id="4" name="矩形 3"/>
          <p:cNvSpPr/>
          <p:nvPr/>
        </p:nvSpPr>
        <p:spPr>
          <a:xfrm>
            <a:off x="350520" y="4961273"/>
            <a:ext cx="3345180" cy="1200329"/>
          </a:xfrm>
          <a:prstGeom prst="rect">
            <a:avLst/>
          </a:prstGeom>
        </p:spPr>
        <p:txBody>
          <a:bodyPr wrap="square">
            <a:spAutoFit/>
          </a:bodyPr>
          <a:lstStyle/>
          <a:p>
            <a:r>
              <a:rPr lang="zh-CN" altLang="en-US" dirty="0">
                <a:solidFill>
                  <a:srgbClr val="191B1F"/>
                </a:solidFill>
                <a:latin typeface="-apple-system"/>
              </a:rPr>
              <a:t>在</a:t>
            </a:r>
            <a:r>
              <a:rPr lang="en-US" altLang="zh-CN" dirty="0">
                <a:solidFill>
                  <a:srgbClr val="191B1F"/>
                </a:solidFill>
                <a:latin typeface="-apple-system"/>
              </a:rPr>
              <a:t>IP</a:t>
            </a:r>
            <a:r>
              <a:rPr lang="zh-CN" altLang="en-US" dirty="0">
                <a:solidFill>
                  <a:srgbClr val="191B1F"/>
                </a:solidFill>
                <a:latin typeface="-apple-system"/>
              </a:rPr>
              <a:t>以太网中，当一个上层协议要发包时，有了该节点的</a:t>
            </a:r>
            <a:r>
              <a:rPr lang="en-US" altLang="zh-CN" dirty="0">
                <a:solidFill>
                  <a:srgbClr val="191B1F"/>
                </a:solidFill>
                <a:latin typeface="-apple-system"/>
              </a:rPr>
              <a:t>IP</a:t>
            </a:r>
            <a:r>
              <a:rPr lang="zh-CN" altLang="en-US" dirty="0">
                <a:solidFill>
                  <a:srgbClr val="191B1F"/>
                </a:solidFill>
                <a:latin typeface="-apple-system"/>
              </a:rPr>
              <a:t>地址，</a:t>
            </a:r>
            <a:r>
              <a:rPr lang="en-US" altLang="zh-CN" dirty="0">
                <a:solidFill>
                  <a:srgbClr val="191B1F"/>
                </a:solidFill>
                <a:latin typeface="-apple-system"/>
              </a:rPr>
              <a:t>ARP</a:t>
            </a:r>
            <a:r>
              <a:rPr lang="zh-CN" altLang="en-US" dirty="0">
                <a:solidFill>
                  <a:srgbClr val="191B1F"/>
                </a:solidFill>
                <a:latin typeface="-apple-system"/>
              </a:rPr>
              <a:t>就能提供该节点的</a:t>
            </a:r>
            <a:r>
              <a:rPr lang="en-US" altLang="zh-CN" dirty="0">
                <a:solidFill>
                  <a:srgbClr val="191B1F"/>
                </a:solidFill>
                <a:latin typeface="-apple-system"/>
              </a:rPr>
              <a:t>MAC</a:t>
            </a:r>
            <a:r>
              <a:rPr lang="zh-CN" altLang="en-US" dirty="0" smtClean="0">
                <a:solidFill>
                  <a:srgbClr val="191B1F"/>
                </a:solidFill>
                <a:latin typeface="-apple-system"/>
              </a:rPr>
              <a:t>地址。</a:t>
            </a:r>
            <a:endParaRPr lang="zh-CN" altLang="en-US" dirty="0"/>
          </a:p>
        </p:txBody>
      </p:sp>
      <p:sp>
        <p:nvSpPr>
          <p:cNvPr id="5" name="矩形 4"/>
          <p:cNvSpPr/>
          <p:nvPr/>
        </p:nvSpPr>
        <p:spPr>
          <a:xfrm>
            <a:off x="3627120" y="4629594"/>
            <a:ext cx="5273040" cy="2031325"/>
          </a:xfrm>
          <a:prstGeom prst="rect">
            <a:avLst/>
          </a:prstGeom>
          <a:solidFill>
            <a:srgbClr val="00B0F0"/>
          </a:solidFill>
        </p:spPr>
        <p:txBody>
          <a:bodyPr wrap="square">
            <a:spAutoFit/>
          </a:bodyPr>
          <a:lstStyle/>
          <a:p>
            <a:r>
              <a:rPr lang="en-US" altLang="zh-CN" dirty="0">
                <a:solidFill>
                  <a:srgbClr val="191B1F"/>
                </a:solidFill>
                <a:latin typeface="-apple-system"/>
              </a:rPr>
              <a:t>OSI</a:t>
            </a:r>
            <a:r>
              <a:rPr lang="zh-CN" altLang="en-US" dirty="0">
                <a:solidFill>
                  <a:srgbClr val="191B1F"/>
                </a:solidFill>
                <a:latin typeface="-apple-system"/>
              </a:rPr>
              <a:t>模式把网络工作分为七层，彼此不直接打交道，只通过接口</a:t>
            </a:r>
            <a:r>
              <a:rPr lang="en-US" altLang="zh-CN" dirty="0">
                <a:solidFill>
                  <a:srgbClr val="191B1F"/>
                </a:solidFill>
                <a:latin typeface="-apple-system"/>
              </a:rPr>
              <a:t>(</a:t>
            </a:r>
            <a:r>
              <a:rPr lang="en-US" altLang="zh-CN" dirty="0" smtClean="0">
                <a:solidFill>
                  <a:srgbClr val="191B1F"/>
                </a:solidFill>
                <a:latin typeface="-apple-system"/>
              </a:rPr>
              <a:t>layer </a:t>
            </a:r>
            <a:r>
              <a:rPr lang="en-US" altLang="zh-CN" dirty="0">
                <a:solidFill>
                  <a:srgbClr val="191B1F"/>
                </a:solidFill>
                <a:latin typeface="-apple-system"/>
              </a:rPr>
              <a:t>interface). IP</a:t>
            </a:r>
            <a:r>
              <a:rPr lang="zh-CN" altLang="en-US" dirty="0">
                <a:solidFill>
                  <a:srgbClr val="191B1F"/>
                </a:solidFill>
                <a:latin typeface="-apple-system"/>
              </a:rPr>
              <a:t>地址在第三层（网络层）</a:t>
            </a:r>
            <a:r>
              <a:rPr lang="en-US" altLang="zh-CN" dirty="0">
                <a:solidFill>
                  <a:srgbClr val="191B1F"/>
                </a:solidFill>
                <a:latin typeface="-apple-system"/>
              </a:rPr>
              <a:t>, MAC</a:t>
            </a:r>
            <a:r>
              <a:rPr lang="zh-CN" altLang="en-US" dirty="0">
                <a:solidFill>
                  <a:srgbClr val="191B1F"/>
                </a:solidFill>
                <a:latin typeface="-apple-system"/>
              </a:rPr>
              <a:t>地址在第二层（数据链路层）</a:t>
            </a:r>
            <a:r>
              <a:rPr lang="zh-CN" altLang="en-US" dirty="0" smtClean="0">
                <a:solidFill>
                  <a:srgbClr val="191B1F"/>
                </a:solidFill>
                <a:latin typeface="-apple-system"/>
              </a:rPr>
              <a:t>。</a:t>
            </a:r>
            <a:endParaRPr lang="en-US" altLang="zh-CN" dirty="0" smtClean="0">
              <a:solidFill>
                <a:srgbClr val="191B1F"/>
              </a:solidFill>
              <a:latin typeface="-apple-system"/>
            </a:endParaRPr>
          </a:p>
          <a:p>
            <a:r>
              <a:rPr lang="zh-CN" altLang="en-US" dirty="0" smtClean="0">
                <a:solidFill>
                  <a:srgbClr val="191B1F"/>
                </a:solidFill>
                <a:latin typeface="-apple-system"/>
              </a:rPr>
              <a:t>协议</a:t>
            </a:r>
            <a:r>
              <a:rPr lang="zh-CN" altLang="en-US" dirty="0">
                <a:solidFill>
                  <a:srgbClr val="191B1F"/>
                </a:solidFill>
                <a:latin typeface="-apple-system"/>
              </a:rPr>
              <a:t>在发送数据包时，首先要</a:t>
            </a:r>
            <a:r>
              <a:rPr lang="zh-CN" altLang="en-US" b="1" u="sng" dirty="0">
                <a:solidFill>
                  <a:srgbClr val="191B1F"/>
                </a:solidFill>
                <a:latin typeface="-apple-system"/>
              </a:rPr>
              <a:t>封装第三层（</a:t>
            </a:r>
            <a:r>
              <a:rPr lang="en-US" altLang="zh-CN" b="1" u="sng" dirty="0">
                <a:solidFill>
                  <a:srgbClr val="191B1F"/>
                </a:solidFill>
                <a:latin typeface="-apple-system"/>
              </a:rPr>
              <a:t>IP</a:t>
            </a:r>
            <a:r>
              <a:rPr lang="zh-CN" altLang="en-US" b="1" u="sng" dirty="0">
                <a:solidFill>
                  <a:srgbClr val="191B1F"/>
                </a:solidFill>
                <a:latin typeface="-apple-system"/>
              </a:rPr>
              <a:t>地址）和第二层 （</a:t>
            </a:r>
            <a:r>
              <a:rPr lang="en-US" altLang="zh-CN" b="1" u="sng" dirty="0">
                <a:solidFill>
                  <a:srgbClr val="191B1F"/>
                </a:solidFill>
                <a:latin typeface="-apple-system"/>
              </a:rPr>
              <a:t>MAC</a:t>
            </a:r>
            <a:r>
              <a:rPr lang="zh-CN" altLang="en-US" b="1" u="sng" dirty="0">
                <a:solidFill>
                  <a:srgbClr val="191B1F"/>
                </a:solidFill>
                <a:latin typeface="-apple-system"/>
              </a:rPr>
              <a:t>地址）的报头</a:t>
            </a:r>
            <a:r>
              <a:rPr lang="en-US" altLang="zh-CN" dirty="0">
                <a:solidFill>
                  <a:srgbClr val="191B1F"/>
                </a:solidFill>
                <a:latin typeface="-apple-system"/>
              </a:rPr>
              <a:t>, </a:t>
            </a:r>
            <a:r>
              <a:rPr lang="zh-CN" altLang="en-US" dirty="0">
                <a:solidFill>
                  <a:srgbClr val="191B1F"/>
                </a:solidFill>
                <a:latin typeface="-apple-system"/>
              </a:rPr>
              <a:t>但协议只知道目的节点的</a:t>
            </a:r>
            <a:r>
              <a:rPr lang="en-US" altLang="zh-CN" dirty="0">
                <a:solidFill>
                  <a:srgbClr val="191B1F"/>
                </a:solidFill>
                <a:latin typeface="-apple-system"/>
              </a:rPr>
              <a:t>IP</a:t>
            </a:r>
            <a:r>
              <a:rPr lang="zh-CN" altLang="en-US" dirty="0">
                <a:solidFill>
                  <a:srgbClr val="191B1F"/>
                </a:solidFill>
                <a:latin typeface="-apple-system"/>
              </a:rPr>
              <a:t>地址，不知道其物理地址，又不能跨第二、三层，所以得用</a:t>
            </a:r>
            <a:r>
              <a:rPr lang="en-US" altLang="zh-CN" dirty="0">
                <a:solidFill>
                  <a:srgbClr val="191B1F"/>
                </a:solidFill>
                <a:latin typeface="-apple-system"/>
              </a:rPr>
              <a:t>ARP</a:t>
            </a:r>
            <a:r>
              <a:rPr lang="zh-CN" altLang="en-US" dirty="0">
                <a:solidFill>
                  <a:srgbClr val="191B1F"/>
                </a:solidFill>
                <a:latin typeface="-apple-system"/>
              </a:rPr>
              <a:t>的服务拿到</a:t>
            </a:r>
            <a:r>
              <a:rPr lang="en-US" altLang="zh-CN" dirty="0">
                <a:solidFill>
                  <a:srgbClr val="191B1F"/>
                </a:solidFill>
                <a:latin typeface="-apple-system"/>
              </a:rPr>
              <a:t>MAC</a:t>
            </a:r>
            <a:r>
              <a:rPr lang="zh-CN" altLang="en-US" dirty="0">
                <a:solidFill>
                  <a:srgbClr val="191B1F"/>
                </a:solidFill>
                <a:latin typeface="-apple-system"/>
              </a:rPr>
              <a:t>地址。</a:t>
            </a:r>
            <a:endParaRPr lang="zh-CN" altLang="en-US" dirty="0"/>
          </a:p>
        </p:txBody>
      </p:sp>
      <p:sp>
        <p:nvSpPr>
          <p:cNvPr id="6" name="矩形 5"/>
          <p:cNvSpPr/>
          <p:nvPr/>
        </p:nvSpPr>
        <p:spPr>
          <a:xfrm>
            <a:off x="0" y="6308615"/>
            <a:ext cx="3246402" cy="369332"/>
          </a:xfrm>
          <a:prstGeom prst="rect">
            <a:avLst/>
          </a:prstGeom>
        </p:spPr>
        <p:txBody>
          <a:bodyPr wrap="none">
            <a:spAutoFit/>
          </a:bodyPr>
          <a:lstStyle/>
          <a:p>
            <a:r>
              <a:rPr lang="zh-CN" altLang="en-US" dirty="0" smtClean="0"/>
              <a:t>静态</a:t>
            </a:r>
            <a:r>
              <a:rPr lang="en-US" altLang="zh-CN" dirty="0" smtClean="0"/>
              <a:t>ARP</a:t>
            </a:r>
            <a:r>
              <a:rPr lang="zh-CN" altLang="en-US" dirty="0" smtClean="0"/>
              <a:t>和动态</a:t>
            </a:r>
            <a:r>
              <a:rPr lang="en-US" altLang="zh-CN" dirty="0" smtClean="0"/>
              <a:t>ARP(</a:t>
            </a:r>
            <a:r>
              <a:rPr lang="zh-CN" altLang="en-US" dirty="0" smtClean="0"/>
              <a:t>老化</a:t>
            </a:r>
            <a:r>
              <a:rPr lang="en-US" altLang="zh-CN" dirty="0" smtClean="0"/>
              <a:t>/</a:t>
            </a:r>
            <a:r>
              <a:rPr lang="zh-CN" altLang="en-US" dirty="0" smtClean="0"/>
              <a:t>更新</a:t>
            </a:r>
            <a:r>
              <a:rPr lang="en-US" altLang="zh-CN" dirty="0" smtClean="0"/>
              <a:t>)</a:t>
            </a:r>
            <a:endParaRPr lang="zh-CN" altLang="en-US" dirty="0"/>
          </a:p>
        </p:txBody>
      </p:sp>
    </p:spTree>
    <p:extLst>
      <p:ext uri="{BB962C8B-B14F-4D97-AF65-F5344CB8AC3E}">
        <p14:creationId xmlns:p14="http://schemas.microsoft.com/office/powerpoint/2010/main" val="40261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endParaRPr lang="en-US" altLang="zh-CN" sz="2400" dirty="0" smtClean="0"/>
          </a:p>
          <a:p>
            <a:pPr marL="0" indent="0">
              <a:buNone/>
            </a:pPr>
            <a:r>
              <a:rPr lang="en-US" altLang="zh-CN" sz="2400" dirty="0"/>
              <a:t>SNMPv2c</a:t>
            </a:r>
            <a:r>
              <a:rPr lang="zh-CN" altLang="en-US" sz="2400" dirty="0"/>
              <a:t>版本</a:t>
            </a:r>
            <a:r>
              <a:rPr lang="en-US" altLang="zh-CN" sz="2400" dirty="0"/>
              <a:t>Get</a:t>
            </a:r>
            <a:r>
              <a:rPr lang="zh-CN" altLang="en-US" sz="2400" dirty="0"/>
              <a:t>请求报文</a:t>
            </a: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p:txBody>
      </p:sp>
      <p:pic>
        <p:nvPicPr>
          <p:cNvPr id="1026" name="Picture 2" descr="https://download.huawei.com/mdl/image/download?uuid=a279a87e278c46069bfbbf7f1a698e7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19" y="1681182"/>
            <a:ext cx="8764141" cy="396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4196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en-US" altLang="zh-CN" sz="2400" dirty="0" smtClean="0"/>
              <a:t>SNMPv3</a:t>
            </a:r>
            <a:r>
              <a:rPr lang="zh-CN" altLang="en-US" sz="2400" dirty="0"/>
              <a:t>报文</a:t>
            </a:r>
            <a:r>
              <a:rPr lang="zh-CN" altLang="en-US" sz="2400" dirty="0" smtClean="0"/>
              <a:t>格式</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r>
              <a:rPr lang="en-US" altLang="zh-CN" sz="2400" dirty="0"/>
              <a:t>SNMPv3</a:t>
            </a:r>
            <a:r>
              <a:rPr lang="zh-CN" altLang="en-US" sz="2400" dirty="0"/>
              <a:t>版本加密的</a:t>
            </a:r>
            <a:r>
              <a:rPr lang="en-US" altLang="zh-CN" sz="2400" dirty="0"/>
              <a:t>Get</a:t>
            </a:r>
            <a:r>
              <a:rPr lang="zh-CN" altLang="en-US" sz="2400" dirty="0"/>
              <a:t>请求</a:t>
            </a:r>
            <a:r>
              <a:rPr lang="zh-CN" altLang="en-US" sz="2400" dirty="0" smtClean="0"/>
              <a:t>报文（也有不加密的报文格式）</a:t>
            </a:r>
            <a:endParaRPr lang="en-US" altLang="zh-CN" sz="2400" dirty="0" smtClean="0"/>
          </a:p>
          <a:p>
            <a:pPr marL="0" indent="0">
              <a:buNone/>
            </a:pPr>
            <a:endParaRPr lang="en-US" altLang="zh-CN" sz="2400" dirty="0" smtClean="0"/>
          </a:p>
        </p:txBody>
      </p:sp>
      <p:pic>
        <p:nvPicPr>
          <p:cNvPr id="2" name="图片 1"/>
          <p:cNvPicPr>
            <a:picLocks noChangeAspect="1"/>
          </p:cNvPicPr>
          <p:nvPr/>
        </p:nvPicPr>
        <p:blipFill>
          <a:blip r:embed="rId3"/>
          <a:stretch>
            <a:fillRect/>
          </a:stretch>
        </p:blipFill>
        <p:spPr>
          <a:xfrm>
            <a:off x="316262" y="1579636"/>
            <a:ext cx="8511476" cy="758449"/>
          </a:xfrm>
          <a:prstGeom prst="rect">
            <a:avLst/>
          </a:prstGeom>
        </p:spPr>
      </p:pic>
      <p:pic>
        <p:nvPicPr>
          <p:cNvPr id="2050" name="Picture 2" descr="https://download.huawei.com/mdl/image/download?uuid=85aedd0b50c54ed7b5807b731b11b1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62" y="3245984"/>
            <a:ext cx="7905750"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582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ownload.huawei.com/mdl/image/download?uuid=85aedd0b50c54ed7b5807b731b11b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360" y="2988662"/>
            <a:ext cx="7905750" cy="3448051"/>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en-US" altLang="zh-CN" sz="2400" dirty="0" smtClean="0"/>
              <a:t>SNMPv3</a:t>
            </a:r>
            <a:r>
              <a:rPr lang="zh-CN" altLang="en-US" sz="2400" dirty="0"/>
              <a:t>报文</a:t>
            </a:r>
            <a:r>
              <a:rPr lang="zh-CN" altLang="en-US" sz="2400" dirty="0" smtClean="0"/>
              <a:t>格式，增加了一些字段，</a:t>
            </a:r>
            <a:r>
              <a:rPr lang="en-US" altLang="zh-CN" sz="2400" dirty="0" smtClean="0"/>
              <a:t>SNMP PDU</a:t>
            </a:r>
            <a:r>
              <a:rPr lang="zh-CN" altLang="en-US" sz="2400" dirty="0" smtClean="0"/>
              <a:t>部分和之前版本一致，可以采用鉴权机制，可以对</a:t>
            </a:r>
            <a:r>
              <a:rPr lang="en-US" altLang="zh-CN" sz="2400" dirty="0"/>
              <a:t>Context </a:t>
            </a:r>
            <a:r>
              <a:rPr lang="en-US" altLang="zh-CN" sz="2400" dirty="0" err="1"/>
              <a:t>EngineID</a:t>
            </a:r>
            <a:r>
              <a:rPr lang="zh-CN" altLang="en-US" sz="2400" dirty="0"/>
              <a:t>、</a:t>
            </a:r>
            <a:r>
              <a:rPr lang="en-US" altLang="zh-CN" sz="2400" dirty="0"/>
              <a:t>Context Name</a:t>
            </a:r>
            <a:r>
              <a:rPr lang="zh-CN" altLang="en-US" sz="2400" dirty="0"/>
              <a:t>和</a:t>
            </a:r>
            <a:r>
              <a:rPr lang="en-US" altLang="zh-CN" sz="2400" dirty="0"/>
              <a:t>SNMP PDU</a:t>
            </a:r>
            <a:r>
              <a:rPr lang="zh-CN" altLang="en-US" sz="2400" dirty="0"/>
              <a:t>进行加密。</a:t>
            </a:r>
            <a:endParaRPr lang="en-US" altLang="zh-CN" sz="2400" dirty="0"/>
          </a:p>
          <a:p>
            <a:pPr marL="0" indent="0">
              <a:buNone/>
            </a:pPr>
            <a:r>
              <a:rPr lang="zh-CN" altLang="en-US" sz="2400" dirty="0" smtClean="0"/>
              <a:t>加密。</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r>
              <a:rPr lang="en-US" altLang="zh-CN" sz="2400" dirty="0" smtClean="0"/>
              <a:t>SNMPv3</a:t>
            </a:r>
            <a:r>
              <a:rPr lang="zh-CN" altLang="en-US" sz="2400" dirty="0"/>
              <a:t>版本加密的</a:t>
            </a:r>
            <a:r>
              <a:rPr lang="en-US" altLang="zh-CN" sz="2400" dirty="0"/>
              <a:t>Get</a:t>
            </a:r>
            <a:r>
              <a:rPr lang="zh-CN" altLang="en-US" sz="2400" dirty="0"/>
              <a:t>请求</a:t>
            </a:r>
            <a:r>
              <a:rPr lang="zh-CN" altLang="en-US" sz="2400" dirty="0" smtClean="0"/>
              <a:t>报文</a:t>
            </a:r>
            <a:endParaRPr lang="en-US" altLang="zh-CN" sz="2400" dirty="0" smtClean="0"/>
          </a:p>
        </p:txBody>
      </p:sp>
      <p:pic>
        <p:nvPicPr>
          <p:cNvPr id="2" name="图片 1"/>
          <p:cNvPicPr>
            <a:picLocks noChangeAspect="1"/>
          </p:cNvPicPr>
          <p:nvPr/>
        </p:nvPicPr>
        <p:blipFill>
          <a:blip r:embed="rId4"/>
          <a:stretch>
            <a:fillRect/>
          </a:stretch>
        </p:blipFill>
        <p:spPr>
          <a:xfrm>
            <a:off x="185634" y="2102150"/>
            <a:ext cx="8511476" cy="758449"/>
          </a:xfrm>
          <a:prstGeom prst="rect">
            <a:avLst/>
          </a:prstGeom>
        </p:spPr>
      </p:pic>
    </p:spTree>
    <p:extLst>
      <p:ext uri="{BB962C8B-B14F-4D97-AF65-F5344CB8AC3E}">
        <p14:creationId xmlns:p14="http://schemas.microsoft.com/office/powerpoint/2010/main" val="20875114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en-US" altLang="zh-CN" sz="2400" dirty="0" smtClean="0"/>
              <a:t>SNMP</a:t>
            </a:r>
            <a:r>
              <a:rPr lang="zh-CN" altLang="en-US" sz="2400" dirty="0" smtClean="0"/>
              <a:t>不加密的</a:t>
            </a:r>
            <a:r>
              <a:rPr lang="en-US" altLang="zh-CN" sz="2400" dirty="0" smtClean="0"/>
              <a:t>Get</a:t>
            </a:r>
            <a:r>
              <a:rPr lang="zh-CN" altLang="en-US" sz="2400" dirty="0" smtClean="0"/>
              <a:t>请求报文</a:t>
            </a:r>
            <a:endParaRPr lang="en-US" altLang="zh-CN" sz="2400" dirty="0" smtClean="0"/>
          </a:p>
        </p:txBody>
      </p:sp>
      <p:pic>
        <p:nvPicPr>
          <p:cNvPr id="5" name="图片 4"/>
          <p:cNvPicPr>
            <a:picLocks noChangeAspect="1"/>
          </p:cNvPicPr>
          <p:nvPr/>
        </p:nvPicPr>
        <p:blipFill>
          <a:blip r:embed="rId3"/>
          <a:stretch>
            <a:fillRect/>
          </a:stretch>
        </p:blipFill>
        <p:spPr>
          <a:xfrm>
            <a:off x="348625" y="1370353"/>
            <a:ext cx="8590340" cy="5221366"/>
          </a:xfrm>
          <a:prstGeom prst="rect">
            <a:avLst/>
          </a:prstGeom>
        </p:spPr>
      </p:pic>
    </p:spTree>
    <p:extLst>
      <p:ext uri="{BB962C8B-B14F-4D97-AF65-F5344CB8AC3E}">
        <p14:creationId xmlns:p14="http://schemas.microsoft.com/office/powerpoint/2010/main" val="16248342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en-US" altLang="zh-CN" sz="2400" b="1" dirty="0"/>
              <a:t>SNMP Set</a:t>
            </a:r>
            <a:r>
              <a:rPr lang="zh-CN" altLang="en-US" sz="2400" b="1" dirty="0" smtClean="0"/>
              <a:t>操作</a:t>
            </a:r>
            <a:endParaRPr lang="zh-CN" altLang="en-US" sz="2400" b="1" dirty="0"/>
          </a:p>
          <a:p>
            <a:pPr marL="0" indent="0">
              <a:buNone/>
            </a:pPr>
            <a:r>
              <a:rPr lang="en-US" altLang="zh-CN" sz="2400" dirty="0"/>
              <a:t>SNMP</a:t>
            </a:r>
            <a:r>
              <a:rPr lang="zh-CN" altLang="en-US" sz="2400" dirty="0"/>
              <a:t>设置是指</a:t>
            </a:r>
            <a:r>
              <a:rPr lang="en-US" altLang="zh-CN" sz="2400" dirty="0"/>
              <a:t>NMS</a:t>
            </a:r>
            <a:r>
              <a:rPr lang="zh-CN" altLang="en-US" sz="2400" dirty="0"/>
              <a:t>主动向</a:t>
            </a:r>
            <a:r>
              <a:rPr lang="en-US" altLang="zh-CN" sz="2400" dirty="0"/>
              <a:t>SNMP Agent</a:t>
            </a:r>
            <a:r>
              <a:rPr lang="zh-CN" altLang="en-US" sz="2400" dirty="0"/>
              <a:t>发送对设备进行</a:t>
            </a:r>
            <a:r>
              <a:rPr lang="en-US" altLang="zh-CN" sz="2400" dirty="0"/>
              <a:t>Set</a:t>
            </a:r>
            <a:r>
              <a:rPr lang="zh-CN" altLang="en-US" sz="2400" dirty="0"/>
              <a:t>操作的请求，如图</a:t>
            </a:r>
            <a:r>
              <a:rPr lang="en-US" altLang="zh-CN" sz="2400" dirty="0"/>
              <a:t>1-11</a:t>
            </a:r>
            <a:r>
              <a:rPr lang="zh-CN" altLang="en-US" sz="2400" dirty="0"/>
              <a:t>所示。</a:t>
            </a:r>
            <a:r>
              <a:rPr lang="en-US" altLang="zh-CN" sz="2400" dirty="0"/>
              <a:t>SNMP Agent</a:t>
            </a:r>
            <a:r>
              <a:rPr lang="zh-CN" altLang="en-US" sz="2400" dirty="0"/>
              <a:t>接收到</a:t>
            </a:r>
            <a:r>
              <a:rPr lang="en-US" altLang="zh-CN" sz="2400" dirty="0"/>
              <a:t>Set</a:t>
            </a:r>
            <a:r>
              <a:rPr lang="zh-CN" altLang="en-US" sz="2400" dirty="0"/>
              <a:t>请求后，通过</a:t>
            </a:r>
            <a:r>
              <a:rPr lang="en-US" altLang="zh-CN" sz="2400" dirty="0"/>
              <a:t>MIB</a:t>
            </a:r>
            <a:r>
              <a:rPr lang="zh-CN" altLang="en-US" sz="2400" dirty="0"/>
              <a:t>表完成相应指令，并将结果反馈给</a:t>
            </a:r>
            <a:r>
              <a:rPr lang="en-US" altLang="zh-CN" sz="2400" dirty="0"/>
              <a:t>NMS</a:t>
            </a:r>
            <a:r>
              <a:rPr lang="zh-CN" altLang="en-US" sz="2400" dirty="0"/>
              <a:t>。</a:t>
            </a:r>
          </a:p>
          <a:p>
            <a:pPr marL="0" indent="0">
              <a:buNone/>
            </a:pPr>
            <a:r>
              <a:rPr lang="en-US" altLang="zh-CN" sz="2400" dirty="0"/>
              <a:t>SNMP</a:t>
            </a:r>
            <a:r>
              <a:rPr lang="zh-CN" altLang="en-US" sz="2400" dirty="0"/>
              <a:t>设置操作只有一种</a:t>
            </a:r>
            <a:r>
              <a:rPr lang="en-US" altLang="zh-CN" sz="2400" dirty="0"/>
              <a:t>Set</a:t>
            </a:r>
            <a:r>
              <a:rPr lang="zh-CN" altLang="en-US" sz="2400" dirty="0"/>
              <a:t>，</a:t>
            </a:r>
            <a:r>
              <a:rPr lang="en-US" altLang="zh-CN" sz="2400" dirty="0"/>
              <a:t>NMS</a:t>
            </a:r>
            <a:r>
              <a:rPr lang="zh-CN" altLang="en-US" sz="2400" dirty="0"/>
              <a:t>使用该操作可设置</a:t>
            </a:r>
            <a:r>
              <a:rPr lang="en-US" altLang="zh-CN" sz="2400" dirty="0"/>
              <a:t>SNMP Agent</a:t>
            </a:r>
            <a:r>
              <a:rPr lang="zh-CN" altLang="en-US" sz="2400" dirty="0"/>
              <a:t>中的一个或多个参数值。</a:t>
            </a:r>
          </a:p>
          <a:p>
            <a:pPr marL="0" indent="0">
              <a:buNone/>
            </a:pPr>
            <a:endParaRPr lang="en-US" altLang="zh-CN" sz="2400" b="1" dirty="0" smtClean="0"/>
          </a:p>
        </p:txBody>
      </p:sp>
      <p:pic>
        <p:nvPicPr>
          <p:cNvPr id="2" name="图片 1"/>
          <p:cNvPicPr>
            <a:picLocks noChangeAspect="1"/>
          </p:cNvPicPr>
          <p:nvPr/>
        </p:nvPicPr>
        <p:blipFill>
          <a:blip r:embed="rId3"/>
          <a:stretch>
            <a:fillRect/>
          </a:stretch>
        </p:blipFill>
        <p:spPr>
          <a:xfrm>
            <a:off x="99994" y="3795860"/>
            <a:ext cx="5334155" cy="2425661"/>
          </a:xfrm>
          <a:prstGeom prst="rect">
            <a:avLst/>
          </a:prstGeom>
        </p:spPr>
      </p:pic>
      <p:pic>
        <p:nvPicPr>
          <p:cNvPr id="4" name="图片 3"/>
          <p:cNvPicPr>
            <a:picLocks noChangeAspect="1"/>
          </p:cNvPicPr>
          <p:nvPr/>
        </p:nvPicPr>
        <p:blipFill>
          <a:blip r:embed="rId4"/>
          <a:stretch>
            <a:fillRect/>
          </a:stretch>
        </p:blipFill>
        <p:spPr>
          <a:xfrm>
            <a:off x="5446629" y="3025151"/>
            <a:ext cx="3697371" cy="1781980"/>
          </a:xfrm>
          <a:prstGeom prst="rect">
            <a:avLst/>
          </a:prstGeom>
        </p:spPr>
      </p:pic>
    </p:spTree>
    <p:extLst>
      <p:ext uri="{BB962C8B-B14F-4D97-AF65-F5344CB8AC3E}">
        <p14:creationId xmlns:p14="http://schemas.microsoft.com/office/powerpoint/2010/main" val="30691662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0038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——SNMP</a:t>
            </a:r>
          </a:p>
          <a:p>
            <a:pPr marL="0" indent="0">
              <a:buNone/>
            </a:pPr>
            <a:r>
              <a:rPr lang="en-US" altLang="zh-CN" sz="2400" b="1" dirty="0"/>
              <a:t>SNMP </a:t>
            </a:r>
            <a:r>
              <a:rPr lang="en-US" altLang="zh-CN" sz="2400" b="1" dirty="0" smtClean="0"/>
              <a:t>Traps</a:t>
            </a:r>
            <a:r>
              <a:rPr lang="zh-CN" altLang="en-US" sz="2400" b="1" dirty="0" smtClean="0"/>
              <a:t>操作</a:t>
            </a:r>
            <a:endParaRPr lang="zh-CN" altLang="en-US" sz="2400" b="1" dirty="0"/>
          </a:p>
          <a:p>
            <a:pPr marL="0" indent="0">
              <a:buNone/>
            </a:pPr>
            <a:r>
              <a:rPr lang="en-US" altLang="zh-CN" sz="2400" dirty="0"/>
              <a:t>SNMP Traps</a:t>
            </a:r>
            <a:r>
              <a:rPr lang="zh-CN" altLang="en-US" sz="2400" dirty="0"/>
              <a:t>是指</a:t>
            </a:r>
            <a:r>
              <a:rPr lang="en-US" altLang="zh-CN" sz="2400" dirty="0"/>
              <a:t>SNMP Agent</a:t>
            </a:r>
            <a:r>
              <a:rPr lang="zh-CN" altLang="en-US" sz="2400" dirty="0"/>
              <a:t>主动将设备产生的告警或事件上报给</a:t>
            </a:r>
            <a:r>
              <a:rPr lang="en-US" altLang="zh-CN" sz="2400" dirty="0"/>
              <a:t>NMS</a:t>
            </a:r>
            <a:r>
              <a:rPr lang="zh-CN" altLang="en-US" sz="2400" dirty="0"/>
              <a:t>，以便网络管理员及时了解设备当前运行的状态。</a:t>
            </a:r>
          </a:p>
          <a:p>
            <a:pPr marL="0" indent="0">
              <a:buNone/>
            </a:pPr>
            <a:r>
              <a:rPr lang="en-US" altLang="zh-CN" sz="2400" dirty="0"/>
              <a:t>SNMP Agent</a:t>
            </a:r>
            <a:r>
              <a:rPr lang="zh-CN" altLang="en-US" sz="2400" dirty="0"/>
              <a:t>上报</a:t>
            </a:r>
            <a:r>
              <a:rPr lang="en-US" altLang="zh-CN" sz="2400" dirty="0"/>
              <a:t>SNMP Traps</a:t>
            </a:r>
            <a:r>
              <a:rPr lang="zh-CN" altLang="en-US" sz="2400" dirty="0"/>
              <a:t>有两种方式：</a:t>
            </a:r>
            <a:r>
              <a:rPr lang="en-US" altLang="zh-CN" sz="2400" dirty="0"/>
              <a:t>Trap</a:t>
            </a:r>
            <a:r>
              <a:rPr lang="zh-CN" altLang="en-US" sz="2400" dirty="0"/>
              <a:t>和</a:t>
            </a:r>
            <a:r>
              <a:rPr lang="en-US" altLang="zh-CN" sz="2400" dirty="0"/>
              <a:t>Inform</a:t>
            </a:r>
            <a:r>
              <a:rPr lang="zh-CN" altLang="en-US" sz="2400" dirty="0"/>
              <a:t>。</a:t>
            </a:r>
            <a:r>
              <a:rPr lang="en-US" altLang="zh-CN" sz="2400" dirty="0"/>
              <a:t>SNMPv1</a:t>
            </a:r>
            <a:r>
              <a:rPr lang="zh-CN" altLang="en-US" sz="2400" dirty="0"/>
              <a:t>版本不支持</a:t>
            </a:r>
            <a:r>
              <a:rPr lang="en-US" altLang="zh-CN" sz="2400" dirty="0"/>
              <a:t>Inform</a:t>
            </a:r>
            <a:r>
              <a:rPr lang="zh-CN" altLang="en-US" sz="2400" dirty="0"/>
              <a:t>。</a:t>
            </a:r>
            <a:r>
              <a:rPr lang="en-US" altLang="zh-CN" sz="2400" dirty="0"/>
              <a:t>Trap</a:t>
            </a:r>
            <a:r>
              <a:rPr lang="zh-CN" altLang="en-US" sz="2400" dirty="0"/>
              <a:t>和</a:t>
            </a:r>
            <a:r>
              <a:rPr lang="en-US" altLang="zh-CN" sz="2400" dirty="0"/>
              <a:t>Inform</a:t>
            </a:r>
            <a:r>
              <a:rPr lang="zh-CN" altLang="en-US" sz="2400" dirty="0"/>
              <a:t>的区别在于，</a:t>
            </a:r>
            <a:r>
              <a:rPr lang="en-US" altLang="zh-CN" sz="2400" dirty="0"/>
              <a:t>SNMP Agent</a:t>
            </a:r>
            <a:r>
              <a:rPr lang="zh-CN" altLang="en-US" sz="2400" dirty="0"/>
              <a:t>通过</a:t>
            </a:r>
            <a:r>
              <a:rPr lang="en-US" altLang="zh-CN" sz="2400" dirty="0"/>
              <a:t>Inform</a:t>
            </a:r>
            <a:r>
              <a:rPr lang="zh-CN" altLang="en-US" sz="2400" dirty="0"/>
              <a:t>向</a:t>
            </a:r>
            <a:r>
              <a:rPr lang="en-US" altLang="zh-CN" sz="2400" dirty="0"/>
              <a:t>NMS</a:t>
            </a:r>
            <a:r>
              <a:rPr lang="zh-CN" altLang="en-US" sz="2400" dirty="0"/>
              <a:t>发送告警或事件后，</a:t>
            </a:r>
            <a:r>
              <a:rPr lang="en-US" altLang="zh-CN" sz="2400" dirty="0"/>
              <a:t>NMS</a:t>
            </a:r>
            <a:r>
              <a:rPr lang="zh-CN" altLang="en-US" sz="2400" dirty="0"/>
              <a:t>需要回复</a:t>
            </a:r>
            <a:r>
              <a:rPr lang="en-US" altLang="zh-CN" sz="2400" dirty="0" err="1"/>
              <a:t>InformResponse</a:t>
            </a:r>
            <a:r>
              <a:rPr lang="zh-CN" altLang="en-US" sz="2400" dirty="0"/>
              <a:t>进行</a:t>
            </a:r>
            <a:r>
              <a:rPr lang="zh-CN" altLang="en-US" sz="2400" dirty="0" smtClean="0"/>
              <a:t>确认。</a:t>
            </a:r>
            <a:endParaRPr lang="en-US" altLang="zh-CN" sz="2400" dirty="0" smtClean="0"/>
          </a:p>
          <a:p>
            <a:pPr marL="0" indent="0">
              <a:buNone/>
            </a:pPr>
            <a:endParaRPr lang="en-US" altLang="zh-CN" sz="2400" dirty="0"/>
          </a:p>
          <a:p>
            <a:pPr marL="0" indent="0">
              <a:buNone/>
            </a:pPr>
            <a:r>
              <a:rPr lang="en-US" altLang="zh-CN" sz="2400" dirty="0" smtClean="0"/>
              <a:t>Trap</a:t>
            </a:r>
            <a:r>
              <a:rPr lang="zh-CN" altLang="en-US" sz="2400" dirty="0" smtClean="0"/>
              <a:t>是</a:t>
            </a:r>
            <a:r>
              <a:rPr lang="zh-CN" altLang="en-US" sz="2400" dirty="0"/>
              <a:t>被管理设备</a:t>
            </a:r>
            <a:r>
              <a:rPr lang="zh-CN" altLang="en-US" sz="2400" dirty="0" smtClean="0"/>
              <a:t>的自发</a:t>
            </a:r>
            <a:r>
              <a:rPr lang="en-US" altLang="zh-CN" sz="2400" dirty="0" smtClean="0"/>
              <a:t/>
            </a:r>
            <a:br>
              <a:rPr lang="en-US" altLang="zh-CN" sz="2400" dirty="0" smtClean="0"/>
            </a:br>
            <a:r>
              <a:rPr lang="zh-CN" altLang="en-US" sz="2400" dirty="0" smtClean="0"/>
              <a:t>行为。达到预定的触发条</a:t>
            </a:r>
            <a:r>
              <a:rPr lang="en-US" altLang="zh-CN" sz="2400" dirty="0" smtClean="0"/>
              <a:t/>
            </a:r>
            <a:br>
              <a:rPr lang="en-US" altLang="zh-CN" sz="2400" dirty="0" smtClean="0"/>
            </a:br>
            <a:r>
              <a:rPr lang="zh-CN" altLang="en-US" sz="2400" dirty="0" smtClean="0"/>
              <a:t>件，才会上报。</a:t>
            </a:r>
            <a:endParaRPr lang="en-US" altLang="zh-CN" sz="2400" dirty="0" smtClean="0"/>
          </a:p>
          <a:p>
            <a:pPr marL="0" indent="0">
              <a:buNone/>
            </a:pPr>
            <a:endParaRPr lang="en-US" altLang="zh-CN" sz="2400" dirty="0"/>
          </a:p>
          <a:p>
            <a:pPr marL="0" indent="0">
              <a:buNone/>
            </a:pPr>
            <a:r>
              <a:rPr lang="en-US" altLang="zh-CN" sz="2400" dirty="0" smtClean="0"/>
              <a:t>UDP 161/ UDP 162</a:t>
            </a:r>
            <a:r>
              <a:rPr lang="zh-CN" altLang="en-US" sz="2400" dirty="0" smtClean="0"/>
              <a:t>，注意</a:t>
            </a:r>
            <a:r>
              <a:rPr lang="en-US" altLang="zh-CN" sz="2400" dirty="0" smtClean="0"/>
              <a:t/>
            </a:r>
            <a:br>
              <a:rPr lang="en-US" altLang="zh-CN" sz="2400" dirty="0" smtClean="0"/>
            </a:br>
            <a:r>
              <a:rPr lang="zh-CN" altLang="en-US" sz="2400" dirty="0" smtClean="0"/>
              <a:t>保持侦听</a:t>
            </a:r>
            <a:r>
              <a:rPr lang="en-US" altLang="zh-CN" sz="2400" dirty="0" smtClean="0"/>
              <a:t>/</a:t>
            </a:r>
            <a:r>
              <a:rPr lang="zh-CN" altLang="en-US" sz="2400" dirty="0" smtClean="0"/>
              <a:t>发送一致。</a:t>
            </a:r>
            <a:endParaRPr lang="en-US" altLang="zh-CN" sz="2400" dirty="0" smtClean="0"/>
          </a:p>
          <a:p>
            <a:pPr marL="0" indent="0">
              <a:buNone/>
            </a:pPr>
            <a:endParaRPr lang="en-US" altLang="zh-CN" sz="2400" dirty="0"/>
          </a:p>
        </p:txBody>
      </p:sp>
      <p:pic>
        <p:nvPicPr>
          <p:cNvPr id="4" name="图片 3"/>
          <p:cNvPicPr>
            <a:picLocks noChangeAspect="1"/>
          </p:cNvPicPr>
          <p:nvPr/>
        </p:nvPicPr>
        <p:blipFill>
          <a:blip r:embed="rId3"/>
          <a:stretch>
            <a:fillRect/>
          </a:stretch>
        </p:blipFill>
        <p:spPr>
          <a:xfrm>
            <a:off x="4350994" y="4001589"/>
            <a:ext cx="4266138" cy="2006297"/>
          </a:xfrm>
          <a:prstGeom prst="rect">
            <a:avLst/>
          </a:prstGeom>
        </p:spPr>
      </p:pic>
    </p:spTree>
    <p:extLst>
      <p:ext uri="{BB962C8B-B14F-4D97-AF65-F5344CB8AC3E}">
        <p14:creationId xmlns:p14="http://schemas.microsoft.com/office/powerpoint/2010/main" val="15142175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——Telnet</a:t>
            </a:r>
          </a:p>
          <a:p>
            <a:pPr marL="0" indent="0">
              <a:buNone/>
            </a:pPr>
            <a:r>
              <a:rPr lang="en-US" altLang="zh-CN" sz="2400" dirty="0"/>
              <a:t>Telnet</a:t>
            </a:r>
            <a:r>
              <a:rPr lang="zh-CN" altLang="en-US" sz="2400" dirty="0"/>
              <a:t>即远程登录访问的标准协议，它为用户提供了在本地计算机上完成远程主机工作的能力。很多网络设备支持</a:t>
            </a:r>
            <a:r>
              <a:rPr lang="en-US" altLang="zh-CN" sz="2400" dirty="0"/>
              <a:t>Telnet</a:t>
            </a:r>
            <a:r>
              <a:rPr lang="zh-CN" altLang="en-US" sz="2400" dirty="0"/>
              <a:t>协议以进行远程访问，时至今日它的使用依然非常广泛</a:t>
            </a:r>
            <a:r>
              <a:rPr lang="zh-CN" altLang="en-US" sz="2400" dirty="0" smtClean="0"/>
              <a:t>。</a:t>
            </a:r>
            <a:r>
              <a:rPr lang="en-US" altLang="zh-CN" sz="2400" dirty="0" smtClean="0"/>
              <a:t/>
            </a:r>
            <a:br>
              <a:rPr lang="en-US" altLang="zh-CN" sz="2400" dirty="0" smtClean="0"/>
            </a:br>
            <a:r>
              <a:rPr lang="zh-CN" altLang="en-US" sz="2400" dirty="0" smtClean="0"/>
              <a:t>在</a:t>
            </a:r>
            <a:r>
              <a:rPr lang="zh-CN" altLang="en-US" sz="2400" dirty="0"/>
              <a:t>终端使用者的主机上使用</a:t>
            </a:r>
            <a:r>
              <a:rPr lang="en-US" altLang="zh-CN" sz="2400" dirty="0"/>
              <a:t>Telnet</a:t>
            </a:r>
            <a:r>
              <a:rPr lang="zh-CN" altLang="en-US" sz="2400" dirty="0"/>
              <a:t>程序，用它连接服务器，即终端使用者可以在</a:t>
            </a:r>
            <a:r>
              <a:rPr lang="en-US" altLang="zh-CN" sz="2400" dirty="0"/>
              <a:t>Telnet</a:t>
            </a:r>
            <a:r>
              <a:rPr lang="zh-CN" altLang="en-US" sz="2400" dirty="0"/>
              <a:t>程序中输入命令，这些命令就像直接在服务器的控制台上输入一样，通过它可以主动获取被采集服务器的各类数据</a:t>
            </a:r>
            <a:r>
              <a:rPr lang="zh-CN" altLang="en-US" sz="2400" dirty="0" smtClean="0"/>
              <a:t>。</a:t>
            </a:r>
            <a:r>
              <a:rPr lang="en-US" altLang="zh-CN" sz="2400" dirty="0"/>
              <a:t/>
            </a:r>
            <a:br>
              <a:rPr lang="en-US" altLang="zh-CN" sz="2400" dirty="0"/>
            </a:br>
            <a:r>
              <a:rPr lang="zh-CN" altLang="en-US" sz="2400" dirty="0" smtClean="0"/>
              <a:t>除了</a:t>
            </a:r>
            <a:r>
              <a:rPr lang="zh-CN" altLang="en-US" sz="2400" dirty="0"/>
              <a:t>能连接</a:t>
            </a:r>
            <a:r>
              <a:rPr lang="en-US" altLang="zh-CN" sz="2400" dirty="0"/>
              <a:t>Telnet</a:t>
            </a:r>
            <a:r>
              <a:rPr lang="zh-CN" altLang="en-US" sz="2400" dirty="0"/>
              <a:t>服务器之外，</a:t>
            </a:r>
            <a:r>
              <a:rPr lang="en-US" altLang="zh-CN" sz="2400" dirty="0"/>
              <a:t>Telnet</a:t>
            </a:r>
            <a:r>
              <a:rPr lang="zh-CN" altLang="en-US" sz="2400" dirty="0"/>
              <a:t>客户端还能用来与</a:t>
            </a:r>
            <a:r>
              <a:rPr lang="en-US" altLang="zh-CN" sz="2400" dirty="0"/>
              <a:t>SMTP</a:t>
            </a:r>
            <a:r>
              <a:rPr lang="zh-CN" altLang="en-US" sz="2400" dirty="0"/>
              <a:t>、</a:t>
            </a:r>
            <a:r>
              <a:rPr lang="en-US" altLang="zh-CN" sz="2400" dirty="0"/>
              <a:t>HTTP</a:t>
            </a:r>
            <a:r>
              <a:rPr lang="zh-CN" altLang="en-US" sz="2400" dirty="0"/>
              <a:t>等其他多种服务器进行交互。由于诞生于网络发展的早期，如同其他通信协议一样，</a:t>
            </a:r>
            <a:r>
              <a:rPr lang="en-US" altLang="zh-CN" sz="2400" u="sng" dirty="0"/>
              <a:t>Telnet</a:t>
            </a:r>
            <a:r>
              <a:rPr lang="zh-CN" altLang="en-US" sz="2400" u="sng" dirty="0"/>
              <a:t>的安全性比较弱</a:t>
            </a:r>
            <a:r>
              <a:rPr lang="zh-CN" altLang="en-US" sz="2400" dirty="0"/>
              <a:t>，所有的信息都以明文形式传输，用户登录过程及发送的指令和数据都是以不加密的形式在线缆中传输。用</a:t>
            </a:r>
            <a:r>
              <a:rPr lang="en-US" altLang="zh-CN" sz="2400" dirty="0"/>
              <a:t>Telnet</a:t>
            </a:r>
            <a:r>
              <a:rPr lang="zh-CN" altLang="en-US" sz="2400" dirty="0"/>
              <a:t>登录一个被监听的网络中的服务器时，你的用户名和口令很容易被</a:t>
            </a:r>
            <a:r>
              <a:rPr lang="zh-CN" altLang="en-US" sz="2400" u="sng" dirty="0"/>
              <a:t>“抓包”</a:t>
            </a:r>
            <a:r>
              <a:rPr lang="zh-CN" altLang="en-US" sz="2400" dirty="0"/>
              <a:t>。尽管如此，现在仍有很多硬件设备采用</a:t>
            </a:r>
            <a:r>
              <a:rPr lang="en-US" altLang="zh-CN" sz="2400" dirty="0"/>
              <a:t>Telnet</a:t>
            </a:r>
            <a:r>
              <a:rPr lang="zh-CN" altLang="en-US" sz="2400" dirty="0"/>
              <a:t>这种远程访问方式，而非下面要介绍的</a:t>
            </a:r>
            <a:r>
              <a:rPr lang="en-US" altLang="zh-CN" sz="2400" dirty="0"/>
              <a:t>SSH</a:t>
            </a:r>
            <a:r>
              <a:rPr lang="zh-CN" altLang="en-US" sz="2400" dirty="0"/>
              <a:t>这类更加安全的远程访问方式。</a:t>
            </a:r>
            <a:endParaRPr lang="en-US" altLang="zh-CN" sz="2400" dirty="0" smtClean="0"/>
          </a:p>
        </p:txBody>
      </p:sp>
    </p:spTree>
    <p:extLst>
      <p:ext uri="{BB962C8B-B14F-4D97-AF65-F5344CB8AC3E}">
        <p14:creationId xmlns:p14="http://schemas.microsoft.com/office/powerpoint/2010/main" val="10524327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a:t>
            </a:r>
            <a:r>
              <a:rPr lang="zh-CN" altLang="en-US" sz="2400" b="1" dirty="0"/>
              <a:t>安全外壳</a:t>
            </a:r>
            <a:r>
              <a:rPr lang="zh-CN" altLang="en-US" sz="2400" b="1" dirty="0" smtClean="0"/>
              <a:t>协议 </a:t>
            </a:r>
            <a:r>
              <a:rPr lang="en-US" altLang="zh-CN" sz="2400" b="1" dirty="0" smtClean="0"/>
              <a:t>SSH</a:t>
            </a:r>
          </a:p>
          <a:p>
            <a:pPr marL="0" indent="0">
              <a:buNone/>
            </a:pPr>
            <a:r>
              <a:rPr lang="en-US" altLang="zh-CN" sz="2400" dirty="0"/>
              <a:t>SSH</a:t>
            </a:r>
            <a:r>
              <a:rPr lang="zh-CN" altLang="en-US" sz="2400" dirty="0"/>
              <a:t>（</a:t>
            </a:r>
            <a:r>
              <a:rPr lang="en-US" altLang="zh-CN" sz="2400" dirty="0"/>
              <a:t>Secure Shell Protocol</a:t>
            </a:r>
            <a:r>
              <a:rPr lang="zh-CN" altLang="en-US" sz="2400" dirty="0"/>
              <a:t>，安全外壳协议）是建立在应用层基础上的专为远程登录会话和其他网络服务提供安全性的协议，能够对所有传输的数据进行加密。利用该协议能够使安全人员通过远程命令界面与包含网络安全数据的系统进行交互，可有效地防止远程管理过程中的信息泄露问题，弥补了</a:t>
            </a:r>
            <a:r>
              <a:rPr lang="en-US" altLang="zh-CN" sz="2400" dirty="0"/>
              <a:t>Telnet</a:t>
            </a:r>
            <a:r>
              <a:rPr lang="zh-CN" altLang="en-US" sz="2400" dirty="0"/>
              <a:t>所存在的安全问题，避免“中间人攻击”（</a:t>
            </a:r>
            <a:r>
              <a:rPr lang="en-US" altLang="zh-CN" sz="2400" dirty="0"/>
              <a:t>man-in-the-middle</a:t>
            </a:r>
            <a:r>
              <a:rPr lang="zh-CN" altLang="en-US" sz="2400" dirty="0" smtClean="0"/>
              <a:t>）、</a:t>
            </a:r>
            <a:r>
              <a:rPr lang="en-US" altLang="zh-CN" sz="2400" dirty="0"/>
              <a:t>DNS</a:t>
            </a:r>
            <a:r>
              <a:rPr lang="zh-CN" altLang="en-US" sz="2400" dirty="0"/>
              <a:t>欺骗和</a:t>
            </a:r>
            <a:r>
              <a:rPr lang="en-US" altLang="zh-CN" sz="2400" dirty="0"/>
              <a:t>IP</a:t>
            </a:r>
            <a:r>
              <a:rPr lang="zh-CN" altLang="en-US" sz="2400" dirty="0"/>
              <a:t>欺骗等</a:t>
            </a:r>
            <a:r>
              <a:rPr lang="zh-CN" altLang="en-US" sz="2400" dirty="0" smtClean="0"/>
              <a:t>。</a:t>
            </a:r>
            <a:r>
              <a:rPr lang="en-US" altLang="zh-CN" sz="2400" dirty="0" smtClean="0"/>
              <a:t/>
            </a:r>
            <a:br>
              <a:rPr lang="en-US" altLang="zh-CN" sz="2400" dirty="0" smtClean="0"/>
            </a:br>
            <a:r>
              <a:rPr lang="zh-CN" altLang="en-US" sz="2400" dirty="0" smtClean="0"/>
              <a:t>使用</a:t>
            </a:r>
            <a:r>
              <a:rPr lang="en-US" altLang="zh-CN" sz="2400" dirty="0"/>
              <a:t>SSH</a:t>
            </a:r>
            <a:r>
              <a:rPr lang="zh-CN" altLang="en-US" sz="2400" dirty="0"/>
              <a:t>还有一个好处，就是传输的数据是经过压缩的，因此可以加快传输速度，提高我们获取远端数据的效率。</a:t>
            </a:r>
            <a:r>
              <a:rPr lang="en-US" altLang="zh-CN" sz="2400" dirty="0"/>
              <a:t>SSH</a:t>
            </a:r>
            <a:r>
              <a:rPr lang="zh-CN" altLang="en-US" sz="2400" dirty="0"/>
              <a:t>既能够代替</a:t>
            </a:r>
            <a:r>
              <a:rPr lang="en-US" altLang="zh-CN" sz="2400" dirty="0"/>
              <a:t>Telnet</a:t>
            </a:r>
            <a:r>
              <a:rPr lang="zh-CN" altLang="en-US" sz="2400" dirty="0"/>
              <a:t>，也可以为</a:t>
            </a:r>
            <a:r>
              <a:rPr lang="en-US" altLang="zh-CN" sz="2400" dirty="0"/>
              <a:t>FTP</a:t>
            </a:r>
            <a:r>
              <a:rPr lang="zh-CN" altLang="en-US" sz="2400" dirty="0"/>
              <a:t>、</a:t>
            </a:r>
            <a:r>
              <a:rPr lang="en-US" altLang="zh-CN" sz="2400" dirty="0" err="1"/>
              <a:t>PoP</a:t>
            </a:r>
            <a:r>
              <a:rPr lang="zh-CN" altLang="en-US" sz="2400" dirty="0"/>
              <a:t>甚至</a:t>
            </a:r>
            <a:r>
              <a:rPr lang="en-US" altLang="zh-CN" sz="2400" dirty="0"/>
              <a:t>PPP</a:t>
            </a:r>
            <a:r>
              <a:rPr lang="zh-CN" altLang="en-US" sz="2400" dirty="0"/>
              <a:t>提供一个安全通道。目前，很多现代的网络设备也都支持</a:t>
            </a:r>
            <a:r>
              <a:rPr lang="en-US" altLang="zh-CN" sz="2400" dirty="0"/>
              <a:t>SSH</a:t>
            </a:r>
            <a:r>
              <a:rPr lang="zh-CN" altLang="en-US" sz="2400" dirty="0"/>
              <a:t>作为一种远程命令交互的方法</a:t>
            </a:r>
            <a:r>
              <a:rPr lang="zh-CN" altLang="en-US" sz="2400" dirty="0" smtClean="0"/>
              <a:t>。</a:t>
            </a:r>
            <a:r>
              <a:rPr lang="en-US" altLang="zh-CN" sz="2400" dirty="0" smtClean="0"/>
              <a:t/>
            </a:r>
            <a:br>
              <a:rPr lang="en-US" altLang="zh-CN" sz="2400" dirty="0" smtClean="0"/>
            </a:br>
            <a:r>
              <a:rPr lang="en-US" altLang="zh-CN" sz="2400" dirty="0" err="1" smtClean="0"/>
              <a:t>OpenSSH</a:t>
            </a:r>
            <a:r>
              <a:rPr lang="zh-CN" altLang="en-US" sz="2400" dirty="0"/>
              <a:t>就是一个被广泛使用的</a:t>
            </a:r>
            <a:r>
              <a:rPr lang="en-US" altLang="zh-CN" sz="2400" dirty="0"/>
              <a:t>SSH</a:t>
            </a:r>
            <a:r>
              <a:rPr lang="zh-CN" altLang="en-US" sz="2400" dirty="0"/>
              <a:t>实现，它遵循</a:t>
            </a:r>
            <a:r>
              <a:rPr lang="en-US" altLang="zh-CN" sz="2400" dirty="0"/>
              <a:t>BSD</a:t>
            </a:r>
            <a:r>
              <a:rPr lang="zh-CN" altLang="en-US" sz="2400" dirty="0"/>
              <a:t>许可，是一个开源免费软件。除了提供命令行交互之外，</a:t>
            </a:r>
            <a:r>
              <a:rPr lang="en-US" altLang="zh-CN" sz="2400" dirty="0"/>
              <a:t>SSH</a:t>
            </a:r>
            <a:r>
              <a:rPr lang="zh-CN" altLang="en-US" sz="2400" dirty="0"/>
              <a:t>还实现了</a:t>
            </a:r>
            <a:r>
              <a:rPr lang="en-US" altLang="zh-CN" sz="2400" dirty="0"/>
              <a:t>SCP</a:t>
            </a:r>
            <a:r>
              <a:rPr lang="zh-CN" altLang="en-US" sz="2400" dirty="0"/>
              <a:t>（</a:t>
            </a:r>
            <a:r>
              <a:rPr lang="en-US" altLang="zh-CN" sz="2400" dirty="0"/>
              <a:t>Secure Copy Protocol</a:t>
            </a:r>
            <a:r>
              <a:rPr lang="zh-CN" altLang="en-US" sz="2400" dirty="0"/>
              <a:t>，安全复制协议）功能，这个协议专门用来在网络系统之间传输文件。</a:t>
            </a:r>
            <a:endParaRPr lang="en-US" altLang="zh-CN" sz="2400" dirty="0" smtClean="0"/>
          </a:p>
        </p:txBody>
      </p:sp>
    </p:spTree>
    <p:extLst>
      <p:ext uri="{BB962C8B-B14F-4D97-AF65-F5344CB8AC3E}">
        <p14:creationId xmlns:p14="http://schemas.microsoft.com/office/powerpoint/2010/main" val="487995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a:t>——Windows</a:t>
            </a:r>
            <a:r>
              <a:rPr lang="zh-CN" altLang="en-US" sz="2400" b="1" dirty="0"/>
              <a:t>管理</a:t>
            </a:r>
            <a:r>
              <a:rPr lang="zh-CN" altLang="en-US" sz="2400" b="1" dirty="0" smtClean="0"/>
              <a:t>规范 </a:t>
            </a:r>
            <a:r>
              <a:rPr lang="en-US" altLang="zh-CN" sz="2400" b="1" dirty="0" smtClean="0"/>
              <a:t>WMI</a:t>
            </a:r>
          </a:p>
          <a:p>
            <a:pPr marL="0" indent="0">
              <a:buNone/>
            </a:pPr>
            <a:r>
              <a:rPr lang="en-US" altLang="zh-CN" sz="2400" dirty="0"/>
              <a:t>WMI</a:t>
            </a:r>
            <a:r>
              <a:rPr lang="zh-CN" altLang="en-US" sz="2400" dirty="0"/>
              <a:t>（</a:t>
            </a:r>
            <a:r>
              <a:rPr lang="en-US" altLang="zh-CN" sz="2400" dirty="0"/>
              <a:t>Windows Management Instrumentation</a:t>
            </a:r>
            <a:r>
              <a:rPr lang="zh-CN" altLang="en-US" sz="2400" dirty="0"/>
              <a:t>，</a:t>
            </a:r>
            <a:r>
              <a:rPr lang="en-US" altLang="zh-CN" sz="2400" dirty="0"/>
              <a:t>Windows</a:t>
            </a:r>
            <a:r>
              <a:rPr lang="zh-CN" altLang="en-US" sz="2400" dirty="0"/>
              <a:t>管理规范）是一项核心的</a:t>
            </a:r>
            <a:r>
              <a:rPr lang="en-US" altLang="zh-CN" sz="2400" dirty="0"/>
              <a:t>Windows</a:t>
            </a:r>
            <a:r>
              <a:rPr lang="zh-CN" altLang="en-US" sz="2400" dirty="0"/>
              <a:t>管理技术，主要用于</a:t>
            </a:r>
            <a:r>
              <a:rPr lang="zh-CN" altLang="en-US" sz="2400" b="1" dirty="0"/>
              <a:t>管理本地和远程计算机</a:t>
            </a:r>
            <a:r>
              <a:rPr lang="zh-CN" altLang="en-US" sz="2400" dirty="0"/>
              <a:t>。有了它，工具软件和脚本程序在访问操作系统的不同部分时不需要使用不同的</a:t>
            </a:r>
            <a:r>
              <a:rPr lang="en-US" altLang="zh-CN" sz="2400" dirty="0"/>
              <a:t>API</a:t>
            </a:r>
            <a:r>
              <a:rPr lang="zh-CN" altLang="en-US" sz="2400" dirty="0"/>
              <a:t>，同时，操作系统的不同部分都可以插入</a:t>
            </a:r>
            <a:r>
              <a:rPr lang="en-US" altLang="zh-CN" sz="2400" dirty="0"/>
              <a:t>WMI</a:t>
            </a:r>
            <a:r>
              <a:rPr lang="zh-CN" altLang="en-US" sz="2400" dirty="0"/>
              <a:t>。由于</a:t>
            </a:r>
            <a:r>
              <a:rPr lang="en-US" altLang="zh-CN" sz="2400" dirty="0"/>
              <a:t>WMI</a:t>
            </a:r>
            <a:r>
              <a:rPr lang="zh-CN" altLang="en-US" sz="2400" dirty="0"/>
              <a:t>允许通过一个公共的接口访问多种操作系统构成单元，因此不必分别对待各种底层接口或所谓的“提供者”</a:t>
            </a:r>
            <a:r>
              <a:rPr lang="zh-CN" altLang="en-US" sz="2400" dirty="0" smtClean="0"/>
              <a:t>。</a:t>
            </a:r>
            <a:r>
              <a:rPr lang="en-US" altLang="zh-CN" sz="2400" dirty="0" smtClean="0"/>
              <a:t/>
            </a:r>
            <a:br>
              <a:rPr lang="en-US" altLang="zh-CN" sz="2400" dirty="0" smtClean="0"/>
            </a:br>
            <a:r>
              <a:rPr lang="zh-CN" altLang="en-US" sz="2400" dirty="0" smtClean="0"/>
              <a:t>作为</a:t>
            </a:r>
            <a:r>
              <a:rPr lang="zh-CN" altLang="en-US" sz="2400" dirty="0"/>
              <a:t>一项</a:t>
            </a:r>
            <a:r>
              <a:rPr lang="en-US" altLang="zh-CN" sz="2400" dirty="0"/>
              <a:t>Windows</a:t>
            </a:r>
            <a:r>
              <a:rPr lang="zh-CN" altLang="en-US" sz="2400" dirty="0"/>
              <a:t>管理技术，</a:t>
            </a:r>
            <a:r>
              <a:rPr lang="en-US" altLang="zh-CN" sz="2400" dirty="0"/>
              <a:t>WMI</a:t>
            </a:r>
            <a:r>
              <a:rPr lang="zh-CN" altLang="en-US" sz="2400" dirty="0"/>
              <a:t>可以访问、配置、管理和监视几乎所有的</a:t>
            </a:r>
            <a:r>
              <a:rPr lang="en-US" altLang="zh-CN" sz="2400" dirty="0"/>
              <a:t>Windows</a:t>
            </a:r>
            <a:r>
              <a:rPr lang="zh-CN" altLang="en-US" sz="2400" dirty="0"/>
              <a:t>资源，是一种主动获取网络和系统数据的技术，大大方便了用户或者安全管理人员对计算机进行远程管理，但它的易用性也导致了系统的安全性大幅降低。一般情况下，在本地计算机上执行的</a:t>
            </a:r>
            <a:r>
              <a:rPr lang="en-US" altLang="zh-CN" sz="2400" dirty="0"/>
              <a:t>WMI</a:t>
            </a:r>
            <a:r>
              <a:rPr lang="zh-CN" altLang="en-US" sz="2400" dirty="0"/>
              <a:t>操作也可以在远程计算机上执行，只要拥有该计算机的管理员权限。如果某人对远程计算机拥有权限并且远程计算机支持远程访问，那么他就可以连接到该远程计算机上并执行相应权限的操作。</a:t>
            </a:r>
            <a:r>
              <a:rPr lang="en-US" altLang="zh-CN" sz="2400" dirty="0"/>
              <a:t>WMI</a:t>
            </a:r>
            <a:r>
              <a:rPr lang="zh-CN" altLang="en-US" sz="2400" dirty="0"/>
              <a:t>为远程控制提供了一个合法通道，能轻松获取网络上远程计算机系统的资源信息，并进行远程访问。</a:t>
            </a:r>
            <a:endParaRPr lang="en-US" altLang="zh-CN" sz="2400" dirty="0" smtClean="0"/>
          </a:p>
        </p:txBody>
      </p:sp>
    </p:spTree>
    <p:extLst>
      <p:ext uri="{BB962C8B-B14F-4D97-AF65-F5344CB8AC3E}">
        <p14:creationId xmlns:p14="http://schemas.microsoft.com/office/powerpoint/2010/main" val="37926964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——FTP/SFTP/TFPT</a:t>
            </a:r>
          </a:p>
          <a:p>
            <a:pPr marL="0" indent="0">
              <a:buNone/>
            </a:pPr>
            <a:r>
              <a:rPr lang="zh-CN" altLang="en-US" sz="2400" dirty="0"/>
              <a:t>很多类型的文件传输协议可以进行文件的双向传输，从而实现数据的采集和导出。常见的有以下几种</a:t>
            </a:r>
            <a:r>
              <a:rPr lang="zh-CN" altLang="en-US" sz="2400" dirty="0" smtClean="0"/>
              <a:t>：</a:t>
            </a:r>
            <a:r>
              <a:rPr lang="en-US" altLang="zh-CN" sz="2400" dirty="0" smtClean="0"/>
              <a:t/>
            </a:r>
            <a:br>
              <a:rPr lang="en-US" altLang="zh-CN" sz="2400" dirty="0" smtClean="0"/>
            </a:br>
            <a:r>
              <a:rPr lang="en-US" altLang="zh-CN" sz="2400" dirty="0" smtClean="0"/>
              <a:t>·</a:t>
            </a:r>
            <a:r>
              <a:rPr lang="en-US" altLang="zh-CN" sz="2400" dirty="0"/>
              <a:t>FTP</a:t>
            </a:r>
            <a:r>
              <a:rPr lang="zh-CN" altLang="en-US" sz="2400" dirty="0"/>
              <a:t>（</a:t>
            </a:r>
            <a:r>
              <a:rPr lang="en-US" altLang="zh-CN" sz="2400" dirty="0"/>
              <a:t>File Transfer Protocol</a:t>
            </a:r>
            <a:r>
              <a:rPr lang="zh-CN" altLang="en-US" sz="2400" dirty="0"/>
              <a:t>，文件传输协议），用于</a:t>
            </a:r>
            <a:r>
              <a:rPr lang="en-US" altLang="zh-CN" sz="2400" dirty="0"/>
              <a:t>Internet</a:t>
            </a:r>
            <a:r>
              <a:rPr lang="zh-CN" altLang="en-US" sz="2400" dirty="0"/>
              <a:t>上控制文件的双向传输，同大多数</a:t>
            </a:r>
            <a:r>
              <a:rPr lang="en-US" altLang="zh-CN" sz="2400" dirty="0"/>
              <a:t>Internet</a:t>
            </a:r>
            <a:r>
              <a:rPr lang="zh-CN" altLang="en-US" sz="2400" dirty="0"/>
              <a:t>服务一样，</a:t>
            </a:r>
            <a:r>
              <a:rPr lang="en-US" altLang="zh-CN" sz="2400" dirty="0"/>
              <a:t>FTP</a:t>
            </a:r>
            <a:r>
              <a:rPr lang="zh-CN" altLang="en-US" sz="2400" dirty="0"/>
              <a:t>也是一个客户端</a:t>
            </a:r>
            <a:r>
              <a:rPr lang="en-US" altLang="zh-CN" sz="2400" dirty="0"/>
              <a:t>/</a:t>
            </a:r>
            <a:r>
              <a:rPr lang="zh-CN" altLang="en-US" sz="2400" dirty="0"/>
              <a:t>服务器系统。</a:t>
            </a:r>
            <a:r>
              <a:rPr lang="en-US" altLang="zh-CN" sz="2400" dirty="0"/>
              <a:t>FTP</a:t>
            </a:r>
            <a:r>
              <a:rPr lang="zh-CN" altLang="en-US" sz="2400" dirty="0"/>
              <a:t>由两部分组成，即</a:t>
            </a:r>
            <a:r>
              <a:rPr lang="en-US" altLang="zh-CN" sz="2400" dirty="0"/>
              <a:t>FTP</a:t>
            </a:r>
            <a:r>
              <a:rPr lang="zh-CN" altLang="en-US" sz="2400" dirty="0"/>
              <a:t>服务器和</a:t>
            </a:r>
            <a:r>
              <a:rPr lang="en-US" altLang="zh-CN" sz="2400" dirty="0"/>
              <a:t>FTP</a:t>
            </a:r>
            <a:r>
              <a:rPr lang="zh-CN" altLang="en-US" sz="2400" dirty="0"/>
              <a:t>客户端。依照</a:t>
            </a:r>
            <a:r>
              <a:rPr lang="en-US" altLang="zh-CN" sz="2400" dirty="0"/>
              <a:t>FTP</a:t>
            </a:r>
            <a:r>
              <a:rPr lang="zh-CN" altLang="en-US" sz="2400" dirty="0"/>
              <a:t>提供服务、进行文件传输的计算机就是</a:t>
            </a:r>
            <a:r>
              <a:rPr lang="en-US" altLang="zh-CN" sz="2400" dirty="0"/>
              <a:t>FTP</a:t>
            </a:r>
            <a:r>
              <a:rPr lang="zh-CN" altLang="en-US" sz="2400" dirty="0"/>
              <a:t>服务器，遵循</a:t>
            </a:r>
            <a:r>
              <a:rPr lang="en-US" altLang="zh-CN" sz="2400" dirty="0"/>
              <a:t>FTP</a:t>
            </a:r>
            <a:r>
              <a:rPr lang="zh-CN" altLang="en-US" sz="2400" dirty="0"/>
              <a:t>与服务器传送文件的计算机就是</a:t>
            </a:r>
            <a:r>
              <a:rPr lang="en-US" altLang="zh-CN" sz="2400" dirty="0"/>
              <a:t>FTP</a:t>
            </a:r>
            <a:r>
              <a:rPr lang="zh-CN" altLang="en-US" sz="2400" dirty="0"/>
              <a:t>客户端。其中，</a:t>
            </a:r>
            <a:r>
              <a:rPr lang="en-US" altLang="zh-CN" sz="2400" dirty="0"/>
              <a:t>FTP</a:t>
            </a:r>
            <a:r>
              <a:rPr lang="zh-CN" altLang="en-US" sz="2400" dirty="0"/>
              <a:t>服务器用来存储文件，用户可以使用</a:t>
            </a:r>
            <a:r>
              <a:rPr lang="en-US" altLang="zh-CN" sz="2400" dirty="0"/>
              <a:t>FTP</a:t>
            </a:r>
            <a:r>
              <a:rPr lang="zh-CN" altLang="en-US" sz="2400" dirty="0"/>
              <a:t>客户端通过</a:t>
            </a:r>
            <a:r>
              <a:rPr lang="en-US" altLang="zh-CN" sz="2400" dirty="0"/>
              <a:t>FTP</a:t>
            </a:r>
            <a:r>
              <a:rPr lang="zh-CN" altLang="en-US" sz="2400" dirty="0"/>
              <a:t>访问位于</a:t>
            </a:r>
            <a:r>
              <a:rPr lang="en-US" altLang="zh-CN" sz="2400" dirty="0"/>
              <a:t>FTP</a:t>
            </a:r>
            <a:r>
              <a:rPr lang="zh-CN" altLang="en-US" sz="2400" dirty="0"/>
              <a:t>服务器上的资源。由于</a:t>
            </a:r>
            <a:r>
              <a:rPr lang="en-US" altLang="zh-CN" sz="2400" dirty="0"/>
              <a:t>FTP</a:t>
            </a:r>
            <a:r>
              <a:rPr lang="zh-CN" altLang="en-US" sz="2400" dirty="0"/>
              <a:t>传输效率非常高，在网络上传输大的文件时常常采用该协议</a:t>
            </a:r>
            <a:r>
              <a:rPr lang="zh-CN" altLang="en-US" sz="2400" dirty="0" smtClean="0"/>
              <a:t>。</a:t>
            </a:r>
            <a:r>
              <a:rPr lang="en-US" altLang="zh-CN" sz="2400" dirty="0" smtClean="0"/>
              <a:t/>
            </a:r>
            <a:br>
              <a:rPr lang="en-US" altLang="zh-CN" sz="2400" dirty="0" smtClean="0"/>
            </a:br>
            <a:r>
              <a:rPr lang="zh-CN" altLang="en-US" sz="2400" dirty="0" smtClean="0"/>
              <a:t>默认</a:t>
            </a:r>
            <a:r>
              <a:rPr lang="zh-CN" altLang="en-US" sz="2400" dirty="0"/>
              <a:t>情况下，</a:t>
            </a:r>
            <a:r>
              <a:rPr lang="en-US" altLang="zh-CN" sz="2400" dirty="0"/>
              <a:t>FTP</a:t>
            </a:r>
            <a:r>
              <a:rPr lang="zh-CN" altLang="en-US" sz="2400" dirty="0"/>
              <a:t>使用</a:t>
            </a:r>
            <a:r>
              <a:rPr lang="en-US" altLang="zh-CN" sz="2400" dirty="0"/>
              <a:t>TCP</a:t>
            </a:r>
            <a:r>
              <a:rPr lang="zh-CN" altLang="en-US" sz="2400" dirty="0"/>
              <a:t>端口中的</a:t>
            </a:r>
            <a:r>
              <a:rPr lang="en-US" altLang="zh-CN" sz="2400" dirty="0"/>
              <a:t>20</a:t>
            </a:r>
            <a:r>
              <a:rPr lang="zh-CN" altLang="en-US" sz="2400" dirty="0"/>
              <a:t>和</a:t>
            </a:r>
            <a:r>
              <a:rPr lang="en-US" altLang="zh-CN" sz="2400" dirty="0"/>
              <a:t>21</a:t>
            </a:r>
            <a:r>
              <a:rPr lang="zh-CN" altLang="en-US" sz="2400" dirty="0"/>
              <a:t>两个端口，其中</a:t>
            </a:r>
            <a:r>
              <a:rPr lang="en-US" altLang="zh-CN" sz="2400" dirty="0"/>
              <a:t>20</a:t>
            </a:r>
            <a:r>
              <a:rPr lang="zh-CN" altLang="en-US" sz="2400" dirty="0"/>
              <a:t>用于传输数据，</a:t>
            </a:r>
            <a:r>
              <a:rPr lang="en-US" altLang="zh-CN" sz="2400" dirty="0"/>
              <a:t>21</a:t>
            </a:r>
            <a:r>
              <a:rPr lang="zh-CN" altLang="en-US" sz="2400" dirty="0"/>
              <a:t>用于传输控制信息。但是，是否使用</a:t>
            </a:r>
            <a:r>
              <a:rPr lang="en-US" altLang="zh-CN" sz="2400" dirty="0"/>
              <a:t>20</a:t>
            </a:r>
            <a:r>
              <a:rPr lang="zh-CN" altLang="en-US" sz="2400" dirty="0"/>
              <a:t>作为传输数据的端口与</a:t>
            </a:r>
            <a:r>
              <a:rPr lang="en-US" altLang="zh-CN" sz="2400" dirty="0"/>
              <a:t>FTP</a:t>
            </a:r>
            <a:r>
              <a:rPr lang="zh-CN" altLang="en-US" sz="2400" dirty="0"/>
              <a:t>使用的传输模式有关。</a:t>
            </a:r>
            <a:r>
              <a:rPr lang="en-US" altLang="zh-CN" sz="2400" dirty="0"/>
              <a:t>FTP</a:t>
            </a:r>
            <a:r>
              <a:rPr lang="zh-CN" altLang="en-US" sz="2400" dirty="0"/>
              <a:t>一般支持两种传输模式，一种为</a:t>
            </a:r>
            <a:r>
              <a:rPr lang="en-US" altLang="zh-CN" sz="2400" dirty="0"/>
              <a:t>Standard</a:t>
            </a:r>
            <a:r>
              <a:rPr lang="zh-CN" altLang="en-US" sz="2400" dirty="0"/>
              <a:t>，也就是</a:t>
            </a:r>
            <a:r>
              <a:rPr lang="en-US" altLang="zh-CN" sz="2400" dirty="0"/>
              <a:t>PORT</a:t>
            </a:r>
            <a:r>
              <a:rPr lang="zh-CN" altLang="en-US" sz="2400" dirty="0"/>
              <a:t>方式（主动模式）；一种为</a:t>
            </a:r>
            <a:r>
              <a:rPr lang="en-US" altLang="zh-CN" sz="2400" dirty="0"/>
              <a:t>Passive</a:t>
            </a:r>
            <a:r>
              <a:rPr lang="zh-CN" altLang="en-US" sz="2400" dirty="0"/>
              <a:t>，也就是</a:t>
            </a:r>
            <a:r>
              <a:rPr lang="en-US" altLang="zh-CN" sz="2400" dirty="0"/>
              <a:t>PASV</a:t>
            </a:r>
            <a:r>
              <a:rPr lang="zh-CN" altLang="en-US" sz="2400" dirty="0"/>
              <a:t>方式（被动模式）</a:t>
            </a:r>
            <a:r>
              <a:rPr lang="zh-CN" altLang="en-US" sz="2400" dirty="0" smtClean="0"/>
              <a:t>。</a:t>
            </a:r>
            <a:endParaRPr lang="en-US" altLang="zh-CN" sz="2400" dirty="0" smtClean="0"/>
          </a:p>
        </p:txBody>
      </p:sp>
    </p:spTree>
    <p:extLst>
      <p:ext uri="{BB962C8B-B14F-4D97-AF65-F5344CB8AC3E}">
        <p14:creationId xmlns:p14="http://schemas.microsoft.com/office/powerpoint/2010/main" val="926314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4522" y="485494"/>
            <a:ext cx="7886700" cy="489866"/>
          </a:xfrm>
        </p:spPr>
        <p:txBody>
          <a:bodyPr/>
          <a:lstStyle/>
          <a:p>
            <a:r>
              <a:rPr lang="zh-CN" altLang="en-US" sz="2400" dirty="0">
                <a:solidFill>
                  <a:schemeClr val="tx1"/>
                </a:solidFill>
              </a:rPr>
              <a:t>假设主机</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在同一个网段</a:t>
            </a:r>
            <a:r>
              <a:rPr lang="zh-CN" altLang="en-US" sz="2400" dirty="0" smtClean="0">
                <a:solidFill>
                  <a:schemeClr val="tx1"/>
                </a:solidFill>
              </a:rPr>
              <a:t>，主机</a:t>
            </a:r>
            <a:r>
              <a:rPr lang="en-US" altLang="zh-CN" sz="2400" dirty="0" smtClean="0">
                <a:solidFill>
                  <a:schemeClr val="tx1"/>
                </a:solidFill>
              </a:rPr>
              <a:t>A</a:t>
            </a:r>
            <a:r>
              <a:rPr lang="zh-CN" altLang="en-US" sz="2400" dirty="0">
                <a:solidFill>
                  <a:schemeClr val="tx1"/>
                </a:solidFill>
              </a:rPr>
              <a:t>要向主机</a:t>
            </a:r>
            <a:r>
              <a:rPr lang="en-US" altLang="zh-CN" sz="2400" dirty="0">
                <a:solidFill>
                  <a:schemeClr val="tx1"/>
                </a:solidFill>
              </a:rPr>
              <a:t>B</a:t>
            </a:r>
            <a:r>
              <a:rPr lang="zh-CN" altLang="en-US" sz="2400" dirty="0">
                <a:solidFill>
                  <a:schemeClr val="tx1"/>
                </a:solidFill>
              </a:rPr>
              <a:t>发送信息</a:t>
            </a:r>
          </a:p>
        </p:txBody>
      </p:sp>
      <p:sp>
        <p:nvSpPr>
          <p:cNvPr id="3" name="内容占位符 2"/>
          <p:cNvSpPr>
            <a:spLocks noGrp="1"/>
          </p:cNvSpPr>
          <p:nvPr>
            <p:ph idx="1"/>
          </p:nvPr>
        </p:nvSpPr>
        <p:spPr>
          <a:xfrm>
            <a:off x="419100" y="975360"/>
            <a:ext cx="8473440" cy="5486400"/>
          </a:xfrm>
        </p:spPr>
        <p:txBody>
          <a:bodyPr>
            <a:noAutofit/>
          </a:bodyPr>
          <a:lstStyle/>
          <a:p>
            <a:r>
              <a:rPr lang="zh-CN" altLang="en-US" sz="2200" dirty="0"/>
              <a:t>主机</a:t>
            </a:r>
            <a:r>
              <a:rPr lang="en-US" altLang="zh-CN" sz="2200" dirty="0"/>
              <a:t>A</a:t>
            </a:r>
            <a:r>
              <a:rPr lang="zh-CN" altLang="en-US" sz="2200" dirty="0"/>
              <a:t>首先</a:t>
            </a:r>
            <a:r>
              <a:rPr lang="zh-CN" altLang="en-US" sz="2200" b="1" dirty="0"/>
              <a:t>查看自己的</a:t>
            </a:r>
            <a:r>
              <a:rPr lang="en-US" altLang="zh-CN" sz="2200" b="1" dirty="0"/>
              <a:t>ARP</a:t>
            </a:r>
            <a:r>
              <a:rPr lang="zh-CN" altLang="en-US" sz="2200" b="1" dirty="0"/>
              <a:t>缓存表</a:t>
            </a:r>
            <a:r>
              <a:rPr lang="zh-CN" altLang="en-US" sz="2200" dirty="0"/>
              <a:t>，确定其中是否包含有主机</a:t>
            </a:r>
            <a:r>
              <a:rPr lang="en-US" altLang="zh-CN" sz="2200" dirty="0"/>
              <a:t>B</a:t>
            </a:r>
            <a:r>
              <a:rPr lang="zh-CN" altLang="en-US" sz="2200" dirty="0"/>
              <a:t>对应的</a:t>
            </a:r>
            <a:r>
              <a:rPr lang="en-US" altLang="zh-CN" sz="2200" dirty="0"/>
              <a:t>ARP</a:t>
            </a:r>
            <a:r>
              <a:rPr lang="zh-CN" altLang="en-US" sz="2200" dirty="0"/>
              <a:t>表项。如果找到了对应的</a:t>
            </a:r>
            <a:r>
              <a:rPr lang="en-US" altLang="zh-CN" sz="2200" dirty="0"/>
              <a:t>MAC</a:t>
            </a:r>
            <a:r>
              <a:rPr lang="zh-CN" altLang="en-US" sz="2200" dirty="0"/>
              <a:t>地址，则主机</a:t>
            </a:r>
            <a:r>
              <a:rPr lang="en-US" altLang="zh-CN" sz="2200" dirty="0"/>
              <a:t>A</a:t>
            </a:r>
            <a:r>
              <a:rPr lang="zh-CN" altLang="en-US" sz="2200" dirty="0"/>
              <a:t>直接利用</a:t>
            </a:r>
            <a:r>
              <a:rPr lang="en-US" altLang="zh-CN" sz="2200" dirty="0"/>
              <a:t>ARP</a:t>
            </a:r>
            <a:r>
              <a:rPr lang="zh-CN" altLang="en-US" sz="2200" dirty="0"/>
              <a:t>表中的</a:t>
            </a:r>
            <a:r>
              <a:rPr lang="en-US" altLang="zh-CN" sz="2200" dirty="0"/>
              <a:t>MAC</a:t>
            </a:r>
            <a:r>
              <a:rPr lang="zh-CN" altLang="en-US" sz="2200" dirty="0"/>
              <a:t>地址，对</a:t>
            </a:r>
            <a:r>
              <a:rPr lang="en-US" altLang="zh-CN" sz="2200" dirty="0"/>
              <a:t>IP</a:t>
            </a:r>
            <a:r>
              <a:rPr lang="zh-CN" altLang="en-US" sz="2200" dirty="0"/>
              <a:t>数据包进行帧封装，并将数据包发送给主机</a:t>
            </a:r>
            <a:r>
              <a:rPr lang="en-US" altLang="zh-CN" sz="2200" dirty="0"/>
              <a:t>B</a:t>
            </a:r>
            <a:r>
              <a:rPr lang="zh-CN" altLang="en-US" sz="2200" dirty="0"/>
              <a:t>。</a:t>
            </a:r>
          </a:p>
          <a:p>
            <a:r>
              <a:rPr lang="zh-CN" altLang="en-US" sz="2200" dirty="0"/>
              <a:t>如果主机</a:t>
            </a:r>
            <a:r>
              <a:rPr lang="en-US" altLang="zh-CN" sz="2200" dirty="0"/>
              <a:t>A</a:t>
            </a:r>
            <a:r>
              <a:rPr lang="zh-CN" altLang="en-US" sz="2200" b="1" dirty="0"/>
              <a:t>在</a:t>
            </a:r>
            <a:r>
              <a:rPr lang="en-US" altLang="zh-CN" sz="2200" b="1" dirty="0"/>
              <a:t>ARP</a:t>
            </a:r>
            <a:r>
              <a:rPr lang="zh-CN" altLang="en-US" sz="2200" b="1" dirty="0"/>
              <a:t>表中找不到对应的</a:t>
            </a:r>
            <a:r>
              <a:rPr lang="en-US" altLang="zh-CN" sz="2200" b="1" dirty="0"/>
              <a:t>MAC</a:t>
            </a:r>
            <a:r>
              <a:rPr lang="zh-CN" altLang="en-US" sz="2200" b="1" dirty="0"/>
              <a:t>地址</a:t>
            </a:r>
            <a:r>
              <a:rPr lang="zh-CN" altLang="en-US" sz="2200" dirty="0"/>
              <a:t>，则将缓存该数据报文，然后以</a:t>
            </a:r>
            <a:r>
              <a:rPr lang="zh-CN" altLang="en-US" sz="2200" b="1" dirty="0"/>
              <a:t>广播方式发送一个</a:t>
            </a:r>
            <a:r>
              <a:rPr lang="en-US" altLang="zh-CN" sz="2200" b="1" dirty="0"/>
              <a:t>ARP</a:t>
            </a:r>
            <a:r>
              <a:rPr lang="zh-CN" altLang="en-US" sz="2200" b="1" dirty="0"/>
              <a:t>请求报文</a:t>
            </a:r>
            <a:r>
              <a:rPr lang="zh-CN" altLang="en-US" sz="2200" dirty="0"/>
              <a:t>。</a:t>
            </a:r>
            <a:r>
              <a:rPr lang="en-US" altLang="zh-CN" sz="2200" dirty="0"/>
              <a:t>ARP</a:t>
            </a:r>
            <a:r>
              <a:rPr lang="zh-CN" altLang="en-US" sz="2200" dirty="0"/>
              <a:t>请求报文中的</a:t>
            </a:r>
            <a:r>
              <a:rPr lang="zh-CN" altLang="en-US" sz="2200" u="sng" dirty="0"/>
              <a:t>发送端</a:t>
            </a:r>
            <a:r>
              <a:rPr lang="en-US" altLang="zh-CN" sz="2200" u="sng" dirty="0"/>
              <a:t>IP</a:t>
            </a:r>
            <a:r>
              <a:rPr lang="zh-CN" altLang="en-US" sz="2200" u="sng" dirty="0"/>
              <a:t>地址和发送端</a:t>
            </a:r>
            <a:r>
              <a:rPr lang="en-US" altLang="zh-CN" sz="2200" u="sng" dirty="0"/>
              <a:t>MAC</a:t>
            </a:r>
            <a:r>
              <a:rPr lang="zh-CN" altLang="en-US" sz="2200" u="sng" dirty="0"/>
              <a:t>地址为主机</a:t>
            </a:r>
            <a:r>
              <a:rPr lang="en-US" altLang="zh-CN" sz="2200" u="sng" dirty="0"/>
              <a:t>A</a:t>
            </a:r>
            <a:r>
              <a:rPr lang="zh-CN" altLang="en-US" sz="2200" u="sng" dirty="0"/>
              <a:t>的</a:t>
            </a:r>
            <a:r>
              <a:rPr lang="en-US" altLang="zh-CN" sz="2200" u="sng" dirty="0"/>
              <a:t>IP</a:t>
            </a:r>
            <a:r>
              <a:rPr lang="zh-CN" altLang="en-US" sz="2200" u="sng" dirty="0"/>
              <a:t>地址和</a:t>
            </a:r>
            <a:r>
              <a:rPr lang="en-US" altLang="zh-CN" sz="2200" u="sng" dirty="0"/>
              <a:t>MAC</a:t>
            </a:r>
            <a:r>
              <a:rPr lang="zh-CN" altLang="en-US" sz="2200" u="sng" dirty="0"/>
              <a:t>地址</a:t>
            </a:r>
            <a:r>
              <a:rPr lang="zh-CN" altLang="en-US" sz="2200" dirty="0" smtClean="0"/>
              <a:t>，目标</a:t>
            </a:r>
            <a:r>
              <a:rPr lang="en-US" altLang="zh-CN" sz="2200" dirty="0" smtClean="0"/>
              <a:t>IP</a:t>
            </a:r>
            <a:r>
              <a:rPr lang="zh-CN" altLang="en-US" sz="2200" dirty="0" smtClean="0"/>
              <a:t>地址和目标</a:t>
            </a:r>
            <a:r>
              <a:rPr lang="en-US" altLang="zh-CN" sz="2200" dirty="0" smtClean="0"/>
              <a:t>MAC</a:t>
            </a:r>
            <a:r>
              <a:rPr lang="zh-CN" altLang="en-US" sz="2200" dirty="0" smtClean="0"/>
              <a:t>地址为主机</a:t>
            </a:r>
            <a:r>
              <a:rPr lang="en-US" altLang="zh-CN" sz="2200" dirty="0" smtClean="0"/>
              <a:t>B</a:t>
            </a:r>
            <a:r>
              <a:rPr lang="zh-CN" altLang="en-US" sz="2200" dirty="0" smtClean="0"/>
              <a:t>的</a:t>
            </a:r>
            <a:r>
              <a:rPr lang="en-US" altLang="zh-CN" sz="2200" dirty="0" smtClean="0"/>
              <a:t>IP</a:t>
            </a:r>
            <a:r>
              <a:rPr lang="zh-CN" altLang="en-US" sz="2200" dirty="0" smtClean="0"/>
              <a:t>地址和</a:t>
            </a:r>
            <a:r>
              <a:rPr lang="zh-CN" altLang="en-US" sz="2200" b="1" dirty="0" smtClean="0"/>
              <a:t>全</a:t>
            </a:r>
            <a:r>
              <a:rPr lang="en-US" altLang="zh-CN" sz="2200" b="1" dirty="0" smtClean="0"/>
              <a:t>0</a:t>
            </a:r>
            <a:r>
              <a:rPr lang="zh-CN" altLang="en-US" sz="2200" b="1" dirty="0" smtClean="0"/>
              <a:t>的</a:t>
            </a:r>
            <a:r>
              <a:rPr lang="en-US" altLang="zh-CN" sz="2200" b="1" dirty="0" smtClean="0"/>
              <a:t>MAC</a:t>
            </a:r>
            <a:r>
              <a:rPr lang="zh-CN" altLang="en-US" sz="2200" b="1" dirty="0" smtClean="0"/>
              <a:t>地址</a:t>
            </a:r>
            <a:r>
              <a:rPr lang="zh-CN" altLang="en-US" sz="2200" dirty="0" smtClean="0"/>
              <a:t>。</a:t>
            </a:r>
            <a:r>
              <a:rPr lang="zh-CN" altLang="en-US" sz="2200" dirty="0"/>
              <a:t>由于</a:t>
            </a:r>
            <a:r>
              <a:rPr lang="en-US" altLang="zh-CN" sz="2200" dirty="0"/>
              <a:t>ARP</a:t>
            </a:r>
            <a:r>
              <a:rPr lang="zh-CN" altLang="en-US" sz="2200" dirty="0"/>
              <a:t>请求报文以广播方式发送，该网段上的所有主机都</a:t>
            </a:r>
            <a:r>
              <a:rPr lang="zh-CN" altLang="en-US" sz="2200" dirty="0" smtClean="0"/>
              <a:t>可以</a:t>
            </a:r>
            <a:r>
              <a:rPr lang="zh-CN" altLang="en-US" sz="2200" dirty="0"/>
              <a:t>接收到该请求，但只有被请求的主机（即主机</a:t>
            </a:r>
            <a:r>
              <a:rPr lang="en-US" altLang="zh-CN" sz="2200" dirty="0"/>
              <a:t>B</a:t>
            </a:r>
            <a:r>
              <a:rPr lang="zh-CN" altLang="en-US" sz="2200" dirty="0"/>
              <a:t>）会对该请求进行处理。</a:t>
            </a:r>
          </a:p>
          <a:p>
            <a:r>
              <a:rPr lang="zh-CN" altLang="en-US" sz="2200" dirty="0"/>
              <a:t>主机</a:t>
            </a:r>
            <a:r>
              <a:rPr lang="en-US" altLang="zh-CN" sz="2200" dirty="0"/>
              <a:t>B</a:t>
            </a:r>
            <a:r>
              <a:rPr lang="zh-CN" altLang="en-US" sz="2200" dirty="0"/>
              <a:t>比较自己的</a:t>
            </a:r>
            <a:r>
              <a:rPr lang="en-US" altLang="zh-CN" sz="2200" dirty="0"/>
              <a:t>IP</a:t>
            </a:r>
            <a:r>
              <a:rPr lang="zh-CN" altLang="en-US" sz="2200" dirty="0"/>
              <a:t>地址和</a:t>
            </a:r>
            <a:r>
              <a:rPr lang="en-US" altLang="zh-CN" sz="2200" dirty="0"/>
              <a:t>ARP</a:t>
            </a:r>
            <a:r>
              <a:rPr lang="zh-CN" altLang="en-US" sz="2200" dirty="0"/>
              <a:t>请求报文中的目标</a:t>
            </a:r>
            <a:r>
              <a:rPr lang="en-US" altLang="zh-CN" sz="2200" dirty="0"/>
              <a:t>IP</a:t>
            </a:r>
            <a:r>
              <a:rPr lang="zh-CN" altLang="en-US" sz="2200" dirty="0"/>
              <a:t>地址，当两者相同时进行如下处理：将</a:t>
            </a:r>
            <a:r>
              <a:rPr lang="en-US" altLang="zh-CN" sz="2200" dirty="0"/>
              <a:t>ARP</a:t>
            </a:r>
            <a:r>
              <a:rPr lang="zh-CN" altLang="en-US" sz="2200" dirty="0"/>
              <a:t>请求报文中的</a:t>
            </a:r>
            <a:r>
              <a:rPr lang="zh-CN" altLang="en-US" sz="2200" b="1" dirty="0"/>
              <a:t>发送端（即主机</a:t>
            </a:r>
            <a:r>
              <a:rPr lang="en-US" altLang="zh-CN" sz="2200" b="1" dirty="0"/>
              <a:t>A</a:t>
            </a:r>
            <a:r>
              <a:rPr lang="zh-CN" altLang="en-US" sz="2200" b="1" dirty="0"/>
              <a:t>）的</a:t>
            </a:r>
            <a:r>
              <a:rPr lang="en-US" altLang="zh-CN" sz="2200" b="1" dirty="0"/>
              <a:t>IP</a:t>
            </a:r>
            <a:r>
              <a:rPr lang="zh-CN" altLang="en-US" sz="2200" b="1" dirty="0"/>
              <a:t>地址和</a:t>
            </a:r>
            <a:r>
              <a:rPr lang="en-US" altLang="zh-CN" sz="2200" b="1" dirty="0"/>
              <a:t>MAC</a:t>
            </a:r>
            <a:r>
              <a:rPr lang="zh-CN" altLang="en-US" sz="2200" b="1" dirty="0"/>
              <a:t>地址</a:t>
            </a:r>
            <a:r>
              <a:rPr lang="zh-CN" altLang="en-US" sz="2200" dirty="0"/>
              <a:t>存入自己的</a:t>
            </a:r>
            <a:r>
              <a:rPr lang="en-US" altLang="zh-CN" sz="2200" dirty="0"/>
              <a:t>ARP</a:t>
            </a:r>
            <a:r>
              <a:rPr lang="zh-CN" altLang="en-US" sz="2200" dirty="0"/>
              <a:t>表中。之后以</a:t>
            </a:r>
            <a:r>
              <a:rPr lang="zh-CN" altLang="en-US" sz="2200" b="1" dirty="0"/>
              <a:t>单播方式发送</a:t>
            </a:r>
            <a:r>
              <a:rPr lang="en-US" altLang="zh-CN" sz="2200" b="1" dirty="0"/>
              <a:t>ARP</a:t>
            </a:r>
            <a:r>
              <a:rPr lang="zh-CN" altLang="en-US" sz="2200" b="1" dirty="0"/>
              <a:t>响应报文给主机</a:t>
            </a:r>
            <a:r>
              <a:rPr lang="en-US" altLang="zh-CN" sz="2200" b="1" dirty="0"/>
              <a:t>A</a:t>
            </a:r>
            <a:r>
              <a:rPr lang="zh-CN" altLang="en-US" sz="2200" b="1" dirty="0"/>
              <a:t>，其中包含了自己的</a:t>
            </a:r>
            <a:r>
              <a:rPr lang="en-US" altLang="zh-CN" sz="2200" b="1" dirty="0"/>
              <a:t>MAC</a:t>
            </a:r>
            <a:r>
              <a:rPr lang="zh-CN" altLang="en-US" sz="2200" b="1" dirty="0"/>
              <a:t>地址</a:t>
            </a:r>
            <a:r>
              <a:rPr lang="zh-CN" altLang="en-US" sz="2200" dirty="0"/>
              <a:t>。</a:t>
            </a:r>
          </a:p>
          <a:p>
            <a:r>
              <a:rPr lang="zh-CN" altLang="en-US" sz="2200" dirty="0"/>
              <a:t>主机</a:t>
            </a:r>
            <a:r>
              <a:rPr lang="en-US" altLang="zh-CN" sz="2200" dirty="0"/>
              <a:t>A</a:t>
            </a:r>
            <a:r>
              <a:rPr lang="zh-CN" altLang="en-US" sz="2200" dirty="0"/>
              <a:t>收到</a:t>
            </a:r>
            <a:r>
              <a:rPr lang="en-US" altLang="zh-CN" sz="2200" dirty="0"/>
              <a:t>ARP</a:t>
            </a:r>
            <a:r>
              <a:rPr lang="zh-CN" altLang="en-US" sz="2200" dirty="0"/>
              <a:t>响应报文后，将主机</a:t>
            </a:r>
            <a:r>
              <a:rPr lang="en-US" altLang="zh-CN" sz="2200" dirty="0"/>
              <a:t>B</a:t>
            </a:r>
            <a:r>
              <a:rPr lang="zh-CN" altLang="en-US" sz="2200" dirty="0"/>
              <a:t>的</a:t>
            </a:r>
            <a:r>
              <a:rPr lang="en-US" altLang="zh-CN" sz="2200" dirty="0"/>
              <a:t>MAC</a:t>
            </a:r>
            <a:r>
              <a:rPr lang="zh-CN" altLang="en-US" sz="2200" dirty="0"/>
              <a:t>地址</a:t>
            </a:r>
            <a:r>
              <a:rPr lang="zh-CN" altLang="en-US" sz="2200" b="1" dirty="0"/>
              <a:t>加入到自己的</a:t>
            </a:r>
            <a:r>
              <a:rPr lang="en-US" altLang="zh-CN" sz="2200" b="1" dirty="0"/>
              <a:t>ARP</a:t>
            </a:r>
            <a:r>
              <a:rPr lang="zh-CN" altLang="en-US" sz="2200" b="1" dirty="0"/>
              <a:t>表</a:t>
            </a:r>
            <a:r>
              <a:rPr lang="zh-CN" altLang="en-US" sz="2200" dirty="0"/>
              <a:t>中以用于后续报文的转发，同时将</a:t>
            </a:r>
            <a:r>
              <a:rPr lang="en-US" altLang="zh-CN" sz="2200" dirty="0"/>
              <a:t>IP</a:t>
            </a:r>
            <a:r>
              <a:rPr lang="zh-CN" altLang="en-US" sz="2200" dirty="0"/>
              <a:t>数据包进行封装后发送出去</a:t>
            </a:r>
            <a:r>
              <a:rPr lang="zh-CN" altLang="en-US" sz="2200" dirty="0" smtClean="0"/>
              <a:t>。</a:t>
            </a:r>
            <a:endParaRPr lang="zh-CN" altLang="en-US" sz="2200" dirty="0"/>
          </a:p>
        </p:txBody>
      </p:sp>
      <p:pic>
        <p:nvPicPr>
          <p:cNvPr id="4" name="图片 3"/>
          <p:cNvPicPr>
            <a:picLocks noChangeAspect="1"/>
          </p:cNvPicPr>
          <p:nvPr/>
        </p:nvPicPr>
        <p:blipFill>
          <a:blip r:embed="rId2"/>
          <a:stretch>
            <a:fillRect/>
          </a:stretch>
        </p:blipFill>
        <p:spPr>
          <a:xfrm>
            <a:off x="1119877" y="1954362"/>
            <a:ext cx="6066046" cy="3863675"/>
          </a:xfrm>
          <a:prstGeom prst="rect">
            <a:avLst/>
          </a:prstGeom>
          <a:solidFill>
            <a:schemeClr val="tx1"/>
          </a:solidFill>
          <a:ln>
            <a:solidFill>
              <a:srgbClr val="FF0000"/>
            </a:solidFill>
          </a:ln>
        </p:spPr>
      </p:pic>
      <p:cxnSp>
        <p:nvCxnSpPr>
          <p:cNvPr id="6" name="直接连接符 5"/>
          <p:cNvCxnSpPr/>
          <p:nvPr/>
        </p:nvCxnSpPr>
        <p:spPr>
          <a:xfrm>
            <a:off x="5151120" y="2659380"/>
            <a:ext cx="1905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644140" y="5600700"/>
            <a:ext cx="2560320" cy="533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——FTP/SFTP/TFPT</a:t>
            </a:r>
          </a:p>
          <a:p>
            <a:pPr marL="0" indent="0">
              <a:buNone/>
            </a:pPr>
            <a:r>
              <a:rPr lang="en-US" altLang="zh-CN" sz="2400" dirty="0"/>
              <a:t>SFTP</a:t>
            </a:r>
            <a:r>
              <a:rPr lang="zh-CN" altLang="en-US" sz="2400" dirty="0"/>
              <a:t>，</a:t>
            </a:r>
            <a:r>
              <a:rPr lang="en-US" altLang="zh-CN" sz="2400" dirty="0"/>
              <a:t>SSH</a:t>
            </a:r>
            <a:r>
              <a:rPr lang="zh-CN" altLang="en-US" sz="2400" dirty="0"/>
              <a:t>的文件传输协议，可以与</a:t>
            </a:r>
            <a:r>
              <a:rPr lang="en-US" altLang="zh-CN" sz="2400" dirty="0"/>
              <a:t>SSH</a:t>
            </a:r>
            <a:r>
              <a:rPr lang="zh-CN" altLang="en-US" sz="2400" dirty="0"/>
              <a:t>一起使用，是能够安全地进行文件传输和处理的协议，它的功能多样，使用起来灵活，但是传输速度较慢，不如</a:t>
            </a:r>
            <a:r>
              <a:rPr lang="en-US" altLang="zh-CN" sz="2400" dirty="0"/>
              <a:t>FTP</a:t>
            </a:r>
            <a:r>
              <a:rPr lang="zh-CN" altLang="en-US" sz="2400" dirty="0" smtClean="0"/>
              <a:t>。</a:t>
            </a:r>
            <a:endParaRPr lang="en-US" altLang="zh-CN" sz="2400" dirty="0" smtClean="0"/>
          </a:p>
          <a:p>
            <a:pPr marL="0" indent="0">
              <a:buNone/>
            </a:pPr>
            <a:r>
              <a:rPr lang="en-US" altLang="zh-CN" sz="2400" dirty="0" smtClean="0"/>
              <a:t>TFPT</a:t>
            </a:r>
            <a:r>
              <a:rPr lang="zh-CN" altLang="en-US" sz="2400" dirty="0"/>
              <a:t>（</a:t>
            </a:r>
            <a:r>
              <a:rPr lang="en-US" altLang="zh-CN" sz="2400" dirty="0"/>
              <a:t>Trivial File Transfer Protocol</a:t>
            </a:r>
            <a:r>
              <a:rPr lang="zh-CN" altLang="en-US" sz="2400" dirty="0"/>
              <a:t>，简单文件传输协议），是一个用来在客户端和服务器之间进行简单文件传输的协议，提供不复杂、开销不大的文件传输服务，比</a:t>
            </a:r>
            <a:r>
              <a:rPr lang="en-US" altLang="zh-CN" sz="2400" dirty="0"/>
              <a:t>FTP</a:t>
            </a:r>
            <a:r>
              <a:rPr lang="zh-CN" altLang="en-US" sz="2400" dirty="0"/>
              <a:t>功能要简单些，运行在</a:t>
            </a:r>
            <a:r>
              <a:rPr lang="en-US" altLang="zh-CN" sz="2400" dirty="0"/>
              <a:t>UDP 69</a:t>
            </a:r>
            <a:r>
              <a:rPr lang="zh-CN" altLang="en-US" sz="2400" dirty="0"/>
              <a:t>端口上。其服务器端的程序很小，因此适合运行在内存和存储空间都极其有限的系统中。</a:t>
            </a:r>
            <a:r>
              <a:rPr lang="en-US" altLang="zh-CN" sz="2400" dirty="0"/>
              <a:t>TFTP</a:t>
            </a:r>
            <a:r>
              <a:rPr lang="zh-CN" altLang="en-US" sz="2400" dirty="0"/>
              <a:t>在安全性上存在较大问题，但应用却很广泛，许多网络设备如</a:t>
            </a:r>
            <a:r>
              <a:rPr lang="en-US" altLang="zh-CN" sz="2400" dirty="0"/>
              <a:t>IP</a:t>
            </a:r>
            <a:r>
              <a:rPr lang="zh-CN" altLang="en-US" sz="2400" dirty="0"/>
              <a:t>电话、防火墙等常会用到</a:t>
            </a:r>
            <a:r>
              <a:rPr lang="en-US" altLang="zh-CN" sz="2400" dirty="0"/>
              <a:t>TFTP</a:t>
            </a:r>
            <a:r>
              <a:rPr lang="zh-CN" altLang="en-US" sz="2400" dirty="0" smtClean="0"/>
              <a:t>。</a:t>
            </a:r>
            <a:endParaRPr lang="en-US" altLang="zh-CN" sz="2400" dirty="0" smtClean="0"/>
          </a:p>
          <a:p>
            <a:pPr marL="0" indent="0">
              <a:buNone/>
            </a:pPr>
            <a:r>
              <a:rPr lang="zh-CN" altLang="en-US" sz="2400" dirty="0" smtClean="0"/>
              <a:t>在</a:t>
            </a:r>
            <a:r>
              <a:rPr lang="zh-CN" altLang="en-US" sz="2400" dirty="0"/>
              <a:t>许多路由器和交换机中，</a:t>
            </a:r>
            <a:r>
              <a:rPr lang="en-US" altLang="zh-CN" sz="2400" dirty="0"/>
              <a:t>TFTP</a:t>
            </a:r>
            <a:r>
              <a:rPr lang="zh-CN" altLang="en-US" sz="2400" dirty="0"/>
              <a:t>被用来备份和恢复文件。在主动采集网络安全数据时，安全人员有时会使用</a:t>
            </a:r>
            <a:r>
              <a:rPr lang="en-US" altLang="zh-CN" sz="2400" dirty="0"/>
              <a:t>TFTP</a:t>
            </a:r>
            <a:r>
              <a:rPr lang="zh-CN" altLang="en-US" sz="2400" dirty="0"/>
              <a:t>从路由器、交换机、防火墙等不支持</a:t>
            </a:r>
            <a:r>
              <a:rPr lang="en-US" altLang="zh-CN" sz="2400" dirty="0"/>
              <a:t>SFTP</a:t>
            </a:r>
            <a:r>
              <a:rPr lang="zh-CN" altLang="en-US" sz="2400" dirty="0"/>
              <a:t>、</a:t>
            </a:r>
            <a:r>
              <a:rPr lang="en-US" altLang="zh-CN" sz="2400" dirty="0"/>
              <a:t>FTP</a:t>
            </a:r>
            <a:r>
              <a:rPr lang="zh-CN" altLang="en-US" sz="2400" dirty="0"/>
              <a:t>的设备中导出数据和文件</a:t>
            </a:r>
            <a:r>
              <a:rPr lang="zh-CN" altLang="en-US" sz="2400" dirty="0" smtClean="0"/>
              <a:t>。</a:t>
            </a:r>
            <a:endParaRPr lang="en-US" altLang="zh-CN" sz="2400" dirty="0" smtClean="0"/>
          </a:p>
          <a:p>
            <a:pPr marL="0" indent="0">
              <a:buNone/>
            </a:pPr>
            <a:r>
              <a:rPr lang="en-US" altLang="zh-CN" sz="2400" dirty="0" smtClean="0"/>
              <a:t>HTTP/HTTPS,</a:t>
            </a:r>
            <a:r>
              <a:rPr lang="zh-CN" altLang="en-US" sz="2400" dirty="0" smtClean="0"/>
              <a:t>资源访问，但反而更不方便。</a:t>
            </a:r>
            <a:endParaRPr lang="en-US" altLang="zh-CN" sz="2400" dirty="0" smtClean="0"/>
          </a:p>
        </p:txBody>
      </p:sp>
    </p:spTree>
    <p:extLst>
      <p:ext uri="{BB962C8B-B14F-4D97-AF65-F5344CB8AC3E}">
        <p14:creationId xmlns:p14="http://schemas.microsoft.com/office/powerpoint/2010/main" val="34182605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——JDBC/ODBC</a:t>
            </a:r>
            <a:r>
              <a:rPr lang="zh-CN" altLang="en-US" sz="2400" b="1" dirty="0" smtClean="0"/>
              <a:t>、代理、插件</a:t>
            </a:r>
            <a:endParaRPr lang="en-US" altLang="zh-CN" sz="2400" b="1" dirty="0" smtClean="0"/>
          </a:p>
          <a:p>
            <a:pPr marL="0" indent="0">
              <a:buNone/>
            </a:pPr>
            <a:r>
              <a:rPr lang="en-US" altLang="zh-CN" sz="2400" b="1" dirty="0" smtClean="0"/>
              <a:t>JDBC/ODBC</a:t>
            </a:r>
            <a:r>
              <a:rPr lang="en-US" altLang="zh-CN" sz="2400" dirty="0" smtClean="0"/>
              <a:t>—</a:t>
            </a:r>
            <a:r>
              <a:rPr lang="zh-CN" altLang="en-US" sz="2400" dirty="0" smtClean="0"/>
              <a:t>通过数据库访问，获得安全信息</a:t>
            </a:r>
            <a:endParaRPr lang="en-US" altLang="zh-CN" sz="2400" dirty="0" smtClean="0"/>
          </a:p>
          <a:p>
            <a:pPr marL="0" indent="0">
              <a:buNone/>
            </a:pPr>
            <a:r>
              <a:rPr lang="zh-CN" altLang="en-US" sz="2400" b="1" dirty="0"/>
              <a:t>代理（</a:t>
            </a:r>
            <a:r>
              <a:rPr lang="en-US" altLang="zh-CN" sz="2400" b="1" dirty="0"/>
              <a:t>Agent</a:t>
            </a:r>
            <a:r>
              <a:rPr lang="zh-CN" altLang="en-US" sz="2400" b="1" dirty="0"/>
              <a:t>）</a:t>
            </a:r>
            <a:r>
              <a:rPr lang="zh-CN" altLang="en-US" sz="2400" dirty="0"/>
              <a:t>是运行在传感器中（可分布在多个主机上），用来收集和发送数据到服务器的一段脚本，主要负责从各安全设备、安全工具的插件中采集相关信息（比如服务日志、报警日志等），并将采集到的各类信息统一格式后传给服务器。从采集方式上看，代理属于主动采集方式，可以形象理解为由网络安全态势感知服务器安插在各个监控网段的“耳目”，由它们收集数据并主动推送到传感器中，然后传感器又连接着消息队列系统、缓存系统以及存储系统。</a:t>
            </a:r>
            <a:r>
              <a:rPr lang="zh-CN" altLang="en-US" sz="2400" u="sng" dirty="0"/>
              <a:t>代理的主要功能是接收或抓取插件发送过来或生成的日志</a:t>
            </a:r>
            <a:r>
              <a:rPr lang="zh-CN" altLang="en-US" sz="2400" dirty="0"/>
              <a:t>，</a:t>
            </a:r>
            <a:r>
              <a:rPr lang="zh-CN" altLang="en-US" sz="2400" u="sng" dirty="0"/>
              <a:t>经过归一化处理后有序地传送到网络安全态势感知系统的服务器中</a:t>
            </a:r>
            <a:r>
              <a:rPr lang="zh-CN" altLang="en-US" sz="2400" dirty="0"/>
              <a:t>，但它的功能实现并不那么容易，因为它要考虑代理和服务器之间的网络中断、拥堵和丢包等种种情况</a:t>
            </a:r>
            <a:r>
              <a:rPr lang="zh-CN" altLang="en-US" sz="2400" dirty="0" smtClean="0"/>
              <a:t>。</a:t>
            </a:r>
            <a:r>
              <a:rPr lang="en-US" altLang="zh-CN" sz="2400" dirty="0" smtClean="0"/>
              <a:t/>
            </a:r>
            <a:br>
              <a:rPr lang="en-US" altLang="zh-CN" sz="2400" dirty="0" smtClean="0"/>
            </a:br>
            <a:r>
              <a:rPr lang="zh-CN" altLang="en-US" sz="2400" b="1" dirty="0"/>
              <a:t>插件（</a:t>
            </a:r>
            <a:r>
              <a:rPr lang="en-US" altLang="zh-CN" sz="2400" b="1" dirty="0"/>
              <a:t>Plugin</a:t>
            </a:r>
            <a:r>
              <a:rPr lang="zh-CN" altLang="en-US" sz="2400" b="1" dirty="0"/>
              <a:t>）是一种遵循一定规范的应用程序接口编写出来的程序</a:t>
            </a:r>
            <a:r>
              <a:rPr lang="zh-CN" altLang="en-US" sz="2400" dirty="0"/>
              <a:t>，它只运行在</a:t>
            </a:r>
            <a:r>
              <a:rPr lang="zh-CN" altLang="en-US" sz="2400" b="1" dirty="0"/>
              <a:t>程序规定的系统平台下</a:t>
            </a:r>
            <a:r>
              <a:rPr lang="zh-CN" altLang="en-US" sz="2400" dirty="0"/>
              <a:t>，而不能脱离指定的平台单独运行</a:t>
            </a:r>
            <a:r>
              <a:rPr lang="zh-CN" altLang="en-US" sz="2400" dirty="0" smtClean="0"/>
              <a:t>。</a:t>
            </a:r>
            <a:endParaRPr lang="en-US" altLang="zh-CN" sz="2400" dirty="0" smtClean="0"/>
          </a:p>
          <a:p>
            <a:pPr marL="0" indent="0">
              <a:buNone/>
            </a:pPr>
            <a:endParaRPr lang="en-US" altLang="zh-CN" sz="2400" dirty="0" smtClean="0"/>
          </a:p>
          <a:p>
            <a:pPr marL="0" indent="0">
              <a:buNone/>
            </a:pPr>
            <a:endParaRPr lang="en-US" altLang="zh-CN" sz="2400" dirty="0" smtClean="0"/>
          </a:p>
        </p:txBody>
      </p:sp>
    </p:spTree>
    <p:extLst>
      <p:ext uri="{BB962C8B-B14F-4D97-AF65-F5344CB8AC3E}">
        <p14:creationId xmlns:p14="http://schemas.microsoft.com/office/powerpoint/2010/main" val="11788396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357" y="393384"/>
            <a:ext cx="869182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a:t>
            </a:r>
            <a:r>
              <a:rPr lang="zh-CN" altLang="en-US" sz="2400" b="1" dirty="0"/>
              <a:t>漏洞扫描</a:t>
            </a:r>
            <a:endParaRPr lang="en-US" altLang="zh-CN" sz="2400" dirty="0" smtClean="0"/>
          </a:p>
          <a:p>
            <a:pPr marL="0" indent="0">
              <a:buNone/>
            </a:pPr>
            <a:r>
              <a:rPr lang="zh-CN" altLang="en-US" sz="2400" b="1" dirty="0"/>
              <a:t>漏洞扫描</a:t>
            </a:r>
            <a:r>
              <a:rPr lang="zh-CN" altLang="en-US" sz="2400" dirty="0"/>
              <a:t>是基于漏洞数据库，通过扫描等手段对指定的远程或本地计算机系统的安全脆弱性进行检测，发现可利用漏洞的一种安全检测或渗透攻击行为。</a:t>
            </a:r>
            <a:r>
              <a:rPr lang="zh-CN" altLang="en-US" sz="2400" u="sng" dirty="0"/>
              <a:t>如果未经过允许，它并非合法，且有可能造成目标系统出问题，因为它会产生流量和修改操作。然而，它也是一种主动获取系统信息的检查手段。</a:t>
            </a:r>
            <a:r>
              <a:rPr lang="zh-CN" altLang="en-US" sz="2400" dirty="0"/>
              <a:t>通过漏洞扫描，安全人员能够了解网络的安全设置和运行的应用服务，还能发现安全漏洞。依据扫描执行方式和对象的不同，可分为</a:t>
            </a:r>
            <a:r>
              <a:rPr lang="zh-CN" altLang="en-US" sz="2400" u="sng" dirty="0"/>
              <a:t>针对网络的、针对主机和针对数据库的漏洞扫描</a:t>
            </a:r>
            <a:r>
              <a:rPr lang="zh-CN" altLang="en-US" sz="2400" dirty="0" smtClean="0"/>
              <a:t>。</a:t>
            </a:r>
            <a:r>
              <a:rPr lang="en-US" altLang="zh-CN" sz="2400" dirty="0" smtClean="0"/>
              <a:t/>
            </a:r>
            <a:br>
              <a:rPr lang="en-US" altLang="zh-CN" sz="2400" dirty="0" smtClean="0"/>
            </a:br>
            <a:r>
              <a:rPr lang="zh-CN" altLang="en-US" sz="2400" dirty="0" smtClean="0"/>
              <a:t>一</a:t>
            </a:r>
            <a:r>
              <a:rPr lang="zh-CN" altLang="en-US" sz="2400" dirty="0"/>
              <a:t>个端口就是一个潜在的通信通道，也就是一个入侵通道</a:t>
            </a:r>
            <a:r>
              <a:rPr lang="zh-CN" altLang="en-US" sz="2400" dirty="0" smtClean="0"/>
              <a:t>。端口</a:t>
            </a:r>
            <a:r>
              <a:rPr lang="zh-CN" altLang="en-US" sz="2400" dirty="0"/>
              <a:t>扫描是一种主动行为，它的原理是当一个主机向一个远端服务器的某一个端口提出建立一个连接的请求时，如果对方安装了此项服务就会应答，反之则不会。利用这个原理，</a:t>
            </a:r>
            <a:r>
              <a:rPr lang="zh-CN" altLang="en-US" sz="2400" i="1" u="sng" dirty="0"/>
              <a:t>若对</a:t>
            </a:r>
            <a:r>
              <a:rPr lang="zh-CN" altLang="en-US" sz="2400" b="1" i="1" u="sng" dirty="0"/>
              <a:t>所有熟知端口或选定的某个范围内的端口</a:t>
            </a:r>
            <a:r>
              <a:rPr lang="zh-CN" altLang="en-US" sz="2400" i="1" u="sng" dirty="0"/>
              <a:t>分别建立连接，并</a:t>
            </a:r>
            <a:r>
              <a:rPr lang="zh-CN" altLang="en-US" sz="2400" b="1" i="1" u="sng" dirty="0"/>
              <a:t>记录远端服务器所返回的应答</a:t>
            </a:r>
            <a:r>
              <a:rPr lang="zh-CN" altLang="en-US" sz="2400" i="1" u="sng" dirty="0"/>
              <a:t>，通过记录和查看就能知道目标服务器上都安装了哪些服务</a:t>
            </a:r>
            <a:r>
              <a:rPr lang="zh-CN" altLang="en-US" sz="2400" dirty="0"/>
              <a:t>。通过扫描设备端口，可以发现远程设备和服务器开放了哪些端口、端口的分配及提供的服务，以及它们的软件版本。对目标计算机进行端口扫描，可以得到许多有用的信息和数据。</a:t>
            </a:r>
            <a:endParaRPr lang="en-US" altLang="zh-CN" sz="2400" dirty="0" smtClean="0"/>
          </a:p>
          <a:p>
            <a:pPr marL="0" indent="0">
              <a:buNone/>
            </a:pPr>
            <a:endParaRPr lang="en-US" altLang="zh-CN" sz="2400" dirty="0" smtClean="0"/>
          </a:p>
        </p:txBody>
      </p:sp>
    </p:spTree>
    <p:extLst>
      <p:ext uri="{BB962C8B-B14F-4D97-AF65-F5344CB8AC3E}">
        <p14:creationId xmlns:p14="http://schemas.microsoft.com/office/powerpoint/2010/main" val="24636786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9182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a:t>
            </a:r>
            <a:r>
              <a:rPr lang="zh-CN" altLang="en-US" sz="2400" dirty="0" smtClean="0"/>
              <a:t>蜜罐和蜜网</a:t>
            </a:r>
            <a:endParaRPr lang="en-US" altLang="zh-CN" sz="2400" dirty="0" smtClean="0"/>
          </a:p>
          <a:p>
            <a:pPr marL="0" indent="0">
              <a:buNone/>
            </a:pPr>
            <a:r>
              <a:rPr lang="zh-CN" altLang="en-US" sz="2400" dirty="0"/>
              <a:t>“蜜罐”是一种在互联网上运行的计算机系统，是专门为吸引并诱骗那些试图非法“闯入”他人计算机系统的人而设计的。作为一种对攻击方进行欺骗的技术，“蜜罐”的部署能够</a:t>
            </a:r>
            <a:r>
              <a:rPr lang="zh-CN" altLang="en-US" sz="2400" b="1" dirty="0"/>
              <a:t>诱使攻击方对自己实施攻击</a:t>
            </a:r>
            <a:r>
              <a:rPr lang="zh-CN" altLang="en-US" sz="2400" dirty="0"/>
              <a:t>，从而</a:t>
            </a:r>
            <a:r>
              <a:rPr lang="zh-CN" altLang="en-US" sz="2400" b="1" dirty="0"/>
              <a:t>了解攻击方所采用的工具和方法</a:t>
            </a:r>
            <a:r>
              <a:rPr lang="zh-CN" altLang="en-US" sz="2400" dirty="0"/>
              <a:t>，</a:t>
            </a:r>
            <a:r>
              <a:rPr lang="zh-CN" altLang="en-US" sz="2400" b="1" dirty="0"/>
              <a:t>推测出攻击的意图和动机</a:t>
            </a:r>
            <a:r>
              <a:rPr lang="zh-CN" altLang="en-US" sz="2400" dirty="0" smtClean="0"/>
              <a:t>。</a:t>
            </a:r>
            <a:r>
              <a:rPr lang="en-US" altLang="zh-CN" sz="2400" dirty="0" smtClean="0"/>
              <a:t/>
            </a:r>
            <a:br>
              <a:rPr lang="en-US" altLang="zh-CN" sz="2400" dirty="0" smtClean="0"/>
            </a:br>
            <a:r>
              <a:rPr lang="zh-CN" altLang="en-US" sz="2400" dirty="0" smtClean="0"/>
              <a:t>但</a:t>
            </a:r>
            <a:r>
              <a:rPr lang="zh-CN" altLang="en-US" sz="2400" dirty="0"/>
              <a:t>事实上，“蜜罐”也是一种很好的主动式网络安全数据采集器。“蜜罐”就像是一个情报收集系统，是网络安全人员周密布设的“黑匣子”，通过故意布设让人攻击的目标，引诱攻击者前来攻击，随着攻击者入侵，其可以掌握一些最新的攻击方法以及被攻击系统所存在的漏洞</a:t>
            </a:r>
            <a:r>
              <a:rPr lang="zh-CN" altLang="en-US" sz="2400" dirty="0" smtClean="0"/>
              <a:t>。</a:t>
            </a:r>
            <a:r>
              <a:rPr lang="en-US" altLang="zh-CN" sz="2400" dirty="0" smtClean="0"/>
              <a:t/>
            </a:r>
            <a:br>
              <a:rPr lang="en-US" altLang="zh-CN" sz="2400" dirty="0" smtClean="0"/>
            </a:br>
            <a:r>
              <a:rPr lang="zh-CN" altLang="en-US" sz="2400" dirty="0" smtClean="0"/>
              <a:t>“蜜罐”</a:t>
            </a:r>
            <a:r>
              <a:rPr lang="zh-CN" altLang="en-US" sz="2400" dirty="0"/>
              <a:t>收集的入侵数据非常有价值，一台合格的“蜜罐”系统应当具有发现攻击、产生告警、强大的记录能力、欺骗、协助调查等功能。“蜜网”的功能与“蜜罐”类似，只是“蜜网”并非单台计算机，而是多台计算机组成的网络</a:t>
            </a:r>
            <a:r>
              <a:rPr lang="zh-CN" altLang="en-US" sz="2400" dirty="0" smtClean="0"/>
              <a:t>。</a:t>
            </a:r>
            <a:r>
              <a:rPr lang="en-US" altLang="zh-CN" sz="2400" dirty="0"/>
              <a:t/>
            </a:r>
            <a:br>
              <a:rPr lang="en-US" altLang="zh-CN" sz="2400" dirty="0"/>
            </a:br>
            <a:r>
              <a:rPr lang="zh-CN" altLang="en-US" sz="2400" b="1" dirty="0" smtClean="0"/>
              <a:t>真实系统蜜罐</a:t>
            </a:r>
            <a:r>
              <a:rPr lang="zh-CN" altLang="en-US" sz="2400" dirty="0" smtClean="0"/>
              <a:t>和</a:t>
            </a:r>
            <a:r>
              <a:rPr lang="zh-CN" altLang="en-US" sz="2400" b="1" dirty="0" smtClean="0"/>
              <a:t>伪系统蜜罐</a:t>
            </a:r>
            <a:endParaRPr lang="en-US" altLang="zh-CN" sz="2400" b="1" dirty="0" smtClean="0"/>
          </a:p>
          <a:p>
            <a:pPr marL="0" indent="0">
              <a:buNone/>
            </a:pPr>
            <a:endParaRPr lang="en-US" altLang="zh-CN" sz="2400" dirty="0" smtClean="0"/>
          </a:p>
        </p:txBody>
      </p:sp>
    </p:spTree>
    <p:extLst>
      <p:ext uri="{BB962C8B-B14F-4D97-AF65-F5344CB8AC3E}">
        <p14:creationId xmlns:p14="http://schemas.microsoft.com/office/powerpoint/2010/main" val="33391650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9182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a:t>
            </a:r>
            <a:r>
              <a:rPr lang="zh-CN" altLang="en-US" sz="2400" dirty="0" smtClean="0"/>
              <a:t>探针</a:t>
            </a:r>
            <a:endParaRPr lang="en-US" altLang="zh-CN" sz="2400" dirty="0" smtClean="0"/>
          </a:p>
          <a:p>
            <a:pPr marL="0" indent="0">
              <a:buNone/>
            </a:pPr>
            <a:r>
              <a:rPr lang="zh-CN" altLang="en-US" sz="2400" b="1" dirty="0"/>
              <a:t>传感器（</a:t>
            </a:r>
            <a:r>
              <a:rPr lang="en-US" altLang="zh-CN" sz="2400" b="1" dirty="0"/>
              <a:t>Sensor</a:t>
            </a:r>
            <a:r>
              <a:rPr lang="zh-CN" altLang="en-US" sz="2400" b="1" dirty="0"/>
              <a:t>）俗称探针</a:t>
            </a:r>
            <a:r>
              <a:rPr lang="zh-CN" altLang="en-US" sz="2400" dirty="0"/>
              <a:t>，</a:t>
            </a:r>
            <a:r>
              <a:rPr lang="zh-CN" altLang="en-US" sz="2400" u="sng" dirty="0"/>
              <a:t>以软件和</a:t>
            </a:r>
            <a:r>
              <a:rPr lang="zh-CN" altLang="en-US" sz="2400" u="sng" dirty="0" smtClean="0"/>
              <a:t>硬件的</a:t>
            </a:r>
            <a:r>
              <a:rPr lang="zh-CN" altLang="en-US" sz="2400" u="sng" dirty="0"/>
              <a:t>形式安装在网络中，用于采集和发送数据，以及监控网段内各类资产的信息，它工作在网卡的嗅探模式</a:t>
            </a:r>
            <a:r>
              <a:rPr lang="zh-CN" altLang="en-US" sz="2400" dirty="0"/>
              <a:t>。比较常见的情况是，一个传感器是由代理和插件所共同构成的具有网络行为监控功能的组合</a:t>
            </a:r>
            <a:r>
              <a:rPr lang="zh-CN" altLang="en-US" sz="2400" dirty="0" smtClean="0"/>
              <a:t>。</a:t>
            </a:r>
            <a:r>
              <a:rPr lang="en-US" altLang="zh-CN" sz="2400" dirty="0" smtClean="0"/>
              <a:t/>
            </a:r>
            <a:br>
              <a:rPr lang="en-US" altLang="zh-CN" sz="2400" dirty="0" smtClean="0"/>
            </a:br>
            <a:r>
              <a:rPr lang="zh-CN" altLang="en-US" sz="2400" dirty="0" smtClean="0"/>
              <a:t>传感器</a:t>
            </a:r>
            <a:r>
              <a:rPr lang="zh-CN" altLang="en-US" sz="2400" dirty="0"/>
              <a:t>的功能主要包括数据采集、入侵检测、漏洞扫描、异常检测、协议识别等。根据放置的位置不同，可将传感器分为内置型和外置型。前者一般部署在路由器、交换机等网络设备中以直接采集数据，大部分现代企业级路由器和交换机都能配置成</a:t>
            </a:r>
            <a:r>
              <a:rPr lang="zh-CN" altLang="en-US" sz="2400" dirty="0" smtClean="0"/>
              <a:t>传感器，</a:t>
            </a:r>
            <a:r>
              <a:rPr lang="zh-CN" altLang="en-US" sz="2400" dirty="0"/>
              <a:t>并可以通过网络将所采集的数据导出来，当然也可以将许多开源的工具软件安装在硬件服务器上并配置成传感器。后者即各种网络设备已经部署完毕，无法移动原有网络，需要外置部署，往往与线缆、网络分路器、汇聚</a:t>
            </a:r>
            <a:r>
              <a:rPr lang="en-US" altLang="zh-CN" sz="2400" dirty="0"/>
              <a:t>LAN</a:t>
            </a:r>
            <a:r>
              <a:rPr lang="zh-CN" altLang="en-US" sz="2400" dirty="0"/>
              <a:t>交换机和探针服务器配合使用。由于传感器主要负责截取网络安全数据，因此需要具有较好的数据转发能力和较高的容量。为了对数据进行检测和解析处理，传感器还应具备一定的端口检测能力，对于一些高级的传感器还可增加自动学习并识别高层次协议的能力，即协议智能识别能力。总之，根据我们的实际需要，选择并设计合适的传感器进行数据采集。</a:t>
            </a:r>
            <a:endParaRPr lang="en-US" altLang="zh-CN" sz="2400" dirty="0" smtClean="0"/>
          </a:p>
        </p:txBody>
      </p:sp>
    </p:spTree>
    <p:extLst>
      <p:ext uri="{BB962C8B-B14F-4D97-AF65-F5344CB8AC3E}">
        <p14:creationId xmlns:p14="http://schemas.microsoft.com/office/powerpoint/2010/main" val="40120699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91824" cy="6060684"/>
          </a:xfrm>
        </p:spPr>
        <p:txBody>
          <a:bodyPr>
            <a:noAutofit/>
          </a:bodyPr>
          <a:lstStyle/>
          <a:p>
            <a:pPr marL="0" indent="0">
              <a:buNone/>
            </a:pPr>
            <a:r>
              <a:rPr lang="en-US" altLang="zh-CN" sz="2400" b="1" dirty="0"/>
              <a:t>2</a:t>
            </a:r>
            <a:r>
              <a:rPr lang="en-US" altLang="zh-CN" sz="2400" b="1" dirty="0" smtClean="0"/>
              <a:t>.</a:t>
            </a:r>
            <a:r>
              <a:rPr lang="zh-CN" altLang="en-US" sz="2400" b="1" dirty="0" smtClean="0"/>
              <a:t>主动采集</a:t>
            </a:r>
            <a:r>
              <a:rPr lang="en-US" altLang="zh-CN" sz="2400" b="1" dirty="0" smtClean="0"/>
              <a:t>——</a:t>
            </a:r>
            <a:r>
              <a:rPr lang="zh-CN" altLang="en-US" sz="2400" dirty="0" smtClean="0"/>
              <a:t>爬虫</a:t>
            </a:r>
            <a:endParaRPr lang="en-US" altLang="zh-CN" sz="2400" dirty="0" smtClean="0"/>
          </a:p>
          <a:p>
            <a:pPr marL="0" indent="0">
              <a:buNone/>
            </a:pPr>
            <a:r>
              <a:rPr lang="zh-CN" altLang="en-US" sz="2400" b="1" dirty="0"/>
              <a:t>网络爬虫（</a:t>
            </a:r>
            <a:r>
              <a:rPr lang="en-US" altLang="zh-CN" sz="2400" b="1" dirty="0"/>
              <a:t>Web Crawler</a:t>
            </a:r>
            <a:r>
              <a:rPr lang="zh-CN" altLang="en-US" sz="2400" b="1" dirty="0"/>
              <a:t>）</a:t>
            </a:r>
            <a:r>
              <a:rPr lang="zh-CN" altLang="en-US" sz="2400" dirty="0"/>
              <a:t>又常称为网页蜘蛛、网络机器人、网络铲，</a:t>
            </a:r>
            <a:r>
              <a:rPr lang="zh-CN" altLang="en-US" sz="2400" u="sng" dirty="0"/>
              <a:t>它是一种按照一定规则自动抓取万维网信息的程序或者脚本。</a:t>
            </a:r>
            <a:r>
              <a:rPr lang="zh-CN" altLang="en-US" sz="2400" dirty="0"/>
              <a:t>其行为一般是先“爬”到对应的网页上，再把需要的信息“铲”下来，它比普通的网络搜索引擎（比如百度、谷歌）更具有针对性、更精准，能定向抓取相关网页资源。当然，其也可以作为搜索引擎抓取系统的重要组成部分</a:t>
            </a:r>
            <a:r>
              <a:rPr lang="zh-CN" altLang="en-US" sz="2400" dirty="0" smtClean="0"/>
              <a:t>。</a:t>
            </a:r>
            <a:endParaRPr lang="en-US" altLang="zh-CN" sz="2400" dirty="0" smtClean="0"/>
          </a:p>
          <a:p>
            <a:pPr marL="0" indent="0">
              <a:buNone/>
            </a:pPr>
            <a:r>
              <a:rPr lang="zh-CN" altLang="en-US" sz="2400" dirty="0"/>
              <a:t>简单的网络爬虫能够从一个或若干个网页的</a:t>
            </a:r>
            <a:r>
              <a:rPr lang="en-US" altLang="zh-CN" sz="2400" b="1" dirty="0"/>
              <a:t>URL</a:t>
            </a:r>
            <a:r>
              <a:rPr lang="zh-CN" altLang="en-US" sz="2400" dirty="0"/>
              <a:t>（统一资源定位符）开始，获得初始网页上的</a:t>
            </a:r>
            <a:r>
              <a:rPr lang="en-US" altLang="zh-CN" sz="2400" dirty="0"/>
              <a:t>URL</a:t>
            </a:r>
            <a:r>
              <a:rPr lang="zh-CN" altLang="en-US" sz="2400" dirty="0"/>
              <a:t>，在抓取网页的过程中不断从当前页面上抽取新的</a:t>
            </a:r>
            <a:r>
              <a:rPr lang="en-US" altLang="zh-CN" sz="2400" dirty="0"/>
              <a:t>URL</a:t>
            </a:r>
            <a:r>
              <a:rPr lang="zh-CN" altLang="en-US" sz="2400" dirty="0"/>
              <a:t>放入队列，直到满足一定停止条件。复杂一些的网络爬虫能够根据一定的网页分析算法，过滤与主题无关的链接，只保留有用的链接，并将其放入等待抓取的</a:t>
            </a:r>
            <a:r>
              <a:rPr lang="en-US" altLang="zh-CN" sz="2400" dirty="0"/>
              <a:t>URL</a:t>
            </a:r>
            <a:r>
              <a:rPr lang="zh-CN" altLang="en-US" sz="2400" dirty="0"/>
              <a:t>队列中，然后根据一定的搜索策略从队列中选择下一步要抓取的网页</a:t>
            </a:r>
            <a:r>
              <a:rPr lang="en-US" altLang="zh-CN" sz="2400" dirty="0"/>
              <a:t>URL</a:t>
            </a:r>
            <a:r>
              <a:rPr lang="zh-CN" altLang="en-US" sz="2400" dirty="0"/>
              <a:t>并重复上述过程，直到达到系统的某一条件时停止。所有被网络爬虫抓取的网页将会被系统存储，并进行一定的分析、过滤，最后建立索引，以便之后的查询和检索</a:t>
            </a:r>
            <a:r>
              <a:rPr lang="zh-CN" altLang="en-US" sz="2400" dirty="0" smtClean="0"/>
              <a:t>。</a:t>
            </a:r>
            <a:endParaRPr lang="en-US" altLang="zh-CN" sz="2400" dirty="0" smtClean="0"/>
          </a:p>
          <a:p>
            <a:pPr marL="0" indent="0">
              <a:buNone/>
            </a:pPr>
            <a:r>
              <a:rPr lang="zh-CN" altLang="en-US" sz="2400" dirty="0"/>
              <a:t>爬</a:t>
            </a:r>
            <a:r>
              <a:rPr lang="zh-CN" altLang="en-US" sz="2400" dirty="0" smtClean="0"/>
              <a:t>取策略和更新策略</a:t>
            </a:r>
            <a:endParaRPr lang="en-US" altLang="zh-CN" sz="2400" dirty="0" smtClean="0"/>
          </a:p>
        </p:txBody>
      </p:sp>
    </p:spTree>
    <p:extLst>
      <p:ext uri="{BB962C8B-B14F-4D97-AF65-F5344CB8AC3E}">
        <p14:creationId xmlns:p14="http://schemas.microsoft.com/office/powerpoint/2010/main" val="8000911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3</a:t>
            </a:r>
            <a:r>
              <a:rPr lang="en-US" altLang="zh-CN" sz="2400" b="1" dirty="0" smtClean="0"/>
              <a:t>.</a:t>
            </a:r>
            <a:r>
              <a:rPr lang="zh-CN" altLang="en-US" sz="2400" b="1" dirty="0" smtClean="0"/>
              <a:t>被动采集</a:t>
            </a:r>
            <a:endParaRPr lang="en-US" altLang="zh-CN" sz="2400" b="1" dirty="0" smtClean="0"/>
          </a:p>
          <a:p>
            <a:pPr marL="0" indent="0">
              <a:buNone/>
            </a:pPr>
            <a:r>
              <a:rPr lang="zh-CN" altLang="en-US" sz="2400" dirty="0"/>
              <a:t>被动式采集是指在网络上采集数据时，不发出第二层（数据链路层）或更高层的数据。流量获取常常被列为被动式数据采集。与主动式采集所不同的是，</a:t>
            </a:r>
            <a:r>
              <a:rPr lang="zh-CN" altLang="en-US" sz="2400" b="1" dirty="0"/>
              <a:t>被动式采集往往不需要发送或修改一个数据帧就能获取流量，在采集过程中对环境的影响也比主动式采集轻微</a:t>
            </a:r>
            <a:r>
              <a:rPr lang="zh-CN" altLang="en-US" sz="2400" dirty="0"/>
              <a:t>。下面介绍几种被动式采集网络安全数据的媒介和方法</a:t>
            </a:r>
            <a:r>
              <a:rPr lang="zh-CN" altLang="en-US" sz="2400" dirty="0" smtClean="0"/>
              <a:t>。</a:t>
            </a:r>
            <a:endParaRPr lang="en-US" altLang="zh-CN" sz="2400" dirty="0" smtClean="0"/>
          </a:p>
          <a:p>
            <a:pPr marL="0" indent="0">
              <a:buNone/>
            </a:pPr>
            <a:r>
              <a:rPr lang="en-US" altLang="zh-CN" sz="2400" dirty="0" smtClean="0"/>
              <a:t/>
            </a:r>
            <a:br>
              <a:rPr lang="en-US" altLang="zh-CN" sz="2400" dirty="0" smtClean="0"/>
            </a:br>
            <a:r>
              <a:rPr lang="zh-CN" altLang="en-US" sz="2400" dirty="0"/>
              <a:t>通过有线和无线采集</a:t>
            </a:r>
            <a:r>
              <a:rPr lang="zh-CN" altLang="en-US" sz="2400" dirty="0" smtClean="0"/>
              <a:t>数据</a:t>
            </a:r>
            <a:endParaRPr lang="en-US" altLang="zh-CN" sz="2400" dirty="0" smtClean="0"/>
          </a:p>
          <a:p>
            <a:pPr marL="0" indent="0">
              <a:buNone/>
            </a:pPr>
            <a:r>
              <a:rPr lang="zh-CN" altLang="en-US" sz="2400" dirty="0" smtClean="0"/>
              <a:t>通过</a:t>
            </a:r>
            <a:r>
              <a:rPr lang="zh-CN" altLang="en-US" sz="2400" dirty="0"/>
              <a:t>集线器和交换机采集</a:t>
            </a:r>
            <a:r>
              <a:rPr lang="zh-CN" altLang="en-US" sz="2400" dirty="0" smtClean="0"/>
              <a:t>数据</a:t>
            </a:r>
            <a:endParaRPr lang="en-US" altLang="zh-CN" sz="2400" dirty="0" smtClean="0"/>
          </a:p>
          <a:p>
            <a:pPr marL="0" indent="0">
              <a:buNone/>
            </a:pPr>
            <a:r>
              <a:rPr lang="zh-CN" altLang="en-US" sz="2400" dirty="0" smtClean="0"/>
              <a:t>通过</a:t>
            </a:r>
            <a:r>
              <a:rPr lang="en-US" altLang="zh-CN" sz="2400" dirty="0"/>
              <a:t>Syslog</a:t>
            </a:r>
            <a:r>
              <a:rPr lang="zh-CN" altLang="en-US" sz="2400" dirty="0"/>
              <a:t>采集</a:t>
            </a:r>
            <a:r>
              <a:rPr lang="zh-CN" altLang="en-US" sz="2400" dirty="0" smtClean="0"/>
              <a:t>数据</a:t>
            </a:r>
            <a:endParaRPr lang="en-US" altLang="zh-CN" sz="2400" dirty="0" smtClean="0"/>
          </a:p>
          <a:p>
            <a:pPr marL="0" indent="0">
              <a:buNone/>
            </a:pPr>
            <a:r>
              <a:rPr lang="zh-CN" altLang="en-US" sz="2400" dirty="0"/>
              <a:t>通过</a:t>
            </a:r>
            <a:r>
              <a:rPr lang="en-US" altLang="zh-CN" sz="2400" dirty="0"/>
              <a:t>SNMP Trap</a:t>
            </a:r>
            <a:r>
              <a:rPr lang="zh-CN" altLang="en-US" sz="2400" dirty="0"/>
              <a:t>采集数据</a:t>
            </a:r>
            <a:endParaRPr lang="en-US" altLang="zh-CN" sz="2400" dirty="0" smtClean="0"/>
          </a:p>
          <a:p>
            <a:pPr marL="0" indent="0">
              <a:buNone/>
            </a:pPr>
            <a:r>
              <a:rPr lang="zh-CN" altLang="en-US" sz="2400" dirty="0"/>
              <a:t>通过</a:t>
            </a:r>
            <a:r>
              <a:rPr lang="en-US" altLang="zh-CN" sz="2400" dirty="0" err="1"/>
              <a:t>NetFlow</a:t>
            </a:r>
            <a:r>
              <a:rPr lang="en-US" altLang="zh-CN" sz="2400" dirty="0"/>
              <a:t>/IPFIX/</a:t>
            </a:r>
            <a:r>
              <a:rPr lang="en-US" altLang="zh-CN" sz="2400" dirty="0" err="1"/>
              <a:t>sFlow</a:t>
            </a:r>
            <a:r>
              <a:rPr lang="zh-CN" altLang="en-US" sz="2400" dirty="0"/>
              <a:t>采集流</a:t>
            </a:r>
            <a:r>
              <a:rPr lang="zh-CN" altLang="en-US" sz="2400" dirty="0" smtClean="0"/>
              <a:t>数据</a:t>
            </a:r>
            <a:endParaRPr lang="en-US" altLang="zh-CN" sz="2400" dirty="0" smtClean="0"/>
          </a:p>
          <a:p>
            <a:pPr marL="0" indent="0">
              <a:buNone/>
            </a:pPr>
            <a:r>
              <a:rPr lang="zh-CN" altLang="en-US" sz="2400" dirty="0"/>
              <a:t>通过</a:t>
            </a:r>
            <a:r>
              <a:rPr lang="en-US" altLang="zh-CN" sz="2400" dirty="0"/>
              <a:t>Web Service/MQ</a:t>
            </a:r>
            <a:r>
              <a:rPr lang="zh-CN" altLang="en-US" sz="2400" dirty="0"/>
              <a:t>采集</a:t>
            </a:r>
            <a:r>
              <a:rPr lang="zh-CN" altLang="en-US" sz="2400" dirty="0" smtClean="0"/>
              <a:t>数据</a:t>
            </a:r>
            <a:endParaRPr lang="en-US" altLang="zh-CN" sz="2400" dirty="0" smtClean="0"/>
          </a:p>
          <a:p>
            <a:pPr marL="0" indent="0">
              <a:buNone/>
            </a:pPr>
            <a:r>
              <a:rPr lang="zh-CN" altLang="en-US" sz="2400" dirty="0"/>
              <a:t>通过</a:t>
            </a:r>
            <a:r>
              <a:rPr lang="en-US" altLang="zh-CN" sz="2400" dirty="0"/>
              <a:t>DPI/DFI</a:t>
            </a:r>
            <a:r>
              <a:rPr lang="zh-CN" altLang="en-US" sz="2400" dirty="0"/>
              <a:t>采集和检测</a:t>
            </a:r>
            <a:r>
              <a:rPr lang="zh-CN" altLang="en-US" sz="2400" dirty="0" smtClean="0"/>
              <a:t>数据</a:t>
            </a:r>
            <a:endParaRPr lang="en-US" altLang="zh-CN" sz="2400" dirty="0" smtClean="0"/>
          </a:p>
        </p:txBody>
      </p:sp>
    </p:spTree>
    <p:extLst>
      <p:ext uri="{BB962C8B-B14F-4D97-AF65-F5344CB8AC3E}">
        <p14:creationId xmlns:p14="http://schemas.microsoft.com/office/powerpoint/2010/main" val="35584639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691824" cy="6060684"/>
          </a:xfrm>
        </p:spPr>
        <p:txBody>
          <a:bodyPr>
            <a:noAutofit/>
          </a:bodyPr>
          <a:lstStyle/>
          <a:p>
            <a:pPr marL="0" indent="0">
              <a:buNone/>
            </a:pPr>
            <a:r>
              <a:rPr lang="en-US" altLang="zh-CN" sz="2400" b="1" dirty="0" smtClean="0"/>
              <a:t>3.</a:t>
            </a:r>
            <a:r>
              <a:rPr lang="zh-CN" altLang="en-US" sz="2400" b="1" dirty="0" smtClean="0"/>
              <a:t>被动采集</a:t>
            </a:r>
            <a:r>
              <a:rPr lang="en-US" altLang="zh-CN" sz="2400" b="1" dirty="0" smtClean="0"/>
              <a:t>——</a:t>
            </a:r>
            <a:r>
              <a:rPr lang="zh-CN" altLang="en-US" sz="2400" b="1" dirty="0" smtClean="0"/>
              <a:t>通过有线</a:t>
            </a:r>
            <a:r>
              <a:rPr lang="en-US" altLang="zh-CN" sz="2400" b="1" dirty="0" smtClean="0"/>
              <a:t>/</a:t>
            </a:r>
            <a:r>
              <a:rPr lang="zh-CN" altLang="en-US" sz="2400" b="1" dirty="0" smtClean="0"/>
              <a:t>无线采集数据</a:t>
            </a:r>
            <a:endParaRPr lang="en-US" altLang="zh-CN" sz="2400" b="1" dirty="0" smtClean="0"/>
          </a:p>
          <a:p>
            <a:pPr marL="0" indent="0">
              <a:buNone/>
            </a:pPr>
            <a:r>
              <a:rPr lang="zh-CN" altLang="en-US" sz="2400" dirty="0"/>
              <a:t>通过物理的线缆与另一个站点连接来采集或截取数据是一种简单的被动式采集途径。以网线为例，</a:t>
            </a:r>
            <a:r>
              <a:rPr lang="zh-CN" altLang="en-US" sz="2400" b="1" dirty="0"/>
              <a:t>网线中电压的变化</a:t>
            </a:r>
            <a:r>
              <a:rPr lang="zh-CN" altLang="en-US" sz="2400" dirty="0"/>
              <a:t>可以很方便地在一个一对多的结构中被放大和重新分配。</a:t>
            </a:r>
            <a:r>
              <a:rPr lang="zh-CN" altLang="en-US" sz="2400" u="sng" dirty="0"/>
              <a:t>通过监听经过网线传输的数据，安全人员可以被动地采集网络流量。</a:t>
            </a:r>
            <a:r>
              <a:rPr lang="zh-CN" altLang="en-US" sz="2400" dirty="0"/>
              <a:t>线缆能在站点之间建立点到点的连接，常见的线缆类型是铜质线缆和光缆</a:t>
            </a:r>
            <a:r>
              <a:rPr lang="zh-CN" altLang="en-US" sz="2400" dirty="0" smtClean="0"/>
              <a:t>。</a:t>
            </a:r>
            <a:r>
              <a:rPr lang="en-US" altLang="zh-CN" sz="2400" dirty="0" smtClean="0"/>
              <a:t/>
            </a:r>
            <a:br>
              <a:rPr lang="en-US" altLang="zh-CN" sz="2400" dirty="0" smtClean="0"/>
            </a:br>
            <a:r>
              <a:rPr lang="zh-CN" altLang="en-US" sz="2400" u="sng" dirty="0" smtClean="0"/>
              <a:t>铜</a:t>
            </a:r>
            <a:r>
              <a:rPr lang="zh-CN" altLang="en-US" sz="2400" u="sng" dirty="0"/>
              <a:t>质线缆</a:t>
            </a:r>
            <a:r>
              <a:rPr lang="zh-CN" altLang="en-US" sz="2400" dirty="0"/>
              <a:t>中广泛使用的是</a:t>
            </a:r>
            <a:r>
              <a:rPr lang="zh-CN" altLang="en-US" sz="2400" b="1" dirty="0"/>
              <a:t>同轴电缆和双绞线</a:t>
            </a:r>
            <a:r>
              <a:rPr lang="zh-CN" altLang="en-US" sz="2400" dirty="0"/>
              <a:t>。前者是由一根被绝缘材料包裹住的铜线，外加包裹的铜屏蔽材料所构成，在使用同轴电缆的网络中，若能接触到中间那根负责传导的铜芯，就能访问共享该物理媒介上的所有流入和流出数据了。后者含有多对铜线，每对铜线都绞在一起，使得它们产生的电磁干扰相互抵消，若能接触到交换网络中某对双绞线里的所有铜线，那就能访问流经该线路上的所有数据</a:t>
            </a:r>
            <a:r>
              <a:rPr lang="zh-CN" altLang="en-US" sz="2400" dirty="0" smtClean="0"/>
              <a:t>。</a:t>
            </a:r>
            <a:r>
              <a:rPr lang="en-US" altLang="zh-CN" sz="2400" dirty="0"/>
              <a:t/>
            </a:r>
            <a:br>
              <a:rPr lang="en-US" altLang="zh-CN" sz="2400" dirty="0"/>
            </a:br>
            <a:r>
              <a:rPr lang="zh-CN" altLang="en-US" sz="2400" u="sng" dirty="0" smtClean="0"/>
              <a:t>光缆</a:t>
            </a:r>
            <a:r>
              <a:rPr lang="zh-CN" altLang="en-US" sz="2400" dirty="0"/>
              <a:t>是把光纤包裹后形成的线缆，</a:t>
            </a:r>
            <a:r>
              <a:rPr lang="zh-CN" altLang="en-US" sz="2400" b="1" dirty="0"/>
              <a:t>它的核是光纤</a:t>
            </a:r>
            <a:r>
              <a:rPr lang="zh-CN" altLang="en-US" sz="2400" dirty="0"/>
              <a:t>。光纤是由一束捆在一起的细玻璃丝或塑料丝制成的传导纤维，它依靠光的全反射原理进行传输。由于光在光导纤维的传导损耗比电在电线传导的损耗低得多，所以</a:t>
            </a:r>
            <a:r>
              <a:rPr lang="zh-CN" altLang="en-US" sz="2400" b="1" u="sng" dirty="0"/>
              <a:t>光缆常被用作长距离的信息传递</a:t>
            </a:r>
            <a:r>
              <a:rPr lang="zh-CN" altLang="en-US" sz="2400" dirty="0"/>
              <a:t>。</a:t>
            </a:r>
            <a:endParaRPr lang="en-US" altLang="zh-CN" sz="2400" dirty="0" smtClean="0"/>
          </a:p>
        </p:txBody>
      </p:sp>
    </p:spTree>
    <p:extLst>
      <p:ext uri="{BB962C8B-B14F-4D97-AF65-F5344CB8AC3E}">
        <p14:creationId xmlns:p14="http://schemas.microsoft.com/office/powerpoint/2010/main" val="12381845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564502" cy="6060684"/>
          </a:xfrm>
        </p:spPr>
        <p:txBody>
          <a:bodyPr>
            <a:noAutofit/>
          </a:bodyPr>
          <a:lstStyle/>
          <a:p>
            <a:pPr marL="0" indent="0">
              <a:buNone/>
            </a:pPr>
            <a:r>
              <a:rPr lang="en-US" altLang="zh-CN" sz="2400" b="1" dirty="0" smtClean="0"/>
              <a:t>3.</a:t>
            </a:r>
            <a:r>
              <a:rPr lang="zh-CN" altLang="en-US" sz="2400" b="1" dirty="0" smtClean="0"/>
              <a:t>被动采集</a:t>
            </a:r>
            <a:r>
              <a:rPr lang="en-US" altLang="zh-CN" sz="2400" b="1" dirty="0" smtClean="0"/>
              <a:t>——</a:t>
            </a:r>
            <a:r>
              <a:rPr lang="zh-CN" altLang="en-US" sz="2400" b="1" dirty="0" smtClean="0"/>
              <a:t>通过有线</a:t>
            </a:r>
            <a:r>
              <a:rPr lang="en-US" altLang="zh-CN" sz="2400" b="1" dirty="0" smtClean="0"/>
              <a:t>/</a:t>
            </a:r>
            <a:r>
              <a:rPr lang="zh-CN" altLang="en-US" sz="2400" b="1" dirty="0" smtClean="0"/>
              <a:t>无线采集数据</a:t>
            </a:r>
            <a:endParaRPr lang="en-US" altLang="zh-CN" sz="2400" b="1" dirty="0" smtClean="0"/>
          </a:p>
          <a:p>
            <a:pPr marL="0" indent="0">
              <a:buNone/>
            </a:pPr>
            <a:r>
              <a:rPr lang="zh-CN" altLang="en-US" sz="2400" b="1" dirty="0"/>
              <a:t>网络</a:t>
            </a:r>
            <a:r>
              <a:rPr lang="zh-CN" altLang="en-US" sz="2400" b="1" dirty="0" smtClean="0"/>
              <a:t>分流器</a:t>
            </a:r>
            <a:r>
              <a:rPr lang="zh-CN" altLang="en-US" sz="2400" dirty="0" smtClean="0"/>
              <a:t>，</a:t>
            </a:r>
            <a:r>
              <a:rPr lang="zh-CN" altLang="en-US" sz="2400" b="1" dirty="0">
                <a:latin typeface="Times New Roman" panose="02020603050405020304" pitchFamily="18" charset="0"/>
              </a:rPr>
              <a:t>商用的双绞线网络</a:t>
            </a:r>
            <a:r>
              <a:rPr lang="zh-CN" altLang="en-US" sz="2400" b="1" dirty="0" smtClean="0">
                <a:latin typeface="Times New Roman" panose="02020603050405020304" pitchFamily="18" charset="0"/>
              </a:rPr>
              <a:t>分流器</a:t>
            </a:r>
            <a:r>
              <a:rPr lang="zh-CN" altLang="en-US" sz="2400" dirty="0" smtClean="0">
                <a:latin typeface="Times New Roman" panose="02020603050405020304" pitchFamily="18" charset="0"/>
              </a:rPr>
              <a:t>，</a:t>
            </a:r>
            <a:r>
              <a:rPr lang="zh-CN" altLang="en-US" sz="2400" dirty="0">
                <a:latin typeface="Times New Roman" panose="02020603050405020304" pitchFamily="18" charset="0"/>
              </a:rPr>
              <a:t>捕获线缆中所有双绞线的电压变化</a:t>
            </a:r>
            <a:r>
              <a:rPr lang="zh-CN" altLang="en-US" sz="2400" dirty="0" smtClean="0">
                <a:latin typeface="Times New Roman" panose="02020603050405020304" pitchFamily="18" charset="0"/>
              </a:rPr>
              <a:t>情况，</a:t>
            </a:r>
            <a:r>
              <a:rPr lang="zh-CN" altLang="en-US" sz="2400" dirty="0">
                <a:latin typeface="Times New Roman" panose="02020603050405020304" pitchFamily="18" charset="0"/>
              </a:rPr>
              <a:t>不会对已有的网络设备的负载带来任何影响，对当前网络中的所有设备几乎是</a:t>
            </a:r>
            <a:r>
              <a:rPr lang="zh-CN" altLang="en-US" sz="2400" b="1" dirty="0">
                <a:latin typeface="Times New Roman" panose="02020603050405020304" pitchFamily="18" charset="0"/>
              </a:rPr>
              <a:t>透明</a:t>
            </a:r>
            <a:r>
              <a:rPr lang="zh-CN" altLang="en-US" sz="2400" b="1" dirty="0" smtClean="0">
                <a:latin typeface="Times New Roman" panose="02020603050405020304" pitchFamily="18" charset="0"/>
              </a:rPr>
              <a:t>的</a:t>
            </a:r>
            <a:r>
              <a:rPr lang="zh-CN" altLang="en-US" sz="2400" dirty="0">
                <a:latin typeface="Times New Roman" panose="02020603050405020304" pitchFamily="18" charset="0"/>
              </a:rPr>
              <a:t>，</a:t>
            </a:r>
            <a:r>
              <a:rPr lang="zh-CN" altLang="en-US" sz="2400" b="1" dirty="0" smtClean="0">
                <a:latin typeface="Times New Roman" panose="02020603050405020304" pitchFamily="18" charset="0"/>
              </a:rPr>
              <a:t>典型</a:t>
            </a:r>
            <a:r>
              <a:rPr lang="zh-CN" altLang="en-US" sz="2400" b="1" dirty="0">
                <a:latin typeface="Times New Roman" panose="02020603050405020304" pitchFamily="18" charset="0"/>
              </a:rPr>
              <a:t>的高性能场景的首选解决方案</a:t>
            </a:r>
            <a:r>
              <a:rPr lang="zh-CN" altLang="en-US" sz="2400" dirty="0">
                <a:latin typeface="Times New Roman" panose="02020603050405020304" pitchFamily="18" charset="0"/>
              </a:rPr>
              <a:t>，常用于</a:t>
            </a:r>
            <a:r>
              <a:rPr lang="zh-CN" altLang="en-US" sz="2400" u="sng" dirty="0">
                <a:latin typeface="Times New Roman" panose="02020603050405020304" pitchFamily="18" charset="0"/>
              </a:rPr>
              <a:t>关键线路的监控和</a:t>
            </a:r>
            <a:r>
              <a:rPr lang="zh-CN" altLang="en-US" sz="2400" u="sng" dirty="0" smtClean="0">
                <a:latin typeface="Times New Roman" panose="02020603050405020304" pitchFamily="18" charset="0"/>
              </a:rPr>
              <a:t>数据采集</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marL="0" indent="0">
              <a:buNone/>
            </a:pPr>
            <a:endParaRPr lang="en-US" altLang="zh-CN" sz="2400" dirty="0" smtClean="0"/>
          </a:p>
          <a:p>
            <a:pPr marL="0" indent="0">
              <a:buNone/>
            </a:pPr>
            <a:r>
              <a:rPr lang="zh-CN" altLang="en-US" sz="2400" b="1" dirty="0" smtClean="0"/>
              <a:t>网络</a:t>
            </a:r>
            <a:r>
              <a:rPr lang="zh-CN" altLang="en-US" sz="2400" b="1" dirty="0"/>
              <a:t>分路器</a:t>
            </a:r>
            <a:r>
              <a:rPr lang="zh-CN" altLang="en-US" sz="2400" dirty="0"/>
              <a:t>（</a:t>
            </a:r>
            <a:r>
              <a:rPr lang="en-US" altLang="zh-CN" sz="2400" dirty="0"/>
              <a:t>Inline Network Tap</a:t>
            </a:r>
            <a:r>
              <a:rPr lang="zh-CN" altLang="en-US" sz="2400" dirty="0" smtClean="0"/>
              <a:t>），</a:t>
            </a:r>
            <a:r>
              <a:rPr lang="zh-CN" altLang="en-US" sz="2400" dirty="0">
                <a:latin typeface="Times New Roman" panose="02020603050405020304" pitchFamily="18" charset="0"/>
              </a:rPr>
              <a:t>物理层设备，它部署在两个原本物理连接的网络设备之间，它会转发所有数据包，同时复制一份到一个单独的</a:t>
            </a:r>
            <a:r>
              <a:rPr lang="zh-CN" altLang="en-US" sz="2400" dirty="0" smtClean="0">
                <a:latin typeface="Times New Roman" panose="02020603050405020304" pitchFamily="18" charset="0"/>
              </a:rPr>
              <a:t>端口。</a:t>
            </a:r>
            <a:r>
              <a:rPr lang="zh-CN" altLang="en-US" sz="2400" u="sng" dirty="0">
                <a:latin typeface="Times New Roman" panose="02020603050405020304" pitchFamily="18" charset="0"/>
              </a:rPr>
              <a:t>网络分路器通常有四个端口，其中两个用于维持正常连接，另外两个用来“镜像”</a:t>
            </a:r>
            <a:r>
              <a:rPr lang="zh-CN" altLang="en-US" sz="2400" u="sng" dirty="0" smtClean="0">
                <a:latin typeface="Times New Roman" panose="02020603050405020304" pitchFamily="18" charset="0"/>
              </a:rPr>
              <a:t>流量</a:t>
            </a:r>
            <a:r>
              <a:rPr lang="zh-CN" altLang="en-US" sz="2400" dirty="0" smtClean="0">
                <a:latin typeface="Times New Roman" panose="02020603050405020304" pitchFamily="18" charset="0"/>
              </a:rPr>
              <a:t>。</a:t>
            </a:r>
            <a:endParaRPr lang="en-US" altLang="zh-CN" sz="2400" dirty="0" smtClean="0"/>
          </a:p>
          <a:p>
            <a:pPr marL="0" indent="0">
              <a:buNone/>
            </a:pPr>
            <a:endParaRPr lang="en-US" altLang="zh-CN" sz="2400" dirty="0" smtClean="0"/>
          </a:p>
          <a:p>
            <a:pPr marL="0" indent="0">
              <a:buNone/>
            </a:pPr>
            <a:r>
              <a:rPr lang="zh-CN" altLang="en-US" sz="2400" b="1" dirty="0" smtClean="0"/>
              <a:t>光纤</a:t>
            </a:r>
            <a:r>
              <a:rPr lang="zh-CN" altLang="en-US" sz="2400" b="1" dirty="0"/>
              <a:t>分光</a:t>
            </a:r>
            <a:r>
              <a:rPr lang="zh-CN" altLang="en-US" sz="2400" b="1" dirty="0" smtClean="0"/>
              <a:t>器</a:t>
            </a:r>
            <a:r>
              <a:rPr lang="zh-CN" altLang="en-US" sz="2400" dirty="0" smtClean="0"/>
              <a:t>，也</a:t>
            </a:r>
            <a:r>
              <a:rPr lang="zh-CN" altLang="en-US" sz="2400" dirty="0"/>
              <a:t>称为</a:t>
            </a:r>
            <a:r>
              <a:rPr lang="zh-CN" altLang="en-US" sz="2400" b="1" dirty="0"/>
              <a:t>光纤</a:t>
            </a:r>
            <a:r>
              <a:rPr lang="zh-CN" altLang="en-US" sz="2400" b="1" dirty="0" smtClean="0"/>
              <a:t>分路器</a:t>
            </a:r>
            <a:r>
              <a:rPr lang="zh-CN" altLang="en-US" sz="2400" dirty="0" smtClean="0"/>
              <a:t>，三通设备，</a:t>
            </a:r>
            <a:r>
              <a:rPr lang="zh-CN" altLang="en-US" sz="2400" dirty="0">
                <a:latin typeface="Times New Roman" panose="02020603050405020304" pitchFamily="18" charset="0"/>
              </a:rPr>
              <a:t>将光数据复制一份以供监控和采集用</a:t>
            </a:r>
            <a:r>
              <a:rPr lang="zh-CN" altLang="en-US" sz="2400" dirty="0" smtClean="0"/>
              <a:t>。</a:t>
            </a:r>
            <a:r>
              <a:rPr lang="zh-CN" altLang="en-US" sz="2400" dirty="0">
                <a:latin typeface="Times New Roman" panose="02020603050405020304" pitchFamily="18" charset="0"/>
              </a:rPr>
              <a:t>部署的过程需要断网</a:t>
            </a:r>
            <a:r>
              <a:rPr lang="zh-CN" altLang="en-US" sz="2400" dirty="0" smtClean="0">
                <a:latin typeface="Times New Roman" panose="02020603050405020304" pitchFamily="18" charset="0"/>
              </a:rPr>
              <a:t>。比起网络分路器，光纤</a:t>
            </a:r>
            <a:r>
              <a:rPr lang="zh-CN" altLang="en-US" sz="2400" dirty="0">
                <a:latin typeface="Times New Roman" panose="02020603050405020304" pitchFamily="18" charset="0"/>
              </a:rPr>
              <a:t>分光器会导致明显的信号</a:t>
            </a:r>
            <a:r>
              <a:rPr lang="zh-CN" altLang="en-US" sz="2400" dirty="0" smtClean="0">
                <a:latin typeface="Times New Roman" panose="02020603050405020304" pitchFamily="18" charset="0"/>
              </a:rPr>
              <a:t>衰减。光时域反射仪，断点位置</a:t>
            </a:r>
            <a:endParaRPr lang="en-US" altLang="zh-CN" sz="2400" dirty="0" smtClean="0"/>
          </a:p>
        </p:txBody>
      </p:sp>
    </p:spTree>
    <p:extLst>
      <p:ext uri="{BB962C8B-B14F-4D97-AF65-F5344CB8AC3E}">
        <p14:creationId xmlns:p14="http://schemas.microsoft.com/office/powerpoint/2010/main" val="34593914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3.</a:t>
            </a:r>
            <a:r>
              <a:rPr lang="zh-CN" altLang="en-US" sz="2400" b="1" dirty="0" smtClean="0"/>
              <a:t>被动采集</a:t>
            </a:r>
            <a:r>
              <a:rPr lang="en-US" altLang="zh-CN" sz="2400" b="1" dirty="0" smtClean="0"/>
              <a:t>——</a:t>
            </a:r>
            <a:r>
              <a:rPr lang="zh-CN" altLang="en-US" sz="2400" b="1" dirty="0" smtClean="0"/>
              <a:t>通过有线</a:t>
            </a:r>
            <a:r>
              <a:rPr lang="en-US" altLang="zh-CN" sz="2400" b="1" dirty="0" smtClean="0"/>
              <a:t>/</a:t>
            </a:r>
            <a:r>
              <a:rPr lang="zh-CN" altLang="en-US" sz="2400" b="1" dirty="0" smtClean="0"/>
              <a:t>无线采集数据</a:t>
            </a:r>
            <a:endParaRPr lang="en-US" altLang="zh-CN" sz="2400" b="1" dirty="0" smtClean="0"/>
          </a:p>
          <a:p>
            <a:pPr marL="0" indent="0">
              <a:buNone/>
            </a:pPr>
            <a:r>
              <a:rPr lang="zh-CN" altLang="en-US" sz="2400" b="1" dirty="0" smtClean="0"/>
              <a:t>刺穿</a:t>
            </a:r>
            <a:r>
              <a:rPr lang="zh-CN" altLang="en-US" sz="2400" b="1" dirty="0"/>
              <a:t>式搭接器（</a:t>
            </a:r>
            <a:r>
              <a:rPr lang="en-US" altLang="zh-CN" sz="2400" b="1" dirty="0"/>
              <a:t>Vampire Taps</a:t>
            </a:r>
            <a:r>
              <a:rPr lang="zh-CN" altLang="en-US" sz="2400" b="1" dirty="0" smtClean="0"/>
              <a:t>）</a:t>
            </a:r>
            <a:r>
              <a:rPr lang="en-US" altLang="zh-CN" sz="2400" dirty="0" smtClean="0"/>
              <a:t>,</a:t>
            </a:r>
            <a:r>
              <a:rPr lang="zh-CN" altLang="en-US" sz="2400" dirty="0"/>
              <a:t>一种刺穿铜质线缆的绝缘屏蔽层，能直接接触到铜芯并检测铜芯上电压的变化，使</a:t>
            </a:r>
            <a:r>
              <a:rPr lang="zh-CN" altLang="en-US" sz="2400" u="sng" dirty="0"/>
              <a:t>用户直接访问网络传输信号的</a:t>
            </a:r>
            <a:r>
              <a:rPr lang="zh-CN" altLang="en-US" sz="2400" u="sng" dirty="0" smtClean="0"/>
              <a:t>设备</a:t>
            </a:r>
            <a:r>
              <a:rPr lang="zh-CN" altLang="en-US" sz="2400" dirty="0" smtClean="0"/>
              <a:t>。</a:t>
            </a:r>
            <a:r>
              <a:rPr lang="zh-CN" altLang="en-US" sz="2400" dirty="0">
                <a:latin typeface="Times New Roman" panose="02020603050405020304" pitchFamily="18" charset="0"/>
              </a:rPr>
              <a:t>不需要断网，但需要小心部署，因为如果操作不当就会造成线缆连接处受到破坏</a:t>
            </a:r>
            <a:r>
              <a:rPr lang="zh-CN" altLang="en-US" sz="2400" dirty="0" smtClean="0">
                <a:latin typeface="Times New Roman" panose="02020603050405020304" pitchFamily="18" charset="0"/>
              </a:rPr>
              <a:t>。</a:t>
            </a:r>
            <a:r>
              <a:rPr lang="zh-CN" altLang="en-US" sz="2400" dirty="0">
                <a:latin typeface="Times New Roman" panose="02020603050405020304" pitchFamily="18" charset="0"/>
              </a:rPr>
              <a:t>一般用在铜质线缆上，用于监测铜质线缆上传输的电信号。</a:t>
            </a:r>
            <a:endParaRPr lang="en-US" altLang="zh-CN" sz="2400" dirty="0" smtClean="0"/>
          </a:p>
          <a:p>
            <a:pPr marL="0" indent="0">
              <a:buNone/>
            </a:pPr>
            <a:endParaRPr lang="en-US" altLang="zh-CN" sz="2400" dirty="0" smtClean="0"/>
          </a:p>
          <a:p>
            <a:pPr marL="0" indent="0">
              <a:buNone/>
            </a:pPr>
            <a:r>
              <a:rPr lang="zh-CN" altLang="en-US" sz="2400" b="1" dirty="0" smtClean="0"/>
              <a:t>感应线圈</a:t>
            </a:r>
            <a:r>
              <a:rPr lang="en-US" altLang="zh-CN" sz="2400" dirty="0" smtClean="0"/>
              <a:t>:</a:t>
            </a:r>
            <a:r>
              <a:rPr lang="zh-CN" altLang="en-US" sz="2400" dirty="0">
                <a:latin typeface="Times New Roman" panose="02020603050405020304" pitchFamily="18" charset="0"/>
              </a:rPr>
              <a:t>只要是传递电压的线缆，都会释放出各种频段的电磁信号</a:t>
            </a:r>
            <a:r>
              <a:rPr lang="zh-CN" altLang="en-US" sz="2400" dirty="0" smtClean="0">
                <a:latin typeface="Times New Roman" panose="02020603050405020304" pitchFamily="18" charset="0"/>
              </a:rPr>
              <a:t>，</a:t>
            </a:r>
            <a:r>
              <a:rPr lang="zh-CN" altLang="en-US" sz="2400" dirty="0">
                <a:latin typeface="Times New Roman" panose="02020603050405020304" pitchFamily="18" charset="0"/>
              </a:rPr>
              <a:t>感应线圈就是这样一种设备，它能把较弱的电磁信号转换成比原来强得多的信号，捕获到线缆释放和泄漏的电磁信号，并把它们还原成数字信号的</a:t>
            </a:r>
            <a:r>
              <a:rPr lang="zh-CN" altLang="en-US" sz="2400" dirty="0" smtClean="0">
                <a:latin typeface="Times New Roman" panose="02020603050405020304" pitchFamily="18" charset="0"/>
              </a:rPr>
              <a:t>样式，采集到数据。</a:t>
            </a:r>
            <a:r>
              <a:rPr lang="zh-CN" altLang="en-US" sz="2400" b="1" dirty="0">
                <a:latin typeface="Times New Roman" panose="02020603050405020304" pitchFamily="18" charset="0"/>
              </a:rPr>
              <a:t>对环境造成的影响几乎为零，所以通信双方不会有任何</a:t>
            </a:r>
            <a:r>
              <a:rPr lang="zh-CN" altLang="en-US" sz="2400" b="1" dirty="0" smtClean="0">
                <a:latin typeface="Times New Roman" panose="02020603050405020304" pitchFamily="18" charset="0"/>
              </a:rPr>
              <a:t>察觉。</a:t>
            </a:r>
            <a:endParaRPr lang="en-US" altLang="zh-CN" sz="2400" dirty="0" smtClean="0"/>
          </a:p>
          <a:p>
            <a:pPr marL="0" indent="0">
              <a:buNone/>
            </a:pPr>
            <a:endParaRPr lang="en-US" altLang="zh-CN" sz="2400" dirty="0"/>
          </a:p>
          <a:p>
            <a:pPr marL="0" indent="0">
              <a:buNone/>
            </a:pPr>
            <a:r>
              <a:rPr lang="zh-CN" altLang="en-US" sz="2400" b="1" dirty="0" smtClean="0"/>
              <a:t>无线电波</a:t>
            </a:r>
            <a:r>
              <a:rPr lang="zh-CN" altLang="en-US" sz="2400" dirty="0" smtClean="0"/>
              <a:t>，</a:t>
            </a:r>
            <a:r>
              <a:rPr lang="en-US" altLang="zh-CN" sz="2400" dirty="0" err="1" smtClean="0"/>
              <a:t>WiFi,IEEE</a:t>
            </a:r>
            <a:r>
              <a:rPr lang="en-US" altLang="zh-CN" sz="2400" dirty="0" smtClean="0"/>
              <a:t> 802.11</a:t>
            </a:r>
            <a:r>
              <a:rPr lang="zh-CN" altLang="en-US" sz="2400" dirty="0" smtClean="0"/>
              <a:t>，</a:t>
            </a:r>
            <a:r>
              <a:rPr lang="zh-CN" altLang="en-US" sz="2400" dirty="0">
                <a:latin typeface="Times New Roman" panose="02020603050405020304" pitchFamily="18" charset="0"/>
              </a:rPr>
              <a:t>所有通过无线电波传播的信号都可以被可接收范围内的点所</a:t>
            </a:r>
            <a:r>
              <a:rPr lang="zh-CN" altLang="en-US" sz="2400" dirty="0" smtClean="0">
                <a:latin typeface="Times New Roman" panose="02020603050405020304" pitchFamily="18" charset="0"/>
              </a:rPr>
              <a:t>捕获。</a:t>
            </a:r>
            <a:r>
              <a:rPr lang="zh-CN" altLang="en-US" sz="2400" b="1" dirty="0">
                <a:latin typeface="Times New Roman" panose="02020603050405020304" pitchFamily="18" charset="0"/>
              </a:rPr>
              <a:t>被动地采集无线网络</a:t>
            </a:r>
            <a:r>
              <a:rPr lang="zh-CN" altLang="en-US" sz="2400" b="1" dirty="0" smtClean="0">
                <a:latin typeface="Times New Roman" panose="02020603050405020304" pitchFamily="18" charset="0"/>
              </a:rPr>
              <a:t>流量非常容易。</a:t>
            </a:r>
            <a:endParaRPr lang="en-US" altLang="zh-CN" sz="2400" dirty="0" smtClean="0"/>
          </a:p>
        </p:txBody>
      </p:sp>
    </p:spTree>
    <p:extLst>
      <p:ext uri="{BB962C8B-B14F-4D97-AF65-F5344CB8AC3E}">
        <p14:creationId xmlns:p14="http://schemas.microsoft.com/office/powerpoint/2010/main" val="1198563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70120" y="972273"/>
            <a:ext cx="8646501" cy="5457338"/>
          </a:xfrm>
          <a:prstGeom prst="rect">
            <a:avLst/>
          </a:prstGeom>
        </p:spPr>
      </p:pic>
      <p:cxnSp>
        <p:nvCxnSpPr>
          <p:cNvPr id="3" name="直接连接符 2"/>
          <p:cNvCxnSpPr/>
          <p:nvPr/>
        </p:nvCxnSpPr>
        <p:spPr>
          <a:xfrm>
            <a:off x="4495800" y="3017520"/>
            <a:ext cx="2499360" cy="0"/>
          </a:xfrm>
          <a:prstGeom prst="line">
            <a:avLst/>
          </a:prstGeom>
          <a:ln w="25400">
            <a:solidFill>
              <a:srgbClr val="ED481B"/>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228088" y="4639056"/>
            <a:ext cx="679704" cy="0"/>
          </a:xfrm>
          <a:prstGeom prst="line">
            <a:avLst/>
          </a:prstGeom>
          <a:ln w="25400">
            <a:solidFill>
              <a:srgbClr val="ED481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7289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3</a:t>
            </a:r>
            <a:r>
              <a:rPr lang="en-US" altLang="zh-CN" sz="2400" b="1" dirty="0" smtClean="0"/>
              <a:t>.</a:t>
            </a:r>
            <a:r>
              <a:rPr lang="zh-CN" altLang="en-US" sz="2400" b="1" dirty="0" smtClean="0"/>
              <a:t>被动采集</a:t>
            </a:r>
            <a:r>
              <a:rPr lang="en-US" altLang="zh-CN" sz="2400" b="1" dirty="0" smtClean="0"/>
              <a:t>——</a:t>
            </a:r>
            <a:r>
              <a:rPr lang="zh-CN" altLang="en-US" sz="2400" b="1" dirty="0"/>
              <a:t>通过集线器和交换机采集数据</a:t>
            </a:r>
            <a:endParaRPr lang="en-US" altLang="zh-CN" sz="2400" b="1" dirty="0" smtClean="0"/>
          </a:p>
          <a:p>
            <a:pPr marL="0" indent="0">
              <a:buNone/>
            </a:pPr>
            <a:r>
              <a:rPr lang="zh-CN" altLang="en-US" sz="2400" b="1" dirty="0"/>
              <a:t>集线器</a:t>
            </a:r>
            <a:r>
              <a:rPr lang="zh-CN" altLang="en-US" sz="2400" dirty="0"/>
              <a:t>英文名为</a:t>
            </a:r>
            <a:r>
              <a:rPr lang="en-US" altLang="zh-CN" sz="2400" dirty="0"/>
              <a:t>Hub</a:t>
            </a:r>
            <a:r>
              <a:rPr lang="zh-CN" altLang="en-US" sz="2400" dirty="0"/>
              <a:t>，“中心”的意思。当信号到达集线器后，会被广播到整个网络中</a:t>
            </a:r>
            <a:r>
              <a:rPr lang="zh-CN" altLang="en-US" sz="2400" dirty="0" smtClean="0"/>
              <a:t>。</a:t>
            </a:r>
            <a:r>
              <a:rPr lang="en-US" altLang="zh-CN" sz="2400" dirty="0" smtClean="0"/>
              <a:t/>
            </a:r>
            <a:br>
              <a:rPr lang="en-US" altLang="zh-CN" sz="2400" dirty="0" smtClean="0"/>
            </a:br>
            <a:r>
              <a:rPr lang="zh-CN" altLang="en-US" sz="2400" dirty="0" smtClean="0"/>
              <a:t>以太网</a:t>
            </a:r>
            <a:r>
              <a:rPr lang="zh-CN" altLang="en-US" sz="2400" dirty="0"/>
              <a:t>就是将包发送到所有的设备，然后由设备根据接收方</a:t>
            </a:r>
            <a:r>
              <a:rPr lang="en-US" altLang="zh-CN" sz="2400" dirty="0"/>
              <a:t>MAC</a:t>
            </a:r>
            <a:r>
              <a:rPr lang="zh-CN" altLang="en-US" sz="2400" dirty="0"/>
              <a:t>地址来判断应该接收哪些包，而集线器就是这一架构的忠实体现</a:t>
            </a:r>
            <a:r>
              <a:rPr lang="en-US" altLang="zh-CN" sz="2400" dirty="0" smtClean="0"/>
              <a:t>—</a:t>
            </a:r>
            <a:r>
              <a:rPr lang="zh-CN" altLang="en-US" sz="2400" dirty="0" smtClean="0"/>
              <a:t>它</a:t>
            </a:r>
            <a:r>
              <a:rPr lang="zh-CN" altLang="en-US" sz="2400" dirty="0"/>
              <a:t>就是负责按照以太网的基本架构将信号广播出去</a:t>
            </a:r>
            <a:r>
              <a:rPr lang="zh-CN" altLang="en-US" sz="2400" dirty="0" smtClean="0"/>
              <a:t>。</a:t>
            </a:r>
            <a:endParaRPr lang="en-US" altLang="zh-CN" sz="2400" dirty="0" smtClean="0"/>
          </a:p>
          <a:p>
            <a:pPr marL="0" indent="0">
              <a:buNone/>
            </a:pPr>
            <a:r>
              <a:rPr lang="zh-CN" altLang="en-US" sz="2400" dirty="0" smtClean="0"/>
              <a:t>集线器</a:t>
            </a:r>
            <a:r>
              <a:rPr lang="zh-CN" altLang="en-US" sz="2400" dirty="0"/>
              <a:t>的主要功能是对接收到的信号进行再生、整形、放大，以扩大网络的传输距离，将信号发送给所有与其连接的网络。它工作在</a:t>
            </a:r>
            <a:r>
              <a:rPr lang="en-US" altLang="zh-CN" sz="2400" dirty="0"/>
              <a:t>OSI</a:t>
            </a:r>
            <a:r>
              <a:rPr lang="zh-CN" altLang="en-US" sz="2400" dirty="0"/>
              <a:t>（开放系统互连）参考模型第一层，即“物理层”</a:t>
            </a:r>
            <a:r>
              <a:rPr lang="zh-CN" altLang="en-US" sz="2400" dirty="0" smtClean="0"/>
              <a:t>。</a:t>
            </a:r>
            <a:endParaRPr lang="en-US" altLang="zh-CN" sz="2400" dirty="0" smtClean="0"/>
          </a:p>
          <a:p>
            <a:pPr marL="0" indent="0">
              <a:buNone/>
            </a:pPr>
            <a:r>
              <a:rPr lang="en-US" altLang="zh-CN" sz="2400" dirty="0" smtClean="0"/>
              <a:t/>
            </a:r>
            <a:br>
              <a:rPr lang="en-US" altLang="zh-CN" sz="2400" dirty="0" smtClean="0"/>
            </a:br>
            <a:r>
              <a:rPr lang="zh-CN" altLang="en-US" sz="2400" b="1" dirty="0" smtClean="0"/>
              <a:t>如果</a:t>
            </a:r>
            <a:r>
              <a:rPr lang="zh-CN" altLang="en-US" sz="2400" b="1" dirty="0"/>
              <a:t>网络中有集线器，那么只要连上它，就能嗅探到该子网中其他各台设备的所有流量。</a:t>
            </a:r>
            <a:endParaRPr lang="en-US" altLang="zh-CN" sz="2400" b="1" dirty="0" smtClean="0"/>
          </a:p>
        </p:txBody>
      </p:sp>
    </p:spTree>
    <p:extLst>
      <p:ext uri="{BB962C8B-B14F-4D97-AF65-F5344CB8AC3E}">
        <p14:creationId xmlns:p14="http://schemas.microsoft.com/office/powerpoint/2010/main" val="19068150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3</a:t>
            </a:r>
            <a:r>
              <a:rPr lang="en-US" altLang="zh-CN" sz="2400" b="1" dirty="0" smtClean="0"/>
              <a:t>.</a:t>
            </a:r>
            <a:r>
              <a:rPr lang="zh-CN" altLang="en-US" sz="2400" b="1" dirty="0" smtClean="0"/>
              <a:t>被动采集</a:t>
            </a:r>
            <a:r>
              <a:rPr lang="en-US" altLang="zh-CN" sz="2400" b="1" dirty="0" smtClean="0"/>
              <a:t>——</a:t>
            </a:r>
            <a:r>
              <a:rPr lang="zh-CN" altLang="en-US" sz="2400" b="1" dirty="0"/>
              <a:t>通过集线器和交换机采集数据</a:t>
            </a:r>
            <a:endParaRPr lang="en-US" altLang="zh-CN" sz="2400" b="1" dirty="0" smtClean="0"/>
          </a:p>
          <a:p>
            <a:pPr marL="0" indent="0">
              <a:buNone/>
            </a:pPr>
            <a:r>
              <a:rPr lang="zh-CN" altLang="en-US" sz="2400" b="1" dirty="0"/>
              <a:t>交换机（</a:t>
            </a:r>
            <a:r>
              <a:rPr lang="en-US" altLang="zh-CN" sz="2400" b="1" dirty="0"/>
              <a:t>Switch</a:t>
            </a:r>
            <a:r>
              <a:rPr lang="zh-CN" altLang="en-US" sz="2400" b="1" dirty="0"/>
              <a:t>）</a:t>
            </a:r>
            <a:r>
              <a:rPr lang="zh-CN" altLang="en-US" sz="2400" dirty="0"/>
              <a:t>工作在</a:t>
            </a:r>
            <a:r>
              <a:rPr lang="en-US" altLang="zh-CN" sz="2400" dirty="0"/>
              <a:t>OSI</a:t>
            </a:r>
            <a:r>
              <a:rPr lang="zh-CN" altLang="en-US" sz="2400" dirty="0"/>
              <a:t>模型第二层</a:t>
            </a:r>
            <a:r>
              <a:rPr lang="en-US" altLang="zh-CN" sz="2400" dirty="0"/>
              <a:t>——</a:t>
            </a:r>
            <a:r>
              <a:rPr lang="zh-CN" altLang="en-US" sz="2400" dirty="0"/>
              <a:t>数据链路层，有时也工作在第三层</a:t>
            </a:r>
            <a:r>
              <a:rPr lang="en-US" altLang="zh-CN" sz="2400" dirty="0"/>
              <a:t>——</a:t>
            </a:r>
            <a:r>
              <a:rPr lang="zh-CN" altLang="en-US" sz="2400" dirty="0"/>
              <a:t>网络层，是一种用于电（光）信号转发的网络设备</a:t>
            </a:r>
            <a:r>
              <a:rPr lang="zh-CN" altLang="en-US" sz="2400" dirty="0" smtClean="0"/>
              <a:t>。</a:t>
            </a:r>
            <a:r>
              <a:rPr lang="en-US" altLang="zh-CN" sz="2400" dirty="0" smtClean="0"/>
              <a:t/>
            </a:r>
            <a:br>
              <a:rPr lang="en-US" altLang="zh-CN" sz="2400" dirty="0" smtClean="0"/>
            </a:br>
            <a:r>
              <a:rPr lang="zh-CN" altLang="en-US" sz="2400" dirty="0" smtClean="0"/>
              <a:t>交换机</a:t>
            </a:r>
            <a:r>
              <a:rPr lang="zh-CN" altLang="en-US" sz="2400" dirty="0"/>
              <a:t>可以为接入它的任意两个网络节点提供独享的电信号通路，</a:t>
            </a:r>
            <a:r>
              <a:rPr lang="zh-CN" altLang="en-US" sz="2400" u="sng" dirty="0"/>
              <a:t>这种把多点连接成局域网的能力类似集线器</a:t>
            </a:r>
            <a:r>
              <a:rPr lang="zh-CN" altLang="en-US" sz="2400" dirty="0" smtClean="0"/>
              <a:t>，</a:t>
            </a:r>
            <a:endParaRPr lang="en-US" altLang="zh-CN" sz="2400" dirty="0" smtClean="0"/>
          </a:p>
          <a:p>
            <a:pPr marL="0" indent="0">
              <a:buNone/>
            </a:pPr>
            <a:r>
              <a:rPr lang="zh-CN" altLang="en-US" sz="2400" dirty="0" smtClean="0"/>
              <a:t>但</a:t>
            </a:r>
            <a:r>
              <a:rPr lang="zh-CN" altLang="en-US" sz="2400" dirty="0"/>
              <a:t>与之不同的是，交换机具有记忆功能，在它的</a:t>
            </a:r>
            <a:r>
              <a:rPr lang="en-US" altLang="zh-CN" sz="2400" dirty="0"/>
              <a:t>CAM</a:t>
            </a:r>
            <a:r>
              <a:rPr lang="zh-CN" altLang="en-US" sz="2400" dirty="0"/>
              <a:t>表（存储着</a:t>
            </a:r>
            <a:r>
              <a:rPr lang="en-US" altLang="zh-CN" sz="2400" dirty="0"/>
              <a:t>MAC</a:t>
            </a:r>
            <a:r>
              <a:rPr lang="zh-CN" altLang="en-US" sz="2400" dirty="0"/>
              <a:t>地址和端口对应关系）中记录了哪个节点与哪个端口相连接，因此能用于划分数据链路层广播，也就是说交换机的每个端口都是它自己的冲突域。</a:t>
            </a:r>
            <a:r>
              <a:rPr lang="en-US" altLang="zh-CN" sz="2400" dirty="0"/>
              <a:t>CAM</a:t>
            </a:r>
            <a:r>
              <a:rPr lang="zh-CN" altLang="en-US" sz="2400" dirty="0"/>
              <a:t>表能够使交换机在端口对端口的基础上实现流量隔绝，每个单独的节点只能接收到发送给它的流量，而不会接收到发送给其他节点的流量，一个交换网段的流量都是终端对终端的，即便它们在技术上共享了同一个物理媒介时也是如此，这些是集线器做不到的</a:t>
            </a:r>
            <a:r>
              <a:rPr lang="zh-CN" altLang="en-US" sz="2400" dirty="0" smtClean="0"/>
              <a:t>。</a:t>
            </a:r>
            <a:endParaRPr lang="en-US" altLang="zh-CN" sz="2400" dirty="0" smtClean="0"/>
          </a:p>
          <a:p>
            <a:pPr marL="0" indent="0">
              <a:buNone/>
            </a:pPr>
            <a:r>
              <a:rPr lang="zh-CN" altLang="en-US" sz="2400" b="1" u="sng" dirty="0"/>
              <a:t>通过交换机被动地获取网络流量是安全人员经常使用的方法，其采用的技术途径常被称为“端口镜像（端口监控）”</a:t>
            </a:r>
            <a:r>
              <a:rPr lang="zh-CN" altLang="en-US" sz="2400" dirty="0"/>
              <a:t>，这也是交换机自带的功能</a:t>
            </a:r>
            <a:r>
              <a:rPr lang="zh-CN" altLang="en-US" sz="2400" dirty="0" smtClean="0"/>
              <a:t>。</a:t>
            </a:r>
            <a:r>
              <a:rPr lang="en-US" altLang="zh-CN" sz="2400" dirty="0" smtClean="0"/>
              <a:t>SPAN</a:t>
            </a:r>
            <a:r>
              <a:rPr lang="zh-CN" altLang="en-US" sz="2400" dirty="0" smtClean="0"/>
              <a:t>端口</a:t>
            </a:r>
            <a:r>
              <a:rPr lang="en-US" altLang="zh-CN" sz="2400" dirty="0" smtClean="0"/>
              <a:t>,MAC</a:t>
            </a:r>
            <a:r>
              <a:rPr lang="zh-CN" altLang="en-US" sz="2400" dirty="0"/>
              <a:t>泛</a:t>
            </a:r>
            <a:r>
              <a:rPr lang="zh-CN" altLang="en-US" sz="2400" dirty="0" smtClean="0"/>
              <a:t>洪、</a:t>
            </a:r>
            <a:r>
              <a:rPr lang="en-US" altLang="zh-CN" sz="2400" dirty="0" smtClean="0"/>
              <a:t>ARP</a:t>
            </a:r>
            <a:r>
              <a:rPr lang="zh-CN" altLang="en-US" sz="2400" dirty="0" smtClean="0"/>
              <a:t>欺骗</a:t>
            </a:r>
            <a:endParaRPr lang="en-US" altLang="zh-CN" sz="2400" dirty="0" smtClean="0"/>
          </a:p>
        </p:txBody>
      </p:sp>
    </p:spTree>
    <p:extLst>
      <p:ext uri="{BB962C8B-B14F-4D97-AF65-F5344CB8AC3E}">
        <p14:creationId xmlns:p14="http://schemas.microsoft.com/office/powerpoint/2010/main" val="21035149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3</a:t>
            </a:r>
            <a:r>
              <a:rPr lang="en-US" altLang="zh-CN" sz="2400" b="1" dirty="0" smtClean="0"/>
              <a:t>.</a:t>
            </a:r>
            <a:r>
              <a:rPr lang="zh-CN" altLang="en-US" sz="2400" b="1" dirty="0" smtClean="0"/>
              <a:t>被动采集</a:t>
            </a:r>
            <a:r>
              <a:rPr lang="en-US" altLang="zh-CN" sz="2400" b="1" dirty="0" smtClean="0"/>
              <a:t>——</a:t>
            </a:r>
            <a:r>
              <a:rPr lang="zh-CN" altLang="en-US" sz="2400" b="1" dirty="0"/>
              <a:t>通过</a:t>
            </a:r>
            <a:r>
              <a:rPr lang="en-US" altLang="zh-CN" sz="2400" b="1" dirty="0"/>
              <a:t>Syslog</a:t>
            </a:r>
            <a:r>
              <a:rPr lang="zh-CN" altLang="en-US" sz="2400" b="1" dirty="0"/>
              <a:t>采集数据</a:t>
            </a:r>
            <a:endParaRPr lang="en-US" altLang="zh-CN" sz="2400" b="1" dirty="0" smtClean="0"/>
          </a:p>
          <a:p>
            <a:pPr marL="0" indent="0">
              <a:buNone/>
            </a:pPr>
            <a:r>
              <a:rPr lang="en-US" altLang="zh-CN" sz="2400" dirty="0"/>
              <a:t>Syslog</a:t>
            </a:r>
            <a:r>
              <a:rPr lang="zh-CN" altLang="en-US" sz="2400" dirty="0"/>
              <a:t>常被称为系统日志或系统记录，也可指系统日志协议，是在一个</a:t>
            </a:r>
            <a:r>
              <a:rPr lang="en-US" altLang="zh-CN" sz="2400" dirty="0"/>
              <a:t>IP</a:t>
            </a:r>
            <a:r>
              <a:rPr lang="zh-CN" altLang="en-US" sz="2400" dirty="0"/>
              <a:t>网络中转发系统日志信息的标准。它是在美国加州大学伯克利软件分布研究中心的</a:t>
            </a:r>
            <a:r>
              <a:rPr lang="en-US" altLang="zh-CN" sz="2400" dirty="0"/>
              <a:t>TCP/IP</a:t>
            </a:r>
            <a:r>
              <a:rPr lang="zh-CN" altLang="en-US" sz="2400" dirty="0"/>
              <a:t>系统实施中开发的，目前已成为</a:t>
            </a:r>
            <a:r>
              <a:rPr lang="zh-CN" altLang="en-US" sz="2400" u="sng" dirty="0"/>
              <a:t>工业标准协议</a:t>
            </a:r>
            <a:r>
              <a:rPr lang="zh-CN" altLang="en-US" sz="2400" dirty="0"/>
              <a:t>，可用它来记录设备的日志。</a:t>
            </a:r>
            <a:r>
              <a:rPr lang="en-US" altLang="zh-CN" sz="2400" b="1" dirty="0"/>
              <a:t>Syslog</a:t>
            </a:r>
            <a:r>
              <a:rPr lang="zh-CN" altLang="en-US" sz="2400" b="1" dirty="0"/>
              <a:t>记录着系统中的任何事件，管理者可以通过查看系统记录随时掌握系统情况。</a:t>
            </a:r>
            <a:r>
              <a:rPr lang="zh-CN" altLang="en-US" sz="2400" dirty="0"/>
              <a:t>系统日志通过</a:t>
            </a:r>
            <a:r>
              <a:rPr lang="en-US" altLang="zh-CN" sz="2400" dirty="0"/>
              <a:t>Syslog</a:t>
            </a:r>
            <a:r>
              <a:rPr lang="zh-CN" altLang="en-US" sz="2400" dirty="0"/>
              <a:t>进程记录系统的有关事件，也可以记录应用程序运作事件。通过适当配置，还能够实现运行</a:t>
            </a:r>
            <a:r>
              <a:rPr lang="en-US" altLang="zh-CN" sz="2400" dirty="0"/>
              <a:t>Syslog</a:t>
            </a:r>
            <a:r>
              <a:rPr lang="zh-CN" altLang="en-US" sz="2400" dirty="0"/>
              <a:t>协议的机器之间的通信。通过分析这些网络行为日志，可以追踪和掌握与设备和网络有关的情况</a:t>
            </a:r>
            <a:r>
              <a:rPr lang="zh-CN" altLang="en-US" sz="2400" dirty="0" smtClean="0"/>
              <a:t>。</a:t>
            </a:r>
            <a:endParaRPr lang="en-US" altLang="zh-CN" sz="2400" dirty="0" smtClean="0"/>
          </a:p>
          <a:p>
            <a:pPr marL="0" indent="0">
              <a:buNone/>
            </a:pPr>
            <a:endParaRPr lang="en-US" altLang="zh-CN" sz="2400" dirty="0"/>
          </a:p>
          <a:p>
            <a:pPr marL="0" indent="0">
              <a:buNone/>
            </a:pPr>
            <a:r>
              <a:rPr lang="zh-CN" altLang="en-US" sz="2400" dirty="0">
                <a:latin typeface="Times New Roman" panose="02020603050405020304" pitchFamily="18" charset="0"/>
              </a:rPr>
              <a:t>允许一个设备通过网络把事件传递给事件信息接收者（也称为日志服务器</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marL="0" indent="0">
              <a:buNone/>
            </a:pPr>
            <a:r>
              <a:rPr lang="zh-CN" altLang="en-US" sz="2400" dirty="0">
                <a:latin typeface="Times New Roman" panose="02020603050405020304" pitchFamily="18" charset="0"/>
              </a:rPr>
              <a:t>协议中并没有任何关于信息的格式或内容的</a:t>
            </a:r>
            <a:r>
              <a:rPr lang="zh-CN" altLang="en-US" sz="2400" dirty="0" smtClean="0">
                <a:latin typeface="Times New Roman" panose="02020603050405020304" pitchFamily="18" charset="0"/>
              </a:rPr>
              <a:t>假设。</a:t>
            </a:r>
            <a:endParaRPr lang="en-US" altLang="zh-CN" sz="2400" dirty="0" smtClean="0"/>
          </a:p>
        </p:txBody>
      </p:sp>
    </p:spTree>
    <p:extLst>
      <p:ext uri="{BB962C8B-B14F-4D97-AF65-F5344CB8AC3E}">
        <p14:creationId xmlns:p14="http://schemas.microsoft.com/office/powerpoint/2010/main" val="7319751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3</a:t>
            </a:r>
            <a:r>
              <a:rPr lang="en-US" altLang="zh-CN" sz="2400" b="1" dirty="0" smtClean="0"/>
              <a:t>.</a:t>
            </a:r>
            <a:r>
              <a:rPr lang="zh-CN" altLang="en-US" sz="2400" b="1" dirty="0" smtClean="0"/>
              <a:t>被动采集</a:t>
            </a:r>
            <a:r>
              <a:rPr lang="en-US" altLang="zh-CN" sz="2400" b="1" dirty="0" smtClean="0"/>
              <a:t>——</a:t>
            </a:r>
            <a:r>
              <a:rPr lang="zh-CN" altLang="en-US" sz="2400" b="1" dirty="0"/>
              <a:t>通过</a:t>
            </a:r>
            <a:r>
              <a:rPr lang="en-US" altLang="zh-CN" sz="2400" b="1" dirty="0"/>
              <a:t>SNMP Trap</a:t>
            </a:r>
            <a:r>
              <a:rPr lang="zh-CN" altLang="en-US" sz="2400" b="1" dirty="0"/>
              <a:t>采集数据</a:t>
            </a:r>
            <a:endParaRPr lang="en-US" altLang="zh-CN" sz="2400" b="1" dirty="0" smtClean="0"/>
          </a:p>
          <a:p>
            <a:pPr marL="0" indent="0">
              <a:buNone/>
            </a:pPr>
            <a:r>
              <a:rPr lang="en-US" altLang="zh-CN" sz="2400" b="1" dirty="0" smtClean="0"/>
              <a:t>SNMP</a:t>
            </a:r>
            <a:r>
              <a:rPr lang="zh-CN" altLang="en-US" sz="2400" b="1" dirty="0"/>
              <a:t>（简单网络管理协议</a:t>
            </a:r>
            <a:r>
              <a:rPr lang="zh-CN" altLang="en-US" sz="2400" b="1" dirty="0" smtClean="0"/>
              <a:t>）</a:t>
            </a:r>
            <a:r>
              <a:rPr lang="zh-CN" altLang="en-US" sz="2400" dirty="0" smtClean="0"/>
              <a:t>的</a:t>
            </a:r>
            <a:r>
              <a:rPr lang="zh-CN" altLang="en-US" sz="2400" dirty="0"/>
              <a:t>几个基础关键</a:t>
            </a:r>
            <a:r>
              <a:rPr lang="zh-CN" altLang="en-US" sz="2400" dirty="0" smtClean="0"/>
              <a:t>命令中</a:t>
            </a:r>
            <a:r>
              <a:rPr lang="zh-CN" altLang="en-US" sz="2400" dirty="0"/>
              <a:t>，</a:t>
            </a:r>
            <a:r>
              <a:rPr lang="en-US" altLang="zh-CN" sz="2400" dirty="0"/>
              <a:t>SNMP</a:t>
            </a:r>
            <a:r>
              <a:rPr lang="zh-CN" altLang="en-US" sz="2400" dirty="0"/>
              <a:t>的</a:t>
            </a:r>
            <a:r>
              <a:rPr lang="en-US" altLang="zh-CN" sz="2400" b="1" dirty="0"/>
              <a:t>TRAP</a:t>
            </a:r>
            <a:r>
              <a:rPr lang="zh-CN" altLang="en-US" sz="2400" dirty="0"/>
              <a:t>或者</a:t>
            </a:r>
            <a:r>
              <a:rPr lang="en-US" altLang="zh-CN" sz="2400" b="1" dirty="0"/>
              <a:t>INFORM</a:t>
            </a:r>
            <a:r>
              <a:rPr lang="zh-CN" altLang="en-US" sz="2400" dirty="0"/>
              <a:t>指令可以使被</a:t>
            </a:r>
            <a:r>
              <a:rPr lang="en-US" altLang="zh-CN" sz="2400" dirty="0"/>
              <a:t>SNMP</a:t>
            </a:r>
            <a:r>
              <a:rPr lang="zh-CN" altLang="en-US" sz="2400" dirty="0"/>
              <a:t>管理的设备主动地通知</a:t>
            </a:r>
            <a:r>
              <a:rPr lang="en-US" altLang="zh-CN" sz="2400" dirty="0"/>
              <a:t>SNMP</a:t>
            </a:r>
            <a:r>
              <a:rPr lang="zh-CN" altLang="en-US" sz="2400" dirty="0"/>
              <a:t>中央管理端，而不是等待</a:t>
            </a:r>
            <a:r>
              <a:rPr lang="en-US" altLang="zh-CN" sz="2400" dirty="0"/>
              <a:t>SNMP</a:t>
            </a:r>
            <a:r>
              <a:rPr lang="zh-CN" altLang="en-US" sz="2400" dirty="0"/>
              <a:t>中央管理器端的轮询</a:t>
            </a:r>
            <a:r>
              <a:rPr lang="zh-CN" altLang="en-US" sz="2400" dirty="0" smtClean="0"/>
              <a:t>。</a:t>
            </a:r>
            <a:endParaRPr lang="en-US" altLang="zh-CN" sz="2400" dirty="0" smtClean="0"/>
          </a:p>
          <a:p>
            <a:pPr marL="0" indent="0">
              <a:buNone/>
            </a:pPr>
            <a:r>
              <a:rPr lang="zh-CN" altLang="en-US" sz="2400" dirty="0"/>
              <a:t>在网络管理中，</a:t>
            </a:r>
            <a:r>
              <a:rPr lang="zh-CN" altLang="en-US" sz="2400" u="sng" dirty="0"/>
              <a:t>被管理设备的代理可以在任何时候向中央管理端工作站报告错误情况，如预制定阈值越界程度等</a:t>
            </a:r>
            <a:r>
              <a:rPr lang="zh-CN" altLang="en-US" sz="2400" dirty="0"/>
              <a:t>，代理并不需要等到中央管理工作站为获得这些错误而轮询的时候才报告。这些错误情况就是</a:t>
            </a:r>
            <a:r>
              <a:rPr lang="en-US" altLang="zh-CN" sz="2400" dirty="0"/>
              <a:t>SNMP Trap</a:t>
            </a:r>
            <a:r>
              <a:rPr lang="zh-CN" altLang="en-US" sz="2400" dirty="0"/>
              <a:t>（自陷），它是一种标准的报告机制，广泛应用在各种网络管理软件中，是一种被动获取网络安全数据的方法</a:t>
            </a:r>
            <a:r>
              <a:rPr lang="zh-CN" altLang="en-US" sz="2400" dirty="0" smtClean="0"/>
              <a:t>。</a:t>
            </a:r>
            <a:endParaRPr lang="en-US" altLang="zh-CN" sz="2400" dirty="0" smtClean="0"/>
          </a:p>
          <a:p>
            <a:pPr marL="0" indent="0">
              <a:buNone/>
            </a:pPr>
            <a:r>
              <a:rPr lang="zh-CN" altLang="en-US" sz="2400" dirty="0" smtClean="0"/>
              <a:t>例如</a:t>
            </a:r>
            <a:r>
              <a:rPr lang="zh-CN" altLang="en-US" sz="2400" dirty="0"/>
              <a:t>在</a:t>
            </a:r>
            <a:r>
              <a:rPr lang="en-US" altLang="zh-CN" sz="2400" dirty="0"/>
              <a:t>Linux</a:t>
            </a:r>
            <a:r>
              <a:rPr lang="zh-CN" altLang="en-US" sz="2400" dirty="0"/>
              <a:t>系统中</a:t>
            </a:r>
            <a:r>
              <a:rPr lang="zh-CN" altLang="en-US" sz="2400" dirty="0" smtClean="0"/>
              <a:t>，</a:t>
            </a:r>
            <a:r>
              <a:rPr lang="en-US" altLang="zh-CN" sz="2400" dirty="0" smtClean="0"/>
              <a:t>net-</a:t>
            </a:r>
            <a:r>
              <a:rPr lang="en-US" altLang="zh-CN" sz="2400" dirty="0" err="1" smtClean="0"/>
              <a:t>snmp</a:t>
            </a:r>
            <a:r>
              <a:rPr lang="zh-CN" altLang="en-US" sz="2400" dirty="0"/>
              <a:t>来处理绝大多数与</a:t>
            </a:r>
            <a:r>
              <a:rPr lang="en-US" altLang="zh-CN" sz="2400" dirty="0"/>
              <a:t>SNMP</a:t>
            </a:r>
            <a:r>
              <a:rPr lang="zh-CN" altLang="en-US" sz="2400" dirty="0"/>
              <a:t>相关的工作，</a:t>
            </a:r>
            <a:r>
              <a:rPr lang="en-US" altLang="zh-CN" sz="2400" dirty="0"/>
              <a:t>net-</a:t>
            </a:r>
            <a:r>
              <a:rPr lang="en-US" altLang="zh-CN" sz="2400" dirty="0" err="1"/>
              <a:t>snmp</a:t>
            </a:r>
            <a:r>
              <a:rPr lang="zh-CN" altLang="en-US" sz="2400" dirty="0"/>
              <a:t>提供了接收</a:t>
            </a:r>
            <a:r>
              <a:rPr lang="en-US" altLang="zh-CN" sz="2400" dirty="0"/>
              <a:t>SNMP Trap</a:t>
            </a:r>
            <a:r>
              <a:rPr lang="zh-CN" altLang="en-US" sz="2400" dirty="0"/>
              <a:t>的守护程序</a:t>
            </a:r>
            <a:r>
              <a:rPr lang="en-US" altLang="zh-CN" sz="2400" dirty="0" err="1"/>
              <a:t>snmptrapd</a:t>
            </a:r>
            <a:r>
              <a:rPr lang="zh-CN" altLang="en-US" sz="2400" dirty="0"/>
              <a:t>，可将选定的</a:t>
            </a:r>
            <a:r>
              <a:rPr lang="en-US" altLang="zh-CN" sz="2400" dirty="0"/>
              <a:t>SNMP</a:t>
            </a:r>
            <a:r>
              <a:rPr lang="zh-CN" altLang="en-US" sz="2400" dirty="0"/>
              <a:t>消息记录到系统日志</a:t>
            </a:r>
            <a:r>
              <a:rPr lang="en-US" altLang="zh-CN" sz="2400" dirty="0" err="1"/>
              <a:t>syslog.NT</a:t>
            </a:r>
            <a:r>
              <a:rPr lang="zh-CN" altLang="en-US" sz="2400" dirty="0"/>
              <a:t>事件日志或者文本文件中，或是转发到其他</a:t>
            </a:r>
            <a:r>
              <a:rPr lang="en-US" altLang="zh-CN" sz="2400" dirty="0"/>
              <a:t>SNMP</a:t>
            </a:r>
            <a:r>
              <a:rPr lang="zh-CN" altLang="en-US" sz="2400" dirty="0"/>
              <a:t>管理程序，可以利用</a:t>
            </a:r>
            <a:r>
              <a:rPr lang="en-US" altLang="zh-CN" sz="2400" dirty="0" err="1"/>
              <a:t>snmptrapd</a:t>
            </a:r>
            <a:r>
              <a:rPr lang="zh-CN" altLang="en-US" sz="2400" dirty="0"/>
              <a:t>作为后台</a:t>
            </a:r>
            <a:r>
              <a:rPr lang="en-US" altLang="zh-CN" sz="2400" dirty="0"/>
              <a:t>SNMP Trap</a:t>
            </a:r>
            <a:r>
              <a:rPr lang="zh-CN" altLang="en-US" sz="2400" dirty="0"/>
              <a:t>服务器负责接收被管理设备发送过来的</a:t>
            </a:r>
            <a:r>
              <a:rPr lang="en-US" altLang="zh-CN" sz="2400" dirty="0"/>
              <a:t>Trap</a:t>
            </a:r>
            <a:r>
              <a:rPr lang="zh-CN" altLang="en-US" sz="2400" dirty="0"/>
              <a:t>消息</a:t>
            </a:r>
            <a:r>
              <a:rPr lang="zh-CN" altLang="en-US" sz="2400" dirty="0" smtClean="0"/>
              <a:t>。</a:t>
            </a:r>
            <a:endParaRPr lang="en-US" altLang="zh-CN" sz="2400" dirty="0" smtClean="0"/>
          </a:p>
        </p:txBody>
      </p:sp>
      <p:pic>
        <p:nvPicPr>
          <p:cNvPr id="2" name="图片 1"/>
          <p:cNvPicPr>
            <a:picLocks noChangeAspect="1"/>
          </p:cNvPicPr>
          <p:nvPr/>
        </p:nvPicPr>
        <p:blipFill>
          <a:blip r:embed="rId3"/>
          <a:stretch>
            <a:fillRect/>
          </a:stretch>
        </p:blipFill>
        <p:spPr>
          <a:xfrm>
            <a:off x="3942968" y="6011047"/>
            <a:ext cx="4795917" cy="580672"/>
          </a:xfrm>
          <a:prstGeom prst="rect">
            <a:avLst/>
          </a:prstGeom>
        </p:spPr>
      </p:pic>
    </p:spTree>
    <p:extLst>
      <p:ext uri="{BB962C8B-B14F-4D97-AF65-F5344CB8AC3E}">
        <p14:creationId xmlns:p14="http://schemas.microsoft.com/office/powerpoint/2010/main" val="30715976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3</a:t>
            </a:r>
            <a:r>
              <a:rPr lang="en-US" altLang="zh-CN" sz="2400" b="1" dirty="0" smtClean="0"/>
              <a:t>.</a:t>
            </a:r>
            <a:r>
              <a:rPr lang="zh-CN" altLang="en-US" sz="2400" b="1" dirty="0" smtClean="0"/>
              <a:t>被动采集</a:t>
            </a:r>
            <a:r>
              <a:rPr lang="en-US" altLang="zh-CN" sz="2400" b="1" dirty="0" smtClean="0"/>
              <a:t>——</a:t>
            </a:r>
            <a:r>
              <a:rPr lang="zh-CN" altLang="en-US" sz="2400" b="1" dirty="0"/>
              <a:t>通过</a:t>
            </a:r>
            <a:r>
              <a:rPr lang="en-US" altLang="zh-CN" sz="2400" b="1" dirty="0" err="1"/>
              <a:t>NetFlow</a:t>
            </a:r>
            <a:r>
              <a:rPr lang="en-US" altLang="zh-CN" sz="2400" b="1" dirty="0"/>
              <a:t>/IPFIX/</a:t>
            </a:r>
            <a:r>
              <a:rPr lang="en-US" altLang="zh-CN" sz="2400" b="1" dirty="0" err="1"/>
              <a:t>sFlow</a:t>
            </a:r>
            <a:r>
              <a:rPr lang="zh-CN" altLang="en-US" sz="2400" b="1" dirty="0"/>
              <a:t>采集流数据</a:t>
            </a:r>
            <a:endParaRPr lang="en-US" altLang="zh-CN" sz="2400" b="1" dirty="0" smtClean="0"/>
          </a:p>
          <a:p>
            <a:pPr marL="0" indent="0">
              <a:buNone/>
            </a:pPr>
            <a:r>
              <a:rPr lang="en-US" altLang="zh-CN" sz="2400" dirty="0" err="1"/>
              <a:t>NetFlow</a:t>
            </a:r>
            <a:r>
              <a:rPr lang="en-US" altLang="zh-CN" sz="2400" dirty="0"/>
              <a:t>/IPFIX/</a:t>
            </a:r>
            <a:r>
              <a:rPr lang="en-US" altLang="zh-CN" sz="2400" dirty="0" err="1"/>
              <a:t>sFlow</a:t>
            </a:r>
            <a:r>
              <a:rPr lang="zh-CN" altLang="en-US" sz="2400" dirty="0"/>
              <a:t>这三个协议是会话或者流数据常用的交换</a:t>
            </a:r>
            <a:r>
              <a:rPr lang="zh-CN" altLang="en-US" sz="2400" dirty="0" smtClean="0"/>
              <a:t>技术。</a:t>
            </a:r>
            <a:endParaRPr lang="en-US" altLang="zh-CN" sz="2400" dirty="0" smtClean="0"/>
          </a:p>
          <a:p>
            <a:pPr marL="0" indent="0">
              <a:buNone/>
            </a:pPr>
            <a:r>
              <a:rPr lang="en-US" altLang="zh-CN" sz="2400" dirty="0" err="1" smtClean="0"/>
              <a:t>NetFlow</a:t>
            </a:r>
            <a:r>
              <a:rPr lang="zh-CN" altLang="en-US" sz="2400" dirty="0" smtClean="0"/>
              <a:t>已经介绍过了。</a:t>
            </a:r>
            <a:endParaRPr lang="en-US" altLang="zh-CN" sz="2400" dirty="0" smtClean="0"/>
          </a:p>
          <a:p>
            <a:pPr marL="0" indent="0">
              <a:buNone/>
            </a:pPr>
            <a:r>
              <a:rPr lang="en-US" altLang="zh-CN" sz="2400" dirty="0"/>
              <a:t>IPFIX</a:t>
            </a:r>
            <a:r>
              <a:rPr lang="zh-CN" altLang="en-US" sz="2400" dirty="0"/>
              <a:t>：全称为</a:t>
            </a:r>
            <a:r>
              <a:rPr lang="en-US" altLang="zh-CN" sz="2400" dirty="0"/>
              <a:t>IP Flow Information Export</a:t>
            </a:r>
            <a:r>
              <a:rPr lang="zh-CN" altLang="en-US" sz="2400" dirty="0"/>
              <a:t>，即</a:t>
            </a:r>
            <a:r>
              <a:rPr lang="en-US" altLang="zh-CN" sz="2400" dirty="0"/>
              <a:t>IP</a:t>
            </a:r>
            <a:r>
              <a:rPr lang="zh-CN" altLang="en-US" sz="2400" dirty="0"/>
              <a:t>数据流信息输出，它是由</a:t>
            </a:r>
            <a:r>
              <a:rPr lang="en-US" altLang="zh-CN" sz="2400" dirty="0"/>
              <a:t>IETF</a:t>
            </a:r>
            <a:r>
              <a:rPr lang="zh-CN" altLang="en-US" sz="2400" dirty="0"/>
              <a:t>公布的用于网络中流信息测量的标准协议。</a:t>
            </a:r>
            <a:r>
              <a:rPr lang="en-US" altLang="zh-CN" sz="2400" dirty="0"/>
              <a:t>IPFIX</a:t>
            </a:r>
            <a:r>
              <a:rPr lang="zh-CN" altLang="en-US" sz="2400" dirty="0"/>
              <a:t>定义的格式以</a:t>
            </a:r>
            <a:r>
              <a:rPr lang="en-US" altLang="zh-CN" sz="2400" dirty="0" err="1"/>
              <a:t>NetFlow</a:t>
            </a:r>
            <a:r>
              <a:rPr lang="en-US" altLang="zh-CN" sz="2400" dirty="0"/>
              <a:t> v9</a:t>
            </a:r>
            <a:r>
              <a:rPr lang="zh-CN" altLang="en-US" sz="2400" dirty="0"/>
              <a:t>数据输出格式作为基础，基于模板的、面向记录的、二进制输出格式的类型，可以使</a:t>
            </a:r>
            <a:r>
              <a:rPr lang="en-US" altLang="zh-CN" sz="2400" dirty="0"/>
              <a:t>IP</a:t>
            </a:r>
            <a:r>
              <a:rPr lang="zh-CN" altLang="en-US" sz="2400" dirty="0"/>
              <a:t>流量信息从一个输出器传送到收集器。因为</a:t>
            </a:r>
            <a:r>
              <a:rPr lang="en-US" altLang="zh-CN" sz="2400" dirty="0"/>
              <a:t>IPFIX</a:t>
            </a:r>
            <a:r>
              <a:rPr lang="zh-CN" altLang="en-US" sz="2400" dirty="0"/>
              <a:t>是一种针对数据流特征分析、基于模板的格式输出的协议，因此具有很强的可扩展性，对于不同的需求可以定义不同的数据格式</a:t>
            </a:r>
            <a:r>
              <a:rPr lang="zh-CN" altLang="en-US" sz="2400" dirty="0" smtClean="0"/>
              <a:t>。七个关键属性来表示每股网络流量，即源</a:t>
            </a:r>
            <a:r>
              <a:rPr lang="en-US" altLang="zh-CN" sz="2400" dirty="0" smtClean="0"/>
              <a:t>IP</a:t>
            </a:r>
            <a:r>
              <a:rPr lang="zh-CN" altLang="en-US" sz="2400" dirty="0" smtClean="0"/>
              <a:t>地址、目的</a:t>
            </a:r>
            <a:r>
              <a:rPr lang="en-US" altLang="zh-CN" sz="2400" dirty="0" smtClean="0"/>
              <a:t>IP</a:t>
            </a:r>
            <a:r>
              <a:rPr lang="zh-CN" altLang="en-US" sz="2400" dirty="0" smtClean="0"/>
              <a:t>地址、</a:t>
            </a:r>
            <a:r>
              <a:rPr lang="en-US" altLang="zh-CN" sz="2400" dirty="0" smtClean="0"/>
              <a:t>TCP/UDP</a:t>
            </a:r>
            <a:r>
              <a:rPr lang="zh-CN" altLang="en-US" sz="2400" dirty="0" smtClean="0"/>
              <a:t>源端口、</a:t>
            </a:r>
            <a:r>
              <a:rPr lang="en-US" altLang="zh-CN" sz="2400" dirty="0" smtClean="0"/>
              <a:t>TCP/UDP</a:t>
            </a:r>
            <a:r>
              <a:rPr lang="zh-CN" altLang="en-US" sz="2400" dirty="0" smtClean="0"/>
              <a:t>目的端口、三层协议类型、服务类型字节、输入逻辑接口。从而视为同一个流。</a:t>
            </a:r>
            <a:endParaRPr lang="en-US" altLang="zh-CN" sz="2400" dirty="0" smtClean="0"/>
          </a:p>
          <a:p>
            <a:pPr marL="0" indent="0">
              <a:buNone/>
            </a:pPr>
            <a:r>
              <a:rPr lang="en-US" altLang="zh-CN" sz="2400" dirty="0" err="1" smtClean="0"/>
              <a:t>sFlow</a:t>
            </a:r>
            <a:r>
              <a:rPr lang="zh-CN" altLang="en-US" sz="2400" dirty="0" smtClean="0"/>
              <a:t>，</a:t>
            </a:r>
            <a:r>
              <a:rPr lang="en-US" altLang="zh-CN" sz="2400" dirty="0"/>
              <a:t> </a:t>
            </a:r>
            <a:r>
              <a:rPr lang="en-US" altLang="zh-CN" sz="2400" dirty="0" err="1"/>
              <a:t>InMon</a:t>
            </a:r>
            <a:r>
              <a:rPr lang="zh-CN" altLang="en-US" sz="2400" dirty="0"/>
              <a:t>、</a:t>
            </a:r>
            <a:r>
              <a:rPr lang="en-US" altLang="zh-CN" sz="2400" dirty="0"/>
              <a:t>HP</a:t>
            </a:r>
            <a:r>
              <a:rPr lang="zh-CN" altLang="en-US" sz="2400" dirty="0"/>
              <a:t>和</a:t>
            </a:r>
            <a:r>
              <a:rPr lang="en-US" altLang="zh-CN" sz="2400" dirty="0" err="1" smtClean="0"/>
              <a:t>FoundryNetworks</a:t>
            </a:r>
            <a:r>
              <a:rPr lang="zh-CN" altLang="en-US" sz="2400" dirty="0" smtClean="0"/>
              <a:t>，</a:t>
            </a:r>
            <a:r>
              <a:rPr lang="en-US" altLang="zh-CN" sz="2400" dirty="0" smtClean="0"/>
              <a:t>2001</a:t>
            </a:r>
            <a:r>
              <a:rPr lang="zh-CN" altLang="en-US" sz="2400" dirty="0" smtClean="0"/>
              <a:t>，网络监测技术</a:t>
            </a:r>
            <a:endParaRPr lang="en-US" altLang="zh-CN" sz="2400" dirty="0" smtClean="0"/>
          </a:p>
        </p:txBody>
      </p:sp>
    </p:spTree>
    <p:extLst>
      <p:ext uri="{BB962C8B-B14F-4D97-AF65-F5344CB8AC3E}">
        <p14:creationId xmlns:p14="http://schemas.microsoft.com/office/powerpoint/2010/main" val="41454805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a:t>3</a:t>
            </a:r>
            <a:r>
              <a:rPr lang="en-US" altLang="zh-CN" sz="2400" b="1" dirty="0" smtClean="0"/>
              <a:t>.</a:t>
            </a:r>
            <a:r>
              <a:rPr lang="zh-CN" altLang="en-US" sz="2400" b="1" dirty="0" smtClean="0"/>
              <a:t>被动采集</a:t>
            </a:r>
            <a:r>
              <a:rPr lang="en-US" altLang="zh-CN" sz="2400" b="1" dirty="0" smtClean="0"/>
              <a:t>——</a:t>
            </a:r>
            <a:r>
              <a:rPr lang="zh-CN" altLang="en-US" sz="2400" b="1" dirty="0"/>
              <a:t>通过</a:t>
            </a:r>
            <a:r>
              <a:rPr lang="en-US" altLang="zh-CN" sz="2400" b="1" dirty="0"/>
              <a:t>Web Service/MQ</a:t>
            </a:r>
            <a:r>
              <a:rPr lang="zh-CN" altLang="en-US" sz="2400" b="1" dirty="0"/>
              <a:t>采集数据</a:t>
            </a:r>
            <a:endParaRPr lang="en-US" altLang="zh-CN" sz="2400" b="1" dirty="0" smtClean="0"/>
          </a:p>
          <a:p>
            <a:pPr marL="0" indent="0">
              <a:buNone/>
            </a:pPr>
            <a:r>
              <a:rPr lang="zh-CN" altLang="en-US" sz="2400" dirty="0"/>
              <a:t>应用程序与应用程序之间进行数据传输和交换的方法</a:t>
            </a:r>
            <a:r>
              <a:rPr lang="zh-CN" altLang="en-US" sz="2400" dirty="0" smtClean="0"/>
              <a:t>。</a:t>
            </a:r>
            <a:r>
              <a:rPr lang="en-US" altLang="zh-CN" sz="2400" dirty="0"/>
              <a:t/>
            </a:r>
            <a:br>
              <a:rPr lang="en-US" altLang="zh-CN" sz="2400" dirty="0"/>
            </a:br>
            <a:r>
              <a:rPr lang="en-US" altLang="zh-CN" sz="2400" dirty="0" smtClean="0"/>
              <a:t>Web </a:t>
            </a:r>
            <a:r>
              <a:rPr lang="en-US" altLang="zh-CN" sz="2400" dirty="0"/>
              <a:t>Service</a:t>
            </a:r>
            <a:r>
              <a:rPr lang="zh-CN" altLang="en-US" sz="2400" dirty="0"/>
              <a:t>是一个平台独立、低耦合、自包含、基于可编程的可用网络模块，用于开发分布式的、互操作的应用程序，可使用开放的</a:t>
            </a:r>
            <a:r>
              <a:rPr lang="en-US" altLang="zh-CN" sz="2400" dirty="0"/>
              <a:t>XML</a:t>
            </a:r>
            <a:r>
              <a:rPr lang="zh-CN" altLang="en-US" sz="2400" dirty="0"/>
              <a:t>（标准通用标记语言下的一个子集）来描述、发布、发现、协调和配置具体的应用程序。</a:t>
            </a:r>
            <a:r>
              <a:rPr lang="en-US" altLang="zh-CN" sz="2400" dirty="0"/>
              <a:t>Web Service</a:t>
            </a:r>
            <a:r>
              <a:rPr lang="zh-CN" altLang="en-US" sz="2400" dirty="0"/>
              <a:t>技术能使得运行在不同机器上的不同应用无需借助附加的、专门的第三方软件或硬件，就可以相互交换数据或集成。按照</a:t>
            </a:r>
            <a:r>
              <a:rPr lang="en-US" altLang="zh-CN" sz="2400" dirty="0"/>
              <a:t>Web Service</a:t>
            </a:r>
            <a:r>
              <a:rPr lang="zh-CN" altLang="en-US" sz="2400" dirty="0"/>
              <a:t>规范实施的应用之间，无论它们使用的语言、平台或内部协议是什么，都可以相互交换数据。</a:t>
            </a:r>
            <a:r>
              <a:rPr lang="en-US" altLang="zh-CN" sz="2400" dirty="0"/>
              <a:t>Web</a:t>
            </a:r>
            <a:r>
              <a:rPr lang="zh-CN" altLang="en-US" sz="2400" dirty="0"/>
              <a:t>中广泛用到的技术如</a:t>
            </a:r>
            <a:r>
              <a:rPr lang="en-US" altLang="zh-CN" sz="2400" dirty="0"/>
              <a:t>TCP/IP</a:t>
            </a:r>
            <a:r>
              <a:rPr lang="zh-CN" altLang="en-US" sz="2400" dirty="0"/>
              <a:t>、</a:t>
            </a:r>
            <a:r>
              <a:rPr lang="en-US" altLang="zh-CN" sz="2400" dirty="0"/>
              <a:t>HTML</a:t>
            </a:r>
            <a:r>
              <a:rPr lang="zh-CN" altLang="en-US" sz="2400" dirty="0"/>
              <a:t>、</a:t>
            </a:r>
            <a:r>
              <a:rPr lang="en-US" altLang="zh-CN" sz="2400" dirty="0"/>
              <a:t>.NET</a:t>
            </a:r>
            <a:r>
              <a:rPr lang="zh-CN" altLang="en-US" sz="2400" dirty="0"/>
              <a:t>、</a:t>
            </a:r>
            <a:r>
              <a:rPr lang="en-US" altLang="zh-CN" sz="2400" dirty="0"/>
              <a:t>Java</a:t>
            </a:r>
            <a:r>
              <a:rPr lang="zh-CN" altLang="en-US" sz="2400" dirty="0"/>
              <a:t>和</a:t>
            </a:r>
            <a:r>
              <a:rPr lang="en-US" altLang="zh-CN" sz="2400" dirty="0"/>
              <a:t>XML</a:t>
            </a:r>
            <a:r>
              <a:rPr lang="zh-CN" altLang="en-US" sz="2400" dirty="0"/>
              <a:t>都是</a:t>
            </a:r>
            <a:r>
              <a:rPr lang="en-US" altLang="zh-CN" sz="2400" dirty="0"/>
              <a:t>Web Service</a:t>
            </a:r>
            <a:r>
              <a:rPr lang="zh-CN" altLang="en-US" sz="2400" dirty="0"/>
              <a:t>的技术基础</a:t>
            </a:r>
            <a:r>
              <a:rPr lang="zh-CN" altLang="en-US" sz="2400" dirty="0" smtClean="0"/>
              <a:t>。</a:t>
            </a:r>
            <a:r>
              <a:rPr lang="en-US" altLang="zh-CN" sz="2400" dirty="0" smtClean="0"/>
              <a:t>SOAP, </a:t>
            </a:r>
            <a:r>
              <a:rPr lang="en-US" altLang="zh-CN" sz="2400" dirty="0"/>
              <a:t>HTTP-GET</a:t>
            </a:r>
            <a:r>
              <a:rPr lang="zh-CN" altLang="en-US" sz="2400" dirty="0"/>
              <a:t>和</a:t>
            </a:r>
            <a:r>
              <a:rPr lang="en-US" altLang="zh-CN" sz="2400" dirty="0" smtClean="0"/>
              <a:t>HTTP-POST</a:t>
            </a:r>
            <a:r>
              <a:rPr lang="zh-CN" altLang="en-US" sz="2400" dirty="0" smtClean="0"/>
              <a:t>，</a:t>
            </a:r>
            <a:r>
              <a:rPr lang="en-US" altLang="zh-CN" sz="2400" dirty="0"/>
              <a:t> </a:t>
            </a:r>
            <a:r>
              <a:rPr lang="en-US" altLang="zh-CN" sz="2400" dirty="0" err="1" smtClean="0"/>
              <a:t>netconf</a:t>
            </a:r>
            <a:r>
              <a:rPr lang="zh-CN" altLang="en-US" sz="2400" dirty="0" smtClean="0"/>
              <a:t>。</a:t>
            </a:r>
            <a:endParaRPr lang="en-US" altLang="zh-CN" sz="2400" dirty="0" smtClean="0"/>
          </a:p>
          <a:p>
            <a:pPr marL="0" indent="0">
              <a:buNone/>
            </a:pPr>
            <a:r>
              <a:rPr lang="en-US" altLang="zh-CN" sz="2400" dirty="0"/>
              <a:t>MQ</a:t>
            </a:r>
            <a:r>
              <a:rPr lang="zh-CN" altLang="en-US" sz="2400" dirty="0"/>
              <a:t>（消息队列）是</a:t>
            </a:r>
            <a:r>
              <a:rPr lang="en-US" altLang="zh-CN" sz="2400" dirty="0"/>
              <a:t>IBM</a:t>
            </a:r>
            <a:r>
              <a:rPr lang="zh-CN" altLang="en-US" sz="2400" dirty="0"/>
              <a:t>公司发明的一种应用程序对应用程序的通信</a:t>
            </a:r>
            <a:r>
              <a:rPr lang="zh-CN" altLang="en-US" sz="2400" dirty="0" smtClean="0"/>
              <a:t>方法。</a:t>
            </a:r>
            <a:r>
              <a:rPr lang="en-US" altLang="zh-CN" sz="2400" dirty="0"/>
              <a:t>MQ</a:t>
            </a:r>
            <a:r>
              <a:rPr lang="zh-CN" altLang="en-US" sz="2400" dirty="0"/>
              <a:t>的产品支持应用程序通过不同组件如处理器、子系统、操作系统以及通信协议的网络彼此之间进行通信。</a:t>
            </a:r>
            <a:endParaRPr lang="en-US" altLang="zh-CN" sz="2400" dirty="0"/>
          </a:p>
          <a:p>
            <a:pPr marL="0" indent="0">
              <a:buNone/>
            </a:pPr>
            <a:endParaRPr lang="en-US" altLang="zh-CN" sz="2400" dirty="0" smtClean="0"/>
          </a:p>
          <a:p>
            <a:pPr marL="0" indent="0">
              <a:buNone/>
            </a:pPr>
            <a:endParaRPr lang="en-US" altLang="zh-CN" sz="2400" dirty="0" smtClean="0"/>
          </a:p>
        </p:txBody>
      </p:sp>
    </p:spTree>
    <p:extLst>
      <p:ext uri="{BB962C8B-B14F-4D97-AF65-F5344CB8AC3E}">
        <p14:creationId xmlns:p14="http://schemas.microsoft.com/office/powerpoint/2010/main" val="31393342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3.</a:t>
            </a:r>
            <a:r>
              <a:rPr lang="zh-CN" altLang="en-US" sz="2400" b="1" dirty="0" smtClean="0"/>
              <a:t>被动采集</a:t>
            </a:r>
            <a:r>
              <a:rPr lang="en-US" altLang="zh-CN" sz="2400" b="1" dirty="0" smtClean="0"/>
              <a:t>——</a:t>
            </a:r>
            <a:r>
              <a:rPr lang="zh-CN" altLang="en-US" sz="2400" b="1" dirty="0"/>
              <a:t>通过</a:t>
            </a:r>
            <a:r>
              <a:rPr lang="en-US" altLang="zh-CN" sz="2400" b="1" dirty="0"/>
              <a:t>DPI/DFI</a:t>
            </a:r>
            <a:r>
              <a:rPr lang="zh-CN" altLang="en-US" sz="2400" b="1" dirty="0"/>
              <a:t>采集和检测数据</a:t>
            </a:r>
            <a:endParaRPr lang="en-US" altLang="zh-CN" sz="2400" b="1" dirty="0" smtClean="0"/>
          </a:p>
          <a:p>
            <a:pPr marL="0" indent="0">
              <a:buNone/>
            </a:pPr>
            <a:r>
              <a:rPr lang="en-US" altLang="zh-CN" sz="2400" dirty="0"/>
              <a:t>DPI</a:t>
            </a:r>
            <a:r>
              <a:rPr lang="zh-CN" altLang="en-US" sz="2400" dirty="0"/>
              <a:t>（深度包检测）是一种基于应用层的流量检测和控制技术，当</a:t>
            </a:r>
            <a:r>
              <a:rPr lang="en-US" altLang="zh-CN" sz="2400" dirty="0"/>
              <a:t>IP</a:t>
            </a:r>
            <a:r>
              <a:rPr lang="zh-CN" altLang="en-US" sz="2400" dirty="0"/>
              <a:t>数据包、</a:t>
            </a:r>
            <a:r>
              <a:rPr lang="en-US" altLang="zh-CN" sz="2400" dirty="0"/>
              <a:t>TCP</a:t>
            </a:r>
            <a:r>
              <a:rPr lang="zh-CN" altLang="en-US" sz="2400" dirty="0"/>
              <a:t>或</a:t>
            </a:r>
            <a:r>
              <a:rPr lang="en-US" altLang="zh-CN" sz="2400" dirty="0"/>
              <a:t>UDP</a:t>
            </a:r>
            <a:r>
              <a:rPr lang="zh-CN" altLang="en-US" sz="2400" dirty="0"/>
              <a:t>数据流通过基于</a:t>
            </a:r>
            <a:r>
              <a:rPr lang="en-US" altLang="zh-CN" sz="2400" dirty="0"/>
              <a:t>DPI</a:t>
            </a:r>
            <a:r>
              <a:rPr lang="zh-CN" altLang="en-US" sz="2400" dirty="0"/>
              <a:t>技术的带宽管理系统时，该系统通过深入读取</a:t>
            </a:r>
            <a:r>
              <a:rPr lang="en-US" altLang="zh-CN" sz="2400" dirty="0"/>
              <a:t>IP</a:t>
            </a:r>
            <a:r>
              <a:rPr lang="zh-CN" altLang="en-US" sz="2400" dirty="0"/>
              <a:t>包载荷的内容来对</a:t>
            </a:r>
            <a:r>
              <a:rPr lang="en-US" altLang="zh-CN" sz="2400" dirty="0"/>
              <a:t>OSI</a:t>
            </a:r>
            <a:r>
              <a:rPr lang="zh-CN" altLang="en-US" sz="2400" dirty="0"/>
              <a:t>七层协议中的应用层信息进行重组，从而得到整个应用程序的内容，然后按照系统定义的管理策略对流量进行整形操作</a:t>
            </a:r>
            <a:r>
              <a:rPr lang="zh-CN" altLang="en-US" sz="2400" dirty="0" smtClean="0"/>
              <a:t>。</a:t>
            </a:r>
            <a:r>
              <a:rPr lang="en-US" altLang="zh-CN" sz="2400" dirty="0" smtClean="0"/>
              <a:t/>
            </a:r>
            <a:br>
              <a:rPr lang="en-US" altLang="zh-CN" sz="2400" dirty="0" smtClean="0"/>
            </a:br>
            <a:r>
              <a:rPr lang="zh-CN" altLang="en-US" sz="2400" dirty="0" smtClean="0"/>
              <a:t>虽然</a:t>
            </a:r>
            <a:r>
              <a:rPr lang="zh-CN" altLang="en-US" sz="2400" dirty="0"/>
              <a:t>它是一种检测技术，但也可归为被动式网络安全数据采集手段的一种</a:t>
            </a:r>
            <a:r>
              <a:rPr lang="zh-CN" altLang="en-US" sz="2400" dirty="0" smtClean="0"/>
              <a:t>。</a:t>
            </a:r>
            <a:r>
              <a:rPr lang="en-US" altLang="zh-CN" sz="2400" dirty="0" smtClean="0"/>
              <a:t/>
            </a:r>
            <a:br>
              <a:rPr lang="en-US" altLang="zh-CN" sz="2400" dirty="0" smtClean="0"/>
            </a:br>
            <a:endParaRPr lang="en-US" altLang="zh-CN" sz="2400" dirty="0" smtClean="0"/>
          </a:p>
          <a:p>
            <a:pPr marL="0" indent="0">
              <a:buNone/>
            </a:pPr>
            <a:r>
              <a:rPr lang="en-US" altLang="zh-CN" sz="2400" dirty="0" smtClean="0"/>
              <a:t>DPI</a:t>
            </a:r>
            <a:r>
              <a:rPr lang="zh-CN" altLang="en-US" sz="2400" dirty="0" smtClean="0"/>
              <a:t>技术分为</a:t>
            </a:r>
            <a:r>
              <a:rPr lang="zh-CN" altLang="en-US" sz="2400" b="1" dirty="0" smtClean="0"/>
              <a:t>三种：</a:t>
            </a:r>
            <a:endParaRPr lang="en-US" altLang="zh-CN" sz="2400" b="1" dirty="0" smtClean="0"/>
          </a:p>
          <a:p>
            <a:pPr marL="0" indent="0">
              <a:buNone/>
            </a:pPr>
            <a:r>
              <a:rPr lang="zh-CN" altLang="en-US" sz="2400" b="1" dirty="0" smtClean="0"/>
              <a:t>基于</a:t>
            </a:r>
            <a:r>
              <a:rPr lang="zh-CN" altLang="en-US" sz="2400" b="1" dirty="0"/>
              <a:t>“特征字”的识别</a:t>
            </a:r>
            <a:r>
              <a:rPr lang="zh-CN" altLang="en-US" sz="2400" b="1" dirty="0" smtClean="0"/>
              <a:t>技术、应用层</a:t>
            </a:r>
            <a:r>
              <a:rPr lang="zh-CN" altLang="en-US" sz="2400" b="1" dirty="0"/>
              <a:t>网关识别</a:t>
            </a:r>
            <a:r>
              <a:rPr lang="zh-CN" altLang="en-US" sz="2400" b="1" dirty="0" smtClean="0"/>
              <a:t>技术、行为模式</a:t>
            </a:r>
            <a:r>
              <a:rPr lang="zh-CN" altLang="en-US" sz="2400" b="1" dirty="0"/>
              <a:t>识别技术</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这三</a:t>
            </a:r>
            <a:r>
              <a:rPr lang="zh-CN" altLang="en-US" sz="2400" dirty="0"/>
              <a:t>种检测识别技术分别用于不同类型协议的识别</a:t>
            </a:r>
            <a:r>
              <a:rPr lang="zh-CN" altLang="en-US" sz="2400" dirty="0" smtClean="0"/>
              <a:t>，</a:t>
            </a:r>
            <a:r>
              <a:rPr lang="zh-CN" altLang="en-US" sz="2400" dirty="0"/>
              <a:t>无法相互替代。</a:t>
            </a:r>
            <a:endParaRPr lang="en-US" altLang="zh-CN" sz="2400" dirty="0" smtClean="0"/>
          </a:p>
        </p:txBody>
      </p:sp>
    </p:spTree>
    <p:extLst>
      <p:ext uri="{BB962C8B-B14F-4D97-AF65-F5344CB8AC3E}">
        <p14:creationId xmlns:p14="http://schemas.microsoft.com/office/powerpoint/2010/main" val="2577620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3.</a:t>
            </a:r>
            <a:r>
              <a:rPr lang="zh-CN" altLang="en-US" sz="2400" b="1" dirty="0" smtClean="0"/>
              <a:t>被动采集</a:t>
            </a:r>
            <a:r>
              <a:rPr lang="en-US" altLang="zh-CN" sz="2400" b="1" dirty="0" smtClean="0"/>
              <a:t>——</a:t>
            </a:r>
            <a:r>
              <a:rPr lang="zh-CN" altLang="en-US" sz="2400" b="1" dirty="0"/>
              <a:t>通过</a:t>
            </a:r>
            <a:r>
              <a:rPr lang="en-US" altLang="zh-CN" sz="2400" b="1" dirty="0"/>
              <a:t>DPI/DFI</a:t>
            </a:r>
            <a:r>
              <a:rPr lang="zh-CN" altLang="en-US" sz="2400" b="1" dirty="0"/>
              <a:t>采集和检测数据</a:t>
            </a:r>
            <a:endParaRPr lang="en-US" altLang="zh-CN" sz="2400" b="1" dirty="0" smtClean="0"/>
          </a:p>
          <a:p>
            <a:pPr marL="0" indent="0">
              <a:buNone/>
            </a:pPr>
            <a:r>
              <a:rPr lang="en-US" altLang="zh-CN" sz="2400" dirty="0" smtClean="0"/>
              <a:t>DFI</a:t>
            </a:r>
            <a:r>
              <a:rPr lang="zh-CN" altLang="en-US" sz="2400" dirty="0"/>
              <a:t>（深度流检测）是</a:t>
            </a:r>
            <a:r>
              <a:rPr lang="en-US" altLang="zh-CN" sz="2400" dirty="0"/>
              <a:t>DPI</a:t>
            </a:r>
            <a:r>
              <a:rPr lang="zh-CN" altLang="en-US" sz="2400" dirty="0"/>
              <a:t>在持续改善中衍生出来的检测技术，也可用于网络安全数据采集和一定的检测</a:t>
            </a:r>
            <a:r>
              <a:rPr lang="zh-CN" altLang="en-US" sz="2400" dirty="0" smtClean="0"/>
              <a:t>。</a:t>
            </a:r>
            <a:endParaRPr lang="en-US" altLang="zh-CN" sz="2400" dirty="0" smtClean="0"/>
          </a:p>
          <a:p>
            <a:pPr marL="0" indent="0">
              <a:buNone/>
            </a:pPr>
            <a:r>
              <a:rPr lang="en-US" altLang="zh-CN" sz="2400" dirty="0" smtClean="0"/>
              <a:t>DFI</a:t>
            </a:r>
            <a:r>
              <a:rPr lang="zh-CN" altLang="en-US" sz="2400" dirty="0"/>
              <a:t>采用的是一种基于流量行为的应用识别</a:t>
            </a:r>
            <a:r>
              <a:rPr lang="zh-CN" altLang="en-US" sz="2400" dirty="0" smtClean="0"/>
              <a:t>技术，</a:t>
            </a:r>
            <a:r>
              <a:rPr lang="en-US" altLang="zh-CN" sz="2400" dirty="0" smtClean="0"/>
              <a:t>DFI</a:t>
            </a:r>
            <a:r>
              <a:rPr lang="zh-CN" altLang="en-US" sz="2400" dirty="0"/>
              <a:t>就是以流为基本研究对象，从庞大流数据中提取流的特征，如流大小</a:t>
            </a:r>
            <a:r>
              <a:rPr lang="zh-CN" altLang="en-US" sz="2400" dirty="0" smtClean="0"/>
              <a:t>、流</a:t>
            </a:r>
            <a:r>
              <a:rPr lang="zh-CN" altLang="en-US" sz="2400" dirty="0"/>
              <a:t>速率等，从而判断一个流是否正常的技术</a:t>
            </a:r>
            <a:r>
              <a:rPr lang="zh-CN" altLang="en-US" sz="2400" dirty="0" smtClean="0"/>
              <a:t>。例如，持续</a:t>
            </a:r>
            <a:r>
              <a:rPr lang="zh-CN" altLang="en-US" sz="2400" dirty="0"/>
              <a:t>大流量、瞬时高速流、广播流、较小流</a:t>
            </a:r>
            <a:r>
              <a:rPr lang="zh-CN" altLang="en-US" sz="2400" dirty="0" smtClean="0"/>
              <a:t>等。</a:t>
            </a:r>
            <a:endParaRPr lang="en-US" altLang="zh-CN" sz="2400" dirty="0" smtClean="0"/>
          </a:p>
          <a:p>
            <a:pPr marL="0" indent="0">
              <a:buNone/>
            </a:pPr>
            <a:r>
              <a:rPr lang="en-US" altLang="zh-CN" sz="2400" b="1" dirty="0"/>
              <a:t>DFI</a:t>
            </a:r>
            <a:r>
              <a:rPr lang="zh-CN" altLang="en-US" sz="2400" b="1" dirty="0"/>
              <a:t>技术主要分为三个部分：流特征选择、流特征提取和分类器分析</a:t>
            </a:r>
            <a:r>
              <a:rPr lang="zh-CN" altLang="en-US" sz="2400" b="1" dirty="0" smtClean="0"/>
              <a:t>。</a:t>
            </a:r>
            <a:endParaRPr lang="en-US" altLang="zh-CN" sz="2400" b="1" dirty="0" smtClean="0"/>
          </a:p>
          <a:p>
            <a:pPr marL="0" indent="0">
              <a:buNone/>
            </a:pPr>
            <a:r>
              <a:rPr lang="zh-CN" altLang="en-US" sz="2400" dirty="0" smtClean="0"/>
              <a:t>例如，</a:t>
            </a:r>
            <a:r>
              <a:rPr lang="zh-CN" altLang="en-US" sz="2400" dirty="0"/>
              <a:t>流中数据包的总个数、流中数据包的总大小</a:t>
            </a:r>
            <a:r>
              <a:rPr lang="zh-CN" altLang="en-US" sz="2400" dirty="0" smtClean="0"/>
              <a:t>、等。</a:t>
            </a:r>
            <a:r>
              <a:rPr lang="en-US" altLang="zh-CN" sz="2400" dirty="0" smtClean="0"/>
              <a:t/>
            </a:r>
            <a:br>
              <a:rPr lang="en-US" altLang="zh-CN" sz="2400" dirty="0" smtClean="0"/>
            </a:br>
            <a:r>
              <a:rPr lang="en-US" altLang="zh-CN" sz="2400" dirty="0" smtClean="0"/>
              <a:t>DFI</a:t>
            </a:r>
            <a:r>
              <a:rPr lang="zh-CN" altLang="en-US" sz="2400" dirty="0"/>
              <a:t>处理速度相对快，维护成本相对较低</a:t>
            </a:r>
            <a:r>
              <a:rPr lang="zh-CN" altLang="en-US" sz="2400" dirty="0" smtClean="0"/>
              <a:t>。</a:t>
            </a:r>
            <a:r>
              <a:rPr lang="en-US" altLang="zh-CN" sz="2400" dirty="0" smtClean="0"/>
              <a:t/>
            </a:r>
            <a:br>
              <a:rPr lang="en-US" altLang="zh-CN" sz="2400" dirty="0" smtClean="0"/>
            </a:br>
            <a:r>
              <a:rPr lang="zh-CN" altLang="en-US" sz="2400" dirty="0" smtClean="0"/>
              <a:t>在</a:t>
            </a:r>
            <a:r>
              <a:rPr lang="zh-CN" altLang="en-US" sz="2400" dirty="0"/>
              <a:t>识别准确率上，</a:t>
            </a:r>
            <a:r>
              <a:rPr lang="en-US" altLang="zh-CN" sz="2400" dirty="0"/>
              <a:t>DPI</a:t>
            </a:r>
            <a:r>
              <a:rPr lang="zh-CN" altLang="en-US" sz="2400" dirty="0"/>
              <a:t>由于采用逐包分析、模式匹配技术，对流量中的具体应用类型和协议可以做到比较准确的识别，而</a:t>
            </a:r>
            <a:r>
              <a:rPr lang="en-US" altLang="zh-CN" sz="2400" dirty="0"/>
              <a:t>DFI</a:t>
            </a:r>
            <a:r>
              <a:rPr lang="zh-CN" altLang="en-US" sz="2400" dirty="0"/>
              <a:t>仅对流量行为进行分析，识别准确度相对较低</a:t>
            </a:r>
            <a:r>
              <a:rPr lang="zh-CN" altLang="en-US" sz="2400" dirty="0" smtClean="0"/>
              <a:t>。</a:t>
            </a:r>
            <a:r>
              <a:rPr lang="en-US" altLang="zh-CN" sz="2400" dirty="0" smtClean="0"/>
              <a:t/>
            </a:r>
            <a:br>
              <a:rPr lang="en-US" altLang="zh-CN" sz="2400" dirty="0" smtClean="0"/>
            </a:br>
            <a:r>
              <a:rPr lang="zh-CN" altLang="en-US" sz="2400" dirty="0" smtClean="0"/>
              <a:t>但</a:t>
            </a:r>
            <a:r>
              <a:rPr lang="zh-CN" altLang="en-US" sz="2400" dirty="0"/>
              <a:t>如果数据包进行加密传输，采用</a:t>
            </a:r>
            <a:r>
              <a:rPr lang="en-US" altLang="zh-CN" sz="2400" dirty="0"/>
              <a:t>DPI</a:t>
            </a:r>
            <a:r>
              <a:rPr lang="zh-CN" altLang="en-US" sz="2400" dirty="0"/>
              <a:t>则不能识别应用类型，而</a:t>
            </a:r>
            <a:r>
              <a:rPr lang="en-US" altLang="zh-CN" sz="2400" dirty="0"/>
              <a:t>DFI</a:t>
            </a:r>
            <a:r>
              <a:rPr lang="zh-CN" altLang="en-US" sz="2400" dirty="0"/>
              <a:t>则不受加密的影响</a:t>
            </a:r>
            <a:r>
              <a:rPr lang="zh-CN" altLang="en-US" sz="2400" dirty="0" smtClean="0"/>
              <a:t>。</a:t>
            </a:r>
            <a:endParaRPr lang="en-US" altLang="zh-CN" sz="2400" dirty="0" smtClean="0"/>
          </a:p>
        </p:txBody>
      </p:sp>
    </p:spTree>
    <p:extLst>
      <p:ext uri="{BB962C8B-B14F-4D97-AF65-F5344CB8AC3E}">
        <p14:creationId xmlns:p14="http://schemas.microsoft.com/office/powerpoint/2010/main" val="1016558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4.</a:t>
            </a:r>
            <a:r>
              <a:rPr lang="zh-CN" altLang="en-US" sz="2400" b="1" dirty="0" smtClean="0"/>
              <a:t>采集工具</a:t>
            </a:r>
            <a:endParaRPr lang="en-US" altLang="zh-CN" sz="2400" b="1" dirty="0" smtClean="0"/>
          </a:p>
          <a:p>
            <a:pPr marL="0" indent="0">
              <a:buNone/>
            </a:pPr>
            <a:r>
              <a:rPr lang="zh-CN" altLang="en-US" sz="2400" dirty="0"/>
              <a:t>开源数据采集工具非常多，初步列举如下</a:t>
            </a:r>
            <a:r>
              <a:rPr lang="zh-CN" altLang="en-US" sz="2400" dirty="0" smtClean="0"/>
              <a:t>：</a:t>
            </a:r>
            <a:endParaRPr lang="en-US" altLang="zh-CN" sz="2400" dirty="0" smtClean="0"/>
          </a:p>
          <a:p>
            <a:pPr marL="0" indent="0">
              <a:buNone/>
            </a:pPr>
            <a:r>
              <a:rPr lang="en-US" altLang="zh-CN" sz="2400" dirty="0" smtClean="0"/>
              <a:t>·</a:t>
            </a:r>
            <a:r>
              <a:rPr lang="zh-CN" altLang="en-US" sz="2400" dirty="0" smtClean="0"/>
              <a:t>图形化</a:t>
            </a:r>
            <a:r>
              <a:rPr lang="zh-CN" altLang="en-US" sz="2400" dirty="0"/>
              <a:t>的，用来抓取、过滤和分析数据包的</a:t>
            </a:r>
            <a:r>
              <a:rPr lang="en-US" altLang="zh-CN" sz="2400" dirty="0"/>
              <a:t>Wireshark</a:t>
            </a:r>
            <a:r>
              <a:rPr lang="zh-CN" altLang="en-US" sz="2400" dirty="0" smtClean="0"/>
              <a:t>。</a:t>
            </a:r>
            <a:endParaRPr lang="en-US" altLang="zh-CN" sz="2400" dirty="0" smtClean="0"/>
          </a:p>
          <a:p>
            <a:pPr marL="0" indent="0">
              <a:buNone/>
            </a:pPr>
            <a:r>
              <a:rPr lang="en-US" altLang="zh-CN" sz="2400" dirty="0" smtClean="0"/>
              <a:t>·</a:t>
            </a:r>
            <a:r>
              <a:rPr lang="zh-CN" altLang="en-US" sz="2400" dirty="0"/>
              <a:t>以命令行形式进行网络抓包和协议分析的</a:t>
            </a:r>
            <a:r>
              <a:rPr lang="en-US" altLang="zh-CN" sz="2400" dirty="0" err="1"/>
              <a:t>Tshark</a:t>
            </a:r>
            <a:r>
              <a:rPr lang="zh-CN" altLang="en-US" sz="2400" dirty="0" smtClean="0"/>
              <a:t>。</a:t>
            </a:r>
            <a:endParaRPr lang="en-US" altLang="zh-CN" sz="2400" dirty="0" smtClean="0"/>
          </a:p>
          <a:p>
            <a:pPr marL="0" indent="0">
              <a:buNone/>
            </a:pPr>
            <a:r>
              <a:rPr lang="en-US" altLang="zh-CN" sz="2400" dirty="0" smtClean="0"/>
              <a:t>·</a:t>
            </a:r>
            <a:r>
              <a:rPr lang="zh-CN" altLang="en-US" sz="2400" dirty="0"/>
              <a:t>能以最少的资源最大化抓包能力的、专门用来抓取数据包的</a:t>
            </a:r>
            <a:r>
              <a:rPr lang="en-US" altLang="zh-CN" sz="2400" dirty="0" err="1"/>
              <a:t>dumpcap</a:t>
            </a:r>
            <a:r>
              <a:rPr lang="zh-CN" altLang="en-US" sz="2400" dirty="0" smtClean="0"/>
              <a:t>。</a:t>
            </a:r>
            <a:endParaRPr lang="en-US" altLang="zh-CN" sz="2400" dirty="0" smtClean="0"/>
          </a:p>
          <a:p>
            <a:pPr marL="0" indent="0">
              <a:buNone/>
            </a:pPr>
            <a:r>
              <a:rPr lang="en-US" altLang="zh-CN" sz="2400" dirty="0" smtClean="0"/>
              <a:t>·</a:t>
            </a:r>
            <a:r>
              <a:rPr lang="zh-CN" altLang="en-US" sz="2400" dirty="0"/>
              <a:t>基于</a:t>
            </a:r>
            <a:r>
              <a:rPr lang="en-US" altLang="zh-CN" sz="2400" dirty="0"/>
              <a:t>UNIX</a:t>
            </a:r>
            <a:r>
              <a:rPr lang="zh-CN" altLang="en-US" sz="2400" dirty="0"/>
              <a:t>系统，较早出现的网络流量抓取、过滤和分析工具</a:t>
            </a:r>
            <a:r>
              <a:rPr lang="en-US" altLang="zh-CN" sz="2400" dirty="0" err="1"/>
              <a:t>TCPdump</a:t>
            </a:r>
            <a:r>
              <a:rPr lang="zh-CN" altLang="en-US" sz="2400" dirty="0" smtClean="0"/>
              <a:t>。</a:t>
            </a:r>
            <a:endParaRPr lang="en-US" altLang="zh-CN" sz="2400" dirty="0" smtClean="0"/>
          </a:p>
          <a:p>
            <a:pPr marL="0" indent="0">
              <a:buNone/>
            </a:pPr>
            <a:r>
              <a:rPr lang="en-US" altLang="zh-CN" sz="2400" dirty="0" smtClean="0"/>
              <a:t>·</a:t>
            </a:r>
            <a:r>
              <a:rPr lang="zh-CN" altLang="en-US" sz="2400" dirty="0"/>
              <a:t>采用零拷贝机制的高性能完整数据包捕获工具</a:t>
            </a:r>
            <a:r>
              <a:rPr lang="en-US" altLang="zh-CN" sz="2400" dirty="0" err="1"/>
              <a:t>Netsniff</a:t>
            </a:r>
            <a:r>
              <a:rPr lang="en-US" altLang="zh-CN" sz="2400" dirty="0"/>
              <a:t>-NG</a:t>
            </a:r>
            <a:r>
              <a:rPr lang="zh-CN" altLang="en-US" sz="2400" dirty="0" smtClean="0"/>
              <a:t>。</a:t>
            </a:r>
            <a:endParaRPr lang="en-US" altLang="zh-CN" sz="2400" dirty="0" smtClean="0"/>
          </a:p>
          <a:p>
            <a:pPr marL="0" indent="0">
              <a:buNone/>
            </a:pPr>
            <a:r>
              <a:rPr lang="en-US" altLang="zh-CN" sz="2400" dirty="0"/>
              <a:t>·</a:t>
            </a:r>
            <a:r>
              <a:rPr lang="zh-CN" altLang="en-US" sz="2400" dirty="0"/>
              <a:t>强有力的网络安全监控与数据收集工具</a:t>
            </a:r>
            <a:r>
              <a:rPr lang="en-US" altLang="zh-CN" sz="2400" dirty="0" err="1"/>
              <a:t>Dsniff</a:t>
            </a:r>
            <a:r>
              <a:rPr lang="zh-CN" altLang="en-US" sz="2400" dirty="0"/>
              <a:t>套件</a:t>
            </a:r>
            <a:r>
              <a:rPr lang="zh-CN" altLang="en-US" sz="2400" dirty="0" smtClean="0"/>
              <a:t>。</a:t>
            </a:r>
            <a:endParaRPr lang="en-US" altLang="zh-CN" sz="2400" dirty="0" smtClean="0"/>
          </a:p>
          <a:p>
            <a:pPr marL="0" indent="0">
              <a:buNone/>
            </a:pPr>
            <a:r>
              <a:rPr lang="en-US" altLang="zh-CN" sz="2400" dirty="0"/>
              <a:t>· </a:t>
            </a:r>
            <a:r>
              <a:rPr lang="en-US" altLang="zh-CN" sz="2400" dirty="0" smtClean="0"/>
              <a:t>SMTP</a:t>
            </a:r>
            <a:r>
              <a:rPr lang="zh-CN" altLang="en-US" sz="2400" dirty="0"/>
              <a:t>专用解码和数据提取工具</a:t>
            </a:r>
            <a:r>
              <a:rPr lang="en-US" altLang="zh-CN" sz="2400" dirty="0" err="1"/>
              <a:t>smtpdump</a:t>
            </a:r>
            <a:endParaRPr lang="en-US" altLang="zh-CN" sz="2400" dirty="0"/>
          </a:p>
          <a:p>
            <a:pPr marL="0" indent="0">
              <a:buNone/>
            </a:pPr>
            <a:r>
              <a:rPr lang="zh-CN" altLang="en-US" sz="2400" dirty="0" smtClean="0"/>
              <a:t>等</a:t>
            </a:r>
            <a:endParaRPr lang="en-US" altLang="zh-CN" sz="2400" dirty="0" smtClean="0"/>
          </a:p>
        </p:txBody>
      </p:sp>
    </p:spTree>
    <p:extLst>
      <p:ext uri="{BB962C8B-B14F-4D97-AF65-F5344CB8AC3E}">
        <p14:creationId xmlns:p14="http://schemas.microsoft.com/office/powerpoint/2010/main" val="19147124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采集点的部署</a:t>
            </a:r>
            <a:endParaRPr lang="en-US" altLang="zh-CN" sz="2400" b="1" dirty="0" smtClean="0"/>
          </a:p>
          <a:p>
            <a:pPr marL="0" indent="0">
              <a:buNone/>
            </a:pPr>
            <a:r>
              <a:rPr lang="zh-CN" altLang="en-US" sz="2400" dirty="0">
                <a:latin typeface="Times New Roman" panose="02020603050405020304" pitchFamily="18" charset="0"/>
              </a:rPr>
              <a:t>数据采集的总体目标是确保网络安全态势感知的关键数据源能够被发现和识别</a:t>
            </a:r>
            <a:r>
              <a:rPr lang="zh-CN" altLang="en-US" sz="2400" dirty="0" smtClean="0">
                <a:latin typeface="Times New Roman" panose="02020603050405020304" pitchFamily="18" charset="0"/>
              </a:rPr>
              <a:t>。</a:t>
            </a:r>
            <a:endParaRPr lang="en-US" altLang="zh-CN" sz="2400" b="1" dirty="0" smtClean="0"/>
          </a:p>
          <a:p>
            <a:pPr marL="0" indent="0">
              <a:buNone/>
            </a:pPr>
            <a:r>
              <a:rPr lang="zh-CN" altLang="en-US" sz="2400" dirty="0"/>
              <a:t>在进行采集点部署前</a:t>
            </a:r>
            <a:r>
              <a:rPr lang="zh-CN" altLang="en-US" sz="2400" dirty="0" smtClean="0"/>
              <a:t>，需要</a:t>
            </a:r>
            <a:r>
              <a:rPr lang="zh-CN" altLang="en-US" sz="2400" dirty="0"/>
              <a:t>重点</a:t>
            </a:r>
            <a:r>
              <a:rPr lang="zh-CN" altLang="en-US" sz="2400" dirty="0" smtClean="0"/>
              <a:t>考虑：</a:t>
            </a:r>
            <a:endParaRPr lang="en-US" altLang="zh-CN" sz="2400" dirty="0" smtClean="0"/>
          </a:p>
          <a:p>
            <a:pPr marL="0" indent="0">
              <a:buNone/>
            </a:pPr>
            <a:r>
              <a:rPr lang="en-US" altLang="zh-CN" sz="2400" dirty="0" smtClean="0"/>
              <a:t>·</a:t>
            </a:r>
            <a:r>
              <a:rPr lang="zh-CN" altLang="en-US" sz="2400" dirty="0" smtClean="0"/>
              <a:t>数据冗余：对于重复、无用数据要尽量避免，也就是说，采集点的位置应当是尽可能单一地获得目标数据的位置，而不是随意部署的容易引起重复采集的位置。</a:t>
            </a:r>
            <a:endParaRPr lang="en-US" altLang="zh-CN" sz="2400" dirty="0" smtClean="0"/>
          </a:p>
          <a:p>
            <a:pPr marL="0" indent="0">
              <a:buNone/>
            </a:pPr>
            <a:r>
              <a:rPr lang="en-US" altLang="zh-CN" sz="2400" dirty="0" smtClean="0"/>
              <a:t>·</a:t>
            </a:r>
            <a:r>
              <a:rPr lang="zh-CN" altLang="en-US" sz="2400" dirty="0" smtClean="0"/>
              <a:t>时间同步：各采集设备或软件的时间同步是非常重要的，如果个别采集器时间不准确，那么所导出的数据很难与其他采集器导出的数据进行关联聚合。</a:t>
            </a:r>
            <a:endParaRPr lang="en-US" altLang="zh-CN" sz="2400" dirty="0" smtClean="0"/>
          </a:p>
          <a:p>
            <a:pPr marL="0" indent="0">
              <a:buNone/>
            </a:pPr>
            <a:r>
              <a:rPr lang="en-US" altLang="zh-CN" sz="2400" dirty="0" smtClean="0"/>
              <a:t>·</a:t>
            </a:r>
            <a:r>
              <a:rPr lang="zh-CN" altLang="en-US" sz="2400" dirty="0" smtClean="0"/>
              <a:t>采集覆盖面：很多组织在采集数据时往往优先考虑边界设备，如防火墙等。虽然这些边界设备上产生的数据量相对来说更为重要，但内部网络的数据同样有价值。</a:t>
            </a:r>
            <a:endParaRPr lang="en-US" altLang="zh-CN" sz="2400" dirty="0" smtClean="0"/>
          </a:p>
          <a:p>
            <a:pPr marL="0" indent="0">
              <a:buNone/>
            </a:pPr>
            <a:r>
              <a:rPr lang="en-US" altLang="zh-CN" sz="2400" dirty="0"/>
              <a:t>·</a:t>
            </a:r>
            <a:r>
              <a:rPr lang="zh-CN" altLang="en-US" sz="2400" dirty="0" smtClean="0"/>
              <a:t>成本</a:t>
            </a:r>
            <a:r>
              <a:rPr lang="en-US" altLang="zh-CN" sz="2400" dirty="0" smtClean="0"/>
              <a:t>/</a:t>
            </a:r>
            <a:r>
              <a:rPr lang="zh-CN" altLang="en-US" sz="2400" dirty="0" smtClean="0"/>
              <a:t>收益</a:t>
            </a:r>
            <a:endParaRPr lang="en-US" altLang="zh-CN" sz="2400" dirty="0" smtClean="0"/>
          </a:p>
          <a:p>
            <a:pPr marL="0" indent="0">
              <a:buNone/>
            </a:pPr>
            <a:r>
              <a:rPr lang="en-US" altLang="zh-CN" sz="2400" dirty="0"/>
              <a:t>·</a:t>
            </a:r>
            <a:r>
              <a:rPr lang="zh-CN" altLang="en-US" sz="2400" dirty="0" smtClean="0"/>
              <a:t>存储空间</a:t>
            </a:r>
            <a:endParaRPr lang="en-US" altLang="zh-CN" sz="2400" dirty="0" smtClean="0"/>
          </a:p>
        </p:txBody>
      </p:sp>
    </p:spTree>
    <p:extLst>
      <p:ext uri="{BB962C8B-B14F-4D97-AF65-F5344CB8AC3E}">
        <p14:creationId xmlns:p14="http://schemas.microsoft.com/office/powerpoint/2010/main" val="3808415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88962"/>
            <a:ext cx="7886700" cy="4788001"/>
          </a:xfrm>
        </p:spPr>
        <p:txBody>
          <a:bodyPr>
            <a:normAutofit/>
          </a:bodyPr>
          <a:lstStyle/>
          <a:p>
            <a:pPr marL="0" indent="0">
              <a:buNone/>
            </a:pPr>
            <a:r>
              <a:rPr lang="zh-CN" altLang="en-US" sz="2000" dirty="0" smtClean="0">
                <a:latin typeface="宋体" panose="02010600030101010101" pitchFamily="2" charset="-122"/>
                <a:ea typeface="宋体" panose="02010600030101010101" pitchFamily="2" charset="-122"/>
              </a:rPr>
              <a:t>网络安全的流量数据</a:t>
            </a: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pPr marL="342000" indent="-342000" defTabSz="457200">
              <a:spcBef>
                <a:spcPct val="0"/>
              </a:spcBef>
              <a:buClr>
                <a:srgbClr val="0018E7"/>
              </a:buClr>
              <a:buSzPct val="70000"/>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完整的</a:t>
            </a:r>
            <a:r>
              <a:rPr lang="zh-CN" altLang="en-US" sz="2000" dirty="0">
                <a:latin typeface="宋体" panose="02010600030101010101" pitchFamily="2" charset="-122"/>
                <a:ea typeface="宋体" panose="02010600030101010101" pitchFamily="2" charset="-122"/>
              </a:rPr>
              <a:t>流量</a:t>
            </a:r>
            <a:r>
              <a:rPr lang="zh-CN" altLang="en-US" sz="2000" dirty="0" smtClean="0">
                <a:latin typeface="宋体" panose="02010600030101010101" pitchFamily="2" charset="-122"/>
                <a:ea typeface="宋体" panose="02010600030101010101" pitchFamily="2" charset="-122"/>
              </a:rPr>
              <a:t>数据内容</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pcap</a:t>
            </a:r>
            <a:r>
              <a:rPr lang="zh-CN" altLang="en-US" sz="2000" dirty="0" smtClean="0">
                <a:latin typeface="宋体" panose="02010600030101010101" pitchFamily="2" charset="-122"/>
                <a:ea typeface="宋体" panose="02010600030101010101" pitchFamily="2" charset="-122"/>
              </a:rPr>
              <a:t>格式的文件</a:t>
            </a:r>
            <a:r>
              <a:rPr lang="en-US" altLang="zh-CN"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smtClean="0">
                <a:latin typeface="宋体" panose="02010600030101010101" pitchFamily="2" charset="-122"/>
                <a:ea typeface="宋体" panose="02010600030101010101" pitchFamily="2" charset="-122"/>
              </a:rPr>
              <a:t>抓包</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分析工具，</a:t>
            </a:r>
            <a:r>
              <a:rPr lang="en-US" altLang="zh-CN" sz="2000" dirty="0" smtClean="0">
                <a:latin typeface="宋体" panose="02010600030101010101" pitchFamily="2" charset="-122"/>
                <a:ea typeface="宋体" panose="02010600030101010101" pitchFamily="2" charset="-122"/>
              </a:rPr>
              <a:t>Wireshark</a:t>
            </a:r>
            <a:r>
              <a:rPr lang="zh-CN" altLang="en-US" sz="2000" dirty="0" smtClean="0">
                <a:latin typeface="宋体" panose="02010600030101010101" pitchFamily="2" charset="-122"/>
                <a:ea typeface="宋体" panose="02010600030101010101" pitchFamily="2" charset="-122"/>
              </a:rPr>
              <a:t>，数据包列表</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数据包结构的解析</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原始数据包</a:t>
            </a:r>
            <a:r>
              <a:rPr lang="en-US" altLang="zh-CN" sz="2000" dirty="0" smtClean="0">
                <a:latin typeface="宋体" panose="02010600030101010101" pitchFamily="2" charset="-122"/>
                <a:ea typeface="宋体" panose="02010600030101010101" pitchFamily="2" charset="-122"/>
              </a:rPr>
              <a:t> </a:t>
            </a:r>
          </a:p>
          <a:p>
            <a:pPr marL="0" indent="0">
              <a:buNone/>
            </a:pPr>
            <a:r>
              <a:rPr lang="zh-CN" altLang="en-US" sz="2000" dirty="0" smtClean="0">
                <a:latin typeface="宋体" panose="02010600030101010101" pitchFamily="2" charset="-122"/>
                <a:ea typeface="宋体" panose="02010600030101010101" pitchFamily="2" charset="-122"/>
              </a:rPr>
              <a:t>抓包工具，</a:t>
            </a:r>
            <a:r>
              <a:rPr lang="en-US" altLang="zh-CN" sz="2000" dirty="0" err="1" smtClean="0">
                <a:latin typeface="宋体" panose="02010600030101010101" pitchFamily="2" charset="-122"/>
                <a:ea typeface="宋体" panose="02010600030101010101" pitchFamily="2" charset="-122"/>
              </a:rPr>
              <a:t>TCPdump</a:t>
            </a:r>
            <a:r>
              <a:rPr lang="zh-CN" altLang="en-US" sz="2000" dirty="0" smtClean="0">
                <a:latin typeface="宋体" panose="02010600030101010101" pitchFamily="2" charset="-122"/>
                <a:ea typeface="宋体" panose="02010600030101010101" pitchFamily="2" charset="-122"/>
              </a:rPr>
              <a:t>等</a:t>
            </a: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smtClean="0">
                <a:latin typeface="宋体" panose="02010600030101010101" pitchFamily="2" charset="-122"/>
                <a:ea typeface="宋体" panose="02010600030101010101" pitchFamily="2" charset="-122"/>
              </a:rPr>
              <a:t>ARP</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ICMP</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pPr marL="0" indent="0">
              <a:buNone/>
            </a:pPr>
            <a:r>
              <a:rPr lang="zh-CN" altLang="en-US" sz="2000" dirty="0" smtClean="0">
                <a:latin typeface="宋体" panose="02010600030101010101" pitchFamily="2" charset="-122"/>
                <a:ea typeface="宋体" panose="02010600030101010101" pitchFamily="2" charset="-122"/>
              </a:rPr>
              <a:t>多数情况下网络设备</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网络工程师关注的是，包的头部</a:t>
            </a:r>
            <a:r>
              <a:rPr lang="en-US" altLang="zh-CN" sz="2000" dirty="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寻址内容</a:t>
            </a: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pPr marL="0" indent="0">
              <a:buNone/>
            </a:pP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214464" y="949013"/>
            <a:ext cx="8428207" cy="5227950"/>
          </a:xfrm>
          <a:prstGeom prst="rect">
            <a:avLst/>
          </a:prstGeom>
        </p:spPr>
      </p:pic>
      <p:sp>
        <p:nvSpPr>
          <p:cNvPr id="4" name="矩形 3"/>
          <p:cNvSpPr/>
          <p:nvPr/>
        </p:nvSpPr>
        <p:spPr>
          <a:xfrm>
            <a:off x="1959590" y="3562988"/>
            <a:ext cx="7045518" cy="523220"/>
          </a:xfrm>
          <a:prstGeom prst="rect">
            <a:avLst/>
          </a:prstGeom>
        </p:spPr>
        <p:txBody>
          <a:bodyPr wrap="none">
            <a:spAutoFit/>
          </a:bodyPr>
          <a:lstStyle/>
          <a:p>
            <a:r>
              <a:rPr lang="zh-CN" altLang="en-US" sz="2800" b="1" dirty="0">
                <a:solidFill>
                  <a:srgbClr val="FF0000"/>
                </a:solidFill>
                <a:latin typeface="宋体" panose="02010600030101010101" pitchFamily="2" charset="-122"/>
                <a:ea typeface="宋体" panose="02010600030101010101" pitchFamily="2" charset="-122"/>
              </a:rPr>
              <a:t>为什么</a:t>
            </a:r>
            <a:r>
              <a:rPr lang="en-US" altLang="zh-CN" sz="2800" b="1" dirty="0">
                <a:solidFill>
                  <a:srgbClr val="FF0000"/>
                </a:solidFill>
                <a:latin typeface="宋体" panose="02010600030101010101" pitchFamily="2" charset="-122"/>
                <a:ea typeface="宋体" panose="02010600030101010101" pitchFamily="2" charset="-122"/>
              </a:rPr>
              <a:t>ARP</a:t>
            </a:r>
            <a:r>
              <a:rPr lang="zh-CN" altLang="en-US" sz="2800" b="1" dirty="0">
                <a:solidFill>
                  <a:srgbClr val="FF0000"/>
                </a:solidFill>
                <a:latin typeface="宋体" panose="02010600030101010101" pitchFamily="2" charset="-122"/>
                <a:ea typeface="宋体" panose="02010600030101010101" pitchFamily="2" charset="-122"/>
              </a:rPr>
              <a:t>请求报文的目的</a:t>
            </a:r>
            <a:r>
              <a:rPr lang="en-US" altLang="zh-CN" sz="2800" b="1" dirty="0" smtClean="0">
                <a:solidFill>
                  <a:srgbClr val="FF0000"/>
                </a:solidFill>
                <a:latin typeface="宋体" panose="02010600030101010101" pitchFamily="2" charset="-122"/>
                <a:ea typeface="宋体" panose="02010600030101010101" pitchFamily="2" charset="-122"/>
              </a:rPr>
              <a:t>mac</a:t>
            </a:r>
            <a:r>
              <a:rPr lang="zh-CN" altLang="en-US" sz="2800" b="1" dirty="0">
                <a:solidFill>
                  <a:srgbClr val="FF0000"/>
                </a:solidFill>
                <a:latin typeface="宋体" panose="02010600030101010101" pitchFamily="2" charset="-122"/>
                <a:ea typeface="宋体" panose="02010600030101010101" pitchFamily="2" charset="-122"/>
              </a:rPr>
              <a:t>不是全</a:t>
            </a:r>
            <a:r>
              <a:rPr lang="en-US" altLang="zh-CN" sz="2800" b="1" dirty="0">
                <a:solidFill>
                  <a:srgbClr val="FF0000"/>
                </a:solidFill>
                <a:latin typeface="宋体" panose="02010600030101010101" pitchFamily="2" charset="-122"/>
                <a:ea typeface="宋体" panose="02010600030101010101" pitchFamily="2" charset="-122"/>
              </a:rPr>
              <a:t>f/</a:t>
            </a:r>
            <a:r>
              <a:rPr lang="zh-CN" altLang="en-US" sz="2800" b="1" dirty="0">
                <a:solidFill>
                  <a:srgbClr val="FF0000"/>
                </a:solidFill>
                <a:latin typeface="宋体" panose="02010600030101010101" pitchFamily="2" charset="-122"/>
                <a:ea typeface="宋体" panose="02010600030101010101" pitchFamily="2" charset="-122"/>
              </a:rPr>
              <a:t>全</a:t>
            </a:r>
            <a:r>
              <a:rPr lang="en-US" altLang="zh-CN" sz="2800" b="1" dirty="0">
                <a:solidFill>
                  <a:srgbClr val="FF0000"/>
                </a:solidFill>
                <a:latin typeface="宋体" panose="02010600030101010101" pitchFamily="2" charset="-122"/>
                <a:ea typeface="宋体" panose="02010600030101010101" pitchFamily="2" charset="-122"/>
              </a:rPr>
              <a:t>0?</a:t>
            </a:r>
            <a:endParaRPr lang="zh-CN" altLang="en-US" sz="2800" b="1" dirty="0">
              <a:solidFill>
                <a:srgbClr val="FF0000"/>
              </a:solidFill>
              <a:latin typeface="宋体" panose="02010600030101010101" pitchFamily="2" charset="-122"/>
              <a:ea typeface="宋体" panose="02010600030101010101" pitchFamily="2" charset="-122"/>
            </a:endParaRPr>
          </a:p>
        </p:txBody>
      </p:sp>
      <p:pic>
        <p:nvPicPr>
          <p:cNvPr id="1026" name="Picture 2" descr="https://ts1.cn.mm.bing.net/th?id=OIP.PqBg5oVHMpitff_uFIHrnAAAAA&amp;w=474&amp;h=343&amp;c=7&amp;qlt=80&amp;o=6&amp;pid=MultiSMRSV2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45" y="324173"/>
            <a:ext cx="5653244" cy="4090850"/>
          </a:xfrm>
          <a:prstGeom prst="rect">
            <a:avLst/>
          </a:prstGeom>
          <a:noFill/>
          <a:ln>
            <a:solidFill>
              <a:srgbClr val="ED481B"/>
            </a:solidFill>
          </a:ln>
          <a:extLst>
            <a:ext uri="{909E8E84-426E-40DD-AFC4-6F175D3DCCD1}">
              <a14:hiddenFill xmlns:a14="http://schemas.microsoft.com/office/drawing/2010/main">
                <a:solidFill>
                  <a:srgbClr val="FFFFFF"/>
                </a:solidFill>
              </a14:hiddenFill>
            </a:ext>
          </a:extLst>
        </p:spPr>
      </p:pic>
      <p:sp>
        <p:nvSpPr>
          <p:cNvPr id="2" name="矩形 1"/>
          <p:cNvSpPr/>
          <p:nvPr/>
        </p:nvSpPr>
        <p:spPr>
          <a:xfrm>
            <a:off x="6016255" y="324173"/>
            <a:ext cx="2164375" cy="369332"/>
          </a:xfrm>
          <a:prstGeom prst="rect">
            <a:avLst/>
          </a:prstGeom>
        </p:spPr>
        <p:txBody>
          <a:bodyPr wrap="none">
            <a:spAutoFit/>
          </a:bodyPr>
          <a:lstStyle/>
          <a:p>
            <a:r>
              <a:rPr lang="zh-CN" altLang="en-US" b="1" dirty="0" smtClean="0">
                <a:solidFill>
                  <a:srgbClr val="FF0000"/>
                </a:solidFill>
                <a:latin typeface="宋体" panose="02010600030101010101" pitchFamily="2" charset="-122"/>
                <a:ea typeface="宋体" panose="02010600030101010101" pitchFamily="2" charset="-122"/>
              </a:rPr>
              <a:t>动态</a:t>
            </a:r>
            <a:r>
              <a:rPr lang="en-US" altLang="zh-CN" b="1" dirty="0" smtClean="0">
                <a:solidFill>
                  <a:srgbClr val="FF0000"/>
                </a:solidFill>
                <a:latin typeface="宋体" panose="02010600030101010101" pitchFamily="2" charset="-122"/>
                <a:ea typeface="宋体" panose="02010600030101010101" pitchFamily="2" charset="-122"/>
              </a:rPr>
              <a:t>ARP</a:t>
            </a:r>
            <a:r>
              <a:rPr lang="zh-CN" altLang="en-US" b="1" dirty="0" smtClean="0">
                <a:solidFill>
                  <a:srgbClr val="FF0000"/>
                </a:solidFill>
                <a:latin typeface="宋体" panose="02010600030101010101" pitchFamily="2" charset="-122"/>
                <a:ea typeface="宋体" panose="02010600030101010101" pitchFamily="2" charset="-122"/>
              </a:rPr>
              <a:t>的老化刷新</a:t>
            </a:r>
            <a:endParaRPr lang="zh-CN" altLang="en-US" dirty="0"/>
          </a:p>
        </p:txBody>
      </p:sp>
    </p:spTree>
    <p:extLst>
      <p:ext uri="{BB962C8B-B14F-4D97-AF65-F5344CB8AC3E}">
        <p14:creationId xmlns:p14="http://schemas.microsoft.com/office/powerpoint/2010/main" val="38085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采集点的部署</a:t>
            </a:r>
            <a:endParaRPr lang="en-US" altLang="zh-CN" sz="2400" b="1" dirty="0" smtClean="0"/>
          </a:p>
          <a:p>
            <a:pPr marL="0" indent="0">
              <a:buNone/>
            </a:pPr>
            <a:r>
              <a:rPr lang="zh-CN" altLang="en-US" sz="2400" dirty="0"/>
              <a:t>每个网络都有自己的网络出入口点，这是我们首先应当关注的位置</a:t>
            </a:r>
            <a:r>
              <a:rPr lang="zh-CN" altLang="en-US" sz="2400" dirty="0" smtClean="0"/>
              <a:t>，</a:t>
            </a:r>
            <a:endParaRPr lang="en-US" altLang="zh-CN" sz="2400" dirty="0" smtClean="0"/>
          </a:p>
          <a:p>
            <a:pPr marL="0" indent="0">
              <a:buNone/>
            </a:pPr>
            <a:r>
              <a:rPr lang="zh-CN" altLang="en-US" sz="2400" dirty="0" smtClean="0"/>
              <a:t>比较</a:t>
            </a:r>
            <a:r>
              <a:rPr lang="zh-CN" altLang="en-US" sz="2400" dirty="0"/>
              <a:t>常见的有</a:t>
            </a:r>
            <a:r>
              <a:rPr lang="zh-CN" altLang="en-US" sz="2400" dirty="0" smtClean="0"/>
              <a:t>：</a:t>
            </a:r>
            <a:endParaRPr lang="en-US" altLang="zh-CN" sz="2400" dirty="0" smtClean="0"/>
          </a:p>
          <a:p>
            <a:pPr marL="0" indent="0">
              <a:buNone/>
            </a:pPr>
            <a:r>
              <a:rPr lang="en-US" altLang="zh-CN" sz="2400" dirty="0" smtClean="0"/>
              <a:t>·</a:t>
            </a:r>
            <a:r>
              <a:rPr lang="zh-CN" altLang="en-US" sz="2400" dirty="0"/>
              <a:t>内网的边界处</a:t>
            </a:r>
            <a:r>
              <a:rPr lang="zh-CN" altLang="en-US" sz="2400" dirty="0" smtClean="0"/>
              <a:t>。</a:t>
            </a:r>
            <a:endParaRPr lang="en-US" altLang="zh-CN" sz="2400" dirty="0" smtClean="0"/>
          </a:p>
          <a:p>
            <a:pPr marL="0" indent="0">
              <a:buNone/>
            </a:pPr>
            <a:r>
              <a:rPr lang="en-US" altLang="zh-CN" sz="2400" dirty="0" smtClean="0"/>
              <a:t>·</a:t>
            </a:r>
            <a:r>
              <a:rPr lang="zh-CN" altLang="en-US" sz="2400" dirty="0"/>
              <a:t>互联网网关处</a:t>
            </a:r>
            <a:r>
              <a:rPr lang="zh-CN" altLang="en-US" sz="2400" dirty="0" smtClean="0"/>
              <a:t>。</a:t>
            </a:r>
            <a:endParaRPr lang="en-US" altLang="zh-CN" sz="2400" dirty="0" smtClean="0"/>
          </a:p>
          <a:p>
            <a:pPr marL="0" indent="0">
              <a:buNone/>
            </a:pPr>
            <a:r>
              <a:rPr lang="en-US" altLang="zh-CN" sz="2400" dirty="0" smtClean="0"/>
              <a:t>·</a:t>
            </a:r>
            <a:r>
              <a:rPr lang="en-US" altLang="zh-CN" sz="2400" u="sng" dirty="0" smtClean="0"/>
              <a:t>VPN</a:t>
            </a:r>
            <a:r>
              <a:rPr lang="zh-CN" altLang="en-US" sz="2400" u="sng" dirty="0" smtClean="0"/>
              <a:t>通道</a:t>
            </a:r>
            <a:r>
              <a:rPr lang="zh-CN" altLang="en-US" sz="2400" dirty="0"/>
              <a:t>的节点连接处</a:t>
            </a:r>
            <a:r>
              <a:rPr lang="zh-CN" altLang="en-US" sz="2400" dirty="0" smtClean="0"/>
              <a:t>。</a:t>
            </a:r>
            <a:endParaRPr lang="en-US" altLang="zh-CN" sz="2400" dirty="0" smtClean="0"/>
          </a:p>
          <a:p>
            <a:pPr marL="0" indent="0">
              <a:buNone/>
            </a:pPr>
            <a:r>
              <a:rPr lang="en-US" altLang="zh-CN" sz="2400" dirty="0" smtClean="0"/>
              <a:t>·</a:t>
            </a:r>
            <a:r>
              <a:rPr lang="zh-CN" altLang="en-US" sz="2400" dirty="0"/>
              <a:t>与合作伙伴网络相连接处</a:t>
            </a:r>
            <a:r>
              <a:rPr lang="zh-CN" altLang="en-US" sz="2400" dirty="0" smtClean="0"/>
              <a:t>。</a:t>
            </a:r>
            <a:endParaRPr lang="en-US" altLang="zh-CN" sz="2400" dirty="0" smtClean="0"/>
          </a:p>
          <a:p>
            <a:pPr marL="0" indent="0">
              <a:buNone/>
            </a:pPr>
            <a:r>
              <a:rPr lang="en-US" altLang="zh-CN" sz="2400" dirty="0" smtClean="0"/>
              <a:t>·</a:t>
            </a:r>
            <a:r>
              <a:rPr lang="zh-CN" altLang="en-US" sz="2400" dirty="0"/>
              <a:t>无线网络边缘处。</a:t>
            </a:r>
            <a:endParaRPr lang="en-US" altLang="zh-CN" sz="2400" dirty="0" smtClean="0"/>
          </a:p>
        </p:txBody>
      </p:sp>
    </p:spTree>
    <p:extLst>
      <p:ext uri="{BB962C8B-B14F-4D97-AF65-F5344CB8AC3E}">
        <p14:creationId xmlns:p14="http://schemas.microsoft.com/office/powerpoint/2010/main" val="6223475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采集点的部署</a:t>
            </a:r>
            <a:endParaRPr lang="en-US" altLang="zh-CN" sz="2400" b="1" dirty="0" smtClean="0"/>
          </a:p>
          <a:p>
            <a:pPr marL="0" indent="0">
              <a:buNone/>
            </a:pPr>
            <a:r>
              <a:rPr lang="zh-CN" altLang="en-US" sz="2400" dirty="0"/>
              <a:t>掌握</a:t>
            </a:r>
            <a:r>
              <a:rPr lang="en-US" altLang="zh-CN" sz="2400" dirty="0"/>
              <a:t>IP</a:t>
            </a:r>
            <a:r>
              <a:rPr lang="zh-CN" altLang="en-US" sz="2400" dirty="0"/>
              <a:t>地址</a:t>
            </a:r>
            <a:r>
              <a:rPr lang="zh-CN" altLang="en-US" sz="2400" dirty="0" smtClean="0"/>
              <a:t>分布</a:t>
            </a:r>
            <a:endParaRPr lang="en-US" altLang="zh-CN" sz="2400" dirty="0" smtClean="0"/>
          </a:p>
          <a:p>
            <a:pPr marL="0" indent="0">
              <a:buNone/>
            </a:pPr>
            <a:r>
              <a:rPr lang="zh-CN" altLang="en-US" sz="2400" dirty="0" smtClean="0"/>
              <a:t>除了</a:t>
            </a:r>
            <a:r>
              <a:rPr lang="zh-CN" altLang="en-US" sz="2400" dirty="0"/>
              <a:t>找准网络出入口点这类关键位置，最好对全网的</a:t>
            </a:r>
            <a:r>
              <a:rPr lang="en-US" altLang="zh-CN" sz="2400" dirty="0"/>
              <a:t>IP</a:t>
            </a:r>
            <a:r>
              <a:rPr lang="zh-CN" altLang="en-US" sz="2400" dirty="0"/>
              <a:t>地址分布有一个整体的了解。因为有些网络之间会存在</a:t>
            </a:r>
            <a:r>
              <a:rPr lang="en-US" altLang="zh-CN" sz="2400" dirty="0"/>
              <a:t>IP</a:t>
            </a:r>
            <a:r>
              <a:rPr lang="zh-CN" altLang="en-US" sz="2400" dirty="0"/>
              <a:t>地址转换，比如最常见的</a:t>
            </a:r>
            <a:r>
              <a:rPr lang="en-US" altLang="zh-CN" sz="2400" dirty="0"/>
              <a:t>NAT</a:t>
            </a:r>
            <a:r>
              <a:rPr lang="zh-CN" altLang="en-US" sz="2400" dirty="0"/>
              <a:t>（</a:t>
            </a:r>
            <a:r>
              <a:rPr lang="en-US" altLang="zh-CN" sz="2400" dirty="0"/>
              <a:t>Network Address Translation</a:t>
            </a:r>
            <a:r>
              <a:rPr lang="zh-CN" altLang="en-US" sz="2400" dirty="0"/>
              <a:t>，网络地址转换），专用网内部的一些主机本来已经分配到了本地私有</a:t>
            </a:r>
            <a:r>
              <a:rPr lang="en-US" altLang="zh-CN" sz="2400" dirty="0"/>
              <a:t>IP</a:t>
            </a:r>
            <a:r>
              <a:rPr lang="zh-CN" altLang="en-US" sz="2400" dirty="0"/>
              <a:t>地址（内部网络使用的</a:t>
            </a:r>
            <a:r>
              <a:rPr lang="en-US" altLang="zh-CN" sz="2400" dirty="0"/>
              <a:t>IP</a:t>
            </a:r>
            <a:r>
              <a:rPr lang="zh-CN" altLang="en-US" sz="2400" dirty="0"/>
              <a:t>地址），通过</a:t>
            </a:r>
            <a:r>
              <a:rPr lang="en-US" altLang="zh-CN" sz="2400" dirty="0"/>
              <a:t>NAT</a:t>
            </a:r>
            <a:r>
              <a:rPr lang="zh-CN" altLang="en-US" sz="2400" dirty="0"/>
              <a:t>就能转换成全球公有</a:t>
            </a:r>
            <a:r>
              <a:rPr lang="en-US" altLang="zh-CN" sz="2400" dirty="0"/>
              <a:t>IP</a:t>
            </a:r>
            <a:r>
              <a:rPr lang="zh-CN" altLang="en-US" sz="2400" dirty="0"/>
              <a:t>地址并与因特网进行连接</a:t>
            </a:r>
            <a:r>
              <a:rPr lang="zh-CN" altLang="en-US" sz="2400" dirty="0" smtClean="0"/>
              <a:t>。</a:t>
            </a:r>
            <a:endParaRPr lang="en-US" altLang="zh-CN" sz="2400" dirty="0" smtClean="0"/>
          </a:p>
          <a:p>
            <a:pPr marL="0" indent="0">
              <a:buNone/>
            </a:pPr>
            <a:r>
              <a:rPr lang="zh-CN" altLang="en-US" sz="2400" dirty="0" smtClean="0"/>
              <a:t>对</a:t>
            </a:r>
            <a:r>
              <a:rPr lang="zh-CN" altLang="en-US" sz="2400" dirty="0"/>
              <a:t>每个子网的</a:t>
            </a:r>
            <a:r>
              <a:rPr lang="en-US" altLang="zh-CN" sz="2400" dirty="0"/>
              <a:t>IP</a:t>
            </a:r>
            <a:r>
              <a:rPr lang="zh-CN" altLang="en-US" sz="2400" dirty="0"/>
              <a:t>地址（包括内部</a:t>
            </a:r>
            <a:r>
              <a:rPr lang="en-US" altLang="zh-CN" sz="2400" dirty="0"/>
              <a:t>IP</a:t>
            </a:r>
            <a:r>
              <a:rPr lang="zh-CN" altLang="en-US" sz="2400" dirty="0"/>
              <a:t>地址和外部</a:t>
            </a:r>
            <a:r>
              <a:rPr lang="en-US" altLang="zh-CN" sz="2400" dirty="0"/>
              <a:t>IP</a:t>
            </a:r>
            <a:r>
              <a:rPr lang="zh-CN" altLang="en-US" sz="2400" dirty="0"/>
              <a:t>地址）有所掌握，能够避免我们在进行数据采集时错误地放置采集器的位置，尤其是能产生告警数据的设备，导致溯源定位</a:t>
            </a:r>
            <a:r>
              <a:rPr lang="zh-CN" altLang="en-US" sz="2400" dirty="0" smtClean="0"/>
              <a:t>混乱。</a:t>
            </a:r>
            <a:endParaRPr lang="en-US" altLang="zh-CN" sz="2400" dirty="0" smtClean="0"/>
          </a:p>
        </p:txBody>
      </p:sp>
    </p:spTree>
    <p:extLst>
      <p:ext uri="{BB962C8B-B14F-4D97-AF65-F5344CB8AC3E}">
        <p14:creationId xmlns:p14="http://schemas.microsoft.com/office/powerpoint/2010/main" val="35359667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采集点的部署</a:t>
            </a:r>
            <a:endParaRPr lang="en-US" altLang="zh-CN" sz="2400" b="1" dirty="0" smtClean="0"/>
          </a:p>
          <a:p>
            <a:pPr marL="0" indent="0">
              <a:buNone/>
            </a:pPr>
            <a:r>
              <a:rPr lang="zh-CN" altLang="en-US" sz="2400" dirty="0"/>
              <a:t>靠近关键</a:t>
            </a:r>
            <a:r>
              <a:rPr lang="zh-CN" altLang="en-US" sz="2400" dirty="0" smtClean="0"/>
              <a:t>资产</a:t>
            </a:r>
            <a:endParaRPr lang="en-US" altLang="zh-CN" sz="2400" dirty="0" smtClean="0"/>
          </a:p>
          <a:p>
            <a:pPr marL="0" indent="0">
              <a:buNone/>
            </a:pPr>
            <a:r>
              <a:rPr lang="zh-CN" altLang="en-US" sz="2400" dirty="0" smtClean="0"/>
              <a:t>对</a:t>
            </a:r>
            <a:r>
              <a:rPr lang="zh-CN" altLang="en-US" sz="2400" dirty="0"/>
              <a:t>网络出入口点进行采集器放置是有前提的，那就是在不考虑任何成本</a:t>
            </a:r>
            <a:r>
              <a:rPr lang="en-US" altLang="zh-CN" sz="2400" dirty="0"/>
              <a:t>/</a:t>
            </a:r>
            <a:r>
              <a:rPr lang="zh-CN" altLang="en-US" sz="2400" dirty="0"/>
              <a:t>收益、资源占用以及组织所面临的威胁的情况下。这当然也是理想的状况，即有充足的时间、金钱和资源供我们消耗，为了数据采集可以付出所有</a:t>
            </a:r>
            <a:r>
              <a:rPr lang="zh-CN" altLang="en-US" sz="2400" dirty="0" smtClean="0"/>
              <a:t>。</a:t>
            </a:r>
            <a:endParaRPr lang="en-US" altLang="zh-CN" sz="2400" dirty="0" smtClean="0"/>
          </a:p>
          <a:p>
            <a:pPr marL="0" indent="0">
              <a:buNone/>
            </a:pPr>
            <a:r>
              <a:rPr lang="zh-CN" altLang="en-US" sz="2400" dirty="0" smtClean="0"/>
              <a:t>然而</a:t>
            </a:r>
            <a:r>
              <a:rPr lang="zh-CN" altLang="en-US" sz="2400" dirty="0"/>
              <a:t>，现实并非如此，种种局限使得我们必须有所权衡、有所考量，有限的资金、时间和资源使得我们不可能对每个网络出入口点都布设采集工具</a:t>
            </a:r>
            <a:r>
              <a:rPr lang="zh-CN" altLang="en-US" sz="2400" dirty="0" smtClean="0"/>
              <a:t>。</a:t>
            </a:r>
            <a:endParaRPr lang="en-US" altLang="zh-CN" sz="2400" dirty="0" smtClean="0"/>
          </a:p>
          <a:p>
            <a:pPr marL="0" indent="0">
              <a:buNone/>
            </a:pPr>
            <a:r>
              <a:rPr lang="zh-CN" altLang="en-US" sz="2400" dirty="0"/>
              <a:t>我们应当花费一定的时间估算数据采集的成本</a:t>
            </a:r>
            <a:r>
              <a:rPr lang="en-US" altLang="zh-CN" sz="2400" dirty="0"/>
              <a:t>/</a:t>
            </a:r>
            <a:r>
              <a:rPr lang="zh-CN" altLang="en-US" sz="2400" dirty="0"/>
              <a:t>收益，准确定位所需数据源，因为它是组织面临威胁的关键，提炼关键要素，并由此判断哪些资产的风险值</a:t>
            </a:r>
            <a:r>
              <a:rPr lang="zh-CN" altLang="en-US" sz="2400" dirty="0" smtClean="0"/>
              <a:t>高，</a:t>
            </a:r>
            <a:r>
              <a:rPr lang="zh-CN" altLang="en-US" sz="2400" dirty="0"/>
              <a:t>需要重点保护，进而将采集器部署在尽量靠近关键资产的位置上</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a:t>风险</a:t>
            </a:r>
            <a:r>
              <a:rPr lang="zh-CN" altLang="en-US" sz="2400" dirty="0" smtClean="0"/>
              <a:t>值大小、资产重要性。兼顾硬件开销和承受能力。</a:t>
            </a:r>
            <a:endParaRPr lang="en-US" altLang="zh-CN" sz="2400" dirty="0" smtClean="0"/>
          </a:p>
        </p:txBody>
      </p:sp>
    </p:spTree>
    <p:extLst>
      <p:ext uri="{BB962C8B-B14F-4D97-AF65-F5344CB8AC3E}">
        <p14:creationId xmlns:p14="http://schemas.microsoft.com/office/powerpoint/2010/main" val="2501403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采集点的部署</a:t>
            </a:r>
            <a:endParaRPr lang="en-US" altLang="zh-CN" sz="2400" b="1" dirty="0" smtClean="0"/>
          </a:p>
          <a:p>
            <a:pPr marL="0" indent="0">
              <a:buNone/>
            </a:pPr>
            <a:r>
              <a:rPr lang="zh-CN" altLang="en-US" sz="2400" dirty="0"/>
              <a:t>创建采集全景视图</a:t>
            </a:r>
            <a:endParaRPr lang="en-US" altLang="zh-CN" sz="2400" dirty="0" smtClean="0"/>
          </a:p>
          <a:p>
            <a:pPr marL="0" indent="0">
              <a:buNone/>
            </a:pPr>
            <a:r>
              <a:rPr lang="zh-CN" altLang="en-US" sz="2400" dirty="0"/>
              <a:t>当选好采集点之后，我们可以创建一个网络安全数据采集全景视图，供后续分析使用</a:t>
            </a:r>
            <a:r>
              <a:rPr lang="zh-CN" altLang="en-US" sz="2400" dirty="0" smtClean="0"/>
              <a:t>。</a:t>
            </a:r>
            <a:endParaRPr lang="en-US" altLang="zh-CN" sz="2400" dirty="0" smtClean="0"/>
          </a:p>
          <a:p>
            <a:pPr marL="0" indent="0">
              <a:buNone/>
            </a:pPr>
            <a:r>
              <a:rPr lang="zh-CN" altLang="en-US" sz="2400" dirty="0" smtClean="0"/>
              <a:t>该</a:t>
            </a:r>
            <a:r>
              <a:rPr lang="zh-CN" altLang="en-US" sz="2400" dirty="0"/>
              <a:t>视图应当至少</a:t>
            </a:r>
            <a:r>
              <a:rPr lang="zh-CN" altLang="en-US" sz="2400" dirty="0" smtClean="0"/>
              <a:t>包含</a:t>
            </a:r>
            <a:r>
              <a:rPr lang="zh-CN" altLang="en-US" sz="2400" dirty="0"/>
              <a:t>下</a:t>
            </a:r>
            <a:r>
              <a:rPr lang="zh-CN" altLang="en-US" sz="2400" dirty="0" smtClean="0"/>
              <a:t>图内容：</a:t>
            </a:r>
            <a:endParaRPr lang="en-US" altLang="zh-CN" sz="2400" dirty="0" smtClean="0"/>
          </a:p>
        </p:txBody>
      </p:sp>
      <p:pic>
        <p:nvPicPr>
          <p:cNvPr id="4" name="图片 3"/>
          <p:cNvPicPr>
            <a:picLocks noChangeAspect="1"/>
          </p:cNvPicPr>
          <p:nvPr/>
        </p:nvPicPr>
        <p:blipFill>
          <a:blip r:embed="rId3"/>
          <a:stretch>
            <a:fillRect/>
          </a:stretch>
        </p:blipFill>
        <p:spPr>
          <a:xfrm>
            <a:off x="1488955" y="2940333"/>
            <a:ext cx="6166089" cy="2499767"/>
          </a:xfrm>
          <a:prstGeom prst="rect">
            <a:avLst/>
          </a:prstGeom>
        </p:spPr>
      </p:pic>
    </p:spTree>
    <p:extLst>
      <p:ext uri="{BB962C8B-B14F-4D97-AF65-F5344CB8AC3E}">
        <p14:creationId xmlns:p14="http://schemas.microsoft.com/office/powerpoint/2010/main" val="30627217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76" y="531035"/>
            <a:ext cx="8286709" cy="6060684"/>
          </a:xfrm>
        </p:spPr>
        <p:txBody>
          <a:bodyPr>
            <a:noAutofit/>
          </a:bodyPr>
          <a:lstStyle/>
          <a:p>
            <a:pPr marL="0" indent="0">
              <a:buNone/>
            </a:pPr>
            <a:r>
              <a:rPr lang="en-US" altLang="zh-CN" sz="2400" b="1" dirty="0" smtClean="0"/>
              <a:t>5.</a:t>
            </a:r>
            <a:r>
              <a:rPr lang="zh-CN" altLang="en-US" sz="2400" b="1" dirty="0" smtClean="0"/>
              <a:t>采集点的部署</a:t>
            </a:r>
            <a:endParaRPr lang="en-US" altLang="zh-CN" sz="2400" b="1" dirty="0" smtClean="0"/>
          </a:p>
          <a:p>
            <a:pPr marL="0" indent="0">
              <a:buNone/>
            </a:pPr>
            <a:r>
              <a:rPr lang="zh-CN" altLang="en-US" sz="2400" dirty="0" smtClean="0"/>
              <a:t>采集全景图景</a:t>
            </a:r>
            <a:endParaRPr lang="en-US" altLang="zh-CN" sz="2400" dirty="0" smtClean="0"/>
          </a:p>
        </p:txBody>
      </p:sp>
      <p:pic>
        <p:nvPicPr>
          <p:cNvPr id="4" name="图片 3"/>
          <p:cNvPicPr>
            <a:picLocks noChangeAspect="1"/>
          </p:cNvPicPr>
          <p:nvPr/>
        </p:nvPicPr>
        <p:blipFill>
          <a:blip r:embed="rId3"/>
          <a:stretch>
            <a:fillRect/>
          </a:stretch>
        </p:blipFill>
        <p:spPr>
          <a:xfrm>
            <a:off x="337987" y="899468"/>
            <a:ext cx="6207778" cy="5958532"/>
          </a:xfrm>
          <a:prstGeom prst="rect">
            <a:avLst/>
          </a:prstGeom>
        </p:spPr>
      </p:pic>
    </p:spTree>
    <p:extLst>
      <p:ext uri="{BB962C8B-B14F-4D97-AF65-F5344CB8AC3E}">
        <p14:creationId xmlns:p14="http://schemas.microsoft.com/office/powerpoint/2010/main" val="289774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11761</TotalTime>
  <Words>25903</Words>
  <Application>Microsoft Office PowerPoint</Application>
  <PresentationFormat>全屏显示(4:3)</PresentationFormat>
  <Paragraphs>936</Paragraphs>
  <Slides>94</Slides>
  <Notes>90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94</vt:i4>
      </vt:variant>
    </vt:vector>
  </HeadingPairs>
  <TitlesOfParts>
    <vt:vector size="105" baseType="lpstr">
      <vt:lpstr>-apple-system</vt:lpstr>
      <vt:lpstr>等线</vt:lpstr>
      <vt:lpstr>等线 Light</vt:lpstr>
      <vt:lpstr>黑体</vt: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ARP的原理及作用</vt:lpstr>
      <vt:lpstr>假设主机A和B在同一个网段，主机A要向主机B发送信息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gaoyang</dc:creator>
  <cp:lastModifiedBy>gaoyang</cp:lastModifiedBy>
  <cp:revision>2698</cp:revision>
  <dcterms:created xsi:type="dcterms:W3CDTF">2019-12-31T02:56:32Z</dcterms:created>
  <dcterms:modified xsi:type="dcterms:W3CDTF">2024-03-14T16:59:29Z</dcterms:modified>
</cp:coreProperties>
</file>