
<file path=[Content_Types].xml><?xml version="1.0" encoding="utf-8"?>
<Types xmlns="http://schemas.openxmlformats.org/package/2006/content-types">
  <Default Extension="png" ContentType="image/png"/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1"/>
  </p:handoutMasterIdLst>
  <p:sldIdLst>
    <p:sldId id="256" r:id="rId3"/>
    <p:sldId id="264" r:id="rId5"/>
    <p:sldId id="258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5" r:id="rId15"/>
    <p:sldId id="276" r:id="rId16"/>
    <p:sldId id="277" r:id="rId17"/>
    <p:sldId id="281" r:id="rId18"/>
    <p:sldId id="282" r:id="rId19"/>
    <p:sldId id="283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4" y="54"/>
      </p:cViewPr>
      <p:guideLst>
        <p:guide orient="horz" pos="2092"/>
        <p:guide pos="385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handoutMaster" Target="handoutMasters/handoutMaster1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E2EF4-146E-47B5-A412-FFD548A1AB6A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E2EF4-146E-47B5-A412-FFD548A1AB6A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E2EF4-146E-47B5-A412-FFD548A1AB6A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E2EF4-146E-47B5-A412-FFD548A1AB6A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E2EF4-146E-47B5-A412-FFD548A1AB6A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E2EF4-146E-47B5-A412-FFD548A1AB6A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E2EF4-146E-47B5-A412-FFD548A1AB6A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E2EF4-146E-47B5-A412-FFD548A1AB6A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E2EF4-146E-47B5-A412-FFD548A1AB6A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E2EF4-146E-47B5-A412-FFD548A1AB6A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tags" Target="../tags/tag6.xml"/><Relationship Id="rId8" Type="http://schemas.openxmlformats.org/officeDocument/2006/relationships/tags" Target="../tags/tag5.xml"/><Relationship Id="rId7" Type="http://schemas.openxmlformats.org/officeDocument/2006/relationships/tags" Target="../tags/tag4.xml"/><Relationship Id="rId6" Type="http://schemas.openxmlformats.org/officeDocument/2006/relationships/tags" Target="../tags/tag3.xml"/><Relationship Id="rId5" Type="http://schemas.openxmlformats.org/officeDocument/2006/relationships/tags" Target="../tags/tag2.xml"/><Relationship Id="rId4" Type="http://schemas.openxmlformats.org/officeDocument/2006/relationships/image" Target="file:///C:\Users\1V994W2\PycharmProjects\PPT_Background_Generation/pic_temp/pic_sup.png" TargetMode="External"/><Relationship Id="rId3" Type="http://schemas.openxmlformats.org/officeDocument/2006/relationships/image" Target="../media/image1.png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9" Type="http://schemas.openxmlformats.org/officeDocument/2006/relationships/tags" Target="../tags/tag64.xml"/><Relationship Id="rId8" Type="http://schemas.openxmlformats.org/officeDocument/2006/relationships/tags" Target="../tags/tag63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62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61.xml"/><Relationship Id="rId11" Type="http://schemas.openxmlformats.org/officeDocument/2006/relationships/tags" Target="../tags/tag66.xml"/><Relationship Id="rId10" Type="http://schemas.openxmlformats.org/officeDocument/2006/relationships/tags" Target="../tags/tag65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72.xml"/><Relationship Id="rId8" Type="http://schemas.openxmlformats.org/officeDocument/2006/relationships/tags" Target="../tags/tag71.xml"/><Relationship Id="rId7" Type="http://schemas.openxmlformats.org/officeDocument/2006/relationships/tags" Target="../tags/tag70.xml"/><Relationship Id="rId6" Type="http://schemas.openxmlformats.org/officeDocument/2006/relationships/tags" Target="../tags/tag69.xml"/><Relationship Id="rId5" Type="http://schemas.openxmlformats.org/officeDocument/2006/relationships/tags" Target="../tags/tag68.xml"/><Relationship Id="rId4" Type="http://schemas.openxmlformats.org/officeDocument/2006/relationships/image" Target="file:///C:\Users\1V994W2\PycharmProjects\PPT_Background_Generation/pic_temp/pic_sup.png" TargetMode="External"/><Relationship Id="rId3" Type="http://schemas.openxmlformats.org/officeDocument/2006/relationships/image" Target="../media/image1.png"/><Relationship Id="rId2" Type="http://schemas.openxmlformats.org/officeDocument/2006/relationships/tags" Target="../tags/tag67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76.xml"/><Relationship Id="rId8" Type="http://schemas.openxmlformats.org/officeDocument/2006/relationships/tags" Target="../tags/tag75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74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73.xml"/><Relationship Id="rId11" Type="http://schemas.openxmlformats.org/officeDocument/2006/relationships/tags" Target="../tags/tag78.xml"/><Relationship Id="rId10" Type="http://schemas.openxmlformats.org/officeDocument/2006/relationships/tags" Target="../tags/tag77.xm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82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81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80.xml"/><Relationship Id="rId2" Type="http://schemas.openxmlformats.org/officeDocument/2006/relationships/tags" Target="../tags/tag79.xml"/><Relationship Id="rId13" Type="http://schemas.openxmlformats.org/officeDocument/2006/relationships/tags" Target="../tags/tag86.xml"/><Relationship Id="rId12" Type="http://schemas.openxmlformats.org/officeDocument/2006/relationships/tags" Target="../tags/tag85.xml"/><Relationship Id="rId11" Type="http://schemas.openxmlformats.org/officeDocument/2006/relationships/tags" Target="../tags/tag84.xml"/><Relationship Id="rId10" Type="http://schemas.openxmlformats.org/officeDocument/2006/relationships/tags" Target="../tags/tag83.xm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92.xml"/><Relationship Id="rId8" Type="http://schemas.openxmlformats.org/officeDocument/2006/relationships/tags" Target="../tags/tag91.xml"/><Relationship Id="rId7" Type="http://schemas.openxmlformats.org/officeDocument/2006/relationships/tags" Target="../tags/tag90.xml"/><Relationship Id="rId6" Type="http://schemas.openxmlformats.org/officeDocument/2006/relationships/tags" Target="../tags/tag89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88.xml"/><Relationship Id="rId2" Type="http://schemas.openxmlformats.org/officeDocument/2006/relationships/tags" Target="../tags/tag87.xml"/><Relationship Id="rId11" Type="http://schemas.openxmlformats.org/officeDocument/2006/relationships/tags" Target="../tags/tag94.xml"/><Relationship Id="rId10" Type="http://schemas.openxmlformats.org/officeDocument/2006/relationships/tags" Target="../tags/tag93.xm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98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97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96.xml"/><Relationship Id="rId2" Type="http://schemas.openxmlformats.org/officeDocument/2006/relationships/tags" Target="../tags/tag95.xml"/><Relationship Id="rId14" Type="http://schemas.openxmlformats.org/officeDocument/2006/relationships/tags" Target="../tags/tag103.xml"/><Relationship Id="rId13" Type="http://schemas.openxmlformats.org/officeDocument/2006/relationships/tags" Target="../tags/tag102.xml"/><Relationship Id="rId12" Type="http://schemas.openxmlformats.org/officeDocument/2006/relationships/tags" Target="../tags/tag101.xml"/><Relationship Id="rId11" Type="http://schemas.openxmlformats.org/officeDocument/2006/relationships/tags" Target="../tags/tag100.xml"/><Relationship Id="rId10" Type="http://schemas.openxmlformats.org/officeDocument/2006/relationships/tags" Target="../tags/tag99.xml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107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106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105.xml"/><Relationship Id="rId2" Type="http://schemas.openxmlformats.org/officeDocument/2006/relationships/tags" Target="../tags/tag104.xml"/><Relationship Id="rId14" Type="http://schemas.openxmlformats.org/officeDocument/2006/relationships/tags" Target="../tags/tag112.xml"/><Relationship Id="rId13" Type="http://schemas.openxmlformats.org/officeDocument/2006/relationships/tags" Target="../tags/tag111.xml"/><Relationship Id="rId12" Type="http://schemas.openxmlformats.org/officeDocument/2006/relationships/tags" Target="../tags/tag110.xml"/><Relationship Id="rId11" Type="http://schemas.openxmlformats.org/officeDocument/2006/relationships/tags" Target="../tags/tag109.xml"/><Relationship Id="rId10" Type="http://schemas.openxmlformats.org/officeDocument/2006/relationships/tags" Target="../tags/tag108.xml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116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115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114.xml"/><Relationship Id="rId2" Type="http://schemas.openxmlformats.org/officeDocument/2006/relationships/tags" Target="../tags/tag113.xml"/><Relationship Id="rId16" Type="http://schemas.openxmlformats.org/officeDocument/2006/relationships/tags" Target="../tags/tag123.xml"/><Relationship Id="rId15" Type="http://schemas.openxmlformats.org/officeDocument/2006/relationships/tags" Target="../tags/tag122.xml"/><Relationship Id="rId14" Type="http://schemas.openxmlformats.org/officeDocument/2006/relationships/tags" Target="../tags/tag121.xml"/><Relationship Id="rId13" Type="http://schemas.openxmlformats.org/officeDocument/2006/relationships/tags" Target="../tags/tag120.xml"/><Relationship Id="rId12" Type="http://schemas.openxmlformats.org/officeDocument/2006/relationships/tags" Target="../tags/tag119.xml"/><Relationship Id="rId11" Type="http://schemas.openxmlformats.org/officeDocument/2006/relationships/tags" Target="../tags/tag118.xml"/><Relationship Id="rId10" Type="http://schemas.openxmlformats.org/officeDocument/2006/relationships/tags" Target="../tags/tag117.xml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9" Type="http://schemas.openxmlformats.org/officeDocument/2006/relationships/tags" Target="../tags/tag127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126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125.xml"/><Relationship Id="rId2" Type="http://schemas.openxmlformats.org/officeDocument/2006/relationships/tags" Target="../tags/tag124.xml"/><Relationship Id="rId13" Type="http://schemas.openxmlformats.org/officeDocument/2006/relationships/tags" Target="../tags/tag131.xml"/><Relationship Id="rId12" Type="http://schemas.openxmlformats.org/officeDocument/2006/relationships/tags" Target="../tags/tag130.xml"/><Relationship Id="rId11" Type="http://schemas.openxmlformats.org/officeDocument/2006/relationships/tags" Target="../tags/tag129.xml"/><Relationship Id="rId10" Type="http://schemas.openxmlformats.org/officeDocument/2006/relationships/tags" Target="../tags/tag128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9" Type="http://schemas.openxmlformats.org/officeDocument/2006/relationships/tags" Target="../tags/tag10.xml"/><Relationship Id="rId8" Type="http://schemas.openxmlformats.org/officeDocument/2006/relationships/tags" Target="../tags/tag9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8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7.xml"/><Relationship Id="rId12" Type="http://schemas.openxmlformats.org/officeDocument/2006/relationships/tags" Target="../tags/tag13.xml"/><Relationship Id="rId11" Type="http://schemas.openxmlformats.org/officeDocument/2006/relationships/tags" Target="../tags/tag12.xml"/><Relationship Id="rId10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17.xml"/><Relationship Id="rId8" Type="http://schemas.openxmlformats.org/officeDocument/2006/relationships/tags" Target="../tags/tag16.xml"/><Relationship Id="rId7" Type="http://schemas.openxmlformats.org/officeDocument/2006/relationships/image" Target="file:///C:\Users\1V994W2\PycharmProjects\PPT_Background_Generation/pic_temp/pic_half_down.png" TargetMode="External"/><Relationship Id="rId6" Type="http://schemas.openxmlformats.org/officeDocument/2006/relationships/image" Target="../media/image5.png"/><Relationship Id="rId5" Type="http://schemas.openxmlformats.org/officeDocument/2006/relationships/tags" Target="../tags/tag15.xml"/><Relationship Id="rId4" Type="http://schemas.openxmlformats.org/officeDocument/2006/relationships/image" Target="file:///C:\Users\1V994W2\PycharmProjects\PPT_Background_Generation/pic_temp/pic_half_top.png" TargetMode="External"/><Relationship Id="rId3" Type="http://schemas.openxmlformats.org/officeDocument/2006/relationships/image" Target="../media/image4.png"/><Relationship Id="rId2" Type="http://schemas.openxmlformats.org/officeDocument/2006/relationships/tags" Target="../tags/tag14.xml"/><Relationship Id="rId11" Type="http://schemas.openxmlformats.org/officeDocument/2006/relationships/tags" Target="../tags/tag19.xml"/><Relationship Id="rId10" Type="http://schemas.openxmlformats.org/officeDocument/2006/relationships/tags" Target="../tags/tag18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9" Type="http://schemas.openxmlformats.org/officeDocument/2006/relationships/tags" Target="../tags/tag23.xml"/><Relationship Id="rId8" Type="http://schemas.openxmlformats.org/officeDocument/2006/relationships/tags" Target="../tags/tag22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21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20.xml"/><Relationship Id="rId13" Type="http://schemas.openxmlformats.org/officeDocument/2006/relationships/tags" Target="../tags/tag27.xml"/><Relationship Id="rId12" Type="http://schemas.openxmlformats.org/officeDocument/2006/relationships/tags" Target="../tags/tag26.xml"/><Relationship Id="rId11" Type="http://schemas.openxmlformats.org/officeDocument/2006/relationships/tags" Target="../tags/tag25.xml"/><Relationship Id="rId10" Type="http://schemas.openxmlformats.org/officeDocument/2006/relationships/tags" Target="../tags/tag24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31.xml"/><Relationship Id="rId8" Type="http://schemas.openxmlformats.org/officeDocument/2006/relationships/tags" Target="../tags/tag30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29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28.xml"/><Relationship Id="rId15" Type="http://schemas.openxmlformats.org/officeDocument/2006/relationships/tags" Target="../tags/tag37.xml"/><Relationship Id="rId14" Type="http://schemas.openxmlformats.org/officeDocument/2006/relationships/tags" Target="../tags/tag36.xml"/><Relationship Id="rId13" Type="http://schemas.openxmlformats.org/officeDocument/2006/relationships/tags" Target="../tags/tag35.xml"/><Relationship Id="rId12" Type="http://schemas.openxmlformats.org/officeDocument/2006/relationships/tags" Target="../tags/tag34.xml"/><Relationship Id="rId11" Type="http://schemas.openxmlformats.org/officeDocument/2006/relationships/tags" Target="../tags/tag33.xml"/><Relationship Id="rId10" Type="http://schemas.openxmlformats.org/officeDocument/2006/relationships/tags" Target="../tags/tag3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tags" Target="../tags/tag42.xml"/><Relationship Id="rId7" Type="http://schemas.openxmlformats.org/officeDocument/2006/relationships/tags" Target="../tags/tag41.xml"/><Relationship Id="rId6" Type="http://schemas.openxmlformats.org/officeDocument/2006/relationships/tags" Target="../tags/tag40.xml"/><Relationship Id="rId5" Type="http://schemas.openxmlformats.org/officeDocument/2006/relationships/tags" Target="../tags/tag39.xml"/><Relationship Id="rId4" Type="http://schemas.openxmlformats.org/officeDocument/2006/relationships/image" Target="file:///C:\Users\1V994W2\PycharmProjects\PPT_Background_Generation/pic_temp/pic_half_right.png" TargetMode="External"/><Relationship Id="rId3" Type="http://schemas.openxmlformats.org/officeDocument/2006/relationships/image" Target="../media/image6.png"/><Relationship Id="rId2" Type="http://schemas.openxmlformats.org/officeDocument/2006/relationships/tags" Target="../tags/tag38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9" Type="http://schemas.openxmlformats.org/officeDocument/2006/relationships/tags" Target="../tags/tag49.xml"/><Relationship Id="rId8" Type="http://schemas.openxmlformats.org/officeDocument/2006/relationships/tags" Target="../tags/tag48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47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46.xml"/><Relationship Id="rId13" Type="http://schemas.openxmlformats.org/officeDocument/2006/relationships/tags" Target="../tags/tag53.xml"/><Relationship Id="rId12" Type="http://schemas.openxmlformats.org/officeDocument/2006/relationships/tags" Target="../tags/tag52.xml"/><Relationship Id="rId11" Type="http://schemas.openxmlformats.org/officeDocument/2006/relationships/tags" Target="../tags/tag51.xml"/><Relationship Id="rId10" Type="http://schemas.openxmlformats.org/officeDocument/2006/relationships/tags" Target="../tags/tag50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9" Type="http://schemas.openxmlformats.org/officeDocument/2006/relationships/tags" Target="../tags/tag57.xml"/><Relationship Id="rId8" Type="http://schemas.openxmlformats.org/officeDocument/2006/relationships/tags" Target="../tags/tag56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55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54.xml"/><Relationship Id="rId12" Type="http://schemas.openxmlformats.org/officeDocument/2006/relationships/tags" Target="../tags/tag60.xml"/><Relationship Id="rId11" Type="http://schemas.openxmlformats.org/officeDocument/2006/relationships/tags" Target="../tags/tag59.xml"/><Relationship Id="rId10" Type="http://schemas.openxmlformats.org/officeDocument/2006/relationships/tags" Target="../tags/tag58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/>
          <p:nvPr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4" hasCustomPrompt="1"/>
            <p:custDataLst>
              <p:tags r:id="rId8"/>
            </p:custDataLst>
          </p:nvPr>
        </p:nvSpPr>
        <p:spPr>
          <a:xfrm>
            <a:off x="762000" y="3831591"/>
            <a:ext cx="4826000" cy="370205"/>
          </a:xfrm>
        </p:spPr>
        <p:txBody>
          <a:bodyPr vert="horz" wrap="square" lIns="0" tIns="0" rIns="0" bIns="0" anchor="t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2000"/>
              <a:buFont typeface="Arial" panose="020B0604020202020204" pitchFamily="34" charset="0"/>
              <a:buNone/>
              <a:defRPr sz="2000" b="0" spc="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/>
              <a:t>单击此处编辑副标题</a:t>
            </a: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 idx="13" hasCustomPrompt="1"/>
            <p:custDataLst>
              <p:tags r:id="rId9"/>
            </p:custDataLst>
          </p:nvPr>
        </p:nvSpPr>
        <p:spPr>
          <a:xfrm>
            <a:off x="762001" y="2656206"/>
            <a:ext cx="4825365" cy="970915"/>
          </a:xfrm>
        </p:spPr>
        <p:txBody>
          <a:bodyPr vert="horz" wrap="square" lIns="0" tIns="0" rIns="0" bIns="0" anchor="ctr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ts val="5400"/>
              <a:buFont typeface="Arial" panose="020B0604020202020204" pitchFamily="34" charset="0"/>
              <a:buNone/>
              <a:defRPr sz="5400" b="0" spc="600">
                <a:solidFill>
                  <a:schemeClr val="tx1"/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/>
              <a:t>编辑标题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0" y="0"/>
            <a:ext cx="720090" cy="577655"/>
          </a:xfrm>
          <a:prstGeom prst="rect">
            <a:avLst/>
          </a:prstGeom>
        </p:spPr>
      </p:pic>
      <p:pic>
        <p:nvPicPr>
          <p:cNvPr id="6" name="图片 5"/>
          <p:cNvPicPr/>
          <p:nvPr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11471910" y="0"/>
            <a:ext cx="720090" cy="547761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669930" y="952508"/>
            <a:ext cx="10852237" cy="5388907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/>
          <p:nvPr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idx="14" hasCustomPrompt="1"/>
            <p:custDataLst>
              <p:tags r:id="rId8"/>
            </p:custDataLst>
          </p:nvPr>
        </p:nvSpPr>
        <p:spPr>
          <a:xfrm>
            <a:off x="888982" y="3932238"/>
            <a:ext cx="4572036" cy="370205"/>
          </a:xfrm>
        </p:spPr>
        <p:txBody>
          <a:bodyPr vert="horz" wrap="square" lIns="0" tIns="0" rIns="0" bIns="0" anchor="t" anchorCtr="0">
            <a:normAutofit/>
          </a:bodyPr>
          <a:lstStyle>
            <a:lvl1pPr marL="457200" marR="0" indent="-457200" algn="l" rtl="0" eaLnBrk="1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2000"/>
              <a:buFont typeface="Arial" panose="020B0604020202020204" pitchFamily="34" charset="0"/>
              <a:buNone/>
              <a:defRPr sz="2000" b="0" spc="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SzPts val="2000"/>
              <a:buFont typeface="Arial" panose="020B0604020202020204" pitchFamily="34" charset="0"/>
              <a:buNone/>
            </a:pPr>
            <a:r>
              <a:rPr lang="zh-CN" altLang="en-US"/>
              <a:t>单击此处编辑副标题</a:t>
            </a: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idx="13" hasCustomPrompt="1"/>
            <p:custDataLst>
              <p:tags r:id="rId9"/>
            </p:custDataLst>
          </p:nvPr>
        </p:nvSpPr>
        <p:spPr>
          <a:xfrm>
            <a:off x="888982" y="2555558"/>
            <a:ext cx="4572036" cy="1172210"/>
          </a:xfrm>
        </p:spPr>
        <p:txBody>
          <a:bodyPr vert="horz" wrap="square" lIns="0" tIns="0" rIns="0" bIns="0" anchor="ctr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ts val="6600"/>
              <a:buFont typeface="Arial" panose="020B0604020202020204" pitchFamily="34" charset="0"/>
              <a:buNone/>
              <a:defRPr sz="6600" b="0" spc="700">
                <a:solidFill>
                  <a:schemeClr val="tx1"/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/>
              <a:t>编辑标题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0" y="0"/>
            <a:ext cx="720090" cy="577655"/>
          </a:xfrm>
          <a:prstGeom prst="rect">
            <a:avLst/>
          </a:prstGeom>
        </p:spPr>
      </p:pic>
      <p:pic>
        <p:nvPicPr>
          <p:cNvPr id="6" name="图片 5"/>
          <p:cNvPicPr/>
          <p:nvPr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11471910" y="0"/>
            <a:ext cx="720090" cy="54776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0"/>
            <a:ext cx="10852237" cy="441964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292075" y="303809"/>
            <a:ext cx="11607851" cy="6250382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/>
          <p:nvPr>
            <p:custDataLst>
              <p:tags r:id="rId3"/>
            </p:custDataLst>
          </p:nvPr>
        </p:nvPicPr>
        <p:blipFill>
          <a:blip r:embed="rId4" r:link="rId5" cstate="email"/>
          <a:stretch>
            <a:fillRect/>
          </a:stretch>
        </p:blipFill>
        <p:spPr>
          <a:xfrm>
            <a:off x="0" y="0"/>
            <a:ext cx="720090" cy="577655"/>
          </a:xfrm>
          <a:prstGeom prst="rect">
            <a:avLst/>
          </a:prstGeom>
        </p:spPr>
      </p:pic>
      <p:pic>
        <p:nvPicPr>
          <p:cNvPr id="8" name="图片 7"/>
          <p:cNvPicPr/>
          <p:nvPr>
            <p:custDataLst>
              <p:tags r:id="rId6"/>
            </p:custDataLst>
          </p:nvPr>
        </p:nvPicPr>
        <p:blipFill>
          <a:blip r:embed="rId7" r:link="rId8" cstate="email"/>
          <a:stretch>
            <a:fillRect/>
          </a:stretch>
        </p:blipFill>
        <p:spPr>
          <a:xfrm>
            <a:off x="11471910" y="0"/>
            <a:ext cx="720090" cy="54776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281600" y="1249200"/>
            <a:ext cx="9626400" cy="723600"/>
          </a:xfrm>
        </p:spPr>
        <p:txBody>
          <a:bodyPr wrap="square" anchor="ctr">
            <a:normAutofit/>
          </a:bodyPr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1281113" y="2163600"/>
            <a:ext cx="9626600" cy="3445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0"/>
            <a:ext cx="4824603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/>
          <p:nvPr>
            <p:custDataLst>
              <p:tags r:id="rId3"/>
            </p:custDataLst>
          </p:nvPr>
        </p:nvPicPr>
        <p:blipFill>
          <a:blip r:embed="rId4" r:link="rId5" cstate="email"/>
          <a:stretch>
            <a:fillRect/>
          </a:stretch>
        </p:blipFill>
        <p:spPr>
          <a:xfrm>
            <a:off x="11471910" y="0"/>
            <a:ext cx="720090" cy="57765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583200" y="770400"/>
            <a:ext cx="3960000" cy="882000"/>
          </a:xfrm>
        </p:spPr>
        <p:txBody>
          <a:bodyPr wrap="square" anchor="ctr" anchorCtr="0">
            <a:normAutofit/>
          </a:bodyPr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0"/>
            </p:custDataLst>
          </p:nvPr>
        </p:nvSpPr>
        <p:spPr>
          <a:xfrm>
            <a:off x="586800" y="1764000"/>
            <a:ext cx="3956400" cy="4093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5101200" y="769938"/>
            <a:ext cx="6480000" cy="5087937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>
            <p:custDataLst>
              <p:tags r:id="rId2"/>
            </p:custDataLst>
          </p:nvPr>
        </p:nvSpPr>
        <p:spPr>
          <a:xfrm>
            <a:off x="0" y="0"/>
            <a:ext cx="12192000" cy="266433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/>
          <p:nvPr>
            <p:custDataLst>
              <p:tags r:id="rId3"/>
            </p:custDataLst>
          </p:nvPr>
        </p:nvPicPr>
        <p:blipFill>
          <a:blip r:embed="rId4" r:link="rId5" cstate="email"/>
          <a:stretch>
            <a:fillRect/>
          </a:stretch>
        </p:blipFill>
        <p:spPr>
          <a:xfrm>
            <a:off x="0" y="0"/>
            <a:ext cx="720090" cy="577655"/>
          </a:xfrm>
          <a:prstGeom prst="rect">
            <a:avLst/>
          </a:prstGeom>
        </p:spPr>
      </p:pic>
      <p:pic>
        <p:nvPicPr>
          <p:cNvPr id="8" name="图片 7"/>
          <p:cNvPicPr/>
          <p:nvPr>
            <p:custDataLst>
              <p:tags r:id="rId6"/>
            </p:custDataLst>
          </p:nvPr>
        </p:nvPicPr>
        <p:blipFill>
          <a:blip r:embed="rId7" r:link="rId8" cstate="email"/>
          <a:stretch>
            <a:fillRect/>
          </a:stretch>
        </p:blipFill>
        <p:spPr>
          <a:xfrm>
            <a:off x="11471910" y="0"/>
            <a:ext cx="720090" cy="54776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12000" y="781200"/>
            <a:ext cx="10976400" cy="626400"/>
          </a:xfrm>
        </p:spPr>
        <p:txBody>
          <a:bodyPr wrap="square" anchor="ctr">
            <a:normAutofit/>
          </a:bodyPr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612000" y="1659600"/>
            <a:ext cx="10975975" cy="828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612775" y="2808000"/>
            <a:ext cx="10965600" cy="34308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>
            <p:custDataLst>
              <p:tags r:id="rId2"/>
            </p:custDataLst>
          </p:nvPr>
        </p:nvSpPr>
        <p:spPr>
          <a:xfrm>
            <a:off x="0" y="5028971"/>
            <a:ext cx="12192000" cy="182902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/>
          <p:nvPr>
            <p:custDataLst>
              <p:tags r:id="rId3"/>
            </p:custDataLst>
          </p:nvPr>
        </p:nvPicPr>
        <p:blipFill>
          <a:blip r:embed="rId4" r:link="rId5" cstate="email"/>
          <a:stretch>
            <a:fillRect/>
          </a:stretch>
        </p:blipFill>
        <p:spPr>
          <a:xfrm>
            <a:off x="0" y="0"/>
            <a:ext cx="720090" cy="577655"/>
          </a:xfrm>
          <a:prstGeom prst="rect">
            <a:avLst/>
          </a:prstGeom>
        </p:spPr>
      </p:pic>
      <p:pic>
        <p:nvPicPr>
          <p:cNvPr id="8" name="图片 7"/>
          <p:cNvPicPr/>
          <p:nvPr>
            <p:custDataLst>
              <p:tags r:id="rId6"/>
            </p:custDataLst>
          </p:nvPr>
        </p:nvPicPr>
        <p:blipFill>
          <a:blip r:embed="rId7" r:link="rId8" cstate="email"/>
          <a:stretch>
            <a:fillRect/>
          </a:stretch>
        </p:blipFill>
        <p:spPr>
          <a:xfrm>
            <a:off x="11471910" y="0"/>
            <a:ext cx="720090" cy="54776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04800" y="669600"/>
            <a:ext cx="10976400" cy="565200"/>
          </a:xfrm>
        </p:spPr>
        <p:txBody>
          <a:bodyPr wrap="square" anchor="ctr" anchorCtr="0">
            <a:normAutofit/>
          </a:bodyPr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604837" y="1681200"/>
            <a:ext cx="10990800" cy="321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4"/>
            </p:custDataLst>
          </p:nvPr>
        </p:nvSpPr>
        <p:spPr>
          <a:xfrm>
            <a:off x="594000" y="5180400"/>
            <a:ext cx="11001600" cy="10116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/>
          <p:nvPr>
            <p:custDataLst>
              <p:tags r:id="rId3"/>
            </p:custDataLst>
          </p:nvPr>
        </p:nvPicPr>
        <p:blipFill>
          <a:blip r:embed="rId4" r:link="rId5" cstate="email"/>
          <a:stretch>
            <a:fillRect/>
          </a:stretch>
        </p:blipFill>
        <p:spPr>
          <a:xfrm>
            <a:off x="11471910" y="6280345"/>
            <a:ext cx="720090" cy="577655"/>
          </a:xfrm>
          <a:prstGeom prst="rect">
            <a:avLst/>
          </a:prstGeom>
        </p:spPr>
      </p:pic>
      <p:pic>
        <p:nvPicPr>
          <p:cNvPr id="10" name="图片 9"/>
          <p:cNvPicPr/>
          <p:nvPr>
            <p:custDataLst>
              <p:tags r:id="rId6"/>
            </p:custDataLst>
          </p:nvPr>
        </p:nvPicPr>
        <p:blipFill>
          <a:blip r:embed="rId7" r:link="rId8" cstate="email"/>
          <a:stretch>
            <a:fillRect/>
          </a:stretch>
        </p:blipFill>
        <p:spPr>
          <a:xfrm>
            <a:off x="0" y="6310239"/>
            <a:ext cx="720090" cy="54776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579600" y="237600"/>
            <a:ext cx="11037600" cy="441964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579600" y="1663200"/>
            <a:ext cx="53424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6242400" y="1663200"/>
            <a:ext cx="53676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5"/>
            </p:custDataLst>
          </p:nvPr>
        </p:nvSpPr>
        <p:spPr>
          <a:xfrm>
            <a:off x="572400" y="4816800"/>
            <a:ext cx="53424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6"/>
            </p:custDataLst>
          </p:nvPr>
        </p:nvSpPr>
        <p:spPr>
          <a:xfrm>
            <a:off x="6253200" y="4813200"/>
            <a:ext cx="53676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953691"/>
            <a:ext cx="12192000" cy="4950618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/>
          <p:nvPr>
            <p:custDataLst>
              <p:tags r:id="rId3"/>
            </p:custDataLst>
          </p:nvPr>
        </p:nvPicPr>
        <p:blipFill>
          <a:blip r:embed="rId4" r:link="rId5" cstate="email"/>
          <a:stretch>
            <a:fillRect/>
          </a:stretch>
        </p:blipFill>
        <p:spPr>
          <a:xfrm>
            <a:off x="10571797" y="5558277"/>
            <a:ext cx="1620202" cy="1299723"/>
          </a:xfrm>
          <a:prstGeom prst="rect">
            <a:avLst/>
          </a:prstGeom>
        </p:spPr>
      </p:pic>
      <p:pic>
        <p:nvPicPr>
          <p:cNvPr id="8" name="图片 7"/>
          <p:cNvPicPr/>
          <p:nvPr>
            <p:custDataLst>
              <p:tags r:id="rId6"/>
            </p:custDataLst>
          </p:nvPr>
        </p:nvPicPr>
        <p:blipFill>
          <a:blip r:embed="rId7" r:link="rId8" cstate="email"/>
          <a:stretch>
            <a:fillRect/>
          </a:stretch>
        </p:blipFill>
        <p:spPr>
          <a:xfrm>
            <a:off x="0" y="5625538"/>
            <a:ext cx="1620202" cy="123246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522800" y="1339200"/>
            <a:ext cx="9144000" cy="2386800"/>
          </a:xfrm>
        </p:spPr>
        <p:txBody>
          <a:bodyPr wrap="square" anchor="b">
            <a:normAutofit/>
          </a:bodyPr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1522413" y="3862800"/>
            <a:ext cx="9144000" cy="1656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0" y="0"/>
            <a:ext cx="720090" cy="577655"/>
          </a:xfrm>
          <a:prstGeom prst="rect">
            <a:avLst/>
          </a:prstGeom>
        </p:spPr>
      </p:pic>
      <p:pic>
        <p:nvPicPr>
          <p:cNvPr id="7" name="图片 6"/>
          <p:cNvPicPr/>
          <p:nvPr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11471910" y="0"/>
            <a:ext cx="720090" cy="54776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9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4064000" y="5716016"/>
            <a:ext cx="4064000" cy="1141984"/>
          </a:xfrm>
          <a:prstGeom prst="rect">
            <a:avLst/>
          </a:prstGeom>
        </p:spPr>
      </p:pic>
      <p:pic>
        <p:nvPicPr>
          <p:cNvPr id="7" name="图片 6"/>
          <p:cNvPicPr/>
          <p:nvPr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4064000" y="0"/>
            <a:ext cx="4064000" cy="1141984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 idx="13" hasCustomPrompt="1"/>
            <p:custDataLst>
              <p:tags r:id="rId11"/>
            </p:custDataLst>
          </p:nvPr>
        </p:nvSpPr>
        <p:spPr>
          <a:xfrm>
            <a:off x="3629979" y="2610168"/>
            <a:ext cx="4932045" cy="1637665"/>
          </a:xfrm>
        </p:spPr>
        <p:txBody>
          <a:bodyPr vert="horz" wrap="square" lIns="0" tIns="0" rIns="0" bIns="0" anchor="ctr" anchorCtr="0">
            <a:normAutofit/>
          </a:bodyPr>
          <a:lstStyle>
            <a:lvl1pPr marL="0" marR="0" indent="0" algn="di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ts val="8000"/>
              <a:buFont typeface="Arial" panose="020B0604020202020204" pitchFamily="34" charset="0"/>
              <a:buNone/>
              <a:defRPr sz="8000" b="0" spc="800">
                <a:solidFill>
                  <a:schemeClr val="tx1"/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/>
              <a:t>编辑标题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/>
          <p:nvPr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0" y="0"/>
            <a:ext cx="720090" cy="577655"/>
          </a:xfrm>
          <a:prstGeom prst="rect">
            <a:avLst/>
          </a:prstGeom>
        </p:spPr>
      </p:pic>
      <p:pic>
        <p:nvPicPr>
          <p:cNvPr id="8" name="图片 7"/>
          <p:cNvPicPr/>
          <p:nvPr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11471910" y="0"/>
            <a:ext cx="720090" cy="54776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9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0"/>
            </p:custDataLst>
          </p:nvPr>
        </p:nvSpPr>
        <p:spPr>
          <a:xfrm>
            <a:off x="6238877" y="952508"/>
            <a:ext cx="5283242" cy="5388907"/>
          </a:xfrm>
        </p:spPr>
        <p:txBody>
          <a:bodyPr wrap="square" lIns="90170" tIns="46990" rIns="90170" bIns="46990">
            <a:normAutofit/>
          </a:bodyPr>
          <a:lstStyle>
            <a:lvl1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/>
          <p:nvPr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0" y="0"/>
            <a:ext cx="720090" cy="577655"/>
          </a:xfrm>
          <a:prstGeom prst="rect">
            <a:avLst/>
          </a:prstGeom>
        </p:spPr>
      </p:pic>
      <p:pic>
        <p:nvPicPr>
          <p:cNvPr id="10" name="图片 9"/>
          <p:cNvPicPr/>
          <p:nvPr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11471910" y="0"/>
            <a:ext cx="720090" cy="54776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9"/>
            </p:custDataLst>
          </p:nvPr>
        </p:nvSpPr>
        <p:spPr>
          <a:xfrm>
            <a:off x="669930" y="952508"/>
            <a:ext cx="5283242" cy="381003"/>
          </a:xfrm>
        </p:spPr>
        <p:txBody>
          <a:bodyPr wrap="square" lIns="90170" tIns="46990" rIns="90170" bIns="46990" anchor="ctr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0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11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12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/>
          <p:nvPr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8579555" y="1397000"/>
            <a:ext cx="3612445" cy="4064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69882" y="443230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/>
          <p:nvPr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0" y="0"/>
            <a:ext cx="720090" cy="577655"/>
          </a:xfrm>
          <a:prstGeom prst="rect">
            <a:avLst/>
          </a:prstGeom>
        </p:spPr>
      </p:pic>
      <p:pic>
        <p:nvPicPr>
          <p:cNvPr id="8" name="图片 7"/>
          <p:cNvPicPr/>
          <p:nvPr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11471910" y="0"/>
            <a:ext cx="720090" cy="54776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9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10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0" y="0"/>
            <a:ext cx="720090" cy="577655"/>
          </a:xfrm>
          <a:prstGeom prst="rect">
            <a:avLst/>
          </a:prstGeom>
        </p:spPr>
      </p:pic>
      <p:pic>
        <p:nvPicPr>
          <p:cNvPr id="7" name="图片 6"/>
          <p:cNvPicPr/>
          <p:nvPr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11471910" y="0"/>
            <a:ext cx="720090" cy="547761"/>
          </a:xfrm>
          <a:prstGeom prst="rect">
            <a:avLst/>
          </a:prstGeom>
        </p:spPr>
      </p:pic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8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9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 wrap="square">
            <a:normAutofit/>
          </a:bodyPr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5" Type="http://schemas.openxmlformats.org/officeDocument/2006/relationships/theme" Target="../theme/theme1.xml"/><Relationship Id="rId24" Type="http://schemas.openxmlformats.org/officeDocument/2006/relationships/tags" Target="../tags/tag137.xml"/><Relationship Id="rId23" Type="http://schemas.openxmlformats.org/officeDocument/2006/relationships/tags" Target="../tags/tag136.xml"/><Relationship Id="rId22" Type="http://schemas.openxmlformats.org/officeDocument/2006/relationships/tags" Target="../tags/tag135.xml"/><Relationship Id="rId21" Type="http://schemas.openxmlformats.org/officeDocument/2006/relationships/tags" Target="../tags/tag134.xml"/><Relationship Id="rId20" Type="http://schemas.openxmlformats.org/officeDocument/2006/relationships/tags" Target="../tags/tag133.xml"/><Relationship Id="rId2" Type="http://schemas.openxmlformats.org/officeDocument/2006/relationships/slideLayout" Target="../slideLayouts/slideLayout2.xml"/><Relationship Id="rId19" Type="http://schemas.openxmlformats.org/officeDocument/2006/relationships/tags" Target="../tags/tag132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61398"/>
            <a:ext cx="10852237" cy="5388907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140.xml"/><Relationship Id="rId2" Type="http://schemas.openxmlformats.org/officeDocument/2006/relationships/tags" Target="../tags/tag139.xml"/><Relationship Id="rId1" Type="http://schemas.openxmlformats.org/officeDocument/2006/relationships/tags" Target="../tags/tag138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GIF"/><Relationship Id="rId1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image" Target="../media/image24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7.GI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image" Target="../media/image13.png"/><Relationship Id="rId8" Type="http://schemas.openxmlformats.org/officeDocument/2006/relationships/image" Target="../media/image12.png"/><Relationship Id="rId7" Type="http://schemas.openxmlformats.org/officeDocument/2006/relationships/image" Target="../media/image11.png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3" Type="http://schemas.openxmlformats.org/officeDocument/2006/relationships/tags" Target="../tags/tag142.xml"/><Relationship Id="rId2" Type="http://schemas.openxmlformats.org/officeDocument/2006/relationships/image" Target="../media/image7.png"/><Relationship Id="rId14" Type="http://schemas.openxmlformats.org/officeDocument/2006/relationships/slideLayout" Target="../slideLayouts/slideLayout2.xml"/><Relationship Id="rId13" Type="http://schemas.openxmlformats.org/officeDocument/2006/relationships/tags" Target="../tags/tag143.xml"/><Relationship Id="rId12" Type="http://schemas.openxmlformats.org/officeDocument/2006/relationships/image" Target="../media/image16.png"/><Relationship Id="rId11" Type="http://schemas.openxmlformats.org/officeDocument/2006/relationships/image" Target="../media/image15.png"/><Relationship Id="rId10" Type="http://schemas.openxmlformats.org/officeDocument/2006/relationships/image" Target="../media/image14.png"/><Relationship Id="rId1" Type="http://schemas.openxmlformats.org/officeDocument/2006/relationships/tags" Target="../tags/tag14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GI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GI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 idx="13"/>
            <p:custDataLst>
              <p:tags r:id="rId1"/>
            </p:custDataLst>
          </p:nvPr>
        </p:nvSpPr>
        <p:spPr>
          <a:xfrm>
            <a:off x="762001" y="2656206"/>
            <a:ext cx="4825365" cy="970915"/>
          </a:xfrm>
        </p:spPr>
        <p:txBody>
          <a:bodyPr wrap="square">
            <a:normAutofit/>
          </a:bodyPr>
          <a:p>
            <a:r>
              <a:rPr lang="zh-CN" altLang="en-US" dirty="0"/>
              <a:t>数据结构</a:t>
            </a:r>
            <a:endParaRPr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4"/>
            <p:custDataLst>
              <p:tags r:id="rId2"/>
            </p:custDataLst>
          </p:nvPr>
        </p:nvSpPr>
        <p:spPr>
          <a:xfrm>
            <a:off x="762000" y="3831591"/>
            <a:ext cx="4826000" cy="370205"/>
          </a:xfrm>
        </p:spPr>
        <p:txBody>
          <a:bodyPr wrap="square">
            <a:normAutofit/>
          </a:bodyPr>
          <a:p>
            <a:r>
              <a:rPr lang="zh-CN" altLang="en-US">
                <a:solidFill>
                  <a:schemeClr val="tx1"/>
                </a:solidFill>
              </a:rPr>
              <a:t>主讲：周晓谊</a:t>
            </a:r>
            <a:endParaRPr lang="zh-CN" altLang="en-US">
              <a:solidFill>
                <a:schemeClr val="tx1"/>
              </a:solidFill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Text Box 12"/>
          <p:cNvSpPr txBox="1">
            <a:spLocks noChangeArrowheads="1"/>
          </p:cNvSpPr>
          <p:nvPr/>
        </p:nvSpPr>
        <p:spPr bwMode="auto">
          <a:xfrm>
            <a:off x="3167042" y="497783"/>
            <a:ext cx="4214842" cy="429895"/>
          </a:xfrm>
          <a:prstGeom prst="rect">
            <a:avLst/>
          </a:prstGeom>
          <a:solidFill>
            <a:srgbClr val="6600CC"/>
          </a:solidFill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zh-CN" altLang="en-US" sz="220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课程名为什么叫“数据结构“</a:t>
            </a:r>
            <a:endParaRPr lang="zh-CN" altLang="en-US" sz="2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2234290" y="357166"/>
            <a:ext cx="718439" cy="714380"/>
            <a:chOff x="1357290" y="1285860"/>
            <a:chExt cx="718439" cy="714380"/>
          </a:xfrm>
        </p:grpSpPr>
        <p:sp>
          <p:nvSpPr>
            <p:cNvPr id="5" name="Oval 8"/>
            <p:cNvSpPr>
              <a:spLocks noChangeAspect="1" noChangeArrowheads="1"/>
            </p:cNvSpPr>
            <p:nvPr/>
          </p:nvSpPr>
          <p:spPr bwMode="auto">
            <a:xfrm>
              <a:off x="1357290" y="1285860"/>
              <a:ext cx="718439" cy="714380"/>
            </a:xfrm>
            <a:prstGeom prst="ellipse">
              <a:avLst/>
            </a:prstGeom>
            <a:gradFill rotWithShape="0">
              <a:gsLst>
                <a:gs pos="0">
                  <a:srgbClr val="00CCFF"/>
                </a:gs>
                <a:gs pos="100000">
                  <a:srgbClr val="00CCFF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3175">
              <a:noFill/>
              <a:round/>
            </a:ln>
            <a:effectLst/>
          </p:spPr>
          <p:txBody>
            <a:bodyPr wrap="none" lIns="98956" tIns="49478" rIns="98956" bIns="49478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" name="Oval 9"/>
            <p:cNvSpPr>
              <a:spLocks noChangeAspect="1" noChangeArrowheads="1"/>
            </p:cNvSpPr>
            <p:nvPr/>
          </p:nvSpPr>
          <p:spPr bwMode="auto">
            <a:xfrm>
              <a:off x="1408121" y="1330511"/>
              <a:ext cx="592111" cy="588766"/>
            </a:xfrm>
            <a:prstGeom prst="ellipse">
              <a:avLst/>
            </a:prstGeom>
            <a:gradFill rotWithShape="0">
              <a:gsLst>
                <a:gs pos="0">
                  <a:srgbClr val="00CCFF">
                    <a:gamma/>
                    <a:shade val="46275"/>
                    <a:invGamma/>
                  </a:srgbClr>
                </a:gs>
                <a:gs pos="100000">
                  <a:srgbClr val="00CCFF"/>
                </a:gs>
              </a:gsLst>
              <a:lin ang="2700000" scaled="1"/>
            </a:gradFill>
            <a:ln w="3175">
              <a:noFill/>
              <a:round/>
            </a:ln>
            <a:effectLst/>
          </p:spPr>
          <p:txBody>
            <a:bodyPr wrap="none" lIns="91435" tIns="45718" rIns="91435" bIns="45718" anchor="ctr"/>
            <a:lstStyle/>
            <a:p>
              <a:pPr algn="ctr">
                <a:defRPr/>
              </a:pPr>
              <a:r>
                <a:rPr lang="en-AU" sz="2800" b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nsolas" panose="020B0609020204030204" pitchFamily="49" charset="0"/>
                  <a:ea typeface="宋体" panose="02010600030101010101" pitchFamily="2" charset="-122"/>
                  <a:cs typeface="Consolas" panose="020B0609020204030204" pitchFamily="49" charset="0"/>
                </a:rPr>
                <a:t>4</a:t>
              </a:r>
              <a:endParaRPr lang="en-AU" sz="2800" b="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endParaRPr>
            </a:p>
          </p:txBody>
        </p:sp>
      </p:grp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3024166" y="1357298"/>
            <a:ext cx="3699389" cy="3643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TextBox 10"/>
          <p:cNvSpPr txBox="1"/>
          <p:nvPr/>
        </p:nvSpPr>
        <p:spPr>
          <a:xfrm>
            <a:off x="2524100" y="5214950"/>
            <a:ext cx="7572428" cy="1046480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44000" tIns="108000" bIns="108000" rtlCol="0">
            <a:spAutoFit/>
          </a:bodyPr>
          <a:lstStyle/>
          <a:p>
            <a:pPr marL="342900" indent="-342900" algn="l">
              <a:buBlip>
                <a:blip r:embed="rId2"/>
              </a:buBlip>
            </a:pPr>
            <a:r>
              <a:rPr lang="zh-CN" altLang="en-US" sz="1800" smtClean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本课程主要学习各种</a:t>
            </a:r>
            <a:r>
              <a:rPr lang="zh-CN" altLang="en-US" sz="1800" smtClean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数据结构</a:t>
            </a:r>
            <a:r>
              <a:rPr lang="zh-CN" altLang="en-US" sz="1800" smtClean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“制作” </a:t>
            </a:r>
            <a:r>
              <a:rPr lang="zh-CN" altLang="en-US" sz="1800" smtClean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  <a:sym typeface="Wingdings" panose="05000000000000000000"/>
              </a:rPr>
              <a:t> 课程称为“数据结构”。</a:t>
            </a:r>
            <a:endParaRPr lang="en-US" altLang="zh-CN" sz="1800" smtClean="0">
              <a:solidFill>
                <a:srgbClr val="0000FF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342900" indent="-342900" algn="l">
              <a:buBlip>
                <a:blip r:embed="rId2"/>
              </a:buBlip>
            </a:pPr>
            <a:r>
              <a:rPr lang="zh-CN" altLang="en-US" sz="1800" smtClean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如果</a:t>
            </a:r>
            <a:r>
              <a:rPr lang="zh-CN" altLang="en-US" sz="1800" smtClean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数据结构</a:t>
            </a:r>
            <a:r>
              <a:rPr lang="zh-CN" altLang="en-US" sz="1800" smtClean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“制作”好了，可以在大型软件开发中直接使用。</a:t>
            </a:r>
            <a:endParaRPr lang="en-US" altLang="zh-CN" sz="1800" smtClean="0">
              <a:solidFill>
                <a:srgbClr val="0000FF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342900" indent="-342900" algn="l">
              <a:buBlip>
                <a:blip r:embed="rId2"/>
              </a:buBlip>
            </a:pPr>
            <a:r>
              <a:rPr lang="zh-CN" altLang="en-US" sz="1800" smtClean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通过学习</a:t>
            </a:r>
            <a:r>
              <a:rPr lang="zh-CN" altLang="en-US" sz="1800" smtClean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数据结构</a:t>
            </a:r>
            <a:r>
              <a:rPr lang="zh-CN" altLang="en-US" sz="1800" smtClean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的“制作”，掌握基本的数据组织和处理方法。</a:t>
            </a:r>
            <a:endParaRPr lang="zh-CN" altLang="en-US" sz="1800">
              <a:solidFill>
                <a:srgbClr val="0000FF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492988" y="1643050"/>
            <a:ext cx="459740" cy="321471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1800" smtClean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大型软件（由若干组件构成）</a:t>
            </a:r>
            <a:endParaRPr lang="zh-CN" altLang="en-US" sz="1800"/>
          </a:p>
        </p:txBody>
      </p:sp>
      <p:grpSp>
        <p:nvGrpSpPr>
          <p:cNvPr id="14" name="组合 13"/>
          <p:cNvGrpSpPr/>
          <p:nvPr/>
        </p:nvGrpSpPr>
        <p:grpSpPr>
          <a:xfrm>
            <a:off x="6953256" y="2643182"/>
            <a:ext cx="2643206" cy="1357322"/>
            <a:chOff x="5429256" y="2643182"/>
            <a:chExt cx="2643206" cy="1357322"/>
          </a:xfrm>
        </p:grpSpPr>
        <p:sp>
          <p:nvSpPr>
            <p:cNvPr id="8" name="六边形 7"/>
            <p:cNvSpPr/>
            <p:nvPr/>
          </p:nvSpPr>
          <p:spPr bwMode="auto">
            <a:xfrm>
              <a:off x="6643702" y="2643182"/>
              <a:ext cx="1428760" cy="1357322"/>
            </a:xfrm>
            <a:prstGeom prst="hexagon">
              <a:avLst/>
            </a:prstGeom>
            <a:ln>
              <a:tailEnd type="triangl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zh-CN" altLang="en-US" sz="2000" smtClean="0">
                  <a:solidFill>
                    <a:srgbClr val="FF00F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数据</a:t>
              </a:r>
              <a:endParaRPr lang="en-US" altLang="zh-CN" sz="2000" smtClean="0">
                <a:solidFill>
                  <a:srgbClr val="FF00FF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  <a:p>
              <a:pPr algn="ctr"/>
              <a:r>
                <a:rPr lang="zh-CN" altLang="en-US" sz="2000" smtClean="0">
                  <a:solidFill>
                    <a:srgbClr val="FF00F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结构</a:t>
              </a:r>
              <a:endParaRPr lang="zh-CN" altLang="en-US" sz="2000">
                <a:solidFill>
                  <a:srgbClr val="FF00FF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0" name="虚尾箭头 9"/>
            <p:cNvSpPr/>
            <p:nvPr/>
          </p:nvSpPr>
          <p:spPr bwMode="auto">
            <a:xfrm>
              <a:off x="5500694" y="3143248"/>
              <a:ext cx="928694" cy="357190"/>
            </a:xfrm>
            <a:prstGeom prst="stripedRightArrow">
              <a:avLst/>
            </a:prstGeom>
            <a:ln>
              <a:tailEnd type="triangle" w="med" len="med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429256" y="3571876"/>
              <a:ext cx="1143008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800" smtClean="0">
                  <a:solidFill>
                    <a:srgbClr val="0000FF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核心组件</a:t>
              </a:r>
              <a:endParaRPr lang="zh-CN" altLang="en-US" sz="180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</p:grp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762CE-E53F-4122-AF24-D0401755D924}" type="slidenum">
              <a:rPr lang="zh-CN" altLang="en-US" smtClean="0"/>
            </a:fld>
            <a:r>
              <a:rPr lang="en-US" altLang="zh-CN" smtClean="0"/>
              <a:t>/20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endParaRPr lang="zh-CN" altLang="en-US"/>
          </a:p>
        </p:txBody>
      </p:sp>
      <p:sp>
        <p:nvSpPr>
          <p:cNvPr id="19" name="内容占位符 18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Text Box 12"/>
          <p:cNvSpPr txBox="1">
            <a:spLocks noChangeArrowheads="1"/>
          </p:cNvSpPr>
          <p:nvPr/>
        </p:nvSpPr>
        <p:spPr bwMode="auto">
          <a:xfrm>
            <a:off x="3238480" y="642918"/>
            <a:ext cx="3500462" cy="429895"/>
          </a:xfrm>
          <a:prstGeom prst="rect">
            <a:avLst/>
          </a:prstGeom>
          <a:solidFill>
            <a:srgbClr val="6600CC"/>
          </a:solidFill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zh-CN" altLang="en-US" sz="220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如何学好数据结构课程</a:t>
            </a:r>
            <a:endParaRPr lang="zh-CN" altLang="en-US" sz="2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2305728" y="502301"/>
            <a:ext cx="718439" cy="714380"/>
            <a:chOff x="1357290" y="1285860"/>
            <a:chExt cx="718439" cy="714380"/>
          </a:xfrm>
        </p:grpSpPr>
        <p:sp>
          <p:nvSpPr>
            <p:cNvPr id="5" name="Oval 8"/>
            <p:cNvSpPr>
              <a:spLocks noChangeAspect="1" noChangeArrowheads="1"/>
            </p:cNvSpPr>
            <p:nvPr/>
          </p:nvSpPr>
          <p:spPr bwMode="auto">
            <a:xfrm>
              <a:off x="1357290" y="1285860"/>
              <a:ext cx="718439" cy="714380"/>
            </a:xfrm>
            <a:prstGeom prst="ellipse">
              <a:avLst/>
            </a:prstGeom>
            <a:gradFill rotWithShape="0">
              <a:gsLst>
                <a:gs pos="0">
                  <a:srgbClr val="00CCFF"/>
                </a:gs>
                <a:gs pos="100000">
                  <a:srgbClr val="00CCFF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3175">
              <a:noFill/>
              <a:round/>
            </a:ln>
            <a:effectLst/>
          </p:spPr>
          <p:txBody>
            <a:bodyPr wrap="none" lIns="98956" tIns="49478" rIns="98956" bIns="49478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" name="Oval 9"/>
            <p:cNvSpPr>
              <a:spLocks noChangeAspect="1" noChangeArrowheads="1"/>
            </p:cNvSpPr>
            <p:nvPr/>
          </p:nvSpPr>
          <p:spPr bwMode="auto">
            <a:xfrm>
              <a:off x="1408121" y="1330511"/>
              <a:ext cx="592111" cy="588766"/>
            </a:xfrm>
            <a:prstGeom prst="ellipse">
              <a:avLst/>
            </a:prstGeom>
            <a:gradFill rotWithShape="0">
              <a:gsLst>
                <a:gs pos="0">
                  <a:srgbClr val="00CCFF">
                    <a:gamma/>
                    <a:shade val="46275"/>
                    <a:invGamma/>
                  </a:srgbClr>
                </a:gs>
                <a:gs pos="100000">
                  <a:srgbClr val="00CCFF"/>
                </a:gs>
              </a:gsLst>
              <a:lin ang="2700000" scaled="1"/>
            </a:gradFill>
            <a:ln w="3175">
              <a:noFill/>
              <a:round/>
            </a:ln>
            <a:effectLst/>
          </p:spPr>
          <p:txBody>
            <a:bodyPr wrap="none" lIns="91435" tIns="45718" rIns="91435" bIns="45718" anchor="ctr"/>
            <a:lstStyle/>
            <a:p>
              <a:pPr algn="ctr">
                <a:defRPr/>
              </a:pPr>
              <a:r>
                <a:rPr lang="en-AU" sz="2800" b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nsolas" panose="020B0609020204030204" pitchFamily="49" charset="0"/>
                  <a:ea typeface="宋体" panose="02010600030101010101" pitchFamily="2" charset="-122"/>
                  <a:cs typeface="Consolas" panose="020B0609020204030204" pitchFamily="49" charset="0"/>
                </a:rPr>
                <a:t>5</a:t>
              </a:r>
              <a:endParaRPr lang="en-AU" sz="2800" b="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3238500" y="1390650"/>
            <a:ext cx="3429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smtClean="0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解决编程问题：需要</a:t>
            </a:r>
            <a:r>
              <a:rPr lang="zh-CN" altLang="en-US" sz="2000" smtClean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能力</a:t>
            </a:r>
            <a:r>
              <a:rPr lang="zh-CN" altLang="en-US" sz="2000" smtClean="0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！</a:t>
            </a:r>
            <a:endParaRPr lang="zh-CN" altLang="en-US" sz="2000">
              <a:solidFill>
                <a:srgbClr val="0000FF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5310506" y="1809224"/>
            <a:ext cx="1643074" cy="908894"/>
            <a:chOff x="4714876" y="2990324"/>
            <a:chExt cx="1643074" cy="908894"/>
          </a:xfrm>
        </p:grpSpPr>
        <p:sp>
          <p:nvSpPr>
            <p:cNvPr id="10" name="上箭头 9"/>
            <p:cNvSpPr/>
            <p:nvPr/>
          </p:nvSpPr>
          <p:spPr>
            <a:xfrm>
              <a:off x="5194846" y="2990324"/>
              <a:ext cx="142876" cy="357190"/>
            </a:xfrm>
            <a:prstGeom prst="up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714876" y="3500438"/>
              <a:ext cx="1643074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smtClean="0">
                  <a:solidFill>
                    <a:srgbClr val="0000FF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编程方法！</a:t>
              </a:r>
              <a:endParaRPr lang="zh-CN" altLang="en-US" sz="2000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3738870" y="2747966"/>
            <a:ext cx="4714908" cy="1360491"/>
            <a:chOff x="3143240" y="3929066"/>
            <a:chExt cx="4714908" cy="1360491"/>
          </a:xfrm>
        </p:grpSpPr>
        <p:sp>
          <p:nvSpPr>
            <p:cNvPr id="12" name="TextBox 11"/>
            <p:cNvSpPr txBox="1"/>
            <p:nvPr/>
          </p:nvSpPr>
          <p:spPr>
            <a:xfrm>
              <a:off x="3143240" y="4429132"/>
              <a:ext cx="4714908" cy="8604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zh-CN" altLang="en-US" sz="2000" smtClean="0">
                  <a:solidFill>
                    <a:srgbClr val="0000FF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在编程中遵循或运用的、符合科学原则的各种途径和手段！</a:t>
              </a:r>
              <a:endParaRPr lang="zh-CN" altLang="en-US" sz="200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13" name="上箭头 12"/>
            <p:cNvSpPr/>
            <p:nvPr/>
          </p:nvSpPr>
          <p:spPr>
            <a:xfrm>
              <a:off x="5214942" y="3929066"/>
              <a:ext cx="142876" cy="357190"/>
            </a:xfrm>
            <a:prstGeom prst="up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2665704" y="4219908"/>
            <a:ext cx="6715172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smtClean="0">
                <a:solidFill>
                  <a:srgbClr val="FF0000"/>
                </a:solidFill>
                <a:latin typeface="方正启体简体" pitchFamily="65" charset="-122"/>
                <a:ea typeface="方正启体简体" pitchFamily="65" charset="-122"/>
              </a:rPr>
              <a:t>一个用人单位：并不需要你的知识，需要的是你的能力！</a:t>
            </a:r>
            <a:endParaRPr lang="zh-CN" altLang="en-US" sz="2000">
              <a:solidFill>
                <a:srgbClr val="FF0000"/>
              </a:solidFill>
              <a:latin typeface="方正启体简体" pitchFamily="65" charset="-122"/>
              <a:ea typeface="方正启体简体" pitchFamily="65" charset="-122"/>
            </a:endParaRPr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762CE-E53F-4122-AF24-D0401755D924}" type="slidenum">
              <a:rPr lang="zh-CN" altLang="en-US" smtClean="0"/>
            </a:fld>
            <a:r>
              <a:rPr lang="en-US" altLang="zh-CN" smtClean="0"/>
              <a:t>/20</a:t>
            </a:r>
            <a:endParaRPr lang="zh-CN" altLang="en-US"/>
          </a:p>
        </p:txBody>
      </p:sp>
      <p:sp>
        <p:nvSpPr>
          <p:cNvPr id="20" name="六边形 19"/>
          <p:cNvSpPr/>
          <p:nvPr/>
        </p:nvSpPr>
        <p:spPr bwMode="auto">
          <a:xfrm>
            <a:off x="2530451" y="4747874"/>
            <a:ext cx="1428760" cy="1357322"/>
          </a:xfrm>
          <a:prstGeom prst="hexagon">
            <a:avLst/>
          </a:prstGeom>
          <a:ln>
            <a:tailEnd type="triangl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p>
            <a:pPr algn="ctr"/>
            <a:r>
              <a:rPr lang="zh-CN" altLang="en-US" sz="2000" smtClean="0">
                <a:solidFill>
                  <a:srgbClr val="FF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数据结构</a:t>
            </a:r>
            <a:endParaRPr lang="en-US" altLang="zh-CN" sz="2000" smtClean="0">
              <a:solidFill>
                <a:srgbClr val="FF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/>
            <a:r>
              <a:rPr lang="zh-CN" altLang="en-US" sz="2000" smtClean="0">
                <a:solidFill>
                  <a:srgbClr val="FF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课程</a:t>
            </a:r>
            <a:endParaRPr lang="zh-CN" altLang="en-US" sz="2000">
              <a:solidFill>
                <a:srgbClr val="FF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1" name="TextBox 3"/>
          <p:cNvSpPr txBox="1"/>
          <p:nvPr/>
        </p:nvSpPr>
        <p:spPr>
          <a:xfrm>
            <a:off x="3241979" y="6350007"/>
            <a:ext cx="60722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000" smtClean="0">
                <a:solidFill>
                  <a:srgbClr val="0000FF"/>
                </a:solidFill>
                <a:latin typeface="方正启体简体" pitchFamily="65" charset="-122"/>
                <a:ea typeface="方正启体简体" pitchFamily="65" charset="-122"/>
              </a:rPr>
              <a:t>从知识中获取能力的唯一途径：</a:t>
            </a:r>
            <a:r>
              <a:rPr lang="zh-CN" altLang="en-US" sz="2000" smtClean="0">
                <a:solidFill>
                  <a:srgbClr val="FF0000"/>
                </a:solidFill>
                <a:latin typeface="方正启体简体" pitchFamily="65" charset="-122"/>
                <a:ea typeface="方正启体简体" pitchFamily="65" charset="-122"/>
              </a:rPr>
              <a:t>编程，编程，再编程</a:t>
            </a:r>
            <a:endParaRPr lang="zh-CN" altLang="en-US" sz="2000">
              <a:solidFill>
                <a:srgbClr val="FF0000"/>
              </a:solidFill>
              <a:latin typeface="方正启体简体" pitchFamily="65" charset="-122"/>
              <a:ea typeface="方正启体简体" pitchFamily="65" charset="-122"/>
            </a:endParaRPr>
          </a:p>
        </p:txBody>
      </p:sp>
      <p:sp>
        <p:nvSpPr>
          <p:cNvPr id="22" name="折角形 21"/>
          <p:cNvSpPr/>
          <p:nvPr/>
        </p:nvSpPr>
        <p:spPr>
          <a:xfrm>
            <a:off x="6096319" y="5070139"/>
            <a:ext cx="857256" cy="714380"/>
          </a:xfrm>
          <a:prstGeom prst="foldedCorner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150000"/>
              </a:lnSpc>
            </a:pPr>
            <a:r>
              <a:rPr lang="zh-CN" altLang="en-US" sz="2000" smtClean="0">
                <a:latin typeface="仿宋" panose="02010609060101010101" pitchFamily="49" charset="-122"/>
                <a:ea typeface="仿宋" panose="02010609060101010101" pitchFamily="49" charset="-122"/>
              </a:rPr>
              <a:t>知识</a:t>
            </a:r>
            <a:endParaRPr lang="zh-CN" altLang="en-US" sz="200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23" name="右箭头 22"/>
          <p:cNvSpPr/>
          <p:nvPr/>
        </p:nvSpPr>
        <p:spPr>
          <a:xfrm>
            <a:off x="4338309" y="5396848"/>
            <a:ext cx="1428760" cy="214314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026" name="Picture 2" descr="https://ss1.bdstatic.com/70cFvXSh_Q1YnxGkpoWK1HF6hhy/it/u=4235954971,706855114&amp;fm=200&amp;gp=0.jp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7886700" y="4747895"/>
            <a:ext cx="2033270" cy="1512570"/>
          </a:xfrm>
          <a:prstGeom prst="rect">
            <a:avLst/>
          </a:prstGeom>
          <a:noFill/>
        </p:spPr>
      </p:pic>
      <p:sp>
        <p:nvSpPr>
          <p:cNvPr id="24" name="TextBox 7"/>
          <p:cNvSpPr txBox="1"/>
          <p:nvPr/>
        </p:nvSpPr>
        <p:spPr>
          <a:xfrm>
            <a:off x="4432924" y="4976158"/>
            <a:ext cx="1357322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800" smtClean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老师教的</a:t>
            </a:r>
            <a:endParaRPr lang="zh-CN" altLang="en-US" sz="1800">
              <a:solidFill>
                <a:srgbClr val="0000FF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25" name="下箭头 24"/>
          <p:cNvSpPr/>
          <p:nvPr/>
        </p:nvSpPr>
        <p:spPr>
          <a:xfrm rot="16200000">
            <a:off x="7388225" y="5245100"/>
            <a:ext cx="153035" cy="516890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5" grpId="0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809720" y="142852"/>
            <a:ext cx="4000528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推荐编程网站</a:t>
            </a:r>
            <a:endParaRPr lang="zh-CN" altLang="en-US" sz="220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38348" y="585691"/>
            <a:ext cx="7072362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https://www.nowcoder.com</a:t>
            </a:r>
            <a:endParaRPr lang="zh-CN" altLang="en-US" sz="200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881158" y="1142984"/>
            <a:ext cx="7929586" cy="526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762CE-E53F-4122-AF24-D0401755D924}" type="slidenum">
              <a:rPr lang="zh-CN" altLang="en-US" smtClean="0"/>
            </a:fld>
            <a:r>
              <a:rPr lang="en-US" altLang="zh-CN" smtClean="0"/>
              <a:t>/20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809720" y="571480"/>
            <a:ext cx="8072494" cy="60543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1881158" y="142852"/>
            <a:ext cx="1500198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专项练习</a:t>
            </a:r>
            <a:endParaRPr lang="zh-CN" altLang="en-US" sz="220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762CE-E53F-4122-AF24-D0401755D924}" type="slidenum">
              <a:rPr lang="zh-CN" altLang="en-US" smtClean="0"/>
            </a:fld>
            <a:r>
              <a:rPr lang="en-US" altLang="zh-CN" smtClean="0"/>
              <a:t>/20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905003" y="642918"/>
            <a:ext cx="7977211" cy="5982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1881158" y="142852"/>
            <a:ext cx="4572032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在线编程（你真的会编程吗？）</a:t>
            </a:r>
            <a:endParaRPr lang="zh-CN" altLang="en-US" sz="220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762CE-E53F-4122-AF24-D0401755D924}" type="slidenum">
              <a:rPr lang="zh-CN" altLang="en-US" smtClean="0"/>
            </a:fld>
            <a:r>
              <a:rPr lang="en-US" altLang="zh-CN" smtClean="0"/>
              <a:t>/20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738283" y="142876"/>
            <a:ext cx="8358246" cy="62686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762CE-E53F-4122-AF24-D0401755D924}" type="slidenum">
              <a:rPr lang="zh-CN" altLang="en-US" smtClean="0"/>
            </a:fld>
            <a:r>
              <a:rPr lang="en-US" altLang="zh-CN" smtClean="0"/>
              <a:t>/20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31" name="Picture 2" descr="http://www.tup.tsinghua.edu.cn/upload/smallbookimg/072421-01.jp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2381224" y="1714487"/>
            <a:ext cx="2041902" cy="2928958"/>
          </a:xfrm>
          <a:prstGeom prst="rect">
            <a:avLst/>
          </a:prstGeom>
          <a:noFill/>
        </p:spPr>
      </p:pic>
      <p:sp>
        <p:nvSpPr>
          <p:cNvPr id="32" name="TextBox 31"/>
          <p:cNvSpPr txBox="1"/>
          <p:nvPr/>
        </p:nvSpPr>
        <p:spPr>
          <a:xfrm>
            <a:off x="1952596" y="4929198"/>
            <a:ext cx="8286808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800" smtClean="0">
                <a:solidFill>
                  <a:srgbClr val="6600CC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清华大学出版社链接地址：</a:t>
            </a:r>
            <a:r>
              <a:rPr lang="en-US" altLang="zh-CN" sz="1800" smtClean="0">
                <a:solidFill>
                  <a:srgbClr val="6600CC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http://www.tup.tsinghua.edu.cn/booksCenter/book_07242101.html</a:t>
            </a:r>
            <a:endParaRPr lang="zh-CN" altLang="en-US" sz="1800">
              <a:solidFill>
                <a:srgbClr val="6600CC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452794" y="500042"/>
            <a:ext cx="4714908" cy="83121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lIns="144000" tIns="108000" bIns="108000" rtlCol="0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sz="2000" smtClean="0">
                <a:latin typeface="方正启体简体" pitchFamily="65" charset="-122"/>
                <a:ea typeface="方正启体简体" pitchFamily="65" charset="-122"/>
              </a:rPr>
              <a:t>数据结构教程（第</a:t>
            </a:r>
            <a:r>
              <a:rPr lang="en-US" altLang="zh-CN" sz="2000" smtClean="0">
                <a:latin typeface="方正启体简体" pitchFamily="65" charset="-122"/>
                <a:ea typeface="方正启体简体" pitchFamily="65" charset="-122"/>
              </a:rPr>
              <a:t>5</a:t>
            </a:r>
            <a:r>
              <a:rPr lang="zh-CN" altLang="en-US" sz="2000" smtClean="0">
                <a:latin typeface="方正启体简体" pitchFamily="65" charset="-122"/>
                <a:ea typeface="方正启体简体" pitchFamily="65" charset="-122"/>
              </a:rPr>
              <a:t>版）李春葆等</a:t>
            </a:r>
            <a:endParaRPr lang="en-US" altLang="zh-CN" sz="2000" smtClean="0">
              <a:latin typeface="方正启体简体" pitchFamily="65" charset="-122"/>
              <a:ea typeface="方正启体简体" pitchFamily="65" charset="-122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sz="2000" smtClean="0">
                <a:latin typeface="方正启体简体" pitchFamily="65" charset="-122"/>
                <a:ea typeface="方正启体简体" pitchFamily="65" charset="-122"/>
              </a:rPr>
              <a:t>国家级十二五规划本科教材</a:t>
            </a:r>
            <a:endParaRPr lang="zh-CN" altLang="en-US" sz="2000">
              <a:latin typeface="方正启体简体" pitchFamily="65" charset="-122"/>
              <a:ea typeface="方正启体简体" pitchFamily="65" charset="-122"/>
            </a:endParaRPr>
          </a:p>
        </p:txBody>
      </p:sp>
      <p:sp>
        <p:nvSpPr>
          <p:cNvPr id="36" name="灯片编号占位符 3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762CE-E53F-4122-AF24-D0401755D924}" type="slidenum">
              <a:rPr lang="zh-CN" altLang="en-US" smtClean="0"/>
            </a:fld>
            <a:r>
              <a:rPr lang="en-US" altLang="zh-CN" smtClean="0"/>
              <a:t>/20</a:t>
            </a:r>
            <a:endParaRPr lang="zh-CN" altLang="en-US"/>
          </a:p>
        </p:txBody>
      </p:sp>
      <p:pic>
        <p:nvPicPr>
          <p:cNvPr id="23554" name="Picture 2" descr="http://www.tup.tsinghua.edu.cn/upload/smallbookimg/072426-0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81884" y="1714487"/>
            <a:ext cx="2000264" cy="2869233"/>
          </a:xfrm>
          <a:prstGeom prst="rect">
            <a:avLst/>
          </a:prstGeom>
          <a:noFill/>
        </p:spPr>
      </p:pic>
      <p:pic>
        <p:nvPicPr>
          <p:cNvPr id="23556" name="Picture 4" descr="http://www.tup.tsinghua.edu.cn/upload/smallbookimg/072425-0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81554" y="1714487"/>
            <a:ext cx="2071702" cy="297170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2029460" y="1607820"/>
            <a:ext cx="8063865" cy="2093595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216000" tIns="216000" rIns="216000" bIns="216000" rtlCol="0">
            <a:spAutoFit/>
          </a:bodyPr>
          <a:lstStyle/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1"/>
              </a:buBlip>
            </a:pPr>
            <a:r>
              <a:rPr lang="zh-CN" altLang="en-US" sz="2400" b="1" smtClean="0">
                <a:solidFill>
                  <a:schemeClr val="bg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爱课程网（中国大学</a:t>
            </a:r>
            <a:r>
              <a:rPr lang="en-US" altLang="zh-CN" sz="2400" b="1" smtClean="0">
                <a:solidFill>
                  <a:schemeClr val="bg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MOOC</a:t>
            </a:r>
            <a:r>
              <a:rPr lang="zh-CN" altLang="en-US" sz="2400" b="1" smtClean="0">
                <a:solidFill>
                  <a:schemeClr val="bg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）</a:t>
            </a:r>
            <a:r>
              <a:rPr lang="zh-CN" altLang="en-US" sz="2400" b="1" smtClean="0">
                <a:solidFill>
                  <a:schemeClr val="bg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  <a:sym typeface="Symbol" panose="05050102010706020507"/>
              </a:rPr>
              <a:t> </a:t>
            </a:r>
            <a:r>
              <a:rPr lang="zh-CN" altLang="en-US" sz="2400" b="1" smtClean="0">
                <a:solidFill>
                  <a:schemeClr val="bg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数据结构</a:t>
            </a:r>
            <a:r>
              <a:rPr lang="en-US" altLang="zh-CN" sz="2400" b="1" smtClean="0">
                <a:solidFill>
                  <a:schemeClr val="bg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MOOC</a:t>
            </a:r>
            <a:r>
              <a:rPr lang="zh-CN" altLang="en-US" sz="2400" b="1" smtClean="0">
                <a:solidFill>
                  <a:schemeClr val="bg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课程。</a:t>
            </a:r>
            <a:endParaRPr lang="en-US" altLang="zh-CN" sz="2400" b="1" smtClean="0">
              <a:solidFill>
                <a:schemeClr val="bg1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1"/>
              </a:buBlip>
            </a:pPr>
            <a:r>
              <a:rPr lang="zh-CN" altLang="en-US" sz="2400" b="1" smtClean="0">
                <a:solidFill>
                  <a:schemeClr val="bg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武汉大学珞珈在线平台 </a:t>
            </a:r>
            <a:r>
              <a:rPr lang="zh-CN" altLang="en-US" sz="2400" b="1" smtClean="0">
                <a:solidFill>
                  <a:schemeClr val="bg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  <a:sym typeface="Symbol" panose="05050102010706020507"/>
              </a:rPr>
              <a:t> </a:t>
            </a:r>
            <a:r>
              <a:rPr lang="zh-CN" altLang="en-US" sz="2400" b="1" smtClean="0">
                <a:solidFill>
                  <a:schemeClr val="bg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数据结构</a:t>
            </a:r>
            <a:r>
              <a:rPr lang="en-US" altLang="zh-CN" sz="2400" b="1" smtClean="0">
                <a:solidFill>
                  <a:schemeClr val="bg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MOOC</a:t>
            </a:r>
            <a:r>
              <a:rPr lang="zh-CN" altLang="en-US" sz="2400" b="1" smtClean="0">
                <a:solidFill>
                  <a:schemeClr val="bg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课程。</a:t>
            </a:r>
            <a:endParaRPr lang="zh-CN" altLang="en-US" sz="2400" b="1" smtClean="0">
              <a:solidFill>
                <a:schemeClr val="bg1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1"/>
              </a:buBlip>
            </a:pPr>
            <a:r>
              <a:rPr lang="zh-CN" altLang="en-US" sz="2400" b="1" smtClean="0">
                <a:solidFill>
                  <a:schemeClr val="bg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清华大学出版社智学苑 </a:t>
            </a:r>
            <a:r>
              <a:rPr lang="zh-CN" altLang="en-US" sz="2400" b="1" smtClean="0">
                <a:solidFill>
                  <a:schemeClr val="bg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  <a:sym typeface="Symbol" panose="05050102010706020507"/>
              </a:rPr>
              <a:t> </a:t>
            </a:r>
            <a:r>
              <a:rPr lang="zh-CN" altLang="en-US" sz="2400" b="1" smtClean="0">
                <a:solidFill>
                  <a:schemeClr val="bg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数据结构微课。</a:t>
            </a:r>
            <a:endParaRPr lang="zh-CN" altLang="en-US" sz="2400" b="1" smtClean="0">
              <a:solidFill>
                <a:schemeClr val="bg1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24100" y="964845"/>
            <a:ext cx="2428892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 smtClean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学习资源</a:t>
            </a:r>
            <a:endParaRPr lang="zh-CN" altLang="en-US" sz="220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762CE-E53F-4122-AF24-D0401755D924}" type="slidenum">
              <a:rPr lang="zh-CN" altLang="en-US" smtClean="0"/>
            </a:fld>
            <a:r>
              <a:rPr lang="en-US" altLang="zh-CN" smtClean="0"/>
              <a:t>/20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8375" y="1000125"/>
            <a:ext cx="7772400" cy="3929063"/>
          </a:xfrm>
        </p:spPr>
        <p:txBody>
          <a:bodyPr wrap="square" lIns="91440" tIns="45720" rIns="91440" bIns="45720" anchor="t">
            <a:normAutofit fontScale="90000" lnSpcReduction="10000"/>
          </a:bodyPr>
          <a:p>
            <a:r>
              <a:rPr lang="en-US" altLang="zh-CN" sz="4400" b="1" dirty="0">
                <a:latin typeface="Andalus" pitchFamily="18" charset="-78"/>
                <a:ea typeface="Andalus" pitchFamily="18" charset="-78"/>
              </a:rPr>
              <a:t>Give someone a program, you will frustrate him for a day; teach someone how to program, you will frustrate him for a lifetime.</a:t>
            </a:r>
            <a:endParaRPr lang="zh-CN" altLang="en-US" sz="4400" b="1" dirty="0">
              <a:latin typeface="Andalus" pitchFamily="18" charset="-78"/>
              <a:ea typeface="Andalus" pitchFamily="18" charset="-78"/>
            </a:endParaRPr>
          </a:p>
        </p:txBody>
      </p:sp>
      <p:sp>
        <p:nvSpPr>
          <p:cNvPr id="614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56563" y="6248400"/>
            <a:ext cx="2230437" cy="457200"/>
          </a:xfrm>
        </p:spPr>
        <p:txBody>
          <a:bodyPr wrap="square" lIns="91440" tIns="45720" rIns="91440" bIns="45720" anchor="b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zh-CN" sz="1800" dirty="0">
                <a:solidFill>
                  <a:srgbClr val="99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</a:fld>
            <a:endParaRPr lang="en-US" altLang="zh-CN" sz="1800" dirty="0">
              <a:solidFill>
                <a:srgbClr val="99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0" end="1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3">
                                            <p:txEl>
                                              <p:charRg st="0" end="1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69925" y="1319530"/>
            <a:ext cx="3152775" cy="2095500"/>
          </a:xfrm>
          <a:prstGeom prst="rect">
            <a:avLst/>
          </a:prstGeom>
        </p:spPr>
      </p:pic>
      <p:pic>
        <p:nvPicPr>
          <p:cNvPr id="7" name="内容占位符 6"/>
          <p:cNvPicPr>
            <a:picLocks noChangeAspect="1"/>
          </p:cNvPicPr>
          <p:nvPr>
            <p:ph idx="1"/>
            <p:custDataLst>
              <p:tags r:id="rId3"/>
            </p:custDataLst>
          </p:nvPr>
        </p:nvPicPr>
        <p:blipFill>
          <a:blip r:embed="rId4"/>
          <a:srcRect l="19387" t="16726" r="19373" b="16038"/>
          <a:stretch>
            <a:fillRect/>
          </a:stretch>
        </p:blipFill>
        <p:spPr>
          <a:xfrm>
            <a:off x="4056380" y="899795"/>
            <a:ext cx="1402715" cy="105854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rcRect l="19141" t="21933" r="18372" b="18867"/>
          <a:stretch>
            <a:fillRect/>
          </a:stretch>
        </p:blipFill>
        <p:spPr>
          <a:xfrm>
            <a:off x="5648325" y="935355"/>
            <a:ext cx="1512570" cy="102298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56380" y="2169795"/>
            <a:ext cx="2846070" cy="103441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8296275" y="1978025"/>
            <a:ext cx="2068830" cy="11703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听课、看教科书</a:t>
            </a:r>
            <a:endParaRPr lang="zh-CN" altLang="en-US"/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课后题</a:t>
            </a:r>
            <a:endParaRPr lang="zh-CN" altLang="en-US"/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上机练习</a:t>
            </a:r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6310" y="3566795"/>
            <a:ext cx="2580640" cy="191960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8311515" y="4121785"/>
            <a:ext cx="2068830" cy="8102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听课、看教科书</a:t>
            </a:r>
            <a:endParaRPr lang="zh-CN" altLang="en-US"/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课后题</a:t>
            </a:r>
            <a:endParaRPr lang="zh-CN" altLang="en-US"/>
          </a:p>
        </p:txBody>
      </p:sp>
      <p:sp>
        <p:nvSpPr>
          <p:cNvPr id="13" name="右箭头 12"/>
          <p:cNvSpPr/>
          <p:nvPr/>
        </p:nvSpPr>
        <p:spPr>
          <a:xfrm>
            <a:off x="7375525" y="2169795"/>
            <a:ext cx="920750" cy="787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建议</a:t>
            </a:r>
            <a:endParaRPr lang="zh-CN" altLang="en-US"/>
          </a:p>
        </p:txBody>
      </p:sp>
      <p:sp>
        <p:nvSpPr>
          <p:cNvPr id="15" name="右箭头 14"/>
          <p:cNvSpPr/>
          <p:nvPr/>
        </p:nvSpPr>
        <p:spPr>
          <a:xfrm>
            <a:off x="7451090" y="4144645"/>
            <a:ext cx="860425" cy="787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建议</a:t>
            </a:r>
            <a:endParaRPr lang="zh-CN" altLang="en-US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52570" y="3487420"/>
            <a:ext cx="3002915" cy="123698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9"/>
          <a:srcRect l="23933" t="19679" r="18147" b="20756"/>
          <a:stretch>
            <a:fillRect/>
          </a:stretch>
        </p:blipFill>
        <p:spPr>
          <a:xfrm>
            <a:off x="4052570" y="4575175"/>
            <a:ext cx="3002280" cy="114808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10"/>
          <a:srcRect l="12769" t="1353" r="16446"/>
          <a:stretch>
            <a:fillRect/>
          </a:stretch>
        </p:blipFill>
        <p:spPr>
          <a:xfrm>
            <a:off x="1363345" y="5547995"/>
            <a:ext cx="1539240" cy="1201420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4052570" y="5923280"/>
            <a:ext cx="2068830" cy="4508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听课、看教科书</a:t>
            </a:r>
            <a:endParaRPr lang="zh-CN" altLang="en-US"/>
          </a:p>
        </p:txBody>
      </p:sp>
      <p:sp>
        <p:nvSpPr>
          <p:cNvPr id="20" name="右箭头 19"/>
          <p:cNvSpPr/>
          <p:nvPr/>
        </p:nvSpPr>
        <p:spPr>
          <a:xfrm>
            <a:off x="3192145" y="5755005"/>
            <a:ext cx="860425" cy="787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建议</a:t>
            </a:r>
            <a:endParaRPr lang="zh-CN" altLang="en-US"/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375525" y="5435600"/>
            <a:ext cx="1313815" cy="1313815"/>
          </a:xfrm>
          <a:prstGeom prst="rect">
            <a:avLst/>
          </a:prstGeom>
        </p:spPr>
      </p:pic>
      <p:sp>
        <p:nvSpPr>
          <p:cNvPr id="22" name="右箭头 21"/>
          <p:cNvSpPr/>
          <p:nvPr/>
        </p:nvSpPr>
        <p:spPr>
          <a:xfrm>
            <a:off x="8778875" y="5755005"/>
            <a:ext cx="860425" cy="787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建议</a:t>
            </a:r>
            <a:endParaRPr lang="zh-CN" altLang="en-US"/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903460" y="5486400"/>
            <a:ext cx="1313815" cy="1128395"/>
          </a:xfrm>
          <a:prstGeom prst="rect">
            <a:avLst/>
          </a:prstGeom>
        </p:spPr>
      </p:pic>
      <p:sp>
        <p:nvSpPr>
          <p:cNvPr id="24" name="标题 23"/>
          <p:cNvSpPr/>
          <p:nvPr>
            <p:ph type="title"/>
          </p:nvPr>
        </p:nvSpPr>
        <p:spPr/>
        <p:txBody>
          <a:bodyPr>
            <a:normAutofit fontScale="90000"/>
          </a:bodyPr>
          <a:p>
            <a:endParaRPr lang="zh-CN" altLang="en-US"/>
          </a:p>
        </p:txBody>
      </p:sp>
      <p:sp>
        <p:nvSpPr>
          <p:cNvPr id="25" name="Text Box 12"/>
          <p:cNvSpPr txBox="1">
            <a:spLocks noChangeArrowheads="1"/>
          </p:cNvSpPr>
          <p:nvPr/>
        </p:nvSpPr>
        <p:spPr bwMode="auto">
          <a:xfrm>
            <a:off x="1602649" y="216477"/>
            <a:ext cx="3786214" cy="429895"/>
          </a:xfrm>
          <a:prstGeom prst="rect">
            <a:avLst/>
          </a:prstGeom>
          <a:solidFill>
            <a:srgbClr val="6600CC"/>
          </a:solidFill>
          <a:ln w="9525">
            <a:noFill/>
            <a:miter lim="800000"/>
          </a:ln>
          <a:effectLst/>
        </p:spPr>
        <p:txBody>
          <a:bodyPr wrap="square">
            <a:spAutoFit/>
          </a:bodyPr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zh-CN" altLang="en-US" sz="220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学习目的</a:t>
            </a:r>
            <a:endParaRPr lang="zh-CN" altLang="en-US" sz="2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669896" y="75860"/>
            <a:ext cx="718439" cy="714380"/>
            <a:chOff x="1357290" y="1285860"/>
            <a:chExt cx="718439" cy="714380"/>
          </a:xfrm>
        </p:grpSpPr>
        <p:sp>
          <p:nvSpPr>
            <p:cNvPr id="27" name="Oval 8"/>
            <p:cNvSpPr>
              <a:spLocks noChangeAspect="1" noChangeArrowheads="1"/>
            </p:cNvSpPr>
            <p:nvPr/>
          </p:nvSpPr>
          <p:spPr bwMode="auto">
            <a:xfrm>
              <a:off x="1357290" y="1285860"/>
              <a:ext cx="718439" cy="714380"/>
            </a:xfrm>
            <a:prstGeom prst="ellipse">
              <a:avLst/>
            </a:prstGeom>
            <a:gradFill rotWithShape="0">
              <a:gsLst>
                <a:gs pos="0">
                  <a:srgbClr val="00CCFF"/>
                </a:gs>
                <a:gs pos="100000">
                  <a:srgbClr val="00CCFF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3175">
              <a:noFill/>
              <a:round/>
            </a:ln>
            <a:effectLst/>
          </p:spPr>
          <p:txBody>
            <a:bodyPr wrap="none" lIns="98956" tIns="49478" rIns="98956" bIns="49478" anchor="ctr"/>
            <a:p>
              <a:pPr>
                <a:defRPr/>
              </a:pPr>
              <a:endParaRPr lang="zh-CN" altLang="en-US"/>
            </a:p>
          </p:txBody>
        </p:sp>
        <p:sp>
          <p:nvSpPr>
            <p:cNvPr id="28" name="Oval 9"/>
            <p:cNvSpPr>
              <a:spLocks noChangeAspect="1" noChangeArrowheads="1"/>
            </p:cNvSpPr>
            <p:nvPr/>
          </p:nvSpPr>
          <p:spPr bwMode="auto">
            <a:xfrm>
              <a:off x="1408121" y="1330511"/>
              <a:ext cx="592111" cy="588766"/>
            </a:xfrm>
            <a:prstGeom prst="ellipse">
              <a:avLst/>
            </a:prstGeom>
            <a:gradFill rotWithShape="0">
              <a:gsLst>
                <a:gs pos="0">
                  <a:srgbClr val="00CCFF">
                    <a:gamma/>
                    <a:shade val="46275"/>
                    <a:invGamma/>
                  </a:srgbClr>
                </a:gs>
                <a:gs pos="100000">
                  <a:srgbClr val="00CCFF"/>
                </a:gs>
              </a:gsLst>
              <a:lin ang="2700000" scaled="1"/>
            </a:gradFill>
            <a:ln w="3175">
              <a:noFill/>
              <a:round/>
            </a:ln>
            <a:effectLst/>
          </p:spPr>
          <p:txBody>
            <a:bodyPr wrap="none" lIns="91435" tIns="45718" rIns="91435" bIns="45718" anchor="ctr"/>
            <a:p>
              <a:pPr algn="ctr">
                <a:defRPr/>
              </a:pPr>
              <a:r>
                <a:rPr lang="en-AU" sz="2800" b="0" dirty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nsolas" panose="020B0609020204030204" pitchFamily="49" charset="0"/>
                  <a:ea typeface="宋体" panose="02010600030101010101" pitchFamily="2" charset="-122"/>
                  <a:cs typeface="Consolas" panose="020B0609020204030204" pitchFamily="49" charset="0"/>
                </a:rPr>
                <a:t>1</a:t>
              </a:r>
              <a:endParaRPr lang="en-AU" sz="2800" b="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endParaRPr>
            </a:p>
          </p:txBody>
        </p:sp>
      </p:grpSp>
    </p:spTree>
    <p:custDataLst>
      <p:tags r:id="rId1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0" grpId="0"/>
      <p:bldP spid="15" grpId="0" animBg="1"/>
      <p:bldP spid="12" grpId="0"/>
      <p:bldP spid="20" grpId="0" animBg="1"/>
      <p:bldP spid="19" grpId="0"/>
      <p:bldP spid="2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9" name="Text Box 12"/>
          <p:cNvSpPr txBox="1">
            <a:spLocks noChangeArrowheads="1"/>
          </p:cNvSpPr>
          <p:nvPr/>
        </p:nvSpPr>
        <p:spPr bwMode="auto">
          <a:xfrm>
            <a:off x="3028225" y="497783"/>
            <a:ext cx="3786214" cy="429895"/>
          </a:xfrm>
          <a:prstGeom prst="rect">
            <a:avLst/>
          </a:prstGeom>
          <a:solidFill>
            <a:srgbClr val="6600CC"/>
          </a:solidFill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zh-CN" altLang="en-US" sz="220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为什么学习数据结构课程</a:t>
            </a:r>
            <a:endParaRPr lang="zh-CN" altLang="en-US" sz="2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2095472" y="357166"/>
            <a:ext cx="718439" cy="714380"/>
            <a:chOff x="1357290" y="1285860"/>
            <a:chExt cx="718439" cy="714380"/>
          </a:xfrm>
        </p:grpSpPr>
        <p:sp>
          <p:nvSpPr>
            <p:cNvPr id="12" name="Oval 8"/>
            <p:cNvSpPr>
              <a:spLocks noChangeAspect="1" noChangeArrowheads="1"/>
            </p:cNvSpPr>
            <p:nvPr/>
          </p:nvSpPr>
          <p:spPr bwMode="auto">
            <a:xfrm>
              <a:off x="1357290" y="1285860"/>
              <a:ext cx="718439" cy="714380"/>
            </a:xfrm>
            <a:prstGeom prst="ellipse">
              <a:avLst/>
            </a:prstGeom>
            <a:gradFill rotWithShape="0">
              <a:gsLst>
                <a:gs pos="0">
                  <a:srgbClr val="00CCFF"/>
                </a:gs>
                <a:gs pos="100000">
                  <a:srgbClr val="00CCFF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3175">
              <a:noFill/>
              <a:round/>
            </a:ln>
            <a:effectLst/>
          </p:spPr>
          <p:txBody>
            <a:bodyPr wrap="none" lIns="98956" tIns="49478" rIns="98956" bIns="49478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" name="Oval 9"/>
            <p:cNvSpPr>
              <a:spLocks noChangeAspect="1" noChangeArrowheads="1"/>
            </p:cNvSpPr>
            <p:nvPr/>
          </p:nvSpPr>
          <p:spPr bwMode="auto">
            <a:xfrm>
              <a:off x="1408121" y="1330511"/>
              <a:ext cx="592111" cy="588766"/>
            </a:xfrm>
            <a:prstGeom prst="ellipse">
              <a:avLst/>
            </a:prstGeom>
            <a:gradFill rotWithShape="0">
              <a:gsLst>
                <a:gs pos="0">
                  <a:srgbClr val="00CCFF">
                    <a:gamma/>
                    <a:shade val="46275"/>
                    <a:invGamma/>
                  </a:srgbClr>
                </a:gs>
                <a:gs pos="100000">
                  <a:srgbClr val="00CCFF"/>
                </a:gs>
              </a:gsLst>
              <a:lin ang="2700000" scaled="1"/>
            </a:gradFill>
            <a:ln w="3175">
              <a:noFill/>
              <a:round/>
            </a:ln>
            <a:effectLst/>
          </p:spPr>
          <p:txBody>
            <a:bodyPr wrap="none" lIns="91435" tIns="45718" rIns="91435" bIns="45718" anchor="ctr"/>
            <a:lstStyle/>
            <a:p>
              <a:pPr algn="ctr">
                <a:defRPr/>
              </a:pPr>
              <a:r>
                <a:rPr lang="en-AU" sz="2800" b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nsolas" panose="020B0609020204030204" pitchFamily="49" charset="0"/>
                  <a:ea typeface="宋体" panose="02010600030101010101" pitchFamily="2" charset="-122"/>
                  <a:cs typeface="Consolas" panose="020B0609020204030204" pitchFamily="49" charset="0"/>
                </a:rPr>
                <a:t>2</a:t>
              </a:r>
              <a:endParaRPr lang="en-AU" sz="2800" b="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2760322" y="3215943"/>
            <a:ext cx="5786478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80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程序设计语言 </a:t>
            </a:r>
            <a:r>
              <a:rPr lang="zh-CN" altLang="en-US" sz="180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/>
              </a:rPr>
              <a:t> 使用计算机语言的能力</a:t>
            </a:r>
            <a:endParaRPr lang="zh-CN" altLang="en-US" sz="180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831760" y="3734645"/>
            <a:ext cx="25003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例如：求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1+2+</a:t>
            </a:r>
            <a:r>
              <a:rPr lang="en-US" altLang="zh-CN" sz="1800" smtClean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…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+n</a:t>
            </a:r>
            <a:endParaRPr lang="zh-CN" altLang="en-US" sz="180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903198" y="4235126"/>
            <a:ext cx="5286412" cy="226187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180000" tIns="180000" rIns="180000" bIns="144000" rtlCol="0">
            <a:spAutoFit/>
          </a:bodyPr>
          <a:lstStyle/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altLang="zh-CN" sz="180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(int n)</a:t>
            </a:r>
            <a:endParaRPr lang="en-US" altLang="zh-CN" sz="1800" smtClean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altLang="zh-CN" sz="1800" smtClean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int sum=0;</a:t>
            </a:r>
            <a:endParaRPr lang="en-US" altLang="zh-CN" sz="1800" smtClean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for (int i=1;i&lt;=n;i++)</a:t>
            </a:r>
            <a:endParaRPr lang="en-US" altLang="zh-CN" sz="1800" smtClean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sum+=i;</a:t>
            </a:r>
            <a:endParaRPr lang="en-US" altLang="zh-CN" sz="1800" smtClean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return sum;</a:t>
            </a:r>
            <a:endParaRPr lang="en-US" altLang="zh-CN" sz="1800" smtClean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zh-CN" altLang="en-US" sz="180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762CE-E53F-4122-AF24-D0401755D924}" type="slidenum">
              <a:rPr lang="zh-CN" altLang="en-US" smtClean="0"/>
            </a:fld>
            <a:r>
              <a:rPr lang="en-US" altLang="zh-CN" smtClean="0"/>
              <a:t>/20</a:t>
            </a:r>
            <a:endParaRPr lang="zh-CN" altLang="en-US"/>
          </a:p>
        </p:txBody>
      </p:sp>
      <p:grpSp>
        <p:nvGrpSpPr>
          <p:cNvPr id="30" name="组合 29"/>
          <p:cNvGrpSpPr/>
          <p:nvPr/>
        </p:nvGrpSpPr>
        <p:grpSpPr>
          <a:xfrm>
            <a:off x="2652370" y="1071032"/>
            <a:ext cx="6454809" cy="1676941"/>
            <a:chOff x="214284" y="3000372"/>
            <a:chExt cx="6454809" cy="1676941"/>
          </a:xfrm>
        </p:grpSpPr>
        <p:grpSp>
          <p:nvGrpSpPr>
            <p:cNvPr id="31" name="组合 46"/>
            <p:cNvGrpSpPr/>
            <p:nvPr/>
          </p:nvGrpSpPr>
          <p:grpSpPr>
            <a:xfrm>
              <a:off x="2616198" y="3429003"/>
              <a:ext cx="1768467" cy="1130305"/>
              <a:chOff x="3044825" y="2571750"/>
              <a:chExt cx="1768467" cy="847728"/>
            </a:xfrm>
          </p:grpSpPr>
          <p:sp>
            <p:nvSpPr>
              <p:cNvPr id="47" name="Oval 28"/>
              <p:cNvSpPr>
                <a:spLocks noChangeArrowheads="1"/>
              </p:cNvSpPr>
              <p:nvPr/>
            </p:nvSpPr>
            <p:spPr bwMode="gray">
              <a:xfrm>
                <a:off x="3357554" y="3053956"/>
                <a:ext cx="1455738" cy="365522"/>
              </a:xfrm>
              <a:prstGeom prst="ellipse">
                <a:avLst/>
              </a:prstGeom>
              <a:gradFill rotWithShape="1">
                <a:gsLst>
                  <a:gs pos="0">
                    <a:srgbClr val="969696"/>
                  </a:gs>
                  <a:gs pos="100000">
                    <a:srgbClr val="969696">
                      <a:gamma/>
                      <a:tint val="0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 algn="ctr">
                <a:noFill/>
                <a:round/>
              </a:ln>
              <a:effectLst/>
            </p:spPr>
            <p:txBody>
              <a:bodyPr wrap="none" anchor="ctr"/>
              <a:p>
                <a:endParaRPr lang="zh-CN" altLang="en-US"/>
              </a:p>
            </p:txBody>
          </p:sp>
          <p:sp>
            <p:nvSpPr>
              <p:cNvPr id="48" name="Text Box 34"/>
              <p:cNvSpPr txBox="1">
                <a:spLocks noChangeArrowheads="1"/>
              </p:cNvSpPr>
              <p:nvPr/>
            </p:nvSpPr>
            <p:spPr bwMode="auto">
              <a:xfrm>
                <a:off x="3044825" y="2571750"/>
                <a:ext cx="1490667" cy="298132"/>
              </a:xfrm>
              <a:prstGeom prst="rect">
                <a:avLst/>
              </a:prstGeom>
              <a:noFill/>
              <a:ln w="28575" algn="ctr">
                <a:noFill/>
                <a:miter lim="800000"/>
              </a:ln>
              <a:effectLst/>
            </p:spPr>
            <p:txBody>
              <a:bodyPr wrap="square" lIns="91435" tIns="45718" rIns="91435" bIns="45718">
                <a:spAutoFit/>
              </a:bodyPr>
              <a:p>
                <a:pPr algn="ctr">
                  <a:spcBef>
                    <a:spcPct val="50000"/>
                  </a:spcBef>
                </a:pPr>
                <a:r>
                  <a:rPr lang="zh-CN" altLang="en-US" sz="2000" b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楷体" panose="02010609060101010101" pitchFamily="49" charset="-122"/>
                    <a:ea typeface="楷体" panose="02010609060101010101" pitchFamily="49" charset="-122"/>
                  </a:rPr>
                  <a:t>数据结构</a:t>
                </a:r>
                <a:endParaRPr lang="zh-CN" altLang="en-US" sz="20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  <p:sp>
          <p:nvSpPr>
            <p:cNvPr id="32" name="Oval 29"/>
            <p:cNvSpPr>
              <a:spLocks noChangeArrowheads="1"/>
            </p:cNvSpPr>
            <p:nvPr/>
          </p:nvSpPr>
          <p:spPr bwMode="gray">
            <a:xfrm>
              <a:off x="5214943" y="4154496"/>
              <a:ext cx="1454150" cy="488951"/>
            </a:xfrm>
            <a:prstGeom prst="ellipse">
              <a:avLst/>
            </a:prstGeom>
            <a:gradFill rotWithShape="1">
              <a:gsLst>
                <a:gs pos="0">
                  <a:srgbClr val="969696"/>
                </a:gs>
                <a:gs pos="100000">
                  <a:srgbClr val="969696">
                    <a:gamma/>
                    <a:tint val="0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 algn="ctr">
              <a:noFill/>
              <a:round/>
            </a:ln>
            <a:effectLst/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33" name="Oval 27"/>
            <p:cNvSpPr>
              <a:spLocks noChangeArrowheads="1"/>
            </p:cNvSpPr>
            <p:nvPr/>
          </p:nvSpPr>
          <p:spPr bwMode="gray">
            <a:xfrm>
              <a:off x="428597" y="4189950"/>
              <a:ext cx="1454150" cy="487363"/>
            </a:xfrm>
            <a:prstGeom prst="ellipse">
              <a:avLst/>
            </a:prstGeom>
            <a:gradFill rotWithShape="1">
              <a:gsLst>
                <a:gs pos="0">
                  <a:srgbClr val="969696"/>
                </a:gs>
                <a:gs pos="100000">
                  <a:srgbClr val="969696">
                    <a:gamma/>
                    <a:tint val="0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 algn="ctr">
              <a:noFill/>
              <a:round/>
            </a:ln>
            <a:effectLst/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34" name="Oval 9"/>
            <p:cNvSpPr>
              <a:spLocks noChangeArrowheads="1"/>
            </p:cNvSpPr>
            <p:nvPr/>
          </p:nvSpPr>
          <p:spPr bwMode="gray">
            <a:xfrm>
              <a:off x="2682873" y="3000372"/>
              <a:ext cx="1423992" cy="1435101"/>
            </a:xfrm>
            <a:prstGeom prst="ellipse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chemeClr val="folHlink">
                    <a:gamma/>
                    <a:shade val="2431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</a:ln>
            <a:effectLst/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35" name="Freeform 10"/>
            <p:cNvSpPr/>
            <p:nvPr/>
          </p:nvSpPr>
          <p:spPr bwMode="gray">
            <a:xfrm>
              <a:off x="2845615" y="3024291"/>
              <a:ext cx="1098508" cy="541580"/>
            </a:xfrm>
            <a:custGeom>
              <a:avLst/>
              <a:gdLst/>
              <a:ahLst/>
              <a:cxnLst>
                <a:cxn ang="0">
                  <a:pos x="1301" y="401"/>
                </a:cxn>
                <a:cxn ang="0">
                  <a:pos x="1317" y="442"/>
                </a:cxn>
                <a:cxn ang="0">
                  <a:pos x="1321" y="481"/>
                </a:cxn>
                <a:cxn ang="0">
                  <a:pos x="1315" y="516"/>
                </a:cxn>
                <a:cxn ang="0">
                  <a:pos x="1298" y="550"/>
                </a:cxn>
                <a:cxn ang="0">
                  <a:pos x="1272" y="579"/>
                </a:cxn>
                <a:cxn ang="0">
                  <a:pos x="1239" y="604"/>
                </a:cxn>
                <a:cxn ang="0">
                  <a:pos x="1196" y="628"/>
                </a:cxn>
                <a:cxn ang="0">
                  <a:pos x="1147" y="649"/>
                </a:cxn>
                <a:cxn ang="0">
                  <a:pos x="1092" y="667"/>
                </a:cxn>
                <a:cxn ang="0">
                  <a:pos x="1031" y="683"/>
                </a:cxn>
                <a:cxn ang="0">
                  <a:pos x="967" y="694"/>
                </a:cxn>
                <a:cxn ang="0">
                  <a:pos x="896" y="704"/>
                </a:cxn>
                <a:cxn ang="0">
                  <a:pos x="824" y="710"/>
                </a:cxn>
                <a:cxn ang="0">
                  <a:pos x="795" y="712"/>
                </a:cxn>
                <a:cxn ang="0">
                  <a:pos x="476" y="712"/>
                </a:cxn>
                <a:cxn ang="0">
                  <a:pos x="472" y="712"/>
                </a:cxn>
                <a:cxn ang="0">
                  <a:pos x="409" y="708"/>
                </a:cxn>
                <a:cxn ang="0">
                  <a:pos x="348" y="704"/>
                </a:cxn>
                <a:cxn ang="0">
                  <a:pos x="290" y="696"/>
                </a:cxn>
                <a:cxn ang="0">
                  <a:pos x="235" y="689"/>
                </a:cxn>
                <a:cxn ang="0">
                  <a:pos x="186" y="677"/>
                </a:cxn>
                <a:cxn ang="0">
                  <a:pos x="141" y="663"/>
                </a:cxn>
                <a:cxn ang="0">
                  <a:pos x="102" y="648"/>
                </a:cxn>
                <a:cxn ang="0">
                  <a:pos x="67" y="630"/>
                </a:cxn>
                <a:cxn ang="0">
                  <a:pos x="39" y="608"/>
                </a:cxn>
                <a:cxn ang="0">
                  <a:pos x="18" y="583"/>
                </a:cxn>
                <a:cxn ang="0">
                  <a:pos x="6" y="554"/>
                </a:cxn>
                <a:cxn ang="0">
                  <a:pos x="0" y="524"/>
                </a:cxn>
                <a:cxn ang="0">
                  <a:pos x="0" y="520"/>
                </a:cxn>
                <a:cxn ang="0">
                  <a:pos x="4" y="487"/>
                </a:cxn>
                <a:cxn ang="0">
                  <a:pos x="16" y="446"/>
                </a:cxn>
                <a:cxn ang="0">
                  <a:pos x="51" y="370"/>
                </a:cxn>
                <a:cxn ang="0">
                  <a:pos x="94" y="299"/>
                </a:cxn>
                <a:cxn ang="0">
                  <a:pos x="147" y="235"/>
                </a:cxn>
                <a:cxn ang="0">
                  <a:pos x="204" y="176"/>
                </a:cxn>
                <a:cxn ang="0">
                  <a:pos x="270" y="125"/>
                </a:cxn>
                <a:cxn ang="0">
                  <a:pos x="341" y="82"/>
                </a:cxn>
                <a:cxn ang="0">
                  <a:pos x="415" y="47"/>
                </a:cxn>
                <a:cxn ang="0">
                  <a:pos x="497" y="21"/>
                </a:cxn>
                <a:cxn ang="0">
                  <a:pos x="581" y="6"/>
                </a:cxn>
                <a:cxn ang="0">
                  <a:pos x="667" y="0"/>
                </a:cxn>
                <a:cxn ang="0">
                  <a:pos x="667" y="0"/>
                </a:cxn>
                <a:cxn ang="0">
                  <a:pos x="759" y="6"/>
                </a:cxn>
                <a:cxn ang="0">
                  <a:pos x="847" y="23"/>
                </a:cxn>
                <a:cxn ang="0">
                  <a:pos x="932" y="53"/>
                </a:cxn>
                <a:cxn ang="0">
                  <a:pos x="1010" y="90"/>
                </a:cxn>
                <a:cxn ang="0">
                  <a:pos x="1082" y="137"/>
                </a:cxn>
                <a:cxn ang="0">
                  <a:pos x="1149" y="194"/>
                </a:cxn>
                <a:cxn ang="0">
                  <a:pos x="1208" y="256"/>
                </a:cxn>
                <a:cxn ang="0">
                  <a:pos x="1258" y="325"/>
                </a:cxn>
                <a:cxn ang="0">
                  <a:pos x="1301" y="401"/>
                </a:cxn>
                <a:cxn ang="0">
                  <a:pos x="1301" y="401"/>
                </a:cxn>
              </a:cxnLst>
              <a:rect l="0" t="0" r="r" b="b"/>
              <a:pathLst>
                <a:path w="1321" h="712">
                  <a:moveTo>
                    <a:pt x="1301" y="401"/>
                  </a:moveTo>
                  <a:lnTo>
                    <a:pt x="1317" y="442"/>
                  </a:lnTo>
                  <a:lnTo>
                    <a:pt x="1321" y="481"/>
                  </a:lnTo>
                  <a:lnTo>
                    <a:pt x="1315" y="516"/>
                  </a:lnTo>
                  <a:lnTo>
                    <a:pt x="1298" y="550"/>
                  </a:lnTo>
                  <a:lnTo>
                    <a:pt x="1272" y="579"/>
                  </a:lnTo>
                  <a:lnTo>
                    <a:pt x="1239" y="604"/>
                  </a:lnTo>
                  <a:lnTo>
                    <a:pt x="1196" y="628"/>
                  </a:lnTo>
                  <a:lnTo>
                    <a:pt x="1147" y="649"/>
                  </a:lnTo>
                  <a:lnTo>
                    <a:pt x="1092" y="667"/>
                  </a:lnTo>
                  <a:lnTo>
                    <a:pt x="1031" y="683"/>
                  </a:lnTo>
                  <a:lnTo>
                    <a:pt x="967" y="694"/>
                  </a:lnTo>
                  <a:lnTo>
                    <a:pt x="896" y="704"/>
                  </a:lnTo>
                  <a:lnTo>
                    <a:pt x="824" y="710"/>
                  </a:lnTo>
                  <a:lnTo>
                    <a:pt x="795" y="712"/>
                  </a:lnTo>
                  <a:lnTo>
                    <a:pt x="476" y="712"/>
                  </a:lnTo>
                  <a:lnTo>
                    <a:pt x="472" y="712"/>
                  </a:lnTo>
                  <a:lnTo>
                    <a:pt x="409" y="708"/>
                  </a:lnTo>
                  <a:lnTo>
                    <a:pt x="348" y="704"/>
                  </a:lnTo>
                  <a:lnTo>
                    <a:pt x="290" y="696"/>
                  </a:lnTo>
                  <a:lnTo>
                    <a:pt x="235" y="689"/>
                  </a:lnTo>
                  <a:lnTo>
                    <a:pt x="186" y="677"/>
                  </a:lnTo>
                  <a:lnTo>
                    <a:pt x="141" y="663"/>
                  </a:lnTo>
                  <a:lnTo>
                    <a:pt x="102" y="648"/>
                  </a:lnTo>
                  <a:lnTo>
                    <a:pt x="67" y="630"/>
                  </a:lnTo>
                  <a:lnTo>
                    <a:pt x="39" y="608"/>
                  </a:lnTo>
                  <a:lnTo>
                    <a:pt x="18" y="583"/>
                  </a:lnTo>
                  <a:lnTo>
                    <a:pt x="6" y="554"/>
                  </a:lnTo>
                  <a:lnTo>
                    <a:pt x="0" y="524"/>
                  </a:lnTo>
                  <a:lnTo>
                    <a:pt x="0" y="520"/>
                  </a:lnTo>
                  <a:lnTo>
                    <a:pt x="4" y="487"/>
                  </a:lnTo>
                  <a:lnTo>
                    <a:pt x="16" y="446"/>
                  </a:lnTo>
                  <a:lnTo>
                    <a:pt x="51" y="370"/>
                  </a:lnTo>
                  <a:lnTo>
                    <a:pt x="94" y="299"/>
                  </a:lnTo>
                  <a:lnTo>
                    <a:pt x="147" y="235"/>
                  </a:lnTo>
                  <a:lnTo>
                    <a:pt x="204" y="176"/>
                  </a:lnTo>
                  <a:lnTo>
                    <a:pt x="270" y="125"/>
                  </a:lnTo>
                  <a:lnTo>
                    <a:pt x="341" y="82"/>
                  </a:lnTo>
                  <a:lnTo>
                    <a:pt x="415" y="47"/>
                  </a:lnTo>
                  <a:lnTo>
                    <a:pt x="497" y="21"/>
                  </a:lnTo>
                  <a:lnTo>
                    <a:pt x="581" y="6"/>
                  </a:lnTo>
                  <a:lnTo>
                    <a:pt x="667" y="0"/>
                  </a:lnTo>
                  <a:lnTo>
                    <a:pt x="667" y="0"/>
                  </a:lnTo>
                  <a:lnTo>
                    <a:pt x="759" y="6"/>
                  </a:lnTo>
                  <a:lnTo>
                    <a:pt x="847" y="23"/>
                  </a:lnTo>
                  <a:lnTo>
                    <a:pt x="932" y="53"/>
                  </a:lnTo>
                  <a:lnTo>
                    <a:pt x="1010" y="90"/>
                  </a:lnTo>
                  <a:lnTo>
                    <a:pt x="1082" y="137"/>
                  </a:lnTo>
                  <a:lnTo>
                    <a:pt x="1149" y="194"/>
                  </a:lnTo>
                  <a:lnTo>
                    <a:pt x="1208" y="256"/>
                  </a:lnTo>
                  <a:lnTo>
                    <a:pt x="1258" y="325"/>
                  </a:lnTo>
                  <a:lnTo>
                    <a:pt x="1301" y="401"/>
                  </a:lnTo>
                  <a:lnTo>
                    <a:pt x="1301" y="401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chemeClr val="folHlink"/>
                </a:gs>
              </a:gsLst>
              <a:lin ang="5400000" scaled="1"/>
            </a:gradFill>
            <a:ln w="0">
              <a:noFill/>
              <a:prstDash val="solid"/>
              <a:round/>
            </a:ln>
          </p:spPr>
          <p:txBody>
            <a:bodyPr/>
            <a:p>
              <a:endParaRPr lang="zh-CN" altLang="en-US"/>
            </a:p>
          </p:txBody>
        </p:sp>
        <p:grpSp>
          <p:nvGrpSpPr>
            <p:cNvPr id="36" name="Group 18"/>
            <p:cNvGrpSpPr/>
            <p:nvPr/>
          </p:nvGrpSpPr>
          <p:grpSpPr bwMode="auto">
            <a:xfrm>
              <a:off x="214284" y="3024365"/>
              <a:ext cx="1550977" cy="1441453"/>
              <a:chOff x="2016" y="1920"/>
              <a:chExt cx="1680" cy="1680"/>
            </a:xfrm>
          </p:grpSpPr>
          <p:sp>
            <p:nvSpPr>
              <p:cNvPr id="45" name="Oval 19"/>
              <p:cNvSpPr>
                <a:spLocks noChangeArrowheads="1"/>
              </p:cNvSpPr>
              <p:nvPr/>
            </p:nvSpPr>
            <p:spPr bwMode="gray">
              <a:xfrm>
                <a:off x="2016" y="1920"/>
                <a:ext cx="1680" cy="1680"/>
              </a:xfrm>
              <a:prstGeom prst="ellipse">
                <a:avLst/>
              </a:prstGeom>
              <a:gradFill rotWithShape="1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63529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</a:ln>
              <a:effectLst/>
            </p:spPr>
            <p:txBody>
              <a:bodyPr wrap="none" anchor="ctr"/>
              <a:p>
                <a:endParaRPr lang="zh-CN" altLang="en-US"/>
              </a:p>
            </p:txBody>
          </p:sp>
          <p:sp>
            <p:nvSpPr>
              <p:cNvPr id="46" name="Freeform 20"/>
              <p:cNvSpPr/>
              <p:nvPr/>
            </p:nvSpPr>
            <p:spPr bwMode="gray">
              <a:xfrm>
                <a:off x="2208" y="1948"/>
                <a:ext cx="1296" cy="634"/>
              </a:xfrm>
              <a:custGeom>
                <a:avLst/>
                <a:gdLst/>
                <a:ahLst/>
                <a:cxnLst>
                  <a:cxn ang="0">
                    <a:pos x="1301" y="401"/>
                  </a:cxn>
                  <a:cxn ang="0">
                    <a:pos x="1317" y="442"/>
                  </a:cxn>
                  <a:cxn ang="0">
                    <a:pos x="1321" y="481"/>
                  </a:cxn>
                  <a:cxn ang="0">
                    <a:pos x="1315" y="516"/>
                  </a:cxn>
                  <a:cxn ang="0">
                    <a:pos x="1298" y="550"/>
                  </a:cxn>
                  <a:cxn ang="0">
                    <a:pos x="1272" y="579"/>
                  </a:cxn>
                  <a:cxn ang="0">
                    <a:pos x="1239" y="604"/>
                  </a:cxn>
                  <a:cxn ang="0">
                    <a:pos x="1196" y="628"/>
                  </a:cxn>
                  <a:cxn ang="0">
                    <a:pos x="1147" y="649"/>
                  </a:cxn>
                  <a:cxn ang="0">
                    <a:pos x="1092" y="667"/>
                  </a:cxn>
                  <a:cxn ang="0">
                    <a:pos x="1031" y="683"/>
                  </a:cxn>
                  <a:cxn ang="0">
                    <a:pos x="967" y="694"/>
                  </a:cxn>
                  <a:cxn ang="0">
                    <a:pos x="896" y="704"/>
                  </a:cxn>
                  <a:cxn ang="0">
                    <a:pos x="824" y="710"/>
                  </a:cxn>
                  <a:cxn ang="0">
                    <a:pos x="795" y="712"/>
                  </a:cxn>
                  <a:cxn ang="0">
                    <a:pos x="476" y="712"/>
                  </a:cxn>
                  <a:cxn ang="0">
                    <a:pos x="472" y="712"/>
                  </a:cxn>
                  <a:cxn ang="0">
                    <a:pos x="409" y="708"/>
                  </a:cxn>
                  <a:cxn ang="0">
                    <a:pos x="348" y="704"/>
                  </a:cxn>
                  <a:cxn ang="0">
                    <a:pos x="290" y="696"/>
                  </a:cxn>
                  <a:cxn ang="0">
                    <a:pos x="235" y="689"/>
                  </a:cxn>
                  <a:cxn ang="0">
                    <a:pos x="186" y="677"/>
                  </a:cxn>
                  <a:cxn ang="0">
                    <a:pos x="141" y="663"/>
                  </a:cxn>
                  <a:cxn ang="0">
                    <a:pos x="102" y="648"/>
                  </a:cxn>
                  <a:cxn ang="0">
                    <a:pos x="67" y="630"/>
                  </a:cxn>
                  <a:cxn ang="0">
                    <a:pos x="39" y="608"/>
                  </a:cxn>
                  <a:cxn ang="0">
                    <a:pos x="18" y="583"/>
                  </a:cxn>
                  <a:cxn ang="0">
                    <a:pos x="6" y="554"/>
                  </a:cxn>
                  <a:cxn ang="0">
                    <a:pos x="0" y="524"/>
                  </a:cxn>
                  <a:cxn ang="0">
                    <a:pos x="0" y="520"/>
                  </a:cxn>
                  <a:cxn ang="0">
                    <a:pos x="4" y="487"/>
                  </a:cxn>
                  <a:cxn ang="0">
                    <a:pos x="16" y="446"/>
                  </a:cxn>
                  <a:cxn ang="0">
                    <a:pos x="51" y="370"/>
                  </a:cxn>
                  <a:cxn ang="0">
                    <a:pos x="94" y="299"/>
                  </a:cxn>
                  <a:cxn ang="0">
                    <a:pos x="147" y="235"/>
                  </a:cxn>
                  <a:cxn ang="0">
                    <a:pos x="204" y="176"/>
                  </a:cxn>
                  <a:cxn ang="0">
                    <a:pos x="270" y="125"/>
                  </a:cxn>
                  <a:cxn ang="0">
                    <a:pos x="341" y="82"/>
                  </a:cxn>
                  <a:cxn ang="0">
                    <a:pos x="415" y="47"/>
                  </a:cxn>
                  <a:cxn ang="0">
                    <a:pos x="497" y="21"/>
                  </a:cxn>
                  <a:cxn ang="0">
                    <a:pos x="581" y="6"/>
                  </a:cxn>
                  <a:cxn ang="0">
                    <a:pos x="667" y="0"/>
                  </a:cxn>
                  <a:cxn ang="0">
                    <a:pos x="667" y="0"/>
                  </a:cxn>
                  <a:cxn ang="0">
                    <a:pos x="759" y="6"/>
                  </a:cxn>
                  <a:cxn ang="0">
                    <a:pos x="847" y="23"/>
                  </a:cxn>
                  <a:cxn ang="0">
                    <a:pos x="932" y="53"/>
                  </a:cxn>
                  <a:cxn ang="0">
                    <a:pos x="1010" y="90"/>
                  </a:cxn>
                  <a:cxn ang="0">
                    <a:pos x="1082" y="137"/>
                  </a:cxn>
                  <a:cxn ang="0">
                    <a:pos x="1149" y="194"/>
                  </a:cxn>
                  <a:cxn ang="0">
                    <a:pos x="1208" y="256"/>
                  </a:cxn>
                  <a:cxn ang="0">
                    <a:pos x="1258" y="325"/>
                  </a:cxn>
                  <a:cxn ang="0">
                    <a:pos x="1301" y="401"/>
                  </a:cxn>
                  <a:cxn ang="0">
                    <a:pos x="1301" y="401"/>
                  </a:cxn>
                </a:cxnLst>
                <a:rect l="0" t="0" r="r" b="b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chemeClr val="accent2"/>
                  </a:gs>
                </a:gsLst>
                <a:lin ang="5400000" scaled="1"/>
              </a:gradFill>
              <a:ln w="0">
                <a:noFill/>
                <a:prstDash val="solid"/>
                <a:round/>
              </a:ln>
            </p:spPr>
            <p:txBody>
              <a:bodyPr/>
              <a:p>
                <a:endParaRPr lang="zh-CN" altLang="en-US"/>
              </a:p>
            </p:txBody>
          </p:sp>
        </p:grpSp>
        <p:grpSp>
          <p:nvGrpSpPr>
            <p:cNvPr id="37" name="Group 23"/>
            <p:cNvGrpSpPr/>
            <p:nvPr/>
          </p:nvGrpSpPr>
          <p:grpSpPr bwMode="auto">
            <a:xfrm>
              <a:off x="5002224" y="3098800"/>
              <a:ext cx="1544652" cy="1412886"/>
              <a:chOff x="2016" y="1920"/>
              <a:chExt cx="1680" cy="1680"/>
            </a:xfrm>
          </p:grpSpPr>
          <p:sp>
            <p:nvSpPr>
              <p:cNvPr id="43" name="Oval 24"/>
              <p:cNvSpPr>
                <a:spLocks noChangeArrowheads="1"/>
              </p:cNvSpPr>
              <p:nvPr/>
            </p:nvSpPr>
            <p:spPr bwMode="gray">
              <a:xfrm>
                <a:off x="2016" y="1920"/>
                <a:ext cx="1680" cy="1680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chemeClr val="hlink">
                      <a:gamma/>
                      <a:shade val="5137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</a:ln>
              <a:effectLst/>
            </p:spPr>
            <p:txBody>
              <a:bodyPr wrap="none" anchor="ctr"/>
              <a:p>
                <a:endParaRPr lang="zh-CN" altLang="en-US"/>
              </a:p>
            </p:txBody>
          </p:sp>
          <p:sp>
            <p:nvSpPr>
              <p:cNvPr id="44" name="Freeform 25"/>
              <p:cNvSpPr/>
              <p:nvPr/>
            </p:nvSpPr>
            <p:spPr bwMode="gray">
              <a:xfrm>
                <a:off x="2208" y="1948"/>
                <a:ext cx="1296" cy="634"/>
              </a:xfrm>
              <a:custGeom>
                <a:avLst/>
                <a:gdLst/>
                <a:ahLst/>
                <a:cxnLst>
                  <a:cxn ang="0">
                    <a:pos x="1301" y="401"/>
                  </a:cxn>
                  <a:cxn ang="0">
                    <a:pos x="1317" y="442"/>
                  </a:cxn>
                  <a:cxn ang="0">
                    <a:pos x="1321" y="481"/>
                  </a:cxn>
                  <a:cxn ang="0">
                    <a:pos x="1315" y="516"/>
                  </a:cxn>
                  <a:cxn ang="0">
                    <a:pos x="1298" y="550"/>
                  </a:cxn>
                  <a:cxn ang="0">
                    <a:pos x="1272" y="579"/>
                  </a:cxn>
                  <a:cxn ang="0">
                    <a:pos x="1239" y="604"/>
                  </a:cxn>
                  <a:cxn ang="0">
                    <a:pos x="1196" y="628"/>
                  </a:cxn>
                  <a:cxn ang="0">
                    <a:pos x="1147" y="649"/>
                  </a:cxn>
                  <a:cxn ang="0">
                    <a:pos x="1092" y="667"/>
                  </a:cxn>
                  <a:cxn ang="0">
                    <a:pos x="1031" y="683"/>
                  </a:cxn>
                  <a:cxn ang="0">
                    <a:pos x="967" y="694"/>
                  </a:cxn>
                  <a:cxn ang="0">
                    <a:pos x="896" y="704"/>
                  </a:cxn>
                  <a:cxn ang="0">
                    <a:pos x="824" y="710"/>
                  </a:cxn>
                  <a:cxn ang="0">
                    <a:pos x="795" y="712"/>
                  </a:cxn>
                  <a:cxn ang="0">
                    <a:pos x="476" y="712"/>
                  </a:cxn>
                  <a:cxn ang="0">
                    <a:pos x="472" y="712"/>
                  </a:cxn>
                  <a:cxn ang="0">
                    <a:pos x="409" y="708"/>
                  </a:cxn>
                  <a:cxn ang="0">
                    <a:pos x="348" y="704"/>
                  </a:cxn>
                  <a:cxn ang="0">
                    <a:pos x="290" y="696"/>
                  </a:cxn>
                  <a:cxn ang="0">
                    <a:pos x="235" y="689"/>
                  </a:cxn>
                  <a:cxn ang="0">
                    <a:pos x="186" y="677"/>
                  </a:cxn>
                  <a:cxn ang="0">
                    <a:pos x="141" y="663"/>
                  </a:cxn>
                  <a:cxn ang="0">
                    <a:pos x="102" y="648"/>
                  </a:cxn>
                  <a:cxn ang="0">
                    <a:pos x="67" y="630"/>
                  </a:cxn>
                  <a:cxn ang="0">
                    <a:pos x="39" y="608"/>
                  </a:cxn>
                  <a:cxn ang="0">
                    <a:pos x="18" y="583"/>
                  </a:cxn>
                  <a:cxn ang="0">
                    <a:pos x="6" y="554"/>
                  </a:cxn>
                  <a:cxn ang="0">
                    <a:pos x="0" y="524"/>
                  </a:cxn>
                  <a:cxn ang="0">
                    <a:pos x="0" y="520"/>
                  </a:cxn>
                  <a:cxn ang="0">
                    <a:pos x="4" y="487"/>
                  </a:cxn>
                  <a:cxn ang="0">
                    <a:pos x="16" y="446"/>
                  </a:cxn>
                  <a:cxn ang="0">
                    <a:pos x="51" y="370"/>
                  </a:cxn>
                  <a:cxn ang="0">
                    <a:pos x="94" y="299"/>
                  </a:cxn>
                  <a:cxn ang="0">
                    <a:pos x="147" y="235"/>
                  </a:cxn>
                  <a:cxn ang="0">
                    <a:pos x="204" y="176"/>
                  </a:cxn>
                  <a:cxn ang="0">
                    <a:pos x="270" y="125"/>
                  </a:cxn>
                  <a:cxn ang="0">
                    <a:pos x="341" y="82"/>
                  </a:cxn>
                  <a:cxn ang="0">
                    <a:pos x="415" y="47"/>
                  </a:cxn>
                  <a:cxn ang="0">
                    <a:pos x="497" y="21"/>
                  </a:cxn>
                  <a:cxn ang="0">
                    <a:pos x="581" y="6"/>
                  </a:cxn>
                  <a:cxn ang="0">
                    <a:pos x="667" y="0"/>
                  </a:cxn>
                  <a:cxn ang="0">
                    <a:pos x="667" y="0"/>
                  </a:cxn>
                  <a:cxn ang="0">
                    <a:pos x="759" y="6"/>
                  </a:cxn>
                  <a:cxn ang="0">
                    <a:pos x="847" y="23"/>
                  </a:cxn>
                  <a:cxn ang="0">
                    <a:pos x="932" y="53"/>
                  </a:cxn>
                  <a:cxn ang="0">
                    <a:pos x="1010" y="90"/>
                  </a:cxn>
                  <a:cxn ang="0">
                    <a:pos x="1082" y="137"/>
                  </a:cxn>
                  <a:cxn ang="0">
                    <a:pos x="1149" y="194"/>
                  </a:cxn>
                  <a:cxn ang="0">
                    <a:pos x="1208" y="256"/>
                  </a:cxn>
                  <a:cxn ang="0">
                    <a:pos x="1258" y="325"/>
                  </a:cxn>
                  <a:cxn ang="0">
                    <a:pos x="1301" y="401"/>
                  </a:cxn>
                  <a:cxn ang="0">
                    <a:pos x="1301" y="401"/>
                  </a:cxn>
                </a:cxnLst>
                <a:rect l="0" t="0" r="r" b="b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100000">
                    <a:schemeClr val="hlink"/>
                  </a:gs>
                </a:gsLst>
                <a:lin ang="5400000" scaled="1"/>
              </a:gradFill>
              <a:ln w="0">
                <a:noFill/>
                <a:prstDash val="solid"/>
                <a:round/>
              </a:ln>
              <a:effectLst/>
            </p:spPr>
            <p:txBody>
              <a:bodyPr/>
              <a:p>
                <a:endParaRPr lang="zh-CN" altLang="en-US"/>
              </a:p>
            </p:txBody>
          </p:sp>
        </p:grpSp>
        <p:sp>
          <p:nvSpPr>
            <p:cNvPr id="38" name="Text Box 33"/>
            <p:cNvSpPr txBox="1">
              <a:spLocks noChangeArrowheads="1"/>
            </p:cNvSpPr>
            <p:nvPr/>
          </p:nvSpPr>
          <p:spPr bwMode="auto">
            <a:xfrm>
              <a:off x="285722" y="3476625"/>
              <a:ext cx="1401772" cy="756920"/>
            </a:xfrm>
            <a:prstGeom prst="rect">
              <a:avLst/>
            </a:prstGeom>
            <a:noFill/>
            <a:ln w="28575" algn="ctr">
              <a:noFill/>
              <a:miter lim="800000"/>
            </a:ln>
            <a:effectLst/>
          </p:spPr>
          <p:txBody>
            <a:bodyPr wrap="square" lIns="91435" tIns="45718" rIns="91435" bIns="45718">
              <a:spAutoFit/>
            </a:bodyPr>
            <a:p>
              <a:pPr algn="ctr">
                <a:lnSpc>
                  <a:spcPts val="2000"/>
                </a:lnSpc>
                <a:spcBef>
                  <a:spcPct val="50000"/>
                </a:spcBef>
              </a:pPr>
              <a:r>
                <a:rPr lang="zh-CN" altLang="en-US" sz="2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" panose="02010609060101010101" pitchFamily="49" charset="-122"/>
                  <a:ea typeface="楷体" panose="02010609060101010101" pitchFamily="49" charset="-122"/>
                </a:rPr>
                <a:t>程序设计</a:t>
              </a:r>
              <a:endParaRPr lang="en-US" altLang="zh-CN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endParaRPr>
            </a:p>
            <a:p>
              <a:pPr algn="ctr">
                <a:lnSpc>
                  <a:spcPts val="2000"/>
                </a:lnSpc>
                <a:spcBef>
                  <a:spcPct val="50000"/>
                </a:spcBef>
              </a:pPr>
              <a:r>
                <a:rPr lang="zh-CN" altLang="en-US" sz="20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" panose="02010609060101010101" pitchFamily="49" charset="-122"/>
                  <a:ea typeface="楷体" panose="02010609060101010101" pitchFamily="49" charset="-122"/>
                </a:rPr>
                <a:t>语言</a:t>
              </a:r>
              <a:endPara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39" name="Text Box 35"/>
            <p:cNvSpPr txBox="1">
              <a:spLocks noChangeArrowheads="1"/>
            </p:cNvSpPr>
            <p:nvPr/>
          </p:nvSpPr>
          <p:spPr bwMode="auto">
            <a:xfrm>
              <a:off x="5072066" y="3500438"/>
              <a:ext cx="1450990" cy="756920"/>
            </a:xfrm>
            <a:prstGeom prst="rect">
              <a:avLst/>
            </a:prstGeom>
            <a:noFill/>
            <a:ln w="28575" algn="ctr">
              <a:noFill/>
              <a:miter lim="800000"/>
            </a:ln>
            <a:effectLst/>
          </p:spPr>
          <p:txBody>
            <a:bodyPr wrap="square" lIns="91435" tIns="45718" rIns="91435" bIns="45718">
              <a:spAutoFit/>
            </a:bodyPr>
            <a:p>
              <a:pPr algn="ctr">
                <a:lnSpc>
                  <a:spcPts val="2000"/>
                </a:lnSpc>
                <a:spcBef>
                  <a:spcPct val="50000"/>
                </a:spcBef>
              </a:pPr>
              <a:r>
                <a:rPr lang="zh-CN" altLang="en-US" sz="20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" panose="02010609060101010101" pitchFamily="49" charset="-122"/>
                  <a:ea typeface="楷体" panose="02010609060101010101" pitchFamily="49" charset="-122"/>
                </a:rPr>
                <a:t>算法</a:t>
              </a:r>
              <a:r>
                <a:rPr lang="zh-CN" altLang="en-US" sz="2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" panose="02010609060101010101" pitchFamily="49" charset="-122"/>
                  <a:ea typeface="楷体" panose="02010609060101010101" pitchFamily="49" charset="-122"/>
                </a:rPr>
                <a:t>设计</a:t>
              </a:r>
              <a:endParaRPr lang="en-US" altLang="zh-CN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endParaRPr>
            </a:p>
            <a:p>
              <a:pPr algn="ctr">
                <a:lnSpc>
                  <a:spcPts val="2000"/>
                </a:lnSpc>
                <a:spcBef>
                  <a:spcPct val="50000"/>
                </a:spcBef>
              </a:pPr>
              <a:r>
                <a:rPr lang="zh-CN" altLang="en-US" sz="2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" panose="02010609060101010101" pitchFamily="49" charset="-122"/>
                  <a:ea typeface="楷体" panose="02010609060101010101" pitchFamily="49" charset="-122"/>
                </a:rPr>
                <a:t>与</a:t>
              </a:r>
              <a:r>
                <a:rPr lang="zh-CN" altLang="en-US" sz="20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" panose="02010609060101010101" pitchFamily="49" charset="-122"/>
                  <a:ea typeface="楷体" panose="02010609060101010101" pitchFamily="49" charset="-122"/>
                </a:rPr>
                <a:t>分析</a:t>
              </a:r>
              <a:endPara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cxnSp>
          <p:nvCxnSpPr>
            <p:cNvPr id="40" name="直接箭头连接符 39"/>
            <p:cNvCxnSpPr/>
            <p:nvPr/>
          </p:nvCxnSpPr>
          <p:spPr bwMode="auto">
            <a:xfrm>
              <a:off x="1714481" y="3729768"/>
              <a:ext cx="828000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99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41" name="直接箭头连接符 40"/>
            <p:cNvCxnSpPr/>
            <p:nvPr/>
          </p:nvCxnSpPr>
          <p:spPr bwMode="auto">
            <a:xfrm>
              <a:off x="4152021" y="3749699"/>
              <a:ext cx="828000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99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42" name="Text Box 33"/>
            <p:cNvSpPr txBox="1">
              <a:spLocks noChangeArrowheads="1"/>
            </p:cNvSpPr>
            <p:nvPr/>
          </p:nvSpPr>
          <p:spPr bwMode="auto">
            <a:xfrm>
              <a:off x="2714613" y="3590515"/>
              <a:ext cx="1357322" cy="397510"/>
            </a:xfrm>
            <a:prstGeom prst="rect">
              <a:avLst/>
            </a:prstGeom>
            <a:noFill/>
            <a:ln w="28575" algn="ctr">
              <a:noFill/>
              <a:miter lim="800000"/>
            </a:ln>
            <a:effectLst/>
          </p:spPr>
          <p:txBody>
            <a:bodyPr wrap="square" lIns="91435" tIns="45718" rIns="91435" bIns="45718">
              <a:spAutoFit/>
            </a:bodyPr>
            <a:p>
              <a:pPr algn="ctr">
                <a:spcBef>
                  <a:spcPct val="50000"/>
                </a:spcBef>
              </a:pPr>
              <a:r>
                <a:rPr lang="zh-CN" altLang="en-US" sz="2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" panose="02010609060101010101" pitchFamily="49" charset="-122"/>
                  <a:ea typeface="楷体" panose="02010609060101010101" pitchFamily="49" charset="-122"/>
                </a:rPr>
                <a:t>数据结构</a:t>
              </a:r>
              <a:endPara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sp>
        <p:nvSpPr>
          <p:cNvPr id="4" name="TextBox 14"/>
          <p:cNvSpPr txBox="1"/>
          <p:nvPr/>
        </p:nvSpPr>
        <p:spPr>
          <a:xfrm>
            <a:off x="2641576" y="2506336"/>
            <a:ext cx="1571636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800" b="1" dirty="0" smtClean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基本编程</a:t>
            </a:r>
            <a:endParaRPr lang="zh-CN" altLang="en-US" sz="1800" b="1" dirty="0">
              <a:solidFill>
                <a:srgbClr val="0000FF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683125" y="2410460"/>
            <a:ext cx="2301240" cy="6813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ts val="2300"/>
              </a:lnSpc>
              <a:spcBef>
                <a:spcPts val="0"/>
              </a:spcBef>
            </a:pPr>
            <a:r>
              <a:rPr lang="zh-CN" altLang="en-US" sz="1400" b="1" dirty="0" smtClean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以数据结构为中心的算法</a:t>
            </a:r>
            <a:r>
              <a:rPr lang="zh-CN" altLang="en-US" sz="1400" b="1" smtClean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设计─</a:t>
            </a:r>
            <a:r>
              <a:rPr lang="zh-CN" altLang="en-US" sz="1400" b="1" smtClean="0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基本算法</a:t>
            </a:r>
            <a:r>
              <a:rPr lang="zh-CN" altLang="en-US" sz="1400" b="1" dirty="0" smtClean="0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设计方法</a:t>
            </a:r>
            <a:endParaRPr lang="zh-CN" altLang="en-US" sz="1400" b="1" dirty="0" smtClean="0">
              <a:solidFill>
                <a:srgbClr val="C0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510145" y="2410460"/>
            <a:ext cx="1501140" cy="6813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ts val="2300"/>
              </a:lnSpc>
              <a:spcBef>
                <a:spcPts val="0"/>
              </a:spcBef>
            </a:pPr>
            <a:r>
              <a:rPr lang="zh-CN" altLang="en-US" sz="1400" b="1" dirty="0" smtClean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通用算法设计─</a:t>
            </a:r>
            <a:r>
              <a:rPr lang="zh-CN" altLang="en-US" sz="1400" b="1" dirty="0" smtClean="0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算法设计方法学</a:t>
            </a:r>
            <a:endParaRPr lang="zh-CN" altLang="en-US" sz="1400" b="1" dirty="0" smtClean="0">
              <a:solidFill>
                <a:srgbClr val="C0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 bldLvl="0" animBg="1"/>
      <p:bldP spid="4" grpId="0"/>
      <p:bldP spid="17" grpId="0"/>
      <p:bldP spid="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238348" y="285728"/>
            <a:ext cx="7929618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80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较复杂的问题</a:t>
            </a:r>
            <a:r>
              <a:rPr lang="zh-CN" altLang="en-US" sz="180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：一个学院有多个专业，每个专业有多个班，每个班有多个学生。 统计每个班的人数，每个专业的人数，学院总人数？</a:t>
            </a:r>
            <a:endParaRPr lang="zh-CN" altLang="en-US" sz="180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2738414" y="1643050"/>
            <a:ext cx="5715040" cy="3357586"/>
            <a:chOff x="500034" y="1785926"/>
            <a:chExt cx="6572296" cy="3643338"/>
          </a:xfrm>
        </p:grpSpPr>
        <p:sp>
          <p:nvSpPr>
            <p:cNvPr id="10" name="圆角矩形 9"/>
            <p:cNvSpPr/>
            <p:nvPr/>
          </p:nvSpPr>
          <p:spPr>
            <a:xfrm>
              <a:off x="4143372" y="1785926"/>
              <a:ext cx="1071570" cy="500066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800" smtClean="0">
                  <a:solidFill>
                    <a:srgbClr val="0000FF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学院</a:t>
              </a:r>
              <a:endParaRPr lang="zh-CN" altLang="en-US" sz="180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14" name="圆角矩形 13"/>
            <p:cNvSpPr/>
            <p:nvPr/>
          </p:nvSpPr>
          <p:spPr>
            <a:xfrm>
              <a:off x="2786050" y="2928934"/>
              <a:ext cx="1071570" cy="500066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800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专业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1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5" name="圆角矩形 14"/>
            <p:cNvSpPr/>
            <p:nvPr/>
          </p:nvSpPr>
          <p:spPr>
            <a:xfrm>
              <a:off x="1315996" y="3917916"/>
              <a:ext cx="1071570" cy="500066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800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班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1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6" name="圆角矩形 15"/>
            <p:cNvSpPr/>
            <p:nvPr/>
          </p:nvSpPr>
          <p:spPr>
            <a:xfrm>
              <a:off x="500034" y="4929198"/>
              <a:ext cx="1000132" cy="500066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800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学生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1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7" name="圆角矩形 16"/>
            <p:cNvSpPr/>
            <p:nvPr/>
          </p:nvSpPr>
          <p:spPr>
            <a:xfrm>
              <a:off x="2214546" y="4929198"/>
              <a:ext cx="1000132" cy="500066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800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学生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x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571604" y="5000636"/>
              <a:ext cx="500066" cy="3996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>
                  <a:solidFill>
                    <a:srgbClr val="0000FF"/>
                  </a:solidFill>
                  <a:latin typeface="+mj-ea"/>
                  <a:ea typeface="+mj-ea"/>
                </a:rPr>
                <a:t>…</a:t>
              </a:r>
              <a:endParaRPr lang="zh-CN" altLang="en-US">
                <a:solidFill>
                  <a:srgbClr val="0000FF"/>
                </a:solidFill>
                <a:latin typeface="+mj-ea"/>
                <a:ea typeface="+mj-ea"/>
              </a:endParaRPr>
            </a:p>
          </p:txBody>
        </p:sp>
        <p:cxnSp>
          <p:nvCxnSpPr>
            <p:cNvPr id="20" name="直接连接符 19"/>
            <p:cNvCxnSpPr>
              <a:stCxn id="15" idx="2"/>
              <a:endCxn id="16" idx="0"/>
            </p:cNvCxnSpPr>
            <p:nvPr/>
          </p:nvCxnSpPr>
          <p:spPr>
            <a:xfrm rot="5400000">
              <a:off x="1170333" y="4247750"/>
              <a:ext cx="511216" cy="851681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>
              <a:stCxn id="15" idx="2"/>
              <a:endCxn id="17" idx="0"/>
            </p:cNvCxnSpPr>
            <p:nvPr/>
          </p:nvCxnSpPr>
          <p:spPr>
            <a:xfrm rot="16200000" flipH="1">
              <a:off x="2027588" y="4242174"/>
              <a:ext cx="511216" cy="86283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圆角矩形 22"/>
            <p:cNvSpPr/>
            <p:nvPr/>
          </p:nvSpPr>
          <p:spPr>
            <a:xfrm>
              <a:off x="4173516" y="3917916"/>
              <a:ext cx="1071570" cy="500066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800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班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m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24" name="圆角矩形 23"/>
            <p:cNvSpPr/>
            <p:nvPr/>
          </p:nvSpPr>
          <p:spPr>
            <a:xfrm>
              <a:off x="3357554" y="4929198"/>
              <a:ext cx="1000132" cy="500066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800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学生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1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25" name="圆角矩形 24"/>
            <p:cNvSpPr/>
            <p:nvPr/>
          </p:nvSpPr>
          <p:spPr>
            <a:xfrm>
              <a:off x="5072066" y="4929198"/>
              <a:ext cx="1000132" cy="500066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800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学生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y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429124" y="5000636"/>
              <a:ext cx="500066" cy="3996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>
                  <a:solidFill>
                    <a:srgbClr val="0000FF"/>
                  </a:solidFill>
                  <a:latin typeface="+mj-ea"/>
                  <a:ea typeface="+mj-ea"/>
                </a:rPr>
                <a:t>…</a:t>
              </a:r>
              <a:endParaRPr lang="zh-CN" altLang="en-US">
                <a:solidFill>
                  <a:srgbClr val="0000FF"/>
                </a:solidFill>
                <a:latin typeface="+mj-ea"/>
                <a:ea typeface="+mj-ea"/>
              </a:endParaRPr>
            </a:p>
          </p:txBody>
        </p:sp>
        <p:cxnSp>
          <p:nvCxnSpPr>
            <p:cNvPr id="27" name="直接连接符 26"/>
            <p:cNvCxnSpPr>
              <a:stCxn id="23" idx="2"/>
              <a:endCxn id="24" idx="0"/>
            </p:cNvCxnSpPr>
            <p:nvPr/>
          </p:nvCxnSpPr>
          <p:spPr>
            <a:xfrm rot="5400000">
              <a:off x="4027853" y="4247750"/>
              <a:ext cx="511216" cy="851681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直接箭头连接符 27"/>
            <p:cNvCxnSpPr>
              <a:stCxn id="23" idx="2"/>
              <a:endCxn id="25" idx="0"/>
            </p:cNvCxnSpPr>
            <p:nvPr/>
          </p:nvCxnSpPr>
          <p:spPr>
            <a:xfrm rot="16200000" flipH="1">
              <a:off x="4885108" y="4242174"/>
              <a:ext cx="511216" cy="86283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直接箭头连接符 29"/>
            <p:cNvCxnSpPr>
              <a:stCxn id="14" idx="2"/>
              <a:endCxn id="15" idx="0"/>
            </p:cNvCxnSpPr>
            <p:nvPr/>
          </p:nvCxnSpPr>
          <p:spPr>
            <a:xfrm rot="5400000">
              <a:off x="2342350" y="2938431"/>
              <a:ext cx="488916" cy="147005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直接箭头连接符 31"/>
            <p:cNvCxnSpPr>
              <a:stCxn id="14" idx="2"/>
              <a:endCxn id="23" idx="0"/>
            </p:cNvCxnSpPr>
            <p:nvPr/>
          </p:nvCxnSpPr>
          <p:spPr>
            <a:xfrm rot="16200000" flipH="1">
              <a:off x="3771110" y="2979725"/>
              <a:ext cx="488916" cy="138746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3000364" y="3969896"/>
              <a:ext cx="500066" cy="3996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>
                  <a:solidFill>
                    <a:srgbClr val="0000FF"/>
                  </a:solidFill>
                  <a:latin typeface="+mj-ea"/>
                  <a:ea typeface="+mj-ea"/>
                </a:rPr>
                <a:t>…</a:t>
              </a:r>
              <a:endParaRPr lang="zh-CN" altLang="en-US">
                <a:solidFill>
                  <a:srgbClr val="0000FF"/>
                </a:solidFill>
                <a:latin typeface="+mj-ea"/>
                <a:ea typeface="+mj-ea"/>
              </a:endParaRPr>
            </a:p>
          </p:txBody>
        </p:sp>
        <p:cxnSp>
          <p:nvCxnSpPr>
            <p:cNvPr id="35" name="直接箭头连接符 34"/>
            <p:cNvCxnSpPr>
              <a:stCxn id="10" idx="2"/>
              <a:endCxn id="14" idx="0"/>
            </p:cNvCxnSpPr>
            <p:nvPr/>
          </p:nvCxnSpPr>
          <p:spPr>
            <a:xfrm rot="5400000">
              <a:off x="3679025" y="1928802"/>
              <a:ext cx="642942" cy="135732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4714876" y="2969764"/>
              <a:ext cx="500066" cy="3996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>
                  <a:solidFill>
                    <a:srgbClr val="0000FF"/>
                  </a:solidFill>
                  <a:latin typeface="+mj-ea"/>
                  <a:ea typeface="+mj-ea"/>
                </a:rPr>
                <a:t>…</a:t>
              </a:r>
              <a:endParaRPr lang="zh-CN" altLang="en-US">
                <a:solidFill>
                  <a:srgbClr val="0000FF"/>
                </a:solidFill>
                <a:latin typeface="+mj-ea"/>
                <a:ea typeface="+mj-ea"/>
              </a:endParaRPr>
            </a:p>
          </p:txBody>
        </p:sp>
        <p:sp>
          <p:nvSpPr>
            <p:cNvPr id="38" name="圆角矩形 37"/>
            <p:cNvSpPr/>
            <p:nvPr/>
          </p:nvSpPr>
          <p:spPr>
            <a:xfrm>
              <a:off x="5929322" y="2928934"/>
              <a:ext cx="1071570" cy="500066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800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专业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n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cxnSp>
          <p:nvCxnSpPr>
            <p:cNvPr id="40" name="直接箭头连接符 39"/>
            <p:cNvCxnSpPr>
              <a:stCxn id="10" idx="2"/>
              <a:endCxn id="38" idx="0"/>
            </p:cNvCxnSpPr>
            <p:nvPr/>
          </p:nvCxnSpPr>
          <p:spPr>
            <a:xfrm rot="16200000" flipH="1">
              <a:off x="5250661" y="1714488"/>
              <a:ext cx="642942" cy="178595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直接箭头连接符 42"/>
            <p:cNvCxnSpPr>
              <a:stCxn id="38" idx="2"/>
            </p:cNvCxnSpPr>
            <p:nvPr/>
          </p:nvCxnSpPr>
          <p:spPr>
            <a:xfrm rot="5400000">
              <a:off x="6197215" y="3446860"/>
              <a:ext cx="285752" cy="25003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直接箭头连接符 44"/>
            <p:cNvCxnSpPr>
              <a:stCxn id="38" idx="2"/>
            </p:cNvCxnSpPr>
            <p:nvPr/>
          </p:nvCxnSpPr>
          <p:spPr>
            <a:xfrm rot="16200000" flipH="1">
              <a:off x="6447247" y="3446859"/>
              <a:ext cx="285752" cy="25003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5857884" y="3898458"/>
              <a:ext cx="500066" cy="3996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>
                  <a:solidFill>
                    <a:srgbClr val="0000FF"/>
                  </a:solidFill>
                  <a:latin typeface="+mj-ea"/>
                  <a:ea typeface="+mj-ea"/>
                </a:rPr>
                <a:t>…</a:t>
              </a:r>
              <a:endParaRPr lang="zh-CN" altLang="en-US">
                <a:solidFill>
                  <a:srgbClr val="0000FF"/>
                </a:solidFill>
                <a:latin typeface="+mj-ea"/>
                <a:ea typeface="+mj-ea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572264" y="3898458"/>
              <a:ext cx="500066" cy="3996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>
                  <a:solidFill>
                    <a:srgbClr val="0000FF"/>
                  </a:solidFill>
                  <a:latin typeface="+mj-ea"/>
                  <a:ea typeface="+mj-ea"/>
                </a:rPr>
                <a:t>…</a:t>
              </a:r>
              <a:endParaRPr lang="zh-CN" altLang="en-US">
                <a:solidFill>
                  <a:srgbClr val="0000FF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4952992" y="5286388"/>
            <a:ext cx="2286016" cy="1206821"/>
            <a:chOff x="3857620" y="5286388"/>
            <a:chExt cx="2286016" cy="1206821"/>
          </a:xfrm>
        </p:grpSpPr>
        <p:sp>
          <p:nvSpPr>
            <p:cNvPr id="49" name="TextBox 48"/>
            <p:cNvSpPr txBox="1"/>
            <p:nvPr/>
          </p:nvSpPr>
          <p:spPr>
            <a:xfrm>
              <a:off x="3857620" y="5786454"/>
              <a:ext cx="2286016" cy="706755"/>
            </a:xfrm>
            <a:prstGeom prst="rect">
              <a:avLst/>
            </a:prstGeom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marL="457200" indent="-457200" algn="l">
                <a:lnSpc>
                  <a:spcPts val="2400"/>
                </a:lnSpc>
                <a:spcBef>
                  <a:spcPts val="0"/>
                </a:spcBef>
                <a:buBlip>
                  <a:blip r:embed="rId1"/>
                </a:buBlip>
              </a:pPr>
              <a:r>
                <a:rPr lang="zh-CN" altLang="en-US" sz="1800" smtClean="0">
                  <a:solidFill>
                    <a:srgbClr val="0000FF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数据如何组织？</a:t>
              </a:r>
              <a:endParaRPr lang="en-US" altLang="zh-CN" sz="1800" smtClean="0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</a:endParaRPr>
            </a:p>
            <a:p>
              <a:pPr marL="457200" indent="-457200" algn="l">
                <a:lnSpc>
                  <a:spcPts val="2400"/>
                </a:lnSpc>
                <a:spcBef>
                  <a:spcPts val="0"/>
                </a:spcBef>
                <a:buBlip>
                  <a:blip r:embed="rId1"/>
                </a:buBlip>
              </a:pPr>
              <a:r>
                <a:rPr lang="zh-CN" altLang="en-US" sz="1800" smtClean="0">
                  <a:solidFill>
                    <a:srgbClr val="0000FF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数据如何处理？</a:t>
              </a:r>
              <a:endParaRPr lang="zh-CN" altLang="en-US" sz="1800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</a:endParaRPr>
            </a:p>
          </p:txBody>
        </p:sp>
        <p:sp>
          <p:nvSpPr>
            <p:cNvPr id="50" name="上箭头 49"/>
            <p:cNvSpPr/>
            <p:nvPr/>
          </p:nvSpPr>
          <p:spPr>
            <a:xfrm>
              <a:off x="4857752" y="5286388"/>
              <a:ext cx="214314" cy="357190"/>
            </a:xfrm>
            <a:prstGeom prst="up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4" name="灯片编号占位符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762CE-E53F-4122-AF24-D0401755D924}" type="slidenum">
              <a:rPr lang="zh-CN" altLang="en-US" smtClean="0"/>
            </a:fld>
            <a:r>
              <a:rPr lang="en-US" altLang="zh-CN" smtClean="0"/>
              <a:t>/20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310182" y="1571612"/>
            <a:ext cx="1785950" cy="1245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学习较复杂的数据组织和数据处理方法</a:t>
            </a:r>
            <a:endParaRPr lang="zh-CN" altLang="en-US" sz="1800">
              <a:solidFill>
                <a:srgbClr val="0000FF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4" name="右箭头标注 3"/>
          <p:cNvSpPr/>
          <p:nvPr/>
        </p:nvSpPr>
        <p:spPr>
          <a:xfrm>
            <a:off x="2952728" y="1428736"/>
            <a:ext cx="2143140" cy="1285884"/>
          </a:xfrm>
          <a:prstGeom prst="rightArrowCallou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sz="2000" smtClean="0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数据结构课程</a:t>
            </a:r>
            <a:endParaRPr lang="zh-CN" altLang="en-US" sz="2000">
              <a:solidFill>
                <a:srgbClr val="C0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762CE-E53F-4122-AF24-D0401755D924}" type="slidenum">
              <a:rPr lang="zh-CN" altLang="en-US" smtClean="0"/>
            </a:fld>
            <a:r>
              <a:rPr lang="en-US" altLang="zh-CN" smtClean="0"/>
              <a:t>/20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endParaRPr lang="zh-CN" altLang="en-US"/>
          </a:p>
        </p:txBody>
      </p:sp>
      <p:sp>
        <p:nvSpPr>
          <p:cNvPr id="44" name="内容占位符 43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Text Box 12"/>
          <p:cNvSpPr txBox="1">
            <a:spLocks noChangeArrowheads="1"/>
          </p:cNvSpPr>
          <p:nvPr/>
        </p:nvSpPr>
        <p:spPr bwMode="auto">
          <a:xfrm>
            <a:off x="3028225" y="426345"/>
            <a:ext cx="3786214" cy="429895"/>
          </a:xfrm>
          <a:prstGeom prst="rect">
            <a:avLst/>
          </a:prstGeom>
          <a:solidFill>
            <a:srgbClr val="6600CC"/>
          </a:solidFill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zh-CN" altLang="en-US" sz="220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数据结构求解问题的方法</a:t>
            </a:r>
            <a:endParaRPr lang="zh-CN" altLang="en-US" sz="2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2095472" y="285728"/>
            <a:ext cx="718439" cy="714380"/>
            <a:chOff x="1357290" y="1285860"/>
            <a:chExt cx="718439" cy="714380"/>
          </a:xfrm>
        </p:grpSpPr>
        <p:sp>
          <p:nvSpPr>
            <p:cNvPr id="5" name="Oval 8"/>
            <p:cNvSpPr>
              <a:spLocks noChangeAspect="1" noChangeArrowheads="1"/>
            </p:cNvSpPr>
            <p:nvPr/>
          </p:nvSpPr>
          <p:spPr bwMode="auto">
            <a:xfrm>
              <a:off x="1357290" y="1285860"/>
              <a:ext cx="718439" cy="714380"/>
            </a:xfrm>
            <a:prstGeom prst="ellipse">
              <a:avLst/>
            </a:prstGeom>
            <a:gradFill rotWithShape="0">
              <a:gsLst>
                <a:gs pos="0">
                  <a:srgbClr val="00CCFF"/>
                </a:gs>
                <a:gs pos="100000">
                  <a:srgbClr val="00CCFF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3175">
              <a:noFill/>
              <a:round/>
            </a:ln>
            <a:effectLst/>
          </p:spPr>
          <p:txBody>
            <a:bodyPr wrap="none" lIns="98956" tIns="49478" rIns="98956" bIns="49478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" name="Oval 9"/>
            <p:cNvSpPr>
              <a:spLocks noChangeAspect="1" noChangeArrowheads="1"/>
            </p:cNvSpPr>
            <p:nvPr/>
          </p:nvSpPr>
          <p:spPr bwMode="auto">
            <a:xfrm>
              <a:off x="1408121" y="1330511"/>
              <a:ext cx="592111" cy="588766"/>
            </a:xfrm>
            <a:prstGeom prst="ellipse">
              <a:avLst/>
            </a:prstGeom>
            <a:gradFill rotWithShape="0">
              <a:gsLst>
                <a:gs pos="0">
                  <a:srgbClr val="00CCFF">
                    <a:gamma/>
                    <a:shade val="46275"/>
                    <a:invGamma/>
                  </a:srgbClr>
                </a:gs>
                <a:gs pos="100000">
                  <a:srgbClr val="00CCFF"/>
                </a:gs>
              </a:gsLst>
              <a:lin ang="2700000" scaled="1"/>
            </a:gradFill>
            <a:ln w="3175">
              <a:noFill/>
              <a:round/>
            </a:ln>
            <a:effectLst/>
          </p:spPr>
          <p:txBody>
            <a:bodyPr wrap="none" lIns="91435" tIns="45718" rIns="91435" bIns="45718" anchor="ctr"/>
            <a:lstStyle/>
            <a:p>
              <a:pPr algn="ctr">
                <a:defRPr/>
              </a:pPr>
              <a:r>
                <a:rPr lang="en-AU" sz="2800" b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nsolas" panose="020B0609020204030204" pitchFamily="49" charset="0"/>
                  <a:ea typeface="宋体" panose="02010600030101010101" pitchFamily="2" charset="-122"/>
                  <a:cs typeface="Consolas" panose="020B0609020204030204" pitchFamily="49" charset="0"/>
                </a:rPr>
                <a:t>3</a:t>
              </a:r>
              <a:endParaRPr lang="en-AU" sz="2800" b="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2024034" y="1071546"/>
            <a:ext cx="5000660" cy="3071834"/>
            <a:chOff x="500034" y="1785926"/>
            <a:chExt cx="6572296" cy="3643338"/>
          </a:xfrm>
        </p:grpSpPr>
        <p:sp>
          <p:nvSpPr>
            <p:cNvPr id="8" name="圆角矩形 7"/>
            <p:cNvSpPr/>
            <p:nvPr/>
          </p:nvSpPr>
          <p:spPr>
            <a:xfrm>
              <a:off x="4143372" y="1785926"/>
              <a:ext cx="1071570" cy="500066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smtClean="0">
                  <a:solidFill>
                    <a:srgbClr val="0000FF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学院</a:t>
              </a:r>
              <a:endParaRPr lang="zh-CN" altLang="en-US" sz="140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2786050" y="2928934"/>
              <a:ext cx="1071570" cy="500066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专业</a:t>
              </a:r>
              <a:r>
                <a:rPr lang="en-US" altLang="zh-CN" sz="1400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1</a:t>
              </a:r>
              <a:endParaRPr lang="zh-CN" altLang="en-US" sz="14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1315996" y="3917916"/>
              <a:ext cx="1071570" cy="500066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班</a:t>
              </a:r>
              <a:r>
                <a:rPr lang="en-US" altLang="zh-CN" sz="1400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1</a:t>
              </a:r>
              <a:endParaRPr lang="zh-CN" altLang="en-US" sz="14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500034" y="4929198"/>
              <a:ext cx="1000132" cy="500066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学生</a:t>
              </a:r>
              <a:r>
                <a:rPr lang="en-US" altLang="zh-CN" sz="1400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1</a:t>
              </a:r>
              <a:endParaRPr lang="zh-CN" altLang="en-US" sz="14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2" name="圆角矩形 11"/>
            <p:cNvSpPr/>
            <p:nvPr/>
          </p:nvSpPr>
          <p:spPr>
            <a:xfrm>
              <a:off x="2214546" y="4929198"/>
              <a:ext cx="1000132" cy="500066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学生</a:t>
              </a:r>
              <a:r>
                <a:rPr lang="en-US" altLang="zh-CN" sz="1400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x</a:t>
              </a:r>
              <a:endParaRPr lang="zh-CN" altLang="en-US" sz="14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571604" y="5000636"/>
              <a:ext cx="500066" cy="3637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smtClean="0">
                  <a:solidFill>
                    <a:srgbClr val="0000FF"/>
                  </a:solidFill>
                  <a:latin typeface="+mj-ea"/>
                  <a:ea typeface="+mj-ea"/>
                </a:rPr>
                <a:t>…</a:t>
              </a:r>
              <a:endParaRPr lang="zh-CN" altLang="en-US" sz="1400">
                <a:solidFill>
                  <a:srgbClr val="0000FF"/>
                </a:solidFill>
                <a:latin typeface="+mj-ea"/>
                <a:ea typeface="+mj-ea"/>
              </a:endParaRPr>
            </a:p>
          </p:txBody>
        </p:sp>
        <p:cxnSp>
          <p:nvCxnSpPr>
            <p:cNvPr id="14" name="直接连接符 13"/>
            <p:cNvCxnSpPr>
              <a:stCxn id="10" idx="2"/>
              <a:endCxn id="11" idx="0"/>
            </p:cNvCxnSpPr>
            <p:nvPr/>
          </p:nvCxnSpPr>
          <p:spPr>
            <a:xfrm rot="5400000">
              <a:off x="1170333" y="4247750"/>
              <a:ext cx="511216" cy="851681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>
              <a:stCxn id="10" idx="2"/>
              <a:endCxn id="12" idx="0"/>
            </p:cNvCxnSpPr>
            <p:nvPr/>
          </p:nvCxnSpPr>
          <p:spPr>
            <a:xfrm rot="16200000" flipH="1">
              <a:off x="2027588" y="4242174"/>
              <a:ext cx="511216" cy="86283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圆角矩形 15"/>
            <p:cNvSpPr/>
            <p:nvPr/>
          </p:nvSpPr>
          <p:spPr>
            <a:xfrm>
              <a:off x="4173516" y="3917916"/>
              <a:ext cx="1071570" cy="500066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班</a:t>
              </a:r>
              <a:r>
                <a:rPr lang="en-US" altLang="zh-CN" sz="1400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m</a:t>
              </a:r>
              <a:endParaRPr lang="zh-CN" altLang="en-US" sz="14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7" name="圆角矩形 16"/>
            <p:cNvSpPr/>
            <p:nvPr/>
          </p:nvSpPr>
          <p:spPr>
            <a:xfrm>
              <a:off x="3357554" y="4929198"/>
              <a:ext cx="1000132" cy="500066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学生</a:t>
              </a:r>
              <a:r>
                <a:rPr lang="en-US" altLang="zh-CN" sz="1400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1</a:t>
              </a:r>
              <a:endParaRPr lang="zh-CN" altLang="en-US" sz="14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8" name="圆角矩形 17"/>
            <p:cNvSpPr/>
            <p:nvPr/>
          </p:nvSpPr>
          <p:spPr>
            <a:xfrm>
              <a:off x="5072066" y="4929198"/>
              <a:ext cx="1000132" cy="500066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学生</a:t>
              </a:r>
              <a:r>
                <a:rPr lang="en-US" altLang="zh-CN" sz="1400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y</a:t>
              </a:r>
              <a:endParaRPr lang="zh-CN" altLang="en-US" sz="14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429124" y="5000636"/>
              <a:ext cx="500066" cy="3637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smtClean="0">
                  <a:solidFill>
                    <a:srgbClr val="0000FF"/>
                  </a:solidFill>
                  <a:latin typeface="+mj-ea"/>
                  <a:ea typeface="+mj-ea"/>
                </a:rPr>
                <a:t>…</a:t>
              </a:r>
              <a:endParaRPr lang="zh-CN" altLang="en-US" sz="1400">
                <a:solidFill>
                  <a:srgbClr val="0000FF"/>
                </a:solidFill>
                <a:latin typeface="+mj-ea"/>
                <a:ea typeface="+mj-ea"/>
              </a:endParaRPr>
            </a:p>
          </p:txBody>
        </p:sp>
        <p:cxnSp>
          <p:nvCxnSpPr>
            <p:cNvPr id="20" name="直接连接符 19"/>
            <p:cNvCxnSpPr>
              <a:stCxn id="16" idx="2"/>
              <a:endCxn id="17" idx="0"/>
            </p:cNvCxnSpPr>
            <p:nvPr/>
          </p:nvCxnSpPr>
          <p:spPr>
            <a:xfrm rot="5400000">
              <a:off x="4027853" y="4247750"/>
              <a:ext cx="511216" cy="851681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stCxn id="16" idx="2"/>
              <a:endCxn id="18" idx="0"/>
            </p:cNvCxnSpPr>
            <p:nvPr/>
          </p:nvCxnSpPr>
          <p:spPr>
            <a:xfrm rot="16200000" flipH="1">
              <a:off x="4885108" y="4242174"/>
              <a:ext cx="511216" cy="86283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>
              <a:stCxn id="9" idx="2"/>
              <a:endCxn id="10" idx="0"/>
            </p:cNvCxnSpPr>
            <p:nvPr/>
          </p:nvCxnSpPr>
          <p:spPr>
            <a:xfrm rot="5400000">
              <a:off x="2342350" y="2938431"/>
              <a:ext cx="488916" cy="147005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9" idx="2"/>
              <a:endCxn id="16" idx="0"/>
            </p:cNvCxnSpPr>
            <p:nvPr/>
          </p:nvCxnSpPr>
          <p:spPr>
            <a:xfrm rot="16200000" flipH="1">
              <a:off x="3771110" y="2979725"/>
              <a:ext cx="488916" cy="138746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3000364" y="3969896"/>
              <a:ext cx="500066" cy="3637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smtClean="0">
                  <a:solidFill>
                    <a:srgbClr val="0000FF"/>
                  </a:solidFill>
                  <a:latin typeface="+mj-ea"/>
                  <a:ea typeface="+mj-ea"/>
                </a:rPr>
                <a:t>…</a:t>
              </a:r>
              <a:endParaRPr lang="zh-CN" altLang="en-US" sz="1400">
                <a:solidFill>
                  <a:srgbClr val="0000FF"/>
                </a:solidFill>
                <a:latin typeface="+mj-ea"/>
                <a:ea typeface="+mj-ea"/>
              </a:endParaRPr>
            </a:p>
          </p:txBody>
        </p:sp>
        <p:cxnSp>
          <p:nvCxnSpPr>
            <p:cNvPr id="25" name="直接箭头连接符 24"/>
            <p:cNvCxnSpPr>
              <a:stCxn id="8" idx="2"/>
              <a:endCxn id="9" idx="0"/>
            </p:cNvCxnSpPr>
            <p:nvPr/>
          </p:nvCxnSpPr>
          <p:spPr>
            <a:xfrm rot="5400000">
              <a:off x="3679025" y="1928802"/>
              <a:ext cx="642942" cy="135732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4714876" y="2969764"/>
              <a:ext cx="500066" cy="3637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smtClean="0">
                  <a:solidFill>
                    <a:srgbClr val="0000FF"/>
                  </a:solidFill>
                  <a:latin typeface="+mj-ea"/>
                  <a:ea typeface="+mj-ea"/>
                </a:rPr>
                <a:t>…</a:t>
              </a:r>
              <a:endParaRPr lang="zh-CN" altLang="en-US" sz="1400">
                <a:solidFill>
                  <a:srgbClr val="0000FF"/>
                </a:solidFill>
                <a:latin typeface="+mj-ea"/>
                <a:ea typeface="+mj-ea"/>
              </a:endParaRPr>
            </a:p>
          </p:txBody>
        </p:sp>
        <p:sp>
          <p:nvSpPr>
            <p:cNvPr id="27" name="圆角矩形 26"/>
            <p:cNvSpPr/>
            <p:nvPr/>
          </p:nvSpPr>
          <p:spPr>
            <a:xfrm>
              <a:off x="5929322" y="2928934"/>
              <a:ext cx="1071570" cy="500066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专业</a:t>
              </a:r>
              <a:r>
                <a:rPr lang="en-US" altLang="zh-CN" sz="1400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n</a:t>
              </a:r>
              <a:endParaRPr lang="zh-CN" altLang="en-US" sz="14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cxnSp>
          <p:nvCxnSpPr>
            <p:cNvPr id="28" name="直接箭头连接符 27"/>
            <p:cNvCxnSpPr>
              <a:stCxn id="8" idx="2"/>
              <a:endCxn id="27" idx="0"/>
            </p:cNvCxnSpPr>
            <p:nvPr/>
          </p:nvCxnSpPr>
          <p:spPr>
            <a:xfrm rot="16200000" flipH="1">
              <a:off x="5250661" y="1714488"/>
              <a:ext cx="642942" cy="178595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直接箭头连接符 28"/>
            <p:cNvCxnSpPr>
              <a:stCxn id="27" idx="2"/>
            </p:cNvCxnSpPr>
            <p:nvPr/>
          </p:nvCxnSpPr>
          <p:spPr>
            <a:xfrm rot="5400000">
              <a:off x="6197215" y="3446860"/>
              <a:ext cx="285752" cy="25003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直接箭头连接符 29"/>
            <p:cNvCxnSpPr>
              <a:stCxn id="27" idx="2"/>
            </p:cNvCxnSpPr>
            <p:nvPr/>
          </p:nvCxnSpPr>
          <p:spPr>
            <a:xfrm rot="16200000" flipH="1">
              <a:off x="6447247" y="3446859"/>
              <a:ext cx="285752" cy="25003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5857884" y="3898458"/>
              <a:ext cx="500066" cy="3637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smtClean="0">
                  <a:solidFill>
                    <a:srgbClr val="0000FF"/>
                  </a:solidFill>
                  <a:latin typeface="+mj-ea"/>
                  <a:ea typeface="+mj-ea"/>
                </a:rPr>
                <a:t>…</a:t>
              </a:r>
              <a:endParaRPr lang="zh-CN" altLang="en-US" sz="1400">
                <a:solidFill>
                  <a:srgbClr val="0000FF"/>
                </a:solidFill>
                <a:latin typeface="+mj-ea"/>
                <a:ea typeface="+mj-ea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572264" y="3898458"/>
              <a:ext cx="500066" cy="3637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smtClean="0">
                  <a:solidFill>
                    <a:srgbClr val="0000FF"/>
                  </a:solidFill>
                  <a:latin typeface="+mj-ea"/>
                  <a:ea typeface="+mj-ea"/>
                </a:rPr>
                <a:t>…</a:t>
              </a:r>
              <a:endParaRPr lang="zh-CN" altLang="en-US" sz="1400">
                <a:solidFill>
                  <a:srgbClr val="0000FF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7667636" y="2214554"/>
            <a:ext cx="2714644" cy="158369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zh-CN" altLang="en-US" sz="180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需要解决的任务：</a:t>
            </a:r>
            <a:endParaRPr lang="en-US" altLang="zh-CN" sz="1800" smtClean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buBlip>
                <a:blip r:embed="rId1"/>
              </a:buBlip>
            </a:pPr>
            <a:r>
              <a:rPr lang="zh-CN" altLang="en-US" sz="1800" smtClean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统计每个班的人数？</a:t>
            </a:r>
            <a:endParaRPr lang="en-US" altLang="zh-CN" sz="1800" smtClean="0">
              <a:solidFill>
                <a:srgbClr val="0000FF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342900" indent="-342900" algn="l">
              <a:lnSpc>
                <a:spcPts val="2800"/>
              </a:lnSpc>
              <a:spcBef>
                <a:spcPts val="0"/>
              </a:spcBef>
              <a:buBlip>
                <a:blip r:embed="rId1"/>
              </a:buBlip>
            </a:pPr>
            <a:r>
              <a:rPr lang="zh-CN" altLang="en-US" sz="1800" smtClean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统计每个专业的人数？</a:t>
            </a:r>
            <a:endParaRPr lang="en-US" altLang="zh-CN" sz="1800" smtClean="0">
              <a:solidFill>
                <a:srgbClr val="0000FF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342900" indent="-342900" algn="l">
              <a:lnSpc>
                <a:spcPts val="2800"/>
              </a:lnSpc>
              <a:spcBef>
                <a:spcPts val="0"/>
              </a:spcBef>
              <a:buBlip>
                <a:blip r:embed="rId1"/>
              </a:buBlip>
            </a:pPr>
            <a:r>
              <a:rPr lang="zh-CN" altLang="en-US" sz="1800" smtClean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统计学院总人数？</a:t>
            </a:r>
            <a:endParaRPr lang="zh-CN" altLang="en-US" sz="180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2166910" y="4376330"/>
            <a:ext cx="5214974" cy="898846"/>
            <a:chOff x="642910" y="4376330"/>
            <a:chExt cx="5214974" cy="898846"/>
          </a:xfrm>
        </p:grpSpPr>
        <p:sp>
          <p:nvSpPr>
            <p:cNvPr id="34" name="TextBox 33"/>
            <p:cNvSpPr txBox="1"/>
            <p:nvPr/>
          </p:nvSpPr>
          <p:spPr>
            <a:xfrm>
              <a:off x="642910" y="4876396"/>
              <a:ext cx="5214974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smtClean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从用户的角度看数据：什么类型的</a:t>
              </a:r>
              <a:r>
                <a:rPr lang="zh-CN" altLang="en-US" sz="2000" smtClean="0">
                  <a:solidFill>
                    <a:srgbClr val="FF00FF"/>
                  </a:solidFill>
                  <a:latin typeface="华文中宋" panose="02010600040101010101" pitchFamily="2" charset="-122"/>
                  <a:ea typeface="华文中宋" panose="02010600040101010101" pitchFamily="2" charset="-122"/>
                  <a:cs typeface="Consolas" panose="020B0609020204030204" pitchFamily="49" charset="0"/>
                </a:rPr>
                <a:t>逻辑结构</a:t>
              </a:r>
              <a:endParaRPr lang="zh-CN" altLang="en-US" sz="2000">
                <a:solidFill>
                  <a:srgbClr val="FF00FF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Consolas" panose="020B0609020204030204" pitchFamily="49" charset="0"/>
              </a:endParaRPr>
            </a:p>
          </p:txBody>
        </p:sp>
        <p:sp>
          <p:nvSpPr>
            <p:cNvPr id="35" name="上箭头 34"/>
            <p:cNvSpPr/>
            <p:nvPr/>
          </p:nvSpPr>
          <p:spPr>
            <a:xfrm>
              <a:off x="3071802" y="4376330"/>
              <a:ext cx="142876" cy="357190"/>
            </a:xfrm>
            <a:prstGeom prst="up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8024826" y="4143380"/>
            <a:ext cx="1357322" cy="1113160"/>
            <a:chOff x="6500826" y="4143380"/>
            <a:chExt cx="1357322" cy="1113160"/>
          </a:xfrm>
        </p:grpSpPr>
        <p:sp>
          <p:nvSpPr>
            <p:cNvPr id="36" name="TextBox 35"/>
            <p:cNvSpPr txBox="1"/>
            <p:nvPr/>
          </p:nvSpPr>
          <p:spPr>
            <a:xfrm>
              <a:off x="6500826" y="4857760"/>
              <a:ext cx="1357322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smtClean="0">
                  <a:solidFill>
                    <a:srgbClr val="FF00FF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运算描述</a:t>
              </a:r>
              <a:endParaRPr lang="zh-CN" altLang="en-US" sz="2000">
                <a:solidFill>
                  <a:srgbClr val="FF00FF"/>
                </a:solidFill>
                <a:latin typeface="华文中宋" panose="02010600040101010101" pitchFamily="2" charset="-122"/>
                <a:ea typeface="华文中宋" panose="02010600040101010101" pitchFamily="2" charset="-122"/>
              </a:endParaRPr>
            </a:p>
          </p:txBody>
        </p:sp>
        <p:sp>
          <p:nvSpPr>
            <p:cNvPr id="37" name="上箭头 36"/>
            <p:cNvSpPr/>
            <p:nvPr/>
          </p:nvSpPr>
          <p:spPr>
            <a:xfrm>
              <a:off x="7072330" y="4143380"/>
              <a:ext cx="142876" cy="357190"/>
            </a:xfrm>
            <a:prstGeom prst="up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5381620" y="5286387"/>
            <a:ext cx="4429156" cy="898847"/>
            <a:chOff x="3857620" y="5286387"/>
            <a:chExt cx="4429156" cy="898847"/>
          </a:xfrm>
        </p:grpSpPr>
        <p:sp>
          <p:nvSpPr>
            <p:cNvPr id="38" name="TextBox 37"/>
            <p:cNvSpPr txBox="1"/>
            <p:nvPr/>
          </p:nvSpPr>
          <p:spPr>
            <a:xfrm>
              <a:off x="3857620" y="5786454"/>
              <a:ext cx="4429156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smtClean="0">
                  <a:solidFill>
                    <a:srgbClr val="FF0000"/>
                  </a:solidFill>
                  <a:latin typeface="方正硬笔楷书简体" pitchFamily="65" charset="-122"/>
                  <a:ea typeface="方正硬笔楷书简体" pitchFamily="65" charset="-122"/>
                  <a:sym typeface="Wingdings" panose="05000000000000000000"/>
                </a:rPr>
                <a:t> </a:t>
              </a:r>
              <a:r>
                <a:rPr lang="zh-CN" altLang="en-US" sz="2000" smtClean="0">
                  <a:solidFill>
                    <a:srgbClr val="FF0000"/>
                  </a:solidFill>
                  <a:latin typeface="方正硬笔楷书简体" pitchFamily="65" charset="-122"/>
                  <a:ea typeface="方正硬笔楷书简体" pitchFamily="65" charset="-122"/>
                </a:rPr>
                <a:t>弄清楚求解问题是什么：逻辑层面</a:t>
              </a:r>
              <a:endParaRPr lang="zh-CN" altLang="en-US" sz="2000">
                <a:solidFill>
                  <a:srgbClr val="FF0000"/>
                </a:solidFill>
                <a:latin typeface="方正硬笔楷书简体" pitchFamily="65" charset="-122"/>
                <a:ea typeface="方正硬笔楷书简体" pitchFamily="65" charset="-122"/>
              </a:endParaRPr>
            </a:p>
          </p:txBody>
        </p:sp>
        <p:sp>
          <p:nvSpPr>
            <p:cNvPr id="39" name="左大括号 38"/>
            <p:cNvSpPr/>
            <p:nvPr/>
          </p:nvSpPr>
          <p:spPr>
            <a:xfrm rot="16200000">
              <a:off x="5804306" y="4125519"/>
              <a:ext cx="357190" cy="2678925"/>
            </a:xfrm>
            <a:prstGeom prst="leftBrace">
              <a:avLst/>
            </a:prstGeom>
            <a:ln>
              <a:tailEnd type="non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3" name="灯片编号占位符 4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762CE-E53F-4122-AF24-D0401755D924}" type="slidenum">
              <a:rPr lang="zh-CN" altLang="en-US" smtClean="0"/>
            </a:fld>
            <a:r>
              <a:rPr lang="en-US" altLang="zh-CN" smtClean="0"/>
              <a:t>/20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endParaRPr lang="zh-CN" altLang="en-US"/>
          </a:p>
        </p:txBody>
      </p:sp>
      <p:sp>
        <p:nvSpPr>
          <p:cNvPr id="36" name="内容占位符 35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309786" y="500042"/>
            <a:ext cx="5072098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smtClean="0">
                <a:solidFill>
                  <a:srgbClr val="FF0000"/>
                </a:solidFill>
                <a:latin typeface="方正硬笔楷书简体" pitchFamily="65" charset="-122"/>
                <a:ea typeface="方正硬笔楷书简体" pitchFamily="65" charset="-122"/>
                <a:sym typeface="Wingdings" panose="05000000000000000000"/>
              </a:rPr>
              <a:t> </a:t>
            </a:r>
            <a:r>
              <a:rPr lang="zh-CN" altLang="en-US" sz="2000" smtClean="0">
                <a:solidFill>
                  <a:srgbClr val="FF0000"/>
                </a:solidFill>
                <a:latin typeface="方正硬笔楷书简体" pitchFamily="65" charset="-122"/>
                <a:ea typeface="方正硬笔楷书简体" pitchFamily="65" charset="-122"/>
              </a:rPr>
              <a:t>实现求解问题：物理层面（或实现层面）</a:t>
            </a:r>
            <a:endParaRPr lang="zh-CN" altLang="en-US" sz="2000">
              <a:solidFill>
                <a:srgbClr val="FF0000"/>
              </a:solidFill>
              <a:latin typeface="方正硬笔楷书简体" pitchFamily="65" charset="-122"/>
              <a:ea typeface="方正硬笔楷书简体" pitchFamily="65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2095472" y="1000108"/>
            <a:ext cx="5000660" cy="3071834"/>
            <a:chOff x="500034" y="1785926"/>
            <a:chExt cx="6572296" cy="3643338"/>
          </a:xfrm>
        </p:grpSpPr>
        <p:sp>
          <p:nvSpPr>
            <p:cNvPr id="5" name="圆角矩形 4"/>
            <p:cNvSpPr/>
            <p:nvPr/>
          </p:nvSpPr>
          <p:spPr>
            <a:xfrm>
              <a:off x="4143372" y="1785926"/>
              <a:ext cx="1071570" cy="500066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smtClean="0">
                  <a:solidFill>
                    <a:srgbClr val="0000FF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学院</a:t>
              </a:r>
              <a:endParaRPr lang="zh-CN" altLang="en-US" sz="140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2786050" y="2928934"/>
              <a:ext cx="1071570" cy="500066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专业</a:t>
              </a:r>
              <a:r>
                <a:rPr lang="en-US" altLang="zh-CN" sz="1400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1</a:t>
              </a:r>
              <a:endParaRPr lang="zh-CN" altLang="en-US" sz="14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1315996" y="3917916"/>
              <a:ext cx="1071570" cy="500066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班</a:t>
              </a:r>
              <a:r>
                <a:rPr lang="en-US" altLang="zh-CN" sz="1400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1</a:t>
              </a:r>
              <a:endParaRPr lang="zh-CN" altLang="en-US" sz="14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500034" y="4929198"/>
              <a:ext cx="1000132" cy="500066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学生</a:t>
              </a:r>
              <a:r>
                <a:rPr lang="en-US" altLang="zh-CN" sz="1400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1</a:t>
              </a:r>
              <a:endParaRPr lang="zh-CN" altLang="en-US" sz="14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2214546" y="4929198"/>
              <a:ext cx="1000132" cy="500066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学生</a:t>
              </a:r>
              <a:r>
                <a:rPr lang="en-US" altLang="zh-CN" sz="1400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x</a:t>
              </a:r>
              <a:endParaRPr lang="zh-CN" altLang="en-US" sz="14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571604" y="5000636"/>
              <a:ext cx="500066" cy="3637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smtClean="0">
                  <a:solidFill>
                    <a:srgbClr val="0000FF"/>
                  </a:solidFill>
                  <a:latin typeface="+mj-ea"/>
                  <a:ea typeface="+mj-ea"/>
                </a:rPr>
                <a:t>…</a:t>
              </a:r>
              <a:endParaRPr lang="zh-CN" altLang="en-US" sz="1400">
                <a:solidFill>
                  <a:srgbClr val="0000FF"/>
                </a:solidFill>
                <a:latin typeface="+mj-ea"/>
                <a:ea typeface="+mj-ea"/>
              </a:endParaRPr>
            </a:p>
          </p:txBody>
        </p:sp>
        <p:cxnSp>
          <p:nvCxnSpPr>
            <p:cNvPr id="11" name="直接连接符 10"/>
            <p:cNvCxnSpPr>
              <a:stCxn id="7" idx="2"/>
              <a:endCxn id="8" idx="0"/>
            </p:cNvCxnSpPr>
            <p:nvPr/>
          </p:nvCxnSpPr>
          <p:spPr>
            <a:xfrm rot="5400000">
              <a:off x="1170333" y="4247750"/>
              <a:ext cx="511216" cy="851681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>
              <a:stCxn id="7" idx="2"/>
              <a:endCxn id="9" idx="0"/>
            </p:cNvCxnSpPr>
            <p:nvPr/>
          </p:nvCxnSpPr>
          <p:spPr>
            <a:xfrm rot="16200000" flipH="1">
              <a:off x="2027588" y="4242174"/>
              <a:ext cx="511216" cy="86283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圆角矩形 12"/>
            <p:cNvSpPr/>
            <p:nvPr/>
          </p:nvSpPr>
          <p:spPr>
            <a:xfrm>
              <a:off x="4173516" y="3917916"/>
              <a:ext cx="1071570" cy="500066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班</a:t>
              </a:r>
              <a:r>
                <a:rPr lang="en-US" altLang="zh-CN" sz="1400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m</a:t>
              </a:r>
              <a:endParaRPr lang="zh-CN" altLang="en-US" sz="14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4" name="圆角矩形 13"/>
            <p:cNvSpPr/>
            <p:nvPr/>
          </p:nvSpPr>
          <p:spPr>
            <a:xfrm>
              <a:off x="3357554" y="4929198"/>
              <a:ext cx="1000132" cy="500066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学生</a:t>
              </a:r>
              <a:r>
                <a:rPr lang="en-US" altLang="zh-CN" sz="1400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1</a:t>
              </a:r>
              <a:endParaRPr lang="zh-CN" altLang="en-US" sz="14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5" name="圆角矩形 14"/>
            <p:cNvSpPr/>
            <p:nvPr/>
          </p:nvSpPr>
          <p:spPr>
            <a:xfrm>
              <a:off x="5072066" y="4929198"/>
              <a:ext cx="1000132" cy="500066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学生</a:t>
              </a:r>
              <a:r>
                <a:rPr lang="en-US" altLang="zh-CN" sz="1400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y</a:t>
              </a:r>
              <a:endParaRPr lang="zh-CN" altLang="en-US" sz="14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429124" y="5000636"/>
              <a:ext cx="500066" cy="3637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smtClean="0">
                  <a:solidFill>
                    <a:srgbClr val="0000FF"/>
                  </a:solidFill>
                  <a:latin typeface="+mj-ea"/>
                  <a:ea typeface="+mj-ea"/>
                </a:rPr>
                <a:t>…</a:t>
              </a:r>
              <a:endParaRPr lang="zh-CN" altLang="en-US" sz="1400">
                <a:solidFill>
                  <a:srgbClr val="0000FF"/>
                </a:solidFill>
                <a:latin typeface="+mj-ea"/>
                <a:ea typeface="+mj-ea"/>
              </a:endParaRPr>
            </a:p>
          </p:txBody>
        </p:sp>
        <p:cxnSp>
          <p:nvCxnSpPr>
            <p:cNvPr id="17" name="直接连接符 16"/>
            <p:cNvCxnSpPr>
              <a:stCxn id="13" idx="2"/>
              <a:endCxn id="14" idx="0"/>
            </p:cNvCxnSpPr>
            <p:nvPr/>
          </p:nvCxnSpPr>
          <p:spPr>
            <a:xfrm rot="5400000">
              <a:off x="4027853" y="4247750"/>
              <a:ext cx="511216" cy="851681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>
              <a:stCxn id="13" idx="2"/>
              <a:endCxn id="15" idx="0"/>
            </p:cNvCxnSpPr>
            <p:nvPr/>
          </p:nvCxnSpPr>
          <p:spPr>
            <a:xfrm rot="16200000" flipH="1">
              <a:off x="4885108" y="4242174"/>
              <a:ext cx="511216" cy="86283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>
              <a:stCxn id="6" idx="2"/>
              <a:endCxn id="7" idx="0"/>
            </p:cNvCxnSpPr>
            <p:nvPr/>
          </p:nvCxnSpPr>
          <p:spPr>
            <a:xfrm rot="5400000">
              <a:off x="2342350" y="2938431"/>
              <a:ext cx="488916" cy="147005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>
              <a:stCxn id="6" idx="2"/>
              <a:endCxn id="13" idx="0"/>
            </p:cNvCxnSpPr>
            <p:nvPr/>
          </p:nvCxnSpPr>
          <p:spPr>
            <a:xfrm rot="16200000" flipH="1">
              <a:off x="3771110" y="2979725"/>
              <a:ext cx="488916" cy="138746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3000364" y="3969896"/>
              <a:ext cx="500066" cy="3637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smtClean="0">
                  <a:solidFill>
                    <a:srgbClr val="0000FF"/>
                  </a:solidFill>
                  <a:latin typeface="+mj-ea"/>
                  <a:ea typeface="+mj-ea"/>
                </a:rPr>
                <a:t>…</a:t>
              </a:r>
              <a:endParaRPr lang="zh-CN" altLang="en-US" sz="1400">
                <a:solidFill>
                  <a:srgbClr val="0000FF"/>
                </a:solidFill>
                <a:latin typeface="+mj-ea"/>
                <a:ea typeface="+mj-ea"/>
              </a:endParaRPr>
            </a:p>
          </p:txBody>
        </p:sp>
        <p:cxnSp>
          <p:nvCxnSpPr>
            <p:cNvPr id="22" name="直接箭头连接符 21"/>
            <p:cNvCxnSpPr>
              <a:stCxn id="5" idx="2"/>
              <a:endCxn id="6" idx="0"/>
            </p:cNvCxnSpPr>
            <p:nvPr/>
          </p:nvCxnSpPr>
          <p:spPr>
            <a:xfrm rot="5400000">
              <a:off x="3679025" y="1928802"/>
              <a:ext cx="642942" cy="135732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4714876" y="2969764"/>
              <a:ext cx="500066" cy="3637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smtClean="0">
                  <a:solidFill>
                    <a:srgbClr val="0000FF"/>
                  </a:solidFill>
                  <a:latin typeface="+mj-ea"/>
                  <a:ea typeface="+mj-ea"/>
                </a:rPr>
                <a:t>…</a:t>
              </a:r>
              <a:endParaRPr lang="zh-CN" altLang="en-US" sz="1400">
                <a:solidFill>
                  <a:srgbClr val="0000FF"/>
                </a:solidFill>
                <a:latin typeface="+mj-ea"/>
                <a:ea typeface="+mj-ea"/>
              </a:endParaRPr>
            </a:p>
          </p:txBody>
        </p:sp>
        <p:sp>
          <p:nvSpPr>
            <p:cNvPr id="24" name="圆角矩形 23"/>
            <p:cNvSpPr/>
            <p:nvPr/>
          </p:nvSpPr>
          <p:spPr>
            <a:xfrm>
              <a:off x="5929322" y="2928934"/>
              <a:ext cx="1071570" cy="500066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专业</a:t>
              </a:r>
              <a:r>
                <a:rPr lang="en-US" altLang="zh-CN" sz="1400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n</a:t>
              </a:r>
              <a:endParaRPr lang="zh-CN" altLang="en-US" sz="14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cxnSp>
          <p:nvCxnSpPr>
            <p:cNvPr id="25" name="直接箭头连接符 24"/>
            <p:cNvCxnSpPr>
              <a:stCxn id="5" idx="2"/>
              <a:endCxn id="24" idx="0"/>
            </p:cNvCxnSpPr>
            <p:nvPr/>
          </p:nvCxnSpPr>
          <p:spPr>
            <a:xfrm rot="16200000" flipH="1">
              <a:off x="5250661" y="1714488"/>
              <a:ext cx="642942" cy="178595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>
              <a:stCxn id="24" idx="2"/>
            </p:cNvCxnSpPr>
            <p:nvPr/>
          </p:nvCxnSpPr>
          <p:spPr>
            <a:xfrm rot="5400000">
              <a:off x="6197215" y="3446860"/>
              <a:ext cx="285752" cy="25003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>
              <a:stCxn id="24" idx="2"/>
            </p:cNvCxnSpPr>
            <p:nvPr/>
          </p:nvCxnSpPr>
          <p:spPr>
            <a:xfrm rot="16200000" flipH="1">
              <a:off x="6447247" y="3446859"/>
              <a:ext cx="285752" cy="25003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5857884" y="3898458"/>
              <a:ext cx="500066" cy="3637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smtClean="0">
                  <a:solidFill>
                    <a:srgbClr val="0000FF"/>
                  </a:solidFill>
                  <a:latin typeface="+mj-ea"/>
                  <a:ea typeface="+mj-ea"/>
                </a:rPr>
                <a:t>…</a:t>
              </a:r>
              <a:endParaRPr lang="zh-CN" altLang="en-US" sz="1400">
                <a:solidFill>
                  <a:srgbClr val="0000FF"/>
                </a:solidFill>
                <a:latin typeface="+mj-ea"/>
                <a:ea typeface="+mj-ea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572264" y="3898458"/>
              <a:ext cx="500066" cy="3637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smtClean="0">
                  <a:solidFill>
                    <a:srgbClr val="0000FF"/>
                  </a:solidFill>
                  <a:latin typeface="+mj-ea"/>
                  <a:ea typeface="+mj-ea"/>
                </a:rPr>
                <a:t>…</a:t>
              </a:r>
              <a:endParaRPr lang="zh-CN" altLang="en-US" sz="1400">
                <a:solidFill>
                  <a:srgbClr val="0000FF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30" name="圆柱形 29"/>
          <p:cNvSpPr/>
          <p:nvPr/>
        </p:nvSpPr>
        <p:spPr>
          <a:xfrm>
            <a:off x="8739206" y="2643182"/>
            <a:ext cx="1285884" cy="785818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smtClean="0">
                <a:latin typeface="仿宋" panose="02010609060101010101" pitchFamily="49" charset="-122"/>
                <a:ea typeface="仿宋" panose="02010609060101010101" pitchFamily="49" charset="-122"/>
              </a:rPr>
              <a:t>存储结构</a:t>
            </a:r>
            <a:endParaRPr lang="zh-CN" altLang="en-US" sz="180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31" name="右箭头 30"/>
          <p:cNvSpPr/>
          <p:nvPr/>
        </p:nvSpPr>
        <p:spPr>
          <a:xfrm>
            <a:off x="7739074" y="2928934"/>
            <a:ext cx="714380" cy="214314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7596198" y="3228465"/>
            <a:ext cx="1143008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60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存储表示或者映射</a:t>
            </a:r>
            <a:endParaRPr lang="zh-CN" altLang="en-US" sz="160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4095736" y="3429794"/>
            <a:ext cx="5929354" cy="2725904"/>
            <a:chOff x="2571736" y="3429794"/>
            <a:chExt cx="5929354" cy="2725904"/>
          </a:xfrm>
        </p:grpSpPr>
        <p:sp>
          <p:nvSpPr>
            <p:cNvPr id="32" name="TextBox 31"/>
            <p:cNvSpPr txBox="1"/>
            <p:nvPr/>
          </p:nvSpPr>
          <p:spPr>
            <a:xfrm>
              <a:off x="2571736" y="4572008"/>
              <a:ext cx="2714644" cy="158369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l">
                <a:lnSpc>
                  <a:spcPts val="2800"/>
                </a:lnSpc>
                <a:spcBef>
                  <a:spcPts val="0"/>
                </a:spcBef>
              </a:pPr>
              <a:r>
                <a:rPr lang="zh-CN" altLang="en-US" sz="1800" smtClean="0">
                  <a:solidFill>
                    <a:srgbClr val="0000F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需要解决的任务：</a:t>
              </a:r>
              <a:endParaRPr lang="en-US" altLang="zh-CN" sz="180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  <a:p>
              <a:pPr marL="342900" indent="-342900" algn="l">
                <a:lnSpc>
                  <a:spcPct val="150000"/>
                </a:lnSpc>
                <a:spcBef>
                  <a:spcPts val="0"/>
                </a:spcBef>
                <a:buBlip>
                  <a:blip r:embed="rId1"/>
                </a:buBlip>
              </a:pPr>
              <a:r>
                <a:rPr lang="zh-CN" altLang="en-US" sz="1800" smtClean="0">
                  <a:solidFill>
                    <a:srgbClr val="0000FF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统计每个班的人数？</a:t>
              </a:r>
              <a:endParaRPr lang="en-US" altLang="zh-CN" sz="1800" smtClean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  <a:p>
              <a:pPr marL="342900" indent="-342900" algn="l">
                <a:lnSpc>
                  <a:spcPts val="2800"/>
                </a:lnSpc>
                <a:spcBef>
                  <a:spcPts val="0"/>
                </a:spcBef>
                <a:buBlip>
                  <a:blip r:embed="rId1"/>
                </a:buBlip>
              </a:pPr>
              <a:r>
                <a:rPr lang="zh-CN" altLang="en-US" sz="1800" smtClean="0">
                  <a:solidFill>
                    <a:srgbClr val="0000FF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统计每个专业的人数？</a:t>
              </a:r>
              <a:endParaRPr lang="en-US" altLang="zh-CN" sz="1800" smtClean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  <a:p>
              <a:pPr marL="342900" indent="-342900" algn="l">
                <a:lnSpc>
                  <a:spcPts val="2800"/>
                </a:lnSpc>
                <a:spcBef>
                  <a:spcPts val="0"/>
                </a:spcBef>
                <a:buBlip>
                  <a:blip r:embed="rId1"/>
                </a:buBlip>
              </a:pPr>
              <a:r>
                <a:rPr lang="zh-CN" altLang="en-US" sz="1800" smtClean="0">
                  <a:solidFill>
                    <a:srgbClr val="0000FF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统计学院总人数？</a:t>
              </a:r>
              <a:endParaRPr lang="zh-CN" altLang="en-US" sz="1800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34" name="折角形 33"/>
            <p:cNvSpPr/>
            <p:nvPr/>
          </p:nvSpPr>
          <p:spPr>
            <a:xfrm>
              <a:off x="7143768" y="4857760"/>
              <a:ext cx="1357322" cy="785818"/>
            </a:xfrm>
            <a:prstGeom prst="foldedCorne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200000"/>
                </a:lnSpc>
              </a:pPr>
              <a:r>
                <a:rPr lang="zh-CN" altLang="en-US" sz="1800" smtClean="0">
                  <a:solidFill>
                    <a:srgbClr val="0000FF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算法</a:t>
              </a:r>
              <a:endParaRPr lang="zh-CN" altLang="en-US" sz="180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35" name="右箭头 34"/>
            <p:cNvSpPr/>
            <p:nvPr/>
          </p:nvSpPr>
          <p:spPr>
            <a:xfrm>
              <a:off x="6215074" y="5143512"/>
              <a:ext cx="714380" cy="214314"/>
            </a:xfrm>
            <a:prstGeom prst="right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7" name="直接箭头连接符 36"/>
            <p:cNvCxnSpPr>
              <a:endCxn id="30" idx="3"/>
            </p:cNvCxnSpPr>
            <p:nvPr/>
          </p:nvCxnSpPr>
          <p:spPr>
            <a:xfrm rot="5400000" flipH="1" flipV="1">
              <a:off x="7179487" y="4107661"/>
              <a:ext cx="1357322" cy="1588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9" name="灯片编号占位符 3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762CE-E53F-4122-AF24-D0401755D924}" type="slidenum">
              <a:rPr lang="zh-CN" altLang="en-US" smtClean="0"/>
            </a:fld>
            <a:r>
              <a:rPr lang="en-US" altLang="zh-CN" smtClean="0"/>
              <a:t>/20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1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bldLvl="0" animBg="1"/>
      <p:bldP spid="31" grpId="0" bldLvl="0" animBg="1"/>
      <p:bldP spid="3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024034" y="500042"/>
            <a:ext cx="4929222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smtClean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数据结构与算法设计密不可分的</a:t>
            </a:r>
            <a:endParaRPr lang="zh-CN" altLang="en-US" sz="200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81250" y="1000125"/>
            <a:ext cx="746061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ACM CS-2013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：计算机科学分支的核心知识领域（其他的有软件工程、计算机工程、信息技术、信息系统）</a:t>
            </a:r>
            <a:endParaRPr lang="zh-CN" altLang="en-US" sz="20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81250" y="1770380"/>
            <a:ext cx="83000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知识领域之一：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AL-Algorithm and Complexity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（涵盖数据结构）</a:t>
            </a:r>
            <a:endParaRPr lang="zh-CN" altLang="en-US" sz="20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2110711" y="2311073"/>
          <a:ext cx="8357870" cy="379984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4285615"/>
                <a:gridCol w="2072005"/>
                <a:gridCol w="200025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Unit</a:t>
                      </a:r>
                      <a:endParaRPr lang="zh-CN" altLang="en-US" sz="1600" b="1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1" kern="1200" baseline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Core-Tier1 hours</a:t>
                      </a:r>
                      <a:endParaRPr lang="zh-CN" altLang="en-US" sz="1600" b="1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1" kern="1200" baseline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Core-Tier2 hours</a:t>
                      </a:r>
                      <a:endParaRPr lang="zh-CN" altLang="en-US" sz="1600" b="1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b="0" kern="1200" baseline="0" smtClean="0">
                          <a:solidFill>
                            <a:srgbClr val="3333F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AL/Basic Analysis</a:t>
                      </a:r>
                      <a:endParaRPr lang="zh-CN" altLang="en-US" sz="1600" b="0">
                        <a:solidFill>
                          <a:srgbClr val="3333FF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smtClean="0">
                          <a:solidFill>
                            <a:srgbClr val="3333F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endParaRPr lang="zh-CN" altLang="en-US" sz="1600" b="0">
                        <a:solidFill>
                          <a:srgbClr val="3333FF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smtClean="0">
                          <a:solidFill>
                            <a:srgbClr val="3333F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endParaRPr lang="zh-CN" altLang="en-US" sz="1600" b="0">
                        <a:solidFill>
                          <a:srgbClr val="3333FF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b="0" kern="1200" baseline="0" smtClean="0">
                          <a:solidFill>
                            <a:srgbClr val="3333F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AL/Algorithmic Strategies</a:t>
                      </a:r>
                      <a:endParaRPr lang="zh-CN" altLang="en-US" sz="1600" b="0">
                        <a:solidFill>
                          <a:srgbClr val="3333FF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smtClean="0">
                          <a:solidFill>
                            <a:srgbClr val="3333F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  <a:endParaRPr lang="zh-CN" altLang="en-US" sz="1600" b="0">
                        <a:solidFill>
                          <a:srgbClr val="3333FF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smtClean="0">
                          <a:solidFill>
                            <a:srgbClr val="3333F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zh-CN" altLang="en-US" sz="1600" b="0">
                        <a:solidFill>
                          <a:srgbClr val="3333FF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b="0" kern="1200" baseline="0" smtClean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AL/Fundamental Data Structures and</a:t>
                      </a:r>
                      <a:endParaRPr lang="en-US" altLang="zh-CN" sz="1600" b="0" kern="1200" baseline="0" smtClean="0">
                        <a:solidFill>
                          <a:srgbClr val="C0000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r>
                        <a:rPr lang="en-US" altLang="zh-CN" sz="1600" b="0" kern="1200" baseline="0" smtClean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Algorithms</a:t>
                      </a:r>
                      <a:endParaRPr lang="zh-CN" altLang="en-US" sz="1600" b="0">
                        <a:solidFill>
                          <a:srgbClr val="C0000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smtClean="0">
                          <a:solidFill>
                            <a:srgbClr val="3333F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9</a:t>
                      </a:r>
                      <a:endParaRPr lang="zh-CN" altLang="en-US" sz="1600" b="0">
                        <a:solidFill>
                          <a:srgbClr val="3333FF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smtClean="0">
                          <a:solidFill>
                            <a:srgbClr val="3333F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  <a:endParaRPr lang="zh-CN" altLang="en-US" sz="1600" b="0">
                        <a:solidFill>
                          <a:srgbClr val="3333FF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b="0" kern="1200" baseline="0" smtClean="0">
                          <a:solidFill>
                            <a:srgbClr val="3333F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AL/Basic Automata, Computability and</a:t>
                      </a:r>
                      <a:endParaRPr lang="en-US" altLang="zh-CN" sz="1600" b="0" kern="1200" baseline="0" smtClean="0">
                        <a:solidFill>
                          <a:srgbClr val="3333FF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r>
                        <a:rPr lang="en-US" altLang="zh-CN" sz="1600" b="0" kern="1200" baseline="0" smtClean="0">
                          <a:solidFill>
                            <a:srgbClr val="3333F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Complexity</a:t>
                      </a:r>
                      <a:endParaRPr lang="zh-CN" altLang="en-US" sz="1600" b="0">
                        <a:solidFill>
                          <a:srgbClr val="3333FF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smtClean="0">
                          <a:solidFill>
                            <a:srgbClr val="3333F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  <a:endParaRPr lang="zh-CN" altLang="en-US" sz="1600" b="0">
                        <a:solidFill>
                          <a:srgbClr val="3333FF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smtClean="0">
                          <a:solidFill>
                            <a:srgbClr val="3333F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  <a:endParaRPr lang="zh-CN" altLang="en-US" sz="1600" b="0">
                        <a:solidFill>
                          <a:srgbClr val="3333FF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b="0" kern="1200" baseline="0" smtClean="0">
                          <a:solidFill>
                            <a:srgbClr val="3333F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AL/Advanced Computational Complexity</a:t>
                      </a:r>
                      <a:endParaRPr lang="zh-CN" altLang="en-US" sz="1600" b="0">
                        <a:solidFill>
                          <a:srgbClr val="3333FF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b="0">
                        <a:solidFill>
                          <a:srgbClr val="3333FF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b="0">
                        <a:solidFill>
                          <a:srgbClr val="3333FF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b="0" kern="1200" baseline="0" smtClean="0">
                          <a:solidFill>
                            <a:srgbClr val="3333FF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AL/Advanced Automata Theory and</a:t>
                      </a:r>
                      <a:endParaRPr lang="en-US" altLang="zh-CN" sz="1600" b="0" kern="1200" baseline="0" smtClean="0">
                        <a:solidFill>
                          <a:srgbClr val="3333FF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  <a:p>
                      <a:r>
                        <a:rPr lang="en-US" altLang="zh-CN" sz="1600" b="0" kern="1200" baseline="0" smtClean="0">
                          <a:solidFill>
                            <a:srgbClr val="3333FF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Computability</a:t>
                      </a:r>
                      <a:endParaRPr lang="zh-CN" altLang="en-US" sz="1600" b="0">
                        <a:solidFill>
                          <a:srgbClr val="3333FF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b="0">
                        <a:solidFill>
                          <a:srgbClr val="3333FF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b="0">
                        <a:solidFill>
                          <a:srgbClr val="3333FF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b="0" kern="1200" baseline="0" smtClean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AL/Advanced Data Structures, Algorithms, </a:t>
                      </a:r>
                      <a:r>
                        <a:rPr lang="en-US" altLang="zh-CN" sz="1600" b="0" kern="1200" baseline="0" smtClean="0">
                          <a:solidFill>
                            <a:srgbClr val="3333FF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and Analysis</a:t>
                      </a:r>
                      <a:endParaRPr lang="zh-CN" altLang="en-US" sz="1600" b="0">
                        <a:solidFill>
                          <a:srgbClr val="3333FF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b="0">
                        <a:solidFill>
                          <a:srgbClr val="3333FF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b="0">
                        <a:solidFill>
                          <a:srgbClr val="3333FF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762CE-E53F-4122-AF24-D0401755D924}" type="slidenum">
              <a:rPr lang="zh-CN" altLang="en-US" smtClean="0"/>
            </a:fld>
            <a:r>
              <a:rPr lang="en-US" altLang="zh-CN" smtClean="0"/>
              <a:t>/20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4.xml><?xml version="1.0" encoding="utf-8"?>
<p:tagLst xmlns:p="http://schemas.openxmlformats.org/presentationml/2006/main">
  <p:tag name="KSO_WM_UNIT_TYPE" val="i"/>
  <p:tag name="KSO_WM_UNIT_SUBTYPE" val="h"/>
  <p:tag name="KSO_WM_UNIT_HIGHLIGHT" val="0"/>
  <p:tag name="KSO_WM_UNIT_COMPATIBLE" val="0"/>
  <p:tag name="KSO_WM_UNIT_DIAGRAM_ISNUMVISUAL" val="0"/>
  <p:tag name="KSO_WM_UNIT_DIAGRAM_ISREFERUNIT" val="0"/>
  <p:tag name="KSO_WM_UNIT_INDEX" val="1"/>
  <p:tag name="KSO_WM_UNIT_ID" val="_16*i*1"/>
  <p:tag name="KSO_WM_UNIT_LAYERLEVEL" val="1"/>
  <p:tag name="KSO_WM_TAG_VERSION" val="1.0"/>
  <p:tag name="KSO_WM_BEAUTIFY_FLAG" val="#wm#"/>
  <p:tag name="KSO_WM_UNIT_BK_DARK_LIGHT" val="2"/>
  <p:tag name="KSO_WM_SLIDE_BACKGROUND_TYPE" val="bottomTop"/>
  <p:tag name="KSO_WM_SLIDE_BK_DARK_LIGHT" val="2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3.xml><?xml version="1.0" encoding="utf-8"?>
<p:tagLst xmlns:p="http://schemas.openxmlformats.org/presentationml/2006/main">
  <p:tag name="KSO_WM_UNIT_TYPE" val="i"/>
  <p:tag name="KSO_WM_UNIT_SUBTYPE" val="h"/>
  <p:tag name="KSO_WM_UNIT_HIGHLIGHT" val="0"/>
  <p:tag name="KSO_WM_UNIT_COMPATIBLE" val="0"/>
  <p:tag name="KSO_WM_UNIT_DIAGRAM_ISNUMVISUAL" val="0"/>
  <p:tag name="KSO_WM_UNIT_DIAGRAM_ISREFERUNIT" val="0"/>
  <p:tag name="KSO_WM_UNIT_INDEX" val="1"/>
  <p:tag name="KSO_WM_UNIT_ID" val="_17*i*1"/>
  <p:tag name="KSO_WM_UNIT_LAYERLEVEL" val="1"/>
  <p:tag name="KSO_WM_TAG_VERSION" val="1.0"/>
  <p:tag name="KSO_WM_BEAUTIFY_FLAG" val="#wm#"/>
  <p:tag name="KSO_WM_UNIT_BK_DARK_LIGHT" val="2"/>
  <p:tag name="KSO_WM_SLIDE_BACKGROUND_TYPE" val="navigation"/>
  <p:tag name="KSO_WM_SLIDE_BK_DARK_LIGHT" val="2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4.xml><?xml version="1.0" encoding="utf-8"?>
<p:tagLst xmlns:p="http://schemas.openxmlformats.org/presentationml/2006/main">
  <p:tag name="KSO_WM_UNIT_TYPE" val="i"/>
  <p:tag name="KSO_WM_UNIT_SUBTYPE" val="h"/>
  <p:tag name="KSO_WM_UNIT_HIGHLIGHT" val="0"/>
  <p:tag name="KSO_WM_UNIT_COMPATIBLE" val="0"/>
  <p:tag name="KSO_WM_UNIT_DIAGRAM_ISNUMVISUAL" val="0"/>
  <p:tag name="KSO_WM_UNIT_DIAGRAM_ISREFERUNIT" val="0"/>
  <p:tag name="KSO_WM_UNIT_INDEX" val="1"/>
  <p:tag name="KSO_WM_UNIT_ID" val="_18*i*1"/>
  <p:tag name="KSO_WM_UNIT_LAYERLEVEL" val="1"/>
  <p:tag name="KSO_WM_TAG_VERSION" val="1.0"/>
  <p:tag name="KSO_WM_BEAUTIFY_FLAG" val="#wm#"/>
  <p:tag name="KSO_WM_UNIT_BK_DARK_LIGHT" val="2"/>
  <p:tag name="KSO_WM_SLIDE_BACKGROUND_TYPE" val="belt"/>
  <p:tag name="KSO_WM_SLIDE_BK_DARK_LIGHT" val="2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428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428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37.xml><?xml version="1.0" encoding="utf-8"?>
<p:tagLst xmlns:p="http://schemas.openxmlformats.org/presentationml/2006/main">
  <p:tag name="KSO_WM_TEMPLATE_SUBCATEGORY" val="0"/>
  <p:tag name="KSO_WM_TEMPLATE_COLOR_TYPE" val="1"/>
  <p:tag name="KSO_WM_TEMPLATE_MASTER_THUMB_INDEX" val="12"/>
  <p:tag name="KSO_WM_TEMPLATE_THUMBS_INDEX" val="1、4、7、9、12、15、16、21、24、25、26、27、28、31、35、39、44、46、47、48"/>
  <p:tag name="KSO_WM_TAG_VERSION" val="1.0"/>
  <p:tag name="KSO_WM_BEAUTIFY_FLAG" val="#wm#"/>
  <p:tag name="KSO_WM_TEMPLATE_CATEGORY" val="custom"/>
  <p:tag name="KSO_WM_TEMPLATE_INDEX" val="20204428"/>
  <p:tag name="KSO_WM_TEMPLATE_MASTER_TYPE" val="1"/>
</p:tagLst>
</file>

<file path=ppt/tags/tag138.xml><?xml version="1.0" encoding="utf-8"?>
<p:tagLst xmlns:p="http://schemas.openxmlformats.org/presentationml/2006/main">
  <p:tag name="KSO_WM_UNIT_ISCONTENTSTITLE" val="0"/>
  <p:tag name="KSO_WM_UNIT_PRESET_TEXT" val="携手共创未来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28_1*a*1"/>
  <p:tag name="KSO_WM_TEMPLATE_CATEGORY" val="custom"/>
  <p:tag name="KSO_WM_TEMPLATE_INDEX" val="20204428"/>
  <p:tag name="KSO_WM_UNIT_LAYERLEVEL" val="1"/>
  <p:tag name="KSO_WM_TAG_VERSION" val="1.0"/>
  <p:tag name="KSO_WM_BEAUTIFY_FLAG" val="#wm#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26"/>
  <p:tag name="KSO_WM_UNIT_TYPE" val="b"/>
  <p:tag name="KSO_WM_UNIT_INDEX" val="1"/>
  <p:tag name="KSO_WM_UNIT_PRESET_TEXT" val="单击此处添加副标题内容"/>
  <p:tag name="KSO_WM_TEMPLATE_CATEGORY" val="custom"/>
  <p:tag name="KSO_WM_TEMPLATE_INDEX" val="20204428"/>
  <p:tag name="KSO_WM_UNIT_ID" val="custom20204428_1*b*1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TEMPLATE_THUMBS_INDEX" val="1、4、7、9、12、15、16、21、24、25、26、27、28、31、35、39、44、46、47、48"/>
  <p:tag name="KSO_WM_SLIDE_ID" val="custom2020442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4428"/>
  <p:tag name="KSO_WM_SLIDE_LAYOUT" val="a_b"/>
  <p:tag name="KSO_WM_SLIDE_LAYOUT_CNT" val="1_1"/>
  <p:tag name="KSO_WM_TEMPLATE_MASTER_TYPE" val="1"/>
  <p:tag name="KSO_WM_TEMPLATE_COLOR_TYPE" val="1"/>
  <p:tag name="KSO_WM_TEMPLATE_MASTER_THUMB_INDEX" val="12"/>
</p:tagLst>
</file>

<file path=ppt/tags/tag141.xml><?xml version="1.0" encoding="utf-8"?>
<p:tagLst xmlns:p="http://schemas.openxmlformats.org/presentationml/2006/main">
  <p:tag name="KSO_WM_UNIT_PLACING_PICTURE_USER_VIEWPORT" val="{&quot;height&quot;:3300,&quot;width&quot;:4965}"/>
</p:tagLst>
</file>

<file path=ppt/tags/tag142.xml><?xml version="1.0" encoding="utf-8"?>
<p:tagLst xmlns:p="http://schemas.openxmlformats.org/presentationml/2006/main">
  <p:tag name="REFSHAPE" val="737225484"/>
  <p:tag name="KSO_WM_UNIT_PLACING_PICTURE_USER_VIEWPORT" val="{&quot;height&quot;:4215,&quot;width&quot;:7500}"/>
</p:tagLst>
</file>

<file path=ppt/tags/tag143.xml><?xml version="1.0" encoding="utf-8"?>
<p:tagLst xmlns:p="http://schemas.openxmlformats.org/presentationml/2006/main">
  <p:tag name="KSO_WM_BEAUTIFY_FLAG" val="#wm#"/>
  <p:tag name="KSO_WM_TEMPLATE_CATEGORY" val="custom"/>
  <p:tag name="KSO_WM_TEMPLATE_INDEX" val="20204428"/>
</p:tagLst>
</file>

<file path=ppt/tags/tag144.xml><?xml version="1.0" encoding="utf-8"?>
<p:tagLst xmlns:p="http://schemas.openxmlformats.org/presentationml/2006/main">
  <p:tag name="KSO_WM_UNIT_TABLE_BEAUTIFY" val="smartTable{5fa3ab6b-0d36-43ca-84b8-6e5842c8a628}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79.xml><?xml version="1.0" encoding="utf-8"?>
<p:tagLst xmlns:p="http://schemas.openxmlformats.org/presentationml/2006/main">
  <p:tag name="KSO_WM_UNIT_TYPE" val="i"/>
  <p:tag name="KSO_WM_UNIT_SUBTYPE" val="h"/>
  <p:tag name="KSO_WM_UNIT_HIGHLIGHT" val="0"/>
  <p:tag name="KSO_WM_UNIT_COMPATIBLE" val="0"/>
  <p:tag name="KSO_WM_UNIT_DIAGRAM_ISNUMVISUAL" val="0"/>
  <p:tag name="KSO_WM_UNIT_DIAGRAM_ISREFERUNIT" val="0"/>
  <p:tag name="KSO_WM_UNIT_INDEX" val="1"/>
  <p:tag name="KSO_WM_UNIT_ID" val="_13*i*1"/>
  <p:tag name="KSO_WM_UNIT_LAYERLEVEL" val="1"/>
  <p:tag name="KSO_WM_TAG_VERSION" val="1.0"/>
  <p:tag name="KSO_WM_BEAUTIFY_FLAG" val="#wm#"/>
  <p:tag name="KSO_WM_UNIT_BK_DARK_LIGHT" val="2"/>
  <p:tag name="KSO_WM_SLIDE_BACKGROUND_TYPE" val="frame"/>
  <p:tag name="KSO_WM_SLIDE_BK_DARK_LIGHT" val="2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7.xml><?xml version="1.0" encoding="utf-8"?>
<p:tagLst xmlns:p="http://schemas.openxmlformats.org/presentationml/2006/main">
  <p:tag name="KSO_WM_UNIT_TYPE" val="i"/>
  <p:tag name="KSO_WM_UNIT_SUBTYPE" val="h"/>
  <p:tag name="KSO_WM_UNIT_HIGHLIGHT" val="0"/>
  <p:tag name="KSO_WM_UNIT_COMPATIBLE" val="0"/>
  <p:tag name="KSO_WM_UNIT_DIAGRAM_ISNUMVISUAL" val="0"/>
  <p:tag name="KSO_WM_UNIT_DIAGRAM_ISREFERUNIT" val="0"/>
  <p:tag name="KSO_WM_UNIT_INDEX" val="1"/>
  <p:tag name="KSO_WM_UNIT_ID" val="_14*i*1"/>
  <p:tag name="KSO_WM_UNIT_LAYERLEVEL" val="1"/>
  <p:tag name="KSO_WM_TAG_VERSION" val="1.0"/>
  <p:tag name="KSO_WM_BEAUTIFY_FLAG" val="#wm#"/>
  <p:tag name="KSO_WM_UNIT_BK_DARK_LIGHT" val="2"/>
  <p:tag name="KSO_WM_SLIDE_BACKGROUND_TYPE" val="leftRight"/>
  <p:tag name="KSO_WM_SLIDE_BK_DARK_LIGHT" val="2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5.xml><?xml version="1.0" encoding="utf-8"?>
<p:tagLst xmlns:p="http://schemas.openxmlformats.org/presentationml/2006/main">
  <p:tag name="KSO_WM_UNIT_TYPE" val="i"/>
  <p:tag name="KSO_WM_UNIT_SUBTYPE" val="h"/>
  <p:tag name="KSO_WM_UNIT_HIGHLIGHT" val="0"/>
  <p:tag name="KSO_WM_UNIT_COMPATIBLE" val="0"/>
  <p:tag name="KSO_WM_UNIT_DIAGRAM_ISNUMVISUAL" val="0"/>
  <p:tag name="KSO_WM_UNIT_DIAGRAM_ISREFERUNIT" val="0"/>
  <p:tag name="KSO_WM_UNIT_INDEX" val="1"/>
  <p:tag name="KSO_WM_UNIT_ID" val="_15*i*1"/>
  <p:tag name="KSO_WM_UNIT_LAYERLEVEL" val="1"/>
  <p:tag name="KSO_WM_TAG_VERSION" val="1.0"/>
  <p:tag name="KSO_WM_BEAUTIFY_FLAG" val="#wm#"/>
  <p:tag name="KSO_WM_UNIT_BK_DARK_LIGHT" val="2"/>
  <p:tag name="KSO_WM_SLIDE_BACKGROUND_TYPE" val="topBottom"/>
  <p:tag name="KSO_WM_SLIDE_BK_DARK_LIGHT" val="2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heme/theme1.xml><?xml version="1.0" encoding="utf-8"?>
<a:theme xmlns:a="http://schemas.openxmlformats.org/drawingml/2006/main" name="Office 主题​​">
  <a:themeElements>
    <a:clrScheme name="4428">
      <a:dk1>
        <a:srgbClr val="000000"/>
      </a:dk1>
      <a:lt1>
        <a:srgbClr val="FFFFFF"/>
      </a:lt1>
      <a:dk2>
        <a:srgbClr val="EFEAEA"/>
      </a:dk2>
      <a:lt2>
        <a:srgbClr val="FCFBFB"/>
      </a:lt2>
      <a:accent1>
        <a:srgbClr val="D45958"/>
      </a:accent1>
      <a:accent2>
        <a:srgbClr val="BB5971"/>
      </a:accent2>
      <a:accent3>
        <a:srgbClr val="A3598A"/>
      </a:accent3>
      <a:accent4>
        <a:srgbClr val="8A58A2"/>
      </a:accent4>
      <a:accent5>
        <a:srgbClr val="9D8BCF"/>
      </a:accent5>
      <a:accent6>
        <a:srgbClr val="6D6DD9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1645</Words>
  <Application>WPS 演示</Application>
  <PresentationFormat>宽屏</PresentationFormat>
  <Paragraphs>316</Paragraphs>
  <Slides>17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36" baseType="lpstr">
      <vt:lpstr>Arial</vt:lpstr>
      <vt:lpstr>宋体</vt:lpstr>
      <vt:lpstr>Wingdings</vt:lpstr>
      <vt:lpstr>微软雅黑</vt:lpstr>
      <vt:lpstr>汉仪旗黑-85S</vt:lpstr>
      <vt:lpstr>Andalus</vt:lpstr>
      <vt:lpstr>Segoe Print</vt:lpstr>
      <vt:lpstr>Times New Roman</vt:lpstr>
      <vt:lpstr>黑体</vt:lpstr>
      <vt:lpstr>Consolas</vt:lpstr>
      <vt:lpstr>楷体</vt:lpstr>
      <vt:lpstr>Wingdings</vt:lpstr>
      <vt:lpstr>仿宋</vt:lpstr>
      <vt:lpstr>华文中宋</vt:lpstr>
      <vt:lpstr>方正硬笔楷书简体</vt:lpstr>
      <vt:lpstr>Arial Unicode MS</vt:lpstr>
      <vt:lpstr>方正启体简体</vt:lpstr>
      <vt:lpstr>Symbol</vt:lpstr>
      <vt:lpstr>Office 主题​​</vt:lpstr>
      <vt:lpstr>数据结构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Aster</cp:lastModifiedBy>
  <cp:revision>27</cp:revision>
  <dcterms:created xsi:type="dcterms:W3CDTF">2019-06-19T02:08:00Z</dcterms:created>
  <dcterms:modified xsi:type="dcterms:W3CDTF">2020-02-25T02:22:03Z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2052-11.1.0.9440</vt:lpwstr>
  </property>
</Properties>
</file>