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56"/>
  </p:notesMasterIdLst>
  <p:sldIdLst>
    <p:sldId id="427" r:id="rId2"/>
    <p:sldId id="384" r:id="rId3"/>
    <p:sldId id="425" r:id="rId4"/>
    <p:sldId id="606" r:id="rId5"/>
    <p:sldId id="618" r:id="rId6"/>
    <p:sldId id="607" r:id="rId7"/>
    <p:sldId id="639" r:id="rId8"/>
    <p:sldId id="640" r:id="rId9"/>
    <p:sldId id="641" r:id="rId10"/>
    <p:sldId id="642" r:id="rId11"/>
    <p:sldId id="643" r:id="rId12"/>
    <p:sldId id="644" r:id="rId13"/>
    <p:sldId id="645" r:id="rId14"/>
    <p:sldId id="671" r:id="rId15"/>
    <p:sldId id="672" r:id="rId16"/>
    <p:sldId id="646" r:id="rId17"/>
    <p:sldId id="647" r:id="rId18"/>
    <p:sldId id="674" r:id="rId19"/>
    <p:sldId id="648" r:id="rId20"/>
    <p:sldId id="650" r:id="rId21"/>
    <p:sldId id="651" r:id="rId22"/>
    <p:sldId id="652" r:id="rId23"/>
    <p:sldId id="653" r:id="rId24"/>
    <p:sldId id="655" r:id="rId25"/>
    <p:sldId id="657" r:id="rId26"/>
    <p:sldId id="659" r:id="rId27"/>
    <p:sldId id="660" r:id="rId28"/>
    <p:sldId id="661" r:id="rId29"/>
    <p:sldId id="662" r:id="rId30"/>
    <p:sldId id="664" r:id="rId31"/>
    <p:sldId id="666" r:id="rId32"/>
    <p:sldId id="668" r:id="rId33"/>
    <p:sldId id="675" r:id="rId34"/>
    <p:sldId id="676" r:id="rId35"/>
    <p:sldId id="677" r:id="rId36"/>
    <p:sldId id="678" r:id="rId37"/>
    <p:sldId id="679" r:id="rId38"/>
    <p:sldId id="680" r:id="rId39"/>
    <p:sldId id="681" r:id="rId40"/>
    <p:sldId id="682" r:id="rId41"/>
    <p:sldId id="691" r:id="rId42"/>
    <p:sldId id="692" r:id="rId43"/>
    <p:sldId id="690" r:id="rId44"/>
    <p:sldId id="683" r:id="rId45"/>
    <p:sldId id="684" r:id="rId46"/>
    <p:sldId id="685" r:id="rId47"/>
    <p:sldId id="686" r:id="rId48"/>
    <p:sldId id="687" r:id="rId49"/>
    <p:sldId id="688" r:id="rId50"/>
    <p:sldId id="689" r:id="rId51"/>
    <p:sldId id="693" r:id="rId52"/>
    <p:sldId id="694" r:id="rId53"/>
    <p:sldId id="695" r:id="rId54"/>
    <p:sldId id="1473" r:id="rId55"/>
  </p:sldIdLst>
  <p:sldSz cx="12192000" cy="6858000"/>
  <p:notesSz cx="6858000" cy="9144000"/>
  <p:custDataLst>
    <p:tags r:id="rId5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1156" autoAdjust="0"/>
  </p:normalViewPr>
  <p:slideViewPr>
    <p:cSldViewPr snapToGrid="0" showGuides="1">
      <p:cViewPr varScale="1">
        <p:scale>
          <a:sx n="109" d="100"/>
          <a:sy n="109" d="100"/>
        </p:scale>
        <p:origin x="744"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1737403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73980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4718413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232250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40" y="3559101"/>
            <a:ext cx="7719672" cy="669438"/>
          </a:xfrm>
        </p:spPr>
        <p:txBody>
          <a:bodyPr/>
          <a:lstStyle/>
          <a:p>
            <a:r>
              <a:rPr lang="zh-CN" altLang="en-US" dirty="0"/>
              <a:t>第</a:t>
            </a:r>
            <a:r>
              <a:rPr lang="en-US" altLang="zh-CN" dirty="0"/>
              <a:t>9</a:t>
            </a:r>
            <a:r>
              <a:rPr lang="zh-CN" altLang="en-US" dirty="0"/>
              <a:t>章 密码应用基本要求与实现要点</a:t>
            </a:r>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[5.3]</a:t>
            </a:r>
            <a:r>
              <a:rPr lang="zh-CN" altLang="en-US" dirty="0"/>
              <a:t>：密码产品</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条款要求：信息系统中使用的密码产品与密码模块应通过国家密码管理部门核准。</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解读：该条款的日的是规范密码产品和密码模块的使用，要求所有信息系统中的密码产品与密码模块都应通过国家密码管理部门的核准。</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密码产品核准：信息系统中的密码产品和密码模块应通过国家密码管理部门核准。</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密码产品安全等级：核准后的密码产品应符合密码模块安全技术要求的某个安全等级。为保障安全</a:t>
            </a:r>
            <a:r>
              <a:rPr lang="en-US" altLang="zh-CN" dirty="0">
                <a:solidFill>
                  <a:srgbClr val="1C1917"/>
                </a:solidFill>
                <a:latin typeface="-apple-system"/>
              </a:rPr>
              <a:t>,</a:t>
            </a:r>
            <a:r>
              <a:rPr lang="zh-CN" altLang="en-US" dirty="0">
                <a:solidFill>
                  <a:srgbClr val="1C1917"/>
                </a:solidFill>
                <a:latin typeface="-apple-system"/>
              </a:rPr>
              <a:t>高等级系统应使用高等级密码模块。</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密码应用总体要求</a:t>
            </a:r>
          </a:p>
        </p:txBody>
      </p:sp>
    </p:spTree>
    <p:extLst>
      <p:ext uri="{BB962C8B-B14F-4D97-AF65-F5344CB8AC3E}">
        <p14:creationId xmlns:p14="http://schemas.microsoft.com/office/powerpoint/2010/main" val="238282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[5.4]</a:t>
            </a:r>
            <a:r>
              <a:rPr lang="zh-CN" altLang="en-US" dirty="0"/>
              <a:t>：密码服务</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条款要求：信息系统中使用的密码服务应通过国家密码管理部门许可。</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解读：该条款的目的是规范密码服务的使用，要求使用国家密码管理部门许可的密码服务。</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信息系统中采用的密码服务应取得国家密码管理部门颁发的密码服务许可证。</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若信息系统使用了第三方密码服务，则要求该服务提供方具有国家密码管理部门颁发的密码服务许可证。</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密码应用总体要求</a:t>
            </a:r>
          </a:p>
        </p:txBody>
      </p:sp>
    </p:spTree>
    <p:extLst>
      <p:ext uri="{BB962C8B-B14F-4D97-AF65-F5344CB8AC3E}">
        <p14:creationId xmlns:p14="http://schemas.microsoft.com/office/powerpoint/2010/main" val="406670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物理和环境安全的要求与实现要点</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物理和环境安全密码应用总则如下：</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采用密码技术实施对重要场所、监控设备等的物理访问控制。</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采用密码技术对物理访问控制记录、监控信息等物理和环境的敏感信息数据实施完整性保护。</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采用密码技术实现的电子门禁系统应遵循</a:t>
            </a:r>
            <a:r>
              <a:rPr lang="en-US" altLang="zh-CN" dirty="0">
                <a:solidFill>
                  <a:srgbClr val="1C1917"/>
                </a:solidFill>
                <a:latin typeface="-apple-system"/>
              </a:rPr>
              <a:t>GM/T 0036-2014</a:t>
            </a:r>
            <a:r>
              <a:rPr lang="zh-CN" altLang="en-US" dirty="0">
                <a:solidFill>
                  <a:srgbClr val="1C1917"/>
                </a:solidFill>
                <a:latin typeface="-apple-system"/>
              </a:rPr>
              <a:t>要求。</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实现要点概述：保障物理和环境安全最为典型的做法是将信息系统部署在机房，机房配套部署电子门禁系统和视频监控设备。</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79395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条款要求：应使用密码技术的真实性功能来保护物理访问控制身份鉴别信息，保证重要区域进入人员身份的真实性。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实现要点：电子门禁系统应采用密码技术实现身份标识和鉴别信息绑定，保护物理访问控制身份鉴别信息。</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9434BF77-AC8C-58EF-DD15-F5250A29F738}"/>
              </a:ext>
            </a:extLst>
          </p:cNvPr>
          <p:cNvSpPr txBox="1">
            <a:spLocks/>
          </p:cNvSpPr>
          <p:nvPr/>
        </p:nvSpPr>
        <p:spPr>
          <a:xfrm>
            <a:off x="166009" y="4018463"/>
            <a:ext cx="11794779" cy="2638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[7.1.5b]</a:t>
            </a:r>
            <a:r>
              <a:rPr lang="zh-CN" altLang="en-US" dirty="0"/>
              <a:t>：电子门禁记录数据完整性</a:t>
            </a:r>
          </a:p>
        </p:txBody>
      </p:sp>
      <p:sp>
        <p:nvSpPr>
          <p:cNvPr id="7" name="文本占位符 4">
            <a:extLst>
              <a:ext uri="{FF2B5EF4-FFF2-40B4-BE49-F238E27FC236}">
                <a16:creationId xmlns:a16="http://schemas.microsoft.com/office/drawing/2014/main" id="{6C58E157-DF34-6100-3164-F381571B4AF6}"/>
              </a:ext>
            </a:extLst>
          </p:cNvPr>
          <p:cNvSpPr txBox="1">
            <a:spLocks/>
          </p:cNvSpPr>
          <p:nvPr/>
        </p:nvSpPr>
        <p:spPr>
          <a:xfrm>
            <a:off x="166009" y="4651116"/>
            <a:ext cx="11794779" cy="210251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条款要求：应使用密码技术的完整性功能来保证电子门禁系统进出记录的完整性。</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实现要点：电子门禁系统进出记录应严格进行完整性保护，完整的进出记录是实现安全管理、事后追责的重要基础。</a:t>
            </a:r>
            <a:endParaRPr lang="en-US" altLang="zh-CN" dirty="0">
              <a:solidFill>
                <a:srgbClr val="1C1917"/>
              </a:solidFill>
              <a:latin typeface="-apple-system"/>
            </a:endParaRPr>
          </a:p>
        </p:txBody>
      </p:sp>
    </p:spTree>
    <p:extLst>
      <p:ext uri="{BB962C8B-B14F-4D97-AF65-F5344CB8AC3E}">
        <p14:creationId xmlns:p14="http://schemas.microsoft.com/office/powerpoint/2010/main" val="389149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[7.1.5c]</a:t>
            </a:r>
            <a:r>
              <a:rPr lang="zh-CN" altLang="en-US" dirty="0"/>
              <a:t>：视频记录数据完整性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条款要求：应使用密码技术的完整性功能来保证视频监控音像记录的完整性。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实现要点：与条款</a:t>
            </a:r>
            <a:r>
              <a:rPr lang="en-US" altLang="zh-CN" b="0" i="0" dirty="0">
                <a:solidFill>
                  <a:srgbClr val="1C1917"/>
                </a:solidFill>
                <a:effectLst/>
                <a:latin typeface="-apple-system"/>
              </a:rPr>
              <a:t>[7.1.5b]</a:t>
            </a:r>
            <a:r>
              <a:rPr lang="zh-CN" altLang="en-US" b="0" i="0" dirty="0">
                <a:solidFill>
                  <a:srgbClr val="1C1917"/>
                </a:solidFill>
                <a:effectLst/>
                <a:latin typeface="-apple-system"/>
              </a:rPr>
              <a:t>类似，可采用</a:t>
            </a:r>
            <a:r>
              <a:rPr lang="en-US" altLang="zh-CN" b="0" i="0" dirty="0">
                <a:solidFill>
                  <a:srgbClr val="1C1917"/>
                </a:solidFill>
                <a:effectLst/>
                <a:latin typeface="-apple-system"/>
              </a:rPr>
              <a:t>MAC</a:t>
            </a:r>
            <a:r>
              <a:rPr lang="zh-CN" altLang="en-US" b="0" i="0" dirty="0">
                <a:solidFill>
                  <a:srgbClr val="1C1917"/>
                </a:solidFill>
                <a:effectLst/>
                <a:latin typeface="-apple-system"/>
              </a:rPr>
              <a:t>或数字签名等技术对视频监控音像记录进行完整性保护。</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532A8392-B184-ACAE-C8B5-4FB2FBE690B2}"/>
              </a:ext>
            </a:extLst>
          </p:cNvPr>
          <p:cNvSpPr txBox="1">
            <a:spLocks/>
          </p:cNvSpPr>
          <p:nvPr/>
        </p:nvSpPr>
        <p:spPr>
          <a:xfrm>
            <a:off x="198610" y="3429000"/>
            <a:ext cx="11794779" cy="41776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[7.1.5d]</a:t>
            </a:r>
            <a:r>
              <a:rPr lang="zh-CN" altLang="en-US" dirty="0"/>
              <a:t>：密码模块实现</a:t>
            </a:r>
          </a:p>
        </p:txBody>
      </p:sp>
      <p:sp>
        <p:nvSpPr>
          <p:cNvPr id="7" name="文本占位符 4">
            <a:extLst>
              <a:ext uri="{FF2B5EF4-FFF2-40B4-BE49-F238E27FC236}">
                <a16:creationId xmlns:a16="http://schemas.microsoft.com/office/drawing/2014/main" id="{7414993C-D219-9D3F-BBD6-FDCAD988EE7B}"/>
              </a:ext>
            </a:extLst>
          </p:cNvPr>
          <p:cNvSpPr txBox="1">
            <a:spLocks/>
          </p:cNvSpPr>
          <p:nvPr/>
        </p:nvSpPr>
        <p:spPr>
          <a:xfrm>
            <a:off x="198610" y="4061653"/>
            <a:ext cx="11794779" cy="235849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条款要求：应采用符合</a:t>
            </a:r>
            <a:r>
              <a:rPr lang="en-US" altLang="zh-CN" dirty="0">
                <a:solidFill>
                  <a:srgbClr val="1C1917"/>
                </a:solidFill>
                <a:latin typeface="-apple-system"/>
              </a:rPr>
              <a:t>GM/T 0028-2014</a:t>
            </a:r>
            <a:r>
              <a:rPr lang="zh-CN" altLang="en-US" dirty="0">
                <a:solidFill>
                  <a:srgbClr val="1C1917"/>
                </a:solidFill>
                <a:latin typeface="-apple-system"/>
              </a:rPr>
              <a:t>要求的三级及以上密码模块或通过国家密码管理部门核准的硬件密码产品实现密码运算和密钥管理。</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实现要点：选用符合要求的硬件密码产品实现电子门禁系统的密钥管理，以及进出记录数据和视频监控音像记录的完整性保护。</a:t>
            </a:r>
          </a:p>
        </p:txBody>
      </p:sp>
    </p:spTree>
    <p:extLst>
      <p:ext uri="{BB962C8B-B14F-4D97-AF65-F5344CB8AC3E}">
        <p14:creationId xmlns:p14="http://schemas.microsoft.com/office/powerpoint/2010/main" val="13656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网络和通信安全的要求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网络和通信安全密码应用总则如下：</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采用密码技术对连接到内部网络的设备进行安全认证。</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采用密码技术对通信的双方身份进行认证。</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采用密码技术保证通信过程中数据的完整性。</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采用密码技术保证通信过程中敏感信息数据字段或整个报文的保密性。</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采用密码技术保证网络边界访问控制信息、系统资源访问控制信息的完整性。</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采用密码技术建立一条安全的信息传输通道，对网络中的安全设备或安全组件进行集中管理。</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311734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网络和通信安全的实现要点</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实现要点概述：</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在网络边界部署核准的</a:t>
            </a:r>
            <a:r>
              <a:rPr lang="en-US" altLang="zh-CN" dirty="0" err="1">
                <a:solidFill>
                  <a:srgbClr val="1C1917"/>
                </a:solidFill>
                <a:latin typeface="-apple-system"/>
              </a:rPr>
              <a:t>IPSec</a:t>
            </a:r>
            <a:r>
              <a:rPr lang="en-US" altLang="zh-CN" dirty="0">
                <a:solidFill>
                  <a:srgbClr val="1C1917"/>
                </a:solidFill>
                <a:latin typeface="-apple-system"/>
              </a:rPr>
              <a:t> VPN</a:t>
            </a:r>
            <a:r>
              <a:rPr lang="zh-CN" altLang="en-US" dirty="0">
                <a:solidFill>
                  <a:srgbClr val="1C1917"/>
                </a:solidFill>
                <a:latin typeface="-apple-system"/>
              </a:rPr>
              <a:t>或</a:t>
            </a:r>
            <a:r>
              <a:rPr lang="en-US" altLang="zh-CN" dirty="0">
                <a:solidFill>
                  <a:srgbClr val="1C1917"/>
                </a:solidFill>
                <a:latin typeface="-apple-system"/>
              </a:rPr>
              <a:t>SSL VPN</a:t>
            </a:r>
            <a:r>
              <a:rPr lang="zh-CN" altLang="en-US" dirty="0">
                <a:solidFill>
                  <a:srgbClr val="1C1917"/>
                </a:solidFill>
                <a:latin typeface="-apple-system"/>
              </a:rPr>
              <a:t>设备，是满足网络和通信安全层面要求的通用实现方法。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对于等级保护第四级信息系统，还应对接入内网的所有设备进行安全认证。在这种情况下，需要为所有设备配备认证所需的证密钥等，只有设备通过认证后，才允许访问信息系统相关资源。</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87719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条款要求：应在通信前基于密码技术对通信双方进行验证或认证，保证传输过程中鉴别信息的保密性和网络设备实体身份的真实性。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实现要点：通信实体身份真实性鉴别通常采用安全认证网关与</a:t>
            </a:r>
            <a:r>
              <a:rPr lang="en-US" altLang="zh-CN" b="0" i="0" dirty="0">
                <a:solidFill>
                  <a:srgbClr val="1C1917"/>
                </a:solidFill>
                <a:effectLst/>
                <a:latin typeface="-apple-system"/>
              </a:rPr>
              <a:t>PKI</a:t>
            </a:r>
            <a:r>
              <a:rPr lang="zh-CN" altLang="en-US" b="0" i="0" dirty="0">
                <a:solidFill>
                  <a:srgbClr val="1C1917"/>
                </a:solidFill>
                <a:effectLst/>
                <a:latin typeface="-apple-system"/>
              </a:rPr>
              <a:t>相结合的方式实现，其中安全认证网关可由</a:t>
            </a:r>
            <a:r>
              <a:rPr lang="en-US" altLang="zh-CN" b="0" i="0" dirty="0" err="1">
                <a:solidFill>
                  <a:srgbClr val="1C1917"/>
                </a:solidFill>
                <a:effectLst/>
                <a:latin typeface="-apple-system"/>
              </a:rPr>
              <a:t>IPSec</a:t>
            </a:r>
            <a:r>
              <a:rPr lang="en-US" altLang="zh-CN" b="0" i="0" dirty="0">
                <a:solidFill>
                  <a:srgbClr val="1C1917"/>
                </a:solidFill>
                <a:effectLst/>
                <a:latin typeface="-apple-system"/>
              </a:rPr>
              <a:t>/SSL VPN</a:t>
            </a:r>
            <a:r>
              <a:rPr lang="zh-CN" altLang="en-US" b="0" i="0" dirty="0">
                <a:solidFill>
                  <a:srgbClr val="1C1917"/>
                </a:solidFill>
                <a:effectLst/>
                <a:latin typeface="-apple-system"/>
              </a:rPr>
              <a:t>实现。</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10" name="文本占位符 3">
            <a:extLst>
              <a:ext uri="{FF2B5EF4-FFF2-40B4-BE49-F238E27FC236}">
                <a16:creationId xmlns:a16="http://schemas.microsoft.com/office/drawing/2014/main" id="{CA8FD112-A569-A3F2-10F7-E5FFFBF8D02D}"/>
              </a:ext>
            </a:extLst>
          </p:cNvPr>
          <p:cNvSpPr txBox="1">
            <a:spLocks/>
          </p:cNvSpPr>
          <p:nvPr/>
        </p:nvSpPr>
        <p:spPr>
          <a:xfrm>
            <a:off x="198610" y="3673148"/>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[7.2.5b]</a:t>
            </a:r>
            <a:r>
              <a:rPr lang="zh-CN" altLang="en-US" dirty="0"/>
              <a:t>：设备接入认证（四级信息系统要求）</a:t>
            </a:r>
          </a:p>
        </p:txBody>
      </p:sp>
      <p:sp>
        <p:nvSpPr>
          <p:cNvPr id="11" name="文本占位符 4">
            <a:extLst>
              <a:ext uri="{FF2B5EF4-FFF2-40B4-BE49-F238E27FC236}">
                <a16:creationId xmlns:a16="http://schemas.microsoft.com/office/drawing/2014/main" id="{C606BB6D-9754-E67B-5EA4-F144AB5F2347}"/>
              </a:ext>
            </a:extLst>
          </p:cNvPr>
          <p:cNvSpPr txBox="1">
            <a:spLocks/>
          </p:cNvSpPr>
          <p:nvPr/>
        </p:nvSpPr>
        <p:spPr>
          <a:xfrm>
            <a:off x="198610" y="4135630"/>
            <a:ext cx="11794779" cy="2388726"/>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条款要求：应采用密码技术对连接到内部网络的设备进行身份鉴别，确保接入网络的设备真实可信。</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实现要点：为确保接入内部网络的设备真实可信，首先需利用</a:t>
            </a:r>
            <a:r>
              <a:rPr lang="en-US" altLang="zh-CN" dirty="0">
                <a:solidFill>
                  <a:srgbClr val="1C1917"/>
                </a:solidFill>
                <a:latin typeface="-apple-system"/>
              </a:rPr>
              <a:t>PKI</a:t>
            </a:r>
            <a:r>
              <a:rPr lang="zh-CN" altLang="en-US" dirty="0">
                <a:solidFill>
                  <a:srgbClr val="1C1917"/>
                </a:solidFill>
                <a:latin typeface="-apple-system"/>
              </a:rPr>
              <a:t>等技术对所有授权接入设备进行身份唯、性标识，并配备证书、密钥等鉴别数据。</a:t>
            </a:r>
            <a:endParaRPr lang="en-US" altLang="zh-CN" dirty="0">
              <a:solidFill>
                <a:srgbClr val="1C1917"/>
              </a:solidFill>
              <a:latin typeface="-apple-system"/>
            </a:endParaRPr>
          </a:p>
        </p:txBody>
      </p:sp>
    </p:spTree>
    <p:extLst>
      <p:ext uri="{BB962C8B-B14F-4D97-AF65-F5344CB8AC3E}">
        <p14:creationId xmlns:p14="http://schemas.microsoft.com/office/powerpoint/2010/main" val="266129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条款要求：使用密码技术的完整性功能保证网络边界和系统访问控制信息的完整性。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实现要点：除使用防火墙等安全产品外，利用密码技术也能够实现对网络边界的完整性保护，如使用</a:t>
            </a:r>
            <a:r>
              <a:rPr lang="en-US" altLang="zh-CN" b="0" i="0" dirty="0" err="1">
                <a:solidFill>
                  <a:srgbClr val="1C1917"/>
                </a:solidFill>
                <a:effectLst/>
                <a:latin typeface="-apple-system"/>
              </a:rPr>
              <a:t>IPSec</a:t>
            </a:r>
            <a:r>
              <a:rPr lang="en-US" altLang="zh-CN" b="0" i="0" dirty="0">
                <a:solidFill>
                  <a:srgbClr val="1C1917"/>
                </a:solidFill>
                <a:effectLst/>
                <a:latin typeface="-apple-system"/>
              </a:rPr>
              <a:t>/SSL VPN</a:t>
            </a:r>
            <a:r>
              <a:rPr lang="zh-CN" altLang="en-US" b="0" i="0" dirty="0">
                <a:solidFill>
                  <a:srgbClr val="1C1917"/>
                </a:solidFill>
                <a:effectLst/>
                <a:latin typeface="-apple-system"/>
              </a:rPr>
              <a:t>内部的网络边界控制机制等。</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8F054B7E-EDBE-91D6-945F-51F557E16FAE}"/>
              </a:ext>
            </a:extLst>
          </p:cNvPr>
          <p:cNvSpPr txBox="1">
            <a:spLocks/>
          </p:cNvSpPr>
          <p:nvPr/>
        </p:nvSpPr>
        <p:spPr>
          <a:xfrm>
            <a:off x="198610" y="3529487"/>
            <a:ext cx="11794779" cy="2482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[7.2.5d]</a:t>
            </a:r>
            <a:r>
              <a:rPr lang="zh-CN" altLang="en-US" dirty="0"/>
              <a:t>：通信数据完整性</a:t>
            </a:r>
          </a:p>
        </p:txBody>
      </p:sp>
      <p:sp>
        <p:nvSpPr>
          <p:cNvPr id="7" name="文本占位符 4">
            <a:extLst>
              <a:ext uri="{FF2B5EF4-FFF2-40B4-BE49-F238E27FC236}">
                <a16:creationId xmlns:a16="http://schemas.microsoft.com/office/drawing/2014/main" id="{A99B98F1-0063-A0D8-AFCD-69ADBC3E9D3B}"/>
              </a:ext>
            </a:extLst>
          </p:cNvPr>
          <p:cNvSpPr txBox="1">
            <a:spLocks/>
          </p:cNvSpPr>
          <p:nvPr/>
        </p:nvSpPr>
        <p:spPr>
          <a:xfrm>
            <a:off x="198610" y="4162141"/>
            <a:ext cx="11794779" cy="197863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条款要求：应采用密码技术保证通信过程中数据的完整性。</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实现要点：通信数据的保密性和完整性保护是信息系统中最普遍的需求。信息系统可根据需求选择网络中的不同层次（如网络层、传输层）进行完整性保护。</a:t>
            </a:r>
            <a:endParaRPr lang="en-US" altLang="zh-CN" dirty="0">
              <a:solidFill>
                <a:srgbClr val="1C1917"/>
              </a:solidFill>
              <a:latin typeface="-apple-system"/>
            </a:endParaRPr>
          </a:p>
        </p:txBody>
      </p:sp>
    </p:spTree>
    <p:extLst>
      <p:ext uri="{BB962C8B-B14F-4D97-AF65-F5344CB8AC3E}">
        <p14:creationId xmlns:p14="http://schemas.microsoft.com/office/powerpoint/2010/main" val="361214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[7.2.5e]</a:t>
            </a:r>
            <a:r>
              <a:rPr lang="zh-CN" altLang="en-US" dirty="0"/>
              <a:t>：通信数据保密性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条款要求：应采用密码技术保旺通信过程中敏感信息数据字段或整个报文的保密性。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实现要点：一般在实现通信数据完整性时，可同时实现通信数据的保密性，可参考条款</a:t>
            </a:r>
            <a:r>
              <a:rPr lang="en-US" altLang="zh-CN" b="0" i="0" dirty="0">
                <a:solidFill>
                  <a:srgbClr val="1C1917"/>
                </a:solidFill>
                <a:effectLst/>
                <a:latin typeface="-apple-system"/>
              </a:rPr>
              <a:t>[7.2.5d]</a:t>
            </a:r>
            <a:r>
              <a:rPr lang="zh-CN" altLang="en-US" b="0" i="0" dirty="0">
                <a:solidFill>
                  <a:srgbClr val="1C1917"/>
                </a:solidFill>
                <a:effectLst/>
                <a:latin typeface="-apple-system"/>
              </a:rPr>
              <a:t>。</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1DC14887-258B-9753-EBE1-33370D8DABD5}"/>
              </a:ext>
            </a:extLst>
          </p:cNvPr>
          <p:cNvSpPr txBox="1">
            <a:spLocks/>
          </p:cNvSpPr>
          <p:nvPr/>
        </p:nvSpPr>
        <p:spPr>
          <a:xfrm>
            <a:off x="198610" y="3429000"/>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[7.2.f]</a:t>
            </a:r>
            <a:r>
              <a:rPr lang="zh-CN" altLang="en-US" dirty="0"/>
              <a:t>：集中管理通道安全</a:t>
            </a:r>
          </a:p>
        </p:txBody>
      </p:sp>
      <p:sp>
        <p:nvSpPr>
          <p:cNvPr id="7" name="文本占位符 4">
            <a:extLst>
              <a:ext uri="{FF2B5EF4-FFF2-40B4-BE49-F238E27FC236}">
                <a16:creationId xmlns:a16="http://schemas.microsoft.com/office/drawing/2014/main" id="{BC622E45-1E48-A9C0-7287-059937249A64}"/>
              </a:ext>
            </a:extLst>
          </p:cNvPr>
          <p:cNvSpPr txBox="1">
            <a:spLocks/>
          </p:cNvSpPr>
          <p:nvPr/>
        </p:nvSpPr>
        <p:spPr>
          <a:xfrm>
            <a:off x="198610" y="4061654"/>
            <a:ext cx="11794779" cy="2299516"/>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条款要求：应采用密码技术建立一条安全的信息传输通道，对网络中的安全设备或安全组件进行集中管理。</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实现要点：在进行设备远程管理时，应对管理通道内的敏感数据（如管理员鉴别信息）进行保密性和完整性保护，并与内部网络中的业务通道相分离。</a:t>
            </a:r>
            <a:endParaRPr lang="en-US" altLang="zh-CN" dirty="0">
              <a:solidFill>
                <a:srgbClr val="1C1917"/>
              </a:solidFill>
              <a:latin typeface="-apple-system"/>
            </a:endParaRPr>
          </a:p>
        </p:txBody>
      </p:sp>
    </p:spTree>
    <p:extLst>
      <p:ext uri="{BB962C8B-B14F-4D97-AF65-F5344CB8AC3E}">
        <p14:creationId xmlns:p14="http://schemas.microsoft.com/office/powerpoint/2010/main" val="420338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5002891" y="1642733"/>
            <a:ext cx="7023100" cy="3575338"/>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密码应用方案设计</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密码应用标准</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密码应用总体要求</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密码技术应用要求与实现要点</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密钥管理要求与实现要点</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安全管理要求</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条款要求：应基于符合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要求的三级及以上密码模块或通过国家密码管理部门核准的硬件密码产品实现密码运算和密钥管理（四级信息系统要求，三级信息系统推荐）。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实现要点：在默认情况下，选用符合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要求的三级及以上密码模块或通过国家密码管理部门核准的硬件密码产品（如</a:t>
            </a:r>
            <a:r>
              <a:rPr lang="en-US" altLang="zh-CN" b="0" i="0" dirty="0">
                <a:solidFill>
                  <a:srgbClr val="1C1917"/>
                </a:solidFill>
                <a:effectLst/>
                <a:latin typeface="-apple-system"/>
              </a:rPr>
              <a:t>VPN</a:t>
            </a:r>
            <a:r>
              <a:rPr lang="zh-CN" altLang="en-US" b="0" i="0" dirty="0">
                <a:solidFill>
                  <a:srgbClr val="1C1917"/>
                </a:solidFill>
                <a:effectLst/>
                <a:latin typeface="-apple-system"/>
              </a:rPr>
              <a:t>、服务器密码机、证书认证系统、智能密码钥匙等）来实现密钥管理、身份鉴别、数据加解密、</a:t>
            </a:r>
            <a:r>
              <a:rPr lang="en-US" altLang="zh-CN" b="0" i="0" dirty="0">
                <a:solidFill>
                  <a:srgbClr val="1C1917"/>
                </a:solidFill>
                <a:effectLst/>
                <a:latin typeface="-apple-system"/>
              </a:rPr>
              <a:t>MAC</a:t>
            </a:r>
            <a:r>
              <a:rPr lang="zh-CN" altLang="en-US" b="0" i="0" dirty="0">
                <a:solidFill>
                  <a:srgbClr val="1C1917"/>
                </a:solidFill>
                <a:effectLst/>
                <a:latin typeface="-apple-system"/>
              </a:rPr>
              <a:t>计算、数字签名计算等功能。</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371572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设备和计算安全的要求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设备和计算安全密码应用总则如下：</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采用密码技术对登录的用户进行身份鉴别。</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采用密码技术的完整性功能来保证系统资源访问控制信息的完整性。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采用密码技术的完整性功能来保证重要信息资源敏感标记的完整性。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采用密码技术的完整性功能对重要程序或文件进行完整性保护。</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采用密码技术的完整性功能来对日志记录进行完整性保护。</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364947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设备和计算安全的实现要点</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设备和计算安全的本质是保障密码技术的运行和计算环境安全，重点针对两类对象：</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一类是密码产品自身，可直接完成密钥管理和密码计算；</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一类是通用设备，需要密码技术完成各类关键系统资源、文件、程序完整性保护。</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zh-CN" dirty="0">
                <a:solidFill>
                  <a:srgbClr val="1C1917"/>
                </a:solidFill>
                <a:latin typeface="-apple-system"/>
              </a:rPr>
              <a:t>使用密码技术对通用产品的设备和计算安全进行保护，主要有两种实现方式：</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zh-CN" dirty="0">
                <a:solidFill>
                  <a:srgbClr val="1C1917"/>
                </a:solidFill>
                <a:latin typeface="-apple-system"/>
              </a:rPr>
              <a:t>一是使用内置密码部件</a:t>
            </a:r>
            <a:r>
              <a:rPr lang="zh-CN" altLang="en-US" dirty="0">
                <a:solidFill>
                  <a:srgbClr val="1C1917"/>
                </a:solidFill>
                <a:latin typeface="-apple-system"/>
              </a:rPr>
              <a:t>，</a:t>
            </a:r>
            <a:r>
              <a:rPr lang="zh-CN" altLang="zh-CN" dirty="0">
                <a:solidFill>
                  <a:srgbClr val="1C1917"/>
                </a:solidFill>
                <a:latin typeface="-apple-system"/>
              </a:rPr>
              <a:t>完成各类关键系统资源、文件、程序的完整性保护；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zh-CN" dirty="0">
                <a:solidFill>
                  <a:srgbClr val="1C1917"/>
                </a:solidFill>
                <a:latin typeface="-apple-system"/>
              </a:rPr>
              <a:t>二是对通用产品配备外置智能密码钥匙或服务器密码机等完成类似保护。</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28616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条款要求：应使用密码技术对登录的用户进行身份标识和鉴别，身份标识具有唯一性，身份鉴别信息具有复杂度要求并定期更换。</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实现要点：身份鉴别有三种方式，即利用 “知道什么”（如口令）、“拥有什么”（如动态令牌、智能密码钥匙）和“是什么”（如指纹）来鉴别。</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947F04D6-DB96-9106-8209-36C2544E4305}"/>
              </a:ext>
            </a:extLst>
          </p:cNvPr>
          <p:cNvSpPr txBox="1">
            <a:spLocks/>
          </p:cNvSpPr>
          <p:nvPr/>
        </p:nvSpPr>
        <p:spPr>
          <a:xfrm>
            <a:off x="198610" y="3889417"/>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[7.3.5b]</a:t>
            </a:r>
            <a:r>
              <a:rPr lang="zh-CN" altLang="en-US" dirty="0"/>
              <a:t>：远程管理鉴别信息保密性</a:t>
            </a:r>
          </a:p>
        </p:txBody>
      </p:sp>
      <p:sp>
        <p:nvSpPr>
          <p:cNvPr id="7" name="文本占位符 4">
            <a:extLst>
              <a:ext uri="{FF2B5EF4-FFF2-40B4-BE49-F238E27FC236}">
                <a16:creationId xmlns:a16="http://schemas.microsoft.com/office/drawing/2014/main" id="{D150E35D-2984-797A-0A66-DB17F9511846}"/>
              </a:ext>
            </a:extLst>
          </p:cNvPr>
          <p:cNvSpPr txBox="1">
            <a:spLocks/>
          </p:cNvSpPr>
          <p:nvPr/>
        </p:nvSpPr>
        <p:spPr>
          <a:xfrm>
            <a:off x="198610" y="4522071"/>
            <a:ext cx="11794779" cy="187019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条款要求：在远程管理时，应使用密码技术的保密性功能来实现鉴别信息的防窃听。</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实现要点：本条款的目的是防止鉴别信息在传输通道上被以明文方式窃取。信息系统可通过条款</a:t>
            </a:r>
            <a:r>
              <a:rPr lang="en-US" altLang="zh-CN" dirty="0">
                <a:solidFill>
                  <a:srgbClr val="1C1917"/>
                </a:solidFill>
                <a:latin typeface="-apple-system"/>
              </a:rPr>
              <a:t>[7.2.5f]</a:t>
            </a:r>
            <a:r>
              <a:rPr lang="zh-CN" altLang="en-US" dirty="0">
                <a:solidFill>
                  <a:srgbClr val="1C1917"/>
                </a:solidFill>
                <a:latin typeface="-apple-system"/>
              </a:rPr>
              <a:t>月搭建的加密传输通道，对鉴别信息加密实现防窃听。</a:t>
            </a:r>
          </a:p>
        </p:txBody>
      </p:sp>
    </p:spTree>
    <p:extLst>
      <p:ext uri="{BB962C8B-B14F-4D97-AF65-F5344CB8AC3E}">
        <p14:creationId xmlns:p14="http://schemas.microsoft.com/office/powerpoint/2010/main" val="2281784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条款要求：应使用密码技术的完整性功能来保证系统资源访问控制信息的完整性。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实现要点：实现重要设备信息完整性保护主要有两种方式：一是利用设备内嵌的密码部件执行密码计算；二是利用外部密码产品执行密码计算。</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5A281785-D5C4-5C03-B26F-EF51A62DC5DD}"/>
              </a:ext>
            </a:extLst>
          </p:cNvPr>
          <p:cNvSpPr txBox="1">
            <a:spLocks/>
          </p:cNvSpPr>
          <p:nvPr/>
        </p:nvSpPr>
        <p:spPr>
          <a:xfrm>
            <a:off x="198610" y="3494961"/>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[7.3.5d]</a:t>
            </a:r>
            <a:r>
              <a:rPr lang="zh-CN" altLang="en-US" dirty="0"/>
              <a:t>：敏感标记完整性</a:t>
            </a:r>
          </a:p>
        </p:txBody>
      </p:sp>
      <p:sp>
        <p:nvSpPr>
          <p:cNvPr id="7" name="文本占位符 4">
            <a:extLst>
              <a:ext uri="{FF2B5EF4-FFF2-40B4-BE49-F238E27FC236}">
                <a16:creationId xmlns:a16="http://schemas.microsoft.com/office/drawing/2014/main" id="{3E2CE17D-A0A7-9F5B-19EF-CE6FF8B25F11}"/>
              </a:ext>
            </a:extLst>
          </p:cNvPr>
          <p:cNvSpPr txBox="1">
            <a:spLocks/>
          </p:cNvSpPr>
          <p:nvPr/>
        </p:nvSpPr>
        <p:spPr>
          <a:xfrm>
            <a:off x="198610" y="4127614"/>
            <a:ext cx="11794779" cy="142972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条款要求：应使用密码技术的完整性功能来保证重要信息资源敏感标记的完整性。</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实现要点：可参考条款</a:t>
            </a:r>
            <a:r>
              <a:rPr lang="en-US" altLang="zh-CN" dirty="0">
                <a:solidFill>
                  <a:srgbClr val="1C1917"/>
                </a:solidFill>
                <a:latin typeface="-apple-system"/>
              </a:rPr>
              <a:t>[7.3.5c]</a:t>
            </a:r>
          </a:p>
        </p:txBody>
      </p:sp>
    </p:spTree>
    <p:extLst>
      <p:ext uri="{BB962C8B-B14F-4D97-AF65-F5344CB8AC3E}">
        <p14:creationId xmlns:p14="http://schemas.microsoft.com/office/powerpoint/2010/main" val="52639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[7.3.5e]</a:t>
            </a:r>
            <a:r>
              <a:rPr lang="zh-CN" altLang="en-US" dirty="0"/>
              <a:t>：重要程序或文件完整性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条款要求：应采用可信计算技术建立从系统到应用的信任链，实现系统运行过程中重要程序或文件完整性保护。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实现要点：“可信计算模块一</a:t>
            </a:r>
            <a:r>
              <a:rPr lang="en-US" altLang="zh-CN" b="0" i="0" dirty="0">
                <a:solidFill>
                  <a:srgbClr val="1C1917"/>
                </a:solidFill>
                <a:effectLst/>
                <a:latin typeface="-apple-system"/>
              </a:rPr>
              <a:t>BIOS</a:t>
            </a:r>
            <a:r>
              <a:rPr lang="zh-CN" altLang="en-US" b="0" i="0" dirty="0">
                <a:solidFill>
                  <a:srgbClr val="1C1917"/>
                </a:solidFill>
                <a:effectLst/>
                <a:latin typeface="-apple-system"/>
              </a:rPr>
              <a:t>一操作系统一重要程序或文件”是基于可信计算技术的完整信任链，信任链基于</a:t>
            </a:r>
            <a:r>
              <a:rPr lang="en-US" altLang="zh-CN" b="0" i="0" dirty="0">
                <a:solidFill>
                  <a:srgbClr val="1C1917"/>
                </a:solidFill>
                <a:effectLst/>
                <a:latin typeface="-apple-system"/>
              </a:rPr>
              <a:t>PKI</a:t>
            </a:r>
            <a:r>
              <a:rPr lang="zh-CN" altLang="en-US" b="0" i="0" dirty="0">
                <a:solidFill>
                  <a:srgbClr val="1C1917"/>
                </a:solidFill>
                <a:effectLst/>
                <a:latin typeface="-apple-system"/>
              </a:rPr>
              <a:t>技术实现，将根</a:t>
            </a:r>
            <a:r>
              <a:rPr lang="en-US" altLang="zh-CN" b="0" i="0" dirty="0">
                <a:solidFill>
                  <a:srgbClr val="1C1917"/>
                </a:solidFill>
                <a:effectLst/>
                <a:latin typeface="-apple-system"/>
              </a:rPr>
              <a:t>CA</a:t>
            </a:r>
            <a:r>
              <a:rPr lang="zh-CN" altLang="en-US" b="0" i="0" dirty="0">
                <a:solidFill>
                  <a:srgbClr val="1C1917"/>
                </a:solidFill>
                <a:effectLst/>
                <a:latin typeface="-apple-system"/>
              </a:rPr>
              <a:t>证书存放在可信的安全单元内。</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B9C60789-F0D2-CC23-5701-1876BF157D6F}"/>
              </a:ext>
            </a:extLst>
          </p:cNvPr>
          <p:cNvSpPr txBox="1">
            <a:spLocks/>
          </p:cNvSpPr>
          <p:nvPr/>
        </p:nvSpPr>
        <p:spPr>
          <a:xfrm>
            <a:off x="198611" y="3979827"/>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[7.3.5f]</a:t>
            </a:r>
            <a:r>
              <a:rPr lang="zh-CN" altLang="en-US" dirty="0"/>
              <a:t>：日志记录完整性</a:t>
            </a:r>
          </a:p>
        </p:txBody>
      </p:sp>
      <p:sp>
        <p:nvSpPr>
          <p:cNvPr id="7" name="文本占位符 4">
            <a:extLst>
              <a:ext uri="{FF2B5EF4-FFF2-40B4-BE49-F238E27FC236}">
                <a16:creationId xmlns:a16="http://schemas.microsoft.com/office/drawing/2014/main" id="{83FC6B9D-4B8D-21FB-CF15-612D515BC70C}"/>
              </a:ext>
            </a:extLst>
          </p:cNvPr>
          <p:cNvSpPr txBox="1">
            <a:spLocks/>
          </p:cNvSpPr>
          <p:nvPr/>
        </p:nvSpPr>
        <p:spPr>
          <a:xfrm>
            <a:off x="198611" y="4612481"/>
            <a:ext cx="11794779" cy="187019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条款要求：应使用密码技术的完整性功能来对日志记录进行完整性保护。</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实现要点：可参考条款</a:t>
            </a:r>
            <a:r>
              <a:rPr lang="en-US" altLang="zh-CN" dirty="0">
                <a:solidFill>
                  <a:srgbClr val="1C1917"/>
                </a:solidFill>
                <a:latin typeface="-apple-system"/>
              </a:rPr>
              <a:t>[7.3.5c]</a:t>
            </a:r>
            <a:r>
              <a:rPr lang="zh-CN" altLang="en-US" dirty="0">
                <a:solidFill>
                  <a:srgbClr val="1C1917"/>
                </a:solidFill>
                <a:latin typeface="-apple-system"/>
              </a:rPr>
              <a:t>，涉及身份鉴别、远程管理和操作等关键日志记录需要进行完整性保护。</a:t>
            </a:r>
            <a:endParaRPr lang="en-US" altLang="zh-CN" dirty="0">
              <a:solidFill>
                <a:srgbClr val="1C1917"/>
              </a:solidFill>
              <a:latin typeface="-apple-system"/>
            </a:endParaRPr>
          </a:p>
        </p:txBody>
      </p:sp>
    </p:spTree>
    <p:extLst>
      <p:ext uri="{BB962C8B-B14F-4D97-AF65-F5344CB8AC3E}">
        <p14:creationId xmlns:p14="http://schemas.microsoft.com/office/powerpoint/2010/main" val="121315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要求的三级及以上密码模块或通过国家密码管理部门核准的硬件密码产品实现密码运算和密钥管理（四级信息系统要求，三级级信息系统推荐）。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实现要点：在默认情况下，选用符合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要求的三级及以上密码模块或通过国家密码管理部门核准的硬件密码产品（如服务器密码机、证书认证系统、动态冂令系统、可信计算模块、智能</a:t>
            </a:r>
            <a:r>
              <a:rPr lang="en-US" altLang="zh-CN" b="0" i="0" dirty="0">
                <a:solidFill>
                  <a:srgbClr val="1C1917"/>
                </a:solidFill>
                <a:effectLst/>
                <a:latin typeface="-apple-system"/>
              </a:rPr>
              <a:t>IC</a:t>
            </a:r>
            <a:r>
              <a:rPr lang="zh-CN" altLang="en-US" b="0" i="0" dirty="0">
                <a:solidFill>
                  <a:srgbClr val="1C1917"/>
                </a:solidFill>
                <a:effectLst/>
                <a:latin typeface="-apple-system"/>
              </a:rPr>
              <a:t>卡、智能密码钥匙等）来实现密钥管理、身份鉴别、</a:t>
            </a:r>
            <a:r>
              <a:rPr lang="en-US" altLang="zh-CN" b="0" i="0" dirty="0">
                <a:solidFill>
                  <a:srgbClr val="1C1917"/>
                </a:solidFill>
                <a:effectLst/>
                <a:latin typeface="-apple-system"/>
              </a:rPr>
              <a:t>MAC</a:t>
            </a:r>
            <a:r>
              <a:rPr lang="zh-CN" altLang="en-US" b="0" i="0" dirty="0">
                <a:solidFill>
                  <a:srgbClr val="1C1917"/>
                </a:solidFill>
                <a:effectLst/>
                <a:latin typeface="-apple-system"/>
              </a:rPr>
              <a:t>计算、数字签名计算等功能。</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166471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4" name="文本占位符 3"/>
          <p:cNvSpPr>
            <a:spLocks noGrp="1"/>
          </p:cNvSpPr>
          <p:nvPr>
            <p:ph type="body" sz="quarter" idx="14"/>
          </p:nvPr>
        </p:nvSpPr>
        <p:spPr/>
        <p:txBody>
          <a:bodyPr/>
          <a:lstStyle/>
          <a:p>
            <a:r>
              <a:rPr lang="zh-CN" altLang="en-US" dirty="0"/>
              <a:t>应用和数据安全的要求</a:t>
            </a:r>
          </a:p>
        </p:txBody>
      </p:sp>
      <p:sp>
        <p:nvSpPr>
          <p:cNvPr id="5" name="文本占位符 4"/>
          <p:cNvSpPr>
            <a:spLocks noGrp="1"/>
          </p:cNvSpPr>
          <p:nvPr>
            <p:ph type="body" sz="quarter" idx="15"/>
          </p:nvPr>
        </p:nvSpPr>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应用和数据安全密码应用总则如下：</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采用密码技术对登录用户进行身份鉴别。</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采用密码技术的完整性功能来保证系统资源访问控制信息的完整性。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采用密码技术的完整性功能来保证重要信息资源敏感标记的完整性。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采用密码技术保证重要数据在传输过程中的保密性、完整性。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采用密码技术保证重要数据在存储过程中的保密性、完整性。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采用密码技术对重要程序的加载和卸载进行安全控制。</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采用密码技术实现实体行为的不可否认性。</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采用密码技术的完整性功能来对日志记录进行完整性保护。</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3721359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4" name="文本占位符 3"/>
          <p:cNvSpPr>
            <a:spLocks noGrp="1"/>
          </p:cNvSpPr>
          <p:nvPr>
            <p:ph type="body" sz="quarter" idx="14"/>
          </p:nvPr>
        </p:nvSpPr>
        <p:spPr/>
        <p:txBody>
          <a:bodyPr/>
          <a:lstStyle/>
          <a:p>
            <a:r>
              <a:rPr lang="zh-CN" altLang="en-US" dirty="0"/>
              <a:t>应用和数据安全的实现要点</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具有特殊安全需求的业务应用系统需要在“应用和数据安全”层面安全防护机制；</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信息系统可采用以下密码产品保护其应用和数据安全层面的安全：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利用智能密码钥匙、智能</a:t>
            </a:r>
            <a:r>
              <a:rPr lang="en-US" altLang="zh-CN" dirty="0">
                <a:solidFill>
                  <a:srgbClr val="1C1917"/>
                </a:solidFill>
                <a:latin typeface="-apple-system"/>
              </a:rPr>
              <a:t>IC</a:t>
            </a:r>
            <a:r>
              <a:rPr lang="zh-CN" altLang="en-US" dirty="0">
                <a:solidFill>
                  <a:srgbClr val="1C1917"/>
                </a:solidFill>
                <a:latin typeface="-apple-system"/>
              </a:rPr>
              <a:t>卡、动态令牌等作为用户登录应用的凭证。</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利用服务器密码机等设备实现对重要数据在传输过程中的保密性和完整性保护。</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利用服务器密码机等设备实现对重要数据在存储过程中的保密性和完整性保护。</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利用签名验签服务器、智能密码钥匙、电了签章系统、时间戳服务器等设备实现对可能涉及法律责任认定的数据原发、接收行为的不可否认性。</a:t>
            </a: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3297859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条款要求：应使用密码技术对登录的用户进行身份标识和鉴别，实现身份鉴别信息的防截获、防假冒和防重用，保证应用系统用户身份的真实性。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实现要点：这里的用户是指登录到业务应用系统的用户，业务应用系统对用户身份的鉴别方式可以参见条款</a:t>
            </a:r>
            <a:r>
              <a:rPr lang="en-US" altLang="zh-CN" b="0" i="0" dirty="0">
                <a:solidFill>
                  <a:srgbClr val="1C1917"/>
                </a:solidFill>
                <a:effectLst/>
                <a:latin typeface="-apple-system"/>
              </a:rPr>
              <a:t>[7.2.5a]</a:t>
            </a:r>
            <a:r>
              <a:rPr lang="zh-CN" altLang="en-US" b="0" i="0" dirty="0">
                <a:solidFill>
                  <a:srgbClr val="1C1917"/>
                </a:solidFill>
                <a:effectLst/>
                <a:latin typeface="-apple-system"/>
              </a:rPr>
              <a:t>和</a:t>
            </a:r>
            <a:r>
              <a:rPr lang="en-US" altLang="zh-CN" b="0" i="0" dirty="0">
                <a:solidFill>
                  <a:srgbClr val="1C1917"/>
                </a:solidFill>
                <a:effectLst/>
                <a:latin typeface="-apple-system"/>
              </a:rPr>
              <a:t>[7.3.5a]</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B3FD401B-167C-1C5A-F114-738F981D3CB2}"/>
              </a:ext>
            </a:extLst>
          </p:cNvPr>
          <p:cNvSpPr txBox="1">
            <a:spLocks/>
          </p:cNvSpPr>
          <p:nvPr/>
        </p:nvSpPr>
        <p:spPr>
          <a:xfrm>
            <a:off x="198610" y="3917295"/>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[7.4.5b]</a:t>
            </a:r>
            <a:r>
              <a:rPr lang="zh-CN" altLang="en-US" dirty="0"/>
              <a:t>：访问控制信息和敏感标记完整性</a:t>
            </a:r>
          </a:p>
        </p:txBody>
      </p:sp>
      <p:sp>
        <p:nvSpPr>
          <p:cNvPr id="7" name="文本占位符 4">
            <a:extLst>
              <a:ext uri="{FF2B5EF4-FFF2-40B4-BE49-F238E27FC236}">
                <a16:creationId xmlns:a16="http://schemas.microsoft.com/office/drawing/2014/main" id="{A1CDA77A-80E8-B6BE-FF08-338B6C99B82B}"/>
              </a:ext>
            </a:extLst>
          </p:cNvPr>
          <p:cNvSpPr txBox="1">
            <a:spLocks/>
          </p:cNvSpPr>
          <p:nvPr/>
        </p:nvSpPr>
        <p:spPr>
          <a:xfrm>
            <a:off x="198610" y="4549949"/>
            <a:ext cx="11794779" cy="187019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条款要求：应使用密码技术的完整性功能来保证业务应用系统访问控制策略、数据库表访问控制信息和重要信息资源敏感标记等信息的完整性。</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实现要点：可参考条款</a:t>
            </a:r>
            <a:r>
              <a:rPr lang="en-US" altLang="zh-CN" dirty="0">
                <a:solidFill>
                  <a:srgbClr val="1C1917"/>
                </a:solidFill>
                <a:latin typeface="-apple-system"/>
              </a:rPr>
              <a:t>[7.3.5c]</a:t>
            </a:r>
            <a:r>
              <a:rPr lang="zh-CN" altLang="en-US" dirty="0">
                <a:solidFill>
                  <a:srgbClr val="1C1917"/>
                </a:solidFill>
                <a:latin typeface="-apple-system"/>
              </a:rPr>
              <a:t>。</a:t>
            </a:r>
            <a:endParaRPr lang="en-US" altLang="zh-CN" dirty="0">
              <a:solidFill>
                <a:srgbClr val="1C1917"/>
              </a:solidFill>
              <a:latin typeface="-apple-system"/>
            </a:endParaRPr>
          </a:p>
        </p:txBody>
      </p:sp>
    </p:spTree>
    <p:extLst>
      <p:ext uri="{BB962C8B-B14F-4D97-AF65-F5344CB8AC3E}">
        <p14:creationId xmlns:p14="http://schemas.microsoft.com/office/powerpoint/2010/main" val="301081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设计原则</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总体性原则。密码在信息系统中的应用不是孤立的，必须与信息系统的业务相结合才能发挥作用。</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科学性原则。通过成体系、分层次的设计，形成包括密码支撑体系总体架构、密码基础设施建设部署、密钥管理体系构建、密码产品部署及管理等内容的总体方案。</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完备性原则。密码应用方案设计，应按照</a:t>
            </a:r>
            <a:r>
              <a:rPr lang="en-US" altLang="zh-CN" b="0" i="0" dirty="0">
                <a:solidFill>
                  <a:srgbClr val="1C1917"/>
                </a:solidFill>
                <a:effectLst/>
                <a:latin typeface="-apple-system"/>
              </a:rPr>
              <a:t>《</a:t>
            </a:r>
            <a:r>
              <a:rPr lang="zh-CN" altLang="en-US" b="0" i="0" dirty="0">
                <a:solidFill>
                  <a:srgbClr val="1C1917"/>
                </a:solidFill>
                <a:effectLst/>
                <a:latin typeface="-apple-system"/>
              </a:rPr>
              <a:t>信息系统密码应用基本要求</a:t>
            </a:r>
            <a:r>
              <a:rPr lang="en-US" altLang="zh-CN" b="0" i="0" dirty="0">
                <a:solidFill>
                  <a:srgbClr val="1C1917"/>
                </a:solidFill>
                <a:effectLst/>
                <a:latin typeface="-apple-system"/>
              </a:rPr>
              <a:t>》</a:t>
            </a:r>
            <a:r>
              <a:rPr lang="zh-CN" altLang="en-US" b="0" i="0" dirty="0">
                <a:solidFill>
                  <a:srgbClr val="1C1917"/>
                </a:solidFill>
                <a:effectLst/>
                <a:latin typeface="-apple-system"/>
              </a:rPr>
              <a:t>对密码技术应用、密钥管理和安全管理的相关要求，组成完备的密码支撑保障体系。</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可行性原则。密码应用方案设计需进行可行性论证，要综合考虑信息系统的复杂性、兼容性及其他保障措施等因素，保证方案切合实际、合理可行。</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密码应用方案设计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[7.4.5c]</a:t>
            </a:r>
            <a:r>
              <a:rPr lang="zh-CN" altLang="en-US" dirty="0"/>
              <a:t>：数据传输保密性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条款要求：应采用密码技术保证重要数据在传输过程中的保密性，包括但不限于鉴别数据、重要业务数据和重要用户信息等。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实现要点：实现重要数据传输保密性保护可以在业务应用系统应用层面利用密码产品对重要数据加密后再传输。</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88CE3E1B-1AF9-A6C5-D075-C87FE8FEEE47}"/>
              </a:ext>
            </a:extLst>
          </p:cNvPr>
          <p:cNvSpPr txBox="1">
            <a:spLocks/>
          </p:cNvSpPr>
          <p:nvPr/>
        </p:nvSpPr>
        <p:spPr>
          <a:xfrm>
            <a:off x="198610" y="3673148"/>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[7.4.5d]</a:t>
            </a:r>
            <a:r>
              <a:rPr lang="zh-CN" altLang="en-US" dirty="0"/>
              <a:t>：数据存储保密性</a:t>
            </a:r>
          </a:p>
        </p:txBody>
      </p:sp>
      <p:sp>
        <p:nvSpPr>
          <p:cNvPr id="7" name="文本占位符 4">
            <a:extLst>
              <a:ext uri="{FF2B5EF4-FFF2-40B4-BE49-F238E27FC236}">
                <a16:creationId xmlns:a16="http://schemas.microsoft.com/office/drawing/2014/main" id="{5C9BBDB1-94A7-D5AD-7AD5-E5B3D95AB887}"/>
              </a:ext>
            </a:extLst>
          </p:cNvPr>
          <p:cNvSpPr txBox="1">
            <a:spLocks/>
          </p:cNvSpPr>
          <p:nvPr/>
        </p:nvSpPr>
        <p:spPr>
          <a:xfrm>
            <a:off x="198609" y="4190048"/>
            <a:ext cx="11794779" cy="227989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条款要求：应采用密码技术保证重要数据在存储过程中的保密性，包括但不限于鉴别数据、重要业务数据和重要用户信息等。</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实现要点：可选择加密存储设备或内置密码模块对重要数据进行加密保护；或将重要数据进行保密性保护后存放至数据库或其他存储介质中。</a:t>
            </a:r>
          </a:p>
        </p:txBody>
      </p:sp>
    </p:spTree>
    <p:extLst>
      <p:ext uri="{BB962C8B-B14F-4D97-AF65-F5344CB8AC3E}">
        <p14:creationId xmlns:p14="http://schemas.microsoft.com/office/powerpoint/2010/main" val="341875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[7.4.5e]</a:t>
            </a:r>
            <a:r>
              <a:rPr lang="zh-CN" altLang="en-US" dirty="0"/>
              <a:t>：数据传输完整性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条款要求：应采用密码技术保证重要数据在传输过程中的完整性，包括鉴别数据、重要业务数据、重要审计数据、重要配置数据、重要视频数据和重要用户信息等。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实现要点：与条款</a:t>
            </a:r>
            <a:r>
              <a:rPr lang="en-US" altLang="zh-CN" b="0" i="0" dirty="0">
                <a:solidFill>
                  <a:srgbClr val="1C1917"/>
                </a:solidFill>
                <a:effectLst/>
                <a:latin typeface="-apple-system"/>
              </a:rPr>
              <a:t>[7.4.5c]</a:t>
            </a:r>
            <a:r>
              <a:rPr lang="zh-CN" altLang="en-US" b="0" i="0" dirty="0">
                <a:solidFill>
                  <a:srgbClr val="1C1917"/>
                </a:solidFill>
                <a:effectLst/>
                <a:latin typeface="-apple-system"/>
              </a:rPr>
              <a:t>中的数据传输保密性类似，不同的是，完整性保护使用的是</a:t>
            </a:r>
            <a:r>
              <a:rPr lang="en-US" altLang="zh-CN" b="0" i="0" dirty="0">
                <a:solidFill>
                  <a:srgbClr val="1C1917"/>
                </a:solidFill>
                <a:effectLst/>
                <a:latin typeface="-apple-system"/>
              </a:rPr>
              <a:t>MAC</a:t>
            </a:r>
            <a:r>
              <a:rPr lang="zh-CN" altLang="en-US" b="0" i="0" dirty="0">
                <a:solidFill>
                  <a:srgbClr val="1C1917"/>
                </a:solidFill>
                <a:effectLst/>
                <a:latin typeface="-apple-system"/>
              </a:rPr>
              <a:t>或数字签名技术。</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7A1D15DC-8E39-3D98-9BDA-1AE0932A8F46}"/>
              </a:ext>
            </a:extLst>
          </p:cNvPr>
          <p:cNvSpPr txBox="1">
            <a:spLocks/>
          </p:cNvSpPr>
          <p:nvPr/>
        </p:nvSpPr>
        <p:spPr>
          <a:xfrm>
            <a:off x="198610" y="3673148"/>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[7.4.5f]</a:t>
            </a:r>
            <a:r>
              <a:rPr lang="zh-CN" altLang="en-US" dirty="0"/>
              <a:t>：数据存储完整性</a:t>
            </a:r>
          </a:p>
        </p:txBody>
      </p:sp>
      <p:sp>
        <p:nvSpPr>
          <p:cNvPr id="7" name="文本占位符 4">
            <a:extLst>
              <a:ext uri="{FF2B5EF4-FFF2-40B4-BE49-F238E27FC236}">
                <a16:creationId xmlns:a16="http://schemas.microsoft.com/office/drawing/2014/main" id="{7FF0D9DC-3C9C-19C5-D763-33D7E48EB65A}"/>
              </a:ext>
            </a:extLst>
          </p:cNvPr>
          <p:cNvSpPr txBox="1">
            <a:spLocks/>
          </p:cNvSpPr>
          <p:nvPr/>
        </p:nvSpPr>
        <p:spPr>
          <a:xfrm>
            <a:off x="198609" y="4138501"/>
            <a:ext cx="11794779" cy="234412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条款要求：应保证重要数据在存储过程中的完整性，包括鉴别数据、重要业务数据、重要审计数据、重要配置数据、重要视频数据和重要用户信息、重要可执行程序等。</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实现要点：一般存储介质提供的数据存储完整性保护功能，但为防止存储的重要数据被恶意篡改，还需采用带密钥的密码技术来实现数据存储完整性的保护。</a:t>
            </a:r>
            <a:endParaRPr lang="en-US" altLang="zh-CN" dirty="0">
              <a:solidFill>
                <a:srgbClr val="1C1917"/>
              </a:solidFill>
              <a:latin typeface="-apple-system"/>
            </a:endParaRPr>
          </a:p>
        </p:txBody>
      </p:sp>
    </p:spTree>
    <p:extLst>
      <p:ext uri="{BB962C8B-B14F-4D97-AF65-F5344CB8AC3E}">
        <p14:creationId xmlns:p14="http://schemas.microsoft.com/office/powerpoint/2010/main" val="399330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[7.4.5g]</a:t>
            </a:r>
            <a:r>
              <a:rPr lang="zh-CN" altLang="en-US" dirty="0"/>
              <a:t>：日志记录完整性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条款要求：应使用密码技术的完整性功能来实现对日志记录完整性的保护。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实现要点：可参考条款</a:t>
            </a:r>
            <a:r>
              <a:rPr lang="en-US" altLang="zh-CN" b="0" i="0" dirty="0">
                <a:solidFill>
                  <a:srgbClr val="1C1917"/>
                </a:solidFill>
                <a:effectLst/>
                <a:latin typeface="-apple-system"/>
              </a:rPr>
              <a:t>[7.3.5f]</a:t>
            </a:r>
            <a:r>
              <a:rPr lang="zh-CN" altLang="en-US" b="0" i="0" dirty="0">
                <a:solidFill>
                  <a:srgbClr val="1C1917"/>
                </a:solidFill>
                <a:effectLst/>
                <a:latin typeface="-apple-system"/>
              </a:rPr>
              <a:t>，但这里指的是属于应用的日志记录。</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
        <p:nvSpPr>
          <p:cNvPr id="6" name="文本占位符 3">
            <a:extLst>
              <a:ext uri="{FF2B5EF4-FFF2-40B4-BE49-F238E27FC236}">
                <a16:creationId xmlns:a16="http://schemas.microsoft.com/office/drawing/2014/main" id="{ECB3BD14-7C24-AFF3-FEAA-6D6B5D3D46FD}"/>
              </a:ext>
            </a:extLst>
          </p:cNvPr>
          <p:cNvSpPr txBox="1">
            <a:spLocks/>
          </p:cNvSpPr>
          <p:nvPr/>
        </p:nvSpPr>
        <p:spPr>
          <a:xfrm>
            <a:off x="198610" y="3026608"/>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条款</a:t>
            </a:r>
            <a:r>
              <a:rPr lang="en-US" altLang="zh-CN" dirty="0"/>
              <a:t>[7.4.5h]</a:t>
            </a:r>
            <a:r>
              <a:rPr lang="zh-CN" altLang="en-US" dirty="0"/>
              <a:t>：重要应用程序的加载和卸载</a:t>
            </a:r>
          </a:p>
        </p:txBody>
      </p:sp>
      <p:sp>
        <p:nvSpPr>
          <p:cNvPr id="7" name="文本占位符 4">
            <a:extLst>
              <a:ext uri="{FF2B5EF4-FFF2-40B4-BE49-F238E27FC236}">
                <a16:creationId xmlns:a16="http://schemas.microsoft.com/office/drawing/2014/main" id="{D2E3E7DA-22D8-8255-609F-8FC500C06308}"/>
              </a:ext>
            </a:extLst>
          </p:cNvPr>
          <p:cNvSpPr txBox="1">
            <a:spLocks/>
          </p:cNvSpPr>
          <p:nvPr/>
        </p:nvSpPr>
        <p:spPr>
          <a:xfrm>
            <a:off x="198610" y="3659262"/>
            <a:ext cx="11794779" cy="187019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条款要求：应采用密码技术对重要应用程序的加载和卸载进行安全控制。</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实现要点：通过密码技术提供的真实性和完整性功能可以对重要程序的加载和卸载进行安全控制。</a:t>
            </a:r>
            <a:endParaRPr lang="en-US" altLang="zh-CN" dirty="0">
              <a:solidFill>
                <a:srgbClr val="1C1917"/>
              </a:solidFill>
              <a:latin typeface="-apple-system"/>
            </a:endParaRPr>
          </a:p>
        </p:txBody>
      </p:sp>
    </p:spTree>
    <p:extLst>
      <p:ext uri="{BB962C8B-B14F-4D97-AF65-F5344CB8AC3E}">
        <p14:creationId xmlns:p14="http://schemas.microsoft.com/office/powerpoint/2010/main" val="364995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[7.4.5i]</a:t>
            </a:r>
            <a:r>
              <a:rPr lang="zh-CN" altLang="en-US" dirty="0"/>
              <a:t>：抗抵赖（四级信息系统要求）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条款要求：应采用密码技术提供数据原发证据和数据接收证据，实现数据原发行为的不可否认性和数据接收行为的不可否认性。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实现要点：数据原发行为的不可否认性主要是防止数据发送方否认其曾经发送过某个数据的行为；而数据接收行为的不可否认性则主要是防止数据接收方谎称未收文件而拒绝承担相应义务、逃避责任的情况。</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244861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[7.4.5j]</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条款要求：应采用符合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要求的三级及以上密码模块或通过国家密码管理部门核准的硬件密码产品实现密码运算和密钥管理（四级信息系统要求，三级信息系统推荐）。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实现要点：在默认情况下，选用符合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要求的三级及以上密码模块或通过国家密码管理部门核准的硬件密码产品（如服务器密码机、证书认证系统、动态冂令系统、可信计算模块、智能</a:t>
            </a:r>
            <a:r>
              <a:rPr lang="en-US" altLang="zh-CN" b="0" i="0" dirty="0">
                <a:solidFill>
                  <a:srgbClr val="1C1917"/>
                </a:solidFill>
                <a:effectLst/>
                <a:latin typeface="-apple-system"/>
              </a:rPr>
              <a:t>IC</a:t>
            </a:r>
            <a:r>
              <a:rPr lang="zh-CN" altLang="en-US" b="0" i="0" dirty="0">
                <a:solidFill>
                  <a:srgbClr val="1C1917"/>
                </a:solidFill>
                <a:effectLst/>
                <a:latin typeface="-apple-system"/>
              </a:rPr>
              <a:t>卡、智能密码钥匙等）来实现密钥管理、身份鉴别、</a:t>
            </a:r>
            <a:r>
              <a:rPr lang="en-US" altLang="zh-CN" b="0" i="0" dirty="0">
                <a:solidFill>
                  <a:srgbClr val="1C1917"/>
                </a:solidFill>
                <a:effectLst/>
                <a:latin typeface="-apple-system"/>
              </a:rPr>
              <a:t>MAC</a:t>
            </a:r>
            <a:r>
              <a:rPr lang="zh-CN" altLang="en-US" b="0" i="0" dirty="0">
                <a:solidFill>
                  <a:srgbClr val="1C1917"/>
                </a:solidFill>
                <a:effectLst/>
                <a:latin typeface="-apple-system"/>
              </a:rPr>
              <a:t>计算、数字签名计算等功能。</a:t>
            </a:r>
          </a:p>
        </p:txBody>
      </p:sp>
      <p:sp>
        <p:nvSpPr>
          <p:cNvPr id="3" name="文本占位符 2"/>
          <p:cNvSpPr>
            <a:spLocks noGrp="1"/>
          </p:cNvSpPr>
          <p:nvPr>
            <p:ph type="body" sz="quarter" idx="13"/>
          </p:nvPr>
        </p:nvSpPr>
        <p:spPr/>
        <p:txBody>
          <a:bodyPr/>
          <a:lstStyle/>
          <a:p>
            <a:r>
              <a:rPr lang="zh-CN" altLang="en-US" dirty="0"/>
              <a:t>密码技术应用要求与实现要点</a:t>
            </a:r>
          </a:p>
        </p:txBody>
      </p:sp>
    </p:spTree>
    <p:extLst>
      <p:ext uri="{BB962C8B-B14F-4D97-AF65-F5344CB8AC3E}">
        <p14:creationId xmlns:p14="http://schemas.microsoft.com/office/powerpoint/2010/main" val="4006242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4" name="文本占位符 3"/>
          <p:cNvSpPr>
            <a:spLocks noGrp="1"/>
          </p:cNvSpPr>
          <p:nvPr>
            <p:ph type="body" sz="quarter" idx="14"/>
          </p:nvPr>
        </p:nvSpPr>
        <p:spPr/>
        <p:txBody>
          <a:bodyPr/>
          <a:lstStyle/>
          <a:p>
            <a:r>
              <a:rPr lang="zh-CN" altLang="en-US" dirty="0"/>
              <a:t>物理和环境安全层面的典型密钥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真实性保护密钥。主要指电了门禁系统用于鉴别身份的密钥。在符合 </a:t>
            </a:r>
            <a:r>
              <a:rPr lang="en-US" altLang="zh-CN" b="0" i="0" dirty="0">
                <a:solidFill>
                  <a:srgbClr val="1C1917"/>
                </a:solidFill>
                <a:effectLst/>
                <a:latin typeface="-apple-system"/>
              </a:rPr>
              <a:t>GM/T 0036-2014</a:t>
            </a:r>
            <a:r>
              <a:rPr lang="zh-CN" altLang="en-US" b="0" i="0" dirty="0">
                <a:solidFill>
                  <a:srgbClr val="1C1917"/>
                </a:solidFill>
                <a:effectLst/>
                <a:latin typeface="-apple-system"/>
              </a:rPr>
              <a:t>标准要求的电子门禁系统中，这类密钥为对称密钥，利用对称加解密完成“挑战一响应”，以实现身份鉴别。</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完整性保护密钥。主要指保护电了门禁系统的进出记录、视频监控音像记录完整性的密钥。根据所使用完整性保护技术的不同，这类密钥可以是对称密钥（用于</a:t>
            </a:r>
            <a:r>
              <a:rPr lang="en-US" altLang="zh-CN" b="0" i="0" dirty="0">
                <a:solidFill>
                  <a:srgbClr val="1C1917"/>
                </a:solidFill>
                <a:effectLst/>
                <a:latin typeface="-apple-system"/>
              </a:rPr>
              <a:t>MAC</a:t>
            </a:r>
            <a:r>
              <a:rPr lang="zh-CN" altLang="en-US" b="0" i="0" dirty="0">
                <a:solidFill>
                  <a:srgbClr val="1C1917"/>
                </a:solidFill>
                <a:effectLst/>
                <a:latin typeface="-apple-system"/>
              </a:rPr>
              <a:t>机制），也可以是非对称密钥对（用于数字签名机制）。</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94786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36</a:t>
            </a:fld>
            <a:endParaRPr lang="zh-CN" altLang="en-US" dirty="0"/>
          </a:p>
        </p:txBody>
      </p:sp>
      <p:sp>
        <p:nvSpPr>
          <p:cNvPr id="4" name="文本占位符 3"/>
          <p:cNvSpPr>
            <a:spLocks noGrp="1"/>
          </p:cNvSpPr>
          <p:nvPr>
            <p:ph type="body" sz="quarter" idx="14"/>
          </p:nvPr>
        </p:nvSpPr>
        <p:spPr/>
        <p:txBody>
          <a:bodyPr/>
          <a:lstStyle/>
          <a:p>
            <a:r>
              <a:rPr lang="zh-CN" altLang="en-US" dirty="0"/>
              <a:t>网络和通信安全层面的典型密钥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真实性保护密钥。主要是指在</a:t>
            </a:r>
            <a:r>
              <a:rPr lang="en-US" altLang="zh-CN" b="0" i="0" dirty="0" err="1">
                <a:solidFill>
                  <a:srgbClr val="1C1917"/>
                </a:solidFill>
                <a:effectLst/>
                <a:latin typeface="-apple-system"/>
              </a:rPr>
              <a:t>IPSec</a:t>
            </a:r>
            <a:r>
              <a:rPr lang="en-US" altLang="zh-CN" b="0" i="0" dirty="0">
                <a:solidFill>
                  <a:srgbClr val="1C1917"/>
                </a:solidFill>
                <a:effectLst/>
                <a:latin typeface="-apple-system"/>
              </a:rPr>
              <a:t> VPN</a:t>
            </a:r>
            <a:r>
              <a:rPr lang="zh-CN" altLang="en-US" b="0" i="0" dirty="0">
                <a:solidFill>
                  <a:srgbClr val="1C1917"/>
                </a:solidFill>
                <a:effectLst/>
                <a:latin typeface="-apple-system"/>
              </a:rPr>
              <a:t>的</a:t>
            </a:r>
            <a:r>
              <a:rPr lang="en-US" altLang="zh-CN" b="0" i="0" dirty="0">
                <a:solidFill>
                  <a:srgbClr val="1C1917"/>
                </a:solidFill>
                <a:effectLst/>
                <a:latin typeface="-apple-system"/>
              </a:rPr>
              <a:t>IKE</a:t>
            </a:r>
            <a:r>
              <a:rPr lang="zh-CN" altLang="en-US" b="0" i="0" dirty="0">
                <a:solidFill>
                  <a:srgbClr val="1C1917"/>
                </a:solidFill>
                <a:effectLst/>
                <a:latin typeface="-apple-system"/>
              </a:rPr>
              <a:t>协议阶段和</a:t>
            </a:r>
            <a:r>
              <a:rPr lang="en-US" altLang="zh-CN" b="0" i="0" dirty="0">
                <a:solidFill>
                  <a:srgbClr val="1C1917"/>
                </a:solidFill>
                <a:effectLst/>
                <a:latin typeface="-apple-system"/>
              </a:rPr>
              <a:t>SSL VPN</a:t>
            </a:r>
            <a:r>
              <a:rPr lang="zh-CN" altLang="en-US" b="0" i="0" dirty="0">
                <a:solidFill>
                  <a:srgbClr val="1C1917"/>
                </a:solidFill>
                <a:effectLst/>
                <a:latin typeface="-apple-system"/>
              </a:rPr>
              <a:t>握手协议阶段进行身份鉴别所使用的非对称密钥对。</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保密性保护密钥。主要是指</a:t>
            </a:r>
            <a:r>
              <a:rPr lang="en-US" altLang="zh-CN" b="0" i="0" dirty="0" err="1">
                <a:solidFill>
                  <a:srgbClr val="1C1917"/>
                </a:solidFill>
                <a:effectLst/>
                <a:latin typeface="-apple-system"/>
              </a:rPr>
              <a:t>IPSec</a:t>
            </a:r>
            <a:r>
              <a:rPr lang="en-US" altLang="zh-CN" b="0" i="0" dirty="0">
                <a:solidFill>
                  <a:srgbClr val="1C1917"/>
                </a:solidFill>
                <a:effectLst/>
                <a:latin typeface="-apple-system"/>
              </a:rPr>
              <a:t> VPN</a:t>
            </a:r>
            <a:r>
              <a:rPr lang="zh-CN" altLang="en-US" b="0" i="0" dirty="0">
                <a:solidFill>
                  <a:srgbClr val="1C1917"/>
                </a:solidFill>
                <a:effectLst/>
                <a:latin typeface="-apple-system"/>
              </a:rPr>
              <a:t>会话密钥和</a:t>
            </a:r>
            <a:r>
              <a:rPr lang="en-US" altLang="zh-CN" b="0" i="0" dirty="0">
                <a:solidFill>
                  <a:srgbClr val="1C1917"/>
                </a:solidFill>
                <a:effectLst/>
                <a:latin typeface="-apple-system"/>
              </a:rPr>
              <a:t>SSL VPN</a:t>
            </a:r>
            <a:r>
              <a:rPr lang="zh-CN" altLang="en-US" b="0" i="0" dirty="0">
                <a:solidFill>
                  <a:srgbClr val="1C1917"/>
                </a:solidFill>
                <a:effectLst/>
                <a:latin typeface="-apple-system"/>
              </a:rPr>
              <a:t>工作密钥中的数据加密密钥，利用对称加密技术完成对传输数据的保密性保护。这类密钥一般临时保存在</a:t>
            </a:r>
            <a:r>
              <a:rPr lang="en-US" altLang="zh-CN" b="0" i="0" dirty="0" err="1">
                <a:solidFill>
                  <a:srgbClr val="1C1917"/>
                </a:solidFill>
                <a:effectLst/>
                <a:latin typeface="-apple-system"/>
              </a:rPr>
              <a:t>IPSec</a:t>
            </a:r>
            <a:r>
              <a:rPr lang="en-US" altLang="zh-CN" b="0" i="0" dirty="0">
                <a:solidFill>
                  <a:srgbClr val="1C1917"/>
                </a:solidFill>
                <a:effectLst/>
                <a:latin typeface="-apple-system"/>
              </a:rPr>
              <a:t>/SSL VPN</a:t>
            </a:r>
            <a:r>
              <a:rPr lang="zh-CN" altLang="en-US" b="0" i="0" dirty="0">
                <a:solidFill>
                  <a:srgbClr val="1C1917"/>
                </a:solidFill>
                <a:effectLst/>
                <a:latin typeface="-apple-system"/>
              </a:rPr>
              <a:t>中，生命周期较短。</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完整性保护密钥。主要是指</a:t>
            </a:r>
            <a:r>
              <a:rPr lang="en-US" altLang="zh-CN" b="0" i="0" dirty="0" err="1">
                <a:solidFill>
                  <a:srgbClr val="1C1917"/>
                </a:solidFill>
                <a:effectLst/>
                <a:latin typeface="-apple-system"/>
              </a:rPr>
              <a:t>IPSec</a:t>
            </a:r>
            <a:r>
              <a:rPr lang="en-US" altLang="zh-CN" b="0" i="0" dirty="0">
                <a:solidFill>
                  <a:srgbClr val="1C1917"/>
                </a:solidFill>
                <a:effectLst/>
                <a:latin typeface="-apple-system"/>
              </a:rPr>
              <a:t> VPN</a:t>
            </a:r>
            <a:r>
              <a:rPr lang="zh-CN" altLang="en-US" b="0" i="0" dirty="0">
                <a:solidFill>
                  <a:srgbClr val="1C1917"/>
                </a:solidFill>
                <a:effectLst/>
                <a:latin typeface="-apple-system"/>
              </a:rPr>
              <a:t>会话密钥和</a:t>
            </a:r>
            <a:r>
              <a:rPr lang="en-US" altLang="zh-CN" b="0" i="0" dirty="0">
                <a:solidFill>
                  <a:srgbClr val="1C1917"/>
                </a:solidFill>
                <a:effectLst/>
                <a:latin typeface="-apple-system"/>
              </a:rPr>
              <a:t>SSL VPN</a:t>
            </a:r>
            <a:r>
              <a:rPr lang="zh-CN" altLang="en-US" b="0" i="0" dirty="0">
                <a:solidFill>
                  <a:srgbClr val="1C1917"/>
                </a:solidFill>
                <a:effectLst/>
                <a:latin typeface="-apple-system"/>
              </a:rPr>
              <a:t>工作密钥中的校验密钥，利用</a:t>
            </a:r>
            <a:r>
              <a:rPr lang="en-US" altLang="zh-CN" b="0" i="0" dirty="0">
                <a:solidFill>
                  <a:srgbClr val="1C1917"/>
                </a:solidFill>
                <a:effectLst/>
                <a:latin typeface="-apple-system"/>
              </a:rPr>
              <a:t>MAC</a:t>
            </a:r>
            <a:r>
              <a:rPr lang="zh-CN" altLang="en-US" b="0" i="0" dirty="0">
                <a:solidFill>
                  <a:srgbClr val="1C1917"/>
                </a:solidFill>
                <a:effectLst/>
                <a:latin typeface="-apple-system"/>
              </a:rPr>
              <a:t>技术完成对传输数据的完整性保护。这类密钥一般临时保存在</a:t>
            </a:r>
            <a:r>
              <a:rPr lang="en-US" altLang="zh-CN" b="0" i="0" dirty="0" err="1">
                <a:solidFill>
                  <a:srgbClr val="1C1917"/>
                </a:solidFill>
                <a:effectLst/>
                <a:latin typeface="-apple-system"/>
              </a:rPr>
              <a:t>IPSec</a:t>
            </a:r>
            <a:r>
              <a:rPr lang="en-US" altLang="zh-CN" b="0" i="0" dirty="0">
                <a:solidFill>
                  <a:srgbClr val="1C1917"/>
                </a:solidFill>
                <a:effectLst/>
                <a:latin typeface="-apple-system"/>
              </a:rPr>
              <a:t>/SSL VPN</a:t>
            </a:r>
            <a:r>
              <a:rPr lang="zh-CN" altLang="en-US" b="0" i="0" dirty="0">
                <a:solidFill>
                  <a:srgbClr val="1C1917"/>
                </a:solidFill>
                <a:effectLst/>
                <a:latin typeface="-apple-system"/>
              </a:rPr>
              <a:t>中，生命周期较短。</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16663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37</a:t>
            </a:fld>
            <a:endParaRPr lang="zh-CN" altLang="en-US" dirty="0"/>
          </a:p>
        </p:txBody>
      </p:sp>
      <p:sp>
        <p:nvSpPr>
          <p:cNvPr id="4" name="文本占位符 3"/>
          <p:cNvSpPr>
            <a:spLocks noGrp="1"/>
          </p:cNvSpPr>
          <p:nvPr>
            <p:ph type="body" sz="quarter" idx="14"/>
          </p:nvPr>
        </p:nvSpPr>
        <p:spPr/>
        <p:txBody>
          <a:bodyPr/>
          <a:lstStyle/>
          <a:p>
            <a:r>
              <a:rPr lang="zh-CN" altLang="en-US" dirty="0"/>
              <a:t>设备和计算安全层面的典型密钥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真实性保护密钥。主要是指对各类设备用户</a:t>
            </a:r>
            <a:r>
              <a:rPr lang="en-US" altLang="zh-CN" b="0" i="0" dirty="0">
                <a:solidFill>
                  <a:srgbClr val="1C1917"/>
                </a:solidFill>
                <a:effectLst/>
                <a:latin typeface="-apple-system"/>
              </a:rPr>
              <a:t>/</a:t>
            </a:r>
            <a:r>
              <a:rPr lang="zh-CN" altLang="en-US" b="0" i="0" dirty="0">
                <a:solidFill>
                  <a:srgbClr val="1C1917"/>
                </a:solidFill>
                <a:effectLst/>
                <a:latin typeface="-apple-system"/>
              </a:rPr>
              <a:t>管理员身份进行鉴别所涉及的密钥。根据使用的真实性保护技术的不同，可以是对称密钥（用于对称加</a:t>
            </a:r>
            <a:r>
              <a:rPr lang="en-US" altLang="zh-CN" b="0" i="0" dirty="0">
                <a:solidFill>
                  <a:srgbClr val="1C1917"/>
                </a:solidFill>
                <a:effectLst/>
                <a:latin typeface="-apple-system"/>
              </a:rPr>
              <a:t>/</a:t>
            </a:r>
            <a:r>
              <a:rPr lang="zh-CN" altLang="en-US" b="0" i="0" dirty="0">
                <a:solidFill>
                  <a:srgbClr val="1C1917"/>
                </a:solidFill>
                <a:effectLst/>
                <a:latin typeface="-apple-system"/>
              </a:rPr>
              <a:t>解密或</a:t>
            </a:r>
            <a:r>
              <a:rPr lang="en-US" altLang="zh-CN" b="0" i="0" dirty="0">
                <a:solidFill>
                  <a:srgbClr val="1C1917"/>
                </a:solidFill>
                <a:effectLst/>
                <a:latin typeface="-apple-system"/>
              </a:rPr>
              <a:t>MAC</a:t>
            </a:r>
            <a:r>
              <a:rPr lang="zh-CN" altLang="en-US" b="0" i="0" dirty="0">
                <a:solidFill>
                  <a:srgbClr val="1C1917"/>
                </a:solidFill>
                <a:effectLst/>
                <a:latin typeface="-apple-system"/>
              </a:rPr>
              <a:t>机制），也可以是非对称密钥对（用于数字签名机制）。</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完整性保护密钥。对设备的系统资源访问控制信息、重要信息资源敏感标记、日志信息进行完整性保护的密钥。根据使用完整性保护技术的不同，这类密钥可以是对称密钥（用于</a:t>
            </a:r>
            <a:r>
              <a:rPr lang="en-US" altLang="zh-CN" b="0" i="0" dirty="0">
                <a:solidFill>
                  <a:srgbClr val="1C1917"/>
                </a:solidFill>
                <a:effectLst/>
                <a:latin typeface="-apple-system"/>
              </a:rPr>
              <a:t>MAC</a:t>
            </a:r>
            <a:r>
              <a:rPr lang="zh-CN" altLang="en-US" b="0" i="0" dirty="0">
                <a:solidFill>
                  <a:srgbClr val="1C1917"/>
                </a:solidFill>
                <a:effectLst/>
                <a:latin typeface="-apple-system"/>
              </a:rPr>
              <a:t>机制），也可以是非对称密钥对（用于数字签名机制）。</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498743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38</a:t>
            </a:fld>
            <a:endParaRPr lang="zh-CN" altLang="en-US" dirty="0"/>
          </a:p>
        </p:txBody>
      </p:sp>
      <p:sp>
        <p:nvSpPr>
          <p:cNvPr id="4" name="文本占位符 3"/>
          <p:cNvSpPr>
            <a:spLocks noGrp="1"/>
          </p:cNvSpPr>
          <p:nvPr>
            <p:ph type="body" sz="quarter" idx="14"/>
          </p:nvPr>
        </p:nvSpPr>
        <p:spPr/>
        <p:txBody>
          <a:bodyPr/>
          <a:lstStyle/>
          <a:p>
            <a:r>
              <a:rPr lang="zh-CN" altLang="en-US" dirty="0"/>
              <a:t>应用和数据安全层面的典型密钥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真实性保护密钥。主要是指对各类应用用户</a:t>
            </a:r>
            <a:r>
              <a:rPr lang="en-US" altLang="zh-CN" b="0" i="0" dirty="0">
                <a:solidFill>
                  <a:srgbClr val="1C1917"/>
                </a:solidFill>
                <a:effectLst/>
                <a:latin typeface="-apple-system"/>
              </a:rPr>
              <a:t>/</a:t>
            </a:r>
            <a:r>
              <a:rPr lang="zh-CN" altLang="en-US" b="0" i="0" dirty="0">
                <a:solidFill>
                  <a:srgbClr val="1C1917"/>
                </a:solidFill>
                <a:effectLst/>
                <a:latin typeface="-apple-system"/>
              </a:rPr>
              <a:t>管理员身份进行鉴别所涉及的密钥。可以是对称密钥</a:t>
            </a:r>
            <a:r>
              <a:rPr lang="zh-CN" altLang="en-US" dirty="0">
                <a:solidFill>
                  <a:srgbClr val="1C1917"/>
                </a:solidFill>
                <a:latin typeface="-apple-system"/>
              </a:rPr>
              <a:t>，</a:t>
            </a:r>
            <a:r>
              <a:rPr lang="zh-CN" altLang="en-US" b="0" i="0" dirty="0">
                <a:solidFill>
                  <a:srgbClr val="1C1917"/>
                </a:solidFill>
                <a:effectLst/>
                <a:latin typeface="-apple-system"/>
              </a:rPr>
              <a:t>也可以是非对称密钥对。</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保密性保护密钥。主要是指保护重要数据保密性的密钥。这类密钥一般是对称密钥，在传输数据量较少、实时性要求不高的场景下，也可以是非对称密钥。</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完整性保护密钥。主要是指对重要数据、业务应用系统访问控制策略、数据库表访问控制信息和重要信息资源敏感标记、日志等完整性保护的密钥。</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用于不可否认功能的密钥。主要是指在数字签名技术中用于实现数据原发行为和数据接收行为不可否认性的密钥。</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874852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39</a:t>
            </a:fld>
            <a:endParaRPr lang="zh-CN" altLang="en-US" dirty="0"/>
          </a:p>
        </p:txBody>
      </p:sp>
      <p:sp>
        <p:nvSpPr>
          <p:cNvPr id="4" name="文本占位符 3"/>
          <p:cNvSpPr>
            <a:spLocks noGrp="1"/>
          </p:cNvSpPr>
          <p:nvPr>
            <p:ph type="body" sz="quarter" idx="14"/>
          </p:nvPr>
        </p:nvSpPr>
        <p:spPr/>
        <p:txBody>
          <a:bodyPr/>
          <a:lstStyle/>
          <a:p>
            <a:r>
              <a:rPr lang="zh-CN" altLang="en-US" dirty="0"/>
              <a:t>应用和数据安全层的密钥体系</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应用和数据安全层的密钥与应用紧密相关，并且为应用的用户提供所需的安全功能。一个简单的密钥体系可分为</a:t>
            </a:r>
            <a:r>
              <a:rPr lang="en-US" altLang="zh-CN" b="0" i="0" dirty="0">
                <a:solidFill>
                  <a:srgbClr val="1C1917"/>
                </a:solidFill>
                <a:effectLst/>
                <a:latin typeface="-apple-system"/>
              </a:rPr>
              <a:t>3</a:t>
            </a:r>
            <a:r>
              <a:rPr lang="zh-CN" altLang="en-US" b="0" i="0" dirty="0">
                <a:solidFill>
                  <a:srgbClr val="1C1917"/>
                </a:solidFill>
                <a:effectLst/>
                <a:latin typeface="-apple-system"/>
              </a:rPr>
              <a:t>个层次，分别是主密钥、应用密钥和用户密钥。</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主密钥：主要用于对应用密钥的加密保护。</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应用密钥：用于对数据库中重要数据进行保密性和完整性保护。</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用户密钥：该密钥主要用于鉴别应用用户身份。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pic>
        <p:nvPicPr>
          <p:cNvPr id="6" name="图片 5">
            <a:extLst>
              <a:ext uri="{FF2B5EF4-FFF2-40B4-BE49-F238E27FC236}">
                <a16:creationId xmlns:a16="http://schemas.microsoft.com/office/drawing/2014/main" id="{0E70CC24-9862-DD59-F3D0-27CF37B48C0F}"/>
              </a:ext>
            </a:extLst>
          </p:cNvPr>
          <p:cNvPicPr>
            <a:picLocks noChangeAspect="1"/>
          </p:cNvPicPr>
          <p:nvPr/>
        </p:nvPicPr>
        <p:blipFill rotWithShape="1">
          <a:blip r:embed="rId2"/>
          <a:srcRect l="19928" r="16148" b="15707"/>
          <a:stretch/>
        </p:blipFill>
        <p:spPr>
          <a:xfrm>
            <a:off x="7713130" y="3929423"/>
            <a:ext cx="3139322" cy="2318054"/>
          </a:xfrm>
          <a:prstGeom prst="rect">
            <a:avLst/>
          </a:prstGeom>
        </p:spPr>
      </p:pic>
    </p:spTree>
    <p:extLst>
      <p:ext uri="{BB962C8B-B14F-4D97-AF65-F5344CB8AC3E}">
        <p14:creationId xmlns:p14="http://schemas.microsoft.com/office/powerpoint/2010/main" val="381728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设计要点</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密码应用解决方案设计要点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密码应用解决方案主要包括系统现状分析、安全风险及控制需求、密码应用需求、总体方案设计、密码技术方案设计、管理体系设计与运维体系设计、安全与合规性分析等几个部分，并附加密码产品和服务应用情况、业务系统改造</a:t>
            </a:r>
            <a:r>
              <a:rPr lang="en-US" altLang="zh-CN" b="0" i="0" dirty="0">
                <a:solidFill>
                  <a:srgbClr val="1C1917"/>
                </a:solidFill>
                <a:effectLst/>
                <a:latin typeface="-apple-system"/>
              </a:rPr>
              <a:t>/</a:t>
            </a:r>
            <a:r>
              <a:rPr lang="zh-CN" altLang="en-US" b="0" i="0" dirty="0">
                <a:solidFill>
                  <a:srgbClr val="1C1917"/>
                </a:solidFill>
                <a:effectLst/>
                <a:latin typeface="-apple-system"/>
              </a:rPr>
              <a:t>建设情况、系统和环境改造</a:t>
            </a:r>
            <a:r>
              <a:rPr lang="en-US" altLang="zh-CN" b="0" i="0" dirty="0">
                <a:solidFill>
                  <a:srgbClr val="1C1917"/>
                </a:solidFill>
                <a:effectLst/>
                <a:latin typeface="-apple-system"/>
              </a:rPr>
              <a:t>/</a:t>
            </a:r>
            <a:r>
              <a:rPr lang="zh-CN" altLang="en-US" b="0" i="0" dirty="0">
                <a:solidFill>
                  <a:srgbClr val="1C1917"/>
                </a:solidFill>
                <a:effectLst/>
                <a:latin typeface="-apple-system"/>
              </a:rPr>
              <a:t>建设情况等内容。</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密码应用实施方案设计要点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实施方案应包括项目概述、项目组织、实施内容、实施计划、保障措施、经费概算等内容。</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密码应用方案设计</a:t>
            </a:r>
          </a:p>
        </p:txBody>
      </p:sp>
    </p:spTree>
    <p:extLst>
      <p:ext uri="{BB962C8B-B14F-4D97-AF65-F5344CB8AC3E}">
        <p14:creationId xmlns:p14="http://schemas.microsoft.com/office/powerpoint/2010/main" val="690244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[8.5a]</a:t>
            </a:r>
            <a:r>
              <a:rPr lang="zh-CN" altLang="en-US" dirty="0"/>
              <a:t>：密钥生成</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密钥生成使用的随机数应符合</a:t>
            </a:r>
            <a:r>
              <a:rPr lang="en-US" altLang="zh-CN" dirty="0">
                <a:solidFill>
                  <a:srgbClr val="1C1917"/>
                </a:solidFill>
                <a:latin typeface="-apple-system"/>
              </a:rPr>
              <a:t>GM/T 0005-2012</a:t>
            </a:r>
            <a:r>
              <a:rPr lang="zh-CN" altLang="en-US" dirty="0">
                <a:solidFill>
                  <a:srgbClr val="1C1917"/>
                </a:solidFill>
                <a:latin typeface="-apple-system"/>
              </a:rPr>
              <a:t>要求，密钥应在符合</a:t>
            </a:r>
            <a:r>
              <a:rPr lang="en-US" altLang="zh-CN" dirty="0">
                <a:solidFill>
                  <a:srgbClr val="1C1917"/>
                </a:solidFill>
                <a:latin typeface="-apple-system"/>
              </a:rPr>
              <a:t>GM/T 0028-2014</a:t>
            </a:r>
            <a:r>
              <a:rPr lang="zh-CN" altLang="en-US" dirty="0">
                <a:solidFill>
                  <a:srgbClr val="1C1917"/>
                </a:solidFill>
                <a:latin typeface="-apple-system"/>
              </a:rPr>
              <a:t>的密码模块中产生（三级信息系统要求）。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应使用国家密码管理部门批准的硬件物理噪声源产生随机数。</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密钥应在密码设备内部产生，不得以明文方式出现在密码设备之外。</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应具备检查和剔除弱密钥的能力。</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应生成密钥审计信息，密钥审计信息包括：种类、长度、拥有者信息、使用起始时间、使用终止时间（四级信息系统要求）。</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862009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[8.5a]</a:t>
            </a:r>
            <a:r>
              <a:rPr lang="zh-CN" altLang="en-US" dirty="0"/>
              <a:t>：密钥生成</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密钥生成的方式，包括随机数直接生成或者通过密钥派生函数生成。</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密钥应在核准的密码产品内部生成。</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对应的密钥控制信息可不进行保密性保护，但应进行完整性保护。</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755142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[8.5b]</a:t>
            </a:r>
            <a:r>
              <a:rPr lang="zh-CN" altLang="en-US" dirty="0"/>
              <a:t>：密钥存储</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密钥应加密存储，并采取严格的安全防护措施，防止密钥被非法获取。</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密钥加密密钥应存储在符合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要求的二级及以上密码模块中。</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密钥加密密钥、用户签名私钥应存储在符合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要求的三级及以上密码模块中或通过国家密码管理部门核准的硬件密码产品中。</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应具有密钥泄露时的应急处理和响应措施。</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1841879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[8.5b]</a:t>
            </a:r>
            <a:r>
              <a:rPr lang="zh-CN" altLang="en-US" dirty="0"/>
              <a:t>：密钥存储</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密钥存储有两种安全的方式，一种是加密存储在外部介质中，另 种是保存在核准的密码产品中。</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对于一些信任根，如根密钥、设备密钥、主密钥等，若无法进行加密存储，则应存储在核准的密码产品中，使用核准的密码产品自身提供的物理防护功能来保证存储密钥的安全。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应急处理和响应措施包括停止原密钥使用、暂停业务系统服务、更新密钥等措施。</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567901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[8.5c]</a:t>
            </a:r>
            <a:r>
              <a:rPr lang="zh-CN" altLang="en-US" dirty="0"/>
              <a:t>：密钥分发</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条款要求：密钥分发应采取身份鉴别、数据完整性、数据保密性等安全措施，应能够抗截取、假冒、篡改、重放等攻击，保证密钥的安全性。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密钥分发主要用于不同密码产品间的密钥共享。</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离线分发的效率较低，只适用于少量密钥分发，一般用于根密钥的分发。</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由于涉及人的参与，离线分发过程需要对相关实体进行身份鉴别，在线分发则借助数字信封、对称加密等方式实现密钥的安全分发。</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1886329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[8.5d]</a:t>
            </a:r>
            <a:r>
              <a:rPr lang="zh-CN" altLang="en-US" dirty="0"/>
              <a:t>：密钥导入与导出</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应采取有效的安全措施，保证密钥导入与导出的安全，以及密钥的正确性。</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应保证系统密码服务不间断（四级信息系统要求）。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应采用密钥分量的方式或用设备的方式（四级信息系统要求）。</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应采用加密、知识拆分等方法保证密钥导入、导出过程的安全性。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为了保证密钥的安全性，密钥一般不能明文导出到外部。</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766844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[8.5e]</a:t>
            </a:r>
            <a:r>
              <a:rPr lang="zh-CN" altLang="en-US" dirty="0"/>
              <a:t>：密钥使用</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密钥应明确用途，并按用途正确使用。</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对于公钥密码体制，在使用公钥之前应对其进行验证。</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应有安全措施防止密钥的泄露和替换。</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密钥泄露时，应停止使用，并启动相应的应急处理和响应措施。</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应按照密钥更换周期要求更换密钥，应保证密钥更换时的安全性。</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实现要点：不同类型的密钥不能混用，一个密钥不能用于不同用途；第一次使用公钥前，应当对证书（如果有）的有效性进行验证。</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547502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[8.5f]</a:t>
            </a:r>
            <a:r>
              <a:rPr lang="zh-CN" altLang="en-US" dirty="0"/>
              <a:t>：密钥备份与恢复</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应制定密钥备份策略，采用安全可靠的密钥备份恢复机制进行备份或恢复。</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密钥备份或恢复应进行记录，并生成审计信息。</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审计信息应包括备份或恢复的主体、备份或恢复的时间等。</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信息系统应当根据自身的安全需求制定密钥备份策略。</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密钥备份和恢复的操作应在密码产品内留存有日志记录信息。</a:t>
            </a: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271602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[8.5g]</a:t>
            </a:r>
            <a:r>
              <a:rPr lang="zh-CN" altLang="en-US" dirty="0"/>
              <a:t>：密钥归档</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应采取有效的安全措施，保证归档密钥的安全性和正确性。</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归档密钥只能用于解密该密钥加密的历史信息或验证该密钥签名的历史</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密钥归档应进行记录，并生成审计信息。</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审计信息应包括归档的密钥、归档的时间等。</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归档密钥应进行数据备份，并采用有效的安全保护措施。</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实现要点：应制定密钥归档操作规程，保证归档密钥的安全性和正确性；归档操作应记录并生成日志；归档后的密钥应进行备份，并采用访问控制措施保证安全性。</a:t>
            </a:r>
            <a:endParaRPr lang="en-US" altLang="zh-CN" dirty="0">
              <a:solidFill>
                <a:srgbClr val="1C1917"/>
              </a:solidFill>
              <a:latin typeface="-apple-system"/>
            </a:endParaRPr>
          </a:p>
          <a:p>
            <a:pPr algn="l">
              <a:lnSpc>
                <a:spcPct val="150000"/>
              </a:lnSpc>
            </a:pPr>
            <a:endParaRPr lang="zh-CN" altLang="en-US"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2975597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[8.5h]</a:t>
            </a:r>
            <a:r>
              <a:rPr lang="zh-CN" altLang="en-US" dirty="0"/>
              <a:t>：密钥销毁</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条款要求：应具有在紧急情况下销毁密钥的措施。</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实现要点：一般情况下，密钥在到达设计的使用时限时，将自动进行销毁在紧急情况下，有两种密钥销毁方式：</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一种是由密码产品自身进行自动销毁；</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一种是需要人工执行销毁操作；</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应当根据自身的安全需求，制定对密码产品中密钥的销毁策略和操作规程。</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密钥管理要求与实现要点</a:t>
            </a:r>
          </a:p>
        </p:txBody>
      </p:sp>
    </p:spTree>
    <p:extLst>
      <p:ext uri="{BB962C8B-B14F-4D97-AF65-F5344CB8AC3E}">
        <p14:creationId xmlns:p14="http://schemas.microsoft.com/office/powerpoint/2010/main" val="315756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设计要点</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密码应用应急处置方案设计要点</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密码应用应急处置方案应首先对潜在的安全威胁（风险）进行分析，重点识别在项目实施过程中和运行过程中可能发生的安全事件，并对其进行分类和分级描述。</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已建信息系统密码应用方案提炼</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①明确信息系统的详细网络拓扑；②摸清系统中已有的密码产品，并明确各密码产品在信息系统网络拓扑中的位置；③梳理密钥管理层次，给出密钥全生命周期的管理过程；④针对重要数据和敏感信息，梳理其在信息系统中的流转过程和受保护情况。</a:t>
            </a:r>
          </a:p>
        </p:txBody>
      </p:sp>
      <p:sp>
        <p:nvSpPr>
          <p:cNvPr id="3" name="文本占位符 2"/>
          <p:cNvSpPr>
            <a:spLocks noGrp="1"/>
          </p:cNvSpPr>
          <p:nvPr>
            <p:ph type="body" sz="quarter" idx="13"/>
          </p:nvPr>
        </p:nvSpPr>
        <p:spPr/>
        <p:txBody>
          <a:bodyPr/>
          <a:lstStyle/>
          <a:p>
            <a:r>
              <a:rPr lang="zh-CN" altLang="en-US" dirty="0"/>
              <a:t>密码应用方案设计</a:t>
            </a:r>
          </a:p>
        </p:txBody>
      </p:sp>
    </p:spTree>
    <p:extLst>
      <p:ext uri="{BB962C8B-B14F-4D97-AF65-F5344CB8AC3E}">
        <p14:creationId xmlns:p14="http://schemas.microsoft.com/office/powerpoint/2010/main" val="262020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50</a:t>
            </a:fld>
            <a:endParaRPr lang="zh-CN" altLang="en-US" dirty="0"/>
          </a:p>
        </p:txBody>
      </p:sp>
      <p:sp>
        <p:nvSpPr>
          <p:cNvPr id="4" name="文本占位符 3"/>
          <p:cNvSpPr>
            <a:spLocks noGrp="1"/>
          </p:cNvSpPr>
          <p:nvPr>
            <p:ph type="body" sz="quarter" idx="14"/>
          </p:nvPr>
        </p:nvSpPr>
        <p:spPr/>
        <p:txBody>
          <a:bodyPr/>
          <a:lstStyle/>
          <a:p>
            <a:r>
              <a:rPr lang="zh-CN" altLang="en-US" dirty="0"/>
              <a:t>制度要求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[9.1.4a]</a:t>
            </a:r>
            <a:r>
              <a:rPr lang="zh-CN" altLang="en-US" b="0" i="0" dirty="0">
                <a:solidFill>
                  <a:srgbClr val="1C1917"/>
                </a:solidFill>
                <a:effectLst/>
                <a:latin typeface="-apple-system"/>
              </a:rPr>
              <a:t>：应制定密码安全管理制度及操作规范、安全操作规范密码安全管理制度应包括密码建设、运维、人员、设备、密钥等密码管理相关内容。</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[9.1.4b]</a:t>
            </a:r>
            <a:r>
              <a:rPr lang="zh-CN" altLang="en-US" b="0" i="0" dirty="0">
                <a:solidFill>
                  <a:srgbClr val="1C1917"/>
                </a:solidFill>
                <a:effectLst/>
                <a:latin typeface="-apple-system"/>
              </a:rPr>
              <a:t>：定期对密码安全管理制度的合理性和适用性进行论证和审定，对存在不足或需要改进的安全管理制度进行修订。</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[9.1.4c]</a:t>
            </a:r>
            <a:r>
              <a:rPr lang="zh-CN" altLang="en-US" b="0" i="0" dirty="0">
                <a:solidFill>
                  <a:srgbClr val="1C1917"/>
                </a:solidFill>
                <a:effectLst/>
                <a:latin typeface="-apple-system"/>
              </a:rPr>
              <a:t>：应明确相关管理制度发布流程。</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[9.1.4d]</a:t>
            </a:r>
            <a:r>
              <a:rPr lang="zh-CN" altLang="en-US" b="0" i="0" dirty="0">
                <a:solidFill>
                  <a:srgbClr val="1C1917"/>
                </a:solidFill>
                <a:effectLst/>
                <a:latin typeface="-apple-system"/>
              </a:rPr>
              <a:t>：制度执行过程应留存相关执行记录（四级信息系统要求）。</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安全管理要求</a:t>
            </a:r>
          </a:p>
        </p:txBody>
      </p:sp>
    </p:spTree>
    <p:extLst>
      <p:ext uri="{BB962C8B-B14F-4D97-AF65-F5344CB8AC3E}">
        <p14:creationId xmlns:p14="http://schemas.microsoft.com/office/powerpoint/2010/main" val="3553243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51</a:t>
            </a:fld>
            <a:endParaRPr lang="zh-CN" altLang="en-US" dirty="0"/>
          </a:p>
        </p:txBody>
      </p:sp>
      <p:sp>
        <p:nvSpPr>
          <p:cNvPr id="4" name="文本占位符 3"/>
          <p:cNvSpPr>
            <a:spLocks noGrp="1"/>
          </p:cNvSpPr>
          <p:nvPr>
            <p:ph type="body" sz="quarter" idx="14"/>
          </p:nvPr>
        </p:nvSpPr>
        <p:spPr/>
        <p:txBody>
          <a:bodyPr/>
          <a:lstStyle/>
          <a:p>
            <a:r>
              <a:rPr lang="zh-CN" altLang="en-US" dirty="0"/>
              <a:t>人员要求</a:t>
            </a:r>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[9.2.4a]</a:t>
            </a:r>
            <a:r>
              <a:rPr lang="zh-CN" altLang="en-US" b="0" i="0" dirty="0">
                <a:solidFill>
                  <a:srgbClr val="1C1917"/>
                </a:solidFill>
                <a:effectLst/>
                <a:latin typeface="-apple-system"/>
              </a:rPr>
              <a:t>：应了解并遵守密码相关的法律法规。</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[9.2.4b]</a:t>
            </a:r>
            <a:r>
              <a:rPr lang="zh-CN" altLang="en-US" b="0" i="0" dirty="0">
                <a:solidFill>
                  <a:srgbClr val="1C1917"/>
                </a:solidFill>
                <a:effectLst/>
                <a:latin typeface="-apple-system"/>
              </a:rPr>
              <a:t>：应能够正确使用密码产品。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[9.2.4c]</a:t>
            </a:r>
            <a:r>
              <a:rPr lang="zh-CN" altLang="en-US" b="0" i="0" dirty="0">
                <a:solidFill>
                  <a:srgbClr val="1C1917"/>
                </a:solidFill>
                <a:effectLst/>
                <a:latin typeface="-apple-system"/>
              </a:rPr>
              <a:t>：应设置密钥管理人员、安全审计人员、密码操作人员等关键岗位，建立相应岗位责任制度。</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[9.2.4d]</a:t>
            </a:r>
            <a:r>
              <a:rPr lang="zh-CN" altLang="en-US" b="0" i="0" dirty="0">
                <a:solidFill>
                  <a:srgbClr val="1C1917"/>
                </a:solidFill>
                <a:effectLst/>
                <a:latin typeface="-apple-system"/>
              </a:rPr>
              <a:t>：密钥管理员、密码设备操作人员应从在编正式员工中选拔，并进行背景调查。</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[9.2.4e]</a:t>
            </a:r>
            <a:r>
              <a:rPr lang="zh-CN" altLang="en-US" b="0" i="0" dirty="0">
                <a:solidFill>
                  <a:srgbClr val="1C1917"/>
                </a:solidFill>
                <a:effectLst/>
                <a:latin typeface="-apple-system"/>
              </a:rPr>
              <a:t>：应建立人员考核制度，定期进行岗位人员考核，建立健全奖惩制度。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[9.2.4f]</a:t>
            </a:r>
            <a:r>
              <a:rPr lang="zh-CN" altLang="en-US" b="0" i="0" dirty="0">
                <a:solidFill>
                  <a:srgbClr val="1C1917"/>
                </a:solidFill>
                <a:effectLst/>
                <a:latin typeface="-apple-system"/>
              </a:rPr>
              <a:t>：应建立人员培训制度，对涉及密码的操作和管理以及密钥管理的人员进行培训。</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[9.2.4g]</a:t>
            </a:r>
            <a:r>
              <a:rPr lang="zh-CN" altLang="en-US" b="0" i="0" dirty="0">
                <a:solidFill>
                  <a:srgbClr val="1C1917"/>
                </a:solidFill>
                <a:effectLst/>
                <a:latin typeface="-apple-system"/>
              </a:rPr>
              <a:t>：应建立关键岗位人员保密制度和调离制度，签订保密合同，承担保密义务。</a:t>
            </a: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安全管理要求</a:t>
            </a:r>
          </a:p>
        </p:txBody>
      </p:sp>
    </p:spTree>
    <p:extLst>
      <p:ext uri="{BB962C8B-B14F-4D97-AF65-F5344CB8AC3E}">
        <p14:creationId xmlns:p14="http://schemas.microsoft.com/office/powerpoint/2010/main" val="1199099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52</a:t>
            </a:fld>
            <a:endParaRPr lang="zh-CN" altLang="en-US" dirty="0"/>
          </a:p>
        </p:txBody>
      </p:sp>
      <p:sp>
        <p:nvSpPr>
          <p:cNvPr id="4" name="文本占位符 3"/>
          <p:cNvSpPr>
            <a:spLocks noGrp="1"/>
          </p:cNvSpPr>
          <p:nvPr>
            <p:ph type="body" sz="quarter" idx="14"/>
          </p:nvPr>
        </p:nvSpPr>
        <p:spPr/>
        <p:txBody>
          <a:bodyPr/>
          <a:lstStyle/>
          <a:p>
            <a:r>
              <a:rPr lang="zh-CN" altLang="en-US" dirty="0"/>
              <a:t>实施要求</a:t>
            </a:r>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[9.3.1.4]</a:t>
            </a:r>
            <a:r>
              <a:rPr lang="zh-CN" altLang="en-US" b="0" i="0" dirty="0">
                <a:solidFill>
                  <a:srgbClr val="1C1917"/>
                </a:solidFill>
                <a:effectLst/>
                <a:latin typeface="-apple-system"/>
              </a:rPr>
              <a:t>：信息系统规划阶段，责任单位应依据密码相关标准，制定密码应用方案，组织专家进行评审，评审意见作为项目规划立项的重要材料以及建设、验收和测评的重要依据。</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[9.3.2.4a]</a:t>
            </a:r>
            <a:r>
              <a:rPr lang="zh-CN" altLang="en-US" b="0" i="0" dirty="0">
                <a:solidFill>
                  <a:srgbClr val="1C1917"/>
                </a:solidFill>
                <a:effectLst/>
                <a:latin typeface="-apple-system"/>
              </a:rPr>
              <a:t>：信息系统责任单位应按照国家相关标准，制定实施方案。</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[9.3.2.4b]</a:t>
            </a:r>
            <a:r>
              <a:rPr lang="zh-CN" altLang="en-US" b="0" i="0" dirty="0">
                <a:solidFill>
                  <a:srgbClr val="1C1917"/>
                </a:solidFill>
                <a:effectLst/>
                <a:latin typeface="-apple-system"/>
              </a:rPr>
              <a:t>：应选用经国家密码管理部门核准的密码产品和许可的密码服务。</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[9.3.3.4a]</a:t>
            </a:r>
            <a:r>
              <a:rPr lang="zh-CN" altLang="en-US" b="0" i="0" dirty="0">
                <a:solidFill>
                  <a:srgbClr val="1C1917"/>
                </a:solidFill>
                <a:effectLst/>
                <a:latin typeface="-apple-system"/>
              </a:rPr>
              <a:t>：信息系统投入运行前，应经测评机构进行安全性评估，通过后投入正式运行。</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[9.3.3.4b]</a:t>
            </a:r>
            <a:r>
              <a:rPr lang="zh-CN" altLang="en-US" b="0" i="0" dirty="0">
                <a:solidFill>
                  <a:srgbClr val="1C1917"/>
                </a:solidFill>
                <a:effectLst/>
                <a:latin typeface="-apple-system"/>
              </a:rPr>
              <a:t>：信息系统投入运行后，责任单位每年应委托测评机构开展密码应用安全性评估，并根据评估意见进行整改；有重大安全隐患的，应停止系统运行，制定整改方案，整改完成并通过评估后方可投入运行。</a:t>
            </a:r>
          </a:p>
        </p:txBody>
      </p:sp>
      <p:sp>
        <p:nvSpPr>
          <p:cNvPr id="3" name="文本占位符 2"/>
          <p:cNvSpPr>
            <a:spLocks noGrp="1"/>
          </p:cNvSpPr>
          <p:nvPr>
            <p:ph type="body" sz="quarter" idx="13"/>
          </p:nvPr>
        </p:nvSpPr>
        <p:spPr/>
        <p:txBody>
          <a:bodyPr/>
          <a:lstStyle/>
          <a:p>
            <a:r>
              <a:rPr lang="zh-CN" altLang="en-US" dirty="0"/>
              <a:t>安全管理要求</a:t>
            </a:r>
          </a:p>
        </p:txBody>
      </p:sp>
    </p:spTree>
    <p:extLst>
      <p:ext uri="{BB962C8B-B14F-4D97-AF65-F5344CB8AC3E}">
        <p14:creationId xmlns:p14="http://schemas.microsoft.com/office/powerpoint/2010/main" val="2946047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53</a:t>
            </a:fld>
            <a:endParaRPr lang="zh-CN" altLang="en-US" dirty="0"/>
          </a:p>
        </p:txBody>
      </p:sp>
      <p:sp>
        <p:nvSpPr>
          <p:cNvPr id="4" name="文本占位符 3"/>
          <p:cNvSpPr>
            <a:spLocks noGrp="1"/>
          </p:cNvSpPr>
          <p:nvPr>
            <p:ph type="body" sz="quarter" idx="14"/>
          </p:nvPr>
        </p:nvSpPr>
        <p:spPr/>
        <p:txBody>
          <a:bodyPr/>
          <a:lstStyle/>
          <a:p>
            <a:r>
              <a:rPr lang="zh-CN" altLang="en-US" dirty="0"/>
              <a:t>应急要求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[9.4.4a]</a:t>
            </a:r>
            <a:r>
              <a:rPr lang="zh-CN" altLang="en-US" b="0" i="0" dirty="0">
                <a:solidFill>
                  <a:srgbClr val="1C1917"/>
                </a:solidFill>
                <a:effectLst/>
                <a:latin typeface="-apple-system"/>
              </a:rPr>
              <a:t>：应制定应急预案，做好应急资源准备，当安全事件发生时，按照应急预案结合实际情况及时处置。</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[9.4.4b]</a:t>
            </a:r>
            <a:r>
              <a:rPr lang="zh-CN" altLang="en-US" b="0" i="0" dirty="0">
                <a:solidFill>
                  <a:srgbClr val="1C1917"/>
                </a:solidFill>
                <a:effectLst/>
                <a:latin typeface="-apple-system"/>
              </a:rPr>
              <a:t>：安全事件发生后，应及时向信息系统责任单位的上级主管部门和同级的密码管理部门进行报告。</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a:t>
            </a:r>
            <a:r>
              <a:rPr lang="en-US" altLang="zh-CN" b="0" i="0" dirty="0">
                <a:solidFill>
                  <a:srgbClr val="1C1917"/>
                </a:solidFill>
                <a:effectLst/>
                <a:latin typeface="-apple-system"/>
              </a:rPr>
              <a:t>[9.4.4c]</a:t>
            </a:r>
            <a:r>
              <a:rPr lang="zh-CN" altLang="en-US" b="0" i="0" dirty="0">
                <a:solidFill>
                  <a:srgbClr val="1C1917"/>
                </a:solidFill>
                <a:effectLst/>
                <a:latin typeface="-apple-system"/>
              </a:rPr>
              <a:t>：安全事件处置完成后，应及时向同级的密码管理部门报告事件发生情况及处置情况。</a:t>
            </a:r>
          </a:p>
        </p:txBody>
      </p:sp>
      <p:sp>
        <p:nvSpPr>
          <p:cNvPr id="3" name="文本占位符 2"/>
          <p:cNvSpPr>
            <a:spLocks noGrp="1"/>
          </p:cNvSpPr>
          <p:nvPr>
            <p:ph type="body" sz="quarter" idx="13"/>
          </p:nvPr>
        </p:nvSpPr>
        <p:spPr/>
        <p:txBody>
          <a:bodyPr/>
          <a:lstStyle/>
          <a:p>
            <a:r>
              <a:rPr lang="zh-CN" altLang="en-US" dirty="0"/>
              <a:t>安全管理要求</a:t>
            </a:r>
          </a:p>
        </p:txBody>
      </p:sp>
    </p:spTree>
    <p:extLst>
      <p:ext uri="{BB962C8B-B14F-4D97-AF65-F5344CB8AC3E}">
        <p14:creationId xmlns:p14="http://schemas.microsoft.com/office/powerpoint/2010/main" val="1593921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en-US" altLang="zh-CN" dirty="0"/>
              <a:t>GM/T 0054-2018《</a:t>
            </a:r>
            <a:r>
              <a:rPr lang="zh-CN" altLang="en-US" dirty="0"/>
              <a:t>信息系统密码应用基本要求</a:t>
            </a:r>
            <a:r>
              <a:rPr lang="en-US" altLang="zh-CN" dirty="0"/>
              <a:t>》</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总体要求规定了密码算法、密码技术、密码产品和密码服务应当满足国家密码管理的相关标准规范或要求。</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密码功能要求从保密性、完整性、真实性和不可否认性等四个方面，规定了信息系统中需要用密码保护的对象。</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密码技术应用要求是标准的核心内容，分别从物理和环境安全、网络和通信安全、设备和计算安全、应用和数据安全等四个层面规定了密码技术的应用要求。</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密钥管理对密钥全生命周期的各个环节作了要求，分别规定了等级保护四个不同级别的密钥管理要求。</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密码应用标准</a:t>
            </a:r>
          </a:p>
        </p:txBody>
      </p:sp>
    </p:spTree>
    <p:extLst>
      <p:ext uri="{BB962C8B-B14F-4D97-AF65-F5344CB8AC3E}">
        <p14:creationId xmlns:p14="http://schemas.microsoft.com/office/powerpoint/2010/main" val="424647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en-US" altLang="zh-CN" dirty="0"/>
              <a:t>GM/T 0054-2018《</a:t>
            </a:r>
            <a:r>
              <a:rPr lang="zh-CN" altLang="en-US" dirty="0"/>
              <a:t>信息系统密码应用基本要求</a:t>
            </a:r>
            <a:r>
              <a:rPr lang="en-US" altLang="zh-CN" dirty="0"/>
              <a:t>》</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安全管理从制度、人员、实施和应急等方面，规定了等级保护四个不同级别的安全管理要求。</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附录</a:t>
            </a:r>
            <a:r>
              <a:rPr lang="en-US" altLang="zh-CN" b="0" i="0" dirty="0">
                <a:solidFill>
                  <a:srgbClr val="1C1917"/>
                </a:solidFill>
                <a:effectLst/>
                <a:latin typeface="-apple-system"/>
              </a:rPr>
              <a:t>A</a:t>
            </a:r>
            <a:r>
              <a:rPr lang="zh-CN" altLang="en-US" b="0" i="0" dirty="0">
                <a:solidFill>
                  <a:srgbClr val="1C1917"/>
                </a:solidFill>
                <a:effectLst/>
                <a:latin typeface="-apple-system"/>
              </a:rPr>
              <a:t>给出了不同安全保护等级信息系统中的密码技术应用要求，汇总了要求的各个条款和不同等级的推荐强度（无要求、可、宜、应）。</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附录</a:t>
            </a:r>
            <a:r>
              <a:rPr lang="en-US" altLang="zh-CN" b="0" i="0" dirty="0">
                <a:solidFill>
                  <a:srgbClr val="1C1917"/>
                </a:solidFill>
                <a:effectLst/>
                <a:latin typeface="-apple-system"/>
              </a:rPr>
              <a:t>B</a:t>
            </a:r>
            <a:r>
              <a:rPr lang="zh-CN" altLang="en-US" b="0" i="0" dirty="0">
                <a:solidFill>
                  <a:srgbClr val="1C1917"/>
                </a:solidFill>
                <a:effectLst/>
                <a:latin typeface="-apple-system"/>
              </a:rPr>
              <a:t>列出了截至</a:t>
            </a:r>
            <a:r>
              <a:rPr lang="en-US" altLang="zh-CN" b="0" i="0" dirty="0">
                <a:solidFill>
                  <a:srgbClr val="1C1917"/>
                </a:solidFill>
                <a:effectLst/>
                <a:latin typeface="-apple-system"/>
              </a:rPr>
              <a:t>2017</a:t>
            </a:r>
            <a:r>
              <a:rPr lang="zh-CN" altLang="en-US" b="0" i="0" dirty="0">
                <a:solidFill>
                  <a:srgbClr val="1C1917"/>
                </a:solidFill>
                <a:effectLst/>
                <a:latin typeface="-apple-system"/>
              </a:rPr>
              <a:t>年年底已经发布的密码行业标准。</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密码应用标准</a:t>
            </a:r>
          </a:p>
        </p:txBody>
      </p:sp>
    </p:spTree>
    <p:extLst>
      <p:ext uri="{BB962C8B-B14F-4D97-AF65-F5344CB8AC3E}">
        <p14:creationId xmlns:p14="http://schemas.microsoft.com/office/powerpoint/2010/main" val="101791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[5.1]</a:t>
            </a:r>
            <a:r>
              <a:rPr lang="zh-CN" altLang="en-US" dirty="0"/>
              <a:t>：密码算法</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条款要求：信息系统中使用的密码算法应当符合法律、法规的规定和密码相关国家标准、行业标准的有关要求。</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解读：该条款的目的是规范密码算法的选用，要求在建设信息系统时应使用国家密码管理部门或相关行业认可的标准算法。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以国家标准或国家密码行业标准形式公开发布的密码算法；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为特定行业、特定需求设计的专用算法及未公开的通用算法；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由于国际互联互通等需要而兼容的其他算法。</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密码应用总体要求</a:t>
            </a:r>
          </a:p>
        </p:txBody>
      </p:sp>
    </p:spTree>
    <p:extLst>
      <p:ext uri="{BB962C8B-B14F-4D97-AF65-F5344CB8AC3E}">
        <p14:creationId xmlns:p14="http://schemas.microsoft.com/office/powerpoint/2010/main" val="2931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[5.2]</a:t>
            </a:r>
            <a:r>
              <a:rPr lang="zh-CN" altLang="en-US" dirty="0"/>
              <a:t>：密码技术</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条款要求：信息系统中使用的密码技术应遵循密码相关国家标准和行业标准。</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解读：该条款的目的是规范密码技术的使用，要求使用的密码技术应符合国家或行业标准规定。</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密码技术是指实现密码的加密保护和安全认证等功能的技术，除密码算法外，还包括密钥管理和密码协议等；</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密码技术相关国家或行业标准规定了密码技术在密码产品中或不同应用场景下的使用方法，信息系统应当依据相关要求实现所需的安全功能。</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密码应用总体要求</a:t>
            </a:r>
          </a:p>
        </p:txBody>
      </p:sp>
    </p:spTree>
    <p:extLst>
      <p:ext uri="{BB962C8B-B14F-4D97-AF65-F5344CB8AC3E}">
        <p14:creationId xmlns:p14="http://schemas.microsoft.com/office/powerpoint/2010/main" val="23657046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1706</TotalTime>
  <Words>6390</Words>
  <Application>Microsoft Office PowerPoint</Application>
  <PresentationFormat>宽屏</PresentationFormat>
  <Paragraphs>407</Paragraphs>
  <Slides>54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-apple-system</vt:lpstr>
      <vt:lpstr>等线</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834</cp:revision>
  <dcterms:created xsi:type="dcterms:W3CDTF">2021-07-28T13:40:00Z</dcterms:created>
  <dcterms:modified xsi:type="dcterms:W3CDTF">2023-10-31T06:42:09Z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