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21"/>
  </p:notesMasterIdLst>
  <p:sldIdLst>
    <p:sldId id="427" r:id="rId2"/>
    <p:sldId id="384" r:id="rId3"/>
    <p:sldId id="425" r:id="rId4"/>
    <p:sldId id="606" r:id="rId5"/>
    <p:sldId id="607" r:id="rId6"/>
    <p:sldId id="608" r:id="rId7"/>
    <p:sldId id="609" r:id="rId8"/>
    <p:sldId id="610" r:id="rId9"/>
    <p:sldId id="611" r:id="rId10"/>
    <p:sldId id="612" r:id="rId11"/>
    <p:sldId id="613" r:id="rId12"/>
    <p:sldId id="614" r:id="rId13"/>
    <p:sldId id="616" r:id="rId14"/>
    <p:sldId id="618" r:id="rId15"/>
    <p:sldId id="619" r:id="rId16"/>
    <p:sldId id="620" r:id="rId17"/>
    <p:sldId id="621" r:id="rId18"/>
    <p:sldId id="622" r:id="rId19"/>
    <p:sldId id="623" r:id="rId20"/>
    <p:sldId id="624" r:id="rId21"/>
    <p:sldId id="656" r:id="rId22"/>
    <p:sldId id="625" r:id="rId23"/>
    <p:sldId id="657" r:id="rId24"/>
    <p:sldId id="626" r:id="rId25"/>
    <p:sldId id="658" r:id="rId26"/>
    <p:sldId id="627" r:id="rId27"/>
    <p:sldId id="659" r:id="rId28"/>
    <p:sldId id="660" r:id="rId29"/>
    <p:sldId id="643" r:id="rId30"/>
    <p:sldId id="661" r:id="rId31"/>
    <p:sldId id="662" r:id="rId32"/>
    <p:sldId id="644" r:id="rId33"/>
    <p:sldId id="663" r:id="rId34"/>
    <p:sldId id="664" r:id="rId35"/>
    <p:sldId id="645" r:id="rId36"/>
    <p:sldId id="665" r:id="rId37"/>
    <p:sldId id="666" r:id="rId38"/>
    <p:sldId id="646" r:id="rId39"/>
    <p:sldId id="667" r:id="rId40"/>
    <p:sldId id="668" r:id="rId41"/>
    <p:sldId id="647" r:id="rId42"/>
    <p:sldId id="669" r:id="rId43"/>
    <p:sldId id="670" r:id="rId44"/>
    <p:sldId id="648" r:id="rId45"/>
    <p:sldId id="671" r:id="rId46"/>
    <p:sldId id="672" r:id="rId47"/>
    <p:sldId id="649" r:id="rId48"/>
    <p:sldId id="673" r:id="rId49"/>
    <p:sldId id="674" r:id="rId50"/>
    <p:sldId id="650" r:id="rId51"/>
    <p:sldId id="651" r:id="rId52"/>
    <p:sldId id="675" r:id="rId53"/>
    <p:sldId id="652" r:id="rId54"/>
    <p:sldId id="676" r:id="rId55"/>
    <p:sldId id="653" r:id="rId56"/>
    <p:sldId id="677" r:id="rId57"/>
    <p:sldId id="678" r:id="rId58"/>
    <p:sldId id="654" r:id="rId59"/>
    <p:sldId id="655" r:id="rId60"/>
    <p:sldId id="679" r:id="rId61"/>
    <p:sldId id="680" r:id="rId62"/>
    <p:sldId id="628" r:id="rId63"/>
    <p:sldId id="682" r:id="rId64"/>
    <p:sldId id="681" r:id="rId65"/>
    <p:sldId id="629" r:id="rId66"/>
    <p:sldId id="683" r:id="rId67"/>
    <p:sldId id="684" r:id="rId68"/>
    <p:sldId id="685" r:id="rId69"/>
    <p:sldId id="686" r:id="rId70"/>
    <p:sldId id="687" r:id="rId71"/>
    <p:sldId id="688" r:id="rId72"/>
    <p:sldId id="689" r:id="rId73"/>
    <p:sldId id="690" r:id="rId74"/>
    <p:sldId id="691" r:id="rId75"/>
    <p:sldId id="692" r:id="rId76"/>
    <p:sldId id="693" r:id="rId77"/>
    <p:sldId id="694" r:id="rId78"/>
    <p:sldId id="695" r:id="rId79"/>
    <p:sldId id="696" r:id="rId80"/>
    <p:sldId id="630" r:id="rId81"/>
    <p:sldId id="631" r:id="rId82"/>
    <p:sldId id="632" r:id="rId83"/>
    <p:sldId id="697" r:id="rId84"/>
    <p:sldId id="633" r:id="rId85"/>
    <p:sldId id="698" r:id="rId86"/>
    <p:sldId id="634" r:id="rId87"/>
    <p:sldId id="699" r:id="rId88"/>
    <p:sldId id="700" r:id="rId89"/>
    <p:sldId id="635" r:id="rId90"/>
    <p:sldId id="701" r:id="rId91"/>
    <p:sldId id="702" r:id="rId92"/>
    <p:sldId id="703" r:id="rId93"/>
    <p:sldId id="705" r:id="rId94"/>
    <p:sldId id="704" r:id="rId95"/>
    <p:sldId id="706" r:id="rId96"/>
    <p:sldId id="707" r:id="rId97"/>
    <p:sldId id="708" r:id="rId98"/>
    <p:sldId id="709" r:id="rId99"/>
    <p:sldId id="710" r:id="rId100"/>
    <p:sldId id="711" r:id="rId101"/>
    <p:sldId id="712" r:id="rId102"/>
    <p:sldId id="713" r:id="rId103"/>
    <p:sldId id="714" r:id="rId104"/>
    <p:sldId id="720" r:id="rId105"/>
    <p:sldId id="721" r:id="rId106"/>
    <p:sldId id="715" r:id="rId107"/>
    <p:sldId id="716" r:id="rId108"/>
    <p:sldId id="717" r:id="rId109"/>
    <p:sldId id="718" r:id="rId110"/>
    <p:sldId id="719" r:id="rId111"/>
    <p:sldId id="722" r:id="rId112"/>
    <p:sldId id="723" r:id="rId113"/>
    <p:sldId id="724" r:id="rId114"/>
    <p:sldId id="725" r:id="rId115"/>
    <p:sldId id="733" r:id="rId116"/>
    <p:sldId id="726" r:id="rId117"/>
    <p:sldId id="727" r:id="rId118"/>
    <p:sldId id="728" r:id="rId119"/>
    <p:sldId id="1473" r:id="rId120"/>
  </p:sldIdLst>
  <p:sldSz cx="12192000" cy="6858000"/>
  <p:notesSz cx="6858000" cy="9144000"/>
  <p:custDataLst>
    <p:tags r:id="rId1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0748" autoAdjust="0"/>
  </p:normalViewPr>
  <p:slideViewPr>
    <p:cSldViewPr snapToGrid="0" showGuides="1">
      <p:cViewPr varScale="1">
        <p:scale>
          <a:sx n="109" d="100"/>
          <a:sy n="109" d="100"/>
        </p:scale>
        <p:origin x="744" y="8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1614617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1951974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4125379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80493084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40" y="3559101"/>
            <a:ext cx="6243412" cy="669438"/>
          </a:xfrm>
        </p:spPr>
        <p:txBody>
          <a:bodyPr/>
          <a:lstStyle/>
          <a:p>
            <a:r>
              <a:rPr lang="zh-CN" altLang="en-US" dirty="0"/>
              <a:t>第</a:t>
            </a:r>
            <a:r>
              <a:rPr lang="en-US" altLang="zh-CN" dirty="0"/>
              <a:t>10</a:t>
            </a:r>
            <a:r>
              <a:rPr lang="zh-CN" altLang="en-US" dirty="0"/>
              <a:t>章 密码测评要求与方法</a:t>
            </a:r>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电子签章系统应用测评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检查电子签章和验章的过程是否符合</a:t>
            </a:r>
            <a:r>
              <a:rPr lang="en-US" altLang="zh-CN" b="0" i="0" dirty="0">
                <a:solidFill>
                  <a:srgbClr val="1C1917"/>
                </a:solidFill>
                <a:effectLst/>
                <a:latin typeface="-apple-system"/>
              </a:rPr>
              <a:t>GM/T 0031-2014《</a:t>
            </a:r>
            <a:r>
              <a:rPr lang="zh-CN" altLang="en-US" b="0" i="0" dirty="0">
                <a:solidFill>
                  <a:srgbClr val="1C1917"/>
                </a:solidFill>
                <a:effectLst/>
                <a:latin typeface="-apple-system"/>
              </a:rPr>
              <a:t>安全电子签章密码技术规范</a:t>
            </a:r>
            <a:r>
              <a:rPr lang="en-US" altLang="zh-CN" b="0" i="0" dirty="0">
                <a:solidFill>
                  <a:srgbClr val="1C1917"/>
                </a:solidFill>
                <a:effectLst/>
                <a:latin typeface="-apple-system"/>
              </a:rPr>
              <a:t>》</a:t>
            </a:r>
            <a:r>
              <a:rPr lang="zh-CN" altLang="en-US" b="0" i="0" dirty="0">
                <a:solidFill>
                  <a:srgbClr val="1C1917"/>
                </a:solidFill>
                <a:effectLst/>
                <a:latin typeface="-apple-system"/>
              </a:rPr>
              <a:t>的要求，其中部分检测内容可以复用产品检测的结果。</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使用制章人公钥证书，验证电子印章格式的正确性；使用签章人公钥证书，验证电子签章格式的正确性。</a:t>
            </a: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874369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[9.1.4d]</a:t>
            </a:r>
            <a:r>
              <a:rPr lang="zh-CN" altLang="en-US" dirty="0"/>
              <a:t> （四级信息系统要求）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测评指标：制度执行过程应留存相关执行记录。</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测评实施：查看是否具有制度执行过程中留存的相关执行记录文件。</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3062291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[9.2.4a]</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测评指标：应了解并遵守密码相关法律法规。</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测评实施：访谈系统相关人员，确定是否了解并遵守商用密码相关法律法规。</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6506252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[9.2.4b]</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测评指标：应能够正确使用密码产品。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测评对象：系统相关人员（包括负责人、安全主管、安全审计员、密码产品管理贝、密钥系统管理员等）。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测评实施：访谈系统相关人员，确定是否正确使用商用密码产品。</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31423113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[9.2.4c]</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a:t>
            </a:r>
            <a:r>
              <a:rPr lang="en-US" altLang="zh-CN" b="0" i="0" dirty="0">
                <a:solidFill>
                  <a:srgbClr val="1C1917"/>
                </a:solidFill>
                <a:effectLst/>
                <a:latin typeface="-apple-system"/>
              </a:rPr>
              <a:t>1</a:t>
            </a:r>
            <a:r>
              <a:rPr lang="zh-CN" altLang="en-US" b="0" i="0" dirty="0">
                <a:solidFill>
                  <a:srgbClr val="1C1917"/>
                </a:solidFill>
                <a:effectLst/>
                <a:latin typeface="-apple-system"/>
              </a:rPr>
              <a:t>：应根据相关密码管理政策、数据安全保密政策，结合组织实际情况，设置密钥管理人员、安全审计人员、密码操作人员等关键岗位。</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测评对象：安全管理制度类文档和记录表单类文档、系统相关人员（包括负贵人、安全主管、安全审计员、密码产品管理员、密钥系统管理员等）。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测评实施：查看岗位职责文档是否划分了系统相关人员并定义其岗位职责；查看记录表单类文档是否明确配备了密钥管理、安全审计、密码产品操作岗位人员。</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7296699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[9.2.4c]</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a:t>
            </a:r>
            <a:r>
              <a:rPr lang="en-US" altLang="zh-CN" b="0" i="0" dirty="0">
                <a:solidFill>
                  <a:srgbClr val="1C1917"/>
                </a:solidFill>
                <a:effectLst/>
                <a:latin typeface="-apple-system"/>
              </a:rPr>
              <a:t>2</a:t>
            </a:r>
            <a:r>
              <a:rPr lang="zh-CN" altLang="en-US" b="0" i="0" dirty="0">
                <a:solidFill>
                  <a:srgbClr val="1C1917"/>
                </a:solidFill>
                <a:effectLst/>
                <a:latin typeface="-apple-system"/>
              </a:rPr>
              <a:t>：应建立相应岗位责任制度，明确相关人员在安全系统中的职责和权限，对关键岗位建立多人共管机制。</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信息安全主管，确定是否明确了相关人员在密码产品管理与密钥系统管理中的职责和权限以及密钥管理安全审计；访谈信息安全主管是否对关键岗位配备了多人；查看安全管理制度类文档是否明确了相关人员在密码产品管理与密钥系统管理中的职责和权限；查看人员配备文档是否针对关键岗位配备多人。</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39888204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[9.2.4c]</a:t>
            </a:r>
            <a:endParaRPr lang="zh-CN" altLang="en-US" dirty="0"/>
          </a:p>
        </p:txBody>
      </p:sp>
      <p:sp>
        <p:nvSpPr>
          <p:cNvPr id="5" name="文本占位符 4"/>
          <p:cNvSpPr>
            <a:spLocks noGrp="1"/>
          </p:cNvSpPr>
          <p:nvPr>
            <p:ph type="body" sz="quarter" idx="15"/>
          </p:nvPr>
        </p:nvSpPr>
        <p:spPr/>
        <p:txBody>
          <a:bodyPr>
            <a:normAutofit fontScale="92500" lnSpcReduction="2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a:t>
            </a:r>
            <a:r>
              <a:rPr lang="en-US" altLang="zh-CN" b="0" i="0" dirty="0">
                <a:solidFill>
                  <a:srgbClr val="1C1917"/>
                </a:solidFill>
                <a:effectLst/>
                <a:latin typeface="-apple-system"/>
              </a:rPr>
              <a:t>3</a:t>
            </a:r>
            <a:r>
              <a:rPr lang="zh-CN" altLang="en-US" b="0" i="0" dirty="0">
                <a:solidFill>
                  <a:srgbClr val="1C1917"/>
                </a:solidFill>
                <a:effectLst/>
                <a:latin typeface="-apple-system"/>
              </a:rPr>
              <a:t>：密钥管理、安全审计、密码操作人员职责应建立多人共管制度，互相制约、互相监督，相关设备与系统的管理和使用账号不得多人共用。</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信息安全主管，确定是否进行了信息安全管理岗位的划分；访谈安全主管、安全审计员、密码产品管理员、密钥系统管理员等，确认各岗位职责是否存在交叉；访谈信息安全主管是否对关键岗位配备了多人；查看记录表单类文档是否明确配备了密钥管理、安全审计、密码产品操作岗位人员；查看岗位职责文档，确认系统相关人员的岗位职责是否存在交叉，是否规定相关设备与系统的管理和使用账号不得多人共用；查看人员配备文档是否针对关键岗位配备多人。</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6003433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[9.2.4d]</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测评指标：密钥管理员、密码产品操作人员应从本机构在编的正式员工中选拔，并对相关人员实施必要的审查。</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人事负责人关键岗位的人员是否从内部人员选拔担任；查看人员安全管理文档是否说明密码管理、密码产品操作人员应从本机构在编的正式员工中选拔，以及录用人员应实施必要的审查；查看是否具有人员录用时对录用人身份、背景、专业资格和资质等进行审查的相关文档或记录等。</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1564484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[9.2.4e]</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测评指标：应建立人员考核制度，定期进行岗位人员考核，建立健全奖惩制度。</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测评实施：查看安全管理制度文档是否包含具体的人员考核制度和惩戒措施；查看记录表单类文档确认是否定期进行岗位人员考核。</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31515920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[9.2.4f]</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测评指标：应建立人员培训制度，对于涉及密码的操作和管理的人员以及密钥管理人员进行专门培训。</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测评实施：查看安全教育和培训计划文档是否有对于涉及密码的操作和管理的人员以及密钥管理人员的培训计划；查看安全教育和培训记录是否有培训人员、培训内容、培训结果等的描述。</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16564463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[9.2.4g]</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测评指标：建立关键岗位人员保密制度和调离制度，签订保密合同，承担保密义务。</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人员离岗的管理文档是否规定了关键岗位人员保密制度和调离制度等；查看保密协议是否有保密范围、保密责任、违约责任、协议的有效期限和责任人的签字等内容；查看是否具有按照离岗程序办理调离手续的记录。</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93953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动态口令系统应用测评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判断动态令牌的</a:t>
            </a:r>
            <a:r>
              <a:rPr lang="en-US" altLang="zh-CN" b="0" i="0" dirty="0">
                <a:solidFill>
                  <a:srgbClr val="1C1917"/>
                </a:solidFill>
                <a:effectLst/>
                <a:latin typeface="-apple-system"/>
              </a:rPr>
              <a:t>PIN</a:t>
            </a:r>
            <a:r>
              <a:rPr lang="zh-CN" altLang="en-US" b="0" i="0" dirty="0">
                <a:solidFill>
                  <a:srgbClr val="1C1917"/>
                </a:solidFill>
                <a:effectLst/>
                <a:latin typeface="-apple-system"/>
              </a:rPr>
              <a:t>码保护机制是否满足以下要求：</a:t>
            </a:r>
            <a:r>
              <a:rPr lang="en-US" altLang="zh-CN" b="0" i="0" dirty="0">
                <a:solidFill>
                  <a:srgbClr val="1C1917"/>
                </a:solidFill>
                <a:effectLst/>
                <a:latin typeface="-apple-system"/>
              </a:rPr>
              <a:t>PIN</a:t>
            </a:r>
            <a:r>
              <a:rPr lang="zh-CN" altLang="en-US" b="0" i="0" dirty="0">
                <a:solidFill>
                  <a:srgbClr val="1C1917"/>
                </a:solidFill>
                <a:effectLst/>
                <a:latin typeface="-apple-system"/>
              </a:rPr>
              <a:t>码长度不少于</a:t>
            </a:r>
            <a:r>
              <a:rPr lang="en-US" altLang="zh-CN" b="0" i="0" dirty="0">
                <a:solidFill>
                  <a:srgbClr val="1C1917"/>
                </a:solidFill>
                <a:effectLst/>
                <a:latin typeface="-apple-system"/>
              </a:rPr>
              <a:t>6</a:t>
            </a:r>
            <a:r>
              <a:rPr lang="zh-CN" altLang="en-US" b="0" i="0" dirty="0">
                <a:solidFill>
                  <a:srgbClr val="1C1917"/>
                </a:solidFill>
                <a:effectLst/>
                <a:latin typeface="-apple-system"/>
              </a:rPr>
              <a:t>位数字；若</a:t>
            </a:r>
            <a:r>
              <a:rPr lang="en-US" altLang="zh-CN" b="0" i="0" dirty="0">
                <a:solidFill>
                  <a:srgbClr val="1C1917"/>
                </a:solidFill>
                <a:effectLst/>
                <a:latin typeface="-apple-system"/>
              </a:rPr>
              <a:t>PIN</a:t>
            </a:r>
            <a:r>
              <a:rPr lang="zh-CN" altLang="en-US" b="0" i="0" dirty="0">
                <a:solidFill>
                  <a:srgbClr val="1C1917"/>
                </a:solidFill>
                <a:effectLst/>
                <a:latin typeface="-apple-system"/>
              </a:rPr>
              <a:t>码输入错误次数超过</a:t>
            </a:r>
            <a:r>
              <a:rPr lang="en-US" altLang="zh-CN" b="0" i="0" dirty="0">
                <a:solidFill>
                  <a:srgbClr val="1C1917"/>
                </a:solidFill>
                <a:effectLst/>
                <a:latin typeface="-apple-system"/>
              </a:rPr>
              <a:t>5</a:t>
            </a:r>
            <a:r>
              <a:rPr lang="zh-CN" altLang="en-US" b="0" i="0" dirty="0">
                <a:solidFill>
                  <a:srgbClr val="1C1917"/>
                </a:solidFill>
                <a:effectLst/>
                <a:latin typeface="-apple-system"/>
              </a:rPr>
              <a:t>次，则需至少等待</a:t>
            </a:r>
            <a:r>
              <a:rPr lang="en-US" altLang="zh-CN" b="0" i="0" dirty="0">
                <a:solidFill>
                  <a:srgbClr val="1C1917"/>
                </a:solidFill>
                <a:effectLst/>
                <a:latin typeface="-apple-system"/>
              </a:rPr>
              <a:t>1</a:t>
            </a:r>
            <a:r>
              <a:rPr lang="zh-CN" altLang="en-US" b="0" i="0" dirty="0">
                <a:solidFill>
                  <a:srgbClr val="1C1917"/>
                </a:solidFill>
                <a:effectLst/>
                <a:latin typeface="-apple-system"/>
              </a:rPr>
              <a:t>小时才可继续尝试；若</a:t>
            </a:r>
            <a:r>
              <a:rPr lang="en-US" altLang="zh-CN" b="0" i="0" dirty="0">
                <a:solidFill>
                  <a:srgbClr val="1C1917"/>
                </a:solidFill>
                <a:effectLst/>
                <a:latin typeface="-apple-system"/>
              </a:rPr>
              <a:t>PIN</a:t>
            </a:r>
            <a:r>
              <a:rPr lang="zh-CN" altLang="en-US" b="0" i="0" dirty="0">
                <a:solidFill>
                  <a:srgbClr val="1C1917"/>
                </a:solidFill>
                <a:effectLst/>
                <a:latin typeface="-apple-system"/>
              </a:rPr>
              <a:t>码输入超过最大尝试次数的情况超过</a:t>
            </a:r>
            <a:r>
              <a:rPr lang="en-US" altLang="zh-CN" b="0" i="0" dirty="0">
                <a:solidFill>
                  <a:srgbClr val="1C1917"/>
                </a:solidFill>
                <a:effectLst/>
                <a:latin typeface="-apple-system"/>
              </a:rPr>
              <a:t>5</a:t>
            </a:r>
            <a:r>
              <a:rPr lang="zh-CN" altLang="en-US" b="0" i="0" dirty="0">
                <a:solidFill>
                  <a:srgbClr val="1C1917"/>
                </a:solidFill>
                <a:effectLst/>
                <a:latin typeface="-apple-system"/>
              </a:rPr>
              <a:t>次，则令牌将被锁定，不可再使用。</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尝试对动态口令进行重放，确认重放后的口令无法通过认证系统的验证。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通过访谈、文档审查或实地察看等方式，确认种子密钥是以密文形式导入至动态令牌和认证系统中的。</a:t>
            </a: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20624914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[9.3.1.4]:</a:t>
            </a:r>
            <a:r>
              <a:rPr lang="zh-CN" altLang="en-US" dirty="0"/>
              <a:t>规划</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测评指标：信息系统规划阶段，责任单位应依据密码相关标准，制定密码应用方案，组织专家进行评审，评审意见作为项目规划立项的重要材料。通过专家审定后的方案应作为建设、验收和测评的重要依据。</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规划设计类文档、安全建设方案评估文档、项目立项规划文档、评审报告、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测评实施：查看在规划阶段，是否依据密码相关标准，制定密码应用方案；查看责任单位是否组织专家对安全建设方案进行评审，有无评审报告。</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10945484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[9.3.2.4a]</a:t>
            </a:r>
            <a:r>
              <a:rPr lang="zh-CN" altLang="en-US" dirty="0"/>
              <a:t>：建设</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测评指标：信息系统责任单位应按照国家相关标准，制定实施方案</a:t>
            </a:r>
            <a:r>
              <a:rPr lang="zh-CN" altLang="en-US" dirty="0">
                <a:solidFill>
                  <a:srgbClr val="1C1917"/>
                </a:solidFill>
                <a:latin typeface="-apple-system"/>
              </a:rPr>
              <a:t>。</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密码应用安全性评估文档、项目安全建设验收文档、设备采购文件、安全管理制度类文档和记录表单类文档、系统相关人员（包括负责人、安全主管、安全审计员、密码产品管理员、密钥系统管理员等）。</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是否按照国家相关标准，制定实施方案，方案内容应包括但不少于信息系统概述、安全需求分析、商用密码系统设计方案、商用密码产品清单（包括产品资质、功能及性能列表和产品生产单位等）、商用密码系统安全管理与维护策略、商用密码系统实施计划等。</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8347605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[9.3.2.4b]</a:t>
            </a:r>
            <a:r>
              <a:rPr lang="zh-CN" altLang="en-US" dirty="0"/>
              <a:t>：建设</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测评指标：应选用经国家密码管理部门核准的密码产品和许可的密码服务。</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测评对象：密码应用安全性评估文档、项目安全建设验收文档、安全管理制度类文档和记录表单类文档、系统相关人员（包括负责人、安全主管、安全审计员、密码产品管理员、密钥系统管理员等）。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测评实施：查看相关资质证书，确认系统使用的密码产品是否经过国家密码管理部门的核准，确认使用的密码服务是否经过国家密码管理部门的许可。</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8216227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[9.3.3.4a]</a:t>
            </a:r>
            <a:r>
              <a:rPr lang="zh-CN" altLang="en-US" dirty="0"/>
              <a:t>：运行</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测评指标：信息系统投入运行前，应经过密码测评机构安全性评估，评估通过后，方可投入正式运行。</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测评对象：密码应用安全性评估文档、安全管理制度类文档和记录表单类文档、系统相关人员（包括负责人、安全主管、安全审计员、密码产品管理员、密钥系统管理员等）。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测评实施：访谈系统负责人，信息系统投入运行前，是否组织专业的密码测评机构进行了安全性评估；查看是否具有系统投入运行前，由专业的密码测评机构出具的测评报告。</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32232106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[9.3.3.4b]</a:t>
            </a:r>
            <a:r>
              <a:rPr lang="zh-CN" altLang="en-US" dirty="0"/>
              <a:t>：运行</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信息系统投入运行后，责任单位每年应委托密码测评机构开展密码应用安全性评估，并根据评估意见进行整改；有重大安全隐患的，应停止系统运行并制定整改方案，整改完成并通过评估后方可投入运行。</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测评对象：密码应用安全性评估文档、安全管理制度类文档和记录表单类文档、系统相关人员（包括负责人、安全主管、安全审计员、密码产品管理员、密钥系统管理员等）。</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37849164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[9.3.3.4b]</a:t>
            </a:r>
            <a:r>
              <a:rPr lang="zh-CN" altLang="en-US" dirty="0"/>
              <a:t>：运行</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系统负责人，责任单位是否每年委托密码测评机构开展密码应用安全性评估，并根据评估意见进行整改：访谈系统负责人，如发现重大安全隐患，是否立即停止系统运行并制定整改方案，整改完成并通过评估后方可投入运行；查看信息系统投入运行后，责任单位是否具有每年委托专业密码测评机构开展密码应用安全性评估所编制的评估报告；查看是否具有系统重大安全隐患记录及事件报告文档，是否编制了安全隐患整改方案，是否具有针对方案的评估意见记录文档。</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0473548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[9.4.4a]</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测评指标：制定应急预案，做好应急资源准备，当安全事件发生时，按照应急预案结合实际情况及时处置。</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事件规定文档、安全事件管理制度、应急预案文档、密码相关管理制度类文档、相关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应急预案及相关管理制度文档，是否根据安全事件等级制定了相应的应急预案及管理制度，是否明确了应急事件处理流程及其他管理措施，并遵照执行；查看如有安全事件发生，是否具有相应的处置记录。</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31974073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[9.4.4b]</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测评指标：事件发生后，应及时向信息系统责任单位的上级主管部门和同级的密码管理部门进行报告。</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事件规定文档、安全事件管理制度、应急预案文档、密码相关管理制度类文档、相关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测评实施：访谈系统负责人，安全事件发生后，是否及时向信息系统责任单位的上级主管部门进行了报告；查看是否具有向上级主管部门汇报的安全事件报告文档。</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9138628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[9.4.4c]</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测评指标：安全事件处置完成后，应及时向同级的密码管理部门报告事件发生的情况及处置情况。</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事件规定文档、安全事件管理制度、应急预案文档、密码相关管理制度类文档、相关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系统负责人，事件处置完成后，是否及时向同级的密码管理部门报告了事件发生情况及处置情况；查看安全事件处置完成后，是否具有向同级的密码管理部门汇报的安全事件发生情况及处置情况报告。</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5047661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电子门禁系统应用测评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尝试发一些错误的门禁卡，验证这些卡无法打开门禁。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利用发卡系统分发不同权限的卡，验证非授权的卡无法打开门禁。</a:t>
            </a:r>
          </a:p>
        </p:txBody>
      </p:sp>
      <p:sp>
        <p:nvSpPr>
          <p:cNvPr id="3" name="文本占位符 2"/>
          <p:cNvSpPr>
            <a:spLocks noGrp="1"/>
          </p:cNvSpPr>
          <p:nvPr>
            <p:ph type="body" sz="quarter" idx="13"/>
          </p:nvPr>
        </p:nvSpPr>
        <p:spPr/>
        <p:txBody>
          <a:bodyPr/>
          <a:lstStyle/>
          <a:p>
            <a:r>
              <a:rPr lang="zh-CN" altLang="en-US" dirty="0"/>
              <a:t>密码产品应用与功能测评</a:t>
            </a:r>
          </a:p>
        </p:txBody>
      </p:sp>
      <p:sp>
        <p:nvSpPr>
          <p:cNvPr id="6" name="文本占位符 3">
            <a:extLst>
              <a:ext uri="{FF2B5EF4-FFF2-40B4-BE49-F238E27FC236}">
                <a16:creationId xmlns:a16="http://schemas.microsoft.com/office/drawing/2014/main" id="{CC4B89AB-9C51-F39C-BBBD-7A2D992A98BC}"/>
              </a:ext>
            </a:extLst>
          </p:cNvPr>
          <p:cNvSpPr txBox="1">
            <a:spLocks/>
          </p:cNvSpPr>
          <p:nvPr/>
        </p:nvSpPr>
        <p:spPr>
          <a:xfrm>
            <a:off x="198609" y="2640438"/>
            <a:ext cx="11794779" cy="4233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证书认证系统应用测评</a:t>
            </a:r>
          </a:p>
        </p:txBody>
      </p:sp>
      <p:sp>
        <p:nvSpPr>
          <p:cNvPr id="7" name="文本占位符 4">
            <a:extLst>
              <a:ext uri="{FF2B5EF4-FFF2-40B4-BE49-F238E27FC236}">
                <a16:creationId xmlns:a16="http://schemas.microsoft.com/office/drawing/2014/main" id="{B7BC61B8-774C-275F-5618-39DA0ABBC1B4}"/>
              </a:ext>
            </a:extLst>
          </p:cNvPr>
          <p:cNvSpPr txBox="1">
            <a:spLocks/>
          </p:cNvSpPr>
          <p:nvPr/>
        </p:nvSpPr>
        <p:spPr>
          <a:xfrm>
            <a:off x="198609" y="3063795"/>
            <a:ext cx="11794779" cy="3373750"/>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对信息系统内部署证认证系统，测评人员可以参考</a:t>
            </a:r>
            <a:r>
              <a:rPr lang="en-US" altLang="zh-CN" dirty="0">
                <a:solidFill>
                  <a:srgbClr val="1C1917"/>
                </a:solidFill>
                <a:latin typeface="-apple-system"/>
              </a:rPr>
              <a:t>GM/T 0037-2014《</a:t>
            </a:r>
            <a:r>
              <a:rPr lang="zh-CN" altLang="en-US" dirty="0">
                <a:solidFill>
                  <a:srgbClr val="1C1917"/>
                </a:solidFill>
                <a:latin typeface="-apple-system"/>
              </a:rPr>
              <a:t>证书认证系统检测规范</a:t>
            </a:r>
            <a:r>
              <a:rPr lang="en-US" altLang="zh-CN" dirty="0">
                <a:solidFill>
                  <a:srgbClr val="1C1917"/>
                </a:solidFill>
                <a:latin typeface="-apple-system"/>
              </a:rPr>
              <a:t>》</a:t>
            </a:r>
            <a:r>
              <a:rPr lang="zh-CN" altLang="en-US" dirty="0">
                <a:solidFill>
                  <a:srgbClr val="1C1917"/>
                </a:solidFill>
                <a:latin typeface="-apple-system"/>
              </a:rPr>
              <a:t>和</a:t>
            </a:r>
            <a:r>
              <a:rPr lang="en-US" altLang="zh-CN" dirty="0">
                <a:solidFill>
                  <a:srgbClr val="1C1917"/>
                </a:solidFill>
                <a:latin typeface="-apple-system"/>
              </a:rPr>
              <a:t>GM/T 0038-2014《</a:t>
            </a:r>
            <a:r>
              <a:rPr lang="zh-CN" altLang="en-US" dirty="0">
                <a:solidFill>
                  <a:srgbClr val="1C1917"/>
                </a:solidFill>
                <a:latin typeface="-apple-system"/>
              </a:rPr>
              <a:t>证认证密钥管理系统检测规范</a:t>
            </a:r>
            <a:r>
              <a:rPr lang="en-US" altLang="zh-CN" dirty="0">
                <a:solidFill>
                  <a:srgbClr val="1C1917"/>
                </a:solidFill>
                <a:latin typeface="-apple-system"/>
              </a:rPr>
              <a:t>》</a:t>
            </a:r>
            <a:r>
              <a:rPr lang="zh-CN" altLang="en-US" dirty="0">
                <a:solidFill>
                  <a:srgbClr val="1C1917"/>
                </a:solidFill>
                <a:latin typeface="-apple-system"/>
              </a:rPr>
              <a:t>的要求进行测评。</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通过查看证书扩展项</a:t>
            </a:r>
            <a:r>
              <a:rPr lang="en-US" altLang="zh-CN" dirty="0" err="1">
                <a:solidFill>
                  <a:srgbClr val="1C1917"/>
                </a:solidFill>
                <a:latin typeface="-apple-system"/>
              </a:rPr>
              <a:t>KeyUsage</a:t>
            </a:r>
            <a:r>
              <a:rPr lang="zh-CN" altLang="en-US" dirty="0">
                <a:solidFill>
                  <a:srgbClr val="1C1917"/>
                </a:solidFill>
                <a:latin typeface="-apple-system"/>
              </a:rPr>
              <a:t>字段，确定证书类型（签名证书或加密证书），并验证证及其相关私钥是否正确使用。</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通过数字证书格式合规性检测工具，验证生成或使用的证书格式是否符合 </a:t>
            </a:r>
            <a:r>
              <a:rPr lang="en-US" altLang="zh-CN" dirty="0">
                <a:solidFill>
                  <a:srgbClr val="1C1917"/>
                </a:solidFill>
                <a:latin typeface="-apple-system"/>
              </a:rPr>
              <a:t>GM/T 0015-2012《</a:t>
            </a:r>
            <a:r>
              <a:rPr lang="zh-CN" altLang="en-US" dirty="0">
                <a:solidFill>
                  <a:srgbClr val="1C1917"/>
                </a:solidFill>
                <a:latin typeface="-apple-system"/>
              </a:rPr>
              <a:t>基于</a:t>
            </a:r>
            <a:r>
              <a:rPr lang="en-US" altLang="zh-CN" dirty="0">
                <a:solidFill>
                  <a:srgbClr val="1C1917"/>
                </a:solidFill>
                <a:latin typeface="-apple-system"/>
              </a:rPr>
              <a:t>SM2</a:t>
            </a:r>
            <a:r>
              <a:rPr lang="zh-CN" altLang="en-US" dirty="0">
                <a:solidFill>
                  <a:srgbClr val="1C1917"/>
                </a:solidFill>
                <a:latin typeface="-apple-system"/>
              </a:rPr>
              <a:t>密码算法的数字证格式规范</a:t>
            </a:r>
            <a:r>
              <a:rPr lang="en-US" altLang="zh-CN" dirty="0">
                <a:solidFill>
                  <a:srgbClr val="1C1917"/>
                </a:solidFill>
                <a:latin typeface="-apple-system"/>
              </a:rPr>
              <a:t>》</a:t>
            </a:r>
            <a:r>
              <a:rPr lang="zh-CN" altLang="en-US" dirty="0">
                <a:solidFill>
                  <a:srgbClr val="1C1917"/>
                </a:solidFill>
                <a:latin typeface="-apple-system"/>
              </a:rPr>
              <a:t>的有关要求。</a:t>
            </a:r>
          </a:p>
        </p:txBody>
      </p:sp>
    </p:spTree>
    <p:extLst>
      <p:ext uri="{BB962C8B-B14F-4D97-AF65-F5344CB8AC3E}">
        <p14:creationId xmlns:p14="http://schemas.microsoft.com/office/powerpoint/2010/main" val="6873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对传输保密性实现的测评方法</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利用协议分析工具，分析传输的重要数据或鉴别信息是否是密文，数据格式（如分组长度等）是否符合预期。</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如果信息系统以外接密码产品的形式实现传输保密性，如</a:t>
            </a:r>
            <a:r>
              <a:rPr lang="en-US" altLang="zh-CN" b="0" i="0" dirty="0">
                <a:solidFill>
                  <a:srgbClr val="1C1917"/>
                </a:solidFill>
                <a:effectLst/>
                <a:latin typeface="-apple-system"/>
              </a:rPr>
              <a:t>VPN</a:t>
            </a:r>
            <a:r>
              <a:rPr lang="zh-CN" altLang="en-US" b="0" i="0" dirty="0">
                <a:solidFill>
                  <a:srgbClr val="1C1917"/>
                </a:solidFill>
                <a:effectLst/>
                <a:latin typeface="-apple-system"/>
              </a:rPr>
              <a:t>、密码机等，参考对这些密码产品应用的测评方法。</a:t>
            </a:r>
          </a:p>
        </p:txBody>
      </p:sp>
      <p:sp>
        <p:nvSpPr>
          <p:cNvPr id="3" name="文本占位符 2"/>
          <p:cNvSpPr>
            <a:spLocks noGrp="1"/>
          </p:cNvSpPr>
          <p:nvPr>
            <p:ph type="body" sz="quarter" idx="13"/>
          </p:nvPr>
        </p:nvSpPr>
        <p:spPr/>
        <p:txBody>
          <a:bodyPr/>
          <a:lstStyle/>
          <a:p>
            <a:r>
              <a:rPr lang="zh-CN" altLang="en-US" dirty="0"/>
              <a:t>密码产品应用与功能测评</a:t>
            </a:r>
          </a:p>
        </p:txBody>
      </p:sp>
      <p:sp>
        <p:nvSpPr>
          <p:cNvPr id="6" name="文本占位符 3">
            <a:extLst>
              <a:ext uri="{FF2B5EF4-FFF2-40B4-BE49-F238E27FC236}">
                <a16:creationId xmlns:a16="http://schemas.microsoft.com/office/drawing/2014/main" id="{899AC7A0-F336-2246-200E-59F5AE9366C9}"/>
              </a:ext>
            </a:extLst>
          </p:cNvPr>
          <p:cNvSpPr txBox="1">
            <a:spLocks/>
          </p:cNvSpPr>
          <p:nvPr/>
        </p:nvSpPr>
        <p:spPr>
          <a:xfrm>
            <a:off x="198610" y="3917295"/>
            <a:ext cx="11794779" cy="56669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对存储保密性实现的测评方法</a:t>
            </a:r>
          </a:p>
        </p:txBody>
      </p:sp>
      <p:sp>
        <p:nvSpPr>
          <p:cNvPr id="7" name="文本占位符 4">
            <a:extLst>
              <a:ext uri="{FF2B5EF4-FFF2-40B4-BE49-F238E27FC236}">
                <a16:creationId xmlns:a16="http://schemas.microsoft.com/office/drawing/2014/main" id="{225A24C7-E36B-FE07-477C-27CA11894B7E}"/>
              </a:ext>
            </a:extLst>
          </p:cNvPr>
          <p:cNvSpPr txBox="1">
            <a:spLocks/>
          </p:cNvSpPr>
          <p:nvPr/>
        </p:nvSpPr>
        <p:spPr>
          <a:xfrm>
            <a:off x="198610" y="4549949"/>
            <a:ext cx="11794779" cy="1870194"/>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通过读取存储的重要数据，判断存储的数据是否是密文，数据格式是否符合预期。</a:t>
            </a: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如果信息系统以外接密码产品的形式实现存储保密性，如密码机、加密存储系统、安全数据库等，参考对这些密码产品应用的测评方法。</a:t>
            </a:r>
          </a:p>
        </p:txBody>
      </p:sp>
    </p:spTree>
    <p:extLst>
      <p:ext uri="{BB962C8B-B14F-4D97-AF65-F5344CB8AC3E}">
        <p14:creationId xmlns:p14="http://schemas.microsoft.com/office/powerpoint/2010/main" val="279061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对传输完整性实现的测评方法</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利用协议分析工具，分析受完整性保护的数据在传输时的数据格式（如签名长度、</a:t>
            </a:r>
            <a:r>
              <a:rPr lang="en-US" altLang="zh-CN" b="0" i="0" dirty="0">
                <a:solidFill>
                  <a:srgbClr val="1C1917"/>
                </a:solidFill>
                <a:effectLst/>
                <a:latin typeface="-apple-system"/>
              </a:rPr>
              <a:t>MAC</a:t>
            </a:r>
            <a:r>
              <a:rPr lang="zh-CN" altLang="en-US" b="0" i="0" dirty="0">
                <a:solidFill>
                  <a:srgbClr val="1C1917"/>
                </a:solidFill>
                <a:effectLst/>
                <a:latin typeface="-apple-system"/>
              </a:rPr>
              <a:t>长度）是否符合预期。</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如果是使用数字签名技术进行完整性保护的，测评人员可以使用公钥对抓取的签名结果进行验证。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如果信息系统以外接密码产品的形式实现传输完整性，如</a:t>
            </a:r>
            <a:r>
              <a:rPr lang="en-US" altLang="zh-CN" b="0" i="0" dirty="0">
                <a:solidFill>
                  <a:srgbClr val="1C1917"/>
                </a:solidFill>
                <a:effectLst/>
                <a:latin typeface="-apple-system"/>
              </a:rPr>
              <a:t>VPN</a:t>
            </a:r>
            <a:r>
              <a:rPr lang="zh-CN" altLang="en-US" b="0" i="0" dirty="0">
                <a:solidFill>
                  <a:srgbClr val="1C1917"/>
                </a:solidFill>
                <a:effectLst/>
                <a:latin typeface="-apple-system"/>
              </a:rPr>
              <a:t>、密码机等，参考对这些密码产品应用的测评方法。</a:t>
            </a: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288638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p:cNvSpPr>
            <a:spLocks noGrp="1"/>
          </p:cNvSpPr>
          <p:nvPr>
            <p:ph type="body" sz="quarter" idx="14"/>
          </p:nvPr>
        </p:nvSpPr>
        <p:spPr/>
        <p:txBody>
          <a:bodyPr/>
          <a:lstStyle/>
          <a:p>
            <a:r>
              <a:rPr lang="zh-CN" altLang="en-US" dirty="0"/>
              <a:t>对存储完整性实现的测评方法</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通过读取存储的重要数据，判断受完整性保护的数据在存储时的数据格式（如签名长度、</a:t>
            </a:r>
            <a:r>
              <a:rPr lang="en-US" altLang="zh-CN" b="0" i="0" dirty="0">
                <a:solidFill>
                  <a:srgbClr val="1C1917"/>
                </a:solidFill>
                <a:effectLst/>
                <a:latin typeface="-apple-system"/>
              </a:rPr>
              <a:t>MAC</a:t>
            </a:r>
            <a:r>
              <a:rPr lang="zh-CN" altLang="en-US" b="0" i="0" dirty="0">
                <a:solidFill>
                  <a:srgbClr val="1C1917"/>
                </a:solidFill>
                <a:effectLst/>
                <a:latin typeface="-apple-system"/>
              </a:rPr>
              <a:t>长度）是否符合预期。</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如果是使用数字签名技术进行完整性保护的，测评人员可以使用公钥对存储的签名结果进行验证。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条件允许的情况下，测评人员可尝试对存储数据进行篡改（如修改校验值），验证完整性保护措施的有效性。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如果信息系统以外接密码产品的形式实现存储完整性保护，如密码机、智能密码钥匙，参考对这些密码产品应用的测评方法。</a:t>
            </a: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221817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zh-CN" altLang="en-US" dirty="0"/>
              <a:t>对真实性实现的测评方法</a:t>
            </a:r>
          </a:p>
        </p:txBody>
      </p:sp>
      <p:sp>
        <p:nvSpPr>
          <p:cNvPr id="5" name="文本占位符 4"/>
          <p:cNvSpPr>
            <a:spLocks noGrp="1"/>
          </p:cNvSpPr>
          <p:nvPr>
            <p:ph type="body" sz="quarter" idx="15"/>
          </p:nvPr>
        </p:nvSpPr>
        <p:spPr/>
        <p:txBody>
          <a:bodyPr>
            <a:normAutofit fontScale="92500" lnSpcReduction="100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如果信息系统以外接密码产品的形式实现对用户、设备的真实性鉴别，参考对这些密码产品应用的测评方法。</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对于不能复用密码产品检测结果的，还要查看实体鉴别协议是否符合</a:t>
            </a:r>
            <a:r>
              <a:rPr lang="en-US" altLang="zh-CN" b="0" i="0" dirty="0">
                <a:solidFill>
                  <a:srgbClr val="1C1917"/>
                </a:solidFill>
                <a:effectLst/>
                <a:latin typeface="-apple-system"/>
              </a:rPr>
              <a:t>GB/T 15843</a:t>
            </a:r>
            <a:r>
              <a:rPr lang="zh-CN" altLang="en-US" b="0" i="0" dirty="0">
                <a:solidFill>
                  <a:srgbClr val="1C1917"/>
                </a:solidFill>
                <a:effectLst/>
                <a:latin typeface="-apple-system"/>
              </a:rPr>
              <a:t>中的要求，可以通过协议抓包分析，验证每次挑战值是否不同。</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对于基于静态冂令的鉴别过程，抓取鉴别过程的数据包，确认鉴别信息（如口令）未以明文形式传输；对于采用数字签名的鉴别过程，抓取鉴别过程的挑战值和签名结果，使用对应公钥验证签名结果的有效性。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如果鉴别过程使用了数字证帏，参考对证书认证系统应用的测评方法。如果鉴别未使用证书，测评人员要验证公钥或密钥与实体的绑定方式是否可靠，实际部署过程是否安全。</a:t>
            </a: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216514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zh-CN" altLang="en-US" dirty="0"/>
              <a:t>对不可否认性实现的测评方法</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如果使用第三方电子认证服务，则应对密码服务进行核查；如果信息系统中部署了证书认证系统，参考对证书认证系统应用的测评方法。</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使用相应的公钥对作为不可否认性证据的签名结果进行验证。</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如果使用电子签章系统，参考对电了签章系统应用的测评方法。</a:t>
            </a: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314724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测评指标：应使用密码技术的真实性功能来保护物理访问控制身份鉴别信息，保证重要区域进入人员身份的真实性。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测评对象：物理安全负责人、电子门禁系统、技术文档。</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访谈物理安全负责人，了解电子门禁系统使用的密码技术；</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查看电子门禁系统相关的技术文档，了解电子门禁系统中密码技术的实现机制；</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验证电子门禁系统是否采用密码技术对重要区域进入人员的身份鉴别信息进行保护，确保人员的身份鉴别信息的真实性。</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24469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对于使用满足</a:t>
            </a:r>
            <a:r>
              <a:rPr lang="en-US" altLang="zh-CN" dirty="0">
                <a:solidFill>
                  <a:srgbClr val="1C1917"/>
                </a:solidFill>
                <a:latin typeface="-apple-system"/>
              </a:rPr>
              <a:t>GM/T 0036-2014</a:t>
            </a:r>
            <a:r>
              <a:rPr lang="zh-CN" altLang="en-US" dirty="0">
                <a:solidFill>
                  <a:srgbClr val="1C1917"/>
                </a:solidFill>
                <a:latin typeface="-apple-system"/>
              </a:rPr>
              <a:t>并获得商用密码产品型号的电子门禁系统，可以复用产品检测结果，并通过查看电子门禁系统后台配置和实地察看等方式，检测和评估电子门禁系统身份鉴别机制的正确性和有效性；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在条件允许的情况下，可以通过抓取电子门禁系统后台与门禁系统的通信数据的方式进行分析验证。</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45298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5002891" y="1946541"/>
            <a:ext cx="7023100" cy="2964914"/>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总体要求测评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450"/>
              </a:spcBef>
              <a:spcAft>
                <a:spcPts val="900"/>
              </a:spcAft>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密码产品应用与功能测评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4"/>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密码技术应用测评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4"/>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密钥管理测评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startAt="4"/>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安全管理测评</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[7.1.5b]</a:t>
            </a:r>
            <a:r>
              <a:rPr lang="zh-CN" altLang="en-US" dirty="0"/>
              <a:t>：电子门禁记录数据完整性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测评指标：应使用密码技术的完整性功能来保证电子门禁系统进出记录的完整性。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测评对象：物理安全负责人、电子门禁系统、技术文档。</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访谈物理安全负责人，了解电子门禁系统使用的密码技术；</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查看电 了门禁系统相关的技术文档，了解电子门禁系统中密码技术的实现机制；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验证电子门禁系统是否使用密码技术的完整性服务来保证电子门禁系统进出记录的完整性。</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79890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[7.1.5b]</a:t>
            </a:r>
            <a:r>
              <a:rPr lang="zh-CN" altLang="en-US" dirty="0"/>
              <a:t>：电子门禁记录数据完整性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测评人员应当识别电子门禁系统进出记录的完整性是如何保护的，确认是否采用了合规的密码技术和密码产品，即实现密码技术完整性保护操作的密码产品是否合规。</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对门禁系统进出记录，参考对存储完整性实现的测评方法。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74541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[7.1.5c]</a:t>
            </a:r>
            <a:r>
              <a:rPr lang="zh-CN" altLang="en-US" dirty="0"/>
              <a:t>：视频记录数据完整性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测评指标：应使用密码技术的完整性功能来保证视频监控音像记录的完整性。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测评对象：视频监控系统、技术文档。</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访谈物理安全负责人，了解保证视频监控音像记录数据完整性的保护机制；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查看技术文档，了解保护视频监控音像记录数据完整性的实现机制；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查看视频监控系统所使用的密码算法、身份鉴别协议是否符合密码相关国家标准和行业标准；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验证视频监控音像记录数据是否正确和有效。</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72326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[7.1.5c]</a:t>
            </a:r>
            <a:r>
              <a:rPr lang="zh-CN" altLang="en-US" dirty="0"/>
              <a:t>：视频记录数据完整性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测评人员应当识别视频监控音像记录的完整性是如何保护的，确认是否采用了合规的密码技术和密码产品，即实现密码技术完整性保护操作的密码产品是否合规。</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对视频监控音像记录，参考对存储完整性实现的测评方法。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594606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[7.1.5d]</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测评指标：应采用符合</a:t>
            </a:r>
            <a:r>
              <a:rPr lang="en-US" altLang="zh-CN" sz="2200" b="0" i="0" dirty="0">
                <a:solidFill>
                  <a:srgbClr val="1C1917"/>
                </a:solidFill>
                <a:effectLst/>
                <a:latin typeface="-apple-system"/>
              </a:rPr>
              <a:t>GM/T 0028-2014</a:t>
            </a:r>
            <a:r>
              <a:rPr lang="zh-CN" altLang="en-US" sz="2200" b="0" i="0" dirty="0">
                <a:solidFill>
                  <a:srgbClr val="1C1917"/>
                </a:solidFill>
                <a:effectLst/>
                <a:latin typeface="-apple-system"/>
              </a:rPr>
              <a:t>要求的三级及以上密码模块或通过国家密码管理部门核准的硬件密码产品，实现密码运算和密钥管理（四级信息系统要求，三级信息系统推荐）。</a:t>
            </a:r>
          </a:p>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测评对象：安全管理员、网络设备、密码产品、应用系统、技术文档。</a:t>
            </a:r>
          </a:p>
          <a:p>
            <a:pPr marL="342900" indent="-342900" algn="l">
              <a:lnSpc>
                <a:spcPct val="150000"/>
              </a:lnSpc>
              <a:buFont typeface="Wingdings" panose="05000000000000000000" pitchFamily="2" charset="2"/>
              <a:buChar char="Ø"/>
            </a:pPr>
            <a:r>
              <a:rPr lang="zh-CN" altLang="en-US" sz="2200" b="0" i="0" dirty="0">
                <a:solidFill>
                  <a:srgbClr val="1C1917"/>
                </a:solidFill>
                <a:effectLst/>
                <a:latin typeface="-apple-system"/>
              </a:rPr>
              <a:t>测评实施：</a:t>
            </a:r>
            <a:endParaRPr lang="en-US" altLang="zh-CN" sz="2200"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sz="2200" dirty="0">
                <a:solidFill>
                  <a:srgbClr val="1C1917"/>
                </a:solidFill>
                <a:latin typeface="-apple-system"/>
              </a:rPr>
              <a:t>访问安全管理员，询问信息系统中采用的密码模块或密码产品是否经密码管理部门核准；</a:t>
            </a:r>
            <a:endParaRPr lang="en-US" altLang="zh-CN" sz="2200"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sz="2200" dirty="0">
                <a:solidFill>
                  <a:srgbClr val="1C1917"/>
                </a:solidFill>
                <a:latin typeface="-apple-system"/>
              </a:rPr>
              <a:t>查看设计文档，了解系统中采用何种密码模块或密码产品，以及相关算法和密钥管理说明；</a:t>
            </a:r>
            <a:endParaRPr lang="en-US" altLang="zh-CN" sz="2200"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sz="2200" dirty="0">
                <a:solidFill>
                  <a:srgbClr val="1C1917"/>
                </a:solidFill>
                <a:latin typeface="-apple-system"/>
              </a:rPr>
              <a:t>检查密码产品，查看信息系统中密码模块或密码产品的型号和版本等信息，检查是否采用了符合</a:t>
            </a:r>
            <a:r>
              <a:rPr lang="en-US" altLang="zh-CN" sz="2200" dirty="0">
                <a:solidFill>
                  <a:srgbClr val="1C1917"/>
                </a:solidFill>
                <a:latin typeface="-apple-system"/>
              </a:rPr>
              <a:t>GM/T 0028-2014</a:t>
            </a:r>
            <a:r>
              <a:rPr lang="zh-CN" altLang="en-US" sz="2200" dirty="0">
                <a:solidFill>
                  <a:srgbClr val="1C1917"/>
                </a:solidFill>
                <a:latin typeface="-apple-system"/>
              </a:rPr>
              <a:t>要求的密码模块或通过国家密码管理部门核准的硬件密码产品。</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84960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[7.1.5d]</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对所有实现密码运算和密钥管理的密码产品，查看它们的商用密码产品型号证书，确认其是否符合密码应用方案中的选型：若密码应用方案中未选定具体产品指标或安全等级，测评人员应当确认其是否属于</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要求三级及以上的密码模块或硬件密码产品。</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133300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测评指标：应在通信前基于密码技术对通信双方进行验证或认证，使用密码技术的保密性和真实性服务来实现防截获、防假冒和防重用，保证传输过程中鉴别信息的保密性和网络设备实体身份的真实性。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693433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[7.2.5a]</a:t>
            </a:r>
            <a:r>
              <a:rPr lang="zh-CN" altLang="en-US" dirty="0"/>
              <a:t>：身份鉴别</a:t>
            </a:r>
          </a:p>
        </p:txBody>
      </p:sp>
      <p:sp>
        <p:nvSpPr>
          <p:cNvPr id="5" name="文本占位符 4"/>
          <p:cNvSpPr>
            <a:spLocks noGrp="1"/>
          </p:cNvSpPr>
          <p:nvPr>
            <p:ph type="body" sz="quarter" idx="15"/>
          </p:nvPr>
        </p:nvSpPr>
        <p:spPr/>
        <p:txBody>
          <a:bodyPr>
            <a:normAutofit fontScale="92500"/>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访谈安全管理员，询问是否对通信双方进行身份鉴别，以及使用何种认证机制和保密性与完整性保护机制；</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查看设计文档，了解通信双方主体认证机制，以及通信过程中的保密性和完整性保护机制；</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检查密码产品，查看与身份鉴别、数据完整性和保密性保护相关的配置是否正确；</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测试密码产品，验证通信双方身份鉴别，以及数据传输保密性和完整性保护的有效性；</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查看密码算法、密码协议是否符合密码相关国家标准和行业标准，密码产品是否获得国家密码管理部门颁发的密码产品型号证书。</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778455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对于通信双方的实体鉴别，参考对真实性实现的测评方法。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需要注意，这里是针对“网络和通信安全</a:t>
            </a:r>
            <a:r>
              <a:rPr lang="en-US" altLang="zh-CN" dirty="0">
                <a:solidFill>
                  <a:srgbClr val="1C1917"/>
                </a:solidFill>
                <a:latin typeface="-apple-system"/>
              </a:rPr>
              <a:t>"</a:t>
            </a:r>
            <a:r>
              <a:rPr lang="zh-CN" altLang="en-US" dirty="0">
                <a:solidFill>
                  <a:srgbClr val="1C1917"/>
                </a:solidFill>
                <a:latin typeface="-apple-system"/>
              </a:rPr>
              <a:t>层面的测评，测评对象主要是</a:t>
            </a:r>
            <a:r>
              <a:rPr lang="en-US" altLang="zh-CN" dirty="0">
                <a:solidFill>
                  <a:srgbClr val="1C1917"/>
                </a:solidFill>
                <a:latin typeface="-apple-system"/>
              </a:rPr>
              <a:t>VPN</a:t>
            </a:r>
            <a:r>
              <a:rPr lang="zh-CN" altLang="en-US" dirty="0">
                <a:solidFill>
                  <a:srgbClr val="1C1917"/>
                </a:solidFill>
                <a:latin typeface="-apple-system"/>
              </a:rPr>
              <a:t>设备。</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对鉴别过程中鉴别信息的传输，参考对传输保密性实现的测评方法。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870905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[7.2.5b]</a:t>
            </a:r>
            <a:r>
              <a:rPr lang="zh-CN" altLang="en-US" dirty="0"/>
              <a:t>：设备接入认证（四级信息系统要求）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测评指标：应采用密码技术对连接到内部网络的设备进行身份鉴别，确保接入网络的设备真实可信。</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78496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密码算法核查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测评人员应当首先了解信息系统使用的算法名称、用途、位置、执行算法的设备及其实现方式（软件、硬件或固件等）。</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针对信息系统使用的每个密码算法，测评人员应当核查密码算法是否以国家标准或行业标准形式发布，或是否取得国家密码管理部门同意其使用的证明文件。</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总体要求测评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[7.2.5b]</a:t>
            </a:r>
            <a:r>
              <a:rPr lang="zh-CN" altLang="en-US" dirty="0"/>
              <a:t>：设备接入认证（四级信息系统要求）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访谈安全管理员，询问是否采用密码技术对连接到内部网络的设备进行身份鉴别，以及身份鉴别的实现机制；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查看设计文档，了解对连接到内部网络的设备身份鉴别的实现机制；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检查密码产品，查看对连接到内部网络设备身份鉴别的相关配置是否正确；</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测试密码产品，验证是否有效地对连接到内部网络的设备进行身份鉴别；</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查看密码算法、密码协议是否符合密码相关国家标准和行业标准，密码产品是否获得国家密码管理部门颁发的密码产品型号证书。</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304990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[7.2.5b]</a:t>
            </a:r>
            <a:r>
              <a:rPr lang="zh-CN" altLang="en-US" dirty="0"/>
              <a:t>：设备接入认证（四级信息系统要求）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测评人员应当识别信息系统采用了何种机制对接入内部网络的设备进行认证，采用的身份鉴别服务器和身份鉴别介质是否经过国家密码管理部门核准；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在条件允许的情况下，测评人员可尝试将未授权设备接入内部网络，核实即便非授权设备使用了合法</a:t>
            </a:r>
            <a:r>
              <a:rPr lang="en-US" altLang="zh-CN" dirty="0">
                <a:solidFill>
                  <a:srgbClr val="1C1917"/>
                </a:solidFill>
                <a:latin typeface="-apple-system"/>
              </a:rPr>
              <a:t>IP</a:t>
            </a:r>
            <a:r>
              <a:rPr lang="zh-CN" altLang="en-US" dirty="0">
                <a:solidFill>
                  <a:srgbClr val="1C1917"/>
                </a:solidFill>
                <a:latin typeface="-apple-system"/>
              </a:rPr>
              <a:t>地址，也无法访问内部网络。</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对接入设备的身份鉴别，参考对真实性实现的测评方法。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653656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测评指标：应使用密码技术的完整性功能来保证网络边界和系统资源访问控制信息的完整性。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65303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访谈安全管理员，询问是否对网络边界和系统资源访问控制信息进行了完整性保护，以及采用何种完整性保护机制；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查看设计文档，了解网络边界和系统资源访问控制信息的完整性保护机制；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检查密码产品，查看网络边界和系统资源访问控制信息完整性保护配置是否正确；</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测试密码产品，验证网络边界和系统访问控制信息保护机制是否有效；</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查看密码算法是否符合相关法规和密码标准的要求，密码产品是否已获得国家密码管理部门颁发的密码产品型号证书。</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76989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首先进行密码产品核查，确认密码产品功能可用于网络边界访问控制信息和系统资源访问控制信息（如访问控制策略）的完整性保护；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其次检查用于 </a:t>
            </a:r>
            <a:r>
              <a:rPr lang="en-US" altLang="zh-CN" dirty="0">
                <a:solidFill>
                  <a:srgbClr val="1C1917"/>
                </a:solidFill>
                <a:latin typeface="-apple-system"/>
              </a:rPr>
              <a:t>MAC</a:t>
            </a:r>
            <a:r>
              <a:rPr lang="zh-CN" altLang="en-US" dirty="0">
                <a:solidFill>
                  <a:srgbClr val="1C1917"/>
                </a:solidFill>
                <a:latin typeface="-apple-system"/>
              </a:rPr>
              <a:t>或数字签名的密钥的安全性。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对网络的访问控制信息，参考对存储完整性实现的测评方法。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需要注意的是，“网络和通信安全”层面的一些访问控制信息是存储在密码产品（如</a:t>
            </a:r>
            <a:r>
              <a:rPr lang="en-US" altLang="zh-CN" dirty="0">
                <a:solidFill>
                  <a:srgbClr val="1C1917"/>
                </a:solidFill>
                <a:latin typeface="-apple-system"/>
              </a:rPr>
              <a:t>VPN</a:t>
            </a:r>
            <a:r>
              <a:rPr lang="zh-CN" altLang="en-US" dirty="0">
                <a:solidFill>
                  <a:srgbClr val="1C1917"/>
                </a:solidFill>
                <a:latin typeface="-apple-system"/>
              </a:rPr>
              <a:t>设备）内部的，对这部分对象的测评可以复用密码产品检测的结果。</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083396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[7.2.5d]</a:t>
            </a:r>
            <a:r>
              <a:rPr lang="zh-CN" altLang="en-US" dirty="0"/>
              <a:t>：通信数据完整性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测评指标：应采用密码技术保证通信过程中数据的完整性。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452701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[7.2.5d]</a:t>
            </a:r>
            <a:r>
              <a:rPr lang="zh-CN" altLang="en-US" dirty="0"/>
              <a:t>：通信数据完整性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应访问安全管理员，询问是否对通信过程中的数据进行了完整性保护，以及采用何种机制；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应查看设计文档，了解通信过程中采用的完整性保护实现机制；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应检查密码产品，查看通信过程中数据完整性保护配置是否正确；</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应测试密码产品，验证通信过程中数据完整性保护是否有效；</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查看系统所使用的密码算法、身份鉴别协议是否符合密码相关国家标准和行业标准，相关网络安全设备是否经过了国家密码管理部门核准。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562767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[7.2.5d]</a:t>
            </a:r>
            <a:r>
              <a:rPr lang="zh-CN" altLang="en-US" dirty="0"/>
              <a:t>：通信数据完整性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首先进行密码产品核查，确认密码产品的功能可以用于通信数据的完整性保护；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再检查使用的密钥的安全性；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对通信数据，参考对传输完整性实现的。</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441323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[7.2.5e]</a:t>
            </a:r>
            <a:r>
              <a:rPr lang="zh-CN" altLang="en-US" dirty="0"/>
              <a:t>：通信数据保密性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测评指标：应采用密码技术保证通信过程中敏感信息数据字段或整个报文的保密性。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266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[7.2.5e]</a:t>
            </a:r>
            <a:r>
              <a:rPr lang="zh-CN" altLang="en-US" dirty="0"/>
              <a:t>：通信数据保密性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应访问安全管理员，洵问是否对通信过程中的敏感字段或整个报文进行了保密性保护，以及采用何种机制；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应查看设计文档，了解通信过程中采用的保密性保护实现机制；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应检查密码产品，查看通信过程中数据保密性保护配置是否正确；</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应测试密码产品，验证通信过程中数据保密性保护是否有效；</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查看系统所使用的密码算法、身份鉴别协议是否符合密码相关国家标准和行业标准，相关网络安全设备是否经过了国家密码管理部门核准。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41838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密码技术核查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在密码算法核查基础上，测评人员应当进一步核查密码协议、密钥管理等密码技术是否符合密码相关国家和行业标准规定。</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需要注意的是，若密码技术由已经获得审批或检测认证合格的商用密码产品实现，即意味着其内部实现的密码技术已经符合相关标准，在测评过程中，测评人员应当重点评估这些密码技术的使用是否符合标准规定。</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总体要求测评</a:t>
            </a:r>
          </a:p>
        </p:txBody>
      </p:sp>
    </p:spTree>
    <p:extLst>
      <p:ext uri="{BB962C8B-B14F-4D97-AF65-F5344CB8AC3E}">
        <p14:creationId xmlns:p14="http://schemas.microsoft.com/office/powerpoint/2010/main" val="1352834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[7.2.5e]</a:t>
            </a:r>
            <a:r>
              <a:rPr lang="zh-CN" altLang="en-US" dirty="0"/>
              <a:t>：通信数据保密性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首先进行密码产品核查，确认密码产品的功能可以用于通信数据的保密性保护；</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其次检查使用的密钥的安全性。</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对通信数据，参考对传输保密性实现的测评方法。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992986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[7.2.5f]</a:t>
            </a:r>
            <a:r>
              <a:rPr lang="zh-CN" altLang="en-US" dirty="0"/>
              <a:t>：集中管理通道安全</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测评指标：应采用密码技术建立一条安全的信息传输通道，对网络中的安全设备或安全组件进行集中管理。</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89721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[7.2.5f]</a:t>
            </a:r>
            <a:r>
              <a:rPr lang="zh-CN" altLang="en-US" dirty="0"/>
              <a:t>：集中管理通道安全</a:t>
            </a:r>
          </a:p>
        </p:txBody>
      </p:sp>
      <p:sp>
        <p:nvSpPr>
          <p:cNvPr id="5" name="文本占位符 4"/>
          <p:cNvSpPr>
            <a:spLocks noGrp="1"/>
          </p:cNvSpPr>
          <p:nvPr>
            <p:ph type="body" sz="quarter" idx="15"/>
          </p:nvPr>
        </p:nvSpPr>
        <p:spPr/>
        <p:txBody>
          <a:bodyPr>
            <a:normAutofit fontScale="85000" lnSpcReduction="20000"/>
          </a:bodyPr>
          <a:lstStyle/>
          <a:p>
            <a:pPr marL="342900" indent="-342900" algn="l">
              <a:lnSpc>
                <a:spcPct val="150000"/>
              </a:lnSpc>
              <a:buFont typeface="Wingdings" panose="05000000000000000000" pitchFamily="2" charset="2"/>
              <a:buChar char="Ø"/>
            </a:pPr>
            <a:r>
              <a:rPr lang="zh-CN" altLang="en-US" sz="2800" b="0" i="0" dirty="0">
                <a:solidFill>
                  <a:srgbClr val="1C1917"/>
                </a:solidFill>
                <a:effectLst/>
                <a:latin typeface="-apple-system"/>
              </a:rPr>
              <a:t>测评实施：</a:t>
            </a:r>
            <a:endParaRPr lang="en-US" altLang="zh-CN" sz="2800" b="0" i="0" dirty="0">
              <a:solidFill>
                <a:srgbClr val="1C1917"/>
              </a:solidFill>
              <a:effectLst/>
              <a:latin typeface="-apple-system"/>
            </a:endParaRPr>
          </a:p>
          <a:p>
            <a:pPr marL="702000" indent="-342900" algn="l">
              <a:lnSpc>
                <a:spcPct val="160000"/>
              </a:lnSpc>
              <a:buFont typeface="Arial" panose="020B0604020202020204" pitchFamily="34" charset="0"/>
              <a:buChar char="•"/>
            </a:pPr>
            <a:r>
              <a:rPr lang="zh-CN" altLang="en-US" sz="2600" dirty="0">
                <a:solidFill>
                  <a:srgbClr val="1C1917"/>
                </a:solidFill>
                <a:latin typeface="-apple-system"/>
              </a:rPr>
              <a:t>应访问安全管理员，询问是否采用密码技术建立了安全传输通道，实现对安全设备或安全组件集中管理，以及采用何种机制实现安全传输通道：</a:t>
            </a:r>
            <a:endParaRPr lang="en-US" altLang="zh-CN" sz="26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600" dirty="0">
                <a:solidFill>
                  <a:srgbClr val="1C1917"/>
                </a:solidFill>
                <a:latin typeface="-apple-system"/>
              </a:rPr>
              <a:t>应查看设计文档，了解安全的信息传输通道建立实现机制；</a:t>
            </a:r>
            <a:endParaRPr lang="en-US" altLang="zh-CN" sz="26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600" dirty="0">
                <a:solidFill>
                  <a:srgbClr val="1C1917"/>
                </a:solidFill>
                <a:latin typeface="-apple-system"/>
              </a:rPr>
              <a:t>应检查密码产品，查看信息传输通道建立的配置是否正确；</a:t>
            </a:r>
            <a:endParaRPr lang="en-US" altLang="zh-CN" sz="26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600" dirty="0">
                <a:solidFill>
                  <a:srgbClr val="1C1917"/>
                </a:solidFill>
                <a:latin typeface="-apple-system"/>
              </a:rPr>
              <a:t>应测试密码产品，验证信息传输通道是否有效，是否实现对网络中的安全设备或安全组件进行集中管理；</a:t>
            </a:r>
            <a:endParaRPr lang="en-US" altLang="zh-CN" sz="2600" dirty="0">
              <a:solidFill>
                <a:srgbClr val="1C1917"/>
              </a:solidFill>
              <a:latin typeface="-apple-system"/>
            </a:endParaRPr>
          </a:p>
          <a:p>
            <a:pPr marL="702000" indent="-342900" algn="l">
              <a:lnSpc>
                <a:spcPct val="160000"/>
              </a:lnSpc>
              <a:buFont typeface="Arial" panose="020B0604020202020204" pitchFamily="34" charset="0"/>
              <a:buChar char="•"/>
            </a:pPr>
            <a:r>
              <a:rPr lang="zh-CN" altLang="en-US" sz="2600" dirty="0">
                <a:solidFill>
                  <a:srgbClr val="1C1917"/>
                </a:solidFill>
                <a:latin typeface="-apple-system"/>
              </a:rPr>
              <a:t>应查看系统所使用的密码算法、身份鉴别协议是否符合密码相关国家标准和行业标准，相关网络安全设备是否经过了国家密码管理部门核准。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600310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[7.2.5f]</a:t>
            </a:r>
            <a:r>
              <a:rPr lang="zh-CN" altLang="en-US" dirty="0"/>
              <a:t>：集中管理通道安全</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首先进行密码产品核查，确认密码产品的功能可以用于集中管理信息的安全保护。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对集中管理信息测评，参考对传输保密性实现的测评方法和对传输完整性实现的测评方法。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794241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测评指标：应基于符合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要求的三级及以上密码模块或通过国家密码管理部门核准的硬件密码产品实现密码运算和密钥管理（四级信息系统要求， 三级信息系统推荐）。</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647261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应访问安全管理员，询问信息系统中采用的密码模块或密码产品是否经国家密码管理部门核准；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应查看设计文档，了解信息系统中采用何种密码模块或密码产品，以及相关的密码算法和密钥管理说明；</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应检查密码产品，查看信息系统中密码模块或密码产品的型号和版本等信息，检查是否采用了符合</a:t>
            </a:r>
            <a:r>
              <a:rPr lang="en-US" altLang="zh-CN" dirty="0">
                <a:solidFill>
                  <a:srgbClr val="1C1917"/>
                </a:solidFill>
                <a:latin typeface="-apple-system"/>
              </a:rPr>
              <a:t>GM/T 0028-2014</a:t>
            </a:r>
            <a:r>
              <a:rPr lang="zh-CN" altLang="en-US" dirty="0">
                <a:solidFill>
                  <a:srgbClr val="1C1917"/>
                </a:solidFill>
                <a:latin typeface="-apple-system"/>
              </a:rPr>
              <a:t>要求的三级及以上密码模块或通过国家密码管理部门核准的硬件密码产品。</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802554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[7.2.5g]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对所有实现密码运算和密钥管理的密码产品，查看它们的商用密码产品型号证书，确认其是否符合密码应用方案中的选型；</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若密码应用方案中未选定具体产品指标或安全等级，测评人员应当确认其是否属于</a:t>
            </a:r>
            <a:r>
              <a:rPr lang="en-US" altLang="zh-CN" dirty="0">
                <a:solidFill>
                  <a:srgbClr val="1C1917"/>
                </a:solidFill>
                <a:latin typeface="-apple-system"/>
              </a:rPr>
              <a:t>GM/T 0028-2014</a:t>
            </a:r>
            <a:r>
              <a:rPr lang="zh-CN" altLang="en-US" dirty="0">
                <a:solidFill>
                  <a:srgbClr val="1C1917"/>
                </a:solidFill>
                <a:latin typeface="-apple-system"/>
              </a:rPr>
              <a:t>要求的二级及以上的密码模块或硬件密码产品。</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295546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测评指标：应使用密码技术对登录的用户进行身份标识和鉴别，身份标识具有唯一性，身份鉴别信息具有复杂度要求并需要定期更换。</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测评对象：系统管理员、数据库管理员、核心服务器操作系统、核心数据库管理系统、技术文档。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662034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应结合设计文档访谈系统管理员和数据库管理员，了解用户在本地登录核心数据库或核心服务器时，系统对用户实施身份鉴别的过程中是否采用了密码技术对主机标识信息进行密码保护，具体采用何种密码技术；</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检查主机身份鉴别机制中所采用的加密算法是否符合相关法规和密码标准的要求；</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确认相关密码功能是否正确有效。</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627036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首先对采用密码技术实现用户鉴别的密码产品或密码模块进行产品核查，检查鉴别方式的合规性和正确性（参见对条款</a:t>
            </a:r>
            <a:r>
              <a:rPr lang="en-US" altLang="zh-CN" dirty="0">
                <a:solidFill>
                  <a:srgbClr val="1C1917"/>
                </a:solidFill>
                <a:latin typeface="-apple-system"/>
              </a:rPr>
              <a:t>[7.2.5a]</a:t>
            </a:r>
            <a:r>
              <a:rPr lang="zh-CN" altLang="en-US" dirty="0">
                <a:solidFill>
                  <a:srgbClr val="1C1917"/>
                </a:solidFill>
                <a:latin typeface="-apple-system"/>
              </a:rPr>
              <a:t>的测评方法）。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通过查看系统设计文档、系统配置信息或日志信息，确认身份标识的唯一性。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查看相关文档、配置策略和更新记录，确认身份鉴别信息的复杂度是否符合要求，并且定期进行更换。</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对登录设备的用户身份鉴别，参考对真实性实现的测评方法。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90872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密码产品核查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密码产品核查是测评过程的重点。</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确认所有实现密码算法、密码协议或密钥管理的部件或设备是否</a:t>
            </a:r>
            <a:r>
              <a:rPr lang="zh-CN" altLang="en-US" dirty="0">
                <a:solidFill>
                  <a:srgbClr val="1C1917"/>
                </a:solidFill>
                <a:latin typeface="-apple-system"/>
              </a:rPr>
              <a:t>合格。</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获得了国家密码管理部门颁发的商用密码产品型号证；</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获得</a:t>
            </a:r>
            <a:r>
              <a:rPr lang="zh-CN" altLang="en-US" b="0" i="0" dirty="0">
                <a:solidFill>
                  <a:srgbClr val="1C1917"/>
                </a:solidFill>
                <a:effectLst/>
                <a:latin typeface="-apple-system"/>
              </a:rPr>
              <a:t>国家密码管理部门认可的商用密码检测机构出具的合格检测报告。</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在测评过程中，测评人员应当重点评估这些密码产品是否被正确、有效使用。</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与密码算法核查和密码技术核杳一并进行；</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测评人员通过配置检查、工具检测等方式进行综合判定。</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总体要求测评</a:t>
            </a:r>
          </a:p>
        </p:txBody>
      </p:sp>
    </p:spTree>
    <p:extLst>
      <p:ext uri="{BB962C8B-B14F-4D97-AF65-F5344CB8AC3E}">
        <p14:creationId xmlns:p14="http://schemas.microsoft.com/office/powerpoint/2010/main" val="2462543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[7.3.5b]</a:t>
            </a:r>
            <a:r>
              <a:rPr lang="zh-CN" altLang="en-US" dirty="0"/>
              <a:t>：远程管理鉴别信息保密性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测评指标：在远程管理时，应使用密码技术的保密性功能来实现鉴别信息的防窃听。</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测评对象：网络设备、安全设备、服务器、操作系统、数据库系统、密码产品、技术文档。</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测评实施：查看设计文档，了解远程管理时是否采用了密码技术对远程管理用户身份鉴别信息进行保密性保护；查看并验证远程管理所采用的密码机制的正确性和有效性。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测评方法：首先进行密码产品核查。对远程管理鉴别信息，参考对传输保密性实现的测评方法。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957883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测评指标：应使用密码技术的完整性功能来保证系统资源访问控制信息的完整性。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测评对象：网络设备、安全设备、操作系统、数据库系统、密码产品、技术文档。</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查看设计文档中访问控制信息完整性保护所采用的密码技术及实现机制；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查看系统是否使用及使用何种密码技术对系统资源访问控制信息进行完整性保护；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查看密码算法是否符合密码相关国家标准和行业标准，密码产品是否获得国家密码管理部门颁发的密码产品型号证书。</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957915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[7.3.5c]</a:t>
            </a:r>
            <a:r>
              <a:rPr lang="zh-CN" altLang="en-US" dirty="0"/>
              <a:t>：访问控制信息完整性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首先进行密码产品核查，确认密码产品的功能是否可以用于设备内系统资源访问控制信息（如访问控制列表）的完整性保护；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其次检查用于</a:t>
            </a:r>
            <a:r>
              <a:rPr lang="en-US" altLang="zh-CN" dirty="0">
                <a:solidFill>
                  <a:srgbClr val="1C1917"/>
                </a:solidFill>
                <a:latin typeface="-apple-system"/>
              </a:rPr>
              <a:t>MAC</a:t>
            </a:r>
            <a:r>
              <a:rPr lang="zh-CN" altLang="en-US" dirty="0">
                <a:solidFill>
                  <a:srgbClr val="1C1917"/>
                </a:solidFill>
                <a:latin typeface="-apple-system"/>
              </a:rPr>
              <a:t>或数字签名的密钥的安全性。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对设备的访问控制信息，参考对存储完整性实现的测评方法。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697185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[7.3.5d]</a:t>
            </a:r>
            <a:r>
              <a:rPr lang="zh-CN" altLang="en-US" dirty="0"/>
              <a:t>：敏感标记完整性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测评指标：应使用密码技术的完整性功能来保证重要信息资源敏感标记的完整性。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测评对象：网络设备、安全设备、操作系统、数据库系统、密码产品、技术文档。</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查看设计文档中重要信息资源敏感标记完整性保护所采用的密码技术及实现机制；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查看并验证系统中重要信息资源敏感标记完整性保护的正确性和有效性；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查看密码算法是否符合密码相关国家标准和行业标准，密码产品是否获得国家密码管理部门颁发的密码产品型号证书。</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780112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[7.3.5d]</a:t>
            </a:r>
            <a:r>
              <a:rPr lang="zh-CN" altLang="en-US" dirty="0"/>
              <a:t>：敏感标记完整性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首先进行密码产品核查，确认密码产品的功能是否可以用于重要信息资源敏感标记的完整性保护；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再检查用于</a:t>
            </a:r>
            <a:r>
              <a:rPr lang="en-US" altLang="zh-CN" dirty="0">
                <a:solidFill>
                  <a:srgbClr val="1C1917"/>
                </a:solidFill>
                <a:latin typeface="-apple-system"/>
              </a:rPr>
              <a:t>MAC</a:t>
            </a:r>
            <a:r>
              <a:rPr lang="zh-CN" altLang="en-US" dirty="0">
                <a:solidFill>
                  <a:srgbClr val="1C1917"/>
                </a:solidFill>
                <a:latin typeface="-apple-system"/>
              </a:rPr>
              <a:t>或数字签名的密钥的安全性。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对敏感标记，参考对存储完整性实现的测评方法。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915722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[7.3.5e]</a:t>
            </a:r>
            <a:r>
              <a:rPr lang="zh-CN" altLang="en-US" dirty="0"/>
              <a:t>：重要程序或文件完整性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测评指标：应采用可信计算技术建立从系统到应用的信任链，实现系统运行过程中重要程序或文件的完整性保护。</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测评对象：网络设备、安全设备、操作系统、数据库系统、密码产品、技术文档。</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409716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[7.3.5e]</a:t>
            </a:r>
            <a:r>
              <a:rPr lang="zh-CN" altLang="en-US" dirty="0"/>
              <a:t>：重要程序或文件完整性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查看技术文档中关于可信计算技术建立从系统到应用信任链的实现机制；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查看技术文档中关于系统运行过程中重要程序或文件完整性保护所采用的技术及实现机制；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查看并验证可信计算技术建立从系统到应用信任链实现机制的正确性和有效性；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查看并验证在系统运行过程中重要程序或文件完整性保护技术及实现机制的正确性和有效性；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查看所使用的密码算法、身份鉴别协议是否符合密码相关国家标准和行业标准。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0369581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[7.3.5e]</a:t>
            </a:r>
            <a:r>
              <a:rPr lang="zh-CN" altLang="en-US" dirty="0"/>
              <a:t>：重要程序或文件完整性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进行密码产品核查。</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检查信任链内的密钥体系是否合理，信任锚的保护方式是否安全，是否存在该信任机制被绕过的可能。</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对设备重要程序或文件，参考对存储完整性实现的测评方法。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807576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[7.3.5f]</a:t>
            </a:r>
            <a:r>
              <a:rPr lang="zh-CN" altLang="en-US" dirty="0"/>
              <a:t>：日志记录完整性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测评指标：应使用密码技术的完整性功能来对日志记录进行完整性保护。</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测评对象：网络设备、存储设备、密码产品、技术文档。</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测评实施：查看设计文档中日志信息完整性保护密码技术及实现机制；查看并验证完整性保护功能的正确性和有效性。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测评方法：首先进行密码产品核查，确认密码产品的功能是否可以用于设备日志的完整性保护：其次检查用于</a:t>
            </a:r>
            <a:r>
              <a:rPr lang="en-US" altLang="zh-CN" b="0" i="0" dirty="0">
                <a:solidFill>
                  <a:srgbClr val="1C1917"/>
                </a:solidFill>
                <a:effectLst/>
                <a:latin typeface="-apple-system"/>
              </a:rPr>
              <a:t>MAC</a:t>
            </a:r>
            <a:r>
              <a:rPr lang="zh-CN" altLang="en-US" b="0" i="0" dirty="0">
                <a:solidFill>
                  <a:srgbClr val="1C1917"/>
                </a:solidFill>
                <a:effectLst/>
                <a:latin typeface="-apple-system"/>
              </a:rPr>
              <a:t>或数字签名的密钥的安全性。对设备的日志，参考对存储完整性实现的测评方法。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402930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要求的三级及以上密码模块或通过国家密码管理部门核准的硬件密码产品实现密码运算和密钥管理（四级信息系统要求，三级信息系统推荐）。</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测评对象：安全管理员、网络设备、密码产品、应用系统、技术文档 </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41686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密码服务核查</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如果信息系统使用了第三方提供的电子认证服务等密码服务，测评人员应当核查信息系统所采用的相关密码服务是否获得了国家密码管理部门颁发的密码服务许可证，如</a:t>
            </a:r>
            <a:r>
              <a:rPr lang="en-US" altLang="zh-CN" b="0" i="0" dirty="0">
                <a:solidFill>
                  <a:srgbClr val="1C1917"/>
                </a:solidFill>
                <a:effectLst/>
                <a:latin typeface="-apple-system"/>
              </a:rPr>
              <a:t>《</a:t>
            </a:r>
            <a:r>
              <a:rPr lang="zh-CN" altLang="en-US" b="0" i="0" dirty="0">
                <a:solidFill>
                  <a:srgbClr val="1C1917"/>
                </a:solidFill>
                <a:effectLst/>
                <a:latin typeface="-apple-system"/>
              </a:rPr>
              <a:t>电子认证服务使用密码许可证</a:t>
            </a:r>
            <a:r>
              <a:rPr lang="en-US" altLang="zh-CN" b="0" i="0" dirty="0">
                <a:solidFill>
                  <a:srgbClr val="1C1917"/>
                </a:solidFill>
                <a:effectLst/>
                <a:latin typeface="-apple-system"/>
              </a:rPr>
              <a:t>》</a:t>
            </a:r>
            <a:r>
              <a:rPr lang="zh-CN" altLang="en-US" b="0" i="0" dirty="0">
                <a:solidFill>
                  <a:srgbClr val="1C1917"/>
                </a:solidFill>
                <a:effectLst/>
                <a:latin typeface="-apple-system"/>
              </a:rPr>
              <a:t>，且许可证在有效期内。</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总体要求测评</a:t>
            </a:r>
          </a:p>
        </p:txBody>
      </p:sp>
    </p:spTree>
    <p:extLst>
      <p:ext uri="{BB962C8B-B14F-4D97-AF65-F5344CB8AC3E}">
        <p14:creationId xmlns:p14="http://schemas.microsoft.com/office/powerpoint/2010/main" val="333968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应访问安全管理员，询问信息系统中采用的密码模块或密码产品是否经国家密码管理部门核准；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应查看设计文档，了解信息系统中采用何种密码模块或密码产品，以及相关的密码算法和密钥管理说明；</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应检查密码产品，查看信息系统中密码模块或密码产品的型号和版本等信息，检查是否采用了符合</a:t>
            </a:r>
            <a:r>
              <a:rPr lang="en-US" altLang="zh-CN" dirty="0">
                <a:solidFill>
                  <a:srgbClr val="1C1917"/>
                </a:solidFill>
                <a:latin typeface="-apple-system"/>
              </a:rPr>
              <a:t>GM/T 0028-2014</a:t>
            </a:r>
            <a:r>
              <a:rPr lang="zh-CN" altLang="en-US" dirty="0">
                <a:solidFill>
                  <a:srgbClr val="1C1917"/>
                </a:solidFill>
                <a:latin typeface="-apple-system"/>
              </a:rPr>
              <a:t>要求的三级及以上密码模块或通过国家密码管理部门核准的硬件密码产品。</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4021702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[7.3.5g]</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对所有实现密码运算和密钥管理的密码产品，杳看它们的商用密码产品型号证书，确认其是否符合密码应用方案中的选型；</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若密码应用方案中未选定具体产品指标或安全等级，测评人员应当确认其是否属于</a:t>
            </a:r>
            <a:r>
              <a:rPr lang="en-US" altLang="zh-CN" dirty="0">
                <a:solidFill>
                  <a:srgbClr val="1C1917"/>
                </a:solidFill>
                <a:latin typeface="-apple-system"/>
              </a:rPr>
              <a:t>GM/T 0028-2014</a:t>
            </a:r>
            <a:r>
              <a:rPr lang="zh-CN" altLang="en-US" dirty="0">
                <a:solidFill>
                  <a:srgbClr val="1C1917"/>
                </a:solidFill>
                <a:latin typeface="-apple-system"/>
              </a:rPr>
              <a:t>要求的 一级及以上的密码模块或硬件密码产品。</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926210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测评指标：应使用密码技术对登录的用户进行身份标识和鉴别，实现身份鉴别信息的防截获、防假冒和防重用，保证应用系统用户身份的真实性。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测评对象：应用系统管理员、应用系统、技术文档。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279140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应结合设计文档访谈应用系统管理员，了解受检应用系统在对用户实施身份鉴别的过程中是否使用了密码技术进行有效鉴别，具体采用何种密码技术和安全设备；</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检查应用系统用户身份鉴别过程中所使用的密码算法是否符合密码相关国家标准和行业标准，专用安全设备是否经过了国家密码管理部门核准，确认相关密码功能正确有效。</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177368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[7.4.5a]</a:t>
            </a:r>
            <a:r>
              <a:rPr lang="zh-CN" altLang="en-US" dirty="0"/>
              <a:t>：身份鉴别</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对采用密码技术进行用户鉴别的密码产品或密码模块进行产品核查，检查鉴别机制的合规性。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如果应用系统除密码技术外，还采用了口令鉴别的方式进行用户身份鉴别，要确认在口令的鉴别过程中是否能够防截获、防假冒和防重用。</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17307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[7.4.5b]</a:t>
            </a:r>
            <a:r>
              <a:rPr lang="zh-CN" altLang="en-US" dirty="0"/>
              <a:t>：访问控制信息和敏感标记的完整性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测评指标：应使用密码技术的完整性功能来保证业务应用系统的访问控制策略、数据库表的访问控制信息和重要信息资源敏感标记等信息的完整性。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测评对象：系统管理员、应用系统、技术文档。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13583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[7.4.5b]</a:t>
            </a:r>
            <a:r>
              <a:rPr lang="zh-CN" altLang="en-US" dirty="0"/>
              <a:t>：访问控制信息和敏感标记的完整性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审阅技术文档，访谈系统管理员，了解系统如何对业务应用系统的访问控制策略、数据库表的访问控制信息和重要信息资源敏感标记等重要信息进行完整性保护；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如果重要信息进行了完整性保护，了解是否使用了密码技术对重要信息进行完整性保护；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如果采用了密码技术，检查系统采用的密码算法、协议是否符合密码相关国家标准和行业标准，设备是否经过了国家密码管理部门核准，相关密码功能是否正确有效。</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1671557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[7.4.5b]</a:t>
            </a:r>
            <a:r>
              <a:rPr lang="zh-CN" altLang="en-US" dirty="0"/>
              <a:t>：访问控制信息和敏感标记的完整性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首先进行密码产品核查，确认密码产品的功能是否可以用于业务系统的访问控制策略、数据库表访问控制信息和重要信息资源敏感标记等重要信息的完整性保护；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其次检查用于</a:t>
            </a:r>
            <a:r>
              <a:rPr lang="en-US" altLang="zh-CN" dirty="0">
                <a:solidFill>
                  <a:srgbClr val="1C1917"/>
                </a:solidFill>
                <a:latin typeface="-apple-system"/>
              </a:rPr>
              <a:t>MAC</a:t>
            </a:r>
            <a:r>
              <a:rPr lang="zh-CN" altLang="en-US" dirty="0">
                <a:solidFill>
                  <a:srgbClr val="1C1917"/>
                </a:solidFill>
                <a:latin typeface="-apple-system"/>
              </a:rPr>
              <a:t>或数字签名的密钥的安全性。对应用的访问控制信息和敏感标记，参考对存储完整性实现的测评方法。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175144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[7.4.5c]</a:t>
            </a:r>
            <a:r>
              <a:rPr lang="zh-CN" altLang="en-US" dirty="0"/>
              <a:t>：数据传输保密性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测评指标：应采用密码技术保证重要数据在传输过程中的保密性，包括但不限于鉴别数据、重要业务数据和重要用户信息等。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测评对象：操作系统、数据库系统、业务系统、技术文档。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805645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[7.4.5c]</a:t>
            </a:r>
            <a:r>
              <a:rPr lang="zh-CN" altLang="en-US" dirty="0"/>
              <a:t>：数据传输保密性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查看技术文档中关于业务系统中的重要数据在传输过程中的保密性保护技术及实现机制；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查看并验证业务系统中的重要数据在传输过程中的保密性保护的正确性和有效性； </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查看所使用的密码算法、身份鉴别协议是否符合密码相关国家标准和行业标准。</a:t>
            </a:r>
            <a:endParaRPr lang="zh-CN" altLang="en-US"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8792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dirty="0"/>
              <a:t>智能</a:t>
            </a:r>
            <a:r>
              <a:rPr lang="en-US" altLang="zh-CN" dirty="0"/>
              <a:t>IC</a:t>
            </a:r>
            <a:r>
              <a:rPr lang="zh-CN" altLang="en-US" dirty="0"/>
              <a:t>卡</a:t>
            </a:r>
            <a:r>
              <a:rPr lang="en-US" altLang="zh-CN" dirty="0"/>
              <a:t>/</a:t>
            </a:r>
            <a:r>
              <a:rPr lang="zh-CN" altLang="en-US" dirty="0"/>
              <a:t>智能密码钥匙应用测评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进行错误尝试试验，验证在智能</a:t>
            </a:r>
            <a:r>
              <a:rPr lang="en-US" altLang="zh-CN" b="0" i="0" dirty="0">
                <a:solidFill>
                  <a:srgbClr val="1C1917"/>
                </a:solidFill>
                <a:effectLst/>
                <a:latin typeface="-apple-system"/>
              </a:rPr>
              <a:t>IC</a:t>
            </a:r>
            <a:r>
              <a:rPr lang="zh-CN" altLang="en-US" b="0" i="0" dirty="0">
                <a:solidFill>
                  <a:srgbClr val="1C1917"/>
                </a:solidFill>
                <a:effectLst/>
                <a:latin typeface="-apple-system"/>
              </a:rPr>
              <a:t>卡或智能密码钥匙未使用或错误使用时，相关密码应用过程（如鉴别）不能正常工作。</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条件允许情况下，在模拟的主机或抽选的主机上安装监控软件（如</a:t>
            </a:r>
            <a:r>
              <a:rPr lang="en-US" altLang="zh-CN" b="0" i="0" dirty="0">
                <a:solidFill>
                  <a:srgbClr val="1C1917"/>
                </a:solidFill>
                <a:effectLst/>
                <a:latin typeface="-apple-system"/>
              </a:rPr>
              <a:t>Bus Hound)</a:t>
            </a:r>
            <a:r>
              <a:rPr lang="zh-CN" altLang="en-US" b="0" i="0" dirty="0">
                <a:solidFill>
                  <a:srgbClr val="1C1917"/>
                </a:solidFill>
                <a:effectLst/>
                <a:latin typeface="-apple-system"/>
              </a:rPr>
              <a:t>，用于对智能</a:t>
            </a:r>
            <a:r>
              <a:rPr lang="en-US" altLang="zh-CN" b="0" i="0" dirty="0">
                <a:solidFill>
                  <a:srgbClr val="1C1917"/>
                </a:solidFill>
                <a:effectLst/>
                <a:latin typeface="-apple-system"/>
              </a:rPr>
              <a:t>IC</a:t>
            </a:r>
            <a:r>
              <a:rPr lang="zh-CN" altLang="en-US" b="0" i="0" dirty="0">
                <a:solidFill>
                  <a:srgbClr val="1C1917"/>
                </a:solidFill>
                <a:effectLst/>
                <a:latin typeface="-apple-system"/>
              </a:rPr>
              <a:t>卡、智能密码钥匙的</a:t>
            </a:r>
            <a:r>
              <a:rPr lang="en-US" altLang="zh-CN" b="0" i="0" dirty="0">
                <a:solidFill>
                  <a:srgbClr val="1C1917"/>
                </a:solidFill>
                <a:effectLst/>
                <a:latin typeface="-apple-system"/>
              </a:rPr>
              <a:t>APDU</a:t>
            </a:r>
            <a:r>
              <a:rPr lang="zh-CN" altLang="en-US" b="0" i="0" dirty="0">
                <a:solidFill>
                  <a:srgbClr val="1C1917"/>
                </a:solidFill>
                <a:effectLst/>
                <a:latin typeface="-apple-system"/>
              </a:rPr>
              <a:t>指令进行抓取和分析，确认调用指令格式和内容符合预期（如口令和密钥是加密传输的）。</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如果智能</a:t>
            </a:r>
            <a:r>
              <a:rPr lang="en-US" altLang="zh-CN" b="0" i="0" dirty="0">
                <a:solidFill>
                  <a:srgbClr val="1C1917"/>
                </a:solidFill>
                <a:effectLst/>
                <a:latin typeface="-apple-system"/>
              </a:rPr>
              <a:t>IC</a:t>
            </a:r>
            <a:r>
              <a:rPr lang="zh-CN" altLang="en-US" b="0" i="0" dirty="0">
                <a:solidFill>
                  <a:srgbClr val="1C1917"/>
                </a:solidFill>
                <a:effectLst/>
                <a:latin typeface="-apple-system"/>
              </a:rPr>
              <a:t>卡或智能密码钥匙存储有数字证书，测评人员可以将数字证书导出后，对证书合规性进行检测，具体检测内容见对证书认证系统应用的测评。</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验证智能密码钥匙的口令长度不小于</a:t>
            </a:r>
            <a:r>
              <a:rPr lang="en-US" altLang="zh-CN" b="0" i="0" dirty="0">
                <a:solidFill>
                  <a:srgbClr val="1C1917"/>
                </a:solidFill>
                <a:effectLst/>
                <a:latin typeface="-apple-system"/>
              </a:rPr>
              <a:t>6</a:t>
            </a:r>
            <a:r>
              <a:rPr lang="zh-CN" altLang="en-US" b="0" i="0" dirty="0">
                <a:solidFill>
                  <a:srgbClr val="1C1917"/>
                </a:solidFill>
                <a:effectLst/>
                <a:latin typeface="-apple-system"/>
              </a:rPr>
              <a:t>个字符，错误冂令登录验证次数不大于</a:t>
            </a:r>
            <a:r>
              <a:rPr lang="en-US" altLang="zh-CN" b="0" i="0" dirty="0">
                <a:solidFill>
                  <a:srgbClr val="1C1917"/>
                </a:solidFill>
                <a:effectLst/>
                <a:latin typeface="-apple-system"/>
              </a:rPr>
              <a:t>10</a:t>
            </a:r>
            <a:r>
              <a:rPr lang="zh-CN" altLang="en-US" b="0" i="0" dirty="0">
                <a:solidFill>
                  <a:srgbClr val="1C1917"/>
                </a:solidFill>
                <a:effectLst/>
                <a:latin typeface="-apple-system"/>
              </a:rPr>
              <a:t>次。</a:t>
            </a: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977524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[7.4.5c]</a:t>
            </a:r>
            <a:r>
              <a:rPr lang="zh-CN" altLang="en-US" dirty="0"/>
              <a:t>：数据传输保密性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测评人员需要对应用层通信协议的保密性保护功能进行检查，特别要关注密钥在整个生命周期内的安全性，可以采用网络抓包的方式对保密性保护功能的有效性进行确认。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对应用数据，参考对传输保密性实现的测评方法。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612327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[7.4.5d]</a:t>
            </a:r>
            <a:r>
              <a:rPr lang="zh-CN" altLang="en-US" dirty="0"/>
              <a:t>：数据存储保密性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测评指标：应采用密码技术保证重要数据在存储过程中的保密性，包括但不限上鉴别数据、重要业务数据和重要用户信息等。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测评对象：操作系统、数据库系统、业务系统、技术文档。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3704265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[7.4.5d]</a:t>
            </a:r>
            <a:r>
              <a:rPr lang="zh-CN" altLang="en-US" dirty="0"/>
              <a:t>：数据存储保密性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查看技术文档中关于业务系统中的重要数据在存储过程中的保密性保护技术及实现机制；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查看并验证业务系统中的重要数据在存储过程中的保密性保护功能的正确性和有效性；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查看所使用的密码算法、身份鉴别协议是否符合密码相关国家标准和行业标准。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5118919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[7.4.5d]</a:t>
            </a:r>
            <a:r>
              <a:rPr lang="zh-CN" altLang="en-US" dirty="0"/>
              <a:t>：数据存储保密性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测评人员可以读出硬盘中的数据以确定存储数据保护机制的有效性；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测评人员可以抓取进出外部密码产品的数据或查阅密码产品的日志，以确定存储数据保护机制的有效性；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对应用数据，参考对存储保密性实现的测评方法。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93185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[7.4.5e]</a:t>
            </a:r>
            <a:r>
              <a:rPr lang="zh-CN" altLang="en-US" dirty="0"/>
              <a:t>：数据传输完整性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测评指标：应采用密码技术保证重要数据在传输过程中的完整性，包括但不限于鉴别数据、重要业务数据、重要审计数据、重要配置数据、重要视频数据和重要用户信息等。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测评对象：操作系统、数据库系统、业务系统、技术文档。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3601794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[7.4.5e]</a:t>
            </a:r>
            <a:r>
              <a:rPr lang="zh-CN" altLang="en-US" dirty="0"/>
              <a:t>：数据传输完整性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查看技术文档中关于业务系统中重要数据在传输过程中的完整性保护技术及实现机制；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查看并验证业务系统中的重要数据在传输过程中的完整性保护功能的正确性和有效性；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查看所使用的密码算法、身份鉴别协议是否符合密码相关国家标准和行业标准。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523540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[7.4.5e]</a:t>
            </a:r>
            <a:r>
              <a:rPr lang="zh-CN" altLang="en-US" dirty="0"/>
              <a:t>：数据传输完整性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测评人员需要对应用层通信协议的完整性保护功能进行检查，特别要关注密钥生命周期的安全性，可以采用网络抓包的方式对完整性保护功能的有效性进行确认；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对应用传输的数据，参考对传输完整性实现的测评方法。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0770025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[7.4.5f]</a:t>
            </a:r>
            <a:r>
              <a:rPr lang="zh-CN" altLang="en-US" dirty="0"/>
              <a:t>：数据存储完整性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测评指标：应采用密码技术保证重要数据在存储过程中的完整性，包括但不限于鉴别数据、重要业务数据、重要审计数据、重要配置数据、重要视频数据和重要用户信息、重要可执行程序等。 </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测评对象：操作系统、数据库系统、业务系统、技术文档。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7948231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[7.4.5f]</a:t>
            </a:r>
            <a:r>
              <a:rPr lang="zh-CN" altLang="en-US" dirty="0"/>
              <a:t>：数据存储完整性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查看技术文档中关于业务系统中的重要数据在存储过程中的完整性保护技术及实现机制；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查看并验证业务系统中的重要数据在存储过程中的完整性保护功能的正确性和有效性；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查看所使用的密码算法、身份鉴别协议是否符合密码相关国家标准和行业标准。</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6446021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[7.4.5f]</a:t>
            </a:r>
            <a:r>
              <a:rPr lang="zh-CN" altLang="en-US" dirty="0"/>
              <a:t>：数据存储完整性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测评人员可以读出硬盘中的数据以确定存储数据保护机制的有效性；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测评人员可以抓取进出外部密码产品的数据或查阅密码产品的日志以确定存储数据保护机制的有效性；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对应用传输的数据，参考对存储完整性实现的测评方法。</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423614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密码机应用测评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利用协议分析工具，抓取应用系统调用密码机的指令报文，验证其是否符合预期（如调用频率是否正常、调用指令是否正确）。</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管理员登录密码机查看相关配置，检查内部存储的密钥是否对应合规的密码算法，密码计算时是否使用合规的密码算法等。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管理员登录密码机查看日志文件，根据与密钥管理、密码计算相关的日志记录，检查是否使用合规的密码算法等。</a:t>
            </a:r>
          </a:p>
          <a:p>
            <a:pPr marL="342900" indent="-342900" algn="l">
              <a:lnSpc>
                <a:spcPct val="150000"/>
              </a:lnSpc>
              <a:buFont typeface="Wingdings" panose="05000000000000000000" pitchFamily="2" charset="2"/>
              <a:buChar char="Ø"/>
            </a:pP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27665214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80</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[7.4.5g]</a:t>
            </a:r>
            <a:r>
              <a:rPr lang="zh-CN" altLang="en-US" dirty="0"/>
              <a:t>：日志记录完整性</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测评指标：应使用密码技术的完整性功能来实现对日志记录的完整性保护。</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测评对象：安全审计员、应用系统、技术文档。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6117533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81</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[7.4.5g]</a:t>
            </a:r>
            <a:r>
              <a:rPr lang="zh-CN" altLang="en-US" dirty="0"/>
              <a:t>：日志记录完整性</a:t>
            </a:r>
          </a:p>
        </p:txBody>
      </p:sp>
      <p:sp>
        <p:nvSpPr>
          <p:cNvPr id="5" name="文本占位符 4"/>
          <p:cNvSpPr>
            <a:spLocks noGrp="1"/>
          </p:cNvSpPr>
          <p:nvPr>
            <p:ph type="body" sz="quarter" idx="15"/>
          </p:nvPr>
        </p:nvSpPr>
        <p:spPr/>
        <p:txBody>
          <a:bodyPr>
            <a:no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审阅技术文档，访谈安全审计员，了解应用系统是否具有日志记录的功能，了解是否进行了完整性保护；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若日志记录进行了完整性保护，了解是否对日志记录进行完整性保护；</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如果采用了密码技术，检查系统采用的密码算法、协议是否符合有关国家标准和行业标准，设备是否经过了国家密码管理部门核准，相关密码功能是否正确有效。</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测评方法：测评人员应对提供完整性保护功能的密码产品进行核查，检查密钥管理方式是否合理。对应用的日志信息，参考对存储完整性实现的测评方法。</a:t>
            </a:r>
            <a:endParaRPr lang="en-US" altLang="zh-CN"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812445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82</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[7.4.5h]</a:t>
            </a:r>
            <a:r>
              <a:rPr lang="zh-CN" altLang="en-US" dirty="0"/>
              <a:t>：重要应用程序的加载和卸载</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测评指标：应采用密码技术对重要应用程序的加载和卸载进行安全控制。</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测评对象：系统管理员、应用系统、技术文档。</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审阅技术文档，访谈系统管理员，了解应用系统是否采用密码技术对重要程序的加载和卸载进行安全控制；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如果采用了密码技术，检查系统采用的密码技术是否符合有关国家标准和行业标准，相关密码功能是否正确有效。</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223547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83</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[7.4.5h]</a:t>
            </a:r>
            <a:r>
              <a:rPr lang="zh-CN" altLang="en-US" dirty="0"/>
              <a:t>：重要应用程序的加载和卸载</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对提供安全控制的密码产品进行核查，确认其提供的安全控制机制能够保证重要应用程序的安全加载和卸载。</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在条件允许的情况下，尝试使用非授权的操作员对受保护的应用程序进行加载或卸载，来验证安全控制机制的有效性。</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28797995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84</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[7.4.5i]</a:t>
            </a:r>
            <a:r>
              <a:rPr lang="zh-CN" altLang="en-US" dirty="0"/>
              <a:t>：抗抵赖（四级信息系统要求）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测评指标：在可能涉及法律责任认定的应用中，应采用密码技术提供数据原发证据和数据接收证据，实现数据原发行为的不可否认性和数据接收行为的不可否认性。</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测评对象：系统设计文档，业务应用系统和数据安全保护系统，终端和服务器等设备中的操作系统、数据库系统和中间件等系统软件及网络设备和安全设备中的重要配置数据。</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2122410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85</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[7.4.5i]</a:t>
            </a:r>
            <a:r>
              <a:rPr lang="zh-CN" altLang="en-US" dirty="0"/>
              <a:t>：抗抵赖（四级信息系统要求）</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应核查设计文档，是否采用密码技术保证数据发送和数据接收操作的不可否认性；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应核查数据安全保护系统是否能够保证数据发送和数据接收操作的不可否认性；</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应测试是否能够检测到数据在传输过程中不能被篡改。</a:t>
            </a:r>
            <a:endParaRPr lang="en-US" altLang="zh-CN" dirty="0">
              <a:solidFill>
                <a:srgbClr val="1C1917"/>
              </a:solidFill>
              <a:latin typeface="-apple-system"/>
            </a:endParaRPr>
          </a:p>
          <a:p>
            <a:pPr marL="342900" indent="-342900" algn="l">
              <a:lnSpc>
                <a:spcPct val="150000"/>
              </a:lnSpc>
              <a:buFont typeface="Wingdings" panose="05000000000000000000" pitchFamily="2" charset="2"/>
              <a:buChar char="Ø"/>
            </a:pPr>
            <a:r>
              <a:rPr lang="zh-CN" altLang="en-US" dirty="0">
                <a:solidFill>
                  <a:srgbClr val="1C1917"/>
                </a:solidFill>
                <a:latin typeface="-apple-system"/>
              </a:rPr>
              <a:t>测评方法：</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于需要数据原发证据和数据接收证据的应用，进行密码服务（电子认证服务）的合规性核查，以及必要的密码产品的合规性核查（如证书认证系统、电子签章系统）。对于数据原发和接收行为，参考对不可否认性实现的测评方法。</a:t>
            </a:r>
          </a:p>
          <a:p>
            <a:pPr marL="702000" indent="-342900" algn="l">
              <a:lnSpc>
                <a:spcPct val="150000"/>
              </a:lnSpc>
              <a:buFont typeface="Arial" panose="020B0604020202020204" pitchFamily="34" charset="0"/>
              <a:buChar char="•"/>
            </a:pPr>
            <a:endParaRPr lang="zh-CN" altLang="en-US"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4869973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86</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[7.4.5j]</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测评指标：应采用符合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要求的三级及以上密码模块或通过国家密码管理部门核准的硬件密码产品实现密码运算和密钥管理（四级信息系统要求，三级信息系统推荐）。</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测评对象：安全管理员、网络设备、密码产品、应用系统、技术文档。</a:t>
            </a: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40691518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[7.4.5j]</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应访问安全管理员，询问信息系统中采用的密码模块或密码产品是否经国家密码管理部门核准；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应查看设计文档，了解信息系统中采用何种密码模块或密码产品，以及相关的密码算法和密钥管理说明； </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应检查密码产品，查看信息系统中密码模块或密码产品的型号和版本等信息，检杳是否采用了符合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要求的三级及以上密码模块或通过国家密码管理部门核准的硬件密码产品。</a:t>
            </a:r>
            <a:endParaRPr lang="zh-CN" altLang="en-US"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10468893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[7.4.5j]</a:t>
            </a:r>
            <a:r>
              <a:rPr lang="zh-CN" altLang="en-US" dirty="0"/>
              <a:t>：密码模块实现</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测评方法：</a:t>
            </a:r>
            <a:endParaRPr lang="en-US" altLang="zh-CN" b="0" i="0" dirty="0">
              <a:solidFill>
                <a:srgbClr val="1C1917"/>
              </a:solidFill>
              <a:effectLst/>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对所有实现密码运算和密钥管理的密码产品，查看它们的商用密码产品型号证书，确认其是否符合密码应用方案中的选型；</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b="0" i="0" dirty="0">
                <a:solidFill>
                  <a:srgbClr val="1C1917"/>
                </a:solidFill>
                <a:effectLst/>
                <a:latin typeface="-apple-system"/>
              </a:rPr>
              <a:t>若密码应用方案中未选定具体产品指标或安全等级，测评人员应当确认其是否属于符合</a:t>
            </a:r>
            <a:r>
              <a:rPr lang="en-US" altLang="zh-CN" b="0" i="0" dirty="0">
                <a:solidFill>
                  <a:srgbClr val="1C1917"/>
                </a:solidFill>
                <a:effectLst/>
                <a:latin typeface="-apple-system"/>
              </a:rPr>
              <a:t>GM/T 0028-2014</a:t>
            </a:r>
            <a:r>
              <a:rPr lang="zh-CN" altLang="en-US" b="0" i="0" dirty="0">
                <a:solidFill>
                  <a:srgbClr val="1C1917"/>
                </a:solidFill>
                <a:effectLst/>
                <a:latin typeface="-apple-system"/>
              </a:rPr>
              <a:t>要求的三级及以上的密码模块或硬件密码产品。</a:t>
            </a:r>
            <a:endParaRPr lang="zh-CN" altLang="en-US" dirty="0">
              <a:solidFill>
                <a:srgbClr val="1C1917"/>
              </a:solidFill>
              <a:latin typeface="-apple-system"/>
            </a:endParaRPr>
          </a:p>
        </p:txBody>
      </p:sp>
      <p:sp>
        <p:nvSpPr>
          <p:cNvPr id="3" name="文本占位符 2"/>
          <p:cNvSpPr>
            <a:spLocks noGrp="1"/>
          </p:cNvSpPr>
          <p:nvPr>
            <p:ph type="body" sz="quarter" idx="13"/>
          </p:nvPr>
        </p:nvSpPr>
        <p:spPr/>
        <p:txBody>
          <a:bodyPr/>
          <a:lstStyle/>
          <a:p>
            <a:r>
              <a:rPr lang="zh-CN" altLang="en-US" dirty="0"/>
              <a:t>密码技术应用测评</a:t>
            </a:r>
          </a:p>
        </p:txBody>
      </p:sp>
    </p:spTree>
    <p:extLst>
      <p:ext uri="{BB962C8B-B14F-4D97-AF65-F5344CB8AC3E}">
        <p14:creationId xmlns:p14="http://schemas.microsoft.com/office/powerpoint/2010/main" val="37450952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89</a:t>
            </a:fld>
            <a:endParaRPr lang="zh-CN" altLang="en-US" dirty="0"/>
          </a:p>
        </p:txBody>
      </p:sp>
      <p:sp>
        <p:nvSpPr>
          <p:cNvPr id="4" name="文本占位符 3"/>
          <p:cNvSpPr>
            <a:spLocks noGrp="1"/>
          </p:cNvSpPr>
          <p:nvPr>
            <p:ph type="body" sz="quarter" idx="14"/>
          </p:nvPr>
        </p:nvSpPr>
        <p:spPr/>
        <p:txBody>
          <a:bodyPr/>
          <a:lstStyle/>
          <a:p>
            <a:r>
              <a:rPr lang="zh-CN" altLang="en-US" dirty="0"/>
              <a:t>三级信息系统密钥管理测评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98609" y="2132709"/>
            <a:ext cx="11794779" cy="2509673"/>
          </a:xfrm>
          <a:prstGeom prst="rect">
            <a:avLst/>
          </a:prstGeom>
        </p:spPr>
        <p:txBody>
          <a:bodyPr vert="horz" lIns="91440" tIns="45720" rIns="91440" bIns="45720" numCol="2"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[8.4a]</a:t>
            </a:r>
            <a:r>
              <a:rPr lang="zh-CN" altLang="en-US" dirty="0">
                <a:solidFill>
                  <a:srgbClr val="1C1917"/>
                </a:solidFill>
                <a:latin typeface="-apple-system"/>
              </a:rPr>
              <a:t>：密钥生成</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[8.4b]</a:t>
            </a:r>
            <a:r>
              <a:rPr lang="zh-CN" altLang="en-US" dirty="0">
                <a:solidFill>
                  <a:srgbClr val="1C1917"/>
                </a:solidFill>
                <a:latin typeface="-apple-system"/>
              </a:rPr>
              <a:t>：密钥存储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[8.4c]</a:t>
            </a:r>
            <a:r>
              <a:rPr lang="zh-CN" altLang="en-US" dirty="0">
                <a:solidFill>
                  <a:srgbClr val="1C1917"/>
                </a:solidFill>
                <a:latin typeface="-apple-system"/>
              </a:rPr>
              <a:t>：密钥分发</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[8.4d]</a:t>
            </a:r>
            <a:r>
              <a:rPr lang="zh-CN" altLang="en-US" dirty="0">
                <a:solidFill>
                  <a:srgbClr val="1C1917"/>
                </a:solidFill>
                <a:latin typeface="-apple-system"/>
              </a:rPr>
              <a:t>：密钥导入与导出</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[8.4e]</a:t>
            </a:r>
            <a:r>
              <a:rPr lang="zh-CN" altLang="en-US" dirty="0">
                <a:solidFill>
                  <a:srgbClr val="1C1917"/>
                </a:solidFill>
                <a:latin typeface="-apple-system"/>
              </a:rPr>
              <a:t>：密钥使用。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[8.4f]</a:t>
            </a:r>
            <a:r>
              <a:rPr lang="zh-CN" altLang="en-US" dirty="0">
                <a:solidFill>
                  <a:srgbClr val="1C1917"/>
                </a:solidFill>
                <a:latin typeface="-apple-system"/>
              </a:rPr>
              <a:t>：密钥备份与恢复。</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[8.4g]</a:t>
            </a:r>
            <a:r>
              <a:rPr lang="zh-CN" altLang="en-US" dirty="0">
                <a:solidFill>
                  <a:srgbClr val="1C1917"/>
                </a:solidFill>
                <a:latin typeface="-apple-system"/>
              </a:rPr>
              <a:t>：密钥归档。</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[8.4h]</a:t>
            </a:r>
            <a:r>
              <a:rPr lang="zh-CN" altLang="en-US" dirty="0">
                <a:solidFill>
                  <a:srgbClr val="1C1917"/>
                </a:solidFill>
                <a:latin typeface="-apple-system"/>
              </a:rPr>
              <a:t>：密钥销毁。</a:t>
            </a:r>
            <a:endParaRPr lang="en-US" altLang="zh-CN" dirty="0">
              <a:solidFill>
                <a:srgbClr val="1C1917"/>
              </a:solidFill>
              <a:latin typeface="-apple-system"/>
            </a:endParaRPr>
          </a:p>
          <a:p>
            <a:pPr algn="l">
              <a:lnSpc>
                <a:spcPct val="150000"/>
              </a:lnSpc>
            </a:pPr>
            <a:endParaRPr lang="en-US" altLang="zh-CN" dirty="0">
              <a:solidFill>
                <a:srgbClr val="1C1917"/>
              </a:solidFill>
              <a:latin typeface="-apple-system"/>
            </a:endParaRPr>
          </a:p>
        </p:txBody>
      </p:sp>
      <p:sp>
        <p:nvSpPr>
          <p:cNvPr id="7" name="文本占位符 4">
            <a:extLst>
              <a:ext uri="{FF2B5EF4-FFF2-40B4-BE49-F238E27FC236}">
                <a16:creationId xmlns:a16="http://schemas.microsoft.com/office/drawing/2014/main" id="{4670E5E4-6B85-9AD9-B55E-9DDD000D5C68}"/>
              </a:ext>
            </a:extLst>
          </p:cNvPr>
          <p:cNvSpPr txBox="1">
            <a:spLocks/>
          </p:cNvSpPr>
          <p:nvPr/>
        </p:nvSpPr>
        <p:spPr>
          <a:xfrm>
            <a:off x="198610" y="4346016"/>
            <a:ext cx="11794779" cy="1028277"/>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测评对象</a:t>
            </a:r>
            <a:endParaRPr lang="en-US" altLang="zh-CN" dirty="0">
              <a:solidFill>
                <a:srgbClr val="1C1917"/>
              </a:solidFill>
              <a:latin typeface="-apple-system"/>
            </a:endParaRPr>
          </a:p>
        </p:txBody>
      </p:sp>
      <p:sp>
        <p:nvSpPr>
          <p:cNvPr id="8" name="文本占位符 4">
            <a:extLst>
              <a:ext uri="{FF2B5EF4-FFF2-40B4-BE49-F238E27FC236}">
                <a16:creationId xmlns:a16="http://schemas.microsoft.com/office/drawing/2014/main" id="{BBB107C6-C13B-18D1-353D-D84E3CB2AA9A}"/>
              </a:ext>
            </a:extLst>
          </p:cNvPr>
          <p:cNvSpPr txBox="1">
            <a:spLocks/>
          </p:cNvSpPr>
          <p:nvPr/>
        </p:nvSpPr>
        <p:spPr>
          <a:xfrm>
            <a:off x="231212" y="4860154"/>
            <a:ext cx="11794779" cy="1028277"/>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测评对象包括密钥管理员、密钥管理制度、应用系统、密码产品。</a:t>
            </a:r>
            <a:endParaRPr lang="en-US" altLang="zh-CN" dirty="0">
              <a:solidFill>
                <a:srgbClr val="1C1917"/>
              </a:solidFill>
              <a:latin typeface="-apple-system"/>
            </a:endParaRPr>
          </a:p>
          <a:p>
            <a:pPr algn="l">
              <a:lnSpc>
                <a:spcPct val="150000"/>
              </a:lnSpc>
            </a:pPr>
            <a:endParaRPr lang="en-US" altLang="zh-CN" dirty="0">
              <a:solidFill>
                <a:srgbClr val="1C1917"/>
              </a:solidFill>
              <a:latin typeface="-apple-system"/>
            </a:endParaRPr>
          </a:p>
        </p:txBody>
      </p:sp>
    </p:spTree>
    <p:extLst>
      <p:ext uri="{BB962C8B-B14F-4D97-AF65-F5344CB8AC3E}">
        <p14:creationId xmlns:p14="http://schemas.microsoft.com/office/powerpoint/2010/main" val="387393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en-US" altLang="zh-CN" dirty="0"/>
              <a:t>VPN</a:t>
            </a:r>
            <a:r>
              <a:rPr lang="zh-CN" altLang="en-US" dirty="0"/>
              <a:t>产品和安全认证网关应用测评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利用端口扫描工具，探测</a:t>
            </a:r>
            <a:r>
              <a:rPr lang="en-US" altLang="zh-CN" b="0" i="0" dirty="0" err="1">
                <a:solidFill>
                  <a:srgbClr val="1C1917"/>
                </a:solidFill>
                <a:effectLst/>
                <a:latin typeface="-apple-system"/>
              </a:rPr>
              <a:t>IPSec</a:t>
            </a:r>
            <a:r>
              <a:rPr lang="en-US" altLang="zh-CN" b="0" i="0" dirty="0">
                <a:solidFill>
                  <a:srgbClr val="1C1917"/>
                </a:solidFill>
                <a:effectLst/>
                <a:latin typeface="-apple-system"/>
              </a:rPr>
              <a:t> VPN</a:t>
            </a:r>
            <a:r>
              <a:rPr lang="zh-CN" altLang="en-US" b="0" i="0" dirty="0">
                <a:solidFill>
                  <a:srgbClr val="1C1917"/>
                </a:solidFill>
                <a:effectLst/>
                <a:latin typeface="-apple-system"/>
              </a:rPr>
              <a:t>和</a:t>
            </a:r>
            <a:r>
              <a:rPr lang="en-US" altLang="zh-CN" b="0" i="0" dirty="0">
                <a:solidFill>
                  <a:srgbClr val="1C1917"/>
                </a:solidFill>
                <a:effectLst/>
                <a:latin typeface="-apple-system"/>
              </a:rPr>
              <a:t>SSL VPN</a:t>
            </a:r>
            <a:r>
              <a:rPr lang="zh-CN" altLang="en-US" b="0" i="0" dirty="0">
                <a:solidFill>
                  <a:srgbClr val="1C1917"/>
                </a:solidFill>
                <a:effectLst/>
                <a:latin typeface="-apple-system"/>
              </a:rPr>
              <a:t>服务端所对应的端口服务是否开启。</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利用通信协议分析工具，抓取</a:t>
            </a:r>
            <a:r>
              <a:rPr lang="en-US" altLang="zh-CN" b="0" i="0" dirty="0" err="1">
                <a:solidFill>
                  <a:srgbClr val="1C1917"/>
                </a:solidFill>
                <a:effectLst/>
                <a:latin typeface="-apple-system"/>
              </a:rPr>
              <a:t>IPSec</a:t>
            </a:r>
            <a:r>
              <a:rPr lang="zh-CN" altLang="en-US" b="0" i="0" dirty="0">
                <a:solidFill>
                  <a:srgbClr val="1C1917"/>
                </a:solidFill>
                <a:effectLst/>
                <a:latin typeface="-apple-system"/>
              </a:rPr>
              <a:t>协议</a:t>
            </a:r>
            <a:r>
              <a:rPr lang="en-US" altLang="zh-CN" b="0" i="0" dirty="0">
                <a:solidFill>
                  <a:srgbClr val="1C1917"/>
                </a:solidFill>
                <a:effectLst/>
                <a:latin typeface="-apple-system"/>
              </a:rPr>
              <a:t>IKE</a:t>
            </a:r>
            <a:r>
              <a:rPr lang="zh-CN" altLang="en-US" b="0" i="0" dirty="0">
                <a:solidFill>
                  <a:srgbClr val="1C1917"/>
                </a:solidFill>
                <a:effectLst/>
                <a:latin typeface="-apple-system"/>
              </a:rPr>
              <a:t>阶段、</a:t>
            </a:r>
            <a:r>
              <a:rPr lang="en-US" altLang="zh-CN" b="0" i="0" dirty="0">
                <a:solidFill>
                  <a:srgbClr val="1C1917"/>
                </a:solidFill>
                <a:effectLst/>
                <a:latin typeface="-apple-system"/>
              </a:rPr>
              <a:t>SSL</a:t>
            </a:r>
            <a:r>
              <a:rPr lang="zh-CN" altLang="en-US" b="0" i="0" dirty="0">
                <a:solidFill>
                  <a:srgbClr val="1C1917"/>
                </a:solidFill>
                <a:effectLst/>
                <a:latin typeface="-apple-system"/>
              </a:rPr>
              <a:t>协议握手阶段的数据报文，解析密码算法或密码套件标识是否属于已发布为标准的商用密码算法。</a:t>
            </a:r>
            <a:endParaRPr lang="en-US" altLang="zh-CN" b="0" i="0" dirty="0">
              <a:solidFill>
                <a:srgbClr val="1C1917"/>
              </a:solidFill>
              <a:effectLst/>
              <a:latin typeface="-apple-system"/>
            </a:endParaRP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利用协议分析工具，抓取并解析</a:t>
            </a:r>
            <a:r>
              <a:rPr lang="en-US" altLang="zh-CN" b="0" i="0" dirty="0" err="1">
                <a:solidFill>
                  <a:srgbClr val="1C1917"/>
                </a:solidFill>
                <a:effectLst/>
                <a:latin typeface="-apple-system"/>
              </a:rPr>
              <a:t>IPSec</a:t>
            </a:r>
            <a:r>
              <a:rPr lang="zh-CN" altLang="en-US" b="0" i="0" dirty="0">
                <a:solidFill>
                  <a:srgbClr val="1C1917"/>
                </a:solidFill>
                <a:effectLst/>
                <a:latin typeface="-apple-system"/>
              </a:rPr>
              <a:t>协议</a:t>
            </a:r>
            <a:r>
              <a:rPr lang="en-US" altLang="zh-CN" b="0" i="0" dirty="0">
                <a:solidFill>
                  <a:srgbClr val="1C1917"/>
                </a:solidFill>
                <a:effectLst/>
                <a:latin typeface="-apple-system"/>
              </a:rPr>
              <a:t>IKE</a:t>
            </a:r>
            <a:r>
              <a:rPr lang="zh-CN" altLang="en-US" b="0" i="0" dirty="0">
                <a:solidFill>
                  <a:srgbClr val="1C1917"/>
                </a:solidFill>
                <a:effectLst/>
                <a:latin typeface="-apple-system"/>
              </a:rPr>
              <a:t>阶段、</a:t>
            </a:r>
            <a:r>
              <a:rPr lang="en-US" altLang="zh-CN" b="0" i="0" dirty="0">
                <a:solidFill>
                  <a:srgbClr val="1C1917"/>
                </a:solidFill>
                <a:effectLst/>
                <a:latin typeface="-apple-system"/>
              </a:rPr>
              <a:t>SSL</a:t>
            </a:r>
            <a:r>
              <a:rPr lang="zh-CN" altLang="en-US" b="0" i="0" dirty="0">
                <a:solidFill>
                  <a:srgbClr val="1C1917"/>
                </a:solidFill>
                <a:effectLst/>
                <a:latin typeface="-apple-system"/>
              </a:rPr>
              <a:t>协议握手阶段传输的证书内容，判断证书是否合规，具体检测内容见对证书认证系统应用的测评。</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密码产品应用与功能测评</a:t>
            </a:r>
          </a:p>
        </p:txBody>
      </p:sp>
    </p:spTree>
    <p:extLst>
      <p:ext uri="{BB962C8B-B14F-4D97-AF65-F5344CB8AC3E}">
        <p14:creationId xmlns:p14="http://schemas.microsoft.com/office/powerpoint/2010/main" val="11085358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90</a:t>
            </a:fld>
            <a:endParaRPr lang="zh-CN" altLang="en-US" dirty="0"/>
          </a:p>
        </p:txBody>
      </p:sp>
      <p:sp>
        <p:nvSpPr>
          <p:cNvPr id="4" name="文本占位符 3"/>
          <p:cNvSpPr>
            <a:spLocks noGrp="1"/>
          </p:cNvSpPr>
          <p:nvPr>
            <p:ph type="body" sz="quarter" idx="14"/>
          </p:nvPr>
        </p:nvSpPr>
        <p:spPr/>
        <p:txBody>
          <a:bodyPr/>
          <a:lstStyle/>
          <a:p>
            <a:r>
              <a:rPr lang="zh-CN" altLang="en-US" dirty="0"/>
              <a:t>三级信息系统密钥管理测评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66009" y="2151537"/>
            <a:ext cx="11794779" cy="4268606"/>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结合技术文档，了解系统在密钥生成过程中所使用的真随机数生成器是否为经过了国家密码管理部门批准的随机数生成器；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查看系统内随机数生成器的运行状态，判断生成密钥是否具有良好的随机性；查看其功能是否正确有效；</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结合技术文档，了解系统内部所有密钥是否均以密文形式进行存储，或者位于受保护的安全区域；</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查看系统内部密钥的存储状态；</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endParaRPr lang="en-US" altLang="zh-CN" dirty="0">
              <a:solidFill>
                <a:srgbClr val="1C1917"/>
              </a:solidFill>
              <a:latin typeface="-apple-system"/>
            </a:endParaRPr>
          </a:p>
        </p:txBody>
      </p:sp>
    </p:spTree>
    <p:extLst>
      <p:ext uri="{BB962C8B-B14F-4D97-AF65-F5344CB8AC3E}">
        <p14:creationId xmlns:p14="http://schemas.microsoft.com/office/powerpoint/2010/main" val="12497357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91</a:t>
            </a:fld>
            <a:endParaRPr lang="zh-CN" altLang="en-US" dirty="0"/>
          </a:p>
        </p:txBody>
      </p:sp>
      <p:sp>
        <p:nvSpPr>
          <p:cNvPr id="4" name="文本占位符 3"/>
          <p:cNvSpPr>
            <a:spLocks noGrp="1"/>
          </p:cNvSpPr>
          <p:nvPr>
            <p:ph type="body" sz="quarter" idx="14"/>
          </p:nvPr>
        </p:nvSpPr>
        <p:spPr/>
        <p:txBody>
          <a:bodyPr/>
          <a:lstStyle/>
          <a:p>
            <a:r>
              <a:rPr lang="zh-CN" altLang="en-US" dirty="0"/>
              <a:t>三级信息系统密钥管理测评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98610" y="2136615"/>
            <a:ext cx="11794779" cy="4268606"/>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结合技术文档，了解系统内部采用何种密钥分发方式；</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结合技术文档，了解在密钥导入、导出过程中系统采用了何种安全措施来保证此操作的安全性及密钥的正确性；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结合技术文档，了解系统内部是否具有严格的密钥使用管理机制，以保证所有密钥均具有明确的用途且各类密钥均可被正确地使用、管理；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查看系统提供的数据加密处理操作，判断密钥的使用、管理过程是否安全；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结合技术文档，了解系统内部是否具有较为完善的密钥备份恢复机制；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endParaRPr lang="en-US" altLang="zh-CN" dirty="0">
              <a:solidFill>
                <a:srgbClr val="1C1917"/>
              </a:solidFill>
              <a:latin typeface="-apple-system"/>
            </a:endParaRPr>
          </a:p>
        </p:txBody>
      </p:sp>
    </p:spTree>
    <p:extLst>
      <p:ext uri="{BB962C8B-B14F-4D97-AF65-F5344CB8AC3E}">
        <p14:creationId xmlns:p14="http://schemas.microsoft.com/office/powerpoint/2010/main" val="40878540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92</a:t>
            </a:fld>
            <a:endParaRPr lang="zh-CN" altLang="en-US" dirty="0"/>
          </a:p>
        </p:txBody>
      </p:sp>
      <p:sp>
        <p:nvSpPr>
          <p:cNvPr id="4" name="文本占位符 3"/>
          <p:cNvSpPr>
            <a:spLocks noGrp="1"/>
          </p:cNvSpPr>
          <p:nvPr>
            <p:ph type="body" sz="quarter" idx="14"/>
          </p:nvPr>
        </p:nvSpPr>
        <p:spPr/>
        <p:txBody>
          <a:bodyPr/>
          <a:lstStyle/>
          <a:p>
            <a:r>
              <a:rPr lang="zh-CN" altLang="en-US" dirty="0"/>
              <a:t>三级信息系统密钥管理测评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66009" y="2151537"/>
            <a:ext cx="11794779" cy="4268606"/>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查看系统中备份密钥的存储状态，确认密钥备份功能的正确性与有效性；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结合技术文档，了解系统内归档密钥记录、审计信息；是否具有较为完善的安全保护、防泄露机制；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结合技术文档，了解系统内不同密钥存储介质的销毁机制，了解系统中密钥销毁策略、密钥销毁方式等细节内容；</a:t>
            </a:r>
            <a:endParaRPr lang="en-US" altLang="zh-CN" dirty="0">
              <a:solidFill>
                <a:srgbClr val="1C1917"/>
              </a:solidFill>
              <a:latin typeface="-apple-system"/>
            </a:endParaRPr>
          </a:p>
          <a:p>
            <a:pPr marL="359100" algn="l">
              <a:lnSpc>
                <a:spcPct val="150000"/>
              </a:lnSpc>
            </a:pPr>
            <a:endParaRPr lang="en-US" altLang="zh-CN" dirty="0">
              <a:solidFill>
                <a:srgbClr val="1C1917"/>
              </a:solidFill>
              <a:latin typeface="-apple-system"/>
            </a:endParaRPr>
          </a:p>
        </p:txBody>
      </p:sp>
    </p:spTree>
    <p:extLst>
      <p:ext uri="{BB962C8B-B14F-4D97-AF65-F5344CB8AC3E}">
        <p14:creationId xmlns:p14="http://schemas.microsoft.com/office/powerpoint/2010/main" val="25916278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93</a:t>
            </a:fld>
            <a:endParaRPr lang="zh-CN" altLang="en-US" dirty="0"/>
          </a:p>
        </p:txBody>
      </p:sp>
      <p:sp>
        <p:nvSpPr>
          <p:cNvPr id="4" name="文本占位符 3"/>
          <p:cNvSpPr>
            <a:spLocks noGrp="1"/>
          </p:cNvSpPr>
          <p:nvPr>
            <p:ph type="body" sz="quarter" idx="14"/>
          </p:nvPr>
        </p:nvSpPr>
        <p:spPr/>
        <p:txBody>
          <a:bodyPr/>
          <a:lstStyle/>
          <a:p>
            <a:r>
              <a:rPr lang="zh-CN" altLang="en-US" dirty="0"/>
              <a:t>四级信息系统密钥管理测评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98609" y="2132709"/>
            <a:ext cx="11794779" cy="2509673"/>
          </a:xfrm>
          <a:prstGeom prst="rect">
            <a:avLst/>
          </a:prstGeom>
        </p:spPr>
        <p:txBody>
          <a:bodyPr vert="horz" lIns="91440" tIns="45720" rIns="91440" bIns="45720" numCol="2"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[8.5a]</a:t>
            </a:r>
            <a:r>
              <a:rPr lang="zh-CN" altLang="en-US" dirty="0">
                <a:solidFill>
                  <a:srgbClr val="1C1917"/>
                </a:solidFill>
                <a:latin typeface="-apple-system"/>
              </a:rPr>
              <a:t>：密钥生成</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[8.5b]</a:t>
            </a:r>
            <a:r>
              <a:rPr lang="zh-CN" altLang="en-US" dirty="0">
                <a:solidFill>
                  <a:srgbClr val="1C1917"/>
                </a:solidFill>
                <a:latin typeface="-apple-system"/>
              </a:rPr>
              <a:t>：密钥存储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[8.5c]</a:t>
            </a:r>
            <a:r>
              <a:rPr lang="zh-CN" altLang="en-US" dirty="0">
                <a:solidFill>
                  <a:srgbClr val="1C1917"/>
                </a:solidFill>
                <a:latin typeface="-apple-system"/>
              </a:rPr>
              <a:t>：密钥分发</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[8.5d]</a:t>
            </a:r>
            <a:r>
              <a:rPr lang="zh-CN" altLang="en-US" dirty="0">
                <a:solidFill>
                  <a:srgbClr val="1C1917"/>
                </a:solidFill>
                <a:latin typeface="-apple-system"/>
              </a:rPr>
              <a:t>：密钥导入与导出</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[8.5e]</a:t>
            </a:r>
            <a:r>
              <a:rPr lang="zh-CN" altLang="en-US" dirty="0">
                <a:solidFill>
                  <a:srgbClr val="1C1917"/>
                </a:solidFill>
                <a:latin typeface="-apple-system"/>
              </a:rPr>
              <a:t>：密钥使用。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[8.5f]</a:t>
            </a:r>
            <a:r>
              <a:rPr lang="zh-CN" altLang="en-US" dirty="0">
                <a:solidFill>
                  <a:srgbClr val="1C1917"/>
                </a:solidFill>
                <a:latin typeface="-apple-system"/>
              </a:rPr>
              <a:t>：密钥备份与恢复。</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[8.5g]</a:t>
            </a:r>
            <a:r>
              <a:rPr lang="zh-CN" altLang="en-US" dirty="0">
                <a:solidFill>
                  <a:srgbClr val="1C1917"/>
                </a:solidFill>
                <a:latin typeface="-apple-system"/>
              </a:rPr>
              <a:t>：密钥归档。</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条款</a:t>
            </a:r>
            <a:r>
              <a:rPr lang="en-US" altLang="zh-CN" dirty="0">
                <a:solidFill>
                  <a:srgbClr val="1C1917"/>
                </a:solidFill>
                <a:latin typeface="-apple-system"/>
              </a:rPr>
              <a:t>[8.5h]</a:t>
            </a:r>
            <a:r>
              <a:rPr lang="zh-CN" altLang="en-US" dirty="0">
                <a:solidFill>
                  <a:srgbClr val="1C1917"/>
                </a:solidFill>
                <a:latin typeface="-apple-system"/>
              </a:rPr>
              <a:t>：密钥销毁。</a:t>
            </a:r>
            <a:endParaRPr lang="en-US" altLang="zh-CN" dirty="0">
              <a:solidFill>
                <a:srgbClr val="1C1917"/>
              </a:solidFill>
              <a:latin typeface="-apple-system"/>
            </a:endParaRPr>
          </a:p>
          <a:p>
            <a:pPr algn="l">
              <a:lnSpc>
                <a:spcPct val="150000"/>
              </a:lnSpc>
            </a:pPr>
            <a:endParaRPr lang="en-US" altLang="zh-CN" dirty="0">
              <a:solidFill>
                <a:srgbClr val="1C1917"/>
              </a:solidFill>
              <a:latin typeface="-apple-system"/>
            </a:endParaRPr>
          </a:p>
        </p:txBody>
      </p:sp>
      <p:sp>
        <p:nvSpPr>
          <p:cNvPr id="7" name="文本占位符 4">
            <a:extLst>
              <a:ext uri="{FF2B5EF4-FFF2-40B4-BE49-F238E27FC236}">
                <a16:creationId xmlns:a16="http://schemas.microsoft.com/office/drawing/2014/main" id="{4670E5E4-6B85-9AD9-B55E-9DDD000D5C68}"/>
              </a:ext>
            </a:extLst>
          </p:cNvPr>
          <p:cNvSpPr txBox="1">
            <a:spLocks/>
          </p:cNvSpPr>
          <p:nvPr/>
        </p:nvSpPr>
        <p:spPr>
          <a:xfrm>
            <a:off x="198610" y="4346016"/>
            <a:ext cx="11794779" cy="1028277"/>
          </a:xfrm>
          <a:prstGeom prst="rect">
            <a:avLst/>
          </a:prstGeom>
        </p:spPr>
        <p:txBody>
          <a:bodyPr vert="horz" lIns="91440" tIns="45720" rIns="91440" bIns="45720" rtlCol="0">
            <a:norm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zh-CN" altLang="en-US" dirty="0">
                <a:solidFill>
                  <a:srgbClr val="1C1917"/>
                </a:solidFill>
                <a:latin typeface="-apple-system"/>
              </a:rPr>
              <a:t>测评对象</a:t>
            </a:r>
            <a:endParaRPr lang="en-US" altLang="zh-CN" dirty="0">
              <a:solidFill>
                <a:srgbClr val="1C1917"/>
              </a:solidFill>
              <a:latin typeface="-apple-system"/>
            </a:endParaRPr>
          </a:p>
        </p:txBody>
      </p:sp>
      <p:sp>
        <p:nvSpPr>
          <p:cNvPr id="8" name="文本占位符 4">
            <a:extLst>
              <a:ext uri="{FF2B5EF4-FFF2-40B4-BE49-F238E27FC236}">
                <a16:creationId xmlns:a16="http://schemas.microsoft.com/office/drawing/2014/main" id="{BBB107C6-C13B-18D1-353D-D84E3CB2AA9A}"/>
              </a:ext>
            </a:extLst>
          </p:cNvPr>
          <p:cNvSpPr txBox="1">
            <a:spLocks/>
          </p:cNvSpPr>
          <p:nvPr/>
        </p:nvSpPr>
        <p:spPr>
          <a:xfrm>
            <a:off x="231212" y="4860154"/>
            <a:ext cx="11794779" cy="1028277"/>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测评对象包括密钥管理员、密钥管理制度、应用系统、密码产品。</a:t>
            </a:r>
            <a:endParaRPr lang="en-US" altLang="zh-CN" dirty="0">
              <a:solidFill>
                <a:srgbClr val="1C1917"/>
              </a:solidFill>
              <a:latin typeface="-apple-system"/>
            </a:endParaRPr>
          </a:p>
          <a:p>
            <a:pPr algn="l">
              <a:lnSpc>
                <a:spcPct val="150000"/>
              </a:lnSpc>
            </a:pPr>
            <a:endParaRPr lang="en-US" altLang="zh-CN" dirty="0">
              <a:solidFill>
                <a:srgbClr val="1C1917"/>
              </a:solidFill>
              <a:latin typeface="-apple-system"/>
            </a:endParaRPr>
          </a:p>
        </p:txBody>
      </p:sp>
    </p:spTree>
    <p:extLst>
      <p:ext uri="{BB962C8B-B14F-4D97-AF65-F5344CB8AC3E}">
        <p14:creationId xmlns:p14="http://schemas.microsoft.com/office/powerpoint/2010/main" val="21641423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94</a:t>
            </a:fld>
            <a:endParaRPr lang="zh-CN" altLang="en-US" dirty="0"/>
          </a:p>
        </p:txBody>
      </p:sp>
      <p:sp>
        <p:nvSpPr>
          <p:cNvPr id="4" name="文本占位符 3"/>
          <p:cNvSpPr>
            <a:spLocks noGrp="1"/>
          </p:cNvSpPr>
          <p:nvPr>
            <p:ph type="body" sz="quarter" idx="14"/>
          </p:nvPr>
        </p:nvSpPr>
        <p:spPr/>
        <p:txBody>
          <a:bodyPr/>
          <a:lstStyle/>
          <a:p>
            <a:r>
              <a:rPr lang="zh-CN" altLang="en-US" dirty="0"/>
              <a:t>四级信息系统密钥管理测评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66009" y="2151537"/>
            <a:ext cx="11794779" cy="4268606"/>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结合技术文档，了解系统在密钥生成过程中所使用的真随机数生成器是否为经过了国家密码管理部门批准的随机数生成器；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查看系统内随机数生成器的运行状态，判断生成密钥是否具有良好的随机性；查看其功能是否正确有效；</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结合技术文档，了解系统内部所有密钥是否均以密文形式进行存储，或者位于受保护的安全区域；</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查看系统内部密钥的存储状态；</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endParaRPr lang="en-US" altLang="zh-CN" dirty="0">
              <a:solidFill>
                <a:srgbClr val="1C1917"/>
              </a:solidFill>
              <a:latin typeface="-apple-system"/>
            </a:endParaRPr>
          </a:p>
        </p:txBody>
      </p:sp>
    </p:spTree>
    <p:extLst>
      <p:ext uri="{BB962C8B-B14F-4D97-AF65-F5344CB8AC3E}">
        <p14:creationId xmlns:p14="http://schemas.microsoft.com/office/powerpoint/2010/main" val="29309044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95</a:t>
            </a:fld>
            <a:endParaRPr lang="zh-CN" altLang="en-US" dirty="0"/>
          </a:p>
        </p:txBody>
      </p:sp>
      <p:sp>
        <p:nvSpPr>
          <p:cNvPr id="4" name="文本占位符 3"/>
          <p:cNvSpPr>
            <a:spLocks noGrp="1"/>
          </p:cNvSpPr>
          <p:nvPr>
            <p:ph type="body" sz="quarter" idx="14"/>
          </p:nvPr>
        </p:nvSpPr>
        <p:spPr/>
        <p:txBody>
          <a:bodyPr/>
          <a:lstStyle/>
          <a:p>
            <a:r>
              <a:rPr lang="zh-CN" altLang="en-US" dirty="0"/>
              <a:t>四级信息系统密钥管理测评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98610" y="2136615"/>
            <a:ext cx="11794779" cy="4268606"/>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结合技术文档，了解系统内部采用何种密钥分发方式；</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结合技术文档，了解在密钥导入、导出过程中系统采用了何种安全措施来保证此操作的安全性及密钥的正确性；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结合技术文档，了解系统内部是否具有严格的密钥使用管理机制，以保证所有密钥均具有明确的用途且各类密钥均可被正确地使用、管理；</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查看系统提供的数据加密处理操作，判断密钥的使用、管理过程是否安全；</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结合技术文档，了解系统内部是否具有较为完善的密钥备份恢复机制；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endParaRPr lang="en-US" altLang="zh-CN" dirty="0">
              <a:solidFill>
                <a:srgbClr val="1C1917"/>
              </a:solidFill>
              <a:latin typeface="-apple-system"/>
            </a:endParaRPr>
          </a:p>
        </p:txBody>
      </p:sp>
    </p:spTree>
    <p:extLst>
      <p:ext uri="{BB962C8B-B14F-4D97-AF65-F5344CB8AC3E}">
        <p14:creationId xmlns:p14="http://schemas.microsoft.com/office/powerpoint/2010/main" val="13266750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96</a:t>
            </a:fld>
            <a:endParaRPr lang="zh-CN" altLang="en-US" dirty="0"/>
          </a:p>
        </p:txBody>
      </p:sp>
      <p:sp>
        <p:nvSpPr>
          <p:cNvPr id="4" name="文本占位符 3"/>
          <p:cNvSpPr>
            <a:spLocks noGrp="1"/>
          </p:cNvSpPr>
          <p:nvPr>
            <p:ph type="body" sz="quarter" idx="14"/>
          </p:nvPr>
        </p:nvSpPr>
        <p:spPr/>
        <p:txBody>
          <a:bodyPr/>
          <a:lstStyle/>
          <a:p>
            <a:r>
              <a:rPr lang="zh-CN" altLang="en-US" dirty="0"/>
              <a:t>四级信息系统密钥管理测评</a:t>
            </a:r>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a:t>
            </a:r>
            <a:endParaRPr lang="en-US" altLang="zh-CN" b="0" i="0" dirty="0">
              <a:solidFill>
                <a:srgbClr val="1C1917"/>
              </a:solidFill>
              <a:effectLst/>
              <a:latin typeface="-apple-system"/>
            </a:endParaRPr>
          </a:p>
        </p:txBody>
      </p:sp>
      <p:sp>
        <p:nvSpPr>
          <p:cNvPr id="3" name="文本占位符 2"/>
          <p:cNvSpPr>
            <a:spLocks noGrp="1"/>
          </p:cNvSpPr>
          <p:nvPr>
            <p:ph type="body" sz="quarter" idx="13"/>
          </p:nvPr>
        </p:nvSpPr>
        <p:spPr/>
        <p:txBody>
          <a:bodyPr/>
          <a:lstStyle/>
          <a:p>
            <a:r>
              <a:rPr lang="zh-CN" altLang="en-US" dirty="0"/>
              <a:t>密钥管理测评</a:t>
            </a:r>
          </a:p>
        </p:txBody>
      </p:sp>
      <p:sp>
        <p:nvSpPr>
          <p:cNvPr id="6" name="文本占位符 4">
            <a:extLst>
              <a:ext uri="{FF2B5EF4-FFF2-40B4-BE49-F238E27FC236}">
                <a16:creationId xmlns:a16="http://schemas.microsoft.com/office/drawing/2014/main" id="{5AF2B555-9315-3CF8-A3E5-2855203C29A1}"/>
              </a:ext>
            </a:extLst>
          </p:cNvPr>
          <p:cNvSpPr txBox="1">
            <a:spLocks/>
          </p:cNvSpPr>
          <p:nvPr/>
        </p:nvSpPr>
        <p:spPr>
          <a:xfrm>
            <a:off x="166009" y="2151537"/>
            <a:ext cx="11794779" cy="4268606"/>
          </a:xfrm>
          <a:prstGeom prst="rect">
            <a:avLst/>
          </a:prstGeom>
        </p:spPr>
        <p:txBody>
          <a:bodyPr vert="horz" lIns="91440" tIns="45720" rIns="91440" bIns="45720" numCol="1" rtlCol="0">
            <a:noAutofit/>
          </a:bodyPr>
          <a:lstStyle>
            <a:lvl1pPr marL="0" indent="0" algn="just" defTabSz="914400" rtl="0" eaLnBrk="1" latinLnBrk="0" hangingPunct="1">
              <a:lnSpc>
                <a:spcPct val="10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000" indent="-342900" algn="l">
              <a:lnSpc>
                <a:spcPct val="150000"/>
              </a:lnSpc>
              <a:buFont typeface="Arial" panose="020B0604020202020204" pitchFamily="34" charset="0"/>
              <a:buChar char="•"/>
            </a:pPr>
            <a:r>
              <a:rPr lang="zh-CN" altLang="en-US" dirty="0">
                <a:solidFill>
                  <a:srgbClr val="1C1917"/>
                </a:solidFill>
                <a:latin typeface="-apple-system"/>
              </a:rPr>
              <a:t>查看系统中备份密钥的存储状态，确认密钥备份功能的正确性与有效性；</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结合技术文档，了解系统内归档密钥记录、审计信息；是否具有较为完善的安全保护、防泄露机制；</a:t>
            </a:r>
            <a:endParaRPr lang="en-US" altLang="zh-CN" dirty="0">
              <a:solidFill>
                <a:srgbClr val="1C1917"/>
              </a:solidFill>
              <a:latin typeface="-apple-system"/>
            </a:endParaRPr>
          </a:p>
          <a:p>
            <a:pPr marL="702000" indent="-342900" algn="l">
              <a:lnSpc>
                <a:spcPct val="150000"/>
              </a:lnSpc>
              <a:buFont typeface="Arial" panose="020B0604020202020204" pitchFamily="34" charset="0"/>
              <a:buChar char="•"/>
            </a:pPr>
            <a:r>
              <a:rPr lang="zh-CN" altLang="en-US" dirty="0">
                <a:solidFill>
                  <a:srgbClr val="1C1917"/>
                </a:solidFill>
                <a:latin typeface="-apple-system"/>
              </a:rPr>
              <a:t>结合技术文档，了解系统内不同密钥存储介质的销毁机制，了解系统中密钥销毁策略、密钥销毁方式等细节内容；</a:t>
            </a:r>
            <a:endParaRPr lang="en-US" altLang="zh-CN" dirty="0">
              <a:solidFill>
                <a:srgbClr val="1C1917"/>
              </a:solidFill>
              <a:latin typeface="-apple-system"/>
            </a:endParaRPr>
          </a:p>
          <a:p>
            <a:pPr marL="359100" algn="l">
              <a:lnSpc>
                <a:spcPct val="150000"/>
              </a:lnSpc>
            </a:pPr>
            <a:endParaRPr lang="en-US" altLang="zh-CN" dirty="0">
              <a:solidFill>
                <a:srgbClr val="1C1917"/>
              </a:solidFill>
              <a:latin typeface="-apple-system"/>
            </a:endParaRPr>
          </a:p>
        </p:txBody>
      </p:sp>
    </p:spTree>
    <p:extLst>
      <p:ext uri="{BB962C8B-B14F-4D97-AF65-F5344CB8AC3E}">
        <p14:creationId xmlns:p14="http://schemas.microsoft.com/office/powerpoint/2010/main" val="29500552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97</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[9.1.4a]</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测评指标：应制定密码安全管理制度及操作规范、安全操作规范。密码安全管理制度应包括密码建设、运维、人员、设备、密钥等密码管理相关内容。</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查看各项安全管理制度、安全操作规范和配套的操作规程是否覆盖密码建设、运维、人员、设备、密钥等密码管理相关内容；查看制度制定和发布要求管理文档是否说明安全管理制度的制定和发布流程、格式要求及版本编号等相关内容。</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096845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98</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[9.1.4b]</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测评指标：定期对密码安全管理制度的合理性和适用性进行论证和审定，对存在不足或需要改进的安全管理制度进行修订。</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测评实施：访谈安全主管，确定是否定期对密码安全管理制度体系的合理性和适用性进行审定；查看是否具有安全管理制度的审定或论证记录；如果对制度做过修订，核查是否有修订版本的安全管理制度。</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5890421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99</a:t>
            </a:fld>
            <a:endParaRPr lang="zh-CN" altLang="en-US" dirty="0"/>
          </a:p>
        </p:txBody>
      </p:sp>
      <p:sp>
        <p:nvSpPr>
          <p:cNvPr id="4" name="文本占位符 3"/>
          <p:cNvSpPr>
            <a:spLocks noGrp="1"/>
          </p:cNvSpPr>
          <p:nvPr>
            <p:ph type="body" sz="quarter" idx="14"/>
          </p:nvPr>
        </p:nvSpPr>
        <p:spPr/>
        <p:txBody>
          <a:bodyPr/>
          <a:lstStyle/>
          <a:p>
            <a:r>
              <a:rPr lang="zh-CN" altLang="en-US" dirty="0"/>
              <a:t>条款</a:t>
            </a:r>
            <a:r>
              <a:rPr lang="en-US" altLang="zh-CN" dirty="0"/>
              <a:t>[9.1.4c]</a:t>
            </a:r>
            <a:endParaRPr lang="zh-CN" altLang="en-US" dirty="0"/>
          </a:p>
        </p:txBody>
      </p:sp>
      <p:sp>
        <p:nvSpPr>
          <p:cNvPr id="5" name="文本占位符 4"/>
          <p:cNvSpPr>
            <a:spLocks noGrp="1"/>
          </p:cNvSpPr>
          <p:nvPr>
            <p:ph type="body" sz="quarter" idx="15"/>
          </p:nvPr>
        </p:nvSpPr>
        <p:spPr/>
        <p:txBody>
          <a:bodyPr>
            <a:normAutofit/>
          </a:bodyPr>
          <a:lstStyle/>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测评指标：应明确相关管理制度的发布流程。</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测评对象：安全管理制度类文档和记录表单类文档、系统相关人员（包括负责人、安全主管、安全审计员、密码产品管理员、密钥系统管理员等）。</a:t>
            </a:r>
          </a:p>
          <a:p>
            <a:pPr marL="342900" indent="-342900" algn="l">
              <a:lnSpc>
                <a:spcPct val="150000"/>
              </a:lnSpc>
              <a:buFont typeface="Wingdings" panose="05000000000000000000" pitchFamily="2" charset="2"/>
              <a:buChar char="Ø"/>
            </a:pPr>
            <a:r>
              <a:rPr lang="zh-CN" altLang="en-US" b="0" i="0" dirty="0">
                <a:solidFill>
                  <a:srgbClr val="1C1917"/>
                </a:solidFill>
                <a:effectLst/>
                <a:latin typeface="-apple-system"/>
              </a:rPr>
              <a:t>测评实施：访谈安全主管，确定是否具有管理制度发布流程；查看是否具有管理制度发布文件。</a:t>
            </a:r>
          </a:p>
        </p:txBody>
      </p:sp>
      <p:sp>
        <p:nvSpPr>
          <p:cNvPr id="3" name="文本占位符 2"/>
          <p:cNvSpPr>
            <a:spLocks noGrp="1"/>
          </p:cNvSpPr>
          <p:nvPr>
            <p:ph type="body" sz="quarter" idx="13"/>
          </p:nvPr>
        </p:nvSpPr>
        <p:spPr/>
        <p:txBody>
          <a:bodyPr/>
          <a:lstStyle/>
          <a:p>
            <a:r>
              <a:rPr lang="zh-CN" altLang="en-US" dirty="0"/>
              <a:t>安全管理测评</a:t>
            </a:r>
          </a:p>
        </p:txBody>
      </p:sp>
    </p:spTree>
    <p:extLst>
      <p:ext uri="{BB962C8B-B14F-4D97-AF65-F5344CB8AC3E}">
        <p14:creationId xmlns:p14="http://schemas.microsoft.com/office/powerpoint/2010/main" val="20681892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2079</TotalTime>
  <Words>11598</Words>
  <Application>Microsoft Office PowerPoint</Application>
  <PresentationFormat>宽屏</PresentationFormat>
  <Paragraphs>796</Paragraphs>
  <Slides>119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119</vt:i4>
      </vt:variant>
    </vt:vector>
  </HeadingPairs>
  <TitlesOfParts>
    <vt:vector size="128" baseType="lpstr">
      <vt:lpstr>-apple-system</vt:lpstr>
      <vt:lpstr>等线</vt:lpstr>
      <vt:lpstr>微软雅黑</vt:lpstr>
      <vt:lpstr>Arial</vt:lpstr>
      <vt:lpstr>Calibri</vt:lpstr>
      <vt:lpstr>Calibri Light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837</cp:revision>
  <dcterms:created xsi:type="dcterms:W3CDTF">2021-07-28T13:40:00Z</dcterms:created>
  <dcterms:modified xsi:type="dcterms:W3CDTF">2023-10-31T07:04:09Z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