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5"/>
  </p:notesMasterIdLst>
  <p:handoutMasterIdLst>
    <p:handoutMasterId r:id="rId26"/>
  </p:handoutMasterIdLst>
  <p:sldIdLst>
    <p:sldId id="427" r:id="rId2"/>
    <p:sldId id="384" r:id="rId3"/>
    <p:sldId id="615" r:id="rId4"/>
    <p:sldId id="616" r:id="rId5"/>
    <p:sldId id="630" r:id="rId6"/>
    <p:sldId id="631" r:id="rId7"/>
    <p:sldId id="632" r:id="rId8"/>
    <p:sldId id="633" r:id="rId9"/>
    <p:sldId id="634" r:id="rId10"/>
    <p:sldId id="636" r:id="rId11"/>
    <p:sldId id="635" r:id="rId12"/>
    <p:sldId id="637" r:id="rId13"/>
    <p:sldId id="638" r:id="rId14"/>
    <p:sldId id="639" r:id="rId15"/>
    <p:sldId id="640" r:id="rId16"/>
    <p:sldId id="641" r:id="rId17"/>
    <p:sldId id="642" r:id="rId18"/>
    <p:sldId id="643" r:id="rId19"/>
    <p:sldId id="644" r:id="rId20"/>
    <p:sldId id="645" r:id="rId21"/>
    <p:sldId id="646" r:id="rId22"/>
    <p:sldId id="647" r:id="rId23"/>
    <p:sldId id="1473" r:id="rId24"/>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96684" autoAdjust="0"/>
  </p:normalViewPr>
  <p:slideViewPr>
    <p:cSldViewPr snapToGrid="0" showGuides="1">
      <p:cViewPr varScale="1">
        <p:scale>
          <a:sx n="116" d="100"/>
          <a:sy n="116" d="100"/>
        </p:scale>
        <p:origin x="456" y="82"/>
      </p:cViewPr>
      <p:guideLst>
        <p:guide orient="horz" pos="2160"/>
        <p:guide pos="3840"/>
      </p:guideLst>
    </p:cSldViewPr>
  </p:slideViewPr>
  <p:notesTextViewPr>
    <p:cViewPr>
      <p:scale>
        <a:sx n="3" d="2"/>
        <a:sy n="3" d="2"/>
      </p:scale>
      <p:origin x="0" y="0"/>
    </p:cViewPr>
  </p:notesTextViewPr>
  <p:notesViewPr>
    <p:cSldViewPr snapToGrid="0">
      <p:cViewPr varScale="1">
        <p:scale>
          <a:sx n="90" d="100"/>
          <a:sy n="90" d="100"/>
        </p:scale>
        <p:origin x="35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A5F142-9697-4BB3-A113-9B162A2061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a:extLst>
              <a:ext uri="{FF2B5EF4-FFF2-40B4-BE49-F238E27FC236}">
                <a16:creationId xmlns:a16="http://schemas.microsoft.com/office/drawing/2014/main" id="{AA3170DD-A54D-406B-A30F-7DE5DAAE4E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1304CE-96EA-4AD3-8660-0BAAB433DEE6}" type="datetimeFigureOut">
              <a:rPr lang="zh-CN" altLang="en-US" smtClean="0">
                <a:latin typeface="宋体" panose="02010600030101010101" pitchFamily="2" charset="-122"/>
                <a:ea typeface="宋体" panose="02010600030101010101" pitchFamily="2" charset="-122"/>
              </a:rPr>
              <a:t>2023/11/1</a:t>
            </a:fld>
            <a:endParaRPr lang="zh-CN" altLang="en-US" dirty="0">
              <a:latin typeface="宋体" panose="02010600030101010101" pitchFamily="2" charset="-122"/>
              <a:ea typeface="宋体" panose="02010600030101010101" pitchFamily="2" charset="-122"/>
            </a:endParaRPr>
          </a:p>
        </p:txBody>
      </p:sp>
      <p:sp>
        <p:nvSpPr>
          <p:cNvPr id="4" name="页脚占位符 3">
            <a:extLst>
              <a:ext uri="{FF2B5EF4-FFF2-40B4-BE49-F238E27FC236}">
                <a16:creationId xmlns:a16="http://schemas.microsoft.com/office/drawing/2014/main" id="{AB2EFB40-4CAB-4EA9-8622-5E600BDA2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B4367472-5AD6-4616-BC48-371EC394E6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5F0037-E347-4375-A6BF-C91015C7B2EB}"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80813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F4FC72E-12B3-409D-B6D5-52046381E888}" type="datetimeFigureOut">
              <a:rPr lang="zh-CN" altLang="en-US" smtClean="0"/>
              <a:pPr/>
              <a:t>2023/11/1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7423B5D-790E-4229-9660-97C7D2DC53D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372647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1146245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6644314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宋体" panose="02010600030101010101" pitchFamily="2" charset="-122"/>
              </a:defRPr>
            </a:lvl1pPr>
          </a:lstStyle>
          <a:p>
            <a:pPr>
              <a:defRPr/>
            </a:pPr>
            <a:fld id="{3FA3B7B3-45F1-4F78-8C74-FDB527C9F76D}"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6547877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p:txBody>
          <a:bodyPr/>
          <a:lstStyle/>
          <a:p>
            <a:r>
              <a:rPr lang="zh-CN" altLang="en-US"/>
              <a:t>测评</a:t>
            </a:r>
            <a:r>
              <a:rPr lang="zh-CN" altLang="en-US" dirty="0"/>
              <a:t>过程指南</a:t>
            </a:r>
            <a:r>
              <a:rPr lang="en-US" altLang="zh-CN" dirty="0"/>
              <a:t>(2)</a:t>
            </a:r>
            <a:endParaRPr lang="zh-CN" altLang="en-US" dirty="0"/>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p:cNvSpPr>
            <a:spLocks noGrp="1"/>
          </p:cNvSpPr>
          <p:nvPr>
            <p:ph type="body" sz="quarter" idx="14"/>
          </p:nvPr>
        </p:nvSpPr>
        <p:spPr/>
        <p:txBody>
          <a:bodyPr/>
          <a:lstStyle/>
          <a:p>
            <a:r>
              <a:rPr lang="zh-CN" altLang="en-US" dirty="0"/>
              <a:t>现场测评活动的工作流程</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现场测评活动是指通过与测评委托单位进行沟通和协调，依据测评方案实施现场测评工作。现场测评工作应取得分析与报告编制活动所需的、足够的证据和资料 现场测评活动包括三项主要任务：</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现场测评准备；</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现场测评和结果记录；</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结果确认和资料归还。</a:t>
            </a:r>
          </a:p>
        </p:txBody>
      </p:sp>
      <p:sp>
        <p:nvSpPr>
          <p:cNvPr id="3" name="文本占位符 2"/>
          <p:cNvSpPr>
            <a:spLocks noGrp="1"/>
          </p:cNvSpPr>
          <p:nvPr>
            <p:ph type="body" sz="quarter" idx="13"/>
          </p:nvPr>
        </p:nvSpPr>
        <p:spPr/>
        <p:txBody>
          <a:bodyPr/>
          <a:lstStyle/>
          <a:p>
            <a:r>
              <a:rPr lang="zh-CN" altLang="en-US" dirty="0"/>
              <a:t>现场测评活动</a:t>
            </a:r>
          </a:p>
        </p:txBody>
      </p:sp>
    </p:spTree>
    <p:extLst>
      <p:ext uri="{BB962C8B-B14F-4D97-AF65-F5344CB8AC3E}">
        <p14:creationId xmlns:p14="http://schemas.microsoft.com/office/powerpoint/2010/main" val="259834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现场测评活动的主要任务</a:t>
            </a:r>
            <a:r>
              <a:rPr lang="en-US" altLang="zh-CN" dirty="0"/>
              <a:t>——</a:t>
            </a:r>
            <a:r>
              <a:rPr lang="zh-CN" altLang="en-US" dirty="0"/>
              <a:t>现场测评准备</a:t>
            </a:r>
          </a:p>
        </p:txBody>
      </p:sp>
      <p:sp>
        <p:nvSpPr>
          <p:cNvPr id="5" name="文本占位符 4"/>
          <p:cNvSpPr>
            <a:spLocks noGrp="1"/>
          </p:cNvSpPr>
          <p:nvPr>
            <p:ph type="body" sz="quarter" idx="15"/>
          </p:nvPr>
        </p:nvSpPr>
        <p:spPr/>
        <p:txBody>
          <a:bodyPr>
            <a:normAutofit fontScale="92500"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输入：现场测评授权书、测评方案、风险告知书、风险规避方案等。</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召开测评现场首次会，测评机构介绍测评工作，进一步明确测评计划和方案中的内容，说明测评过程中具体实施的工作内容、测评时间安排、测评过程中可能存在的安全风险等。</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测评方与受测方确认现场测评需要的各种资源，包括测评委托单位的配合人员和需要提供的测评条件等，确认被测信息系统已备份过系统及数据。</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测评委托单位签署现场测评授权书。</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测评人员根据会议沟通结果，对测评结果记录表单和测评程序进行必要更新。</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输出：会议记录、更新后的测评计划和测评程序、确认的测评授权等。</a:t>
            </a:r>
          </a:p>
        </p:txBody>
      </p:sp>
      <p:sp>
        <p:nvSpPr>
          <p:cNvPr id="3" name="文本占位符 2"/>
          <p:cNvSpPr>
            <a:spLocks noGrp="1"/>
          </p:cNvSpPr>
          <p:nvPr>
            <p:ph type="body" sz="quarter" idx="13"/>
          </p:nvPr>
        </p:nvSpPr>
        <p:spPr/>
        <p:txBody>
          <a:bodyPr/>
          <a:lstStyle/>
          <a:p>
            <a:r>
              <a:rPr lang="zh-CN" altLang="en-US" dirty="0"/>
              <a:t>现场测评活动</a:t>
            </a:r>
          </a:p>
        </p:txBody>
      </p:sp>
    </p:spTree>
    <p:extLst>
      <p:ext uri="{BB962C8B-B14F-4D97-AF65-F5344CB8AC3E}">
        <p14:creationId xmlns:p14="http://schemas.microsoft.com/office/powerpoint/2010/main" val="422460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现场测评活动的主要任务</a:t>
            </a:r>
            <a:r>
              <a:rPr lang="en-US" altLang="zh-CN" dirty="0"/>
              <a:t>——</a:t>
            </a:r>
            <a:r>
              <a:rPr lang="zh-CN" altLang="en-US" dirty="0"/>
              <a:t>现场测评和结果记录</a:t>
            </a:r>
          </a:p>
        </p:txBody>
      </p:sp>
      <p:sp>
        <p:nvSpPr>
          <p:cNvPr id="5" name="文本占位符 4"/>
          <p:cNvSpPr>
            <a:spLocks noGrp="1"/>
          </p:cNvSpPr>
          <p:nvPr>
            <p:ph type="body" sz="quarter" idx="15"/>
          </p:nvPr>
        </p:nvSpPr>
        <p:spPr/>
        <p:txBody>
          <a:bodyPr>
            <a:normAutofit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输入：测评方案、测评作业指导书、测评结果记录表格、被测信息系统的相关文档。</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测评方通过多种方式测评被测信息系统是否达到了相应等级的要求。</a:t>
            </a:r>
            <a:endParaRPr lang="en-US" altLang="zh-CN"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dirty="0">
                <a:solidFill>
                  <a:srgbClr val="1C1917"/>
                </a:solidFill>
                <a:latin typeface="-apple-system"/>
              </a:rPr>
              <a:t>测评时不对其本身进行重复检测，主要进行符合性核验和配置检查。</a:t>
            </a:r>
            <a:endParaRPr lang="en-US" altLang="zh-CN"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dirty="0">
                <a:solidFill>
                  <a:srgbClr val="1C1917"/>
                </a:solidFill>
                <a:latin typeface="-apple-system"/>
              </a:rPr>
              <a:t>确认密码产品与所介绍情况的一致性，然后查看配置的正确性，并记录相关证据。</a:t>
            </a:r>
            <a:endParaRPr lang="en-US" altLang="zh-CN"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dirty="0">
                <a:solidFill>
                  <a:srgbClr val="1C1917"/>
                </a:solidFill>
                <a:latin typeface="-apple-system"/>
              </a:rPr>
              <a:t>通过工具测试的方法抓取并分析信息系统相关数据。</a:t>
            </a:r>
            <a:endParaRPr lang="en-US" altLang="zh-CN"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dirty="0">
                <a:solidFill>
                  <a:srgbClr val="1C1917"/>
                </a:solidFill>
                <a:latin typeface="-apple-system"/>
              </a:rPr>
              <a:t>测评人员根据现场测评结果填写完成测评结果记录表格。</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输出：会议记录、更新后的测评计划和测评程序、确认的测评授权等。</a:t>
            </a:r>
          </a:p>
        </p:txBody>
      </p:sp>
      <p:sp>
        <p:nvSpPr>
          <p:cNvPr id="3" name="文本占位符 2"/>
          <p:cNvSpPr>
            <a:spLocks noGrp="1"/>
          </p:cNvSpPr>
          <p:nvPr>
            <p:ph type="body" sz="quarter" idx="13"/>
          </p:nvPr>
        </p:nvSpPr>
        <p:spPr/>
        <p:txBody>
          <a:bodyPr/>
          <a:lstStyle/>
          <a:p>
            <a:r>
              <a:rPr lang="zh-CN" altLang="en-US" dirty="0"/>
              <a:t>现场测评活动</a:t>
            </a:r>
          </a:p>
        </p:txBody>
      </p:sp>
    </p:spTree>
    <p:extLst>
      <p:ext uri="{BB962C8B-B14F-4D97-AF65-F5344CB8AC3E}">
        <p14:creationId xmlns:p14="http://schemas.microsoft.com/office/powerpoint/2010/main" val="213193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p:cNvSpPr>
            <a:spLocks noGrp="1"/>
          </p:cNvSpPr>
          <p:nvPr>
            <p:ph type="body" sz="quarter" idx="14"/>
          </p:nvPr>
        </p:nvSpPr>
        <p:spPr/>
        <p:txBody>
          <a:bodyPr/>
          <a:lstStyle/>
          <a:p>
            <a:r>
              <a:rPr lang="zh-CN" altLang="en-US" dirty="0"/>
              <a:t>现场测评活动的主要任务</a:t>
            </a:r>
            <a:r>
              <a:rPr lang="en-US" altLang="zh-CN" dirty="0"/>
              <a:t>——</a:t>
            </a:r>
            <a:r>
              <a:rPr lang="zh-CN" altLang="en-US" dirty="0"/>
              <a:t>结果确认和资料归还</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输入：测评结果记录、工具测试完成后的电子输出记录。</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测评人员在现场测评完成之后，应首先汇总现场测评的测评记录，对遗漏和需要进一步验证的内容实施补充测评。</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召开现场测评结束会，测评方与受测方对测评过程中发现的问题进行现场确认。</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测评机构归还借阅的所有文档资料，并由测评委托单位文档资料提供者签字确认。</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输出：现场测评中发现的问题汇总、证据和证据源记录、测评委托单位的书面认可文件。</a:t>
            </a:r>
          </a:p>
        </p:txBody>
      </p:sp>
      <p:sp>
        <p:nvSpPr>
          <p:cNvPr id="3" name="文本占位符 2"/>
          <p:cNvSpPr>
            <a:spLocks noGrp="1"/>
          </p:cNvSpPr>
          <p:nvPr>
            <p:ph type="body" sz="quarter" idx="13"/>
          </p:nvPr>
        </p:nvSpPr>
        <p:spPr/>
        <p:txBody>
          <a:bodyPr/>
          <a:lstStyle/>
          <a:p>
            <a:r>
              <a:rPr lang="zh-CN" altLang="en-US" dirty="0"/>
              <a:t>现场测评活动</a:t>
            </a:r>
          </a:p>
        </p:txBody>
      </p:sp>
    </p:spTree>
    <p:extLst>
      <p:ext uri="{BB962C8B-B14F-4D97-AF65-F5344CB8AC3E}">
        <p14:creationId xmlns:p14="http://schemas.microsoft.com/office/powerpoint/2010/main" val="2710089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4" name="文本占位符 3"/>
          <p:cNvSpPr>
            <a:spLocks noGrp="1"/>
          </p:cNvSpPr>
          <p:nvPr>
            <p:ph type="body" sz="quarter" idx="14"/>
          </p:nvPr>
        </p:nvSpPr>
        <p:spPr/>
        <p:txBody>
          <a:bodyPr/>
          <a:lstStyle/>
          <a:p>
            <a:r>
              <a:rPr lang="zh-CN" altLang="en-US" dirty="0"/>
              <a:t>现场测评活动的输出文档</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现场测评活动的输出文档及其内容如表所示。</a:t>
            </a:r>
          </a:p>
        </p:txBody>
      </p:sp>
      <p:sp>
        <p:nvSpPr>
          <p:cNvPr id="3" name="文本占位符 2"/>
          <p:cNvSpPr>
            <a:spLocks noGrp="1"/>
          </p:cNvSpPr>
          <p:nvPr>
            <p:ph type="body" sz="quarter" idx="13"/>
          </p:nvPr>
        </p:nvSpPr>
        <p:spPr/>
        <p:txBody>
          <a:bodyPr/>
          <a:lstStyle/>
          <a:p>
            <a:r>
              <a:rPr lang="zh-CN" altLang="en-US" dirty="0"/>
              <a:t>现场测评活动</a:t>
            </a:r>
          </a:p>
        </p:txBody>
      </p:sp>
      <p:graphicFrame>
        <p:nvGraphicFramePr>
          <p:cNvPr id="6" name="表格 5">
            <a:extLst>
              <a:ext uri="{FF2B5EF4-FFF2-40B4-BE49-F238E27FC236}">
                <a16:creationId xmlns:a16="http://schemas.microsoft.com/office/drawing/2014/main" id="{B263F247-C737-B105-7284-41FAB37D1F67}"/>
              </a:ext>
            </a:extLst>
          </p:cNvPr>
          <p:cNvGraphicFramePr>
            <a:graphicFrameLocks noGrp="1"/>
          </p:cNvGraphicFramePr>
          <p:nvPr>
            <p:extLst>
              <p:ext uri="{D42A27DB-BD31-4B8C-83A1-F6EECF244321}">
                <p14:modId xmlns:p14="http://schemas.microsoft.com/office/powerpoint/2010/main" val="762790172"/>
              </p:ext>
            </p:extLst>
          </p:nvPr>
        </p:nvGraphicFramePr>
        <p:xfrm>
          <a:off x="2265122" y="2456501"/>
          <a:ext cx="7661756" cy="3715119"/>
        </p:xfrm>
        <a:graphic>
          <a:graphicData uri="http://schemas.openxmlformats.org/drawingml/2006/table">
            <a:tbl>
              <a:tblPr firstRow="1" firstCol="1" bandRow="1">
                <a:tableStyleId>{5C22544A-7EE6-4342-B048-85BDC9FD1C3A}</a:tableStyleId>
              </a:tblPr>
              <a:tblGrid>
                <a:gridCol w="1456629">
                  <a:extLst>
                    <a:ext uri="{9D8B030D-6E8A-4147-A177-3AD203B41FA5}">
                      <a16:colId xmlns:a16="http://schemas.microsoft.com/office/drawing/2014/main" val="821093591"/>
                    </a:ext>
                  </a:extLst>
                </a:gridCol>
                <a:gridCol w="2861237">
                  <a:extLst>
                    <a:ext uri="{9D8B030D-6E8A-4147-A177-3AD203B41FA5}">
                      <a16:colId xmlns:a16="http://schemas.microsoft.com/office/drawing/2014/main" val="3890013153"/>
                    </a:ext>
                  </a:extLst>
                </a:gridCol>
                <a:gridCol w="3343890">
                  <a:extLst>
                    <a:ext uri="{9D8B030D-6E8A-4147-A177-3AD203B41FA5}">
                      <a16:colId xmlns:a16="http://schemas.microsoft.com/office/drawing/2014/main" val="1838100357"/>
                    </a:ext>
                  </a:extLst>
                </a:gridCol>
              </a:tblGrid>
              <a:tr h="438712">
                <a:tc>
                  <a:txBody>
                    <a:bodyPr/>
                    <a:lstStyle/>
                    <a:p>
                      <a:pPr algn="ctr">
                        <a:tabLst>
                          <a:tab pos="540385" algn="l"/>
                        </a:tabLst>
                      </a:pPr>
                      <a:r>
                        <a:rPr lang="zh-CN" sz="1600" kern="100" dirty="0">
                          <a:effectLst/>
                          <a:ea typeface="宋体" panose="02010600030101010101" pitchFamily="2" charset="-122"/>
                        </a:rPr>
                        <a:t>任务</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tc>
                <a:tc>
                  <a:txBody>
                    <a:bodyPr/>
                    <a:lstStyle/>
                    <a:p>
                      <a:pPr algn="ctr">
                        <a:tabLst>
                          <a:tab pos="540385" algn="l"/>
                        </a:tabLst>
                      </a:pPr>
                      <a:r>
                        <a:rPr lang="zh-CN" sz="1600" kern="100" dirty="0">
                          <a:effectLst/>
                          <a:ea typeface="宋体" panose="02010600030101010101" pitchFamily="2" charset="-122"/>
                        </a:rPr>
                        <a:t>输出文档</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tc>
                  <a:txBody>
                    <a:bodyPr/>
                    <a:lstStyle/>
                    <a:p>
                      <a:pPr algn="ctr">
                        <a:tabLst>
                          <a:tab pos="540385" algn="l"/>
                        </a:tabLst>
                      </a:pPr>
                      <a:r>
                        <a:rPr lang="zh-CN" sz="1600" kern="100" dirty="0">
                          <a:effectLst/>
                          <a:ea typeface="宋体" panose="02010600030101010101" pitchFamily="2" charset="-122"/>
                        </a:rPr>
                        <a:t>文档内容</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extLst>
                  <a:ext uri="{0D108BD9-81ED-4DB2-BD59-A6C34878D82A}">
                    <a16:rowId xmlns:a16="http://schemas.microsoft.com/office/drawing/2014/main" val="4118559337"/>
                  </a:ext>
                </a:extLst>
              </a:tr>
              <a:tr h="993038">
                <a:tc>
                  <a:txBody>
                    <a:bodyPr/>
                    <a:lstStyle/>
                    <a:p>
                      <a:pPr algn="ctr">
                        <a:tabLst>
                          <a:tab pos="540385" algn="l"/>
                        </a:tabLst>
                      </a:pPr>
                      <a:r>
                        <a:rPr lang="zh-CN" sz="1600" kern="100" dirty="0">
                          <a:effectLst/>
                          <a:ea typeface="宋体" panose="02010600030101010101" pitchFamily="2" charset="-122"/>
                        </a:rPr>
                        <a:t>现场测评准备</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tc>
                  <a:txBody>
                    <a:bodyPr/>
                    <a:lstStyle/>
                    <a:p>
                      <a:pPr algn="ctr">
                        <a:tabLst>
                          <a:tab pos="540385" algn="l"/>
                        </a:tabLst>
                      </a:pPr>
                      <a:r>
                        <a:rPr lang="zh-CN" sz="1600" kern="100" dirty="0">
                          <a:effectLst/>
                          <a:ea typeface="宋体" panose="02010600030101010101" pitchFamily="2" charset="-122"/>
                        </a:rPr>
                        <a:t>会议记录、更新后的测评计划和测评程序、确认的测评授权书</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tc>
                  <a:txBody>
                    <a:bodyPr/>
                    <a:lstStyle/>
                    <a:p>
                      <a:pPr algn="ctr">
                        <a:tabLst>
                          <a:tab pos="540385" algn="l"/>
                        </a:tabLst>
                      </a:pPr>
                      <a:r>
                        <a:rPr lang="zh-CN" sz="1600" kern="100" dirty="0">
                          <a:effectLst/>
                          <a:ea typeface="宋体" panose="02010600030101010101" pitchFamily="2" charset="-122"/>
                        </a:rPr>
                        <a:t>工作计划和内容安排、双方人员的协调、测评委托单位应提供的配合与支持</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extLst>
                  <a:ext uri="{0D108BD9-81ED-4DB2-BD59-A6C34878D82A}">
                    <a16:rowId xmlns:a16="http://schemas.microsoft.com/office/drawing/2014/main" val="2457936493"/>
                  </a:ext>
                </a:extLst>
              </a:tr>
              <a:tr h="993038">
                <a:tc>
                  <a:txBody>
                    <a:bodyPr/>
                    <a:lstStyle/>
                    <a:p>
                      <a:pPr algn="ctr">
                        <a:tabLst>
                          <a:tab pos="540385" algn="l"/>
                        </a:tabLst>
                      </a:pPr>
                      <a:r>
                        <a:rPr lang="zh-CN" sz="1600" kern="100" dirty="0">
                          <a:effectLst/>
                          <a:ea typeface="宋体" panose="02010600030101010101" pitchFamily="2" charset="-122"/>
                        </a:rPr>
                        <a:t>现场测评和</a:t>
                      </a:r>
                      <a:endParaRPr lang="zh-CN" sz="1200" kern="100" dirty="0">
                        <a:effectLst/>
                        <a:ea typeface="宋体" panose="02010600030101010101" pitchFamily="2" charset="-122"/>
                      </a:endParaRPr>
                    </a:p>
                    <a:p>
                      <a:pPr algn="ctr">
                        <a:tabLst>
                          <a:tab pos="540385" algn="l"/>
                        </a:tabLst>
                      </a:pPr>
                      <a:r>
                        <a:rPr lang="zh-CN" sz="1600" kern="100" dirty="0">
                          <a:effectLst/>
                          <a:ea typeface="宋体" panose="02010600030101010101" pitchFamily="2" charset="-122"/>
                        </a:rPr>
                        <a:t>结果记录后</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tc>
                  <a:txBody>
                    <a:bodyPr/>
                    <a:lstStyle/>
                    <a:p>
                      <a:pPr algn="ctr">
                        <a:tabLst>
                          <a:tab pos="540385" algn="l"/>
                        </a:tabLst>
                      </a:pPr>
                      <a:r>
                        <a:rPr lang="zh-CN" sz="1600" kern="100" dirty="0">
                          <a:effectLst/>
                          <a:ea typeface="宋体" panose="02010600030101010101" pitchFamily="2" charset="-122"/>
                        </a:rPr>
                        <a:t>测评结果记录、工具测试完成的电子输出记录</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tc>
                  <a:txBody>
                    <a:bodyPr/>
                    <a:lstStyle/>
                    <a:p>
                      <a:pPr algn="ctr">
                        <a:tabLst>
                          <a:tab pos="540385" algn="l"/>
                        </a:tabLst>
                      </a:pPr>
                      <a:r>
                        <a:rPr lang="zh-CN" sz="1600" kern="100" dirty="0">
                          <a:effectLst/>
                          <a:ea typeface="宋体" panose="02010600030101010101" pitchFamily="2" charset="-122"/>
                        </a:rPr>
                        <a:t>访谈、文档审查、配置检查、工具测试和实地察看的记录及测评结果</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tc>
                <a:extLst>
                  <a:ext uri="{0D108BD9-81ED-4DB2-BD59-A6C34878D82A}">
                    <a16:rowId xmlns:a16="http://schemas.microsoft.com/office/drawing/2014/main" val="3696614166"/>
                  </a:ext>
                </a:extLst>
              </a:tr>
              <a:tr h="1290331">
                <a:tc>
                  <a:txBody>
                    <a:bodyPr/>
                    <a:lstStyle/>
                    <a:p>
                      <a:pPr algn="ctr">
                        <a:tabLst>
                          <a:tab pos="540385" algn="l"/>
                        </a:tabLst>
                      </a:pPr>
                      <a:r>
                        <a:rPr lang="zh-CN" sz="1600" kern="100" dirty="0">
                          <a:effectLst/>
                          <a:ea typeface="宋体" panose="02010600030101010101" pitchFamily="2" charset="-122"/>
                        </a:rPr>
                        <a:t>测评结果确认和资料归还</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tc>
                  <a:txBody>
                    <a:bodyPr/>
                    <a:lstStyle/>
                    <a:p>
                      <a:pPr algn="ctr">
                        <a:tabLst>
                          <a:tab pos="540385" algn="l"/>
                        </a:tabLst>
                      </a:pPr>
                      <a:r>
                        <a:rPr lang="zh-CN" sz="1600" kern="100" dirty="0">
                          <a:effectLst/>
                          <a:ea typeface="宋体" panose="02010600030101010101" pitchFamily="2" charset="-122"/>
                        </a:rPr>
                        <a:t>现场测评中发现的问题汇总、证据和证据源记录、测评委托单位的书面认可文件</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tc>
                  <a:txBody>
                    <a:bodyPr/>
                    <a:lstStyle/>
                    <a:p>
                      <a:pPr algn="ctr">
                        <a:tabLst>
                          <a:tab pos="540385" algn="l"/>
                        </a:tabLst>
                      </a:pPr>
                      <a:r>
                        <a:rPr lang="zh-CN" sz="1600" kern="100" dirty="0">
                          <a:effectLst/>
                          <a:ea typeface="宋体" panose="02010600030101010101" pitchFamily="2" charset="-122"/>
                        </a:rPr>
                        <a:t>测评活动中发现的问题、问题的证据和证据源、每项测评活动中测评委托单位配合人员的书面认可文件</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62230" marB="0" anchor="ctr"/>
                </a:tc>
                <a:extLst>
                  <a:ext uri="{0D108BD9-81ED-4DB2-BD59-A6C34878D82A}">
                    <a16:rowId xmlns:a16="http://schemas.microsoft.com/office/drawing/2014/main" val="694176702"/>
                  </a:ext>
                </a:extLst>
              </a:tr>
            </a:tbl>
          </a:graphicData>
        </a:graphic>
      </p:graphicFrame>
    </p:spTree>
    <p:extLst>
      <p:ext uri="{BB962C8B-B14F-4D97-AF65-F5344CB8AC3E}">
        <p14:creationId xmlns:p14="http://schemas.microsoft.com/office/powerpoint/2010/main" val="7661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4" name="文本占位符 3"/>
          <p:cNvSpPr>
            <a:spLocks noGrp="1"/>
          </p:cNvSpPr>
          <p:nvPr>
            <p:ph type="body" sz="quarter" idx="14"/>
          </p:nvPr>
        </p:nvSpPr>
        <p:spPr/>
        <p:txBody>
          <a:bodyPr/>
          <a:lstStyle/>
          <a:p>
            <a:r>
              <a:rPr lang="zh-CN" altLang="en-US" dirty="0"/>
              <a:t>分析与报告编制活动的工作流程</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现场测评工作结束后，测评机构应对现场测评获得的测评结果（或称测评证据）进行汇总分析，形成测评结论，并编制测评报告。</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测评人员在初步判定单元测评结果后，还需进行整体测评。经过整体测评后，有的单元测评结果可能会有所变化，须进一步修订单元测评结果，而后进行风险分析和评价，最后形成测评结论。</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分析与报告编制活动包括单项测评结果判定、单元测评结果判定、整体测评、风险分析、测评结论形成及测评报告编制等六项主要任务。</a:t>
            </a:r>
          </a:p>
        </p:txBody>
      </p:sp>
      <p:sp>
        <p:nvSpPr>
          <p:cNvPr id="3" name="文本占位符 2"/>
          <p:cNvSpPr>
            <a:spLocks noGrp="1"/>
          </p:cNvSpPr>
          <p:nvPr>
            <p:ph type="body" sz="quarter" idx="13"/>
          </p:nvPr>
        </p:nvSpPr>
        <p:spPr/>
        <p:txBody>
          <a:bodyPr/>
          <a:lstStyle/>
          <a:p>
            <a:r>
              <a:rPr lang="zh-CN" altLang="en-US" dirty="0"/>
              <a:t>分析与报告编制活动</a:t>
            </a:r>
          </a:p>
        </p:txBody>
      </p:sp>
    </p:spTree>
    <p:extLst>
      <p:ext uri="{BB962C8B-B14F-4D97-AF65-F5344CB8AC3E}">
        <p14:creationId xmlns:p14="http://schemas.microsoft.com/office/powerpoint/2010/main" val="2160677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4" name="文本占位符 3"/>
          <p:cNvSpPr>
            <a:spLocks noGrp="1"/>
          </p:cNvSpPr>
          <p:nvPr>
            <p:ph type="body" sz="quarter" idx="14"/>
          </p:nvPr>
        </p:nvSpPr>
        <p:spPr/>
        <p:txBody>
          <a:bodyPr/>
          <a:lstStyle/>
          <a:p>
            <a:r>
              <a:rPr lang="zh-CN" altLang="en-US" dirty="0"/>
              <a:t>分析与报告编制活动的主要任务</a:t>
            </a:r>
            <a:r>
              <a:rPr lang="en-US" altLang="zh-CN" dirty="0"/>
              <a:t>——</a:t>
            </a:r>
            <a:r>
              <a:rPr lang="zh-CN" altLang="en-US" dirty="0"/>
              <a:t>单项测评结果判定</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输入：单项测评结果记录、测评方案、测评作业指导书。</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依据评估通过的密码应用方案，逐项开展测评。</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针对每个测评项，分别判断每项测评结果与预期结果之间的符合性，得出每个测评项对应的测评结果，包括符合和不符合两种情况。</a:t>
            </a:r>
            <a:endParaRPr lang="en-US" altLang="zh-CN"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dirty="0">
                <a:solidFill>
                  <a:srgbClr val="1C1917"/>
                </a:solidFill>
                <a:latin typeface="-apple-system"/>
              </a:rPr>
              <a:t>根据多个测评结果的判断情况，综合判定测评结果，从而得到多个测评结果。</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输出：测评报告的单项测评的结果记录部分。</a:t>
            </a:r>
          </a:p>
        </p:txBody>
      </p:sp>
      <p:sp>
        <p:nvSpPr>
          <p:cNvPr id="3" name="文本占位符 2"/>
          <p:cNvSpPr>
            <a:spLocks noGrp="1"/>
          </p:cNvSpPr>
          <p:nvPr>
            <p:ph type="body" sz="quarter" idx="13"/>
          </p:nvPr>
        </p:nvSpPr>
        <p:spPr/>
        <p:txBody>
          <a:bodyPr/>
          <a:lstStyle/>
          <a:p>
            <a:r>
              <a:rPr lang="zh-CN" altLang="en-US" dirty="0"/>
              <a:t>分析与报告编制活动</a:t>
            </a:r>
          </a:p>
        </p:txBody>
      </p:sp>
    </p:spTree>
    <p:extLst>
      <p:ext uri="{BB962C8B-B14F-4D97-AF65-F5344CB8AC3E}">
        <p14:creationId xmlns:p14="http://schemas.microsoft.com/office/powerpoint/2010/main" val="245936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4" name="文本占位符 3"/>
          <p:cNvSpPr>
            <a:spLocks noGrp="1"/>
          </p:cNvSpPr>
          <p:nvPr>
            <p:ph type="body" sz="quarter" idx="14"/>
          </p:nvPr>
        </p:nvSpPr>
        <p:spPr/>
        <p:txBody>
          <a:bodyPr/>
          <a:lstStyle/>
          <a:p>
            <a:r>
              <a:rPr lang="zh-CN" altLang="en-US" dirty="0"/>
              <a:t>分析与报告编制活动的主要任务</a:t>
            </a:r>
            <a:r>
              <a:rPr lang="en-US" altLang="zh-CN" dirty="0"/>
              <a:t>——</a:t>
            </a:r>
            <a:r>
              <a:rPr lang="zh-CN" altLang="en-US" dirty="0"/>
              <a:t>单元测评结果判定</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输入：测评报告的单项测评的结果记录部分，测评作业指导书。</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按层面分别汇总不同测评对象对应的测评指标的单项测评结果，包括测评项数目、符合要求项的数目等内容，一般以表格形式列出。</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输出：测评报告的单元测评结果汇总部分。</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分析与报告编制活动</a:t>
            </a:r>
          </a:p>
        </p:txBody>
      </p:sp>
    </p:spTree>
    <p:extLst>
      <p:ext uri="{BB962C8B-B14F-4D97-AF65-F5344CB8AC3E}">
        <p14:creationId xmlns:p14="http://schemas.microsoft.com/office/powerpoint/2010/main" val="209017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4" name="文本占位符 3"/>
          <p:cNvSpPr>
            <a:spLocks noGrp="1"/>
          </p:cNvSpPr>
          <p:nvPr>
            <p:ph type="body" sz="quarter" idx="14"/>
          </p:nvPr>
        </p:nvSpPr>
        <p:spPr/>
        <p:txBody>
          <a:bodyPr/>
          <a:lstStyle/>
          <a:p>
            <a:r>
              <a:rPr lang="zh-CN" altLang="en-US" dirty="0"/>
              <a:t>分析与报告编制活动的主要任务</a:t>
            </a:r>
            <a:r>
              <a:rPr lang="en-US" altLang="zh-CN" dirty="0"/>
              <a:t>——</a:t>
            </a:r>
            <a:r>
              <a:rPr lang="zh-CN" altLang="en-US" dirty="0"/>
              <a:t>整体测评</a:t>
            </a:r>
          </a:p>
        </p:txBody>
      </p:sp>
      <p:sp>
        <p:nvSpPr>
          <p:cNvPr id="5" name="文本占位符 4"/>
          <p:cNvSpPr>
            <a:spLocks noGrp="1"/>
          </p:cNvSpPr>
          <p:nvPr>
            <p:ph type="body" sz="quarter" idx="15"/>
          </p:nvPr>
        </p:nvSpPr>
        <p:spPr/>
        <p:txBody>
          <a:bodyPr>
            <a:normAutofit fontScale="92500"/>
          </a:body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输入：测评报告的单元测评的结果汇总部分，测评作业指导书。</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针对测评对象“部分符合”及“不符合”要求的单个测评项，分析与该测评项相关的其他测评项、其他单元的测评对象、其他层面的测评对象能否和它发生关联关系，发生什么样的关联关系，这些关联关系产生的作用是否可以“弥补”该测评项的不足，以及该测评项的不足是否会影响与其有关联关系的其他测评项的测评结果。</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汇总上述分析结论，形成表格。</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输出：测评报告的整体测评部分。</a:t>
            </a:r>
          </a:p>
        </p:txBody>
      </p:sp>
      <p:sp>
        <p:nvSpPr>
          <p:cNvPr id="3" name="文本占位符 2"/>
          <p:cNvSpPr>
            <a:spLocks noGrp="1"/>
          </p:cNvSpPr>
          <p:nvPr>
            <p:ph type="body" sz="quarter" idx="13"/>
          </p:nvPr>
        </p:nvSpPr>
        <p:spPr/>
        <p:txBody>
          <a:bodyPr/>
          <a:lstStyle/>
          <a:p>
            <a:r>
              <a:rPr lang="zh-CN" altLang="en-US" dirty="0"/>
              <a:t>分析与报告编制活动</a:t>
            </a:r>
          </a:p>
        </p:txBody>
      </p:sp>
    </p:spTree>
    <p:extLst>
      <p:ext uri="{BB962C8B-B14F-4D97-AF65-F5344CB8AC3E}">
        <p14:creationId xmlns:p14="http://schemas.microsoft.com/office/powerpoint/2010/main" val="767582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4" name="文本占位符 3"/>
          <p:cNvSpPr>
            <a:spLocks noGrp="1"/>
          </p:cNvSpPr>
          <p:nvPr>
            <p:ph type="body" sz="quarter" idx="14"/>
          </p:nvPr>
        </p:nvSpPr>
        <p:spPr/>
        <p:txBody>
          <a:bodyPr/>
          <a:lstStyle/>
          <a:p>
            <a:r>
              <a:rPr lang="zh-CN" altLang="en-US" dirty="0"/>
              <a:t>分析与报告编制活动的主要任务</a:t>
            </a:r>
            <a:r>
              <a:rPr lang="en-US" altLang="zh-CN" dirty="0"/>
              <a:t>——</a:t>
            </a:r>
            <a:r>
              <a:rPr lang="zh-CN" altLang="en-US" dirty="0"/>
              <a:t>风险分析</a:t>
            </a:r>
          </a:p>
        </p:txBody>
      </p:sp>
      <p:sp>
        <p:nvSpPr>
          <p:cNvPr id="5" name="文本占位符 4"/>
          <p:cNvSpPr>
            <a:spLocks noGrp="1"/>
          </p:cNvSpPr>
          <p:nvPr>
            <p:ph type="body" sz="quarter" idx="15"/>
          </p:nvPr>
        </p:nvSpPr>
        <p:spPr/>
        <p:txBody>
          <a:bodyPr>
            <a:normAutofit fontScale="925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输入：完成的调查表格，测评报告的单元测评的结果汇总及整体测评部分，测评作业指导。</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将各个层面的测评结果再次汇总分析，统计符合情况。</a:t>
            </a:r>
          </a:p>
          <a:p>
            <a:pPr marL="702000" indent="-342900" algn="l">
              <a:lnSpc>
                <a:spcPct val="160000"/>
              </a:lnSpc>
              <a:buFont typeface="Arial" panose="020B0604020202020204" pitchFamily="34" charset="0"/>
              <a:buChar char="•"/>
            </a:pPr>
            <a:r>
              <a:rPr lang="zh-CN" altLang="en-US" dirty="0">
                <a:solidFill>
                  <a:srgbClr val="1C1917"/>
                </a:solidFill>
                <a:latin typeface="-apple-system"/>
              </a:rPr>
              <a:t>判断测评结果汇总中所产生的安全问题被威胁利用的可能性。</a:t>
            </a:r>
            <a:endParaRPr lang="en-US" altLang="zh-CN"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dirty="0">
                <a:solidFill>
                  <a:srgbClr val="1C1917"/>
                </a:solidFill>
                <a:latin typeface="-apple-system"/>
              </a:rPr>
              <a:t>判断所产生的安全问题被威胁利用后，对业务信息安全和系统服务安全造成的影响程度。</a:t>
            </a:r>
            <a:endParaRPr lang="en-US" altLang="zh-CN"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dirty="0">
                <a:solidFill>
                  <a:srgbClr val="1C1917"/>
                </a:solidFill>
                <a:latin typeface="-apple-system"/>
              </a:rPr>
              <a:t>对被测信息系统面临的安全风险进行赋值。</a:t>
            </a:r>
            <a:endParaRPr lang="en-US" altLang="zh-CN"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dirty="0">
                <a:solidFill>
                  <a:srgbClr val="1C1917"/>
                </a:solidFill>
                <a:latin typeface="-apple-system"/>
              </a:rPr>
              <a:t>结合被测信息系统的安全保护等级对风险分析结果进行评价</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输出：测评报告的测评结果汇总，风险分析和评价。</a:t>
            </a:r>
          </a:p>
        </p:txBody>
      </p:sp>
      <p:sp>
        <p:nvSpPr>
          <p:cNvPr id="3" name="文本占位符 2"/>
          <p:cNvSpPr>
            <a:spLocks noGrp="1"/>
          </p:cNvSpPr>
          <p:nvPr>
            <p:ph type="body" sz="quarter" idx="13"/>
          </p:nvPr>
        </p:nvSpPr>
        <p:spPr/>
        <p:txBody>
          <a:bodyPr/>
          <a:lstStyle/>
          <a:p>
            <a:r>
              <a:rPr lang="zh-CN" altLang="en-US" dirty="0"/>
              <a:t>分析与报告编制活动</a:t>
            </a:r>
          </a:p>
        </p:txBody>
      </p:sp>
    </p:spTree>
    <p:extLst>
      <p:ext uri="{BB962C8B-B14F-4D97-AF65-F5344CB8AC3E}">
        <p14:creationId xmlns:p14="http://schemas.microsoft.com/office/powerpoint/2010/main" val="275783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5002891" y="1020983"/>
            <a:ext cx="7023100" cy="5128263"/>
          </a:xfrm>
          <a:prstGeom prst="rect">
            <a:avLst/>
          </a:prstGeom>
          <a:noFill/>
        </p:spPr>
        <p:txBody>
          <a:bodyPr wrap="square">
            <a:spAutoFit/>
          </a:bodyPr>
          <a:lstStyle/>
          <a:p>
            <a:pPr>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方案编制活动</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1.1</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工作流程</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1.2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主要任务</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1.3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输出文档</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startAt="2"/>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现场测评活动</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2.1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工作流程</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2.2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主要任务</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2.3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输出文档</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分析与报告编制活动</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3.1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工作流程</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3.2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主要任务</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1500"/>
              </a:lnSpc>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      3.3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输出文档</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4" name="文本占位符 3"/>
          <p:cNvSpPr>
            <a:spLocks noGrp="1"/>
          </p:cNvSpPr>
          <p:nvPr>
            <p:ph type="body" sz="quarter" idx="14"/>
          </p:nvPr>
        </p:nvSpPr>
        <p:spPr/>
        <p:txBody>
          <a:bodyPr/>
          <a:lstStyle/>
          <a:p>
            <a:r>
              <a:rPr lang="zh-CN" altLang="en-US" dirty="0"/>
              <a:t>分析与报告编制活动的主要任务</a:t>
            </a:r>
            <a:r>
              <a:rPr lang="en-US" altLang="zh-CN" dirty="0"/>
              <a:t>——</a:t>
            </a:r>
            <a:r>
              <a:rPr lang="zh-CN" altLang="en-US" dirty="0"/>
              <a:t>测评结论形成</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sz="2200" b="0" i="0" dirty="0">
                <a:solidFill>
                  <a:srgbClr val="1C1917"/>
                </a:solidFill>
                <a:effectLst/>
                <a:latin typeface="-apple-system"/>
              </a:rPr>
              <a:t>输入：测评报告的测评结果汇总部分、测评作业指导书。</a:t>
            </a:r>
          </a:p>
          <a:p>
            <a:pPr marL="342900" indent="-342900" algn="l">
              <a:lnSpc>
                <a:spcPct val="150000"/>
              </a:lnSpc>
              <a:buFont typeface="Wingdings" panose="05000000000000000000" pitchFamily="2" charset="2"/>
              <a:buChar char="Ø"/>
            </a:pPr>
            <a:r>
              <a:rPr lang="zh-CN" altLang="en-US" sz="2200"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sz="2200" dirty="0">
                <a:solidFill>
                  <a:srgbClr val="1C1917"/>
                </a:solidFill>
                <a:latin typeface="-apple-system"/>
              </a:rPr>
              <a:t>统计系统测评结果汇总中的数据，如果部分符合和不符合项的统计结果全为</a:t>
            </a:r>
            <a:r>
              <a:rPr lang="en-US" altLang="zh-CN" sz="2200" dirty="0">
                <a:solidFill>
                  <a:srgbClr val="1C1917"/>
                </a:solidFill>
                <a:latin typeface="-apple-system"/>
              </a:rPr>
              <a:t>0</a:t>
            </a:r>
            <a:r>
              <a:rPr lang="zh-CN" altLang="en-US" sz="2200" dirty="0">
                <a:solidFill>
                  <a:srgbClr val="1C1917"/>
                </a:solidFill>
                <a:latin typeface="-apple-system"/>
              </a:rPr>
              <a:t>，则该信息系统达到了相应等级的基本安全保护能力，测评结论为符合；</a:t>
            </a:r>
            <a:endParaRPr lang="en-US" altLang="zh-CN" sz="2200"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sz="2200" dirty="0">
                <a:solidFill>
                  <a:srgbClr val="1C1917"/>
                </a:solidFill>
                <a:latin typeface="-apple-system"/>
              </a:rPr>
              <a:t>如果不符合项统计结果全为</a:t>
            </a:r>
            <a:r>
              <a:rPr lang="en-US" altLang="zh-CN" sz="2200" dirty="0">
                <a:solidFill>
                  <a:srgbClr val="1C1917"/>
                </a:solidFill>
                <a:latin typeface="-apple-system"/>
              </a:rPr>
              <a:t>0</a:t>
            </a:r>
            <a:r>
              <a:rPr lang="zh-CN" altLang="en-US" sz="2200" dirty="0">
                <a:solidFill>
                  <a:srgbClr val="1C1917"/>
                </a:solidFill>
                <a:latin typeface="-apple-system"/>
              </a:rPr>
              <a:t>，部分符合项的统计结果不全为</a:t>
            </a:r>
            <a:r>
              <a:rPr lang="en-US" altLang="zh-CN" sz="2200" dirty="0">
                <a:solidFill>
                  <a:srgbClr val="1C1917"/>
                </a:solidFill>
                <a:latin typeface="-apple-system"/>
              </a:rPr>
              <a:t>0</a:t>
            </a:r>
            <a:r>
              <a:rPr lang="zh-CN" altLang="en-US" sz="2200" dirty="0">
                <a:solidFill>
                  <a:srgbClr val="1C1917"/>
                </a:solidFill>
                <a:latin typeface="-apple-system"/>
              </a:rPr>
              <a:t>，需结合风险分析综合判定；</a:t>
            </a:r>
            <a:endParaRPr lang="en-US" altLang="zh-CN" sz="2200"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sz="2200" dirty="0">
                <a:solidFill>
                  <a:srgbClr val="1C1917"/>
                </a:solidFill>
                <a:latin typeface="-apple-system"/>
              </a:rPr>
              <a:t>如果不符合项的统计结果不全为</a:t>
            </a:r>
            <a:r>
              <a:rPr lang="en-US" altLang="zh-CN" sz="2200" dirty="0">
                <a:solidFill>
                  <a:srgbClr val="1C1917"/>
                </a:solidFill>
                <a:latin typeface="-apple-system"/>
              </a:rPr>
              <a:t>0</a:t>
            </a:r>
            <a:r>
              <a:rPr lang="zh-CN" altLang="en-US" sz="2200" dirty="0">
                <a:solidFill>
                  <a:srgbClr val="1C1917"/>
                </a:solidFill>
                <a:latin typeface="-apple-system"/>
              </a:rPr>
              <a:t>，则该信息系统未达到相应等级的基本安全保护能力，测评结论为不符合。</a:t>
            </a:r>
            <a:endParaRPr lang="en-US" altLang="zh-CN" sz="2200"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sz="2200" dirty="0">
                <a:solidFill>
                  <a:srgbClr val="1C1917"/>
                </a:solidFill>
                <a:latin typeface="-apple-system"/>
              </a:rPr>
              <a:t>输出：测评报告的测评结论部分。</a:t>
            </a:r>
          </a:p>
        </p:txBody>
      </p:sp>
      <p:sp>
        <p:nvSpPr>
          <p:cNvPr id="3" name="文本占位符 2"/>
          <p:cNvSpPr>
            <a:spLocks noGrp="1"/>
          </p:cNvSpPr>
          <p:nvPr>
            <p:ph type="body" sz="quarter" idx="13"/>
          </p:nvPr>
        </p:nvSpPr>
        <p:spPr/>
        <p:txBody>
          <a:bodyPr/>
          <a:lstStyle/>
          <a:p>
            <a:r>
              <a:rPr lang="zh-CN" altLang="en-US" dirty="0"/>
              <a:t>分析与报告编制活动</a:t>
            </a:r>
          </a:p>
        </p:txBody>
      </p:sp>
    </p:spTree>
    <p:extLst>
      <p:ext uri="{BB962C8B-B14F-4D97-AF65-F5344CB8AC3E}">
        <p14:creationId xmlns:p14="http://schemas.microsoft.com/office/powerpoint/2010/main" val="2633123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4" name="文本占位符 3"/>
          <p:cNvSpPr>
            <a:spLocks noGrp="1"/>
          </p:cNvSpPr>
          <p:nvPr>
            <p:ph type="body" sz="quarter" idx="14"/>
          </p:nvPr>
        </p:nvSpPr>
        <p:spPr/>
        <p:txBody>
          <a:bodyPr/>
          <a:lstStyle/>
          <a:p>
            <a:r>
              <a:rPr lang="zh-CN" altLang="en-US" dirty="0"/>
              <a:t>分析与报告编制活动的主要任务</a:t>
            </a:r>
            <a:r>
              <a:rPr lang="en-US" altLang="zh-CN" dirty="0"/>
              <a:t>——</a:t>
            </a:r>
            <a:r>
              <a:rPr lang="zh-CN" altLang="en-US" dirty="0"/>
              <a:t>测评报告编制</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sz="2200" b="0" i="0" dirty="0">
                <a:solidFill>
                  <a:srgbClr val="1C1917"/>
                </a:solidFill>
                <a:effectLst/>
                <a:latin typeface="-apple-system"/>
              </a:rPr>
              <a:t>输入：测评方案，单元测评的结果记录和结果汇总部分，整体测评部分，风险分析和评价部分，测评结论部分，测评作业指导书。</a:t>
            </a:r>
          </a:p>
          <a:p>
            <a:pPr marL="342900" indent="-342900" algn="l">
              <a:lnSpc>
                <a:spcPct val="150000"/>
              </a:lnSpc>
              <a:buFont typeface="Wingdings" panose="05000000000000000000" pitchFamily="2" charset="2"/>
              <a:buChar char="Ø"/>
            </a:pPr>
            <a:r>
              <a:rPr lang="zh-CN" altLang="en-US" sz="2200" b="0" i="0" dirty="0">
                <a:solidFill>
                  <a:srgbClr val="1C1917"/>
                </a:solidFill>
                <a:effectLst/>
                <a:latin typeface="-apple-system"/>
              </a:rPr>
              <a:t>任务描述：</a:t>
            </a:r>
          </a:p>
          <a:p>
            <a:pPr marL="702000" indent="-342900" algn="l">
              <a:lnSpc>
                <a:spcPct val="160000"/>
              </a:lnSpc>
              <a:buFont typeface="Arial" panose="020B0604020202020204" pitchFamily="34" charset="0"/>
              <a:buChar char="•"/>
            </a:pPr>
            <a:r>
              <a:rPr lang="zh-CN" altLang="en-US" sz="2200" dirty="0">
                <a:solidFill>
                  <a:srgbClr val="1C1917"/>
                </a:solidFill>
                <a:latin typeface="-apple-system"/>
              </a:rPr>
              <a:t>测评人员整理任务输出，编制测评报告相应部分。</a:t>
            </a:r>
            <a:endParaRPr lang="en-US" altLang="zh-CN" sz="2200"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sz="2200" dirty="0">
                <a:solidFill>
                  <a:srgbClr val="1C1917"/>
                </a:solidFill>
                <a:latin typeface="-apple-system"/>
              </a:rPr>
              <a:t>针对被测信息系统存在的安全隐患，提出相应改进建议，并编制测评报告整改建议部分；</a:t>
            </a:r>
          </a:p>
          <a:p>
            <a:pPr marL="702000" indent="-342900" algn="l">
              <a:lnSpc>
                <a:spcPct val="160000"/>
              </a:lnSpc>
              <a:buFont typeface="Arial" panose="020B0604020202020204" pitchFamily="34" charset="0"/>
              <a:buChar char="•"/>
            </a:pPr>
            <a:r>
              <a:rPr lang="zh-CN" altLang="en-US" sz="2200" dirty="0">
                <a:solidFill>
                  <a:srgbClr val="1C1917"/>
                </a:solidFill>
                <a:latin typeface="-apple-system"/>
              </a:rPr>
              <a:t>列表给出现场测评文档清单和单项测评记录，以及对各个测评项的单项测评结果判定情况。</a:t>
            </a:r>
          </a:p>
          <a:p>
            <a:pPr marL="702000" indent="-342900" algn="l">
              <a:lnSpc>
                <a:spcPct val="160000"/>
              </a:lnSpc>
              <a:buFont typeface="Arial" panose="020B0604020202020204" pitchFamily="34" charset="0"/>
              <a:buChar char="•"/>
            </a:pPr>
            <a:r>
              <a:rPr lang="zh-CN" altLang="en-US" sz="2200" dirty="0">
                <a:solidFill>
                  <a:srgbClr val="1C1917"/>
                </a:solidFill>
                <a:latin typeface="-apple-system"/>
              </a:rPr>
              <a:t>对测评报告初稿进行内部审核。</a:t>
            </a:r>
          </a:p>
          <a:p>
            <a:pPr marL="702000" indent="-342900" algn="l">
              <a:lnSpc>
                <a:spcPct val="160000"/>
              </a:lnSpc>
              <a:buFont typeface="Arial" panose="020B0604020202020204" pitchFamily="34" charset="0"/>
              <a:buChar char="•"/>
            </a:pPr>
            <a:r>
              <a:rPr lang="zh-CN" altLang="en-US" sz="2200" dirty="0">
                <a:solidFill>
                  <a:srgbClr val="1C1917"/>
                </a:solidFill>
                <a:latin typeface="-apple-system"/>
              </a:rPr>
              <a:t>内部审核通过后，由授权签字人签发，提交测评委托单位，并送密码管理部门备案。</a:t>
            </a:r>
            <a:endParaRPr lang="en-US" altLang="zh-CN" sz="2200"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sz="2200" dirty="0">
                <a:solidFill>
                  <a:srgbClr val="1C1917"/>
                </a:solidFill>
                <a:latin typeface="-apple-system"/>
              </a:rPr>
              <a:t>输出：经过评审的被测信息系统测评报告。</a:t>
            </a:r>
          </a:p>
        </p:txBody>
      </p:sp>
      <p:sp>
        <p:nvSpPr>
          <p:cNvPr id="3" name="文本占位符 2"/>
          <p:cNvSpPr>
            <a:spLocks noGrp="1"/>
          </p:cNvSpPr>
          <p:nvPr>
            <p:ph type="body" sz="quarter" idx="13"/>
          </p:nvPr>
        </p:nvSpPr>
        <p:spPr/>
        <p:txBody>
          <a:bodyPr/>
          <a:lstStyle/>
          <a:p>
            <a:r>
              <a:rPr lang="zh-CN" altLang="en-US" dirty="0"/>
              <a:t>分析与报告编制活动</a:t>
            </a:r>
          </a:p>
        </p:txBody>
      </p:sp>
    </p:spTree>
    <p:extLst>
      <p:ext uri="{BB962C8B-B14F-4D97-AF65-F5344CB8AC3E}">
        <p14:creationId xmlns:p14="http://schemas.microsoft.com/office/powerpoint/2010/main" val="2775074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4" name="文本占位符 3"/>
          <p:cNvSpPr>
            <a:spLocks noGrp="1"/>
          </p:cNvSpPr>
          <p:nvPr>
            <p:ph type="body" sz="quarter" idx="14"/>
          </p:nvPr>
        </p:nvSpPr>
        <p:spPr/>
        <p:txBody>
          <a:bodyPr/>
          <a:lstStyle/>
          <a:p>
            <a:r>
              <a:rPr lang="zh-CN" altLang="en-US" dirty="0"/>
              <a:t>分析与报告编制活动的输出文档</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分析与报告编制活动的输出文档及其内容如表所示。</a:t>
            </a:r>
          </a:p>
        </p:txBody>
      </p:sp>
      <p:sp>
        <p:nvSpPr>
          <p:cNvPr id="3" name="文本占位符 2"/>
          <p:cNvSpPr>
            <a:spLocks noGrp="1"/>
          </p:cNvSpPr>
          <p:nvPr>
            <p:ph type="body" sz="quarter" idx="13"/>
          </p:nvPr>
        </p:nvSpPr>
        <p:spPr/>
        <p:txBody>
          <a:bodyPr/>
          <a:lstStyle/>
          <a:p>
            <a:r>
              <a:rPr lang="zh-CN" altLang="en-US" dirty="0"/>
              <a:t>分析与报告编制活动</a:t>
            </a:r>
          </a:p>
        </p:txBody>
      </p:sp>
      <p:graphicFrame>
        <p:nvGraphicFramePr>
          <p:cNvPr id="6" name="表格 5">
            <a:extLst>
              <a:ext uri="{FF2B5EF4-FFF2-40B4-BE49-F238E27FC236}">
                <a16:creationId xmlns:a16="http://schemas.microsoft.com/office/drawing/2014/main" id="{161DDBD3-12C4-8302-EA69-51CED8356BC4}"/>
              </a:ext>
            </a:extLst>
          </p:cNvPr>
          <p:cNvGraphicFramePr>
            <a:graphicFrameLocks noGrp="1"/>
          </p:cNvGraphicFramePr>
          <p:nvPr>
            <p:extLst>
              <p:ext uri="{D42A27DB-BD31-4B8C-83A1-F6EECF244321}">
                <p14:modId xmlns:p14="http://schemas.microsoft.com/office/powerpoint/2010/main" val="1847197057"/>
              </p:ext>
            </p:extLst>
          </p:nvPr>
        </p:nvGraphicFramePr>
        <p:xfrm>
          <a:off x="802567" y="2282711"/>
          <a:ext cx="10551233" cy="3848613"/>
        </p:xfrm>
        <a:graphic>
          <a:graphicData uri="http://schemas.openxmlformats.org/drawingml/2006/table">
            <a:tbl>
              <a:tblPr firstRow="1" firstCol="1" bandRow="1">
                <a:tableStyleId>{5C22544A-7EE6-4342-B048-85BDC9FD1C3A}</a:tableStyleId>
              </a:tblPr>
              <a:tblGrid>
                <a:gridCol w="1924544">
                  <a:extLst>
                    <a:ext uri="{9D8B030D-6E8A-4147-A177-3AD203B41FA5}">
                      <a16:colId xmlns:a16="http://schemas.microsoft.com/office/drawing/2014/main" val="3256990180"/>
                    </a:ext>
                  </a:extLst>
                </a:gridCol>
                <a:gridCol w="2477430">
                  <a:extLst>
                    <a:ext uri="{9D8B030D-6E8A-4147-A177-3AD203B41FA5}">
                      <a16:colId xmlns:a16="http://schemas.microsoft.com/office/drawing/2014/main" val="3231598513"/>
                    </a:ext>
                  </a:extLst>
                </a:gridCol>
                <a:gridCol w="6149259">
                  <a:extLst>
                    <a:ext uri="{9D8B030D-6E8A-4147-A177-3AD203B41FA5}">
                      <a16:colId xmlns:a16="http://schemas.microsoft.com/office/drawing/2014/main" val="3281318266"/>
                    </a:ext>
                  </a:extLst>
                </a:gridCol>
              </a:tblGrid>
              <a:tr h="289906">
                <a:tc>
                  <a:txBody>
                    <a:bodyPr/>
                    <a:lstStyle/>
                    <a:p>
                      <a:pPr algn="ctr">
                        <a:tabLst>
                          <a:tab pos="540385" algn="l"/>
                        </a:tabLst>
                      </a:pPr>
                      <a:r>
                        <a:rPr lang="zh-CN" sz="1400" kern="100" dirty="0">
                          <a:effectLst/>
                          <a:ea typeface="宋体" panose="02010600030101010101" pitchFamily="2" charset="-122"/>
                        </a:rPr>
                        <a:t>任务</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tc>
                <a:tc>
                  <a:txBody>
                    <a:bodyPr/>
                    <a:lstStyle/>
                    <a:p>
                      <a:pPr algn="ctr">
                        <a:tabLst>
                          <a:tab pos="540385" algn="l"/>
                        </a:tabLst>
                      </a:pPr>
                      <a:r>
                        <a:rPr lang="zh-CN" sz="1400" kern="100" dirty="0">
                          <a:effectLst/>
                          <a:ea typeface="宋体" panose="02010600030101010101" pitchFamily="2" charset="-122"/>
                        </a:rPr>
                        <a:t>输出文档</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tc>
                <a:tc>
                  <a:txBody>
                    <a:bodyPr/>
                    <a:lstStyle/>
                    <a:p>
                      <a:pPr algn="ctr">
                        <a:tabLst>
                          <a:tab pos="540385" algn="l"/>
                        </a:tabLst>
                      </a:pPr>
                      <a:r>
                        <a:rPr lang="zh-CN" sz="1400" kern="100" dirty="0">
                          <a:effectLst/>
                          <a:ea typeface="宋体" panose="02010600030101010101" pitchFamily="2" charset="-122"/>
                        </a:rPr>
                        <a:t>文档内容</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extLst>
                  <a:ext uri="{0D108BD9-81ED-4DB2-BD59-A6C34878D82A}">
                    <a16:rowId xmlns:a16="http://schemas.microsoft.com/office/drawing/2014/main" val="3208799166"/>
                  </a:ext>
                </a:extLst>
              </a:tr>
              <a:tr h="645253">
                <a:tc>
                  <a:txBody>
                    <a:bodyPr/>
                    <a:lstStyle/>
                    <a:p>
                      <a:pPr algn="ctr">
                        <a:tabLst>
                          <a:tab pos="540385" algn="l"/>
                        </a:tabLst>
                      </a:pPr>
                      <a:r>
                        <a:rPr lang="zh-CN" sz="1400" kern="100" dirty="0">
                          <a:effectLst/>
                          <a:ea typeface="宋体" panose="02010600030101010101" pitchFamily="2" charset="-122"/>
                        </a:rPr>
                        <a:t>单项测评结果判定</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algn="l">
                        <a:tabLst>
                          <a:tab pos="540385" algn="l"/>
                        </a:tabLst>
                      </a:pPr>
                      <a:r>
                        <a:rPr lang="zh-CN" sz="1400" kern="100" dirty="0">
                          <a:effectLst/>
                          <a:ea typeface="宋体" panose="02010600030101010101" pitchFamily="2" charset="-122"/>
                        </a:rPr>
                        <a:t>测评报告的单元测评的结果记录部分</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algn="l">
                        <a:tabLst>
                          <a:tab pos="540385" algn="l"/>
                        </a:tabLst>
                      </a:pPr>
                      <a:r>
                        <a:rPr lang="zh-CN" sz="1400" kern="100" dirty="0">
                          <a:effectLst/>
                          <a:ea typeface="宋体" panose="02010600030101010101" pitchFamily="2" charset="-122"/>
                        </a:rPr>
                        <a:t>分析被测信息系统的安全现状（各个层面的基本安全状况）与标准中相应等级的基本要求的符合情况，给出单项测评结果</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extLst>
                  <a:ext uri="{0D108BD9-81ED-4DB2-BD59-A6C34878D82A}">
                    <a16:rowId xmlns:a16="http://schemas.microsoft.com/office/drawing/2014/main" val="3404205166"/>
                  </a:ext>
                </a:extLst>
              </a:tr>
              <a:tr h="509789">
                <a:tc>
                  <a:txBody>
                    <a:bodyPr/>
                    <a:lstStyle/>
                    <a:p>
                      <a:pPr algn="ctr">
                        <a:tabLst>
                          <a:tab pos="540385" algn="l"/>
                        </a:tabLst>
                      </a:pPr>
                      <a:r>
                        <a:rPr lang="zh-CN" sz="1400" kern="100" dirty="0">
                          <a:effectLst/>
                          <a:ea typeface="宋体" panose="02010600030101010101" pitchFamily="2" charset="-122"/>
                        </a:rPr>
                        <a:t>单项测评结果汇总分析</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tc>
                <a:tc>
                  <a:txBody>
                    <a:bodyPr/>
                    <a:lstStyle/>
                    <a:p>
                      <a:pPr algn="l">
                        <a:tabLst>
                          <a:tab pos="540385" algn="l"/>
                        </a:tabLst>
                      </a:pPr>
                      <a:r>
                        <a:rPr lang="zh-CN" sz="1400" kern="100" dirty="0">
                          <a:effectLst/>
                          <a:ea typeface="宋体" panose="02010600030101010101" pitchFamily="2" charset="-122"/>
                        </a:rPr>
                        <a:t>测评报告的单元测评的结果汇总部分</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algn="l">
                        <a:tabLst>
                          <a:tab pos="540385" algn="l"/>
                        </a:tabLst>
                      </a:pPr>
                      <a:r>
                        <a:rPr lang="zh-CN" sz="1400" kern="100" dirty="0">
                          <a:effectLst/>
                          <a:ea typeface="宋体" panose="02010600030101010101" pitchFamily="2" charset="-122"/>
                        </a:rPr>
                        <a:t>汇总统计单项测评结果，给出针对每个对象的单元测评结果</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extLst>
                  <a:ext uri="{0D108BD9-81ED-4DB2-BD59-A6C34878D82A}">
                    <a16:rowId xmlns:a16="http://schemas.microsoft.com/office/drawing/2014/main" val="2618458916"/>
                  </a:ext>
                </a:extLst>
              </a:tr>
              <a:tr h="462017">
                <a:tc>
                  <a:txBody>
                    <a:bodyPr/>
                    <a:lstStyle/>
                    <a:p>
                      <a:pPr algn="ctr">
                        <a:tabLst>
                          <a:tab pos="540385" algn="l"/>
                        </a:tabLst>
                      </a:pPr>
                      <a:r>
                        <a:rPr lang="zh-CN" sz="1400" kern="100" dirty="0">
                          <a:effectLst/>
                          <a:ea typeface="宋体" panose="02010600030101010101" pitchFamily="2" charset="-122"/>
                        </a:rPr>
                        <a:t>整体测评</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algn="l">
                        <a:tabLst>
                          <a:tab pos="540385" algn="l"/>
                        </a:tabLst>
                      </a:pPr>
                      <a:r>
                        <a:rPr lang="zh-CN" sz="1400" kern="100" dirty="0">
                          <a:effectLst/>
                          <a:ea typeface="宋体" panose="02010600030101010101" pitchFamily="2" charset="-122"/>
                        </a:rPr>
                        <a:t>测评报告的整体测评部分</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tc>
                <a:tc>
                  <a:txBody>
                    <a:bodyPr/>
                    <a:lstStyle/>
                    <a:p>
                      <a:pPr algn="l">
                        <a:tabLst>
                          <a:tab pos="540385" algn="l"/>
                        </a:tabLst>
                      </a:pPr>
                      <a:r>
                        <a:rPr lang="zh-CN" sz="1400" kern="100" dirty="0">
                          <a:effectLst/>
                          <a:ea typeface="宋体" panose="02010600030101010101" pitchFamily="2" charset="-122"/>
                        </a:rPr>
                        <a:t>分析被测信息系统整体安全状况及对单项测评结果的修订情况</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extLst>
                  <a:ext uri="{0D108BD9-81ED-4DB2-BD59-A6C34878D82A}">
                    <a16:rowId xmlns:a16="http://schemas.microsoft.com/office/drawing/2014/main" val="1981613270"/>
                  </a:ext>
                </a:extLst>
              </a:tr>
              <a:tr h="647216">
                <a:tc>
                  <a:txBody>
                    <a:bodyPr/>
                    <a:lstStyle/>
                    <a:p>
                      <a:pPr algn="ctr">
                        <a:tabLst>
                          <a:tab pos="540385" algn="l"/>
                        </a:tabLst>
                      </a:pPr>
                      <a:r>
                        <a:rPr lang="zh-CN" sz="1400" kern="100" dirty="0">
                          <a:effectLst/>
                          <a:ea typeface="宋体" panose="02010600030101010101" pitchFamily="2" charset="-122"/>
                        </a:rPr>
                        <a:t>风险分析</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algn="l">
                        <a:tabLst>
                          <a:tab pos="540385" algn="l"/>
                        </a:tabLst>
                      </a:pPr>
                      <a:r>
                        <a:rPr lang="zh-CN" sz="1400" kern="100" dirty="0">
                          <a:effectLst/>
                          <a:ea typeface="宋体" panose="02010600030101010101" pitchFamily="2" charset="-122"/>
                        </a:rPr>
                        <a:t>测评报告的测评结果汇总及风险分析和评价部分</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tc>
                <a:tc>
                  <a:txBody>
                    <a:bodyPr/>
                    <a:lstStyle/>
                    <a:p>
                      <a:pPr algn="l">
                        <a:tabLst>
                          <a:tab pos="540385" algn="l"/>
                        </a:tabLst>
                      </a:pPr>
                      <a:r>
                        <a:rPr lang="zh-CN" sz="1400" kern="100" dirty="0">
                          <a:effectLst/>
                          <a:ea typeface="宋体" panose="02010600030101010101" pitchFamily="2" charset="-122"/>
                        </a:rPr>
                        <a:t>再次汇总分析各层面中各个测评对象的测评结果，分析被测信息系统存在的风险情况</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extLst>
                  <a:ext uri="{0D108BD9-81ED-4DB2-BD59-A6C34878D82A}">
                    <a16:rowId xmlns:a16="http://schemas.microsoft.com/office/drawing/2014/main" val="1226798662"/>
                  </a:ext>
                </a:extLst>
              </a:tr>
              <a:tr h="647216">
                <a:tc>
                  <a:txBody>
                    <a:bodyPr/>
                    <a:lstStyle/>
                    <a:p>
                      <a:pPr algn="ctr">
                        <a:tabLst>
                          <a:tab pos="540385" algn="l"/>
                        </a:tabLst>
                      </a:pPr>
                      <a:r>
                        <a:rPr lang="zh-CN" sz="1400" kern="100" dirty="0">
                          <a:effectLst/>
                          <a:ea typeface="宋体" panose="02010600030101010101" pitchFamily="2" charset="-122"/>
                        </a:rPr>
                        <a:t>测评结论形成</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algn="l">
                        <a:tabLst>
                          <a:tab pos="540385" algn="l"/>
                        </a:tabLst>
                      </a:pPr>
                      <a:r>
                        <a:rPr lang="zh-CN" sz="1400" kern="100" dirty="0">
                          <a:effectLst/>
                          <a:ea typeface="宋体" panose="02010600030101010101" pitchFamily="2" charset="-122"/>
                        </a:rPr>
                        <a:t>测评报告的测评结论部分</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marL="128270" algn="l">
                        <a:lnSpc>
                          <a:spcPct val="107000"/>
                        </a:lnSpc>
                      </a:pPr>
                      <a:r>
                        <a:rPr lang="zh-CN" sz="1400" kern="100" dirty="0">
                          <a:effectLst/>
                          <a:ea typeface="宋体" panose="02010600030101010101" pitchFamily="2" charset="-122"/>
                        </a:rPr>
                        <a:t>对测评结果进行分析，形成测评结论</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extLst>
                  <a:ext uri="{0D108BD9-81ED-4DB2-BD59-A6C34878D82A}">
                    <a16:rowId xmlns:a16="http://schemas.microsoft.com/office/drawing/2014/main" val="45913425"/>
                  </a:ext>
                </a:extLst>
              </a:tr>
              <a:tr h="647216">
                <a:tc>
                  <a:txBody>
                    <a:bodyPr/>
                    <a:lstStyle/>
                    <a:p>
                      <a:pPr algn="ctr">
                        <a:tabLst>
                          <a:tab pos="540385" algn="l"/>
                        </a:tabLst>
                      </a:pPr>
                      <a:r>
                        <a:rPr lang="zh-CN" sz="1400" kern="100" dirty="0">
                          <a:effectLst/>
                          <a:ea typeface="宋体" panose="02010600030101010101" pitchFamily="2" charset="-122"/>
                        </a:rPr>
                        <a:t>测评报告编制</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algn="l">
                        <a:tabLst>
                          <a:tab pos="540385" algn="l"/>
                        </a:tabLst>
                      </a:pPr>
                      <a:r>
                        <a:rPr lang="zh-CN" sz="1400" kern="100" dirty="0">
                          <a:effectLst/>
                          <a:ea typeface="宋体" panose="02010600030101010101" pitchFamily="2" charset="-122"/>
                        </a:rPr>
                        <a:t>测评报告</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tc>
                  <a:txBody>
                    <a:bodyPr/>
                    <a:lstStyle/>
                    <a:p>
                      <a:pPr algn="l">
                        <a:tabLst>
                          <a:tab pos="540385" algn="l"/>
                        </a:tabLst>
                      </a:pPr>
                      <a:r>
                        <a:rPr lang="zh-CN" sz="1400" kern="100" dirty="0">
                          <a:effectLst/>
                          <a:ea typeface="宋体" panose="02010600030101010101" pitchFamily="2" charset="-122"/>
                        </a:rPr>
                        <a:t>单项测评记录和结果，单项测评结果汇总，整体测评过程及结果，风险分析过程及结果，测评结论，整改建议等</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39370" marT="67945" marB="0" anchor="ctr"/>
                </a:tc>
                <a:extLst>
                  <a:ext uri="{0D108BD9-81ED-4DB2-BD59-A6C34878D82A}">
                    <a16:rowId xmlns:a16="http://schemas.microsoft.com/office/drawing/2014/main" val="3422198813"/>
                  </a:ext>
                </a:extLst>
              </a:tr>
            </a:tbl>
          </a:graphicData>
        </a:graphic>
      </p:graphicFrame>
    </p:spTree>
    <p:extLst>
      <p:ext uri="{BB962C8B-B14F-4D97-AF65-F5344CB8AC3E}">
        <p14:creationId xmlns:p14="http://schemas.microsoft.com/office/powerpoint/2010/main" val="1496422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方案编制活动的工作流程</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方案编制活动的目标是完成测评准备活动中获取的信息系统相关资料整理，为现场测评活动提供最基本的文档和指导方案。</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方案编制活动包括测评对象确定、测评指标确定、测试检查点确定、测评内容确定及测评方案编制五项主要任务。</a:t>
            </a:r>
          </a:p>
        </p:txBody>
      </p:sp>
      <p:sp>
        <p:nvSpPr>
          <p:cNvPr id="3" name="文本占位符 2"/>
          <p:cNvSpPr>
            <a:spLocks noGrp="1"/>
          </p:cNvSpPr>
          <p:nvPr>
            <p:ph type="body" sz="quarter" idx="13"/>
          </p:nvPr>
        </p:nvSpPr>
        <p:spPr/>
        <p:txBody>
          <a:bodyPr/>
          <a:lstStyle/>
          <a:p>
            <a:r>
              <a:rPr lang="zh-CN" altLang="en-US" dirty="0"/>
              <a:t>方案编制活动</a:t>
            </a:r>
          </a:p>
        </p:txBody>
      </p:sp>
    </p:spTree>
    <p:extLst>
      <p:ext uri="{BB962C8B-B14F-4D97-AF65-F5344CB8AC3E}">
        <p14:creationId xmlns:p14="http://schemas.microsoft.com/office/powerpoint/2010/main" val="163173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方案编制活动的主要任务</a:t>
            </a:r>
            <a:r>
              <a:rPr lang="en-US" altLang="zh-CN" dirty="0"/>
              <a:t>——</a:t>
            </a:r>
            <a:r>
              <a:rPr lang="zh-CN" altLang="en-US" dirty="0"/>
              <a:t>测评对象确定</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输入：完成的调查表格、测评作业指导书。</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识别被测信息系统的基本情况。</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描述被测信息系统。</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确定测评对象。</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资产和威胁评估。</a:t>
            </a: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描述测评对象。</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输出：测评方案的测评对象部分。</a:t>
            </a:r>
          </a:p>
        </p:txBody>
      </p:sp>
      <p:sp>
        <p:nvSpPr>
          <p:cNvPr id="3" name="文本占位符 2"/>
          <p:cNvSpPr>
            <a:spLocks noGrp="1"/>
          </p:cNvSpPr>
          <p:nvPr>
            <p:ph type="body" sz="quarter" idx="13"/>
          </p:nvPr>
        </p:nvSpPr>
        <p:spPr/>
        <p:txBody>
          <a:bodyPr/>
          <a:lstStyle/>
          <a:p>
            <a:r>
              <a:rPr lang="zh-CN" altLang="en-US" dirty="0"/>
              <a:t>方案编制活动</a:t>
            </a:r>
          </a:p>
        </p:txBody>
      </p:sp>
    </p:spTree>
    <p:extLst>
      <p:ext uri="{BB962C8B-B14F-4D97-AF65-F5344CB8AC3E}">
        <p14:creationId xmlns:p14="http://schemas.microsoft.com/office/powerpoint/2010/main" val="306171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p:cNvSpPr>
            <a:spLocks noGrp="1"/>
          </p:cNvSpPr>
          <p:nvPr>
            <p:ph type="body" sz="quarter" idx="14"/>
          </p:nvPr>
        </p:nvSpPr>
        <p:spPr/>
        <p:txBody>
          <a:bodyPr/>
          <a:lstStyle/>
          <a:p>
            <a:r>
              <a:rPr lang="zh-CN" altLang="en-US" dirty="0"/>
              <a:t>方案编制活动的主要任务</a:t>
            </a:r>
            <a:r>
              <a:rPr lang="en-US" altLang="zh-CN" dirty="0"/>
              <a:t>——</a:t>
            </a:r>
            <a:r>
              <a:rPr lang="zh-CN" altLang="en-US" dirty="0"/>
              <a:t>测评指标确定</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输入：完成的调查表格、</a:t>
            </a:r>
            <a:r>
              <a:rPr lang="en-US" altLang="zh-CN" b="0" i="0" dirty="0">
                <a:solidFill>
                  <a:srgbClr val="1C1917"/>
                </a:solidFill>
                <a:effectLst/>
                <a:latin typeface="-apple-system"/>
              </a:rPr>
              <a:t>《</a:t>
            </a:r>
            <a:r>
              <a:rPr lang="zh-CN" altLang="en-US" b="0" i="0" dirty="0">
                <a:solidFill>
                  <a:srgbClr val="1C1917"/>
                </a:solidFill>
                <a:effectLst/>
                <a:latin typeface="-apple-system"/>
              </a:rPr>
              <a:t>信息系统密码应用基本要求</a:t>
            </a:r>
            <a:r>
              <a:rPr lang="en-US" altLang="zh-CN" b="0" i="0" dirty="0">
                <a:solidFill>
                  <a:srgbClr val="1C1917"/>
                </a:solidFill>
                <a:effectLst/>
                <a:latin typeface="-apple-system"/>
              </a:rPr>
              <a:t>》</a:t>
            </a:r>
            <a:r>
              <a:rPr lang="zh-CN" altLang="en-US" b="0" i="0" dirty="0">
                <a:solidFill>
                  <a:srgbClr val="1C1917"/>
                </a:solidFill>
                <a:effectLst/>
                <a:latin typeface="-apple-system"/>
              </a:rPr>
              <a:t>和</a:t>
            </a:r>
            <a:r>
              <a:rPr lang="en-US" altLang="zh-CN" b="0" i="0" dirty="0">
                <a:solidFill>
                  <a:srgbClr val="1C1917"/>
                </a:solidFill>
                <a:effectLst/>
                <a:latin typeface="-apple-system"/>
              </a:rPr>
              <a:t>《</a:t>
            </a:r>
            <a:r>
              <a:rPr lang="zh-CN" altLang="en-US" b="0" i="0" dirty="0">
                <a:solidFill>
                  <a:srgbClr val="1C1917"/>
                </a:solidFill>
                <a:effectLst/>
                <a:latin typeface="-apple-system"/>
              </a:rPr>
              <a:t>信息系统密码测评要求</a:t>
            </a:r>
            <a:r>
              <a:rPr lang="en-US" altLang="zh-CN" b="0" i="0" dirty="0">
                <a:solidFill>
                  <a:srgbClr val="1C1917"/>
                </a:solidFill>
                <a:effectLst/>
                <a:latin typeface="-apple-system"/>
              </a:rPr>
              <a:t>》</a:t>
            </a:r>
            <a:r>
              <a:rPr lang="zh-CN" altLang="en-US" b="0" i="0" dirty="0">
                <a:solidFill>
                  <a:srgbClr val="1C1917"/>
                </a:solidFill>
                <a:effectLst/>
                <a:latin typeface="-apple-system"/>
              </a:rPr>
              <a:t>。</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根据被测信息系统的调查表格，获得被测信息系统的定级结果。</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根据</a:t>
            </a:r>
            <a:r>
              <a:rPr lang="en-US" altLang="zh-CN" dirty="0">
                <a:solidFill>
                  <a:srgbClr val="1C1917"/>
                </a:solidFill>
                <a:latin typeface="-apple-system"/>
              </a:rPr>
              <a:t>《</a:t>
            </a:r>
            <a:r>
              <a:rPr lang="zh-CN" altLang="en-US" dirty="0">
                <a:solidFill>
                  <a:srgbClr val="1C1917"/>
                </a:solidFill>
                <a:latin typeface="-apple-system"/>
              </a:rPr>
              <a:t>信息系统密码测评要求</a:t>
            </a:r>
            <a:r>
              <a:rPr lang="en-US" altLang="zh-CN" dirty="0">
                <a:solidFill>
                  <a:srgbClr val="1C1917"/>
                </a:solidFill>
                <a:latin typeface="-apple-system"/>
              </a:rPr>
              <a:t>》</a:t>
            </a:r>
            <a:r>
              <a:rPr lang="zh-CN" altLang="en-US" dirty="0">
                <a:solidFill>
                  <a:srgbClr val="1C1917"/>
                </a:solidFill>
                <a:latin typeface="-apple-system"/>
              </a:rPr>
              <a:t>选择相应等级对应的测评指标。</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围绕保护保密性、完整性等，对于核心资产、物理环境及其他需要保护的数据，按照被测信息系统的安全策略、标准要求进行逐项确认。</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输出：测评方案的测评指标部分。</a:t>
            </a:r>
          </a:p>
        </p:txBody>
      </p:sp>
      <p:sp>
        <p:nvSpPr>
          <p:cNvPr id="3" name="文本占位符 2"/>
          <p:cNvSpPr>
            <a:spLocks noGrp="1"/>
          </p:cNvSpPr>
          <p:nvPr>
            <p:ph type="body" sz="quarter" idx="13"/>
          </p:nvPr>
        </p:nvSpPr>
        <p:spPr/>
        <p:txBody>
          <a:bodyPr/>
          <a:lstStyle/>
          <a:p>
            <a:r>
              <a:rPr lang="zh-CN" altLang="en-US" dirty="0"/>
              <a:t>方案编制活动</a:t>
            </a:r>
          </a:p>
        </p:txBody>
      </p:sp>
    </p:spTree>
    <p:extLst>
      <p:ext uri="{BB962C8B-B14F-4D97-AF65-F5344CB8AC3E}">
        <p14:creationId xmlns:p14="http://schemas.microsoft.com/office/powerpoint/2010/main" val="84092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p:cNvSpPr>
            <a:spLocks noGrp="1"/>
          </p:cNvSpPr>
          <p:nvPr>
            <p:ph type="body" sz="quarter" idx="14"/>
          </p:nvPr>
        </p:nvSpPr>
        <p:spPr/>
        <p:txBody>
          <a:bodyPr/>
          <a:lstStyle/>
          <a:p>
            <a:r>
              <a:rPr lang="zh-CN" altLang="en-US" dirty="0"/>
              <a:t>方案编制活动的主要任务</a:t>
            </a:r>
            <a:r>
              <a:rPr lang="en-US" altLang="zh-CN" dirty="0"/>
              <a:t>——</a:t>
            </a:r>
            <a:r>
              <a:rPr lang="zh-CN" altLang="en-US" dirty="0"/>
              <a:t>测试检查点确定</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输入：被测信息系统的详细结构，选用的密码算法、密码技术、密码产品、密码服务等详细信息，</a:t>
            </a:r>
            <a:r>
              <a:rPr lang="en-US" altLang="zh-CN" b="0" i="0" dirty="0">
                <a:solidFill>
                  <a:srgbClr val="1C1917"/>
                </a:solidFill>
                <a:effectLst/>
                <a:latin typeface="-apple-system"/>
              </a:rPr>
              <a:t>《</a:t>
            </a:r>
            <a:r>
              <a:rPr lang="zh-CN" altLang="en-US" b="0" i="0" dirty="0">
                <a:solidFill>
                  <a:srgbClr val="1C1917"/>
                </a:solidFill>
                <a:effectLst/>
                <a:latin typeface="-apple-system"/>
              </a:rPr>
              <a:t>信息系统密码应用基本要求</a:t>
            </a:r>
            <a:r>
              <a:rPr lang="en-US" altLang="zh-CN" b="0" i="0" dirty="0">
                <a:solidFill>
                  <a:srgbClr val="1C1917"/>
                </a:solidFill>
                <a:effectLst/>
                <a:latin typeface="-apple-system"/>
              </a:rPr>
              <a:t>》</a:t>
            </a:r>
            <a:r>
              <a:rPr lang="zh-CN" altLang="en-US" b="0" i="0" dirty="0">
                <a:solidFill>
                  <a:srgbClr val="1C1917"/>
                </a:solidFill>
                <a:effectLst/>
                <a:latin typeface="-apple-system"/>
              </a:rPr>
              <a:t>和</a:t>
            </a:r>
            <a:r>
              <a:rPr lang="en-US" altLang="zh-CN" b="0" i="0" dirty="0">
                <a:solidFill>
                  <a:srgbClr val="1C1917"/>
                </a:solidFill>
                <a:effectLst/>
                <a:latin typeface="-apple-system"/>
              </a:rPr>
              <a:t>《</a:t>
            </a:r>
            <a:r>
              <a:rPr lang="zh-CN" altLang="en-US" b="0" i="0" dirty="0">
                <a:solidFill>
                  <a:srgbClr val="1C1917"/>
                </a:solidFill>
                <a:effectLst/>
                <a:latin typeface="-apple-system"/>
              </a:rPr>
              <a:t>信息系统密码测评要求</a:t>
            </a:r>
            <a:r>
              <a:rPr lang="en-US" altLang="zh-CN" b="0" i="0" dirty="0">
                <a:solidFill>
                  <a:srgbClr val="1C1917"/>
                </a:solidFill>
                <a:effectLst/>
                <a:latin typeface="-apple-system"/>
              </a:rPr>
              <a:t>》</a:t>
            </a:r>
            <a:r>
              <a:rPr lang="zh-CN" altLang="en-US" b="0" i="0" dirty="0">
                <a:solidFill>
                  <a:srgbClr val="1C1917"/>
                </a:solidFill>
                <a:effectLst/>
                <a:latin typeface="-apple-system"/>
              </a:rPr>
              <a:t>。</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关键设备检查是现场测评的重要环节。</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在使用工具进行测评时，应在保证被测信息系统正常、安全运行的情况下，确定测评路径和工具接入点，并结合网络拓扑图，采用图示的方式描述测评工具的接入点、测试目的、测试途径和测试对象等相关内容。</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输出：测评方案的测试检查点部分。</a:t>
            </a:r>
          </a:p>
        </p:txBody>
      </p:sp>
      <p:sp>
        <p:nvSpPr>
          <p:cNvPr id="3" name="文本占位符 2"/>
          <p:cNvSpPr>
            <a:spLocks noGrp="1"/>
          </p:cNvSpPr>
          <p:nvPr>
            <p:ph type="body" sz="quarter" idx="13"/>
          </p:nvPr>
        </p:nvSpPr>
        <p:spPr/>
        <p:txBody>
          <a:bodyPr/>
          <a:lstStyle/>
          <a:p>
            <a:r>
              <a:rPr lang="zh-CN" altLang="en-US" dirty="0"/>
              <a:t>方案编制活动</a:t>
            </a:r>
          </a:p>
        </p:txBody>
      </p:sp>
    </p:spTree>
    <p:extLst>
      <p:ext uri="{BB962C8B-B14F-4D97-AF65-F5344CB8AC3E}">
        <p14:creationId xmlns:p14="http://schemas.microsoft.com/office/powerpoint/2010/main" val="372722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p:cNvSpPr>
            <a:spLocks noGrp="1"/>
          </p:cNvSpPr>
          <p:nvPr>
            <p:ph type="body" sz="quarter" idx="14"/>
          </p:nvPr>
        </p:nvSpPr>
        <p:spPr/>
        <p:txBody>
          <a:bodyPr/>
          <a:lstStyle/>
          <a:p>
            <a:r>
              <a:rPr lang="zh-CN" altLang="en-US" dirty="0"/>
              <a:t>方案编制活动的主要任务</a:t>
            </a:r>
            <a:r>
              <a:rPr lang="en-US" altLang="zh-CN" dirty="0"/>
              <a:t>——</a:t>
            </a:r>
            <a:r>
              <a:rPr lang="zh-CN" altLang="en-US" dirty="0"/>
              <a:t>测评内容确定</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输入：完成的调查表格，测评方案中测评对象、测评指标及测评工具接入点部分，测评作业指导书。</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依据</a:t>
            </a:r>
            <a:r>
              <a:rPr lang="en-US" altLang="zh-CN" dirty="0">
                <a:solidFill>
                  <a:srgbClr val="1C1917"/>
                </a:solidFill>
                <a:latin typeface="-apple-system"/>
              </a:rPr>
              <a:t>《</a:t>
            </a:r>
            <a:r>
              <a:rPr lang="zh-CN" altLang="en-US" dirty="0">
                <a:solidFill>
                  <a:srgbClr val="1C1917"/>
                </a:solidFill>
                <a:latin typeface="-apple-system"/>
              </a:rPr>
              <a:t>信息系统密码应用基本要求</a:t>
            </a:r>
            <a:r>
              <a:rPr lang="en-US" altLang="zh-CN" dirty="0">
                <a:solidFill>
                  <a:srgbClr val="1C1917"/>
                </a:solidFill>
                <a:latin typeface="-apple-system"/>
              </a:rPr>
              <a:t>》</a:t>
            </a:r>
            <a:r>
              <a:rPr lang="zh-CN" altLang="en-US" dirty="0">
                <a:solidFill>
                  <a:srgbClr val="1C1917"/>
                </a:solidFill>
                <a:latin typeface="-apple-system"/>
              </a:rPr>
              <a:t>和</a:t>
            </a:r>
            <a:r>
              <a:rPr lang="en-US" altLang="zh-CN" dirty="0">
                <a:solidFill>
                  <a:srgbClr val="1C1917"/>
                </a:solidFill>
                <a:latin typeface="-apple-system"/>
              </a:rPr>
              <a:t>《</a:t>
            </a:r>
            <a:r>
              <a:rPr lang="zh-CN" altLang="en-US" dirty="0">
                <a:solidFill>
                  <a:srgbClr val="1C1917"/>
                </a:solidFill>
                <a:latin typeface="-apple-system"/>
              </a:rPr>
              <a:t>信息系统密码测评要求</a:t>
            </a:r>
            <a:r>
              <a:rPr lang="en-US" altLang="zh-CN" dirty="0">
                <a:solidFill>
                  <a:srgbClr val="1C1917"/>
                </a:solidFill>
                <a:latin typeface="-apple-system"/>
              </a:rPr>
              <a:t>》</a:t>
            </a:r>
            <a:r>
              <a:rPr lang="zh-CN" altLang="en-US" dirty="0">
                <a:solidFill>
                  <a:srgbClr val="1C1917"/>
                </a:solidFill>
                <a:latin typeface="-apple-system"/>
              </a:rPr>
              <a:t>，首先将已经得到的测评指标和测评对象结合起来，其次将测评对象与具体测评方法结合起来。</a:t>
            </a:r>
          </a:p>
          <a:p>
            <a:pPr marL="702000" indent="-342900" algn="l">
              <a:lnSpc>
                <a:spcPct val="150000"/>
              </a:lnSpc>
              <a:buFont typeface="Arial" panose="020B0604020202020204" pitchFamily="34" charset="0"/>
              <a:buChar char="•"/>
            </a:pPr>
            <a:r>
              <a:rPr lang="zh-CN" altLang="en-US" dirty="0">
                <a:solidFill>
                  <a:srgbClr val="1C1917"/>
                </a:solidFill>
                <a:latin typeface="-apple-system"/>
              </a:rPr>
              <a:t>在测评方案中，现场单元测评实施内容通常以表格的形式给出，表格内容包括测评指标、测评内容描述等。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输出：测评方案的单元测评实施部分。</a:t>
            </a:r>
          </a:p>
        </p:txBody>
      </p:sp>
      <p:sp>
        <p:nvSpPr>
          <p:cNvPr id="3" name="文本占位符 2"/>
          <p:cNvSpPr>
            <a:spLocks noGrp="1"/>
          </p:cNvSpPr>
          <p:nvPr>
            <p:ph type="body" sz="quarter" idx="13"/>
          </p:nvPr>
        </p:nvSpPr>
        <p:spPr/>
        <p:txBody>
          <a:bodyPr/>
          <a:lstStyle/>
          <a:p>
            <a:r>
              <a:rPr lang="zh-CN" altLang="en-US" dirty="0"/>
              <a:t>方案编制活动</a:t>
            </a:r>
          </a:p>
        </p:txBody>
      </p:sp>
    </p:spTree>
    <p:extLst>
      <p:ext uri="{BB962C8B-B14F-4D97-AF65-F5344CB8AC3E}">
        <p14:creationId xmlns:p14="http://schemas.microsoft.com/office/powerpoint/2010/main" val="175253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p:cNvSpPr>
            <a:spLocks noGrp="1"/>
          </p:cNvSpPr>
          <p:nvPr>
            <p:ph type="body" sz="quarter" idx="14"/>
          </p:nvPr>
        </p:nvSpPr>
        <p:spPr/>
        <p:txBody>
          <a:bodyPr/>
          <a:lstStyle/>
          <a:p>
            <a:r>
              <a:rPr lang="zh-CN" altLang="en-US" dirty="0"/>
              <a:t>方案编制活动的主要任务</a:t>
            </a:r>
            <a:r>
              <a:rPr lang="en-US" altLang="zh-CN" dirty="0"/>
              <a:t>——</a:t>
            </a:r>
            <a:r>
              <a:rPr lang="zh-CN" altLang="en-US" dirty="0"/>
              <a:t>测评方案编制</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输入：委托测评协议书，完成的调研表格，技术和管理要求，测评方案中测评对象、测评指标、测试检查点、测评内容部分。</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任务描述：</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endParaRPr lang="zh-CN" altLang="en-US"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输出：经过评估和认可的测评方案。</a:t>
            </a:r>
          </a:p>
        </p:txBody>
      </p:sp>
      <p:sp>
        <p:nvSpPr>
          <p:cNvPr id="3" name="文本占位符 2"/>
          <p:cNvSpPr>
            <a:spLocks noGrp="1"/>
          </p:cNvSpPr>
          <p:nvPr>
            <p:ph type="body" sz="quarter" idx="13"/>
          </p:nvPr>
        </p:nvSpPr>
        <p:spPr/>
        <p:txBody>
          <a:bodyPr/>
          <a:lstStyle/>
          <a:p>
            <a:r>
              <a:rPr lang="zh-CN" altLang="en-US" dirty="0"/>
              <a:t>方案编制活动</a:t>
            </a:r>
          </a:p>
        </p:txBody>
      </p:sp>
      <p:sp>
        <p:nvSpPr>
          <p:cNvPr id="6" name="文本占位符 4">
            <a:extLst>
              <a:ext uri="{FF2B5EF4-FFF2-40B4-BE49-F238E27FC236}">
                <a16:creationId xmlns:a16="http://schemas.microsoft.com/office/drawing/2014/main" id="{202AD832-2F76-EC6F-4E5C-60BCBD5AB36F}"/>
              </a:ext>
            </a:extLst>
          </p:cNvPr>
          <p:cNvSpPr txBox="1">
            <a:spLocks/>
          </p:cNvSpPr>
          <p:nvPr/>
        </p:nvSpPr>
        <p:spPr>
          <a:xfrm>
            <a:off x="198610" y="3169342"/>
            <a:ext cx="11794779" cy="2422542"/>
          </a:xfrm>
          <a:prstGeom prst="rect">
            <a:avLst/>
          </a:prstGeom>
        </p:spPr>
        <p:txBody>
          <a:bodyPr vert="horz" lIns="91440" tIns="45720" rIns="91440" bIns="45720" numCol="2"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70000"/>
              </a:lnSpc>
              <a:buFont typeface="Arial" panose="020B0604020202020204" pitchFamily="34" charset="0"/>
              <a:buChar char="•"/>
            </a:pPr>
            <a:r>
              <a:rPr lang="zh-CN" altLang="en-US" sz="2200" dirty="0">
                <a:solidFill>
                  <a:srgbClr val="1C1917"/>
                </a:solidFill>
                <a:latin typeface="-apple-system"/>
              </a:rPr>
              <a:t>提取项目来源、测评整体建设情况及系统之间的连接情况等。</a:t>
            </a:r>
          </a:p>
          <a:p>
            <a:pPr marL="702000" indent="-342900" algn="l">
              <a:lnSpc>
                <a:spcPct val="170000"/>
              </a:lnSpc>
              <a:buFont typeface="Arial" panose="020B0604020202020204" pitchFamily="34" charset="0"/>
              <a:buChar char="•"/>
            </a:pPr>
            <a:r>
              <a:rPr lang="zh-CN" altLang="en-US" sz="2200" dirty="0">
                <a:solidFill>
                  <a:srgbClr val="1C1917"/>
                </a:solidFill>
                <a:latin typeface="-apple-system"/>
              </a:rPr>
              <a:t>明确测评活动所依据和参考的标准规范。</a:t>
            </a:r>
          </a:p>
          <a:p>
            <a:pPr marL="702000" indent="-342900" algn="l">
              <a:lnSpc>
                <a:spcPct val="170000"/>
              </a:lnSpc>
              <a:buFont typeface="Arial" panose="020B0604020202020204" pitchFamily="34" charset="0"/>
              <a:buChar char="•"/>
            </a:pPr>
            <a:r>
              <a:rPr lang="zh-CN" altLang="en-US" sz="2200" dirty="0">
                <a:solidFill>
                  <a:srgbClr val="1C1917"/>
                </a:solidFill>
                <a:latin typeface="-apple-system"/>
              </a:rPr>
              <a:t>估算现场测评工作量。</a:t>
            </a:r>
          </a:p>
          <a:p>
            <a:pPr marL="702000" indent="-342900" algn="l">
              <a:lnSpc>
                <a:spcPct val="170000"/>
              </a:lnSpc>
              <a:buFont typeface="Arial" panose="020B0604020202020204" pitchFamily="34" charset="0"/>
              <a:buChar char="•"/>
            </a:pPr>
            <a:r>
              <a:rPr lang="zh-CN" altLang="en-US" sz="2200" dirty="0">
                <a:solidFill>
                  <a:srgbClr val="1C1917"/>
                </a:solidFill>
                <a:latin typeface="-apple-system"/>
              </a:rPr>
              <a:t>根据测评项目组成员，编制工作安排。</a:t>
            </a:r>
          </a:p>
          <a:p>
            <a:pPr marL="702000" indent="-342900" algn="l">
              <a:lnSpc>
                <a:spcPct val="170000"/>
              </a:lnSpc>
              <a:buFont typeface="Arial" panose="020B0604020202020204" pitchFamily="34" charset="0"/>
              <a:buChar char="•"/>
            </a:pPr>
            <a:r>
              <a:rPr lang="zh-CN" altLang="en-US" sz="2200" dirty="0">
                <a:solidFill>
                  <a:srgbClr val="1C1917"/>
                </a:solidFill>
                <a:latin typeface="-apple-system"/>
              </a:rPr>
              <a:t>编制具体测评计划。</a:t>
            </a:r>
          </a:p>
          <a:p>
            <a:pPr marL="702000" indent="-342900" algn="l">
              <a:lnSpc>
                <a:spcPct val="170000"/>
              </a:lnSpc>
              <a:buFont typeface="Arial" panose="020B0604020202020204" pitchFamily="34" charset="0"/>
              <a:buChar char="•"/>
            </a:pPr>
            <a:r>
              <a:rPr lang="zh-CN" altLang="en-US" sz="2200" dirty="0">
                <a:solidFill>
                  <a:srgbClr val="1C1917"/>
                </a:solidFill>
                <a:latin typeface="-apple-system"/>
              </a:rPr>
              <a:t>汇总上述内容及其他内容，形成测评方案。</a:t>
            </a:r>
          </a:p>
          <a:p>
            <a:pPr marL="702000" indent="-342900" algn="l">
              <a:lnSpc>
                <a:spcPct val="170000"/>
              </a:lnSpc>
              <a:buFont typeface="Arial" panose="020B0604020202020204" pitchFamily="34" charset="0"/>
              <a:buChar char="•"/>
            </a:pPr>
            <a:r>
              <a:rPr lang="zh-CN" altLang="en-US" sz="2200" dirty="0">
                <a:solidFill>
                  <a:srgbClr val="1C1917"/>
                </a:solidFill>
                <a:latin typeface="-apple-system"/>
              </a:rPr>
              <a:t>提交给测评委托单位签字认可。</a:t>
            </a:r>
          </a:p>
        </p:txBody>
      </p:sp>
    </p:spTree>
    <p:extLst>
      <p:ext uri="{BB962C8B-B14F-4D97-AF65-F5344CB8AC3E}">
        <p14:creationId xmlns:p14="http://schemas.microsoft.com/office/powerpoint/2010/main" val="245744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zh-CN" altLang="en-US" dirty="0"/>
              <a:t>方案编制活动的输出文档</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方案编制活动的输出文档及其内容如表所示。</a:t>
            </a:r>
          </a:p>
        </p:txBody>
      </p:sp>
      <p:sp>
        <p:nvSpPr>
          <p:cNvPr id="3" name="文本占位符 2"/>
          <p:cNvSpPr>
            <a:spLocks noGrp="1"/>
          </p:cNvSpPr>
          <p:nvPr>
            <p:ph type="body" sz="quarter" idx="13"/>
          </p:nvPr>
        </p:nvSpPr>
        <p:spPr/>
        <p:txBody>
          <a:bodyPr/>
          <a:lstStyle/>
          <a:p>
            <a:r>
              <a:rPr lang="zh-CN" altLang="en-US" dirty="0"/>
              <a:t>方案编制活动</a:t>
            </a:r>
          </a:p>
        </p:txBody>
      </p:sp>
      <p:graphicFrame>
        <p:nvGraphicFramePr>
          <p:cNvPr id="6" name="表格 5">
            <a:extLst>
              <a:ext uri="{FF2B5EF4-FFF2-40B4-BE49-F238E27FC236}">
                <a16:creationId xmlns:a16="http://schemas.microsoft.com/office/drawing/2014/main" id="{4B21F3AB-6C83-B21B-665E-BF02F231987C}"/>
              </a:ext>
            </a:extLst>
          </p:cNvPr>
          <p:cNvGraphicFramePr>
            <a:graphicFrameLocks noGrp="1"/>
          </p:cNvGraphicFramePr>
          <p:nvPr>
            <p:extLst>
              <p:ext uri="{D42A27DB-BD31-4B8C-83A1-F6EECF244321}">
                <p14:modId xmlns:p14="http://schemas.microsoft.com/office/powerpoint/2010/main" val="124790289"/>
              </p:ext>
            </p:extLst>
          </p:nvPr>
        </p:nvGraphicFramePr>
        <p:xfrm>
          <a:off x="817291" y="2392115"/>
          <a:ext cx="10557417" cy="3682696"/>
        </p:xfrm>
        <a:graphic>
          <a:graphicData uri="http://schemas.openxmlformats.org/drawingml/2006/table">
            <a:tbl>
              <a:tblPr firstRow="1" firstCol="1" bandRow="1">
                <a:tableStyleId>{5C22544A-7EE6-4342-B048-85BDC9FD1C3A}</a:tableStyleId>
              </a:tblPr>
              <a:tblGrid>
                <a:gridCol w="2188633">
                  <a:extLst>
                    <a:ext uri="{9D8B030D-6E8A-4147-A177-3AD203B41FA5}">
                      <a16:colId xmlns:a16="http://schemas.microsoft.com/office/drawing/2014/main" val="2589064197"/>
                    </a:ext>
                  </a:extLst>
                </a:gridCol>
                <a:gridCol w="3640203">
                  <a:extLst>
                    <a:ext uri="{9D8B030D-6E8A-4147-A177-3AD203B41FA5}">
                      <a16:colId xmlns:a16="http://schemas.microsoft.com/office/drawing/2014/main" val="1780491665"/>
                    </a:ext>
                  </a:extLst>
                </a:gridCol>
                <a:gridCol w="4728581">
                  <a:extLst>
                    <a:ext uri="{9D8B030D-6E8A-4147-A177-3AD203B41FA5}">
                      <a16:colId xmlns:a16="http://schemas.microsoft.com/office/drawing/2014/main" val="3562827853"/>
                    </a:ext>
                  </a:extLst>
                </a:gridCol>
              </a:tblGrid>
              <a:tr h="338441">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任务</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tc>
                <a:tc>
                  <a:txBody>
                    <a:bodyPr/>
                    <a:lstStyle/>
                    <a:p>
                      <a:pPr algn="ctr">
                        <a:tabLst>
                          <a:tab pos="540385" algn="l"/>
                        </a:tabLst>
                      </a:pPr>
                      <a:r>
                        <a:rPr lang="zh-CN" sz="2000" kern="100">
                          <a:effectLst/>
                          <a:latin typeface="宋体" panose="02010600030101010101" pitchFamily="2" charset="-122"/>
                          <a:ea typeface="宋体" panose="02010600030101010101" pitchFamily="2" charset="-122"/>
                        </a:rPr>
                        <a:t>输出文档</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tc>
                <a:tc>
                  <a:txBody>
                    <a:bodyPr/>
                    <a:lstStyle/>
                    <a:p>
                      <a:pPr algn="ctr">
                        <a:tabLst>
                          <a:tab pos="540385" algn="l"/>
                        </a:tabLst>
                      </a:pPr>
                      <a:r>
                        <a:rPr lang="zh-CN" sz="2000" kern="100">
                          <a:effectLst/>
                          <a:latin typeface="宋体" panose="02010600030101010101" pitchFamily="2" charset="-122"/>
                          <a:ea typeface="宋体" panose="02010600030101010101" pitchFamily="2" charset="-122"/>
                        </a:rPr>
                        <a:t>文档内容</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tc>
                <a:extLst>
                  <a:ext uri="{0D108BD9-81ED-4DB2-BD59-A6C34878D82A}">
                    <a16:rowId xmlns:a16="http://schemas.microsoft.com/office/drawing/2014/main" val="2690767187"/>
                  </a:ext>
                </a:extLst>
              </a:tr>
              <a:tr h="668851">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测评对象确定</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测评方案的测评</a:t>
                      </a:r>
                      <a:endParaRPr lang="zh-CN" sz="1600" kern="100" dirty="0">
                        <a:effectLst/>
                        <a:latin typeface="宋体" panose="02010600030101010101" pitchFamily="2" charset="-122"/>
                        <a:ea typeface="宋体" panose="02010600030101010101" pitchFamily="2" charset="-122"/>
                      </a:endParaRPr>
                    </a:p>
                    <a:p>
                      <a:pPr algn="ctr">
                        <a:tabLst>
                          <a:tab pos="540385" algn="l"/>
                        </a:tabLst>
                      </a:pPr>
                      <a:r>
                        <a:rPr lang="zh-CN" sz="2000" kern="100" dirty="0">
                          <a:effectLst/>
                          <a:latin typeface="宋体" panose="02010600030101010101" pitchFamily="2" charset="-122"/>
                          <a:ea typeface="宋体" panose="02010600030101010101" pitchFamily="2" charset="-122"/>
                        </a:rPr>
                        <a:t>对象部分</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tc>
                <a:tc>
                  <a:txBody>
                    <a:bodyPr/>
                    <a:lstStyle/>
                    <a:p>
                      <a:pPr algn="ctr">
                        <a:tabLst>
                          <a:tab pos="540385" algn="l"/>
                        </a:tabLst>
                      </a:pPr>
                      <a:r>
                        <a:rPr lang="zh-CN" sz="2000" kern="100">
                          <a:effectLst/>
                          <a:latin typeface="宋体" panose="02010600030101010101" pitchFamily="2" charset="-122"/>
                          <a:ea typeface="宋体" panose="02010600030101010101" pitchFamily="2" charset="-122"/>
                        </a:rPr>
                        <a:t>被测信息系统的整体结构、边界、网络区域、重节点、测评对象等</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tc>
                <a:extLst>
                  <a:ext uri="{0D108BD9-81ED-4DB2-BD59-A6C34878D82A}">
                    <a16:rowId xmlns:a16="http://schemas.microsoft.com/office/drawing/2014/main" val="4087838141"/>
                  </a:ext>
                </a:extLst>
              </a:tr>
              <a:tr h="668851">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测评指标确定</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测评方案的测评</a:t>
                      </a:r>
                      <a:endParaRPr lang="zh-CN" sz="1600" kern="100" dirty="0">
                        <a:effectLst/>
                        <a:latin typeface="宋体" panose="02010600030101010101" pitchFamily="2" charset="-122"/>
                        <a:ea typeface="宋体" panose="02010600030101010101" pitchFamily="2" charset="-122"/>
                      </a:endParaRPr>
                    </a:p>
                    <a:p>
                      <a:pPr algn="ctr">
                        <a:tabLst>
                          <a:tab pos="540385" algn="l"/>
                        </a:tabLst>
                      </a:pPr>
                      <a:r>
                        <a:rPr lang="zh-CN" sz="2000" kern="100" dirty="0">
                          <a:effectLst/>
                          <a:latin typeface="宋体" panose="02010600030101010101" pitchFamily="2" charset="-122"/>
                          <a:ea typeface="宋体" panose="02010600030101010101" pitchFamily="2" charset="-122"/>
                        </a:rPr>
                        <a:t>指标部分</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tc>
                <a:tc>
                  <a:txBody>
                    <a:bodyPr/>
                    <a:lstStyle/>
                    <a:p>
                      <a:pPr algn="ctr">
                        <a:tabLst>
                          <a:tab pos="540385" algn="l"/>
                        </a:tabLst>
                      </a:pPr>
                      <a:r>
                        <a:rPr lang="zh-CN" sz="2000" kern="100">
                          <a:effectLst/>
                          <a:latin typeface="宋体" panose="02010600030101010101" pitchFamily="2" charset="-122"/>
                          <a:ea typeface="宋体" panose="02010600030101010101" pitchFamily="2" charset="-122"/>
                        </a:rPr>
                        <a:t>被测信息系统定级结果、测评指标</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extLst>
                  <a:ext uri="{0D108BD9-81ED-4DB2-BD59-A6C34878D82A}">
                    <a16:rowId xmlns:a16="http://schemas.microsoft.com/office/drawing/2014/main" val="1915187867"/>
                  </a:ext>
                </a:extLst>
              </a:tr>
              <a:tr h="668851">
                <a:tc>
                  <a:txBody>
                    <a:bodyPr/>
                    <a:lstStyle/>
                    <a:p>
                      <a:pPr algn="ctr">
                        <a:tabLst>
                          <a:tab pos="540385" algn="l"/>
                        </a:tabLst>
                      </a:pPr>
                      <a:r>
                        <a:rPr lang="zh-CN" sz="2000" kern="100">
                          <a:effectLst/>
                          <a:latin typeface="宋体" panose="02010600030101010101" pitchFamily="2" charset="-122"/>
                          <a:ea typeface="宋体" panose="02010600030101010101" pitchFamily="2" charset="-122"/>
                        </a:rPr>
                        <a:t>测试检查点确定</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测评方案的测试</a:t>
                      </a:r>
                      <a:endParaRPr lang="zh-CN" sz="1600" kern="100" dirty="0">
                        <a:effectLst/>
                        <a:latin typeface="宋体" panose="02010600030101010101" pitchFamily="2" charset="-122"/>
                        <a:ea typeface="宋体" panose="02010600030101010101" pitchFamily="2" charset="-122"/>
                      </a:endParaRPr>
                    </a:p>
                    <a:p>
                      <a:pPr algn="ctr">
                        <a:tabLst>
                          <a:tab pos="540385" algn="l"/>
                        </a:tabLst>
                      </a:pPr>
                      <a:r>
                        <a:rPr lang="zh-CN" sz="2000" kern="100" dirty="0">
                          <a:effectLst/>
                          <a:latin typeface="宋体" panose="02010600030101010101" pitchFamily="2" charset="-122"/>
                          <a:ea typeface="宋体" panose="02010600030101010101" pitchFamily="2" charset="-122"/>
                        </a:rPr>
                        <a:t>检查点部分</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测试检查点及测试方法</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extLst>
                  <a:ext uri="{0D108BD9-81ED-4DB2-BD59-A6C34878D82A}">
                    <a16:rowId xmlns:a16="http://schemas.microsoft.com/office/drawing/2014/main" val="3329613931"/>
                  </a:ext>
                </a:extLst>
              </a:tr>
              <a:tr h="668851">
                <a:tc>
                  <a:txBody>
                    <a:bodyPr/>
                    <a:lstStyle/>
                    <a:p>
                      <a:pPr algn="ctr">
                        <a:tabLst>
                          <a:tab pos="540385" algn="l"/>
                        </a:tabLst>
                      </a:pPr>
                      <a:r>
                        <a:rPr lang="zh-CN" sz="2000" kern="100">
                          <a:effectLst/>
                          <a:latin typeface="宋体" panose="02010600030101010101" pitchFamily="2" charset="-122"/>
                          <a:ea typeface="宋体" panose="02010600030101010101" pitchFamily="2" charset="-122"/>
                        </a:rPr>
                        <a:t>测评内容确定</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tc>
                  <a:txBody>
                    <a:bodyPr/>
                    <a:lstStyle/>
                    <a:p>
                      <a:pPr marL="0" algn="ctr" defTabSz="914400" rtl="0" eaLnBrk="1" latinLnBrk="0" hangingPunct="1">
                        <a:tabLst>
                          <a:tab pos="540385" algn="l"/>
                        </a:tabLst>
                      </a:pPr>
                      <a:r>
                        <a:rPr lang="zh-CN" altLang="en-US" sz="2000" kern="100" dirty="0">
                          <a:solidFill>
                            <a:schemeClr val="dk1"/>
                          </a:solidFill>
                          <a:effectLst/>
                          <a:latin typeface="宋体" panose="02010600030101010101" pitchFamily="2" charset="-122"/>
                          <a:ea typeface="宋体" panose="02010600030101010101" pitchFamily="2" charset="-122"/>
                          <a:cs typeface="+mn-cs"/>
                        </a:rPr>
                        <a:t>测评方案的单元</a:t>
                      </a:r>
                      <a:endParaRPr lang="en-US" altLang="zh-CN" sz="2000" kern="100" dirty="0">
                        <a:solidFill>
                          <a:schemeClr val="dk1"/>
                        </a:solidFill>
                        <a:effectLst/>
                        <a:latin typeface="宋体" panose="02010600030101010101" pitchFamily="2" charset="-122"/>
                        <a:ea typeface="宋体" panose="02010600030101010101" pitchFamily="2" charset="-122"/>
                        <a:cs typeface="+mn-cs"/>
                      </a:endParaRPr>
                    </a:p>
                    <a:p>
                      <a:pPr marL="0" algn="ctr" defTabSz="914400" rtl="0" eaLnBrk="1" latinLnBrk="0" hangingPunct="1">
                        <a:tabLst>
                          <a:tab pos="540385" algn="l"/>
                        </a:tabLst>
                      </a:pPr>
                      <a:r>
                        <a:rPr lang="zh-CN" altLang="en-US" sz="2000" kern="100" dirty="0">
                          <a:solidFill>
                            <a:schemeClr val="dk1"/>
                          </a:solidFill>
                          <a:effectLst/>
                          <a:latin typeface="宋体" panose="02010600030101010101" pitchFamily="2" charset="-122"/>
                          <a:ea typeface="宋体" panose="02010600030101010101" pitchFamily="2" charset="-122"/>
                          <a:cs typeface="+mn-cs"/>
                        </a:rPr>
                        <a:t>测评实施部分</a:t>
                      </a:r>
                    </a:p>
                  </a:txBody>
                  <a:tcPr marL="68580" marR="68580" marT="8890" marB="0"/>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单元测评实施内容</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extLst>
                  <a:ext uri="{0D108BD9-81ED-4DB2-BD59-A6C34878D82A}">
                    <a16:rowId xmlns:a16="http://schemas.microsoft.com/office/drawing/2014/main" val="4046994235"/>
                  </a:ext>
                </a:extLst>
              </a:tr>
              <a:tr h="668851">
                <a:tc>
                  <a:txBody>
                    <a:bodyPr/>
                    <a:lstStyle/>
                    <a:p>
                      <a:pPr algn="ctr">
                        <a:tabLst>
                          <a:tab pos="540385" algn="l"/>
                        </a:tabLst>
                      </a:pPr>
                      <a:r>
                        <a:rPr lang="zh-CN" sz="2000" kern="100">
                          <a:effectLst/>
                          <a:latin typeface="宋体" panose="02010600030101010101" pitchFamily="2" charset="-122"/>
                          <a:ea typeface="宋体" panose="02010600030101010101" pitchFamily="2" charset="-122"/>
                        </a:rPr>
                        <a:t>测评方案编制</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tc>
                  <a:txBody>
                    <a:bodyPr/>
                    <a:lstStyle/>
                    <a:p>
                      <a:pPr algn="ctr">
                        <a:tabLst>
                          <a:tab pos="540385" algn="l"/>
                        </a:tabLst>
                      </a:pPr>
                      <a:r>
                        <a:rPr lang="zh-CN" sz="2000" kern="100">
                          <a:effectLst/>
                          <a:latin typeface="宋体" panose="02010600030101010101" pitchFamily="2" charset="-122"/>
                          <a:ea typeface="宋体" panose="02010600030101010101" pitchFamily="2" charset="-122"/>
                        </a:rPr>
                        <a:t>测评方案文本</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nchor="ct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rPr>
                        <a:t>项目概述、测评对象、测评指标、测评工具接入点、单元测评实施内容等</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8890" marB="0"/>
                </a:tc>
                <a:extLst>
                  <a:ext uri="{0D108BD9-81ED-4DB2-BD59-A6C34878D82A}">
                    <a16:rowId xmlns:a16="http://schemas.microsoft.com/office/drawing/2014/main" val="3652944176"/>
                  </a:ext>
                </a:extLst>
              </a:tr>
            </a:tbl>
          </a:graphicData>
        </a:graphic>
      </p:graphicFrame>
    </p:spTree>
    <p:extLst>
      <p:ext uri="{BB962C8B-B14F-4D97-AF65-F5344CB8AC3E}">
        <p14:creationId xmlns:p14="http://schemas.microsoft.com/office/powerpoint/2010/main" val="2347196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2335</TotalTime>
  <Words>2631</Words>
  <Application>Microsoft Office PowerPoint</Application>
  <PresentationFormat>宽屏</PresentationFormat>
  <Paragraphs>247</Paragraphs>
  <Slides>23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-apple-system</vt:lpstr>
      <vt:lpstr>宋体</vt:lpstr>
      <vt:lpstr>微软雅黑</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841</cp:revision>
  <dcterms:created xsi:type="dcterms:W3CDTF">2021-07-28T13:40:00Z</dcterms:created>
  <dcterms:modified xsi:type="dcterms:W3CDTF">2023-11-01T02:07:35Z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