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36"/>
  </p:notesMasterIdLst>
  <p:sldIdLst>
    <p:sldId id="427" r:id="rId2"/>
    <p:sldId id="384" r:id="rId3"/>
    <p:sldId id="425" r:id="rId4"/>
    <p:sldId id="606" r:id="rId5"/>
    <p:sldId id="610" r:id="rId6"/>
    <p:sldId id="611" r:id="rId7"/>
    <p:sldId id="612" r:id="rId8"/>
    <p:sldId id="613" r:id="rId9"/>
    <p:sldId id="614" r:id="rId10"/>
    <p:sldId id="615" r:id="rId11"/>
    <p:sldId id="616" r:id="rId12"/>
    <p:sldId id="617" r:id="rId13"/>
    <p:sldId id="618" r:id="rId14"/>
    <p:sldId id="619" r:id="rId15"/>
    <p:sldId id="620" r:id="rId16"/>
    <p:sldId id="621" r:id="rId17"/>
    <p:sldId id="622" r:id="rId18"/>
    <p:sldId id="623" r:id="rId19"/>
    <p:sldId id="624" r:id="rId20"/>
    <p:sldId id="625" r:id="rId21"/>
    <p:sldId id="626" r:id="rId22"/>
    <p:sldId id="627" r:id="rId23"/>
    <p:sldId id="628" r:id="rId24"/>
    <p:sldId id="629" r:id="rId25"/>
    <p:sldId id="630" r:id="rId26"/>
    <p:sldId id="631" r:id="rId27"/>
    <p:sldId id="632" r:id="rId28"/>
    <p:sldId id="634" r:id="rId29"/>
    <p:sldId id="633" r:id="rId30"/>
    <p:sldId id="635" r:id="rId31"/>
    <p:sldId id="636" r:id="rId32"/>
    <p:sldId id="637" r:id="rId33"/>
    <p:sldId id="638" r:id="rId34"/>
    <p:sldId id="1473" r:id="rId35"/>
  </p:sldIdLst>
  <p:sldSz cx="12192000" cy="6858000"/>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3892" autoAdjust="0"/>
  </p:normalViewPr>
  <p:slideViewPr>
    <p:cSldViewPr snapToGrid="0" showGuides="1">
      <p:cViewPr varScale="1">
        <p:scale>
          <a:sx n="74" d="100"/>
          <a:sy n="74" d="100"/>
        </p:scale>
        <p:origin x="88" y="23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F4FC72E-12B3-409D-B6D5-52046381E888}" type="datetimeFigureOut">
              <a:rPr lang="zh-CN" altLang="en-US" smtClean="0"/>
              <a:pPr/>
              <a:t>2024/1/10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7423B5D-790E-4229-9660-97C7D2DC53D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12</a:t>
            </a:fld>
            <a:endParaRPr lang="zh-CN" altLang="en-US"/>
          </a:p>
        </p:txBody>
      </p:sp>
    </p:spTree>
    <p:extLst>
      <p:ext uri="{BB962C8B-B14F-4D97-AF65-F5344CB8AC3E}">
        <p14:creationId xmlns:p14="http://schemas.microsoft.com/office/powerpoint/2010/main" val="391495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13</a:t>
            </a:fld>
            <a:endParaRPr lang="zh-CN" altLang="en-US"/>
          </a:p>
        </p:txBody>
      </p:sp>
    </p:spTree>
    <p:extLst>
      <p:ext uri="{BB962C8B-B14F-4D97-AF65-F5344CB8AC3E}">
        <p14:creationId xmlns:p14="http://schemas.microsoft.com/office/powerpoint/2010/main" val="1735432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14</a:t>
            </a:fld>
            <a:endParaRPr lang="zh-CN" altLang="en-US"/>
          </a:p>
        </p:txBody>
      </p:sp>
    </p:spTree>
    <p:extLst>
      <p:ext uri="{BB962C8B-B14F-4D97-AF65-F5344CB8AC3E}">
        <p14:creationId xmlns:p14="http://schemas.microsoft.com/office/powerpoint/2010/main" val="3244152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15</a:t>
            </a:fld>
            <a:endParaRPr lang="zh-CN" altLang="en-US"/>
          </a:p>
        </p:txBody>
      </p:sp>
    </p:spTree>
    <p:extLst>
      <p:ext uri="{BB962C8B-B14F-4D97-AF65-F5344CB8AC3E}">
        <p14:creationId xmlns:p14="http://schemas.microsoft.com/office/powerpoint/2010/main" val="706175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16</a:t>
            </a:fld>
            <a:endParaRPr lang="zh-CN" altLang="en-US"/>
          </a:p>
        </p:txBody>
      </p:sp>
    </p:spTree>
    <p:extLst>
      <p:ext uri="{BB962C8B-B14F-4D97-AF65-F5344CB8AC3E}">
        <p14:creationId xmlns:p14="http://schemas.microsoft.com/office/powerpoint/2010/main" val="1505191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17</a:t>
            </a:fld>
            <a:endParaRPr lang="zh-CN" altLang="en-US"/>
          </a:p>
        </p:txBody>
      </p:sp>
    </p:spTree>
    <p:extLst>
      <p:ext uri="{BB962C8B-B14F-4D97-AF65-F5344CB8AC3E}">
        <p14:creationId xmlns:p14="http://schemas.microsoft.com/office/powerpoint/2010/main" val="70961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18</a:t>
            </a:fld>
            <a:endParaRPr lang="zh-CN" altLang="en-US"/>
          </a:p>
        </p:txBody>
      </p:sp>
    </p:spTree>
    <p:extLst>
      <p:ext uri="{BB962C8B-B14F-4D97-AF65-F5344CB8AC3E}">
        <p14:creationId xmlns:p14="http://schemas.microsoft.com/office/powerpoint/2010/main" val="2737366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19</a:t>
            </a:fld>
            <a:endParaRPr lang="zh-CN" altLang="en-US"/>
          </a:p>
        </p:txBody>
      </p:sp>
    </p:spTree>
    <p:extLst>
      <p:ext uri="{BB962C8B-B14F-4D97-AF65-F5344CB8AC3E}">
        <p14:creationId xmlns:p14="http://schemas.microsoft.com/office/powerpoint/2010/main" val="764495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20</a:t>
            </a:fld>
            <a:endParaRPr lang="zh-CN" altLang="en-US"/>
          </a:p>
        </p:txBody>
      </p:sp>
    </p:spTree>
    <p:extLst>
      <p:ext uri="{BB962C8B-B14F-4D97-AF65-F5344CB8AC3E}">
        <p14:creationId xmlns:p14="http://schemas.microsoft.com/office/powerpoint/2010/main" val="3058536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21</a:t>
            </a:fld>
            <a:endParaRPr lang="zh-CN" altLang="en-US"/>
          </a:p>
        </p:txBody>
      </p:sp>
    </p:spTree>
    <p:extLst>
      <p:ext uri="{BB962C8B-B14F-4D97-AF65-F5344CB8AC3E}">
        <p14:creationId xmlns:p14="http://schemas.microsoft.com/office/powerpoint/2010/main" val="123000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22</a:t>
            </a:fld>
            <a:endParaRPr lang="zh-CN" altLang="en-US"/>
          </a:p>
        </p:txBody>
      </p:sp>
    </p:spTree>
    <p:extLst>
      <p:ext uri="{BB962C8B-B14F-4D97-AF65-F5344CB8AC3E}">
        <p14:creationId xmlns:p14="http://schemas.microsoft.com/office/powerpoint/2010/main" val="898823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23</a:t>
            </a:fld>
            <a:endParaRPr lang="zh-CN" altLang="en-US"/>
          </a:p>
        </p:txBody>
      </p:sp>
    </p:spTree>
    <p:extLst>
      <p:ext uri="{BB962C8B-B14F-4D97-AF65-F5344CB8AC3E}">
        <p14:creationId xmlns:p14="http://schemas.microsoft.com/office/powerpoint/2010/main" val="4280477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24</a:t>
            </a:fld>
            <a:endParaRPr lang="zh-CN" altLang="en-US"/>
          </a:p>
        </p:txBody>
      </p:sp>
    </p:spTree>
    <p:extLst>
      <p:ext uri="{BB962C8B-B14F-4D97-AF65-F5344CB8AC3E}">
        <p14:creationId xmlns:p14="http://schemas.microsoft.com/office/powerpoint/2010/main" val="991287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25</a:t>
            </a:fld>
            <a:endParaRPr lang="zh-CN" altLang="en-US"/>
          </a:p>
        </p:txBody>
      </p:sp>
    </p:spTree>
    <p:extLst>
      <p:ext uri="{BB962C8B-B14F-4D97-AF65-F5344CB8AC3E}">
        <p14:creationId xmlns:p14="http://schemas.microsoft.com/office/powerpoint/2010/main" val="4013064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26</a:t>
            </a:fld>
            <a:endParaRPr lang="zh-CN" altLang="en-US"/>
          </a:p>
        </p:txBody>
      </p:sp>
    </p:spTree>
    <p:extLst>
      <p:ext uri="{BB962C8B-B14F-4D97-AF65-F5344CB8AC3E}">
        <p14:creationId xmlns:p14="http://schemas.microsoft.com/office/powerpoint/2010/main" val="555256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27</a:t>
            </a:fld>
            <a:endParaRPr lang="zh-CN" altLang="en-US"/>
          </a:p>
        </p:txBody>
      </p:sp>
    </p:spTree>
    <p:extLst>
      <p:ext uri="{BB962C8B-B14F-4D97-AF65-F5344CB8AC3E}">
        <p14:creationId xmlns:p14="http://schemas.microsoft.com/office/powerpoint/2010/main" val="3294413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28</a:t>
            </a:fld>
            <a:endParaRPr lang="zh-CN" altLang="en-US"/>
          </a:p>
        </p:txBody>
      </p:sp>
    </p:spTree>
    <p:extLst>
      <p:ext uri="{BB962C8B-B14F-4D97-AF65-F5344CB8AC3E}">
        <p14:creationId xmlns:p14="http://schemas.microsoft.com/office/powerpoint/2010/main" val="3626510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29</a:t>
            </a:fld>
            <a:endParaRPr lang="zh-CN" altLang="en-US"/>
          </a:p>
        </p:txBody>
      </p:sp>
    </p:spTree>
    <p:extLst>
      <p:ext uri="{BB962C8B-B14F-4D97-AF65-F5344CB8AC3E}">
        <p14:creationId xmlns:p14="http://schemas.microsoft.com/office/powerpoint/2010/main" val="760057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和前面一样</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30</a:t>
            </a:fld>
            <a:endParaRPr lang="zh-CN" altLang="en-US"/>
          </a:p>
        </p:txBody>
      </p:sp>
    </p:spTree>
    <p:extLst>
      <p:ext uri="{BB962C8B-B14F-4D97-AF65-F5344CB8AC3E}">
        <p14:creationId xmlns:p14="http://schemas.microsoft.com/office/powerpoint/2010/main" val="2344211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31</a:t>
            </a:fld>
            <a:endParaRPr lang="zh-CN" altLang="en-US"/>
          </a:p>
        </p:txBody>
      </p:sp>
    </p:spTree>
    <p:extLst>
      <p:ext uri="{BB962C8B-B14F-4D97-AF65-F5344CB8AC3E}">
        <p14:creationId xmlns:p14="http://schemas.microsoft.com/office/powerpoint/2010/main" val="85856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a:t>
            </a:fld>
            <a:endParaRPr lang="zh-CN" altLang="en-US"/>
          </a:p>
        </p:txBody>
      </p:sp>
    </p:spTree>
    <p:extLst>
      <p:ext uri="{BB962C8B-B14F-4D97-AF65-F5344CB8AC3E}">
        <p14:creationId xmlns:p14="http://schemas.microsoft.com/office/powerpoint/2010/main" val="3403103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32</a:t>
            </a:fld>
            <a:endParaRPr lang="zh-CN" altLang="en-US"/>
          </a:p>
        </p:txBody>
      </p:sp>
    </p:spTree>
    <p:extLst>
      <p:ext uri="{BB962C8B-B14F-4D97-AF65-F5344CB8AC3E}">
        <p14:creationId xmlns:p14="http://schemas.microsoft.com/office/powerpoint/2010/main" val="1911342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33</a:t>
            </a:fld>
            <a:endParaRPr lang="zh-CN" altLang="en-US"/>
          </a:p>
        </p:txBody>
      </p:sp>
    </p:spTree>
    <p:extLst>
      <p:ext uri="{BB962C8B-B14F-4D97-AF65-F5344CB8AC3E}">
        <p14:creationId xmlns:p14="http://schemas.microsoft.com/office/powerpoint/2010/main" val="397914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6</a:t>
            </a:fld>
            <a:endParaRPr lang="zh-CN" altLang="en-US"/>
          </a:p>
        </p:txBody>
      </p:sp>
    </p:spTree>
    <p:extLst>
      <p:ext uri="{BB962C8B-B14F-4D97-AF65-F5344CB8AC3E}">
        <p14:creationId xmlns:p14="http://schemas.microsoft.com/office/powerpoint/2010/main" val="2516368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7</a:t>
            </a:fld>
            <a:endParaRPr lang="zh-CN" altLang="en-US"/>
          </a:p>
        </p:txBody>
      </p:sp>
    </p:spTree>
    <p:extLst>
      <p:ext uri="{BB962C8B-B14F-4D97-AF65-F5344CB8AC3E}">
        <p14:creationId xmlns:p14="http://schemas.microsoft.com/office/powerpoint/2010/main" val="1704247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8</a:t>
            </a:fld>
            <a:endParaRPr lang="zh-CN" altLang="en-US"/>
          </a:p>
        </p:txBody>
      </p:sp>
    </p:spTree>
    <p:extLst>
      <p:ext uri="{BB962C8B-B14F-4D97-AF65-F5344CB8AC3E}">
        <p14:creationId xmlns:p14="http://schemas.microsoft.com/office/powerpoint/2010/main" val="273686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9</a:t>
            </a:fld>
            <a:endParaRPr lang="zh-CN" altLang="en-US"/>
          </a:p>
        </p:txBody>
      </p:sp>
    </p:spTree>
    <p:extLst>
      <p:ext uri="{BB962C8B-B14F-4D97-AF65-F5344CB8AC3E}">
        <p14:creationId xmlns:p14="http://schemas.microsoft.com/office/powerpoint/2010/main" val="309885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10</a:t>
            </a:fld>
            <a:endParaRPr lang="zh-CN" altLang="en-US"/>
          </a:p>
        </p:txBody>
      </p:sp>
    </p:spTree>
    <p:extLst>
      <p:ext uri="{BB962C8B-B14F-4D97-AF65-F5344CB8AC3E}">
        <p14:creationId xmlns:p14="http://schemas.microsoft.com/office/powerpoint/2010/main" val="423636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11</a:t>
            </a:fld>
            <a:endParaRPr lang="zh-CN" altLang="en-US"/>
          </a:p>
        </p:txBody>
      </p:sp>
    </p:spTree>
    <p:extLst>
      <p:ext uri="{BB962C8B-B14F-4D97-AF65-F5344CB8AC3E}">
        <p14:creationId xmlns:p14="http://schemas.microsoft.com/office/powerpoint/2010/main" val="1946531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40910196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9253708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5290651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宋体" panose="02010600030101010101" pitchFamily="2" charset="-122"/>
              </a:defRPr>
            </a:lvl1pPr>
          </a:lstStyle>
          <a:p>
            <a:pPr>
              <a:defRPr/>
            </a:pPr>
            <a:endParaRPr lang="zh-CN" alt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宋体" panose="02010600030101010101" pitchFamily="2" charset="-122"/>
              </a:defRPr>
            </a:lvl1pPr>
          </a:lstStyle>
          <a:p>
            <a:pPr>
              <a:defRPr/>
            </a:pPr>
            <a:endParaRPr lang="zh-CN" alt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宋体" panose="02010600030101010101" pitchFamily="2" charset="-122"/>
              </a:defRPr>
            </a:lvl1pPr>
          </a:lstStyle>
          <a:p>
            <a:pPr>
              <a:defRPr/>
            </a:pPr>
            <a:fld id="{3FA3B7B3-45F1-4F78-8C74-FDB527C9F76D}"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3648128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39" y="3559101"/>
            <a:ext cx="7127933" cy="669438"/>
          </a:xfrm>
        </p:spPr>
        <p:txBody>
          <a:bodyPr/>
          <a:lstStyle/>
          <a:p>
            <a:r>
              <a:rPr lang="zh-CN" altLang="en-US" dirty="0"/>
              <a:t>商用密码应用安全性评估案例</a:t>
            </a:r>
            <a:r>
              <a:rPr lang="en-US" altLang="zh-CN" dirty="0"/>
              <a:t>1</a:t>
            </a:r>
            <a:endParaRPr lang="zh-CN" altLang="en-US" dirty="0"/>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下图是密钥管理系统关键数据列表。</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graphicFrame>
        <p:nvGraphicFramePr>
          <p:cNvPr id="7" name="表格 6">
            <a:extLst>
              <a:ext uri="{FF2B5EF4-FFF2-40B4-BE49-F238E27FC236}">
                <a16:creationId xmlns:a16="http://schemas.microsoft.com/office/drawing/2014/main" id="{739BCED3-BA9A-75D9-ABE9-83C0BCDE0399}"/>
              </a:ext>
            </a:extLst>
          </p:cNvPr>
          <p:cNvGraphicFramePr>
            <a:graphicFrameLocks noGrp="1"/>
          </p:cNvGraphicFramePr>
          <p:nvPr>
            <p:extLst>
              <p:ext uri="{D42A27DB-BD31-4B8C-83A1-F6EECF244321}">
                <p14:modId xmlns:p14="http://schemas.microsoft.com/office/powerpoint/2010/main" val="3428294487"/>
              </p:ext>
            </p:extLst>
          </p:nvPr>
        </p:nvGraphicFramePr>
        <p:xfrm>
          <a:off x="626533" y="2235200"/>
          <a:ext cx="11142131" cy="3828345"/>
        </p:xfrm>
        <a:graphic>
          <a:graphicData uri="http://schemas.openxmlformats.org/drawingml/2006/table">
            <a:tbl>
              <a:tblPr firstRow="1" firstCol="1" bandRow="1">
                <a:tableStyleId>{5C22544A-7EE6-4342-B048-85BDC9FD1C3A}</a:tableStyleId>
              </a:tblPr>
              <a:tblGrid>
                <a:gridCol w="1103071">
                  <a:extLst>
                    <a:ext uri="{9D8B030D-6E8A-4147-A177-3AD203B41FA5}">
                      <a16:colId xmlns:a16="http://schemas.microsoft.com/office/drawing/2014/main" val="124912059"/>
                    </a:ext>
                  </a:extLst>
                </a:gridCol>
                <a:gridCol w="2110320">
                  <a:extLst>
                    <a:ext uri="{9D8B030D-6E8A-4147-A177-3AD203B41FA5}">
                      <a16:colId xmlns:a16="http://schemas.microsoft.com/office/drawing/2014/main" val="1249630779"/>
                    </a:ext>
                  </a:extLst>
                </a:gridCol>
                <a:gridCol w="4775517">
                  <a:extLst>
                    <a:ext uri="{9D8B030D-6E8A-4147-A177-3AD203B41FA5}">
                      <a16:colId xmlns:a16="http://schemas.microsoft.com/office/drawing/2014/main" val="1746265579"/>
                    </a:ext>
                  </a:extLst>
                </a:gridCol>
                <a:gridCol w="3153223">
                  <a:extLst>
                    <a:ext uri="{9D8B030D-6E8A-4147-A177-3AD203B41FA5}">
                      <a16:colId xmlns:a16="http://schemas.microsoft.com/office/drawing/2014/main" val="521547461"/>
                    </a:ext>
                  </a:extLst>
                </a:gridCol>
              </a:tblGrid>
              <a:tr h="637565">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序号</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关键数据</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关键数据描述</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安全需求</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extLst>
                  <a:ext uri="{0D108BD9-81ED-4DB2-BD59-A6C34878D82A}">
                    <a16:rowId xmlns:a16="http://schemas.microsoft.com/office/drawing/2014/main" val="4037031445"/>
                  </a:ext>
                </a:extLst>
              </a:tr>
              <a:tr h="1209738">
                <a:tc>
                  <a:txBody>
                    <a:bodyPr/>
                    <a:lstStyle/>
                    <a:p>
                      <a:pPr algn="ctr">
                        <a:tabLst>
                          <a:tab pos="540385" algn="l"/>
                        </a:tabLst>
                      </a:pPr>
                      <a:r>
                        <a:rPr lang="en-US" sz="2400" kern="100" dirty="0">
                          <a:effectLst/>
                          <a:latin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nchor="ct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业务系统数据</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nchor="ctr"/>
                </a:tc>
                <a:tc>
                  <a:txBody>
                    <a:bodyPr/>
                    <a:lstStyle/>
                    <a:p>
                      <a:pPr algn="l">
                        <a:tabLst>
                          <a:tab pos="540385" algn="l"/>
                        </a:tabLst>
                      </a:pPr>
                      <a:r>
                        <a:rPr lang="zh-CN" sz="2400" kern="100" dirty="0">
                          <a:effectLst/>
                          <a:latin typeface="Times New Roman" panose="02020603050405020304" pitchFamily="18" charset="0"/>
                          <a:ea typeface="宋体" panose="02010600030101010101" pitchFamily="2" charset="-122"/>
                        </a:rPr>
                        <a:t>本系统负责管理的其他业务系统的密钥数据</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保密性、完整性</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nchor="ctr"/>
                </a:tc>
                <a:extLst>
                  <a:ext uri="{0D108BD9-81ED-4DB2-BD59-A6C34878D82A}">
                    <a16:rowId xmlns:a16="http://schemas.microsoft.com/office/drawing/2014/main" val="2733238603"/>
                  </a:ext>
                </a:extLst>
              </a:tr>
              <a:tr h="1215867">
                <a:tc>
                  <a:txBody>
                    <a:bodyPr/>
                    <a:lstStyle/>
                    <a:p>
                      <a:pPr algn="ctr">
                        <a:tabLst>
                          <a:tab pos="540385" algn="l"/>
                        </a:tabLst>
                      </a:pPr>
                      <a:r>
                        <a:rPr lang="en-US" sz="2400" kern="100" dirty="0">
                          <a:effectLst/>
                          <a:latin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nchor="ctr"/>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身份鉴别数据</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nchor="ctr"/>
                </a:tc>
                <a:tc>
                  <a:txBody>
                    <a:bodyPr/>
                    <a:lstStyle/>
                    <a:p>
                      <a:pPr algn="l">
                        <a:tabLst>
                          <a:tab pos="540385" algn="l"/>
                        </a:tabLst>
                      </a:pPr>
                      <a:r>
                        <a:rPr lang="zh-CN" sz="2400" kern="100" dirty="0">
                          <a:effectLst/>
                          <a:latin typeface="Times New Roman" panose="02020603050405020304" pitchFamily="18" charset="0"/>
                          <a:ea typeface="宋体" panose="02010600030101010101" pitchFamily="2" charset="-122"/>
                        </a:rPr>
                        <a:t>包括管理员口令，用户或设备证书及其私钥等</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保密性、完整性</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nchor="ctr"/>
                </a:tc>
                <a:extLst>
                  <a:ext uri="{0D108BD9-81ED-4DB2-BD59-A6C34878D82A}">
                    <a16:rowId xmlns:a16="http://schemas.microsoft.com/office/drawing/2014/main" val="4208247948"/>
                  </a:ext>
                </a:extLst>
              </a:tr>
              <a:tr h="633477">
                <a:tc>
                  <a:txBody>
                    <a:bodyPr/>
                    <a:lstStyle/>
                    <a:p>
                      <a:pPr algn="ctr">
                        <a:tabLst>
                          <a:tab pos="540385" algn="l"/>
                        </a:tabLst>
                      </a:pPr>
                      <a:r>
                        <a:rPr lang="en-US" sz="2400" kern="100" dirty="0">
                          <a:effectLst/>
                          <a:latin typeface="Times New Roman" panose="02020603050405020304" pitchFamily="18" charset="0"/>
                        </a:rPr>
                        <a:t>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日志数据</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tc>
                  <a:txBody>
                    <a:bodyPr/>
                    <a:lstStyle/>
                    <a:p>
                      <a:pPr algn="l">
                        <a:tabLst>
                          <a:tab pos="540385" algn="l"/>
                        </a:tabLst>
                      </a:pPr>
                      <a:r>
                        <a:rPr lang="zh-CN" sz="2400" kern="100" dirty="0">
                          <a:effectLst/>
                          <a:latin typeface="Times New Roman" panose="02020603050405020304" pitchFamily="18" charset="0"/>
                          <a:ea typeface="宋体" panose="02010600030101010101" pitchFamily="2" charset="-122"/>
                        </a:rPr>
                        <a:t>包括系统管理日志、密钥管理日志等</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完整性</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3180" marT="33655" marB="0"/>
                </a:tc>
                <a:extLst>
                  <a:ext uri="{0D108BD9-81ED-4DB2-BD59-A6C34878D82A}">
                    <a16:rowId xmlns:a16="http://schemas.microsoft.com/office/drawing/2014/main" val="3805525260"/>
                  </a:ext>
                </a:extLst>
              </a:tr>
            </a:tbl>
          </a:graphicData>
        </a:graphic>
      </p:graphicFrame>
    </p:spTree>
    <p:extLst>
      <p:ext uri="{BB962C8B-B14F-4D97-AF65-F5344CB8AC3E}">
        <p14:creationId xmlns:p14="http://schemas.microsoft.com/office/powerpoint/2010/main" val="257118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4.</a:t>
            </a:r>
            <a:r>
              <a:rPr lang="zh-CN" altLang="en-US" dirty="0"/>
              <a:t>密钥体系</a:t>
            </a:r>
          </a:p>
          <a:p>
            <a:r>
              <a:rPr lang="zh-CN" altLang="en-US" dirty="0"/>
              <a:t>密钥管理系统“应用和数据安全”层面的密钥主要分为对称和非对称两类密钥体系。</a:t>
            </a:r>
            <a:endParaRPr lang="en-US" altLang="zh-CN" dirty="0"/>
          </a:p>
          <a:p>
            <a:endParaRPr lang="zh-CN" altLang="en-US" dirty="0"/>
          </a:p>
          <a:p>
            <a:r>
              <a:rPr lang="en-US" altLang="zh-CN" dirty="0"/>
              <a:t>1</a:t>
            </a:r>
            <a:r>
              <a:rPr lang="zh-CN" altLang="en-US" dirty="0"/>
              <a:t>）对称密钥体系</a:t>
            </a:r>
          </a:p>
          <a:p>
            <a:r>
              <a:rPr lang="zh-CN" altLang="en-US" dirty="0"/>
              <a:t>密钥管理系统通过</a:t>
            </a:r>
            <a:r>
              <a:rPr lang="en-US" altLang="zh-CN" dirty="0"/>
              <a:t>SM4</a:t>
            </a:r>
            <a:r>
              <a:rPr lang="zh-CN" altLang="en-US" dirty="0"/>
              <a:t>算法进行对称密钥的逐级分散以完成对称密钥体系的建立，形成四层密钥体系。密钥在线分发时分别采用</a:t>
            </a:r>
            <a:r>
              <a:rPr lang="en-US" altLang="zh-CN" dirty="0"/>
              <a:t>SM4</a:t>
            </a:r>
            <a:r>
              <a:rPr lang="zh-CN" altLang="en-US" dirty="0"/>
              <a:t>对称加密和</a:t>
            </a:r>
            <a:r>
              <a:rPr lang="en-US" altLang="zh-CN" dirty="0"/>
              <a:t>HMAC-SM3</a:t>
            </a:r>
            <a:r>
              <a:rPr lang="zh-CN" altLang="en-US" dirty="0"/>
              <a:t>进行密钥的保密性和完整性保护。</a:t>
            </a:r>
            <a:endParaRPr lang="en-US" altLang="zh-CN" dirty="0"/>
          </a:p>
          <a:p>
            <a:endParaRPr lang="en-US" altLang="zh-CN" dirty="0"/>
          </a:p>
          <a:p>
            <a:r>
              <a:rPr lang="en-US" altLang="zh-CN" dirty="0"/>
              <a:t>2</a:t>
            </a:r>
            <a:r>
              <a:rPr lang="zh-CN" altLang="en-US" dirty="0"/>
              <a:t>）非对称密钥体系</a:t>
            </a:r>
          </a:p>
          <a:p>
            <a:r>
              <a:rPr lang="zh-CN" altLang="en-US" dirty="0"/>
              <a:t>密钥管理系统利用</a:t>
            </a:r>
            <a:r>
              <a:rPr lang="en-US" altLang="zh-CN" dirty="0"/>
              <a:t>PKI</a:t>
            </a:r>
            <a:r>
              <a:rPr lang="zh-CN" altLang="en-US" dirty="0"/>
              <a:t>技术，完成非对称密钥体系的建立和证书的逐级签发，形成三层密钥体系。需要说明的是，双证书体系下，</a:t>
            </a:r>
            <a:r>
              <a:rPr lang="en-US" altLang="zh-CN" dirty="0"/>
              <a:t>KMC</a:t>
            </a:r>
            <a:r>
              <a:rPr lang="zh-CN" altLang="en-US" dirty="0"/>
              <a:t>和</a:t>
            </a:r>
            <a:r>
              <a:rPr lang="en-US" altLang="zh-CN" dirty="0"/>
              <a:t>SKMC</a:t>
            </a:r>
            <a:r>
              <a:rPr lang="zh-CN" altLang="en-US" dirty="0"/>
              <a:t>的密钥对包括签名密钥对和加密密钥对，但由于本系统并不涉及加密密钥对的使用，本节不具体展开描述。</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spTree>
    <p:extLst>
      <p:ext uri="{BB962C8B-B14F-4D97-AF65-F5344CB8AC3E}">
        <p14:creationId xmlns:p14="http://schemas.microsoft.com/office/powerpoint/2010/main" val="188141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198611" y="1558806"/>
            <a:ext cx="11794779" cy="4781034"/>
          </a:xfrm>
        </p:spPr>
        <p:txBody>
          <a:bodyPr>
            <a:normAutofit/>
          </a:bodyPr>
          <a:lstStyle/>
          <a:p>
            <a:r>
              <a:rPr lang="en-US" altLang="zh-CN" dirty="0"/>
              <a:t>5.</a:t>
            </a:r>
            <a:r>
              <a:rPr lang="zh-CN" altLang="en-US" dirty="0"/>
              <a:t>密码应用工作流程</a:t>
            </a:r>
            <a:endParaRPr lang="en-US" altLang="zh-CN" dirty="0"/>
          </a:p>
          <a:p>
            <a:endParaRPr lang="zh-CN" altLang="en-US" dirty="0"/>
          </a:p>
          <a:p>
            <a:r>
              <a:rPr lang="zh-CN" altLang="en-US" dirty="0"/>
              <a:t>①</a:t>
            </a:r>
            <a:r>
              <a:rPr lang="en-US" altLang="zh-CN" dirty="0"/>
              <a:t>KMC</a:t>
            </a:r>
            <a:r>
              <a:rPr lang="zh-CN" altLang="en-US" dirty="0"/>
              <a:t>向</a:t>
            </a:r>
            <a:r>
              <a:rPr lang="en-US" altLang="zh-CN" dirty="0"/>
              <a:t>SKMC</a:t>
            </a:r>
            <a:r>
              <a:rPr lang="zh-CN" altLang="en-US" dirty="0"/>
              <a:t>离线分发密钥。</a:t>
            </a:r>
            <a:r>
              <a:rPr lang="en-US" altLang="zh-CN" dirty="0"/>
              <a:t>KMC</a:t>
            </a:r>
            <a:r>
              <a:rPr lang="zh-CN" altLang="en-US" dirty="0"/>
              <a:t>利用离线方式通过智能</a:t>
            </a:r>
            <a:r>
              <a:rPr lang="en-US" altLang="zh-CN" dirty="0"/>
              <a:t>IC</a:t>
            </a:r>
            <a:r>
              <a:rPr lang="zh-CN" altLang="en-US" dirty="0"/>
              <a:t>卡将</a:t>
            </a:r>
            <a:r>
              <a:rPr lang="en-US" altLang="zh-CN" dirty="0"/>
              <a:t>SKMC</a:t>
            </a:r>
            <a:r>
              <a:rPr lang="zh-CN" altLang="en-US" dirty="0"/>
              <a:t>主密钥和</a:t>
            </a:r>
            <a:r>
              <a:rPr lang="en-US" altLang="zh-CN" dirty="0"/>
              <a:t>SKMC</a:t>
            </a:r>
            <a:r>
              <a:rPr lang="zh-CN" altLang="en-US" dirty="0"/>
              <a:t>（加密）密钥对从服务器密码机分发到</a:t>
            </a:r>
            <a:r>
              <a:rPr lang="en-US" altLang="zh-CN" dirty="0"/>
              <a:t>SKMC</a:t>
            </a:r>
            <a:r>
              <a:rPr lang="zh-CN" altLang="en-US" dirty="0"/>
              <a:t>的服务器密码机中。</a:t>
            </a:r>
          </a:p>
          <a:p>
            <a:r>
              <a:rPr lang="zh-CN" altLang="en-US" dirty="0"/>
              <a:t>②</a:t>
            </a:r>
            <a:r>
              <a:rPr lang="en-US" altLang="zh-CN" dirty="0"/>
              <a:t>SKMC-Ⅰ</a:t>
            </a:r>
            <a:r>
              <a:rPr lang="zh-CN" altLang="en-US" dirty="0"/>
              <a:t>向业务应用系统</a:t>
            </a:r>
            <a:r>
              <a:rPr lang="en-US" altLang="zh-CN" dirty="0"/>
              <a:t>Ⅰ</a:t>
            </a:r>
            <a:r>
              <a:rPr lang="zh-CN" altLang="en-US" dirty="0"/>
              <a:t>离线分发密钥、</a:t>
            </a:r>
            <a:r>
              <a:rPr lang="en-US" altLang="zh-CN" dirty="0"/>
              <a:t>SKMC-Ⅱ</a:t>
            </a:r>
            <a:r>
              <a:rPr lang="zh-CN" altLang="en-US" dirty="0"/>
              <a:t>向业务应用系统</a:t>
            </a:r>
            <a:r>
              <a:rPr lang="en-US" altLang="zh-CN" dirty="0"/>
              <a:t>Ⅱ</a:t>
            </a:r>
            <a:r>
              <a:rPr lang="zh-CN" altLang="en-US" dirty="0"/>
              <a:t>和</a:t>
            </a:r>
            <a:r>
              <a:rPr lang="en-US" altLang="zh-CN" dirty="0"/>
              <a:t>Ⅲ</a:t>
            </a:r>
            <a:r>
              <a:rPr lang="zh-CN" altLang="en-US" dirty="0"/>
              <a:t>离线分发密钥。</a:t>
            </a:r>
            <a:r>
              <a:rPr lang="en-US" altLang="zh-CN" dirty="0"/>
              <a:t>SKMC-Ⅰ</a:t>
            </a:r>
            <a:r>
              <a:rPr lang="zh-CN" altLang="en-US" dirty="0"/>
              <a:t>和</a:t>
            </a:r>
            <a:r>
              <a:rPr lang="en-US" altLang="zh-CN" dirty="0"/>
              <a:t>SKMC-Ⅱ</a:t>
            </a:r>
            <a:r>
              <a:rPr lang="zh-CN" altLang="en-US" dirty="0"/>
              <a:t>都采用离线分发方式进行业务系统密钥的分发，区别在于</a:t>
            </a:r>
            <a:r>
              <a:rPr lang="en-US" altLang="zh-CN" dirty="0"/>
              <a:t>SKMC-Ⅱ</a:t>
            </a:r>
            <a:r>
              <a:rPr lang="zh-CN" altLang="en-US" dirty="0"/>
              <a:t>和业务系统之间传递的密钥是业务系统密钥加密密钥或业务系统（加密）密钥对，在步骤③中进行后续密钥的安全传输。</a:t>
            </a:r>
          </a:p>
          <a:p>
            <a:r>
              <a:rPr lang="zh-CN" altLang="en-US" dirty="0"/>
              <a:t>③</a:t>
            </a:r>
            <a:r>
              <a:rPr lang="en-US" altLang="zh-CN" dirty="0"/>
              <a:t>SKMC-Ⅱ</a:t>
            </a:r>
            <a:r>
              <a:rPr lang="zh-CN" altLang="en-US" dirty="0"/>
              <a:t>向业务应用系统</a:t>
            </a:r>
            <a:r>
              <a:rPr lang="en-US" altLang="zh-CN" dirty="0"/>
              <a:t>Ⅱ</a:t>
            </a:r>
            <a:r>
              <a:rPr lang="zh-CN" altLang="en-US" dirty="0"/>
              <a:t>和</a:t>
            </a:r>
            <a:r>
              <a:rPr lang="en-US" altLang="zh-CN" dirty="0"/>
              <a:t>Ⅲ</a:t>
            </a:r>
            <a:r>
              <a:rPr lang="zh-CN" altLang="en-US" dirty="0"/>
              <a:t>在线分发密钥。</a:t>
            </a:r>
            <a:r>
              <a:rPr lang="en-US" altLang="zh-CN" dirty="0"/>
              <a:t>SKMC-Ⅱ</a:t>
            </a:r>
            <a:r>
              <a:rPr lang="zh-CN" altLang="en-US" dirty="0"/>
              <a:t>按照步骤②向业务应用系统</a:t>
            </a:r>
            <a:r>
              <a:rPr lang="en-US" altLang="zh-CN" dirty="0"/>
              <a:t>Ⅱ</a:t>
            </a:r>
            <a:r>
              <a:rPr lang="zh-CN" altLang="en-US" dirty="0"/>
              <a:t>和</a:t>
            </a:r>
            <a:r>
              <a:rPr lang="en-US" altLang="zh-CN" dirty="0"/>
              <a:t>Ⅲ</a:t>
            </a:r>
            <a:r>
              <a:rPr lang="zh-CN" altLang="en-US" dirty="0"/>
              <a:t>离线分发业务系统密钥加密密钥或（加密）密钥对完毕后，利用上述密钥对后续密钥进行加密分发。</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spTree>
    <p:extLst>
      <p:ext uri="{BB962C8B-B14F-4D97-AF65-F5344CB8AC3E}">
        <p14:creationId xmlns:p14="http://schemas.microsoft.com/office/powerpoint/2010/main" val="29402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密码应用工作流程如右图所示：</a:t>
            </a:r>
            <a:endParaRPr lang="en-US" altLang="zh-CN" dirty="0"/>
          </a:p>
          <a:p>
            <a:endParaRPr lang="en-US" altLang="zh-CN" dirty="0"/>
          </a:p>
          <a:p>
            <a:endParaRPr lang="zh-CN" altLang="en-US"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pic>
        <p:nvPicPr>
          <p:cNvPr id="7" name="图片 6">
            <a:extLst>
              <a:ext uri="{FF2B5EF4-FFF2-40B4-BE49-F238E27FC236}">
                <a16:creationId xmlns:a16="http://schemas.microsoft.com/office/drawing/2014/main" id="{B7296F2A-8B31-CA99-78EE-3AE6E0A429BE}"/>
              </a:ext>
            </a:extLst>
          </p:cNvPr>
          <p:cNvPicPr>
            <a:picLocks noChangeAspect="1"/>
          </p:cNvPicPr>
          <p:nvPr/>
        </p:nvPicPr>
        <p:blipFill>
          <a:blip r:embed="rId3"/>
          <a:stretch>
            <a:fillRect/>
          </a:stretch>
        </p:blipFill>
        <p:spPr>
          <a:xfrm>
            <a:off x="4647666" y="808376"/>
            <a:ext cx="7345723" cy="5423091"/>
          </a:xfrm>
          <a:prstGeom prst="rect">
            <a:avLst/>
          </a:prstGeom>
        </p:spPr>
      </p:pic>
    </p:spTree>
    <p:extLst>
      <p:ext uri="{BB962C8B-B14F-4D97-AF65-F5344CB8AC3E}">
        <p14:creationId xmlns:p14="http://schemas.microsoft.com/office/powerpoint/2010/main" val="227782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6.</a:t>
            </a:r>
            <a:r>
              <a:rPr lang="zh-CN" altLang="en-US" dirty="0"/>
              <a:t>密码技术应用要求标准符合性自查情况</a:t>
            </a:r>
            <a:endParaRPr lang="en-US" altLang="zh-CN" dirty="0"/>
          </a:p>
          <a:p>
            <a:endParaRPr lang="en-US" altLang="zh-CN" dirty="0"/>
          </a:p>
          <a:p>
            <a:r>
              <a:rPr lang="zh-CN" altLang="en-US" dirty="0"/>
              <a:t>指标要求主要分为：</a:t>
            </a:r>
            <a:endParaRPr lang="en-US" altLang="zh-CN" dirty="0"/>
          </a:p>
          <a:p>
            <a:pPr marL="342900" indent="-342900">
              <a:buFont typeface="Wingdings" panose="05000000000000000000" pitchFamily="2" charset="2"/>
              <a:buChar char="Ø"/>
            </a:pPr>
            <a:r>
              <a:rPr lang="zh-CN" altLang="en-US" dirty="0"/>
              <a:t>物理和环境安全</a:t>
            </a:r>
            <a:endParaRPr lang="en-US" altLang="zh-CN" dirty="0"/>
          </a:p>
          <a:p>
            <a:pPr marL="342900" indent="-342900">
              <a:buFont typeface="Wingdings" panose="05000000000000000000" pitchFamily="2" charset="2"/>
              <a:buChar char="Ø"/>
            </a:pPr>
            <a:r>
              <a:rPr lang="zh-CN" altLang="en-US" dirty="0"/>
              <a:t>网络和通信安全</a:t>
            </a:r>
            <a:endParaRPr lang="en-US" altLang="zh-CN" dirty="0"/>
          </a:p>
          <a:p>
            <a:pPr marL="342900" indent="-342900">
              <a:buFont typeface="Wingdings" panose="05000000000000000000" pitchFamily="2" charset="2"/>
              <a:buChar char="Ø"/>
            </a:pPr>
            <a:r>
              <a:rPr lang="zh-CN" altLang="en-US" dirty="0"/>
              <a:t>设备和计算安全</a:t>
            </a:r>
            <a:endParaRPr lang="en-US" altLang="zh-CN" dirty="0"/>
          </a:p>
          <a:p>
            <a:pPr marL="342900" indent="-342900">
              <a:buFont typeface="Wingdings" panose="05000000000000000000" pitchFamily="2" charset="2"/>
              <a:buChar char="Ø"/>
            </a:pPr>
            <a:r>
              <a:rPr lang="zh-CN" altLang="en-US" dirty="0"/>
              <a:t>应用和数据安全</a:t>
            </a:r>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spTree>
    <p:extLst>
      <p:ext uri="{BB962C8B-B14F-4D97-AF65-F5344CB8AC3E}">
        <p14:creationId xmlns:p14="http://schemas.microsoft.com/office/powerpoint/2010/main" val="12203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密钥管理系统的测评对象包括通用服务器、密码产品、设施、人员和文档等。测评实施中涉及的测评工具包括通信协议分析工具、</a:t>
            </a:r>
            <a:r>
              <a:rPr lang="en-US" altLang="zh-CN" dirty="0" err="1"/>
              <a:t>IPSec</a:t>
            </a:r>
            <a:r>
              <a:rPr lang="en-US" altLang="zh-CN" dirty="0"/>
              <a:t>/SSL</a:t>
            </a:r>
            <a:r>
              <a:rPr lang="zh-CN" altLang="en-US" dirty="0"/>
              <a:t>协议检测工具、数字证书格式合规性检测工具和商用密码算法合规性检测工具。</a:t>
            </a:r>
            <a:endParaRPr lang="en-US" altLang="zh-CN" dirty="0"/>
          </a:p>
          <a:p>
            <a:endParaRPr lang="en-US" altLang="zh-CN" dirty="0"/>
          </a:p>
          <a:p>
            <a:r>
              <a:rPr lang="en-US" altLang="zh-CN" dirty="0"/>
              <a:t>1.</a:t>
            </a:r>
            <a:r>
              <a:rPr lang="zh-CN" altLang="en-US" dirty="0"/>
              <a:t>密码技术应用测评概要</a:t>
            </a:r>
          </a:p>
          <a:p>
            <a:r>
              <a:rPr lang="zh-CN" altLang="en-US" dirty="0"/>
              <a:t>密钥管理系统密码技术应用测评概要如下表所示，测评方式包括访谈、文档审查、实地查看、配置检查和工具测试。需要说明的是，关于访谈、文档审查、实地查看和配置检查等测评方式在第</a:t>
            </a:r>
            <a:r>
              <a:rPr lang="en-US" altLang="zh-CN" dirty="0"/>
              <a:t>4</a:t>
            </a:r>
            <a:r>
              <a:rPr lang="zh-CN" altLang="en-US" dirty="0"/>
              <a:t>章已经进行了具体阐述，本节只描述与现场工具测评相关的内容。</a:t>
            </a:r>
          </a:p>
          <a:p>
            <a:endParaRPr lang="en-US" altLang="zh-CN"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spTree>
    <p:extLst>
      <p:ext uri="{BB962C8B-B14F-4D97-AF65-F5344CB8AC3E}">
        <p14:creationId xmlns:p14="http://schemas.microsoft.com/office/powerpoint/2010/main" val="349153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密码技术应用测评概要 </a:t>
            </a:r>
            <a:endParaRPr lang="en-US" altLang="zh-CN" dirty="0"/>
          </a:p>
          <a:p>
            <a:endParaRPr lang="zh-CN" altLang="en-US" dirty="0"/>
          </a:p>
          <a:p>
            <a:pPr marL="342900" indent="-342900">
              <a:buFont typeface="Wingdings" panose="05000000000000000000" pitchFamily="2" charset="2"/>
              <a:buChar char="Ø"/>
            </a:pPr>
            <a:r>
              <a:rPr lang="zh-CN" altLang="en-US" dirty="0">
                <a:latin typeface="宋体" panose="02010600030101010101" pitchFamily="2" charset="-122"/>
              </a:rPr>
              <a:t>物理和环境安全：</a:t>
            </a:r>
          </a:p>
          <a:p>
            <a:pPr lvl="1"/>
            <a:r>
              <a:rPr lang="zh-CN" altLang="en-US" dirty="0">
                <a:latin typeface="宋体" panose="02010600030101010101" pitchFamily="2" charset="-122"/>
                <a:ea typeface="宋体" panose="02010600030101010101" pitchFamily="2" charset="-122"/>
              </a:rPr>
              <a:t>身份鉴别</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电子门禁记录数据完整性</a:t>
            </a:r>
          </a:p>
          <a:p>
            <a:pPr lvl="1"/>
            <a:r>
              <a:rPr lang="zh-CN" altLang="en-US" dirty="0">
                <a:latin typeface="宋体" panose="02010600030101010101" pitchFamily="2" charset="-122"/>
                <a:ea typeface="宋体" panose="02010600030101010101" pitchFamily="2" charset="-122"/>
              </a:rPr>
              <a:t>视频记录数据完整性</a:t>
            </a:r>
            <a:endParaRPr lang="en-US" altLang="zh-CN" dirty="0">
              <a:latin typeface="宋体" panose="02010600030101010101" pitchFamily="2" charset="-122"/>
              <a:ea typeface="宋体" panose="02010600030101010101" pitchFamily="2" charset="-122"/>
            </a:endParaRPr>
          </a:p>
          <a:p>
            <a:pPr marL="457200" lvl="1" indent="0">
              <a:buNone/>
            </a:pPr>
            <a:endParaRPr lang="zh-CN" altLang="en-US"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sp>
        <p:nvSpPr>
          <p:cNvPr id="6" name="文本框 5">
            <a:extLst>
              <a:ext uri="{FF2B5EF4-FFF2-40B4-BE49-F238E27FC236}">
                <a16:creationId xmlns:a16="http://schemas.microsoft.com/office/drawing/2014/main" id="{6A24D39C-620E-4BA9-1E04-58454FD8B6D2}"/>
              </a:ext>
            </a:extLst>
          </p:cNvPr>
          <p:cNvSpPr txBox="1"/>
          <p:nvPr/>
        </p:nvSpPr>
        <p:spPr>
          <a:xfrm>
            <a:off x="5805377" y="2275367"/>
            <a:ext cx="3934046" cy="258532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网络和通信安全：</a:t>
            </a:r>
          </a:p>
          <a:p>
            <a:pPr lvl="1"/>
            <a:r>
              <a:rPr lang="zh-CN" altLang="en-US" sz="2400" dirty="0">
                <a:latin typeface="宋体" panose="02010600030101010101" pitchFamily="2" charset="-122"/>
                <a:ea typeface="宋体" panose="02010600030101010101" pitchFamily="2" charset="-122"/>
              </a:rPr>
              <a:t>身份鉴别</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访问控制信息完整性</a:t>
            </a:r>
          </a:p>
          <a:p>
            <a:pPr lvl="1"/>
            <a:r>
              <a:rPr lang="zh-CN" altLang="en-US" sz="2400" dirty="0">
                <a:latin typeface="宋体" panose="02010600030101010101" pitchFamily="2" charset="-122"/>
                <a:ea typeface="宋体" panose="02010600030101010101" pitchFamily="2" charset="-122"/>
              </a:rPr>
              <a:t>通信数据完整性通信数据保密性</a:t>
            </a:r>
          </a:p>
          <a:p>
            <a:pPr lvl="1"/>
            <a:r>
              <a:rPr lang="zh-CN" altLang="en-US" sz="2400" dirty="0">
                <a:latin typeface="宋体" panose="02010600030101010101" pitchFamily="2" charset="-122"/>
                <a:ea typeface="宋体" panose="02010600030101010101" pitchFamily="2" charset="-122"/>
              </a:rPr>
              <a:t>集中管理通道安全</a:t>
            </a:r>
            <a:endParaRPr lang="en-US" altLang="zh-CN" sz="2400" dirty="0">
              <a:latin typeface="宋体" panose="02010600030101010101" pitchFamily="2" charset="-122"/>
              <a:ea typeface="宋体" panose="02010600030101010101" pitchFamily="2" charset="-122"/>
            </a:endParaRPr>
          </a:p>
          <a:p>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8783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密码技术应用测评概要 </a:t>
            </a:r>
            <a:endParaRPr lang="en-US" altLang="zh-CN" dirty="0"/>
          </a:p>
          <a:p>
            <a:r>
              <a:rPr lang="zh-CN" altLang="en-US" dirty="0"/>
              <a:t>                        </a:t>
            </a:r>
          </a:p>
          <a:p>
            <a:pPr marL="342900" indent="-342900">
              <a:buFont typeface="Wingdings" panose="05000000000000000000" pitchFamily="2" charset="2"/>
              <a:buChar char="Ø"/>
            </a:pPr>
            <a:r>
              <a:rPr lang="zh-CN" altLang="en-US" dirty="0"/>
              <a:t>设备和计算安全                                                        </a:t>
            </a:r>
            <a:endParaRPr lang="en-US" altLang="zh-CN" dirty="0"/>
          </a:p>
          <a:p>
            <a:pPr marL="1028700" lvl="1" indent="-342900"/>
            <a:r>
              <a:rPr lang="zh-CN" altLang="en-US" dirty="0"/>
              <a:t>身份鉴别</a:t>
            </a:r>
            <a:endParaRPr lang="en-US" altLang="zh-CN" dirty="0"/>
          </a:p>
          <a:p>
            <a:pPr marL="1028700" lvl="1" indent="-342900"/>
            <a:r>
              <a:rPr lang="zh-CN" altLang="en-US" dirty="0"/>
              <a:t>访问控制信息完整性</a:t>
            </a:r>
            <a:endParaRPr lang="en-US" altLang="zh-CN" dirty="0"/>
          </a:p>
          <a:p>
            <a:pPr marL="1028700" lvl="1" indent="-342900"/>
            <a:r>
              <a:rPr lang="zh-CN" altLang="en-US" dirty="0"/>
              <a:t>日志记录完整性</a:t>
            </a:r>
            <a:endParaRPr lang="en-US" altLang="zh-CN" dirty="0"/>
          </a:p>
          <a:p>
            <a:pPr marL="1028700" lvl="1" indent="-342900"/>
            <a:r>
              <a:rPr lang="zh-CN" altLang="en-US" dirty="0"/>
              <a:t>远程管理身份鉴别信息保密性</a:t>
            </a:r>
            <a:endParaRPr lang="en-US" altLang="zh-CN" dirty="0"/>
          </a:p>
          <a:p>
            <a:pPr marL="1028700" lvl="1" indent="-342900"/>
            <a:r>
              <a:rPr lang="zh-CN" altLang="en-US" dirty="0"/>
              <a:t>重要程序或文件完整性</a:t>
            </a:r>
            <a:endParaRPr lang="en-US" altLang="zh-CN" dirty="0"/>
          </a:p>
          <a:p>
            <a:pPr marL="1028700" lvl="1" indent="-342900"/>
            <a:r>
              <a:rPr lang="zh-CN" altLang="en-US" dirty="0"/>
              <a:t>敏感标记的完整性</a:t>
            </a:r>
            <a:endParaRPr lang="en-US" altLang="zh-CN" dirty="0"/>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sp>
        <p:nvSpPr>
          <p:cNvPr id="6" name="文本框 5">
            <a:extLst>
              <a:ext uri="{FF2B5EF4-FFF2-40B4-BE49-F238E27FC236}">
                <a16:creationId xmlns:a16="http://schemas.microsoft.com/office/drawing/2014/main" id="{1B0DB623-8AFD-416D-27EF-56BB28AFB76D}"/>
              </a:ext>
            </a:extLst>
          </p:cNvPr>
          <p:cNvSpPr txBox="1"/>
          <p:nvPr/>
        </p:nvSpPr>
        <p:spPr>
          <a:xfrm>
            <a:off x="6658124" y="2259506"/>
            <a:ext cx="5490989" cy="267765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应用和数据</a:t>
            </a:r>
          </a:p>
          <a:p>
            <a:pPr marL="800100" lvl="1"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身份鉴别</a:t>
            </a:r>
          </a:p>
          <a:p>
            <a:pPr marL="800100" lvl="1"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	访问控制信息和敏感标记完整性</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数据传输安全</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数据存储安全</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日志记录完整性</a:t>
            </a:r>
            <a:endParaRPr lang="en-US" altLang="zh-CN" sz="2400"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重要应用功能程序的加载和卸载</a:t>
            </a:r>
          </a:p>
        </p:txBody>
      </p:sp>
    </p:spTree>
    <p:extLst>
      <p:ext uri="{BB962C8B-B14F-4D97-AF65-F5344CB8AC3E}">
        <p14:creationId xmlns:p14="http://schemas.microsoft.com/office/powerpoint/2010/main" val="346874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密钥管理测评对象及其生命周期（对称密钥和非对称密钥）</a:t>
            </a:r>
            <a:endParaRPr lang="en-US" altLang="zh-CN" dirty="0"/>
          </a:p>
          <a:p>
            <a:r>
              <a:rPr lang="zh-CN" altLang="en-US" dirty="0"/>
              <a:t>                        </a:t>
            </a:r>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graphicFrame>
        <p:nvGraphicFramePr>
          <p:cNvPr id="8" name="表格 7">
            <a:extLst>
              <a:ext uri="{FF2B5EF4-FFF2-40B4-BE49-F238E27FC236}">
                <a16:creationId xmlns:a16="http://schemas.microsoft.com/office/drawing/2014/main" id="{E7304472-DEEA-F6BE-6783-C12103BF5499}"/>
              </a:ext>
            </a:extLst>
          </p:cNvPr>
          <p:cNvGraphicFramePr>
            <a:graphicFrameLocks noGrp="1"/>
          </p:cNvGraphicFramePr>
          <p:nvPr>
            <p:extLst>
              <p:ext uri="{D42A27DB-BD31-4B8C-83A1-F6EECF244321}">
                <p14:modId xmlns:p14="http://schemas.microsoft.com/office/powerpoint/2010/main" val="1389739107"/>
              </p:ext>
            </p:extLst>
          </p:nvPr>
        </p:nvGraphicFramePr>
        <p:xfrm>
          <a:off x="198610" y="2048934"/>
          <a:ext cx="11794776" cy="4214981"/>
        </p:xfrm>
        <a:graphic>
          <a:graphicData uri="http://schemas.openxmlformats.org/drawingml/2006/table">
            <a:tbl>
              <a:tblPr firstRow="1" firstCol="1" bandRow="1"/>
              <a:tblGrid>
                <a:gridCol w="853942">
                  <a:extLst>
                    <a:ext uri="{9D8B030D-6E8A-4147-A177-3AD203B41FA5}">
                      <a16:colId xmlns:a16="http://schemas.microsoft.com/office/drawing/2014/main" val="883599916"/>
                    </a:ext>
                  </a:extLst>
                </a:gridCol>
                <a:gridCol w="2000395">
                  <a:extLst>
                    <a:ext uri="{9D8B030D-6E8A-4147-A177-3AD203B41FA5}">
                      <a16:colId xmlns:a16="http://schemas.microsoft.com/office/drawing/2014/main" val="616814872"/>
                    </a:ext>
                  </a:extLst>
                </a:gridCol>
                <a:gridCol w="1212504">
                  <a:extLst>
                    <a:ext uri="{9D8B030D-6E8A-4147-A177-3AD203B41FA5}">
                      <a16:colId xmlns:a16="http://schemas.microsoft.com/office/drawing/2014/main" val="1443336111"/>
                    </a:ext>
                  </a:extLst>
                </a:gridCol>
                <a:gridCol w="1172400">
                  <a:extLst>
                    <a:ext uri="{9D8B030D-6E8A-4147-A177-3AD203B41FA5}">
                      <a16:colId xmlns:a16="http://schemas.microsoft.com/office/drawing/2014/main" val="2019911052"/>
                    </a:ext>
                  </a:extLst>
                </a:gridCol>
                <a:gridCol w="1342245">
                  <a:extLst>
                    <a:ext uri="{9D8B030D-6E8A-4147-A177-3AD203B41FA5}">
                      <a16:colId xmlns:a16="http://schemas.microsoft.com/office/drawing/2014/main" val="2793205191"/>
                    </a:ext>
                  </a:extLst>
                </a:gridCol>
                <a:gridCol w="1229015">
                  <a:extLst>
                    <a:ext uri="{9D8B030D-6E8A-4147-A177-3AD203B41FA5}">
                      <a16:colId xmlns:a16="http://schemas.microsoft.com/office/drawing/2014/main" val="2995741995"/>
                    </a:ext>
                  </a:extLst>
                </a:gridCol>
                <a:gridCol w="1264400">
                  <a:extLst>
                    <a:ext uri="{9D8B030D-6E8A-4147-A177-3AD203B41FA5}">
                      <a16:colId xmlns:a16="http://schemas.microsoft.com/office/drawing/2014/main" val="1797212703"/>
                    </a:ext>
                  </a:extLst>
                </a:gridCol>
                <a:gridCol w="1229015">
                  <a:extLst>
                    <a:ext uri="{9D8B030D-6E8A-4147-A177-3AD203B41FA5}">
                      <a16:colId xmlns:a16="http://schemas.microsoft.com/office/drawing/2014/main" val="4009195297"/>
                    </a:ext>
                  </a:extLst>
                </a:gridCol>
                <a:gridCol w="1490860">
                  <a:extLst>
                    <a:ext uri="{9D8B030D-6E8A-4147-A177-3AD203B41FA5}">
                      <a16:colId xmlns:a16="http://schemas.microsoft.com/office/drawing/2014/main" val="57027349"/>
                    </a:ext>
                  </a:extLst>
                </a:gridCol>
              </a:tblGrid>
              <a:tr h="378926">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存储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分发</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导入和导出</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使用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备份和恢复</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归档</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销毁</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6882235"/>
                  </a:ext>
                </a:extLst>
              </a:tr>
              <a:tr h="774820">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主密钥</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服务器密码机内生成</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服务器密码机内存储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不涉及该密钥的分发</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不涉及该密钥的导入和导出</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服务器密码机内使用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服务器密码机完成备份恢复</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服务器密码机内销毁</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0119642"/>
                  </a:ext>
                </a:extLst>
              </a:tr>
              <a:tr h="1568018">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主密钥</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根据</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主密钥和</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信息进行密钥分散，在</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服务器密码机内生成</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服务器密码机内存储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进行下发，通过专用介质离线分发</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通过专用介质从</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服务器密码机导入到</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服务器密码机内使用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服务器密码机完成备份恢复</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服务器密码机内销毁</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2431256"/>
                  </a:ext>
                </a:extLst>
              </a:tr>
              <a:tr h="1370072">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业务系统主密钥</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根据</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主密钥和业务系统信息进行密钥分散，在</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a:t>
                      </a: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成</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不涉及，由业务系统根据实际情况进行安全存</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进行下发，通过专用介质离线分发</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通过专用介质离线导入和导出</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不涉及，由业务系统根据实际情况进行安全使用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不涉及，由业务系统根据实际情况进行安全备份恢复</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不涉及，由业务系统根据实际情况进行安全归档</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不涉及，由业务系统根据实际情况进行安全销毁</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543447"/>
                  </a:ext>
                </a:extLst>
              </a:tr>
            </a:tbl>
          </a:graphicData>
        </a:graphic>
      </p:graphicFrame>
    </p:spTree>
    <p:extLst>
      <p:ext uri="{BB962C8B-B14F-4D97-AF65-F5344CB8AC3E}">
        <p14:creationId xmlns:p14="http://schemas.microsoft.com/office/powerpoint/2010/main" val="722410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下表是对称密钥的生命周期</a:t>
            </a:r>
            <a:endParaRPr lang="en-US" altLang="zh-CN" dirty="0"/>
          </a:p>
          <a:p>
            <a:r>
              <a:rPr lang="zh-CN" altLang="en-US" dirty="0"/>
              <a:t>                        </a:t>
            </a:r>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graphicFrame>
        <p:nvGraphicFramePr>
          <p:cNvPr id="6" name="表格 5">
            <a:extLst>
              <a:ext uri="{FF2B5EF4-FFF2-40B4-BE49-F238E27FC236}">
                <a16:creationId xmlns:a16="http://schemas.microsoft.com/office/drawing/2014/main" id="{C2441203-E763-DE99-2C54-8C12B3A247DE}"/>
              </a:ext>
            </a:extLst>
          </p:cNvPr>
          <p:cNvGraphicFramePr>
            <a:graphicFrameLocks noGrp="1"/>
          </p:cNvGraphicFramePr>
          <p:nvPr>
            <p:extLst>
              <p:ext uri="{D42A27DB-BD31-4B8C-83A1-F6EECF244321}">
                <p14:modId xmlns:p14="http://schemas.microsoft.com/office/powerpoint/2010/main" val="1645036476"/>
              </p:ext>
            </p:extLst>
          </p:nvPr>
        </p:nvGraphicFramePr>
        <p:xfrm>
          <a:off x="198610" y="2082800"/>
          <a:ext cx="11827379" cy="4057969"/>
        </p:xfrm>
        <a:graphic>
          <a:graphicData uri="http://schemas.openxmlformats.org/drawingml/2006/table">
            <a:tbl>
              <a:tblPr firstRow="1" firstCol="1" bandRow="1"/>
              <a:tblGrid>
                <a:gridCol w="856303">
                  <a:extLst>
                    <a:ext uri="{9D8B030D-6E8A-4147-A177-3AD203B41FA5}">
                      <a16:colId xmlns:a16="http://schemas.microsoft.com/office/drawing/2014/main" val="1442654967"/>
                    </a:ext>
                  </a:extLst>
                </a:gridCol>
                <a:gridCol w="2005925">
                  <a:extLst>
                    <a:ext uri="{9D8B030D-6E8A-4147-A177-3AD203B41FA5}">
                      <a16:colId xmlns:a16="http://schemas.microsoft.com/office/drawing/2014/main" val="2248773399"/>
                    </a:ext>
                  </a:extLst>
                </a:gridCol>
                <a:gridCol w="1215855">
                  <a:extLst>
                    <a:ext uri="{9D8B030D-6E8A-4147-A177-3AD203B41FA5}">
                      <a16:colId xmlns:a16="http://schemas.microsoft.com/office/drawing/2014/main" val="3438330783"/>
                    </a:ext>
                  </a:extLst>
                </a:gridCol>
                <a:gridCol w="1175641">
                  <a:extLst>
                    <a:ext uri="{9D8B030D-6E8A-4147-A177-3AD203B41FA5}">
                      <a16:colId xmlns:a16="http://schemas.microsoft.com/office/drawing/2014/main" val="165985139"/>
                    </a:ext>
                  </a:extLst>
                </a:gridCol>
                <a:gridCol w="1345955">
                  <a:extLst>
                    <a:ext uri="{9D8B030D-6E8A-4147-A177-3AD203B41FA5}">
                      <a16:colId xmlns:a16="http://schemas.microsoft.com/office/drawing/2014/main" val="2230528571"/>
                    </a:ext>
                  </a:extLst>
                </a:gridCol>
                <a:gridCol w="1232412">
                  <a:extLst>
                    <a:ext uri="{9D8B030D-6E8A-4147-A177-3AD203B41FA5}">
                      <a16:colId xmlns:a16="http://schemas.microsoft.com/office/drawing/2014/main" val="2072628566"/>
                    </a:ext>
                  </a:extLst>
                </a:gridCol>
                <a:gridCol w="1267895">
                  <a:extLst>
                    <a:ext uri="{9D8B030D-6E8A-4147-A177-3AD203B41FA5}">
                      <a16:colId xmlns:a16="http://schemas.microsoft.com/office/drawing/2014/main" val="498720307"/>
                    </a:ext>
                  </a:extLst>
                </a:gridCol>
                <a:gridCol w="1232412">
                  <a:extLst>
                    <a:ext uri="{9D8B030D-6E8A-4147-A177-3AD203B41FA5}">
                      <a16:colId xmlns:a16="http://schemas.microsoft.com/office/drawing/2014/main" val="1012005181"/>
                    </a:ext>
                  </a:extLst>
                </a:gridCol>
                <a:gridCol w="1494981">
                  <a:extLst>
                    <a:ext uri="{9D8B030D-6E8A-4147-A177-3AD203B41FA5}">
                      <a16:colId xmlns:a16="http://schemas.microsoft.com/office/drawing/2014/main" val="2036979022"/>
                    </a:ext>
                  </a:extLst>
                </a:gridCol>
              </a:tblGrid>
              <a:tr h="1355457">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业务系统密钥加密密钥</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根据</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主密钥和业务系统信息进行密钥分散，在</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a:t>
                      </a: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成</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在</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服务器密码机内存储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进行下发，通过专用介质离线分发</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通过专用介质离线导入和导出</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服务器密码机内使用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服务器密码机完成备份恢复</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服务器密码机内销毁</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587534"/>
                  </a:ext>
                </a:extLst>
              </a:tr>
              <a:tr h="1351256">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业务系统用户对称密钥</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利用业务系统主密钥分散生成</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a:t>
                      </a: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由业务系统根据实际情况进行安全存</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由</a:t>
                      </a:r>
                    </a:p>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进行下发，通过专用介质离线分发</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通过专用介质离线导入和导出</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不涉及，由业务系统根据实际情况进行安全使用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不涉及，由业务系统根据实际情况进行安全备份恢复</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不涉及，由业务系统根据实际情况进行安全归档</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不涉及，由业务系统根据实际情况进行安全销毁</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420777"/>
                  </a:ext>
                </a:extLst>
              </a:tr>
              <a:tr h="1351256">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业务系统安全通信密钥</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利用</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服务器密码机内随机</a:t>
                      </a: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不涉及，由业务系统根据实际情况进行安全存</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进行下发，通过加密方式在线分发</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通过加密方式在线导入和导出</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不涉及，由业务系统根据实际情况进行安全使用</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不涉及，由业务系统根据实际情况进行安全备份恢复</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不涉及，由业务系统根据实际情况进行安全归档</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不涉及，由业务系统根据实际情况进行安全销毁</a:t>
                      </a:r>
                    </a:p>
                  </a:txBody>
                  <a:tcPr marL="64759" marR="64759" marT="8395" marB="59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7072226"/>
                  </a:ext>
                </a:extLst>
              </a:tr>
            </a:tbl>
          </a:graphicData>
        </a:graphic>
      </p:graphicFrame>
    </p:spTree>
    <p:extLst>
      <p:ext uri="{BB962C8B-B14F-4D97-AF65-F5344CB8AC3E}">
        <p14:creationId xmlns:p14="http://schemas.microsoft.com/office/powerpoint/2010/main" val="422188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902201" y="1946541"/>
            <a:ext cx="7023100" cy="4185761"/>
          </a:xfrm>
          <a:prstGeom prst="rect">
            <a:avLst/>
          </a:prstGeom>
          <a:noFill/>
        </p:spPr>
        <p:txBody>
          <a:bodyPr wrap="square">
            <a:spAutoFit/>
          </a:bodyPr>
          <a:lstStyle/>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密钥管理系统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身份鉴别系统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p>
          <a:p>
            <a:pPr marL="971550" lvl="1" indent="-514350">
              <a:spcBef>
                <a:spcPts val="450"/>
              </a:spcBef>
              <a:spcAft>
                <a:spcPts val="900"/>
              </a:spcAft>
              <a:buAutoNum type="arabicPeriod"/>
            </a:pP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                     </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                        </a:t>
            </a:r>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graphicFrame>
        <p:nvGraphicFramePr>
          <p:cNvPr id="8" name="表格 7">
            <a:extLst>
              <a:ext uri="{FF2B5EF4-FFF2-40B4-BE49-F238E27FC236}">
                <a16:creationId xmlns:a16="http://schemas.microsoft.com/office/drawing/2014/main" id="{CEDFE484-8846-64DC-FE11-4F6CE8804FE2}"/>
              </a:ext>
            </a:extLst>
          </p:cNvPr>
          <p:cNvGraphicFramePr>
            <a:graphicFrameLocks noGrp="1"/>
          </p:cNvGraphicFramePr>
          <p:nvPr>
            <p:extLst>
              <p:ext uri="{D42A27DB-BD31-4B8C-83A1-F6EECF244321}">
                <p14:modId xmlns:p14="http://schemas.microsoft.com/office/powerpoint/2010/main" val="2139176237"/>
              </p:ext>
            </p:extLst>
          </p:nvPr>
        </p:nvGraphicFramePr>
        <p:xfrm>
          <a:off x="198610" y="1754412"/>
          <a:ext cx="11993392" cy="4573328"/>
        </p:xfrm>
        <a:graphic>
          <a:graphicData uri="http://schemas.openxmlformats.org/drawingml/2006/table">
            <a:tbl>
              <a:tblPr firstRow="1" firstCol="1" bandRow="1"/>
              <a:tblGrid>
                <a:gridCol w="966667">
                  <a:extLst>
                    <a:ext uri="{9D8B030D-6E8A-4147-A177-3AD203B41FA5}">
                      <a16:colId xmlns:a16="http://schemas.microsoft.com/office/drawing/2014/main" val="1697032733"/>
                    </a:ext>
                  </a:extLst>
                </a:gridCol>
                <a:gridCol w="1355254">
                  <a:extLst>
                    <a:ext uri="{9D8B030D-6E8A-4147-A177-3AD203B41FA5}">
                      <a16:colId xmlns:a16="http://schemas.microsoft.com/office/drawing/2014/main" val="2892493567"/>
                    </a:ext>
                  </a:extLst>
                </a:gridCol>
                <a:gridCol w="1791812">
                  <a:extLst>
                    <a:ext uri="{9D8B030D-6E8A-4147-A177-3AD203B41FA5}">
                      <a16:colId xmlns:a16="http://schemas.microsoft.com/office/drawing/2014/main" val="1500219274"/>
                    </a:ext>
                  </a:extLst>
                </a:gridCol>
                <a:gridCol w="1180150">
                  <a:extLst>
                    <a:ext uri="{9D8B030D-6E8A-4147-A177-3AD203B41FA5}">
                      <a16:colId xmlns:a16="http://schemas.microsoft.com/office/drawing/2014/main" val="895764925"/>
                    </a:ext>
                  </a:extLst>
                </a:gridCol>
                <a:gridCol w="1671879">
                  <a:extLst>
                    <a:ext uri="{9D8B030D-6E8A-4147-A177-3AD203B41FA5}">
                      <a16:colId xmlns:a16="http://schemas.microsoft.com/office/drawing/2014/main" val="455340155"/>
                    </a:ext>
                  </a:extLst>
                </a:gridCol>
                <a:gridCol w="966667">
                  <a:extLst>
                    <a:ext uri="{9D8B030D-6E8A-4147-A177-3AD203B41FA5}">
                      <a16:colId xmlns:a16="http://schemas.microsoft.com/office/drawing/2014/main" val="4153081321"/>
                    </a:ext>
                  </a:extLst>
                </a:gridCol>
                <a:gridCol w="1547148">
                  <a:extLst>
                    <a:ext uri="{9D8B030D-6E8A-4147-A177-3AD203B41FA5}">
                      <a16:colId xmlns:a16="http://schemas.microsoft.com/office/drawing/2014/main" val="2090741304"/>
                    </a:ext>
                  </a:extLst>
                </a:gridCol>
                <a:gridCol w="966667">
                  <a:extLst>
                    <a:ext uri="{9D8B030D-6E8A-4147-A177-3AD203B41FA5}">
                      <a16:colId xmlns:a16="http://schemas.microsoft.com/office/drawing/2014/main" val="2071238179"/>
                    </a:ext>
                  </a:extLst>
                </a:gridCol>
                <a:gridCol w="1547148">
                  <a:extLst>
                    <a:ext uri="{9D8B030D-6E8A-4147-A177-3AD203B41FA5}">
                      <a16:colId xmlns:a16="http://schemas.microsoft.com/office/drawing/2014/main" val="1716139389"/>
                    </a:ext>
                  </a:extLst>
                </a:gridCol>
              </a:tblGrid>
              <a:tr h="424355">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64759" marR="64759" marT="31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导入和导出</a:t>
                      </a:r>
                    </a:p>
                  </a:txBody>
                  <a:tcPr marL="64759" marR="64759" marT="31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使用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备份和恢复</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归档</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销毁</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4410291"/>
                  </a:ext>
                </a:extLst>
              </a:tr>
              <a:tr h="1250380">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服务器密码机内生成</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签名私钥不进行分发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签名私钥不进行导入和导出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服务器密码机内使用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利用</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服务器密码机产品自身的密钥备份和恢复机制实现</a:t>
                      </a:r>
                    </a:p>
                  </a:txBody>
                  <a:tcPr marL="64759" marR="64759" marT="31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a:t>
                      </a: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该密钥的归档</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RMC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服务器密码机内完成销毁</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325954"/>
                  </a:ext>
                </a:extLst>
              </a:tr>
              <a:tr h="825177">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签名公钥</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a:t>
                      </a: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密码机内生成</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以证书形式离线分发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以证书形式进行归档</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对应的数字证书认证系统进行撤销</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5694585"/>
                  </a:ext>
                </a:extLst>
              </a:tr>
              <a:tr h="1250380">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服务器密码机内生成</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签名私钥不进行分发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签名私钥不进行导入和导出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服务器密码机内使用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利用</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服务器密码机产品自身的密钥备份和恢复机制实现</a:t>
                      </a:r>
                    </a:p>
                  </a:txBody>
                  <a:tcPr marL="64759" marR="64759" marT="31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a:t>
                      </a: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该密钥的归档</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服务器密码机内完成销毁</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9777764"/>
                  </a:ext>
                </a:extLst>
              </a:tr>
              <a:tr h="823036">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签名公钥</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服务器密码机内生成</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a:t>
                      </a: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形式分发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以证书形式进行归档</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对应的数字证书认证系统进行撤销</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22607"/>
                  </a:ext>
                </a:extLst>
              </a:tr>
            </a:tbl>
          </a:graphicData>
        </a:graphic>
      </p:graphicFrame>
    </p:spTree>
    <p:extLst>
      <p:ext uri="{BB962C8B-B14F-4D97-AF65-F5344CB8AC3E}">
        <p14:creationId xmlns:p14="http://schemas.microsoft.com/office/powerpoint/2010/main" val="288487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                     </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                        </a:t>
            </a:r>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graphicFrame>
        <p:nvGraphicFramePr>
          <p:cNvPr id="6" name="表格 5">
            <a:extLst>
              <a:ext uri="{FF2B5EF4-FFF2-40B4-BE49-F238E27FC236}">
                <a16:creationId xmlns:a16="http://schemas.microsoft.com/office/drawing/2014/main" id="{FD88A3F8-30B6-B30A-4557-1013252E0D1C}"/>
              </a:ext>
            </a:extLst>
          </p:cNvPr>
          <p:cNvGraphicFramePr>
            <a:graphicFrameLocks noGrp="1"/>
          </p:cNvGraphicFramePr>
          <p:nvPr>
            <p:extLst>
              <p:ext uri="{D42A27DB-BD31-4B8C-83A1-F6EECF244321}">
                <p14:modId xmlns:p14="http://schemas.microsoft.com/office/powerpoint/2010/main" val="1884324481"/>
              </p:ext>
            </p:extLst>
          </p:nvPr>
        </p:nvGraphicFramePr>
        <p:xfrm>
          <a:off x="198610" y="1624767"/>
          <a:ext cx="11993392" cy="4795376"/>
        </p:xfrm>
        <a:graphic>
          <a:graphicData uri="http://schemas.openxmlformats.org/drawingml/2006/table">
            <a:tbl>
              <a:tblPr firstRow="1" firstCol="1" bandRow="1"/>
              <a:tblGrid>
                <a:gridCol w="966667">
                  <a:extLst>
                    <a:ext uri="{9D8B030D-6E8A-4147-A177-3AD203B41FA5}">
                      <a16:colId xmlns:a16="http://schemas.microsoft.com/office/drawing/2014/main" val="2692902744"/>
                    </a:ext>
                  </a:extLst>
                </a:gridCol>
                <a:gridCol w="1355254">
                  <a:extLst>
                    <a:ext uri="{9D8B030D-6E8A-4147-A177-3AD203B41FA5}">
                      <a16:colId xmlns:a16="http://schemas.microsoft.com/office/drawing/2014/main" val="3144928406"/>
                    </a:ext>
                  </a:extLst>
                </a:gridCol>
                <a:gridCol w="1791812">
                  <a:extLst>
                    <a:ext uri="{9D8B030D-6E8A-4147-A177-3AD203B41FA5}">
                      <a16:colId xmlns:a16="http://schemas.microsoft.com/office/drawing/2014/main" val="433163399"/>
                    </a:ext>
                  </a:extLst>
                </a:gridCol>
                <a:gridCol w="1180150">
                  <a:extLst>
                    <a:ext uri="{9D8B030D-6E8A-4147-A177-3AD203B41FA5}">
                      <a16:colId xmlns:a16="http://schemas.microsoft.com/office/drawing/2014/main" val="3585622799"/>
                    </a:ext>
                  </a:extLst>
                </a:gridCol>
                <a:gridCol w="1671879">
                  <a:extLst>
                    <a:ext uri="{9D8B030D-6E8A-4147-A177-3AD203B41FA5}">
                      <a16:colId xmlns:a16="http://schemas.microsoft.com/office/drawing/2014/main" val="3289163538"/>
                    </a:ext>
                  </a:extLst>
                </a:gridCol>
                <a:gridCol w="966667">
                  <a:extLst>
                    <a:ext uri="{9D8B030D-6E8A-4147-A177-3AD203B41FA5}">
                      <a16:colId xmlns:a16="http://schemas.microsoft.com/office/drawing/2014/main" val="184464073"/>
                    </a:ext>
                  </a:extLst>
                </a:gridCol>
                <a:gridCol w="1547148">
                  <a:extLst>
                    <a:ext uri="{9D8B030D-6E8A-4147-A177-3AD203B41FA5}">
                      <a16:colId xmlns:a16="http://schemas.microsoft.com/office/drawing/2014/main" val="3215817724"/>
                    </a:ext>
                  </a:extLst>
                </a:gridCol>
                <a:gridCol w="966667">
                  <a:extLst>
                    <a:ext uri="{9D8B030D-6E8A-4147-A177-3AD203B41FA5}">
                      <a16:colId xmlns:a16="http://schemas.microsoft.com/office/drawing/2014/main" val="262209425"/>
                    </a:ext>
                  </a:extLst>
                </a:gridCol>
                <a:gridCol w="1547148">
                  <a:extLst>
                    <a:ext uri="{9D8B030D-6E8A-4147-A177-3AD203B41FA5}">
                      <a16:colId xmlns:a16="http://schemas.microsoft.com/office/drawing/2014/main" val="206744766"/>
                    </a:ext>
                  </a:extLst>
                </a:gridCol>
              </a:tblGrid>
              <a:tr h="1198844">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业务系统签名私钥</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不涉及，由业务系统服务器密码机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不涉及，由业务系统根据实际情况进行安全存储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签名私钥不进行分发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签名私钥不进行导入和导出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不涉及，由业务系统根据需要实现</a:t>
                      </a:r>
                    </a:p>
                  </a:txBody>
                  <a:tcPr marL="64759" marR="64759" marT="31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不涉及，由业务系统根据需要实现</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不涉及，由业务系统根据需要实现</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644682"/>
                  </a:ext>
                </a:extLst>
              </a:tr>
              <a:tr h="1198844">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业务系统签名公钥</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不涉及，由业务系统服务器密码机生成</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以证书形式进行导入和导出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以证书形式进行归档</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对应的数字证书认证系统进行撤销</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3463048"/>
                  </a:ext>
                </a:extLst>
              </a:tr>
              <a:tr h="1198844">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业务系统加密私钥</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服务器密码机内生成</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进行安全存储，业务系统根据实际情况进行安全存储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进行下发，通过专用介质离线分发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进行下发，利用专用介质以离线的方式进行导入和导出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不涉及，由业务系统根据需要实现</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不涉及，由业务系统根据需要实现</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不涉及，由业务系统根据需要实现</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不涉及，由业务系统根据需要实现</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3827620"/>
                  </a:ext>
                </a:extLst>
              </a:tr>
              <a:tr h="1198844">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业务系统加密公钥</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服务器密码机内生成</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以证书形式进行导入和导出</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以证书形式进行归档</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SKMC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对应的数字证书认证系统进行撤销</a:t>
                      </a:r>
                    </a:p>
                  </a:txBody>
                  <a:tcPr marL="64759" marR="64759" marT="31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707443"/>
                  </a:ext>
                </a:extLst>
              </a:tr>
            </a:tbl>
          </a:graphicData>
        </a:graphic>
      </p:graphicFrame>
    </p:spTree>
    <p:extLst>
      <p:ext uri="{BB962C8B-B14F-4D97-AF65-F5344CB8AC3E}">
        <p14:creationId xmlns:p14="http://schemas.microsoft.com/office/powerpoint/2010/main" val="942572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 </a:t>
            </a:r>
            <a:r>
              <a:rPr lang="en-US" altLang="zh-CN" dirty="0"/>
              <a:t>1.</a:t>
            </a:r>
            <a:r>
              <a:rPr lang="zh-CN" altLang="en-US" dirty="0"/>
              <a:t>密码应用需求</a:t>
            </a:r>
            <a:endParaRPr lang="en-US" altLang="zh-CN" dirty="0"/>
          </a:p>
          <a:p>
            <a:endParaRPr lang="zh-CN" altLang="en-US" dirty="0"/>
          </a:p>
          <a:p>
            <a:r>
              <a:rPr lang="zh-CN" altLang="en-US" dirty="0"/>
              <a:t>身份鉴别系统在日常运行和管理过程中，密码应用需求主要包括：</a:t>
            </a:r>
          </a:p>
          <a:p>
            <a:r>
              <a:rPr lang="zh-CN" altLang="en-US" dirty="0"/>
              <a:t>①身份鉴别需求。对登录系统的用户以及使用身份鉴别系统获取用户登录状态的应用系统进行身份鉴别，保证用户和应用系统身份的真实性。</a:t>
            </a:r>
          </a:p>
          <a:p>
            <a:r>
              <a:rPr lang="zh-CN" altLang="en-US" dirty="0"/>
              <a:t>②关键数据的安全存储需求。保证用户信息、应用系统信息等关键数据在存储过程中的保密性和完整性。</a:t>
            </a:r>
          </a:p>
          <a:p>
            <a:r>
              <a:rPr lang="zh-CN" altLang="en-US" dirty="0"/>
              <a:t>③关键数据的安全传输需求。保证用户信息、访问令牌</a:t>
            </a:r>
            <a:r>
              <a:rPr lang="en-US" altLang="zh-CN" dirty="0"/>
              <a:t>(Access Token)</a:t>
            </a:r>
            <a:r>
              <a:rPr lang="zh-CN" altLang="en-US" dirty="0"/>
              <a:t>等关键数据在传输过程中的保密性和完整性。</a:t>
            </a:r>
          </a:p>
          <a:p>
            <a:r>
              <a:rPr lang="zh-CN" altLang="en-US" dirty="0"/>
              <a:t>          </a:t>
            </a:r>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spTree>
    <p:extLst>
      <p:ext uri="{BB962C8B-B14F-4D97-AF65-F5344CB8AC3E}">
        <p14:creationId xmlns:p14="http://schemas.microsoft.com/office/powerpoint/2010/main" val="2198060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密码应用架构</a:t>
            </a:r>
          </a:p>
          <a:p>
            <a:r>
              <a:rPr lang="zh-CN" altLang="en-US" dirty="0"/>
              <a:t>身份鉴别系统包括身份鉴别服务器、数据库服务器、服务器密码机和</a:t>
            </a:r>
            <a:r>
              <a:rPr lang="en-US" altLang="zh-CN" dirty="0"/>
              <a:t>SSL VPN</a:t>
            </a:r>
            <a:r>
              <a:rPr lang="zh-CN" altLang="en-US" dirty="0"/>
              <a:t>等。业务网终端用户（包括普通用户和系统管理员用户）在访问应用系统前，身份鉴别系统需要对其进行身份鉴别；身份鉴别后获取授权来访问应用系统。        </a:t>
            </a:r>
            <a:endParaRPr lang="en-US" altLang="zh-CN" dirty="0"/>
          </a:p>
          <a:p>
            <a:r>
              <a:rPr lang="zh-CN" altLang="en-US" dirty="0"/>
              <a:t>下面是身份鉴别系统密码应用部署的具体流程：</a:t>
            </a:r>
          </a:p>
          <a:p>
            <a:r>
              <a:rPr lang="zh-CN" altLang="en-US" dirty="0"/>
              <a:t>①在机房部署</a:t>
            </a:r>
            <a:r>
              <a:rPr lang="en-US" altLang="zh-CN" dirty="0"/>
              <a:t>SSL VPN</a:t>
            </a:r>
            <a:r>
              <a:rPr lang="zh-CN" altLang="en-US" dirty="0"/>
              <a:t>网关，用于安全通信链路的构建。</a:t>
            </a:r>
            <a:r>
              <a:rPr lang="en-US" altLang="zh-CN" dirty="0"/>
              <a:t>SSL VPN</a:t>
            </a:r>
            <a:r>
              <a:rPr lang="zh-CN" altLang="en-US" dirty="0"/>
              <a:t>网关是身份鉴别服务器的外部访问出口，确保通信安全。</a:t>
            </a:r>
          </a:p>
          <a:p>
            <a:r>
              <a:rPr lang="zh-CN" altLang="en-US" dirty="0"/>
              <a:t>②在机房部署身份鉴别服务器，调用服务器密码机，完成身份鉴别协议逻辑的实现。</a:t>
            </a:r>
          </a:p>
          <a:p>
            <a:r>
              <a:rPr lang="zh-CN" altLang="en-US" dirty="0"/>
              <a:t>③在机房部署服务器密码机，为身份鉴别服务器提供数字签名、验证签名和数据加解密等密钥管理和密码计算服务。</a:t>
            </a:r>
          </a:p>
          <a:p>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spTree>
    <p:extLst>
      <p:ext uri="{BB962C8B-B14F-4D97-AF65-F5344CB8AC3E}">
        <p14:creationId xmlns:p14="http://schemas.microsoft.com/office/powerpoint/2010/main" val="841312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身份鉴别系统密码应用部署如下图所示</a:t>
            </a:r>
            <a:endParaRPr lang="en-US" altLang="zh-CN" dirty="0"/>
          </a:p>
          <a:p>
            <a:pPr lvl="1" indent="0">
              <a:buNone/>
            </a:pP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pic>
        <p:nvPicPr>
          <p:cNvPr id="7" name="图片 6">
            <a:extLst>
              <a:ext uri="{FF2B5EF4-FFF2-40B4-BE49-F238E27FC236}">
                <a16:creationId xmlns:a16="http://schemas.microsoft.com/office/drawing/2014/main" id="{B701AE19-8A27-4322-DD24-1D4318F9B0B4}"/>
              </a:ext>
            </a:extLst>
          </p:cNvPr>
          <p:cNvPicPr>
            <a:picLocks noChangeAspect="1"/>
          </p:cNvPicPr>
          <p:nvPr/>
        </p:nvPicPr>
        <p:blipFill>
          <a:blip r:embed="rId3"/>
          <a:stretch>
            <a:fillRect/>
          </a:stretch>
        </p:blipFill>
        <p:spPr>
          <a:xfrm>
            <a:off x="2037614" y="2288724"/>
            <a:ext cx="8014012" cy="3786087"/>
          </a:xfrm>
          <a:prstGeom prst="rect">
            <a:avLst/>
          </a:prstGeom>
        </p:spPr>
      </p:pic>
    </p:spTree>
    <p:extLst>
      <p:ext uri="{BB962C8B-B14F-4D97-AF65-F5344CB8AC3E}">
        <p14:creationId xmlns:p14="http://schemas.microsoft.com/office/powerpoint/2010/main" val="115068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3.</a:t>
            </a:r>
            <a:r>
              <a:rPr lang="zh-CN" altLang="en-US" dirty="0"/>
              <a:t>重要设备和关键数据</a:t>
            </a:r>
          </a:p>
          <a:p>
            <a:r>
              <a:rPr lang="zh-CN" altLang="en-US" dirty="0"/>
              <a:t>本系统包括的密码产品、通用服务器、关键业务应用和关键数据分别如下面表所示</a:t>
            </a:r>
            <a:endParaRPr lang="en-US" altLang="zh-CN"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graphicFrame>
        <p:nvGraphicFramePr>
          <p:cNvPr id="6" name="表格 5">
            <a:extLst>
              <a:ext uri="{FF2B5EF4-FFF2-40B4-BE49-F238E27FC236}">
                <a16:creationId xmlns:a16="http://schemas.microsoft.com/office/drawing/2014/main" id="{F8C7D43F-182A-2AAA-73D9-55264B5FAAA7}"/>
              </a:ext>
            </a:extLst>
          </p:cNvPr>
          <p:cNvGraphicFramePr>
            <a:graphicFrameLocks noGrp="1"/>
          </p:cNvGraphicFramePr>
          <p:nvPr>
            <p:extLst>
              <p:ext uri="{D42A27DB-BD31-4B8C-83A1-F6EECF244321}">
                <p14:modId xmlns:p14="http://schemas.microsoft.com/office/powerpoint/2010/main" val="1994857173"/>
              </p:ext>
            </p:extLst>
          </p:nvPr>
        </p:nvGraphicFramePr>
        <p:xfrm>
          <a:off x="198610" y="2395073"/>
          <a:ext cx="11578523" cy="2067854"/>
        </p:xfrm>
        <a:graphic>
          <a:graphicData uri="http://schemas.openxmlformats.org/drawingml/2006/table">
            <a:tbl>
              <a:tblPr firstRow="1" firstCol="1" bandRow="1"/>
              <a:tblGrid>
                <a:gridCol w="1028173">
                  <a:extLst>
                    <a:ext uri="{9D8B030D-6E8A-4147-A177-3AD203B41FA5}">
                      <a16:colId xmlns:a16="http://schemas.microsoft.com/office/drawing/2014/main" val="4086246466"/>
                    </a:ext>
                  </a:extLst>
                </a:gridCol>
                <a:gridCol w="2007716">
                  <a:extLst>
                    <a:ext uri="{9D8B030D-6E8A-4147-A177-3AD203B41FA5}">
                      <a16:colId xmlns:a16="http://schemas.microsoft.com/office/drawing/2014/main" val="3821978114"/>
                    </a:ext>
                  </a:extLst>
                </a:gridCol>
                <a:gridCol w="2299494">
                  <a:extLst>
                    <a:ext uri="{9D8B030D-6E8A-4147-A177-3AD203B41FA5}">
                      <a16:colId xmlns:a16="http://schemas.microsoft.com/office/drawing/2014/main" val="1916710147"/>
                    </a:ext>
                  </a:extLst>
                </a:gridCol>
                <a:gridCol w="6243140">
                  <a:extLst>
                    <a:ext uri="{9D8B030D-6E8A-4147-A177-3AD203B41FA5}">
                      <a16:colId xmlns:a16="http://schemas.microsoft.com/office/drawing/2014/main" val="106954566"/>
                    </a:ext>
                  </a:extLst>
                </a:gridCol>
              </a:tblGrid>
              <a:tr h="366788">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密码产品名称</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涉及的密码算法</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832324"/>
                  </a:ext>
                </a:extLst>
              </a:tr>
              <a:tr h="699484">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服务器密码机</a:t>
                      </a: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SM2</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SM3</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用于支撑身份鉴别服务器的相关密钥管理和密码计算</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545364"/>
                  </a:ext>
                </a:extLst>
              </a:tr>
              <a:tr h="525462">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智能密码钥匙</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SM2</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SM3</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用于存储用户私钥和数字证书</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000468"/>
                  </a:ext>
                </a:extLst>
              </a:tr>
              <a:tr h="476120">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SSL VPN</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网关</a:t>
                      </a: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SM2</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SM3</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用于与用户和应用系统建立</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SSL</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安全通信链路</a:t>
                      </a: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875795"/>
                  </a:ext>
                </a:extLst>
              </a:tr>
            </a:tbl>
          </a:graphicData>
        </a:graphic>
      </p:graphicFrame>
      <p:graphicFrame>
        <p:nvGraphicFramePr>
          <p:cNvPr id="8" name="表格 7">
            <a:extLst>
              <a:ext uri="{FF2B5EF4-FFF2-40B4-BE49-F238E27FC236}">
                <a16:creationId xmlns:a16="http://schemas.microsoft.com/office/drawing/2014/main" id="{DE6705E4-7B12-7D76-6136-273BECA0A8B1}"/>
              </a:ext>
            </a:extLst>
          </p:cNvPr>
          <p:cNvGraphicFramePr>
            <a:graphicFrameLocks noGrp="1"/>
          </p:cNvGraphicFramePr>
          <p:nvPr>
            <p:extLst>
              <p:ext uri="{D42A27DB-BD31-4B8C-83A1-F6EECF244321}">
                <p14:modId xmlns:p14="http://schemas.microsoft.com/office/powerpoint/2010/main" val="1926516038"/>
              </p:ext>
            </p:extLst>
          </p:nvPr>
        </p:nvGraphicFramePr>
        <p:xfrm>
          <a:off x="198610" y="4648317"/>
          <a:ext cx="11578523" cy="1674845"/>
        </p:xfrm>
        <a:graphic>
          <a:graphicData uri="http://schemas.openxmlformats.org/drawingml/2006/table">
            <a:tbl>
              <a:tblPr firstRow="1" firstCol="1" bandRow="1"/>
              <a:tblGrid>
                <a:gridCol w="1183325">
                  <a:extLst>
                    <a:ext uri="{9D8B030D-6E8A-4147-A177-3AD203B41FA5}">
                      <a16:colId xmlns:a16="http://schemas.microsoft.com/office/drawing/2014/main" val="3554003964"/>
                    </a:ext>
                  </a:extLst>
                </a:gridCol>
                <a:gridCol w="3350825">
                  <a:extLst>
                    <a:ext uri="{9D8B030D-6E8A-4147-A177-3AD203B41FA5}">
                      <a16:colId xmlns:a16="http://schemas.microsoft.com/office/drawing/2014/main" val="3543244147"/>
                    </a:ext>
                  </a:extLst>
                </a:gridCol>
                <a:gridCol w="7044373">
                  <a:extLst>
                    <a:ext uri="{9D8B030D-6E8A-4147-A177-3AD203B41FA5}">
                      <a16:colId xmlns:a16="http://schemas.microsoft.com/office/drawing/2014/main" val="270846857"/>
                    </a:ext>
                  </a:extLst>
                </a:gridCol>
              </a:tblGrid>
              <a:tr h="555316">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通用服务器名称</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428969"/>
                  </a:ext>
                </a:extLst>
              </a:tr>
              <a:tr h="560654">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身份鉴别服务器</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完成身份鉴别协议的业务逻辑</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668361"/>
                  </a:ext>
                </a:extLst>
              </a:tr>
              <a:tr h="558875">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数据库服务器</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完成用户信息等敏感数据的安全存储</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683303"/>
                  </a:ext>
                </a:extLst>
              </a:tr>
            </a:tbl>
          </a:graphicData>
        </a:graphic>
      </p:graphicFrame>
    </p:spTree>
    <p:extLst>
      <p:ext uri="{BB962C8B-B14F-4D97-AF65-F5344CB8AC3E}">
        <p14:creationId xmlns:p14="http://schemas.microsoft.com/office/powerpoint/2010/main" val="151321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3.</a:t>
            </a:r>
            <a:r>
              <a:rPr lang="zh-CN" altLang="en-US" dirty="0"/>
              <a:t>重要设备和关键数据</a:t>
            </a:r>
          </a:p>
          <a:p>
            <a:r>
              <a:rPr lang="zh-CN" altLang="en-US" dirty="0"/>
              <a:t>本系统包含的关键业务应用和关键数据分别如下面表所示</a:t>
            </a:r>
            <a:endParaRPr lang="en-US" altLang="zh-CN"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graphicFrame>
        <p:nvGraphicFramePr>
          <p:cNvPr id="7" name="表格 6">
            <a:extLst>
              <a:ext uri="{FF2B5EF4-FFF2-40B4-BE49-F238E27FC236}">
                <a16:creationId xmlns:a16="http://schemas.microsoft.com/office/drawing/2014/main" id="{F1729356-8382-3AB4-7F38-B52330E01E27}"/>
              </a:ext>
            </a:extLst>
          </p:cNvPr>
          <p:cNvGraphicFramePr>
            <a:graphicFrameLocks noGrp="1"/>
          </p:cNvGraphicFramePr>
          <p:nvPr>
            <p:extLst>
              <p:ext uri="{D42A27DB-BD31-4B8C-83A1-F6EECF244321}">
                <p14:modId xmlns:p14="http://schemas.microsoft.com/office/powerpoint/2010/main" val="3002882089"/>
              </p:ext>
            </p:extLst>
          </p:nvPr>
        </p:nvGraphicFramePr>
        <p:xfrm>
          <a:off x="198609" y="2554196"/>
          <a:ext cx="11794777" cy="1160780"/>
        </p:xfrm>
        <a:graphic>
          <a:graphicData uri="http://schemas.openxmlformats.org/drawingml/2006/table">
            <a:tbl>
              <a:tblPr firstRow="1" firstCol="1" bandRow="1"/>
              <a:tblGrid>
                <a:gridCol w="1004915">
                  <a:extLst>
                    <a:ext uri="{9D8B030D-6E8A-4147-A177-3AD203B41FA5}">
                      <a16:colId xmlns:a16="http://schemas.microsoft.com/office/drawing/2014/main" val="1012296697"/>
                    </a:ext>
                  </a:extLst>
                </a:gridCol>
                <a:gridCol w="2934540">
                  <a:extLst>
                    <a:ext uri="{9D8B030D-6E8A-4147-A177-3AD203B41FA5}">
                      <a16:colId xmlns:a16="http://schemas.microsoft.com/office/drawing/2014/main" val="3753151435"/>
                    </a:ext>
                  </a:extLst>
                </a:gridCol>
                <a:gridCol w="7855322">
                  <a:extLst>
                    <a:ext uri="{9D8B030D-6E8A-4147-A177-3AD203B41FA5}">
                      <a16:colId xmlns:a16="http://schemas.microsoft.com/office/drawing/2014/main" val="2332148060"/>
                    </a:ext>
                  </a:extLst>
                </a:gridCol>
              </a:tblGrid>
              <a:tr h="301924">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48260" marR="45085" marT="317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应用名称</a:t>
                      </a:r>
                    </a:p>
                  </a:txBody>
                  <a:tcPr marL="48260" marR="45085" marT="317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48260" marR="45085" marT="317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969465"/>
                  </a:ext>
                </a:extLst>
              </a:tr>
              <a:tr h="572880">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8260" marR="45085" marT="317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身份鉴别服务</a:t>
                      </a:r>
                    </a:p>
                  </a:txBody>
                  <a:tcPr marL="48260" marR="45085" marT="317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主要面向业务网终端用户，提供身份鉴别、单点登录、访问令牌同步、访问接入等服务</a:t>
                      </a:r>
                    </a:p>
                  </a:txBody>
                  <a:tcPr marL="48260" marR="45085" marT="317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334962"/>
                  </a:ext>
                </a:extLst>
              </a:tr>
            </a:tbl>
          </a:graphicData>
        </a:graphic>
      </p:graphicFrame>
      <p:graphicFrame>
        <p:nvGraphicFramePr>
          <p:cNvPr id="9" name="表格 8">
            <a:extLst>
              <a:ext uri="{FF2B5EF4-FFF2-40B4-BE49-F238E27FC236}">
                <a16:creationId xmlns:a16="http://schemas.microsoft.com/office/drawing/2014/main" id="{1E4BD960-9ED3-9EEC-64B7-C2D48EE60DFA}"/>
              </a:ext>
            </a:extLst>
          </p:cNvPr>
          <p:cNvGraphicFramePr>
            <a:graphicFrameLocks noGrp="1"/>
          </p:cNvGraphicFramePr>
          <p:nvPr>
            <p:extLst>
              <p:ext uri="{D42A27DB-BD31-4B8C-83A1-F6EECF244321}">
                <p14:modId xmlns:p14="http://schemas.microsoft.com/office/powerpoint/2010/main" val="3599197452"/>
              </p:ext>
            </p:extLst>
          </p:nvPr>
        </p:nvGraphicFramePr>
        <p:xfrm>
          <a:off x="138790" y="3928534"/>
          <a:ext cx="11854595" cy="2318944"/>
        </p:xfrm>
        <a:graphic>
          <a:graphicData uri="http://schemas.openxmlformats.org/drawingml/2006/table">
            <a:tbl>
              <a:tblPr firstRow="1" firstCol="1" bandRow="1"/>
              <a:tblGrid>
                <a:gridCol w="1055606">
                  <a:extLst>
                    <a:ext uri="{9D8B030D-6E8A-4147-A177-3AD203B41FA5}">
                      <a16:colId xmlns:a16="http://schemas.microsoft.com/office/drawing/2014/main" val="49120339"/>
                    </a:ext>
                  </a:extLst>
                </a:gridCol>
                <a:gridCol w="150408">
                  <a:extLst>
                    <a:ext uri="{9D8B030D-6E8A-4147-A177-3AD203B41FA5}">
                      <a16:colId xmlns:a16="http://schemas.microsoft.com/office/drawing/2014/main" val="3579190286"/>
                    </a:ext>
                  </a:extLst>
                </a:gridCol>
                <a:gridCol w="2291497">
                  <a:extLst>
                    <a:ext uri="{9D8B030D-6E8A-4147-A177-3AD203B41FA5}">
                      <a16:colId xmlns:a16="http://schemas.microsoft.com/office/drawing/2014/main" val="1670800026"/>
                    </a:ext>
                  </a:extLst>
                </a:gridCol>
                <a:gridCol w="4782254">
                  <a:extLst>
                    <a:ext uri="{9D8B030D-6E8A-4147-A177-3AD203B41FA5}">
                      <a16:colId xmlns:a16="http://schemas.microsoft.com/office/drawing/2014/main" val="1316807121"/>
                    </a:ext>
                  </a:extLst>
                </a:gridCol>
                <a:gridCol w="3574830">
                  <a:extLst>
                    <a:ext uri="{9D8B030D-6E8A-4147-A177-3AD203B41FA5}">
                      <a16:colId xmlns:a16="http://schemas.microsoft.com/office/drawing/2014/main" val="872990263"/>
                    </a:ext>
                  </a:extLst>
                </a:gridCol>
              </a:tblGrid>
              <a:tr h="466752">
                <a:tc gridSpan="2">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关键数据</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关键数据描述</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安全需求</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197"/>
                  </a:ext>
                </a:extLst>
              </a:tr>
              <a:tr h="462307">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Access Token</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作为授权凭据</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真实性、完整性</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434602"/>
                  </a:ext>
                </a:extLst>
              </a:tr>
              <a:tr h="465271">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用户信息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用户的账号、头像等授权信息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985123"/>
                  </a:ext>
                </a:extLst>
              </a:tr>
              <a:tr h="462307">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鉴别信息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用于用户的身份鉴别，如口令</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355468"/>
                  </a:ext>
                </a:extLst>
              </a:tr>
              <a:tr h="462307">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4</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日志信息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设备和应用产生的日志信息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完整性</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72684"/>
                  </a:ext>
                </a:extLst>
              </a:tr>
            </a:tbl>
          </a:graphicData>
        </a:graphic>
      </p:graphicFrame>
    </p:spTree>
    <p:extLst>
      <p:ext uri="{BB962C8B-B14F-4D97-AF65-F5344CB8AC3E}">
        <p14:creationId xmlns:p14="http://schemas.microsoft.com/office/powerpoint/2010/main" val="167629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4.</a:t>
            </a:r>
            <a:r>
              <a:rPr lang="zh-CN" altLang="en-US" dirty="0"/>
              <a:t>密钥体系</a:t>
            </a:r>
          </a:p>
          <a:p>
            <a:r>
              <a:rPr lang="zh-CN" altLang="en-US" dirty="0"/>
              <a:t>身份鉴别系统“应用和数据安全”层面的密钥主要分为对称和非对称两类密钥体系。</a:t>
            </a:r>
          </a:p>
          <a:p>
            <a:r>
              <a:rPr lang="en-US" altLang="zh-CN" dirty="0"/>
              <a:t>1</a:t>
            </a:r>
            <a:r>
              <a:rPr lang="zh-CN" altLang="en-US" dirty="0"/>
              <a:t>）对称密钥体系</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graphicFrame>
        <p:nvGraphicFramePr>
          <p:cNvPr id="6" name="表格 5">
            <a:extLst>
              <a:ext uri="{FF2B5EF4-FFF2-40B4-BE49-F238E27FC236}">
                <a16:creationId xmlns:a16="http://schemas.microsoft.com/office/drawing/2014/main" id="{098D1339-FABE-1594-A48E-22BEC87EE211}"/>
              </a:ext>
            </a:extLst>
          </p:cNvPr>
          <p:cNvGraphicFramePr>
            <a:graphicFrameLocks noGrp="1"/>
          </p:cNvGraphicFramePr>
          <p:nvPr>
            <p:extLst>
              <p:ext uri="{D42A27DB-BD31-4B8C-83A1-F6EECF244321}">
                <p14:modId xmlns:p14="http://schemas.microsoft.com/office/powerpoint/2010/main" val="2470372744"/>
              </p:ext>
            </p:extLst>
          </p:nvPr>
        </p:nvGraphicFramePr>
        <p:xfrm>
          <a:off x="198609" y="2743200"/>
          <a:ext cx="11794777" cy="1100667"/>
        </p:xfrm>
        <a:graphic>
          <a:graphicData uri="http://schemas.openxmlformats.org/drawingml/2006/table">
            <a:tbl>
              <a:tblPr firstRow="1" firstCol="1" bandRow="1"/>
              <a:tblGrid>
                <a:gridCol w="891685">
                  <a:extLst>
                    <a:ext uri="{9D8B030D-6E8A-4147-A177-3AD203B41FA5}">
                      <a16:colId xmlns:a16="http://schemas.microsoft.com/office/drawing/2014/main" val="1317802473"/>
                    </a:ext>
                  </a:extLst>
                </a:gridCol>
                <a:gridCol w="4331041">
                  <a:extLst>
                    <a:ext uri="{9D8B030D-6E8A-4147-A177-3AD203B41FA5}">
                      <a16:colId xmlns:a16="http://schemas.microsoft.com/office/drawing/2014/main" val="2874284059"/>
                    </a:ext>
                  </a:extLst>
                </a:gridCol>
                <a:gridCol w="6572051">
                  <a:extLst>
                    <a:ext uri="{9D8B030D-6E8A-4147-A177-3AD203B41FA5}">
                      <a16:colId xmlns:a16="http://schemas.microsoft.com/office/drawing/2014/main" val="1596079052"/>
                    </a:ext>
                  </a:extLst>
                </a:gridCol>
              </a:tblGrid>
              <a:tr h="544190">
                <a:tc>
                  <a:txBody>
                    <a:bodyPr/>
                    <a:lstStyle/>
                    <a:p>
                      <a:pPr algn="ctr">
                        <a:tabLst>
                          <a:tab pos="540385" algn="l"/>
                        </a:tabLst>
                      </a:pPr>
                      <a:r>
                        <a:rPr lang="zh-CN" sz="2400" kern="100" dirty="0">
                          <a:effectLst/>
                          <a:latin typeface="Arial" panose="020B0604020202020204" pitchFamily="34" charset="0"/>
                          <a:ea typeface="宋体" panose="02010600030101010101" pitchFamily="2" charset="-122"/>
                          <a:cs typeface="Arial" panose="020B0604020202020204" pitchFamily="34" charset="0"/>
                        </a:rPr>
                        <a:t>序号</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876" marR="65828" marT="274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Arial" panose="020B0604020202020204" pitchFamily="34" charset="0"/>
                          <a:ea typeface="宋体" panose="02010600030101010101" pitchFamily="2" charset="-122"/>
                          <a:cs typeface="Arial" panose="020B0604020202020204" pitchFamily="34" charset="0"/>
                        </a:rPr>
                        <a:t>密钥名称</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876" marR="65828" marT="274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Arial" panose="020B0604020202020204" pitchFamily="34" charset="0"/>
                          <a:ea typeface="宋体" panose="02010600030101010101" pitchFamily="2" charset="-122"/>
                          <a:cs typeface="Arial" panose="020B0604020202020204" pitchFamily="34" charset="0"/>
                        </a:rPr>
                        <a:t>功能</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876" marR="65828" marT="274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3271740"/>
                  </a:ext>
                </a:extLst>
              </a:tr>
              <a:tr h="556477">
                <a:tc>
                  <a:txBody>
                    <a:bodyPr/>
                    <a:lstStyle/>
                    <a:p>
                      <a:pPr algn="ctr">
                        <a:tabLst>
                          <a:tab pos="540385" algn="l"/>
                        </a:tabLst>
                      </a:pPr>
                      <a:r>
                        <a:rPr lang="en-US" sz="2400" kern="100" dirty="0">
                          <a:effectLst/>
                          <a:latin typeface="Arial" panose="020B0604020202020204" pitchFamily="34" charset="0"/>
                          <a:ea typeface="宋体" panose="02010600030101010101" pitchFamily="2" charset="-122"/>
                          <a:cs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876" marR="65828" marT="274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400" kern="100" dirty="0">
                          <a:effectLst/>
                          <a:latin typeface="Arial" panose="020B0604020202020204" pitchFamily="34" charset="0"/>
                          <a:ea typeface="宋体" panose="02010600030101010101" pitchFamily="2" charset="-122"/>
                          <a:cs typeface="Times New Roman" panose="02020603050405020304" pitchFamily="18" charset="0"/>
                        </a:rPr>
                        <a:t>Access Token</a:t>
                      </a:r>
                      <a:r>
                        <a:rPr lang="zh-CN" sz="2400" kern="100" dirty="0">
                          <a:effectLst/>
                          <a:latin typeface="Arial" panose="020B0604020202020204" pitchFamily="34" charset="0"/>
                          <a:ea typeface="宋体" panose="02010600030101010101" pitchFamily="2" charset="-122"/>
                          <a:cs typeface="Arial" panose="020B0604020202020204" pitchFamily="34" charset="0"/>
                        </a:rPr>
                        <a:t>完整性保护密钥</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876" marR="65828" marT="274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Arial" panose="020B0604020202020204" pitchFamily="34" charset="0"/>
                          <a:ea typeface="宋体" panose="02010600030101010101" pitchFamily="2" charset="-122"/>
                          <a:cs typeface="Arial" panose="020B0604020202020204" pitchFamily="34" charset="0"/>
                        </a:rPr>
                        <a:t>用于身份鉴别系统对</a:t>
                      </a:r>
                      <a:r>
                        <a:rPr lang="en-US" sz="2400" kern="100" dirty="0">
                          <a:effectLst/>
                          <a:latin typeface="Arial" panose="020B0604020202020204" pitchFamily="34" charset="0"/>
                          <a:ea typeface="宋体" panose="02010600030101010101" pitchFamily="2" charset="-122"/>
                          <a:cs typeface="Times New Roman" panose="02020603050405020304" pitchFamily="18" charset="0"/>
                        </a:rPr>
                        <a:t>Access Token</a:t>
                      </a:r>
                      <a:r>
                        <a:rPr lang="zh-CN" sz="2400" kern="100" dirty="0">
                          <a:effectLst/>
                          <a:latin typeface="Arial" panose="020B0604020202020204" pitchFamily="34" charset="0"/>
                          <a:ea typeface="宋体" panose="02010600030101010101" pitchFamily="2" charset="-122"/>
                          <a:cs typeface="Arial" panose="020B0604020202020204" pitchFamily="34" charset="0"/>
                        </a:rPr>
                        <a:t>的完整性保护</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876" marR="65828" marT="274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3054215"/>
                  </a:ext>
                </a:extLst>
              </a:tr>
            </a:tbl>
          </a:graphicData>
        </a:graphic>
      </p:graphicFrame>
      <p:sp>
        <p:nvSpPr>
          <p:cNvPr id="8" name="文本框 7">
            <a:extLst>
              <a:ext uri="{FF2B5EF4-FFF2-40B4-BE49-F238E27FC236}">
                <a16:creationId xmlns:a16="http://schemas.microsoft.com/office/drawing/2014/main" id="{03E5C0BE-6729-1D71-709A-0D371A8D50C0}"/>
              </a:ext>
            </a:extLst>
          </p:cNvPr>
          <p:cNvSpPr txBox="1"/>
          <p:nvPr/>
        </p:nvSpPr>
        <p:spPr>
          <a:xfrm>
            <a:off x="198606" y="3909826"/>
            <a:ext cx="11794777" cy="2308324"/>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）非对称密钥体系</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CA</a:t>
            </a:r>
            <a:r>
              <a:rPr lang="zh-CN" altLang="en-US" sz="2400" b="1" dirty="0">
                <a:latin typeface="宋体" panose="02010600030101010101" pitchFamily="2" charset="-122"/>
                <a:ea typeface="宋体" panose="02010600030101010101" pitchFamily="2" charset="-122"/>
              </a:rPr>
              <a:t>公钥</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CA</a:t>
            </a:r>
            <a:r>
              <a:rPr lang="zh-CN" altLang="en-US" sz="2400" dirty="0">
                <a:latin typeface="宋体" panose="02010600030101010101" pitchFamily="2" charset="-122"/>
                <a:ea typeface="宋体" panose="02010600030101010101" pitchFamily="2" charset="-122"/>
              </a:rPr>
              <a:t>证书是非对称密钥体系的信任源，用于验证用户证书和应用系统证书</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用户签名密钥对</a:t>
            </a:r>
            <a:r>
              <a:rPr lang="zh-CN" altLang="en-US" sz="2400" dirty="0">
                <a:latin typeface="宋体" panose="02010600030101010101" pitchFamily="2" charset="-122"/>
                <a:ea typeface="宋体" panose="02010600030101010101" pitchFamily="2" charset="-122"/>
              </a:rPr>
              <a:t>：用于身份鉴别系统对用户的身份鉴别，公钥由</a:t>
            </a:r>
            <a:r>
              <a:rPr lang="en-US" altLang="zh-CN" sz="2400" dirty="0">
                <a:latin typeface="宋体" panose="02010600030101010101" pitchFamily="2" charset="-122"/>
                <a:ea typeface="宋体" panose="02010600030101010101" pitchFamily="2" charset="-122"/>
              </a:rPr>
              <a:t>CA</a:t>
            </a:r>
            <a:r>
              <a:rPr lang="zh-CN" altLang="en-US" sz="2400" dirty="0">
                <a:latin typeface="宋体" panose="02010600030101010101" pitchFamily="2" charset="-122"/>
                <a:ea typeface="宋体" panose="02010600030101010101" pitchFamily="2" charset="-122"/>
              </a:rPr>
              <a:t>签发后形成用户证书，私钥存放在智能密码钥匙内部</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应用系统签名密钥对</a:t>
            </a:r>
            <a:r>
              <a:rPr lang="zh-CN" altLang="en-US" sz="2400" dirty="0">
                <a:latin typeface="宋体" panose="02010600030101010101" pitchFamily="2" charset="-122"/>
                <a:ea typeface="宋体" panose="02010600030101010101" pitchFamily="2" charset="-122"/>
              </a:rPr>
              <a:t>：用于身份鉴别系统对应用系统的身份鉴别，公钥由</a:t>
            </a:r>
            <a:r>
              <a:rPr lang="en-US" altLang="zh-CN" sz="2400" dirty="0">
                <a:latin typeface="宋体" panose="02010600030101010101" pitchFamily="2" charset="-122"/>
                <a:ea typeface="宋体" panose="02010600030101010101" pitchFamily="2" charset="-122"/>
              </a:rPr>
              <a:t>CA</a:t>
            </a:r>
            <a:r>
              <a:rPr lang="zh-CN" altLang="en-US" sz="2400" dirty="0">
                <a:latin typeface="宋体" panose="02010600030101010101" pitchFamily="2" charset="-122"/>
                <a:ea typeface="宋体" panose="02010600030101010101" pitchFamily="2" charset="-122"/>
              </a:rPr>
              <a:t>签发后形成应用系统证书，私钥存放在应用系统服务器密码机内</a:t>
            </a:r>
          </a:p>
        </p:txBody>
      </p:sp>
    </p:spTree>
    <p:extLst>
      <p:ext uri="{BB962C8B-B14F-4D97-AF65-F5344CB8AC3E}">
        <p14:creationId xmlns:p14="http://schemas.microsoft.com/office/powerpoint/2010/main" val="2374056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5.</a:t>
            </a:r>
            <a:r>
              <a:rPr lang="zh-CN" altLang="en-US" dirty="0"/>
              <a:t>密码应用工作流程</a:t>
            </a:r>
          </a:p>
          <a:p>
            <a:r>
              <a:rPr lang="zh-CN" altLang="en-US" dirty="0"/>
              <a:t>身份鉴别服务对登录应用系统的用户进行身份鉴别和授权，所涉及的三方包括用户、身份鉴别服务器、应用系统。为了保护传输用户名</a:t>
            </a:r>
            <a:r>
              <a:rPr lang="en-US" altLang="zh-CN" dirty="0"/>
              <a:t>/</a:t>
            </a:r>
            <a:r>
              <a:rPr lang="zh-CN" altLang="en-US" dirty="0"/>
              <a:t>口令、用户信息的保密性，身份鉴别服务器端部署了</a:t>
            </a:r>
            <a:r>
              <a:rPr lang="en-US" altLang="zh-CN" dirty="0"/>
              <a:t>SSL VPN</a:t>
            </a:r>
            <a:r>
              <a:rPr lang="zh-CN" altLang="en-US" dirty="0"/>
              <a:t>网关以支持数据的安全传输。身份鉴别系统的工作流程如右图所示。</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pic>
        <p:nvPicPr>
          <p:cNvPr id="9" name="图片 8">
            <a:extLst>
              <a:ext uri="{FF2B5EF4-FFF2-40B4-BE49-F238E27FC236}">
                <a16:creationId xmlns:a16="http://schemas.microsoft.com/office/drawing/2014/main" id="{678FC0C9-C655-1D53-36A3-F9CE792ACC86}"/>
              </a:ext>
            </a:extLst>
          </p:cNvPr>
          <p:cNvPicPr>
            <a:picLocks noChangeAspect="1"/>
          </p:cNvPicPr>
          <p:nvPr/>
        </p:nvPicPr>
        <p:blipFill>
          <a:blip r:embed="rId3"/>
          <a:stretch>
            <a:fillRect/>
          </a:stretch>
        </p:blipFill>
        <p:spPr>
          <a:xfrm>
            <a:off x="3873046" y="1437997"/>
            <a:ext cx="8318954" cy="4516004"/>
          </a:xfrm>
          <a:prstGeom prst="rect">
            <a:avLst/>
          </a:prstGeom>
        </p:spPr>
      </p:pic>
    </p:spTree>
    <p:extLst>
      <p:ext uri="{BB962C8B-B14F-4D97-AF65-F5344CB8AC3E}">
        <p14:creationId xmlns:p14="http://schemas.microsoft.com/office/powerpoint/2010/main" val="346613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29</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6.</a:t>
            </a:r>
            <a:r>
              <a:rPr lang="zh-CN" altLang="en-US" dirty="0"/>
              <a:t>密码技术应用要求标准符合性自查情况</a:t>
            </a:r>
          </a:p>
          <a:p>
            <a:r>
              <a:rPr lang="zh-CN" altLang="en-US" dirty="0"/>
              <a:t>身份鉴别系统的密码技术应用要求标准符合性自查情况如下所示</a:t>
            </a:r>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sp>
        <p:nvSpPr>
          <p:cNvPr id="10" name="文本框 9">
            <a:extLst>
              <a:ext uri="{FF2B5EF4-FFF2-40B4-BE49-F238E27FC236}">
                <a16:creationId xmlns:a16="http://schemas.microsoft.com/office/drawing/2014/main" id="{BC6FB67B-1007-F4DB-A49E-DAA4D2C78586}"/>
              </a:ext>
            </a:extLst>
          </p:cNvPr>
          <p:cNvSpPr txBox="1"/>
          <p:nvPr/>
        </p:nvSpPr>
        <p:spPr>
          <a:xfrm>
            <a:off x="198610" y="2261400"/>
            <a:ext cx="4702628" cy="4062651"/>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物理和环境安全</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身份鉴别</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电子门禁记录数据完整性</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视频记录数据完整性</a:t>
            </a:r>
          </a:p>
          <a:p>
            <a:pPr marL="285750" indent="-28575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网络和通信安全</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身份鉴别</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访问问控制信息完整性</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通信数据完整性</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通信数据保密性</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集中管理通道安全</a:t>
            </a:r>
            <a:endParaRPr lang="en-US" altLang="zh-CN" sz="2400" dirty="0">
              <a:latin typeface="Times New Roman" panose="02020603050405020304" pitchFamily="18" charset="0"/>
              <a:ea typeface="宋体" panose="02010600030101010101" pitchFamily="2" charset="-122"/>
            </a:endParaRPr>
          </a:p>
          <a:p>
            <a:pPr marL="742950" lvl="1" indent="-285750">
              <a:buFont typeface="Arial" panose="020B0604020202020204" pitchFamily="34" charset="0"/>
              <a:buChar char="•"/>
            </a:pPr>
            <a:endParaRPr lang="zh-CN" altLang="en-US" dirty="0">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3DEE3D68-F992-B3EE-2CCC-B878BD1747A8}"/>
              </a:ext>
            </a:extLst>
          </p:cNvPr>
          <p:cNvSpPr txBox="1"/>
          <p:nvPr/>
        </p:nvSpPr>
        <p:spPr>
          <a:xfrm>
            <a:off x="5992105" y="2203560"/>
            <a:ext cx="5689600" cy="415498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设备和计算安全</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身份鉴别</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访问控制信息和日志记录完整性</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远程管理身份鉴别信息保密性</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敏感标记的完整性</a:t>
            </a:r>
          </a:p>
          <a:p>
            <a:pPr marL="285750" indent="-28575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应用和数据安全</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身份鉴别</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访问控制信息和敏感标记完整性</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数据传输和存储安全</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日志记录完整性</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重要应用程序的加载和卸载</a:t>
            </a:r>
          </a:p>
        </p:txBody>
      </p:sp>
    </p:spTree>
    <p:extLst>
      <p:ext uri="{BB962C8B-B14F-4D97-AF65-F5344CB8AC3E}">
        <p14:creationId xmlns:p14="http://schemas.microsoft.com/office/powerpoint/2010/main" val="216680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a:t>
            </a:r>
          </a:p>
        </p:txBody>
      </p:sp>
      <p:sp>
        <p:nvSpPr>
          <p:cNvPr id="5" name="文本占位符 4"/>
          <p:cNvSpPr>
            <a:spLocks noGrp="1"/>
          </p:cNvSpPr>
          <p:nvPr>
            <p:ph type="body" sz="quarter" idx="15"/>
          </p:nvPr>
        </p:nvSpPr>
        <p:spPr>
          <a:xfrm>
            <a:off x="198611" y="1518168"/>
            <a:ext cx="11794779" cy="4977461"/>
          </a:xfrm>
        </p:spPr>
        <p:txBody>
          <a:bodyPr>
            <a:normAutofit lnSpcReduction="10000"/>
          </a:bodyPr>
          <a:lstStyle/>
          <a:p>
            <a:pPr eaLnBrk="1" fontAlgn="auto" hangingPunct="1">
              <a:lnSpc>
                <a:spcPct val="110000"/>
              </a:lnSpc>
              <a:spcAft>
                <a:spcPts val="0"/>
              </a:spcAft>
              <a:defRPr/>
            </a:pPr>
            <a:r>
              <a:rPr lang="en-US" altLang="zh-CN" dirty="0">
                <a:cs typeface="+mn-cs"/>
              </a:rPr>
              <a:t>1.</a:t>
            </a:r>
            <a:r>
              <a:rPr lang="zh-CN" altLang="en-US" dirty="0">
                <a:cs typeface="+mn-cs"/>
              </a:rPr>
              <a:t>密码应用需求</a:t>
            </a:r>
            <a:endParaRPr lang="en-US" altLang="zh-CN" dirty="0">
              <a:cs typeface="+mn-cs"/>
            </a:endParaRPr>
          </a:p>
          <a:p>
            <a:pPr eaLnBrk="1" fontAlgn="auto" hangingPunct="1">
              <a:lnSpc>
                <a:spcPct val="110000"/>
              </a:lnSpc>
              <a:spcAft>
                <a:spcPts val="0"/>
              </a:spcAft>
              <a:defRPr/>
            </a:pPr>
            <a:r>
              <a:rPr lang="zh-CN" altLang="en-US" dirty="0">
                <a:cs typeface="+mn-cs"/>
              </a:rPr>
              <a:t>密钥管理系统中的核心是密钥。在密钥的整个生命周期过程中，包括生成、存储、分发、导入、导出、使用、备份、恢复、归档与销毁，都必须通过密码技术来保护密钥，以确保密钥的全生命周期安全。密钥管理系统的密码应用需求主要包括以下内容：</a:t>
            </a:r>
          </a:p>
          <a:p>
            <a:pPr marL="342900" indent="-342900" eaLnBrk="1" fontAlgn="auto" hangingPunct="1">
              <a:lnSpc>
                <a:spcPct val="110000"/>
              </a:lnSpc>
              <a:spcAft>
                <a:spcPts val="0"/>
              </a:spcAft>
              <a:buFont typeface="Wingdings" panose="05000000000000000000" pitchFamily="2" charset="2"/>
              <a:buChar char="Ø"/>
              <a:defRPr/>
            </a:pPr>
            <a:r>
              <a:rPr lang="zh-CN" altLang="en-US" dirty="0">
                <a:cs typeface="+mn-cs"/>
              </a:rPr>
              <a:t>密钥的安全分发需求：密钥管理中心的主密钥</a:t>
            </a:r>
            <a:r>
              <a:rPr lang="en-US" altLang="zh-CN" dirty="0">
                <a:cs typeface="+mn-cs"/>
              </a:rPr>
              <a:t>/</a:t>
            </a:r>
            <a:r>
              <a:rPr lang="zh-CN" altLang="en-US" dirty="0">
                <a:cs typeface="+mn-cs"/>
              </a:rPr>
              <a:t>密钥对在本地存储，不进行传输；其他密钥一般采用离线或在线方式进行传输，并配以保密性和完整性保护措施。</a:t>
            </a:r>
          </a:p>
          <a:p>
            <a:pPr marL="342900" indent="-342900" eaLnBrk="1" fontAlgn="auto" hangingPunct="1">
              <a:lnSpc>
                <a:spcPct val="110000"/>
              </a:lnSpc>
              <a:spcAft>
                <a:spcPts val="0"/>
              </a:spcAft>
              <a:buFont typeface="Wingdings" panose="05000000000000000000" pitchFamily="2" charset="2"/>
              <a:buChar char="Ø"/>
              <a:defRPr/>
            </a:pPr>
            <a:r>
              <a:rPr lang="zh-CN" altLang="en-US" dirty="0">
                <a:cs typeface="+mn-cs"/>
              </a:rPr>
              <a:t>关键设备的安全管理需求：在远程管理设备时，实现鉴别信息的防窃听，保证系统资源访问控制信息的完整性，对各类设备的日志记录进行完整性保护。</a:t>
            </a:r>
          </a:p>
          <a:p>
            <a:pPr marL="342900" indent="-342900" eaLnBrk="1" fontAlgn="auto" hangingPunct="1">
              <a:lnSpc>
                <a:spcPct val="110000"/>
              </a:lnSpc>
              <a:spcAft>
                <a:spcPts val="0"/>
              </a:spcAft>
              <a:buFont typeface="Wingdings" panose="05000000000000000000" pitchFamily="2" charset="2"/>
              <a:buChar char="Ø"/>
              <a:defRPr/>
            </a:pPr>
            <a:r>
              <a:rPr lang="zh-CN" altLang="en-US" dirty="0">
                <a:cs typeface="+mn-cs"/>
              </a:rPr>
              <a:t>业务系统密钥的安全需求：保证密钥等关键数据在传输和存储过程中的保密性和完整性。</a:t>
            </a:r>
          </a:p>
          <a:p>
            <a:pPr marL="342900" indent="-342900" eaLnBrk="1" fontAlgn="auto" hangingPunct="1">
              <a:lnSpc>
                <a:spcPct val="110000"/>
              </a:lnSpc>
              <a:spcAft>
                <a:spcPts val="0"/>
              </a:spcAft>
              <a:buFont typeface="Wingdings" panose="05000000000000000000" pitchFamily="2" charset="2"/>
              <a:buChar char="Ø"/>
              <a:defRPr/>
            </a:pPr>
            <a:r>
              <a:rPr lang="zh-CN" altLang="en-US" dirty="0">
                <a:cs typeface="+mn-cs"/>
              </a:rPr>
              <a:t>密钥管理需求：对密钥的生成、存储、分发、导入、导出、使用、备份、恢复、归档、销毁等环节进行全生命周期安全管理，采用必要的密码技术保证各环节的密钥保密性和完整性。</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密钥管理系统</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30</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1</a:t>
            </a:r>
            <a:r>
              <a:rPr lang="zh-CN" altLang="en-US" dirty="0"/>
              <a:t>．密码技术应用测评概要</a:t>
            </a:r>
            <a:endParaRPr lang="en-US" altLang="zh-CN" dirty="0"/>
          </a:p>
          <a:p>
            <a:r>
              <a:rPr lang="zh-CN" altLang="en-US" dirty="0"/>
              <a:t>身份鉴别系统密码技术应用测评概要如下所示</a:t>
            </a:r>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sp>
        <p:nvSpPr>
          <p:cNvPr id="10" name="文本框 9">
            <a:extLst>
              <a:ext uri="{FF2B5EF4-FFF2-40B4-BE49-F238E27FC236}">
                <a16:creationId xmlns:a16="http://schemas.microsoft.com/office/drawing/2014/main" id="{BC6FB67B-1007-F4DB-A49E-DAA4D2C78586}"/>
              </a:ext>
            </a:extLst>
          </p:cNvPr>
          <p:cNvSpPr txBox="1"/>
          <p:nvPr/>
        </p:nvSpPr>
        <p:spPr>
          <a:xfrm>
            <a:off x="198610" y="2261400"/>
            <a:ext cx="4702628" cy="4062651"/>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物理和环境安全</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身份鉴别</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电子门禁记录数据完整性</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视频记录数据完整性</a:t>
            </a:r>
          </a:p>
          <a:p>
            <a:pPr marL="285750" indent="-28575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网络和通信安全</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身份鉴别</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访问问控制信息完整性</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通信数据完整性</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通信数据保密性</a:t>
            </a:r>
          </a:p>
          <a:p>
            <a:pPr marL="742950" lvl="1"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集中管理通道安全</a:t>
            </a:r>
            <a:endParaRPr lang="en-US" altLang="zh-CN" sz="2400" dirty="0">
              <a:latin typeface="Times New Roman" panose="02020603050405020304" pitchFamily="18" charset="0"/>
              <a:ea typeface="宋体" panose="02010600030101010101" pitchFamily="2" charset="-122"/>
            </a:endParaRPr>
          </a:p>
          <a:p>
            <a:pPr marL="742950" lvl="1" indent="-285750">
              <a:buFont typeface="Arial" panose="020B0604020202020204" pitchFamily="34" charset="0"/>
              <a:buChar char="•"/>
            </a:pPr>
            <a:endParaRPr lang="zh-CN" altLang="en-US" dirty="0">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3DEE3D68-F992-B3EE-2CCC-B878BD1747A8}"/>
              </a:ext>
            </a:extLst>
          </p:cNvPr>
          <p:cNvSpPr txBox="1"/>
          <p:nvPr/>
        </p:nvSpPr>
        <p:spPr>
          <a:xfrm>
            <a:off x="5992105" y="2203560"/>
            <a:ext cx="5689600" cy="415498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设备和计算安全</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身份鉴别</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访问控制信息和日志记录完整性</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远程管理身份鉴别信息保密性</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敏感标记的完整性</a:t>
            </a:r>
          </a:p>
          <a:p>
            <a:pPr marL="285750" indent="-28575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rPr>
              <a:t>应用和数据安全</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身份鉴别</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访问控制信息和敏感标记完整性</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数据传输和存储安全</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日志记录完整性</a:t>
            </a:r>
            <a:endParaRPr lang="en-US" altLang="zh-CN" sz="2400" dirty="0">
              <a:latin typeface="Times New Roman" panose="02020603050405020304" pitchFamily="18" charset="0"/>
              <a:ea typeface="宋体" panose="02010600030101010101" pitchFamily="2" charset="-122"/>
            </a:endParaRPr>
          </a:p>
          <a:p>
            <a:pPr marL="800100" lvl="1"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重要应用程序的加载和卸载</a:t>
            </a:r>
          </a:p>
        </p:txBody>
      </p:sp>
    </p:spTree>
    <p:extLst>
      <p:ext uri="{BB962C8B-B14F-4D97-AF65-F5344CB8AC3E}">
        <p14:creationId xmlns:p14="http://schemas.microsoft.com/office/powerpoint/2010/main" val="1389547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31</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密钥管理测评对象及其生命周期</a:t>
            </a:r>
            <a:endParaRPr lang="en-US" altLang="zh-CN" dirty="0"/>
          </a:p>
          <a:p>
            <a:r>
              <a:rPr lang="zh-CN" altLang="en-US" dirty="0"/>
              <a:t>本系统“应用和数据安全”层面对称密钥和非对称密钥的生命周期分别如下面表所示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graphicFrame>
        <p:nvGraphicFramePr>
          <p:cNvPr id="6" name="表格 5">
            <a:extLst>
              <a:ext uri="{FF2B5EF4-FFF2-40B4-BE49-F238E27FC236}">
                <a16:creationId xmlns:a16="http://schemas.microsoft.com/office/drawing/2014/main" id="{0994C1C2-1316-5A80-A429-2179F2790F60}"/>
              </a:ext>
            </a:extLst>
          </p:cNvPr>
          <p:cNvGraphicFramePr>
            <a:graphicFrameLocks noGrp="1"/>
          </p:cNvGraphicFramePr>
          <p:nvPr>
            <p:extLst>
              <p:ext uri="{D42A27DB-BD31-4B8C-83A1-F6EECF244321}">
                <p14:modId xmlns:p14="http://schemas.microsoft.com/office/powerpoint/2010/main" val="2514384120"/>
              </p:ext>
            </p:extLst>
          </p:nvPr>
        </p:nvGraphicFramePr>
        <p:xfrm>
          <a:off x="198610" y="2658534"/>
          <a:ext cx="11586987" cy="3403600"/>
        </p:xfrm>
        <a:graphic>
          <a:graphicData uri="http://schemas.openxmlformats.org/drawingml/2006/table">
            <a:tbl>
              <a:tblPr firstRow="1" firstCol="1" bandRow="1"/>
              <a:tblGrid>
                <a:gridCol w="1235173">
                  <a:extLst>
                    <a:ext uri="{9D8B030D-6E8A-4147-A177-3AD203B41FA5}">
                      <a16:colId xmlns:a16="http://schemas.microsoft.com/office/drawing/2014/main" val="3108069151"/>
                    </a:ext>
                  </a:extLst>
                </a:gridCol>
                <a:gridCol w="1399707">
                  <a:extLst>
                    <a:ext uri="{9D8B030D-6E8A-4147-A177-3AD203B41FA5}">
                      <a16:colId xmlns:a16="http://schemas.microsoft.com/office/drawing/2014/main" val="3774517621"/>
                    </a:ext>
                  </a:extLst>
                </a:gridCol>
                <a:gridCol w="1313964">
                  <a:extLst>
                    <a:ext uri="{9D8B030D-6E8A-4147-A177-3AD203B41FA5}">
                      <a16:colId xmlns:a16="http://schemas.microsoft.com/office/drawing/2014/main" val="3645394204"/>
                    </a:ext>
                  </a:extLst>
                </a:gridCol>
                <a:gridCol w="1232856">
                  <a:extLst>
                    <a:ext uri="{9D8B030D-6E8A-4147-A177-3AD203B41FA5}">
                      <a16:colId xmlns:a16="http://schemas.microsoft.com/office/drawing/2014/main" val="2513909602"/>
                    </a:ext>
                  </a:extLst>
                </a:gridCol>
                <a:gridCol w="1346408">
                  <a:extLst>
                    <a:ext uri="{9D8B030D-6E8A-4147-A177-3AD203B41FA5}">
                      <a16:colId xmlns:a16="http://schemas.microsoft.com/office/drawing/2014/main" val="3877214134"/>
                    </a:ext>
                  </a:extLst>
                </a:gridCol>
                <a:gridCol w="1188826">
                  <a:extLst>
                    <a:ext uri="{9D8B030D-6E8A-4147-A177-3AD203B41FA5}">
                      <a16:colId xmlns:a16="http://schemas.microsoft.com/office/drawing/2014/main" val="1935760532"/>
                    </a:ext>
                  </a:extLst>
                </a:gridCol>
                <a:gridCol w="1515577">
                  <a:extLst>
                    <a:ext uri="{9D8B030D-6E8A-4147-A177-3AD203B41FA5}">
                      <a16:colId xmlns:a16="http://schemas.microsoft.com/office/drawing/2014/main" val="2187262229"/>
                    </a:ext>
                  </a:extLst>
                </a:gridCol>
                <a:gridCol w="1040512">
                  <a:extLst>
                    <a:ext uri="{9D8B030D-6E8A-4147-A177-3AD203B41FA5}">
                      <a16:colId xmlns:a16="http://schemas.microsoft.com/office/drawing/2014/main" val="1940122563"/>
                    </a:ext>
                  </a:extLst>
                </a:gridCol>
                <a:gridCol w="1313964">
                  <a:extLst>
                    <a:ext uri="{9D8B030D-6E8A-4147-A177-3AD203B41FA5}">
                      <a16:colId xmlns:a16="http://schemas.microsoft.com/office/drawing/2014/main" val="2016420378"/>
                    </a:ext>
                  </a:extLst>
                </a:gridCol>
              </a:tblGrid>
              <a:tr h="1000070">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存储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分发</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导入和导出</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使用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备份和恢复</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归档</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销毁</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89470"/>
                  </a:ext>
                </a:extLst>
              </a:tr>
              <a:tr h="2403530">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Access</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tabLst>
                          <a:tab pos="540385" algn="l"/>
                        </a:tabLst>
                      </a:pPr>
                      <a:r>
                        <a:rPr lang="en-US" sz="2400" kern="100" dirty="0">
                          <a:effectLst/>
                          <a:latin typeface="宋体" panose="02010600030101010101" pitchFamily="2" charset="-122"/>
                          <a:ea typeface="宋体" panose="02010600030101010101" pitchFamily="2" charset="-122"/>
                          <a:cs typeface="Times New Roman" panose="02020603050405020304" pitchFamily="18" charset="0"/>
                        </a:rPr>
                        <a:t>Token </a:t>
                      </a: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完整性保护密钥</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身份鉴别系统服务器密码机内生成</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身份鉴别系统服务器密码机内存储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不涉及该密钥的分发</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不涉及该密钥的导入和导出</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身份鉴别系统服务器密码机内使用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利用服务器密码机自身的密钥备份和恢复机制实现</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cs typeface="Times New Roman" panose="02020603050405020304" pitchFamily="18" charset="0"/>
                        </a:rPr>
                        <a:t>身份鉴别系统服务器密码机内销毁</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032516"/>
                  </a:ext>
                </a:extLst>
              </a:tr>
            </a:tbl>
          </a:graphicData>
        </a:graphic>
      </p:graphicFrame>
    </p:spTree>
    <p:extLst>
      <p:ext uri="{BB962C8B-B14F-4D97-AF65-F5344CB8AC3E}">
        <p14:creationId xmlns:p14="http://schemas.microsoft.com/office/powerpoint/2010/main" val="1388520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32</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密钥管理测评对象及其生命周期</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graphicFrame>
        <p:nvGraphicFramePr>
          <p:cNvPr id="7" name="表格 6">
            <a:extLst>
              <a:ext uri="{FF2B5EF4-FFF2-40B4-BE49-F238E27FC236}">
                <a16:creationId xmlns:a16="http://schemas.microsoft.com/office/drawing/2014/main" id="{BB25E754-9BD3-E140-22EF-69C88C945399}"/>
              </a:ext>
            </a:extLst>
          </p:cNvPr>
          <p:cNvGraphicFramePr>
            <a:graphicFrameLocks noGrp="1"/>
          </p:cNvGraphicFramePr>
          <p:nvPr>
            <p:extLst>
              <p:ext uri="{D42A27DB-BD31-4B8C-83A1-F6EECF244321}">
                <p14:modId xmlns:p14="http://schemas.microsoft.com/office/powerpoint/2010/main" val="544343124"/>
              </p:ext>
            </p:extLst>
          </p:nvPr>
        </p:nvGraphicFramePr>
        <p:xfrm>
          <a:off x="198609" y="2116667"/>
          <a:ext cx="11827381" cy="4080934"/>
        </p:xfrm>
        <a:graphic>
          <a:graphicData uri="http://schemas.openxmlformats.org/drawingml/2006/table">
            <a:tbl>
              <a:tblPr firstRow="1" firstCol="1" bandRow="1"/>
              <a:tblGrid>
                <a:gridCol w="1196932">
                  <a:extLst>
                    <a:ext uri="{9D8B030D-6E8A-4147-A177-3AD203B41FA5}">
                      <a16:colId xmlns:a16="http://schemas.microsoft.com/office/drawing/2014/main" val="4009423757"/>
                    </a:ext>
                  </a:extLst>
                </a:gridCol>
                <a:gridCol w="1301012">
                  <a:extLst>
                    <a:ext uri="{9D8B030D-6E8A-4147-A177-3AD203B41FA5}">
                      <a16:colId xmlns:a16="http://schemas.microsoft.com/office/drawing/2014/main" val="3459323051"/>
                    </a:ext>
                  </a:extLst>
                </a:gridCol>
                <a:gridCol w="1639274">
                  <a:extLst>
                    <a:ext uri="{9D8B030D-6E8A-4147-A177-3AD203B41FA5}">
                      <a16:colId xmlns:a16="http://schemas.microsoft.com/office/drawing/2014/main" val="1226555260"/>
                    </a:ext>
                  </a:extLst>
                </a:gridCol>
                <a:gridCol w="1161449">
                  <a:extLst>
                    <a:ext uri="{9D8B030D-6E8A-4147-A177-3AD203B41FA5}">
                      <a16:colId xmlns:a16="http://schemas.microsoft.com/office/drawing/2014/main" val="3119437626"/>
                    </a:ext>
                  </a:extLst>
                </a:gridCol>
                <a:gridCol w="1194566">
                  <a:extLst>
                    <a:ext uri="{9D8B030D-6E8A-4147-A177-3AD203B41FA5}">
                      <a16:colId xmlns:a16="http://schemas.microsoft.com/office/drawing/2014/main" val="402104231"/>
                    </a:ext>
                  </a:extLst>
                </a:gridCol>
                <a:gridCol w="1350687">
                  <a:extLst>
                    <a:ext uri="{9D8B030D-6E8A-4147-A177-3AD203B41FA5}">
                      <a16:colId xmlns:a16="http://schemas.microsoft.com/office/drawing/2014/main" val="3671464749"/>
                    </a:ext>
                  </a:extLst>
                </a:gridCol>
                <a:gridCol w="1679488">
                  <a:extLst>
                    <a:ext uri="{9D8B030D-6E8A-4147-A177-3AD203B41FA5}">
                      <a16:colId xmlns:a16="http://schemas.microsoft.com/office/drawing/2014/main" val="4114448299"/>
                    </a:ext>
                  </a:extLst>
                </a:gridCol>
                <a:gridCol w="1147255">
                  <a:extLst>
                    <a:ext uri="{9D8B030D-6E8A-4147-A177-3AD203B41FA5}">
                      <a16:colId xmlns:a16="http://schemas.microsoft.com/office/drawing/2014/main" val="3716987132"/>
                    </a:ext>
                  </a:extLst>
                </a:gridCol>
                <a:gridCol w="1156718">
                  <a:extLst>
                    <a:ext uri="{9D8B030D-6E8A-4147-A177-3AD203B41FA5}">
                      <a16:colId xmlns:a16="http://schemas.microsoft.com/office/drawing/2014/main" val="2405807141"/>
                    </a:ext>
                  </a:extLst>
                </a:gridCol>
              </a:tblGrid>
              <a:tr h="757398">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备份和恢复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销毁</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5785457"/>
                  </a:ext>
                </a:extLst>
              </a:tr>
              <a:tr h="1361384">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公钥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以证书形式离线分发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以证书形式离线导入和导出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 CA</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进行备份恢复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241190"/>
                  </a:ext>
                </a:extLst>
              </a:tr>
              <a:tr h="1962152">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应用系统签名私钥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签名私钥不进行分发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不涉及，该密钥的导入和导出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不涉及，利用应用系统服务器密码机自身的密钥备份和恢复机制实现</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不涉及，应用系统服务器密码机内销毁</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290957"/>
                  </a:ext>
                </a:extLst>
              </a:tr>
            </a:tbl>
          </a:graphicData>
        </a:graphic>
      </p:graphicFrame>
    </p:spTree>
    <p:extLst>
      <p:ext uri="{BB962C8B-B14F-4D97-AF65-F5344CB8AC3E}">
        <p14:creationId xmlns:p14="http://schemas.microsoft.com/office/powerpoint/2010/main" val="175823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33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2.</a:t>
            </a:r>
            <a:r>
              <a:rPr lang="zh-CN" altLang="en-US" dirty="0"/>
              <a:t>密钥管理测评对象及其生命周期</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身份鉴别系统</a:t>
            </a:r>
          </a:p>
          <a:p>
            <a:endParaRPr lang="zh-CN" altLang="en-US" dirty="0"/>
          </a:p>
        </p:txBody>
      </p:sp>
      <p:graphicFrame>
        <p:nvGraphicFramePr>
          <p:cNvPr id="6" name="表格 5">
            <a:extLst>
              <a:ext uri="{FF2B5EF4-FFF2-40B4-BE49-F238E27FC236}">
                <a16:creationId xmlns:a16="http://schemas.microsoft.com/office/drawing/2014/main" id="{0F563405-35EC-226A-B9C4-21BEA8259F3A}"/>
              </a:ext>
            </a:extLst>
          </p:cNvPr>
          <p:cNvGraphicFramePr>
            <a:graphicFrameLocks noGrp="1"/>
          </p:cNvGraphicFramePr>
          <p:nvPr>
            <p:extLst>
              <p:ext uri="{D42A27DB-BD31-4B8C-83A1-F6EECF244321}">
                <p14:modId xmlns:p14="http://schemas.microsoft.com/office/powerpoint/2010/main" val="1038926326"/>
              </p:ext>
            </p:extLst>
          </p:nvPr>
        </p:nvGraphicFramePr>
        <p:xfrm>
          <a:off x="231212" y="2150533"/>
          <a:ext cx="11794779" cy="4080934"/>
        </p:xfrm>
        <a:graphic>
          <a:graphicData uri="http://schemas.openxmlformats.org/drawingml/2006/table">
            <a:tbl>
              <a:tblPr firstRow="1" firstCol="1" bandRow="1"/>
              <a:tblGrid>
                <a:gridCol w="1193632">
                  <a:extLst>
                    <a:ext uri="{9D8B030D-6E8A-4147-A177-3AD203B41FA5}">
                      <a16:colId xmlns:a16="http://schemas.microsoft.com/office/drawing/2014/main" val="1480855457"/>
                    </a:ext>
                  </a:extLst>
                </a:gridCol>
                <a:gridCol w="1297426">
                  <a:extLst>
                    <a:ext uri="{9D8B030D-6E8A-4147-A177-3AD203B41FA5}">
                      <a16:colId xmlns:a16="http://schemas.microsoft.com/office/drawing/2014/main" val="1150388797"/>
                    </a:ext>
                  </a:extLst>
                </a:gridCol>
                <a:gridCol w="1634757">
                  <a:extLst>
                    <a:ext uri="{9D8B030D-6E8A-4147-A177-3AD203B41FA5}">
                      <a16:colId xmlns:a16="http://schemas.microsoft.com/office/drawing/2014/main" val="1588658999"/>
                    </a:ext>
                  </a:extLst>
                </a:gridCol>
                <a:gridCol w="1158247">
                  <a:extLst>
                    <a:ext uri="{9D8B030D-6E8A-4147-A177-3AD203B41FA5}">
                      <a16:colId xmlns:a16="http://schemas.microsoft.com/office/drawing/2014/main" val="1763729879"/>
                    </a:ext>
                  </a:extLst>
                </a:gridCol>
                <a:gridCol w="1191273">
                  <a:extLst>
                    <a:ext uri="{9D8B030D-6E8A-4147-A177-3AD203B41FA5}">
                      <a16:colId xmlns:a16="http://schemas.microsoft.com/office/drawing/2014/main" val="3810810022"/>
                    </a:ext>
                  </a:extLst>
                </a:gridCol>
                <a:gridCol w="1346964">
                  <a:extLst>
                    <a:ext uri="{9D8B030D-6E8A-4147-A177-3AD203B41FA5}">
                      <a16:colId xmlns:a16="http://schemas.microsoft.com/office/drawing/2014/main" val="2810413817"/>
                    </a:ext>
                  </a:extLst>
                </a:gridCol>
                <a:gridCol w="1674858">
                  <a:extLst>
                    <a:ext uri="{9D8B030D-6E8A-4147-A177-3AD203B41FA5}">
                      <a16:colId xmlns:a16="http://schemas.microsoft.com/office/drawing/2014/main" val="1766822946"/>
                    </a:ext>
                  </a:extLst>
                </a:gridCol>
                <a:gridCol w="1144093">
                  <a:extLst>
                    <a:ext uri="{9D8B030D-6E8A-4147-A177-3AD203B41FA5}">
                      <a16:colId xmlns:a16="http://schemas.microsoft.com/office/drawing/2014/main" val="2351358205"/>
                    </a:ext>
                  </a:extLst>
                </a:gridCol>
                <a:gridCol w="1153529">
                  <a:extLst>
                    <a:ext uri="{9D8B030D-6E8A-4147-A177-3AD203B41FA5}">
                      <a16:colId xmlns:a16="http://schemas.microsoft.com/office/drawing/2014/main" val="3258882613"/>
                    </a:ext>
                  </a:extLst>
                </a:gridCol>
              </a:tblGrid>
              <a:tr h="1712384">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应用系统签名公钥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以证书形式进行归档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a:t>
                      </a:r>
                    </a:p>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及，</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928722"/>
                  </a:ext>
                </a:extLst>
              </a:tr>
              <a:tr h="1186145">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用户签名私钥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智能密码钥匙内销毁</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8357756"/>
                  </a:ext>
                </a:extLst>
              </a:tr>
              <a:tr h="1182405">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用户签名公钥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386108"/>
                  </a:ext>
                </a:extLst>
              </a:tr>
            </a:tbl>
          </a:graphicData>
        </a:graphic>
      </p:graphicFrame>
    </p:spTree>
    <p:extLst>
      <p:ext uri="{BB962C8B-B14F-4D97-AF65-F5344CB8AC3E}">
        <p14:creationId xmlns:p14="http://schemas.microsoft.com/office/powerpoint/2010/main" val="1748975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198611" y="1558807"/>
            <a:ext cx="4957283" cy="4511488"/>
          </a:xfrm>
        </p:spPr>
        <p:txBody>
          <a:bodyPr>
            <a:normAutofit lnSpcReduction="10000"/>
          </a:bodyPr>
          <a:lstStyle/>
          <a:p>
            <a:r>
              <a:rPr lang="zh-CN" altLang="en-US" dirty="0"/>
              <a:t>密码应用架构如右图所示，由密钥管理中心（</a:t>
            </a:r>
            <a:r>
              <a:rPr lang="en-US" altLang="zh-CN" dirty="0"/>
              <a:t>Key Management Center</a:t>
            </a:r>
            <a:r>
              <a:rPr lang="zh-CN" altLang="en-US" dirty="0"/>
              <a:t>，</a:t>
            </a:r>
            <a:r>
              <a:rPr lang="en-US" altLang="zh-CN" dirty="0"/>
              <a:t>KMC</a:t>
            </a:r>
            <a:r>
              <a:rPr lang="zh-CN" altLang="en-US" dirty="0"/>
              <a:t>）和密钥管理分中心（</a:t>
            </a:r>
            <a:r>
              <a:rPr lang="en-US" altLang="zh-CN" dirty="0"/>
              <a:t>Sub-KMC</a:t>
            </a:r>
            <a:r>
              <a:rPr lang="zh-CN" altLang="en-US" dirty="0"/>
              <a:t>，</a:t>
            </a:r>
            <a:r>
              <a:rPr lang="en-US" altLang="zh-CN" dirty="0"/>
              <a:t>SKMC</a:t>
            </a:r>
            <a:r>
              <a:rPr lang="zh-CN" altLang="en-US" dirty="0"/>
              <a:t>）组成，最上层的业务系统不在密钥管理系统边界内。</a:t>
            </a:r>
            <a:r>
              <a:rPr lang="en-US" altLang="zh-CN" dirty="0"/>
              <a:t>KMC</a:t>
            </a:r>
            <a:r>
              <a:rPr lang="zh-CN" altLang="en-US" dirty="0"/>
              <a:t>作为核心区域，为多个不同需求的</a:t>
            </a:r>
            <a:r>
              <a:rPr lang="en-US" altLang="zh-CN" dirty="0"/>
              <a:t>SKMC</a:t>
            </a:r>
            <a:r>
              <a:rPr lang="zh-CN" altLang="en-US" dirty="0"/>
              <a:t>提供对称密钥和非对称密钥对的管理服务，并通过离线方式向</a:t>
            </a:r>
            <a:r>
              <a:rPr lang="en-US" altLang="zh-CN" dirty="0"/>
              <a:t>SKMC</a:t>
            </a:r>
            <a:r>
              <a:rPr lang="zh-CN" altLang="en-US" dirty="0"/>
              <a:t>下发密钥。</a:t>
            </a:r>
            <a:r>
              <a:rPr lang="en-US" altLang="zh-CN" dirty="0"/>
              <a:t>KMC</a:t>
            </a:r>
            <a:r>
              <a:rPr lang="zh-CN" altLang="en-US" dirty="0"/>
              <a:t>不直接面向业务系统，而</a:t>
            </a:r>
            <a:r>
              <a:rPr lang="en-US" altLang="zh-CN" dirty="0"/>
              <a:t>SKMC</a:t>
            </a:r>
            <a:r>
              <a:rPr lang="zh-CN" altLang="en-US" dirty="0"/>
              <a:t>直接为业务系统提供密钥管理服务。密钥管理系统包括对称密钥管理和非对称密钥管理两部分功能。</a:t>
            </a:r>
          </a:p>
          <a:p>
            <a:endParaRPr lang="zh-CN" altLang="en-US"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pic>
        <p:nvPicPr>
          <p:cNvPr id="7" name="图片 6">
            <a:extLst>
              <a:ext uri="{FF2B5EF4-FFF2-40B4-BE49-F238E27FC236}">
                <a16:creationId xmlns:a16="http://schemas.microsoft.com/office/drawing/2014/main" id="{30623209-6ECD-9DF5-FAFA-574D9C8C6206}"/>
              </a:ext>
            </a:extLst>
          </p:cNvPr>
          <p:cNvPicPr>
            <a:picLocks noChangeAspect="1"/>
          </p:cNvPicPr>
          <p:nvPr/>
        </p:nvPicPr>
        <p:blipFill>
          <a:blip r:embed="rId2"/>
          <a:stretch>
            <a:fillRect/>
          </a:stretch>
        </p:blipFill>
        <p:spPr>
          <a:xfrm>
            <a:off x="5060944" y="1377107"/>
            <a:ext cx="6554238" cy="4909185"/>
          </a:xfrm>
          <a:prstGeom prst="rect">
            <a:avLst/>
          </a:prstGeom>
        </p:spPr>
      </p:pic>
    </p:spTree>
    <p:extLst>
      <p:ext uri="{BB962C8B-B14F-4D97-AF65-F5344CB8AC3E}">
        <p14:creationId xmlns:p14="http://schemas.microsoft.com/office/powerpoint/2010/main" val="373373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lnSpcReduction="10000"/>
          </a:bodyPr>
          <a:lstStyle/>
          <a:p>
            <a:r>
              <a:rPr lang="en-US" altLang="zh-CN" dirty="0"/>
              <a:t>1</a:t>
            </a:r>
            <a:r>
              <a:rPr lang="zh-CN" altLang="en-US" dirty="0"/>
              <a:t>）</a:t>
            </a:r>
            <a:r>
              <a:rPr lang="en-US" altLang="zh-CN" dirty="0"/>
              <a:t>KMC</a:t>
            </a:r>
            <a:r>
              <a:rPr lang="zh-CN" altLang="en-US" dirty="0"/>
              <a:t>的架构和功能</a:t>
            </a:r>
          </a:p>
          <a:p>
            <a:r>
              <a:rPr lang="en-US" altLang="zh-CN" dirty="0"/>
              <a:t>KMC</a:t>
            </a:r>
            <a:r>
              <a:rPr lang="zh-CN" altLang="en-US" dirty="0"/>
              <a:t>的主要功能是为各个</a:t>
            </a:r>
            <a:r>
              <a:rPr lang="en-US" altLang="zh-CN" dirty="0"/>
              <a:t>SKMC</a:t>
            </a:r>
            <a:r>
              <a:rPr lang="zh-CN" altLang="en-US" dirty="0"/>
              <a:t>分发密钥。考虑到需要分发给</a:t>
            </a:r>
            <a:r>
              <a:rPr lang="en-US" altLang="zh-CN" dirty="0"/>
              <a:t>SKMC</a:t>
            </a:r>
            <a:r>
              <a:rPr lang="zh-CN" altLang="en-US" dirty="0"/>
              <a:t>的密钥相对较少</a:t>
            </a:r>
            <a:r>
              <a:rPr lang="en-US" altLang="zh-CN" dirty="0"/>
              <a:t>KMC</a:t>
            </a:r>
            <a:r>
              <a:rPr lang="zh-CN" altLang="en-US" dirty="0"/>
              <a:t>向</a:t>
            </a:r>
            <a:r>
              <a:rPr lang="en-US" altLang="zh-CN" dirty="0"/>
              <a:t>SKMC</a:t>
            </a:r>
            <a:r>
              <a:rPr lang="zh-CN" altLang="en-US" dirty="0"/>
              <a:t>分发密钥时采用离线分发方式；利用密钥存储介质（如服务器密码机配套的智能</a:t>
            </a:r>
            <a:r>
              <a:rPr lang="en-US" altLang="zh-CN" dirty="0"/>
              <a:t>IC</a:t>
            </a:r>
            <a:r>
              <a:rPr lang="zh-CN" altLang="en-US" dirty="0"/>
              <a:t>卡）采用人工传递的方式分发密钥。</a:t>
            </a:r>
          </a:p>
          <a:p>
            <a:r>
              <a:rPr lang="en-US" altLang="zh-CN" dirty="0"/>
              <a:t>KMC</a:t>
            </a:r>
            <a:r>
              <a:rPr lang="zh-CN" altLang="en-US" dirty="0"/>
              <a:t>主要包括综合管理服务器（含数据库）、服务器密码机、</a:t>
            </a:r>
            <a:r>
              <a:rPr lang="en-US" altLang="zh-CN" dirty="0" err="1"/>
              <a:t>IPSec</a:t>
            </a:r>
            <a:r>
              <a:rPr lang="en-US" altLang="zh-CN" dirty="0"/>
              <a:t> VPN</a:t>
            </a:r>
            <a:r>
              <a:rPr lang="zh-CN" altLang="en-US" dirty="0"/>
              <a:t>网关以及服务器管理终端等设备。设备间的调用关系及功能如下：</a:t>
            </a:r>
          </a:p>
          <a:p>
            <a:r>
              <a:rPr lang="zh-CN" altLang="en-US" dirty="0"/>
              <a:t>①综合管理服务器调用配套的服务器密码机完成相关密码计算和密钥管理，包括对称密钥和非对称密钥的管理。系统中所有涉及的密码计算和密钥管理都在服务器密码机中完成。</a:t>
            </a:r>
          </a:p>
          <a:p>
            <a:r>
              <a:rPr lang="zh-CN" altLang="en-US" dirty="0"/>
              <a:t>②综合管理服务器独立实现系统管理功能，包括设备管理、系统维护、日志管理、用户管理、访问控制管理和数据库管理等。</a:t>
            </a:r>
          </a:p>
          <a:p>
            <a:r>
              <a:rPr lang="zh-CN" altLang="en-US" dirty="0"/>
              <a:t>③服务器管理终端通过</a:t>
            </a:r>
            <a:r>
              <a:rPr lang="en-US" altLang="zh-CN" dirty="0" err="1"/>
              <a:t>IPSec</a:t>
            </a:r>
            <a:r>
              <a:rPr lang="en-US" altLang="zh-CN" dirty="0"/>
              <a:t> VPN</a:t>
            </a:r>
            <a:r>
              <a:rPr lang="zh-CN" altLang="en-US" dirty="0"/>
              <a:t>网关对各个</a:t>
            </a:r>
            <a:r>
              <a:rPr lang="en-US" altLang="zh-CN" dirty="0"/>
              <a:t>SKMC</a:t>
            </a:r>
            <a:r>
              <a:rPr lang="zh-CN" altLang="en-US" dirty="0"/>
              <a:t>的业务密钥管理服务器进行安全的远程管理。 </a:t>
            </a:r>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spTree>
    <p:extLst>
      <p:ext uri="{BB962C8B-B14F-4D97-AF65-F5344CB8AC3E}">
        <p14:creationId xmlns:p14="http://schemas.microsoft.com/office/powerpoint/2010/main" val="37844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198611" y="1457206"/>
            <a:ext cx="11794779" cy="4861337"/>
          </a:xfrm>
        </p:spPr>
        <p:txBody>
          <a:bodyPr>
            <a:normAutofit lnSpcReduction="10000"/>
          </a:bodyPr>
          <a:lstStyle/>
          <a:p>
            <a:pPr>
              <a:lnSpc>
                <a:spcPct val="110000"/>
              </a:lnSpc>
            </a:pPr>
            <a:r>
              <a:rPr lang="en-US" altLang="zh-CN" dirty="0"/>
              <a:t>2</a:t>
            </a:r>
            <a:r>
              <a:rPr lang="zh-CN" altLang="en-US" dirty="0"/>
              <a:t>）</a:t>
            </a:r>
            <a:r>
              <a:rPr lang="en-US" altLang="zh-CN" dirty="0"/>
              <a:t>SKMC</a:t>
            </a:r>
            <a:r>
              <a:rPr lang="zh-CN" altLang="en-US" dirty="0"/>
              <a:t>的架构和功能</a:t>
            </a:r>
            <a:endParaRPr lang="en-US" altLang="zh-CN" dirty="0"/>
          </a:p>
          <a:p>
            <a:pPr>
              <a:lnSpc>
                <a:spcPct val="110000"/>
              </a:lnSpc>
            </a:pPr>
            <a:r>
              <a:rPr lang="en-US" altLang="zh-CN" dirty="0"/>
              <a:t>SKMC</a:t>
            </a:r>
            <a:r>
              <a:rPr lang="zh-CN" altLang="en-US" dirty="0"/>
              <a:t>的管理模式与</a:t>
            </a:r>
            <a:r>
              <a:rPr lang="en-US" altLang="zh-CN" dirty="0"/>
              <a:t>KMC</a:t>
            </a:r>
            <a:r>
              <a:rPr lang="zh-CN" altLang="en-US" dirty="0"/>
              <a:t>类似，负责业务系统的对称密钥和非对称密钥的管理。密钥管理系统有两类</a:t>
            </a:r>
            <a:r>
              <a:rPr lang="en-US" altLang="zh-CN" dirty="0"/>
              <a:t>SKMC</a:t>
            </a:r>
            <a:r>
              <a:rPr lang="zh-CN" altLang="en-US" dirty="0"/>
              <a:t>：</a:t>
            </a:r>
            <a:r>
              <a:rPr lang="en-US" altLang="zh-CN" dirty="0"/>
              <a:t>SKMC-Ⅰ</a:t>
            </a:r>
            <a:r>
              <a:rPr lang="zh-CN" altLang="en-US" dirty="0"/>
              <a:t>和</a:t>
            </a:r>
            <a:r>
              <a:rPr lang="en-US" altLang="zh-CN" dirty="0"/>
              <a:t>SKMC-Ⅱ</a:t>
            </a:r>
            <a:r>
              <a:rPr lang="zh-CN" altLang="en-US" dirty="0"/>
              <a:t>，分别满足不同应用场景下的应用系统需求。</a:t>
            </a:r>
            <a:endParaRPr lang="en-US" altLang="zh-CN" dirty="0"/>
          </a:p>
          <a:p>
            <a:pPr>
              <a:lnSpc>
                <a:spcPct val="110000"/>
              </a:lnSpc>
            </a:pPr>
            <a:endParaRPr lang="zh-CN" altLang="en-US" dirty="0"/>
          </a:p>
          <a:p>
            <a:pPr>
              <a:lnSpc>
                <a:spcPct val="110000"/>
              </a:lnSpc>
            </a:pPr>
            <a:r>
              <a:rPr lang="zh-CN" altLang="en-US" dirty="0"/>
              <a:t>① </a:t>
            </a:r>
            <a:r>
              <a:rPr lang="en-US" altLang="zh-CN" dirty="0"/>
              <a:t>SKMC-Ⅰ</a:t>
            </a:r>
            <a:r>
              <a:rPr lang="zh-CN" altLang="en-US" dirty="0"/>
              <a:t>为业务系统</a:t>
            </a:r>
            <a:r>
              <a:rPr lang="en-US" altLang="zh-CN" dirty="0"/>
              <a:t>Ⅰ</a:t>
            </a:r>
            <a:r>
              <a:rPr lang="zh-CN" altLang="en-US" dirty="0"/>
              <a:t>提供服务，满足业务系统对用户身份鉴别的需求。具体而言，以智能</a:t>
            </a:r>
            <a:r>
              <a:rPr lang="en-US" altLang="zh-CN" dirty="0"/>
              <a:t>IC</a:t>
            </a:r>
            <a:r>
              <a:rPr lang="zh-CN" altLang="en-US" dirty="0"/>
              <a:t>卡形式直接向业务系统离线分发业务系统主密钥或密钥对，并基于上述密钥为业务系统的用户分发用户密钥。实际上，如果业务系统</a:t>
            </a:r>
            <a:r>
              <a:rPr lang="en-US" altLang="zh-CN" dirty="0"/>
              <a:t>Ⅰ</a:t>
            </a:r>
            <a:r>
              <a:rPr lang="zh-CN" altLang="en-US" dirty="0"/>
              <a:t>也具备发卡能力，用户密钥的分发可以交由业务系统自身完成，</a:t>
            </a:r>
            <a:r>
              <a:rPr lang="en-US" altLang="zh-CN" dirty="0"/>
              <a:t>SKMC-Ⅰ</a:t>
            </a:r>
            <a:r>
              <a:rPr lang="zh-CN" altLang="en-US" dirty="0"/>
              <a:t>仅为业务系统分发业务系统主密钥或密钥对。</a:t>
            </a:r>
          </a:p>
          <a:p>
            <a:pPr>
              <a:lnSpc>
                <a:spcPct val="110000"/>
              </a:lnSpc>
            </a:pPr>
            <a:r>
              <a:rPr lang="zh-CN" altLang="en-US" dirty="0"/>
              <a:t>② </a:t>
            </a:r>
            <a:r>
              <a:rPr lang="en-US" altLang="zh-CN" dirty="0"/>
              <a:t>SKMC-Ⅱ</a:t>
            </a:r>
            <a:r>
              <a:rPr lang="zh-CN" altLang="en-US" dirty="0"/>
              <a:t>为业务系统</a:t>
            </a:r>
            <a:r>
              <a:rPr lang="en-US" altLang="zh-CN" dirty="0"/>
              <a:t>Ⅱ</a:t>
            </a:r>
            <a:r>
              <a:rPr lang="zh-CN" altLang="en-US" dirty="0"/>
              <a:t>和</a:t>
            </a:r>
            <a:r>
              <a:rPr lang="en-US" altLang="zh-CN" dirty="0"/>
              <a:t>Ⅲ</a:t>
            </a:r>
            <a:r>
              <a:rPr lang="zh-CN" altLang="en-US" dirty="0"/>
              <a:t>提供服务，支持这两个业务系统之间的安全通信。首先，</a:t>
            </a:r>
            <a:r>
              <a:rPr lang="en-US" altLang="zh-CN" dirty="0"/>
              <a:t>SKMC-Ⅱ</a:t>
            </a:r>
            <a:r>
              <a:rPr lang="zh-CN" altLang="en-US" dirty="0"/>
              <a:t>以离线方式向业务系统</a:t>
            </a:r>
            <a:r>
              <a:rPr lang="en-US" altLang="zh-CN" dirty="0"/>
              <a:t>Ⅱ</a:t>
            </a:r>
            <a:r>
              <a:rPr lang="zh-CN" altLang="en-US" dirty="0"/>
              <a:t>和</a:t>
            </a:r>
            <a:r>
              <a:rPr lang="en-US" altLang="zh-CN" dirty="0"/>
              <a:t>Ⅲ</a:t>
            </a:r>
            <a:r>
              <a:rPr lang="zh-CN" altLang="en-US" dirty="0"/>
              <a:t>分别分发不同的密钥加密密钥或（加密）密钥对；然后，以在线方式向这两个业务系统分发上述密钥加密后的密钥，使得它们共享相同的会话密钥。这两个业务系统可以利用该会话密钥保护它们之间交互的业务数据。</a:t>
            </a:r>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spTree>
    <p:extLst>
      <p:ext uri="{BB962C8B-B14F-4D97-AF65-F5344CB8AC3E}">
        <p14:creationId xmlns:p14="http://schemas.microsoft.com/office/powerpoint/2010/main" val="358512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en-US" altLang="zh-CN" dirty="0"/>
              <a:t>3.</a:t>
            </a:r>
            <a:r>
              <a:rPr lang="zh-CN" altLang="en-US" dirty="0"/>
              <a:t>重要设备顸关键数据</a:t>
            </a:r>
          </a:p>
          <a:p>
            <a:r>
              <a:rPr lang="zh-CN" altLang="en-US" dirty="0"/>
              <a:t>本系统包括的密码产品、通用服务器、关键业务应用和关键数据，下图是密码产品列表。</a:t>
            </a:r>
            <a:endParaRPr lang="en-US" altLang="zh-CN" dirty="0"/>
          </a:p>
          <a:p>
            <a:endParaRPr lang="zh-CN" altLang="en-US"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graphicFrame>
        <p:nvGraphicFramePr>
          <p:cNvPr id="6" name="表格 5">
            <a:extLst>
              <a:ext uri="{FF2B5EF4-FFF2-40B4-BE49-F238E27FC236}">
                <a16:creationId xmlns:a16="http://schemas.microsoft.com/office/drawing/2014/main" id="{8F6256E9-A89E-93B4-21CB-7A918F878253}"/>
              </a:ext>
            </a:extLst>
          </p:cNvPr>
          <p:cNvGraphicFramePr>
            <a:graphicFrameLocks noGrp="1"/>
          </p:cNvGraphicFramePr>
          <p:nvPr>
            <p:extLst>
              <p:ext uri="{D42A27DB-BD31-4B8C-83A1-F6EECF244321}">
                <p14:modId xmlns:p14="http://schemas.microsoft.com/office/powerpoint/2010/main" val="2565792863"/>
              </p:ext>
            </p:extLst>
          </p:nvPr>
        </p:nvGraphicFramePr>
        <p:xfrm>
          <a:off x="231213" y="2406942"/>
          <a:ext cx="11794778" cy="3840535"/>
        </p:xfrm>
        <a:graphic>
          <a:graphicData uri="http://schemas.openxmlformats.org/drawingml/2006/table">
            <a:tbl>
              <a:tblPr firstRow="1" firstCol="1" bandRow="1">
                <a:tableStyleId>{5C22544A-7EE6-4342-B048-85BDC9FD1C3A}</a:tableStyleId>
              </a:tblPr>
              <a:tblGrid>
                <a:gridCol w="1068607">
                  <a:extLst>
                    <a:ext uri="{9D8B030D-6E8A-4147-A177-3AD203B41FA5}">
                      <a16:colId xmlns:a16="http://schemas.microsoft.com/office/drawing/2014/main" val="3850178894"/>
                    </a:ext>
                  </a:extLst>
                </a:gridCol>
                <a:gridCol w="2115983">
                  <a:extLst>
                    <a:ext uri="{9D8B030D-6E8A-4147-A177-3AD203B41FA5}">
                      <a16:colId xmlns:a16="http://schemas.microsoft.com/office/drawing/2014/main" val="585068087"/>
                    </a:ext>
                  </a:extLst>
                </a:gridCol>
                <a:gridCol w="2448597">
                  <a:extLst>
                    <a:ext uri="{9D8B030D-6E8A-4147-A177-3AD203B41FA5}">
                      <a16:colId xmlns:a16="http://schemas.microsoft.com/office/drawing/2014/main" val="3429436158"/>
                    </a:ext>
                  </a:extLst>
                </a:gridCol>
                <a:gridCol w="6161591">
                  <a:extLst>
                    <a:ext uri="{9D8B030D-6E8A-4147-A177-3AD203B41FA5}">
                      <a16:colId xmlns:a16="http://schemas.microsoft.com/office/drawing/2014/main" val="4025109967"/>
                    </a:ext>
                  </a:extLst>
                </a:gridCol>
              </a:tblGrid>
              <a:tr h="373290">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序号</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密码产品名称</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涉及的密码算法</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主要功能</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extLst>
                  <a:ext uri="{0D108BD9-81ED-4DB2-BD59-A6C34878D82A}">
                    <a16:rowId xmlns:a16="http://schemas.microsoft.com/office/drawing/2014/main" val="2871707464"/>
                  </a:ext>
                </a:extLst>
              </a:tr>
              <a:tr h="870534">
                <a:tc>
                  <a:txBody>
                    <a:bodyPr/>
                    <a:lstStyle/>
                    <a:p>
                      <a:pPr algn="ctr">
                        <a:tabLst>
                          <a:tab pos="540385" algn="l"/>
                        </a:tabLst>
                      </a:pPr>
                      <a:r>
                        <a:rPr lang="en-US" sz="2000" kern="100" dirty="0">
                          <a:effectLst/>
                          <a:latin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服务器密码机</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en-US" sz="2000" kern="100" dirty="0">
                          <a:effectLst/>
                          <a:latin typeface="Times New Roman" panose="02020603050405020304" pitchFamily="18" charset="0"/>
                        </a:rPr>
                        <a:t>SM2</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SM3</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负责密钥管理和密码运算：对设备和应用的相关访问控制信息、日志信息、应用程序等进行完整性保护</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extLst>
                  <a:ext uri="{0D108BD9-81ED-4DB2-BD59-A6C34878D82A}">
                    <a16:rowId xmlns:a16="http://schemas.microsoft.com/office/drawing/2014/main" val="2202162338"/>
                  </a:ext>
                </a:extLst>
              </a:tr>
              <a:tr h="589652">
                <a:tc>
                  <a:txBody>
                    <a:bodyPr/>
                    <a:lstStyle/>
                    <a:p>
                      <a:pPr algn="ctr">
                        <a:tabLst>
                          <a:tab pos="540385" algn="l"/>
                        </a:tabLst>
                      </a:pPr>
                      <a:r>
                        <a:rPr lang="en-US" sz="2000" kern="100" dirty="0">
                          <a:effectLst/>
                          <a:latin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智能密码钥匙</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en-US" sz="2000" kern="100" dirty="0">
                          <a:effectLst/>
                          <a:latin typeface="Times New Roman" panose="02020603050405020304" pitchFamily="18" charset="0"/>
                        </a:rPr>
                        <a:t>SM2</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SM3</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通用服务器的管理员身份鉴别</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extLst>
                  <a:ext uri="{0D108BD9-81ED-4DB2-BD59-A6C34878D82A}">
                    <a16:rowId xmlns:a16="http://schemas.microsoft.com/office/drawing/2014/main" val="2914412693"/>
                  </a:ext>
                </a:extLst>
              </a:tr>
              <a:tr h="590649">
                <a:tc>
                  <a:txBody>
                    <a:bodyPr/>
                    <a:lstStyle/>
                    <a:p>
                      <a:pPr algn="ctr">
                        <a:tabLst>
                          <a:tab pos="540385" algn="l"/>
                        </a:tabLst>
                      </a:pPr>
                      <a:r>
                        <a:rPr lang="en-US" sz="2000" kern="100" dirty="0">
                          <a:effectLst/>
                          <a:latin typeface="Times New Roman" panose="02020603050405020304" pitchFamily="18" charset="0"/>
                        </a:rPr>
                        <a:t>3</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智能</a:t>
                      </a:r>
                      <a:r>
                        <a:rPr lang="en-US" sz="2000" kern="100" dirty="0">
                          <a:effectLst/>
                          <a:latin typeface="Times New Roman" panose="02020603050405020304" pitchFamily="18" charset="0"/>
                        </a:rPr>
                        <a:t>IC</a:t>
                      </a:r>
                      <a:r>
                        <a:rPr lang="zh-CN" sz="2000" kern="100" dirty="0">
                          <a:effectLst/>
                          <a:latin typeface="Times New Roman" panose="02020603050405020304" pitchFamily="18" charset="0"/>
                          <a:ea typeface="宋体" panose="02010600030101010101" pitchFamily="2" charset="-122"/>
                        </a:rPr>
                        <a:t>卡</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en-US" sz="2000" kern="100" dirty="0">
                          <a:effectLst/>
                          <a:latin typeface="Times New Roman" panose="02020603050405020304" pitchFamily="18" charset="0"/>
                        </a:rPr>
                        <a:t>SM2</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SM3</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离线密钥分发时，智能</a:t>
                      </a:r>
                      <a:r>
                        <a:rPr lang="en-US" sz="2000" kern="100" dirty="0">
                          <a:effectLst/>
                          <a:latin typeface="Times New Roman" panose="02020603050405020304" pitchFamily="18" charset="0"/>
                        </a:rPr>
                        <a:t>IC</a:t>
                      </a:r>
                      <a:r>
                        <a:rPr lang="zh-CN" sz="2000" kern="100" dirty="0">
                          <a:effectLst/>
                          <a:latin typeface="Times New Roman" panose="02020603050405020304" pitchFamily="18" charset="0"/>
                          <a:ea typeface="宋体" panose="02010600030101010101" pitchFamily="2" charset="-122"/>
                        </a:rPr>
                        <a:t>卡作为密钥存储介质</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extLst>
                  <a:ext uri="{0D108BD9-81ED-4DB2-BD59-A6C34878D82A}">
                    <a16:rowId xmlns:a16="http://schemas.microsoft.com/office/drawing/2014/main" val="1036407683"/>
                  </a:ext>
                </a:extLst>
              </a:tr>
              <a:tr h="708205">
                <a:tc>
                  <a:txBody>
                    <a:bodyPr/>
                    <a:lstStyle/>
                    <a:p>
                      <a:pPr algn="ctr">
                        <a:tabLst>
                          <a:tab pos="540385" algn="l"/>
                        </a:tabLst>
                      </a:pPr>
                      <a:r>
                        <a:rPr lang="en-US" sz="2000" kern="100" dirty="0">
                          <a:effectLst/>
                          <a:latin typeface="Times New Roman" panose="02020603050405020304" pitchFamily="18" charset="0"/>
                        </a:rPr>
                        <a:t>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en-US" sz="2000" kern="100" dirty="0" err="1">
                          <a:effectLst/>
                          <a:latin typeface="Times New Roman" panose="02020603050405020304" pitchFamily="18" charset="0"/>
                        </a:rPr>
                        <a:t>IPSec</a:t>
                      </a:r>
                      <a:r>
                        <a:rPr lang="en-US" sz="2000" kern="100" dirty="0">
                          <a:effectLst/>
                          <a:latin typeface="Times New Roman" panose="02020603050405020304" pitchFamily="18" charset="0"/>
                        </a:rPr>
                        <a:t> VPN</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en-US" sz="2000" kern="100" dirty="0">
                          <a:effectLst/>
                          <a:latin typeface="Times New Roman" panose="02020603050405020304" pitchFamily="18" charset="0"/>
                        </a:rPr>
                        <a:t>SM2</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SM3</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tc>
                  <a:txBody>
                    <a:bodyPr/>
                    <a:lstStyle/>
                    <a:p>
                      <a:pPr algn="ctr">
                        <a:tabLst>
                          <a:tab pos="540385" algn="l"/>
                        </a:tabLst>
                      </a:pPr>
                      <a:r>
                        <a:rPr lang="en-US" sz="2000" kern="100" dirty="0">
                          <a:effectLst/>
                          <a:latin typeface="Times New Roman" panose="02020603050405020304" pitchFamily="18" charset="0"/>
                        </a:rPr>
                        <a:t>KMC</a:t>
                      </a:r>
                      <a:r>
                        <a:rPr lang="zh-CN" sz="2000" kern="100" dirty="0">
                          <a:effectLst/>
                          <a:latin typeface="Times New Roman" panose="02020603050405020304" pitchFamily="18" charset="0"/>
                          <a:ea typeface="宋体" panose="02010600030101010101" pitchFamily="2" charset="-122"/>
                        </a:rPr>
                        <a:t>中的管理终端远程管理</a:t>
                      </a:r>
                      <a:r>
                        <a:rPr lang="en-US" sz="2000" kern="100" dirty="0">
                          <a:effectLst/>
                          <a:latin typeface="Times New Roman" panose="02020603050405020304" pitchFamily="18" charset="0"/>
                        </a:rPr>
                        <a:t>SKMC</a:t>
                      </a:r>
                      <a:r>
                        <a:rPr lang="zh-CN" sz="2000" kern="100" dirty="0">
                          <a:effectLst/>
                          <a:latin typeface="Times New Roman" panose="02020603050405020304" pitchFamily="18" charset="0"/>
                          <a:ea typeface="宋体" panose="02010600030101010101" pitchFamily="2" charset="-122"/>
                        </a:rPr>
                        <a:t>的通用服务器时，使用</a:t>
                      </a:r>
                      <a:r>
                        <a:rPr lang="en-US" sz="2000" kern="100" dirty="0" err="1">
                          <a:effectLst/>
                          <a:latin typeface="Times New Roman" panose="02020603050405020304" pitchFamily="18" charset="0"/>
                        </a:rPr>
                        <a:t>IPSec</a:t>
                      </a:r>
                      <a:r>
                        <a:rPr lang="en-US" sz="2000" kern="100" dirty="0">
                          <a:effectLst/>
                          <a:latin typeface="Times New Roman" panose="02020603050405020304" pitchFamily="18" charset="0"/>
                        </a:rPr>
                        <a:t> VPN</a:t>
                      </a:r>
                      <a:r>
                        <a:rPr lang="zh-CN" sz="2000" kern="100" dirty="0">
                          <a:effectLst/>
                          <a:latin typeface="Times New Roman" panose="02020603050405020304" pitchFamily="18" charset="0"/>
                          <a:ea typeface="宋体" panose="02010600030101010101" pitchFamily="2" charset="-122"/>
                        </a:rPr>
                        <a:t>搭建安全的通信链路</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extLst>
                  <a:ext uri="{0D108BD9-81ED-4DB2-BD59-A6C34878D82A}">
                    <a16:rowId xmlns:a16="http://schemas.microsoft.com/office/drawing/2014/main" val="1947428951"/>
                  </a:ext>
                </a:extLst>
              </a:tr>
              <a:tr h="708205">
                <a:tc>
                  <a:txBody>
                    <a:bodyPr/>
                    <a:lstStyle/>
                    <a:p>
                      <a:pPr algn="ctr">
                        <a:tabLst>
                          <a:tab pos="540385" algn="l"/>
                        </a:tabLst>
                      </a:pPr>
                      <a:r>
                        <a:rPr lang="en-US" sz="2000" kern="100" dirty="0">
                          <a:effectLst/>
                          <a:latin typeface="Times New Roman" panose="02020603050405020304" pitchFamily="18" charset="0"/>
                        </a:rPr>
                        <a:t>5</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安全认证网关</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nchor="ctr"/>
                </a:tc>
                <a:tc>
                  <a:txBody>
                    <a:bodyPr/>
                    <a:lstStyle/>
                    <a:p>
                      <a:pPr algn="ctr">
                        <a:tabLst>
                          <a:tab pos="540385" algn="l"/>
                        </a:tabLst>
                      </a:pPr>
                      <a:r>
                        <a:rPr lang="en-US" sz="2000" kern="100" dirty="0">
                          <a:effectLst/>
                          <a:latin typeface="Times New Roman" panose="02020603050405020304" pitchFamily="18" charset="0"/>
                        </a:rPr>
                        <a:t>SM2</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SM3</a:t>
                      </a:r>
                      <a:r>
                        <a:rPr lang="zh-CN" sz="2000" kern="100" dirty="0">
                          <a:effectLst/>
                          <a:latin typeface="Times New Roman" panose="02020603050405020304" pitchFamily="18" charset="0"/>
                          <a:ea typeface="宋体" panose="02010600030101010101" pitchFamily="2" charset="-122"/>
                        </a:rPr>
                        <a:t>、</a:t>
                      </a:r>
                      <a:r>
                        <a:rPr lang="en-US" sz="2000" kern="100" dirty="0">
                          <a:effectLst/>
                          <a:latin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tc>
                  <a:txBody>
                    <a:bodyPr/>
                    <a:lstStyle/>
                    <a:p>
                      <a:pPr algn="ctr">
                        <a:tabLst>
                          <a:tab pos="540385" algn="l"/>
                        </a:tabLst>
                      </a:pPr>
                      <a:r>
                        <a:rPr lang="zh-CN" sz="2000" kern="100" dirty="0">
                          <a:effectLst/>
                          <a:latin typeface="Times New Roman" panose="02020603050405020304" pitchFamily="18" charset="0"/>
                          <a:ea typeface="宋体" panose="02010600030101010101" pitchFamily="2" charset="-122"/>
                        </a:rPr>
                        <a:t>业务系统Ⅱ和Ⅲ向</a:t>
                      </a:r>
                      <a:r>
                        <a:rPr lang="en-US" sz="2000" kern="100" dirty="0">
                          <a:effectLst/>
                          <a:latin typeface="Times New Roman" panose="02020603050405020304" pitchFamily="18" charset="0"/>
                        </a:rPr>
                        <a:t>SKMC-</a:t>
                      </a:r>
                      <a:r>
                        <a:rPr lang="zh-CN" sz="2000" kern="100" dirty="0">
                          <a:effectLst/>
                          <a:latin typeface="Times New Roman" panose="02020603050405020304" pitchFamily="18" charset="0"/>
                          <a:ea typeface="宋体" panose="02010600030101010101" pitchFamily="2" charset="-122"/>
                        </a:rPr>
                        <a:t>Ⅱ请求密钥服务时，安全认证网关进行业务系统Ⅱ和Ⅲ的身份鉴别</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40005" marT="34925" marB="0"/>
                </a:tc>
                <a:extLst>
                  <a:ext uri="{0D108BD9-81ED-4DB2-BD59-A6C34878D82A}">
                    <a16:rowId xmlns:a16="http://schemas.microsoft.com/office/drawing/2014/main" val="1573767780"/>
                  </a:ext>
                </a:extLst>
              </a:tr>
            </a:tbl>
          </a:graphicData>
        </a:graphic>
      </p:graphicFrame>
    </p:spTree>
    <p:extLst>
      <p:ext uri="{BB962C8B-B14F-4D97-AF65-F5344CB8AC3E}">
        <p14:creationId xmlns:p14="http://schemas.microsoft.com/office/powerpoint/2010/main" val="409421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下图是密钥管理系统部署的通用服务器列表。</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graphicFrame>
        <p:nvGraphicFramePr>
          <p:cNvPr id="7" name="表格 6">
            <a:extLst>
              <a:ext uri="{FF2B5EF4-FFF2-40B4-BE49-F238E27FC236}">
                <a16:creationId xmlns:a16="http://schemas.microsoft.com/office/drawing/2014/main" id="{9AF8FBA9-321D-FD72-010F-B63EE80820B6}"/>
              </a:ext>
            </a:extLst>
          </p:cNvPr>
          <p:cNvGraphicFramePr>
            <a:graphicFrameLocks noGrp="1"/>
          </p:cNvGraphicFramePr>
          <p:nvPr>
            <p:extLst>
              <p:ext uri="{D42A27DB-BD31-4B8C-83A1-F6EECF244321}">
                <p14:modId xmlns:p14="http://schemas.microsoft.com/office/powerpoint/2010/main" val="3852667269"/>
              </p:ext>
            </p:extLst>
          </p:nvPr>
        </p:nvGraphicFramePr>
        <p:xfrm>
          <a:off x="260171" y="2573865"/>
          <a:ext cx="11457696" cy="2980267"/>
        </p:xfrm>
        <a:graphic>
          <a:graphicData uri="http://schemas.openxmlformats.org/drawingml/2006/table">
            <a:tbl>
              <a:tblPr firstRow="1" firstCol="1" bandRow="1">
                <a:tableStyleId>{5C22544A-7EE6-4342-B048-85BDC9FD1C3A}</a:tableStyleId>
              </a:tblPr>
              <a:tblGrid>
                <a:gridCol w="1063275">
                  <a:extLst>
                    <a:ext uri="{9D8B030D-6E8A-4147-A177-3AD203B41FA5}">
                      <a16:colId xmlns:a16="http://schemas.microsoft.com/office/drawing/2014/main" val="1575892824"/>
                    </a:ext>
                  </a:extLst>
                </a:gridCol>
                <a:gridCol w="2804417">
                  <a:extLst>
                    <a:ext uri="{9D8B030D-6E8A-4147-A177-3AD203B41FA5}">
                      <a16:colId xmlns:a16="http://schemas.microsoft.com/office/drawing/2014/main" val="1464209139"/>
                    </a:ext>
                  </a:extLst>
                </a:gridCol>
                <a:gridCol w="7590004">
                  <a:extLst>
                    <a:ext uri="{9D8B030D-6E8A-4147-A177-3AD203B41FA5}">
                      <a16:colId xmlns:a16="http://schemas.microsoft.com/office/drawing/2014/main" val="2611183249"/>
                    </a:ext>
                  </a:extLst>
                </a:gridCol>
              </a:tblGrid>
              <a:tr h="522384">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rPr>
                        <a:t>序号</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rPr>
                        <a:t>通用服务器名称</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tc>
                <a:tc>
                  <a:txBody>
                    <a:bodyPr/>
                    <a:lstStyle/>
                    <a:p>
                      <a:pPr algn="ctr">
                        <a:tabLst>
                          <a:tab pos="540385" algn="l"/>
                        </a:tabLst>
                      </a:pPr>
                      <a:r>
                        <a:rPr lang="zh-CN" sz="2400" kern="100" dirty="0">
                          <a:effectLst/>
                          <a:latin typeface="宋体" panose="02010600030101010101" pitchFamily="2" charset="-122"/>
                          <a:ea typeface="宋体" panose="02010600030101010101" pitchFamily="2" charset="-122"/>
                        </a:rPr>
                        <a:t>主要功能</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tc>
                <a:extLst>
                  <a:ext uri="{0D108BD9-81ED-4DB2-BD59-A6C34878D82A}">
                    <a16:rowId xmlns:a16="http://schemas.microsoft.com/office/drawing/2014/main" val="3801845262"/>
                  </a:ext>
                </a:extLst>
              </a:tr>
              <a:tr h="1465018">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nchor="ct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rPr>
                        <a:t>综合管理服务器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nchor="ct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rPr>
                        <a:t>通过调用服务器密码机，完成</a:t>
                      </a:r>
                      <a:r>
                        <a:rPr lang="en-US" sz="2400" kern="100" dirty="0">
                          <a:effectLst/>
                          <a:latin typeface="宋体" panose="02010600030101010101" pitchFamily="2" charset="-122"/>
                          <a:ea typeface="宋体" panose="02010600030101010101" pitchFamily="2" charset="-122"/>
                        </a:rPr>
                        <a:t>KMC</a:t>
                      </a:r>
                      <a:r>
                        <a:rPr lang="zh-CN" sz="2400" kern="100" dirty="0">
                          <a:effectLst/>
                          <a:latin typeface="宋体" panose="02010600030101010101" pitchFamily="2" charset="-122"/>
                          <a:ea typeface="宋体" panose="02010600030101010101" pitchFamily="2" charset="-122"/>
                        </a:rPr>
                        <a:t>相关的密钥生成、存储、分发、导入、导出、使用、备份、恢复、归档、销毁等全生命周期管理，并向</a:t>
                      </a:r>
                      <a:r>
                        <a:rPr lang="en-US" sz="2400" kern="100" dirty="0">
                          <a:effectLst/>
                          <a:latin typeface="宋体" panose="02010600030101010101" pitchFamily="2" charset="-122"/>
                          <a:ea typeface="宋体" panose="02010600030101010101" pitchFamily="2" charset="-122"/>
                        </a:rPr>
                        <a:t>SKMC</a:t>
                      </a:r>
                      <a:r>
                        <a:rPr lang="zh-CN" sz="2400" kern="100" dirty="0">
                          <a:effectLst/>
                          <a:latin typeface="宋体" panose="02010600030101010101" pitchFamily="2" charset="-122"/>
                          <a:ea typeface="宋体" panose="02010600030101010101" pitchFamily="2" charset="-122"/>
                        </a:rPr>
                        <a:t>分发密钥</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tc>
                <a:extLst>
                  <a:ext uri="{0D108BD9-81ED-4DB2-BD59-A6C34878D82A}">
                    <a16:rowId xmlns:a16="http://schemas.microsoft.com/office/drawing/2014/main" val="33827145"/>
                  </a:ext>
                </a:extLst>
              </a:tr>
              <a:tr h="992865">
                <a:tc>
                  <a:txBody>
                    <a:bodyPr/>
                    <a:lstStyle/>
                    <a:p>
                      <a:pPr algn="ctr">
                        <a:tabLst>
                          <a:tab pos="540385" algn="l"/>
                        </a:tabLst>
                      </a:pPr>
                      <a:r>
                        <a:rPr lang="en-US" sz="2400" kern="100" dirty="0">
                          <a:effectLst/>
                          <a:latin typeface="宋体" panose="02010600030101010101" pitchFamily="2" charset="-122"/>
                          <a:ea typeface="宋体" panose="02010600030101010101" pitchFamily="2" charset="-122"/>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nchor="ct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rPr>
                        <a:t>业务密钥管理服务器</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nchor="ctr"/>
                </a:tc>
                <a:tc>
                  <a:txBody>
                    <a:bodyPr/>
                    <a:lstStyle/>
                    <a:p>
                      <a:pPr algn="l">
                        <a:tabLst>
                          <a:tab pos="540385" algn="l"/>
                        </a:tabLst>
                      </a:pPr>
                      <a:r>
                        <a:rPr lang="zh-CN" sz="2400" kern="100" dirty="0">
                          <a:effectLst/>
                          <a:latin typeface="宋体" panose="02010600030101010101" pitchFamily="2" charset="-122"/>
                          <a:ea typeface="宋体" panose="02010600030101010101" pitchFamily="2" charset="-122"/>
                        </a:rPr>
                        <a:t>负责接收综合管理服务器分发的密钥，并根据业务系统的业务需求，提供相应的密码业务支撑</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39370" marT="35560" marB="0"/>
                </a:tc>
                <a:extLst>
                  <a:ext uri="{0D108BD9-81ED-4DB2-BD59-A6C34878D82A}">
                    <a16:rowId xmlns:a16="http://schemas.microsoft.com/office/drawing/2014/main" val="3973158841"/>
                  </a:ext>
                </a:extLst>
              </a:tr>
            </a:tbl>
          </a:graphicData>
        </a:graphic>
      </p:graphicFrame>
    </p:spTree>
    <p:extLst>
      <p:ext uri="{BB962C8B-B14F-4D97-AF65-F5344CB8AC3E}">
        <p14:creationId xmlns:p14="http://schemas.microsoft.com/office/powerpoint/2010/main" val="2740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密码应用方案概述</a:t>
            </a:r>
          </a:p>
          <a:p>
            <a:r>
              <a:rPr lang="zh-CN" altLang="en-US" dirty="0"/>
              <a:t>  </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normAutofit/>
          </a:bodyPr>
          <a:lstStyle/>
          <a:p>
            <a:r>
              <a:rPr lang="zh-CN" altLang="en-US" dirty="0"/>
              <a:t>下图是密钥管理系统关键业务应用列表。</a:t>
            </a:r>
            <a:endParaRPr lang="en-US" altLang="zh-CN"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密钥管理系统</a:t>
            </a:r>
          </a:p>
          <a:p>
            <a:endParaRPr lang="zh-CN" altLang="en-US" dirty="0"/>
          </a:p>
        </p:txBody>
      </p:sp>
      <p:graphicFrame>
        <p:nvGraphicFramePr>
          <p:cNvPr id="6" name="表格 5">
            <a:extLst>
              <a:ext uri="{FF2B5EF4-FFF2-40B4-BE49-F238E27FC236}">
                <a16:creationId xmlns:a16="http://schemas.microsoft.com/office/drawing/2014/main" id="{B36087F9-E45E-AB11-0E5D-B6A1DBD7BA99}"/>
              </a:ext>
            </a:extLst>
          </p:cNvPr>
          <p:cNvGraphicFramePr>
            <a:graphicFrameLocks noGrp="1"/>
          </p:cNvGraphicFramePr>
          <p:nvPr>
            <p:extLst>
              <p:ext uri="{D42A27DB-BD31-4B8C-83A1-F6EECF244321}">
                <p14:modId xmlns:p14="http://schemas.microsoft.com/office/powerpoint/2010/main" val="2082652735"/>
              </p:ext>
            </p:extLst>
          </p:nvPr>
        </p:nvGraphicFramePr>
        <p:xfrm>
          <a:off x="728134" y="2455333"/>
          <a:ext cx="10837333" cy="3616517"/>
        </p:xfrm>
        <a:graphic>
          <a:graphicData uri="http://schemas.openxmlformats.org/drawingml/2006/table">
            <a:tbl>
              <a:tblPr firstRow="1" firstCol="1" bandRow="1">
                <a:tableStyleId>{5C22544A-7EE6-4342-B048-85BDC9FD1C3A}</a:tableStyleId>
              </a:tblPr>
              <a:tblGrid>
                <a:gridCol w="1053389">
                  <a:extLst>
                    <a:ext uri="{9D8B030D-6E8A-4147-A177-3AD203B41FA5}">
                      <a16:colId xmlns:a16="http://schemas.microsoft.com/office/drawing/2014/main" val="3617291705"/>
                    </a:ext>
                  </a:extLst>
                </a:gridCol>
                <a:gridCol w="3023616">
                  <a:extLst>
                    <a:ext uri="{9D8B030D-6E8A-4147-A177-3AD203B41FA5}">
                      <a16:colId xmlns:a16="http://schemas.microsoft.com/office/drawing/2014/main" val="3192503542"/>
                    </a:ext>
                  </a:extLst>
                </a:gridCol>
                <a:gridCol w="6760328">
                  <a:extLst>
                    <a:ext uri="{9D8B030D-6E8A-4147-A177-3AD203B41FA5}">
                      <a16:colId xmlns:a16="http://schemas.microsoft.com/office/drawing/2014/main" val="1898065552"/>
                    </a:ext>
                  </a:extLst>
                </a:gridCol>
              </a:tblGrid>
              <a:tr h="863600">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序号</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0165" marR="43180" marT="33020"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应用名称</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0165" marR="43180" marT="33020" marB="0"/>
                </a:tc>
                <a:tc>
                  <a:txBody>
                    <a:bodyPr/>
                    <a:lstStyle/>
                    <a:p>
                      <a:pPr algn="ctr">
                        <a:tabLst>
                          <a:tab pos="540385" algn="l"/>
                        </a:tabLst>
                      </a:pPr>
                      <a:r>
                        <a:rPr lang="zh-CN" sz="2400" kern="100" dirty="0">
                          <a:effectLst/>
                          <a:latin typeface="Times New Roman" panose="02020603050405020304" pitchFamily="18" charset="0"/>
                          <a:ea typeface="宋体" panose="02010600030101010101" pitchFamily="2" charset="-122"/>
                        </a:rPr>
                        <a:t>主要功能</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0165" marR="43180" marT="33020" marB="0"/>
                </a:tc>
                <a:extLst>
                  <a:ext uri="{0D108BD9-81ED-4DB2-BD59-A6C34878D82A}">
                    <a16:rowId xmlns:a16="http://schemas.microsoft.com/office/drawing/2014/main" val="150584973"/>
                  </a:ext>
                </a:extLst>
              </a:tr>
              <a:tr h="1384576">
                <a:tc>
                  <a:txBody>
                    <a:bodyPr/>
                    <a:lstStyle/>
                    <a:p>
                      <a:pPr algn="ctr">
                        <a:tabLst>
                          <a:tab pos="540385" algn="l"/>
                        </a:tabLst>
                      </a:pPr>
                      <a:r>
                        <a:rPr lang="en-US" sz="2400" kern="100" dirty="0">
                          <a:effectLst/>
                          <a:latin typeface="Times New Roman" panose="02020603050405020304" pitchFamily="18" charset="0"/>
                        </a:rPr>
                        <a:t>1</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0165" marR="43180" marT="33020" marB="0" anchor="ctr"/>
                </a:tc>
                <a:tc>
                  <a:txBody>
                    <a:bodyPr/>
                    <a:lstStyle/>
                    <a:p>
                      <a:pPr algn="l">
                        <a:tabLst>
                          <a:tab pos="540385" algn="l"/>
                        </a:tabLs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KMC</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综合管理应用</a:t>
                      </a:r>
                    </a:p>
                  </a:txBody>
                  <a:tcPr marL="50165" marR="43180" marT="33020" marB="0" anchor="ctr"/>
                </a:tc>
                <a:tc>
                  <a:txBody>
                    <a:bodyPr/>
                    <a:lstStyle/>
                    <a:p>
                      <a:pPr algn="l">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负责</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KMC</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的业务逻辑实现，包含用于存储密文密钥的数据库，该应用安装在综合管理服务器中</a:t>
                      </a:r>
                    </a:p>
                  </a:txBody>
                  <a:tcPr marL="50165" marR="43180" marT="33020" marB="0"/>
                </a:tc>
                <a:extLst>
                  <a:ext uri="{0D108BD9-81ED-4DB2-BD59-A6C34878D82A}">
                    <a16:rowId xmlns:a16="http://schemas.microsoft.com/office/drawing/2014/main" val="1422795579"/>
                  </a:ext>
                </a:extLst>
              </a:tr>
              <a:tr h="1368341">
                <a:tc>
                  <a:txBody>
                    <a:bodyPr/>
                    <a:lstStyle/>
                    <a:p>
                      <a:pPr algn="ctr">
                        <a:tabLst>
                          <a:tab pos="540385" algn="l"/>
                        </a:tabLst>
                      </a:pPr>
                      <a:r>
                        <a:rPr lang="en-US" sz="2400" kern="100" dirty="0">
                          <a:effectLst/>
                          <a:latin typeface="Times New Roman" panose="02020603050405020304" pitchFamily="18" charset="0"/>
                        </a:rPr>
                        <a:t>2</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0165" marR="43180" marT="33020" marB="0" anchor="ctr"/>
                </a:tc>
                <a:tc>
                  <a:txBody>
                    <a:bodyPr/>
                    <a:lstStyle/>
                    <a:p>
                      <a:pPr algn="l">
                        <a:tabLst>
                          <a:tab pos="540385" algn="l"/>
                        </a:tabLs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SKMC</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业务密钥管理应用</a:t>
                      </a:r>
                    </a:p>
                  </a:txBody>
                  <a:tcPr marL="50165" marR="43180" marT="33020" marB="0" anchor="ctr"/>
                </a:tc>
                <a:tc>
                  <a:txBody>
                    <a:bodyPr/>
                    <a:lstStyle/>
                    <a:p>
                      <a:pPr algn="l">
                        <a:tabLst>
                          <a:tab pos="540385" algn="l"/>
                        </a:tabLs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负责</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SKMC</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的业务逻辑实现，包含用于存储密文密钥的数据库，该应用安装在业务密钥管理服务器中</a:t>
                      </a:r>
                    </a:p>
                  </a:txBody>
                  <a:tcPr marL="50165" marR="43180" marT="33020" marB="0"/>
                </a:tc>
                <a:extLst>
                  <a:ext uri="{0D108BD9-81ED-4DB2-BD59-A6C34878D82A}">
                    <a16:rowId xmlns:a16="http://schemas.microsoft.com/office/drawing/2014/main" val="3059891001"/>
                  </a:ext>
                </a:extLst>
              </a:tr>
            </a:tbl>
          </a:graphicData>
        </a:graphic>
      </p:graphicFrame>
    </p:spTree>
    <p:extLst>
      <p:ext uri="{BB962C8B-B14F-4D97-AF65-F5344CB8AC3E}">
        <p14:creationId xmlns:p14="http://schemas.microsoft.com/office/powerpoint/2010/main" val="1730047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3346</TotalTime>
  <Words>4409</Words>
  <Application>Microsoft Office PowerPoint</Application>
  <PresentationFormat>宽屏</PresentationFormat>
  <Paragraphs>661</Paragraphs>
  <Slides>34</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宋体</vt:lpstr>
      <vt:lpstr>微软雅黑</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yifeng wang</cp:lastModifiedBy>
  <cp:revision>831</cp:revision>
  <dcterms:created xsi:type="dcterms:W3CDTF">2021-07-28T13:40:00Z</dcterms:created>
  <dcterms:modified xsi:type="dcterms:W3CDTF">2024-01-10T06:51:55Z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