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1"/>
  </p:notesMasterIdLst>
  <p:sldIdLst>
    <p:sldId id="427" r:id="rId2"/>
    <p:sldId id="384" r:id="rId3"/>
    <p:sldId id="425" r:id="rId4"/>
    <p:sldId id="632" r:id="rId5"/>
    <p:sldId id="633" r:id="rId6"/>
    <p:sldId id="634" r:id="rId7"/>
    <p:sldId id="635" r:id="rId8"/>
    <p:sldId id="636" r:id="rId9"/>
    <p:sldId id="637" r:id="rId10"/>
    <p:sldId id="638" r:id="rId11"/>
    <p:sldId id="639" r:id="rId12"/>
    <p:sldId id="641" r:id="rId13"/>
    <p:sldId id="622" r:id="rId14"/>
    <p:sldId id="642" r:id="rId15"/>
    <p:sldId id="643" r:id="rId16"/>
    <p:sldId id="644" r:id="rId17"/>
    <p:sldId id="645" r:id="rId18"/>
    <p:sldId id="646" r:id="rId19"/>
    <p:sldId id="647" r:id="rId20"/>
    <p:sldId id="648" r:id="rId21"/>
    <p:sldId id="649" r:id="rId22"/>
    <p:sldId id="650" r:id="rId23"/>
    <p:sldId id="651" r:id="rId24"/>
    <p:sldId id="653" r:id="rId25"/>
    <p:sldId id="654" r:id="rId26"/>
    <p:sldId id="657" r:id="rId27"/>
    <p:sldId id="655" r:id="rId28"/>
    <p:sldId id="656" r:id="rId29"/>
    <p:sldId id="1473" r:id="rId30"/>
  </p:sldIdLst>
  <p:sldSz cx="12192000" cy="6858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5" autoAdjust="0"/>
    <p:restoredTop sz="92147" autoAdjust="0"/>
  </p:normalViewPr>
  <p:slideViewPr>
    <p:cSldViewPr snapToGrid="0" showGuides="1">
      <p:cViewPr varScale="1">
        <p:scale>
          <a:sx n="110" d="100"/>
          <a:sy n="110" d="100"/>
        </p:scale>
        <p:origin x="888" y="8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2023/11/1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18</a:t>
            </a:fld>
            <a:endParaRPr lang="zh-CN" altLang="en-US"/>
          </a:p>
        </p:txBody>
      </p:sp>
    </p:spTree>
    <p:extLst>
      <p:ext uri="{BB962C8B-B14F-4D97-AF65-F5344CB8AC3E}">
        <p14:creationId xmlns:p14="http://schemas.microsoft.com/office/powerpoint/2010/main" val="49590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19</a:t>
            </a:fld>
            <a:endParaRPr lang="zh-CN" altLang="en-US"/>
          </a:p>
        </p:txBody>
      </p:sp>
    </p:spTree>
    <p:extLst>
      <p:ext uri="{BB962C8B-B14F-4D97-AF65-F5344CB8AC3E}">
        <p14:creationId xmlns:p14="http://schemas.microsoft.com/office/powerpoint/2010/main" val="414846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20</a:t>
            </a:fld>
            <a:endParaRPr lang="zh-CN" altLang="en-US"/>
          </a:p>
        </p:txBody>
      </p:sp>
    </p:spTree>
    <p:extLst>
      <p:ext uri="{BB962C8B-B14F-4D97-AF65-F5344CB8AC3E}">
        <p14:creationId xmlns:p14="http://schemas.microsoft.com/office/powerpoint/2010/main" val="3206700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2838098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4194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4000598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446175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25</a:t>
            </a:fld>
            <a:endParaRPr lang="zh-CN" altLang="en-US"/>
          </a:p>
        </p:txBody>
      </p:sp>
    </p:spTree>
    <p:extLst>
      <p:ext uri="{BB962C8B-B14F-4D97-AF65-F5344CB8AC3E}">
        <p14:creationId xmlns:p14="http://schemas.microsoft.com/office/powerpoint/2010/main" val="755300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26</a:t>
            </a:fld>
            <a:endParaRPr lang="zh-CN" altLang="en-US"/>
          </a:p>
        </p:txBody>
      </p:sp>
    </p:spTree>
    <p:extLst>
      <p:ext uri="{BB962C8B-B14F-4D97-AF65-F5344CB8AC3E}">
        <p14:creationId xmlns:p14="http://schemas.microsoft.com/office/powerpoint/2010/main" val="10542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64663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28</a:t>
            </a:fld>
            <a:endParaRPr lang="zh-CN" altLang="en-US"/>
          </a:p>
        </p:txBody>
      </p:sp>
    </p:spTree>
    <p:extLst>
      <p:ext uri="{BB962C8B-B14F-4D97-AF65-F5344CB8AC3E}">
        <p14:creationId xmlns:p14="http://schemas.microsoft.com/office/powerpoint/2010/main" val="408443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11</a:t>
            </a:fld>
            <a:endParaRPr lang="zh-CN" altLang="en-US"/>
          </a:p>
        </p:txBody>
      </p:sp>
    </p:spTree>
    <p:extLst>
      <p:ext uri="{BB962C8B-B14F-4D97-AF65-F5344CB8AC3E}">
        <p14:creationId xmlns:p14="http://schemas.microsoft.com/office/powerpoint/2010/main" val="387815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12</a:t>
            </a:fld>
            <a:endParaRPr lang="zh-CN" altLang="en-US"/>
          </a:p>
        </p:txBody>
      </p:sp>
    </p:spTree>
    <p:extLst>
      <p:ext uri="{BB962C8B-B14F-4D97-AF65-F5344CB8AC3E}">
        <p14:creationId xmlns:p14="http://schemas.microsoft.com/office/powerpoint/2010/main" val="318006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13</a:t>
            </a:fld>
            <a:endParaRPr lang="zh-CN" altLang="en-US"/>
          </a:p>
        </p:txBody>
      </p:sp>
    </p:spTree>
    <p:extLst>
      <p:ext uri="{BB962C8B-B14F-4D97-AF65-F5344CB8AC3E}">
        <p14:creationId xmlns:p14="http://schemas.microsoft.com/office/powerpoint/2010/main" val="70961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14</a:t>
            </a:fld>
            <a:endParaRPr lang="zh-CN" altLang="en-US"/>
          </a:p>
        </p:txBody>
      </p:sp>
    </p:spTree>
    <p:extLst>
      <p:ext uri="{BB962C8B-B14F-4D97-AF65-F5344CB8AC3E}">
        <p14:creationId xmlns:p14="http://schemas.microsoft.com/office/powerpoint/2010/main" val="343238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15</a:t>
            </a:fld>
            <a:endParaRPr lang="zh-CN" altLang="en-US"/>
          </a:p>
        </p:txBody>
      </p:sp>
    </p:spTree>
    <p:extLst>
      <p:ext uri="{BB962C8B-B14F-4D97-AF65-F5344CB8AC3E}">
        <p14:creationId xmlns:p14="http://schemas.microsoft.com/office/powerpoint/2010/main" val="17324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16</a:t>
            </a:fld>
            <a:endParaRPr lang="zh-CN" altLang="en-US"/>
          </a:p>
        </p:txBody>
      </p:sp>
    </p:spTree>
    <p:extLst>
      <p:ext uri="{BB962C8B-B14F-4D97-AF65-F5344CB8AC3E}">
        <p14:creationId xmlns:p14="http://schemas.microsoft.com/office/powerpoint/2010/main" val="275605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17</a:t>
            </a:fld>
            <a:endParaRPr lang="zh-CN" altLang="en-US"/>
          </a:p>
        </p:txBody>
      </p:sp>
    </p:spTree>
    <p:extLst>
      <p:ext uri="{BB962C8B-B14F-4D97-AF65-F5344CB8AC3E}">
        <p14:creationId xmlns:p14="http://schemas.microsoft.com/office/powerpoint/2010/main" val="1857393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31162524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0617777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9832312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a:defRPr/>
            </a:pPr>
            <a:fld id="{3FA3B7B3-45F1-4F78-8C74-FDB527C9F76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4277434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a:t>密码应用与安全性评估</a:t>
            </a:r>
            <a:endParaRPr lang="zh-CN" altLang="en-US" dirty="0"/>
          </a:p>
        </p:txBody>
      </p:sp>
      <p:sp>
        <p:nvSpPr>
          <p:cNvPr id="3" name="文本占位符 2"/>
          <p:cNvSpPr>
            <a:spLocks noGrp="1"/>
          </p:cNvSpPr>
          <p:nvPr>
            <p:ph type="body" sz="quarter" idx="14"/>
          </p:nvPr>
        </p:nvSpPr>
        <p:spPr>
          <a:xfrm>
            <a:off x="256540" y="3559101"/>
            <a:ext cx="6634590" cy="669438"/>
          </a:xfrm>
        </p:spPr>
        <p:txBody>
          <a:bodyPr/>
          <a:lstStyle/>
          <a:p>
            <a:r>
              <a:rPr lang="zh-CN" altLang="en-US" dirty="0"/>
              <a:t>商用密码应用安全性评估案例</a:t>
            </a:r>
            <a:r>
              <a:rPr lang="en-US" altLang="zh-CN" dirty="0"/>
              <a:t>2</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a:t>学期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a:xfrm>
            <a:off x="198612" y="1558806"/>
            <a:ext cx="3479086" cy="4516005"/>
          </a:xfrm>
        </p:spPr>
        <p:txBody>
          <a:bodyPr>
            <a:normAutofit/>
          </a:bodyPr>
          <a:lstStyle/>
          <a:p>
            <a:pPr eaLnBrk="1" fontAlgn="auto" hangingPunct="1">
              <a:spcAft>
                <a:spcPts val="0"/>
              </a:spcAft>
              <a:defRPr/>
            </a:pPr>
            <a:r>
              <a:rPr lang="en-US" altLang="zh-CN" dirty="0">
                <a:latin typeface="宋体" panose="02010600030101010101" pitchFamily="2" charset="-122"/>
                <a:cs typeface="+mn-cs"/>
              </a:rPr>
              <a:t>5.</a:t>
            </a:r>
            <a:r>
              <a:rPr lang="zh-CN" altLang="en-US" dirty="0">
                <a:latin typeface="宋体" panose="02010600030101010101" pitchFamily="2" charset="-122"/>
                <a:cs typeface="+mn-cs"/>
              </a:rPr>
              <a:t>密码应用工作流程</a:t>
            </a:r>
            <a:endParaRPr lang="en-US" altLang="zh-CN" dirty="0">
              <a:latin typeface="宋体" panose="02010600030101010101" pitchFamily="2" charset="-122"/>
              <a:cs typeface="+mn-cs"/>
            </a:endParaRPr>
          </a:p>
          <a:p>
            <a:pPr eaLnBrk="1" fontAlgn="auto" hangingPunct="1">
              <a:spcAft>
                <a:spcPts val="0"/>
              </a:spcAft>
              <a:defRPr/>
            </a:pPr>
            <a:endParaRPr lang="zh-CN" altLang="en-US" dirty="0">
              <a:latin typeface="宋体" panose="02010600030101010101" pitchFamily="2" charset="-122"/>
              <a:cs typeface="+mn-cs"/>
            </a:endParaRPr>
          </a:p>
          <a:p>
            <a:pPr eaLnBrk="1" fontAlgn="auto" hangingPunct="1">
              <a:spcAft>
                <a:spcPts val="0"/>
              </a:spcAft>
              <a:defRPr/>
            </a:pPr>
            <a:r>
              <a:rPr lang="en-US" altLang="zh-CN" dirty="0">
                <a:latin typeface="宋体" panose="02010600030101010101" pitchFamily="2" charset="-122"/>
                <a:cs typeface="+mn-cs"/>
              </a:rPr>
              <a:t>1</a:t>
            </a: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卡系统发卡侧密码应用工作流程</a:t>
            </a:r>
            <a:endParaRPr lang="en-US" altLang="zh-CN" dirty="0">
              <a:latin typeface="宋体" panose="02010600030101010101" pitchFamily="2" charset="-122"/>
              <a:cs typeface="+mn-cs"/>
            </a:endParaRPr>
          </a:p>
          <a:p>
            <a:pPr eaLnBrk="1" fontAlgn="auto" hangingPunct="1">
              <a:spcAft>
                <a:spcPts val="0"/>
              </a:spcAft>
              <a:defRPr/>
            </a:pPr>
            <a:endParaRPr lang="zh-CN" altLang="en-US" dirty="0">
              <a:latin typeface="宋体" panose="02010600030101010101" pitchFamily="2" charset="-122"/>
              <a:cs typeface="+mn-cs"/>
            </a:endParaRP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卡系统发卡侧的密码应用工作流程如右图所示，具体过程如下</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pic>
        <p:nvPicPr>
          <p:cNvPr id="8" name="图片 7">
            <a:extLst>
              <a:ext uri="{FF2B5EF4-FFF2-40B4-BE49-F238E27FC236}">
                <a16:creationId xmlns:a16="http://schemas.microsoft.com/office/drawing/2014/main" id="{72A89441-A0BD-C34A-4056-255D30058914}"/>
              </a:ext>
            </a:extLst>
          </p:cNvPr>
          <p:cNvPicPr>
            <a:picLocks noChangeAspect="1"/>
          </p:cNvPicPr>
          <p:nvPr/>
        </p:nvPicPr>
        <p:blipFill>
          <a:blip r:embed="rId2"/>
          <a:stretch>
            <a:fillRect/>
          </a:stretch>
        </p:blipFill>
        <p:spPr>
          <a:xfrm>
            <a:off x="3846624" y="1226232"/>
            <a:ext cx="8360038" cy="4754631"/>
          </a:xfrm>
          <a:prstGeom prst="rect">
            <a:avLst/>
          </a:prstGeom>
        </p:spPr>
      </p:pic>
    </p:spTree>
    <p:extLst>
      <p:ext uri="{BB962C8B-B14F-4D97-AF65-F5344CB8AC3E}">
        <p14:creationId xmlns:p14="http://schemas.microsoft.com/office/powerpoint/2010/main" val="158514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a:xfrm>
            <a:off x="198612" y="1558806"/>
            <a:ext cx="3255962" cy="4516005"/>
          </a:xfrm>
        </p:spPr>
        <p:txBody>
          <a:bodyPr>
            <a:normAutofit/>
          </a:bodyPr>
          <a:lstStyle/>
          <a:p>
            <a:pPr eaLnBrk="1" fontAlgn="auto" hangingPunct="1">
              <a:spcAft>
                <a:spcPts val="0"/>
              </a:spcAft>
              <a:defRPr/>
            </a:pPr>
            <a:r>
              <a:rPr lang="en-US" altLang="zh-CN" dirty="0">
                <a:latin typeface="宋体" panose="02010600030101010101" pitchFamily="2" charset="-122"/>
                <a:cs typeface="+mn-cs"/>
              </a:rPr>
              <a:t>5.</a:t>
            </a:r>
            <a:r>
              <a:rPr lang="zh-CN" altLang="en-US" dirty="0">
                <a:latin typeface="宋体" panose="02010600030101010101" pitchFamily="2" charset="-122"/>
                <a:cs typeface="+mn-cs"/>
              </a:rPr>
              <a:t>密码应用工作流程</a:t>
            </a:r>
            <a:endParaRPr lang="en-US" altLang="zh-CN" dirty="0">
              <a:latin typeface="宋体" panose="02010600030101010101" pitchFamily="2" charset="-122"/>
              <a:cs typeface="+mn-cs"/>
            </a:endParaRPr>
          </a:p>
          <a:p>
            <a:pPr eaLnBrk="1" fontAlgn="auto" hangingPunct="1">
              <a:spcAft>
                <a:spcPts val="0"/>
              </a:spcAft>
              <a:defRPr/>
            </a:pPr>
            <a:endParaRPr lang="zh-CN" altLang="en-US" dirty="0">
              <a:latin typeface="宋体" panose="02010600030101010101" pitchFamily="2" charset="-122"/>
              <a:cs typeface="+mn-cs"/>
            </a:endParaRPr>
          </a:p>
          <a:p>
            <a:pPr eaLnBrk="1" fontAlgn="auto" hangingPunct="1">
              <a:spcAft>
                <a:spcPts val="0"/>
              </a:spcAft>
              <a:defRPr/>
            </a:pPr>
            <a:r>
              <a:rPr lang="en-US" altLang="zh-CN" dirty="0">
                <a:latin typeface="宋体" panose="02010600030101010101" pitchFamily="2" charset="-122"/>
                <a:cs typeface="+mn-cs"/>
              </a:rPr>
              <a:t>2</a:t>
            </a: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卡系统交易侧密码应用工作流程</a:t>
            </a:r>
            <a:endParaRPr lang="en-US" altLang="zh-CN" dirty="0">
              <a:latin typeface="宋体" panose="02010600030101010101" pitchFamily="2" charset="-122"/>
              <a:cs typeface="+mn-cs"/>
            </a:endParaRPr>
          </a:p>
          <a:p>
            <a:pPr eaLnBrk="1" fontAlgn="auto" hangingPunct="1">
              <a:spcAft>
                <a:spcPts val="0"/>
              </a:spcAft>
              <a:defRPr/>
            </a:pPr>
            <a:endParaRPr lang="zh-CN" altLang="en-US" dirty="0">
              <a:latin typeface="宋体" panose="02010600030101010101" pitchFamily="2" charset="-122"/>
              <a:cs typeface="+mn-cs"/>
            </a:endParaRP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卡系统交易侧密码应用工作流程如右图所示</a:t>
            </a: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pic>
        <p:nvPicPr>
          <p:cNvPr id="7" name="图片 6">
            <a:extLst>
              <a:ext uri="{FF2B5EF4-FFF2-40B4-BE49-F238E27FC236}">
                <a16:creationId xmlns:a16="http://schemas.microsoft.com/office/drawing/2014/main" id="{ED4514FB-E11C-8F22-752A-4C2D294A655E}"/>
              </a:ext>
            </a:extLst>
          </p:cNvPr>
          <p:cNvPicPr>
            <a:picLocks noChangeAspect="1"/>
          </p:cNvPicPr>
          <p:nvPr/>
        </p:nvPicPr>
        <p:blipFill>
          <a:blip r:embed="rId3"/>
          <a:stretch>
            <a:fillRect/>
          </a:stretch>
        </p:blipFill>
        <p:spPr>
          <a:xfrm>
            <a:off x="3833137" y="926152"/>
            <a:ext cx="7781689" cy="5318578"/>
          </a:xfrm>
          <a:prstGeom prst="rect">
            <a:avLst/>
          </a:prstGeom>
        </p:spPr>
      </p:pic>
    </p:spTree>
    <p:extLst>
      <p:ext uri="{BB962C8B-B14F-4D97-AF65-F5344CB8AC3E}">
        <p14:creationId xmlns:p14="http://schemas.microsoft.com/office/powerpoint/2010/main" val="143648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6.</a:t>
            </a:r>
            <a:r>
              <a:rPr lang="zh-CN" altLang="en-US" dirty="0">
                <a:latin typeface="宋体" panose="02010600030101010101" pitchFamily="2" charset="-122"/>
                <a:cs typeface="+mn-cs"/>
              </a:rPr>
              <a:t>密码技术应用要求标准符合性自查情况</a:t>
            </a:r>
            <a:endParaRPr lang="en-US" altLang="zh-CN" dirty="0">
              <a:latin typeface="宋体" panose="02010600030101010101" pitchFamily="2" charset="-122"/>
              <a:cs typeface="+mn-cs"/>
            </a:endParaRPr>
          </a:p>
          <a:p>
            <a:pPr eaLnBrk="1" fontAlgn="auto" hangingPunct="1">
              <a:spcAft>
                <a:spcPts val="0"/>
              </a:spcAft>
              <a:defRPr/>
            </a:pPr>
            <a:endParaRPr lang="en-US" altLang="zh-CN" dirty="0">
              <a:latin typeface="宋体" panose="02010600030101010101" pitchFamily="2" charset="-122"/>
              <a:cs typeface="+mn-cs"/>
            </a:endParaRPr>
          </a:p>
          <a:p>
            <a:pPr marL="342900" indent="-342900" eaLnBrk="1" fontAlgn="auto" hangingPunct="1">
              <a:spcAft>
                <a:spcPts val="0"/>
              </a:spcAft>
              <a:buFont typeface="Wingdings" panose="05000000000000000000" pitchFamily="2" charset="2"/>
              <a:buChar char="Ø"/>
              <a:defRPr/>
            </a:pPr>
            <a:r>
              <a:rPr lang="zh-CN" altLang="en-US" dirty="0">
                <a:latin typeface="宋体" panose="02010600030101010101" pitchFamily="2" charset="-122"/>
                <a:cs typeface="+mn-cs"/>
              </a:rPr>
              <a:t>物理和环境安全：</a:t>
            </a:r>
          </a:p>
          <a:p>
            <a:pPr lvl="1">
              <a:defRPr/>
            </a:pPr>
            <a:r>
              <a:rPr lang="zh-CN" altLang="en-US" dirty="0">
                <a:latin typeface="宋体" panose="02010600030101010101" pitchFamily="2" charset="-122"/>
                <a:ea typeface="宋体" panose="02010600030101010101" pitchFamily="2" charset="-122"/>
              </a:rPr>
              <a:t>身份鉴别</a:t>
            </a:r>
          </a:p>
          <a:p>
            <a:pPr lvl="1">
              <a:defRPr/>
            </a:pPr>
            <a:r>
              <a:rPr lang="zh-CN" altLang="en-US" dirty="0">
                <a:latin typeface="宋体" panose="02010600030101010101" pitchFamily="2" charset="-122"/>
                <a:ea typeface="宋体" panose="02010600030101010101" pitchFamily="2" charset="-122"/>
              </a:rPr>
              <a:t>电子门禁记录数据完整性</a:t>
            </a:r>
          </a:p>
          <a:p>
            <a:pPr lvl="1">
              <a:defRPr/>
            </a:pPr>
            <a:r>
              <a:rPr lang="zh-CN" altLang="en-US" dirty="0">
                <a:latin typeface="宋体" panose="02010600030101010101" pitchFamily="2" charset="-122"/>
                <a:ea typeface="宋体" panose="02010600030101010101" pitchFamily="2" charset="-122"/>
              </a:rPr>
              <a:t>视频记录数据完整性</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sp>
        <p:nvSpPr>
          <p:cNvPr id="6" name="文本框 5">
            <a:extLst>
              <a:ext uri="{FF2B5EF4-FFF2-40B4-BE49-F238E27FC236}">
                <a16:creationId xmlns:a16="http://schemas.microsoft.com/office/drawing/2014/main" id="{786C6B8F-7883-5757-A803-4DB966E018BB}"/>
              </a:ext>
            </a:extLst>
          </p:cNvPr>
          <p:cNvSpPr txBox="1"/>
          <p:nvPr/>
        </p:nvSpPr>
        <p:spPr>
          <a:xfrm>
            <a:off x="6750996" y="1828800"/>
            <a:ext cx="4241259" cy="2954655"/>
          </a:xfrm>
          <a:prstGeom prst="rect">
            <a:avLst/>
          </a:prstGeom>
          <a:noFill/>
        </p:spPr>
        <p:txBody>
          <a:bodyPr wrap="square" rtlCol="0">
            <a:spAutoFit/>
          </a:bodyPr>
          <a:lstStyle/>
          <a:p>
            <a:pPr eaLnBrk="1" fontAlgn="auto" hangingPunct="1">
              <a:spcAft>
                <a:spcPts val="0"/>
              </a:spcAft>
              <a:defRPr/>
            </a:pPr>
            <a:endParaRPr lang="en-US" altLang="zh-CN" sz="2400" dirty="0">
              <a:latin typeface="宋体" panose="02010600030101010101" pitchFamily="2" charset="-122"/>
              <a:ea typeface="宋体" panose="02010600030101010101" pitchFamily="2" charset="-122"/>
            </a:endParaRPr>
          </a:p>
          <a:p>
            <a:pPr marL="342900" indent="-342900" eaLnBrk="1" fontAlgn="auto" hangingPunct="1">
              <a:spcAft>
                <a:spcPts val="0"/>
              </a:spcAft>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网络和通信安全：</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身份鉴别</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访问控制信息完整性</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通信数据完整性通信数据保密性</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集中管理通道安全</a:t>
            </a:r>
          </a:p>
          <a:p>
            <a:endParaRPr lang="zh-CN" altLang="en-US" dirty="0">
              <a:ea typeface="宋体" panose="02010600030101010101" pitchFamily="2" charset="-122"/>
            </a:endParaRPr>
          </a:p>
        </p:txBody>
      </p:sp>
    </p:spTree>
    <p:extLst>
      <p:ext uri="{BB962C8B-B14F-4D97-AF65-F5344CB8AC3E}">
        <p14:creationId xmlns:p14="http://schemas.microsoft.com/office/powerpoint/2010/main" val="351716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6.</a:t>
            </a:r>
            <a:r>
              <a:rPr lang="zh-CN" altLang="en-US" dirty="0"/>
              <a:t>密码技术应用要求标准符合性自查情况</a:t>
            </a:r>
          </a:p>
          <a:p>
            <a:endParaRPr lang="zh-CN" altLang="en-US" dirty="0"/>
          </a:p>
          <a:p>
            <a:pPr marL="342900" indent="-342900">
              <a:buFont typeface="Wingdings" panose="05000000000000000000" pitchFamily="2" charset="2"/>
              <a:buChar char="Ø"/>
            </a:pPr>
            <a:r>
              <a:rPr lang="zh-CN" altLang="en-US" dirty="0">
                <a:latin typeface="宋体" panose="02010600030101010101" pitchFamily="2" charset="-122"/>
              </a:rPr>
              <a:t>设备和计算安全                                                        </a:t>
            </a:r>
            <a:endParaRPr lang="en-US" altLang="zh-CN" dirty="0">
              <a:latin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身份鉴别</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访问控制信息完整性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日志记录完整性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远程管理身份鉴别信息保密性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重要程序或文件完整性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敏感标记的完整性</a:t>
            </a:r>
            <a:endParaRPr lang="en-US" altLang="zh-CN" dirty="0">
              <a:latin typeface="宋体" panose="02010600030101010101" pitchFamily="2" charset="-122"/>
              <a:ea typeface="宋体" panose="02010600030101010101" pitchFamily="2" charset="-122"/>
            </a:endParaRP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a:p>
            <a:endParaRPr lang="zh-CN" altLang="en-US" dirty="0"/>
          </a:p>
        </p:txBody>
      </p:sp>
      <p:sp>
        <p:nvSpPr>
          <p:cNvPr id="6" name="文本框 5">
            <a:extLst>
              <a:ext uri="{FF2B5EF4-FFF2-40B4-BE49-F238E27FC236}">
                <a16:creationId xmlns:a16="http://schemas.microsoft.com/office/drawing/2014/main" id="{1B0DB623-8AFD-416D-27EF-56BB28AFB76D}"/>
              </a:ext>
            </a:extLst>
          </p:cNvPr>
          <p:cNvSpPr txBox="1"/>
          <p:nvPr/>
        </p:nvSpPr>
        <p:spPr>
          <a:xfrm>
            <a:off x="6269017" y="2278962"/>
            <a:ext cx="5490989"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应用和数据</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身份鉴别</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访问控制信息和敏感标记完整性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数据传输安全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数据存储安全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日志记录完整性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重要应用功能程序的加载和卸载</a:t>
            </a:r>
          </a:p>
        </p:txBody>
      </p:sp>
    </p:spTree>
    <p:extLst>
      <p:ext uri="{BB962C8B-B14F-4D97-AF65-F5344CB8AC3E}">
        <p14:creationId xmlns:p14="http://schemas.microsoft.com/office/powerpoint/2010/main" val="346874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1.</a:t>
            </a:r>
            <a:r>
              <a:rPr lang="zh-CN" altLang="en-US" dirty="0"/>
              <a:t>密码技术应用测评概要</a:t>
            </a:r>
            <a:endParaRPr lang="en-US" altLang="zh-CN" dirty="0"/>
          </a:p>
          <a:p>
            <a:endParaRPr lang="zh-CN" altLang="en-US" dirty="0"/>
          </a:p>
          <a:p>
            <a:r>
              <a:rPr lang="zh-CN" altLang="en-US" dirty="0">
                <a:latin typeface="宋体" panose="02010600030101010101" pitchFamily="2" charset="-122"/>
              </a:rPr>
              <a:t>金融</a:t>
            </a:r>
            <a:r>
              <a:rPr lang="en-US" altLang="zh-CN" dirty="0">
                <a:latin typeface="宋体" panose="02010600030101010101" pitchFamily="2" charset="-122"/>
              </a:rPr>
              <a:t>IC</a:t>
            </a:r>
            <a:r>
              <a:rPr lang="zh-CN" altLang="en-US" dirty="0">
                <a:latin typeface="宋体" panose="02010600030101010101" pitchFamily="2" charset="-122"/>
              </a:rPr>
              <a:t>卡系统密码技术应用测评概要如上面两页</a:t>
            </a:r>
            <a:r>
              <a:rPr lang="en-US" altLang="zh-CN" dirty="0">
                <a:latin typeface="宋体" panose="02010600030101010101" pitchFamily="2" charset="-122"/>
              </a:rPr>
              <a:t>PPT</a:t>
            </a:r>
            <a:r>
              <a:rPr lang="zh-CN" altLang="en-US" dirty="0">
                <a:latin typeface="宋体" panose="02010600030101010101" pitchFamily="2" charset="-122"/>
              </a:rPr>
              <a:t>所示。测评方式包括访谈、文档审查、实地查看、配置检查和现场工具测试。需要说明的是，访谈、文档审查、实地查看和配置检查等测评方式在第</a:t>
            </a:r>
            <a:r>
              <a:rPr lang="en-US" altLang="zh-CN" dirty="0">
                <a:latin typeface="宋体" panose="02010600030101010101" pitchFamily="2" charset="-122"/>
              </a:rPr>
              <a:t>4</a:t>
            </a:r>
            <a:r>
              <a:rPr lang="zh-CN" altLang="en-US" dirty="0">
                <a:latin typeface="宋体" panose="02010600030101010101" pitchFamily="2" charset="-122"/>
              </a:rPr>
              <a:t>章已经进行了具体阐述，本节只描述与现场工具测试相关的内容。</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a:p>
            <a:endParaRPr lang="zh-CN" altLang="en-US" dirty="0"/>
          </a:p>
        </p:txBody>
      </p:sp>
    </p:spTree>
    <p:extLst>
      <p:ext uri="{BB962C8B-B14F-4D97-AF65-F5344CB8AC3E}">
        <p14:creationId xmlns:p14="http://schemas.microsoft.com/office/powerpoint/2010/main" val="189091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p>
          <a:p>
            <a:r>
              <a:rPr lang="zh-CN" altLang="en-US" dirty="0"/>
              <a:t>金融</a:t>
            </a:r>
            <a:r>
              <a:rPr lang="en-US" altLang="zh-CN" dirty="0"/>
              <a:t>IC</a:t>
            </a:r>
            <a:r>
              <a:rPr lang="zh-CN" altLang="en-US" dirty="0"/>
              <a:t>卡系统“应用和数据安全”层面的发卡侧对称密钥、交易侧对称密钥和非对称密钥的全生命周期（密钥名称，生成，存储，分发，导入和导出，使用，备份和恢复，归档，销毁），下面我们以密钥交换密钥</a:t>
            </a:r>
            <a:r>
              <a:rPr lang="en-US" altLang="zh-CN" dirty="0"/>
              <a:t>/</a:t>
            </a:r>
            <a:r>
              <a:rPr lang="zh-CN" altLang="en-US" dirty="0"/>
              <a:t>传输密钥</a:t>
            </a:r>
            <a:r>
              <a:rPr lang="en-US" altLang="zh-CN" dirty="0"/>
              <a:t>KEKTK</a:t>
            </a:r>
            <a:r>
              <a:rPr lang="zh-CN" altLang="en-US" dirty="0"/>
              <a:t>、</a:t>
            </a:r>
            <a:r>
              <a:rPr lang="en-US" altLang="zh-CN" dirty="0"/>
              <a:t>MAC </a:t>
            </a:r>
            <a:r>
              <a:rPr lang="zh-CN" altLang="en-US" dirty="0"/>
              <a:t>密钥举例。</a:t>
            </a:r>
            <a:endParaRPr lang="en-US" altLang="zh-CN" dirty="0"/>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a:p>
            <a:endParaRPr lang="zh-CN" altLang="en-US" dirty="0"/>
          </a:p>
        </p:txBody>
      </p:sp>
      <p:graphicFrame>
        <p:nvGraphicFramePr>
          <p:cNvPr id="7" name="表格 6">
            <a:extLst>
              <a:ext uri="{FF2B5EF4-FFF2-40B4-BE49-F238E27FC236}">
                <a16:creationId xmlns:a16="http://schemas.microsoft.com/office/drawing/2014/main" id="{759995E8-2161-3051-1C8A-31BF29F786C6}"/>
              </a:ext>
            </a:extLst>
          </p:cNvPr>
          <p:cNvGraphicFramePr>
            <a:graphicFrameLocks noGrp="1"/>
          </p:cNvGraphicFramePr>
          <p:nvPr>
            <p:extLst>
              <p:ext uri="{D42A27DB-BD31-4B8C-83A1-F6EECF244321}">
                <p14:modId xmlns:p14="http://schemas.microsoft.com/office/powerpoint/2010/main" val="4266412772"/>
              </p:ext>
            </p:extLst>
          </p:nvPr>
        </p:nvGraphicFramePr>
        <p:xfrm>
          <a:off x="166010" y="3228499"/>
          <a:ext cx="11604459" cy="3191644"/>
        </p:xfrm>
        <a:graphic>
          <a:graphicData uri="http://schemas.openxmlformats.org/drawingml/2006/table">
            <a:tbl>
              <a:tblPr firstRow="1" firstCol="1" bandRow="1"/>
              <a:tblGrid>
                <a:gridCol w="1174372">
                  <a:extLst>
                    <a:ext uri="{9D8B030D-6E8A-4147-A177-3AD203B41FA5}">
                      <a16:colId xmlns:a16="http://schemas.microsoft.com/office/drawing/2014/main" val="3189737767"/>
                    </a:ext>
                  </a:extLst>
                </a:gridCol>
                <a:gridCol w="1276490">
                  <a:extLst>
                    <a:ext uri="{9D8B030D-6E8A-4147-A177-3AD203B41FA5}">
                      <a16:colId xmlns:a16="http://schemas.microsoft.com/office/drawing/2014/main" val="3466079091"/>
                    </a:ext>
                  </a:extLst>
                </a:gridCol>
                <a:gridCol w="1608378">
                  <a:extLst>
                    <a:ext uri="{9D8B030D-6E8A-4147-A177-3AD203B41FA5}">
                      <a16:colId xmlns:a16="http://schemas.microsoft.com/office/drawing/2014/main" val="135925624"/>
                    </a:ext>
                  </a:extLst>
                </a:gridCol>
                <a:gridCol w="1139558">
                  <a:extLst>
                    <a:ext uri="{9D8B030D-6E8A-4147-A177-3AD203B41FA5}">
                      <a16:colId xmlns:a16="http://schemas.microsoft.com/office/drawing/2014/main" val="352984805"/>
                    </a:ext>
                  </a:extLst>
                </a:gridCol>
                <a:gridCol w="1172050">
                  <a:extLst>
                    <a:ext uri="{9D8B030D-6E8A-4147-A177-3AD203B41FA5}">
                      <a16:colId xmlns:a16="http://schemas.microsoft.com/office/drawing/2014/main" val="3268126249"/>
                    </a:ext>
                  </a:extLst>
                </a:gridCol>
                <a:gridCol w="1325229">
                  <a:extLst>
                    <a:ext uri="{9D8B030D-6E8A-4147-A177-3AD203B41FA5}">
                      <a16:colId xmlns:a16="http://schemas.microsoft.com/office/drawing/2014/main" val="2678355721"/>
                    </a:ext>
                  </a:extLst>
                </a:gridCol>
                <a:gridCol w="1647833">
                  <a:extLst>
                    <a:ext uri="{9D8B030D-6E8A-4147-A177-3AD203B41FA5}">
                      <a16:colId xmlns:a16="http://schemas.microsoft.com/office/drawing/2014/main" val="3079399140"/>
                    </a:ext>
                  </a:extLst>
                </a:gridCol>
                <a:gridCol w="1125633">
                  <a:extLst>
                    <a:ext uri="{9D8B030D-6E8A-4147-A177-3AD203B41FA5}">
                      <a16:colId xmlns:a16="http://schemas.microsoft.com/office/drawing/2014/main" val="4245182134"/>
                    </a:ext>
                  </a:extLst>
                </a:gridCol>
                <a:gridCol w="1134916">
                  <a:extLst>
                    <a:ext uri="{9D8B030D-6E8A-4147-A177-3AD203B41FA5}">
                      <a16:colId xmlns:a16="http://schemas.microsoft.com/office/drawing/2014/main" val="2695887399"/>
                    </a:ext>
                  </a:extLst>
                </a:gridCol>
              </a:tblGrid>
              <a:tr h="925760">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生成</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分发</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导入和导出</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使用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归档</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销毁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7085330"/>
                  </a:ext>
                </a:extLst>
              </a:tr>
              <a:tr h="2265884">
                <a:tc>
                  <a:txBody>
                    <a:bodyPr/>
                    <a:lstStyle/>
                    <a:p>
                      <a:pPr marL="43815" marR="38735" indent="3175" algn="ctr">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密钥交换密钥</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传输密钥</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86360" algn="ct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KEK</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83185" algn="ct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TK</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MAC </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密钥</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金融数据密码机内生成</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金融数据密码机内存储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从数据准备应用所使用的金融数据密码机离线分发到个人化应用所使用的金融数据密码机</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通过专用介质从一台金融数据密码机离线导入到另一台中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金融数据密码机内使用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利用金融数据密码机产品自身的密钥备份和恢复机制实现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金融数据密码机内完成销毁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288937"/>
                  </a:ext>
                </a:extLst>
              </a:tr>
            </a:tbl>
          </a:graphicData>
        </a:graphic>
      </p:graphicFrame>
    </p:spTree>
    <p:extLst>
      <p:ext uri="{BB962C8B-B14F-4D97-AF65-F5344CB8AC3E}">
        <p14:creationId xmlns:p14="http://schemas.microsoft.com/office/powerpoint/2010/main" val="358469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p>
          <a:p>
            <a:r>
              <a:rPr lang="zh-CN" altLang="en-US" dirty="0"/>
              <a:t>非对称密钥的全生命周期（密钥名称，生成，存储，分发，导入和导出，使用，备份和恢复，归档，销毁），下面我们以</a:t>
            </a:r>
            <a:r>
              <a:rPr lang="en-US" altLang="zh-CN" dirty="0"/>
              <a:t>CA</a:t>
            </a:r>
            <a:r>
              <a:rPr lang="zh-CN" altLang="en-US" dirty="0"/>
              <a:t>公钥举例。</a:t>
            </a:r>
            <a:endParaRPr lang="en-US" altLang="zh-CN" dirty="0"/>
          </a:p>
          <a:p>
            <a:endParaRPr lang="en-US" altLang="zh-CN" dirty="0"/>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a:p>
            <a:endParaRPr lang="zh-CN" altLang="en-US" dirty="0"/>
          </a:p>
        </p:txBody>
      </p:sp>
      <p:graphicFrame>
        <p:nvGraphicFramePr>
          <p:cNvPr id="6" name="表格 5">
            <a:extLst>
              <a:ext uri="{FF2B5EF4-FFF2-40B4-BE49-F238E27FC236}">
                <a16:creationId xmlns:a16="http://schemas.microsoft.com/office/drawing/2014/main" id="{A79B0EFA-EC3F-0CCC-33AA-8378F846B0D1}"/>
              </a:ext>
            </a:extLst>
          </p:cNvPr>
          <p:cNvGraphicFramePr>
            <a:graphicFrameLocks noGrp="1"/>
          </p:cNvGraphicFramePr>
          <p:nvPr>
            <p:extLst>
              <p:ext uri="{D42A27DB-BD31-4B8C-83A1-F6EECF244321}">
                <p14:modId xmlns:p14="http://schemas.microsoft.com/office/powerpoint/2010/main" val="551977262"/>
              </p:ext>
            </p:extLst>
          </p:nvPr>
        </p:nvGraphicFramePr>
        <p:xfrm>
          <a:off x="198609" y="2957209"/>
          <a:ext cx="11591314" cy="3183561"/>
        </p:xfrm>
        <a:graphic>
          <a:graphicData uri="http://schemas.openxmlformats.org/drawingml/2006/table">
            <a:tbl>
              <a:tblPr firstRow="1" firstCol="1" bandRow="1"/>
              <a:tblGrid>
                <a:gridCol w="1173042">
                  <a:extLst>
                    <a:ext uri="{9D8B030D-6E8A-4147-A177-3AD203B41FA5}">
                      <a16:colId xmlns:a16="http://schemas.microsoft.com/office/drawing/2014/main" val="786441831"/>
                    </a:ext>
                  </a:extLst>
                </a:gridCol>
                <a:gridCol w="1275045">
                  <a:extLst>
                    <a:ext uri="{9D8B030D-6E8A-4147-A177-3AD203B41FA5}">
                      <a16:colId xmlns:a16="http://schemas.microsoft.com/office/drawing/2014/main" val="2329548190"/>
                    </a:ext>
                  </a:extLst>
                </a:gridCol>
                <a:gridCol w="1606556">
                  <a:extLst>
                    <a:ext uri="{9D8B030D-6E8A-4147-A177-3AD203B41FA5}">
                      <a16:colId xmlns:a16="http://schemas.microsoft.com/office/drawing/2014/main" val="866921686"/>
                    </a:ext>
                  </a:extLst>
                </a:gridCol>
                <a:gridCol w="1087675">
                  <a:extLst>
                    <a:ext uri="{9D8B030D-6E8A-4147-A177-3AD203B41FA5}">
                      <a16:colId xmlns:a16="http://schemas.microsoft.com/office/drawing/2014/main" val="3033697781"/>
                    </a:ext>
                  </a:extLst>
                </a:gridCol>
                <a:gridCol w="1221314">
                  <a:extLst>
                    <a:ext uri="{9D8B030D-6E8A-4147-A177-3AD203B41FA5}">
                      <a16:colId xmlns:a16="http://schemas.microsoft.com/office/drawing/2014/main" val="3034951010"/>
                    </a:ext>
                  </a:extLst>
                </a:gridCol>
                <a:gridCol w="1323727">
                  <a:extLst>
                    <a:ext uri="{9D8B030D-6E8A-4147-A177-3AD203B41FA5}">
                      <a16:colId xmlns:a16="http://schemas.microsoft.com/office/drawing/2014/main" val="2244847822"/>
                    </a:ext>
                  </a:extLst>
                </a:gridCol>
                <a:gridCol w="1645968">
                  <a:extLst>
                    <a:ext uri="{9D8B030D-6E8A-4147-A177-3AD203B41FA5}">
                      <a16:colId xmlns:a16="http://schemas.microsoft.com/office/drawing/2014/main" val="3960092416"/>
                    </a:ext>
                  </a:extLst>
                </a:gridCol>
                <a:gridCol w="1124357">
                  <a:extLst>
                    <a:ext uri="{9D8B030D-6E8A-4147-A177-3AD203B41FA5}">
                      <a16:colId xmlns:a16="http://schemas.microsoft.com/office/drawing/2014/main" val="2687834101"/>
                    </a:ext>
                  </a:extLst>
                </a:gridCol>
                <a:gridCol w="1133630">
                  <a:extLst>
                    <a:ext uri="{9D8B030D-6E8A-4147-A177-3AD203B41FA5}">
                      <a16:colId xmlns:a16="http://schemas.microsoft.com/office/drawing/2014/main" val="1320746945"/>
                    </a:ext>
                  </a:extLst>
                </a:gridCol>
              </a:tblGrid>
              <a:tr h="1138022">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生成</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分发</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导入和导出</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使用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归档</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销毁</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632514"/>
                  </a:ext>
                </a:extLst>
              </a:tr>
              <a:tr h="2045539">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公钥</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 algn="ctr">
                        <a:lnSpc>
                          <a:spcPct val="107000"/>
                        </a:lnSpc>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不涉及，</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生成</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以证书形式离线分发</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以证书形式离线导入和导出</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07000"/>
                        </a:lnSpc>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进行备份恢复</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进行归档</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07000"/>
                        </a:lnSpc>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不涉及，</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4897" marR="23476" marT="67891" marB="691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8315627"/>
                  </a:ext>
                </a:extLst>
              </a:tr>
            </a:tbl>
          </a:graphicData>
        </a:graphic>
      </p:graphicFrame>
    </p:spTree>
    <p:extLst>
      <p:ext uri="{BB962C8B-B14F-4D97-AF65-F5344CB8AC3E}">
        <p14:creationId xmlns:p14="http://schemas.microsoft.com/office/powerpoint/2010/main" val="544054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latin typeface="宋体" panose="02010600030101010101" pitchFamily="2" charset="-122"/>
              </a:rPr>
              <a:t>1.</a:t>
            </a:r>
            <a:r>
              <a:rPr lang="zh-CN" altLang="en-US" dirty="0">
                <a:latin typeface="宋体" panose="02010600030101010101" pitchFamily="2" charset="-122"/>
              </a:rPr>
              <a:t>密码应用需求</a:t>
            </a:r>
          </a:p>
          <a:p>
            <a:r>
              <a:rPr lang="zh-CN" altLang="en-US" dirty="0">
                <a:latin typeface="宋体" panose="02010600030101010101" pitchFamily="2" charset="-122"/>
              </a:rPr>
              <a:t>网上银行系统在日常运行和交易过程中，在用户身份鉴别、关键数据保密性和完整性保护、交易行为的不可否认等方面，都需要利用密码技术进行保护。密码应用需求主要包括以下几方面。</a:t>
            </a:r>
            <a:endParaRPr lang="en-US" altLang="zh-CN" dirty="0">
              <a:latin typeface="宋体" panose="02010600030101010101" pitchFamily="2" charset="-122"/>
            </a:endParaRPr>
          </a:p>
          <a:p>
            <a:endParaRPr lang="zh-CN" altLang="en-US" dirty="0">
              <a:latin typeface="宋体" panose="02010600030101010101" pitchFamily="2" charset="-122"/>
            </a:endParaRPr>
          </a:p>
          <a:p>
            <a:r>
              <a:rPr lang="zh-CN" altLang="en-US" dirty="0">
                <a:latin typeface="宋体" panose="02010600030101010101" pitchFamily="2" charset="-122"/>
              </a:rPr>
              <a:t>①用户身份鉴别需求。对网上银行系统用户进行身份标识和身份鉴别，实现身份鉴别信息的防截获、防假冒和防重用，保证用户身份的真实性。</a:t>
            </a:r>
          </a:p>
          <a:p>
            <a:r>
              <a:rPr lang="zh-CN" altLang="en-US" dirty="0">
                <a:latin typeface="宋体" panose="02010600030101010101" pitchFamily="2" charset="-122"/>
              </a:rPr>
              <a:t>②关键数据的保密性和完整性保护需求。保护系统数据交换安全，保障账户信息、交易数据、用户信息等关键数据的保密性；使用完整性保护技术，防止非法用户对关键数据进行篡改或删除，防止数据传送过程中可能的数据丢失。</a:t>
            </a:r>
          </a:p>
          <a:p>
            <a:r>
              <a:rPr lang="zh-CN" altLang="en-US" dirty="0">
                <a:latin typeface="宋体" panose="02010600030101010101" pitchFamily="2" charset="-122"/>
              </a:rPr>
              <a:t>③交易行为的不可否认需求。对于网上交易、账务查询等重要操作，提供数据原发证据和数据接收证据，实现数据原发行为的不可否认和数据接收行为的不可否认。</a:t>
            </a:r>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spTree>
    <p:extLst>
      <p:ext uri="{BB962C8B-B14F-4D97-AF65-F5344CB8AC3E}">
        <p14:creationId xmlns:p14="http://schemas.microsoft.com/office/powerpoint/2010/main" val="134441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密码应用架构</a:t>
            </a:r>
          </a:p>
          <a:p>
            <a:r>
              <a:rPr lang="zh-CN" altLang="en-US" dirty="0"/>
              <a:t>网上银行系统密码应用的整体架构和部署情况如下图所示，分为客户端、业务服务器区和密码服务区三个部分。</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pic>
        <p:nvPicPr>
          <p:cNvPr id="7" name="图片 6">
            <a:extLst>
              <a:ext uri="{FF2B5EF4-FFF2-40B4-BE49-F238E27FC236}">
                <a16:creationId xmlns:a16="http://schemas.microsoft.com/office/drawing/2014/main" id="{C5991615-9C49-4D46-BF4A-0BEA5B99F91A}"/>
              </a:ext>
            </a:extLst>
          </p:cNvPr>
          <p:cNvPicPr>
            <a:picLocks noChangeAspect="1"/>
          </p:cNvPicPr>
          <p:nvPr/>
        </p:nvPicPr>
        <p:blipFill>
          <a:blip r:embed="rId3"/>
          <a:stretch>
            <a:fillRect/>
          </a:stretch>
        </p:blipFill>
        <p:spPr>
          <a:xfrm>
            <a:off x="2003898" y="2754606"/>
            <a:ext cx="8404697" cy="3492871"/>
          </a:xfrm>
          <a:prstGeom prst="rect">
            <a:avLst/>
          </a:prstGeom>
        </p:spPr>
      </p:pic>
    </p:spTree>
    <p:extLst>
      <p:ext uri="{BB962C8B-B14F-4D97-AF65-F5344CB8AC3E}">
        <p14:creationId xmlns:p14="http://schemas.microsoft.com/office/powerpoint/2010/main" val="374999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重要设备和关键数据</a:t>
            </a:r>
          </a:p>
          <a:p>
            <a:r>
              <a:rPr lang="zh-CN" altLang="en-US" dirty="0"/>
              <a:t>网上银行系统包括的密码产品、通用服务器、关键业务应用和关键数据分别如下表。</a:t>
            </a:r>
            <a:endParaRPr lang="en-US" altLang="zh-CN" dirty="0"/>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graphicFrame>
        <p:nvGraphicFramePr>
          <p:cNvPr id="6" name="表格 5">
            <a:extLst>
              <a:ext uri="{FF2B5EF4-FFF2-40B4-BE49-F238E27FC236}">
                <a16:creationId xmlns:a16="http://schemas.microsoft.com/office/drawing/2014/main" id="{7AA89526-1C83-98FE-8CE0-BD14ADF99D77}"/>
              </a:ext>
            </a:extLst>
          </p:cNvPr>
          <p:cNvGraphicFramePr>
            <a:graphicFrameLocks noGrp="1"/>
          </p:cNvGraphicFramePr>
          <p:nvPr>
            <p:extLst>
              <p:ext uri="{D42A27DB-BD31-4B8C-83A1-F6EECF244321}">
                <p14:modId xmlns:p14="http://schemas.microsoft.com/office/powerpoint/2010/main" val="52872437"/>
              </p:ext>
            </p:extLst>
          </p:nvPr>
        </p:nvGraphicFramePr>
        <p:xfrm>
          <a:off x="198611" y="2409821"/>
          <a:ext cx="11993389" cy="3837656"/>
        </p:xfrm>
        <a:graphic>
          <a:graphicData uri="http://schemas.openxmlformats.org/drawingml/2006/table">
            <a:tbl>
              <a:tblPr firstRow="1" firstCol="1" bandRow="1"/>
              <a:tblGrid>
                <a:gridCol w="1038627">
                  <a:extLst>
                    <a:ext uri="{9D8B030D-6E8A-4147-A177-3AD203B41FA5}">
                      <a16:colId xmlns:a16="http://schemas.microsoft.com/office/drawing/2014/main" val="1287919235"/>
                    </a:ext>
                  </a:extLst>
                </a:gridCol>
                <a:gridCol w="2171501">
                  <a:extLst>
                    <a:ext uri="{9D8B030D-6E8A-4147-A177-3AD203B41FA5}">
                      <a16:colId xmlns:a16="http://schemas.microsoft.com/office/drawing/2014/main" val="2437229730"/>
                    </a:ext>
                  </a:extLst>
                </a:gridCol>
                <a:gridCol w="2898842">
                  <a:extLst>
                    <a:ext uri="{9D8B030D-6E8A-4147-A177-3AD203B41FA5}">
                      <a16:colId xmlns:a16="http://schemas.microsoft.com/office/drawing/2014/main" val="3677434039"/>
                    </a:ext>
                  </a:extLst>
                </a:gridCol>
                <a:gridCol w="5884419">
                  <a:extLst>
                    <a:ext uri="{9D8B030D-6E8A-4147-A177-3AD203B41FA5}">
                      <a16:colId xmlns:a16="http://schemas.microsoft.com/office/drawing/2014/main" val="1746843340"/>
                    </a:ext>
                  </a:extLst>
                </a:gridCol>
              </a:tblGrid>
              <a:tr h="271369">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密码产品名称</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涉及的密码算法</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主要功能</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828905"/>
                  </a:ext>
                </a:extLst>
              </a:tr>
              <a:tr h="1000239">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安全浏览器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SSL VPN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网关建立安全通信链路，保护客户端与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服务器之间通信数据的保密性和完整性，并实现基于证书的鉴别、签名等密码服务</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427313"/>
                  </a:ext>
                </a:extLst>
              </a:tr>
              <a:tr h="741917">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用于设备管理员、用户身份鉴别，以及对设备和应用的相关访问控制信息、日志信息、应用程序等进行完整性保护</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397138"/>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动态令牌</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用户身份鉴别介质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111806"/>
                  </a:ext>
                </a:extLst>
              </a:tr>
              <a:tr h="548827">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SSLVPN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网关</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与安全浏览器建立安全通信链路，保护两者通信数据的保密性和完整性</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464986"/>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用于密钥管理和密码计算</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947328"/>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签名验签服务器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用于证书验证、数字签名验证功能</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695673"/>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动态口令认证系统</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验证动态口令的正确性，实现用户身份鉴别</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244481"/>
                  </a:ext>
                </a:extLst>
              </a:tr>
            </a:tbl>
          </a:graphicData>
        </a:graphic>
      </p:graphicFrame>
    </p:spTree>
    <p:extLst>
      <p:ext uri="{BB962C8B-B14F-4D97-AF65-F5344CB8AC3E}">
        <p14:creationId xmlns:p14="http://schemas.microsoft.com/office/powerpoint/2010/main" val="240351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4185761"/>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金融</a:t>
            </a: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IC</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卡发卡系统和交易系统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网上银行系统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p>
          <a:p>
            <a:pPr marL="971550" lvl="1" indent="-514350">
              <a:spcBef>
                <a:spcPts val="450"/>
              </a:spcBef>
              <a:spcAft>
                <a:spcPts val="900"/>
              </a:spcAft>
              <a:buAutoNum type="arabicPeriod"/>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重要设备和关键数据</a:t>
            </a:r>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graphicFrame>
        <p:nvGraphicFramePr>
          <p:cNvPr id="7" name="表格 6">
            <a:extLst>
              <a:ext uri="{FF2B5EF4-FFF2-40B4-BE49-F238E27FC236}">
                <a16:creationId xmlns:a16="http://schemas.microsoft.com/office/drawing/2014/main" id="{B1697973-CEF7-C880-723A-9ABA8AE2B9BA}"/>
              </a:ext>
            </a:extLst>
          </p:cNvPr>
          <p:cNvGraphicFramePr>
            <a:graphicFrameLocks noGrp="1"/>
          </p:cNvGraphicFramePr>
          <p:nvPr>
            <p:extLst>
              <p:ext uri="{D42A27DB-BD31-4B8C-83A1-F6EECF244321}">
                <p14:modId xmlns:p14="http://schemas.microsoft.com/office/powerpoint/2010/main" val="3458231227"/>
              </p:ext>
            </p:extLst>
          </p:nvPr>
        </p:nvGraphicFramePr>
        <p:xfrm>
          <a:off x="198609" y="1985304"/>
          <a:ext cx="11649679" cy="1997075"/>
        </p:xfrm>
        <a:graphic>
          <a:graphicData uri="http://schemas.openxmlformats.org/drawingml/2006/table">
            <a:tbl>
              <a:tblPr firstRow="1" firstCol="1" bandRow="1"/>
              <a:tblGrid>
                <a:gridCol w="990223">
                  <a:extLst>
                    <a:ext uri="{9D8B030D-6E8A-4147-A177-3AD203B41FA5}">
                      <a16:colId xmlns:a16="http://schemas.microsoft.com/office/drawing/2014/main" val="1958681283"/>
                    </a:ext>
                  </a:extLst>
                </a:gridCol>
                <a:gridCol w="3110464">
                  <a:extLst>
                    <a:ext uri="{9D8B030D-6E8A-4147-A177-3AD203B41FA5}">
                      <a16:colId xmlns:a16="http://schemas.microsoft.com/office/drawing/2014/main" val="4025387292"/>
                    </a:ext>
                  </a:extLst>
                </a:gridCol>
                <a:gridCol w="7548992">
                  <a:extLst>
                    <a:ext uri="{9D8B030D-6E8A-4147-A177-3AD203B41FA5}">
                      <a16:colId xmlns:a16="http://schemas.microsoft.com/office/drawing/2014/main" val="1111511683"/>
                    </a:ext>
                  </a:extLst>
                </a:gridCol>
              </a:tblGrid>
              <a:tr h="291498">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通用服务器名称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主要功能</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101301"/>
                  </a:ext>
                </a:extLst>
              </a:tr>
              <a:tr h="286900">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用于部署网上银行</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应用系统、后台管理系统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69616"/>
                  </a:ext>
                </a:extLst>
              </a:tr>
              <a:tr h="289659">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应用服务器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用于部署网上银行交易应用系统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004269"/>
                  </a:ext>
                </a:extLst>
              </a:tr>
              <a:tr h="286900">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数据库服务器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用于部署数据库管理系统，完成关键数据的安全存储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762473"/>
                  </a:ext>
                </a:extLst>
              </a:tr>
              <a:tr h="288739">
                <a:tc>
                  <a:txBody>
                    <a:bodyPr/>
                    <a:lstStyle/>
                    <a:p>
                      <a:pPr algn="ctr">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日志服务器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用于接收和存储网络设备或服务器产生的日志信息</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578193"/>
                  </a:ext>
                </a:extLst>
              </a:tr>
            </a:tbl>
          </a:graphicData>
        </a:graphic>
      </p:graphicFrame>
      <p:graphicFrame>
        <p:nvGraphicFramePr>
          <p:cNvPr id="9" name="表格 8">
            <a:extLst>
              <a:ext uri="{FF2B5EF4-FFF2-40B4-BE49-F238E27FC236}">
                <a16:creationId xmlns:a16="http://schemas.microsoft.com/office/drawing/2014/main" id="{8326F39E-2A83-C5C8-7E11-0223F1CB9866}"/>
              </a:ext>
            </a:extLst>
          </p:cNvPr>
          <p:cNvGraphicFramePr>
            <a:graphicFrameLocks noGrp="1"/>
          </p:cNvGraphicFramePr>
          <p:nvPr>
            <p:extLst>
              <p:ext uri="{D42A27DB-BD31-4B8C-83A1-F6EECF244321}">
                <p14:modId xmlns:p14="http://schemas.microsoft.com/office/powerpoint/2010/main" val="385823371"/>
              </p:ext>
            </p:extLst>
          </p:nvPr>
        </p:nvGraphicFramePr>
        <p:xfrm>
          <a:off x="198609" y="4031865"/>
          <a:ext cx="11649679" cy="2324100"/>
        </p:xfrm>
        <a:graphic>
          <a:graphicData uri="http://schemas.openxmlformats.org/drawingml/2006/table">
            <a:tbl>
              <a:tblPr firstRow="1" firstCol="1" bandRow="1"/>
              <a:tblGrid>
                <a:gridCol w="987893">
                  <a:extLst>
                    <a:ext uri="{9D8B030D-6E8A-4147-A177-3AD203B41FA5}">
                      <a16:colId xmlns:a16="http://schemas.microsoft.com/office/drawing/2014/main" val="2452047532"/>
                    </a:ext>
                  </a:extLst>
                </a:gridCol>
                <a:gridCol w="2772624">
                  <a:extLst>
                    <a:ext uri="{9D8B030D-6E8A-4147-A177-3AD203B41FA5}">
                      <a16:colId xmlns:a16="http://schemas.microsoft.com/office/drawing/2014/main" val="3724675172"/>
                    </a:ext>
                  </a:extLst>
                </a:gridCol>
                <a:gridCol w="7889162">
                  <a:extLst>
                    <a:ext uri="{9D8B030D-6E8A-4147-A177-3AD203B41FA5}">
                      <a16:colId xmlns:a16="http://schemas.microsoft.com/office/drawing/2014/main" val="3270434589"/>
                    </a:ext>
                  </a:extLst>
                </a:gridCol>
              </a:tblGrid>
              <a:tr h="389127">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应用名称</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464837"/>
                  </a:ext>
                </a:extLst>
              </a:tr>
              <a:tr h="681899">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网上银行</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web</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应用</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接收、处理或转发客户端提交的交易请求信息，并向客户端返回交易结果信息</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270960"/>
                  </a:ext>
                </a:extLst>
              </a:tr>
              <a:tr h="385421">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后台管理应用</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后台服务、管理平台、报表展示</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537747"/>
                  </a:ext>
                </a:extLst>
              </a:tr>
              <a:tr h="684370">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网上银行交易应用</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接收、处理客户端提交的交易请求信息，完成网银业务处理功能</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55928"/>
                  </a:ext>
                </a:extLst>
              </a:tr>
            </a:tbl>
          </a:graphicData>
        </a:graphic>
      </p:graphicFrame>
    </p:spTree>
    <p:extLst>
      <p:ext uri="{BB962C8B-B14F-4D97-AF65-F5344CB8AC3E}">
        <p14:creationId xmlns:p14="http://schemas.microsoft.com/office/powerpoint/2010/main" val="141024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重要设备和关键数据</a:t>
            </a:r>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graphicFrame>
        <p:nvGraphicFramePr>
          <p:cNvPr id="8" name="表格 7">
            <a:extLst>
              <a:ext uri="{FF2B5EF4-FFF2-40B4-BE49-F238E27FC236}">
                <a16:creationId xmlns:a16="http://schemas.microsoft.com/office/drawing/2014/main" id="{FDA2F9F3-5FDA-AB5E-91CD-BCFF47067680}"/>
              </a:ext>
            </a:extLst>
          </p:cNvPr>
          <p:cNvGraphicFramePr>
            <a:graphicFrameLocks noGrp="1"/>
          </p:cNvGraphicFramePr>
          <p:nvPr>
            <p:extLst>
              <p:ext uri="{D42A27DB-BD31-4B8C-83A1-F6EECF244321}">
                <p14:modId xmlns:p14="http://schemas.microsoft.com/office/powerpoint/2010/main" val="2752318749"/>
              </p:ext>
            </p:extLst>
          </p:nvPr>
        </p:nvGraphicFramePr>
        <p:xfrm>
          <a:off x="198609" y="2140086"/>
          <a:ext cx="11794779" cy="3934726"/>
        </p:xfrm>
        <a:graphic>
          <a:graphicData uri="http://schemas.openxmlformats.org/drawingml/2006/table">
            <a:tbl>
              <a:tblPr firstRow="1" firstCol="1" bandRow="1"/>
              <a:tblGrid>
                <a:gridCol w="997838">
                  <a:extLst>
                    <a:ext uri="{9D8B030D-6E8A-4147-A177-3AD203B41FA5}">
                      <a16:colId xmlns:a16="http://schemas.microsoft.com/office/drawing/2014/main" val="3933098456"/>
                    </a:ext>
                  </a:extLst>
                </a:gridCol>
                <a:gridCol w="1870652">
                  <a:extLst>
                    <a:ext uri="{9D8B030D-6E8A-4147-A177-3AD203B41FA5}">
                      <a16:colId xmlns:a16="http://schemas.microsoft.com/office/drawing/2014/main" val="1512758854"/>
                    </a:ext>
                  </a:extLst>
                </a:gridCol>
                <a:gridCol w="6331437">
                  <a:extLst>
                    <a:ext uri="{9D8B030D-6E8A-4147-A177-3AD203B41FA5}">
                      <a16:colId xmlns:a16="http://schemas.microsoft.com/office/drawing/2014/main" val="3996280028"/>
                    </a:ext>
                  </a:extLst>
                </a:gridCol>
                <a:gridCol w="2594852">
                  <a:extLst>
                    <a:ext uri="{9D8B030D-6E8A-4147-A177-3AD203B41FA5}">
                      <a16:colId xmlns:a16="http://schemas.microsoft.com/office/drawing/2014/main" val="694714209"/>
                    </a:ext>
                  </a:extLst>
                </a:gridCol>
              </a:tblGrid>
              <a:tr h="554738">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关键数据</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关键数据描述</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安全需求</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688185"/>
                  </a:ext>
                </a:extLst>
              </a:tr>
              <a:tr h="1413514">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业务数据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包括用户姓名、身份证件号码、银行卡号、手机号及与用户相关的交易信息、资信信息、财务信息等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790337"/>
                  </a:ext>
                </a:extLst>
              </a:tr>
              <a:tr h="985015">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鉴别数据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包括用户支付密码、登录密码、通用设备和关键业务应用的用户登录密码等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372666"/>
                  </a:ext>
                </a:extLst>
              </a:tr>
              <a:tr h="981459">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日志数据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通用服务器的系统日志和操作日志、关键业务应用的登录日志和操作日志等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816357"/>
                  </a:ext>
                </a:extLst>
              </a:tr>
            </a:tbl>
          </a:graphicData>
        </a:graphic>
      </p:graphicFrame>
    </p:spTree>
    <p:extLst>
      <p:ext uri="{BB962C8B-B14F-4D97-AF65-F5344CB8AC3E}">
        <p14:creationId xmlns:p14="http://schemas.microsoft.com/office/powerpoint/2010/main" val="3506789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4.</a:t>
            </a:r>
            <a:r>
              <a:rPr lang="zh-CN" altLang="en-US" dirty="0"/>
              <a:t>密钥体系</a:t>
            </a:r>
          </a:p>
          <a:p>
            <a:r>
              <a:rPr lang="zh-CN" altLang="en-US" dirty="0"/>
              <a:t>网上银行系统在“应用和数据安全”层面主要为非对称密钥体系，基于</a:t>
            </a:r>
            <a:r>
              <a:rPr lang="en-US" altLang="zh-CN" dirty="0"/>
              <a:t>PKI</a:t>
            </a:r>
            <a:r>
              <a:rPr lang="zh-CN" altLang="en-US" dirty="0"/>
              <a:t>技术实现，包括两层证书体系，如下表所示。</a:t>
            </a:r>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graphicFrame>
        <p:nvGraphicFramePr>
          <p:cNvPr id="6" name="表格 5">
            <a:extLst>
              <a:ext uri="{FF2B5EF4-FFF2-40B4-BE49-F238E27FC236}">
                <a16:creationId xmlns:a16="http://schemas.microsoft.com/office/drawing/2014/main" id="{00CB4888-9122-084B-FD92-A2B2FFA677DD}"/>
              </a:ext>
            </a:extLst>
          </p:cNvPr>
          <p:cNvGraphicFramePr>
            <a:graphicFrameLocks noGrp="1"/>
          </p:cNvGraphicFramePr>
          <p:nvPr>
            <p:extLst>
              <p:ext uri="{D42A27DB-BD31-4B8C-83A1-F6EECF244321}">
                <p14:modId xmlns:p14="http://schemas.microsoft.com/office/powerpoint/2010/main" val="2882343835"/>
              </p:ext>
            </p:extLst>
          </p:nvPr>
        </p:nvGraphicFramePr>
        <p:xfrm>
          <a:off x="361863" y="2683364"/>
          <a:ext cx="11468273" cy="3564113"/>
        </p:xfrm>
        <a:graphic>
          <a:graphicData uri="http://schemas.openxmlformats.org/drawingml/2006/table">
            <a:tbl>
              <a:tblPr firstRow="1" firstCol="1" bandRow="1"/>
              <a:tblGrid>
                <a:gridCol w="1750060">
                  <a:extLst>
                    <a:ext uri="{9D8B030D-6E8A-4147-A177-3AD203B41FA5}">
                      <a16:colId xmlns:a16="http://schemas.microsoft.com/office/drawing/2014/main" val="4240840894"/>
                    </a:ext>
                  </a:extLst>
                </a:gridCol>
                <a:gridCol w="2722300">
                  <a:extLst>
                    <a:ext uri="{9D8B030D-6E8A-4147-A177-3AD203B41FA5}">
                      <a16:colId xmlns:a16="http://schemas.microsoft.com/office/drawing/2014/main" val="3231446901"/>
                    </a:ext>
                  </a:extLst>
                </a:gridCol>
                <a:gridCol w="6995913">
                  <a:extLst>
                    <a:ext uri="{9D8B030D-6E8A-4147-A177-3AD203B41FA5}">
                      <a16:colId xmlns:a16="http://schemas.microsoft.com/office/drawing/2014/main" val="2386673025"/>
                    </a:ext>
                  </a:extLst>
                </a:gridCol>
              </a:tblGrid>
              <a:tr h="112868">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层次</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类型</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功能</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071532"/>
                  </a:ext>
                </a:extLst>
              </a:tr>
              <a:tr h="382099">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公钥用于网上银行系统验证</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签发的证书</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86126"/>
                  </a:ext>
                </a:extLst>
              </a:tr>
              <a:tr h="1378502">
                <a:tc rowSpan="2">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网上银行签名密钥对</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网上银行证书是网上银行系统的合法性标识，用于用户对网上银行系统的身份鉴别；公钥由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签发后形成网上银行证书，私钥存放在网上银行系统的签名验签服务器内</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998873"/>
                  </a:ext>
                </a:extLst>
              </a:tr>
              <a:tr h="1287920">
                <a:tc v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用户签名密钥对</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用户证书是用户合法性标识，用于用户身份鉴别、交易数据完整性保护和操作的不可否认。公钥由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签发后形成用户证书，私钥存放在智能密码钥匙内</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022906"/>
                  </a:ext>
                </a:extLst>
              </a:tr>
            </a:tbl>
          </a:graphicData>
        </a:graphic>
      </p:graphicFrame>
    </p:spTree>
    <p:extLst>
      <p:ext uri="{BB962C8B-B14F-4D97-AF65-F5344CB8AC3E}">
        <p14:creationId xmlns:p14="http://schemas.microsoft.com/office/powerpoint/2010/main" val="150552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5.</a:t>
            </a:r>
            <a:r>
              <a:rPr lang="zh-CN" altLang="en-US" dirty="0"/>
              <a:t>密码应用工作流程</a:t>
            </a:r>
          </a:p>
          <a:p>
            <a:r>
              <a:rPr lang="zh-CN" altLang="en-US" dirty="0"/>
              <a:t>网上银行系统密码应用工作流程如下图所示。</a:t>
            </a:r>
            <a:endParaRPr lang="en-US" altLang="zh-CN" dirty="0"/>
          </a:p>
          <a:p>
            <a:endParaRPr lang="zh-CN" altLang="en-US"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p:txBody>
      </p:sp>
      <p:pic>
        <p:nvPicPr>
          <p:cNvPr id="8" name="图片 7">
            <a:extLst>
              <a:ext uri="{FF2B5EF4-FFF2-40B4-BE49-F238E27FC236}">
                <a16:creationId xmlns:a16="http://schemas.microsoft.com/office/drawing/2014/main" id="{30465355-78E8-65FD-5991-749962722867}"/>
              </a:ext>
            </a:extLst>
          </p:cNvPr>
          <p:cNvPicPr>
            <a:picLocks noChangeAspect="1"/>
          </p:cNvPicPr>
          <p:nvPr/>
        </p:nvPicPr>
        <p:blipFill>
          <a:blip r:embed="rId3"/>
          <a:stretch>
            <a:fillRect/>
          </a:stretch>
        </p:blipFill>
        <p:spPr>
          <a:xfrm>
            <a:off x="2667000" y="2473301"/>
            <a:ext cx="7357918" cy="3830826"/>
          </a:xfrm>
          <a:prstGeom prst="rect">
            <a:avLst/>
          </a:prstGeom>
        </p:spPr>
      </p:pic>
    </p:spTree>
    <p:extLst>
      <p:ext uri="{BB962C8B-B14F-4D97-AF65-F5344CB8AC3E}">
        <p14:creationId xmlns:p14="http://schemas.microsoft.com/office/powerpoint/2010/main" val="3174825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6.</a:t>
            </a:r>
            <a:r>
              <a:rPr lang="zh-CN" altLang="en-US" dirty="0">
                <a:latin typeface="宋体" panose="02010600030101010101" pitchFamily="2" charset="-122"/>
                <a:cs typeface="+mn-cs"/>
              </a:rPr>
              <a:t>密码技术应用要求标准符合性自查情况</a:t>
            </a:r>
            <a:endParaRPr lang="en-US" altLang="zh-CN" dirty="0">
              <a:latin typeface="宋体" panose="02010600030101010101" pitchFamily="2" charset="-122"/>
              <a:cs typeface="+mn-cs"/>
            </a:endParaRPr>
          </a:p>
          <a:p>
            <a:pPr eaLnBrk="1" fontAlgn="auto" hangingPunct="1">
              <a:spcAft>
                <a:spcPts val="0"/>
              </a:spcAft>
              <a:defRPr/>
            </a:pPr>
            <a:endParaRPr lang="en-US" altLang="zh-CN" dirty="0">
              <a:latin typeface="宋体" panose="02010600030101010101" pitchFamily="2" charset="-122"/>
              <a:cs typeface="+mn-cs"/>
            </a:endParaRPr>
          </a:p>
          <a:p>
            <a:pPr marL="342900" indent="-342900" eaLnBrk="1" fontAlgn="auto" hangingPunct="1">
              <a:spcAft>
                <a:spcPts val="0"/>
              </a:spcAft>
              <a:buFont typeface="Wingdings" panose="05000000000000000000" pitchFamily="2" charset="2"/>
              <a:buChar char="Ø"/>
              <a:defRPr/>
            </a:pPr>
            <a:r>
              <a:rPr lang="zh-CN" altLang="en-US" dirty="0">
                <a:latin typeface="宋体" panose="02010600030101010101" pitchFamily="2" charset="-122"/>
                <a:cs typeface="+mn-cs"/>
              </a:rPr>
              <a:t>物理和环境安全：</a:t>
            </a:r>
          </a:p>
          <a:p>
            <a:pPr lvl="1">
              <a:defRPr/>
            </a:pPr>
            <a:r>
              <a:rPr lang="zh-CN" altLang="en-US" dirty="0">
                <a:latin typeface="宋体" panose="02010600030101010101" pitchFamily="2" charset="-122"/>
                <a:ea typeface="宋体" panose="02010600030101010101" pitchFamily="2" charset="-122"/>
              </a:rPr>
              <a:t>身份鉴别</a:t>
            </a:r>
          </a:p>
          <a:p>
            <a:pPr lvl="1">
              <a:defRPr/>
            </a:pPr>
            <a:r>
              <a:rPr lang="zh-CN" altLang="en-US" dirty="0">
                <a:latin typeface="宋体" panose="02010600030101010101" pitchFamily="2" charset="-122"/>
                <a:ea typeface="宋体" panose="02010600030101010101" pitchFamily="2" charset="-122"/>
              </a:rPr>
              <a:t>电子门禁记录数据完整性</a:t>
            </a:r>
          </a:p>
          <a:p>
            <a:pPr lvl="1">
              <a:defRPr/>
            </a:pPr>
            <a:r>
              <a:rPr lang="zh-CN" altLang="en-US" dirty="0">
                <a:latin typeface="宋体" panose="02010600030101010101" pitchFamily="2" charset="-122"/>
                <a:ea typeface="宋体" panose="02010600030101010101" pitchFamily="2" charset="-122"/>
              </a:rPr>
              <a:t>视频记录数据完整性</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网上银行系统</a:t>
            </a:r>
          </a:p>
        </p:txBody>
      </p:sp>
      <p:sp>
        <p:nvSpPr>
          <p:cNvPr id="6" name="文本框 5">
            <a:extLst>
              <a:ext uri="{FF2B5EF4-FFF2-40B4-BE49-F238E27FC236}">
                <a16:creationId xmlns:a16="http://schemas.microsoft.com/office/drawing/2014/main" id="{786C6B8F-7883-5757-A803-4DB966E018BB}"/>
              </a:ext>
            </a:extLst>
          </p:cNvPr>
          <p:cNvSpPr txBox="1"/>
          <p:nvPr/>
        </p:nvSpPr>
        <p:spPr>
          <a:xfrm>
            <a:off x="6750996" y="1828800"/>
            <a:ext cx="4241259" cy="2954655"/>
          </a:xfrm>
          <a:prstGeom prst="rect">
            <a:avLst/>
          </a:prstGeom>
          <a:noFill/>
        </p:spPr>
        <p:txBody>
          <a:bodyPr wrap="square" rtlCol="0">
            <a:spAutoFit/>
          </a:bodyPr>
          <a:lstStyle/>
          <a:p>
            <a:pPr eaLnBrk="1" fontAlgn="auto" hangingPunct="1">
              <a:spcAft>
                <a:spcPts val="0"/>
              </a:spcAft>
              <a:defRPr/>
            </a:pPr>
            <a:endParaRPr lang="en-US" altLang="zh-CN" sz="2400" dirty="0">
              <a:latin typeface="宋体" panose="02010600030101010101" pitchFamily="2" charset="-122"/>
              <a:ea typeface="宋体" panose="02010600030101010101" pitchFamily="2" charset="-122"/>
            </a:endParaRPr>
          </a:p>
          <a:p>
            <a:pPr marL="342900" indent="-342900" eaLnBrk="1" fontAlgn="auto" hangingPunct="1">
              <a:spcAft>
                <a:spcPts val="0"/>
              </a:spcAft>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网络和通信安全：</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身份鉴别</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访问控制信息完整性</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通信数据完整性通信数据保密性</a:t>
            </a:r>
          </a:p>
          <a:p>
            <a:pPr marL="800100" lvl="1" indent="-342900">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集中管理通道安全</a:t>
            </a:r>
          </a:p>
          <a:p>
            <a:endParaRPr lang="zh-CN" altLang="en-US" dirty="0">
              <a:ea typeface="宋体" panose="02010600030101010101" pitchFamily="2" charset="-122"/>
            </a:endParaRPr>
          </a:p>
        </p:txBody>
      </p:sp>
    </p:spTree>
    <p:extLst>
      <p:ext uri="{BB962C8B-B14F-4D97-AF65-F5344CB8AC3E}">
        <p14:creationId xmlns:p14="http://schemas.microsoft.com/office/powerpoint/2010/main" val="194598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6.</a:t>
            </a:r>
            <a:r>
              <a:rPr lang="zh-CN" altLang="en-US" dirty="0"/>
              <a:t>密码技术应用要求标准符合性自查情况</a:t>
            </a:r>
            <a:endParaRPr lang="en-US" altLang="zh-CN" dirty="0"/>
          </a:p>
          <a:p>
            <a:endParaRPr lang="zh-CN" altLang="en-US" dirty="0"/>
          </a:p>
          <a:p>
            <a:pPr marL="342900" indent="-342900">
              <a:buFont typeface="Wingdings" panose="05000000000000000000" pitchFamily="2" charset="2"/>
              <a:buChar char="Ø"/>
            </a:pPr>
            <a:r>
              <a:rPr lang="zh-CN" altLang="en-US" dirty="0">
                <a:latin typeface="宋体" panose="02010600030101010101" pitchFamily="2" charset="-122"/>
              </a:rPr>
              <a:t>设备和计算安全                                                        </a:t>
            </a:r>
            <a:endParaRPr lang="en-US" altLang="zh-CN" dirty="0">
              <a:latin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身份鉴别</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访问控制信息完整性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日志记录完整性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远程管理身份鉴别信息保密性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重要程序或文件完整性</a:t>
            </a:r>
            <a:endParaRPr lang="en-US" altLang="zh-CN" dirty="0">
              <a:latin typeface="宋体" panose="02010600030101010101" pitchFamily="2" charset="-122"/>
              <a:ea typeface="宋体" panose="02010600030101010101" pitchFamily="2" charset="-122"/>
            </a:endParaRPr>
          </a:p>
          <a:p>
            <a:pPr marL="1028700" lvl="1" indent="-342900"/>
            <a:r>
              <a:rPr lang="zh-CN" altLang="en-US" dirty="0">
                <a:latin typeface="宋体" panose="02010600030101010101" pitchFamily="2" charset="-122"/>
                <a:ea typeface="宋体" panose="02010600030101010101" pitchFamily="2" charset="-122"/>
              </a:rPr>
              <a:t>敏感标记的完整性</a:t>
            </a:r>
            <a:endParaRPr lang="en-US" altLang="zh-CN" dirty="0">
              <a:latin typeface="宋体" panose="02010600030101010101" pitchFamily="2" charset="-122"/>
              <a:ea typeface="宋体" panose="02010600030101010101" pitchFamily="2" charset="-122"/>
            </a:endParaRP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a:p>
            <a:endParaRPr lang="zh-CN" altLang="en-US" dirty="0"/>
          </a:p>
        </p:txBody>
      </p:sp>
      <p:sp>
        <p:nvSpPr>
          <p:cNvPr id="6" name="文本框 5">
            <a:extLst>
              <a:ext uri="{FF2B5EF4-FFF2-40B4-BE49-F238E27FC236}">
                <a16:creationId xmlns:a16="http://schemas.microsoft.com/office/drawing/2014/main" id="{1B0DB623-8AFD-416D-27EF-56BB28AFB76D}"/>
              </a:ext>
            </a:extLst>
          </p:cNvPr>
          <p:cNvSpPr txBox="1"/>
          <p:nvPr/>
        </p:nvSpPr>
        <p:spPr>
          <a:xfrm>
            <a:off x="6269017" y="2278962"/>
            <a:ext cx="5490989"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应用和数据</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身份鉴别</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访问控制信息和敏感标记完整性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数据传输安全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数据存储安全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日志记录完整性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重要应用功能程序的加载和卸载</a:t>
            </a:r>
          </a:p>
        </p:txBody>
      </p:sp>
    </p:spTree>
    <p:extLst>
      <p:ext uri="{BB962C8B-B14F-4D97-AF65-F5344CB8AC3E}">
        <p14:creationId xmlns:p14="http://schemas.microsoft.com/office/powerpoint/2010/main" val="355326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pPr>
              <a:lnSpc>
                <a:spcPct val="150000"/>
              </a:lnSpc>
            </a:pPr>
            <a:r>
              <a:rPr lang="en-US" altLang="zh-CN" dirty="0"/>
              <a:t>1.</a:t>
            </a:r>
            <a:r>
              <a:rPr lang="zh-CN" altLang="en-US" dirty="0"/>
              <a:t>密码技术应用测评概要</a:t>
            </a:r>
          </a:p>
          <a:p>
            <a:pPr>
              <a:lnSpc>
                <a:spcPct val="150000"/>
              </a:lnSpc>
            </a:pPr>
            <a:r>
              <a:rPr lang="zh-CN" altLang="en-US" dirty="0"/>
              <a:t>网上银行系统密码技术应用测评概要如前两页</a:t>
            </a:r>
            <a:r>
              <a:rPr lang="en-US" altLang="zh-CN" dirty="0"/>
              <a:t>PPT</a:t>
            </a:r>
            <a:r>
              <a:rPr lang="zh-CN" altLang="en-US" dirty="0"/>
              <a:t>所示。测评方式包括访谈、文档审查、实地查看、配置检杳和现场工具测试等。需要说明的是，访谈、文档审查、实地查看和配置检查等测评方式在第</a:t>
            </a:r>
            <a:r>
              <a:rPr lang="en-US" altLang="zh-CN" dirty="0"/>
              <a:t>4</a:t>
            </a:r>
            <a:r>
              <a:rPr lang="zh-CN" altLang="en-US" dirty="0"/>
              <a:t>章已经进行了具体阐述，本节只描述与现场工具测试相关的内容。</a:t>
            </a:r>
          </a:p>
          <a:p>
            <a:pPr>
              <a:lnSpc>
                <a:spcPct val="150000"/>
              </a:lnSpc>
            </a:pPr>
            <a:endParaRPr lang="en-US" altLang="zh-CN" dirty="0"/>
          </a:p>
          <a:p>
            <a:pPr lvl="1" indent="0">
              <a:lnSpc>
                <a:spcPct val="150000"/>
              </a:lnSpc>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a:p>
            <a:endParaRPr lang="zh-CN" altLang="en-US" dirty="0"/>
          </a:p>
        </p:txBody>
      </p:sp>
    </p:spTree>
    <p:extLst>
      <p:ext uri="{BB962C8B-B14F-4D97-AF65-F5344CB8AC3E}">
        <p14:creationId xmlns:p14="http://schemas.microsoft.com/office/powerpoint/2010/main" val="289316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p>
          <a:p>
            <a:r>
              <a:rPr lang="zh-CN" altLang="en-US" dirty="0"/>
              <a:t>网上银行系统“应用和数据安全”层面的非对称密钥的全生命周期如下表所示。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a:p>
            <a:endParaRPr lang="zh-CN" altLang="en-US" dirty="0"/>
          </a:p>
        </p:txBody>
      </p:sp>
      <p:graphicFrame>
        <p:nvGraphicFramePr>
          <p:cNvPr id="7" name="表格 6">
            <a:extLst>
              <a:ext uri="{FF2B5EF4-FFF2-40B4-BE49-F238E27FC236}">
                <a16:creationId xmlns:a16="http://schemas.microsoft.com/office/drawing/2014/main" id="{B927A1C1-B51C-C537-734D-81EA7DFAF5BD}"/>
              </a:ext>
            </a:extLst>
          </p:cNvPr>
          <p:cNvGraphicFramePr>
            <a:graphicFrameLocks noGrp="1"/>
          </p:cNvGraphicFramePr>
          <p:nvPr>
            <p:extLst>
              <p:ext uri="{D42A27DB-BD31-4B8C-83A1-F6EECF244321}">
                <p14:modId xmlns:p14="http://schemas.microsoft.com/office/powerpoint/2010/main" val="3234446237"/>
              </p:ext>
            </p:extLst>
          </p:nvPr>
        </p:nvGraphicFramePr>
        <p:xfrm>
          <a:off x="198610" y="2360588"/>
          <a:ext cx="11794778" cy="4059555"/>
        </p:xfrm>
        <a:graphic>
          <a:graphicData uri="http://schemas.openxmlformats.org/drawingml/2006/table">
            <a:tbl>
              <a:tblPr firstRow="1" firstCol="1" bandRow="1"/>
              <a:tblGrid>
                <a:gridCol w="1161507">
                  <a:extLst>
                    <a:ext uri="{9D8B030D-6E8A-4147-A177-3AD203B41FA5}">
                      <a16:colId xmlns:a16="http://schemas.microsoft.com/office/drawing/2014/main" val="741101184"/>
                    </a:ext>
                  </a:extLst>
                </a:gridCol>
                <a:gridCol w="1262506">
                  <a:extLst>
                    <a:ext uri="{9D8B030D-6E8A-4147-A177-3AD203B41FA5}">
                      <a16:colId xmlns:a16="http://schemas.microsoft.com/office/drawing/2014/main" val="1236254482"/>
                    </a:ext>
                  </a:extLst>
                </a:gridCol>
                <a:gridCol w="1283301">
                  <a:extLst>
                    <a:ext uri="{9D8B030D-6E8A-4147-A177-3AD203B41FA5}">
                      <a16:colId xmlns:a16="http://schemas.microsoft.com/office/drawing/2014/main" val="2521253677"/>
                    </a:ext>
                  </a:extLst>
                </a:gridCol>
                <a:gridCol w="1342712">
                  <a:extLst>
                    <a:ext uri="{9D8B030D-6E8A-4147-A177-3AD203B41FA5}">
                      <a16:colId xmlns:a16="http://schemas.microsoft.com/office/drawing/2014/main" val="2145792956"/>
                    </a:ext>
                  </a:extLst>
                </a:gridCol>
                <a:gridCol w="1176357">
                  <a:extLst>
                    <a:ext uri="{9D8B030D-6E8A-4147-A177-3AD203B41FA5}">
                      <a16:colId xmlns:a16="http://schemas.microsoft.com/office/drawing/2014/main" val="2223421141"/>
                    </a:ext>
                  </a:extLst>
                </a:gridCol>
                <a:gridCol w="1287756">
                  <a:extLst>
                    <a:ext uri="{9D8B030D-6E8A-4147-A177-3AD203B41FA5}">
                      <a16:colId xmlns:a16="http://schemas.microsoft.com/office/drawing/2014/main" val="671188472"/>
                    </a:ext>
                  </a:extLst>
                </a:gridCol>
                <a:gridCol w="1757112">
                  <a:extLst>
                    <a:ext uri="{9D8B030D-6E8A-4147-A177-3AD203B41FA5}">
                      <a16:colId xmlns:a16="http://schemas.microsoft.com/office/drawing/2014/main" val="4094724887"/>
                    </a:ext>
                  </a:extLst>
                </a:gridCol>
                <a:gridCol w="1275874">
                  <a:extLst>
                    <a:ext uri="{9D8B030D-6E8A-4147-A177-3AD203B41FA5}">
                      <a16:colId xmlns:a16="http://schemas.microsoft.com/office/drawing/2014/main" val="3233020582"/>
                    </a:ext>
                  </a:extLst>
                </a:gridCol>
                <a:gridCol w="1247653">
                  <a:extLst>
                    <a:ext uri="{9D8B030D-6E8A-4147-A177-3AD203B41FA5}">
                      <a16:colId xmlns:a16="http://schemas.microsoft.com/office/drawing/2014/main" val="3771938376"/>
                    </a:ext>
                  </a:extLst>
                </a:gridCol>
              </a:tblGrid>
              <a:tr h="651564">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036791"/>
                  </a:ext>
                </a:extLst>
              </a:tr>
              <a:tr h="1287154">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以证书形式离线分发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以证书形式离线导入和导出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 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进行备份恢复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进行归档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827088"/>
                  </a:ext>
                </a:extLst>
              </a:tr>
              <a:tr h="1499017">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网上银行系统签名私钥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利用签名验签服务器产品自身的密钥备份和恢复机制实现</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签名验签服务器内完成销毁</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811462"/>
                  </a:ext>
                </a:extLst>
              </a:tr>
            </a:tbl>
          </a:graphicData>
        </a:graphic>
      </p:graphicFrame>
    </p:spTree>
    <p:extLst>
      <p:ext uri="{BB962C8B-B14F-4D97-AF65-F5344CB8AC3E}">
        <p14:creationId xmlns:p14="http://schemas.microsoft.com/office/powerpoint/2010/main" val="2559089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网上银行系统</a:t>
            </a:r>
          </a:p>
          <a:p>
            <a:endParaRPr lang="zh-CN" altLang="en-US" dirty="0"/>
          </a:p>
        </p:txBody>
      </p:sp>
      <p:graphicFrame>
        <p:nvGraphicFramePr>
          <p:cNvPr id="6" name="表格 5">
            <a:extLst>
              <a:ext uri="{FF2B5EF4-FFF2-40B4-BE49-F238E27FC236}">
                <a16:creationId xmlns:a16="http://schemas.microsoft.com/office/drawing/2014/main" id="{78B45CDF-96BA-1366-01D7-FEA26B12C2CC}"/>
              </a:ext>
            </a:extLst>
          </p:cNvPr>
          <p:cNvGraphicFramePr>
            <a:graphicFrameLocks noGrp="1"/>
          </p:cNvGraphicFramePr>
          <p:nvPr>
            <p:extLst>
              <p:ext uri="{D42A27DB-BD31-4B8C-83A1-F6EECF244321}">
                <p14:modId xmlns:p14="http://schemas.microsoft.com/office/powerpoint/2010/main" val="2106144625"/>
              </p:ext>
            </p:extLst>
          </p:nvPr>
        </p:nvGraphicFramePr>
        <p:xfrm>
          <a:off x="198610" y="2101174"/>
          <a:ext cx="11794778" cy="4039597"/>
        </p:xfrm>
        <a:graphic>
          <a:graphicData uri="http://schemas.openxmlformats.org/drawingml/2006/table">
            <a:tbl>
              <a:tblPr firstRow="1" firstCol="1" bandRow="1"/>
              <a:tblGrid>
                <a:gridCol w="1161507">
                  <a:extLst>
                    <a:ext uri="{9D8B030D-6E8A-4147-A177-3AD203B41FA5}">
                      <a16:colId xmlns:a16="http://schemas.microsoft.com/office/drawing/2014/main" val="2872584757"/>
                    </a:ext>
                  </a:extLst>
                </a:gridCol>
                <a:gridCol w="1262506">
                  <a:extLst>
                    <a:ext uri="{9D8B030D-6E8A-4147-A177-3AD203B41FA5}">
                      <a16:colId xmlns:a16="http://schemas.microsoft.com/office/drawing/2014/main" val="1568607123"/>
                    </a:ext>
                  </a:extLst>
                </a:gridCol>
                <a:gridCol w="1283301">
                  <a:extLst>
                    <a:ext uri="{9D8B030D-6E8A-4147-A177-3AD203B41FA5}">
                      <a16:colId xmlns:a16="http://schemas.microsoft.com/office/drawing/2014/main" val="1585261370"/>
                    </a:ext>
                  </a:extLst>
                </a:gridCol>
                <a:gridCol w="1342712">
                  <a:extLst>
                    <a:ext uri="{9D8B030D-6E8A-4147-A177-3AD203B41FA5}">
                      <a16:colId xmlns:a16="http://schemas.microsoft.com/office/drawing/2014/main" val="3185303606"/>
                    </a:ext>
                  </a:extLst>
                </a:gridCol>
                <a:gridCol w="1176357">
                  <a:extLst>
                    <a:ext uri="{9D8B030D-6E8A-4147-A177-3AD203B41FA5}">
                      <a16:colId xmlns:a16="http://schemas.microsoft.com/office/drawing/2014/main" val="611596641"/>
                    </a:ext>
                  </a:extLst>
                </a:gridCol>
                <a:gridCol w="1287756">
                  <a:extLst>
                    <a:ext uri="{9D8B030D-6E8A-4147-A177-3AD203B41FA5}">
                      <a16:colId xmlns:a16="http://schemas.microsoft.com/office/drawing/2014/main" val="2094222040"/>
                    </a:ext>
                  </a:extLst>
                </a:gridCol>
                <a:gridCol w="1757112">
                  <a:extLst>
                    <a:ext uri="{9D8B030D-6E8A-4147-A177-3AD203B41FA5}">
                      <a16:colId xmlns:a16="http://schemas.microsoft.com/office/drawing/2014/main" val="2682643107"/>
                    </a:ext>
                  </a:extLst>
                </a:gridCol>
                <a:gridCol w="1275874">
                  <a:extLst>
                    <a:ext uri="{9D8B030D-6E8A-4147-A177-3AD203B41FA5}">
                      <a16:colId xmlns:a16="http://schemas.microsoft.com/office/drawing/2014/main" val="954445627"/>
                    </a:ext>
                  </a:extLst>
                </a:gridCol>
                <a:gridCol w="1247653">
                  <a:extLst>
                    <a:ext uri="{9D8B030D-6E8A-4147-A177-3AD203B41FA5}">
                      <a16:colId xmlns:a16="http://schemas.microsoft.com/office/drawing/2014/main" val="552906510"/>
                    </a:ext>
                  </a:extLst>
                </a:gridCol>
              </a:tblGrid>
              <a:tr h="1263547">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网上银行系统签名公钥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219680"/>
                  </a:ext>
                </a:extLst>
              </a:tr>
              <a:tr h="1512503">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用户签名私钥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智能密码钥匙内存</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智能密码钥匙内使用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不涉及该密钥的备份恢</a:t>
                      </a:r>
                    </a:p>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智能密码钥匙内销毁</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193468"/>
                  </a:ext>
                </a:extLst>
              </a:tr>
              <a:tr h="1263547">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用户签名公钥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735467"/>
                  </a:ext>
                </a:extLst>
              </a:tr>
            </a:tbl>
          </a:graphicData>
        </a:graphic>
      </p:graphicFrame>
    </p:spTree>
    <p:extLst>
      <p:ext uri="{BB962C8B-B14F-4D97-AF65-F5344CB8AC3E}">
        <p14:creationId xmlns:p14="http://schemas.microsoft.com/office/powerpoint/2010/main" val="28016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Times New Roman" panose="02020603050405020304" pitchFamily="18" charset="0"/>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6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1.</a:t>
            </a:r>
            <a:r>
              <a:rPr lang="zh-CN" altLang="en-US" dirty="0">
                <a:cs typeface="+mn-cs"/>
              </a:rPr>
              <a:t>密码应用需求</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金融</a:t>
            </a:r>
            <a:r>
              <a:rPr lang="en-US" altLang="zh-CN" dirty="0">
                <a:cs typeface="+mn-cs"/>
              </a:rPr>
              <a:t>IC</a:t>
            </a:r>
            <a:r>
              <a:rPr lang="zh-CN" altLang="en-US" dirty="0">
                <a:cs typeface="+mn-cs"/>
              </a:rPr>
              <a:t>卡系统在日常运行和管理过程中，在身份鉴别、关键数据的保密性和完整性保护等方面，都需要利用密码技术进行保护。密码应用需求主要包括：</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）身份鉴别需求：对使用金融</a:t>
            </a:r>
            <a:r>
              <a:rPr lang="en-US" altLang="zh-CN" dirty="0">
                <a:cs typeface="+mn-cs"/>
              </a:rPr>
              <a:t>IC</a:t>
            </a:r>
            <a:r>
              <a:rPr lang="zh-CN" altLang="en-US" dirty="0">
                <a:cs typeface="+mn-cs"/>
              </a:rPr>
              <a:t>卡的用户进行身份标识和身份鉴别，实现身份鉴别信息的防截获、防假冒和防重用，保证用户身份的真实性。</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）关键数据的保密性和完整性需求：在传输和存储过程中，对金融</a:t>
            </a:r>
            <a:r>
              <a:rPr lang="en-US" altLang="zh-CN" dirty="0">
                <a:cs typeface="+mn-cs"/>
              </a:rPr>
              <a:t>IC</a:t>
            </a:r>
            <a:r>
              <a:rPr lang="zh-CN" altLang="en-US" dirty="0">
                <a:cs typeface="+mn-cs"/>
              </a:rPr>
              <a:t>卡数据、持卡人数据、交易信息数据、日志信息等进行保密性和完整性保护。</a:t>
            </a: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2.</a:t>
            </a:r>
            <a:r>
              <a:rPr lang="zh-CN" altLang="en-US" dirty="0">
                <a:latin typeface="宋体" panose="02010600030101010101" pitchFamily="2" charset="-122"/>
                <a:cs typeface="+mn-cs"/>
              </a:rPr>
              <a:t>密码应用架构</a:t>
            </a: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卡系统分为发卡侧、交易侧两个部分，如下图所示。</a:t>
            </a:r>
            <a:endParaRPr lang="en-US" altLang="zh-CN" dirty="0">
              <a:latin typeface="宋体" panose="02010600030101010101" pitchFamily="2" charset="-122"/>
              <a:cs typeface="+mn-cs"/>
            </a:endParaRPr>
          </a:p>
          <a:p>
            <a:pPr eaLnBrk="1" fontAlgn="auto" hangingPunct="1">
              <a:spcAft>
                <a:spcPts val="0"/>
              </a:spcAft>
              <a:defRPr/>
            </a:pPr>
            <a:endParaRPr lang="en-US" altLang="zh-CN" dirty="0">
              <a:latin typeface="宋体" panose="02010600030101010101" pitchFamily="2" charset="-122"/>
              <a:cs typeface="+mn-cs"/>
            </a:endParaRPr>
          </a:p>
          <a:p>
            <a:pPr eaLnBrk="1" fontAlgn="auto" hangingPunct="1">
              <a:spcAft>
                <a:spcPts val="0"/>
              </a:spcAft>
              <a:defRPr/>
            </a:pPr>
            <a:r>
              <a:rPr lang="en-US" altLang="zh-CN" dirty="0">
                <a:latin typeface="宋体" panose="02010600030101010101" pitchFamily="2" charset="-122"/>
                <a:cs typeface="+mn-cs"/>
              </a:rPr>
              <a:t>1</a:t>
            </a:r>
            <a:r>
              <a:rPr lang="zh-CN" altLang="en-US" dirty="0">
                <a:latin typeface="宋体" panose="02010600030101010101" pitchFamily="2" charset="-122"/>
                <a:cs typeface="+mn-cs"/>
              </a:rPr>
              <a:t>）发卡侧</a:t>
            </a:r>
          </a:p>
          <a:p>
            <a:pPr lvl="1">
              <a:defRPr/>
            </a:pPr>
            <a:r>
              <a:rPr lang="en-US" altLang="zh-CN" dirty="0">
                <a:latin typeface="宋体" panose="02010600030101010101" pitchFamily="2" charset="-122"/>
                <a:ea typeface="宋体" panose="02010600030101010101" pitchFamily="2" charset="-122"/>
              </a:rPr>
              <a:t>IC</a:t>
            </a:r>
            <a:r>
              <a:rPr lang="zh-CN" altLang="en-US" dirty="0">
                <a:latin typeface="宋体" panose="02010600030101010101" pitchFamily="2" charset="-122"/>
                <a:ea typeface="宋体" panose="02010600030101010101" pitchFamily="2" charset="-122"/>
              </a:rPr>
              <a:t>卡业务管理应用。</a:t>
            </a:r>
          </a:p>
          <a:p>
            <a:pPr lvl="1">
              <a:defRPr/>
            </a:pPr>
            <a:r>
              <a:rPr lang="zh-CN" altLang="en-US" dirty="0">
                <a:latin typeface="宋体" panose="02010600030101010101" pitchFamily="2" charset="-122"/>
                <a:ea typeface="宋体" panose="02010600030101010101" pitchFamily="2" charset="-122"/>
              </a:rPr>
              <a:t>密钥管理应用。</a:t>
            </a:r>
            <a:endParaRPr lang="en-US" altLang="zh-CN"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数据准备应用。</a:t>
            </a:r>
            <a:endParaRPr lang="en-US" altLang="zh-CN" dirty="0">
              <a:latin typeface="宋体" panose="02010600030101010101" pitchFamily="2" charset="-122"/>
              <a:ea typeface="宋体" panose="02010600030101010101" pitchFamily="2" charset="-122"/>
            </a:endParaRPr>
          </a:p>
          <a:p>
            <a:pPr eaLnBrk="1" fontAlgn="auto" hangingPunct="1">
              <a:spcAft>
                <a:spcPts val="0"/>
              </a:spcAft>
              <a:defRPr/>
            </a:pPr>
            <a:r>
              <a:rPr lang="en-US" altLang="zh-CN" dirty="0">
                <a:latin typeface="宋体" panose="02010600030101010101" pitchFamily="2" charset="-122"/>
                <a:cs typeface="+mn-cs"/>
              </a:rPr>
              <a:t>2</a:t>
            </a:r>
            <a:r>
              <a:rPr lang="zh-CN" altLang="en-US" dirty="0">
                <a:latin typeface="宋体" panose="02010600030101010101" pitchFamily="2" charset="-122"/>
                <a:cs typeface="+mn-cs"/>
              </a:rPr>
              <a:t>）交易侧</a:t>
            </a:r>
          </a:p>
          <a:p>
            <a:pPr lvl="1">
              <a:defRPr/>
            </a:pPr>
            <a:r>
              <a:rPr lang="zh-CN" altLang="en-US" dirty="0">
                <a:latin typeface="宋体" panose="02010600030101010101" pitchFamily="2" charset="-122"/>
                <a:ea typeface="宋体" panose="02010600030101010101" pitchFamily="2" charset="-122"/>
              </a:rPr>
              <a:t>受理终端设备。</a:t>
            </a:r>
            <a:endParaRPr lang="en-US" altLang="zh-CN" dirty="0">
              <a:latin typeface="宋体" panose="02010600030101010101" pitchFamily="2" charset="-122"/>
              <a:ea typeface="宋体" panose="02010600030101010101" pitchFamily="2" charset="-122"/>
            </a:endParaRPr>
          </a:p>
          <a:p>
            <a:pPr lvl="1">
              <a:defRPr/>
            </a:pPr>
            <a:r>
              <a:rPr lang="zh-CN" altLang="en-US" dirty="0">
                <a:latin typeface="宋体" panose="02010600030101010101" pitchFamily="2" charset="-122"/>
                <a:ea typeface="宋体" panose="02010600030101010101" pitchFamily="2" charset="-122"/>
              </a:rPr>
              <a:t>收单前置应用。</a:t>
            </a:r>
          </a:p>
          <a:p>
            <a:pPr lvl="1">
              <a:defRPr/>
            </a:pPr>
            <a:r>
              <a:rPr lang="en-US" altLang="zh-CN" dirty="0">
                <a:latin typeface="宋体" panose="02010600030101010101" pitchFamily="2" charset="-122"/>
                <a:ea typeface="宋体" panose="02010600030101010101" pitchFamily="2" charset="-122"/>
              </a:rPr>
              <a:t>IC</a:t>
            </a:r>
            <a:r>
              <a:rPr lang="zh-CN" altLang="en-US" dirty="0">
                <a:latin typeface="宋体" panose="02010600030101010101" pitchFamily="2" charset="-122"/>
                <a:ea typeface="宋体" panose="02010600030101010101" pitchFamily="2" charset="-122"/>
              </a:rPr>
              <a:t>卡前置应用。</a:t>
            </a: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pic>
        <p:nvPicPr>
          <p:cNvPr id="7" name="图片 6">
            <a:extLst>
              <a:ext uri="{FF2B5EF4-FFF2-40B4-BE49-F238E27FC236}">
                <a16:creationId xmlns:a16="http://schemas.microsoft.com/office/drawing/2014/main" id="{4CDB0A88-DFEE-BE19-E54A-5968675DEACC}"/>
              </a:ext>
            </a:extLst>
          </p:cNvPr>
          <p:cNvPicPr>
            <a:picLocks noChangeAspect="1"/>
          </p:cNvPicPr>
          <p:nvPr/>
        </p:nvPicPr>
        <p:blipFill>
          <a:blip r:embed="rId2"/>
          <a:stretch>
            <a:fillRect/>
          </a:stretch>
        </p:blipFill>
        <p:spPr>
          <a:xfrm>
            <a:off x="4366893" y="2332156"/>
            <a:ext cx="7068536" cy="3915321"/>
          </a:xfrm>
          <a:prstGeom prst="rect">
            <a:avLst/>
          </a:prstGeom>
        </p:spPr>
      </p:pic>
    </p:spTree>
    <p:extLst>
      <p:ext uri="{BB962C8B-B14F-4D97-AF65-F5344CB8AC3E}">
        <p14:creationId xmlns:p14="http://schemas.microsoft.com/office/powerpoint/2010/main" val="32542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3.</a:t>
            </a:r>
            <a:r>
              <a:rPr lang="zh-CN" altLang="en-US" dirty="0">
                <a:latin typeface="宋体" panose="02010600030101010101" pitchFamily="2" charset="-122"/>
                <a:cs typeface="+mn-cs"/>
              </a:rPr>
              <a:t>重要设备项关键数据</a:t>
            </a: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卡系统部署的密码产品、通用服务器、关键业务应用和关键数据分别如下表所示</a:t>
            </a:r>
            <a:endParaRPr lang="en-US" altLang="zh-CN" dirty="0">
              <a:latin typeface="宋体" panose="02010600030101010101" pitchFamily="2" charset="-122"/>
              <a:cs typeface="+mn-cs"/>
            </a:endParaRP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graphicFrame>
        <p:nvGraphicFramePr>
          <p:cNvPr id="6" name="表格 5">
            <a:extLst>
              <a:ext uri="{FF2B5EF4-FFF2-40B4-BE49-F238E27FC236}">
                <a16:creationId xmlns:a16="http://schemas.microsoft.com/office/drawing/2014/main" id="{266CFBE8-DFC7-40B0-FB06-790FF859ADC0}"/>
              </a:ext>
            </a:extLst>
          </p:cNvPr>
          <p:cNvGraphicFramePr>
            <a:graphicFrameLocks noGrp="1"/>
          </p:cNvGraphicFramePr>
          <p:nvPr>
            <p:extLst>
              <p:ext uri="{D42A27DB-BD31-4B8C-83A1-F6EECF244321}">
                <p14:modId xmlns:p14="http://schemas.microsoft.com/office/powerpoint/2010/main" val="1731537846"/>
              </p:ext>
            </p:extLst>
          </p:nvPr>
        </p:nvGraphicFramePr>
        <p:xfrm>
          <a:off x="198609" y="2548648"/>
          <a:ext cx="11794778" cy="3592124"/>
        </p:xfrm>
        <a:graphic>
          <a:graphicData uri="http://schemas.openxmlformats.org/drawingml/2006/table">
            <a:tbl>
              <a:tblPr firstRow="1" firstCol="1" bandRow="1"/>
              <a:tblGrid>
                <a:gridCol w="941384">
                  <a:extLst>
                    <a:ext uri="{9D8B030D-6E8A-4147-A177-3AD203B41FA5}">
                      <a16:colId xmlns:a16="http://schemas.microsoft.com/office/drawing/2014/main" val="1895205949"/>
                    </a:ext>
                  </a:extLst>
                </a:gridCol>
                <a:gridCol w="2472607">
                  <a:extLst>
                    <a:ext uri="{9D8B030D-6E8A-4147-A177-3AD203B41FA5}">
                      <a16:colId xmlns:a16="http://schemas.microsoft.com/office/drawing/2014/main" val="855592446"/>
                    </a:ext>
                  </a:extLst>
                </a:gridCol>
                <a:gridCol w="2581136">
                  <a:extLst>
                    <a:ext uri="{9D8B030D-6E8A-4147-A177-3AD203B41FA5}">
                      <a16:colId xmlns:a16="http://schemas.microsoft.com/office/drawing/2014/main" val="265117376"/>
                    </a:ext>
                  </a:extLst>
                </a:gridCol>
                <a:gridCol w="5716723">
                  <a:extLst>
                    <a:ext uri="{9D8B030D-6E8A-4147-A177-3AD203B41FA5}">
                      <a16:colId xmlns:a16="http://schemas.microsoft.com/office/drawing/2014/main" val="3795426008"/>
                    </a:ext>
                  </a:extLst>
                </a:gridCol>
                <a:gridCol w="82928">
                  <a:extLst>
                    <a:ext uri="{9D8B030D-6E8A-4147-A177-3AD203B41FA5}">
                      <a16:colId xmlns:a16="http://schemas.microsoft.com/office/drawing/2014/main" val="2526463355"/>
                    </a:ext>
                  </a:extLst>
                </a:gridCol>
              </a:tblGrid>
              <a:tr h="462454">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密码产品名称</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涉及的密码算法</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000" kern="100" dirty="0">
                          <a:effectLst/>
                          <a:latin typeface="宋体" panose="02010600030101010101" pitchFamily="2" charset="-122"/>
                          <a:ea typeface="宋体" panose="02010600030101010101" pitchFamily="2" charset="-122"/>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279821"/>
                  </a:ext>
                </a:extLst>
              </a:tr>
              <a:tr h="463929">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金融数据密码机</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SM2</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SM3</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用于密钥管理和密码计算</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739902370"/>
                  </a:ext>
                </a:extLst>
              </a:tr>
              <a:tr h="459510">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POS</a:t>
                      </a:r>
                      <a:r>
                        <a:rPr lang="zh-CN" sz="2400" kern="100">
                          <a:effectLst/>
                          <a:latin typeface="宋体" panose="02010600030101010101" pitchFamily="2" charset="-122"/>
                          <a:ea typeface="宋体" panose="02010600030101010101" pitchFamily="2" charset="-122"/>
                          <a:cs typeface="Times New Roman" panose="02020603050405020304" pitchFamily="18" charset="0"/>
                        </a:rPr>
                        <a:t>机</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SM2</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SM3</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用于身份鉴别和保护交易报文关键信息</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8012610"/>
                  </a:ext>
                </a:extLst>
              </a:tr>
              <a:tr h="462454">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ATM</a:t>
                      </a:r>
                      <a:r>
                        <a:rPr lang="zh-CN" sz="2400" kern="100">
                          <a:effectLst/>
                          <a:latin typeface="宋体" panose="02010600030101010101" pitchFamily="2" charset="-122"/>
                          <a:ea typeface="宋体" panose="02010600030101010101" pitchFamily="2" charset="-122"/>
                          <a:cs typeface="Times New Roman" panose="02020603050405020304" pitchFamily="18" charset="0"/>
                        </a:rPr>
                        <a:t>密码键盘</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SM2</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SM3</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用于保护交易报文关键信息</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47480647"/>
                  </a:ext>
                </a:extLst>
              </a:tr>
              <a:tr h="459510">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金融</a:t>
                      </a:r>
                      <a:r>
                        <a:rPr lang="en-US" sz="2400" kern="100">
                          <a:effectLst/>
                          <a:latin typeface="宋体" panose="02010600030101010101" pitchFamily="2" charset="-122"/>
                          <a:ea typeface="宋体" panose="02010600030101010101" pitchFamily="2" charset="-122"/>
                          <a:cs typeface="Times New Roman" panose="02020603050405020304" pitchFamily="18" charset="0"/>
                        </a:rPr>
                        <a:t>IC</a:t>
                      </a:r>
                      <a:r>
                        <a:rPr lang="zh-CN" sz="2400" kern="100">
                          <a:effectLst/>
                          <a:latin typeface="宋体" panose="02010600030101010101" pitchFamily="2" charset="-122"/>
                          <a:ea typeface="宋体" panose="02010600030101010101" pitchFamily="2" charset="-122"/>
                          <a:cs typeface="Times New Roman" panose="02020603050405020304" pitchFamily="18" charset="0"/>
                        </a:rPr>
                        <a:t>卡</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SM2</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SM3</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存储密钥、数字证书等个人化信息</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133935112"/>
                  </a:ext>
                </a:extLst>
              </a:tr>
              <a:tr h="1284267">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5</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a:effectLst/>
                          <a:latin typeface="宋体" panose="02010600030101010101" pitchFamily="2" charset="-122"/>
                          <a:ea typeface="宋体" panose="02010600030101010101" pitchFamily="2" charset="-122"/>
                          <a:cs typeface="Times New Roman" panose="02020603050405020304" pitchFamily="18" charset="0"/>
                        </a:rPr>
                        <a:t>智能密码钥匙</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a:effectLst/>
                          <a:latin typeface="宋体" panose="02010600030101010101" pitchFamily="2" charset="-122"/>
                          <a:ea typeface="宋体" panose="02010600030101010101" pitchFamily="2" charset="-122"/>
                          <a:cs typeface="Times New Roman" panose="02020603050405020304" pitchFamily="18" charset="0"/>
                        </a:rPr>
                        <a:t>SM2</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SM3</a:t>
                      </a:r>
                      <a:r>
                        <a:rPr lang="zh-CN" sz="2400" kern="100">
                          <a:effectLst/>
                          <a:latin typeface="宋体" panose="02010600030101010101" pitchFamily="2" charset="-122"/>
                          <a:ea typeface="宋体" panose="02010600030101010101" pitchFamily="2" charset="-122"/>
                          <a:cs typeface="Times New Roman" panose="02020603050405020304" pitchFamily="18" charset="0"/>
                        </a:rPr>
                        <a:t>、</a:t>
                      </a:r>
                      <a:r>
                        <a:rPr lang="en-US" sz="2400" kern="100">
                          <a:effectLst/>
                          <a:latin typeface="宋体" panose="02010600030101010101" pitchFamily="2" charset="-122"/>
                          <a:ea typeface="宋体" panose="02010600030101010101" pitchFamily="2" charset="-122"/>
                          <a:cs typeface="Times New Roman" panose="02020603050405020304" pitchFamily="18" charset="0"/>
                        </a:rPr>
                        <a:t>SM4</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用于设备管理员登录通用服务器，以及对设备和应用的相关访问控制信息、日志信息、应用程序等进行完整性保护</a:t>
                      </a:r>
                    </a:p>
                  </a:txBody>
                  <a:tcPr marL="68076" marR="48536" marT="214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345304118"/>
                  </a:ext>
                </a:extLst>
              </a:tr>
            </a:tbl>
          </a:graphicData>
        </a:graphic>
      </p:graphicFrame>
    </p:spTree>
    <p:extLst>
      <p:ext uri="{BB962C8B-B14F-4D97-AF65-F5344CB8AC3E}">
        <p14:creationId xmlns:p14="http://schemas.microsoft.com/office/powerpoint/2010/main" val="206253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3.</a:t>
            </a:r>
            <a:r>
              <a:rPr lang="zh-CN" altLang="en-US" dirty="0">
                <a:latin typeface="宋体" panose="02010600030101010101" pitchFamily="2" charset="-122"/>
                <a:cs typeface="+mn-cs"/>
              </a:rPr>
              <a:t>重要设备项关键数据</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graphicFrame>
        <p:nvGraphicFramePr>
          <p:cNvPr id="7" name="表格 6">
            <a:extLst>
              <a:ext uri="{FF2B5EF4-FFF2-40B4-BE49-F238E27FC236}">
                <a16:creationId xmlns:a16="http://schemas.microsoft.com/office/drawing/2014/main" id="{623D6BE9-D452-7B52-3AAE-BC01C88B9609}"/>
              </a:ext>
            </a:extLst>
          </p:cNvPr>
          <p:cNvGraphicFramePr>
            <a:graphicFrameLocks noGrp="1"/>
          </p:cNvGraphicFramePr>
          <p:nvPr>
            <p:extLst>
              <p:ext uri="{D42A27DB-BD31-4B8C-83A1-F6EECF244321}">
                <p14:modId xmlns:p14="http://schemas.microsoft.com/office/powerpoint/2010/main" val="522024602"/>
              </p:ext>
            </p:extLst>
          </p:nvPr>
        </p:nvGraphicFramePr>
        <p:xfrm>
          <a:off x="198609" y="2008365"/>
          <a:ext cx="11794778" cy="2331085"/>
        </p:xfrm>
        <a:graphic>
          <a:graphicData uri="http://schemas.openxmlformats.org/drawingml/2006/table">
            <a:tbl>
              <a:tblPr firstRow="1" firstCol="1" bandRow="1"/>
              <a:tblGrid>
                <a:gridCol w="1250247">
                  <a:extLst>
                    <a:ext uri="{9D8B030D-6E8A-4147-A177-3AD203B41FA5}">
                      <a16:colId xmlns:a16="http://schemas.microsoft.com/office/drawing/2014/main" val="1867443047"/>
                    </a:ext>
                  </a:extLst>
                </a:gridCol>
                <a:gridCol w="2729312">
                  <a:extLst>
                    <a:ext uri="{9D8B030D-6E8A-4147-A177-3AD203B41FA5}">
                      <a16:colId xmlns:a16="http://schemas.microsoft.com/office/drawing/2014/main" val="2188883789"/>
                    </a:ext>
                  </a:extLst>
                </a:gridCol>
                <a:gridCol w="7815219">
                  <a:extLst>
                    <a:ext uri="{9D8B030D-6E8A-4147-A177-3AD203B41FA5}">
                      <a16:colId xmlns:a16="http://schemas.microsoft.com/office/drawing/2014/main" val="1354426919"/>
                    </a:ext>
                  </a:extLst>
                </a:gridCol>
              </a:tblGrid>
              <a:tr h="322305">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39370" marR="42545" marT="273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通用服务器名称</a:t>
                      </a:r>
                    </a:p>
                  </a:txBody>
                  <a:tcPr marL="39370" marR="42545" marT="273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39370" marR="42545" marT="273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066751"/>
                  </a:ext>
                </a:extLst>
              </a:tr>
              <a:tr h="614652">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发卡侧服务器</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用于部署</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卡业务管理应用、密钥管理应用、数据准备应用、个人化应用等</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445934"/>
                  </a:ext>
                </a:extLst>
              </a:tr>
              <a:tr h="322305">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交易侧服务器</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用于部署收单前置应用和</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卡前置应用等</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646678"/>
                  </a:ext>
                </a:extLst>
              </a:tr>
              <a:tr h="322305">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数据库服务器</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用于交易数据、业务数据及其他数据的存储</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2735"/>
                  </a:ext>
                </a:extLst>
              </a:tr>
              <a:tr h="324371">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4</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日志服务器</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用于收集和存储网络设备或服务器产生的日志信息</a:t>
                      </a:r>
                    </a:p>
                  </a:txBody>
                  <a:tcPr marL="39370" marR="42545" marT="273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111389"/>
                  </a:ext>
                </a:extLst>
              </a:tr>
            </a:tbl>
          </a:graphicData>
        </a:graphic>
      </p:graphicFrame>
      <p:graphicFrame>
        <p:nvGraphicFramePr>
          <p:cNvPr id="8" name="表格 7">
            <a:extLst>
              <a:ext uri="{FF2B5EF4-FFF2-40B4-BE49-F238E27FC236}">
                <a16:creationId xmlns:a16="http://schemas.microsoft.com/office/drawing/2014/main" id="{04609DD9-12B4-A642-40BF-7049EFB0107E}"/>
              </a:ext>
            </a:extLst>
          </p:cNvPr>
          <p:cNvGraphicFramePr>
            <a:graphicFrameLocks noGrp="1"/>
          </p:cNvGraphicFramePr>
          <p:nvPr>
            <p:extLst>
              <p:ext uri="{D42A27DB-BD31-4B8C-83A1-F6EECF244321}">
                <p14:modId xmlns:p14="http://schemas.microsoft.com/office/powerpoint/2010/main" val="1290605170"/>
              </p:ext>
            </p:extLst>
          </p:nvPr>
        </p:nvGraphicFramePr>
        <p:xfrm>
          <a:off x="198609" y="4684781"/>
          <a:ext cx="11794777" cy="1649535"/>
        </p:xfrm>
        <a:graphic>
          <a:graphicData uri="http://schemas.openxmlformats.org/drawingml/2006/table">
            <a:tbl>
              <a:tblPr firstRow="1" firstCol="1" bandRow="1"/>
              <a:tblGrid>
                <a:gridCol w="1247887">
                  <a:extLst>
                    <a:ext uri="{9D8B030D-6E8A-4147-A177-3AD203B41FA5}">
                      <a16:colId xmlns:a16="http://schemas.microsoft.com/office/drawing/2014/main" val="1662069872"/>
                    </a:ext>
                  </a:extLst>
                </a:gridCol>
                <a:gridCol w="2731670">
                  <a:extLst>
                    <a:ext uri="{9D8B030D-6E8A-4147-A177-3AD203B41FA5}">
                      <a16:colId xmlns:a16="http://schemas.microsoft.com/office/drawing/2014/main" val="2728126307"/>
                    </a:ext>
                  </a:extLst>
                </a:gridCol>
                <a:gridCol w="7815220">
                  <a:extLst>
                    <a:ext uri="{9D8B030D-6E8A-4147-A177-3AD203B41FA5}">
                      <a16:colId xmlns:a16="http://schemas.microsoft.com/office/drawing/2014/main" val="711723227"/>
                    </a:ext>
                  </a:extLst>
                </a:gridCol>
              </a:tblGrid>
              <a:tr h="423236">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应用名称</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237090"/>
                  </a:ext>
                </a:extLst>
              </a:tr>
              <a:tr h="800350">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54610"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发卡侧应用</a:t>
                      </a:r>
                    </a:p>
                  </a:txBody>
                  <a:tcPr marL="38100" marR="54610"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包括</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卡业务管理应用、密钥管理应用、数据准备应用、个人化应用等</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47100"/>
                  </a:ext>
                </a:extLst>
              </a:tr>
              <a:tr h="425949">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交易侧应用</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包括收单前置应用和</a:t>
                      </a: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卡前置应用等</a:t>
                      </a:r>
                    </a:p>
                  </a:txBody>
                  <a:tcPr marL="38100" marR="54610"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262654"/>
                  </a:ext>
                </a:extLst>
              </a:tr>
            </a:tbl>
          </a:graphicData>
        </a:graphic>
      </p:graphicFrame>
    </p:spTree>
    <p:extLst>
      <p:ext uri="{BB962C8B-B14F-4D97-AF65-F5344CB8AC3E}">
        <p14:creationId xmlns:p14="http://schemas.microsoft.com/office/powerpoint/2010/main" val="27878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3.</a:t>
            </a:r>
            <a:r>
              <a:rPr lang="zh-CN" altLang="en-US" dirty="0">
                <a:latin typeface="宋体" panose="02010600030101010101" pitchFamily="2" charset="-122"/>
                <a:cs typeface="+mn-cs"/>
              </a:rPr>
              <a:t>重要设备项关键数据</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graphicFrame>
        <p:nvGraphicFramePr>
          <p:cNvPr id="6" name="表格 5">
            <a:extLst>
              <a:ext uri="{FF2B5EF4-FFF2-40B4-BE49-F238E27FC236}">
                <a16:creationId xmlns:a16="http://schemas.microsoft.com/office/drawing/2014/main" id="{6C6757B8-0648-8F9F-8C92-4A051A2D526A}"/>
              </a:ext>
            </a:extLst>
          </p:cNvPr>
          <p:cNvGraphicFramePr>
            <a:graphicFrameLocks noGrp="1"/>
          </p:cNvGraphicFramePr>
          <p:nvPr>
            <p:extLst>
              <p:ext uri="{D42A27DB-BD31-4B8C-83A1-F6EECF244321}">
                <p14:modId xmlns:p14="http://schemas.microsoft.com/office/powerpoint/2010/main" val="1741760979"/>
              </p:ext>
            </p:extLst>
          </p:nvPr>
        </p:nvGraphicFramePr>
        <p:xfrm>
          <a:off x="231212" y="2042809"/>
          <a:ext cx="11794779" cy="4365849"/>
        </p:xfrm>
        <a:graphic>
          <a:graphicData uri="http://schemas.openxmlformats.org/drawingml/2006/table">
            <a:tbl>
              <a:tblPr firstRow="1" firstCol="1" bandRow="1"/>
              <a:tblGrid>
                <a:gridCol w="1047376">
                  <a:extLst>
                    <a:ext uri="{9D8B030D-6E8A-4147-A177-3AD203B41FA5}">
                      <a16:colId xmlns:a16="http://schemas.microsoft.com/office/drawing/2014/main" val="4055213461"/>
                    </a:ext>
                  </a:extLst>
                </a:gridCol>
                <a:gridCol w="2307059">
                  <a:extLst>
                    <a:ext uri="{9D8B030D-6E8A-4147-A177-3AD203B41FA5}">
                      <a16:colId xmlns:a16="http://schemas.microsoft.com/office/drawing/2014/main" val="5833717"/>
                    </a:ext>
                  </a:extLst>
                </a:gridCol>
                <a:gridCol w="5871441">
                  <a:extLst>
                    <a:ext uri="{9D8B030D-6E8A-4147-A177-3AD203B41FA5}">
                      <a16:colId xmlns:a16="http://schemas.microsoft.com/office/drawing/2014/main" val="1927580376"/>
                    </a:ext>
                  </a:extLst>
                </a:gridCol>
                <a:gridCol w="2568903">
                  <a:extLst>
                    <a:ext uri="{9D8B030D-6E8A-4147-A177-3AD203B41FA5}">
                      <a16:colId xmlns:a16="http://schemas.microsoft.com/office/drawing/2014/main" val="2107106204"/>
                    </a:ext>
                  </a:extLst>
                </a:gridCol>
              </a:tblGrid>
              <a:tr h="324675">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关键数据</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关键数据描述</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安全需求</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982744"/>
                  </a:ext>
                </a:extLst>
              </a:tr>
              <a:tr h="424574">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金融</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卡数据</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包括有效期、磁道信息、银行卡卡号等</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68580" marR="36195" marT="254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734093"/>
                  </a:ext>
                </a:extLst>
              </a:tr>
              <a:tr h="1068719">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持人数据</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包括持卡人姓名、身份证件号码、手机号及与持卡人相关的交易信息、资信信息、财务信息等</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773791"/>
                  </a:ext>
                </a:extLst>
              </a:tr>
              <a:tr h="801278">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身份鉴别数据</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包括个人标识码</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(PIN)</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、通用设备和关键业务应用的用户登录口令等</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3436938"/>
                  </a:ext>
                </a:extLst>
              </a:tr>
              <a:tr h="801278">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关键参数数据</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包括通用设备配置参数信息、关键业务应用的访问控制策略数据，以及费率、柜员信息、机构编码等相关业务参数信息等</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9912"/>
                  </a:ext>
                </a:extLst>
              </a:tr>
              <a:tr h="801278">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5</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日志数据</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包括设备的系统日志和操作日志、关键业务应用的登录日志和操作囗志等</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完整性</a:t>
                      </a:r>
                    </a:p>
                  </a:txBody>
                  <a:tcPr marL="68580" marR="36195" marT="254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243622"/>
                  </a:ext>
                </a:extLst>
              </a:tr>
            </a:tbl>
          </a:graphicData>
        </a:graphic>
      </p:graphicFrame>
    </p:spTree>
    <p:extLst>
      <p:ext uri="{BB962C8B-B14F-4D97-AF65-F5344CB8AC3E}">
        <p14:creationId xmlns:p14="http://schemas.microsoft.com/office/powerpoint/2010/main" val="271512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4.</a:t>
            </a:r>
            <a:r>
              <a:rPr lang="zh-CN" altLang="en-US" dirty="0">
                <a:latin typeface="宋体" panose="02010600030101010101" pitchFamily="2" charset="-122"/>
                <a:cs typeface="+mn-cs"/>
              </a:rPr>
              <a:t>密钥体系</a:t>
            </a: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卡系统在“应用和数据安全”层面包括对称和非对称两套密钥体系。</a:t>
            </a:r>
          </a:p>
          <a:p>
            <a:pPr eaLnBrk="1" fontAlgn="auto" hangingPunct="1">
              <a:spcAft>
                <a:spcPts val="0"/>
              </a:spcAft>
              <a:defRPr/>
            </a:pPr>
            <a:r>
              <a:rPr lang="en-US" altLang="zh-CN" dirty="0">
                <a:latin typeface="宋体" panose="02010600030101010101" pitchFamily="2" charset="-122"/>
                <a:cs typeface="+mn-cs"/>
              </a:rPr>
              <a:t>1</a:t>
            </a:r>
            <a:r>
              <a:rPr lang="zh-CN" altLang="en-US" dirty="0">
                <a:latin typeface="宋体" panose="02010600030101010101" pitchFamily="2" charset="-122"/>
                <a:cs typeface="+mn-cs"/>
              </a:rPr>
              <a:t>）对称密钥体系</a:t>
            </a:r>
            <a:r>
              <a:rPr lang="en-US" altLang="zh-CN" dirty="0">
                <a:latin typeface="宋体" panose="02010600030101010101" pitchFamily="2" charset="-122"/>
                <a:cs typeface="+mn-cs"/>
              </a:rPr>
              <a:t>(</a:t>
            </a:r>
            <a:r>
              <a:rPr lang="zh-CN" altLang="en-US" dirty="0">
                <a:latin typeface="宋体" panose="02010600030101010101" pitchFamily="2" charset="-122"/>
                <a:cs typeface="+mn-cs"/>
              </a:rPr>
              <a:t>发卡侧</a:t>
            </a:r>
            <a:r>
              <a:rPr lang="en-US" altLang="zh-CN" dirty="0">
                <a:latin typeface="宋体" panose="02010600030101010101" pitchFamily="2" charset="-122"/>
                <a:cs typeface="+mn-cs"/>
              </a:rPr>
              <a:t>)</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graphicFrame>
        <p:nvGraphicFramePr>
          <p:cNvPr id="8" name="表格 7">
            <a:extLst>
              <a:ext uri="{FF2B5EF4-FFF2-40B4-BE49-F238E27FC236}">
                <a16:creationId xmlns:a16="http://schemas.microsoft.com/office/drawing/2014/main" id="{C8D20BD0-9A3E-8A66-E0EB-9E1E840D9056}"/>
              </a:ext>
            </a:extLst>
          </p:cNvPr>
          <p:cNvGraphicFramePr>
            <a:graphicFrameLocks noGrp="1"/>
          </p:cNvGraphicFramePr>
          <p:nvPr>
            <p:extLst>
              <p:ext uri="{D42A27DB-BD31-4B8C-83A1-F6EECF244321}">
                <p14:modId xmlns:p14="http://schemas.microsoft.com/office/powerpoint/2010/main" val="3774812444"/>
              </p:ext>
            </p:extLst>
          </p:nvPr>
        </p:nvGraphicFramePr>
        <p:xfrm>
          <a:off x="182309" y="3008502"/>
          <a:ext cx="11827381" cy="3238976"/>
        </p:xfrm>
        <a:graphic>
          <a:graphicData uri="http://schemas.openxmlformats.org/drawingml/2006/table">
            <a:tbl>
              <a:tblPr firstRow="1" firstCol="1" bandRow="1"/>
              <a:tblGrid>
                <a:gridCol w="834424">
                  <a:extLst>
                    <a:ext uri="{9D8B030D-6E8A-4147-A177-3AD203B41FA5}">
                      <a16:colId xmlns:a16="http://schemas.microsoft.com/office/drawing/2014/main" val="1847360029"/>
                    </a:ext>
                  </a:extLst>
                </a:gridCol>
                <a:gridCol w="3500056">
                  <a:extLst>
                    <a:ext uri="{9D8B030D-6E8A-4147-A177-3AD203B41FA5}">
                      <a16:colId xmlns:a16="http://schemas.microsoft.com/office/drawing/2014/main" val="3724819408"/>
                    </a:ext>
                  </a:extLst>
                </a:gridCol>
                <a:gridCol w="7492901">
                  <a:extLst>
                    <a:ext uri="{9D8B030D-6E8A-4147-A177-3AD203B41FA5}">
                      <a16:colId xmlns:a16="http://schemas.microsoft.com/office/drawing/2014/main" val="3304294494"/>
                    </a:ext>
                  </a:extLst>
                </a:gridCol>
              </a:tblGrid>
              <a:tr h="102331">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层次</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功能</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325941"/>
                  </a:ext>
                </a:extLst>
              </a:tr>
              <a:tr h="532066">
                <a:tc rowSpan="3">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477" marR="7321" marT="261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传输密钥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KEK/TK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MAC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密钥</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用于保护发卡行与卡片个人化应用之间传输的制卡数据文件的保密性和完整性</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77801"/>
                  </a:ext>
                </a:extLst>
              </a:tr>
              <a:tr h="618013">
                <a:tc vMerge="1">
                  <a:txBody>
                    <a:bodyPr/>
                    <a:lstStyle/>
                    <a:p>
                      <a:endParaRPr lang="zh-CN" altLang="en-US"/>
                    </a:p>
                  </a:txBody>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发卡行主密钥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KMCI</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（以及其分散的密钥）</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用于发卡行保护个人化过程中从卡片个人化应用装载到片的个人化数据的保密性和完整性</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652543"/>
                  </a:ext>
                </a:extLst>
              </a:tr>
              <a:tr h="274225">
                <a:tc vMerge="1">
                  <a:txBody>
                    <a:bodyPr/>
                    <a:lstStyle/>
                    <a:p>
                      <a:endParaRPr lang="zh-CN" altLang="en-US"/>
                    </a:p>
                  </a:txBody>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发卡行应用密文主密钥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MDK</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卡应用密文主密钥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UDK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的分散</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217261"/>
                  </a:ext>
                </a:extLst>
              </a:tr>
              <a:tr h="1305588">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477" marR="7321" marT="261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IC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卡应用密文主密钥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UDK</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477" marR="7321" marT="261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用于发卡行与卡片之间双向应用密文的产生和验证，由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MDK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分散生成。发卡行与片之间进行联机数据认证时，发卡行与卡片之间通过该密钥产生和验证</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ARQC/ARPC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（授权请求密文</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授权响应密文）</a:t>
                      </a:r>
                    </a:p>
                  </a:txBody>
                  <a:tcPr marL="56477" marR="7321" marT="2614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31684"/>
                  </a:ext>
                </a:extLst>
              </a:tr>
            </a:tbl>
          </a:graphicData>
        </a:graphic>
      </p:graphicFrame>
    </p:spTree>
    <p:extLst>
      <p:ext uri="{BB962C8B-B14F-4D97-AF65-F5344CB8AC3E}">
        <p14:creationId xmlns:p14="http://schemas.microsoft.com/office/powerpoint/2010/main" val="22229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4.</a:t>
            </a:r>
            <a:r>
              <a:rPr lang="zh-CN" altLang="en-US" dirty="0">
                <a:latin typeface="宋体" panose="02010600030101010101" pitchFamily="2" charset="-122"/>
                <a:cs typeface="+mn-cs"/>
              </a:rPr>
              <a:t>密钥体系</a:t>
            </a:r>
          </a:p>
          <a:p>
            <a:pPr eaLnBrk="1" fontAlgn="auto" hangingPunct="1">
              <a:spcAft>
                <a:spcPts val="0"/>
              </a:spcAft>
              <a:defRPr/>
            </a:pPr>
            <a:r>
              <a:rPr lang="zh-CN" altLang="en-US" dirty="0">
                <a:latin typeface="宋体" panose="02010600030101010101" pitchFamily="2" charset="-122"/>
                <a:cs typeface="+mn-cs"/>
              </a:rPr>
              <a:t>金融</a:t>
            </a:r>
            <a:r>
              <a:rPr lang="en-US" altLang="zh-CN" dirty="0">
                <a:latin typeface="宋体" panose="02010600030101010101" pitchFamily="2" charset="-122"/>
                <a:cs typeface="+mn-cs"/>
              </a:rPr>
              <a:t>IC</a:t>
            </a:r>
            <a:r>
              <a:rPr lang="zh-CN" altLang="en-US" dirty="0">
                <a:latin typeface="宋体" panose="02010600030101010101" pitchFamily="2" charset="-122"/>
                <a:cs typeface="+mn-cs"/>
              </a:rPr>
              <a:t>卡系统在“应用和数据安全”层面包括对称和非对称两套密钥体系。</a:t>
            </a:r>
          </a:p>
          <a:p>
            <a:pPr eaLnBrk="1" fontAlgn="auto" hangingPunct="1">
              <a:spcAft>
                <a:spcPts val="0"/>
              </a:spcAft>
              <a:defRPr/>
            </a:pPr>
            <a:r>
              <a:rPr lang="en-US" altLang="zh-CN" dirty="0">
                <a:latin typeface="宋体" panose="02010600030101010101" pitchFamily="2" charset="-122"/>
                <a:cs typeface="+mn-cs"/>
              </a:rPr>
              <a:t>1</a:t>
            </a:r>
            <a:r>
              <a:rPr lang="zh-CN" altLang="en-US" dirty="0">
                <a:latin typeface="宋体" panose="02010600030101010101" pitchFamily="2" charset="-122"/>
                <a:cs typeface="+mn-cs"/>
              </a:rPr>
              <a:t>）对称密钥体系</a:t>
            </a:r>
            <a:r>
              <a:rPr lang="en-US" altLang="zh-CN" dirty="0">
                <a:latin typeface="宋体" panose="02010600030101010101" pitchFamily="2" charset="-122"/>
                <a:cs typeface="+mn-cs"/>
              </a:rPr>
              <a:t>(</a:t>
            </a:r>
            <a:r>
              <a:rPr lang="zh-CN" altLang="en-US" dirty="0">
                <a:latin typeface="宋体" panose="02010600030101010101" pitchFamily="2" charset="-122"/>
                <a:cs typeface="+mn-cs"/>
              </a:rPr>
              <a:t>交易侧</a:t>
            </a:r>
            <a:r>
              <a:rPr lang="en-US" altLang="zh-CN" dirty="0">
                <a:latin typeface="宋体" panose="02010600030101010101" pitchFamily="2" charset="-122"/>
                <a:cs typeface="+mn-cs"/>
              </a:rPr>
              <a:t>)</a:t>
            </a:r>
          </a:p>
          <a:p>
            <a:pPr eaLnBrk="1" fontAlgn="auto" hangingPunct="1">
              <a:spcAft>
                <a:spcPts val="0"/>
              </a:spcAft>
              <a:defRPr/>
            </a:pPr>
            <a:endParaRPr lang="zh-CN" altLang="en-US" dirty="0">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金融</a:t>
            </a:r>
            <a:r>
              <a:rPr lang="en-US" altLang="zh-CN" dirty="0"/>
              <a:t>IC</a:t>
            </a:r>
            <a:r>
              <a:rPr lang="zh-CN" altLang="en-US" dirty="0"/>
              <a:t>卡发卡系统和交易系统</a:t>
            </a:r>
          </a:p>
        </p:txBody>
      </p:sp>
      <p:graphicFrame>
        <p:nvGraphicFramePr>
          <p:cNvPr id="6" name="表格 5">
            <a:extLst>
              <a:ext uri="{FF2B5EF4-FFF2-40B4-BE49-F238E27FC236}">
                <a16:creationId xmlns:a16="http://schemas.microsoft.com/office/drawing/2014/main" id="{39F11312-A1AE-DA2C-4900-A4D2688A2D5B}"/>
              </a:ext>
            </a:extLst>
          </p:cNvPr>
          <p:cNvGraphicFramePr>
            <a:graphicFrameLocks noGrp="1"/>
          </p:cNvGraphicFramePr>
          <p:nvPr>
            <p:extLst>
              <p:ext uri="{D42A27DB-BD31-4B8C-83A1-F6EECF244321}">
                <p14:modId xmlns:p14="http://schemas.microsoft.com/office/powerpoint/2010/main" val="129965327"/>
              </p:ext>
            </p:extLst>
          </p:nvPr>
        </p:nvGraphicFramePr>
        <p:xfrm>
          <a:off x="231213" y="2764976"/>
          <a:ext cx="11794778" cy="3545939"/>
        </p:xfrm>
        <a:graphic>
          <a:graphicData uri="http://schemas.openxmlformats.org/drawingml/2006/table">
            <a:tbl>
              <a:tblPr firstRow="1" firstCol="1" bandRow="1"/>
              <a:tblGrid>
                <a:gridCol w="1049735">
                  <a:extLst>
                    <a:ext uri="{9D8B030D-6E8A-4147-A177-3AD203B41FA5}">
                      <a16:colId xmlns:a16="http://schemas.microsoft.com/office/drawing/2014/main" val="1265351958"/>
                    </a:ext>
                  </a:extLst>
                </a:gridCol>
                <a:gridCol w="3132693">
                  <a:extLst>
                    <a:ext uri="{9D8B030D-6E8A-4147-A177-3AD203B41FA5}">
                      <a16:colId xmlns:a16="http://schemas.microsoft.com/office/drawing/2014/main" val="1001464310"/>
                    </a:ext>
                  </a:extLst>
                </a:gridCol>
                <a:gridCol w="7612350">
                  <a:extLst>
                    <a:ext uri="{9D8B030D-6E8A-4147-A177-3AD203B41FA5}">
                      <a16:colId xmlns:a16="http://schemas.microsoft.com/office/drawing/2014/main" val="2148018082"/>
                    </a:ext>
                  </a:extLst>
                </a:gridCol>
              </a:tblGrid>
              <a:tr h="361522">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层次</a:t>
                      </a:r>
                    </a:p>
                  </a:txBody>
                  <a:tcPr marL="38100" marR="45085" marT="533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38100" marR="45085" marT="533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功能</a:t>
                      </a:r>
                    </a:p>
                  </a:txBody>
                  <a:tcPr marL="38100" marR="45085" marT="533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683195"/>
                  </a:ext>
                </a:extLst>
              </a:tr>
              <a:tr h="1538203">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金融数据密码机主密钥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MK</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有在金融数据密码机内的顶层密钥，其作用是将所有存放在本地的其他密钥和待加密数据进行加密，在金融数据密码机以外的地方不会以明文形式存放，是三级密钥体系中最高级别的密钥；生成其他密钥并对其他密钥进行加密保护</a:t>
                      </a: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292728"/>
                  </a:ext>
                </a:extLst>
              </a:tr>
              <a:tr h="678474">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终端主密钥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TMK</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用于保护需要传输的工作密钥，实现工作密钥的联机实时传输或其他形式的异地传输，它在本地存放时，处于本地</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的加密保护之下</a:t>
                      </a: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58608"/>
                  </a:ext>
                </a:extLst>
              </a:tr>
              <a:tr h="904302">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MAC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计算密钥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MAK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PIN</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加密密钥</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PIK</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通常称为数据加密密钥或工作密钥，用于加密交易数据中的</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PIN</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（使用</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PIK)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和对交易数据做</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MAC</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校验（使用</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MAK)</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，从而实现身份鉴别和传输数据的保密性、完整性保护</a:t>
                      </a:r>
                    </a:p>
                  </a:txBody>
                  <a:tcPr marL="38100" marR="45085" marT="533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108039"/>
                  </a:ext>
                </a:extLst>
              </a:tr>
            </a:tbl>
          </a:graphicData>
        </a:graphic>
      </p:graphicFrame>
    </p:spTree>
    <p:extLst>
      <p:ext uri="{BB962C8B-B14F-4D97-AF65-F5344CB8AC3E}">
        <p14:creationId xmlns:p14="http://schemas.microsoft.com/office/powerpoint/2010/main" val="1098743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4301</TotalTime>
  <Words>3246</Words>
  <Application>Microsoft Office PowerPoint</Application>
  <PresentationFormat>宽屏</PresentationFormat>
  <Paragraphs>519</Paragraphs>
  <Slides>29</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宋体</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833</cp:revision>
  <dcterms:created xsi:type="dcterms:W3CDTF">2021-07-28T13:40:00Z</dcterms:created>
  <dcterms:modified xsi:type="dcterms:W3CDTF">2023-11-01T02:36:52Z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