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427" r:id="rId2"/>
    <p:sldId id="384" r:id="rId3"/>
    <p:sldId id="606" r:id="rId4"/>
    <p:sldId id="607" r:id="rId5"/>
    <p:sldId id="608" r:id="rId6"/>
    <p:sldId id="609" r:id="rId7"/>
    <p:sldId id="610" r:id="rId8"/>
    <p:sldId id="622" r:id="rId9"/>
    <p:sldId id="623" r:id="rId10"/>
    <p:sldId id="624" r:id="rId11"/>
    <p:sldId id="617" r:id="rId12"/>
    <p:sldId id="618" r:id="rId13"/>
    <p:sldId id="619" r:id="rId14"/>
    <p:sldId id="620" r:id="rId15"/>
    <p:sldId id="625" r:id="rId16"/>
    <p:sldId id="626" r:id="rId17"/>
    <p:sldId id="627" r:id="rId18"/>
    <p:sldId id="621" r:id="rId19"/>
    <p:sldId id="612" r:id="rId20"/>
    <p:sldId id="613" r:id="rId21"/>
    <p:sldId id="614" r:id="rId22"/>
    <p:sldId id="615" r:id="rId23"/>
    <p:sldId id="616" r:id="rId24"/>
    <p:sldId id="628" r:id="rId25"/>
    <p:sldId id="629" r:id="rId26"/>
    <p:sldId id="630" r:id="rId27"/>
    <p:sldId id="631" r:id="rId28"/>
    <p:sldId id="1473" r:id="rId29"/>
  </p:sldIdLst>
  <p:sldSz cx="12192000"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9" autoAdjust="0"/>
    <p:restoredTop sz="91773" autoAdjust="0"/>
  </p:normalViewPr>
  <p:slideViewPr>
    <p:cSldViewPr snapToGrid="0" showGuides="1">
      <p:cViewPr varScale="1">
        <p:scale>
          <a:sx n="110" d="100"/>
          <a:sy n="110" d="100"/>
        </p:scale>
        <p:origin x="677" y="77"/>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1F4FC72E-12B3-409D-B6D5-52046381E888}" type="datetimeFigureOut">
              <a:rPr lang="zh-CN" altLang="en-US" smtClean="0"/>
              <a:pPr/>
              <a:t>2023/11/1</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57423B5D-790E-4229-9660-97C7D2DC53D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每次课课件的目录，若一级标题不够多，可增加二级标题。总之，大致填满此页。</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21</a:t>
            </a:fld>
            <a:endParaRPr lang="zh-CN" altLang="en-US"/>
          </a:p>
        </p:txBody>
      </p:sp>
    </p:spTree>
    <p:extLst>
      <p:ext uri="{BB962C8B-B14F-4D97-AF65-F5344CB8AC3E}">
        <p14:creationId xmlns:p14="http://schemas.microsoft.com/office/powerpoint/2010/main" val="2624533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22</a:t>
            </a:fld>
            <a:endParaRPr lang="zh-CN" altLang="en-US"/>
          </a:p>
        </p:txBody>
      </p:sp>
    </p:spTree>
    <p:extLst>
      <p:ext uri="{BB962C8B-B14F-4D97-AF65-F5344CB8AC3E}">
        <p14:creationId xmlns:p14="http://schemas.microsoft.com/office/powerpoint/2010/main" val="148746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23</a:t>
            </a:fld>
            <a:endParaRPr lang="zh-CN" altLang="en-US"/>
          </a:p>
        </p:txBody>
      </p:sp>
    </p:spTree>
    <p:extLst>
      <p:ext uri="{BB962C8B-B14F-4D97-AF65-F5344CB8AC3E}">
        <p14:creationId xmlns:p14="http://schemas.microsoft.com/office/powerpoint/2010/main" val="263218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24</a:t>
            </a:fld>
            <a:endParaRPr lang="zh-CN" altLang="en-US"/>
          </a:p>
        </p:txBody>
      </p:sp>
    </p:spTree>
    <p:extLst>
      <p:ext uri="{BB962C8B-B14F-4D97-AF65-F5344CB8AC3E}">
        <p14:creationId xmlns:p14="http://schemas.microsoft.com/office/powerpoint/2010/main" val="59300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25</a:t>
            </a:fld>
            <a:endParaRPr lang="zh-CN" altLang="en-US"/>
          </a:p>
        </p:txBody>
      </p:sp>
    </p:spTree>
    <p:extLst>
      <p:ext uri="{BB962C8B-B14F-4D97-AF65-F5344CB8AC3E}">
        <p14:creationId xmlns:p14="http://schemas.microsoft.com/office/powerpoint/2010/main" val="15923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26</a:t>
            </a:fld>
            <a:endParaRPr lang="zh-CN" altLang="en-US"/>
          </a:p>
        </p:txBody>
      </p:sp>
    </p:spTree>
    <p:extLst>
      <p:ext uri="{BB962C8B-B14F-4D97-AF65-F5344CB8AC3E}">
        <p14:creationId xmlns:p14="http://schemas.microsoft.com/office/powerpoint/2010/main" val="2038837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27</a:t>
            </a:fld>
            <a:endParaRPr lang="zh-CN" altLang="en-US"/>
          </a:p>
        </p:txBody>
      </p:sp>
    </p:spTree>
    <p:extLst>
      <p:ext uri="{BB962C8B-B14F-4D97-AF65-F5344CB8AC3E}">
        <p14:creationId xmlns:p14="http://schemas.microsoft.com/office/powerpoint/2010/main" val="2515152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Times New Roman" panose="02020603050405020304" pitchFamily="18" charset="0"/>
              <a:ea typeface="宋体" panose="02010600030101010101" pitchFamily="2" charset="-122"/>
            </a:endParaRPr>
          </a:p>
        </p:txBody>
      </p:sp>
      <p:sp>
        <p:nvSpPr>
          <p:cNvPr id="7" name="矩形 6"/>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宋体" panose="02010600030101010101" pitchFamily="2" charset="-122"/>
            </a:endParaRPr>
          </a:p>
        </p:txBody>
      </p:sp>
      <p:sp>
        <p:nvSpPr>
          <p:cNvPr id="8" name="矩形 7"/>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宋体" panose="02010600030101010101" pitchFamily="2" charset="-122"/>
            </a:endParaRPr>
          </a:p>
        </p:txBody>
      </p:sp>
      <p:sp>
        <p:nvSpPr>
          <p:cNvPr id="10" name="文本占位符 11"/>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20" name="文本占位符 11"/>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pic>
        <p:nvPicPr>
          <p:cNvPr id="2" name="Picture 2">
            <a:extLst>
              <a:ext uri="{FF2B5EF4-FFF2-40B4-BE49-F238E27FC236}">
                <a16:creationId xmlns:a16="http://schemas.microsoft.com/office/drawing/2014/main" id="{80C18EB9-4523-5234-6363-E6A84A8BE32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14">
            <a:extLst>
              <a:ext uri="{FF2B5EF4-FFF2-40B4-BE49-F238E27FC236}">
                <a16:creationId xmlns:a16="http://schemas.microsoft.com/office/drawing/2014/main" id="{AE561079-413B-7D68-6B09-96E5E8978760}"/>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4" name="文本框 15">
            <a:extLst>
              <a:ext uri="{FF2B5EF4-FFF2-40B4-BE49-F238E27FC236}">
                <a16:creationId xmlns:a16="http://schemas.microsoft.com/office/drawing/2014/main" id="{7451C6D5-83F1-8A91-3648-F388FA7B5DE0}"/>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Picture 2">
            <a:extLst>
              <a:ext uri="{FF2B5EF4-FFF2-40B4-BE49-F238E27FC236}">
                <a16:creationId xmlns:a16="http://schemas.microsoft.com/office/drawing/2014/main" id="{E7B188AF-5134-0ACC-07DF-D5541E616042}"/>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fld id="{3FA3B7B3-45F1-4F78-8C74-FDB527C9F76D}" type="slidenum">
              <a:rPr lang="zh-CN" altLang="en-US" smtClean="0"/>
              <a:t>‹#›</a:t>
            </a:fld>
            <a:endParaRPr lang="zh-CN" altLang="en-US" dirty="0"/>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Times New Roman" panose="02020603050405020304" pitchFamily="18" charset="0"/>
              <a:ea typeface="宋体" panose="02010600030101010101" pitchFamily="2" charset="-122"/>
            </a:endParaRPr>
          </a:p>
        </p:txBody>
      </p:sp>
      <p:sp>
        <p:nvSpPr>
          <p:cNvPr id="15" name="文本占位符 11"/>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17" name="矩形 16"/>
          <p:cNvSpPr/>
          <p:nvPr userDrawn="1"/>
        </p:nvSpPr>
        <p:spPr>
          <a:xfrm>
            <a:off x="0"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endParaRPr>
          </a:p>
        </p:txBody>
      </p:sp>
      <p:sp>
        <p:nvSpPr>
          <p:cNvPr id="66" name="矩形 65"/>
          <p:cNvSpPr/>
          <p:nvPr userDrawn="1"/>
        </p:nvSpPr>
        <p:spPr>
          <a:xfrm>
            <a:off x="2295525" y="-1719"/>
            <a:ext cx="2295525" cy="71138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endParaRPr>
          </a:p>
        </p:txBody>
      </p:sp>
      <p:sp>
        <p:nvSpPr>
          <p:cNvPr id="65" name="矩形 64"/>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pic>
        <p:nvPicPr>
          <p:cNvPr id="2" name="图片 20">
            <a:extLst>
              <a:ext uri="{FF2B5EF4-FFF2-40B4-BE49-F238E27FC236}">
                <a16:creationId xmlns:a16="http://schemas.microsoft.com/office/drawing/2014/main" id="{D78E91B5-82CF-9DDD-BA88-BBAA86F7FD6A}"/>
              </a:ext>
            </a:extLst>
          </p:cNvPr>
          <p:cNvPicPr>
            <a:picLocks noChangeAspect="1"/>
          </p:cNvPicPr>
          <p:nvPr userDrawn="1"/>
        </p:nvPicPr>
        <p:blipFill rotWithShape="1">
          <a:blip r:embed="rId3"/>
          <a:srcRect t="27732" b="29452"/>
          <a:stretch>
            <a:fillRect/>
          </a:stretch>
        </p:blipFill>
        <p:spPr>
          <a:xfrm>
            <a:off x="7258050" y="950"/>
            <a:ext cx="4933955" cy="765175"/>
          </a:xfrm>
          <a:prstGeom prst="rect">
            <a:avLst/>
          </a:prstGeom>
        </p:spPr>
      </p:pic>
      <p:sp>
        <p:nvSpPr>
          <p:cNvPr id="3" name="文本框 19">
            <a:extLst>
              <a:ext uri="{FF2B5EF4-FFF2-40B4-BE49-F238E27FC236}">
                <a16:creationId xmlns:a16="http://schemas.microsoft.com/office/drawing/2014/main" id="{F5577CB3-06AE-1944-B5D6-80555582E4AB}"/>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6" name="文本框 22">
            <a:extLst>
              <a:ext uri="{FF2B5EF4-FFF2-40B4-BE49-F238E27FC236}">
                <a16:creationId xmlns:a16="http://schemas.microsoft.com/office/drawing/2014/main" id="{38762EB0-25C7-0BE2-AD53-3B92A9AA669F}"/>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1">
            <a:extLst>
              <a:ext uri="{FF2B5EF4-FFF2-40B4-BE49-F238E27FC236}">
                <a16:creationId xmlns:a16="http://schemas.microsoft.com/office/drawing/2014/main" id="{5ACBF5CF-789F-D05A-B292-68856D79FE4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8" name="图片 2">
            <a:extLst>
              <a:ext uri="{FF2B5EF4-FFF2-40B4-BE49-F238E27FC236}">
                <a16:creationId xmlns:a16="http://schemas.microsoft.com/office/drawing/2014/main" id="{8E16AEC0-13DF-F670-ED20-90564ADB55B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240978456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FA3B7B3-45F1-4F78-8C74-FDB527C9F76D}"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宋体" panose="02010600030101010101" pitchFamily="2" charset="-122"/>
              </a:defRPr>
            </a:lvl1pPr>
          </a:lstStyle>
          <a:p>
            <a:fld id="{3FA3B7B3-45F1-4F78-8C74-FDB527C9F76D}"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39" y="3559101"/>
            <a:ext cx="8652329" cy="669438"/>
          </a:xfrm>
        </p:spPr>
        <p:txBody>
          <a:bodyPr/>
          <a:lstStyle/>
          <a:p>
            <a:r>
              <a:rPr lang="zh-CN" altLang="en-US" dirty="0"/>
              <a:t>商用密码应用安全性评估案例</a:t>
            </a:r>
            <a:r>
              <a:rPr lang="en-US" altLang="zh-CN" dirty="0"/>
              <a:t>3</a:t>
            </a:r>
            <a:endParaRPr lang="zh-CN" altLang="en-US" dirty="0"/>
          </a:p>
        </p:txBody>
      </p:sp>
      <p:sp>
        <p:nvSpPr>
          <p:cNvPr id="4" name="文本占位符 3"/>
          <p:cNvSpPr>
            <a:spLocks noGrp="1"/>
          </p:cNvSpPr>
          <p:nvPr>
            <p:ph type="body" sz="quarter" idx="15"/>
          </p:nvPr>
        </p:nvSpPr>
        <p:spPr>
          <a:xfrm>
            <a:off x="9636919" y="3559101"/>
            <a:ext cx="2298541" cy="669438"/>
          </a:xfrm>
        </p:spPr>
        <p:txBody>
          <a:bodyPr/>
          <a:lstStyle/>
          <a:p>
            <a:r>
              <a:rPr lang="zh-CN" altLang="en-US" dirty="0"/>
              <a:t>教师姓名  </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74904" y="1492848"/>
            <a:ext cx="11618486" cy="4734216"/>
          </a:xfrm>
        </p:spPr>
        <p:txBody>
          <a:bodyPr>
            <a:normAutofit/>
          </a:bodyPr>
          <a:lstStyle/>
          <a:p>
            <a:r>
              <a:rPr lang="en-US" altLang="zh-CN" dirty="0"/>
              <a:t>2.</a:t>
            </a:r>
            <a:r>
              <a:rPr lang="zh-CN" altLang="en-US" dirty="0"/>
              <a:t>密钥管理测评对象及其生命周期</a:t>
            </a:r>
            <a:endParaRPr lang="en-US" altLang="zh-CN"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远程移动支付服务业务系统</a:t>
            </a:r>
          </a:p>
          <a:p>
            <a:endParaRPr lang="zh-CN" altLang="en-US" dirty="0"/>
          </a:p>
        </p:txBody>
      </p:sp>
      <p:graphicFrame>
        <p:nvGraphicFramePr>
          <p:cNvPr id="6" name="表格 5">
            <a:extLst>
              <a:ext uri="{FF2B5EF4-FFF2-40B4-BE49-F238E27FC236}">
                <a16:creationId xmlns:a16="http://schemas.microsoft.com/office/drawing/2014/main" id="{7BF06C07-0A4A-2B2E-EDE3-987DF8107993}"/>
              </a:ext>
            </a:extLst>
          </p:cNvPr>
          <p:cNvGraphicFramePr>
            <a:graphicFrameLocks noGrp="1"/>
          </p:cNvGraphicFramePr>
          <p:nvPr>
            <p:extLst>
              <p:ext uri="{D42A27DB-BD31-4B8C-83A1-F6EECF244321}">
                <p14:modId xmlns:p14="http://schemas.microsoft.com/office/powerpoint/2010/main" val="3165719225"/>
              </p:ext>
            </p:extLst>
          </p:nvPr>
        </p:nvGraphicFramePr>
        <p:xfrm>
          <a:off x="374904" y="1972264"/>
          <a:ext cx="11512295" cy="4255784"/>
        </p:xfrm>
        <a:graphic>
          <a:graphicData uri="http://schemas.openxmlformats.org/drawingml/2006/table">
            <a:tbl>
              <a:tblPr firstRow="1" firstCol="1" bandRow="1">
                <a:tableStyleId>{5C22544A-7EE6-4342-B048-85BDC9FD1C3A}</a:tableStyleId>
              </a:tblPr>
              <a:tblGrid>
                <a:gridCol w="1017891">
                  <a:extLst>
                    <a:ext uri="{9D8B030D-6E8A-4147-A177-3AD203B41FA5}">
                      <a16:colId xmlns:a16="http://schemas.microsoft.com/office/drawing/2014/main" val="1902099288"/>
                    </a:ext>
                  </a:extLst>
                </a:gridCol>
                <a:gridCol w="1531442">
                  <a:extLst>
                    <a:ext uri="{9D8B030D-6E8A-4147-A177-3AD203B41FA5}">
                      <a16:colId xmlns:a16="http://schemas.microsoft.com/office/drawing/2014/main" val="260330768"/>
                    </a:ext>
                  </a:extLst>
                </a:gridCol>
                <a:gridCol w="971832">
                  <a:extLst>
                    <a:ext uri="{9D8B030D-6E8A-4147-A177-3AD203B41FA5}">
                      <a16:colId xmlns:a16="http://schemas.microsoft.com/office/drawing/2014/main" val="4198991953"/>
                    </a:ext>
                  </a:extLst>
                </a:gridCol>
                <a:gridCol w="1388660">
                  <a:extLst>
                    <a:ext uri="{9D8B030D-6E8A-4147-A177-3AD203B41FA5}">
                      <a16:colId xmlns:a16="http://schemas.microsoft.com/office/drawing/2014/main" val="2532150559"/>
                    </a:ext>
                  </a:extLst>
                </a:gridCol>
                <a:gridCol w="1572893">
                  <a:extLst>
                    <a:ext uri="{9D8B030D-6E8A-4147-A177-3AD203B41FA5}">
                      <a16:colId xmlns:a16="http://schemas.microsoft.com/office/drawing/2014/main" val="2591027635"/>
                    </a:ext>
                  </a:extLst>
                </a:gridCol>
                <a:gridCol w="1183701">
                  <a:extLst>
                    <a:ext uri="{9D8B030D-6E8A-4147-A177-3AD203B41FA5}">
                      <a16:colId xmlns:a16="http://schemas.microsoft.com/office/drawing/2014/main" val="2756399299"/>
                    </a:ext>
                  </a:extLst>
                </a:gridCol>
                <a:gridCol w="1234365">
                  <a:extLst>
                    <a:ext uri="{9D8B030D-6E8A-4147-A177-3AD203B41FA5}">
                      <a16:colId xmlns:a16="http://schemas.microsoft.com/office/drawing/2014/main" val="2983365690"/>
                    </a:ext>
                  </a:extLst>
                </a:gridCol>
                <a:gridCol w="1211336">
                  <a:extLst>
                    <a:ext uri="{9D8B030D-6E8A-4147-A177-3AD203B41FA5}">
                      <a16:colId xmlns:a16="http://schemas.microsoft.com/office/drawing/2014/main" val="3443838059"/>
                    </a:ext>
                  </a:extLst>
                </a:gridCol>
                <a:gridCol w="1400175">
                  <a:extLst>
                    <a:ext uri="{9D8B030D-6E8A-4147-A177-3AD203B41FA5}">
                      <a16:colId xmlns:a16="http://schemas.microsoft.com/office/drawing/2014/main" val="549464596"/>
                    </a:ext>
                  </a:extLst>
                </a:gridCol>
              </a:tblGrid>
              <a:tr h="670352">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支付平台公钥</a:t>
                      </a:r>
                    </a:p>
                  </a:txBody>
                  <a:tcPr marL="55608" marR="55608" marT="25745"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签名公钥在服务器密码机内生成，加密公钥由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55608" marR="55608" marT="25745"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55608" marR="55608" marT="25745"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55608" marR="55608" marT="25745"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以证形式导入和导出</a:t>
                      </a:r>
                    </a:p>
                  </a:txBody>
                  <a:tcPr marL="55608" marR="55608" marT="25745"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55608" marR="55608" marT="25745"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55608" marR="55608" marT="25745"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55608" marR="55608" marT="25745"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进行撤销</a:t>
                      </a:r>
                    </a:p>
                  </a:txBody>
                  <a:tcPr marL="55608" marR="55608" marT="25745" marB="0" anchor="ctr"/>
                </a:tc>
                <a:extLst>
                  <a:ext uri="{0D108BD9-81ED-4DB2-BD59-A6C34878D82A}">
                    <a16:rowId xmlns:a16="http://schemas.microsoft.com/office/drawing/2014/main" val="3448432835"/>
                  </a:ext>
                </a:extLst>
              </a:tr>
              <a:tr h="1142027">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支付客户端私</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签名私钥在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SE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安全模块内生成，加密私钥由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SE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安全模块内存</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加密私钥以离线方式导入物理密码机，签名私钥不进行导入和导出</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SE</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安全模块内使用</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利用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SE</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安全模块产品自身的密钥备份和恢复机制实现</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SE</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安全模块内销毁</a:t>
                      </a:r>
                    </a:p>
                  </a:txBody>
                  <a:tcPr marL="55608" marR="55608" marT="25745" marB="0" anchor="ctr"/>
                </a:tc>
                <a:extLst>
                  <a:ext uri="{0D108BD9-81ED-4DB2-BD59-A6C34878D82A}">
                    <a16:rowId xmlns:a16="http://schemas.microsoft.com/office/drawing/2014/main" val="2023354718"/>
                  </a:ext>
                </a:extLst>
              </a:tr>
              <a:tr h="1142027">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支付客户端公</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签名公钥在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SE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安全模块内生成，加密公钥由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以证形式导入和导出</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以证形式使用</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进行撤销</a:t>
                      </a:r>
                    </a:p>
                  </a:txBody>
                  <a:tcPr marL="55608" marR="55608" marT="25745" marB="0" anchor="ctr"/>
                </a:tc>
                <a:extLst>
                  <a:ext uri="{0D108BD9-81ED-4DB2-BD59-A6C34878D82A}">
                    <a16:rowId xmlns:a16="http://schemas.microsoft.com/office/drawing/2014/main" val="1303343013"/>
                  </a:ext>
                </a:extLst>
              </a:tr>
              <a:tr h="996828">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支付客户端和支付平台之间的会话密钥</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支付客户端和支付平台之间</a:t>
                      </a:r>
                    </a:p>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协商生成</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临时存放在服务器密码机和</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SE</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安全模块内</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不涉及该密钥的导入和导出</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在服务器密码机和</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SE</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安全模块内使用</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55608" marR="55608" marT="25745" marB="0" anchor="ctr"/>
                </a:tc>
                <a:tc>
                  <a:txBody>
                    <a:bodyPr/>
                    <a:lstStyle/>
                    <a:p>
                      <a:pPr algn="l">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在服务器密码机和</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SE</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安全模块内销毁</a:t>
                      </a:r>
                    </a:p>
                  </a:txBody>
                  <a:tcPr marL="55608" marR="55608" marT="25745" marB="0" anchor="ctr"/>
                </a:tc>
                <a:extLst>
                  <a:ext uri="{0D108BD9-81ED-4DB2-BD59-A6C34878D82A}">
                    <a16:rowId xmlns:a16="http://schemas.microsoft.com/office/drawing/2014/main" val="3696835713"/>
                  </a:ext>
                </a:extLst>
              </a:tr>
            </a:tbl>
          </a:graphicData>
        </a:graphic>
      </p:graphicFrame>
    </p:spTree>
    <p:extLst>
      <p:ext uri="{BB962C8B-B14F-4D97-AF65-F5344CB8AC3E}">
        <p14:creationId xmlns:p14="http://schemas.microsoft.com/office/powerpoint/2010/main" val="1544620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4" y="1628167"/>
            <a:ext cx="11592286" cy="4537502"/>
          </a:xfrm>
        </p:spPr>
        <p:txBody>
          <a:bodyPr>
            <a:normAutofit/>
          </a:bodyPr>
          <a:lstStyle/>
          <a:p>
            <a:pPr marL="342900" indent="-342900">
              <a:buFont typeface="Arial" panose="020B0604020202020204" pitchFamily="34" charset="0"/>
              <a:buChar char="•"/>
            </a:pPr>
            <a:r>
              <a:rPr lang="zh-CN" altLang="en-US" dirty="0"/>
              <a:t>信息采集系统是对分散设备信息进行自动采集、数据管理、异常数据分析以及参数和控制指令下发的信息系统，该类信息系统通常由主站系统、通信信道、集中</a:t>
            </a:r>
            <a:r>
              <a:rPr lang="en-US" altLang="zh-CN" dirty="0"/>
              <a:t>/</a:t>
            </a:r>
            <a:r>
              <a:rPr lang="zh-CN" altLang="en-US" dirty="0"/>
              <a:t>采集设备组成，其特点是点多面广、数据并发量大，对实时性以及通信成功率要求高。</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为防范系统经过公网信道执行数据采集、参数和控制指令下发操作时，通信双方非授权主体的假冒，关键信息被截获、篡改、重用等风险，密码应用方案设计和密码应用安全性评估的重点在于主站和采集设备之间的身份鉴别，以及系统重要数据在传输和存储过程中的保密性和完整性保护。</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信息采集系统</a:t>
            </a:r>
          </a:p>
        </p:txBody>
      </p:sp>
    </p:spTree>
    <p:extLst>
      <p:ext uri="{BB962C8B-B14F-4D97-AF65-F5344CB8AC3E}">
        <p14:creationId xmlns:p14="http://schemas.microsoft.com/office/powerpoint/2010/main" val="42039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4948" y="1371600"/>
            <a:ext cx="11588441" cy="5048543"/>
          </a:xfrm>
        </p:spPr>
        <p:txBody>
          <a:bodyPr>
            <a:normAutofit/>
          </a:bodyPr>
          <a:lstStyle/>
          <a:p>
            <a:r>
              <a:rPr lang="en-US" altLang="zh-CN" dirty="0"/>
              <a:t>1. </a:t>
            </a:r>
            <a:r>
              <a:rPr lang="zh-CN" altLang="en-US" dirty="0"/>
              <a:t>密码应用需求</a:t>
            </a:r>
            <a:endParaRPr lang="en-US" altLang="zh-CN" dirty="0"/>
          </a:p>
          <a:p>
            <a:r>
              <a:rPr lang="zh-CN" altLang="en-US" dirty="0"/>
              <a:t>在日常运行和管理过程中，信息采集系统在用户身份鉴别、关键数据传输的保密性和完整性、关键数据存储的保密性和完整性方面，都需要利用密码技术进行保护。密码应用需求主要包括如下内容：</a:t>
            </a:r>
            <a:endParaRPr lang="en-US" altLang="zh-CN" dirty="0"/>
          </a:p>
          <a:p>
            <a:pPr marL="342900" indent="-342900">
              <a:buFont typeface="Arial" panose="020B0604020202020204" pitchFamily="34" charset="0"/>
              <a:buChar char="•"/>
            </a:pPr>
            <a:r>
              <a:rPr lang="zh-CN" altLang="en-US" dirty="0"/>
              <a:t>身份鉴别需求。信息采集系统主站的采集前置服务器与采集设备之间进行关键数据交换时需要进行身份鉴别，保证通信双方身份的真实性。</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关键数据传输的保密性和完整性需求。信息采集系统主站与采集设备之间进行交换的关键数据包括三类：采集类、参数类和控制类。</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关键数据存储的保密性和完整性需求。由于集中</a:t>
            </a:r>
            <a:r>
              <a:rPr lang="en-US" altLang="zh-CN" dirty="0"/>
              <a:t>/</a:t>
            </a:r>
            <a:r>
              <a:rPr lang="zh-CN" altLang="en-US" dirty="0"/>
              <a:t>采集设备分散安装在无保护措施的户外，为防止数据丢失或非授权修改，设备内存储的一些关键数据需要采用密码技术保证其保密性和完整性。</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信息采集系统</a:t>
            </a:r>
          </a:p>
        </p:txBody>
      </p:sp>
    </p:spTree>
    <p:extLst>
      <p:ext uri="{BB962C8B-B14F-4D97-AF65-F5344CB8AC3E}">
        <p14:creationId xmlns:p14="http://schemas.microsoft.com/office/powerpoint/2010/main" val="73191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822961" y="1754412"/>
            <a:ext cx="3422468" cy="3691760"/>
          </a:xfrm>
        </p:spPr>
        <p:txBody>
          <a:bodyPr>
            <a:normAutofit/>
          </a:bodyPr>
          <a:lstStyle/>
          <a:p>
            <a:r>
              <a:rPr lang="en-US" altLang="zh-CN" dirty="0"/>
              <a:t>2. </a:t>
            </a:r>
            <a:r>
              <a:rPr lang="zh-CN" altLang="en-US" dirty="0"/>
              <a:t>密码应用架构</a:t>
            </a:r>
            <a:endParaRPr lang="en-US" altLang="zh-CN" dirty="0"/>
          </a:p>
          <a:p>
            <a:endParaRPr lang="en-US" altLang="zh-CN" dirty="0"/>
          </a:p>
          <a:p>
            <a:r>
              <a:rPr lang="zh-CN" altLang="en-US" dirty="0"/>
              <a:t>信息采集系统整体架构和部署情况如图</a:t>
            </a:r>
            <a:r>
              <a:rPr lang="en-US" altLang="zh-CN" dirty="0"/>
              <a:t>5-12</a:t>
            </a:r>
            <a:r>
              <a:rPr lang="zh-CN" altLang="en-US" dirty="0"/>
              <a:t>所示</a:t>
            </a:r>
            <a:r>
              <a:rPr lang="en-US" altLang="zh-CN" dirty="0"/>
              <a:t>.</a:t>
            </a:r>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信息采集系统</a:t>
            </a:r>
          </a:p>
        </p:txBody>
      </p:sp>
      <p:pic>
        <p:nvPicPr>
          <p:cNvPr id="6" name="图片 5">
            <a:extLst>
              <a:ext uri="{FF2B5EF4-FFF2-40B4-BE49-F238E27FC236}">
                <a16:creationId xmlns:a16="http://schemas.microsoft.com/office/drawing/2014/main" id="{F3BE04C7-3782-395E-26EB-B40C8F7E3267}"/>
              </a:ext>
            </a:extLst>
          </p:cNvPr>
          <p:cNvPicPr>
            <a:picLocks noChangeAspect="1"/>
          </p:cNvPicPr>
          <p:nvPr/>
        </p:nvPicPr>
        <p:blipFill>
          <a:blip r:embed="rId2"/>
          <a:stretch>
            <a:fillRect/>
          </a:stretch>
        </p:blipFill>
        <p:spPr>
          <a:xfrm>
            <a:off x="5139054" y="803211"/>
            <a:ext cx="5406558" cy="5506149"/>
          </a:xfrm>
          <a:prstGeom prst="rect">
            <a:avLst/>
          </a:prstGeom>
        </p:spPr>
      </p:pic>
    </p:spTree>
    <p:extLst>
      <p:ext uri="{BB962C8B-B14F-4D97-AF65-F5344CB8AC3E}">
        <p14:creationId xmlns:p14="http://schemas.microsoft.com/office/powerpoint/2010/main" val="3838439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57200" y="1492847"/>
            <a:ext cx="11429999" cy="4659759"/>
          </a:xfrm>
        </p:spPr>
        <p:txBody>
          <a:bodyPr>
            <a:normAutofit/>
          </a:bodyPr>
          <a:lstStyle/>
          <a:p>
            <a:endParaRPr lang="en-US" altLang="zh-CN" dirty="0"/>
          </a:p>
          <a:p>
            <a:r>
              <a:rPr lang="zh-CN" altLang="en-US" dirty="0"/>
              <a:t>信息采集系统包括采集系统主站、通信信道、集中</a:t>
            </a:r>
            <a:r>
              <a:rPr lang="en-US" altLang="zh-CN" dirty="0"/>
              <a:t>/</a:t>
            </a:r>
            <a:r>
              <a:rPr lang="zh-CN" altLang="en-US" dirty="0"/>
              <a:t>采集设备过部分，主站部署在机房，集中</a:t>
            </a:r>
            <a:r>
              <a:rPr lang="en-US" altLang="zh-CN" dirty="0"/>
              <a:t>/</a:t>
            </a:r>
            <a:r>
              <a:rPr lang="zh-CN" altLang="en-US" dirty="0"/>
              <a:t>采集设备分散部署在各个采集点。</a:t>
            </a:r>
            <a:endParaRPr lang="en-US" altLang="zh-CN" dirty="0"/>
          </a:p>
          <a:p>
            <a:endParaRPr lang="en-US" altLang="zh-CN" dirty="0"/>
          </a:p>
          <a:p>
            <a:pPr marL="342900" indent="-342900">
              <a:buFont typeface="Arial" panose="020B0604020202020204" pitchFamily="34" charset="0"/>
              <a:buChar char="•"/>
            </a:pPr>
            <a:r>
              <a:rPr lang="zh-CN" altLang="en-US" dirty="0"/>
              <a:t>主站实现数据采集、参数设置、控制三类核心业务功能。</a:t>
            </a:r>
            <a:endParaRPr lang="en-US" altLang="zh-CN" dirty="0"/>
          </a:p>
          <a:p>
            <a:endParaRPr lang="en-US" altLang="zh-CN" dirty="0"/>
          </a:p>
          <a:p>
            <a:pPr marL="342900" indent="-342900">
              <a:buFont typeface="Arial" panose="020B0604020202020204" pitchFamily="34" charset="0"/>
              <a:buChar char="•"/>
            </a:pPr>
            <a:r>
              <a:rPr lang="zh-CN" altLang="en-US" dirty="0"/>
              <a:t>通信信道包括</a:t>
            </a:r>
            <a:r>
              <a:rPr lang="en-US" altLang="zh-CN" dirty="0"/>
              <a:t>GPRS/CDMA/3G/4G</a:t>
            </a:r>
            <a:r>
              <a:rPr lang="zh-CN" altLang="en-US" dirty="0"/>
              <a:t>等无线和光纤网络，是采集类数据上行与参数设置类、控制类数据下行的通道。</a:t>
            </a:r>
            <a:endParaRPr lang="en-US" altLang="zh-CN" dirty="0"/>
          </a:p>
          <a:p>
            <a:endParaRPr lang="en-US" altLang="zh-CN" dirty="0"/>
          </a:p>
          <a:p>
            <a:pPr marL="342900" indent="-342900">
              <a:buFont typeface="Arial" panose="020B0604020202020204" pitchFamily="34" charset="0"/>
              <a:buChar char="•"/>
            </a:pPr>
            <a:r>
              <a:rPr lang="zh-CN" altLang="en-US" dirty="0"/>
              <a:t>集中</a:t>
            </a:r>
            <a:r>
              <a:rPr lang="en-US" altLang="zh-CN" dirty="0"/>
              <a:t>/</a:t>
            </a:r>
            <a:r>
              <a:rPr lang="zh-CN" altLang="en-US" dirty="0"/>
              <a:t>采集设备负责收集和汇总整个系统的原始信息，并执行主站下发的控制指令或参数设置指令，该层可分为集中设备子层和采集设备子层。</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信息采集系统</a:t>
            </a:r>
          </a:p>
        </p:txBody>
      </p:sp>
    </p:spTree>
    <p:extLst>
      <p:ext uri="{BB962C8B-B14F-4D97-AF65-F5344CB8AC3E}">
        <p14:creationId xmlns:p14="http://schemas.microsoft.com/office/powerpoint/2010/main" val="1613513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57200" y="1492847"/>
            <a:ext cx="11429999" cy="4659759"/>
          </a:xfrm>
        </p:spPr>
        <p:txBody>
          <a:bodyPr>
            <a:normAutofit/>
          </a:bodyPr>
          <a:lstStyle/>
          <a:p>
            <a:r>
              <a:rPr lang="en-US" altLang="zh-CN" dirty="0"/>
              <a:t>1.</a:t>
            </a:r>
            <a:r>
              <a:rPr lang="zh-CN" altLang="en-US" dirty="0"/>
              <a:t>密码技术应用测评概要</a:t>
            </a:r>
            <a:endParaRPr lang="en-US" altLang="zh-CN" dirty="0"/>
          </a:p>
          <a:p>
            <a:endParaRPr lang="en-US" altLang="zh-CN" dirty="0"/>
          </a:p>
          <a:p>
            <a:r>
              <a:rPr lang="zh-CN" altLang="en-US" dirty="0"/>
              <a:t>测评方式包括访谈、文档审查、实地查看、配置检查和工具测试。需要说明的是，关于访谈、文档审查、实地查看和配置检查等测评方式在第</a:t>
            </a:r>
            <a:r>
              <a:rPr lang="en-US" altLang="zh-CN" dirty="0"/>
              <a:t>4</a:t>
            </a:r>
            <a:r>
              <a:rPr lang="zh-CN" altLang="en-US" dirty="0"/>
              <a:t>章已经进行了具体阐述，本节只描述与现场工具测评相关的内容。</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信息采集系统</a:t>
            </a:r>
          </a:p>
        </p:txBody>
      </p:sp>
    </p:spTree>
    <p:extLst>
      <p:ext uri="{BB962C8B-B14F-4D97-AF65-F5344CB8AC3E}">
        <p14:creationId xmlns:p14="http://schemas.microsoft.com/office/powerpoint/2010/main" val="4045402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57200" y="1492847"/>
            <a:ext cx="11429999" cy="4659759"/>
          </a:xfrm>
        </p:spPr>
        <p:txBody>
          <a:bodyPr>
            <a:normAutofit/>
          </a:bodyPr>
          <a:lstStyle/>
          <a:p>
            <a:r>
              <a:rPr lang="en-US" altLang="zh-CN" dirty="0"/>
              <a:t>2.</a:t>
            </a:r>
            <a:r>
              <a:rPr lang="zh-CN" altLang="en-US" dirty="0"/>
              <a:t>密钥管理测评对象及其生命周期</a:t>
            </a:r>
            <a:endParaRPr lang="en-US" altLang="zh-CN" dirty="0"/>
          </a:p>
          <a:p>
            <a:endParaRPr lang="en-US" altLang="zh-CN" dirty="0"/>
          </a:p>
          <a:p>
            <a:r>
              <a:rPr lang="zh-CN" altLang="en-US" dirty="0"/>
              <a:t>本系统“应用和数据安全”层面的对称密钥全生命周期如下表所示。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信息采集系统</a:t>
            </a:r>
          </a:p>
        </p:txBody>
      </p:sp>
      <p:graphicFrame>
        <p:nvGraphicFramePr>
          <p:cNvPr id="6" name="表格 5">
            <a:extLst>
              <a:ext uri="{FF2B5EF4-FFF2-40B4-BE49-F238E27FC236}">
                <a16:creationId xmlns:a16="http://schemas.microsoft.com/office/drawing/2014/main" id="{CC5AED9B-1E83-9862-FBA4-E3BE213BD6E3}"/>
              </a:ext>
            </a:extLst>
          </p:cNvPr>
          <p:cNvGraphicFramePr>
            <a:graphicFrameLocks noGrp="1"/>
          </p:cNvGraphicFramePr>
          <p:nvPr>
            <p:extLst>
              <p:ext uri="{D42A27DB-BD31-4B8C-83A1-F6EECF244321}">
                <p14:modId xmlns:p14="http://schemas.microsoft.com/office/powerpoint/2010/main" val="2428925676"/>
              </p:ext>
            </p:extLst>
          </p:nvPr>
        </p:nvGraphicFramePr>
        <p:xfrm>
          <a:off x="561912" y="2804156"/>
          <a:ext cx="11220574" cy="2846798"/>
        </p:xfrm>
        <a:graphic>
          <a:graphicData uri="http://schemas.openxmlformats.org/drawingml/2006/table">
            <a:tbl>
              <a:tblPr firstRow="1" firstCol="1" bandRow="1">
                <a:tableStyleId>{5C22544A-7EE6-4342-B048-85BDC9FD1C3A}</a:tableStyleId>
              </a:tblPr>
              <a:tblGrid>
                <a:gridCol w="920087">
                  <a:extLst>
                    <a:ext uri="{9D8B030D-6E8A-4147-A177-3AD203B41FA5}">
                      <a16:colId xmlns:a16="http://schemas.microsoft.com/office/drawing/2014/main" val="3896439349"/>
                    </a:ext>
                  </a:extLst>
                </a:gridCol>
                <a:gridCol w="1777339">
                  <a:extLst>
                    <a:ext uri="{9D8B030D-6E8A-4147-A177-3AD203B41FA5}">
                      <a16:colId xmlns:a16="http://schemas.microsoft.com/office/drawing/2014/main" val="3103452864"/>
                    </a:ext>
                  </a:extLst>
                </a:gridCol>
                <a:gridCol w="1162451">
                  <a:extLst>
                    <a:ext uri="{9D8B030D-6E8A-4147-A177-3AD203B41FA5}">
                      <a16:colId xmlns:a16="http://schemas.microsoft.com/office/drawing/2014/main" val="4001281798"/>
                    </a:ext>
                  </a:extLst>
                </a:gridCol>
                <a:gridCol w="1189381">
                  <a:extLst>
                    <a:ext uri="{9D8B030D-6E8A-4147-A177-3AD203B41FA5}">
                      <a16:colId xmlns:a16="http://schemas.microsoft.com/office/drawing/2014/main" val="1953653572"/>
                    </a:ext>
                  </a:extLst>
                </a:gridCol>
                <a:gridCol w="1389108">
                  <a:extLst>
                    <a:ext uri="{9D8B030D-6E8A-4147-A177-3AD203B41FA5}">
                      <a16:colId xmlns:a16="http://schemas.microsoft.com/office/drawing/2014/main" val="2910507432"/>
                    </a:ext>
                  </a:extLst>
                </a:gridCol>
                <a:gridCol w="1106348">
                  <a:extLst>
                    <a:ext uri="{9D8B030D-6E8A-4147-A177-3AD203B41FA5}">
                      <a16:colId xmlns:a16="http://schemas.microsoft.com/office/drawing/2014/main" val="950539387"/>
                    </a:ext>
                  </a:extLst>
                </a:gridCol>
                <a:gridCol w="1472139">
                  <a:extLst>
                    <a:ext uri="{9D8B030D-6E8A-4147-A177-3AD203B41FA5}">
                      <a16:colId xmlns:a16="http://schemas.microsoft.com/office/drawing/2014/main" val="3825521031"/>
                    </a:ext>
                  </a:extLst>
                </a:gridCol>
                <a:gridCol w="920087">
                  <a:extLst>
                    <a:ext uri="{9D8B030D-6E8A-4147-A177-3AD203B41FA5}">
                      <a16:colId xmlns:a16="http://schemas.microsoft.com/office/drawing/2014/main" val="1865638717"/>
                    </a:ext>
                  </a:extLst>
                </a:gridCol>
                <a:gridCol w="1283634">
                  <a:extLst>
                    <a:ext uri="{9D8B030D-6E8A-4147-A177-3AD203B41FA5}">
                      <a16:colId xmlns:a16="http://schemas.microsoft.com/office/drawing/2014/main" val="3084011459"/>
                    </a:ext>
                  </a:extLst>
                </a:gridCol>
              </a:tblGrid>
              <a:tr h="350512">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密钥名称</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存储</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分发</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导入和</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使用</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备份和恢复</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归档</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销毁</a:t>
                      </a:r>
                    </a:p>
                  </a:txBody>
                  <a:tcPr marL="70363" marR="70363" marT="18242" marB="0" anchor="ctr"/>
                </a:tc>
                <a:extLst>
                  <a:ext uri="{0D108BD9-81ED-4DB2-BD59-A6C34878D82A}">
                    <a16:rowId xmlns:a16="http://schemas.microsoft.com/office/drawing/2014/main" val="3670779266"/>
                  </a:ext>
                </a:extLst>
              </a:tr>
              <a:tr h="1080204">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主站主密钥</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在主站服务器密码机内生成</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在主站服务器密码机中存储</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不涉及该密钥的导入和导出</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在主站服务器密码机内使用</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利用主站服务器密码机产品自身的密钥备份和恢复机制</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在密码机内完成销毁</a:t>
                      </a:r>
                    </a:p>
                  </a:txBody>
                  <a:tcPr marL="70363" marR="70363" marT="18242" marB="0" anchor="ctr"/>
                </a:tc>
                <a:extLst>
                  <a:ext uri="{0D108BD9-81ED-4DB2-BD59-A6C34878D82A}">
                    <a16:rowId xmlns:a16="http://schemas.microsoft.com/office/drawing/2014/main" val="1732463838"/>
                  </a:ext>
                </a:extLst>
              </a:tr>
              <a:tr h="1260672">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采集</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集中设备密钥</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主站服务器密码机根据主站主密钥和采集集中设备佶息进行密钥分散</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在采集</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集中设备的安全芯片内存储</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由主站服务器密码机离线分发</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从主站服务器密码机离线导入采集</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集中设备的安全</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在采集集中设备的安全芯片内使用</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70363" marR="70363" marT="18242"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在采集</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集中设备的安全芯片内销毁</a:t>
                      </a:r>
                    </a:p>
                  </a:txBody>
                  <a:tcPr marL="70363" marR="70363" marT="18242" marB="0" anchor="ctr"/>
                </a:tc>
                <a:extLst>
                  <a:ext uri="{0D108BD9-81ED-4DB2-BD59-A6C34878D82A}">
                    <a16:rowId xmlns:a16="http://schemas.microsoft.com/office/drawing/2014/main" val="753804577"/>
                  </a:ext>
                </a:extLst>
              </a:tr>
            </a:tbl>
          </a:graphicData>
        </a:graphic>
      </p:graphicFrame>
    </p:spTree>
    <p:extLst>
      <p:ext uri="{BB962C8B-B14F-4D97-AF65-F5344CB8AC3E}">
        <p14:creationId xmlns:p14="http://schemas.microsoft.com/office/powerpoint/2010/main" val="204068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57200" y="1492847"/>
            <a:ext cx="11429999" cy="4659759"/>
          </a:xfrm>
        </p:spPr>
        <p:txBody>
          <a:bodyPr>
            <a:normAutofit/>
          </a:bodyPr>
          <a:lstStyle/>
          <a:p>
            <a:r>
              <a:rPr lang="en-US" altLang="zh-CN" dirty="0"/>
              <a:t>2.</a:t>
            </a:r>
            <a:r>
              <a:rPr lang="zh-CN" altLang="en-US" dirty="0"/>
              <a:t>密钥管理测评对象及其生命周期</a:t>
            </a:r>
            <a:endParaRPr lang="en-US" altLang="zh-CN" dirty="0"/>
          </a:p>
          <a:p>
            <a:endParaRPr lang="en-US" altLang="zh-CN" dirty="0"/>
          </a:p>
          <a:p>
            <a:r>
              <a:rPr lang="zh-CN" altLang="en-US" dirty="0"/>
              <a:t>本系统“应用和数据安全”层面的非对称密钥全生命周期如下表所示。</a:t>
            </a:r>
            <a:endParaRPr lang="en-US" altLang="zh-CN"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信息采集系统</a:t>
            </a:r>
          </a:p>
        </p:txBody>
      </p:sp>
      <p:graphicFrame>
        <p:nvGraphicFramePr>
          <p:cNvPr id="7" name="表格 6">
            <a:extLst>
              <a:ext uri="{FF2B5EF4-FFF2-40B4-BE49-F238E27FC236}">
                <a16:creationId xmlns:a16="http://schemas.microsoft.com/office/drawing/2014/main" id="{3A9CFCB0-F2FF-79E2-B719-6B52184AA2ED}"/>
              </a:ext>
            </a:extLst>
          </p:cNvPr>
          <p:cNvGraphicFramePr>
            <a:graphicFrameLocks noGrp="1"/>
          </p:cNvGraphicFramePr>
          <p:nvPr>
            <p:extLst>
              <p:ext uri="{D42A27DB-BD31-4B8C-83A1-F6EECF244321}">
                <p14:modId xmlns:p14="http://schemas.microsoft.com/office/powerpoint/2010/main" val="2077288084"/>
              </p:ext>
            </p:extLst>
          </p:nvPr>
        </p:nvGraphicFramePr>
        <p:xfrm>
          <a:off x="256309" y="2717749"/>
          <a:ext cx="11554692" cy="3664756"/>
        </p:xfrm>
        <a:graphic>
          <a:graphicData uri="http://schemas.openxmlformats.org/drawingml/2006/table">
            <a:tbl>
              <a:tblPr firstRow="1" firstCol="1" bandRow="1">
                <a:tableStyleId>{5C22544A-7EE6-4342-B048-85BDC9FD1C3A}</a:tableStyleId>
              </a:tblPr>
              <a:tblGrid>
                <a:gridCol w="970595">
                  <a:extLst>
                    <a:ext uri="{9D8B030D-6E8A-4147-A177-3AD203B41FA5}">
                      <a16:colId xmlns:a16="http://schemas.microsoft.com/office/drawing/2014/main" val="3887191489"/>
                    </a:ext>
                  </a:extLst>
                </a:gridCol>
                <a:gridCol w="1252529">
                  <a:extLst>
                    <a:ext uri="{9D8B030D-6E8A-4147-A177-3AD203B41FA5}">
                      <a16:colId xmlns:a16="http://schemas.microsoft.com/office/drawing/2014/main" val="2751494059"/>
                    </a:ext>
                  </a:extLst>
                </a:gridCol>
                <a:gridCol w="1469756">
                  <a:extLst>
                    <a:ext uri="{9D8B030D-6E8A-4147-A177-3AD203B41FA5}">
                      <a16:colId xmlns:a16="http://schemas.microsoft.com/office/drawing/2014/main" val="786444777"/>
                    </a:ext>
                  </a:extLst>
                </a:gridCol>
                <a:gridCol w="1481311">
                  <a:extLst>
                    <a:ext uri="{9D8B030D-6E8A-4147-A177-3AD203B41FA5}">
                      <a16:colId xmlns:a16="http://schemas.microsoft.com/office/drawing/2014/main" val="3278764654"/>
                    </a:ext>
                  </a:extLst>
                </a:gridCol>
                <a:gridCol w="1305680">
                  <a:extLst>
                    <a:ext uri="{9D8B030D-6E8A-4147-A177-3AD203B41FA5}">
                      <a16:colId xmlns:a16="http://schemas.microsoft.com/office/drawing/2014/main" val="1031576387"/>
                    </a:ext>
                  </a:extLst>
                </a:gridCol>
                <a:gridCol w="1176268">
                  <a:extLst>
                    <a:ext uri="{9D8B030D-6E8A-4147-A177-3AD203B41FA5}">
                      <a16:colId xmlns:a16="http://schemas.microsoft.com/office/drawing/2014/main" val="2948780993"/>
                    </a:ext>
                  </a:extLst>
                </a:gridCol>
                <a:gridCol w="1469756">
                  <a:extLst>
                    <a:ext uri="{9D8B030D-6E8A-4147-A177-3AD203B41FA5}">
                      <a16:colId xmlns:a16="http://schemas.microsoft.com/office/drawing/2014/main" val="1418597626"/>
                    </a:ext>
                  </a:extLst>
                </a:gridCol>
                <a:gridCol w="1097696">
                  <a:extLst>
                    <a:ext uri="{9D8B030D-6E8A-4147-A177-3AD203B41FA5}">
                      <a16:colId xmlns:a16="http://schemas.microsoft.com/office/drawing/2014/main" val="1157965924"/>
                    </a:ext>
                  </a:extLst>
                </a:gridCol>
                <a:gridCol w="1331101">
                  <a:extLst>
                    <a:ext uri="{9D8B030D-6E8A-4147-A177-3AD203B41FA5}">
                      <a16:colId xmlns:a16="http://schemas.microsoft.com/office/drawing/2014/main" val="3955978249"/>
                    </a:ext>
                  </a:extLst>
                </a:gridCol>
              </a:tblGrid>
              <a:tr h="340134">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密钥名称</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存储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分发</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导入和导出</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使用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备份和恢复</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归档</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销毁</a:t>
                      </a:r>
                    </a:p>
                  </a:txBody>
                  <a:tcPr marL="67901" marR="28921" marT="10059" marB="13832" anchor="ctr"/>
                </a:tc>
                <a:extLst>
                  <a:ext uri="{0D108BD9-81ED-4DB2-BD59-A6C34878D82A}">
                    <a16:rowId xmlns:a16="http://schemas.microsoft.com/office/drawing/2014/main" val="408037112"/>
                  </a:ext>
                </a:extLst>
              </a:tr>
              <a:tr h="467077">
                <a:tc>
                  <a:txBody>
                    <a:bodyPr/>
                    <a:lstStyle/>
                    <a:p>
                      <a:pPr algn="ctr">
                        <a:tabLst>
                          <a:tab pos="540385" algn="l"/>
                        </a:tabLst>
                      </a:pPr>
                      <a:r>
                        <a:rPr lang="en-US" sz="14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公钥</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以证书形式离线分发</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进行备份恢复</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进行归档</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进行撤销</a:t>
                      </a:r>
                    </a:p>
                  </a:txBody>
                  <a:tcPr marL="67901" marR="28921" marT="10059" marB="13832" anchor="ctr"/>
                </a:tc>
                <a:extLst>
                  <a:ext uri="{0D108BD9-81ED-4DB2-BD59-A6C34878D82A}">
                    <a16:rowId xmlns:a16="http://schemas.microsoft.com/office/drawing/2014/main" val="2492260043"/>
                  </a:ext>
                </a:extLst>
              </a:tr>
              <a:tr h="777240">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主站签名私钥</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在主站服务器密码机内生成</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在主站服务器密码机内存储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签名私钥不进行分发</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签名私钥不进行导入和导出</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在主站服务器密码机内使用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利用主站服务器密码机产品自身的密钥备份和恢复机制实现</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在主站服务器密码机内部销毁</a:t>
                      </a:r>
                    </a:p>
                  </a:txBody>
                  <a:tcPr marL="67901" marR="28921" marT="10059" marB="13832" anchor="ctr"/>
                </a:tc>
                <a:extLst>
                  <a:ext uri="{0D108BD9-81ED-4DB2-BD59-A6C34878D82A}">
                    <a16:rowId xmlns:a16="http://schemas.microsoft.com/office/drawing/2014/main" val="670627667"/>
                  </a:ext>
                </a:extLst>
              </a:tr>
              <a:tr h="576072">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主站签名公钥</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在主站服务器密码机内生成</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进行撤销</a:t>
                      </a:r>
                    </a:p>
                  </a:txBody>
                  <a:tcPr marL="67901" marR="28921" marT="10059" marB="13832" anchor="ctr"/>
                </a:tc>
                <a:extLst>
                  <a:ext uri="{0D108BD9-81ED-4DB2-BD59-A6C34878D82A}">
                    <a16:rowId xmlns:a16="http://schemas.microsoft.com/office/drawing/2014/main" val="1840861321"/>
                  </a:ext>
                </a:extLst>
              </a:tr>
              <a:tr h="612648">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设备签名私钥</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在集中设备的女全心片内生成</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在集中设备的安全芯片内存储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签名私钥不进行分发</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签名私钥不进行导入和导出</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在集中设备的安全芯片内使用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在集中设备的安全芯片内销毁</a:t>
                      </a:r>
                    </a:p>
                  </a:txBody>
                  <a:tcPr marL="67901" marR="28921" marT="10059" marB="13832" anchor="ctr"/>
                </a:tc>
                <a:extLst>
                  <a:ext uri="{0D108BD9-81ED-4DB2-BD59-A6C34878D82A}">
                    <a16:rowId xmlns:a16="http://schemas.microsoft.com/office/drawing/2014/main" val="2540404208"/>
                  </a:ext>
                </a:extLst>
              </a:tr>
              <a:tr h="589840">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集中设备签名公钥</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在集中设备的女全心片内生成</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67901" marR="28921" marT="10059" marB="13832" anchor="ctr"/>
                </a:tc>
                <a:tc>
                  <a:txBody>
                    <a:bodyPr/>
                    <a:lstStyle/>
                    <a:p>
                      <a:pPr algn="ctr">
                        <a:tabLst>
                          <a:tab pos="540385" algn="l"/>
                        </a:tabLst>
                      </a:pP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50" kern="100" dirty="0">
                          <a:effectLst/>
                          <a:latin typeface="Times New Roman" panose="02020603050405020304" pitchFamily="18" charset="0"/>
                          <a:ea typeface="宋体" panose="02010600030101010101" pitchFamily="2" charset="-122"/>
                          <a:cs typeface="Times New Roman" panose="02020603050405020304" pitchFamily="18" charset="0"/>
                        </a:rPr>
                        <a:t>进行撤销</a:t>
                      </a:r>
                    </a:p>
                  </a:txBody>
                  <a:tcPr marL="67901" marR="28921" marT="10059" marB="13832" anchor="ctr"/>
                </a:tc>
                <a:extLst>
                  <a:ext uri="{0D108BD9-81ED-4DB2-BD59-A6C34878D82A}">
                    <a16:rowId xmlns:a16="http://schemas.microsoft.com/office/drawing/2014/main" val="1606295323"/>
                  </a:ext>
                </a:extLst>
              </a:tr>
            </a:tbl>
          </a:graphicData>
        </a:graphic>
      </p:graphicFrame>
    </p:spTree>
    <p:extLst>
      <p:ext uri="{BB962C8B-B14F-4D97-AF65-F5344CB8AC3E}">
        <p14:creationId xmlns:p14="http://schemas.microsoft.com/office/powerpoint/2010/main" val="3588673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57201" y="1492847"/>
            <a:ext cx="2717074" cy="4659759"/>
          </a:xfrm>
        </p:spPr>
        <p:txBody>
          <a:bodyPr>
            <a:normAutofit/>
          </a:bodyPr>
          <a:lstStyle/>
          <a:p>
            <a:r>
              <a:rPr lang="en-US" altLang="zh-CN" dirty="0"/>
              <a:t>3. </a:t>
            </a:r>
            <a:r>
              <a:rPr lang="zh-CN" altLang="en-US" dirty="0"/>
              <a:t>密码应用工作流程</a:t>
            </a:r>
            <a:endParaRPr lang="en-US" altLang="zh-CN" dirty="0"/>
          </a:p>
          <a:p>
            <a:endParaRPr lang="en-US" altLang="zh-CN" dirty="0"/>
          </a:p>
          <a:p>
            <a:r>
              <a:rPr lang="zh-CN" altLang="en-US" dirty="0"/>
              <a:t>初始化过程中，首先需要在主站的密钥管理系统中将集中设备和采集设备相关的各类密钥灌入各自芯片中。信息采集系统的密码应用工作流程如图</a:t>
            </a:r>
            <a:r>
              <a:rPr lang="en-US" altLang="zh-CN" dirty="0"/>
              <a:t>5-13</a:t>
            </a:r>
            <a:r>
              <a:rPr lang="zh-CN" altLang="en-US" dirty="0"/>
              <a:t>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信息采集系统</a:t>
            </a:r>
          </a:p>
        </p:txBody>
      </p:sp>
      <p:pic>
        <p:nvPicPr>
          <p:cNvPr id="6" name="图片 5">
            <a:extLst>
              <a:ext uri="{FF2B5EF4-FFF2-40B4-BE49-F238E27FC236}">
                <a16:creationId xmlns:a16="http://schemas.microsoft.com/office/drawing/2014/main" id="{EC0645C4-9617-11DA-13BD-79E71232BE45}"/>
              </a:ext>
            </a:extLst>
          </p:cNvPr>
          <p:cNvPicPr>
            <a:picLocks noChangeAspect="1"/>
          </p:cNvPicPr>
          <p:nvPr/>
        </p:nvPicPr>
        <p:blipFill>
          <a:blip r:embed="rId2"/>
          <a:stretch>
            <a:fillRect/>
          </a:stretch>
        </p:blipFill>
        <p:spPr>
          <a:xfrm>
            <a:off x="3650506" y="1492847"/>
            <a:ext cx="7866652" cy="4544209"/>
          </a:xfrm>
          <a:prstGeom prst="rect">
            <a:avLst/>
          </a:prstGeom>
        </p:spPr>
      </p:pic>
    </p:spTree>
    <p:extLst>
      <p:ext uri="{BB962C8B-B14F-4D97-AF65-F5344CB8AC3E}">
        <p14:creationId xmlns:p14="http://schemas.microsoft.com/office/powerpoint/2010/main" val="274296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4" y="1628167"/>
            <a:ext cx="11592286" cy="4537502"/>
          </a:xfrm>
        </p:spPr>
        <p:txBody>
          <a:bodyPr>
            <a:normAutofit/>
          </a:bodyPr>
          <a:lstStyle/>
          <a:p>
            <a:r>
              <a:rPr lang="zh-CN" altLang="en-US" dirty="0"/>
              <a:t>智能网联汽车共享租赁业务系统是商用密码在车联网领域的一个典型应用。</a:t>
            </a:r>
            <a:endParaRPr lang="en-US" altLang="zh-CN" dirty="0"/>
          </a:p>
          <a:p>
            <a:r>
              <a:rPr lang="zh-CN" altLang="en-US" dirty="0"/>
              <a:t>租赁用户可以通过移动终端</a:t>
            </a:r>
            <a:r>
              <a:rPr lang="en-US" altLang="zh-CN" dirty="0"/>
              <a:t>App</a:t>
            </a:r>
            <a:r>
              <a:rPr lang="zh-CN" altLang="en-US" dirty="0"/>
              <a:t>（简称</a:t>
            </a:r>
            <a:r>
              <a:rPr lang="en-US" altLang="zh-CN" dirty="0"/>
              <a:t>App)</a:t>
            </a:r>
            <a:r>
              <a:rPr lang="zh-CN" altLang="en-US" dirty="0"/>
              <a:t>完成车辆发现、选择和信息采集等功能，同时用户可以使用该</a:t>
            </a:r>
            <a:r>
              <a:rPr lang="en-US" altLang="zh-CN" dirty="0"/>
              <a:t>App</a:t>
            </a:r>
            <a:r>
              <a:rPr lang="zh-CN" altLang="en-US" dirty="0"/>
              <a:t>完成车辆开门、发动、熄火、锁门等车辆控制动作，明显提升了人车交互的便利性和灵活性。</a:t>
            </a:r>
            <a:endParaRPr lang="en-US" altLang="zh-CN" dirty="0"/>
          </a:p>
          <a:p>
            <a:endParaRPr lang="en-US" altLang="zh-CN" dirty="0"/>
          </a:p>
          <a:p>
            <a:r>
              <a:rPr lang="zh-CN" altLang="en-US" dirty="0"/>
              <a:t>密码在该系统中主要用来解决共享租赁业务面临的三个安全问题：</a:t>
            </a:r>
            <a:endParaRPr lang="en-US" altLang="zh-CN" dirty="0"/>
          </a:p>
          <a:p>
            <a:pPr marL="342900" indent="-342900">
              <a:buFont typeface="Arial" panose="020B0604020202020204" pitchFamily="34" charset="0"/>
              <a:buChar char="•"/>
            </a:pPr>
            <a:r>
              <a:rPr lang="zh-CN" altLang="en-US" dirty="0"/>
              <a:t>云对人如何进行安全的身份鉴别</a:t>
            </a:r>
            <a:endParaRPr lang="en-US" altLang="zh-CN" dirty="0"/>
          </a:p>
          <a:p>
            <a:endParaRPr lang="en-US" altLang="zh-CN" dirty="0"/>
          </a:p>
          <a:p>
            <a:pPr marL="342900" indent="-342900">
              <a:buFont typeface="Arial" panose="020B0604020202020204" pitchFamily="34" charset="0"/>
              <a:buChar char="•"/>
            </a:pPr>
            <a:r>
              <a:rPr lang="zh-CN" altLang="en-US" dirty="0"/>
              <a:t>人对车如何进行无线安全控制，如开门、发动、熄火、锁门等</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人、车、云三者之间的通信如何防止信息泄露</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智能网联汽车共享租赁业务系统</a:t>
            </a:r>
          </a:p>
        </p:txBody>
      </p:sp>
    </p:spTree>
    <p:extLst>
      <p:ext uri="{BB962C8B-B14F-4D97-AF65-F5344CB8AC3E}">
        <p14:creationId xmlns:p14="http://schemas.microsoft.com/office/powerpoint/2010/main" val="149029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292601" y="840968"/>
            <a:ext cx="7023100" cy="6017032"/>
          </a:xfrm>
          <a:prstGeom prst="rect">
            <a:avLst/>
          </a:prstGeom>
          <a:noFill/>
        </p:spPr>
        <p:txBody>
          <a:bodyPr wrap="square">
            <a:spAutoFit/>
          </a:bodyPr>
          <a:lstStyle/>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远程移动支付服务业务系统</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密码应用方案概述</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密码应用安全性评估测评实施</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信息采集系统</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密码应用方案概述</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密码应用安全性评估测评实施</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智能网联汽车共享租赁业务系统</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密码应用方案概述</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密码应用安全性评估测评实施</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1428750" lvl="2" indent="-514350">
              <a:spcBef>
                <a:spcPts val="450"/>
              </a:spcBef>
              <a:spcAft>
                <a:spcPts val="900"/>
              </a:spcAft>
              <a:buAutoNum type="arabicPeriod"/>
            </a:pP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4" y="1628167"/>
            <a:ext cx="11592286" cy="4537502"/>
          </a:xfrm>
        </p:spPr>
        <p:txBody>
          <a:bodyPr>
            <a:normAutofit/>
          </a:bodyPr>
          <a:lstStyle/>
          <a:p>
            <a:r>
              <a:rPr lang="en-US" altLang="zh-CN" dirty="0"/>
              <a:t>1.</a:t>
            </a:r>
            <a:r>
              <a:rPr lang="zh-CN" altLang="en-US" dirty="0"/>
              <a:t>密码应用需求</a:t>
            </a:r>
            <a:endParaRPr lang="en-US" altLang="zh-CN" dirty="0"/>
          </a:p>
          <a:p>
            <a:r>
              <a:rPr lang="zh-CN" altLang="en-US" dirty="0"/>
              <a:t>结合业务场景，智能网联汽车共享租赁业务系统在日常运行和管理过程中，在用户身份鉴别、设备身份鉴别、重要数据（访问控制信息、日志记录、车辆采集和控制信息等）的保密性和完整性保护方面，都需要采用密码技术，密码应用需求主要包括以下内容：</a:t>
            </a:r>
            <a:endParaRPr lang="en-US" altLang="zh-CN" dirty="0"/>
          </a:p>
          <a:p>
            <a:pPr marL="342900" indent="-342900">
              <a:buFont typeface="Arial" panose="020B0604020202020204" pitchFamily="34" charset="0"/>
              <a:buChar char="•"/>
            </a:pPr>
            <a:r>
              <a:rPr lang="zh-CN" altLang="en-US" dirty="0"/>
              <a:t>身份鉴别需求。实现“人一车”“人一云”“车一云”之间的双向身份鉴别，实现身份鉴别信息的防截获、防假冒和防重用，保证用户和通信设备身份的真实性。</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安全传输需求。保证车辆控制信息和采集信息在“人一车”蓝牙通信过程中的保密性、完整性，保证车辆控制信息的防重放以及“人一云”“车一云”之间通信安全。</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重要数据的安全存储需求。保证重要数据存储的保密性和完整性。</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智能网联汽车共享租赁业务系统</a:t>
            </a:r>
          </a:p>
        </p:txBody>
      </p:sp>
    </p:spTree>
    <p:extLst>
      <p:ext uri="{BB962C8B-B14F-4D97-AF65-F5344CB8AC3E}">
        <p14:creationId xmlns:p14="http://schemas.microsoft.com/office/powerpoint/2010/main" val="233441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544796" y="2200205"/>
            <a:ext cx="2342096" cy="3374907"/>
          </a:xfrm>
        </p:spPr>
        <p:txBody>
          <a:bodyPr>
            <a:normAutofit/>
          </a:bodyPr>
          <a:lstStyle/>
          <a:p>
            <a:r>
              <a:rPr lang="en-US" altLang="zh-CN" dirty="0"/>
              <a:t>2.</a:t>
            </a:r>
            <a:r>
              <a:rPr lang="zh-CN" altLang="en-US" dirty="0"/>
              <a:t>密码应用架构</a:t>
            </a:r>
            <a:endParaRPr lang="en-US" altLang="zh-CN" dirty="0"/>
          </a:p>
          <a:p>
            <a:endParaRPr lang="en-US" altLang="zh-CN" dirty="0"/>
          </a:p>
          <a:p>
            <a:r>
              <a:rPr lang="zh-CN" altLang="en-US" dirty="0"/>
              <a:t>智能网联汽车共享租赁业务系统整体架构和部署情况如图</a:t>
            </a:r>
            <a:r>
              <a:rPr lang="en-US" altLang="zh-CN" dirty="0"/>
              <a:t>5-14</a:t>
            </a:r>
            <a:r>
              <a:rPr lang="zh-CN" altLang="en-US" dirty="0"/>
              <a:t>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智能网联汽车共享租赁业务系统</a:t>
            </a:r>
          </a:p>
        </p:txBody>
      </p:sp>
      <p:pic>
        <p:nvPicPr>
          <p:cNvPr id="6" name="图片 5">
            <a:extLst>
              <a:ext uri="{FF2B5EF4-FFF2-40B4-BE49-F238E27FC236}">
                <a16:creationId xmlns:a16="http://schemas.microsoft.com/office/drawing/2014/main" id="{33BD6DF3-F319-D5D8-B210-9217361DE753}"/>
              </a:ext>
            </a:extLst>
          </p:cNvPr>
          <p:cNvPicPr>
            <a:picLocks noChangeAspect="1"/>
          </p:cNvPicPr>
          <p:nvPr/>
        </p:nvPicPr>
        <p:blipFill>
          <a:blip r:embed="rId3"/>
          <a:stretch>
            <a:fillRect/>
          </a:stretch>
        </p:blipFill>
        <p:spPr>
          <a:xfrm>
            <a:off x="4229553" y="1492847"/>
            <a:ext cx="6664871" cy="4789624"/>
          </a:xfrm>
          <a:prstGeom prst="rect">
            <a:avLst/>
          </a:prstGeom>
        </p:spPr>
      </p:pic>
    </p:spTree>
    <p:extLst>
      <p:ext uri="{BB962C8B-B14F-4D97-AF65-F5344CB8AC3E}">
        <p14:creationId xmlns:p14="http://schemas.microsoft.com/office/powerpoint/2010/main" val="1823253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88041" y="1638502"/>
            <a:ext cx="11446908" cy="4396538"/>
          </a:xfrm>
        </p:spPr>
        <p:txBody>
          <a:bodyPr>
            <a:normAutofit/>
          </a:bodyPr>
          <a:lstStyle/>
          <a:p>
            <a:r>
              <a:rPr lang="zh-CN" altLang="en-US" dirty="0"/>
              <a:t>通过以上密码产品及其提供的密码功能，可以实现：</a:t>
            </a:r>
            <a:endParaRPr lang="en-US" altLang="zh-CN" dirty="0"/>
          </a:p>
          <a:p>
            <a:endParaRPr lang="zh-CN" altLang="en-US" dirty="0"/>
          </a:p>
          <a:p>
            <a:pPr marL="342900" indent="-342900">
              <a:buFont typeface="Arial" panose="020B0604020202020204" pitchFamily="34" charset="0"/>
              <a:buChar char="•"/>
            </a:pPr>
            <a:r>
              <a:rPr lang="zh-CN" altLang="en-US" dirty="0"/>
              <a:t>“人一车”“人一云”“车一云”的双向身份鉴别，保证人、车、云的身份真实性；</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zh-CN" altLang="en-US" dirty="0"/>
              <a:t>“人一车”“人一云”“车一云”的重要数据传输的保密性和完整性保护，确保信息的防泄露和防篡改；</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zh-CN" altLang="en-US" dirty="0"/>
              <a:t>重要数据在</a:t>
            </a:r>
            <a:r>
              <a:rPr lang="en-US" altLang="zh-CN" dirty="0"/>
              <a:t>App</a:t>
            </a:r>
            <a:r>
              <a:rPr lang="zh-CN" altLang="en-US" dirty="0"/>
              <a:t>（“人”）、</a:t>
            </a:r>
            <a:r>
              <a:rPr lang="en-US" altLang="zh-CN" dirty="0"/>
              <a:t>TBOX</a:t>
            </a:r>
            <a:r>
              <a:rPr lang="zh-CN" altLang="en-US" dirty="0"/>
              <a:t>（“车”）和</a:t>
            </a:r>
            <a:r>
              <a:rPr lang="en-US" altLang="zh-CN" dirty="0"/>
              <a:t>TSP</a:t>
            </a:r>
            <a:r>
              <a:rPr lang="zh-CN" altLang="en-US" dirty="0"/>
              <a:t>（“云”）存储过程中的保密性、完整性保护。</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智能网联汽车共享租赁业务系统</a:t>
            </a:r>
          </a:p>
        </p:txBody>
      </p:sp>
    </p:spTree>
    <p:extLst>
      <p:ext uri="{BB962C8B-B14F-4D97-AF65-F5344CB8AC3E}">
        <p14:creationId xmlns:p14="http://schemas.microsoft.com/office/powerpoint/2010/main" val="2889419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92545" y="2152741"/>
            <a:ext cx="3230370" cy="2552517"/>
          </a:xfrm>
        </p:spPr>
        <p:txBody>
          <a:bodyPr>
            <a:normAutofit/>
          </a:bodyPr>
          <a:lstStyle/>
          <a:p>
            <a:r>
              <a:rPr lang="en-US" altLang="zh-CN" dirty="0"/>
              <a:t>3.</a:t>
            </a:r>
            <a:r>
              <a:rPr lang="zh-CN" altLang="en-US" dirty="0"/>
              <a:t>密码应用工作流程</a:t>
            </a:r>
            <a:endParaRPr lang="en-US" altLang="zh-CN" dirty="0"/>
          </a:p>
          <a:p>
            <a:endParaRPr lang="en-US" altLang="zh-CN" dirty="0"/>
          </a:p>
          <a:p>
            <a:r>
              <a:rPr lang="zh-CN" altLang="en-US" dirty="0"/>
              <a:t>智能网联汽车共享租赁业务系统密码应用工作流程如图</a:t>
            </a:r>
            <a:r>
              <a:rPr lang="en-US" altLang="zh-CN" dirty="0"/>
              <a:t>5-15</a:t>
            </a:r>
            <a:r>
              <a:rPr lang="zh-CN" altLang="en-US" dirty="0"/>
              <a:t>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智能网联汽车共享租赁业务系统</a:t>
            </a:r>
          </a:p>
        </p:txBody>
      </p:sp>
      <p:pic>
        <p:nvPicPr>
          <p:cNvPr id="6" name="图片 5">
            <a:extLst>
              <a:ext uri="{FF2B5EF4-FFF2-40B4-BE49-F238E27FC236}">
                <a16:creationId xmlns:a16="http://schemas.microsoft.com/office/drawing/2014/main" id="{B28509B2-8144-EF18-BA31-B21B0DA94E03}"/>
              </a:ext>
            </a:extLst>
          </p:cNvPr>
          <p:cNvPicPr>
            <a:picLocks noChangeAspect="1"/>
          </p:cNvPicPr>
          <p:nvPr/>
        </p:nvPicPr>
        <p:blipFill>
          <a:blip r:embed="rId3"/>
          <a:stretch>
            <a:fillRect/>
          </a:stretch>
        </p:blipFill>
        <p:spPr>
          <a:xfrm>
            <a:off x="4353189" y="1655823"/>
            <a:ext cx="7095944" cy="4601343"/>
          </a:xfrm>
          <a:prstGeom prst="rect">
            <a:avLst/>
          </a:prstGeom>
        </p:spPr>
      </p:pic>
    </p:spTree>
    <p:extLst>
      <p:ext uri="{BB962C8B-B14F-4D97-AF65-F5344CB8AC3E}">
        <p14:creationId xmlns:p14="http://schemas.microsoft.com/office/powerpoint/2010/main" val="2019123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01752" y="1572769"/>
            <a:ext cx="11475719" cy="4517136"/>
          </a:xfrm>
        </p:spPr>
        <p:txBody>
          <a:bodyPr>
            <a:normAutofit/>
          </a:bodyPr>
          <a:lstStyle/>
          <a:p>
            <a:r>
              <a:rPr lang="en-US" altLang="zh-CN" dirty="0"/>
              <a:t>1.</a:t>
            </a:r>
            <a:r>
              <a:rPr lang="zh-CN" altLang="en-US" dirty="0"/>
              <a:t>密码技术测评概要</a:t>
            </a:r>
            <a:endParaRPr lang="en-US" altLang="zh-CN" dirty="0"/>
          </a:p>
          <a:p>
            <a:endParaRPr lang="en-US" altLang="zh-CN" dirty="0"/>
          </a:p>
          <a:p>
            <a:endParaRPr lang="en-US" altLang="zh-CN" dirty="0"/>
          </a:p>
          <a:p>
            <a:r>
              <a:rPr lang="zh-CN" altLang="en-US" dirty="0"/>
              <a:t>智能网联汽车共享租赁业务系统的测评对象包括通用服务器、密码产品、设施、人员和文档等。测评实施中涉及的测评工具包括通信协议分析工具、数字证书格式合规性检测工具和商用密码算法合规性检测工具。</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智能网联汽车共享租赁业务系统</a:t>
            </a:r>
          </a:p>
        </p:txBody>
      </p:sp>
    </p:spTree>
    <p:extLst>
      <p:ext uri="{BB962C8B-B14F-4D97-AF65-F5344CB8AC3E}">
        <p14:creationId xmlns:p14="http://schemas.microsoft.com/office/powerpoint/2010/main" val="3275617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01752" y="1572769"/>
            <a:ext cx="11475719" cy="4517136"/>
          </a:xfrm>
        </p:spPr>
        <p:txBody>
          <a:bodyPr>
            <a:normAutofit/>
          </a:bodyPr>
          <a:lstStyle/>
          <a:p>
            <a:r>
              <a:rPr lang="en-US" altLang="zh-CN" dirty="0"/>
              <a:t>2.</a:t>
            </a:r>
            <a:r>
              <a:rPr lang="zh-CN" altLang="en-US" dirty="0"/>
              <a:t>密钥管理测评对象及其生命周期</a:t>
            </a:r>
          </a:p>
          <a:p>
            <a:r>
              <a:rPr lang="zh-CN" altLang="en-US" dirty="0"/>
              <a:t>智能网联汽车共享租赁业务系统密钥全生命周期如下表所示</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智能网联汽车共享租赁业务系统</a:t>
            </a:r>
          </a:p>
        </p:txBody>
      </p:sp>
      <p:graphicFrame>
        <p:nvGraphicFramePr>
          <p:cNvPr id="6" name="表格 5">
            <a:extLst>
              <a:ext uri="{FF2B5EF4-FFF2-40B4-BE49-F238E27FC236}">
                <a16:creationId xmlns:a16="http://schemas.microsoft.com/office/drawing/2014/main" id="{849A76D1-1FC4-6F3A-D06A-5DB1F8877B68}"/>
              </a:ext>
            </a:extLst>
          </p:cNvPr>
          <p:cNvGraphicFramePr>
            <a:graphicFrameLocks noGrp="1"/>
          </p:cNvGraphicFramePr>
          <p:nvPr>
            <p:extLst>
              <p:ext uri="{D42A27DB-BD31-4B8C-83A1-F6EECF244321}">
                <p14:modId xmlns:p14="http://schemas.microsoft.com/office/powerpoint/2010/main" val="1276440781"/>
              </p:ext>
            </p:extLst>
          </p:nvPr>
        </p:nvGraphicFramePr>
        <p:xfrm>
          <a:off x="414529" y="2448288"/>
          <a:ext cx="11362943" cy="3903792"/>
        </p:xfrm>
        <a:graphic>
          <a:graphicData uri="http://schemas.openxmlformats.org/drawingml/2006/table">
            <a:tbl>
              <a:tblPr firstRow="1" firstCol="1" bandRow="1">
                <a:tableStyleId>{5C22544A-7EE6-4342-B048-85BDC9FD1C3A}</a:tableStyleId>
              </a:tblPr>
              <a:tblGrid>
                <a:gridCol w="1193348">
                  <a:extLst>
                    <a:ext uri="{9D8B030D-6E8A-4147-A177-3AD203B41FA5}">
                      <a16:colId xmlns:a16="http://schemas.microsoft.com/office/drawing/2014/main" val="821216305"/>
                    </a:ext>
                  </a:extLst>
                </a:gridCol>
                <a:gridCol w="1413833">
                  <a:extLst>
                    <a:ext uri="{9D8B030D-6E8A-4147-A177-3AD203B41FA5}">
                      <a16:colId xmlns:a16="http://schemas.microsoft.com/office/drawing/2014/main" val="1611271872"/>
                    </a:ext>
                  </a:extLst>
                </a:gridCol>
                <a:gridCol w="1288815">
                  <a:extLst>
                    <a:ext uri="{9D8B030D-6E8A-4147-A177-3AD203B41FA5}">
                      <a16:colId xmlns:a16="http://schemas.microsoft.com/office/drawing/2014/main" val="356650783"/>
                    </a:ext>
                  </a:extLst>
                </a:gridCol>
                <a:gridCol w="1450201">
                  <a:extLst>
                    <a:ext uri="{9D8B030D-6E8A-4147-A177-3AD203B41FA5}">
                      <a16:colId xmlns:a16="http://schemas.microsoft.com/office/drawing/2014/main" val="3368457257"/>
                    </a:ext>
                  </a:extLst>
                </a:gridCol>
                <a:gridCol w="1543396">
                  <a:extLst>
                    <a:ext uri="{9D8B030D-6E8A-4147-A177-3AD203B41FA5}">
                      <a16:colId xmlns:a16="http://schemas.microsoft.com/office/drawing/2014/main" val="493295496"/>
                    </a:ext>
                  </a:extLst>
                </a:gridCol>
                <a:gridCol w="1120611">
                  <a:extLst>
                    <a:ext uri="{9D8B030D-6E8A-4147-A177-3AD203B41FA5}">
                      <a16:colId xmlns:a16="http://schemas.microsoft.com/office/drawing/2014/main" val="1305410344"/>
                    </a:ext>
                  </a:extLst>
                </a:gridCol>
                <a:gridCol w="1116064">
                  <a:extLst>
                    <a:ext uri="{9D8B030D-6E8A-4147-A177-3AD203B41FA5}">
                      <a16:colId xmlns:a16="http://schemas.microsoft.com/office/drawing/2014/main" val="3961537461"/>
                    </a:ext>
                  </a:extLst>
                </a:gridCol>
                <a:gridCol w="1120611">
                  <a:extLst>
                    <a:ext uri="{9D8B030D-6E8A-4147-A177-3AD203B41FA5}">
                      <a16:colId xmlns:a16="http://schemas.microsoft.com/office/drawing/2014/main" val="1544800719"/>
                    </a:ext>
                  </a:extLst>
                </a:gridCol>
                <a:gridCol w="1116064">
                  <a:extLst>
                    <a:ext uri="{9D8B030D-6E8A-4147-A177-3AD203B41FA5}">
                      <a16:colId xmlns:a16="http://schemas.microsoft.com/office/drawing/2014/main" val="9980950"/>
                    </a:ext>
                  </a:extLst>
                </a:gridCol>
              </a:tblGrid>
              <a:tr h="313996">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密钥名称</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存储</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分发</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导入和导出</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使用</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备份和恢复</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归档</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销毁</a:t>
                      </a:r>
                    </a:p>
                  </a:txBody>
                  <a:tcPr marL="63386" marR="63386" marT="9391" marB="0" anchor="ctr"/>
                </a:tc>
                <a:extLst>
                  <a:ext uri="{0D108BD9-81ED-4DB2-BD59-A6C34878D82A}">
                    <a16:rowId xmlns:a16="http://schemas.microsoft.com/office/drawing/2014/main" val="4013020591"/>
                  </a:ext>
                </a:extLst>
              </a:tr>
              <a:tr h="574583">
                <a:tc>
                  <a:txBody>
                    <a:bodyPr/>
                    <a:lstStyle/>
                    <a:p>
                      <a:pPr algn="ctr">
                        <a:tabLst>
                          <a:tab pos="540385" algn="l"/>
                        </a:tabLs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公钥</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3386" marR="63386" marT="9391"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以证书形式离线分发</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以证书形式离线导入和导出</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备份恢复</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归档</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进行撤销</a:t>
                      </a:r>
                    </a:p>
                  </a:txBody>
                  <a:tcPr marL="63386" marR="63386" marT="9391" marB="0" anchor="ctr"/>
                </a:tc>
                <a:extLst>
                  <a:ext uri="{0D108BD9-81ED-4DB2-BD59-A6C34878D82A}">
                    <a16:rowId xmlns:a16="http://schemas.microsoft.com/office/drawing/2014/main" val="348390358"/>
                  </a:ext>
                </a:extLst>
              </a:tr>
              <a:tr h="905949">
                <a:tc>
                  <a:txBody>
                    <a:bodyPr/>
                    <a:lstStyle/>
                    <a:p>
                      <a:pPr algn="ctr">
                        <a:tabLst>
                          <a:tab pos="540385" algn="l"/>
                        </a:tabLs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私钥</a:t>
                      </a:r>
                    </a:p>
                  </a:txBody>
                  <a:tcPr marL="63386" marR="63386" marT="9391"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签名私钥由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服务器密码机生成，加密私钥由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TSP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服务器密码机存储</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63386" marR="63386" marT="9391"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加密私钥以离线方式导入</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服务器密码机，签名私钥不进行导入导出</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TSP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服务器密码机内使用</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TSP</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服务器密码机进行销毁</a:t>
                      </a:r>
                    </a:p>
                  </a:txBody>
                  <a:tcPr marL="63386" marR="63386" marT="9391" marB="0" anchor="ctr"/>
                </a:tc>
                <a:extLst>
                  <a:ext uri="{0D108BD9-81ED-4DB2-BD59-A6C34878D82A}">
                    <a16:rowId xmlns:a16="http://schemas.microsoft.com/office/drawing/2014/main" val="1292959206"/>
                  </a:ext>
                </a:extLst>
              </a:tr>
              <a:tr h="778636">
                <a:tc>
                  <a:txBody>
                    <a:bodyPr/>
                    <a:lstStyle/>
                    <a:p>
                      <a:pPr algn="ctr">
                        <a:tabLst>
                          <a:tab pos="540385" algn="l"/>
                        </a:tabLs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公钥</a:t>
                      </a:r>
                    </a:p>
                  </a:txBody>
                  <a:tcPr marL="63386" marR="63386" marT="9391" marB="0" anchor="ctr"/>
                </a:tc>
                <a:tc>
                  <a:txBody>
                    <a:bodyPr/>
                    <a:lstStyle/>
                    <a:p>
                      <a:pPr algn="just">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签名公钥由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服务器密码机生成，加密公钥由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以证形式分发</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进行撤销</a:t>
                      </a:r>
                    </a:p>
                  </a:txBody>
                  <a:tcPr marL="63386" marR="63386" marT="9391" marB="0" anchor="ctr"/>
                </a:tc>
                <a:extLst>
                  <a:ext uri="{0D108BD9-81ED-4DB2-BD59-A6C34878D82A}">
                    <a16:rowId xmlns:a16="http://schemas.microsoft.com/office/drawing/2014/main" val="3312482788"/>
                  </a:ext>
                </a:extLst>
              </a:tr>
              <a:tr h="776369">
                <a:tc>
                  <a:txBody>
                    <a:bodyPr/>
                    <a:lstStyle/>
                    <a:p>
                      <a:pPr algn="ctr">
                        <a:tabLst>
                          <a:tab pos="540385" algn="l"/>
                        </a:tabLs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TBOX</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私钥</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签名私钥由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 TBOX</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密码模块生成，加密私钥由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TBOX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密码模块中存储</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加密私钥以离线方式导入</a:t>
                      </a:r>
                    </a:p>
                    <a:p>
                      <a:pPr algn="ctr">
                        <a:tabLst>
                          <a:tab pos="540385" algn="l"/>
                        </a:tabLs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TBOX</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密码模块，签名私钥不进行导入和导出</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BOX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密码模块内使用</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3386" marR="63386" marT="9391" marB="0" anchor="ctr"/>
                </a:tc>
                <a:tc>
                  <a:txBody>
                    <a:bodyPr/>
                    <a:lstStyle/>
                    <a:p>
                      <a:pPr algn="ctr">
                        <a:tabLst>
                          <a:tab pos="540385" algn="l"/>
                        </a:tabLs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TBOX </a:t>
                      </a: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密码模块内进行销毁</a:t>
                      </a:r>
                    </a:p>
                  </a:txBody>
                  <a:tcPr marL="63386" marR="63386" marT="9391" marB="0" anchor="ctr"/>
                </a:tc>
                <a:extLst>
                  <a:ext uri="{0D108BD9-81ED-4DB2-BD59-A6C34878D82A}">
                    <a16:rowId xmlns:a16="http://schemas.microsoft.com/office/drawing/2014/main" val="3491892308"/>
                  </a:ext>
                </a:extLst>
              </a:tr>
            </a:tbl>
          </a:graphicData>
        </a:graphic>
      </p:graphicFrame>
    </p:spTree>
    <p:extLst>
      <p:ext uri="{BB962C8B-B14F-4D97-AF65-F5344CB8AC3E}">
        <p14:creationId xmlns:p14="http://schemas.microsoft.com/office/powerpoint/2010/main" val="2783989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26</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01752" y="1572769"/>
            <a:ext cx="11475719" cy="4517136"/>
          </a:xfrm>
        </p:spPr>
        <p:txBody>
          <a:bodyPr>
            <a:normAutofit/>
          </a:bodyPr>
          <a:lstStyle/>
          <a:p>
            <a:r>
              <a:rPr lang="en-US" altLang="zh-CN" dirty="0"/>
              <a:t>2.</a:t>
            </a:r>
            <a:r>
              <a:rPr lang="zh-CN" altLang="en-US" dirty="0"/>
              <a:t>密钥管理测评对象及其生命周期</a:t>
            </a:r>
          </a:p>
          <a:p>
            <a:r>
              <a:rPr lang="zh-CN" altLang="en-US" dirty="0"/>
              <a:t>智能网联汽车共享租赁业务系统密钥全生命周期如下表所示</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智能网联汽车共享租赁业务系统</a:t>
            </a:r>
          </a:p>
        </p:txBody>
      </p:sp>
      <p:graphicFrame>
        <p:nvGraphicFramePr>
          <p:cNvPr id="7" name="表格 6">
            <a:extLst>
              <a:ext uri="{FF2B5EF4-FFF2-40B4-BE49-F238E27FC236}">
                <a16:creationId xmlns:a16="http://schemas.microsoft.com/office/drawing/2014/main" id="{F45E4339-90B3-EA54-8B5A-AAF9986770C6}"/>
              </a:ext>
            </a:extLst>
          </p:cNvPr>
          <p:cNvGraphicFramePr>
            <a:graphicFrameLocks noGrp="1"/>
          </p:cNvGraphicFramePr>
          <p:nvPr>
            <p:extLst>
              <p:ext uri="{D42A27DB-BD31-4B8C-83A1-F6EECF244321}">
                <p14:modId xmlns:p14="http://schemas.microsoft.com/office/powerpoint/2010/main" val="2254272710"/>
              </p:ext>
            </p:extLst>
          </p:nvPr>
        </p:nvGraphicFramePr>
        <p:xfrm>
          <a:off x="414529" y="2609400"/>
          <a:ext cx="11362942" cy="3755194"/>
        </p:xfrm>
        <a:graphic>
          <a:graphicData uri="http://schemas.openxmlformats.org/drawingml/2006/table">
            <a:tbl>
              <a:tblPr firstRow="1" firstCol="1" bandRow="1">
                <a:tableStyleId>{5C22544A-7EE6-4342-B048-85BDC9FD1C3A}</a:tableStyleId>
              </a:tblPr>
              <a:tblGrid>
                <a:gridCol w="1193348">
                  <a:extLst>
                    <a:ext uri="{9D8B030D-6E8A-4147-A177-3AD203B41FA5}">
                      <a16:colId xmlns:a16="http://schemas.microsoft.com/office/drawing/2014/main" val="653025011"/>
                    </a:ext>
                  </a:extLst>
                </a:gridCol>
                <a:gridCol w="1413832">
                  <a:extLst>
                    <a:ext uri="{9D8B030D-6E8A-4147-A177-3AD203B41FA5}">
                      <a16:colId xmlns:a16="http://schemas.microsoft.com/office/drawing/2014/main" val="45147847"/>
                    </a:ext>
                  </a:extLst>
                </a:gridCol>
                <a:gridCol w="1288815">
                  <a:extLst>
                    <a:ext uri="{9D8B030D-6E8A-4147-A177-3AD203B41FA5}">
                      <a16:colId xmlns:a16="http://schemas.microsoft.com/office/drawing/2014/main" val="1232892445"/>
                    </a:ext>
                  </a:extLst>
                </a:gridCol>
                <a:gridCol w="1450201">
                  <a:extLst>
                    <a:ext uri="{9D8B030D-6E8A-4147-A177-3AD203B41FA5}">
                      <a16:colId xmlns:a16="http://schemas.microsoft.com/office/drawing/2014/main" val="1303184720"/>
                    </a:ext>
                  </a:extLst>
                </a:gridCol>
                <a:gridCol w="1543396">
                  <a:extLst>
                    <a:ext uri="{9D8B030D-6E8A-4147-A177-3AD203B41FA5}">
                      <a16:colId xmlns:a16="http://schemas.microsoft.com/office/drawing/2014/main" val="3092170557"/>
                    </a:ext>
                  </a:extLst>
                </a:gridCol>
                <a:gridCol w="1120611">
                  <a:extLst>
                    <a:ext uri="{9D8B030D-6E8A-4147-A177-3AD203B41FA5}">
                      <a16:colId xmlns:a16="http://schemas.microsoft.com/office/drawing/2014/main" val="486961142"/>
                    </a:ext>
                  </a:extLst>
                </a:gridCol>
                <a:gridCol w="1116064">
                  <a:extLst>
                    <a:ext uri="{9D8B030D-6E8A-4147-A177-3AD203B41FA5}">
                      <a16:colId xmlns:a16="http://schemas.microsoft.com/office/drawing/2014/main" val="1633719976"/>
                    </a:ext>
                  </a:extLst>
                </a:gridCol>
                <a:gridCol w="1120611">
                  <a:extLst>
                    <a:ext uri="{9D8B030D-6E8A-4147-A177-3AD203B41FA5}">
                      <a16:colId xmlns:a16="http://schemas.microsoft.com/office/drawing/2014/main" val="3275716863"/>
                    </a:ext>
                  </a:extLst>
                </a:gridCol>
                <a:gridCol w="1116064">
                  <a:extLst>
                    <a:ext uri="{9D8B030D-6E8A-4147-A177-3AD203B41FA5}">
                      <a16:colId xmlns:a16="http://schemas.microsoft.com/office/drawing/2014/main" val="2477326625"/>
                    </a:ext>
                  </a:extLst>
                </a:gridCol>
              </a:tblGrid>
              <a:tr h="698119">
                <a:tc>
                  <a:txBody>
                    <a:bodyPr/>
                    <a:lstStyle/>
                    <a:p>
                      <a:pPr algn="ctr">
                        <a:tabLst>
                          <a:tab pos="540385" algn="l"/>
                        </a:tabLst>
                      </a:pP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TBOX</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公钥</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签名公钥由</a:t>
                      </a: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TBOX</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密码模块生成，加密公钥由</a:t>
                      </a: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进行撤销</a:t>
                      </a:r>
                    </a:p>
                  </a:txBody>
                  <a:tcPr marL="64606" marR="64606" marT="9571" marB="0" anchor="ctr"/>
                </a:tc>
                <a:extLst>
                  <a:ext uri="{0D108BD9-81ED-4DB2-BD59-A6C34878D82A}">
                    <a16:rowId xmlns:a16="http://schemas.microsoft.com/office/drawing/2014/main" val="1766248987"/>
                  </a:ext>
                </a:extLst>
              </a:tr>
              <a:tr h="1106424">
                <a:tc>
                  <a:txBody>
                    <a:bodyPr/>
                    <a:lstStyle/>
                    <a:p>
                      <a:pPr algn="ctr">
                        <a:tabLst>
                          <a:tab pos="540385" algn="l"/>
                        </a:tabLst>
                      </a:pP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私钥</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签名私钥由移动终端密码模块生成，加密私钥由</a:t>
                      </a: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在移动终端密码模块中存储</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加密私钥以离线方式导入移动终端密码模块，签名私钥不进行导入和导出</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在移动终端密码模块内使用</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在移动终端密码模块内进行销毁</a:t>
                      </a:r>
                    </a:p>
                  </a:txBody>
                  <a:tcPr marL="64606" marR="64606" marT="9571" marB="0" anchor="ctr"/>
                </a:tc>
                <a:extLst>
                  <a:ext uri="{0D108BD9-81ED-4DB2-BD59-A6C34878D82A}">
                    <a16:rowId xmlns:a16="http://schemas.microsoft.com/office/drawing/2014/main" val="578593405"/>
                  </a:ext>
                </a:extLst>
              </a:tr>
              <a:tr h="534196">
                <a:tc>
                  <a:txBody>
                    <a:bodyPr/>
                    <a:lstStyle/>
                    <a:p>
                      <a:pPr algn="ctr">
                        <a:tabLst>
                          <a:tab pos="540385" algn="l"/>
                        </a:tabLst>
                      </a:pP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公钥</a:t>
                      </a:r>
                    </a:p>
                  </a:txBody>
                  <a:tcPr marL="64606" marR="64606" marT="9571" marB="0" anchor="ctr"/>
                </a:tc>
                <a:tc>
                  <a:txBody>
                    <a:bodyPr/>
                    <a:lstStyle/>
                    <a:p>
                      <a:pPr marR="52070" algn="just">
                        <a:spcAft>
                          <a:spcPts val="0"/>
                        </a:spcAf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签名公钥由移动终端密码模块生成，加密公钥由</a:t>
                      </a: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4606" marR="64606" marT="9571" marB="0" anchor="ctr"/>
                </a:tc>
                <a:tc>
                  <a:txBody>
                    <a:bodyPr/>
                    <a:lstStyle/>
                    <a:p>
                      <a:pPr marL="45720" algn="ctr">
                        <a:spcAft>
                          <a:spcPts val="825"/>
                        </a:spcAf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以证书形式存储</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以证书形式分发</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以证书形式导入和导出</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以证书形式使用</a:t>
                      </a:r>
                    </a:p>
                  </a:txBody>
                  <a:tcPr marL="64606" marR="64606" marT="9571" marB="0" anchor="ctr"/>
                </a:tc>
                <a:tc>
                  <a:txBody>
                    <a:bodyPr/>
                    <a:lstStyle/>
                    <a:p>
                      <a:pPr algn="just"/>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以证书形式备份恢复</a:t>
                      </a:r>
                    </a:p>
                  </a:txBody>
                  <a:tcPr marL="64606" marR="64606" marT="9571" marB="0" anchor="ctr"/>
                </a:tc>
                <a:tc>
                  <a:txBody>
                    <a:bodyPr/>
                    <a:lstStyle/>
                    <a:p>
                      <a:pPr algn="just">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以证书形式归档</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不涉及，由</a:t>
                      </a: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进行撤销</a:t>
                      </a:r>
                    </a:p>
                  </a:txBody>
                  <a:tcPr marL="64606" marR="64606" marT="9571" marB="0" anchor="ctr"/>
                </a:tc>
                <a:extLst>
                  <a:ext uri="{0D108BD9-81ED-4DB2-BD59-A6C34878D82A}">
                    <a16:rowId xmlns:a16="http://schemas.microsoft.com/office/drawing/2014/main" val="3483765703"/>
                  </a:ext>
                </a:extLst>
              </a:tr>
              <a:tr h="983708">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车载蓝牙通信模块私钥</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签名私钥由车载蓝牙密码模块生成，加密私钥由</a:t>
                      </a: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CA </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生成</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在车载蓝牙密码模块中存储</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加密私钥由</a:t>
                      </a:r>
                      <a:r>
                        <a:rPr lang="en-US" sz="1350" kern="100" dirty="0">
                          <a:effectLst/>
                          <a:latin typeface="Times New Roman" panose="02020603050405020304" pitchFamily="18" charset="0"/>
                          <a:ea typeface="宋体" panose="02010600030101010101" pitchFamily="2" charset="-122"/>
                          <a:cs typeface="Times New Roman" panose="02020603050405020304" pitchFamily="18" charset="0"/>
                        </a:rPr>
                        <a:t>CA</a:t>
                      </a: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以离线的方式进行分发，签名私钥不进行分发</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加密私钥以离线方式导入车载蓝牙密码模块，签名私钥不进行导入和导出</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在车载蓝牙密码模块内使用</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4606" marR="64606" marT="9571" marB="0" anchor="ctr"/>
                </a:tc>
                <a:tc>
                  <a:txBody>
                    <a:bodyPr/>
                    <a:lstStyle/>
                    <a:p>
                      <a:pPr algn="ctr">
                        <a:tabLst>
                          <a:tab pos="540385" algn="l"/>
                        </a:tabLst>
                      </a:pPr>
                      <a:r>
                        <a:rPr lang="zh-CN" sz="1350" kern="100" dirty="0">
                          <a:effectLst/>
                          <a:latin typeface="Times New Roman" panose="02020603050405020304" pitchFamily="18" charset="0"/>
                          <a:ea typeface="宋体" panose="02010600030101010101" pitchFamily="2" charset="-122"/>
                          <a:cs typeface="Times New Roman" panose="02020603050405020304" pitchFamily="18" charset="0"/>
                        </a:rPr>
                        <a:t>在车载蓝牙密码模块内进行销毁</a:t>
                      </a:r>
                    </a:p>
                  </a:txBody>
                  <a:tcPr marL="64606" marR="64606" marT="9571" marB="0" anchor="ctr"/>
                </a:tc>
                <a:extLst>
                  <a:ext uri="{0D108BD9-81ED-4DB2-BD59-A6C34878D82A}">
                    <a16:rowId xmlns:a16="http://schemas.microsoft.com/office/drawing/2014/main" val="3694320988"/>
                  </a:ext>
                </a:extLst>
              </a:tr>
            </a:tbl>
          </a:graphicData>
        </a:graphic>
      </p:graphicFrame>
    </p:spTree>
    <p:extLst>
      <p:ext uri="{BB962C8B-B14F-4D97-AF65-F5344CB8AC3E}">
        <p14:creationId xmlns:p14="http://schemas.microsoft.com/office/powerpoint/2010/main" val="4045899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27</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01752" y="1572769"/>
            <a:ext cx="11475719" cy="4517136"/>
          </a:xfrm>
        </p:spPr>
        <p:txBody>
          <a:bodyPr>
            <a:normAutofit/>
          </a:bodyPr>
          <a:lstStyle/>
          <a:p>
            <a:r>
              <a:rPr lang="en-US" altLang="zh-CN" dirty="0"/>
              <a:t>2.</a:t>
            </a:r>
            <a:r>
              <a:rPr lang="zh-CN" altLang="en-US" dirty="0"/>
              <a:t>密钥管理测评对象及其生命周期</a:t>
            </a:r>
          </a:p>
          <a:p>
            <a:r>
              <a:rPr lang="zh-CN" altLang="en-US" dirty="0"/>
              <a:t>智能网联汽车共享租赁业务系统密钥全生命周期如下表所示</a:t>
            </a:r>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智能网联汽车共享租赁业务系统</a:t>
            </a:r>
          </a:p>
        </p:txBody>
      </p:sp>
      <p:graphicFrame>
        <p:nvGraphicFramePr>
          <p:cNvPr id="6" name="表格 5">
            <a:extLst>
              <a:ext uri="{FF2B5EF4-FFF2-40B4-BE49-F238E27FC236}">
                <a16:creationId xmlns:a16="http://schemas.microsoft.com/office/drawing/2014/main" id="{0FDB4C2A-6998-2A69-43F2-71A363A3EEDD}"/>
              </a:ext>
            </a:extLst>
          </p:cNvPr>
          <p:cNvGraphicFramePr>
            <a:graphicFrameLocks noGrp="1"/>
          </p:cNvGraphicFramePr>
          <p:nvPr>
            <p:extLst>
              <p:ext uri="{D42A27DB-BD31-4B8C-83A1-F6EECF244321}">
                <p14:modId xmlns:p14="http://schemas.microsoft.com/office/powerpoint/2010/main" val="2196481360"/>
              </p:ext>
            </p:extLst>
          </p:nvPr>
        </p:nvGraphicFramePr>
        <p:xfrm>
          <a:off x="353292" y="2582106"/>
          <a:ext cx="11424180" cy="3776349"/>
        </p:xfrm>
        <a:graphic>
          <a:graphicData uri="http://schemas.openxmlformats.org/drawingml/2006/table">
            <a:tbl>
              <a:tblPr firstRow="1" firstCol="1" bandRow="1">
                <a:tableStyleId>{5C22544A-7EE6-4342-B048-85BDC9FD1C3A}</a:tableStyleId>
              </a:tblPr>
              <a:tblGrid>
                <a:gridCol w="1199781">
                  <a:extLst>
                    <a:ext uri="{9D8B030D-6E8A-4147-A177-3AD203B41FA5}">
                      <a16:colId xmlns:a16="http://schemas.microsoft.com/office/drawing/2014/main" val="2599853776"/>
                    </a:ext>
                  </a:extLst>
                </a:gridCol>
                <a:gridCol w="1421452">
                  <a:extLst>
                    <a:ext uri="{9D8B030D-6E8A-4147-A177-3AD203B41FA5}">
                      <a16:colId xmlns:a16="http://schemas.microsoft.com/office/drawing/2014/main" val="818591293"/>
                    </a:ext>
                  </a:extLst>
                </a:gridCol>
                <a:gridCol w="1295762">
                  <a:extLst>
                    <a:ext uri="{9D8B030D-6E8A-4147-A177-3AD203B41FA5}">
                      <a16:colId xmlns:a16="http://schemas.microsoft.com/office/drawing/2014/main" val="2605839502"/>
                    </a:ext>
                  </a:extLst>
                </a:gridCol>
                <a:gridCol w="1458017">
                  <a:extLst>
                    <a:ext uri="{9D8B030D-6E8A-4147-A177-3AD203B41FA5}">
                      <a16:colId xmlns:a16="http://schemas.microsoft.com/office/drawing/2014/main" val="3871305712"/>
                    </a:ext>
                  </a:extLst>
                </a:gridCol>
                <a:gridCol w="1551714">
                  <a:extLst>
                    <a:ext uri="{9D8B030D-6E8A-4147-A177-3AD203B41FA5}">
                      <a16:colId xmlns:a16="http://schemas.microsoft.com/office/drawing/2014/main" val="619120698"/>
                    </a:ext>
                  </a:extLst>
                </a:gridCol>
                <a:gridCol w="1126649">
                  <a:extLst>
                    <a:ext uri="{9D8B030D-6E8A-4147-A177-3AD203B41FA5}">
                      <a16:colId xmlns:a16="http://schemas.microsoft.com/office/drawing/2014/main" val="1820860742"/>
                    </a:ext>
                  </a:extLst>
                </a:gridCol>
                <a:gridCol w="1122078">
                  <a:extLst>
                    <a:ext uri="{9D8B030D-6E8A-4147-A177-3AD203B41FA5}">
                      <a16:colId xmlns:a16="http://schemas.microsoft.com/office/drawing/2014/main" val="2648629046"/>
                    </a:ext>
                  </a:extLst>
                </a:gridCol>
                <a:gridCol w="1126649">
                  <a:extLst>
                    <a:ext uri="{9D8B030D-6E8A-4147-A177-3AD203B41FA5}">
                      <a16:colId xmlns:a16="http://schemas.microsoft.com/office/drawing/2014/main" val="341601312"/>
                    </a:ext>
                  </a:extLst>
                </a:gridCol>
                <a:gridCol w="1122078">
                  <a:extLst>
                    <a:ext uri="{9D8B030D-6E8A-4147-A177-3AD203B41FA5}">
                      <a16:colId xmlns:a16="http://schemas.microsoft.com/office/drawing/2014/main" val="710978806"/>
                    </a:ext>
                  </a:extLst>
                </a:gridCol>
              </a:tblGrid>
              <a:tr h="956622">
                <a:tc>
                  <a:txBody>
                    <a:bodyPr/>
                    <a:lstStyle/>
                    <a:p>
                      <a:pPr algn="ctr">
                        <a:tabLst>
                          <a:tab pos="540385" algn="l"/>
                        </a:tabLst>
                      </a:pP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的会话密钥</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由</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协商生成</a:t>
                      </a:r>
                    </a:p>
                  </a:txBody>
                  <a:tcPr marL="65942" marR="65942" marT="9769" marB="0" anchor="ctr"/>
                </a:tc>
                <a:tc>
                  <a:txBody>
                    <a:bodyPr/>
                    <a:lstStyle/>
                    <a:p>
                      <a:pPr algn="ctr">
                        <a:tabLst>
                          <a:tab pos="540385" algn="l"/>
                        </a:tabLst>
                      </a:pP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临时存储</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不涉及该密钥的导入和导出</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内使用</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5942" marR="65942" marT="9769" marB="0" anchor="ctr"/>
                </a:tc>
                <a:tc>
                  <a:txBody>
                    <a:bodyPr/>
                    <a:lstStyle/>
                    <a:p>
                      <a:pPr marL="28575" algn="ct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和</a:t>
                      </a:r>
                    </a:p>
                    <a:p>
                      <a:pPr algn="ctr">
                        <a:tabLst>
                          <a:tab pos="540385" algn="l"/>
                        </a:tabLst>
                      </a:pP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App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使用后销毁</a:t>
                      </a:r>
                    </a:p>
                  </a:txBody>
                  <a:tcPr marL="65942" marR="65942" marT="9769" marB="0" anchor="ctr"/>
                </a:tc>
                <a:extLst>
                  <a:ext uri="{0D108BD9-81ED-4DB2-BD59-A6C34878D82A}">
                    <a16:rowId xmlns:a16="http://schemas.microsoft.com/office/drawing/2014/main" val="3677109073"/>
                  </a:ext>
                </a:extLst>
              </a:tr>
              <a:tr h="766274">
                <a:tc>
                  <a:txBody>
                    <a:bodyPr/>
                    <a:lstStyle/>
                    <a:p>
                      <a:pPr marL="28575" algn="ct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TBOX</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的会话密钥</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由</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 TBOX</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协商生成</a:t>
                      </a:r>
                    </a:p>
                  </a:txBody>
                  <a:tcPr marL="65942" marR="65942" marT="9769" marB="0" anchor="ctr"/>
                </a:tc>
                <a:tc>
                  <a:txBody>
                    <a:bodyPr/>
                    <a:lstStyle/>
                    <a:p>
                      <a:pPr marL="27305" indent="-3175" algn="just">
                        <a:spcAft>
                          <a:spcPts val="1095"/>
                        </a:spcAft>
                      </a:pP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TBOX</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临时存储</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不涉及该密钥的分发</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不涉及该密钥的导入和导出</a:t>
                      </a:r>
                    </a:p>
                  </a:txBody>
                  <a:tcPr marL="65942" marR="65942" marT="9769" marB="0" anchor="ctr"/>
                </a:tc>
                <a:tc>
                  <a:txBody>
                    <a:bodyPr/>
                    <a:lstStyle/>
                    <a:p>
                      <a:pPr algn="just">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BOX</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内使用</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5942" marR="65942" marT="9769" marB="0" anchor="ctr"/>
                </a:tc>
                <a:tc>
                  <a:txBody>
                    <a:bodyPr/>
                    <a:lstStyle/>
                    <a:p>
                      <a:pPr algn="just"/>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TBOX</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使用后销毁</a:t>
                      </a:r>
                    </a:p>
                  </a:txBody>
                  <a:tcPr marL="65942" marR="65942" marT="9769" marB="0" anchor="ctr"/>
                </a:tc>
                <a:extLst>
                  <a:ext uri="{0D108BD9-81ED-4DB2-BD59-A6C34878D82A}">
                    <a16:rowId xmlns:a16="http://schemas.microsoft.com/office/drawing/2014/main" val="2581673858"/>
                  </a:ext>
                </a:extLst>
              </a:tr>
              <a:tr h="1356091">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蓝牙通信密钥</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由</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服务器密码机生成</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服务器密码机、移动终端密码模块、车载蓝牙密码模块内临时存储</a:t>
                      </a:r>
                    </a:p>
                  </a:txBody>
                  <a:tcPr marL="65942" marR="65942" marT="9769" marB="0" anchor="ctr"/>
                </a:tc>
                <a:tc>
                  <a:txBody>
                    <a:bodyPr/>
                    <a:lstStyle/>
                    <a:p>
                      <a:pPr marL="27305" algn="just"/>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利用</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 </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App/ TBOX</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之间的会话密钥采用</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SM4</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加密传输，利用车载蓝牙通信模块公钥采用</a:t>
                      </a: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SM2</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非对称加密传输</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不涉及该密钥的导入和导出</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在移动终立嵛密码模块和车载蓝牙密码模块内使用</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不涉及该密钥的备份恢复</a:t>
                      </a:r>
                    </a:p>
                  </a:txBody>
                  <a:tcPr marL="65942" marR="65942" marT="9769" marB="0" anchor="ctr"/>
                </a:tc>
                <a:tc>
                  <a:txBody>
                    <a:bodyPr/>
                    <a:lstStyle/>
                    <a:p>
                      <a:pPr algn="ctr">
                        <a:tabLst>
                          <a:tab pos="540385" algn="l"/>
                        </a:tabLst>
                      </a:pP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不涉及该密钥的归档</a:t>
                      </a:r>
                    </a:p>
                  </a:txBody>
                  <a:tcPr marL="65942" marR="65942" marT="9769" marB="0" anchor="ctr"/>
                </a:tc>
                <a:tc>
                  <a:txBody>
                    <a:bodyPr/>
                    <a:lstStyle/>
                    <a:p>
                      <a:pPr algn="ctr">
                        <a:tabLst>
                          <a:tab pos="540385" algn="l"/>
                        </a:tabLst>
                      </a:pPr>
                      <a:r>
                        <a:rPr lang="en-US" sz="1490" kern="100" dirty="0">
                          <a:effectLst/>
                          <a:latin typeface="Times New Roman" panose="02020603050405020304" pitchFamily="18" charset="0"/>
                          <a:ea typeface="宋体" panose="02010600030101010101" pitchFamily="2" charset="-122"/>
                          <a:cs typeface="Times New Roman" panose="02020603050405020304" pitchFamily="18" charset="0"/>
                        </a:rPr>
                        <a:t>TSP</a:t>
                      </a:r>
                      <a:r>
                        <a:rPr lang="zh-CN" sz="1490" kern="100" dirty="0">
                          <a:effectLst/>
                          <a:latin typeface="Times New Roman" panose="02020603050405020304" pitchFamily="18" charset="0"/>
                          <a:ea typeface="宋体" panose="02010600030101010101" pitchFamily="2" charset="-122"/>
                          <a:cs typeface="Times New Roman" panose="02020603050405020304" pitchFamily="18" charset="0"/>
                        </a:rPr>
                        <a:t>服务器密码机、移动终端密码模块、车载蓝牙密码模块使用完毕立即销毁</a:t>
                      </a:r>
                    </a:p>
                  </a:txBody>
                  <a:tcPr marL="65942" marR="65942" marT="9769" marB="0" anchor="ctr"/>
                </a:tc>
                <a:extLst>
                  <a:ext uri="{0D108BD9-81ED-4DB2-BD59-A6C34878D82A}">
                    <a16:rowId xmlns:a16="http://schemas.microsoft.com/office/drawing/2014/main" val="2906156238"/>
                  </a:ext>
                </a:extLst>
              </a:tr>
            </a:tbl>
          </a:graphicData>
        </a:graphic>
      </p:graphicFrame>
    </p:spTree>
    <p:extLst>
      <p:ext uri="{BB962C8B-B14F-4D97-AF65-F5344CB8AC3E}">
        <p14:creationId xmlns:p14="http://schemas.microsoft.com/office/powerpoint/2010/main" val="3690858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lstStyle/>
          <a:p>
            <a:r>
              <a:rPr lang="en-US" altLang="zh-CN" dirty="0"/>
              <a:t>1.</a:t>
            </a:r>
            <a:r>
              <a:rPr lang="zh-CN" altLang="en-US" dirty="0"/>
              <a:t>密码应用需求</a:t>
            </a:r>
            <a:endParaRPr lang="en-US" altLang="zh-CN" dirty="0"/>
          </a:p>
          <a:p>
            <a:endParaRPr lang="en-US" altLang="zh-CN" dirty="0"/>
          </a:p>
          <a:p>
            <a:r>
              <a:rPr lang="zh-CN" altLang="en-US" dirty="0"/>
              <a:t>远程移动支付服务业务系统包含支付客户端和支付平台两部分。用户通过登录移动终端上的支付客户端应用软件发起支付交易请求，支付平台响应和处理支付客户端的交易请求，之后与清算机构系统进行资金结算，最终完成整个支付交易过程。</a:t>
            </a:r>
            <a:endParaRPr lang="en-US" altLang="zh-CN" dirty="0"/>
          </a:p>
          <a:p>
            <a:endParaRPr lang="en-US" altLang="zh-CN" dirty="0"/>
          </a:p>
          <a:p>
            <a:r>
              <a:rPr lang="zh-CN" altLang="en-US" dirty="0"/>
              <a:t>系统的密码应用需求包含以下几个方面：</a:t>
            </a:r>
            <a:endParaRPr lang="en-US" altLang="zh-CN" dirty="0"/>
          </a:p>
          <a:p>
            <a:endParaRPr lang="en-US" altLang="zh-CN" dirty="0"/>
          </a:p>
          <a:p>
            <a:r>
              <a:rPr lang="zh-CN" altLang="en-US" dirty="0"/>
              <a:t>（</a:t>
            </a:r>
            <a:r>
              <a:rPr lang="en-US" altLang="zh-CN" dirty="0"/>
              <a:t>1</a:t>
            </a:r>
            <a:r>
              <a:rPr lang="zh-CN" altLang="en-US" dirty="0"/>
              <a:t>）支付客户端与支付平台交互的安全防护需求。实现支付客户端和支付平台之间的身份鉴别；保证支付客户端和支付平台之间关键数据传输过程中信息的保密性和完整性；保护交易数据的完整性及交易行为的不可否认。</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远程移动支付服务业务系统</a:t>
            </a:r>
          </a:p>
          <a:p>
            <a:endParaRPr lang="zh-CN" altLang="en-US" dirty="0"/>
          </a:p>
        </p:txBody>
      </p:sp>
    </p:spTree>
    <p:extLst>
      <p:ext uri="{BB962C8B-B14F-4D97-AF65-F5344CB8AC3E}">
        <p14:creationId xmlns:p14="http://schemas.microsoft.com/office/powerpoint/2010/main" val="373373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p:txBody>
          <a:bodyPr/>
          <a:lstStyle/>
          <a:p>
            <a:endParaRPr lang="en-US" altLang="zh-CN" dirty="0"/>
          </a:p>
          <a:p>
            <a:r>
              <a:rPr lang="zh-CN" altLang="en-US" dirty="0"/>
              <a:t>（</a:t>
            </a:r>
            <a:r>
              <a:rPr lang="en-US" altLang="zh-CN" dirty="0"/>
              <a:t>2</a:t>
            </a:r>
            <a:r>
              <a:rPr lang="zh-CN" altLang="en-US" dirty="0"/>
              <a:t>）支付平台与清算机构交互的安全防护需求。实现支付平台与清算机构之间的身份鉴别；保护支付平台与清算机构之间关键数据传输过程中信息的保密性和完整性，以及交易行为的不可否认。</a:t>
            </a:r>
            <a:endParaRPr lang="en-US" altLang="zh-CN" dirty="0"/>
          </a:p>
          <a:p>
            <a:endParaRPr lang="en-US" altLang="zh-CN" dirty="0"/>
          </a:p>
          <a:p>
            <a:endParaRPr lang="en-US" altLang="zh-CN" dirty="0"/>
          </a:p>
          <a:p>
            <a:r>
              <a:rPr lang="zh-CN" altLang="en-US" dirty="0"/>
              <a:t>（</a:t>
            </a:r>
            <a:r>
              <a:rPr lang="en-US" altLang="zh-CN" dirty="0"/>
              <a:t>3</a:t>
            </a:r>
            <a:r>
              <a:rPr lang="zh-CN" altLang="en-US" dirty="0"/>
              <a:t>）重要数据安全存储需求。保证支付客户端和支付平台交易重要数据存储过程中的保密性和完整性，对支付平台存储的交易日志信息进行完整性保护。</a:t>
            </a:r>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远程移动支付服务业务系统</a:t>
            </a:r>
          </a:p>
          <a:p>
            <a:endParaRPr lang="zh-CN" altLang="en-US" dirty="0"/>
          </a:p>
        </p:txBody>
      </p:sp>
    </p:spTree>
    <p:extLst>
      <p:ext uri="{BB962C8B-B14F-4D97-AF65-F5344CB8AC3E}">
        <p14:creationId xmlns:p14="http://schemas.microsoft.com/office/powerpoint/2010/main" val="149751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96240" y="1754412"/>
            <a:ext cx="3349986" cy="3608223"/>
          </a:xfrm>
        </p:spPr>
        <p:txBody>
          <a:bodyPr>
            <a:normAutofit/>
          </a:bodyPr>
          <a:lstStyle/>
          <a:p>
            <a:r>
              <a:rPr lang="en-US" altLang="zh-CN" dirty="0"/>
              <a:t>2.</a:t>
            </a:r>
            <a:r>
              <a:rPr lang="zh-CN" altLang="en-US" dirty="0"/>
              <a:t>密码应用架构</a:t>
            </a:r>
            <a:endParaRPr lang="en-US" altLang="zh-CN" dirty="0"/>
          </a:p>
          <a:p>
            <a:endParaRPr lang="en-US" altLang="zh-CN" dirty="0"/>
          </a:p>
          <a:p>
            <a:r>
              <a:rPr lang="zh-CN" altLang="en-US" dirty="0"/>
              <a:t>远程移动支付服务业务系统密码应用架构分为支付客户端密码方案部署和支付平台密码方案部署两部分，整体架构和部署情况如图</a:t>
            </a:r>
            <a:r>
              <a:rPr lang="en-US" altLang="zh-CN" dirty="0"/>
              <a:t>5-10</a:t>
            </a:r>
            <a:r>
              <a:rPr lang="zh-CN" altLang="en-US" dirty="0"/>
              <a:t>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远程移动支付服务业务系统</a:t>
            </a:r>
          </a:p>
          <a:p>
            <a:endParaRPr lang="zh-CN" altLang="en-US" dirty="0"/>
          </a:p>
        </p:txBody>
      </p:sp>
      <p:pic>
        <p:nvPicPr>
          <p:cNvPr id="6" name="图片 5">
            <a:extLst>
              <a:ext uri="{FF2B5EF4-FFF2-40B4-BE49-F238E27FC236}">
                <a16:creationId xmlns:a16="http://schemas.microsoft.com/office/drawing/2014/main" id="{0BC85D18-C70A-2DD0-4557-AB0A4F9DBCB8}"/>
              </a:ext>
            </a:extLst>
          </p:cNvPr>
          <p:cNvPicPr>
            <a:picLocks noChangeAspect="1"/>
          </p:cNvPicPr>
          <p:nvPr/>
        </p:nvPicPr>
        <p:blipFill>
          <a:blip r:embed="rId2"/>
          <a:stretch>
            <a:fillRect/>
          </a:stretch>
        </p:blipFill>
        <p:spPr>
          <a:xfrm>
            <a:off x="3746226" y="1396120"/>
            <a:ext cx="7491151" cy="4560890"/>
          </a:xfrm>
          <a:prstGeom prst="rect">
            <a:avLst/>
          </a:prstGeom>
        </p:spPr>
      </p:pic>
    </p:spTree>
    <p:extLst>
      <p:ext uri="{BB962C8B-B14F-4D97-AF65-F5344CB8AC3E}">
        <p14:creationId xmlns:p14="http://schemas.microsoft.com/office/powerpoint/2010/main" val="102311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3" y="1628167"/>
            <a:ext cx="11473033" cy="4511376"/>
          </a:xfrm>
        </p:spPr>
        <p:txBody>
          <a:bodyPr>
            <a:normAutofit/>
          </a:bodyPr>
          <a:lstStyle/>
          <a:p>
            <a:r>
              <a:rPr lang="zh-CN" altLang="en-US" dirty="0"/>
              <a:t>具体的密码应用方案部署情况如下：</a:t>
            </a:r>
            <a:endParaRPr lang="en-US" altLang="zh-CN" dirty="0"/>
          </a:p>
          <a:p>
            <a:endParaRPr lang="en-US" altLang="zh-CN" dirty="0"/>
          </a:p>
          <a:p>
            <a:pPr marL="342900" indent="-342900">
              <a:buFont typeface="Arial" panose="020B0604020202020204" pitchFamily="34" charset="0"/>
              <a:buChar char="•"/>
            </a:pPr>
            <a:r>
              <a:rPr lang="zh-CN" altLang="en-US" dirty="0"/>
              <a:t>支付客户端应用软件运行在部署了安全单元</a:t>
            </a:r>
            <a:r>
              <a:rPr lang="en-US" altLang="zh-CN" dirty="0"/>
              <a:t>(Secure Element, SE)</a:t>
            </a:r>
            <a:r>
              <a:rPr lang="zh-CN" altLang="en-US" dirty="0"/>
              <a:t>安全模块的移动终端上，使用</a:t>
            </a:r>
            <a:r>
              <a:rPr lang="en-US" altLang="zh-CN" dirty="0"/>
              <a:t>SE</a:t>
            </a:r>
            <a:r>
              <a:rPr lang="zh-CN" altLang="en-US" dirty="0"/>
              <a:t>安全模块提供的密钥管理、证书管理、加密解密、签名验签等服务，实现对支付客户端重要数据的加密存储、报文的签名和验签，以及支付客户端与支付平台之间报文的加密传输。</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支付平台部署了服务器密码机和</a:t>
            </a:r>
            <a:r>
              <a:rPr lang="en-US" altLang="zh-CN" dirty="0"/>
              <a:t>SSL VPN</a:t>
            </a:r>
            <a:r>
              <a:rPr lang="zh-CN" altLang="en-US" dirty="0"/>
              <a:t>网关，向支付平台业务提供密钥管理、密码计算服务，实现支付平台与清算机构之间的身份鉴别和通信报文的安全传输，以及支付平台重要数据的保密性和完整性保护。</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远程移动支付服务业务系统</a:t>
            </a:r>
          </a:p>
          <a:p>
            <a:endParaRPr lang="zh-CN" altLang="en-US" dirty="0"/>
          </a:p>
        </p:txBody>
      </p:sp>
    </p:spTree>
    <p:extLst>
      <p:ext uri="{BB962C8B-B14F-4D97-AF65-F5344CB8AC3E}">
        <p14:creationId xmlns:p14="http://schemas.microsoft.com/office/powerpoint/2010/main" val="140711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密码应用方法概述</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401104" y="1915927"/>
            <a:ext cx="2954764" cy="3601666"/>
          </a:xfrm>
        </p:spPr>
        <p:txBody>
          <a:bodyPr>
            <a:normAutofit/>
          </a:bodyPr>
          <a:lstStyle/>
          <a:p>
            <a:r>
              <a:rPr lang="en-US" altLang="zh-CN" dirty="0"/>
              <a:t>3.</a:t>
            </a:r>
            <a:r>
              <a:rPr lang="zh-CN" altLang="en-US" dirty="0"/>
              <a:t>密码应用工作流程</a:t>
            </a:r>
            <a:endParaRPr lang="en-US" altLang="zh-CN" dirty="0"/>
          </a:p>
          <a:p>
            <a:endParaRPr lang="en-US" altLang="zh-CN" dirty="0"/>
          </a:p>
          <a:p>
            <a:r>
              <a:rPr lang="zh-CN" altLang="en-US" dirty="0"/>
              <a:t>远程移动支付服务业务系统密码应用工作流程如图</a:t>
            </a:r>
            <a:r>
              <a:rPr lang="en-US" altLang="zh-CN" dirty="0"/>
              <a:t>5-11</a:t>
            </a:r>
            <a:r>
              <a:rPr lang="zh-CN" altLang="en-US" dirty="0"/>
              <a:t>所示。</a:t>
            </a:r>
            <a:endParaRPr lang="en-US" altLang="zh-CN" dirty="0"/>
          </a:p>
          <a:p>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远程移动支付服务业务系统</a:t>
            </a:r>
          </a:p>
          <a:p>
            <a:endParaRPr lang="zh-CN" altLang="en-US" dirty="0"/>
          </a:p>
        </p:txBody>
      </p:sp>
      <p:pic>
        <p:nvPicPr>
          <p:cNvPr id="6" name="图片 5">
            <a:extLst>
              <a:ext uri="{FF2B5EF4-FFF2-40B4-BE49-F238E27FC236}">
                <a16:creationId xmlns:a16="http://schemas.microsoft.com/office/drawing/2014/main" id="{408DADCD-32CF-7C82-FB38-791ACF90A806}"/>
              </a:ext>
            </a:extLst>
          </p:cNvPr>
          <p:cNvPicPr>
            <a:picLocks noChangeAspect="1"/>
          </p:cNvPicPr>
          <p:nvPr/>
        </p:nvPicPr>
        <p:blipFill>
          <a:blip r:embed="rId2"/>
          <a:stretch>
            <a:fillRect/>
          </a:stretch>
        </p:blipFill>
        <p:spPr>
          <a:xfrm>
            <a:off x="4232766" y="1388344"/>
            <a:ext cx="6883726" cy="4656833"/>
          </a:xfrm>
          <a:prstGeom prst="rect">
            <a:avLst/>
          </a:prstGeom>
        </p:spPr>
      </p:pic>
    </p:spTree>
    <p:extLst>
      <p:ext uri="{BB962C8B-B14F-4D97-AF65-F5344CB8AC3E}">
        <p14:creationId xmlns:p14="http://schemas.microsoft.com/office/powerpoint/2010/main" val="291613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74904" y="1492848"/>
            <a:ext cx="11618486" cy="4734216"/>
          </a:xfrm>
        </p:spPr>
        <p:txBody>
          <a:bodyPr>
            <a:normAutofit/>
          </a:bodyPr>
          <a:lstStyle/>
          <a:p>
            <a:r>
              <a:rPr lang="en-US" altLang="zh-CN" dirty="0"/>
              <a:t>1.</a:t>
            </a:r>
            <a:r>
              <a:rPr lang="zh-CN" altLang="en-US" dirty="0"/>
              <a:t>密码技术应用测评概要</a:t>
            </a:r>
            <a:endParaRPr lang="en-US" altLang="zh-CN" dirty="0"/>
          </a:p>
          <a:p>
            <a:endParaRPr lang="en-US" altLang="zh-CN" dirty="0"/>
          </a:p>
          <a:p>
            <a:r>
              <a:rPr lang="zh-CN" altLang="en-US" dirty="0"/>
              <a:t>测评方式包括：访谈、文档审查、实地查看、配置检查和工具测试。需要说明的是，访谈、文档审查、实地查看和配置检查等测评方式在第</a:t>
            </a:r>
            <a:r>
              <a:rPr lang="en-US" altLang="zh-CN" dirty="0"/>
              <a:t>4</a:t>
            </a:r>
            <a:r>
              <a:rPr lang="zh-CN" altLang="en-US" dirty="0"/>
              <a:t>章已经进行了具体阐述，本节只描述与现场工具测评相关的内容。</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远程移动支付服务业务系统</a:t>
            </a:r>
          </a:p>
          <a:p>
            <a:endParaRPr lang="zh-CN" altLang="en-US" dirty="0"/>
          </a:p>
        </p:txBody>
      </p:sp>
    </p:spTree>
    <p:extLst>
      <p:ext uri="{BB962C8B-B14F-4D97-AF65-F5344CB8AC3E}">
        <p14:creationId xmlns:p14="http://schemas.microsoft.com/office/powerpoint/2010/main" val="242044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48C6B1-4F5D-4B80-BAF5-C1DF21543786}"/>
              </a:ext>
            </a:extLst>
          </p:cNvPr>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3" name="文本占位符 2">
            <a:extLst>
              <a:ext uri="{FF2B5EF4-FFF2-40B4-BE49-F238E27FC236}">
                <a16:creationId xmlns:a16="http://schemas.microsoft.com/office/drawing/2014/main" id="{4DF463CE-E124-4B04-B5A9-3811B053F81E}"/>
              </a:ext>
            </a:extLst>
          </p:cNvPr>
          <p:cNvSpPr>
            <a:spLocks noGrp="1"/>
          </p:cNvSpPr>
          <p:nvPr>
            <p:ph type="body" sz="quarter" idx="14"/>
          </p:nvPr>
        </p:nvSpPr>
        <p:spPr/>
        <p:txBody>
          <a:bodyPr/>
          <a:lstStyle/>
          <a:p>
            <a:r>
              <a:rPr lang="zh-CN" altLang="en-US" dirty="0"/>
              <a:t>密码应用安全性评估测评实施</a:t>
            </a:r>
          </a:p>
        </p:txBody>
      </p:sp>
      <p:sp>
        <p:nvSpPr>
          <p:cNvPr id="4" name="文本占位符 3">
            <a:extLst>
              <a:ext uri="{FF2B5EF4-FFF2-40B4-BE49-F238E27FC236}">
                <a16:creationId xmlns:a16="http://schemas.microsoft.com/office/drawing/2014/main" id="{579CC550-12A3-403B-B2F2-3928445A853C}"/>
              </a:ext>
            </a:extLst>
          </p:cNvPr>
          <p:cNvSpPr>
            <a:spLocks noGrp="1"/>
          </p:cNvSpPr>
          <p:nvPr>
            <p:ph type="body" sz="quarter" idx="15"/>
          </p:nvPr>
        </p:nvSpPr>
        <p:spPr>
          <a:xfrm>
            <a:off x="374904" y="1492848"/>
            <a:ext cx="11618486" cy="4734216"/>
          </a:xfrm>
        </p:spPr>
        <p:txBody>
          <a:bodyPr>
            <a:normAutofit/>
          </a:bodyPr>
          <a:lstStyle/>
          <a:p>
            <a:r>
              <a:rPr lang="en-US" altLang="zh-CN" dirty="0"/>
              <a:t>2.</a:t>
            </a:r>
            <a:r>
              <a:rPr lang="zh-CN" altLang="en-US" dirty="0"/>
              <a:t>密钥管理测评对象及其生命周期</a:t>
            </a:r>
            <a:endParaRPr lang="en-US" altLang="zh-CN" dirty="0"/>
          </a:p>
          <a:p>
            <a:endParaRPr lang="en-US" altLang="zh-CN" dirty="0"/>
          </a:p>
          <a:p>
            <a:r>
              <a:rPr lang="zh-CN" altLang="en-US" dirty="0"/>
              <a:t>本系统“应用和数据安全”层面非对称密钥的全生命周期如下表所示。</a:t>
            </a:r>
            <a:endParaRPr lang="en-US" altLang="zh-CN" dirty="0"/>
          </a:p>
        </p:txBody>
      </p:sp>
      <p:sp>
        <p:nvSpPr>
          <p:cNvPr id="5" name="文本占位符 4">
            <a:extLst>
              <a:ext uri="{FF2B5EF4-FFF2-40B4-BE49-F238E27FC236}">
                <a16:creationId xmlns:a16="http://schemas.microsoft.com/office/drawing/2014/main" id="{8C7DDE72-E881-45AD-8EA1-E8074F83E732}"/>
              </a:ext>
            </a:extLst>
          </p:cNvPr>
          <p:cNvSpPr>
            <a:spLocks noGrp="1"/>
          </p:cNvSpPr>
          <p:nvPr>
            <p:ph type="body" sz="quarter" idx="13"/>
          </p:nvPr>
        </p:nvSpPr>
        <p:spPr/>
        <p:txBody>
          <a:bodyPr/>
          <a:lstStyle/>
          <a:p>
            <a:r>
              <a:rPr lang="zh-CN" altLang="en-US" dirty="0"/>
              <a:t>远程移动支付服务业务系统</a:t>
            </a:r>
          </a:p>
          <a:p>
            <a:endParaRPr lang="zh-CN" altLang="en-US" dirty="0"/>
          </a:p>
        </p:txBody>
      </p:sp>
      <p:graphicFrame>
        <p:nvGraphicFramePr>
          <p:cNvPr id="7" name="表格 6">
            <a:extLst>
              <a:ext uri="{FF2B5EF4-FFF2-40B4-BE49-F238E27FC236}">
                <a16:creationId xmlns:a16="http://schemas.microsoft.com/office/drawing/2014/main" id="{68913359-3F0B-5915-0E27-29B1FD66EA71}"/>
              </a:ext>
            </a:extLst>
          </p:cNvPr>
          <p:cNvGraphicFramePr>
            <a:graphicFrameLocks noGrp="1"/>
          </p:cNvGraphicFramePr>
          <p:nvPr>
            <p:extLst>
              <p:ext uri="{D42A27DB-BD31-4B8C-83A1-F6EECF244321}">
                <p14:modId xmlns:p14="http://schemas.microsoft.com/office/powerpoint/2010/main" val="4088667639"/>
              </p:ext>
            </p:extLst>
          </p:nvPr>
        </p:nvGraphicFramePr>
        <p:xfrm>
          <a:off x="472440" y="2821972"/>
          <a:ext cx="11048999" cy="3591529"/>
        </p:xfrm>
        <a:graphic>
          <a:graphicData uri="http://schemas.openxmlformats.org/drawingml/2006/table">
            <a:tbl>
              <a:tblPr firstRow="1" firstCol="1" bandRow="1">
                <a:tableStyleId>{5C22544A-7EE6-4342-B048-85BDC9FD1C3A}</a:tableStyleId>
              </a:tblPr>
              <a:tblGrid>
                <a:gridCol w="976927">
                  <a:extLst>
                    <a:ext uri="{9D8B030D-6E8A-4147-A177-3AD203B41FA5}">
                      <a16:colId xmlns:a16="http://schemas.microsoft.com/office/drawing/2014/main" val="879535545"/>
                    </a:ext>
                  </a:extLst>
                </a:gridCol>
                <a:gridCol w="1469811">
                  <a:extLst>
                    <a:ext uri="{9D8B030D-6E8A-4147-A177-3AD203B41FA5}">
                      <a16:colId xmlns:a16="http://schemas.microsoft.com/office/drawing/2014/main" val="3039702495"/>
                    </a:ext>
                  </a:extLst>
                </a:gridCol>
                <a:gridCol w="932723">
                  <a:extLst>
                    <a:ext uri="{9D8B030D-6E8A-4147-A177-3AD203B41FA5}">
                      <a16:colId xmlns:a16="http://schemas.microsoft.com/office/drawing/2014/main" val="315330213"/>
                    </a:ext>
                  </a:extLst>
                </a:gridCol>
                <a:gridCol w="1332776">
                  <a:extLst>
                    <a:ext uri="{9D8B030D-6E8A-4147-A177-3AD203B41FA5}">
                      <a16:colId xmlns:a16="http://schemas.microsoft.com/office/drawing/2014/main" val="1981214396"/>
                    </a:ext>
                  </a:extLst>
                </a:gridCol>
                <a:gridCol w="1509595">
                  <a:extLst>
                    <a:ext uri="{9D8B030D-6E8A-4147-A177-3AD203B41FA5}">
                      <a16:colId xmlns:a16="http://schemas.microsoft.com/office/drawing/2014/main" val="2665948949"/>
                    </a:ext>
                  </a:extLst>
                </a:gridCol>
                <a:gridCol w="1085055">
                  <a:extLst>
                    <a:ext uri="{9D8B030D-6E8A-4147-A177-3AD203B41FA5}">
                      <a16:colId xmlns:a16="http://schemas.microsoft.com/office/drawing/2014/main" val="1016833369"/>
                    </a:ext>
                  </a:extLst>
                </a:gridCol>
                <a:gridCol w="1235698">
                  <a:extLst>
                    <a:ext uri="{9D8B030D-6E8A-4147-A177-3AD203B41FA5}">
                      <a16:colId xmlns:a16="http://schemas.microsoft.com/office/drawing/2014/main" val="3384019326"/>
                    </a:ext>
                  </a:extLst>
                </a:gridCol>
                <a:gridCol w="1162587">
                  <a:extLst>
                    <a:ext uri="{9D8B030D-6E8A-4147-A177-3AD203B41FA5}">
                      <a16:colId xmlns:a16="http://schemas.microsoft.com/office/drawing/2014/main" val="2898231145"/>
                    </a:ext>
                  </a:extLst>
                </a:gridCol>
                <a:gridCol w="1343827">
                  <a:extLst>
                    <a:ext uri="{9D8B030D-6E8A-4147-A177-3AD203B41FA5}">
                      <a16:colId xmlns:a16="http://schemas.microsoft.com/office/drawing/2014/main" val="174675499"/>
                    </a:ext>
                  </a:extLst>
                </a:gridCol>
              </a:tblGrid>
              <a:tr h="485392">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密钥名称</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生成</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存储</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分发</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导入和导出</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使用</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备份和恢复</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归档</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销毁</a:t>
                      </a:r>
                    </a:p>
                  </a:txBody>
                  <a:tcPr marL="68580" marR="68580" marT="31750" marB="0" anchor="ctr"/>
                </a:tc>
                <a:extLst>
                  <a:ext uri="{0D108BD9-81ED-4DB2-BD59-A6C34878D82A}">
                    <a16:rowId xmlns:a16="http://schemas.microsoft.com/office/drawing/2014/main" val="1419225104"/>
                  </a:ext>
                </a:extLst>
              </a:tr>
              <a:tr h="485392">
                <a:tc>
                  <a:txBody>
                    <a:bodyPr/>
                    <a:lstStyle/>
                    <a:p>
                      <a:pPr algn="ctr">
                        <a:tabLst>
                          <a:tab pos="540385" algn="l"/>
                        </a:tabLst>
                      </a:pPr>
                      <a:r>
                        <a:rPr lang="en-US" sz="1600" kern="100" dirty="0">
                          <a:effectLst/>
                          <a:latin typeface="Times New Roman" panose="02020603050405020304" pitchFamily="18" charset="0"/>
                        </a:rPr>
                        <a:t>CA </a:t>
                      </a:r>
                      <a:r>
                        <a:rPr lang="zh-CN" sz="1600" kern="100" dirty="0">
                          <a:effectLst/>
                          <a:latin typeface="Times New Roman" panose="02020603050405020304" pitchFamily="18" charset="0"/>
                          <a:ea typeface="宋体" panose="02010600030101010101" pitchFamily="2" charset="-122"/>
                        </a:rPr>
                        <a:t>公钥</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不涉及，由</a:t>
                      </a:r>
                      <a:r>
                        <a:rPr lang="en-US" sz="1600" kern="100" dirty="0">
                          <a:effectLst/>
                          <a:latin typeface="Times New Roman" panose="02020603050405020304" pitchFamily="18" charset="0"/>
                        </a:rPr>
                        <a:t>CA</a:t>
                      </a:r>
                      <a:r>
                        <a:rPr lang="zh-CN" sz="1600" kern="100" dirty="0">
                          <a:effectLst/>
                          <a:latin typeface="Times New Roman" panose="02020603050405020304" pitchFamily="18" charset="0"/>
                          <a:ea typeface="宋体" panose="02010600030101010101" pitchFamily="2" charset="-122"/>
                        </a:rPr>
                        <a:t>生成</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以证书形式存储</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以证书形式离线分发</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以证书形式离线导入和导出</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以证书形式使用</a:t>
                      </a:r>
                    </a:p>
                  </a:txBody>
                  <a:tcPr marL="68580" marR="68580" marT="31750" marB="0" anchor="ctr"/>
                </a:tc>
                <a:tc>
                  <a:txBody>
                    <a:bodyPr/>
                    <a:lstStyle/>
                    <a:p>
                      <a:pPr algn="just"/>
                      <a:r>
                        <a:rPr lang="zh-CN" sz="1600" kern="100" dirty="0">
                          <a:effectLst/>
                          <a:latin typeface="Times New Roman" panose="02020603050405020304" pitchFamily="18" charset="0"/>
                          <a:ea typeface="宋体" panose="02010600030101010101" pitchFamily="2" charset="-122"/>
                        </a:rPr>
                        <a:t>不涉及，由</a:t>
                      </a:r>
                      <a:r>
                        <a:rPr lang="en-US" sz="1600" kern="100" dirty="0">
                          <a:effectLst/>
                          <a:latin typeface="Times New Roman" panose="02020603050405020304" pitchFamily="18" charset="0"/>
                        </a:rPr>
                        <a:t>CA</a:t>
                      </a:r>
                      <a:r>
                        <a:rPr lang="zh-CN" sz="1600" kern="100" dirty="0">
                          <a:effectLst/>
                          <a:latin typeface="Times New Roman" panose="02020603050405020304" pitchFamily="18" charset="0"/>
                          <a:ea typeface="宋体" panose="02010600030101010101" pitchFamily="2" charset="-122"/>
                        </a:rPr>
                        <a:t>进行备份恢复</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不涉及，由</a:t>
                      </a:r>
                      <a:r>
                        <a:rPr lang="en-US" sz="1600" kern="100" dirty="0">
                          <a:effectLst/>
                          <a:latin typeface="Times New Roman" panose="02020603050405020304" pitchFamily="18" charset="0"/>
                        </a:rPr>
                        <a:t>CA</a:t>
                      </a:r>
                      <a:r>
                        <a:rPr lang="zh-CN" sz="1600" kern="100" dirty="0">
                          <a:effectLst/>
                          <a:latin typeface="Times New Roman" panose="02020603050405020304" pitchFamily="18" charset="0"/>
                          <a:ea typeface="宋体" panose="02010600030101010101" pitchFamily="2" charset="-122"/>
                        </a:rPr>
                        <a:t>进行归档</a:t>
                      </a:r>
                    </a:p>
                  </a:txBody>
                  <a:tcPr marL="68580" marR="68580" marT="31750" marB="0" anchor="ctr"/>
                </a:tc>
                <a:tc>
                  <a:txBody>
                    <a:bodyPr/>
                    <a:lstStyle/>
                    <a:p>
                      <a:pPr marR="59690" algn="just"/>
                      <a:r>
                        <a:rPr lang="zh-CN" sz="1600" kern="100" dirty="0">
                          <a:effectLst/>
                          <a:latin typeface="Times New Roman" panose="02020603050405020304" pitchFamily="18" charset="0"/>
                          <a:ea typeface="宋体" panose="02010600030101010101" pitchFamily="2" charset="-122"/>
                        </a:rPr>
                        <a:t>不涉及，由</a:t>
                      </a:r>
                      <a:r>
                        <a:rPr lang="en-US" sz="1600" kern="100" dirty="0">
                          <a:effectLst/>
                          <a:latin typeface="Times New Roman" panose="02020603050405020304" pitchFamily="18" charset="0"/>
                        </a:rPr>
                        <a:t>CA</a:t>
                      </a:r>
                      <a:r>
                        <a:rPr lang="zh-CN" sz="1600" kern="100" dirty="0">
                          <a:effectLst/>
                          <a:latin typeface="Times New Roman" panose="02020603050405020304" pitchFamily="18" charset="0"/>
                          <a:ea typeface="宋体" panose="02010600030101010101" pitchFamily="2" charset="-122"/>
                        </a:rPr>
                        <a:t>进行撤销</a:t>
                      </a:r>
                    </a:p>
                  </a:txBody>
                  <a:tcPr marL="68580" marR="68580" marT="31750" marB="0" anchor="ctr"/>
                </a:tc>
                <a:extLst>
                  <a:ext uri="{0D108BD9-81ED-4DB2-BD59-A6C34878D82A}">
                    <a16:rowId xmlns:a16="http://schemas.microsoft.com/office/drawing/2014/main" val="2160913550"/>
                  </a:ext>
                </a:extLst>
              </a:tr>
              <a:tr h="812922">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清算机构签名公钥</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不涉及，由清算机构生成</a:t>
                      </a:r>
                    </a:p>
                  </a:txBody>
                  <a:tcPr marL="68580" marR="68580" marT="31750" marB="0" anchor="ctr"/>
                </a:tc>
                <a:tc>
                  <a:txBody>
                    <a:bodyPr/>
                    <a:lstStyle/>
                    <a:p>
                      <a:pPr algn="just">
                        <a:spcAft>
                          <a:spcPts val="680"/>
                        </a:spcAft>
                      </a:pPr>
                      <a:r>
                        <a:rPr lang="zh-CN" sz="1600" kern="100" dirty="0">
                          <a:effectLst/>
                          <a:latin typeface="Times New Roman" panose="02020603050405020304" pitchFamily="18" charset="0"/>
                          <a:ea typeface="宋体" panose="02010600030101010101" pitchFamily="2" charset="-122"/>
                        </a:rPr>
                        <a:t>以证书形势存储</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以证书形式分发</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以证书形式导入和导出</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以证帏形式使用</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以证书形式备份恢复</a:t>
                      </a:r>
                    </a:p>
                  </a:txBody>
                  <a:tcPr marL="68580" marR="68580" marT="31750" marB="0" anchor="ctr"/>
                </a:tc>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以证书形式归档</a:t>
                      </a:r>
                    </a:p>
                  </a:txBody>
                  <a:tcPr marL="68580" marR="68580" marT="31750" marB="0" anchor="ctr"/>
                </a:tc>
                <a:tc>
                  <a:txBody>
                    <a:bodyPr/>
                    <a:lstStyle/>
                    <a:p>
                      <a:pPr marR="53975" algn="just"/>
                      <a:r>
                        <a:rPr lang="zh-CN" sz="1600" kern="100" dirty="0">
                          <a:effectLst/>
                          <a:latin typeface="Times New Roman" panose="02020603050405020304" pitchFamily="18" charset="0"/>
                          <a:ea typeface="宋体" panose="02010600030101010101" pitchFamily="2" charset="-122"/>
                        </a:rPr>
                        <a:t>不涉及，由</a:t>
                      </a:r>
                      <a:r>
                        <a:rPr lang="en-US" sz="1600" kern="100" dirty="0">
                          <a:effectLst/>
                          <a:latin typeface="Times New Roman" panose="02020603050405020304" pitchFamily="18" charset="0"/>
                        </a:rPr>
                        <a:t>CA</a:t>
                      </a:r>
                      <a:r>
                        <a:rPr lang="zh-CN" sz="1600" kern="100" dirty="0">
                          <a:effectLst/>
                          <a:latin typeface="Times New Roman" panose="02020603050405020304" pitchFamily="18" charset="0"/>
                          <a:ea typeface="宋体" panose="02010600030101010101" pitchFamily="2" charset="-122"/>
                        </a:rPr>
                        <a:t>进行撤销</a:t>
                      </a:r>
                    </a:p>
                  </a:txBody>
                  <a:tcPr marL="68580" marR="68580" marT="31750" marB="0" anchor="ctr"/>
                </a:tc>
                <a:extLst>
                  <a:ext uri="{0D108BD9-81ED-4DB2-BD59-A6C34878D82A}">
                    <a16:rowId xmlns:a16="http://schemas.microsoft.com/office/drawing/2014/main" val="2207685897"/>
                  </a:ext>
                </a:extLst>
              </a:tr>
              <a:tr h="1529945">
                <a:tc>
                  <a:txBody>
                    <a:bodyPr/>
                    <a:lstStyle/>
                    <a:p>
                      <a:pPr algn="ctr">
                        <a:tabLst>
                          <a:tab pos="540385" algn="l"/>
                        </a:tabLst>
                      </a:pPr>
                      <a:r>
                        <a:rPr lang="zh-CN" sz="1600" kern="100" dirty="0">
                          <a:effectLst/>
                          <a:latin typeface="Times New Roman" panose="02020603050405020304" pitchFamily="18" charset="0"/>
                          <a:ea typeface="宋体" panose="02010600030101010101" pitchFamily="2" charset="-122"/>
                        </a:rPr>
                        <a:t>支付平台私钥</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签名私钥在服务器密码机内生成，加密私钥由</a:t>
                      </a:r>
                      <a:r>
                        <a:rPr lang="en-US" sz="1600" kern="100" dirty="0">
                          <a:effectLst/>
                          <a:latin typeface="Times New Roman" panose="02020603050405020304" pitchFamily="18" charset="0"/>
                        </a:rPr>
                        <a:t>CA</a:t>
                      </a:r>
                      <a:r>
                        <a:rPr lang="zh-CN" sz="1600" kern="100" dirty="0">
                          <a:effectLst/>
                          <a:latin typeface="Times New Roman" panose="02020603050405020304" pitchFamily="18" charset="0"/>
                          <a:ea typeface="宋体" panose="02010600030101010101" pitchFamily="2" charset="-122"/>
                        </a:rPr>
                        <a:t>生成</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在服务器密码机内存储</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加密私钥由</a:t>
                      </a:r>
                      <a:r>
                        <a:rPr lang="en-US" sz="1600" kern="100" dirty="0">
                          <a:effectLst/>
                          <a:latin typeface="Times New Roman" panose="02020603050405020304" pitchFamily="18" charset="0"/>
                        </a:rPr>
                        <a:t>CA</a:t>
                      </a:r>
                      <a:r>
                        <a:rPr lang="zh-CN" sz="1600" kern="100" dirty="0">
                          <a:effectLst/>
                          <a:latin typeface="Times New Roman" panose="02020603050405020304" pitchFamily="18" charset="0"/>
                          <a:ea typeface="宋体" panose="02010600030101010101" pitchFamily="2" charset="-122"/>
                        </a:rPr>
                        <a:t>以离线的方式进行分发，签名私钥不进行分发</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加密私钥以离线方式导入物理密码机，签名私钥不进行导入和导出</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在服务器密码机内使用</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利用服务器密码机产品自身的密钥备份和恢复机制实现</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不涉及该密钥的归档</a:t>
                      </a:r>
                    </a:p>
                  </a:txBody>
                  <a:tcPr marL="68580" marR="68580" marT="31750" marB="0" anchor="ctr"/>
                </a:tc>
                <a:tc>
                  <a:txBody>
                    <a:bodyPr/>
                    <a:lstStyle/>
                    <a:p>
                      <a:pPr algn="just">
                        <a:tabLst>
                          <a:tab pos="540385" algn="l"/>
                        </a:tabLst>
                      </a:pPr>
                      <a:r>
                        <a:rPr lang="zh-CN" sz="1600" kern="100" dirty="0">
                          <a:effectLst/>
                          <a:latin typeface="Times New Roman" panose="02020603050405020304" pitchFamily="18" charset="0"/>
                          <a:ea typeface="宋体" panose="02010600030101010101" pitchFamily="2" charset="-122"/>
                        </a:rPr>
                        <a:t>在服务器密码机内销毁</a:t>
                      </a:r>
                    </a:p>
                  </a:txBody>
                  <a:tcPr marL="68580" marR="68580" marT="31750" marB="0" anchor="ctr"/>
                </a:tc>
                <a:extLst>
                  <a:ext uri="{0D108BD9-81ED-4DB2-BD59-A6C34878D82A}">
                    <a16:rowId xmlns:a16="http://schemas.microsoft.com/office/drawing/2014/main" val="2410402465"/>
                  </a:ext>
                </a:extLst>
              </a:tr>
            </a:tbl>
          </a:graphicData>
        </a:graphic>
      </p:graphicFrame>
    </p:spTree>
    <p:extLst>
      <p:ext uri="{BB962C8B-B14F-4D97-AF65-F5344CB8AC3E}">
        <p14:creationId xmlns:p14="http://schemas.microsoft.com/office/powerpoint/2010/main" val="14816630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2412</TotalTime>
  <Words>3754</Words>
  <Application>Microsoft Office PowerPoint</Application>
  <PresentationFormat>宽屏</PresentationFormat>
  <Paragraphs>471</Paragraphs>
  <Slides>28</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宋体</vt:lpstr>
      <vt:lpstr>微软雅黑</vt:lpstr>
      <vt:lpstr>Arial</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岩 崔</cp:lastModifiedBy>
  <cp:revision>833</cp:revision>
  <dcterms:created xsi:type="dcterms:W3CDTF">2021-07-28T13:40:00Z</dcterms:created>
  <dcterms:modified xsi:type="dcterms:W3CDTF">2023-11-01T02:43:23Z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