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427" r:id="rId2"/>
    <p:sldId id="384" r:id="rId3"/>
    <p:sldId id="425" r:id="rId4"/>
    <p:sldId id="606" r:id="rId5"/>
    <p:sldId id="607" r:id="rId6"/>
    <p:sldId id="608" r:id="rId7"/>
    <p:sldId id="609" r:id="rId8"/>
    <p:sldId id="622" r:id="rId9"/>
    <p:sldId id="623" r:id="rId10"/>
    <p:sldId id="624" r:id="rId11"/>
    <p:sldId id="617" r:id="rId12"/>
    <p:sldId id="618" r:id="rId13"/>
    <p:sldId id="619" r:id="rId14"/>
    <p:sldId id="620" r:id="rId15"/>
    <p:sldId id="621" r:id="rId16"/>
    <p:sldId id="612" r:id="rId17"/>
    <p:sldId id="613" r:id="rId18"/>
    <p:sldId id="614" r:id="rId19"/>
    <p:sldId id="615" r:id="rId20"/>
    <p:sldId id="616" r:id="rId21"/>
    <p:sldId id="625" r:id="rId22"/>
    <p:sldId id="626" r:id="rId23"/>
    <p:sldId id="627" r:id="rId24"/>
    <p:sldId id="628" r:id="rId25"/>
    <p:sldId id="1473" r:id="rId26"/>
  </p:sldIdLst>
  <p:sldSz cx="12192000" cy="6858000"/>
  <p:notesSz cx="6858000" cy="9144000"/>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2F5597"/>
    <a:srgbClr val="2296A6"/>
    <a:srgbClr val="1FA9A2"/>
    <a:srgbClr val="4472C4"/>
    <a:srgbClr val="C0272D"/>
    <a:srgbClr val="009244"/>
    <a:srgbClr val="FFFFFF"/>
    <a:srgbClr val="44B093"/>
    <a:srgbClr val="9ECA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94503" autoAdjust="0"/>
  </p:normalViewPr>
  <p:slideViewPr>
    <p:cSldViewPr snapToGrid="0" showGuides="1">
      <p:cViewPr varScale="1">
        <p:scale>
          <a:sx n="113" d="100"/>
          <a:sy n="113" d="100"/>
        </p:scale>
        <p:origin x="581" y="9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FC72E-12B3-409D-B6D5-52046381E888}" type="datetimeFigureOut">
              <a:rPr lang="zh-CN" altLang="en-US" smtClean="0"/>
              <a:t>2023/11/1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23B5D-790E-4229-9660-97C7D2DC53D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extLst>
      <p:ext uri="{BB962C8B-B14F-4D97-AF65-F5344CB8AC3E}">
        <p14:creationId xmlns:p14="http://schemas.microsoft.com/office/powerpoint/2010/main" val="35356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每次课课件的目录，若一级标题不够多，可增加二级标题。总之，大致填满此页。</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2</a:t>
            </a:fld>
            <a:endParaRPr lang="zh-CN" altLang="en-US"/>
          </a:p>
        </p:txBody>
      </p:sp>
    </p:spTree>
    <p:extLst>
      <p:ext uri="{BB962C8B-B14F-4D97-AF65-F5344CB8AC3E}">
        <p14:creationId xmlns:p14="http://schemas.microsoft.com/office/powerpoint/2010/main" val="3866032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18</a:t>
            </a:fld>
            <a:endParaRPr lang="zh-CN" altLang="en-US"/>
          </a:p>
        </p:txBody>
      </p:sp>
    </p:spTree>
    <p:extLst>
      <p:ext uri="{BB962C8B-B14F-4D97-AF65-F5344CB8AC3E}">
        <p14:creationId xmlns:p14="http://schemas.microsoft.com/office/powerpoint/2010/main" val="2624533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19</a:t>
            </a:fld>
            <a:endParaRPr lang="zh-CN" altLang="en-US"/>
          </a:p>
        </p:txBody>
      </p:sp>
    </p:spTree>
    <p:extLst>
      <p:ext uri="{BB962C8B-B14F-4D97-AF65-F5344CB8AC3E}">
        <p14:creationId xmlns:p14="http://schemas.microsoft.com/office/powerpoint/2010/main" val="1487468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20</a:t>
            </a:fld>
            <a:endParaRPr lang="zh-CN" altLang="en-US"/>
          </a:p>
        </p:txBody>
      </p:sp>
    </p:spTree>
    <p:extLst>
      <p:ext uri="{BB962C8B-B14F-4D97-AF65-F5344CB8AC3E}">
        <p14:creationId xmlns:p14="http://schemas.microsoft.com/office/powerpoint/2010/main" val="2632182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21</a:t>
            </a:fld>
            <a:endParaRPr lang="zh-CN" altLang="en-US"/>
          </a:p>
        </p:txBody>
      </p:sp>
    </p:spTree>
    <p:extLst>
      <p:ext uri="{BB962C8B-B14F-4D97-AF65-F5344CB8AC3E}">
        <p14:creationId xmlns:p14="http://schemas.microsoft.com/office/powerpoint/2010/main" val="224172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22</a:t>
            </a:fld>
            <a:endParaRPr lang="zh-CN" altLang="en-US"/>
          </a:p>
        </p:txBody>
      </p:sp>
    </p:spTree>
    <p:extLst>
      <p:ext uri="{BB962C8B-B14F-4D97-AF65-F5344CB8AC3E}">
        <p14:creationId xmlns:p14="http://schemas.microsoft.com/office/powerpoint/2010/main" val="612530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23</a:t>
            </a:fld>
            <a:endParaRPr lang="zh-CN" altLang="en-US"/>
          </a:p>
        </p:txBody>
      </p:sp>
    </p:spTree>
    <p:extLst>
      <p:ext uri="{BB962C8B-B14F-4D97-AF65-F5344CB8AC3E}">
        <p14:creationId xmlns:p14="http://schemas.microsoft.com/office/powerpoint/2010/main" val="91947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24</a:t>
            </a:fld>
            <a:endParaRPr lang="zh-CN" altLang="en-US"/>
          </a:p>
        </p:txBody>
      </p:sp>
    </p:spTree>
    <p:extLst>
      <p:ext uri="{BB962C8B-B14F-4D97-AF65-F5344CB8AC3E}">
        <p14:creationId xmlns:p14="http://schemas.microsoft.com/office/powerpoint/2010/main" val="1221300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矩形 6"/>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占位符 11"/>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20" name="文本占位符 11"/>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pic>
        <p:nvPicPr>
          <p:cNvPr id="2" name="Picture 2">
            <a:extLst>
              <a:ext uri="{FF2B5EF4-FFF2-40B4-BE49-F238E27FC236}">
                <a16:creationId xmlns:a16="http://schemas.microsoft.com/office/drawing/2014/main" id="{DD3BA288-1AF6-DDD5-AC85-6DE768DE6E2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14">
            <a:extLst>
              <a:ext uri="{FF2B5EF4-FFF2-40B4-BE49-F238E27FC236}">
                <a16:creationId xmlns:a16="http://schemas.microsoft.com/office/drawing/2014/main" id="{ABFBDB59-1C1B-6C1E-4F8F-B6CB03184908}"/>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4" name="文本框 15">
            <a:extLst>
              <a:ext uri="{FF2B5EF4-FFF2-40B4-BE49-F238E27FC236}">
                <a16:creationId xmlns:a16="http://schemas.microsoft.com/office/drawing/2014/main" id="{79D77AC3-8829-EBE8-EB10-DAF8FDB18208}"/>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5" name="Picture 2">
            <a:extLst>
              <a:ext uri="{FF2B5EF4-FFF2-40B4-BE49-F238E27FC236}">
                <a16:creationId xmlns:a16="http://schemas.microsoft.com/office/drawing/2014/main" id="{B84C5D17-C26F-692F-5E7B-389896D07E40}"/>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文本占位符 11"/>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17" name="矩形 16"/>
          <p:cNvSpPr/>
          <p:nvPr userDrawn="1"/>
        </p:nvSpPr>
        <p:spPr>
          <a:xfrm>
            <a:off x="0" y="-1719"/>
            <a:ext cx="2295525" cy="71138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userDrawn="1"/>
        </p:nvSpPr>
        <p:spPr>
          <a:xfrm>
            <a:off x="2295525" y="-1719"/>
            <a:ext cx="2295525" cy="71138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pic>
        <p:nvPicPr>
          <p:cNvPr id="2" name="图片 20">
            <a:extLst>
              <a:ext uri="{FF2B5EF4-FFF2-40B4-BE49-F238E27FC236}">
                <a16:creationId xmlns:a16="http://schemas.microsoft.com/office/drawing/2014/main" id="{34974640-6238-6A7A-3E80-70C096B57F73}"/>
              </a:ext>
            </a:extLst>
          </p:cNvPr>
          <p:cNvPicPr>
            <a:picLocks noChangeAspect="1"/>
          </p:cNvPicPr>
          <p:nvPr userDrawn="1"/>
        </p:nvPicPr>
        <p:blipFill rotWithShape="1">
          <a:blip r:embed="rId3"/>
          <a:srcRect t="27732" b="29452"/>
          <a:stretch>
            <a:fillRect/>
          </a:stretch>
        </p:blipFill>
        <p:spPr>
          <a:xfrm>
            <a:off x="7258050" y="950"/>
            <a:ext cx="4933955" cy="765175"/>
          </a:xfrm>
          <a:prstGeom prst="rect">
            <a:avLst/>
          </a:prstGeom>
        </p:spPr>
      </p:pic>
      <p:sp>
        <p:nvSpPr>
          <p:cNvPr id="3" name="文本框 19">
            <a:extLst>
              <a:ext uri="{FF2B5EF4-FFF2-40B4-BE49-F238E27FC236}">
                <a16:creationId xmlns:a16="http://schemas.microsoft.com/office/drawing/2014/main" id="{8EDE4DDF-9725-FC7A-6F96-8F4530C3E1A1}"/>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6" name="文本框 22">
            <a:extLst>
              <a:ext uri="{FF2B5EF4-FFF2-40B4-BE49-F238E27FC236}">
                <a16:creationId xmlns:a16="http://schemas.microsoft.com/office/drawing/2014/main" id="{3C2817B3-2BC5-38DD-E543-63731A131533}"/>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7" name="图片 1">
            <a:extLst>
              <a:ext uri="{FF2B5EF4-FFF2-40B4-BE49-F238E27FC236}">
                <a16:creationId xmlns:a16="http://schemas.microsoft.com/office/drawing/2014/main" id="{C8056221-ACF9-34F6-EE1D-C69D11A956E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8" name="图片 2">
            <a:extLst>
              <a:ext uri="{FF2B5EF4-FFF2-40B4-BE49-F238E27FC236}">
                <a16:creationId xmlns:a16="http://schemas.microsoft.com/office/drawing/2014/main" id="{12543F92-149E-8164-8BB6-F316F89D468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299009889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3B7B3-45F1-4F78-8C74-FDB527C9F7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p>
        </p:txBody>
      </p:sp>
      <p:sp>
        <p:nvSpPr>
          <p:cNvPr id="3" name="文本占位符 2"/>
          <p:cNvSpPr>
            <a:spLocks noGrp="1"/>
          </p:cNvSpPr>
          <p:nvPr>
            <p:ph type="body" sz="quarter" idx="14"/>
          </p:nvPr>
        </p:nvSpPr>
        <p:spPr>
          <a:xfrm>
            <a:off x="256539" y="3559101"/>
            <a:ext cx="8652329" cy="669438"/>
          </a:xfrm>
        </p:spPr>
        <p:txBody>
          <a:bodyPr/>
          <a:lstStyle/>
          <a:p>
            <a:r>
              <a:rPr lang="zh-CN" altLang="en-US" dirty="0"/>
              <a:t>商用密码应用安全性评估案例</a:t>
            </a:r>
            <a:r>
              <a:rPr lang="en-US" altLang="zh-CN"/>
              <a:t>4</a:t>
            </a:r>
            <a:endParaRPr lang="zh-CN" altLang="en-US" dirty="0"/>
          </a:p>
        </p:txBody>
      </p:sp>
      <p:sp>
        <p:nvSpPr>
          <p:cNvPr id="4" name="文本占位符 3"/>
          <p:cNvSpPr>
            <a:spLocks noGrp="1"/>
          </p:cNvSpPr>
          <p:nvPr>
            <p:ph type="body" sz="quarter" idx="15"/>
          </p:nvPr>
        </p:nvSpPr>
        <p:spPr>
          <a:xfrm>
            <a:off x="9636919" y="3559101"/>
            <a:ext cx="2298541" cy="669438"/>
          </a:xfrm>
        </p:spPr>
        <p:txBody>
          <a:bodyPr/>
          <a:lstStyle/>
          <a:p>
            <a:r>
              <a:rPr lang="zh-CN" altLang="en-US" dirty="0"/>
              <a:t>教师姓名</a:t>
            </a:r>
          </a:p>
        </p:txBody>
      </p:sp>
      <p:sp>
        <p:nvSpPr>
          <p:cNvPr id="13" name="文本占位符 12"/>
          <p:cNvSpPr>
            <a:spLocks noGrp="1"/>
          </p:cNvSpPr>
          <p:nvPr>
            <p:ph type="body" sz="quarter" idx="16"/>
          </p:nvPr>
        </p:nvSpPr>
        <p:spPr/>
        <p:txBody>
          <a:bodyPr/>
          <a:lstStyle/>
          <a:p>
            <a:r>
              <a:rPr lang="zh-CN" altLang="en-US" dirty="0"/>
              <a:t>学期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1104" y="1628166"/>
            <a:ext cx="11394656" cy="4498313"/>
          </a:xfrm>
        </p:spPr>
        <p:txBody>
          <a:bodyPr>
            <a:normAutofit/>
          </a:bodyPr>
          <a:lstStyle/>
          <a:p>
            <a:r>
              <a:rPr lang="en-US" altLang="zh-CN" dirty="0"/>
              <a:t>2. </a:t>
            </a:r>
            <a:r>
              <a:rPr lang="zh-CN" altLang="en-US" dirty="0"/>
              <a:t>密钥管理测评对象及其生命周期</a:t>
            </a:r>
          </a:p>
          <a:p>
            <a:r>
              <a:rPr lang="zh-CN" altLang="en-US" dirty="0"/>
              <a:t>本系统“应用和数据安全”层面的非对称密钥的全生命周期如下表所示</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综合网站群系统</a:t>
            </a:r>
          </a:p>
        </p:txBody>
      </p:sp>
      <p:graphicFrame>
        <p:nvGraphicFramePr>
          <p:cNvPr id="7" name="表格 6">
            <a:extLst>
              <a:ext uri="{FF2B5EF4-FFF2-40B4-BE49-F238E27FC236}">
                <a16:creationId xmlns:a16="http://schemas.microsoft.com/office/drawing/2014/main" id="{28C96FCB-8C86-B8A3-A1E1-B6D794103F7D}"/>
              </a:ext>
            </a:extLst>
          </p:cNvPr>
          <p:cNvGraphicFramePr>
            <a:graphicFrameLocks noGrp="1"/>
          </p:cNvGraphicFramePr>
          <p:nvPr>
            <p:extLst>
              <p:ext uri="{D42A27DB-BD31-4B8C-83A1-F6EECF244321}">
                <p14:modId xmlns:p14="http://schemas.microsoft.com/office/powerpoint/2010/main" val="3752322748"/>
              </p:ext>
            </p:extLst>
          </p:nvPr>
        </p:nvGraphicFramePr>
        <p:xfrm>
          <a:off x="60961" y="2432960"/>
          <a:ext cx="11965030" cy="3910713"/>
        </p:xfrm>
        <a:graphic>
          <a:graphicData uri="http://schemas.openxmlformats.org/drawingml/2006/table">
            <a:tbl>
              <a:tblPr firstRow="1" firstCol="1" bandRow="1">
                <a:tableStyleId>{5C22544A-7EE6-4342-B048-85BDC9FD1C3A}</a:tableStyleId>
              </a:tblPr>
              <a:tblGrid>
                <a:gridCol w="1017231">
                  <a:extLst>
                    <a:ext uri="{9D8B030D-6E8A-4147-A177-3AD203B41FA5}">
                      <a16:colId xmlns:a16="http://schemas.microsoft.com/office/drawing/2014/main" val="3359196940"/>
                    </a:ext>
                  </a:extLst>
                </a:gridCol>
                <a:gridCol w="1608423">
                  <a:extLst>
                    <a:ext uri="{9D8B030D-6E8A-4147-A177-3AD203B41FA5}">
                      <a16:colId xmlns:a16="http://schemas.microsoft.com/office/drawing/2014/main" val="388470181"/>
                    </a:ext>
                  </a:extLst>
                </a:gridCol>
                <a:gridCol w="1247007">
                  <a:extLst>
                    <a:ext uri="{9D8B030D-6E8A-4147-A177-3AD203B41FA5}">
                      <a16:colId xmlns:a16="http://schemas.microsoft.com/office/drawing/2014/main" val="2145749699"/>
                    </a:ext>
                  </a:extLst>
                </a:gridCol>
                <a:gridCol w="1524649">
                  <a:extLst>
                    <a:ext uri="{9D8B030D-6E8A-4147-A177-3AD203B41FA5}">
                      <a16:colId xmlns:a16="http://schemas.microsoft.com/office/drawing/2014/main" val="1605877423"/>
                    </a:ext>
                  </a:extLst>
                </a:gridCol>
                <a:gridCol w="1527043">
                  <a:extLst>
                    <a:ext uri="{9D8B030D-6E8A-4147-A177-3AD203B41FA5}">
                      <a16:colId xmlns:a16="http://schemas.microsoft.com/office/drawing/2014/main" val="911066684"/>
                    </a:ext>
                  </a:extLst>
                </a:gridCol>
                <a:gridCol w="1232646">
                  <a:extLst>
                    <a:ext uri="{9D8B030D-6E8A-4147-A177-3AD203B41FA5}">
                      <a16:colId xmlns:a16="http://schemas.microsoft.com/office/drawing/2014/main" val="1939993196"/>
                    </a:ext>
                  </a:extLst>
                </a:gridCol>
                <a:gridCol w="1388220">
                  <a:extLst>
                    <a:ext uri="{9D8B030D-6E8A-4147-A177-3AD203B41FA5}">
                      <a16:colId xmlns:a16="http://schemas.microsoft.com/office/drawing/2014/main" val="783607468"/>
                    </a:ext>
                  </a:extLst>
                </a:gridCol>
                <a:gridCol w="1177594">
                  <a:extLst>
                    <a:ext uri="{9D8B030D-6E8A-4147-A177-3AD203B41FA5}">
                      <a16:colId xmlns:a16="http://schemas.microsoft.com/office/drawing/2014/main" val="4108844984"/>
                    </a:ext>
                  </a:extLst>
                </a:gridCol>
                <a:gridCol w="1242217">
                  <a:extLst>
                    <a:ext uri="{9D8B030D-6E8A-4147-A177-3AD203B41FA5}">
                      <a16:colId xmlns:a16="http://schemas.microsoft.com/office/drawing/2014/main" val="3681149734"/>
                    </a:ext>
                  </a:extLst>
                </a:gridCol>
              </a:tblGrid>
              <a:tr h="417523">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密钥名称</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存储</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分发</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导入和导出</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使用</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备份和恢复</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归档</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销毁</a:t>
                      </a:r>
                    </a:p>
                  </a:txBody>
                  <a:tcPr marL="64976" marR="64976" marT="0" marB="0" anchor="ctr"/>
                </a:tc>
                <a:extLst>
                  <a:ext uri="{0D108BD9-81ED-4DB2-BD59-A6C34878D82A}">
                    <a16:rowId xmlns:a16="http://schemas.microsoft.com/office/drawing/2014/main" val="3298976718"/>
                  </a:ext>
                </a:extLst>
              </a:tr>
              <a:tr h="400175">
                <a:tc>
                  <a:txBody>
                    <a:bodyPr/>
                    <a:lstStyle/>
                    <a:p>
                      <a:pPr algn="ctr">
                        <a:tabLst>
                          <a:tab pos="540385" algn="l"/>
                        </a:tabLst>
                      </a:pPr>
                      <a:r>
                        <a:rPr lang="en-US" sz="1160" kern="100">
                          <a:effectLst/>
                          <a:latin typeface="Times New Roman" panose="02020603050405020304" pitchFamily="18" charset="0"/>
                          <a:ea typeface="宋体" panose="02010600030101010101" pitchFamily="2" charset="-122"/>
                          <a:cs typeface="Times New Roman" panose="02020603050405020304" pitchFamily="18" charset="0"/>
                        </a:rPr>
                        <a:t>CA</a:t>
                      </a: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公钥</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16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以证书形式离线分发</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以证书形式离线导入和导出</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以证书形式使用</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160" kern="100">
                          <a:effectLst/>
                          <a:latin typeface="Times New Roman" panose="02020603050405020304" pitchFamily="18" charset="0"/>
                          <a:ea typeface="宋体" panose="02010600030101010101" pitchFamily="2" charset="-122"/>
                          <a:cs typeface="Times New Roman" panose="02020603050405020304" pitchFamily="18" charset="0"/>
                        </a:rPr>
                        <a:t>CA</a:t>
                      </a: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备份恢复</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160" kern="100">
                          <a:effectLst/>
                          <a:latin typeface="Times New Roman" panose="02020603050405020304" pitchFamily="18" charset="0"/>
                          <a:ea typeface="宋体" panose="02010600030101010101" pitchFamily="2" charset="-122"/>
                          <a:cs typeface="Times New Roman" panose="02020603050405020304" pitchFamily="18" charset="0"/>
                        </a:rPr>
                        <a:t>CA</a:t>
                      </a: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归档</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160" kern="100">
                          <a:effectLst/>
                          <a:latin typeface="Times New Roman" panose="02020603050405020304" pitchFamily="18" charset="0"/>
                          <a:ea typeface="宋体" panose="02010600030101010101" pitchFamily="2" charset="-122"/>
                          <a:cs typeface="Times New Roman" panose="02020603050405020304" pitchFamily="18" charset="0"/>
                        </a:rPr>
                        <a:t>CA</a:t>
                      </a: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撤销</a:t>
                      </a:r>
                    </a:p>
                  </a:txBody>
                  <a:tcPr marL="64976" marR="64976" marT="0" marB="0" anchor="ctr"/>
                </a:tc>
                <a:extLst>
                  <a:ext uri="{0D108BD9-81ED-4DB2-BD59-A6C34878D82A}">
                    <a16:rowId xmlns:a16="http://schemas.microsoft.com/office/drawing/2014/main" val="1850301115"/>
                  </a:ext>
                </a:extLst>
              </a:tr>
              <a:tr h="693175">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网站私钥</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签名私钥在服务器密码机内生成，加密私钥由</a:t>
                      </a:r>
                      <a:r>
                        <a:rPr lang="en-US" sz="1160" kern="100">
                          <a:effectLst/>
                          <a:latin typeface="Times New Roman" panose="02020603050405020304" pitchFamily="18" charset="0"/>
                          <a:ea typeface="宋体" panose="02010600030101010101" pitchFamily="2" charset="-122"/>
                          <a:cs typeface="Times New Roman" panose="02020603050405020304" pitchFamily="18" charset="0"/>
                        </a:rPr>
                        <a:t> CA</a:t>
                      </a: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服务器密码机内存储</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加密私钥由</a:t>
                      </a:r>
                      <a:r>
                        <a:rPr lang="en-US" sz="116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以离线的方式进行分发，签名私钥不进行分发</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加密私钥以离线方式导入到服务器密码机，签名私钥不进行导入和导出</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服务器密码机内使用</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利用服务器密码机产品自身的密钥备份和恢复机制实现</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服务器密码机内销毁</a:t>
                      </a:r>
                    </a:p>
                  </a:txBody>
                  <a:tcPr marL="64976" marR="64976" marT="0" marB="0" anchor="ctr"/>
                </a:tc>
                <a:extLst>
                  <a:ext uri="{0D108BD9-81ED-4DB2-BD59-A6C34878D82A}">
                    <a16:rowId xmlns:a16="http://schemas.microsoft.com/office/drawing/2014/main" val="287046526"/>
                  </a:ext>
                </a:extLst>
              </a:tr>
              <a:tr h="517151">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网站公钥</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签名公钥在服务器密码机内生成，加密公钥由</a:t>
                      </a:r>
                      <a:r>
                        <a:rPr lang="en-US" sz="1160" kern="100" dirty="0">
                          <a:effectLst/>
                          <a:latin typeface="Times New Roman" panose="02020603050405020304" pitchFamily="18" charset="0"/>
                          <a:ea typeface="宋体" panose="02010600030101010101" pitchFamily="2" charset="-122"/>
                          <a:cs typeface="Times New Roman" panose="02020603050405020304" pitchFamily="18" charset="0"/>
                        </a:rPr>
                        <a:t> CA</a:t>
                      </a: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以证书形式分发</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以证书形式导入和导出</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以证书形式使用</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以证书形式备份恢复</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以证书形式归档</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16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撤销</a:t>
                      </a:r>
                    </a:p>
                  </a:txBody>
                  <a:tcPr marL="64976" marR="64976" marT="0" marB="0" anchor="ctr"/>
                </a:tc>
                <a:extLst>
                  <a:ext uri="{0D108BD9-81ED-4DB2-BD59-A6C34878D82A}">
                    <a16:rowId xmlns:a16="http://schemas.microsoft.com/office/drawing/2014/main" val="2223837842"/>
                  </a:ext>
                </a:extLst>
              </a:tr>
              <a:tr h="618039">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网站管理员私钥</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签名私钥在智能密码钥匙内生成，加密私钥由</a:t>
                      </a:r>
                      <a:r>
                        <a:rPr lang="en-US" sz="1160" kern="100">
                          <a:effectLst/>
                          <a:latin typeface="Times New Roman" panose="02020603050405020304" pitchFamily="18" charset="0"/>
                          <a:ea typeface="宋体" panose="02010600030101010101" pitchFamily="2" charset="-122"/>
                          <a:cs typeface="Times New Roman" panose="02020603050405020304" pitchFamily="18" charset="0"/>
                        </a:rPr>
                        <a:t> CA</a:t>
                      </a: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智能密码钥匙内存储</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加密私钥由</a:t>
                      </a:r>
                      <a:r>
                        <a:rPr lang="en-US" sz="1160" kern="100">
                          <a:effectLst/>
                          <a:latin typeface="Times New Roman" panose="02020603050405020304" pitchFamily="18" charset="0"/>
                          <a:ea typeface="宋体" panose="02010600030101010101" pitchFamily="2" charset="-122"/>
                          <a:cs typeface="Times New Roman" panose="02020603050405020304" pitchFamily="18" charset="0"/>
                        </a:rPr>
                        <a:t>CA</a:t>
                      </a: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以离线的方式进行分发，签名私钥不进行分发</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加密私钥以离线方式导入到智能密码钥匙，签名私钥不进行导入和导出</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智能密码钥匙内使用</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不涉及该密钥的备恢、复</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智能密码钥匙内销毁</a:t>
                      </a:r>
                    </a:p>
                  </a:txBody>
                  <a:tcPr marL="64976" marR="64976" marT="0" marB="0" anchor="ctr"/>
                </a:tc>
                <a:extLst>
                  <a:ext uri="{0D108BD9-81ED-4DB2-BD59-A6C34878D82A}">
                    <a16:rowId xmlns:a16="http://schemas.microsoft.com/office/drawing/2014/main" val="3258009325"/>
                  </a:ext>
                </a:extLst>
              </a:tr>
              <a:tr h="618039">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网站管理员公钥</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签名公钥在服务器密码机内生成，加密公钥由</a:t>
                      </a:r>
                      <a:r>
                        <a:rPr lang="en-US" sz="1160" kern="100">
                          <a:effectLst/>
                          <a:latin typeface="Times New Roman" panose="02020603050405020304" pitchFamily="18" charset="0"/>
                          <a:ea typeface="宋体" panose="02010600030101010101" pitchFamily="2" charset="-122"/>
                          <a:cs typeface="Times New Roman" panose="02020603050405020304" pitchFamily="18" charset="0"/>
                        </a:rPr>
                        <a:t> CA</a:t>
                      </a: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以证书形式分发</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以证书形式导入和导出</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以证书形式使用</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以证书形式备份恢复</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以证书形式归档</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16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撤销</a:t>
                      </a:r>
                    </a:p>
                  </a:txBody>
                  <a:tcPr marL="64976" marR="64976" marT="0" marB="0" anchor="ctr"/>
                </a:tc>
                <a:extLst>
                  <a:ext uri="{0D108BD9-81ED-4DB2-BD59-A6C34878D82A}">
                    <a16:rowId xmlns:a16="http://schemas.microsoft.com/office/drawing/2014/main" val="3294129742"/>
                  </a:ext>
                </a:extLst>
              </a:tr>
              <a:tr h="502157">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网站传输密钥</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网站与网站管理员之间协商生成</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临时存放在服务器密码机和智能密码钥匙内</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不涉及该密钥的分发</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不涉及该密钥的导入和导出</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服务器密码机和智能密码钥匙内使用</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不涉及该密钥的备份恢复</a:t>
                      </a:r>
                    </a:p>
                  </a:txBody>
                  <a:tcPr marL="64976" marR="64976" marT="0" marB="0" anchor="ctr"/>
                </a:tc>
                <a:tc>
                  <a:txBody>
                    <a:bodyPr/>
                    <a:lstStyle/>
                    <a:p>
                      <a:pPr algn="ctr">
                        <a:tabLst>
                          <a:tab pos="540385" algn="l"/>
                        </a:tabLst>
                      </a:pPr>
                      <a:r>
                        <a:rPr lang="zh-CN" sz="1160" kern="10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4976" marR="64976" marT="0" marB="0" anchor="ctr"/>
                </a:tc>
                <a:tc>
                  <a:txBody>
                    <a:bodyPr/>
                    <a:lstStyle/>
                    <a:p>
                      <a:pPr algn="ctr">
                        <a:tabLst>
                          <a:tab pos="540385" algn="l"/>
                        </a:tabLst>
                      </a:pPr>
                      <a:r>
                        <a:rPr lang="zh-CN" sz="1160" kern="100" dirty="0">
                          <a:effectLst/>
                          <a:latin typeface="Times New Roman" panose="02020603050405020304" pitchFamily="18" charset="0"/>
                          <a:ea typeface="宋体" panose="02010600030101010101" pitchFamily="2" charset="-122"/>
                          <a:cs typeface="Times New Roman" panose="02020603050405020304" pitchFamily="18" charset="0"/>
                        </a:rPr>
                        <a:t>服务器密码机和智能密码钥匙内销毁</a:t>
                      </a:r>
                    </a:p>
                  </a:txBody>
                  <a:tcPr marL="64976" marR="64976" marT="0" marB="0" anchor="ctr"/>
                </a:tc>
                <a:extLst>
                  <a:ext uri="{0D108BD9-81ED-4DB2-BD59-A6C34878D82A}">
                    <a16:rowId xmlns:a16="http://schemas.microsoft.com/office/drawing/2014/main" val="1188268512"/>
                  </a:ext>
                </a:extLst>
              </a:tr>
            </a:tbl>
          </a:graphicData>
        </a:graphic>
      </p:graphicFrame>
    </p:spTree>
    <p:extLst>
      <p:ext uri="{BB962C8B-B14F-4D97-AF65-F5344CB8AC3E}">
        <p14:creationId xmlns:p14="http://schemas.microsoft.com/office/powerpoint/2010/main" val="174081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1104" y="1628167"/>
            <a:ext cx="11592286" cy="4537502"/>
          </a:xfrm>
        </p:spPr>
        <p:txBody>
          <a:bodyPr>
            <a:normAutofit/>
          </a:bodyPr>
          <a:lstStyle/>
          <a:p>
            <a:r>
              <a:rPr lang="zh-CN" altLang="en-US" dirty="0"/>
              <a:t>政务云系统是运用云计算技术，整合现有机房、计算、存储、网络、安全、应用支撑等资源，形成统一服务的综合平台，实现不同电子政务系统间的信息整合、共享、交换和政务工作协同。相比于传统信息系统，政务云系统在安全方面面临新的挑战。</a:t>
            </a:r>
            <a:endParaRPr lang="en-US" altLang="zh-CN" dirty="0"/>
          </a:p>
          <a:p>
            <a:endParaRPr lang="en-US" altLang="zh-CN" dirty="0"/>
          </a:p>
          <a:p>
            <a:pPr marL="342900" indent="-342900">
              <a:buFont typeface="Arial" panose="020B0604020202020204" pitchFamily="34" charset="0"/>
              <a:buChar char="•"/>
            </a:pPr>
            <a:r>
              <a:rPr lang="zh-CN" altLang="en-US" dirty="0"/>
              <a:t>一方面，政务云系统中主机边界、网络边界模糊，风险不但来自南北流量（外部用户与内部服务器之间的流量），同时也来自东西流量（内部服务器之间的流量）</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另一方面，云系统承载多个单位的业务系统，各单位的业务系统可能需要密码来支撑自身的业务服务。</a:t>
            </a:r>
            <a:endParaRPr lang="en-US" altLang="zh-CN" dirty="0"/>
          </a:p>
          <a:p>
            <a:pPr marL="342900" indent="-342900">
              <a:buFont typeface="Arial" panose="020B0604020202020204" pitchFamily="34" charset="0"/>
              <a:buChar char="•"/>
            </a:pPr>
            <a:endParaRPr lang="en-US" altLang="zh-CN" dirty="0"/>
          </a:p>
          <a:p>
            <a:r>
              <a:rPr lang="zh-CN" altLang="en-US" dirty="0"/>
              <a:t>因此，政务云系统需要将密码作为一种服务，为这些系统提供支撑。</a:t>
            </a:r>
            <a:endParaRPr lang="en-US" altLang="zh-CN" dirty="0"/>
          </a:p>
          <a:p>
            <a:endParaRPr lang="en-US" altLang="zh-CN"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政务云系统</a:t>
            </a:r>
          </a:p>
        </p:txBody>
      </p:sp>
    </p:spTree>
    <p:extLst>
      <p:ext uri="{BB962C8B-B14F-4D97-AF65-F5344CB8AC3E}">
        <p14:creationId xmlns:p14="http://schemas.microsoft.com/office/powerpoint/2010/main" val="420397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4948" y="1371600"/>
            <a:ext cx="11588441" cy="5048543"/>
          </a:xfrm>
        </p:spPr>
        <p:txBody>
          <a:bodyPr>
            <a:normAutofit/>
          </a:bodyPr>
          <a:lstStyle/>
          <a:p>
            <a:pPr marL="457200" indent="-457200">
              <a:buAutoNum type="arabicPeriod"/>
            </a:pPr>
            <a:r>
              <a:rPr lang="zh-CN" altLang="en-US" dirty="0"/>
              <a:t>密码应用需求</a:t>
            </a:r>
            <a:endParaRPr lang="en-US" altLang="zh-CN" dirty="0"/>
          </a:p>
          <a:p>
            <a:endParaRPr lang="en-US" altLang="zh-CN" dirty="0"/>
          </a:p>
          <a:p>
            <a:r>
              <a:rPr lang="zh-CN" altLang="en-US" dirty="0"/>
              <a:t>在云环境下，根据具体应用需求，需要将密钥进行半托管或全托管，并且要求所有密钥的生成、存储、分发、使用、备份、销毁等全生命周期可管可控，而云环境下特有的虚拟化、分布式特点对密钥的全程管控提出了很大挑战。</a:t>
            </a:r>
            <a:endParaRPr lang="en-US" altLang="zh-CN" dirty="0"/>
          </a:p>
          <a:p>
            <a:endParaRPr lang="en-US" altLang="zh-CN" dirty="0"/>
          </a:p>
          <a:p>
            <a:r>
              <a:rPr lang="zh-CN" altLang="en-US" dirty="0"/>
              <a:t>云环境下的密码产品是以地理上分布很广的集群方式来提供密码服务，在具有负载均衡、弹性计算、可伸缩、高可用性等诸多优点的同时，也带来了选路、状态维护与迁移、无缝切换、分布式密钥管理等难点。</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政务云系统</a:t>
            </a:r>
          </a:p>
        </p:txBody>
      </p:sp>
    </p:spTree>
    <p:extLst>
      <p:ext uri="{BB962C8B-B14F-4D97-AF65-F5344CB8AC3E}">
        <p14:creationId xmlns:p14="http://schemas.microsoft.com/office/powerpoint/2010/main" val="73191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31074" y="1492847"/>
            <a:ext cx="11469189" cy="4607507"/>
          </a:xfrm>
        </p:spPr>
        <p:txBody>
          <a:bodyPr>
            <a:normAutofit/>
          </a:bodyPr>
          <a:lstStyle/>
          <a:p>
            <a:r>
              <a:rPr lang="zh-CN" altLang="en-US" dirty="0"/>
              <a:t>云平台自身的密码应用需求可归纳为：</a:t>
            </a:r>
            <a:endParaRPr lang="en-US" altLang="zh-CN" dirty="0"/>
          </a:p>
          <a:p>
            <a:pPr marL="342900" indent="-342900">
              <a:buFont typeface="Arial" panose="020B0604020202020204" pitchFamily="34" charset="0"/>
              <a:buChar char="•"/>
            </a:pPr>
            <a:r>
              <a:rPr lang="zh-CN" altLang="en-US" dirty="0"/>
              <a:t>身份鉴别需求。对访问云资源的云平台管理员、租户和用户进行身份标识和鉴别，实现身份鉴别信息的防截获、防假冒和防重用，保证云平台管理员、租户和用户身份的真实性。</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敏感信息的安全存储需求。保证快照文件、租户镜像、身份鉴别信息、重要业务数据、密钥、云资源管理信息、审计日志等敏感信息在存储过程中的保密性和完整性。</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敏感信息的安全传输需求。保证身份鉴别信息、云资源管理信息、重要业务数据、密钥等敏感信息在传输过程中的保密性、完整性。</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政务云系统</a:t>
            </a:r>
          </a:p>
        </p:txBody>
      </p:sp>
    </p:spTree>
    <p:extLst>
      <p:ext uri="{BB962C8B-B14F-4D97-AF65-F5344CB8AC3E}">
        <p14:creationId xmlns:p14="http://schemas.microsoft.com/office/powerpoint/2010/main" val="3838439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14</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57200" y="1492847"/>
            <a:ext cx="11429999" cy="4659759"/>
          </a:xfrm>
        </p:spPr>
        <p:txBody>
          <a:bodyPr>
            <a:normAutofit/>
          </a:bodyPr>
          <a:lstStyle/>
          <a:p>
            <a:pPr marL="342900" indent="-342900">
              <a:buFont typeface="Arial" panose="020B0604020202020204" pitchFamily="34" charset="0"/>
              <a:buChar char="•"/>
            </a:pPr>
            <a:r>
              <a:rPr lang="zh-CN" altLang="en-US" dirty="0"/>
              <a:t>虚拟机迁移安全需求。虚拟机监控器</a:t>
            </a:r>
            <a:r>
              <a:rPr lang="en-US" altLang="zh-CN" dirty="0"/>
              <a:t>(VMM)</a:t>
            </a:r>
            <a:r>
              <a:rPr lang="zh-CN" altLang="en-US" dirty="0"/>
              <a:t>之间用来发起和管理虚拟机动态迁移的通信机制应该加入身份鉴别和防篡改机制，以保证虚拟机在迁移过程中的控制平面安全，防止攻击者通过攻陷</a:t>
            </a:r>
            <a:r>
              <a:rPr lang="en-US" altLang="zh-CN" dirty="0"/>
              <a:t>VMM</a:t>
            </a:r>
            <a:r>
              <a:rPr lang="zh-CN" altLang="en-US" dirty="0"/>
              <a:t>来影响虚拟机动态迁移过程，从而实现对虚拟机的完全控制。</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租户和云平台管理员关键操作不可否认性需求。实现对租户和云平台管理员关键操作的不可否认性保护。</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密码资源池需求。云平台为租户提供加解密、签名验签等云密码服务，在实际中不可能为每个租户配置相应的物理密码产品，因此，平台需要池化密码资源，为租户提供虚拟的密码服务。</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政务云系统</a:t>
            </a:r>
          </a:p>
        </p:txBody>
      </p:sp>
    </p:spTree>
    <p:extLst>
      <p:ext uri="{BB962C8B-B14F-4D97-AF65-F5344CB8AC3E}">
        <p14:creationId xmlns:p14="http://schemas.microsoft.com/office/powerpoint/2010/main" val="161351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15</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1091858" y="2131086"/>
            <a:ext cx="2717073" cy="2595827"/>
          </a:xfrm>
        </p:spPr>
        <p:txBody>
          <a:bodyPr>
            <a:normAutofit/>
          </a:bodyPr>
          <a:lstStyle/>
          <a:p>
            <a:r>
              <a:rPr lang="en-US" altLang="zh-CN" dirty="0"/>
              <a:t>2.</a:t>
            </a:r>
            <a:r>
              <a:rPr lang="zh-CN" altLang="en-US" dirty="0"/>
              <a:t>密码应用架构</a:t>
            </a:r>
            <a:endParaRPr lang="en-US" altLang="zh-CN" dirty="0"/>
          </a:p>
          <a:p>
            <a:endParaRPr lang="en-US" altLang="zh-CN" dirty="0"/>
          </a:p>
          <a:p>
            <a:r>
              <a:rPr lang="zh-CN" altLang="en-US" dirty="0"/>
              <a:t>政务云平台架构主要分三个层次，总体架构如图</a:t>
            </a:r>
            <a:r>
              <a:rPr lang="en-US" altLang="zh-CN" dirty="0"/>
              <a:t>5-18</a:t>
            </a:r>
            <a:r>
              <a:rPr lang="zh-CN" altLang="en-US" dirty="0"/>
              <a:t>所示。</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政务云系统</a:t>
            </a:r>
          </a:p>
        </p:txBody>
      </p:sp>
      <p:pic>
        <p:nvPicPr>
          <p:cNvPr id="7" name="图片 6">
            <a:extLst>
              <a:ext uri="{FF2B5EF4-FFF2-40B4-BE49-F238E27FC236}">
                <a16:creationId xmlns:a16="http://schemas.microsoft.com/office/drawing/2014/main" id="{137B9423-9624-D1D0-6E67-1E38988BA179}"/>
              </a:ext>
            </a:extLst>
          </p:cNvPr>
          <p:cNvPicPr>
            <a:picLocks noChangeAspect="1"/>
          </p:cNvPicPr>
          <p:nvPr/>
        </p:nvPicPr>
        <p:blipFill>
          <a:blip r:embed="rId2"/>
          <a:stretch>
            <a:fillRect/>
          </a:stretch>
        </p:blipFill>
        <p:spPr>
          <a:xfrm>
            <a:off x="5121719" y="1073603"/>
            <a:ext cx="5558883" cy="5240315"/>
          </a:xfrm>
          <a:prstGeom prst="rect">
            <a:avLst/>
          </a:prstGeom>
        </p:spPr>
      </p:pic>
    </p:spTree>
    <p:extLst>
      <p:ext uri="{BB962C8B-B14F-4D97-AF65-F5344CB8AC3E}">
        <p14:creationId xmlns:p14="http://schemas.microsoft.com/office/powerpoint/2010/main" val="274296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16</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1103" y="1628167"/>
            <a:ext cx="4105583" cy="4524439"/>
          </a:xfrm>
        </p:spPr>
        <p:txBody>
          <a:bodyPr>
            <a:normAutofit/>
          </a:bodyPr>
          <a:lstStyle/>
          <a:p>
            <a:r>
              <a:rPr lang="zh-CN" altLang="en-US" dirty="0"/>
              <a:t>政务云平台中的密码支撑分为两部分：一是保护政务云平台自身安全的密码应用，如虚拟机迁移的安全性、镜像文件的安全性等；二是为云上业务应用提供的密码服务。</a:t>
            </a:r>
            <a:endParaRPr lang="en-US" altLang="zh-CN" dirty="0"/>
          </a:p>
          <a:p>
            <a:endParaRPr lang="en-US" altLang="zh-CN" dirty="0"/>
          </a:p>
          <a:p>
            <a:r>
              <a:rPr lang="zh-CN" altLang="en-US" dirty="0"/>
              <a:t>根据政务云平台的逻辑结构，典型政务云平台密码应用的网络拓扑结构及相关密码产品部署如图</a:t>
            </a:r>
            <a:r>
              <a:rPr lang="en-US" altLang="zh-CN" dirty="0"/>
              <a:t>5-19</a:t>
            </a:r>
            <a:r>
              <a:rPr lang="zh-CN" altLang="en-US" dirty="0"/>
              <a:t>所示。</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政务云系统</a:t>
            </a:r>
          </a:p>
          <a:p>
            <a:endParaRPr lang="zh-CN" altLang="en-US" dirty="0"/>
          </a:p>
        </p:txBody>
      </p:sp>
      <p:pic>
        <p:nvPicPr>
          <p:cNvPr id="6" name="图片 5">
            <a:extLst>
              <a:ext uri="{FF2B5EF4-FFF2-40B4-BE49-F238E27FC236}">
                <a16:creationId xmlns:a16="http://schemas.microsoft.com/office/drawing/2014/main" id="{135602D3-CFF7-05A4-F925-86C890F139BB}"/>
              </a:ext>
            </a:extLst>
          </p:cNvPr>
          <p:cNvPicPr>
            <a:picLocks noChangeAspect="1"/>
          </p:cNvPicPr>
          <p:nvPr/>
        </p:nvPicPr>
        <p:blipFill>
          <a:blip r:embed="rId2"/>
          <a:stretch>
            <a:fillRect/>
          </a:stretch>
        </p:blipFill>
        <p:spPr>
          <a:xfrm>
            <a:off x="5419916" y="763401"/>
            <a:ext cx="6370981" cy="5544119"/>
          </a:xfrm>
          <a:prstGeom prst="rect">
            <a:avLst/>
          </a:prstGeom>
        </p:spPr>
      </p:pic>
    </p:spTree>
    <p:extLst>
      <p:ext uri="{BB962C8B-B14F-4D97-AF65-F5344CB8AC3E}">
        <p14:creationId xmlns:p14="http://schemas.microsoft.com/office/powerpoint/2010/main" val="149029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17</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1104" y="1628167"/>
            <a:ext cx="11592286" cy="4537502"/>
          </a:xfrm>
        </p:spPr>
        <p:txBody>
          <a:bodyPr>
            <a:normAutofit/>
          </a:bodyPr>
          <a:lstStyle/>
          <a:p>
            <a:r>
              <a:rPr lang="en-US" altLang="zh-CN" dirty="0"/>
              <a:t>3.</a:t>
            </a:r>
            <a:r>
              <a:rPr lang="zh-CN" altLang="en-US" dirty="0"/>
              <a:t> 密码应用工作流程</a:t>
            </a:r>
            <a:endParaRPr lang="en-US" altLang="zh-CN" dirty="0"/>
          </a:p>
          <a:p>
            <a:r>
              <a:rPr lang="en-US" altLang="zh-CN" dirty="0"/>
              <a:t>1</a:t>
            </a:r>
            <a:r>
              <a:rPr lang="zh-CN" altLang="en-US" dirty="0"/>
              <a:t>）身份鉴别</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云平台管理员和租户通过身份鉴别平台登录云平台管理应用。身份鉴别平台对云平台管理员的身份鉴别方式为用户名</a:t>
            </a:r>
            <a:r>
              <a:rPr lang="en-US" altLang="zh-CN" dirty="0"/>
              <a:t>/</a:t>
            </a:r>
            <a:r>
              <a:rPr lang="zh-CN" altLang="en-US" dirty="0"/>
              <a:t>口令和智能密码钥匙（用于产生“挑战一响应”中的</a:t>
            </a:r>
            <a:r>
              <a:rPr lang="en-US" altLang="zh-CN" dirty="0"/>
              <a:t>SM2</a:t>
            </a:r>
            <a:r>
              <a:rPr lang="zh-CN" altLang="en-US" dirty="0"/>
              <a:t>数字签名）的双因素身份鉴别。</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云平台租户和用户通过身份鉴别平台登录云上应用。身份鉴别平台对云平台租户</a:t>
            </a:r>
            <a:r>
              <a:rPr lang="en-US" altLang="zh-CN" dirty="0"/>
              <a:t>/</a:t>
            </a:r>
            <a:r>
              <a:rPr lang="zh-CN" altLang="en-US" dirty="0"/>
              <a:t>用户的身份鉴别方式为用户名</a:t>
            </a:r>
            <a:r>
              <a:rPr lang="en-US" altLang="zh-CN" dirty="0"/>
              <a:t>/</a:t>
            </a:r>
            <a:r>
              <a:rPr lang="zh-CN" altLang="en-US" dirty="0"/>
              <a:t>口令和智能密码钥匙</a:t>
            </a:r>
            <a:r>
              <a:rPr lang="en-US" altLang="zh-CN" dirty="0"/>
              <a:t>/</a:t>
            </a:r>
            <a:r>
              <a:rPr lang="zh-CN" altLang="en-US" dirty="0"/>
              <a:t>移动终端密码模块（用于产生“挑战一响应”中的</a:t>
            </a:r>
            <a:r>
              <a:rPr lang="en-US" altLang="zh-CN" dirty="0"/>
              <a:t>SM2</a:t>
            </a:r>
            <a:r>
              <a:rPr lang="zh-CN" altLang="en-US" dirty="0"/>
              <a:t>数字签名）的双因素身份鉴别。</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政务云系统</a:t>
            </a:r>
          </a:p>
        </p:txBody>
      </p:sp>
    </p:spTree>
    <p:extLst>
      <p:ext uri="{BB962C8B-B14F-4D97-AF65-F5344CB8AC3E}">
        <p14:creationId xmlns:p14="http://schemas.microsoft.com/office/powerpoint/2010/main" val="2334414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18</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352697" y="1645921"/>
            <a:ext cx="11521439" cy="4454434"/>
          </a:xfrm>
        </p:spPr>
        <p:txBody>
          <a:bodyPr>
            <a:normAutofit/>
          </a:bodyPr>
          <a:lstStyle/>
          <a:p>
            <a:r>
              <a:rPr lang="en-US" altLang="zh-CN" dirty="0"/>
              <a:t>2</a:t>
            </a:r>
            <a:r>
              <a:rPr lang="zh-CN" altLang="en-US" dirty="0"/>
              <a:t>）数据传输保密性和完整性保护</a:t>
            </a:r>
            <a:endParaRPr lang="en-US" altLang="zh-CN" dirty="0"/>
          </a:p>
          <a:p>
            <a:endParaRPr lang="en-US" altLang="zh-CN" dirty="0"/>
          </a:p>
          <a:p>
            <a:r>
              <a:rPr lang="zh-CN" altLang="en-US" dirty="0"/>
              <a:t>除了利用</a:t>
            </a:r>
            <a:r>
              <a:rPr lang="en-US" altLang="zh-CN" dirty="0" err="1"/>
              <a:t>IPSec</a:t>
            </a:r>
            <a:r>
              <a:rPr lang="en-US" altLang="zh-CN" dirty="0"/>
              <a:t>/SSL VPN</a:t>
            </a:r>
            <a:r>
              <a:rPr lang="zh-CN" altLang="en-US" dirty="0"/>
              <a:t>保护南北流量外，云平台还利用端到端数据加密完成对东西流量的保护。</a:t>
            </a:r>
            <a:endParaRPr lang="en-US" altLang="zh-CN" dirty="0"/>
          </a:p>
          <a:p>
            <a:endParaRPr lang="en-US" altLang="zh-CN" dirty="0"/>
          </a:p>
          <a:p>
            <a:r>
              <a:rPr lang="zh-CN" altLang="en-US" dirty="0"/>
              <a:t>具体而言，</a:t>
            </a:r>
            <a:r>
              <a:rPr lang="en-US" altLang="zh-CN" dirty="0"/>
              <a:t>CA</a:t>
            </a:r>
            <a:r>
              <a:rPr lang="zh-CN" altLang="en-US" dirty="0"/>
              <a:t>对云平台管理应用、云上应用、云平台管理员、租户和用户都签发了证书，当两端需要进行数据通信时，可以通过</a:t>
            </a:r>
            <a:r>
              <a:rPr lang="en-US" altLang="zh-CN" dirty="0"/>
              <a:t>SM2</a:t>
            </a:r>
            <a:r>
              <a:rPr lang="zh-CN" altLang="en-US" dirty="0"/>
              <a:t>密钥协商算法协商临时密钥，随后采用</a:t>
            </a:r>
            <a:r>
              <a:rPr lang="en-US" altLang="zh-CN" dirty="0"/>
              <a:t>SM4</a:t>
            </a:r>
            <a:r>
              <a:rPr lang="zh-CN" altLang="en-US" dirty="0"/>
              <a:t>算法和</a:t>
            </a:r>
            <a:r>
              <a:rPr lang="en-US" altLang="zh-CN" dirty="0"/>
              <a:t>HMAC-SM3</a:t>
            </a:r>
            <a:r>
              <a:rPr lang="zh-CN" altLang="en-US" dirty="0"/>
              <a:t>算法对传输数据进行保密性和完整性保护。</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政务云系统</a:t>
            </a:r>
          </a:p>
        </p:txBody>
      </p:sp>
    </p:spTree>
    <p:extLst>
      <p:ext uri="{BB962C8B-B14F-4D97-AF65-F5344CB8AC3E}">
        <p14:creationId xmlns:p14="http://schemas.microsoft.com/office/powerpoint/2010/main" val="1823253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19</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388041" y="1638502"/>
            <a:ext cx="11446908" cy="4396538"/>
          </a:xfrm>
        </p:spPr>
        <p:txBody>
          <a:bodyPr>
            <a:normAutofit/>
          </a:bodyPr>
          <a:lstStyle/>
          <a:p>
            <a:r>
              <a:rPr lang="en-US" altLang="zh-CN" dirty="0"/>
              <a:t>3</a:t>
            </a:r>
            <a:r>
              <a:rPr lang="zh-CN" altLang="en-US" dirty="0"/>
              <a:t>）数据存储保密性和完整性保护</a:t>
            </a:r>
            <a:endParaRPr lang="en-US" altLang="zh-CN" dirty="0"/>
          </a:p>
          <a:p>
            <a:endParaRPr lang="zh-CN" altLang="en-US" dirty="0"/>
          </a:p>
          <a:p>
            <a:pPr marL="342900" indent="-342900">
              <a:buFont typeface="Arial" panose="020B0604020202020204" pitchFamily="34" charset="0"/>
              <a:buChar char="•"/>
            </a:pPr>
            <a:r>
              <a:rPr lang="zh-CN" altLang="en-US" dirty="0"/>
              <a:t>虚拟机镜像模板。云平台管理应用对虚拟机镜像模板进行数字签名，用于虚拟机镜像模板签名的私钥在物理密码机中存储。</a:t>
            </a:r>
            <a:endParaRPr lang="en-US" altLang="zh-CN" dirty="0"/>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zh-CN" altLang="en-US" dirty="0"/>
              <a:t>云平台管理应用相关数据。云平台管理应用调用物理密码机，对虚拟机镜像、快照、租户信息等进行保密性和完整性保护，对访问控制信息、日志文件等进行完整性保护。</a:t>
            </a:r>
            <a:endParaRPr lang="en-US" altLang="zh-CN" dirty="0"/>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zh-CN" altLang="en-US" dirty="0"/>
              <a:t>云上应用相关数据。云上应用调用虚拟密码机，对虚拟机镜像、快照、用户信息等进行保密性和完整性保护，对访问控制信息、日志文件等进行完整性保护。</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政务云系统</a:t>
            </a:r>
          </a:p>
        </p:txBody>
      </p:sp>
    </p:spTree>
    <p:extLst>
      <p:ext uri="{BB962C8B-B14F-4D97-AF65-F5344CB8AC3E}">
        <p14:creationId xmlns:p14="http://schemas.microsoft.com/office/powerpoint/2010/main" val="288941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3" name="文本占位符 2"/>
          <p:cNvSpPr>
            <a:spLocks noGrp="1"/>
          </p:cNvSpPr>
          <p:nvPr>
            <p:ph type="body" sz="quarter" idx="13"/>
          </p:nvPr>
        </p:nvSpPr>
        <p:spPr/>
        <p:txBody>
          <a:bodyPr/>
          <a:lstStyle/>
          <a:p>
            <a:r>
              <a:rPr lang="zh-CN" altLang="en-US" dirty="0"/>
              <a:t>目录</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924" y="1711035"/>
            <a:ext cx="3435927" cy="3435927"/>
          </a:xfrm>
          <a:prstGeom prst="rect">
            <a:avLst/>
          </a:prstGeom>
        </p:spPr>
      </p:pic>
      <p:sp>
        <p:nvSpPr>
          <p:cNvPr id="6" name="文本框 5"/>
          <p:cNvSpPr txBox="1"/>
          <p:nvPr/>
        </p:nvSpPr>
        <p:spPr>
          <a:xfrm>
            <a:off x="4831441" y="1650420"/>
            <a:ext cx="7023100" cy="3575338"/>
          </a:xfrm>
          <a:prstGeom prst="rect">
            <a:avLst/>
          </a:prstGeom>
          <a:noFill/>
        </p:spPr>
        <p:txBody>
          <a:bodyPr wrap="square">
            <a:spAutoFit/>
          </a:bodyPr>
          <a:lstStyle/>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综合网站群系统</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1428750" lvl="2"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密码应用方案概述</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1428750" lvl="2"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密码应用安全性评估测评实施</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政务云系统</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1428750" lvl="2"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密码应用方案概述</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1428750" lvl="2"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密码应用安全性评估测评实施</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20</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83326" y="1658983"/>
            <a:ext cx="11364685" cy="4389120"/>
          </a:xfrm>
        </p:spPr>
        <p:txBody>
          <a:bodyPr>
            <a:normAutofit/>
          </a:bodyPr>
          <a:lstStyle/>
          <a:p>
            <a:r>
              <a:rPr lang="en-US" altLang="zh-CN" dirty="0"/>
              <a:t>4</a:t>
            </a:r>
            <a:r>
              <a:rPr lang="zh-CN" altLang="en-US" dirty="0"/>
              <a:t>）虚拟机迁移保护</a:t>
            </a:r>
            <a:endParaRPr lang="en-US" altLang="zh-CN" dirty="0"/>
          </a:p>
          <a:p>
            <a:r>
              <a:rPr lang="zh-CN" altLang="en-US" dirty="0"/>
              <a:t>虚拟机迁移的过程中，需要控制平面和数据平面同时工作，方可完成一次成功的迁移。</a:t>
            </a:r>
            <a:endParaRPr lang="en-US" altLang="zh-CN" dirty="0"/>
          </a:p>
          <a:p>
            <a:endParaRPr lang="en-US" altLang="zh-CN" dirty="0"/>
          </a:p>
          <a:p>
            <a:r>
              <a:rPr lang="zh-CN" altLang="en-US" dirty="0"/>
              <a:t>控制平面上，</a:t>
            </a:r>
            <a:r>
              <a:rPr lang="en-US" altLang="zh-CN" dirty="0"/>
              <a:t>VMM</a:t>
            </a:r>
            <a:r>
              <a:rPr lang="zh-CN" altLang="en-US" dirty="0"/>
              <a:t>之间的用来发起和管理虚拟机动态迁移的通信机制需要加入身份鉴别和防篡改机制，尤其是跨物理机的虚拟机迁移，首先要利用两台物理机的证书建立安全通信信道，然后再进行虚拟机迁移；数据层面上，虚拟机迁移的数据通信信道要进行安全加固，以防止可能的监听攻击和篡改攻击。</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政务云系统</a:t>
            </a:r>
          </a:p>
        </p:txBody>
      </p:sp>
    </p:spTree>
    <p:extLst>
      <p:ext uri="{BB962C8B-B14F-4D97-AF65-F5344CB8AC3E}">
        <p14:creationId xmlns:p14="http://schemas.microsoft.com/office/powerpoint/2010/main" val="2019123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21</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0050" y="1588770"/>
            <a:ext cx="11447961" cy="4459333"/>
          </a:xfrm>
        </p:spPr>
        <p:txBody>
          <a:bodyPr>
            <a:normAutofit/>
          </a:bodyPr>
          <a:lstStyle/>
          <a:p>
            <a:r>
              <a:rPr lang="en-US" altLang="zh-CN" dirty="0"/>
              <a:t>1.</a:t>
            </a:r>
            <a:r>
              <a:rPr lang="zh-CN" altLang="en-US" dirty="0"/>
              <a:t>密码技术应用测评概要</a:t>
            </a:r>
            <a:endParaRPr lang="en-US" altLang="zh-CN" dirty="0"/>
          </a:p>
          <a:p>
            <a:endParaRPr lang="en-US" altLang="zh-CN" dirty="0"/>
          </a:p>
          <a:p>
            <a:r>
              <a:rPr lang="zh-CN" altLang="en-US" dirty="0"/>
              <a:t>测评方式包括访谈、文档审查、实地查看、配置检查和工具测试。需要说明的是，关于访谈、文档审查、实地查看和配置检查等测评方式在第</a:t>
            </a:r>
            <a:r>
              <a:rPr lang="en-US" altLang="zh-CN" dirty="0"/>
              <a:t>4</a:t>
            </a:r>
            <a:r>
              <a:rPr lang="zh-CN" altLang="en-US" dirty="0"/>
              <a:t>章已经进行了具体阐述，本节只描述与现场工具测评相关的内容。</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政务云系统</a:t>
            </a:r>
          </a:p>
        </p:txBody>
      </p:sp>
    </p:spTree>
    <p:extLst>
      <p:ext uri="{BB962C8B-B14F-4D97-AF65-F5344CB8AC3E}">
        <p14:creationId xmlns:p14="http://schemas.microsoft.com/office/powerpoint/2010/main" val="2435480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22</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0050" y="1588770"/>
            <a:ext cx="11447961" cy="4459333"/>
          </a:xfrm>
        </p:spPr>
        <p:txBody>
          <a:bodyPr>
            <a:normAutofit/>
          </a:bodyPr>
          <a:lstStyle/>
          <a:p>
            <a:r>
              <a:rPr lang="en-US" altLang="zh-CN" dirty="0"/>
              <a:t>2.</a:t>
            </a:r>
            <a:r>
              <a:rPr lang="zh-CN" altLang="en-US" dirty="0"/>
              <a:t>密钥管理测评对象及其生命周期</a:t>
            </a:r>
          </a:p>
          <a:p>
            <a:r>
              <a:rPr lang="zh-CN" altLang="en-US" dirty="0"/>
              <a:t>本系统“应用和数据安全”层面的对称密钥的全生命周期如下表所示。</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政务云系统</a:t>
            </a:r>
          </a:p>
        </p:txBody>
      </p:sp>
      <p:graphicFrame>
        <p:nvGraphicFramePr>
          <p:cNvPr id="7" name="表格 6">
            <a:extLst>
              <a:ext uri="{FF2B5EF4-FFF2-40B4-BE49-F238E27FC236}">
                <a16:creationId xmlns:a16="http://schemas.microsoft.com/office/drawing/2014/main" id="{C3C4FD48-77B9-3A73-86F0-71E97B59A15D}"/>
              </a:ext>
            </a:extLst>
          </p:cNvPr>
          <p:cNvGraphicFramePr>
            <a:graphicFrameLocks noGrp="1"/>
          </p:cNvGraphicFramePr>
          <p:nvPr>
            <p:extLst>
              <p:ext uri="{D42A27DB-BD31-4B8C-83A1-F6EECF244321}">
                <p14:modId xmlns:p14="http://schemas.microsoft.com/office/powerpoint/2010/main" val="1382335042"/>
              </p:ext>
            </p:extLst>
          </p:nvPr>
        </p:nvGraphicFramePr>
        <p:xfrm>
          <a:off x="400050" y="2402289"/>
          <a:ext cx="11263630" cy="3944254"/>
        </p:xfrm>
        <a:graphic>
          <a:graphicData uri="http://schemas.openxmlformats.org/drawingml/2006/table">
            <a:tbl>
              <a:tblPr firstRow="1" firstCol="1" bandRow="1">
                <a:tableStyleId>{5C22544A-7EE6-4342-B048-85BDC9FD1C3A}</a:tableStyleId>
              </a:tblPr>
              <a:tblGrid>
                <a:gridCol w="1853792">
                  <a:extLst>
                    <a:ext uri="{9D8B030D-6E8A-4147-A177-3AD203B41FA5}">
                      <a16:colId xmlns:a16="http://schemas.microsoft.com/office/drawing/2014/main" val="773107561"/>
                    </a:ext>
                  </a:extLst>
                </a:gridCol>
                <a:gridCol w="1444590">
                  <a:extLst>
                    <a:ext uri="{9D8B030D-6E8A-4147-A177-3AD203B41FA5}">
                      <a16:colId xmlns:a16="http://schemas.microsoft.com/office/drawing/2014/main" val="4170826524"/>
                    </a:ext>
                  </a:extLst>
                </a:gridCol>
                <a:gridCol w="1603319">
                  <a:extLst>
                    <a:ext uri="{9D8B030D-6E8A-4147-A177-3AD203B41FA5}">
                      <a16:colId xmlns:a16="http://schemas.microsoft.com/office/drawing/2014/main" val="11615491"/>
                    </a:ext>
                  </a:extLst>
                </a:gridCol>
                <a:gridCol w="1118202">
                  <a:extLst>
                    <a:ext uri="{9D8B030D-6E8A-4147-A177-3AD203B41FA5}">
                      <a16:colId xmlns:a16="http://schemas.microsoft.com/office/drawing/2014/main" val="1691813410"/>
                    </a:ext>
                  </a:extLst>
                </a:gridCol>
                <a:gridCol w="1389251">
                  <a:extLst>
                    <a:ext uri="{9D8B030D-6E8A-4147-A177-3AD203B41FA5}">
                      <a16:colId xmlns:a16="http://schemas.microsoft.com/office/drawing/2014/main" val="2244410058"/>
                    </a:ext>
                  </a:extLst>
                </a:gridCol>
                <a:gridCol w="1118202">
                  <a:extLst>
                    <a:ext uri="{9D8B030D-6E8A-4147-A177-3AD203B41FA5}">
                      <a16:colId xmlns:a16="http://schemas.microsoft.com/office/drawing/2014/main" val="484360520"/>
                    </a:ext>
                  </a:extLst>
                </a:gridCol>
                <a:gridCol w="1475171">
                  <a:extLst>
                    <a:ext uri="{9D8B030D-6E8A-4147-A177-3AD203B41FA5}">
                      <a16:colId xmlns:a16="http://schemas.microsoft.com/office/drawing/2014/main" val="330843319"/>
                    </a:ext>
                  </a:extLst>
                </a:gridCol>
                <a:gridCol w="1261103">
                  <a:extLst>
                    <a:ext uri="{9D8B030D-6E8A-4147-A177-3AD203B41FA5}">
                      <a16:colId xmlns:a16="http://schemas.microsoft.com/office/drawing/2014/main" val="195973691"/>
                    </a:ext>
                  </a:extLst>
                </a:gridCol>
              </a:tblGrid>
              <a:tr h="199460">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密钥名称</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存储</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分发</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导入和导出</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使用</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备份和恢复</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归档</a:t>
                      </a:r>
                    </a:p>
                  </a:txBody>
                  <a:tcPr marL="44988" marR="44988" marT="6665" marB="0" anchor="ctr"/>
                </a:tc>
                <a:extLst>
                  <a:ext uri="{0D108BD9-81ED-4DB2-BD59-A6C34878D82A}">
                    <a16:rowId xmlns:a16="http://schemas.microsoft.com/office/drawing/2014/main" val="284932337"/>
                  </a:ext>
                </a:extLst>
              </a:tr>
              <a:tr h="659923">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物理密码机主密钥</a:t>
                      </a:r>
                    </a:p>
                  </a:txBody>
                  <a:tcPr marL="44988" marR="44988" marT="6665" marB="0"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物理密码机内部生成</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物理密码机内部存储</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不涉及该密钥的分发</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不涉及该密钥的导入和导出</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物理密码机内部使用</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利用物理密码机自身的密钥备份和恢复机制实现</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44988" marR="44988" marT="6665" marB="0" anchor="ctr"/>
                </a:tc>
                <a:extLst>
                  <a:ext uri="{0D108BD9-81ED-4DB2-BD59-A6C34878D82A}">
                    <a16:rowId xmlns:a16="http://schemas.microsoft.com/office/drawing/2014/main" val="2843299013"/>
                  </a:ext>
                </a:extLst>
              </a:tr>
              <a:tr h="207245">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虚拟机迁移密钥</a:t>
                      </a:r>
                    </a:p>
                  </a:txBody>
                  <a:tcPr marL="44988" marR="44988" marT="6665" marB="0" anchor="ctr"/>
                </a:tc>
                <a:tc rowSpan="2">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物理密码机内部生成</a:t>
                      </a:r>
                    </a:p>
                  </a:txBody>
                  <a:tcPr marL="44988" marR="44988" marT="6665" marB="0" anchor="ctr"/>
                </a:tc>
                <a:tc rowSpan="2">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由物理密码机主密钥加密存储</a:t>
                      </a:r>
                    </a:p>
                  </a:txBody>
                  <a:tcPr marL="44988" marR="44988" marT="6665" marB="0" anchor="ctr"/>
                </a:tc>
                <a:tc rowSpan="2">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不涉及该密钥的分发</a:t>
                      </a:r>
                    </a:p>
                  </a:txBody>
                  <a:tcPr marL="44988" marR="44988" marT="6665" marB="0" anchor="ctr"/>
                </a:tc>
                <a:tc rowSpan="2">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不涉及该密钥的导入和导出</a:t>
                      </a:r>
                    </a:p>
                  </a:txBody>
                  <a:tcPr marL="44988" marR="44988" marT="6665" marB="0" anchor="ctr"/>
                </a:tc>
                <a:tc rowSpan="2">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物理密码机内部内部使用</a:t>
                      </a:r>
                    </a:p>
                  </a:txBody>
                  <a:tcPr marL="44988" marR="44988" marT="6665" marB="0" anchor="ctr"/>
                </a:tc>
                <a:tc rowSpan="2">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由物理密码机主密钥加密后进行备份</a:t>
                      </a:r>
                    </a:p>
                  </a:txBody>
                  <a:tcPr marL="44988" marR="44988" marT="6665" marB="0" anchor="ctr"/>
                </a:tc>
                <a:tc rowSpan="2">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物理密码机内部完成归档</a:t>
                      </a:r>
                    </a:p>
                  </a:txBody>
                  <a:tcPr marL="44988" marR="44988" marT="6665" marB="0" anchor="ctr"/>
                </a:tc>
                <a:extLst>
                  <a:ext uri="{0D108BD9-81ED-4DB2-BD59-A6C34878D82A}">
                    <a16:rowId xmlns:a16="http://schemas.microsoft.com/office/drawing/2014/main" val="2152590064"/>
                  </a:ext>
                </a:extLst>
              </a:tr>
              <a:tr h="814522">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云平台管理应用关键数据保护密钥、访问控制信息保护密钥、日志信息保护密钥</a:t>
                      </a:r>
                    </a:p>
                  </a:txBody>
                  <a:tcPr marL="44988" marR="44988" marT="666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949799119"/>
                  </a:ext>
                </a:extLst>
              </a:tr>
              <a:tr h="613951">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虚拟密码机主密钥</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虚拟密码机内部生成</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由物理密码机主密钥加密存储</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不涉及该密钥的分发</a:t>
                      </a:r>
                    </a:p>
                  </a:txBody>
                  <a:tcPr marL="44988" marR="44988" marT="6665" marB="0"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由物理密码机主密钥加密进行导入和导出</a:t>
                      </a:r>
                    </a:p>
                  </a:txBody>
                  <a:tcPr marL="44988" marR="44988" marT="6665" marB="0"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虚拟密码机内部使用</a:t>
                      </a:r>
                    </a:p>
                  </a:txBody>
                  <a:tcPr marL="44988" marR="44988" marT="6665" marB="0"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由物理密码机主密钥加密后进行备份</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由物理密码机主密钥加密后进行归档</a:t>
                      </a:r>
                    </a:p>
                  </a:txBody>
                  <a:tcPr marL="44988" marR="44988" marT="6665" marB="0" anchor="ctr"/>
                </a:tc>
                <a:extLst>
                  <a:ext uri="{0D108BD9-81ED-4DB2-BD59-A6C34878D82A}">
                    <a16:rowId xmlns:a16="http://schemas.microsoft.com/office/drawing/2014/main" val="2070283706"/>
                  </a:ext>
                </a:extLst>
              </a:tr>
              <a:tr h="659923">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应用主密钥</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虚拟密码机内部生成</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虚拟密码机内部存储</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不涉及该密钥的分发</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由虚拟密码机主密钥加密后进行导入和导出</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虚拟密码机内部使用</a:t>
                      </a:r>
                    </a:p>
                  </a:txBody>
                  <a:tcPr marL="44988" marR="44988" marT="6665" marB="0"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由虚拟密码机主密钥加密后进行备份</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由虚拟密码机主密钥加密后进行归档</a:t>
                      </a:r>
                    </a:p>
                  </a:txBody>
                  <a:tcPr marL="44988" marR="44988" marT="6665" marB="0" anchor="ctr"/>
                </a:tc>
                <a:extLst>
                  <a:ext uri="{0D108BD9-81ED-4DB2-BD59-A6C34878D82A}">
                    <a16:rowId xmlns:a16="http://schemas.microsoft.com/office/drawing/2014/main" val="1108605036"/>
                  </a:ext>
                </a:extLst>
              </a:tr>
              <a:tr h="717758">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云上应用关键数据保护密钥、访问控制信息保护密钥、日志信息保护密钥</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虚拟密码机内部生成</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由应用主密钥加密后与被保护数据一同存放在数据库中</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不涉及该密钥的分发</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由应用主密钥加密后进行导入和导出</a:t>
                      </a:r>
                    </a:p>
                  </a:txBody>
                  <a:tcPr marL="44988" marR="44988" marT="6665"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虚拟密码机内部使用</a:t>
                      </a:r>
                    </a:p>
                  </a:txBody>
                  <a:tcPr marL="44988" marR="44988" marT="6665" marB="0"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由应用主密钥加密后进行备份</a:t>
                      </a:r>
                    </a:p>
                  </a:txBody>
                  <a:tcPr marL="44988" marR="44988" marT="6665" marB="0"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由应用主密钥加密后进行归</a:t>
                      </a:r>
                    </a:p>
                  </a:txBody>
                  <a:tcPr marL="44988" marR="44988" marT="6665" marB="0" anchor="ctr"/>
                </a:tc>
                <a:extLst>
                  <a:ext uri="{0D108BD9-81ED-4DB2-BD59-A6C34878D82A}">
                    <a16:rowId xmlns:a16="http://schemas.microsoft.com/office/drawing/2014/main" val="2634256654"/>
                  </a:ext>
                </a:extLst>
              </a:tr>
            </a:tbl>
          </a:graphicData>
        </a:graphic>
      </p:graphicFrame>
    </p:spTree>
    <p:extLst>
      <p:ext uri="{BB962C8B-B14F-4D97-AF65-F5344CB8AC3E}">
        <p14:creationId xmlns:p14="http://schemas.microsoft.com/office/powerpoint/2010/main" val="1565549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23</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0050" y="1588770"/>
            <a:ext cx="11447961" cy="4459333"/>
          </a:xfrm>
        </p:spPr>
        <p:txBody>
          <a:bodyPr>
            <a:normAutofit/>
          </a:bodyPr>
          <a:lstStyle/>
          <a:p>
            <a:r>
              <a:rPr lang="en-US" altLang="zh-CN" dirty="0"/>
              <a:t>2.</a:t>
            </a:r>
            <a:r>
              <a:rPr lang="zh-CN" altLang="en-US" dirty="0"/>
              <a:t>密钥管理测评对象及其生命周期</a:t>
            </a:r>
          </a:p>
          <a:p>
            <a:r>
              <a:rPr lang="zh-CN" altLang="en-US" dirty="0"/>
              <a:t>本系统“应用和数据安全”层面的非对称密钥的全生命周期如下表所示。</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政务云系统</a:t>
            </a:r>
          </a:p>
        </p:txBody>
      </p:sp>
      <p:graphicFrame>
        <p:nvGraphicFramePr>
          <p:cNvPr id="8" name="表格 7">
            <a:extLst>
              <a:ext uri="{FF2B5EF4-FFF2-40B4-BE49-F238E27FC236}">
                <a16:creationId xmlns:a16="http://schemas.microsoft.com/office/drawing/2014/main" id="{307F2824-147C-63C1-783A-6F63D692C8D0}"/>
              </a:ext>
            </a:extLst>
          </p:cNvPr>
          <p:cNvGraphicFramePr>
            <a:graphicFrameLocks noGrp="1"/>
          </p:cNvGraphicFramePr>
          <p:nvPr>
            <p:extLst>
              <p:ext uri="{D42A27DB-BD31-4B8C-83A1-F6EECF244321}">
                <p14:modId xmlns:p14="http://schemas.microsoft.com/office/powerpoint/2010/main" val="256011032"/>
              </p:ext>
            </p:extLst>
          </p:nvPr>
        </p:nvGraphicFramePr>
        <p:xfrm>
          <a:off x="250614" y="2423050"/>
          <a:ext cx="11541337" cy="3919544"/>
        </p:xfrm>
        <a:graphic>
          <a:graphicData uri="http://schemas.openxmlformats.org/drawingml/2006/table">
            <a:tbl>
              <a:tblPr firstRow="1" firstCol="1" bandRow="1">
                <a:tableStyleId>{5C22544A-7EE6-4342-B048-85BDC9FD1C3A}</a:tableStyleId>
              </a:tblPr>
              <a:tblGrid>
                <a:gridCol w="1098736">
                  <a:extLst>
                    <a:ext uri="{9D8B030D-6E8A-4147-A177-3AD203B41FA5}">
                      <a16:colId xmlns:a16="http://schemas.microsoft.com/office/drawing/2014/main" val="31272754"/>
                    </a:ext>
                  </a:extLst>
                </a:gridCol>
                <a:gridCol w="1500374">
                  <a:extLst>
                    <a:ext uri="{9D8B030D-6E8A-4147-A177-3AD203B41FA5}">
                      <a16:colId xmlns:a16="http://schemas.microsoft.com/office/drawing/2014/main" val="1491118216"/>
                    </a:ext>
                  </a:extLst>
                </a:gridCol>
                <a:gridCol w="1089501">
                  <a:extLst>
                    <a:ext uri="{9D8B030D-6E8A-4147-A177-3AD203B41FA5}">
                      <a16:colId xmlns:a16="http://schemas.microsoft.com/office/drawing/2014/main" val="1370619592"/>
                    </a:ext>
                  </a:extLst>
                </a:gridCol>
                <a:gridCol w="1465749">
                  <a:extLst>
                    <a:ext uri="{9D8B030D-6E8A-4147-A177-3AD203B41FA5}">
                      <a16:colId xmlns:a16="http://schemas.microsoft.com/office/drawing/2014/main" val="1559561197"/>
                    </a:ext>
                  </a:extLst>
                </a:gridCol>
                <a:gridCol w="1691960">
                  <a:extLst>
                    <a:ext uri="{9D8B030D-6E8A-4147-A177-3AD203B41FA5}">
                      <a16:colId xmlns:a16="http://schemas.microsoft.com/office/drawing/2014/main" val="493554674"/>
                    </a:ext>
                  </a:extLst>
                </a:gridCol>
                <a:gridCol w="939465">
                  <a:extLst>
                    <a:ext uri="{9D8B030D-6E8A-4147-A177-3AD203B41FA5}">
                      <a16:colId xmlns:a16="http://schemas.microsoft.com/office/drawing/2014/main" val="774347095"/>
                    </a:ext>
                  </a:extLst>
                </a:gridCol>
                <a:gridCol w="1389577">
                  <a:extLst>
                    <a:ext uri="{9D8B030D-6E8A-4147-A177-3AD203B41FA5}">
                      <a16:colId xmlns:a16="http://schemas.microsoft.com/office/drawing/2014/main" val="612475866"/>
                    </a:ext>
                  </a:extLst>
                </a:gridCol>
                <a:gridCol w="1211841">
                  <a:extLst>
                    <a:ext uri="{9D8B030D-6E8A-4147-A177-3AD203B41FA5}">
                      <a16:colId xmlns:a16="http://schemas.microsoft.com/office/drawing/2014/main" val="3279921743"/>
                    </a:ext>
                  </a:extLst>
                </a:gridCol>
                <a:gridCol w="1154134">
                  <a:extLst>
                    <a:ext uri="{9D8B030D-6E8A-4147-A177-3AD203B41FA5}">
                      <a16:colId xmlns:a16="http://schemas.microsoft.com/office/drawing/2014/main" val="4030522336"/>
                    </a:ext>
                  </a:extLst>
                </a:gridCol>
              </a:tblGrid>
              <a:tr h="333686">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密钥名称</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存储</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分发</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导入和导出</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使用</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备份和恢复</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归档</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销毁</a:t>
                      </a:r>
                    </a:p>
                  </a:txBody>
                  <a:tcPr marL="67235" marR="67235" marT="16186" marB="15564" anchor="ctr"/>
                </a:tc>
                <a:extLst>
                  <a:ext uri="{0D108BD9-81ED-4DB2-BD59-A6C34878D82A}">
                    <a16:rowId xmlns:a16="http://schemas.microsoft.com/office/drawing/2014/main" val="3540694081"/>
                  </a:ext>
                </a:extLst>
              </a:tr>
              <a:tr h="682314">
                <a:tc>
                  <a:txBody>
                    <a:bodyPr/>
                    <a:lstStyle/>
                    <a:p>
                      <a:pPr algn="ctr">
                        <a:tabLst>
                          <a:tab pos="540385" algn="l"/>
                        </a:tabLst>
                      </a:pPr>
                      <a:r>
                        <a:rPr lang="en-US" sz="129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290" kern="100" dirty="0">
                          <a:effectLst/>
                          <a:latin typeface="Times New Roman" panose="02020603050405020304" pitchFamily="18" charset="0"/>
                          <a:ea typeface="宋体" panose="02010600030101010101" pitchFamily="2" charset="-122"/>
                          <a:cs typeface="Times New Roman" panose="02020603050405020304" pitchFamily="18" charset="0"/>
                        </a:rPr>
                        <a:t>公钥</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290" kern="100">
                          <a:effectLst/>
                          <a:latin typeface="Times New Roman" panose="02020603050405020304" pitchFamily="18" charset="0"/>
                          <a:ea typeface="宋体" panose="02010600030101010101" pitchFamily="2" charset="-122"/>
                          <a:cs typeface="Times New Roman" panose="02020603050405020304" pitchFamily="18" charset="0"/>
                        </a:rPr>
                        <a:t>CA</a:t>
                      </a: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67235" marR="67235" marT="16186" marB="15564" anchor="ctr"/>
                </a:tc>
                <a:tc>
                  <a:txBody>
                    <a:bodyPr/>
                    <a:lstStyle/>
                    <a:p>
                      <a:pPr algn="ctr">
                        <a:tabLst>
                          <a:tab pos="540385" algn="l"/>
                        </a:tabLst>
                      </a:pPr>
                      <a:r>
                        <a:rPr lang="zh-CN" sz="1290" kern="100" dirty="0">
                          <a:effectLst/>
                          <a:latin typeface="Times New Roman" panose="02020603050405020304" pitchFamily="18" charset="0"/>
                          <a:ea typeface="宋体" panose="02010600030101010101" pitchFamily="2" charset="-122"/>
                          <a:cs typeface="Times New Roman" panose="02020603050405020304" pitchFamily="18" charset="0"/>
                        </a:rPr>
                        <a:t>以证书形式离线分发</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以证书形式离线导入和导出</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以证书形式使用</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290" kern="100">
                          <a:effectLst/>
                          <a:latin typeface="Times New Roman" panose="02020603050405020304" pitchFamily="18" charset="0"/>
                          <a:ea typeface="宋体" panose="02010600030101010101" pitchFamily="2" charset="-122"/>
                          <a:cs typeface="Times New Roman" panose="02020603050405020304" pitchFamily="18" charset="0"/>
                        </a:rPr>
                        <a:t> CA</a:t>
                      </a: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进行备份恢复</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不涉及，</a:t>
                      </a:r>
                      <a:r>
                        <a:rPr lang="en-US" sz="1290" kern="100">
                          <a:effectLst/>
                          <a:latin typeface="Times New Roman" panose="02020603050405020304" pitchFamily="18" charset="0"/>
                          <a:ea typeface="宋体" panose="02010600030101010101" pitchFamily="2" charset="-122"/>
                          <a:cs typeface="Times New Roman" panose="02020603050405020304" pitchFamily="18" charset="0"/>
                        </a:rPr>
                        <a:t>CA </a:t>
                      </a: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进行撤销</a:t>
                      </a:r>
                    </a:p>
                  </a:txBody>
                  <a:tcPr marL="67235" marR="67235" marT="16186" marB="15564" anchor="ctr"/>
                </a:tc>
                <a:extLst>
                  <a:ext uri="{0D108BD9-81ED-4DB2-BD59-A6C34878D82A}">
                    <a16:rowId xmlns:a16="http://schemas.microsoft.com/office/drawing/2014/main" val="2491958926"/>
                  </a:ext>
                </a:extLst>
              </a:tr>
              <a:tr h="1032809">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云平台管理应用私钥</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签名私钥在物理密码机内生成，加密私钥由</a:t>
                      </a:r>
                    </a:p>
                    <a:p>
                      <a:pPr algn="ctr">
                        <a:tabLst>
                          <a:tab pos="540385" algn="l"/>
                        </a:tabLst>
                      </a:pPr>
                      <a:r>
                        <a:rPr lang="en-US" sz="1290" kern="100">
                          <a:effectLst/>
                          <a:latin typeface="Times New Roman" panose="02020603050405020304" pitchFamily="18" charset="0"/>
                          <a:ea typeface="宋体" panose="02010600030101010101" pitchFamily="2" charset="-122"/>
                          <a:cs typeface="Times New Roman" panose="02020603050405020304" pitchFamily="18" charset="0"/>
                        </a:rPr>
                        <a:t>CA</a:t>
                      </a: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7235" marR="67235" marT="16186" marB="15564" anchor="ctr"/>
                </a:tc>
                <a:tc>
                  <a:txBody>
                    <a:bodyPr/>
                    <a:lstStyle/>
                    <a:p>
                      <a:pPr algn="ctr">
                        <a:tabLst>
                          <a:tab pos="540385" algn="l"/>
                        </a:tabLst>
                      </a:pPr>
                      <a:r>
                        <a:rPr lang="zh-CN" sz="1290" kern="100" dirty="0">
                          <a:effectLst/>
                          <a:latin typeface="Times New Roman" panose="02020603050405020304" pitchFamily="18" charset="0"/>
                          <a:ea typeface="宋体" panose="02010600030101010101" pitchFamily="2" charset="-122"/>
                          <a:cs typeface="Times New Roman" panose="02020603050405020304" pitchFamily="18" charset="0"/>
                        </a:rPr>
                        <a:t>物理密码机内存储</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加密私钥由</a:t>
                      </a:r>
                      <a:r>
                        <a:rPr lang="en-US" sz="1290" kern="100">
                          <a:effectLst/>
                          <a:latin typeface="Times New Roman" panose="02020603050405020304" pitchFamily="18" charset="0"/>
                          <a:ea typeface="宋体" panose="02010600030101010101" pitchFamily="2" charset="-122"/>
                          <a:cs typeface="Times New Roman" panose="02020603050405020304" pitchFamily="18" charset="0"/>
                        </a:rPr>
                        <a:t> CA</a:t>
                      </a: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以离线的方式进行分发，签名私钥不进行分发</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加密私钥以离线方式导入到物理密码机，签名私钥不进行导入和导出</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物理密码机内使用</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利用物理密码机产品自身的密钥备份和恢复机制实现</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物理密码机内销毁</a:t>
                      </a:r>
                    </a:p>
                  </a:txBody>
                  <a:tcPr marL="67235" marR="67235" marT="16186" marB="15564" anchor="ctr"/>
                </a:tc>
                <a:extLst>
                  <a:ext uri="{0D108BD9-81ED-4DB2-BD59-A6C34878D82A}">
                    <a16:rowId xmlns:a16="http://schemas.microsoft.com/office/drawing/2014/main" val="1527570440"/>
                  </a:ext>
                </a:extLst>
              </a:tr>
              <a:tr h="856005">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云平台管理应用公钥</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签名公钥在物理密码机内生成，加密公钥由</a:t>
                      </a:r>
                      <a:r>
                        <a:rPr lang="en-US" sz="1290" kern="100">
                          <a:effectLst/>
                          <a:latin typeface="Times New Roman" panose="02020603050405020304" pitchFamily="18" charset="0"/>
                          <a:ea typeface="宋体" panose="02010600030101010101" pitchFamily="2" charset="-122"/>
                          <a:cs typeface="Times New Roman" panose="02020603050405020304" pitchFamily="18" charset="0"/>
                        </a:rPr>
                        <a:t>CA</a:t>
                      </a: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以证书形式分发</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以证书形式导入和导出</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以证形式使用</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以证书形式备份恢复</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以证书形式归档</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290" kern="100">
                          <a:effectLst/>
                          <a:latin typeface="Times New Roman" panose="02020603050405020304" pitchFamily="18" charset="0"/>
                          <a:ea typeface="宋体" panose="02010600030101010101" pitchFamily="2" charset="-122"/>
                          <a:cs typeface="Times New Roman" panose="02020603050405020304" pitchFamily="18" charset="0"/>
                        </a:rPr>
                        <a:t> CA</a:t>
                      </a: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撤销</a:t>
                      </a:r>
                    </a:p>
                  </a:txBody>
                  <a:tcPr marL="67235" marR="67235" marT="16186" marB="15564" anchor="ctr"/>
                </a:tc>
                <a:extLst>
                  <a:ext uri="{0D108BD9-81ED-4DB2-BD59-A6C34878D82A}">
                    <a16:rowId xmlns:a16="http://schemas.microsoft.com/office/drawing/2014/main" val="1274277962"/>
                  </a:ext>
                </a:extLst>
              </a:tr>
              <a:tr h="816162">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云上应用私钥</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签名私钥在虚拟密码机内生成，加密私钥由</a:t>
                      </a:r>
                      <a:r>
                        <a:rPr lang="en-US" sz="1290" kern="100">
                          <a:effectLst/>
                          <a:latin typeface="Times New Roman" panose="02020603050405020304" pitchFamily="18" charset="0"/>
                          <a:ea typeface="宋体" panose="02010600030101010101" pitchFamily="2" charset="-122"/>
                          <a:cs typeface="Times New Roman" panose="02020603050405020304" pitchFamily="18" charset="0"/>
                        </a:rPr>
                        <a:t> CA</a:t>
                      </a: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由应用主密钥加密后，存储在数据库中</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加密私钥由</a:t>
                      </a:r>
                      <a:r>
                        <a:rPr lang="en-US" sz="1290" kern="100">
                          <a:effectLst/>
                          <a:latin typeface="Times New Roman" panose="02020603050405020304" pitchFamily="18" charset="0"/>
                          <a:ea typeface="宋体" panose="02010600030101010101" pitchFamily="2" charset="-122"/>
                          <a:cs typeface="Times New Roman" panose="02020603050405020304" pitchFamily="18" charset="0"/>
                        </a:rPr>
                        <a:t> CA</a:t>
                      </a: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以离线的方式进行分发，签名私钥不进行分发</a:t>
                      </a:r>
                    </a:p>
                  </a:txBody>
                  <a:tcPr marL="67235" marR="67235" marT="16186" marB="15564" anchor="ctr"/>
                </a:tc>
                <a:tc>
                  <a:txBody>
                    <a:bodyPr/>
                    <a:lstStyle/>
                    <a:p>
                      <a:pPr algn="ctr">
                        <a:tabLst>
                          <a:tab pos="540385" algn="l"/>
                        </a:tabLst>
                      </a:pPr>
                      <a:r>
                        <a:rPr lang="en-US" sz="1290" kern="100">
                          <a:effectLst/>
                          <a:latin typeface="Times New Roman" panose="02020603050405020304" pitchFamily="18" charset="0"/>
                          <a:ea typeface="宋体" panose="02010600030101010101" pitchFamily="2" charset="-122"/>
                          <a:cs typeface="Times New Roman" panose="02020603050405020304" pitchFamily="18" charset="0"/>
                        </a:rPr>
                        <a:t>CA</a:t>
                      </a: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将加密私钥以离线方式导入到虚拟密码机；由应用主密钥加密后进行导入和导</a:t>
                      </a:r>
                    </a:p>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出</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虚拟密码机内使用</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由应用主密钥加密后进行备份恢复</a:t>
                      </a:r>
                    </a:p>
                  </a:txBody>
                  <a:tcPr marL="67235" marR="67235" marT="16186" marB="15564" anchor="ctr"/>
                </a:tc>
                <a:tc>
                  <a:txBody>
                    <a:bodyPr/>
                    <a:lstStyle/>
                    <a:p>
                      <a:pPr algn="ctr">
                        <a:tabLst>
                          <a:tab pos="540385" algn="l"/>
                        </a:tabLst>
                      </a:pPr>
                      <a:r>
                        <a:rPr lang="zh-CN" sz="1290" kern="10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7235" marR="67235" marT="16186" marB="15564" anchor="ctr"/>
                </a:tc>
                <a:tc>
                  <a:txBody>
                    <a:bodyPr/>
                    <a:lstStyle/>
                    <a:p>
                      <a:pPr algn="ctr">
                        <a:tabLst>
                          <a:tab pos="540385" algn="l"/>
                        </a:tabLst>
                      </a:pPr>
                      <a:r>
                        <a:rPr lang="zh-CN" sz="1290" kern="100" dirty="0">
                          <a:effectLst/>
                          <a:latin typeface="Times New Roman" panose="02020603050405020304" pitchFamily="18" charset="0"/>
                          <a:ea typeface="宋体" panose="02010600030101010101" pitchFamily="2" charset="-122"/>
                          <a:cs typeface="Times New Roman" panose="02020603050405020304" pitchFamily="18" charset="0"/>
                        </a:rPr>
                        <a:t>虚拟密码机内销毁</a:t>
                      </a:r>
                    </a:p>
                  </a:txBody>
                  <a:tcPr marL="67235" marR="67235" marT="16186" marB="15564" anchor="ctr"/>
                </a:tc>
                <a:extLst>
                  <a:ext uri="{0D108BD9-81ED-4DB2-BD59-A6C34878D82A}">
                    <a16:rowId xmlns:a16="http://schemas.microsoft.com/office/drawing/2014/main" val="95184836"/>
                  </a:ext>
                </a:extLst>
              </a:tr>
            </a:tbl>
          </a:graphicData>
        </a:graphic>
      </p:graphicFrame>
    </p:spTree>
    <p:extLst>
      <p:ext uri="{BB962C8B-B14F-4D97-AF65-F5344CB8AC3E}">
        <p14:creationId xmlns:p14="http://schemas.microsoft.com/office/powerpoint/2010/main" val="3667285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24</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0050" y="1588770"/>
            <a:ext cx="11447961" cy="4459333"/>
          </a:xfrm>
        </p:spPr>
        <p:txBody>
          <a:bodyPr>
            <a:normAutofit/>
          </a:bodyPr>
          <a:lstStyle/>
          <a:p>
            <a:r>
              <a:rPr lang="en-US" altLang="zh-CN" dirty="0"/>
              <a:t>2.</a:t>
            </a:r>
            <a:r>
              <a:rPr lang="zh-CN" altLang="en-US" dirty="0"/>
              <a:t>密钥管理测评对象及其生命周期</a:t>
            </a:r>
          </a:p>
          <a:p>
            <a:r>
              <a:rPr lang="zh-CN" altLang="en-US" dirty="0"/>
              <a:t>本系统“应用和数据安全”层面的非对称密钥的全生命周期如下表所示。</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政务云系统</a:t>
            </a:r>
          </a:p>
        </p:txBody>
      </p:sp>
      <p:graphicFrame>
        <p:nvGraphicFramePr>
          <p:cNvPr id="7" name="表格 6">
            <a:extLst>
              <a:ext uri="{FF2B5EF4-FFF2-40B4-BE49-F238E27FC236}">
                <a16:creationId xmlns:a16="http://schemas.microsoft.com/office/drawing/2014/main" id="{4F6ED574-FDEC-9951-0A24-94D73F5DE471}"/>
              </a:ext>
            </a:extLst>
          </p:cNvPr>
          <p:cNvGraphicFramePr>
            <a:graphicFrameLocks noGrp="1"/>
          </p:cNvGraphicFramePr>
          <p:nvPr>
            <p:extLst>
              <p:ext uri="{D42A27DB-BD31-4B8C-83A1-F6EECF244321}">
                <p14:modId xmlns:p14="http://schemas.microsoft.com/office/powerpoint/2010/main" val="3867709514"/>
              </p:ext>
            </p:extLst>
          </p:nvPr>
        </p:nvGraphicFramePr>
        <p:xfrm>
          <a:off x="198684" y="2439991"/>
          <a:ext cx="11825311" cy="333686"/>
        </p:xfrm>
        <a:graphic>
          <a:graphicData uri="http://schemas.openxmlformats.org/drawingml/2006/table">
            <a:tbl>
              <a:tblPr firstRow="1" firstCol="1" bandRow="1">
                <a:tableStyleId>{5C22544A-7EE6-4342-B048-85BDC9FD1C3A}</a:tableStyleId>
              </a:tblPr>
              <a:tblGrid>
                <a:gridCol w="1125769">
                  <a:extLst>
                    <a:ext uri="{9D8B030D-6E8A-4147-A177-3AD203B41FA5}">
                      <a16:colId xmlns:a16="http://schemas.microsoft.com/office/drawing/2014/main" val="3495771214"/>
                    </a:ext>
                  </a:extLst>
                </a:gridCol>
                <a:gridCol w="1537290">
                  <a:extLst>
                    <a:ext uri="{9D8B030D-6E8A-4147-A177-3AD203B41FA5}">
                      <a16:colId xmlns:a16="http://schemas.microsoft.com/office/drawing/2014/main" val="1773624891"/>
                    </a:ext>
                  </a:extLst>
                </a:gridCol>
                <a:gridCol w="1116309">
                  <a:extLst>
                    <a:ext uri="{9D8B030D-6E8A-4147-A177-3AD203B41FA5}">
                      <a16:colId xmlns:a16="http://schemas.microsoft.com/office/drawing/2014/main" val="298655711"/>
                    </a:ext>
                  </a:extLst>
                </a:gridCol>
                <a:gridCol w="1501814">
                  <a:extLst>
                    <a:ext uri="{9D8B030D-6E8A-4147-A177-3AD203B41FA5}">
                      <a16:colId xmlns:a16="http://schemas.microsoft.com/office/drawing/2014/main" val="123255732"/>
                    </a:ext>
                  </a:extLst>
                </a:gridCol>
                <a:gridCol w="1733591">
                  <a:extLst>
                    <a:ext uri="{9D8B030D-6E8A-4147-A177-3AD203B41FA5}">
                      <a16:colId xmlns:a16="http://schemas.microsoft.com/office/drawing/2014/main" val="4148312841"/>
                    </a:ext>
                  </a:extLst>
                </a:gridCol>
                <a:gridCol w="962581">
                  <a:extLst>
                    <a:ext uri="{9D8B030D-6E8A-4147-A177-3AD203B41FA5}">
                      <a16:colId xmlns:a16="http://schemas.microsoft.com/office/drawing/2014/main" val="4152257099"/>
                    </a:ext>
                  </a:extLst>
                </a:gridCol>
                <a:gridCol w="1423767">
                  <a:extLst>
                    <a:ext uri="{9D8B030D-6E8A-4147-A177-3AD203B41FA5}">
                      <a16:colId xmlns:a16="http://schemas.microsoft.com/office/drawing/2014/main" val="1265357870"/>
                    </a:ext>
                  </a:extLst>
                </a:gridCol>
                <a:gridCol w="1241658">
                  <a:extLst>
                    <a:ext uri="{9D8B030D-6E8A-4147-A177-3AD203B41FA5}">
                      <a16:colId xmlns:a16="http://schemas.microsoft.com/office/drawing/2014/main" val="2252115181"/>
                    </a:ext>
                  </a:extLst>
                </a:gridCol>
                <a:gridCol w="1182532">
                  <a:extLst>
                    <a:ext uri="{9D8B030D-6E8A-4147-A177-3AD203B41FA5}">
                      <a16:colId xmlns:a16="http://schemas.microsoft.com/office/drawing/2014/main" val="2567282839"/>
                    </a:ext>
                  </a:extLst>
                </a:gridCol>
              </a:tblGrid>
              <a:tr h="333686">
                <a:tc>
                  <a:txBody>
                    <a:bodyPr/>
                    <a:lstStyle/>
                    <a:p>
                      <a:pPr algn="ctr">
                        <a:tabLst>
                          <a:tab pos="540385" algn="l"/>
                        </a:tabLst>
                      </a:pPr>
                      <a:r>
                        <a:rPr lang="zh-CN" sz="1100" kern="100" dirty="0">
                          <a:effectLst/>
                          <a:latin typeface="宋体" panose="02010600030101010101" pitchFamily="2" charset="-122"/>
                          <a:ea typeface="宋体" panose="02010600030101010101" pitchFamily="2" charset="-122"/>
                        </a:rPr>
                        <a:t>密钥名称</a:t>
                      </a:r>
                    </a:p>
                  </a:txBody>
                  <a:tcPr marL="67235" marR="67235" marT="16186" marB="15564" anchor="ctr"/>
                </a:tc>
                <a:tc>
                  <a:txBody>
                    <a:bodyPr/>
                    <a:lstStyle/>
                    <a:p>
                      <a:pPr algn="ctr">
                        <a:tabLst>
                          <a:tab pos="540385" algn="l"/>
                        </a:tabLst>
                      </a:pPr>
                      <a:r>
                        <a:rPr lang="zh-CN" sz="1100" kern="100" dirty="0">
                          <a:effectLst/>
                          <a:latin typeface="宋体" panose="02010600030101010101" pitchFamily="2" charset="-122"/>
                          <a:ea typeface="宋体" panose="02010600030101010101" pitchFamily="2" charset="-122"/>
                        </a:rPr>
                        <a:t>生成</a:t>
                      </a:r>
                    </a:p>
                  </a:txBody>
                  <a:tcPr marL="67235" marR="67235" marT="16186" marB="15564" anchor="ctr"/>
                </a:tc>
                <a:tc>
                  <a:txBody>
                    <a:bodyPr/>
                    <a:lstStyle/>
                    <a:p>
                      <a:pPr algn="ctr">
                        <a:tabLst>
                          <a:tab pos="540385" algn="l"/>
                        </a:tabLst>
                      </a:pPr>
                      <a:r>
                        <a:rPr lang="zh-CN" sz="1100" kern="100" dirty="0">
                          <a:effectLst/>
                          <a:latin typeface="宋体" panose="02010600030101010101" pitchFamily="2" charset="-122"/>
                          <a:ea typeface="宋体" panose="02010600030101010101" pitchFamily="2" charset="-122"/>
                        </a:rPr>
                        <a:t>存储</a:t>
                      </a:r>
                    </a:p>
                  </a:txBody>
                  <a:tcPr marL="67235" marR="67235" marT="16186" marB="15564" anchor="ctr"/>
                </a:tc>
                <a:tc>
                  <a:txBody>
                    <a:bodyPr/>
                    <a:lstStyle/>
                    <a:p>
                      <a:pPr algn="ctr">
                        <a:tabLst>
                          <a:tab pos="540385" algn="l"/>
                        </a:tabLst>
                      </a:pPr>
                      <a:r>
                        <a:rPr lang="zh-CN" sz="1100" kern="100">
                          <a:effectLst/>
                          <a:latin typeface="宋体" panose="02010600030101010101" pitchFamily="2" charset="-122"/>
                          <a:ea typeface="宋体" panose="02010600030101010101" pitchFamily="2" charset="-122"/>
                        </a:rPr>
                        <a:t>分发</a:t>
                      </a:r>
                    </a:p>
                  </a:txBody>
                  <a:tcPr marL="67235" marR="67235" marT="16186" marB="15564" anchor="ctr"/>
                </a:tc>
                <a:tc>
                  <a:txBody>
                    <a:bodyPr/>
                    <a:lstStyle/>
                    <a:p>
                      <a:pPr algn="ctr">
                        <a:tabLst>
                          <a:tab pos="540385" algn="l"/>
                        </a:tabLst>
                      </a:pPr>
                      <a:r>
                        <a:rPr lang="zh-CN" sz="1100" kern="100" dirty="0">
                          <a:effectLst/>
                          <a:latin typeface="宋体" panose="02010600030101010101" pitchFamily="2" charset="-122"/>
                          <a:ea typeface="宋体" panose="02010600030101010101" pitchFamily="2" charset="-122"/>
                        </a:rPr>
                        <a:t>导入和导出</a:t>
                      </a:r>
                    </a:p>
                  </a:txBody>
                  <a:tcPr marL="67235" marR="67235" marT="16186" marB="15564" anchor="ctr"/>
                </a:tc>
                <a:tc>
                  <a:txBody>
                    <a:bodyPr/>
                    <a:lstStyle/>
                    <a:p>
                      <a:pPr algn="ctr">
                        <a:tabLst>
                          <a:tab pos="540385" algn="l"/>
                        </a:tabLst>
                      </a:pPr>
                      <a:r>
                        <a:rPr lang="zh-CN" sz="1100" kern="100">
                          <a:effectLst/>
                          <a:latin typeface="宋体" panose="02010600030101010101" pitchFamily="2" charset="-122"/>
                          <a:ea typeface="宋体" panose="02010600030101010101" pitchFamily="2" charset="-122"/>
                        </a:rPr>
                        <a:t>使用</a:t>
                      </a:r>
                    </a:p>
                  </a:txBody>
                  <a:tcPr marL="67235" marR="67235" marT="16186" marB="15564" anchor="ctr"/>
                </a:tc>
                <a:tc>
                  <a:txBody>
                    <a:bodyPr/>
                    <a:lstStyle/>
                    <a:p>
                      <a:pPr algn="ctr">
                        <a:tabLst>
                          <a:tab pos="540385" algn="l"/>
                        </a:tabLst>
                      </a:pPr>
                      <a:r>
                        <a:rPr lang="zh-CN" sz="1100" kern="100" dirty="0">
                          <a:effectLst/>
                          <a:latin typeface="宋体" panose="02010600030101010101" pitchFamily="2" charset="-122"/>
                          <a:ea typeface="宋体" panose="02010600030101010101" pitchFamily="2" charset="-122"/>
                        </a:rPr>
                        <a:t>备份和恢复</a:t>
                      </a:r>
                    </a:p>
                  </a:txBody>
                  <a:tcPr marL="67235" marR="67235" marT="16186" marB="15564" anchor="ctr"/>
                </a:tc>
                <a:tc>
                  <a:txBody>
                    <a:bodyPr/>
                    <a:lstStyle/>
                    <a:p>
                      <a:pPr algn="ctr">
                        <a:tabLst>
                          <a:tab pos="540385" algn="l"/>
                        </a:tabLst>
                      </a:pPr>
                      <a:r>
                        <a:rPr lang="zh-CN" sz="1100" kern="100" dirty="0">
                          <a:effectLst/>
                          <a:latin typeface="宋体" panose="02010600030101010101" pitchFamily="2" charset="-122"/>
                          <a:ea typeface="宋体" panose="02010600030101010101" pitchFamily="2" charset="-122"/>
                        </a:rPr>
                        <a:t>归档</a:t>
                      </a:r>
                    </a:p>
                  </a:txBody>
                  <a:tcPr marL="67235" marR="67235" marT="16186" marB="15564" anchor="ctr"/>
                </a:tc>
                <a:tc>
                  <a:txBody>
                    <a:bodyPr/>
                    <a:lstStyle/>
                    <a:p>
                      <a:pPr algn="ctr">
                        <a:tabLst>
                          <a:tab pos="540385" algn="l"/>
                        </a:tabLst>
                      </a:pPr>
                      <a:r>
                        <a:rPr lang="zh-CN" sz="1100" kern="100" dirty="0">
                          <a:effectLst/>
                          <a:latin typeface="宋体" panose="02010600030101010101" pitchFamily="2" charset="-122"/>
                          <a:ea typeface="宋体" panose="02010600030101010101" pitchFamily="2" charset="-122"/>
                        </a:rPr>
                        <a:t>销毁</a:t>
                      </a:r>
                    </a:p>
                  </a:txBody>
                  <a:tcPr marL="67235" marR="67235" marT="16186" marB="15564" anchor="ctr"/>
                </a:tc>
                <a:extLst>
                  <a:ext uri="{0D108BD9-81ED-4DB2-BD59-A6C34878D82A}">
                    <a16:rowId xmlns:a16="http://schemas.microsoft.com/office/drawing/2014/main" val="1434991688"/>
                  </a:ext>
                </a:extLst>
              </a:tr>
            </a:tbl>
          </a:graphicData>
        </a:graphic>
      </p:graphicFrame>
      <p:graphicFrame>
        <p:nvGraphicFramePr>
          <p:cNvPr id="8" name="表格 7">
            <a:extLst>
              <a:ext uri="{FF2B5EF4-FFF2-40B4-BE49-F238E27FC236}">
                <a16:creationId xmlns:a16="http://schemas.microsoft.com/office/drawing/2014/main" id="{32413306-5854-5752-B196-EC2EB1804770}"/>
              </a:ext>
            </a:extLst>
          </p:cNvPr>
          <p:cNvGraphicFramePr>
            <a:graphicFrameLocks noGrp="1"/>
          </p:cNvGraphicFramePr>
          <p:nvPr>
            <p:extLst>
              <p:ext uri="{D42A27DB-BD31-4B8C-83A1-F6EECF244321}">
                <p14:modId xmlns:p14="http://schemas.microsoft.com/office/powerpoint/2010/main" val="605662988"/>
              </p:ext>
            </p:extLst>
          </p:nvPr>
        </p:nvGraphicFramePr>
        <p:xfrm>
          <a:off x="198611" y="2744582"/>
          <a:ext cx="11827380" cy="3619094"/>
        </p:xfrm>
        <a:graphic>
          <a:graphicData uri="http://schemas.openxmlformats.org/drawingml/2006/table">
            <a:tbl>
              <a:tblPr firstRow="1" firstCol="1" bandRow="1">
                <a:tableStyleId>{5C22544A-7EE6-4342-B048-85BDC9FD1C3A}</a:tableStyleId>
              </a:tblPr>
              <a:tblGrid>
                <a:gridCol w="1125967">
                  <a:extLst>
                    <a:ext uri="{9D8B030D-6E8A-4147-A177-3AD203B41FA5}">
                      <a16:colId xmlns:a16="http://schemas.microsoft.com/office/drawing/2014/main" val="2554028480"/>
                    </a:ext>
                  </a:extLst>
                </a:gridCol>
                <a:gridCol w="1537560">
                  <a:extLst>
                    <a:ext uri="{9D8B030D-6E8A-4147-A177-3AD203B41FA5}">
                      <a16:colId xmlns:a16="http://schemas.microsoft.com/office/drawing/2014/main" val="3500704538"/>
                    </a:ext>
                  </a:extLst>
                </a:gridCol>
                <a:gridCol w="1116503">
                  <a:extLst>
                    <a:ext uri="{9D8B030D-6E8A-4147-A177-3AD203B41FA5}">
                      <a16:colId xmlns:a16="http://schemas.microsoft.com/office/drawing/2014/main" val="1683954716"/>
                    </a:ext>
                  </a:extLst>
                </a:gridCol>
                <a:gridCol w="1502078">
                  <a:extLst>
                    <a:ext uri="{9D8B030D-6E8A-4147-A177-3AD203B41FA5}">
                      <a16:colId xmlns:a16="http://schemas.microsoft.com/office/drawing/2014/main" val="481632017"/>
                    </a:ext>
                  </a:extLst>
                </a:gridCol>
                <a:gridCol w="1733895">
                  <a:extLst>
                    <a:ext uri="{9D8B030D-6E8A-4147-A177-3AD203B41FA5}">
                      <a16:colId xmlns:a16="http://schemas.microsoft.com/office/drawing/2014/main" val="427045685"/>
                    </a:ext>
                  </a:extLst>
                </a:gridCol>
                <a:gridCol w="962748">
                  <a:extLst>
                    <a:ext uri="{9D8B030D-6E8A-4147-A177-3AD203B41FA5}">
                      <a16:colId xmlns:a16="http://schemas.microsoft.com/office/drawing/2014/main" val="557734557"/>
                    </a:ext>
                  </a:extLst>
                </a:gridCol>
                <a:gridCol w="1424017">
                  <a:extLst>
                    <a:ext uri="{9D8B030D-6E8A-4147-A177-3AD203B41FA5}">
                      <a16:colId xmlns:a16="http://schemas.microsoft.com/office/drawing/2014/main" val="581409162"/>
                    </a:ext>
                  </a:extLst>
                </a:gridCol>
                <a:gridCol w="1241875">
                  <a:extLst>
                    <a:ext uri="{9D8B030D-6E8A-4147-A177-3AD203B41FA5}">
                      <a16:colId xmlns:a16="http://schemas.microsoft.com/office/drawing/2014/main" val="3481666496"/>
                    </a:ext>
                  </a:extLst>
                </a:gridCol>
                <a:gridCol w="1182737">
                  <a:extLst>
                    <a:ext uri="{9D8B030D-6E8A-4147-A177-3AD203B41FA5}">
                      <a16:colId xmlns:a16="http://schemas.microsoft.com/office/drawing/2014/main" val="1137910806"/>
                    </a:ext>
                  </a:extLst>
                </a:gridCol>
              </a:tblGrid>
              <a:tr h="576517">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云上应用公钥</a:t>
                      </a:r>
                    </a:p>
                  </a:txBody>
                  <a:tcPr marL="67247" marR="67247" marT="16189" marB="15567" anchor="ctr"/>
                </a:tc>
                <a:tc>
                  <a:txBody>
                    <a:bodyPr/>
                    <a:lstStyle/>
                    <a:p>
                      <a:pPr marL="0" algn="ctr" defTabSz="914400" rtl="0" eaLnBrk="1" latinLnBrk="0" hangingPunct="1">
                        <a:tabLst>
                          <a:tab pos="540385" algn="l"/>
                        </a:tabLst>
                      </a:pPr>
                      <a:r>
                        <a:rPr lang="zh-CN" altLang="en-US" sz="128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签名公钥在虚拟密码机内生成，加密公钥由</a:t>
                      </a:r>
                      <a:r>
                        <a:rPr lang="en-US" sz="128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CA</a:t>
                      </a:r>
                      <a:r>
                        <a:rPr lang="zh-CN" altLang="en-US" sz="128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7247" marR="67247" marT="16189" marB="15567" anchor="ctr">
                    <a:solidFill>
                      <a:srgbClr val="E9EBF5"/>
                    </a:solidFill>
                  </a:tcPr>
                </a:tc>
                <a:tc>
                  <a:txBody>
                    <a:bodyPr/>
                    <a:lstStyle/>
                    <a:p>
                      <a:pPr algn="ctr">
                        <a:tabLst>
                          <a:tab pos="540385" algn="l"/>
                        </a:tabLst>
                      </a:pPr>
                      <a:r>
                        <a:rPr lang="zh-CN" sz="128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67247" marR="67247" marT="16189" marB="15567" anchor="ctr">
                    <a:solidFill>
                      <a:srgbClr val="E9EBF5"/>
                    </a:solidFill>
                  </a:tcPr>
                </a:tc>
                <a:tc>
                  <a:txBody>
                    <a:bodyPr/>
                    <a:lstStyle/>
                    <a:p>
                      <a:pPr algn="ctr">
                        <a:tabLst>
                          <a:tab pos="540385" algn="l"/>
                        </a:tabLst>
                      </a:pPr>
                      <a:r>
                        <a:rPr lang="zh-CN" sz="128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以证书形式分发</a:t>
                      </a:r>
                    </a:p>
                  </a:txBody>
                  <a:tcPr marL="67247" marR="67247" marT="16189" marB="15567" anchor="ctr">
                    <a:solidFill>
                      <a:srgbClr val="E9EBF5"/>
                    </a:solidFill>
                  </a:tcPr>
                </a:tc>
                <a:tc>
                  <a:txBody>
                    <a:bodyPr/>
                    <a:lstStyle/>
                    <a:p>
                      <a:pPr algn="ctr">
                        <a:tabLst>
                          <a:tab pos="540385" algn="l"/>
                        </a:tabLst>
                      </a:pPr>
                      <a:r>
                        <a:rPr lang="zh-CN" altLang="en-US" sz="1280" b="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以证书形式导入和导出</a:t>
                      </a:r>
                    </a:p>
                  </a:txBody>
                  <a:tcPr marL="67247" marR="67247" marT="16189" marB="15567" anchor="ctr">
                    <a:solidFill>
                      <a:srgbClr val="E9EBF5"/>
                    </a:solidFill>
                  </a:tcPr>
                </a:tc>
                <a:tc>
                  <a:txBody>
                    <a:bodyPr/>
                    <a:lstStyle/>
                    <a:p>
                      <a:pPr algn="ctr">
                        <a:tabLst>
                          <a:tab pos="540385" algn="l"/>
                        </a:tabLst>
                      </a:pPr>
                      <a:r>
                        <a:rPr lang="zh-CN" sz="128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以证书形式使用</a:t>
                      </a:r>
                    </a:p>
                  </a:txBody>
                  <a:tcPr marL="67247" marR="67247" marT="16189" marB="15567" anchor="ctr">
                    <a:solidFill>
                      <a:srgbClr val="E9EBF5"/>
                    </a:solidFill>
                  </a:tcPr>
                </a:tc>
                <a:tc>
                  <a:txBody>
                    <a:bodyPr/>
                    <a:lstStyle/>
                    <a:p>
                      <a:pPr algn="ctr">
                        <a:tabLst>
                          <a:tab pos="540385" algn="l"/>
                        </a:tabLst>
                      </a:pPr>
                      <a:r>
                        <a:rPr lang="zh-CN" sz="128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以证书形式备份恢复</a:t>
                      </a:r>
                    </a:p>
                  </a:txBody>
                  <a:tcPr marL="67247" marR="67247" marT="16189" marB="15567" anchor="ctr">
                    <a:solidFill>
                      <a:srgbClr val="E9EBF5"/>
                    </a:solidFill>
                  </a:tcPr>
                </a:tc>
                <a:tc>
                  <a:txBody>
                    <a:bodyPr/>
                    <a:lstStyle/>
                    <a:p>
                      <a:pPr algn="ctr">
                        <a:tabLst>
                          <a:tab pos="540385" algn="l"/>
                        </a:tabLst>
                      </a:pPr>
                      <a:r>
                        <a:rPr lang="zh-CN" sz="128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以证书形式归档</a:t>
                      </a:r>
                    </a:p>
                  </a:txBody>
                  <a:tcPr marL="67247" marR="67247" marT="16189" marB="15567" anchor="ctr">
                    <a:solidFill>
                      <a:srgbClr val="E9EBF5"/>
                    </a:solidFill>
                  </a:tcPr>
                </a:tc>
                <a:tc>
                  <a:txBody>
                    <a:bodyPr/>
                    <a:lstStyle/>
                    <a:p>
                      <a:pPr algn="ctr">
                        <a:tabLst>
                          <a:tab pos="540385" algn="l"/>
                        </a:tabLst>
                      </a:pPr>
                      <a:r>
                        <a:rPr lang="zh-CN" sz="128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28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a:t>
                      </a:r>
                      <a:r>
                        <a:rPr lang="zh-CN" sz="128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撤销</a:t>
                      </a:r>
                    </a:p>
                  </a:txBody>
                  <a:tcPr marL="67247" marR="67247" marT="16189" marB="15567" anchor="ctr">
                    <a:solidFill>
                      <a:srgbClr val="E9EBF5"/>
                    </a:solidFill>
                  </a:tcPr>
                </a:tc>
                <a:extLst>
                  <a:ext uri="{0D108BD9-81ED-4DB2-BD59-A6C34878D82A}">
                    <a16:rowId xmlns:a16="http://schemas.microsoft.com/office/drawing/2014/main" val="306575996"/>
                  </a:ext>
                </a:extLst>
              </a:tr>
              <a:tr h="772156">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云平台管理员</a:t>
                      </a:r>
                      <a:r>
                        <a:rPr lang="en-US" sz="128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租户私钥</a:t>
                      </a:r>
                    </a:p>
                  </a:txBody>
                  <a:tcPr marL="67247" marR="67247" marT="16189" marB="15567"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签名私钥在智能密码钥匙内生成，加密私钥由</a:t>
                      </a:r>
                      <a:r>
                        <a:rPr lang="en-US" sz="128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7247" marR="67247" marT="16189" marB="15567"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智能密码钥匙内存储</a:t>
                      </a:r>
                    </a:p>
                  </a:txBody>
                  <a:tcPr marL="67247" marR="67247" marT="16189" marB="15567"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加密私钥由</a:t>
                      </a:r>
                      <a:r>
                        <a:rPr lang="en-US" sz="128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以离线的方式进行分发，签名私钥不进行分发</a:t>
                      </a:r>
                    </a:p>
                  </a:txBody>
                  <a:tcPr marL="67247" marR="67247" marT="16189" marB="15567"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加密私钥以离线方式导入到智能密码钥匙，签名私钥不进行导入和导出</a:t>
                      </a:r>
                    </a:p>
                  </a:txBody>
                  <a:tcPr marL="67247" marR="67247" marT="16189" marB="15567"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智能密码钥匙内使用</a:t>
                      </a:r>
                    </a:p>
                  </a:txBody>
                  <a:tcPr marL="67247" marR="67247" marT="16189" marB="15567"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不涉及该密钥的备份恢复</a:t>
                      </a:r>
                    </a:p>
                  </a:txBody>
                  <a:tcPr marL="67247" marR="67247" marT="16189" marB="15567"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7247" marR="67247" marT="16189" marB="15567"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智能密码钥匙内销毁</a:t>
                      </a:r>
                    </a:p>
                  </a:txBody>
                  <a:tcPr marL="67247" marR="67247" marT="16189" marB="15567" anchor="ctr"/>
                </a:tc>
                <a:extLst>
                  <a:ext uri="{0D108BD9-81ED-4DB2-BD59-A6C34878D82A}">
                    <a16:rowId xmlns:a16="http://schemas.microsoft.com/office/drawing/2014/main" val="2287969230"/>
                  </a:ext>
                </a:extLst>
              </a:tr>
              <a:tr h="713659">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云平台管理员</a:t>
                      </a:r>
                      <a:r>
                        <a:rPr lang="en-US" sz="128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租户公钥</a:t>
                      </a:r>
                    </a:p>
                  </a:txBody>
                  <a:tcPr marL="67247" marR="67247" marT="16189" marB="15567"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签名公钥在智能密码钥匙内生成，加密公钥由</a:t>
                      </a:r>
                      <a:r>
                        <a:rPr lang="en-US" sz="1280" kern="100">
                          <a:effectLst/>
                          <a:latin typeface="Times New Roman" panose="02020603050405020304" pitchFamily="18" charset="0"/>
                          <a:ea typeface="宋体" panose="02010600030101010101" pitchFamily="2" charset="-122"/>
                          <a:cs typeface="Times New Roman" panose="02020603050405020304" pitchFamily="18" charset="0"/>
                        </a:rPr>
                        <a:t>CA</a:t>
                      </a: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7247" marR="67247" marT="16189" marB="15567"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67247" marR="67247" marT="16189" marB="15567"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以证书形式分发</a:t>
                      </a:r>
                    </a:p>
                  </a:txBody>
                  <a:tcPr marL="67247" marR="67247" marT="16189" marB="15567"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以证书形式导入和导出</a:t>
                      </a:r>
                    </a:p>
                  </a:txBody>
                  <a:tcPr marL="67247" marR="67247" marT="16189" marB="15567"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以证书形式使用</a:t>
                      </a:r>
                    </a:p>
                  </a:txBody>
                  <a:tcPr marL="67247" marR="67247" marT="16189" marB="15567"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以证书形式备份恢复</a:t>
                      </a:r>
                    </a:p>
                  </a:txBody>
                  <a:tcPr marL="67247" marR="67247" marT="16189" marB="15567"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以证书形式归档</a:t>
                      </a:r>
                    </a:p>
                  </a:txBody>
                  <a:tcPr marL="67247" marR="67247" marT="16189" marB="15567"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280" kern="100">
                          <a:effectLst/>
                          <a:latin typeface="Times New Roman" panose="02020603050405020304" pitchFamily="18" charset="0"/>
                          <a:ea typeface="宋体" panose="02010600030101010101" pitchFamily="2" charset="-122"/>
                          <a:cs typeface="Times New Roman" panose="02020603050405020304" pitchFamily="18" charset="0"/>
                        </a:rPr>
                        <a:t> CA</a:t>
                      </a: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撤销</a:t>
                      </a:r>
                    </a:p>
                  </a:txBody>
                  <a:tcPr marL="67247" marR="67247" marT="16189" marB="15567" anchor="ctr"/>
                </a:tc>
                <a:extLst>
                  <a:ext uri="{0D108BD9-81ED-4DB2-BD59-A6C34878D82A}">
                    <a16:rowId xmlns:a16="http://schemas.microsoft.com/office/drawing/2014/main" val="2926932340"/>
                  </a:ext>
                </a:extLst>
              </a:tr>
              <a:tr h="783855">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用户私钥</a:t>
                      </a:r>
                    </a:p>
                  </a:txBody>
                  <a:tcPr marL="67247" marR="67247" marT="11830"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移动终端密码模块内生成</a:t>
                      </a:r>
                    </a:p>
                  </a:txBody>
                  <a:tcPr marL="67247" marR="67247" marT="11830"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移动终端密码模块内存储</a:t>
                      </a:r>
                    </a:p>
                  </a:txBody>
                  <a:tcPr marL="67247" marR="67247" marT="11830"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加密私钥由</a:t>
                      </a:r>
                      <a:r>
                        <a:rPr lang="en-US" sz="1280" kern="100">
                          <a:effectLst/>
                          <a:latin typeface="Times New Roman" panose="02020603050405020304" pitchFamily="18" charset="0"/>
                          <a:ea typeface="宋体" panose="02010600030101010101" pitchFamily="2" charset="-122"/>
                          <a:cs typeface="Times New Roman" panose="02020603050405020304" pitchFamily="18" charset="0"/>
                        </a:rPr>
                        <a:t>CA</a:t>
                      </a: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以离线的方式进行分发，签名私钥不进行分发</a:t>
                      </a:r>
                    </a:p>
                  </a:txBody>
                  <a:tcPr marL="67247" marR="67247" marT="11830"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加密私钥以离线方式导入到移动终端密码模块，签名私钥不进行导入和导出</a:t>
                      </a:r>
                    </a:p>
                  </a:txBody>
                  <a:tcPr marL="67247" marR="67247" marT="11830"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移动终端密码模块内使用</a:t>
                      </a:r>
                    </a:p>
                  </a:txBody>
                  <a:tcPr marL="67247" marR="67247" marT="11830" marB="0"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不涉及该密钥的备份恢复</a:t>
                      </a:r>
                    </a:p>
                  </a:txBody>
                  <a:tcPr marL="67247" marR="67247" marT="11830"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7247" marR="67247" marT="11830"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移动终端密码模块内完成销毁</a:t>
                      </a:r>
                    </a:p>
                  </a:txBody>
                  <a:tcPr marL="67247" marR="67247" marT="11830" marB="0" anchor="ctr"/>
                </a:tc>
                <a:extLst>
                  <a:ext uri="{0D108BD9-81ED-4DB2-BD59-A6C34878D82A}">
                    <a16:rowId xmlns:a16="http://schemas.microsoft.com/office/drawing/2014/main" val="1108674347"/>
                  </a:ext>
                </a:extLst>
              </a:tr>
              <a:tr h="684301">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用户公钥</a:t>
                      </a:r>
                    </a:p>
                  </a:txBody>
                  <a:tcPr marL="67247" marR="67247" marT="11830" marB="0"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移动终端密码模块生成</a:t>
                      </a:r>
                    </a:p>
                  </a:txBody>
                  <a:tcPr marL="67247" marR="67247" marT="11830" marB="0"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67247" marR="67247" marT="11830" marB="0"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以证书形式分发</a:t>
                      </a:r>
                    </a:p>
                  </a:txBody>
                  <a:tcPr marL="67247" marR="67247" marT="11830"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以证书形式导入和导出</a:t>
                      </a:r>
                    </a:p>
                  </a:txBody>
                  <a:tcPr marL="67247" marR="67247" marT="11830"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业务应用使用</a:t>
                      </a:r>
                    </a:p>
                  </a:txBody>
                  <a:tcPr marL="67247" marR="67247" marT="11830"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不涉及该密钥的备份恢复</a:t>
                      </a:r>
                    </a:p>
                  </a:txBody>
                  <a:tcPr marL="67247" marR="67247" marT="11830" marB="0" anchor="ctr"/>
                </a:tc>
                <a:tc>
                  <a:txBody>
                    <a:bodyPr/>
                    <a:lstStyle/>
                    <a:p>
                      <a:pPr algn="ctr">
                        <a:tabLst>
                          <a:tab pos="540385" algn="l"/>
                        </a:tabLst>
                      </a:pPr>
                      <a:r>
                        <a:rPr lang="zh-CN" sz="1280" kern="10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7247" marR="67247" marT="11830" marB="0" anchor="ctr"/>
                </a:tc>
                <a:tc>
                  <a:txBody>
                    <a:bodyPr/>
                    <a:lstStyle/>
                    <a:p>
                      <a:pPr algn="ctr">
                        <a:tabLst>
                          <a:tab pos="540385" algn="l"/>
                        </a:tabLst>
                      </a:pP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280" kern="100" dirty="0">
                          <a:effectLst/>
                          <a:latin typeface="Times New Roman" panose="02020603050405020304" pitchFamily="18" charset="0"/>
                          <a:ea typeface="宋体" panose="02010600030101010101" pitchFamily="2" charset="-122"/>
                          <a:cs typeface="Times New Roman" panose="02020603050405020304" pitchFamily="18" charset="0"/>
                        </a:rPr>
                        <a:t> CA</a:t>
                      </a:r>
                      <a:r>
                        <a:rPr lang="zh-CN" sz="1280" kern="100" dirty="0">
                          <a:effectLst/>
                          <a:latin typeface="Times New Roman" panose="02020603050405020304" pitchFamily="18" charset="0"/>
                          <a:ea typeface="宋体" panose="02010600030101010101" pitchFamily="2" charset="-122"/>
                          <a:cs typeface="Times New Roman" panose="02020603050405020304" pitchFamily="18" charset="0"/>
                        </a:rPr>
                        <a:t>撤销</a:t>
                      </a:r>
                    </a:p>
                  </a:txBody>
                  <a:tcPr marL="67247" marR="67247" marT="11830" marB="0" anchor="ctr"/>
                </a:tc>
                <a:extLst>
                  <a:ext uri="{0D108BD9-81ED-4DB2-BD59-A6C34878D82A}">
                    <a16:rowId xmlns:a16="http://schemas.microsoft.com/office/drawing/2014/main" val="1522853368"/>
                  </a:ext>
                </a:extLst>
              </a:tr>
            </a:tbl>
          </a:graphicData>
        </a:graphic>
      </p:graphicFrame>
    </p:spTree>
    <p:extLst>
      <p:ext uri="{BB962C8B-B14F-4D97-AF65-F5344CB8AC3E}">
        <p14:creationId xmlns:p14="http://schemas.microsoft.com/office/powerpoint/2010/main" val="3605070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1CF2DA9F-3868-00A5-1F2D-156DB181F78A}"/>
              </a:ext>
            </a:extLst>
          </p:cNvPr>
          <p:cNvSpPr/>
          <p:nvPr/>
        </p:nvSpPr>
        <p:spPr>
          <a:xfrm>
            <a:off x="5804723" y="2647499"/>
            <a:ext cx="3070829" cy="2521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600" b="1"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占位符 2">
            <a:extLst>
              <a:ext uri="{FF2B5EF4-FFF2-40B4-BE49-F238E27FC236}">
                <a16:creationId xmlns:a16="http://schemas.microsoft.com/office/drawing/2014/main" id="{995901E2-B84B-3A2F-F3E7-458E933E6063}"/>
              </a:ext>
            </a:extLst>
          </p:cNvPr>
          <p:cNvSpPr>
            <a:spLocks noGrp="1"/>
          </p:cNvSpPr>
          <p:nvPr>
            <p:ph type="body" sz="quarter" idx="13"/>
          </p:nvPr>
        </p:nvSpPr>
        <p:spPr/>
        <p:txBody>
          <a:bodyPr/>
          <a:lstStyle/>
          <a:p>
            <a:endParaRPr lang="zh-Hans-HK" altLang="en-US"/>
          </a:p>
        </p:txBody>
      </p:sp>
      <p:sp>
        <p:nvSpPr>
          <p:cNvPr id="2" name="标题 1">
            <a:extLst>
              <a:ext uri="{FF2B5EF4-FFF2-40B4-BE49-F238E27FC236}">
                <a16:creationId xmlns:a16="http://schemas.microsoft.com/office/drawing/2014/main" id="{CCBA0263-8CD9-6A14-D33B-B7F964E3F9C7}"/>
              </a:ext>
            </a:extLst>
          </p:cNvPr>
          <p:cNvSpPr>
            <a:spLocks noGrp="1"/>
          </p:cNvSpPr>
          <p:nvPr>
            <p:ph type="ctrTitle" idx="4294967295"/>
          </p:nvPr>
        </p:nvSpPr>
        <p:spPr>
          <a:xfrm>
            <a:off x="3768749" y="2132806"/>
            <a:ext cx="4654502" cy="2592387"/>
          </a:xfrm>
          <a:noFill/>
        </p:spPr>
        <p:txBody>
          <a:bodyPr>
            <a:normAutofit/>
          </a:bodyPr>
          <a:lstStyle/>
          <a:p>
            <a:pPr>
              <a:lnSpc>
                <a:spcPct val="150000"/>
              </a:lnSpc>
            </a:pPr>
            <a:r>
              <a:rPr lang="en-US" altLang="zh-CN" sz="5400" b="1" dirty="0">
                <a:solidFill>
                  <a:schemeClr val="tx2">
                    <a:lumMod val="50000"/>
                  </a:schemeClr>
                </a:solidFill>
                <a:latin typeface="微软雅黑" panose="020B0503020204020204" pitchFamily="34" charset="-122"/>
                <a:ea typeface="微软雅黑" panose="020B0503020204020204" pitchFamily="34" charset="-122"/>
              </a:rPr>
              <a:t>THANK YOU</a:t>
            </a:r>
            <a:endParaRPr lang="zh-CN" altLang="en-US" sz="54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20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3" name="文本占位符 2"/>
          <p:cNvSpPr>
            <a:spLocks noGrp="1"/>
          </p:cNvSpPr>
          <p:nvPr>
            <p:ph type="body" sz="quarter" idx="13"/>
          </p:nvPr>
        </p:nvSpPr>
        <p:spPr/>
        <p:txBody>
          <a:bodyPr>
            <a:normAutofit/>
          </a:bodyPr>
          <a:lstStyle/>
          <a:p>
            <a:r>
              <a:rPr lang="zh-CN" altLang="en-US" dirty="0"/>
              <a:t>综合网站群系统</a:t>
            </a:r>
          </a:p>
        </p:txBody>
      </p:sp>
      <p:sp>
        <p:nvSpPr>
          <p:cNvPr id="4" name="文本占位符 3"/>
          <p:cNvSpPr>
            <a:spLocks noGrp="1"/>
          </p:cNvSpPr>
          <p:nvPr>
            <p:ph type="body" sz="quarter" idx="14"/>
          </p:nvPr>
        </p:nvSpPr>
        <p:spPr/>
        <p:txBody>
          <a:bodyPr/>
          <a:lstStyle/>
          <a:p>
            <a:r>
              <a:rPr lang="zh-CN" altLang="en-US" dirty="0"/>
              <a:t>密码应用方案概述</a:t>
            </a:r>
          </a:p>
          <a:p>
            <a:endParaRPr lang="zh-CN" altLang="en-US" dirty="0"/>
          </a:p>
        </p:txBody>
      </p:sp>
      <p:sp>
        <p:nvSpPr>
          <p:cNvPr id="5" name="文本占位符 4"/>
          <p:cNvSpPr>
            <a:spLocks noGrp="1"/>
          </p:cNvSpPr>
          <p:nvPr>
            <p:ph type="body" sz="quarter" idx="15"/>
          </p:nvPr>
        </p:nvSpPr>
        <p:spPr/>
        <p:txBody>
          <a:bodyPr/>
          <a:lstStyle/>
          <a:p>
            <a:pPr marL="342900" indent="-342900" eaLnBrk="1" fontAlgn="auto" hangingPunct="1">
              <a:spcAft>
                <a:spcPts val="0"/>
              </a:spcAft>
              <a:buFont typeface="Arial" panose="020B0604020202020204" pitchFamily="34" charset="0"/>
              <a:buChar char="•"/>
              <a:defRPr/>
            </a:pPr>
            <a:endParaRPr lang="en-US" altLang="zh-CN" dirty="0">
              <a:cs typeface="+mn-cs"/>
            </a:endParaRPr>
          </a:p>
          <a:p>
            <a:pPr marL="342900" indent="-342900" eaLnBrk="1" fontAlgn="auto" hangingPunct="1">
              <a:spcAft>
                <a:spcPts val="0"/>
              </a:spcAft>
              <a:buFont typeface="Arial" panose="020B0604020202020204" pitchFamily="34" charset="0"/>
              <a:buChar char="•"/>
              <a:defRPr/>
            </a:pPr>
            <a:r>
              <a:rPr lang="zh-CN" altLang="en-US" dirty="0">
                <a:cs typeface="+mn-cs"/>
              </a:rPr>
              <a:t>综合网站群系统是指上级机构主网站和其下属部门子网站的集合系统，主站和子站构成一个整体，用户可以以主站为门户，方便获得统一的信息服务。综合网站群系统实现了多站点统、管理、权限统一分配、信息统一导航、信息统一检索等功能，通过共享共用集群软硬件资源，实现网站群集约化管理。</a:t>
            </a:r>
            <a:endParaRPr lang="en-US" altLang="zh-CN" dirty="0">
              <a:cs typeface="+mn-cs"/>
            </a:endParaRPr>
          </a:p>
          <a:p>
            <a:pPr marL="342900" indent="-342900" eaLnBrk="1" fontAlgn="auto" hangingPunct="1">
              <a:spcAft>
                <a:spcPts val="0"/>
              </a:spcAft>
              <a:buFont typeface="Arial" panose="020B0604020202020204" pitchFamily="34" charset="0"/>
              <a:buChar char="•"/>
              <a:defRPr/>
            </a:pPr>
            <a:endParaRPr lang="en-US" altLang="zh-CN" dirty="0">
              <a:cs typeface="+mn-cs"/>
            </a:endParaRPr>
          </a:p>
          <a:p>
            <a:pPr marL="342900" indent="-342900" eaLnBrk="1" fontAlgn="auto" hangingPunct="1">
              <a:spcAft>
                <a:spcPts val="0"/>
              </a:spcAft>
              <a:buFont typeface="Arial" panose="020B0604020202020204" pitchFamily="34" charset="0"/>
              <a:buChar char="•"/>
              <a:defRPr/>
            </a:pPr>
            <a:r>
              <a:rPr lang="zh-CN" altLang="en-US" dirty="0">
                <a:cs typeface="+mn-cs"/>
              </a:rPr>
              <a:t>综合网站群系统密码应用主要解决各子站应用数据安全隔离、网站管理关键操作溯源及重要数据安全等问题。密码应用方案设计和密码应用安全性评估重点是网站群应用管理关键操作行为的不可否认和重要应用数据的保密性与完整性保护。</a:t>
            </a:r>
            <a:endParaRPr lang="en-US" altLang="zh-CN" dirty="0">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lstStyle/>
          <a:p>
            <a:r>
              <a:rPr lang="en-US" altLang="zh-CN" dirty="0"/>
              <a:t>1.</a:t>
            </a:r>
            <a:r>
              <a:rPr lang="zh-CN" altLang="en-US" dirty="0"/>
              <a:t>密码应用需求</a:t>
            </a:r>
            <a:endParaRPr lang="en-US" altLang="zh-CN" dirty="0"/>
          </a:p>
          <a:p>
            <a:r>
              <a:rPr lang="zh-CN" altLang="en-US" dirty="0"/>
              <a:t>综合网站群系统在日常运行和管理过程中，需要使用密码技术实现身份鉴别、重要数据保密性和完整性保护、关键操作行为不可否认等安全功能。</a:t>
            </a:r>
            <a:endParaRPr lang="en-US" altLang="zh-CN" dirty="0"/>
          </a:p>
          <a:p>
            <a:endParaRPr lang="en-US" altLang="zh-CN" dirty="0"/>
          </a:p>
          <a:p>
            <a:pPr marL="342900" indent="-342900">
              <a:buFont typeface="Arial" panose="020B0604020202020204" pitchFamily="34" charset="0"/>
              <a:buChar char="•"/>
            </a:pPr>
            <a:r>
              <a:rPr lang="zh-CN" altLang="en-US" dirty="0"/>
              <a:t>身份鉴别需求：对登录本系统的用户进行身份标识和鉴别，实现身份鉴别信息的防截获、防假冒和防重用，保证用户身份的真实性。</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关键数据的安全存储和传输需求：保证关键数据在存储和传输过程中的保密性与完整性；同时为不同的网站提供独立的存储和传输，以保证网站之间数据的隔离。</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关键操作不可否认需求：提供数据原发证据和数据接收证据，实现数据原发行为和数据接收行为的不可否认。</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综合网站群系统</a:t>
            </a:r>
          </a:p>
        </p:txBody>
      </p:sp>
    </p:spTree>
    <p:extLst>
      <p:ext uri="{BB962C8B-B14F-4D97-AF65-F5344CB8AC3E}">
        <p14:creationId xmlns:p14="http://schemas.microsoft.com/office/powerpoint/2010/main" val="373373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198612" y="1558806"/>
            <a:ext cx="3197731" cy="4476234"/>
          </a:xfrm>
        </p:spPr>
        <p:txBody>
          <a:bodyPr/>
          <a:lstStyle/>
          <a:p>
            <a:r>
              <a:rPr lang="en-US" altLang="zh-CN" dirty="0"/>
              <a:t>2.</a:t>
            </a:r>
            <a:r>
              <a:rPr lang="zh-CN" altLang="en-US" dirty="0"/>
              <a:t>密码应用架构</a:t>
            </a:r>
            <a:endParaRPr lang="en-US" altLang="zh-CN" dirty="0"/>
          </a:p>
          <a:p>
            <a:endParaRPr lang="en-US" altLang="zh-CN" dirty="0"/>
          </a:p>
          <a:p>
            <a:r>
              <a:rPr lang="zh-CN" altLang="en-US" dirty="0"/>
              <a:t>本系统包括主站和若干子站，用户可以通过访问主站来导航到不同的子站，获得不同的信息服务。</a:t>
            </a:r>
            <a:endParaRPr lang="en-US" altLang="zh-CN" dirty="0"/>
          </a:p>
          <a:p>
            <a:endParaRPr lang="en-US" altLang="zh-CN" dirty="0"/>
          </a:p>
          <a:p>
            <a:r>
              <a:rPr lang="zh-CN" altLang="en-US" dirty="0"/>
              <a:t>综合网站群系统的整体架构和部署情况如图</a:t>
            </a:r>
            <a:r>
              <a:rPr lang="en-US" altLang="zh-CN" dirty="0"/>
              <a:t>5-16</a:t>
            </a:r>
            <a:r>
              <a:rPr lang="zh-CN" altLang="en-US" dirty="0"/>
              <a:t>所示</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综合网站群系统</a:t>
            </a:r>
          </a:p>
        </p:txBody>
      </p:sp>
      <p:pic>
        <p:nvPicPr>
          <p:cNvPr id="6" name="图片 5">
            <a:extLst>
              <a:ext uri="{FF2B5EF4-FFF2-40B4-BE49-F238E27FC236}">
                <a16:creationId xmlns:a16="http://schemas.microsoft.com/office/drawing/2014/main" id="{D398596E-E014-8083-0028-8BF36C3B318D}"/>
              </a:ext>
            </a:extLst>
          </p:cNvPr>
          <p:cNvPicPr>
            <a:picLocks noChangeAspect="1"/>
          </p:cNvPicPr>
          <p:nvPr/>
        </p:nvPicPr>
        <p:blipFill>
          <a:blip r:embed="rId2"/>
          <a:stretch>
            <a:fillRect/>
          </a:stretch>
        </p:blipFill>
        <p:spPr>
          <a:xfrm>
            <a:off x="3785417" y="1324356"/>
            <a:ext cx="7775212" cy="4834935"/>
          </a:xfrm>
          <a:prstGeom prst="rect">
            <a:avLst/>
          </a:prstGeom>
        </p:spPr>
      </p:pic>
    </p:spTree>
    <p:extLst>
      <p:ext uri="{BB962C8B-B14F-4D97-AF65-F5344CB8AC3E}">
        <p14:creationId xmlns:p14="http://schemas.microsoft.com/office/powerpoint/2010/main" val="149751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313509" y="1492848"/>
            <a:ext cx="11679881" cy="4672822"/>
          </a:xfrm>
        </p:spPr>
        <p:txBody>
          <a:bodyPr>
            <a:normAutofit/>
          </a:bodyPr>
          <a:lstStyle/>
          <a:p>
            <a:r>
              <a:rPr lang="zh-CN" altLang="en-US" dirty="0"/>
              <a:t>通过综合网站群系统集中管理、前台分布呈现的组织方式，可以向用户提供分类明确、层次明晰的信息服务，同时实现整个网站群信息的统一组织和共享，大大提升了服务和管理的效率，减小系统复杂度，节约软硬件设备和维护人员等人力、物力开销。具体包括以下内容。</a:t>
            </a:r>
            <a:endParaRPr lang="en-US" altLang="zh-CN" dirty="0"/>
          </a:p>
          <a:p>
            <a:pPr marL="342900" indent="-342900">
              <a:buFont typeface="Arial" panose="020B0604020202020204" pitchFamily="34" charset="0"/>
              <a:buChar char="•"/>
            </a:pPr>
            <a:r>
              <a:rPr lang="zh-CN" altLang="en-US" dirty="0"/>
              <a:t>管理区：部署网站管理终端，网站管理员通过安全浏览器与综合网站群系统建立安全连接，并利用智能密码钥匙进行身份鉴别。</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业务区：业务区内的各个服务器完成综合网站群具体的业务逻辑，并通过调用配套的服务器密码机完成密码计算和密钥管理。</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密码服务区：包括身份鉴别平台、</a:t>
            </a:r>
            <a:r>
              <a:rPr lang="en-US" altLang="zh-CN" dirty="0"/>
              <a:t>SSL VPN</a:t>
            </a:r>
            <a:r>
              <a:rPr lang="zh-CN" altLang="en-US" dirty="0"/>
              <a:t>网关和服务器密码机，为业务区具体业务提供身份鉴别、安全通信链路、密钥管理和密码计算服务。</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综合网站群系统</a:t>
            </a:r>
          </a:p>
        </p:txBody>
      </p:sp>
    </p:spTree>
    <p:extLst>
      <p:ext uri="{BB962C8B-B14F-4D97-AF65-F5344CB8AC3E}">
        <p14:creationId xmlns:p14="http://schemas.microsoft.com/office/powerpoint/2010/main" val="102311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1104" y="1628167"/>
            <a:ext cx="3178120" cy="4303680"/>
          </a:xfrm>
        </p:spPr>
        <p:txBody>
          <a:bodyPr>
            <a:normAutofit/>
          </a:bodyPr>
          <a:lstStyle/>
          <a:p>
            <a:r>
              <a:rPr lang="en-US" altLang="zh-CN" dirty="0"/>
              <a:t>3. </a:t>
            </a:r>
            <a:r>
              <a:rPr lang="zh-CN" altLang="en-US" dirty="0"/>
              <a:t>密码应用工作流程</a:t>
            </a:r>
            <a:endParaRPr lang="en-US" altLang="zh-CN" dirty="0"/>
          </a:p>
          <a:p>
            <a:endParaRPr lang="en-US" altLang="zh-CN" dirty="0"/>
          </a:p>
          <a:p>
            <a:r>
              <a:rPr lang="zh-CN" altLang="en-US" dirty="0"/>
              <a:t>综合网站群密码应用流程如图</a:t>
            </a:r>
            <a:r>
              <a:rPr lang="en-US" altLang="zh-CN" dirty="0"/>
              <a:t>5-17</a:t>
            </a:r>
            <a:r>
              <a:rPr lang="zh-CN" altLang="en-US" dirty="0"/>
              <a:t>所示。</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综合网站群系统</a:t>
            </a:r>
          </a:p>
        </p:txBody>
      </p:sp>
      <p:pic>
        <p:nvPicPr>
          <p:cNvPr id="6" name="图片 5">
            <a:extLst>
              <a:ext uri="{FF2B5EF4-FFF2-40B4-BE49-F238E27FC236}">
                <a16:creationId xmlns:a16="http://schemas.microsoft.com/office/drawing/2014/main" id="{C6260F62-0F0D-2821-8003-916E05A73EAF}"/>
              </a:ext>
            </a:extLst>
          </p:cNvPr>
          <p:cNvPicPr>
            <a:picLocks noChangeAspect="1"/>
          </p:cNvPicPr>
          <p:nvPr/>
        </p:nvPicPr>
        <p:blipFill>
          <a:blip r:embed="rId2"/>
          <a:stretch>
            <a:fillRect/>
          </a:stretch>
        </p:blipFill>
        <p:spPr>
          <a:xfrm>
            <a:off x="3863793" y="1053852"/>
            <a:ext cx="7775212" cy="4877995"/>
          </a:xfrm>
          <a:prstGeom prst="rect">
            <a:avLst/>
          </a:prstGeom>
        </p:spPr>
      </p:pic>
    </p:spTree>
    <p:extLst>
      <p:ext uri="{BB962C8B-B14F-4D97-AF65-F5344CB8AC3E}">
        <p14:creationId xmlns:p14="http://schemas.microsoft.com/office/powerpoint/2010/main" val="140711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1104" y="1628166"/>
            <a:ext cx="11394656" cy="4498313"/>
          </a:xfrm>
        </p:spPr>
        <p:txBody>
          <a:bodyPr>
            <a:normAutofit/>
          </a:bodyPr>
          <a:lstStyle/>
          <a:p>
            <a:r>
              <a:rPr lang="en-US" altLang="zh-CN" dirty="0"/>
              <a:t>1.</a:t>
            </a:r>
            <a:r>
              <a:rPr lang="zh-CN" altLang="en-US" dirty="0"/>
              <a:t>密码技术应用测评概要</a:t>
            </a:r>
            <a:endParaRPr lang="en-US" altLang="zh-CN" dirty="0"/>
          </a:p>
          <a:p>
            <a:endParaRPr lang="en-US" altLang="zh-CN" dirty="0"/>
          </a:p>
          <a:p>
            <a:r>
              <a:rPr lang="zh-CN" altLang="en-US" dirty="0"/>
              <a:t>综合网站群系统密码技术应用测评概要如下页表所示。测评方式包括访谈、文档审查、实地查看、配置检查和工具测试。需要说明的是，关于访谈、文档审查、实地查看和配置检查等测评方式在第</a:t>
            </a:r>
            <a:r>
              <a:rPr lang="en-US" altLang="zh-CN" dirty="0"/>
              <a:t>4</a:t>
            </a:r>
            <a:r>
              <a:rPr lang="zh-CN" altLang="en-US" dirty="0"/>
              <a:t>章已经进行了具体阐述，本节只描述与现场工具测评相关的内容。</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综合网站群系统</a:t>
            </a:r>
          </a:p>
        </p:txBody>
      </p:sp>
    </p:spTree>
    <p:extLst>
      <p:ext uri="{BB962C8B-B14F-4D97-AF65-F5344CB8AC3E}">
        <p14:creationId xmlns:p14="http://schemas.microsoft.com/office/powerpoint/2010/main" val="316696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1104" y="1628166"/>
            <a:ext cx="11394656" cy="4498313"/>
          </a:xfrm>
        </p:spPr>
        <p:txBody>
          <a:bodyPr>
            <a:normAutofit/>
          </a:bodyPr>
          <a:lstStyle/>
          <a:p>
            <a:r>
              <a:rPr lang="en-US" altLang="zh-CN" dirty="0"/>
              <a:t>2. </a:t>
            </a:r>
            <a:r>
              <a:rPr lang="zh-CN" altLang="en-US" dirty="0"/>
              <a:t>密钥管理测评对象及其生命周期</a:t>
            </a:r>
            <a:endParaRPr lang="en-US" altLang="zh-CN" dirty="0"/>
          </a:p>
          <a:p>
            <a:endParaRPr lang="zh-CN" altLang="en-US" dirty="0"/>
          </a:p>
          <a:p>
            <a:r>
              <a:rPr lang="zh-CN" altLang="en-US" dirty="0"/>
              <a:t>本系统“应用和数据安全”层面的对称密钥的全生命周期如下表所示</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综合网站群系统</a:t>
            </a:r>
          </a:p>
        </p:txBody>
      </p:sp>
      <p:graphicFrame>
        <p:nvGraphicFramePr>
          <p:cNvPr id="6" name="表格 5">
            <a:extLst>
              <a:ext uri="{FF2B5EF4-FFF2-40B4-BE49-F238E27FC236}">
                <a16:creationId xmlns:a16="http://schemas.microsoft.com/office/drawing/2014/main" id="{4AD17DFA-B54B-B18D-298B-34A18224104D}"/>
              </a:ext>
            </a:extLst>
          </p:cNvPr>
          <p:cNvGraphicFramePr>
            <a:graphicFrameLocks noGrp="1"/>
          </p:cNvGraphicFramePr>
          <p:nvPr>
            <p:extLst>
              <p:ext uri="{D42A27DB-BD31-4B8C-83A1-F6EECF244321}">
                <p14:modId xmlns:p14="http://schemas.microsoft.com/office/powerpoint/2010/main" val="3944245752"/>
              </p:ext>
            </p:extLst>
          </p:nvPr>
        </p:nvGraphicFramePr>
        <p:xfrm>
          <a:off x="396240" y="3201527"/>
          <a:ext cx="11491285" cy="2730320"/>
        </p:xfrm>
        <a:graphic>
          <a:graphicData uri="http://schemas.openxmlformats.org/drawingml/2006/table">
            <a:tbl>
              <a:tblPr firstRow="1" firstCol="1" bandRow="1">
                <a:tableStyleId>{5C22544A-7EE6-4342-B048-85BDC9FD1C3A}</a:tableStyleId>
              </a:tblPr>
              <a:tblGrid>
                <a:gridCol w="1675429">
                  <a:extLst>
                    <a:ext uri="{9D8B030D-6E8A-4147-A177-3AD203B41FA5}">
                      <a16:colId xmlns:a16="http://schemas.microsoft.com/office/drawing/2014/main" val="50665321"/>
                    </a:ext>
                  </a:extLst>
                </a:gridCol>
                <a:gridCol w="1050303">
                  <a:extLst>
                    <a:ext uri="{9D8B030D-6E8A-4147-A177-3AD203B41FA5}">
                      <a16:colId xmlns:a16="http://schemas.microsoft.com/office/drawing/2014/main" val="2358952949"/>
                    </a:ext>
                  </a:extLst>
                </a:gridCol>
                <a:gridCol w="1592692">
                  <a:extLst>
                    <a:ext uri="{9D8B030D-6E8A-4147-A177-3AD203B41FA5}">
                      <a16:colId xmlns:a16="http://schemas.microsoft.com/office/drawing/2014/main" val="216742300"/>
                    </a:ext>
                  </a:extLst>
                </a:gridCol>
                <a:gridCol w="951479">
                  <a:extLst>
                    <a:ext uri="{9D8B030D-6E8A-4147-A177-3AD203B41FA5}">
                      <a16:colId xmlns:a16="http://schemas.microsoft.com/office/drawing/2014/main" val="3074367591"/>
                    </a:ext>
                  </a:extLst>
                </a:gridCol>
                <a:gridCol w="1259445">
                  <a:extLst>
                    <a:ext uri="{9D8B030D-6E8A-4147-A177-3AD203B41FA5}">
                      <a16:colId xmlns:a16="http://schemas.microsoft.com/office/drawing/2014/main" val="2793157676"/>
                    </a:ext>
                  </a:extLst>
                </a:gridCol>
                <a:gridCol w="948606">
                  <a:extLst>
                    <a:ext uri="{9D8B030D-6E8A-4147-A177-3AD203B41FA5}">
                      <a16:colId xmlns:a16="http://schemas.microsoft.com/office/drawing/2014/main" val="724249877"/>
                    </a:ext>
                  </a:extLst>
                </a:gridCol>
                <a:gridCol w="1784022">
                  <a:extLst>
                    <a:ext uri="{9D8B030D-6E8A-4147-A177-3AD203B41FA5}">
                      <a16:colId xmlns:a16="http://schemas.microsoft.com/office/drawing/2014/main" val="1078000624"/>
                    </a:ext>
                  </a:extLst>
                </a:gridCol>
                <a:gridCol w="1006636">
                  <a:extLst>
                    <a:ext uri="{9D8B030D-6E8A-4147-A177-3AD203B41FA5}">
                      <a16:colId xmlns:a16="http://schemas.microsoft.com/office/drawing/2014/main" val="1145239857"/>
                    </a:ext>
                  </a:extLst>
                </a:gridCol>
                <a:gridCol w="1222673">
                  <a:extLst>
                    <a:ext uri="{9D8B030D-6E8A-4147-A177-3AD203B41FA5}">
                      <a16:colId xmlns:a16="http://schemas.microsoft.com/office/drawing/2014/main" val="1352714726"/>
                    </a:ext>
                  </a:extLst>
                </a:gridCol>
              </a:tblGrid>
              <a:tr h="363468">
                <a:tc>
                  <a:txBody>
                    <a:bodyPr/>
                    <a:lstStyle/>
                    <a:p>
                      <a:pPr algn="ctr">
                        <a:tabLst>
                          <a:tab pos="540385" algn="l"/>
                        </a:tabLst>
                      </a:pP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密钥名称</a:t>
                      </a:r>
                    </a:p>
                  </a:txBody>
                  <a:tcPr marL="72964" marR="72964" marT="17566" marB="0" anchor="ctr"/>
                </a:tc>
                <a:tc>
                  <a:txBody>
                    <a:bodyPr/>
                    <a:lstStyle/>
                    <a:p>
                      <a:pPr algn="ctr">
                        <a:tabLst>
                          <a:tab pos="540385" algn="l"/>
                        </a:tabLst>
                      </a:pPr>
                      <a:r>
                        <a:rPr lang="zh-CN" sz="1700" kern="10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72964" marR="72964" marT="17566" marB="0" anchor="ctr"/>
                </a:tc>
                <a:tc>
                  <a:txBody>
                    <a:bodyPr/>
                    <a:lstStyle/>
                    <a:p>
                      <a:pPr algn="ctr">
                        <a:tabLst>
                          <a:tab pos="540385" algn="l"/>
                        </a:tabLst>
                      </a:pP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存储</a:t>
                      </a:r>
                    </a:p>
                  </a:txBody>
                  <a:tcPr marL="72964" marR="72964" marT="17566" marB="0" anchor="ctr"/>
                </a:tc>
                <a:tc>
                  <a:txBody>
                    <a:bodyPr/>
                    <a:lstStyle/>
                    <a:p>
                      <a:pPr algn="ctr">
                        <a:tabLst>
                          <a:tab pos="540385" algn="l"/>
                        </a:tabLst>
                      </a:pPr>
                      <a:r>
                        <a:rPr lang="zh-CN" sz="1700" kern="100">
                          <a:effectLst/>
                          <a:latin typeface="Times New Roman" panose="02020603050405020304" pitchFamily="18" charset="0"/>
                          <a:ea typeface="宋体" panose="02010600030101010101" pitchFamily="2" charset="-122"/>
                          <a:cs typeface="Times New Roman" panose="02020603050405020304" pitchFamily="18" charset="0"/>
                        </a:rPr>
                        <a:t>分发</a:t>
                      </a:r>
                    </a:p>
                  </a:txBody>
                  <a:tcPr marL="72964" marR="72964" marT="17566" marB="0" anchor="ctr"/>
                </a:tc>
                <a:tc>
                  <a:txBody>
                    <a:bodyPr/>
                    <a:lstStyle/>
                    <a:p>
                      <a:pPr algn="ctr">
                        <a:tabLst>
                          <a:tab pos="540385" algn="l"/>
                        </a:tabLst>
                      </a:pP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导入和导出</a:t>
                      </a:r>
                    </a:p>
                  </a:txBody>
                  <a:tcPr marL="72964" marR="72964" marT="17566" marB="0" anchor="ctr"/>
                </a:tc>
                <a:tc>
                  <a:txBody>
                    <a:bodyPr/>
                    <a:lstStyle/>
                    <a:p>
                      <a:pPr algn="ctr">
                        <a:tabLst>
                          <a:tab pos="540385" algn="l"/>
                        </a:tabLst>
                      </a:pP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使用</a:t>
                      </a:r>
                    </a:p>
                  </a:txBody>
                  <a:tcPr marL="72964" marR="72964" marT="17566" marB="0" anchor="ctr"/>
                </a:tc>
                <a:tc>
                  <a:txBody>
                    <a:bodyPr/>
                    <a:lstStyle/>
                    <a:p>
                      <a:pPr algn="ctr">
                        <a:tabLst>
                          <a:tab pos="540385" algn="l"/>
                        </a:tabLst>
                      </a:pP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备份和恢复</a:t>
                      </a:r>
                    </a:p>
                  </a:txBody>
                  <a:tcPr marL="72964" marR="72964" marT="17566" marB="0" anchor="ctr"/>
                </a:tc>
                <a:tc>
                  <a:txBody>
                    <a:bodyPr/>
                    <a:lstStyle/>
                    <a:p>
                      <a:pPr algn="ctr">
                        <a:tabLst>
                          <a:tab pos="540385" algn="l"/>
                        </a:tabLst>
                      </a:pPr>
                      <a:r>
                        <a:rPr lang="zh-CN" sz="1700" kern="100">
                          <a:effectLst/>
                          <a:latin typeface="Times New Roman" panose="02020603050405020304" pitchFamily="18" charset="0"/>
                          <a:ea typeface="宋体" panose="02010600030101010101" pitchFamily="2" charset="-122"/>
                          <a:cs typeface="Times New Roman" panose="02020603050405020304" pitchFamily="18" charset="0"/>
                        </a:rPr>
                        <a:t>归档</a:t>
                      </a:r>
                    </a:p>
                  </a:txBody>
                  <a:tcPr marL="72964" marR="72964" marT="17566" marB="0" anchor="ctr"/>
                </a:tc>
                <a:tc>
                  <a:txBody>
                    <a:bodyPr/>
                    <a:lstStyle/>
                    <a:p>
                      <a:pPr algn="ctr">
                        <a:tabLst>
                          <a:tab pos="540385" algn="l"/>
                        </a:tabLst>
                      </a:pPr>
                      <a:r>
                        <a:rPr lang="zh-CN" sz="1700" kern="100">
                          <a:effectLst/>
                          <a:latin typeface="Times New Roman" panose="02020603050405020304" pitchFamily="18" charset="0"/>
                          <a:ea typeface="宋体" panose="02010600030101010101" pitchFamily="2" charset="-122"/>
                          <a:cs typeface="Times New Roman" panose="02020603050405020304" pitchFamily="18" charset="0"/>
                        </a:rPr>
                        <a:t>销毁</a:t>
                      </a:r>
                    </a:p>
                  </a:txBody>
                  <a:tcPr marL="72964" marR="72964" marT="17566" marB="0" anchor="ctr"/>
                </a:tc>
                <a:extLst>
                  <a:ext uri="{0D108BD9-81ED-4DB2-BD59-A6C34878D82A}">
                    <a16:rowId xmlns:a16="http://schemas.microsoft.com/office/drawing/2014/main" val="1798580038"/>
                  </a:ext>
                </a:extLst>
              </a:tr>
              <a:tr h="932992">
                <a:tc>
                  <a:txBody>
                    <a:bodyPr/>
                    <a:lstStyle/>
                    <a:p>
                      <a:pPr algn="ctr">
                        <a:tabLst>
                          <a:tab pos="540385" algn="l"/>
                        </a:tabLst>
                      </a:pP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网站安全存储主密钥</a:t>
                      </a:r>
                    </a:p>
                  </a:txBody>
                  <a:tcPr marL="72964" marR="72964" marT="17566" marB="0" anchor="ctr"/>
                </a:tc>
                <a:tc>
                  <a:txBody>
                    <a:bodyPr/>
                    <a:lstStyle/>
                    <a:p>
                      <a:pPr algn="ctr">
                        <a:tabLst>
                          <a:tab pos="540385" algn="l"/>
                        </a:tabLst>
                      </a:pP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服务器密码机内生成</a:t>
                      </a:r>
                    </a:p>
                  </a:txBody>
                  <a:tcPr marL="72964" marR="72964" marT="17566" marB="0" anchor="ctr"/>
                </a:tc>
                <a:tc>
                  <a:txBody>
                    <a:bodyPr/>
                    <a:lstStyle/>
                    <a:p>
                      <a:pPr algn="ctr">
                        <a:tabLst>
                          <a:tab pos="540385" algn="l"/>
                        </a:tabLst>
                      </a:pP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服务器密码机内存储</a:t>
                      </a:r>
                    </a:p>
                  </a:txBody>
                  <a:tcPr marL="72964" marR="72964" marT="17566" marB="0" anchor="ctr"/>
                </a:tc>
                <a:tc>
                  <a:txBody>
                    <a:bodyPr/>
                    <a:lstStyle/>
                    <a:p>
                      <a:pPr algn="ctr">
                        <a:tabLst>
                          <a:tab pos="540385" algn="l"/>
                        </a:tabLst>
                      </a:pPr>
                      <a:r>
                        <a:rPr lang="zh-CN" sz="1700" kern="100">
                          <a:effectLst/>
                          <a:latin typeface="Times New Roman" panose="02020603050405020304" pitchFamily="18" charset="0"/>
                          <a:ea typeface="宋体" panose="02010600030101010101" pitchFamily="2" charset="-122"/>
                          <a:cs typeface="Times New Roman" panose="02020603050405020304" pitchFamily="18" charset="0"/>
                        </a:rPr>
                        <a:t>不涉及该密钥的分发</a:t>
                      </a:r>
                    </a:p>
                  </a:txBody>
                  <a:tcPr marL="72964" marR="72964" marT="17566" marB="0" anchor="ctr"/>
                </a:tc>
                <a:tc>
                  <a:txBody>
                    <a:bodyPr/>
                    <a:lstStyle/>
                    <a:p>
                      <a:pPr algn="ctr">
                        <a:tabLst>
                          <a:tab pos="540385" algn="l"/>
                        </a:tabLst>
                      </a:pP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不涉及该密钥的导入和导出</a:t>
                      </a:r>
                    </a:p>
                  </a:txBody>
                  <a:tcPr marL="72964" marR="72964" marT="17566" marB="0" anchor="ctr"/>
                </a:tc>
                <a:tc>
                  <a:txBody>
                    <a:bodyPr/>
                    <a:lstStyle/>
                    <a:p>
                      <a:pPr algn="ctr">
                        <a:tabLst>
                          <a:tab pos="540385" algn="l"/>
                        </a:tabLst>
                      </a:pPr>
                      <a:r>
                        <a:rPr lang="zh-CN" sz="1700" kern="100">
                          <a:effectLst/>
                          <a:latin typeface="Times New Roman" panose="02020603050405020304" pitchFamily="18" charset="0"/>
                          <a:ea typeface="宋体" panose="02010600030101010101" pitchFamily="2" charset="-122"/>
                          <a:cs typeface="Times New Roman" panose="02020603050405020304" pitchFamily="18" charset="0"/>
                        </a:rPr>
                        <a:t>服务器密码机内使用</a:t>
                      </a:r>
                    </a:p>
                  </a:txBody>
                  <a:tcPr marL="72964" marR="72964" marT="17566" marB="0" anchor="ctr"/>
                </a:tc>
                <a:tc>
                  <a:txBody>
                    <a:bodyPr/>
                    <a:lstStyle/>
                    <a:p>
                      <a:pPr algn="ctr">
                        <a:tabLst>
                          <a:tab pos="540385" algn="l"/>
                        </a:tabLst>
                      </a:pPr>
                      <a:r>
                        <a:rPr lang="zh-CN" sz="1700" kern="100">
                          <a:effectLst/>
                          <a:latin typeface="Times New Roman" panose="02020603050405020304" pitchFamily="18" charset="0"/>
                          <a:ea typeface="宋体" panose="02010600030101010101" pitchFamily="2" charset="-122"/>
                          <a:cs typeface="Times New Roman" panose="02020603050405020304" pitchFamily="18" charset="0"/>
                        </a:rPr>
                        <a:t>利用服务器密码机产品自身的密钥备份和恢复机制实现</a:t>
                      </a:r>
                    </a:p>
                  </a:txBody>
                  <a:tcPr marL="72964" marR="72964" marT="17566" marB="0" anchor="ctr"/>
                </a:tc>
                <a:tc>
                  <a:txBody>
                    <a:bodyPr/>
                    <a:lstStyle/>
                    <a:p>
                      <a:pPr algn="ctr">
                        <a:tabLst>
                          <a:tab pos="540385" algn="l"/>
                        </a:tabLst>
                      </a:pPr>
                      <a:r>
                        <a:rPr lang="zh-CN" sz="1700" kern="10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72964" marR="72964" marT="17566" marB="0" anchor="ctr"/>
                </a:tc>
                <a:tc>
                  <a:txBody>
                    <a:bodyPr/>
                    <a:lstStyle/>
                    <a:p>
                      <a:pPr algn="ctr">
                        <a:tabLst>
                          <a:tab pos="540385" algn="l"/>
                        </a:tabLst>
                      </a:pPr>
                      <a:r>
                        <a:rPr lang="zh-CN" sz="1700" kern="100">
                          <a:effectLst/>
                          <a:latin typeface="Times New Roman" panose="02020603050405020304" pitchFamily="18" charset="0"/>
                          <a:ea typeface="宋体" panose="02010600030101010101" pitchFamily="2" charset="-122"/>
                          <a:cs typeface="Times New Roman" panose="02020603050405020304" pitchFamily="18" charset="0"/>
                        </a:rPr>
                        <a:t>服务器密码机内完成销毁</a:t>
                      </a:r>
                    </a:p>
                  </a:txBody>
                  <a:tcPr marL="72964" marR="72964" marT="17566" marB="0" anchor="ctr"/>
                </a:tc>
                <a:extLst>
                  <a:ext uri="{0D108BD9-81ED-4DB2-BD59-A6C34878D82A}">
                    <a16:rowId xmlns:a16="http://schemas.microsoft.com/office/drawing/2014/main" val="728160193"/>
                  </a:ext>
                </a:extLst>
              </a:tr>
              <a:tr h="1120130">
                <a:tc>
                  <a:txBody>
                    <a:bodyPr/>
                    <a:lstStyle/>
                    <a:p>
                      <a:pPr algn="ctr">
                        <a:tabLst>
                          <a:tab pos="540385" algn="l"/>
                        </a:tabLst>
                      </a:pPr>
                      <a:r>
                        <a:rPr lang="zh-CN" sz="1700" kern="100">
                          <a:effectLst/>
                          <a:latin typeface="Times New Roman" panose="02020603050405020304" pitchFamily="18" charset="0"/>
                          <a:ea typeface="宋体" panose="02010600030101010101" pitchFamily="2" charset="-122"/>
                          <a:cs typeface="Times New Roman" panose="02020603050405020304" pitchFamily="18" charset="0"/>
                        </a:rPr>
                        <a:t>网站数据库加密密钥、数据库</a:t>
                      </a:r>
                      <a:r>
                        <a:rPr lang="en-US" sz="1700" kern="100">
                          <a:effectLst/>
                          <a:latin typeface="Times New Roman" panose="02020603050405020304" pitchFamily="18" charset="0"/>
                          <a:ea typeface="宋体" panose="02010600030101010101" pitchFamily="2" charset="-122"/>
                          <a:cs typeface="Times New Roman" panose="02020603050405020304" pitchFamily="18" charset="0"/>
                        </a:rPr>
                        <a:t>MAC</a:t>
                      </a:r>
                      <a:r>
                        <a:rPr lang="zh-CN" sz="1700" kern="100">
                          <a:effectLst/>
                          <a:latin typeface="Times New Roman" panose="02020603050405020304" pitchFamily="18" charset="0"/>
                          <a:ea typeface="宋体" panose="02010600030101010101" pitchFamily="2" charset="-122"/>
                          <a:cs typeface="Times New Roman" panose="02020603050405020304" pitchFamily="18" charset="0"/>
                        </a:rPr>
                        <a:t>密钥、日志完整性校验密钥</a:t>
                      </a:r>
                    </a:p>
                  </a:txBody>
                  <a:tcPr marL="72964" marR="72964" marT="17566" marB="0" anchor="ctr"/>
                </a:tc>
                <a:tc>
                  <a:txBody>
                    <a:bodyPr/>
                    <a:lstStyle/>
                    <a:p>
                      <a:pPr algn="ctr">
                        <a:tabLst>
                          <a:tab pos="540385" algn="l"/>
                        </a:tabLst>
                      </a:pPr>
                      <a:r>
                        <a:rPr lang="zh-CN" sz="1700" kern="100">
                          <a:effectLst/>
                          <a:latin typeface="Times New Roman" panose="02020603050405020304" pitchFamily="18" charset="0"/>
                          <a:ea typeface="宋体" panose="02010600030101010101" pitchFamily="2" charset="-122"/>
                          <a:cs typeface="Times New Roman" panose="02020603050405020304" pitchFamily="18" charset="0"/>
                        </a:rPr>
                        <a:t>服务器密码机内生成</a:t>
                      </a:r>
                    </a:p>
                  </a:txBody>
                  <a:tcPr marL="72964" marR="72964" marT="17566" marB="0" anchor="ctr"/>
                </a:tc>
                <a:tc>
                  <a:txBody>
                    <a:bodyPr/>
                    <a:lstStyle/>
                    <a:p>
                      <a:pPr algn="ctr">
                        <a:tabLst>
                          <a:tab pos="540385" algn="l"/>
                        </a:tabLst>
                      </a:pPr>
                      <a:r>
                        <a:rPr lang="zh-CN" sz="1700" kern="100">
                          <a:effectLst/>
                          <a:latin typeface="Times New Roman" panose="02020603050405020304" pitchFamily="18" charset="0"/>
                          <a:ea typeface="宋体" panose="02010600030101010101" pitchFamily="2" charset="-122"/>
                          <a:cs typeface="Times New Roman" panose="02020603050405020304" pitchFamily="18" charset="0"/>
                        </a:rPr>
                        <a:t>利用网站安全存储主密钥加密后，与数据一起存储在数据库服务器中</a:t>
                      </a:r>
                    </a:p>
                  </a:txBody>
                  <a:tcPr marL="72964" marR="72964" marT="17566" marB="0" anchor="ctr"/>
                </a:tc>
                <a:tc>
                  <a:txBody>
                    <a:bodyPr/>
                    <a:lstStyle/>
                    <a:p>
                      <a:pPr algn="ctr">
                        <a:tabLst>
                          <a:tab pos="540385" algn="l"/>
                        </a:tabLst>
                      </a:pPr>
                      <a:r>
                        <a:rPr lang="zh-CN" sz="1700" kern="100">
                          <a:effectLst/>
                          <a:latin typeface="Times New Roman" panose="02020603050405020304" pitchFamily="18" charset="0"/>
                          <a:ea typeface="宋体" panose="02010600030101010101" pitchFamily="2" charset="-122"/>
                          <a:cs typeface="Times New Roman" panose="02020603050405020304" pitchFamily="18" charset="0"/>
                        </a:rPr>
                        <a:t>不涉及该密钥的分发</a:t>
                      </a:r>
                    </a:p>
                  </a:txBody>
                  <a:tcPr marL="72964" marR="72964" marT="17566" marB="0" anchor="ctr"/>
                </a:tc>
                <a:tc>
                  <a:txBody>
                    <a:bodyPr/>
                    <a:lstStyle/>
                    <a:p>
                      <a:pPr algn="ctr">
                        <a:tabLst>
                          <a:tab pos="540385" algn="l"/>
                        </a:tabLst>
                      </a:pPr>
                      <a:r>
                        <a:rPr lang="zh-CN" sz="1700" kern="100">
                          <a:effectLst/>
                          <a:latin typeface="Times New Roman" panose="02020603050405020304" pitchFamily="18" charset="0"/>
                          <a:ea typeface="宋体" panose="02010600030101010101" pitchFamily="2" charset="-122"/>
                          <a:cs typeface="Times New Roman" panose="02020603050405020304" pitchFamily="18" charset="0"/>
                        </a:rPr>
                        <a:t>利用网站安全存储主密钥加密后进行导入和导出</a:t>
                      </a:r>
                    </a:p>
                  </a:txBody>
                  <a:tcPr marL="72964" marR="72964" marT="17566" marB="0" anchor="ctr"/>
                </a:tc>
                <a:tc>
                  <a:txBody>
                    <a:bodyPr/>
                    <a:lstStyle/>
                    <a:p>
                      <a:pPr algn="ctr">
                        <a:tabLst>
                          <a:tab pos="540385" algn="l"/>
                        </a:tabLst>
                      </a:pP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服务器密码机内使用</a:t>
                      </a:r>
                    </a:p>
                  </a:txBody>
                  <a:tcPr marL="72964" marR="72964" marT="17566" marB="0" anchor="ctr"/>
                </a:tc>
                <a:tc>
                  <a:txBody>
                    <a:bodyPr/>
                    <a:lstStyle/>
                    <a:p>
                      <a:pPr algn="ctr">
                        <a:tabLst>
                          <a:tab pos="540385" algn="l"/>
                        </a:tabLst>
                      </a:pP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利用网站安全存储主密钥加密后，备份在数据库服务器中</a:t>
                      </a:r>
                    </a:p>
                  </a:txBody>
                  <a:tcPr marL="72964" marR="72964" marT="17566" marB="0" anchor="ctr"/>
                </a:tc>
                <a:tc>
                  <a:txBody>
                    <a:bodyPr/>
                    <a:lstStyle/>
                    <a:p>
                      <a:pPr algn="ctr">
                        <a:tabLst>
                          <a:tab pos="540385" algn="l"/>
                        </a:tabLst>
                      </a:pP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72964" marR="72964" marT="17566" marB="0" anchor="ctr"/>
                </a:tc>
                <a:tc>
                  <a:txBody>
                    <a:bodyPr/>
                    <a:lstStyle/>
                    <a:p>
                      <a:pPr algn="ctr">
                        <a:tabLst>
                          <a:tab pos="540385" algn="l"/>
                        </a:tabLst>
                      </a:pP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服务器密码机内完成销毁</a:t>
                      </a:r>
                    </a:p>
                  </a:txBody>
                  <a:tcPr marL="72964" marR="72964" marT="17566" marB="0" anchor="ctr"/>
                </a:tc>
                <a:extLst>
                  <a:ext uri="{0D108BD9-81ED-4DB2-BD59-A6C34878D82A}">
                    <a16:rowId xmlns:a16="http://schemas.microsoft.com/office/drawing/2014/main" val="1015434581"/>
                  </a:ext>
                </a:extLst>
              </a:tr>
            </a:tbl>
          </a:graphicData>
        </a:graphic>
      </p:graphicFrame>
    </p:spTree>
    <p:extLst>
      <p:ext uri="{BB962C8B-B14F-4D97-AF65-F5344CB8AC3E}">
        <p14:creationId xmlns:p14="http://schemas.microsoft.com/office/powerpoint/2010/main" val="18271684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ZDExMzUzMzEwZjJjOGQ4NjMyYjliYjg1ODZjOWYzNTA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2400</TotalTime>
  <Words>3639</Words>
  <Application>Microsoft Office PowerPoint</Application>
  <PresentationFormat>宽屏</PresentationFormat>
  <Paragraphs>425</Paragraphs>
  <Slides>25</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等线</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岩 崔</cp:lastModifiedBy>
  <cp:revision>833</cp:revision>
  <dcterms:created xsi:type="dcterms:W3CDTF">2021-07-28T13:40:00Z</dcterms:created>
  <dcterms:modified xsi:type="dcterms:W3CDTF">2023-11-01T02:55:51Z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