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27" r:id="rId3"/>
    <p:sldId id="384" r:id="rId5"/>
    <p:sldId id="425" r:id="rId6"/>
    <p:sldId id="606" r:id="rId7"/>
    <p:sldId id="607" r:id="rId8"/>
    <p:sldId id="608" r:id="rId9"/>
    <p:sldId id="609" r:id="rId10"/>
    <p:sldId id="610" r:id="rId11"/>
    <p:sldId id="611" r:id="rId12"/>
    <p:sldId id="612" r:id="rId13"/>
    <p:sldId id="613" r:id="rId14"/>
    <p:sldId id="614" r:id="rId15"/>
    <p:sldId id="615" r:id="rId16"/>
    <p:sldId id="616" r:id="rId17"/>
    <p:sldId id="617" r:id="rId18"/>
    <p:sldId id="618" r:id="rId19"/>
    <p:sldId id="621" r:id="rId20"/>
    <p:sldId id="622" r:id="rId21"/>
    <p:sldId id="623" r:id="rId22"/>
    <p:sldId id="624" r:id="rId23"/>
    <p:sldId id="625" r:id="rId24"/>
    <p:sldId id="626" r:id="rId25"/>
    <p:sldId id="627" r:id="rId26"/>
    <p:sldId id="628" r:id="rId27"/>
    <p:sldId id="629" r:id="rId28"/>
    <p:sldId id="635" r:id="rId29"/>
    <p:sldId id="636" r:id="rId30"/>
    <p:sldId id="630" r:id="rId31"/>
    <p:sldId id="637" r:id="rId32"/>
    <p:sldId id="639" r:id="rId33"/>
    <p:sldId id="638" r:id="rId34"/>
    <p:sldId id="631" r:id="rId35"/>
    <p:sldId id="632" r:id="rId36"/>
    <p:sldId id="640" r:id="rId37"/>
    <p:sldId id="633" r:id="rId38"/>
    <p:sldId id="634" r:id="rId39"/>
    <p:sldId id="619" r:id="rId40"/>
    <p:sldId id="620" r:id="rId41"/>
    <p:sldId id="641" r:id="rId42"/>
    <p:sldId id="642" r:id="rId43"/>
    <p:sldId id="643" r:id="rId44"/>
    <p:sldId id="659" r:id="rId45"/>
    <p:sldId id="662" r:id="rId46"/>
    <p:sldId id="660" r:id="rId47"/>
    <p:sldId id="661" r:id="rId48"/>
    <p:sldId id="644" r:id="rId49"/>
    <p:sldId id="663" r:id="rId50"/>
    <p:sldId id="664" r:id="rId51"/>
    <p:sldId id="645" r:id="rId52"/>
    <p:sldId id="646" r:id="rId53"/>
    <p:sldId id="647" r:id="rId54"/>
    <p:sldId id="648" r:id="rId55"/>
    <p:sldId id="649" r:id="rId56"/>
    <p:sldId id="650" r:id="rId57"/>
    <p:sldId id="651" r:id="rId58"/>
    <p:sldId id="652" r:id="rId59"/>
    <p:sldId id="653" r:id="rId60"/>
    <p:sldId id="654" r:id="rId61"/>
    <p:sldId id="655" r:id="rId62"/>
    <p:sldId id="665" r:id="rId63"/>
    <p:sldId id="666" r:id="rId64"/>
    <p:sldId id="667" r:id="rId65"/>
    <p:sldId id="684" r:id="rId66"/>
    <p:sldId id="685" r:id="rId67"/>
    <p:sldId id="686" r:id="rId68"/>
    <p:sldId id="706" r:id="rId69"/>
    <p:sldId id="687" r:id="rId70"/>
    <p:sldId id="688" r:id="rId71"/>
    <p:sldId id="689" r:id="rId72"/>
    <p:sldId id="690" r:id="rId73"/>
    <p:sldId id="691" r:id="rId74"/>
    <p:sldId id="692" r:id="rId75"/>
    <p:sldId id="693" r:id="rId76"/>
    <p:sldId id="694" r:id="rId77"/>
    <p:sldId id="695" r:id="rId78"/>
    <p:sldId id="696" r:id="rId79"/>
    <p:sldId id="697" r:id="rId80"/>
    <p:sldId id="698" r:id="rId81"/>
    <p:sldId id="699" r:id="rId82"/>
    <p:sldId id="700" r:id="rId83"/>
    <p:sldId id="701" r:id="rId84"/>
    <p:sldId id="702" r:id="rId85"/>
    <p:sldId id="703" r:id="rId86"/>
    <p:sldId id="704" r:id="rId87"/>
    <p:sldId id="705" r:id="rId88"/>
    <p:sldId id="707" r:id="rId89"/>
    <p:sldId id="708" r:id="rId90"/>
    <p:sldId id="709" r:id="rId91"/>
    <p:sldId id="710" r:id="rId92"/>
    <p:sldId id="711" r:id="rId93"/>
    <p:sldId id="712" r:id="rId94"/>
    <p:sldId id="713" r:id="rId95"/>
    <p:sldId id="714" r:id="rId96"/>
    <p:sldId id="715" r:id="rId97"/>
    <p:sldId id="716" r:id="rId98"/>
    <p:sldId id="1473" r:id="rId99"/>
  </p:sldIdLst>
  <p:sldSz cx="12192000" cy="6858000"/>
  <p:notesSz cx="6858000" cy="9144000"/>
  <p:custDataLst>
    <p:tags r:id="rId10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2296A6"/>
    <a:srgbClr val="1FA9A2"/>
    <a:srgbClr val="4472C4"/>
    <a:srgbClr val="C0272D"/>
    <a:srgbClr val="009244"/>
    <a:srgbClr val="FFFFFF"/>
    <a:srgbClr val="44B093"/>
    <a:srgbClr val="9ECA06"/>
    <a:srgbClr val="FFA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85306" autoAdjust="0"/>
  </p:normalViewPr>
  <p:slideViewPr>
    <p:cSldViewPr snapToGrid="0" showGuides="1">
      <p:cViewPr varScale="1">
        <p:scale>
          <a:sx n="74" d="100"/>
          <a:sy n="74" d="100"/>
        </p:scale>
        <p:origin x="88" y="6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3" Type="http://schemas.openxmlformats.org/officeDocument/2006/relationships/tags" Target="tags/tag1.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defRPr>
            </a:lvl1pPr>
          </a:lstStyle>
          <a:p>
            <a:fld id="{1F4FC72E-12B3-409D-B6D5-52046381E888}"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defRPr>
            </a:lvl1pPr>
          </a:lstStyle>
          <a:p>
            <a:fld id="{57423B5D-790E-4229-9660-97C7D2DC53D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a:t>
            </a:r>
            <a:r>
              <a:rPr lang="en-US" altLang="zh-CN" dirty="0"/>
              <a:t>2</a:t>
            </a:r>
            <a:r>
              <a:rPr lang="zh-CN" altLang="en-US" dirty="0"/>
              <a:t>个学时，每次课做一个</a:t>
            </a:r>
            <a:r>
              <a:rPr lang="en-US" altLang="zh-CN" dirty="0"/>
              <a:t>ppt</a:t>
            </a:r>
            <a:r>
              <a:rPr lang="zh-CN" altLang="en-US" dirty="0"/>
              <a:t>文件。 章节名称见进度表。</a:t>
            </a:r>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12192000" cy="34290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p:cNvSpPr/>
          <p:nvPr userDrawn="1"/>
        </p:nvSpPr>
        <p:spPr>
          <a:xfrm>
            <a:off x="0" y="3429000"/>
            <a:ext cx="12192000" cy="929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5096" y="4863125"/>
            <a:ext cx="3462020" cy="112716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占位符 11"/>
          <p:cNvSpPr>
            <a:spLocks noGrp="1"/>
          </p:cNvSpPr>
          <p:nvPr>
            <p:ph type="body" sz="quarter" idx="13" hasCustomPrompt="1"/>
          </p:nvPr>
        </p:nvSpPr>
        <p:spPr>
          <a:xfrm>
            <a:off x="256540" y="1108075"/>
            <a:ext cx="11380470" cy="1212850"/>
          </a:xfrm>
        </p:spPr>
        <p:txBody>
          <a:bodyPr anchor="ctr">
            <a:noAutofit/>
          </a:bodyPr>
          <a:lstStyle>
            <a:lvl1pPr marL="0" indent="0">
              <a:lnSpc>
                <a:spcPct val="100000"/>
              </a:lnSpc>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课程名称</a:t>
            </a:r>
            <a:endParaRPr lang="zh-CN" altLang="en-US" dirty="0"/>
          </a:p>
        </p:txBody>
      </p:sp>
      <p:sp>
        <p:nvSpPr>
          <p:cNvPr id="13" name="文本占位符 11"/>
          <p:cNvSpPr>
            <a:spLocks noGrp="1"/>
          </p:cNvSpPr>
          <p:nvPr>
            <p:ph type="body" sz="quarter" idx="14" hasCustomPrompt="1"/>
          </p:nvPr>
        </p:nvSpPr>
        <p:spPr>
          <a:xfrm>
            <a:off x="256540" y="3559101"/>
            <a:ext cx="5453380" cy="669438"/>
          </a:xfrm>
        </p:spPr>
        <p:txBody>
          <a:bodyPr anchor="ctr">
            <a:noAutofit/>
          </a:bodyPr>
          <a:lstStyle>
            <a:lvl1pPr marL="0" indent="0">
              <a:lnSpc>
                <a:spcPct val="100000"/>
              </a:lnSpc>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章节名称</a:t>
            </a:r>
            <a:endParaRPr lang="zh-CN" altLang="en-US" dirty="0"/>
          </a:p>
        </p:txBody>
      </p:sp>
      <p:sp>
        <p:nvSpPr>
          <p:cNvPr id="14" name="文本占位符 11"/>
          <p:cNvSpPr>
            <a:spLocks noGrp="1"/>
          </p:cNvSpPr>
          <p:nvPr>
            <p:ph type="body" sz="quarter" idx="15" hasCustomPrompt="1"/>
          </p:nvPr>
        </p:nvSpPr>
        <p:spPr>
          <a:xfrm>
            <a:off x="10292080" y="3559101"/>
            <a:ext cx="1643380" cy="669438"/>
          </a:xfrm>
        </p:spPr>
        <p:txBody>
          <a:bodyPr anchor="ctr">
            <a:noAutofit/>
          </a:bodyPr>
          <a:lstStyle>
            <a:lvl1pPr marL="0" indent="0" algn="r">
              <a:lnSpc>
                <a:spcPct val="100000"/>
              </a:lnSpc>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教师姓名</a:t>
            </a:r>
            <a:endParaRPr lang="zh-CN" altLang="en-US" dirty="0"/>
          </a:p>
        </p:txBody>
      </p:sp>
      <p:sp>
        <p:nvSpPr>
          <p:cNvPr id="15" name="文本框 14"/>
          <p:cNvSpPr txBox="1"/>
          <p:nvPr userDrawn="1"/>
        </p:nvSpPr>
        <p:spPr>
          <a:xfrm>
            <a:off x="7698462" y="5077500"/>
            <a:ext cx="449353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2F5597"/>
                </a:solidFill>
                <a:effectLst/>
                <a:uLnTx/>
                <a:uFillTx/>
                <a:latin typeface="微软雅黑" panose="020B0503020204020204" pitchFamily="34" charset="-122"/>
                <a:ea typeface="微软雅黑" panose="020B0503020204020204" pitchFamily="34" charset="-122"/>
                <a:cs typeface="+mn-cs"/>
              </a:rPr>
              <a:t>网络空间安全学院（密码学院）</a:t>
            </a:r>
            <a:endParaRPr kumimoji="0" lang="zh-CN" altLang="en-US" sz="2400" b="1" i="0" u="none" strike="noStrike" kern="1200" cap="none" spc="0" normalizeH="0" baseline="0" noProof="0" dirty="0">
              <a:ln>
                <a:noFill/>
              </a:ln>
              <a:solidFill>
                <a:srgbClr val="2F5597"/>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userDrawn="1"/>
        </p:nvSpPr>
        <p:spPr>
          <a:xfrm>
            <a:off x="7691120" y="5493411"/>
            <a:ext cx="429155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2F5597"/>
                </a:solidFill>
                <a:effectLst/>
                <a:uLnTx/>
                <a:uFillTx/>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kumimoji="0" lang="zh-CN" altLang="en-US" sz="1400" b="1" i="0" u="none" strike="noStrike" kern="1200" cap="none" spc="0" normalizeH="0" baseline="0" noProof="0" dirty="0">
              <a:ln>
                <a:noFill/>
              </a:ln>
              <a:solidFill>
                <a:srgbClr val="2F5597"/>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050"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826"/>
          <a:stretch>
            <a:fillRect/>
          </a:stretch>
        </p:blipFill>
        <p:spPr bwMode="auto">
          <a:xfrm>
            <a:off x="6771550" y="4957647"/>
            <a:ext cx="915899" cy="938125"/>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占位符 11"/>
          <p:cNvSpPr>
            <a:spLocks noGrp="1"/>
          </p:cNvSpPr>
          <p:nvPr>
            <p:ph type="body" sz="quarter" idx="16" hasCustomPrompt="1"/>
          </p:nvPr>
        </p:nvSpPr>
        <p:spPr>
          <a:xfrm>
            <a:off x="10052050" y="6356351"/>
            <a:ext cx="1883410" cy="501649"/>
          </a:xfrm>
        </p:spPr>
        <p:txBody>
          <a:bodyPr anchor="ctr">
            <a:noAutofit/>
          </a:bodyPr>
          <a:lstStyle>
            <a:lvl1pPr marL="0" indent="0" algn="r">
              <a:lnSpc>
                <a:spcPct val="100000"/>
              </a:lnSpc>
              <a:buNone/>
              <a:defRPr sz="1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学期</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15" name="文本占位符 11"/>
          <p:cNvSpPr>
            <a:spLocks noGrp="1"/>
          </p:cNvSpPr>
          <p:nvPr>
            <p:ph type="body" sz="quarter" idx="14" hasCustomPrompt="1"/>
          </p:nvPr>
        </p:nvSpPr>
        <p:spPr>
          <a:xfrm>
            <a:off x="198611" y="926153"/>
            <a:ext cx="11794779" cy="566694"/>
          </a:xfrm>
        </p:spPr>
        <p:txBody>
          <a:bodyPr>
            <a:noAutofit/>
          </a:bodyPr>
          <a:lstStyle>
            <a:lvl1pPr marL="0" indent="0">
              <a:lnSpc>
                <a:spcPct val="100000"/>
              </a:lnSpc>
              <a:buNone/>
              <a:defRPr sz="28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endParaRPr lang="zh-CN" altLang="en-US" dirty="0"/>
          </a:p>
        </p:txBody>
      </p:sp>
      <p:sp>
        <p:nvSpPr>
          <p:cNvPr id="18" name="文本占位符 11"/>
          <p:cNvSpPr>
            <a:spLocks noGrp="1"/>
          </p:cNvSpPr>
          <p:nvPr>
            <p:ph type="body" sz="quarter" idx="15" hasCustomPrompt="1"/>
          </p:nvPr>
        </p:nvSpPr>
        <p:spPr>
          <a:xfrm>
            <a:off x="198611" y="1558806"/>
            <a:ext cx="11794779" cy="4516005"/>
          </a:xfrm>
        </p:spPr>
        <p:txBody>
          <a:bodyPr>
            <a:normAutofit/>
          </a:bodyPr>
          <a:lstStyle>
            <a:lvl1pPr marL="0" indent="0" algn="just">
              <a:lnSpc>
                <a:spcPct val="100000"/>
              </a:lnSpc>
              <a:spcBef>
                <a:spcPts val="0"/>
              </a:spcBef>
              <a:buNone/>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内容</a:t>
            </a:r>
            <a:endParaRPr lang="zh-CN" altLang="en-US" dirty="0"/>
          </a:p>
        </p:txBody>
      </p:sp>
      <p:sp>
        <p:nvSpPr>
          <p:cNvPr id="20" name="文本框 19"/>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文本框 22"/>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6" name="矩形 65"/>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5" name="矩形 64"/>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20" name="文本框 19"/>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文本框 22"/>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6" name="矩形 65"/>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5" name="矩形 64"/>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宋体" panose="02010600030101010101" pitchFamily="2" charset="-122"/>
              </a:defRPr>
            </a:lvl1pPr>
          </a:lstStyle>
          <a:p>
            <a:pPr>
              <a:defRPr/>
            </a:pPr>
            <a:endParaRPr lang="zh-CN" alt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宋体" panose="02010600030101010101" pitchFamily="2" charset="-122"/>
              </a:defRPr>
            </a:lvl1pPr>
          </a:lstStyle>
          <a:p>
            <a:pPr>
              <a:defRPr/>
            </a:pPr>
            <a:endParaRPr lang="zh-CN" alt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宋体" panose="02010600030101010101" pitchFamily="2" charset="-122"/>
              </a:defRPr>
            </a:lvl1pPr>
          </a:lstStyle>
          <a:p>
            <a:pPr>
              <a:defRPr/>
            </a:pPr>
            <a:fld id="{3FA3B7B3-45F1-4F78-8C74-FDB527C9F76D}" type="slidenum">
              <a:rPr lang="zh-CN" altLang="en-US" smtClean="0">
                <a:solidFill>
                  <a:prstClr val="black">
                    <a:tint val="75000"/>
                  </a:prstClr>
                </a:solidFill>
              </a:rPr>
            </a:fld>
            <a:endParaRPr lang="zh-CN" alt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image" Target="../media/image5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密码应用与安全性评估</a:t>
            </a:r>
            <a:endParaRPr lang="zh-CN" altLang="en-US" dirty="0"/>
          </a:p>
        </p:txBody>
      </p:sp>
      <p:sp>
        <p:nvSpPr>
          <p:cNvPr id="3" name="文本占位符 2"/>
          <p:cNvSpPr>
            <a:spLocks noGrp="1"/>
          </p:cNvSpPr>
          <p:nvPr>
            <p:ph type="body" sz="quarter" idx="14"/>
          </p:nvPr>
        </p:nvSpPr>
        <p:spPr/>
        <p:txBody>
          <a:bodyPr/>
          <a:lstStyle/>
          <a:p>
            <a:r>
              <a:rPr lang="zh-CN" altLang="en-US" dirty="0"/>
              <a:t>第</a:t>
            </a:r>
            <a:r>
              <a:rPr lang="en-US" altLang="zh-CN" dirty="0"/>
              <a:t>1</a:t>
            </a:r>
            <a:r>
              <a:rPr lang="zh-CN" altLang="en-US" dirty="0"/>
              <a:t>章  密码基础知识</a:t>
            </a:r>
            <a:r>
              <a:rPr lang="en-US" altLang="zh-CN" dirty="0"/>
              <a:t>(2)</a:t>
            </a:r>
            <a:endParaRPr lang="zh-CN" altLang="en-US" dirty="0"/>
          </a:p>
        </p:txBody>
      </p:sp>
      <p:sp>
        <p:nvSpPr>
          <p:cNvPr id="4" name="文本占位符 3"/>
          <p:cNvSpPr>
            <a:spLocks noGrp="1"/>
          </p:cNvSpPr>
          <p:nvPr>
            <p:ph type="body" sz="quarter" idx="15"/>
          </p:nvPr>
        </p:nvSpPr>
        <p:spPr/>
        <p:txBody>
          <a:bodyPr/>
          <a:lstStyle/>
          <a:p>
            <a:r>
              <a:rPr lang="zh-CN" altLang="en-US" dirty="0"/>
              <a:t>教师姓名</a:t>
            </a:r>
            <a:endParaRPr lang="zh-CN" altLang="en-US" dirty="0"/>
          </a:p>
        </p:txBody>
      </p:sp>
      <p:sp>
        <p:nvSpPr>
          <p:cNvPr id="13" name="文本占位符 12"/>
          <p:cNvSpPr>
            <a:spLocks noGrp="1"/>
          </p:cNvSpPr>
          <p:nvPr>
            <p:ph type="body" sz="quarter" idx="16"/>
          </p:nvPr>
        </p:nvSpPr>
        <p:spPr/>
        <p:txBody>
          <a:bodyPr/>
          <a:lstStyle/>
          <a:p>
            <a:r>
              <a:rPr lang="zh-CN" altLang="en-US" dirty="0"/>
              <a:t>学期</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CBC</a:t>
            </a:r>
            <a:r>
              <a:rPr lang="zh-CN" altLang="en-US" dirty="0"/>
              <a:t>模式</a:t>
            </a:r>
            <a:endParaRPr lang="zh-CN" altLang="en-US" dirty="0"/>
          </a:p>
        </p:txBody>
      </p:sp>
      <p:sp>
        <p:nvSpPr>
          <p:cNvPr id="5" name="文本占位符 4"/>
          <p:cNvSpPr>
            <a:spLocks noGrp="1"/>
          </p:cNvSpPr>
          <p:nvPr>
            <p:ph type="body" sz="quarter" idx="15"/>
          </p:nvPr>
        </p:nvSpPr>
        <p:spPr>
          <a:xfrm>
            <a:off x="198611" y="1558806"/>
            <a:ext cx="6987751" cy="4516005"/>
          </a:xfrm>
        </p:spPr>
        <p:txBody>
          <a:bodyPr>
            <a:normAutofit fontScale="92500" lnSpcReduction="10000"/>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明文分组在加密之前，先与前一组密文分组按位异或后，再送至加密模块进行加密。</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dirty="0">
                <a:solidFill>
                  <a:srgbClr val="1C1917"/>
                </a:solidFill>
              </a:rPr>
              <a:t>具有以下性质：</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对密文分组的重新编排不会导致对相应明文分组的重新编排。</a:t>
            </a:r>
            <a:endParaRPr lang="zh-CN" altLang="en-US"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使用不同的</a:t>
            </a:r>
            <a:r>
              <a:rPr lang="en-US" altLang="zh-CN" dirty="0">
                <a:solidFill>
                  <a:srgbClr val="1C1917"/>
                </a:solidFill>
              </a:rPr>
              <a:t>IV</a:t>
            </a:r>
            <a:r>
              <a:rPr lang="zh-CN" altLang="en-US" dirty="0">
                <a:solidFill>
                  <a:srgbClr val="1C1917"/>
                </a:solidFill>
              </a:rPr>
              <a:t>可以避免对相同的明文使用相同的密钥加密生成相同的密文的弊端。</a:t>
            </a:r>
            <a:endParaRPr lang="zh-CN" altLang="en-US"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加密过程是串行的，无法并行化；解密过程可以并行化。</a:t>
            </a:r>
            <a:endParaRPr lang="zh-CN" altLang="en-US" dirty="0">
              <a:solidFill>
                <a:srgbClr val="1C1917"/>
              </a:solidFill>
            </a:endParaRPr>
          </a:p>
          <a:p>
            <a:pPr marL="342900" indent="-342900" algn="l">
              <a:lnSpc>
                <a:spcPct val="150000"/>
              </a:lnSpc>
              <a:buFont typeface="Wingdings" panose="05000000000000000000" pitchFamily="2" charset="2"/>
              <a:buChar char="Ø"/>
            </a:pP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pic>
        <p:nvPicPr>
          <p:cNvPr id="6" name="图片 5"/>
          <p:cNvPicPr>
            <a:picLocks noChangeAspect="1"/>
          </p:cNvPicPr>
          <p:nvPr/>
        </p:nvPicPr>
        <p:blipFill rotWithShape="1">
          <a:blip r:embed="rId1"/>
          <a:srcRect l="2499" r="5742" b="8970"/>
          <a:stretch>
            <a:fillRect/>
          </a:stretch>
        </p:blipFill>
        <p:spPr>
          <a:xfrm>
            <a:off x="7186362" y="1492847"/>
            <a:ext cx="4839629" cy="44035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CTR</a:t>
            </a:r>
            <a:r>
              <a:rPr lang="zh-CN" altLang="en-US" dirty="0"/>
              <a:t>模式</a:t>
            </a:r>
            <a:endParaRPr lang="zh-CN" altLang="en-US" dirty="0"/>
          </a:p>
        </p:txBody>
      </p:sp>
      <p:sp>
        <p:nvSpPr>
          <p:cNvPr id="5" name="文本占位符 4"/>
          <p:cNvSpPr>
            <a:spLocks noGrp="1"/>
          </p:cNvSpPr>
          <p:nvPr>
            <p:ph type="body" sz="quarter" idx="15"/>
          </p:nvPr>
        </p:nvSpPr>
        <p:spPr>
          <a:xfrm>
            <a:off x="198612" y="1558806"/>
            <a:ext cx="7627866" cy="4516005"/>
          </a:xfrm>
        </p:spPr>
        <p:txBody>
          <a:bodyPr>
            <a:normAutofit/>
          </a:bodyPr>
          <a:lstStyle/>
          <a:p>
            <a:pPr marL="342900" indent="-342900" algn="l">
              <a:lnSpc>
                <a:spcPct val="150000"/>
              </a:lnSpc>
              <a:buFont typeface="Wingdings" panose="05000000000000000000" pitchFamily="2" charset="2"/>
              <a:buChar char="Ø"/>
            </a:pPr>
            <a:r>
              <a:rPr lang="en-US" altLang="zh-CN" b="0" i="0" dirty="0">
                <a:solidFill>
                  <a:srgbClr val="1C1917"/>
                </a:solidFill>
                <a:effectLst/>
              </a:rPr>
              <a:t>CTR</a:t>
            </a:r>
            <a:r>
              <a:rPr lang="zh-CN" altLang="en-US" b="0" i="0" dirty="0">
                <a:solidFill>
                  <a:srgbClr val="1C1917"/>
                </a:solidFill>
                <a:effectLst/>
              </a:rPr>
              <a:t>模式通过将逐次累加的计数器值进行加密来生成密钥流。</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en-US" altLang="zh-CN" b="0" i="0" dirty="0">
                <a:solidFill>
                  <a:srgbClr val="1C1917"/>
                </a:solidFill>
                <a:effectLst/>
              </a:rPr>
              <a:t>CTR</a:t>
            </a:r>
            <a:r>
              <a:rPr lang="zh-CN" altLang="en-US" b="0" i="0" dirty="0">
                <a:solidFill>
                  <a:srgbClr val="1C1917"/>
                </a:solidFill>
                <a:effectLst/>
              </a:rPr>
              <a:t>模式具有如下性质：</a:t>
            </a:r>
            <a:endParaRPr lang="zh-CN" altLang="en-US" b="0" i="0" dirty="0">
              <a:solidFill>
                <a:srgbClr val="1C1917"/>
              </a:solidFill>
              <a:effectLst/>
            </a:endParaRPr>
          </a:p>
          <a:p>
            <a:pPr marL="702310" indent="-342900" algn="l">
              <a:lnSpc>
                <a:spcPct val="150000"/>
              </a:lnSpc>
              <a:buFont typeface="Arial" panose="020B0604020202020204" pitchFamily="34" charset="0"/>
              <a:buChar char="•"/>
            </a:pPr>
            <a:r>
              <a:rPr lang="zh-CN" altLang="en-US" dirty="0">
                <a:solidFill>
                  <a:srgbClr val="1C1917"/>
                </a:solidFill>
              </a:rPr>
              <a:t>支持加密和解密并行计算，可事先生成密钥流，进行加密和解密准备。</a:t>
            </a:r>
            <a:endParaRPr lang="zh-CN" altLang="en-US"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只用到了分组密码算法的分组加密操作。</a:t>
            </a:r>
            <a:endParaRPr lang="zh-CN" altLang="en-US"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错误密文中的对应比特只会影响解密后明文中的对应比特，即错误不会传播</a:t>
            </a:r>
            <a:r>
              <a:rPr lang="zh-CN" altLang="en-US" b="0" i="0" dirty="0">
                <a:solidFill>
                  <a:srgbClr val="1C1917"/>
                </a:solidFill>
                <a:effectLst/>
              </a:rPr>
              <a:t>。</a:t>
            </a:r>
            <a:endParaRPr lang="zh-CN" altLang="en-US" b="0" i="0" dirty="0">
              <a:solidFill>
                <a:srgbClr val="1C1917"/>
              </a:solidFill>
              <a:effectLst/>
            </a:endParaRPr>
          </a:p>
          <a:p>
            <a:pPr marL="342900" indent="-342900" algn="l">
              <a:lnSpc>
                <a:spcPct val="150000"/>
              </a:lnSpc>
              <a:buFont typeface="Wingdings" panose="05000000000000000000" pitchFamily="2" charset="2"/>
              <a:buChar char="Ø"/>
            </a:pP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pic>
        <p:nvPicPr>
          <p:cNvPr id="6" name="图片 5"/>
          <p:cNvPicPr>
            <a:picLocks noChangeAspect="1"/>
          </p:cNvPicPr>
          <p:nvPr/>
        </p:nvPicPr>
        <p:blipFill rotWithShape="1">
          <a:blip r:embed="rId1"/>
          <a:srcRect l="5110" t="4077" r="9326" b="11823"/>
          <a:stretch>
            <a:fillRect/>
          </a:stretch>
        </p:blipFill>
        <p:spPr>
          <a:xfrm>
            <a:off x="7901162" y="1498600"/>
            <a:ext cx="4124830" cy="41935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ZUC</a:t>
            </a:r>
            <a:r>
              <a:rPr lang="zh-CN" altLang="en-US" dirty="0"/>
              <a:t>序列密码算法</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en-US" altLang="zh-CN" b="0" i="0" dirty="0">
                <a:solidFill>
                  <a:srgbClr val="1C1917"/>
                </a:solidFill>
                <a:effectLst/>
              </a:rPr>
              <a:t>ZUC</a:t>
            </a:r>
            <a:r>
              <a:rPr lang="zh-CN" altLang="en-US" b="0" i="0" dirty="0">
                <a:solidFill>
                  <a:srgbClr val="1C1917"/>
                </a:solidFill>
                <a:effectLst/>
              </a:rPr>
              <a:t>（祖冲之密码算法）是我国发布的商用密码算法中的序列密码算法；</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算法以中国占代数学家祖冲之的拼音</a:t>
            </a:r>
            <a:r>
              <a:rPr lang="en-US" altLang="zh-CN" b="0" i="0" dirty="0">
                <a:solidFill>
                  <a:srgbClr val="1C1917"/>
                </a:solidFill>
                <a:effectLst/>
              </a:rPr>
              <a:t>(ZU </a:t>
            </a:r>
            <a:r>
              <a:rPr lang="en-US" altLang="zh-CN" b="0" i="0" dirty="0" err="1">
                <a:solidFill>
                  <a:srgbClr val="1C1917"/>
                </a:solidFill>
                <a:effectLst/>
              </a:rPr>
              <a:t>Chongzhi</a:t>
            </a:r>
            <a:r>
              <a:rPr lang="en-US" altLang="zh-CN" b="0" i="0" dirty="0">
                <a:solidFill>
                  <a:srgbClr val="1C1917"/>
                </a:solidFill>
                <a:effectLst/>
              </a:rPr>
              <a:t>)</a:t>
            </a:r>
            <a:r>
              <a:rPr lang="zh-CN" altLang="en-US" b="0" i="0" dirty="0">
                <a:solidFill>
                  <a:srgbClr val="1C1917"/>
                </a:solidFill>
                <a:effectLst/>
              </a:rPr>
              <a:t>首字母命名；</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可用于数据保密性保护、完整性保护等；</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en-US" altLang="zh-CN" b="0" i="0" dirty="0">
                <a:solidFill>
                  <a:srgbClr val="1C1917"/>
                </a:solidFill>
                <a:effectLst/>
              </a:rPr>
              <a:t>ZUC</a:t>
            </a:r>
            <a:r>
              <a:rPr lang="zh-CN" altLang="en-US" b="0" i="0" dirty="0">
                <a:solidFill>
                  <a:srgbClr val="1C1917"/>
                </a:solidFill>
                <a:effectLst/>
              </a:rPr>
              <a:t>算法标准包括三个部分，相对应的国家和密码行业标准分别为：</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en-US" altLang="zh-CN" dirty="0">
                <a:solidFill>
                  <a:srgbClr val="1C1917"/>
                </a:solidFill>
              </a:rPr>
              <a:t>GB/T33133.1-2016《</a:t>
            </a:r>
            <a:r>
              <a:rPr lang="zh-CN" altLang="en-US" dirty="0">
                <a:solidFill>
                  <a:srgbClr val="1C1917"/>
                </a:solidFill>
              </a:rPr>
              <a:t>信息安全技术祖冲之序列密码算法第</a:t>
            </a:r>
            <a:r>
              <a:rPr lang="en-US" altLang="zh-CN" dirty="0">
                <a:solidFill>
                  <a:srgbClr val="1C1917"/>
                </a:solidFill>
              </a:rPr>
              <a:t>1</a:t>
            </a:r>
            <a:r>
              <a:rPr lang="zh-CN" altLang="en-US" dirty="0">
                <a:solidFill>
                  <a:srgbClr val="1C1917"/>
                </a:solidFill>
              </a:rPr>
              <a:t>部分：算法描述</a:t>
            </a:r>
            <a:r>
              <a:rPr lang="en-US" altLang="zh-CN" dirty="0">
                <a:solidFill>
                  <a:srgbClr val="1C1917"/>
                </a:solidFill>
              </a:rPr>
              <a:t>》</a:t>
            </a:r>
            <a:endParaRPr lang="en-US" altLang="zh-CN" dirty="0">
              <a:solidFill>
                <a:srgbClr val="1C1917"/>
              </a:solidFill>
            </a:endParaRPr>
          </a:p>
          <a:p>
            <a:pPr marL="702310" indent="-342900" algn="l">
              <a:lnSpc>
                <a:spcPct val="150000"/>
              </a:lnSpc>
              <a:buFont typeface="Arial" panose="020B0604020202020204" pitchFamily="34" charset="0"/>
              <a:buChar char="•"/>
            </a:pPr>
            <a:r>
              <a:rPr lang="en-US" altLang="zh-CN" dirty="0">
                <a:solidFill>
                  <a:srgbClr val="1C1917"/>
                </a:solidFill>
              </a:rPr>
              <a:t>GM/T 000L2-2012《</a:t>
            </a:r>
            <a:r>
              <a:rPr lang="zh-CN" altLang="en-US" dirty="0">
                <a:solidFill>
                  <a:srgbClr val="1C1917"/>
                </a:solidFill>
              </a:rPr>
              <a:t>祖冲之序列密码算法第</a:t>
            </a:r>
            <a:r>
              <a:rPr lang="en-US" altLang="zh-CN" dirty="0">
                <a:solidFill>
                  <a:srgbClr val="1C1917"/>
                </a:solidFill>
              </a:rPr>
              <a:t>2</a:t>
            </a:r>
            <a:r>
              <a:rPr lang="zh-CN" altLang="en-US" dirty="0">
                <a:solidFill>
                  <a:srgbClr val="1C1917"/>
                </a:solidFill>
              </a:rPr>
              <a:t>部分：基于祖冲之算法的机密性算法</a:t>
            </a:r>
            <a:r>
              <a:rPr lang="en-US" altLang="zh-CN" dirty="0">
                <a:solidFill>
                  <a:srgbClr val="1C1917"/>
                </a:solidFill>
              </a:rPr>
              <a:t>》</a:t>
            </a:r>
            <a:endParaRPr lang="en-US" altLang="zh-CN" dirty="0">
              <a:solidFill>
                <a:srgbClr val="1C1917"/>
              </a:solidFill>
            </a:endParaRPr>
          </a:p>
          <a:p>
            <a:pPr marL="702310" indent="-342900" algn="l">
              <a:lnSpc>
                <a:spcPct val="150000"/>
              </a:lnSpc>
              <a:buFont typeface="Arial" panose="020B0604020202020204" pitchFamily="34" charset="0"/>
              <a:buChar char="•"/>
            </a:pPr>
            <a:r>
              <a:rPr lang="en-US" altLang="zh-CN" dirty="0">
                <a:solidFill>
                  <a:srgbClr val="1C1917"/>
                </a:solidFill>
              </a:rPr>
              <a:t>GM/T 000L3-2012《</a:t>
            </a:r>
            <a:r>
              <a:rPr lang="zh-CN" altLang="en-US" dirty="0">
                <a:solidFill>
                  <a:srgbClr val="1C1917"/>
                </a:solidFill>
              </a:rPr>
              <a:t>祖冲之序列密码算法第</a:t>
            </a:r>
            <a:r>
              <a:rPr lang="en-US" altLang="zh-CN" dirty="0">
                <a:solidFill>
                  <a:srgbClr val="1C1917"/>
                </a:solidFill>
              </a:rPr>
              <a:t>3</a:t>
            </a:r>
            <a:r>
              <a:rPr lang="zh-CN" altLang="en-US" dirty="0">
                <a:solidFill>
                  <a:srgbClr val="1C1917"/>
                </a:solidFill>
              </a:rPr>
              <a:t>部分基于祖冲之算法的完整性算法</a:t>
            </a:r>
            <a:r>
              <a:rPr lang="en-US" altLang="zh-CN" dirty="0">
                <a:solidFill>
                  <a:srgbClr val="1C1917"/>
                </a:solidFill>
              </a:rPr>
              <a:t>》</a:t>
            </a:r>
            <a:endParaRPr lang="en-US" altLang="zh-CN" dirty="0">
              <a:solidFill>
                <a:srgbClr val="1C1917"/>
              </a:solidFill>
            </a:endParaRPr>
          </a:p>
          <a:p>
            <a:pPr marL="342900" indent="-342900" algn="l">
              <a:lnSpc>
                <a:spcPct val="150000"/>
              </a:lnSpc>
              <a:buFont typeface="Wingdings" panose="05000000000000000000" pitchFamily="2" charset="2"/>
              <a:buChar char="Ø"/>
            </a:pPr>
            <a:r>
              <a:rPr lang="en-US" altLang="zh-CN" dirty="0">
                <a:solidFill>
                  <a:srgbClr val="1C1917"/>
                </a:solidFill>
              </a:rPr>
              <a:t>2011</a:t>
            </a:r>
            <a:r>
              <a:rPr lang="zh-CN" altLang="en-US" dirty="0">
                <a:solidFill>
                  <a:srgbClr val="1C1917"/>
                </a:solidFill>
              </a:rPr>
              <a:t>年</a:t>
            </a:r>
            <a:r>
              <a:rPr lang="en-US" altLang="zh-CN" dirty="0">
                <a:solidFill>
                  <a:srgbClr val="1C1917"/>
                </a:solidFill>
              </a:rPr>
              <a:t>9</a:t>
            </a:r>
            <a:r>
              <a:rPr lang="zh-CN" altLang="en-US" dirty="0">
                <a:solidFill>
                  <a:srgbClr val="1C1917"/>
                </a:solidFill>
              </a:rPr>
              <a:t>月</a:t>
            </a:r>
            <a:r>
              <a:rPr lang="en-US" altLang="zh-CN" dirty="0">
                <a:solidFill>
                  <a:srgbClr val="1C1917"/>
                </a:solidFill>
              </a:rPr>
              <a:t>ZUC</a:t>
            </a:r>
            <a:r>
              <a:rPr lang="zh-CN" altLang="en-US" dirty="0">
                <a:solidFill>
                  <a:srgbClr val="1C1917"/>
                </a:solidFill>
              </a:rPr>
              <a:t>算法成为了</a:t>
            </a:r>
            <a:r>
              <a:rPr lang="en-US" altLang="zh-CN" dirty="0">
                <a:solidFill>
                  <a:srgbClr val="1C1917"/>
                </a:solidFill>
              </a:rPr>
              <a:t>4G</a:t>
            </a:r>
            <a:r>
              <a:rPr lang="zh-CN" altLang="en-US" dirty="0">
                <a:solidFill>
                  <a:srgbClr val="1C1917"/>
                </a:solidFill>
              </a:rPr>
              <a:t>移动通信密码算法国际标准。</a:t>
            </a:r>
            <a:endParaRPr lang="en-US" altLang="zh-CN"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ZUC</a:t>
            </a:r>
            <a:r>
              <a:rPr lang="zh-CN" altLang="en-US" dirty="0"/>
              <a:t>算法的结构</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包括线性反馈移位寄存器</a:t>
            </a:r>
            <a:r>
              <a:rPr lang="en-US" altLang="zh-CN" b="0" i="0" dirty="0">
                <a:solidFill>
                  <a:srgbClr val="1C1917"/>
                </a:solidFill>
                <a:effectLst/>
              </a:rPr>
              <a:t>(LFSR)</a:t>
            </a:r>
            <a:r>
              <a:rPr lang="zh-CN" altLang="en-US" b="0" i="0" dirty="0">
                <a:solidFill>
                  <a:srgbClr val="1C1917"/>
                </a:solidFill>
                <a:effectLst/>
              </a:rPr>
              <a:t>、比特重组</a:t>
            </a:r>
            <a:r>
              <a:rPr lang="en-US" altLang="zh-CN" b="0" i="0" dirty="0">
                <a:solidFill>
                  <a:srgbClr val="1C1917"/>
                </a:solidFill>
                <a:effectLst/>
              </a:rPr>
              <a:t>(BR)</a:t>
            </a:r>
            <a:r>
              <a:rPr lang="zh-CN" altLang="en-US" b="0" i="0" dirty="0">
                <a:solidFill>
                  <a:srgbClr val="1C1917"/>
                </a:solidFill>
                <a:effectLst/>
              </a:rPr>
              <a:t>、非线性函数</a:t>
            </a:r>
            <a:r>
              <a:rPr lang="en-US" altLang="zh-CN" b="0" i="0" dirty="0">
                <a:solidFill>
                  <a:srgbClr val="1C1917"/>
                </a:solidFill>
                <a:effectLst/>
              </a:rPr>
              <a:t>F</a:t>
            </a:r>
            <a:r>
              <a:rPr lang="zh-CN" altLang="en-US" b="0" i="0" dirty="0">
                <a:solidFill>
                  <a:srgbClr val="1C1917"/>
                </a:solidFill>
                <a:effectLst/>
              </a:rPr>
              <a:t>三个基本部分；</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在逻辑上分为上、中、下三层，其中上层是</a:t>
            </a:r>
            <a:r>
              <a:rPr lang="en-US" altLang="zh-CN" b="0" i="0" dirty="0">
                <a:solidFill>
                  <a:srgbClr val="1C1917"/>
                </a:solidFill>
                <a:effectLst/>
              </a:rPr>
              <a:t>16</a:t>
            </a:r>
            <a:r>
              <a:rPr lang="zh-CN" altLang="en-US" b="0" i="0" dirty="0">
                <a:solidFill>
                  <a:srgbClr val="1C1917"/>
                </a:solidFill>
                <a:effectLst/>
              </a:rPr>
              <a:t>级</a:t>
            </a:r>
            <a:r>
              <a:rPr lang="en-US" altLang="zh-CN" b="0" i="0" dirty="0">
                <a:solidFill>
                  <a:srgbClr val="1C1917"/>
                </a:solidFill>
                <a:effectLst/>
              </a:rPr>
              <a:t>LFSR,</a:t>
            </a:r>
            <a:r>
              <a:rPr lang="zh-CN" altLang="en-US" b="0" i="0" dirty="0">
                <a:solidFill>
                  <a:srgbClr val="1C1917"/>
                </a:solidFill>
                <a:effectLst/>
              </a:rPr>
              <a:t>中间层是</a:t>
            </a:r>
            <a:r>
              <a:rPr lang="en-US" altLang="zh-CN" b="0" i="0" dirty="0">
                <a:solidFill>
                  <a:srgbClr val="1C1917"/>
                </a:solidFill>
                <a:effectLst/>
              </a:rPr>
              <a:t>BR,</a:t>
            </a:r>
            <a:r>
              <a:rPr lang="zh-CN" altLang="en-US" b="0" i="0" dirty="0">
                <a:solidFill>
                  <a:srgbClr val="1C1917"/>
                </a:solidFill>
                <a:effectLst/>
              </a:rPr>
              <a:t>下层是非线性函数</a:t>
            </a:r>
            <a:r>
              <a:rPr lang="en-US" altLang="zh-CN" b="0" i="0" dirty="0">
                <a:solidFill>
                  <a:srgbClr val="1C1917"/>
                </a:solidFill>
                <a:effectLst/>
              </a:rPr>
              <a:t>F</a:t>
            </a:r>
            <a:r>
              <a:rPr lang="zh-CN" altLang="en-US" dirty="0">
                <a:solidFill>
                  <a:srgbClr val="1C1917"/>
                </a:solidFill>
              </a:rPr>
              <a:t>：</a:t>
            </a:r>
            <a:endParaRPr lang="en-US" altLang="zh-CN"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pic>
        <p:nvPicPr>
          <p:cNvPr id="7" name="图片 6"/>
          <p:cNvPicPr>
            <a:picLocks noChangeAspect="1"/>
          </p:cNvPicPr>
          <p:nvPr/>
        </p:nvPicPr>
        <p:blipFill rotWithShape="1">
          <a:blip r:embed="rId1"/>
          <a:srcRect r="2359" b="7215"/>
          <a:stretch>
            <a:fillRect/>
          </a:stretch>
        </p:blipFill>
        <p:spPr>
          <a:xfrm>
            <a:off x="6924056" y="2731455"/>
            <a:ext cx="5101935" cy="3461901"/>
          </a:xfrm>
          <a:prstGeom prst="rect">
            <a:avLst/>
          </a:prstGeom>
        </p:spPr>
      </p:pic>
      <mc:AlternateContent xmlns:mc="http://schemas.openxmlformats.org/markup-compatibility/2006">
        <mc:Choice xmlns:a14="http://schemas.microsoft.com/office/drawing/2010/main" Requires="a14">
          <p:sp>
            <p:nvSpPr>
              <p:cNvPr id="8" name="文本占位符 4"/>
              <p:cNvSpPr txBox="1"/>
              <p:nvPr/>
            </p:nvSpPr>
            <p:spPr>
              <a:xfrm>
                <a:off x="600055" y="3183147"/>
                <a:ext cx="6291400" cy="3211734"/>
              </a:xfrm>
              <a:prstGeom prst="rect">
                <a:avLst/>
              </a:prstGeom>
            </p:spPr>
            <p:txBody>
              <a:bodyPr vert="horz" lIns="91440" tIns="45720" rIns="91440" bIns="45720" rtlCol="0">
                <a:normAutofit fontScale="77500" lnSpcReduction="20000"/>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265" indent="-342900" algn="l">
                  <a:lnSpc>
                    <a:spcPct val="150000"/>
                  </a:lnSpc>
                  <a:buFont typeface="Arial" panose="020B0604020202020204" pitchFamily="34" charset="0"/>
                  <a:buChar char="•"/>
                </a:pPr>
                <a:r>
                  <a:rPr lang="zh-CN" altLang="en-US" dirty="0">
                    <a:solidFill>
                      <a:srgbClr val="1C1917"/>
                    </a:solidFill>
                  </a:rPr>
                  <a:t>上层：</a:t>
                </a:r>
                <a:r>
                  <a:rPr lang="en-US" altLang="zh-CN" dirty="0">
                    <a:solidFill>
                      <a:srgbClr val="1C1917"/>
                    </a:solidFill>
                  </a:rPr>
                  <a:t>LFSR</a:t>
                </a:r>
                <a:r>
                  <a:rPr lang="zh-CN" altLang="en-US" dirty="0">
                    <a:solidFill>
                      <a:srgbClr val="1C1917"/>
                    </a:solidFill>
                  </a:rPr>
                  <a:t>以一个有限域</a:t>
                </a:r>
                <a14:m>
                  <m:oMath xmlns:m="http://schemas.openxmlformats.org/officeDocument/2006/math">
                    <m:r>
                      <a:rPr lang="en-US" altLang="zh-CN" i="1" dirty="0" smtClean="0">
                        <a:solidFill>
                          <a:srgbClr val="1C1917"/>
                        </a:solidFill>
                        <a:latin typeface="Cambria Math" panose="02040503050406030204" pitchFamily="18" charset="0"/>
                      </a:rPr>
                      <m:t>𝐺𝐹</m:t>
                    </m:r>
                    <m:d>
                      <m:dPr>
                        <m:begChr m:val="（"/>
                        <m:endChr m:val="）"/>
                        <m:ctrlPr>
                          <a:rPr lang="zh-CN" altLang="en-US" i="1" dirty="0" smtClean="0">
                            <a:solidFill>
                              <a:srgbClr val="1C1917"/>
                            </a:solidFill>
                            <a:latin typeface="Cambria Math" panose="02040503050406030204" pitchFamily="18" charset="0"/>
                          </a:rPr>
                        </m:ctrlPr>
                      </m:dPr>
                      <m:e>
                        <m:sSup>
                          <m:sSupPr>
                            <m:ctrlPr>
                              <a:rPr lang="en-US" altLang="zh-CN" i="1" dirty="0" smtClean="0">
                                <a:solidFill>
                                  <a:srgbClr val="1C1917"/>
                                </a:solidFill>
                                <a:latin typeface="Cambria Math" panose="02040503050406030204" pitchFamily="18" charset="0"/>
                              </a:rPr>
                            </m:ctrlPr>
                          </m:sSupPr>
                          <m:e>
                            <m:r>
                              <a:rPr lang="en-US" altLang="zh-CN" i="1" dirty="0" smtClean="0">
                                <a:solidFill>
                                  <a:srgbClr val="1C1917"/>
                                </a:solidFill>
                                <a:latin typeface="Cambria Math" panose="02040503050406030204" pitchFamily="18" charset="0"/>
                              </a:rPr>
                              <m:t>2</m:t>
                            </m:r>
                          </m:e>
                          <m:sup>
                            <m:r>
                              <a:rPr lang="en-US" altLang="zh-CN" i="1" dirty="0" smtClean="0">
                                <a:solidFill>
                                  <a:srgbClr val="1C1917"/>
                                </a:solidFill>
                                <a:latin typeface="Cambria Math" panose="02040503050406030204" pitchFamily="18" charset="0"/>
                              </a:rPr>
                              <m:t>31</m:t>
                            </m:r>
                          </m:sup>
                        </m:sSup>
                        <m:r>
                          <a:rPr lang="en-US" altLang="zh-CN" i="1" dirty="0" smtClean="0">
                            <a:solidFill>
                              <a:srgbClr val="1C1917"/>
                            </a:solidFill>
                            <a:latin typeface="Cambria Math" panose="02040503050406030204" pitchFamily="18" charset="0"/>
                          </a:rPr>
                          <m:t>−</m:t>
                        </m:r>
                        <m:r>
                          <a:rPr lang="en-US" altLang="zh-CN" i="1" dirty="0" smtClean="0">
                            <a:solidFill>
                              <a:srgbClr val="1C1917"/>
                            </a:solidFill>
                            <a:latin typeface="Cambria Math" panose="02040503050406030204" pitchFamily="18" charset="0"/>
                          </a:rPr>
                          <m:t>1</m:t>
                        </m:r>
                      </m:e>
                    </m:d>
                  </m:oMath>
                </a14:m>
                <a:r>
                  <a:rPr lang="zh-CN" altLang="en-US" dirty="0">
                    <a:solidFill>
                      <a:srgbClr val="1C1917"/>
                    </a:solidFill>
                  </a:rPr>
                  <a:t>上的</a:t>
                </a:r>
                <a:r>
                  <a:rPr lang="en-US" altLang="zh-CN" dirty="0">
                    <a:solidFill>
                      <a:srgbClr val="1C1917"/>
                    </a:solidFill>
                  </a:rPr>
                  <a:t>16</a:t>
                </a:r>
                <a:r>
                  <a:rPr lang="zh-CN" altLang="en-US" dirty="0">
                    <a:solidFill>
                      <a:srgbClr val="1C1917"/>
                    </a:solidFill>
                  </a:rPr>
                  <a:t>次本原多项式为连接多项式；</a:t>
                </a:r>
                <a:endParaRPr lang="en-US" altLang="zh-CN" dirty="0">
                  <a:solidFill>
                    <a:srgbClr val="1C1917"/>
                  </a:solidFill>
                </a:endParaRPr>
              </a:p>
              <a:p>
                <a:pPr marL="342265" indent="-342900" algn="l">
                  <a:lnSpc>
                    <a:spcPct val="150000"/>
                  </a:lnSpc>
                  <a:buFont typeface="Arial" panose="020B0604020202020204" pitchFamily="34" charset="0"/>
                  <a:buChar char="•"/>
                </a:pPr>
                <a:r>
                  <a:rPr lang="zh-CN" altLang="en-US" dirty="0">
                    <a:solidFill>
                      <a:srgbClr val="1C1917"/>
                    </a:solidFill>
                  </a:rPr>
                  <a:t>中间层：</a:t>
                </a:r>
                <a:r>
                  <a:rPr lang="en-US" altLang="zh-CN" dirty="0">
                    <a:solidFill>
                      <a:srgbClr val="1C1917"/>
                    </a:solidFill>
                  </a:rPr>
                  <a:t>BR</a:t>
                </a:r>
                <a:r>
                  <a:rPr lang="zh-CN" altLang="en-US" dirty="0">
                    <a:solidFill>
                      <a:srgbClr val="1C1917"/>
                    </a:solidFill>
                  </a:rPr>
                  <a:t>从</a:t>
                </a:r>
                <a:r>
                  <a:rPr lang="en-US" altLang="zh-CN" dirty="0">
                    <a:solidFill>
                      <a:srgbClr val="1C1917"/>
                    </a:solidFill>
                  </a:rPr>
                  <a:t>LFSR</a:t>
                </a:r>
                <a:r>
                  <a:rPr lang="zh-CN" altLang="en-US" dirty="0">
                    <a:solidFill>
                      <a:srgbClr val="1C1917"/>
                    </a:solidFill>
                  </a:rPr>
                  <a:t>的状态中取出</a:t>
                </a:r>
                <a:r>
                  <a:rPr lang="en-US" altLang="zh-CN" dirty="0">
                    <a:solidFill>
                      <a:srgbClr val="1C1917"/>
                    </a:solidFill>
                  </a:rPr>
                  <a:t>128</a:t>
                </a:r>
                <a:r>
                  <a:rPr lang="zh-CN" altLang="en-US" dirty="0">
                    <a:solidFill>
                      <a:srgbClr val="1C1917"/>
                    </a:solidFill>
                  </a:rPr>
                  <a:t>比特，拼成</a:t>
                </a:r>
                <a:r>
                  <a:rPr lang="en-US" altLang="zh-CN" dirty="0">
                    <a:solidFill>
                      <a:srgbClr val="1C1917"/>
                    </a:solidFill>
                  </a:rPr>
                  <a:t>4</a:t>
                </a:r>
                <a:r>
                  <a:rPr lang="zh-CN" altLang="en-US" dirty="0">
                    <a:solidFill>
                      <a:srgbClr val="1C1917"/>
                    </a:solidFill>
                  </a:rPr>
                  <a:t>个字</a:t>
                </a:r>
                <a14:m>
                  <m:oMath xmlns:m="http://schemas.openxmlformats.org/officeDocument/2006/math">
                    <m:d>
                      <m:dPr>
                        <m:begChr m:val="（"/>
                        <m:endChr m:val="）"/>
                        <m:ctrlPr>
                          <a:rPr lang="zh-CN" altLang="en-US" i="1" dirty="0" smtClean="0">
                            <a:solidFill>
                              <a:srgbClr val="1C1917"/>
                            </a:solidFill>
                            <a:latin typeface="Cambria Math" panose="02040503050406030204" pitchFamily="18" charset="0"/>
                          </a:rPr>
                        </m:ctrlPr>
                      </m:dPr>
                      <m:e>
                        <m:sSub>
                          <m:sSubPr>
                            <m:ctrlPr>
                              <a:rPr lang="en-US" altLang="zh-CN" i="1" dirty="0" smtClean="0">
                                <a:solidFill>
                                  <a:srgbClr val="1C1917"/>
                                </a:solidFill>
                                <a:latin typeface="Cambria Math" panose="02040503050406030204" pitchFamily="18" charset="0"/>
                              </a:rPr>
                            </m:ctrlPr>
                          </m:sSubPr>
                          <m:e>
                            <m:r>
                              <a:rPr lang="en-US" altLang="zh-CN" i="1" dirty="0" smtClean="0">
                                <a:solidFill>
                                  <a:srgbClr val="1C1917"/>
                                </a:solidFill>
                                <a:latin typeface="Cambria Math" panose="02040503050406030204" pitchFamily="18" charset="0"/>
                              </a:rPr>
                              <m:t>𝑋</m:t>
                            </m:r>
                          </m:e>
                          <m:sub>
                            <m:r>
                              <a:rPr lang="en-US" altLang="zh-CN" i="1" dirty="0" smtClean="0">
                                <a:solidFill>
                                  <a:srgbClr val="1C1917"/>
                                </a:solidFill>
                                <a:latin typeface="Cambria Math" panose="02040503050406030204" pitchFamily="18" charset="0"/>
                              </a:rPr>
                              <m:t>0</m:t>
                            </m:r>
                          </m:sub>
                        </m:sSub>
                        <m:r>
                          <a:rPr lang="zh-CN" altLang="en-US" i="1" dirty="0" smtClean="0">
                            <a:solidFill>
                              <a:srgbClr val="1C1917"/>
                            </a:solidFill>
                            <a:latin typeface="Cambria Math" panose="02040503050406030204" pitchFamily="18" charset="0"/>
                          </a:rPr>
                          <m:t>，</m:t>
                        </m:r>
                        <m:sSub>
                          <m:sSubPr>
                            <m:ctrlPr>
                              <a:rPr lang="en-US" altLang="zh-CN" i="1" dirty="0" smtClean="0">
                                <a:solidFill>
                                  <a:srgbClr val="1C1917"/>
                                </a:solidFill>
                                <a:latin typeface="Cambria Math" panose="02040503050406030204" pitchFamily="18" charset="0"/>
                              </a:rPr>
                            </m:ctrlPr>
                          </m:sSubPr>
                          <m:e>
                            <m:r>
                              <a:rPr lang="en-US" altLang="zh-CN" i="1" dirty="0" smtClean="0">
                                <a:solidFill>
                                  <a:srgbClr val="1C1917"/>
                                </a:solidFill>
                                <a:latin typeface="Cambria Math" panose="02040503050406030204" pitchFamily="18" charset="0"/>
                              </a:rPr>
                              <m:t>𝑋</m:t>
                            </m:r>
                          </m:e>
                          <m:sub>
                            <m:r>
                              <a:rPr lang="en-US" altLang="zh-CN" i="1" dirty="0" smtClean="0">
                                <a:solidFill>
                                  <a:srgbClr val="1C1917"/>
                                </a:solidFill>
                                <a:latin typeface="Cambria Math" panose="02040503050406030204" pitchFamily="18" charset="0"/>
                              </a:rPr>
                              <m:t>1</m:t>
                            </m:r>
                          </m:sub>
                        </m:sSub>
                        <m:r>
                          <a:rPr lang="zh-CN" altLang="en-US" i="1" dirty="0" smtClean="0">
                            <a:solidFill>
                              <a:srgbClr val="1C1917"/>
                            </a:solidFill>
                            <a:latin typeface="Cambria Math" panose="02040503050406030204" pitchFamily="18" charset="0"/>
                          </a:rPr>
                          <m:t>，</m:t>
                        </m:r>
                        <m:sSub>
                          <m:sSubPr>
                            <m:ctrlPr>
                              <a:rPr lang="en-US" altLang="zh-CN" i="1" dirty="0" smtClean="0">
                                <a:solidFill>
                                  <a:srgbClr val="1C1917"/>
                                </a:solidFill>
                                <a:latin typeface="Cambria Math" panose="02040503050406030204" pitchFamily="18" charset="0"/>
                              </a:rPr>
                            </m:ctrlPr>
                          </m:sSubPr>
                          <m:e>
                            <m:r>
                              <a:rPr lang="en-US" altLang="zh-CN" i="1" dirty="0" smtClean="0">
                                <a:solidFill>
                                  <a:srgbClr val="1C1917"/>
                                </a:solidFill>
                                <a:latin typeface="Cambria Math" panose="02040503050406030204" pitchFamily="18" charset="0"/>
                              </a:rPr>
                              <m:t>𝑋</m:t>
                            </m:r>
                          </m:e>
                          <m:sub>
                            <m:r>
                              <a:rPr lang="en-US" altLang="zh-CN" i="1" dirty="0" smtClean="0">
                                <a:solidFill>
                                  <a:srgbClr val="1C1917"/>
                                </a:solidFill>
                                <a:latin typeface="Cambria Math" panose="02040503050406030204" pitchFamily="18" charset="0"/>
                              </a:rPr>
                              <m:t>2</m:t>
                            </m:r>
                          </m:sub>
                        </m:sSub>
                        <m:r>
                          <a:rPr lang="zh-CN" altLang="en-US" i="1" dirty="0" smtClean="0">
                            <a:solidFill>
                              <a:srgbClr val="1C1917"/>
                            </a:solidFill>
                            <a:latin typeface="Cambria Math" panose="02040503050406030204" pitchFamily="18" charset="0"/>
                          </a:rPr>
                          <m:t>，</m:t>
                        </m:r>
                        <m:sSub>
                          <m:sSubPr>
                            <m:ctrlPr>
                              <a:rPr lang="en-US" altLang="zh-CN" i="1" dirty="0" smtClean="0">
                                <a:solidFill>
                                  <a:srgbClr val="1C1917"/>
                                </a:solidFill>
                                <a:latin typeface="Cambria Math" panose="02040503050406030204" pitchFamily="18" charset="0"/>
                              </a:rPr>
                            </m:ctrlPr>
                          </m:sSubPr>
                          <m:e>
                            <m:r>
                              <a:rPr lang="en-US" altLang="zh-CN" i="1" dirty="0" smtClean="0">
                                <a:solidFill>
                                  <a:srgbClr val="1C1917"/>
                                </a:solidFill>
                                <a:latin typeface="Cambria Math" panose="02040503050406030204" pitchFamily="18" charset="0"/>
                              </a:rPr>
                              <m:t>𝑋</m:t>
                            </m:r>
                          </m:e>
                          <m:sub>
                            <m:r>
                              <a:rPr lang="en-US" altLang="zh-CN" i="1" dirty="0" smtClean="0">
                                <a:solidFill>
                                  <a:srgbClr val="1C1917"/>
                                </a:solidFill>
                                <a:latin typeface="Cambria Math" panose="02040503050406030204" pitchFamily="18" charset="0"/>
                              </a:rPr>
                              <m:t>3</m:t>
                            </m:r>
                          </m:sub>
                        </m:sSub>
                      </m:e>
                    </m:d>
                  </m:oMath>
                </a14:m>
                <a:r>
                  <a:rPr lang="zh-CN" altLang="en-US" dirty="0">
                    <a:solidFill>
                      <a:srgbClr val="1C1917"/>
                    </a:solidFill>
                  </a:rPr>
                  <a:t>；</a:t>
                </a:r>
                <a:endParaRPr lang="en-US" altLang="zh-CN" dirty="0">
                  <a:solidFill>
                    <a:srgbClr val="1C1917"/>
                  </a:solidFill>
                </a:endParaRPr>
              </a:p>
              <a:p>
                <a:pPr marL="342265" indent="-342900" algn="l">
                  <a:lnSpc>
                    <a:spcPct val="150000"/>
                  </a:lnSpc>
                  <a:buFont typeface="Arial" panose="020B0604020202020204" pitchFamily="34" charset="0"/>
                  <a:buChar char="•"/>
                </a:pPr>
                <a:r>
                  <a:rPr lang="zh-CN" altLang="en-US" dirty="0">
                    <a:solidFill>
                      <a:srgbClr val="1C1917"/>
                    </a:solidFill>
                  </a:rPr>
                  <a:t>下层：非线性函数</a:t>
                </a:r>
                <a:r>
                  <a:rPr lang="en-US" altLang="zh-CN" dirty="0">
                    <a:solidFill>
                      <a:srgbClr val="1C1917"/>
                    </a:solidFill>
                  </a:rPr>
                  <a:t>F</a:t>
                </a:r>
                <a:r>
                  <a:rPr lang="zh-CN" altLang="en-US" dirty="0">
                    <a:solidFill>
                      <a:srgbClr val="1C1917"/>
                    </a:solidFill>
                  </a:rPr>
                  <a:t>从中层的</a:t>
                </a:r>
                <a:r>
                  <a:rPr lang="en-US" altLang="zh-CN" dirty="0">
                    <a:solidFill>
                      <a:srgbClr val="1C1917"/>
                    </a:solidFill>
                  </a:rPr>
                  <a:t>BR</a:t>
                </a:r>
                <a:r>
                  <a:rPr lang="zh-CN" altLang="en-US" dirty="0">
                    <a:solidFill>
                      <a:srgbClr val="1C1917"/>
                    </a:solidFill>
                  </a:rPr>
                  <a:t>接收</a:t>
                </a:r>
                <a:r>
                  <a:rPr lang="en-US" altLang="zh-CN" dirty="0">
                    <a:solidFill>
                      <a:srgbClr val="1C1917"/>
                    </a:solidFill>
                  </a:rPr>
                  <a:t>3</a:t>
                </a:r>
                <a:r>
                  <a:rPr lang="zh-CN" altLang="en-US" dirty="0">
                    <a:solidFill>
                      <a:srgbClr val="1C1917"/>
                    </a:solidFill>
                  </a:rPr>
                  <a:t>个字</a:t>
                </a:r>
                <a14:m>
                  <m:oMath xmlns:m="http://schemas.openxmlformats.org/officeDocument/2006/math">
                    <m:d>
                      <m:dPr>
                        <m:begChr m:val="（"/>
                        <m:endChr m:val="）"/>
                        <m:ctrlPr>
                          <a:rPr lang="zh-CN" altLang="en-US" i="1" dirty="0" smtClean="0">
                            <a:solidFill>
                              <a:srgbClr val="1C1917"/>
                            </a:solidFill>
                            <a:latin typeface="Cambria Math" panose="02040503050406030204" pitchFamily="18" charset="0"/>
                          </a:rPr>
                        </m:ctrlPr>
                      </m:dPr>
                      <m:e>
                        <m:sSub>
                          <m:sSubPr>
                            <m:ctrlPr>
                              <a:rPr lang="en-US" altLang="zh-CN" i="1" dirty="0" smtClean="0">
                                <a:solidFill>
                                  <a:srgbClr val="1C1917"/>
                                </a:solidFill>
                                <a:latin typeface="Cambria Math" panose="02040503050406030204" pitchFamily="18" charset="0"/>
                              </a:rPr>
                            </m:ctrlPr>
                          </m:sSubPr>
                          <m:e>
                            <m:r>
                              <a:rPr lang="en-US" altLang="zh-CN" i="1" dirty="0" smtClean="0">
                                <a:solidFill>
                                  <a:srgbClr val="1C1917"/>
                                </a:solidFill>
                                <a:latin typeface="Cambria Math" panose="02040503050406030204" pitchFamily="18" charset="0"/>
                              </a:rPr>
                              <m:t>𝑋</m:t>
                            </m:r>
                          </m:e>
                          <m:sub>
                            <m:r>
                              <a:rPr lang="en-US" altLang="zh-CN" i="1" dirty="0" smtClean="0">
                                <a:solidFill>
                                  <a:srgbClr val="1C1917"/>
                                </a:solidFill>
                                <a:latin typeface="Cambria Math" panose="02040503050406030204" pitchFamily="18" charset="0"/>
                              </a:rPr>
                              <m:t>0</m:t>
                            </m:r>
                          </m:sub>
                        </m:sSub>
                        <m:r>
                          <a:rPr lang="zh-CN" altLang="en-US" i="1" dirty="0" smtClean="0">
                            <a:solidFill>
                              <a:srgbClr val="1C1917"/>
                            </a:solidFill>
                            <a:latin typeface="Cambria Math" panose="02040503050406030204" pitchFamily="18" charset="0"/>
                          </a:rPr>
                          <m:t>，</m:t>
                        </m:r>
                        <m:sSub>
                          <m:sSubPr>
                            <m:ctrlPr>
                              <a:rPr lang="en-US" altLang="zh-CN" i="1" dirty="0" smtClean="0">
                                <a:solidFill>
                                  <a:srgbClr val="1C1917"/>
                                </a:solidFill>
                                <a:latin typeface="Cambria Math" panose="02040503050406030204" pitchFamily="18" charset="0"/>
                              </a:rPr>
                            </m:ctrlPr>
                          </m:sSubPr>
                          <m:e>
                            <m:r>
                              <a:rPr lang="en-US" altLang="zh-CN" i="1" dirty="0" smtClean="0">
                                <a:solidFill>
                                  <a:srgbClr val="1C1917"/>
                                </a:solidFill>
                                <a:latin typeface="Cambria Math" panose="02040503050406030204" pitchFamily="18" charset="0"/>
                              </a:rPr>
                              <m:t>𝑋</m:t>
                            </m:r>
                          </m:e>
                          <m:sub>
                            <m:r>
                              <a:rPr lang="en-US" altLang="zh-CN" i="1" dirty="0" smtClean="0">
                                <a:solidFill>
                                  <a:srgbClr val="1C1917"/>
                                </a:solidFill>
                                <a:latin typeface="Cambria Math" panose="02040503050406030204" pitchFamily="18" charset="0"/>
                              </a:rPr>
                              <m:t>1</m:t>
                            </m:r>
                          </m:sub>
                        </m:sSub>
                        <m:r>
                          <a:rPr lang="zh-CN" altLang="en-US" i="1" dirty="0" smtClean="0">
                            <a:solidFill>
                              <a:srgbClr val="1C1917"/>
                            </a:solidFill>
                            <a:latin typeface="Cambria Math" panose="02040503050406030204" pitchFamily="18" charset="0"/>
                          </a:rPr>
                          <m:t>，</m:t>
                        </m:r>
                        <m:sSub>
                          <m:sSubPr>
                            <m:ctrlPr>
                              <a:rPr lang="en-US" altLang="zh-CN" i="1" dirty="0" smtClean="0">
                                <a:solidFill>
                                  <a:srgbClr val="1C1917"/>
                                </a:solidFill>
                                <a:latin typeface="Cambria Math" panose="02040503050406030204" pitchFamily="18" charset="0"/>
                              </a:rPr>
                            </m:ctrlPr>
                          </m:sSubPr>
                          <m:e>
                            <m:r>
                              <a:rPr lang="en-US" altLang="zh-CN" i="1" dirty="0" smtClean="0">
                                <a:solidFill>
                                  <a:srgbClr val="1C1917"/>
                                </a:solidFill>
                                <a:latin typeface="Cambria Math" panose="02040503050406030204" pitchFamily="18" charset="0"/>
                              </a:rPr>
                              <m:t>𝑋</m:t>
                            </m:r>
                          </m:e>
                          <m:sub>
                            <m:r>
                              <a:rPr lang="en-US" altLang="zh-CN" i="1" dirty="0" smtClean="0">
                                <a:solidFill>
                                  <a:srgbClr val="1C1917"/>
                                </a:solidFill>
                                <a:latin typeface="Cambria Math" panose="02040503050406030204" pitchFamily="18" charset="0"/>
                              </a:rPr>
                              <m:t>2</m:t>
                            </m:r>
                          </m:sub>
                        </m:sSub>
                      </m:e>
                    </m:d>
                  </m:oMath>
                </a14:m>
                <a:r>
                  <a:rPr lang="zh-CN" altLang="en-US" dirty="0">
                    <a:solidFill>
                      <a:srgbClr val="1C1917"/>
                    </a:solidFill>
                  </a:rPr>
                  <a:t>作为输入，经过内部的异或、循环移位和模</a:t>
                </a:r>
                <a14:m>
                  <m:oMath xmlns:m="http://schemas.openxmlformats.org/officeDocument/2006/math">
                    <m:sSup>
                      <m:sSupPr>
                        <m:ctrlPr>
                          <a:rPr lang="en-US" altLang="zh-CN" i="1" dirty="0" smtClean="0">
                            <a:solidFill>
                              <a:srgbClr val="1C1917"/>
                            </a:solidFill>
                            <a:latin typeface="Cambria Math" panose="02040503050406030204" pitchFamily="18" charset="0"/>
                          </a:rPr>
                        </m:ctrlPr>
                      </m:sSupPr>
                      <m:e>
                        <m:r>
                          <a:rPr lang="en-US" altLang="zh-CN" i="1" dirty="0" smtClean="0">
                            <a:solidFill>
                              <a:srgbClr val="1C1917"/>
                            </a:solidFill>
                            <a:latin typeface="Cambria Math" panose="02040503050406030204" pitchFamily="18" charset="0"/>
                          </a:rPr>
                          <m:t>2</m:t>
                        </m:r>
                      </m:e>
                      <m:sup>
                        <m:r>
                          <a:rPr lang="en-US" altLang="zh-CN" i="1" dirty="0" smtClean="0">
                            <a:solidFill>
                              <a:srgbClr val="1C1917"/>
                            </a:solidFill>
                            <a:latin typeface="Cambria Math" panose="02040503050406030204" pitchFamily="18" charset="0"/>
                          </a:rPr>
                          <m:t>32</m:t>
                        </m:r>
                      </m:sup>
                    </m:sSup>
                  </m:oMath>
                </a14:m>
                <a:r>
                  <a:rPr lang="zh-CN" altLang="en-US" dirty="0">
                    <a:solidFill>
                      <a:srgbClr val="1C1917"/>
                    </a:solidFill>
                  </a:rPr>
                  <a:t>运算，以及两个非线性</a:t>
                </a:r>
                <a:r>
                  <a:rPr lang="en-US" altLang="zh-CN" dirty="0">
                    <a:solidFill>
                      <a:srgbClr val="1C1917"/>
                    </a:solidFill>
                  </a:rPr>
                  <a:t>S</a:t>
                </a:r>
                <a:r>
                  <a:rPr lang="zh-CN" altLang="en-US" dirty="0">
                    <a:solidFill>
                      <a:srgbClr val="1C1917"/>
                    </a:solidFill>
                  </a:rPr>
                  <a:t>盒变换，最后输出一个</a:t>
                </a:r>
                <a:r>
                  <a:rPr lang="en-US" altLang="zh-CN" dirty="0">
                    <a:solidFill>
                      <a:srgbClr val="1C1917"/>
                    </a:solidFill>
                  </a:rPr>
                  <a:t>32</a:t>
                </a:r>
                <a:r>
                  <a:rPr lang="zh-CN" altLang="en-US" dirty="0">
                    <a:solidFill>
                      <a:srgbClr val="1C1917"/>
                    </a:solidFill>
                  </a:rPr>
                  <a:t>比特</a:t>
                </a:r>
                <a:r>
                  <a:rPr lang="en-US" altLang="zh-CN" dirty="0">
                    <a:solidFill>
                      <a:srgbClr val="1C1917"/>
                    </a:solidFill>
                  </a:rPr>
                  <a:t>W</a:t>
                </a:r>
                <a:r>
                  <a:rPr lang="zh-CN" altLang="en-US" dirty="0">
                    <a:solidFill>
                      <a:srgbClr val="1C1917"/>
                    </a:solidFill>
                  </a:rPr>
                  <a:t>。</a:t>
                </a:r>
                <a:endParaRPr lang="en-US" altLang="zh-CN" dirty="0">
                  <a:solidFill>
                    <a:srgbClr val="1C1917"/>
                  </a:solidFill>
                </a:endParaRPr>
              </a:p>
            </p:txBody>
          </p:sp>
        </mc:Choice>
        <mc:Fallback>
          <p:sp>
            <p:nvSpPr>
              <p:cNvPr id="8" name="文本占位符 4"/>
              <p:cNvSpPr txBox="1">
                <a:spLocks noRot="1" noChangeAspect="1" noMove="1" noResize="1" noEditPoints="1" noAdjustHandles="1" noChangeArrowheads="1" noChangeShapeType="1" noTextEdit="1"/>
              </p:cNvSpPr>
              <p:nvPr/>
            </p:nvSpPr>
            <p:spPr>
              <a:xfrm>
                <a:off x="600055" y="3183147"/>
                <a:ext cx="6291400" cy="3211734"/>
              </a:xfrm>
              <a:prstGeom prst="rect">
                <a:avLst/>
              </a:prstGeom>
              <a:blipFill rotWithShape="1">
                <a:blip r:embed="rId2"/>
                <a:stretch>
                  <a:fillRect l="-10" t="-16" r="-851" b="13"/>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基于</a:t>
            </a:r>
            <a:r>
              <a:rPr lang="en-US" altLang="zh-CN" dirty="0"/>
              <a:t>ZUC</a:t>
            </a:r>
            <a:r>
              <a:rPr lang="zh-CN" altLang="en-US" dirty="0"/>
              <a:t>的两种算法</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基于</a:t>
            </a:r>
            <a:r>
              <a:rPr lang="en-US" altLang="zh-CN" b="0" i="0" dirty="0">
                <a:solidFill>
                  <a:srgbClr val="1C1917"/>
                </a:solidFill>
                <a:effectLst/>
              </a:rPr>
              <a:t>ZUC</a:t>
            </a:r>
            <a:r>
              <a:rPr lang="zh-CN" altLang="en-US" b="0" i="0" dirty="0">
                <a:solidFill>
                  <a:srgbClr val="1C1917"/>
                </a:solidFill>
                <a:effectLst/>
              </a:rPr>
              <a:t>的加密算法</a:t>
            </a:r>
            <a:r>
              <a:rPr lang="en-US" altLang="zh-CN" b="0" i="0" dirty="0">
                <a:solidFill>
                  <a:srgbClr val="1C1917"/>
                </a:solidFill>
                <a:effectLst/>
              </a:rPr>
              <a:t>128-EEA3</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dirty="0">
                <a:solidFill>
                  <a:srgbClr val="1C1917"/>
                </a:solidFill>
              </a:rPr>
              <a:t>主要用于</a:t>
            </a:r>
            <a:r>
              <a:rPr lang="en-US" altLang="zh-CN" dirty="0">
                <a:solidFill>
                  <a:srgbClr val="1C1917"/>
                </a:solidFill>
              </a:rPr>
              <a:t>4G</a:t>
            </a:r>
            <a:r>
              <a:rPr lang="zh-CN" altLang="en-US" dirty="0">
                <a:solidFill>
                  <a:srgbClr val="1C1917"/>
                </a:solidFill>
              </a:rPr>
              <a:t>移动通信中移动用户设备和无线网络控制设备之间；</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无线链路上通信信令和数据的加密和解密。</a:t>
            </a:r>
            <a:endParaRPr lang="zh-CN" altLang="en-US" dirty="0">
              <a:solidFill>
                <a:srgbClr val="1C1917"/>
              </a:solidFill>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基于</a:t>
            </a:r>
            <a:r>
              <a:rPr lang="en-US" altLang="zh-CN" b="0" i="0" dirty="0">
                <a:solidFill>
                  <a:srgbClr val="1C1917"/>
                </a:solidFill>
                <a:effectLst/>
              </a:rPr>
              <a:t>ZUC</a:t>
            </a:r>
            <a:r>
              <a:rPr lang="zh-CN" altLang="en-US" b="0" i="0" dirty="0">
                <a:solidFill>
                  <a:srgbClr val="1C1917"/>
                </a:solidFill>
                <a:effectLst/>
              </a:rPr>
              <a:t>的完整性保护算法</a:t>
            </a:r>
            <a:r>
              <a:rPr lang="en-US" altLang="zh-CN" b="0" i="0" dirty="0">
                <a:solidFill>
                  <a:srgbClr val="1C1917"/>
                </a:solidFill>
                <a:effectLst/>
              </a:rPr>
              <a:t>128-EIA3</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dirty="0">
                <a:solidFill>
                  <a:srgbClr val="1C1917"/>
                </a:solidFill>
              </a:rPr>
              <a:t>主要用于</a:t>
            </a:r>
            <a:r>
              <a:rPr lang="en-US" altLang="zh-CN" dirty="0">
                <a:solidFill>
                  <a:srgbClr val="1C1917"/>
                </a:solidFill>
              </a:rPr>
              <a:t>4G</a:t>
            </a:r>
            <a:r>
              <a:rPr lang="zh-CN" altLang="en-US" dirty="0">
                <a:solidFill>
                  <a:srgbClr val="1C1917"/>
                </a:solidFill>
              </a:rPr>
              <a:t>移动通信中移动用户设备和无线网络控制设备之间；</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无线链路上通信信令和数据的完整性校验，并对信令源进行鉴别；</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利用完整性算法</a:t>
            </a:r>
            <a:r>
              <a:rPr lang="en-US" altLang="zh-CN" dirty="0">
                <a:solidFill>
                  <a:srgbClr val="1C1917"/>
                </a:solidFill>
              </a:rPr>
              <a:t>128-EIA3</a:t>
            </a:r>
            <a:r>
              <a:rPr lang="zh-CN" altLang="en-US" dirty="0">
                <a:solidFill>
                  <a:srgbClr val="1C1917"/>
                </a:solidFill>
              </a:rPr>
              <a:t>产生</a:t>
            </a:r>
            <a:r>
              <a:rPr lang="en-US" altLang="zh-CN" dirty="0">
                <a:solidFill>
                  <a:srgbClr val="1C1917"/>
                </a:solidFill>
              </a:rPr>
              <a:t>MAC</a:t>
            </a:r>
            <a:r>
              <a:rPr lang="zh-CN" altLang="en-US" dirty="0">
                <a:solidFill>
                  <a:srgbClr val="1C1917"/>
                </a:solidFill>
              </a:rPr>
              <a:t>，通过验证</a:t>
            </a:r>
            <a:r>
              <a:rPr lang="en-US" altLang="zh-CN" dirty="0">
                <a:solidFill>
                  <a:srgbClr val="1C1917"/>
                </a:solidFill>
              </a:rPr>
              <a:t>MAC</a:t>
            </a:r>
            <a:r>
              <a:rPr lang="zh-CN" altLang="en-US" dirty="0">
                <a:solidFill>
                  <a:srgbClr val="1C1917"/>
                </a:solidFill>
              </a:rPr>
              <a:t>，实现对消息的完整性校验</a:t>
            </a:r>
            <a:r>
              <a:rPr lang="zh-CN" altLang="en-US" b="0" i="0" dirty="0">
                <a:solidFill>
                  <a:srgbClr val="1C1917"/>
                </a:solidFill>
                <a:effectLst/>
              </a:rPr>
              <a:t>。</a:t>
            </a:r>
            <a:endParaRPr lang="zh-CN" altLang="en-US"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ZUC</a:t>
            </a:r>
            <a:r>
              <a:rPr lang="zh-CN" altLang="en-US" dirty="0"/>
              <a:t>算法的安全性</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en-US" altLang="zh-CN" b="0" i="0" dirty="0">
                <a:solidFill>
                  <a:srgbClr val="1C1917"/>
                </a:solidFill>
                <a:effectLst/>
              </a:rPr>
              <a:t>ZUC</a:t>
            </a:r>
            <a:r>
              <a:rPr lang="zh-CN" altLang="en-US" b="0" i="0" dirty="0">
                <a:solidFill>
                  <a:srgbClr val="1C1917"/>
                </a:solidFill>
                <a:effectLst/>
              </a:rPr>
              <a:t>算法在设计中引入了素数域运算、比特重组、最优扩散的线性变换等先进理念和技术，体现了序列密码设计上的发展趋势；</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通过对其三层结构的综合运用，</a:t>
            </a:r>
            <a:r>
              <a:rPr lang="en-US" altLang="zh-CN" b="0" i="0" dirty="0">
                <a:solidFill>
                  <a:srgbClr val="1C1917"/>
                </a:solidFill>
                <a:effectLst/>
              </a:rPr>
              <a:t>ZUC</a:t>
            </a:r>
            <a:r>
              <a:rPr lang="zh-CN" altLang="en-US" b="0" i="0" dirty="0">
                <a:solidFill>
                  <a:srgbClr val="1C1917"/>
                </a:solidFill>
                <a:effectLst/>
              </a:rPr>
              <a:t>算法具有很高的理论安全性，能够有效抵抗目前己知的攻击方法，具有较高的安全冗余；</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算法速度快，软</a:t>
            </a:r>
            <a:r>
              <a:rPr lang="en-US" altLang="zh-CN" b="0" i="0" dirty="0">
                <a:solidFill>
                  <a:srgbClr val="1C1917"/>
                </a:solidFill>
                <a:effectLst/>
              </a:rPr>
              <a:t>/</a:t>
            </a:r>
            <a:r>
              <a:rPr lang="zh-CN" altLang="en-US" b="0" i="0" dirty="0">
                <a:solidFill>
                  <a:srgbClr val="1C1917"/>
                </a:solidFill>
                <a:effectLst/>
              </a:rPr>
              <a:t>硬件实现性能都比较好。</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SM4</a:t>
            </a:r>
            <a:r>
              <a:rPr lang="zh-CN" altLang="en-US" dirty="0"/>
              <a:t>分组密码算法</a:t>
            </a:r>
            <a:endParaRPr lang="zh-CN" altLang="en-US" dirty="0"/>
          </a:p>
        </p:txBody>
      </p:sp>
      <p:sp>
        <p:nvSpPr>
          <p:cNvPr id="5" name="文本占位符 4"/>
          <p:cNvSpPr>
            <a:spLocks noGrp="1"/>
          </p:cNvSpPr>
          <p:nvPr>
            <p:ph type="body" sz="quarter" idx="15"/>
          </p:nvPr>
        </p:nvSpPr>
        <p:spPr>
          <a:xfrm>
            <a:off x="198611" y="1558806"/>
            <a:ext cx="6674379" cy="4516005"/>
          </a:xfrm>
        </p:spPr>
        <p:txBody>
          <a:bodyPr>
            <a:normAutofit/>
          </a:bodyPr>
          <a:lstStyle/>
          <a:p>
            <a:pPr marL="342900" indent="-342900" algn="l">
              <a:lnSpc>
                <a:spcPct val="150000"/>
              </a:lnSpc>
              <a:buFont typeface="Wingdings" panose="05000000000000000000" pitchFamily="2" charset="2"/>
              <a:buChar char="Ø"/>
            </a:pPr>
            <a:r>
              <a:rPr lang="en-US" altLang="zh-CN" b="0" i="0" dirty="0">
                <a:solidFill>
                  <a:srgbClr val="1C1917"/>
                </a:solidFill>
                <a:effectLst/>
              </a:rPr>
              <a:t>SM4</a:t>
            </a:r>
            <a:r>
              <a:rPr lang="zh-CN" altLang="en-US" b="0" i="0" dirty="0">
                <a:solidFill>
                  <a:srgbClr val="1C1917"/>
                </a:solidFill>
                <a:effectLst/>
              </a:rPr>
              <a:t>算法是我国发布的商用密码算法中的分组密码算法。</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国家标准</a:t>
            </a:r>
            <a:r>
              <a:rPr lang="en-US" altLang="zh-CN" b="0" i="0" dirty="0">
                <a:solidFill>
                  <a:srgbClr val="1C1917"/>
                </a:solidFill>
                <a:effectLst/>
              </a:rPr>
              <a:t>GB/T 32907-2016《</a:t>
            </a:r>
            <a:r>
              <a:rPr lang="zh-CN" altLang="en-US" b="0" i="0" dirty="0">
                <a:solidFill>
                  <a:srgbClr val="1C1917"/>
                </a:solidFill>
                <a:effectLst/>
              </a:rPr>
              <a:t>信息安全技术</a:t>
            </a:r>
            <a:r>
              <a:rPr lang="en-US" altLang="zh-CN" b="0" i="0" dirty="0">
                <a:solidFill>
                  <a:srgbClr val="1C1917"/>
                </a:solidFill>
                <a:effectLst/>
              </a:rPr>
              <a:t>SM4</a:t>
            </a:r>
            <a:r>
              <a:rPr lang="zh-CN" altLang="en-US" b="0" i="0" dirty="0">
                <a:solidFill>
                  <a:srgbClr val="1C1917"/>
                </a:solidFill>
                <a:effectLst/>
              </a:rPr>
              <a:t>分组密码算法</a:t>
            </a:r>
            <a:r>
              <a:rPr lang="en-US" altLang="zh-CN" b="0" i="0" dirty="0">
                <a:solidFill>
                  <a:srgbClr val="1C1917"/>
                </a:solidFill>
                <a:effectLst/>
              </a:rPr>
              <a:t>》</a:t>
            </a:r>
            <a:r>
              <a:rPr lang="zh-CN" altLang="en-US" b="0" i="0" dirty="0">
                <a:solidFill>
                  <a:srgbClr val="1C1917"/>
                </a:solidFill>
                <a:effectLst/>
              </a:rPr>
              <a:t>。</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迭代分组密码算法，数据分组长度为</a:t>
            </a:r>
            <a:r>
              <a:rPr lang="en-US" altLang="zh-CN" b="0" i="0" dirty="0">
                <a:solidFill>
                  <a:srgbClr val="1C1917"/>
                </a:solidFill>
                <a:effectLst/>
              </a:rPr>
              <a:t>128</a:t>
            </a:r>
            <a:r>
              <a:rPr lang="zh-CN" altLang="en-US" b="0" i="0" dirty="0">
                <a:solidFill>
                  <a:srgbClr val="1C1917"/>
                </a:solidFill>
                <a:effectLst/>
              </a:rPr>
              <a:t>比特，密钥长度为</a:t>
            </a:r>
            <a:r>
              <a:rPr lang="en-US" altLang="zh-CN" b="0" i="0" dirty="0">
                <a:solidFill>
                  <a:srgbClr val="1C1917"/>
                </a:solidFill>
                <a:effectLst/>
              </a:rPr>
              <a:t>128</a:t>
            </a:r>
            <a:r>
              <a:rPr lang="zh-CN" altLang="en-US" b="0" i="0" dirty="0">
                <a:solidFill>
                  <a:srgbClr val="1C1917"/>
                </a:solidFill>
                <a:effectLst/>
              </a:rPr>
              <a:t>比特。</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加密算法与密钥扩展算法都采用</a:t>
            </a:r>
            <a:r>
              <a:rPr lang="en-US" altLang="zh-CN" b="0" i="0" dirty="0">
                <a:solidFill>
                  <a:srgbClr val="1C1917"/>
                </a:solidFill>
                <a:effectLst/>
              </a:rPr>
              <a:t>32</a:t>
            </a:r>
            <a:r>
              <a:rPr lang="zh-CN" altLang="en-US" b="0" i="0" dirty="0">
                <a:solidFill>
                  <a:srgbClr val="1C1917"/>
                </a:solidFill>
                <a:effectLst/>
              </a:rPr>
              <a:t>轮非线性迭代结构（非平衡 </a:t>
            </a:r>
            <a:r>
              <a:rPr lang="en-US" altLang="zh-CN" b="0" i="0" dirty="0">
                <a:solidFill>
                  <a:srgbClr val="1C1917"/>
                </a:solidFill>
                <a:effectLst/>
              </a:rPr>
              <a:t>Feistel</a:t>
            </a:r>
            <a:r>
              <a:rPr lang="zh-CN" altLang="en-US" b="0" i="0" dirty="0">
                <a:solidFill>
                  <a:srgbClr val="1C1917"/>
                </a:solidFill>
                <a:effectLst/>
              </a:rPr>
              <a:t>结构）</a:t>
            </a:r>
            <a:r>
              <a:rPr lang="zh-CN" altLang="en-US" dirty="0">
                <a:solidFill>
                  <a:srgbClr val="1C1917"/>
                </a:solidFill>
              </a:rPr>
              <a:t>。</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pic>
        <p:nvPicPr>
          <p:cNvPr id="6" name="图片 5"/>
          <p:cNvPicPr>
            <a:picLocks noChangeAspect="1"/>
          </p:cNvPicPr>
          <p:nvPr/>
        </p:nvPicPr>
        <p:blipFill rotWithShape="1">
          <a:blip r:embed="rId1"/>
          <a:srcRect l="7990" r="8695" b="11264"/>
          <a:stretch>
            <a:fillRect/>
          </a:stretch>
        </p:blipFill>
        <p:spPr>
          <a:xfrm>
            <a:off x="6872990" y="2149998"/>
            <a:ext cx="5084609" cy="303017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SM4</a:t>
            </a:r>
            <a:r>
              <a:rPr lang="zh-CN" altLang="en-US" dirty="0"/>
              <a:t>算法描述</a:t>
            </a:r>
            <a:endParaRPr lang="zh-CN" altLang="en-US" dirty="0"/>
          </a:p>
        </p:txBody>
      </p:sp>
      <mc:AlternateContent xmlns:mc="http://schemas.openxmlformats.org/markup-compatibility/2006">
        <mc:Choice xmlns:a14="http://schemas.microsoft.com/office/drawing/2010/main" Requires="a14">
          <p:sp>
            <p:nvSpPr>
              <p:cNvPr id="5" name="文本占位符 4"/>
              <p:cNvSpPr>
                <a:spLocks noGrp="1"/>
              </p:cNvSpPr>
              <p:nvPr>
                <p:ph type="body" sz="quarter" idx="15"/>
              </p:nvPr>
            </p:nvSpPr>
            <p:spPr>
              <a:xfrm>
                <a:off x="198612" y="1558806"/>
                <a:ext cx="6756040" cy="4516005"/>
              </a:xfrm>
            </p:spPr>
            <p:txBody>
              <a:bodyPr>
                <a:normAutofit fontScale="92500" lnSpcReduction="20000"/>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密钥扩展算法。</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en-US" altLang="zh-CN" b="0" i="0" dirty="0">
                    <a:solidFill>
                      <a:srgbClr val="1C1917"/>
                    </a:solidFill>
                    <a:effectLst/>
                  </a:rPr>
                  <a:t>128</a:t>
                </a:r>
                <a:r>
                  <a:rPr lang="zh-CN" altLang="en-US" b="0" i="0" dirty="0">
                    <a:solidFill>
                      <a:srgbClr val="1C1917"/>
                    </a:solidFill>
                    <a:effectLst/>
                  </a:rPr>
                  <a:t>比特的密钥表示为</a:t>
                </a:r>
                <a:r>
                  <a:rPr lang="zh-CN" altLang="zh-CN" sz="2400" dirty="0">
                    <a:effectLst/>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𝑀𝐾</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zh-CN" sz="2400" dirty="0">
                    <a:effectLst/>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𝑀𝐾</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2400" dirty="0">
                    <a:effectLst/>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𝑀𝐾</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2400" dirty="0">
                    <a:effectLst/>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𝑀𝐾</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3</m:t>
                        </m:r>
                      </m:sub>
                    </m:sSub>
                  </m:oMath>
                </a14:m>
                <a:r>
                  <a:rPr lang="zh-CN" altLang="zh-CN" sz="2400" dirty="0">
                    <a:effectLst/>
                    <a:ea typeface="宋体" panose="02010600030101010101" pitchFamily="2" charset="-122"/>
                    <a:cs typeface="Times New Roman" panose="02020603050405020304" pitchFamily="18" charset="0"/>
                  </a:rPr>
                  <a:t>）</a:t>
                </a:r>
                <a:r>
                  <a:rPr lang="zh-CN" altLang="en-US" b="0" i="0" dirty="0">
                    <a:solidFill>
                      <a:srgbClr val="1C1917"/>
                    </a:solidFill>
                    <a:effectLst/>
                  </a:rPr>
                  <a:t>。</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密钥扩展算法迭代</a:t>
                </a:r>
                <a:r>
                  <a:rPr lang="en-US" altLang="zh-CN" b="0" i="0" dirty="0">
                    <a:solidFill>
                      <a:srgbClr val="1C1917"/>
                    </a:solidFill>
                    <a:effectLst/>
                  </a:rPr>
                  <a:t>32</a:t>
                </a:r>
                <a:r>
                  <a:rPr lang="zh-CN" altLang="en-US" b="0" i="0" dirty="0">
                    <a:solidFill>
                      <a:srgbClr val="1C1917"/>
                    </a:solidFill>
                    <a:effectLst/>
                  </a:rPr>
                  <a:t>轮，每轮产生一个轮密钥，轮密钥由加密密钥生成。</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dirty="0">
                    <a:solidFill>
                      <a:srgbClr val="1C1917"/>
                    </a:solidFill>
                  </a:rPr>
                  <a:t>加密算法。</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zh-CN" dirty="0">
                    <a:solidFill>
                      <a:srgbClr val="1C1917"/>
                    </a:solidFill>
                  </a:rPr>
                  <a:t>设明文输入为（</a:t>
                </a:r>
                <a14:m>
                  <m:oMath xmlns:m="http://schemas.openxmlformats.org/officeDocument/2006/math">
                    <m:sSub>
                      <m:sSubPr>
                        <m:ctrlPr>
                          <a:rPr lang="zh-CN" altLang="zh-CN" i="1">
                            <a:solidFill>
                              <a:srgbClr val="1C1917"/>
                            </a:solidFill>
                            <a:latin typeface="Cambria Math" panose="02040503050406030204" pitchFamily="18" charset="0"/>
                          </a:rPr>
                        </m:ctrlPr>
                      </m:sSubPr>
                      <m:e>
                        <m:r>
                          <a:rPr lang="en-US" altLang="zh-CN">
                            <a:solidFill>
                              <a:srgbClr val="1C1917"/>
                            </a:solidFill>
                            <a:latin typeface="Cambria Math" panose="02040503050406030204" pitchFamily="18" charset="0"/>
                          </a:rPr>
                          <m:t>𝑋</m:t>
                        </m:r>
                      </m:e>
                      <m:sub>
                        <m:r>
                          <a:rPr lang="en-US" altLang="zh-CN">
                            <a:solidFill>
                              <a:srgbClr val="1C1917"/>
                            </a:solidFill>
                            <a:latin typeface="Cambria Math" panose="02040503050406030204" pitchFamily="18" charset="0"/>
                          </a:rPr>
                          <m:t>0</m:t>
                        </m:r>
                      </m:sub>
                    </m:sSub>
                  </m:oMath>
                </a14:m>
                <a:r>
                  <a:rPr lang="zh-CN" altLang="zh-CN" dirty="0">
                    <a:solidFill>
                      <a:srgbClr val="1C1917"/>
                    </a:solidFill>
                  </a:rPr>
                  <a:t>，</a:t>
                </a:r>
                <a14:m>
                  <m:oMath xmlns:m="http://schemas.openxmlformats.org/officeDocument/2006/math">
                    <m:sSub>
                      <m:sSubPr>
                        <m:ctrlPr>
                          <a:rPr lang="zh-CN" altLang="zh-CN" i="1">
                            <a:solidFill>
                              <a:srgbClr val="1C1917"/>
                            </a:solidFill>
                            <a:latin typeface="Cambria Math" panose="02040503050406030204" pitchFamily="18" charset="0"/>
                          </a:rPr>
                        </m:ctrlPr>
                      </m:sSubPr>
                      <m:e>
                        <m:r>
                          <a:rPr lang="en-US" altLang="zh-CN">
                            <a:solidFill>
                              <a:srgbClr val="1C1917"/>
                            </a:solidFill>
                            <a:latin typeface="Cambria Math" panose="02040503050406030204" pitchFamily="18" charset="0"/>
                          </a:rPr>
                          <m:t>𝑋</m:t>
                        </m:r>
                      </m:e>
                      <m:sub>
                        <m:r>
                          <a:rPr lang="en-US" altLang="zh-CN">
                            <a:solidFill>
                              <a:srgbClr val="1C1917"/>
                            </a:solidFill>
                            <a:latin typeface="Cambria Math" panose="02040503050406030204" pitchFamily="18" charset="0"/>
                          </a:rPr>
                          <m:t>1</m:t>
                        </m:r>
                      </m:sub>
                    </m:sSub>
                  </m:oMath>
                </a14:m>
                <a:r>
                  <a:rPr lang="zh-CN" altLang="zh-CN" dirty="0">
                    <a:solidFill>
                      <a:srgbClr val="1C1917"/>
                    </a:solidFill>
                  </a:rPr>
                  <a:t>，</a:t>
                </a:r>
                <a14:m>
                  <m:oMath xmlns:m="http://schemas.openxmlformats.org/officeDocument/2006/math">
                    <m:sSub>
                      <m:sSubPr>
                        <m:ctrlPr>
                          <a:rPr lang="zh-CN" altLang="zh-CN" i="1">
                            <a:solidFill>
                              <a:srgbClr val="1C1917"/>
                            </a:solidFill>
                            <a:latin typeface="Cambria Math" panose="02040503050406030204" pitchFamily="18" charset="0"/>
                          </a:rPr>
                        </m:ctrlPr>
                      </m:sSubPr>
                      <m:e>
                        <m:r>
                          <a:rPr lang="en-US" altLang="zh-CN">
                            <a:solidFill>
                              <a:srgbClr val="1C1917"/>
                            </a:solidFill>
                            <a:latin typeface="Cambria Math" panose="02040503050406030204" pitchFamily="18" charset="0"/>
                          </a:rPr>
                          <m:t>𝑋</m:t>
                        </m:r>
                      </m:e>
                      <m:sub>
                        <m:r>
                          <a:rPr lang="en-US" altLang="zh-CN">
                            <a:solidFill>
                              <a:srgbClr val="1C1917"/>
                            </a:solidFill>
                            <a:latin typeface="Cambria Math" panose="02040503050406030204" pitchFamily="18" charset="0"/>
                          </a:rPr>
                          <m:t>2</m:t>
                        </m:r>
                      </m:sub>
                    </m:sSub>
                  </m:oMath>
                </a14:m>
                <a:r>
                  <a:rPr lang="zh-CN" altLang="zh-CN" dirty="0">
                    <a:solidFill>
                      <a:srgbClr val="1C1917"/>
                    </a:solidFill>
                  </a:rPr>
                  <a:t>，</a:t>
                </a:r>
                <a14:m>
                  <m:oMath xmlns:m="http://schemas.openxmlformats.org/officeDocument/2006/math">
                    <m:sSub>
                      <m:sSubPr>
                        <m:ctrlPr>
                          <a:rPr lang="zh-CN" altLang="zh-CN" i="1">
                            <a:solidFill>
                              <a:srgbClr val="1C1917"/>
                            </a:solidFill>
                            <a:latin typeface="Cambria Math" panose="02040503050406030204" pitchFamily="18" charset="0"/>
                          </a:rPr>
                        </m:ctrlPr>
                      </m:sSubPr>
                      <m:e>
                        <m:r>
                          <a:rPr lang="en-US" altLang="zh-CN">
                            <a:solidFill>
                              <a:srgbClr val="1C1917"/>
                            </a:solidFill>
                            <a:latin typeface="Cambria Math" panose="02040503050406030204" pitchFamily="18" charset="0"/>
                          </a:rPr>
                          <m:t>𝑋</m:t>
                        </m:r>
                      </m:e>
                      <m:sub>
                        <m:r>
                          <a:rPr lang="en-US" altLang="zh-CN">
                            <a:solidFill>
                              <a:srgbClr val="1C1917"/>
                            </a:solidFill>
                            <a:latin typeface="Cambria Math" panose="02040503050406030204" pitchFamily="18" charset="0"/>
                          </a:rPr>
                          <m:t>3</m:t>
                        </m:r>
                      </m:sub>
                    </m:sSub>
                  </m:oMath>
                </a14:m>
                <a:r>
                  <a:rPr lang="zh-CN" altLang="zh-CN" dirty="0">
                    <a:solidFill>
                      <a:srgbClr val="1C1917"/>
                    </a:solidFill>
                  </a:rPr>
                  <a:t>），密文输出为（</a:t>
                </a:r>
                <a14:m>
                  <m:oMath xmlns:m="http://schemas.openxmlformats.org/officeDocument/2006/math">
                    <m:sSub>
                      <m:sSubPr>
                        <m:ctrlPr>
                          <a:rPr lang="zh-CN" altLang="zh-CN" i="1">
                            <a:solidFill>
                              <a:srgbClr val="1C1917"/>
                            </a:solidFill>
                            <a:latin typeface="Cambria Math" panose="02040503050406030204" pitchFamily="18" charset="0"/>
                          </a:rPr>
                        </m:ctrlPr>
                      </m:sSubPr>
                      <m:e>
                        <m:r>
                          <a:rPr lang="en-US" altLang="zh-CN">
                            <a:solidFill>
                              <a:srgbClr val="1C1917"/>
                            </a:solidFill>
                            <a:latin typeface="Cambria Math" panose="02040503050406030204" pitchFamily="18" charset="0"/>
                          </a:rPr>
                          <m:t>𝑌</m:t>
                        </m:r>
                      </m:e>
                      <m:sub>
                        <m:r>
                          <a:rPr lang="en-US" altLang="zh-CN">
                            <a:solidFill>
                              <a:srgbClr val="1C1917"/>
                            </a:solidFill>
                            <a:latin typeface="Cambria Math" panose="02040503050406030204" pitchFamily="18" charset="0"/>
                          </a:rPr>
                          <m:t>0</m:t>
                        </m:r>
                      </m:sub>
                    </m:sSub>
                  </m:oMath>
                </a14:m>
                <a:r>
                  <a:rPr lang="zh-CN" altLang="zh-CN" dirty="0">
                    <a:solidFill>
                      <a:srgbClr val="1C1917"/>
                    </a:solidFill>
                  </a:rPr>
                  <a:t>，</a:t>
                </a:r>
                <a14:m>
                  <m:oMath xmlns:m="http://schemas.openxmlformats.org/officeDocument/2006/math">
                    <m:sSub>
                      <m:sSubPr>
                        <m:ctrlPr>
                          <a:rPr lang="zh-CN" altLang="zh-CN" i="1">
                            <a:solidFill>
                              <a:srgbClr val="1C1917"/>
                            </a:solidFill>
                            <a:latin typeface="Cambria Math" panose="02040503050406030204" pitchFamily="18" charset="0"/>
                          </a:rPr>
                        </m:ctrlPr>
                      </m:sSubPr>
                      <m:e>
                        <m:r>
                          <a:rPr lang="en-US" altLang="zh-CN">
                            <a:solidFill>
                              <a:srgbClr val="1C1917"/>
                            </a:solidFill>
                            <a:latin typeface="Cambria Math" panose="02040503050406030204" pitchFamily="18" charset="0"/>
                          </a:rPr>
                          <m:t>𝑌</m:t>
                        </m:r>
                      </m:e>
                      <m:sub>
                        <m:r>
                          <a:rPr lang="en-US" altLang="zh-CN">
                            <a:solidFill>
                              <a:srgbClr val="1C1917"/>
                            </a:solidFill>
                            <a:latin typeface="Cambria Math" panose="02040503050406030204" pitchFamily="18" charset="0"/>
                          </a:rPr>
                          <m:t>1</m:t>
                        </m:r>
                      </m:sub>
                    </m:sSub>
                  </m:oMath>
                </a14:m>
                <a:r>
                  <a:rPr lang="zh-CN" altLang="zh-CN" dirty="0">
                    <a:solidFill>
                      <a:srgbClr val="1C1917"/>
                    </a:solidFill>
                  </a:rPr>
                  <a:t>，</a:t>
                </a:r>
                <a14:m>
                  <m:oMath xmlns:m="http://schemas.openxmlformats.org/officeDocument/2006/math">
                    <m:sSub>
                      <m:sSubPr>
                        <m:ctrlPr>
                          <a:rPr lang="zh-CN" altLang="zh-CN" i="1">
                            <a:solidFill>
                              <a:srgbClr val="1C1917"/>
                            </a:solidFill>
                            <a:latin typeface="Cambria Math" panose="02040503050406030204" pitchFamily="18" charset="0"/>
                          </a:rPr>
                        </m:ctrlPr>
                      </m:sSubPr>
                      <m:e>
                        <m:r>
                          <a:rPr lang="en-US" altLang="zh-CN">
                            <a:solidFill>
                              <a:srgbClr val="1C1917"/>
                            </a:solidFill>
                            <a:latin typeface="Cambria Math" panose="02040503050406030204" pitchFamily="18" charset="0"/>
                          </a:rPr>
                          <m:t>𝑌</m:t>
                        </m:r>
                      </m:e>
                      <m:sub>
                        <m:r>
                          <a:rPr lang="en-US" altLang="zh-CN">
                            <a:solidFill>
                              <a:srgbClr val="1C1917"/>
                            </a:solidFill>
                            <a:latin typeface="Cambria Math" panose="02040503050406030204" pitchFamily="18" charset="0"/>
                          </a:rPr>
                          <m:t>2</m:t>
                        </m:r>
                      </m:sub>
                    </m:sSub>
                  </m:oMath>
                </a14:m>
                <a:r>
                  <a:rPr lang="zh-CN" altLang="zh-CN" dirty="0">
                    <a:solidFill>
                      <a:srgbClr val="1C1917"/>
                    </a:solidFill>
                  </a:rPr>
                  <a:t>，</a:t>
                </a:r>
                <a14:m>
                  <m:oMath xmlns:m="http://schemas.openxmlformats.org/officeDocument/2006/math">
                    <m:sSub>
                      <m:sSubPr>
                        <m:ctrlPr>
                          <a:rPr lang="zh-CN" altLang="zh-CN" i="1">
                            <a:solidFill>
                              <a:srgbClr val="1C1917"/>
                            </a:solidFill>
                            <a:latin typeface="Cambria Math" panose="02040503050406030204" pitchFamily="18" charset="0"/>
                          </a:rPr>
                        </m:ctrlPr>
                      </m:sSubPr>
                      <m:e>
                        <m:r>
                          <a:rPr lang="en-US" altLang="zh-CN">
                            <a:solidFill>
                              <a:srgbClr val="1C1917"/>
                            </a:solidFill>
                            <a:latin typeface="Cambria Math" panose="02040503050406030204" pitchFamily="18" charset="0"/>
                          </a:rPr>
                          <m:t>𝑌</m:t>
                        </m:r>
                      </m:e>
                      <m:sub>
                        <m:r>
                          <a:rPr lang="en-US" altLang="zh-CN">
                            <a:solidFill>
                              <a:srgbClr val="1C1917"/>
                            </a:solidFill>
                            <a:latin typeface="Cambria Math" panose="02040503050406030204" pitchFamily="18" charset="0"/>
                          </a:rPr>
                          <m:t>3</m:t>
                        </m:r>
                      </m:sub>
                    </m:sSub>
                  </m:oMath>
                </a14:m>
                <a:r>
                  <a:rPr lang="zh-CN" altLang="zh-CN" dirty="0">
                    <a:solidFill>
                      <a:srgbClr val="1C1917"/>
                    </a:solidFill>
                  </a:rPr>
                  <a:t>）。</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zh-CN" dirty="0">
                    <a:solidFill>
                      <a:srgbClr val="1C1917"/>
                    </a:solidFill>
                  </a:rPr>
                  <a:t>加密时，对</a:t>
                </a:r>
                <a:r>
                  <a:rPr lang="en-US" altLang="zh-CN" dirty="0" err="1">
                    <a:solidFill>
                      <a:srgbClr val="1C1917"/>
                    </a:solidFill>
                  </a:rPr>
                  <a:t>i</a:t>
                </a:r>
                <a:r>
                  <a:rPr lang="en-US" altLang="zh-CN" dirty="0">
                    <a:solidFill>
                      <a:srgbClr val="1C1917"/>
                    </a:solidFill>
                  </a:rPr>
                  <a:t>=0,1,2</a:t>
                </a:r>
                <a:r>
                  <a:rPr lang="zh-CN" altLang="zh-CN" dirty="0">
                    <a:solidFill>
                      <a:srgbClr val="1C1917"/>
                    </a:solidFill>
                  </a:rPr>
                  <a:t>，…，</a:t>
                </a:r>
                <a:r>
                  <a:rPr lang="en-US" altLang="zh-CN" dirty="0">
                    <a:solidFill>
                      <a:srgbClr val="1C1917"/>
                    </a:solidFill>
                  </a:rPr>
                  <a:t>31</a:t>
                </a:r>
                <a:r>
                  <a:rPr lang="zh-CN" altLang="zh-CN" dirty="0">
                    <a:solidFill>
                      <a:srgbClr val="1C1917"/>
                    </a:solidFill>
                  </a:rPr>
                  <a:t>执行：</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密文为：</a:t>
                </a:r>
                <a:endParaRPr lang="en-US" altLang="zh-CN" dirty="0">
                  <a:solidFill>
                    <a:srgbClr val="1C1917"/>
                  </a:solidFill>
                </a:endParaRPr>
              </a:p>
            </p:txBody>
          </p:sp>
        </mc:Choice>
        <mc:Fallback>
          <p:sp>
            <p:nvSpPr>
              <p:cNvPr id="5" name="文本占位符 4"/>
              <p:cNvSpPr>
                <a:spLocks noRot="1" noChangeAspect="1" noMove="1" noResize="1" noEditPoints="1" noAdjustHandles="1" noChangeArrowheads="1" noChangeShapeType="1" noTextEdit="1"/>
              </p:cNvSpPr>
              <p:nvPr>
                <p:ph type="body" sz="quarter" idx="15"/>
              </p:nvPr>
            </p:nvSpPr>
            <p:spPr>
              <a:xfrm>
                <a:off x="198612" y="1558806"/>
                <a:ext cx="6756040" cy="4516005"/>
              </a:xfrm>
              <a:blipFill rotWithShape="1">
                <a:blip r:embed="rId1"/>
                <a:stretch>
                  <a:fillRect l="-7" t="-11" r="2" b="9"/>
                </a:stretch>
              </a:blipFill>
            </p:spPr>
            <p:txBody>
              <a:bodyPr/>
              <a:lstStyle/>
              <a:p>
                <a:r>
                  <a:rPr lang="zh-CN" altLang="en-US">
                    <a:noFill/>
                  </a:rPr>
                  <a:t> </a:t>
                </a:r>
              </a:p>
            </p:txBody>
          </p:sp>
        </mc:Fallback>
      </mc:AlternateContent>
      <p:sp>
        <p:nvSpPr>
          <p:cNvPr id="3" name="文本占位符 2"/>
          <p:cNvSpPr>
            <a:spLocks noGrp="1"/>
          </p:cNvSpPr>
          <p:nvPr>
            <p:ph type="body" sz="quarter" idx="13"/>
          </p:nvPr>
        </p:nvSpPr>
        <p:spPr/>
        <p:txBody>
          <a:bodyPr/>
          <a:lstStyle/>
          <a:p>
            <a:r>
              <a:rPr lang="zh-CN" altLang="en-US" dirty="0"/>
              <a:t>密码算法</a:t>
            </a:r>
            <a:endParaRPr lang="zh-CN" altLang="en-US" dirty="0"/>
          </a:p>
        </p:txBody>
      </p:sp>
      <p:pic>
        <p:nvPicPr>
          <p:cNvPr id="6" name="图片 5"/>
          <p:cNvPicPr>
            <a:picLocks noChangeAspect="1"/>
          </p:cNvPicPr>
          <p:nvPr/>
        </p:nvPicPr>
        <p:blipFill rotWithShape="1">
          <a:blip r:embed="rId2"/>
          <a:srcRect l="5315" r="3978"/>
          <a:stretch>
            <a:fillRect/>
          </a:stretch>
        </p:blipFill>
        <p:spPr>
          <a:xfrm>
            <a:off x="4922170" y="5141518"/>
            <a:ext cx="2584450" cy="396240"/>
          </a:xfrm>
          <a:prstGeom prst="rect">
            <a:avLst/>
          </a:prstGeom>
        </p:spPr>
      </p:pic>
      <p:pic>
        <p:nvPicPr>
          <p:cNvPr id="7" name="图片 6"/>
          <p:cNvPicPr>
            <a:picLocks noChangeAspect="1"/>
          </p:cNvPicPr>
          <p:nvPr/>
        </p:nvPicPr>
        <p:blipFill rotWithShape="1">
          <a:blip r:embed="rId3"/>
          <a:srcRect l="30920" r="26413"/>
          <a:stretch>
            <a:fillRect/>
          </a:stretch>
        </p:blipFill>
        <p:spPr>
          <a:xfrm>
            <a:off x="2020233" y="5618165"/>
            <a:ext cx="2250402" cy="522605"/>
          </a:xfrm>
          <a:prstGeom prst="rect">
            <a:avLst/>
          </a:prstGeom>
        </p:spPr>
      </p:pic>
      <p:pic>
        <p:nvPicPr>
          <p:cNvPr id="8" name="图片 7"/>
          <p:cNvPicPr>
            <a:picLocks noChangeAspect="1"/>
          </p:cNvPicPr>
          <p:nvPr/>
        </p:nvPicPr>
        <p:blipFill rotWithShape="1">
          <a:blip r:embed="rId4"/>
          <a:srcRect r="3848" b="7912"/>
          <a:stretch>
            <a:fillRect/>
          </a:stretch>
        </p:blipFill>
        <p:spPr>
          <a:xfrm>
            <a:off x="6954651" y="926153"/>
            <a:ext cx="5071340" cy="4350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SM4</a:t>
            </a:r>
            <a:r>
              <a:rPr lang="zh-CN" altLang="en-US" dirty="0"/>
              <a:t>算法的性能</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en-US" altLang="zh-CN" b="0" i="0" dirty="0">
                <a:solidFill>
                  <a:srgbClr val="1C1917"/>
                </a:solidFill>
                <a:effectLst/>
              </a:rPr>
              <a:t>SM4</a:t>
            </a:r>
            <a:r>
              <a:rPr lang="zh-CN" altLang="en-US" b="0" i="0" dirty="0">
                <a:solidFill>
                  <a:srgbClr val="1C1917"/>
                </a:solidFill>
                <a:effectLst/>
              </a:rPr>
              <a:t>算法具有安全高效的特点，在设计和实现方面具有以下优势：</a:t>
            </a:r>
            <a:endParaRPr lang="zh-CN" altLang="en-US" b="0" i="0" dirty="0">
              <a:solidFill>
                <a:srgbClr val="1C1917"/>
              </a:solidFill>
              <a:effectLst/>
            </a:endParaRPr>
          </a:p>
          <a:p>
            <a:pPr marL="720090" indent="-342900" algn="l">
              <a:lnSpc>
                <a:spcPct val="150000"/>
              </a:lnSpc>
              <a:buFont typeface="Arial" panose="020B0604020202020204" pitchFamily="34" charset="0"/>
              <a:buChar char="•"/>
            </a:pPr>
            <a:r>
              <a:rPr lang="zh-CN" altLang="en-US" dirty="0">
                <a:solidFill>
                  <a:srgbClr val="1C1917"/>
                </a:solidFill>
              </a:rPr>
              <a:t>在设计上实现了资源重用，密钥扩展过程和加密过程类似。</a:t>
            </a:r>
            <a:endParaRPr lang="zh-CN" altLang="en-US" dirty="0">
              <a:solidFill>
                <a:srgbClr val="1C1917"/>
              </a:solidFill>
            </a:endParaRPr>
          </a:p>
          <a:p>
            <a:pPr marL="720090" indent="-342900" algn="l">
              <a:lnSpc>
                <a:spcPct val="150000"/>
              </a:lnSpc>
              <a:buFont typeface="Arial" panose="020B0604020202020204" pitchFamily="34" charset="0"/>
              <a:buChar char="•"/>
            </a:pPr>
            <a:r>
              <a:rPr lang="zh-CN" altLang="en-US" dirty="0">
                <a:solidFill>
                  <a:srgbClr val="1C1917"/>
                </a:solidFill>
              </a:rPr>
              <a:t>加密过程与解密过程相同，只是轮密钥使用顺序正好相反，它不仅适用于软件编程实现，更适合硬件芯片实现。</a:t>
            </a:r>
            <a:endParaRPr lang="zh-CN" altLang="en-US" dirty="0">
              <a:solidFill>
                <a:srgbClr val="1C1917"/>
              </a:solidFill>
            </a:endParaRPr>
          </a:p>
          <a:p>
            <a:pPr marL="720090" indent="-342900" algn="l">
              <a:lnSpc>
                <a:spcPct val="150000"/>
              </a:lnSpc>
              <a:buFont typeface="Arial" panose="020B0604020202020204" pitchFamily="34" charset="0"/>
              <a:buChar char="•"/>
            </a:pPr>
            <a:r>
              <a:rPr lang="zh-CN" altLang="en-US" dirty="0">
                <a:solidFill>
                  <a:srgbClr val="1C1917"/>
                </a:solidFill>
              </a:rPr>
              <a:t>轮变换使用的模块包括异或运算、</a:t>
            </a:r>
            <a:r>
              <a:rPr lang="en-US" altLang="zh-CN" dirty="0">
                <a:solidFill>
                  <a:srgbClr val="1C1917"/>
                </a:solidFill>
              </a:rPr>
              <a:t>8</a:t>
            </a:r>
            <a:r>
              <a:rPr lang="zh-CN" altLang="en-US" dirty="0">
                <a:solidFill>
                  <a:srgbClr val="1C1917"/>
                </a:solidFill>
              </a:rPr>
              <a:t>比特输入</a:t>
            </a:r>
            <a:r>
              <a:rPr lang="en-US" altLang="zh-CN" dirty="0">
                <a:solidFill>
                  <a:srgbClr val="1C1917"/>
                </a:solidFill>
              </a:rPr>
              <a:t>8</a:t>
            </a:r>
            <a:r>
              <a:rPr lang="zh-CN" altLang="en-US" dirty="0">
                <a:solidFill>
                  <a:srgbClr val="1C1917"/>
                </a:solidFill>
              </a:rPr>
              <a:t>比特输出的</a:t>
            </a:r>
            <a:r>
              <a:rPr lang="en-US" altLang="zh-CN" dirty="0">
                <a:solidFill>
                  <a:srgbClr val="1C1917"/>
                </a:solidFill>
              </a:rPr>
              <a:t>S</a:t>
            </a:r>
            <a:r>
              <a:rPr lang="zh-CN" altLang="en-US" dirty="0">
                <a:solidFill>
                  <a:srgbClr val="1C1917"/>
                </a:solidFill>
              </a:rPr>
              <a:t>盒，还有一个</a:t>
            </a:r>
            <a:r>
              <a:rPr lang="en-US" altLang="zh-CN" dirty="0">
                <a:solidFill>
                  <a:srgbClr val="1C1917"/>
                </a:solidFill>
              </a:rPr>
              <a:t>32</a:t>
            </a:r>
            <a:r>
              <a:rPr lang="zh-CN" altLang="en-US" dirty="0">
                <a:solidFill>
                  <a:srgbClr val="1C1917"/>
                </a:solidFill>
              </a:rPr>
              <a:t>比特输入的线性置换，非常适合</a:t>
            </a:r>
            <a:r>
              <a:rPr lang="en-US" altLang="zh-CN" dirty="0">
                <a:solidFill>
                  <a:srgbClr val="1C1917"/>
                </a:solidFill>
              </a:rPr>
              <a:t>32</a:t>
            </a:r>
            <a:r>
              <a:rPr lang="zh-CN" altLang="en-US" dirty="0">
                <a:solidFill>
                  <a:srgbClr val="1C1917"/>
                </a:solidFill>
              </a:rPr>
              <a:t>位处理器的实现。</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SM4</a:t>
            </a:r>
            <a:r>
              <a:rPr lang="zh-CN" altLang="en-US" dirty="0"/>
              <a:t>算法的安全性</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通过对</a:t>
            </a:r>
            <a:r>
              <a:rPr lang="en-US" altLang="zh-CN" b="0" i="0" dirty="0">
                <a:solidFill>
                  <a:srgbClr val="1C1917"/>
                </a:solidFill>
                <a:effectLst/>
              </a:rPr>
              <a:t>SM4</a:t>
            </a:r>
            <a:r>
              <a:rPr lang="zh-CN" altLang="en-US" b="0" i="0" dirty="0">
                <a:solidFill>
                  <a:srgbClr val="1C1917"/>
                </a:solidFill>
                <a:effectLst/>
              </a:rPr>
              <a:t>密码算法的安全性分析结果表明：</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en-US" altLang="zh-CN" b="0" i="0" dirty="0">
                <a:solidFill>
                  <a:srgbClr val="1C1917"/>
                </a:solidFill>
                <a:effectLst/>
              </a:rPr>
              <a:t>SM4</a:t>
            </a:r>
            <a:r>
              <a:rPr lang="zh-CN" altLang="en-US" b="0" i="0" dirty="0">
                <a:solidFill>
                  <a:srgbClr val="1C1917"/>
                </a:solidFill>
                <a:effectLst/>
              </a:rPr>
              <a:t>算法的</a:t>
            </a:r>
            <a:r>
              <a:rPr lang="en-US" altLang="zh-CN" b="0" i="0" dirty="0">
                <a:solidFill>
                  <a:srgbClr val="1C1917"/>
                </a:solidFill>
                <a:effectLst/>
              </a:rPr>
              <a:t>S</a:t>
            </a:r>
            <a:r>
              <a:rPr lang="zh-CN" altLang="en-US" b="0" i="0" dirty="0">
                <a:solidFill>
                  <a:srgbClr val="1C1917"/>
                </a:solidFill>
                <a:effectLst/>
              </a:rPr>
              <a:t>盒设计具有较高的安全特性，</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线性置换的分支数达到了最优，</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可以抵抗差分分析、线性分析、代数攻击等密码分析方法。</a:t>
            </a:r>
            <a:endParaRPr lang="zh-CN" altLang="en-US"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3" name="文本占位符 2"/>
          <p:cNvSpPr>
            <a:spLocks noGrp="1"/>
          </p:cNvSpPr>
          <p:nvPr>
            <p:ph type="body" sz="quarter" idx="13"/>
          </p:nvPr>
        </p:nvSpPr>
        <p:spPr/>
        <p:txBody>
          <a:bodyPr/>
          <a:lstStyle/>
          <a:p>
            <a:r>
              <a:rPr lang="zh-CN" altLang="en-US" dirty="0"/>
              <a:t>目录</a:t>
            </a:r>
            <a:endParaRPr lang="zh-CN" altLang="en-US" dirty="0"/>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1924" y="1711035"/>
            <a:ext cx="3435927" cy="3435927"/>
          </a:xfrm>
          <a:prstGeom prst="rect">
            <a:avLst/>
          </a:prstGeom>
        </p:spPr>
      </p:pic>
      <p:sp>
        <p:nvSpPr>
          <p:cNvPr id="6" name="文本框 5"/>
          <p:cNvSpPr txBox="1"/>
          <p:nvPr/>
        </p:nvSpPr>
        <p:spPr>
          <a:xfrm>
            <a:off x="5002891" y="1455637"/>
            <a:ext cx="7023100" cy="3946721"/>
          </a:xfrm>
          <a:prstGeom prst="rect">
            <a:avLst/>
          </a:prstGeom>
          <a:noFill/>
        </p:spPr>
        <p:txBody>
          <a:bodyPr wrap="square">
            <a:spAutoFit/>
          </a:bodyPr>
          <a:lstStyle/>
          <a:p>
            <a:pPr marL="514350" indent="-514350">
              <a:lnSpc>
                <a:spcPct val="200000"/>
              </a:lnSpc>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密码算法</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200000"/>
              </a:lnSpc>
              <a:spcBef>
                <a:spcPts val="450"/>
              </a:spcBef>
              <a:spcAft>
                <a:spcPts val="900"/>
              </a:spcAft>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密钥管理</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200000"/>
              </a:lnSpc>
              <a:spcBef>
                <a:spcPts val="450"/>
              </a:spcBef>
              <a:spcAft>
                <a:spcPts val="900"/>
              </a:spcAft>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密码协议</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200000"/>
              </a:lnSpc>
              <a:spcBef>
                <a:spcPts val="450"/>
              </a:spcBef>
              <a:spcAft>
                <a:spcPts val="900"/>
              </a:spcAft>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800" b="1">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功能实现示例</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AES</a:t>
            </a:r>
            <a:r>
              <a:rPr lang="zh-CN" altLang="en-US" dirty="0"/>
              <a:t>算法介绍</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en-US" altLang="zh-CN" b="0" i="0" dirty="0">
                <a:solidFill>
                  <a:srgbClr val="1C1917"/>
                </a:solidFill>
                <a:effectLst/>
              </a:rPr>
              <a:t>AES</a:t>
            </a:r>
            <a:r>
              <a:rPr lang="zh-CN" altLang="en-US" b="0" i="0" dirty="0">
                <a:solidFill>
                  <a:srgbClr val="1C1917"/>
                </a:solidFill>
                <a:effectLst/>
              </a:rPr>
              <a:t>算法又称为</a:t>
            </a:r>
            <a:r>
              <a:rPr lang="en-US" altLang="zh-CN" b="0" i="0" dirty="0">
                <a:solidFill>
                  <a:srgbClr val="1C1917"/>
                </a:solidFill>
                <a:effectLst/>
              </a:rPr>
              <a:t>Rijndael</a:t>
            </a:r>
            <a:r>
              <a:rPr lang="zh-CN" altLang="en-US" b="0" i="0" dirty="0">
                <a:solidFill>
                  <a:srgbClr val="1C1917"/>
                </a:solidFill>
                <a:effectLst/>
              </a:rPr>
              <a:t>算法，是美国联邦政府采用的一种分组密码算法标准</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en-US" altLang="zh-CN" b="0" i="0" dirty="0">
                <a:solidFill>
                  <a:srgbClr val="1C1917"/>
                </a:solidFill>
                <a:effectLst/>
              </a:rPr>
              <a:t>AES</a:t>
            </a:r>
            <a:r>
              <a:rPr lang="zh-CN" altLang="en-US" b="0" i="0" dirty="0">
                <a:solidFill>
                  <a:srgbClr val="1C1917"/>
                </a:solidFill>
                <a:effectLst/>
              </a:rPr>
              <a:t>算法的分组长度是</a:t>
            </a:r>
            <a:r>
              <a:rPr lang="en-US" altLang="zh-CN" b="0" i="0" dirty="0">
                <a:solidFill>
                  <a:srgbClr val="1C1917"/>
                </a:solidFill>
                <a:effectLst/>
              </a:rPr>
              <a:t>128</a:t>
            </a:r>
            <a:r>
              <a:rPr lang="zh-CN" altLang="en-US" b="0" i="0" dirty="0">
                <a:solidFill>
                  <a:srgbClr val="1C1917"/>
                </a:solidFill>
                <a:effectLst/>
              </a:rPr>
              <a:t>比特，密钥长度支持</a:t>
            </a:r>
            <a:r>
              <a:rPr lang="en-US" altLang="zh-CN" b="0" i="0" dirty="0">
                <a:solidFill>
                  <a:srgbClr val="1C1917"/>
                </a:solidFill>
                <a:effectLst/>
              </a:rPr>
              <a:t>128</a:t>
            </a:r>
            <a:r>
              <a:rPr lang="zh-CN" altLang="en-US" b="0" i="0" dirty="0">
                <a:solidFill>
                  <a:srgbClr val="1C1917"/>
                </a:solidFill>
                <a:effectLst/>
              </a:rPr>
              <a:t>比特、</a:t>
            </a:r>
            <a:r>
              <a:rPr lang="en-US" altLang="zh-CN" b="0" i="0" dirty="0">
                <a:solidFill>
                  <a:srgbClr val="1C1917"/>
                </a:solidFill>
                <a:effectLst/>
              </a:rPr>
              <a:t>192</a:t>
            </a:r>
            <a:r>
              <a:rPr lang="zh-CN" altLang="en-US" b="0" i="0" dirty="0">
                <a:solidFill>
                  <a:srgbClr val="1C1917"/>
                </a:solidFill>
                <a:effectLst/>
              </a:rPr>
              <a:t>比特或</a:t>
            </a:r>
            <a:r>
              <a:rPr lang="en-US" altLang="zh-CN" b="0" i="0" dirty="0">
                <a:solidFill>
                  <a:srgbClr val="1C1917"/>
                </a:solidFill>
                <a:effectLst/>
              </a:rPr>
              <a:t>256</a:t>
            </a:r>
            <a:r>
              <a:rPr lang="zh-CN" altLang="en-US" b="0" i="0" dirty="0">
                <a:solidFill>
                  <a:srgbClr val="1C1917"/>
                </a:solidFill>
                <a:effectLst/>
              </a:rPr>
              <a:t>比特：</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dirty="0">
                <a:solidFill>
                  <a:srgbClr val="1C1917"/>
                </a:solidFill>
              </a:rPr>
              <a:t>支持不同密钥长度的</a:t>
            </a:r>
            <a:r>
              <a:rPr lang="en-US" altLang="zh-CN" dirty="0">
                <a:solidFill>
                  <a:srgbClr val="1C1917"/>
                </a:solidFill>
              </a:rPr>
              <a:t>AES</a:t>
            </a:r>
            <a:r>
              <a:rPr lang="zh-CN" altLang="en-US" dirty="0">
                <a:solidFill>
                  <a:srgbClr val="1C1917"/>
                </a:solidFill>
              </a:rPr>
              <a:t>算法分别用</a:t>
            </a:r>
            <a:r>
              <a:rPr lang="en-US" altLang="zh-CN" dirty="0">
                <a:solidFill>
                  <a:srgbClr val="1C1917"/>
                </a:solidFill>
              </a:rPr>
              <a:t>AES-128</a:t>
            </a:r>
            <a:r>
              <a:rPr lang="zh-CN" altLang="en-US" dirty="0">
                <a:solidFill>
                  <a:srgbClr val="1C1917"/>
                </a:solidFill>
              </a:rPr>
              <a:t>、</a:t>
            </a:r>
            <a:r>
              <a:rPr lang="en-US" altLang="zh-CN" dirty="0">
                <a:solidFill>
                  <a:srgbClr val="1C1917"/>
                </a:solidFill>
              </a:rPr>
              <a:t>AES-192</a:t>
            </a:r>
            <a:r>
              <a:rPr lang="zh-CN" altLang="en-US" dirty="0">
                <a:solidFill>
                  <a:srgbClr val="1C1917"/>
                </a:solidFill>
              </a:rPr>
              <a:t>、</a:t>
            </a:r>
            <a:r>
              <a:rPr lang="en-US" altLang="zh-CN" dirty="0">
                <a:solidFill>
                  <a:srgbClr val="1C1917"/>
                </a:solidFill>
              </a:rPr>
              <a:t>AES-256</a:t>
            </a:r>
            <a:r>
              <a:rPr lang="zh-CN" altLang="en-US" dirty="0">
                <a:solidFill>
                  <a:srgbClr val="1C1917"/>
                </a:solidFill>
              </a:rPr>
              <a:t>表示；</a:t>
            </a:r>
            <a:endParaRPr lang="en-US" altLang="zh-CN" dirty="0">
              <a:solidFill>
                <a:srgbClr val="1C1917"/>
              </a:solidFill>
            </a:endParaRPr>
          </a:p>
          <a:p>
            <a:pPr marL="702310" indent="-342900" algn="l">
              <a:lnSpc>
                <a:spcPct val="150000"/>
              </a:lnSpc>
              <a:buFont typeface="Arial" panose="020B0604020202020204" pitchFamily="34" charset="0"/>
              <a:buChar char="•"/>
            </a:pPr>
            <a:r>
              <a:rPr lang="en-US" altLang="zh-CN" dirty="0">
                <a:solidFill>
                  <a:srgbClr val="1C1917"/>
                </a:solidFill>
              </a:rPr>
              <a:t>AE-128</a:t>
            </a:r>
            <a:r>
              <a:rPr lang="zh-CN" altLang="en-US" dirty="0">
                <a:solidFill>
                  <a:srgbClr val="1C1917"/>
                </a:solidFill>
              </a:rPr>
              <a:t>、</a:t>
            </a:r>
            <a:r>
              <a:rPr lang="en-US" altLang="zh-CN" dirty="0">
                <a:solidFill>
                  <a:srgbClr val="1C1917"/>
                </a:solidFill>
              </a:rPr>
              <a:t>AES-192</a:t>
            </a:r>
            <a:r>
              <a:rPr lang="zh-CN" altLang="en-US" dirty="0">
                <a:solidFill>
                  <a:srgbClr val="1C1917"/>
                </a:solidFill>
              </a:rPr>
              <a:t>和</a:t>
            </a:r>
            <a:r>
              <a:rPr lang="en-US" altLang="zh-CN" dirty="0">
                <a:solidFill>
                  <a:srgbClr val="1C1917"/>
                </a:solidFill>
              </a:rPr>
              <a:t>AES-256</a:t>
            </a:r>
            <a:r>
              <a:rPr lang="zh-CN" altLang="en-US" dirty="0">
                <a:solidFill>
                  <a:srgbClr val="1C1917"/>
                </a:solidFill>
              </a:rPr>
              <a:t>只是密钥扩展算法和加解密轮数不同。</a:t>
            </a:r>
            <a:endParaRPr lang="en-US" altLang="zh-CN"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graphicFrame>
        <p:nvGraphicFramePr>
          <p:cNvPr id="7" name="表格 6"/>
          <p:cNvGraphicFramePr>
            <a:graphicFrameLocks noGrp="1"/>
          </p:cNvGraphicFramePr>
          <p:nvPr/>
        </p:nvGraphicFramePr>
        <p:xfrm>
          <a:off x="2980423" y="4339219"/>
          <a:ext cx="6231154" cy="1592628"/>
        </p:xfrm>
        <a:graphic>
          <a:graphicData uri="http://schemas.openxmlformats.org/drawingml/2006/table">
            <a:tbl>
              <a:tblPr firstRow="1" firstCol="1" bandRow="1"/>
              <a:tblGrid>
                <a:gridCol w="1168388"/>
                <a:gridCol w="1701865"/>
                <a:gridCol w="1802549"/>
                <a:gridCol w="1558352"/>
              </a:tblGrid>
              <a:tr h="398157">
                <a:tc>
                  <a:txBody>
                    <a:bodyPr/>
                    <a:lstStyle/>
                    <a:p>
                      <a:pPr algn="ctr">
                        <a:lnSpc>
                          <a:spcPct val="150000"/>
                        </a:lnSpc>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AES</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1200" kern="100" dirty="0">
                          <a:effectLst/>
                          <a:latin typeface="宋体" panose="02010600030101010101" pitchFamily="2" charset="-122"/>
                          <a:ea typeface="宋体" panose="02010600030101010101" pitchFamily="2" charset="-122"/>
                          <a:cs typeface="Times New Roman" panose="02020603050405020304" pitchFamily="18" charset="0"/>
                        </a:rPr>
                        <a:t>密钥长度（比特））</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1200" kern="100" dirty="0">
                          <a:effectLst/>
                          <a:latin typeface="宋体" panose="02010600030101010101" pitchFamily="2" charset="-122"/>
                          <a:ea typeface="宋体" panose="02010600030101010101" pitchFamily="2" charset="-122"/>
                          <a:cs typeface="Times New Roman" panose="02020603050405020304" pitchFamily="18" charset="0"/>
                        </a:rPr>
                        <a:t>分组长度（比特）</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1200" kern="100" dirty="0">
                          <a:effectLst/>
                          <a:latin typeface="宋体" panose="02010600030101010101" pitchFamily="2" charset="-122"/>
                          <a:ea typeface="宋体" panose="02010600030101010101" pitchFamily="2" charset="-122"/>
                          <a:cs typeface="Times New Roman" panose="02020603050405020304" pitchFamily="18" charset="0"/>
                        </a:rPr>
                        <a:t>加密轮数</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157">
                <a:tc>
                  <a:txBody>
                    <a:bodyPr/>
                    <a:lstStyle/>
                    <a:p>
                      <a:pPr algn="ctr">
                        <a:lnSpc>
                          <a:spcPct val="150000"/>
                        </a:lnSpc>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AES-128</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128</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128</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10</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157">
                <a:tc>
                  <a:txBody>
                    <a:bodyPr/>
                    <a:lstStyle/>
                    <a:p>
                      <a:pPr algn="ctr">
                        <a:lnSpc>
                          <a:spcPct val="150000"/>
                        </a:lnSpc>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AES-192</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192</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128</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12</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157">
                <a:tc>
                  <a:txBody>
                    <a:bodyPr/>
                    <a:lstStyle/>
                    <a:p>
                      <a:pPr algn="ctr">
                        <a:lnSpc>
                          <a:spcPct val="150000"/>
                        </a:lnSpc>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AES-256</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256</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128</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14</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公钥密码算法</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公钥加密算法加密和解密使用不同的密钥：</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dirty="0">
                <a:solidFill>
                  <a:srgbClr val="1C1917"/>
                </a:solidFill>
              </a:rPr>
              <a:t>加密的密钥可以公开，称为公钥；解密的密钥需要保密，称为私钥；</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从私钥可推导出公钥，但从公钥推导出私钥在计算上是不可行的。</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公钥密码算法一般建立在公认的计算困难问题之上：</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dirty="0">
                <a:solidFill>
                  <a:srgbClr val="1C1917"/>
                </a:solidFill>
              </a:rPr>
              <a:t>基于大数分解困难性的</a:t>
            </a:r>
            <a:r>
              <a:rPr lang="en-US" altLang="zh-CN" dirty="0">
                <a:solidFill>
                  <a:srgbClr val="1C1917"/>
                </a:solidFill>
              </a:rPr>
              <a:t>RSA</a:t>
            </a:r>
            <a:r>
              <a:rPr lang="zh-CN" altLang="en-US" dirty="0">
                <a:solidFill>
                  <a:srgbClr val="1C1917"/>
                </a:solidFill>
              </a:rPr>
              <a:t>密码体系类；</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基于离散对数问题困难性的密码类；</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基于椭圆曲线的离散对数问题；</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后量子密码（如基于格的密码）。</a:t>
            </a:r>
            <a:endParaRPr lang="en-US" altLang="zh-CN"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公钥密码算法</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公钥加密算法</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dirty="0">
                <a:solidFill>
                  <a:srgbClr val="1C1917"/>
                </a:solidFill>
              </a:rPr>
              <a:t>加密速度一般比对称加密算法的加密速度慢很多；</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主要用 于短数据的加密，如建立共享密钥；</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发送者用接收者公钥加密消息，接收者用私钥解密。</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数字签名算法</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dirty="0">
                <a:solidFill>
                  <a:srgbClr val="1C1917"/>
                </a:solidFill>
              </a:rPr>
              <a:t>主要用于确认数据的完整性、签名者身份的真实性和签名行为的不可否认性等；</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数字签名使用私钥对消息进行签名，使用公钥对签名进行验证；</a:t>
            </a:r>
            <a:endParaRPr lang="en-US" altLang="zh-CN"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SM2</a:t>
            </a:r>
            <a:r>
              <a:rPr lang="zh-CN" altLang="en-US" dirty="0"/>
              <a:t>椭圆曲线公钥密码算法</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pPr marL="342900" indent="-342900" algn="l">
              <a:lnSpc>
                <a:spcPct val="150000"/>
              </a:lnSpc>
              <a:buFont typeface="Wingdings" panose="05000000000000000000" pitchFamily="2" charset="2"/>
              <a:buChar char="Ø"/>
            </a:pPr>
            <a:r>
              <a:rPr lang="en-US" altLang="zh-CN" sz="3100" b="0" i="0" dirty="0">
                <a:solidFill>
                  <a:srgbClr val="1C1917"/>
                </a:solidFill>
                <a:effectLst/>
              </a:rPr>
              <a:t>SM2</a:t>
            </a:r>
            <a:r>
              <a:rPr lang="zh-CN" altLang="en-US" sz="3100" b="0" i="0" dirty="0">
                <a:solidFill>
                  <a:srgbClr val="1C1917"/>
                </a:solidFill>
                <a:effectLst/>
              </a:rPr>
              <a:t>椭圆曲线公钥密码算法（简称</a:t>
            </a:r>
            <a:r>
              <a:rPr lang="en-US" altLang="zh-CN" sz="3100" b="0" i="0" dirty="0">
                <a:solidFill>
                  <a:srgbClr val="1C1917"/>
                </a:solidFill>
                <a:effectLst/>
              </a:rPr>
              <a:t>SM2</a:t>
            </a:r>
            <a:r>
              <a:rPr lang="zh-CN" altLang="en-US" sz="3100" b="0" i="0" dirty="0">
                <a:solidFill>
                  <a:srgbClr val="1C1917"/>
                </a:solidFill>
                <a:effectLst/>
              </a:rPr>
              <a:t>算法）是基于椭圆曲线离散对数问题；</a:t>
            </a:r>
            <a:endParaRPr lang="en-US" altLang="zh-CN" sz="3100" b="0" i="0" dirty="0">
              <a:solidFill>
                <a:srgbClr val="1C1917"/>
              </a:solidFill>
              <a:effectLst/>
            </a:endParaRPr>
          </a:p>
          <a:p>
            <a:pPr marL="342900" indent="-342900" algn="l">
              <a:lnSpc>
                <a:spcPct val="150000"/>
              </a:lnSpc>
              <a:buFont typeface="Wingdings" panose="05000000000000000000" pitchFamily="2" charset="2"/>
              <a:buChar char="Ø"/>
            </a:pPr>
            <a:r>
              <a:rPr lang="zh-CN" altLang="en-US" sz="3100" b="0" i="0" dirty="0">
                <a:solidFill>
                  <a:srgbClr val="1C1917"/>
                </a:solidFill>
                <a:effectLst/>
              </a:rPr>
              <a:t>椭圆曲线密码体制比原有的密码体制（如</a:t>
            </a:r>
            <a:r>
              <a:rPr lang="en-US" altLang="zh-CN" sz="3100" b="0" i="0" dirty="0">
                <a:solidFill>
                  <a:srgbClr val="1C1917"/>
                </a:solidFill>
                <a:effectLst/>
              </a:rPr>
              <a:t>RSA)</a:t>
            </a:r>
            <a:r>
              <a:rPr lang="zh-CN" altLang="en-US" sz="3100" b="0" i="0" dirty="0">
                <a:solidFill>
                  <a:srgbClr val="1C1917"/>
                </a:solidFill>
                <a:effectLst/>
              </a:rPr>
              <a:t>更具优越性；</a:t>
            </a:r>
            <a:endParaRPr lang="en-US" altLang="zh-CN" sz="3100" b="0" i="0" dirty="0">
              <a:solidFill>
                <a:srgbClr val="1C1917"/>
              </a:solidFill>
              <a:effectLst/>
            </a:endParaRPr>
          </a:p>
          <a:p>
            <a:pPr marL="342900" indent="-342900" algn="l">
              <a:lnSpc>
                <a:spcPct val="150000"/>
              </a:lnSpc>
              <a:buFont typeface="Wingdings" panose="05000000000000000000" pitchFamily="2" charset="2"/>
              <a:buChar char="Ø"/>
            </a:pPr>
            <a:r>
              <a:rPr lang="en-US" altLang="zh-CN" sz="3100" b="0" i="0" dirty="0">
                <a:solidFill>
                  <a:srgbClr val="1C1917"/>
                </a:solidFill>
                <a:effectLst/>
              </a:rPr>
              <a:t>SM2</a:t>
            </a:r>
            <a:r>
              <a:rPr lang="zh-CN" altLang="en-US" sz="3100" b="0" i="0" dirty="0">
                <a:solidFill>
                  <a:srgbClr val="1C1917"/>
                </a:solidFill>
                <a:effectLst/>
              </a:rPr>
              <a:t>算法的国家标准包括以下五个部分：</a:t>
            </a:r>
            <a:endParaRPr lang="en-US" altLang="zh-CN" sz="3100" b="0" i="0" dirty="0">
              <a:solidFill>
                <a:srgbClr val="1C1917"/>
              </a:solidFill>
              <a:effectLst/>
            </a:endParaRPr>
          </a:p>
          <a:p>
            <a:pPr marL="702310" indent="-342900" algn="l">
              <a:lnSpc>
                <a:spcPct val="150000"/>
              </a:lnSpc>
              <a:buFont typeface="Arial" panose="020B0604020202020204" pitchFamily="34" charset="0"/>
              <a:buChar char="•"/>
            </a:pPr>
            <a:r>
              <a:rPr lang="en-US" altLang="zh-CN" sz="2800" dirty="0">
                <a:solidFill>
                  <a:srgbClr val="1C1917"/>
                </a:solidFill>
              </a:rPr>
              <a:t>GB/T 32918.1-2016《</a:t>
            </a:r>
            <a:r>
              <a:rPr lang="zh-CN" altLang="en-US" sz="2800" dirty="0">
                <a:solidFill>
                  <a:srgbClr val="1C1917"/>
                </a:solidFill>
              </a:rPr>
              <a:t>信息安全技术</a:t>
            </a:r>
            <a:r>
              <a:rPr lang="en-US" altLang="zh-CN" sz="2800" dirty="0">
                <a:solidFill>
                  <a:srgbClr val="1C1917"/>
                </a:solidFill>
              </a:rPr>
              <a:t>SM2</a:t>
            </a:r>
            <a:r>
              <a:rPr lang="zh-CN" altLang="en-US" sz="2800" dirty="0">
                <a:solidFill>
                  <a:srgbClr val="1C1917"/>
                </a:solidFill>
              </a:rPr>
              <a:t>椭圆曲线公钥密码算法 第</a:t>
            </a:r>
            <a:r>
              <a:rPr lang="en-US" altLang="zh-CN" sz="2800" dirty="0">
                <a:solidFill>
                  <a:srgbClr val="1C1917"/>
                </a:solidFill>
              </a:rPr>
              <a:t>1</a:t>
            </a:r>
            <a:r>
              <a:rPr lang="zh-CN" altLang="en-US" sz="2800" dirty="0">
                <a:solidFill>
                  <a:srgbClr val="1C1917"/>
                </a:solidFill>
              </a:rPr>
              <a:t>部分：总则</a:t>
            </a:r>
            <a:r>
              <a:rPr lang="en-US" altLang="zh-CN" sz="2800" dirty="0">
                <a:solidFill>
                  <a:srgbClr val="1C1917"/>
                </a:solidFill>
              </a:rPr>
              <a:t>》</a:t>
            </a:r>
            <a:r>
              <a:rPr lang="zh-CN" altLang="en-US" sz="2800" dirty="0">
                <a:solidFill>
                  <a:srgbClr val="1C1917"/>
                </a:solidFill>
              </a:rPr>
              <a:t>；</a:t>
            </a:r>
            <a:endParaRPr lang="zh-CN" altLang="en-US" sz="2800" dirty="0">
              <a:solidFill>
                <a:srgbClr val="1C1917"/>
              </a:solidFill>
            </a:endParaRPr>
          </a:p>
          <a:p>
            <a:pPr marL="702310" indent="-342900" algn="l">
              <a:lnSpc>
                <a:spcPct val="150000"/>
              </a:lnSpc>
              <a:buFont typeface="Arial" panose="020B0604020202020204" pitchFamily="34" charset="0"/>
              <a:buChar char="•"/>
            </a:pPr>
            <a:r>
              <a:rPr lang="en-US" altLang="zh-CN" sz="2800" dirty="0">
                <a:solidFill>
                  <a:srgbClr val="1C1917"/>
                </a:solidFill>
              </a:rPr>
              <a:t>GB/T 32918.2-2016《</a:t>
            </a:r>
            <a:r>
              <a:rPr lang="zh-CN" altLang="en-US" sz="2800" dirty="0">
                <a:solidFill>
                  <a:srgbClr val="1C1917"/>
                </a:solidFill>
              </a:rPr>
              <a:t>信息安全技术</a:t>
            </a:r>
            <a:r>
              <a:rPr lang="en-US" altLang="zh-CN" sz="2800" dirty="0">
                <a:solidFill>
                  <a:srgbClr val="1C1917"/>
                </a:solidFill>
              </a:rPr>
              <a:t>SM2</a:t>
            </a:r>
            <a:r>
              <a:rPr lang="zh-CN" altLang="en-US" sz="2800" dirty="0">
                <a:solidFill>
                  <a:srgbClr val="1C1917"/>
                </a:solidFill>
              </a:rPr>
              <a:t>椭圆曲线公钥密码算法 第</a:t>
            </a:r>
            <a:r>
              <a:rPr lang="en-US" altLang="zh-CN" sz="2800" dirty="0">
                <a:solidFill>
                  <a:srgbClr val="1C1917"/>
                </a:solidFill>
              </a:rPr>
              <a:t>2</a:t>
            </a:r>
            <a:r>
              <a:rPr lang="zh-CN" altLang="en-US" sz="2800" dirty="0">
                <a:solidFill>
                  <a:srgbClr val="1C1917"/>
                </a:solidFill>
              </a:rPr>
              <a:t>部分：数字签名算法</a:t>
            </a:r>
            <a:r>
              <a:rPr lang="en-US" altLang="zh-CN" sz="2800" dirty="0">
                <a:solidFill>
                  <a:srgbClr val="1C1917"/>
                </a:solidFill>
              </a:rPr>
              <a:t>》</a:t>
            </a:r>
            <a:r>
              <a:rPr lang="zh-CN" altLang="en-US" sz="2800" dirty="0">
                <a:solidFill>
                  <a:srgbClr val="1C1917"/>
                </a:solidFill>
              </a:rPr>
              <a:t>；</a:t>
            </a:r>
            <a:endParaRPr lang="zh-CN" altLang="en-US" sz="2800" dirty="0">
              <a:solidFill>
                <a:srgbClr val="1C1917"/>
              </a:solidFill>
            </a:endParaRPr>
          </a:p>
          <a:p>
            <a:pPr marL="702310" indent="-342900" algn="l">
              <a:lnSpc>
                <a:spcPct val="150000"/>
              </a:lnSpc>
              <a:buFont typeface="Arial" panose="020B0604020202020204" pitchFamily="34" charset="0"/>
              <a:buChar char="•"/>
            </a:pPr>
            <a:r>
              <a:rPr lang="en-US" altLang="zh-CN" sz="2800" dirty="0">
                <a:solidFill>
                  <a:srgbClr val="1C1917"/>
                </a:solidFill>
              </a:rPr>
              <a:t>GB/T32918.3-2016《</a:t>
            </a:r>
            <a:r>
              <a:rPr lang="zh-CN" altLang="en-US" sz="2800" dirty="0">
                <a:solidFill>
                  <a:srgbClr val="1C1917"/>
                </a:solidFill>
              </a:rPr>
              <a:t>信息安全技术</a:t>
            </a:r>
            <a:r>
              <a:rPr lang="en-US" altLang="zh-CN" sz="2800" dirty="0">
                <a:solidFill>
                  <a:srgbClr val="1C1917"/>
                </a:solidFill>
              </a:rPr>
              <a:t>SM2</a:t>
            </a:r>
            <a:r>
              <a:rPr lang="zh-CN" altLang="en-US" sz="2800" dirty="0">
                <a:solidFill>
                  <a:srgbClr val="1C1917"/>
                </a:solidFill>
              </a:rPr>
              <a:t>椭圆曲线公钥密码算法 第</a:t>
            </a:r>
            <a:r>
              <a:rPr lang="en-US" altLang="zh-CN" sz="2800" dirty="0">
                <a:solidFill>
                  <a:srgbClr val="1C1917"/>
                </a:solidFill>
              </a:rPr>
              <a:t>3</a:t>
            </a:r>
            <a:r>
              <a:rPr lang="zh-CN" altLang="en-US" sz="2800" dirty="0">
                <a:solidFill>
                  <a:srgbClr val="1C1917"/>
                </a:solidFill>
              </a:rPr>
              <a:t>部分：密钥交换协议</a:t>
            </a:r>
            <a:r>
              <a:rPr lang="en-US" altLang="zh-CN" sz="2800" dirty="0">
                <a:solidFill>
                  <a:srgbClr val="1C1917"/>
                </a:solidFill>
              </a:rPr>
              <a:t>》</a:t>
            </a:r>
            <a:r>
              <a:rPr lang="zh-CN" altLang="en-US" sz="2800" dirty="0">
                <a:solidFill>
                  <a:srgbClr val="1C1917"/>
                </a:solidFill>
              </a:rPr>
              <a:t>；</a:t>
            </a:r>
            <a:endParaRPr lang="zh-CN" altLang="en-US" sz="2800" dirty="0">
              <a:solidFill>
                <a:srgbClr val="1C1917"/>
              </a:solidFill>
            </a:endParaRPr>
          </a:p>
          <a:p>
            <a:pPr marL="702310" indent="-342900" algn="l">
              <a:lnSpc>
                <a:spcPct val="150000"/>
              </a:lnSpc>
              <a:buFont typeface="Arial" panose="020B0604020202020204" pitchFamily="34" charset="0"/>
              <a:buChar char="•"/>
            </a:pPr>
            <a:r>
              <a:rPr lang="en-US" altLang="zh-CN" sz="2800" dirty="0">
                <a:solidFill>
                  <a:srgbClr val="1C1917"/>
                </a:solidFill>
              </a:rPr>
              <a:t>GB/T 32918.4-2016《</a:t>
            </a:r>
            <a:r>
              <a:rPr lang="zh-CN" altLang="en-US" sz="2800" dirty="0">
                <a:solidFill>
                  <a:srgbClr val="1C1917"/>
                </a:solidFill>
              </a:rPr>
              <a:t>信息安全技术</a:t>
            </a:r>
            <a:r>
              <a:rPr lang="en-US" altLang="zh-CN" sz="2800" dirty="0">
                <a:solidFill>
                  <a:srgbClr val="1C1917"/>
                </a:solidFill>
              </a:rPr>
              <a:t>SM2</a:t>
            </a:r>
            <a:r>
              <a:rPr lang="zh-CN" altLang="en-US" sz="2800" dirty="0">
                <a:solidFill>
                  <a:srgbClr val="1C1917"/>
                </a:solidFill>
              </a:rPr>
              <a:t>椭圆曲线公钥密码算法 第</a:t>
            </a:r>
            <a:r>
              <a:rPr lang="en-US" altLang="zh-CN" sz="2800" dirty="0">
                <a:solidFill>
                  <a:srgbClr val="1C1917"/>
                </a:solidFill>
              </a:rPr>
              <a:t>4</a:t>
            </a:r>
            <a:r>
              <a:rPr lang="zh-CN" altLang="en-US" sz="2800" dirty="0">
                <a:solidFill>
                  <a:srgbClr val="1C1917"/>
                </a:solidFill>
              </a:rPr>
              <a:t>部分：公钥加密算法</a:t>
            </a:r>
            <a:r>
              <a:rPr lang="en-US" altLang="zh-CN" sz="2800" dirty="0">
                <a:solidFill>
                  <a:srgbClr val="1C1917"/>
                </a:solidFill>
              </a:rPr>
              <a:t>》</a:t>
            </a:r>
            <a:r>
              <a:rPr lang="zh-CN" altLang="en-US" sz="2800" dirty="0">
                <a:solidFill>
                  <a:srgbClr val="1C1917"/>
                </a:solidFill>
              </a:rPr>
              <a:t>；</a:t>
            </a:r>
            <a:endParaRPr lang="zh-CN" altLang="en-US" sz="2800" dirty="0">
              <a:solidFill>
                <a:srgbClr val="1C1917"/>
              </a:solidFill>
            </a:endParaRPr>
          </a:p>
          <a:p>
            <a:pPr marL="702310" indent="-342900" algn="l">
              <a:lnSpc>
                <a:spcPct val="150000"/>
              </a:lnSpc>
              <a:buFont typeface="Arial" panose="020B0604020202020204" pitchFamily="34" charset="0"/>
              <a:buChar char="•"/>
            </a:pPr>
            <a:r>
              <a:rPr lang="en-US" altLang="zh-CN" sz="2800" dirty="0">
                <a:solidFill>
                  <a:srgbClr val="1C1917"/>
                </a:solidFill>
              </a:rPr>
              <a:t>GB/T 32918.5-2017《</a:t>
            </a:r>
            <a:r>
              <a:rPr lang="zh-CN" altLang="en-US" sz="2800" dirty="0">
                <a:solidFill>
                  <a:srgbClr val="1C1917"/>
                </a:solidFill>
              </a:rPr>
              <a:t>信息安全技术</a:t>
            </a:r>
            <a:r>
              <a:rPr lang="en-US" altLang="zh-CN" sz="2800" dirty="0">
                <a:solidFill>
                  <a:srgbClr val="1C1917"/>
                </a:solidFill>
              </a:rPr>
              <a:t>SM2</a:t>
            </a:r>
            <a:r>
              <a:rPr lang="zh-CN" altLang="en-US" sz="2800" dirty="0">
                <a:solidFill>
                  <a:srgbClr val="1C1917"/>
                </a:solidFill>
              </a:rPr>
              <a:t>椭圆曲线公钥密码算法 第</a:t>
            </a:r>
            <a:r>
              <a:rPr lang="en-US" altLang="zh-CN" sz="2800" dirty="0">
                <a:solidFill>
                  <a:srgbClr val="1C1917"/>
                </a:solidFill>
              </a:rPr>
              <a:t>5</a:t>
            </a:r>
            <a:r>
              <a:rPr lang="zh-CN" altLang="en-US" sz="2800" dirty="0">
                <a:solidFill>
                  <a:srgbClr val="1C1917"/>
                </a:solidFill>
              </a:rPr>
              <a:t>部分：参数定义</a:t>
            </a:r>
            <a:r>
              <a:rPr lang="en-US" altLang="zh-CN" sz="2800" dirty="0">
                <a:solidFill>
                  <a:srgbClr val="1C1917"/>
                </a:solidFill>
              </a:rPr>
              <a:t>》</a:t>
            </a:r>
            <a:r>
              <a:rPr lang="zh-CN" altLang="en-US" sz="2800" dirty="0">
                <a:solidFill>
                  <a:srgbClr val="1C1917"/>
                </a:solidFill>
              </a:rPr>
              <a:t>。</a:t>
            </a:r>
            <a:endParaRPr lang="en-US" altLang="zh-CN" sz="2800" dirty="0">
              <a:solidFill>
                <a:srgbClr val="1C1917"/>
              </a:solidFill>
            </a:endParaRPr>
          </a:p>
          <a:p>
            <a:pPr marL="342900" indent="-342900" algn="l">
              <a:lnSpc>
                <a:spcPct val="150000"/>
              </a:lnSpc>
              <a:buFont typeface="Wingdings" panose="05000000000000000000" pitchFamily="2" charset="2"/>
              <a:buChar char="Ø"/>
            </a:pP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SM2</a:t>
            </a:r>
            <a:r>
              <a:rPr lang="zh-CN" altLang="en-US" dirty="0"/>
              <a:t>算法介绍</a:t>
            </a:r>
            <a:endParaRPr lang="zh-CN" altLang="en-US" dirty="0"/>
          </a:p>
        </p:txBody>
      </p:sp>
      <mc:AlternateContent xmlns:mc="http://schemas.openxmlformats.org/markup-compatibility/2006">
        <mc:Choice xmlns:a14="http://schemas.microsoft.com/office/drawing/2010/main" Requires="a14">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en-US" altLang="zh-CN" b="0" i="0" dirty="0">
                    <a:solidFill>
                      <a:srgbClr val="1C1917"/>
                    </a:solidFill>
                    <a:effectLst/>
                  </a:rPr>
                  <a:t>1985</a:t>
                </a:r>
                <a:r>
                  <a:rPr lang="zh-CN" altLang="en-US" b="0" i="0" dirty="0">
                    <a:solidFill>
                      <a:srgbClr val="1C1917"/>
                    </a:solidFill>
                    <a:effectLst/>
                  </a:rPr>
                  <a:t>年提出了椭圆曲线密码学 </a:t>
                </a:r>
                <a:r>
                  <a:rPr lang="en-US" altLang="zh-CN" b="0" i="0" dirty="0">
                    <a:solidFill>
                      <a:srgbClr val="1C1917"/>
                    </a:solidFill>
                    <a:effectLst/>
                  </a:rPr>
                  <a:t>(Elliptic curve Cryptography</a:t>
                </a:r>
                <a:r>
                  <a:rPr lang="zh-CN" altLang="en-US" b="0" i="0" dirty="0">
                    <a:solidFill>
                      <a:srgbClr val="1C1917"/>
                    </a:solidFill>
                    <a:effectLst/>
                  </a:rPr>
                  <a:t>，</a:t>
                </a:r>
                <a:r>
                  <a:rPr lang="en-US" altLang="zh-CN" b="0" i="0" dirty="0">
                    <a:solidFill>
                      <a:srgbClr val="1C1917"/>
                    </a:solidFill>
                    <a:effectLst/>
                  </a:rPr>
                  <a:t>ECC)</a:t>
                </a:r>
                <a:r>
                  <a:rPr lang="zh-CN" altLang="en-US" b="0" i="0" dirty="0">
                    <a:solidFill>
                      <a:srgbClr val="1C1917"/>
                    </a:solidFill>
                    <a:effectLst/>
                  </a:rPr>
                  <a:t>的思想；</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椭圆曲线可以定义在不同的有限域上，</a:t>
                </a:r>
                <a:r>
                  <a:rPr lang="en-US" altLang="zh-CN" b="0" i="0" dirty="0">
                    <a:solidFill>
                      <a:srgbClr val="1C1917"/>
                    </a:solidFill>
                    <a:effectLst/>
                  </a:rPr>
                  <a:t>SM2</a:t>
                </a:r>
                <a:r>
                  <a:rPr lang="zh-CN" altLang="en-US" b="0" i="0" dirty="0">
                    <a:solidFill>
                      <a:srgbClr val="1C1917"/>
                    </a:solidFill>
                    <a:effectLst/>
                  </a:rPr>
                  <a:t>算法推荐参数是定义在</a:t>
                </a:r>
                <a:r>
                  <a:rPr lang="en-US" altLang="zh-CN" b="0" i="0" dirty="0">
                    <a:solidFill>
                      <a:srgbClr val="1C1917"/>
                    </a:solidFill>
                    <a:effectLst/>
                  </a:rPr>
                  <a:t>256</a:t>
                </a:r>
                <a:r>
                  <a:rPr lang="zh-CN" altLang="en-US" b="0" i="0" dirty="0">
                    <a:solidFill>
                      <a:srgbClr val="1C1917"/>
                    </a:solidFill>
                    <a:effectLst/>
                  </a:rPr>
                  <a:t>比特素域上的；</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椭圆曲线上的两个基本运算是点加和倍点，它们用来构造点乘（标量乘）算法；</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zh-CN" sz="2400" dirty="0">
                    <a:effectLst/>
                    <a:ea typeface="宋体" panose="02010600030101010101" pitchFamily="2" charset="-122"/>
                    <a:cs typeface="Times New Roman" panose="02020603050405020304" pitchFamily="18" charset="0"/>
                  </a:rPr>
                  <a:t>使用</a:t>
                </a:r>
                <a:r>
                  <a:rPr lang="en-US" altLang="zh-CN" sz="2400" dirty="0">
                    <a:effectLst/>
                    <a:ea typeface="宋体" panose="02010600030101010101" pitchFamily="2" charset="-122"/>
                    <a:cs typeface="Times New Roman" panose="02020603050405020304" pitchFamily="18" charset="0"/>
                  </a:rPr>
                  <a:t>SM2</a:t>
                </a:r>
                <a:r>
                  <a:rPr lang="zh-CN" altLang="zh-CN" sz="2400" dirty="0">
                    <a:effectLst/>
                    <a:ea typeface="宋体" panose="02010600030101010101" pitchFamily="2" charset="-122"/>
                    <a:cs typeface="Times New Roman" panose="02020603050405020304" pitchFamily="18" charset="0"/>
                  </a:rPr>
                  <a:t>算法之前，各通信方先设定相同的公开参数，包括</a:t>
                </a:r>
                <a:r>
                  <a:rPr lang="en-US" altLang="zh-CN" sz="2400" dirty="0">
                    <a:effectLst/>
                    <a:ea typeface="宋体" panose="02010600030101010101" pitchFamily="2" charset="-122"/>
                    <a:cs typeface="Times New Roman" panose="02020603050405020304" pitchFamily="18" charset="0"/>
                  </a:rPr>
                  <a:t>p</a:t>
                </a:r>
                <a:r>
                  <a:rPr lang="zh-CN" altLang="zh-CN" sz="2400" dirty="0">
                    <a:effectLst/>
                    <a:ea typeface="宋体" panose="02010600030101010101" pitchFamily="2" charset="-122"/>
                    <a:cs typeface="Times New Roman" panose="02020603050405020304" pitchFamily="18" charset="0"/>
                  </a:rPr>
                  <a:t>、</a:t>
                </a:r>
                <a:r>
                  <a:rPr lang="en-US" altLang="zh-CN" sz="2400" dirty="0">
                    <a:effectLst/>
                    <a:ea typeface="宋体" panose="02010600030101010101" pitchFamily="2" charset="-122"/>
                    <a:cs typeface="Times New Roman" panose="02020603050405020304" pitchFamily="18" charset="0"/>
                  </a:rPr>
                  <a:t>n</a:t>
                </a:r>
                <a:r>
                  <a:rPr lang="zh-CN" altLang="zh-CN" sz="2400" dirty="0">
                    <a:effectLst/>
                    <a:ea typeface="宋体" panose="02010600030101010101" pitchFamily="2" charset="-122"/>
                    <a:cs typeface="Times New Roman" panose="02020603050405020304" pitchFamily="18" charset="0"/>
                  </a:rPr>
                  <a:t>、</a:t>
                </a:r>
                <a:r>
                  <a:rPr lang="en-US" altLang="zh-CN" sz="2400" dirty="0">
                    <a:effectLst/>
                    <a:ea typeface="宋体" panose="02010600030101010101" pitchFamily="2" charset="-122"/>
                    <a:cs typeface="Times New Roman" panose="02020603050405020304" pitchFamily="18" charset="0"/>
                  </a:rPr>
                  <a:t>E</a:t>
                </a:r>
                <a:r>
                  <a:rPr lang="zh-CN" altLang="zh-CN" sz="2400" dirty="0">
                    <a:effectLst/>
                    <a:ea typeface="宋体" panose="02010600030101010101" pitchFamily="2" charset="-122"/>
                    <a:cs typeface="Times New Roman" panose="02020603050405020304" pitchFamily="18" charset="0"/>
                  </a:rPr>
                  <a:t>和</a:t>
                </a:r>
                <a:r>
                  <a:rPr lang="en-US" altLang="zh-CN" sz="2400" dirty="0">
                    <a:effectLst/>
                    <a:ea typeface="宋体" panose="02010600030101010101" pitchFamily="2" charset="-122"/>
                    <a:cs typeface="Times New Roman" panose="02020603050405020304" pitchFamily="18" charset="0"/>
                  </a:rPr>
                  <a:t>G</a:t>
                </a:r>
                <a:r>
                  <a:rPr lang="zh-CN" altLang="en-US" sz="2400" dirty="0">
                    <a:effectLst/>
                    <a:ea typeface="宋体" panose="02010600030101010101" pitchFamily="2" charset="-122"/>
                    <a:cs typeface="Times New Roman" panose="02020603050405020304" pitchFamily="18" charset="0"/>
                  </a:rPr>
                  <a:t>：</a:t>
                </a:r>
                <a:endParaRPr lang="en-US" altLang="zh-CN" sz="2400" dirty="0">
                  <a:effectLst/>
                  <a:ea typeface="宋体" panose="02010600030101010101" pitchFamily="2" charset="-122"/>
                  <a:cs typeface="Times New Roman" panose="02020603050405020304" pitchFamily="18" charset="0"/>
                </a:endParaRPr>
              </a:p>
              <a:p>
                <a:pPr marL="702310" indent="-342900" algn="l">
                  <a:lnSpc>
                    <a:spcPct val="150000"/>
                  </a:lnSpc>
                  <a:buFont typeface="Arial" panose="020B0604020202020204" pitchFamily="34" charset="0"/>
                  <a:buChar char="•"/>
                </a:pPr>
                <a:r>
                  <a:rPr lang="en-US" altLang="zh-CN" dirty="0">
                    <a:solidFill>
                      <a:srgbClr val="1C1917"/>
                    </a:solidFill>
                  </a:rPr>
                  <a:t>p</a:t>
                </a:r>
                <a:r>
                  <a:rPr lang="zh-CN" altLang="zh-CN" dirty="0">
                    <a:solidFill>
                      <a:srgbClr val="1C1917"/>
                    </a:solidFill>
                  </a:rPr>
                  <a:t>是大素数</a:t>
                </a:r>
                <a:r>
                  <a:rPr lang="zh-CN" altLang="en-US" dirty="0">
                    <a:solidFill>
                      <a:srgbClr val="1C1917"/>
                    </a:solidFill>
                  </a:rPr>
                  <a:t>；</a:t>
                </a:r>
                <a:endParaRPr lang="en-US" altLang="zh-CN" dirty="0">
                  <a:solidFill>
                    <a:srgbClr val="1C1917"/>
                  </a:solidFill>
                </a:endParaRPr>
              </a:p>
              <a:p>
                <a:pPr marL="702310" indent="-342900" algn="l">
                  <a:lnSpc>
                    <a:spcPct val="150000"/>
                  </a:lnSpc>
                  <a:buFont typeface="Arial" panose="020B0604020202020204" pitchFamily="34" charset="0"/>
                  <a:buChar char="•"/>
                </a:pPr>
                <a:r>
                  <a:rPr lang="en-US" altLang="zh-CN" dirty="0">
                    <a:solidFill>
                      <a:srgbClr val="1C1917"/>
                    </a:solidFill>
                  </a:rPr>
                  <a:t>E</a:t>
                </a:r>
                <a:r>
                  <a:rPr lang="zh-CN" altLang="zh-CN" dirty="0">
                    <a:solidFill>
                      <a:srgbClr val="1C1917"/>
                    </a:solidFill>
                  </a:rPr>
                  <a:t>是定义在有限域</a:t>
                </a:r>
                <a:r>
                  <a:rPr lang="en-US" altLang="zh-CN" dirty="0">
                    <a:solidFill>
                      <a:srgbClr val="1C1917"/>
                    </a:solidFill>
                  </a:rPr>
                  <a:t>GF</a:t>
                </a:r>
                <a:r>
                  <a:rPr lang="zh-CN" altLang="zh-CN" dirty="0">
                    <a:solidFill>
                      <a:srgbClr val="1C1917"/>
                    </a:solidFill>
                  </a:rPr>
                  <a:t>（</a:t>
                </a:r>
                <a:r>
                  <a:rPr lang="en-US" altLang="zh-CN" dirty="0">
                    <a:solidFill>
                      <a:srgbClr val="1C1917"/>
                    </a:solidFill>
                  </a:rPr>
                  <a:t>p</a:t>
                </a:r>
                <a:r>
                  <a:rPr lang="zh-CN" altLang="zh-CN" dirty="0">
                    <a:solidFill>
                      <a:srgbClr val="1C1917"/>
                    </a:solidFill>
                  </a:rPr>
                  <a:t>）上的椭圆曲线</a:t>
                </a:r>
                <a:r>
                  <a:rPr lang="zh-CN" altLang="en-US" dirty="0">
                    <a:solidFill>
                      <a:srgbClr val="1C1917"/>
                    </a:solidFill>
                  </a:rPr>
                  <a:t>；</a:t>
                </a:r>
                <a:endParaRPr lang="en-US" altLang="zh-CN" dirty="0">
                  <a:solidFill>
                    <a:srgbClr val="1C1917"/>
                  </a:solidFill>
                </a:endParaRPr>
              </a:p>
              <a:p>
                <a:pPr marL="702310" indent="-342900" algn="l">
                  <a:lnSpc>
                    <a:spcPct val="150000"/>
                  </a:lnSpc>
                  <a:buFont typeface="Arial" panose="020B0604020202020204" pitchFamily="34" charset="0"/>
                  <a:buChar char="•"/>
                </a:pPr>
                <a:r>
                  <a:rPr lang="en-US" altLang="zh-CN" dirty="0">
                    <a:solidFill>
                      <a:srgbClr val="1C1917"/>
                    </a:solidFill>
                  </a:rPr>
                  <a:t>G=</a:t>
                </a:r>
                <a:r>
                  <a:rPr lang="zh-CN" altLang="zh-CN" dirty="0">
                    <a:solidFill>
                      <a:srgbClr val="1C1917"/>
                    </a:solidFill>
                  </a:rPr>
                  <a:t>（</a:t>
                </a:r>
                <a14:m>
                  <m:oMath xmlns:m="http://schemas.openxmlformats.org/officeDocument/2006/math">
                    <m:sSub>
                      <m:sSubPr>
                        <m:ctrlPr>
                          <a:rPr lang="zh-CN" altLang="zh-CN" i="1">
                            <a:solidFill>
                              <a:srgbClr val="1C1917"/>
                            </a:solidFill>
                            <a:latin typeface="Cambria Math" panose="02040503050406030204" pitchFamily="18" charset="0"/>
                          </a:rPr>
                        </m:ctrlPr>
                      </m:sSubPr>
                      <m:e>
                        <m:r>
                          <a:rPr lang="en-US" altLang="zh-CN">
                            <a:solidFill>
                              <a:srgbClr val="1C1917"/>
                            </a:solidFill>
                            <a:latin typeface="Cambria Math" panose="02040503050406030204" pitchFamily="18" charset="0"/>
                          </a:rPr>
                          <m:t>𝑥</m:t>
                        </m:r>
                      </m:e>
                      <m:sub>
                        <m:r>
                          <a:rPr lang="en-US" altLang="zh-CN">
                            <a:solidFill>
                              <a:srgbClr val="1C1917"/>
                            </a:solidFill>
                            <a:latin typeface="Cambria Math" panose="02040503050406030204" pitchFamily="18" charset="0"/>
                          </a:rPr>
                          <m:t>𝐺</m:t>
                        </m:r>
                      </m:sub>
                    </m:sSub>
                  </m:oMath>
                </a14:m>
                <a:r>
                  <a:rPr lang="zh-CN" altLang="zh-CN" dirty="0">
                    <a:solidFill>
                      <a:srgbClr val="1C1917"/>
                    </a:solidFill>
                  </a:rPr>
                  <a:t>，</a:t>
                </a:r>
                <a14:m>
                  <m:oMath xmlns:m="http://schemas.openxmlformats.org/officeDocument/2006/math">
                    <m:sSub>
                      <m:sSubPr>
                        <m:ctrlPr>
                          <a:rPr lang="zh-CN" altLang="zh-CN" i="1">
                            <a:solidFill>
                              <a:srgbClr val="1C1917"/>
                            </a:solidFill>
                            <a:latin typeface="Cambria Math" panose="02040503050406030204" pitchFamily="18" charset="0"/>
                          </a:rPr>
                        </m:ctrlPr>
                      </m:sSubPr>
                      <m:e>
                        <m:r>
                          <a:rPr lang="en-US" altLang="zh-CN">
                            <a:solidFill>
                              <a:srgbClr val="1C1917"/>
                            </a:solidFill>
                            <a:latin typeface="Cambria Math" panose="02040503050406030204" pitchFamily="18" charset="0"/>
                          </a:rPr>
                          <m:t>𝑦</m:t>
                        </m:r>
                      </m:e>
                      <m:sub>
                        <m:r>
                          <a:rPr lang="en-US" altLang="zh-CN">
                            <a:solidFill>
                              <a:srgbClr val="1C1917"/>
                            </a:solidFill>
                            <a:latin typeface="Cambria Math" panose="02040503050406030204" pitchFamily="18" charset="0"/>
                          </a:rPr>
                          <m:t>𝐺</m:t>
                        </m:r>
                      </m:sub>
                    </m:sSub>
                  </m:oMath>
                </a14:m>
                <a:r>
                  <a:rPr lang="zh-CN" altLang="zh-CN" dirty="0">
                    <a:solidFill>
                      <a:srgbClr val="1C1917"/>
                    </a:solidFill>
                  </a:rPr>
                  <a:t>）是</a:t>
                </a:r>
                <a:r>
                  <a:rPr lang="en-US" altLang="zh-CN" dirty="0">
                    <a:solidFill>
                      <a:srgbClr val="1C1917"/>
                    </a:solidFill>
                  </a:rPr>
                  <a:t>E</a:t>
                </a:r>
                <a:r>
                  <a:rPr lang="zh-CN" altLang="zh-CN" dirty="0">
                    <a:solidFill>
                      <a:srgbClr val="1C1917"/>
                    </a:solidFill>
                  </a:rPr>
                  <a:t>上</a:t>
                </a:r>
                <a:r>
                  <a:rPr lang="en-US" altLang="zh-CN" dirty="0">
                    <a:solidFill>
                      <a:srgbClr val="1C1917"/>
                    </a:solidFill>
                  </a:rPr>
                  <a:t>n</a:t>
                </a:r>
                <a:r>
                  <a:rPr lang="zh-CN" altLang="zh-CN" dirty="0">
                    <a:solidFill>
                      <a:srgbClr val="1C1917"/>
                    </a:solidFill>
                  </a:rPr>
                  <a:t>阶的基点。</a:t>
                </a:r>
                <a:endParaRPr lang="en-US" altLang="zh-CN" dirty="0">
                  <a:solidFill>
                    <a:srgbClr val="1C1917"/>
                  </a:solidFill>
                </a:endParaRPr>
              </a:p>
            </p:txBody>
          </p:sp>
        </mc:Choice>
        <mc:Fallback>
          <p:sp>
            <p:nvSpPr>
              <p:cNvPr id="5" name="文本占位符 4"/>
              <p:cNvSpPr>
                <a:spLocks noRot="1" noChangeAspect="1" noMove="1" noResize="1" noEditPoints="1" noAdjustHandles="1" noChangeArrowheads="1" noChangeShapeType="1" noTextEdit="1"/>
              </p:cNvSpPr>
              <p:nvPr>
                <p:ph type="body" sz="quarter" idx="15"/>
              </p:nvPr>
            </p:nvSpPr>
            <p:spPr>
              <a:blipFill rotWithShape="1">
                <a:blip r:embed="rId1"/>
                <a:stretch>
                  <a:fillRect l="-4" t="-11" r="-446" b="9"/>
                </a:stretch>
              </a:blipFill>
            </p:spPr>
            <p:txBody>
              <a:bodyPr/>
              <a:lstStyle/>
              <a:p>
                <a:r>
                  <a:rPr lang="zh-CN" altLang="en-US">
                    <a:noFill/>
                  </a:rPr>
                  <a:t> </a:t>
                </a:r>
              </a:p>
            </p:txBody>
          </p:sp>
        </mc:Fallback>
      </mc:AlternateContent>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SM2</a:t>
            </a:r>
            <a:r>
              <a:rPr lang="zh-CN" altLang="en-US" dirty="0"/>
              <a:t>数字签名算法</a:t>
            </a:r>
            <a:endParaRPr lang="zh-CN" altLang="en-US" dirty="0"/>
          </a:p>
        </p:txBody>
      </p:sp>
      <mc:AlternateContent xmlns:mc="http://schemas.openxmlformats.org/markup-compatibility/2006">
        <mc:Choice xmlns:a14="http://schemas.microsoft.com/office/drawing/2010/main" Requires="a14">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密钥产生：</a:t>
                </a:r>
                <a:endParaRPr lang="en-US" altLang="zh-CN" dirty="0">
                  <a:solidFill>
                    <a:srgbClr val="1C1917"/>
                  </a:solidFill>
                </a:endParaRPr>
              </a:p>
              <a:p>
                <a:pPr marL="702310" lvl="0" indent="-342900" algn="just">
                  <a:lnSpc>
                    <a:spcPct val="150000"/>
                  </a:lnSpc>
                  <a:buFont typeface="+mj-lt"/>
                  <a:buAutoNum type="alphaUcPeriod"/>
                </a:pPr>
                <a:r>
                  <a:rPr lang="zh-CN" altLang="zh-CN" kern="100" dirty="0">
                    <a:effectLst/>
                    <a:latin typeface="宋体" panose="02010600030101010101" pitchFamily="2" charset="-122"/>
                    <a:cs typeface="Times New Roman" panose="02020603050405020304" pitchFamily="18" charset="0"/>
                  </a:rPr>
                  <a:t>随机产生一个秘密变量</a:t>
                </a:r>
                <a14:m>
                  <m:oMath xmlns:m="http://schemas.openxmlformats.org/officeDocument/2006/math">
                    <m:r>
                      <a:rPr lang="en-US" altLang="zh-CN" i="1" kern="100" dirty="0" smtClean="0">
                        <a:effectLst/>
                        <a:latin typeface="Cambria Math" panose="02040503050406030204" pitchFamily="18" charset="0"/>
                        <a:cs typeface="Times New Roman" panose="02020603050405020304" pitchFamily="18" charset="0"/>
                      </a:rPr>
                      <m:t>𝑑</m:t>
                    </m:r>
                  </m:oMath>
                </a14:m>
                <a:r>
                  <a:rPr lang="zh-CN" altLang="zh-CN" kern="100" dirty="0">
                    <a:effectLst/>
                    <a:latin typeface="宋体" panose="02010600030101010101" pitchFamily="2" charset="-122"/>
                    <a:cs typeface="Times New Roman" panose="02020603050405020304" pitchFamily="18" charset="0"/>
                  </a:rPr>
                  <a:t>，</a:t>
                </a:r>
                <a14:m>
                  <m:oMath xmlns:m="http://schemas.openxmlformats.org/officeDocument/2006/math">
                    <m:r>
                      <a:rPr lang="en-US" altLang="zh-CN" i="1" kern="100" dirty="0" smtClean="0">
                        <a:effectLst/>
                        <a:latin typeface="Cambria Math" panose="02040503050406030204" pitchFamily="18" charset="0"/>
                        <a:cs typeface="Times New Roman" panose="02020603050405020304" pitchFamily="18" charset="0"/>
                      </a:rPr>
                      <m:t>𝑑</m:t>
                    </m:r>
                    <m:r>
                      <a:rPr lang="zh-CN" altLang="zh-CN" i="1" kern="100" dirty="0" smtClean="0">
                        <a:effectLst/>
                        <a:latin typeface="Cambria Math" panose="02040503050406030204" pitchFamily="18" charset="0"/>
                        <a:cs typeface="Times New Roman" panose="02020603050405020304" pitchFamily="18" charset="0"/>
                      </a:rPr>
                      <m:t>∈</m:t>
                    </m:r>
                    <m:r>
                      <a:rPr lang="en-US" altLang="zh-CN" i="1" kern="100" dirty="0" smtClean="0">
                        <a:effectLst/>
                        <a:latin typeface="Cambria Math" panose="02040503050406030204" pitchFamily="18" charset="0"/>
                        <a:cs typeface="Times New Roman" panose="02020603050405020304" pitchFamily="18" charset="0"/>
                      </a:rPr>
                      <m:t>[</m:t>
                    </m:r>
                    <m:r>
                      <a:rPr lang="en-US" altLang="zh-CN" i="1" kern="100" dirty="0" smtClean="0">
                        <a:effectLst/>
                        <a:latin typeface="Cambria Math" panose="02040503050406030204" pitchFamily="18" charset="0"/>
                        <a:cs typeface="Times New Roman" panose="02020603050405020304" pitchFamily="18" charset="0"/>
                      </a:rPr>
                      <m:t>1</m:t>
                    </m:r>
                    <m:r>
                      <a:rPr lang="en-US" altLang="zh-CN" i="1" kern="100" dirty="0" smtClean="0">
                        <a:effectLst/>
                        <a:latin typeface="Cambria Math" panose="02040503050406030204" pitchFamily="18" charset="0"/>
                        <a:cs typeface="Times New Roman" panose="02020603050405020304" pitchFamily="18" charset="0"/>
                      </a:rPr>
                      <m:t>,</m:t>
                    </m:r>
                    <m:r>
                      <a:rPr lang="en-US" altLang="zh-CN" i="1" kern="100" dirty="0" smtClean="0">
                        <a:effectLst/>
                        <a:latin typeface="Cambria Math" panose="02040503050406030204" pitchFamily="18" charset="0"/>
                        <a:cs typeface="Times New Roman" panose="02020603050405020304" pitchFamily="18" charset="0"/>
                      </a:rPr>
                      <m:t>𝑛</m:t>
                    </m:r>
                    <m:r>
                      <a:rPr lang="en-US" altLang="zh-CN" i="1" kern="100" dirty="0" smtClean="0">
                        <a:effectLst/>
                        <a:latin typeface="Cambria Math" panose="02040503050406030204" pitchFamily="18" charset="0"/>
                        <a:cs typeface="Times New Roman" panose="02020603050405020304" pitchFamily="18" charset="0"/>
                      </a:rPr>
                      <m:t>−</m:t>
                    </m:r>
                    <m:r>
                      <a:rPr lang="en-US" altLang="zh-CN" i="1" kern="100" dirty="0" smtClean="0">
                        <a:effectLst/>
                        <a:latin typeface="Cambria Math" panose="02040503050406030204" pitchFamily="18" charset="0"/>
                        <a:cs typeface="Times New Roman" panose="02020603050405020304" pitchFamily="18" charset="0"/>
                      </a:rPr>
                      <m:t>1</m:t>
                    </m:r>
                    <m:r>
                      <a:rPr lang="en-US" altLang="zh-CN" i="1" kern="100" dirty="0" smtClean="0">
                        <a:effectLst/>
                        <a:latin typeface="Cambria Math" panose="02040503050406030204" pitchFamily="18" charset="0"/>
                        <a:cs typeface="Times New Roman" panose="02020603050405020304" pitchFamily="18" charset="0"/>
                      </a:rPr>
                      <m:t>]</m:t>
                    </m:r>
                  </m:oMath>
                </a14:m>
                <a:endParaRPr lang="zh-CN" altLang="zh-CN" kern="100" dirty="0">
                  <a:effectLst/>
                  <a:latin typeface="宋体" panose="02010600030101010101" pitchFamily="2" charset="-122"/>
                  <a:cs typeface="Times New Roman" panose="02020603050405020304" pitchFamily="18" charset="0"/>
                </a:endParaRPr>
              </a:p>
              <a:p>
                <a:pPr marL="702310" lvl="0" indent="-342900" algn="just">
                  <a:lnSpc>
                    <a:spcPct val="150000"/>
                  </a:lnSpc>
                  <a:buFont typeface="+mj-lt"/>
                  <a:buAutoNum type="alphaUcPeriod"/>
                </a:pPr>
                <a:r>
                  <a:rPr lang="zh-CN" altLang="zh-CN" kern="100" dirty="0">
                    <a:effectLst/>
                    <a:latin typeface="宋体" panose="02010600030101010101" pitchFamily="2" charset="-122"/>
                    <a:cs typeface="Times New Roman" panose="02020603050405020304" pitchFamily="18" charset="0"/>
                  </a:rPr>
                  <a:t>计算</a:t>
                </a:r>
                <a14:m>
                  <m:oMath xmlns:m="http://schemas.openxmlformats.org/officeDocument/2006/math">
                    <m:r>
                      <a:rPr lang="en-US" altLang="zh-CN" i="1" kern="100" dirty="0" smtClean="0">
                        <a:effectLst/>
                        <a:latin typeface="Cambria Math" panose="02040503050406030204" pitchFamily="18" charset="0"/>
                        <a:cs typeface="Times New Roman" panose="02020603050405020304" pitchFamily="18" charset="0"/>
                      </a:rPr>
                      <m:t>𝑃</m:t>
                    </m:r>
                    <m:r>
                      <a:rPr lang="en-US" altLang="zh-CN" i="1" kern="100" dirty="0" smtClean="0">
                        <a:effectLst/>
                        <a:latin typeface="Cambria Math" panose="02040503050406030204" pitchFamily="18" charset="0"/>
                        <a:cs typeface="Times New Roman" panose="02020603050405020304" pitchFamily="18" charset="0"/>
                      </a:rPr>
                      <m:t>=</m:t>
                    </m:r>
                    <m:r>
                      <a:rPr lang="en-US" altLang="zh-CN" i="1" kern="100" dirty="0" err="1" smtClean="0">
                        <a:effectLst/>
                        <a:latin typeface="Cambria Math" panose="02040503050406030204" pitchFamily="18" charset="0"/>
                        <a:cs typeface="Times New Roman" panose="02020603050405020304" pitchFamily="18" charset="0"/>
                      </a:rPr>
                      <m:t>𝑑𝐺</m:t>
                    </m:r>
                  </m:oMath>
                </a14:m>
                <a:r>
                  <a:rPr lang="zh-CN" altLang="zh-CN" kern="100" dirty="0">
                    <a:effectLst/>
                    <a:latin typeface="宋体" panose="02010600030101010101" pitchFamily="2" charset="-122"/>
                    <a:cs typeface="Times New Roman" panose="02020603050405020304" pitchFamily="18" charset="0"/>
                  </a:rPr>
                  <a:t>，并将</a:t>
                </a:r>
                <a14:m>
                  <m:oMath xmlns:m="http://schemas.openxmlformats.org/officeDocument/2006/math">
                    <m:r>
                      <a:rPr lang="en-US" altLang="zh-CN" i="1" kern="100" dirty="0" smtClean="0">
                        <a:effectLst/>
                        <a:latin typeface="Cambria Math" panose="02040503050406030204" pitchFamily="18" charset="0"/>
                        <a:cs typeface="Times New Roman" panose="02020603050405020304" pitchFamily="18" charset="0"/>
                      </a:rPr>
                      <m:t>𝑃</m:t>
                    </m:r>
                  </m:oMath>
                </a14:m>
                <a:r>
                  <a:rPr lang="zh-CN" altLang="zh-CN" kern="100" dirty="0">
                    <a:effectLst/>
                    <a:latin typeface="宋体" panose="02010600030101010101" pitchFamily="2" charset="-122"/>
                    <a:cs typeface="Times New Roman" panose="02020603050405020304" pitchFamily="18" charset="0"/>
                  </a:rPr>
                  <a:t>作为公钥公开，</a:t>
                </a:r>
                <a14:m>
                  <m:oMath xmlns:m="http://schemas.openxmlformats.org/officeDocument/2006/math">
                    <m:r>
                      <a:rPr lang="en-US" altLang="zh-CN" i="1" kern="100" dirty="0" smtClean="0">
                        <a:effectLst/>
                        <a:latin typeface="Cambria Math" panose="02040503050406030204" pitchFamily="18" charset="0"/>
                        <a:cs typeface="Times New Roman" panose="02020603050405020304" pitchFamily="18" charset="0"/>
                      </a:rPr>
                      <m:t>𝑑</m:t>
                    </m:r>
                  </m:oMath>
                </a14:m>
                <a:r>
                  <a:rPr lang="zh-CN" altLang="zh-CN" kern="100" dirty="0">
                    <a:effectLst/>
                    <a:latin typeface="宋体" panose="02010600030101010101" pitchFamily="2" charset="-122"/>
                    <a:cs typeface="Times New Roman" panose="02020603050405020304" pitchFamily="18" charset="0"/>
                  </a:rPr>
                  <a:t>作为私钥保存。</a:t>
                </a:r>
                <a:endParaRPr lang="zh-CN" altLang="zh-CN" kern="100" dirty="0">
                  <a:effectLst/>
                  <a:latin typeface="宋体" panose="02010600030101010101" pitchFamily="2" charset="-122"/>
                  <a:cs typeface="Times New Roman" panose="02020603050405020304" pitchFamily="18" charset="0"/>
                </a:endParaRPr>
              </a:p>
            </p:txBody>
          </p:sp>
        </mc:Choice>
        <mc:Fallback>
          <p:sp>
            <p:nvSpPr>
              <p:cNvPr id="5" name="文本占位符 4"/>
              <p:cNvSpPr>
                <a:spLocks noRot="1" noChangeAspect="1" noMove="1" noResize="1" noEditPoints="1" noAdjustHandles="1" noChangeArrowheads="1" noChangeShapeType="1" noTextEdit="1"/>
              </p:cNvSpPr>
              <p:nvPr>
                <p:ph type="body" sz="quarter" idx="15"/>
              </p:nvPr>
            </p:nvSpPr>
            <p:spPr>
              <a:blipFill rotWithShape="1">
                <a:blip r:embed="rId1"/>
                <a:stretch>
                  <a:fillRect l="-4" t="-11" r="1" b="9"/>
                </a:stretch>
              </a:blipFill>
            </p:spPr>
            <p:txBody>
              <a:bodyPr/>
              <a:lstStyle/>
              <a:p>
                <a:r>
                  <a:rPr lang="zh-CN" altLang="en-US">
                    <a:noFill/>
                  </a:rPr>
                  <a:t> </a:t>
                </a:r>
              </a:p>
            </p:txBody>
          </p:sp>
        </mc:Fallback>
      </mc:AlternateContent>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SM2</a:t>
            </a:r>
            <a:r>
              <a:rPr lang="zh-CN" altLang="en-US" dirty="0"/>
              <a:t>数字签名算法</a:t>
            </a:r>
            <a:endParaRPr lang="zh-CN" altLang="en-US" dirty="0"/>
          </a:p>
        </p:txBody>
      </p:sp>
      <mc:AlternateContent xmlns:mc="http://schemas.openxmlformats.org/markup-compatibility/2006">
        <mc:Choice xmlns:a14="http://schemas.microsoft.com/office/drawing/2010/main" Requires="a14">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签名生成：</a:t>
                </a:r>
                <a:endParaRPr lang="en-US" altLang="zh-CN" b="0" i="0" dirty="0">
                  <a:solidFill>
                    <a:srgbClr val="1C1917"/>
                  </a:solidFill>
                  <a:effectLst/>
                </a:endParaRPr>
              </a:p>
              <a:p>
                <a:pPr marL="702310" lvl="0" indent="-342900" algn="just">
                  <a:lnSpc>
                    <a:spcPct val="150000"/>
                  </a:lnSpc>
                  <a:buFont typeface="+mj-lt"/>
                  <a:buAutoNum type="alphaUcPeriod"/>
                </a:pPr>
                <a:r>
                  <a:rPr lang="zh-CN" altLang="zh-CN" kern="100" dirty="0">
                    <a:effectLst/>
                    <a:latin typeface="宋体" panose="02010600030101010101" pitchFamily="2" charset="-122"/>
                  </a:rPr>
                  <a:t>签名者选取随机数</a:t>
                </a:r>
                <a14:m>
                  <m:oMath xmlns:m="http://schemas.openxmlformats.org/officeDocument/2006/math">
                    <m:r>
                      <a:rPr lang="en-US" altLang="zh-CN" i="1" kern="100" dirty="0" smtClean="0">
                        <a:effectLst/>
                        <a:latin typeface="Cambria Math" panose="02040503050406030204" pitchFamily="18" charset="0"/>
                      </a:rPr>
                      <m:t>𝑘</m:t>
                    </m:r>
                    <m:r>
                      <a:rPr lang="zh-CN" altLang="zh-CN" i="1" kern="100" dirty="0">
                        <a:effectLst/>
                        <a:latin typeface="Cambria Math" panose="02040503050406030204" pitchFamily="18" charset="0"/>
                      </a:rPr>
                      <m:t>∈</m:t>
                    </m:r>
                    <m:r>
                      <a:rPr lang="en-US" altLang="zh-CN" i="1" kern="100" dirty="0">
                        <a:effectLst/>
                        <a:latin typeface="Cambria Math" panose="02040503050406030204" pitchFamily="18" charset="0"/>
                      </a:rPr>
                      <m:t>[</m:t>
                    </m:r>
                    <m:r>
                      <a:rPr lang="en-US" altLang="zh-CN" i="1" kern="100" dirty="0">
                        <a:effectLst/>
                        <a:latin typeface="Cambria Math" panose="02040503050406030204" pitchFamily="18" charset="0"/>
                      </a:rPr>
                      <m:t>1</m:t>
                    </m:r>
                    <m:r>
                      <a:rPr lang="en-US" altLang="zh-CN" i="1" kern="100" dirty="0">
                        <a:effectLst/>
                        <a:latin typeface="Cambria Math" panose="02040503050406030204" pitchFamily="18" charset="0"/>
                      </a:rPr>
                      <m:t>,</m:t>
                    </m:r>
                    <m:r>
                      <a:rPr lang="en-US" altLang="zh-CN" i="1" kern="100" dirty="0">
                        <a:effectLst/>
                        <a:latin typeface="Cambria Math" panose="02040503050406030204" pitchFamily="18" charset="0"/>
                      </a:rPr>
                      <m:t>𝑛</m:t>
                    </m:r>
                    <m:r>
                      <a:rPr lang="en-US" altLang="zh-CN" i="1" kern="100" dirty="0">
                        <a:effectLst/>
                        <a:latin typeface="Cambria Math" panose="02040503050406030204" pitchFamily="18" charset="0"/>
                      </a:rPr>
                      <m:t>−</m:t>
                    </m:r>
                    <m:r>
                      <a:rPr lang="en-US" altLang="zh-CN" i="1" kern="100" dirty="0">
                        <a:effectLst/>
                        <a:latin typeface="Cambria Math" panose="02040503050406030204" pitchFamily="18" charset="0"/>
                      </a:rPr>
                      <m:t>1</m:t>
                    </m:r>
                    <m:r>
                      <a:rPr lang="en-US" altLang="zh-CN" i="1" kern="100" dirty="0">
                        <a:effectLst/>
                        <a:latin typeface="Cambria Math" panose="02040503050406030204" pitchFamily="18" charset="0"/>
                      </a:rPr>
                      <m:t>]</m:t>
                    </m:r>
                  </m:oMath>
                </a14:m>
                <a:r>
                  <a:rPr lang="zh-CN" altLang="zh-CN" kern="100" dirty="0">
                    <a:effectLst/>
                    <a:latin typeface="宋体" panose="02010600030101010101" pitchFamily="2" charset="-122"/>
                  </a:rPr>
                  <a:t>，计算</a:t>
                </a:r>
                <a14:m>
                  <m:oMath xmlns:m="http://schemas.openxmlformats.org/officeDocument/2006/math">
                    <m:r>
                      <a:rPr lang="en-US" altLang="zh-CN" i="1" kern="100" dirty="0" smtClean="0">
                        <a:effectLst/>
                        <a:latin typeface="Cambria Math" panose="02040503050406030204" pitchFamily="18" charset="0"/>
                      </a:rPr>
                      <m:t>𝑘𝐺</m:t>
                    </m:r>
                    <m:r>
                      <a:rPr lang="en-US" altLang="zh-CN" i="1" kern="100" dirty="0">
                        <a:effectLst/>
                        <a:latin typeface="Cambria Math" panose="02040503050406030204" pitchFamily="18" charset="0"/>
                      </a:rPr>
                      <m:t>=</m:t>
                    </m:r>
                  </m:oMath>
                </a14:m>
                <a:r>
                  <a:rPr lang="zh-CN" altLang="zh-CN" kern="100" dirty="0">
                    <a:effectLst/>
                    <a:latin typeface="宋体" panose="02010600030101010101" pitchFamily="2" charset="-122"/>
                  </a:rPr>
                  <a:t>（</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rPr>
                          <m:t>𝑥</m:t>
                        </m:r>
                      </m:e>
                      <m:sub>
                        <m:r>
                          <a:rPr lang="en-US" altLang="zh-CN" kern="100">
                            <a:effectLst/>
                            <a:latin typeface="Cambria Math" panose="02040503050406030204" pitchFamily="18" charset="0"/>
                          </a:rPr>
                          <m:t>1</m:t>
                        </m:r>
                      </m:sub>
                    </m:sSub>
                  </m:oMath>
                </a14:m>
                <a:r>
                  <a:rPr lang="zh-CN" altLang="zh-CN" kern="100" dirty="0">
                    <a:effectLst/>
                    <a:latin typeface="宋体" panose="02010600030101010101" pitchFamily="2" charset="-122"/>
                  </a:rPr>
                  <a:t>，</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rPr>
                          <m:t>𝑦</m:t>
                        </m:r>
                      </m:e>
                      <m:sub>
                        <m:r>
                          <a:rPr lang="en-US" altLang="zh-CN" kern="100">
                            <a:effectLst/>
                            <a:latin typeface="Cambria Math" panose="02040503050406030204" pitchFamily="18" charset="0"/>
                          </a:rPr>
                          <m:t>1</m:t>
                        </m:r>
                      </m:sub>
                    </m:sSub>
                  </m:oMath>
                </a14:m>
                <a:r>
                  <a:rPr lang="zh-CN" altLang="zh-CN" kern="100" dirty="0">
                    <a:effectLst/>
                    <a:latin typeface="宋体" panose="02010600030101010101" pitchFamily="2" charset="-122"/>
                  </a:rPr>
                  <a:t>）</a:t>
                </a:r>
                <a:endParaRPr lang="zh-CN" altLang="zh-CN" kern="100" dirty="0">
                  <a:effectLst/>
                  <a:latin typeface="宋体" panose="02010600030101010101" pitchFamily="2" charset="-122"/>
                </a:endParaRPr>
              </a:p>
              <a:p>
                <a:pPr marL="702310" lvl="0" indent="-342900" algn="just">
                  <a:lnSpc>
                    <a:spcPct val="150000"/>
                  </a:lnSpc>
                  <a:buFont typeface="+mj-lt"/>
                  <a:buAutoNum type="alphaUcPeriod"/>
                  <a:tabLst>
                    <a:tab pos="540385" algn="l"/>
                  </a:tabLst>
                </a:pPr>
                <a:r>
                  <a:rPr lang="zh-CN" altLang="zh-CN" kern="100" dirty="0">
                    <a:effectLst/>
                    <a:latin typeface="宋体" panose="02010600030101010101" pitchFamily="2" charset="-122"/>
                  </a:rPr>
                  <a:t>计算</a:t>
                </a:r>
                <a14:m>
                  <m:oMath xmlns:m="http://schemas.openxmlformats.org/officeDocument/2006/math">
                    <m:r>
                      <a:rPr lang="en-US" altLang="zh-CN" i="1" kern="100" dirty="0" smtClean="0">
                        <a:effectLst/>
                        <a:latin typeface="Cambria Math" panose="02040503050406030204" pitchFamily="18" charset="0"/>
                      </a:rPr>
                      <m:t>𝑟</m:t>
                    </m:r>
                    <m:r>
                      <a:rPr lang="en-US" altLang="zh-CN" i="1" kern="100" dirty="0" smtClean="0">
                        <a:effectLst/>
                        <a:latin typeface="Cambria Math" panose="02040503050406030204" pitchFamily="18" charset="0"/>
                      </a:rPr>
                      <m:t>=(</m:t>
                    </m:r>
                    <m:r>
                      <a:rPr lang="en-US" altLang="zh-CN" i="1" kern="100" dirty="0" smtClean="0">
                        <a:effectLst/>
                        <a:latin typeface="Cambria Math" panose="02040503050406030204" pitchFamily="18" charset="0"/>
                      </a:rPr>
                      <m:t>𝐻</m:t>
                    </m:r>
                    <m:r>
                      <a:rPr lang="en-US" altLang="zh-CN" i="1" kern="100" dirty="0" smtClean="0">
                        <a:effectLst/>
                        <a:latin typeface="Cambria Math" panose="02040503050406030204" pitchFamily="18" charset="0"/>
                      </a:rPr>
                      <m:t>(</m:t>
                    </m:r>
                    <m:r>
                      <a:rPr lang="en-US" altLang="zh-CN" i="1" kern="100" dirty="0" smtClean="0">
                        <a:effectLst/>
                        <a:latin typeface="Cambria Math" panose="02040503050406030204" pitchFamily="18" charset="0"/>
                      </a:rPr>
                      <m:t>𝑀</m:t>
                    </m:r>
                    <m:r>
                      <a:rPr lang="en-US" altLang="zh-CN" i="1" kern="100" dirty="0" smtClean="0">
                        <a:effectLst/>
                        <a:latin typeface="Cambria Math" panose="02040503050406030204" pitchFamily="18" charset="0"/>
                      </a:rPr>
                      <m:t>)+</m:t>
                    </m:r>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rPr>
                          <m:t>𝑥</m:t>
                        </m:r>
                      </m:e>
                      <m:sub>
                        <m:r>
                          <a:rPr lang="en-US" altLang="zh-CN" i="1" kern="100">
                            <a:effectLst/>
                            <a:latin typeface="Cambria Math" panose="02040503050406030204" pitchFamily="18" charset="0"/>
                          </a:rPr>
                          <m:t>1</m:t>
                        </m:r>
                      </m:sub>
                    </m:sSub>
                    <m:r>
                      <a:rPr lang="en-US" altLang="zh-CN" i="1" kern="100" dirty="0" smtClean="0">
                        <a:effectLst/>
                        <a:latin typeface="Cambria Math" panose="02040503050406030204" pitchFamily="18" charset="0"/>
                        <a:ea typeface="等线" panose="02010600030101010101" pitchFamily="2" charset="-122"/>
                      </a:rPr>
                      <m:t>) </m:t>
                    </m:r>
                    <m:r>
                      <a:rPr lang="en-US" altLang="zh-CN" i="1" kern="100" dirty="0" smtClean="0">
                        <a:effectLst/>
                        <a:latin typeface="Cambria Math" panose="02040503050406030204" pitchFamily="18" charset="0"/>
                        <a:ea typeface="等线" panose="02010600030101010101" pitchFamily="2" charset="-122"/>
                      </a:rPr>
                      <m:t>𝑚𝑜𝑑</m:t>
                    </m:r>
                    <m:r>
                      <a:rPr lang="en-US" altLang="zh-CN" i="1" kern="100" dirty="0" smtClean="0">
                        <a:effectLst/>
                        <a:latin typeface="Cambria Math" panose="02040503050406030204" pitchFamily="18" charset="0"/>
                        <a:ea typeface="等线" panose="02010600030101010101" pitchFamily="2" charset="-122"/>
                      </a:rPr>
                      <m:t> </m:t>
                    </m:r>
                    <m:r>
                      <a:rPr lang="en-US" altLang="zh-CN" i="1" kern="100" dirty="0" smtClean="0">
                        <a:effectLst/>
                        <a:latin typeface="Cambria Math" panose="02040503050406030204" pitchFamily="18" charset="0"/>
                        <a:ea typeface="等线" panose="02010600030101010101" pitchFamily="2" charset="-122"/>
                      </a:rPr>
                      <m:t>𝑛</m:t>
                    </m:r>
                  </m:oMath>
                </a14:m>
                <a:r>
                  <a:rPr lang="zh-CN" altLang="zh-CN" kern="100" dirty="0">
                    <a:effectLst/>
                    <a:latin typeface="宋体" panose="02010600030101010101" pitchFamily="2" charset="-122"/>
                  </a:rPr>
                  <a:t>，其中</a:t>
                </a:r>
                <a14:m>
                  <m:oMath xmlns:m="http://schemas.openxmlformats.org/officeDocument/2006/math">
                    <m:r>
                      <a:rPr lang="en-US" altLang="zh-CN" i="1" kern="100" dirty="0" smtClean="0">
                        <a:effectLst/>
                        <a:latin typeface="Cambria Math" panose="02040503050406030204" pitchFamily="18" charset="0"/>
                      </a:rPr>
                      <m:t>𝑀</m:t>
                    </m:r>
                    <m:r>
                      <a:rPr lang="en-US" altLang="zh-CN" i="1" kern="100" dirty="0" smtClean="0">
                        <a:effectLst/>
                        <a:latin typeface="Cambria Math" panose="02040503050406030204" pitchFamily="18" charset="0"/>
                      </a:rPr>
                      <m:t>=</m:t>
                    </m:r>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rPr>
                          <m:t>𝑍</m:t>
                        </m:r>
                      </m:e>
                      <m:sub>
                        <m:r>
                          <a:rPr lang="en-US" altLang="zh-CN" i="1" kern="100">
                            <a:effectLst/>
                            <a:latin typeface="Cambria Math" panose="02040503050406030204" pitchFamily="18" charset="0"/>
                          </a:rPr>
                          <m:t>𝐴</m:t>
                        </m:r>
                      </m:sub>
                    </m:sSub>
                    <m:r>
                      <a:rPr lang="en-US" altLang="zh-CN" i="1" kern="100" dirty="0" smtClean="0">
                        <a:effectLst/>
                        <a:latin typeface="Cambria Math" panose="02040503050406030204" pitchFamily="18" charset="0"/>
                        <a:ea typeface="等线" panose="02010600030101010101" pitchFamily="2" charset="-122"/>
                      </a:rPr>
                      <m:t>||</m:t>
                    </m:r>
                    <m:r>
                      <a:rPr lang="en-US" altLang="zh-CN" i="1" kern="100" dirty="0" smtClean="0">
                        <a:effectLst/>
                        <a:latin typeface="Cambria Math" panose="02040503050406030204" pitchFamily="18" charset="0"/>
                        <a:ea typeface="等线" panose="02010600030101010101" pitchFamily="2" charset="-122"/>
                      </a:rPr>
                      <m:t>𝑚</m:t>
                    </m:r>
                  </m:oMath>
                </a14:m>
                <a:r>
                  <a:rPr lang="zh-CN" altLang="zh-CN" kern="100" dirty="0">
                    <a:effectLst/>
                    <a:latin typeface="宋体" panose="02010600030101010101" pitchFamily="2" charset="-122"/>
                  </a:rPr>
                  <a:t>，</a:t>
                </a:r>
                <a14:m>
                  <m:oMath xmlns:m="http://schemas.openxmlformats.org/officeDocument/2006/math">
                    <m:sSub>
                      <m:sSubPr>
                        <m:ctrlPr>
                          <a:rPr lang="zh-CN" altLang="zh-CN" i="1" kern="100" smtClean="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rPr>
                          <m:t>𝑍</m:t>
                        </m:r>
                      </m:e>
                      <m:sub>
                        <m:r>
                          <a:rPr lang="en-US" altLang="zh-CN" i="1" kern="100">
                            <a:effectLst/>
                            <a:latin typeface="Cambria Math" panose="02040503050406030204" pitchFamily="18" charset="0"/>
                          </a:rPr>
                          <m:t>𝐴</m:t>
                        </m:r>
                      </m:sub>
                    </m:sSub>
                  </m:oMath>
                </a14:m>
                <a:r>
                  <a:rPr lang="zh-CN" altLang="zh-CN" kern="100" dirty="0">
                    <a:effectLst/>
                    <a:latin typeface="宋体" panose="02010600030101010101" pitchFamily="2" charset="-122"/>
                  </a:rPr>
                  <a:t>是关于用户的可辨别标识、部分椭圆曲线系统参数和用户的公钥杂凑值，</a:t>
                </a:r>
                <a14:m>
                  <m:oMath xmlns:m="http://schemas.openxmlformats.org/officeDocument/2006/math">
                    <m:r>
                      <a:rPr lang="en-US" altLang="zh-CN" i="1" kern="100" dirty="0" smtClean="0">
                        <a:effectLst/>
                        <a:latin typeface="Cambria Math" panose="02040503050406030204" pitchFamily="18" charset="0"/>
                      </a:rPr>
                      <m:t>𝑚</m:t>
                    </m:r>
                  </m:oMath>
                </a14:m>
                <a:r>
                  <a:rPr lang="zh-CN" altLang="zh-CN" kern="100" dirty="0">
                    <a:effectLst/>
                    <a:latin typeface="宋体" panose="02010600030101010101" pitchFamily="2" charset="-122"/>
                  </a:rPr>
                  <a:t>是待签名消息；</a:t>
                </a:r>
                <a14:m>
                  <m:oMath xmlns:m="http://schemas.openxmlformats.org/officeDocument/2006/math">
                    <m:r>
                      <a:rPr lang="en-US" altLang="zh-CN" i="1" kern="100" dirty="0" smtClean="0">
                        <a:effectLst/>
                        <a:latin typeface="Cambria Math" panose="02040503050406030204" pitchFamily="18" charset="0"/>
                      </a:rPr>
                      <m:t>𝐻</m:t>
                    </m:r>
                  </m:oMath>
                </a14:m>
                <a:r>
                  <a:rPr lang="zh-CN" altLang="zh-CN" kern="100" dirty="0">
                    <a:effectLst/>
                    <a:latin typeface="宋体" panose="02010600030101010101" pitchFamily="2" charset="-122"/>
                  </a:rPr>
                  <a:t>为国家密码管理局核准的杂凑函数，如</a:t>
                </a:r>
                <a:r>
                  <a:rPr lang="en-US" altLang="zh-CN" kern="100" dirty="0">
                    <a:effectLst/>
                    <a:latin typeface="宋体" panose="02010600030101010101" pitchFamily="2" charset="-122"/>
                  </a:rPr>
                  <a:t>SM3</a:t>
                </a:r>
                <a:r>
                  <a:rPr lang="zh-CN" altLang="zh-CN" kern="100" dirty="0">
                    <a:effectLst/>
                    <a:latin typeface="宋体" panose="02010600030101010101" pitchFamily="2" charset="-122"/>
                  </a:rPr>
                  <a:t>；若</a:t>
                </a:r>
                <a14:m>
                  <m:oMath xmlns:m="http://schemas.openxmlformats.org/officeDocument/2006/math">
                    <m:r>
                      <a:rPr lang="en-US" altLang="zh-CN" i="1" kern="100" dirty="0" smtClean="0">
                        <a:effectLst/>
                        <a:latin typeface="Cambria Math" panose="02040503050406030204" pitchFamily="18" charset="0"/>
                      </a:rPr>
                      <m:t>𝑟</m:t>
                    </m:r>
                    <m:r>
                      <a:rPr lang="en-US" altLang="zh-CN" i="1" kern="100" dirty="0" smtClean="0">
                        <a:effectLst/>
                        <a:latin typeface="Cambria Math" panose="02040503050406030204" pitchFamily="18" charset="0"/>
                      </a:rPr>
                      <m:t>=</m:t>
                    </m:r>
                    <m:r>
                      <a:rPr lang="en-US" altLang="zh-CN" i="1" kern="100" dirty="0" smtClean="0">
                        <a:effectLst/>
                        <a:latin typeface="Cambria Math" panose="02040503050406030204" pitchFamily="18" charset="0"/>
                      </a:rPr>
                      <m:t>0</m:t>
                    </m:r>
                  </m:oMath>
                </a14:m>
                <a:r>
                  <a:rPr lang="zh-CN" altLang="zh-CN" kern="100" dirty="0">
                    <a:effectLst/>
                    <a:latin typeface="宋体" panose="02010600030101010101" pitchFamily="2" charset="-122"/>
                  </a:rPr>
                  <a:t>或</a:t>
                </a:r>
                <a14:m>
                  <m:oMath xmlns:m="http://schemas.openxmlformats.org/officeDocument/2006/math">
                    <m:r>
                      <a:rPr lang="en-US" altLang="zh-CN" i="1" kern="100" dirty="0" smtClean="0">
                        <a:effectLst/>
                        <a:latin typeface="Cambria Math" panose="02040503050406030204" pitchFamily="18" charset="0"/>
                      </a:rPr>
                      <m:t>𝑟</m:t>
                    </m:r>
                    <m:r>
                      <a:rPr lang="en-US" altLang="zh-CN" i="1" kern="100" dirty="0" smtClean="0">
                        <a:effectLst/>
                        <a:latin typeface="Cambria Math" panose="02040503050406030204" pitchFamily="18" charset="0"/>
                      </a:rPr>
                      <m:t>+</m:t>
                    </m:r>
                    <m:r>
                      <a:rPr lang="en-US" altLang="zh-CN" i="1" kern="100" dirty="0" smtClean="0">
                        <a:effectLst/>
                        <a:latin typeface="Cambria Math" panose="02040503050406030204" pitchFamily="18" charset="0"/>
                      </a:rPr>
                      <m:t>𝑘</m:t>
                    </m:r>
                    <m:r>
                      <a:rPr lang="en-US" altLang="zh-CN" i="1" kern="100" dirty="0">
                        <a:effectLst/>
                        <a:latin typeface="Cambria Math" panose="02040503050406030204" pitchFamily="18" charset="0"/>
                      </a:rPr>
                      <m:t>=</m:t>
                    </m:r>
                    <m:r>
                      <a:rPr lang="en-US" altLang="zh-CN" i="1" kern="100" dirty="0">
                        <a:effectLst/>
                        <a:latin typeface="Cambria Math" panose="02040503050406030204" pitchFamily="18" charset="0"/>
                      </a:rPr>
                      <m:t>𝑛</m:t>
                    </m:r>
                  </m:oMath>
                </a14:m>
                <a:r>
                  <a:rPr lang="zh-CN" altLang="zh-CN" kern="100" dirty="0">
                    <a:effectLst/>
                    <a:latin typeface="宋体" panose="02010600030101010101" pitchFamily="2" charset="-122"/>
                  </a:rPr>
                  <a:t>，则重新选取随机数</a:t>
                </a:r>
                <a14:m>
                  <m:oMath xmlns:m="http://schemas.openxmlformats.org/officeDocument/2006/math">
                    <m:r>
                      <a:rPr lang="en-US" altLang="zh-CN" i="1" kern="100" dirty="0" smtClean="0">
                        <a:effectLst/>
                        <a:latin typeface="Cambria Math" panose="02040503050406030204" pitchFamily="18" charset="0"/>
                      </a:rPr>
                      <m:t>𝑘</m:t>
                    </m:r>
                  </m:oMath>
                </a14:m>
                <a:r>
                  <a:rPr lang="zh-CN" altLang="zh-CN" kern="100" dirty="0">
                    <a:effectLst/>
                    <a:latin typeface="宋体" panose="02010600030101010101" pitchFamily="2" charset="-122"/>
                  </a:rPr>
                  <a:t>。</a:t>
                </a:r>
                <a:endParaRPr lang="zh-CN" altLang="zh-CN" kern="100" dirty="0">
                  <a:effectLst/>
                  <a:latin typeface="宋体" panose="02010600030101010101" pitchFamily="2" charset="-122"/>
                </a:endParaRPr>
              </a:p>
              <a:p>
                <a:pPr marL="702310" lvl="0" indent="-342900" algn="just">
                  <a:lnSpc>
                    <a:spcPct val="150000"/>
                  </a:lnSpc>
                  <a:buFont typeface="+mj-lt"/>
                  <a:buAutoNum type="alphaUcPeriod"/>
                  <a:tabLst>
                    <a:tab pos="540385" algn="l"/>
                  </a:tabLst>
                </a:pPr>
                <a:r>
                  <a:rPr lang="zh-CN" altLang="zh-CN" kern="100" dirty="0">
                    <a:effectLst/>
                    <a:latin typeface="宋体" panose="02010600030101010101" pitchFamily="2" charset="-122"/>
                  </a:rPr>
                  <a:t>计算</a:t>
                </a:r>
                <a14:m>
                  <m:oMath xmlns:m="http://schemas.openxmlformats.org/officeDocument/2006/math">
                    <m:r>
                      <a:rPr lang="en-US" altLang="zh-CN" i="1" kern="100" dirty="0" smtClean="0">
                        <a:effectLst/>
                        <a:latin typeface="Cambria Math" panose="02040503050406030204" pitchFamily="18" charset="0"/>
                      </a:rPr>
                      <m:t>𝑠</m:t>
                    </m:r>
                    <m:r>
                      <a:rPr lang="en-US" altLang="zh-CN" i="1" kern="100" dirty="0" smtClean="0">
                        <a:effectLst/>
                        <a:latin typeface="Cambria Math" panose="02040503050406030204" pitchFamily="18" charset="0"/>
                      </a:rPr>
                      <m:t>=</m:t>
                    </m:r>
                    <m:sSup>
                      <m:sSupPr>
                        <m:ctrlPr>
                          <a:rPr lang="zh-CN" altLang="zh-CN" i="1" kern="100">
                            <a:effectLst/>
                            <a:latin typeface="Cambria Math" panose="02040503050406030204" pitchFamily="18" charset="0"/>
                            <a:ea typeface="Cambria Math" panose="02040503050406030204" pitchFamily="18" charset="0"/>
                          </a:rPr>
                        </m:ctrlPr>
                      </m:sSupPr>
                      <m:e>
                        <m:r>
                          <a:rPr lang="zh-CN" altLang="zh-CN" i="1" kern="100">
                            <a:effectLst/>
                            <a:latin typeface="Cambria Math" panose="02040503050406030204" pitchFamily="18" charset="0"/>
                          </a:rPr>
                          <m:t>（</m:t>
                        </m:r>
                        <m:r>
                          <a:rPr lang="en-US" altLang="zh-CN" i="1" kern="100">
                            <a:effectLst/>
                            <a:latin typeface="Cambria Math" panose="02040503050406030204" pitchFamily="18" charset="0"/>
                          </a:rPr>
                          <m:t>1</m:t>
                        </m:r>
                        <m:r>
                          <a:rPr lang="en-US" altLang="zh-CN" i="1" kern="100">
                            <a:effectLst/>
                            <a:latin typeface="Cambria Math" panose="02040503050406030204" pitchFamily="18" charset="0"/>
                          </a:rPr>
                          <m:t>+</m:t>
                        </m:r>
                        <m:r>
                          <a:rPr lang="en-US" altLang="zh-CN" i="1" kern="100">
                            <a:effectLst/>
                            <a:latin typeface="Cambria Math" panose="02040503050406030204" pitchFamily="18" charset="0"/>
                          </a:rPr>
                          <m:t>𝑑</m:t>
                        </m:r>
                        <m:r>
                          <a:rPr lang="zh-CN" altLang="zh-CN" i="1" kern="100">
                            <a:effectLst/>
                            <a:latin typeface="Cambria Math" panose="02040503050406030204" pitchFamily="18" charset="0"/>
                          </a:rPr>
                          <m:t>）</m:t>
                        </m:r>
                      </m:e>
                      <m:sup>
                        <m:r>
                          <a:rPr lang="en-US" altLang="zh-CN" i="1" kern="100">
                            <a:effectLst/>
                            <a:latin typeface="Cambria Math" panose="02040503050406030204" pitchFamily="18" charset="0"/>
                            <a:cs typeface="MS Gothic" panose="020B0609070205080204" pitchFamily="49" charset="-128"/>
                          </a:rPr>
                          <m:t>−</m:t>
                        </m:r>
                        <m:r>
                          <a:rPr lang="en-US" altLang="zh-CN" i="1" kern="100">
                            <a:effectLst/>
                            <a:latin typeface="Cambria Math" panose="02040503050406030204" pitchFamily="18" charset="0"/>
                          </a:rPr>
                          <m:t>1</m:t>
                        </m:r>
                      </m:sup>
                    </m:sSup>
                    <m:r>
                      <a:rPr lang="en-US" altLang="zh-CN" i="1" kern="100" dirty="0" smtClean="0">
                        <a:effectLst/>
                        <a:latin typeface="Cambria Math" panose="02040503050406030204" pitchFamily="18" charset="0"/>
                        <a:ea typeface="等线" panose="02010600030101010101" pitchFamily="2" charset="-122"/>
                      </a:rPr>
                      <m:t>(</m:t>
                    </m:r>
                    <m:r>
                      <a:rPr lang="en-US" altLang="zh-CN" i="1" kern="100" dirty="0" smtClean="0">
                        <a:effectLst/>
                        <a:latin typeface="Cambria Math" panose="02040503050406030204" pitchFamily="18" charset="0"/>
                        <a:ea typeface="等线" panose="02010600030101010101" pitchFamily="2" charset="-122"/>
                      </a:rPr>
                      <m:t>𝑘</m:t>
                    </m:r>
                    <m:r>
                      <a:rPr lang="en-US" altLang="zh-CN" i="1" kern="100" dirty="0" smtClean="0">
                        <a:effectLst/>
                        <a:latin typeface="Cambria Math" panose="02040503050406030204" pitchFamily="18" charset="0"/>
                        <a:ea typeface="等线" panose="02010600030101010101" pitchFamily="2" charset="-122"/>
                      </a:rPr>
                      <m:t>−</m:t>
                    </m:r>
                    <m:r>
                      <a:rPr lang="en-US" altLang="zh-CN" i="1" kern="100" dirty="0" err="1">
                        <a:effectLst/>
                        <a:latin typeface="Cambria Math" panose="02040503050406030204" pitchFamily="18" charset="0"/>
                        <a:ea typeface="等线" panose="02010600030101010101" pitchFamily="2" charset="-122"/>
                      </a:rPr>
                      <m:t>𝑟𝑑</m:t>
                    </m:r>
                    <m:r>
                      <a:rPr lang="en-US" altLang="zh-CN" i="1" kern="100" dirty="0">
                        <a:effectLst/>
                        <a:latin typeface="Cambria Math" panose="02040503050406030204" pitchFamily="18" charset="0"/>
                        <a:ea typeface="等线" panose="02010600030101010101" pitchFamily="2" charset="-122"/>
                      </a:rPr>
                      <m:t>)</m:t>
                    </m:r>
                  </m:oMath>
                </a14:m>
                <a:r>
                  <a:rPr lang="en-US" altLang="zh-CN" kern="100" dirty="0">
                    <a:effectLst/>
                    <a:latin typeface="宋体" panose="02010600030101010101" pitchFamily="2" charset="-122"/>
                  </a:rPr>
                  <a:t>mod </a:t>
                </a:r>
                <a14:m>
                  <m:oMath xmlns:m="http://schemas.openxmlformats.org/officeDocument/2006/math">
                    <m:r>
                      <a:rPr lang="en-US" altLang="zh-CN" i="1" kern="100" dirty="0" smtClean="0">
                        <a:effectLst/>
                        <a:latin typeface="Cambria Math" panose="02040503050406030204" pitchFamily="18" charset="0"/>
                        <a:ea typeface="等线" panose="02010600030101010101" pitchFamily="2" charset="-122"/>
                      </a:rPr>
                      <m:t>𝑛</m:t>
                    </m:r>
                  </m:oMath>
                </a14:m>
                <a:r>
                  <a:rPr lang="zh-CN" altLang="zh-CN" kern="100" dirty="0">
                    <a:effectLst/>
                    <a:latin typeface="宋体" panose="02010600030101010101" pitchFamily="2" charset="-122"/>
                  </a:rPr>
                  <a:t>；若</a:t>
                </a:r>
                <a14:m>
                  <m:oMath xmlns:m="http://schemas.openxmlformats.org/officeDocument/2006/math">
                    <m:r>
                      <a:rPr lang="en-US" altLang="zh-CN" i="1" kern="100" dirty="0" smtClean="0">
                        <a:effectLst/>
                        <a:latin typeface="Cambria Math" panose="02040503050406030204" pitchFamily="18" charset="0"/>
                      </a:rPr>
                      <m:t>𝑠</m:t>
                    </m:r>
                    <m:r>
                      <a:rPr lang="en-US" altLang="zh-CN" i="1" kern="100" dirty="0" smtClean="0">
                        <a:effectLst/>
                        <a:latin typeface="Cambria Math" panose="02040503050406030204" pitchFamily="18" charset="0"/>
                      </a:rPr>
                      <m:t>=</m:t>
                    </m:r>
                    <m:r>
                      <a:rPr lang="en-US" altLang="zh-CN" i="1" kern="100" dirty="0" smtClean="0">
                        <a:effectLst/>
                        <a:latin typeface="Cambria Math" panose="02040503050406030204" pitchFamily="18" charset="0"/>
                      </a:rPr>
                      <m:t>0</m:t>
                    </m:r>
                  </m:oMath>
                </a14:m>
                <a:r>
                  <a:rPr lang="zh-CN" altLang="zh-CN" kern="100" dirty="0">
                    <a:effectLst/>
                    <a:latin typeface="宋体" panose="02010600030101010101" pitchFamily="2" charset="-122"/>
                  </a:rPr>
                  <a:t>，则重新选取随机数</a:t>
                </a:r>
                <a14:m>
                  <m:oMath xmlns:m="http://schemas.openxmlformats.org/officeDocument/2006/math">
                    <m:r>
                      <a:rPr lang="en-US" altLang="zh-CN" i="1" kern="100" dirty="0" smtClean="0">
                        <a:effectLst/>
                        <a:latin typeface="Cambria Math" panose="02040503050406030204" pitchFamily="18" charset="0"/>
                      </a:rPr>
                      <m:t>𝑘</m:t>
                    </m:r>
                  </m:oMath>
                </a14:m>
                <a:r>
                  <a:rPr lang="zh-CN" altLang="zh-CN" kern="100" dirty="0">
                    <a:effectLst/>
                    <a:latin typeface="宋体" panose="02010600030101010101" pitchFamily="2" charset="-122"/>
                  </a:rPr>
                  <a:t>；否则，将</a:t>
                </a:r>
                <a14:m>
                  <m:oMath xmlns:m="http://schemas.openxmlformats.org/officeDocument/2006/math">
                    <m:r>
                      <a:rPr lang="zh-CN" altLang="zh-CN" i="1" kern="100" dirty="0" smtClean="0">
                        <a:effectLst/>
                        <a:latin typeface="Cambria Math" panose="02040503050406030204" pitchFamily="18" charset="0"/>
                      </a:rPr>
                      <m:t>（</m:t>
                    </m:r>
                    <m:r>
                      <a:rPr lang="en-US" altLang="zh-CN" i="1" kern="100" dirty="0">
                        <a:effectLst/>
                        <a:latin typeface="Cambria Math" panose="02040503050406030204" pitchFamily="18" charset="0"/>
                      </a:rPr>
                      <m:t>𝑟</m:t>
                    </m:r>
                    <m:r>
                      <a:rPr lang="zh-CN" altLang="zh-CN" i="1" kern="100" dirty="0">
                        <a:effectLst/>
                        <a:latin typeface="Cambria Math" panose="02040503050406030204" pitchFamily="18" charset="0"/>
                      </a:rPr>
                      <m:t>，</m:t>
                    </m:r>
                    <m:r>
                      <a:rPr lang="en-US" altLang="zh-CN" i="1" kern="100" dirty="0">
                        <a:effectLst/>
                        <a:latin typeface="Cambria Math" panose="02040503050406030204" pitchFamily="18" charset="0"/>
                      </a:rPr>
                      <m:t>𝑠</m:t>
                    </m:r>
                    <m:r>
                      <a:rPr lang="zh-CN" altLang="zh-CN" i="1" kern="100" dirty="0">
                        <a:effectLst/>
                        <a:latin typeface="Cambria Math" panose="02040503050406030204" pitchFamily="18" charset="0"/>
                      </a:rPr>
                      <m:t>）</m:t>
                    </m:r>
                  </m:oMath>
                </a14:m>
                <a:r>
                  <a:rPr lang="zh-CN" altLang="zh-CN" kern="100" dirty="0">
                    <a:effectLst/>
                    <a:latin typeface="宋体" panose="02010600030101010101" pitchFamily="2" charset="-122"/>
                  </a:rPr>
                  <a:t>作为签名结果。</a:t>
                </a:r>
                <a:endParaRPr lang="zh-CN" altLang="zh-CN" kern="100" dirty="0">
                  <a:effectLst/>
                  <a:latin typeface="宋体" panose="02010600030101010101" pitchFamily="2" charset="-122"/>
                </a:endParaRPr>
              </a:p>
              <a:p>
                <a:pPr marL="342900" indent="-342900" algn="l">
                  <a:lnSpc>
                    <a:spcPct val="150000"/>
                  </a:lnSpc>
                  <a:buFont typeface="Wingdings" panose="05000000000000000000" pitchFamily="2" charset="2"/>
                  <a:buChar char="Ø"/>
                </a:pPr>
                <a:endParaRPr lang="en-US" altLang="zh-CN" b="0" i="0" dirty="0">
                  <a:solidFill>
                    <a:srgbClr val="1C1917"/>
                  </a:solidFill>
                  <a:effectLst/>
                </a:endParaRPr>
              </a:p>
            </p:txBody>
          </p:sp>
        </mc:Choice>
        <mc:Fallback>
          <p:sp>
            <p:nvSpPr>
              <p:cNvPr id="5" name="文本占位符 4"/>
              <p:cNvSpPr>
                <a:spLocks noRot="1" noChangeAspect="1" noMove="1" noResize="1" noEditPoints="1" noAdjustHandles="1" noChangeArrowheads="1" noChangeShapeType="1" noTextEdit="1"/>
              </p:cNvSpPr>
              <p:nvPr>
                <p:ph type="body" sz="quarter" idx="15"/>
              </p:nvPr>
            </p:nvSpPr>
            <p:spPr>
              <a:blipFill rotWithShape="1">
                <a:blip r:embed="rId1"/>
                <a:stretch>
                  <a:fillRect l="-4" t="-11" r="1" b="-1299"/>
                </a:stretch>
              </a:blipFill>
            </p:spPr>
            <p:txBody>
              <a:bodyPr/>
              <a:lstStyle/>
              <a:p>
                <a:r>
                  <a:rPr lang="zh-CN" altLang="en-US">
                    <a:noFill/>
                  </a:rPr>
                  <a:t> </a:t>
                </a:r>
              </a:p>
            </p:txBody>
          </p:sp>
        </mc:Fallback>
      </mc:AlternateContent>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SM2</a:t>
            </a:r>
            <a:r>
              <a:rPr lang="zh-CN" altLang="en-US" dirty="0"/>
              <a:t>数字签名算法</a:t>
            </a:r>
            <a:endParaRPr lang="zh-CN" altLang="en-US" dirty="0"/>
          </a:p>
        </p:txBody>
      </p:sp>
      <mc:AlternateContent xmlns:mc="http://schemas.openxmlformats.org/markup-compatibility/2006">
        <mc:Choice xmlns:a14="http://schemas.microsoft.com/office/drawing/2010/main" Requires="a14">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签名验证：</a:t>
                </a:r>
                <a:endParaRPr lang="en-US" altLang="zh-CN" b="0" i="0" kern="100" dirty="0">
                  <a:solidFill>
                    <a:srgbClr val="1C1917"/>
                  </a:solidFill>
                  <a:latin typeface="宋体" panose="02010600030101010101" pitchFamily="2" charset="-122"/>
                </a:endParaRPr>
              </a:p>
              <a:p>
                <a:pPr marL="702310" lvl="0" indent="-342900" algn="just">
                  <a:lnSpc>
                    <a:spcPct val="150000"/>
                  </a:lnSpc>
                  <a:buFont typeface="+mj-lt"/>
                  <a:buAutoNum type="alphaUcPeriod"/>
                  <a:tabLst>
                    <a:tab pos="540385" algn="l"/>
                  </a:tabLst>
                </a:pPr>
                <a:r>
                  <a:rPr lang="zh-CN" altLang="zh-CN" kern="100" dirty="0">
                    <a:effectLst/>
                    <a:latin typeface="宋体" panose="02010600030101010101" pitchFamily="2" charset="-122"/>
                    <a:ea typeface="宋体" panose="02010600030101010101" pitchFamily="2" charset="-122"/>
                    <a:cs typeface="Times New Roman" panose="02020603050405020304" pitchFamily="18" charset="0"/>
                  </a:rPr>
                  <a:t>验证者接收到</a:t>
                </a:r>
                <a14:m>
                  <m:oMath xmlns:m="http://schemas.openxmlformats.org/officeDocument/2006/math">
                    <m:r>
                      <a:rPr lang="en-US" altLang="zh-CN" i="1" kern="100" dirty="0" smtClean="0">
                        <a:effectLst/>
                        <a:latin typeface="Cambria Math" panose="02040503050406030204" pitchFamily="18" charset="0"/>
                        <a:ea typeface="宋体" panose="02010600030101010101" pitchFamily="2" charset="-122"/>
                        <a:cs typeface="Times New Roman" panose="02020603050405020304" pitchFamily="18" charset="0"/>
                      </a:rPr>
                      <m:t>𝑀</m:t>
                    </m:r>
                  </m:oMath>
                </a14:m>
                <a:r>
                  <a:rPr lang="zh-CN" altLang="zh-CN" kern="100" dirty="0">
                    <a:effectLst/>
                    <a:latin typeface="宋体"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r>
                      <a:rPr lang="zh-CN" altLang="zh-CN" i="1" kern="100" dirty="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dirty="0">
                        <a:effectLst/>
                        <a:latin typeface="Cambria Math" panose="02040503050406030204" pitchFamily="18" charset="0"/>
                        <a:ea typeface="宋体" panose="02010600030101010101" pitchFamily="2" charset="-122"/>
                        <a:cs typeface="Times New Roman" panose="02020603050405020304" pitchFamily="18" charset="0"/>
                      </a:rPr>
                      <m:t>𝑟</m:t>
                    </m:r>
                    <m:r>
                      <a:rPr lang="zh-CN" altLang="zh-CN" i="1" kern="100" dirty="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dirty="0">
                        <a:effectLst/>
                        <a:latin typeface="Cambria Math" panose="02040503050406030204" pitchFamily="18" charset="0"/>
                        <a:ea typeface="宋体" panose="02010600030101010101" pitchFamily="2" charset="-122"/>
                        <a:cs typeface="Times New Roman" panose="02020603050405020304" pitchFamily="18" charset="0"/>
                      </a:rPr>
                      <m:t>𝑠</m:t>
                    </m:r>
                    <m:r>
                      <a:rPr lang="zh-CN" altLang="zh-CN" i="1" kern="100" dirty="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kern="100" dirty="0">
                    <a:effectLst/>
                    <a:latin typeface="宋体" panose="02010600030101010101" pitchFamily="2" charset="-122"/>
                    <a:ea typeface="宋体" panose="02010600030101010101" pitchFamily="2" charset="-122"/>
                    <a:cs typeface="Times New Roman" panose="02020603050405020304" pitchFamily="18" charset="0"/>
                  </a:rPr>
                  <a:t>后，先检查</a:t>
                </a:r>
                <a14:m>
                  <m:oMath xmlns:m="http://schemas.openxmlformats.org/officeDocument/2006/math">
                    <m:r>
                      <a:rPr lang="en-US" altLang="zh-CN" i="1" kern="100" dirty="0" smtClean="0">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i="1" kern="100" dirty="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dirty="0" smtClean="0">
                        <a:effectLst/>
                        <a:latin typeface="Cambria Math" panose="02040503050406030204" pitchFamily="18" charset="0"/>
                        <a:ea typeface="宋体" panose="02010600030101010101" pitchFamily="2" charset="-122"/>
                        <a:cs typeface="Times New Roman" panose="02020603050405020304" pitchFamily="18" charset="0"/>
                      </a:rPr>
                      <m:t>𝑠</m:t>
                    </m:r>
                    <m:r>
                      <a:rPr lang="zh-CN" altLang="zh-CN" i="1" kern="100" dirty="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dirty="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dirty="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i="1" kern="100" dirty="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dirty="0">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i="1" kern="100" dirty="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dirty="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i="1" kern="100" dirty="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kern="100" dirty="0">
                    <a:effectLst/>
                    <a:latin typeface="宋体" panose="02010600030101010101" pitchFamily="2" charset="-122"/>
                    <a:ea typeface="宋体" panose="02010600030101010101" pitchFamily="2" charset="-122"/>
                    <a:cs typeface="Times New Roman" panose="02020603050405020304" pitchFamily="18" charset="0"/>
                  </a:rPr>
                  <a:t>且</a:t>
                </a:r>
                <a14:m>
                  <m:oMath xmlns:m="http://schemas.openxmlformats.org/officeDocument/2006/math">
                    <m:r>
                      <a:rPr lang="en-US" altLang="zh-CN" i="1" kern="100" dirty="0" smtClean="0">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i="1" kern="100" dirty="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dirty="0" smtClean="0">
                        <a:effectLst/>
                        <a:latin typeface="Cambria Math" panose="02040503050406030204" pitchFamily="18" charset="0"/>
                        <a:ea typeface="宋体" panose="02010600030101010101" pitchFamily="2" charset="-122"/>
                        <a:cs typeface="Times New Roman" panose="02020603050405020304" pitchFamily="18" charset="0"/>
                      </a:rPr>
                      <m:t>𝑠</m:t>
                    </m:r>
                    <m:r>
                      <a:rPr lang="zh-CN" altLang="zh-CN" i="1" kern="100" dirty="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dirty="0">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kern="100" dirty="0">
                    <a:effectLst/>
                    <a:latin typeface="宋体" panose="02010600030101010101" pitchFamily="2" charset="-122"/>
                    <a:ea typeface="宋体" panose="02010600030101010101" pitchFamily="2" charset="-122"/>
                    <a:cs typeface="Times New Roman" panose="02020603050405020304" pitchFamily="18" charset="0"/>
                  </a:rPr>
                  <a:t>，然后计算</a:t>
                </a:r>
                <a14:m>
                  <m:oMath xmlns:m="http://schemas.openxmlformats.org/officeDocument/2006/math">
                    <m:d>
                      <m:dPr>
                        <m:begChr m:val="（"/>
                        <m:endChr m:val="）"/>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m:t>
                            </m:r>
                          </m:sup>
                        </m:sSubSup>
                        <m:r>
                          <a:rPr lang="zh-CN" altLang="zh-CN"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m:t>
                            </m:r>
                          </m:sup>
                        </m:sSubSup>
                      </m:e>
                    </m:d>
                    <m:r>
                      <a:rPr lang="en-US" altLang="zh-CN"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kern="100">
                        <a:effectLst/>
                        <a:latin typeface="Cambria Math" panose="02040503050406030204" pitchFamily="18" charset="0"/>
                        <a:ea typeface="宋体" panose="02010600030101010101" pitchFamily="2" charset="-122"/>
                        <a:cs typeface="Times New Roman" panose="02020603050405020304" pitchFamily="18" charset="0"/>
                      </a:rPr>
                      <m:t>sG</m:t>
                    </m:r>
                    <m:r>
                      <a:rPr lang="en-US" altLang="zh-CN"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kern="100">
                            <a:effectLst/>
                            <a:latin typeface="Cambria Math" panose="02040503050406030204" pitchFamily="18" charset="0"/>
                            <a:ea typeface="宋体" panose="02010600030101010101" pitchFamily="2" charset="-122"/>
                            <a:cs typeface="Times New Roman" panose="02020603050405020304" pitchFamily="18" charset="0"/>
                          </a:rPr>
                          <m:t>r</m:t>
                        </m:r>
                        <m:r>
                          <a:rPr lang="en-US" altLang="zh-CN"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kern="100">
                            <a:effectLst/>
                            <a:latin typeface="Cambria Math" panose="02040503050406030204" pitchFamily="18" charset="0"/>
                            <a:ea typeface="宋体" panose="02010600030101010101" pitchFamily="2" charset="-122"/>
                            <a:cs typeface="Times New Roman" panose="02020603050405020304" pitchFamily="18" charset="0"/>
                          </a:rPr>
                          <m:t>s</m:t>
                        </m:r>
                      </m:e>
                    </m:d>
                    <m:r>
                      <m:rPr>
                        <m:sty m:val="p"/>
                      </m:rPr>
                      <a:rPr lang="en-US" altLang="zh-CN" kern="100">
                        <a:effectLst/>
                        <a:latin typeface="Cambria Math" panose="02040503050406030204" pitchFamily="18" charset="0"/>
                        <a:ea typeface="宋体" panose="02010600030101010101" pitchFamily="2" charset="-122"/>
                        <a:cs typeface="Times New Roman" panose="02020603050405020304" pitchFamily="18" charset="0"/>
                      </a:rPr>
                      <m:t>P</m:t>
                    </m:r>
                  </m:oMath>
                </a14:m>
                <a:r>
                  <a:rPr lang="zh-CN" altLang="zh-CN"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zh-CN" kern="100" dirty="0">
                  <a:effectLst/>
                  <a:latin typeface="宋体" panose="02010600030101010101" pitchFamily="2" charset="-122"/>
                  <a:cs typeface="Times New Roman" panose="02020603050405020304" pitchFamily="18" charset="0"/>
                </a:endParaRPr>
              </a:p>
              <a:p>
                <a:pPr marL="702310" lvl="0" indent="-342900" algn="just">
                  <a:lnSpc>
                    <a:spcPct val="150000"/>
                  </a:lnSpc>
                  <a:buFont typeface="+mj-lt"/>
                  <a:buAutoNum type="alphaUcPeriod"/>
                  <a:tabLst>
                    <a:tab pos="540385" algn="l"/>
                  </a:tabLst>
                </a:pPr>
                <a:r>
                  <a:rPr lang="zh-CN" altLang="zh-CN" kern="100" dirty="0">
                    <a:effectLst/>
                    <a:latin typeface="宋体" panose="02010600030101010101" pitchFamily="2" charset="-122"/>
                    <a:ea typeface="宋体" panose="02010600030101010101" pitchFamily="2" charset="-122"/>
                    <a:cs typeface="Times New Roman" panose="02020603050405020304" pitchFamily="18" charset="0"/>
                  </a:rPr>
                  <a:t>计算</a:t>
                </a:r>
                <a14:m>
                  <m:oMath xmlns:m="http://schemas.openxmlformats.org/officeDocument/2006/math">
                    <m:sSup>
                      <m:sSup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𝑟</m:t>
                        </m:r>
                      </m:e>
                      <m:sup>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𝐻</m:t>
                    </m:r>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𝑀</m:t>
                        </m:r>
                      </m:e>
                    </m:d>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𝑚𝑜𝑑</m:t>
                    </m:r>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kern="100" dirty="0">
                    <a:effectLst/>
                    <a:latin typeface="宋体" panose="02010600030101010101" pitchFamily="2" charset="-122"/>
                    <a:ea typeface="宋体" panose="02010600030101010101" pitchFamily="2" charset="-122"/>
                    <a:cs typeface="Times New Roman" panose="02020603050405020304" pitchFamily="18" charset="0"/>
                  </a:rPr>
                  <a:t>；判断</a:t>
                </a:r>
                <a14:m>
                  <m:oMath xmlns:m="http://schemas.openxmlformats.org/officeDocument/2006/math">
                    <m:sSup>
                      <m:sSup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𝑟</m:t>
                        </m:r>
                      </m:e>
                      <m:sup>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m:t>
                        </m:r>
                      </m:sup>
                    </m:sSup>
                  </m:oMath>
                </a14:m>
                <a:r>
                  <a:rPr lang="zh-CN" altLang="zh-CN" kern="100" dirty="0">
                    <a:effectLst/>
                    <a:latin typeface="宋体" panose="02010600030101010101" pitchFamily="2" charset="-122"/>
                    <a:ea typeface="宋体" panose="02010600030101010101" pitchFamily="2" charset="-122"/>
                    <a:cs typeface="Times New Roman" panose="02020603050405020304" pitchFamily="18" charset="0"/>
                  </a:rPr>
                  <a:t>与</a:t>
                </a:r>
                <a14:m>
                  <m:oMath xmlns:m="http://schemas.openxmlformats.org/officeDocument/2006/math">
                    <m:r>
                      <a:rPr lang="en-US" altLang="zh-CN" i="1" kern="100" dirty="0" smtClean="0">
                        <a:effectLst/>
                        <a:latin typeface="Cambria Math" panose="02040503050406030204" pitchFamily="18" charset="0"/>
                        <a:ea typeface="宋体" panose="02010600030101010101" pitchFamily="2" charset="-122"/>
                        <a:cs typeface="Times New Roman" panose="02020603050405020304" pitchFamily="18" charset="0"/>
                      </a:rPr>
                      <m:t>𝑟</m:t>
                    </m:r>
                  </m:oMath>
                </a14:m>
                <a:r>
                  <a:rPr lang="zh-CN" altLang="zh-CN" kern="100" dirty="0">
                    <a:effectLst/>
                    <a:latin typeface="宋体" panose="02010600030101010101" pitchFamily="2" charset="-122"/>
                    <a:ea typeface="宋体" panose="02010600030101010101" pitchFamily="2" charset="-122"/>
                    <a:cs typeface="Times New Roman" panose="02020603050405020304" pitchFamily="18" charset="0"/>
                  </a:rPr>
                  <a:t>是否相等，若相等则签名验证通过，否则，验证失败。</a:t>
                </a:r>
                <a:endParaRPr lang="zh-CN" altLang="zh-CN" kern="100" dirty="0">
                  <a:effectLst/>
                  <a:latin typeface="宋体" panose="02010600030101010101" pitchFamily="2" charset="-122"/>
                  <a:cs typeface="Times New Roman" panose="02020603050405020304" pitchFamily="18" charset="0"/>
                </a:endParaRPr>
              </a:p>
              <a:p>
                <a:pPr marL="342900" indent="-342900" algn="l">
                  <a:lnSpc>
                    <a:spcPct val="150000"/>
                  </a:lnSpc>
                  <a:buFont typeface="Wingdings" panose="05000000000000000000" pitchFamily="2" charset="2"/>
                  <a:buChar char="Ø"/>
                </a:pPr>
                <a:endParaRPr lang="zh-CN" altLang="zh-CN" kern="100" dirty="0">
                  <a:effectLst/>
                  <a:latin typeface="宋体" panose="02010600030101010101" pitchFamily="2" charset="-122"/>
                </a:endParaRPr>
              </a:p>
            </p:txBody>
          </p:sp>
        </mc:Choice>
        <mc:Fallback>
          <p:sp>
            <p:nvSpPr>
              <p:cNvPr id="5" name="文本占位符 4"/>
              <p:cNvSpPr>
                <a:spLocks noRot="1" noChangeAspect="1" noMove="1" noResize="1" noEditPoints="1" noAdjustHandles="1" noChangeArrowheads="1" noChangeShapeType="1" noTextEdit="1"/>
              </p:cNvSpPr>
              <p:nvPr>
                <p:ph type="body" sz="quarter" idx="15"/>
              </p:nvPr>
            </p:nvSpPr>
            <p:spPr>
              <a:blipFill rotWithShape="1">
                <a:blip r:embed="rId1"/>
                <a:stretch>
                  <a:fillRect l="-4" t="-11" r="-1059" b="9"/>
                </a:stretch>
              </a:blipFill>
            </p:spPr>
            <p:txBody>
              <a:bodyPr/>
              <a:lstStyle/>
              <a:p>
                <a:r>
                  <a:rPr lang="zh-CN" altLang="en-US">
                    <a:noFill/>
                  </a:rPr>
                  <a:t> </a:t>
                </a:r>
              </a:p>
            </p:txBody>
          </p:sp>
        </mc:Fallback>
      </mc:AlternateContent>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SM2</a:t>
            </a:r>
            <a:r>
              <a:rPr lang="zh-CN" altLang="en-US" dirty="0"/>
              <a:t>密钥交换协议</a:t>
            </a:r>
            <a:endParaRPr lang="zh-CN" altLang="en-US" dirty="0"/>
          </a:p>
        </p:txBody>
      </p:sp>
      <mc:AlternateContent xmlns:mc="http://schemas.openxmlformats.org/markup-compatibility/2006">
        <mc:Choice xmlns:a14="http://schemas.microsoft.com/office/drawing/2010/main" Requires="a14">
          <p:sp>
            <p:nvSpPr>
              <p:cNvPr id="5" name="文本占位符 4"/>
              <p:cNvSpPr>
                <a:spLocks noGrp="1"/>
              </p:cNvSpPr>
              <p:nvPr>
                <p:ph type="body" sz="quarter" idx="15"/>
              </p:nvPr>
            </p:nvSpPr>
            <p:spPr/>
            <p:txBody>
              <a:bodyPr>
                <a:normAutofit/>
              </a:bodyPr>
              <a:lstStyle/>
              <a:p>
                <a:pPr marL="342900" indent="-342900" algn="just">
                  <a:lnSpc>
                    <a:spcPct val="150000"/>
                  </a:lnSpc>
                  <a:buFont typeface="Wingdings" panose="05000000000000000000" pitchFamily="2" charset="2"/>
                  <a:buChar char="Ø"/>
                  <a:tabLst>
                    <a:tab pos="540385" algn="l"/>
                  </a:tabLst>
                </a:pPr>
                <a14:m>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𝐴</m:t>
                        </m:r>
                      </m:sub>
                    </m:sSub>
                    <m:r>
                      <a:rPr lang="zh-CN"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𝐵</m:t>
                        </m:r>
                      </m:sub>
                    </m:sSub>
                  </m:oMath>
                </a14:m>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𝐴</m:t>
                        </m:r>
                      </m:sub>
                    </m:sSub>
                    <m:r>
                      <a:rPr lang="zh-CN"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𝐵</m:t>
                        </m:r>
                      </m:sub>
                    </m:sSub>
                  </m:oMath>
                </a14:m>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分别表示用户</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B</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的公钥、私钥</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2400" i="1"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tabLst>
                    <a:tab pos="540385" algn="l"/>
                  </a:tabLst>
                </a:pP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𝐴</m:t>
                        </m:r>
                      </m:sub>
                    </m:sSub>
                    <m:r>
                      <a:rPr lang="zh-CN"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𝐵</m:t>
                        </m:r>
                      </m:sub>
                    </m:sSub>
                  </m:oMath>
                </a14:m>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分别表示</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B</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的唯一标识</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Ø"/>
                  <a:tabLst>
                    <a:tab pos="540385" algn="l"/>
                  </a:tabLst>
                </a:pP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表示数据拼接，</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&amp;</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表示两个整数的按比特与运算</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Ø"/>
                  <a:tabLst>
                    <a:tab pos="540385" algn="l"/>
                  </a:tabLst>
                </a:pP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KDF</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𝑘</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𝑠</m:t>
                        </m:r>
                      </m:sub>
                    </m:sSub>
                    <m:r>
                      <a:rPr lang="zh-CN"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𝑘𝑙𝑒𝑛</m:t>
                    </m:r>
                  </m:oMath>
                </a14:m>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）是密钥派生函数：以</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𝑘</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𝑠</m:t>
                        </m:r>
                      </m:sub>
                    </m:sSub>
                  </m:oMath>
                </a14:m>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为种子、产生</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𝑘𝑙𝑒𝑛</m:t>
                    </m:r>
                  </m:oMath>
                </a14:m>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比特的伪随机序列</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Ø"/>
                  <a:tabLst>
                    <a:tab pos="540385" algn="l"/>
                  </a:tabLst>
                </a:pP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记</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w</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为大于或等于</a:t>
                </a:r>
                <a14:m>
                  <m:oMath xmlns:m="http://schemas.openxmlformats.org/officeDocument/2006/math">
                    <m:func>
                      <m:func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e>
                    </m:func>
                  </m:oMath>
                </a14:m>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的最小整数。</a:t>
                </a:r>
                <a:endParaRPr lang="zh-CN" altLang="zh-CN" sz="1800" kern="100" dirty="0">
                  <a:effectLst/>
                  <a:latin typeface="宋体" panose="02010600030101010101" pitchFamily="2" charset="-122"/>
                  <a:cs typeface="Times New Roman" panose="02020603050405020304" pitchFamily="18" charset="0"/>
                </a:endParaRPr>
              </a:p>
            </p:txBody>
          </p:sp>
        </mc:Choice>
        <mc:Fallback>
          <p:sp>
            <p:nvSpPr>
              <p:cNvPr id="5" name="文本占位符 4"/>
              <p:cNvSpPr>
                <a:spLocks noRot="1" noChangeAspect="1" noMove="1" noResize="1" noEditPoints="1" noAdjustHandles="1" noChangeArrowheads="1" noChangeShapeType="1" noTextEdit="1"/>
              </p:cNvSpPr>
              <p:nvPr>
                <p:ph type="body" sz="quarter" idx="15"/>
              </p:nvPr>
            </p:nvSpPr>
            <p:spPr>
              <a:blipFill rotWithShape="1">
                <a:blip r:embed="rId1"/>
                <a:stretch>
                  <a:fillRect l="-4" t="-11" r="1" b="9"/>
                </a:stretch>
              </a:blipFill>
            </p:spPr>
            <p:txBody>
              <a:bodyPr/>
              <a:lstStyle/>
              <a:p>
                <a:r>
                  <a:rPr lang="zh-CN" altLang="en-US">
                    <a:noFill/>
                  </a:rPr>
                  <a:t> </a:t>
                </a:r>
              </a:p>
            </p:txBody>
          </p:sp>
        </mc:Fallback>
      </mc:AlternateContent>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SM2</a:t>
            </a:r>
            <a:r>
              <a:rPr lang="zh-CN" altLang="en-US" dirty="0"/>
              <a:t>密钥交换协议</a:t>
            </a:r>
            <a:endParaRPr lang="zh-CN" altLang="en-US" dirty="0"/>
          </a:p>
        </p:txBody>
      </p:sp>
      <mc:AlternateContent xmlns:mc="http://schemas.openxmlformats.org/markup-compatibility/2006">
        <mc:Choice xmlns:a14="http://schemas.microsoft.com/office/drawing/2010/main" Requires="a14">
          <p:sp>
            <p:nvSpPr>
              <p:cNvPr id="5" name="文本占位符 4"/>
              <p:cNvSpPr>
                <a:spLocks noGrp="1"/>
              </p:cNvSpPr>
              <p:nvPr>
                <p:ph type="body" sz="quarter" idx="15"/>
              </p:nvPr>
            </p:nvSpPr>
            <p:spPr/>
            <p:txBody>
              <a:bodyPr>
                <a:normAutofit fontScale="92500" lnSpcReduction="10000"/>
              </a:bodyPr>
              <a:lstStyle/>
              <a:p>
                <a:pPr marL="342900" indent="-342900" algn="just">
                  <a:lnSpc>
                    <a:spcPct val="150000"/>
                  </a:lnSpc>
                  <a:buFont typeface="Wingdings" panose="05000000000000000000" pitchFamily="2" charset="2"/>
                  <a:buChar char="Ø"/>
                  <a:tabLst>
                    <a:tab pos="540385" algn="l"/>
                  </a:tabLst>
                </a:pPr>
                <a:r>
                  <a:rPr lang="zh-CN" altLang="en-US" kern="100" dirty="0">
                    <a:effectLst/>
                  </a:rPr>
                  <a:t>用户</a:t>
                </a:r>
                <a:r>
                  <a:rPr lang="en-US" altLang="zh-CN" kern="100" dirty="0">
                    <a:effectLst/>
                  </a:rPr>
                  <a:t>A</a:t>
                </a:r>
                <a:r>
                  <a:rPr lang="zh-CN" altLang="en-US" kern="100" dirty="0">
                    <a:effectLst/>
                  </a:rPr>
                  <a:t>：</a:t>
                </a:r>
                <a:endParaRPr lang="en-US" altLang="zh-CN" kern="100" dirty="0">
                  <a:effectLst/>
                </a:endParaRPr>
              </a:p>
              <a:p>
                <a:pPr indent="304800" algn="just">
                  <a:lnSpc>
                    <a:spcPct val="150000"/>
                  </a:lnSpc>
                  <a:tabLst>
                    <a:tab pos="540385" algn="l"/>
                  </a:tabLst>
                </a:pPr>
                <a:r>
                  <a:rPr lang="zh-CN" altLang="zh-CN" sz="2400" kern="100" dirty="0">
                    <a:effectLst/>
                  </a:rPr>
                  <a:t>（</a:t>
                </a:r>
                <a:r>
                  <a:rPr lang="en-US" altLang="zh-CN" sz="2400" kern="100" dirty="0">
                    <a:effectLst/>
                  </a:rPr>
                  <a:t>A.1</a:t>
                </a:r>
                <a:r>
                  <a:rPr lang="zh-CN" altLang="zh-CN" sz="2400" kern="100" dirty="0">
                    <a:effectLst/>
                  </a:rPr>
                  <a:t>）选取随机数</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m:rPr>
                            <m:sty m:val="p"/>
                          </m:rPr>
                          <a:rPr lang="en-US" altLang="zh-CN" sz="2400" kern="100">
                            <a:effectLst/>
                            <a:latin typeface="Cambria Math" panose="02040503050406030204" pitchFamily="18" charset="0"/>
                          </a:rPr>
                          <m:t>r</m:t>
                        </m:r>
                      </m:e>
                      <m:sub>
                        <m:r>
                          <a:rPr lang="en-US" altLang="zh-CN" sz="2400" i="1" kern="100">
                            <a:effectLst/>
                            <a:latin typeface="Cambria Math" panose="02040503050406030204" pitchFamily="18" charset="0"/>
                          </a:rPr>
                          <m:t>𝐴</m:t>
                        </m:r>
                      </m:sub>
                    </m:sSub>
                  </m:oMath>
                </a14:m>
                <a:r>
                  <a:rPr lang="zh-CN" altLang="zh-CN" sz="2400" kern="100" dirty="0">
                    <a:effectLst/>
                  </a:rPr>
                  <a:t>∈</a:t>
                </a:r>
                <a:r>
                  <a:rPr lang="en-US" altLang="zh-CN" sz="2400" kern="100" dirty="0">
                    <a:effectLst/>
                  </a:rPr>
                  <a:t>[1,n-1]</a:t>
                </a:r>
                <a:r>
                  <a:rPr lang="zh-CN" altLang="zh-CN" sz="2400" kern="100" dirty="0">
                    <a:effectLst/>
                  </a:rPr>
                  <a:t>，计算</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m:rPr>
                            <m:sty m:val="p"/>
                          </m:rPr>
                          <a:rPr lang="en-US" altLang="zh-CN" sz="2400" kern="100">
                            <a:effectLst/>
                            <a:latin typeface="Cambria Math" panose="02040503050406030204" pitchFamily="18" charset="0"/>
                          </a:rPr>
                          <m:t>R</m:t>
                        </m:r>
                      </m:e>
                      <m:sub>
                        <m:r>
                          <a:rPr lang="en-US" altLang="zh-CN" sz="2400" i="1" kern="100">
                            <a:effectLst/>
                            <a:latin typeface="Cambria Math" panose="02040503050406030204" pitchFamily="18" charset="0"/>
                          </a:rPr>
                          <m:t>𝐴</m:t>
                        </m:r>
                      </m:sub>
                    </m:sSub>
                  </m:oMath>
                </a14:m>
                <a:r>
                  <a:rPr lang="en-US" altLang="zh-CN" sz="2400" kern="100" dirty="0">
                    <a:effectLst/>
                  </a:rPr>
                  <a:t>=</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m:rPr>
                            <m:sty m:val="p"/>
                          </m:rPr>
                          <a:rPr lang="en-US" altLang="zh-CN" sz="2400" kern="100">
                            <a:effectLst/>
                            <a:latin typeface="Cambria Math" panose="02040503050406030204" pitchFamily="18" charset="0"/>
                          </a:rPr>
                          <m:t>r</m:t>
                        </m:r>
                      </m:e>
                      <m:sub>
                        <m:r>
                          <a:rPr lang="en-US" altLang="zh-CN" sz="2400" i="1" kern="100">
                            <a:effectLst/>
                            <a:latin typeface="Cambria Math" panose="02040503050406030204" pitchFamily="18" charset="0"/>
                          </a:rPr>
                          <m:t>𝐴</m:t>
                        </m:r>
                      </m:sub>
                    </m:sSub>
                  </m:oMath>
                </a14:m>
                <a:r>
                  <a:rPr lang="en-US" altLang="zh-CN" sz="2400" kern="100" dirty="0">
                    <a:effectLst/>
                  </a:rPr>
                  <a:t>G=</a:t>
                </a:r>
                <a:r>
                  <a:rPr lang="zh-CN" altLang="zh-CN" sz="2400" kern="100" dirty="0">
                    <a:effectLst/>
                  </a:rPr>
                  <a:t>（</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𝑥</m:t>
                        </m:r>
                      </m:e>
                      <m:sub>
                        <m:r>
                          <a:rPr lang="en-US" altLang="zh-CN" sz="2400" kern="100">
                            <a:effectLst/>
                            <a:latin typeface="Cambria Math" panose="02040503050406030204" pitchFamily="18" charset="0"/>
                          </a:rPr>
                          <m:t>1</m:t>
                        </m:r>
                      </m:sub>
                    </m:sSub>
                  </m:oMath>
                </a14:m>
                <a:r>
                  <a:rPr lang="zh-CN" altLang="zh-CN" sz="2400" kern="100" dirty="0">
                    <a:effectLst/>
                  </a:rPr>
                  <a:t>，</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𝑦</m:t>
                        </m:r>
                      </m:e>
                      <m:sub>
                        <m:r>
                          <a:rPr lang="en-US" altLang="zh-CN" sz="2400" kern="100">
                            <a:effectLst/>
                            <a:latin typeface="Cambria Math" panose="02040503050406030204" pitchFamily="18" charset="0"/>
                          </a:rPr>
                          <m:t>1</m:t>
                        </m:r>
                      </m:sub>
                    </m:sSub>
                  </m:oMath>
                </a14:m>
                <a:r>
                  <a:rPr lang="zh-CN" altLang="zh-CN" sz="2400" kern="100" dirty="0">
                    <a:effectLst/>
                  </a:rPr>
                  <a:t>）并发送给用户</a:t>
                </a:r>
                <a:r>
                  <a:rPr lang="en-US" altLang="zh-CN" sz="2400" kern="100" dirty="0">
                    <a:effectLst/>
                  </a:rPr>
                  <a:t>B</a:t>
                </a:r>
                <a:r>
                  <a:rPr lang="zh-CN" altLang="zh-CN" sz="2400" kern="100" dirty="0">
                    <a:effectLst/>
                  </a:rPr>
                  <a:t>。</a:t>
                </a:r>
                <a:endParaRPr lang="zh-CN" altLang="zh-CN" sz="1800" kern="100" dirty="0">
                  <a:effectLst/>
                </a:endParaRPr>
              </a:p>
              <a:p>
                <a:pPr marL="342900" indent="-342900" algn="just">
                  <a:lnSpc>
                    <a:spcPct val="150000"/>
                  </a:lnSpc>
                  <a:buFont typeface="Wingdings" panose="05000000000000000000" pitchFamily="2" charset="2"/>
                  <a:buChar char="Ø"/>
                  <a:tabLst>
                    <a:tab pos="540385" algn="l"/>
                  </a:tabLst>
                </a:pPr>
                <a:r>
                  <a:rPr lang="zh-CN" altLang="en-US" kern="100" dirty="0">
                    <a:effectLst/>
                  </a:rPr>
                  <a:t>用户</a:t>
                </a:r>
                <a:r>
                  <a:rPr lang="en-US" altLang="zh-CN" kern="100" dirty="0">
                    <a:effectLst/>
                  </a:rPr>
                  <a:t>B</a:t>
                </a:r>
                <a:r>
                  <a:rPr lang="zh-CN" altLang="en-US" kern="100" dirty="0">
                    <a:effectLst/>
                  </a:rPr>
                  <a:t>：</a:t>
                </a:r>
                <a:endParaRPr lang="en-US" altLang="zh-CN" kern="100" dirty="0">
                  <a:effectLst/>
                </a:endParaRPr>
              </a:p>
              <a:p>
                <a:pPr indent="304800" algn="just">
                  <a:lnSpc>
                    <a:spcPct val="150000"/>
                  </a:lnSpc>
                  <a:tabLst>
                    <a:tab pos="540385" algn="l"/>
                  </a:tabLst>
                </a:pPr>
                <a:r>
                  <a:rPr lang="zh-CN" altLang="zh-CN" sz="2400" kern="100" dirty="0">
                    <a:effectLst/>
                  </a:rPr>
                  <a:t>（</a:t>
                </a:r>
                <a:r>
                  <a:rPr lang="en-US" altLang="zh-CN" sz="2400" kern="100" dirty="0">
                    <a:effectLst/>
                  </a:rPr>
                  <a:t>B.1</a:t>
                </a:r>
                <a:r>
                  <a:rPr lang="zh-CN" altLang="zh-CN" sz="2400" kern="100" dirty="0">
                    <a:effectLst/>
                  </a:rPr>
                  <a:t>）选取随机数</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m:rPr>
                            <m:sty m:val="p"/>
                          </m:rPr>
                          <a:rPr lang="en-US" altLang="zh-CN" sz="2400" kern="100">
                            <a:effectLst/>
                            <a:latin typeface="Cambria Math" panose="02040503050406030204" pitchFamily="18" charset="0"/>
                          </a:rPr>
                          <m:t>r</m:t>
                        </m:r>
                      </m:e>
                      <m:sub>
                        <m:r>
                          <a:rPr lang="en-US" altLang="zh-CN" sz="2400" i="1" kern="100">
                            <a:effectLst/>
                            <a:latin typeface="Cambria Math" panose="02040503050406030204" pitchFamily="18" charset="0"/>
                          </a:rPr>
                          <m:t>𝐵</m:t>
                        </m:r>
                      </m:sub>
                    </m:sSub>
                  </m:oMath>
                </a14:m>
                <a:r>
                  <a:rPr lang="zh-CN" altLang="zh-CN" sz="2400" kern="100" dirty="0">
                    <a:effectLst/>
                  </a:rPr>
                  <a:t>∈</a:t>
                </a:r>
                <a:r>
                  <a:rPr lang="en-US" altLang="zh-CN" sz="2400" kern="100" dirty="0">
                    <a:effectLst/>
                  </a:rPr>
                  <a:t>[1,n-1]</a:t>
                </a:r>
                <a:r>
                  <a:rPr lang="zh-CN" altLang="zh-CN" sz="2400" kern="100" dirty="0">
                    <a:effectLst/>
                  </a:rPr>
                  <a:t>，计算</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m:rPr>
                            <m:sty m:val="p"/>
                          </m:rPr>
                          <a:rPr lang="en-US" altLang="zh-CN" sz="2400" kern="100">
                            <a:effectLst/>
                            <a:latin typeface="Cambria Math" panose="02040503050406030204" pitchFamily="18" charset="0"/>
                          </a:rPr>
                          <m:t>R</m:t>
                        </m:r>
                      </m:e>
                      <m:sub>
                        <m:r>
                          <a:rPr lang="en-US" altLang="zh-CN" sz="2400" i="1" kern="100">
                            <a:effectLst/>
                            <a:latin typeface="Cambria Math" panose="02040503050406030204" pitchFamily="18" charset="0"/>
                          </a:rPr>
                          <m:t>𝐵</m:t>
                        </m:r>
                      </m:sub>
                    </m:sSub>
                  </m:oMath>
                </a14:m>
                <a:r>
                  <a:rPr lang="en-US" altLang="zh-CN" sz="2400" kern="100" dirty="0">
                    <a:effectLst/>
                  </a:rPr>
                  <a:t>=</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m:rPr>
                            <m:sty m:val="p"/>
                          </m:rPr>
                          <a:rPr lang="en-US" altLang="zh-CN" sz="2400" kern="100">
                            <a:effectLst/>
                            <a:latin typeface="Cambria Math" panose="02040503050406030204" pitchFamily="18" charset="0"/>
                          </a:rPr>
                          <m:t>r</m:t>
                        </m:r>
                      </m:e>
                      <m:sub>
                        <m:r>
                          <a:rPr lang="en-US" altLang="zh-CN" sz="2400" i="1" kern="100">
                            <a:effectLst/>
                            <a:latin typeface="Cambria Math" panose="02040503050406030204" pitchFamily="18" charset="0"/>
                          </a:rPr>
                          <m:t>𝐵</m:t>
                        </m:r>
                      </m:sub>
                    </m:sSub>
                  </m:oMath>
                </a14:m>
                <a:r>
                  <a:rPr lang="en-US" altLang="zh-CN" sz="2400" kern="100" dirty="0">
                    <a:effectLst/>
                  </a:rPr>
                  <a:t>G=</a:t>
                </a:r>
                <a:r>
                  <a:rPr lang="zh-CN" altLang="zh-CN" sz="2400" kern="100" dirty="0">
                    <a:effectLst/>
                  </a:rPr>
                  <a:t>（</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𝑥</m:t>
                        </m:r>
                      </m:e>
                      <m:sub>
                        <m:r>
                          <a:rPr lang="en-US" altLang="zh-CN" sz="2400" kern="100">
                            <a:effectLst/>
                            <a:latin typeface="Cambria Math" panose="02040503050406030204" pitchFamily="18" charset="0"/>
                          </a:rPr>
                          <m:t>3</m:t>
                        </m:r>
                      </m:sub>
                    </m:sSub>
                  </m:oMath>
                </a14:m>
                <a:r>
                  <a:rPr lang="zh-CN" altLang="zh-CN" sz="2400" kern="100" dirty="0">
                    <a:effectLst/>
                  </a:rPr>
                  <a:t>，</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𝑦</m:t>
                        </m:r>
                      </m:e>
                      <m:sub>
                        <m:r>
                          <a:rPr lang="en-US" altLang="zh-CN" sz="2400" kern="100">
                            <a:effectLst/>
                            <a:latin typeface="Cambria Math" panose="02040503050406030204" pitchFamily="18" charset="0"/>
                          </a:rPr>
                          <m:t>3</m:t>
                        </m:r>
                      </m:sub>
                    </m:sSub>
                  </m:oMath>
                </a14:m>
                <a:r>
                  <a:rPr lang="zh-CN" altLang="zh-CN" sz="2400" kern="100" dirty="0">
                    <a:effectLst/>
                  </a:rPr>
                  <a:t>）并发送给用户</a:t>
                </a:r>
                <a:r>
                  <a:rPr lang="en-US" altLang="zh-CN" sz="2400" kern="100" dirty="0">
                    <a:effectLst/>
                  </a:rPr>
                  <a:t>A</a:t>
                </a:r>
                <a:r>
                  <a:rPr lang="zh-CN" altLang="zh-CN" sz="2400" kern="100" dirty="0">
                    <a:effectLst/>
                  </a:rPr>
                  <a:t>。</a:t>
                </a:r>
                <a:endParaRPr lang="zh-CN" altLang="zh-CN" sz="1800" kern="100" dirty="0">
                  <a:effectLst/>
                </a:endParaRPr>
              </a:p>
              <a:p>
                <a:pPr indent="304800" algn="just">
                  <a:lnSpc>
                    <a:spcPct val="150000"/>
                  </a:lnSpc>
                  <a:tabLst>
                    <a:tab pos="540385" algn="l"/>
                  </a:tabLst>
                </a:pPr>
                <a:r>
                  <a:rPr lang="zh-CN" altLang="zh-CN" sz="2400" kern="100" dirty="0">
                    <a:effectLst/>
                  </a:rPr>
                  <a:t>（</a:t>
                </a:r>
                <a:r>
                  <a:rPr lang="en-US" altLang="zh-CN" sz="2400" kern="100" dirty="0">
                    <a:effectLst/>
                  </a:rPr>
                  <a:t>B.2</a:t>
                </a:r>
                <a:r>
                  <a:rPr lang="zh-CN" altLang="zh-CN" sz="2400" kern="100" dirty="0">
                    <a:effectLst/>
                  </a:rPr>
                  <a:t>）计算</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𝑥</m:t>
                        </m:r>
                      </m:e>
                      <m:sub>
                        <m:r>
                          <a:rPr lang="en-US" altLang="zh-CN" sz="2400" i="1" kern="100">
                            <a:effectLst/>
                            <a:latin typeface="Cambria Math" panose="02040503050406030204" pitchFamily="18" charset="0"/>
                          </a:rPr>
                          <m:t>𝐵</m:t>
                        </m:r>
                      </m:sub>
                    </m:sSub>
                    <m:r>
                      <a:rPr lang="en-US" altLang="zh-CN" sz="2400" i="1" kern="100">
                        <a:effectLst/>
                        <a:latin typeface="Cambria Math" panose="02040503050406030204" pitchFamily="18" charset="0"/>
                      </a:rPr>
                      <m:t>=</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2</m:t>
                        </m:r>
                      </m:e>
                      <m:sup>
                        <m:r>
                          <a:rPr lang="en-US" altLang="zh-CN" sz="2400" i="1" kern="100">
                            <a:effectLst/>
                            <a:latin typeface="Cambria Math" panose="02040503050406030204" pitchFamily="18" charset="0"/>
                          </a:rPr>
                          <m:t>𝑤</m:t>
                        </m:r>
                      </m:sup>
                    </m:sSup>
                    <m:r>
                      <a:rPr lang="en-US" altLang="zh-CN" sz="2400" i="1" kern="100">
                        <a:effectLst/>
                        <a:latin typeface="Cambria Math" panose="02040503050406030204" pitchFamily="18" charset="0"/>
                      </a:rPr>
                      <m:t>+</m:t>
                    </m:r>
                    <m:d>
                      <m:dPr>
                        <m:begChr m:val="（"/>
                        <m:endChr m:val="）"/>
                        <m:ctrlPr>
                          <a:rPr lang="zh-CN" altLang="zh-CN" sz="2400" i="1" kern="100">
                            <a:effectLst/>
                            <a:latin typeface="Cambria Math" panose="02040503050406030204" pitchFamily="18" charset="0"/>
                            <a:ea typeface="Cambria Math" panose="02040503050406030204" pitchFamily="18" charset="0"/>
                          </a:rPr>
                        </m:ctrlPr>
                      </m:dPr>
                      <m:e>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𝑥</m:t>
                            </m:r>
                          </m:e>
                          <m:sub>
                            <m:r>
                              <a:rPr lang="en-US" altLang="zh-CN" sz="2400" i="1" kern="100">
                                <a:effectLst/>
                                <a:latin typeface="Cambria Math" panose="02040503050406030204" pitchFamily="18" charset="0"/>
                              </a:rPr>
                              <m:t>3</m:t>
                            </m:r>
                          </m:sub>
                        </m:sSub>
                        <m:r>
                          <a:rPr lang="en-US" altLang="zh-CN" sz="2400" i="1" kern="100">
                            <a:effectLst/>
                            <a:latin typeface="Cambria Math" panose="02040503050406030204" pitchFamily="18" charset="0"/>
                          </a:rPr>
                          <m:t>&amp;</m:t>
                        </m:r>
                        <m:d>
                          <m:dPr>
                            <m:begChr m:val="（"/>
                            <m:endChr m:val="）"/>
                            <m:ctrlPr>
                              <a:rPr lang="zh-CN" altLang="zh-CN" sz="2400" i="1" kern="100">
                                <a:effectLst/>
                                <a:latin typeface="Cambria Math" panose="02040503050406030204" pitchFamily="18" charset="0"/>
                                <a:ea typeface="Cambria Math" panose="02040503050406030204" pitchFamily="18" charset="0"/>
                              </a:rPr>
                            </m:ctrlPr>
                          </m:dPr>
                          <m:e>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2</m:t>
                                </m:r>
                              </m:e>
                              <m:sup>
                                <m:r>
                                  <a:rPr lang="en-US" altLang="zh-CN" sz="2400" i="1" kern="100">
                                    <a:effectLst/>
                                    <a:latin typeface="Cambria Math" panose="02040503050406030204" pitchFamily="18" charset="0"/>
                                  </a:rPr>
                                  <m:t>𝑤</m:t>
                                </m:r>
                              </m:sup>
                            </m:sSup>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1</m:t>
                            </m:r>
                          </m:e>
                        </m:d>
                      </m:e>
                    </m:d>
                  </m:oMath>
                </a14:m>
                <a:r>
                  <a:rPr lang="zh-CN" altLang="zh-CN" sz="2400" kern="100" dirty="0">
                    <a:effectLst/>
                  </a:rPr>
                  <a:t>和</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𝑡</m:t>
                        </m:r>
                      </m:e>
                      <m:sub>
                        <m:r>
                          <a:rPr lang="en-US" altLang="zh-CN" sz="2400" i="1" kern="100">
                            <a:effectLst/>
                            <a:latin typeface="Cambria Math" panose="02040503050406030204" pitchFamily="18" charset="0"/>
                          </a:rPr>
                          <m:t>𝐵</m:t>
                        </m:r>
                      </m:sub>
                    </m:sSub>
                    <m:r>
                      <a:rPr lang="en-US" altLang="zh-CN" sz="2400" i="1" kern="100">
                        <a:effectLst/>
                        <a:latin typeface="Cambria Math" panose="02040503050406030204" pitchFamily="18" charset="0"/>
                      </a:rPr>
                      <m:t>=</m:t>
                    </m:r>
                    <m:d>
                      <m:dPr>
                        <m:ctrlPr>
                          <a:rPr lang="zh-CN" altLang="zh-CN" sz="2400" i="1" kern="100">
                            <a:effectLst/>
                            <a:latin typeface="Cambria Math" panose="02040503050406030204" pitchFamily="18" charset="0"/>
                            <a:ea typeface="Cambria Math" panose="02040503050406030204" pitchFamily="18" charset="0"/>
                          </a:rPr>
                        </m:ctrlPr>
                      </m:dPr>
                      <m:e>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𝑑</m:t>
                            </m:r>
                          </m:e>
                          <m:sub>
                            <m:r>
                              <a:rPr lang="en-US" altLang="zh-CN" sz="2400" i="1" kern="100">
                                <a:effectLst/>
                                <a:latin typeface="Cambria Math" panose="02040503050406030204" pitchFamily="18" charset="0"/>
                              </a:rPr>
                              <m:t>𝐵</m:t>
                            </m:r>
                          </m:sub>
                        </m:sSub>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𝑥</m:t>
                            </m:r>
                          </m:e>
                          <m:sub>
                            <m:r>
                              <a:rPr lang="en-US" altLang="zh-CN" sz="2400" i="1" kern="100">
                                <a:effectLst/>
                                <a:latin typeface="Cambria Math" panose="02040503050406030204" pitchFamily="18" charset="0"/>
                              </a:rPr>
                              <m:t>𝐵</m:t>
                            </m:r>
                          </m:sub>
                        </m:sSub>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𝑟</m:t>
                            </m:r>
                          </m:e>
                          <m:sub>
                            <m:r>
                              <a:rPr lang="en-US" altLang="zh-CN" sz="2400" i="1" kern="100">
                                <a:effectLst/>
                                <a:latin typeface="Cambria Math" panose="02040503050406030204" pitchFamily="18" charset="0"/>
                              </a:rPr>
                              <m:t>𝐵</m:t>
                            </m:r>
                          </m:sub>
                        </m:sSub>
                      </m:e>
                    </m:d>
                    <m:r>
                      <a:rPr lang="en-US" altLang="zh-CN" sz="2400" i="1" kern="100">
                        <a:effectLst/>
                        <a:latin typeface="Cambria Math" panose="02040503050406030204" pitchFamily="18" charset="0"/>
                      </a:rPr>
                      <m:t>𝑚𝑜𝑑</m:t>
                    </m:r>
                    <m:r>
                      <a:rPr lang="en-US" altLang="zh-CN" sz="2400" i="1" kern="100">
                        <a:effectLst/>
                        <a:latin typeface="Cambria Math" panose="02040503050406030204" pitchFamily="18" charset="0"/>
                      </a:rPr>
                      <m:t> </m:t>
                    </m:r>
                    <m:r>
                      <a:rPr lang="en-US" altLang="zh-CN" sz="2400" i="1" kern="100">
                        <a:effectLst/>
                        <a:latin typeface="Cambria Math" panose="02040503050406030204" pitchFamily="18" charset="0"/>
                      </a:rPr>
                      <m:t>𝑛</m:t>
                    </m:r>
                  </m:oMath>
                </a14:m>
                <a:r>
                  <a:rPr lang="zh-CN" altLang="zh-CN" sz="2400" kern="100" dirty="0">
                    <a:effectLst/>
                  </a:rPr>
                  <a:t>。</a:t>
                </a:r>
                <a:endParaRPr lang="zh-CN" altLang="zh-CN" sz="1800" kern="100" dirty="0">
                  <a:effectLst/>
                </a:endParaRPr>
              </a:p>
              <a:p>
                <a:pPr indent="304800" algn="just">
                  <a:lnSpc>
                    <a:spcPct val="150000"/>
                  </a:lnSpc>
                  <a:tabLst>
                    <a:tab pos="540385" algn="l"/>
                  </a:tabLst>
                </a:pPr>
                <a:r>
                  <a:rPr lang="zh-CN" altLang="zh-CN" sz="2400" kern="100" dirty="0">
                    <a:effectLst/>
                  </a:rPr>
                  <a:t>（</a:t>
                </a:r>
                <a:r>
                  <a:rPr lang="en-US" altLang="zh-CN" sz="2400" kern="100" dirty="0">
                    <a:effectLst/>
                  </a:rPr>
                  <a:t>B.3</a:t>
                </a:r>
                <a:r>
                  <a:rPr lang="zh-CN" altLang="zh-CN" sz="2400" kern="100" dirty="0">
                    <a:effectLst/>
                  </a:rPr>
                  <a:t>）验证接收到的</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m:rPr>
                            <m:sty m:val="p"/>
                          </m:rPr>
                          <a:rPr lang="en-US" altLang="zh-CN" sz="2400" kern="100">
                            <a:effectLst/>
                            <a:latin typeface="Cambria Math" panose="02040503050406030204" pitchFamily="18" charset="0"/>
                          </a:rPr>
                          <m:t>R</m:t>
                        </m:r>
                      </m:e>
                      <m:sub>
                        <m:r>
                          <a:rPr lang="en-US" altLang="zh-CN" sz="2400" i="1" kern="100">
                            <a:effectLst/>
                            <a:latin typeface="Cambria Math" panose="02040503050406030204" pitchFamily="18" charset="0"/>
                          </a:rPr>
                          <m:t>𝐴</m:t>
                        </m:r>
                      </m:sub>
                    </m:sSub>
                  </m:oMath>
                </a14:m>
                <a:r>
                  <a:rPr lang="zh-CN" altLang="zh-CN" sz="2400" kern="100" dirty="0">
                    <a:effectLst/>
                  </a:rPr>
                  <a:t>是椭圆曲线</a:t>
                </a:r>
                <a:r>
                  <a:rPr lang="en-US" altLang="zh-CN" sz="2400" kern="100" dirty="0">
                    <a:effectLst/>
                  </a:rPr>
                  <a:t>E</a:t>
                </a:r>
                <a:r>
                  <a:rPr lang="zh-CN" altLang="zh-CN" sz="2400" kern="100" dirty="0">
                    <a:effectLst/>
                  </a:rPr>
                  <a:t>上的点，验证通过后计算</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𝑥</m:t>
                        </m:r>
                      </m:e>
                      <m:sub>
                        <m:r>
                          <a:rPr lang="en-US" altLang="zh-CN" sz="2400" i="1" kern="100">
                            <a:effectLst/>
                            <a:latin typeface="Cambria Math" panose="02040503050406030204" pitchFamily="18" charset="0"/>
                          </a:rPr>
                          <m:t>𝐴</m:t>
                        </m:r>
                      </m:sub>
                    </m:sSub>
                    <m:r>
                      <a:rPr lang="en-US" altLang="zh-CN" sz="2400" i="1" kern="100">
                        <a:effectLst/>
                        <a:latin typeface="Cambria Math" panose="02040503050406030204" pitchFamily="18" charset="0"/>
                      </a:rPr>
                      <m:t>=</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2</m:t>
                        </m:r>
                      </m:e>
                      <m:sup>
                        <m:r>
                          <a:rPr lang="en-US" altLang="zh-CN" sz="2400" i="1" kern="100">
                            <a:effectLst/>
                            <a:latin typeface="Cambria Math" panose="02040503050406030204" pitchFamily="18" charset="0"/>
                          </a:rPr>
                          <m:t>𝑤</m:t>
                        </m:r>
                      </m:sup>
                    </m:sSup>
                    <m:r>
                      <a:rPr lang="en-US" altLang="zh-CN" sz="2400" i="1" kern="100">
                        <a:effectLst/>
                        <a:latin typeface="Cambria Math" panose="02040503050406030204" pitchFamily="18" charset="0"/>
                      </a:rPr>
                      <m:t>+</m:t>
                    </m:r>
                    <m:d>
                      <m:dPr>
                        <m:begChr m:val="（"/>
                        <m:endChr m:val="）"/>
                        <m:ctrlPr>
                          <a:rPr lang="zh-CN" altLang="zh-CN" sz="2400" i="1" kern="100">
                            <a:effectLst/>
                            <a:latin typeface="Cambria Math" panose="02040503050406030204" pitchFamily="18" charset="0"/>
                            <a:ea typeface="Cambria Math" panose="02040503050406030204" pitchFamily="18" charset="0"/>
                          </a:rPr>
                        </m:ctrlPr>
                      </m:dPr>
                      <m:e>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𝑥</m:t>
                            </m:r>
                          </m:e>
                          <m:sub>
                            <m:r>
                              <a:rPr lang="en-US" altLang="zh-CN" sz="2400" i="1" kern="100">
                                <a:effectLst/>
                                <a:latin typeface="Cambria Math" panose="02040503050406030204" pitchFamily="18" charset="0"/>
                              </a:rPr>
                              <m:t>2</m:t>
                            </m:r>
                          </m:sub>
                        </m:sSub>
                        <m:r>
                          <a:rPr lang="en-US" altLang="zh-CN" sz="2400" i="1" kern="100">
                            <a:effectLst/>
                            <a:latin typeface="Cambria Math" panose="02040503050406030204" pitchFamily="18" charset="0"/>
                          </a:rPr>
                          <m:t>&amp;</m:t>
                        </m:r>
                        <m:d>
                          <m:dPr>
                            <m:begChr m:val="（"/>
                            <m:endChr m:val="）"/>
                            <m:ctrlPr>
                              <a:rPr lang="zh-CN" altLang="zh-CN" sz="2400" i="1" kern="100">
                                <a:effectLst/>
                                <a:latin typeface="Cambria Math" panose="02040503050406030204" pitchFamily="18" charset="0"/>
                                <a:ea typeface="Cambria Math" panose="02040503050406030204" pitchFamily="18" charset="0"/>
                              </a:rPr>
                            </m:ctrlPr>
                          </m:dPr>
                          <m:e>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2</m:t>
                                </m:r>
                              </m:e>
                              <m:sup>
                                <m:r>
                                  <a:rPr lang="en-US" altLang="zh-CN" sz="2400" i="1" kern="100">
                                    <a:effectLst/>
                                    <a:latin typeface="Cambria Math" panose="02040503050406030204" pitchFamily="18" charset="0"/>
                                  </a:rPr>
                                  <m:t>𝑤</m:t>
                                </m:r>
                              </m:sup>
                            </m:sSup>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1</m:t>
                            </m:r>
                          </m:e>
                        </m:d>
                      </m:e>
                    </m:d>
                  </m:oMath>
                </a14:m>
                <a:r>
                  <a:rPr lang="zh-CN" altLang="zh-CN" sz="2400" kern="100" dirty="0">
                    <a:effectLst/>
                  </a:rPr>
                  <a:t>。</a:t>
                </a:r>
                <a:endParaRPr lang="zh-CN" altLang="zh-CN" sz="1800" kern="100" dirty="0">
                  <a:effectLst/>
                </a:endParaRPr>
              </a:p>
              <a:p>
                <a:pPr marL="720090" indent="-457200" algn="just">
                  <a:lnSpc>
                    <a:spcPct val="150000"/>
                  </a:lnSpc>
                  <a:tabLst>
                    <a:tab pos="540385" algn="l"/>
                  </a:tabLst>
                </a:pPr>
                <a:r>
                  <a:rPr lang="zh-CN" altLang="zh-CN" sz="2400" kern="100" dirty="0">
                    <a:effectLst/>
                  </a:rPr>
                  <a:t>（</a:t>
                </a:r>
                <a:r>
                  <a:rPr lang="en-US" altLang="zh-CN" sz="2400" kern="100" dirty="0">
                    <a:effectLst/>
                  </a:rPr>
                  <a:t>B.4</a:t>
                </a:r>
                <a:r>
                  <a:rPr lang="zh-CN" altLang="zh-CN" sz="2400" kern="100" dirty="0">
                    <a:effectLst/>
                  </a:rPr>
                  <a:t>）计算</a:t>
                </a:r>
                <a14:m>
                  <m:oMath xmlns:m="http://schemas.openxmlformats.org/officeDocument/2006/math">
                    <m:r>
                      <m:rPr>
                        <m:sty m:val="p"/>
                      </m:rPr>
                      <a:rPr lang="en-US" altLang="zh-CN" sz="2400" kern="100">
                        <a:effectLst/>
                        <a:latin typeface="Cambria Math" panose="02040503050406030204" pitchFamily="18" charset="0"/>
                      </a:rPr>
                      <m:t>V</m:t>
                    </m:r>
                    <m:r>
                      <a:rPr lang="en-US" altLang="zh-CN" sz="2400"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𝑡</m:t>
                        </m:r>
                      </m:e>
                      <m:sub>
                        <m:r>
                          <a:rPr lang="en-US" altLang="zh-CN" sz="2400" i="1" kern="100">
                            <a:effectLst/>
                            <a:latin typeface="Cambria Math" panose="02040503050406030204" pitchFamily="18" charset="0"/>
                          </a:rPr>
                          <m:t>𝐵</m:t>
                        </m:r>
                      </m:sub>
                    </m:sSub>
                    <m:r>
                      <a:rPr lang="zh-CN"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𝑃</m:t>
                        </m:r>
                      </m:e>
                      <m:sub>
                        <m:r>
                          <a:rPr lang="en-US" altLang="zh-CN" sz="2400" i="1" kern="100">
                            <a:effectLst/>
                            <a:latin typeface="Cambria Math" panose="02040503050406030204" pitchFamily="18" charset="0"/>
                          </a:rPr>
                          <m:t>𝐴</m:t>
                        </m:r>
                      </m:sub>
                    </m:sSub>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𝑥</m:t>
                        </m:r>
                      </m:e>
                      <m:sub>
                        <m:r>
                          <a:rPr lang="en-US" altLang="zh-CN" sz="2400" i="1" kern="100">
                            <a:effectLst/>
                            <a:latin typeface="Cambria Math" panose="02040503050406030204" pitchFamily="18" charset="0"/>
                          </a:rPr>
                          <m:t>𝐴</m:t>
                        </m:r>
                      </m:sub>
                    </m:sSub>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𝑅</m:t>
                        </m:r>
                      </m:e>
                      <m:sub>
                        <m:r>
                          <a:rPr lang="en-US" altLang="zh-CN" sz="2400" i="1" kern="100">
                            <a:effectLst/>
                            <a:latin typeface="Cambria Math" panose="02040503050406030204" pitchFamily="18" charset="0"/>
                          </a:rPr>
                          <m:t>𝐴</m:t>
                        </m:r>
                      </m:sub>
                    </m:sSub>
                    <m:r>
                      <a:rPr lang="zh-CN" altLang="zh-CN" sz="2400" i="1" kern="100">
                        <a:effectLst/>
                        <a:latin typeface="Cambria Math" panose="02040503050406030204" pitchFamily="18" charset="0"/>
                      </a:rPr>
                      <m:t>）</m:t>
                    </m:r>
                    <m:r>
                      <a:rPr lang="en-US" altLang="zh-CN" sz="2400" i="1" kern="100">
                        <a:effectLst/>
                        <a:latin typeface="Cambria Math" panose="02040503050406030204" pitchFamily="18" charset="0"/>
                      </a:rPr>
                      <m:t>=</m:t>
                    </m:r>
                    <m:r>
                      <a:rPr lang="zh-CN" altLang="zh-CN" sz="2400"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𝑥</m:t>
                        </m:r>
                      </m:e>
                      <m:sub>
                        <m:r>
                          <m:rPr>
                            <m:sty m:val="p"/>
                          </m:rPr>
                          <a:rPr lang="en-US" altLang="zh-CN" sz="2400" kern="100">
                            <a:effectLst/>
                            <a:latin typeface="Cambria Math" panose="02040503050406030204" pitchFamily="18" charset="0"/>
                          </a:rPr>
                          <m:t>V</m:t>
                        </m:r>
                      </m:sub>
                    </m:sSub>
                    <m:r>
                      <a:rPr lang="zh-CN" altLang="zh-CN" sz="2400"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𝑦</m:t>
                        </m:r>
                      </m:e>
                      <m:sub>
                        <m:r>
                          <a:rPr lang="en-US" altLang="zh-CN" sz="2400" i="1" kern="100">
                            <a:effectLst/>
                            <a:latin typeface="Cambria Math" panose="02040503050406030204" pitchFamily="18" charset="0"/>
                          </a:rPr>
                          <m:t>𝑉</m:t>
                        </m:r>
                      </m:sub>
                    </m:sSub>
                    <m:r>
                      <a:rPr lang="zh-CN" altLang="zh-CN" sz="2400" kern="100">
                        <a:effectLst/>
                        <a:latin typeface="Cambria Math" panose="02040503050406030204" pitchFamily="18" charset="0"/>
                      </a:rPr>
                      <m:t>）</m:t>
                    </m:r>
                  </m:oMath>
                </a14:m>
                <a:r>
                  <a:rPr lang="zh-CN" altLang="zh-CN" sz="2400" kern="100" dirty="0">
                    <a:effectLst/>
                  </a:rPr>
                  <a:t>；若</a:t>
                </a:r>
                <a:r>
                  <a:rPr lang="en-US" altLang="zh-CN" sz="2400" kern="100" dirty="0">
                    <a:effectLst/>
                  </a:rPr>
                  <a:t>V</a:t>
                </a:r>
                <a:r>
                  <a:rPr lang="zh-CN" altLang="zh-CN" sz="2400" kern="100" dirty="0">
                    <a:effectLst/>
                  </a:rPr>
                  <a:t>是椭圆曲线</a:t>
                </a:r>
                <a:r>
                  <a:rPr lang="en-US" altLang="zh-CN" sz="2400" kern="100" dirty="0">
                    <a:effectLst/>
                  </a:rPr>
                  <a:t>E</a:t>
                </a:r>
                <a:r>
                  <a:rPr lang="zh-CN" altLang="zh-CN" sz="2400" kern="100" dirty="0">
                    <a:effectLst/>
                  </a:rPr>
                  <a:t>上的无穷远点，则重新选取</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𝑟</m:t>
                        </m:r>
                      </m:e>
                      <m:sub>
                        <m:r>
                          <a:rPr lang="en-US" altLang="zh-CN" sz="2400" i="1" kern="100">
                            <a:effectLst/>
                            <a:latin typeface="Cambria Math" panose="02040503050406030204" pitchFamily="18" charset="0"/>
                          </a:rPr>
                          <m:t>𝐵</m:t>
                        </m:r>
                      </m:sub>
                    </m:sSub>
                  </m:oMath>
                </a14:m>
                <a:r>
                  <a:rPr lang="zh-CN" altLang="zh-CN" sz="2400" kern="100" dirty="0">
                    <a:effectLst/>
                  </a:rPr>
                  <a:t>、重新协商。</a:t>
                </a:r>
                <a:endParaRPr lang="zh-CN" altLang="zh-CN" sz="1800" kern="100" dirty="0">
                  <a:effectLst/>
                </a:endParaRPr>
              </a:p>
              <a:p>
                <a:pPr indent="304800" algn="just">
                  <a:lnSpc>
                    <a:spcPct val="150000"/>
                  </a:lnSpc>
                  <a:tabLst>
                    <a:tab pos="540385" algn="l"/>
                  </a:tabLst>
                </a:pPr>
                <a:r>
                  <a:rPr lang="zh-CN" altLang="zh-CN" sz="2400" kern="100" dirty="0">
                    <a:effectLst/>
                  </a:rPr>
                  <a:t>（</a:t>
                </a:r>
                <a:r>
                  <a:rPr lang="en-US" altLang="zh-CN" sz="2400" kern="100" dirty="0">
                    <a:effectLst/>
                  </a:rPr>
                  <a:t>B.5</a:t>
                </a:r>
                <a:r>
                  <a:rPr lang="zh-CN" altLang="zh-CN" sz="2400" kern="100" dirty="0">
                    <a:effectLst/>
                  </a:rPr>
                  <a:t>）计算</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𝐾</m:t>
                        </m:r>
                      </m:e>
                      <m:sub>
                        <m:r>
                          <a:rPr lang="en-US" altLang="zh-CN" sz="2400" i="1" kern="100">
                            <a:effectLst/>
                            <a:latin typeface="Cambria Math" panose="02040503050406030204" pitchFamily="18" charset="0"/>
                          </a:rPr>
                          <m:t>𝐵</m:t>
                        </m:r>
                      </m:sub>
                    </m:sSub>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𝐾𝐷𝐹</m:t>
                    </m:r>
                    <m:d>
                      <m:dPr>
                        <m:begChr m:val="（"/>
                        <m:endChr m:val="）"/>
                        <m:ctrlPr>
                          <a:rPr lang="zh-CN" altLang="zh-CN" sz="2400" i="1" kern="100">
                            <a:effectLst/>
                            <a:latin typeface="Cambria Math" panose="02040503050406030204" pitchFamily="18" charset="0"/>
                            <a:ea typeface="Cambria Math" panose="02040503050406030204" pitchFamily="18" charset="0"/>
                          </a:rPr>
                        </m:ctrlPr>
                      </m:dPr>
                      <m:e>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𝑥</m:t>
                            </m:r>
                          </m:e>
                          <m:sub>
                            <m:r>
                              <m:rPr>
                                <m:sty m:val="p"/>
                              </m:rPr>
                              <a:rPr lang="en-US" altLang="zh-CN" sz="2400" kern="100">
                                <a:effectLst/>
                                <a:latin typeface="Cambria Math" panose="02040503050406030204" pitchFamily="18" charset="0"/>
                              </a:rPr>
                              <m:t>V</m:t>
                            </m:r>
                          </m:sub>
                        </m:sSub>
                        <m:d>
                          <m:dPr>
                            <m:begChr m:val="|"/>
                            <m:endChr m:val="|"/>
                            <m:ctrlPr>
                              <a:rPr lang="zh-CN" altLang="zh-CN" sz="2400" i="1" kern="100">
                                <a:effectLst/>
                                <a:latin typeface="Cambria Math" panose="02040503050406030204" pitchFamily="18" charset="0"/>
                                <a:ea typeface="Cambria Math" panose="02040503050406030204" pitchFamily="18" charset="0"/>
                              </a:rPr>
                            </m:ctrlPr>
                          </m:dPr>
                          <m:e>
                            <m:d>
                              <m:dPr>
                                <m:begChr m:val="|"/>
                                <m:endChr m:val="|"/>
                                <m:ctrlPr>
                                  <a:rPr lang="zh-CN" altLang="zh-CN" sz="2400" i="1" kern="100">
                                    <a:effectLst/>
                                    <a:latin typeface="Cambria Math" panose="02040503050406030204" pitchFamily="18" charset="0"/>
                                    <a:ea typeface="Cambria Math" panose="02040503050406030204" pitchFamily="18" charset="0"/>
                                  </a:rPr>
                                </m:ctrlPr>
                              </m:dPr>
                              <m:e>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𝑦</m:t>
                                    </m:r>
                                  </m:e>
                                  <m:sub>
                                    <m:r>
                                      <a:rPr lang="en-US" altLang="zh-CN" sz="2400" i="1" kern="100">
                                        <a:effectLst/>
                                        <a:latin typeface="Cambria Math" panose="02040503050406030204" pitchFamily="18" charset="0"/>
                                      </a:rPr>
                                      <m:t>𝑉</m:t>
                                    </m:r>
                                  </m:sub>
                                </m:sSub>
                              </m:e>
                            </m:d>
                          </m:e>
                        </m:d>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𝑍</m:t>
                            </m:r>
                          </m:e>
                          <m:sub>
                            <m:r>
                              <m:rPr>
                                <m:sty m:val="p"/>
                              </m:rPr>
                              <a:rPr lang="en-US" altLang="zh-CN" sz="2400" kern="100">
                                <a:effectLst/>
                                <a:latin typeface="Cambria Math" panose="02040503050406030204" pitchFamily="18" charset="0"/>
                              </a:rPr>
                              <m:t>A</m:t>
                            </m:r>
                          </m:sub>
                        </m:sSub>
                        <m:r>
                          <a:rPr lang="en-US" altLang="zh-CN" sz="2400"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𝑍</m:t>
                            </m:r>
                          </m:e>
                          <m:sub>
                            <m:r>
                              <a:rPr lang="en-US" altLang="zh-CN" sz="2400" i="1" kern="100">
                                <a:effectLst/>
                                <a:latin typeface="Cambria Math" panose="02040503050406030204" pitchFamily="18" charset="0"/>
                              </a:rPr>
                              <m:t>𝐵</m:t>
                            </m:r>
                          </m:sub>
                        </m:sSub>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𝑘𝑙𝑒𝑛</m:t>
                        </m:r>
                      </m:e>
                    </m:d>
                  </m:oMath>
                </a14:m>
                <a:r>
                  <a:rPr lang="zh-CN" altLang="zh-CN" sz="2400" kern="100" dirty="0">
                    <a:effectLst/>
                  </a:rPr>
                  <a:t>。</a:t>
                </a:r>
                <a:endParaRPr lang="zh-CN" altLang="zh-CN" sz="1800" kern="100" dirty="0">
                  <a:effectLst/>
                </a:endParaRPr>
              </a:p>
              <a:p>
                <a:pPr marL="342900" indent="-342900" algn="just">
                  <a:lnSpc>
                    <a:spcPct val="150000"/>
                  </a:lnSpc>
                  <a:buFont typeface="Wingdings" panose="05000000000000000000" pitchFamily="2" charset="2"/>
                  <a:buChar char="Ø"/>
                  <a:tabLst>
                    <a:tab pos="540385" algn="l"/>
                  </a:tabLst>
                </a:pPr>
                <a:endParaRPr lang="zh-CN" altLang="zh-CN" kern="100" dirty="0">
                  <a:effectLst/>
                </a:endParaRPr>
              </a:p>
            </p:txBody>
          </p:sp>
        </mc:Choice>
        <mc:Fallback>
          <p:sp>
            <p:nvSpPr>
              <p:cNvPr id="5" name="文本占位符 4"/>
              <p:cNvSpPr>
                <a:spLocks noRot="1" noChangeAspect="1" noMove="1" noResize="1" noEditPoints="1" noAdjustHandles="1" noChangeArrowheads="1" noChangeShapeType="1" noTextEdit="1"/>
              </p:cNvSpPr>
              <p:nvPr>
                <p:ph type="body" sz="quarter" idx="15"/>
              </p:nvPr>
            </p:nvSpPr>
            <p:spPr>
              <a:blipFill rotWithShape="1">
                <a:blip r:embed="rId1"/>
                <a:stretch>
                  <a:fillRect l="-4" t="-11" r="1" b="-9595"/>
                </a:stretch>
              </a:blipFill>
            </p:spPr>
            <p:txBody>
              <a:bodyPr/>
              <a:lstStyle/>
              <a:p>
                <a:r>
                  <a:rPr lang="zh-CN" altLang="en-US">
                    <a:noFill/>
                  </a:rPr>
                  <a:t> </a:t>
                </a:r>
              </a:p>
            </p:txBody>
          </p:sp>
        </mc:Fallback>
      </mc:AlternateContent>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密码算法分类</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现代密码学理论中，算法是密码技术的核心。常见的密码算法包括对称密码算法、公钥密码算法和密码杂凑算法三个类别。</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习惯上，对称密码算法简称为“对称密码”；公钥密码算法简称为“公钥密码”，密码杂凑算法简称为“杂凑算法”。</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pic>
        <p:nvPicPr>
          <p:cNvPr id="6" name="图片 5"/>
          <p:cNvPicPr>
            <a:picLocks noChangeAspect="1"/>
          </p:cNvPicPr>
          <p:nvPr/>
        </p:nvPicPr>
        <p:blipFill rotWithShape="1">
          <a:blip r:embed="rId1"/>
          <a:srcRect b="16929"/>
          <a:stretch>
            <a:fillRect/>
          </a:stretch>
        </p:blipFill>
        <p:spPr>
          <a:xfrm>
            <a:off x="5391193" y="3315345"/>
            <a:ext cx="6119813" cy="261717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SM2</a:t>
            </a:r>
            <a:r>
              <a:rPr lang="zh-CN" altLang="en-US" dirty="0"/>
              <a:t>密钥交换协议</a:t>
            </a:r>
            <a:endParaRPr lang="zh-CN" altLang="en-US" dirty="0"/>
          </a:p>
        </p:txBody>
      </p:sp>
      <mc:AlternateContent xmlns:mc="http://schemas.openxmlformats.org/markup-compatibility/2006">
        <mc:Choice xmlns:a14="http://schemas.microsoft.com/office/drawing/2010/main" Requires="a14">
          <p:sp>
            <p:nvSpPr>
              <p:cNvPr id="5" name="文本占位符 4"/>
              <p:cNvSpPr>
                <a:spLocks noGrp="1"/>
              </p:cNvSpPr>
              <p:nvPr>
                <p:ph type="body" sz="quarter" idx="15"/>
              </p:nvPr>
            </p:nvSpPr>
            <p:spPr/>
            <p:txBody>
              <a:bodyPr>
                <a:normAutofit/>
              </a:bodyPr>
              <a:lstStyle/>
              <a:p>
                <a:pPr marL="342900" indent="-342900" algn="just">
                  <a:lnSpc>
                    <a:spcPct val="150000"/>
                  </a:lnSpc>
                  <a:buFont typeface="Wingdings" panose="05000000000000000000" pitchFamily="2" charset="2"/>
                  <a:buChar char="Ø"/>
                  <a:tabLst>
                    <a:tab pos="540385" algn="l"/>
                  </a:tabLst>
                </a:pPr>
                <a:r>
                  <a:rPr lang="zh-CN" altLang="en-US" kern="100" dirty="0">
                    <a:effectLst/>
                    <a:latin typeface="宋体" panose="02010600030101010101" pitchFamily="2" charset="-122"/>
                  </a:rPr>
                  <a:t>用户</a:t>
                </a:r>
                <a:r>
                  <a:rPr lang="en-US" altLang="zh-CN" kern="100" dirty="0">
                    <a:effectLst/>
                    <a:latin typeface="宋体" panose="02010600030101010101" pitchFamily="2" charset="-122"/>
                  </a:rPr>
                  <a:t>A</a:t>
                </a:r>
                <a:r>
                  <a:rPr lang="zh-CN" altLang="en-US" kern="100" dirty="0">
                    <a:effectLst/>
                    <a:latin typeface="宋体" panose="02010600030101010101" pitchFamily="2" charset="-122"/>
                  </a:rPr>
                  <a:t>：</a:t>
                </a:r>
                <a:endParaRPr lang="en-US" altLang="zh-CN" kern="100" dirty="0">
                  <a:effectLst/>
                  <a:latin typeface="宋体" panose="02010600030101010101" pitchFamily="2" charset="-122"/>
                </a:endParaRPr>
              </a:p>
              <a:p>
                <a:pPr indent="304800">
                  <a:lnSpc>
                    <a:spcPct val="150000"/>
                  </a:lnSpc>
                  <a:tabLst>
                    <a:tab pos="540385" algn="l"/>
                  </a:tabLst>
                </a:pPr>
                <a:r>
                  <a:rPr lang="zh-CN" altLang="zh-CN" kern="100" dirty="0">
                    <a:latin typeface="宋体" panose="02010600030101010101" pitchFamily="2" charset="-122"/>
                  </a:rPr>
                  <a:t>（</a:t>
                </a:r>
                <a:r>
                  <a:rPr lang="en-US" altLang="zh-CN" kern="100" dirty="0">
                    <a:latin typeface="宋体" panose="02010600030101010101" pitchFamily="2" charset="-122"/>
                  </a:rPr>
                  <a:t>A.2</a:t>
                </a:r>
                <a:r>
                  <a:rPr lang="zh-CN" altLang="zh-CN" kern="100" dirty="0">
                    <a:latin typeface="宋体" panose="02010600030101010101" pitchFamily="2" charset="-122"/>
                  </a:rPr>
                  <a:t>）计算</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𝑥</m:t>
                        </m:r>
                      </m:e>
                      <m:sub>
                        <m:r>
                          <a:rPr lang="en-US" altLang="zh-CN" i="1" kern="100">
                            <a:latin typeface="Cambria Math" panose="02040503050406030204" pitchFamily="18" charset="0"/>
                          </a:rPr>
                          <m:t>𝐴</m:t>
                        </m:r>
                      </m:sub>
                    </m:sSub>
                    <m:r>
                      <a:rPr lang="en-US" altLang="zh-CN" i="1" kern="100">
                        <a:latin typeface="Cambria Math" panose="02040503050406030204" pitchFamily="18" charset="0"/>
                      </a:rPr>
                      <m:t>=</m:t>
                    </m:r>
                    <m:sSup>
                      <m:sSupPr>
                        <m:ctrlPr>
                          <a:rPr lang="zh-CN" altLang="zh-CN" i="1" kern="100">
                            <a:latin typeface="Cambria Math" panose="02040503050406030204" pitchFamily="18" charset="0"/>
                            <a:ea typeface="Cambria Math" panose="02040503050406030204" pitchFamily="18" charset="0"/>
                          </a:rPr>
                        </m:ctrlPr>
                      </m:sSupPr>
                      <m:e>
                        <m:r>
                          <a:rPr lang="en-US" altLang="zh-CN" i="1" kern="100">
                            <a:latin typeface="Cambria Math" panose="02040503050406030204" pitchFamily="18" charset="0"/>
                          </a:rPr>
                          <m:t>2</m:t>
                        </m:r>
                      </m:e>
                      <m:sup>
                        <m:r>
                          <a:rPr lang="en-US" altLang="zh-CN" i="1" kern="100">
                            <a:latin typeface="Cambria Math" panose="02040503050406030204" pitchFamily="18" charset="0"/>
                          </a:rPr>
                          <m:t>𝑤</m:t>
                        </m:r>
                      </m:sup>
                    </m:sSup>
                    <m:r>
                      <a:rPr lang="en-US" altLang="zh-CN" i="1" kern="100">
                        <a:latin typeface="Cambria Math" panose="02040503050406030204" pitchFamily="18" charset="0"/>
                      </a:rPr>
                      <m:t>+</m:t>
                    </m:r>
                    <m:d>
                      <m:dPr>
                        <m:begChr m:val="（"/>
                        <m:endChr m:val="）"/>
                        <m:ctrlPr>
                          <a:rPr lang="zh-CN" altLang="zh-CN" i="1" kern="100">
                            <a:latin typeface="Cambria Math" panose="02040503050406030204" pitchFamily="18" charset="0"/>
                            <a:ea typeface="Cambria Math" panose="02040503050406030204" pitchFamily="18" charset="0"/>
                          </a:rPr>
                        </m:ctrlPr>
                      </m:dPr>
                      <m:e>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𝑥</m:t>
                            </m:r>
                          </m:e>
                          <m:sub>
                            <m:r>
                              <a:rPr lang="en-US" altLang="zh-CN" i="1" kern="100">
                                <a:latin typeface="Cambria Math" panose="02040503050406030204" pitchFamily="18" charset="0"/>
                              </a:rPr>
                              <m:t>2</m:t>
                            </m:r>
                          </m:sub>
                        </m:sSub>
                        <m:r>
                          <a:rPr lang="en-US" altLang="zh-CN" i="1" kern="100">
                            <a:latin typeface="Cambria Math" panose="02040503050406030204" pitchFamily="18" charset="0"/>
                          </a:rPr>
                          <m:t>&amp;</m:t>
                        </m:r>
                        <m:d>
                          <m:dPr>
                            <m:begChr m:val="（"/>
                            <m:endChr m:val="）"/>
                            <m:ctrlPr>
                              <a:rPr lang="zh-CN" altLang="zh-CN" i="1" kern="100">
                                <a:latin typeface="Cambria Math" panose="02040503050406030204" pitchFamily="18" charset="0"/>
                                <a:ea typeface="Cambria Math" panose="02040503050406030204" pitchFamily="18" charset="0"/>
                              </a:rPr>
                            </m:ctrlPr>
                          </m:dPr>
                          <m:e>
                            <m:sSup>
                              <m:sSupPr>
                                <m:ctrlPr>
                                  <a:rPr lang="zh-CN" altLang="zh-CN" i="1" kern="100">
                                    <a:latin typeface="Cambria Math" panose="02040503050406030204" pitchFamily="18" charset="0"/>
                                    <a:ea typeface="Cambria Math" panose="02040503050406030204" pitchFamily="18" charset="0"/>
                                  </a:rPr>
                                </m:ctrlPr>
                              </m:sSupPr>
                              <m:e>
                                <m:r>
                                  <a:rPr lang="en-US" altLang="zh-CN" i="1" kern="100">
                                    <a:latin typeface="Cambria Math" panose="02040503050406030204" pitchFamily="18" charset="0"/>
                                  </a:rPr>
                                  <m:t>2</m:t>
                                </m:r>
                              </m:e>
                              <m:sup>
                                <m:r>
                                  <a:rPr lang="en-US" altLang="zh-CN" i="1" kern="100">
                                    <a:latin typeface="Cambria Math" panose="02040503050406030204" pitchFamily="18" charset="0"/>
                                  </a:rPr>
                                  <m:t>𝑤</m:t>
                                </m:r>
                              </m:sup>
                            </m:sSup>
                            <m:r>
                              <a:rPr lang="en-US" altLang="zh-CN" i="1" kern="100">
                                <a:latin typeface="Cambria Math" panose="02040503050406030204" pitchFamily="18" charset="0"/>
                              </a:rPr>
                              <m:t>−</m:t>
                            </m:r>
                            <m:r>
                              <a:rPr lang="en-US" altLang="zh-CN" i="1" kern="100">
                                <a:latin typeface="Cambria Math" panose="02040503050406030204" pitchFamily="18" charset="0"/>
                              </a:rPr>
                              <m:t>1</m:t>
                            </m:r>
                          </m:e>
                        </m:d>
                      </m:e>
                    </m:d>
                  </m:oMath>
                </a14:m>
                <a:r>
                  <a:rPr lang="zh-CN" altLang="zh-CN" kern="100" dirty="0">
                    <a:latin typeface="宋体" panose="02010600030101010101" pitchFamily="2" charset="-122"/>
                  </a:rPr>
                  <a:t>和</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𝑡</m:t>
                        </m:r>
                      </m:e>
                      <m:sub>
                        <m:r>
                          <a:rPr lang="en-US" altLang="zh-CN" i="1" kern="100">
                            <a:latin typeface="Cambria Math" panose="02040503050406030204" pitchFamily="18" charset="0"/>
                          </a:rPr>
                          <m:t>𝐴</m:t>
                        </m:r>
                      </m:sub>
                    </m:sSub>
                    <m:r>
                      <a:rPr lang="en-US" altLang="zh-CN" i="1" kern="100">
                        <a:latin typeface="Cambria Math" panose="02040503050406030204" pitchFamily="18" charset="0"/>
                      </a:rPr>
                      <m:t>=</m:t>
                    </m:r>
                    <m:d>
                      <m:dPr>
                        <m:ctrlPr>
                          <a:rPr lang="zh-CN" altLang="zh-CN" i="1" kern="100">
                            <a:latin typeface="Cambria Math" panose="02040503050406030204" pitchFamily="18" charset="0"/>
                            <a:ea typeface="Cambria Math" panose="02040503050406030204" pitchFamily="18" charset="0"/>
                          </a:rPr>
                        </m:ctrlPr>
                      </m:dPr>
                      <m:e>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𝑑</m:t>
                            </m:r>
                          </m:e>
                          <m:sub>
                            <m:r>
                              <a:rPr lang="en-US" altLang="zh-CN" i="1" kern="100">
                                <a:latin typeface="Cambria Math" panose="02040503050406030204" pitchFamily="18" charset="0"/>
                              </a:rPr>
                              <m:t>𝐴</m:t>
                            </m:r>
                          </m:sub>
                        </m:sSub>
                        <m:r>
                          <a:rPr lang="en-US" altLang="zh-CN" i="1" kern="100">
                            <a:latin typeface="Cambria Math" panose="02040503050406030204" pitchFamily="18" charset="0"/>
                          </a:rPr>
                          <m:t>+</m:t>
                        </m:r>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𝑥</m:t>
                            </m:r>
                          </m:e>
                          <m:sub>
                            <m:r>
                              <a:rPr lang="en-US" altLang="zh-CN" i="1" kern="100">
                                <a:latin typeface="Cambria Math" panose="02040503050406030204" pitchFamily="18" charset="0"/>
                              </a:rPr>
                              <m:t>𝐴</m:t>
                            </m:r>
                          </m:sub>
                        </m:sSub>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𝑟</m:t>
                            </m:r>
                          </m:e>
                          <m:sub>
                            <m:r>
                              <a:rPr lang="en-US" altLang="zh-CN" i="1" kern="100">
                                <a:latin typeface="Cambria Math" panose="02040503050406030204" pitchFamily="18" charset="0"/>
                              </a:rPr>
                              <m:t>𝐴</m:t>
                            </m:r>
                          </m:sub>
                        </m:sSub>
                      </m:e>
                    </m:d>
                    <m:r>
                      <a:rPr lang="en-US" altLang="zh-CN" i="1" kern="100">
                        <a:latin typeface="Cambria Math" panose="02040503050406030204" pitchFamily="18" charset="0"/>
                      </a:rPr>
                      <m:t>𝑚𝑜𝑑</m:t>
                    </m:r>
                    <m:r>
                      <a:rPr lang="en-US" altLang="zh-CN" i="1" kern="100">
                        <a:latin typeface="Cambria Math" panose="02040503050406030204" pitchFamily="18" charset="0"/>
                      </a:rPr>
                      <m:t> </m:t>
                    </m:r>
                    <m:r>
                      <a:rPr lang="en-US" altLang="zh-CN" i="1" kern="100">
                        <a:latin typeface="Cambria Math" panose="02040503050406030204" pitchFamily="18" charset="0"/>
                      </a:rPr>
                      <m:t>𝑛</m:t>
                    </m:r>
                  </m:oMath>
                </a14:m>
                <a:r>
                  <a:rPr lang="zh-CN" altLang="zh-CN" kern="100" dirty="0">
                    <a:latin typeface="宋体" panose="02010600030101010101" pitchFamily="2" charset="-122"/>
                  </a:rPr>
                  <a:t>。</a:t>
                </a:r>
                <a:endParaRPr lang="zh-CN" altLang="zh-CN" sz="1800" kern="100" dirty="0">
                  <a:latin typeface="宋体" panose="02010600030101010101" pitchFamily="2" charset="-122"/>
                </a:endParaRPr>
              </a:p>
              <a:p>
                <a:pPr marL="720090" indent="-457200">
                  <a:lnSpc>
                    <a:spcPct val="140000"/>
                  </a:lnSpc>
                  <a:tabLst>
                    <a:tab pos="540385" algn="l"/>
                  </a:tabLst>
                </a:pPr>
                <a:r>
                  <a:rPr lang="zh-CN" altLang="zh-CN" kern="100" dirty="0">
                    <a:latin typeface="宋体" panose="02010600030101010101" pitchFamily="2" charset="-122"/>
                  </a:rPr>
                  <a:t>（</a:t>
                </a:r>
                <a:r>
                  <a:rPr lang="en-US" altLang="zh-CN" kern="100" dirty="0">
                    <a:latin typeface="宋体" panose="02010600030101010101" pitchFamily="2" charset="-122"/>
                  </a:rPr>
                  <a:t>A.3</a:t>
                </a:r>
                <a:r>
                  <a:rPr lang="zh-CN" altLang="zh-CN" kern="100" dirty="0">
                    <a:latin typeface="宋体" panose="02010600030101010101" pitchFamily="2" charset="-122"/>
                  </a:rPr>
                  <a:t>）验证收到的</a:t>
                </a:r>
                <a14:m>
                  <m:oMath xmlns:m="http://schemas.openxmlformats.org/officeDocument/2006/math">
                    <m:sSub>
                      <m:sSubPr>
                        <m:ctrlPr>
                          <a:rPr lang="zh-CN" altLang="zh-CN" i="1" kern="100">
                            <a:latin typeface="Cambria Math" panose="02040503050406030204" pitchFamily="18" charset="0"/>
                          </a:rPr>
                        </m:ctrlPr>
                      </m:sSubPr>
                      <m:e>
                        <m:r>
                          <m:rPr>
                            <m:sty m:val="p"/>
                          </m:rPr>
                          <a:rPr lang="en-US" altLang="zh-CN" kern="100">
                            <a:latin typeface="Cambria Math" panose="02040503050406030204" pitchFamily="18" charset="0"/>
                          </a:rPr>
                          <m:t>R</m:t>
                        </m:r>
                      </m:e>
                      <m:sub>
                        <m:r>
                          <a:rPr lang="en-US" altLang="zh-CN" kern="100">
                            <a:latin typeface="Cambria Math" panose="02040503050406030204" pitchFamily="18" charset="0"/>
                          </a:rPr>
                          <m:t>𝐵</m:t>
                        </m:r>
                      </m:sub>
                    </m:sSub>
                  </m:oMath>
                </a14:m>
                <a:r>
                  <a:rPr lang="zh-CN" altLang="zh-CN" kern="100" dirty="0">
                    <a:latin typeface="宋体" panose="02010600030101010101" pitchFamily="2" charset="-122"/>
                  </a:rPr>
                  <a:t>是椭圆曲线</a:t>
                </a:r>
                <a:r>
                  <a:rPr lang="en-US" altLang="zh-CN" kern="100" dirty="0">
                    <a:latin typeface="宋体" panose="02010600030101010101" pitchFamily="2" charset="-122"/>
                  </a:rPr>
                  <a:t>E</a:t>
                </a:r>
                <a:r>
                  <a:rPr lang="zh-CN" altLang="zh-CN" kern="100" dirty="0">
                    <a:latin typeface="宋体" panose="02010600030101010101" pitchFamily="2" charset="-122"/>
                  </a:rPr>
                  <a:t>上的点，验证通过后计算</a:t>
                </a:r>
                <a14:m>
                  <m:oMath xmlns:m="http://schemas.openxmlformats.org/officeDocument/2006/math">
                    <m:sSub>
                      <m:sSubPr>
                        <m:ctrlPr>
                          <a:rPr lang="zh-CN" altLang="zh-CN" i="1" kern="100">
                            <a:latin typeface="Cambria Math" panose="02040503050406030204" pitchFamily="18" charset="0"/>
                          </a:rPr>
                        </m:ctrlPr>
                      </m:sSubPr>
                      <m:e>
                        <m:r>
                          <a:rPr lang="en-US" altLang="zh-CN" kern="100">
                            <a:latin typeface="Cambria Math" panose="02040503050406030204" pitchFamily="18" charset="0"/>
                          </a:rPr>
                          <m:t>𝑥</m:t>
                        </m:r>
                      </m:e>
                      <m:sub>
                        <m:r>
                          <a:rPr lang="en-US" altLang="zh-CN" kern="100">
                            <a:latin typeface="Cambria Math" panose="02040503050406030204" pitchFamily="18" charset="0"/>
                          </a:rPr>
                          <m:t>𝐵</m:t>
                        </m:r>
                      </m:sub>
                    </m:sSub>
                    <m:r>
                      <a:rPr lang="en-US" altLang="zh-CN" kern="100">
                        <a:latin typeface="Cambria Math" panose="02040503050406030204" pitchFamily="18" charset="0"/>
                      </a:rPr>
                      <m:t>=</m:t>
                    </m:r>
                    <m:sSup>
                      <m:sSupPr>
                        <m:ctrlPr>
                          <a:rPr lang="zh-CN" altLang="zh-CN" i="1" kern="100">
                            <a:latin typeface="Cambria Math" panose="02040503050406030204" pitchFamily="18" charset="0"/>
                          </a:rPr>
                        </m:ctrlPr>
                      </m:sSupPr>
                      <m:e>
                        <m:r>
                          <a:rPr lang="en-US" altLang="zh-CN" kern="100">
                            <a:latin typeface="Cambria Math" panose="02040503050406030204" pitchFamily="18" charset="0"/>
                          </a:rPr>
                          <m:t>2</m:t>
                        </m:r>
                      </m:e>
                      <m:sup>
                        <m:r>
                          <a:rPr lang="en-US" altLang="zh-CN" kern="100">
                            <a:latin typeface="Cambria Math" panose="02040503050406030204" pitchFamily="18" charset="0"/>
                          </a:rPr>
                          <m:t>𝑤</m:t>
                        </m:r>
                      </m:sup>
                    </m:sSup>
                    <m:r>
                      <a:rPr lang="en-US" altLang="zh-CN" kern="100">
                        <a:latin typeface="Cambria Math" panose="02040503050406030204" pitchFamily="18" charset="0"/>
                      </a:rPr>
                      <m:t>+</m:t>
                    </m:r>
                    <m:d>
                      <m:dPr>
                        <m:begChr m:val="（"/>
                        <m:endChr m:val="）"/>
                        <m:ctrlPr>
                          <a:rPr lang="zh-CN" altLang="zh-CN" i="1" kern="100">
                            <a:latin typeface="Cambria Math" panose="02040503050406030204" pitchFamily="18" charset="0"/>
                          </a:rPr>
                        </m:ctrlPr>
                      </m:dPr>
                      <m:e>
                        <m:sSub>
                          <m:sSubPr>
                            <m:ctrlPr>
                              <a:rPr lang="zh-CN" altLang="zh-CN" i="1" kern="100">
                                <a:latin typeface="Cambria Math" panose="02040503050406030204" pitchFamily="18" charset="0"/>
                              </a:rPr>
                            </m:ctrlPr>
                          </m:sSubPr>
                          <m:e>
                            <m:r>
                              <a:rPr lang="en-US" altLang="zh-CN" kern="100">
                                <a:latin typeface="Cambria Math" panose="02040503050406030204" pitchFamily="18" charset="0"/>
                              </a:rPr>
                              <m:t>𝑥</m:t>
                            </m:r>
                          </m:e>
                          <m:sub>
                            <m:r>
                              <a:rPr lang="en-US" altLang="zh-CN" kern="100">
                                <a:latin typeface="Cambria Math" panose="02040503050406030204" pitchFamily="18" charset="0"/>
                              </a:rPr>
                              <m:t>3</m:t>
                            </m:r>
                          </m:sub>
                        </m:sSub>
                        <m:r>
                          <a:rPr lang="en-US" altLang="zh-CN" kern="100">
                            <a:latin typeface="Cambria Math" panose="02040503050406030204" pitchFamily="18" charset="0"/>
                          </a:rPr>
                          <m:t>&amp;</m:t>
                        </m:r>
                        <m:d>
                          <m:dPr>
                            <m:begChr m:val="（"/>
                            <m:endChr m:val="）"/>
                            <m:ctrlPr>
                              <a:rPr lang="zh-CN" altLang="zh-CN" i="1" kern="100">
                                <a:latin typeface="Cambria Math" panose="02040503050406030204" pitchFamily="18" charset="0"/>
                              </a:rPr>
                            </m:ctrlPr>
                          </m:dPr>
                          <m:e>
                            <m:sSup>
                              <m:sSupPr>
                                <m:ctrlPr>
                                  <a:rPr lang="zh-CN" altLang="zh-CN" i="1" kern="100">
                                    <a:latin typeface="Cambria Math" panose="02040503050406030204" pitchFamily="18" charset="0"/>
                                  </a:rPr>
                                </m:ctrlPr>
                              </m:sSupPr>
                              <m:e>
                                <m:r>
                                  <a:rPr lang="en-US" altLang="zh-CN" kern="100">
                                    <a:latin typeface="Cambria Math" panose="02040503050406030204" pitchFamily="18" charset="0"/>
                                  </a:rPr>
                                  <m:t>2</m:t>
                                </m:r>
                              </m:e>
                              <m:sup>
                                <m:r>
                                  <a:rPr lang="en-US" altLang="zh-CN" kern="100">
                                    <a:latin typeface="Cambria Math" panose="02040503050406030204" pitchFamily="18" charset="0"/>
                                  </a:rPr>
                                  <m:t>𝑤</m:t>
                                </m:r>
                              </m:sup>
                            </m:sSup>
                            <m:r>
                              <a:rPr lang="en-US" altLang="zh-CN" kern="100">
                                <a:latin typeface="Cambria Math" panose="02040503050406030204" pitchFamily="18" charset="0"/>
                              </a:rPr>
                              <m:t>−</m:t>
                            </m:r>
                            <m:r>
                              <a:rPr lang="en-US" altLang="zh-CN" kern="100">
                                <a:latin typeface="Cambria Math" panose="02040503050406030204" pitchFamily="18" charset="0"/>
                              </a:rPr>
                              <m:t>1</m:t>
                            </m:r>
                          </m:e>
                        </m:d>
                      </m:e>
                    </m:d>
                  </m:oMath>
                </a14:m>
                <a:r>
                  <a:rPr lang="zh-CN" altLang="zh-CN" kern="100" dirty="0">
                    <a:latin typeface="宋体" panose="02010600030101010101" pitchFamily="2" charset="-122"/>
                  </a:rPr>
                  <a:t>。</a:t>
                </a:r>
                <a:endParaRPr lang="zh-CN" altLang="zh-CN" kern="100" dirty="0">
                  <a:latin typeface="宋体" panose="02010600030101010101" pitchFamily="2" charset="-122"/>
                </a:endParaRPr>
              </a:p>
              <a:p>
                <a:pPr marL="720090" indent="-457200">
                  <a:lnSpc>
                    <a:spcPct val="140000"/>
                  </a:lnSpc>
                  <a:tabLst>
                    <a:tab pos="540385" algn="l"/>
                  </a:tabLst>
                </a:pPr>
                <a:r>
                  <a:rPr lang="zh-CN" altLang="zh-CN" kern="100" dirty="0">
                    <a:latin typeface="宋体" panose="02010600030101010101" pitchFamily="2" charset="-122"/>
                  </a:rPr>
                  <a:t>（</a:t>
                </a:r>
                <a:r>
                  <a:rPr lang="en-US" altLang="zh-CN" kern="100" dirty="0">
                    <a:latin typeface="宋体" panose="02010600030101010101" pitchFamily="2" charset="-122"/>
                  </a:rPr>
                  <a:t>A.4</a:t>
                </a:r>
                <a:r>
                  <a:rPr lang="zh-CN" altLang="zh-CN" kern="100" dirty="0">
                    <a:latin typeface="宋体" panose="02010600030101010101" pitchFamily="2" charset="-122"/>
                  </a:rPr>
                  <a:t>）计算</a:t>
                </a:r>
                <a14:m>
                  <m:oMath xmlns:m="http://schemas.openxmlformats.org/officeDocument/2006/math">
                    <m:r>
                      <m:rPr>
                        <m:sty m:val="p"/>
                      </m:rPr>
                      <a:rPr lang="en-US" altLang="zh-CN" kern="100">
                        <a:latin typeface="Cambria Math" panose="02040503050406030204" pitchFamily="18" charset="0"/>
                      </a:rPr>
                      <m:t>U</m:t>
                    </m:r>
                    <m:r>
                      <a:rPr lang="en-US" altLang="zh-CN" kern="100">
                        <a:latin typeface="Cambria Math" panose="02040503050406030204" pitchFamily="18" charset="0"/>
                      </a:rPr>
                      <m:t>=</m:t>
                    </m:r>
                    <m:sSub>
                      <m:sSubPr>
                        <m:ctrlPr>
                          <a:rPr lang="zh-CN" altLang="zh-CN" i="1" kern="100">
                            <a:latin typeface="Cambria Math" panose="02040503050406030204" pitchFamily="18" charset="0"/>
                          </a:rPr>
                        </m:ctrlPr>
                      </m:sSubPr>
                      <m:e>
                        <m:r>
                          <a:rPr lang="en-US" altLang="zh-CN" kern="100">
                            <a:latin typeface="Cambria Math" panose="02040503050406030204" pitchFamily="18" charset="0"/>
                          </a:rPr>
                          <m:t>𝑡</m:t>
                        </m:r>
                      </m:e>
                      <m:sub>
                        <m:r>
                          <a:rPr lang="en-US" altLang="zh-CN" kern="100">
                            <a:latin typeface="Cambria Math" panose="02040503050406030204" pitchFamily="18" charset="0"/>
                          </a:rPr>
                          <m:t>𝐴</m:t>
                        </m:r>
                      </m:sub>
                    </m:sSub>
                    <m:r>
                      <a:rPr lang="zh-CN" altLang="zh-CN" kern="100">
                        <a:latin typeface="Cambria Math" panose="02040503050406030204" pitchFamily="18" charset="0"/>
                      </a:rPr>
                      <m:t>（</m:t>
                    </m:r>
                    <m:sSub>
                      <m:sSubPr>
                        <m:ctrlPr>
                          <a:rPr lang="zh-CN" altLang="zh-CN" i="1" kern="100">
                            <a:latin typeface="Cambria Math" panose="02040503050406030204" pitchFamily="18" charset="0"/>
                          </a:rPr>
                        </m:ctrlPr>
                      </m:sSubPr>
                      <m:e>
                        <m:r>
                          <a:rPr lang="en-US" altLang="zh-CN" kern="100">
                            <a:latin typeface="Cambria Math" panose="02040503050406030204" pitchFamily="18" charset="0"/>
                          </a:rPr>
                          <m:t>𝑃</m:t>
                        </m:r>
                      </m:e>
                      <m:sub>
                        <m:r>
                          <a:rPr lang="en-US" altLang="zh-CN" kern="100">
                            <a:latin typeface="Cambria Math" panose="02040503050406030204" pitchFamily="18" charset="0"/>
                          </a:rPr>
                          <m:t>𝐵</m:t>
                        </m:r>
                      </m:sub>
                    </m:sSub>
                    <m:r>
                      <a:rPr lang="en-US" altLang="zh-CN" kern="100">
                        <a:latin typeface="Cambria Math" panose="02040503050406030204" pitchFamily="18" charset="0"/>
                      </a:rPr>
                      <m:t>+</m:t>
                    </m:r>
                    <m:sSub>
                      <m:sSubPr>
                        <m:ctrlPr>
                          <a:rPr lang="zh-CN" altLang="zh-CN" i="1" kern="100">
                            <a:latin typeface="Cambria Math" panose="02040503050406030204" pitchFamily="18" charset="0"/>
                          </a:rPr>
                        </m:ctrlPr>
                      </m:sSubPr>
                      <m:e>
                        <m:r>
                          <a:rPr lang="en-US" altLang="zh-CN" kern="100">
                            <a:latin typeface="Cambria Math" panose="02040503050406030204" pitchFamily="18" charset="0"/>
                          </a:rPr>
                          <m:t>𝑥</m:t>
                        </m:r>
                      </m:e>
                      <m:sub>
                        <m:r>
                          <a:rPr lang="en-US" altLang="zh-CN" kern="100">
                            <a:latin typeface="Cambria Math" panose="02040503050406030204" pitchFamily="18" charset="0"/>
                          </a:rPr>
                          <m:t>𝐵</m:t>
                        </m:r>
                      </m:sub>
                    </m:sSub>
                    <m:sSub>
                      <m:sSubPr>
                        <m:ctrlPr>
                          <a:rPr lang="zh-CN" altLang="zh-CN" i="1" kern="100">
                            <a:latin typeface="Cambria Math" panose="02040503050406030204" pitchFamily="18" charset="0"/>
                          </a:rPr>
                        </m:ctrlPr>
                      </m:sSubPr>
                      <m:e>
                        <m:r>
                          <a:rPr lang="en-US" altLang="zh-CN" kern="100">
                            <a:latin typeface="Cambria Math" panose="02040503050406030204" pitchFamily="18" charset="0"/>
                          </a:rPr>
                          <m:t>𝑅</m:t>
                        </m:r>
                      </m:e>
                      <m:sub>
                        <m:r>
                          <a:rPr lang="en-US" altLang="zh-CN" kern="100">
                            <a:latin typeface="Cambria Math" panose="02040503050406030204" pitchFamily="18" charset="0"/>
                          </a:rPr>
                          <m:t>𝐵</m:t>
                        </m:r>
                      </m:sub>
                    </m:sSub>
                    <m:r>
                      <a:rPr lang="zh-CN" altLang="zh-CN" kern="100">
                        <a:latin typeface="Cambria Math" panose="02040503050406030204" pitchFamily="18" charset="0"/>
                      </a:rPr>
                      <m:t>）</m:t>
                    </m:r>
                    <m:r>
                      <a:rPr lang="en-US" altLang="zh-CN" kern="100">
                        <a:latin typeface="Cambria Math" panose="02040503050406030204" pitchFamily="18" charset="0"/>
                      </a:rPr>
                      <m:t>=</m:t>
                    </m:r>
                    <m:r>
                      <a:rPr lang="zh-CN" altLang="zh-CN" kern="100">
                        <a:latin typeface="Cambria Math" panose="02040503050406030204" pitchFamily="18" charset="0"/>
                      </a:rPr>
                      <m:t>（</m:t>
                    </m:r>
                    <m:sSub>
                      <m:sSubPr>
                        <m:ctrlPr>
                          <a:rPr lang="zh-CN" altLang="zh-CN" i="1" kern="100">
                            <a:latin typeface="Cambria Math" panose="02040503050406030204" pitchFamily="18" charset="0"/>
                          </a:rPr>
                        </m:ctrlPr>
                      </m:sSubPr>
                      <m:e>
                        <m:r>
                          <a:rPr lang="en-US" altLang="zh-CN" kern="100">
                            <a:latin typeface="Cambria Math" panose="02040503050406030204" pitchFamily="18" charset="0"/>
                          </a:rPr>
                          <m:t>𝑥</m:t>
                        </m:r>
                      </m:e>
                      <m:sub>
                        <m:r>
                          <m:rPr>
                            <m:sty m:val="p"/>
                          </m:rPr>
                          <a:rPr lang="en-US" altLang="zh-CN" kern="100">
                            <a:latin typeface="Cambria Math" panose="02040503050406030204" pitchFamily="18" charset="0"/>
                          </a:rPr>
                          <m:t>U</m:t>
                        </m:r>
                      </m:sub>
                    </m:sSub>
                    <m:r>
                      <a:rPr lang="zh-CN" altLang="zh-CN" kern="100">
                        <a:latin typeface="Cambria Math" panose="02040503050406030204" pitchFamily="18" charset="0"/>
                      </a:rPr>
                      <m:t>，</m:t>
                    </m:r>
                    <m:sSub>
                      <m:sSubPr>
                        <m:ctrlPr>
                          <a:rPr lang="zh-CN" altLang="zh-CN" i="1" kern="100">
                            <a:latin typeface="Cambria Math" panose="02040503050406030204" pitchFamily="18" charset="0"/>
                          </a:rPr>
                        </m:ctrlPr>
                      </m:sSubPr>
                      <m:e>
                        <m:r>
                          <a:rPr lang="en-US" altLang="zh-CN" kern="100">
                            <a:latin typeface="Cambria Math" panose="02040503050406030204" pitchFamily="18" charset="0"/>
                          </a:rPr>
                          <m:t>𝑦</m:t>
                        </m:r>
                      </m:e>
                      <m:sub>
                        <m:r>
                          <a:rPr lang="en-US" altLang="zh-CN" kern="100">
                            <a:latin typeface="Cambria Math" panose="02040503050406030204" pitchFamily="18" charset="0"/>
                          </a:rPr>
                          <m:t>𝑈</m:t>
                        </m:r>
                      </m:sub>
                    </m:sSub>
                    <m:r>
                      <a:rPr lang="zh-CN" altLang="zh-CN" kern="100">
                        <a:latin typeface="Cambria Math" panose="02040503050406030204" pitchFamily="18" charset="0"/>
                      </a:rPr>
                      <m:t>）</m:t>
                    </m:r>
                  </m:oMath>
                </a14:m>
                <a:r>
                  <a:rPr lang="zh-CN" altLang="zh-CN" kern="100" dirty="0">
                    <a:latin typeface="宋体" panose="02010600030101010101" pitchFamily="2" charset="-122"/>
                  </a:rPr>
                  <a:t>；若</a:t>
                </a:r>
                <a:r>
                  <a:rPr lang="en-US" altLang="zh-CN" kern="100" dirty="0">
                    <a:latin typeface="宋体" panose="02010600030101010101" pitchFamily="2" charset="-122"/>
                  </a:rPr>
                  <a:t>U</a:t>
                </a:r>
                <a:r>
                  <a:rPr lang="zh-CN" altLang="zh-CN" kern="100" dirty="0">
                    <a:latin typeface="宋体" panose="02010600030101010101" pitchFamily="2" charset="-122"/>
                  </a:rPr>
                  <a:t>是椭圆曲线</a:t>
                </a:r>
                <a:r>
                  <a:rPr lang="en-US" altLang="zh-CN" kern="100" dirty="0">
                    <a:latin typeface="宋体" panose="02010600030101010101" pitchFamily="2" charset="-122"/>
                  </a:rPr>
                  <a:t>E</a:t>
                </a:r>
                <a:r>
                  <a:rPr lang="zh-CN" altLang="zh-CN" kern="100" dirty="0">
                    <a:latin typeface="宋体" panose="02010600030101010101" pitchFamily="2" charset="-122"/>
                  </a:rPr>
                  <a:t>上的无穷远点，则重新选取</a:t>
                </a:r>
                <a14:m>
                  <m:oMath xmlns:m="http://schemas.openxmlformats.org/officeDocument/2006/math">
                    <m:sSub>
                      <m:sSubPr>
                        <m:ctrlPr>
                          <a:rPr lang="zh-CN" altLang="zh-CN" i="1" kern="100">
                            <a:latin typeface="Cambria Math" panose="02040503050406030204" pitchFamily="18" charset="0"/>
                          </a:rPr>
                        </m:ctrlPr>
                      </m:sSubPr>
                      <m:e>
                        <m:r>
                          <a:rPr lang="en-US" altLang="zh-CN" kern="100">
                            <a:latin typeface="Cambria Math" panose="02040503050406030204" pitchFamily="18" charset="0"/>
                          </a:rPr>
                          <m:t>𝑟</m:t>
                        </m:r>
                      </m:e>
                      <m:sub>
                        <m:r>
                          <a:rPr lang="en-US" altLang="zh-CN" kern="100">
                            <a:latin typeface="Cambria Math" panose="02040503050406030204" pitchFamily="18" charset="0"/>
                          </a:rPr>
                          <m:t>𝐴</m:t>
                        </m:r>
                      </m:sub>
                    </m:sSub>
                  </m:oMath>
                </a14:m>
                <a:r>
                  <a:rPr lang="zh-CN" altLang="zh-CN" kern="100" dirty="0">
                    <a:latin typeface="宋体" panose="02010600030101010101" pitchFamily="2" charset="-122"/>
                  </a:rPr>
                  <a:t>、重新协商。</a:t>
                </a:r>
                <a:endParaRPr lang="zh-CN" altLang="zh-CN" kern="100" dirty="0">
                  <a:latin typeface="宋体" panose="02010600030101010101" pitchFamily="2" charset="-122"/>
                </a:endParaRPr>
              </a:p>
              <a:p>
                <a:pPr indent="304800">
                  <a:lnSpc>
                    <a:spcPct val="150000"/>
                  </a:lnSpc>
                  <a:tabLst>
                    <a:tab pos="540385" algn="l"/>
                  </a:tabLst>
                </a:pPr>
                <a:r>
                  <a:rPr lang="zh-CN" altLang="zh-CN" kern="100" dirty="0">
                    <a:latin typeface="宋体" panose="02010600030101010101" pitchFamily="2" charset="-122"/>
                  </a:rPr>
                  <a:t>（</a:t>
                </a:r>
                <a:r>
                  <a:rPr lang="en-US" altLang="zh-CN" kern="100" dirty="0">
                    <a:latin typeface="宋体" panose="02010600030101010101" pitchFamily="2" charset="-122"/>
                  </a:rPr>
                  <a:t>A.5</a:t>
                </a:r>
                <a:r>
                  <a:rPr lang="zh-CN" altLang="zh-CN" kern="100" dirty="0">
                    <a:latin typeface="宋体" panose="02010600030101010101" pitchFamily="2" charset="-122"/>
                  </a:rPr>
                  <a:t>）计算</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𝐾</m:t>
                        </m:r>
                      </m:e>
                      <m:sub>
                        <m:r>
                          <a:rPr lang="en-US" altLang="zh-CN" i="1" kern="100">
                            <a:latin typeface="Cambria Math" panose="02040503050406030204" pitchFamily="18" charset="0"/>
                          </a:rPr>
                          <m:t>𝐴</m:t>
                        </m:r>
                      </m:sub>
                    </m:sSub>
                    <m:r>
                      <a:rPr lang="en-US" altLang="zh-CN" i="1" kern="100">
                        <a:latin typeface="Cambria Math" panose="02040503050406030204" pitchFamily="18" charset="0"/>
                      </a:rPr>
                      <m:t>=</m:t>
                    </m:r>
                    <m:r>
                      <a:rPr lang="en-US" altLang="zh-CN" i="1" kern="100">
                        <a:latin typeface="Cambria Math" panose="02040503050406030204" pitchFamily="18" charset="0"/>
                      </a:rPr>
                      <m:t>𝐾𝐷𝐹</m:t>
                    </m:r>
                    <m:d>
                      <m:dPr>
                        <m:begChr m:val="（"/>
                        <m:endChr m:val="）"/>
                        <m:ctrlPr>
                          <a:rPr lang="zh-CN" altLang="zh-CN" i="1" kern="100">
                            <a:latin typeface="Cambria Math" panose="02040503050406030204" pitchFamily="18" charset="0"/>
                            <a:ea typeface="Cambria Math" panose="02040503050406030204" pitchFamily="18" charset="0"/>
                          </a:rPr>
                        </m:ctrlPr>
                      </m:dPr>
                      <m:e>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𝑥</m:t>
                            </m:r>
                          </m:e>
                          <m:sub>
                            <m:r>
                              <m:rPr>
                                <m:sty m:val="p"/>
                              </m:rPr>
                              <a:rPr lang="en-US" altLang="zh-CN" kern="100">
                                <a:latin typeface="Cambria Math" panose="02040503050406030204" pitchFamily="18" charset="0"/>
                              </a:rPr>
                              <m:t>U</m:t>
                            </m:r>
                          </m:sub>
                        </m:sSub>
                        <m:d>
                          <m:dPr>
                            <m:begChr m:val="|"/>
                            <m:endChr m:val="|"/>
                            <m:ctrlPr>
                              <a:rPr lang="zh-CN" altLang="zh-CN" i="1" kern="100">
                                <a:latin typeface="Cambria Math" panose="02040503050406030204" pitchFamily="18" charset="0"/>
                                <a:ea typeface="Cambria Math" panose="02040503050406030204" pitchFamily="18" charset="0"/>
                              </a:rPr>
                            </m:ctrlPr>
                          </m:dPr>
                          <m:e>
                            <m:d>
                              <m:dPr>
                                <m:begChr m:val="|"/>
                                <m:endChr m:val="|"/>
                                <m:ctrlPr>
                                  <a:rPr lang="zh-CN" altLang="zh-CN" i="1" kern="100">
                                    <a:latin typeface="Cambria Math" panose="02040503050406030204" pitchFamily="18" charset="0"/>
                                    <a:ea typeface="Cambria Math" panose="02040503050406030204" pitchFamily="18" charset="0"/>
                                  </a:rPr>
                                </m:ctrlPr>
                              </m:dPr>
                              <m:e>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𝑦</m:t>
                                    </m:r>
                                  </m:e>
                                  <m:sub>
                                    <m:r>
                                      <a:rPr lang="en-US" altLang="zh-CN" i="1" kern="100">
                                        <a:latin typeface="Cambria Math" panose="02040503050406030204" pitchFamily="18" charset="0"/>
                                      </a:rPr>
                                      <m:t>𝑈</m:t>
                                    </m:r>
                                  </m:sub>
                                </m:sSub>
                              </m:e>
                            </m:d>
                          </m:e>
                        </m:d>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𝑍</m:t>
                            </m:r>
                          </m:e>
                          <m:sub>
                            <m:r>
                              <m:rPr>
                                <m:sty m:val="p"/>
                              </m:rPr>
                              <a:rPr lang="en-US" altLang="zh-CN" kern="100">
                                <a:latin typeface="Cambria Math" panose="02040503050406030204" pitchFamily="18" charset="0"/>
                              </a:rPr>
                              <m:t>A</m:t>
                            </m:r>
                          </m:sub>
                        </m:sSub>
                        <m:r>
                          <a:rPr lang="en-US" altLang="zh-CN" kern="100">
                            <a:latin typeface="Cambria Math" panose="02040503050406030204" pitchFamily="18" charset="0"/>
                          </a:rPr>
                          <m:t>||</m:t>
                        </m:r>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𝑍</m:t>
                            </m:r>
                          </m:e>
                          <m:sub>
                            <m:r>
                              <a:rPr lang="en-US" altLang="zh-CN" i="1" kern="100">
                                <a:latin typeface="Cambria Math" panose="02040503050406030204" pitchFamily="18" charset="0"/>
                              </a:rPr>
                              <m:t>𝐵</m:t>
                            </m:r>
                          </m:sub>
                        </m:sSub>
                        <m:r>
                          <a:rPr lang="en-US" altLang="zh-CN" i="1" kern="100">
                            <a:latin typeface="Cambria Math" panose="02040503050406030204" pitchFamily="18" charset="0"/>
                          </a:rPr>
                          <m:t>,</m:t>
                        </m:r>
                        <m:r>
                          <a:rPr lang="en-US" altLang="zh-CN" i="1" kern="100">
                            <a:latin typeface="Cambria Math" panose="02040503050406030204" pitchFamily="18" charset="0"/>
                          </a:rPr>
                          <m:t>𝑘𝑙𝑒𝑛</m:t>
                        </m:r>
                      </m:e>
                    </m:d>
                  </m:oMath>
                </a14:m>
                <a:r>
                  <a:rPr lang="zh-CN" altLang="zh-CN" kern="100" dirty="0">
                    <a:latin typeface="宋体" panose="02010600030101010101" pitchFamily="2" charset="-122"/>
                  </a:rPr>
                  <a:t>。</a:t>
                </a:r>
                <a:endParaRPr lang="zh-CN" altLang="zh-CN" sz="1800" kern="100" dirty="0">
                  <a:latin typeface="宋体" panose="02010600030101010101" pitchFamily="2" charset="-122"/>
                </a:endParaRPr>
              </a:p>
              <a:p>
                <a:pPr marL="342900" indent="-342900" algn="just">
                  <a:lnSpc>
                    <a:spcPct val="150000"/>
                  </a:lnSpc>
                  <a:buFont typeface="Wingdings" panose="05000000000000000000" pitchFamily="2" charset="2"/>
                  <a:buChar char="Ø"/>
                  <a:tabLst>
                    <a:tab pos="540385" algn="l"/>
                  </a:tabLst>
                </a:pPr>
                <a:endParaRPr lang="zh-CN" altLang="zh-CN" kern="100" dirty="0">
                  <a:effectLst/>
                  <a:latin typeface="宋体" panose="02010600030101010101" pitchFamily="2" charset="-122"/>
                </a:endParaRPr>
              </a:p>
            </p:txBody>
          </p:sp>
        </mc:Choice>
        <mc:Fallback>
          <p:sp>
            <p:nvSpPr>
              <p:cNvPr id="5" name="文本占位符 4"/>
              <p:cNvSpPr>
                <a:spLocks noRot="1" noChangeAspect="1" noMove="1" noResize="1" noEditPoints="1" noAdjustHandles="1" noChangeArrowheads="1" noChangeShapeType="1" noTextEdit="1"/>
              </p:cNvSpPr>
              <p:nvPr>
                <p:ph type="body" sz="quarter" idx="15"/>
              </p:nvPr>
            </p:nvSpPr>
            <p:spPr>
              <a:blipFill rotWithShape="1">
                <a:blip r:embed="rId1"/>
                <a:stretch>
                  <a:fillRect l="-4" t="-11" r="1" b="-497"/>
                </a:stretch>
              </a:blipFill>
            </p:spPr>
            <p:txBody>
              <a:bodyPr/>
              <a:lstStyle/>
              <a:p>
                <a:r>
                  <a:rPr lang="zh-CN" altLang="en-US">
                    <a:noFill/>
                  </a:rPr>
                  <a:t> </a:t>
                </a:r>
              </a:p>
            </p:txBody>
          </p:sp>
        </mc:Fallback>
      </mc:AlternateContent>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SM2</a:t>
            </a:r>
            <a:r>
              <a:rPr lang="zh-CN" altLang="en-US" dirty="0"/>
              <a:t>公钥加密算法</a:t>
            </a:r>
            <a:endParaRPr lang="zh-CN" altLang="en-US" dirty="0"/>
          </a:p>
        </p:txBody>
      </p:sp>
      <mc:AlternateContent xmlns:mc="http://schemas.openxmlformats.org/markup-compatibility/2006">
        <mc:Choice xmlns:a14="http://schemas.microsoft.com/office/drawing/2010/main" Requires="a14">
          <p:sp>
            <p:nvSpPr>
              <p:cNvPr id="5" name="文本占位符 4"/>
              <p:cNvSpPr>
                <a:spLocks noGrp="1"/>
              </p:cNvSpPr>
              <p:nvPr>
                <p:ph type="body" sz="quarter" idx="15"/>
              </p:nvPr>
            </p:nvSpPr>
            <p:spPr/>
            <p:txBody>
              <a:bodyPr>
                <a:noAutofit/>
              </a:bodyPr>
              <a:lstStyle/>
              <a:p>
                <a:pPr marL="0" lvl="1" algn="just">
                  <a:lnSpc>
                    <a:spcPct val="150000"/>
                  </a:lnSpc>
                  <a:buFont typeface="Wingdings" panose="05000000000000000000" pitchFamily="2" charset="2"/>
                  <a:buChar char="Ø"/>
                  <a:tabLst>
                    <a:tab pos="540385" algn="l"/>
                  </a:tabLst>
                </a:pPr>
                <a:r>
                  <a:rPr lang="zh-CN" altLang="zh-CN" sz="2200" kern="100" dirty="0">
                    <a:latin typeface="宋体" panose="02010600030101010101" pitchFamily="2" charset="-122"/>
                    <a:ea typeface="宋体" panose="02010600030101010101" pitchFamily="2" charset="-122"/>
                    <a:cs typeface="Times New Roman" panose="02020603050405020304" pitchFamily="18" charset="0"/>
                  </a:rPr>
                  <a:t>加密算法</a:t>
                </a:r>
                <a:endParaRPr lang="zh-CN" altLang="zh-CN" sz="2200" kern="100" dirty="0">
                  <a:latin typeface="宋体" panose="02010600030101010101" pitchFamily="2" charset="-122"/>
                  <a:cs typeface="Times New Roman" panose="02020603050405020304" pitchFamily="18" charset="0"/>
                </a:endParaRPr>
              </a:p>
              <a:p>
                <a:pPr indent="304800">
                  <a:lnSpc>
                    <a:spcPct val="150000"/>
                  </a:lnSpc>
                  <a:tabLst>
                    <a:tab pos="540385" algn="l"/>
                  </a:tabLst>
                </a:pPr>
                <a:r>
                  <a:rPr lang="zh-CN" altLang="zh-CN" sz="2200" kern="100" dirty="0">
                    <a:latin typeface="宋体" panose="02010600030101010101" pitchFamily="2" charset="-122"/>
                  </a:rPr>
                  <a:t>选取随机数</a:t>
                </a:r>
                <a:r>
                  <a:rPr lang="en-US" altLang="zh-CN" sz="2200" kern="100" dirty="0">
                    <a:latin typeface="宋体" panose="02010600030101010101" pitchFamily="2" charset="-122"/>
                  </a:rPr>
                  <a:t>l</a:t>
                </a:r>
                <a:r>
                  <a:rPr lang="zh-CN" altLang="zh-CN" sz="2200" kern="100" dirty="0">
                    <a:latin typeface="宋体" panose="02010600030101010101" pitchFamily="2" charset="-122"/>
                  </a:rPr>
                  <a:t>∈</a:t>
                </a:r>
                <a:r>
                  <a:rPr lang="en-US" altLang="zh-CN" sz="2200" kern="100" dirty="0">
                    <a:latin typeface="宋体" panose="02010600030101010101" pitchFamily="2" charset="-122"/>
                  </a:rPr>
                  <a:t>[1,n-1]</a:t>
                </a:r>
                <a:r>
                  <a:rPr lang="zh-CN" altLang="zh-CN" sz="2200" kern="100" dirty="0">
                    <a:latin typeface="宋体" panose="02010600030101010101" pitchFamily="2" charset="-122"/>
                  </a:rPr>
                  <a:t>，分别计算</a:t>
                </a:r>
                <a14:m>
                  <m:oMath xmlns:m="http://schemas.openxmlformats.org/officeDocument/2006/math">
                    <m:sSub>
                      <m:sSubPr>
                        <m:ctrlPr>
                          <a:rPr lang="zh-CN" altLang="zh-CN" sz="2200" i="1" kern="100">
                            <a:latin typeface="Cambria Math" panose="02040503050406030204" pitchFamily="18" charset="0"/>
                            <a:ea typeface="Cambria Math" panose="02040503050406030204" pitchFamily="18" charset="0"/>
                          </a:rPr>
                        </m:ctrlPr>
                      </m:sSubPr>
                      <m:e>
                        <m:r>
                          <m:rPr>
                            <m:sty m:val="p"/>
                          </m:rPr>
                          <a:rPr lang="en-US" altLang="zh-CN" sz="2200" kern="100">
                            <a:latin typeface="Cambria Math" panose="02040503050406030204" pitchFamily="18" charset="0"/>
                          </a:rPr>
                          <m:t>C</m:t>
                        </m:r>
                      </m:e>
                      <m:sub>
                        <m:r>
                          <a:rPr lang="en-US" altLang="zh-CN" sz="2200" i="1" kern="100">
                            <a:latin typeface="Cambria Math" panose="02040503050406030204" pitchFamily="18" charset="0"/>
                          </a:rPr>
                          <m:t>1</m:t>
                        </m:r>
                      </m:sub>
                    </m:sSub>
                  </m:oMath>
                </a14:m>
                <a:r>
                  <a:rPr lang="en-US" altLang="zh-CN" sz="2200" kern="100" dirty="0">
                    <a:latin typeface="宋体" panose="02010600030101010101" pitchFamily="2" charset="-122"/>
                  </a:rPr>
                  <a:t>=</a:t>
                </a:r>
                <a14:m>
                  <m:oMath xmlns:m="http://schemas.openxmlformats.org/officeDocument/2006/math">
                    <m:r>
                      <m:rPr>
                        <m:sty m:val="p"/>
                      </m:rPr>
                      <a:rPr lang="en-US" altLang="zh-CN" sz="2200" kern="100">
                        <a:latin typeface="Cambria Math" panose="02040503050406030204" pitchFamily="18" charset="0"/>
                      </a:rPr>
                      <m:t>l</m:t>
                    </m:r>
                  </m:oMath>
                </a14:m>
                <a:r>
                  <a:rPr lang="en-US" altLang="zh-CN" sz="2200" kern="100" dirty="0">
                    <a:latin typeface="宋体" panose="02010600030101010101" pitchFamily="2" charset="-122"/>
                  </a:rPr>
                  <a:t>G=</a:t>
                </a:r>
                <a:r>
                  <a:rPr lang="zh-CN" altLang="zh-CN" sz="2200" kern="100" dirty="0">
                    <a:latin typeface="宋体" panose="02010600030101010101" pitchFamily="2" charset="-122"/>
                  </a:rPr>
                  <a:t>（</a:t>
                </a:r>
                <a14:m>
                  <m:oMath xmlns:m="http://schemas.openxmlformats.org/officeDocument/2006/math">
                    <m:sSub>
                      <m:sSubPr>
                        <m:ctrlPr>
                          <a:rPr lang="zh-CN" altLang="zh-CN" sz="2200" i="1" kern="100">
                            <a:latin typeface="Cambria Math" panose="02040503050406030204" pitchFamily="18" charset="0"/>
                            <a:ea typeface="Cambria Math" panose="02040503050406030204" pitchFamily="18" charset="0"/>
                          </a:rPr>
                        </m:ctrlPr>
                      </m:sSubPr>
                      <m:e>
                        <m:r>
                          <a:rPr lang="en-US" altLang="zh-CN" sz="2200" i="1" kern="100">
                            <a:latin typeface="Cambria Math" panose="02040503050406030204" pitchFamily="18" charset="0"/>
                          </a:rPr>
                          <m:t>𝑥</m:t>
                        </m:r>
                      </m:e>
                      <m:sub>
                        <m:r>
                          <a:rPr lang="en-US" altLang="zh-CN" sz="2200" kern="100">
                            <a:latin typeface="Cambria Math" panose="02040503050406030204" pitchFamily="18" charset="0"/>
                          </a:rPr>
                          <m:t>4</m:t>
                        </m:r>
                      </m:sub>
                    </m:sSub>
                  </m:oMath>
                </a14:m>
                <a:r>
                  <a:rPr lang="zh-CN" altLang="zh-CN" sz="2200" kern="100" dirty="0">
                    <a:latin typeface="宋体" panose="02010600030101010101" pitchFamily="2" charset="-122"/>
                  </a:rPr>
                  <a:t>，</a:t>
                </a:r>
                <a14:m>
                  <m:oMath xmlns:m="http://schemas.openxmlformats.org/officeDocument/2006/math">
                    <m:sSub>
                      <m:sSubPr>
                        <m:ctrlPr>
                          <a:rPr lang="zh-CN" altLang="zh-CN" sz="2200" i="1" kern="100">
                            <a:latin typeface="Cambria Math" panose="02040503050406030204" pitchFamily="18" charset="0"/>
                            <a:ea typeface="Cambria Math" panose="02040503050406030204" pitchFamily="18" charset="0"/>
                          </a:rPr>
                        </m:ctrlPr>
                      </m:sSubPr>
                      <m:e>
                        <m:r>
                          <a:rPr lang="en-US" altLang="zh-CN" sz="2200" i="1" kern="100">
                            <a:latin typeface="Cambria Math" panose="02040503050406030204" pitchFamily="18" charset="0"/>
                          </a:rPr>
                          <m:t>𝑦</m:t>
                        </m:r>
                      </m:e>
                      <m:sub>
                        <m:r>
                          <a:rPr lang="en-US" altLang="zh-CN" sz="2200" kern="100">
                            <a:latin typeface="Cambria Math" panose="02040503050406030204" pitchFamily="18" charset="0"/>
                          </a:rPr>
                          <m:t>4</m:t>
                        </m:r>
                      </m:sub>
                    </m:sSub>
                  </m:oMath>
                </a14:m>
                <a:r>
                  <a:rPr lang="zh-CN" altLang="zh-CN" sz="2200" kern="100" dirty="0">
                    <a:latin typeface="宋体" panose="02010600030101010101" pitchFamily="2" charset="-122"/>
                  </a:rPr>
                  <a:t>）和</a:t>
                </a:r>
                <a:r>
                  <a:rPr lang="en-US" altLang="zh-CN" sz="2200" kern="100" dirty="0" err="1">
                    <a:latin typeface="宋体" panose="02010600030101010101" pitchFamily="2" charset="-122"/>
                  </a:rPr>
                  <a:t>lP</a:t>
                </a:r>
                <a:r>
                  <a:rPr lang="en-US" altLang="zh-CN" sz="2200" kern="100" dirty="0">
                    <a:latin typeface="宋体" panose="02010600030101010101" pitchFamily="2" charset="-122"/>
                  </a:rPr>
                  <a:t>=</a:t>
                </a:r>
                <a:r>
                  <a:rPr lang="zh-CN" altLang="zh-CN" sz="2200" kern="100" dirty="0">
                    <a:latin typeface="宋体" panose="02010600030101010101" pitchFamily="2" charset="-122"/>
                  </a:rPr>
                  <a:t>（</a:t>
                </a:r>
                <a14:m>
                  <m:oMath xmlns:m="http://schemas.openxmlformats.org/officeDocument/2006/math">
                    <m:sSub>
                      <m:sSubPr>
                        <m:ctrlPr>
                          <a:rPr lang="zh-CN" altLang="zh-CN" sz="2200" i="1" kern="100">
                            <a:latin typeface="Cambria Math" panose="02040503050406030204" pitchFamily="18" charset="0"/>
                            <a:ea typeface="Cambria Math" panose="02040503050406030204" pitchFamily="18" charset="0"/>
                          </a:rPr>
                        </m:ctrlPr>
                      </m:sSubPr>
                      <m:e>
                        <m:r>
                          <a:rPr lang="en-US" altLang="zh-CN" sz="2200" i="1" kern="100">
                            <a:latin typeface="Cambria Math" panose="02040503050406030204" pitchFamily="18" charset="0"/>
                          </a:rPr>
                          <m:t>𝑥</m:t>
                        </m:r>
                      </m:e>
                      <m:sub>
                        <m:r>
                          <a:rPr lang="en-US" altLang="zh-CN" sz="2200" kern="100">
                            <a:latin typeface="Cambria Math" panose="02040503050406030204" pitchFamily="18" charset="0"/>
                          </a:rPr>
                          <m:t>5</m:t>
                        </m:r>
                      </m:sub>
                    </m:sSub>
                  </m:oMath>
                </a14:m>
                <a:r>
                  <a:rPr lang="zh-CN" altLang="zh-CN" sz="2200" kern="100" dirty="0">
                    <a:latin typeface="宋体" panose="02010600030101010101" pitchFamily="2" charset="-122"/>
                  </a:rPr>
                  <a:t>，</a:t>
                </a:r>
                <a14:m>
                  <m:oMath xmlns:m="http://schemas.openxmlformats.org/officeDocument/2006/math">
                    <m:sSub>
                      <m:sSubPr>
                        <m:ctrlPr>
                          <a:rPr lang="zh-CN" altLang="zh-CN" sz="2200" i="1" kern="100">
                            <a:latin typeface="Cambria Math" panose="02040503050406030204" pitchFamily="18" charset="0"/>
                            <a:ea typeface="Cambria Math" panose="02040503050406030204" pitchFamily="18" charset="0"/>
                          </a:rPr>
                        </m:ctrlPr>
                      </m:sSubPr>
                      <m:e>
                        <m:r>
                          <a:rPr lang="en-US" altLang="zh-CN" sz="2200" i="1" kern="100">
                            <a:latin typeface="Cambria Math" panose="02040503050406030204" pitchFamily="18" charset="0"/>
                          </a:rPr>
                          <m:t>𝑦</m:t>
                        </m:r>
                      </m:e>
                      <m:sub>
                        <m:r>
                          <a:rPr lang="en-US" altLang="zh-CN" sz="2200" kern="100">
                            <a:latin typeface="Cambria Math" panose="02040503050406030204" pitchFamily="18" charset="0"/>
                          </a:rPr>
                          <m:t>5</m:t>
                        </m:r>
                      </m:sub>
                    </m:sSub>
                  </m:oMath>
                </a14:m>
                <a:r>
                  <a:rPr lang="zh-CN" altLang="zh-CN" sz="2200" kern="100" dirty="0">
                    <a:latin typeface="宋体" panose="02010600030101010101" pitchFamily="2" charset="-122"/>
                  </a:rPr>
                  <a:t>）；</a:t>
                </a:r>
                <a:endParaRPr lang="zh-CN" altLang="zh-CN" sz="2200" kern="100" dirty="0">
                  <a:latin typeface="宋体" panose="02010600030101010101" pitchFamily="2" charset="-122"/>
                </a:endParaRPr>
              </a:p>
              <a:p>
                <a:pPr indent="304800">
                  <a:lnSpc>
                    <a:spcPct val="150000"/>
                  </a:lnSpc>
                  <a:tabLst>
                    <a:tab pos="540385" algn="l"/>
                  </a:tabLst>
                </a:pPr>
                <a:r>
                  <a:rPr lang="zh-CN" altLang="zh-CN" sz="2200" kern="100" dirty="0">
                    <a:latin typeface="宋体" panose="02010600030101010101" pitchFamily="2" charset="-122"/>
                  </a:rPr>
                  <a:t>计算</a:t>
                </a:r>
                <a14:m>
                  <m:oMath xmlns:m="http://schemas.openxmlformats.org/officeDocument/2006/math">
                    <m:r>
                      <a:rPr lang="en-US" altLang="zh-CN" sz="2200" i="1" kern="100">
                        <a:latin typeface="Cambria Math" panose="02040503050406030204" pitchFamily="18" charset="0"/>
                      </a:rPr>
                      <m:t>𝑒</m:t>
                    </m:r>
                    <m:r>
                      <a:rPr lang="en-US" altLang="zh-CN" sz="2200" i="1" kern="100">
                        <a:latin typeface="Cambria Math" panose="02040503050406030204" pitchFamily="18" charset="0"/>
                      </a:rPr>
                      <m:t>=</m:t>
                    </m:r>
                    <m:r>
                      <a:rPr lang="en-US" altLang="zh-CN" sz="2200" i="1" kern="100">
                        <a:latin typeface="Cambria Math" panose="02040503050406030204" pitchFamily="18" charset="0"/>
                      </a:rPr>
                      <m:t>𝐾𝐷𝐹</m:t>
                    </m:r>
                    <m:d>
                      <m:dPr>
                        <m:begChr m:val="（"/>
                        <m:endChr m:val="）"/>
                        <m:ctrlPr>
                          <a:rPr lang="zh-CN" altLang="zh-CN" sz="2200" i="1" kern="100">
                            <a:latin typeface="Cambria Math" panose="02040503050406030204" pitchFamily="18" charset="0"/>
                            <a:ea typeface="Cambria Math" panose="02040503050406030204" pitchFamily="18" charset="0"/>
                          </a:rPr>
                        </m:ctrlPr>
                      </m:dPr>
                      <m:e>
                        <m:sSub>
                          <m:sSubPr>
                            <m:ctrlPr>
                              <a:rPr lang="zh-CN" altLang="zh-CN" sz="2200" i="1" kern="100">
                                <a:latin typeface="Cambria Math" panose="02040503050406030204" pitchFamily="18" charset="0"/>
                                <a:ea typeface="Cambria Math" panose="02040503050406030204" pitchFamily="18" charset="0"/>
                              </a:rPr>
                            </m:ctrlPr>
                          </m:sSubPr>
                          <m:e>
                            <m:r>
                              <a:rPr lang="en-US" altLang="zh-CN" sz="2200" i="1" kern="100">
                                <a:latin typeface="Cambria Math" panose="02040503050406030204" pitchFamily="18" charset="0"/>
                              </a:rPr>
                              <m:t>𝑥</m:t>
                            </m:r>
                          </m:e>
                          <m:sub>
                            <m:r>
                              <a:rPr lang="en-US" altLang="zh-CN" sz="2200" kern="100">
                                <a:latin typeface="Cambria Math" panose="02040503050406030204" pitchFamily="18" charset="0"/>
                              </a:rPr>
                              <m:t>5</m:t>
                            </m:r>
                          </m:sub>
                        </m:sSub>
                        <m:r>
                          <a:rPr lang="en-US" altLang="zh-CN" sz="2200" kern="100">
                            <a:latin typeface="Cambria Math" panose="02040503050406030204" pitchFamily="18" charset="0"/>
                          </a:rPr>
                          <m:t>||</m:t>
                        </m:r>
                        <m:sSub>
                          <m:sSubPr>
                            <m:ctrlPr>
                              <a:rPr lang="zh-CN" altLang="zh-CN" sz="2200" i="1" kern="100">
                                <a:latin typeface="Cambria Math" panose="02040503050406030204" pitchFamily="18" charset="0"/>
                                <a:ea typeface="Cambria Math" panose="02040503050406030204" pitchFamily="18" charset="0"/>
                              </a:rPr>
                            </m:ctrlPr>
                          </m:sSubPr>
                          <m:e>
                            <m:r>
                              <a:rPr lang="en-US" altLang="zh-CN" sz="2200" i="1" kern="100">
                                <a:latin typeface="Cambria Math" panose="02040503050406030204" pitchFamily="18" charset="0"/>
                              </a:rPr>
                              <m:t>𝑦</m:t>
                            </m:r>
                          </m:e>
                          <m:sub>
                            <m:r>
                              <a:rPr lang="en-US" altLang="zh-CN" sz="2200" kern="100">
                                <a:latin typeface="Cambria Math" panose="02040503050406030204" pitchFamily="18" charset="0"/>
                              </a:rPr>
                              <m:t>5</m:t>
                            </m:r>
                          </m:sub>
                        </m:sSub>
                        <m:r>
                          <a:rPr lang="en-US" altLang="zh-CN" sz="2200" i="1" kern="100">
                            <a:latin typeface="Cambria Math" panose="02040503050406030204" pitchFamily="18" charset="0"/>
                          </a:rPr>
                          <m:t>,</m:t>
                        </m:r>
                        <m:r>
                          <a:rPr lang="en-US" altLang="zh-CN" sz="2200" i="1" kern="100">
                            <a:latin typeface="Cambria Math" panose="02040503050406030204" pitchFamily="18" charset="0"/>
                          </a:rPr>
                          <m:t>𝑚𝑙𝑒𝑛</m:t>
                        </m:r>
                      </m:e>
                    </m:d>
                  </m:oMath>
                </a14:m>
                <a:r>
                  <a:rPr lang="zh-CN" altLang="zh-CN" sz="2200" kern="100" dirty="0">
                    <a:latin typeface="宋体" panose="02010600030101010101" pitchFamily="2" charset="-122"/>
                  </a:rPr>
                  <a:t>；</a:t>
                </a:r>
                <a:r>
                  <a:rPr lang="en-US" altLang="zh-CN" sz="2200" kern="100" dirty="0">
                    <a:latin typeface="宋体" panose="02010600030101010101" pitchFamily="2" charset="-122"/>
                  </a:rPr>
                  <a:t>   </a:t>
                </a:r>
                <a:r>
                  <a:rPr lang="zh-CN" altLang="zh-CN" sz="2200" kern="100" dirty="0">
                    <a:latin typeface="宋体" panose="02010600030101010101" pitchFamily="2" charset="-122"/>
                  </a:rPr>
                  <a:t>计算</a:t>
                </a:r>
                <a14:m>
                  <m:oMath xmlns:m="http://schemas.openxmlformats.org/officeDocument/2006/math">
                    <m:sSub>
                      <m:sSubPr>
                        <m:ctrlPr>
                          <a:rPr lang="zh-CN" altLang="zh-CN" sz="2200" i="1" kern="100">
                            <a:latin typeface="Cambria Math" panose="02040503050406030204" pitchFamily="18" charset="0"/>
                            <a:ea typeface="Cambria Math" panose="02040503050406030204" pitchFamily="18" charset="0"/>
                          </a:rPr>
                        </m:ctrlPr>
                      </m:sSubPr>
                      <m:e>
                        <m:r>
                          <m:rPr>
                            <m:sty m:val="p"/>
                          </m:rPr>
                          <a:rPr lang="en-US" altLang="zh-CN" sz="2200" kern="100">
                            <a:latin typeface="Cambria Math" panose="02040503050406030204" pitchFamily="18" charset="0"/>
                          </a:rPr>
                          <m:t>C</m:t>
                        </m:r>
                      </m:e>
                      <m:sub>
                        <m:r>
                          <a:rPr lang="en-US" altLang="zh-CN" sz="2200" i="1" kern="100">
                            <a:latin typeface="Cambria Math" panose="02040503050406030204" pitchFamily="18" charset="0"/>
                          </a:rPr>
                          <m:t>2</m:t>
                        </m:r>
                      </m:sub>
                    </m:sSub>
                    <m:r>
                      <a:rPr lang="en-US" altLang="zh-CN" sz="2200" i="1" kern="100">
                        <a:latin typeface="Cambria Math" panose="02040503050406030204" pitchFamily="18" charset="0"/>
                      </a:rPr>
                      <m:t>=</m:t>
                    </m:r>
                    <m:r>
                      <a:rPr lang="en-US" altLang="zh-CN" sz="2200" i="1" kern="100">
                        <a:latin typeface="Cambria Math" panose="02040503050406030204" pitchFamily="18" charset="0"/>
                      </a:rPr>
                      <m:t>𝑀</m:t>
                    </m:r>
                    <m:r>
                      <a:rPr lang="zh-CN" altLang="zh-CN" sz="2200" i="1" kern="100">
                        <a:latin typeface="Cambria Math" panose="02040503050406030204" pitchFamily="18" charset="0"/>
                      </a:rPr>
                      <m:t>⊕</m:t>
                    </m:r>
                    <m:r>
                      <a:rPr lang="en-US" altLang="zh-CN" sz="2200" i="1" kern="100">
                        <a:latin typeface="Cambria Math" panose="02040503050406030204" pitchFamily="18" charset="0"/>
                      </a:rPr>
                      <m:t>𝑒</m:t>
                    </m:r>
                  </m:oMath>
                </a14:m>
                <a:r>
                  <a:rPr lang="zh-CN" altLang="zh-CN" sz="2200" kern="100" dirty="0">
                    <a:latin typeface="宋体" panose="02010600030101010101" pitchFamily="2" charset="-122"/>
                  </a:rPr>
                  <a:t>和</a:t>
                </a:r>
                <a14:m>
                  <m:oMath xmlns:m="http://schemas.openxmlformats.org/officeDocument/2006/math">
                    <m:sSub>
                      <m:sSubPr>
                        <m:ctrlPr>
                          <a:rPr lang="zh-CN" altLang="zh-CN" sz="2200" i="1" kern="100">
                            <a:latin typeface="Cambria Math" panose="02040503050406030204" pitchFamily="18" charset="0"/>
                            <a:ea typeface="Cambria Math" panose="02040503050406030204" pitchFamily="18" charset="0"/>
                          </a:rPr>
                        </m:ctrlPr>
                      </m:sSubPr>
                      <m:e>
                        <m:r>
                          <m:rPr>
                            <m:sty m:val="p"/>
                          </m:rPr>
                          <a:rPr lang="en-US" altLang="zh-CN" sz="2200" kern="100">
                            <a:latin typeface="Cambria Math" panose="02040503050406030204" pitchFamily="18" charset="0"/>
                          </a:rPr>
                          <m:t>C</m:t>
                        </m:r>
                      </m:e>
                      <m:sub>
                        <m:r>
                          <a:rPr lang="en-US" altLang="zh-CN" sz="2200" i="1" kern="100">
                            <a:latin typeface="Cambria Math" panose="02040503050406030204" pitchFamily="18" charset="0"/>
                          </a:rPr>
                          <m:t>3</m:t>
                        </m:r>
                      </m:sub>
                    </m:sSub>
                    <m:r>
                      <a:rPr lang="en-US" altLang="zh-CN" sz="2200" i="1" kern="100">
                        <a:latin typeface="Cambria Math" panose="02040503050406030204" pitchFamily="18" charset="0"/>
                      </a:rPr>
                      <m:t>=</m:t>
                    </m:r>
                    <m:r>
                      <a:rPr lang="en-US" altLang="zh-CN" sz="2200" i="1" kern="100">
                        <a:latin typeface="Cambria Math" panose="02040503050406030204" pitchFamily="18" charset="0"/>
                      </a:rPr>
                      <m:t>𝐻</m:t>
                    </m:r>
                    <m:r>
                      <a:rPr lang="zh-CN" altLang="zh-CN" sz="2200" i="1" kern="100">
                        <a:latin typeface="Cambria Math" panose="02040503050406030204" pitchFamily="18" charset="0"/>
                      </a:rPr>
                      <m:t>（</m:t>
                    </m:r>
                    <m:sSub>
                      <m:sSubPr>
                        <m:ctrlPr>
                          <a:rPr lang="zh-CN" altLang="zh-CN" sz="2200" i="1" kern="100">
                            <a:latin typeface="Cambria Math" panose="02040503050406030204" pitchFamily="18" charset="0"/>
                            <a:ea typeface="Cambria Math" panose="02040503050406030204" pitchFamily="18" charset="0"/>
                          </a:rPr>
                        </m:ctrlPr>
                      </m:sSubPr>
                      <m:e>
                        <m:r>
                          <a:rPr lang="en-US" altLang="zh-CN" sz="2200" i="1" kern="100">
                            <a:latin typeface="Cambria Math" panose="02040503050406030204" pitchFamily="18" charset="0"/>
                          </a:rPr>
                          <m:t>𝑥</m:t>
                        </m:r>
                      </m:e>
                      <m:sub>
                        <m:r>
                          <a:rPr lang="en-US" altLang="zh-CN" sz="2200" kern="100">
                            <a:latin typeface="Cambria Math" panose="02040503050406030204" pitchFamily="18" charset="0"/>
                          </a:rPr>
                          <m:t>5</m:t>
                        </m:r>
                      </m:sub>
                    </m:sSub>
                    <m:r>
                      <a:rPr lang="en-US" altLang="zh-CN" sz="2200" kern="100">
                        <a:latin typeface="Cambria Math" panose="02040503050406030204" pitchFamily="18" charset="0"/>
                      </a:rPr>
                      <m:t>|</m:t>
                    </m:r>
                    <m:d>
                      <m:dPr>
                        <m:begChr m:val="|"/>
                        <m:endChr m:val="|"/>
                        <m:ctrlPr>
                          <a:rPr lang="zh-CN" altLang="zh-CN" sz="2200" i="1" kern="100">
                            <a:latin typeface="Cambria Math" panose="02040503050406030204" pitchFamily="18" charset="0"/>
                            <a:ea typeface="Cambria Math" panose="02040503050406030204" pitchFamily="18" charset="0"/>
                          </a:rPr>
                        </m:ctrlPr>
                      </m:dPr>
                      <m:e>
                        <m:r>
                          <m:rPr>
                            <m:sty m:val="p"/>
                          </m:rPr>
                          <a:rPr lang="en-US" altLang="zh-CN" sz="2200" kern="100">
                            <a:latin typeface="Cambria Math" panose="02040503050406030204" pitchFamily="18" charset="0"/>
                          </a:rPr>
                          <m:t>M</m:t>
                        </m:r>
                      </m:e>
                    </m:d>
                    <m:r>
                      <a:rPr lang="en-US" altLang="zh-CN" sz="2200" kern="100">
                        <a:latin typeface="Cambria Math" panose="02040503050406030204" pitchFamily="18" charset="0"/>
                      </a:rPr>
                      <m:t>|</m:t>
                    </m:r>
                    <m:sSub>
                      <m:sSubPr>
                        <m:ctrlPr>
                          <a:rPr lang="zh-CN" altLang="zh-CN" sz="2200" i="1" kern="100">
                            <a:latin typeface="Cambria Math" panose="02040503050406030204" pitchFamily="18" charset="0"/>
                            <a:ea typeface="Cambria Math" panose="02040503050406030204" pitchFamily="18" charset="0"/>
                          </a:rPr>
                        </m:ctrlPr>
                      </m:sSubPr>
                      <m:e>
                        <m:r>
                          <a:rPr lang="en-US" altLang="zh-CN" sz="2200" i="1" kern="100">
                            <a:latin typeface="Cambria Math" panose="02040503050406030204" pitchFamily="18" charset="0"/>
                          </a:rPr>
                          <m:t>𝑦</m:t>
                        </m:r>
                      </m:e>
                      <m:sub>
                        <m:r>
                          <a:rPr lang="en-US" altLang="zh-CN" sz="2200" kern="100">
                            <a:latin typeface="Cambria Math" panose="02040503050406030204" pitchFamily="18" charset="0"/>
                          </a:rPr>
                          <m:t>5</m:t>
                        </m:r>
                      </m:sub>
                    </m:sSub>
                    <m:r>
                      <a:rPr lang="zh-CN" altLang="zh-CN" sz="2200" i="1" kern="100">
                        <a:latin typeface="Cambria Math" panose="02040503050406030204" pitchFamily="18" charset="0"/>
                      </a:rPr>
                      <m:t>）</m:t>
                    </m:r>
                  </m:oMath>
                </a14:m>
                <a:r>
                  <a:rPr lang="zh-CN" altLang="zh-CN" sz="2200" kern="100" dirty="0">
                    <a:latin typeface="宋体" panose="02010600030101010101" pitchFamily="2" charset="-122"/>
                  </a:rPr>
                  <a:t>；</a:t>
                </a:r>
                <a:endParaRPr lang="zh-CN" altLang="zh-CN" sz="2200" kern="100" dirty="0">
                  <a:latin typeface="宋体" panose="02010600030101010101" pitchFamily="2" charset="-122"/>
                </a:endParaRPr>
              </a:p>
              <a:p>
                <a:pPr indent="304800">
                  <a:lnSpc>
                    <a:spcPct val="150000"/>
                  </a:lnSpc>
                  <a:tabLst>
                    <a:tab pos="540385" algn="l"/>
                  </a:tabLst>
                </a:pPr>
                <a:r>
                  <a:rPr lang="zh-CN" altLang="zh-CN" sz="2200" kern="100" dirty="0">
                    <a:latin typeface="宋体" panose="02010600030101010101" pitchFamily="2" charset="-122"/>
                  </a:rPr>
                  <a:t>输出密文</a:t>
                </a:r>
                <a:r>
                  <a:rPr lang="en-US" altLang="zh-CN" sz="2200" kern="100" dirty="0">
                    <a:latin typeface="宋体" panose="02010600030101010101" pitchFamily="2" charset="-122"/>
                  </a:rPr>
                  <a:t>C=</a:t>
                </a:r>
                <a14:m>
                  <m:oMath xmlns:m="http://schemas.openxmlformats.org/officeDocument/2006/math">
                    <m:sSub>
                      <m:sSubPr>
                        <m:ctrlPr>
                          <a:rPr lang="zh-CN" altLang="zh-CN" sz="2200" i="1" kern="100">
                            <a:latin typeface="Cambria Math" panose="02040503050406030204" pitchFamily="18" charset="0"/>
                            <a:ea typeface="Cambria Math" panose="02040503050406030204" pitchFamily="18" charset="0"/>
                          </a:rPr>
                        </m:ctrlPr>
                      </m:sSubPr>
                      <m:e>
                        <m:r>
                          <m:rPr>
                            <m:sty m:val="p"/>
                          </m:rPr>
                          <a:rPr lang="en-US" altLang="zh-CN" sz="2200" kern="100">
                            <a:latin typeface="Cambria Math" panose="02040503050406030204" pitchFamily="18" charset="0"/>
                          </a:rPr>
                          <m:t>C</m:t>
                        </m:r>
                      </m:e>
                      <m:sub>
                        <m:r>
                          <a:rPr lang="en-US" altLang="zh-CN" sz="2200" i="1" kern="100">
                            <a:latin typeface="Cambria Math" panose="02040503050406030204" pitchFamily="18" charset="0"/>
                          </a:rPr>
                          <m:t>1</m:t>
                        </m:r>
                      </m:sub>
                    </m:sSub>
                    <m:r>
                      <a:rPr lang="en-US" altLang="zh-CN" sz="2200" i="1" kern="100">
                        <a:latin typeface="Cambria Math" panose="02040503050406030204" pitchFamily="18" charset="0"/>
                      </a:rPr>
                      <m:t>|</m:t>
                    </m:r>
                    <m:d>
                      <m:dPr>
                        <m:begChr m:val="|"/>
                        <m:endChr m:val="|"/>
                        <m:ctrlPr>
                          <a:rPr lang="zh-CN" altLang="zh-CN" sz="2200" i="1" kern="100">
                            <a:latin typeface="Cambria Math" panose="02040503050406030204" pitchFamily="18" charset="0"/>
                            <a:ea typeface="Cambria Math" panose="02040503050406030204" pitchFamily="18" charset="0"/>
                          </a:rPr>
                        </m:ctrlPr>
                      </m:dPr>
                      <m:e>
                        <m:sSub>
                          <m:sSubPr>
                            <m:ctrlPr>
                              <a:rPr lang="zh-CN" altLang="zh-CN" sz="2200" i="1" kern="100">
                                <a:latin typeface="Cambria Math" panose="02040503050406030204" pitchFamily="18" charset="0"/>
                                <a:ea typeface="Cambria Math" panose="02040503050406030204" pitchFamily="18" charset="0"/>
                              </a:rPr>
                            </m:ctrlPr>
                          </m:sSubPr>
                          <m:e>
                            <m:r>
                              <m:rPr>
                                <m:sty m:val="p"/>
                              </m:rPr>
                              <a:rPr lang="en-US" altLang="zh-CN" sz="2200" kern="100">
                                <a:latin typeface="Cambria Math" panose="02040503050406030204" pitchFamily="18" charset="0"/>
                              </a:rPr>
                              <m:t>C</m:t>
                            </m:r>
                          </m:e>
                          <m:sub>
                            <m:r>
                              <a:rPr lang="en-US" altLang="zh-CN" sz="2200" i="1" kern="100">
                                <a:latin typeface="Cambria Math" panose="02040503050406030204" pitchFamily="18" charset="0"/>
                              </a:rPr>
                              <m:t>3</m:t>
                            </m:r>
                          </m:sub>
                        </m:sSub>
                      </m:e>
                    </m:d>
                    <m:r>
                      <a:rPr lang="en-US" altLang="zh-CN" sz="2200" i="1" kern="100">
                        <a:latin typeface="Cambria Math" panose="02040503050406030204" pitchFamily="18" charset="0"/>
                      </a:rPr>
                      <m:t>|</m:t>
                    </m:r>
                    <m:sSub>
                      <m:sSubPr>
                        <m:ctrlPr>
                          <a:rPr lang="zh-CN" altLang="zh-CN" sz="2200" i="1" kern="100">
                            <a:latin typeface="Cambria Math" panose="02040503050406030204" pitchFamily="18" charset="0"/>
                            <a:ea typeface="Cambria Math" panose="02040503050406030204" pitchFamily="18" charset="0"/>
                          </a:rPr>
                        </m:ctrlPr>
                      </m:sSubPr>
                      <m:e>
                        <m:r>
                          <m:rPr>
                            <m:sty m:val="p"/>
                          </m:rPr>
                          <a:rPr lang="en-US" altLang="zh-CN" sz="2200" kern="100">
                            <a:latin typeface="Cambria Math" panose="02040503050406030204" pitchFamily="18" charset="0"/>
                          </a:rPr>
                          <m:t>C</m:t>
                        </m:r>
                      </m:e>
                      <m:sub>
                        <m:r>
                          <a:rPr lang="en-US" altLang="zh-CN" sz="2200" i="1" kern="100">
                            <a:latin typeface="Cambria Math" panose="02040503050406030204" pitchFamily="18" charset="0"/>
                          </a:rPr>
                          <m:t>2</m:t>
                        </m:r>
                      </m:sub>
                    </m:sSub>
                  </m:oMath>
                </a14:m>
                <a:r>
                  <a:rPr lang="zh-CN" altLang="zh-CN" sz="2200" kern="100" dirty="0">
                    <a:latin typeface="宋体" panose="02010600030101010101" pitchFamily="2" charset="-122"/>
                  </a:rPr>
                  <a:t>。</a:t>
                </a:r>
                <a:endParaRPr lang="zh-CN" altLang="zh-CN" sz="2200" kern="100" dirty="0">
                  <a:latin typeface="宋体" panose="02010600030101010101" pitchFamily="2" charset="-122"/>
                </a:endParaRPr>
              </a:p>
              <a:p>
                <a:pPr marL="0" lvl="1" algn="just">
                  <a:lnSpc>
                    <a:spcPct val="150000"/>
                  </a:lnSpc>
                  <a:buFont typeface="Wingdings" panose="05000000000000000000" pitchFamily="2" charset="2"/>
                  <a:buChar char="Ø"/>
                  <a:tabLst>
                    <a:tab pos="540385" algn="l"/>
                  </a:tabLst>
                </a:pPr>
                <a:r>
                  <a:rPr lang="zh-CN" altLang="zh-CN" sz="2200" kern="100" dirty="0">
                    <a:latin typeface="宋体" panose="02010600030101010101" pitchFamily="2" charset="-122"/>
                    <a:ea typeface="宋体" panose="02010600030101010101" pitchFamily="2" charset="-122"/>
                    <a:cs typeface="Times New Roman" panose="02020603050405020304" pitchFamily="18" charset="0"/>
                  </a:rPr>
                  <a:t>解密算法</a:t>
                </a:r>
                <a:endParaRPr lang="zh-CN" altLang="zh-CN" sz="2200" kern="100" dirty="0">
                  <a:latin typeface="宋体" panose="02010600030101010101" pitchFamily="2" charset="-122"/>
                  <a:cs typeface="Times New Roman" panose="02020603050405020304" pitchFamily="18" charset="0"/>
                </a:endParaRPr>
              </a:p>
              <a:p>
                <a:pPr indent="304800">
                  <a:lnSpc>
                    <a:spcPct val="150000"/>
                  </a:lnSpc>
                  <a:tabLst>
                    <a:tab pos="540385" algn="l"/>
                  </a:tabLst>
                </a:pPr>
                <a:r>
                  <a:rPr lang="zh-CN" altLang="zh-CN" sz="2200" kern="100" dirty="0">
                    <a:latin typeface="宋体" panose="02010600030101010101" pitchFamily="2" charset="-122"/>
                  </a:rPr>
                  <a:t>验证</a:t>
                </a:r>
                <a14:m>
                  <m:oMath xmlns:m="http://schemas.openxmlformats.org/officeDocument/2006/math">
                    <m:sSub>
                      <m:sSubPr>
                        <m:ctrlPr>
                          <a:rPr lang="zh-CN" altLang="zh-CN" sz="2200" i="1" kern="100">
                            <a:latin typeface="Cambria Math" panose="02040503050406030204" pitchFamily="18" charset="0"/>
                            <a:ea typeface="Cambria Math" panose="02040503050406030204" pitchFamily="18" charset="0"/>
                          </a:rPr>
                        </m:ctrlPr>
                      </m:sSubPr>
                      <m:e>
                        <m:r>
                          <m:rPr>
                            <m:sty m:val="p"/>
                          </m:rPr>
                          <a:rPr lang="en-US" altLang="zh-CN" sz="2200" kern="100">
                            <a:latin typeface="Cambria Math" panose="02040503050406030204" pitchFamily="18" charset="0"/>
                          </a:rPr>
                          <m:t>C</m:t>
                        </m:r>
                      </m:e>
                      <m:sub>
                        <m:r>
                          <a:rPr lang="en-US" altLang="zh-CN" sz="2200" i="1" kern="100">
                            <a:latin typeface="Cambria Math" panose="02040503050406030204" pitchFamily="18" charset="0"/>
                          </a:rPr>
                          <m:t>1</m:t>
                        </m:r>
                      </m:sub>
                    </m:sSub>
                  </m:oMath>
                </a14:m>
                <a:r>
                  <a:rPr lang="zh-CN" altLang="zh-CN" sz="2200" kern="100" dirty="0">
                    <a:latin typeface="宋体" panose="02010600030101010101" pitchFamily="2" charset="-122"/>
                  </a:rPr>
                  <a:t>是否在椭圆曲线上，计算</a:t>
                </a:r>
                <a14:m>
                  <m:oMath xmlns:m="http://schemas.openxmlformats.org/officeDocument/2006/math">
                    <m:r>
                      <m:rPr>
                        <m:sty m:val="p"/>
                      </m:rPr>
                      <a:rPr lang="en-US" altLang="zh-CN" sz="2200" kern="100">
                        <a:latin typeface="Cambria Math" panose="02040503050406030204" pitchFamily="18" charset="0"/>
                      </a:rPr>
                      <m:t>d</m:t>
                    </m:r>
                    <m:sSub>
                      <m:sSubPr>
                        <m:ctrlPr>
                          <a:rPr lang="zh-CN" altLang="zh-CN" sz="2200" i="1" kern="100">
                            <a:latin typeface="Cambria Math" panose="02040503050406030204" pitchFamily="18" charset="0"/>
                            <a:ea typeface="Cambria Math" panose="02040503050406030204" pitchFamily="18" charset="0"/>
                          </a:rPr>
                        </m:ctrlPr>
                      </m:sSubPr>
                      <m:e>
                        <m:r>
                          <m:rPr>
                            <m:sty m:val="p"/>
                          </m:rPr>
                          <a:rPr lang="en-US" altLang="zh-CN" sz="2200" kern="100">
                            <a:latin typeface="Cambria Math" panose="02040503050406030204" pitchFamily="18" charset="0"/>
                          </a:rPr>
                          <m:t>C</m:t>
                        </m:r>
                      </m:e>
                      <m:sub>
                        <m:r>
                          <a:rPr lang="en-US" altLang="zh-CN" sz="2200" i="1" kern="100">
                            <a:latin typeface="Cambria Math" panose="02040503050406030204" pitchFamily="18" charset="0"/>
                          </a:rPr>
                          <m:t>1</m:t>
                        </m:r>
                      </m:sub>
                    </m:sSub>
                  </m:oMath>
                </a14:m>
                <a:r>
                  <a:rPr lang="en-US" altLang="zh-CN" sz="2200" kern="100" dirty="0">
                    <a:latin typeface="宋体" panose="02010600030101010101" pitchFamily="2" charset="-122"/>
                  </a:rPr>
                  <a:t>=</a:t>
                </a:r>
                <a:r>
                  <a:rPr lang="zh-CN" altLang="zh-CN" sz="2200" kern="100" dirty="0">
                    <a:latin typeface="宋体" panose="02010600030101010101" pitchFamily="2" charset="-122"/>
                  </a:rPr>
                  <a:t>（</a:t>
                </a:r>
                <a14:m>
                  <m:oMath xmlns:m="http://schemas.openxmlformats.org/officeDocument/2006/math">
                    <m:sSub>
                      <m:sSubPr>
                        <m:ctrlPr>
                          <a:rPr lang="zh-CN" altLang="zh-CN" sz="2200" i="1" kern="100">
                            <a:latin typeface="Cambria Math" panose="02040503050406030204" pitchFamily="18" charset="0"/>
                            <a:ea typeface="Cambria Math" panose="02040503050406030204" pitchFamily="18" charset="0"/>
                          </a:rPr>
                        </m:ctrlPr>
                      </m:sSubPr>
                      <m:e>
                        <m:r>
                          <a:rPr lang="en-US" altLang="zh-CN" sz="2200" i="1" kern="100">
                            <a:latin typeface="Cambria Math" panose="02040503050406030204" pitchFamily="18" charset="0"/>
                          </a:rPr>
                          <m:t>𝑥</m:t>
                        </m:r>
                      </m:e>
                      <m:sub>
                        <m:r>
                          <a:rPr lang="en-US" altLang="zh-CN" sz="2200" kern="100">
                            <a:latin typeface="Cambria Math" panose="02040503050406030204" pitchFamily="18" charset="0"/>
                          </a:rPr>
                          <m:t>5</m:t>
                        </m:r>
                      </m:sub>
                    </m:sSub>
                  </m:oMath>
                </a14:m>
                <a:r>
                  <a:rPr lang="zh-CN" altLang="zh-CN" sz="2200" kern="100" dirty="0">
                    <a:latin typeface="宋体" panose="02010600030101010101" pitchFamily="2" charset="-122"/>
                  </a:rPr>
                  <a:t>，</a:t>
                </a:r>
                <a14:m>
                  <m:oMath xmlns:m="http://schemas.openxmlformats.org/officeDocument/2006/math">
                    <m:sSub>
                      <m:sSubPr>
                        <m:ctrlPr>
                          <a:rPr lang="zh-CN" altLang="zh-CN" sz="2200" i="1" kern="100">
                            <a:latin typeface="Cambria Math" panose="02040503050406030204" pitchFamily="18" charset="0"/>
                            <a:ea typeface="Cambria Math" panose="02040503050406030204" pitchFamily="18" charset="0"/>
                          </a:rPr>
                        </m:ctrlPr>
                      </m:sSubPr>
                      <m:e>
                        <m:r>
                          <a:rPr lang="en-US" altLang="zh-CN" sz="2200" i="1" kern="100">
                            <a:latin typeface="Cambria Math" panose="02040503050406030204" pitchFamily="18" charset="0"/>
                          </a:rPr>
                          <m:t>𝑦</m:t>
                        </m:r>
                      </m:e>
                      <m:sub>
                        <m:r>
                          <a:rPr lang="en-US" altLang="zh-CN" sz="2200" kern="100">
                            <a:latin typeface="Cambria Math" panose="02040503050406030204" pitchFamily="18" charset="0"/>
                          </a:rPr>
                          <m:t>5</m:t>
                        </m:r>
                      </m:sub>
                    </m:sSub>
                  </m:oMath>
                </a14:m>
                <a:r>
                  <a:rPr lang="zh-CN" altLang="zh-CN" sz="2200" kern="100" dirty="0">
                    <a:latin typeface="宋体" panose="02010600030101010101" pitchFamily="2" charset="-122"/>
                  </a:rPr>
                  <a:t>）；</a:t>
                </a:r>
                <a:endParaRPr lang="zh-CN" altLang="zh-CN" sz="2200" kern="100" dirty="0">
                  <a:latin typeface="宋体" panose="02010600030101010101" pitchFamily="2" charset="-122"/>
                </a:endParaRPr>
              </a:p>
              <a:p>
                <a:pPr indent="304800">
                  <a:lnSpc>
                    <a:spcPct val="150000"/>
                  </a:lnSpc>
                  <a:tabLst>
                    <a:tab pos="540385" algn="l"/>
                  </a:tabLst>
                </a:pPr>
                <a:r>
                  <a:rPr lang="zh-CN" altLang="zh-CN" sz="2200" kern="100" dirty="0">
                    <a:latin typeface="宋体" panose="02010600030101010101" pitchFamily="2" charset="-122"/>
                  </a:rPr>
                  <a:t>计算</a:t>
                </a:r>
                <a14:m>
                  <m:oMath xmlns:m="http://schemas.openxmlformats.org/officeDocument/2006/math">
                    <m:r>
                      <a:rPr lang="en-US" altLang="zh-CN" sz="2200" i="1" kern="100">
                        <a:latin typeface="Cambria Math" panose="02040503050406030204" pitchFamily="18" charset="0"/>
                      </a:rPr>
                      <m:t>𝑒</m:t>
                    </m:r>
                    <m:r>
                      <a:rPr lang="en-US" altLang="zh-CN" sz="2200" i="1" kern="100">
                        <a:latin typeface="Cambria Math" panose="02040503050406030204" pitchFamily="18" charset="0"/>
                      </a:rPr>
                      <m:t>=</m:t>
                    </m:r>
                    <m:r>
                      <a:rPr lang="en-US" altLang="zh-CN" sz="2200" i="1" kern="100">
                        <a:latin typeface="Cambria Math" panose="02040503050406030204" pitchFamily="18" charset="0"/>
                      </a:rPr>
                      <m:t>𝐾𝐷𝐹</m:t>
                    </m:r>
                    <m:d>
                      <m:dPr>
                        <m:begChr m:val="（"/>
                        <m:endChr m:val="）"/>
                        <m:ctrlPr>
                          <a:rPr lang="zh-CN" altLang="zh-CN" sz="2200" i="1" kern="100">
                            <a:latin typeface="Cambria Math" panose="02040503050406030204" pitchFamily="18" charset="0"/>
                            <a:ea typeface="Cambria Math" panose="02040503050406030204" pitchFamily="18" charset="0"/>
                          </a:rPr>
                        </m:ctrlPr>
                      </m:dPr>
                      <m:e>
                        <m:sSub>
                          <m:sSubPr>
                            <m:ctrlPr>
                              <a:rPr lang="zh-CN" altLang="zh-CN" sz="2200" i="1" kern="100">
                                <a:latin typeface="Cambria Math" panose="02040503050406030204" pitchFamily="18" charset="0"/>
                                <a:ea typeface="Cambria Math" panose="02040503050406030204" pitchFamily="18" charset="0"/>
                              </a:rPr>
                            </m:ctrlPr>
                          </m:sSubPr>
                          <m:e>
                            <m:r>
                              <a:rPr lang="en-US" altLang="zh-CN" sz="2200" i="1" kern="100">
                                <a:latin typeface="Cambria Math" panose="02040503050406030204" pitchFamily="18" charset="0"/>
                              </a:rPr>
                              <m:t>𝑥</m:t>
                            </m:r>
                          </m:e>
                          <m:sub>
                            <m:r>
                              <a:rPr lang="en-US" altLang="zh-CN" sz="2200" kern="100">
                                <a:latin typeface="Cambria Math" panose="02040503050406030204" pitchFamily="18" charset="0"/>
                              </a:rPr>
                              <m:t>5</m:t>
                            </m:r>
                          </m:sub>
                        </m:sSub>
                        <m:r>
                          <a:rPr lang="en-US" altLang="zh-CN" sz="2200" kern="100">
                            <a:latin typeface="Cambria Math" panose="02040503050406030204" pitchFamily="18" charset="0"/>
                          </a:rPr>
                          <m:t>||</m:t>
                        </m:r>
                        <m:sSub>
                          <m:sSubPr>
                            <m:ctrlPr>
                              <a:rPr lang="zh-CN" altLang="zh-CN" sz="2200" i="1" kern="100">
                                <a:latin typeface="Cambria Math" panose="02040503050406030204" pitchFamily="18" charset="0"/>
                                <a:ea typeface="Cambria Math" panose="02040503050406030204" pitchFamily="18" charset="0"/>
                              </a:rPr>
                            </m:ctrlPr>
                          </m:sSubPr>
                          <m:e>
                            <m:r>
                              <a:rPr lang="en-US" altLang="zh-CN" sz="2200" i="1" kern="100">
                                <a:latin typeface="Cambria Math" panose="02040503050406030204" pitchFamily="18" charset="0"/>
                              </a:rPr>
                              <m:t>𝑦</m:t>
                            </m:r>
                          </m:e>
                          <m:sub>
                            <m:r>
                              <a:rPr lang="en-US" altLang="zh-CN" sz="2200" kern="100">
                                <a:latin typeface="Cambria Math" panose="02040503050406030204" pitchFamily="18" charset="0"/>
                              </a:rPr>
                              <m:t>5</m:t>
                            </m:r>
                          </m:sub>
                        </m:sSub>
                        <m:r>
                          <a:rPr lang="en-US" altLang="zh-CN" sz="2200" i="1" kern="100">
                            <a:latin typeface="Cambria Math" panose="02040503050406030204" pitchFamily="18" charset="0"/>
                          </a:rPr>
                          <m:t>,</m:t>
                        </m:r>
                        <m:r>
                          <a:rPr lang="en-US" altLang="zh-CN" sz="2200" i="1" kern="100">
                            <a:latin typeface="Cambria Math" panose="02040503050406030204" pitchFamily="18" charset="0"/>
                          </a:rPr>
                          <m:t>𝑚𝑙𝑒𝑛</m:t>
                        </m:r>
                      </m:e>
                    </m:d>
                  </m:oMath>
                </a14:m>
                <a:r>
                  <a:rPr lang="zh-CN" altLang="zh-CN" sz="2200" kern="100" dirty="0">
                    <a:latin typeface="宋体" panose="02010600030101010101" pitchFamily="2" charset="-122"/>
                  </a:rPr>
                  <a:t>；</a:t>
                </a:r>
                <a:r>
                  <a:rPr lang="en-US" altLang="zh-CN" sz="2200" kern="100" dirty="0">
                    <a:latin typeface="宋体" panose="02010600030101010101" pitchFamily="2" charset="-122"/>
                  </a:rPr>
                  <a:t>  </a:t>
                </a:r>
                <a:r>
                  <a:rPr lang="zh-CN" altLang="zh-CN" sz="2200" kern="100" dirty="0">
                    <a:latin typeface="宋体" panose="02010600030101010101" pitchFamily="2" charset="-122"/>
                  </a:rPr>
                  <a:t>计算</a:t>
                </a:r>
                <a14:m>
                  <m:oMath xmlns:m="http://schemas.openxmlformats.org/officeDocument/2006/math">
                    <m:sSub>
                      <m:sSubPr>
                        <m:ctrlPr>
                          <a:rPr lang="zh-CN" altLang="zh-CN" sz="2200" i="1" kern="100">
                            <a:latin typeface="Cambria Math" panose="02040503050406030204" pitchFamily="18" charset="0"/>
                            <a:ea typeface="Cambria Math" panose="02040503050406030204" pitchFamily="18" charset="0"/>
                          </a:rPr>
                        </m:ctrlPr>
                      </m:sSubPr>
                      <m:e>
                        <m:r>
                          <m:rPr>
                            <m:sty m:val="p"/>
                          </m:rPr>
                          <a:rPr lang="en-US" altLang="zh-CN" sz="2200" kern="100">
                            <a:latin typeface="Cambria Math" panose="02040503050406030204" pitchFamily="18" charset="0"/>
                          </a:rPr>
                          <m:t>C</m:t>
                        </m:r>
                      </m:e>
                      <m:sub>
                        <m:r>
                          <a:rPr lang="en-US" altLang="zh-CN" sz="2200" i="1" kern="100">
                            <a:latin typeface="Cambria Math" panose="02040503050406030204" pitchFamily="18" charset="0"/>
                          </a:rPr>
                          <m:t>2</m:t>
                        </m:r>
                      </m:sub>
                    </m:sSub>
                    <m:r>
                      <a:rPr lang="en-US" altLang="zh-CN" sz="2200" i="1" kern="100">
                        <a:latin typeface="Cambria Math" panose="02040503050406030204" pitchFamily="18" charset="0"/>
                      </a:rPr>
                      <m:t>=</m:t>
                    </m:r>
                    <m:r>
                      <a:rPr lang="en-US" altLang="zh-CN" sz="2200" i="1" kern="100">
                        <a:latin typeface="Cambria Math" panose="02040503050406030204" pitchFamily="18" charset="0"/>
                      </a:rPr>
                      <m:t>𝑀</m:t>
                    </m:r>
                    <m:r>
                      <a:rPr lang="zh-CN" altLang="zh-CN" sz="2200" i="1" kern="100">
                        <a:latin typeface="Cambria Math" panose="02040503050406030204" pitchFamily="18" charset="0"/>
                      </a:rPr>
                      <m:t>⊕</m:t>
                    </m:r>
                    <m:r>
                      <a:rPr lang="en-US" altLang="zh-CN" sz="2200" i="1" kern="100">
                        <a:latin typeface="Cambria Math" panose="02040503050406030204" pitchFamily="18" charset="0"/>
                      </a:rPr>
                      <m:t>𝑒</m:t>
                    </m:r>
                  </m:oMath>
                </a14:m>
                <a:r>
                  <a:rPr lang="zh-CN" altLang="zh-CN" sz="2200" kern="100" dirty="0">
                    <a:latin typeface="宋体" panose="02010600030101010101" pitchFamily="2" charset="-122"/>
                  </a:rPr>
                  <a:t>；</a:t>
                </a:r>
                <a:endParaRPr lang="zh-CN" altLang="zh-CN" sz="2200" kern="100" dirty="0">
                  <a:latin typeface="宋体" panose="02010600030101010101" pitchFamily="2" charset="-122"/>
                </a:endParaRPr>
              </a:p>
              <a:p>
                <a:pPr indent="304800">
                  <a:lnSpc>
                    <a:spcPct val="150000"/>
                  </a:lnSpc>
                  <a:tabLst>
                    <a:tab pos="540385" algn="l"/>
                  </a:tabLst>
                </a:pPr>
                <a:r>
                  <a:rPr lang="zh-CN" altLang="zh-CN" sz="2200" kern="100" dirty="0">
                    <a:latin typeface="宋体" panose="02010600030101010101" pitchFamily="2" charset="-122"/>
                  </a:rPr>
                  <a:t>计算</a:t>
                </a:r>
                <a14:m>
                  <m:oMath xmlns:m="http://schemas.openxmlformats.org/officeDocument/2006/math">
                    <m:sSubSup>
                      <m:sSubSupPr>
                        <m:ctrlPr>
                          <a:rPr lang="zh-CN" altLang="zh-CN" sz="2200" i="1" kern="100">
                            <a:latin typeface="Cambria Math" panose="02040503050406030204" pitchFamily="18" charset="0"/>
                            <a:ea typeface="Cambria Math" panose="02040503050406030204" pitchFamily="18" charset="0"/>
                          </a:rPr>
                        </m:ctrlPr>
                      </m:sSubSupPr>
                      <m:e>
                        <m:r>
                          <m:rPr>
                            <m:sty m:val="p"/>
                          </m:rPr>
                          <a:rPr lang="en-US" altLang="zh-CN" sz="2200" kern="100">
                            <a:latin typeface="Cambria Math" panose="02040503050406030204" pitchFamily="18" charset="0"/>
                          </a:rPr>
                          <m:t>C</m:t>
                        </m:r>
                      </m:e>
                      <m:sub>
                        <m:r>
                          <a:rPr lang="en-US" altLang="zh-CN" sz="2200" i="1" kern="100">
                            <a:latin typeface="Cambria Math" panose="02040503050406030204" pitchFamily="18" charset="0"/>
                          </a:rPr>
                          <m:t>3</m:t>
                        </m:r>
                      </m:sub>
                      <m:sup>
                        <m:r>
                          <a:rPr lang="en-US" altLang="zh-CN" sz="2200" i="1" kern="100">
                            <a:latin typeface="Cambria Math" panose="02040503050406030204" pitchFamily="18" charset="0"/>
                          </a:rPr>
                          <m:t>′</m:t>
                        </m:r>
                      </m:sup>
                    </m:sSubSup>
                    <m:r>
                      <a:rPr lang="en-US" altLang="zh-CN" sz="2200" i="1" kern="100">
                        <a:latin typeface="Cambria Math" panose="02040503050406030204" pitchFamily="18" charset="0"/>
                      </a:rPr>
                      <m:t>=</m:t>
                    </m:r>
                    <m:r>
                      <a:rPr lang="en-US" altLang="zh-CN" sz="2200" i="1" kern="100">
                        <a:latin typeface="Cambria Math" panose="02040503050406030204" pitchFamily="18" charset="0"/>
                      </a:rPr>
                      <m:t>𝐻</m:t>
                    </m:r>
                    <m:r>
                      <a:rPr lang="zh-CN" altLang="zh-CN" sz="2200" i="1" kern="100">
                        <a:latin typeface="Cambria Math" panose="02040503050406030204" pitchFamily="18" charset="0"/>
                      </a:rPr>
                      <m:t>（</m:t>
                    </m:r>
                    <m:sSub>
                      <m:sSubPr>
                        <m:ctrlPr>
                          <a:rPr lang="zh-CN" altLang="zh-CN" sz="2200" i="1" kern="100">
                            <a:latin typeface="Cambria Math" panose="02040503050406030204" pitchFamily="18" charset="0"/>
                            <a:ea typeface="Cambria Math" panose="02040503050406030204" pitchFamily="18" charset="0"/>
                          </a:rPr>
                        </m:ctrlPr>
                      </m:sSubPr>
                      <m:e>
                        <m:r>
                          <a:rPr lang="en-US" altLang="zh-CN" sz="2200" i="1" kern="100">
                            <a:latin typeface="Cambria Math" panose="02040503050406030204" pitchFamily="18" charset="0"/>
                          </a:rPr>
                          <m:t>𝑥</m:t>
                        </m:r>
                      </m:e>
                      <m:sub>
                        <m:r>
                          <a:rPr lang="en-US" altLang="zh-CN" sz="2200" kern="100">
                            <a:latin typeface="Cambria Math" panose="02040503050406030204" pitchFamily="18" charset="0"/>
                          </a:rPr>
                          <m:t>5</m:t>
                        </m:r>
                      </m:sub>
                    </m:sSub>
                    <m:r>
                      <a:rPr lang="en-US" altLang="zh-CN" sz="2200" kern="100">
                        <a:latin typeface="Cambria Math" panose="02040503050406030204" pitchFamily="18" charset="0"/>
                      </a:rPr>
                      <m:t>|</m:t>
                    </m:r>
                    <m:d>
                      <m:dPr>
                        <m:begChr m:val="|"/>
                        <m:endChr m:val="|"/>
                        <m:ctrlPr>
                          <a:rPr lang="zh-CN" altLang="zh-CN" sz="2200" i="1" kern="100">
                            <a:latin typeface="Cambria Math" panose="02040503050406030204" pitchFamily="18" charset="0"/>
                            <a:ea typeface="Cambria Math" panose="02040503050406030204" pitchFamily="18" charset="0"/>
                          </a:rPr>
                        </m:ctrlPr>
                      </m:dPr>
                      <m:e>
                        <m:r>
                          <m:rPr>
                            <m:sty m:val="p"/>
                          </m:rPr>
                          <a:rPr lang="en-US" altLang="zh-CN" sz="2200" kern="100">
                            <a:latin typeface="Cambria Math" panose="02040503050406030204" pitchFamily="18" charset="0"/>
                          </a:rPr>
                          <m:t>M</m:t>
                        </m:r>
                      </m:e>
                    </m:d>
                    <m:r>
                      <a:rPr lang="en-US" altLang="zh-CN" sz="2200" kern="100">
                        <a:latin typeface="Cambria Math" panose="02040503050406030204" pitchFamily="18" charset="0"/>
                      </a:rPr>
                      <m:t>|</m:t>
                    </m:r>
                    <m:sSub>
                      <m:sSubPr>
                        <m:ctrlPr>
                          <a:rPr lang="zh-CN" altLang="zh-CN" sz="2200" i="1" kern="100">
                            <a:latin typeface="Cambria Math" panose="02040503050406030204" pitchFamily="18" charset="0"/>
                            <a:ea typeface="Cambria Math" panose="02040503050406030204" pitchFamily="18" charset="0"/>
                          </a:rPr>
                        </m:ctrlPr>
                      </m:sSubPr>
                      <m:e>
                        <m:r>
                          <a:rPr lang="en-US" altLang="zh-CN" sz="2200" i="1" kern="100">
                            <a:latin typeface="Cambria Math" panose="02040503050406030204" pitchFamily="18" charset="0"/>
                          </a:rPr>
                          <m:t>𝑦</m:t>
                        </m:r>
                      </m:e>
                      <m:sub>
                        <m:r>
                          <a:rPr lang="en-US" altLang="zh-CN" sz="2200" kern="100">
                            <a:latin typeface="Cambria Math" panose="02040503050406030204" pitchFamily="18" charset="0"/>
                          </a:rPr>
                          <m:t>5</m:t>
                        </m:r>
                      </m:sub>
                    </m:sSub>
                    <m:r>
                      <a:rPr lang="zh-CN" altLang="zh-CN" sz="2200" i="1" kern="100">
                        <a:latin typeface="Cambria Math" panose="02040503050406030204" pitchFamily="18" charset="0"/>
                      </a:rPr>
                      <m:t>）</m:t>
                    </m:r>
                  </m:oMath>
                </a14:m>
                <a:r>
                  <a:rPr lang="zh-CN" altLang="zh-CN" sz="2200" kern="100" dirty="0">
                    <a:latin typeface="宋体" panose="02010600030101010101" pitchFamily="2" charset="-122"/>
                  </a:rPr>
                  <a:t>，并验证</a:t>
                </a:r>
                <a14:m>
                  <m:oMath xmlns:m="http://schemas.openxmlformats.org/officeDocument/2006/math">
                    <m:sSubSup>
                      <m:sSubSupPr>
                        <m:ctrlPr>
                          <a:rPr lang="zh-CN" altLang="zh-CN" sz="2200" i="1" kern="100">
                            <a:latin typeface="Cambria Math" panose="02040503050406030204" pitchFamily="18" charset="0"/>
                            <a:ea typeface="Cambria Math" panose="02040503050406030204" pitchFamily="18" charset="0"/>
                          </a:rPr>
                        </m:ctrlPr>
                      </m:sSubSupPr>
                      <m:e>
                        <m:r>
                          <m:rPr>
                            <m:sty m:val="p"/>
                          </m:rPr>
                          <a:rPr lang="en-US" altLang="zh-CN" sz="2200" kern="100">
                            <a:latin typeface="Cambria Math" panose="02040503050406030204" pitchFamily="18" charset="0"/>
                          </a:rPr>
                          <m:t>C</m:t>
                        </m:r>
                      </m:e>
                      <m:sub>
                        <m:r>
                          <a:rPr lang="en-US" altLang="zh-CN" sz="2200" i="1" kern="100">
                            <a:latin typeface="Cambria Math" panose="02040503050406030204" pitchFamily="18" charset="0"/>
                          </a:rPr>
                          <m:t>3</m:t>
                        </m:r>
                      </m:sub>
                      <m:sup>
                        <m:r>
                          <a:rPr lang="en-US" altLang="zh-CN" sz="2200" i="1" kern="100">
                            <a:latin typeface="Cambria Math" panose="02040503050406030204" pitchFamily="18" charset="0"/>
                          </a:rPr>
                          <m:t>′</m:t>
                        </m:r>
                      </m:sup>
                    </m:sSubSup>
                    <m:r>
                      <a:rPr lang="en-US" altLang="zh-CN" sz="2200" i="1" kern="100">
                        <a:latin typeface="Cambria Math" panose="02040503050406030204" pitchFamily="18" charset="0"/>
                      </a:rPr>
                      <m:t>=</m:t>
                    </m:r>
                    <m:sSub>
                      <m:sSubPr>
                        <m:ctrlPr>
                          <a:rPr lang="zh-CN" altLang="zh-CN" sz="2200" i="1" kern="100">
                            <a:latin typeface="Cambria Math" panose="02040503050406030204" pitchFamily="18" charset="0"/>
                            <a:ea typeface="Cambria Math" panose="02040503050406030204" pitchFamily="18" charset="0"/>
                          </a:rPr>
                        </m:ctrlPr>
                      </m:sSubPr>
                      <m:e>
                        <m:r>
                          <m:rPr>
                            <m:sty m:val="p"/>
                          </m:rPr>
                          <a:rPr lang="en-US" altLang="zh-CN" sz="2200" kern="100">
                            <a:latin typeface="Cambria Math" panose="02040503050406030204" pitchFamily="18" charset="0"/>
                          </a:rPr>
                          <m:t>C</m:t>
                        </m:r>
                      </m:e>
                      <m:sub>
                        <m:r>
                          <a:rPr lang="en-US" altLang="zh-CN" sz="2200" i="1" kern="100">
                            <a:latin typeface="Cambria Math" panose="02040503050406030204" pitchFamily="18" charset="0"/>
                          </a:rPr>
                          <m:t>3</m:t>
                        </m:r>
                      </m:sub>
                    </m:sSub>
                  </m:oMath>
                </a14:m>
                <a:r>
                  <a:rPr lang="zh-CN" altLang="zh-CN" sz="2200" kern="100" dirty="0">
                    <a:latin typeface="宋体" panose="02010600030101010101" pitchFamily="2" charset="-122"/>
                  </a:rPr>
                  <a:t>是否成立，若不成立则报错退出；</a:t>
                </a:r>
                <a:endParaRPr lang="zh-CN" altLang="zh-CN" sz="2200" kern="100" dirty="0">
                  <a:latin typeface="宋体" panose="02010600030101010101" pitchFamily="2" charset="-122"/>
                </a:endParaRPr>
              </a:p>
              <a:p>
                <a:pPr indent="304800">
                  <a:lnSpc>
                    <a:spcPct val="150000"/>
                  </a:lnSpc>
                  <a:tabLst>
                    <a:tab pos="540385" algn="l"/>
                  </a:tabLst>
                </a:pPr>
                <a:r>
                  <a:rPr lang="zh-CN" altLang="zh-CN" sz="2200" kern="100" dirty="0">
                    <a:latin typeface="宋体" panose="02010600030101010101" pitchFamily="2" charset="-122"/>
                  </a:rPr>
                  <a:t>输出明文</a:t>
                </a:r>
                <a:r>
                  <a:rPr lang="en-US" altLang="zh-CN" sz="2200" kern="100" dirty="0">
                    <a:latin typeface="宋体" panose="02010600030101010101" pitchFamily="2" charset="-122"/>
                  </a:rPr>
                  <a:t>M</a:t>
                </a:r>
                <a:r>
                  <a:rPr lang="zh-CN" altLang="zh-CN" sz="2200" kern="100" dirty="0">
                    <a:latin typeface="宋体" panose="02010600030101010101" pitchFamily="2" charset="-122"/>
                  </a:rPr>
                  <a:t>。</a:t>
                </a:r>
                <a:endParaRPr lang="zh-CN" altLang="zh-CN" sz="2200" kern="100" dirty="0">
                  <a:latin typeface="宋体" panose="02010600030101010101" pitchFamily="2" charset="-122"/>
                </a:endParaRPr>
              </a:p>
            </p:txBody>
          </p:sp>
        </mc:Choice>
        <mc:Fallback>
          <p:sp>
            <p:nvSpPr>
              <p:cNvPr id="5" name="文本占位符 4"/>
              <p:cNvSpPr>
                <a:spLocks noRot="1" noChangeAspect="1" noMove="1" noResize="1" noEditPoints="1" noAdjustHandles="1" noChangeArrowheads="1" noChangeShapeType="1" noTextEdit="1"/>
              </p:cNvSpPr>
              <p:nvPr>
                <p:ph type="body" sz="quarter" idx="15"/>
              </p:nvPr>
            </p:nvSpPr>
            <p:spPr>
              <a:blipFill rotWithShape="1">
                <a:blip r:embed="rId1"/>
                <a:stretch>
                  <a:fillRect l="-4" t="-11" r="1" b="-2677"/>
                </a:stretch>
              </a:blipFill>
            </p:spPr>
            <p:txBody>
              <a:bodyPr/>
              <a:lstStyle/>
              <a:p>
                <a:r>
                  <a:rPr lang="zh-CN" altLang="en-US">
                    <a:noFill/>
                  </a:rPr>
                  <a:t> </a:t>
                </a:r>
              </a:p>
            </p:txBody>
          </p:sp>
        </mc:Fallback>
      </mc:AlternateContent>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SM2</a:t>
            </a:r>
            <a:r>
              <a:rPr lang="zh-CN" altLang="en-US" dirty="0"/>
              <a:t>算法的安全性和效率</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安全性主要体现在三个方面：</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dirty="0">
                <a:solidFill>
                  <a:srgbClr val="1C1917"/>
                </a:solidFill>
              </a:rPr>
              <a:t>算法具备单向性</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算法产生的明文和密文具备不可区分性</a:t>
            </a:r>
            <a:endParaRPr lang="en-US" altLang="zh-CN" dirty="0">
              <a:solidFill>
                <a:srgbClr val="1C1917"/>
              </a:solidFill>
            </a:endParaRPr>
          </a:p>
          <a:p>
            <a:pPr marL="702310" indent="-342900" algn="l">
              <a:lnSpc>
                <a:spcPct val="150000"/>
              </a:lnSpc>
              <a:buFont typeface="Arial" panose="020B0604020202020204" pitchFamily="34" charset="0"/>
              <a:buChar char="•"/>
            </a:pPr>
            <a:r>
              <a:rPr lang="en-US" altLang="zh-CN" dirty="0">
                <a:solidFill>
                  <a:srgbClr val="1C1917"/>
                </a:solidFill>
              </a:rPr>
              <a:t>SM2</a:t>
            </a:r>
            <a:r>
              <a:rPr lang="zh-CN" altLang="en-US" dirty="0">
                <a:solidFill>
                  <a:srgbClr val="1C1917"/>
                </a:solidFill>
              </a:rPr>
              <a:t>密文具备不可延展性</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与</a:t>
            </a:r>
            <a:r>
              <a:rPr lang="en-US" altLang="zh-CN" b="0" i="0" dirty="0">
                <a:solidFill>
                  <a:srgbClr val="1C1917"/>
                </a:solidFill>
                <a:effectLst/>
              </a:rPr>
              <a:t>RSA</a:t>
            </a:r>
            <a:r>
              <a:rPr lang="zh-CN" altLang="en-US" b="0" i="0" dirty="0">
                <a:solidFill>
                  <a:srgbClr val="1C1917"/>
                </a:solidFill>
                <a:effectLst/>
              </a:rPr>
              <a:t>算法相比，</a:t>
            </a:r>
            <a:r>
              <a:rPr lang="en-US" altLang="zh-CN" b="0" i="0" dirty="0">
                <a:solidFill>
                  <a:srgbClr val="1C1917"/>
                </a:solidFill>
                <a:effectLst/>
              </a:rPr>
              <a:t>SM2</a:t>
            </a:r>
            <a:r>
              <a:rPr lang="zh-CN" altLang="en-US" b="0" i="0" dirty="0">
                <a:solidFill>
                  <a:srgbClr val="1C1917"/>
                </a:solidFill>
                <a:effectLst/>
              </a:rPr>
              <a:t>算法具有以下优势：</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
        <p:nvSpPr>
          <p:cNvPr id="6" name="文本占位符 4"/>
          <p:cNvSpPr txBox="1"/>
          <p:nvPr/>
        </p:nvSpPr>
        <p:spPr>
          <a:xfrm>
            <a:off x="198611" y="4501002"/>
            <a:ext cx="5897390" cy="1573207"/>
          </a:xfrm>
          <a:prstGeom prst="rect">
            <a:avLst/>
          </a:prstGeom>
        </p:spPr>
        <p:txBody>
          <a:bodyPr vert="horz" lIns="91440" tIns="45720" rIns="91440" bIns="45720" numCol="2" rtlCol="0">
            <a:norm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02310" indent="-342900" algn="l">
              <a:lnSpc>
                <a:spcPct val="150000"/>
              </a:lnSpc>
              <a:buFont typeface="Arial" panose="020B0604020202020204" pitchFamily="34" charset="0"/>
              <a:buChar char="•"/>
            </a:pPr>
            <a:r>
              <a:rPr lang="zh-CN" altLang="en-US" dirty="0">
                <a:solidFill>
                  <a:srgbClr val="1C1917"/>
                </a:solidFill>
              </a:rPr>
              <a:t>安全性高</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密钥短</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私钥产生简单</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签名速度快</a:t>
            </a:r>
            <a:endParaRPr lang="en-US" altLang="zh-CN" dirty="0">
              <a:solidFill>
                <a:srgbClr val="1C1917"/>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SM9</a:t>
            </a:r>
            <a:r>
              <a:rPr lang="zh-CN" altLang="en-US" dirty="0"/>
              <a:t>标识密码算法</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标识密码（</a:t>
            </a:r>
            <a:r>
              <a:rPr lang="en-US" altLang="zh-CN" b="0" i="0" dirty="0">
                <a:solidFill>
                  <a:srgbClr val="1C1917"/>
                </a:solidFill>
                <a:effectLst/>
              </a:rPr>
              <a:t>Identity-Based Cryptography, IBC)</a:t>
            </a:r>
            <a:r>
              <a:rPr lang="zh-CN" altLang="en-US" b="0" i="0" dirty="0">
                <a:solidFill>
                  <a:srgbClr val="1C1917"/>
                </a:solidFill>
                <a:effectLst/>
              </a:rPr>
              <a:t>是在传统的公钥基础设施</a:t>
            </a:r>
            <a:r>
              <a:rPr lang="en-US" altLang="zh-CN" b="0" i="0" dirty="0">
                <a:solidFill>
                  <a:srgbClr val="1C1917"/>
                </a:solidFill>
                <a:effectLst/>
              </a:rPr>
              <a:t>(public Key Infrastructure, PKI)</a:t>
            </a:r>
            <a:r>
              <a:rPr lang="zh-CN" altLang="en-US" b="0" i="0" dirty="0">
                <a:solidFill>
                  <a:srgbClr val="1C1917"/>
                </a:solidFill>
                <a:effectLst/>
              </a:rPr>
              <a:t>基础上发展而来的，除了具有</a:t>
            </a:r>
            <a:r>
              <a:rPr lang="en-US" altLang="zh-CN" b="0" i="0" dirty="0">
                <a:solidFill>
                  <a:srgbClr val="1C1917"/>
                </a:solidFill>
                <a:effectLst/>
              </a:rPr>
              <a:t>PKI</a:t>
            </a:r>
            <a:r>
              <a:rPr lang="zh-CN" altLang="en-US" b="0" i="0" dirty="0">
                <a:solidFill>
                  <a:srgbClr val="1C1917"/>
                </a:solidFill>
                <a:effectLst/>
              </a:rPr>
              <a:t>的技术优点外，主要解决了在具体安全应用中</a:t>
            </a:r>
            <a:r>
              <a:rPr lang="en-US" altLang="zh-CN" b="0" i="0" dirty="0">
                <a:solidFill>
                  <a:srgbClr val="1C1917"/>
                </a:solidFill>
                <a:effectLst/>
              </a:rPr>
              <a:t>PKI</a:t>
            </a:r>
            <a:r>
              <a:rPr lang="zh-CN" altLang="en-US" b="0" i="0" dirty="0">
                <a:solidFill>
                  <a:srgbClr val="1C1917"/>
                </a:solidFill>
                <a:effectLst/>
              </a:rPr>
              <a:t>需要大量交换数字证书的问题，使安全应用更加易于部署和使用。</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密码学家</a:t>
            </a:r>
            <a:r>
              <a:rPr lang="en-US" altLang="zh-CN" b="0" i="0" dirty="0">
                <a:solidFill>
                  <a:srgbClr val="1C1917"/>
                </a:solidFill>
                <a:effectLst/>
              </a:rPr>
              <a:t>Shamir</a:t>
            </a:r>
            <a:r>
              <a:rPr lang="zh-CN" altLang="en-US" b="0" i="0" dirty="0">
                <a:solidFill>
                  <a:srgbClr val="1C1917"/>
                </a:solidFill>
                <a:effectLst/>
              </a:rPr>
              <a:t>在</a:t>
            </a:r>
            <a:r>
              <a:rPr lang="en-US" altLang="zh-CN" b="0" i="0" dirty="0">
                <a:solidFill>
                  <a:srgbClr val="1C1917"/>
                </a:solidFill>
                <a:effectLst/>
              </a:rPr>
              <a:t>1984</a:t>
            </a:r>
            <a:r>
              <a:rPr lang="zh-CN" altLang="en-US" b="0" i="0" dirty="0">
                <a:solidFill>
                  <a:srgbClr val="1C1917"/>
                </a:solidFill>
                <a:effectLst/>
              </a:rPr>
              <a:t>年提出了</a:t>
            </a:r>
            <a:r>
              <a:rPr lang="en-US" altLang="zh-CN" b="0" i="0" dirty="0">
                <a:solidFill>
                  <a:srgbClr val="1C1917"/>
                </a:solidFill>
                <a:effectLst/>
              </a:rPr>
              <a:t>IBC</a:t>
            </a:r>
            <a:r>
              <a:rPr lang="zh-CN" altLang="en-US" b="0" i="0" dirty="0">
                <a:solidFill>
                  <a:srgbClr val="1C1917"/>
                </a:solidFill>
                <a:effectLst/>
              </a:rPr>
              <a:t>的概念。</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en-US" altLang="zh-CN" b="0" i="0" dirty="0" err="1">
                <a:solidFill>
                  <a:srgbClr val="1C1917"/>
                </a:solidFill>
                <a:effectLst/>
              </a:rPr>
              <a:t>Negishi</a:t>
            </a:r>
            <a:r>
              <a:rPr lang="zh-CN" altLang="en-US" b="0" i="0" dirty="0">
                <a:solidFill>
                  <a:srgbClr val="1C1917"/>
                </a:solidFill>
                <a:effectLst/>
              </a:rPr>
              <a:t>、</a:t>
            </a:r>
            <a:r>
              <a:rPr lang="en-US" altLang="zh-CN" b="0" i="0" dirty="0">
                <a:solidFill>
                  <a:srgbClr val="1C1917"/>
                </a:solidFill>
                <a:effectLst/>
              </a:rPr>
              <a:t>Sakai</a:t>
            </a:r>
            <a:r>
              <a:rPr lang="zh-CN" altLang="en-US" b="0" i="0" dirty="0">
                <a:solidFill>
                  <a:srgbClr val="1C1917"/>
                </a:solidFill>
                <a:effectLst/>
              </a:rPr>
              <a:t>和</a:t>
            </a:r>
            <a:r>
              <a:rPr lang="en-US" altLang="zh-CN" b="0" i="0" dirty="0">
                <a:solidFill>
                  <a:srgbClr val="1C1917"/>
                </a:solidFill>
                <a:effectLst/>
              </a:rPr>
              <a:t>Kasahara</a:t>
            </a:r>
            <a:r>
              <a:rPr lang="zh-CN" altLang="en-US" b="0" i="0" dirty="0">
                <a:solidFill>
                  <a:srgbClr val="1C1917"/>
                </a:solidFill>
                <a:effectLst/>
              </a:rPr>
              <a:t>等人提出了用椭圆曲线对构造基于标识的密钥共享方案。</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en-US" altLang="zh-CN" b="0" i="0" dirty="0" err="1">
                <a:solidFill>
                  <a:srgbClr val="1C1917"/>
                </a:solidFill>
                <a:effectLst/>
              </a:rPr>
              <a:t>Boneh</a:t>
            </a:r>
            <a:r>
              <a:rPr lang="zh-CN" altLang="en-US" b="0" i="0" dirty="0">
                <a:solidFill>
                  <a:srgbClr val="1C1917"/>
                </a:solidFill>
                <a:effectLst/>
              </a:rPr>
              <a:t>和</a:t>
            </a:r>
            <a:r>
              <a:rPr lang="en-US" altLang="zh-CN" b="0" i="0" dirty="0">
                <a:solidFill>
                  <a:srgbClr val="1C1917"/>
                </a:solidFill>
                <a:effectLst/>
              </a:rPr>
              <a:t>Franklin</a:t>
            </a:r>
            <a:r>
              <a:rPr lang="zh-CN" altLang="en-US" b="0" i="0" dirty="0">
                <a:solidFill>
                  <a:srgbClr val="1C1917"/>
                </a:solidFill>
                <a:effectLst/>
              </a:rPr>
              <a:t>等人提出了用椭圆曲线对构造的标识公钥加密算法。</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en-US" altLang="zh-CN" b="0" i="0" dirty="0">
                <a:solidFill>
                  <a:srgbClr val="1C1917"/>
                </a:solidFill>
                <a:effectLst/>
              </a:rPr>
              <a:t>2016</a:t>
            </a:r>
            <a:r>
              <a:rPr lang="zh-CN" altLang="en-US" b="0" i="0" dirty="0">
                <a:solidFill>
                  <a:srgbClr val="1C1917"/>
                </a:solidFill>
                <a:effectLst/>
              </a:rPr>
              <a:t>年，我国发布了标识密码算法标准</a:t>
            </a:r>
            <a:r>
              <a:rPr lang="en-US" altLang="zh-CN" b="0" i="0" dirty="0">
                <a:solidFill>
                  <a:srgbClr val="1C1917"/>
                </a:solidFill>
                <a:effectLst/>
              </a:rPr>
              <a:t>GM/T 0044-2016《SM9</a:t>
            </a:r>
            <a:r>
              <a:rPr lang="zh-CN" altLang="en-US" b="0" i="0" dirty="0">
                <a:solidFill>
                  <a:srgbClr val="1C1917"/>
                </a:solidFill>
                <a:effectLst/>
              </a:rPr>
              <a:t>标识密码算法</a:t>
            </a:r>
            <a:r>
              <a:rPr lang="en-US" altLang="zh-CN" b="0" i="0" dirty="0">
                <a:solidFill>
                  <a:srgbClr val="1C1917"/>
                </a:solidFill>
                <a:effectLst/>
              </a:rPr>
              <a:t>》</a:t>
            </a:r>
            <a:r>
              <a:rPr lang="zh-CN" altLang="en-US" b="0" i="0" dirty="0">
                <a:solidFill>
                  <a:srgbClr val="1C1917"/>
                </a:solidFill>
                <a:effectLst/>
              </a:rPr>
              <a:t>。</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SM9</a:t>
            </a:r>
            <a:r>
              <a:rPr lang="zh-CN" altLang="en-US" dirty="0"/>
              <a:t>标识密码算法</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en-US" altLang="zh-CN" b="0" i="0" dirty="0">
                <a:solidFill>
                  <a:srgbClr val="1C1917"/>
                </a:solidFill>
                <a:effectLst/>
              </a:rPr>
              <a:t>SM9</a:t>
            </a:r>
            <a:r>
              <a:rPr lang="zh-CN" altLang="en-US" b="0" i="0" dirty="0">
                <a:solidFill>
                  <a:srgbClr val="1C1917"/>
                </a:solidFill>
                <a:effectLst/>
              </a:rPr>
              <a:t>密码算法标准共分为</a:t>
            </a:r>
            <a:r>
              <a:rPr lang="en-US" altLang="zh-CN" b="0" i="0" dirty="0">
                <a:solidFill>
                  <a:srgbClr val="1C1917"/>
                </a:solidFill>
                <a:effectLst/>
              </a:rPr>
              <a:t>5</a:t>
            </a:r>
            <a:r>
              <a:rPr lang="zh-CN" altLang="en-US" b="0" i="0" dirty="0">
                <a:solidFill>
                  <a:srgbClr val="1C1917"/>
                </a:solidFill>
                <a:effectLst/>
              </a:rPr>
              <a:t>个部分，分别为：</a:t>
            </a:r>
            <a:endParaRPr lang="zh-CN" altLang="en-US" b="0" i="0" dirty="0">
              <a:solidFill>
                <a:srgbClr val="1C1917"/>
              </a:solidFill>
              <a:effectLst/>
            </a:endParaRPr>
          </a:p>
          <a:p>
            <a:pPr marL="702310" indent="-342900" algn="l">
              <a:lnSpc>
                <a:spcPct val="150000"/>
              </a:lnSpc>
              <a:buFont typeface="Arial" panose="020B0604020202020204" pitchFamily="34" charset="0"/>
              <a:buChar char="•"/>
            </a:pPr>
            <a:r>
              <a:rPr lang="en-US" altLang="zh-CN" b="0" i="0" dirty="0">
                <a:solidFill>
                  <a:srgbClr val="1C1917"/>
                </a:solidFill>
                <a:effectLst/>
              </a:rPr>
              <a:t>GM/T 0044.1-2016《SM9</a:t>
            </a:r>
            <a:r>
              <a:rPr lang="zh-CN" altLang="en-US" b="0" i="0" dirty="0">
                <a:solidFill>
                  <a:srgbClr val="1C1917"/>
                </a:solidFill>
                <a:effectLst/>
              </a:rPr>
              <a:t>标识密码算法第</a:t>
            </a:r>
            <a:r>
              <a:rPr lang="en-US" altLang="zh-CN" b="0" i="0" dirty="0">
                <a:solidFill>
                  <a:srgbClr val="1C1917"/>
                </a:solidFill>
                <a:effectLst/>
              </a:rPr>
              <a:t>1</a:t>
            </a:r>
            <a:r>
              <a:rPr lang="zh-CN" altLang="en-US" b="0" i="0" dirty="0">
                <a:solidFill>
                  <a:srgbClr val="1C1917"/>
                </a:solidFill>
                <a:effectLst/>
              </a:rPr>
              <a:t>部分：总则</a:t>
            </a:r>
            <a:r>
              <a:rPr lang="en-US" altLang="zh-CN" b="0" i="0" dirty="0">
                <a:solidFill>
                  <a:srgbClr val="1C1917"/>
                </a:solidFill>
                <a:effectLst/>
              </a:rPr>
              <a:t>》</a:t>
            </a:r>
            <a:r>
              <a:rPr lang="zh-CN" altLang="en-US" b="0" i="0" dirty="0">
                <a:solidFill>
                  <a:srgbClr val="1C1917"/>
                </a:solidFill>
                <a:effectLst/>
              </a:rPr>
              <a:t>；</a:t>
            </a:r>
            <a:endParaRPr lang="zh-CN" altLang="en-US" b="0" i="0" dirty="0">
              <a:solidFill>
                <a:srgbClr val="1C1917"/>
              </a:solidFill>
              <a:effectLst/>
            </a:endParaRPr>
          </a:p>
          <a:p>
            <a:pPr marL="702310" indent="-342900" algn="l">
              <a:lnSpc>
                <a:spcPct val="150000"/>
              </a:lnSpc>
              <a:buFont typeface="Arial" panose="020B0604020202020204" pitchFamily="34" charset="0"/>
              <a:buChar char="•"/>
            </a:pPr>
            <a:r>
              <a:rPr lang="en-US" altLang="zh-CN" b="0" i="0" dirty="0">
                <a:solidFill>
                  <a:srgbClr val="1C1917"/>
                </a:solidFill>
                <a:effectLst/>
              </a:rPr>
              <a:t>GM/T 0044.2-2016《SM9</a:t>
            </a:r>
            <a:r>
              <a:rPr lang="zh-CN" altLang="en-US" b="0" i="0" dirty="0">
                <a:solidFill>
                  <a:srgbClr val="1C1917"/>
                </a:solidFill>
                <a:effectLst/>
              </a:rPr>
              <a:t>标识密码算法第</a:t>
            </a:r>
            <a:r>
              <a:rPr lang="en-US" altLang="zh-CN" b="0" i="0" dirty="0">
                <a:solidFill>
                  <a:srgbClr val="1C1917"/>
                </a:solidFill>
                <a:effectLst/>
              </a:rPr>
              <a:t>2</a:t>
            </a:r>
            <a:r>
              <a:rPr lang="zh-CN" altLang="en-US" b="0" i="0" dirty="0">
                <a:solidFill>
                  <a:srgbClr val="1C1917"/>
                </a:solidFill>
                <a:effectLst/>
              </a:rPr>
              <a:t>部分：数字签名算法</a:t>
            </a:r>
            <a:r>
              <a:rPr lang="en-US" altLang="zh-CN" b="0" i="0" dirty="0">
                <a:solidFill>
                  <a:srgbClr val="1C1917"/>
                </a:solidFill>
                <a:effectLst/>
              </a:rPr>
              <a:t>》</a:t>
            </a:r>
            <a:r>
              <a:rPr lang="zh-CN" altLang="en-US" b="0" i="0" dirty="0">
                <a:solidFill>
                  <a:srgbClr val="1C1917"/>
                </a:solidFill>
                <a:effectLst/>
              </a:rPr>
              <a:t>；</a:t>
            </a:r>
            <a:endParaRPr lang="zh-CN" altLang="en-US" b="0" i="0" dirty="0">
              <a:solidFill>
                <a:srgbClr val="1C1917"/>
              </a:solidFill>
              <a:effectLst/>
            </a:endParaRPr>
          </a:p>
          <a:p>
            <a:pPr marL="702310" indent="-342900" algn="l">
              <a:lnSpc>
                <a:spcPct val="150000"/>
              </a:lnSpc>
              <a:buFont typeface="Arial" panose="020B0604020202020204" pitchFamily="34" charset="0"/>
              <a:buChar char="•"/>
            </a:pPr>
            <a:r>
              <a:rPr lang="en-US" altLang="zh-CN" b="0" i="0" dirty="0">
                <a:solidFill>
                  <a:srgbClr val="1C1917"/>
                </a:solidFill>
                <a:effectLst/>
              </a:rPr>
              <a:t>GM/T 0044.3-2016《SM9</a:t>
            </a:r>
            <a:r>
              <a:rPr lang="zh-CN" altLang="en-US" b="0" i="0" dirty="0">
                <a:solidFill>
                  <a:srgbClr val="1C1917"/>
                </a:solidFill>
                <a:effectLst/>
              </a:rPr>
              <a:t>标识密码算法第</a:t>
            </a:r>
            <a:r>
              <a:rPr lang="en-US" altLang="zh-CN" b="0" i="0" dirty="0">
                <a:solidFill>
                  <a:srgbClr val="1C1917"/>
                </a:solidFill>
                <a:effectLst/>
              </a:rPr>
              <a:t>3</a:t>
            </a:r>
            <a:r>
              <a:rPr lang="zh-CN" altLang="en-US" b="0" i="0" dirty="0">
                <a:solidFill>
                  <a:srgbClr val="1C1917"/>
                </a:solidFill>
                <a:effectLst/>
              </a:rPr>
              <a:t>部分：密钥交换协议</a:t>
            </a:r>
            <a:r>
              <a:rPr lang="en-US" altLang="zh-CN" b="0" i="0" dirty="0">
                <a:solidFill>
                  <a:srgbClr val="1C1917"/>
                </a:solidFill>
                <a:effectLst/>
              </a:rPr>
              <a:t>》 </a:t>
            </a:r>
            <a:r>
              <a:rPr lang="zh-CN" altLang="en-US" b="0" i="0" dirty="0">
                <a:solidFill>
                  <a:srgbClr val="1C1917"/>
                </a:solidFill>
                <a:effectLst/>
              </a:rPr>
              <a:t>；</a:t>
            </a:r>
            <a:endParaRPr lang="zh-CN" altLang="en-US" b="0" i="0" dirty="0">
              <a:solidFill>
                <a:srgbClr val="1C1917"/>
              </a:solidFill>
              <a:effectLst/>
            </a:endParaRPr>
          </a:p>
          <a:p>
            <a:pPr marL="702310" indent="-342900" algn="l">
              <a:lnSpc>
                <a:spcPct val="150000"/>
              </a:lnSpc>
              <a:buFont typeface="Arial" panose="020B0604020202020204" pitchFamily="34" charset="0"/>
              <a:buChar char="•"/>
            </a:pPr>
            <a:r>
              <a:rPr lang="en-US" altLang="zh-CN" b="0" i="0" dirty="0">
                <a:solidFill>
                  <a:srgbClr val="1C1917"/>
                </a:solidFill>
                <a:effectLst/>
              </a:rPr>
              <a:t>GM/T 0044.4-2016《SM9</a:t>
            </a:r>
            <a:r>
              <a:rPr lang="zh-CN" altLang="en-US" b="0" i="0" dirty="0">
                <a:solidFill>
                  <a:srgbClr val="1C1917"/>
                </a:solidFill>
                <a:effectLst/>
              </a:rPr>
              <a:t>标识密码算法第</a:t>
            </a:r>
            <a:r>
              <a:rPr lang="en-US" altLang="zh-CN" b="0" i="0" dirty="0">
                <a:solidFill>
                  <a:srgbClr val="1C1917"/>
                </a:solidFill>
                <a:effectLst/>
              </a:rPr>
              <a:t>4</a:t>
            </a:r>
            <a:r>
              <a:rPr lang="zh-CN" altLang="en-US" b="0" i="0" dirty="0">
                <a:solidFill>
                  <a:srgbClr val="1C1917"/>
                </a:solidFill>
                <a:effectLst/>
              </a:rPr>
              <a:t>部分：密钥封装机制和公钥加密算法</a:t>
            </a:r>
            <a:r>
              <a:rPr lang="en-US" altLang="zh-CN" b="0" i="0" dirty="0">
                <a:solidFill>
                  <a:srgbClr val="1C1917"/>
                </a:solidFill>
                <a:effectLst/>
              </a:rPr>
              <a:t>》</a:t>
            </a:r>
            <a:r>
              <a:rPr lang="zh-CN" altLang="en-US" b="0" i="0" dirty="0">
                <a:solidFill>
                  <a:srgbClr val="1C1917"/>
                </a:solidFill>
                <a:effectLst/>
              </a:rPr>
              <a:t>；</a:t>
            </a:r>
            <a:endParaRPr lang="zh-CN" altLang="en-US" b="0" i="0" dirty="0">
              <a:solidFill>
                <a:srgbClr val="1C1917"/>
              </a:solidFill>
              <a:effectLst/>
            </a:endParaRPr>
          </a:p>
          <a:p>
            <a:pPr marL="702310" indent="-342900" algn="l">
              <a:lnSpc>
                <a:spcPct val="150000"/>
              </a:lnSpc>
              <a:buFont typeface="Arial" panose="020B0604020202020204" pitchFamily="34" charset="0"/>
              <a:buChar char="•"/>
            </a:pPr>
            <a:r>
              <a:rPr lang="en-US" altLang="zh-CN" b="0" i="0" dirty="0">
                <a:solidFill>
                  <a:srgbClr val="1C1917"/>
                </a:solidFill>
                <a:effectLst/>
              </a:rPr>
              <a:t>GM/T 0044.5-2016《SM9</a:t>
            </a:r>
            <a:r>
              <a:rPr lang="zh-CN" altLang="en-US" b="0" i="0" dirty="0">
                <a:solidFill>
                  <a:srgbClr val="1C1917"/>
                </a:solidFill>
                <a:effectLst/>
              </a:rPr>
              <a:t>标识密码算法第</a:t>
            </a:r>
            <a:r>
              <a:rPr lang="en-US" altLang="zh-CN" b="0" i="0" dirty="0">
                <a:solidFill>
                  <a:srgbClr val="1C1917"/>
                </a:solidFill>
                <a:effectLst/>
              </a:rPr>
              <a:t>5</a:t>
            </a:r>
            <a:r>
              <a:rPr lang="zh-CN" altLang="en-US" b="0" i="0" dirty="0">
                <a:solidFill>
                  <a:srgbClr val="1C1917"/>
                </a:solidFill>
                <a:effectLst/>
              </a:rPr>
              <a:t>部分：参数定义</a:t>
            </a:r>
            <a:r>
              <a:rPr lang="en-US" altLang="zh-CN" b="0" i="0" dirty="0">
                <a:solidFill>
                  <a:srgbClr val="1C1917"/>
                </a:solidFill>
                <a:effectLst/>
              </a:rPr>
              <a:t>》</a:t>
            </a:r>
            <a:r>
              <a:rPr lang="zh-CN" altLang="en-US" b="0" i="0" dirty="0">
                <a:solidFill>
                  <a:srgbClr val="1C1917"/>
                </a:solidFill>
                <a:effectLst/>
              </a:rPr>
              <a:t>。</a:t>
            </a:r>
            <a:endParaRPr lang="zh-CN" altLang="en-US"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SM9</a:t>
            </a:r>
            <a:r>
              <a:rPr lang="zh-CN" altLang="en-US" dirty="0"/>
              <a:t>标识密码算法</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en-US" altLang="zh-CN" b="0" i="0" dirty="0">
                <a:solidFill>
                  <a:srgbClr val="1C1917"/>
                </a:solidFill>
                <a:effectLst/>
              </a:rPr>
              <a:t>SM9</a:t>
            </a:r>
            <a:r>
              <a:rPr lang="zh-CN" altLang="en-US" b="0" i="0" dirty="0">
                <a:solidFill>
                  <a:srgbClr val="1C1917"/>
                </a:solidFill>
                <a:effectLst/>
              </a:rPr>
              <a:t>密码算法涉及有限域和椭圆曲线、双线性对及安全曲线、椭圆曲线上双线性对的运算等基本知识和技术。</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用椭圆曲线对实现的基于标识的数字签名算法包括数字签名生成算法和验证算法。</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en-US" altLang="zh-CN" dirty="0">
                <a:solidFill>
                  <a:srgbClr val="1C1917"/>
                </a:solidFill>
              </a:rPr>
              <a:t>SM9</a:t>
            </a:r>
            <a:r>
              <a:rPr lang="zh-CN" altLang="en-US" dirty="0">
                <a:solidFill>
                  <a:srgbClr val="1C1917"/>
                </a:solidFill>
              </a:rPr>
              <a:t>密钥交换</a:t>
            </a:r>
            <a:r>
              <a:rPr lang="zh-CN" altLang="en-US" b="0" i="0" dirty="0">
                <a:solidFill>
                  <a:srgbClr val="1C1917"/>
                </a:solidFill>
                <a:effectLst/>
              </a:rPr>
              <a:t>协议可以使通信双方通过对方的标识和自身的私钥经两次或可选三次信息传递过程，计算获取一个由双方共同决定的共享秘密密钥。</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en-US" altLang="zh-CN" b="0" i="0" dirty="0">
                <a:solidFill>
                  <a:srgbClr val="1C1917"/>
                </a:solidFill>
                <a:effectLst/>
              </a:rPr>
              <a:t>SM9</a:t>
            </a:r>
            <a:r>
              <a:rPr lang="zh-CN" altLang="en-US" b="0" i="0" dirty="0">
                <a:solidFill>
                  <a:srgbClr val="1C1917"/>
                </a:solidFill>
                <a:effectLst/>
              </a:rPr>
              <a:t>密钥封装机制使得封装者可以产生和加密一个秘密密钥给目标用户，而唯有目标用户可以解封装该秘密密钥，并把它作为进一步的会话密钥。</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SM9</a:t>
            </a:r>
            <a:r>
              <a:rPr lang="zh-CN" altLang="en-US" dirty="0"/>
              <a:t>算法的安全性和效率</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目前，没有发现明显影响双线性对密码系统应用的安全性风险。</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en-US" altLang="zh-CN" b="0" i="0" dirty="0">
                <a:solidFill>
                  <a:srgbClr val="1C1917"/>
                </a:solidFill>
                <a:effectLst/>
              </a:rPr>
              <a:t>SM9</a:t>
            </a:r>
            <a:r>
              <a:rPr lang="zh-CN" altLang="en-US" b="0" i="0" dirty="0">
                <a:solidFill>
                  <a:srgbClr val="1C1917"/>
                </a:solidFill>
                <a:effectLst/>
              </a:rPr>
              <a:t>密码算法能够避免弱椭圆曲线的选取问题，并抵抗常见的针对椭圆曲线的攻击方式，安全性远远高于同类算法。</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en-US" altLang="zh-CN" b="0" i="0" dirty="0">
                <a:solidFill>
                  <a:srgbClr val="1C1917"/>
                </a:solidFill>
                <a:effectLst/>
              </a:rPr>
              <a:t>SM9</a:t>
            </a:r>
            <a:r>
              <a:rPr lang="zh-CN" altLang="en-US" b="0" i="0" dirty="0">
                <a:solidFill>
                  <a:srgbClr val="1C1917"/>
                </a:solidFill>
                <a:effectLst/>
              </a:rPr>
              <a:t>的安全性和嵌入次数有关，即嵌入次数越多安全性越高，双线性对的计算越困难。</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RSA</a:t>
            </a:r>
            <a:r>
              <a:rPr lang="zh-CN" altLang="en-US" dirty="0"/>
              <a:t>算法简介</a:t>
            </a:r>
            <a:endParaRPr lang="zh-CN" altLang="en-US" dirty="0"/>
          </a:p>
        </p:txBody>
      </p:sp>
      <p:sp>
        <p:nvSpPr>
          <p:cNvPr id="5" name="文本占位符 4"/>
          <p:cNvSpPr>
            <a:spLocks noGrp="1"/>
          </p:cNvSpPr>
          <p:nvPr>
            <p:ph type="body" sz="quarter" idx="15"/>
          </p:nvPr>
        </p:nvSpPr>
        <p:spPr/>
        <p:txBody>
          <a:bodyPr>
            <a:normAutofit/>
          </a:bodyPr>
          <a:lstStyle/>
          <a:p>
            <a:pPr algn="l">
              <a:lnSpc>
                <a:spcPct val="150000"/>
              </a:lnSpc>
            </a:pPr>
            <a:r>
              <a:rPr lang="en-US" altLang="zh-CN" b="0" i="0" dirty="0">
                <a:solidFill>
                  <a:srgbClr val="1C1917"/>
                </a:solidFill>
                <a:effectLst/>
              </a:rPr>
              <a:t>RSA</a:t>
            </a:r>
            <a:r>
              <a:rPr lang="zh-CN" altLang="en-US" b="0" i="0" dirty="0">
                <a:solidFill>
                  <a:srgbClr val="1C1917"/>
                </a:solidFill>
                <a:effectLst/>
              </a:rPr>
              <a:t>算法基于大整数因子分解难题设计，因其原理清晰、结构简单，是第一个投入使用，也是迄今为止应用最广泛的公钥密码算法，可用于数字签名、安全认证等。</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mc:AlternateContent xmlns:mc="http://schemas.openxmlformats.org/markup-compatibility/2006">
        <mc:Choice xmlns:a14="http://schemas.microsoft.com/office/drawing/2010/main" Requires="a14">
          <p:sp>
            <p:nvSpPr>
              <p:cNvPr id="6" name="文本占位符 4"/>
              <p:cNvSpPr txBox="1"/>
              <p:nvPr/>
            </p:nvSpPr>
            <p:spPr>
              <a:xfrm>
                <a:off x="166009" y="2759422"/>
                <a:ext cx="5929991" cy="3660722"/>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lnSpc>
                    <a:spcPct val="150000"/>
                  </a:lnSpc>
                  <a:buFont typeface="Wingdings" panose="05000000000000000000" pitchFamily="2" charset="2"/>
                  <a:buChar char="Ø"/>
                </a:pPr>
                <a:r>
                  <a:rPr lang="zh-CN" altLang="en-US" dirty="0">
                    <a:solidFill>
                      <a:srgbClr val="1C1917"/>
                    </a:solidFill>
                  </a:rPr>
                  <a:t>密钥生成：</a:t>
                </a:r>
                <a:endParaRPr lang="en-US" altLang="zh-CN" dirty="0">
                  <a:solidFill>
                    <a:srgbClr val="1C1917"/>
                  </a:solidFill>
                </a:endParaRPr>
              </a:p>
              <a:p>
                <a:pPr marL="702310" indent="-342900" algn="just">
                  <a:lnSpc>
                    <a:spcPct val="150000"/>
                  </a:lnSpc>
                  <a:buFont typeface="Arial" panose="020B0604020202020204" pitchFamily="34" charset="0"/>
                  <a:buChar char="•"/>
                </a:pP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选取两个随机的大素数</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p</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q</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，计算</a:t>
                </a:r>
                <a14:m>
                  <m:oMath xmlns:m="http://schemas.openxmlformats.org/officeDocument/2006/math">
                    <m:r>
                      <a:rPr lang="en-US" altLang="zh-CN" sz="2400" i="1" kern="100" dirty="0" smtClean="0">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2400" i="1" kern="100" dirty="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dirty="0" err="1" smtClean="0">
                        <a:effectLst/>
                        <a:latin typeface="Cambria Math" panose="02040503050406030204" pitchFamily="18" charset="0"/>
                        <a:ea typeface="宋体" panose="02010600030101010101" pitchFamily="2" charset="-122"/>
                        <a:cs typeface="Times New Roman" panose="02020603050405020304" pitchFamily="18" charset="0"/>
                      </a:rPr>
                      <m:t>𝑝𝑞</m:t>
                    </m:r>
                  </m:oMath>
                </a14:m>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φ</m:t>
                    </m:r>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n</m:t>
                    </m:r>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i="1" kern="100">
                        <a:effectLst/>
                        <a:latin typeface="Cambria Math" panose="02040503050406030204" pitchFamily="18" charset="0"/>
                        <a:ea typeface="宋体" panose="02010600030101010101" pitchFamily="2" charset="-122"/>
                        <a:cs typeface="MS Gothic" panose="020B0609070205080204" pitchFamily="49" charset="-128"/>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𝑞</m:t>
                    </m:r>
                    <m:r>
                      <a:rPr lang="en-US" altLang="zh-CN" sz="2400" i="1" kern="100">
                        <a:effectLst/>
                        <a:latin typeface="Cambria Math" panose="02040503050406030204" pitchFamily="18" charset="0"/>
                        <a:ea typeface="宋体" panose="02010600030101010101" pitchFamily="2" charset="-122"/>
                        <a:cs typeface="MS Gothic" panose="020B0609070205080204" pitchFamily="49" charset="-128"/>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1800" kern="100" dirty="0">
                  <a:effectLst/>
                  <a:latin typeface="宋体" panose="02010600030101010101" pitchFamily="2" charset="-122"/>
                  <a:cs typeface="Times New Roman" panose="02020603050405020304" pitchFamily="18" charset="0"/>
                </a:endParaRPr>
              </a:p>
              <a:p>
                <a:pPr marL="702310" indent="-342900" algn="just">
                  <a:lnSpc>
                    <a:spcPct val="150000"/>
                  </a:lnSpc>
                  <a:buFont typeface="Arial" panose="020B0604020202020204" pitchFamily="34" charset="0"/>
                  <a:buChar char="•"/>
                </a:pP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选择随机数</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e,</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满足：</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e</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与</a:t>
                </a:r>
                <a14:m>
                  <m:oMath xmlns:m="http://schemas.openxmlformats.org/officeDocument/2006/math">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φ</m:t>
                    </m:r>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n</m:t>
                    </m:r>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互素；</a:t>
                </a:r>
                <a:endParaRPr lang="zh-CN" altLang="zh-CN" sz="1800" kern="100" dirty="0">
                  <a:effectLst/>
                  <a:latin typeface="宋体" panose="02010600030101010101" pitchFamily="2" charset="-122"/>
                  <a:cs typeface="Times New Roman" panose="02020603050405020304" pitchFamily="18" charset="0"/>
                </a:endParaRPr>
              </a:p>
              <a:p>
                <a:pPr marL="702310" indent="-342900" algn="just">
                  <a:lnSpc>
                    <a:spcPct val="150000"/>
                  </a:lnSpc>
                  <a:buFont typeface="Arial" panose="020B0604020202020204" pitchFamily="34" charset="0"/>
                  <a:buChar char="•"/>
                </a:pP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计算</a:t>
                </a:r>
                <a14:m>
                  <m:oMath xmlns:m="http://schemas.openxmlformats.org/officeDocument/2006/math">
                    <m:r>
                      <m:rPr>
                        <m:sty m:val="p"/>
                      </m:rP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d</m:t>
                    </m:r>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𝑒</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𝑚𝑜𝑑</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φ</m:t>
                    </m:r>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n</m:t>
                    </m:r>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kern="100" dirty="0">
                  <a:effectLst/>
                  <a:latin typeface="宋体" panose="02010600030101010101" pitchFamily="2" charset="-122"/>
                  <a:cs typeface="Times New Roman" panose="02020603050405020304" pitchFamily="18" charset="0"/>
                </a:endParaRPr>
              </a:p>
              <a:p>
                <a:pPr marL="702310" indent="-342900">
                  <a:buFont typeface="Arial" panose="020B0604020202020204" pitchFamily="34" charset="0"/>
                  <a:buChar char="•"/>
                </a:pPr>
                <a:r>
                  <a:rPr lang="zh-CN" altLang="zh-CN" sz="2400" dirty="0">
                    <a:effectLst/>
                    <a:ea typeface="宋体" panose="02010600030101010101" pitchFamily="2" charset="-122"/>
                    <a:cs typeface="Times New Roman" panose="02020603050405020304" pitchFamily="18" charset="0"/>
                  </a:rPr>
                  <a:t>公开（</a:t>
                </a:r>
                <a:r>
                  <a:rPr lang="en-US" altLang="zh-CN" sz="2400" dirty="0">
                    <a:effectLst/>
                    <a:ea typeface="宋体" panose="02010600030101010101" pitchFamily="2" charset="-122"/>
                    <a:cs typeface="Times New Roman" panose="02020603050405020304" pitchFamily="18" charset="0"/>
                  </a:rPr>
                  <a:t>n</a:t>
                </a:r>
                <a:r>
                  <a:rPr lang="zh-CN" altLang="zh-CN" sz="2400" dirty="0">
                    <a:effectLst/>
                    <a:ea typeface="宋体" panose="02010600030101010101" pitchFamily="2" charset="-122"/>
                    <a:cs typeface="Times New Roman" panose="02020603050405020304" pitchFamily="18" charset="0"/>
                  </a:rPr>
                  <a:t>，</a:t>
                </a:r>
                <a:r>
                  <a:rPr lang="en-US" altLang="zh-CN" sz="2400" dirty="0">
                    <a:effectLst/>
                    <a:ea typeface="宋体" panose="02010600030101010101" pitchFamily="2" charset="-122"/>
                    <a:cs typeface="Times New Roman" panose="02020603050405020304" pitchFamily="18" charset="0"/>
                  </a:rPr>
                  <a:t>e</a:t>
                </a:r>
                <a:r>
                  <a:rPr lang="zh-CN" altLang="zh-CN" sz="2400" dirty="0">
                    <a:effectLst/>
                    <a:ea typeface="宋体" panose="02010600030101010101" pitchFamily="2" charset="-122"/>
                    <a:cs typeface="Times New Roman" panose="02020603050405020304" pitchFamily="18" charset="0"/>
                  </a:rPr>
                  <a:t>）作为公钥，保留（</a:t>
                </a:r>
                <a:r>
                  <a:rPr lang="en-US" altLang="zh-CN" sz="2400" dirty="0">
                    <a:effectLst/>
                    <a:ea typeface="宋体" panose="02010600030101010101" pitchFamily="2" charset="-122"/>
                    <a:cs typeface="Times New Roman" panose="02020603050405020304" pitchFamily="18" charset="0"/>
                  </a:rPr>
                  <a:t>d</a:t>
                </a:r>
                <a:r>
                  <a:rPr lang="zh-CN" altLang="zh-CN" sz="2400" dirty="0">
                    <a:effectLst/>
                    <a:ea typeface="宋体" panose="02010600030101010101" pitchFamily="2" charset="-122"/>
                    <a:cs typeface="Times New Roman" panose="02020603050405020304" pitchFamily="18" charset="0"/>
                  </a:rPr>
                  <a:t>，</a:t>
                </a:r>
                <a:r>
                  <a:rPr lang="en-US" altLang="zh-CN" sz="2400" dirty="0">
                    <a:effectLst/>
                    <a:ea typeface="宋体" panose="02010600030101010101" pitchFamily="2" charset="-122"/>
                    <a:cs typeface="Times New Roman" panose="02020603050405020304" pitchFamily="18" charset="0"/>
                  </a:rPr>
                  <a:t>p</a:t>
                </a:r>
                <a:r>
                  <a:rPr lang="zh-CN" altLang="zh-CN" sz="2400" dirty="0">
                    <a:effectLst/>
                    <a:ea typeface="宋体" panose="02010600030101010101" pitchFamily="2" charset="-122"/>
                    <a:cs typeface="Times New Roman" panose="02020603050405020304" pitchFamily="18" charset="0"/>
                  </a:rPr>
                  <a:t>，</a:t>
                </a:r>
                <a:r>
                  <a:rPr lang="en-US" altLang="zh-CN" sz="2400" dirty="0">
                    <a:effectLst/>
                    <a:ea typeface="宋体" panose="02010600030101010101" pitchFamily="2" charset="-122"/>
                    <a:cs typeface="Times New Roman" panose="02020603050405020304" pitchFamily="18" charset="0"/>
                  </a:rPr>
                  <a:t>q</a:t>
                </a:r>
                <a:r>
                  <a:rPr lang="zh-CN" altLang="zh-CN" sz="2400" dirty="0">
                    <a:effectLst/>
                    <a:ea typeface="宋体" panose="02010600030101010101" pitchFamily="2" charset="-122"/>
                    <a:cs typeface="Times New Roman" panose="02020603050405020304" pitchFamily="18" charset="0"/>
                  </a:rPr>
                  <a:t>）作为私钥。</a:t>
                </a:r>
                <a:endParaRPr lang="en-US" altLang="zh-CN" dirty="0">
                  <a:solidFill>
                    <a:srgbClr val="1C1917"/>
                  </a:solidFill>
                </a:endParaRPr>
              </a:p>
            </p:txBody>
          </p:sp>
        </mc:Choice>
        <mc:Fallback>
          <p:sp>
            <p:nvSpPr>
              <p:cNvPr id="6" name="文本占位符 4"/>
              <p:cNvSpPr txBox="1">
                <a:spLocks noRot="1" noChangeAspect="1" noMove="1" noResize="1" noEditPoints="1" noAdjustHandles="1" noChangeArrowheads="1" noChangeShapeType="1" noTextEdit="1"/>
              </p:cNvSpPr>
              <p:nvPr/>
            </p:nvSpPr>
            <p:spPr>
              <a:xfrm>
                <a:off x="166009" y="2759422"/>
                <a:ext cx="5929991" cy="3660722"/>
              </a:xfrm>
              <a:prstGeom prst="rect">
                <a:avLst/>
              </a:prstGeom>
              <a:blipFill rotWithShape="1">
                <a:blip r:embed="rId1"/>
                <a:stretch>
                  <a:fillRect l="-5" t="-9" r="-471"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占位符 4"/>
              <p:cNvSpPr txBox="1"/>
              <p:nvPr/>
            </p:nvSpPr>
            <p:spPr>
              <a:xfrm>
                <a:off x="6128602" y="2825381"/>
                <a:ext cx="5574081" cy="3315389"/>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lnSpc>
                    <a:spcPct val="150000"/>
                  </a:lnSpc>
                  <a:buFont typeface="Wingdings" panose="05000000000000000000" pitchFamily="2" charset="2"/>
                  <a:buChar char="Ø"/>
                </a:pPr>
                <a:r>
                  <a:rPr lang="zh-CN" altLang="en-US" dirty="0">
                    <a:solidFill>
                      <a:srgbClr val="1C1917"/>
                    </a:solidFill>
                  </a:rPr>
                  <a:t>加密过程：</a:t>
                </a:r>
                <a:endParaRPr lang="en-US" altLang="zh-CN" dirty="0">
                  <a:solidFill>
                    <a:srgbClr val="1C1917"/>
                  </a:solidFill>
                </a:endParaRPr>
              </a:p>
              <a:p>
                <a:pPr marL="702310" indent="-342900">
                  <a:lnSpc>
                    <a:spcPct val="150000"/>
                  </a:lnSpc>
                  <a:buFont typeface="Arial" panose="020B0604020202020204" pitchFamily="34" charset="0"/>
                  <a:buChar char="•"/>
                  <a:tabLst>
                    <a:tab pos="540385" algn="l"/>
                  </a:tabLst>
                </a:pPr>
                <a:r>
                  <a:rPr lang="zh-CN" altLang="zh-CN" kern="100" dirty="0">
                    <a:latin typeface="宋体" panose="02010600030101010101" pitchFamily="2" charset="-122"/>
                  </a:rPr>
                  <a:t>对于明文</a:t>
                </a:r>
                <a:r>
                  <a:rPr lang="en-US" altLang="zh-CN" kern="100" dirty="0">
                    <a:latin typeface="宋体" panose="02010600030101010101" pitchFamily="2" charset="-122"/>
                  </a:rPr>
                  <a:t>P</a:t>
                </a:r>
                <a:r>
                  <a:rPr lang="zh-CN" altLang="zh-CN" kern="100" dirty="0">
                    <a:latin typeface="宋体" panose="02010600030101010101" pitchFamily="2" charset="-122"/>
                  </a:rPr>
                  <a:t>，计算密文</a:t>
                </a:r>
                <a14:m>
                  <m:oMath xmlns:m="http://schemas.openxmlformats.org/officeDocument/2006/math">
                    <m:r>
                      <m:rPr>
                        <m:sty m:val="p"/>
                      </m:rPr>
                      <a:rPr lang="en-US" altLang="zh-CN" kern="100">
                        <a:latin typeface="Cambria Math" panose="02040503050406030204" pitchFamily="18" charset="0"/>
                      </a:rPr>
                      <m:t>C</m:t>
                    </m:r>
                    <m:r>
                      <a:rPr lang="en-US" altLang="zh-CN" kern="100">
                        <a:latin typeface="Cambria Math" panose="02040503050406030204" pitchFamily="18" charset="0"/>
                      </a:rPr>
                      <m:t>=</m:t>
                    </m:r>
                    <m:sSup>
                      <m:sSupPr>
                        <m:ctrlPr>
                          <a:rPr lang="zh-CN" altLang="zh-CN" i="1" kern="100">
                            <a:latin typeface="Cambria Math" panose="02040503050406030204" pitchFamily="18" charset="0"/>
                          </a:rPr>
                        </m:ctrlPr>
                      </m:sSupPr>
                      <m:e>
                        <m:r>
                          <a:rPr lang="en-US" altLang="zh-CN" kern="100">
                            <a:latin typeface="Cambria Math" panose="02040503050406030204" pitchFamily="18" charset="0"/>
                          </a:rPr>
                          <m:t>𝑃</m:t>
                        </m:r>
                      </m:e>
                      <m:sup>
                        <m:r>
                          <a:rPr lang="en-US" altLang="zh-CN" kern="100">
                            <a:latin typeface="Cambria Math" panose="02040503050406030204" pitchFamily="18" charset="0"/>
                          </a:rPr>
                          <m:t>𝑒</m:t>
                        </m:r>
                      </m:sup>
                    </m:sSup>
                    <m:r>
                      <a:rPr lang="en-US" altLang="zh-CN" kern="100">
                        <a:latin typeface="Cambria Math" panose="02040503050406030204" pitchFamily="18" charset="0"/>
                      </a:rPr>
                      <m:t>𝑚𝑜𝑑</m:t>
                    </m:r>
                    <m:r>
                      <a:rPr lang="en-US" altLang="zh-CN" kern="100">
                        <a:latin typeface="Cambria Math" panose="02040503050406030204" pitchFamily="18" charset="0"/>
                      </a:rPr>
                      <m:t> </m:t>
                    </m:r>
                    <m:r>
                      <m:rPr>
                        <m:sty m:val="p"/>
                      </m:rPr>
                      <a:rPr lang="en-US" altLang="zh-CN" kern="100">
                        <a:latin typeface="Cambria Math" panose="02040503050406030204" pitchFamily="18" charset="0"/>
                      </a:rPr>
                      <m:t>n</m:t>
                    </m:r>
                  </m:oMath>
                </a14:m>
                <a:r>
                  <a:rPr lang="zh-CN" altLang="zh-CN" kern="100" dirty="0">
                    <a:latin typeface="宋体" panose="02010600030101010101" pitchFamily="2" charset="-122"/>
                  </a:rPr>
                  <a:t>。</a:t>
                </a:r>
                <a:endParaRPr lang="zh-CN" altLang="zh-CN" kern="100" dirty="0">
                  <a:latin typeface="宋体" panose="02010600030101010101" pitchFamily="2" charset="-122"/>
                </a:endParaRPr>
              </a:p>
              <a:p>
                <a:pPr marL="342900" indent="-342900" algn="l">
                  <a:lnSpc>
                    <a:spcPct val="150000"/>
                  </a:lnSpc>
                  <a:buFont typeface="Wingdings" panose="05000000000000000000" pitchFamily="2" charset="2"/>
                  <a:buChar char="Ø"/>
                  <a:tabLst>
                    <a:tab pos="540385" algn="l"/>
                  </a:tabLst>
                </a:pPr>
                <a:r>
                  <a:rPr lang="zh-CN" altLang="zh-CN" dirty="0">
                    <a:solidFill>
                      <a:srgbClr val="1C1917"/>
                    </a:solidFill>
                  </a:rPr>
                  <a:t>解密过程</a:t>
                </a:r>
                <a:endParaRPr lang="zh-CN" altLang="zh-CN" dirty="0">
                  <a:solidFill>
                    <a:srgbClr val="1C1917"/>
                  </a:solidFill>
                </a:endParaRPr>
              </a:p>
              <a:p>
                <a:pPr marL="702310" indent="-342900">
                  <a:lnSpc>
                    <a:spcPct val="150000"/>
                  </a:lnSpc>
                  <a:buFont typeface="Arial" panose="020B0604020202020204" pitchFamily="34" charset="0"/>
                  <a:buChar char="•"/>
                  <a:tabLst>
                    <a:tab pos="540385" algn="l"/>
                  </a:tabLst>
                </a:pPr>
                <a:r>
                  <a:rPr lang="zh-CN" altLang="zh-CN" kern="100" dirty="0">
                    <a:latin typeface="宋体" panose="02010600030101010101" pitchFamily="2" charset="-122"/>
                  </a:rPr>
                  <a:t>对于密文</a:t>
                </a:r>
                <a:r>
                  <a:rPr lang="en-US" altLang="zh-CN" kern="100" dirty="0">
                    <a:latin typeface="宋体" panose="02010600030101010101" pitchFamily="2" charset="-122"/>
                  </a:rPr>
                  <a:t>C</a:t>
                </a:r>
                <a:r>
                  <a:rPr lang="zh-CN" altLang="zh-CN" kern="100" dirty="0">
                    <a:latin typeface="宋体" panose="02010600030101010101" pitchFamily="2" charset="-122"/>
                  </a:rPr>
                  <a:t>，计算密文</a:t>
                </a:r>
                <a14:m>
                  <m:oMath xmlns:m="http://schemas.openxmlformats.org/officeDocument/2006/math">
                    <m:r>
                      <m:rPr>
                        <m:sty m:val="p"/>
                      </m:rPr>
                      <a:rPr lang="en-US" altLang="zh-CN" kern="100">
                        <a:latin typeface="Cambria Math" panose="02040503050406030204" pitchFamily="18" charset="0"/>
                      </a:rPr>
                      <m:t>P</m:t>
                    </m:r>
                    <m:r>
                      <a:rPr lang="en-US" altLang="zh-CN" kern="100">
                        <a:latin typeface="Cambria Math" panose="02040503050406030204" pitchFamily="18" charset="0"/>
                      </a:rPr>
                      <m:t>=</m:t>
                    </m:r>
                    <m:sSup>
                      <m:sSupPr>
                        <m:ctrlPr>
                          <a:rPr lang="zh-CN" altLang="zh-CN" i="1" kern="100">
                            <a:latin typeface="Cambria Math" panose="02040503050406030204" pitchFamily="18" charset="0"/>
                          </a:rPr>
                        </m:ctrlPr>
                      </m:sSupPr>
                      <m:e>
                        <m:r>
                          <a:rPr lang="en-US" altLang="zh-CN" kern="100">
                            <a:latin typeface="Cambria Math" panose="02040503050406030204" pitchFamily="18" charset="0"/>
                          </a:rPr>
                          <m:t>𝐶</m:t>
                        </m:r>
                      </m:e>
                      <m:sup>
                        <m:r>
                          <a:rPr lang="en-US" altLang="zh-CN" kern="100">
                            <a:latin typeface="Cambria Math" panose="02040503050406030204" pitchFamily="18" charset="0"/>
                          </a:rPr>
                          <m:t>𝑑</m:t>
                        </m:r>
                      </m:sup>
                    </m:sSup>
                    <m:r>
                      <a:rPr lang="en-US" altLang="zh-CN" kern="100">
                        <a:latin typeface="Cambria Math" panose="02040503050406030204" pitchFamily="18" charset="0"/>
                      </a:rPr>
                      <m:t>𝑚𝑜𝑑</m:t>
                    </m:r>
                    <m:r>
                      <a:rPr lang="en-US" altLang="zh-CN" kern="100">
                        <a:latin typeface="Cambria Math" panose="02040503050406030204" pitchFamily="18" charset="0"/>
                      </a:rPr>
                      <m:t> </m:t>
                    </m:r>
                    <m:r>
                      <m:rPr>
                        <m:sty m:val="p"/>
                      </m:rPr>
                      <a:rPr lang="en-US" altLang="zh-CN" kern="100">
                        <a:latin typeface="Cambria Math" panose="02040503050406030204" pitchFamily="18" charset="0"/>
                      </a:rPr>
                      <m:t>n</m:t>
                    </m:r>
                  </m:oMath>
                </a14:m>
                <a:r>
                  <a:rPr lang="zh-CN" altLang="zh-CN" kern="100" dirty="0">
                    <a:latin typeface="宋体" panose="02010600030101010101" pitchFamily="2" charset="-122"/>
                  </a:rPr>
                  <a:t>。</a:t>
                </a:r>
                <a:endParaRPr lang="zh-CN" altLang="zh-CN" kern="100" dirty="0">
                  <a:latin typeface="宋体" panose="02010600030101010101" pitchFamily="2" charset="-122"/>
                </a:endParaRPr>
              </a:p>
            </p:txBody>
          </p:sp>
        </mc:Choice>
        <mc:Fallback>
          <p:sp>
            <p:nvSpPr>
              <p:cNvPr id="7" name="文本占位符 4"/>
              <p:cNvSpPr txBox="1">
                <a:spLocks noRot="1" noChangeAspect="1" noMove="1" noResize="1" noEditPoints="1" noAdjustHandles="1" noChangeArrowheads="1" noChangeShapeType="1" noTextEdit="1"/>
              </p:cNvSpPr>
              <p:nvPr/>
            </p:nvSpPr>
            <p:spPr>
              <a:xfrm>
                <a:off x="6128602" y="2825381"/>
                <a:ext cx="5574081" cy="3315389"/>
              </a:xfrm>
              <a:prstGeom prst="rect">
                <a:avLst/>
              </a:prstGeom>
              <a:blipFill rotWithShape="1">
                <a:blip r:embed="rId2"/>
                <a:stretch>
                  <a:fillRect l="-4" t="-8" r="-2855" b="10"/>
                </a:stretch>
              </a:blipFill>
            </p:spPr>
            <p:txBody>
              <a:bodyPr/>
              <a:lstStyle/>
              <a:p>
                <a:r>
                  <a:rPr lang="zh-CN" altLang="en-US">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RSA</a:t>
            </a:r>
            <a:r>
              <a:rPr lang="zh-CN" altLang="en-US" dirty="0"/>
              <a:t>算法安全性和效率</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en-US" altLang="zh-CN" b="0" i="0" dirty="0">
                <a:solidFill>
                  <a:srgbClr val="1C1917"/>
                </a:solidFill>
                <a:effectLst/>
              </a:rPr>
              <a:t>1024</a:t>
            </a:r>
            <a:r>
              <a:rPr lang="zh-CN" altLang="en-US" b="0" i="0" dirty="0">
                <a:solidFill>
                  <a:srgbClr val="1C1917"/>
                </a:solidFill>
                <a:effectLst/>
              </a:rPr>
              <a:t>比特及以下密钥长度（</a:t>
            </a:r>
            <a:r>
              <a:rPr lang="en-US" altLang="zh-CN" b="0" i="0" dirty="0">
                <a:solidFill>
                  <a:srgbClr val="1C1917"/>
                </a:solidFill>
                <a:effectLst/>
              </a:rPr>
              <a:t>n</a:t>
            </a:r>
            <a:r>
              <a:rPr lang="zh-CN" altLang="en-US" b="0" i="0" dirty="0">
                <a:solidFill>
                  <a:srgbClr val="1C1917"/>
                </a:solidFill>
                <a:effectLst/>
              </a:rPr>
              <a:t>的长度）的</a:t>
            </a:r>
            <a:r>
              <a:rPr lang="en-US" altLang="zh-CN" b="0" i="0" dirty="0">
                <a:solidFill>
                  <a:srgbClr val="1C1917"/>
                </a:solidFill>
                <a:effectLst/>
              </a:rPr>
              <a:t>RSA</a:t>
            </a:r>
            <a:r>
              <a:rPr lang="zh-CN" altLang="en-US" b="0" i="0" dirty="0">
                <a:solidFill>
                  <a:srgbClr val="1C1917"/>
                </a:solidFill>
                <a:effectLst/>
              </a:rPr>
              <a:t>算法目前已经不推荐使用。</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在当前应用中，为保证安全，</a:t>
            </a:r>
            <a:r>
              <a:rPr lang="en-US" altLang="zh-CN" b="0" i="0" dirty="0">
                <a:solidFill>
                  <a:srgbClr val="1C1917"/>
                </a:solidFill>
                <a:effectLst/>
              </a:rPr>
              <a:t>n</a:t>
            </a:r>
            <a:r>
              <a:rPr lang="zh-CN" altLang="en-US" b="0" i="0" dirty="0">
                <a:solidFill>
                  <a:srgbClr val="1C1917"/>
                </a:solidFill>
                <a:effectLst/>
              </a:rPr>
              <a:t>应该至少选用</a:t>
            </a:r>
            <a:r>
              <a:rPr lang="en-US" altLang="zh-CN" b="0" i="0" dirty="0">
                <a:solidFill>
                  <a:srgbClr val="1C1917"/>
                </a:solidFill>
                <a:effectLst/>
              </a:rPr>
              <a:t>2048</a:t>
            </a:r>
            <a:r>
              <a:rPr lang="zh-CN" altLang="en-US" b="0" i="0" dirty="0">
                <a:solidFill>
                  <a:srgbClr val="1C1917"/>
                </a:solidFill>
                <a:effectLst/>
              </a:rPr>
              <a:t>比特，即选用</a:t>
            </a:r>
            <a:r>
              <a:rPr lang="en-US" altLang="zh-CN" b="0" i="0" dirty="0">
                <a:solidFill>
                  <a:srgbClr val="1C1917"/>
                </a:solidFill>
                <a:effectLst/>
              </a:rPr>
              <a:t>RSA2048</a:t>
            </a:r>
            <a:r>
              <a:rPr lang="zh-CN" altLang="en-US" b="0" i="0" dirty="0">
                <a:solidFill>
                  <a:srgbClr val="1C1917"/>
                </a:solidFill>
                <a:effectLst/>
              </a:rPr>
              <a:t>算法。</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在效率方面，由于达到相当安全强度时，</a:t>
            </a:r>
            <a:r>
              <a:rPr lang="en-US" altLang="zh-CN" b="0" i="0" dirty="0">
                <a:solidFill>
                  <a:srgbClr val="1C1917"/>
                </a:solidFill>
                <a:effectLst/>
              </a:rPr>
              <a:t>RSA</a:t>
            </a:r>
            <a:r>
              <a:rPr lang="zh-CN" altLang="en-US" b="0" i="0" dirty="0">
                <a:solidFill>
                  <a:srgbClr val="1C1917"/>
                </a:solidFill>
                <a:effectLst/>
              </a:rPr>
              <a:t>密钥长度要远长于</a:t>
            </a:r>
            <a:r>
              <a:rPr lang="en-US" altLang="zh-CN" b="0" i="0" dirty="0">
                <a:solidFill>
                  <a:srgbClr val="1C1917"/>
                </a:solidFill>
                <a:effectLst/>
              </a:rPr>
              <a:t>ECC</a:t>
            </a:r>
            <a:r>
              <a:rPr lang="zh-CN" altLang="en-US" b="0" i="0" dirty="0">
                <a:solidFill>
                  <a:srgbClr val="1C1917"/>
                </a:solidFill>
                <a:effectLst/>
              </a:rPr>
              <a:t>算法（如</a:t>
            </a:r>
            <a:r>
              <a:rPr lang="en-US" altLang="zh-CN" b="0" i="0" dirty="0">
                <a:solidFill>
                  <a:srgbClr val="1C1917"/>
                </a:solidFill>
                <a:effectLst/>
              </a:rPr>
              <a:t>SM2)</a:t>
            </a:r>
            <a:r>
              <a:rPr lang="zh-CN" altLang="en-US" b="0" i="0" dirty="0">
                <a:solidFill>
                  <a:srgbClr val="1C1917"/>
                </a:solidFill>
                <a:effectLst/>
              </a:rPr>
              <a:t>，因此私钥计算的执行效率（如计算数字签名）要比</a:t>
            </a:r>
            <a:r>
              <a:rPr lang="en-US" altLang="zh-CN" b="0" i="0" dirty="0">
                <a:solidFill>
                  <a:srgbClr val="1C1917"/>
                </a:solidFill>
                <a:effectLst/>
              </a:rPr>
              <a:t>ECC</a:t>
            </a:r>
            <a:r>
              <a:rPr lang="zh-CN" altLang="en-US" b="0" i="0" dirty="0">
                <a:solidFill>
                  <a:srgbClr val="1C1917"/>
                </a:solidFill>
                <a:effectLst/>
              </a:rPr>
              <a:t>算法慢数倍。</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密码杂凑函数</a:t>
            </a:r>
            <a:endParaRPr lang="zh-CN" altLang="en-US" dirty="0"/>
          </a:p>
        </p:txBody>
      </p:sp>
      <mc:AlternateContent xmlns:mc="http://schemas.openxmlformats.org/markup-compatibility/2006">
        <mc:Choice xmlns:a14="http://schemas.microsoft.com/office/drawing/2010/main" Requires="a14">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密码杂凑算法也称作“散列算法”或“哈希算法”，现在的密码行业标准统称其为密码杂凑算法，简称“杂凑算法”。</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密码杂凑算法对任意长度的消息进行压缩，输出定长的消息摘要或杂凑值，该过程表示为：</a:t>
                </a:r>
                <a14:m>
                  <m:oMath xmlns:m="http://schemas.openxmlformats.org/officeDocument/2006/math">
                    <m:r>
                      <a:rPr lang="en-US" altLang="zh-CN" b="0" i="1" dirty="0" smtClean="0">
                        <a:solidFill>
                          <a:srgbClr val="1C1917"/>
                        </a:solidFill>
                        <a:effectLst/>
                        <a:latin typeface="Cambria Math" panose="02040503050406030204" pitchFamily="18" charset="0"/>
                      </a:rPr>
                      <m:t>ℎ</m:t>
                    </m:r>
                    <m:r>
                      <a:rPr lang="en-US" altLang="zh-CN" b="0" i="1" dirty="0" smtClean="0">
                        <a:solidFill>
                          <a:srgbClr val="1C1917"/>
                        </a:solidFill>
                        <a:effectLst/>
                        <a:latin typeface="Cambria Math" panose="02040503050406030204" pitchFamily="18" charset="0"/>
                      </a:rPr>
                      <m:t>=</m:t>
                    </m:r>
                    <m:r>
                      <a:rPr lang="en-US" altLang="zh-CN" b="0" i="1" dirty="0" smtClean="0">
                        <a:solidFill>
                          <a:srgbClr val="1C1917"/>
                        </a:solidFill>
                        <a:effectLst/>
                        <a:latin typeface="Cambria Math" panose="02040503050406030204" pitchFamily="18" charset="0"/>
                      </a:rPr>
                      <m:t>𝐻</m:t>
                    </m:r>
                    <m:r>
                      <a:rPr lang="en-US" altLang="zh-CN" b="0" i="1" dirty="0" smtClean="0">
                        <a:solidFill>
                          <a:srgbClr val="1C1917"/>
                        </a:solidFill>
                        <a:effectLst/>
                        <a:latin typeface="Cambria Math" panose="02040503050406030204" pitchFamily="18" charset="0"/>
                      </a:rPr>
                      <m:t>(</m:t>
                    </m:r>
                    <m:r>
                      <a:rPr lang="en-US" altLang="zh-CN" b="0" i="1" dirty="0" smtClean="0">
                        <a:solidFill>
                          <a:srgbClr val="1C1917"/>
                        </a:solidFill>
                        <a:effectLst/>
                        <a:latin typeface="Cambria Math" panose="02040503050406030204" pitchFamily="18" charset="0"/>
                      </a:rPr>
                      <m:t>𝑀</m:t>
                    </m:r>
                    <m:r>
                      <a:rPr lang="en-US" altLang="zh-CN" b="0" i="1" dirty="0" smtClean="0">
                        <a:solidFill>
                          <a:srgbClr val="1C1917"/>
                        </a:solidFill>
                        <a:effectLst/>
                        <a:latin typeface="Cambria Math" panose="02040503050406030204" pitchFamily="18" charset="0"/>
                      </a:rPr>
                      <m:t>)</m:t>
                    </m:r>
                  </m:oMath>
                </a14:m>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一般来说，杂凑算法具有如下性质：</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dirty="0">
                    <a:solidFill>
                      <a:srgbClr val="1C1917"/>
                    </a:solidFill>
                  </a:rPr>
                  <a:t>抗原像攻击</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b="0" i="0" dirty="0">
                    <a:solidFill>
                      <a:srgbClr val="1C1917"/>
                    </a:solidFill>
                    <a:effectLst/>
                  </a:rPr>
                  <a:t>抗第二原像攻击（弱抗碰撞性）</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dirty="0">
                    <a:solidFill>
                      <a:srgbClr val="1C1917"/>
                    </a:solidFill>
                  </a:rPr>
                  <a:t>强抗碰撞攻击</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endParaRPr lang="en-US" altLang="zh-CN" b="0" i="0" dirty="0">
                  <a:solidFill>
                    <a:srgbClr val="1C1917"/>
                  </a:solidFill>
                  <a:effectLst/>
                </a:endParaRPr>
              </a:p>
            </p:txBody>
          </p:sp>
        </mc:Choice>
        <mc:Fallback>
          <p:sp>
            <p:nvSpPr>
              <p:cNvPr id="5" name="文本占位符 4"/>
              <p:cNvSpPr>
                <a:spLocks noRot="1" noChangeAspect="1" noMove="1" noResize="1" noEditPoints="1" noAdjustHandles="1" noChangeArrowheads="1" noChangeShapeType="1" noTextEdit="1"/>
              </p:cNvSpPr>
              <p:nvPr>
                <p:ph type="body" sz="quarter" idx="15"/>
              </p:nvPr>
            </p:nvSpPr>
            <p:spPr>
              <a:blipFill rotWithShape="1">
                <a:blip r:embed="rId1"/>
                <a:stretch>
                  <a:fillRect l="-4" t="-11" r="1" b="-10340"/>
                </a:stretch>
              </a:blipFill>
            </p:spPr>
            <p:txBody>
              <a:bodyPr/>
              <a:lstStyle/>
              <a:p>
                <a:r>
                  <a:rPr lang="zh-CN" altLang="en-US">
                    <a:noFill/>
                  </a:rPr>
                  <a:t> </a:t>
                </a:r>
              </a:p>
            </p:txBody>
          </p:sp>
        </mc:Fallback>
      </mc:AlternateContent>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对称密码算法</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对称密码算法加密过程与解密过程使用相同的或容易相互推导得出的密钥，即加密和解密两方的密钥是“对称”的。</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用户通过加密算法将明文变换为密文。</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密文的具体值由密钥和加密算法共同决定。</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只有掌握了同一个密钥和对应解密算法的用户才可以将密文逆变换为有意义的明文。</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pic>
        <p:nvPicPr>
          <p:cNvPr id="6" name="图片 5"/>
          <p:cNvPicPr>
            <a:picLocks noChangeAspect="1"/>
          </p:cNvPicPr>
          <p:nvPr/>
        </p:nvPicPr>
        <p:blipFill rotWithShape="1">
          <a:blip r:embed="rId1"/>
          <a:srcRect b="26454"/>
          <a:stretch>
            <a:fillRect/>
          </a:stretch>
        </p:blipFill>
        <p:spPr>
          <a:xfrm>
            <a:off x="2510266" y="4701253"/>
            <a:ext cx="7171468" cy="1546224"/>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密码杂凑算法的结构</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en-US" altLang="zh-CN" b="0" i="0" dirty="0">
                <a:solidFill>
                  <a:srgbClr val="1C1917"/>
                </a:solidFill>
                <a:effectLst/>
              </a:rPr>
              <a:t>Merkle-</a:t>
            </a:r>
            <a:r>
              <a:rPr lang="en-US" altLang="zh-CN" b="0" i="0" dirty="0" err="1">
                <a:solidFill>
                  <a:srgbClr val="1C1917"/>
                </a:solidFill>
                <a:effectLst/>
              </a:rPr>
              <a:t>Damgård</a:t>
            </a:r>
            <a:r>
              <a:rPr lang="zh-CN" altLang="en-US" b="0" i="0" dirty="0">
                <a:solidFill>
                  <a:srgbClr val="1C1917"/>
                </a:solidFill>
                <a:effectLst/>
              </a:rPr>
              <a:t>模型（简称</a:t>
            </a:r>
            <a:r>
              <a:rPr lang="en-US" altLang="zh-CN" b="0" i="0" dirty="0">
                <a:solidFill>
                  <a:srgbClr val="1C1917"/>
                </a:solidFill>
                <a:effectLst/>
              </a:rPr>
              <a:t>M-D</a:t>
            </a:r>
            <a:r>
              <a:rPr lang="zh-CN" altLang="en-US" b="0" i="0" dirty="0">
                <a:solidFill>
                  <a:srgbClr val="1C1917"/>
                </a:solidFill>
                <a:effectLst/>
              </a:rPr>
              <a:t>模型）</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en-US" altLang="zh-CN" dirty="0">
                <a:solidFill>
                  <a:srgbClr val="1C1917"/>
                </a:solidFill>
              </a:rPr>
              <a:t>MD5</a:t>
            </a:r>
            <a:r>
              <a:rPr lang="zh-CN" altLang="en-US" dirty="0">
                <a:solidFill>
                  <a:srgbClr val="1C1917"/>
                </a:solidFill>
              </a:rPr>
              <a:t>、</a:t>
            </a:r>
            <a:r>
              <a:rPr lang="en-US" altLang="zh-CN" dirty="0">
                <a:solidFill>
                  <a:srgbClr val="1C1917"/>
                </a:solidFill>
              </a:rPr>
              <a:t>SHA-1</a:t>
            </a:r>
            <a:r>
              <a:rPr lang="zh-CN" altLang="en-US" dirty="0">
                <a:solidFill>
                  <a:srgbClr val="1C1917"/>
                </a:solidFill>
              </a:rPr>
              <a:t>、</a:t>
            </a:r>
            <a:r>
              <a:rPr lang="en-US" altLang="zh-CN" dirty="0">
                <a:solidFill>
                  <a:srgbClr val="1C1917"/>
                </a:solidFill>
              </a:rPr>
              <a:t>SHA-2</a:t>
            </a:r>
            <a:r>
              <a:rPr lang="zh-CN" altLang="en-US" dirty="0">
                <a:solidFill>
                  <a:srgbClr val="1C1917"/>
                </a:solidFill>
              </a:rPr>
              <a:t>和我国的</a:t>
            </a:r>
            <a:r>
              <a:rPr lang="en-US" altLang="zh-CN" dirty="0">
                <a:solidFill>
                  <a:srgbClr val="1C1917"/>
                </a:solidFill>
              </a:rPr>
              <a:t>SM3</a:t>
            </a:r>
            <a:endParaRPr lang="en-US" altLang="zh-CN" dirty="0">
              <a:solidFill>
                <a:srgbClr val="1C1917"/>
              </a:solidFill>
            </a:endParaRPr>
          </a:p>
          <a:p>
            <a:pPr marL="702310" indent="-342900" algn="l">
              <a:lnSpc>
                <a:spcPct val="150000"/>
              </a:lnSpc>
              <a:buFont typeface="Arial" panose="020B0604020202020204" pitchFamily="34" charset="0"/>
              <a:buChar char="•"/>
            </a:pPr>
            <a:endParaRPr lang="en-US" altLang="zh-CN" dirty="0">
              <a:solidFill>
                <a:srgbClr val="1C1917"/>
              </a:solidFill>
            </a:endParaRPr>
          </a:p>
          <a:p>
            <a:pPr marL="702310" indent="-342900" algn="l">
              <a:lnSpc>
                <a:spcPct val="150000"/>
              </a:lnSpc>
              <a:buFont typeface="Arial" panose="020B0604020202020204" pitchFamily="34" charset="0"/>
              <a:buChar char="•"/>
            </a:pP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海绵结构</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en-US" altLang="zh-CN" dirty="0">
                <a:solidFill>
                  <a:srgbClr val="1C1917"/>
                </a:solidFill>
              </a:rPr>
              <a:t>SHA-3</a:t>
            </a:r>
            <a:endParaRPr lang="en-US" altLang="zh-CN"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pic>
        <p:nvPicPr>
          <p:cNvPr id="6" name="图片 5"/>
          <p:cNvPicPr>
            <a:picLocks noChangeAspect="1"/>
          </p:cNvPicPr>
          <p:nvPr/>
        </p:nvPicPr>
        <p:blipFill rotWithShape="1">
          <a:blip r:embed="rId1"/>
          <a:srcRect b="13104"/>
          <a:stretch>
            <a:fillRect/>
          </a:stretch>
        </p:blipFill>
        <p:spPr>
          <a:xfrm>
            <a:off x="5872038" y="1209500"/>
            <a:ext cx="6153954" cy="24481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SM3</a:t>
            </a:r>
            <a:r>
              <a:rPr lang="zh-CN" altLang="en-US" dirty="0"/>
              <a:t>密码杂凑算法</a:t>
            </a:r>
            <a:endParaRPr lang="zh-CN" altLang="en-US" dirty="0"/>
          </a:p>
        </p:txBody>
      </p:sp>
      <mc:AlternateContent xmlns:mc="http://schemas.openxmlformats.org/markup-compatibility/2006">
        <mc:Choice xmlns:a14="http://schemas.microsoft.com/office/drawing/2010/main" Requires="a14">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en-US" altLang="zh-CN" sz="2400" dirty="0">
                    <a:effectLst/>
                  </a:rPr>
                  <a:t>SM3</a:t>
                </a:r>
                <a:r>
                  <a:rPr lang="zh-CN" altLang="en-US" sz="2400" dirty="0">
                    <a:effectLst/>
                  </a:rPr>
                  <a:t>于</a:t>
                </a:r>
                <a:r>
                  <a:rPr lang="en-US" altLang="zh-CN" sz="2400" dirty="0">
                    <a:effectLst/>
                  </a:rPr>
                  <a:t>2012</a:t>
                </a:r>
                <a:r>
                  <a:rPr lang="zh-CN" altLang="en-US" sz="2400" dirty="0">
                    <a:effectLst/>
                  </a:rPr>
                  <a:t>年发布为密码行业标准</a:t>
                </a:r>
                <a:r>
                  <a:rPr lang="en-US" altLang="zh-CN" sz="2400" dirty="0">
                    <a:effectLst/>
                  </a:rPr>
                  <a:t>GM/T 0004-2012《SM3</a:t>
                </a:r>
                <a:r>
                  <a:rPr lang="zh-CN" altLang="en-US" sz="2400" dirty="0">
                    <a:effectLst/>
                  </a:rPr>
                  <a:t>密码杂凑算法</a:t>
                </a:r>
                <a:r>
                  <a:rPr lang="en-US" altLang="zh-CN" sz="2400" dirty="0">
                    <a:effectLst/>
                  </a:rPr>
                  <a:t>》</a:t>
                </a:r>
                <a:r>
                  <a:rPr lang="zh-CN" altLang="en-US" sz="2400" dirty="0">
                    <a:effectLst/>
                  </a:rPr>
                  <a:t>。</a:t>
                </a:r>
                <a:endParaRPr lang="en-US" altLang="zh-CN" sz="2400" dirty="0">
                  <a:effectLst/>
                </a:endParaRPr>
              </a:p>
              <a:p>
                <a:pPr marL="342900" indent="-342900" algn="l">
                  <a:lnSpc>
                    <a:spcPct val="150000"/>
                  </a:lnSpc>
                  <a:buFont typeface="Wingdings" panose="05000000000000000000" pitchFamily="2" charset="2"/>
                  <a:buChar char="Ø"/>
                </a:pPr>
                <a:r>
                  <a:rPr lang="en-US" altLang="zh-CN" sz="2400" dirty="0">
                    <a:effectLst/>
                  </a:rPr>
                  <a:t>2016</a:t>
                </a:r>
                <a:r>
                  <a:rPr lang="zh-CN" altLang="en-US" sz="2400" dirty="0">
                    <a:effectLst/>
                  </a:rPr>
                  <a:t>年转化为国家标准 </a:t>
                </a:r>
                <a:r>
                  <a:rPr lang="en-US" altLang="zh-CN" sz="2400" dirty="0">
                    <a:effectLst/>
                  </a:rPr>
                  <a:t>GB/T 32905-2016《</a:t>
                </a:r>
                <a:r>
                  <a:rPr lang="zh-CN" altLang="en-US" sz="2400" dirty="0">
                    <a:effectLst/>
                  </a:rPr>
                  <a:t>信息安全技术</a:t>
                </a:r>
                <a:r>
                  <a:rPr lang="en-US" altLang="zh-CN" sz="2400" dirty="0">
                    <a:effectLst/>
                  </a:rPr>
                  <a:t>SM3</a:t>
                </a:r>
                <a:r>
                  <a:rPr lang="zh-CN" altLang="en-US" sz="2400" dirty="0">
                    <a:effectLst/>
                  </a:rPr>
                  <a:t>密码杂凑算法</a:t>
                </a:r>
                <a:r>
                  <a:rPr lang="en-US" altLang="zh-CN" sz="2400" dirty="0">
                    <a:effectLst/>
                  </a:rPr>
                  <a:t>》</a:t>
                </a:r>
                <a:r>
                  <a:rPr lang="zh-CN" altLang="en-US" sz="2400" dirty="0">
                    <a:effectLst/>
                  </a:rPr>
                  <a:t>。</a:t>
                </a:r>
                <a:endParaRPr lang="en-US" altLang="zh-CN" sz="2400" dirty="0">
                  <a:effectLst/>
                </a:endParaRPr>
              </a:p>
              <a:p>
                <a:pPr marL="342900" indent="-342900" algn="l">
                  <a:lnSpc>
                    <a:spcPct val="150000"/>
                  </a:lnSpc>
                  <a:buFont typeface="Wingdings" panose="05000000000000000000" pitchFamily="2" charset="2"/>
                  <a:buChar char="Ø"/>
                </a:pPr>
                <a:r>
                  <a:rPr lang="en-US" altLang="zh-CN" sz="2400" dirty="0">
                    <a:effectLst/>
                  </a:rPr>
                  <a:t>2018</a:t>
                </a:r>
                <a:r>
                  <a:rPr lang="zh-CN" altLang="en-US" sz="2400" dirty="0">
                    <a:effectLst/>
                  </a:rPr>
                  <a:t>年</a:t>
                </a:r>
                <a:r>
                  <a:rPr lang="en-US" altLang="zh-CN" sz="2400" dirty="0">
                    <a:effectLst/>
                  </a:rPr>
                  <a:t>10</a:t>
                </a:r>
                <a:r>
                  <a:rPr lang="zh-CN" altLang="en-US" sz="2400" dirty="0">
                    <a:effectLst/>
                  </a:rPr>
                  <a:t>月，</a:t>
                </a:r>
                <a:r>
                  <a:rPr lang="en-US" altLang="zh-CN" sz="2400" dirty="0">
                    <a:effectLst/>
                  </a:rPr>
                  <a:t>SM3</a:t>
                </a:r>
                <a:r>
                  <a:rPr lang="zh-CN" altLang="en-US" sz="2400" dirty="0">
                    <a:effectLst/>
                  </a:rPr>
                  <a:t>算法正式成为国际标准。</a:t>
                </a:r>
                <a:endParaRPr lang="en-US" altLang="zh-CN" sz="2400" dirty="0">
                  <a:effectLst/>
                </a:endParaRPr>
              </a:p>
              <a:p>
                <a:pPr marL="342900" indent="-342900" algn="l">
                  <a:lnSpc>
                    <a:spcPct val="150000"/>
                  </a:lnSpc>
                  <a:buFont typeface="Wingdings" panose="05000000000000000000" pitchFamily="2" charset="2"/>
                  <a:buChar char="Ø"/>
                </a:pPr>
                <a:r>
                  <a:rPr lang="en-US" altLang="zh-CN" sz="2400" dirty="0">
                    <a:effectLst/>
                  </a:rPr>
                  <a:t>SM3</a:t>
                </a:r>
                <a:r>
                  <a:rPr lang="zh-CN" altLang="zh-CN" sz="2400" dirty="0">
                    <a:effectLst/>
                  </a:rPr>
                  <a:t>算法采用</a:t>
                </a:r>
                <a:r>
                  <a:rPr lang="en-US" altLang="zh-CN" sz="2400" dirty="0">
                    <a:effectLst/>
                  </a:rPr>
                  <a:t>M-D</a:t>
                </a:r>
                <a:r>
                  <a:rPr lang="zh-CN" altLang="zh-CN" sz="2400" dirty="0">
                    <a:effectLst/>
                  </a:rPr>
                  <a:t>模型，输入消息（长度</a:t>
                </a:r>
                <a:r>
                  <a:rPr lang="en-US" altLang="zh-CN" sz="2400" dirty="0">
                    <a:effectLst/>
                  </a:rPr>
                  <a:t>L&lt;</a:t>
                </a:r>
                <a14:m>
                  <m:oMath xmlns:m="http://schemas.openxmlformats.org/officeDocument/2006/math">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a:effectLst/>
                            <a:latin typeface="Cambria Math" panose="02040503050406030204" pitchFamily="18" charset="0"/>
                          </a:rPr>
                          <m:t>2</m:t>
                        </m:r>
                      </m:e>
                      <m:sup>
                        <m:r>
                          <a:rPr lang="en-US" altLang="zh-CN" sz="2400" i="1">
                            <a:effectLst/>
                            <a:latin typeface="Cambria Math" panose="02040503050406030204" pitchFamily="18" charset="0"/>
                          </a:rPr>
                          <m:t>64</m:t>
                        </m:r>
                      </m:sup>
                    </m:sSup>
                  </m:oMath>
                </a14:m>
                <a:r>
                  <a:rPr lang="zh-CN" altLang="zh-CN" sz="2400" dirty="0">
                    <a:effectLst/>
                  </a:rPr>
                  <a:t>）生成长度为</a:t>
                </a:r>
                <a:r>
                  <a:rPr lang="en-US" altLang="zh-CN" sz="2400" dirty="0">
                    <a:effectLst/>
                  </a:rPr>
                  <a:t>256</a:t>
                </a:r>
                <a:r>
                  <a:rPr lang="zh-CN" altLang="zh-CN" sz="2400" dirty="0">
                    <a:effectLst/>
                  </a:rPr>
                  <a:t>比特的杂凑值。</a:t>
                </a:r>
                <a:endParaRPr lang="en-US" altLang="zh-CN" sz="2400" dirty="0">
                  <a:effectLst/>
                </a:endParaRPr>
              </a:p>
              <a:p>
                <a:pPr marL="342900" indent="-342900" algn="l">
                  <a:lnSpc>
                    <a:spcPct val="150000"/>
                  </a:lnSpc>
                  <a:buFont typeface="Wingdings" panose="05000000000000000000" pitchFamily="2" charset="2"/>
                  <a:buChar char="Ø"/>
                </a:pPr>
                <a:r>
                  <a:rPr lang="en-US" altLang="zh-CN" sz="2400" dirty="0">
                    <a:effectLst/>
                  </a:rPr>
                  <a:t>SM3</a:t>
                </a:r>
                <a:r>
                  <a:rPr lang="zh-CN" altLang="zh-CN" sz="2400" dirty="0">
                    <a:effectLst/>
                  </a:rPr>
                  <a:t>算法的实现过程主要包括填充分组和迭代压缩等步骤。</a:t>
                </a:r>
                <a:endParaRPr lang="en-US" altLang="zh-CN" b="0" i="0" dirty="0">
                  <a:solidFill>
                    <a:srgbClr val="1C1917"/>
                  </a:solidFill>
                  <a:effectLst/>
                </a:endParaRPr>
              </a:p>
            </p:txBody>
          </p:sp>
        </mc:Choice>
        <mc:Fallback>
          <p:sp>
            <p:nvSpPr>
              <p:cNvPr id="5" name="文本占位符 4"/>
              <p:cNvSpPr>
                <a:spLocks noRot="1" noChangeAspect="1" noMove="1" noResize="1" noEditPoints="1" noAdjustHandles="1" noChangeArrowheads="1" noChangeShapeType="1" noTextEdit="1"/>
              </p:cNvSpPr>
              <p:nvPr>
                <p:ph type="body" sz="quarter" idx="15"/>
              </p:nvPr>
            </p:nvSpPr>
            <p:spPr>
              <a:blipFill rotWithShape="1">
                <a:blip r:embed="rId1"/>
                <a:stretch>
                  <a:fillRect l="-4" t="-11" r="1" b="9"/>
                </a:stretch>
              </a:blipFill>
            </p:spPr>
            <p:txBody>
              <a:bodyPr/>
              <a:lstStyle/>
              <a:p>
                <a:r>
                  <a:rPr lang="zh-CN" altLang="en-US">
                    <a:noFill/>
                  </a:rPr>
                  <a:t> </a:t>
                </a:r>
              </a:p>
            </p:txBody>
          </p:sp>
        </mc:Fallback>
      </mc:AlternateContent>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SM3</a:t>
            </a:r>
            <a:r>
              <a:rPr lang="zh-CN" altLang="en-US" dirty="0"/>
              <a:t>密码杂凑算法</a:t>
            </a:r>
            <a:endParaRPr lang="zh-CN" altLang="en-US" dirty="0"/>
          </a:p>
        </p:txBody>
      </p:sp>
      <mc:AlternateContent xmlns:mc="http://schemas.openxmlformats.org/markup-compatibility/2006">
        <mc:Choice xmlns:a14="http://schemas.microsoft.com/office/drawing/2010/main" Requires="a14">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latin typeface="宋体" panose="02010600030101010101" pitchFamily="2" charset="-122"/>
                  </a:rPr>
                  <a:t>填充分组：填充分组是将任意长度的输入消息在尾部按一定规则填补至</a:t>
                </a:r>
                <a:r>
                  <a:rPr lang="en-US" altLang="zh-CN" b="0" i="0" dirty="0">
                    <a:solidFill>
                      <a:srgbClr val="1C1917"/>
                    </a:solidFill>
                    <a:latin typeface="宋体" panose="02010600030101010101" pitchFamily="2" charset="-122"/>
                  </a:rPr>
                  <a:t>512</a:t>
                </a:r>
                <a:r>
                  <a:rPr lang="zh-CN" altLang="en-US" b="0" i="0" dirty="0">
                    <a:solidFill>
                      <a:srgbClr val="1C1917"/>
                    </a:solidFill>
                    <a:latin typeface="宋体" panose="02010600030101010101" pitchFamily="2" charset="-122"/>
                  </a:rPr>
                  <a:t>比特的整数倍长度，再将填充好的输入串按</a:t>
                </a:r>
                <a:r>
                  <a:rPr lang="en-US" altLang="zh-CN" b="0" i="0" dirty="0">
                    <a:solidFill>
                      <a:srgbClr val="1C1917"/>
                    </a:solidFill>
                    <a:latin typeface="宋体" panose="02010600030101010101" pitchFamily="2" charset="-122"/>
                  </a:rPr>
                  <a:t>512</a:t>
                </a:r>
                <a:r>
                  <a:rPr lang="zh-CN" altLang="en-US" b="0" i="0" dirty="0">
                    <a:solidFill>
                      <a:srgbClr val="1C1917"/>
                    </a:solidFill>
                    <a:latin typeface="宋体" panose="02010600030101010101" pitchFamily="2" charset="-122"/>
                  </a:rPr>
                  <a:t>比特长度分为若干组的过程。</a:t>
                </a:r>
                <a:endParaRPr lang="en-US" altLang="zh-CN" b="0" i="0" dirty="0">
                  <a:solidFill>
                    <a:srgbClr val="1C1917"/>
                  </a:solidFill>
                  <a:latin typeface="宋体" panose="02010600030101010101" pitchFamily="2" charset="-122"/>
                </a:endParaRPr>
              </a:p>
              <a:p>
                <a:pPr marL="342900" indent="-342900" algn="l">
                  <a:lnSpc>
                    <a:spcPct val="150000"/>
                  </a:lnSpc>
                  <a:buFont typeface="Wingdings" panose="05000000000000000000" pitchFamily="2" charset="2"/>
                  <a:buChar char="Ø"/>
                </a:pPr>
                <a:r>
                  <a:rPr lang="zh-CN" altLang="en-US" dirty="0">
                    <a:solidFill>
                      <a:srgbClr val="1C1917"/>
                    </a:solidFill>
                    <a:effectLst/>
                    <a:latin typeface="宋体" panose="02010600030101010101" pitchFamily="2" charset="-122"/>
                  </a:rPr>
                  <a:t>消息扩展</a:t>
                </a:r>
                <a:r>
                  <a:rPr lang="zh-CN" altLang="en-US" dirty="0">
                    <a:solidFill>
                      <a:srgbClr val="1C1917"/>
                    </a:solidFill>
                    <a:latin typeface="宋体" panose="02010600030101010101" pitchFamily="2" charset="-122"/>
                  </a:rPr>
                  <a:t>：</a:t>
                </a:r>
                <a:r>
                  <a:rPr lang="zh-CN" altLang="zh-CN" sz="2400" dirty="0">
                    <a:effectLst/>
                    <a:ea typeface="宋体" panose="02010600030101010101" pitchFamily="2" charset="-122"/>
                    <a:cs typeface="Times New Roman" panose="02020603050405020304" pitchFamily="18" charset="0"/>
                  </a:rPr>
                  <a:t>消息分组在输入压缩函数前，需先进行消息扩展，生成的</a:t>
                </a:r>
                <a:r>
                  <a:rPr lang="en-US" altLang="zh-CN" sz="2400" dirty="0">
                    <a:effectLst/>
                    <a:ea typeface="宋体" panose="02010600030101010101" pitchFamily="2" charset="-122"/>
                    <a:cs typeface="Times New Roman" panose="02020603050405020304" pitchFamily="18" charset="0"/>
                  </a:rPr>
                  <a:t>132</a:t>
                </a:r>
                <a:r>
                  <a:rPr lang="zh-CN" altLang="zh-CN" sz="2400" dirty="0">
                    <a:effectLst/>
                    <a:ea typeface="宋体" panose="02010600030101010101" pitchFamily="2" charset="-122"/>
                    <a:cs typeface="Times New Roman" panose="02020603050405020304" pitchFamily="18" charset="0"/>
                  </a:rPr>
                  <a:t>个消息字，</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0</m:t>
                        </m:r>
                      </m:sub>
                    </m:sSub>
                    <m:r>
                      <a:rPr lang="zh-CN" altLang="zh-CN" sz="24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zh-CN"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67</m:t>
                        </m:r>
                      </m:sub>
                    </m:sSub>
                  </m:oMath>
                </a14:m>
                <a:r>
                  <a:rPr lang="zh-CN" altLang="zh-CN" sz="2400" dirty="0">
                    <a:effectLst/>
                    <a:ea typeface="宋体" panose="02010600030101010101" pitchFamily="2" charset="-122"/>
                    <a:cs typeface="Times New Roman" panose="02020603050405020304" pitchFamily="18" charset="0"/>
                  </a:rPr>
                  <a:t>和</a:t>
                </a:r>
                <a14:m>
                  <m:oMath xmlns:m="http://schemas.openxmlformats.org/officeDocument/2006/math">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up>
                    </m:sSubSup>
                    <m:r>
                      <a:rPr lang="zh-CN" altLang="zh-CN" sz="24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up>
                    </m:sSubSup>
                    <m:r>
                      <a:rPr lang="zh-CN"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4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63</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up>
                    </m:sSubSup>
                  </m:oMath>
                </a14:m>
                <a:r>
                  <a:rPr lang="zh-CN" altLang="zh-CN" sz="2400" dirty="0">
                    <a:effectLst/>
                    <a:ea typeface="宋体" panose="02010600030101010101" pitchFamily="2" charset="-122"/>
                    <a:cs typeface="Times New Roman" panose="02020603050405020304" pitchFamily="18" charset="0"/>
                  </a:rPr>
                  <a:t>，作为压缩函数的输入。</a:t>
                </a:r>
                <a:endParaRPr lang="en-US" altLang="zh-CN" sz="2400" dirty="0">
                  <a:effectLst/>
                  <a:ea typeface="宋体" panose="02010600030101010101" pitchFamily="2" charset="-122"/>
                  <a:cs typeface="Times New Roman" panose="02020603050405020304" pitchFamily="18" charset="0"/>
                </a:endParaRPr>
              </a:p>
              <a:p>
                <a:pPr marL="342900" indent="-342900" algn="l">
                  <a:lnSpc>
                    <a:spcPct val="150000"/>
                  </a:lnSpc>
                  <a:buFont typeface="Wingdings" panose="05000000000000000000" pitchFamily="2" charset="2"/>
                  <a:buChar char="Ø"/>
                </a:pPr>
                <a:r>
                  <a:rPr lang="zh-CN" altLang="en-US" b="0" i="0" dirty="0">
                    <a:solidFill>
                      <a:srgbClr val="1C1917"/>
                    </a:solidFill>
                  </a:rPr>
                  <a:t>迭代过程：令压缩函数为</a:t>
                </a:r>
                <a:r>
                  <a:rPr lang="en-US" altLang="zh-CN" b="0" i="0" dirty="0">
                    <a:solidFill>
                      <a:srgbClr val="1C1917"/>
                    </a:solidFill>
                  </a:rPr>
                  <a:t>CF,</a:t>
                </a:r>
                <a:r>
                  <a:rPr lang="zh-CN" altLang="en-US" b="0" i="0" dirty="0">
                    <a:solidFill>
                      <a:srgbClr val="1C1917"/>
                    </a:solidFill>
                  </a:rPr>
                  <a:t>每一次迭代过程的输入由一个</a:t>
                </a:r>
                <a:r>
                  <a:rPr lang="en-US" altLang="zh-CN" b="0" i="0" dirty="0">
                    <a:solidFill>
                      <a:srgbClr val="1C1917"/>
                    </a:solidFill>
                  </a:rPr>
                  <a:t>512</a:t>
                </a:r>
                <a:r>
                  <a:rPr lang="zh-CN" altLang="en-US" b="0" i="0" dirty="0">
                    <a:solidFill>
                      <a:srgbClr val="1C1917"/>
                    </a:solidFill>
                  </a:rPr>
                  <a:t>比特的输入消息分组和上一次迭代过程的</a:t>
                </a:r>
                <a:r>
                  <a:rPr lang="en-US" altLang="zh-CN" b="0" i="0" dirty="0">
                    <a:solidFill>
                      <a:srgbClr val="1C1917"/>
                    </a:solidFill>
                  </a:rPr>
                  <a:t>256</a:t>
                </a:r>
                <a:r>
                  <a:rPr lang="zh-CN" altLang="en-US" b="0" i="0" dirty="0">
                    <a:solidFill>
                      <a:srgbClr val="1C1917"/>
                    </a:solidFill>
                  </a:rPr>
                  <a:t>比特输出组成，每一次迭代过程的输出长度为</a:t>
                </a:r>
                <a:r>
                  <a:rPr lang="en-US" altLang="zh-CN" b="0" i="0" dirty="0">
                    <a:solidFill>
                      <a:srgbClr val="1C1917"/>
                    </a:solidFill>
                  </a:rPr>
                  <a:t>256</a:t>
                </a:r>
                <a:r>
                  <a:rPr lang="zh-CN" altLang="en-US" b="0" i="0" dirty="0">
                    <a:solidFill>
                      <a:srgbClr val="1C1917"/>
                    </a:solidFill>
                  </a:rPr>
                  <a:t>比特。</a:t>
                </a:r>
                <a:endParaRPr lang="en-US" altLang="zh-CN" b="0" i="0"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effectLst/>
                  </a:rPr>
                  <a:t>压缩函数：单次迭代过程包含</a:t>
                </a:r>
                <a:r>
                  <a:rPr lang="en-US" altLang="zh-CN" dirty="0">
                    <a:solidFill>
                      <a:srgbClr val="1C1917"/>
                    </a:solidFill>
                    <a:effectLst/>
                  </a:rPr>
                  <a:t>64</a:t>
                </a:r>
                <a:r>
                  <a:rPr lang="zh-CN" altLang="en-US" dirty="0">
                    <a:solidFill>
                      <a:srgbClr val="1C1917"/>
                    </a:solidFill>
                    <a:effectLst/>
                  </a:rPr>
                  <a:t>轮迭代的压缩。</a:t>
                </a:r>
                <a:endParaRPr lang="en-US" altLang="zh-CN" b="0" i="0" dirty="0">
                  <a:solidFill>
                    <a:srgbClr val="1C1917"/>
                  </a:solidFill>
                  <a:effectLst/>
                </a:endParaRPr>
              </a:p>
            </p:txBody>
          </p:sp>
        </mc:Choice>
        <mc:Fallback>
          <p:sp>
            <p:nvSpPr>
              <p:cNvPr id="5" name="文本占位符 4"/>
              <p:cNvSpPr>
                <a:spLocks noRot="1" noChangeAspect="1" noMove="1" noResize="1" noEditPoints="1" noAdjustHandles="1" noChangeArrowheads="1" noChangeShapeType="1" noTextEdit="1"/>
              </p:cNvSpPr>
              <p:nvPr>
                <p:ph type="body" sz="quarter" idx="15"/>
              </p:nvPr>
            </p:nvSpPr>
            <p:spPr>
              <a:blipFill rotWithShape="1">
                <a:blip r:embed="rId1"/>
                <a:stretch>
                  <a:fillRect l="-4" t="-11" r="1" b="9"/>
                </a:stretch>
              </a:blipFill>
            </p:spPr>
            <p:txBody>
              <a:bodyPr/>
              <a:lstStyle/>
              <a:p>
                <a:r>
                  <a:rPr lang="zh-CN" altLang="en-US">
                    <a:noFill/>
                  </a:rPr>
                  <a:t> </a:t>
                </a:r>
              </a:p>
            </p:txBody>
          </p:sp>
        </mc:Fallback>
      </mc:AlternateContent>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SM3</a:t>
            </a:r>
            <a:r>
              <a:rPr lang="zh-CN" altLang="en-US" dirty="0"/>
              <a:t>密码杂凑算法</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sz="2400" dirty="0">
                <a:effectLst/>
                <a:latin typeface="宋体" panose="02010600030101010101" pitchFamily="2" charset="-122"/>
                <a:cs typeface="Times New Roman" panose="02020603050405020304" pitchFamily="18" charset="0"/>
              </a:rPr>
              <a:t>压缩函数</a:t>
            </a:r>
            <a:r>
              <a:rPr lang="en-US" altLang="zh-CN" sz="2400" dirty="0">
                <a:effectLst/>
                <a:latin typeface="宋体" panose="02010600030101010101" pitchFamily="2" charset="-122"/>
                <a:cs typeface="Times New Roman" panose="02020603050405020304" pitchFamily="18" charset="0"/>
              </a:rPr>
              <a:t>CF</a:t>
            </a:r>
            <a:r>
              <a:rPr lang="zh-CN" altLang="en-US" sz="2400" dirty="0">
                <a:effectLst/>
                <a:latin typeface="宋体" panose="02010600030101010101" pitchFamily="2" charset="-122"/>
                <a:cs typeface="Times New Roman" panose="02020603050405020304" pitchFamily="18" charset="0"/>
              </a:rPr>
              <a:t>的执行过程</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pic>
        <p:nvPicPr>
          <p:cNvPr id="6" name="图片 5"/>
          <p:cNvPicPr>
            <a:picLocks noChangeAspect="1"/>
          </p:cNvPicPr>
          <p:nvPr/>
        </p:nvPicPr>
        <p:blipFill rotWithShape="1">
          <a:blip r:embed="rId1"/>
          <a:srcRect l="6298" r="8695" b="7196"/>
          <a:stretch>
            <a:fillRect/>
          </a:stretch>
        </p:blipFill>
        <p:spPr>
          <a:xfrm>
            <a:off x="4422008" y="783189"/>
            <a:ext cx="4097524" cy="558009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SM3</a:t>
            </a:r>
            <a:r>
              <a:rPr lang="zh-CN" altLang="en-US" dirty="0"/>
              <a:t>算法的安全性和效率</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sz="2400" dirty="0">
                <a:effectLst/>
                <a:latin typeface="宋体" panose="02010600030101010101" pitchFamily="2" charset="-122"/>
                <a:cs typeface="Times New Roman" panose="02020603050405020304" pitchFamily="18" charset="0"/>
              </a:rPr>
              <a:t>能够有效避免高概率的局部碰撞</a:t>
            </a:r>
            <a:endParaRPr lang="en-US" altLang="zh-CN" sz="2400" dirty="0">
              <a:effectLst/>
              <a:latin typeface="宋体" panose="02010600030101010101" pitchFamily="2" charset="-122"/>
              <a:cs typeface="Times New Roman" panose="02020603050405020304" pitchFamily="18" charset="0"/>
            </a:endParaRPr>
          </a:p>
          <a:p>
            <a:pPr marL="342900" indent="-342900" algn="l">
              <a:lnSpc>
                <a:spcPct val="150000"/>
              </a:lnSpc>
              <a:buFont typeface="Wingdings" panose="05000000000000000000" pitchFamily="2" charset="2"/>
              <a:buChar char="Ø"/>
            </a:pPr>
            <a:r>
              <a:rPr lang="zh-CN" altLang="en-US" sz="2400" dirty="0">
                <a:effectLst/>
                <a:latin typeface="宋体" panose="02010600030101010101" pitchFamily="2" charset="-122"/>
                <a:cs typeface="Times New Roman" panose="02020603050405020304" pitchFamily="18" charset="0"/>
              </a:rPr>
              <a:t>有效抵抗强碰撞性的差分分析、弱碰撞性的线性分析和比特追踪等密码分析方法</a:t>
            </a:r>
            <a:endParaRPr lang="en-US" altLang="zh-CN" sz="2400" dirty="0">
              <a:effectLst/>
              <a:latin typeface="宋体" panose="02010600030101010101" pitchFamily="2" charset="-122"/>
              <a:cs typeface="Times New Roman" panose="02020603050405020304" pitchFamily="18" charset="0"/>
            </a:endParaRPr>
          </a:p>
          <a:p>
            <a:pPr marL="342900" indent="-342900" algn="l">
              <a:lnSpc>
                <a:spcPct val="150000"/>
              </a:lnSpc>
              <a:buFont typeface="Wingdings" panose="05000000000000000000" pitchFamily="2" charset="2"/>
              <a:buChar char="Ø"/>
            </a:pPr>
            <a:r>
              <a:rPr lang="zh-CN" altLang="en-US" sz="2400" dirty="0">
                <a:effectLst/>
                <a:latin typeface="宋体" panose="02010600030101010101" pitchFamily="2" charset="-122"/>
                <a:cs typeface="Times New Roman" panose="02020603050405020304" pitchFamily="18" charset="0"/>
              </a:rPr>
              <a:t>公开文献表明，</a:t>
            </a:r>
            <a:r>
              <a:rPr lang="en-US" altLang="zh-CN" sz="2400" dirty="0">
                <a:effectLst/>
                <a:latin typeface="宋体" panose="02010600030101010101" pitchFamily="2" charset="-122"/>
                <a:cs typeface="Times New Roman" panose="02020603050405020304" pitchFamily="18" charset="0"/>
              </a:rPr>
              <a:t>SM3</a:t>
            </a:r>
            <a:r>
              <a:rPr lang="zh-CN" altLang="en-US" sz="2400" dirty="0">
                <a:effectLst/>
                <a:latin typeface="宋体" panose="02010600030101010101" pitchFamily="2" charset="-122"/>
                <a:cs typeface="Times New Roman" panose="02020603050405020304" pitchFamily="18" charset="0"/>
              </a:rPr>
              <a:t>算法能够抵抗目前己知的攻击方法，具有较高的安全冗余</a:t>
            </a:r>
            <a:endParaRPr lang="en-US" altLang="zh-CN" sz="2400" dirty="0">
              <a:effectLst/>
              <a:latin typeface="宋体" panose="02010600030101010101" pitchFamily="2" charset="-122"/>
              <a:cs typeface="Times New Roman" panose="02020603050405020304" pitchFamily="18" charset="0"/>
            </a:endParaRPr>
          </a:p>
          <a:p>
            <a:pPr marL="342900" indent="-342900" algn="l">
              <a:lnSpc>
                <a:spcPct val="150000"/>
              </a:lnSpc>
              <a:buFont typeface="Wingdings" panose="05000000000000000000" pitchFamily="2" charset="2"/>
              <a:buChar char="Ø"/>
            </a:pPr>
            <a:r>
              <a:rPr lang="zh-CN" altLang="en-US" sz="2400" dirty="0">
                <a:effectLst/>
                <a:latin typeface="宋体" panose="02010600030101010101" pitchFamily="2" charset="-122"/>
                <a:cs typeface="Times New Roman" panose="02020603050405020304" pitchFamily="18" charset="0"/>
              </a:rPr>
              <a:t>在实现上，</a:t>
            </a:r>
            <a:r>
              <a:rPr lang="en-US" altLang="zh-CN" sz="2400" dirty="0">
                <a:effectLst/>
                <a:latin typeface="宋体" panose="02010600030101010101" pitchFamily="2" charset="-122"/>
                <a:cs typeface="Times New Roman" panose="02020603050405020304" pitchFamily="18" charset="0"/>
              </a:rPr>
              <a:t>SM3</a:t>
            </a:r>
            <a:r>
              <a:rPr lang="zh-CN" altLang="en-US" sz="2400" dirty="0">
                <a:effectLst/>
                <a:latin typeface="宋体" panose="02010600030101010101" pitchFamily="2" charset="-122"/>
                <a:cs typeface="Times New Roman" panose="02020603050405020304" pitchFamily="18" charset="0"/>
              </a:rPr>
              <a:t>算法运算速率高，灵活易用，支持跨平台的高效实现</a:t>
            </a:r>
            <a:endParaRPr lang="en-US" altLang="zh-CN" sz="2400" dirty="0">
              <a:effectLst/>
              <a:latin typeface="宋体" panose="02010600030101010101" pitchFamily="2" charset="-122"/>
              <a:cs typeface="Times New Roman" panose="02020603050405020304" pitchFamily="18" charset="0"/>
            </a:endParaRPr>
          </a:p>
          <a:p>
            <a:pPr marL="342900" indent="-342900" algn="l">
              <a:lnSpc>
                <a:spcPct val="150000"/>
              </a:lnSpc>
              <a:buFont typeface="Wingdings" panose="05000000000000000000" pitchFamily="2" charset="2"/>
              <a:buChar char="Ø"/>
            </a:pPr>
            <a:r>
              <a:rPr lang="zh-CN" altLang="en-US" dirty="0">
                <a:latin typeface="宋体" panose="02010600030101010101" pitchFamily="2" charset="-122"/>
              </a:rPr>
              <a:t>在保障安全性的前提下，</a:t>
            </a:r>
            <a:r>
              <a:rPr lang="en-US" altLang="zh-CN" dirty="0">
                <a:latin typeface="宋体" panose="02010600030101010101" pitchFamily="2" charset="-122"/>
              </a:rPr>
              <a:t>SM3</a:t>
            </a:r>
            <a:r>
              <a:rPr lang="zh-CN" altLang="en-US" dirty="0">
                <a:latin typeface="宋体" panose="02010600030101010101" pitchFamily="2" charset="-122"/>
              </a:rPr>
              <a:t>算法的综合性能指标与</a:t>
            </a:r>
            <a:r>
              <a:rPr lang="en-US" altLang="zh-CN" dirty="0">
                <a:latin typeface="宋体" panose="02010600030101010101" pitchFamily="2" charset="-122"/>
              </a:rPr>
              <a:t>SHA-256</a:t>
            </a:r>
            <a:r>
              <a:rPr lang="zh-CN" altLang="en-US" dirty="0">
                <a:latin typeface="宋体" panose="02010600030101010101" pitchFamily="2" charset="-122"/>
              </a:rPr>
              <a:t>在同等条件下相当</a:t>
            </a:r>
            <a:endParaRPr lang="en-US" altLang="zh-CN" dirty="0">
              <a:latin typeface="宋体" panose="02010600030101010101" pitchFamily="2" charset="-122"/>
            </a:endParaRPr>
          </a:p>
          <a:p>
            <a:pPr marL="342900" indent="-342900" algn="l">
              <a:lnSpc>
                <a:spcPct val="150000"/>
              </a:lnSpc>
              <a:buFont typeface="Wingdings" panose="05000000000000000000" pitchFamily="2" charset="2"/>
              <a:buChar char="Ø"/>
            </a:pP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HMAC</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sz="2400" dirty="0">
                <a:effectLst/>
                <a:latin typeface="宋体" panose="02010600030101010101" pitchFamily="2" charset="-122"/>
                <a:cs typeface="Times New Roman" panose="02020603050405020304" pitchFamily="18" charset="0"/>
              </a:rPr>
              <a:t>带密钥的杂凑算法（</a:t>
            </a:r>
            <a:r>
              <a:rPr lang="en-US" altLang="zh-CN" sz="2400" dirty="0">
                <a:effectLst/>
                <a:latin typeface="宋体" panose="02010600030101010101" pitchFamily="2" charset="-122"/>
                <a:cs typeface="Times New Roman" panose="02020603050405020304" pitchFamily="18" charset="0"/>
              </a:rPr>
              <a:t>Keyed-hash Message Authentication Code</a:t>
            </a:r>
            <a:r>
              <a:rPr lang="zh-CN" altLang="en-US" sz="2400" dirty="0">
                <a:effectLst/>
                <a:latin typeface="宋体" panose="02010600030101010101" pitchFamily="2" charset="-122"/>
                <a:cs typeface="Times New Roman" panose="02020603050405020304" pitchFamily="18" charset="0"/>
              </a:rPr>
              <a:t>， </a:t>
            </a:r>
            <a:r>
              <a:rPr lang="en-US" altLang="zh-CN" sz="2400" dirty="0">
                <a:effectLst/>
                <a:latin typeface="宋体" panose="02010600030101010101" pitchFamily="2" charset="-122"/>
                <a:cs typeface="Times New Roman" panose="02020603050405020304" pitchFamily="18" charset="0"/>
              </a:rPr>
              <a:t>HMAC</a:t>
            </a:r>
            <a:r>
              <a:rPr lang="zh-CN" altLang="en-US" sz="2400" dirty="0">
                <a:effectLst/>
                <a:latin typeface="宋体" panose="02010600030101010101" pitchFamily="2" charset="-122"/>
                <a:cs typeface="Times New Roman" panose="02020603050405020304" pitchFamily="18" charset="0"/>
              </a:rPr>
              <a:t>）是利用杂凑算法，将一个密钥和一个消息作为输入，生成一个消息摘要作为输出。</a:t>
            </a:r>
            <a:endParaRPr lang="en-US" altLang="zh-CN" sz="2400" dirty="0">
              <a:effectLst/>
              <a:latin typeface="宋体" panose="02010600030101010101" pitchFamily="2" charset="-122"/>
              <a:cs typeface="Times New Roman" panose="02020603050405020304" pitchFamily="18" charset="0"/>
            </a:endParaRPr>
          </a:p>
          <a:p>
            <a:pPr marL="342900" indent="-342900" algn="l">
              <a:lnSpc>
                <a:spcPct val="150000"/>
              </a:lnSpc>
              <a:buFont typeface="Wingdings" panose="05000000000000000000" pitchFamily="2" charset="2"/>
              <a:buChar char="Ø"/>
            </a:pPr>
            <a:r>
              <a:rPr lang="en-US" altLang="zh-CN" b="0" i="0" dirty="0">
                <a:solidFill>
                  <a:srgbClr val="1C1917"/>
                </a:solidFill>
                <a:effectLst/>
              </a:rPr>
              <a:t>HMAC</a:t>
            </a:r>
            <a:r>
              <a:rPr lang="zh-CN" altLang="en-US" b="0" i="0" dirty="0">
                <a:solidFill>
                  <a:srgbClr val="1C1917"/>
                </a:solidFill>
                <a:effectLst/>
              </a:rPr>
              <a:t>可用作数据完整性检验，检验数据是否被非授权修改；也可用作消息鉴别，保证消息源的真实性。</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en-US" altLang="zh-CN" b="0" i="0" dirty="0">
                <a:solidFill>
                  <a:srgbClr val="1C1917"/>
                </a:solidFill>
                <a:effectLst/>
              </a:rPr>
              <a:t>HMAC</a:t>
            </a:r>
            <a:r>
              <a:rPr lang="zh-CN" altLang="en-US" b="0" i="0" dirty="0">
                <a:solidFill>
                  <a:srgbClr val="1C1917"/>
                </a:solidFill>
                <a:effectLst/>
              </a:rPr>
              <a:t>计算时调用了两次完整的杂凑函数</a:t>
            </a:r>
            <a:r>
              <a:rPr lang="en-US" altLang="zh-CN" b="0" i="0" dirty="0">
                <a:solidFill>
                  <a:srgbClr val="1C1917"/>
                </a:solidFill>
                <a:effectLst/>
              </a:rPr>
              <a:t>H</a:t>
            </a:r>
            <a:r>
              <a:rPr lang="zh-CN" altLang="en-US" b="0" i="0" dirty="0">
                <a:solidFill>
                  <a:srgbClr val="1C1917"/>
                </a:solidFill>
                <a:effectLst/>
              </a:rPr>
              <a:t>，对于密钥</a:t>
            </a:r>
            <a:r>
              <a:rPr lang="en-US" altLang="zh-CN" b="0" i="0" dirty="0">
                <a:solidFill>
                  <a:srgbClr val="1C1917"/>
                </a:solidFill>
                <a:effectLst/>
              </a:rPr>
              <a:t>K</a:t>
            </a:r>
            <a:r>
              <a:rPr lang="zh-CN" altLang="en-US" b="0" i="0" dirty="0">
                <a:solidFill>
                  <a:srgbClr val="1C1917"/>
                </a:solidFill>
                <a:effectLst/>
              </a:rPr>
              <a:t>、消息</a:t>
            </a:r>
            <a:r>
              <a:rPr lang="en-US" altLang="zh-CN" b="0" i="0" dirty="0">
                <a:solidFill>
                  <a:srgbClr val="1C1917"/>
                </a:solidFill>
                <a:effectLst/>
              </a:rPr>
              <a:t>D</a:t>
            </a:r>
            <a:r>
              <a:rPr lang="zh-CN" altLang="en-US" b="0" i="0" dirty="0">
                <a:solidFill>
                  <a:srgbClr val="1C1917"/>
                </a:solidFill>
                <a:effectLst/>
              </a:rPr>
              <a:t>，计算公式如下：</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pic>
        <p:nvPicPr>
          <p:cNvPr id="6" name="图片 5"/>
          <p:cNvPicPr>
            <a:picLocks noChangeAspect="1"/>
          </p:cNvPicPr>
          <p:nvPr/>
        </p:nvPicPr>
        <p:blipFill>
          <a:blip r:embed="rId1"/>
          <a:stretch>
            <a:fillRect/>
          </a:stretch>
        </p:blipFill>
        <p:spPr>
          <a:xfrm>
            <a:off x="2660286" y="4537995"/>
            <a:ext cx="6043926" cy="457751"/>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国外杂凑算法介绍</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en-US" altLang="zh-CN" b="0" i="0" dirty="0">
                <a:solidFill>
                  <a:srgbClr val="1C1917"/>
                </a:solidFill>
                <a:effectLst/>
              </a:rPr>
              <a:t>MD5</a:t>
            </a:r>
            <a:r>
              <a:rPr lang="zh-CN" altLang="en-US" b="0" i="0" dirty="0">
                <a:solidFill>
                  <a:srgbClr val="1C1917"/>
                </a:solidFill>
                <a:effectLst/>
              </a:rPr>
              <a:t>算法：</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由麻省理工学院计算机科学实验室的</a:t>
            </a:r>
            <a:r>
              <a:rPr lang="en-US" altLang="zh-CN" b="0" i="0" dirty="0">
                <a:solidFill>
                  <a:srgbClr val="1C1917"/>
                </a:solidFill>
                <a:effectLst/>
              </a:rPr>
              <a:t>Rivest</a:t>
            </a:r>
            <a:r>
              <a:rPr lang="zh-CN" altLang="en-US" b="0" i="0" dirty="0">
                <a:solidFill>
                  <a:srgbClr val="1C1917"/>
                </a:solidFill>
                <a:effectLst/>
              </a:rPr>
              <a:t>提出，其前身有</a:t>
            </a:r>
            <a:r>
              <a:rPr lang="en-US" altLang="zh-CN" b="0" i="0" dirty="0">
                <a:solidFill>
                  <a:srgbClr val="1C1917"/>
                </a:solidFill>
                <a:effectLst/>
              </a:rPr>
              <a:t>MD2</a:t>
            </a:r>
            <a:r>
              <a:rPr lang="zh-CN" altLang="en-US" b="0" i="0" dirty="0">
                <a:solidFill>
                  <a:srgbClr val="1C1917"/>
                </a:solidFill>
                <a:effectLst/>
              </a:rPr>
              <a:t>、</a:t>
            </a:r>
            <a:r>
              <a:rPr lang="en-US" altLang="zh-CN" b="0" i="0" dirty="0">
                <a:solidFill>
                  <a:srgbClr val="1C1917"/>
                </a:solidFill>
                <a:effectLst/>
              </a:rPr>
              <a:t>MD4</a:t>
            </a:r>
            <a:r>
              <a:rPr lang="zh-CN" altLang="en-US" b="0" i="0" dirty="0">
                <a:solidFill>
                  <a:srgbClr val="1C1917"/>
                </a:solidFill>
                <a:effectLst/>
              </a:rPr>
              <a:t>等密码算法</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可用于数字签名、完整性保护、安全认证、口令保护等</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王小云教授提出的比特追踪分析方法</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en-US" altLang="zh-CN" b="0" i="0" dirty="0">
                <a:solidFill>
                  <a:srgbClr val="1C1917"/>
                </a:solidFill>
                <a:effectLst/>
              </a:rPr>
              <a:t>2005</a:t>
            </a:r>
            <a:r>
              <a:rPr lang="zh-CN" altLang="en-US" b="0" i="0" dirty="0">
                <a:solidFill>
                  <a:srgbClr val="1C1917"/>
                </a:solidFill>
                <a:effectLst/>
              </a:rPr>
              <a:t>年国际密码学家给出了</a:t>
            </a:r>
            <a:r>
              <a:rPr lang="en-US" altLang="zh-CN" b="0" i="0" dirty="0">
                <a:solidFill>
                  <a:srgbClr val="1C1917"/>
                </a:solidFill>
                <a:effectLst/>
              </a:rPr>
              <a:t>MDS</a:t>
            </a:r>
            <a:r>
              <a:rPr lang="zh-CN" altLang="en-US" b="0" i="0" dirty="0">
                <a:solidFill>
                  <a:srgbClr val="1C1917"/>
                </a:solidFill>
                <a:effectLst/>
              </a:rPr>
              <a:t>算法的碰撞实例</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一部智能手机仅用</a:t>
            </a:r>
            <a:r>
              <a:rPr lang="en-US" altLang="zh-CN" b="0" i="0" dirty="0">
                <a:solidFill>
                  <a:srgbClr val="1C1917"/>
                </a:solidFill>
                <a:effectLst/>
              </a:rPr>
              <a:t>30</a:t>
            </a:r>
            <a:r>
              <a:rPr lang="zh-CN" altLang="en-US" b="0" i="0" dirty="0">
                <a:solidFill>
                  <a:srgbClr val="1C1917"/>
                </a:solidFill>
                <a:effectLst/>
              </a:rPr>
              <a:t>秒就可以找到</a:t>
            </a:r>
            <a:r>
              <a:rPr lang="en-US" altLang="zh-CN" b="0" i="0" dirty="0">
                <a:solidFill>
                  <a:srgbClr val="1C1917"/>
                </a:solidFill>
                <a:effectLst/>
              </a:rPr>
              <a:t>MD5</a:t>
            </a:r>
            <a:r>
              <a:rPr lang="zh-CN" altLang="en-US" b="0" i="0" dirty="0">
                <a:solidFill>
                  <a:srgbClr val="1C1917"/>
                </a:solidFill>
                <a:effectLst/>
              </a:rPr>
              <a:t>算法的碰撞</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国外杂凑算法介绍</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en-US" altLang="zh-CN" b="0" i="0" dirty="0">
                <a:solidFill>
                  <a:srgbClr val="1C1917"/>
                </a:solidFill>
                <a:effectLst/>
              </a:rPr>
              <a:t>SHA-1</a:t>
            </a:r>
            <a:r>
              <a:rPr lang="zh-CN" altLang="en-US" b="0" i="0" dirty="0">
                <a:solidFill>
                  <a:srgbClr val="1C1917"/>
                </a:solidFill>
                <a:effectLst/>
              </a:rPr>
              <a:t>算法：</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en-US" altLang="zh-CN" b="0" i="0" dirty="0">
                <a:solidFill>
                  <a:srgbClr val="1C1917"/>
                </a:solidFill>
                <a:effectLst/>
              </a:rPr>
              <a:t>1995</a:t>
            </a:r>
            <a:r>
              <a:rPr lang="zh-CN" altLang="en-US" b="0" i="0" dirty="0">
                <a:solidFill>
                  <a:srgbClr val="1C1917"/>
                </a:solidFill>
                <a:effectLst/>
              </a:rPr>
              <a:t>年由美国国家安全局</a:t>
            </a:r>
            <a:r>
              <a:rPr lang="en-US" altLang="zh-CN" b="0" i="0" dirty="0">
                <a:solidFill>
                  <a:srgbClr val="1C1917"/>
                </a:solidFill>
                <a:effectLst/>
              </a:rPr>
              <a:t>(NSA)</a:t>
            </a:r>
            <a:r>
              <a:rPr lang="zh-CN" altLang="en-US" b="0" i="0" dirty="0">
                <a:solidFill>
                  <a:srgbClr val="1C1917"/>
                </a:solidFill>
                <a:effectLst/>
              </a:rPr>
              <a:t>和</a:t>
            </a:r>
            <a:r>
              <a:rPr lang="en-US" altLang="zh-CN" b="0" i="0" dirty="0">
                <a:solidFill>
                  <a:srgbClr val="1C1917"/>
                </a:solidFill>
                <a:effectLst/>
              </a:rPr>
              <a:t>NIST</a:t>
            </a:r>
            <a:r>
              <a:rPr lang="zh-CN" altLang="en-US" b="0" i="0" dirty="0">
                <a:solidFill>
                  <a:srgbClr val="1C1917"/>
                </a:solidFill>
                <a:effectLst/>
              </a:rPr>
              <a:t>提出的标准算法，基于</a:t>
            </a:r>
            <a:r>
              <a:rPr lang="en-US" altLang="zh-CN" b="0" i="0" dirty="0">
                <a:solidFill>
                  <a:srgbClr val="1C1917"/>
                </a:solidFill>
                <a:effectLst/>
              </a:rPr>
              <a:t>M-D</a:t>
            </a:r>
            <a:r>
              <a:rPr lang="zh-CN" altLang="en-US" b="0" i="0" dirty="0">
                <a:solidFill>
                  <a:srgbClr val="1C1917"/>
                </a:solidFill>
                <a:effectLst/>
              </a:rPr>
              <a:t>模型</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zh-CN" sz="2400" dirty="0">
                <a:effectLst/>
                <a:ea typeface="宋体" panose="02010600030101010101" pitchFamily="2" charset="-122"/>
                <a:cs typeface="Times New Roman" panose="02020603050405020304" pitchFamily="18" charset="0"/>
              </a:rPr>
              <a:t>输入长度应小于</a:t>
            </a:r>
            <a:r>
              <a:rPr lang="en-US" altLang="zh-CN" sz="2400" dirty="0">
                <a:effectLst/>
                <a:ea typeface="宋体" panose="02010600030101010101" pitchFamily="2" charset="-122"/>
                <a:cs typeface="Times New Roman" panose="02020603050405020304" pitchFamily="18" charset="0"/>
              </a:rPr>
              <a:t>2</a:t>
            </a:r>
            <a:r>
              <a:rPr lang="en-US" altLang="zh-CN" sz="2400" baseline="30000" dirty="0">
                <a:effectLst/>
                <a:ea typeface="宋体" panose="02010600030101010101" pitchFamily="2" charset="-122"/>
                <a:cs typeface="Times New Roman" panose="02020603050405020304" pitchFamily="18" charset="0"/>
              </a:rPr>
              <a:t>64</a:t>
            </a:r>
            <a:r>
              <a:rPr lang="zh-CN" altLang="zh-CN" sz="2400" dirty="0">
                <a:effectLst/>
                <a:ea typeface="宋体" panose="02010600030101010101" pitchFamily="2" charset="-122"/>
                <a:cs typeface="Times New Roman" panose="02020603050405020304" pitchFamily="18" charset="0"/>
              </a:rPr>
              <a:t>比特，消息摘要长度为</a:t>
            </a:r>
            <a:r>
              <a:rPr lang="en-US" altLang="zh-CN" sz="2400" dirty="0">
                <a:effectLst/>
                <a:ea typeface="宋体" panose="02010600030101010101" pitchFamily="2" charset="-122"/>
                <a:cs typeface="Times New Roman" panose="02020603050405020304" pitchFamily="18" charset="0"/>
              </a:rPr>
              <a:t>160</a:t>
            </a:r>
            <a:r>
              <a:rPr lang="zh-CN" altLang="zh-CN" sz="2400" dirty="0">
                <a:effectLst/>
                <a:ea typeface="宋体" panose="02010600030101010101" pitchFamily="2" charset="-122"/>
                <a:cs typeface="Times New Roman" panose="02020603050405020304" pitchFamily="18" charset="0"/>
              </a:rPr>
              <a:t>比特</a:t>
            </a:r>
            <a:endParaRPr lang="en-US" altLang="zh-CN" sz="2400" dirty="0">
              <a:effectLst/>
              <a:ea typeface="宋体" panose="02010600030101010101" pitchFamily="2" charset="-122"/>
              <a:cs typeface="Times New Roman" panose="02020603050405020304" pitchFamily="18" charset="0"/>
            </a:endParaRPr>
          </a:p>
          <a:p>
            <a:pPr marL="702310" indent="-342900" algn="l">
              <a:lnSpc>
                <a:spcPct val="150000"/>
              </a:lnSpc>
              <a:buFont typeface="Arial" panose="020B0604020202020204" pitchFamily="34" charset="0"/>
              <a:buChar char="•"/>
            </a:pPr>
            <a:r>
              <a:rPr lang="en-US" altLang="zh-CN" sz="2400" dirty="0">
                <a:effectLst/>
                <a:latin typeface="宋体" panose="02010600030101010101" pitchFamily="2" charset="-122"/>
                <a:cs typeface="Times New Roman" panose="02020603050405020304" pitchFamily="18" charset="0"/>
              </a:rPr>
              <a:t>2005</a:t>
            </a:r>
            <a:r>
              <a:rPr lang="zh-CN" altLang="zh-CN" sz="2400" dirty="0">
                <a:effectLst/>
                <a:ea typeface="宋体" panose="02010600030101010101" pitchFamily="2" charset="-122"/>
                <a:cs typeface="Times New Roman" panose="02020603050405020304" pitchFamily="18" charset="0"/>
              </a:rPr>
              <a:t>年，我国王小云教授首次给出了</a:t>
            </a:r>
            <a:r>
              <a:rPr lang="en-US" altLang="zh-CN" sz="2400" dirty="0">
                <a:effectLst/>
                <a:ea typeface="宋体" panose="02010600030101010101" pitchFamily="2" charset="-122"/>
                <a:cs typeface="Times New Roman" panose="02020603050405020304" pitchFamily="18" charset="0"/>
              </a:rPr>
              <a:t>SHA-1</a:t>
            </a:r>
            <a:r>
              <a:rPr lang="zh-CN" altLang="zh-CN" sz="2400" dirty="0">
                <a:effectLst/>
                <a:ea typeface="宋体" panose="02010600030101010101" pitchFamily="2" charset="-122"/>
                <a:cs typeface="Times New Roman" panose="02020603050405020304" pitchFamily="18" charset="0"/>
              </a:rPr>
              <a:t>的碰撞攻击，复杂度为</a:t>
            </a:r>
            <a:r>
              <a:rPr lang="en-US" altLang="zh-CN" sz="2400" dirty="0">
                <a:effectLst/>
                <a:ea typeface="宋体" panose="02010600030101010101" pitchFamily="2" charset="-122"/>
                <a:cs typeface="Times New Roman" panose="02020603050405020304" pitchFamily="18" charset="0"/>
              </a:rPr>
              <a:t>2</a:t>
            </a:r>
            <a:r>
              <a:rPr lang="en-US" altLang="zh-CN" sz="2400" baseline="30000" dirty="0">
                <a:effectLst/>
                <a:ea typeface="宋体" panose="02010600030101010101" pitchFamily="2" charset="-122"/>
                <a:cs typeface="Times New Roman" panose="02020603050405020304" pitchFamily="18" charset="0"/>
              </a:rPr>
              <a:t>69</a:t>
            </a:r>
            <a:r>
              <a:rPr lang="zh-CN" altLang="zh-CN" sz="2400" dirty="0">
                <a:effectLst/>
                <a:ea typeface="宋体" panose="02010600030101010101" pitchFamily="2" charset="-122"/>
                <a:cs typeface="Times New Roman" panose="02020603050405020304" pitchFamily="18" charset="0"/>
              </a:rPr>
              <a:t>次运算</a:t>
            </a:r>
            <a:endParaRPr lang="en-US" altLang="zh-CN" sz="2400" dirty="0">
              <a:effectLst/>
              <a:ea typeface="宋体" panose="02010600030101010101" pitchFamily="2" charset="-122"/>
              <a:cs typeface="Times New Roman" panose="02020603050405020304" pitchFamily="18" charset="0"/>
            </a:endParaRPr>
          </a:p>
          <a:p>
            <a:pPr marL="702310" indent="-342900" algn="l">
              <a:lnSpc>
                <a:spcPct val="150000"/>
              </a:lnSpc>
              <a:buFont typeface="Arial" panose="020B0604020202020204" pitchFamily="34" charset="0"/>
              <a:buChar char="•"/>
            </a:pPr>
            <a:r>
              <a:rPr lang="en-US" altLang="zh-CN" b="0" i="0" dirty="0">
                <a:solidFill>
                  <a:srgbClr val="1C1917"/>
                </a:solidFill>
                <a:effectLst/>
              </a:rPr>
              <a:t>2017</a:t>
            </a:r>
            <a:r>
              <a:rPr lang="zh-CN" altLang="en-US" b="0" i="0" dirty="0">
                <a:solidFill>
                  <a:srgbClr val="1C1917"/>
                </a:solidFill>
                <a:effectLst/>
              </a:rPr>
              <a:t>年</a:t>
            </a:r>
            <a:r>
              <a:rPr lang="en-US" altLang="zh-CN" b="0" i="0" dirty="0">
                <a:solidFill>
                  <a:srgbClr val="1C1917"/>
                </a:solidFill>
                <a:effectLst/>
              </a:rPr>
              <a:t>4</a:t>
            </a:r>
            <a:r>
              <a:rPr lang="zh-CN" altLang="en-US" b="0" i="0" dirty="0">
                <a:solidFill>
                  <a:srgbClr val="1C1917"/>
                </a:solidFill>
                <a:effectLst/>
              </a:rPr>
              <a:t>月，国家密码管理局发布了使用</a:t>
            </a:r>
            <a:r>
              <a:rPr lang="en-US" altLang="zh-CN" b="0" i="0" dirty="0">
                <a:solidFill>
                  <a:srgbClr val="1C1917"/>
                </a:solidFill>
                <a:effectLst/>
              </a:rPr>
              <a:t>SHA-1</a:t>
            </a:r>
            <a:r>
              <a:rPr lang="zh-CN" altLang="en-US" b="0" i="0" dirty="0">
                <a:solidFill>
                  <a:srgbClr val="1C1917"/>
                </a:solidFill>
                <a:effectLst/>
              </a:rPr>
              <a:t>密码算法的风险警示</a:t>
            </a:r>
            <a:endParaRPr lang="en-US" altLang="zh-CN" b="0" i="0" dirty="0">
              <a:solidFill>
                <a:srgbClr val="1C1917"/>
              </a:solidFill>
              <a:effectLst/>
            </a:endParaRPr>
          </a:p>
          <a:p>
            <a:pPr marL="359410" algn="l">
              <a:lnSpc>
                <a:spcPct val="150000"/>
              </a:lnSpc>
            </a:pP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国外杂凑算法介绍</a:t>
            </a:r>
            <a:endParaRPr lang="zh-CN" altLang="en-US" dirty="0"/>
          </a:p>
        </p:txBody>
      </p:sp>
      <p:sp>
        <p:nvSpPr>
          <p:cNvPr id="5" name="文本占位符 4"/>
          <p:cNvSpPr>
            <a:spLocks noGrp="1"/>
          </p:cNvSpPr>
          <p:nvPr>
            <p:ph type="body" sz="quarter" idx="15"/>
          </p:nvPr>
        </p:nvSpPr>
        <p:spPr/>
        <p:txBody>
          <a:bodyPr>
            <a:normAutofit fontScale="92500"/>
          </a:bodyPr>
          <a:lstStyle/>
          <a:p>
            <a:pPr marL="342900" indent="-342900" algn="l">
              <a:lnSpc>
                <a:spcPct val="150000"/>
              </a:lnSpc>
              <a:buFont typeface="Wingdings" panose="05000000000000000000" pitchFamily="2" charset="2"/>
              <a:buChar char="Ø"/>
            </a:pPr>
            <a:r>
              <a:rPr lang="en-US" altLang="zh-CN" b="0" i="0" dirty="0">
                <a:solidFill>
                  <a:srgbClr val="1C1917"/>
                </a:solidFill>
                <a:effectLst/>
              </a:rPr>
              <a:t>SHA-2</a:t>
            </a:r>
            <a:r>
              <a:rPr lang="zh-CN" altLang="en-US" b="0" i="0" dirty="0">
                <a:solidFill>
                  <a:srgbClr val="1C1917"/>
                </a:solidFill>
                <a:effectLst/>
              </a:rPr>
              <a:t>算法：</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是由</a:t>
            </a:r>
            <a:r>
              <a:rPr lang="en-US" altLang="zh-CN" b="0" i="0" dirty="0">
                <a:solidFill>
                  <a:srgbClr val="1C1917"/>
                </a:solidFill>
                <a:effectLst/>
              </a:rPr>
              <a:t>NSA</a:t>
            </a:r>
            <a:r>
              <a:rPr lang="zh-CN" altLang="en-US" b="0" i="0" dirty="0">
                <a:solidFill>
                  <a:srgbClr val="1C1917"/>
                </a:solidFill>
                <a:effectLst/>
              </a:rPr>
              <a:t>和</a:t>
            </a:r>
            <a:r>
              <a:rPr lang="en-US" altLang="zh-CN" b="0" i="0" dirty="0">
                <a:solidFill>
                  <a:srgbClr val="1C1917"/>
                </a:solidFill>
                <a:effectLst/>
              </a:rPr>
              <a:t>NIST</a:t>
            </a:r>
            <a:r>
              <a:rPr lang="zh-CN" altLang="en-US" b="0" i="0" dirty="0">
                <a:solidFill>
                  <a:srgbClr val="1C1917"/>
                </a:solidFill>
                <a:effectLst/>
              </a:rPr>
              <a:t>于</a:t>
            </a:r>
            <a:r>
              <a:rPr lang="en-US" altLang="zh-CN" b="0" i="0" dirty="0">
                <a:solidFill>
                  <a:srgbClr val="1C1917"/>
                </a:solidFill>
                <a:effectLst/>
              </a:rPr>
              <a:t>2001</a:t>
            </a:r>
            <a:r>
              <a:rPr lang="zh-CN" altLang="en-US" b="0" i="0" dirty="0">
                <a:solidFill>
                  <a:srgbClr val="1C1917"/>
                </a:solidFill>
                <a:effectLst/>
              </a:rPr>
              <a:t>年提出的标准算法，基于</a:t>
            </a:r>
            <a:r>
              <a:rPr lang="en-US" altLang="zh-CN" b="0" i="0" dirty="0">
                <a:solidFill>
                  <a:srgbClr val="1C1917"/>
                </a:solidFill>
                <a:effectLst/>
              </a:rPr>
              <a:t>M-D</a:t>
            </a:r>
            <a:r>
              <a:rPr lang="zh-CN" altLang="en-US" b="0" i="0" dirty="0">
                <a:solidFill>
                  <a:srgbClr val="1C1917"/>
                </a:solidFill>
                <a:effectLst/>
              </a:rPr>
              <a:t>模型</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支持</a:t>
            </a:r>
            <a:r>
              <a:rPr lang="en-US" altLang="zh-CN" b="0" i="0" dirty="0">
                <a:solidFill>
                  <a:srgbClr val="1C1917"/>
                </a:solidFill>
                <a:effectLst/>
              </a:rPr>
              <a:t>224</a:t>
            </a:r>
            <a:r>
              <a:rPr lang="zh-CN" altLang="en-US" b="0" i="0" dirty="0">
                <a:solidFill>
                  <a:srgbClr val="1C1917"/>
                </a:solidFill>
                <a:effectLst/>
              </a:rPr>
              <a:t>、</a:t>
            </a:r>
            <a:r>
              <a:rPr lang="en-US" altLang="zh-CN" b="0" i="0" dirty="0">
                <a:solidFill>
                  <a:srgbClr val="1C1917"/>
                </a:solidFill>
                <a:effectLst/>
              </a:rPr>
              <a:t>256</a:t>
            </a:r>
            <a:r>
              <a:rPr lang="zh-CN" altLang="en-US" b="0" i="0" dirty="0">
                <a:solidFill>
                  <a:srgbClr val="1C1917"/>
                </a:solidFill>
                <a:effectLst/>
              </a:rPr>
              <a:t>、</a:t>
            </a:r>
            <a:r>
              <a:rPr lang="en-US" altLang="zh-CN" b="0" i="0" dirty="0">
                <a:solidFill>
                  <a:srgbClr val="1C1917"/>
                </a:solidFill>
                <a:effectLst/>
              </a:rPr>
              <a:t>384</a:t>
            </a:r>
            <a:r>
              <a:rPr lang="zh-CN" altLang="en-US" b="0" i="0" dirty="0">
                <a:solidFill>
                  <a:srgbClr val="1C1917"/>
                </a:solidFill>
                <a:effectLst/>
              </a:rPr>
              <a:t>和</a:t>
            </a:r>
            <a:r>
              <a:rPr lang="en-US" altLang="zh-CN" b="0" i="0" dirty="0">
                <a:solidFill>
                  <a:srgbClr val="1C1917"/>
                </a:solidFill>
                <a:effectLst/>
              </a:rPr>
              <a:t>512</a:t>
            </a:r>
            <a:r>
              <a:rPr lang="zh-CN" altLang="en-US" b="0" i="0" dirty="0">
                <a:solidFill>
                  <a:srgbClr val="1C1917"/>
                </a:solidFill>
                <a:effectLst/>
              </a:rPr>
              <a:t>比特四种长度的输出</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包含</a:t>
            </a:r>
            <a:r>
              <a:rPr lang="en-US" altLang="zh-CN" b="0" i="0" dirty="0">
                <a:solidFill>
                  <a:srgbClr val="1C1917"/>
                </a:solidFill>
                <a:effectLst/>
              </a:rPr>
              <a:t>SHA-224</a:t>
            </a:r>
            <a:r>
              <a:rPr lang="zh-CN" altLang="en-US" b="0" i="0" dirty="0">
                <a:solidFill>
                  <a:srgbClr val="1C1917"/>
                </a:solidFill>
                <a:effectLst/>
              </a:rPr>
              <a:t>、</a:t>
            </a:r>
            <a:r>
              <a:rPr lang="en-US" altLang="zh-CN" b="0" i="0" dirty="0">
                <a:solidFill>
                  <a:srgbClr val="1C1917"/>
                </a:solidFill>
                <a:effectLst/>
              </a:rPr>
              <a:t>SHA-256</a:t>
            </a:r>
            <a:r>
              <a:rPr lang="zh-CN" altLang="en-US" b="0" i="0" dirty="0">
                <a:solidFill>
                  <a:srgbClr val="1C1917"/>
                </a:solidFill>
                <a:effectLst/>
              </a:rPr>
              <a:t>、</a:t>
            </a:r>
            <a:r>
              <a:rPr lang="en-US" altLang="zh-CN" b="0" i="0" dirty="0">
                <a:solidFill>
                  <a:srgbClr val="1C1917"/>
                </a:solidFill>
                <a:effectLst/>
              </a:rPr>
              <a:t>SHA-384</a:t>
            </a:r>
            <a:r>
              <a:rPr lang="zh-CN" altLang="en-US" b="0" i="0" dirty="0">
                <a:solidFill>
                  <a:srgbClr val="1C1917"/>
                </a:solidFill>
                <a:effectLst/>
              </a:rPr>
              <a:t>、</a:t>
            </a:r>
            <a:r>
              <a:rPr lang="en-US" altLang="zh-CN" b="0" i="0" dirty="0">
                <a:solidFill>
                  <a:srgbClr val="1C1917"/>
                </a:solidFill>
                <a:effectLst/>
              </a:rPr>
              <a:t>SHA-512</a:t>
            </a:r>
            <a:r>
              <a:rPr lang="zh-CN" altLang="en-US" b="0" i="0" dirty="0">
                <a:solidFill>
                  <a:srgbClr val="1C1917"/>
                </a:solidFill>
                <a:effectLst/>
              </a:rPr>
              <a:t>、</a:t>
            </a:r>
            <a:r>
              <a:rPr lang="en-US" altLang="zh-CN" b="0" i="0" dirty="0">
                <a:solidFill>
                  <a:srgbClr val="1C1917"/>
                </a:solidFill>
                <a:effectLst/>
              </a:rPr>
              <a:t>SHA-512/224</a:t>
            </a:r>
            <a:r>
              <a:rPr lang="zh-CN" altLang="en-US" b="0" i="0" dirty="0">
                <a:solidFill>
                  <a:srgbClr val="1C1917"/>
                </a:solidFill>
                <a:effectLst/>
              </a:rPr>
              <a:t>、</a:t>
            </a:r>
            <a:r>
              <a:rPr lang="en-US" altLang="zh-CN" b="0" i="0" dirty="0">
                <a:solidFill>
                  <a:srgbClr val="1C1917"/>
                </a:solidFill>
                <a:effectLst/>
              </a:rPr>
              <a:t>SHA-512/256</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目前没有发现对</a:t>
            </a:r>
            <a:r>
              <a:rPr lang="en-US" altLang="zh-CN" b="0" i="0" dirty="0">
                <a:solidFill>
                  <a:srgbClr val="1C1917"/>
                </a:solidFill>
                <a:effectLst/>
              </a:rPr>
              <a:t>SHA-2</a:t>
            </a:r>
            <a:r>
              <a:rPr lang="zh-CN" altLang="en-US" b="0" i="0" dirty="0">
                <a:solidFill>
                  <a:srgbClr val="1C1917"/>
                </a:solidFill>
                <a:effectLst/>
              </a:rPr>
              <a:t>算法的有效攻击</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en-US" altLang="zh-CN" b="0" i="0" dirty="0">
                <a:solidFill>
                  <a:srgbClr val="1C1917"/>
                </a:solidFill>
                <a:effectLst/>
              </a:rPr>
              <a:t>SHA-3</a:t>
            </a:r>
            <a:r>
              <a:rPr lang="zh-CN" altLang="en-US" b="0" i="0" dirty="0">
                <a:solidFill>
                  <a:srgbClr val="1C1917"/>
                </a:solidFill>
                <a:effectLst/>
              </a:rPr>
              <a:t>算法：</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en-US" altLang="zh-CN" b="0" i="0" dirty="0">
                <a:solidFill>
                  <a:srgbClr val="1C1917"/>
                </a:solidFill>
                <a:effectLst/>
              </a:rPr>
              <a:t>SHA-3</a:t>
            </a:r>
            <a:r>
              <a:rPr lang="zh-CN" altLang="en-US" b="0" i="0" dirty="0">
                <a:solidFill>
                  <a:srgbClr val="1C1917"/>
                </a:solidFill>
                <a:effectLst/>
              </a:rPr>
              <a:t>算法在设计上采用了新的 “海绵”结构</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en-US" altLang="zh-CN" b="0" i="0" dirty="0">
                <a:solidFill>
                  <a:srgbClr val="1C1917"/>
                </a:solidFill>
                <a:effectLst/>
              </a:rPr>
              <a:t>SHA-3</a:t>
            </a:r>
            <a:r>
              <a:rPr lang="zh-CN" altLang="en-US" b="0" i="0" dirty="0">
                <a:solidFill>
                  <a:srgbClr val="1C1917"/>
                </a:solidFill>
                <a:effectLst/>
              </a:rPr>
              <a:t>包含</a:t>
            </a:r>
            <a:r>
              <a:rPr lang="en-US" altLang="zh-CN" b="0" i="0" dirty="0">
                <a:solidFill>
                  <a:srgbClr val="1C1917"/>
                </a:solidFill>
                <a:effectLst/>
              </a:rPr>
              <a:t>SHA3-224</a:t>
            </a:r>
            <a:r>
              <a:rPr lang="zh-CN" altLang="en-US" b="0" i="0" dirty="0">
                <a:solidFill>
                  <a:srgbClr val="1C1917"/>
                </a:solidFill>
                <a:effectLst/>
              </a:rPr>
              <a:t>、</a:t>
            </a:r>
            <a:r>
              <a:rPr lang="en-US" altLang="zh-CN" b="0" i="0" dirty="0">
                <a:solidFill>
                  <a:srgbClr val="1C1917"/>
                </a:solidFill>
                <a:effectLst/>
              </a:rPr>
              <a:t>SHA3-256</a:t>
            </a:r>
            <a:r>
              <a:rPr lang="zh-CN" altLang="en-US" b="0" i="0" dirty="0">
                <a:solidFill>
                  <a:srgbClr val="1C1917"/>
                </a:solidFill>
                <a:effectLst/>
              </a:rPr>
              <a:t>、</a:t>
            </a:r>
            <a:r>
              <a:rPr lang="en-US" altLang="zh-CN" b="0" i="0" dirty="0">
                <a:solidFill>
                  <a:srgbClr val="1C1917"/>
                </a:solidFill>
                <a:effectLst/>
              </a:rPr>
              <a:t>SHA3-384</a:t>
            </a:r>
            <a:r>
              <a:rPr lang="zh-CN" altLang="en-US" b="0" i="0" dirty="0">
                <a:solidFill>
                  <a:srgbClr val="1C1917"/>
                </a:solidFill>
                <a:effectLst/>
              </a:rPr>
              <a:t>、</a:t>
            </a:r>
            <a:r>
              <a:rPr lang="en-US" altLang="zh-CN" b="0" i="0" dirty="0">
                <a:solidFill>
                  <a:srgbClr val="1C1917"/>
                </a:solidFill>
                <a:effectLst/>
              </a:rPr>
              <a:t>SHA3-512</a:t>
            </a:r>
            <a:r>
              <a:rPr lang="zh-CN" altLang="en-US" b="0" i="0" dirty="0">
                <a:solidFill>
                  <a:srgbClr val="1C1917"/>
                </a:solidFill>
                <a:effectLst/>
              </a:rPr>
              <a:t>、</a:t>
            </a:r>
            <a:r>
              <a:rPr lang="en-US" altLang="zh-CN" b="0" i="0" dirty="0">
                <a:solidFill>
                  <a:srgbClr val="1C1917"/>
                </a:solidFill>
                <a:effectLst/>
              </a:rPr>
              <a:t>SHAKE128</a:t>
            </a:r>
            <a:r>
              <a:rPr lang="zh-CN" altLang="en-US" b="0" i="0" dirty="0">
                <a:solidFill>
                  <a:srgbClr val="1C1917"/>
                </a:solidFill>
                <a:effectLst/>
              </a:rPr>
              <a:t>、</a:t>
            </a:r>
            <a:r>
              <a:rPr lang="en-US" altLang="zh-CN" b="0" i="0" dirty="0">
                <a:solidFill>
                  <a:srgbClr val="1C1917"/>
                </a:solidFill>
                <a:effectLst/>
              </a:rPr>
              <a:t>SHAKE2560</a:t>
            </a:r>
            <a:r>
              <a:rPr lang="zh-CN" altLang="en-US" b="0" i="0" dirty="0">
                <a:solidFill>
                  <a:srgbClr val="1C1917"/>
                </a:solidFill>
                <a:effectLst/>
              </a:rPr>
              <a:t>。</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密码算法分析</a:t>
            </a:r>
            <a:endParaRPr lang="zh-CN" altLang="en-US" dirty="0"/>
          </a:p>
        </p:txBody>
      </p:sp>
      <p:sp>
        <p:nvSpPr>
          <p:cNvPr id="5" name="文本占位符 4"/>
          <p:cNvSpPr>
            <a:spLocks noGrp="1"/>
          </p:cNvSpPr>
          <p:nvPr>
            <p:ph type="body" sz="quarter" idx="15"/>
          </p:nvPr>
        </p:nvSpPr>
        <p:spPr/>
        <p:txBody>
          <a:bodyPr>
            <a:no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按照攻击者获取信息的能力，可以将密码分析划分为四种方式。</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dirty="0">
                <a:solidFill>
                  <a:srgbClr val="1C1917"/>
                </a:solidFill>
              </a:rPr>
              <a:t>唯密文攻击：攻击者只能获得密文的信息。</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b="0" i="0" dirty="0">
                <a:solidFill>
                  <a:srgbClr val="1C1917"/>
                </a:solidFill>
                <a:effectLst/>
              </a:rPr>
              <a:t>已知明文攻击：攻击者拥有某些密文以及相应的明文。</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dirty="0">
                <a:solidFill>
                  <a:srgbClr val="1C1917"/>
                </a:solidFill>
              </a:rPr>
              <a:t>选择明文攻击：攻击者有短暂的接触加密机器的时间，不能打开机器找到密钥，但可以加密大量经过精心挑选的明文，然后利用所得的密文推断密钥的信息或试图对其他密文进行解密。</a:t>
            </a:r>
            <a:endParaRPr lang="zh-CN" altLang="en-US"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选择密文攻击。攻击者有短暂的接触解密机器的时间，对选择的密文进行解密操作，然后试着用所得结果推断密钥或试图对其他密文进行解密。</a:t>
            </a:r>
            <a:endParaRPr lang="zh-CN" altLang="en-US" dirty="0">
              <a:solidFill>
                <a:srgbClr val="1C1917"/>
              </a:solidFill>
            </a:endParaRPr>
          </a:p>
          <a:p>
            <a:pPr marL="342900" indent="-342900" algn="l">
              <a:lnSpc>
                <a:spcPct val="150000"/>
              </a:lnSpc>
              <a:buFont typeface="Wingdings" panose="05000000000000000000" pitchFamily="2" charset="2"/>
              <a:buChar char="Ø"/>
            </a:pP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对称密码的形式</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序列密码（也称“流密码”，</a:t>
            </a:r>
            <a:r>
              <a:rPr lang="en-US" altLang="zh-CN" b="0" i="0" dirty="0">
                <a:solidFill>
                  <a:srgbClr val="1C1917"/>
                </a:solidFill>
                <a:effectLst/>
              </a:rPr>
              <a:t>stream cipher)</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en-US" altLang="zh-CN" b="0" i="0" dirty="0">
                <a:solidFill>
                  <a:srgbClr val="1C1917"/>
                </a:solidFill>
                <a:effectLst/>
              </a:rPr>
              <a:t>ZUC</a:t>
            </a:r>
            <a:endParaRPr lang="en-US" altLang="zh-CN" dirty="0">
              <a:solidFill>
                <a:srgbClr val="1C1917"/>
              </a:solidFill>
            </a:endParaRPr>
          </a:p>
          <a:p>
            <a:pPr marL="702310" indent="-342900" algn="l">
              <a:lnSpc>
                <a:spcPct val="150000"/>
              </a:lnSpc>
              <a:buFont typeface="Arial" panose="020B0604020202020204" pitchFamily="34" charset="0"/>
              <a:buChar char="•"/>
            </a:pPr>
            <a:r>
              <a:rPr lang="en-US" altLang="zh-CN" b="0" i="0" dirty="0">
                <a:solidFill>
                  <a:srgbClr val="1C1917"/>
                </a:solidFill>
                <a:effectLst/>
              </a:rPr>
              <a:t>SNOW</a:t>
            </a:r>
            <a:r>
              <a:rPr lang="zh-CN" altLang="en-US" b="0" i="0" dirty="0">
                <a:solidFill>
                  <a:srgbClr val="1C1917"/>
                </a:solidFill>
                <a:effectLst/>
              </a:rPr>
              <a:t>（如</a:t>
            </a:r>
            <a:r>
              <a:rPr lang="en-US" altLang="zh-CN" b="0" i="0" dirty="0">
                <a:solidFill>
                  <a:srgbClr val="1C1917"/>
                </a:solidFill>
                <a:effectLst/>
              </a:rPr>
              <a:t>SNOW2.0</a:t>
            </a:r>
            <a:r>
              <a:rPr lang="zh-CN" altLang="en-US" b="0" i="0" dirty="0">
                <a:solidFill>
                  <a:srgbClr val="1C1917"/>
                </a:solidFill>
                <a:effectLst/>
              </a:rPr>
              <a:t>、</a:t>
            </a:r>
            <a:r>
              <a:rPr lang="en-US" altLang="zh-CN" b="0" i="0" dirty="0">
                <a:solidFill>
                  <a:srgbClr val="1C1917"/>
                </a:solidFill>
                <a:effectLst/>
              </a:rPr>
              <a:t>SNOW3G)</a:t>
            </a:r>
            <a:r>
              <a:rPr lang="zh-CN" altLang="en-US" b="0" i="0" dirty="0">
                <a:solidFill>
                  <a:srgbClr val="1C1917"/>
                </a:solidFill>
                <a:effectLst/>
              </a:rPr>
              <a:t>、</a:t>
            </a:r>
            <a:r>
              <a:rPr lang="en-US" altLang="zh-CN" b="0" i="0" dirty="0">
                <a:solidFill>
                  <a:srgbClr val="1C1917"/>
                </a:solidFill>
                <a:effectLst/>
              </a:rPr>
              <a:t>RC4</a:t>
            </a:r>
            <a:r>
              <a:rPr lang="zh-CN" altLang="en-US" b="0" i="0" dirty="0">
                <a:solidFill>
                  <a:srgbClr val="1C1917"/>
                </a:solidFill>
                <a:effectLst/>
              </a:rPr>
              <a:t>等</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分组密码（也称“块密码”，</a:t>
            </a:r>
            <a:r>
              <a:rPr lang="en-US" altLang="zh-CN" b="0" i="0" dirty="0">
                <a:solidFill>
                  <a:srgbClr val="1C1917"/>
                </a:solidFill>
                <a:effectLst/>
              </a:rPr>
              <a:t>block cipher)</a:t>
            </a:r>
            <a:r>
              <a:rPr lang="zh-CN" altLang="en-US" b="0" i="0" dirty="0">
                <a:solidFill>
                  <a:srgbClr val="1C1917"/>
                </a:solidFill>
                <a:effectLst/>
              </a:rPr>
              <a:t>。</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en-US" altLang="zh-CN" b="0" i="0" dirty="0">
                <a:solidFill>
                  <a:srgbClr val="1C1917"/>
                </a:solidFill>
                <a:effectLst/>
              </a:rPr>
              <a:t>SM4</a:t>
            </a:r>
            <a:r>
              <a:rPr lang="zh-CN" altLang="en-US" b="0" i="0" dirty="0">
                <a:solidFill>
                  <a:srgbClr val="1C1917"/>
                </a:solidFill>
                <a:effectLst/>
              </a:rPr>
              <a:t>算法</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数据加密标准</a:t>
            </a:r>
            <a:r>
              <a:rPr lang="en-US" altLang="zh-CN" b="0" i="0" dirty="0">
                <a:solidFill>
                  <a:srgbClr val="1C1917"/>
                </a:solidFill>
                <a:effectLst/>
              </a:rPr>
              <a:t>(Data Encryption Standard, DES)</a:t>
            </a:r>
            <a:r>
              <a:rPr lang="zh-CN" altLang="en-US" b="0" i="0" dirty="0">
                <a:solidFill>
                  <a:srgbClr val="1C1917"/>
                </a:solidFill>
                <a:effectLst/>
              </a:rPr>
              <a:t>；</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三重数据加密算法 </a:t>
            </a:r>
            <a:r>
              <a:rPr lang="en-US" altLang="zh-CN" b="0" i="0" dirty="0">
                <a:solidFill>
                  <a:srgbClr val="1C1917"/>
                </a:solidFill>
                <a:effectLst/>
              </a:rPr>
              <a:t>(Triple Data Encryption Algorithm</a:t>
            </a:r>
            <a:r>
              <a:rPr lang="zh-CN" altLang="en-US" b="0" i="0" dirty="0">
                <a:solidFill>
                  <a:srgbClr val="1C1917"/>
                </a:solidFill>
                <a:effectLst/>
              </a:rPr>
              <a:t>，</a:t>
            </a:r>
            <a:r>
              <a:rPr lang="en-US" altLang="zh-CN" b="0" i="0" dirty="0">
                <a:solidFill>
                  <a:srgbClr val="1C1917"/>
                </a:solidFill>
                <a:effectLst/>
              </a:rPr>
              <a:t>TDEA)</a:t>
            </a:r>
            <a:r>
              <a:rPr lang="zh-CN" altLang="en-US" b="0" i="0" dirty="0">
                <a:solidFill>
                  <a:srgbClr val="1C1917"/>
                </a:solidFill>
                <a:effectLst/>
              </a:rPr>
              <a:t>，又称</a:t>
            </a:r>
            <a:r>
              <a:rPr lang="en-US" altLang="zh-CN" b="0" i="0" dirty="0">
                <a:solidFill>
                  <a:srgbClr val="1C1917"/>
                </a:solidFill>
                <a:effectLst/>
              </a:rPr>
              <a:t>3DES</a:t>
            </a:r>
            <a:r>
              <a:rPr lang="zh-CN" altLang="en-US" b="0" i="0" dirty="0">
                <a:solidFill>
                  <a:srgbClr val="1C1917"/>
                </a:solidFill>
                <a:effectLst/>
              </a:rPr>
              <a:t>；</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高级加密标准（</a:t>
            </a:r>
            <a:r>
              <a:rPr lang="en-US" altLang="zh-CN" b="0" i="0" dirty="0">
                <a:solidFill>
                  <a:srgbClr val="1C1917"/>
                </a:solidFill>
                <a:effectLst/>
              </a:rPr>
              <a:t>Advanced Encryption Standard, AES</a:t>
            </a:r>
            <a:r>
              <a:rPr lang="zh-CN" altLang="en-US" b="0" i="0" dirty="0">
                <a:solidFill>
                  <a:srgbClr val="1C1917"/>
                </a:solidFill>
                <a:effectLst/>
              </a:rPr>
              <a:t>）</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密码分析</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对称密码的分析</a:t>
            </a:r>
            <a:r>
              <a:rPr lang="zh-CN" altLang="en-US" dirty="0">
                <a:solidFill>
                  <a:srgbClr val="1C1917"/>
                </a:solidFill>
              </a:rPr>
              <a:t>：</a:t>
            </a:r>
            <a:r>
              <a:rPr lang="zh-CN" altLang="en-US" b="0" i="0" dirty="0">
                <a:solidFill>
                  <a:srgbClr val="1C1917"/>
                </a:solidFill>
                <a:effectLst/>
              </a:rPr>
              <a:t>差分类攻击和线性类攻击是分析对称密码最有效的分析方法；</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dirty="0">
                <a:solidFill>
                  <a:srgbClr val="1C1917"/>
                </a:solidFill>
              </a:rPr>
              <a:t>公钥密码的分析：多集中于对底层困难问题以及上层方案实际安全性的分析；</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杂凑函数的分析：针对杂凑函数的三个基本性质进行分析；</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dirty="0">
                <a:solidFill>
                  <a:srgbClr val="1C1917"/>
                </a:solidFill>
              </a:rPr>
              <a:t>侧信道分析：基于物理实现的分析方法，如能量消耗、电磁辐射、运行时间等。</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密钥生命周期管理</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密钥生命周期指的是密钥从生成到销毁的时间跨度</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不同的密钥有不同的生命周期</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一般而言，使用频率越高的密钥要求其生命周期越短</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如果密钥泄露，其生命周期应立即终止并销毁密钥</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密钥在其生命周期内涉及到生成、存储、导入和导出、分发、使用、备份和恢复、归档、销毁等环节</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密钥生成</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随机数直接生成</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利用随机数直接生成是密钥生成的主要方式；</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密钥的安全性直接取决于随机数发生器的质量；</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需要使用国家主管部门批准的随机数发生器进行密钥生成。</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在使用随机数直接作为密钥时，应检查密钥是否符合具体算法的要求。</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dirty="0">
                <a:solidFill>
                  <a:srgbClr val="1C1917"/>
                </a:solidFill>
              </a:rPr>
              <a:t>通过密钥派生函数生成</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b="0" i="0" dirty="0">
                <a:solidFill>
                  <a:srgbClr val="1C1917"/>
                </a:solidFill>
                <a:effectLst/>
              </a:rPr>
              <a:t>在密钥协商过程中从共享秘密派生密钥</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从主密钥派生密钥</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密钥存储</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存储在密码产品中：密码产品的密钥防护机制，可以用于保护密钥在存储过程中的保密性和完整性。</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加密保存在通用存储设备中：于某些应用场景，由于密钥数量较大，密码产品本身只负责密码计算，而将密钥存储在通用存储设备（如数据库）中。</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密钥导入和导出</a:t>
            </a:r>
            <a:endParaRPr lang="zh-CN" altLang="en-US" dirty="0"/>
          </a:p>
        </p:txBody>
      </p:sp>
      <mc:AlternateContent xmlns:mc="http://schemas.openxmlformats.org/markup-compatibility/2006">
        <mc:Choice xmlns:a14="http://schemas.microsoft.com/office/drawing/2010/main" Requires="a14">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加密传输：利用加密算法进行密钥的导入和导出是最简单和高效的方法。同时，为了保证密钥的完整性，在密钥导入和导出过程中，需要加入完整性保护和校验机制。</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dirty="0">
                    <a:solidFill>
                      <a:srgbClr val="1C1917"/>
                    </a:solidFill>
                  </a:rPr>
                  <a:t>知识拆分：知识拆分是指将密钥拆分为几个独立的密钥分量，导出到密码产品外部；导入时，每个密钥分量单独导入，最终在密码产品内部进行合成。</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b="0" i="0" dirty="0">
                    <a:solidFill>
                      <a:srgbClr val="1C1917"/>
                    </a:solidFill>
                    <a:effectLst/>
                  </a:rPr>
                  <a:t>将密钥</a:t>
                </a:r>
                <a:r>
                  <a:rPr lang="en-US" altLang="zh-CN" b="0" i="0" dirty="0">
                    <a:solidFill>
                      <a:srgbClr val="1C1917"/>
                    </a:solidFill>
                    <a:effectLst/>
                  </a:rPr>
                  <a:t>K</a:t>
                </a:r>
                <a:r>
                  <a:rPr lang="zh-CN" altLang="en-US" b="0" i="0" dirty="0">
                    <a:solidFill>
                      <a:srgbClr val="1C1917"/>
                    </a:solidFill>
                    <a:effectLst/>
                  </a:rPr>
                  <a:t>拆分成若干个与其长度一致的分量</a:t>
                </a:r>
                <a14:m>
                  <m:oMath xmlns:m="http://schemas.openxmlformats.org/officeDocument/2006/math">
                    <m:sSub>
                      <m:sSubPr>
                        <m:ctrlPr>
                          <a:rPr lang="zh-CN" altLang="zh-CN" sz="2400" i="1" smtClean="0">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𝐾</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zh-CN" altLang="zh-CN" sz="240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40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4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𝐾</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sub>
                    </m:sSub>
                  </m:oMath>
                </a14:m>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利用门限算法进行拆分</a:t>
                </a:r>
                <a:endParaRPr lang="en-US" altLang="zh-CN" b="0" i="0" dirty="0">
                  <a:solidFill>
                    <a:srgbClr val="1C1917"/>
                  </a:solidFill>
                  <a:effectLst/>
                </a:endParaRPr>
              </a:p>
            </p:txBody>
          </p:sp>
        </mc:Choice>
        <mc:Fallback>
          <p:sp>
            <p:nvSpPr>
              <p:cNvPr id="5" name="文本占位符 4"/>
              <p:cNvSpPr>
                <a:spLocks noRot="1" noChangeAspect="1" noMove="1" noResize="1" noEditPoints="1" noAdjustHandles="1" noChangeArrowheads="1" noChangeShapeType="1" noTextEdit="1"/>
              </p:cNvSpPr>
              <p:nvPr>
                <p:ph type="body" sz="quarter" idx="15"/>
              </p:nvPr>
            </p:nvSpPr>
            <p:spPr>
              <a:blipFill rotWithShape="1">
                <a:blip r:embed="rId1"/>
                <a:stretch>
                  <a:fillRect l="-4" t="-11" r="1" b="9"/>
                </a:stretch>
              </a:blipFill>
            </p:spPr>
            <p:txBody>
              <a:bodyPr/>
              <a:lstStyle/>
              <a:p>
                <a:r>
                  <a:rPr lang="zh-CN" altLang="en-US">
                    <a:noFill/>
                  </a:rPr>
                  <a:t> </a:t>
                </a:r>
              </a:p>
            </p:txBody>
          </p:sp>
        </mc:Fallback>
      </mc:AlternateContent>
      <p:sp>
        <p:nvSpPr>
          <p:cNvPr id="3" name="文本占位符 2"/>
          <p:cNvSpPr>
            <a:spLocks noGrp="1"/>
          </p:cNvSpPr>
          <p:nvPr>
            <p:ph type="body" sz="quarter" idx="13"/>
          </p:nvPr>
        </p:nvSpPr>
        <p:spPr/>
        <p:txBody>
          <a:bodyPr/>
          <a:lstStyle/>
          <a:p>
            <a:r>
              <a:rPr lang="zh-CN" altLang="en-US" dirty="0"/>
              <a:t>密钥管理</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密钥分发</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人工分发</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dirty="0">
                <a:solidFill>
                  <a:srgbClr val="1C1917"/>
                </a:solidFill>
              </a:rPr>
              <a:t>密钥由授权的分发者分发，并由授权的接收者接收。</a:t>
            </a:r>
            <a:endParaRPr lang="zh-CN" altLang="en-US"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进行人工分发的实体是可信的。</a:t>
            </a:r>
            <a:endParaRPr lang="zh-CN" altLang="en-US"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有足够的机制（如加密、紧急销毁机制等）保证密钥的安全性，提供对截取、假冒、篡改、重放等攻击手段的对抗能力。</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自动分发</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通过数字信封、对称密钥加密等方式进行自动加密分发</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自动分发的安全性主要通过密码技术本身来保证</a:t>
            </a:r>
            <a:endParaRPr lang="zh-CN" altLang="en-US" dirty="0">
              <a:solidFill>
                <a:srgbClr val="1C1917"/>
              </a:solidFill>
            </a:endParaRPr>
          </a:p>
          <a:p>
            <a:pPr marL="342900" indent="-342900" algn="l">
              <a:lnSpc>
                <a:spcPct val="150000"/>
              </a:lnSpc>
              <a:buFont typeface="Wingdings" panose="05000000000000000000" pitchFamily="2" charset="2"/>
              <a:buChar char="Ø"/>
            </a:pP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密钥使用</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将一个密钥用于不同的用途，可能会降低密钥的安全性。</a:t>
            </a:r>
            <a:endParaRPr lang="zh-CN" altLang="en-US"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不同用途的密钥对密钥的要求互不相同。</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dirty="0">
                <a:solidFill>
                  <a:srgbClr val="1C1917"/>
                </a:solidFill>
              </a:rPr>
              <a:t>比如，加密密钥对可能会将其私钥归档以解密历史数据，而签名密钥对的私钥在其生命周期结束时应当立即销毁；</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如果一个密钥对同时用作加密和签名，将会产生矛盾。</a:t>
            </a:r>
            <a:endParaRPr lang="zh-CN" altLang="en-US" dirty="0">
              <a:solidFill>
                <a:srgbClr val="1C1917"/>
              </a:solidFill>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限制密钥的用途可以降低密钥泄露时可能造成的损害。</a:t>
            </a:r>
            <a:endParaRPr lang="zh-CN" altLang="en-US"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密钥备份和恢复</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密钥备份的主要目的是保护密钥的可用性，防止密钥的意外损坏；</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备份的密钥处于不激活状态（即不能直接用于密码计算）；</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需要保护备份密钥的保密性、完整性及其与拥有者身份和其他信息的关联关系；</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一般将备份的密钥存储在外部存储介质中；</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密钥备份或恢复时应进行记录，并生成审计信息。</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密钥归档</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密钥归档是在密钥的生命周期之外（销毁之后）对密钥进行保存；</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应当继续对这些密钥提供安全保护，以保证历史加密数据的安全性；</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密钥归档时应进行记录，并生成审计信息；</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签名密钥对的私钥不应进行归档。</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密钥销毁</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正常销毁。密钥在设计的使用截止时间时自动进行销毁。</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dirty="0">
                <a:solidFill>
                  <a:srgbClr val="1C1917"/>
                </a:solidFill>
              </a:rPr>
              <a:t>比如，临时密钥在使用完毕时应当立即销毁。</a:t>
            </a:r>
            <a:endParaRPr lang="zh-CN" altLang="en-US" dirty="0">
              <a:solidFill>
                <a:srgbClr val="1C1917"/>
              </a:solidFill>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应急销毁。密钥在达到泄露或存在泄露风险时进行的密钥销毁。</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dirty="0">
                <a:solidFill>
                  <a:srgbClr val="1C1917"/>
                </a:solidFill>
              </a:rPr>
              <a:t>对于存储在密码产品中的密钥，一般配备了紧急情况下自动销毁密钥的机制；</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当密钥所有者发现密钥存在泄露风险时，可能需要手动提前终止密钥的生命周期，进行密钥销毁。</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序列密码和分组密码的区别</a:t>
            </a:r>
            <a:endParaRPr lang="zh-CN" altLang="en-US" dirty="0"/>
          </a:p>
        </p:txBody>
      </p:sp>
      <p:sp>
        <p:nvSpPr>
          <p:cNvPr id="5" name="文本占位符 4"/>
          <p:cNvSpPr>
            <a:spLocks noGrp="1"/>
          </p:cNvSpPr>
          <p:nvPr>
            <p:ph type="body" sz="quarter" idx="15"/>
          </p:nvPr>
        </p:nvSpPr>
        <p:spPr>
          <a:xfrm>
            <a:off x="198611" y="1558806"/>
            <a:ext cx="6497733" cy="4516005"/>
          </a:xfrm>
        </p:spPr>
        <p:txBody>
          <a:bodyPr>
            <a:normAutofit fontScale="92500"/>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序列密码是将密钥和初始向量</a:t>
            </a:r>
            <a:r>
              <a:rPr lang="en-US" altLang="zh-CN" b="0" i="0" dirty="0">
                <a:solidFill>
                  <a:srgbClr val="1C1917"/>
                </a:solidFill>
                <a:effectLst/>
              </a:rPr>
              <a:t>(Initial </a:t>
            </a:r>
            <a:r>
              <a:rPr lang="en-US" altLang="zh-CN" b="0" i="0" dirty="0" err="1">
                <a:solidFill>
                  <a:srgbClr val="1C1917"/>
                </a:solidFill>
                <a:effectLst/>
              </a:rPr>
              <a:t>vector,IV</a:t>
            </a:r>
            <a:r>
              <a:rPr lang="en-US" altLang="zh-CN" b="0" i="0" dirty="0">
                <a:solidFill>
                  <a:srgbClr val="1C1917"/>
                </a:solidFill>
                <a:effectLst/>
              </a:rPr>
              <a:t>)</a:t>
            </a:r>
            <a:r>
              <a:rPr lang="zh-CN" altLang="en-US" b="0" i="0" dirty="0">
                <a:solidFill>
                  <a:srgbClr val="1C1917"/>
                </a:solidFill>
                <a:effectLst/>
              </a:rPr>
              <a:t>作为输入，通过密钥流生成算法输出密钥流（也称扩展密钥序列），然后将明文序列和密钥流进行异或，得到密文序列；</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分组密码首先对明文消息根据分组大小进行分组，再将明文分组、密钥和初始向量（如果有）一起作为输入，通过分组加密算法直接输出密文分组。</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pic>
        <p:nvPicPr>
          <p:cNvPr id="6" name="图片 5"/>
          <p:cNvPicPr>
            <a:picLocks noChangeAspect="1"/>
          </p:cNvPicPr>
          <p:nvPr/>
        </p:nvPicPr>
        <p:blipFill rotWithShape="1">
          <a:blip r:embed="rId1"/>
          <a:srcRect l="2546" r="4850" b="5724"/>
          <a:stretch>
            <a:fillRect/>
          </a:stretch>
        </p:blipFill>
        <p:spPr>
          <a:xfrm>
            <a:off x="6696344" y="2167633"/>
            <a:ext cx="5389120" cy="278350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对称密钥管理</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门禁系统</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en-US" altLang="zh-CN" dirty="0">
                <a:solidFill>
                  <a:srgbClr val="1C1917"/>
                </a:solidFill>
              </a:rPr>
              <a:t>GM/T 0036-2014《</a:t>
            </a:r>
            <a:r>
              <a:rPr lang="zh-CN" altLang="en-US" dirty="0">
                <a:solidFill>
                  <a:srgbClr val="1C1917"/>
                </a:solidFill>
              </a:rPr>
              <a:t>采用非接触卡的门禁系统密码应用技术指南</a:t>
            </a:r>
            <a:r>
              <a:rPr lang="en-US" altLang="zh-CN" dirty="0">
                <a:solidFill>
                  <a:srgbClr val="1C1917"/>
                </a:solidFill>
              </a:rPr>
              <a:t>》</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密码设备生成门禁系统根密钥，然后将根密钥安全导入安全模块</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通过后台管理系统使用对称加密算法对系统根密钥进行密钥分散，实现一卡一密</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金融系统</a:t>
            </a:r>
            <a:endParaRPr lang="en-US" altLang="zh-CN" dirty="0">
              <a:solidFill>
                <a:srgbClr val="1C1917"/>
              </a:solidFill>
            </a:endParaRPr>
          </a:p>
          <a:p>
            <a:pPr marL="702310" indent="-342900" algn="l">
              <a:lnSpc>
                <a:spcPct val="150000"/>
              </a:lnSpc>
              <a:buFont typeface="Arial" panose="020B0604020202020204" pitchFamily="34" charset="0"/>
              <a:buChar char="•"/>
            </a:pPr>
            <a:r>
              <a:rPr lang="en-US" altLang="zh-CN" dirty="0">
                <a:solidFill>
                  <a:srgbClr val="1C1917"/>
                </a:solidFill>
              </a:rPr>
              <a:t>GB/T 27909.2-2011《</a:t>
            </a:r>
            <a:r>
              <a:rPr lang="zh-CN" altLang="en-US" dirty="0">
                <a:solidFill>
                  <a:srgbClr val="1C1917"/>
                </a:solidFill>
              </a:rPr>
              <a:t>银行业务密钥管理（零售）第</a:t>
            </a:r>
            <a:r>
              <a:rPr lang="en-US" altLang="zh-CN" dirty="0">
                <a:solidFill>
                  <a:srgbClr val="1C1917"/>
                </a:solidFill>
              </a:rPr>
              <a:t>2</a:t>
            </a:r>
            <a:r>
              <a:rPr lang="zh-CN" altLang="en-US" dirty="0">
                <a:solidFill>
                  <a:srgbClr val="1C1917"/>
                </a:solidFill>
              </a:rPr>
              <a:t>部分：对称密码及其密钥管理和生命周期</a:t>
            </a:r>
            <a:r>
              <a:rPr lang="en-US" altLang="zh-CN" dirty="0">
                <a:solidFill>
                  <a:srgbClr val="1C1917"/>
                </a:solidFill>
              </a:rPr>
              <a:t>》</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点到点结构、基于密钥中心的结构</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点到点结构</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通信双方共享一个通过人工分配的</a:t>
            </a:r>
            <a:r>
              <a:rPr lang="en-US" altLang="zh-CN" b="0" i="0" dirty="0">
                <a:solidFill>
                  <a:srgbClr val="1C1917"/>
                </a:solidFill>
                <a:effectLst/>
              </a:rPr>
              <a:t>KEK</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dirty="0">
                <a:solidFill>
                  <a:srgbClr val="1C1917"/>
                </a:solidFill>
              </a:rPr>
              <a:t>当双方需要通信时，通信发起方产生新的数据密钥</a:t>
            </a:r>
            <a:r>
              <a:rPr lang="en-US" altLang="zh-CN" dirty="0">
                <a:solidFill>
                  <a:srgbClr val="1C1917"/>
                </a:solidFill>
              </a:rPr>
              <a:t>DK</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用</a:t>
            </a:r>
            <a:r>
              <a:rPr lang="en-US" altLang="zh-CN" dirty="0">
                <a:solidFill>
                  <a:srgbClr val="1C1917"/>
                </a:solidFill>
              </a:rPr>
              <a:t>KEK</a:t>
            </a:r>
            <a:r>
              <a:rPr lang="zh-CN" altLang="en-US" dirty="0">
                <a:solidFill>
                  <a:srgbClr val="1C1917"/>
                </a:solidFill>
              </a:rPr>
              <a:t>加密</a:t>
            </a:r>
            <a:r>
              <a:rPr lang="en-US" altLang="zh-CN" dirty="0">
                <a:solidFill>
                  <a:srgbClr val="1C1917"/>
                </a:solidFill>
              </a:rPr>
              <a:t>DK</a:t>
            </a:r>
            <a:r>
              <a:rPr lang="zh-CN" altLang="en-US" dirty="0">
                <a:solidFill>
                  <a:srgbClr val="1C1917"/>
                </a:solidFill>
              </a:rPr>
              <a:t>，并将加密后的</a:t>
            </a:r>
            <a:r>
              <a:rPr lang="en-US" altLang="zh-CN" dirty="0">
                <a:solidFill>
                  <a:srgbClr val="1C1917"/>
                </a:solidFill>
              </a:rPr>
              <a:t>DK</a:t>
            </a:r>
            <a:r>
              <a:rPr lang="zh-CN" altLang="en-US" dirty="0">
                <a:solidFill>
                  <a:srgbClr val="1C1917"/>
                </a:solidFill>
              </a:rPr>
              <a:t>发送给另一方</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如果有</a:t>
            </a:r>
            <a:r>
              <a:rPr lang="en-US" altLang="zh-CN" dirty="0">
                <a:solidFill>
                  <a:srgbClr val="1C1917"/>
                </a:solidFill>
              </a:rPr>
              <a:t>n</a:t>
            </a:r>
            <a:r>
              <a:rPr lang="zh-CN" altLang="en-US" dirty="0">
                <a:solidFill>
                  <a:srgbClr val="1C1917"/>
                </a:solidFill>
              </a:rPr>
              <a:t>个成员组成的团体希望互相通信，那么需要人工分发的</a:t>
            </a:r>
            <a:r>
              <a:rPr lang="en-US" altLang="zh-CN" dirty="0">
                <a:solidFill>
                  <a:srgbClr val="1C1917"/>
                </a:solidFill>
              </a:rPr>
              <a:t>KEK</a:t>
            </a:r>
            <a:r>
              <a:rPr lang="zh-CN" altLang="en-US" dirty="0">
                <a:solidFill>
                  <a:srgbClr val="1C1917"/>
                </a:solidFill>
              </a:rPr>
              <a:t>数为</a:t>
            </a:r>
            <a:r>
              <a:rPr lang="en-US" altLang="zh-CN" dirty="0">
                <a:solidFill>
                  <a:srgbClr val="1C1917"/>
                </a:solidFill>
              </a:rPr>
              <a:t>n(n-1)/2</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pic>
        <p:nvPicPr>
          <p:cNvPr id="6" name="图片 5"/>
          <p:cNvPicPr>
            <a:picLocks noChangeAspect="1"/>
          </p:cNvPicPr>
          <p:nvPr/>
        </p:nvPicPr>
        <p:blipFill rotWithShape="1">
          <a:blip r:embed="rId1"/>
          <a:srcRect b="28652"/>
          <a:stretch>
            <a:fillRect/>
          </a:stretch>
        </p:blipFill>
        <p:spPr>
          <a:xfrm>
            <a:off x="3160905" y="4358889"/>
            <a:ext cx="5870189" cy="175174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基于密钥中心的结构</a:t>
            </a:r>
            <a:endParaRPr lang="zh-CN" altLang="en-US" dirty="0"/>
          </a:p>
        </p:txBody>
      </p:sp>
      <p:sp>
        <p:nvSpPr>
          <p:cNvPr id="5" name="文本占位符 4"/>
          <p:cNvSpPr>
            <a:spLocks noGrp="1"/>
          </p:cNvSpPr>
          <p:nvPr>
            <p:ph type="body" sz="quarter" idx="15"/>
          </p:nvPr>
        </p:nvSpPr>
        <p:spPr>
          <a:xfrm>
            <a:off x="198612" y="1558806"/>
            <a:ext cx="8445532" cy="4688671"/>
          </a:xfrm>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密钥转换中心</a:t>
            </a:r>
            <a:r>
              <a:rPr lang="en-US" altLang="zh-CN" b="0" i="0" dirty="0">
                <a:solidFill>
                  <a:srgbClr val="1C1917"/>
                </a:solidFill>
                <a:effectLst/>
              </a:rPr>
              <a:t>(Key Translation </a:t>
            </a:r>
            <a:r>
              <a:rPr lang="en-US" altLang="zh-CN" b="0" i="0" dirty="0" err="1">
                <a:solidFill>
                  <a:srgbClr val="1C1917"/>
                </a:solidFill>
                <a:effectLst/>
              </a:rPr>
              <a:t>centre</a:t>
            </a:r>
            <a:r>
              <a:rPr lang="en-US" altLang="zh-CN" b="0" i="0" dirty="0">
                <a:solidFill>
                  <a:srgbClr val="1C1917"/>
                </a:solidFill>
                <a:effectLst/>
              </a:rPr>
              <a:t>, KTC)</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dirty="0">
                <a:solidFill>
                  <a:srgbClr val="1C1917"/>
                </a:solidFill>
              </a:rPr>
              <a:t>当</a:t>
            </a:r>
            <a:r>
              <a:rPr lang="en-US" altLang="zh-CN" dirty="0">
                <a:solidFill>
                  <a:srgbClr val="1C1917"/>
                </a:solidFill>
              </a:rPr>
              <a:t>A</a:t>
            </a:r>
            <a:r>
              <a:rPr lang="zh-CN" altLang="en-US" dirty="0">
                <a:solidFill>
                  <a:srgbClr val="1C1917"/>
                </a:solidFill>
              </a:rPr>
              <a:t>希望和</a:t>
            </a:r>
            <a:r>
              <a:rPr lang="en-US" altLang="zh-CN" dirty="0">
                <a:solidFill>
                  <a:srgbClr val="1C1917"/>
                </a:solidFill>
              </a:rPr>
              <a:t>B</a:t>
            </a:r>
            <a:r>
              <a:rPr lang="zh-CN" altLang="en-US" dirty="0">
                <a:solidFill>
                  <a:srgbClr val="1C1917"/>
                </a:solidFill>
              </a:rPr>
              <a:t>进行通信时，由通信发起方</a:t>
            </a:r>
            <a:r>
              <a:rPr lang="en-US" altLang="zh-CN" dirty="0">
                <a:solidFill>
                  <a:srgbClr val="1C1917"/>
                </a:solidFill>
              </a:rPr>
              <a:t>A</a:t>
            </a:r>
            <a:r>
              <a:rPr lang="zh-CN" altLang="en-US" dirty="0">
                <a:solidFill>
                  <a:srgbClr val="1C1917"/>
                </a:solidFill>
              </a:rPr>
              <a:t>产生一个</a:t>
            </a:r>
            <a:r>
              <a:rPr lang="en-US" altLang="zh-CN" dirty="0">
                <a:solidFill>
                  <a:srgbClr val="1C1917"/>
                </a:solidFill>
              </a:rPr>
              <a:t>DK</a:t>
            </a:r>
            <a:r>
              <a:rPr lang="zh-CN" altLang="en-US" dirty="0">
                <a:solidFill>
                  <a:srgbClr val="1C1917"/>
                </a:solidFill>
              </a:rPr>
              <a:t>，产生的</a:t>
            </a:r>
            <a:r>
              <a:rPr lang="en-US" altLang="zh-CN" dirty="0">
                <a:solidFill>
                  <a:srgbClr val="1C1917"/>
                </a:solidFill>
              </a:rPr>
              <a:t>DK</a:t>
            </a:r>
            <a:r>
              <a:rPr lang="zh-CN" altLang="en-US" dirty="0">
                <a:solidFill>
                  <a:srgbClr val="1C1917"/>
                </a:solidFill>
              </a:rPr>
              <a:t>利用</a:t>
            </a:r>
            <a:r>
              <a:rPr lang="en-US" altLang="zh-CN" dirty="0">
                <a:solidFill>
                  <a:srgbClr val="1C1917"/>
                </a:solidFill>
              </a:rPr>
              <a:t>A</a:t>
            </a:r>
            <a:r>
              <a:rPr lang="zh-CN" altLang="en-US" dirty="0">
                <a:solidFill>
                  <a:srgbClr val="1C1917"/>
                </a:solidFill>
              </a:rPr>
              <a:t>与</a:t>
            </a:r>
            <a:r>
              <a:rPr lang="en-US" altLang="zh-CN" dirty="0">
                <a:solidFill>
                  <a:srgbClr val="1C1917"/>
                </a:solidFill>
              </a:rPr>
              <a:t>KTC</a:t>
            </a:r>
            <a:r>
              <a:rPr lang="zh-CN" altLang="en-US" dirty="0">
                <a:solidFill>
                  <a:srgbClr val="1C1917"/>
                </a:solidFill>
              </a:rPr>
              <a:t>共享的</a:t>
            </a:r>
            <a:r>
              <a:rPr lang="en-US" altLang="zh-CN" dirty="0">
                <a:solidFill>
                  <a:srgbClr val="1C1917"/>
                </a:solidFill>
              </a:rPr>
              <a:t>KEKA</a:t>
            </a:r>
            <a:r>
              <a:rPr lang="zh-CN" altLang="en-US" dirty="0">
                <a:solidFill>
                  <a:srgbClr val="1C1917"/>
                </a:solidFill>
              </a:rPr>
              <a:t>进行加密保护，</a:t>
            </a:r>
            <a:r>
              <a:rPr lang="en-US" altLang="zh-CN" dirty="0">
                <a:solidFill>
                  <a:srgbClr val="1C1917"/>
                </a:solidFill>
              </a:rPr>
              <a:t>A</a:t>
            </a:r>
            <a:r>
              <a:rPr lang="zh-CN" altLang="en-US" dirty="0">
                <a:solidFill>
                  <a:srgbClr val="1C1917"/>
                </a:solidFill>
              </a:rPr>
              <a:t>将加密后的</a:t>
            </a:r>
            <a:r>
              <a:rPr lang="en-US" altLang="zh-CN" dirty="0">
                <a:solidFill>
                  <a:srgbClr val="1C1917"/>
                </a:solidFill>
              </a:rPr>
              <a:t>DK</a:t>
            </a:r>
            <a:r>
              <a:rPr lang="zh-CN" altLang="en-US" dirty="0">
                <a:solidFill>
                  <a:srgbClr val="1C1917"/>
                </a:solidFill>
              </a:rPr>
              <a:t>发送给</a:t>
            </a:r>
            <a:r>
              <a:rPr lang="en-US" altLang="zh-CN" dirty="0">
                <a:solidFill>
                  <a:srgbClr val="1C1917"/>
                </a:solidFill>
              </a:rPr>
              <a:t>KTC</a:t>
            </a:r>
            <a:r>
              <a:rPr lang="zh-CN" altLang="en-US" dirty="0">
                <a:solidFill>
                  <a:srgbClr val="1C1917"/>
                </a:solidFill>
              </a:rPr>
              <a:t>；</a:t>
            </a:r>
            <a:endParaRPr lang="en-US" altLang="zh-CN" dirty="0">
              <a:solidFill>
                <a:srgbClr val="1C1917"/>
              </a:solidFill>
            </a:endParaRPr>
          </a:p>
          <a:p>
            <a:pPr marL="702310" indent="-342900" algn="l">
              <a:lnSpc>
                <a:spcPct val="150000"/>
              </a:lnSpc>
              <a:buFont typeface="Arial" panose="020B0604020202020204" pitchFamily="34" charset="0"/>
              <a:buChar char="•"/>
            </a:pPr>
            <a:r>
              <a:rPr lang="en-US" altLang="zh-CN" dirty="0">
                <a:solidFill>
                  <a:srgbClr val="1C1917"/>
                </a:solidFill>
              </a:rPr>
              <a:t>KTC</a:t>
            </a:r>
            <a:r>
              <a:rPr lang="zh-CN" altLang="en-US" dirty="0">
                <a:solidFill>
                  <a:srgbClr val="1C1917"/>
                </a:solidFill>
              </a:rPr>
              <a:t>解密得到</a:t>
            </a:r>
            <a:r>
              <a:rPr lang="en-US" altLang="zh-CN" dirty="0">
                <a:solidFill>
                  <a:srgbClr val="1C1917"/>
                </a:solidFill>
              </a:rPr>
              <a:t>DK</a:t>
            </a:r>
            <a:r>
              <a:rPr lang="zh-CN" altLang="en-US" dirty="0">
                <a:solidFill>
                  <a:srgbClr val="1C1917"/>
                </a:solidFill>
              </a:rPr>
              <a:t>，用</a:t>
            </a:r>
            <a:r>
              <a:rPr lang="en-US" altLang="zh-CN" dirty="0">
                <a:solidFill>
                  <a:srgbClr val="1C1917"/>
                </a:solidFill>
              </a:rPr>
              <a:t>KTC</a:t>
            </a:r>
            <a:r>
              <a:rPr lang="zh-CN" altLang="en-US" dirty="0">
                <a:solidFill>
                  <a:srgbClr val="1C1917"/>
                </a:solidFill>
              </a:rPr>
              <a:t>和</a:t>
            </a:r>
            <a:r>
              <a:rPr lang="en-US" altLang="zh-CN" dirty="0">
                <a:solidFill>
                  <a:srgbClr val="1C1917"/>
                </a:solidFill>
              </a:rPr>
              <a:t>B</a:t>
            </a:r>
            <a:r>
              <a:rPr lang="zh-CN" altLang="en-US" dirty="0">
                <a:solidFill>
                  <a:srgbClr val="1C1917"/>
                </a:solidFill>
              </a:rPr>
              <a:t>共享的</a:t>
            </a:r>
            <a:r>
              <a:rPr lang="en-US" altLang="zh-CN" dirty="0">
                <a:solidFill>
                  <a:srgbClr val="1C1917"/>
                </a:solidFill>
              </a:rPr>
              <a:t>KB</a:t>
            </a:r>
            <a:r>
              <a:rPr lang="zh-CN" altLang="en-US" dirty="0">
                <a:solidFill>
                  <a:srgbClr val="1C1917"/>
                </a:solidFill>
              </a:rPr>
              <a:t>重新加密</a:t>
            </a:r>
            <a:r>
              <a:rPr lang="en-US" altLang="zh-CN" dirty="0">
                <a:solidFill>
                  <a:srgbClr val="1C1917"/>
                </a:solidFill>
              </a:rPr>
              <a:t>DK</a:t>
            </a:r>
            <a:r>
              <a:rPr lang="zh-CN" altLang="en-US" dirty="0">
                <a:solidFill>
                  <a:srgbClr val="1C1917"/>
                </a:solidFill>
              </a:rPr>
              <a:t>，</a:t>
            </a:r>
            <a:r>
              <a:rPr lang="en-US" altLang="zh-CN" dirty="0">
                <a:solidFill>
                  <a:srgbClr val="1C1917"/>
                </a:solidFill>
              </a:rPr>
              <a:t>KTC</a:t>
            </a:r>
            <a:r>
              <a:rPr lang="zh-CN" altLang="en-US" dirty="0">
                <a:solidFill>
                  <a:srgbClr val="1C1917"/>
                </a:solidFill>
              </a:rPr>
              <a:t>直接将加密后的</a:t>
            </a:r>
            <a:r>
              <a:rPr lang="en-US" altLang="zh-CN" dirty="0">
                <a:solidFill>
                  <a:srgbClr val="1C1917"/>
                </a:solidFill>
              </a:rPr>
              <a:t>DK</a:t>
            </a:r>
            <a:r>
              <a:rPr lang="zh-CN" altLang="en-US" dirty="0">
                <a:solidFill>
                  <a:srgbClr val="1C1917"/>
                </a:solidFill>
              </a:rPr>
              <a:t>传给</a:t>
            </a:r>
            <a:r>
              <a:rPr lang="en-US" altLang="zh-CN" dirty="0">
                <a:solidFill>
                  <a:srgbClr val="1C1917"/>
                </a:solidFill>
              </a:rPr>
              <a:t>B</a:t>
            </a:r>
            <a:r>
              <a:rPr lang="zh-CN" altLang="en-US" dirty="0">
                <a:solidFill>
                  <a:srgbClr val="1C1917"/>
                </a:solidFill>
              </a:rPr>
              <a:t>；</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或者</a:t>
            </a:r>
            <a:r>
              <a:rPr lang="en-US" altLang="zh-CN" dirty="0">
                <a:solidFill>
                  <a:srgbClr val="1C1917"/>
                </a:solidFill>
              </a:rPr>
              <a:t>KTC</a:t>
            </a:r>
            <a:r>
              <a:rPr lang="zh-CN" altLang="en-US" dirty="0">
                <a:solidFill>
                  <a:srgbClr val="1C1917"/>
                </a:solidFill>
              </a:rPr>
              <a:t>解密得到</a:t>
            </a:r>
            <a:r>
              <a:rPr lang="en-US" altLang="zh-CN" dirty="0">
                <a:solidFill>
                  <a:srgbClr val="1C1917"/>
                </a:solidFill>
              </a:rPr>
              <a:t>DK,</a:t>
            </a:r>
            <a:r>
              <a:rPr lang="zh-CN" altLang="en-US" dirty="0">
                <a:solidFill>
                  <a:srgbClr val="1C1917"/>
                </a:solidFill>
              </a:rPr>
              <a:t>用</a:t>
            </a:r>
            <a:r>
              <a:rPr lang="en-US" altLang="zh-CN" dirty="0">
                <a:solidFill>
                  <a:srgbClr val="1C1917"/>
                </a:solidFill>
              </a:rPr>
              <a:t>KTC</a:t>
            </a:r>
            <a:r>
              <a:rPr lang="zh-CN" altLang="en-US" dirty="0">
                <a:solidFill>
                  <a:srgbClr val="1C1917"/>
                </a:solidFill>
              </a:rPr>
              <a:t>和</a:t>
            </a:r>
            <a:r>
              <a:rPr lang="en-US" altLang="zh-CN" dirty="0">
                <a:solidFill>
                  <a:srgbClr val="1C1917"/>
                </a:solidFill>
              </a:rPr>
              <a:t>B</a:t>
            </a:r>
            <a:r>
              <a:rPr lang="zh-CN" altLang="en-US" dirty="0">
                <a:solidFill>
                  <a:srgbClr val="1C1917"/>
                </a:solidFill>
              </a:rPr>
              <a:t>共享的</a:t>
            </a:r>
            <a:r>
              <a:rPr lang="en-US" altLang="zh-CN" dirty="0">
                <a:solidFill>
                  <a:srgbClr val="1C1917"/>
                </a:solidFill>
              </a:rPr>
              <a:t>KEKB</a:t>
            </a:r>
            <a:r>
              <a:rPr lang="zh-CN" altLang="en-US" dirty="0">
                <a:solidFill>
                  <a:srgbClr val="1C1917"/>
                </a:solidFill>
              </a:rPr>
              <a:t>重新加密</a:t>
            </a:r>
            <a:r>
              <a:rPr lang="en-US" altLang="zh-CN" dirty="0">
                <a:solidFill>
                  <a:srgbClr val="1C1917"/>
                </a:solidFill>
              </a:rPr>
              <a:t>DK</a:t>
            </a:r>
            <a:r>
              <a:rPr lang="zh-CN" altLang="en-US" dirty="0">
                <a:solidFill>
                  <a:srgbClr val="1C1917"/>
                </a:solidFill>
              </a:rPr>
              <a:t>，</a:t>
            </a:r>
            <a:r>
              <a:rPr lang="en-US" altLang="zh-CN" dirty="0">
                <a:solidFill>
                  <a:srgbClr val="1C1917"/>
                </a:solidFill>
              </a:rPr>
              <a:t>KTC</a:t>
            </a:r>
            <a:r>
              <a:rPr lang="zh-CN" altLang="en-US" dirty="0">
                <a:solidFill>
                  <a:srgbClr val="1C1917"/>
                </a:solidFill>
              </a:rPr>
              <a:t>将加密后的</a:t>
            </a:r>
            <a:r>
              <a:rPr lang="en-US" altLang="zh-CN" dirty="0">
                <a:solidFill>
                  <a:srgbClr val="1C1917"/>
                </a:solidFill>
              </a:rPr>
              <a:t>DK</a:t>
            </a:r>
            <a:r>
              <a:rPr lang="zh-CN" altLang="en-US" dirty="0">
                <a:solidFill>
                  <a:srgbClr val="1C1917"/>
                </a:solidFill>
              </a:rPr>
              <a:t>返回给</a:t>
            </a:r>
            <a:r>
              <a:rPr lang="en-US" altLang="zh-CN" dirty="0">
                <a:solidFill>
                  <a:srgbClr val="1C1917"/>
                </a:solidFill>
              </a:rPr>
              <a:t>A</a:t>
            </a:r>
            <a:r>
              <a:rPr lang="zh-CN" altLang="en-US" dirty="0">
                <a:solidFill>
                  <a:srgbClr val="1C1917"/>
                </a:solidFill>
              </a:rPr>
              <a:t>，由</a:t>
            </a:r>
            <a:r>
              <a:rPr lang="en-US" altLang="zh-CN" dirty="0">
                <a:solidFill>
                  <a:srgbClr val="1C1917"/>
                </a:solidFill>
              </a:rPr>
              <a:t>A</a:t>
            </a:r>
            <a:r>
              <a:rPr lang="zh-CN" altLang="en-US" dirty="0">
                <a:solidFill>
                  <a:srgbClr val="1C1917"/>
                </a:solidFill>
              </a:rPr>
              <a:t>再传送给</a:t>
            </a:r>
            <a:r>
              <a:rPr lang="en-US" altLang="zh-CN" dirty="0">
                <a:solidFill>
                  <a:srgbClr val="1C1917"/>
                </a:solidFill>
              </a:rPr>
              <a:t>B</a:t>
            </a:r>
            <a:r>
              <a:rPr lang="zh-CN" altLang="en-US" dirty="0">
                <a:solidFill>
                  <a:srgbClr val="1C1917"/>
                </a:solidFill>
              </a:rPr>
              <a:t>使用。</a:t>
            </a:r>
            <a:endParaRPr lang="en-US" altLang="zh-CN"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pic>
        <p:nvPicPr>
          <p:cNvPr id="6" name="图片 5"/>
          <p:cNvPicPr>
            <a:picLocks noChangeAspect="1"/>
          </p:cNvPicPr>
          <p:nvPr/>
        </p:nvPicPr>
        <p:blipFill rotWithShape="1">
          <a:blip r:embed="rId1"/>
          <a:srcRect l="6017" t="7624" r="6422" b="19461"/>
          <a:stretch>
            <a:fillRect/>
          </a:stretch>
        </p:blipFill>
        <p:spPr>
          <a:xfrm>
            <a:off x="8644143" y="4403696"/>
            <a:ext cx="3448107" cy="1843781"/>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基于密钥中心的结构</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密钥分发中心（</a:t>
            </a:r>
            <a:r>
              <a:rPr lang="en-US" altLang="zh-CN" dirty="0">
                <a:solidFill>
                  <a:srgbClr val="1C1917"/>
                </a:solidFill>
              </a:rPr>
              <a:t>Key Distribution Centre, KDC</a:t>
            </a:r>
            <a:r>
              <a:rPr lang="zh-CN" altLang="en-US" dirty="0">
                <a:solidFill>
                  <a:srgbClr val="1C1917"/>
                </a:solidFill>
              </a:rPr>
              <a:t>）</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当</a:t>
            </a:r>
            <a:r>
              <a:rPr lang="en-US" altLang="zh-CN" dirty="0">
                <a:solidFill>
                  <a:srgbClr val="1C1917"/>
                </a:solidFill>
              </a:rPr>
              <a:t>A</a:t>
            </a:r>
            <a:r>
              <a:rPr lang="zh-CN" altLang="en-US" dirty="0">
                <a:solidFill>
                  <a:srgbClr val="1C1917"/>
                </a:solidFill>
              </a:rPr>
              <a:t>希望和</a:t>
            </a:r>
            <a:r>
              <a:rPr lang="en-US" altLang="zh-CN" dirty="0">
                <a:solidFill>
                  <a:srgbClr val="1C1917"/>
                </a:solidFill>
              </a:rPr>
              <a:t>B</a:t>
            </a:r>
            <a:r>
              <a:rPr lang="zh-CN" altLang="en-US" dirty="0">
                <a:solidFill>
                  <a:srgbClr val="1C1917"/>
                </a:solidFill>
              </a:rPr>
              <a:t>建立一个对称密钥时，</a:t>
            </a:r>
            <a:r>
              <a:rPr lang="en-US" altLang="zh-CN" dirty="0">
                <a:solidFill>
                  <a:srgbClr val="1C1917"/>
                </a:solidFill>
              </a:rPr>
              <a:t>A</a:t>
            </a:r>
            <a:r>
              <a:rPr lang="zh-CN" altLang="en-US" dirty="0">
                <a:solidFill>
                  <a:srgbClr val="1C1917"/>
                </a:solidFill>
              </a:rPr>
              <a:t>向</a:t>
            </a:r>
            <a:r>
              <a:rPr lang="en-US" altLang="zh-CN" dirty="0">
                <a:solidFill>
                  <a:srgbClr val="1C1917"/>
                </a:solidFill>
              </a:rPr>
              <a:t>KDC</a:t>
            </a:r>
            <a:r>
              <a:rPr lang="zh-CN" altLang="en-US" dirty="0">
                <a:solidFill>
                  <a:srgbClr val="1C1917"/>
                </a:solidFill>
              </a:rPr>
              <a:t>申请一个与</a:t>
            </a:r>
            <a:r>
              <a:rPr lang="en-US" altLang="zh-CN" dirty="0">
                <a:solidFill>
                  <a:srgbClr val="1C1917"/>
                </a:solidFill>
              </a:rPr>
              <a:t>B</a:t>
            </a:r>
            <a:r>
              <a:rPr lang="zh-CN" altLang="en-US" dirty="0">
                <a:solidFill>
                  <a:srgbClr val="1C1917"/>
                </a:solidFill>
              </a:rPr>
              <a:t>的共享密钥；</a:t>
            </a:r>
            <a:endParaRPr lang="en-US" altLang="zh-CN" dirty="0">
              <a:solidFill>
                <a:srgbClr val="1C1917"/>
              </a:solidFill>
            </a:endParaRPr>
          </a:p>
          <a:p>
            <a:pPr marL="702310" indent="-342900" algn="l">
              <a:lnSpc>
                <a:spcPct val="150000"/>
              </a:lnSpc>
              <a:buFont typeface="Arial" panose="020B0604020202020204" pitchFamily="34" charset="0"/>
              <a:buChar char="•"/>
            </a:pPr>
            <a:r>
              <a:rPr lang="en-US" altLang="zh-CN" dirty="0">
                <a:solidFill>
                  <a:srgbClr val="1C1917"/>
                </a:solidFill>
              </a:rPr>
              <a:t>KDC</a:t>
            </a:r>
            <a:r>
              <a:rPr lang="zh-CN" altLang="en-US" dirty="0">
                <a:solidFill>
                  <a:srgbClr val="1C1917"/>
                </a:solidFill>
              </a:rPr>
              <a:t>产生一个</a:t>
            </a:r>
            <a:r>
              <a:rPr lang="en-US" altLang="zh-CN" dirty="0">
                <a:solidFill>
                  <a:srgbClr val="1C1917"/>
                </a:solidFill>
              </a:rPr>
              <a:t>DK,</a:t>
            </a:r>
            <a:r>
              <a:rPr lang="zh-CN" altLang="en-US" dirty="0">
                <a:solidFill>
                  <a:srgbClr val="1C1917"/>
                </a:solidFill>
              </a:rPr>
              <a:t>分别用与</a:t>
            </a:r>
            <a:r>
              <a:rPr lang="en-US" altLang="zh-CN" dirty="0">
                <a:solidFill>
                  <a:srgbClr val="1C1917"/>
                </a:solidFill>
              </a:rPr>
              <a:t>A</a:t>
            </a:r>
            <a:r>
              <a:rPr lang="zh-CN" altLang="en-US" dirty="0">
                <a:solidFill>
                  <a:srgbClr val="1C1917"/>
                </a:solidFill>
              </a:rPr>
              <a:t>、</a:t>
            </a:r>
            <a:r>
              <a:rPr lang="en-US" altLang="zh-CN" dirty="0">
                <a:solidFill>
                  <a:srgbClr val="1C1917"/>
                </a:solidFill>
              </a:rPr>
              <a:t>B</a:t>
            </a:r>
            <a:r>
              <a:rPr lang="zh-CN" altLang="en-US" dirty="0">
                <a:solidFill>
                  <a:srgbClr val="1C1917"/>
                </a:solidFill>
              </a:rPr>
              <a:t>共享的</a:t>
            </a:r>
            <a:r>
              <a:rPr lang="en-US" altLang="zh-CN" dirty="0">
                <a:solidFill>
                  <a:srgbClr val="1C1917"/>
                </a:solidFill>
              </a:rPr>
              <a:t>KEK</a:t>
            </a:r>
            <a:r>
              <a:rPr lang="zh-CN" altLang="en-US" dirty="0">
                <a:solidFill>
                  <a:srgbClr val="1C1917"/>
                </a:solidFill>
              </a:rPr>
              <a:t>加密</a:t>
            </a:r>
            <a:r>
              <a:rPr lang="en-US" altLang="zh-CN" dirty="0">
                <a:solidFill>
                  <a:srgbClr val="1C1917"/>
                </a:solidFill>
              </a:rPr>
              <a:t>DK</a:t>
            </a:r>
            <a:r>
              <a:rPr lang="zh-CN" altLang="en-US" dirty="0">
                <a:solidFill>
                  <a:srgbClr val="1C1917"/>
                </a:solidFill>
              </a:rPr>
              <a:t>，并分别返回给</a:t>
            </a:r>
            <a:r>
              <a:rPr lang="en-US" altLang="zh-CN" dirty="0">
                <a:solidFill>
                  <a:srgbClr val="1C1917"/>
                </a:solidFill>
              </a:rPr>
              <a:t>A</a:t>
            </a:r>
            <a:r>
              <a:rPr lang="zh-CN" altLang="en-US" dirty="0">
                <a:solidFill>
                  <a:srgbClr val="1C1917"/>
                </a:solidFill>
              </a:rPr>
              <a:t>和</a:t>
            </a:r>
            <a:r>
              <a:rPr lang="en-US" altLang="zh-CN" dirty="0">
                <a:solidFill>
                  <a:srgbClr val="1C1917"/>
                </a:solidFill>
              </a:rPr>
              <a:t>B</a:t>
            </a:r>
            <a:r>
              <a:rPr lang="zh-CN" altLang="en-US" dirty="0">
                <a:solidFill>
                  <a:srgbClr val="1C1917"/>
                </a:solidFill>
              </a:rPr>
              <a:t>。</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pic>
        <p:nvPicPr>
          <p:cNvPr id="6" name="图片 5"/>
          <p:cNvPicPr>
            <a:picLocks noChangeAspect="1"/>
          </p:cNvPicPr>
          <p:nvPr/>
        </p:nvPicPr>
        <p:blipFill rotWithShape="1">
          <a:blip r:embed="rId1"/>
          <a:srcRect b="20241"/>
          <a:stretch>
            <a:fillRect/>
          </a:stretch>
        </p:blipFill>
        <p:spPr>
          <a:xfrm>
            <a:off x="4082394" y="3805127"/>
            <a:ext cx="4027212" cy="194830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公钥基础设施</a:t>
            </a:r>
            <a:endParaRPr lang="zh-CN" altLang="en-US" dirty="0"/>
          </a:p>
        </p:txBody>
      </p:sp>
      <p:sp>
        <p:nvSpPr>
          <p:cNvPr id="5" name="文本占位符 4"/>
          <p:cNvSpPr>
            <a:spLocks noGrp="1"/>
          </p:cNvSpPr>
          <p:nvPr>
            <p:ph type="body" sz="quarter" idx="15"/>
          </p:nvPr>
        </p:nvSpPr>
        <p:spPr/>
        <p:txBody>
          <a:bodyPr>
            <a:normAutofit fontScale="92500" lnSpcReduction="10000"/>
          </a:bodyPr>
          <a:lstStyle/>
          <a:p>
            <a:pPr marL="342900" indent="-342900" algn="l">
              <a:lnSpc>
                <a:spcPct val="150000"/>
              </a:lnSpc>
              <a:buFont typeface="Wingdings" panose="05000000000000000000" pitchFamily="2" charset="2"/>
              <a:buChar char="Ø"/>
            </a:pPr>
            <a:r>
              <a:rPr lang="zh-CN" altLang="en-US" dirty="0">
                <a:solidFill>
                  <a:srgbClr val="1C1917"/>
                </a:solidFill>
              </a:rPr>
              <a:t>公钥基础设施</a:t>
            </a:r>
            <a:r>
              <a:rPr lang="en-US" altLang="zh-CN" dirty="0">
                <a:solidFill>
                  <a:srgbClr val="1C1917"/>
                </a:solidFill>
              </a:rPr>
              <a:t>(public Key Infrastructure, PKI)</a:t>
            </a:r>
            <a:r>
              <a:rPr lang="zh-CN" altLang="en-US" dirty="0">
                <a:solidFill>
                  <a:srgbClr val="1C1917"/>
                </a:solidFill>
              </a:rPr>
              <a:t>是基于公钥密码技术实施的具有普适性的基础设施，可用于提供信息的保密性、信息来源的真实性、数据的完整性和行为的不可否认性等安全服务。</a:t>
            </a:r>
            <a:endParaRPr lang="en-US" altLang="zh-CN" dirty="0">
              <a:solidFill>
                <a:srgbClr val="1C1917"/>
              </a:solidFill>
            </a:endParaRPr>
          </a:p>
          <a:p>
            <a:pPr marL="702310" indent="-342900" algn="l">
              <a:lnSpc>
                <a:spcPct val="150000"/>
              </a:lnSpc>
              <a:buFont typeface="Arial" panose="020B0604020202020204" pitchFamily="34" charset="0"/>
              <a:buChar char="•"/>
            </a:pPr>
            <a:r>
              <a:rPr lang="en-US" altLang="zh-CN" dirty="0">
                <a:solidFill>
                  <a:srgbClr val="1C1917"/>
                </a:solidFill>
              </a:rPr>
              <a:t>ITU-T</a:t>
            </a:r>
            <a:r>
              <a:rPr lang="zh-CN" altLang="en-US" dirty="0">
                <a:solidFill>
                  <a:srgbClr val="1C1917"/>
                </a:solidFill>
              </a:rPr>
              <a:t>标准化部门制定的</a:t>
            </a:r>
            <a:r>
              <a:rPr lang="en-US" altLang="zh-CN" dirty="0">
                <a:solidFill>
                  <a:srgbClr val="1C1917"/>
                </a:solidFill>
              </a:rPr>
              <a:t>X.509</a:t>
            </a:r>
            <a:r>
              <a:rPr lang="zh-CN" altLang="en-US" dirty="0">
                <a:solidFill>
                  <a:srgbClr val="1C1917"/>
                </a:solidFill>
              </a:rPr>
              <a:t>标准，是目前使用最广泛、最成功的证书格式；</a:t>
            </a:r>
            <a:endParaRPr lang="en-US" altLang="zh-CN" dirty="0">
              <a:solidFill>
                <a:srgbClr val="1C1917"/>
              </a:solidFill>
            </a:endParaRPr>
          </a:p>
          <a:p>
            <a:pPr marL="702310" indent="-342900" algn="l">
              <a:lnSpc>
                <a:spcPct val="150000"/>
              </a:lnSpc>
              <a:buFont typeface="Arial" panose="020B0604020202020204" pitchFamily="34" charset="0"/>
              <a:buChar char="•"/>
            </a:pPr>
            <a:r>
              <a:rPr lang="en-US" altLang="zh-CN" dirty="0">
                <a:solidFill>
                  <a:srgbClr val="1C1917"/>
                </a:solidFill>
              </a:rPr>
              <a:t>IETF</a:t>
            </a:r>
            <a:r>
              <a:rPr lang="zh-CN" altLang="en-US" dirty="0">
                <a:solidFill>
                  <a:srgbClr val="1C1917"/>
                </a:solidFill>
              </a:rPr>
              <a:t>公钥基础实施工作组</a:t>
            </a:r>
            <a:r>
              <a:rPr lang="en-US" altLang="zh-CN" dirty="0">
                <a:solidFill>
                  <a:srgbClr val="1C1917"/>
                </a:solidFill>
              </a:rPr>
              <a:t>(PKIX)</a:t>
            </a:r>
            <a:r>
              <a:rPr lang="zh-CN" altLang="en-US" dirty="0">
                <a:solidFill>
                  <a:srgbClr val="1C1917"/>
                </a:solidFill>
              </a:rPr>
              <a:t>为互联网上使用的公钥证书定义了一系列标准；</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美国</a:t>
            </a:r>
            <a:r>
              <a:rPr lang="en-US" altLang="zh-CN" dirty="0">
                <a:solidFill>
                  <a:srgbClr val="1C1917"/>
                </a:solidFill>
              </a:rPr>
              <a:t>RSA</a:t>
            </a:r>
            <a:r>
              <a:rPr lang="zh-CN" altLang="en-US" dirty="0">
                <a:solidFill>
                  <a:srgbClr val="1C1917"/>
                </a:solidFill>
              </a:rPr>
              <a:t>公司制定的</a:t>
            </a:r>
            <a:r>
              <a:rPr lang="zh-CN" altLang="en-US" b="1" dirty="0">
                <a:solidFill>
                  <a:srgbClr val="FF0000"/>
                </a:solidFill>
              </a:rPr>
              <a:t>公钥密码学标准</a:t>
            </a:r>
            <a:r>
              <a:rPr lang="zh-CN" altLang="en-US" dirty="0">
                <a:solidFill>
                  <a:srgbClr val="1C1917"/>
                </a:solidFill>
              </a:rPr>
              <a:t>（</a:t>
            </a:r>
            <a:r>
              <a:rPr lang="en-US" altLang="zh-CN" dirty="0">
                <a:solidFill>
                  <a:srgbClr val="1C1917"/>
                </a:solidFill>
              </a:rPr>
              <a:t>public Key Cryptography Standards</a:t>
            </a:r>
            <a:r>
              <a:rPr lang="zh-CN" altLang="en-US" dirty="0">
                <a:solidFill>
                  <a:srgbClr val="1C1917"/>
                </a:solidFill>
              </a:rPr>
              <a:t>， </a:t>
            </a:r>
            <a:r>
              <a:rPr lang="en-US" altLang="zh-CN" dirty="0">
                <a:solidFill>
                  <a:srgbClr val="1C1917"/>
                </a:solidFill>
              </a:rPr>
              <a:t>PKCS</a:t>
            </a:r>
            <a:r>
              <a:rPr lang="zh-CN" altLang="en-US" dirty="0">
                <a:solidFill>
                  <a:srgbClr val="1C1917"/>
                </a:solidFill>
              </a:rPr>
              <a:t>）对</a:t>
            </a:r>
            <a:r>
              <a:rPr lang="en-US" altLang="zh-CN" dirty="0">
                <a:solidFill>
                  <a:srgbClr val="1C1917"/>
                </a:solidFill>
              </a:rPr>
              <a:t>PKI</a:t>
            </a:r>
            <a:r>
              <a:rPr lang="zh-CN" altLang="en-US" dirty="0">
                <a:solidFill>
                  <a:srgbClr val="1C1917"/>
                </a:solidFill>
              </a:rPr>
              <a:t>体系的加密和解密、签名、密钥交换、分发格式及行为等内容进行了规范。</a:t>
            </a:r>
            <a:endParaRPr lang="en-US" altLang="zh-CN" dirty="0">
              <a:solidFill>
                <a:srgbClr val="1C1917"/>
              </a:solidFill>
            </a:endParaRPr>
          </a:p>
          <a:p>
            <a:pPr marL="702310" indent="-342900" algn="l">
              <a:lnSpc>
                <a:spcPct val="150000"/>
              </a:lnSpc>
              <a:buFont typeface="Arial" panose="020B0604020202020204" pitchFamily="34" charset="0"/>
              <a:buChar char="•"/>
            </a:pPr>
            <a:r>
              <a:rPr lang="en-US" altLang="zh-CN" dirty="0">
                <a:solidFill>
                  <a:srgbClr val="1C1917"/>
                </a:solidFill>
              </a:rPr>
              <a:t>GM/T 0034-2014《</a:t>
            </a:r>
            <a:r>
              <a:rPr lang="zh-CN" altLang="en-US" dirty="0">
                <a:solidFill>
                  <a:srgbClr val="1C1917"/>
                </a:solidFill>
              </a:rPr>
              <a:t>基于</a:t>
            </a:r>
            <a:r>
              <a:rPr lang="en-US" altLang="zh-CN" dirty="0">
                <a:solidFill>
                  <a:srgbClr val="1C1917"/>
                </a:solidFill>
              </a:rPr>
              <a:t>SM2</a:t>
            </a:r>
            <a:r>
              <a:rPr lang="zh-CN" altLang="en-US" dirty="0">
                <a:solidFill>
                  <a:srgbClr val="1C1917"/>
                </a:solidFill>
              </a:rPr>
              <a:t>密码算法的证书认证系统密码及其相关安全技术规范</a:t>
            </a:r>
            <a:r>
              <a:rPr lang="en-US" altLang="zh-CN" dirty="0">
                <a:solidFill>
                  <a:srgbClr val="1C1917"/>
                </a:solidFill>
              </a:rPr>
              <a:t>》</a:t>
            </a:r>
            <a:r>
              <a:rPr lang="zh-CN" altLang="en-US" dirty="0">
                <a:solidFill>
                  <a:srgbClr val="1C1917"/>
                </a:solidFill>
              </a:rPr>
              <a:t>等系列标准对我国公众服务的</a:t>
            </a:r>
            <a:r>
              <a:rPr lang="zh-CN" altLang="en-US" dirty="0">
                <a:solidFill>
                  <a:srgbClr val="FF0000"/>
                </a:solidFill>
              </a:rPr>
              <a:t>数字证书认证系统</a:t>
            </a:r>
            <a:r>
              <a:rPr lang="zh-CN" altLang="en-US" dirty="0">
                <a:solidFill>
                  <a:srgbClr val="1C1917"/>
                </a:solidFill>
              </a:rPr>
              <a:t>的设计、建设、检测、运行及管理进行了规范。</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PKI</a:t>
            </a:r>
            <a:r>
              <a:rPr lang="zh-CN" altLang="en-US" dirty="0"/>
              <a:t>系统组件</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证书认证中心</a:t>
            </a:r>
            <a:r>
              <a:rPr lang="en-US" altLang="zh-CN" dirty="0">
                <a:solidFill>
                  <a:srgbClr val="1C1917"/>
                </a:solidFill>
              </a:rPr>
              <a:t>(Certification Authority</a:t>
            </a:r>
            <a:r>
              <a:rPr lang="zh-CN" altLang="en-US" dirty="0">
                <a:solidFill>
                  <a:srgbClr val="1C1917"/>
                </a:solidFill>
              </a:rPr>
              <a:t>，</a:t>
            </a:r>
            <a:r>
              <a:rPr lang="en-US" altLang="zh-CN" dirty="0">
                <a:solidFill>
                  <a:srgbClr val="1C1917"/>
                </a:solidFill>
              </a:rPr>
              <a:t>CA)</a:t>
            </a:r>
            <a:r>
              <a:rPr lang="zh-CN" altLang="en-US" dirty="0">
                <a:solidFill>
                  <a:srgbClr val="1C1917"/>
                </a:solidFill>
              </a:rPr>
              <a:t>。具有自己的公私钥对，负责为其他人签发证书，用自己的密钥来证实用户的公钥信息。</a:t>
            </a:r>
            <a:endParaRPr lang="zh-CN" altLang="en-US"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证书持有者</a:t>
            </a:r>
            <a:r>
              <a:rPr lang="en-US" altLang="zh-CN" dirty="0">
                <a:solidFill>
                  <a:srgbClr val="1C1917"/>
                </a:solidFill>
              </a:rPr>
              <a:t>(Certificate Holder)</a:t>
            </a:r>
            <a:r>
              <a:rPr lang="zh-CN" altLang="en-US" dirty="0">
                <a:solidFill>
                  <a:srgbClr val="1C1917"/>
                </a:solidFill>
              </a:rPr>
              <a:t>。证书持有者拥有自己的证书和与证书公钥匹配的私钥。</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依赖方（</a:t>
            </a:r>
            <a:r>
              <a:rPr lang="en-US" altLang="zh-CN" dirty="0">
                <a:solidFill>
                  <a:srgbClr val="1C1917"/>
                </a:solidFill>
              </a:rPr>
              <a:t>Relying Party</a:t>
            </a:r>
            <a:r>
              <a:rPr lang="zh-CN" altLang="en-US" dirty="0">
                <a:solidFill>
                  <a:srgbClr val="1C1917"/>
                </a:solidFill>
              </a:rPr>
              <a:t>）。一般将</a:t>
            </a:r>
            <a:r>
              <a:rPr lang="en-US" altLang="zh-CN" dirty="0">
                <a:solidFill>
                  <a:srgbClr val="1C1917"/>
                </a:solidFill>
              </a:rPr>
              <a:t>PKI</a:t>
            </a:r>
            <a:r>
              <a:rPr lang="zh-CN" altLang="en-US" dirty="0">
                <a:solidFill>
                  <a:srgbClr val="1C1917"/>
                </a:solidFill>
              </a:rPr>
              <a:t>应用过程中使用其他人的证书来实现安全功能（保密性、身份鉴别等）的通信实体称为依赖方，或者证书依赖方。</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注册机构</a:t>
            </a:r>
            <a:r>
              <a:rPr lang="en-US" altLang="zh-CN" dirty="0">
                <a:solidFill>
                  <a:srgbClr val="1C1917"/>
                </a:solidFill>
              </a:rPr>
              <a:t>(Registration Authority, RA)</a:t>
            </a:r>
            <a:r>
              <a:rPr lang="zh-CN" altLang="en-US" dirty="0">
                <a:solidFill>
                  <a:srgbClr val="1C1917"/>
                </a:solidFill>
              </a:rPr>
              <a:t>。作为</a:t>
            </a:r>
            <a:r>
              <a:rPr lang="en-US" altLang="zh-CN" dirty="0">
                <a:solidFill>
                  <a:srgbClr val="1C1917"/>
                </a:solidFill>
              </a:rPr>
              <a:t>CA</a:t>
            </a:r>
            <a:r>
              <a:rPr lang="zh-CN" altLang="en-US" dirty="0">
                <a:solidFill>
                  <a:srgbClr val="1C1917"/>
                </a:solidFill>
              </a:rPr>
              <a:t>与申请者的交互接口，专门负责各种信息的检查和管理工作。</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资料库</a:t>
            </a:r>
            <a:r>
              <a:rPr lang="en-US" altLang="zh-CN" dirty="0">
                <a:solidFill>
                  <a:srgbClr val="1C1917"/>
                </a:solidFill>
              </a:rPr>
              <a:t>(Repository)</a:t>
            </a:r>
            <a:r>
              <a:rPr lang="zh-CN" altLang="en-US" dirty="0">
                <a:solidFill>
                  <a:srgbClr val="1C1917"/>
                </a:solidFill>
              </a:rPr>
              <a:t>。用于实现证书分发，负责存储所有的证，供依赖方下载。</a:t>
            </a:r>
            <a:endParaRPr lang="zh-CN" altLang="en-US" dirty="0">
              <a:solidFill>
                <a:srgbClr val="1C1917"/>
              </a:solidFill>
            </a:endParaRPr>
          </a:p>
          <a:p>
            <a:pPr marL="342900" indent="-342900" algn="l">
              <a:lnSpc>
                <a:spcPct val="150000"/>
              </a:lnSpc>
              <a:buFont typeface="Wingdings" panose="05000000000000000000" pitchFamily="2" charset="2"/>
              <a:buChar char="Ø"/>
            </a:pP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PKI</a:t>
            </a:r>
            <a:r>
              <a:rPr lang="zh-CN" altLang="en-US" dirty="0"/>
              <a:t>系统组件</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证书撤销列表</a:t>
            </a:r>
            <a:r>
              <a:rPr lang="en-US" altLang="zh-CN" dirty="0">
                <a:solidFill>
                  <a:srgbClr val="1C1917"/>
                </a:solidFill>
              </a:rPr>
              <a:t>(Certificate Revocation List, CRL)</a:t>
            </a:r>
            <a:r>
              <a:rPr lang="zh-CN" altLang="en-US" dirty="0">
                <a:solidFill>
                  <a:srgbClr val="1C1917"/>
                </a:solidFill>
              </a:rPr>
              <a:t>。包含了当前所有被撤销证书的标识，验证者根据最新的</a:t>
            </a:r>
            <a:r>
              <a:rPr lang="en-US" altLang="zh-CN" dirty="0">
                <a:solidFill>
                  <a:srgbClr val="1C1917"/>
                </a:solidFill>
              </a:rPr>
              <a:t>CRL</a:t>
            </a:r>
            <a:r>
              <a:rPr lang="zh-CN" altLang="en-US" dirty="0">
                <a:solidFill>
                  <a:srgbClr val="1C1917"/>
                </a:solidFill>
              </a:rPr>
              <a:t>就能够判断证书是否被撤销。</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在线证书状态协议</a:t>
            </a:r>
            <a:r>
              <a:rPr lang="en-US" altLang="zh-CN" dirty="0">
                <a:solidFill>
                  <a:srgbClr val="1C1917"/>
                </a:solidFill>
              </a:rPr>
              <a:t>(Online Certificate status protocol, OCSP)</a:t>
            </a:r>
            <a:r>
              <a:rPr lang="zh-CN" altLang="en-US" dirty="0">
                <a:solidFill>
                  <a:srgbClr val="1C1917"/>
                </a:solidFill>
              </a:rPr>
              <a:t>。一种实时检查证书撤销状态的协议标准。</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轻量目录访问协议（</a:t>
            </a:r>
            <a:r>
              <a:rPr lang="en-US" altLang="zh-CN" dirty="0">
                <a:solidFill>
                  <a:srgbClr val="1C1917"/>
                </a:solidFill>
              </a:rPr>
              <a:t>Lightweight Directory Access protocol, LDAP</a:t>
            </a:r>
            <a:r>
              <a:rPr lang="zh-CN" altLang="en-US" dirty="0">
                <a:solidFill>
                  <a:srgbClr val="1C1917"/>
                </a:solidFill>
              </a:rPr>
              <a:t>） 一种开放的应用协议，提供访问控制和维护分布式信息的目录信息。</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密钥管理系统</a:t>
            </a:r>
            <a:r>
              <a:rPr lang="en-US" altLang="zh-CN" dirty="0">
                <a:solidFill>
                  <a:srgbClr val="1C1917"/>
                </a:solidFill>
              </a:rPr>
              <a:t>(Key Management system, KM)</a:t>
            </a:r>
            <a:r>
              <a:rPr lang="zh-CN" altLang="en-US" dirty="0">
                <a:solidFill>
                  <a:srgbClr val="1C1917"/>
                </a:solidFill>
              </a:rPr>
              <a:t>。为</a:t>
            </a:r>
            <a:r>
              <a:rPr lang="en-US" altLang="zh-CN" dirty="0">
                <a:solidFill>
                  <a:srgbClr val="1C1917"/>
                </a:solidFill>
              </a:rPr>
              <a:t>PKI</a:t>
            </a:r>
            <a:r>
              <a:rPr lang="zh-CN" altLang="en-US" dirty="0">
                <a:solidFill>
                  <a:srgbClr val="1C1917"/>
                </a:solidFill>
              </a:rPr>
              <a:t>系统中其他实体提供专门的密钥服务，包括生成、备份、恢复、托管等多种功能。</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数字证书</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数字证书也称公钥证书，在证书中包含公钥持有者信息、公开密钥、有效期、扩展信息以及由</a:t>
            </a:r>
            <a:r>
              <a:rPr lang="en-US" altLang="zh-CN" dirty="0">
                <a:solidFill>
                  <a:srgbClr val="1C1917"/>
                </a:solidFill>
              </a:rPr>
              <a:t>CA</a:t>
            </a:r>
            <a:r>
              <a:rPr lang="zh-CN" altLang="en-US" dirty="0">
                <a:solidFill>
                  <a:srgbClr val="1C1917"/>
                </a:solidFill>
              </a:rPr>
              <a:t>对这些信息进行的数字签名。</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我国数字证书结构和格式遵循</a:t>
            </a:r>
            <a:r>
              <a:rPr lang="en-US" altLang="zh-CN" dirty="0">
                <a:solidFill>
                  <a:srgbClr val="1C1917"/>
                </a:solidFill>
              </a:rPr>
              <a:t>GM/T 0015-2012《</a:t>
            </a:r>
            <a:r>
              <a:rPr lang="zh-CN" altLang="en-US" dirty="0">
                <a:solidFill>
                  <a:srgbClr val="1C1917"/>
                </a:solidFill>
              </a:rPr>
              <a:t>基于</a:t>
            </a:r>
            <a:r>
              <a:rPr lang="en-US" altLang="zh-CN" dirty="0">
                <a:solidFill>
                  <a:srgbClr val="1C1917"/>
                </a:solidFill>
              </a:rPr>
              <a:t>SM2</a:t>
            </a:r>
            <a:r>
              <a:rPr lang="zh-CN" altLang="en-US" dirty="0">
                <a:solidFill>
                  <a:srgbClr val="1C1917"/>
                </a:solidFill>
              </a:rPr>
              <a:t>密码算法的数字证书格式规范</a:t>
            </a:r>
            <a:r>
              <a:rPr lang="en-US" altLang="zh-CN" dirty="0">
                <a:solidFill>
                  <a:srgbClr val="1C1917"/>
                </a:solidFill>
              </a:rPr>
              <a:t>》</a:t>
            </a:r>
            <a:r>
              <a:rPr lang="zh-CN" altLang="en-US" dirty="0">
                <a:solidFill>
                  <a:srgbClr val="1C1917"/>
                </a:solidFill>
              </a:rPr>
              <a:t>标准，标准中采用</a:t>
            </a:r>
            <a:r>
              <a:rPr lang="en-US" altLang="zh-CN" dirty="0">
                <a:solidFill>
                  <a:srgbClr val="1C1917"/>
                </a:solidFill>
              </a:rPr>
              <a:t>GB/T 16262</a:t>
            </a:r>
            <a:r>
              <a:rPr lang="zh-CN" altLang="en-US" dirty="0">
                <a:solidFill>
                  <a:srgbClr val="1C1917"/>
                </a:solidFill>
              </a:rPr>
              <a:t>系列标准的特定编码规则</a:t>
            </a:r>
            <a:r>
              <a:rPr lang="en-US" altLang="zh-CN" dirty="0">
                <a:solidFill>
                  <a:srgbClr val="1C1917"/>
                </a:solidFill>
              </a:rPr>
              <a:t>(DER)</a:t>
            </a:r>
            <a:r>
              <a:rPr lang="zh-CN" altLang="en-US" dirty="0">
                <a:solidFill>
                  <a:srgbClr val="1C1917"/>
                </a:solidFill>
              </a:rPr>
              <a:t>对证书项中的各项信息进行编码，组成特定的证书数据结构。</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证书数据结构由</a:t>
            </a:r>
            <a:r>
              <a:rPr lang="en-US" altLang="zh-CN" dirty="0" err="1">
                <a:solidFill>
                  <a:srgbClr val="1C1917"/>
                </a:solidFill>
              </a:rPr>
              <a:t>tbsCertificate</a:t>
            </a:r>
            <a:r>
              <a:rPr lang="zh-CN" altLang="en-US" dirty="0">
                <a:solidFill>
                  <a:srgbClr val="1C1917"/>
                </a:solidFill>
              </a:rPr>
              <a:t>、</a:t>
            </a:r>
            <a:r>
              <a:rPr lang="en-US" altLang="zh-CN" dirty="0" err="1">
                <a:solidFill>
                  <a:srgbClr val="1C1917"/>
                </a:solidFill>
              </a:rPr>
              <a:t>signatureAlgorithm</a:t>
            </a:r>
            <a:r>
              <a:rPr lang="zh-CN" altLang="en-US" dirty="0">
                <a:solidFill>
                  <a:srgbClr val="1C1917"/>
                </a:solidFill>
              </a:rPr>
              <a:t>和</a:t>
            </a:r>
            <a:r>
              <a:rPr lang="en-US" altLang="zh-CN" dirty="0" err="1">
                <a:solidFill>
                  <a:srgbClr val="1C1917"/>
                </a:solidFill>
              </a:rPr>
              <a:t>signaturevalue</a:t>
            </a:r>
            <a:r>
              <a:rPr lang="zh-CN" altLang="en-US" dirty="0">
                <a:solidFill>
                  <a:srgbClr val="1C1917"/>
                </a:solidFill>
              </a:rPr>
              <a:t>三个域构成。</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数字证书</a:t>
            </a:r>
            <a:endParaRPr lang="zh-CN" altLang="en-US" dirty="0"/>
          </a:p>
        </p:txBody>
      </p:sp>
      <p:sp>
        <p:nvSpPr>
          <p:cNvPr id="5" name="文本占位符 4"/>
          <p:cNvSpPr>
            <a:spLocks noGrp="1"/>
          </p:cNvSpPr>
          <p:nvPr>
            <p:ph type="body" sz="quarter" idx="15"/>
          </p:nvPr>
        </p:nvSpPr>
        <p:spPr>
          <a:xfrm>
            <a:off x="198755" y="1558925"/>
            <a:ext cx="6605270" cy="4516120"/>
          </a:xfrm>
        </p:spPr>
        <p:txBody>
          <a:bodyPr>
            <a:normAutofit/>
          </a:bodyPr>
          <a:lstStyle/>
          <a:p>
            <a:pPr marL="342900" indent="-342900" algn="l">
              <a:lnSpc>
                <a:spcPct val="150000"/>
              </a:lnSpc>
              <a:buFont typeface="Wingdings" panose="05000000000000000000" pitchFamily="2" charset="2"/>
              <a:buChar char="Ø"/>
            </a:pPr>
            <a:r>
              <a:rPr lang="en-US" altLang="zh-CN" dirty="0" err="1">
                <a:solidFill>
                  <a:srgbClr val="1C1917"/>
                </a:solidFill>
              </a:rPr>
              <a:t>tbsCertificate</a:t>
            </a:r>
            <a:r>
              <a:rPr lang="zh-CN" altLang="en-US" dirty="0">
                <a:solidFill>
                  <a:srgbClr val="1C1917"/>
                </a:solidFill>
              </a:rPr>
              <a:t>域包含了主体名称和颁发者名称、主体的公钥、证书的有效期及其他相关信息。</a:t>
            </a:r>
            <a:endParaRPr lang="en-US" altLang="zh-CN" dirty="0">
              <a:solidFill>
                <a:srgbClr val="1C1917"/>
              </a:solidFill>
            </a:endParaRPr>
          </a:p>
          <a:p>
            <a:pPr marL="342900" indent="-342900" algn="l">
              <a:lnSpc>
                <a:spcPct val="150000"/>
              </a:lnSpc>
              <a:buFont typeface="Wingdings" panose="05000000000000000000" pitchFamily="2" charset="2"/>
              <a:buChar char="Ø"/>
            </a:pPr>
            <a:r>
              <a:rPr lang="en-US" altLang="zh-CN" dirty="0" err="1">
                <a:solidFill>
                  <a:srgbClr val="1C1917"/>
                </a:solidFill>
              </a:rPr>
              <a:t>signatureAlgorithm</a:t>
            </a:r>
            <a:r>
              <a:rPr lang="zh-CN" altLang="en-US" dirty="0">
                <a:solidFill>
                  <a:srgbClr val="1C1917"/>
                </a:solidFill>
              </a:rPr>
              <a:t>域包含了证书签发机构签发该证书所使用密码算法的标识符。</a:t>
            </a:r>
            <a:endParaRPr lang="en-US" altLang="zh-CN" dirty="0">
              <a:solidFill>
                <a:srgbClr val="1C1917"/>
              </a:solidFill>
            </a:endParaRPr>
          </a:p>
          <a:p>
            <a:pPr marL="342900" indent="-342900" algn="l">
              <a:lnSpc>
                <a:spcPct val="150000"/>
              </a:lnSpc>
              <a:buFont typeface="Wingdings" panose="05000000000000000000" pitchFamily="2" charset="2"/>
              <a:buChar char="Ø"/>
            </a:pPr>
            <a:r>
              <a:rPr lang="en-US" altLang="zh-CN" dirty="0" err="1">
                <a:solidFill>
                  <a:srgbClr val="1C1917"/>
                </a:solidFill>
              </a:rPr>
              <a:t>signatureValue</a:t>
            </a:r>
            <a:r>
              <a:rPr lang="zh-CN" altLang="en-US" dirty="0">
                <a:solidFill>
                  <a:srgbClr val="1C1917"/>
                </a:solidFill>
              </a:rPr>
              <a:t>域包含了对</a:t>
            </a:r>
            <a:r>
              <a:rPr lang="en-US" altLang="zh-CN" dirty="0" err="1">
                <a:solidFill>
                  <a:srgbClr val="1C1917"/>
                </a:solidFill>
              </a:rPr>
              <a:t>tbsCertificate</a:t>
            </a:r>
            <a:r>
              <a:rPr lang="zh-CN" altLang="en-US" dirty="0">
                <a:solidFill>
                  <a:srgbClr val="1C1917"/>
                </a:solidFill>
              </a:rPr>
              <a:t>域进行数字签名的结果。</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pic>
        <p:nvPicPr>
          <p:cNvPr id="8" name="图片 7"/>
          <p:cNvPicPr>
            <a:picLocks noChangeAspect="1"/>
          </p:cNvPicPr>
          <p:nvPr/>
        </p:nvPicPr>
        <p:blipFill rotWithShape="1">
          <a:blip r:embed="rId1"/>
          <a:srcRect b="9871"/>
          <a:stretch>
            <a:fillRect/>
          </a:stretch>
        </p:blipFill>
        <p:spPr>
          <a:xfrm>
            <a:off x="6736715" y="1753870"/>
            <a:ext cx="5004435" cy="357695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数字证书生命周期</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证书的生命周期从证书的起始时间开始进入有效状态，在有效状态下的证书可以进行各种操作，生命周期的结束是当前时间进入了数字证书的失效日期或是数字证书被撤销，表明数字证书进入无效阶段。</a:t>
            </a:r>
            <a:endParaRPr lang="zh-CN" altLang="en-US"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数字证书的各种操作可归纳为五个方面：证书的产生、证书的使用、证书的撤销、证书的更新及证书的归档。</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初始向量</a:t>
            </a:r>
            <a:r>
              <a:rPr lang="en-US" altLang="zh-CN" dirty="0"/>
              <a:t>IV</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初始向量是一个在加密过程中起到引入随机性作用的随机数；</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每次加密初始向量都必须重新生成；</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初始向量在加密完成后可随着密文一起通过非安全信道传输。</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证书的产生</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密钥生成：证书申请者在本地生成一个公私密钥对。</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提交申请：证书的申请者向</a:t>
            </a:r>
            <a:r>
              <a:rPr lang="en-US" altLang="zh-CN" dirty="0">
                <a:solidFill>
                  <a:srgbClr val="1C1917"/>
                </a:solidFill>
              </a:rPr>
              <a:t>CA</a:t>
            </a:r>
            <a:r>
              <a:rPr lang="zh-CN" altLang="en-US" dirty="0">
                <a:solidFill>
                  <a:srgbClr val="1C1917"/>
                </a:solidFill>
              </a:rPr>
              <a:t>或者</a:t>
            </a:r>
            <a:r>
              <a:rPr lang="en-US" altLang="zh-CN" dirty="0">
                <a:solidFill>
                  <a:srgbClr val="1C1917"/>
                </a:solidFill>
              </a:rPr>
              <a:t>RA</a:t>
            </a:r>
            <a:r>
              <a:rPr lang="zh-CN" altLang="en-US" dirty="0">
                <a:solidFill>
                  <a:srgbClr val="1C1917"/>
                </a:solidFill>
              </a:rPr>
              <a:t>提交申请材料。</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审核检查：</a:t>
            </a:r>
            <a:r>
              <a:rPr lang="en-US" altLang="zh-CN" dirty="0">
                <a:solidFill>
                  <a:srgbClr val="1C1917"/>
                </a:solidFill>
              </a:rPr>
              <a:t>CA</a:t>
            </a:r>
            <a:r>
              <a:rPr lang="zh-CN" altLang="en-US" dirty="0">
                <a:solidFill>
                  <a:srgbClr val="1C1917"/>
                </a:solidFill>
              </a:rPr>
              <a:t>（或被授权的</a:t>
            </a:r>
            <a:r>
              <a:rPr lang="en-US" altLang="zh-CN" dirty="0">
                <a:solidFill>
                  <a:srgbClr val="1C1917"/>
                </a:solidFill>
              </a:rPr>
              <a:t>RA</a:t>
            </a:r>
            <a:r>
              <a:rPr lang="zh-CN" altLang="en-US" dirty="0">
                <a:solidFill>
                  <a:srgbClr val="1C1917"/>
                </a:solidFill>
              </a:rPr>
              <a:t>）应对申请材料进行相应的审核，判断资料来源和申请者身份的真实性，以及审定可签发的数字证书种类。</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证书签发：证书签发可进一步细分成证书的签署和证书的发布。</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证书的使用</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证书获取</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根</a:t>
            </a:r>
            <a:r>
              <a:rPr lang="en-US" altLang="zh-CN" dirty="0">
                <a:solidFill>
                  <a:srgbClr val="1C1917"/>
                </a:solidFill>
              </a:rPr>
              <a:t>CA</a:t>
            </a:r>
            <a:r>
              <a:rPr lang="zh-CN" altLang="en-US" dirty="0">
                <a:solidFill>
                  <a:srgbClr val="1C1917"/>
                </a:solidFill>
              </a:rPr>
              <a:t>自签名证书：只能采用带外方式获取。</a:t>
            </a:r>
            <a:endParaRPr lang="zh-CN" altLang="en-US"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用户证书：从</a:t>
            </a:r>
            <a:r>
              <a:rPr lang="en-US" altLang="zh-CN" dirty="0">
                <a:solidFill>
                  <a:srgbClr val="1C1917"/>
                </a:solidFill>
              </a:rPr>
              <a:t>CA</a:t>
            </a:r>
            <a:r>
              <a:rPr lang="zh-CN" altLang="en-US" dirty="0">
                <a:solidFill>
                  <a:srgbClr val="1C1917"/>
                </a:solidFill>
              </a:rPr>
              <a:t>的数字证书资料库获取，也可以通过其他途径发送。</a:t>
            </a:r>
            <a:endParaRPr lang="zh-CN" altLang="en-US"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验证使用</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在进行证书验证时，应首先验证证书中数字签名的有效性。</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证书有效期的验证主要是检查当前时间是否在证书中有效期字段对应的时间段内。</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证书撤销状态的查询通常可以采用查询</a:t>
            </a:r>
            <a:r>
              <a:rPr lang="en-US" altLang="zh-CN" dirty="0">
                <a:solidFill>
                  <a:srgbClr val="1C1917"/>
                </a:solidFill>
              </a:rPr>
              <a:t>CRL</a:t>
            </a:r>
            <a:r>
              <a:rPr lang="zh-CN" altLang="en-US" dirty="0">
                <a:solidFill>
                  <a:srgbClr val="1C1917"/>
                </a:solidFill>
              </a:rPr>
              <a:t>、</a:t>
            </a:r>
            <a:r>
              <a:rPr lang="en-US" altLang="zh-CN" dirty="0">
                <a:solidFill>
                  <a:srgbClr val="1C1917"/>
                </a:solidFill>
              </a:rPr>
              <a:t>OCSP</a:t>
            </a:r>
            <a:r>
              <a:rPr lang="zh-CN" altLang="en-US" dirty="0">
                <a:solidFill>
                  <a:srgbClr val="1C1917"/>
                </a:solidFill>
              </a:rPr>
              <a:t>的方式。</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证书存储：用户将证书存储在本地以便日后使用。</a:t>
            </a:r>
            <a:endParaRPr lang="en-US" altLang="zh-CN"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证书的撤销、更新与归档</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当用户个人身份信息发生变化或用户私钥丢失、泄露或者疑似泄露时，证书用户应及时向</a:t>
            </a:r>
            <a:r>
              <a:rPr lang="en-US" altLang="zh-CN" dirty="0">
                <a:solidFill>
                  <a:srgbClr val="1C1917"/>
                </a:solidFill>
              </a:rPr>
              <a:t>CA</a:t>
            </a:r>
            <a:r>
              <a:rPr lang="zh-CN" altLang="en-US" dirty="0">
                <a:solidFill>
                  <a:srgbClr val="1C1917"/>
                </a:solidFill>
              </a:rPr>
              <a:t>提出证书撤销请求，</a:t>
            </a:r>
            <a:r>
              <a:rPr lang="en-US" altLang="zh-CN" dirty="0">
                <a:solidFill>
                  <a:srgbClr val="1C1917"/>
                </a:solidFill>
              </a:rPr>
              <a:t>CA</a:t>
            </a:r>
            <a:r>
              <a:rPr lang="zh-CN" altLang="en-US" dirty="0">
                <a:solidFill>
                  <a:srgbClr val="1C1917"/>
                </a:solidFill>
              </a:rPr>
              <a:t>也应及时把此证书放入公开发布的</a:t>
            </a:r>
            <a:r>
              <a:rPr lang="en-US" altLang="zh-CN" dirty="0">
                <a:solidFill>
                  <a:srgbClr val="1C1917"/>
                </a:solidFill>
              </a:rPr>
              <a:t>CRL</a:t>
            </a:r>
            <a:r>
              <a:rPr lang="zh-CN" altLang="en-US" dirty="0">
                <a:solidFill>
                  <a:srgbClr val="1C1917"/>
                </a:solidFill>
              </a:rPr>
              <a:t>或更新</a:t>
            </a:r>
            <a:r>
              <a:rPr lang="en-US" altLang="zh-CN" dirty="0">
                <a:solidFill>
                  <a:srgbClr val="1C1917"/>
                </a:solidFill>
              </a:rPr>
              <a:t>OCSP</a:t>
            </a:r>
            <a:r>
              <a:rPr lang="zh-CN" altLang="en-US" dirty="0">
                <a:solidFill>
                  <a:srgbClr val="1C1917"/>
                </a:solidFill>
              </a:rPr>
              <a:t>服务内容。</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更新后的证书与原证书内容基本一样，甚至可沿用以前的公钥，不同之处仅在于序列号、生效和失效日期。</a:t>
            </a:r>
            <a:endParaRPr lang="en-US" altLang="zh-CN" dirty="0">
              <a:solidFill>
                <a:srgbClr val="1C1917"/>
              </a:solidFill>
            </a:endParaRPr>
          </a:p>
          <a:p>
            <a:pPr marL="342900" indent="-342900" algn="l">
              <a:lnSpc>
                <a:spcPct val="150000"/>
              </a:lnSpc>
              <a:buFont typeface="Wingdings" panose="05000000000000000000" pitchFamily="2" charset="2"/>
              <a:buChar char="Ø"/>
            </a:pPr>
            <a:r>
              <a:rPr lang="en-US" altLang="zh-CN" dirty="0">
                <a:solidFill>
                  <a:srgbClr val="1C1917"/>
                </a:solidFill>
              </a:rPr>
              <a:t>PKI</a:t>
            </a:r>
            <a:r>
              <a:rPr lang="zh-CN" altLang="en-US" dirty="0">
                <a:solidFill>
                  <a:srgbClr val="1C1917"/>
                </a:solidFill>
              </a:rPr>
              <a:t>系统必须支持对曾有数据的归档处理，以能在需要的时候为</a:t>
            </a:r>
            <a:r>
              <a:rPr lang="en-US" altLang="zh-CN" dirty="0">
                <a:solidFill>
                  <a:srgbClr val="1C1917"/>
                </a:solidFill>
              </a:rPr>
              <a:t>PKI</a:t>
            </a:r>
            <a:r>
              <a:rPr lang="zh-CN" altLang="en-US" dirty="0">
                <a:solidFill>
                  <a:srgbClr val="1C1917"/>
                </a:solidFill>
              </a:rPr>
              <a:t>系统依赖方找到所需要的旧的数字证书和</a:t>
            </a:r>
            <a:r>
              <a:rPr lang="en-US" altLang="zh-CN" dirty="0">
                <a:solidFill>
                  <a:srgbClr val="1C1917"/>
                </a:solidFill>
              </a:rPr>
              <a:t>CRL</a:t>
            </a:r>
            <a:r>
              <a:rPr lang="zh-CN" altLang="en-US" dirty="0">
                <a:solidFill>
                  <a:srgbClr val="1C1917"/>
                </a:solidFill>
              </a:rPr>
              <a:t>为原则。</a:t>
            </a:r>
            <a:endParaRPr lang="en-US" altLang="zh-CN"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双证书体系</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对于公钥密码学的很多种算法，密钥既可以用于加密应用，又可以用于签名应用。</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一方面，监管和用户自身的密钥恢复需求要求私钥在用户之外得到备份；</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另一方面，数字签名应用的私钥需要保护，不能在用户之外再有备份。</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区分签名证书和加密证书的“双证书体系”为看似矛盾的需求提供了解决方案。</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我国</a:t>
            </a:r>
            <a:r>
              <a:rPr lang="en-US" altLang="zh-CN" dirty="0">
                <a:solidFill>
                  <a:srgbClr val="1C1917"/>
                </a:solidFill>
              </a:rPr>
              <a:t>PKI</a:t>
            </a:r>
            <a:r>
              <a:rPr lang="zh-CN" altLang="en-US" dirty="0">
                <a:solidFill>
                  <a:srgbClr val="1C1917"/>
                </a:solidFill>
              </a:rPr>
              <a:t>系统采用的就是双证书体系。</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签名私钥由用户在本地生成并专有掌握，对应的证书被称为“签名证书”；</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加密私钥用于解密和密钥协商，由专门的可信机构（如密钥管理中心）生成并和用户共同掌握，对应的证书被称为“加密证书”。</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密钥管理</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密钥交换协议</a:t>
            </a:r>
            <a:endParaRPr lang="zh-CN" altLang="en-US" dirty="0"/>
          </a:p>
        </p:txBody>
      </p:sp>
      <p:sp>
        <p:nvSpPr>
          <p:cNvPr id="5" name="文本占位符 4"/>
          <p:cNvSpPr>
            <a:spLocks noGrp="1"/>
          </p:cNvSpPr>
          <p:nvPr>
            <p:ph type="body" sz="quarter" idx="15"/>
          </p:nvPr>
        </p:nvSpPr>
        <p:spPr>
          <a:xfrm>
            <a:off x="992505" y="1558925"/>
            <a:ext cx="9756775" cy="4516120"/>
          </a:xfrm>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在使用对称密码进行保密通信之前，必须向通信双方分发密钥使得双方共享密钥。</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在公钥密码出现之前通信双方建立共享密钥是一个困难问题。</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公钥密码的一个优点就是可以在不安全的信道上进行密钥交换。</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密钥交换协议旨在让两方或者多方在不安全的信道上协商会话密钥，从而建立安全的通信信道。</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密码协议</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Diffie-Hellman</a:t>
            </a:r>
            <a:r>
              <a:rPr lang="zh-CN" altLang="en-US" dirty="0"/>
              <a:t>密钥交换协议</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该协议在初始化阶段选择大素数</a:t>
            </a:r>
            <a:r>
              <a:rPr lang="en-US" altLang="zh-CN" dirty="0">
                <a:solidFill>
                  <a:srgbClr val="1C1917"/>
                </a:solidFill>
              </a:rPr>
              <a:t>p</a:t>
            </a:r>
            <a:r>
              <a:rPr lang="zh-CN" altLang="en-US" dirty="0">
                <a:solidFill>
                  <a:srgbClr val="1C1917"/>
                </a:solidFill>
              </a:rPr>
              <a:t>，令</a:t>
            </a:r>
            <a:r>
              <a:rPr lang="en-US" altLang="zh-CN" dirty="0">
                <a:solidFill>
                  <a:srgbClr val="1C1917"/>
                </a:solidFill>
              </a:rPr>
              <a:t>g</a:t>
            </a:r>
            <a:r>
              <a:rPr lang="zh-CN" altLang="en-US" dirty="0">
                <a:solidFill>
                  <a:srgbClr val="1C1917"/>
                </a:solidFill>
              </a:rPr>
              <a:t>为模</a:t>
            </a:r>
            <a:r>
              <a:rPr lang="en-US" altLang="zh-CN" dirty="0">
                <a:solidFill>
                  <a:srgbClr val="1C1917"/>
                </a:solidFill>
              </a:rPr>
              <a:t>p</a:t>
            </a:r>
            <a:r>
              <a:rPr lang="zh-CN" altLang="en-US" dirty="0">
                <a:solidFill>
                  <a:srgbClr val="1C1917"/>
                </a:solidFill>
              </a:rPr>
              <a:t>乘法群的生成元，并公开参数</a:t>
            </a:r>
            <a:r>
              <a:rPr lang="en-US" altLang="zh-CN" dirty="0">
                <a:solidFill>
                  <a:srgbClr val="1C1917"/>
                </a:solidFill>
              </a:rPr>
              <a:t>p</a:t>
            </a:r>
            <a:r>
              <a:rPr lang="zh-CN" altLang="en-US" dirty="0">
                <a:solidFill>
                  <a:srgbClr val="1C1917"/>
                </a:solidFill>
              </a:rPr>
              <a:t>和</a:t>
            </a:r>
            <a:r>
              <a:rPr lang="en-US" altLang="zh-CN" dirty="0">
                <a:solidFill>
                  <a:srgbClr val="1C1917"/>
                </a:solidFill>
              </a:rPr>
              <a:t>g</a:t>
            </a:r>
            <a:r>
              <a:rPr lang="zh-CN" altLang="en-US" dirty="0">
                <a:solidFill>
                  <a:srgbClr val="1C1917"/>
                </a:solidFill>
              </a:rPr>
              <a:t>。</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用户</a:t>
            </a:r>
            <a:r>
              <a:rPr lang="en-US" altLang="zh-CN" dirty="0">
                <a:solidFill>
                  <a:srgbClr val="1C1917"/>
                </a:solidFill>
              </a:rPr>
              <a:t>A</a:t>
            </a:r>
            <a:r>
              <a:rPr lang="zh-CN" altLang="en-US" dirty="0">
                <a:solidFill>
                  <a:srgbClr val="1C1917"/>
                </a:solidFill>
              </a:rPr>
              <a:t>选择</a:t>
            </a:r>
            <a:r>
              <a:rPr lang="en-US" altLang="zh-CN" dirty="0">
                <a:solidFill>
                  <a:srgbClr val="1C1917"/>
                </a:solidFill>
              </a:rPr>
              <a:t>x∈[1,p-1]</a:t>
            </a:r>
            <a:r>
              <a:rPr lang="zh-CN" altLang="en-US" dirty="0">
                <a:solidFill>
                  <a:srgbClr val="1C1917"/>
                </a:solidFill>
              </a:rPr>
              <a:t>，计算</a:t>
            </a:r>
            <a:r>
              <a:rPr lang="en-US" altLang="zh-CN" dirty="0">
                <a:solidFill>
                  <a:srgbClr val="1C1917"/>
                </a:solidFill>
              </a:rPr>
              <a:t>X=</a:t>
            </a:r>
            <a:r>
              <a:rPr lang="en-US" altLang="zh-CN" dirty="0" err="1">
                <a:solidFill>
                  <a:srgbClr val="1C1917"/>
                </a:solidFill>
              </a:rPr>
              <a:t>gx</a:t>
            </a:r>
            <a:r>
              <a:rPr lang="en-US" altLang="zh-CN" dirty="0">
                <a:solidFill>
                  <a:srgbClr val="1C1917"/>
                </a:solidFill>
              </a:rPr>
              <a:t> mod p</a:t>
            </a:r>
            <a:r>
              <a:rPr lang="zh-CN" altLang="en-US" dirty="0">
                <a:solidFill>
                  <a:srgbClr val="1C1917"/>
                </a:solidFill>
              </a:rPr>
              <a:t>，并将</a:t>
            </a:r>
            <a:r>
              <a:rPr lang="en-US" altLang="zh-CN" dirty="0">
                <a:solidFill>
                  <a:srgbClr val="1C1917"/>
                </a:solidFill>
              </a:rPr>
              <a:t>X</a:t>
            </a:r>
            <a:r>
              <a:rPr lang="zh-CN" altLang="en-US" dirty="0">
                <a:solidFill>
                  <a:srgbClr val="1C1917"/>
                </a:solidFill>
              </a:rPr>
              <a:t>发送给用户</a:t>
            </a:r>
            <a:r>
              <a:rPr lang="en-US" altLang="zh-CN" dirty="0">
                <a:solidFill>
                  <a:srgbClr val="1C1917"/>
                </a:solidFill>
              </a:rPr>
              <a:t>B</a:t>
            </a:r>
            <a:r>
              <a:rPr lang="zh-CN" altLang="en-US" dirty="0">
                <a:solidFill>
                  <a:srgbClr val="1C1917"/>
                </a:solidFill>
              </a:rPr>
              <a:t>；</a:t>
            </a:r>
            <a:endParaRPr lang="zh-CN" altLang="en-US"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用户</a:t>
            </a:r>
            <a:r>
              <a:rPr lang="en-US" altLang="zh-CN" dirty="0">
                <a:solidFill>
                  <a:srgbClr val="1C1917"/>
                </a:solidFill>
              </a:rPr>
              <a:t>B</a:t>
            </a:r>
            <a:r>
              <a:rPr lang="zh-CN" altLang="en-US" dirty="0">
                <a:solidFill>
                  <a:srgbClr val="1C1917"/>
                </a:solidFill>
              </a:rPr>
              <a:t>选择</a:t>
            </a:r>
            <a:r>
              <a:rPr lang="en-US" altLang="zh-CN" dirty="0">
                <a:solidFill>
                  <a:srgbClr val="1C1917"/>
                </a:solidFill>
              </a:rPr>
              <a:t>y∈[1,p-1]</a:t>
            </a:r>
            <a:r>
              <a:rPr lang="zh-CN" altLang="en-US" dirty="0">
                <a:solidFill>
                  <a:srgbClr val="1C1917"/>
                </a:solidFill>
              </a:rPr>
              <a:t>，计算</a:t>
            </a:r>
            <a:r>
              <a:rPr lang="en-US" altLang="zh-CN" dirty="0">
                <a:solidFill>
                  <a:srgbClr val="1C1917"/>
                </a:solidFill>
              </a:rPr>
              <a:t>Y=</a:t>
            </a:r>
            <a:r>
              <a:rPr lang="en-US" altLang="zh-CN" dirty="0" err="1">
                <a:solidFill>
                  <a:srgbClr val="1C1917"/>
                </a:solidFill>
              </a:rPr>
              <a:t>gy</a:t>
            </a:r>
            <a:r>
              <a:rPr lang="en-US" altLang="zh-CN" dirty="0">
                <a:solidFill>
                  <a:srgbClr val="1C1917"/>
                </a:solidFill>
              </a:rPr>
              <a:t> mod p</a:t>
            </a:r>
            <a:r>
              <a:rPr lang="zh-CN" altLang="en-US" dirty="0">
                <a:solidFill>
                  <a:srgbClr val="1C1917"/>
                </a:solidFill>
              </a:rPr>
              <a:t>，并将</a:t>
            </a:r>
            <a:r>
              <a:rPr lang="en-US" altLang="zh-CN" dirty="0">
                <a:solidFill>
                  <a:srgbClr val="1C1917"/>
                </a:solidFill>
              </a:rPr>
              <a:t>Y</a:t>
            </a:r>
            <a:r>
              <a:rPr lang="zh-CN" altLang="en-US" dirty="0">
                <a:solidFill>
                  <a:srgbClr val="1C1917"/>
                </a:solidFill>
              </a:rPr>
              <a:t>发送给用户</a:t>
            </a:r>
            <a:r>
              <a:rPr lang="en-US" altLang="zh-CN" dirty="0">
                <a:solidFill>
                  <a:srgbClr val="1C1917"/>
                </a:solidFill>
              </a:rPr>
              <a:t>A</a:t>
            </a:r>
            <a:r>
              <a:rPr lang="zh-CN" altLang="en-US" dirty="0">
                <a:solidFill>
                  <a:srgbClr val="1C1917"/>
                </a:solidFill>
              </a:rPr>
              <a:t>；</a:t>
            </a:r>
            <a:endParaRPr lang="zh-CN" altLang="en-US"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用户</a:t>
            </a:r>
            <a:r>
              <a:rPr lang="en-US" altLang="zh-CN" dirty="0">
                <a:solidFill>
                  <a:srgbClr val="1C1917"/>
                </a:solidFill>
              </a:rPr>
              <a:t>A</a:t>
            </a:r>
            <a:r>
              <a:rPr lang="zh-CN" altLang="en-US" dirty="0">
                <a:solidFill>
                  <a:srgbClr val="1C1917"/>
                </a:solidFill>
              </a:rPr>
              <a:t>计算</a:t>
            </a:r>
            <a:r>
              <a:rPr lang="en-US" altLang="zh-CN" dirty="0">
                <a:solidFill>
                  <a:srgbClr val="1C1917"/>
                </a:solidFill>
              </a:rPr>
              <a:t>k=</a:t>
            </a:r>
            <a:r>
              <a:rPr lang="en-US" altLang="zh-CN" dirty="0" err="1">
                <a:solidFill>
                  <a:srgbClr val="1C1917"/>
                </a:solidFill>
              </a:rPr>
              <a:t>Yx</a:t>
            </a:r>
            <a:r>
              <a:rPr lang="en-US" altLang="zh-CN" dirty="0">
                <a:solidFill>
                  <a:srgbClr val="1C1917"/>
                </a:solidFill>
              </a:rPr>
              <a:t> mod p</a:t>
            </a:r>
            <a:r>
              <a:rPr lang="zh-CN" altLang="en-US" dirty="0">
                <a:solidFill>
                  <a:srgbClr val="1C1917"/>
                </a:solidFill>
              </a:rPr>
              <a:t>为会话密钥；</a:t>
            </a:r>
            <a:endParaRPr lang="zh-CN" altLang="en-US"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用户</a:t>
            </a:r>
            <a:r>
              <a:rPr lang="en-US" altLang="zh-CN" dirty="0">
                <a:solidFill>
                  <a:srgbClr val="1C1917"/>
                </a:solidFill>
              </a:rPr>
              <a:t>B</a:t>
            </a:r>
            <a:r>
              <a:rPr lang="zh-CN" altLang="en-US" dirty="0">
                <a:solidFill>
                  <a:srgbClr val="1C1917"/>
                </a:solidFill>
              </a:rPr>
              <a:t>计算</a:t>
            </a:r>
            <a:r>
              <a:rPr lang="en-US" altLang="zh-CN" dirty="0">
                <a:solidFill>
                  <a:srgbClr val="1C1917"/>
                </a:solidFill>
              </a:rPr>
              <a:t>k=</a:t>
            </a:r>
            <a:r>
              <a:rPr lang="en-US" altLang="zh-CN" dirty="0" err="1">
                <a:solidFill>
                  <a:srgbClr val="1C1917"/>
                </a:solidFill>
              </a:rPr>
              <a:t>Xy</a:t>
            </a:r>
            <a:r>
              <a:rPr lang="en-US" altLang="zh-CN" dirty="0">
                <a:solidFill>
                  <a:srgbClr val="1C1917"/>
                </a:solidFill>
              </a:rPr>
              <a:t> mod p</a:t>
            </a:r>
            <a:r>
              <a:rPr lang="zh-CN" altLang="en-US" dirty="0">
                <a:solidFill>
                  <a:srgbClr val="1C1917"/>
                </a:solidFill>
              </a:rPr>
              <a:t>为会话密钥。</a:t>
            </a:r>
            <a:endParaRPr lang="zh-CN" altLang="en-US" dirty="0">
              <a:solidFill>
                <a:srgbClr val="1C1917"/>
              </a:solidFill>
            </a:endParaRPr>
          </a:p>
          <a:p>
            <a:pPr marL="342900" indent="-342900" algn="l">
              <a:lnSpc>
                <a:spcPct val="150000"/>
              </a:lnSpc>
              <a:buFont typeface="Wingdings" panose="05000000000000000000" pitchFamily="2" charset="2"/>
              <a:buChar char="Ø"/>
            </a:pP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密码协议</a:t>
            </a:r>
            <a:endParaRPr lang="zh-CN" altLang="en-US" dirty="0"/>
          </a:p>
        </p:txBody>
      </p:sp>
      <p:pic>
        <p:nvPicPr>
          <p:cNvPr id="6" name="图片 5"/>
          <p:cNvPicPr>
            <a:picLocks noChangeAspect="1"/>
          </p:cNvPicPr>
          <p:nvPr/>
        </p:nvPicPr>
        <p:blipFill rotWithShape="1">
          <a:blip r:embed="rId1"/>
          <a:srcRect b="20641"/>
          <a:stretch>
            <a:fillRect/>
          </a:stretch>
        </p:blipFill>
        <p:spPr>
          <a:xfrm>
            <a:off x="3191144" y="4371278"/>
            <a:ext cx="5809711" cy="1876199"/>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MQV</a:t>
            </a:r>
            <a:r>
              <a:rPr lang="zh-CN" altLang="en-US" dirty="0"/>
              <a:t>密钥交换协议</a:t>
            </a:r>
            <a:endParaRPr lang="zh-CN" altLang="en-US" dirty="0"/>
          </a:p>
        </p:txBody>
      </p:sp>
      <mc:AlternateContent xmlns:mc="http://schemas.openxmlformats.org/markup-compatibility/2006">
        <mc:Choice xmlns:a14="http://schemas.microsoft.com/office/drawing/2010/main" Requires="a14">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en-US" altLang="zh-CN" sz="2400" dirty="0">
                    <a:effectLst/>
                    <a:latin typeface="宋体" panose="02010600030101010101" pitchFamily="2" charset="-122"/>
                    <a:cs typeface="Times New Roman" panose="02020603050405020304" pitchFamily="18" charset="0"/>
                  </a:rPr>
                  <a:t>MQV</a:t>
                </a:r>
                <a:r>
                  <a:rPr lang="zh-CN" altLang="zh-CN" sz="2400" dirty="0">
                    <a:effectLst/>
                    <a:ea typeface="宋体" panose="02010600030101010101" pitchFamily="2" charset="-122"/>
                    <a:cs typeface="Times New Roman" panose="02020603050405020304" pitchFamily="18" charset="0"/>
                  </a:rPr>
                  <a:t>选择了椭圆曲线加法群作为基本的计算群。</a:t>
                </a:r>
                <a:endParaRPr lang="en-US" altLang="zh-CN" sz="2400" dirty="0">
                  <a:effectLst/>
                  <a:ea typeface="宋体" panose="02010600030101010101" pitchFamily="2" charset="-122"/>
                  <a:cs typeface="Times New Roman" panose="02020603050405020304" pitchFamily="18" charset="0"/>
                </a:endParaRPr>
              </a:p>
              <a:p>
                <a:pPr marL="342900" indent="-342900" algn="l">
                  <a:lnSpc>
                    <a:spcPct val="150000"/>
                  </a:lnSpc>
                  <a:buFont typeface="Wingdings" panose="05000000000000000000" pitchFamily="2" charset="2"/>
                  <a:buChar char="Ø"/>
                </a:pPr>
                <a:r>
                  <a:rPr lang="zh-CN" altLang="zh-CN" sz="2400" dirty="0">
                    <a:effectLst/>
                    <a:ea typeface="宋体" panose="02010600030101010101" pitchFamily="2" charset="-122"/>
                    <a:cs typeface="Times New Roman" panose="02020603050405020304" pitchFamily="18" charset="0"/>
                  </a:rPr>
                  <a:t>令点</a:t>
                </a:r>
                <a:r>
                  <a:rPr lang="en-US" altLang="zh-CN" sz="2400" dirty="0">
                    <a:effectLst/>
                    <a:ea typeface="宋体" panose="02010600030101010101" pitchFamily="2" charset="-122"/>
                    <a:cs typeface="Times New Roman" panose="02020603050405020304" pitchFamily="18" charset="0"/>
                  </a:rPr>
                  <a:t>G</a:t>
                </a:r>
                <a:r>
                  <a:rPr lang="zh-CN" altLang="zh-CN" sz="2400" dirty="0">
                    <a:effectLst/>
                    <a:ea typeface="宋体" panose="02010600030101010101" pitchFamily="2" charset="-122"/>
                    <a:cs typeface="Times New Roman" panose="02020603050405020304" pitchFamily="18" charset="0"/>
                  </a:rPr>
                  <a:t>为加法群的生成元，点</a:t>
                </a:r>
                <a:r>
                  <a:rPr lang="en-US" altLang="zh-CN" sz="2400" dirty="0">
                    <a:effectLst/>
                    <a:ea typeface="宋体" panose="02010600030101010101" pitchFamily="2" charset="-122"/>
                    <a:cs typeface="Times New Roman" panose="02020603050405020304" pitchFamily="18" charset="0"/>
                  </a:rPr>
                  <a:t>G</a:t>
                </a:r>
                <a:r>
                  <a:rPr lang="zh-CN" altLang="zh-CN" sz="2400" dirty="0">
                    <a:effectLst/>
                    <a:ea typeface="宋体" panose="02010600030101010101" pitchFamily="2" charset="-122"/>
                    <a:cs typeface="Times New Roman" panose="02020603050405020304" pitchFamily="18" charset="0"/>
                  </a:rPr>
                  <a:t>的阶为</a:t>
                </a:r>
                <a:r>
                  <a:rPr lang="en-US" altLang="zh-CN" sz="2400" dirty="0">
                    <a:effectLst/>
                    <a:ea typeface="宋体" panose="02010600030101010101" pitchFamily="2" charset="-122"/>
                    <a:cs typeface="Times New Roman" panose="02020603050405020304" pitchFamily="18" charset="0"/>
                  </a:rPr>
                  <a:t>n</a:t>
                </a:r>
                <a:r>
                  <a:rPr lang="zh-CN" altLang="zh-CN" sz="2400" dirty="0">
                    <a:effectLst/>
                    <a:ea typeface="宋体" panose="02010600030101010101" pitchFamily="2" charset="-122"/>
                    <a:cs typeface="Times New Roman" panose="02020603050405020304" pitchFamily="18" charset="0"/>
                  </a:rPr>
                  <a:t>。</a:t>
                </a:r>
                <a:endParaRPr lang="en-US" altLang="zh-CN" sz="2400" dirty="0">
                  <a:effectLst/>
                  <a:ea typeface="宋体" panose="02010600030101010101" pitchFamily="2" charset="-122"/>
                  <a:cs typeface="Times New Roman" panose="02020603050405020304" pitchFamily="18" charset="0"/>
                </a:endParaRPr>
              </a:p>
              <a:p>
                <a:pPr marL="342900" indent="-342900" algn="l">
                  <a:lnSpc>
                    <a:spcPct val="150000"/>
                  </a:lnSpc>
                  <a:buFont typeface="Wingdings" panose="05000000000000000000" pitchFamily="2" charset="2"/>
                  <a:buChar char="Ø"/>
                </a:pPr>
                <a:r>
                  <a:rPr lang="zh-CN" altLang="zh-CN" sz="2400" dirty="0">
                    <a:effectLst/>
                    <a:ea typeface="宋体" panose="02010600030101010101" pitchFamily="2" charset="-122"/>
                    <a:cs typeface="Times New Roman" panose="02020603050405020304" pitchFamily="18" charset="0"/>
                  </a:rPr>
                  <a:t>用户</a:t>
                </a:r>
                <a:r>
                  <a:rPr lang="en-US" altLang="zh-CN" sz="2400" dirty="0">
                    <a:effectLst/>
                    <a:ea typeface="宋体" panose="02010600030101010101" pitchFamily="2" charset="-122"/>
                    <a:cs typeface="Times New Roman" panose="02020603050405020304" pitchFamily="18" charset="0"/>
                  </a:rPr>
                  <a:t>A</a:t>
                </a:r>
                <a:r>
                  <a:rPr lang="zh-CN" altLang="zh-CN" sz="2400" dirty="0">
                    <a:effectLst/>
                    <a:ea typeface="宋体" panose="02010600030101010101" pitchFamily="2" charset="-122"/>
                    <a:cs typeface="Times New Roman" panose="02020603050405020304" pitchFamily="18" charset="0"/>
                  </a:rPr>
                  <a:t>的公钥为点</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𝐴</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𝐴</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𝐺</m:t>
                    </m:r>
                  </m:oMath>
                </a14:m>
                <a:r>
                  <a:rPr lang="zh-CN" altLang="zh-CN" sz="2400" dirty="0">
                    <a:effectLst/>
                    <a:ea typeface="宋体" panose="02010600030101010101" pitchFamily="2" charset="-122"/>
                    <a:cs typeface="Times New Roman" panose="02020603050405020304" pitchFamily="18" charset="0"/>
                  </a:rPr>
                  <a:t>，私钥为</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𝐴</m:t>
                        </m:r>
                      </m:sub>
                    </m:sSub>
                  </m:oMath>
                </a14:m>
                <a:r>
                  <a:rPr lang="zh-CN" altLang="zh-CN" sz="2400" dirty="0">
                    <a:effectLst/>
                    <a:ea typeface="宋体" panose="02010600030101010101" pitchFamily="2" charset="-122"/>
                    <a:cs typeface="Times New Roman" panose="02020603050405020304" pitchFamily="18" charset="0"/>
                  </a:rPr>
                  <a:t>；用户</a:t>
                </a:r>
                <a:r>
                  <a:rPr lang="en-US" altLang="zh-CN" sz="2400" dirty="0">
                    <a:effectLst/>
                    <a:ea typeface="宋体" panose="02010600030101010101" pitchFamily="2" charset="-122"/>
                    <a:cs typeface="Times New Roman" panose="02020603050405020304" pitchFamily="18" charset="0"/>
                  </a:rPr>
                  <a:t>B</a:t>
                </a:r>
                <a:r>
                  <a:rPr lang="zh-CN" altLang="zh-CN" sz="2400" dirty="0">
                    <a:effectLst/>
                    <a:ea typeface="宋体" panose="02010600030101010101" pitchFamily="2" charset="-122"/>
                    <a:cs typeface="Times New Roman" panose="02020603050405020304" pitchFamily="18" charset="0"/>
                  </a:rPr>
                  <a:t>的公钥为点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𝐵</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𝐵</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𝐺</m:t>
                    </m:r>
                  </m:oMath>
                </a14:m>
                <a:r>
                  <a:rPr lang="en-US" altLang="zh-CN" sz="2400" dirty="0">
                    <a:effectLst/>
                    <a:latin typeface="宋体" panose="02010600030101010101" pitchFamily="2" charset="-122"/>
                    <a:cs typeface="Times New Roman" panose="02020603050405020304" pitchFamily="18" charset="0"/>
                  </a:rPr>
                  <a:t>,</a:t>
                </a:r>
                <a:r>
                  <a:rPr lang="zh-CN" altLang="zh-CN" sz="2400" dirty="0">
                    <a:effectLst/>
                    <a:ea typeface="宋体" panose="02010600030101010101" pitchFamily="2" charset="-122"/>
                    <a:cs typeface="Times New Roman" panose="02020603050405020304" pitchFamily="18" charset="0"/>
                  </a:rPr>
                  <a:t>私钥为</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𝐵</m:t>
                        </m:r>
                      </m:sub>
                    </m:sSub>
                  </m:oMath>
                </a14:m>
                <a:r>
                  <a:rPr lang="zh-CN" altLang="zh-CN" sz="2400" dirty="0">
                    <a:effectLst/>
                    <a:ea typeface="宋体" panose="02010600030101010101" pitchFamily="2" charset="-122"/>
                    <a:cs typeface="Times New Roman" panose="02020603050405020304" pitchFamily="18" charset="0"/>
                  </a:rPr>
                  <a:t>。</a:t>
                </a:r>
                <a:endParaRPr lang="en-US" altLang="zh-CN" sz="2400" dirty="0">
                  <a:effectLst/>
                  <a:ea typeface="宋体" panose="02010600030101010101" pitchFamily="2" charset="-122"/>
                  <a:cs typeface="Times New Roman" panose="02020603050405020304" pitchFamily="18" charset="0"/>
                </a:endParaRPr>
              </a:p>
              <a:p>
                <a:pPr marL="342900" indent="-342900" algn="l">
                  <a:lnSpc>
                    <a:spcPct val="150000"/>
                  </a:lnSpc>
                  <a:buFont typeface="Wingdings" panose="05000000000000000000" pitchFamily="2" charset="2"/>
                  <a:buChar char="Ø"/>
                </a:pPr>
                <a:r>
                  <a:rPr lang="zh-CN" altLang="zh-CN" sz="2400" dirty="0">
                    <a:effectLst/>
                    <a:ea typeface="宋体" panose="02010600030101010101" pitchFamily="2" charset="-122"/>
                    <a:cs typeface="Times New Roman" panose="02020603050405020304" pitchFamily="18" charset="0"/>
                  </a:rPr>
                  <a:t>每一个用户选择随机数，计算并发送临时的消息给对方（比如，用户</a:t>
                </a:r>
                <a:r>
                  <a:rPr lang="en-US" altLang="zh-CN" sz="2400" dirty="0">
                    <a:effectLst/>
                    <a:ea typeface="宋体" panose="02010600030101010101" pitchFamily="2" charset="-122"/>
                    <a:cs typeface="Times New Roman" panose="02020603050405020304" pitchFamily="18" charset="0"/>
                  </a:rPr>
                  <a:t>A</a:t>
                </a:r>
                <a:r>
                  <a:rPr lang="zh-CN" altLang="zh-CN" sz="2400" dirty="0">
                    <a:effectLst/>
                    <a:ea typeface="宋体" panose="02010600030101010101" pitchFamily="2" charset="-122"/>
                    <a:cs typeface="Times New Roman" panose="02020603050405020304" pitchFamily="18" charset="0"/>
                  </a:rPr>
                  <a:t>选择随机数</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𝐴</m:t>
                        </m:r>
                      </m:sub>
                    </m:sSub>
                  </m:oMath>
                </a14:m>
                <a:r>
                  <a:rPr lang="zh-CN" altLang="zh-CN" sz="2400" dirty="0">
                    <a:effectLst/>
                    <a:ea typeface="宋体" panose="02010600030101010101" pitchFamily="2" charset="-122"/>
                    <a:cs typeface="Times New Roman" panose="02020603050405020304" pitchFamily="18" charset="0"/>
                  </a:rPr>
                  <a:t>计算</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𝐴</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𝐺</m:t>
                    </m:r>
                  </m:oMath>
                </a14:m>
                <a:r>
                  <a:rPr lang="zh-CN" altLang="zh-CN" sz="2400" dirty="0">
                    <a:effectLst/>
                    <a:ea typeface="宋体" panose="02010600030101010101" pitchFamily="2" charset="-122"/>
                    <a:cs typeface="Times New Roman" panose="02020603050405020304" pitchFamily="18" charset="0"/>
                  </a:rPr>
                  <a:t>发送给对方，用户</a:t>
                </a:r>
                <a:r>
                  <a:rPr lang="en-US" altLang="zh-CN" sz="2400" dirty="0">
                    <a:effectLst/>
                    <a:ea typeface="宋体" panose="02010600030101010101" pitchFamily="2" charset="-122"/>
                    <a:cs typeface="Times New Roman" panose="02020603050405020304" pitchFamily="18" charset="0"/>
                  </a:rPr>
                  <a:t>B</a:t>
                </a:r>
                <a:r>
                  <a:rPr lang="zh-CN" altLang="zh-CN" sz="2400" dirty="0">
                    <a:effectLst/>
                    <a:ea typeface="宋体" panose="02010600030101010101" pitchFamily="2" charset="-122"/>
                    <a:cs typeface="Times New Roman" panose="02020603050405020304" pitchFamily="18" charset="0"/>
                  </a:rPr>
                  <a:t>选择随机数</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𝐵</m:t>
                        </m:r>
                      </m:sub>
                    </m:sSub>
                  </m:oMath>
                </a14:m>
                <a:r>
                  <a:rPr lang="zh-CN" altLang="zh-CN" sz="2400" dirty="0">
                    <a:effectLst/>
                    <a:ea typeface="宋体" panose="02010600030101010101" pitchFamily="2" charset="-122"/>
                    <a:cs typeface="Times New Roman" panose="02020603050405020304" pitchFamily="18" charset="0"/>
                  </a:rPr>
                  <a:t>计算</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𝐵</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𝐺</m:t>
                    </m:r>
                  </m:oMath>
                </a14:m>
                <a:r>
                  <a:rPr lang="zh-CN" altLang="zh-CN" sz="2400" dirty="0">
                    <a:effectLst/>
                    <a:ea typeface="宋体" panose="02010600030101010101" pitchFamily="2" charset="-122"/>
                    <a:cs typeface="Times New Roman" panose="02020603050405020304" pitchFamily="18" charset="0"/>
                  </a:rPr>
                  <a:t>发送给对方）。</a:t>
                </a:r>
                <a:endParaRPr lang="en-US" altLang="zh-CN" sz="2400" dirty="0">
                  <a:effectLst/>
                  <a:ea typeface="宋体" panose="02010600030101010101" pitchFamily="2" charset="-122"/>
                  <a:cs typeface="Times New Roman" panose="02020603050405020304" pitchFamily="18" charset="0"/>
                </a:endParaRPr>
              </a:p>
              <a:p>
                <a:pPr marL="342900" indent="-342900" algn="l">
                  <a:lnSpc>
                    <a:spcPct val="150000"/>
                  </a:lnSpc>
                  <a:buFont typeface="Wingdings" panose="05000000000000000000" pitchFamily="2" charset="2"/>
                  <a:buChar char="Ø"/>
                </a:pPr>
                <a:r>
                  <a:rPr lang="zh-CN" altLang="zh-CN" sz="2400" dirty="0">
                    <a:effectLst/>
                    <a:ea typeface="宋体" panose="02010600030101010101" pitchFamily="2" charset="-122"/>
                    <a:cs typeface="Times New Roman" panose="02020603050405020304" pitchFamily="18" charset="0"/>
                  </a:rPr>
                  <a:t>协议的双方在验证公钥合法性（点</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𝐴</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𝐺</m:t>
                    </m:r>
                  </m:oMath>
                </a14:m>
                <a:r>
                  <a:rPr lang="zh-CN" altLang="zh-CN" sz="2400" dirty="0">
                    <a:effectLst/>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𝐵</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𝐺</m:t>
                    </m:r>
                  </m:oMath>
                </a14:m>
                <a:r>
                  <a:rPr lang="zh-CN" altLang="zh-CN" sz="2400" dirty="0">
                    <a:effectLst/>
                    <a:ea typeface="宋体" panose="02010600030101010101" pitchFamily="2" charset="-122"/>
                    <a:cs typeface="Times New Roman" panose="02020603050405020304" pitchFamily="18" charset="0"/>
                  </a:rPr>
                  <a:t>是否在椭圆曲线上）的前提下通过计算</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𝐴</m:t>
                        </m:r>
                      </m:sub>
                    </m:sSub>
                  </m:oMath>
                </a14:m>
                <a:r>
                  <a:rPr lang="zh-CN" altLang="zh-CN" sz="2400" dirty="0">
                    <a:effectLst/>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𝐵</m:t>
                        </m:r>
                      </m:sub>
                    </m:sSub>
                  </m:oMath>
                </a14:m>
                <a:r>
                  <a:rPr lang="zh-CN" altLang="zh-CN" sz="2400" dirty="0">
                    <a:effectLst/>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𝐴</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𝐺</m:t>
                    </m:r>
                  </m:oMath>
                </a14:m>
                <a:r>
                  <a:rPr lang="zh-CN" altLang="zh-CN" sz="2400" dirty="0">
                    <a:effectLst/>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𝐵</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𝐺</m:t>
                    </m:r>
                  </m:oMath>
                </a14:m>
                <a:r>
                  <a:rPr lang="zh-CN" altLang="zh-CN" sz="2400" dirty="0">
                    <a:effectLst/>
                    <a:ea typeface="宋体" panose="02010600030101010101" pitchFamily="2" charset="-122"/>
                    <a:cs typeface="Times New Roman" panose="02020603050405020304" pitchFamily="18" charset="0"/>
                  </a:rPr>
                  <a:t>的组合得到会话密钥。</a:t>
                </a:r>
                <a:endParaRPr lang="zh-CN" altLang="en-US" dirty="0">
                  <a:solidFill>
                    <a:srgbClr val="1C1917"/>
                  </a:solidFill>
                </a:endParaRPr>
              </a:p>
            </p:txBody>
          </p:sp>
        </mc:Choice>
        <mc:Fallback>
          <p:sp>
            <p:nvSpPr>
              <p:cNvPr id="5" name="文本占位符 4"/>
              <p:cNvSpPr>
                <a:spLocks noRot="1" noChangeAspect="1" noMove="1" noResize="1" noEditPoints="1" noAdjustHandles="1" noChangeArrowheads="1" noChangeShapeType="1" noTextEdit="1"/>
              </p:cNvSpPr>
              <p:nvPr>
                <p:ph type="body" sz="quarter" idx="15"/>
              </p:nvPr>
            </p:nvSpPr>
            <p:spPr>
              <a:blipFill rotWithShape="1">
                <a:blip r:embed="rId1"/>
                <a:stretch>
                  <a:fillRect l="-4" t="-11" r="1" b="9"/>
                </a:stretch>
              </a:blipFill>
            </p:spPr>
            <p:txBody>
              <a:bodyPr/>
              <a:lstStyle/>
              <a:p>
                <a:r>
                  <a:rPr lang="zh-CN" altLang="en-US">
                    <a:noFill/>
                  </a:rPr>
                  <a:t> </a:t>
                </a:r>
              </a:p>
            </p:txBody>
          </p:sp>
        </mc:Fallback>
      </mc:AlternateContent>
      <p:sp>
        <p:nvSpPr>
          <p:cNvPr id="3" name="文本占位符 2"/>
          <p:cNvSpPr>
            <a:spLocks noGrp="1"/>
          </p:cNvSpPr>
          <p:nvPr>
            <p:ph type="body" sz="quarter" idx="13"/>
          </p:nvPr>
        </p:nvSpPr>
        <p:spPr/>
        <p:txBody>
          <a:bodyPr/>
          <a:lstStyle/>
          <a:p>
            <a:r>
              <a:rPr lang="zh-CN" altLang="en-US" dirty="0"/>
              <a:t>密码协议</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SM2</a:t>
            </a:r>
            <a:r>
              <a:rPr lang="zh-CN" altLang="en-US" dirty="0"/>
              <a:t>密钥交换协议</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en-US" altLang="zh-CN" dirty="0">
                <a:solidFill>
                  <a:srgbClr val="1C1917"/>
                </a:solidFill>
              </a:rPr>
              <a:t>SM2</a:t>
            </a:r>
            <a:r>
              <a:rPr lang="zh-CN" altLang="en-US" dirty="0">
                <a:solidFill>
                  <a:srgbClr val="1C1917"/>
                </a:solidFill>
              </a:rPr>
              <a:t>椭圆曲线公钥密码算法标准（</a:t>
            </a:r>
            <a:r>
              <a:rPr lang="en-US" altLang="zh-CN" dirty="0">
                <a:solidFill>
                  <a:srgbClr val="1C1917"/>
                </a:solidFill>
              </a:rPr>
              <a:t>GB/T 32918-2016</a:t>
            </a:r>
            <a:r>
              <a:rPr lang="zh-CN" altLang="en-US" dirty="0">
                <a:solidFill>
                  <a:srgbClr val="1C1917"/>
                </a:solidFill>
              </a:rPr>
              <a:t>）第三部分规定了椭圆曲线公钥密码算法的密钥交换协议。</a:t>
            </a:r>
            <a:endParaRPr lang="en-US" altLang="zh-CN" dirty="0">
              <a:solidFill>
                <a:srgbClr val="1C1917"/>
              </a:solidFill>
            </a:endParaRPr>
          </a:p>
          <a:p>
            <a:pPr marL="342900" indent="-342900" algn="l">
              <a:lnSpc>
                <a:spcPct val="150000"/>
              </a:lnSpc>
              <a:buFont typeface="Wingdings" panose="05000000000000000000" pitchFamily="2" charset="2"/>
              <a:buChar char="Ø"/>
            </a:pPr>
            <a:r>
              <a:rPr lang="en-US" altLang="zh-CN" dirty="0">
                <a:solidFill>
                  <a:srgbClr val="1C1917"/>
                </a:solidFill>
              </a:rPr>
              <a:t>SM2</a:t>
            </a:r>
            <a:r>
              <a:rPr lang="zh-CN" altLang="en-US" dirty="0">
                <a:solidFill>
                  <a:srgbClr val="1C1917"/>
                </a:solidFill>
              </a:rPr>
              <a:t>密码交换协议为</a:t>
            </a:r>
            <a:r>
              <a:rPr lang="en-US" altLang="zh-CN" dirty="0">
                <a:solidFill>
                  <a:srgbClr val="1C1917"/>
                </a:solidFill>
              </a:rPr>
              <a:t>MQV</a:t>
            </a:r>
            <a:r>
              <a:rPr lang="zh-CN" altLang="en-US" dirty="0">
                <a:solidFill>
                  <a:srgbClr val="1C1917"/>
                </a:solidFill>
              </a:rPr>
              <a:t>的一个变种，同样提供认证性和前向安全性等安全保障。</a:t>
            </a:r>
            <a:endParaRPr lang="en-US" altLang="zh-CN" dirty="0">
              <a:solidFill>
                <a:srgbClr val="1C1917"/>
              </a:solidFill>
            </a:endParaRPr>
          </a:p>
          <a:p>
            <a:pPr marL="342900" indent="-342900" algn="l">
              <a:lnSpc>
                <a:spcPct val="150000"/>
              </a:lnSpc>
              <a:buFont typeface="Wingdings" panose="05000000000000000000" pitchFamily="2" charset="2"/>
              <a:buChar char="Ø"/>
            </a:pPr>
            <a:r>
              <a:rPr lang="en-US" altLang="zh-CN" dirty="0">
                <a:solidFill>
                  <a:srgbClr val="1C1917"/>
                </a:solidFill>
              </a:rPr>
              <a:t>SM2</a:t>
            </a:r>
            <a:r>
              <a:rPr lang="zh-CN" altLang="en-US" dirty="0">
                <a:solidFill>
                  <a:srgbClr val="1C1917"/>
                </a:solidFill>
              </a:rPr>
              <a:t>密钥交换协议给出了密钥交换与验证示例及相应的流程，可满足通信双方经过两次（或供选择的二次）信息传递过程，计算并获取一个由双方共同决定的会话密钥。</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密码协议</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实体鉴别协议</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实体鉴别机制用于证实某个实体就是他所声称的实体，待鉴别的实体通过表明它确实知道某个秘密来证明其身份。</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实体鉴别应用模式包括单向鉴别和相互鉴别两种。</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单向鉴别是指使用该机制时两实体中只有一方被鉴别：</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按照消息传递的次数，又分为一次传递鉴别和两次传递鉴别</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相互鉴别是指两个通信实体运用相应鉴别机制对彼此进行鉴别。</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根据消息传递的次数，分为两次传递鉴别、三次传递鉴别或更多次传递鉴别</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密码协议</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一次传递鉴别</a:t>
            </a:r>
            <a:endParaRPr lang="zh-CN" altLang="en-US" dirty="0"/>
          </a:p>
        </p:txBody>
      </p:sp>
      <mc:AlternateContent xmlns:mc="http://schemas.openxmlformats.org/markup-compatibility/2006">
        <mc:Choice xmlns:a14="http://schemas.microsoft.com/office/drawing/2010/main" Requires="a14">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一次传递鉴别只需要进行一次消息传递过程。身份声称者</a:t>
                </a:r>
                <a:r>
                  <a:rPr lang="en-US" altLang="zh-CN" dirty="0">
                    <a:solidFill>
                      <a:srgbClr val="1C1917"/>
                    </a:solidFill>
                  </a:rPr>
                  <a:t>A</a:t>
                </a:r>
                <a:r>
                  <a:rPr lang="zh-CN" altLang="en-US" dirty="0">
                    <a:solidFill>
                      <a:srgbClr val="1C1917"/>
                    </a:solidFill>
                  </a:rPr>
                  <a:t>向验证者</a:t>
                </a:r>
                <a:r>
                  <a:rPr lang="en-US" altLang="zh-CN" dirty="0">
                    <a:solidFill>
                      <a:srgbClr val="1C1917"/>
                    </a:solidFill>
                  </a:rPr>
                  <a:t>B</a:t>
                </a:r>
                <a:r>
                  <a:rPr lang="zh-CN" altLang="en-US" dirty="0">
                    <a:solidFill>
                      <a:srgbClr val="1C1917"/>
                    </a:solidFill>
                  </a:rPr>
                  <a:t>发送能证明自己身份的</a:t>
                </a:r>
                <a:r>
                  <a:rPr lang="en-US" altLang="zh-CN" dirty="0" err="1">
                    <a:solidFill>
                      <a:srgbClr val="1C1917"/>
                    </a:solidFill>
                  </a:rPr>
                  <a:t>TokenAB</a:t>
                </a:r>
                <a:r>
                  <a:rPr lang="zh-CN" altLang="en-US" dirty="0">
                    <a:solidFill>
                      <a:srgbClr val="1C1917"/>
                    </a:solidFill>
                  </a:rPr>
                  <a:t>，由</a:t>
                </a:r>
                <a:r>
                  <a:rPr lang="en-US" altLang="zh-CN" dirty="0">
                    <a:solidFill>
                      <a:srgbClr val="1C1917"/>
                    </a:solidFill>
                  </a:rPr>
                  <a:t>B</a:t>
                </a:r>
                <a:r>
                  <a:rPr lang="zh-CN" altLang="en-US" dirty="0">
                    <a:solidFill>
                      <a:srgbClr val="1C1917"/>
                    </a:solidFill>
                  </a:rPr>
                  <a:t>来进行鉴别。</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采用对称加密算法：</a:t>
                </a:r>
                <a:r>
                  <a:rPr lang="en-US" altLang="zh-CN" dirty="0">
                    <a:solidFill>
                      <a:srgbClr val="1C1917"/>
                    </a:solidFill>
                  </a:rPr>
                  <a:t>A</a:t>
                </a:r>
                <a:r>
                  <a:rPr lang="zh-CN" altLang="en-US" dirty="0">
                    <a:solidFill>
                      <a:srgbClr val="1C1917"/>
                    </a:solidFill>
                  </a:rPr>
                  <a:t>使用秘密密钥</a:t>
                </a:r>
                <a14:m>
                  <m:oMath xmlns:m="http://schemas.openxmlformats.org/officeDocument/2006/math">
                    <m:sSub>
                      <m:sSubPr>
                        <m:ctrlPr>
                          <a:rPr lang="en-US" altLang="zh-CN" i="1" dirty="0" smtClean="0">
                            <a:solidFill>
                              <a:srgbClr val="1C1917"/>
                            </a:solidFill>
                            <a:latin typeface="Cambria Math" panose="02040503050406030204" pitchFamily="18" charset="0"/>
                          </a:rPr>
                        </m:ctrlPr>
                      </m:sSubPr>
                      <m:e>
                        <m:r>
                          <a:rPr lang="en-US" altLang="zh-CN" i="1" dirty="0" smtClean="0">
                            <a:solidFill>
                              <a:srgbClr val="1C1917"/>
                            </a:solidFill>
                            <a:latin typeface="Cambria Math" panose="02040503050406030204" pitchFamily="18" charset="0"/>
                          </a:rPr>
                          <m:t>𝐾</m:t>
                        </m:r>
                      </m:e>
                      <m:sub>
                        <m:r>
                          <a:rPr lang="en-US" altLang="zh-CN" i="1" dirty="0" smtClean="0">
                            <a:solidFill>
                              <a:srgbClr val="1C1917"/>
                            </a:solidFill>
                            <a:latin typeface="Cambria Math" panose="02040503050406030204" pitchFamily="18" charset="0"/>
                          </a:rPr>
                          <m:t>𝐴𝐵</m:t>
                        </m:r>
                      </m:sub>
                    </m:sSub>
                  </m:oMath>
                </a14:m>
                <a:r>
                  <a:rPr lang="zh-CN" altLang="en-US" dirty="0">
                    <a:solidFill>
                      <a:srgbClr val="1C1917"/>
                    </a:solidFill>
                  </a:rPr>
                  <a:t>加密特定数据，与</a:t>
                </a:r>
                <a:r>
                  <a:rPr lang="en-US" altLang="zh-CN" dirty="0">
                    <a:solidFill>
                      <a:srgbClr val="1C1917"/>
                    </a:solidFill>
                  </a:rPr>
                  <a:t>A</a:t>
                </a:r>
                <a:r>
                  <a:rPr lang="zh-CN" altLang="en-US" dirty="0">
                    <a:solidFill>
                      <a:srgbClr val="1C1917"/>
                    </a:solidFill>
                  </a:rPr>
                  <a:t>共享该密钥的验证者</a:t>
                </a:r>
                <a:r>
                  <a:rPr lang="en-US" altLang="zh-CN" dirty="0">
                    <a:solidFill>
                      <a:srgbClr val="1C1917"/>
                    </a:solidFill>
                  </a:rPr>
                  <a:t>B</a:t>
                </a:r>
                <a:r>
                  <a:rPr lang="zh-CN" altLang="en-US" dirty="0">
                    <a:solidFill>
                      <a:srgbClr val="1C1917"/>
                    </a:solidFill>
                  </a:rPr>
                  <a:t>将加密后的数据解密，从而验证</a:t>
                </a:r>
                <a:r>
                  <a:rPr lang="en-US" altLang="zh-CN" dirty="0">
                    <a:solidFill>
                      <a:srgbClr val="1C1917"/>
                    </a:solidFill>
                  </a:rPr>
                  <a:t>A</a:t>
                </a:r>
                <a:r>
                  <a:rPr lang="zh-CN" altLang="en-US" dirty="0">
                    <a:solidFill>
                      <a:srgbClr val="1C1917"/>
                    </a:solidFill>
                  </a:rPr>
                  <a:t>的身份。</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采用密码校验函数：</a:t>
                </a:r>
                <a:r>
                  <a:rPr lang="en-US" altLang="zh-CN" dirty="0">
                    <a:solidFill>
                      <a:srgbClr val="1C1917"/>
                    </a:solidFill>
                  </a:rPr>
                  <a:t>A</a:t>
                </a:r>
                <a:r>
                  <a:rPr lang="zh-CN" altLang="en-US" dirty="0">
                    <a:solidFill>
                      <a:srgbClr val="1C1917"/>
                    </a:solidFill>
                  </a:rPr>
                  <a:t>使用秘密密钥</a:t>
                </a:r>
                <a14:m>
                  <m:oMath xmlns:m="http://schemas.openxmlformats.org/officeDocument/2006/math">
                    <m:sSub>
                      <m:sSubPr>
                        <m:ctrlPr>
                          <a:rPr lang="en-US" altLang="zh-CN" i="1" dirty="0" smtClean="0">
                            <a:solidFill>
                              <a:srgbClr val="1C1917"/>
                            </a:solidFill>
                            <a:latin typeface="Cambria Math" panose="02040503050406030204" pitchFamily="18" charset="0"/>
                          </a:rPr>
                        </m:ctrlPr>
                      </m:sSubPr>
                      <m:e>
                        <m:r>
                          <a:rPr lang="en-US" altLang="zh-CN" i="1" dirty="0" smtClean="0">
                            <a:solidFill>
                              <a:srgbClr val="1C1917"/>
                            </a:solidFill>
                            <a:latin typeface="Cambria Math" panose="02040503050406030204" pitchFamily="18" charset="0"/>
                          </a:rPr>
                          <m:t>𝐾</m:t>
                        </m:r>
                      </m:e>
                      <m:sub>
                        <m:r>
                          <a:rPr lang="en-US" altLang="zh-CN" i="1" dirty="0" smtClean="0">
                            <a:solidFill>
                              <a:srgbClr val="1C1917"/>
                            </a:solidFill>
                            <a:latin typeface="Cambria Math" panose="02040503050406030204" pitchFamily="18" charset="0"/>
                          </a:rPr>
                          <m:t>𝐴𝐵</m:t>
                        </m:r>
                      </m:sub>
                    </m:sSub>
                  </m:oMath>
                </a14:m>
                <a:r>
                  <a:rPr lang="zh-CN" altLang="en-US" dirty="0">
                    <a:solidFill>
                      <a:srgbClr val="1C1917"/>
                    </a:solidFill>
                  </a:rPr>
                  <a:t>和密码校验函数对指定数据计算密码校验值，验证者</a:t>
                </a:r>
                <a:r>
                  <a:rPr lang="en-US" altLang="zh-CN" dirty="0">
                    <a:solidFill>
                      <a:srgbClr val="1C1917"/>
                    </a:solidFill>
                  </a:rPr>
                  <a:t>B</a:t>
                </a:r>
                <a:r>
                  <a:rPr lang="zh-CN" altLang="en-US" dirty="0">
                    <a:solidFill>
                      <a:srgbClr val="1C1917"/>
                    </a:solidFill>
                  </a:rPr>
                  <a:t>重新计算密码校验值并与所收到的值进行比较，从而验证</a:t>
                </a:r>
                <a:r>
                  <a:rPr lang="en-US" altLang="zh-CN" dirty="0">
                    <a:solidFill>
                      <a:srgbClr val="1C1917"/>
                    </a:solidFill>
                  </a:rPr>
                  <a:t>A</a:t>
                </a:r>
                <a:r>
                  <a:rPr lang="zh-CN" altLang="en-US" dirty="0">
                    <a:solidFill>
                      <a:srgbClr val="1C1917"/>
                    </a:solidFill>
                  </a:rPr>
                  <a:t>的身份。</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采用数字签名技术：声称者</a:t>
                </a:r>
                <a:r>
                  <a:rPr lang="en-US" altLang="zh-CN" dirty="0">
                    <a:solidFill>
                      <a:srgbClr val="1C1917"/>
                    </a:solidFill>
                  </a:rPr>
                  <a:t>A</a:t>
                </a:r>
                <a:r>
                  <a:rPr lang="zh-CN" altLang="en-US" dirty="0">
                    <a:solidFill>
                      <a:srgbClr val="1C1917"/>
                    </a:solidFill>
                  </a:rPr>
                  <a:t>通过表明它拥有某个私有签名密钥来证明其身份。</a:t>
                </a:r>
                <a:endParaRPr lang="zh-CN" altLang="en-US" dirty="0">
                  <a:solidFill>
                    <a:srgbClr val="1C1917"/>
                  </a:solidFill>
                </a:endParaRPr>
              </a:p>
            </p:txBody>
          </p:sp>
        </mc:Choice>
        <mc:Fallback>
          <p:sp>
            <p:nvSpPr>
              <p:cNvPr id="5" name="文本占位符 4"/>
              <p:cNvSpPr>
                <a:spLocks noRot="1" noChangeAspect="1" noMove="1" noResize="1" noEditPoints="1" noAdjustHandles="1" noChangeArrowheads="1" noChangeShapeType="1" noTextEdit="1"/>
              </p:cNvSpPr>
              <p:nvPr>
                <p:ph type="body" sz="quarter" idx="15"/>
              </p:nvPr>
            </p:nvSpPr>
            <p:spPr>
              <a:blipFill rotWithShape="1">
                <a:blip r:embed="rId1"/>
                <a:stretch>
                  <a:fillRect l="-4" t="-11" r="1" b="9"/>
                </a:stretch>
              </a:blipFill>
            </p:spPr>
            <p:txBody>
              <a:bodyPr/>
              <a:lstStyle/>
              <a:p>
                <a:r>
                  <a:rPr lang="zh-CN" altLang="en-US">
                    <a:noFill/>
                  </a:rPr>
                  <a:t> </a:t>
                </a:r>
              </a:p>
            </p:txBody>
          </p:sp>
        </mc:Fallback>
      </mc:AlternateContent>
      <p:sp>
        <p:nvSpPr>
          <p:cNvPr id="3" name="文本占位符 2"/>
          <p:cNvSpPr>
            <a:spLocks noGrp="1"/>
          </p:cNvSpPr>
          <p:nvPr>
            <p:ph type="body" sz="quarter" idx="13"/>
          </p:nvPr>
        </p:nvSpPr>
        <p:spPr/>
        <p:txBody>
          <a:bodyPr/>
          <a:lstStyle/>
          <a:p>
            <a:r>
              <a:rPr lang="zh-CN" altLang="en-US" dirty="0"/>
              <a:t>密码协议</a:t>
            </a:r>
            <a:endParaRPr lang="zh-CN" altLang="en-US"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分组密码的工作模式</a:t>
            </a:r>
            <a:endParaRPr lang="zh-CN" altLang="en-US" dirty="0"/>
          </a:p>
        </p:txBody>
      </p:sp>
      <p:sp>
        <p:nvSpPr>
          <p:cNvPr id="5" name="文本占位符 4"/>
          <p:cNvSpPr>
            <a:spLocks noGrp="1"/>
          </p:cNvSpPr>
          <p:nvPr>
            <p:ph type="body" sz="quarter" idx="15"/>
          </p:nvPr>
        </p:nvSpPr>
        <p:spPr>
          <a:xfrm>
            <a:off x="231212" y="1492847"/>
            <a:ext cx="11794779" cy="4516005"/>
          </a:xfrm>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我国于</a:t>
            </a:r>
            <a:r>
              <a:rPr lang="en-US" altLang="zh-CN" b="0" i="0" dirty="0">
                <a:solidFill>
                  <a:srgbClr val="1C1917"/>
                </a:solidFill>
                <a:effectLst/>
              </a:rPr>
              <a:t>2008</a:t>
            </a:r>
            <a:r>
              <a:rPr lang="zh-CN" altLang="en-US" b="0" i="0" dirty="0">
                <a:solidFill>
                  <a:srgbClr val="1C1917"/>
                </a:solidFill>
                <a:effectLst/>
              </a:rPr>
              <a:t>年发布了有关分组密码算法的工作模式国家标准</a:t>
            </a:r>
            <a:r>
              <a:rPr lang="en-US" altLang="zh-CN" b="0" i="0" dirty="0">
                <a:solidFill>
                  <a:srgbClr val="1C1917"/>
                </a:solidFill>
                <a:effectLst/>
              </a:rPr>
              <a:t>GB/T 17964-2008 《</a:t>
            </a:r>
            <a:r>
              <a:rPr lang="zh-CN" altLang="en-US" b="0" i="0" dirty="0">
                <a:solidFill>
                  <a:srgbClr val="1C1917"/>
                </a:solidFill>
                <a:effectLst/>
              </a:rPr>
              <a:t>信息安全技术分组密码算法的工作模式</a:t>
            </a:r>
            <a:r>
              <a:rPr lang="en-US" altLang="zh-CN" b="0" i="0" dirty="0">
                <a:solidFill>
                  <a:srgbClr val="1C1917"/>
                </a:solidFill>
                <a:effectLst/>
              </a:rPr>
              <a:t>》</a:t>
            </a:r>
            <a:r>
              <a:rPr lang="zh-CN" altLang="en-US" b="0" i="0" dirty="0">
                <a:solidFill>
                  <a:srgbClr val="1C1917"/>
                </a:solidFill>
                <a:effectLst/>
              </a:rPr>
              <a:t>。</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根据分组数据块链接的组合模式不同，可以分为以下</a:t>
            </a:r>
            <a:r>
              <a:rPr lang="zh-CN" altLang="en-US" dirty="0">
                <a:solidFill>
                  <a:srgbClr val="1C1917"/>
                </a:solidFill>
              </a:rPr>
              <a:t>八</a:t>
            </a:r>
            <a:r>
              <a:rPr lang="zh-CN" altLang="en-US" b="0" i="0" dirty="0">
                <a:solidFill>
                  <a:srgbClr val="1C1917"/>
                </a:solidFill>
                <a:effectLst/>
              </a:rPr>
              <a:t>种工作模式：</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
        <p:nvSpPr>
          <p:cNvPr id="8" name="文本占位符 4"/>
          <p:cNvSpPr txBox="1"/>
          <p:nvPr/>
        </p:nvSpPr>
        <p:spPr>
          <a:xfrm>
            <a:off x="231212" y="3160769"/>
            <a:ext cx="11794779" cy="2771078"/>
          </a:xfrm>
          <a:prstGeom prst="rect">
            <a:avLst/>
          </a:prstGeom>
        </p:spPr>
        <p:txBody>
          <a:bodyPr vert="horz" lIns="91440" tIns="45720" rIns="91440" bIns="45720" numCol="2" rtlCol="0">
            <a:no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265" indent="-342900" algn="l">
              <a:lnSpc>
                <a:spcPct val="150000"/>
              </a:lnSpc>
              <a:buFont typeface="Arial" panose="020B0604020202020204" pitchFamily="34" charset="0"/>
              <a:buChar char="•"/>
            </a:pPr>
            <a:r>
              <a:rPr lang="zh-CN" altLang="en-US" sz="2200" dirty="0">
                <a:solidFill>
                  <a:srgbClr val="1C1917"/>
                </a:solidFill>
              </a:rPr>
              <a:t>电码本</a:t>
            </a:r>
            <a:r>
              <a:rPr lang="en-US" altLang="zh-CN" sz="2200" dirty="0">
                <a:solidFill>
                  <a:srgbClr val="1C1917"/>
                </a:solidFill>
              </a:rPr>
              <a:t>(Electronic Code  Book, ECB)</a:t>
            </a:r>
            <a:r>
              <a:rPr lang="zh-CN" altLang="en-US" sz="2200" dirty="0">
                <a:solidFill>
                  <a:srgbClr val="1C1917"/>
                </a:solidFill>
              </a:rPr>
              <a:t>模式</a:t>
            </a:r>
            <a:endParaRPr lang="en-US" altLang="zh-CN" sz="2200" dirty="0">
              <a:solidFill>
                <a:srgbClr val="1C1917"/>
              </a:solidFill>
            </a:endParaRPr>
          </a:p>
          <a:p>
            <a:pPr marL="342265" indent="-342900" algn="l">
              <a:lnSpc>
                <a:spcPct val="150000"/>
              </a:lnSpc>
              <a:buFont typeface="Arial" panose="020B0604020202020204" pitchFamily="34" charset="0"/>
              <a:buChar char="•"/>
            </a:pPr>
            <a:r>
              <a:rPr lang="zh-CN" altLang="en-US" sz="2200" dirty="0">
                <a:solidFill>
                  <a:srgbClr val="1C1917"/>
                </a:solidFill>
              </a:rPr>
              <a:t>密文分组链接</a:t>
            </a:r>
            <a:r>
              <a:rPr lang="en-US" altLang="zh-CN" sz="2200" dirty="0">
                <a:solidFill>
                  <a:srgbClr val="1C1917"/>
                </a:solidFill>
              </a:rPr>
              <a:t>(Cipher Block Chaining, CBC)</a:t>
            </a:r>
            <a:r>
              <a:rPr lang="zh-CN" altLang="en-US" sz="2200" dirty="0">
                <a:solidFill>
                  <a:srgbClr val="1C1917"/>
                </a:solidFill>
              </a:rPr>
              <a:t>模式</a:t>
            </a:r>
            <a:endParaRPr lang="en-US" altLang="zh-CN" sz="2200" dirty="0">
              <a:solidFill>
                <a:srgbClr val="1C1917"/>
              </a:solidFill>
            </a:endParaRPr>
          </a:p>
          <a:p>
            <a:pPr marL="342265" indent="-342900" algn="l">
              <a:lnSpc>
                <a:spcPct val="150000"/>
              </a:lnSpc>
              <a:buFont typeface="Arial" panose="020B0604020202020204" pitchFamily="34" charset="0"/>
              <a:buChar char="•"/>
            </a:pPr>
            <a:r>
              <a:rPr lang="zh-CN" altLang="en-US" sz="2200" dirty="0">
                <a:solidFill>
                  <a:srgbClr val="1C1917"/>
                </a:solidFill>
              </a:rPr>
              <a:t>密文反馈</a:t>
            </a:r>
            <a:r>
              <a:rPr lang="en-US" altLang="zh-CN" sz="2200" dirty="0">
                <a:solidFill>
                  <a:srgbClr val="1C1917"/>
                </a:solidFill>
              </a:rPr>
              <a:t>(Cipher Feedback, CFB)</a:t>
            </a:r>
            <a:r>
              <a:rPr lang="zh-CN" altLang="en-US" sz="2200" dirty="0">
                <a:solidFill>
                  <a:srgbClr val="1C1917"/>
                </a:solidFill>
              </a:rPr>
              <a:t>模式</a:t>
            </a:r>
            <a:endParaRPr lang="en-US" altLang="zh-CN" sz="2200" dirty="0">
              <a:solidFill>
                <a:srgbClr val="1C1917"/>
              </a:solidFill>
            </a:endParaRPr>
          </a:p>
          <a:p>
            <a:pPr marL="342265" indent="-342900" algn="l">
              <a:lnSpc>
                <a:spcPct val="150000"/>
              </a:lnSpc>
              <a:buFont typeface="Arial" panose="020B0604020202020204" pitchFamily="34" charset="0"/>
              <a:buChar char="•"/>
            </a:pPr>
            <a:r>
              <a:rPr lang="zh-CN" altLang="en-US" sz="2200" dirty="0">
                <a:solidFill>
                  <a:srgbClr val="1C1917"/>
                </a:solidFill>
              </a:rPr>
              <a:t>输出反馈</a:t>
            </a:r>
            <a:r>
              <a:rPr lang="en-US" altLang="zh-CN" sz="2200" dirty="0">
                <a:solidFill>
                  <a:srgbClr val="1C1917"/>
                </a:solidFill>
              </a:rPr>
              <a:t>(Output Feedback, OFB)</a:t>
            </a:r>
            <a:r>
              <a:rPr lang="zh-CN" altLang="en-US" sz="2200" dirty="0">
                <a:solidFill>
                  <a:srgbClr val="1C1917"/>
                </a:solidFill>
              </a:rPr>
              <a:t>模式</a:t>
            </a:r>
            <a:endParaRPr lang="en-US" altLang="zh-CN" sz="2200" dirty="0">
              <a:solidFill>
                <a:srgbClr val="1C1917"/>
              </a:solidFill>
            </a:endParaRPr>
          </a:p>
          <a:p>
            <a:pPr marL="342265" indent="-342900" algn="l">
              <a:lnSpc>
                <a:spcPct val="150000"/>
              </a:lnSpc>
              <a:buFont typeface="Arial" panose="020B0604020202020204" pitchFamily="34" charset="0"/>
              <a:buChar char="•"/>
            </a:pPr>
            <a:r>
              <a:rPr lang="zh-CN" altLang="en-US" sz="2200" dirty="0">
                <a:solidFill>
                  <a:srgbClr val="1C1917"/>
                </a:solidFill>
              </a:rPr>
              <a:t>计数器（</a:t>
            </a:r>
            <a:r>
              <a:rPr lang="en-US" altLang="zh-CN" sz="2200" dirty="0">
                <a:solidFill>
                  <a:srgbClr val="1C1917"/>
                </a:solidFill>
              </a:rPr>
              <a:t>Counter, CTR)</a:t>
            </a:r>
            <a:r>
              <a:rPr lang="zh-CN" altLang="en-US" sz="2200" dirty="0">
                <a:solidFill>
                  <a:srgbClr val="1C1917"/>
                </a:solidFill>
              </a:rPr>
              <a:t>模式</a:t>
            </a:r>
            <a:endParaRPr lang="en-US" altLang="zh-CN" sz="2200" dirty="0">
              <a:solidFill>
                <a:srgbClr val="1C1917"/>
              </a:solidFill>
            </a:endParaRPr>
          </a:p>
          <a:p>
            <a:pPr marL="342265" indent="-342900" algn="l">
              <a:lnSpc>
                <a:spcPct val="150000"/>
              </a:lnSpc>
              <a:buFont typeface="Arial" panose="020B0604020202020204" pitchFamily="34" charset="0"/>
              <a:buChar char="•"/>
            </a:pPr>
            <a:r>
              <a:rPr lang="zh-CN" altLang="en-US" sz="2200" dirty="0">
                <a:solidFill>
                  <a:srgbClr val="1C1917"/>
                </a:solidFill>
              </a:rPr>
              <a:t>分组链接</a:t>
            </a:r>
            <a:r>
              <a:rPr lang="en-US" altLang="zh-CN" sz="2200" dirty="0">
                <a:solidFill>
                  <a:srgbClr val="1C1917"/>
                </a:solidFill>
              </a:rPr>
              <a:t>(Block Chaining, BC</a:t>
            </a:r>
            <a:r>
              <a:rPr lang="zh-CN" altLang="en-US" sz="2200" dirty="0">
                <a:solidFill>
                  <a:srgbClr val="1C1917"/>
                </a:solidFill>
              </a:rPr>
              <a:t>）模式</a:t>
            </a:r>
            <a:endParaRPr lang="en-US" altLang="zh-CN" sz="2200" dirty="0">
              <a:solidFill>
                <a:srgbClr val="1C1917"/>
              </a:solidFill>
            </a:endParaRPr>
          </a:p>
          <a:p>
            <a:pPr marL="342265" indent="-342900" algn="l">
              <a:lnSpc>
                <a:spcPct val="150000"/>
              </a:lnSpc>
              <a:buFont typeface="Arial" panose="020B0604020202020204" pitchFamily="34" charset="0"/>
              <a:buChar char="•"/>
            </a:pPr>
            <a:r>
              <a:rPr lang="zh-CN" altLang="en-US" sz="2200" dirty="0">
                <a:solidFill>
                  <a:srgbClr val="1C1917"/>
                </a:solidFill>
              </a:rPr>
              <a:t>带非线性函数的输出反馈</a:t>
            </a:r>
            <a:r>
              <a:rPr lang="en-US" altLang="zh-CN" sz="2200" dirty="0">
                <a:solidFill>
                  <a:srgbClr val="1C1917"/>
                </a:solidFill>
              </a:rPr>
              <a:t>(Output Feedback with a Nonlinear Function’ OFBNLF)</a:t>
            </a:r>
            <a:r>
              <a:rPr lang="zh-CN" altLang="en-US" sz="2200" dirty="0">
                <a:solidFill>
                  <a:srgbClr val="1C1917"/>
                </a:solidFill>
              </a:rPr>
              <a:t>模式</a:t>
            </a:r>
            <a:endParaRPr lang="en-US" altLang="zh-CN" sz="2200" dirty="0">
              <a:solidFill>
                <a:srgbClr val="1C1917"/>
              </a:solidFill>
            </a:endParaRPr>
          </a:p>
          <a:p>
            <a:pPr marL="342265" indent="-342900" algn="l">
              <a:lnSpc>
                <a:spcPct val="150000"/>
              </a:lnSpc>
              <a:buFont typeface="Arial" panose="020B0604020202020204" pitchFamily="34" charset="0"/>
              <a:buChar char="•"/>
            </a:pPr>
            <a:r>
              <a:rPr lang="zh-CN" altLang="en-US" sz="2200" dirty="0">
                <a:solidFill>
                  <a:srgbClr val="1C1917"/>
                </a:solidFill>
              </a:rPr>
              <a:t>可鉴别的加密模式 </a:t>
            </a:r>
            <a:r>
              <a:rPr lang="en-US" altLang="zh-CN" sz="2200" dirty="0">
                <a:solidFill>
                  <a:srgbClr val="1C1917"/>
                </a:solidFill>
              </a:rPr>
              <a:t>(Authenticated encryption mode)</a:t>
            </a:r>
            <a:endParaRPr lang="en-US" altLang="zh-CN" sz="2200" dirty="0">
              <a:solidFill>
                <a:srgbClr val="1C1917"/>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两次传递鉴别</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采用“挑战一响应”机制：</a:t>
            </a:r>
            <a:endParaRPr lang="en-US" altLang="zh-CN" dirty="0">
              <a:solidFill>
                <a:srgbClr val="1C1917"/>
              </a:solidFill>
            </a:endParaRPr>
          </a:p>
          <a:p>
            <a:pPr marL="702310" indent="-342900" algn="l">
              <a:lnSpc>
                <a:spcPct val="150000"/>
              </a:lnSpc>
              <a:buFont typeface="Arial" panose="020B0604020202020204" pitchFamily="34" charset="0"/>
              <a:buChar char="•"/>
            </a:pPr>
            <a:r>
              <a:rPr lang="en-US" altLang="zh-CN" dirty="0">
                <a:solidFill>
                  <a:srgbClr val="1C1917"/>
                </a:solidFill>
              </a:rPr>
              <a:t>B</a:t>
            </a:r>
            <a:r>
              <a:rPr lang="zh-CN" altLang="en-US" dirty="0">
                <a:solidFill>
                  <a:srgbClr val="1C1917"/>
                </a:solidFill>
              </a:rPr>
              <a:t>发起鉴别过程，将随机数</a:t>
            </a:r>
            <a:r>
              <a:rPr lang="en-US" altLang="zh-CN" dirty="0">
                <a:solidFill>
                  <a:srgbClr val="1C1917"/>
                </a:solidFill>
              </a:rPr>
              <a:t>R</a:t>
            </a:r>
            <a:r>
              <a:rPr lang="zh-CN" altLang="en-US" dirty="0">
                <a:solidFill>
                  <a:srgbClr val="1C1917"/>
                </a:solidFill>
              </a:rPr>
              <a:t>作为挑战发送给</a:t>
            </a:r>
            <a:r>
              <a:rPr lang="en-US" altLang="zh-CN" dirty="0">
                <a:solidFill>
                  <a:srgbClr val="1C1917"/>
                </a:solidFill>
              </a:rPr>
              <a:t>A</a:t>
            </a:r>
            <a:r>
              <a:rPr lang="zh-CN" altLang="en-US" dirty="0">
                <a:solidFill>
                  <a:srgbClr val="1C1917"/>
                </a:solidFill>
              </a:rPr>
              <a:t>（并可选的发送一个文本字段</a:t>
            </a:r>
            <a:r>
              <a:rPr lang="en-US" altLang="zh-CN" dirty="0" err="1">
                <a:solidFill>
                  <a:srgbClr val="1C1917"/>
                </a:solidFill>
              </a:rPr>
              <a:t>Textl</a:t>
            </a:r>
            <a:r>
              <a:rPr lang="zh-CN" altLang="en-US" dirty="0">
                <a:solidFill>
                  <a:srgbClr val="1C1917"/>
                </a:solidFill>
              </a:rPr>
              <a:t>）</a:t>
            </a:r>
            <a:endParaRPr lang="en-US" altLang="zh-CN" dirty="0">
              <a:solidFill>
                <a:srgbClr val="1C1917"/>
              </a:solidFill>
            </a:endParaRPr>
          </a:p>
          <a:p>
            <a:pPr marL="702310" indent="-342900" algn="l">
              <a:lnSpc>
                <a:spcPct val="150000"/>
              </a:lnSpc>
              <a:buFont typeface="Arial" panose="020B0604020202020204" pitchFamily="34" charset="0"/>
              <a:buChar char="•"/>
            </a:pPr>
            <a:r>
              <a:rPr lang="en-US" altLang="zh-CN" dirty="0">
                <a:solidFill>
                  <a:srgbClr val="1C1917"/>
                </a:solidFill>
              </a:rPr>
              <a:t>A</a:t>
            </a:r>
            <a:r>
              <a:rPr lang="zh-CN" altLang="en-US" dirty="0">
                <a:solidFill>
                  <a:srgbClr val="1C1917"/>
                </a:solidFill>
              </a:rPr>
              <a:t>通过对称加密、计算密码校验值或者私钥签名的方法计算</a:t>
            </a:r>
            <a:r>
              <a:rPr lang="en-US" altLang="zh-CN" dirty="0">
                <a:solidFill>
                  <a:srgbClr val="1C1917"/>
                </a:solidFill>
              </a:rPr>
              <a:t>Token</a:t>
            </a:r>
            <a:r>
              <a:rPr lang="zh-CN" altLang="en-US" dirty="0">
                <a:solidFill>
                  <a:srgbClr val="1C1917"/>
                </a:solidFill>
              </a:rPr>
              <a:t>，并发送给</a:t>
            </a:r>
            <a:r>
              <a:rPr lang="en-US" altLang="zh-CN" dirty="0">
                <a:solidFill>
                  <a:srgbClr val="1C1917"/>
                </a:solidFill>
              </a:rPr>
              <a:t>B</a:t>
            </a:r>
            <a:r>
              <a:rPr lang="zh-CN" altLang="en-US" dirty="0">
                <a:solidFill>
                  <a:srgbClr val="1C1917"/>
                </a:solidFill>
              </a:rPr>
              <a:t>作为自己身份的证明</a:t>
            </a:r>
            <a:endParaRPr lang="en-US" altLang="zh-CN" dirty="0">
              <a:solidFill>
                <a:srgbClr val="1C1917"/>
              </a:solidFill>
            </a:endParaRPr>
          </a:p>
          <a:p>
            <a:pPr marL="702310" indent="-342900" algn="l">
              <a:lnSpc>
                <a:spcPct val="150000"/>
              </a:lnSpc>
              <a:buFont typeface="Arial" panose="020B0604020202020204" pitchFamily="34" charset="0"/>
              <a:buChar char="•"/>
            </a:pPr>
            <a:r>
              <a:rPr lang="en-US" altLang="zh-CN" dirty="0">
                <a:solidFill>
                  <a:srgbClr val="1C1917"/>
                </a:solidFill>
              </a:rPr>
              <a:t>B</a:t>
            </a:r>
            <a:r>
              <a:rPr lang="zh-CN" altLang="en-US" dirty="0">
                <a:solidFill>
                  <a:srgbClr val="1C1917"/>
                </a:solidFill>
              </a:rPr>
              <a:t>通过对称解密、重新计算密码校验值或者签名验证的方法验证</a:t>
            </a:r>
            <a:r>
              <a:rPr lang="en-US" altLang="zh-CN" dirty="0">
                <a:solidFill>
                  <a:srgbClr val="1C1917"/>
                </a:solidFill>
              </a:rPr>
              <a:t>Token</a:t>
            </a:r>
            <a:r>
              <a:rPr lang="zh-CN" altLang="en-US" dirty="0">
                <a:solidFill>
                  <a:srgbClr val="1C1917"/>
                </a:solidFill>
              </a:rPr>
              <a:t>的有效性，从而对</a:t>
            </a:r>
            <a:r>
              <a:rPr lang="en-US" altLang="zh-CN" dirty="0">
                <a:solidFill>
                  <a:srgbClr val="1C1917"/>
                </a:solidFill>
              </a:rPr>
              <a:t>A</a:t>
            </a:r>
            <a:r>
              <a:rPr lang="zh-CN" altLang="en-US" dirty="0">
                <a:solidFill>
                  <a:srgbClr val="1C1917"/>
                </a:solidFill>
              </a:rPr>
              <a:t>的身份进行鉴别。</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密码协议</a:t>
            </a:r>
            <a:endParaRPr lang="zh-CN" altLang="en-US" dirty="0"/>
          </a:p>
        </p:txBody>
      </p:sp>
      <p:pic>
        <p:nvPicPr>
          <p:cNvPr id="6" name="图片 5"/>
          <p:cNvPicPr>
            <a:picLocks noChangeAspect="1"/>
          </p:cNvPicPr>
          <p:nvPr/>
        </p:nvPicPr>
        <p:blipFill rotWithShape="1">
          <a:blip r:embed="rId1"/>
          <a:srcRect b="24953"/>
          <a:stretch>
            <a:fillRect/>
          </a:stretch>
        </p:blipFill>
        <p:spPr>
          <a:xfrm>
            <a:off x="4013464" y="4982557"/>
            <a:ext cx="4165072" cy="1158213"/>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err="1"/>
              <a:t>IPSec</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en-US" altLang="zh-CN" dirty="0" err="1">
                <a:solidFill>
                  <a:srgbClr val="1C1917"/>
                </a:solidFill>
              </a:rPr>
              <a:t>IPSec</a:t>
            </a:r>
            <a:r>
              <a:rPr lang="zh-CN" altLang="en-US" dirty="0">
                <a:solidFill>
                  <a:srgbClr val="1C1917"/>
                </a:solidFill>
              </a:rPr>
              <a:t>协议是国际</a:t>
            </a:r>
            <a:r>
              <a:rPr lang="en-US" altLang="zh-CN" dirty="0">
                <a:solidFill>
                  <a:srgbClr val="1C1917"/>
                </a:solidFill>
              </a:rPr>
              <a:t>Internet</a:t>
            </a:r>
            <a:r>
              <a:rPr lang="zh-CN" altLang="en-US" dirty="0">
                <a:solidFill>
                  <a:srgbClr val="1C1917"/>
                </a:solidFill>
              </a:rPr>
              <a:t>工程任务组</a:t>
            </a:r>
            <a:r>
              <a:rPr lang="en-US" altLang="zh-CN" dirty="0">
                <a:solidFill>
                  <a:srgbClr val="1C1917"/>
                </a:solidFill>
              </a:rPr>
              <a:t>IETF</a:t>
            </a:r>
            <a:r>
              <a:rPr lang="zh-CN" altLang="en-US" dirty="0">
                <a:solidFill>
                  <a:srgbClr val="1C1917"/>
                </a:solidFill>
              </a:rPr>
              <a:t>（</a:t>
            </a:r>
            <a:r>
              <a:rPr lang="en-US" altLang="zh-CN" dirty="0">
                <a:solidFill>
                  <a:srgbClr val="1C1917"/>
                </a:solidFill>
              </a:rPr>
              <a:t>Internet Engineering Task Force</a:t>
            </a:r>
            <a:r>
              <a:rPr lang="zh-CN" altLang="en-US" dirty="0">
                <a:solidFill>
                  <a:srgbClr val="1C1917"/>
                </a:solidFill>
              </a:rPr>
              <a:t>）以</a:t>
            </a:r>
            <a:r>
              <a:rPr lang="en-US" altLang="zh-CN" dirty="0">
                <a:solidFill>
                  <a:srgbClr val="1C1917"/>
                </a:solidFill>
              </a:rPr>
              <a:t>RFC (Request For Comments)</a:t>
            </a:r>
            <a:r>
              <a:rPr lang="zh-CN" altLang="en-US" dirty="0">
                <a:solidFill>
                  <a:srgbClr val="1C1917"/>
                </a:solidFill>
              </a:rPr>
              <a:t>形式公布的一组</a:t>
            </a:r>
            <a:r>
              <a:rPr lang="en-US" altLang="zh-CN" dirty="0">
                <a:solidFill>
                  <a:srgbClr val="1C1917"/>
                </a:solidFill>
              </a:rPr>
              <a:t>IP</a:t>
            </a:r>
            <a:r>
              <a:rPr lang="zh-CN" altLang="en-US" dirty="0">
                <a:solidFill>
                  <a:srgbClr val="1C1917"/>
                </a:solidFill>
              </a:rPr>
              <a:t>密码协议集。</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基本思想是将基于密码技术的安全机制引入</a:t>
            </a:r>
            <a:r>
              <a:rPr lang="en-US" altLang="zh-CN" dirty="0">
                <a:solidFill>
                  <a:srgbClr val="1C1917"/>
                </a:solidFill>
              </a:rPr>
              <a:t>IP</a:t>
            </a:r>
            <a:r>
              <a:rPr lang="zh-CN" altLang="en-US" dirty="0">
                <a:solidFill>
                  <a:srgbClr val="1C1917"/>
                </a:solidFill>
              </a:rPr>
              <a:t>协议中，实现网络层的通信安全。</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包括互联网密钥交换</a:t>
            </a:r>
            <a:r>
              <a:rPr lang="en-US" altLang="zh-CN" dirty="0">
                <a:solidFill>
                  <a:srgbClr val="1C1917"/>
                </a:solidFill>
              </a:rPr>
              <a:t>(Internet Key Exchange</a:t>
            </a:r>
            <a:r>
              <a:rPr lang="zh-CN" altLang="en-US" dirty="0">
                <a:solidFill>
                  <a:srgbClr val="1C1917"/>
                </a:solidFill>
              </a:rPr>
              <a:t>， </a:t>
            </a:r>
            <a:r>
              <a:rPr lang="en-US" altLang="zh-CN" dirty="0">
                <a:solidFill>
                  <a:srgbClr val="1C1917"/>
                </a:solidFill>
              </a:rPr>
              <a:t>IKE)</a:t>
            </a:r>
            <a:r>
              <a:rPr lang="zh-CN" altLang="en-US" dirty="0">
                <a:solidFill>
                  <a:srgbClr val="1C1917"/>
                </a:solidFill>
              </a:rPr>
              <a:t>协议、认证头</a:t>
            </a:r>
            <a:r>
              <a:rPr lang="en-US" altLang="zh-CN" dirty="0">
                <a:solidFill>
                  <a:srgbClr val="1C1917"/>
                </a:solidFill>
              </a:rPr>
              <a:t>(Authentication Header</a:t>
            </a:r>
            <a:r>
              <a:rPr lang="zh-CN" altLang="en-US" dirty="0">
                <a:solidFill>
                  <a:srgbClr val="1C1917"/>
                </a:solidFill>
              </a:rPr>
              <a:t>， </a:t>
            </a:r>
            <a:r>
              <a:rPr lang="en-US" altLang="zh-CN" dirty="0">
                <a:solidFill>
                  <a:srgbClr val="1C1917"/>
                </a:solidFill>
              </a:rPr>
              <a:t>AH)</a:t>
            </a:r>
            <a:r>
              <a:rPr lang="zh-CN" altLang="en-US" dirty="0">
                <a:solidFill>
                  <a:srgbClr val="1C1917"/>
                </a:solidFill>
              </a:rPr>
              <a:t>协议、封装安全载荷</a:t>
            </a:r>
            <a:r>
              <a:rPr lang="en-US" altLang="zh-CN" dirty="0">
                <a:solidFill>
                  <a:srgbClr val="1C1917"/>
                </a:solidFill>
              </a:rPr>
              <a:t>(Encapsulating Security Payload, ESP)</a:t>
            </a:r>
            <a:r>
              <a:rPr lang="zh-CN" altLang="en-US" dirty="0">
                <a:solidFill>
                  <a:srgbClr val="1C1917"/>
                </a:solidFill>
              </a:rPr>
              <a:t>协议和用于网络身份鉴别及加密的一些算法等。</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密码协议</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IKE</a:t>
            </a:r>
            <a:r>
              <a:rPr lang="zh-CN" altLang="en-US" dirty="0"/>
              <a:t>协议</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密钥管理协议</a:t>
            </a:r>
            <a:r>
              <a:rPr lang="en-US" altLang="zh-CN" dirty="0">
                <a:solidFill>
                  <a:srgbClr val="1C1917"/>
                </a:solidFill>
              </a:rPr>
              <a:t>IKE</a:t>
            </a:r>
            <a:r>
              <a:rPr lang="zh-CN" altLang="en-US" dirty="0">
                <a:solidFill>
                  <a:srgbClr val="1C1917"/>
                </a:solidFill>
              </a:rPr>
              <a:t>用于鉴别通信双方身份、创建安全联盟</a:t>
            </a:r>
            <a:r>
              <a:rPr lang="en-US" altLang="zh-CN" dirty="0">
                <a:solidFill>
                  <a:srgbClr val="1C1917"/>
                </a:solidFill>
              </a:rPr>
              <a:t>(Security Association, SA)</a:t>
            </a:r>
            <a:r>
              <a:rPr lang="zh-CN" altLang="en-US" dirty="0">
                <a:solidFill>
                  <a:srgbClr val="1C1917"/>
                </a:solidFill>
              </a:rPr>
              <a:t>、协商加密算法以及生成共享会话密钥等；</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其中 </a:t>
            </a:r>
            <a:r>
              <a:rPr lang="en-US" altLang="zh-CN" dirty="0">
                <a:solidFill>
                  <a:srgbClr val="1C1917"/>
                </a:solidFill>
              </a:rPr>
              <a:t>ISAKMP (Internet</a:t>
            </a:r>
            <a:r>
              <a:rPr lang="zh-CN" altLang="en-US" dirty="0">
                <a:solidFill>
                  <a:srgbClr val="1C1917"/>
                </a:solidFill>
              </a:rPr>
              <a:t>安全连接和密钥管理协议）是</a:t>
            </a:r>
            <a:r>
              <a:rPr lang="en-US" altLang="zh-CN" dirty="0">
                <a:solidFill>
                  <a:srgbClr val="1C1917"/>
                </a:solidFill>
              </a:rPr>
              <a:t>IKE</a:t>
            </a:r>
            <a:r>
              <a:rPr lang="zh-CN" altLang="en-US" dirty="0">
                <a:solidFill>
                  <a:srgbClr val="1C1917"/>
                </a:solidFill>
              </a:rPr>
              <a:t>的核心协议；</a:t>
            </a:r>
            <a:endParaRPr lang="en-US" altLang="zh-CN" dirty="0">
              <a:solidFill>
                <a:srgbClr val="1C1917"/>
              </a:solidFill>
            </a:endParaRPr>
          </a:p>
          <a:p>
            <a:pPr marL="342900" indent="-342900" algn="l">
              <a:lnSpc>
                <a:spcPct val="150000"/>
              </a:lnSpc>
              <a:buFont typeface="Wingdings" panose="05000000000000000000" pitchFamily="2" charset="2"/>
              <a:buChar char="Ø"/>
            </a:pPr>
            <a:r>
              <a:rPr lang="en-US" altLang="zh-CN" dirty="0">
                <a:solidFill>
                  <a:srgbClr val="1C1917"/>
                </a:solidFill>
              </a:rPr>
              <a:t>ISAKMP</a:t>
            </a:r>
            <a:r>
              <a:rPr lang="zh-CN" altLang="en-US" dirty="0">
                <a:solidFill>
                  <a:srgbClr val="1C1917"/>
                </a:solidFill>
              </a:rPr>
              <a:t>分为两个阶段：</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第一阶段是主模式，通信双方建立一个</a:t>
            </a:r>
            <a:r>
              <a:rPr lang="en-US" altLang="zh-CN" dirty="0">
                <a:solidFill>
                  <a:srgbClr val="1C1917"/>
                </a:solidFill>
              </a:rPr>
              <a:t>ISAKMP SA,</a:t>
            </a:r>
            <a:r>
              <a:rPr lang="zh-CN" altLang="en-US" dirty="0">
                <a:solidFill>
                  <a:srgbClr val="1C1917"/>
                </a:solidFill>
              </a:rPr>
              <a:t>并实现双方的身份鉴别和密钥交换，得到工作密钥；</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第二阶段是快速模式，使用已建立的</a:t>
            </a:r>
            <a:r>
              <a:rPr lang="en-US" altLang="zh-CN" dirty="0">
                <a:solidFill>
                  <a:srgbClr val="1C1917"/>
                </a:solidFill>
              </a:rPr>
              <a:t>ISAKMP SA</a:t>
            </a:r>
            <a:r>
              <a:rPr lang="zh-CN" altLang="en-US" dirty="0">
                <a:solidFill>
                  <a:srgbClr val="1C1917"/>
                </a:solidFill>
              </a:rPr>
              <a:t>提供保护，实现通信双方</a:t>
            </a:r>
            <a:r>
              <a:rPr lang="en-US" altLang="zh-CN" dirty="0" err="1">
                <a:solidFill>
                  <a:srgbClr val="1C1917"/>
                </a:solidFill>
              </a:rPr>
              <a:t>IPSec</a:t>
            </a:r>
            <a:r>
              <a:rPr lang="en-US" altLang="zh-CN" dirty="0">
                <a:solidFill>
                  <a:srgbClr val="1C1917"/>
                </a:solidFill>
              </a:rPr>
              <a:t> SA</a:t>
            </a:r>
            <a:r>
              <a:rPr lang="zh-CN" altLang="en-US" dirty="0">
                <a:solidFill>
                  <a:srgbClr val="1C1917"/>
                </a:solidFill>
              </a:rPr>
              <a:t>的协商，确定通信双方</a:t>
            </a:r>
            <a:r>
              <a:rPr lang="en-US" altLang="zh-CN" dirty="0" err="1">
                <a:solidFill>
                  <a:srgbClr val="1C1917"/>
                </a:solidFill>
              </a:rPr>
              <a:t>IPSec</a:t>
            </a:r>
            <a:r>
              <a:rPr lang="zh-CN" altLang="en-US" dirty="0">
                <a:solidFill>
                  <a:srgbClr val="1C1917"/>
                </a:solidFill>
              </a:rPr>
              <a:t>安全策略和会话密钥。</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密码协议</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ISAKMP</a:t>
            </a:r>
            <a:r>
              <a:rPr lang="zh-CN" altLang="en-US" dirty="0"/>
              <a:t>第一阶段</a:t>
            </a:r>
            <a:endParaRPr lang="zh-CN" altLang="en-US" dirty="0"/>
          </a:p>
        </p:txBody>
      </p:sp>
      <p:sp>
        <p:nvSpPr>
          <p:cNvPr id="5" name="文本占位符 4"/>
          <p:cNvSpPr>
            <a:spLocks noGrp="1"/>
          </p:cNvSpPr>
          <p:nvPr>
            <p:ph type="body" sz="quarter" idx="15"/>
          </p:nvPr>
        </p:nvSpPr>
        <p:spPr>
          <a:xfrm>
            <a:off x="198611" y="1558806"/>
            <a:ext cx="6565983" cy="4516005"/>
          </a:xfrm>
        </p:spPr>
        <p:txBody>
          <a:bodyPr>
            <a:normAutofit/>
          </a:bodyPr>
          <a:lstStyle/>
          <a:p>
            <a:pPr marL="342900" indent="-342900" algn="l">
              <a:lnSpc>
                <a:spcPct val="150000"/>
              </a:lnSpc>
              <a:buFont typeface="Arial" panose="020B0604020202020204" pitchFamily="34" charset="0"/>
              <a:buChar char="•"/>
            </a:pPr>
            <a:r>
              <a:rPr lang="zh-CN" altLang="en-US" dirty="0">
                <a:solidFill>
                  <a:srgbClr val="1C1917"/>
                </a:solidFill>
              </a:rPr>
              <a:t>消息</a:t>
            </a:r>
            <a:r>
              <a:rPr lang="en-US" altLang="zh-CN" dirty="0">
                <a:solidFill>
                  <a:srgbClr val="1C1917"/>
                </a:solidFill>
              </a:rPr>
              <a:t>1</a:t>
            </a:r>
            <a:r>
              <a:rPr lang="zh-CN" altLang="en-US" dirty="0">
                <a:solidFill>
                  <a:srgbClr val="1C1917"/>
                </a:solidFill>
              </a:rPr>
              <a:t>：发起方向响应方发送一个封装有建议载荷的</a:t>
            </a:r>
            <a:r>
              <a:rPr lang="en-US" altLang="zh-CN" dirty="0">
                <a:solidFill>
                  <a:srgbClr val="1C1917"/>
                </a:solidFill>
              </a:rPr>
              <a:t>ISAKMP SA</a:t>
            </a:r>
            <a:r>
              <a:rPr lang="zh-CN" altLang="en-US" dirty="0">
                <a:solidFill>
                  <a:srgbClr val="1C1917"/>
                </a:solidFill>
              </a:rPr>
              <a:t>载荷；</a:t>
            </a:r>
            <a:endParaRPr lang="en-US" altLang="zh-CN" dirty="0">
              <a:solidFill>
                <a:srgbClr val="1C1917"/>
              </a:solidFill>
            </a:endParaRPr>
          </a:p>
          <a:p>
            <a:pPr marL="342900" indent="-342900" algn="l">
              <a:lnSpc>
                <a:spcPct val="150000"/>
              </a:lnSpc>
              <a:buFont typeface="Arial" panose="020B0604020202020204" pitchFamily="34" charset="0"/>
              <a:buChar char="•"/>
            </a:pPr>
            <a:r>
              <a:rPr lang="zh-CN" altLang="en-US" dirty="0">
                <a:solidFill>
                  <a:srgbClr val="1C1917"/>
                </a:solidFill>
              </a:rPr>
              <a:t>消息</a:t>
            </a:r>
            <a:r>
              <a:rPr lang="en-US" altLang="zh-CN" dirty="0">
                <a:solidFill>
                  <a:srgbClr val="1C1917"/>
                </a:solidFill>
              </a:rPr>
              <a:t>2</a:t>
            </a:r>
            <a:r>
              <a:rPr lang="zh-CN" altLang="en-US" dirty="0">
                <a:solidFill>
                  <a:srgbClr val="1C1917"/>
                </a:solidFill>
              </a:rPr>
              <a:t>：响应方发送一个</a:t>
            </a:r>
            <a:r>
              <a:rPr lang="en-US" altLang="zh-CN" dirty="0">
                <a:solidFill>
                  <a:srgbClr val="1C1917"/>
                </a:solidFill>
              </a:rPr>
              <a:t>SA</a:t>
            </a:r>
            <a:r>
              <a:rPr lang="zh-CN" altLang="en-US" dirty="0">
                <a:solidFill>
                  <a:srgbClr val="1C1917"/>
                </a:solidFill>
              </a:rPr>
              <a:t>载荷及响应方的签名证书和加密证书（双证书）；</a:t>
            </a:r>
            <a:endParaRPr lang="en-US" altLang="zh-CN" dirty="0">
              <a:solidFill>
                <a:srgbClr val="1C1917"/>
              </a:solidFill>
            </a:endParaRPr>
          </a:p>
          <a:p>
            <a:pPr marL="342900" indent="-342900" algn="l">
              <a:lnSpc>
                <a:spcPct val="150000"/>
              </a:lnSpc>
              <a:buFont typeface="Arial" panose="020B0604020202020204" pitchFamily="34" charset="0"/>
              <a:buChar char="•"/>
            </a:pPr>
            <a:r>
              <a:rPr lang="zh-CN" altLang="en-US" dirty="0">
                <a:solidFill>
                  <a:srgbClr val="1C1917"/>
                </a:solidFill>
              </a:rPr>
              <a:t>消息</a:t>
            </a:r>
            <a:r>
              <a:rPr lang="en-US" altLang="zh-CN" dirty="0">
                <a:solidFill>
                  <a:srgbClr val="1C1917"/>
                </a:solidFill>
              </a:rPr>
              <a:t>3</a:t>
            </a:r>
            <a:r>
              <a:rPr lang="zh-CN" altLang="en-US" dirty="0">
                <a:solidFill>
                  <a:srgbClr val="1C1917"/>
                </a:solidFill>
              </a:rPr>
              <a:t>和</a:t>
            </a:r>
            <a:r>
              <a:rPr lang="en-US" altLang="zh-CN" dirty="0">
                <a:solidFill>
                  <a:srgbClr val="1C1917"/>
                </a:solidFill>
              </a:rPr>
              <a:t>4</a:t>
            </a:r>
            <a:r>
              <a:rPr lang="zh-CN" altLang="en-US" dirty="0">
                <a:solidFill>
                  <a:srgbClr val="1C1917"/>
                </a:solidFill>
              </a:rPr>
              <a:t>：双方完成身份鉴别，并交换数据得到工作密钥；</a:t>
            </a:r>
            <a:endParaRPr lang="en-US" altLang="zh-CN" dirty="0">
              <a:solidFill>
                <a:srgbClr val="1C1917"/>
              </a:solidFill>
            </a:endParaRPr>
          </a:p>
          <a:p>
            <a:pPr marL="342900" indent="-342900" algn="l">
              <a:lnSpc>
                <a:spcPct val="150000"/>
              </a:lnSpc>
              <a:buFont typeface="Arial" panose="020B0604020202020204" pitchFamily="34" charset="0"/>
              <a:buChar char="•"/>
            </a:pPr>
            <a:r>
              <a:rPr lang="zh-CN" altLang="en-US" dirty="0">
                <a:solidFill>
                  <a:srgbClr val="1C1917"/>
                </a:solidFill>
              </a:rPr>
              <a:t>消息</a:t>
            </a:r>
            <a:r>
              <a:rPr lang="en-US" altLang="zh-CN" dirty="0">
                <a:solidFill>
                  <a:srgbClr val="1C1917"/>
                </a:solidFill>
              </a:rPr>
              <a:t>5</a:t>
            </a:r>
            <a:r>
              <a:rPr lang="zh-CN" altLang="en-US" dirty="0">
                <a:solidFill>
                  <a:srgbClr val="1C1917"/>
                </a:solidFill>
              </a:rPr>
              <a:t>和</a:t>
            </a:r>
            <a:r>
              <a:rPr lang="en-US" altLang="zh-CN" dirty="0">
                <a:solidFill>
                  <a:srgbClr val="1C1917"/>
                </a:solidFill>
              </a:rPr>
              <a:t>6</a:t>
            </a:r>
            <a:r>
              <a:rPr lang="zh-CN" altLang="en-US" dirty="0">
                <a:solidFill>
                  <a:srgbClr val="1C1917"/>
                </a:solidFill>
              </a:rPr>
              <a:t>：发送方和响应方对前面的协商过程内容进行鉴别确认。</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密码协议</a:t>
            </a:r>
            <a:endParaRPr lang="zh-CN" altLang="en-US" dirty="0"/>
          </a:p>
        </p:txBody>
      </p:sp>
      <p:pic>
        <p:nvPicPr>
          <p:cNvPr id="6" name="图片 5"/>
          <p:cNvPicPr>
            <a:picLocks noChangeAspect="1"/>
          </p:cNvPicPr>
          <p:nvPr/>
        </p:nvPicPr>
        <p:blipFill rotWithShape="1">
          <a:blip r:embed="rId1"/>
          <a:srcRect b="12075"/>
          <a:stretch>
            <a:fillRect/>
          </a:stretch>
        </p:blipFill>
        <p:spPr>
          <a:xfrm>
            <a:off x="6646042" y="2465994"/>
            <a:ext cx="5273497" cy="2701627"/>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ISAKMP</a:t>
            </a:r>
            <a:r>
              <a:rPr lang="zh-CN" altLang="en-US" dirty="0"/>
              <a:t>第二阶段</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快速模式用于协商建立通信时使用的</a:t>
            </a:r>
            <a:r>
              <a:rPr lang="en-US" altLang="zh-CN" dirty="0" err="1">
                <a:solidFill>
                  <a:srgbClr val="1C1917"/>
                </a:solidFill>
              </a:rPr>
              <a:t>IPSec</a:t>
            </a:r>
            <a:r>
              <a:rPr lang="en-US" altLang="zh-CN" dirty="0">
                <a:solidFill>
                  <a:srgbClr val="1C1917"/>
                </a:solidFill>
              </a:rPr>
              <a:t> SA,</a:t>
            </a:r>
            <a:r>
              <a:rPr lang="zh-CN" altLang="en-US" dirty="0">
                <a:solidFill>
                  <a:srgbClr val="1C1917"/>
                </a:solidFill>
              </a:rPr>
              <a:t>包括</a:t>
            </a:r>
            <a:r>
              <a:rPr lang="en-US" altLang="zh-CN" dirty="0" err="1">
                <a:solidFill>
                  <a:srgbClr val="1C1917"/>
                </a:solidFill>
              </a:rPr>
              <a:t>Ipsec</a:t>
            </a:r>
            <a:r>
              <a:rPr lang="zh-CN" altLang="en-US" dirty="0">
                <a:solidFill>
                  <a:srgbClr val="1C1917"/>
                </a:solidFill>
              </a:rPr>
              <a:t>安全策略和会话密钥。</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会话密钥有两个，均为对称密钥，分别用于通信数据加密，以及完整性校验和数据源身份鉴别。</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密码协议</a:t>
            </a:r>
            <a:endParaRPr lang="zh-CN" altLang="en-US" dirty="0"/>
          </a:p>
        </p:txBody>
      </p:sp>
      <p:pic>
        <p:nvPicPr>
          <p:cNvPr id="6" name="图片 5"/>
          <p:cNvPicPr>
            <a:picLocks noChangeAspect="1"/>
          </p:cNvPicPr>
          <p:nvPr/>
        </p:nvPicPr>
        <p:blipFill rotWithShape="1">
          <a:blip r:embed="rId1"/>
          <a:srcRect r="4466" b="21544"/>
          <a:stretch>
            <a:fillRect/>
          </a:stretch>
        </p:blipFill>
        <p:spPr>
          <a:xfrm>
            <a:off x="3163966" y="3816808"/>
            <a:ext cx="5864067" cy="2176854"/>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AH</a:t>
            </a:r>
            <a:r>
              <a:rPr lang="zh-CN" altLang="en-US" dirty="0"/>
              <a:t>协议</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en-US" altLang="zh-CN" dirty="0">
                <a:solidFill>
                  <a:srgbClr val="1C1917"/>
                </a:solidFill>
              </a:rPr>
              <a:t>AH</a:t>
            </a:r>
            <a:r>
              <a:rPr lang="zh-CN" altLang="en-US" dirty="0">
                <a:solidFill>
                  <a:srgbClr val="1C1917"/>
                </a:solidFill>
              </a:rPr>
              <a:t>协议提供数据源身份鉴别、完整性和抗重放等安全功能。</a:t>
            </a:r>
            <a:endParaRPr lang="en-US" altLang="zh-CN" dirty="0">
              <a:solidFill>
                <a:srgbClr val="1C1917"/>
              </a:solidFill>
            </a:endParaRPr>
          </a:p>
          <a:p>
            <a:pPr marL="342900" indent="-342900" algn="l">
              <a:lnSpc>
                <a:spcPct val="150000"/>
              </a:lnSpc>
              <a:buFont typeface="Wingdings" panose="05000000000000000000" pitchFamily="2" charset="2"/>
              <a:buChar char="Ø"/>
            </a:pPr>
            <a:r>
              <a:rPr lang="en-US" altLang="zh-CN" dirty="0">
                <a:solidFill>
                  <a:srgbClr val="1C1917"/>
                </a:solidFill>
              </a:rPr>
              <a:t>AH</a:t>
            </a:r>
            <a:r>
              <a:rPr lang="zh-CN" altLang="en-US" dirty="0">
                <a:solidFill>
                  <a:srgbClr val="1C1917"/>
                </a:solidFill>
              </a:rPr>
              <a:t>不提供任何保密性服务。</a:t>
            </a:r>
            <a:endParaRPr lang="en-US" altLang="zh-CN" dirty="0">
              <a:solidFill>
                <a:srgbClr val="1C1917"/>
              </a:solidFill>
            </a:endParaRPr>
          </a:p>
          <a:p>
            <a:pPr marL="342900" indent="-342900" algn="l">
              <a:lnSpc>
                <a:spcPct val="150000"/>
              </a:lnSpc>
              <a:buFont typeface="Wingdings" panose="05000000000000000000" pitchFamily="2" charset="2"/>
              <a:buChar char="Ø"/>
            </a:pPr>
            <a:r>
              <a:rPr lang="en-US" altLang="zh-CN" dirty="0">
                <a:solidFill>
                  <a:srgbClr val="1C1917"/>
                </a:solidFill>
              </a:rPr>
              <a:t>AH</a:t>
            </a:r>
            <a:r>
              <a:rPr lang="zh-CN" altLang="en-US" dirty="0">
                <a:solidFill>
                  <a:srgbClr val="1C1917"/>
                </a:solidFill>
              </a:rPr>
              <a:t>不得单独用于封装数据报文，应和封装安全载荷协议</a:t>
            </a:r>
            <a:r>
              <a:rPr lang="en-US" altLang="zh-CN" dirty="0">
                <a:solidFill>
                  <a:srgbClr val="1C1917"/>
                </a:solidFill>
              </a:rPr>
              <a:t>ESP</a:t>
            </a:r>
            <a:r>
              <a:rPr lang="zh-CN" altLang="en-US" dirty="0">
                <a:solidFill>
                  <a:srgbClr val="1C1917"/>
                </a:solidFill>
              </a:rPr>
              <a:t>嵌套使用。</a:t>
            </a:r>
            <a:endParaRPr lang="en-US" altLang="zh-CN" dirty="0">
              <a:solidFill>
                <a:srgbClr val="1C1917"/>
              </a:solidFill>
            </a:endParaRPr>
          </a:p>
          <a:p>
            <a:pPr marL="342900" indent="-342900" algn="l">
              <a:lnSpc>
                <a:spcPct val="150000"/>
              </a:lnSpc>
              <a:buFont typeface="Wingdings" panose="05000000000000000000" pitchFamily="2" charset="2"/>
              <a:buChar char="Ø"/>
            </a:pPr>
            <a:r>
              <a:rPr lang="en-US" altLang="zh-CN" dirty="0">
                <a:solidFill>
                  <a:srgbClr val="1C1917"/>
                </a:solidFill>
              </a:rPr>
              <a:t>AH</a:t>
            </a:r>
            <a:r>
              <a:rPr lang="zh-CN" altLang="en-US" dirty="0">
                <a:solidFill>
                  <a:srgbClr val="1C1917"/>
                </a:solidFill>
              </a:rPr>
              <a:t>在传输模式和隧道模式中分别有不同的放置位置，保护的范围有所不同：</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使用传输模式时，</a:t>
            </a:r>
            <a:r>
              <a:rPr lang="en-US" altLang="zh-CN" dirty="0">
                <a:solidFill>
                  <a:srgbClr val="1C1917"/>
                </a:solidFill>
              </a:rPr>
              <a:t>AH</a:t>
            </a:r>
            <a:r>
              <a:rPr lang="zh-CN" altLang="en-US" dirty="0">
                <a:solidFill>
                  <a:srgbClr val="1C1917"/>
                </a:solidFill>
              </a:rPr>
              <a:t>放在原</a:t>
            </a:r>
            <a:r>
              <a:rPr lang="en-US" altLang="zh-CN" dirty="0">
                <a:solidFill>
                  <a:srgbClr val="1C1917"/>
                </a:solidFill>
              </a:rPr>
              <a:t>IP</a:t>
            </a:r>
            <a:r>
              <a:rPr lang="zh-CN" altLang="en-US" dirty="0">
                <a:solidFill>
                  <a:srgbClr val="1C1917"/>
                </a:solidFill>
              </a:rPr>
              <a:t>头之后，上层（传输层）协议之前，为整个</a:t>
            </a:r>
            <a:r>
              <a:rPr lang="en-US" altLang="zh-CN" dirty="0">
                <a:solidFill>
                  <a:srgbClr val="1C1917"/>
                </a:solidFill>
              </a:rPr>
              <a:t>IP</a:t>
            </a:r>
            <a:r>
              <a:rPr lang="zh-CN" altLang="en-US" dirty="0">
                <a:solidFill>
                  <a:srgbClr val="1C1917"/>
                </a:solidFill>
              </a:rPr>
              <a:t>数据报文（原</a:t>
            </a:r>
            <a:r>
              <a:rPr lang="en-US" altLang="zh-CN" dirty="0">
                <a:solidFill>
                  <a:srgbClr val="1C1917"/>
                </a:solidFill>
              </a:rPr>
              <a:t>IP</a:t>
            </a:r>
            <a:r>
              <a:rPr lang="zh-CN" altLang="en-US" dirty="0">
                <a:solidFill>
                  <a:srgbClr val="1C1917"/>
                </a:solidFill>
              </a:rPr>
              <a:t>头和</a:t>
            </a:r>
            <a:r>
              <a:rPr lang="en-US" altLang="zh-CN" dirty="0">
                <a:solidFill>
                  <a:srgbClr val="1C1917"/>
                </a:solidFill>
              </a:rPr>
              <a:t>IP</a:t>
            </a:r>
            <a:r>
              <a:rPr lang="zh-CN" altLang="en-US" dirty="0">
                <a:solidFill>
                  <a:srgbClr val="1C1917"/>
                </a:solidFill>
              </a:rPr>
              <a:t>载荷）提供认证保护；</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使用隧道模式时，</a:t>
            </a:r>
            <a:r>
              <a:rPr lang="en-US" altLang="zh-CN" dirty="0">
                <a:solidFill>
                  <a:srgbClr val="1C1917"/>
                </a:solidFill>
              </a:rPr>
              <a:t>AH</a:t>
            </a:r>
            <a:r>
              <a:rPr lang="zh-CN" altLang="en-US" dirty="0">
                <a:solidFill>
                  <a:srgbClr val="1C1917"/>
                </a:solidFill>
              </a:rPr>
              <a:t>放在新建外部</a:t>
            </a:r>
            <a:r>
              <a:rPr lang="en-US" altLang="zh-CN" dirty="0">
                <a:solidFill>
                  <a:srgbClr val="1C1917"/>
                </a:solidFill>
              </a:rPr>
              <a:t>IP</a:t>
            </a:r>
            <a:r>
              <a:rPr lang="zh-CN" altLang="en-US" dirty="0">
                <a:solidFill>
                  <a:srgbClr val="1C1917"/>
                </a:solidFill>
              </a:rPr>
              <a:t>头之后，原</a:t>
            </a:r>
            <a:r>
              <a:rPr lang="en-US" altLang="zh-CN" dirty="0">
                <a:solidFill>
                  <a:srgbClr val="1C1917"/>
                </a:solidFill>
              </a:rPr>
              <a:t>IP</a:t>
            </a:r>
            <a:r>
              <a:rPr lang="zh-CN" altLang="en-US" dirty="0">
                <a:solidFill>
                  <a:srgbClr val="1C1917"/>
                </a:solidFill>
              </a:rPr>
              <a:t>数据报文之前，为整个原</a:t>
            </a:r>
            <a:r>
              <a:rPr lang="en-US" altLang="zh-CN" dirty="0">
                <a:solidFill>
                  <a:srgbClr val="1C1917"/>
                </a:solidFill>
              </a:rPr>
              <a:t>IP</a:t>
            </a:r>
            <a:r>
              <a:rPr lang="zh-CN" altLang="en-US" dirty="0">
                <a:solidFill>
                  <a:srgbClr val="1C1917"/>
                </a:solidFill>
              </a:rPr>
              <a:t>数据报文及新建外部</a:t>
            </a:r>
            <a:r>
              <a:rPr lang="en-US" altLang="zh-CN" dirty="0">
                <a:solidFill>
                  <a:srgbClr val="1C1917"/>
                </a:solidFill>
              </a:rPr>
              <a:t>IP </a:t>
            </a:r>
            <a:r>
              <a:rPr lang="zh-CN" altLang="en-US" dirty="0">
                <a:solidFill>
                  <a:srgbClr val="1C1917"/>
                </a:solidFill>
              </a:rPr>
              <a:t>头提供认证保护。</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密码协议</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ESP</a:t>
            </a:r>
            <a:r>
              <a:rPr lang="zh-CN" altLang="en-US" dirty="0"/>
              <a:t>协议</a:t>
            </a:r>
            <a:endParaRPr lang="zh-CN" altLang="en-US" dirty="0"/>
          </a:p>
        </p:txBody>
      </p:sp>
      <p:sp>
        <p:nvSpPr>
          <p:cNvPr id="5" name="文本占位符 4"/>
          <p:cNvSpPr>
            <a:spLocks noGrp="1"/>
          </p:cNvSpPr>
          <p:nvPr>
            <p:ph type="body" sz="quarter" idx="15"/>
          </p:nvPr>
        </p:nvSpPr>
        <p:spPr/>
        <p:txBody>
          <a:bodyPr>
            <a:normAutofit fontScale="92500"/>
          </a:bodyPr>
          <a:lstStyle/>
          <a:p>
            <a:pPr marL="342900" indent="-342900" algn="l">
              <a:lnSpc>
                <a:spcPct val="150000"/>
              </a:lnSpc>
              <a:buFont typeface="Wingdings" panose="05000000000000000000" pitchFamily="2" charset="2"/>
              <a:buChar char="Ø"/>
            </a:pPr>
            <a:r>
              <a:rPr lang="en-US" altLang="zh-CN" dirty="0">
                <a:solidFill>
                  <a:srgbClr val="1C1917"/>
                </a:solidFill>
              </a:rPr>
              <a:t>ESP</a:t>
            </a:r>
            <a:r>
              <a:rPr lang="zh-CN" altLang="en-US" dirty="0">
                <a:solidFill>
                  <a:srgbClr val="1C1917"/>
                </a:solidFill>
              </a:rPr>
              <a:t>协议增加了对数据报文的加密功能；</a:t>
            </a:r>
            <a:endParaRPr lang="en-US" altLang="zh-CN" dirty="0">
              <a:solidFill>
                <a:srgbClr val="1C1917"/>
              </a:solidFill>
            </a:endParaRPr>
          </a:p>
          <a:p>
            <a:pPr marL="342900" indent="-342900" algn="l">
              <a:lnSpc>
                <a:spcPct val="150000"/>
              </a:lnSpc>
              <a:buFont typeface="Wingdings" panose="05000000000000000000" pitchFamily="2" charset="2"/>
              <a:buChar char="Ø"/>
            </a:pPr>
            <a:r>
              <a:rPr lang="en-US" altLang="zh-CN" dirty="0">
                <a:solidFill>
                  <a:srgbClr val="1C1917"/>
                </a:solidFill>
              </a:rPr>
              <a:t>ESP</a:t>
            </a:r>
            <a:r>
              <a:rPr lang="zh-CN" altLang="en-US" dirty="0">
                <a:solidFill>
                  <a:srgbClr val="1C1917"/>
                </a:solidFill>
              </a:rPr>
              <a:t>可单独使用，并同时选择保密性和数据源身份鉴别服务；</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当</a:t>
            </a:r>
            <a:r>
              <a:rPr lang="en-US" altLang="zh-CN" dirty="0">
                <a:solidFill>
                  <a:srgbClr val="1C1917"/>
                </a:solidFill>
              </a:rPr>
              <a:t>ESP</a:t>
            </a:r>
            <a:r>
              <a:rPr lang="zh-CN" altLang="en-US" dirty="0">
                <a:solidFill>
                  <a:srgbClr val="1C1917"/>
                </a:solidFill>
              </a:rPr>
              <a:t>和</a:t>
            </a:r>
            <a:r>
              <a:rPr lang="en-US" altLang="zh-CN" dirty="0">
                <a:solidFill>
                  <a:srgbClr val="1C1917"/>
                </a:solidFill>
              </a:rPr>
              <a:t>AH</a:t>
            </a:r>
            <a:r>
              <a:rPr lang="zh-CN" altLang="en-US" dirty="0">
                <a:solidFill>
                  <a:srgbClr val="1C1917"/>
                </a:solidFill>
              </a:rPr>
              <a:t>结合使用时，无须</a:t>
            </a:r>
            <a:r>
              <a:rPr lang="en-US" altLang="zh-CN" dirty="0">
                <a:solidFill>
                  <a:srgbClr val="1C1917"/>
                </a:solidFill>
              </a:rPr>
              <a:t>ESP</a:t>
            </a:r>
            <a:r>
              <a:rPr lang="zh-CN" altLang="en-US" dirty="0">
                <a:solidFill>
                  <a:srgbClr val="1C1917"/>
                </a:solidFill>
              </a:rPr>
              <a:t>提供数据源身份鉴别服务，由</a:t>
            </a:r>
            <a:r>
              <a:rPr lang="en-US" altLang="zh-CN" dirty="0">
                <a:solidFill>
                  <a:srgbClr val="1C1917"/>
                </a:solidFill>
              </a:rPr>
              <a:t>AH</a:t>
            </a:r>
            <a:r>
              <a:rPr lang="zh-CN" altLang="en-US" dirty="0">
                <a:solidFill>
                  <a:srgbClr val="1C1917"/>
                </a:solidFill>
              </a:rPr>
              <a:t>提供该项安全服务。</a:t>
            </a:r>
            <a:endParaRPr lang="en-US" altLang="zh-CN" dirty="0">
              <a:solidFill>
                <a:srgbClr val="1C1917"/>
              </a:solidFill>
            </a:endParaRPr>
          </a:p>
          <a:p>
            <a:pPr marL="342900" indent="-342900" algn="l">
              <a:lnSpc>
                <a:spcPct val="150000"/>
              </a:lnSpc>
              <a:buFont typeface="Wingdings" panose="05000000000000000000" pitchFamily="2" charset="2"/>
              <a:buChar char="Ø"/>
            </a:pPr>
            <a:r>
              <a:rPr lang="en-US" altLang="zh-CN" dirty="0">
                <a:solidFill>
                  <a:srgbClr val="1C1917"/>
                </a:solidFill>
              </a:rPr>
              <a:t>ESP</a:t>
            </a:r>
            <a:r>
              <a:rPr lang="zh-CN" altLang="en-US" dirty="0">
                <a:solidFill>
                  <a:srgbClr val="1C1917"/>
                </a:solidFill>
              </a:rPr>
              <a:t>头在传输模式和隧道模式中分别有不同的放置位置，保护范围也有所不同：</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使用传输模式时，</a:t>
            </a:r>
            <a:r>
              <a:rPr lang="en-US" altLang="zh-CN" dirty="0">
                <a:solidFill>
                  <a:srgbClr val="1C1917"/>
                </a:solidFill>
              </a:rPr>
              <a:t>ESP</a:t>
            </a:r>
            <a:r>
              <a:rPr lang="zh-CN" altLang="en-US" dirty="0">
                <a:solidFill>
                  <a:srgbClr val="1C1917"/>
                </a:solidFill>
              </a:rPr>
              <a:t>头放在原</a:t>
            </a:r>
            <a:r>
              <a:rPr lang="en-US" altLang="zh-CN" dirty="0">
                <a:solidFill>
                  <a:srgbClr val="1C1917"/>
                </a:solidFill>
              </a:rPr>
              <a:t>IP</a:t>
            </a:r>
            <a:r>
              <a:rPr lang="zh-CN" altLang="en-US" dirty="0">
                <a:solidFill>
                  <a:srgbClr val="1C1917"/>
                </a:solidFill>
              </a:rPr>
              <a:t>头之后，上层协议之前，为</a:t>
            </a:r>
            <a:r>
              <a:rPr lang="en-US" altLang="zh-CN" dirty="0">
                <a:solidFill>
                  <a:srgbClr val="1C1917"/>
                </a:solidFill>
              </a:rPr>
              <a:t>ESP</a:t>
            </a:r>
            <a:r>
              <a:rPr lang="zh-CN" altLang="en-US" dirty="0">
                <a:solidFill>
                  <a:srgbClr val="1C1917"/>
                </a:solidFill>
              </a:rPr>
              <a:t>头后的载荷提供保密性保护，为原</a:t>
            </a:r>
            <a:r>
              <a:rPr lang="en-US" altLang="zh-CN" dirty="0">
                <a:solidFill>
                  <a:srgbClr val="1C1917"/>
                </a:solidFill>
              </a:rPr>
              <a:t>IP</a:t>
            </a:r>
            <a:r>
              <a:rPr lang="zh-CN" altLang="en-US" dirty="0">
                <a:solidFill>
                  <a:srgbClr val="1C1917"/>
                </a:solidFill>
              </a:rPr>
              <a:t>头后的内容提供认证保护；</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使用隧道模式时，</a:t>
            </a:r>
            <a:r>
              <a:rPr lang="en-US" altLang="zh-CN" dirty="0">
                <a:solidFill>
                  <a:srgbClr val="1C1917"/>
                </a:solidFill>
              </a:rPr>
              <a:t>ESP</a:t>
            </a:r>
            <a:r>
              <a:rPr lang="zh-CN" altLang="en-US" dirty="0">
                <a:solidFill>
                  <a:srgbClr val="1C1917"/>
                </a:solidFill>
              </a:rPr>
              <a:t>头放在新建外部</a:t>
            </a:r>
            <a:r>
              <a:rPr lang="en-US" altLang="zh-CN" dirty="0">
                <a:solidFill>
                  <a:srgbClr val="1C1917"/>
                </a:solidFill>
              </a:rPr>
              <a:t>IP</a:t>
            </a:r>
            <a:r>
              <a:rPr lang="zh-CN" altLang="en-US" dirty="0">
                <a:solidFill>
                  <a:srgbClr val="1C1917"/>
                </a:solidFill>
              </a:rPr>
              <a:t>头之后，原</a:t>
            </a:r>
            <a:r>
              <a:rPr lang="en-US" altLang="zh-CN" dirty="0">
                <a:solidFill>
                  <a:srgbClr val="1C1917"/>
                </a:solidFill>
              </a:rPr>
              <a:t>IP</a:t>
            </a:r>
            <a:r>
              <a:rPr lang="zh-CN" altLang="en-US" dirty="0">
                <a:solidFill>
                  <a:srgbClr val="1C1917"/>
                </a:solidFill>
              </a:rPr>
              <a:t>数据报文之前，为整个原</a:t>
            </a:r>
            <a:r>
              <a:rPr lang="en-US" altLang="zh-CN" dirty="0">
                <a:solidFill>
                  <a:srgbClr val="1C1917"/>
                </a:solidFill>
              </a:rPr>
              <a:t>IP</a:t>
            </a:r>
            <a:r>
              <a:rPr lang="zh-CN" altLang="en-US" dirty="0">
                <a:solidFill>
                  <a:srgbClr val="1C1917"/>
                </a:solidFill>
              </a:rPr>
              <a:t>报文提供保密性保护，为新建外部</a:t>
            </a:r>
            <a:r>
              <a:rPr lang="en-US" altLang="zh-CN" dirty="0">
                <a:solidFill>
                  <a:srgbClr val="1C1917"/>
                </a:solidFill>
              </a:rPr>
              <a:t>IP</a:t>
            </a:r>
            <a:r>
              <a:rPr lang="zh-CN" altLang="en-US" dirty="0">
                <a:solidFill>
                  <a:srgbClr val="1C1917"/>
                </a:solidFill>
              </a:rPr>
              <a:t>头后的内容提供认证保护。</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密码协议</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SSL</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en-US" altLang="zh-CN" dirty="0">
                <a:solidFill>
                  <a:srgbClr val="1C1917"/>
                </a:solidFill>
              </a:rPr>
              <a:t>SSL</a:t>
            </a:r>
            <a:r>
              <a:rPr lang="zh-CN" altLang="en-US" dirty="0">
                <a:solidFill>
                  <a:srgbClr val="1C1917"/>
                </a:solidFill>
              </a:rPr>
              <a:t>协议是网络上实现数据安全传输的一种通用协议，采用浏览器</a:t>
            </a:r>
            <a:r>
              <a:rPr lang="en-US" altLang="zh-CN" dirty="0">
                <a:solidFill>
                  <a:srgbClr val="1C1917"/>
                </a:solidFill>
              </a:rPr>
              <a:t>/</a:t>
            </a:r>
            <a:r>
              <a:rPr lang="zh-CN" altLang="en-US" dirty="0">
                <a:solidFill>
                  <a:srgbClr val="1C1917"/>
                </a:solidFill>
              </a:rPr>
              <a:t>服务端 </a:t>
            </a:r>
            <a:r>
              <a:rPr lang="en-US" altLang="zh-CN" dirty="0">
                <a:solidFill>
                  <a:srgbClr val="1C1917"/>
                </a:solidFill>
              </a:rPr>
              <a:t>(B/S)</a:t>
            </a:r>
            <a:r>
              <a:rPr lang="zh-CN" altLang="en-US" dirty="0">
                <a:solidFill>
                  <a:srgbClr val="1C1917"/>
                </a:solidFill>
              </a:rPr>
              <a:t>结构是</a:t>
            </a:r>
            <a:r>
              <a:rPr lang="en-US" altLang="zh-CN" dirty="0">
                <a:solidFill>
                  <a:srgbClr val="1C1917"/>
                </a:solidFill>
              </a:rPr>
              <a:t>SSL</a:t>
            </a:r>
            <a:r>
              <a:rPr lang="zh-CN" altLang="en-US" dirty="0">
                <a:solidFill>
                  <a:srgbClr val="1C1917"/>
                </a:solidFill>
              </a:rPr>
              <a:t>协议的一种典型实现方式。</a:t>
            </a:r>
            <a:endParaRPr lang="en-US" altLang="zh-CN" dirty="0">
              <a:solidFill>
                <a:srgbClr val="1C1917"/>
              </a:solidFill>
            </a:endParaRPr>
          </a:p>
          <a:p>
            <a:pPr marL="342900" indent="-342900" algn="l">
              <a:lnSpc>
                <a:spcPct val="150000"/>
              </a:lnSpc>
              <a:buFont typeface="Wingdings" panose="05000000000000000000" pitchFamily="2" charset="2"/>
              <a:buChar char="Ø"/>
            </a:pPr>
            <a:r>
              <a:rPr lang="en-US" altLang="zh-CN" dirty="0">
                <a:solidFill>
                  <a:srgbClr val="1C1917"/>
                </a:solidFill>
              </a:rPr>
              <a:t>SSL</a:t>
            </a:r>
            <a:r>
              <a:rPr lang="zh-CN" altLang="en-US" dirty="0">
                <a:solidFill>
                  <a:srgbClr val="1C1917"/>
                </a:solidFill>
              </a:rPr>
              <a:t>协议有数据加密、完整性保护、数据源鉴别和抗重放攻击等功能。</a:t>
            </a:r>
            <a:endParaRPr lang="en-US" altLang="zh-CN" dirty="0">
              <a:solidFill>
                <a:srgbClr val="1C1917"/>
              </a:solidFill>
            </a:endParaRPr>
          </a:p>
          <a:p>
            <a:pPr marL="342900" indent="-342900" algn="l">
              <a:lnSpc>
                <a:spcPct val="150000"/>
              </a:lnSpc>
              <a:buFont typeface="Wingdings" panose="05000000000000000000" pitchFamily="2" charset="2"/>
              <a:buChar char="Ø"/>
            </a:pPr>
            <a:r>
              <a:rPr lang="en-US" altLang="zh-CN" dirty="0">
                <a:solidFill>
                  <a:srgbClr val="1C1917"/>
                </a:solidFill>
              </a:rPr>
              <a:t>SSL</a:t>
            </a:r>
            <a:r>
              <a:rPr lang="zh-CN" altLang="en-US" dirty="0">
                <a:solidFill>
                  <a:srgbClr val="1C1917"/>
                </a:solidFill>
              </a:rPr>
              <a:t>不是单个协议，而是两层协议，工作于应用层和 </a:t>
            </a:r>
            <a:r>
              <a:rPr lang="en-US" altLang="zh-CN" dirty="0">
                <a:solidFill>
                  <a:srgbClr val="1C1917"/>
                </a:solidFill>
              </a:rPr>
              <a:t>TCP</a:t>
            </a:r>
            <a:r>
              <a:rPr lang="zh-CN" altLang="en-US" dirty="0">
                <a:solidFill>
                  <a:srgbClr val="1C1917"/>
                </a:solidFill>
              </a:rPr>
              <a:t>层之间。</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协议的上层有握手协议等四个协议，下层是记录层协议</a:t>
            </a:r>
            <a:r>
              <a:rPr lang="en-US" altLang="zh-CN" dirty="0">
                <a:solidFill>
                  <a:srgbClr val="1C1917"/>
                </a:solidFill>
              </a:rPr>
              <a:t>(Record protocol)</a:t>
            </a:r>
            <a:r>
              <a:rPr lang="zh-CN" altLang="en-US" dirty="0">
                <a:solidFill>
                  <a:srgbClr val="1C1917"/>
                </a:solidFill>
              </a:rPr>
              <a:t>。</a:t>
            </a:r>
            <a:endParaRPr lang="en-US" altLang="zh-CN" dirty="0">
              <a:solidFill>
                <a:srgbClr val="1C1917"/>
              </a:solidFill>
            </a:endParaRPr>
          </a:p>
          <a:p>
            <a:pPr marL="342900" indent="-342900" algn="l">
              <a:lnSpc>
                <a:spcPct val="150000"/>
              </a:lnSpc>
              <a:buFont typeface="Wingdings" panose="05000000000000000000" pitchFamily="2" charset="2"/>
              <a:buChar char="Ø"/>
            </a:pP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密码协议</a:t>
            </a:r>
            <a:endParaRPr lang="zh-CN" altLang="en-US" dirty="0"/>
          </a:p>
        </p:txBody>
      </p:sp>
      <p:pic>
        <p:nvPicPr>
          <p:cNvPr id="6" name="图片 5"/>
          <p:cNvPicPr>
            <a:picLocks noChangeAspect="1"/>
          </p:cNvPicPr>
          <p:nvPr/>
        </p:nvPicPr>
        <p:blipFill rotWithShape="1">
          <a:blip r:embed="rId1"/>
          <a:srcRect b="17137"/>
          <a:stretch>
            <a:fillRect/>
          </a:stretch>
        </p:blipFill>
        <p:spPr>
          <a:xfrm>
            <a:off x="3459251" y="4433896"/>
            <a:ext cx="5273497" cy="1813581"/>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握手协议</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握手协议的主要作用有两点：一是通信双方对彼此进行身份鉴别；二是协商连接会话所需的密码参数（如密码算法、密钥）。</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密码协议</a:t>
            </a:r>
            <a:endParaRPr lang="zh-CN" altLang="en-US" dirty="0"/>
          </a:p>
        </p:txBody>
      </p:sp>
      <p:pic>
        <p:nvPicPr>
          <p:cNvPr id="6" name="图片 5"/>
          <p:cNvPicPr>
            <a:picLocks noChangeAspect="1"/>
          </p:cNvPicPr>
          <p:nvPr/>
        </p:nvPicPr>
        <p:blipFill rotWithShape="1">
          <a:blip r:embed="rId1"/>
          <a:srcRect b="10243"/>
          <a:stretch>
            <a:fillRect/>
          </a:stretch>
        </p:blipFill>
        <p:spPr>
          <a:xfrm>
            <a:off x="3309381" y="2775035"/>
            <a:ext cx="5573237" cy="336573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记录层协议</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当客户端和服务端握手成功后，待传输的应用数据通过记录层协议封装，并得到保密性和完整性保护。</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密码协议</a:t>
            </a:r>
            <a:endParaRPr lang="zh-CN" altLang="en-US" dirty="0"/>
          </a:p>
        </p:txBody>
      </p:sp>
      <p:pic>
        <p:nvPicPr>
          <p:cNvPr id="6" name="图片 5"/>
          <p:cNvPicPr>
            <a:picLocks noChangeAspect="1"/>
          </p:cNvPicPr>
          <p:nvPr/>
        </p:nvPicPr>
        <p:blipFill rotWithShape="1">
          <a:blip r:embed="rId1"/>
          <a:srcRect r="4889" b="9430"/>
          <a:stretch>
            <a:fillRect/>
          </a:stretch>
        </p:blipFill>
        <p:spPr>
          <a:xfrm>
            <a:off x="3240022" y="2795297"/>
            <a:ext cx="5711955" cy="34521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srcRect l="7151" t="2420" r="10816" b="13479"/>
          <a:stretch>
            <a:fillRect/>
          </a:stretch>
        </p:blipFill>
        <p:spPr>
          <a:xfrm>
            <a:off x="8006506" y="2190749"/>
            <a:ext cx="3986881" cy="3608541"/>
          </a:xfrm>
          <a:prstGeom prst="rect">
            <a:avLst/>
          </a:prstGeom>
        </p:spPr>
      </p:pic>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ECB</a:t>
            </a:r>
            <a:r>
              <a:rPr lang="zh-CN" altLang="en-US" dirty="0"/>
              <a:t>模式</a:t>
            </a:r>
            <a:endParaRPr lang="zh-CN" altLang="en-US" dirty="0"/>
          </a:p>
        </p:txBody>
      </p:sp>
      <p:sp>
        <p:nvSpPr>
          <p:cNvPr id="5" name="文本占位符 4"/>
          <p:cNvSpPr>
            <a:spLocks noGrp="1"/>
          </p:cNvSpPr>
          <p:nvPr>
            <p:ph type="body" sz="quarter" idx="15"/>
          </p:nvPr>
        </p:nvSpPr>
        <p:spPr>
          <a:xfrm>
            <a:off x="198611" y="1558806"/>
            <a:ext cx="7807895" cy="4516005"/>
          </a:xfrm>
        </p:spPr>
        <p:txBody>
          <a:bodyPr>
            <a:normAutofit/>
          </a:bodyPr>
          <a:lstStyle/>
          <a:p>
            <a:pPr marL="342900" indent="-342900" algn="l">
              <a:lnSpc>
                <a:spcPct val="150000"/>
              </a:lnSpc>
              <a:buFont typeface="Wingdings" panose="05000000000000000000" pitchFamily="2" charset="2"/>
              <a:buChar char="Ø"/>
            </a:pPr>
            <a:r>
              <a:rPr lang="en-US" altLang="zh-CN" b="0" i="0" dirty="0">
                <a:solidFill>
                  <a:srgbClr val="1C1917"/>
                </a:solidFill>
                <a:effectLst/>
              </a:rPr>
              <a:t>ECB</a:t>
            </a:r>
            <a:r>
              <a:rPr lang="zh-CN" altLang="en-US" b="0" i="0" dirty="0">
                <a:solidFill>
                  <a:srgbClr val="1C1917"/>
                </a:solidFill>
                <a:effectLst/>
              </a:rPr>
              <a:t>模式是一种最直接的消息加密方法，具有以下性质：</a:t>
            </a:r>
            <a:endParaRPr lang="en-US" altLang="zh-CN"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对某个分组的加密或解密可独立其他分组进行；</a:t>
            </a:r>
            <a:endParaRPr lang="zh-CN" altLang="en-US"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对密文分组的重排将导致明文分组的重排；</a:t>
            </a:r>
            <a:endParaRPr lang="zh-CN" altLang="en-US"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不能隐蔽数据模式，即相同的明文分组会产生相同的密文分组；</a:t>
            </a:r>
            <a:endParaRPr lang="zh-CN" altLang="en-US" b="0" i="0" dirty="0">
              <a:solidFill>
                <a:srgbClr val="1C1917"/>
              </a:solidFill>
              <a:effectLst/>
            </a:endParaRPr>
          </a:p>
          <a:p>
            <a:pPr marL="702310" indent="-342900" algn="l">
              <a:lnSpc>
                <a:spcPct val="150000"/>
              </a:lnSpc>
              <a:buFont typeface="Arial" panose="020B0604020202020204" pitchFamily="34" charset="0"/>
              <a:buChar char="•"/>
            </a:pPr>
            <a:r>
              <a:rPr lang="zh-CN" altLang="en-US" b="0" i="0" dirty="0">
                <a:solidFill>
                  <a:srgbClr val="1C1917"/>
                </a:solidFill>
                <a:effectLst/>
              </a:rPr>
              <a:t>不能抵抗对分组的重放、嵌入和删除等攻击。</a:t>
            </a:r>
            <a:endParaRPr lang="zh-CN" altLang="en-US"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密码算法</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密码协议分析概要</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设计原则有助于在协议设计阶段通过充分考虑一些不恰当的结构来避免不必要的错误，具体包括消息独立完整性原则、消息前提准确原则、主体身份鉴别标识原则、加密目的原则、签名原则、随机数使用原则、时间戳使用原则及编码原则。</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形式化方法采用正规的标准化方法，借助可证明安全的方法对协议进行分析以检查协议是否满足其安全目标。</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对一个具体的密码协议进行分析时，研究人员的一个基本共识是对协议进行形式化抽象与刻画，并采用可证明安全的手段进行说明，将协议安全保证归约到底层的数学问题的困难性或者密码组件的安全属性上，从而保证协议安全性。</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密码协议</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保密性实现</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数据保密性保护的目的是避免信息泄露或暴露给未授权的实体。</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实现保密性保护有三种基本方法：</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访问控制的方法，防止敌手访问敏感信息；</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信息隐藏的方法，避免敌手发现敏感信息的存在；</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信息加密的方法，允许敌手观测到信息的表示，但是无法从表示中得到原始信息的内容或提炼出有用的信息。</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加密是数据通信和数据存储中实现保密性保护的一种主要机制。</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密码功能实现示例</a:t>
            </a: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完整性实现</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数据完整性保护的目的在于保护信息免受非授权实体的篡改或替代。</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数据完整性保护也有两种基本方法：</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访问控制方法，限制非授权实体修改被保护的数据；</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损坏一检测方法，这种方法无法避免数据损坏，但能确保这些损坏能够被检测出来，并能够被纠正或报警。</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一般通过消息鉴别码</a:t>
            </a:r>
            <a:r>
              <a:rPr lang="en-US" altLang="zh-CN" dirty="0">
                <a:solidFill>
                  <a:srgbClr val="1C1917"/>
                </a:solidFill>
              </a:rPr>
              <a:t>(MAC)</a:t>
            </a:r>
            <a:r>
              <a:rPr lang="zh-CN" altLang="en-US" dirty="0">
                <a:solidFill>
                  <a:srgbClr val="1C1917"/>
                </a:solidFill>
              </a:rPr>
              <a:t>或数字签名机制来实现完整性保护。</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密码功能实现示例</a:t>
            </a: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完整性实现</a:t>
            </a:r>
            <a:endParaRPr lang="zh-CN" altLang="en-US" dirty="0"/>
          </a:p>
        </p:txBody>
      </p:sp>
      <p:sp>
        <p:nvSpPr>
          <p:cNvPr id="5" name="文本占位符 4"/>
          <p:cNvSpPr>
            <a:spLocks noGrp="1"/>
          </p:cNvSpPr>
          <p:nvPr>
            <p:ph type="body" sz="quarter" idx="15"/>
          </p:nvPr>
        </p:nvSpPr>
        <p:spPr/>
        <p:txBody>
          <a:bodyPr/>
          <a:lstStyle/>
          <a:p>
            <a:endParaRPr lang="zh-CN" altLang="en-US"/>
          </a:p>
        </p:txBody>
      </p:sp>
      <p:sp>
        <p:nvSpPr>
          <p:cNvPr id="3" name="文本占位符 2"/>
          <p:cNvSpPr>
            <a:spLocks noGrp="1"/>
          </p:cNvSpPr>
          <p:nvPr>
            <p:ph type="body" sz="quarter" idx="13"/>
          </p:nvPr>
        </p:nvSpPr>
        <p:spPr/>
        <p:txBody>
          <a:bodyPr/>
          <a:lstStyle/>
          <a:p>
            <a:r>
              <a:rPr lang="zh-CN" altLang="en-US" dirty="0"/>
              <a:t>密码功能实现示例</a:t>
            </a:r>
            <a:endParaRPr lang="zh-CN" altLang="en-US" dirty="0"/>
          </a:p>
        </p:txBody>
      </p:sp>
      <p:pic>
        <p:nvPicPr>
          <p:cNvPr id="8" name="图片 7"/>
          <p:cNvPicPr>
            <a:picLocks noChangeAspect="1"/>
          </p:cNvPicPr>
          <p:nvPr/>
        </p:nvPicPr>
        <p:blipFill rotWithShape="1">
          <a:blip r:embed="rId1"/>
          <a:srcRect b="10097"/>
          <a:stretch>
            <a:fillRect/>
          </a:stretch>
        </p:blipFill>
        <p:spPr>
          <a:xfrm>
            <a:off x="415916" y="2392225"/>
            <a:ext cx="5273497" cy="2532211"/>
          </a:xfrm>
          <a:prstGeom prst="rect">
            <a:avLst/>
          </a:prstGeom>
        </p:spPr>
      </p:pic>
      <p:sp>
        <p:nvSpPr>
          <p:cNvPr id="9" name="文本框 8"/>
          <p:cNvSpPr txBox="1"/>
          <p:nvPr/>
        </p:nvSpPr>
        <p:spPr>
          <a:xfrm>
            <a:off x="1229088" y="5284344"/>
            <a:ext cx="3647152" cy="400110"/>
          </a:xfrm>
          <a:prstGeom prst="rect">
            <a:avLst/>
          </a:prstGeom>
          <a:noFill/>
        </p:spPr>
        <p:txBody>
          <a:bodyPr wrap="none" rtlCol="0">
            <a:spAutoFit/>
          </a:bodyPr>
          <a:lstStyle/>
          <a:p>
            <a:r>
              <a:rPr lang="zh-CN" altLang="en-US" sz="2000" dirty="0">
                <a:latin typeface="宋体" panose="02010600030101010101" pitchFamily="2" charset="-122"/>
                <a:ea typeface="宋体" panose="02010600030101010101" pitchFamily="2" charset="-122"/>
              </a:rPr>
              <a:t>基于</a:t>
            </a:r>
            <a:r>
              <a:rPr lang="en-US" altLang="zh-CN" sz="2000" dirty="0">
                <a:latin typeface="宋体" panose="02010600030101010101" pitchFamily="2" charset="-122"/>
                <a:ea typeface="宋体" panose="02010600030101010101" pitchFamily="2" charset="-122"/>
              </a:rPr>
              <a:t>MAC</a:t>
            </a:r>
            <a:r>
              <a:rPr lang="zh-CN" altLang="en-US" sz="2000" dirty="0">
                <a:latin typeface="宋体" panose="02010600030101010101" pitchFamily="2" charset="-122"/>
                <a:ea typeface="宋体" panose="02010600030101010101" pitchFamily="2" charset="-122"/>
              </a:rPr>
              <a:t>的消息完整性保护过程</a:t>
            </a:r>
            <a:endParaRPr lang="zh-CN" altLang="en-US" sz="2000" dirty="0">
              <a:latin typeface="宋体" panose="02010600030101010101" pitchFamily="2" charset="-122"/>
              <a:ea typeface="宋体" panose="02010600030101010101" pitchFamily="2" charset="-122"/>
            </a:endParaRPr>
          </a:p>
        </p:txBody>
      </p:sp>
      <p:pic>
        <p:nvPicPr>
          <p:cNvPr id="10" name="图片 9"/>
          <p:cNvPicPr>
            <a:picLocks noChangeAspect="1"/>
          </p:cNvPicPr>
          <p:nvPr/>
        </p:nvPicPr>
        <p:blipFill rotWithShape="1">
          <a:blip r:embed="rId2"/>
          <a:srcRect b="12960"/>
          <a:stretch>
            <a:fillRect/>
          </a:stretch>
        </p:blipFill>
        <p:spPr>
          <a:xfrm>
            <a:off x="6502587" y="1665387"/>
            <a:ext cx="5273497" cy="3618957"/>
          </a:xfrm>
          <a:prstGeom prst="rect">
            <a:avLst/>
          </a:prstGeom>
        </p:spPr>
      </p:pic>
      <p:sp>
        <p:nvSpPr>
          <p:cNvPr id="11" name="文本框 10"/>
          <p:cNvSpPr txBox="1"/>
          <p:nvPr/>
        </p:nvSpPr>
        <p:spPr>
          <a:xfrm>
            <a:off x="7315762" y="5284344"/>
            <a:ext cx="4288353" cy="400110"/>
          </a:xfrm>
          <a:prstGeom prst="rect">
            <a:avLst/>
          </a:prstGeom>
          <a:noFill/>
        </p:spPr>
        <p:txBody>
          <a:bodyPr wrap="none" rtlCol="0">
            <a:spAutoFit/>
          </a:bodyPr>
          <a:lstStyle/>
          <a:p>
            <a:r>
              <a:rPr lang="zh-CN" altLang="en-US" sz="2000" dirty="0">
                <a:latin typeface="宋体" panose="02010600030101010101" pitchFamily="2" charset="-122"/>
                <a:ea typeface="宋体" panose="02010600030101010101" pitchFamily="2" charset="-122"/>
              </a:rPr>
              <a:t>基于数字签名的消息完整性保护过程</a:t>
            </a:r>
            <a:endParaRPr lang="zh-CN" altLang="en-US" sz="2000" dirty="0">
              <a:latin typeface="宋体" panose="02010600030101010101" pitchFamily="2" charset="-122"/>
              <a:ea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真实性实现</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基于密码技术的鉴别机制</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基于声称者知道某一秘密密钥这一事实，实现验证者对声称者身份的鉴别。</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基于静态口令的鉴别机制</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静态口令或者个人识别码</a:t>
            </a:r>
            <a:r>
              <a:rPr lang="en-US" altLang="zh-CN" dirty="0">
                <a:solidFill>
                  <a:srgbClr val="1C1917"/>
                </a:solidFill>
              </a:rPr>
              <a:t>(PIN)</a:t>
            </a:r>
            <a:r>
              <a:rPr lang="zh-CN" altLang="en-US" dirty="0">
                <a:solidFill>
                  <a:srgbClr val="1C1917"/>
                </a:solidFill>
              </a:rPr>
              <a:t>是最常用的鉴别信息之一</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直接使用口令进行鉴别有许多脆弱点，最严重的是外部泄露和口令猜测</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用密码技术可以有效提升口令鉴别过程的安全性</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基于动态口令的鉴别机制：动态口令的使用主要用于抵抗重放攻击。</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基于生物特征的鉴别机制：一些较为稳定的生物特征可以作为鉴别信息。</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密码功能实现示例</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不可否认性实现</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rPr>
              <a:t>起源的不可否认：关系到某一特定方是否产生了特定数据的证据</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使用发起者的数字签名；</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使用可信第三方数字签名。</a:t>
            </a:r>
            <a:endParaRPr lang="en-US" altLang="zh-CN" dirty="0">
              <a:solidFill>
                <a:srgbClr val="1C1917"/>
              </a:solidFill>
            </a:endParaRPr>
          </a:p>
          <a:p>
            <a:pPr marL="342900" indent="-342900" algn="l">
              <a:lnSpc>
                <a:spcPct val="150000"/>
              </a:lnSpc>
              <a:buFont typeface="Wingdings" panose="05000000000000000000" pitchFamily="2" charset="2"/>
              <a:buChar char="Ø"/>
            </a:pPr>
            <a:r>
              <a:rPr lang="zh-CN" altLang="en-US" dirty="0">
                <a:solidFill>
                  <a:srgbClr val="1C1917"/>
                </a:solidFill>
              </a:rPr>
              <a:t>传递的不可否认：关于某一特定接收者接收到特定数据的证据</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使用接收者的签名确认</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使用可信传递代理</a:t>
            </a:r>
            <a:endParaRPr lang="en-US" altLang="zh-CN" dirty="0">
              <a:solidFill>
                <a:srgbClr val="1C1917"/>
              </a:solidFill>
            </a:endParaRPr>
          </a:p>
          <a:p>
            <a:pPr marL="702310" indent="-342900" algn="l">
              <a:lnSpc>
                <a:spcPct val="150000"/>
              </a:lnSpc>
              <a:buFont typeface="Arial" panose="020B0604020202020204" pitchFamily="34" charset="0"/>
              <a:buChar char="•"/>
            </a:pPr>
            <a:r>
              <a:rPr lang="zh-CN" altLang="en-US" dirty="0">
                <a:solidFill>
                  <a:srgbClr val="1C1917"/>
                </a:solidFill>
              </a:rPr>
              <a:t>使用两阶段传递</a:t>
            </a:r>
            <a:endParaRPr lang="zh-CN" altLang="en-US" dirty="0">
              <a:solidFill>
                <a:srgbClr val="1C1917"/>
              </a:solidFill>
            </a:endParaRPr>
          </a:p>
        </p:txBody>
      </p:sp>
      <p:sp>
        <p:nvSpPr>
          <p:cNvPr id="3" name="文本占位符 2"/>
          <p:cNvSpPr>
            <a:spLocks noGrp="1"/>
          </p:cNvSpPr>
          <p:nvPr>
            <p:ph type="body" sz="quarter" idx="13"/>
          </p:nvPr>
        </p:nvSpPr>
        <p:spPr/>
        <p:txBody>
          <a:bodyPr/>
          <a:lstStyle/>
          <a:p>
            <a:r>
              <a:rPr lang="zh-CN" altLang="en-US" dirty="0"/>
              <a:t>密码功能实现示例</a:t>
            </a:r>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2852257" y="3829033"/>
            <a:ext cx="5377343" cy="118962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4" name="椭圆 13"/>
          <p:cNvSpPr/>
          <p:nvPr/>
        </p:nvSpPr>
        <p:spPr>
          <a:xfrm>
            <a:off x="7701094" y="3678134"/>
            <a:ext cx="1638649" cy="135824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3" name="椭圆 12"/>
          <p:cNvSpPr/>
          <p:nvPr/>
        </p:nvSpPr>
        <p:spPr>
          <a:xfrm>
            <a:off x="5804723" y="2647499"/>
            <a:ext cx="3070829" cy="2521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2" name="椭圆 11"/>
          <p:cNvSpPr/>
          <p:nvPr/>
        </p:nvSpPr>
        <p:spPr>
          <a:xfrm>
            <a:off x="2826859" y="3429000"/>
            <a:ext cx="1787086" cy="16073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1" name="椭圆 10"/>
          <p:cNvSpPr/>
          <p:nvPr/>
        </p:nvSpPr>
        <p:spPr>
          <a:xfrm>
            <a:off x="3495413" y="2972922"/>
            <a:ext cx="1266738" cy="11091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9" name="椭圆 8"/>
          <p:cNvSpPr/>
          <p:nvPr/>
        </p:nvSpPr>
        <p:spPr>
          <a:xfrm>
            <a:off x="4128782" y="1665849"/>
            <a:ext cx="3228364" cy="26827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B887471-4362-40A7-9FE7-D30EBA371FCC}" type="slidenum">
              <a:rPr kumimoji="0" lang="zh-CN" altLang="en-US" sz="1600" b="1" i="0" u="none" strike="noStrike" kern="1200" cap="none" spc="0" normalizeH="0" baseline="0" noProof="0" smtClean="0">
                <a:ln>
                  <a:noFill/>
                </a:ln>
                <a:solidFill>
                  <a:prstClr val="white"/>
                </a:solidFill>
                <a:effectLst/>
                <a:uLnTx/>
                <a:uFillTx/>
                <a:latin typeface="Arial" panose="020B0604020202020204"/>
                <a:ea typeface="微软雅黑" panose="020B0503020204020204" pitchFamily="34" charset="-122"/>
                <a:cs typeface="+mn-cs"/>
              </a:rPr>
            </a:fld>
            <a:endParaRPr kumimoji="0" lang="zh-CN" altLang="en-US" sz="1600" b="1"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3" name="文本占位符 2"/>
          <p:cNvSpPr>
            <a:spLocks noGrp="1"/>
          </p:cNvSpPr>
          <p:nvPr>
            <p:ph type="body" sz="quarter" idx="13"/>
          </p:nvPr>
        </p:nvSpPr>
        <p:spPr/>
        <p:txBody>
          <a:bodyPr/>
          <a:lstStyle/>
          <a:p>
            <a:endParaRPr lang="en-US" altLang="en-US"/>
          </a:p>
        </p:txBody>
      </p:sp>
      <p:sp>
        <p:nvSpPr>
          <p:cNvPr id="2" name="标题 1"/>
          <p:cNvSpPr>
            <a:spLocks noGrp="1"/>
          </p:cNvSpPr>
          <p:nvPr>
            <p:ph type="ctrTitle" idx="4294967295"/>
          </p:nvPr>
        </p:nvSpPr>
        <p:spPr>
          <a:xfrm>
            <a:off x="3768749" y="2132806"/>
            <a:ext cx="4654502" cy="2592387"/>
          </a:xfrm>
          <a:noFill/>
        </p:spPr>
        <p:txBody>
          <a:bodyPr>
            <a:normAutofit/>
          </a:bodyPr>
          <a:lstStyle/>
          <a:p>
            <a:pPr>
              <a:lnSpc>
                <a:spcPct val="150000"/>
              </a:lnSpc>
            </a:pPr>
            <a:r>
              <a:rPr lang="en-US" altLang="zh-CN" sz="5400" b="1" dirty="0">
                <a:solidFill>
                  <a:schemeClr val="tx2">
                    <a:lumMod val="50000"/>
                  </a:schemeClr>
                </a:solidFill>
                <a:latin typeface="微软雅黑" panose="020B0503020204020204" pitchFamily="34" charset="-122"/>
                <a:ea typeface="微软雅黑" panose="020B0503020204020204" pitchFamily="34" charset="-122"/>
              </a:rPr>
              <a:t>THANK YOU</a:t>
            </a:r>
            <a:endParaRPr lang="zh-CN" altLang="en-US" sz="5400" b="1" dirty="0">
              <a:solidFill>
                <a:schemeClr val="tx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PP_MARK_KEY" val="82304ea4-91b3-489b-add8-7c6ef4452e40"/>
  <p:tag name="COMMONDATA" val="eyJoZGlkIjoiZDExMzUzMzEwZjJjOGQ4NjMyYjliYjg1ODZjOWYzNTAifQ=="/>
  <p:tag name="commondata" val="eyJoZGlkIjoiMjFkN2I3ZmQ5MTI3OTQ5OWUyN2I3YzJhODM2YWIxMGEifQ=="/>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17841</Words>
  <Application>WPS 演示</Application>
  <PresentationFormat>宽屏</PresentationFormat>
  <Paragraphs>1186</Paragraphs>
  <Slides>96</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96</vt:i4>
      </vt:variant>
    </vt:vector>
  </HeadingPairs>
  <TitlesOfParts>
    <vt:vector size="110" baseType="lpstr">
      <vt:lpstr>Arial</vt:lpstr>
      <vt:lpstr>宋体</vt:lpstr>
      <vt:lpstr>Wingdings</vt:lpstr>
      <vt:lpstr>Calibri</vt:lpstr>
      <vt:lpstr>微软雅黑</vt:lpstr>
      <vt:lpstr>Times New Roman</vt:lpstr>
      <vt:lpstr>Arial Unicode MS</vt:lpstr>
      <vt:lpstr>等线 Light</vt:lpstr>
      <vt:lpstr>Calibri Light</vt:lpstr>
      <vt:lpstr>Cambria Math</vt:lpstr>
      <vt:lpstr>等线</vt:lpstr>
      <vt:lpstr>MS Gothic</vt:lpstr>
      <vt:lpstr>Arial</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DK DK</dc:creator>
  <cp:lastModifiedBy>spring</cp:lastModifiedBy>
  <cp:revision>840</cp:revision>
  <dcterms:created xsi:type="dcterms:W3CDTF">2021-07-28T13:40:00Z</dcterms:created>
  <dcterms:modified xsi:type="dcterms:W3CDTF">2024-03-14T08:25:32Z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0BC4406396754C3EAB3E655CB8D6AB1F</vt:lpwstr>
  </property>
  <property fmtid="{D5CDD505-2E9C-101B-9397-08002B2CF9AE}" pid="3" name="KSOProductBuildVer">
    <vt:lpwstr>2052-12.1.0.15374</vt:lpwstr>
  </property>
</Properties>
</file>