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5"/>
  </p:notesMasterIdLst>
  <p:sldIdLst>
    <p:sldId id="427" r:id="rId2"/>
    <p:sldId id="1474" r:id="rId3"/>
    <p:sldId id="425" r:id="rId4"/>
    <p:sldId id="1475" r:id="rId5"/>
    <p:sldId id="1476" r:id="rId6"/>
    <p:sldId id="1477" r:id="rId7"/>
    <p:sldId id="1478" r:id="rId8"/>
    <p:sldId id="1479" r:id="rId9"/>
    <p:sldId id="1500" r:id="rId10"/>
    <p:sldId id="1480" r:id="rId11"/>
    <p:sldId id="1501" r:id="rId12"/>
    <p:sldId id="1503" r:id="rId13"/>
    <p:sldId id="1504" r:id="rId14"/>
    <p:sldId id="1505" r:id="rId15"/>
    <p:sldId id="1502" r:id="rId16"/>
    <p:sldId id="1508" r:id="rId17"/>
    <p:sldId id="1509" r:id="rId18"/>
    <p:sldId id="1521" r:id="rId19"/>
    <p:sldId id="1531" r:id="rId20"/>
    <p:sldId id="1543" r:id="rId21"/>
    <p:sldId id="1545" r:id="rId22"/>
    <p:sldId id="1506" r:id="rId23"/>
    <p:sldId id="1473" r:id="rId24"/>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76763" autoAdjust="0"/>
  </p:normalViewPr>
  <p:slideViewPr>
    <p:cSldViewPr snapToGrid="0" showGuides="1">
      <p:cViewPr varScale="1">
        <p:scale>
          <a:sx n="72" d="100"/>
          <a:sy n="72" d="100"/>
        </p:scale>
        <p:origin x="45" y="1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32EDF-8815-CC26-EDD7-6FA4B0EA83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88A98-3584-CB4E-C8A9-A93E2B325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3338C-0302-A5DF-2EC4-9B6FC7649B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latin typeface="SimSun" panose="02010600030101010101" pitchFamily="2" charset="-122"/>
                <a:ea typeface="SimSun" panose="02010600030101010101" pitchFamily="2" charset="-122"/>
              </a:rPr>
              <a:t>IPSec</a:t>
            </a:r>
            <a:r>
              <a:rPr lang="zh-CN" altLang="en-US" dirty="0">
                <a:latin typeface="SimSun" panose="02010600030101010101" pitchFamily="2" charset="-122"/>
                <a:ea typeface="SimSun" panose="02010600030101010101" pitchFamily="2" charset="-122"/>
              </a:rPr>
              <a:t>基本思想是将基于密码技术的安全机制引入</a:t>
            </a:r>
            <a:r>
              <a:rPr lang="en-US" altLang="zh-CN" dirty="0">
                <a:latin typeface="SimSun" panose="02010600030101010101" pitchFamily="2" charset="-122"/>
                <a:ea typeface="SimSun" panose="02010600030101010101" pitchFamily="2" charset="-122"/>
              </a:rPr>
              <a:t>IP </a:t>
            </a:r>
            <a:r>
              <a:rPr lang="zh-CN" altLang="en-US" dirty="0">
                <a:latin typeface="SimSun" panose="02010600030101010101" pitchFamily="2" charset="-122"/>
                <a:ea typeface="SimSun" panose="02010600030101010101" pitchFamily="2" charset="-122"/>
              </a:rPr>
              <a:t>协议中，实现网络层的通信安全。</a:t>
            </a:r>
            <a:r>
              <a:rPr lang="en-US" altLang="zh-CN" dirty="0" err="1">
                <a:latin typeface="SimSun" panose="02010600030101010101" pitchFamily="2" charset="-122"/>
                <a:ea typeface="SimSun" panose="02010600030101010101" pitchFamily="2" charset="-122"/>
              </a:rPr>
              <a:t>IPSec</a:t>
            </a:r>
            <a:r>
              <a:rPr lang="en-US" altLang="zh-CN" dirty="0">
                <a:latin typeface="SimSun" panose="02010600030101010101" pitchFamily="2" charset="-122"/>
                <a:ea typeface="SimSun" panose="02010600030101010101" pitchFamily="2" charset="-122"/>
              </a:rPr>
              <a:t> </a:t>
            </a:r>
            <a:r>
              <a:rPr lang="zh-CN" altLang="en-US" dirty="0">
                <a:latin typeface="SimSun" panose="02010600030101010101" pitchFamily="2" charset="-122"/>
                <a:ea typeface="SimSun" panose="02010600030101010101" pitchFamily="2" charset="-122"/>
              </a:rPr>
              <a:t>最初是针对</a:t>
            </a:r>
            <a:r>
              <a:rPr lang="en-US" altLang="zh-CN" dirty="0">
                <a:latin typeface="SimSun" panose="02010600030101010101" pitchFamily="2" charset="-122"/>
                <a:ea typeface="SimSun" panose="02010600030101010101" pitchFamily="2" charset="-122"/>
              </a:rPr>
              <a:t>IPv6 </a:t>
            </a:r>
            <a:r>
              <a:rPr lang="zh-CN" altLang="en-US" dirty="0">
                <a:latin typeface="SimSun" panose="02010600030101010101" pitchFamily="2" charset="-122"/>
                <a:ea typeface="SimSun" panose="02010600030101010101" pitchFamily="2" charset="-122"/>
              </a:rPr>
              <a:t>网络环境开发的，却首先在</a:t>
            </a:r>
            <a:r>
              <a:rPr lang="en-US" altLang="zh-CN" dirty="0">
                <a:latin typeface="SimSun" panose="02010600030101010101" pitchFamily="2" charset="-122"/>
                <a:ea typeface="SimSun" panose="02010600030101010101" pitchFamily="2" charset="-122"/>
              </a:rPr>
              <a:t>IPv4 </a:t>
            </a:r>
            <a:r>
              <a:rPr lang="zh-CN" altLang="en-US" dirty="0">
                <a:latin typeface="SimSun" panose="02010600030101010101" pitchFamily="2" charset="-122"/>
                <a:ea typeface="SimSun" panose="02010600030101010101" pitchFamily="2" charset="-122"/>
              </a:rPr>
              <a:t>网络中广泛部署。</a:t>
            </a:r>
          </a:p>
          <a:p>
            <a:endParaRPr lang="en-CN" dirty="0"/>
          </a:p>
        </p:txBody>
      </p:sp>
      <p:sp>
        <p:nvSpPr>
          <p:cNvPr id="4" name="Slide Number Placeholder 3">
            <a:extLst>
              <a:ext uri="{FF2B5EF4-FFF2-40B4-BE49-F238E27FC236}">
                <a16:creationId xmlns:a16="http://schemas.microsoft.com/office/drawing/2014/main" id="{559B15ED-32CF-B431-9FD4-66D77AA3C605}"/>
              </a:ext>
            </a:extLst>
          </p:cNvPr>
          <p:cNvSpPr>
            <a:spLocks noGrp="1"/>
          </p:cNvSpPr>
          <p:nvPr>
            <p:ph type="sldNum" sz="quarter" idx="5"/>
          </p:nvPr>
        </p:nvSpPr>
        <p:spPr/>
        <p:txBody>
          <a:bodyPr/>
          <a:lstStyle/>
          <a:p>
            <a:fld id="{57423B5D-790E-4229-9660-97C7D2DC53D4}" type="slidenum">
              <a:rPr lang="zh-CN" altLang="en-US" smtClean="0"/>
              <a:t>13</a:t>
            </a:fld>
            <a:endParaRPr lang="zh-CN" altLang="en-US"/>
          </a:p>
        </p:txBody>
      </p:sp>
    </p:spTree>
    <p:extLst>
      <p:ext uri="{BB962C8B-B14F-4D97-AF65-F5344CB8AC3E}">
        <p14:creationId xmlns:p14="http://schemas.microsoft.com/office/powerpoint/2010/main" val="603187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Sun" panose="02010600030101010101" pitchFamily="2" charset="-122"/>
                <a:ea typeface="SimSun" panose="02010600030101010101" pitchFamily="2" charset="-122"/>
              </a:rPr>
              <a:t>通过对</a:t>
            </a:r>
            <a:r>
              <a:rPr lang="en-US" altLang="zh-CN" dirty="0" err="1">
                <a:latin typeface="SimSun" panose="02010600030101010101" pitchFamily="2" charset="-122"/>
                <a:ea typeface="SimSun" panose="02010600030101010101" pitchFamily="2" charset="-122"/>
              </a:rPr>
              <a:t>IPSec</a:t>
            </a:r>
            <a:r>
              <a:rPr lang="en-US" altLang="zh-CN" dirty="0">
                <a:latin typeface="SimSun" panose="02010600030101010101" pitchFamily="2" charset="-122"/>
                <a:ea typeface="SimSun" panose="02010600030101010101" pitchFamily="2" charset="-122"/>
              </a:rPr>
              <a:t> </a:t>
            </a:r>
            <a:r>
              <a:rPr lang="zh-CN" altLang="en-US" dirty="0">
                <a:latin typeface="SimSun" panose="02010600030101010101" pitchFamily="2" charset="-122"/>
                <a:ea typeface="SimSun" panose="02010600030101010101" pitchFamily="2" charset="-122"/>
              </a:rPr>
              <a:t>协议中</a:t>
            </a:r>
            <a:r>
              <a:rPr lang="en-US" altLang="zh-CN" dirty="0">
                <a:latin typeface="SimSun" panose="02010600030101010101" pitchFamily="2" charset="-122"/>
                <a:ea typeface="SimSun" panose="02010600030101010101" pitchFamily="2" charset="-122"/>
              </a:rPr>
              <a:t>IKE </a:t>
            </a:r>
            <a:r>
              <a:rPr lang="zh-CN" altLang="en-US" dirty="0">
                <a:latin typeface="SimSun" panose="02010600030101010101" pitchFamily="2" charset="-122"/>
                <a:ea typeface="SimSun" panose="02010600030101010101" pitchFamily="2" charset="-122"/>
              </a:rPr>
              <a:t>阶段的报文数据进行解析，可以查看算法属性值，进而判断具体用到的算法。</a:t>
            </a:r>
          </a:p>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t>14</a:t>
            </a:fld>
            <a:endParaRPr lang="zh-CN" altLang="en-US"/>
          </a:p>
        </p:txBody>
      </p:sp>
    </p:spTree>
    <p:extLst>
      <p:ext uri="{BB962C8B-B14F-4D97-AF65-F5344CB8AC3E}">
        <p14:creationId xmlns:p14="http://schemas.microsoft.com/office/powerpoint/2010/main" val="403917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安全套接字层 </a:t>
            </a:r>
            <a:r>
              <a:rPr lang="en-US" altLang="zh-CN" b="0" i="0" dirty="0">
                <a:solidFill>
                  <a:srgbClr val="1C1917"/>
                </a:solidFill>
                <a:effectLst/>
              </a:rPr>
              <a:t>SSL (Secure Socket Layer)</a:t>
            </a:r>
            <a:r>
              <a:rPr lang="zh-CN" altLang="en-US" b="0" i="0" dirty="0">
                <a:solidFill>
                  <a:srgbClr val="1C1917"/>
                </a:solidFill>
                <a:effectLst/>
              </a:rPr>
              <a:t>，网景</a:t>
            </a:r>
            <a:r>
              <a:rPr lang="en-US" altLang="zh-CN" b="0" i="0" dirty="0">
                <a:solidFill>
                  <a:srgbClr val="1C1917"/>
                </a:solidFill>
                <a:effectLst/>
              </a:rPr>
              <a:t>(Netscape)</a:t>
            </a:r>
            <a:r>
              <a:rPr lang="zh-CN" altLang="en-US" b="0" i="0" dirty="0">
                <a:solidFill>
                  <a:srgbClr val="1C1917"/>
                </a:solidFill>
                <a:effectLst/>
              </a:rPr>
              <a:t>公司于</a:t>
            </a:r>
            <a:r>
              <a:rPr lang="en-US" altLang="zh-CN" b="0" i="0" dirty="0">
                <a:solidFill>
                  <a:srgbClr val="1C1917"/>
                </a:solidFill>
                <a:effectLst/>
              </a:rPr>
              <a:t>1994</a:t>
            </a:r>
            <a:r>
              <a:rPr lang="zh-CN" altLang="en-US" b="0" i="0" dirty="0">
                <a:solidFill>
                  <a:srgbClr val="1C1917"/>
                </a:solidFill>
                <a:effectLst/>
              </a:rPr>
              <a:t>年提出</a:t>
            </a:r>
          </a:p>
          <a:p>
            <a:pPr marL="342900" indent="-342900" algn="l">
              <a:lnSpc>
                <a:spcPct val="150000"/>
              </a:lnSpc>
              <a:buFont typeface="Wingdings" panose="05000000000000000000" pitchFamily="2" charset="2"/>
              <a:buChar char="Ø"/>
            </a:pPr>
            <a:r>
              <a:rPr lang="zh-CN" altLang="en-US" b="0" i="0" dirty="0">
                <a:solidFill>
                  <a:srgbClr val="1C1917"/>
                </a:solidFill>
                <a:effectLst/>
              </a:rPr>
              <a:t>传输层安全协议 </a:t>
            </a:r>
            <a:r>
              <a:rPr lang="en-US" altLang="zh-CN" b="0" i="0" dirty="0">
                <a:solidFill>
                  <a:srgbClr val="1C1917"/>
                </a:solidFill>
                <a:effectLst/>
              </a:rPr>
              <a:t>TLS (Transport Layer Security)</a:t>
            </a:r>
            <a:r>
              <a:rPr lang="zh-CN" altLang="en-US" b="0" i="0" dirty="0">
                <a:solidFill>
                  <a:srgbClr val="1C1917"/>
                </a:solidFill>
                <a:effectLst/>
              </a:rPr>
              <a:t>，互联网工程任务组</a:t>
            </a:r>
            <a:r>
              <a:rPr lang="en-US" altLang="zh-CN" b="0" i="0" dirty="0">
                <a:solidFill>
                  <a:srgbClr val="1C1917"/>
                </a:solidFill>
                <a:effectLst/>
              </a:rPr>
              <a:t>(IETF)</a:t>
            </a:r>
            <a:r>
              <a:rPr lang="zh-CN" altLang="en-US" b="0" i="0" dirty="0">
                <a:solidFill>
                  <a:srgbClr val="1C1917"/>
                </a:solidFill>
                <a:effectLst/>
              </a:rPr>
              <a:t>于</a:t>
            </a:r>
            <a:r>
              <a:rPr lang="en-US" altLang="zh-CN" b="0" i="0" dirty="0">
                <a:solidFill>
                  <a:srgbClr val="1C1917"/>
                </a:solidFill>
                <a:effectLst/>
              </a:rPr>
              <a:t>1999</a:t>
            </a:r>
            <a:r>
              <a:rPr lang="zh-CN" altLang="en-US" b="0" i="0" dirty="0">
                <a:solidFill>
                  <a:srgbClr val="1C1917"/>
                </a:solidFill>
                <a:effectLst/>
              </a:rPr>
              <a:t>年制定</a:t>
            </a:r>
          </a:p>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t>15</a:t>
            </a:fld>
            <a:endParaRPr lang="zh-CN" altLang="en-US"/>
          </a:p>
        </p:txBody>
      </p:sp>
    </p:spTree>
    <p:extLst>
      <p:ext uri="{BB962C8B-B14F-4D97-AF65-F5344CB8AC3E}">
        <p14:creationId xmlns:p14="http://schemas.microsoft.com/office/powerpoint/2010/main" val="26117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50000"/>
              </a:lnSpc>
              <a:buFont typeface="Wingdings" panose="05000000000000000000" pitchFamily="2" charset="2"/>
              <a:buNone/>
            </a:pPr>
            <a:r>
              <a:rPr lang="zh-CN" altLang="en-US" b="0" i="0" dirty="0">
                <a:solidFill>
                  <a:srgbClr val="1C1917"/>
                </a:solidFill>
                <a:effectLst/>
              </a:rPr>
              <a:t>采用握手协议建立客户与服务器之间的安全通道，该协议包括双方的相互认证，交换密钥参数</a:t>
            </a:r>
          </a:p>
          <a:p>
            <a:pPr marL="0" indent="0" algn="l">
              <a:lnSpc>
                <a:spcPct val="150000"/>
              </a:lnSpc>
              <a:buFont typeface="Wingdings" panose="05000000000000000000" pitchFamily="2" charset="2"/>
              <a:buNone/>
            </a:pPr>
            <a:r>
              <a:rPr lang="zh-CN" altLang="en-US" b="0" i="0" dirty="0">
                <a:solidFill>
                  <a:srgbClr val="1C1917"/>
                </a:solidFill>
                <a:effectLst/>
              </a:rPr>
              <a:t>采用告警协议向对端指示其安全错误</a:t>
            </a:r>
          </a:p>
          <a:p>
            <a:pPr marL="0" indent="0" algn="l">
              <a:lnSpc>
                <a:spcPct val="150000"/>
              </a:lnSpc>
              <a:buFont typeface="Wingdings" panose="05000000000000000000" pitchFamily="2" charset="2"/>
              <a:buNone/>
            </a:pPr>
            <a:r>
              <a:rPr lang="zh-CN" altLang="en-US" b="0" i="0" dirty="0">
                <a:solidFill>
                  <a:srgbClr val="1C1917"/>
                </a:solidFill>
                <a:effectLst/>
              </a:rPr>
              <a:t>采用改变密码规格协议告知改变密码参数</a:t>
            </a:r>
          </a:p>
          <a:p>
            <a:pPr marL="0" indent="0" algn="l">
              <a:lnSpc>
                <a:spcPct val="150000"/>
              </a:lnSpc>
              <a:buFont typeface="Wingdings" panose="05000000000000000000" pitchFamily="2" charset="2"/>
              <a:buNone/>
            </a:pPr>
            <a:r>
              <a:rPr lang="zh-CN" altLang="en-US" b="0" i="0" dirty="0">
                <a:solidFill>
                  <a:srgbClr val="1C1917"/>
                </a:solidFill>
                <a:effectLst/>
              </a:rPr>
              <a:t>采用记录协议封装以上三种协议或应用层数据（记录类型：</a:t>
            </a:r>
            <a:r>
              <a:rPr lang="en-US" altLang="zh-CN" b="0" i="0" dirty="0">
                <a:solidFill>
                  <a:srgbClr val="1C1917"/>
                </a:solidFill>
                <a:effectLst/>
              </a:rPr>
              <a:t>20=</a:t>
            </a:r>
            <a:r>
              <a:rPr lang="zh-CN" altLang="en-US" b="0" i="0" dirty="0">
                <a:solidFill>
                  <a:srgbClr val="1C1917"/>
                </a:solidFill>
                <a:effectLst/>
              </a:rPr>
              <a:t>改变密码规格，</a:t>
            </a:r>
            <a:r>
              <a:rPr lang="en-US" altLang="zh-CN" b="0" i="0" dirty="0">
                <a:solidFill>
                  <a:srgbClr val="1C1917"/>
                </a:solidFill>
                <a:effectLst/>
              </a:rPr>
              <a:t>21=</a:t>
            </a:r>
            <a:r>
              <a:rPr lang="zh-CN" altLang="en-US" b="0" i="0" dirty="0">
                <a:solidFill>
                  <a:srgbClr val="1C1917"/>
                </a:solidFill>
                <a:effectLst/>
              </a:rPr>
              <a:t>告警，</a:t>
            </a:r>
            <a:r>
              <a:rPr lang="en-US" altLang="zh-CN" b="0" i="0" dirty="0">
                <a:solidFill>
                  <a:srgbClr val="1C1917"/>
                </a:solidFill>
                <a:effectLst/>
              </a:rPr>
              <a:t>22=</a:t>
            </a:r>
            <a:r>
              <a:rPr lang="zh-CN" altLang="en-US" b="0" i="0" dirty="0">
                <a:solidFill>
                  <a:srgbClr val="1C1917"/>
                </a:solidFill>
                <a:effectLst/>
              </a:rPr>
              <a:t>握手，</a:t>
            </a:r>
            <a:r>
              <a:rPr lang="en-US" altLang="zh-CN" b="0" i="0" dirty="0">
                <a:solidFill>
                  <a:srgbClr val="1C1917"/>
                </a:solidFill>
                <a:effectLst/>
              </a:rPr>
              <a:t>23=</a:t>
            </a:r>
            <a:r>
              <a:rPr lang="zh-CN" altLang="en-US" b="0" i="0" dirty="0">
                <a:solidFill>
                  <a:srgbClr val="1C1917"/>
                </a:solidFill>
                <a:effectLst/>
              </a:rPr>
              <a:t>应用层数据</a:t>
            </a:r>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t>17</a:t>
            </a:fld>
            <a:endParaRPr lang="zh-CN" altLang="en-US"/>
          </a:p>
        </p:txBody>
      </p:sp>
    </p:spTree>
    <p:extLst>
      <p:ext uri="{BB962C8B-B14F-4D97-AF65-F5344CB8AC3E}">
        <p14:creationId xmlns:p14="http://schemas.microsoft.com/office/powerpoint/2010/main" val="204951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pPr/>
              <a:t>18</a:t>
            </a:fld>
            <a:endParaRPr lang="zh-CN" altLang="en-US" dirty="0"/>
          </a:p>
        </p:txBody>
      </p:sp>
    </p:spTree>
    <p:extLst>
      <p:ext uri="{BB962C8B-B14F-4D97-AF65-F5344CB8AC3E}">
        <p14:creationId xmlns:p14="http://schemas.microsoft.com/office/powerpoint/2010/main" val="278964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pPr/>
              <a:t>19</a:t>
            </a:fld>
            <a:endParaRPr lang="zh-CN" altLang="en-US" dirty="0"/>
          </a:p>
        </p:txBody>
      </p:sp>
    </p:spTree>
    <p:extLst>
      <p:ext uri="{BB962C8B-B14F-4D97-AF65-F5344CB8AC3E}">
        <p14:creationId xmlns:p14="http://schemas.microsoft.com/office/powerpoint/2010/main" val="302481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pPr/>
              <a:t>20</a:t>
            </a:fld>
            <a:endParaRPr lang="zh-CN" altLang="en-US" dirty="0"/>
          </a:p>
        </p:txBody>
      </p:sp>
    </p:spTree>
    <p:extLst>
      <p:ext uri="{BB962C8B-B14F-4D97-AF65-F5344CB8AC3E}">
        <p14:creationId xmlns:p14="http://schemas.microsoft.com/office/powerpoint/2010/main" val="27495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pPr/>
              <a:t>21</a:t>
            </a:fld>
            <a:endParaRPr lang="zh-CN" altLang="en-US" dirty="0"/>
          </a:p>
        </p:txBody>
      </p:sp>
    </p:spTree>
    <p:extLst>
      <p:ext uri="{BB962C8B-B14F-4D97-AF65-F5344CB8AC3E}">
        <p14:creationId xmlns:p14="http://schemas.microsoft.com/office/powerpoint/2010/main" val="3249851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实现ECDHE/ECC的算法为SM2</a:t>
            </a:r>
            <a:r>
              <a:rPr lang="zh-CN" altLang="en-US" dirty="0"/>
              <a:t>，实现</a:t>
            </a:r>
            <a:r>
              <a:rPr lang="en-US" altLang="zh-CN" dirty="0"/>
              <a:t>IBSDH/IBC</a:t>
            </a:r>
            <a:r>
              <a:rPr lang="zh-CN" altLang="en-US" dirty="0"/>
              <a:t>的算法为</a:t>
            </a:r>
            <a:r>
              <a:rPr lang="en-US" altLang="zh-CN" dirty="0"/>
              <a:t>SM9</a:t>
            </a:r>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176608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89248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2800" dirty="0"/>
          </a:p>
        </p:txBody>
      </p:sp>
      <p:sp>
        <p:nvSpPr>
          <p:cNvPr id="4" name="Slide Number Placeholder 3"/>
          <p:cNvSpPr>
            <a:spLocks noGrp="1"/>
          </p:cNvSpPr>
          <p:nvPr>
            <p:ph type="sldNum" sz="quarter" idx="5"/>
          </p:nvPr>
        </p:nvSpPr>
        <p:spPr/>
        <p:txBody>
          <a:bodyPr/>
          <a:lstStyle/>
          <a:p>
            <a:fld id="{57423B5D-790E-4229-9660-97C7D2DC53D4}" type="slidenum">
              <a:rPr lang="zh-CN" altLang="en-US" smtClean="0"/>
              <a:t>3</a:t>
            </a:fld>
            <a:endParaRPr lang="zh-CN" altLang="en-US"/>
          </a:p>
        </p:txBody>
      </p:sp>
    </p:spTree>
    <p:extLst>
      <p:ext uri="{BB962C8B-B14F-4D97-AF65-F5344CB8AC3E}">
        <p14:creationId xmlns:p14="http://schemas.microsoft.com/office/powerpoint/2010/main" val="93216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321B0-0066-752D-5B59-AD813EA76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EEFAEE-56BB-79FD-E817-B392418A5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BD22F-3EBA-FD17-CDB9-C589DF9319CA}"/>
              </a:ext>
            </a:extLst>
          </p:cNvPr>
          <p:cNvSpPr>
            <a:spLocks noGrp="1"/>
          </p:cNvSpPr>
          <p:nvPr>
            <p:ph type="body" idx="1"/>
          </p:nvPr>
        </p:nvSpPr>
        <p:spPr/>
        <p:txBody>
          <a:bodyPr/>
          <a:lstStyle/>
          <a:p>
            <a:pPr marL="0" indent="0" algn="l">
              <a:lnSpc>
                <a:spcPct val="150000"/>
              </a:lnSpc>
              <a:buFont typeface="Wingdings" panose="05000000000000000000" pitchFamily="2" charset="2"/>
              <a:buNone/>
            </a:pPr>
            <a:r>
              <a:rPr lang="zh-CN" altLang="en-US" sz="4800" b="0" i="0" dirty="0">
                <a:solidFill>
                  <a:srgbClr val="1C1917"/>
                </a:solidFill>
                <a:effectLst/>
              </a:rPr>
              <a:t>如果仅收发双方知道 </a:t>
            </a:r>
            <a:r>
              <a:rPr lang="en-US" altLang="zh-CN" sz="4800" b="0" i="0" dirty="0">
                <a:solidFill>
                  <a:srgbClr val="1C1917"/>
                </a:solidFill>
                <a:effectLst/>
              </a:rPr>
              <a:t>K</a:t>
            </a:r>
            <a:r>
              <a:rPr lang="zh-CN" altLang="en-US" sz="4800" b="0" i="0" dirty="0">
                <a:solidFill>
                  <a:srgbClr val="1C1917"/>
                </a:solidFill>
                <a:effectLst/>
              </a:rPr>
              <a:t>，且 </a:t>
            </a:r>
            <a:r>
              <a:rPr lang="en-US" altLang="zh-CN" sz="4800" b="0" i="0" dirty="0">
                <a:solidFill>
                  <a:srgbClr val="1C1917"/>
                </a:solidFill>
                <a:effectLst/>
              </a:rPr>
              <a:t>B </a:t>
            </a:r>
            <a:r>
              <a:rPr lang="zh-CN" altLang="en-US" sz="4800" b="0" i="0" dirty="0">
                <a:solidFill>
                  <a:srgbClr val="1C1917"/>
                </a:solidFill>
                <a:effectLst/>
              </a:rPr>
              <a:t>计算得到的 </a:t>
            </a:r>
            <a:r>
              <a:rPr lang="en-US" altLang="zh-CN" sz="4800" b="0" i="0" dirty="0">
                <a:solidFill>
                  <a:srgbClr val="1C1917"/>
                </a:solidFill>
                <a:effectLst/>
              </a:rPr>
              <a:t>MAC </a:t>
            </a:r>
            <a:r>
              <a:rPr lang="zh-CN" altLang="en-US" sz="4800" b="0" i="0" dirty="0">
                <a:solidFill>
                  <a:srgbClr val="1C1917"/>
                </a:solidFill>
                <a:effectLst/>
              </a:rPr>
              <a:t>与接收到的 </a:t>
            </a:r>
            <a:r>
              <a:rPr lang="en-US" altLang="zh-CN" sz="4800" b="0" i="0" dirty="0">
                <a:solidFill>
                  <a:srgbClr val="1C1917"/>
                </a:solidFill>
                <a:effectLst/>
              </a:rPr>
              <a:t>MAC </a:t>
            </a:r>
            <a:r>
              <a:rPr lang="zh-CN" altLang="en-US" sz="4800" b="0" i="0" dirty="0">
                <a:solidFill>
                  <a:srgbClr val="1C1917"/>
                </a:solidFill>
                <a:effectLst/>
              </a:rPr>
              <a:t>一致，这一系统就实现了以下功能：</a:t>
            </a:r>
            <a:endParaRPr lang="en-US" altLang="zh-CN" sz="4800" b="0" i="0" dirty="0">
              <a:solidFill>
                <a:srgbClr val="1C1917"/>
              </a:solidFill>
              <a:effectLst/>
            </a:endParaRPr>
          </a:p>
          <a:p>
            <a:pPr marL="0" indent="0" algn="l">
              <a:lnSpc>
                <a:spcPct val="150000"/>
              </a:lnSpc>
              <a:buFont typeface="Wingdings" panose="05000000000000000000" pitchFamily="2" charset="2"/>
              <a:buNone/>
            </a:pPr>
            <a:r>
              <a:rPr lang="zh-CN" altLang="en-US" sz="4800" b="0" i="0" dirty="0">
                <a:solidFill>
                  <a:srgbClr val="1C1917"/>
                </a:solidFill>
                <a:effectLst/>
              </a:rPr>
              <a:t>第一步：接收方相信发方发来的消息未被篡改，这是因为攻击者不知道密钥，所以不能够在篡改消息后相应地篡改 </a:t>
            </a:r>
            <a:r>
              <a:rPr lang="en-US" altLang="zh-CN" sz="4800" b="0" i="0" dirty="0">
                <a:solidFill>
                  <a:srgbClr val="1C1917"/>
                </a:solidFill>
                <a:effectLst/>
              </a:rPr>
              <a:t>MAC</a:t>
            </a:r>
            <a:r>
              <a:rPr lang="zh-CN" altLang="en-US" sz="4800" b="0" i="0" dirty="0">
                <a:solidFill>
                  <a:srgbClr val="1C1917"/>
                </a:solidFill>
                <a:effectLst/>
              </a:rPr>
              <a:t>，而如果仅篡改消息，则接收方计算的新 </a:t>
            </a:r>
            <a:r>
              <a:rPr lang="en-US" altLang="zh-CN" sz="4800" b="0" i="0" dirty="0">
                <a:solidFill>
                  <a:srgbClr val="1C1917"/>
                </a:solidFill>
                <a:effectLst/>
              </a:rPr>
              <a:t>MAC </a:t>
            </a:r>
            <a:r>
              <a:rPr lang="zh-CN" altLang="en-US" sz="4800" b="0" i="0" dirty="0">
                <a:solidFill>
                  <a:srgbClr val="1C1917"/>
                </a:solidFill>
                <a:effectLst/>
              </a:rPr>
              <a:t>将与收到的 </a:t>
            </a:r>
            <a:r>
              <a:rPr lang="en-US" altLang="zh-CN" sz="4800" b="0" i="0" dirty="0">
                <a:solidFill>
                  <a:srgbClr val="1C1917"/>
                </a:solidFill>
                <a:effectLst/>
              </a:rPr>
              <a:t>MAC </a:t>
            </a:r>
            <a:r>
              <a:rPr lang="zh-CN" altLang="en-US" sz="4800" b="0" i="0" dirty="0">
                <a:solidFill>
                  <a:srgbClr val="1C1917"/>
                </a:solidFill>
                <a:effectLst/>
              </a:rPr>
              <a:t>不同。</a:t>
            </a:r>
            <a:endParaRPr lang="en-US" altLang="zh-CN" sz="4800" b="0" i="0" dirty="0">
              <a:solidFill>
                <a:srgbClr val="1C1917"/>
              </a:solidFill>
              <a:effectLst/>
            </a:endParaRPr>
          </a:p>
          <a:p>
            <a:pPr marL="0" indent="0" algn="l">
              <a:lnSpc>
                <a:spcPct val="150000"/>
              </a:lnSpc>
              <a:buFont typeface="Wingdings" panose="05000000000000000000" pitchFamily="2" charset="2"/>
              <a:buNone/>
            </a:pPr>
            <a:r>
              <a:rPr lang="zh-CN" altLang="en-US" sz="4800" b="0" i="0" dirty="0">
                <a:solidFill>
                  <a:srgbClr val="1C1917"/>
                </a:solidFill>
                <a:effectLst/>
              </a:rPr>
              <a:t>第二步：接收方相信发方不是冒充的，这是因为除收发双方外再无其他人知道密钥，因此其他人不可能对自己发送的消息计算出正确的 </a:t>
            </a:r>
            <a:r>
              <a:rPr lang="en-US" altLang="zh-CN" sz="4800" b="0" i="0" dirty="0">
                <a:solidFill>
                  <a:srgbClr val="1C1917"/>
                </a:solidFill>
                <a:effectLst/>
              </a:rPr>
              <a:t>MAC</a:t>
            </a:r>
            <a:r>
              <a:rPr lang="zh-CN" altLang="en-US" sz="4800" b="0" i="0" dirty="0">
                <a:solidFill>
                  <a:srgbClr val="1C1917"/>
                </a:solidFill>
                <a:effectLst/>
              </a:rPr>
              <a:t>。</a:t>
            </a:r>
            <a:endParaRPr lang="en-US" altLang="zh-CN" sz="4800" b="0" i="0" dirty="0">
              <a:solidFill>
                <a:srgbClr val="1C1917"/>
              </a:solidFill>
              <a:effectLst/>
            </a:endParaRPr>
          </a:p>
          <a:p>
            <a:endParaRPr lang="zh-CN" altLang="en-US" sz="2800" dirty="0"/>
          </a:p>
        </p:txBody>
      </p:sp>
      <p:sp>
        <p:nvSpPr>
          <p:cNvPr id="4" name="Slide Number Placeholder 3">
            <a:extLst>
              <a:ext uri="{FF2B5EF4-FFF2-40B4-BE49-F238E27FC236}">
                <a16:creationId xmlns:a16="http://schemas.microsoft.com/office/drawing/2014/main" id="{F21ECC1E-A9FC-C058-312D-419CA0954C71}"/>
              </a:ext>
            </a:extLst>
          </p:cNvPr>
          <p:cNvSpPr>
            <a:spLocks noGrp="1"/>
          </p:cNvSpPr>
          <p:nvPr>
            <p:ph type="sldNum" sz="quarter" idx="5"/>
          </p:nvPr>
        </p:nvSpPr>
        <p:spPr/>
        <p:txBody>
          <a:bodyPr/>
          <a:lstStyle/>
          <a:p>
            <a:fld id="{57423B5D-790E-4229-9660-97C7D2DC53D4}" type="slidenum">
              <a:rPr lang="zh-CN" altLang="en-US" smtClean="0"/>
              <a:t>4</a:t>
            </a:fld>
            <a:endParaRPr lang="zh-CN" altLang="en-US"/>
          </a:p>
        </p:txBody>
      </p:sp>
    </p:spTree>
    <p:extLst>
      <p:ext uri="{BB962C8B-B14F-4D97-AF65-F5344CB8AC3E}">
        <p14:creationId xmlns:p14="http://schemas.microsoft.com/office/powerpoint/2010/main" val="12930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1E759-C526-8B25-8D7F-084EF9514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BF6653-FDD5-D290-B1A4-FEE95F13A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B499AA-F34A-8608-1C10-49FBE08BA7CE}"/>
              </a:ext>
            </a:extLst>
          </p:cNvPr>
          <p:cNvSpPr>
            <a:spLocks noGrp="1"/>
          </p:cNvSpPr>
          <p:nvPr>
            <p:ph type="body" idx="1"/>
          </p:nvPr>
        </p:nvSpPr>
        <p:spPr/>
        <p:txBody>
          <a:bodyPr/>
          <a:lstStyle/>
          <a:p>
            <a:r>
              <a:rPr lang="en-US" altLang="zh-CN" sz="4800" b="0" i="0" dirty="0">
                <a:solidFill>
                  <a:srgbClr val="1C1917"/>
                </a:solidFill>
                <a:effectLst/>
              </a:rPr>
              <a:t>CBC-MAC</a:t>
            </a:r>
            <a:r>
              <a:rPr lang="zh-CN" altLang="en-US" sz="4800" b="0" i="0" dirty="0">
                <a:solidFill>
                  <a:srgbClr val="1C1917"/>
                </a:solidFill>
                <a:effectLst/>
              </a:rPr>
              <a:t>：分组密码的密钥可以作为消息认证码中的共享密钥，对消息进行加密处理后将最后一个分组加密的结果作为消息认证码。由于 </a:t>
            </a:r>
            <a:r>
              <a:rPr lang="en-US" altLang="zh-CN" sz="4800" b="0" i="0" dirty="0">
                <a:solidFill>
                  <a:srgbClr val="1C1917"/>
                </a:solidFill>
                <a:effectLst/>
              </a:rPr>
              <a:t>CBC </a:t>
            </a:r>
            <a:r>
              <a:rPr lang="zh-CN" altLang="en-US" sz="4800" b="0" i="0" dirty="0">
                <a:solidFill>
                  <a:srgbClr val="1C1917"/>
                </a:solidFill>
                <a:effectLst/>
              </a:rPr>
              <a:t>模式的最后一个分组结果由整个消息和密钥决定，所以这种方法也可以保证消息的完整性和真实性。</a:t>
            </a:r>
            <a:endParaRPr lang="en-US" altLang="zh-CN" sz="4800" b="0" i="0" dirty="0">
              <a:solidFill>
                <a:srgbClr val="1C1917"/>
              </a:solidFill>
              <a:effectLst/>
            </a:endParaRPr>
          </a:p>
          <a:p>
            <a:r>
              <a:rPr lang="zh-CN" altLang="en-US" sz="4800" b="0" i="0" dirty="0">
                <a:solidFill>
                  <a:srgbClr val="1C1917"/>
                </a:solidFill>
                <a:effectLst/>
              </a:rPr>
              <a:t>认证加密算法是在通信过程中提供数据机密性和完整性的密码算法，可以看做对称加密算法和消息认证码的结合。</a:t>
            </a:r>
            <a:endParaRPr lang="en-US" altLang="zh-CN" sz="4800" b="0" i="0" dirty="0">
              <a:solidFill>
                <a:srgbClr val="1C1917"/>
              </a:solidFill>
              <a:effectLst/>
            </a:endParaRPr>
          </a:p>
          <a:p>
            <a:r>
              <a:rPr lang="zh-CN" altLang="en-US" sz="4800" b="0" i="0" dirty="0">
                <a:solidFill>
                  <a:srgbClr val="1C1917"/>
                </a:solidFill>
                <a:effectLst/>
              </a:rPr>
              <a:t>认证加密算法的典型实现包括 </a:t>
            </a:r>
            <a:r>
              <a:rPr lang="en-US" altLang="zh-CN" sz="4800" b="0" i="0" dirty="0">
                <a:solidFill>
                  <a:srgbClr val="1C1917"/>
                </a:solidFill>
                <a:effectLst/>
              </a:rPr>
              <a:t>GCM</a:t>
            </a:r>
            <a:r>
              <a:rPr lang="zh-CN" altLang="en-US" sz="4800" b="0" i="0" dirty="0">
                <a:solidFill>
                  <a:srgbClr val="1C1917"/>
                </a:solidFill>
                <a:effectLst/>
              </a:rPr>
              <a:t>算法和 </a:t>
            </a:r>
            <a:r>
              <a:rPr lang="en-US" altLang="zh-CN" sz="4800" b="0" i="0" dirty="0">
                <a:solidFill>
                  <a:srgbClr val="1C1917"/>
                </a:solidFill>
                <a:effectLst/>
              </a:rPr>
              <a:t>CCM </a:t>
            </a:r>
            <a:r>
              <a:rPr lang="zh-CN" altLang="en-US" sz="4800" b="0" i="0" dirty="0">
                <a:solidFill>
                  <a:srgbClr val="1C1917"/>
                </a:solidFill>
                <a:effectLst/>
              </a:rPr>
              <a:t>算法，相比单向散列算法和分组密码实现的消息认证码算法，认证加密算法的应用更广泛。</a:t>
            </a:r>
            <a:endParaRPr lang="en-US" altLang="zh-CN" sz="4800" b="0" i="0" dirty="0">
              <a:solidFill>
                <a:srgbClr val="1C1917"/>
              </a:solidFill>
              <a:effectLst/>
            </a:endParaRPr>
          </a:p>
          <a:p>
            <a:endParaRPr lang="zh-CN" altLang="en-US" sz="2800" dirty="0"/>
          </a:p>
        </p:txBody>
      </p:sp>
      <p:sp>
        <p:nvSpPr>
          <p:cNvPr id="4" name="Slide Number Placeholder 3">
            <a:extLst>
              <a:ext uri="{FF2B5EF4-FFF2-40B4-BE49-F238E27FC236}">
                <a16:creationId xmlns:a16="http://schemas.microsoft.com/office/drawing/2014/main" id="{43D75B44-7FC5-09E3-D407-F23EC91C840A}"/>
              </a:ext>
            </a:extLst>
          </p:cNvPr>
          <p:cNvSpPr>
            <a:spLocks noGrp="1"/>
          </p:cNvSpPr>
          <p:nvPr>
            <p:ph type="sldNum" sz="quarter" idx="5"/>
          </p:nvPr>
        </p:nvSpPr>
        <p:spPr/>
        <p:txBody>
          <a:bodyPr/>
          <a:lstStyle/>
          <a:p>
            <a:fld id="{57423B5D-790E-4229-9660-97C7D2DC53D4}" type="slidenum">
              <a:rPr lang="zh-CN" altLang="en-US" smtClean="0"/>
              <a:t>5</a:t>
            </a:fld>
            <a:endParaRPr lang="zh-CN" altLang="en-US"/>
          </a:p>
        </p:txBody>
      </p:sp>
    </p:spTree>
    <p:extLst>
      <p:ext uri="{BB962C8B-B14F-4D97-AF65-F5344CB8AC3E}">
        <p14:creationId xmlns:p14="http://schemas.microsoft.com/office/powerpoint/2010/main" val="397124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434A7-C8BB-20F2-6176-155A866AF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EACC03-C636-027F-144D-0BC6B29EBD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F5E1E-2FC8-A775-75DC-F7048BC692F5}"/>
              </a:ext>
            </a:extLst>
          </p:cNvPr>
          <p:cNvSpPr>
            <a:spLocks noGrp="1"/>
          </p:cNvSpPr>
          <p:nvPr>
            <p:ph type="body" idx="1"/>
          </p:nvPr>
        </p:nvSpPr>
        <p:spPr/>
        <p:txBody>
          <a:bodyPr/>
          <a:lstStyle/>
          <a:p>
            <a:pPr marL="0" indent="0" algn="l">
              <a:lnSpc>
                <a:spcPct val="150000"/>
              </a:lnSpc>
              <a:buFont typeface="Arial" panose="020B0604020202020204" pitchFamily="34" charset="0"/>
              <a:buNone/>
            </a:pPr>
            <a:r>
              <a:rPr lang="en-US" altLang="zh-CN" sz="4800" dirty="0">
                <a:solidFill>
                  <a:srgbClr val="1C1917"/>
                </a:solidFill>
              </a:rPr>
              <a:t>B</a:t>
            </a:r>
            <a:r>
              <a:rPr lang="zh-CN" altLang="en-US" sz="4800" dirty="0">
                <a:solidFill>
                  <a:srgbClr val="1C1917"/>
                </a:solidFill>
              </a:rPr>
              <a:t>发起鉴别过程，将随机数</a:t>
            </a:r>
            <a:r>
              <a:rPr lang="en-US" altLang="zh-CN" sz="4800" dirty="0">
                <a:solidFill>
                  <a:srgbClr val="1C1917"/>
                </a:solidFill>
              </a:rPr>
              <a:t>R</a:t>
            </a:r>
            <a:r>
              <a:rPr lang="en-US" altLang="zh-CN" sz="4800" baseline="-25000" dirty="0">
                <a:solidFill>
                  <a:srgbClr val="1C1917"/>
                </a:solidFill>
              </a:rPr>
              <a:t>B</a:t>
            </a:r>
            <a:r>
              <a:rPr lang="zh-CN" altLang="en-US" sz="4800" dirty="0">
                <a:solidFill>
                  <a:srgbClr val="1C1917"/>
                </a:solidFill>
              </a:rPr>
              <a:t>作为挑战发送给</a:t>
            </a:r>
            <a:r>
              <a:rPr lang="en-US" altLang="zh-CN" sz="4800" dirty="0">
                <a:solidFill>
                  <a:srgbClr val="1C1917"/>
                </a:solidFill>
              </a:rPr>
              <a:t>A</a:t>
            </a:r>
            <a:r>
              <a:rPr lang="zh-CN" altLang="en-US" sz="4800" dirty="0">
                <a:solidFill>
                  <a:srgbClr val="1C1917"/>
                </a:solidFill>
              </a:rPr>
              <a:t>（并可选的发送一个文本字段</a:t>
            </a:r>
            <a:r>
              <a:rPr lang="en-US" altLang="zh-CN" sz="4800" dirty="0" err="1">
                <a:solidFill>
                  <a:srgbClr val="1C1917"/>
                </a:solidFill>
              </a:rPr>
              <a:t>Textl</a:t>
            </a:r>
            <a:r>
              <a:rPr lang="zh-CN" altLang="en-US" sz="4800" dirty="0">
                <a:solidFill>
                  <a:srgbClr val="1C1917"/>
                </a:solidFill>
              </a:rPr>
              <a:t>）</a:t>
            </a:r>
            <a:endParaRPr lang="en-US" altLang="zh-CN" sz="4800" dirty="0">
              <a:solidFill>
                <a:srgbClr val="1C1917"/>
              </a:solidFill>
            </a:endParaRPr>
          </a:p>
          <a:p>
            <a:pPr marL="0" indent="0" algn="l">
              <a:lnSpc>
                <a:spcPct val="150000"/>
              </a:lnSpc>
              <a:buFont typeface="Arial" panose="020B0604020202020204" pitchFamily="34" charset="0"/>
              <a:buNone/>
            </a:pPr>
            <a:r>
              <a:rPr lang="en-US" altLang="zh-CN" sz="4800" dirty="0">
                <a:solidFill>
                  <a:srgbClr val="1C1917"/>
                </a:solidFill>
              </a:rPr>
              <a:t>A</a:t>
            </a:r>
            <a:r>
              <a:rPr lang="zh-CN" altLang="en-US" sz="4800" dirty="0">
                <a:solidFill>
                  <a:srgbClr val="1C1917"/>
                </a:solidFill>
              </a:rPr>
              <a:t>通过对称加密、计算密码校验值或者私钥签名的方法计算</a:t>
            </a:r>
            <a:r>
              <a:rPr lang="en-US" altLang="zh-CN" sz="4800" dirty="0">
                <a:solidFill>
                  <a:srgbClr val="1C1917"/>
                </a:solidFill>
              </a:rPr>
              <a:t>Token</a:t>
            </a:r>
            <a:r>
              <a:rPr lang="zh-CN" altLang="en-US" sz="4800" dirty="0">
                <a:solidFill>
                  <a:srgbClr val="1C1917"/>
                </a:solidFill>
              </a:rPr>
              <a:t>，并发送给</a:t>
            </a:r>
            <a:r>
              <a:rPr lang="en-US" altLang="zh-CN" sz="4800" dirty="0">
                <a:solidFill>
                  <a:srgbClr val="1C1917"/>
                </a:solidFill>
              </a:rPr>
              <a:t>B</a:t>
            </a:r>
            <a:r>
              <a:rPr lang="zh-CN" altLang="en-US" sz="4800" dirty="0">
                <a:solidFill>
                  <a:srgbClr val="1C1917"/>
                </a:solidFill>
              </a:rPr>
              <a:t>作为自己身份的证明</a:t>
            </a:r>
            <a:endParaRPr lang="en-US" altLang="zh-CN" sz="4800" dirty="0">
              <a:solidFill>
                <a:srgbClr val="1C1917"/>
              </a:solidFill>
            </a:endParaRPr>
          </a:p>
          <a:p>
            <a:pPr marL="0" indent="0" algn="l">
              <a:lnSpc>
                <a:spcPct val="150000"/>
              </a:lnSpc>
              <a:buFont typeface="Arial" panose="020B0604020202020204" pitchFamily="34" charset="0"/>
              <a:buNone/>
            </a:pPr>
            <a:r>
              <a:rPr lang="en-US" altLang="zh-CN" sz="4800" dirty="0">
                <a:solidFill>
                  <a:srgbClr val="1C1917"/>
                </a:solidFill>
              </a:rPr>
              <a:t>B</a:t>
            </a:r>
            <a:r>
              <a:rPr lang="zh-CN" altLang="en-US" sz="4800" dirty="0">
                <a:solidFill>
                  <a:srgbClr val="1C1917"/>
                </a:solidFill>
              </a:rPr>
              <a:t>通过对称解密、重新计算密码校验值或者签名验证的方法验证</a:t>
            </a:r>
            <a:r>
              <a:rPr lang="en-US" altLang="zh-CN" sz="4800" dirty="0">
                <a:solidFill>
                  <a:srgbClr val="1C1917"/>
                </a:solidFill>
              </a:rPr>
              <a:t>Token</a:t>
            </a:r>
            <a:r>
              <a:rPr lang="zh-CN" altLang="en-US" sz="4800" dirty="0">
                <a:solidFill>
                  <a:srgbClr val="1C1917"/>
                </a:solidFill>
              </a:rPr>
              <a:t>的有效性，从而对</a:t>
            </a:r>
            <a:r>
              <a:rPr lang="en-US" altLang="zh-CN" sz="4800" dirty="0">
                <a:solidFill>
                  <a:srgbClr val="1C1917"/>
                </a:solidFill>
              </a:rPr>
              <a:t>A</a:t>
            </a:r>
            <a:r>
              <a:rPr lang="zh-CN" altLang="en-US" sz="4800" dirty="0">
                <a:solidFill>
                  <a:srgbClr val="1C1917"/>
                </a:solidFill>
              </a:rPr>
              <a:t>的身份进行鉴别。</a:t>
            </a:r>
          </a:p>
        </p:txBody>
      </p:sp>
      <p:sp>
        <p:nvSpPr>
          <p:cNvPr id="4" name="Slide Number Placeholder 3">
            <a:extLst>
              <a:ext uri="{FF2B5EF4-FFF2-40B4-BE49-F238E27FC236}">
                <a16:creationId xmlns:a16="http://schemas.microsoft.com/office/drawing/2014/main" id="{4B8F62A3-565C-57AC-74A8-0586E614ACB1}"/>
              </a:ext>
            </a:extLst>
          </p:cNvPr>
          <p:cNvSpPr>
            <a:spLocks noGrp="1"/>
          </p:cNvSpPr>
          <p:nvPr>
            <p:ph type="sldNum" sz="quarter" idx="5"/>
          </p:nvPr>
        </p:nvSpPr>
        <p:spPr/>
        <p:txBody>
          <a:bodyPr/>
          <a:lstStyle/>
          <a:p>
            <a:fld id="{57423B5D-790E-4229-9660-97C7D2DC53D4}" type="slidenum">
              <a:rPr lang="zh-CN" altLang="en-US" smtClean="0"/>
              <a:t>6</a:t>
            </a:fld>
            <a:endParaRPr lang="zh-CN" altLang="en-US"/>
          </a:p>
        </p:txBody>
      </p:sp>
    </p:spTree>
    <p:extLst>
      <p:ext uri="{BB962C8B-B14F-4D97-AF65-F5344CB8AC3E}">
        <p14:creationId xmlns:p14="http://schemas.microsoft.com/office/powerpoint/2010/main" val="385762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C9CF8-7118-904D-888A-425383B43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772F8-B8A7-BE86-B859-7235BFDA42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720E47-514C-2667-35E7-7A60B4F7750B}"/>
              </a:ext>
            </a:extLst>
          </p:cNvPr>
          <p:cNvSpPr>
            <a:spLocks noGrp="1"/>
          </p:cNvSpPr>
          <p:nvPr>
            <p:ph type="body" idx="1"/>
          </p:nvPr>
        </p:nvSpPr>
        <p:spPr/>
        <p:txBody>
          <a:bodyPr/>
          <a:lstStyle/>
          <a:p>
            <a:endParaRPr lang="zh-CN" altLang="en-US" sz="2800" dirty="0"/>
          </a:p>
        </p:txBody>
      </p:sp>
      <p:sp>
        <p:nvSpPr>
          <p:cNvPr id="4" name="Slide Number Placeholder 3">
            <a:extLst>
              <a:ext uri="{FF2B5EF4-FFF2-40B4-BE49-F238E27FC236}">
                <a16:creationId xmlns:a16="http://schemas.microsoft.com/office/drawing/2014/main" id="{E14C5635-1E14-DC63-8ECA-5051E8CF5C1F}"/>
              </a:ext>
            </a:extLst>
          </p:cNvPr>
          <p:cNvSpPr>
            <a:spLocks noGrp="1"/>
          </p:cNvSpPr>
          <p:nvPr>
            <p:ph type="sldNum" sz="quarter" idx="5"/>
          </p:nvPr>
        </p:nvSpPr>
        <p:spPr/>
        <p:txBody>
          <a:bodyPr/>
          <a:lstStyle/>
          <a:p>
            <a:fld id="{57423B5D-790E-4229-9660-97C7D2DC53D4}" type="slidenum">
              <a:rPr lang="zh-CN" altLang="en-US" smtClean="0"/>
              <a:t>7</a:t>
            </a:fld>
            <a:endParaRPr lang="zh-CN" altLang="en-US"/>
          </a:p>
        </p:txBody>
      </p:sp>
    </p:spTree>
    <p:extLst>
      <p:ext uri="{BB962C8B-B14F-4D97-AF65-F5344CB8AC3E}">
        <p14:creationId xmlns:p14="http://schemas.microsoft.com/office/powerpoint/2010/main" val="205562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0C961-58C1-6E2D-F08B-91B14251F4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991DF-AF8D-69AC-6B9E-61184C6883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46E927-8B8E-A9AE-FCC7-E2F014DF86E5}"/>
              </a:ext>
            </a:extLst>
          </p:cNvPr>
          <p:cNvSpPr>
            <a:spLocks noGrp="1"/>
          </p:cNvSpPr>
          <p:nvPr>
            <p:ph type="body" idx="1"/>
          </p:nvPr>
        </p:nvSpPr>
        <p:spPr/>
        <p:txBody>
          <a:bodyPr/>
          <a:lstStyle/>
          <a:p>
            <a:pPr marL="0" indent="0" algn="l">
              <a:lnSpc>
                <a:spcPct val="150000"/>
              </a:lnSpc>
              <a:buFont typeface="Wingdings" panose="05000000000000000000" pitchFamily="2" charset="2"/>
              <a:buNone/>
            </a:pPr>
            <a:r>
              <a:rPr lang="zh-CN" altLang="en-US" sz="4800" b="0" i="0" dirty="0">
                <a:solidFill>
                  <a:srgbClr val="1C1917"/>
                </a:solidFill>
                <a:effectLst/>
              </a:rPr>
              <a:t>确保大素数</a:t>
            </a:r>
            <a:r>
              <a:rPr lang="en-US" altLang="zh-CN" sz="4800" b="0" i="0" dirty="0">
                <a:solidFill>
                  <a:srgbClr val="1C1917"/>
                </a:solidFill>
                <a:effectLst/>
              </a:rPr>
              <a:t>p</a:t>
            </a:r>
            <a:r>
              <a:rPr lang="zh-CN" altLang="en-US" sz="4800" b="0" i="0" dirty="0">
                <a:solidFill>
                  <a:srgbClr val="1C1917"/>
                </a:solidFill>
                <a:effectLst/>
              </a:rPr>
              <a:t>和生成元</a:t>
            </a:r>
            <a:r>
              <a:rPr lang="en-US" altLang="zh-CN" sz="4800" b="0" i="0" dirty="0">
                <a:solidFill>
                  <a:srgbClr val="1C1917"/>
                </a:solidFill>
                <a:effectLst/>
              </a:rPr>
              <a:t>g</a:t>
            </a:r>
            <a:r>
              <a:rPr lang="zh-CN" altLang="en-US" sz="4800" b="0" i="0" dirty="0">
                <a:solidFill>
                  <a:srgbClr val="1C1917"/>
                </a:solidFill>
                <a:effectLst/>
              </a:rPr>
              <a:t> 的选择是重要的，以保护协议的安全性。通常，</a:t>
            </a:r>
            <a:r>
              <a:rPr lang="en-US" altLang="zh-CN" sz="4800" b="0" i="0" dirty="0">
                <a:solidFill>
                  <a:srgbClr val="1C1917"/>
                </a:solidFill>
                <a:effectLst/>
              </a:rPr>
              <a:t>p</a:t>
            </a:r>
            <a:r>
              <a:rPr lang="zh-CN" altLang="en-US" sz="4800" b="0" i="0" dirty="0">
                <a:solidFill>
                  <a:srgbClr val="1C1917"/>
                </a:solidFill>
                <a:effectLst/>
              </a:rPr>
              <a:t>和</a:t>
            </a:r>
            <a:r>
              <a:rPr lang="en-US" altLang="zh-CN" sz="4800" b="0" i="0" dirty="0">
                <a:solidFill>
                  <a:srgbClr val="1C1917"/>
                </a:solidFill>
                <a:effectLst/>
              </a:rPr>
              <a:t>g</a:t>
            </a:r>
            <a:r>
              <a:rPr lang="zh-CN" altLang="en-US" sz="4800" b="0" i="0" dirty="0">
                <a:solidFill>
                  <a:srgbClr val="1C1917"/>
                </a:solidFill>
                <a:effectLst/>
              </a:rPr>
              <a:t>的值由标准机构或加密专家提供，并经过安全评估。此外，为了防止中间人攻击，通信双方应该验证对方的公钥的真实性。</a:t>
            </a:r>
            <a:endParaRPr lang="en-US" altLang="zh-CN" sz="4800" b="0" i="0" dirty="0">
              <a:solidFill>
                <a:srgbClr val="1C1917"/>
              </a:solidFill>
              <a:effectLst/>
            </a:endParaRPr>
          </a:p>
          <a:p>
            <a:pPr marL="0" indent="0" algn="l">
              <a:lnSpc>
                <a:spcPct val="150000"/>
              </a:lnSpc>
              <a:buFont typeface="Wingdings" panose="05000000000000000000" pitchFamily="2" charset="2"/>
              <a:buNone/>
            </a:pPr>
            <a:r>
              <a:rPr lang="zh-CN" altLang="en-US" sz="4800" b="0" i="0" dirty="0">
                <a:solidFill>
                  <a:srgbClr val="1C1917"/>
                </a:solidFill>
                <a:effectLst/>
              </a:rPr>
              <a:t>实际中常用的</a:t>
            </a:r>
            <a:r>
              <a:rPr lang="en-US" altLang="zh-CN" sz="4800" b="0" i="0" dirty="0">
                <a:solidFill>
                  <a:srgbClr val="1C1917"/>
                </a:solidFill>
                <a:effectLst/>
              </a:rPr>
              <a:t>p</a:t>
            </a:r>
            <a:r>
              <a:rPr lang="zh-CN" altLang="en-US" sz="4800" b="0" i="0" dirty="0">
                <a:solidFill>
                  <a:srgbClr val="1C1917"/>
                </a:solidFill>
                <a:effectLst/>
              </a:rPr>
              <a:t>值为</a:t>
            </a:r>
            <a:r>
              <a:rPr lang="en-US" altLang="zh-CN" sz="4800" b="0" i="0" dirty="0">
                <a:solidFill>
                  <a:srgbClr val="1C1917"/>
                </a:solidFill>
                <a:effectLst/>
              </a:rPr>
              <a:t>2048bit</a:t>
            </a:r>
            <a:r>
              <a:rPr lang="zh-CN" altLang="en-US" sz="4800" b="0" i="0" dirty="0">
                <a:solidFill>
                  <a:srgbClr val="1C1917"/>
                </a:solidFill>
                <a:effectLst/>
              </a:rPr>
              <a:t>长度以上，</a:t>
            </a:r>
            <a:r>
              <a:rPr lang="zh-CN" altLang="en-US" sz="4800" dirty="0">
                <a:solidFill>
                  <a:srgbClr val="1C1917"/>
                </a:solidFill>
              </a:rPr>
              <a:t>以保证安全性</a:t>
            </a:r>
            <a:endParaRPr lang="en-US" altLang="zh-CN" sz="4800" b="0" i="0" dirty="0">
              <a:solidFill>
                <a:srgbClr val="1C1917"/>
              </a:solidFill>
              <a:effectLst/>
            </a:endParaRPr>
          </a:p>
          <a:p>
            <a:endParaRPr lang="zh-CN" altLang="en-US" sz="2800" dirty="0"/>
          </a:p>
        </p:txBody>
      </p:sp>
      <p:sp>
        <p:nvSpPr>
          <p:cNvPr id="4" name="Slide Number Placeholder 3">
            <a:extLst>
              <a:ext uri="{FF2B5EF4-FFF2-40B4-BE49-F238E27FC236}">
                <a16:creationId xmlns:a16="http://schemas.microsoft.com/office/drawing/2014/main" id="{8039F4F7-B201-6D2D-57EB-5A4D5BB5204A}"/>
              </a:ext>
            </a:extLst>
          </p:cNvPr>
          <p:cNvSpPr>
            <a:spLocks noGrp="1"/>
          </p:cNvSpPr>
          <p:nvPr>
            <p:ph type="sldNum" sz="quarter" idx="5"/>
          </p:nvPr>
        </p:nvSpPr>
        <p:spPr/>
        <p:txBody>
          <a:bodyPr/>
          <a:lstStyle/>
          <a:p>
            <a:fld id="{57423B5D-790E-4229-9660-97C7D2DC53D4}" type="slidenum">
              <a:rPr lang="zh-CN" altLang="en-US" smtClean="0"/>
              <a:t>8</a:t>
            </a:fld>
            <a:endParaRPr lang="zh-CN" altLang="en-US"/>
          </a:p>
        </p:txBody>
      </p:sp>
    </p:spTree>
    <p:extLst>
      <p:ext uri="{BB962C8B-B14F-4D97-AF65-F5344CB8AC3E}">
        <p14:creationId xmlns:p14="http://schemas.microsoft.com/office/powerpoint/2010/main" val="1503833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D4F13-440A-CB13-EC91-C8741977E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4D80D-78EC-DE3A-8AE0-8AB6F8C49A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58EB83-49BA-D86A-8C66-66B23364DBF2}"/>
              </a:ext>
            </a:extLst>
          </p:cNvPr>
          <p:cNvSpPr>
            <a:spLocks noGrp="1"/>
          </p:cNvSpPr>
          <p:nvPr>
            <p:ph type="body" idx="1"/>
          </p:nvPr>
        </p:nvSpPr>
        <p:spPr/>
        <p:txBody>
          <a:bodyPr/>
          <a:lstStyle/>
          <a:p>
            <a:endParaRPr lang="zh-CN" altLang="en-US" sz="2800" dirty="0"/>
          </a:p>
        </p:txBody>
      </p:sp>
      <p:sp>
        <p:nvSpPr>
          <p:cNvPr id="4" name="Slide Number Placeholder 3">
            <a:extLst>
              <a:ext uri="{FF2B5EF4-FFF2-40B4-BE49-F238E27FC236}">
                <a16:creationId xmlns:a16="http://schemas.microsoft.com/office/drawing/2014/main" id="{0F4B66A8-2278-1062-4F9A-59F8EBE065A6}"/>
              </a:ext>
            </a:extLst>
          </p:cNvPr>
          <p:cNvSpPr>
            <a:spLocks noGrp="1"/>
          </p:cNvSpPr>
          <p:nvPr>
            <p:ph type="sldNum" sz="quarter" idx="5"/>
          </p:nvPr>
        </p:nvSpPr>
        <p:spPr/>
        <p:txBody>
          <a:bodyPr/>
          <a:lstStyle/>
          <a:p>
            <a:fld id="{57423B5D-790E-4229-9660-97C7D2DC53D4}" type="slidenum">
              <a:rPr lang="zh-CN" altLang="en-US" smtClean="0"/>
              <a:t>10</a:t>
            </a:fld>
            <a:endParaRPr lang="zh-CN" altLang="en-US"/>
          </a:p>
        </p:txBody>
      </p:sp>
    </p:spTree>
    <p:extLst>
      <p:ext uri="{BB962C8B-B14F-4D97-AF65-F5344CB8AC3E}">
        <p14:creationId xmlns:p14="http://schemas.microsoft.com/office/powerpoint/2010/main" val="3508133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1857474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42928815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670935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67462115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https://tlst.osr-tech.com/static/images/ssl-vul-logo.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p:txBody>
          <a:bodyPr/>
          <a:lstStyle/>
          <a:p>
            <a:r>
              <a:rPr lang="en-US" altLang="zh-CN" dirty="0"/>
              <a:t>1.4</a:t>
            </a:r>
            <a:r>
              <a:rPr lang="zh-CN" altLang="en-US" dirty="0"/>
              <a:t> 密码协议简介</a:t>
            </a:r>
          </a:p>
        </p:txBody>
      </p:sp>
      <p:sp>
        <p:nvSpPr>
          <p:cNvPr id="4" name="文本占位符 3"/>
          <p:cNvSpPr>
            <a:spLocks noGrp="1"/>
          </p:cNvSpPr>
          <p:nvPr>
            <p:ph type="body" sz="quarter" idx="15"/>
          </p:nvPr>
        </p:nvSpPr>
        <p:spPr/>
        <p:txBody>
          <a:bodyPr/>
          <a:lstStyle/>
          <a:p>
            <a:r>
              <a:rPr lang="zh-CN" altLang="en-US" dirty="0"/>
              <a:t>王一丰</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2B6FD-4123-447C-7CAA-DD5B11EE8619}"/>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BDC6305-593C-7B1C-679F-AA03829F153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a:extLst>
              <a:ext uri="{FF2B5EF4-FFF2-40B4-BE49-F238E27FC236}">
                <a16:creationId xmlns:a16="http://schemas.microsoft.com/office/drawing/2014/main" id="{C3AB2229-FCD2-05C9-3DE5-B57AB80586A3}"/>
              </a:ext>
            </a:extLst>
          </p:cNvPr>
          <p:cNvSpPr>
            <a:spLocks noGrp="1"/>
          </p:cNvSpPr>
          <p:nvPr>
            <p:ph type="body" sz="quarter" idx="14"/>
          </p:nvPr>
        </p:nvSpPr>
        <p:spPr/>
        <p:txBody>
          <a:bodyPr/>
          <a:lstStyle/>
          <a:p>
            <a:r>
              <a:rPr lang="en-US" altLang="zh-CN" dirty="0"/>
              <a:t>SM2</a:t>
            </a:r>
            <a:r>
              <a:rPr lang="zh-CN" altLang="en-US" dirty="0"/>
              <a:t>密钥交换协议</a:t>
            </a:r>
          </a:p>
        </p:txBody>
      </p:sp>
      <p:sp>
        <p:nvSpPr>
          <p:cNvPr id="5" name="文本占位符 4">
            <a:extLst>
              <a:ext uri="{FF2B5EF4-FFF2-40B4-BE49-F238E27FC236}">
                <a16:creationId xmlns:a16="http://schemas.microsoft.com/office/drawing/2014/main" id="{A6782CA1-C9C3-EE8F-EE19-8DE4CC96D95A}"/>
              </a:ext>
            </a:extLst>
          </p:cNvPr>
          <p:cNvSpPr>
            <a:spLocks noGrp="1"/>
          </p:cNvSpPr>
          <p:nvPr>
            <p:ph type="body" sz="quarter" idx="15"/>
          </p:nvPr>
        </p:nvSpPr>
        <p:spPr>
          <a:xfrm>
            <a:off x="198612" y="1558806"/>
            <a:ext cx="7524551" cy="5010806"/>
          </a:xfrm>
        </p:spPr>
        <p:txBody>
          <a:bodyPr>
            <a:normAutofit fontScale="92500"/>
          </a:bodyPr>
          <a:lstStyle/>
          <a:p>
            <a:pPr marL="342900" indent="-342900" algn="l">
              <a:lnSpc>
                <a:spcPct val="150000"/>
              </a:lnSpc>
              <a:buFont typeface="Wingdings" panose="05000000000000000000" pitchFamily="2" charset="2"/>
              <a:buChar char="Ø"/>
            </a:pPr>
            <a:r>
              <a:rPr lang="zh-CN" altLang="en-US" dirty="0">
                <a:solidFill>
                  <a:srgbClr val="1C1917"/>
                </a:solidFill>
              </a:rPr>
              <a:t>国家标准</a:t>
            </a:r>
            <a:r>
              <a:rPr lang="en-US" altLang="zh-CN" dirty="0">
                <a:solidFill>
                  <a:srgbClr val="1C1917"/>
                </a:solidFill>
              </a:rPr>
              <a:t>GB/T 32918-2016</a:t>
            </a:r>
            <a:r>
              <a:rPr lang="zh-CN" altLang="en-US" dirty="0">
                <a:solidFill>
                  <a:srgbClr val="1C1917"/>
                </a:solidFill>
              </a:rPr>
              <a:t>第三部分规定了椭圆曲线公钥密码算法的密钥交换协议。</a:t>
            </a:r>
            <a:endParaRPr lang="en-US" altLang="zh-CN" dirty="0">
              <a:solidFill>
                <a:srgbClr val="1C1917"/>
              </a:solidFill>
            </a:endParaRPr>
          </a:p>
          <a:p>
            <a:pPr marL="342900" indent="-342900" algn="l">
              <a:lnSpc>
                <a:spcPct val="150000"/>
              </a:lnSpc>
              <a:buFont typeface="Wingdings" panose="05000000000000000000" pitchFamily="2" charset="2"/>
              <a:buChar char="Ø"/>
            </a:pP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SM2</a:t>
            </a:r>
            <a:r>
              <a:rPr lang="zh-CN" altLang="en-US" dirty="0">
                <a:solidFill>
                  <a:srgbClr val="1C1917"/>
                </a:solidFill>
              </a:rPr>
              <a:t>密码交换协议为</a:t>
            </a:r>
            <a:r>
              <a:rPr lang="en-US" altLang="zh-CN" dirty="0">
                <a:solidFill>
                  <a:srgbClr val="1C1917"/>
                </a:solidFill>
              </a:rPr>
              <a:t>MQV</a:t>
            </a:r>
            <a:r>
              <a:rPr lang="zh-CN" altLang="en-US" dirty="0">
                <a:solidFill>
                  <a:srgbClr val="1C1917"/>
                </a:solidFill>
              </a:rPr>
              <a:t>的一个变种，同样提供认证性和前向安全性等安全保障。</a:t>
            </a:r>
            <a:endParaRPr lang="en-US" altLang="zh-CN" dirty="0">
              <a:solidFill>
                <a:srgbClr val="1C1917"/>
              </a:solidFill>
            </a:endParaRPr>
          </a:p>
          <a:p>
            <a:pPr marL="342900" indent="-342900" algn="l">
              <a:lnSpc>
                <a:spcPct val="150000"/>
              </a:lnSpc>
              <a:buFont typeface="Wingdings" panose="05000000000000000000" pitchFamily="2" charset="2"/>
              <a:buChar char="Ø"/>
            </a:pPr>
            <a:endParaRPr lang="en-US" altLang="zh-CN" dirty="0">
              <a:solidFill>
                <a:srgbClr val="1C1917"/>
              </a:solidFill>
            </a:endParaRPr>
          </a:p>
          <a:p>
            <a:pPr marL="342900" indent="-342900" algn="l">
              <a:lnSpc>
                <a:spcPct val="150000"/>
              </a:lnSpc>
              <a:buFont typeface="Wingdings" panose="05000000000000000000" pitchFamily="2" charset="2"/>
              <a:buChar char="Ø"/>
            </a:pPr>
            <a:r>
              <a:rPr lang="en-US" altLang="zh-CN" dirty="0">
                <a:solidFill>
                  <a:srgbClr val="1C1917"/>
                </a:solidFill>
              </a:rPr>
              <a:t>SM2</a:t>
            </a:r>
            <a:r>
              <a:rPr lang="zh-CN" altLang="en-US" dirty="0">
                <a:solidFill>
                  <a:srgbClr val="1C1917"/>
                </a:solidFill>
              </a:rPr>
              <a:t>密钥交换协议给出了密钥交换与验证示例及相应的流程，可满足通信双方经过两次（或供选择的二次）信息传递过程，计算并获取一个由双方共同决定的会话密钥。</a:t>
            </a:r>
          </a:p>
        </p:txBody>
      </p:sp>
      <p:sp>
        <p:nvSpPr>
          <p:cNvPr id="3" name="文本占位符 2">
            <a:extLst>
              <a:ext uri="{FF2B5EF4-FFF2-40B4-BE49-F238E27FC236}">
                <a16:creationId xmlns:a16="http://schemas.microsoft.com/office/drawing/2014/main" id="{BE14D8C0-0C1F-BA96-CF64-7863CECA2121}"/>
              </a:ext>
            </a:extLst>
          </p:cNvPr>
          <p:cNvSpPr>
            <a:spLocks noGrp="1"/>
          </p:cNvSpPr>
          <p:nvPr>
            <p:ph type="body" sz="quarter" idx="13"/>
          </p:nvPr>
        </p:nvSpPr>
        <p:spPr/>
        <p:txBody>
          <a:bodyPr/>
          <a:lstStyle/>
          <a:p>
            <a:r>
              <a:rPr lang="zh-CN" altLang="en-US" dirty="0"/>
              <a:t>密码协议简介</a:t>
            </a:r>
          </a:p>
        </p:txBody>
      </p:sp>
      <p:pic>
        <p:nvPicPr>
          <p:cNvPr id="7" name="Picture 6">
            <a:extLst>
              <a:ext uri="{FF2B5EF4-FFF2-40B4-BE49-F238E27FC236}">
                <a16:creationId xmlns:a16="http://schemas.microsoft.com/office/drawing/2014/main" id="{2C356251-9022-E308-6904-6B71C63E2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058" y="762312"/>
            <a:ext cx="4074942" cy="5584945"/>
          </a:xfrm>
          <a:prstGeom prst="rect">
            <a:avLst/>
          </a:prstGeom>
        </p:spPr>
      </p:pic>
    </p:spTree>
    <p:extLst>
      <p:ext uri="{BB962C8B-B14F-4D97-AF65-F5344CB8AC3E}">
        <p14:creationId xmlns:p14="http://schemas.microsoft.com/office/powerpoint/2010/main" val="172488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6FB8B-259A-2214-0341-763FB7B69644}"/>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20A569-08FC-F810-E678-0F0DF1BF9B75}"/>
              </a:ext>
            </a:extLst>
          </p:cNvPr>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a:extLst>
              <a:ext uri="{FF2B5EF4-FFF2-40B4-BE49-F238E27FC236}">
                <a16:creationId xmlns:a16="http://schemas.microsoft.com/office/drawing/2014/main" id="{F588B9D2-1350-34BC-5DE9-A9D0A0DA7601}"/>
              </a:ext>
            </a:extLst>
          </p:cNvPr>
          <p:cNvSpPr>
            <a:spLocks noGrp="1"/>
          </p:cNvSpPr>
          <p:nvPr>
            <p:ph type="body" sz="quarter" idx="14"/>
          </p:nvPr>
        </p:nvSpPr>
        <p:spPr/>
        <p:txBody>
          <a:bodyPr/>
          <a:lstStyle/>
          <a:p>
            <a:r>
              <a:rPr lang="en-US" altLang="zh-CN" dirty="0"/>
              <a:t>ECDH</a:t>
            </a:r>
            <a:r>
              <a:rPr lang="zh-CN" altLang="en-US" dirty="0"/>
              <a:t>密钥交换协议</a:t>
            </a:r>
          </a:p>
        </p:txBody>
      </p:sp>
      <p:sp>
        <p:nvSpPr>
          <p:cNvPr id="5" name="文本占位符 4">
            <a:extLst>
              <a:ext uri="{FF2B5EF4-FFF2-40B4-BE49-F238E27FC236}">
                <a16:creationId xmlns:a16="http://schemas.microsoft.com/office/drawing/2014/main" id="{2DF8FC4B-0721-8E2B-3DD9-BA99E0B3340C}"/>
              </a:ext>
            </a:extLst>
          </p:cNvPr>
          <p:cNvSpPr>
            <a:spLocks noGrp="1"/>
          </p:cNvSpPr>
          <p:nvPr>
            <p:ph type="body" sz="quarter" idx="15"/>
          </p:nvPr>
        </p:nvSpPr>
        <p:spPr>
          <a:xfrm>
            <a:off x="198611" y="1558806"/>
            <a:ext cx="11794779" cy="5194821"/>
          </a:xfrm>
        </p:spPr>
        <p:txBody>
          <a:bodyPr>
            <a:normAutofit/>
          </a:bodyPr>
          <a:lstStyle/>
          <a:p>
            <a:pPr marL="342900" indent="-342900" algn="l">
              <a:lnSpc>
                <a:spcPct val="150000"/>
              </a:lnSpc>
              <a:buFont typeface="Wingdings" panose="05000000000000000000" pitchFamily="2" charset="2"/>
              <a:buChar char="Ø"/>
            </a:pPr>
            <a:r>
              <a:rPr lang="en-US" altLang="zh-CN" dirty="0"/>
              <a:t>Diffie-Hellman</a:t>
            </a:r>
            <a:r>
              <a:rPr lang="zh-CN" altLang="en-US" dirty="0"/>
              <a:t>密钥交换协议可以容易地推广到椭圆曲线上： </a:t>
            </a:r>
            <a:r>
              <a:rPr lang="en-US" altLang="zh-CN" dirty="0"/>
              <a:t>ECDH</a:t>
            </a:r>
          </a:p>
          <a:p>
            <a:pPr marL="342900" indent="-342900" algn="l">
              <a:lnSpc>
                <a:spcPct val="150000"/>
              </a:lnSpc>
              <a:buFont typeface="Wingdings" panose="05000000000000000000" pitchFamily="2" charset="2"/>
              <a:buChar char="Ø"/>
            </a:pPr>
            <a:endParaRPr lang="zh-CN" altLang="en-US" dirty="0"/>
          </a:p>
          <a:p>
            <a:pPr marL="342900" indent="-342900" algn="l">
              <a:lnSpc>
                <a:spcPct val="150000"/>
              </a:lnSpc>
              <a:buFont typeface="Wingdings" panose="05000000000000000000" pitchFamily="2" charset="2"/>
              <a:buChar char="Ø"/>
            </a:pPr>
            <a:r>
              <a:rPr lang="en-US" altLang="zh-CN" dirty="0"/>
              <a:t>ECDH</a:t>
            </a:r>
            <a:r>
              <a:rPr lang="zh-CN" altLang="en-US" dirty="0"/>
              <a:t>密钥交换协议的安全性主要是基于椭圆曲线上离散对数问题的难解性。和</a:t>
            </a:r>
            <a:r>
              <a:rPr lang="en-US" altLang="zh-CN" dirty="0"/>
              <a:t>DH</a:t>
            </a:r>
            <a:r>
              <a:rPr lang="zh-CN" altLang="en-US" dirty="0"/>
              <a:t>密钥交换协议一样</a:t>
            </a:r>
            <a:r>
              <a:rPr lang="zh-CN" altLang="en-US" b="0" i="0" dirty="0">
                <a:solidFill>
                  <a:srgbClr val="1C1917"/>
                </a:solidFill>
                <a:effectLst/>
              </a:rPr>
              <a:t>，为了防止中间人攻击，通信双方应该验证对方的公钥的真实性。</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椭圆曲线参数的选择非常重要。安全的椭圆曲线参数应该具有足够的复杂性和难度，以防止攻击者利用数学方法破解密钥。常用的椭圆曲线</a:t>
            </a:r>
            <a:r>
              <a:rPr lang="zh-CN" altLang="en-US" dirty="0">
                <a:solidFill>
                  <a:srgbClr val="1C1917"/>
                </a:solidFill>
              </a:rPr>
              <a:t>：</a:t>
            </a:r>
            <a:r>
              <a:rPr lang="en-US" altLang="zh-CN" b="0" i="0" dirty="0">
                <a:solidFill>
                  <a:srgbClr val="1C1917"/>
                </a:solidFill>
                <a:effectLst/>
              </a:rPr>
              <a:t>P-256 </a:t>
            </a:r>
            <a:r>
              <a:rPr lang="zh-CN" altLang="en-US" dirty="0">
                <a:solidFill>
                  <a:srgbClr val="1C1917"/>
                </a:solidFill>
              </a:rPr>
              <a:t>、</a:t>
            </a:r>
            <a:r>
              <a:rPr lang="en-US" altLang="zh-CN" dirty="0">
                <a:solidFill>
                  <a:srgbClr val="1C1917"/>
                </a:solidFill>
              </a:rPr>
              <a:t>secp256k1</a:t>
            </a:r>
            <a:r>
              <a:rPr lang="zh-CN" altLang="en-US" dirty="0">
                <a:solidFill>
                  <a:srgbClr val="1C1917"/>
                </a:solidFill>
              </a:rPr>
              <a:t>等</a:t>
            </a:r>
            <a:r>
              <a:rPr lang="zh-CN" altLang="en-US" b="0" i="0" dirty="0">
                <a:solidFill>
                  <a:srgbClr val="1C1917"/>
                </a:solidFill>
                <a:effectLst/>
              </a:rPr>
              <a:t>。</a:t>
            </a:r>
            <a:endParaRPr lang="en-US" altLang="zh-CN" b="0" i="0" dirty="0">
              <a:solidFill>
                <a:srgbClr val="1C1917"/>
              </a:solidFill>
              <a:effectLst/>
            </a:endParaRPr>
          </a:p>
        </p:txBody>
      </p:sp>
      <p:sp>
        <p:nvSpPr>
          <p:cNvPr id="3" name="文本占位符 2">
            <a:extLst>
              <a:ext uri="{FF2B5EF4-FFF2-40B4-BE49-F238E27FC236}">
                <a16:creationId xmlns:a16="http://schemas.microsoft.com/office/drawing/2014/main" id="{A068EB32-6F48-349B-A28E-033695B20766}"/>
              </a:ext>
            </a:extLst>
          </p:cNvPr>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372654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FEEB-CB74-B329-BE3B-BF8F0CF4E4E9}"/>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E8F55A-1F3B-7E2B-EB59-24FA70963B73}"/>
              </a:ext>
            </a:extLst>
          </p:cNvPr>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a:extLst>
              <a:ext uri="{FF2B5EF4-FFF2-40B4-BE49-F238E27FC236}">
                <a16:creationId xmlns:a16="http://schemas.microsoft.com/office/drawing/2014/main" id="{BAD7E6CE-1254-AD87-FF3D-C3BE25626C43}"/>
              </a:ext>
            </a:extLst>
          </p:cNvPr>
          <p:cNvSpPr>
            <a:spLocks noGrp="1"/>
          </p:cNvSpPr>
          <p:nvPr>
            <p:ph type="body" sz="quarter" idx="14"/>
          </p:nvPr>
        </p:nvSpPr>
        <p:spPr/>
        <p:txBody>
          <a:bodyPr/>
          <a:lstStyle/>
          <a:p>
            <a:r>
              <a:rPr lang="zh-CN" altLang="en-CN" dirty="0"/>
              <a:t>综合</a:t>
            </a:r>
            <a:r>
              <a:rPr lang="zh-CN" altLang="en-US" dirty="0"/>
              <a:t>密码协议</a:t>
            </a:r>
          </a:p>
        </p:txBody>
      </p:sp>
      <p:sp>
        <p:nvSpPr>
          <p:cNvPr id="5" name="文本占位符 4">
            <a:extLst>
              <a:ext uri="{FF2B5EF4-FFF2-40B4-BE49-F238E27FC236}">
                <a16:creationId xmlns:a16="http://schemas.microsoft.com/office/drawing/2014/main" id="{9B0E7C86-13F2-9BC9-1A93-5C54BE27CAF6}"/>
              </a:ext>
            </a:extLst>
          </p:cNvPr>
          <p:cNvSpPr>
            <a:spLocks noGrp="1"/>
          </p:cNvSpPr>
          <p:nvPr>
            <p:ph type="body" sz="quarter" idx="15"/>
          </p:nvPr>
        </p:nvSpPr>
        <p:spPr>
          <a:xfrm>
            <a:off x="198611" y="1558806"/>
            <a:ext cx="11794779" cy="5194821"/>
          </a:xfrm>
        </p:spPr>
        <p:txBody>
          <a:bodyPr>
            <a:normAutofit/>
          </a:bodyPr>
          <a:lstStyle/>
          <a:p>
            <a:pPr marL="342900" indent="-342900" algn="l">
              <a:lnSpc>
                <a:spcPct val="150000"/>
              </a:lnSpc>
              <a:buFont typeface="Wingdings" panose="05000000000000000000" pitchFamily="2" charset="2"/>
              <a:buChar char="Ø"/>
            </a:pPr>
            <a:r>
              <a:rPr lang="zh-CN" altLang="en-US" dirty="0">
                <a:ea typeface="SimSun" panose="02010600030101010101" pitchFamily="2" charset="-122"/>
              </a:rPr>
              <a:t>最为常见的综合密码协议就是安全通信类协议，包括：</a:t>
            </a:r>
          </a:p>
          <a:p>
            <a:pPr marL="1028700" lvl="1" indent="-342900">
              <a:lnSpc>
                <a:spcPct val="150000"/>
              </a:lnSpc>
              <a:buFont typeface="Wingdings" panose="05000000000000000000" pitchFamily="2" charset="2"/>
              <a:buChar char="Ø"/>
            </a:pPr>
            <a:r>
              <a:rPr lang="en-US" altLang="zh-CN" dirty="0" err="1">
                <a:latin typeface="Times New Roman" panose="02020603050405020304" pitchFamily="18" charset="0"/>
                <a:ea typeface="SimSun" panose="02010600030101010101" pitchFamily="2" charset="-122"/>
                <a:cs typeface="Times New Roman" panose="02020603050405020304" pitchFamily="18" charset="0"/>
              </a:rPr>
              <a:t>IPSec</a:t>
            </a:r>
            <a:r>
              <a:rPr lang="zh-CN" altLang="en-US" dirty="0">
                <a:latin typeface="Times New Roman" panose="02020603050405020304" pitchFamily="18" charset="0"/>
                <a:ea typeface="SimSun" panose="02010600030101010101" pitchFamily="2" charset="-122"/>
                <a:cs typeface="Times New Roman" panose="02020603050405020304" pitchFamily="18" charset="0"/>
              </a:rPr>
              <a:t>，网络层</a:t>
            </a:r>
          </a:p>
          <a:p>
            <a:pPr marL="1028700" lvl="1" indent="-342900">
              <a:lnSpc>
                <a:spcPct val="150000"/>
              </a:lnSpc>
              <a:buFont typeface="Wingdings" panose="05000000000000000000" pitchFamily="2" charset="2"/>
              <a:buChar char="Ø"/>
            </a:pPr>
            <a:r>
              <a:rPr lang="en-US" altLang="zh-CN" dirty="0">
                <a:latin typeface="Times New Roman" panose="02020603050405020304" pitchFamily="18" charset="0"/>
                <a:ea typeface="SimSun" panose="02010600030101010101" pitchFamily="2" charset="-122"/>
                <a:cs typeface="Times New Roman" panose="02020603050405020304" pitchFamily="18" charset="0"/>
              </a:rPr>
              <a:t>SSL/TLS</a:t>
            </a:r>
            <a:r>
              <a:rPr lang="zh-CN" altLang="en-US" dirty="0">
                <a:latin typeface="Times New Roman" panose="02020603050405020304" pitchFamily="18" charset="0"/>
                <a:ea typeface="SimSun" panose="02010600030101010101" pitchFamily="2" charset="-122"/>
                <a:cs typeface="Times New Roman" panose="02020603050405020304" pitchFamily="18" charset="0"/>
              </a:rPr>
              <a:t>，传输层和应用层之间</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1028700" lvl="1" indent="-342900">
              <a:lnSpc>
                <a:spcPct val="150000"/>
              </a:lnSpc>
              <a:buFont typeface="Wingdings" panose="05000000000000000000" pitchFamily="2" charset="2"/>
              <a:buChar char="Ø"/>
            </a:pPr>
            <a:endParaRPr lang="zh-CN" altLang="en-US"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dirty="0">
                <a:ea typeface="SimSun" panose="02010600030101010101" pitchFamily="2" charset="-122"/>
              </a:rPr>
              <a:t>协议大致流程</a:t>
            </a: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身份鉴别：构建信任</a:t>
            </a: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密钥交换：双方交换获得通信（对称）密钥</a:t>
            </a: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安全通信：利用交换的密钥进行数据通信</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文本占位符 2">
            <a:extLst>
              <a:ext uri="{FF2B5EF4-FFF2-40B4-BE49-F238E27FC236}">
                <a16:creationId xmlns:a16="http://schemas.microsoft.com/office/drawing/2014/main" id="{29D5D98C-88AB-C756-B7C0-C31CEDB58BE7}"/>
              </a:ext>
            </a:extLst>
          </p:cNvPr>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67745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3F6BD-80BF-4665-3EA0-4B7212A77A71}"/>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A4DE6EF-FAAF-913C-BE46-534B9A9C09DF}"/>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a:extLst>
              <a:ext uri="{FF2B5EF4-FFF2-40B4-BE49-F238E27FC236}">
                <a16:creationId xmlns:a16="http://schemas.microsoft.com/office/drawing/2014/main" id="{82744740-7763-FF4A-D9B6-4B5C9B13072D}"/>
              </a:ext>
            </a:extLst>
          </p:cNvPr>
          <p:cNvSpPr>
            <a:spLocks noGrp="1"/>
          </p:cNvSpPr>
          <p:nvPr>
            <p:ph type="body" sz="quarter" idx="14"/>
          </p:nvPr>
        </p:nvSpPr>
        <p:spPr/>
        <p:txBody>
          <a:bodyPr/>
          <a:lstStyle/>
          <a:p>
            <a:r>
              <a:rPr lang="en-US" altLang="zh-CN" dirty="0" err="1"/>
              <a:t>IPSec</a:t>
            </a:r>
            <a:r>
              <a:rPr lang="zh-CN" altLang="en-US" dirty="0"/>
              <a:t>协议</a:t>
            </a:r>
          </a:p>
        </p:txBody>
      </p:sp>
      <p:sp>
        <p:nvSpPr>
          <p:cNvPr id="5" name="文本占位符 4">
            <a:extLst>
              <a:ext uri="{FF2B5EF4-FFF2-40B4-BE49-F238E27FC236}">
                <a16:creationId xmlns:a16="http://schemas.microsoft.com/office/drawing/2014/main" id="{26749748-92B4-B892-A7C5-3926D587431E}"/>
              </a:ext>
            </a:extLst>
          </p:cNvPr>
          <p:cNvSpPr>
            <a:spLocks noGrp="1"/>
          </p:cNvSpPr>
          <p:nvPr>
            <p:ph type="body" sz="quarter" idx="15"/>
          </p:nvPr>
        </p:nvSpPr>
        <p:spPr>
          <a:xfrm>
            <a:off x="198611" y="1558806"/>
            <a:ext cx="11794779" cy="5194821"/>
          </a:xfrm>
        </p:spPr>
        <p:txBody>
          <a:bodyPr>
            <a:normAutofit fontScale="92500"/>
          </a:bodyPr>
          <a:lstStyle/>
          <a:p>
            <a:pPr marL="342900" indent="-342900" algn="l">
              <a:lnSpc>
                <a:spcPct val="150000"/>
              </a:lnSpc>
              <a:buFont typeface="Wingdings" panose="05000000000000000000" pitchFamily="2" charset="2"/>
              <a:buChar char="Ø"/>
            </a:pPr>
            <a:r>
              <a:rPr lang="en-US" altLang="zh-CN" dirty="0" err="1">
                <a:ea typeface="SimSun" panose="02010600030101010101" pitchFamily="2" charset="-122"/>
              </a:rPr>
              <a:t>IPSec</a:t>
            </a:r>
            <a:r>
              <a:rPr lang="en-US" altLang="zh-CN" dirty="0">
                <a:ea typeface="SimSun" panose="02010600030101010101" pitchFamily="2" charset="-122"/>
              </a:rPr>
              <a:t> </a:t>
            </a:r>
            <a:r>
              <a:rPr lang="zh-CN" altLang="en-US" dirty="0">
                <a:ea typeface="SimSun" panose="02010600030101010101" pitchFamily="2" charset="-122"/>
              </a:rPr>
              <a:t>协议实际上是一套协议集合，而不是一个单独的协议。</a:t>
            </a: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互联网密钥交换（</a:t>
            </a:r>
            <a:r>
              <a:rPr lang="en-US" altLang="zh-CN" dirty="0">
                <a:latin typeface="Times New Roman" panose="02020603050405020304" pitchFamily="18" charset="0"/>
                <a:ea typeface="SimSun" panose="02010600030101010101" pitchFamily="2" charset="-122"/>
                <a:cs typeface="Times New Roman" panose="02020603050405020304" pitchFamily="18" charset="0"/>
              </a:rPr>
              <a:t>Internet Key Exchange</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IKE</a:t>
            </a:r>
            <a:r>
              <a:rPr lang="zh-CN" altLang="en-US" dirty="0">
                <a:latin typeface="Times New Roman" panose="02020603050405020304" pitchFamily="18" charset="0"/>
                <a:ea typeface="SimSun" panose="02010600030101010101" pitchFamily="2" charset="-122"/>
                <a:cs typeface="Times New Roman" panose="02020603050405020304" pitchFamily="18" charset="0"/>
              </a:rPr>
              <a:t>）协议</a:t>
            </a: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认证头（</a:t>
            </a:r>
            <a:r>
              <a:rPr lang="en-US" altLang="zh-CN" dirty="0">
                <a:latin typeface="Times New Roman" panose="02020603050405020304" pitchFamily="18" charset="0"/>
                <a:ea typeface="SimSun" panose="02010600030101010101" pitchFamily="2" charset="-122"/>
                <a:cs typeface="Times New Roman" panose="02020603050405020304" pitchFamily="18" charset="0"/>
              </a:rPr>
              <a:t>Authentication Header</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AH</a:t>
            </a:r>
            <a:r>
              <a:rPr lang="zh-CN" altLang="en-US" dirty="0">
                <a:latin typeface="Times New Roman" panose="02020603050405020304" pitchFamily="18" charset="0"/>
                <a:ea typeface="SimSun" panose="02010600030101010101" pitchFamily="2" charset="-122"/>
                <a:cs typeface="Times New Roman" panose="02020603050405020304" pitchFamily="18" charset="0"/>
              </a:rPr>
              <a:t>）协议</a:t>
            </a: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封装安全载荷（</a:t>
            </a:r>
            <a:r>
              <a:rPr lang="en-US" altLang="zh-CN" dirty="0">
                <a:latin typeface="Times New Roman" panose="02020603050405020304" pitchFamily="18" charset="0"/>
                <a:ea typeface="SimSun" panose="02010600030101010101" pitchFamily="2" charset="-122"/>
                <a:cs typeface="Times New Roman" panose="02020603050405020304" pitchFamily="18" charset="0"/>
              </a:rPr>
              <a:t>Encapsulating Security Payload</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ESP</a:t>
            </a:r>
            <a:r>
              <a:rPr lang="zh-CN" altLang="en-US" dirty="0">
                <a:latin typeface="Times New Roman" panose="02020603050405020304" pitchFamily="18" charset="0"/>
                <a:ea typeface="SimSun" panose="02010600030101010101" pitchFamily="2" charset="-122"/>
                <a:cs typeface="Times New Roman" panose="02020603050405020304" pitchFamily="18" charset="0"/>
              </a:rPr>
              <a:t>）协议和用于网络身份鉴别及加密的一些算法等。</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1943100" lvl="3" indent="-342900">
              <a:lnSpc>
                <a:spcPct val="150000"/>
              </a:lnSpc>
              <a:buFont typeface="Wingdings" panose="05000000000000000000" pitchFamily="2" charset="2"/>
              <a:buChar char="Ø"/>
            </a:pP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dirty="0">
                <a:ea typeface="SimSun" panose="02010600030101010101" pitchFamily="2" charset="-122"/>
              </a:rPr>
              <a:t>工作流程</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第一环节：</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IKE</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完成通信双方的身份鉴别、确定通信时使用的</a:t>
            </a:r>
            <a:r>
              <a:rPr lang="en-US" altLang="zh-CN" b="0" i="0" dirty="0" err="1">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IPSec</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安全策略和密钥</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a:p>
            <a:pPr marL="1028700" lvl="1" indent="-342900">
              <a:lnSpc>
                <a:spcPct val="150000"/>
              </a:lnSpc>
              <a:buFont typeface="Wingdings" panose="05000000000000000000" pitchFamily="2" charset="2"/>
              <a:buChar char="Ø"/>
            </a:pP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第二环节：使用</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ESP</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协议和</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IKE</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中协定的安全策略和密钥，实现对通信数据的安全传输</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文本占位符 2">
            <a:extLst>
              <a:ext uri="{FF2B5EF4-FFF2-40B4-BE49-F238E27FC236}">
                <a16:creationId xmlns:a16="http://schemas.microsoft.com/office/drawing/2014/main" id="{D3BA93CC-F996-2156-9E55-D2CCFFD522A6}"/>
              </a:ext>
            </a:extLst>
          </p:cNvPr>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379664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22E01-32F6-452E-C93D-08647EA07C9A}"/>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148EB4-7FF9-303E-794B-9F1C70364DAB}"/>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a:extLst>
              <a:ext uri="{FF2B5EF4-FFF2-40B4-BE49-F238E27FC236}">
                <a16:creationId xmlns:a16="http://schemas.microsoft.com/office/drawing/2014/main" id="{ADBE67B8-448B-3D52-37B9-C47C0FA37C57}"/>
              </a:ext>
            </a:extLst>
          </p:cNvPr>
          <p:cNvSpPr>
            <a:spLocks noGrp="1"/>
          </p:cNvSpPr>
          <p:nvPr>
            <p:ph type="body" sz="quarter" idx="14"/>
          </p:nvPr>
        </p:nvSpPr>
        <p:spPr/>
        <p:txBody>
          <a:bodyPr/>
          <a:lstStyle/>
          <a:p>
            <a:r>
              <a:rPr lang="en-US" altLang="zh-CN" dirty="0" err="1"/>
              <a:t>IPSec</a:t>
            </a:r>
            <a:r>
              <a:rPr lang="zh-CN" altLang="en-US" dirty="0"/>
              <a:t>协议</a:t>
            </a:r>
          </a:p>
        </p:txBody>
      </p:sp>
      <p:sp>
        <p:nvSpPr>
          <p:cNvPr id="5" name="文本占位符 4">
            <a:extLst>
              <a:ext uri="{FF2B5EF4-FFF2-40B4-BE49-F238E27FC236}">
                <a16:creationId xmlns:a16="http://schemas.microsoft.com/office/drawing/2014/main" id="{E6230F78-D785-A3E5-F02B-2FF2EB903E59}"/>
              </a:ext>
            </a:extLst>
          </p:cNvPr>
          <p:cNvSpPr>
            <a:spLocks noGrp="1"/>
          </p:cNvSpPr>
          <p:nvPr>
            <p:ph type="body" sz="quarter" idx="15"/>
          </p:nvPr>
        </p:nvSpPr>
        <p:spPr>
          <a:xfrm>
            <a:off x="198611" y="1558806"/>
            <a:ext cx="11794779" cy="5194821"/>
          </a:xfrm>
        </p:spPr>
        <p:txBody>
          <a:bodyPr>
            <a:normAutofit/>
          </a:bodyPr>
          <a:lstStyle/>
          <a:p>
            <a:pPr marL="342900" indent="-342900" algn="l">
              <a:lnSpc>
                <a:spcPct val="150000"/>
              </a:lnSpc>
              <a:buFont typeface="Wingdings" panose="05000000000000000000" pitchFamily="2" charset="2"/>
              <a:buChar char="Ø"/>
            </a:pPr>
            <a:r>
              <a:rPr lang="en-US" altLang="zh-CN" dirty="0">
                <a:ea typeface="SimSun" panose="02010600030101010101" pitchFamily="2" charset="-122"/>
              </a:rPr>
              <a:t>《GB/T 36968-2018 </a:t>
            </a:r>
            <a:r>
              <a:rPr lang="zh-CN" altLang="en-US" dirty="0">
                <a:ea typeface="SimSun" panose="02010600030101010101" pitchFamily="2" charset="-122"/>
              </a:rPr>
              <a:t>信息安全技术 </a:t>
            </a:r>
            <a:r>
              <a:rPr lang="en-US" altLang="zh-CN" dirty="0" err="1">
                <a:ea typeface="SimSun" panose="02010600030101010101" pitchFamily="2" charset="-122"/>
              </a:rPr>
              <a:t>IPSec</a:t>
            </a:r>
            <a:r>
              <a:rPr lang="en-US" altLang="zh-CN" dirty="0">
                <a:ea typeface="SimSun" panose="02010600030101010101" pitchFamily="2" charset="-122"/>
              </a:rPr>
              <a:t> VPN</a:t>
            </a:r>
            <a:r>
              <a:rPr lang="zh-CN" altLang="en-US" dirty="0">
                <a:ea typeface="SimSun" panose="02010600030101010101" pitchFamily="2" charset="-122"/>
              </a:rPr>
              <a:t>技术规范</a:t>
            </a:r>
            <a:r>
              <a:rPr lang="en-US" altLang="zh-CN" dirty="0">
                <a:ea typeface="SimSun" panose="02010600030101010101" pitchFamily="2" charset="-122"/>
              </a:rPr>
              <a:t>》</a:t>
            </a:r>
            <a:r>
              <a:rPr lang="zh-CN" altLang="en-US" dirty="0">
                <a:ea typeface="SimSun" panose="02010600030101010101" pitchFamily="2" charset="-122"/>
              </a:rPr>
              <a:t>规定了</a:t>
            </a:r>
            <a:r>
              <a:rPr lang="en-US" altLang="zh-CN" dirty="0" err="1">
                <a:ea typeface="SimSun" panose="02010600030101010101" pitchFamily="2" charset="-122"/>
              </a:rPr>
              <a:t>IPSec</a:t>
            </a:r>
            <a:r>
              <a:rPr lang="en-US" altLang="zh-CN" dirty="0">
                <a:ea typeface="SimSun" panose="02010600030101010101" pitchFamily="2" charset="-122"/>
              </a:rPr>
              <a:t> VPN </a:t>
            </a:r>
            <a:r>
              <a:rPr lang="zh-CN" altLang="en-US" dirty="0">
                <a:ea typeface="SimSun" panose="02010600030101010101" pitchFamily="2" charset="-122"/>
              </a:rPr>
              <a:t>中各类密码算法或鉴别方式的属性值。</a:t>
            </a:r>
            <a:endParaRPr lang="en-US" altLang="zh-CN" b="0" i="0" dirty="0">
              <a:solidFill>
                <a:srgbClr val="1C1917"/>
              </a:solidFill>
              <a:effectLst/>
              <a:ea typeface="SimSun" panose="02010600030101010101" pitchFamily="2" charset="-122"/>
            </a:endParaRPr>
          </a:p>
        </p:txBody>
      </p:sp>
      <p:sp>
        <p:nvSpPr>
          <p:cNvPr id="3" name="文本占位符 2">
            <a:extLst>
              <a:ext uri="{FF2B5EF4-FFF2-40B4-BE49-F238E27FC236}">
                <a16:creationId xmlns:a16="http://schemas.microsoft.com/office/drawing/2014/main" id="{EBFA4710-5869-DB96-F0DB-C2F0311C1E55}"/>
              </a:ext>
            </a:extLst>
          </p:cNvPr>
          <p:cNvSpPr>
            <a:spLocks noGrp="1"/>
          </p:cNvSpPr>
          <p:nvPr>
            <p:ph type="body" sz="quarter" idx="13"/>
          </p:nvPr>
        </p:nvSpPr>
        <p:spPr/>
        <p:txBody>
          <a:bodyPr/>
          <a:lstStyle/>
          <a:p>
            <a:r>
              <a:rPr lang="zh-CN" altLang="en-US" dirty="0"/>
              <a:t>密码协议简介</a:t>
            </a:r>
          </a:p>
        </p:txBody>
      </p:sp>
      <p:pic>
        <p:nvPicPr>
          <p:cNvPr id="8194" name="Picture 2">
            <a:extLst>
              <a:ext uri="{FF2B5EF4-FFF2-40B4-BE49-F238E27FC236}">
                <a16:creationId xmlns:a16="http://schemas.microsoft.com/office/drawing/2014/main" id="{B7088F6A-1981-F00D-6E81-B56224359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178" y="2776017"/>
            <a:ext cx="10011049" cy="357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83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077DA-0EB4-7360-8C7B-354F804D2751}"/>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47E8E26-C4F7-0198-8E2A-1B06AF086320}"/>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a:extLst>
              <a:ext uri="{FF2B5EF4-FFF2-40B4-BE49-F238E27FC236}">
                <a16:creationId xmlns:a16="http://schemas.microsoft.com/office/drawing/2014/main" id="{C39D03A3-9097-5EDB-54FD-6D72D2824AE1}"/>
              </a:ext>
            </a:extLst>
          </p:cNvPr>
          <p:cNvSpPr>
            <a:spLocks noGrp="1"/>
          </p:cNvSpPr>
          <p:nvPr>
            <p:ph type="body" sz="quarter" idx="14"/>
          </p:nvPr>
        </p:nvSpPr>
        <p:spPr/>
        <p:txBody>
          <a:bodyPr/>
          <a:lstStyle/>
          <a:p>
            <a:r>
              <a:rPr lang="en-CN" altLang="zh-CN" dirty="0"/>
              <a:t>SSL/TLS</a:t>
            </a:r>
            <a:r>
              <a:rPr lang="zh-CN" altLang="en-CN" dirty="0"/>
              <a:t>协议</a:t>
            </a:r>
            <a:endParaRPr lang="zh-CN" altLang="en-US" dirty="0"/>
          </a:p>
        </p:txBody>
      </p:sp>
      <p:sp>
        <p:nvSpPr>
          <p:cNvPr id="5" name="文本占位符 4">
            <a:extLst>
              <a:ext uri="{FF2B5EF4-FFF2-40B4-BE49-F238E27FC236}">
                <a16:creationId xmlns:a16="http://schemas.microsoft.com/office/drawing/2014/main" id="{0C1A4160-A7D7-8378-2B2F-FCC3180CB0AC}"/>
              </a:ext>
            </a:extLst>
          </p:cNvPr>
          <p:cNvSpPr>
            <a:spLocks noGrp="1"/>
          </p:cNvSpPr>
          <p:nvPr>
            <p:ph type="body" sz="quarter" idx="15"/>
          </p:nvPr>
        </p:nvSpPr>
        <p:spPr>
          <a:xfrm>
            <a:off x="198612" y="1558806"/>
            <a:ext cx="7382466" cy="5194821"/>
          </a:xfrm>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ea typeface="SimSun" panose="02010600030101010101" pitchFamily="2" charset="-122"/>
              </a:rPr>
              <a:t>SSL/TLS</a:t>
            </a:r>
            <a:r>
              <a:rPr lang="zh-CN" altLang="en-US" b="0" i="0" dirty="0">
                <a:solidFill>
                  <a:srgbClr val="1C1917"/>
                </a:solidFill>
                <a:effectLst/>
                <a:ea typeface="SimSun" panose="02010600030101010101" pitchFamily="2" charset="-122"/>
              </a:rPr>
              <a:t>是一种在</a:t>
            </a:r>
            <a:r>
              <a:rPr lang="en-US" altLang="zh-CN" b="0" i="0" dirty="0">
                <a:solidFill>
                  <a:srgbClr val="1C1917"/>
                </a:solidFill>
                <a:effectLst/>
                <a:ea typeface="SimSun" panose="02010600030101010101" pitchFamily="2" charset="-122"/>
              </a:rPr>
              <a:t>TCP</a:t>
            </a:r>
            <a:r>
              <a:rPr lang="zh-CN" altLang="en-US" b="0" i="0" dirty="0">
                <a:solidFill>
                  <a:srgbClr val="1C1917"/>
                </a:solidFill>
                <a:effectLst/>
                <a:ea typeface="SimSun" panose="02010600030101010101" pitchFamily="2" charset="-122"/>
              </a:rPr>
              <a:t>协议之上为两个端实体之间提供安全通道的协议。</a:t>
            </a:r>
            <a:endParaRPr lang="en-US" altLang="zh-CN" b="0" i="0" dirty="0">
              <a:solidFill>
                <a:srgbClr val="1C1917"/>
              </a:solidFill>
              <a:effectLst/>
              <a:ea typeface="SimSun" panose="02010600030101010101" pitchFamily="2" charset="-122"/>
            </a:endParaRPr>
          </a:p>
          <a:p>
            <a:pPr marL="342900" indent="-342900" algn="l">
              <a:lnSpc>
                <a:spcPct val="150000"/>
              </a:lnSpc>
              <a:buFont typeface="Wingdings" panose="05000000000000000000" pitchFamily="2" charset="2"/>
              <a:buChar char="Ø"/>
            </a:pPr>
            <a:endParaRPr lang="en-US" altLang="zh-CN" dirty="0">
              <a:solidFill>
                <a:srgbClr val="1C1917"/>
              </a:solidFill>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包括</a:t>
            </a:r>
            <a:r>
              <a:rPr lang="en-US" altLang="zh-CN" b="0" i="0" dirty="0">
                <a:solidFill>
                  <a:srgbClr val="1C1917"/>
                </a:solidFill>
                <a:effectLst/>
                <a:ea typeface="SimSun" panose="02010600030101010101" pitchFamily="2" charset="-122"/>
              </a:rPr>
              <a:t>SSLv2</a:t>
            </a:r>
            <a:r>
              <a:rPr lang="zh-CN" altLang="en-US" b="0" i="0" dirty="0">
                <a:solidFill>
                  <a:srgbClr val="1C1917"/>
                </a:solidFill>
                <a:effectLst/>
                <a:ea typeface="SimSun" panose="02010600030101010101" pitchFamily="2" charset="-122"/>
              </a:rPr>
              <a:t>、</a:t>
            </a:r>
            <a:r>
              <a:rPr lang="en-US" altLang="zh-CN" b="0" i="0" dirty="0">
                <a:solidFill>
                  <a:srgbClr val="1C1917"/>
                </a:solidFill>
                <a:effectLst/>
                <a:ea typeface="SimSun" panose="02010600030101010101" pitchFamily="2" charset="-122"/>
              </a:rPr>
              <a:t>SSLv3</a:t>
            </a:r>
            <a:r>
              <a:rPr lang="zh-CN" altLang="en-US" b="0" i="0" dirty="0">
                <a:solidFill>
                  <a:srgbClr val="1C1917"/>
                </a:solidFill>
                <a:effectLst/>
                <a:ea typeface="SimSun" panose="02010600030101010101" pitchFamily="2" charset="-122"/>
              </a:rPr>
              <a:t>、</a:t>
            </a:r>
            <a:r>
              <a:rPr lang="en-US" altLang="zh-CN" b="0" i="0" dirty="0">
                <a:solidFill>
                  <a:srgbClr val="1C1917"/>
                </a:solidFill>
                <a:effectLst/>
                <a:ea typeface="SimSun" panose="02010600030101010101" pitchFamily="2" charset="-122"/>
              </a:rPr>
              <a:t>TLSv1</a:t>
            </a:r>
            <a:r>
              <a:rPr lang="zh-CN" altLang="en-US" b="0" i="0" dirty="0">
                <a:solidFill>
                  <a:srgbClr val="1C1917"/>
                </a:solidFill>
                <a:effectLst/>
                <a:ea typeface="SimSun" panose="02010600030101010101" pitchFamily="2" charset="-122"/>
              </a:rPr>
              <a:t>、</a:t>
            </a:r>
            <a:r>
              <a:rPr lang="en-US" altLang="zh-CN" b="0" i="0" dirty="0">
                <a:solidFill>
                  <a:srgbClr val="1C1917"/>
                </a:solidFill>
                <a:effectLst/>
                <a:ea typeface="SimSun" panose="02010600030101010101" pitchFamily="2" charset="-122"/>
              </a:rPr>
              <a:t>TLSv1</a:t>
            </a:r>
            <a:r>
              <a:rPr lang="en-US" altLang="zh-CN" dirty="0">
                <a:solidFill>
                  <a:srgbClr val="1C1917"/>
                </a:solidFill>
                <a:ea typeface="SimSun" panose="02010600030101010101" pitchFamily="2" charset="-122"/>
              </a:rPr>
              <a:t>.1</a:t>
            </a:r>
            <a:r>
              <a:rPr lang="zh-CN" altLang="en-US" dirty="0">
                <a:solidFill>
                  <a:srgbClr val="1C1917"/>
                </a:solidFill>
                <a:ea typeface="SimSun" panose="02010600030101010101" pitchFamily="2" charset="-122"/>
              </a:rPr>
              <a:t>、</a:t>
            </a:r>
            <a:r>
              <a:rPr lang="en-US" altLang="zh-CN" b="0" i="0" dirty="0">
                <a:solidFill>
                  <a:srgbClr val="1C1917"/>
                </a:solidFill>
                <a:effectLst/>
                <a:ea typeface="SimSun" panose="02010600030101010101" pitchFamily="2" charset="-122"/>
              </a:rPr>
              <a:t>TLSv1.</a:t>
            </a:r>
            <a:r>
              <a:rPr lang="en-US" altLang="zh-CN" dirty="0">
                <a:solidFill>
                  <a:srgbClr val="1C1917"/>
                </a:solidFill>
                <a:ea typeface="SimSun" panose="02010600030101010101" pitchFamily="2" charset="-122"/>
              </a:rPr>
              <a:t>2</a:t>
            </a:r>
            <a:r>
              <a:rPr lang="zh-CN" altLang="en-US" dirty="0">
                <a:solidFill>
                  <a:srgbClr val="1C1917"/>
                </a:solidFill>
                <a:ea typeface="SimSun" panose="02010600030101010101" pitchFamily="2" charset="-122"/>
              </a:rPr>
              <a:t>、</a:t>
            </a:r>
            <a:r>
              <a:rPr lang="en-US" altLang="zh-CN" b="0" i="0" dirty="0">
                <a:solidFill>
                  <a:srgbClr val="1C1917"/>
                </a:solidFill>
                <a:effectLst/>
                <a:ea typeface="SimSun" panose="02010600030101010101" pitchFamily="2" charset="-122"/>
              </a:rPr>
              <a:t> TLSv1</a:t>
            </a:r>
            <a:r>
              <a:rPr lang="en-US" altLang="zh-CN" dirty="0">
                <a:solidFill>
                  <a:srgbClr val="1C1917"/>
                </a:solidFill>
                <a:ea typeface="SimSun" panose="02010600030101010101" pitchFamily="2" charset="-122"/>
              </a:rPr>
              <a:t>.</a:t>
            </a:r>
            <a:r>
              <a:rPr lang="en-US" altLang="zh-CN" b="0" i="0" dirty="0">
                <a:solidFill>
                  <a:srgbClr val="1C1917"/>
                </a:solidFill>
                <a:effectLst/>
                <a:ea typeface="SimSun" panose="02010600030101010101" pitchFamily="2" charset="-122"/>
              </a:rPr>
              <a:t>3</a:t>
            </a:r>
            <a:r>
              <a:rPr lang="zh-CN" altLang="en-US" dirty="0">
                <a:solidFill>
                  <a:srgbClr val="1C1917"/>
                </a:solidFill>
                <a:ea typeface="SimSun" panose="02010600030101010101" pitchFamily="2" charset="-122"/>
              </a:rPr>
              <a:t>、</a:t>
            </a:r>
            <a:r>
              <a:rPr lang="en-US" altLang="zh-CN" dirty="0">
                <a:solidFill>
                  <a:srgbClr val="1C1917"/>
                </a:solidFill>
                <a:ea typeface="SimSun" panose="02010600030101010101" pitchFamily="2" charset="-122"/>
              </a:rPr>
              <a:t>TLCP</a:t>
            </a:r>
            <a:r>
              <a:rPr lang="zh-CN" altLang="en-US" dirty="0">
                <a:solidFill>
                  <a:srgbClr val="1C1917"/>
                </a:solidFill>
                <a:ea typeface="SimSun" panose="02010600030101010101" pitchFamily="2" charset="-122"/>
              </a:rPr>
              <a:t>等不同</a:t>
            </a:r>
            <a:r>
              <a:rPr lang="zh-CN" altLang="en-US" b="0" i="0" dirty="0">
                <a:solidFill>
                  <a:srgbClr val="1C1917"/>
                </a:solidFill>
                <a:effectLst/>
                <a:ea typeface="SimSun" panose="02010600030101010101" pitchFamily="2" charset="-122"/>
              </a:rPr>
              <a:t>协议版本。</a:t>
            </a:r>
            <a:endParaRPr lang="en-US" altLang="zh-CN" b="0" i="0" dirty="0">
              <a:solidFill>
                <a:srgbClr val="1C1917"/>
              </a:solidFill>
              <a:effectLst/>
              <a:ea typeface="SimSun" panose="02010600030101010101" pitchFamily="2" charset="-122"/>
            </a:endParaRPr>
          </a:p>
          <a:p>
            <a:pPr marL="342900" indent="-342900" algn="l">
              <a:lnSpc>
                <a:spcPct val="150000"/>
              </a:lnSpc>
              <a:buFont typeface="Wingdings" panose="05000000000000000000" pitchFamily="2" charset="2"/>
              <a:buChar char="Ø"/>
            </a:pPr>
            <a:endParaRPr lang="en-US" altLang="zh-CN" dirty="0">
              <a:solidFill>
                <a:srgbClr val="1C1917"/>
              </a:solidFill>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中国标准</a:t>
            </a:r>
            <a:r>
              <a:rPr lang="zh-CN" altLang="en-US" dirty="0">
                <a:solidFill>
                  <a:srgbClr val="1C1917"/>
                </a:solidFill>
                <a:ea typeface="SimSun" panose="02010600030101010101" pitchFamily="2" charset="-122"/>
              </a:rPr>
              <a:t>：</a:t>
            </a:r>
            <a:r>
              <a:rPr lang="zh-CN" altLang="en-US" b="0" i="0" dirty="0">
                <a:solidFill>
                  <a:srgbClr val="1C1917"/>
                </a:solidFill>
                <a:effectLst/>
                <a:ea typeface="SimSun" panose="02010600030101010101" pitchFamily="2" charset="-122"/>
              </a:rPr>
              <a:t>传输层密码协议 </a:t>
            </a:r>
            <a:r>
              <a:rPr lang="en-US" altLang="zh-CN" b="0" i="0" dirty="0">
                <a:solidFill>
                  <a:srgbClr val="1C1917"/>
                </a:solidFill>
                <a:effectLst/>
                <a:ea typeface="SimSun" panose="02010600030101010101" pitchFamily="2" charset="-122"/>
              </a:rPr>
              <a:t>(TLCP/CTLS)</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GB/T 38636-2020</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，采用国密算法</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SM2/3/4/9</a:t>
            </a:r>
          </a:p>
        </p:txBody>
      </p:sp>
      <p:sp>
        <p:nvSpPr>
          <p:cNvPr id="3" name="文本占位符 2">
            <a:extLst>
              <a:ext uri="{FF2B5EF4-FFF2-40B4-BE49-F238E27FC236}">
                <a16:creationId xmlns:a16="http://schemas.microsoft.com/office/drawing/2014/main" id="{A1AA68B3-3A9E-9BD6-3A4D-59044158B6DA}"/>
              </a:ext>
            </a:extLst>
          </p:cNvPr>
          <p:cNvSpPr>
            <a:spLocks noGrp="1"/>
          </p:cNvSpPr>
          <p:nvPr>
            <p:ph type="body" sz="quarter" idx="13"/>
          </p:nvPr>
        </p:nvSpPr>
        <p:spPr/>
        <p:txBody>
          <a:bodyPr/>
          <a:lstStyle/>
          <a:p>
            <a:r>
              <a:rPr lang="zh-CN" altLang="en-US" dirty="0"/>
              <a:t>密码协议简介</a:t>
            </a:r>
          </a:p>
        </p:txBody>
      </p:sp>
      <p:pic>
        <p:nvPicPr>
          <p:cNvPr id="6" name="Picture 5">
            <a:extLst>
              <a:ext uri="{FF2B5EF4-FFF2-40B4-BE49-F238E27FC236}">
                <a16:creationId xmlns:a16="http://schemas.microsoft.com/office/drawing/2014/main" id="{35865D24-E056-3119-BC95-89EE4159E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620" y="1094966"/>
            <a:ext cx="3997228" cy="5134780"/>
          </a:xfrm>
          <a:prstGeom prst="rect">
            <a:avLst/>
          </a:prstGeom>
        </p:spPr>
      </p:pic>
      <p:sp>
        <p:nvSpPr>
          <p:cNvPr id="7" name="矩形 6">
            <a:extLst>
              <a:ext uri="{FF2B5EF4-FFF2-40B4-BE49-F238E27FC236}">
                <a16:creationId xmlns:a16="http://schemas.microsoft.com/office/drawing/2014/main" id="{160D8869-A610-3846-F487-B75253B5AA17}"/>
              </a:ext>
            </a:extLst>
          </p:cNvPr>
          <p:cNvSpPr/>
          <p:nvPr/>
        </p:nvSpPr>
        <p:spPr>
          <a:xfrm>
            <a:off x="9369287" y="1558806"/>
            <a:ext cx="2425148" cy="19397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983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en-US" altLang="zh-CN" dirty="0"/>
              <a:t>SSL/TLS</a:t>
            </a:r>
            <a:r>
              <a:rPr lang="zh-CN" altLang="en-US" dirty="0"/>
              <a:t>协议提供的安全服务</a:t>
            </a:r>
          </a:p>
        </p:txBody>
      </p:sp>
      <p:sp>
        <p:nvSpPr>
          <p:cNvPr id="5" name="文本占位符 4"/>
          <p:cNvSpPr>
            <a:spLocks noGrp="1"/>
          </p:cNvSpPr>
          <p:nvPr>
            <p:ph type="body" sz="quarter" idx="15"/>
          </p:nvPr>
        </p:nvSpPr>
        <p:spPr>
          <a:xfrm>
            <a:off x="198611" y="1558806"/>
            <a:ext cx="11794779" cy="4679156"/>
          </a:xfrm>
        </p:spPr>
        <p:txBody>
          <a:bodyPr>
            <a:normAutofit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用户和服务器的合法性认证</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使用</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X.509v3</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数字证书</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共享密钥的生成</a:t>
            </a:r>
          </a:p>
          <a:p>
            <a:pPr marL="1028700" lvl="1" indent="-342900">
              <a:lnSpc>
                <a:spcPct val="150000"/>
              </a:lnSpc>
              <a:buFont typeface="Wingdings" panose="05000000000000000000" pitchFamily="2" charset="2"/>
              <a:buChar char="Ø"/>
            </a:pPr>
            <a:r>
              <a:rPr lang="zh-CN" altLang="en-US"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密钥交换协议：</a:t>
            </a:r>
            <a:r>
              <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DH</a:t>
            </a:r>
            <a:r>
              <a:rPr lang="zh-CN" altLang="en-US"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ECDH</a:t>
            </a:r>
            <a:r>
              <a:rPr lang="zh-CN" altLang="en-US"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RSA</a:t>
            </a:r>
            <a:r>
              <a:rPr lang="zh-CN" altLang="en-US"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SM2</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传输数据的机密性</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使用对称算法</a:t>
            </a:r>
            <a:r>
              <a:rPr lang="zh-CN" altLang="en-US"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AES, Chacha20, </a:t>
            </a:r>
            <a:r>
              <a:rPr lang="en-US" altLang="zh-CN" strike="sngStrike"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RC4, 3DES</a:t>
            </a:r>
            <a:r>
              <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rPr>
              <a:t>, SM4</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传输数据的完整性</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使用</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MAC </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altLang="zh-CN" b="0" i="0" strike="sngStrike"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MD5, SHA-1</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SHA256,</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SM3 …</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a typeface="SimSun"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423077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en-US" altLang="zh-CN" dirty="0"/>
              <a:t>SSL/TLS</a:t>
            </a:r>
            <a:r>
              <a:rPr lang="zh-CN" altLang="en-US" dirty="0"/>
              <a:t>协议栈</a:t>
            </a:r>
          </a:p>
        </p:txBody>
      </p:sp>
      <p:sp>
        <p:nvSpPr>
          <p:cNvPr id="5" name="文本占位符 4"/>
          <p:cNvSpPr>
            <a:spLocks noGrp="1"/>
          </p:cNvSpPr>
          <p:nvPr>
            <p:ph type="body" sz="quarter" idx="15"/>
          </p:nvPr>
        </p:nvSpPr>
        <p:spPr>
          <a:xfrm>
            <a:off x="198611" y="3482028"/>
            <a:ext cx="9423691" cy="2755934"/>
          </a:xfrm>
        </p:spPr>
        <p:txBody>
          <a:bodyPr>
            <a:normAutofit/>
          </a:bodyPr>
          <a:lstStyle/>
          <a:p>
            <a:pPr marL="342900" indent="-342900" algn="l">
              <a:lnSpc>
                <a:spcPct val="150000"/>
              </a:lnSpc>
              <a:buFont typeface="Wingdings" panose="05000000000000000000" pitchFamily="2" charset="2"/>
              <a:buChar char="Ø"/>
            </a:pPr>
            <a:r>
              <a:rPr lang="en-US" altLang="zh-CN" b="0" i="0" dirty="0">
                <a:solidFill>
                  <a:srgbClr val="1C1917"/>
                </a:solidFill>
                <a:effectLst/>
                <a:latin typeface="SimSun" panose="02010600030101010101" pitchFamily="2" charset="-122"/>
                <a:ea typeface="SimSun" panose="02010600030101010101" pitchFamily="2" charset="-122"/>
              </a:rPr>
              <a:t>SSL</a:t>
            </a:r>
            <a:r>
              <a:rPr lang="zh-CN" altLang="en-US" b="0" i="0" dirty="0">
                <a:solidFill>
                  <a:srgbClr val="1C1917"/>
                </a:solidFill>
                <a:effectLst/>
                <a:latin typeface="SimSun" panose="02010600030101010101" pitchFamily="2" charset="-122"/>
                <a:ea typeface="SimSun" panose="02010600030101010101" pitchFamily="2" charset="-122"/>
              </a:rPr>
              <a:t>协议分为两层</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底层：记录协议</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上层：握手协议、密码变化协议、警告协议、用户数据</a:t>
            </a:r>
          </a:p>
        </p:txBody>
      </p:sp>
      <p:sp>
        <p:nvSpPr>
          <p:cNvPr id="3" name="文本占位符 2"/>
          <p:cNvSpPr>
            <a:spLocks noGrp="1"/>
          </p:cNvSpPr>
          <p:nvPr>
            <p:ph type="body" sz="quarter" idx="13"/>
          </p:nvPr>
        </p:nvSpPr>
        <p:spPr/>
        <p:txBody>
          <a:bodyPr/>
          <a:lstStyle/>
          <a:p>
            <a:r>
              <a:rPr lang="zh-CN" altLang="en-US" dirty="0"/>
              <a:t>密码协议简介</a:t>
            </a:r>
          </a:p>
        </p:txBody>
      </p:sp>
      <p:pic>
        <p:nvPicPr>
          <p:cNvPr id="6" name="Picture 5">
            <a:extLst>
              <a:ext uri="{FF2B5EF4-FFF2-40B4-BE49-F238E27FC236}">
                <a16:creationId xmlns:a16="http://schemas.microsoft.com/office/drawing/2014/main" id="{280C3705-40D0-37E4-3DA8-49DDDBCA0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189" y="873125"/>
            <a:ext cx="39624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4C72CF0C-E46E-0F10-CF1B-A7A14351DDEF}"/>
              </a:ext>
            </a:extLst>
          </p:cNvPr>
          <p:cNvGrpSpPr>
            <a:grpSpLocks/>
          </p:cNvGrpSpPr>
          <p:nvPr/>
        </p:nvGrpSpPr>
        <p:grpSpPr bwMode="auto">
          <a:xfrm>
            <a:off x="7673802" y="1025525"/>
            <a:ext cx="4319587" cy="2362200"/>
            <a:chOff x="975" y="1200"/>
            <a:chExt cx="3323" cy="2112"/>
          </a:xfrm>
        </p:grpSpPr>
        <p:sp>
          <p:nvSpPr>
            <p:cNvPr id="8" name="Rectangle 7">
              <a:extLst>
                <a:ext uri="{FF2B5EF4-FFF2-40B4-BE49-F238E27FC236}">
                  <a16:creationId xmlns:a16="http://schemas.microsoft.com/office/drawing/2014/main" id="{8B77ECBC-ACE7-3A74-C6B8-1996F721A863}"/>
                </a:ext>
              </a:extLst>
            </p:cNvPr>
            <p:cNvSpPr>
              <a:spLocks noChangeArrowheads="1"/>
            </p:cNvSpPr>
            <p:nvPr/>
          </p:nvSpPr>
          <p:spPr bwMode="ltGray">
            <a:xfrm>
              <a:off x="975" y="2736"/>
              <a:ext cx="3323" cy="576"/>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bg1"/>
                  </a:solidFill>
                  <a:latin typeface="Times New Roman" panose="02020603050405020304" pitchFamily="18" charset="0"/>
                  <a:ea typeface="宋体" panose="02010600030101010101" pitchFamily="2" charset="-122"/>
                </a:defRPr>
              </a:lvl1pPr>
              <a:lvl2pPr marL="742950" indent="-285750">
                <a:defRPr>
                  <a:solidFill>
                    <a:schemeClr val="bg1"/>
                  </a:solidFill>
                  <a:latin typeface="Times New Roman" panose="02020603050405020304" pitchFamily="18" charset="0"/>
                  <a:ea typeface="宋体" panose="02010600030101010101" pitchFamily="2" charset="-122"/>
                </a:defRPr>
              </a:lvl2pPr>
              <a:lvl3pPr marL="1143000" indent="-228600">
                <a:defRPr>
                  <a:solidFill>
                    <a:schemeClr val="bg1"/>
                  </a:solidFill>
                  <a:latin typeface="Times New Roman" panose="02020603050405020304" pitchFamily="18" charset="0"/>
                  <a:ea typeface="宋体" panose="02010600030101010101" pitchFamily="2" charset="-122"/>
                </a:defRPr>
              </a:lvl3pPr>
              <a:lvl4pPr marL="1600200" indent="-228600">
                <a:defRPr>
                  <a:solidFill>
                    <a:schemeClr val="bg1"/>
                  </a:solidFill>
                  <a:latin typeface="Times New Roman" panose="02020603050405020304" pitchFamily="18" charset="0"/>
                  <a:ea typeface="宋体" panose="02010600030101010101" pitchFamily="2" charset="-122"/>
                </a:defRPr>
              </a:lvl4pPr>
              <a:lvl5pPr marL="2057400" indent="-228600">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9pPr>
            </a:lstStyle>
            <a:p>
              <a:pPr algn="ctr"/>
              <a:r>
                <a:rPr kumimoji="1" lang="en-US" altLang="zh-CN" b="1">
                  <a:solidFill>
                    <a:schemeClr val="tx1"/>
                  </a:solidFill>
                </a:rPr>
                <a:t>IP</a:t>
              </a:r>
            </a:p>
          </p:txBody>
        </p:sp>
        <p:sp>
          <p:nvSpPr>
            <p:cNvPr id="9" name="Rectangle 8">
              <a:extLst>
                <a:ext uri="{FF2B5EF4-FFF2-40B4-BE49-F238E27FC236}">
                  <a16:creationId xmlns:a16="http://schemas.microsoft.com/office/drawing/2014/main" id="{F81ED664-31AE-8847-C198-70E927DB3384}"/>
                </a:ext>
              </a:extLst>
            </p:cNvPr>
            <p:cNvSpPr>
              <a:spLocks noChangeArrowheads="1"/>
            </p:cNvSpPr>
            <p:nvPr/>
          </p:nvSpPr>
          <p:spPr bwMode="ltGray">
            <a:xfrm>
              <a:off x="975" y="1200"/>
              <a:ext cx="1329" cy="480"/>
            </a:xfrm>
            <a:prstGeom prst="rect">
              <a:avLst/>
            </a:prstGeom>
            <a:solidFill>
              <a:srgbClr val="FFFFFF"/>
            </a:solidFill>
            <a:ln w="9525" cap="rnd">
              <a:solidFill>
                <a:srgbClr val="000000"/>
              </a:solidFill>
              <a:miter lim="800000"/>
              <a:headEnd/>
              <a:tailEnd/>
            </a:ln>
          </p:spPr>
          <p:txBody>
            <a:bodyPr wrap="none" anchor="ctr"/>
            <a:lstStyle>
              <a:lvl1pPr>
                <a:defRPr>
                  <a:solidFill>
                    <a:schemeClr val="bg1"/>
                  </a:solidFill>
                  <a:latin typeface="Times New Roman" panose="02020603050405020304" pitchFamily="18" charset="0"/>
                  <a:ea typeface="宋体" panose="02010600030101010101" pitchFamily="2" charset="-122"/>
                </a:defRPr>
              </a:lvl1pPr>
              <a:lvl2pPr marL="742950" indent="-285750">
                <a:defRPr>
                  <a:solidFill>
                    <a:schemeClr val="bg1"/>
                  </a:solidFill>
                  <a:latin typeface="Times New Roman" panose="02020603050405020304" pitchFamily="18" charset="0"/>
                  <a:ea typeface="宋体" panose="02010600030101010101" pitchFamily="2" charset="-122"/>
                </a:defRPr>
              </a:lvl2pPr>
              <a:lvl3pPr marL="1143000" indent="-228600">
                <a:defRPr>
                  <a:solidFill>
                    <a:schemeClr val="bg1"/>
                  </a:solidFill>
                  <a:latin typeface="Times New Roman" panose="02020603050405020304" pitchFamily="18" charset="0"/>
                  <a:ea typeface="宋体" panose="02010600030101010101" pitchFamily="2" charset="-122"/>
                </a:defRPr>
              </a:lvl3pPr>
              <a:lvl4pPr marL="1600200" indent="-228600">
                <a:defRPr>
                  <a:solidFill>
                    <a:schemeClr val="bg1"/>
                  </a:solidFill>
                  <a:latin typeface="Times New Roman" panose="02020603050405020304" pitchFamily="18" charset="0"/>
                  <a:ea typeface="宋体" panose="02010600030101010101" pitchFamily="2" charset="-122"/>
                </a:defRPr>
              </a:lvl4pPr>
              <a:lvl5pPr marL="2057400" indent="-228600">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9pPr>
            </a:lstStyle>
            <a:p>
              <a:pPr algn="ctr"/>
              <a:r>
                <a:rPr kumimoji="1" lang="en-US" altLang="zh-CN" b="1" dirty="0">
                  <a:solidFill>
                    <a:schemeClr val="tx1"/>
                  </a:solidFill>
                </a:rPr>
                <a:t>HTTP/S-HTTP</a:t>
              </a:r>
            </a:p>
          </p:txBody>
        </p:sp>
        <p:sp>
          <p:nvSpPr>
            <p:cNvPr id="10" name="Rectangle 9">
              <a:extLst>
                <a:ext uri="{FF2B5EF4-FFF2-40B4-BE49-F238E27FC236}">
                  <a16:creationId xmlns:a16="http://schemas.microsoft.com/office/drawing/2014/main" id="{4F893896-5F12-94F4-3D4F-F70A972319A4}"/>
                </a:ext>
              </a:extLst>
            </p:cNvPr>
            <p:cNvSpPr>
              <a:spLocks noChangeArrowheads="1"/>
            </p:cNvSpPr>
            <p:nvPr/>
          </p:nvSpPr>
          <p:spPr bwMode="ltGray">
            <a:xfrm>
              <a:off x="2304" y="1200"/>
              <a:ext cx="886" cy="480"/>
            </a:xfrm>
            <a:prstGeom prst="rect">
              <a:avLst/>
            </a:prstGeom>
            <a:solidFill>
              <a:srgbClr val="FFFFFF"/>
            </a:solidFill>
            <a:ln w="9525" cap="rnd">
              <a:solidFill>
                <a:srgbClr val="000000"/>
              </a:solidFill>
              <a:miter lim="800000"/>
              <a:headEnd/>
              <a:tailEnd/>
            </a:ln>
          </p:spPr>
          <p:txBody>
            <a:bodyPr wrap="none" anchor="ctr"/>
            <a:lstStyle>
              <a:lvl1pPr>
                <a:defRPr>
                  <a:solidFill>
                    <a:schemeClr val="bg1"/>
                  </a:solidFill>
                  <a:latin typeface="Times New Roman" panose="02020603050405020304" pitchFamily="18" charset="0"/>
                  <a:ea typeface="宋体" panose="02010600030101010101" pitchFamily="2" charset="-122"/>
                </a:defRPr>
              </a:lvl1pPr>
              <a:lvl2pPr marL="742950" indent="-285750">
                <a:defRPr>
                  <a:solidFill>
                    <a:schemeClr val="bg1"/>
                  </a:solidFill>
                  <a:latin typeface="Times New Roman" panose="02020603050405020304" pitchFamily="18" charset="0"/>
                  <a:ea typeface="宋体" panose="02010600030101010101" pitchFamily="2" charset="-122"/>
                </a:defRPr>
              </a:lvl2pPr>
              <a:lvl3pPr marL="1143000" indent="-228600">
                <a:defRPr>
                  <a:solidFill>
                    <a:schemeClr val="bg1"/>
                  </a:solidFill>
                  <a:latin typeface="Times New Roman" panose="02020603050405020304" pitchFamily="18" charset="0"/>
                  <a:ea typeface="宋体" panose="02010600030101010101" pitchFamily="2" charset="-122"/>
                </a:defRPr>
              </a:lvl3pPr>
              <a:lvl4pPr marL="1600200" indent="-228600">
                <a:defRPr>
                  <a:solidFill>
                    <a:schemeClr val="bg1"/>
                  </a:solidFill>
                  <a:latin typeface="Times New Roman" panose="02020603050405020304" pitchFamily="18" charset="0"/>
                  <a:ea typeface="宋体" panose="02010600030101010101" pitchFamily="2" charset="-122"/>
                </a:defRPr>
              </a:lvl4pPr>
              <a:lvl5pPr marL="2057400" indent="-228600">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9pPr>
            </a:lstStyle>
            <a:p>
              <a:pPr algn="ctr"/>
              <a:r>
                <a:rPr kumimoji="1" lang="en-US" altLang="zh-CN" b="1">
                  <a:solidFill>
                    <a:schemeClr val="tx1"/>
                  </a:solidFill>
                </a:rPr>
                <a:t>FTP</a:t>
              </a:r>
            </a:p>
          </p:txBody>
        </p:sp>
        <p:sp>
          <p:nvSpPr>
            <p:cNvPr id="11" name="Rectangle 10">
              <a:extLst>
                <a:ext uri="{FF2B5EF4-FFF2-40B4-BE49-F238E27FC236}">
                  <a16:creationId xmlns:a16="http://schemas.microsoft.com/office/drawing/2014/main" id="{62B45548-C2DA-7DCC-7938-7DA7B380FD09}"/>
                </a:ext>
              </a:extLst>
            </p:cNvPr>
            <p:cNvSpPr>
              <a:spLocks noChangeArrowheads="1"/>
            </p:cNvSpPr>
            <p:nvPr/>
          </p:nvSpPr>
          <p:spPr bwMode="ltGray">
            <a:xfrm>
              <a:off x="3190" y="1200"/>
              <a:ext cx="1108" cy="480"/>
            </a:xfrm>
            <a:prstGeom prst="rect">
              <a:avLst/>
            </a:prstGeom>
            <a:solidFill>
              <a:srgbClr val="FFFFFF"/>
            </a:solidFill>
            <a:ln w="9525" cap="rnd">
              <a:solidFill>
                <a:srgbClr val="000000"/>
              </a:solidFill>
              <a:miter lim="800000"/>
              <a:headEnd/>
              <a:tailEnd/>
            </a:ln>
          </p:spPr>
          <p:txBody>
            <a:bodyPr wrap="none" anchor="ctr"/>
            <a:lstStyle>
              <a:lvl1pPr>
                <a:defRPr>
                  <a:solidFill>
                    <a:schemeClr val="bg1"/>
                  </a:solidFill>
                  <a:latin typeface="Times New Roman" panose="02020603050405020304" pitchFamily="18" charset="0"/>
                  <a:ea typeface="宋体" panose="02010600030101010101" pitchFamily="2" charset="-122"/>
                </a:defRPr>
              </a:lvl1pPr>
              <a:lvl2pPr marL="742950" indent="-285750">
                <a:defRPr>
                  <a:solidFill>
                    <a:schemeClr val="bg1"/>
                  </a:solidFill>
                  <a:latin typeface="Times New Roman" panose="02020603050405020304" pitchFamily="18" charset="0"/>
                  <a:ea typeface="宋体" panose="02010600030101010101" pitchFamily="2" charset="-122"/>
                </a:defRPr>
              </a:lvl2pPr>
              <a:lvl3pPr marL="1143000" indent="-228600">
                <a:defRPr>
                  <a:solidFill>
                    <a:schemeClr val="bg1"/>
                  </a:solidFill>
                  <a:latin typeface="Times New Roman" panose="02020603050405020304" pitchFamily="18" charset="0"/>
                  <a:ea typeface="宋体" panose="02010600030101010101" pitchFamily="2" charset="-122"/>
                </a:defRPr>
              </a:lvl3pPr>
              <a:lvl4pPr marL="1600200" indent="-228600">
                <a:defRPr>
                  <a:solidFill>
                    <a:schemeClr val="bg1"/>
                  </a:solidFill>
                  <a:latin typeface="Times New Roman" panose="02020603050405020304" pitchFamily="18" charset="0"/>
                  <a:ea typeface="宋体" panose="02010600030101010101" pitchFamily="2" charset="-122"/>
                </a:defRPr>
              </a:lvl4pPr>
              <a:lvl5pPr marL="2057400" indent="-228600">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9pPr>
            </a:lstStyle>
            <a:p>
              <a:pPr algn="ctr"/>
              <a:r>
                <a:rPr kumimoji="1" lang="en-US" altLang="zh-CN" b="1">
                  <a:solidFill>
                    <a:schemeClr val="tx1"/>
                  </a:solidFill>
                </a:rPr>
                <a:t>SMTP</a:t>
              </a:r>
            </a:p>
          </p:txBody>
        </p:sp>
        <p:sp>
          <p:nvSpPr>
            <p:cNvPr id="12" name="Rectangle 11">
              <a:extLst>
                <a:ext uri="{FF2B5EF4-FFF2-40B4-BE49-F238E27FC236}">
                  <a16:creationId xmlns:a16="http://schemas.microsoft.com/office/drawing/2014/main" id="{613F92A8-A68B-6BE6-DB1C-2B3B186C9289}"/>
                </a:ext>
              </a:extLst>
            </p:cNvPr>
            <p:cNvSpPr>
              <a:spLocks noChangeArrowheads="1"/>
            </p:cNvSpPr>
            <p:nvPr/>
          </p:nvSpPr>
          <p:spPr bwMode="ltGray">
            <a:xfrm>
              <a:off x="975" y="2256"/>
              <a:ext cx="3323" cy="480"/>
            </a:xfrm>
            <a:prstGeom prst="rect">
              <a:avLst/>
            </a:prstGeom>
            <a:solidFill>
              <a:srgbClr val="FFFFFF"/>
            </a:solidFill>
            <a:ln w="9525" cap="rnd">
              <a:solidFill>
                <a:srgbClr val="000000"/>
              </a:solidFill>
              <a:miter lim="800000"/>
              <a:headEnd/>
              <a:tailEnd/>
            </a:ln>
          </p:spPr>
          <p:txBody>
            <a:bodyPr wrap="none" anchor="ctr"/>
            <a:lstStyle>
              <a:lvl1pPr>
                <a:defRPr>
                  <a:solidFill>
                    <a:schemeClr val="bg1"/>
                  </a:solidFill>
                  <a:latin typeface="Times New Roman" panose="02020603050405020304" pitchFamily="18" charset="0"/>
                  <a:ea typeface="宋体" panose="02010600030101010101" pitchFamily="2" charset="-122"/>
                </a:defRPr>
              </a:lvl1pPr>
              <a:lvl2pPr marL="742950" indent="-285750">
                <a:defRPr>
                  <a:solidFill>
                    <a:schemeClr val="bg1"/>
                  </a:solidFill>
                  <a:latin typeface="Times New Roman" panose="02020603050405020304" pitchFamily="18" charset="0"/>
                  <a:ea typeface="宋体" panose="02010600030101010101" pitchFamily="2" charset="-122"/>
                </a:defRPr>
              </a:lvl2pPr>
              <a:lvl3pPr marL="1143000" indent="-228600">
                <a:defRPr>
                  <a:solidFill>
                    <a:schemeClr val="bg1"/>
                  </a:solidFill>
                  <a:latin typeface="Times New Roman" panose="02020603050405020304" pitchFamily="18" charset="0"/>
                  <a:ea typeface="宋体" panose="02010600030101010101" pitchFamily="2" charset="-122"/>
                </a:defRPr>
              </a:lvl3pPr>
              <a:lvl4pPr marL="1600200" indent="-228600">
                <a:defRPr>
                  <a:solidFill>
                    <a:schemeClr val="bg1"/>
                  </a:solidFill>
                  <a:latin typeface="Times New Roman" panose="02020603050405020304" pitchFamily="18" charset="0"/>
                  <a:ea typeface="宋体" panose="02010600030101010101" pitchFamily="2" charset="-122"/>
                </a:defRPr>
              </a:lvl4pPr>
              <a:lvl5pPr marL="2057400" indent="-228600">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9pPr>
            </a:lstStyle>
            <a:p>
              <a:pPr algn="ctr"/>
              <a:r>
                <a:rPr kumimoji="1" lang="en-US" altLang="zh-CN" b="1">
                  <a:solidFill>
                    <a:schemeClr val="tx1"/>
                  </a:solidFill>
                </a:rPr>
                <a:t>TCP</a:t>
              </a:r>
            </a:p>
          </p:txBody>
        </p:sp>
        <p:sp>
          <p:nvSpPr>
            <p:cNvPr id="13" name="Rectangle 12">
              <a:extLst>
                <a:ext uri="{FF2B5EF4-FFF2-40B4-BE49-F238E27FC236}">
                  <a16:creationId xmlns:a16="http://schemas.microsoft.com/office/drawing/2014/main" id="{FD972E4B-BB4E-5A1A-7E8D-BFFE633A8DC9}"/>
                </a:ext>
              </a:extLst>
            </p:cNvPr>
            <p:cNvSpPr>
              <a:spLocks noChangeArrowheads="1"/>
            </p:cNvSpPr>
            <p:nvPr/>
          </p:nvSpPr>
          <p:spPr bwMode="ltGray">
            <a:xfrm>
              <a:off x="975" y="1680"/>
              <a:ext cx="3323" cy="576"/>
            </a:xfrm>
            <a:prstGeom prst="rect">
              <a:avLst/>
            </a:prstGeom>
            <a:solidFill>
              <a:srgbClr val="CCECFF"/>
            </a:solidFill>
            <a:ln w="9525" cap="rnd">
              <a:solidFill>
                <a:srgbClr val="000000"/>
              </a:solidFill>
              <a:miter lim="800000"/>
              <a:headEnd/>
              <a:tailEnd/>
            </a:ln>
          </p:spPr>
          <p:txBody>
            <a:bodyPr wrap="none" anchor="ctr"/>
            <a:lstStyle>
              <a:lvl1pPr>
                <a:defRPr>
                  <a:solidFill>
                    <a:schemeClr val="bg1"/>
                  </a:solidFill>
                  <a:latin typeface="Times New Roman" panose="02020603050405020304" pitchFamily="18" charset="0"/>
                  <a:ea typeface="宋体" panose="02010600030101010101" pitchFamily="2" charset="-122"/>
                </a:defRPr>
              </a:lvl1pPr>
              <a:lvl2pPr marL="742950" indent="-285750">
                <a:defRPr>
                  <a:solidFill>
                    <a:schemeClr val="bg1"/>
                  </a:solidFill>
                  <a:latin typeface="Times New Roman" panose="02020603050405020304" pitchFamily="18" charset="0"/>
                  <a:ea typeface="宋体" panose="02010600030101010101" pitchFamily="2" charset="-122"/>
                </a:defRPr>
              </a:lvl2pPr>
              <a:lvl3pPr marL="1143000" indent="-228600">
                <a:defRPr>
                  <a:solidFill>
                    <a:schemeClr val="bg1"/>
                  </a:solidFill>
                  <a:latin typeface="Times New Roman" panose="02020603050405020304" pitchFamily="18" charset="0"/>
                  <a:ea typeface="宋体" panose="02010600030101010101" pitchFamily="2" charset="-122"/>
                </a:defRPr>
              </a:lvl3pPr>
              <a:lvl4pPr marL="1600200" indent="-228600">
                <a:defRPr>
                  <a:solidFill>
                    <a:schemeClr val="bg1"/>
                  </a:solidFill>
                  <a:latin typeface="Times New Roman" panose="02020603050405020304" pitchFamily="18" charset="0"/>
                  <a:ea typeface="宋体" panose="02010600030101010101" pitchFamily="2" charset="-122"/>
                </a:defRPr>
              </a:lvl4pPr>
              <a:lvl5pPr marL="2057400" indent="-228600">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宋体" panose="02010600030101010101" pitchFamily="2" charset="-122"/>
                </a:defRPr>
              </a:lvl9pPr>
            </a:lstStyle>
            <a:p>
              <a:pPr algn="ctr"/>
              <a:r>
                <a:rPr kumimoji="1" lang="en-US" altLang="zh-CN" b="1">
                  <a:solidFill>
                    <a:schemeClr val="tx1"/>
                  </a:solidFill>
                </a:rPr>
                <a:t>SSL or TLS</a:t>
              </a:r>
            </a:p>
          </p:txBody>
        </p:sp>
      </p:grpSp>
      <p:sp>
        <p:nvSpPr>
          <p:cNvPr id="14" name="Line 13">
            <a:extLst>
              <a:ext uri="{FF2B5EF4-FFF2-40B4-BE49-F238E27FC236}">
                <a16:creationId xmlns:a16="http://schemas.microsoft.com/office/drawing/2014/main" id="{6F05FBCB-202F-249D-F211-3AAD2845424E}"/>
              </a:ext>
            </a:extLst>
          </p:cNvPr>
          <p:cNvSpPr>
            <a:spLocks noChangeShapeType="1"/>
          </p:cNvSpPr>
          <p:nvPr/>
        </p:nvSpPr>
        <p:spPr bwMode="auto">
          <a:xfrm>
            <a:off x="7345189" y="1025525"/>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15" name="Line 14">
            <a:extLst>
              <a:ext uri="{FF2B5EF4-FFF2-40B4-BE49-F238E27FC236}">
                <a16:creationId xmlns:a16="http://schemas.microsoft.com/office/drawing/2014/main" id="{7C23FB1E-99A3-7B1A-F18C-0C031B4CD775}"/>
              </a:ext>
            </a:extLst>
          </p:cNvPr>
          <p:cNvSpPr>
            <a:spLocks noChangeShapeType="1"/>
          </p:cNvSpPr>
          <p:nvPr/>
        </p:nvSpPr>
        <p:spPr bwMode="auto">
          <a:xfrm>
            <a:off x="7345189" y="21685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N"/>
          </a:p>
        </p:txBody>
      </p:sp>
    </p:spTree>
    <p:extLst>
      <p:ext uri="{BB962C8B-B14F-4D97-AF65-F5344CB8AC3E}">
        <p14:creationId xmlns:p14="http://schemas.microsoft.com/office/powerpoint/2010/main" val="11071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en-CN" altLang="zh-CN" dirty="0"/>
              <a:t>SSL</a:t>
            </a:r>
            <a:r>
              <a:rPr lang="en-US" altLang="zh-CN" dirty="0"/>
              <a:t>/TLS</a:t>
            </a:r>
            <a:r>
              <a:rPr lang="zh-CN" altLang="en-US" dirty="0"/>
              <a:t>握手协议</a:t>
            </a:r>
          </a:p>
        </p:txBody>
      </p:sp>
      <p:sp>
        <p:nvSpPr>
          <p:cNvPr id="5" name="文本占位符 4"/>
          <p:cNvSpPr>
            <a:spLocks noGrp="1"/>
          </p:cNvSpPr>
          <p:nvPr>
            <p:ph type="body" sz="quarter" idx="15"/>
          </p:nvPr>
        </p:nvSpPr>
        <p:spPr>
          <a:xfrm>
            <a:off x="198612" y="1558806"/>
            <a:ext cx="7583948" cy="4679156"/>
          </a:xfrm>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建立安全连接请求，包括协议版本、会话</a:t>
            </a:r>
            <a:r>
              <a:rPr lang="en-US" altLang="zh-CN" b="0" i="0" dirty="0">
                <a:solidFill>
                  <a:srgbClr val="1C1917"/>
                </a:solidFill>
                <a:effectLst/>
              </a:rPr>
              <a:t>ID</a:t>
            </a:r>
            <a:r>
              <a:rPr lang="zh-CN" altLang="en-US" b="0" i="0" dirty="0">
                <a:solidFill>
                  <a:srgbClr val="1C1917"/>
                </a:solidFill>
                <a:effectLst/>
              </a:rPr>
              <a:t>、密码构建、压缩方法和初始随机数</a:t>
            </a:r>
          </a:p>
          <a:p>
            <a:pPr marL="342900" indent="-342900" algn="l">
              <a:lnSpc>
                <a:spcPct val="150000"/>
              </a:lnSpc>
              <a:buFont typeface="Wingdings" panose="05000000000000000000" pitchFamily="2" charset="2"/>
              <a:buChar char="Ø"/>
            </a:pPr>
            <a:r>
              <a:rPr lang="zh-CN" altLang="en-US" b="0" i="0" dirty="0">
                <a:solidFill>
                  <a:srgbClr val="1C1917"/>
                </a:solidFill>
                <a:effectLst/>
              </a:rPr>
              <a:t>服务器发送证书、密钥交换证书和证书请求，最后发送</a:t>
            </a:r>
            <a:r>
              <a:rPr lang="en-US" altLang="zh-CN" b="0" i="0" dirty="0">
                <a:solidFill>
                  <a:srgbClr val="1C1917"/>
                </a:solidFill>
                <a:effectLst/>
              </a:rPr>
              <a:t>hello</a:t>
            </a:r>
            <a:r>
              <a:rPr lang="zh-CN" altLang="en-US" b="0" i="0" dirty="0">
                <a:solidFill>
                  <a:srgbClr val="1C1917"/>
                </a:solidFill>
                <a:effectLst/>
              </a:rPr>
              <a:t>消息阶段结束的信号</a:t>
            </a:r>
          </a:p>
          <a:p>
            <a:pPr marL="342900" indent="-342900" algn="l">
              <a:lnSpc>
                <a:spcPct val="150000"/>
              </a:lnSpc>
              <a:buFont typeface="Wingdings" panose="05000000000000000000" pitchFamily="2" charset="2"/>
              <a:buChar char="Ø"/>
            </a:pPr>
            <a:r>
              <a:rPr lang="zh-CN" altLang="en-US" b="0" i="0" dirty="0">
                <a:solidFill>
                  <a:srgbClr val="1C1917"/>
                </a:solidFill>
                <a:effectLst/>
              </a:rPr>
              <a:t>如果有证书请求，客户端发送证书。之后客户端发送密钥交换数据，也可以发送证书验证消息</a:t>
            </a:r>
          </a:p>
          <a:p>
            <a:pPr marL="342900" indent="-342900" algn="l">
              <a:lnSpc>
                <a:spcPct val="150000"/>
              </a:lnSpc>
              <a:buFont typeface="Wingdings" panose="05000000000000000000" pitchFamily="2" charset="2"/>
              <a:buChar char="Ø"/>
            </a:pPr>
            <a:r>
              <a:rPr lang="zh-CN" altLang="en-US" b="0" i="0" dirty="0">
                <a:solidFill>
                  <a:srgbClr val="1C1917"/>
                </a:solidFill>
                <a:effectLst/>
              </a:rPr>
              <a:t>更改密码构建和结束握手消息</a:t>
            </a:r>
          </a:p>
          <a:p>
            <a:pPr marL="342900" indent="-342900" algn="l">
              <a:lnSpc>
                <a:spcPct val="150000"/>
              </a:lnSpc>
              <a:buFont typeface="Wingdings" panose="05000000000000000000" pitchFamily="2" charset="2"/>
              <a:buChar char="Ø"/>
            </a:pPr>
            <a:endParaRPr lang="zh-CN" altLang="en-US"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密码协议简介</a:t>
            </a:r>
          </a:p>
        </p:txBody>
      </p:sp>
      <p:pic>
        <p:nvPicPr>
          <p:cNvPr id="6" name="Picture 4">
            <a:extLst>
              <a:ext uri="{FF2B5EF4-FFF2-40B4-BE49-F238E27FC236}">
                <a16:creationId xmlns:a16="http://schemas.microsoft.com/office/drawing/2014/main" id="{F923B9AA-26FE-1A8E-0276-4D7A18D85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151" y="773752"/>
            <a:ext cx="3182369" cy="55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75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en-US" altLang="zh-CN" dirty="0"/>
              <a:t>SSL/TLS</a:t>
            </a:r>
            <a:r>
              <a:rPr lang="zh-CN" altLang="en-US" dirty="0"/>
              <a:t>协议的常见安全漏洞</a:t>
            </a:r>
          </a:p>
        </p:txBody>
      </p:sp>
      <p:sp>
        <p:nvSpPr>
          <p:cNvPr id="5" name="文本占位符 4"/>
          <p:cNvSpPr>
            <a:spLocks noGrp="1"/>
          </p:cNvSpPr>
          <p:nvPr>
            <p:ph type="body" sz="quarter" idx="15"/>
          </p:nvPr>
        </p:nvSpPr>
        <p:spPr>
          <a:xfrm>
            <a:off x="198612" y="1558806"/>
            <a:ext cx="11028188" cy="4679156"/>
          </a:xfrm>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协议设计漏洞</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cs typeface="Times New Roman" panose="02020603050405020304" pitchFamily="18" charset="0"/>
              </a:rPr>
              <a:t>ROBOT, CRIME, DROWN, BEAST ...</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代码实现漏洞</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cs typeface="Times New Roman" panose="02020603050405020304" pitchFamily="18" charset="0"/>
              </a:rPr>
              <a:t>Heartbleed, </a:t>
            </a:r>
            <a:r>
              <a:rPr lang="en-US" altLang="zh-CN" b="0" i="0" dirty="0" err="1">
                <a:solidFill>
                  <a:srgbClr val="1C1917"/>
                </a:solidFill>
                <a:effectLst/>
                <a:latin typeface="Times New Roman" panose="02020603050405020304" pitchFamily="18" charset="0"/>
                <a:cs typeface="Times New Roman" panose="02020603050405020304" pitchFamily="18" charset="0"/>
              </a:rPr>
              <a:t>Ticketbleed</a:t>
            </a:r>
            <a:r>
              <a:rPr lang="en-US" altLang="zh-CN" b="0" i="0" dirty="0">
                <a:solidFill>
                  <a:srgbClr val="1C1917"/>
                </a:solidFill>
                <a:effectLst/>
                <a:latin typeface="Times New Roman" panose="02020603050405020304" pitchFamily="18" charset="0"/>
                <a:cs typeface="Times New Roman" panose="02020603050405020304" pitchFamily="18" charset="0"/>
              </a:rPr>
              <a:t>, </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cs typeface="Times New Roman" panose="02020603050405020304" pitchFamily="18" charset="0"/>
              </a:rPr>
              <a:t>CCS Injection ...</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底层算法漏洞</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cs typeface="Times New Roman" panose="02020603050405020304" pitchFamily="18" charset="0"/>
              </a:rPr>
              <a:t>Sweet32, FREAK, RC4 ... </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上层应用漏洞</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cs typeface="Times New Roman" panose="02020603050405020304" pitchFamily="18" charset="0"/>
              </a:rPr>
              <a:t>BREACH, Mixed Content ...</a:t>
            </a:r>
          </a:p>
        </p:txBody>
      </p:sp>
      <p:sp>
        <p:nvSpPr>
          <p:cNvPr id="3" name="文本占位符 2"/>
          <p:cNvSpPr>
            <a:spLocks noGrp="1"/>
          </p:cNvSpPr>
          <p:nvPr>
            <p:ph type="body" sz="quarter" idx="13"/>
          </p:nvPr>
        </p:nvSpPr>
        <p:spPr/>
        <p:txBody>
          <a:bodyPr/>
          <a:lstStyle/>
          <a:p>
            <a:r>
              <a:rPr lang="zh-CN" altLang="en-US" dirty="0"/>
              <a:t>密码协议简介</a:t>
            </a:r>
          </a:p>
        </p:txBody>
      </p:sp>
      <p:pic>
        <p:nvPicPr>
          <p:cNvPr id="6" name="Picture 4">
            <a:extLst>
              <a:ext uri="{FF2B5EF4-FFF2-40B4-BE49-F238E27FC236}">
                <a16:creationId xmlns:a16="http://schemas.microsoft.com/office/drawing/2014/main" id="{6F272541-4345-2AA6-0571-3862232647B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106504" y="2053239"/>
            <a:ext cx="6981712" cy="376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79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97AFD-3541-573D-6C63-489ADE5E276A}"/>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0AB2B30-1BC0-A1C6-CFE3-5F0C6221D956}"/>
              </a:ext>
            </a:extLst>
          </p:cNvPr>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4" name="文本占位符 3">
            <a:extLst>
              <a:ext uri="{FF2B5EF4-FFF2-40B4-BE49-F238E27FC236}">
                <a16:creationId xmlns:a16="http://schemas.microsoft.com/office/drawing/2014/main" id="{FD00E288-682F-3D14-5BEA-DE779D3E2D8B}"/>
              </a:ext>
            </a:extLst>
          </p:cNvPr>
          <p:cNvSpPr>
            <a:spLocks noGrp="1"/>
          </p:cNvSpPr>
          <p:nvPr>
            <p:ph type="body" sz="quarter" idx="14"/>
          </p:nvPr>
        </p:nvSpPr>
        <p:spPr/>
        <p:txBody>
          <a:bodyPr/>
          <a:lstStyle/>
          <a:p>
            <a:r>
              <a:rPr lang="zh-CN" altLang="en-US" dirty="0"/>
              <a:t>密码协议概述</a:t>
            </a:r>
          </a:p>
        </p:txBody>
      </p:sp>
      <p:sp>
        <p:nvSpPr>
          <p:cNvPr id="3" name="文本占位符 2">
            <a:extLst>
              <a:ext uri="{FF2B5EF4-FFF2-40B4-BE49-F238E27FC236}">
                <a16:creationId xmlns:a16="http://schemas.microsoft.com/office/drawing/2014/main" id="{158D09CD-1A1C-2A41-8D10-AD8031A56F41}"/>
              </a:ext>
            </a:extLst>
          </p:cNvPr>
          <p:cNvSpPr>
            <a:spLocks noGrp="1"/>
          </p:cNvSpPr>
          <p:nvPr>
            <p:ph type="body" sz="quarter" idx="13"/>
          </p:nvPr>
        </p:nvSpPr>
        <p:spPr/>
        <p:txBody>
          <a:bodyPr/>
          <a:lstStyle/>
          <a:p>
            <a:r>
              <a:rPr lang="zh-CN" altLang="en-US" dirty="0"/>
              <a:t>密码协议简介</a:t>
            </a:r>
          </a:p>
        </p:txBody>
      </p:sp>
      <p:sp>
        <p:nvSpPr>
          <p:cNvPr id="5" name="文本占位符 4">
            <a:extLst>
              <a:ext uri="{FF2B5EF4-FFF2-40B4-BE49-F238E27FC236}">
                <a16:creationId xmlns:a16="http://schemas.microsoft.com/office/drawing/2014/main" id="{651A3343-8B06-DDEB-9B21-55813C53311C}"/>
              </a:ext>
            </a:extLst>
          </p:cNvPr>
          <p:cNvSpPr>
            <a:spLocks noGrp="1"/>
          </p:cNvSpPr>
          <p:nvPr>
            <p:ph type="body" sz="quarter" idx="15"/>
          </p:nvPr>
        </p:nvSpPr>
        <p:spPr>
          <a:xfrm>
            <a:off x="198611" y="1558806"/>
            <a:ext cx="11794779" cy="5067077"/>
          </a:xfrm>
        </p:spPr>
        <p:txBody>
          <a:bodyPr>
            <a:normAutofit fontScale="92500" lnSpcReduction="2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密码协议，又称作安全协议、加密协议，是以密码学为基础的消息交换协议，利用密码算法或者其组合完成一定的安全功能，目的是在网络环境中提供各种安全服务：</a:t>
            </a:r>
            <a:endParaRPr lang="en-US" altLang="zh-CN" b="0" i="0" dirty="0">
              <a:solidFill>
                <a:srgbClr val="1C1917"/>
              </a:solidFill>
              <a:effectLst/>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建立信任</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共享秘密</a:t>
            </a:r>
          </a:p>
          <a:p>
            <a:pPr marL="1028700" lvl="1" indent="-342900">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安全通信</a:t>
            </a:r>
            <a:endParaRPr lang="en-US" altLang="zh-CN" b="0" i="0" dirty="0">
              <a:solidFill>
                <a:srgbClr val="1C1917"/>
              </a:solidFill>
              <a:effectLst/>
              <a:latin typeface="SimSun" panose="02010600030101010101" pitchFamily="2" charset="-122"/>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密码协议类别</a:t>
            </a:r>
            <a:endParaRPr lang="en-US" altLang="zh-CN" b="0" i="0" dirty="0">
              <a:solidFill>
                <a:srgbClr val="1C1917"/>
              </a:solidFill>
              <a:effectLst/>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实体鉴别协议</a:t>
            </a:r>
            <a:endParaRPr lang="en-US" altLang="zh-CN" dirty="0">
              <a:solidFill>
                <a:srgbClr val="1C1917"/>
              </a:solidFill>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b="0" i="0" dirty="0">
                <a:solidFill>
                  <a:srgbClr val="1C1917"/>
                </a:solidFill>
                <a:effectLst/>
                <a:latin typeface="SimSun" panose="02010600030101010101" pitchFamily="2" charset="-122"/>
                <a:ea typeface="SimSun" panose="02010600030101010101" pitchFamily="2" charset="-122"/>
              </a:rPr>
              <a:t>密钥交换协议</a:t>
            </a:r>
            <a:endParaRPr lang="en-US" altLang="zh-CN" b="0" i="0" dirty="0">
              <a:solidFill>
                <a:srgbClr val="1C1917"/>
              </a:solidFill>
              <a:effectLst/>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综合协议（身份鉴别</a:t>
            </a:r>
            <a:r>
              <a:rPr lang="en-US" altLang="zh-CN" dirty="0">
                <a:solidFill>
                  <a:srgbClr val="1C1917"/>
                </a:solidFill>
                <a:latin typeface="SimSun" panose="02010600030101010101" pitchFamily="2" charset="-122"/>
                <a:ea typeface="SimSun" panose="02010600030101010101" pitchFamily="2" charset="-122"/>
              </a:rPr>
              <a:t>+</a:t>
            </a:r>
            <a:r>
              <a:rPr lang="zh-CN" altLang="en-US" b="0" i="0" dirty="0">
                <a:solidFill>
                  <a:srgbClr val="1C1917"/>
                </a:solidFill>
                <a:effectLst/>
                <a:latin typeface="SimSun" panose="02010600030101010101" pitchFamily="2" charset="-122"/>
                <a:ea typeface="SimSun" panose="02010600030101010101" pitchFamily="2" charset="-122"/>
              </a:rPr>
              <a:t>密钥交换</a:t>
            </a:r>
            <a:r>
              <a:rPr lang="en-US" altLang="zh-CN" b="0" i="0" dirty="0">
                <a:solidFill>
                  <a:srgbClr val="1C1917"/>
                </a:solidFill>
                <a:effectLst/>
                <a:latin typeface="SimSun" panose="02010600030101010101" pitchFamily="2" charset="-122"/>
                <a:ea typeface="SimSun" panose="02010600030101010101" pitchFamily="2" charset="-122"/>
              </a:rPr>
              <a:t>+</a:t>
            </a:r>
            <a:r>
              <a:rPr lang="zh-CN" altLang="en-US" b="0" i="0" dirty="0">
                <a:solidFill>
                  <a:srgbClr val="1C1917"/>
                </a:solidFill>
                <a:effectLst/>
                <a:latin typeface="SimSun" panose="02010600030101010101" pitchFamily="2" charset="-122"/>
                <a:ea typeface="SimSun" panose="02010600030101010101" pitchFamily="2" charset="-122"/>
              </a:rPr>
              <a:t>数据加密</a:t>
            </a:r>
            <a:r>
              <a:rPr lang="zh-CN" altLang="en-US" dirty="0">
                <a:solidFill>
                  <a:srgbClr val="1C1917"/>
                </a:solidFill>
                <a:latin typeface="SimSun" panose="02010600030101010101" pitchFamily="2" charset="-122"/>
                <a:ea typeface="SimSun" panose="02010600030101010101" pitchFamily="2" charset="-122"/>
              </a:rPr>
              <a:t>）</a:t>
            </a:r>
            <a:endParaRPr lang="en-US" altLang="zh-CN" dirty="0">
              <a:solidFill>
                <a:srgbClr val="1C1917"/>
              </a:solidFill>
              <a:latin typeface="SimSun" panose="02010600030101010101" pitchFamily="2" charset="-122"/>
              <a:ea typeface="SimSun" panose="02010600030101010101" pitchFamily="2" charset="-122"/>
            </a:endParaRPr>
          </a:p>
          <a:p>
            <a:pPr marL="1485900" lvl="2" indent="-342900">
              <a:lnSpc>
                <a:spcPct val="150000"/>
              </a:lnSpc>
              <a:buFont typeface="Wingdings" panose="05000000000000000000" pitchFamily="2" charset="2"/>
              <a:buChar char="Ø"/>
            </a:pPr>
            <a:r>
              <a:rPr lang="en-US" altLang="zh-CN" b="0" i="0" dirty="0">
                <a:solidFill>
                  <a:srgbClr val="1C1917"/>
                </a:solidFill>
                <a:effectLst/>
                <a:latin typeface="SimSun" panose="02010600030101010101" pitchFamily="2" charset="-122"/>
                <a:ea typeface="SimSun" panose="02010600030101010101" pitchFamily="2" charset="-122"/>
              </a:rPr>
              <a:t>SSL/TLS</a:t>
            </a:r>
            <a:r>
              <a:rPr lang="zh-CN" altLang="en-US" b="0" i="0" dirty="0">
                <a:solidFill>
                  <a:srgbClr val="1C1917"/>
                </a:solidFill>
                <a:effectLst/>
                <a:latin typeface="SimSun" panose="02010600030101010101" pitchFamily="2" charset="-122"/>
                <a:ea typeface="SimSun" panose="02010600030101010101" pitchFamily="2" charset="-122"/>
              </a:rPr>
              <a:t>、</a:t>
            </a:r>
            <a:r>
              <a:rPr lang="en-US" altLang="zh-CN" dirty="0" err="1">
                <a:solidFill>
                  <a:srgbClr val="1C1917"/>
                </a:solidFill>
                <a:latin typeface="SimSun" panose="02010600030101010101" pitchFamily="2" charset="-122"/>
                <a:ea typeface="SimSun" panose="02010600030101010101" pitchFamily="2" charset="-122"/>
              </a:rPr>
              <a:t>IPSec</a:t>
            </a:r>
            <a:endParaRPr lang="en-US" altLang="zh-CN" b="0" i="0" dirty="0">
              <a:solidFill>
                <a:srgbClr val="1C1917"/>
              </a:solidFill>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75770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国密</a:t>
            </a:r>
            <a:r>
              <a:rPr lang="en-US" altLang="zh-CN" dirty="0"/>
              <a:t>SSL</a:t>
            </a:r>
            <a:endParaRPr lang="zh-CN" altLang="en-US" dirty="0"/>
          </a:p>
        </p:txBody>
      </p:sp>
      <p:sp>
        <p:nvSpPr>
          <p:cNvPr id="5" name="文本占位符 4"/>
          <p:cNvSpPr>
            <a:spLocks noGrp="1"/>
          </p:cNvSpPr>
          <p:nvPr>
            <p:ph type="body" sz="quarter" idx="15"/>
          </p:nvPr>
        </p:nvSpPr>
        <p:spPr>
          <a:xfrm>
            <a:off x="198612" y="1558806"/>
            <a:ext cx="11500698" cy="5004832"/>
          </a:xfrm>
        </p:spPr>
        <p:txBody>
          <a:bodyPr>
            <a:normAutofit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最早国密</a:t>
            </a:r>
            <a:r>
              <a:rPr lang="en-US" altLang="zh-CN" b="0" i="0" dirty="0">
                <a:solidFill>
                  <a:srgbClr val="1C1917"/>
                </a:solidFill>
                <a:effectLst/>
                <a:ea typeface="SimSun" panose="02010600030101010101" pitchFamily="2" charset="-122"/>
              </a:rPr>
              <a:t>SSL</a:t>
            </a:r>
            <a:r>
              <a:rPr lang="zh-CN" altLang="en-US" b="0" i="0" dirty="0">
                <a:solidFill>
                  <a:srgbClr val="1C1917"/>
                </a:solidFill>
                <a:effectLst/>
                <a:ea typeface="SimSun" panose="02010600030101010101" pitchFamily="2" charset="-122"/>
              </a:rPr>
              <a:t>是作为密码行业标准存在的，且不是一个独立的协议标准，而是定义在</a:t>
            </a:r>
            <a:r>
              <a:rPr lang="en-US" altLang="zh-CN" b="0" i="0" dirty="0">
                <a:solidFill>
                  <a:srgbClr val="1C1917"/>
                </a:solidFill>
                <a:effectLst/>
                <a:ea typeface="SimSun" panose="02010600030101010101" pitchFamily="2" charset="-122"/>
              </a:rPr>
              <a:t>SSVLPN</a:t>
            </a:r>
            <a:r>
              <a:rPr lang="zh-CN" altLang="en-US" b="0" i="0" dirty="0">
                <a:solidFill>
                  <a:srgbClr val="1C1917"/>
                </a:solidFill>
                <a:effectLst/>
                <a:ea typeface="SimSun" panose="02010600030101010101" pitchFamily="2" charset="-122"/>
              </a:rPr>
              <a:t>产品的技术规范里，即</a:t>
            </a:r>
            <a:r>
              <a:rPr lang="en-US" altLang="zh-CN" b="0" i="0" dirty="0">
                <a:solidFill>
                  <a:srgbClr val="1C1917"/>
                </a:solidFill>
                <a:effectLst/>
                <a:ea typeface="SimSun" panose="02010600030101010101" pitchFamily="2" charset="-122"/>
              </a:rPr>
              <a:t>《GM/T 0024-2014 SL VPN</a:t>
            </a:r>
            <a:r>
              <a:rPr lang="zh-CN" altLang="en-US" b="0" i="0" dirty="0">
                <a:solidFill>
                  <a:srgbClr val="1C1917"/>
                </a:solidFill>
                <a:effectLst/>
                <a:ea typeface="SimSun" panose="02010600030101010101" pitchFamily="2" charset="-122"/>
              </a:rPr>
              <a:t>技术规范</a:t>
            </a:r>
            <a:r>
              <a:rPr lang="en-US" altLang="zh-CN" b="0" i="0" dirty="0">
                <a:solidFill>
                  <a:srgbClr val="1C1917"/>
                </a:solidFill>
                <a:effectLst/>
                <a:ea typeface="SimSun" panose="02010600030101010101" pitchFamily="2" charset="-122"/>
              </a:rPr>
              <a:t>》</a:t>
            </a:r>
            <a:r>
              <a:rPr lang="zh-CN" altLang="en-US" b="0" i="0" dirty="0">
                <a:solidFill>
                  <a:srgbClr val="1C1917"/>
                </a:solidFill>
                <a:effectLst/>
                <a:ea typeface="SimSun" panose="02010600030101010101" pitchFamily="2" charset="-122"/>
              </a:rPr>
              <a:t>。对应的国密</a:t>
            </a:r>
            <a:r>
              <a:rPr lang="en-US" altLang="zh-CN" b="0" i="0" dirty="0">
                <a:solidFill>
                  <a:srgbClr val="1C1917"/>
                </a:solidFill>
                <a:effectLst/>
                <a:ea typeface="SimSun" panose="02010600030101010101" pitchFamily="2" charset="-122"/>
              </a:rPr>
              <a:t>HTTPS</a:t>
            </a:r>
            <a:r>
              <a:rPr lang="zh-CN" altLang="en-US" b="0" i="0" dirty="0">
                <a:solidFill>
                  <a:srgbClr val="1C1917"/>
                </a:solidFill>
                <a:effectLst/>
                <a:ea typeface="SimSun" panose="02010600030101010101" pitchFamily="2" charset="-122"/>
              </a:rPr>
              <a:t>就是基于国密</a:t>
            </a:r>
            <a:r>
              <a:rPr lang="en-US" altLang="zh-CN" b="0" i="0" dirty="0">
                <a:solidFill>
                  <a:srgbClr val="1C1917"/>
                </a:solidFill>
                <a:effectLst/>
                <a:ea typeface="SimSun" panose="02010600030101010101" pitchFamily="2" charset="-122"/>
              </a:rPr>
              <a:t>SSL</a:t>
            </a:r>
            <a:r>
              <a:rPr lang="zh-CN" altLang="en-US" b="0" i="0" dirty="0">
                <a:solidFill>
                  <a:srgbClr val="1C1917"/>
                </a:solidFill>
                <a:effectLst/>
                <a:ea typeface="SimSun" panose="02010600030101010101" pitchFamily="2" charset="-122"/>
              </a:rPr>
              <a:t>的安全</a:t>
            </a:r>
            <a:r>
              <a:rPr lang="en-US" altLang="zh-CN" b="0" i="0" dirty="0">
                <a:solidFill>
                  <a:srgbClr val="1C1917"/>
                </a:solidFill>
                <a:effectLst/>
                <a:ea typeface="SimSun" panose="02010600030101010101" pitchFamily="2" charset="-122"/>
              </a:rPr>
              <a:t>HTTP</a:t>
            </a:r>
            <a:r>
              <a:rPr lang="zh-CN" altLang="en-US" b="0" i="0" dirty="0">
                <a:solidFill>
                  <a:srgbClr val="1C1917"/>
                </a:solidFill>
                <a:effectLst/>
                <a:ea typeface="SimSun" panose="02010600030101010101" pitchFamily="2" charset="-122"/>
              </a:rPr>
              <a:t>。</a:t>
            </a:r>
          </a:p>
          <a:p>
            <a:pPr marL="342900" indent="-342900" algn="l">
              <a:lnSpc>
                <a:spcPct val="150000"/>
              </a:lnSpc>
              <a:buFont typeface="Wingdings" panose="05000000000000000000" pitchFamily="2" charset="2"/>
              <a:buChar char="Ø"/>
            </a:pPr>
            <a:endParaRPr lang="zh-CN" altLang="en-US" b="0" i="0" dirty="0">
              <a:solidFill>
                <a:srgbClr val="1C1917"/>
              </a:solidFill>
              <a:effectLst/>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国密</a:t>
            </a:r>
            <a:r>
              <a:rPr lang="en-US" altLang="zh-CN" b="0" i="0" dirty="0">
                <a:solidFill>
                  <a:srgbClr val="1C1917"/>
                </a:solidFill>
                <a:effectLst/>
                <a:ea typeface="SimSun" panose="02010600030101010101" pitchFamily="2" charset="-122"/>
              </a:rPr>
              <a:t>SSL</a:t>
            </a:r>
            <a:r>
              <a:rPr lang="zh-CN" altLang="en-US" b="0" i="0" dirty="0">
                <a:solidFill>
                  <a:srgbClr val="1C1917"/>
                </a:solidFill>
                <a:effectLst/>
                <a:ea typeface="SimSun" panose="02010600030101010101" pitchFamily="2" charset="-122"/>
              </a:rPr>
              <a:t>参照了</a:t>
            </a:r>
            <a:r>
              <a:rPr lang="en-US" altLang="zh-CN" b="0" i="0" dirty="0">
                <a:solidFill>
                  <a:srgbClr val="1C1917"/>
                </a:solidFill>
                <a:effectLst/>
                <a:ea typeface="SimSun" panose="02010600030101010101" pitchFamily="2" charset="-122"/>
              </a:rPr>
              <a:t>TLSv1.0</a:t>
            </a:r>
            <a:r>
              <a:rPr lang="zh-CN" altLang="en-US" b="0" i="0" dirty="0">
                <a:solidFill>
                  <a:srgbClr val="1C1917"/>
                </a:solidFill>
                <a:effectLst/>
                <a:ea typeface="SimSun" panose="02010600030101010101" pitchFamily="2" charset="-122"/>
              </a:rPr>
              <a:t>规范，整个协议握手和加密国产基本一致，但和</a:t>
            </a:r>
            <a:r>
              <a:rPr lang="en-US" altLang="zh-CN" b="0" i="0" dirty="0">
                <a:solidFill>
                  <a:srgbClr val="1C1917"/>
                </a:solidFill>
                <a:effectLst/>
                <a:ea typeface="SimSun" panose="02010600030101010101" pitchFamily="2" charset="-122"/>
              </a:rPr>
              <a:t>TLSv1.0</a:t>
            </a:r>
            <a:r>
              <a:rPr lang="zh-CN" altLang="en-US" b="0" i="0" dirty="0">
                <a:solidFill>
                  <a:srgbClr val="1C1917"/>
                </a:solidFill>
                <a:effectLst/>
                <a:ea typeface="SimSun" panose="02010600030101010101" pitchFamily="2" charset="-122"/>
              </a:rPr>
              <a:t>并不兼容。主要的不同体现在三个地方：</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1</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协议的版本号不同，握手和加密协议细节不同；</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2</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协议采用的主要是</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SM2/SM3/SM4</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算法，不同于</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TLS</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采用的国际密码算法；</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3</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 采用的是</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SM2</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双证书体系。</a:t>
            </a:r>
          </a:p>
        </p:txBody>
      </p:sp>
      <p:sp>
        <p:nvSpPr>
          <p:cNvPr id="3" name="文本占位符 2"/>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357135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国密</a:t>
            </a:r>
            <a:r>
              <a:rPr lang="en-US" altLang="zh-CN" dirty="0"/>
              <a:t>TLCP</a:t>
            </a:r>
            <a:r>
              <a:rPr lang="zh-CN" altLang="en-US" dirty="0"/>
              <a:t>协议</a:t>
            </a:r>
          </a:p>
        </p:txBody>
      </p:sp>
      <p:sp>
        <p:nvSpPr>
          <p:cNvPr id="5" name="文本占位符 4"/>
          <p:cNvSpPr>
            <a:spLocks noGrp="1"/>
          </p:cNvSpPr>
          <p:nvPr>
            <p:ph type="body" sz="quarter" idx="15"/>
          </p:nvPr>
        </p:nvSpPr>
        <p:spPr>
          <a:xfrm>
            <a:off x="198613" y="1558806"/>
            <a:ext cx="7046249" cy="5004832"/>
          </a:xfrm>
        </p:spPr>
        <p:txBody>
          <a:bodyPr>
            <a:normAutofit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国密</a:t>
            </a:r>
            <a:r>
              <a:rPr lang="en-US" altLang="zh-CN" b="0" i="0" dirty="0">
                <a:solidFill>
                  <a:srgbClr val="1C1917"/>
                </a:solidFill>
                <a:effectLst/>
                <a:ea typeface="SimSun" panose="02010600030101010101" pitchFamily="2" charset="-122"/>
              </a:rPr>
              <a:t>SSL</a:t>
            </a:r>
            <a:r>
              <a:rPr lang="zh-CN" altLang="en-US" b="0" i="0" dirty="0">
                <a:solidFill>
                  <a:srgbClr val="1C1917"/>
                </a:solidFill>
                <a:effectLst/>
                <a:ea typeface="SimSun" panose="02010600030101010101" pitchFamily="2" charset="-122"/>
              </a:rPr>
              <a:t>的从密码行业标准上升到了独立的国家标准，这就是</a:t>
            </a:r>
            <a:r>
              <a:rPr lang="en-US" altLang="zh-CN" b="0" i="0" dirty="0">
                <a:solidFill>
                  <a:srgbClr val="1C1917"/>
                </a:solidFill>
                <a:effectLst/>
                <a:ea typeface="SimSun" panose="02010600030101010101" pitchFamily="2" charset="-122"/>
              </a:rPr>
              <a:t>《GB/T 38636-2020 </a:t>
            </a:r>
            <a:r>
              <a:rPr lang="zh-CN" altLang="en-US" b="0" i="0" dirty="0">
                <a:solidFill>
                  <a:srgbClr val="1C1917"/>
                </a:solidFill>
                <a:effectLst/>
                <a:ea typeface="SimSun" panose="02010600030101010101" pitchFamily="2" charset="-122"/>
              </a:rPr>
              <a:t>信息安全技术 传输层密码协议</a:t>
            </a:r>
            <a:r>
              <a:rPr lang="en-US" altLang="zh-CN" b="0" i="0" dirty="0">
                <a:solidFill>
                  <a:srgbClr val="1C1917"/>
                </a:solidFill>
                <a:effectLst/>
                <a:ea typeface="SimSun" panose="02010600030101010101" pitchFamily="2" charset="-122"/>
              </a:rPr>
              <a:t>(TLCP)》</a:t>
            </a:r>
            <a:r>
              <a:rPr lang="zh-CN" altLang="en-US" b="0" i="0" dirty="0">
                <a:solidFill>
                  <a:srgbClr val="1C1917"/>
                </a:solidFill>
                <a:effectLst/>
                <a:ea typeface="SimSun" panose="02010600030101010101" pitchFamily="2" charset="-122"/>
              </a:rPr>
              <a:t>。</a:t>
            </a:r>
            <a:r>
              <a:rPr lang="en-US" altLang="zh-CN" b="0" i="0" dirty="0">
                <a:solidFill>
                  <a:srgbClr val="1C1917"/>
                </a:solidFill>
                <a:effectLst/>
                <a:ea typeface="SimSun" panose="02010600030101010101" pitchFamily="2" charset="-122"/>
              </a:rPr>
              <a:t>《GB/T 38636-2020》</a:t>
            </a:r>
            <a:r>
              <a:rPr lang="zh-CN" altLang="en-US" b="0" i="0" dirty="0">
                <a:solidFill>
                  <a:srgbClr val="1C1917"/>
                </a:solidFill>
                <a:effectLst/>
                <a:ea typeface="SimSun" panose="02010600030101010101" pitchFamily="2" charset="-122"/>
              </a:rPr>
              <a:t>基本兼容</a:t>
            </a:r>
            <a:r>
              <a:rPr lang="en-US" altLang="zh-CN" b="0" i="0" dirty="0">
                <a:solidFill>
                  <a:srgbClr val="1C1917"/>
                </a:solidFill>
                <a:effectLst/>
                <a:ea typeface="SimSun" panose="02010600030101010101" pitchFamily="2" charset="-122"/>
              </a:rPr>
              <a:t>《GM/T 0024-2014》</a:t>
            </a:r>
            <a:r>
              <a:rPr lang="zh-CN" altLang="en-US" b="0" i="0" dirty="0">
                <a:solidFill>
                  <a:srgbClr val="1C1917"/>
                </a:solidFill>
                <a:effectLst/>
                <a:ea typeface="SimSun" panose="02010600030101010101" pitchFamily="2" charset="-122"/>
              </a:rPr>
              <a:t>，主要变化如下：</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1</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）增加了</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GCM</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的密码套件，</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ECC_SM4_GCM_SM3</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ECDHE_SM4_GCM_SM3</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1028700" lvl="1"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2</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）去掉了行标</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《GM/T 0024-2014》</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中的涉及</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SM1</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RSA</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的密码套件。</a:t>
            </a:r>
          </a:p>
          <a:p>
            <a:pPr marL="342900" indent="-342900" algn="l">
              <a:lnSpc>
                <a:spcPct val="150000"/>
              </a:lnSpc>
              <a:buFont typeface="Wingdings" panose="05000000000000000000" pitchFamily="2" charset="2"/>
              <a:buChar char="Ø"/>
            </a:pPr>
            <a:endParaRPr lang="zh-CN" altLang="en-US" b="0" i="0" dirty="0">
              <a:solidFill>
                <a:srgbClr val="1C1917"/>
              </a:solidFill>
              <a:effectLst/>
              <a:ea typeface="SimSun"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密码协议简介</a:t>
            </a:r>
          </a:p>
        </p:txBody>
      </p:sp>
      <p:pic>
        <p:nvPicPr>
          <p:cNvPr id="7" name="Picture 6">
            <a:extLst>
              <a:ext uri="{FF2B5EF4-FFF2-40B4-BE49-F238E27FC236}">
                <a16:creationId xmlns:a16="http://schemas.microsoft.com/office/drawing/2014/main" id="{61440AD1-15EF-F39D-691E-B822D4F7C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372" y="808384"/>
            <a:ext cx="5056628" cy="5539408"/>
          </a:xfrm>
          <a:prstGeom prst="rect">
            <a:avLst/>
          </a:prstGeom>
        </p:spPr>
      </p:pic>
    </p:spTree>
    <p:extLst>
      <p:ext uri="{BB962C8B-B14F-4D97-AF65-F5344CB8AC3E}">
        <p14:creationId xmlns:p14="http://schemas.microsoft.com/office/powerpoint/2010/main" val="206386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4FDF6-365A-936C-6DE9-A33FF6869BAF}"/>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9FDAA8-D70E-1A34-E606-F25FC3FEFFAD}"/>
              </a:ext>
            </a:extLst>
          </p:cNvPr>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a:extLst>
              <a:ext uri="{FF2B5EF4-FFF2-40B4-BE49-F238E27FC236}">
                <a16:creationId xmlns:a16="http://schemas.microsoft.com/office/drawing/2014/main" id="{71B602EC-3BE2-9280-B79C-221540E30BB1}"/>
              </a:ext>
            </a:extLst>
          </p:cNvPr>
          <p:cNvSpPr>
            <a:spLocks noGrp="1"/>
          </p:cNvSpPr>
          <p:nvPr>
            <p:ph type="body" sz="quarter" idx="14"/>
          </p:nvPr>
        </p:nvSpPr>
        <p:spPr/>
        <p:txBody>
          <a:bodyPr/>
          <a:lstStyle/>
          <a:p>
            <a:r>
              <a:rPr lang="zh-CN" altLang="en-US" dirty="0"/>
              <a:t>传输层密码协议</a:t>
            </a:r>
            <a:r>
              <a:rPr lang="en-US" altLang="zh-CN" dirty="0"/>
              <a:t>(TLCP)</a:t>
            </a:r>
            <a:r>
              <a:rPr lang="zh-CN" altLang="en-US" dirty="0"/>
              <a:t> 密码套件</a:t>
            </a:r>
          </a:p>
        </p:txBody>
      </p:sp>
      <p:sp>
        <p:nvSpPr>
          <p:cNvPr id="3" name="文本占位符 2">
            <a:extLst>
              <a:ext uri="{FF2B5EF4-FFF2-40B4-BE49-F238E27FC236}">
                <a16:creationId xmlns:a16="http://schemas.microsoft.com/office/drawing/2014/main" id="{FCD145DD-E954-2D78-DFF5-CB51167E7760}"/>
              </a:ext>
            </a:extLst>
          </p:cNvPr>
          <p:cNvSpPr>
            <a:spLocks noGrp="1"/>
          </p:cNvSpPr>
          <p:nvPr>
            <p:ph type="body" sz="quarter" idx="13"/>
          </p:nvPr>
        </p:nvSpPr>
        <p:spPr/>
        <p:txBody>
          <a:bodyPr/>
          <a:lstStyle/>
          <a:p>
            <a:r>
              <a:rPr lang="zh-CN" altLang="en-US" dirty="0"/>
              <a:t>密码协议简介</a:t>
            </a:r>
          </a:p>
        </p:txBody>
      </p:sp>
      <p:pic>
        <p:nvPicPr>
          <p:cNvPr id="9" name="Picture 8">
            <a:extLst>
              <a:ext uri="{FF2B5EF4-FFF2-40B4-BE49-F238E27FC236}">
                <a16:creationId xmlns:a16="http://schemas.microsoft.com/office/drawing/2014/main" id="{0ADD182D-F0BB-F713-E4DD-D96A7FCA6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744" y="1492847"/>
            <a:ext cx="9477228" cy="4867680"/>
          </a:xfrm>
          <a:prstGeom prst="rect">
            <a:avLst/>
          </a:prstGeom>
        </p:spPr>
      </p:pic>
    </p:spTree>
    <p:extLst>
      <p:ext uri="{BB962C8B-B14F-4D97-AF65-F5344CB8AC3E}">
        <p14:creationId xmlns:p14="http://schemas.microsoft.com/office/powerpoint/2010/main" val="178676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7" name="TextBox 6">
            <a:extLst>
              <a:ext uri="{FF2B5EF4-FFF2-40B4-BE49-F238E27FC236}">
                <a16:creationId xmlns:a16="http://schemas.microsoft.com/office/drawing/2014/main" id="{836CC78E-1DCA-D6F5-4BE4-6B0D62FBE01D}"/>
              </a:ext>
            </a:extLst>
          </p:cNvPr>
          <p:cNvSpPr txBox="1"/>
          <p:nvPr/>
        </p:nvSpPr>
        <p:spPr>
          <a:xfrm>
            <a:off x="4468640" y="2735282"/>
            <a:ext cx="2843660" cy="1107996"/>
          </a:xfrm>
          <a:prstGeom prst="rect">
            <a:avLst/>
          </a:prstGeom>
          <a:noFill/>
        </p:spPr>
        <p:txBody>
          <a:bodyPr wrap="square">
            <a:spAutoFit/>
          </a:bodyPr>
          <a:lstStyle/>
          <a:p>
            <a:r>
              <a:rPr lang="en-CN" sz="6600" b="1" dirty="0">
                <a:solidFill>
                  <a:schemeClr val="accent5">
                    <a:lumMod val="75000"/>
                  </a:schemeClr>
                </a:solidFill>
                <a:latin typeface="Microsoft YaHei" panose="020B0503020204020204" pitchFamily="34" charset="-122"/>
                <a:ea typeface="Microsoft YaHei" panose="020B0503020204020204" pitchFamily="34" charset="-122"/>
              </a:rPr>
              <a:t>谢 谢!</a:t>
            </a:r>
          </a:p>
        </p:txBody>
      </p:sp>
    </p:spTree>
    <p:extLst>
      <p:ext uri="{BB962C8B-B14F-4D97-AF65-F5344CB8AC3E}">
        <p14:creationId xmlns:p14="http://schemas.microsoft.com/office/powerpoint/2010/main" val="23422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实体鉴别协议</a:t>
            </a:r>
          </a:p>
        </p:txBody>
      </p:sp>
      <p:sp>
        <p:nvSpPr>
          <p:cNvPr id="5" name="文本占位符 4"/>
          <p:cNvSpPr>
            <a:spLocks noGrp="1"/>
          </p:cNvSpPr>
          <p:nvPr>
            <p:ph type="body" sz="quarter" idx="15"/>
          </p:nvPr>
        </p:nvSpPr>
        <p:spPr>
          <a:xfrm>
            <a:off x="198611" y="1558806"/>
            <a:ext cx="11435371" cy="4650265"/>
          </a:xfrm>
        </p:spPr>
        <p:txBody>
          <a:bodyPr>
            <a:normAutofit fontScale="85000" lnSpcReduction="10000"/>
          </a:bodyPr>
          <a:lstStyle/>
          <a:p>
            <a:pPr marL="342900" indent="-342900" algn="l">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实体鉴别协议</a:t>
            </a:r>
            <a:r>
              <a:rPr lang="zh-CN" altLang="en-US" b="0" i="0" dirty="0">
                <a:solidFill>
                  <a:srgbClr val="1C1917"/>
                </a:solidFill>
                <a:effectLst/>
                <a:latin typeface="SimSun" panose="02010600030101010101" pitchFamily="2" charset="-122"/>
                <a:ea typeface="SimSun" panose="02010600030101010101" pitchFamily="2" charset="-122"/>
              </a:rPr>
              <a:t>用于证实某个实体就是他所声称的实体，待鉴别的实体通过表明它确实知道某个秘密来证明其身份。</a:t>
            </a:r>
            <a:endParaRPr lang="en-US" altLang="zh-CN" b="0" i="0" dirty="0">
              <a:solidFill>
                <a:srgbClr val="1C1917"/>
              </a:solidFill>
              <a:effectLst/>
              <a:latin typeface="SimSun" panose="02010600030101010101" pitchFamily="2" charset="-122"/>
              <a:ea typeface="SimSun" panose="02010600030101010101" pitchFamily="2" charset="-122"/>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SimSun" panose="02010600030101010101" pitchFamily="2" charset="-122"/>
              <a:ea typeface="SimSun" panose="02010600030101010101" pitchFamily="2" charset="-122"/>
            </a:endParaRPr>
          </a:p>
          <a:p>
            <a:pPr marL="342900" indent="-342900" algn="l">
              <a:lnSpc>
                <a:spcPct val="150000"/>
              </a:lnSpc>
              <a:buFont typeface="Wingdings" panose="05000000000000000000" pitchFamily="2" charset="2"/>
              <a:buChar char="Ø"/>
            </a:pPr>
            <a:r>
              <a:rPr lang="en-US" altLang="zh-CN" dirty="0">
                <a:solidFill>
                  <a:srgbClr val="1C1917"/>
                </a:solidFill>
                <a:latin typeface="SimSun" panose="02010600030101010101" pitchFamily="2" charset="-122"/>
                <a:ea typeface="SimSun" panose="02010600030101010101" pitchFamily="2" charset="-122"/>
              </a:rPr>
              <a:t>GB/T</a:t>
            </a:r>
            <a:r>
              <a:rPr lang="zh-CN" altLang="en-US" dirty="0">
                <a:solidFill>
                  <a:srgbClr val="1C1917"/>
                </a:solidFill>
                <a:latin typeface="SimSun" panose="02010600030101010101" pitchFamily="2" charset="-122"/>
                <a:ea typeface="SimSun" panose="02010600030101010101" pitchFamily="2" charset="-122"/>
              </a:rPr>
              <a:t> </a:t>
            </a:r>
            <a:r>
              <a:rPr lang="en-US" altLang="zh-CN" dirty="0">
                <a:solidFill>
                  <a:srgbClr val="1C1917"/>
                </a:solidFill>
                <a:latin typeface="SimSun" panose="02010600030101010101" pitchFamily="2" charset="-122"/>
                <a:ea typeface="SimSun" panose="02010600030101010101" pitchFamily="2" charset="-122"/>
              </a:rPr>
              <a:t>15843-2016 </a:t>
            </a:r>
            <a:r>
              <a:rPr lang="zh-CN" altLang="en-US" dirty="0">
                <a:solidFill>
                  <a:srgbClr val="1C1917"/>
                </a:solidFill>
                <a:latin typeface="SimSun" panose="02010600030101010101" pitchFamily="2" charset="-122"/>
                <a:ea typeface="SimSun" panose="02010600030101010101" pitchFamily="2" charset="-122"/>
              </a:rPr>
              <a:t>规定了进行实体鉴别的机制，这些机制定义了实体间的信息交换，以及需要与可信第三方的信息交换，包括：</a:t>
            </a:r>
            <a:endParaRPr lang="en-US" altLang="zh-CN" dirty="0">
              <a:solidFill>
                <a:srgbClr val="1C1917"/>
              </a:solidFill>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采用对称加密算法的机制</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采用数字签名技术的机制</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采用密码校验函数的机制</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使用零知识技术的机制</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采用人工数据传递的机制</a:t>
            </a:r>
            <a:endParaRPr lang="en-US" altLang="zh-CN" b="0" i="0" dirty="0">
              <a:solidFill>
                <a:srgbClr val="1C1917"/>
              </a:solidFill>
              <a:effectLst/>
              <a:latin typeface="SimSun" panose="02010600030101010101" pitchFamily="2" charset="-122"/>
              <a:ea typeface="SimSun"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密码协议简介</a:t>
            </a:r>
          </a:p>
        </p:txBody>
      </p:sp>
      <p:pic>
        <p:nvPicPr>
          <p:cNvPr id="7" name="Picture 2" descr="身份证二要素身份认证-云极">
            <a:extLst>
              <a:ext uri="{FF2B5EF4-FFF2-40B4-BE49-F238E27FC236}">
                <a16:creationId xmlns:a16="http://schemas.microsoft.com/office/drawing/2014/main" id="{81E03988-D74E-F410-9006-94AB540C4D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4155"/>
          <a:stretch/>
        </p:blipFill>
        <p:spPr bwMode="auto">
          <a:xfrm>
            <a:off x="8154182" y="3674289"/>
            <a:ext cx="3479800" cy="2600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64353-0AB3-3960-3890-C6CCE7296694}"/>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34F193-2B38-D542-03FD-C99385086EA7}"/>
              </a:ext>
            </a:extLst>
          </p:cNvPr>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a:extLst>
              <a:ext uri="{FF2B5EF4-FFF2-40B4-BE49-F238E27FC236}">
                <a16:creationId xmlns:a16="http://schemas.microsoft.com/office/drawing/2014/main" id="{B4F49993-10A0-98CB-C253-29EAFA48DF2C}"/>
              </a:ext>
            </a:extLst>
          </p:cNvPr>
          <p:cNvSpPr>
            <a:spLocks noGrp="1"/>
          </p:cNvSpPr>
          <p:nvPr>
            <p:ph type="body" sz="quarter" idx="14"/>
          </p:nvPr>
        </p:nvSpPr>
        <p:spPr/>
        <p:txBody>
          <a:bodyPr/>
          <a:lstStyle/>
          <a:p>
            <a:r>
              <a:rPr lang="zh-CN" altLang="en-US" dirty="0"/>
              <a:t>实体鉴别协议</a:t>
            </a:r>
            <a:r>
              <a:rPr lang="en-US" altLang="zh-CN" dirty="0"/>
              <a:t>-</a:t>
            </a:r>
            <a:r>
              <a:rPr lang="zh-CN" altLang="en-US" dirty="0"/>
              <a:t>消息鉴别</a:t>
            </a:r>
          </a:p>
        </p:txBody>
      </p:sp>
      <p:sp>
        <p:nvSpPr>
          <p:cNvPr id="5" name="文本占位符 4">
            <a:extLst>
              <a:ext uri="{FF2B5EF4-FFF2-40B4-BE49-F238E27FC236}">
                <a16:creationId xmlns:a16="http://schemas.microsoft.com/office/drawing/2014/main" id="{D86C04F0-A125-6C88-8ABB-A90F5CD35AE4}"/>
              </a:ext>
            </a:extLst>
          </p:cNvPr>
          <p:cNvSpPr>
            <a:spLocks noGrp="1"/>
          </p:cNvSpPr>
          <p:nvPr>
            <p:ph type="body" sz="quarter" idx="15"/>
          </p:nvPr>
        </p:nvSpPr>
        <p:spPr>
          <a:xfrm>
            <a:off x="198611" y="1558806"/>
            <a:ext cx="11435371" cy="4650265"/>
          </a:xfrm>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rPr>
              <a:t>消息鉴别码（</a:t>
            </a:r>
            <a:r>
              <a:rPr lang="en-US" altLang="zh-CN" b="0" i="0" dirty="0">
                <a:solidFill>
                  <a:srgbClr val="1C1917"/>
                </a:solidFill>
                <a:effectLst/>
              </a:rPr>
              <a:t>Message Authentication Code,</a:t>
            </a:r>
            <a:r>
              <a:rPr lang="zh-CN" altLang="en-US" b="0" i="0" dirty="0">
                <a:solidFill>
                  <a:srgbClr val="1C1917"/>
                </a:solidFill>
                <a:effectLst/>
              </a:rPr>
              <a:t> </a:t>
            </a:r>
            <a:r>
              <a:rPr lang="en-US" altLang="zh-CN" b="0" i="0" dirty="0">
                <a:solidFill>
                  <a:srgbClr val="1C1917"/>
                </a:solidFill>
                <a:effectLst/>
              </a:rPr>
              <a:t>MAC</a:t>
            </a:r>
            <a:r>
              <a:rPr lang="zh-CN" altLang="en-US" b="0" i="0" dirty="0">
                <a:solidFill>
                  <a:srgbClr val="1C1917"/>
                </a:solidFill>
                <a:effectLst/>
              </a:rPr>
              <a:t>）是一种确认完整性并进行认证的技术，通过消息认证码可以判断收到的消息是否被篡改，并且作为消息来源的身份验证，确认消息的来源。通信双方 </a:t>
            </a:r>
            <a:r>
              <a:rPr lang="en-US" altLang="zh-CN" b="0" i="0" dirty="0">
                <a:solidFill>
                  <a:srgbClr val="1C1917"/>
                </a:solidFill>
                <a:effectLst/>
              </a:rPr>
              <a:t>A </a:t>
            </a:r>
            <a:r>
              <a:rPr lang="zh-CN" altLang="en-US" b="0" i="0" dirty="0">
                <a:solidFill>
                  <a:srgbClr val="1C1917"/>
                </a:solidFill>
                <a:effectLst/>
              </a:rPr>
              <a:t>和 </a:t>
            </a:r>
            <a:r>
              <a:rPr lang="en-US" altLang="zh-CN" b="0" i="0" dirty="0">
                <a:solidFill>
                  <a:srgbClr val="1C1917"/>
                </a:solidFill>
                <a:effectLst/>
              </a:rPr>
              <a:t>B </a:t>
            </a:r>
            <a:r>
              <a:rPr lang="zh-CN" altLang="en-US" b="0" i="0" dirty="0">
                <a:solidFill>
                  <a:srgbClr val="1C1917"/>
                </a:solidFill>
                <a:effectLst/>
              </a:rPr>
              <a:t>共享一密钥 </a:t>
            </a:r>
            <a:r>
              <a:rPr lang="en-US" altLang="zh-CN" b="0" i="0" dirty="0">
                <a:solidFill>
                  <a:srgbClr val="1C1917"/>
                </a:solidFill>
                <a:effectLst/>
              </a:rPr>
              <a:t>K</a:t>
            </a:r>
            <a:r>
              <a:rPr lang="zh-CN" altLang="en-US" b="0" i="0" dirty="0">
                <a:solidFill>
                  <a:srgbClr val="1C1917"/>
                </a:solidFill>
                <a:effectLst/>
              </a:rPr>
              <a:t>。</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设 </a:t>
            </a:r>
            <a:r>
              <a:rPr lang="en-US" altLang="zh-CN" b="0" i="0" dirty="0">
                <a:solidFill>
                  <a:srgbClr val="1C1917"/>
                </a:solidFill>
                <a:effectLst/>
              </a:rPr>
              <a:t>A </a:t>
            </a:r>
            <a:r>
              <a:rPr lang="zh-CN" altLang="en-US" b="0" i="0" dirty="0">
                <a:solidFill>
                  <a:srgbClr val="1C1917"/>
                </a:solidFill>
                <a:effectLst/>
              </a:rPr>
              <a:t>欲发送给 </a:t>
            </a:r>
            <a:r>
              <a:rPr lang="en-US" altLang="zh-CN" b="0" i="0" dirty="0">
                <a:solidFill>
                  <a:srgbClr val="1C1917"/>
                </a:solidFill>
                <a:effectLst/>
              </a:rPr>
              <a:t>B </a:t>
            </a:r>
            <a:r>
              <a:rPr lang="zh-CN" altLang="en-US" b="0" i="0" dirty="0">
                <a:solidFill>
                  <a:srgbClr val="1C1917"/>
                </a:solidFill>
                <a:effectLst/>
              </a:rPr>
              <a:t>的消息是 </a:t>
            </a:r>
            <a:r>
              <a:rPr lang="en-US" altLang="zh-CN" b="0" i="0" dirty="0">
                <a:solidFill>
                  <a:srgbClr val="1C1917"/>
                </a:solidFill>
                <a:effectLst/>
              </a:rPr>
              <a:t>M</a:t>
            </a:r>
            <a:r>
              <a:rPr lang="zh-CN" altLang="en-US" b="0" i="0" dirty="0">
                <a:solidFill>
                  <a:srgbClr val="1C1917"/>
                </a:solidFill>
                <a:effectLst/>
              </a:rPr>
              <a:t>，</a:t>
            </a:r>
            <a:r>
              <a:rPr lang="en-US" altLang="zh-CN" b="0" i="0" dirty="0">
                <a:solidFill>
                  <a:srgbClr val="1C1917"/>
                </a:solidFill>
                <a:effectLst/>
              </a:rPr>
              <a:t>A </a:t>
            </a:r>
            <a:r>
              <a:rPr lang="zh-CN" altLang="en-US" b="0" i="0" dirty="0">
                <a:solidFill>
                  <a:srgbClr val="1C1917"/>
                </a:solidFill>
                <a:effectLst/>
              </a:rPr>
              <a:t>首先计算</a:t>
            </a:r>
            <a:r>
              <a:rPr lang="en-US" altLang="zh-CN" b="0" i="0" dirty="0">
                <a:solidFill>
                  <a:srgbClr val="1C1917"/>
                </a:solidFill>
                <a:effectLst/>
              </a:rPr>
              <a:t>MAC =</a:t>
            </a:r>
            <a:r>
              <a:rPr lang="zh-CN" altLang="en-US" b="0" i="0" dirty="0">
                <a:solidFill>
                  <a:srgbClr val="1C1917"/>
                </a:solidFill>
                <a:effectLst/>
              </a:rPr>
              <a:t> </a:t>
            </a:r>
            <a:r>
              <a:rPr lang="en-US" altLang="zh-CN" b="0" i="0" dirty="0">
                <a:solidFill>
                  <a:srgbClr val="1C1917"/>
                </a:solidFill>
                <a:effectLst/>
              </a:rPr>
              <a:t>C</a:t>
            </a:r>
            <a:r>
              <a:rPr lang="en-US" altLang="zh-CN" b="0" i="0" baseline="-25000" dirty="0">
                <a:solidFill>
                  <a:srgbClr val="1C1917"/>
                </a:solidFill>
                <a:effectLst/>
              </a:rPr>
              <a:t>K</a:t>
            </a:r>
            <a:r>
              <a:rPr lang="en-US" altLang="zh-CN" dirty="0">
                <a:solidFill>
                  <a:srgbClr val="1C1917"/>
                </a:solidFill>
              </a:rPr>
              <a:t>(</a:t>
            </a:r>
            <a:r>
              <a:rPr lang="en-US" altLang="zh-CN" b="0" i="0" dirty="0">
                <a:solidFill>
                  <a:srgbClr val="1C1917"/>
                </a:solidFill>
                <a:effectLst/>
              </a:rPr>
              <a:t>M)</a:t>
            </a:r>
            <a:r>
              <a:rPr lang="en-US" altLang="zh-CN" dirty="0">
                <a:solidFill>
                  <a:srgbClr val="1C1917"/>
                </a:solidFill>
              </a:rPr>
              <a:t>,</a:t>
            </a:r>
            <a:r>
              <a:rPr lang="zh-CN" altLang="en-US" b="0" i="0" dirty="0">
                <a:solidFill>
                  <a:srgbClr val="1C1917"/>
                </a:solidFill>
                <a:effectLst/>
              </a:rPr>
              <a:t>其中</a:t>
            </a:r>
            <a:r>
              <a:rPr lang="en-US" altLang="zh-CN" b="0" i="0" dirty="0">
                <a:solidFill>
                  <a:srgbClr val="1C1917"/>
                </a:solidFill>
                <a:effectLst/>
              </a:rPr>
              <a:t>C</a:t>
            </a:r>
            <a:r>
              <a:rPr lang="en-US" altLang="zh-CN" b="0" i="0" baseline="-25000" dirty="0">
                <a:solidFill>
                  <a:srgbClr val="1C1917"/>
                </a:solidFill>
                <a:effectLst/>
              </a:rPr>
              <a:t>K</a:t>
            </a:r>
            <a:r>
              <a:rPr lang="en-US" altLang="zh-CN" dirty="0">
                <a:solidFill>
                  <a:srgbClr val="1C1917"/>
                </a:solidFill>
              </a:rPr>
              <a:t>(</a:t>
            </a:r>
            <a:r>
              <a:rPr lang="en-US" altLang="zh-CN" b="0" i="0" dirty="0">
                <a:solidFill>
                  <a:srgbClr val="1C1917"/>
                </a:solidFill>
                <a:effectLst/>
              </a:rPr>
              <a:t>)</a:t>
            </a:r>
            <a:r>
              <a:rPr lang="zh-CN" altLang="en-US" b="0" i="0" dirty="0">
                <a:solidFill>
                  <a:srgbClr val="1C1917"/>
                </a:solidFill>
                <a:effectLst/>
              </a:rPr>
              <a:t>是密钥控制的公开函数，然后向 </a:t>
            </a:r>
            <a:r>
              <a:rPr lang="en-US" altLang="zh-CN" b="0" i="0" dirty="0">
                <a:solidFill>
                  <a:srgbClr val="1C1917"/>
                </a:solidFill>
                <a:effectLst/>
              </a:rPr>
              <a:t>B </a:t>
            </a:r>
            <a:r>
              <a:rPr lang="zh-CN" altLang="en-US" b="0" i="0" dirty="0">
                <a:solidFill>
                  <a:srgbClr val="1C1917"/>
                </a:solidFill>
                <a:effectLst/>
              </a:rPr>
              <a:t>发送</a:t>
            </a:r>
            <a:r>
              <a:rPr lang="en-US" altLang="zh-CN" b="0" i="0" dirty="0">
                <a:solidFill>
                  <a:srgbClr val="1C1917"/>
                </a:solidFill>
                <a:effectLst/>
              </a:rPr>
              <a:t>M || MAC</a:t>
            </a:r>
            <a:r>
              <a:rPr lang="zh-CN" altLang="en-US" b="0" i="0" dirty="0">
                <a:solidFill>
                  <a:srgbClr val="1C1917"/>
                </a:solidFill>
                <a:effectLst/>
              </a:rPr>
              <a:t>，</a:t>
            </a:r>
            <a:r>
              <a:rPr lang="en-US" altLang="zh-CN" b="0" i="0" dirty="0">
                <a:solidFill>
                  <a:srgbClr val="1C1917"/>
                </a:solidFill>
                <a:effectLst/>
              </a:rPr>
              <a:t>B </a:t>
            </a:r>
            <a:r>
              <a:rPr lang="zh-CN" altLang="en-US" b="0" i="0" dirty="0">
                <a:solidFill>
                  <a:srgbClr val="1C1917"/>
                </a:solidFill>
                <a:effectLst/>
              </a:rPr>
              <a:t>收到后做与 </a:t>
            </a:r>
            <a:r>
              <a:rPr lang="en-US" altLang="zh-CN" b="0" i="0" dirty="0">
                <a:solidFill>
                  <a:srgbClr val="1C1917"/>
                </a:solidFill>
                <a:effectLst/>
              </a:rPr>
              <a:t>A </a:t>
            </a:r>
            <a:r>
              <a:rPr lang="zh-CN" altLang="en-US" b="0" i="0" dirty="0">
                <a:solidFill>
                  <a:srgbClr val="1C1917"/>
                </a:solidFill>
                <a:effectLst/>
              </a:rPr>
              <a:t>相同的计算，求得一新 </a:t>
            </a:r>
            <a:r>
              <a:rPr lang="en-US" altLang="zh-CN" b="0" i="0" dirty="0">
                <a:solidFill>
                  <a:srgbClr val="1C1917"/>
                </a:solidFill>
                <a:effectLst/>
              </a:rPr>
              <a:t>MAC</a:t>
            </a:r>
            <a:r>
              <a:rPr lang="zh-CN" altLang="en-US" b="0" i="0" dirty="0">
                <a:solidFill>
                  <a:srgbClr val="1C1917"/>
                </a:solidFill>
                <a:effectLst/>
              </a:rPr>
              <a:t>，并与收到的 </a:t>
            </a:r>
            <a:r>
              <a:rPr lang="en-US" altLang="zh-CN" b="0" i="0" dirty="0">
                <a:solidFill>
                  <a:srgbClr val="1C1917"/>
                </a:solidFill>
                <a:effectLst/>
              </a:rPr>
              <a:t>MAC </a:t>
            </a:r>
            <a:r>
              <a:rPr lang="zh-CN" altLang="en-US" b="0" i="0" dirty="0">
                <a:solidFill>
                  <a:srgbClr val="1C1917"/>
                </a:solidFill>
                <a:effectLst/>
              </a:rPr>
              <a:t>做比较</a:t>
            </a:r>
            <a:r>
              <a:rPr lang="zh-CN" altLang="en-US" dirty="0">
                <a:solidFill>
                  <a:srgbClr val="1C1917"/>
                </a:solidFill>
              </a:rPr>
              <a:t>。</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p:txBody>
      </p:sp>
      <p:sp>
        <p:nvSpPr>
          <p:cNvPr id="3" name="文本占位符 2">
            <a:extLst>
              <a:ext uri="{FF2B5EF4-FFF2-40B4-BE49-F238E27FC236}">
                <a16:creationId xmlns:a16="http://schemas.microsoft.com/office/drawing/2014/main" id="{39371A50-3B91-B744-9017-17956B43B14F}"/>
              </a:ext>
            </a:extLst>
          </p:cNvPr>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279090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0398E-1E5C-4941-26A3-465ECD1A4707}"/>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0E74DB8-27EB-8EB6-20B0-AFD0D3069841}"/>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a:extLst>
              <a:ext uri="{FF2B5EF4-FFF2-40B4-BE49-F238E27FC236}">
                <a16:creationId xmlns:a16="http://schemas.microsoft.com/office/drawing/2014/main" id="{D7C26131-DC64-FDE8-6719-91457B810ED8}"/>
              </a:ext>
            </a:extLst>
          </p:cNvPr>
          <p:cNvSpPr>
            <a:spLocks noGrp="1"/>
          </p:cNvSpPr>
          <p:nvPr>
            <p:ph type="body" sz="quarter" idx="14"/>
          </p:nvPr>
        </p:nvSpPr>
        <p:spPr/>
        <p:txBody>
          <a:bodyPr/>
          <a:lstStyle/>
          <a:p>
            <a:r>
              <a:rPr lang="zh-CN" altLang="en-US" dirty="0"/>
              <a:t>消息鉴别码的实现方式</a:t>
            </a:r>
          </a:p>
        </p:txBody>
      </p:sp>
      <p:sp>
        <p:nvSpPr>
          <p:cNvPr id="5" name="文本占位符 4">
            <a:extLst>
              <a:ext uri="{FF2B5EF4-FFF2-40B4-BE49-F238E27FC236}">
                <a16:creationId xmlns:a16="http://schemas.microsoft.com/office/drawing/2014/main" id="{04FC592E-7118-406B-2360-59C667A65449}"/>
              </a:ext>
            </a:extLst>
          </p:cNvPr>
          <p:cNvSpPr>
            <a:spLocks noGrp="1"/>
          </p:cNvSpPr>
          <p:nvPr>
            <p:ph type="body" sz="quarter" idx="15"/>
          </p:nvPr>
        </p:nvSpPr>
        <p:spPr>
          <a:xfrm>
            <a:off x="198611" y="1558806"/>
            <a:ext cx="11435371" cy="4650265"/>
          </a:xfrm>
        </p:spPr>
        <p:txBody>
          <a:bodyPr>
            <a:normAutofit/>
          </a:bodyPr>
          <a:lstStyle/>
          <a:p>
            <a:pPr marL="342900" indent="-342900" algn="l">
              <a:lnSpc>
                <a:spcPct val="150000"/>
              </a:lnSpc>
              <a:buFont typeface="Wingdings" panose="05000000000000000000" pitchFamily="2" charset="2"/>
              <a:buChar char="Ø"/>
            </a:pPr>
            <a:r>
              <a:rPr lang="zh-CN" altLang="en-CN" b="0" i="0" dirty="0">
                <a:solidFill>
                  <a:srgbClr val="1C1917"/>
                </a:solidFill>
                <a:effectLst/>
                <a:ea typeface="SimSun" panose="02010600030101010101" pitchFamily="2" charset="-122"/>
              </a:rPr>
              <a:t>密码</a:t>
            </a:r>
            <a:r>
              <a:rPr lang="zh-CN" altLang="en-US" b="0" i="0" dirty="0">
                <a:solidFill>
                  <a:srgbClr val="1C1917"/>
                </a:solidFill>
                <a:effectLst/>
                <a:ea typeface="SimSun" panose="02010600030101010101" pitchFamily="2" charset="-122"/>
              </a:rPr>
              <a:t>杂凑函数实现：</a:t>
            </a:r>
            <a:r>
              <a:rPr lang="en-US" altLang="zh-CN" b="0" i="0" dirty="0">
                <a:solidFill>
                  <a:srgbClr val="1C1917"/>
                </a:solidFill>
                <a:effectLst/>
                <a:ea typeface="SimSun" panose="02010600030101010101" pitchFamily="2" charset="-122"/>
              </a:rPr>
              <a:t>HMAC</a:t>
            </a:r>
            <a:endParaRPr lang="en-CN" dirty="0">
              <a:ea typeface="SimSun" panose="02010600030101010101" pitchFamily="2" charset="-122"/>
            </a:endParaRPr>
          </a:p>
          <a:p>
            <a:pPr marL="1028700" lvl="1" indent="-342900">
              <a:lnSpc>
                <a:spcPct val="150000"/>
              </a:lnSpc>
              <a:buFont typeface="Wingdings" panose="05000000000000000000" pitchFamily="2" charset="2"/>
              <a:buChar char="Ø"/>
            </a:pPr>
            <a:endPar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dirty="0">
                <a:solidFill>
                  <a:srgbClr val="1C1917"/>
                </a:solidFill>
                <a:ea typeface="SimSun" panose="02010600030101010101" pitchFamily="2" charset="-122"/>
              </a:rPr>
              <a:t>分组密码实现：</a:t>
            </a:r>
            <a:r>
              <a:rPr lang="en-US" altLang="zh-CN" dirty="0">
                <a:solidFill>
                  <a:srgbClr val="1C1917"/>
                </a:solidFill>
                <a:ea typeface="SimSun" panose="02010600030101010101" pitchFamily="2" charset="-122"/>
              </a:rPr>
              <a:t>CBC-MAC</a:t>
            </a:r>
          </a:p>
          <a:p>
            <a:pPr marL="1028700" lvl="1" indent="-342900">
              <a:lnSpc>
                <a:spcPct val="150000"/>
              </a:lnSpc>
              <a:buFont typeface="Wingdings" panose="05000000000000000000" pitchFamily="2" charset="2"/>
              <a:buChar char="Ø"/>
            </a:pPr>
            <a:endParaRPr lang="en-US" altLang="zh-CN" dirty="0">
              <a:solidFill>
                <a:srgbClr val="1C1917"/>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zh-CN" altLang="en-US" dirty="0">
                <a:solidFill>
                  <a:srgbClr val="1C1917"/>
                </a:solidFill>
                <a:ea typeface="SimSun" panose="02010600030101010101" pitchFamily="2" charset="-122"/>
              </a:rPr>
              <a:t>认证加密算法实现：</a:t>
            </a:r>
            <a:r>
              <a:rPr lang="en-US" altLang="zh-CN" dirty="0">
                <a:solidFill>
                  <a:srgbClr val="1C1917"/>
                </a:solidFill>
                <a:ea typeface="SimSun" panose="02010600030101010101" pitchFamily="2" charset="-122"/>
              </a:rPr>
              <a:t>GCM</a:t>
            </a:r>
            <a:r>
              <a:rPr lang="zh-CN" altLang="en-US" dirty="0">
                <a:solidFill>
                  <a:srgbClr val="1C1917"/>
                </a:solidFill>
                <a:ea typeface="SimSun" panose="02010600030101010101" pitchFamily="2" charset="-122"/>
              </a:rPr>
              <a:t>、</a:t>
            </a:r>
            <a:r>
              <a:rPr lang="en-US" altLang="zh-CN" dirty="0">
                <a:solidFill>
                  <a:srgbClr val="1C1917"/>
                </a:solidFill>
                <a:ea typeface="SimSun" panose="02010600030101010101" pitchFamily="2" charset="-122"/>
              </a:rPr>
              <a:t>CCM</a:t>
            </a:r>
          </a:p>
          <a:p>
            <a:pPr marL="342900" indent="-342900" algn="l">
              <a:lnSpc>
                <a:spcPct val="150000"/>
              </a:lnSpc>
              <a:buFont typeface="Wingdings" panose="05000000000000000000" pitchFamily="2" charset="2"/>
              <a:buChar char="Ø"/>
            </a:pPr>
            <a:endParaRPr lang="en-US" altLang="zh-CN" b="0" i="0" dirty="0">
              <a:solidFill>
                <a:srgbClr val="1C1917"/>
              </a:solidFill>
              <a:effectLst/>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dirty="0">
                <a:solidFill>
                  <a:srgbClr val="1C1917"/>
                </a:solidFill>
                <a:ea typeface="SimSun" panose="02010600030101010101" pitchFamily="2" charset="-122"/>
              </a:rPr>
              <a:t>相关标准：</a:t>
            </a:r>
            <a:r>
              <a:rPr lang="en-US" altLang="zh-CN" dirty="0">
                <a:solidFill>
                  <a:srgbClr val="1C1917"/>
                </a:solidFill>
                <a:ea typeface="SimSun" panose="02010600030101010101" pitchFamily="2" charset="-122"/>
              </a:rPr>
              <a:t>《</a:t>
            </a:r>
            <a:r>
              <a:rPr lang="en-US" altLang="zh-CN" b="0" i="0" dirty="0">
                <a:solidFill>
                  <a:srgbClr val="1C1917"/>
                </a:solidFill>
                <a:effectLst/>
              </a:rPr>
              <a:t>GB/T 158521-2008 </a:t>
            </a:r>
            <a:r>
              <a:rPr lang="zh-CN" altLang="en-US" b="0" i="0" dirty="0">
                <a:solidFill>
                  <a:srgbClr val="1C1917"/>
                </a:solidFill>
                <a:effectLst/>
              </a:rPr>
              <a:t>信息技术 安全技术 消息鉴别码 </a:t>
            </a:r>
            <a:r>
              <a:rPr lang="en-US" altLang="zh-CN" dirty="0">
                <a:solidFill>
                  <a:srgbClr val="1C1917"/>
                </a:solidFill>
                <a:ea typeface="SimSun" panose="02010600030101010101" pitchFamily="2" charset="-122"/>
              </a:rPr>
              <a:t>》</a:t>
            </a:r>
            <a:endParaRPr lang="en-US" altLang="zh-CN" b="0" i="0" dirty="0">
              <a:solidFill>
                <a:srgbClr val="1C1917"/>
              </a:solidFill>
              <a:effectLst/>
              <a:ea typeface="SimSun" panose="02010600030101010101" pitchFamily="2" charset="-122"/>
            </a:endParaRPr>
          </a:p>
        </p:txBody>
      </p:sp>
      <p:sp>
        <p:nvSpPr>
          <p:cNvPr id="3" name="文本占位符 2">
            <a:extLst>
              <a:ext uri="{FF2B5EF4-FFF2-40B4-BE49-F238E27FC236}">
                <a16:creationId xmlns:a16="http://schemas.microsoft.com/office/drawing/2014/main" id="{24C96A12-6FE0-D98C-6906-5C3D39F3F6EE}"/>
              </a:ext>
            </a:extLst>
          </p:cNvPr>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303356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CD04-D04C-90BD-947E-2FC0D19E049F}"/>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606E75-963A-9227-06D8-D02B40F6F709}"/>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a:extLst>
              <a:ext uri="{FF2B5EF4-FFF2-40B4-BE49-F238E27FC236}">
                <a16:creationId xmlns:a16="http://schemas.microsoft.com/office/drawing/2014/main" id="{7983F9C6-EE60-39DA-7328-BE5F41AAA086}"/>
              </a:ext>
            </a:extLst>
          </p:cNvPr>
          <p:cNvSpPr>
            <a:spLocks noGrp="1"/>
          </p:cNvSpPr>
          <p:nvPr>
            <p:ph type="body" sz="quarter" idx="14"/>
          </p:nvPr>
        </p:nvSpPr>
        <p:spPr/>
        <p:txBody>
          <a:bodyPr/>
          <a:lstStyle/>
          <a:p>
            <a:r>
              <a:rPr lang="zh-CN" altLang="en-US" dirty="0"/>
              <a:t>实体鉴别协议</a:t>
            </a:r>
            <a:r>
              <a:rPr lang="en-US" altLang="zh-CN" dirty="0"/>
              <a:t>-</a:t>
            </a:r>
            <a:r>
              <a:rPr lang="zh-CN" altLang="en-US" dirty="0"/>
              <a:t>挑战响应</a:t>
            </a:r>
          </a:p>
        </p:txBody>
      </p:sp>
      <p:sp>
        <p:nvSpPr>
          <p:cNvPr id="5" name="文本占位符 4">
            <a:extLst>
              <a:ext uri="{FF2B5EF4-FFF2-40B4-BE49-F238E27FC236}">
                <a16:creationId xmlns:a16="http://schemas.microsoft.com/office/drawing/2014/main" id="{331A590B-EE9B-3A90-36D7-F740A2F5A1E2}"/>
              </a:ext>
            </a:extLst>
          </p:cNvPr>
          <p:cNvSpPr>
            <a:spLocks noGrp="1"/>
          </p:cNvSpPr>
          <p:nvPr>
            <p:ph type="body" sz="quarter" idx="15"/>
          </p:nvPr>
        </p:nvSpPr>
        <p:spPr>
          <a:xfrm>
            <a:off x="198611" y="1558806"/>
            <a:ext cx="11435371" cy="4650265"/>
          </a:xfrm>
        </p:spPr>
        <p:txBody>
          <a:bodyPr>
            <a:normAutofit/>
          </a:bodyPr>
          <a:lstStyle/>
          <a:p>
            <a:pPr marL="342900" indent="-342900" algn="l">
              <a:lnSpc>
                <a:spcPct val="150000"/>
              </a:lnSpc>
              <a:buFont typeface="Wingdings" panose="05000000000000000000" pitchFamily="2" charset="2"/>
              <a:buChar char="Ø"/>
            </a:pPr>
            <a:r>
              <a:rPr lang="zh-CN" altLang="en-US" sz="2400" dirty="0">
                <a:ea typeface="SimSun" panose="02010600030101010101" pitchFamily="2" charset="-122"/>
              </a:rPr>
              <a:t>最为常见的实现方式“挑战</a:t>
            </a:r>
            <a:r>
              <a:rPr lang="en-US" altLang="zh-CN" sz="2400" dirty="0">
                <a:ea typeface="SimSun" panose="02010600030101010101" pitchFamily="2" charset="-122"/>
              </a:rPr>
              <a:t>-</a:t>
            </a:r>
            <a:r>
              <a:rPr lang="zh-CN" altLang="en-US" sz="2400" dirty="0">
                <a:ea typeface="SimSun" panose="02010600030101010101" pitchFamily="2" charset="-122"/>
              </a:rPr>
              <a:t>响应”，以</a:t>
            </a:r>
            <a:r>
              <a:rPr lang="en-US" altLang="zh-CN" sz="2400" dirty="0">
                <a:ea typeface="SimSun" panose="02010600030101010101" pitchFamily="2" charset="-122"/>
              </a:rPr>
              <a:t>B</a:t>
            </a:r>
            <a:r>
              <a:rPr lang="zh-CN" altLang="en-US" sz="2400" dirty="0">
                <a:ea typeface="SimSun" panose="02010600030101010101" pitchFamily="2" charset="-122"/>
              </a:rPr>
              <a:t>鉴别</a:t>
            </a:r>
            <a:r>
              <a:rPr lang="en-US" altLang="zh-CN" sz="2400" dirty="0">
                <a:ea typeface="SimSun" panose="02010600030101010101" pitchFamily="2" charset="-122"/>
              </a:rPr>
              <a:t>A</a:t>
            </a:r>
            <a:r>
              <a:rPr lang="zh-CN" altLang="en-US" sz="2400" dirty="0">
                <a:ea typeface="SimSun" panose="02010600030101010101" pitchFamily="2" charset="-122"/>
              </a:rPr>
              <a:t>的身份为例：</a:t>
            </a:r>
            <a:endParaRPr lang="en-US" altLang="zh-CN" sz="2400" dirty="0">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dirty="0">
                <a:latin typeface="Times New Roman" panose="02020603050405020304" pitchFamily="18" charset="0"/>
                <a:ea typeface="SimSun" panose="02010600030101010101" pitchFamily="2" charset="-122"/>
                <a:cs typeface="Times New Roman" panose="02020603050405020304" pitchFamily="18" charset="0"/>
              </a:rPr>
              <a:t>挑战</a:t>
            </a:r>
            <a:r>
              <a:rPr lang="en-US" altLang="zh-CN" dirty="0">
                <a:latin typeface="Times New Roman" panose="02020603050405020304" pitchFamily="18" charset="0"/>
                <a:ea typeface="SimSun" panose="02010600030101010101" pitchFamily="2" charset="-122"/>
                <a:cs typeface="Times New Roman" panose="02020603050405020304" pitchFamily="18" charset="0"/>
              </a:rPr>
              <a:t>R</a:t>
            </a:r>
            <a:r>
              <a:rPr lang="en-US" altLang="zh-CN" baseline="-25000" dirty="0">
                <a:latin typeface="Times New Roman" panose="02020603050405020304" pitchFamily="18" charset="0"/>
                <a:ea typeface="SimSun" panose="02010600030101010101" pitchFamily="2" charset="-122"/>
                <a:cs typeface="Times New Roman" panose="02020603050405020304" pitchFamily="18" charset="0"/>
              </a:rPr>
              <a:t>B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，响应</a:t>
            </a:r>
            <a:r>
              <a:rPr lang="en-CN" altLang="zh-CN" dirty="0">
                <a:latin typeface="Times New Roman" panose="02020603050405020304" pitchFamily="18" charset="0"/>
                <a:ea typeface="SimSun" panose="02010600030101010101" pitchFamily="2" charset="-122"/>
                <a:cs typeface="Times New Roman" panose="02020603050405020304" pitchFamily="18" charset="0"/>
              </a:rPr>
              <a:t>Token</a:t>
            </a:r>
            <a:r>
              <a:rPr lang="en-CN" altLang="zh-CN" baseline="-25000" dirty="0">
                <a:latin typeface="Times New Roman" panose="02020603050405020304" pitchFamily="18" charset="0"/>
                <a:ea typeface="SimSun" panose="02010600030101010101" pitchFamily="2" charset="-122"/>
                <a:cs typeface="Times New Roman" panose="02020603050405020304" pitchFamily="18" charset="0"/>
              </a:rPr>
              <a:t>AB</a:t>
            </a:r>
            <a:endParaRPr lang="en-US" altLang="zh-CN" baseline="-25000" dirty="0">
              <a:latin typeface="Times New Roman" panose="02020603050405020304" pitchFamily="18" charset="0"/>
              <a:ea typeface="SimSun" panose="02010600030101010101" pitchFamily="2" charset="-122"/>
              <a:cs typeface="Times New Roman" panose="02020603050405020304" pitchFamily="18" charset="0"/>
            </a:endParaRPr>
          </a:p>
          <a:p>
            <a:pPr marL="1028700" lvl="1" indent="-342900">
              <a:lnSpc>
                <a:spcPct val="150000"/>
              </a:lnSpc>
              <a:buFont typeface="Wingdings" panose="05000000000000000000" pitchFamily="2" charset="2"/>
              <a:buChar char="Ø"/>
            </a:pPr>
            <a:endParaRPr lang="en-US" altLang="zh-CN" baseline="-250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altLang="zh-CN" dirty="0">
              <a:ea typeface="SimSun" panose="02010600030101010101" pitchFamily="2" charset="-122"/>
            </a:endParaRPr>
          </a:p>
          <a:p>
            <a:pPr marL="342900" indent="-342900" algn="l">
              <a:lnSpc>
                <a:spcPct val="150000"/>
              </a:lnSpc>
              <a:buFont typeface="Wingdings" panose="05000000000000000000" pitchFamily="2" charset="2"/>
              <a:buChar char="Ø"/>
            </a:pPr>
            <a:endParaRPr lang="en-US" altLang="zh-CN" sz="2400" dirty="0">
              <a:ea typeface="SimSun" panose="02010600030101010101" pitchFamily="2" charset="-122"/>
            </a:endParaRPr>
          </a:p>
          <a:p>
            <a:pPr algn="l">
              <a:lnSpc>
                <a:spcPct val="150000"/>
              </a:lnSpc>
            </a:pPr>
            <a:endParaRPr lang="en-US" altLang="zh-CN" dirty="0">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sz="2400" dirty="0">
                <a:ea typeface="SimSun" panose="02010600030101010101" pitchFamily="2" charset="-122"/>
              </a:rPr>
              <a:t> </a:t>
            </a:r>
            <a:r>
              <a:rPr lang="en-US" altLang="zh-CN" sz="2400" dirty="0">
                <a:ea typeface="SimSun" panose="02010600030101010101" pitchFamily="2" charset="-122"/>
              </a:rPr>
              <a:t>A</a:t>
            </a:r>
            <a:r>
              <a:rPr lang="zh-CN" altLang="en-US" sz="2400" dirty="0">
                <a:ea typeface="SimSun" panose="02010600030101010101" pitchFamily="2" charset="-122"/>
              </a:rPr>
              <a:t>只有持有对应密钥才能通过</a:t>
            </a:r>
            <a:r>
              <a:rPr lang="en-US" altLang="zh-CN" sz="2400" dirty="0">
                <a:ea typeface="SimSun" panose="02010600030101010101" pitchFamily="2" charset="-122"/>
              </a:rPr>
              <a:t>B</a:t>
            </a:r>
            <a:r>
              <a:rPr lang="zh-CN" altLang="en-US" sz="2400" dirty="0">
                <a:ea typeface="SimSun" panose="02010600030101010101" pitchFamily="2" charset="-122"/>
              </a:rPr>
              <a:t>对其的挑战</a:t>
            </a:r>
          </a:p>
          <a:p>
            <a:pPr marL="342900" indent="-342900" algn="l">
              <a:lnSpc>
                <a:spcPct val="150000"/>
              </a:lnSpc>
              <a:buFont typeface="Wingdings" panose="05000000000000000000" pitchFamily="2" charset="2"/>
              <a:buChar char="Ø"/>
            </a:pPr>
            <a:r>
              <a:rPr lang="en-US" altLang="zh-CN" sz="2400" dirty="0">
                <a:ea typeface="SimSun" panose="02010600030101010101" pitchFamily="2" charset="-122"/>
              </a:rPr>
              <a:t> </a:t>
            </a:r>
            <a:r>
              <a:rPr lang="zh-CN" altLang="en-US" sz="2400" dirty="0">
                <a:ea typeface="SimSun" panose="02010600030101010101" pitchFamily="2" charset="-122"/>
              </a:rPr>
              <a:t>上次使用的响应值无法通过本次的挑战：防重放</a:t>
            </a:r>
          </a:p>
        </p:txBody>
      </p:sp>
      <p:sp>
        <p:nvSpPr>
          <p:cNvPr id="3" name="文本占位符 2">
            <a:extLst>
              <a:ext uri="{FF2B5EF4-FFF2-40B4-BE49-F238E27FC236}">
                <a16:creationId xmlns:a16="http://schemas.microsoft.com/office/drawing/2014/main" id="{E1894A91-B00C-114A-69F3-6F0DCB4279AF}"/>
              </a:ext>
            </a:extLst>
          </p:cNvPr>
          <p:cNvSpPr>
            <a:spLocks noGrp="1"/>
          </p:cNvSpPr>
          <p:nvPr>
            <p:ph type="body" sz="quarter" idx="13"/>
          </p:nvPr>
        </p:nvSpPr>
        <p:spPr/>
        <p:txBody>
          <a:bodyPr/>
          <a:lstStyle/>
          <a:p>
            <a:r>
              <a:rPr lang="zh-CN" altLang="en-US" dirty="0"/>
              <a:t>密码协议简介</a:t>
            </a:r>
          </a:p>
        </p:txBody>
      </p:sp>
      <p:pic>
        <p:nvPicPr>
          <p:cNvPr id="7" name="Picture 6">
            <a:extLst>
              <a:ext uri="{FF2B5EF4-FFF2-40B4-BE49-F238E27FC236}">
                <a16:creationId xmlns:a16="http://schemas.microsoft.com/office/drawing/2014/main" id="{DC4046A7-2171-AD6E-B33C-73683308E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53" y="2871065"/>
            <a:ext cx="9409893" cy="1771274"/>
          </a:xfrm>
          <a:prstGeom prst="rect">
            <a:avLst/>
          </a:prstGeom>
        </p:spPr>
      </p:pic>
    </p:spTree>
    <p:extLst>
      <p:ext uri="{BB962C8B-B14F-4D97-AF65-F5344CB8AC3E}">
        <p14:creationId xmlns:p14="http://schemas.microsoft.com/office/powerpoint/2010/main" val="143369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D5A94-ACDC-4937-FF60-FC2D73570859}"/>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AD43E0C-073C-AD69-76DA-0A21AE68A291}"/>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a:extLst>
              <a:ext uri="{FF2B5EF4-FFF2-40B4-BE49-F238E27FC236}">
                <a16:creationId xmlns:a16="http://schemas.microsoft.com/office/drawing/2014/main" id="{D88BCC33-C939-B016-6388-249941AE444D}"/>
              </a:ext>
            </a:extLst>
          </p:cNvPr>
          <p:cNvSpPr>
            <a:spLocks noGrp="1"/>
          </p:cNvSpPr>
          <p:nvPr>
            <p:ph type="body" sz="quarter" idx="14"/>
          </p:nvPr>
        </p:nvSpPr>
        <p:spPr/>
        <p:txBody>
          <a:bodyPr/>
          <a:lstStyle/>
          <a:p>
            <a:r>
              <a:rPr lang="zh-CN" altLang="en-US" dirty="0"/>
              <a:t>密钥交换协议</a:t>
            </a:r>
          </a:p>
        </p:txBody>
      </p:sp>
      <p:sp>
        <p:nvSpPr>
          <p:cNvPr id="5" name="文本占位符 4">
            <a:extLst>
              <a:ext uri="{FF2B5EF4-FFF2-40B4-BE49-F238E27FC236}">
                <a16:creationId xmlns:a16="http://schemas.microsoft.com/office/drawing/2014/main" id="{6694CFC6-8126-8811-0637-04B2C713DE4A}"/>
              </a:ext>
            </a:extLst>
          </p:cNvPr>
          <p:cNvSpPr>
            <a:spLocks noGrp="1"/>
          </p:cNvSpPr>
          <p:nvPr>
            <p:ph type="body" sz="quarter" idx="15"/>
          </p:nvPr>
        </p:nvSpPr>
        <p:spPr>
          <a:xfrm>
            <a:off x="198611" y="1558806"/>
            <a:ext cx="11993389" cy="5010806"/>
          </a:xfrm>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dirty="0">
                <a:solidFill>
                  <a:srgbClr val="1C1917"/>
                </a:solidFill>
                <a:ea typeface="SimSun" panose="02010600030101010101" pitchFamily="2" charset="-122"/>
              </a:rPr>
              <a:t>密钥交换协议旨在让两方或者多方在不安全的信道上协商会话密钥，从而建立安全通信信道。</a:t>
            </a:r>
            <a:endParaRPr lang="en-US" altLang="zh-CN" dirty="0">
              <a:solidFill>
                <a:srgbClr val="1C1917"/>
              </a:solidFill>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b="0" i="0" dirty="0">
                <a:solidFill>
                  <a:srgbClr val="1C1917"/>
                </a:solidFill>
                <a:effectLst/>
                <a:ea typeface="SimSun" panose="02010600030101010101" pitchFamily="2" charset="-122"/>
              </a:rPr>
              <a:t>一些知名的密钥交换协议：</a:t>
            </a:r>
            <a:endParaRPr lang="en-US" altLang="zh-CN" dirty="0">
              <a:solidFill>
                <a:srgbClr val="1C1917"/>
              </a:solidFill>
              <a:ea typeface="SimSun" panose="02010600030101010101" pitchFamily="2" charset="-122"/>
            </a:endParaRP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Diffie-Hellman Key Exchange (DH</a:t>
            </a:r>
            <a:r>
              <a:rPr lang="az-Cyrl-AZ"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КЕ)</a:t>
            </a:r>
            <a:r>
              <a:rPr lang="zh-CN" altLang="az-Cyrl-AZ"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传统的、应用最为广泛的密钥交换协议</a:t>
            </a: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Elliptic-curve Diffie–Hellman (ECDH)</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：基于椭圆曲线密码学的密钥交换协议</a:t>
            </a: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RSA-OAEP </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和 </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RSA-KEM</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RSA </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密钥传输）</a:t>
            </a: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PSK</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（预共享密钥）</a:t>
            </a: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SRP</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（安全远程密码协议）</a:t>
            </a: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FHMQV</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Fully Hashed Menezes-Qu-Vanstone</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ECMQV</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altLang="zh-CN" b="0" i="0" dirty="0" err="1">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Ellictic</a:t>
            </a: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-Curve Menezes-Qu-Vanstone</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1485900" lvl="2" indent="-342900">
              <a:lnSpc>
                <a:spcPct val="150000"/>
              </a:lnSpc>
              <a:buFont typeface="Wingdings" panose="05000000000000000000" pitchFamily="2" charset="2"/>
              <a:buChar char="Ø"/>
            </a:pPr>
            <a:r>
              <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CECPQ1</a:t>
            </a:r>
            <a:r>
              <a:rPr lang="zh-CN" altLang="en-US"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rPr>
              <a:t>（量子安全密钥协议）</a:t>
            </a:r>
            <a:endParaRPr lang="en-US" altLang="zh-CN" b="0" i="0" dirty="0">
              <a:solidFill>
                <a:srgbClr val="1C1917"/>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文本占位符 2">
            <a:extLst>
              <a:ext uri="{FF2B5EF4-FFF2-40B4-BE49-F238E27FC236}">
                <a16:creationId xmlns:a16="http://schemas.microsoft.com/office/drawing/2014/main" id="{70E53AB9-0175-3660-26D6-C45A7D280AB7}"/>
              </a:ext>
            </a:extLst>
          </p:cNvPr>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93691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91FA5-FD8F-69E2-499E-CF8E4FE4D6D2}"/>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A518CE-EBB0-893A-764D-F052A127A4BE}"/>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a:extLst>
              <a:ext uri="{FF2B5EF4-FFF2-40B4-BE49-F238E27FC236}">
                <a16:creationId xmlns:a16="http://schemas.microsoft.com/office/drawing/2014/main" id="{147C556A-718F-0A20-78A7-7A63D88CA89F}"/>
              </a:ext>
            </a:extLst>
          </p:cNvPr>
          <p:cNvSpPr>
            <a:spLocks noGrp="1"/>
          </p:cNvSpPr>
          <p:nvPr>
            <p:ph type="body" sz="quarter" idx="14"/>
          </p:nvPr>
        </p:nvSpPr>
        <p:spPr/>
        <p:txBody>
          <a:bodyPr/>
          <a:lstStyle/>
          <a:p>
            <a:r>
              <a:rPr lang="en-US" altLang="zh-CN" dirty="0"/>
              <a:t>Diffie-Hellman</a:t>
            </a:r>
            <a:r>
              <a:rPr lang="zh-CN" altLang="en-US" dirty="0"/>
              <a:t>密钥交换协议</a:t>
            </a:r>
          </a:p>
        </p:txBody>
      </p:sp>
      <p:sp>
        <p:nvSpPr>
          <p:cNvPr id="5" name="文本占位符 4">
            <a:extLst>
              <a:ext uri="{FF2B5EF4-FFF2-40B4-BE49-F238E27FC236}">
                <a16:creationId xmlns:a16="http://schemas.microsoft.com/office/drawing/2014/main" id="{46ABE21B-3B41-1D68-FB38-4C787F744012}"/>
              </a:ext>
            </a:extLst>
          </p:cNvPr>
          <p:cNvSpPr>
            <a:spLocks noGrp="1"/>
          </p:cNvSpPr>
          <p:nvPr>
            <p:ph type="body" sz="quarter" idx="15"/>
          </p:nvPr>
        </p:nvSpPr>
        <p:spPr>
          <a:xfrm>
            <a:off x="198612" y="1558806"/>
            <a:ext cx="8030988" cy="5010806"/>
          </a:xfrm>
        </p:spPr>
        <p:txBody>
          <a:bodyPr>
            <a:normAutofit fontScale="85000" lnSpcReduction="10000"/>
          </a:bodyPr>
          <a:lstStyle/>
          <a:p>
            <a:pPr marL="342900" indent="-342900" algn="l">
              <a:lnSpc>
                <a:spcPct val="150000"/>
              </a:lnSpc>
              <a:buFont typeface="Wingdings" panose="05000000000000000000" pitchFamily="2" charset="2"/>
              <a:buChar char="Ø"/>
            </a:pPr>
            <a:r>
              <a:rPr lang="en-US" altLang="zh-CN" b="0" i="0" dirty="0">
                <a:solidFill>
                  <a:srgbClr val="1C1917"/>
                </a:solidFill>
                <a:effectLst/>
                <a:latin typeface="SimSun" panose="02010600030101010101" pitchFamily="2" charset="-122"/>
                <a:ea typeface="SimSun" panose="02010600030101010101" pitchFamily="2" charset="-122"/>
              </a:rPr>
              <a:t>DH </a:t>
            </a:r>
            <a:r>
              <a:rPr lang="zh-CN" altLang="en-US" b="0" i="0" dirty="0">
                <a:solidFill>
                  <a:srgbClr val="1C1917"/>
                </a:solidFill>
                <a:effectLst/>
                <a:latin typeface="SimSun" panose="02010600030101010101" pitchFamily="2" charset="-122"/>
                <a:ea typeface="SimSun" panose="02010600030101010101" pitchFamily="2" charset="-122"/>
              </a:rPr>
              <a:t>密钥交换协议是 </a:t>
            </a:r>
            <a:r>
              <a:rPr lang="en-US" altLang="zh-CN" b="0" i="0" dirty="0">
                <a:solidFill>
                  <a:srgbClr val="1C1917"/>
                </a:solidFill>
                <a:effectLst/>
                <a:latin typeface="SimSun" panose="02010600030101010101" pitchFamily="2" charset="-122"/>
                <a:ea typeface="SimSun" panose="02010600030101010101" pitchFamily="2" charset="-122"/>
              </a:rPr>
              <a:t>1976 </a:t>
            </a:r>
            <a:r>
              <a:rPr lang="zh-CN" altLang="en-US" b="0" i="0" dirty="0">
                <a:solidFill>
                  <a:srgbClr val="1C1917"/>
                </a:solidFill>
                <a:effectLst/>
                <a:latin typeface="SimSun" panose="02010600030101010101" pitchFamily="2" charset="-122"/>
                <a:ea typeface="SimSun" panose="02010600030101010101" pitchFamily="2" charset="-122"/>
              </a:rPr>
              <a:t>年提出的一个典型的密钥协商协议，是一种基于离散对数问题的公钥密码体制。</a:t>
            </a:r>
            <a:endParaRPr lang="en-US" altLang="zh-CN" b="0" i="0" dirty="0">
              <a:solidFill>
                <a:srgbClr val="1C1917"/>
              </a:solidFill>
              <a:effectLst/>
              <a:latin typeface="SimSun" panose="02010600030101010101" pitchFamily="2" charset="-122"/>
              <a:ea typeface="SimSun" panose="02010600030101010101" pitchFamily="2" charset="-122"/>
            </a:endParaRPr>
          </a:p>
          <a:p>
            <a:pPr marL="342900" indent="-342900" algn="l">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协议原理：</a:t>
            </a:r>
            <a:endParaRPr lang="en-US" altLang="zh-CN" dirty="0">
              <a:solidFill>
                <a:srgbClr val="1C1917"/>
              </a:solidFill>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在初始化阶段选择大素数</a:t>
            </a:r>
            <a:r>
              <a:rPr lang="en-US" altLang="zh-CN" dirty="0">
                <a:solidFill>
                  <a:srgbClr val="1C1917"/>
                </a:solidFill>
                <a:latin typeface="SimSun" panose="02010600030101010101" pitchFamily="2" charset="-122"/>
                <a:ea typeface="SimSun" panose="02010600030101010101" pitchFamily="2" charset="-122"/>
              </a:rPr>
              <a:t>p</a:t>
            </a:r>
            <a:r>
              <a:rPr lang="zh-CN" altLang="en-US" dirty="0">
                <a:solidFill>
                  <a:srgbClr val="1C1917"/>
                </a:solidFill>
                <a:latin typeface="SimSun" panose="02010600030101010101" pitchFamily="2" charset="-122"/>
                <a:ea typeface="SimSun" panose="02010600030101010101" pitchFamily="2" charset="-122"/>
              </a:rPr>
              <a:t>，令</a:t>
            </a:r>
            <a:r>
              <a:rPr lang="en-US" altLang="zh-CN" dirty="0">
                <a:solidFill>
                  <a:srgbClr val="1C1917"/>
                </a:solidFill>
                <a:latin typeface="SimSun" panose="02010600030101010101" pitchFamily="2" charset="-122"/>
                <a:ea typeface="SimSun" panose="02010600030101010101" pitchFamily="2" charset="-122"/>
              </a:rPr>
              <a:t>g</a:t>
            </a:r>
            <a:r>
              <a:rPr lang="zh-CN" altLang="en-US" dirty="0">
                <a:solidFill>
                  <a:srgbClr val="1C1917"/>
                </a:solidFill>
                <a:latin typeface="SimSun" panose="02010600030101010101" pitchFamily="2" charset="-122"/>
                <a:ea typeface="SimSun" panose="02010600030101010101" pitchFamily="2" charset="-122"/>
              </a:rPr>
              <a:t>为模</a:t>
            </a:r>
            <a:r>
              <a:rPr lang="en-US" altLang="zh-CN" dirty="0">
                <a:solidFill>
                  <a:srgbClr val="1C1917"/>
                </a:solidFill>
                <a:latin typeface="SimSun" panose="02010600030101010101" pitchFamily="2" charset="-122"/>
                <a:ea typeface="SimSun" panose="02010600030101010101" pitchFamily="2" charset="-122"/>
              </a:rPr>
              <a:t>p</a:t>
            </a:r>
            <a:r>
              <a:rPr lang="zh-CN" altLang="en-US" dirty="0">
                <a:solidFill>
                  <a:srgbClr val="1C1917"/>
                </a:solidFill>
                <a:latin typeface="SimSun" panose="02010600030101010101" pitchFamily="2" charset="-122"/>
                <a:ea typeface="SimSun" panose="02010600030101010101" pitchFamily="2" charset="-122"/>
              </a:rPr>
              <a:t>乘法群的生成元，并公开参数</a:t>
            </a:r>
            <a:r>
              <a:rPr lang="en-US" altLang="zh-CN" dirty="0">
                <a:solidFill>
                  <a:srgbClr val="1C1917"/>
                </a:solidFill>
                <a:latin typeface="SimSun" panose="02010600030101010101" pitchFamily="2" charset="-122"/>
                <a:ea typeface="SimSun" panose="02010600030101010101" pitchFamily="2" charset="-122"/>
              </a:rPr>
              <a:t>p</a:t>
            </a:r>
            <a:r>
              <a:rPr lang="zh-CN" altLang="en-US" dirty="0">
                <a:solidFill>
                  <a:srgbClr val="1C1917"/>
                </a:solidFill>
                <a:latin typeface="SimSun" panose="02010600030101010101" pitchFamily="2" charset="-122"/>
                <a:ea typeface="SimSun" panose="02010600030101010101" pitchFamily="2" charset="-122"/>
              </a:rPr>
              <a:t>和</a:t>
            </a:r>
            <a:r>
              <a:rPr lang="en-US" altLang="zh-CN" dirty="0">
                <a:solidFill>
                  <a:srgbClr val="1C1917"/>
                </a:solidFill>
                <a:latin typeface="SimSun" panose="02010600030101010101" pitchFamily="2" charset="-122"/>
                <a:ea typeface="SimSun" panose="02010600030101010101" pitchFamily="2" charset="-122"/>
              </a:rPr>
              <a:t>g</a:t>
            </a:r>
            <a:r>
              <a:rPr lang="zh-CN" altLang="en-US" dirty="0">
                <a:solidFill>
                  <a:srgbClr val="1C1917"/>
                </a:solidFill>
                <a:latin typeface="SimSun" panose="02010600030101010101" pitchFamily="2" charset="-122"/>
                <a:ea typeface="SimSun" panose="02010600030101010101" pitchFamily="2" charset="-122"/>
              </a:rPr>
              <a:t>。</a:t>
            </a:r>
            <a:endParaRPr lang="en-US" altLang="zh-CN" dirty="0">
              <a:solidFill>
                <a:srgbClr val="1C1917"/>
              </a:solidFill>
              <a:latin typeface="SimSun" panose="02010600030101010101" pitchFamily="2" charset="-122"/>
              <a:ea typeface="SimSun" panose="02010600030101010101" pitchFamily="2" charset="-122"/>
            </a:endParaRP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用户</a:t>
            </a:r>
            <a:r>
              <a:rPr lang="en-US" altLang="zh-CN" dirty="0">
                <a:solidFill>
                  <a:srgbClr val="1C1917"/>
                </a:solidFill>
                <a:latin typeface="SimSun" panose="02010600030101010101" pitchFamily="2" charset="-122"/>
                <a:ea typeface="SimSun" panose="02010600030101010101" pitchFamily="2" charset="-122"/>
              </a:rPr>
              <a:t>A</a:t>
            </a:r>
            <a:r>
              <a:rPr lang="zh-CN" altLang="en-US" dirty="0">
                <a:solidFill>
                  <a:srgbClr val="1C1917"/>
                </a:solidFill>
                <a:latin typeface="SimSun" panose="02010600030101010101" pitchFamily="2" charset="-122"/>
                <a:ea typeface="SimSun" panose="02010600030101010101" pitchFamily="2" charset="-122"/>
              </a:rPr>
              <a:t>选择</a:t>
            </a:r>
            <a:r>
              <a:rPr lang="en-US" altLang="zh-CN" dirty="0">
                <a:solidFill>
                  <a:srgbClr val="1C1917"/>
                </a:solidFill>
                <a:latin typeface="SimSun" panose="02010600030101010101" pitchFamily="2" charset="-122"/>
                <a:ea typeface="SimSun" panose="02010600030101010101" pitchFamily="2" charset="-122"/>
              </a:rPr>
              <a:t>x∈[1,p-1]</a:t>
            </a:r>
            <a:r>
              <a:rPr lang="zh-CN" altLang="en-US" dirty="0">
                <a:solidFill>
                  <a:srgbClr val="1C1917"/>
                </a:solidFill>
                <a:latin typeface="SimSun" panose="02010600030101010101" pitchFamily="2" charset="-122"/>
                <a:ea typeface="SimSun" panose="02010600030101010101" pitchFamily="2" charset="-122"/>
              </a:rPr>
              <a:t>，计算</a:t>
            </a:r>
            <a:r>
              <a:rPr lang="en-US" altLang="zh-CN" dirty="0">
                <a:solidFill>
                  <a:srgbClr val="1C1917"/>
                </a:solidFill>
                <a:latin typeface="SimSun" panose="02010600030101010101" pitchFamily="2" charset="-122"/>
                <a:ea typeface="SimSun" panose="02010600030101010101" pitchFamily="2" charset="-122"/>
              </a:rPr>
              <a:t>X=</a:t>
            </a:r>
            <a:r>
              <a:rPr lang="en-US" altLang="zh-CN" dirty="0" err="1">
                <a:solidFill>
                  <a:srgbClr val="1C1917"/>
                </a:solidFill>
                <a:latin typeface="SimSun" panose="02010600030101010101" pitchFamily="2" charset="-122"/>
                <a:ea typeface="SimSun" panose="02010600030101010101" pitchFamily="2" charset="-122"/>
              </a:rPr>
              <a:t>g</a:t>
            </a:r>
            <a:r>
              <a:rPr lang="en-US" altLang="zh-CN" baseline="30000" dirty="0" err="1">
                <a:solidFill>
                  <a:srgbClr val="1C1917"/>
                </a:solidFill>
                <a:latin typeface="SimSun" panose="02010600030101010101" pitchFamily="2" charset="-122"/>
                <a:ea typeface="SimSun" panose="02010600030101010101" pitchFamily="2" charset="-122"/>
              </a:rPr>
              <a:t>x</a:t>
            </a:r>
            <a:r>
              <a:rPr lang="en-US" altLang="zh-CN" dirty="0">
                <a:solidFill>
                  <a:srgbClr val="1C1917"/>
                </a:solidFill>
                <a:latin typeface="SimSun" panose="02010600030101010101" pitchFamily="2" charset="-122"/>
                <a:ea typeface="SimSun" panose="02010600030101010101" pitchFamily="2" charset="-122"/>
              </a:rPr>
              <a:t> mod p</a:t>
            </a:r>
            <a:r>
              <a:rPr lang="zh-CN" altLang="en-US" dirty="0">
                <a:solidFill>
                  <a:srgbClr val="1C1917"/>
                </a:solidFill>
                <a:latin typeface="SimSun" panose="02010600030101010101" pitchFamily="2" charset="-122"/>
                <a:ea typeface="SimSun" panose="02010600030101010101" pitchFamily="2" charset="-122"/>
              </a:rPr>
              <a:t>，并将</a:t>
            </a:r>
            <a:r>
              <a:rPr lang="en-US" altLang="zh-CN" dirty="0">
                <a:solidFill>
                  <a:srgbClr val="1C1917"/>
                </a:solidFill>
                <a:latin typeface="SimSun" panose="02010600030101010101" pitchFamily="2" charset="-122"/>
                <a:ea typeface="SimSun" panose="02010600030101010101" pitchFamily="2" charset="-122"/>
              </a:rPr>
              <a:t>X</a:t>
            </a:r>
            <a:r>
              <a:rPr lang="zh-CN" altLang="en-US" dirty="0">
                <a:solidFill>
                  <a:srgbClr val="1C1917"/>
                </a:solidFill>
                <a:latin typeface="SimSun" panose="02010600030101010101" pitchFamily="2" charset="-122"/>
                <a:ea typeface="SimSun" panose="02010600030101010101" pitchFamily="2" charset="-122"/>
              </a:rPr>
              <a:t>发送给用户</a:t>
            </a:r>
            <a:r>
              <a:rPr lang="en-US" altLang="zh-CN" dirty="0">
                <a:solidFill>
                  <a:srgbClr val="1C1917"/>
                </a:solidFill>
                <a:latin typeface="SimSun" panose="02010600030101010101" pitchFamily="2" charset="-122"/>
                <a:ea typeface="SimSun" panose="02010600030101010101" pitchFamily="2" charset="-122"/>
              </a:rPr>
              <a:t>B</a:t>
            </a:r>
            <a:r>
              <a:rPr lang="zh-CN" altLang="en-US" dirty="0">
                <a:solidFill>
                  <a:srgbClr val="1C1917"/>
                </a:solidFill>
                <a:latin typeface="SimSun" panose="02010600030101010101" pitchFamily="2" charset="-122"/>
                <a:ea typeface="SimSun" panose="02010600030101010101" pitchFamily="2" charset="-122"/>
              </a:rPr>
              <a:t>；</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用户</a:t>
            </a:r>
            <a:r>
              <a:rPr lang="en-US" altLang="zh-CN" dirty="0">
                <a:solidFill>
                  <a:srgbClr val="1C1917"/>
                </a:solidFill>
                <a:latin typeface="SimSun" panose="02010600030101010101" pitchFamily="2" charset="-122"/>
                <a:ea typeface="SimSun" panose="02010600030101010101" pitchFamily="2" charset="-122"/>
              </a:rPr>
              <a:t>B</a:t>
            </a:r>
            <a:r>
              <a:rPr lang="zh-CN" altLang="en-US" dirty="0">
                <a:solidFill>
                  <a:srgbClr val="1C1917"/>
                </a:solidFill>
                <a:latin typeface="SimSun" panose="02010600030101010101" pitchFamily="2" charset="-122"/>
                <a:ea typeface="SimSun" panose="02010600030101010101" pitchFamily="2" charset="-122"/>
              </a:rPr>
              <a:t>选择</a:t>
            </a:r>
            <a:r>
              <a:rPr lang="en-US" altLang="zh-CN" dirty="0">
                <a:solidFill>
                  <a:srgbClr val="1C1917"/>
                </a:solidFill>
                <a:latin typeface="SimSun" panose="02010600030101010101" pitchFamily="2" charset="-122"/>
                <a:ea typeface="SimSun" panose="02010600030101010101" pitchFamily="2" charset="-122"/>
              </a:rPr>
              <a:t>y∈[1,p-1]</a:t>
            </a:r>
            <a:r>
              <a:rPr lang="zh-CN" altLang="en-US" dirty="0">
                <a:solidFill>
                  <a:srgbClr val="1C1917"/>
                </a:solidFill>
                <a:latin typeface="SimSun" panose="02010600030101010101" pitchFamily="2" charset="-122"/>
                <a:ea typeface="SimSun" panose="02010600030101010101" pitchFamily="2" charset="-122"/>
              </a:rPr>
              <a:t>，计算</a:t>
            </a:r>
            <a:r>
              <a:rPr lang="en-US" altLang="zh-CN" dirty="0">
                <a:solidFill>
                  <a:srgbClr val="1C1917"/>
                </a:solidFill>
                <a:latin typeface="SimSun" panose="02010600030101010101" pitchFamily="2" charset="-122"/>
                <a:ea typeface="SimSun" panose="02010600030101010101" pitchFamily="2" charset="-122"/>
              </a:rPr>
              <a:t>Y=</a:t>
            </a:r>
            <a:r>
              <a:rPr lang="en-US" altLang="zh-CN" dirty="0" err="1">
                <a:solidFill>
                  <a:srgbClr val="1C1917"/>
                </a:solidFill>
                <a:latin typeface="SimSun" panose="02010600030101010101" pitchFamily="2" charset="-122"/>
                <a:ea typeface="SimSun" panose="02010600030101010101" pitchFamily="2" charset="-122"/>
              </a:rPr>
              <a:t>g</a:t>
            </a:r>
            <a:r>
              <a:rPr lang="en-US" altLang="zh-CN" baseline="30000" dirty="0" err="1">
                <a:solidFill>
                  <a:srgbClr val="1C1917"/>
                </a:solidFill>
                <a:latin typeface="SimSun" panose="02010600030101010101" pitchFamily="2" charset="-122"/>
                <a:ea typeface="SimSun" panose="02010600030101010101" pitchFamily="2" charset="-122"/>
              </a:rPr>
              <a:t>y</a:t>
            </a:r>
            <a:r>
              <a:rPr lang="en-US" altLang="zh-CN" dirty="0">
                <a:solidFill>
                  <a:srgbClr val="1C1917"/>
                </a:solidFill>
                <a:latin typeface="SimSun" panose="02010600030101010101" pitchFamily="2" charset="-122"/>
                <a:ea typeface="SimSun" panose="02010600030101010101" pitchFamily="2" charset="-122"/>
              </a:rPr>
              <a:t> mod p</a:t>
            </a:r>
            <a:r>
              <a:rPr lang="zh-CN" altLang="en-US" dirty="0">
                <a:solidFill>
                  <a:srgbClr val="1C1917"/>
                </a:solidFill>
                <a:latin typeface="SimSun" panose="02010600030101010101" pitchFamily="2" charset="-122"/>
                <a:ea typeface="SimSun" panose="02010600030101010101" pitchFamily="2" charset="-122"/>
              </a:rPr>
              <a:t>，并将</a:t>
            </a:r>
            <a:r>
              <a:rPr lang="en-US" altLang="zh-CN" dirty="0">
                <a:solidFill>
                  <a:srgbClr val="1C1917"/>
                </a:solidFill>
                <a:latin typeface="SimSun" panose="02010600030101010101" pitchFamily="2" charset="-122"/>
                <a:ea typeface="SimSun" panose="02010600030101010101" pitchFamily="2" charset="-122"/>
              </a:rPr>
              <a:t>Y</a:t>
            </a:r>
            <a:r>
              <a:rPr lang="zh-CN" altLang="en-US" dirty="0">
                <a:solidFill>
                  <a:srgbClr val="1C1917"/>
                </a:solidFill>
                <a:latin typeface="SimSun" panose="02010600030101010101" pitchFamily="2" charset="-122"/>
                <a:ea typeface="SimSun" panose="02010600030101010101" pitchFamily="2" charset="-122"/>
              </a:rPr>
              <a:t>发送给用户</a:t>
            </a:r>
            <a:r>
              <a:rPr lang="en-US" altLang="zh-CN" dirty="0">
                <a:solidFill>
                  <a:srgbClr val="1C1917"/>
                </a:solidFill>
                <a:latin typeface="SimSun" panose="02010600030101010101" pitchFamily="2" charset="-122"/>
                <a:ea typeface="SimSun" panose="02010600030101010101" pitchFamily="2" charset="-122"/>
              </a:rPr>
              <a:t>A</a:t>
            </a:r>
            <a:r>
              <a:rPr lang="zh-CN" altLang="en-US" dirty="0">
                <a:solidFill>
                  <a:srgbClr val="1C1917"/>
                </a:solidFill>
                <a:latin typeface="SimSun" panose="02010600030101010101" pitchFamily="2" charset="-122"/>
                <a:ea typeface="SimSun" panose="02010600030101010101" pitchFamily="2" charset="-122"/>
              </a:rPr>
              <a:t>；</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用户</a:t>
            </a:r>
            <a:r>
              <a:rPr lang="en-US" altLang="zh-CN" dirty="0">
                <a:solidFill>
                  <a:srgbClr val="1C1917"/>
                </a:solidFill>
                <a:latin typeface="SimSun" panose="02010600030101010101" pitchFamily="2" charset="-122"/>
                <a:ea typeface="SimSun" panose="02010600030101010101" pitchFamily="2" charset="-122"/>
              </a:rPr>
              <a:t>A</a:t>
            </a:r>
            <a:r>
              <a:rPr lang="zh-CN" altLang="en-US" dirty="0">
                <a:solidFill>
                  <a:srgbClr val="1C1917"/>
                </a:solidFill>
                <a:latin typeface="SimSun" panose="02010600030101010101" pitchFamily="2" charset="-122"/>
                <a:ea typeface="SimSun" panose="02010600030101010101" pitchFamily="2" charset="-122"/>
              </a:rPr>
              <a:t>计算</a:t>
            </a:r>
            <a:r>
              <a:rPr lang="en-US" altLang="zh-CN" dirty="0">
                <a:solidFill>
                  <a:srgbClr val="1C1917"/>
                </a:solidFill>
                <a:latin typeface="SimSun" panose="02010600030101010101" pitchFamily="2" charset="-122"/>
                <a:ea typeface="SimSun" panose="02010600030101010101" pitchFamily="2" charset="-122"/>
              </a:rPr>
              <a:t>K=</a:t>
            </a:r>
            <a:r>
              <a:rPr lang="en-US" altLang="zh-CN" dirty="0" err="1">
                <a:solidFill>
                  <a:srgbClr val="1C1917"/>
                </a:solidFill>
                <a:latin typeface="SimSun" panose="02010600030101010101" pitchFamily="2" charset="-122"/>
                <a:ea typeface="SimSun" panose="02010600030101010101" pitchFamily="2" charset="-122"/>
              </a:rPr>
              <a:t>Y</a:t>
            </a:r>
            <a:r>
              <a:rPr lang="en-US" altLang="zh-CN" baseline="30000" dirty="0" err="1">
                <a:solidFill>
                  <a:srgbClr val="1C1917"/>
                </a:solidFill>
                <a:latin typeface="SimSun" panose="02010600030101010101" pitchFamily="2" charset="-122"/>
                <a:ea typeface="SimSun" panose="02010600030101010101" pitchFamily="2" charset="-122"/>
              </a:rPr>
              <a:t>x</a:t>
            </a:r>
            <a:r>
              <a:rPr lang="en-US" altLang="zh-CN" dirty="0">
                <a:solidFill>
                  <a:srgbClr val="1C1917"/>
                </a:solidFill>
                <a:latin typeface="SimSun" panose="02010600030101010101" pitchFamily="2" charset="-122"/>
                <a:ea typeface="SimSun" panose="02010600030101010101" pitchFamily="2" charset="-122"/>
              </a:rPr>
              <a:t> mod p</a:t>
            </a:r>
            <a:r>
              <a:rPr lang="zh-CN" altLang="en-US" dirty="0">
                <a:solidFill>
                  <a:srgbClr val="1C1917"/>
                </a:solidFill>
                <a:latin typeface="SimSun" panose="02010600030101010101" pitchFamily="2" charset="-122"/>
                <a:ea typeface="SimSun" panose="02010600030101010101" pitchFamily="2" charset="-122"/>
              </a:rPr>
              <a:t>为会话密钥；</a:t>
            </a:r>
          </a:p>
          <a:p>
            <a:pPr marL="1028700" lvl="1" indent="-342900">
              <a:lnSpc>
                <a:spcPct val="150000"/>
              </a:lnSpc>
              <a:buFont typeface="Wingdings" panose="05000000000000000000" pitchFamily="2" charset="2"/>
              <a:buChar char="Ø"/>
            </a:pPr>
            <a:r>
              <a:rPr lang="zh-CN" altLang="en-US" dirty="0">
                <a:solidFill>
                  <a:srgbClr val="1C1917"/>
                </a:solidFill>
                <a:latin typeface="SimSun" panose="02010600030101010101" pitchFamily="2" charset="-122"/>
                <a:ea typeface="SimSun" panose="02010600030101010101" pitchFamily="2" charset="-122"/>
              </a:rPr>
              <a:t>用户</a:t>
            </a:r>
            <a:r>
              <a:rPr lang="en-US" altLang="zh-CN" dirty="0">
                <a:solidFill>
                  <a:srgbClr val="1C1917"/>
                </a:solidFill>
                <a:latin typeface="SimSun" panose="02010600030101010101" pitchFamily="2" charset="-122"/>
                <a:ea typeface="SimSun" panose="02010600030101010101" pitchFamily="2" charset="-122"/>
              </a:rPr>
              <a:t>B</a:t>
            </a:r>
            <a:r>
              <a:rPr lang="zh-CN" altLang="en-US" dirty="0">
                <a:solidFill>
                  <a:srgbClr val="1C1917"/>
                </a:solidFill>
                <a:latin typeface="SimSun" panose="02010600030101010101" pitchFamily="2" charset="-122"/>
                <a:ea typeface="SimSun" panose="02010600030101010101" pitchFamily="2" charset="-122"/>
              </a:rPr>
              <a:t>计算</a:t>
            </a:r>
            <a:r>
              <a:rPr lang="en-US" altLang="zh-CN" dirty="0">
                <a:solidFill>
                  <a:srgbClr val="1C1917"/>
                </a:solidFill>
                <a:latin typeface="SimSun" panose="02010600030101010101" pitchFamily="2" charset="-122"/>
                <a:ea typeface="SimSun" panose="02010600030101010101" pitchFamily="2" charset="-122"/>
              </a:rPr>
              <a:t>K=</a:t>
            </a:r>
            <a:r>
              <a:rPr lang="en-US" altLang="zh-CN" dirty="0" err="1">
                <a:solidFill>
                  <a:srgbClr val="1C1917"/>
                </a:solidFill>
                <a:latin typeface="SimSun" panose="02010600030101010101" pitchFamily="2" charset="-122"/>
                <a:ea typeface="SimSun" panose="02010600030101010101" pitchFamily="2" charset="-122"/>
              </a:rPr>
              <a:t>X</a:t>
            </a:r>
            <a:r>
              <a:rPr lang="en-US" altLang="zh-CN" baseline="30000" dirty="0" err="1">
                <a:solidFill>
                  <a:srgbClr val="1C1917"/>
                </a:solidFill>
                <a:latin typeface="SimSun" panose="02010600030101010101" pitchFamily="2" charset="-122"/>
                <a:ea typeface="SimSun" panose="02010600030101010101" pitchFamily="2" charset="-122"/>
              </a:rPr>
              <a:t>y</a:t>
            </a:r>
            <a:r>
              <a:rPr lang="en-US" altLang="zh-CN" dirty="0">
                <a:solidFill>
                  <a:srgbClr val="1C1917"/>
                </a:solidFill>
                <a:latin typeface="SimSun" panose="02010600030101010101" pitchFamily="2" charset="-122"/>
                <a:ea typeface="SimSun" panose="02010600030101010101" pitchFamily="2" charset="-122"/>
              </a:rPr>
              <a:t> mod p</a:t>
            </a:r>
            <a:r>
              <a:rPr lang="zh-CN" altLang="en-US" dirty="0">
                <a:solidFill>
                  <a:srgbClr val="1C1917"/>
                </a:solidFill>
                <a:latin typeface="SimSun" panose="02010600030101010101" pitchFamily="2" charset="-122"/>
                <a:ea typeface="SimSun" panose="02010600030101010101" pitchFamily="2" charset="-122"/>
              </a:rPr>
              <a:t>为会话密钥。</a:t>
            </a:r>
          </a:p>
          <a:p>
            <a:pPr algn="l">
              <a:lnSpc>
                <a:spcPct val="150000"/>
              </a:lnSpc>
            </a:pPr>
            <a:endParaRPr lang="en-US" altLang="zh-CN" b="0" i="0" dirty="0">
              <a:solidFill>
                <a:srgbClr val="1C1917"/>
              </a:solidFill>
              <a:effectLst/>
              <a:latin typeface="SimSun" panose="02010600030101010101" pitchFamily="2" charset="-122"/>
              <a:ea typeface="SimSun" panose="02010600030101010101" pitchFamily="2" charset="-122"/>
            </a:endParaRPr>
          </a:p>
        </p:txBody>
      </p:sp>
      <p:sp>
        <p:nvSpPr>
          <p:cNvPr id="3" name="文本占位符 2">
            <a:extLst>
              <a:ext uri="{FF2B5EF4-FFF2-40B4-BE49-F238E27FC236}">
                <a16:creationId xmlns:a16="http://schemas.microsoft.com/office/drawing/2014/main" id="{4E00B5C8-2C87-28C7-D9F6-5619A7715C62}"/>
              </a:ext>
            </a:extLst>
          </p:cNvPr>
          <p:cNvSpPr>
            <a:spLocks noGrp="1"/>
          </p:cNvSpPr>
          <p:nvPr>
            <p:ph type="body" sz="quarter" idx="13"/>
          </p:nvPr>
        </p:nvSpPr>
        <p:spPr/>
        <p:txBody>
          <a:bodyPr/>
          <a:lstStyle/>
          <a:p>
            <a:r>
              <a:rPr lang="zh-CN" altLang="en-US" dirty="0"/>
              <a:t>密码协议简介</a:t>
            </a:r>
          </a:p>
        </p:txBody>
      </p:sp>
      <p:pic>
        <p:nvPicPr>
          <p:cNvPr id="6" name="Picture 2">
            <a:extLst>
              <a:ext uri="{FF2B5EF4-FFF2-40B4-BE49-F238E27FC236}">
                <a16:creationId xmlns:a16="http://schemas.microsoft.com/office/drawing/2014/main" id="{64487EF6-8802-937E-ECD7-F00F4A325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263" y="926153"/>
            <a:ext cx="3974188" cy="536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09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en-US" altLang="zh-CN" dirty="0"/>
              <a:t>ECDH</a:t>
            </a:r>
            <a:r>
              <a:rPr lang="zh-CN" altLang="en-US" dirty="0"/>
              <a:t>密钥交换协议</a:t>
            </a:r>
          </a:p>
        </p:txBody>
      </p:sp>
      <p:sp>
        <p:nvSpPr>
          <p:cNvPr id="5" name="文本占位符 4"/>
          <p:cNvSpPr>
            <a:spLocks noGrp="1"/>
          </p:cNvSpPr>
          <p:nvPr>
            <p:ph type="body" sz="quarter" idx="15"/>
          </p:nvPr>
        </p:nvSpPr>
        <p:spPr>
          <a:xfrm>
            <a:off x="198611" y="1558806"/>
            <a:ext cx="11794779" cy="5194821"/>
          </a:xfrm>
        </p:spPr>
        <p:txBody>
          <a:bodyPr>
            <a:normAutofit/>
          </a:bodyPr>
          <a:lstStyle/>
          <a:p>
            <a:pPr marL="342900" indent="-342900" algn="l">
              <a:lnSpc>
                <a:spcPct val="150000"/>
              </a:lnSpc>
              <a:buFont typeface="Wingdings" panose="05000000000000000000" pitchFamily="2" charset="2"/>
              <a:buChar char="Ø"/>
            </a:pPr>
            <a:r>
              <a:rPr lang="en-US" altLang="zh-CN" dirty="0"/>
              <a:t>Diffie-Hellman</a:t>
            </a:r>
            <a:r>
              <a:rPr lang="zh-CN" altLang="en-US" dirty="0"/>
              <a:t>密钥交换协议可以容易地推广到椭圆曲线上： </a:t>
            </a:r>
            <a:r>
              <a:rPr lang="en-US" altLang="zh-CN" dirty="0"/>
              <a:t>ECDH</a:t>
            </a:r>
          </a:p>
          <a:p>
            <a:pPr marL="342900" indent="-342900" algn="l">
              <a:lnSpc>
                <a:spcPct val="150000"/>
              </a:lnSpc>
              <a:buFont typeface="Wingdings" panose="05000000000000000000" pitchFamily="2" charset="2"/>
              <a:buChar char="Ø"/>
            </a:pPr>
            <a:endParaRPr lang="zh-CN" altLang="en-US" dirty="0"/>
          </a:p>
          <a:p>
            <a:pPr marL="342900" indent="-342900" algn="l">
              <a:lnSpc>
                <a:spcPct val="150000"/>
              </a:lnSpc>
              <a:buFont typeface="Wingdings" panose="05000000000000000000" pitchFamily="2" charset="2"/>
              <a:buChar char="Ø"/>
            </a:pPr>
            <a:r>
              <a:rPr lang="en-US" altLang="zh-CN" dirty="0"/>
              <a:t>ECDH</a:t>
            </a:r>
            <a:r>
              <a:rPr lang="zh-CN" altLang="en-US" dirty="0"/>
              <a:t>密钥交换协议的安全性主要是基于椭圆曲线上离散对数问题的难解性。和</a:t>
            </a:r>
            <a:r>
              <a:rPr lang="en-US" altLang="zh-CN" dirty="0"/>
              <a:t>DH</a:t>
            </a:r>
            <a:r>
              <a:rPr lang="zh-CN" altLang="en-US" dirty="0"/>
              <a:t>密钥交换协议一样</a:t>
            </a:r>
            <a:r>
              <a:rPr lang="zh-CN" altLang="en-US" b="0" i="0" dirty="0">
                <a:solidFill>
                  <a:srgbClr val="1C1917"/>
                </a:solidFill>
                <a:effectLst/>
              </a:rPr>
              <a:t>，为了防止中间人攻击，通信双方应该验证对方的公钥的真实性。</a:t>
            </a: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endParaRPr>
          </a:p>
          <a:p>
            <a:pPr marL="342900" indent="-342900" algn="l">
              <a:lnSpc>
                <a:spcPct val="150000"/>
              </a:lnSpc>
              <a:buFont typeface="Wingdings" panose="05000000000000000000" pitchFamily="2" charset="2"/>
              <a:buChar char="Ø"/>
            </a:pPr>
            <a:r>
              <a:rPr lang="zh-CN" altLang="en-US" b="0" i="0" dirty="0">
                <a:solidFill>
                  <a:srgbClr val="1C1917"/>
                </a:solidFill>
                <a:effectLst/>
              </a:rPr>
              <a:t>椭圆曲线参数的选择非常重要。安全的椭圆曲线参数应该具有足够的复杂性和难度，以防止攻击者利用数学方法破解密钥。常用的椭圆曲线</a:t>
            </a:r>
            <a:r>
              <a:rPr lang="zh-CN" altLang="en-US" dirty="0">
                <a:solidFill>
                  <a:srgbClr val="1C1917"/>
                </a:solidFill>
              </a:rPr>
              <a:t>：</a:t>
            </a:r>
            <a:r>
              <a:rPr lang="en-US" altLang="zh-CN" b="0" i="0" dirty="0">
                <a:solidFill>
                  <a:srgbClr val="1C1917"/>
                </a:solidFill>
                <a:effectLst/>
              </a:rPr>
              <a:t>P-256 </a:t>
            </a:r>
            <a:r>
              <a:rPr lang="zh-CN" altLang="en-US" dirty="0">
                <a:solidFill>
                  <a:srgbClr val="1C1917"/>
                </a:solidFill>
              </a:rPr>
              <a:t>、</a:t>
            </a:r>
            <a:r>
              <a:rPr lang="en-US" altLang="zh-CN" dirty="0">
                <a:solidFill>
                  <a:srgbClr val="1C1917"/>
                </a:solidFill>
              </a:rPr>
              <a:t>secp256k1</a:t>
            </a:r>
            <a:r>
              <a:rPr lang="zh-CN" altLang="en-US" dirty="0">
                <a:solidFill>
                  <a:srgbClr val="1C1917"/>
                </a:solidFill>
              </a:rPr>
              <a:t>等</a:t>
            </a:r>
            <a:r>
              <a:rPr lang="zh-CN" altLang="en-US" b="0" i="0" dirty="0">
                <a:solidFill>
                  <a:srgbClr val="1C1917"/>
                </a:solidFill>
                <a:effectLst/>
              </a:rPr>
              <a:t>。</a:t>
            </a:r>
            <a:endParaRPr lang="en-US" altLang="zh-CN" b="0" i="0" dirty="0">
              <a:solidFill>
                <a:srgbClr val="1C1917"/>
              </a:solidFill>
              <a:effectLst/>
            </a:endParaRPr>
          </a:p>
        </p:txBody>
      </p:sp>
      <p:sp>
        <p:nvSpPr>
          <p:cNvPr id="3" name="文本占位符 2"/>
          <p:cNvSpPr>
            <a:spLocks noGrp="1"/>
          </p:cNvSpPr>
          <p:nvPr>
            <p:ph type="body" sz="quarter" idx="13"/>
          </p:nvPr>
        </p:nvSpPr>
        <p:spPr/>
        <p:txBody>
          <a:bodyPr/>
          <a:lstStyle/>
          <a:p>
            <a:r>
              <a:rPr lang="zh-CN" altLang="en-US" dirty="0"/>
              <a:t>密码协议简介</a:t>
            </a:r>
          </a:p>
        </p:txBody>
      </p:sp>
    </p:spTree>
    <p:extLst>
      <p:ext uri="{BB962C8B-B14F-4D97-AF65-F5344CB8AC3E}">
        <p14:creationId xmlns:p14="http://schemas.microsoft.com/office/powerpoint/2010/main" val="178641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1693</TotalTime>
  <Words>2374</Words>
  <Application>Microsoft Office PowerPoint</Application>
  <PresentationFormat>宽屏</PresentationFormat>
  <Paragraphs>237</Paragraphs>
  <Slides>23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SimSun</vt:lpstr>
      <vt:lpstr>Microsoft YaHei</vt:lpstr>
      <vt:lpstr>Microsoft YaHei</vt:lpstr>
      <vt:lpstr>等线</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yifeng wang</cp:lastModifiedBy>
  <cp:revision>1208</cp:revision>
  <dcterms:created xsi:type="dcterms:W3CDTF">2021-07-28T13:40:00Z</dcterms:created>
  <dcterms:modified xsi:type="dcterms:W3CDTF">2024-02-04T05:23:14Z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