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65"/>
  </p:notesMasterIdLst>
  <p:sldIdLst>
    <p:sldId id="427" r:id="rId2"/>
    <p:sldId id="384" r:id="rId3"/>
    <p:sldId id="425" r:id="rId4"/>
    <p:sldId id="606" r:id="rId5"/>
    <p:sldId id="607" r:id="rId6"/>
    <p:sldId id="608" r:id="rId7"/>
    <p:sldId id="609" r:id="rId8"/>
    <p:sldId id="610" r:id="rId9"/>
    <p:sldId id="611" r:id="rId10"/>
    <p:sldId id="612" r:id="rId11"/>
    <p:sldId id="613" r:id="rId12"/>
    <p:sldId id="614" r:id="rId13"/>
    <p:sldId id="615" r:id="rId14"/>
    <p:sldId id="616" r:id="rId15"/>
    <p:sldId id="617" r:id="rId16"/>
    <p:sldId id="618" r:id="rId17"/>
    <p:sldId id="619" r:id="rId18"/>
    <p:sldId id="620" r:id="rId19"/>
    <p:sldId id="623" r:id="rId20"/>
    <p:sldId id="624" r:id="rId21"/>
    <p:sldId id="625" r:id="rId22"/>
    <p:sldId id="626" r:id="rId23"/>
    <p:sldId id="627" r:id="rId24"/>
    <p:sldId id="628" r:id="rId25"/>
    <p:sldId id="629" r:id="rId26"/>
    <p:sldId id="630" r:id="rId27"/>
    <p:sldId id="631" r:id="rId28"/>
    <p:sldId id="632" r:id="rId29"/>
    <p:sldId id="633" r:id="rId30"/>
    <p:sldId id="634" r:id="rId31"/>
    <p:sldId id="635" r:id="rId32"/>
    <p:sldId id="636" r:id="rId33"/>
    <p:sldId id="637" r:id="rId34"/>
    <p:sldId id="638" r:id="rId35"/>
    <p:sldId id="639" r:id="rId36"/>
    <p:sldId id="640" r:id="rId37"/>
    <p:sldId id="641" r:id="rId38"/>
    <p:sldId id="642" r:id="rId39"/>
    <p:sldId id="643" r:id="rId40"/>
    <p:sldId id="644" r:id="rId41"/>
    <p:sldId id="645" r:id="rId42"/>
    <p:sldId id="646" r:id="rId43"/>
    <p:sldId id="647" r:id="rId44"/>
    <p:sldId id="648" r:id="rId45"/>
    <p:sldId id="649" r:id="rId46"/>
    <p:sldId id="650" r:id="rId47"/>
    <p:sldId id="651" r:id="rId48"/>
    <p:sldId id="652" r:id="rId49"/>
    <p:sldId id="653" r:id="rId50"/>
    <p:sldId id="654" r:id="rId51"/>
    <p:sldId id="655" r:id="rId52"/>
    <p:sldId id="656" r:id="rId53"/>
    <p:sldId id="657" r:id="rId54"/>
    <p:sldId id="658" r:id="rId55"/>
    <p:sldId id="659" r:id="rId56"/>
    <p:sldId id="660" r:id="rId57"/>
    <p:sldId id="661" r:id="rId58"/>
    <p:sldId id="662" r:id="rId59"/>
    <p:sldId id="663" r:id="rId60"/>
    <p:sldId id="664" r:id="rId61"/>
    <p:sldId id="665" r:id="rId62"/>
    <p:sldId id="666" r:id="rId63"/>
    <p:sldId id="1473" r:id="rId64"/>
  </p:sldIdLst>
  <p:sldSz cx="12192000" cy="6858000"/>
  <p:notesSz cx="6858000" cy="9144000"/>
  <p:custDataLst>
    <p:tags r:id="rId6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89932" autoAdjust="0"/>
  </p:normalViewPr>
  <p:slideViewPr>
    <p:cSldViewPr snapToGrid="0" showGuides="1">
      <p:cViewPr varScale="1">
        <p:scale>
          <a:sx n="62" d="100"/>
          <a:sy n="62" d="100"/>
        </p:scale>
        <p:origin x="60" y="14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C72E-12B3-409D-B6D5-52046381E888}" type="datetimeFigureOut">
              <a:rPr lang="zh-CN" altLang="en-US" smtClean="0"/>
              <a:t>2024/3/21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23B5D-790E-4229-9660-97C7D2DC53D4}" type="slidenum">
              <a:rPr lang="zh-CN" altLang="en-US" smtClean="0"/>
              <a:t>‹#›</a:t>
            </a:fld>
            <a:endParaRPr lang="zh-CN" altLang="en-US"/>
          </a:p>
        </p:txBody>
      </p:sp>
    </p:spTree>
    <p:extLst>
      <p:ext uri="{BB962C8B-B14F-4D97-AF65-F5344CB8AC3E}">
        <p14:creationId xmlns:p14="http://schemas.microsoft.com/office/powerpoint/2010/main" val="223388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17</a:t>
            </a:fld>
            <a:endParaRPr lang="zh-CN" altLang="en-US"/>
          </a:p>
        </p:txBody>
      </p:sp>
    </p:spTree>
    <p:extLst>
      <p:ext uri="{BB962C8B-B14F-4D97-AF65-F5344CB8AC3E}">
        <p14:creationId xmlns:p14="http://schemas.microsoft.com/office/powerpoint/2010/main" val="1992756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18</a:t>
            </a:fld>
            <a:endParaRPr lang="zh-CN" altLang="en-US"/>
          </a:p>
        </p:txBody>
      </p:sp>
    </p:spTree>
    <p:extLst>
      <p:ext uri="{BB962C8B-B14F-4D97-AF65-F5344CB8AC3E}">
        <p14:creationId xmlns:p14="http://schemas.microsoft.com/office/powerpoint/2010/main" val="938419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19</a:t>
            </a:fld>
            <a:endParaRPr lang="zh-CN" altLang="en-US"/>
          </a:p>
        </p:txBody>
      </p:sp>
    </p:spTree>
    <p:extLst>
      <p:ext uri="{BB962C8B-B14F-4D97-AF65-F5344CB8AC3E}">
        <p14:creationId xmlns:p14="http://schemas.microsoft.com/office/powerpoint/2010/main" val="3504443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20</a:t>
            </a:fld>
            <a:endParaRPr lang="zh-CN" altLang="en-US"/>
          </a:p>
        </p:txBody>
      </p:sp>
    </p:spTree>
    <p:extLst>
      <p:ext uri="{BB962C8B-B14F-4D97-AF65-F5344CB8AC3E}">
        <p14:creationId xmlns:p14="http://schemas.microsoft.com/office/powerpoint/2010/main" val="3871873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21</a:t>
            </a:fld>
            <a:endParaRPr lang="zh-CN" altLang="en-US"/>
          </a:p>
        </p:txBody>
      </p:sp>
    </p:spTree>
    <p:extLst>
      <p:ext uri="{BB962C8B-B14F-4D97-AF65-F5344CB8AC3E}">
        <p14:creationId xmlns:p14="http://schemas.microsoft.com/office/powerpoint/2010/main" val="3306419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22</a:t>
            </a:fld>
            <a:endParaRPr lang="zh-CN" altLang="en-US"/>
          </a:p>
        </p:txBody>
      </p:sp>
    </p:spTree>
    <p:extLst>
      <p:ext uri="{BB962C8B-B14F-4D97-AF65-F5344CB8AC3E}">
        <p14:creationId xmlns:p14="http://schemas.microsoft.com/office/powerpoint/2010/main" val="104711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23</a:t>
            </a:fld>
            <a:endParaRPr lang="zh-CN" altLang="en-US"/>
          </a:p>
        </p:txBody>
      </p:sp>
    </p:spTree>
    <p:extLst>
      <p:ext uri="{BB962C8B-B14F-4D97-AF65-F5344CB8AC3E}">
        <p14:creationId xmlns:p14="http://schemas.microsoft.com/office/powerpoint/2010/main" val="528754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24</a:t>
            </a:fld>
            <a:endParaRPr lang="zh-CN" altLang="en-US"/>
          </a:p>
        </p:txBody>
      </p:sp>
    </p:spTree>
    <p:extLst>
      <p:ext uri="{BB962C8B-B14F-4D97-AF65-F5344CB8AC3E}">
        <p14:creationId xmlns:p14="http://schemas.microsoft.com/office/powerpoint/2010/main" val="224744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25</a:t>
            </a:fld>
            <a:endParaRPr lang="zh-CN" altLang="en-US"/>
          </a:p>
        </p:txBody>
      </p:sp>
    </p:spTree>
    <p:extLst>
      <p:ext uri="{BB962C8B-B14F-4D97-AF65-F5344CB8AC3E}">
        <p14:creationId xmlns:p14="http://schemas.microsoft.com/office/powerpoint/2010/main" val="3380617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26</a:t>
            </a:fld>
            <a:endParaRPr lang="zh-CN" altLang="en-US"/>
          </a:p>
        </p:txBody>
      </p:sp>
    </p:spTree>
    <p:extLst>
      <p:ext uri="{BB962C8B-B14F-4D97-AF65-F5344CB8AC3E}">
        <p14:creationId xmlns:p14="http://schemas.microsoft.com/office/powerpoint/2010/main" val="3968055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每次课课件的目录，若一级标题不够多，可增加二级标题。总之，大致填满此页。</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3866032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27</a:t>
            </a:fld>
            <a:endParaRPr lang="zh-CN" altLang="en-US"/>
          </a:p>
        </p:txBody>
      </p:sp>
    </p:spTree>
    <p:extLst>
      <p:ext uri="{BB962C8B-B14F-4D97-AF65-F5344CB8AC3E}">
        <p14:creationId xmlns:p14="http://schemas.microsoft.com/office/powerpoint/2010/main" val="2812599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28</a:t>
            </a:fld>
            <a:endParaRPr lang="zh-CN" altLang="en-US"/>
          </a:p>
        </p:txBody>
      </p:sp>
    </p:spTree>
    <p:extLst>
      <p:ext uri="{BB962C8B-B14F-4D97-AF65-F5344CB8AC3E}">
        <p14:creationId xmlns:p14="http://schemas.microsoft.com/office/powerpoint/2010/main" val="2280226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29</a:t>
            </a:fld>
            <a:endParaRPr lang="zh-CN" altLang="en-US"/>
          </a:p>
        </p:txBody>
      </p:sp>
    </p:spTree>
    <p:extLst>
      <p:ext uri="{BB962C8B-B14F-4D97-AF65-F5344CB8AC3E}">
        <p14:creationId xmlns:p14="http://schemas.microsoft.com/office/powerpoint/2010/main" val="2700934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30</a:t>
            </a:fld>
            <a:endParaRPr lang="zh-CN" altLang="en-US"/>
          </a:p>
        </p:txBody>
      </p:sp>
    </p:spTree>
    <p:extLst>
      <p:ext uri="{BB962C8B-B14F-4D97-AF65-F5344CB8AC3E}">
        <p14:creationId xmlns:p14="http://schemas.microsoft.com/office/powerpoint/2010/main" val="2214214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31</a:t>
            </a:fld>
            <a:endParaRPr lang="zh-CN" altLang="en-US"/>
          </a:p>
        </p:txBody>
      </p:sp>
    </p:spTree>
    <p:extLst>
      <p:ext uri="{BB962C8B-B14F-4D97-AF65-F5344CB8AC3E}">
        <p14:creationId xmlns:p14="http://schemas.microsoft.com/office/powerpoint/2010/main" val="111489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32</a:t>
            </a:fld>
            <a:endParaRPr lang="zh-CN" altLang="en-US"/>
          </a:p>
        </p:txBody>
      </p:sp>
    </p:spTree>
    <p:extLst>
      <p:ext uri="{BB962C8B-B14F-4D97-AF65-F5344CB8AC3E}">
        <p14:creationId xmlns:p14="http://schemas.microsoft.com/office/powerpoint/2010/main" val="3484336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33</a:t>
            </a:fld>
            <a:endParaRPr lang="zh-CN" altLang="en-US"/>
          </a:p>
        </p:txBody>
      </p:sp>
    </p:spTree>
    <p:extLst>
      <p:ext uri="{BB962C8B-B14F-4D97-AF65-F5344CB8AC3E}">
        <p14:creationId xmlns:p14="http://schemas.microsoft.com/office/powerpoint/2010/main" val="435612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34</a:t>
            </a:fld>
            <a:endParaRPr lang="zh-CN" altLang="en-US"/>
          </a:p>
        </p:txBody>
      </p:sp>
    </p:spTree>
    <p:extLst>
      <p:ext uri="{BB962C8B-B14F-4D97-AF65-F5344CB8AC3E}">
        <p14:creationId xmlns:p14="http://schemas.microsoft.com/office/powerpoint/2010/main" val="329900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35</a:t>
            </a:fld>
            <a:endParaRPr lang="zh-CN" altLang="en-US"/>
          </a:p>
        </p:txBody>
      </p:sp>
    </p:spTree>
    <p:extLst>
      <p:ext uri="{BB962C8B-B14F-4D97-AF65-F5344CB8AC3E}">
        <p14:creationId xmlns:p14="http://schemas.microsoft.com/office/powerpoint/2010/main" val="2198461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36</a:t>
            </a:fld>
            <a:endParaRPr lang="zh-CN" altLang="en-US"/>
          </a:p>
        </p:txBody>
      </p:sp>
    </p:spTree>
    <p:extLst>
      <p:ext uri="{BB962C8B-B14F-4D97-AF65-F5344CB8AC3E}">
        <p14:creationId xmlns:p14="http://schemas.microsoft.com/office/powerpoint/2010/main" val="139484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a:t>
            </a:fld>
            <a:endParaRPr lang="zh-CN" altLang="en-US"/>
          </a:p>
        </p:txBody>
      </p:sp>
    </p:spTree>
    <p:extLst>
      <p:ext uri="{BB962C8B-B14F-4D97-AF65-F5344CB8AC3E}">
        <p14:creationId xmlns:p14="http://schemas.microsoft.com/office/powerpoint/2010/main" val="1549892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37</a:t>
            </a:fld>
            <a:endParaRPr lang="zh-CN" altLang="en-US"/>
          </a:p>
        </p:txBody>
      </p:sp>
    </p:spTree>
    <p:extLst>
      <p:ext uri="{BB962C8B-B14F-4D97-AF65-F5344CB8AC3E}">
        <p14:creationId xmlns:p14="http://schemas.microsoft.com/office/powerpoint/2010/main" val="4142051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38</a:t>
            </a:fld>
            <a:endParaRPr lang="zh-CN" altLang="en-US"/>
          </a:p>
        </p:txBody>
      </p:sp>
    </p:spTree>
    <p:extLst>
      <p:ext uri="{BB962C8B-B14F-4D97-AF65-F5344CB8AC3E}">
        <p14:creationId xmlns:p14="http://schemas.microsoft.com/office/powerpoint/2010/main" val="2396508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39</a:t>
            </a:fld>
            <a:endParaRPr lang="zh-CN" altLang="en-US"/>
          </a:p>
        </p:txBody>
      </p:sp>
    </p:spTree>
    <p:extLst>
      <p:ext uri="{BB962C8B-B14F-4D97-AF65-F5344CB8AC3E}">
        <p14:creationId xmlns:p14="http://schemas.microsoft.com/office/powerpoint/2010/main" val="2145548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40</a:t>
            </a:fld>
            <a:endParaRPr lang="zh-CN" altLang="en-US"/>
          </a:p>
        </p:txBody>
      </p:sp>
    </p:spTree>
    <p:extLst>
      <p:ext uri="{BB962C8B-B14F-4D97-AF65-F5344CB8AC3E}">
        <p14:creationId xmlns:p14="http://schemas.microsoft.com/office/powerpoint/2010/main" val="1917622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41</a:t>
            </a:fld>
            <a:endParaRPr lang="zh-CN" altLang="en-US"/>
          </a:p>
        </p:txBody>
      </p:sp>
    </p:spTree>
    <p:extLst>
      <p:ext uri="{BB962C8B-B14F-4D97-AF65-F5344CB8AC3E}">
        <p14:creationId xmlns:p14="http://schemas.microsoft.com/office/powerpoint/2010/main" val="2490524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42</a:t>
            </a:fld>
            <a:endParaRPr lang="zh-CN" altLang="en-US"/>
          </a:p>
        </p:txBody>
      </p:sp>
    </p:spTree>
    <p:extLst>
      <p:ext uri="{BB962C8B-B14F-4D97-AF65-F5344CB8AC3E}">
        <p14:creationId xmlns:p14="http://schemas.microsoft.com/office/powerpoint/2010/main" val="7204071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43</a:t>
            </a:fld>
            <a:endParaRPr lang="zh-CN" altLang="en-US"/>
          </a:p>
        </p:txBody>
      </p:sp>
    </p:spTree>
    <p:extLst>
      <p:ext uri="{BB962C8B-B14F-4D97-AF65-F5344CB8AC3E}">
        <p14:creationId xmlns:p14="http://schemas.microsoft.com/office/powerpoint/2010/main" val="2772521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44</a:t>
            </a:fld>
            <a:endParaRPr lang="zh-CN" altLang="en-US"/>
          </a:p>
        </p:txBody>
      </p:sp>
    </p:spTree>
    <p:extLst>
      <p:ext uri="{BB962C8B-B14F-4D97-AF65-F5344CB8AC3E}">
        <p14:creationId xmlns:p14="http://schemas.microsoft.com/office/powerpoint/2010/main" val="315256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45</a:t>
            </a:fld>
            <a:endParaRPr lang="zh-CN" altLang="en-US"/>
          </a:p>
        </p:txBody>
      </p:sp>
    </p:spTree>
    <p:extLst>
      <p:ext uri="{BB962C8B-B14F-4D97-AF65-F5344CB8AC3E}">
        <p14:creationId xmlns:p14="http://schemas.microsoft.com/office/powerpoint/2010/main" val="363766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46</a:t>
            </a:fld>
            <a:endParaRPr lang="zh-CN" altLang="en-US"/>
          </a:p>
        </p:txBody>
      </p:sp>
    </p:spTree>
    <p:extLst>
      <p:ext uri="{BB962C8B-B14F-4D97-AF65-F5344CB8AC3E}">
        <p14:creationId xmlns:p14="http://schemas.microsoft.com/office/powerpoint/2010/main" val="206953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a:t>
            </a:fld>
            <a:endParaRPr lang="zh-CN" altLang="en-US"/>
          </a:p>
        </p:txBody>
      </p:sp>
    </p:spTree>
    <p:extLst>
      <p:ext uri="{BB962C8B-B14F-4D97-AF65-F5344CB8AC3E}">
        <p14:creationId xmlns:p14="http://schemas.microsoft.com/office/powerpoint/2010/main" val="3683118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47</a:t>
            </a:fld>
            <a:endParaRPr lang="zh-CN" altLang="en-US"/>
          </a:p>
        </p:txBody>
      </p:sp>
    </p:spTree>
    <p:extLst>
      <p:ext uri="{BB962C8B-B14F-4D97-AF65-F5344CB8AC3E}">
        <p14:creationId xmlns:p14="http://schemas.microsoft.com/office/powerpoint/2010/main" val="1292739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48</a:t>
            </a:fld>
            <a:endParaRPr lang="zh-CN" altLang="en-US"/>
          </a:p>
        </p:txBody>
      </p:sp>
    </p:spTree>
    <p:extLst>
      <p:ext uri="{BB962C8B-B14F-4D97-AF65-F5344CB8AC3E}">
        <p14:creationId xmlns:p14="http://schemas.microsoft.com/office/powerpoint/2010/main" val="6782860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49</a:t>
            </a:fld>
            <a:endParaRPr lang="zh-CN" altLang="en-US"/>
          </a:p>
        </p:txBody>
      </p:sp>
    </p:spTree>
    <p:extLst>
      <p:ext uri="{BB962C8B-B14F-4D97-AF65-F5344CB8AC3E}">
        <p14:creationId xmlns:p14="http://schemas.microsoft.com/office/powerpoint/2010/main" val="1823433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50</a:t>
            </a:fld>
            <a:endParaRPr lang="zh-CN" altLang="en-US"/>
          </a:p>
        </p:txBody>
      </p:sp>
    </p:spTree>
    <p:extLst>
      <p:ext uri="{BB962C8B-B14F-4D97-AF65-F5344CB8AC3E}">
        <p14:creationId xmlns:p14="http://schemas.microsoft.com/office/powerpoint/2010/main" val="40150630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51</a:t>
            </a:fld>
            <a:endParaRPr lang="zh-CN" altLang="en-US"/>
          </a:p>
        </p:txBody>
      </p:sp>
    </p:spTree>
    <p:extLst>
      <p:ext uri="{BB962C8B-B14F-4D97-AF65-F5344CB8AC3E}">
        <p14:creationId xmlns:p14="http://schemas.microsoft.com/office/powerpoint/2010/main" val="3662465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52</a:t>
            </a:fld>
            <a:endParaRPr lang="zh-CN" altLang="en-US"/>
          </a:p>
        </p:txBody>
      </p:sp>
    </p:spTree>
    <p:extLst>
      <p:ext uri="{BB962C8B-B14F-4D97-AF65-F5344CB8AC3E}">
        <p14:creationId xmlns:p14="http://schemas.microsoft.com/office/powerpoint/2010/main" val="31536291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53</a:t>
            </a:fld>
            <a:endParaRPr lang="zh-CN" altLang="en-US"/>
          </a:p>
        </p:txBody>
      </p:sp>
    </p:spTree>
    <p:extLst>
      <p:ext uri="{BB962C8B-B14F-4D97-AF65-F5344CB8AC3E}">
        <p14:creationId xmlns:p14="http://schemas.microsoft.com/office/powerpoint/2010/main" val="42829565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54</a:t>
            </a:fld>
            <a:endParaRPr lang="zh-CN" altLang="en-US"/>
          </a:p>
        </p:txBody>
      </p:sp>
    </p:spTree>
    <p:extLst>
      <p:ext uri="{BB962C8B-B14F-4D97-AF65-F5344CB8AC3E}">
        <p14:creationId xmlns:p14="http://schemas.microsoft.com/office/powerpoint/2010/main" val="29269078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55</a:t>
            </a:fld>
            <a:endParaRPr lang="zh-CN" altLang="en-US"/>
          </a:p>
        </p:txBody>
      </p:sp>
    </p:spTree>
    <p:extLst>
      <p:ext uri="{BB962C8B-B14F-4D97-AF65-F5344CB8AC3E}">
        <p14:creationId xmlns:p14="http://schemas.microsoft.com/office/powerpoint/2010/main" val="18173621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56</a:t>
            </a:fld>
            <a:endParaRPr lang="zh-CN" altLang="en-US"/>
          </a:p>
        </p:txBody>
      </p:sp>
    </p:spTree>
    <p:extLst>
      <p:ext uri="{BB962C8B-B14F-4D97-AF65-F5344CB8AC3E}">
        <p14:creationId xmlns:p14="http://schemas.microsoft.com/office/powerpoint/2010/main" val="9030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7</a:t>
            </a:fld>
            <a:endParaRPr lang="zh-CN" altLang="en-US"/>
          </a:p>
        </p:txBody>
      </p:sp>
    </p:spTree>
    <p:extLst>
      <p:ext uri="{BB962C8B-B14F-4D97-AF65-F5344CB8AC3E}">
        <p14:creationId xmlns:p14="http://schemas.microsoft.com/office/powerpoint/2010/main" val="24612587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57</a:t>
            </a:fld>
            <a:endParaRPr lang="zh-CN" altLang="en-US"/>
          </a:p>
        </p:txBody>
      </p:sp>
    </p:spTree>
    <p:extLst>
      <p:ext uri="{BB962C8B-B14F-4D97-AF65-F5344CB8AC3E}">
        <p14:creationId xmlns:p14="http://schemas.microsoft.com/office/powerpoint/2010/main" val="3977715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58</a:t>
            </a:fld>
            <a:endParaRPr lang="zh-CN" altLang="en-US"/>
          </a:p>
        </p:txBody>
      </p:sp>
    </p:spTree>
    <p:extLst>
      <p:ext uri="{BB962C8B-B14F-4D97-AF65-F5344CB8AC3E}">
        <p14:creationId xmlns:p14="http://schemas.microsoft.com/office/powerpoint/2010/main" val="21688834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59</a:t>
            </a:fld>
            <a:endParaRPr lang="zh-CN" altLang="en-US"/>
          </a:p>
        </p:txBody>
      </p:sp>
    </p:spTree>
    <p:extLst>
      <p:ext uri="{BB962C8B-B14F-4D97-AF65-F5344CB8AC3E}">
        <p14:creationId xmlns:p14="http://schemas.microsoft.com/office/powerpoint/2010/main" val="14786796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60</a:t>
            </a:fld>
            <a:endParaRPr lang="zh-CN" altLang="en-US"/>
          </a:p>
        </p:txBody>
      </p:sp>
    </p:spTree>
    <p:extLst>
      <p:ext uri="{BB962C8B-B14F-4D97-AF65-F5344CB8AC3E}">
        <p14:creationId xmlns:p14="http://schemas.microsoft.com/office/powerpoint/2010/main" val="32046712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61</a:t>
            </a:fld>
            <a:endParaRPr lang="zh-CN" altLang="en-US"/>
          </a:p>
        </p:txBody>
      </p:sp>
    </p:spTree>
    <p:extLst>
      <p:ext uri="{BB962C8B-B14F-4D97-AF65-F5344CB8AC3E}">
        <p14:creationId xmlns:p14="http://schemas.microsoft.com/office/powerpoint/2010/main" val="31401007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62</a:t>
            </a:fld>
            <a:endParaRPr lang="zh-CN" altLang="en-US"/>
          </a:p>
        </p:txBody>
      </p:sp>
    </p:spTree>
    <p:extLst>
      <p:ext uri="{BB962C8B-B14F-4D97-AF65-F5344CB8AC3E}">
        <p14:creationId xmlns:p14="http://schemas.microsoft.com/office/powerpoint/2010/main" val="350781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13</a:t>
            </a:fld>
            <a:endParaRPr lang="zh-CN" altLang="en-US"/>
          </a:p>
        </p:txBody>
      </p:sp>
    </p:spTree>
    <p:extLst>
      <p:ext uri="{BB962C8B-B14F-4D97-AF65-F5344CB8AC3E}">
        <p14:creationId xmlns:p14="http://schemas.microsoft.com/office/powerpoint/2010/main" val="3391233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14</a:t>
            </a:fld>
            <a:endParaRPr lang="zh-CN" altLang="en-US"/>
          </a:p>
        </p:txBody>
      </p:sp>
    </p:spTree>
    <p:extLst>
      <p:ext uri="{BB962C8B-B14F-4D97-AF65-F5344CB8AC3E}">
        <p14:creationId xmlns:p14="http://schemas.microsoft.com/office/powerpoint/2010/main" val="1942942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15</a:t>
            </a:fld>
            <a:endParaRPr lang="zh-CN" altLang="en-US"/>
          </a:p>
        </p:txBody>
      </p:sp>
    </p:spTree>
    <p:extLst>
      <p:ext uri="{BB962C8B-B14F-4D97-AF65-F5344CB8AC3E}">
        <p14:creationId xmlns:p14="http://schemas.microsoft.com/office/powerpoint/2010/main" val="2966506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16</a:t>
            </a:fld>
            <a:endParaRPr lang="zh-CN" altLang="en-US"/>
          </a:p>
        </p:txBody>
      </p:sp>
    </p:spTree>
    <p:extLst>
      <p:ext uri="{BB962C8B-B14F-4D97-AF65-F5344CB8AC3E}">
        <p14:creationId xmlns:p14="http://schemas.microsoft.com/office/powerpoint/2010/main" val="4092907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27825155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3292574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73372175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212048199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p:txBody>
          <a:bodyPr/>
          <a:lstStyle/>
          <a:p>
            <a:r>
              <a:rPr lang="zh-CN" altLang="en-US" dirty="0" smtClean="0"/>
              <a:t>第</a:t>
            </a:r>
            <a:r>
              <a:rPr lang="en-US" altLang="zh-CN" dirty="0" smtClean="0"/>
              <a:t>3</a:t>
            </a:r>
            <a:r>
              <a:rPr lang="zh-CN" altLang="en-US" dirty="0" smtClean="0"/>
              <a:t>章  </a:t>
            </a:r>
            <a:r>
              <a:rPr lang="zh-CN" altLang="en-US" dirty="0"/>
              <a:t>相关政策与法规</a:t>
            </a:r>
          </a:p>
        </p:txBody>
      </p:sp>
      <p:sp>
        <p:nvSpPr>
          <p:cNvPr id="4" name="文本占位符 3"/>
          <p:cNvSpPr>
            <a:spLocks noGrp="1"/>
          </p:cNvSpPr>
          <p:nvPr>
            <p:ph type="body" sz="quarter" idx="15"/>
          </p:nvPr>
        </p:nvSpPr>
        <p:spPr/>
        <p:txBody>
          <a:bodyPr/>
          <a:lstStyle/>
          <a:p>
            <a:r>
              <a:rPr lang="zh-CN" altLang="en-US" dirty="0" smtClean="0"/>
              <a:t>郭祯</a:t>
            </a:r>
            <a:endParaRPr lang="zh-CN" altLang="en-US" dirty="0"/>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网络空间安全形式与商用密码工作</a:t>
            </a:r>
          </a:p>
          <a:p>
            <a:endParaRPr lang="zh-CN" altLang="en-US" dirty="0"/>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zh-CN" altLang="en-US" dirty="0"/>
              <a:t>（</a:t>
            </a:r>
            <a:r>
              <a:rPr lang="en-US" altLang="zh-CN" dirty="0"/>
              <a:t>3</a:t>
            </a:r>
            <a:r>
              <a:rPr lang="zh-CN" altLang="en-US" dirty="0"/>
              <a:t>）密码推动形成网络空间安全协同生态圈</a:t>
            </a:r>
            <a:endParaRPr lang="en-US" altLang="zh-CN" dirty="0"/>
          </a:p>
          <a:p>
            <a:r>
              <a:rPr lang="zh-CN" altLang="en-US" dirty="0"/>
              <a:t>密码在上下游安全机制对接上具有桥梁纽带作用。世界主要发达国家高度重视密码安全的整体性安排。</a:t>
            </a:r>
            <a:endParaRPr lang="en-US" altLang="zh-CN" dirty="0"/>
          </a:p>
          <a:p>
            <a:endParaRPr lang="en-US" altLang="zh-CN" dirty="0"/>
          </a:p>
          <a:p>
            <a:pPr marL="342900" indent="-342900">
              <a:buFont typeface="Arial" panose="020B0604020202020204" pitchFamily="34" charset="0"/>
              <a:buChar char="•"/>
            </a:pPr>
            <a:r>
              <a:rPr lang="zh-CN" altLang="en-US" dirty="0"/>
              <a:t>国家层面：美国</a:t>
            </a:r>
            <a:r>
              <a:rPr lang="en-US" altLang="zh-CN" dirty="0"/>
              <a:t>NIST</a:t>
            </a:r>
            <a:r>
              <a:rPr lang="zh-CN" altLang="en-US" dirty="0"/>
              <a:t>、</a:t>
            </a:r>
            <a:r>
              <a:rPr lang="en-US" altLang="zh-CN" dirty="0"/>
              <a:t>ETSI</a:t>
            </a:r>
            <a:r>
              <a:rPr lang="zh-CN" altLang="en-US" dirty="0"/>
              <a:t>（欧洲电信标准协会）等一直在积极抢占密码理论研究和算法前沿高地，形成算法一协议一接口一应用相互衔接的技术体系并系统推进为国际标准</a:t>
            </a:r>
            <a:endParaRPr lang="en-US" altLang="zh-CN" dirty="0"/>
          </a:p>
          <a:p>
            <a:pPr marL="342900" indent="-342900">
              <a:buFont typeface="Arial" panose="020B0604020202020204" pitchFamily="34" charset="0"/>
              <a:buChar char="•"/>
            </a:pPr>
            <a:r>
              <a:rPr lang="zh-CN" altLang="en-US" dirty="0"/>
              <a:t>联盟层面：主流软硬件厂商共同组成的</a:t>
            </a:r>
            <a:r>
              <a:rPr lang="en-US" altLang="zh-CN" dirty="0"/>
              <a:t>IETF</a:t>
            </a:r>
            <a:r>
              <a:rPr lang="zh-CN" altLang="en-US" dirty="0"/>
              <a:t>、</a:t>
            </a:r>
            <a:r>
              <a:rPr lang="en-US" altLang="zh-CN" dirty="0"/>
              <a:t>GP</a:t>
            </a:r>
            <a:r>
              <a:rPr lang="zh-CN" altLang="en-US" dirty="0"/>
              <a:t>等组织都对从最底层硬件到最上层功能服务各层面涉及的密码应用做了详细规定，并上下兼容成为体系</a:t>
            </a:r>
            <a:endParaRPr lang="en-US" altLang="zh-CN" dirty="0"/>
          </a:p>
          <a:p>
            <a:pPr marL="342900" indent="-342900">
              <a:buFont typeface="Arial" panose="020B0604020202020204" pitchFamily="34" charset="0"/>
              <a:buChar char="•"/>
            </a:pPr>
            <a:r>
              <a:rPr lang="zh-CN" altLang="en-US" dirty="0"/>
              <a:t>公司层面：</a:t>
            </a:r>
            <a:r>
              <a:rPr lang="en-US" altLang="zh-CN" dirty="0"/>
              <a:t>IBM</a:t>
            </a:r>
            <a:r>
              <a:rPr lang="zh-CN" altLang="en-US" dirty="0"/>
              <a:t>、谷歌、微软、波音等公司都具备独立的密码研究和安全设计能力，都建设有顶尖的密码专业人才队伍（谷歌有顶尖的密码分析与量子计算团队； 微软有专门的可信计算事业部）</a:t>
            </a:r>
            <a:endParaRPr lang="en-US" altLang="zh-CN"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16916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网络空间安全形式与商用密码工作</a:t>
            </a:r>
          </a:p>
          <a:p>
            <a:endParaRPr lang="zh-CN" altLang="en-US" dirty="0"/>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zh-CN" altLang="en-US" dirty="0"/>
              <a:t>（</a:t>
            </a:r>
            <a:r>
              <a:rPr lang="en-US" altLang="zh-CN" dirty="0"/>
              <a:t>4</a:t>
            </a:r>
            <a:r>
              <a:rPr lang="zh-CN" altLang="en-US" dirty="0"/>
              <a:t>）密码促进激发网络空间安全发展创造力</a:t>
            </a:r>
            <a:endParaRPr lang="en-US" altLang="zh-CN" dirty="0"/>
          </a:p>
          <a:p>
            <a:endParaRPr lang="en-US" altLang="zh-CN" dirty="0"/>
          </a:p>
          <a:p>
            <a:pPr marL="342900" indent="-342900">
              <a:buFont typeface="Arial" panose="020B0604020202020204" pitchFamily="34" charset="0"/>
              <a:buChar char="•"/>
            </a:pPr>
            <a:r>
              <a:rPr lang="zh-CN" altLang="en-US" dirty="0"/>
              <a:t>围绕密码的攻防驱动技术创新</a:t>
            </a:r>
            <a:endParaRPr lang="en-US" altLang="zh-CN" dirty="0"/>
          </a:p>
          <a:p>
            <a:r>
              <a:rPr lang="zh-CN" altLang="en-US" dirty="0"/>
              <a:t>第二次世界大战时期，为破解德军恩尼格玛机械密码机而设计的图灵机，成为现代计算机的原型；</a:t>
            </a:r>
            <a:r>
              <a:rPr lang="en-US" altLang="zh-CN" dirty="0"/>
              <a:t>20</a:t>
            </a:r>
            <a:r>
              <a:rPr lang="zh-CN" altLang="en-US" dirty="0"/>
              <a:t>世纪</a:t>
            </a:r>
            <a:r>
              <a:rPr lang="en-US" altLang="zh-CN" dirty="0"/>
              <a:t>90</a:t>
            </a:r>
            <a:r>
              <a:rPr lang="zh-CN" altLang="en-US" dirty="0"/>
              <a:t>年代为了破解</a:t>
            </a:r>
            <a:r>
              <a:rPr lang="en-US" altLang="zh-CN" dirty="0"/>
              <a:t>RSA</a:t>
            </a:r>
            <a:r>
              <a:rPr lang="zh-CN" altLang="en-US" dirty="0"/>
              <a:t>密码算法而提出的量子大整数分解</a:t>
            </a:r>
            <a:r>
              <a:rPr lang="en-US" altLang="zh-CN" dirty="0"/>
              <a:t>Shor</a:t>
            </a:r>
            <a:r>
              <a:rPr lang="zh-CN" altLang="en-US" dirty="0"/>
              <a:t>算法，推动了量子计算机研制由理论变为现实。</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技术创新倒逼密码创新</a:t>
            </a:r>
            <a:endParaRPr lang="en-US" altLang="zh-CN" dirty="0"/>
          </a:p>
          <a:p>
            <a:r>
              <a:rPr lang="zh-CN" altLang="en-US" dirty="0"/>
              <a:t>云计算为同态密码理论创新注入了强大动力；移动互联和物联网使得终端密码计算过程安全成为新工程实现的挑战；量子计算使得抗量子密码算法设计成为新发展方向，等等。</a:t>
            </a:r>
            <a:endParaRPr lang="en-US" altLang="zh-CN"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16293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商用密码的由来与发展</a:t>
            </a:r>
          </a:p>
          <a:p>
            <a:endParaRPr lang="zh-CN" altLang="en-US" dirty="0"/>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zh-CN" altLang="en-US" dirty="0"/>
              <a:t>商用密码工作是密码工作的重要组成部分。经过</a:t>
            </a:r>
            <a:r>
              <a:rPr lang="en-US" altLang="zh-CN" dirty="0"/>
              <a:t>20</a:t>
            </a:r>
            <a:r>
              <a:rPr lang="zh-CN" altLang="en-US" dirty="0"/>
              <a:t>多年的发展，我国商用密码从无到有、从弱到强，取得了丰硕成果。特别是党的十八大以来，在习近平总书记网络强国战略思想指引下，商用密码工作全面推进，在依法管理、科技创新、产业发展、应用推广、检测认证等方面成绩斐然，实现了跨越式发展。</a:t>
            </a:r>
            <a:endParaRPr lang="en-US" altLang="zh-CN" dirty="0"/>
          </a:p>
          <a:p>
            <a:endParaRPr lang="en-US" altLang="zh-CN" dirty="0"/>
          </a:p>
          <a:p>
            <a:pPr marL="342900" indent="-342900">
              <a:buFont typeface="Arial" panose="020B0604020202020204" pitchFamily="34" charset="0"/>
              <a:buChar char="•"/>
            </a:pPr>
            <a:r>
              <a:rPr lang="zh-CN" altLang="en-US" dirty="0"/>
              <a:t>在科技创新方面，理论和技术研究取得重要进展，在序列密码、分组密码、密码杂凑算法的设计与分析等方面取得了一系列高水平、原创性科研成果</a:t>
            </a:r>
            <a:endParaRPr lang="en-US" altLang="zh-CN" dirty="0"/>
          </a:p>
          <a:p>
            <a:pPr marL="342900" indent="-342900">
              <a:buFont typeface="Arial" panose="020B0604020202020204" pitchFamily="34" charset="0"/>
              <a:buChar char="•"/>
            </a:pPr>
            <a:r>
              <a:rPr lang="zh-CN" altLang="en-US" dirty="0"/>
              <a:t>在产业发展方面，供给质量和基础支撑能力持续增强。商用密码产品种类不断增多，功能不断丰富，性能不断优化。</a:t>
            </a:r>
            <a:endParaRPr lang="en-US" altLang="zh-CN" dirty="0"/>
          </a:p>
          <a:p>
            <a:pPr marL="342900" indent="-342900">
              <a:buFont typeface="Arial" panose="020B0604020202020204" pitchFamily="34" charset="0"/>
              <a:buChar char="•"/>
            </a:pPr>
            <a:r>
              <a:rPr lang="zh-CN" altLang="en-US" dirty="0"/>
              <a:t>在应用推进方面，国家专门成立了协调推进机构，商用密码已经在金融、教育、社保、交通、通信、能源、公共安全、国防工业等重要领域得到广泛应用。</a:t>
            </a:r>
            <a:endParaRPr lang="en-US" altLang="zh-CN"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4277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商用密码应用问题及安全性评估的重要性</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p>
          <a:p>
            <a:endParaRPr lang="en-US" altLang="zh-CN" dirty="0"/>
          </a:p>
          <a:p>
            <a:r>
              <a:rPr lang="zh-CN" altLang="en-US" dirty="0"/>
              <a:t>密码应用安全是整体安全，不仅包括密码算法安全、密码协议安全、密码设备安全，还要立足系统安全、体系安全和动态安全。</a:t>
            </a:r>
            <a:endParaRPr lang="en-US" altLang="zh-CN" dirty="0"/>
          </a:p>
          <a:p>
            <a:endParaRPr lang="en-US" altLang="zh-CN" dirty="0"/>
          </a:p>
          <a:p>
            <a:r>
              <a:rPr lang="zh-CN" altLang="en-US" dirty="0"/>
              <a:t>如何合规、正确、有效使用商用密码，充分发挥商用密码在保障网络空间安全中的核心技术和基础支撑作用，关乎国家大局、关乎网络空间安全、关乎用户个人隐私。因此，要在保证商用密码应用大力推进和普及的同时，做好网络与信息系统的商用密码应用安全性评估，确保商用密码应用的合规、正确、有效。</a:t>
            </a:r>
            <a:endParaRPr lang="en-US" altLang="zh-CN"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94682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商用密码应用问题及安全性评估的重要性</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lnSpcReduction="10000"/>
          </a:bodyPr>
          <a:lstStyle/>
          <a:p>
            <a:r>
              <a:rPr lang="en-US" altLang="zh-CN" dirty="0"/>
              <a:t>1.</a:t>
            </a:r>
            <a:r>
              <a:rPr lang="zh-CN" altLang="en-US" dirty="0"/>
              <a:t>密码应用问题</a:t>
            </a:r>
            <a:endParaRPr lang="en-US" altLang="zh-CN" dirty="0"/>
          </a:p>
          <a:p>
            <a:r>
              <a:rPr lang="en-US" altLang="zh-CN" dirty="0"/>
              <a:t>1</a:t>
            </a:r>
            <a:r>
              <a:rPr lang="zh-CN" altLang="en-US" dirty="0"/>
              <a:t>）密码应用不广泛</a:t>
            </a:r>
            <a:endParaRPr lang="en-US" altLang="zh-CN" dirty="0"/>
          </a:p>
          <a:p>
            <a:r>
              <a:rPr lang="zh-CN" altLang="en-US" dirty="0"/>
              <a:t>目前，我国网络的整体安全防护能力十分脆弱，大量数据没有使用密码技术保护，大都处于“裸奔”状态，有些数据即使用了密码技术保护措施也是基于国外的密码技术，存在巨大的安全隐患。</a:t>
            </a:r>
            <a:endParaRPr lang="en-US" altLang="zh-CN" dirty="0"/>
          </a:p>
          <a:p>
            <a:endParaRPr lang="en-US" altLang="zh-CN" dirty="0"/>
          </a:p>
          <a:p>
            <a:r>
              <a:rPr lang="en-US" altLang="zh-CN" dirty="0"/>
              <a:t>2</a:t>
            </a:r>
            <a:r>
              <a:rPr lang="zh-CN" altLang="en-US" dirty="0"/>
              <a:t>）密码应用不规范</a:t>
            </a:r>
            <a:endParaRPr lang="en-US" altLang="zh-CN" dirty="0"/>
          </a:p>
          <a:p>
            <a:r>
              <a:rPr lang="en-US" altLang="zh-CN" dirty="0"/>
              <a:t>1999</a:t>
            </a:r>
            <a:r>
              <a:rPr lang="zh-CN" altLang="en-US" dirty="0"/>
              <a:t>年</a:t>
            </a:r>
            <a:r>
              <a:rPr lang="en-US" altLang="zh-CN" dirty="0"/>
              <a:t>《</a:t>
            </a:r>
            <a:r>
              <a:rPr lang="zh-CN" altLang="en-US" dirty="0"/>
              <a:t>商用密码管理条例</a:t>
            </a:r>
            <a:r>
              <a:rPr lang="en-US" altLang="zh-CN" dirty="0"/>
              <a:t>》</a:t>
            </a:r>
            <a:r>
              <a:rPr lang="zh-CN" altLang="en-US" dirty="0"/>
              <a:t>提出，任何单位或个人只能使用经国家密码管理机构认可的商用密码产品，不得使用自行研制的或者境外生产的密码产品。</a:t>
            </a:r>
            <a:endParaRPr lang="en-US" altLang="zh-CN" dirty="0"/>
          </a:p>
          <a:p>
            <a:endParaRPr lang="en-US" altLang="zh-CN" dirty="0"/>
          </a:p>
          <a:p>
            <a:r>
              <a:rPr lang="en-US" altLang="zh-CN" dirty="0"/>
              <a:t>3</a:t>
            </a:r>
            <a:r>
              <a:rPr lang="zh-CN" altLang="en-US" dirty="0"/>
              <a:t>）密码应用不安全</a:t>
            </a:r>
            <a:endParaRPr lang="en-US" altLang="zh-CN" dirty="0"/>
          </a:p>
          <a:p>
            <a:r>
              <a:rPr lang="zh-CN" altLang="en-US" dirty="0"/>
              <a:t>现有大量系统依旧在使用</a:t>
            </a:r>
            <a:r>
              <a:rPr lang="en-US" altLang="zh-CN" dirty="0"/>
              <a:t>MD5</a:t>
            </a:r>
            <a:r>
              <a:rPr lang="zh-CN" altLang="en-US" dirty="0"/>
              <a:t>、</a:t>
            </a:r>
            <a:r>
              <a:rPr lang="en-US" altLang="zh-CN" dirty="0"/>
              <a:t>SHA-1</a:t>
            </a:r>
            <a:r>
              <a:rPr lang="zh-CN" altLang="en-US" dirty="0"/>
              <a:t>、</a:t>
            </a:r>
            <a:r>
              <a:rPr lang="en-US" altLang="zh-CN" dirty="0"/>
              <a:t>RSA-512</a:t>
            </a:r>
            <a:r>
              <a:rPr lang="zh-CN" altLang="en-US" dirty="0"/>
              <a:t>、</a:t>
            </a:r>
            <a:r>
              <a:rPr lang="en-US" altLang="zh-CN" dirty="0"/>
              <a:t>RSA-1024</a:t>
            </a:r>
            <a:r>
              <a:rPr lang="zh-CN" altLang="en-US" dirty="0"/>
              <a:t>、</a:t>
            </a:r>
            <a:r>
              <a:rPr lang="en-US" altLang="zh-CN" dirty="0"/>
              <a:t>DES</a:t>
            </a:r>
            <a:r>
              <a:rPr lang="zh-CN" altLang="en-US" dirty="0"/>
              <a:t>等已被警示有风险的密码算法，以及基于这些密码算法提供的不安全密码服务。</a:t>
            </a:r>
            <a:endParaRPr lang="en-US" altLang="zh-CN" dirty="0"/>
          </a:p>
          <a:p>
            <a:endParaRPr lang="en-US" altLang="zh-CN"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424070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商用密码应用问题及安全性评估的重要性</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t>2.</a:t>
            </a:r>
            <a:r>
              <a:rPr lang="zh-CN" altLang="en-US" dirty="0"/>
              <a:t>商用密码应用安全性评估是发挥密码作用的必要手段</a:t>
            </a:r>
            <a:endParaRPr lang="en-US" altLang="zh-CN" dirty="0"/>
          </a:p>
          <a:p>
            <a:r>
              <a:rPr lang="zh-CN" altLang="en-US" dirty="0"/>
              <a:t>商用密码应用安全性评估（以下简称“密评”）是商用密码检测认证体系建设的重要组成部分，是衡量商用密码应用是否合规、正确、有效的重要抓手。</a:t>
            </a:r>
            <a:endParaRPr lang="en-US" altLang="zh-CN" dirty="0"/>
          </a:p>
          <a:p>
            <a:endParaRPr lang="en-US" altLang="zh-CN" dirty="0"/>
          </a:p>
          <a:p>
            <a:r>
              <a:rPr lang="en-US" altLang="zh-CN" dirty="0"/>
              <a:t>1</a:t>
            </a:r>
            <a:r>
              <a:rPr lang="zh-CN" altLang="en-US" dirty="0"/>
              <a:t>）开展密评是应对网络严峻形势的迫切需要</a:t>
            </a:r>
            <a:endParaRPr lang="en-US" altLang="zh-CN" dirty="0"/>
          </a:p>
          <a:p>
            <a:r>
              <a:rPr lang="zh-CN" altLang="en-US" dirty="0"/>
              <a:t>建立密评体系，就是为了解决商用密码应用中存在的突出问题，为重要网络与信息系统的安全提供科学评价方法，以评促建、以评促改、以评促用，逐步规范商用密码的使用和管理，从根本上改变商用密码应用不广泛、不规范、不安全的现状，确保商用密码在网络与信息系统中的有效使用，切实构建起坚实可靠的网络空间安全密码屏障。</a:t>
            </a:r>
            <a:endParaRPr lang="en-US" altLang="zh-CN" dirty="0"/>
          </a:p>
          <a:p>
            <a:endParaRPr lang="en-US" altLang="zh-CN" dirty="0"/>
          </a:p>
          <a:p>
            <a:endParaRPr lang="en-US" altLang="zh-CN"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60482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商用密码应用问题及安全性评估的重要性</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p>
          <a:p>
            <a:r>
              <a:rPr lang="en-US" altLang="zh-CN" dirty="0"/>
              <a:t>2</a:t>
            </a:r>
            <a:r>
              <a:rPr lang="zh-CN" altLang="en-US" dirty="0"/>
              <a:t>）开展密评是系统安全维护的必然要求</a:t>
            </a:r>
          </a:p>
          <a:p>
            <a:r>
              <a:rPr lang="zh-CN" altLang="en-US" dirty="0"/>
              <a:t>商用密码应用安全是整体的、系统的、动态的。密码安全是网络与信息系统安全的前提，构建成体系的、安全有效的密码保障系统，对重要网络与信息系统有效抵御网络攻击具有关键作用和重要意义。密码使用是否合规、正确、有效，涉及密码算法、协议、产品、技术体系、密钥管理、密码应用等多个方面。</a:t>
            </a:r>
            <a:endParaRPr lang="en-US" altLang="zh-CN" dirty="0"/>
          </a:p>
          <a:p>
            <a:endParaRPr lang="en-US" altLang="zh-CN" dirty="0"/>
          </a:p>
          <a:p>
            <a:r>
              <a:rPr lang="en-US" altLang="zh-CN" dirty="0"/>
              <a:t>3</a:t>
            </a:r>
            <a:r>
              <a:rPr lang="zh-CN" altLang="en-US" dirty="0"/>
              <a:t>）开展密评是相关责任主体的法定职责</a:t>
            </a:r>
            <a:endParaRPr lang="en-US" altLang="zh-CN" dirty="0"/>
          </a:p>
          <a:p>
            <a:r>
              <a:rPr lang="zh-CN" altLang="en-US" dirty="0"/>
              <a:t>中华人民共和国</a:t>
            </a:r>
            <a:r>
              <a:rPr lang="en-US" altLang="zh-CN" dirty="0"/>
              <a:t>《</a:t>
            </a:r>
            <a:r>
              <a:rPr lang="zh-CN" altLang="en-US" dirty="0"/>
              <a:t>密码法</a:t>
            </a:r>
            <a:r>
              <a:rPr lang="en-US" altLang="zh-CN" dirty="0"/>
              <a:t>》</a:t>
            </a:r>
            <a:r>
              <a:rPr lang="zh-CN" altLang="en-US" dirty="0"/>
              <a:t>（以下简称</a:t>
            </a:r>
            <a:r>
              <a:rPr lang="en-US" altLang="zh-CN" dirty="0"/>
              <a:t>《</a:t>
            </a:r>
            <a:r>
              <a:rPr lang="zh-CN" altLang="en-US" dirty="0"/>
              <a:t>密码法</a:t>
            </a:r>
            <a:r>
              <a:rPr lang="en-US" altLang="zh-CN" dirty="0"/>
              <a:t>》</a:t>
            </a:r>
            <a:r>
              <a:rPr lang="zh-CN" altLang="en-US" dirty="0"/>
              <a:t>）规定，法律、行政法规和国家有关规定要求使用商用密码进行保护的关键信息基础设施，其运营者应当使用商用密码进行保护，自行或者委托商用密码检测机构开展商用密码应用安全性评估。</a:t>
            </a:r>
            <a:endParaRPr lang="en-US" altLang="zh-CN"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568905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商用密码管理法律法规</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p>
          <a:p>
            <a:endParaRPr lang="en-US" altLang="zh-CN" dirty="0"/>
          </a:p>
          <a:p>
            <a:r>
              <a:rPr lang="en-US" altLang="zh-CN" dirty="0">
                <a:latin typeface="宋体" panose="02010600030101010101" pitchFamily="2" charset="-122"/>
              </a:rPr>
              <a:t>2019</a:t>
            </a:r>
            <a:r>
              <a:rPr lang="zh-CN" altLang="en-US" dirty="0">
                <a:latin typeface="宋体" panose="02010600030101010101" pitchFamily="2" charset="-122"/>
              </a:rPr>
              <a:t>年</a:t>
            </a:r>
            <a:r>
              <a:rPr lang="en-US" altLang="zh-CN" dirty="0">
                <a:latin typeface="宋体" panose="02010600030101010101" pitchFamily="2" charset="-122"/>
              </a:rPr>
              <a:t>10</a:t>
            </a:r>
            <a:r>
              <a:rPr lang="zh-CN" altLang="en-US" dirty="0">
                <a:latin typeface="宋体" panose="02010600030101010101" pitchFamily="2" charset="-122"/>
              </a:rPr>
              <a:t>月</a:t>
            </a:r>
            <a:r>
              <a:rPr lang="en-US" altLang="zh-CN" dirty="0">
                <a:latin typeface="宋体" panose="02010600030101010101" pitchFamily="2" charset="-122"/>
              </a:rPr>
              <a:t>26</a:t>
            </a:r>
            <a:r>
              <a:rPr lang="zh-CN" altLang="en-US" dirty="0">
                <a:latin typeface="宋体" panose="02010600030101010101" pitchFamily="2" charset="-122"/>
              </a:rPr>
              <a:t>日</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颁布，于</a:t>
            </a:r>
            <a:r>
              <a:rPr lang="en-US" altLang="zh-CN" dirty="0">
                <a:latin typeface="宋体" panose="02010600030101010101" pitchFamily="2" charset="-122"/>
              </a:rPr>
              <a:t>2020</a:t>
            </a:r>
            <a:r>
              <a:rPr lang="zh-CN" altLang="en-US" dirty="0">
                <a:latin typeface="宋体" panose="02010600030101010101" pitchFamily="2" charset="-122"/>
              </a:rPr>
              <a:t>年</a:t>
            </a:r>
            <a:r>
              <a:rPr lang="en-US" altLang="zh-CN" dirty="0">
                <a:latin typeface="宋体" panose="02010600030101010101" pitchFamily="2" charset="-122"/>
              </a:rPr>
              <a:t>1</a:t>
            </a:r>
            <a:r>
              <a:rPr lang="zh-CN" altLang="en-US" dirty="0">
                <a:latin typeface="宋体" panose="02010600030101010101" pitchFamily="2" charset="-122"/>
              </a:rPr>
              <a:t>月</a:t>
            </a:r>
            <a:r>
              <a:rPr lang="en-US" altLang="zh-CN" dirty="0">
                <a:latin typeface="宋体" panose="02010600030101010101" pitchFamily="2" charset="-122"/>
              </a:rPr>
              <a:t>1</a:t>
            </a:r>
            <a:r>
              <a:rPr lang="zh-CN" altLang="en-US" dirty="0">
                <a:latin typeface="宋体" panose="02010600030101010101" pitchFamily="2" charset="-122"/>
              </a:rPr>
              <a:t>日实施。</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确立了“党管密码”的根本原则，要求密码工作坚持总体国家安全观，遵循统一领导、分级负责，创新发展、服务大局，依法管理、保障安全的原则。本节首先介绍</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实施前的我国商用密码法律法规体系，供读者了解我国商用密码发展的历史沿革，然后介绍</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实施后商用密码法律法规体系的有关情况。</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411457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en-US" altLang="zh-CN" dirty="0"/>
              <a:t>《</a:t>
            </a:r>
            <a:r>
              <a:rPr lang="zh-CN" altLang="en-US" dirty="0"/>
              <a:t>密码法</a:t>
            </a:r>
            <a:r>
              <a:rPr lang="en-US" altLang="zh-CN" dirty="0"/>
              <a:t>》</a:t>
            </a:r>
            <a:r>
              <a:rPr lang="zh-CN" altLang="en-US" dirty="0"/>
              <a:t>实施前商用密码法律法规体系</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zh-CN" altLang="en-US" dirty="0">
                <a:latin typeface="宋体" panose="02010600030101010101" pitchFamily="2" charset="-122"/>
              </a:rPr>
              <a:t>随着我国改革开放的不断深入和社会主义市场经济体制的逐步建立，社会经济活动信息化进程不断加快，国家经济、文化及社会管理等方面的有价值信息面临的安全问题日益突出。</a:t>
            </a:r>
            <a:endParaRPr lang="en-US" altLang="zh-CN" dirty="0">
              <a:latin typeface="宋体" panose="02010600030101010101" pitchFamily="2" charset="-122"/>
            </a:endParaRPr>
          </a:p>
          <a:p>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商用密码是保护信息安全的可靠技术手段，采用商用密码保护敏感信息是时代需要。</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密码技术本身属于两用物项，需要严格管理和控制。</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r>
              <a:rPr lang="zh-CN" altLang="en-US" dirty="0">
                <a:latin typeface="宋体" panose="02010600030101010101" pitchFamily="2" charset="-122"/>
              </a:rPr>
              <a:t>为此，党中央决定，大力推进商用密码应用，加强商用密码管理，确定“统一领导，集中管理，定点研制，专控经营，满足使用”的商用密码管理方针，并明确提出商用密码发展和管理方面的政策、原则和措施，为商用密码的发展和管理指明方向。</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49645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商用密码法律法规体系建设展望</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zh-CN" altLang="en-US" dirty="0">
                <a:latin typeface="宋体" panose="02010600030101010101" pitchFamily="2" charset="-122"/>
              </a:rPr>
              <a:t>随着</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的颁布和实施，原有的</a:t>
            </a:r>
            <a:r>
              <a:rPr lang="en-US" altLang="zh-CN" dirty="0">
                <a:latin typeface="宋体" panose="02010600030101010101" pitchFamily="2" charset="-122"/>
              </a:rPr>
              <a:t>《</a:t>
            </a:r>
            <a:r>
              <a:rPr lang="zh-CN" altLang="en-US" dirty="0">
                <a:latin typeface="宋体" panose="02010600030101010101" pitchFamily="2" charset="-122"/>
              </a:rPr>
              <a:t>商用密码管理条例</a:t>
            </a:r>
            <a:r>
              <a:rPr lang="en-US" altLang="zh-CN" dirty="0">
                <a:latin typeface="宋体" panose="02010600030101010101" pitchFamily="2" charset="-122"/>
              </a:rPr>
              <a:t>》</a:t>
            </a:r>
            <a:r>
              <a:rPr lang="zh-CN" altLang="en-US" dirty="0">
                <a:latin typeface="宋体" panose="02010600030101010101" pitchFamily="2" charset="-122"/>
              </a:rPr>
              <a:t>等法规将随之修订，以</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为主导的全新密码管理法律法规体系将逐步形成，原有的商用密码行政管理体制将得到重塑，我国密码行业也将迎来前所未有的发展机遇。</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立法情况</a:t>
            </a:r>
            <a:endParaRPr lang="en-US" altLang="zh-CN" dirty="0">
              <a:latin typeface="宋体" panose="02010600030101010101" pitchFamily="2" charset="-122"/>
            </a:endParaRPr>
          </a:p>
          <a:p>
            <a:r>
              <a:rPr lang="en-US" altLang="zh-CN" dirty="0">
                <a:latin typeface="宋体" panose="02010600030101010101" pitchFamily="2" charset="-122"/>
              </a:rPr>
              <a:t>2014</a:t>
            </a:r>
            <a:r>
              <a:rPr lang="zh-CN" altLang="en-US" dirty="0">
                <a:latin typeface="宋体" panose="02010600030101010101" pitchFamily="2" charset="-122"/>
              </a:rPr>
              <a:t>年</a:t>
            </a:r>
            <a:r>
              <a:rPr lang="en-US" altLang="zh-CN" dirty="0">
                <a:latin typeface="宋体" panose="02010600030101010101" pitchFamily="2" charset="-122"/>
              </a:rPr>
              <a:t>8</a:t>
            </a:r>
            <a:r>
              <a:rPr lang="zh-CN" altLang="en-US" dirty="0">
                <a:latin typeface="宋体" panose="02010600030101010101" pitchFamily="2" charset="-122"/>
              </a:rPr>
              <a:t>月，党中央决定将</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纳入国家安全法律体系重要组成。</a:t>
            </a:r>
            <a:r>
              <a:rPr lang="en-US" altLang="zh-CN" dirty="0">
                <a:latin typeface="宋体" panose="02010600030101010101" pitchFamily="2" charset="-122"/>
              </a:rPr>
              <a:t>2014</a:t>
            </a:r>
            <a:r>
              <a:rPr lang="zh-CN" altLang="en-US" dirty="0">
                <a:latin typeface="宋体" panose="02010600030101010101" pitchFamily="2" charset="-122"/>
              </a:rPr>
              <a:t>年</a:t>
            </a:r>
            <a:r>
              <a:rPr lang="en-US" altLang="zh-CN" dirty="0">
                <a:latin typeface="宋体" panose="02010600030101010101" pitchFamily="2" charset="-122"/>
              </a:rPr>
              <a:t>12</a:t>
            </a:r>
            <a:r>
              <a:rPr lang="zh-CN" altLang="en-US" dirty="0">
                <a:latin typeface="宋体" panose="02010600030101010101" pitchFamily="2" charset="-122"/>
              </a:rPr>
              <a:t>月，国家密码管理局启动立法工作。</a:t>
            </a:r>
            <a:r>
              <a:rPr lang="en-US" altLang="zh-CN" dirty="0">
                <a:latin typeface="宋体" panose="02010600030101010101" pitchFamily="2" charset="-122"/>
              </a:rPr>
              <a:t>2017</a:t>
            </a:r>
            <a:r>
              <a:rPr lang="zh-CN" altLang="en-US" dirty="0">
                <a:latin typeface="宋体" panose="02010600030101010101" pitchFamily="2" charset="-122"/>
              </a:rPr>
              <a:t>年</a:t>
            </a:r>
            <a:r>
              <a:rPr lang="en-US" altLang="zh-CN" dirty="0">
                <a:latin typeface="宋体" panose="02010600030101010101" pitchFamily="2" charset="-122"/>
              </a:rPr>
              <a:t>4</a:t>
            </a:r>
            <a:r>
              <a:rPr lang="zh-CN" altLang="en-US" dirty="0">
                <a:latin typeface="宋体" panose="02010600030101010101" pitchFamily="2" charset="-122"/>
              </a:rPr>
              <a:t>月至</a:t>
            </a:r>
            <a:r>
              <a:rPr lang="en-US" altLang="zh-CN" dirty="0">
                <a:latin typeface="宋体" panose="02010600030101010101" pitchFamily="2" charset="-122"/>
              </a:rPr>
              <a:t>5</a:t>
            </a:r>
            <a:r>
              <a:rPr lang="zh-CN" altLang="en-US" dirty="0">
                <a:latin typeface="宋体" panose="02010600030101010101" pitchFamily="2" charset="-122"/>
              </a:rPr>
              <a:t>月，国家密码管理局将</a:t>
            </a:r>
            <a:r>
              <a:rPr lang="en-US" altLang="zh-CN" dirty="0">
                <a:latin typeface="宋体" panose="02010600030101010101" pitchFamily="2" charset="-122"/>
              </a:rPr>
              <a:t>《</a:t>
            </a:r>
            <a:r>
              <a:rPr lang="zh-CN" altLang="en-US" dirty="0">
                <a:latin typeface="宋体" panose="02010600030101010101" pitchFamily="2" charset="-122"/>
              </a:rPr>
              <a:t>密码法（草案征求意见稿）</a:t>
            </a:r>
            <a:r>
              <a:rPr lang="en-US" altLang="zh-CN" dirty="0">
                <a:latin typeface="宋体" panose="02010600030101010101" pitchFamily="2" charset="-122"/>
              </a:rPr>
              <a:t>》</a:t>
            </a:r>
            <a:r>
              <a:rPr lang="zh-CN" altLang="en-US" dirty="0">
                <a:latin typeface="宋体" panose="02010600030101010101" pitchFamily="2" charset="-122"/>
              </a:rPr>
              <a:t>向社会公开征求意见，并于</a:t>
            </a:r>
            <a:r>
              <a:rPr lang="en-US" altLang="zh-CN" dirty="0">
                <a:latin typeface="宋体" panose="02010600030101010101" pitchFamily="2" charset="-122"/>
              </a:rPr>
              <a:t>2017</a:t>
            </a:r>
            <a:r>
              <a:rPr lang="zh-CN" altLang="en-US" dirty="0">
                <a:latin typeface="宋体" panose="02010600030101010101" pitchFamily="2" charset="-122"/>
              </a:rPr>
              <a:t>年</a:t>
            </a:r>
            <a:r>
              <a:rPr lang="en-US" altLang="zh-CN" dirty="0">
                <a:latin typeface="宋体" panose="02010600030101010101" pitchFamily="2" charset="-122"/>
              </a:rPr>
              <a:t>6</a:t>
            </a:r>
            <a:r>
              <a:rPr lang="zh-CN" altLang="en-US" dirty="0">
                <a:latin typeface="宋体" panose="02010600030101010101" pitchFamily="2" charset="-122"/>
              </a:rPr>
              <a:t>月，向国务院报送了</a:t>
            </a:r>
            <a:r>
              <a:rPr lang="en-US" altLang="zh-CN" dirty="0">
                <a:latin typeface="宋体" panose="02010600030101010101" pitchFamily="2" charset="-122"/>
              </a:rPr>
              <a:t>《</a:t>
            </a:r>
            <a:r>
              <a:rPr lang="zh-CN" altLang="en-US" dirty="0">
                <a:latin typeface="宋体" panose="02010600030101010101" pitchFamily="2" charset="-122"/>
              </a:rPr>
              <a:t>密码法（草案送审稿）</a:t>
            </a:r>
            <a:r>
              <a:rPr lang="en-US" altLang="zh-CN" dirty="0">
                <a:latin typeface="宋体" panose="02010600030101010101" pitchFamily="2" charset="-122"/>
              </a:rPr>
              <a:t>》</a:t>
            </a:r>
            <a:r>
              <a:rPr lang="zh-CN" altLang="en-US" dirty="0">
                <a:latin typeface="宋体" panose="02010600030101010101" pitchFamily="2" charset="-122"/>
              </a:rPr>
              <a:t>。</a:t>
            </a:r>
            <a:r>
              <a:rPr lang="en-US" altLang="zh-CN" dirty="0">
                <a:latin typeface="宋体" panose="02010600030101010101" pitchFamily="2" charset="-122"/>
              </a:rPr>
              <a:t>2019</a:t>
            </a:r>
            <a:r>
              <a:rPr lang="zh-CN" altLang="en-US" dirty="0">
                <a:latin typeface="宋体" panose="02010600030101010101" pitchFamily="2" charset="-122"/>
              </a:rPr>
              <a:t>年</a:t>
            </a:r>
            <a:r>
              <a:rPr lang="en-US" altLang="zh-CN" dirty="0">
                <a:latin typeface="宋体" panose="02010600030101010101" pitchFamily="2" charset="-122"/>
              </a:rPr>
              <a:t>6</a:t>
            </a:r>
            <a:r>
              <a:rPr lang="zh-CN" altLang="en-US" dirty="0">
                <a:latin typeface="宋体" panose="02010600030101010101" pitchFamily="2" charset="-122"/>
              </a:rPr>
              <a:t>月</a:t>
            </a:r>
            <a:r>
              <a:rPr lang="en-US" altLang="zh-CN" dirty="0">
                <a:latin typeface="宋体" panose="02010600030101010101" pitchFamily="2" charset="-122"/>
              </a:rPr>
              <a:t>10</a:t>
            </a:r>
            <a:r>
              <a:rPr lang="zh-CN" altLang="en-US" dirty="0">
                <a:latin typeface="宋体" panose="02010600030101010101" pitchFamily="2" charset="-122"/>
              </a:rPr>
              <a:t>日，国务院常务会议讨论通过</a:t>
            </a:r>
            <a:r>
              <a:rPr lang="en-US" altLang="zh-CN" dirty="0">
                <a:latin typeface="宋体" panose="02010600030101010101" pitchFamily="2" charset="-122"/>
              </a:rPr>
              <a:t>《</a:t>
            </a:r>
            <a:r>
              <a:rPr lang="zh-CN" altLang="en-US" dirty="0">
                <a:latin typeface="宋体" panose="02010600030101010101" pitchFamily="2" charset="-122"/>
              </a:rPr>
              <a:t>密码法（草案）</a:t>
            </a:r>
            <a:r>
              <a:rPr lang="en-US" altLang="zh-CN" dirty="0">
                <a:latin typeface="宋体" panose="02010600030101010101" pitchFamily="2" charset="-122"/>
              </a:rPr>
              <a:t>》</a:t>
            </a:r>
            <a:r>
              <a:rPr lang="zh-CN" altLang="en-US" dirty="0">
                <a:latin typeface="宋体" panose="02010600030101010101" pitchFamily="2" charset="-122"/>
              </a:rPr>
              <a:t>。</a:t>
            </a:r>
            <a:r>
              <a:rPr lang="en-US" altLang="zh-CN" dirty="0">
                <a:latin typeface="宋体" panose="02010600030101010101" pitchFamily="2" charset="-122"/>
              </a:rPr>
              <a:t>2019</a:t>
            </a:r>
            <a:r>
              <a:rPr lang="zh-CN" altLang="en-US" dirty="0">
                <a:latin typeface="宋体" panose="02010600030101010101" pitchFamily="2" charset="-122"/>
              </a:rPr>
              <a:t>年</a:t>
            </a:r>
            <a:r>
              <a:rPr lang="en-US" altLang="zh-CN" dirty="0">
                <a:latin typeface="宋体" panose="02010600030101010101" pitchFamily="2" charset="-122"/>
              </a:rPr>
              <a:t>6</a:t>
            </a:r>
            <a:r>
              <a:rPr lang="zh-CN" altLang="en-US" dirty="0">
                <a:latin typeface="宋体" panose="02010600030101010101" pitchFamily="2" charset="-122"/>
              </a:rPr>
              <a:t>月</a:t>
            </a:r>
            <a:r>
              <a:rPr lang="en-US" altLang="zh-CN" dirty="0">
                <a:latin typeface="宋体" panose="02010600030101010101" pitchFamily="2" charset="-122"/>
              </a:rPr>
              <a:t>25</a:t>
            </a:r>
            <a:r>
              <a:rPr lang="zh-CN" altLang="en-US" dirty="0">
                <a:latin typeface="宋体" panose="02010600030101010101" pitchFamily="2" charset="-122"/>
              </a:rPr>
              <a:t>日，第十三届全国人大常委会第十一次会议审议</a:t>
            </a:r>
            <a:r>
              <a:rPr lang="en-US" altLang="zh-CN" dirty="0">
                <a:latin typeface="宋体" panose="02010600030101010101" pitchFamily="2" charset="-122"/>
              </a:rPr>
              <a:t>《</a:t>
            </a:r>
            <a:r>
              <a:rPr lang="zh-CN" altLang="en-US" dirty="0">
                <a:latin typeface="宋体" panose="02010600030101010101" pitchFamily="2" charset="-122"/>
              </a:rPr>
              <a:t>密码法（草案）</a:t>
            </a:r>
            <a:r>
              <a:rPr lang="en-US" altLang="zh-CN" dirty="0">
                <a:latin typeface="宋体" panose="02010600030101010101" pitchFamily="2" charset="-122"/>
              </a:rPr>
              <a:t>》</a:t>
            </a:r>
            <a:r>
              <a:rPr lang="zh-CN" altLang="en-US" dirty="0">
                <a:latin typeface="宋体" panose="02010600030101010101" pitchFamily="2" charset="-122"/>
              </a:rPr>
              <a:t>，并于</a:t>
            </a:r>
            <a:r>
              <a:rPr lang="en-US" altLang="zh-CN" dirty="0">
                <a:latin typeface="宋体" panose="02010600030101010101" pitchFamily="2" charset="-122"/>
              </a:rPr>
              <a:t>7</a:t>
            </a:r>
            <a:r>
              <a:rPr lang="zh-CN" altLang="en-US" dirty="0">
                <a:latin typeface="宋体" panose="02010600030101010101" pitchFamily="2" charset="-122"/>
              </a:rPr>
              <a:t>月</a:t>
            </a:r>
            <a:r>
              <a:rPr lang="en-US" altLang="zh-CN" dirty="0">
                <a:latin typeface="宋体" panose="02010600030101010101" pitchFamily="2" charset="-122"/>
              </a:rPr>
              <a:t>5</a:t>
            </a:r>
            <a:r>
              <a:rPr lang="zh-CN" altLang="en-US" dirty="0">
                <a:latin typeface="宋体" panose="02010600030101010101" pitchFamily="2" charset="-122"/>
              </a:rPr>
              <a:t>日至</a:t>
            </a:r>
            <a:r>
              <a:rPr lang="en-US" altLang="zh-CN" dirty="0">
                <a:latin typeface="宋体" panose="02010600030101010101" pitchFamily="2" charset="-122"/>
              </a:rPr>
              <a:t>9</a:t>
            </a:r>
            <a:r>
              <a:rPr lang="zh-CN" altLang="en-US" dirty="0">
                <a:latin typeface="宋体" panose="02010600030101010101" pitchFamily="2" charset="-122"/>
              </a:rPr>
              <a:t>月</a:t>
            </a:r>
            <a:r>
              <a:rPr lang="en-US" altLang="zh-CN" dirty="0">
                <a:latin typeface="宋体" panose="02010600030101010101" pitchFamily="2" charset="-122"/>
              </a:rPr>
              <a:t>2</a:t>
            </a:r>
            <a:r>
              <a:rPr lang="zh-CN" altLang="en-US" dirty="0">
                <a:latin typeface="宋体" panose="02010600030101010101" pitchFamily="2" charset="-122"/>
              </a:rPr>
              <a:t>日向社会公开征求意见。</a:t>
            </a:r>
            <a:r>
              <a:rPr lang="en-US" altLang="zh-CN" dirty="0">
                <a:latin typeface="宋体" panose="02010600030101010101" pitchFamily="2" charset="-122"/>
              </a:rPr>
              <a:t>2019</a:t>
            </a:r>
            <a:r>
              <a:rPr lang="zh-CN" altLang="en-US" dirty="0">
                <a:latin typeface="宋体" panose="02010600030101010101" pitchFamily="2" charset="-122"/>
              </a:rPr>
              <a:t>年</a:t>
            </a:r>
            <a:r>
              <a:rPr lang="en-US" altLang="zh-CN" dirty="0">
                <a:latin typeface="宋体" panose="02010600030101010101" pitchFamily="2" charset="-122"/>
              </a:rPr>
              <a:t>10</a:t>
            </a:r>
            <a:r>
              <a:rPr lang="zh-CN" altLang="en-US" dirty="0">
                <a:latin typeface="宋体" panose="02010600030101010101" pitchFamily="2" charset="-122"/>
              </a:rPr>
              <a:t>月</a:t>
            </a:r>
            <a:r>
              <a:rPr lang="en-US" altLang="zh-CN" dirty="0">
                <a:latin typeface="宋体" panose="02010600030101010101" pitchFamily="2" charset="-122"/>
              </a:rPr>
              <a:t>26</a:t>
            </a:r>
            <a:r>
              <a:rPr lang="zh-CN" altLang="en-US" dirty="0">
                <a:latin typeface="宋体" panose="02010600030101010101" pitchFamily="2" charset="-122"/>
              </a:rPr>
              <a:t>日，第下三届全国人大常委会第十四次会议通过</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，习近平主席签署主席令予以公布，将于</a:t>
            </a:r>
            <a:r>
              <a:rPr lang="en-US" altLang="zh-CN" dirty="0">
                <a:latin typeface="宋体" panose="02010600030101010101" pitchFamily="2" charset="-122"/>
              </a:rPr>
              <a:t>2020</a:t>
            </a:r>
            <a:r>
              <a:rPr lang="zh-CN" altLang="en-US" dirty="0">
                <a:latin typeface="宋体" panose="02010600030101010101" pitchFamily="2" charset="-122"/>
              </a:rPr>
              <a:t>年</a:t>
            </a:r>
            <a:r>
              <a:rPr lang="en-US" altLang="zh-CN" dirty="0">
                <a:latin typeface="宋体" panose="02010600030101010101" pitchFamily="2" charset="-122"/>
              </a:rPr>
              <a:t>1</a:t>
            </a:r>
            <a:r>
              <a:rPr lang="zh-CN" altLang="en-US" dirty="0">
                <a:latin typeface="宋体" panose="02010600030101010101" pitchFamily="2" charset="-122"/>
              </a:rPr>
              <a:t>月</a:t>
            </a:r>
            <a:r>
              <a:rPr lang="en-US" altLang="zh-CN" dirty="0">
                <a:latin typeface="宋体" panose="02010600030101010101" pitchFamily="2" charset="-122"/>
              </a:rPr>
              <a:t>1</a:t>
            </a:r>
            <a:r>
              <a:rPr lang="zh-CN" altLang="en-US" dirty="0">
                <a:latin typeface="宋体" panose="02010600030101010101" pitchFamily="2" charset="-122"/>
              </a:rPr>
              <a:t>日起正式施行。</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1043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4902201" y="1946541"/>
            <a:ext cx="7023100" cy="3575338"/>
          </a:xfrm>
          <a:prstGeom prst="rect">
            <a:avLst/>
          </a:prstGeom>
          <a:noFill/>
        </p:spPr>
        <p:txBody>
          <a:bodyPr wrap="square">
            <a:spAutoFit/>
          </a:bodyPr>
          <a:lstStyle/>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商用密码应用与安全性评估政策法规</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网络空间安全形势与商用密码工作</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商用密码管理法律法规</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商用密码应用法律政策要求</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商用密码应用安全性评估工作</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450"/>
              </a:spcBef>
              <a:spcAft>
                <a:spcPts val="900"/>
              </a:spcAft>
            </a:pP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商用密码法律法规体系建设展望</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的立法目的</a:t>
            </a:r>
            <a:endParaRPr lang="en-US" altLang="zh-CN" dirty="0">
              <a:latin typeface="宋体" panose="02010600030101010101" pitchFamily="2" charset="-122"/>
            </a:endParaRPr>
          </a:p>
          <a:p>
            <a:r>
              <a:rPr lang="zh-CN" altLang="en-US" dirty="0">
                <a:latin typeface="宋体" panose="02010600030101010101" pitchFamily="2" charset="-122"/>
              </a:rPr>
              <a:t>新时代密码工作面临许多新的机遇和挑战，担负更加繁重的保障和管理任务。</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立法主要有三个方面的目的：</a:t>
            </a:r>
            <a:endParaRPr lang="en-US" altLang="zh-CN" dirty="0">
              <a:latin typeface="宋体" panose="02010600030101010101" pitchFamily="2" charset="-122"/>
            </a:endParaRPr>
          </a:p>
          <a:p>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坚决贯彻党管密码根本原则，落实中央指示批示精神。</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规范密码应用和管理，促进密码事业发展。</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保障网络与信息安全，维护国家安全和社会公共利益，保护公民、法人和其他组织的合法权益。</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988541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商用密码法律法规体系建设展望</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的立法精神</a:t>
            </a:r>
            <a:endParaRPr lang="en-US" altLang="zh-CN" dirty="0">
              <a:latin typeface="宋体" panose="02010600030101010101" pitchFamily="2" charset="-122"/>
            </a:endParaRPr>
          </a:p>
          <a:p>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立法既注意总结我国密码管理中形成的一系列好传统、好经验、好做法，又适应新情况、新问题、新挑战，改革重塑了现行相关管理制度，体现了继承发展、守正创新精神，主要体现在三个方面：</a:t>
            </a:r>
            <a:endParaRPr lang="en-US" altLang="zh-CN" dirty="0">
              <a:latin typeface="宋体" panose="02010600030101010101" pitchFamily="2" charset="-122"/>
            </a:endParaRPr>
          </a:p>
          <a:p>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坚持党管密码和依法管理相统一</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坚持创新发展和确保安全相统一</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坚持简政放权和加强监管相统一</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82258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商用密码法律法规体系建设展望</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3</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的主要内容</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是总体国家安全观框架下，国家安全法律体系的重要组成部分，也是一部技术性、专业性较强的专门法律。</a:t>
            </a:r>
            <a:endParaRPr lang="en-US" altLang="zh-CN" dirty="0">
              <a:latin typeface="宋体" panose="02010600030101010101" pitchFamily="2" charset="-122"/>
            </a:endParaRPr>
          </a:p>
          <a:p>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第一章总则部分，规定了立法目的、密码工作的基本原则、领导和管理体制，以及密码发展促进和保障措施。</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第二章核心密码、普通密码部分，规定了核心密码、普通密码使用要求、安全管理制度以及国家加强核心密码、普通密码工作的一系列特殊保障制度和措施。</a:t>
            </a:r>
            <a:endParaRPr lang="en-US" altLang="zh-CN" dirty="0">
              <a:latin typeface="宋体" panose="02010600030101010101" pitchFamily="2" charset="-122"/>
            </a:endParaRPr>
          </a:p>
          <a:p>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477134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商用密码法律法规体系建设展望</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第三章商用密码部分，规定了商用密码标准化制度、检测认证制度、市场准入管理制度、使用要求、进出囗管理制度、电子政务电子认证服务管理制度以及商用密码事中事后监管制度。</a:t>
            </a:r>
          </a:p>
          <a:p>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第四章法律责任部分，规定了违反本法相关规定应当承担的相应的法律后果。</a:t>
            </a:r>
            <a:endParaRPr lang="en-US" altLang="zh-CN" dirty="0">
              <a:latin typeface="宋体" panose="02010600030101010101" pitchFamily="2" charset="-122"/>
            </a:endParaRPr>
          </a:p>
          <a:p>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第五章附则部分，规定了国家密码管理部门的规章制定权，解放军和武警部队密码立法事宜以及本法的施行日期。</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28330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24</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商用密码法律法规体系建设展望</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2.</a:t>
            </a:r>
            <a:r>
              <a:rPr lang="zh-CN" altLang="en-US" dirty="0">
                <a:latin typeface="宋体" panose="02010600030101010101" pitchFamily="2" charset="-122"/>
              </a:rPr>
              <a:t>商用密码管理法规制度制修订情况</a:t>
            </a:r>
            <a:endParaRPr lang="en-US" altLang="zh-CN" dirty="0">
              <a:latin typeface="宋体" panose="02010600030101010101" pitchFamily="2" charset="-122"/>
            </a:endParaRPr>
          </a:p>
          <a:p>
            <a:r>
              <a:rPr lang="zh-CN" altLang="en-US" dirty="0">
                <a:latin typeface="宋体" panose="02010600030101010101" pitchFamily="2" charset="-122"/>
              </a:rPr>
              <a:t>密码法的颁布实施，是对商用密码管理模式的重塑，商用密码管理的法律法规体系将做出体系性的调整，总体思路和主要变化可以概括为：夯实基础、落实保障，鼓励创新、促进合作，简政放权、转变方式，注重安全、重点管控，行业自律、强化监督。</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）夯实基础、落实保障。</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明确了密码人才培养和队伍建设（第九条第二款）、密码教育培训（第十条）、密码经费保障（第十一条）的基本要求，为进一步夯实商用密码的人才基础、教育基础，强化密码安全意识、落实密码工作经费保障提供了法律依据。</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）鼓励创新、促进合作。所谓鼓励创新，就是在科研、技术、产业、标准等方面，凡是不涉及国家安全的，都采取鼓励、支持和促进性的措施。</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719677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25</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商用密码法律法规体系建设展望</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）简政放权、转变方式。所谓简政放权，就是落实国务院“放管服”改革的有关要求，大幅精简行政审批事项，调整对象范围，优化完善审批流程。</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）注重安全、重点管控。在鼓励、支持、促进，精简优化审批的基础上，对涉及国家安全、国计民生、社会公共利益的密码产品、服务、应用系统，进行重点管控。</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a:t>
            </a:r>
            <a:r>
              <a:rPr lang="en-US" altLang="zh-CN" dirty="0">
                <a:latin typeface="宋体" panose="02010600030101010101" pitchFamily="2" charset="-122"/>
              </a:rPr>
              <a:t>5</a:t>
            </a:r>
            <a:r>
              <a:rPr lang="zh-CN" altLang="en-US" dirty="0">
                <a:latin typeface="宋体" panose="02010600030101010101" pitchFamily="2" charset="-122"/>
              </a:rPr>
              <a:t>）行业自律、强化监督。支持协会组织依法开展相关活动，加强行业自律，推动行业诚信建设，加强事中事后监管，形成行业自律、社会监督、事中事后监管相统一的市场运行和监督体系。</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92098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26</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商用密码法律法规体系建设展望</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3.</a:t>
            </a:r>
            <a:r>
              <a:rPr lang="zh-CN" altLang="en-US" dirty="0">
                <a:latin typeface="宋体" panose="02010600030101010101" pitchFamily="2" charset="-122"/>
              </a:rPr>
              <a:t>与密码管理密切相关的法律法规制修订情况</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密码在国家网络空间安全中发挥着核心技术和基础支撑作用，国家在网络安全治理体系中，高度重视密码的作用和对密码的应用管理。在法律法规体系建设方面，除了</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等密码法规外，国家还在</a:t>
            </a:r>
            <a:r>
              <a:rPr lang="en-US" altLang="zh-CN" dirty="0">
                <a:latin typeface="宋体" panose="02010600030101010101" pitchFamily="2" charset="-122"/>
              </a:rPr>
              <a:t>《</a:t>
            </a:r>
            <a:r>
              <a:rPr lang="zh-CN" altLang="en-US" dirty="0">
                <a:latin typeface="宋体" panose="02010600030101010101" pitchFamily="2" charset="-122"/>
              </a:rPr>
              <a:t>网络安全法</a:t>
            </a:r>
            <a:r>
              <a:rPr lang="en-US" altLang="zh-CN" dirty="0">
                <a:latin typeface="宋体" panose="02010600030101010101" pitchFamily="2" charset="-122"/>
              </a:rPr>
              <a:t>》《</a:t>
            </a:r>
            <a:r>
              <a:rPr lang="zh-CN" altLang="en-US" dirty="0">
                <a:latin typeface="宋体" panose="02010600030101010101" pitchFamily="2" charset="-122"/>
              </a:rPr>
              <a:t>网络安全等级保护条例（征求意见稿）</a:t>
            </a:r>
            <a:r>
              <a:rPr lang="en-US" altLang="zh-CN" dirty="0">
                <a:latin typeface="宋体" panose="02010600030101010101" pitchFamily="2" charset="-122"/>
              </a:rPr>
              <a:t>》《</a:t>
            </a:r>
            <a:r>
              <a:rPr lang="zh-CN" altLang="en-US" dirty="0">
                <a:latin typeface="宋体" panose="02010600030101010101" pitchFamily="2" charset="-122"/>
              </a:rPr>
              <a:t>电子认证服务密码管理办法</a:t>
            </a:r>
            <a:r>
              <a:rPr lang="en-US" altLang="zh-CN" dirty="0">
                <a:latin typeface="宋体" panose="02010600030101010101" pitchFamily="2" charset="-122"/>
              </a:rPr>
              <a:t>》《</a:t>
            </a:r>
            <a:r>
              <a:rPr lang="zh-CN" altLang="en-US" dirty="0">
                <a:latin typeface="宋体" panose="02010600030101010101" pitchFamily="2" charset="-122"/>
              </a:rPr>
              <a:t>政务信息系统政府采购管理暂行办法</a:t>
            </a:r>
            <a:r>
              <a:rPr lang="en-US" altLang="zh-CN" dirty="0">
                <a:latin typeface="宋体" panose="02010600030101010101" pitchFamily="2" charset="-122"/>
              </a:rPr>
              <a:t>》</a:t>
            </a:r>
            <a:r>
              <a:rPr lang="zh-CN" altLang="en-US" dirty="0">
                <a:latin typeface="宋体" panose="02010600030101010101" pitchFamily="2" charset="-122"/>
              </a:rPr>
              <a:t>等法规以及部门规章中，以密码应用要求的形式规定了相关密码管理措施。</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4278994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27</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商用密码应用法律政策要求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zh-CN" altLang="en-US" dirty="0">
                <a:latin typeface="宋体" panose="02010600030101010101" pitchFamily="2" charset="-122"/>
              </a:rPr>
              <a:t>面对国家安全的新形势，我国己在多部法律法规中明确规定了密码应用的要求，包括</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网络安全法</a:t>
            </a:r>
            <a:r>
              <a:rPr lang="en-US" altLang="zh-CN" dirty="0">
                <a:latin typeface="宋体" panose="02010600030101010101" pitchFamily="2" charset="-122"/>
              </a:rPr>
              <a:t>》《</a:t>
            </a:r>
            <a:r>
              <a:rPr lang="zh-CN" altLang="en-US" dirty="0">
                <a:latin typeface="宋体" panose="02010600030101010101" pitchFamily="2" charset="-122"/>
              </a:rPr>
              <a:t>商用密码管理条例</a:t>
            </a:r>
            <a:r>
              <a:rPr lang="en-US" altLang="zh-CN" dirty="0">
                <a:latin typeface="宋体" panose="02010600030101010101" pitchFamily="2" charset="-122"/>
              </a:rPr>
              <a:t>》《</a:t>
            </a:r>
            <a:r>
              <a:rPr lang="zh-CN" altLang="en-US" dirty="0">
                <a:latin typeface="宋体" panose="02010600030101010101" pitchFamily="2" charset="-122"/>
              </a:rPr>
              <a:t>关键信息基础设施安全保护条例（征求意见稿）</a:t>
            </a:r>
            <a:r>
              <a:rPr lang="en-US" altLang="zh-CN" dirty="0">
                <a:latin typeface="宋体" panose="02010600030101010101" pitchFamily="2" charset="-122"/>
              </a:rPr>
              <a:t>》《</a:t>
            </a:r>
            <a:r>
              <a:rPr lang="zh-CN" altLang="en-US" dirty="0">
                <a:latin typeface="宋体" panose="02010600030101010101" pitchFamily="2" charset="-122"/>
              </a:rPr>
              <a:t>网络安全等级保护条例（征求意见稿）</a:t>
            </a:r>
            <a:r>
              <a:rPr lang="en-US" altLang="zh-CN" dirty="0">
                <a:latin typeface="宋体" panose="02010600030101010101" pitchFamily="2" charset="-122"/>
              </a:rPr>
              <a:t>》</a:t>
            </a:r>
            <a:r>
              <a:rPr lang="zh-CN" altLang="en-US" dirty="0">
                <a:latin typeface="宋体" panose="02010600030101010101" pitchFamily="2" charset="-122"/>
              </a:rPr>
              <a:t>等。</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密码法</a:t>
            </a:r>
            <a:r>
              <a:rPr lang="en-US" altLang="zh-CN" dirty="0">
                <a:latin typeface="宋体" panose="02010600030101010101" pitchFamily="2" charset="-122"/>
              </a:rPr>
              <a:t>》</a:t>
            </a:r>
          </a:p>
          <a:p>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按照中央确定的密码管理原则和应用政策，规定了密码应用的主要制度和要求。</a:t>
            </a:r>
            <a:endParaRPr lang="en-US" altLang="zh-CN" dirty="0">
              <a:latin typeface="宋体" panose="02010600030101010101" pitchFamily="2" charset="-122"/>
            </a:endParaRPr>
          </a:p>
          <a:p>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强调国家积极规范和促进密码应用，提升使用密码保障网络与信息安全的水平，保护公民、法人和其他组织依法使用密码的权利。</a:t>
            </a:r>
            <a:endParaRPr lang="en-US" altLang="zh-CN" dirty="0">
              <a:latin typeface="宋体" panose="02010600030101010101" pitchFamily="2" charset="-122"/>
            </a:endParaRPr>
          </a:p>
          <a:p>
            <a:pPr marL="457200" indent="-457200">
              <a:buFont typeface="+mj-lt"/>
              <a:buAutoNum type="arabicPeriod"/>
            </a:pP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建立商用密码检测认证体系，鼓励从业单位自愿接受商用密码检测认证。</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12327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28</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商用密码应用法律政策要求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明确关键信息基础设施使用密码和进行密码应用安全性评估的要求，规定法律、行政法规和国家有关规定要求使用商用密码进行保护的关键信息基础设施，其运营者应当使用商用密码进行保护，自行或者委托商用密码检测机构开展商用密码应用安全性评估。</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建立安全审查机制，规定对可能影响国家安全的、涉及商用密码的网络产品和服务按照国家安全审查的要求进行安全审查。</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规定国家密码管理部门对采用商用密码技术从事电子政务电子认证服务的机构进行认定。</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4226778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29</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商用密码应用法律政策要求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en-US" altLang="zh-CN" dirty="0">
                <a:latin typeface="宋体" panose="02010600030101010101" pitchFamily="2" charset="-122"/>
              </a:rPr>
              <a:t>2.《</a:t>
            </a:r>
            <a:r>
              <a:rPr lang="zh-CN" altLang="en-US" dirty="0">
                <a:latin typeface="宋体" panose="02010600030101010101" pitchFamily="2" charset="-122"/>
              </a:rPr>
              <a:t>网络安全法</a:t>
            </a:r>
            <a:r>
              <a:rPr lang="en-US" altLang="zh-CN" dirty="0">
                <a:latin typeface="宋体" panose="02010600030101010101" pitchFamily="2" charset="-122"/>
              </a:rPr>
              <a:t>》</a:t>
            </a:r>
          </a:p>
          <a:p>
            <a:r>
              <a:rPr lang="en-US" altLang="zh-CN" dirty="0">
                <a:latin typeface="宋体" panose="02010600030101010101" pitchFamily="2" charset="-122"/>
              </a:rPr>
              <a:t>《</a:t>
            </a:r>
            <a:r>
              <a:rPr lang="zh-CN" altLang="en-US" dirty="0">
                <a:latin typeface="宋体" panose="02010600030101010101" pitchFamily="2" charset="-122"/>
              </a:rPr>
              <a:t>网络安全法</a:t>
            </a:r>
            <a:r>
              <a:rPr lang="en-US" altLang="zh-CN" dirty="0">
                <a:latin typeface="宋体" panose="02010600030101010101" pitchFamily="2" charset="-122"/>
              </a:rPr>
              <a:t>》</a:t>
            </a:r>
            <a:r>
              <a:rPr lang="zh-CN" altLang="en-US" dirty="0">
                <a:latin typeface="宋体" panose="02010600030101010101" pitchFamily="2" charset="-122"/>
              </a:rPr>
              <a:t>对网络运营者应该履行的安全保护义务作出了明确要求，而维护网络数据的完整性、保密性、真实性及不可否认性，都需要发挥密码技术的核心支撑作用。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3.《</a:t>
            </a:r>
            <a:r>
              <a:rPr lang="zh-CN" altLang="en-US" dirty="0">
                <a:latin typeface="宋体" panose="02010600030101010101" pitchFamily="2" charset="-122"/>
              </a:rPr>
              <a:t>商用密码管理条例</a:t>
            </a:r>
            <a:r>
              <a:rPr lang="en-US" altLang="zh-CN" dirty="0">
                <a:latin typeface="宋体" panose="02010600030101010101" pitchFamily="2" charset="-122"/>
              </a:rPr>
              <a:t>》</a:t>
            </a:r>
          </a:p>
          <a:p>
            <a:r>
              <a:rPr lang="en-US" altLang="zh-CN" dirty="0">
                <a:latin typeface="宋体" panose="02010600030101010101" pitchFamily="2" charset="-122"/>
              </a:rPr>
              <a:t>《</a:t>
            </a:r>
            <a:r>
              <a:rPr lang="zh-CN" altLang="en-US" dirty="0">
                <a:latin typeface="宋体" panose="02010600030101010101" pitchFamily="2" charset="-122"/>
              </a:rPr>
              <a:t>商用密码管理条例</a:t>
            </a:r>
            <a:r>
              <a:rPr lang="en-US" altLang="zh-CN" dirty="0">
                <a:latin typeface="宋体" panose="02010600030101010101" pitchFamily="2" charset="-122"/>
              </a:rPr>
              <a:t>》</a:t>
            </a:r>
            <a:r>
              <a:rPr lang="zh-CN" altLang="en-US" dirty="0">
                <a:latin typeface="宋体" panose="02010600030101010101" pitchFamily="2" charset="-122"/>
              </a:rPr>
              <a:t>规定国家对商用密码产品的研发、生产、销售和使用实行专控管理，规定“商用密码产品，必须经国家密码管理机构指定的产品质量检测机构检测合格”，“</a:t>
            </a:r>
            <a:r>
              <a:rPr lang="zh-CN" altLang="en-US" dirty="0" smtClean="0">
                <a:latin typeface="宋体" panose="02010600030101010101" pitchFamily="2" charset="-122"/>
              </a:rPr>
              <a:t>任何单位</a:t>
            </a:r>
            <a:r>
              <a:rPr lang="zh-CN" altLang="en-US" dirty="0">
                <a:latin typeface="宋体" panose="02010600030101010101" pitchFamily="2" charset="-122"/>
              </a:rPr>
              <a:t>或个人只能使用经国家密码管理机构认可的商用密码产品，不得使用自行研制的或者境外生产的密码产品”等。</a:t>
            </a:r>
            <a:endParaRPr lang="en-US" altLang="zh-CN" dirty="0">
              <a:latin typeface="宋体" panose="02010600030101010101" pitchFamily="2" charset="-122"/>
            </a:endParaRPr>
          </a:p>
          <a:p>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415578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网络空间安全形式与商用密码工作</a:t>
            </a:r>
          </a:p>
        </p:txBody>
      </p:sp>
      <p:sp>
        <p:nvSpPr>
          <p:cNvPr id="5" name="文本占位符 4"/>
          <p:cNvSpPr>
            <a:spLocks noGrp="1"/>
          </p:cNvSpPr>
          <p:nvPr>
            <p:ph type="body" sz="quarter" idx="15"/>
          </p:nvPr>
        </p:nvSpPr>
        <p:spPr/>
        <p:txBody>
          <a:bodyPr/>
          <a:lstStyle/>
          <a:p>
            <a:pPr marL="457200" lvl="1" indent="0">
              <a:buNone/>
              <a:defRPr/>
            </a:pPr>
            <a:endParaRPr lang="en-US" altLang="zh-CN" dirty="0">
              <a:solidFill>
                <a:srgbClr val="374151"/>
              </a:solidFill>
              <a:latin typeface="宋体" panose="02010600030101010101" pitchFamily="2" charset="-122"/>
              <a:ea typeface="宋体" panose="02010600030101010101" pitchFamily="2" charset="-122"/>
            </a:endParaRPr>
          </a:p>
          <a:p>
            <a:pPr marL="457200" lvl="1" indent="0">
              <a:buNone/>
              <a:defRPr/>
            </a:pPr>
            <a:r>
              <a:rPr lang="zh-CN" altLang="zh-CN" dirty="0">
                <a:solidFill>
                  <a:srgbClr val="374151"/>
                </a:solidFill>
                <a:latin typeface="宋体" panose="02010600030101010101" pitchFamily="2" charset="-122"/>
                <a:ea typeface="宋体" panose="02010600030101010101" pitchFamily="2" charset="-122"/>
              </a:rPr>
              <a:t>当前，国际国内网络空间安全形势严峻，安全事件层出不穷。密码应用既是保障网络空间安全的迫切需要，也是促进密码创新发展、发挥密码功能特性的必然选择，开展商用密码应用安全性评估是发挥密码作用的必要手段。</a:t>
            </a:r>
          </a:p>
          <a:p>
            <a:pPr marL="342900" indent="-342900" eaLnBrk="1" fontAlgn="auto" hangingPunct="1">
              <a:spcAft>
                <a:spcPts val="0"/>
              </a:spcAft>
              <a:buFont typeface="Arial" panose="020B0604020202020204" pitchFamily="34" charset="0"/>
              <a:buChar char="•"/>
              <a:defRPr/>
            </a:pPr>
            <a:endParaRPr lang="en-US" altLang="zh-CN" dirty="0">
              <a:cs typeface="+mn-cs"/>
            </a:endParaRPr>
          </a:p>
          <a:p>
            <a:pPr marL="342900" indent="-342900" eaLnBrk="1" fontAlgn="auto" hangingPunct="1">
              <a:spcAft>
                <a:spcPts val="0"/>
              </a:spcAft>
              <a:buFont typeface="Arial" panose="020B0604020202020204" pitchFamily="34" charset="0"/>
              <a:buChar char="•"/>
              <a:defRPr/>
            </a:pPr>
            <a:r>
              <a:rPr lang="zh-CN" altLang="en-US" dirty="0">
                <a:solidFill>
                  <a:srgbClr val="374151"/>
                </a:solidFill>
                <a:latin typeface="宋体" panose="02010600030101010101" pitchFamily="2" charset="-122"/>
                <a:cs typeface="+mn-cs"/>
              </a:rPr>
              <a:t>当今世界，由海量数据、异构网络、复杂应用共同组成的“网络空间”，己成为与陆地、海洋、天空、太空同等重要的人类“第五空间”。网络空间正在加速演变为各国争相抢夺的新疆域、战略威慑与控制的新领域、意识形态斗争的新平台、维护经济社会稳定的新阵地、未来军事角逐的新战场。当前，信息技术变革方兴未艾，科技进步日新月异，以网络安全为代表的非传统安全威胁持续蔓延，网络空间安全风险持续增加，威胁挑战日益严峻，安全形势不容乐观。</a:t>
            </a:r>
            <a:endParaRPr lang="en-US" altLang="zh-CN" dirty="0">
              <a:solidFill>
                <a:srgbClr val="374151"/>
              </a:solidFill>
              <a:latin typeface="宋体"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30</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商用密码应用法律政策要求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4.《</a:t>
            </a:r>
            <a:r>
              <a:rPr lang="zh-CN" altLang="en-US" dirty="0">
                <a:latin typeface="宋体" panose="02010600030101010101" pitchFamily="2" charset="-122"/>
              </a:rPr>
              <a:t>关键信息基础设施安全保护条例（征求意见稿）</a:t>
            </a:r>
            <a:r>
              <a:rPr lang="en-US" altLang="zh-CN" dirty="0">
                <a:latin typeface="宋体" panose="02010600030101010101" pitchFamily="2" charset="-122"/>
              </a:rPr>
              <a:t>》</a:t>
            </a:r>
          </a:p>
          <a:p>
            <a:r>
              <a:rPr lang="zh-CN" altLang="en-US" dirty="0">
                <a:latin typeface="宋体" panose="02010600030101010101" pitchFamily="2" charset="-122"/>
              </a:rPr>
              <a:t>国家对于关键信息基础设施中的密码应用高度重视。</a:t>
            </a:r>
            <a:r>
              <a:rPr lang="en-US" altLang="zh-CN" dirty="0">
                <a:latin typeface="宋体" panose="02010600030101010101" pitchFamily="2" charset="-122"/>
              </a:rPr>
              <a:t>《</a:t>
            </a:r>
            <a:r>
              <a:rPr lang="zh-CN" altLang="en-US" dirty="0">
                <a:latin typeface="宋体" panose="02010600030101010101" pitchFamily="2" charset="-122"/>
              </a:rPr>
              <a:t>关键信息基础设施安全保护条例（征求意见稿）</a:t>
            </a:r>
            <a:r>
              <a:rPr lang="en-US" altLang="zh-CN" dirty="0">
                <a:latin typeface="宋体" panose="02010600030101010101" pitchFamily="2" charset="-122"/>
              </a:rPr>
              <a:t>》</a:t>
            </a:r>
            <a:r>
              <a:rPr lang="zh-CN" altLang="en-US" dirty="0">
                <a:latin typeface="宋体" panose="02010600030101010101" pitchFamily="2" charset="-122"/>
              </a:rPr>
              <a:t>明确了在关键信息基础设施保护工作中，依据密码管理法律法规开展有关密码管理工作，充分体现了密码管理在国家网络安全大局中的重要地位和作用。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5.《</a:t>
            </a:r>
            <a:r>
              <a:rPr lang="zh-CN" altLang="en-US" dirty="0">
                <a:latin typeface="宋体" panose="02010600030101010101" pitchFamily="2" charset="-122"/>
              </a:rPr>
              <a:t>网络安全等级保护条例（征求意见稿）</a:t>
            </a:r>
            <a:r>
              <a:rPr lang="en-US" altLang="zh-CN" dirty="0">
                <a:latin typeface="宋体" panose="02010600030101010101" pitchFamily="2" charset="-122"/>
              </a:rPr>
              <a:t>》</a:t>
            </a:r>
          </a:p>
          <a:p>
            <a:r>
              <a:rPr lang="en-US" altLang="zh-CN" dirty="0">
                <a:latin typeface="宋体" panose="02010600030101010101" pitchFamily="2" charset="-122"/>
              </a:rPr>
              <a:t>2018</a:t>
            </a:r>
            <a:r>
              <a:rPr lang="zh-CN" altLang="en-US" dirty="0">
                <a:latin typeface="宋体" panose="02010600030101010101" pitchFamily="2" charset="-122"/>
              </a:rPr>
              <a:t>年</a:t>
            </a:r>
            <a:r>
              <a:rPr lang="en-US" altLang="zh-CN" dirty="0">
                <a:latin typeface="宋体" panose="02010600030101010101" pitchFamily="2" charset="-122"/>
              </a:rPr>
              <a:t>6</a:t>
            </a:r>
            <a:r>
              <a:rPr lang="zh-CN" altLang="en-US" dirty="0">
                <a:latin typeface="宋体" panose="02010600030101010101" pitchFamily="2" charset="-122"/>
              </a:rPr>
              <a:t>月</a:t>
            </a:r>
            <a:r>
              <a:rPr lang="en-US" altLang="zh-CN" dirty="0">
                <a:latin typeface="宋体" panose="02010600030101010101" pitchFamily="2" charset="-122"/>
              </a:rPr>
              <a:t>26</a:t>
            </a:r>
            <a:r>
              <a:rPr lang="zh-CN" altLang="en-US" dirty="0">
                <a:latin typeface="宋体" panose="02010600030101010101" pitchFamily="2" charset="-122"/>
              </a:rPr>
              <a:t>日向社会公开征求意见的</a:t>
            </a:r>
            <a:r>
              <a:rPr lang="en-US" altLang="zh-CN" dirty="0">
                <a:latin typeface="宋体" panose="02010600030101010101" pitchFamily="2" charset="-122"/>
              </a:rPr>
              <a:t>《</a:t>
            </a:r>
            <a:r>
              <a:rPr lang="zh-CN" altLang="en-US" dirty="0">
                <a:latin typeface="宋体" panose="02010600030101010101" pitchFamily="2" charset="-122"/>
              </a:rPr>
              <a:t>网络安全等级保护条例（征求意见稿）</a:t>
            </a:r>
            <a:r>
              <a:rPr lang="en-US" altLang="zh-CN" dirty="0">
                <a:latin typeface="宋体" panose="02010600030101010101" pitchFamily="2" charset="-122"/>
              </a:rPr>
              <a:t>》</a:t>
            </a:r>
            <a:r>
              <a:rPr lang="zh-CN" altLang="en-US" dirty="0">
                <a:latin typeface="宋体" panose="02010600030101010101" pitchFamily="2" charset="-122"/>
              </a:rPr>
              <a:t>设置了密码管理专章，体现了密码管理在网络安全等级保护工作中的重要作用，明确了网络安全等级保护密码管理的主要思路、方式和手段，强调了网络安全等级保护三级以上系统使用密码进行保护的义务，突出了商用密码应用安全性评估作为等级保护密码管理主要抓手的地位和作用，强化了密码管理部门在等级保护技术标准制定、监督检查、密码应用安全性评估工作开展等方面的职权。</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96862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31</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商用密码应用法律政策要求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en-US" altLang="zh-CN" dirty="0">
                <a:latin typeface="宋体" panose="02010600030101010101" pitchFamily="2" charset="-122"/>
              </a:rPr>
              <a:t>6.《</a:t>
            </a:r>
            <a:r>
              <a:rPr lang="zh-CN" altLang="en-US" dirty="0">
                <a:latin typeface="宋体" panose="02010600030101010101" pitchFamily="2" charset="-122"/>
              </a:rPr>
              <a:t>信息安全等级保护商用密码管理办法</a:t>
            </a:r>
            <a:r>
              <a:rPr lang="en-US" altLang="zh-CN" dirty="0">
                <a:latin typeface="宋体" panose="02010600030101010101" pitchFamily="2" charset="-122"/>
              </a:rPr>
              <a:t>》</a:t>
            </a:r>
          </a:p>
          <a:p>
            <a:r>
              <a:rPr lang="en-US" altLang="zh-CN" dirty="0">
                <a:latin typeface="宋体" panose="02010600030101010101" pitchFamily="2" charset="-122"/>
              </a:rPr>
              <a:t>《</a:t>
            </a:r>
            <a:r>
              <a:rPr lang="zh-CN" altLang="en-US" dirty="0">
                <a:latin typeface="宋体" panose="02010600030101010101" pitchFamily="2" charset="-122"/>
              </a:rPr>
              <a:t>信息安全等级保护商用密码管理办法</a:t>
            </a:r>
            <a:r>
              <a:rPr lang="en-US" altLang="zh-CN" dirty="0">
                <a:latin typeface="宋体" panose="02010600030101010101" pitchFamily="2" charset="-122"/>
              </a:rPr>
              <a:t>》</a:t>
            </a:r>
            <a:r>
              <a:rPr lang="zh-CN" altLang="en-US" dirty="0">
                <a:latin typeface="宋体" panose="02010600030101010101" pitchFamily="2" charset="-122"/>
              </a:rPr>
              <a:t>规定：“信息安全等级保护中使用的商用密码产品，应当是国家密码管理局准予销售的产品”，“信息安全等级保护中第二级及以上的信息系统使用商用密码产品应当备案，填写</a:t>
            </a:r>
            <a:r>
              <a:rPr lang="en-US" altLang="zh-CN" dirty="0">
                <a:latin typeface="宋体" panose="02010600030101010101" pitchFamily="2" charset="-122"/>
              </a:rPr>
              <a:t>《</a:t>
            </a:r>
            <a:r>
              <a:rPr lang="zh-CN" altLang="en-US" dirty="0">
                <a:latin typeface="宋体" panose="02010600030101010101" pitchFamily="2" charset="-122"/>
              </a:rPr>
              <a:t>信息安全等级保护商用密码产品备案表</a:t>
            </a:r>
            <a:r>
              <a:rPr lang="en-US" altLang="zh-CN" dirty="0">
                <a:latin typeface="宋体" panose="02010600030101010101" pitchFamily="2" charset="-122"/>
              </a:rPr>
              <a:t>》</a:t>
            </a:r>
            <a:r>
              <a:rPr lang="zh-CN" altLang="en-US" dirty="0">
                <a:latin typeface="宋体" panose="02010600030101010101" pitchFamily="2" charset="-122"/>
              </a:rPr>
              <a:t>， “国家密码管理局和省、自治区、直辖市密码管理机构对第三级及以上信息系统使用商用密码的情况进行检查”，明确了商用密码产品的使用要求和各级密码管理部门的监管要求。</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653774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32</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商用密码应用法律政策要求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en-US" altLang="zh-CN" dirty="0">
                <a:latin typeface="宋体" panose="02010600030101010101" pitchFamily="2" charset="-122"/>
              </a:rPr>
              <a:t>7.《</a:t>
            </a:r>
            <a:r>
              <a:rPr lang="zh-CN" altLang="en-US" dirty="0">
                <a:latin typeface="宋体" panose="02010600030101010101" pitchFamily="2" charset="-122"/>
              </a:rPr>
              <a:t>电子认证服务密码管理办法</a:t>
            </a:r>
            <a:r>
              <a:rPr lang="en-US" altLang="zh-CN" dirty="0">
                <a:latin typeface="宋体" panose="02010600030101010101" pitchFamily="2" charset="-122"/>
              </a:rPr>
              <a:t>》</a:t>
            </a:r>
          </a:p>
          <a:p>
            <a:r>
              <a:rPr lang="en-US" altLang="zh-CN" dirty="0">
                <a:latin typeface="宋体" panose="02010600030101010101" pitchFamily="2" charset="-122"/>
              </a:rPr>
              <a:t>《</a:t>
            </a:r>
            <a:r>
              <a:rPr lang="zh-CN" altLang="en-US" dirty="0">
                <a:latin typeface="宋体" panose="02010600030101010101" pitchFamily="2" charset="-122"/>
              </a:rPr>
              <a:t>电子认证服务密码管理办法</a:t>
            </a:r>
            <a:r>
              <a:rPr lang="en-US" altLang="zh-CN" dirty="0">
                <a:latin typeface="宋体" panose="02010600030101010101" pitchFamily="2" charset="-122"/>
              </a:rPr>
              <a:t>》</a:t>
            </a:r>
            <a:r>
              <a:rPr lang="zh-CN" altLang="en-US" dirty="0">
                <a:latin typeface="宋体" panose="02010600030101010101" pitchFamily="2" charset="-122"/>
              </a:rPr>
              <a:t>主要规定面向社会公众提供电子认证服务应当使用商用密码，明确了申请电子认证服务使用密码许可应当具备的基本条件和程序，对电子认证服务系统的运行和技术改造等作出了规定。</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8.《</a:t>
            </a:r>
            <a:r>
              <a:rPr lang="zh-CN" altLang="en-US" dirty="0">
                <a:latin typeface="宋体" panose="02010600030101010101" pitchFamily="2" charset="-122"/>
              </a:rPr>
              <a:t>政务信息系统政府采购管理暂行办法</a:t>
            </a:r>
            <a:r>
              <a:rPr lang="en-US" altLang="zh-CN" dirty="0">
                <a:latin typeface="宋体" panose="02010600030101010101" pitchFamily="2" charset="-122"/>
              </a:rPr>
              <a:t>》</a:t>
            </a:r>
          </a:p>
          <a:p>
            <a:r>
              <a:rPr lang="en-US" altLang="zh-CN" dirty="0">
                <a:latin typeface="宋体" panose="02010600030101010101" pitchFamily="2" charset="-122"/>
              </a:rPr>
              <a:t>2017</a:t>
            </a:r>
            <a:r>
              <a:rPr lang="zh-CN" altLang="en-US" dirty="0">
                <a:latin typeface="宋体" panose="02010600030101010101" pitchFamily="2" charset="-122"/>
              </a:rPr>
              <a:t>年</a:t>
            </a:r>
            <a:r>
              <a:rPr lang="en-US" altLang="zh-CN" dirty="0">
                <a:latin typeface="宋体" panose="02010600030101010101" pitchFamily="2" charset="-122"/>
              </a:rPr>
              <a:t>12</a:t>
            </a:r>
            <a:r>
              <a:rPr lang="zh-CN" altLang="en-US" dirty="0">
                <a:latin typeface="宋体" panose="02010600030101010101" pitchFamily="2" charset="-122"/>
              </a:rPr>
              <a:t>月</a:t>
            </a:r>
            <a:r>
              <a:rPr lang="en-US" altLang="zh-CN" dirty="0">
                <a:latin typeface="宋体" panose="02010600030101010101" pitchFamily="2" charset="-122"/>
              </a:rPr>
              <a:t>26</a:t>
            </a:r>
            <a:r>
              <a:rPr lang="zh-CN" altLang="en-US" dirty="0">
                <a:latin typeface="宋体" panose="02010600030101010101" pitchFamily="2" charset="-122"/>
              </a:rPr>
              <a:t>日，财政部印发的</a:t>
            </a:r>
            <a:r>
              <a:rPr lang="en-US" altLang="zh-CN" dirty="0">
                <a:latin typeface="宋体" panose="02010600030101010101" pitchFamily="2" charset="-122"/>
              </a:rPr>
              <a:t>《</a:t>
            </a:r>
            <a:r>
              <a:rPr lang="zh-CN" altLang="en-US" dirty="0">
                <a:latin typeface="宋体" panose="02010600030101010101" pitchFamily="2" charset="-122"/>
              </a:rPr>
              <a:t>政务信息系统政府采购管理暂行办法</a:t>
            </a:r>
            <a:r>
              <a:rPr lang="en-US" altLang="zh-CN" dirty="0">
                <a:latin typeface="宋体" panose="02010600030101010101" pitchFamily="2" charset="-122"/>
              </a:rPr>
              <a:t>》</a:t>
            </a:r>
            <a:r>
              <a:rPr lang="zh-CN" altLang="en-US" dirty="0">
                <a:latin typeface="宋体" panose="02010600030101010101" pitchFamily="2" charset="-122"/>
              </a:rPr>
              <a:t>（以下简称</a:t>
            </a:r>
            <a:r>
              <a:rPr lang="en-US" altLang="zh-CN" dirty="0">
                <a:latin typeface="宋体" panose="02010600030101010101" pitchFamily="2" charset="-122"/>
              </a:rPr>
              <a:t>《</a:t>
            </a:r>
            <a:r>
              <a:rPr lang="zh-CN" altLang="en-US" dirty="0">
                <a:latin typeface="宋体" panose="02010600030101010101" pitchFamily="2" charset="-122"/>
              </a:rPr>
              <a:t>政府采购办法</a:t>
            </a:r>
            <a:r>
              <a:rPr lang="en-US" altLang="zh-CN" dirty="0">
                <a:latin typeface="宋体" panose="02010600030101010101" pitchFamily="2" charset="-122"/>
              </a:rPr>
              <a:t>》</a:t>
            </a:r>
            <a:r>
              <a:rPr lang="zh-CN" altLang="en-US" dirty="0">
                <a:latin typeface="宋体" panose="02010600030101010101" pitchFamily="2" charset="-122"/>
              </a:rPr>
              <a:t>）第八条规定：“采购需求应当落实国家密码管理有关法律法规、政策和标准规范的要求，同步规划、同步建设、同步运行密码保障系统并定期进行评估。”第十二条规定：“采购人应当按照国家有关规定组织政务信息系统项目验收，根据项目特点制定完整的项目验收方案。</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604965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33</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商用密码应用法律政策要求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en-US" altLang="zh-CN" dirty="0">
                <a:latin typeface="宋体" panose="02010600030101010101" pitchFamily="2" charset="-122"/>
              </a:rPr>
              <a:t>9.《</a:t>
            </a:r>
            <a:r>
              <a:rPr lang="zh-CN" altLang="en-US" dirty="0">
                <a:latin typeface="宋体" panose="02010600030101010101" pitchFamily="2" charset="-122"/>
              </a:rPr>
              <a:t>公安机关商用密码应用安全性评估管理办法（试行）</a:t>
            </a:r>
            <a:r>
              <a:rPr lang="en-US" altLang="zh-CN" dirty="0">
                <a:latin typeface="宋体" panose="02010600030101010101" pitchFamily="2" charset="-122"/>
              </a:rPr>
              <a:t>》《</a:t>
            </a:r>
            <a:r>
              <a:rPr lang="zh-CN" altLang="en-US" dirty="0">
                <a:latin typeface="宋体" panose="02010600030101010101" pitchFamily="2" charset="-122"/>
              </a:rPr>
              <a:t>公安机关商用密码应用指南（试行）</a:t>
            </a:r>
            <a:r>
              <a:rPr lang="en-US" altLang="zh-CN" dirty="0">
                <a:latin typeface="宋体" panose="02010600030101010101" pitchFamily="2" charset="-122"/>
              </a:rPr>
              <a:t>》</a:t>
            </a:r>
          </a:p>
          <a:p>
            <a:r>
              <a:rPr lang="en-US" altLang="zh-CN" dirty="0">
                <a:latin typeface="宋体" panose="02010600030101010101" pitchFamily="2" charset="-122"/>
              </a:rPr>
              <a:t>2018</a:t>
            </a:r>
            <a:r>
              <a:rPr lang="zh-CN" altLang="en-US" dirty="0">
                <a:latin typeface="宋体" panose="02010600030101010101" pitchFamily="2" charset="-122"/>
              </a:rPr>
              <a:t>年</a:t>
            </a:r>
            <a:r>
              <a:rPr lang="en-US" altLang="zh-CN" dirty="0">
                <a:latin typeface="宋体" panose="02010600030101010101" pitchFamily="2" charset="-122"/>
              </a:rPr>
              <a:t>3</a:t>
            </a:r>
            <a:r>
              <a:rPr lang="zh-CN" altLang="en-US" dirty="0">
                <a:latin typeface="宋体" panose="02010600030101010101" pitchFamily="2" charset="-122"/>
              </a:rPr>
              <a:t>月</a:t>
            </a:r>
            <a:r>
              <a:rPr lang="en-US" altLang="zh-CN" dirty="0">
                <a:latin typeface="宋体" panose="02010600030101010101" pitchFamily="2" charset="-122"/>
              </a:rPr>
              <a:t>28</a:t>
            </a:r>
            <a:r>
              <a:rPr lang="zh-CN" altLang="en-US" dirty="0">
                <a:latin typeface="宋体" panose="02010600030101010101" pitchFamily="2" charset="-122"/>
              </a:rPr>
              <a:t>日，公安部印发</a:t>
            </a:r>
            <a:r>
              <a:rPr lang="en-US" altLang="zh-CN" dirty="0">
                <a:latin typeface="宋体" panose="02010600030101010101" pitchFamily="2" charset="-122"/>
              </a:rPr>
              <a:t>《</a:t>
            </a:r>
            <a:r>
              <a:rPr lang="zh-CN" altLang="en-US" dirty="0">
                <a:latin typeface="宋体" panose="02010600030101010101" pitchFamily="2" charset="-122"/>
              </a:rPr>
              <a:t>公安机关商用密码应用安全性评估管理办法（试行）</a:t>
            </a:r>
            <a:r>
              <a:rPr lang="en-US" altLang="zh-CN" dirty="0">
                <a:latin typeface="宋体" panose="02010600030101010101" pitchFamily="2" charset="-122"/>
              </a:rPr>
              <a:t>》</a:t>
            </a:r>
            <a:r>
              <a:rPr lang="zh-CN" altLang="en-US" dirty="0">
                <a:latin typeface="宋体" panose="02010600030101010101" pitchFamily="2" charset="-122"/>
              </a:rPr>
              <a:t>，其中规定，“公安机关新建非涉密网络与信息系统应当采用商用密码进行保护，做到同步规划、同步建设、同步运行密码保障系统”，“己建非涉密网络与信息系统，应当按照本办法要求开展商用密码应用安全性评估，根据评估结果进行商用密码升级改造”。同时，在印发的</a:t>
            </a:r>
            <a:r>
              <a:rPr lang="en-US" altLang="zh-CN" dirty="0">
                <a:latin typeface="宋体" panose="02010600030101010101" pitchFamily="2" charset="-122"/>
              </a:rPr>
              <a:t>《</a:t>
            </a:r>
            <a:r>
              <a:rPr lang="zh-CN" altLang="en-US" dirty="0">
                <a:latin typeface="宋体" panose="02010600030101010101" pitchFamily="2" charset="-122"/>
              </a:rPr>
              <a:t>公安机关商用密码应用指南（试行）</a:t>
            </a:r>
            <a:r>
              <a:rPr lang="en-US" altLang="zh-CN" dirty="0">
                <a:latin typeface="宋体" panose="02010600030101010101" pitchFamily="2" charset="-122"/>
              </a:rPr>
              <a:t>》</a:t>
            </a:r>
            <a:r>
              <a:rPr lang="zh-CN" altLang="en-US" dirty="0">
                <a:latin typeface="宋体" panose="02010600030101010101" pitchFamily="2" charset="-122"/>
              </a:rPr>
              <a:t>中明确了商用密码应用技术体系、商用密码应用实施程序、商用密码应用要求等方面的内容，是公安机关应用商用密码的规范性文件。</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588389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34</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国家政策文件中有关密码应用政策</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zh-CN" altLang="en-US" dirty="0">
                <a:latin typeface="宋体" panose="02010600030101010101" pitchFamily="2" charset="-122"/>
              </a:rPr>
              <a:t>为增强金融和重要领域网络与信息系统的安全风险防控能力，国家加大统筹，大力推动金融和重要领域密码应用，并出台了一系列关于密码应用的政策文件。</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金融领域密码应用指导意见</a:t>
            </a:r>
            <a:endParaRPr lang="en-US" altLang="zh-CN" dirty="0">
              <a:latin typeface="宋体" panose="02010600030101010101" pitchFamily="2" charset="-122"/>
            </a:endParaRPr>
          </a:p>
          <a:p>
            <a:r>
              <a:rPr lang="en-US" altLang="zh-CN" dirty="0">
                <a:latin typeface="宋体" panose="02010600030101010101" pitchFamily="2" charset="-122"/>
              </a:rPr>
              <a:t>2014</a:t>
            </a:r>
            <a:r>
              <a:rPr lang="zh-CN" altLang="en-US" dirty="0">
                <a:latin typeface="宋体" panose="02010600030101010101" pitchFamily="2" charset="-122"/>
              </a:rPr>
              <a:t>年，国务院办公厅印发指导意见，明确了加强金融领域密码应用的指导思想和工作目标，提出了工作任务和保障措施。</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金融安全是国家安全的重要组成部分，是经济平稳健康发展的重要基础。</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322616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35</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国家政策文件中有关密码应用政策</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en-US" altLang="zh-CN" dirty="0">
                <a:latin typeface="宋体" panose="02010600030101010101" pitchFamily="2" charset="-122"/>
              </a:rPr>
              <a:t>2.</a:t>
            </a:r>
            <a:r>
              <a:rPr lang="zh-CN" altLang="en-US" dirty="0">
                <a:latin typeface="宋体" panose="02010600030101010101" pitchFamily="2" charset="-122"/>
              </a:rPr>
              <a:t>重要领域密码应用指导意见</a:t>
            </a:r>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2015</a:t>
            </a:r>
            <a:r>
              <a:rPr lang="zh-CN" altLang="en-US" dirty="0">
                <a:latin typeface="宋体" panose="02010600030101010101" pitchFamily="2" charset="-122"/>
              </a:rPr>
              <a:t>年，中共中央办公厅、国务院办公厅印发指导意见，要求加强重要领域密码应用，对于新建网络与信息系统，应当采用符合国家密码管理政策和标准规范的密码进行保护，做到同步规划、同步建设、同步运行、定期评估：对于已建网络与信息系统，应当进行密码应用升级改造；同时具体提出了以下六方面任务。</a:t>
            </a:r>
            <a:endParaRPr lang="en-US" altLang="zh-CN" dirty="0">
              <a:latin typeface="宋体" panose="02010600030101010101" pitchFamily="2" charset="-122"/>
            </a:endParaRPr>
          </a:p>
          <a:p>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4086662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36</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国家政策文件中有关密码应用政策</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）在推进基础信息网络密码应用方面</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2</a:t>
            </a:r>
            <a:r>
              <a:rPr lang="zh-CN" altLang="en-US" dirty="0">
                <a:latin typeface="宋体" panose="02010600030101010101" pitchFamily="2" charset="-122"/>
              </a:rPr>
              <a:t>）在规范重要信息系统密码应用方面</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4</a:t>
            </a:r>
            <a:r>
              <a:rPr lang="zh-CN" altLang="en-US" dirty="0">
                <a:latin typeface="宋体" panose="02010600030101010101" pitchFamily="2" charset="-122"/>
              </a:rPr>
              <a:t>）在加强面向社会服务的政务信息系统密码应用方面</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5</a:t>
            </a:r>
            <a:r>
              <a:rPr lang="zh-CN" altLang="en-US" dirty="0">
                <a:latin typeface="宋体" panose="02010600030101010101" pitchFamily="2" charset="-122"/>
              </a:rPr>
              <a:t>）在提升密码基础支撑能力方面</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6</a:t>
            </a:r>
            <a:r>
              <a:rPr lang="zh-CN" altLang="en-US" dirty="0">
                <a:latin typeface="宋体" panose="02010600030101010101" pitchFamily="2" charset="-122"/>
              </a:rPr>
              <a:t>）在建立健全密码应用安全性评估审查制度方面</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487401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37</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国家政策文件中有关密码应用政策</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3.</a:t>
            </a:r>
            <a:r>
              <a:rPr lang="zh-CN" altLang="en-US" dirty="0">
                <a:latin typeface="宋体" panose="02010600030101010101" pitchFamily="2" charset="-122"/>
              </a:rPr>
              <a:t>金融和重要领域密码应用与创新发展工作规划</a:t>
            </a:r>
            <a:endParaRPr lang="en-US" altLang="zh-CN" dirty="0">
              <a:latin typeface="宋体" panose="02010600030101010101" pitchFamily="2" charset="-122"/>
            </a:endParaRPr>
          </a:p>
          <a:p>
            <a:r>
              <a:rPr lang="zh-CN" altLang="en-US" dirty="0">
                <a:latin typeface="宋体" panose="02010600030101010101" pitchFamily="2" charset="-122"/>
              </a:rPr>
              <a:t>国家在制定</a:t>
            </a:r>
            <a:r>
              <a:rPr lang="en-US" altLang="zh-CN" dirty="0">
                <a:latin typeface="宋体" panose="02010600030101010101" pitchFamily="2" charset="-122"/>
              </a:rPr>
              <a:t>《“</a:t>
            </a:r>
            <a:r>
              <a:rPr lang="zh-CN" altLang="en-US" dirty="0">
                <a:latin typeface="宋体" panose="02010600030101010101" pitchFamily="2" charset="-122"/>
              </a:rPr>
              <a:t>十三五”国家网络安全规划</a:t>
            </a:r>
            <a:r>
              <a:rPr lang="en-US" altLang="zh-CN" dirty="0">
                <a:latin typeface="宋体" panose="02010600030101010101" pitchFamily="2" charset="-122"/>
              </a:rPr>
              <a:t>》</a:t>
            </a:r>
            <a:r>
              <a:rPr lang="zh-CN" altLang="en-US" dirty="0">
                <a:latin typeface="宋体" panose="02010600030101010101" pitchFamily="2" charset="-122"/>
              </a:rPr>
              <a:t>等相关“十三五”规划时，都提出了密码应用要求。</a:t>
            </a:r>
            <a:r>
              <a:rPr lang="en-US" altLang="zh-CN" dirty="0">
                <a:latin typeface="宋体" panose="02010600030101010101" pitchFamily="2" charset="-122"/>
              </a:rPr>
              <a:t>2018</a:t>
            </a:r>
            <a:r>
              <a:rPr lang="zh-CN" altLang="en-US" dirty="0">
                <a:latin typeface="宋体" panose="02010600030101010101" pitchFamily="2" charset="-122"/>
              </a:rPr>
              <a:t>年中共中央办公厅、国务院办公厅印发规划，对密码应用与创新发展作出部署。</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规划着力在金融和重要领域推进密码全面应用，着力在构建可控信息技术体系中推进密码优先发展，构建以密码技术为核心、多种技术相互融合的新网络安全体系，建设以密码基础设施为支撑的新网络安全环境，实现安全互信、开放共享的新网络安全文明，为建设社会主义现代化强国、实现中华民族伟大复兴的中国梦 做出积极贡献。</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规划聚焦关系国计民生的重要领域，支撑经济建设，服务民生保障与改善，部署了如下五方面任务。</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296409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38</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国家政策文件中有关密码应用政策</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）金融领域中的密码应用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2</a:t>
            </a:r>
            <a:r>
              <a:rPr lang="zh-CN" altLang="en-US" dirty="0">
                <a:latin typeface="宋体" panose="02010600030101010101" pitchFamily="2" charset="-122"/>
              </a:rPr>
              <a:t>）基础设施网络中的密码应用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3</a:t>
            </a:r>
            <a:r>
              <a:rPr lang="zh-CN" altLang="en-US" dirty="0">
                <a:latin typeface="宋体" panose="02010600030101010101" pitchFamily="2" charset="-122"/>
              </a:rPr>
              <a:t>）数字经济中的密码应用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4</a:t>
            </a:r>
            <a:r>
              <a:rPr lang="zh-CN" altLang="en-US" dirty="0">
                <a:latin typeface="宋体" panose="02010600030101010101" pitchFamily="2" charset="-122"/>
              </a:rPr>
              <a:t>）信息惠民中的密码应用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5</a:t>
            </a:r>
            <a:r>
              <a:rPr lang="zh-CN" altLang="en-US" dirty="0">
                <a:latin typeface="宋体" panose="02010600030101010101" pitchFamily="2" charset="-122"/>
              </a:rPr>
              <a:t>）密码科技创新和基础支撑能力强化</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896174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39</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国家战略和规划有关密码应用的要求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1.</a:t>
            </a:r>
            <a:r>
              <a:rPr lang="zh-CN" altLang="en-US" dirty="0">
                <a:latin typeface="宋体" panose="02010600030101010101" pitchFamily="2" charset="-122"/>
              </a:rPr>
              <a:t>国家网络安全和信息化、科技产业支撑规划</a:t>
            </a:r>
            <a:endParaRPr lang="en-US" altLang="zh-CN"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十三五”国家信息化规划</a:t>
            </a:r>
            <a:r>
              <a:rPr lang="en-US" altLang="zh-CN" dirty="0">
                <a:latin typeface="宋体" panose="02010600030101010101" pitchFamily="2" charset="-122"/>
              </a:rPr>
              <a:t>》</a:t>
            </a:r>
          </a:p>
          <a:p>
            <a:r>
              <a:rPr lang="en-US" altLang="zh-CN" dirty="0">
                <a:latin typeface="宋体" panose="02010600030101010101" pitchFamily="2" charset="-122"/>
              </a:rPr>
              <a:t>2016</a:t>
            </a:r>
            <a:r>
              <a:rPr lang="zh-CN" altLang="en-US" dirty="0">
                <a:latin typeface="宋体" panose="02010600030101010101" pitchFamily="2" charset="-122"/>
              </a:rPr>
              <a:t>年</a:t>
            </a:r>
            <a:r>
              <a:rPr lang="en-US" altLang="zh-CN" dirty="0">
                <a:latin typeface="宋体" panose="02010600030101010101" pitchFamily="2" charset="-122"/>
              </a:rPr>
              <a:t>12</a:t>
            </a:r>
            <a:r>
              <a:rPr lang="zh-CN" altLang="en-US" dirty="0">
                <a:latin typeface="宋体" panose="02010600030101010101" pitchFamily="2" charset="-122"/>
              </a:rPr>
              <a:t>月</a:t>
            </a:r>
            <a:r>
              <a:rPr lang="en-US" altLang="zh-CN" dirty="0">
                <a:latin typeface="宋体" panose="02010600030101010101" pitchFamily="2" charset="-122"/>
              </a:rPr>
              <a:t>25</a:t>
            </a:r>
            <a:r>
              <a:rPr lang="zh-CN" altLang="en-US" dirty="0">
                <a:latin typeface="宋体" panose="02010600030101010101" pitchFamily="2" charset="-122"/>
              </a:rPr>
              <a:t>日，国务院印发</a:t>
            </a:r>
            <a:r>
              <a:rPr lang="en-US" altLang="zh-CN" dirty="0">
                <a:latin typeface="宋体" panose="02010600030101010101" pitchFamily="2" charset="-122"/>
              </a:rPr>
              <a:t>《“</a:t>
            </a:r>
            <a:r>
              <a:rPr lang="zh-CN" altLang="en-US" dirty="0">
                <a:latin typeface="宋体" panose="02010600030101010101" pitchFamily="2" charset="-122"/>
              </a:rPr>
              <a:t>十二五”国家信息化规划</a:t>
            </a:r>
            <a:r>
              <a:rPr lang="en-US" altLang="zh-CN" dirty="0">
                <a:latin typeface="宋体" panose="02010600030101010101" pitchFamily="2" charset="-122"/>
              </a:rPr>
              <a:t>》</a:t>
            </a:r>
            <a:r>
              <a:rPr lang="zh-CN" altLang="en-US" dirty="0">
                <a:latin typeface="宋体" panose="02010600030101010101" pitchFamily="2" charset="-122"/>
              </a:rPr>
              <a:t>，在多个方面提到了密码应用要求。</a:t>
            </a:r>
            <a:endParaRPr lang="en-US" altLang="zh-CN" dirty="0">
              <a:latin typeface="宋体" panose="02010600030101010101" pitchFamily="2" charset="-122"/>
            </a:endParaRPr>
          </a:p>
          <a:p>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在重大任务和重点工程中提出健全网络安全保障体系．</a:t>
            </a: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在优先行动中提出数据资源共享开放行动，对此要规范数据共享开放管理，明确“按照网络安全管理和密码管理等规范标准，加快应用自主核心技术及软硬件产品，提升数据开放平台的安全保障水平”。</a:t>
            </a: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在重点任务分工方案中，将国家密码管理局作为“加强数据安全保护</a:t>
            </a:r>
            <a:r>
              <a:rPr lang="zh-CN" altLang="en-US">
                <a:latin typeface="宋体" panose="02010600030101010101" pitchFamily="2" charset="-122"/>
              </a:rPr>
              <a:t>，</a:t>
            </a:r>
            <a:r>
              <a:rPr lang="zh-CN" altLang="en-US" smtClean="0">
                <a:latin typeface="宋体" panose="02010600030101010101" pitchFamily="2" charset="-122"/>
              </a:rPr>
              <a:t>实施个人</a:t>
            </a:r>
            <a:r>
              <a:rPr lang="zh-CN" altLang="en-US" dirty="0">
                <a:latin typeface="宋体" panose="02010600030101010101" pitchFamily="2" charset="-122"/>
              </a:rPr>
              <a:t>数据安全保障工程，建立跨境数据流动安全监管制度”“构建关键信息基础设施安全保障体系”“加快信息化法律制度建设</a:t>
            </a:r>
            <a:r>
              <a:rPr lang="en-US" altLang="zh-CN" dirty="0">
                <a:latin typeface="宋体" panose="02010600030101010101" pitchFamily="2" charset="-122"/>
              </a:rPr>
              <a:t>"</a:t>
            </a:r>
            <a:r>
              <a:rPr lang="zh-CN" altLang="en-US" dirty="0">
                <a:latin typeface="宋体" panose="02010600030101010101" pitchFamily="2" charset="-122"/>
              </a:rPr>
              <a:t>等任务的重要职能部门。</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41957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网络空间安全形式与商用密码工作</a:t>
            </a:r>
          </a:p>
          <a:p>
            <a:endParaRPr lang="zh-CN" altLang="en-US" dirty="0"/>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lstStyle/>
          <a:p>
            <a:r>
              <a:rPr lang="en-US" altLang="zh-CN" dirty="0"/>
              <a:t> 1.</a:t>
            </a:r>
            <a:r>
              <a:rPr lang="zh-CN" altLang="en-US" dirty="0"/>
              <a:t>国际网络空间安全形势</a:t>
            </a:r>
            <a:endParaRPr lang="en-US" altLang="zh-CN" dirty="0"/>
          </a:p>
          <a:p>
            <a:endParaRPr lang="en-US" altLang="zh-CN" dirty="0"/>
          </a:p>
          <a:p>
            <a:r>
              <a:rPr lang="en-US" altLang="zh-CN" dirty="0"/>
              <a:t> 1</a:t>
            </a:r>
            <a:r>
              <a:rPr lang="zh-CN" altLang="en-US" dirty="0"/>
              <a:t>）网络空间安全纳入国家战略</a:t>
            </a:r>
            <a:endParaRPr lang="en-US" altLang="zh-CN" dirty="0"/>
          </a:p>
          <a:p>
            <a:r>
              <a:rPr lang="zh-CN" altLang="en-US" dirty="0"/>
              <a:t>发展网络空间科技、维护国家网络空间主权，是一项长期性、战略性任务。世界各国纷纷将网络空间安全纳入国家战略，作为国家总体安全战略的重要组成部分。美国、日本、欧盟等国家和组织先后推出网络空间战略和行动计划。我国也于</a:t>
            </a:r>
            <a:r>
              <a:rPr lang="en-US" altLang="zh-CN" dirty="0"/>
              <a:t>2016</a:t>
            </a:r>
            <a:r>
              <a:rPr lang="zh-CN" altLang="en-US" dirty="0"/>
              <a:t>年发布了</a:t>
            </a:r>
            <a:r>
              <a:rPr lang="en-US" altLang="zh-CN" dirty="0"/>
              <a:t>《</a:t>
            </a:r>
            <a:r>
              <a:rPr lang="zh-CN" altLang="en-US" dirty="0"/>
              <a:t>国家网络空间安全战略</a:t>
            </a:r>
            <a:r>
              <a:rPr lang="en-US" altLang="zh-CN" dirty="0"/>
              <a:t>》</a:t>
            </a:r>
            <a:r>
              <a:rPr lang="zh-CN" altLang="en-US" dirty="0"/>
              <a:t>，提出在总体国家安全观指导下，统筹国内国 际两个大局和统筹发展安全两件大事，推进网络空间“和平、安全、开放、合作、有序”的战略发展目标，确立了构建共同维护网络空间和平与安全的“尊重维护网络空间主权、和平利用网络空间、依法治理网络空间、统筹网络安全与发展”四项原则。</a:t>
            </a:r>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733735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40</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国家战略和规划有关密码应用的要求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国家电子文件管理“十三五”规划</a:t>
            </a:r>
            <a:r>
              <a:rPr lang="en-US" altLang="zh-CN" dirty="0">
                <a:latin typeface="宋体" panose="02010600030101010101" pitchFamily="2" charset="-122"/>
              </a:rPr>
              <a:t>》</a:t>
            </a:r>
          </a:p>
          <a:p>
            <a:r>
              <a:rPr lang="en-US" altLang="zh-CN" dirty="0">
                <a:latin typeface="宋体" panose="02010600030101010101" pitchFamily="2" charset="-122"/>
              </a:rPr>
              <a:t>2016</a:t>
            </a:r>
            <a:r>
              <a:rPr lang="zh-CN" altLang="en-US" dirty="0">
                <a:latin typeface="宋体" panose="02010600030101010101" pitchFamily="2" charset="-122"/>
              </a:rPr>
              <a:t>年，中共中央办公厅、国务院办公厅印发</a:t>
            </a:r>
            <a:r>
              <a:rPr lang="en-US" altLang="zh-CN" dirty="0">
                <a:latin typeface="宋体" panose="02010600030101010101" pitchFamily="2" charset="-122"/>
              </a:rPr>
              <a:t>《</a:t>
            </a:r>
            <a:r>
              <a:rPr lang="zh-CN" altLang="en-US" dirty="0">
                <a:latin typeface="宋体" panose="02010600030101010101" pitchFamily="2" charset="-122"/>
              </a:rPr>
              <a:t>国家电子文件管理“十三五”规划</a:t>
            </a:r>
            <a:r>
              <a:rPr lang="en-US" altLang="zh-CN" dirty="0">
                <a:latin typeface="宋体" panose="02010600030101010101" pitchFamily="2" charset="-122"/>
              </a:rPr>
              <a:t>》</a:t>
            </a:r>
            <a:r>
              <a:rPr lang="zh-CN" altLang="en-US" dirty="0">
                <a:latin typeface="宋体" panose="02010600030101010101" pitchFamily="2" charset="-122"/>
              </a:rPr>
              <a:t>，明确要求“依托国家密码基础设施加强电子印章系统互信互认”“推进密码在相关产品中应用”，要求制定电子证照真实性、完整性、可用性和安全性技术规范。电子证照的真实性、完整性和安全性保护，需要密码提供基础支撑。</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3</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政府网络发展指引</a:t>
            </a:r>
            <a:r>
              <a:rPr lang="en-US" altLang="zh-CN" dirty="0">
                <a:latin typeface="宋体" panose="02010600030101010101" pitchFamily="2" charset="-122"/>
              </a:rPr>
              <a:t>》</a:t>
            </a:r>
          </a:p>
          <a:p>
            <a:r>
              <a:rPr lang="en-US" altLang="zh-CN" dirty="0">
                <a:latin typeface="宋体" panose="02010600030101010101" pitchFamily="2" charset="-122"/>
              </a:rPr>
              <a:t>2017</a:t>
            </a:r>
            <a:r>
              <a:rPr lang="zh-CN" altLang="en-US" dirty="0">
                <a:latin typeface="宋体" panose="02010600030101010101" pitchFamily="2" charset="-122"/>
              </a:rPr>
              <a:t>年，国务院办公厅印发</a:t>
            </a:r>
            <a:r>
              <a:rPr lang="en-US" altLang="zh-CN" dirty="0">
                <a:latin typeface="宋体" panose="02010600030101010101" pitchFamily="2" charset="-122"/>
              </a:rPr>
              <a:t>《</a:t>
            </a:r>
            <a:r>
              <a:rPr lang="zh-CN" altLang="en-US" dirty="0">
                <a:latin typeface="宋体" panose="02010600030101010101" pitchFamily="2" charset="-122"/>
              </a:rPr>
              <a:t>政府网站发展指引</a:t>
            </a:r>
            <a:r>
              <a:rPr lang="en-US" altLang="zh-CN" dirty="0">
                <a:latin typeface="宋体" panose="02010600030101010101" pitchFamily="2" charset="-122"/>
              </a:rPr>
              <a:t>》</a:t>
            </a:r>
            <a:r>
              <a:rPr lang="zh-CN" altLang="en-US" dirty="0">
                <a:latin typeface="宋体" panose="02010600030101010101" pitchFamily="2" charset="-122"/>
              </a:rPr>
              <a:t>，明确要求对重要数据、敏感数据进行分类管理，做好加密存储和传输。</a:t>
            </a:r>
            <a:r>
              <a:rPr lang="en-US" altLang="zh-CN" dirty="0">
                <a:latin typeface="宋体" panose="02010600030101010101" pitchFamily="2" charset="-122"/>
              </a:rPr>
              <a:t>《</a:t>
            </a:r>
            <a:r>
              <a:rPr lang="zh-CN" altLang="en-US" dirty="0">
                <a:latin typeface="宋体" panose="02010600030101010101" pitchFamily="2" charset="-122"/>
              </a:rPr>
              <a:t>政府网站发展指引</a:t>
            </a:r>
            <a:r>
              <a:rPr lang="en-US" altLang="zh-CN" dirty="0">
                <a:latin typeface="宋体" panose="02010600030101010101" pitchFamily="2" charset="-122"/>
              </a:rPr>
              <a:t>》</a:t>
            </a:r>
            <a:r>
              <a:rPr lang="zh-CN" altLang="en-US" dirty="0">
                <a:latin typeface="宋体" panose="02010600030101010101" pitchFamily="2" charset="-122"/>
              </a:rPr>
              <a:t>要求“使用符合国家密码管理政策和标准规范的密码算法和密码产品，逐步建立基于密码的网络信任、安全支撑和运行监管机制”。</a:t>
            </a:r>
            <a:endParaRPr lang="en-US" altLang="zh-CN" dirty="0">
              <a:latin typeface="宋体" panose="02010600030101010101" pitchFamily="2" charset="-122"/>
            </a:endParaRPr>
          </a:p>
          <a:p>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39122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41</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国家战略和规划有关密码应用的要求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4</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十三五”国家政务信息化工程建设规划</a:t>
            </a:r>
            <a:r>
              <a:rPr lang="en-US" altLang="zh-CN" dirty="0">
                <a:latin typeface="宋体" panose="02010600030101010101" pitchFamily="2" charset="-122"/>
              </a:rPr>
              <a:t>》</a:t>
            </a:r>
          </a:p>
          <a:p>
            <a:r>
              <a:rPr lang="en-US" altLang="zh-CN" dirty="0">
                <a:latin typeface="宋体" panose="02010600030101010101" pitchFamily="2" charset="-122"/>
              </a:rPr>
              <a:t>2017</a:t>
            </a:r>
            <a:r>
              <a:rPr lang="zh-CN" altLang="en-US" dirty="0">
                <a:latin typeface="宋体" panose="02010600030101010101" pitchFamily="2" charset="-122"/>
              </a:rPr>
              <a:t>年，国家发展改革委印发</a:t>
            </a:r>
            <a:r>
              <a:rPr lang="en-US" altLang="zh-CN" dirty="0">
                <a:latin typeface="宋体" panose="02010600030101010101" pitchFamily="2" charset="-122"/>
              </a:rPr>
              <a:t>《“</a:t>
            </a:r>
            <a:r>
              <a:rPr lang="zh-CN" altLang="en-US" dirty="0">
                <a:latin typeface="宋体" panose="02010600030101010101" pitchFamily="2" charset="-122"/>
              </a:rPr>
              <a:t>十三五”国家政务信息化工程建设规划</a:t>
            </a:r>
            <a:r>
              <a:rPr lang="en-US" altLang="zh-CN" dirty="0">
                <a:latin typeface="宋体" panose="02010600030101010101" pitchFamily="2" charset="-122"/>
              </a:rPr>
              <a:t>》</a:t>
            </a:r>
            <a:r>
              <a:rPr lang="zh-CN" altLang="en-US" dirty="0">
                <a:latin typeface="宋体" panose="02010600030101010101" pitchFamily="2" charset="-122"/>
              </a:rPr>
              <a:t>，明确要求政务信息化工程建设要筑牢网络信息安全防线，全面推进安全可靠产品和密码应用，提高自主保障能力，切实保障政务信息系统的安全可靠运行。</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5</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国家信息化发展战略纲要</a:t>
            </a:r>
            <a:r>
              <a:rPr lang="en-US" altLang="zh-CN" dirty="0">
                <a:latin typeface="宋体" panose="02010600030101010101" pitchFamily="2" charset="-122"/>
              </a:rPr>
              <a:t>》</a:t>
            </a:r>
          </a:p>
          <a:p>
            <a:r>
              <a:rPr lang="en-US" altLang="zh-CN" dirty="0">
                <a:latin typeface="宋体" panose="02010600030101010101" pitchFamily="2" charset="-122"/>
              </a:rPr>
              <a:t>2016</a:t>
            </a:r>
            <a:r>
              <a:rPr lang="zh-CN" altLang="en-US" dirty="0">
                <a:latin typeface="宋体" panose="02010600030101010101" pitchFamily="2" charset="-122"/>
              </a:rPr>
              <a:t>年</a:t>
            </a:r>
            <a:r>
              <a:rPr lang="en-US" altLang="zh-CN" dirty="0">
                <a:latin typeface="宋体" panose="02010600030101010101" pitchFamily="2" charset="-122"/>
              </a:rPr>
              <a:t>7</a:t>
            </a:r>
            <a:r>
              <a:rPr lang="zh-CN" altLang="en-US" dirty="0">
                <a:latin typeface="宋体" panose="02010600030101010101" pitchFamily="2" charset="-122"/>
              </a:rPr>
              <a:t>月，中共中央办公厅、国务院办公厅印发了</a:t>
            </a:r>
            <a:r>
              <a:rPr lang="en-US" altLang="zh-CN" dirty="0">
                <a:latin typeface="宋体" panose="02010600030101010101" pitchFamily="2" charset="-122"/>
              </a:rPr>
              <a:t>《</a:t>
            </a:r>
            <a:r>
              <a:rPr lang="zh-CN" altLang="en-US" dirty="0">
                <a:latin typeface="宋体" panose="02010600030101010101" pitchFamily="2" charset="-122"/>
              </a:rPr>
              <a:t>国家信息化发展战略纲要</a:t>
            </a:r>
            <a:r>
              <a:rPr lang="en-US" altLang="zh-CN" dirty="0">
                <a:latin typeface="宋体" panose="02010600030101010101" pitchFamily="2" charset="-122"/>
              </a:rPr>
              <a:t>》</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国家信息化发展战略纲要</a:t>
            </a:r>
            <a:r>
              <a:rPr lang="en-US" altLang="zh-CN" dirty="0">
                <a:latin typeface="宋体" panose="02010600030101010101" pitchFamily="2" charset="-122"/>
              </a:rPr>
              <a:t>》</a:t>
            </a:r>
            <a:r>
              <a:rPr lang="zh-CN" altLang="en-US" dirty="0">
                <a:latin typeface="宋体" panose="02010600030101010101" pitchFamily="2" charset="-122"/>
              </a:rPr>
              <a:t>还强调要维护网络空间安全，提出了“加快构建关键信息基础设施安全保障体系，加强党政机关及重点领域网站的安全防护”“建立实施网络安全审查制度，对关键信息基础设施中使用的重要信息技术产品和服务开展安全审查”“健全信息安全等级保护制度”等措施，这与推进商用密码应用的目的一致。</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542506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42</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国家战略和规划有关密码应用的要求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6</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国家网络空间安全战略</a:t>
            </a:r>
            <a:r>
              <a:rPr lang="en-US" altLang="zh-CN" dirty="0">
                <a:latin typeface="宋体" panose="02010600030101010101" pitchFamily="2" charset="-122"/>
              </a:rPr>
              <a:t>》</a:t>
            </a:r>
          </a:p>
          <a:p>
            <a:r>
              <a:rPr lang="en-US" altLang="zh-CN" dirty="0">
                <a:latin typeface="宋体" panose="02010600030101010101" pitchFamily="2" charset="-122"/>
              </a:rPr>
              <a:t>2016</a:t>
            </a:r>
            <a:r>
              <a:rPr lang="zh-CN" altLang="en-US" dirty="0">
                <a:latin typeface="宋体" panose="02010600030101010101" pitchFamily="2" charset="-122"/>
              </a:rPr>
              <a:t>年</a:t>
            </a:r>
            <a:r>
              <a:rPr lang="en-US" altLang="zh-CN" dirty="0">
                <a:latin typeface="宋体" panose="02010600030101010101" pitchFamily="2" charset="-122"/>
              </a:rPr>
              <a:t>12</a:t>
            </a:r>
            <a:r>
              <a:rPr lang="zh-CN" altLang="en-US" dirty="0">
                <a:latin typeface="宋体" panose="02010600030101010101" pitchFamily="2" charset="-122"/>
              </a:rPr>
              <a:t>月</a:t>
            </a:r>
            <a:r>
              <a:rPr lang="en-US" altLang="zh-CN" dirty="0">
                <a:latin typeface="宋体" panose="02010600030101010101" pitchFamily="2" charset="-122"/>
              </a:rPr>
              <a:t>27</a:t>
            </a:r>
            <a:r>
              <a:rPr lang="zh-CN" altLang="en-US" dirty="0">
                <a:latin typeface="宋体" panose="02010600030101010101" pitchFamily="2" charset="-122"/>
              </a:rPr>
              <a:t>日，</a:t>
            </a:r>
            <a:r>
              <a:rPr lang="en-US" altLang="zh-CN" dirty="0">
                <a:latin typeface="宋体" panose="02010600030101010101" pitchFamily="2" charset="-122"/>
              </a:rPr>
              <a:t>《</a:t>
            </a:r>
            <a:r>
              <a:rPr lang="zh-CN" altLang="en-US" dirty="0">
                <a:latin typeface="宋体" panose="02010600030101010101" pitchFamily="2" charset="-122"/>
              </a:rPr>
              <a:t>国家网络空间安全战略</a:t>
            </a:r>
            <a:r>
              <a:rPr lang="en-US" altLang="zh-CN" dirty="0">
                <a:latin typeface="宋体" panose="02010600030101010101" pitchFamily="2" charset="-122"/>
              </a:rPr>
              <a:t>》</a:t>
            </a:r>
            <a:r>
              <a:rPr lang="zh-CN" altLang="en-US" dirty="0">
                <a:latin typeface="宋体" panose="02010600030101010101" pitchFamily="2" charset="-122"/>
              </a:rPr>
              <a:t>发布，提出了网络空间的“七个新”，即信息传播的新渠道、生产生活的新空间、经济发展的新引擎、文化繁荣的新载体、社会治理的新平台、交流合作的新纽带、国家主权的新疆域。</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7</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国家创新驱动发展战略纲要</a:t>
            </a:r>
            <a:r>
              <a:rPr lang="en-US" altLang="zh-CN" dirty="0">
                <a:latin typeface="宋体" panose="02010600030101010101" pitchFamily="2" charset="-122"/>
              </a:rPr>
              <a:t>》</a:t>
            </a:r>
          </a:p>
          <a:p>
            <a:r>
              <a:rPr lang="en-US" altLang="zh-CN" dirty="0">
                <a:latin typeface="宋体" panose="02010600030101010101" pitchFamily="2" charset="-122"/>
              </a:rPr>
              <a:t>2016</a:t>
            </a:r>
            <a:r>
              <a:rPr lang="zh-CN" altLang="en-US" dirty="0">
                <a:latin typeface="宋体" panose="02010600030101010101" pitchFamily="2" charset="-122"/>
              </a:rPr>
              <a:t>年</a:t>
            </a:r>
            <a:r>
              <a:rPr lang="en-US" altLang="zh-CN" dirty="0">
                <a:latin typeface="宋体" panose="02010600030101010101" pitchFamily="2" charset="-122"/>
              </a:rPr>
              <a:t>5</a:t>
            </a:r>
            <a:r>
              <a:rPr lang="zh-CN" altLang="en-US" dirty="0">
                <a:latin typeface="宋体" panose="02010600030101010101" pitchFamily="2" charset="-122"/>
              </a:rPr>
              <a:t>月</a:t>
            </a:r>
            <a:r>
              <a:rPr lang="en-US" altLang="zh-CN" dirty="0">
                <a:latin typeface="宋体" panose="02010600030101010101" pitchFamily="2" charset="-122"/>
              </a:rPr>
              <a:t>19</a:t>
            </a:r>
            <a:r>
              <a:rPr lang="zh-CN" altLang="en-US" dirty="0">
                <a:latin typeface="宋体" panose="02010600030101010101" pitchFamily="2" charset="-122"/>
              </a:rPr>
              <a:t>日，中共中央、国务院印发了</a:t>
            </a:r>
            <a:r>
              <a:rPr lang="en-US" altLang="zh-CN" dirty="0">
                <a:latin typeface="宋体" panose="02010600030101010101" pitchFamily="2" charset="-122"/>
              </a:rPr>
              <a:t>《</a:t>
            </a:r>
            <a:r>
              <a:rPr lang="zh-CN" altLang="en-US" dirty="0">
                <a:latin typeface="宋体" panose="02010600030101010101" pitchFamily="2" charset="-122"/>
              </a:rPr>
              <a:t>国家创新驱动发展战略纲要</a:t>
            </a:r>
            <a:r>
              <a:rPr lang="en-US" altLang="zh-CN" dirty="0">
                <a:latin typeface="宋体" panose="02010600030101010101" pitchFamily="2" charset="-122"/>
              </a:rPr>
              <a:t>》</a:t>
            </a:r>
            <a:r>
              <a:rPr lang="zh-CN" altLang="en-US" dirty="0">
                <a:latin typeface="宋体" panose="02010600030101010101" pitchFamily="2" charset="-122"/>
              </a:rPr>
              <a:t>，把“自主创新能力大幅提升”作为战略目标之，强调要“突破制约经济社会发展和国家安全的、系列重大瓶颈问题，初步扭转关键核心技术长期受制于人的被动局面”。</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841201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43</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国家战略和规划有关密码应用的要求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2.</a:t>
            </a:r>
            <a:r>
              <a:rPr lang="zh-CN" altLang="en-US" dirty="0">
                <a:latin typeface="宋体" panose="02010600030101010101" pitchFamily="2" charset="-122"/>
              </a:rPr>
              <a:t>国家重大专项和行动</a:t>
            </a:r>
            <a:endParaRPr lang="en-US" altLang="zh-CN"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中国制造</a:t>
            </a:r>
            <a:r>
              <a:rPr lang="en-US" altLang="zh-CN" dirty="0">
                <a:latin typeface="宋体" panose="02010600030101010101" pitchFamily="2" charset="-122"/>
              </a:rPr>
              <a:t>2025》</a:t>
            </a:r>
          </a:p>
          <a:p>
            <a:r>
              <a:rPr lang="en-US" altLang="zh-CN" dirty="0">
                <a:latin typeface="宋体" panose="02010600030101010101" pitchFamily="2" charset="-122"/>
              </a:rPr>
              <a:t>《</a:t>
            </a:r>
            <a:r>
              <a:rPr lang="zh-CN" altLang="en-US" dirty="0">
                <a:latin typeface="宋体" panose="02010600030101010101" pitchFamily="2" charset="-122"/>
              </a:rPr>
              <a:t>中国制造</a:t>
            </a:r>
            <a:r>
              <a:rPr lang="en-US" altLang="zh-CN" dirty="0">
                <a:latin typeface="宋体" panose="02010600030101010101" pitchFamily="2" charset="-122"/>
              </a:rPr>
              <a:t>2025》</a:t>
            </a:r>
            <a:r>
              <a:rPr lang="zh-CN" altLang="en-US" dirty="0">
                <a:latin typeface="宋体" panose="02010600030101010101" pitchFamily="2" charset="-122"/>
              </a:rPr>
              <a:t>是我国实施制造强国战略第一个十年行动纲领。</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关于加快推进“互联网</a:t>
            </a:r>
            <a:r>
              <a:rPr lang="en-US" altLang="zh-CN" dirty="0">
                <a:latin typeface="宋体" panose="02010600030101010101" pitchFamily="2" charset="-122"/>
              </a:rPr>
              <a:t>+</a:t>
            </a:r>
            <a:r>
              <a:rPr lang="zh-CN" altLang="en-US" dirty="0">
                <a:latin typeface="宋体" panose="02010600030101010101" pitchFamily="2" charset="-122"/>
              </a:rPr>
              <a:t>政务服务”工作的指导意见</a:t>
            </a:r>
            <a:r>
              <a:rPr lang="en-US" altLang="zh-CN" dirty="0">
                <a:latin typeface="宋体" panose="02010600030101010101" pitchFamily="2" charset="-122"/>
              </a:rPr>
              <a:t>》</a:t>
            </a:r>
          </a:p>
          <a:p>
            <a:r>
              <a:rPr lang="en-US" altLang="zh-CN" dirty="0">
                <a:latin typeface="宋体" panose="02010600030101010101" pitchFamily="2" charset="-122"/>
              </a:rPr>
              <a:t>2016</a:t>
            </a:r>
            <a:r>
              <a:rPr lang="zh-CN" altLang="en-US" dirty="0">
                <a:latin typeface="宋体" panose="02010600030101010101" pitchFamily="2" charset="-122"/>
              </a:rPr>
              <a:t>年</a:t>
            </a:r>
            <a:r>
              <a:rPr lang="en-US" altLang="zh-CN" dirty="0">
                <a:latin typeface="宋体" panose="02010600030101010101" pitchFamily="2" charset="-122"/>
              </a:rPr>
              <a:t>9</a:t>
            </a:r>
            <a:r>
              <a:rPr lang="zh-CN" altLang="en-US" dirty="0">
                <a:latin typeface="宋体" panose="02010600030101010101" pitchFamily="2" charset="-122"/>
              </a:rPr>
              <a:t>月</a:t>
            </a:r>
            <a:r>
              <a:rPr lang="en-US" altLang="zh-CN" dirty="0">
                <a:latin typeface="宋体" panose="02010600030101010101" pitchFamily="2" charset="-122"/>
              </a:rPr>
              <a:t>25</a:t>
            </a:r>
            <a:r>
              <a:rPr lang="zh-CN" altLang="en-US" dirty="0">
                <a:latin typeface="宋体" panose="02010600030101010101" pitchFamily="2" charset="-122"/>
              </a:rPr>
              <a:t>日，国务院印发</a:t>
            </a:r>
            <a:r>
              <a:rPr lang="en-US" altLang="zh-CN" dirty="0">
                <a:latin typeface="宋体" panose="02010600030101010101" pitchFamily="2" charset="-122"/>
              </a:rPr>
              <a:t>《</a:t>
            </a:r>
            <a:r>
              <a:rPr lang="zh-CN" altLang="en-US" dirty="0">
                <a:latin typeface="宋体" panose="02010600030101010101" pitchFamily="2" charset="-122"/>
              </a:rPr>
              <a:t>关于加快推进“互联网</a:t>
            </a:r>
            <a:r>
              <a:rPr lang="en-US" altLang="zh-CN" dirty="0">
                <a:latin typeface="宋体" panose="02010600030101010101" pitchFamily="2" charset="-122"/>
              </a:rPr>
              <a:t>+</a:t>
            </a:r>
            <a:r>
              <a:rPr lang="zh-CN" altLang="en-US" dirty="0">
                <a:latin typeface="宋体" panose="02010600030101010101" pitchFamily="2" charset="-122"/>
              </a:rPr>
              <a:t>政务服务”工作的指导意见</a:t>
            </a:r>
            <a:r>
              <a:rPr lang="en-US" altLang="zh-CN" dirty="0">
                <a:latin typeface="宋体" panose="02010600030101010101" pitchFamily="2" charset="-122"/>
              </a:rPr>
              <a:t>》</a:t>
            </a:r>
            <a:r>
              <a:rPr lang="zh-CN" altLang="en-US" dirty="0">
                <a:latin typeface="宋体" panose="02010600030101010101" pitchFamily="2" charset="-122"/>
              </a:rPr>
              <a:t>，从三个方面明确了推进“互联网</a:t>
            </a:r>
            <a:r>
              <a:rPr lang="en-US" altLang="zh-CN" dirty="0">
                <a:latin typeface="宋体" panose="02010600030101010101" pitchFamily="2" charset="-122"/>
              </a:rPr>
              <a:t>+</a:t>
            </a:r>
            <a:r>
              <a:rPr lang="zh-CN" altLang="en-US" dirty="0">
                <a:latin typeface="宋体" panose="02010600030101010101" pitchFamily="2" charset="-122"/>
              </a:rPr>
              <a:t>政务服务”的具体要求。</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3</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关于积极推进“互联网</a:t>
            </a:r>
            <a:r>
              <a:rPr lang="en-US" altLang="zh-CN" dirty="0">
                <a:latin typeface="宋体" panose="02010600030101010101" pitchFamily="2" charset="-122"/>
              </a:rPr>
              <a:t>+”</a:t>
            </a:r>
            <a:r>
              <a:rPr lang="zh-CN" altLang="en-US" dirty="0">
                <a:latin typeface="宋体" panose="02010600030101010101" pitchFamily="2" charset="-122"/>
              </a:rPr>
              <a:t>行动的指导意见</a:t>
            </a:r>
            <a:r>
              <a:rPr lang="en-US" altLang="zh-CN" dirty="0">
                <a:latin typeface="宋体" panose="02010600030101010101" pitchFamily="2" charset="-122"/>
              </a:rPr>
              <a:t>》</a:t>
            </a:r>
          </a:p>
          <a:p>
            <a:r>
              <a:rPr lang="en-US" altLang="zh-CN" dirty="0">
                <a:latin typeface="宋体" panose="02010600030101010101" pitchFamily="2" charset="-122"/>
              </a:rPr>
              <a:t>2015</a:t>
            </a:r>
            <a:r>
              <a:rPr lang="zh-CN" altLang="en-US" dirty="0">
                <a:latin typeface="宋体" panose="02010600030101010101" pitchFamily="2" charset="-122"/>
              </a:rPr>
              <a:t>年</a:t>
            </a:r>
            <a:r>
              <a:rPr lang="en-US" altLang="zh-CN" dirty="0">
                <a:latin typeface="宋体" panose="02010600030101010101" pitchFamily="2" charset="-122"/>
              </a:rPr>
              <a:t>7</a:t>
            </a:r>
            <a:r>
              <a:rPr lang="zh-CN" altLang="en-US" dirty="0">
                <a:latin typeface="宋体" panose="02010600030101010101" pitchFamily="2" charset="-122"/>
              </a:rPr>
              <a:t>月</a:t>
            </a:r>
            <a:r>
              <a:rPr lang="en-US" altLang="zh-CN" dirty="0">
                <a:latin typeface="宋体" panose="02010600030101010101" pitchFamily="2" charset="-122"/>
              </a:rPr>
              <a:t>5</a:t>
            </a:r>
            <a:r>
              <a:rPr lang="zh-CN" altLang="en-US" dirty="0">
                <a:latin typeface="宋体" panose="02010600030101010101" pitchFamily="2" charset="-122"/>
              </a:rPr>
              <a:t>日，国务院印发</a:t>
            </a:r>
            <a:r>
              <a:rPr lang="en-US" altLang="zh-CN" dirty="0">
                <a:latin typeface="宋体" panose="02010600030101010101" pitchFamily="2" charset="-122"/>
              </a:rPr>
              <a:t>《</a:t>
            </a:r>
            <a:r>
              <a:rPr lang="zh-CN" altLang="en-US" dirty="0">
                <a:latin typeface="宋体" panose="02010600030101010101" pitchFamily="2" charset="-122"/>
              </a:rPr>
              <a:t>关于积极推进“互联网</a:t>
            </a:r>
            <a:r>
              <a:rPr lang="en-US" altLang="zh-CN" dirty="0">
                <a:latin typeface="宋体" panose="02010600030101010101" pitchFamily="2" charset="-122"/>
              </a:rPr>
              <a:t>+”</a:t>
            </a:r>
            <a:r>
              <a:rPr lang="zh-CN" altLang="en-US" dirty="0">
                <a:latin typeface="宋体" panose="02010600030101010101" pitchFamily="2" charset="-122"/>
              </a:rPr>
              <a:t>行动的指导意见</a:t>
            </a:r>
            <a:r>
              <a:rPr lang="en-US" altLang="zh-CN" dirty="0">
                <a:latin typeface="宋体" panose="02010600030101010101" pitchFamily="2" charset="-122"/>
              </a:rPr>
              <a:t>》</a:t>
            </a:r>
            <a:r>
              <a:rPr lang="zh-CN" altLang="en-US" dirty="0">
                <a:latin typeface="宋体" panose="02010600030101010101" pitchFamily="2" charset="-122"/>
              </a:rPr>
              <a:t>。在基本原则中，提出“坚持安全有序。完善互联网融合标准规范和法律法规，增强安全意识，强化安全管理和防护，保障网络安全。”</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492497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44</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国家战略和规划有关密码应用的要求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4</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促进大数据发展行动纲要</a:t>
            </a:r>
            <a:r>
              <a:rPr lang="en-US" altLang="zh-CN" dirty="0">
                <a:latin typeface="宋体" panose="02010600030101010101" pitchFamily="2" charset="-122"/>
              </a:rPr>
              <a:t>》</a:t>
            </a:r>
          </a:p>
          <a:p>
            <a:r>
              <a:rPr lang="en-US" altLang="zh-CN" dirty="0">
                <a:latin typeface="宋体" panose="02010600030101010101" pitchFamily="2" charset="-122"/>
              </a:rPr>
              <a:t>2015</a:t>
            </a:r>
            <a:r>
              <a:rPr lang="zh-CN" altLang="en-US" dirty="0">
                <a:latin typeface="宋体" panose="02010600030101010101" pitchFamily="2" charset="-122"/>
              </a:rPr>
              <a:t>年</a:t>
            </a:r>
            <a:r>
              <a:rPr lang="en-US" altLang="zh-CN" dirty="0">
                <a:latin typeface="宋体" panose="02010600030101010101" pitchFamily="2" charset="-122"/>
              </a:rPr>
              <a:t>8</a:t>
            </a:r>
            <a:r>
              <a:rPr lang="zh-CN" altLang="en-US" dirty="0">
                <a:latin typeface="宋体" panose="02010600030101010101" pitchFamily="2" charset="-122"/>
              </a:rPr>
              <a:t>月</a:t>
            </a:r>
            <a:r>
              <a:rPr lang="en-US" altLang="zh-CN" dirty="0">
                <a:latin typeface="宋体" panose="02010600030101010101" pitchFamily="2" charset="-122"/>
              </a:rPr>
              <a:t>31</a:t>
            </a:r>
            <a:r>
              <a:rPr lang="zh-CN" altLang="en-US" dirty="0">
                <a:latin typeface="宋体" panose="02010600030101010101" pitchFamily="2" charset="-122"/>
              </a:rPr>
              <a:t>日，国务院印发</a:t>
            </a:r>
            <a:r>
              <a:rPr lang="en-US" altLang="zh-CN" dirty="0">
                <a:latin typeface="宋体" panose="02010600030101010101" pitchFamily="2" charset="-122"/>
              </a:rPr>
              <a:t>《</a:t>
            </a:r>
            <a:r>
              <a:rPr lang="zh-CN" altLang="en-US" dirty="0">
                <a:latin typeface="宋体" panose="02010600030101010101" pitchFamily="2" charset="-122"/>
              </a:rPr>
              <a:t>促进大数据发展行动纲要</a:t>
            </a:r>
            <a:r>
              <a:rPr lang="en-US" altLang="zh-CN" dirty="0">
                <a:latin typeface="宋体" panose="02010600030101010101" pitchFamily="2" charset="-122"/>
              </a:rPr>
              <a:t>》</a:t>
            </a:r>
            <a:r>
              <a:rPr lang="zh-CN" altLang="en-US" dirty="0">
                <a:latin typeface="宋体" panose="02010600030101010101" pitchFamily="2" charset="-122"/>
              </a:rPr>
              <a:t>，在“强化安全保障，提高管理水平，促进健康发展”这一主要任务中，明确要健全大数据安全保障体系，建立大数据安全评估体系。</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5</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工业控制系统信息安全行动计划</a:t>
            </a:r>
            <a:r>
              <a:rPr lang="en-US" altLang="zh-CN" dirty="0">
                <a:latin typeface="宋体" panose="02010600030101010101" pitchFamily="2" charset="-122"/>
              </a:rPr>
              <a:t>》</a:t>
            </a:r>
          </a:p>
          <a:p>
            <a:r>
              <a:rPr lang="en-US" altLang="zh-CN" dirty="0">
                <a:latin typeface="宋体" panose="02010600030101010101" pitchFamily="2" charset="-122"/>
              </a:rPr>
              <a:t>2017</a:t>
            </a:r>
            <a:r>
              <a:rPr lang="zh-CN" altLang="en-US" dirty="0">
                <a:latin typeface="宋体" panose="02010600030101010101" pitchFamily="2" charset="-122"/>
              </a:rPr>
              <a:t>年</a:t>
            </a:r>
            <a:r>
              <a:rPr lang="en-US" altLang="zh-CN" dirty="0">
                <a:latin typeface="宋体" panose="02010600030101010101" pitchFamily="2" charset="-122"/>
              </a:rPr>
              <a:t>12</a:t>
            </a:r>
            <a:r>
              <a:rPr lang="zh-CN" altLang="en-US" dirty="0">
                <a:latin typeface="宋体" panose="02010600030101010101" pitchFamily="2" charset="-122"/>
              </a:rPr>
              <a:t>月</a:t>
            </a:r>
            <a:r>
              <a:rPr lang="en-US" altLang="zh-CN" dirty="0">
                <a:latin typeface="宋体" panose="02010600030101010101" pitchFamily="2" charset="-122"/>
              </a:rPr>
              <a:t>12</a:t>
            </a:r>
            <a:r>
              <a:rPr lang="zh-CN" altLang="en-US" dirty="0">
                <a:latin typeface="宋体" panose="02010600030101010101" pitchFamily="2" charset="-122"/>
              </a:rPr>
              <a:t>日，工信部印发</a:t>
            </a:r>
            <a:r>
              <a:rPr lang="en-US" altLang="zh-CN" dirty="0">
                <a:latin typeface="宋体" panose="02010600030101010101" pitchFamily="2" charset="-122"/>
              </a:rPr>
              <a:t>《</a:t>
            </a:r>
            <a:r>
              <a:rPr lang="zh-CN" altLang="en-US" dirty="0">
                <a:latin typeface="宋体" panose="02010600030101010101" pitchFamily="2" charset="-122"/>
              </a:rPr>
              <a:t>工业控制系统信息安全行动计划</a:t>
            </a:r>
            <a:r>
              <a:rPr lang="en-US" altLang="zh-CN" dirty="0">
                <a:latin typeface="宋体" panose="02010600030101010101" pitchFamily="2" charset="-122"/>
              </a:rPr>
              <a:t>》</a:t>
            </a:r>
            <a:r>
              <a:rPr lang="zh-CN" altLang="en-US" dirty="0">
                <a:latin typeface="宋体" panose="02010600030101010101" pitchFamily="2" charset="-122"/>
              </a:rPr>
              <a:t>。在总体要求中，提出“确保信息安全与信息化建设同步规划、同步建设、同步运行”。</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6</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推进互联网协议第六版（</a:t>
            </a:r>
            <a:r>
              <a:rPr lang="en-US" altLang="zh-CN" dirty="0">
                <a:latin typeface="宋体" panose="02010600030101010101" pitchFamily="2" charset="-122"/>
              </a:rPr>
              <a:t>IPv6</a:t>
            </a:r>
            <a:r>
              <a:rPr lang="zh-CN" altLang="en-US" dirty="0">
                <a:latin typeface="宋体" panose="02010600030101010101" pitchFamily="2" charset="-122"/>
              </a:rPr>
              <a:t>）规模部署行动计划</a:t>
            </a:r>
            <a:r>
              <a:rPr lang="en-US" altLang="zh-CN" dirty="0">
                <a:latin typeface="宋体" panose="02010600030101010101" pitchFamily="2" charset="-122"/>
              </a:rPr>
              <a:t>》</a:t>
            </a:r>
          </a:p>
          <a:p>
            <a:r>
              <a:rPr lang="en-US" altLang="zh-CN" dirty="0">
                <a:latin typeface="宋体" panose="02010600030101010101" pitchFamily="2" charset="-122"/>
              </a:rPr>
              <a:t>2017</a:t>
            </a:r>
            <a:r>
              <a:rPr lang="zh-CN" altLang="en-US" dirty="0">
                <a:latin typeface="宋体" panose="02010600030101010101" pitchFamily="2" charset="-122"/>
              </a:rPr>
              <a:t>年</a:t>
            </a:r>
            <a:r>
              <a:rPr lang="en-US" altLang="zh-CN" dirty="0">
                <a:latin typeface="宋体" panose="02010600030101010101" pitchFamily="2" charset="-122"/>
              </a:rPr>
              <a:t>11</a:t>
            </a:r>
            <a:r>
              <a:rPr lang="zh-CN" altLang="en-US" dirty="0">
                <a:latin typeface="宋体" panose="02010600030101010101" pitchFamily="2" charset="-122"/>
              </a:rPr>
              <a:t>月，中共中央办公厅、国务院办公厅印发了</a:t>
            </a:r>
            <a:r>
              <a:rPr lang="en-US" altLang="zh-CN" dirty="0">
                <a:latin typeface="宋体" panose="02010600030101010101" pitchFamily="2" charset="-122"/>
              </a:rPr>
              <a:t>《</a:t>
            </a:r>
            <a:r>
              <a:rPr lang="zh-CN" altLang="en-US" dirty="0">
                <a:latin typeface="宋体" panose="02010600030101010101" pitchFamily="2" charset="-122"/>
              </a:rPr>
              <a:t>推进互联网协议第六版</a:t>
            </a:r>
            <a:r>
              <a:rPr lang="en-US" altLang="zh-CN" dirty="0">
                <a:latin typeface="宋体" panose="02010600030101010101" pitchFamily="2" charset="-122"/>
              </a:rPr>
              <a:t>(IPv6)</a:t>
            </a:r>
            <a:r>
              <a:rPr lang="zh-CN" altLang="en-US" dirty="0">
                <a:latin typeface="宋体" panose="02010600030101010101" pitchFamily="2" charset="-122"/>
              </a:rPr>
              <a:t>规模部署行动计划</a:t>
            </a:r>
            <a:r>
              <a:rPr lang="en-US" altLang="zh-CN" dirty="0">
                <a:latin typeface="宋体" panose="02010600030101010101" pitchFamily="2" charset="-122"/>
              </a:rPr>
              <a:t>》</a:t>
            </a:r>
            <a:r>
              <a:rPr lang="zh-CN" altLang="en-US" dirty="0">
                <a:latin typeface="宋体" panose="02010600030101010101" pitchFamily="2" charset="-122"/>
              </a:rPr>
              <a:t>，提出了“创新发展、保障安全”的基本原则。</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547805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45</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行业和地区有关密码应用要求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金融行业密码应用政策要求</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）银行业政策要求</a:t>
            </a: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 银行业密码应用总体规划。</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rPr>
              <a:t>《</a:t>
            </a:r>
            <a:r>
              <a:rPr lang="zh-CN" altLang="en-US" dirty="0">
                <a:latin typeface="宋体" panose="02010600030101010101" pitchFamily="2" charset="-122"/>
              </a:rPr>
              <a:t>关于推动移动金融技术创新健康发展的指导意见</a:t>
            </a:r>
            <a:r>
              <a:rPr lang="en-US" altLang="zh-CN" dirty="0">
                <a:latin typeface="宋体" panose="02010600030101010101" pitchFamily="2" charset="-122"/>
              </a:rPr>
              <a:t>》</a:t>
            </a: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rPr>
              <a:t>《</a:t>
            </a:r>
            <a:r>
              <a:rPr lang="zh-CN" altLang="en-US" dirty="0">
                <a:latin typeface="宋体" panose="02010600030101010101" pitchFamily="2" charset="-122"/>
              </a:rPr>
              <a:t>银行卡清算机构管理办法</a:t>
            </a:r>
            <a:r>
              <a:rPr lang="en-US" altLang="zh-CN" dirty="0">
                <a:latin typeface="宋体" panose="02010600030101010101" pitchFamily="2" charset="-122"/>
              </a:rPr>
              <a:t>》</a:t>
            </a: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224613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46</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行业和地区有关密码应用要求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zh-CN" altLang="en-US" dirty="0">
              <a:latin typeface="宋体" panose="02010600030101010101" pitchFamily="2" charset="-122"/>
            </a:endParaRPr>
          </a:p>
          <a:p>
            <a:r>
              <a:rPr lang="en-US" altLang="zh-CN" dirty="0">
                <a:latin typeface="宋体" panose="02010600030101010101" pitchFamily="2" charset="-122"/>
              </a:rPr>
              <a:t>2</a:t>
            </a:r>
            <a:r>
              <a:rPr lang="zh-CN" altLang="en-US" dirty="0">
                <a:latin typeface="宋体" panose="02010600030101010101" pitchFamily="2" charset="-122"/>
              </a:rPr>
              <a:t>）证券业政策要求</a:t>
            </a:r>
          </a:p>
          <a:p>
            <a:r>
              <a:rPr lang="en-US" altLang="zh-CN" dirty="0">
                <a:latin typeface="宋体" panose="02010600030101010101" pitchFamily="2" charset="-122"/>
              </a:rPr>
              <a:t>2015</a:t>
            </a:r>
            <a:r>
              <a:rPr lang="zh-CN" altLang="en-US" dirty="0">
                <a:latin typeface="宋体" panose="02010600030101010101" pitchFamily="2" charset="-122"/>
              </a:rPr>
              <a:t>年，中国证监会制定工作规划，明确要求逐步在网上证券、网上期货、网上基金等业务中完成密码应用建设和升级改造，使用符合国家密码法律法规和标准要求的密码算法和密码产品，并将密码应用工作纳入机构部门及其派出机构日常工作范围，纳入证券期货行业信息安全检查内容。</a:t>
            </a:r>
            <a:endParaRPr lang="en-US" altLang="zh-CN" dirty="0">
              <a:latin typeface="宋体" panose="02010600030101010101" pitchFamily="2" charset="-122"/>
            </a:endParaRPr>
          </a:p>
          <a:p>
            <a:endParaRPr lang="zh-CN" altLang="en-US" dirty="0">
              <a:latin typeface="宋体" panose="02010600030101010101" pitchFamily="2" charset="-122"/>
            </a:endParaRPr>
          </a:p>
          <a:p>
            <a:r>
              <a:rPr lang="en-US" altLang="zh-CN" dirty="0">
                <a:latin typeface="宋体" panose="02010600030101010101" pitchFamily="2" charset="-122"/>
              </a:rPr>
              <a:t>3</a:t>
            </a:r>
            <a:r>
              <a:rPr lang="zh-CN" altLang="en-US" dirty="0">
                <a:latin typeface="宋体" panose="02010600030101010101" pitchFamily="2" charset="-122"/>
              </a:rPr>
              <a:t>）保险业政策要求</a:t>
            </a:r>
            <a:endParaRPr lang="en-US" altLang="zh-CN" dirty="0">
              <a:latin typeface="宋体" panose="02010600030101010101" pitchFamily="2" charset="-122"/>
            </a:endParaRPr>
          </a:p>
          <a:p>
            <a:r>
              <a:rPr lang="en-US" altLang="zh-CN" dirty="0">
                <a:latin typeface="宋体" panose="02010600030101010101" pitchFamily="2" charset="-122"/>
              </a:rPr>
              <a:t>2015</a:t>
            </a:r>
            <a:r>
              <a:rPr lang="zh-CN" altLang="en-US" dirty="0">
                <a:latin typeface="宋体" panose="02010600030101010101" pitchFamily="2" charset="-122"/>
              </a:rPr>
              <a:t>年，中国保险监督管理委员会制定实施方案，要求逐步在电子保单、电子认证、办公系统，以及各类保险业务系统中完成密码应用升级改造，使用符合国家密码法律法规和标准要求的密码算法和密码产品；加强密码应用的检测评估，确保密码应用的规范性和安全性。</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214604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47</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行业和地区有关密码应用要求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2.</a:t>
            </a:r>
            <a:r>
              <a:rPr lang="zh-CN" altLang="en-US" dirty="0">
                <a:latin typeface="宋体" panose="02010600030101010101" pitchFamily="2" charset="-122"/>
              </a:rPr>
              <a:t>其他重要行业密码应用政策要求</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教育部要求，在教育和科研计算机网、教育管理、教育资源、电子校务、教育基础数据、教育卡等信息系统，以及面向社会服务的教育政务系统中加强密码应用。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公安部要求，在信息安全等级保护二级及以上的网络信息系统、国家级信息化项目、全国或跨地区联网的网络与信息系统、公安信息网基础设施、面向社会服务的政务信息系统中加强密码应用。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财政部要求，在政务信息系统采购需求、项目验收等方面加强密码应用 住房和城乡建设部要求，在城市基础设施信息系统、面向社会服务的政务信息系统、行业性业务系统和办公系统中加强密码应用。</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394999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48</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行业和地区有关密码应用要求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zh-CN" altLang="en-US" dirty="0">
                <a:latin typeface="宋体" panose="02010600030101010101" pitchFamily="2" charset="-122"/>
              </a:rPr>
              <a:t>交通运输部要求，在高速公路不停车电子收费系统</a:t>
            </a:r>
            <a:r>
              <a:rPr lang="en-US" altLang="zh-CN" dirty="0">
                <a:latin typeface="宋体" panose="02010600030101010101" pitchFamily="2" charset="-122"/>
              </a:rPr>
              <a:t>(ETC)</a:t>
            </a:r>
            <a:r>
              <a:rPr lang="zh-CN" altLang="en-US" dirty="0">
                <a:latin typeface="宋体" panose="02010600030101010101" pitchFamily="2" charset="-122"/>
              </a:rPr>
              <a:t>、交通一卡通系统、联网售票系统、出行服务系统、运政管理系统、地理信息系统等领域加强密码应用。中国铁路总公司要求，在铁路基础网络、重要信息系统、公众服务平台等领域加强密码应用。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水利部要求，在重要水利枢纽、重要水文水利系统中加强密码应用。国务院三峡办要求，在三峡水利枢纽工业控制系统中加强密码应用。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国家卫生健康委员会要求，建设卫生计生行业密码应用基础设施，在人口健康信息平台、卫生计生行业重要信息系统中加强密码应用。</a:t>
            </a:r>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206263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49</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行业和地区有关密码应用要求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zh-CN" altLang="en-US" dirty="0">
                <a:latin typeface="宋体" panose="02010600030101010101" pitchFamily="2" charset="-122"/>
              </a:rPr>
              <a:t>国家市场监督管理总局要求，在工商部门面向社会服务的信息系统中，加快推进基于密码的网络信任、安全管理和运行监管体系建设，规范密码应用。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国家能源局要求，在电力系统、核电厂、石油天然气、油气管道等重要信息系统和重要工业控制系统中加强密码应用。</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自然资源部要求，在卫星导航基准站、面向社会服务的测绘地理信息政务系统中加强密码应用。</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20958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D0287B0-5FB5-4A53-A2A3-7CF310BB5441}"/>
              </a:ext>
            </a:extLst>
          </p:cNvPr>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3" name="文本占位符 2">
            <a:extLst>
              <a:ext uri="{FF2B5EF4-FFF2-40B4-BE49-F238E27FC236}">
                <a16:creationId xmlns:a16="http://schemas.microsoft.com/office/drawing/2014/main" id="{D0266F1A-7D84-4028-8D83-B97262FEB7D1}"/>
              </a:ext>
            </a:extLst>
          </p:cNvPr>
          <p:cNvSpPr>
            <a:spLocks noGrp="1"/>
          </p:cNvSpPr>
          <p:nvPr>
            <p:ph type="body" sz="quarter" idx="14"/>
          </p:nvPr>
        </p:nvSpPr>
        <p:spPr/>
        <p:txBody>
          <a:bodyPr/>
          <a:lstStyle/>
          <a:p>
            <a:r>
              <a:rPr lang="zh-CN" altLang="en-US" dirty="0"/>
              <a:t>网络空间安全形式与商用密码工作</a:t>
            </a:r>
          </a:p>
          <a:p>
            <a:endParaRPr lang="zh-CN" altLang="en-US" dirty="0"/>
          </a:p>
        </p:txBody>
      </p:sp>
      <p:sp>
        <p:nvSpPr>
          <p:cNvPr id="4" name="文本占位符 3">
            <a:extLst>
              <a:ext uri="{FF2B5EF4-FFF2-40B4-BE49-F238E27FC236}">
                <a16:creationId xmlns:a16="http://schemas.microsoft.com/office/drawing/2014/main" id="{8510065A-280D-43ED-8D69-15524428649F}"/>
              </a:ext>
            </a:extLst>
          </p:cNvPr>
          <p:cNvSpPr>
            <a:spLocks noGrp="1"/>
          </p:cNvSpPr>
          <p:nvPr>
            <p:ph type="body" sz="quarter" idx="15"/>
          </p:nvPr>
        </p:nvSpPr>
        <p:spPr/>
        <p:txBody>
          <a:bodyPr/>
          <a:lstStyle/>
          <a:p>
            <a:r>
              <a:rPr lang="en-US" altLang="zh-CN" dirty="0"/>
              <a:t>2</a:t>
            </a:r>
            <a:r>
              <a:rPr lang="zh-CN" altLang="en-US" dirty="0"/>
              <a:t>）网络攻击在国家对抗中深度应用</a:t>
            </a:r>
            <a:endParaRPr lang="en-US" altLang="zh-CN" dirty="0"/>
          </a:p>
          <a:p>
            <a:r>
              <a:rPr lang="zh-CN" altLang="en-US" dirty="0"/>
              <a:t>一些有政府或军方背景的机构通过组织实施大规模网络攻击，达到扰乱他国社会秩序的目的。</a:t>
            </a:r>
            <a:r>
              <a:rPr lang="en-US" altLang="zh-CN" dirty="0"/>
              <a:t>2010</a:t>
            </a:r>
            <a:r>
              <a:rPr lang="zh-CN" altLang="en-US" dirty="0"/>
              <a:t>年，“震网”</a:t>
            </a:r>
            <a:r>
              <a:rPr lang="en-US" altLang="zh-CN" dirty="0"/>
              <a:t>(Stuxnet)</a:t>
            </a:r>
            <a:r>
              <a:rPr lang="zh-CN" altLang="en-US" dirty="0"/>
              <a:t>病毒破坏伊朗核设施。</a:t>
            </a:r>
            <a:r>
              <a:rPr lang="en-US" altLang="zh-CN" dirty="0"/>
              <a:t>2015</a:t>
            </a:r>
            <a:r>
              <a:rPr lang="zh-CN" altLang="en-US" dirty="0"/>
              <a:t>年</a:t>
            </a:r>
            <a:r>
              <a:rPr lang="en-US" altLang="zh-CN" dirty="0"/>
              <a:t>12</a:t>
            </a:r>
            <a:r>
              <a:rPr lang="zh-CN" altLang="en-US" dirty="0"/>
              <a:t>月，乌克兰国家电力部门遭受恶意代码攻击，超过</a:t>
            </a:r>
            <a:r>
              <a:rPr lang="en-US" altLang="zh-CN" dirty="0"/>
              <a:t>27</a:t>
            </a:r>
            <a:r>
              <a:rPr lang="zh-CN" altLang="en-US" dirty="0"/>
              <a:t>家变电站系统被破坏。</a:t>
            </a:r>
            <a:r>
              <a:rPr lang="en-US" altLang="zh-CN" dirty="0"/>
              <a:t>2016</a:t>
            </a:r>
            <a:r>
              <a:rPr lang="zh-CN" altLang="en-US" dirty="0"/>
              <a:t>年</a:t>
            </a:r>
            <a:r>
              <a:rPr lang="en-US" altLang="zh-CN" dirty="0"/>
              <a:t>12</a:t>
            </a:r>
            <a:r>
              <a:rPr lang="zh-CN" altLang="en-US" dirty="0"/>
              <a:t>月，乌克兰电网再度被攻击，造成首都基辅北部及周边地区断电超过</a:t>
            </a:r>
            <a:r>
              <a:rPr lang="en-US" altLang="zh-CN" dirty="0"/>
              <a:t>1</a:t>
            </a:r>
            <a:r>
              <a:rPr lang="zh-CN" altLang="en-US" dirty="0"/>
              <a:t>小时。</a:t>
            </a:r>
            <a:endParaRPr lang="en-US" altLang="zh-CN" dirty="0"/>
          </a:p>
          <a:p>
            <a:endParaRPr lang="en-US" altLang="zh-CN" dirty="0"/>
          </a:p>
          <a:p>
            <a:r>
              <a:rPr lang="en-US" altLang="zh-CN" dirty="0"/>
              <a:t>3</a:t>
            </a:r>
            <a:r>
              <a:rPr lang="zh-CN" altLang="en-US" dirty="0"/>
              <a:t>）网络攻击已逐步深入网络底层固件</a:t>
            </a:r>
            <a:endParaRPr lang="en-US" altLang="zh-CN" dirty="0"/>
          </a:p>
          <a:p>
            <a:r>
              <a:rPr lang="zh-CN" altLang="en-US" dirty="0"/>
              <a:t>随着网络攻击技术不断发展，网络攻击已从网络应用层深入网络底层固件，网络安全威胁无处不在。</a:t>
            </a:r>
            <a:r>
              <a:rPr lang="en-US" altLang="zh-CN" dirty="0"/>
              <a:t>2017</a:t>
            </a:r>
            <a:r>
              <a:rPr lang="zh-CN" altLang="en-US" dirty="0"/>
              <a:t>年</a:t>
            </a:r>
            <a:r>
              <a:rPr lang="en-US" altLang="zh-CN" dirty="0"/>
              <a:t>3</a:t>
            </a:r>
            <a:r>
              <a:rPr lang="zh-CN" altLang="en-US" dirty="0"/>
              <a:t>月</a:t>
            </a:r>
            <a:r>
              <a:rPr lang="en-US" altLang="zh-CN" dirty="0"/>
              <a:t>7</a:t>
            </a:r>
            <a:r>
              <a:rPr lang="zh-CN" altLang="en-US" dirty="0"/>
              <a:t>日，维基解密曝光了</a:t>
            </a:r>
            <a:r>
              <a:rPr lang="en-US" altLang="zh-CN" dirty="0"/>
              <a:t>8761</a:t>
            </a:r>
            <a:r>
              <a:rPr lang="zh-CN" altLang="en-US" dirty="0"/>
              <a:t>份网络攻击活动的秘密文件，曝光了一个规模庞大、种类齐全、技术先进、功能强大的黑客工具库，入侵对象涉及</a:t>
            </a:r>
            <a:r>
              <a:rPr lang="en-US" altLang="zh-CN" dirty="0"/>
              <a:t>Windows</a:t>
            </a:r>
            <a:r>
              <a:rPr lang="zh-CN" altLang="en-US" dirty="0"/>
              <a:t>、</a:t>
            </a:r>
            <a:r>
              <a:rPr lang="en-US" altLang="zh-CN" dirty="0"/>
              <a:t>Android</a:t>
            </a:r>
            <a:r>
              <a:rPr lang="zh-CN" altLang="en-US" dirty="0"/>
              <a:t>、</a:t>
            </a:r>
            <a:r>
              <a:rPr lang="en-US" altLang="zh-CN" dirty="0"/>
              <a:t>iOS</a:t>
            </a:r>
            <a:r>
              <a:rPr lang="zh-CN" altLang="en-US" dirty="0"/>
              <a:t>、</a:t>
            </a:r>
            <a:r>
              <a:rPr lang="en-US" altLang="zh-CN" dirty="0"/>
              <a:t>MacOS</a:t>
            </a:r>
            <a:r>
              <a:rPr lang="zh-CN" altLang="en-US" dirty="0"/>
              <a:t>、</a:t>
            </a:r>
            <a:r>
              <a:rPr lang="en-US" altLang="zh-CN" dirty="0"/>
              <a:t>Linux</a:t>
            </a:r>
            <a:r>
              <a:rPr lang="zh-CN" altLang="en-US" dirty="0"/>
              <a:t>等操作系统，以及智能电视、车载智能系统等智能设备。</a:t>
            </a:r>
          </a:p>
        </p:txBody>
      </p:sp>
      <p:sp>
        <p:nvSpPr>
          <p:cNvPr id="5" name="文本占位符 4">
            <a:extLst>
              <a:ext uri="{FF2B5EF4-FFF2-40B4-BE49-F238E27FC236}">
                <a16:creationId xmlns:a16="http://schemas.microsoft.com/office/drawing/2014/main" id="{608E3C69-A81F-4030-B681-16B18ADA91E2}"/>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939244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50</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行业和地区有关密码应用要求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en-US" altLang="zh-CN" dirty="0">
                <a:latin typeface="宋体" panose="02010600030101010101" pitchFamily="2" charset="-122"/>
              </a:rPr>
              <a:t>3.</a:t>
            </a:r>
            <a:r>
              <a:rPr lang="zh-CN" altLang="en-US" dirty="0">
                <a:latin typeface="宋体" panose="02010600030101010101" pitchFamily="2" charset="-122"/>
              </a:rPr>
              <a:t>各地区密码应用政策要求</a:t>
            </a:r>
            <a:endParaRPr lang="en-US" altLang="zh-CN" dirty="0">
              <a:latin typeface="宋体" panose="02010600030101010101" pitchFamily="2" charset="-122"/>
            </a:endParaRPr>
          </a:p>
          <a:p>
            <a:r>
              <a:rPr lang="zh-CN" altLang="en-US" dirty="0">
                <a:latin typeface="宋体" panose="02010600030101010101" pitchFamily="2" charset="-122"/>
              </a:rPr>
              <a:t>除各行业领域主管部门外，各省区市也出台了密码应用相关政策要求。</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安徽省密码管理局、安徽省财政厅印发</a:t>
            </a:r>
            <a:r>
              <a:rPr lang="en-US" altLang="zh-CN" dirty="0">
                <a:latin typeface="宋体" panose="02010600030101010101" pitchFamily="2" charset="-122"/>
              </a:rPr>
              <a:t>《</a:t>
            </a:r>
            <a:r>
              <a:rPr lang="zh-CN" altLang="en-US" dirty="0">
                <a:latin typeface="宋体" panose="02010600030101010101" pitchFamily="2" charset="-122"/>
              </a:rPr>
              <a:t>关于重要领域信息系统密码应用工作的通知</a:t>
            </a:r>
            <a:r>
              <a:rPr lang="en-US" altLang="zh-CN" dirty="0">
                <a:latin typeface="宋体" panose="02010600030101010101" pitchFamily="2" charset="-122"/>
              </a:rPr>
              <a:t>》</a:t>
            </a:r>
            <a:r>
              <a:rPr lang="zh-CN" altLang="en-US" dirty="0">
                <a:latin typeface="宋体" panose="02010600030101010101" pitchFamily="2" charset="-122"/>
              </a:rPr>
              <a:t>，要求凡申报使用财政性资金建设的重要领域信息系统项目，必须提供密码应用方案。</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北京市明确将密码应用建设过程中的新建项目所需经费列入同级政府固定资产投资，升级改造和运行维护经费列入同级财政预算，并对密码应用情况进行事前审查。</a:t>
            </a:r>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23903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51</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行业和地区有关密码应用要求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zh-CN" altLang="en-US" dirty="0">
                <a:latin typeface="宋体" panose="02010600030101010101" pitchFamily="2" charset="-122"/>
              </a:rPr>
              <a:t>吉林省制定出台</a:t>
            </a:r>
            <a:r>
              <a:rPr lang="en-US" altLang="zh-CN" dirty="0">
                <a:latin typeface="宋体" panose="02010600030101010101" pitchFamily="2" charset="-122"/>
              </a:rPr>
              <a:t>13</a:t>
            </a:r>
            <a:r>
              <a:rPr lang="zh-CN" altLang="en-US" dirty="0">
                <a:latin typeface="宋体" panose="02010600030101010101" pitchFamily="2" charset="-122"/>
              </a:rPr>
              <a:t>项密码应用“增量”管控措施，部署在项目立项、项目论证、招标采购等环节，对项目建设实施管控，明确采用密码进行保护的刚性约束。吉林省还出台</a:t>
            </a:r>
            <a:r>
              <a:rPr lang="en-US" altLang="zh-CN" dirty="0">
                <a:latin typeface="宋体" panose="02010600030101010101" pitchFamily="2" charset="-122"/>
              </a:rPr>
              <a:t>36</a:t>
            </a:r>
            <a:r>
              <a:rPr lang="zh-CN" altLang="en-US" dirty="0">
                <a:latin typeface="宋体" panose="02010600030101010101" pitchFamily="2" charset="-122"/>
              </a:rPr>
              <a:t>项密码供给能力建设扶持政策，涵盖金融、土地、税收、出口等方面，对密码产业、产品和服务等供给侧给予优惠扶持。</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江苏省财政厅、省密码管理局联合印发通知并颁布</a:t>
            </a:r>
            <a:r>
              <a:rPr lang="en-US" altLang="zh-CN" dirty="0">
                <a:latin typeface="宋体" panose="02010600030101010101" pitchFamily="2" charset="-122"/>
              </a:rPr>
              <a:t>《</a:t>
            </a:r>
            <a:r>
              <a:rPr lang="zh-CN" altLang="en-US" dirty="0">
                <a:latin typeface="宋体" panose="02010600030101010101" pitchFamily="2" charset="-122"/>
              </a:rPr>
              <a:t>江苏省密码产品采购管理目录</a:t>
            </a:r>
            <a:r>
              <a:rPr lang="en-US" altLang="zh-CN" dirty="0">
                <a:latin typeface="宋体" panose="02010600030101010101" pitchFamily="2" charset="-122"/>
              </a:rPr>
              <a:t>》</a:t>
            </a:r>
            <a:r>
              <a:rPr lang="zh-CN" altLang="en-US" dirty="0">
                <a:latin typeface="宋体" panose="02010600030101010101" pitchFamily="2" charset="-122"/>
              </a:rPr>
              <a:t>，明确密码产品相关采购要求。</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天津市委办公厅、市政府办公厅联合印发</a:t>
            </a:r>
            <a:r>
              <a:rPr lang="en-US" altLang="zh-CN" dirty="0">
                <a:latin typeface="宋体" panose="02010600030101010101" pitchFamily="2" charset="-122"/>
              </a:rPr>
              <a:t>《</a:t>
            </a:r>
            <a:r>
              <a:rPr lang="zh-CN" altLang="en-US" dirty="0">
                <a:latin typeface="宋体" panose="02010600030101010101" pitchFamily="2" charset="-122"/>
              </a:rPr>
              <a:t>关于重要领域网络与信息系统规范使用密码的通知</a:t>
            </a:r>
            <a:r>
              <a:rPr lang="en-US" altLang="zh-CN" dirty="0">
                <a:latin typeface="宋体" panose="02010600030101010101" pitchFamily="2" charset="-122"/>
              </a:rPr>
              <a:t>》</a:t>
            </a:r>
            <a:r>
              <a:rPr lang="zh-CN" altLang="en-US" dirty="0">
                <a:latin typeface="宋体" panose="02010600030101010101" pitchFamily="2" charset="-122"/>
              </a:rPr>
              <a:t>。</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3596433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52</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行业和地区有关密码应用要求</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zh-CN" altLang="en-US" dirty="0">
                <a:latin typeface="宋体" panose="02010600030101010101" pitchFamily="2" charset="-122"/>
              </a:rPr>
              <a:t>贵州省委办公厅、省政府办公厅印发</a:t>
            </a:r>
            <a:r>
              <a:rPr lang="en-US" altLang="zh-CN" dirty="0">
                <a:latin typeface="宋体" panose="02010600030101010101" pitchFamily="2" charset="-122"/>
              </a:rPr>
              <a:t>《</a:t>
            </a:r>
            <a:r>
              <a:rPr lang="zh-CN" altLang="en-US" dirty="0">
                <a:latin typeface="宋体" panose="02010600030101010101" pitchFamily="2" charset="-122"/>
              </a:rPr>
              <a:t>贵州省重要领域网络与信息系统密码应用审核实施意见</a:t>
            </a:r>
            <a:r>
              <a:rPr lang="en-US" altLang="zh-CN" dirty="0">
                <a:latin typeface="宋体" panose="02010600030101010101" pitchFamily="2" charset="-122"/>
              </a:rPr>
              <a:t>》</a:t>
            </a:r>
            <a:r>
              <a:rPr lang="zh-CN" altLang="en-US" dirty="0">
                <a:latin typeface="宋体" panose="02010600030101010101" pitchFamily="2" charset="-122"/>
              </a:rPr>
              <a:t>，要求使用财政性资金新建或改造重要领域网络与信息系统，应当报密码管理部门进行密码使用合规性审查，密码部门出具的审核意见应作为财政部门审批资金的必备材料。</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河北省财政厅、密码管理局、公共资源交易监督办公室联合印发</a:t>
            </a:r>
            <a:r>
              <a:rPr lang="en-US" altLang="zh-CN" dirty="0">
                <a:latin typeface="宋体" panose="02010600030101010101" pitchFamily="2" charset="-122"/>
              </a:rPr>
              <a:t>《</a:t>
            </a:r>
            <a:r>
              <a:rPr lang="zh-CN" altLang="en-US" dirty="0">
                <a:latin typeface="宋体" panose="02010600030101010101" pitchFamily="2" charset="-122"/>
              </a:rPr>
              <a:t>关于面向社会服务的政务信息系统使用国产密码技术设备的通知</a:t>
            </a:r>
            <a:r>
              <a:rPr lang="en-US" altLang="zh-CN" dirty="0">
                <a:latin typeface="宋体" panose="02010600030101010101" pitchFamily="2" charset="-122"/>
              </a:rPr>
              <a:t>》</a:t>
            </a:r>
            <a:r>
              <a:rPr lang="zh-CN" altLang="en-US" dirty="0">
                <a:latin typeface="宋体" panose="02010600030101010101" pitchFamily="2" charset="-122"/>
              </a:rPr>
              <a:t>，要求相关信息系统在新建、改建、扩建时，与商用密码应用同步规划、同步建设、同步运行、定期评估。</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667205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53</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商用密码应用安全性评估体系发展历程</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zh-CN" altLang="en-US" dirty="0">
                <a:latin typeface="宋体" panose="02010600030101010101" pitchFamily="2" charset="-122"/>
              </a:rPr>
              <a:t>密评的思想最早于</a:t>
            </a:r>
            <a:r>
              <a:rPr lang="en-US" altLang="zh-CN" dirty="0">
                <a:latin typeface="宋体" panose="02010600030101010101" pitchFamily="2" charset="-122"/>
              </a:rPr>
              <a:t>2007</a:t>
            </a:r>
            <a:r>
              <a:rPr lang="zh-CN" altLang="en-US" dirty="0">
                <a:latin typeface="宋体" panose="02010600030101010101" pitchFamily="2" charset="-122"/>
              </a:rPr>
              <a:t>年提出，经过十余年的积累，密评制度体系不断成熟，其发展经历了四个阶段。</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第一阶段：制度奠基期（</a:t>
            </a:r>
            <a:r>
              <a:rPr lang="en-US" altLang="zh-CN" dirty="0">
                <a:latin typeface="宋体" panose="02010600030101010101" pitchFamily="2" charset="-122"/>
              </a:rPr>
              <a:t>2007</a:t>
            </a:r>
            <a:r>
              <a:rPr lang="zh-CN" altLang="en-US" dirty="0">
                <a:latin typeface="宋体" panose="02010600030101010101" pitchFamily="2" charset="-122"/>
              </a:rPr>
              <a:t>年</a:t>
            </a:r>
            <a:r>
              <a:rPr lang="en-US" altLang="zh-CN" dirty="0">
                <a:latin typeface="宋体" panose="02010600030101010101" pitchFamily="2" charset="-122"/>
              </a:rPr>
              <a:t>11</a:t>
            </a:r>
            <a:r>
              <a:rPr lang="zh-CN" altLang="en-US" dirty="0">
                <a:latin typeface="宋体" panose="02010600030101010101" pitchFamily="2" charset="-122"/>
              </a:rPr>
              <a:t>月至</a:t>
            </a:r>
            <a:r>
              <a:rPr lang="en-US" altLang="zh-CN" dirty="0">
                <a:latin typeface="宋体" panose="02010600030101010101" pitchFamily="2" charset="-122"/>
              </a:rPr>
              <a:t>2016</a:t>
            </a:r>
            <a:r>
              <a:rPr lang="zh-CN" altLang="en-US" dirty="0">
                <a:latin typeface="宋体" panose="02010600030101010101" pitchFamily="2" charset="-122"/>
              </a:rPr>
              <a:t>年</a:t>
            </a:r>
            <a:r>
              <a:rPr lang="en-US" altLang="zh-CN" dirty="0">
                <a:latin typeface="宋体" panose="02010600030101010101" pitchFamily="2" charset="-122"/>
              </a:rPr>
              <a:t>8</a:t>
            </a:r>
            <a:r>
              <a:rPr lang="zh-CN" altLang="en-US" dirty="0">
                <a:latin typeface="宋体" panose="02010600030101010101" pitchFamily="2" charset="-122"/>
              </a:rPr>
              <a:t>月）。</a:t>
            </a:r>
            <a:r>
              <a:rPr lang="en-US" altLang="zh-CN" dirty="0">
                <a:latin typeface="宋体" panose="02010600030101010101" pitchFamily="2" charset="-122"/>
              </a:rPr>
              <a:t>2007</a:t>
            </a:r>
            <a:r>
              <a:rPr lang="zh-CN" altLang="en-US" dirty="0">
                <a:latin typeface="宋体" panose="02010600030101010101" pitchFamily="2" charset="-122"/>
              </a:rPr>
              <a:t>年</a:t>
            </a:r>
            <a:r>
              <a:rPr lang="en-US" altLang="zh-CN" dirty="0">
                <a:latin typeface="宋体" panose="02010600030101010101" pitchFamily="2" charset="-122"/>
              </a:rPr>
              <a:t>11</a:t>
            </a:r>
            <a:r>
              <a:rPr lang="zh-CN" altLang="en-US" dirty="0">
                <a:latin typeface="宋体" panose="02010600030101010101" pitchFamily="2" charset="-122"/>
              </a:rPr>
              <a:t>月</a:t>
            </a:r>
            <a:r>
              <a:rPr lang="en-US" altLang="zh-CN" dirty="0">
                <a:latin typeface="宋体" panose="02010600030101010101" pitchFamily="2" charset="-122"/>
              </a:rPr>
              <a:t>27</a:t>
            </a:r>
            <a:r>
              <a:rPr lang="zh-CN" altLang="en-US" dirty="0">
                <a:latin typeface="宋体" panose="02010600030101010101" pitchFamily="2" charset="-122"/>
              </a:rPr>
              <a:t>日，国家密码管理局印发</a:t>
            </a:r>
            <a:r>
              <a:rPr lang="en-US" altLang="zh-CN" dirty="0">
                <a:latin typeface="宋体" panose="02010600030101010101" pitchFamily="2" charset="-122"/>
              </a:rPr>
              <a:t>11</a:t>
            </a:r>
            <a:r>
              <a:rPr lang="zh-CN" altLang="en-US" dirty="0">
                <a:latin typeface="宋体" panose="02010600030101010101" pitchFamily="2" charset="-122"/>
              </a:rPr>
              <a:t>号文件</a:t>
            </a:r>
            <a:r>
              <a:rPr lang="en-US" altLang="zh-CN" dirty="0">
                <a:latin typeface="宋体" panose="02010600030101010101" pitchFamily="2" charset="-122"/>
              </a:rPr>
              <a:t>《</a:t>
            </a:r>
            <a:r>
              <a:rPr lang="zh-CN" altLang="en-US" dirty="0">
                <a:latin typeface="宋体" panose="02010600030101010101" pitchFamily="2" charset="-122"/>
              </a:rPr>
              <a:t>信息安全等级保护商用密码管理办法</a:t>
            </a:r>
            <a:r>
              <a:rPr lang="en-US" altLang="zh-CN" dirty="0">
                <a:latin typeface="宋体" panose="02010600030101010101" pitchFamily="2" charset="-122"/>
              </a:rPr>
              <a:t>》</a:t>
            </a:r>
            <a:r>
              <a:rPr lang="zh-CN" altLang="en-US" dirty="0">
                <a:latin typeface="宋体" panose="02010600030101010101" pitchFamily="2" charset="-122"/>
              </a:rPr>
              <a:t>，要求信息安全等级保护商用密码测评工作由国家密码管理局指定的测评机构承担。</a:t>
            </a:r>
            <a:r>
              <a:rPr lang="en-US" altLang="zh-CN" dirty="0">
                <a:latin typeface="宋体" panose="02010600030101010101" pitchFamily="2" charset="-122"/>
              </a:rPr>
              <a:t>2009</a:t>
            </a:r>
            <a:r>
              <a:rPr lang="zh-CN" altLang="en-US" dirty="0">
                <a:latin typeface="宋体" panose="02010600030101010101" pitchFamily="2" charset="-122"/>
              </a:rPr>
              <a:t>年</a:t>
            </a:r>
            <a:r>
              <a:rPr lang="en-US" altLang="zh-CN" dirty="0">
                <a:latin typeface="宋体" panose="02010600030101010101" pitchFamily="2" charset="-122"/>
              </a:rPr>
              <a:t>12</a:t>
            </a:r>
            <a:r>
              <a:rPr lang="zh-CN" altLang="en-US" dirty="0">
                <a:latin typeface="宋体" panose="02010600030101010101" pitchFamily="2" charset="-122"/>
              </a:rPr>
              <a:t>月</a:t>
            </a:r>
            <a:r>
              <a:rPr lang="en-US" altLang="zh-CN" dirty="0">
                <a:latin typeface="宋体" panose="02010600030101010101" pitchFamily="2" charset="-122"/>
              </a:rPr>
              <a:t>15</a:t>
            </a:r>
            <a:r>
              <a:rPr lang="zh-CN" altLang="en-US" dirty="0">
                <a:latin typeface="宋体" panose="02010600030101010101" pitchFamily="2" charset="-122"/>
              </a:rPr>
              <a:t>日，国家密码管理局印发管理办法实施意见，进一步明确了与密码测评有关的要求。</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第二阶段：再次集结期（</a:t>
            </a:r>
            <a:r>
              <a:rPr lang="en-US" altLang="zh-CN" dirty="0">
                <a:latin typeface="宋体" panose="02010600030101010101" pitchFamily="2" charset="-122"/>
              </a:rPr>
              <a:t>2016</a:t>
            </a:r>
            <a:r>
              <a:rPr lang="zh-CN" altLang="en-US" dirty="0">
                <a:latin typeface="宋体" panose="02010600030101010101" pitchFamily="2" charset="-122"/>
              </a:rPr>
              <a:t>年</a:t>
            </a:r>
            <a:r>
              <a:rPr lang="en-US" altLang="zh-CN" dirty="0">
                <a:latin typeface="宋体" panose="02010600030101010101" pitchFamily="2" charset="-122"/>
              </a:rPr>
              <a:t>9</a:t>
            </a:r>
            <a:r>
              <a:rPr lang="zh-CN" altLang="en-US" dirty="0">
                <a:latin typeface="宋体" panose="02010600030101010101" pitchFamily="2" charset="-122"/>
              </a:rPr>
              <a:t>月至</a:t>
            </a:r>
            <a:r>
              <a:rPr lang="en-US" altLang="zh-CN" dirty="0">
                <a:latin typeface="宋体" panose="02010600030101010101" pitchFamily="2" charset="-122"/>
              </a:rPr>
              <a:t>2017</a:t>
            </a:r>
            <a:r>
              <a:rPr lang="zh-CN" altLang="en-US" dirty="0">
                <a:latin typeface="宋体" panose="02010600030101010101" pitchFamily="2" charset="-122"/>
              </a:rPr>
              <a:t>年</a:t>
            </a:r>
            <a:r>
              <a:rPr lang="en-US" altLang="zh-CN" dirty="0">
                <a:latin typeface="宋体" panose="02010600030101010101" pitchFamily="2" charset="-122"/>
              </a:rPr>
              <a:t>4</a:t>
            </a:r>
            <a:r>
              <a:rPr lang="zh-CN" altLang="en-US" dirty="0">
                <a:latin typeface="宋体" panose="02010600030101010101" pitchFamily="2" charset="-122"/>
              </a:rPr>
              <a:t>月）。国家密码管理局成立起草小组，研究起草</a:t>
            </a:r>
            <a:r>
              <a:rPr lang="en-US" altLang="zh-CN" dirty="0">
                <a:latin typeface="宋体" panose="02010600030101010101" pitchFamily="2" charset="-122"/>
              </a:rPr>
              <a:t>《</a:t>
            </a:r>
            <a:r>
              <a:rPr lang="zh-CN" altLang="en-US" dirty="0">
                <a:latin typeface="宋体" panose="02010600030101010101" pitchFamily="2" charset="-122"/>
              </a:rPr>
              <a:t>商用密码应用安全性评估管理办法（试行）</a:t>
            </a:r>
            <a:r>
              <a:rPr lang="en-US" altLang="zh-CN" dirty="0">
                <a:latin typeface="宋体" panose="02010600030101010101" pitchFamily="2" charset="-122"/>
              </a:rPr>
              <a:t>》</a:t>
            </a:r>
            <a:r>
              <a:rPr lang="zh-CN" altLang="en-US" dirty="0">
                <a:latin typeface="宋体" panose="02010600030101010101" pitchFamily="2" charset="-122"/>
              </a:rPr>
              <a:t>。</a:t>
            </a:r>
            <a:r>
              <a:rPr lang="en-US" altLang="zh-CN" dirty="0">
                <a:latin typeface="宋体" panose="02010600030101010101" pitchFamily="2" charset="-122"/>
              </a:rPr>
              <a:t>2017</a:t>
            </a:r>
            <a:r>
              <a:rPr lang="zh-CN" altLang="en-US" dirty="0">
                <a:latin typeface="宋体" panose="02010600030101010101" pitchFamily="2" charset="-122"/>
              </a:rPr>
              <a:t>年</a:t>
            </a:r>
            <a:r>
              <a:rPr lang="en-US" altLang="zh-CN" dirty="0">
                <a:latin typeface="宋体" panose="02010600030101010101" pitchFamily="2" charset="-122"/>
              </a:rPr>
              <a:t>4</a:t>
            </a:r>
            <a:r>
              <a:rPr lang="zh-CN" altLang="en-US" dirty="0">
                <a:latin typeface="宋体" panose="02010600030101010101" pitchFamily="2" charset="-122"/>
              </a:rPr>
              <a:t>月</a:t>
            </a:r>
            <a:r>
              <a:rPr lang="en-US" altLang="zh-CN" dirty="0">
                <a:latin typeface="宋体" panose="02010600030101010101" pitchFamily="2" charset="-122"/>
              </a:rPr>
              <a:t>22</a:t>
            </a:r>
            <a:r>
              <a:rPr lang="zh-CN" altLang="en-US" dirty="0">
                <a:latin typeface="宋体" panose="02010600030101010101" pitchFamily="2" charset="-122"/>
              </a:rPr>
              <a:t>日，正式印发</a:t>
            </a:r>
            <a:r>
              <a:rPr lang="en-US" altLang="zh-CN" dirty="0">
                <a:latin typeface="宋体" panose="02010600030101010101" pitchFamily="2" charset="-122"/>
              </a:rPr>
              <a:t>《</a:t>
            </a:r>
            <a:r>
              <a:rPr lang="zh-CN" altLang="en-US" dirty="0">
                <a:latin typeface="宋体" panose="02010600030101010101" pitchFamily="2" charset="-122"/>
              </a:rPr>
              <a:t>关于开展密码应用安全性评估试点工作的通知</a:t>
            </a:r>
            <a:r>
              <a:rPr lang="en-US" altLang="zh-CN" dirty="0">
                <a:latin typeface="宋体" panose="02010600030101010101" pitchFamily="2" charset="-122"/>
              </a:rPr>
              <a:t>》</a:t>
            </a:r>
            <a:r>
              <a:rPr lang="zh-CN" altLang="en-US" dirty="0">
                <a:latin typeface="宋体" panose="02010600030101010101" pitchFamily="2" charset="-122"/>
              </a:rPr>
              <a:t>（国密局（</a:t>
            </a:r>
            <a:r>
              <a:rPr lang="en-US" altLang="zh-CN" dirty="0">
                <a:latin typeface="宋体" panose="02010600030101010101" pitchFamily="2" charset="-122"/>
              </a:rPr>
              <a:t>2017</a:t>
            </a:r>
            <a:r>
              <a:rPr lang="zh-CN" altLang="en-US" dirty="0">
                <a:latin typeface="宋体" panose="02010600030101010101" pitchFamily="2" charset="-122"/>
              </a:rPr>
              <a:t>）</a:t>
            </a:r>
            <a:r>
              <a:rPr lang="en-US" altLang="zh-CN" dirty="0">
                <a:latin typeface="宋体" panose="02010600030101010101" pitchFamily="2" charset="-122"/>
              </a:rPr>
              <a:t>138</a:t>
            </a:r>
            <a:r>
              <a:rPr lang="zh-CN" altLang="en-US" dirty="0">
                <a:latin typeface="宋体" panose="02010600030101010101" pitchFamily="2" charset="-122"/>
              </a:rPr>
              <a:t>号文），在七省五行业开展密评试点。</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897377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54</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商用密码应用安全性评估体系发展历程</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r>
              <a:rPr lang="zh-CN" altLang="en-US" dirty="0">
                <a:latin typeface="宋体" panose="02010600030101010101" pitchFamily="2" charset="-122"/>
              </a:rPr>
              <a:t>第三阶段：体系建设期（</a:t>
            </a:r>
            <a:r>
              <a:rPr lang="en-US" altLang="zh-CN" dirty="0">
                <a:latin typeface="宋体" panose="02010600030101010101" pitchFamily="2" charset="-122"/>
              </a:rPr>
              <a:t>2017</a:t>
            </a:r>
            <a:r>
              <a:rPr lang="zh-CN" altLang="en-US" dirty="0">
                <a:latin typeface="宋体" panose="02010600030101010101" pitchFamily="2" charset="-122"/>
              </a:rPr>
              <a:t>年</a:t>
            </a:r>
            <a:r>
              <a:rPr lang="en-US" altLang="zh-CN" dirty="0">
                <a:latin typeface="宋体" panose="02010600030101010101" pitchFamily="2" charset="-122"/>
              </a:rPr>
              <a:t>5</a:t>
            </a:r>
            <a:r>
              <a:rPr lang="zh-CN" altLang="en-US" dirty="0">
                <a:latin typeface="宋体" panose="02010600030101010101" pitchFamily="2" charset="-122"/>
              </a:rPr>
              <a:t>月至</a:t>
            </a:r>
            <a:r>
              <a:rPr lang="en-US" altLang="zh-CN" dirty="0">
                <a:latin typeface="宋体" panose="02010600030101010101" pitchFamily="2" charset="-122"/>
              </a:rPr>
              <a:t>2017</a:t>
            </a:r>
            <a:r>
              <a:rPr lang="zh-CN" altLang="en-US" dirty="0">
                <a:latin typeface="宋体" panose="02010600030101010101" pitchFamily="2" charset="-122"/>
              </a:rPr>
              <a:t>年</a:t>
            </a:r>
            <a:r>
              <a:rPr lang="en-US" altLang="zh-CN" dirty="0">
                <a:latin typeface="宋体" panose="02010600030101010101" pitchFamily="2" charset="-122"/>
              </a:rPr>
              <a:t>9</a:t>
            </a:r>
            <a:r>
              <a:rPr lang="zh-CN" altLang="en-US" dirty="0">
                <a:latin typeface="宋体" panose="02010600030101010101" pitchFamily="2" charset="-122"/>
              </a:rPr>
              <a:t>月）。国家密码管理局成立密评领导小组，研究确定了密评体系总体架构，并组织有关单位起草</a:t>
            </a:r>
            <a:r>
              <a:rPr lang="en-US" altLang="zh-CN" dirty="0">
                <a:latin typeface="宋体" panose="02010600030101010101" pitchFamily="2" charset="-122"/>
              </a:rPr>
              <a:t>14</a:t>
            </a:r>
            <a:r>
              <a:rPr lang="zh-CN" altLang="en-US" dirty="0">
                <a:latin typeface="宋体" panose="02010600030101010101" pitchFamily="2" charset="-122"/>
              </a:rPr>
              <a:t>项制度文件。经征求试点地区、部门意见和专家评审，</a:t>
            </a:r>
            <a:r>
              <a:rPr lang="en-US" altLang="zh-CN" dirty="0">
                <a:latin typeface="宋体" panose="02010600030101010101" pitchFamily="2" charset="-122"/>
              </a:rPr>
              <a:t>2017</a:t>
            </a:r>
            <a:r>
              <a:rPr lang="zh-CN" altLang="en-US" dirty="0">
                <a:latin typeface="宋体" panose="02010600030101010101" pitchFamily="2" charset="-122"/>
              </a:rPr>
              <a:t>年</a:t>
            </a:r>
            <a:r>
              <a:rPr lang="en-US" altLang="zh-CN" dirty="0">
                <a:latin typeface="宋体" panose="02010600030101010101" pitchFamily="2" charset="-122"/>
              </a:rPr>
              <a:t>9</a:t>
            </a:r>
            <a:r>
              <a:rPr lang="zh-CN" altLang="en-US" dirty="0">
                <a:latin typeface="宋体" panose="02010600030101010101" pitchFamily="2" charset="-122"/>
              </a:rPr>
              <a:t>月</a:t>
            </a:r>
            <a:r>
              <a:rPr lang="en-US" altLang="zh-CN" dirty="0">
                <a:latin typeface="宋体" panose="02010600030101010101" pitchFamily="2" charset="-122"/>
              </a:rPr>
              <a:t>27</a:t>
            </a:r>
            <a:r>
              <a:rPr lang="zh-CN" altLang="en-US" dirty="0">
                <a:latin typeface="宋体" panose="02010600030101010101" pitchFamily="2" charset="-122"/>
              </a:rPr>
              <a:t>日，国家密码管理局印发</a:t>
            </a:r>
            <a:r>
              <a:rPr lang="en-US" altLang="zh-CN" dirty="0">
                <a:latin typeface="宋体" panose="02010600030101010101" pitchFamily="2" charset="-122"/>
              </a:rPr>
              <a:t>《</a:t>
            </a:r>
            <a:r>
              <a:rPr lang="zh-CN" altLang="en-US" dirty="0">
                <a:latin typeface="宋体" panose="02010600030101010101" pitchFamily="2" charset="-122"/>
              </a:rPr>
              <a:t>商用密码应用安全性测评机构管理办法（试行）</a:t>
            </a:r>
            <a:r>
              <a:rPr lang="en-US" altLang="zh-CN" dirty="0">
                <a:latin typeface="宋体" panose="02010600030101010101" pitchFamily="2" charset="-122"/>
              </a:rPr>
              <a:t>》《</a:t>
            </a:r>
            <a:r>
              <a:rPr lang="zh-CN" altLang="en-US" dirty="0">
                <a:latin typeface="宋体" panose="02010600030101010101" pitchFamily="2" charset="-122"/>
              </a:rPr>
              <a:t>商用密码应用安全性测评机构能力评审实施细则</a:t>
            </a:r>
            <a:r>
              <a:rPr lang="en-US" altLang="zh-CN" dirty="0">
                <a:latin typeface="宋体" panose="02010600030101010101" pitchFamily="2" charset="-122"/>
              </a:rPr>
              <a:t>》《</a:t>
            </a:r>
            <a:r>
              <a:rPr lang="zh-CN" altLang="en-US" dirty="0">
                <a:latin typeface="宋体" panose="02010600030101010101" pitchFamily="2" charset="-122"/>
              </a:rPr>
              <a:t>信息系统密码应用基本要求</a:t>
            </a:r>
            <a:r>
              <a:rPr lang="en-US" altLang="zh-CN" dirty="0">
                <a:latin typeface="宋体" panose="02010600030101010101" pitchFamily="2" charset="-122"/>
              </a:rPr>
              <a:t>》《</a:t>
            </a:r>
            <a:r>
              <a:rPr lang="zh-CN" altLang="en-US" dirty="0">
                <a:latin typeface="宋体" panose="02010600030101010101" pitchFamily="2" charset="-122"/>
              </a:rPr>
              <a:t>信息系统密码测评要求</a:t>
            </a:r>
            <a:r>
              <a:rPr lang="en-US" altLang="zh-CN" dirty="0">
                <a:latin typeface="宋体" panose="02010600030101010101" pitchFamily="2" charset="-122"/>
              </a:rPr>
              <a:t>》</a:t>
            </a:r>
            <a:r>
              <a:rPr lang="zh-CN" altLang="en-US" dirty="0">
                <a:latin typeface="宋体" panose="02010600030101010101" pitchFamily="2" charset="-122"/>
              </a:rPr>
              <a:t>，密评制度体系初步建立。</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484973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55</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商用密码应用安全性评估体系发展历程</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a:xfrm>
            <a:off x="198612" y="1558806"/>
            <a:ext cx="6450282" cy="4516005"/>
          </a:xfrm>
        </p:spPr>
        <p:txBody>
          <a:bodyPr>
            <a:normAutofit/>
          </a:bodyPr>
          <a:lstStyle/>
          <a:p>
            <a:r>
              <a:rPr lang="zh-CN" altLang="en-US" dirty="0">
                <a:latin typeface="宋体" panose="02010600030101010101" pitchFamily="2" charset="-122"/>
              </a:rPr>
              <a:t>密评体系总体架构如图</a:t>
            </a:r>
            <a:r>
              <a:rPr lang="en-US" altLang="zh-CN" dirty="0">
                <a:latin typeface="宋体" panose="02010600030101010101" pitchFamily="2" charset="-122"/>
              </a:rPr>
              <a:t>2-2</a:t>
            </a:r>
            <a:r>
              <a:rPr lang="zh-CN" altLang="en-US" dirty="0">
                <a:latin typeface="宋体" panose="02010600030101010101" pitchFamily="2" charset="-122"/>
              </a:rPr>
              <a:t>所示。密评体系借鉴了信息安全等级保护工作十多年的实施经验，并考虑影响密评试点实施的关键要素，将体系分为两层共七大要素。</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pic>
        <p:nvPicPr>
          <p:cNvPr id="6" name="图片 5">
            <a:extLst>
              <a:ext uri="{FF2B5EF4-FFF2-40B4-BE49-F238E27FC236}">
                <a16:creationId xmlns:a16="http://schemas.microsoft.com/office/drawing/2014/main" id="{C29ED4CE-E862-16D4-1798-D1CD1201720E}"/>
              </a:ext>
            </a:extLst>
          </p:cNvPr>
          <p:cNvPicPr>
            <a:picLocks noChangeAspect="1"/>
          </p:cNvPicPr>
          <p:nvPr/>
        </p:nvPicPr>
        <p:blipFill>
          <a:blip r:embed="rId3"/>
          <a:stretch>
            <a:fillRect/>
          </a:stretch>
        </p:blipFill>
        <p:spPr>
          <a:xfrm>
            <a:off x="7201441" y="785069"/>
            <a:ext cx="3823609" cy="5568618"/>
          </a:xfrm>
          <a:prstGeom prst="rect">
            <a:avLst/>
          </a:prstGeom>
        </p:spPr>
      </p:pic>
    </p:spTree>
    <p:extLst>
      <p:ext uri="{BB962C8B-B14F-4D97-AF65-F5344CB8AC3E}">
        <p14:creationId xmlns:p14="http://schemas.microsoft.com/office/powerpoint/2010/main" val="36197571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56</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商用密码应用安全性评估体系发展历程</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1</a:t>
            </a:r>
            <a:r>
              <a:rPr lang="zh-CN" altLang="en-US" dirty="0">
                <a:latin typeface="宋体" panose="02010600030101010101" pitchFamily="2" charset="-122"/>
              </a:rPr>
              <a:t>）第一层</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①法律法规制度要素主要是密码法、网络安全法、商用密码应用安全性评估管理办法，以及与密评密切相关的等级保护条例等。</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②支撑平台要素包括四类数据平台和发布宣传平台，即测评对象备案数据库（系统定级、基本情况、建设实施情况等）、密码应用情况数据库、测评机构基础数据库、 测评专家知识库（测评知识、方法和实际经验等）和发布宣传平台（如监督举报、查处发布、奖惩）等。</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078236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57</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商用密码应用安全性评估体系发展历程</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2</a:t>
            </a:r>
            <a:r>
              <a:rPr lang="zh-CN" altLang="en-US" dirty="0">
                <a:latin typeface="宋体" panose="02010600030101010101" pitchFamily="2" charset="-122"/>
              </a:rPr>
              <a:t>）第二层</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①机构要素：包括测评机构管理办法、技术能力要求、证书管理等。</a:t>
            </a:r>
          </a:p>
          <a:p>
            <a:r>
              <a:rPr lang="zh-CN" altLang="en-US" dirty="0">
                <a:latin typeface="宋体" panose="02010600030101010101" pitchFamily="2" charset="-122"/>
              </a:rPr>
              <a:t>②人员要素：包括培训体系（教材、大纲、题库等）、考核考试、测评师管理、人员审核等。</a:t>
            </a:r>
          </a:p>
          <a:p>
            <a:r>
              <a:rPr lang="zh-CN" altLang="en-US" dirty="0">
                <a:latin typeface="宋体" panose="02010600030101010101" pitchFamily="2" charset="-122"/>
              </a:rPr>
              <a:t>③测评要素：包括技术体系（测评理论、技术、方法、标准规范等）、管理规范、实施过程、测评类型等。</a:t>
            </a:r>
          </a:p>
          <a:p>
            <a:r>
              <a:rPr lang="zh-CN" altLang="en-US" dirty="0">
                <a:latin typeface="宋体" panose="02010600030101010101" pitchFamily="2" charset="-122"/>
              </a:rPr>
              <a:t>④报告要素：包括报告格式、内部审核的签发管理要求、备案要求、抽查机制等。</a:t>
            </a:r>
          </a:p>
          <a:p>
            <a:r>
              <a:rPr lang="zh-CN" altLang="en-US" dirty="0">
                <a:latin typeface="宋体" panose="02010600030101010101" pitchFamily="2" charset="-122"/>
              </a:rPr>
              <a:t>⑤风控要素：包括准入和管理两个层面，从人员、管理制度、测评措施等方面防范可能对被测系统带来的风险。</a:t>
            </a:r>
          </a:p>
          <a:p>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8231128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58</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商用密码应用安全性评估体系发展历程</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zh-CN" altLang="en-US" dirty="0">
                <a:latin typeface="宋体" panose="02010600030101010101" pitchFamily="2" charset="-122"/>
              </a:rPr>
              <a:t>第四阶段</a:t>
            </a:r>
            <a:endParaRPr lang="en-US" altLang="zh-CN" dirty="0">
              <a:latin typeface="宋体" panose="02010600030101010101" pitchFamily="2" charset="-122"/>
            </a:endParaRPr>
          </a:p>
          <a:p>
            <a:r>
              <a:rPr lang="zh-CN" altLang="en-US" dirty="0">
                <a:latin typeface="宋体" panose="02010600030101010101" pitchFamily="2" charset="-122"/>
              </a:rPr>
              <a:t>密评试点开展期（</a:t>
            </a:r>
            <a:r>
              <a:rPr lang="en-US" altLang="zh-CN" dirty="0">
                <a:latin typeface="宋体" panose="02010600030101010101" pitchFamily="2" charset="-122"/>
              </a:rPr>
              <a:t>2017</a:t>
            </a:r>
            <a:r>
              <a:rPr lang="zh-CN" altLang="en-US" dirty="0">
                <a:latin typeface="宋体" panose="02010600030101010101" pitchFamily="2" charset="-122"/>
              </a:rPr>
              <a:t>年</a:t>
            </a:r>
            <a:r>
              <a:rPr lang="en-US" altLang="zh-CN" dirty="0">
                <a:latin typeface="宋体" panose="02010600030101010101" pitchFamily="2" charset="-122"/>
              </a:rPr>
              <a:t>10</a:t>
            </a:r>
            <a:r>
              <a:rPr lang="zh-CN" altLang="en-US" dirty="0">
                <a:latin typeface="宋体" panose="02010600030101010101" pitchFamily="2" charset="-122"/>
              </a:rPr>
              <a:t>月至今）。试点开展过程同时也是机构培育过程，包括机构申报遴选、考察认定、发布目录、开展试点测评工作并提升测评机构能力、总结试点经验、完善相关规定等。</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按照</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有关规定，密评机构将作为商用密码检测机构，纳入依法管理轨道，由国家市场监管总局和国家密码管理局依据有关法律法规和标准、技术规范的规定实施评价许可。</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为提高测评机构“含金量”，为密评工作营造良好声誉，在机构认定上坚持“严进”，设置较高准入要求，引入竞争和评审机制，对达不到要求的申请机构将坚决拒之门外在日常监管上要“严管”。</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368698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59</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商用密码应用安全性评估的主要内容</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1.</a:t>
            </a:r>
            <a:r>
              <a:rPr lang="zh-CN" altLang="en-US" dirty="0">
                <a:latin typeface="宋体" panose="02010600030101010101" pitchFamily="2" charset="-122"/>
              </a:rPr>
              <a:t>评估依据和基本原则</a:t>
            </a:r>
            <a:endParaRPr lang="en-US" altLang="zh-CN" dirty="0">
              <a:latin typeface="宋体" panose="02010600030101010101" pitchFamily="2" charset="-122"/>
            </a:endParaRPr>
          </a:p>
          <a:p>
            <a:r>
              <a:rPr lang="zh-CN" altLang="en-US" dirty="0">
                <a:latin typeface="宋体" panose="02010600030101010101" pitchFamily="2" charset="-122"/>
              </a:rPr>
              <a:t>密评工作应当遵循国家法律法规及相关标准。</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2.</a:t>
            </a:r>
            <a:r>
              <a:rPr lang="zh-CN" altLang="en-US" dirty="0">
                <a:latin typeface="宋体" panose="02010600030101010101" pitchFamily="2" charset="-122"/>
              </a:rPr>
              <a:t>评估的主要内容</a:t>
            </a:r>
            <a:endParaRPr lang="en-US" altLang="zh-CN" dirty="0">
              <a:latin typeface="宋体" panose="02010600030101010101" pitchFamily="2" charset="-122"/>
            </a:endParaRPr>
          </a:p>
          <a:p>
            <a:r>
              <a:rPr lang="zh-CN" altLang="en-US" dirty="0">
                <a:latin typeface="宋体" panose="02010600030101010101" pitchFamily="2" charset="-122"/>
              </a:rPr>
              <a:t>密评是对采用商用密码技术、产品和服务集成建设的网络与信息系统密码应用的合规性、正确性、有效性进行评估。</a:t>
            </a:r>
            <a:endParaRPr lang="en-US" altLang="zh-CN"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）商用密码应用合规性评估</a:t>
            </a:r>
            <a:endParaRPr lang="en-US" altLang="zh-CN" dirty="0">
              <a:latin typeface="宋体" panose="02010600030101010101" pitchFamily="2" charset="-122"/>
            </a:endParaRPr>
          </a:p>
          <a:p>
            <a:r>
              <a:rPr lang="en-US" altLang="zh-CN" dirty="0">
                <a:latin typeface="宋体" panose="02010600030101010101" pitchFamily="2" charset="-122"/>
              </a:rPr>
              <a:t>2</a:t>
            </a:r>
            <a:r>
              <a:rPr lang="zh-CN" altLang="en-US" dirty="0">
                <a:latin typeface="宋体" panose="02010600030101010101" pitchFamily="2" charset="-122"/>
              </a:rPr>
              <a:t>）商用密码应用正确性评估</a:t>
            </a:r>
            <a:endParaRPr lang="en-US" altLang="zh-CN" dirty="0">
              <a:latin typeface="宋体" panose="02010600030101010101" pitchFamily="2" charset="-122"/>
            </a:endParaRPr>
          </a:p>
          <a:p>
            <a:r>
              <a:rPr lang="en-US" altLang="zh-CN" dirty="0">
                <a:latin typeface="宋体" panose="02010600030101010101" pitchFamily="2" charset="-122"/>
              </a:rPr>
              <a:t>3</a:t>
            </a:r>
            <a:r>
              <a:rPr lang="zh-CN" altLang="en-US" dirty="0">
                <a:latin typeface="宋体" panose="02010600030101010101" pitchFamily="2" charset="-122"/>
              </a:rPr>
              <a:t>）商用密码应用有效性评估</a:t>
            </a:r>
            <a:endParaRPr lang="en-US" altLang="zh-CN" dirty="0">
              <a:latin typeface="宋体" panose="02010600030101010101" pitchFamily="2" charset="-122"/>
            </a:endParaRPr>
          </a:p>
          <a:p>
            <a:r>
              <a:rPr lang="en-US" altLang="zh-CN" dirty="0">
                <a:latin typeface="宋体" panose="02010600030101010101" pitchFamily="2" charset="-122"/>
              </a:rPr>
              <a:t>4</a:t>
            </a:r>
            <a:r>
              <a:rPr lang="zh-CN" altLang="en-US" dirty="0">
                <a:latin typeface="宋体" panose="02010600030101010101" pitchFamily="2" charset="-122"/>
              </a:rPr>
              <a:t>）密评的具体内容和指标</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55412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网络空间安全形式与商用密码工作</a:t>
            </a:r>
          </a:p>
          <a:p>
            <a:endParaRPr lang="zh-CN" altLang="en-US" dirty="0"/>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lstStyle/>
          <a:p>
            <a:r>
              <a:rPr lang="en-US" altLang="zh-CN" dirty="0"/>
              <a:t>2.</a:t>
            </a:r>
            <a:r>
              <a:rPr lang="zh-CN" altLang="en-US" dirty="0"/>
              <a:t>国内网络空间安全形势</a:t>
            </a:r>
            <a:endParaRPr lang="en-US" altLang="zh-CN" dirty="0"/>
          </a:p>
          <a:p>
            <a:endParaRPr lang="en-US" altLang="zh-CN" dirty="0"/>
          </a:p>
          <a:p>
            <a:r>
              <a:rPr lang="en-US" altLang="zh-CN" dirty="0"/>
              <a:t>1</a:t>
            </a:r>
            <a:r>
              <a:rPr lang="zh-CN" altLang="en-US" dirty="0"/>
              <a:t>）核心技术受制于人的局面没有得到根本性改变</a:t>
            </a:r>
            <a:endParaRPr lang="en-US" altLang="zh-CN" dirty="0"/>
          </a:p>
          <a:p>
            <a:r>
              <a:rPr lang="zh-CN" altLang="en-US" dirty="0"/>
              <a:t>我国网络信息系统应用的核心软硬件、操作系统、高性能芯片等短板瓶颈问题突出，对国外厂商依赖程度高，带来巨大安全威胁，并且严重影响我国安全可控信息技术体系形成。此外，核心技术引自国外也付出了巨大的经济代价。</a:t>
            </a:r>
            <a:endParaRPr lang="en-US" altLang="zh-CN" dirty="0"/>
          </a:p>
          <a:p>
            <a:endParaRPr lang="en-US" altLang="zh-CN" dirty="0"/>
          </a:p>
          <a:p>
            <a:r>
              <a:rPr lang="en-US" altLang="zh-CN" dirty="0"/>
              <a:t>2</a:t>
            </a:r>
            <a:r>
              <a:rPr lang="zh-CN" altLang="en-US" dirty="0"/>
              <a:t>）信息产品存在巨大安全隐患</a:t>
            </a:r>
            <a:endParaRPr lang="en-US" altLang="zh-CN" dirty="0"/>
          </a:p>
          <a:p>
            <a:r>
              <a:rPr lang="zh-CN" altLang="en-US" dirty="0"/>
              <a:t>我国金融、电信、航空、政府、军工等领域关键信息基础设施大量使用国外产品和技术，如芯片、操作系统和密码算法等，其潜在的漏洞我们并不掌握，存在巨大的安全隐患。一旦这些潜在漏洞被利用发起规模化攻击，造成的安全威胁和产生的后果难以想象。</a:t>
            </a:r>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6545895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60</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商用密码应用安全性评估政策法规和规范性文件</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dirty="0">
                <a:latin typeface="宋体" panose="02010600030101010101" pitchFamily="2" charset="-122"/>
              </a:rPr>
              <a:t>为规范密评工作，国家密码管理局制定印发了</a:t>
            </a:r>
            <a:r>
              <a:rPr lang="en-US" altLang="zh-CN" dirty="0">
                <a:latin typeface="宋体" panose="02010600030101010101" pitchFamily="2" charset="-122"/>
              </a:rPr>
              <a:t>《</a:t>
            </a:r>
            <a:r>
              <a:rPr lang="zh-CN" altLang="en-US" dirty="0">
                <a:latin typeface="宋体" panose="02010600030101010101" pitchFamily="2" charset="-122"/>
              </a:rPr>
              <a:t>商用密码应用安全性评估管理办法（试行）</a:t>
            </a:r>
            <a:r>
              <a:rPr lang="en-US" altLang="zh-CN" dirty="0">
                <a:latin typeface="宋体" panose="02010600030101010101" pitchFamily="2" charset="-122"/>
              </a:rPr>
              <a:t>》《</a:t>
            </a:r>
            <a:r>
              <a:rPr lang="zh-CN" altLang="en-US" dirty="0">
                <a:latin typeface="宋体" panose="02010600030101010101" pitchFamily="2" charset="-122"/>
              </a:rPr>
              <a:t>商用密码应用安全性测评机构管理办法（试行）</a:t>
            </a:r>
            <a:r>
              <a:rPr lang="en-US" altLang="zh-CN" dirty="0">
                <a:latin typeface="宋体" panose="02010600030101010101" pitchFamily="2" charset="-122"/>
              </a:rPr>
              <a:t>》《</a:t>
            </a:r>
            <a:r>
              <a:rPr lang="zh-CN" altLang="en-US" dirty="0">
                <a:latin typeface="宋体" panose="02010600030101010101" pitchFamily="2" charset="-122"/>
              </a:rPr>
              <a:t>商用密码应用安全性测评机构能力评审实施细则（试行）</a:t>
            </a:r>
            <a:r>
              <a:rPr lang="en-US" altLang="zh-CN" dirty="0">
                <a:latin typeface="宋体" panose="02010600030101010101" pitchFamily="2" charset="-122"/>
              </a:rPr>
              <a:t>》</a:t>
            </a:r>
            <a:r>
              <a:rPr lang="zh-CN" altLang="en-US" dirty="0">
                <a:latin typeface="宋体" panose="02010600030101010101" pitchFamily="2" charset="-122"/>
              </a:rPr>
              <a:t>等管理文件，对测评机构、网络与信息系统责任单位、管理部门提出要求，对评估程序、评估方法、监督管理等进行明确，对测评机构审查认定工作提出要求。</a:t>
            </a:r>
            <a:endParaRPr lang="en-US" altLang="zh-CN" dirty="0">
              <a:latin typeface="宋体" panose="02010600030101010101" pitchFamily="2" charset="-122"/>
            </a:endParaRPr>
          </a:p>
          <a:p>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13245285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61</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商用密码应用安全性评估各方职责</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zh-CN" altLang="en-US" dirty="0">
                <a:latin typeface="宋体" panose="02010600030101010101" pitchFamily="2" charset="-122"/>
              </a:rPr>
              <a:t>根据</a:t>
            </a:r>
            <a:r>
              <a:rPr lang="en-US" altLang="zh-CN" dirty="0">
                <a:latin typeface="宋体" panose="02010600030101010101" pitchFamily="2" charset="-122"/>
              </a:rPr>
              <a:t>《</a:t>
            </a:r>
            <a:r>
              <a:rPr lang="zh-CN" altLang="en-US" dirty="0">
                <a:latin typeface="宋体" panose="02010600030101010101" pitchFamily="2" charset="-122"/>
              </a:rPr>
              <a:t>商用密码应用安全性评估管理办法（试行）</a:t>
            </a:r>
            <a:r>
              <a:rPr lang="en-US" altLang="zh-CN" dirty="0">
                <a:latin typeface="宋体" panose="02010600030101010101" pitchFamily="2" charset="-122"/>
              </a:rPr>
              <a:t>》《</a:t>
            </a:r>
            <a:r>
              <a:rPr lang="zh-CN" altLang="en-US" dirty="0">
                <a:latin typeface="宋体" panose="02010600030101010101" pitchFamily="2" charset="-122"/>
              </a:rPr>
              <a:t>商用密码应用安全性测评机构管理办法（试行）</a:t>
            </a:r>
            <a:r>
              <a:rPr lang="en-US" altLang="zh-CN" dirty="0">
                <a:latin typeface="宋体" panose="02010600030101010101" pitchFamily="2" charset="-122"/>
              </a:rPr>
              <a:t>》</a:t>
            </a:r>
            <a:r>
              <a:rPr lang="zh-CN" altLang="en-US" dirty="0">
                <a:latin typeface="宋体" panose="02010600030101010101" pitchFamily="2" charset="-122"/>
              </a:rPr>
              <a:t>等有关规定的要求，测评机构和测评人员、网络与信息系统责任单位、密码管理部门三方在密评工作中的职责各不相同，只有三方通力协作配合，才能将密评工作扎实做好。</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．测评机构和测评人员的职责</a:t>
            </a:r>
            <a:endParaRPr lang="en-US" altLang="zh-CN" dirty="0">
              <a:latin typeface="宋体" panose="02010600030101010101" pitchFamily="2" charset="-122"/>
            </a:endParaRPr>
          </a:p>
          <a:p>
            <a:r>
              <a:rPr lang="zh-CN" altLang="en-US" dirty="0">
                <a:latin typeface="宋体" panose="02010600030101010101" pitchFamily="2" charset="-122"/>
              </a:rPr>
              <a:t>从事商用密码应用安全性评估工作的测评人员应当通过国家密码管理部门组织的考核，遵守国家有关法律法规、技术标准，为用户提供安全、客观、公正的评估服务，保证评估的质量和效果。</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467873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62</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商用密码应用安全性评估各方职责</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en-US" altLang="zh-CN" dirty="0">
                <a:latin typeface="宋体" panose="02010600030101010101" pitchFamily="2" charset="-122"/>
              </a:rPr>
              <a:t>2.</a:t>
            </a:r>
            <a:r>
              <a:rPr lang="zh-CN" altLang="en-US" dirty="0">
                <a:latin typeface="宋体" panose="02010600030101010101" pitchFamily="2" charset="-122"/>
              </a:rPr>
              <a:t>网络与信息系统责任单位的职责</a:t>
            </a:r>
            <a:endParaRPr lang="en-US" altLang="zh-CN" dirty="0">
              <a:latin typeface="宋体" panose="02010600030101010101" pitchFamily="2" charset="-122"/>
            </a:endParaRPr>
          </a:p>
          <a:p>
            <a:r>
              <a:rPr lang="zh-CN" altLang="en-US" dirty="0">
                <a:latin typeface="宋体" panose="02010600030101010101" pitchFamily="2" charset="-122"/>
              </a:rPr>
              <a:t>网络与信息系统责任单位即网络与信息系统建设、使用、管理单位，是商用密码应用安全性评估的责任单位，应当健全密码保障系统，并在规划、建设和运行阶段，组织开展商用密码应用安全性评估工作，对这项工作负主体责任。</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en-US" altLang="zh-CN" dirty="0">
                <a:latin typeface="宋体" panose="02010600030101010101" pitchFamily="2" charset="-122"/>
              </a:rPr>
              <a:t>3.</a:t>
            </a:r>
            <a:r>
              <a:rPr lang="zh-CN" altLang="en-US" dirty="0">
                <a:latin typeface="宋体" panose="02010600030101010101" pitchFamily="2" charset="-122"/>
              </a:rPr>
              <a:t>密码管理部门的职责</a:t>
            </a:r>
            <a:endParaRPr lang="en-US" altLang="zh-CN" dirty="0">
              <a:latin typeface="宋体" panose="02010600030101010101" pitchFamily="2" charset="-122"/>
            </a:endParaRPr>
          </a:p>
          <a:p>
            <a:r>
              <a:rPr lang="zh-CN" altLang="en-US" dirty="0">
                <a:latin typeface="宋体" panose="02010600030101010101" pitchFamily="2" charset="-122"/>
              </a:rPr>
              <a:t>国家密码管理部门负责指导、监督和检查全国的商用密码应用安全性评估工作；省（部）密码管理部门负责指导、监督和检查本地区、本部门、本行业（系统）的商用密码应用安全性评估工作。</a:t>
            </a:r>
            <a:endParaRPr lang="en-US" altLang="zh-CN"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27112592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x-none"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网络空间安全形式与商用密码工作</a:t>
            </a:r>
          </a:p>
          <a:p>
            <a:endParaRPr lang="zh-CN" altLang="en-US" dirty="0"/>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lstStyle/>
          <a:p>
            <a:r>
              <a:rPr lang="en-US" altLang="zh-CN" dirty="0"/>
              <a:t>3</a:t>
            </a:r>
            <a:r>
              <a:rPr lang="zh-CN" altLang="en-US" dirty="0"/>
              <a:t>）关键信息基础设施安全防护能力仍然薄弱</a:t>
            </a:r>
            <a:endParaRPr lang="en-US" altLang="zh-CN" dirty="0"/>
          </a:p>
          <a:p>
            <a:r>
              <a:rPr lang="zh-CN" altLang="en-US" dirty="0"/>
              <a:t>截至</a:t>
            </a:r>
            <a:r>
              <a:rPr lang="en-US" altLang="zh-CN" dirty="0"/>
              <a:t>2018</a:t>
            </a:r>
            <a:r>
              <a:rPr lang="zh-CN" altLang="en-US" dirty="0"/>
              <a:t>年</a:t>
            </a:r>
            <a:r>
              <a:rPr lang="en-US" altLang="zh-CN" dirty="0"/>
              <a:t>12</a:t>
            </a:r>
            <a:r>
              <a:rPr lang="zh-CN" altLang="en-US" dirty="0"/>
              <a:t>月，我国网民规模为</a:t>
            </a:r>
            <a:r>
              <a:rPr lang="en-US" altLang="zh-CN" dirty="0"/>
              <a:t>8.29</a:t>
            </a:r>
            <a:r>
              <a:rPr lang="zh-CN" altLang="en-US" dirty="0"/>
              <a:t>亿，互联网普及率达</a:t>
            </a:r>
            <a:r>
              <a:rPr lang="en-US" altLang="zh-CN" dirty="0"/>
              <a:t>59.6</a:t>
            </a:r>
            <a:r>
              <a:rPr lang="zh-CN" altLang="en-US" dirty="0"/>
              <a:t>％。我国互联网发展迅速，但网络安全防护体系尚不健全，包括以下两方面：</a:t>
            </a:r>
            <a:endParaRPr lang="en-US" altLang="zh-CN" dirty="0"/>
          </a:p>
          <a:p>
            <a:endParaRPr lang="en-US" altLang="zh-CN" dirty="0"/>
          </a:p>
          <a:p>
            <a:pPr marL="342900" indent="-342900">
              <a:buFont typeface="Arial" panose="020B0604020202020204" pitchFamily="34" charset="0"/>
              <a:buChar char="•"/>
            </a:pPr>
            <a:r>
              <a:rPr lang="zh-CN" altLang="en-US" dirty="0"/>
              <a:t>我国网络安全投入比较低，占整个</a:t>
            </a:r>
            <a:r>
              <a:rPr lang="en-US" altLang="zh-CN" dirty="0"/>
              <a:t>IT</a:t>
            </a:r>
            <a:r>
              <a:rPr lang="zh-CN" altLang="en-US" dirty="0"/>
              <a:t>产业比重仅为</a:t>
            </a:r>
            <a:r>
              <a:rPr lang="en-US" altLang="zh-CN" dirty="0"/>
              <a:t>1</a:t>
            </a:r>
            <a:r>
              <a:rPr lang="zh-CN" altLang="en-US" dirty="0"/>
              <a:t>％一</a:t>
            </a:r>
            <a:r>
              <a:rPr lang="en-US" altLang="zh-CN" dirty="0"/>
              <a:t>2</a:t>
            </a:r>
            <a:r>
              <a:rPr lang="zh-CN" altLang="en-US" dirty="0"/>
              <a:t>％，远低于西方国家</a:t>
            </a:r>
            <a:r>
              <a:rPr lang="en-US" altLang="zh-CN" dirty="0"/>
              <a:t>10</a:t>
            </a:r>
            <a:r>
              <a:rPr lang="zh-CN" altLang="en-US" dirty="0"/>
              <a:t>％的平均水平，系统防御体系尚未建立或不完善的情况是常态。</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防护方式陈旧，以“入侵检测、防火墙、防病毒”老三样为主的传统网络安全防护方式，已不能满足日益复杂、多变的网络安全环境需求。</a:t>
            </a:r>
          </a:p>
          <a:p>
            <a:pPr marL="342900" indent="-342900">
              <a:buFont typeface="Arial" panose="020B0604020202020204" pitchFamily="34" charset="0"/>
              <a:buChar char="•"/>
            </a:pPr>
            <a:endParaRPr lang="en-US" altLang="zh-CN"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400017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网络空间安全形式与商用密码工作</a:t>
            </a:r>
          </a:p>
          <a:p>
            <a:endParaRPr lang="zh-CN" altLang="en-US" dirty="0"/>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lstStyle/>
          <a:p>
            <a:r>
              <a:rPr lang="en-US" altLang="zh-CN" dirty="0"/>
              <a:t>3.</a:t>
            </a:r>
            <a:r>
              <a:rPr lang="zh-CN" altLang="en-US" dirty="0"/>
              <a:t>密码在网络空间中的重要作用</a:t>
            </a:r>
            <a:endParaRPr lang="en-US" altLang="zh-CN" dirty="0"/>
          </a:p>
          <a:p>
            <a:r>
              <a:rPr lang="zh-CN" altLang="en-US" dirty="0"/>
              <a:t>密码是保障网络安全的核心技术，是构建网络信任的基石。利用密码在安全认证、加密保护、信任传递等方面的重要作用，能够有效消除或控制潜在的“安全危机”，实现被动防御向主动免疫的战略转变。</a:t>
            </a:r>
            <a:endParaRPr lang="en-US" altLang="zh-CN" dirty="0"/>
          </a:p>
          <a:p>
            <a:endParaRPr lang="en-US" altLang="zh-CN" dirty="0"/>
          </a:p>
          <a:p>
            <a:r>
              <a:rPr lang="zh-CN" altLang="en-US" dirty="0"/>
              <a:t>（</a:t>
            </a:r>
            <a:r>
              <a:rPr lang="en-US" altLang="zh-CN" dirty="0"/>
              <a:t>1</a:t>
            </a:r>
            <a:r>
              <a:rPr lang="zh-CN" altLang="en-US" dirty="0"/>
              <a:t>）密码支撑构建网络空间安全防护综合体</a:t>
            </a:r>
            <a:endParaRPr lang="en-US" altLang="zh-CN" dirty="0"/>
          </a:p>
          <a:p>
            <a:r>
              <a:rPr lang="zh-CN" altLang="en-US" dirty="0"/>
              <a:t>密码在网络安全防护中具有保底作用，是最后一道防线。通过同步设计开发基于密码的内生安全机制，合规、正确地使用密码技术、密码模块、密码产品、密码基础设施、密码服务等，能够系统有效满足当前</a:t>
            </a:r>
            <a:r>
              <a:rPr lang="en-US" altLang="zh-CN" dirty="0"/>
              <a:t>OSI</a:t>
            </a:r>
            <a:r>
              <a:rPr lang="zh-CN" altLang="en-US" dirty="0"/>
              <a:t>网络安全架构“鉴别、访问控制、保密性、完整性、抗抵赖”</a:t>
            </a:r>
            <a:r>
              <a:rPr lang="en-US" altLang="zh-CN" dirty="0"/>
              <a:t>5</a:t>
            </a:r>
            <a:r>
              <a:rPr lang="zh-CN" altLang="en-US" dirty="0"/>
              <a:t>种基本安全需求，形成包括网络基础资源、信息设施、计算分析、应用服务、网络通道、接入终端、设备控制等的全体系平台安全，为网络空间构筑坚强的密码防线。</a:t>
            </a:r>
            <a:endParaRPr lang="en-US" altLang="zh-CN" dirty="0"/>
          </a:p>
          <a:p>
            <a:endParaRPr lang="en-US" altLang="zh-CN" dirty="0"/>
          </a:p>
          <a:p>
            <a:endParaRPr lang="en-US" altLang="zh-CN"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12057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网络空间安全形式与商用密码工作</a:t>
            </a:r>
          </a:p>
          <a:p>
            <a:endParaRPr lang="zh-CN" altLang="en-US" dirty="0"/>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zh-CN" altLang="en-US" dirty="0"/>
              <a:t>（</a:t>
            </a:r>
            <a:r>
              <a:rPr lang="en-US" altLang="zh-CN" dirty="0"/>
              <a:t>2</a:t>
            </a:r>
            <a:r>
              <a:rPr lang="zh-CN" altLang="en-US" dirty="0"/>
              <a:t>）密码助力打造网络空间数据共享价值链</a:t>
            </a:r>
            <a:endParaRPr lang="en-US" altLang="zh-CN" dirty="0"/>
          </a:p>
          <a:p>
            <a:r>
              <a:rPr lang="zh-CN" altLang="en-US" dirty="0"/>
              <a:t>数据的核心在于融合与挖掘，数据的价值在于共享与开放，而共享、交换的基础在信任，密码在数据保护和共享协作中具有信任传递作用。</a:t>
            </a:r>
            <a:endParaRPr lang="en-US" altLang="zh-CN" dirty="0"/>
          </a:p>
          <a:p>
            <a:endParaRPr lang="en-US" altLang="zh-CN" dirty="0"/>
          </a:p>
          <a:p>
            <a:pPr marL="342900" indent="-342900">
              <a:buFont typeface="Arial" panose="020B0604020202020204" pitchFamily="34" charset="0"/>
              <a:buChar char="•"/>
            </a:pPr>
            <a:r>
              <a:rPr lang="zh-CN" altLang="en-US" dirty="0"/>
              <a:t>密码支撑构造数据安全防护链。利用基于密码的身份鉴别、信任管理、访问控制、数据加密、可信计算、密文计算、数据脱敏等措施，有效解决数据产生、传输、存储、处理、分析、使用、销毁和备份等全生命周期安全。</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密码支撑构建数据共享价值链。利用基于密码的数据标识、数字签名、数字内容和产权保护等技术，可以有效保证平台及参与方身份的真实性，上下游数据的完整性和来源真实性等，及时定位追溯协作链条上的任何一个环节，构建真实不可抵赖的“数字契约”，打通数据融通的“信任瓶颈”，实现数据资源开放共享、安全交互。</a:t>
            </a:r>
            <a:endParaRPr lang="en-US" altLang="zh-CN"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商用密码应用与安全性评估政策法规</a:t>
            </a:r>
          </a:p>
          <a:p>
            <a:endParaRPr lang="zh-CN" altLang="en-US" dirty="0"/>
          </a:p>
        </p:txBody>
      </p:sp>
    </p:spTree>
    <p:extLst>
      <p:ext uri="{BB962C8B-B14F-4D97-AF65-F5344CB8AC3E}">
        <p14:creationId xmlns:p14="http://schemas.microsoft.com/office/powerpoint/2010/main" val="30900416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1679</TotalTime>
  <Words>9196</Words>
  <Application>Microsoft Office PowerPoint</Application>
  <PresentationFormat>宽屏</PresentationFormat>
  <Paragraphs>601</Paragraphs>
  <Slides>63</Slides>
  <Notes>55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63</vt:i4>
      </vt:variant>
    </vt:vector>
  </HeadingPairs>
  <TitlesOfParts>
    <vt:vector size="72" baseType="lpstr">
      <vt:lpstr>等线 Light</vt:lpstr>
      <vt:lpstr>宋体</vt:lpstr>
      <vt:lpstr>Arial</vt:lpstr>
      <vt:lpstr>Calibri</vt:lpstr>
      <vt:lpstr>Calibri Light</vt:lpstr>
      <vt:lpstr>Times New Roman</vt:lpstr>
      <vt:lpstr>等线</vt:lpstr>
      <vt:lpstr>微软雅黑</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Lenovo</cp:lastModifiedBy>
  <cp:revision>841</cp:revision>
  <dcterms:created xsi:type="dcterms:W3CDTF">2021-07-28T13:40:00Z</dcterms:created>
  <dcterms:modified xsi:type="dcterms:W3CDTF">2024-03-21T08:32:26Z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