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heme/themeOverride1.xml" ContentType="application/vnd.openxmlformats-officedocument.themeOverride+xml"/>
  <Override PartName="/ppt/notesSlides/notesSlide7.xml" ContentType="application/vnd.openxmlformats-officedocument.presentationml.notesSlide+xml"/>
  <Override PartName="/ppt/theme/themeOverride2.xml" ContentType="application/vnd.openxmlformats-officedocument.themeOverride+xml"/>
  <Override PartName="/ppt/notesSlides/notesSlide8.xml" ContentType="application/vnd.openxmlformats-officedocument.presentationml.notesSlide+xml"/>
  <Override PartName="/ppt/theme/themeOverride3.xml" ContentType="application/vnd.openxmlformats-officedocument.themeOverride+xml"/>
  <Override PartName="/ppt/notesSlides/notesSlide9.xml" ContentType="application/vnd.openxmlformats-officedocument.presentationml.notesSlide+xml"/>
  <Override PartName="/ppt/theme/themeOverride4.xml" ContentType="application/vnd.openxmlformats-officedocument.themeOverr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2" r:id="rId1"/>
  </p:sldMasterIdLst>
  <p:notesMasterIdLst>
    <p:notesMasterId r:id="rId26"/>
  </p:notesMasterIdLst>
  <p:sldIdLst>
    <p:sldId id="427" r:id="rId2"/>
    <p:sldId id="384" r:id="rId3"/>
    <p:sldId id="609" r:id="rId4"/>
    <p:sldId id="622" r:id="rId5"/>
    <p:sldId id="623" r:id="rId6"/>
    <p:sldId id="624" r:id="rId7"/>
    <p:sldId id="625" r:id="rId8"/>
    <p:sldId id="626" r:id="rId9"/>
    <p:sldId id="627" r:id="rId10"/>
    <p:sldId id="629" r:id="rId11"/>
    <p:sldId id="425" r:id="rId12"/>
    <p:sldId id="610" r:id="rId13"/>
    <p:sldId id="611" r:id="rId14"/>
    <p:sldId id="612" r:id="rId15"/>
    <p:sldId id="613" r:id="rId16"/>
    <p:sldId id="614" r:id="rId17"/>
    <p:sldId id="630" r:id="rId18"/>
    <p:sldId id="631" r:id="rId19"/>
    <p:sldId id="632" r:id="rId20"/>
    <p:sldId id="633" r:id="rId21"/>
    <p:sldId id="634" r:id="rId22"/>
    <p:sldId id="635" r:id="rId23"/>
    <p:sldId id="636" r:id="rId24"/>
    <p:sldId id="1473" r:id="rId25"/>
  </p:sldIdLst>
  <p:sldSz cx="12192000" cy="6858000"/>
  <p:notesSz cx="6858000" cy="9144000"/>
  <p:custDataLst>
    <p:tags r:id="rId27"/>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5597"/>
    <a:srgbClr val="2296A6"/>
    <a:srgbClr val="1FA9A2"/>
    <a:srgbClr val="4472C4"/>
    <a:srgbClr val="C0272D"/>
    <a:srgbClr val="009244"/>
    <a:srgbClr val="FFFFFF"/>
    <a:srgbClr val="44B093"/>
    <a:srgbClr val="9ECA06"/>
    <a:srgbClr val="FFA9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94" autoAdjust="0"/>
    <p:restoredTop sz="90068" autoAdjust="0"/>
  </p:normalViewPr>
  <p:slideViewPr>
    <p:cSldViewPr snapToGrid="0" showGuides="1">
      <p:cViewPr varScale="1">
        <p:scale>
          <a:sx n="62" d="100"/>
          <a:sy n="62" d="100"/>
        </p:scale>
        <p:origin x="108" y="150"/>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4FC72E-12B3-409D-B6D5-52046381E888}" type="datetimeFigureOut">
              <a:rPr lang="zh-CN" altLang="en-US" smtClean="0"/>
              <a:t>2024/3/21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423B5D-790E-4229-9660-97C7D2DC53D4}" type="slidenum">
              <a:rPr lang="zh-CN" altLang="en-US" smtClean="0"/>
              <a:t>‹#›</a:t>
            </a:fld>
            <a:endParaRPr lang="zh-CN" altLang="en-US"/>
          </a:p>
        </p:txBody>
      </p:sp>
    </p:spTree>
    <p:extLst>
      <p:ext uri="{BB962C8B-B14F-4D97-AF65-F5344CB8AC3E}">
        <p14:creationId xmlns:p14="http://schemas.microsoft.com/office/powerpoint/2010/main" val="19736204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每次课</a:t>
            </a:r>
            <a:r>
              <a:rPr lang="en-US" altLang="zh-CN" dirty="0"/>
              <a:t>2</a:t>
            </a:r>
            <a:r>
              <a:rPr lang="zh-CN" altLang="en-US" dirty="0"/>
              <a:t>个学时，每次课做一个</a:t>
            </a:r>
            <a:r>
              <a:rPr lang="en-US" altLang="zh-CN" dirty="0"/>
              <a:t>ppt</a:t>
            </a:r>
            <a:r>
              <a:rPr lang="zh-CN" altLang="en-US" dirty="0"/>
              <a:t>文件。 章节名称见进度表。</a:t>
            </a:r>
          </a:p>
        </p:txBody>
      </p:sp>
      <p:sp>
        <p:nvSpPr>
          <p:cNvPr id="4" name="灯片编号占位符 3"/>
          <p:cNvSpPr>
            <a:spLocks noGrp="1"/>
          </p:cNvSpPr>
          <p:nvPr>
            <p:ph type="sldNum" sz="quarter" idx="5"/>
          </p:nvPr>
        </p:nvSpPr>
        <p:spPr/>
        <p:txBody>
          <a:bodyPr/>
          <a:lstStyle/>
          <a:p>
            <a:fld id="{57423B5D-790E-4229-9660-97C7D2DC53D4}" type="slidenum">
              <a:rPr lang="zh-CN" altLang="en-US" smtClean="0"/>
              <a:t>1</a:t>
            </a:fld>
            <a:endParaRPr lang="zh-CN" altLang="en-US"/>
          </a:p>
        </p:txBody>
      </p:sp>
    </p:spTree>
    <p:extLst>
      <p:ext uri="{BB962C8B-B14F-4D97-AF65-F5344CB8AC3E}">
        <p14:creationId xmlns:p14="http://schemas.microsoft.com/office/powerpoint/2010/main" val="3535630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10</a:t>
            </a:fld>
            <a:endParaRPr lang="zh-CN" altLang="en-US"/>
          </a:p>
        </p:txBody>
      </p:sp>
    </p:spTree>
    <p:extLst>
      <p:ext uri="{BB962C8B-B14F-4D97-AF65-F5344CB8AC3E}">
        <p14:creationId xmlns:p14="http://schemas.microsoft.com/office/powerpoint/2010/main" val="15294219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每次课课件的目录，若一级标题不够多，可增加二级标题。总之，大致填满此页。</a:t>
            </a:r>
          </a:p>
        </p:txBody>
      </p:sp>
      <p:sp>
        <p:nvSpPr>
          <p:cNvPr id="4" name="灯片编号占位符 3"/>
          <p:cNvSpPr>
            <a:spLocks noGrp="1"/>
          </p:cNvSpPr>
          <p:nvPr>
            <p:ph type="sldNum" sz="quarter" idx="5"/>
          </p:nvPr>
        </p:nvSpPr>
        <p:spPr/>
        <p:txBody>
          <a:bodyPr/>
          <a:lstStyle/>
          <a:p>
            <a:fld id="{57423B5D-790E-4229-9660-97C7D2DC53D4}" type="slidenum">
              <a:rPr lang="zh-CN" altLang="en-US" smtClean="0"/>
              <a:t>2</a:t>
            </a:fld>
            <a:endParaRPr lang="zh-CN" altLang="en-US"/>
          </a:p>
        </p:txBody>
      </p:sp>
    </p:spTree>
    <p:extLst>
      <p:ext uri="{BB962C8B-B14F-4D97-AF65-F5344CB8AC3E}">
        <p14:creationId xmlns:p14="http://schemas.microsoft.com/office/powerpoint/2010/main" val="38660326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3</a:t>
            </a:fld>
            <a:endParaRPr lang="zh-CN" altLang="en-US"/>
          </a:p>
        </p:txBody>
      </p:sp>
    </p:spTree>
    <p:extLst>
      <p:ext uri="{BB962C8B-B14F-4D97-AF65-F5344CB8AC3E}">
        <p14:creationId xmlns:p14="http://schemas.microsoft.com/office/powerpoint/2010/main" val="22008100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4</a:t>
            </a:fld>
            <a:endParaRPr lang="zh-CN" altLang="en-US"/>
          </a:p>
        </p:txBody>
      </p:sp>
    </p:spTree>
    <p:extLst>
      <p:ext uri="{BB962C8B-B14F-4D97-AF65-F5344CB8AC3E}">
        <p14:creationId xmlns:p14="http://schemas.microsoft.com/office/powerpoint/2010/main" val="5541878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5</a:t>
            </a:fld>
            <a:endParaRPr lang="zh-CN" altLang="en-US"/>
          </a:p>
        </p:txBody>
      </p:sp>
    </p:spTree>
    <p:extLst>
      <p:ext uri="{BB962C8B-B14F-4D97-AF65-F5344CB8AC3E}">
        <p14:creationId xmlns:p14="http://schemas.microsoft.com/office/powerpoint/2010/main" val="15429618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6</a:t>
            </a:fld>
            <a:endParaRPr lang="zh-CN" altLang="en-US"/>
          </a:p>
        </p:txBody>
      </p:sp>
    </p:spTree>
    <p:extLst>
      <p:ext uri="{BB962C8B-B14F-4D97-AF65-F5344CB8AC3E}">
        <p14:creationId xmlns:p14="http://schemas.microsoft.com/office/powerpoint/2010/main" val="11909365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7</a:t>
            </a:fld>
            <a:endParaRPr lang="zh-CN" altLang="en-US"/>
          </a:p>
        </p:txBody>
      </p:sp>
    </p:spTree>
    <p:extLst>
      <p:ext uri="{BB962C8B-B14F-4D97-AF65-F5344CB8AC3E}">
        <p14:creationId xmlns:p14="http://schemas.microsoft.com/office/powerpoint/2010/main" val="35057353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8</a:t>
            </a:fld>
            <a:endParaRPr lang="zh-CN" altLang="en-US"/>
          </a:p>
        </p:txBody>
      </p:sp>
    </p:spTree>
    <p:extLst>
      <p:ext uri="{BB962C8B-B14F-4D97-AF65-F5344CB8AC3E}">
        <p14:creationId xmlns:p14="http://schemas.microsoft.com/office/powerpoint/2010/main" val="17472031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9</a:t>
            </a:fld>
            <a:endParaRPr lang="zh-CN" altLang="en-US"/>
          </a:p>
        </p:txBody>
      </p:sp>
    </p:spTree>
    <p:extLst>
      <p:ext uri="{BB962C8B-B14F-4D97-AF65-F5344CB8AC3E}">
        <p14:creationId xmlns:p14="http://schemas.microsoft.com/office/powerpoint/2010/main" val="41687469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FF5F3320-3436-86C2-48FD-A1E1F83DCBE0}"/>
              </a:ext>
            </a:extLst>
          </p:cNvPr>
          <p:cNvSpPr/>
          <p:nvPr userDrawn="1"/>
        </p:nvSpPr>
        <p:spPr>
          <a:xfrm>
            <a:off x="0" y="0"/>
            <a:ext cx="12192000" cy="3429000"/>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7" name="矩形 6">
            <a:extLst>
              <a:ext uri="{FF2B5EF4-FFF2-40B4-BE49-F238E27FC236}">
                <a16:creationId xmlns:a16="http://schemas.microsoft.com/office/drawing/2014/main" id="{DD56670D-E65A-78AB-99D2-26DB052202EF}"/>
              </a:ext>
            </a:extLst>
          </p:cNvPr>
          <p:cNvSpPr/>
          <p:nvPr userDrawn="1"/>
        </p:nvSpPr>
        <p:spPr>
          <a:xfrm>
            <a:off x="0" y="6356350"/>
            <a:ext cx="12192000" cy="5016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8" name="矩形 7">
            <a:extLst>
              <a:ext uri="{FF2B5EF4-FFF2-40B4-BE49-F238E27FC236}">
                <a16:creationId xmlns:a16="http://schemas.microsoft.com/office/drawing/2014/main" id="{6B8EEBB7-2F4F-6737-6E67-442C9657BC23}"/>
              </a:ext>
            </a:extLst>
          </p:cNvPr>
          <p:cNvSpPr/>
          <p:nvPr userDrawn="1"/>
        </p:nvSpPr>
        <p:spPr>
          <a:xfrm>
            <a:off x="0" y="3429000"/>
            <a:ext cx="12192000" cy="92964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pic>
        <p:nvPicPr>
          <p:cNvPr id="9" name="Picture 2">
            <a:extLst>
              <a:ext uri="{FF2B5EF4-FFF2-40B4-BE49-F238E27FC236}">
                <a16:creationId xmlns:a16="http://schemas.microsoft.com/office/drawing/2014/main" id="{49A2D537-3445-810D-4EFF-0CD491C862B2}"/>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35096" y="4863125"/>
            <a:ext cx="3462020" cy="1127169"/>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占位符 11">
            <a:extLst>
              <a:ext uri="{FF2B5EF4-FFF2-40B4-BE49-F238E27FC236}">
                <a16:creationId xmlns:a16="http://schemas.microsoft.com/office/drawing/2014/main" id="{556D46C5-3B57-FEF0-938E-58DA5A7D150E}"/>
              </a:ext>
            </a:extLst>
          </p:cNvPr>
          <p:cNvSpPr>
            <a:spLocks noGrp="1"/>
          </p:cNvSpPr>
          <p:nvPr>
            <p:ph type="body" sz="quarter" idx="13" hasCustomPrompt="1"/>
          </p:nvPr>
        </p:nvSpPr>
        <p:spPr>
          <a:xfrm>
            <a:off x="256540" y="1108075"/>
            <a:ext cx="11380470" cy="1212850"/>
          </a:xfrm>
        </p:spPr>
        <p:txBody>
          <a:bodyPr anchor="ctr">
            <a:noAutofit/>
          </a:bodyPr>
          <a:lstStyle>
            <a:lvl1pPr marL="0" indent="0">
              <a:lnSpc>
                <a:spcPct val="100000"/>
              </a:lnSpc>
              <a:buNone/>
              <a:defRPr sz="66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课程名称</a:t>
            </a:r>
          </a:p>
        </p:txBody>
      </p:sp>
      <p:sp>
        <p:nvSpPr>
          <p:cNvPr id="13" name="文本占位符 11">
            <a:extLst>
              <a:ext uri="{FF2B5EF4-FFF2-40B4-BE49-F238E27FC236}">
                <a16:creationId xmlns:a16="http://schemas.microsoft.com/office/drawing/2014/main" id="{571F910D-4C3E-12EB-02E1-6BEDF06E6800}"/>
              </a:ext>
            </a:extLst>
          </p:cNvPr>
          <p:cNvSpPr>
            <a:spLocks noGrp="1"/>
          </p:cNvSpPr>
          <p:nvPr>
            <p:ph type="body" sz="quarter" idx="14" hasCustomPrompt="1"/>
          </p:nvPr>
        </p:nvSpPr>
        <p:spPr>
          <a:xfrm>
            <a:off x="256540" y="3559101"/>
            <a:ext cx="5453380" cy="669438"/>
          </a:xfrm>
        </p:spPr>
        <p:txBody>
          <a:bodyPr anchor="ctr">
            <a:noAutofit/>
          </a:bodyPr>
          <a:lstStyle>
            <a:lvl1pPr marL="0" indent="0">
              <a:lnSpc>
                <a:spcPct val="100000"/>
              </a:lnSpc>
              <a:buNone/>
              <a:defRPr sz="36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章节名称</a:t>
            </a:r>
          </a:p>
        </p:txBody>
      </p:sp>
      <p:sp>
        <p:nvSpPr>
          <p:cNvPr id="14" name="文本占位符 11">
            <a:extLst>
              <a:ext uri="{FF2B5EF4-FFF2-40B4-BE49-F238E27FC236}">
                <a16:creationId xmlns:a16="http://schemas.microsoft.com/office/drawing/2014/main" id="{20A8612C-555A-4770-034C-AF0055C91DEC}"/>
              </a:ext>
            </a:extLst>
          </p:cNvPr>
          <p:cNvSpPr>
            <a:spLocks noGrp="1"/>
          </p:cNvSpPr>
          <p:nvPr>
            <p:ph type="body" sz="quarter" idx="15" hasCustomPrompt="1"/>
          </p:nvPr>
        </p:nvSpPr>
        <p:spPr>
          <a:xfrm>
            <a:off x="10292080" y="3559101"/>
            <a:ext cx="1643380" cy="669438"/>
          </a:xfrm>
        </p:spPr>
        <p:txBody>
          <a:bodyPr anchor="ctr">
            <a:noAutofit/>
          </a:bodyPr>
          <a:lstStyle>
            <a:lvl1pPr marL="0" indent="0" algn="r">
              <a:lnSpc>
                <a:spcPct val="100000"/>
              </a:lnSpc>
              <a:buNone/>
              <a:defRPr sz="24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教师姓名</a:t>
            </a:r>
          </a:p>
        </p:txBody>
      </p:sp>
      <p:sp>
        <p:nvSpPr>
          <p:cNvPr id="15" name="文本框 14">
            <a:extLst>
              <a:ext uri="{FF2B5EF4-FFF2-40B4-BE49-F238E27FC236}">
                <a16:creationId xmlns:a16="http://schemas.microsoft.com/office/drawing/2014/main" id="{F697CB80-4794-31B0-7613-8A37AE872F97}"/>
              </a:ext>
            </a:extLst>
          </p:cNvPr>
          <p:cNvSpPr txBox="1"/>
          <p:nvPr userDrawn="1"/>
        </p:nvSpPr>
        <p:spPr>
          <a:xfrm>
            <a:off x="7698462" y="5077500"/>
            <a:ext cx="4493538"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2F5597"/>
                </a:solidFill>
                <a:effectLst/>
                <a:uLnTx/>
                <a:uFillTx/>
                <a:latin typeface="微软雅黑" panose="020B0503020204020204" pitchFamily="34" charset="-122"/>
                <a:ea typeface="微软雅黑" panose="020B0503020204020204" pitchFamily="34" charset="-122"/>
                <a:cs typeface="+mn-cs"/>
              </a:rPr>
              <a:t>网络空间安全学院（密码学院）</a:t>
            </a:r>
          </a:p>
        </p:txBody>
      </p:sp>
      <p:sp>
        <p:nvSpPr>
          <p:cNvPr id="16" name="文本框 15">
            <a:extLst>
              <a:ext uri="{FF2B5EF4-FFF2-40B4-BE49-F238E27FC236}">
                <a16:creationId xmlns:a16="http://schemas.microsoft.com/office/drawing/2014/main" id="{92443FED-B5FF-5C43-2AE2-761619849102}"/>
              </a:ext>
            </a:extLst>
          </p:cNvPr>
          <p:cNvSpPr txBox="1"/>
          <p:nvPr userDrawn="1"/>
        </p:nvSpPr>
        <p:spPr>
          <a:xfrm>
            <a:off x="7691120" y="5493411"/>
            <a:ext cx="4291559" cy="307777"/>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srgbClr val="2F5597"/>
                </a:solidFill>
                <a:effectLst/>
                <a:uLnTx/>
                <a:uFillTx/>
                <a:latin typeface="Times New Roman" panose="02020603050405020304" pitchFamily="18" charset="0"/>
                <a:ea typeface="等线" panose="02010600030101010101" pitchFamily="2" charset="-122"/>
                <a:cs typeface="Times New Roman" panose="02020603050405020304" pitchFamily="18" charset="0"/>
              </a:rPr>
              <a:t>School of Cyberspace Security (School of Cryptology)</a:t>
            </a:r>
            <a:endParaRPr kumimoji="0" lang="zh-CN" altLang="en-US" sz="1400" b="1" i="0" u="none" strike="noStrike" kern="1200" cap="none" spc="0" normalizeH="0" baseline="0" noProof="0" dirty="0">
              <a:ln>
                <a:noFill/>
              </a:ln>
              <a:solidFill>
                <a:srgbClr val="2F5597"/>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pic>
        <p:nvPicPr>
          <p:cNvPr id="2050" name="Picture 2">
            <a:extLst>
              <a:ext uri="{FF2B5EF4-FFF2-40B4-BE49-F238E27FC236}">
                <a16:creationId xmlns:a16="http://schemas.microsoft.com/office/drawing/2014/main" id="{6CF725EC-961B-9B03-BC5C-3E373F739695}"/>
              </a:ext>
            </a:extLst>
          </p:cNvPr>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81826"/>
          <a:stretch/>
        </p:blipFill>
        <p:spPr bwMode="auto">
          <a:xfrm>
            <a:off x="6771550" y="4957647"/>
            <a:ext cx="915899" cy="938125"/>
          </a:xfrm>
          <a:prstGeom prst="rect">
            <a:avLst/>
          </a:prstGeom>
          <a:noFill/>
          <a:extLst>
            <a:ext uri="{909E8E84-426E-40DD-AFC4-6F175D3DCCD1}">
              <a14:hiddenFill xmlns:a14="http://schemas.microsoft.com/office/drawing/2010/main">
                <a:solidFill>
                  <a:srgbClr val="FFFFFF"/>
                </a:solidFill>
              </a14:hiddenFill>
            </a:ext>
          </a:extLst>
        </p:spPr>
      </p:pic>
      <p:sp>
        <p:nvSpPr>
          <p:cNvPr id="20" name="文本占位符 11">
            <a:extLst>
              <a:ext uri="{FF2B5EF4-FFF2-40B4-BE49-F238E27FC236}">
                <a16:creationId xmlns:a16="http://schemas.microsoft.com/office/drawing/2014/main" id="{FC44820E-A57F-8344-C3D5-FE7CF7CB6154}"/>
              </a:ext>
            </a:extLst>
          </p:cNvPr>
          <p:cNvSpPr>
            <a:spLocks noGrp="1"/>
          </p:cNvSpPr>
          <p:nvPr>
            <p:ph type="body" sz="quarter" idx="16" hasCustomPrompt="1"/>
          </p:nvPr>
        </p:nvSpPr>
        <p:spPr>
          <a:xfrm>
            <a:off x="10052050" y="6356351"/>
            <a:ext cx="1883410" cy="501649"/>
          </a:xfrm>
        </p:spPr>
        <p:txBody>
          <a:bodyPr anchor="ctr">
            <a:noAutofit/>
          </a:bodyPr>
          <a:lstStyle>
            <a:lvl1pPr marL="0" indent="0" algn="r">
              <a:lnSpc>
                <a:spcPct val="100000"/>
              </a:lnSpc>
              <a:buNone/>
              <a:defRPr sz="16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学期</a:t>
            </a:r>
          </a:p>
        </p:txBody>
      </p:sp>
    </p:spTree>
    <p:extLst>
      <p:ext uri="{BB962C8B-B14F-4D97-AF65-F5344CB8AC3E}">
        <p14:creationId xmlns:p14="http://schemas.microsoft.com/office/powerpoint/2010/main" val="125579396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空白">
    <p:bg>
      <p:bgRef idx="1001">
        <a:schemeClr val="bg1"/>
      </p:bgRef>
    </p:bg>
    <p:spTree>
      <p:nvGrpSpPr>
        <p:cNvPr id="1" name=""/>
        <p:cNvGrpSpPr/>
        <p:nvPr/>
      </p:nvGrpSpPr>
      <p:grpSpPr>
        <a:xfrm>
          <a:off x="0" y="0"/>
          <a:ext cx="0" cy="0"/>
          <a:chOff x="0" y="0"/>
          <a:chExt cx="0" cy="0"/>
        </a:xfrm>
      </p:grpSpPr>
      <p:sp>
        <p:nvSpPr>
          <p:cNvPr id="13" name="矩形 12"/>
          <p:cNvSpPr/>
          <p:nvPr userDrawn="1"/>
        </p:nvSpPr>
        <p:spPr>
          <a:xfrm>
            <a:off x="0" y="6356350"/>
            <a:ext cx="12192000" cy="5016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4" name="灯片编号占位符 3"/>
          <p:cNvSpPr>
            <a:spLocks noGrp="1"/>
          </p:cNvSpPr>
          <p:nvPr>
            <p:ph type="sldNum" sz="quarter" idx="12"/>
          </p:nvPr>
        </p:nvSpPr>
        <p:spPr>
          <a:xfrm>
            <a:off x="9282791" y="6420143"/>
            <a:ext cx="2743200" cy="365125"/>
          </a:xfrm>
        </p:spPr>
        <p:txBody>
          <a:bodyPr/>
          <a:lstStyle>
            <a:lvl1pPr>
              <a:defRPr sz="1600" b="1">
                <a:solidFill>
                  <a:schemeClr val="bg1"/>
                </a:solidFill>
                <a:latin typeface="微软雅黑" panose="020B0503020204020204" pitchFamily="34" charset="-122"/>
                <a:ea typeface="微软雅黑" panose="020B0503020204020204" pitchFamily="34" charset="-122"/>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3FA3B7B3-45F1-4F78-8C74-FDB527C9F76D}" type="slidenum">
              <a:rPr kumimoji="0" lang="zh-CN" altLang="en-US" sz="1600" b="1" i="0" u="none" strike="noStrike" kern="120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zh-CN" altLang="en-US" sz="16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 name="矩形 4"/>
          <p:cNvSpPr/>
          <p:nvPr userDrawn="1"/>
        </p:nvSpPr>
        <p:spPr>
          <a:xfrm>
            <a:off x="6" y="6"/>
            <a:ext cx="12192000" cy="7661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pic>
        <p:nvPicPr>
          <p:cNvPr id="21" name="图片 20"/>
          <p:cNvPicPr>
            <a:picLocks noChangeAspect="1"/>
          </p:cNvPicPr>
          <p:nvPr userDrawn="1"/>
        </p:nvPicPr>
        <p:blipFill rotWithShape="1">
          <a:blip r:embed="rId2"/>
          <a:srcRect t="27732" b="29452"/>
          <a:stretch>
            <a:fillRect/>
          </a:stretch>
        </p:blipFill>
        <p:spPr>
          <a:xfrm>
            <a:off x="7258050" y="950"/>
            <a:ext cx="4933955" cy="765175"/>
          </a:xfrm>
          <a:prstGeom prst="rect">
            <a:avLst/>
          </a:prstGeom>
        </p:spPr>
      </p:pic>
      <p:sp>
        <p:nvSpPr>
          <p:cNvPr id="15" name="文本占位符 11">
            <a:extLst>
              <a:ext uri="{FF2B5EF4-FFF2-40B4-BE49-F238E27FC236}">
                <a16:creationId xmlns:a16="http://schemas.microsoft.com/office/drawing/2014/main" id="{8D67CF8A-CFB5-40ED-BE9B-21FBEB0B1559}"/>
              </a:ext>
            </a:extLst>
          </p:cNvPr>
          <p:cNvSpPr>
            <a:spLocks noGrp="1"/>
          </p:cNvSpPr>
          <p:nvPr>
            <p:ph type="body" sz="quarter" idx="14" hasCustomPrompt="1"/>
          </p:nvPr>
        </p:nvSpPr>
        <p:spPr>
          <a:xfrm>
            <a:off x="198611" y="926153"/>
            <a:ext cx="11794779" cy="566694"/>
          </a:xfrm>
        </p:spPr>
        <p:txBody>
          <a:bodyPr>
            <a:noAutofit/>
          </a:bodyPr>
          <a:lstStyle>
            <a:lvl1pPr marL="0" indent="0">
              <a:lnSpc>
                <a:spcPct val="100000"/>
              </a:lnSpc>
              <a:buNone/>
              <a:defRPr sz="2800" b="1">
                <a:solidFill>
                  <a:schemeClr val="tx1"/>
                </a:solidFill>
                <a:latin typeface="微软雅黑" panose="020B0503020204020204" pitchFamily="34" charset="-122"/>
                <a:ea typeface="微软雅黑" panose="020B0503020204020204" pitchFamily="34" charset="-122"/>
              </a:defRPr>
            </a:lvl1pPr>
          </a:lstStyle>
          <a:p>
            <a:pPr lvl="0"/>
            <a:r>
              <a:rPr lang="zh-CN" altLang="en-US" dirty="0"/>
              <a:t>子标题</a:t>
            </a:r>
          </a:p>
        </p:txBody>
      </p:sp>
      <p:sp>
        <p:nvSpPr>
          <p:cNvPr id="18" name="文本占位符 11">
            <a:extLst>
              <a:ext uri="{FF2B5EF4-FFF2-40B4-BE49-F238E27FC236}">
                <a16:creationId xmlns:a16="http://schemas.microsoft.com/office/drawing/2014/main" id="{2271C624-D7F8-4D49-BDAC-DFE5E6B84398}"/>
              </a:ext>
            </a:extLst>
          </p:cNvPr>
          <p:cNvSpPr>
            <a:spLocks noGrp="1"/>
          </p:cNvSpPr>
          <p:nvPr>
            <p:ph type="body" sz="quarter" idx="15" hasCustomPrompt="1"/>
          </p:nvPr>
        </p:nvSpPr>
        <p:spPr>
          <a:xfrm>
            <a:off x="198611" y="1558806"/>
            <a:ext cx="11794779" cy="4516005"/>
          </a:xfrm>
        </p:spPr>
        <p:txBody>
          <a:bodyPr>
            <a:normAutofit/>
          </a:bodyPr>
          <a:lstStyle>
            <a:lvl1pPr marL="0" indent="0" algn="just">
              <a:lnSpc>
                <a:spcPct val="100000"/>
              </a:lnSpc>
              <a:spcBef>
                <a:spcPts val="0"/>
              </a:spcBef>
              <a:buNone/>
              <a:defRPr sz="2400" b="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stStyle>
          <a:p>
            <a:pPr lvl="0"/>
            <a:r>
              <a:rPr lang="zh-CN" altLang="en-US" dirty="0"/>
              <a:t>内容</a:t>
            </a:r>
          </a:p>
        </p:txBody>
      </p:sp>
      <p:sp>
        <p:nvSpPr>
          <p:cNvPr id="20" name="文本框 19">
            <a:extLst>
              <a:ext uri="{FF2B5EF4-FFF2-40B4-BE49-F238E27FC236}">
                <a16:creationId xmlns:a16="http://schemas.microsoft.com/office/drawing/2014/main" id="{B6E122F0-65ED-4628-B224-B646FE447C5E}"/>
              </a:ext>
            </a:extLst>
          </p:cNvPr>
          <p:cNvSpPr txBox="1"/>
          <p:nvPr userDrawn="1"/>
        </p:nvSpPr>
        <p:spPr>
          <a:xfrm>
            <a:off x="1782929" y="6403157"/>
            <a:ext cx="2339102"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网络空间安全学院（密码学院）</a:t>
            </a:r>
          </a:p>
        </p:txBody>
      </p:sp>
      <p:sp>
        <p:nvSpPr>
          <p:cNvPr id="23" name="文本框 22">
            <a:extLst>
              <a:ext uri="{FF2B5EF4-FFF2-40B4-BE49-F238E27FC236}">
                <a16:creationId xmlns:a16="http://schemas.microsoft.com/office/drawing/2014/main" id="{5F076CCB-B3EB-4545-AA1E-F0A8B8815229}"/>
              </a:ext>
            </a:extLst>
          </p:cNvPr>
          <p:cNvSpPr txBox="1"/>
          <p:nvPr userDrawn="1"/>
        </p:nvSpPr>
        <p:spPr>
          <a:xfrm>
            <a:off x="1782931" y="6596076"/>
            <a:ext cx="2826415" cy="2308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900" b="1" i="0" u="none" strike="noStrike" kern="1200" cap="none" spc="0" normalizeH="0" baseline="0" noProof="0" dirty="0">
                <a:ln>
                  <a:noFill/>
                </a:ln>
                <a:solidFill>
                  <a:prstClr val="white"/>
                </a:solidFill>
                <a:effectLst/>
                <a:uLnTx/>
                <a:uFillTx/>
                <a:latin typeface="Times New Roman" panose="02020603050405020304" pitchFamily="18" charset="0"/>
                <a:ea typeface="等线" panose="02010600030101010101" pitchFamily="2" charset="-122"/>
                <a:cs typeface="Times New Roman" panose="02020603050405020304" pitchFamily="18" charset="0"/>
              </a:rPr>
              <a:t>School of Cyberspace Security (School of Cryptology)</a:t>
            </a:r>
            <a:endParaRPr kumimoji="0" lang="zh-CN" altLang="en-US" sz="900" b="1" i="0" u="none" strike="noStrike" kern="1200" cap="none" spc="0" normalizeH="0" baseline="0" noProof="0" dirty="0">
              <a:ln>
                <a:noFill/>
              </a:ln>
              <a:solidFill>
                <a:prstClr val="white"/>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cxnSp>
        <p:nvCxnSpPr>
          <p:cNvPr id="24" name="直接连接符 23">
            <a:extLst>
              <a:ext uri="{FF2B5EF4-FFF2-40B4-BE49-F238E27FC236}">
                <a16:creationId xmlns:a16="http://schemas.microsoft.com/office/drawing/2014/main" id="{7108C544-D1F6-4B5F-A665-CC4B5AEF4133}"/>
              </a:ext>
            </a:extLst>
          </p:cNvPr>
          <p:cNvCxnSpPr>
            <a:cxnSpLocks/>
          </p:cNvCxnSpPr>
          <p:nvPr userDrawn="1"/>
        </p:nvCxnSpPr>
        <p:spPr>
          <a:xfrm>
            <a:off x="1422396" y="6460723"/>
            <a:ext cx="0" cy="2929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图片 1">
            <a:extLst>
              <a:ext uri="{FF2B5EF4-FFF2-40B4-BE49-F238E27FC236}">
                <a16:creationId xmlns:a16="http://schemas.microsoft.com/office/drawing/2014/main" id="{C18175B0-C1FD-0A18-E45F-34B393CD372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66009" y="6431564"/>
            <a:ext cx="1167490" cy="351222"/>
          </a:xfrm>
          <a:prstGeom prst="rect">
            <a:avLst/>
          </a:prstGeom>
        </p:spPr>
      </p:pic>
      <p:pic>
        <p:nvPicPr>
          <p:cNvPr id="3" name="图片 2">
            <a:extLst>
              <a:ext uri="{FF2B5EF4-FFF2-40B4-BE49-F238E27FC236}">
                <a16:creationId xmlns:a16="http://schemas.microsoft.com/office/drawing/2014/main" id="{2D831B91-E10C-1A5F-09C4-2E5C1A5E442C}"/>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499508" y="6424778"/>
            <a:ext cx="364794" cy="364794"/>
          </a:xfrm>
          <a:prstGeom prst="rect">
            <a:avLst/>
          </a:prstGeom>
        </p:spPr>
      </p:pic>
      <p:sp>
        <p:nvSpPr>
          <p:cNvPr id="17" name="矩形 16">
            <a:extLst>
              <a:ext uri="{FF2B5EF4-FFF2-40B4-BE49-F238E27FC236}">
                <a16:creationId xmlns:a16="http://schemas.microsoft.com/office/drawing/2014/main" id="{CF48F13F-6E60-2EBF-EBBF-6DF09D3BFE7E}"/>
              </a:ext>
            </a:extLst>
          </p:cNvPr>
          <p:cNvSpPr/>
          <p:nvPr userDrawn="1"/>
        </p:nvSpPr>
        <p:spPr>
          <a:xfrm>
            <a:off x="0" y="-1719"/>
            <a:ext cx="2295525" cy="711380"/>
          </a:xfrm>
          <a:prstGeom prst="rect">
            <a:avLst/>
          </a:prstGeom>
          <a:blipFill dpi="0" rotWithShape="1">
            <a:blip r:embed="rId5">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66" name="矩形 65">
            <a:extLst>
              <a:ext uri="{FF2B5EF4-FFF2-40B4-BE49-F238E27FC236}">
                <a16:creationId xmlns:a16="http://schemas.microsoft.com/office/drawing/2014/main" id="{6CF607E7-29EB-4C6A-6433-EB2EB6D92A1D}"/>
              </a:ext>
            </a:extLst>
          </p:cNvPr>
          <p:cNvSpPr/>
          <p:nvPr userDrawn="1"/>
        </p:nvSpPr>
        <p:spPr>
          <a:xfrm>
            <a:off x="2295525" y="-1719"/>
            <a:ext cx="2295525" cy="711380"/>
          </a:xfrm>
          <a:prstGeom prst="rect">
            <a:avLst/>
          </a:prstGeom>
          <a:blipFill dpi="0" rotWithShape="1">
            <a:blip r:embed="rId5">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65" name="矩形 64">
            <a:extLst>
              <a:ext uri="{FF2B5EF4-FFF2-40B4-BE49-F238E27FC236}">
                <a16:creationId xmlns:a16="http://schemas.microsoft.com/office/drawing/2014/main" id="{0919D64C-D132-7AFD-72FC-2EEA8B642E0C}"/>
              </a:ext>
            </a:extLst>
          </p:cNvPr>
          <p:cNvSpPr/>
          <p:nvPr userDrawn="1"/>
        </p:nvSpPr>
        <p:spPr>
          <a:xfrm>
            <a:off x="0" y="-5020"/>
            <a:ext cx="4640397" cy="771798"/>
          </a:xfrm>
          <a:prstGeom prst="rect">
            <a:avLst/>
          </a:prstGeom>
          <a:gradFill flip="none" rotWithShape="1">
            <a:gsLst>
              <a:gs pos="0">
                <a:srgbClr val="2F5597">
                  <a:alpha val="0"/>
                </a:srgbClr>
              </a:gs>
              <a:gs pos="100000">
                <a:srgbClr val="2F559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2" name="文本占位符 11"/>
          <p:cNvSpPr>
            <a:spLocks noGrp="1"/>
          </p:cNvSpPr>
          <p:nvPr>
            <p:ph type="body" sz="quarter" idx="13" hasCustomPrompt="1"/>
          </p:nvPr>
        </p:nvSpPr>
        <p:spPr>
          <a:xfrm>
            <a:off x="198610" y="104373"/>
            <a:ext cx="7702551" cy="560215"/>
          </a:xfrm>
        </p:spPr>
        <p:txBody>
          <a:bodyPr/>
          <a:lstStyle>
            <a:lvl1pPr marL="0" indent="0">
              <a:lnSpc>
                <a:spcPct val="100000"/>
              </a:lnSpc>
              <a:buNone/>
              <a:defRPr b="1">
                <a:solidFill>
                  <a:schemeClr val="bg1"/>
                </a:solidFill>
                <a:latin typeface="微软雅黑" panose="020B0503020204020204" pitchFamily="34" charset="-122"/>
                <a:ea typeface="微软雅黑" panose="020B0503020204020204" pitchFamily="34" charset="-122"/>
              </a:defRPr>
            </a:lvl1pPr>
          </a:lstStyle>
          <a:p>
            <a:pPr lvl="0"/>
            <a:r>
              <a:rPr lang="zh-CN" altLang="en-US" dirty="0"/>
              <a:t>标题</a:t>
            </a:r>
          </a:p>
        </p:txBody>
      </p:sp>
    </p:spTree>
    <p:extLst>
      <p:ext uri="{BB962C8B-B14F-4D97-AF65-F5344CB8AC3E}">
        <p14:creationId xmlns:p14="http://schemas.microsoft.com/office/powerpoint/2010/main" val="2975662825"/>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空白">
    <p:bg>
      <p:bgRef idx="1001">
        <a:schemeClr val="bg1"/>
      </p:bgRef>
    </p:bg>
    <p:spTree>
      <p:nvGrpSpPr>
        <p:cNvPr id="1" name=""/>
        <p:cNvGrpSpPr/>
        <p:nvPr/>
      </p:nvGrpSpPr>
      <p:grpSpPr>
        <a:xfrm>
          <a:off x="0" y="0"/>
          <a:ext cx="0" cy="0"/>
          <a:chOff x="0" y="0"/>
          <a:chExt cx="0" cy="0"/>
        </a:xfrm>
      </p:grpSpPr>
      <p:sp>
        <p:nvSpPr>
          <p:cNvPr id="13" name="矩形 12"/>
          <p:cNvSpPr/>
          <p:nvPr userDrawn="1"/>
        </p:nvSpPr>
        <p:spPr>
          <a:xfrm>
            <a:off x="0" y="6356350"/>
            <a:ext cx="12192000" cy="5016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4" name="灯片编号占位符 3"/>
          <p:cNvSpPr>
            <a:spLocks noGrp="1"/>
          </p:cNvSpPr>
          <p:nvPr>
            <p:ph type="sldNum" sz="quarter" idx="12"/>
          </p:nvPr>
        </p:nvSpPr>
        <p:spPr>
          <a:xfrm>
            <a:off x="9282791" y="6420143"/>
            <a:ext cx="2743200" cy="365125"/>
          </a:xfrm>
        </p:spPr>
        <p:txBody>
          <a:bodyPr/>
          <a:lstStyle>
            <a:lvl1pPr>
              <a:defRPr sz="1600" b="1">
                <a:solidFill>
                  <a:schemeClr val="bg1"/>
                </a:solidFill>
                <a:latin typeface="微软雅黑" panose="020B0503020204020204" pitchFamily="34" charset="-122"/>
                <a:ea typeface="微软雅黑" panose="020B0503020204020204" pitchFamily="34" charset="-122"/>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3FA3B7B3-45F1-4F78-8C74-FDB527C9F76D}" type="slidenum">
              <a:rPr kumimoji="0" lang="zh-CN" altLang="en-US" sz="1600" b="1" i="0" u="none" strike="noStrike" kern="120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zh-CN" altLang="en-US" sz="16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 name="矩形 4"/>
          <p:cNvSpPr/>
          <p:nvPr userDrawn="1"/>
        </p:nvSpPr>
        <p:spPr>
          <a:xfrm>
            <a:off x="6" y="6"/>
            <a:ext cx="12192000" cy="7661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pic>
        <p:nvPicPr>
          <p:cNvPr id="21" name="图片 20"/>
          <p:cNvPicPr>
            <a:picLocks noChangeAspect="1"/>
          </p:cNvPicPr>
          <p:nvPr userDrawn="1"/>
        </p:nvPicPr>
        <p:blipFill rotWithShape="1">
          <a:blip r:embed="rId2"/>
          <a:srcRect t="27732" b="29452"/>
          <a:stretch>
            <a:fillRect/>
          </a:stretch>
        </p:blipFill>
        <p:spPr>
          <a:xfrm>
            <a:off x="7258050" y="950"/>
            <a:ext cx="4933955" cy="765175"/>
          </a:xfrm>
          <a:prstGeom prst="rect">
            <a:avLst/>
          </a:prstGeom>
        </p:spPr>
      </p:pic>
      <p:sp>
        <p:nvSpPr>
          <p:cNvPr id="20" name="文本框 19">
            <a:extLst>
              <a:ext uri="{FF2B5EF4-FFF2-40B4-BE49-F238E27FC236}">
                <a16:creationId xmlns:a16="http://schemas.microsoft.com/office/drawing/2014/main" id="{B6E122F0-65ED-4628-B224-B646FE447C5E}"/>
              </a:ext>
            </a:extLst>
          </p:cNvPr>
          <p:cNvSpPr txBox="1"/>
          <p:nvPr userDrawn="1"/>
        </p:nvSpPr>
        <p:spPr>
          <a:xfrm>
            <a:off x="1782929" y="6403157"/>
            <a:ext cx="2339102"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网络空间安全学院（密码学院）</a:t>
            </a:r>
          </a:p>
        </p:txBody>
      </p:sp>
      <p:sp>
        <p:nvSpPr>
          <p:cNvPr id="23" name="文本框 22">
            <a:extLst>
              <a:ext uri="{FF2B5EF4-FFF2-40B4-BE49-F238E27FC236}">
                <a16:creationId xmlns:a16="http://schemas.microsoft.com/office/drawing/2014/main" id="{5F076CCB-B3EB-4545-AA1E-F0A8B8815229}"/>
              </a:ext>
            </a:extLst>
          </p:cNvPr>
          <p:cNvSpPr txBox="1"/>
          <p:nvPr userDrawn="1"/>
        </p:nvSpPr>
        <p:spPr>
          <a:xfrm>
            <a:off x="1782931" y="6596076"/>
            <a:ext cx="2826415" cy="2308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900" b="1" i="0" u="none" strike="noStrike" kern="1200" cap="none" spc="0" normalizeH="0" baseline="0" noProof="0" dirty="0">
                <a:ln>
                  <a:noFill/>
                </a:ln>
                <a:solidFill>
                  <a:prstClr val="white"/>
                </a:solidFill>
                <a:effectLst/>
                <a:uLnTx/>
                <a:uFillTx/>
                <a:latin typeface="Times New Roman" panose="02020603050405020304" pitchFamily="18" charset="0"/>
                <a:ea typeface="等线" panose="02010600030101010101" pitchFamily="2" charset="-122"/>
                <a:cs typeface="Times New Roman" panose="02020603050405020304" pitchFamily="18" charset="0"/>
              </a:rPr>
              <a:t>School of Cyberspace Security (School of Cryptology)</a:t>
            </a:r>
            <a:endParaRPr kumimoji="0" lang="zh-CN" altLang="en-US" sz="900" b="1" i="0" u="none" strike="noStrike" kern="1200" cap="none" spc="0" normalizeH="0" baseline="0" noProof="0" dirty="0">
              <a:ln>
                <a:noFill/>
              </a:ln>
              <a:solidFill>
                <a:prstClr val="white"/>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cxnSp>
        <p:nvCxnSpPr>
          <p:cNvPr id="24" name="直接连接符 23">
            <a:extLst>
              <a:ext uri="{FF2B5EF4-FFF2-40B4-BE49-F238E27FC236}">
                <a16:creationId xmlns:a16="http://schemas.microsoft.com/office/drawing/2014/main" id="{7108C544-D1F6-4B5F-A665-CC4B5AEF4133}"/>
              </a:ext>
            </a:extLst>
          </p:cNvPr>
          <p:cNvCxnSpPr>
            <a:cxnSpLocks/>
          </p:cNvCxnSpPr>
          <p:nvPr userDrawn="1"/>
        </p:nvCxnSpPr>
        <p:spPr>
          <a:xfrm>
            <a:off x="1422396" y="6460723"/>
            <a:ext cx="0" cy="2929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图片 1">
            <a:extLst>
              <a:ext uri="{FF2B5EF4-FFF2-40B4-BE49-F238E27FC236}">
                <a16:creationId xmlns:a16="http://schemas.microsoft.com/office/drawing/2014/main" id="{C18175B0-C1FD-0A18-E45F-34B393CD372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66009" y="6431564"/>
            <a:ext cx="1167490" cy="351222"/>
          </a:xfrm>
          <a:prstGeom prst="rect">
            <a:avLst/>
          </a:prstGeom>
        </p:spPr>
      </p:pic>
      <p:pic>
        <p:nvPicPr>
          <p:cNvPr id="3" name="图片 2">
            <a:extLst>
              <a:ext uri="{FF2B5EF4-FFF2-40B4-BE49-F238E27FC236}">
                <a16:creationId xmlns:a16="http://schemas.microsoft.com/office/drawing/2014/main" id="{2D831B91-E10C-1A5F-09C4-2E5C1A5E442C}"/>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499508" y="6424778"/>
            <a:ext cx="364794" cy="364794"/>
          </a:xfrm>
          <a:prstGeom prst="rect">
            <a:avLst/>
          </a:prstGeom>
        </p:spPr>
      </p:pic>
      <p:sp>
        <p:nvSpPr>
          <p:cNvPr id="17" name="矩形 16">
            <a:extLst>
              <a:ext uri="{FF2B5EF4-FFF2-40B4-BE49-F238E27FC236}">
                <a16:creationId xmlns:a16="http://schemas.microsoft.com/office/drawing/2014/main" id="{CF48F13F-6E60-2EBF-EBBF-6DF09D3BFE7E}"/>
              </a:ext>
            </a:extLst>
          </p:cNvPr>
          <p:cNvSpPr/>
          <p:nvPr userDrawn="1"/>
        </p:nvSpPr>
        <p:spPr>
          <a:xfrm>
            <a:off x="0" y="-1719"/>
            <a:ext cx="2295525" cy="711380"/>
          </a:xfrm>
          <a:prstGeom prst="rect">
            <a:avLst/>
          </a:prstGeom>
          <a:blipFill dpi="0" rotWithShape="1">
            <a:blip r:embed="rId5">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66" name="矩形 65">
            <a:extLst>
              <a:ext uri="{FF2B5EF4-FFF2-40B4-BE49-F238E27FC236}">
                <a16:creationId xmlns:a16="http://schemas.microsoft.com/office/drawing/2014/main" id="{6CF607E7-29EB-4C6A-6433-EB2EB6D92A1D}"/>
              </a:ext>
            </a:extLst>
          </p:cNvPr>
          <p:cNvSpPr/>
          <p:nvPr userDrawn="1"/>
        </p:nvSpPr>
        <p:spPr>
          <a:xfrm>
            <a:off x="2295525" y="-1719"/>
            <a:ext cx="2295525" cy="711380"/>
          </a:xfrm>
          <a:prstGeom prst="rect">
            <a:avLst/>
          </a:prstGeom>
          <a:blipFill dpi="0" rotWithShape="1">
            <a:blip r:embed="rId5">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65" name="矩形 64">
            <a:extLst>
              <a:ext uri="{FF2B5EF4-FFF2-40B4-BE49-F238E27FC236}">
                <a16:creationId xmlns:a16="http://schemas.microsoft.com/office/drawing/2014/main" id="{0919D64C-D132-7AFD-72FC-2EEA8B642E0C}"/>
              </a:ext>
            </a:extLst>
          </p:cNvPr>
          <p:cNvSpPr/>
          <p:nvPr userDrawn="1"/>
        </p:nvSpPr>
        <p:spPr>
          <a:xfrm>
            <a:off x="0" y="-5020"/>
            <a:ext cx="4640397" cy="771798"/>
          </a:xfrm>
          <a:prstGeom prst="rect">
            <a:avLst/>
          </a:prstGeom>
          <a:gradFill flip="none" rotWithShape="1">
            <a:gsLst>
              <a:gs pos="0">
                <a:srgbClr val="2F5597">
                  <a:alpha val="0"/>
                </a:srgbClr>
              </a:gs>
              <a:gs pos="100000">
                <a:srgbClr val="2F559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2" name="文本占位符 11"/>
          <p:cNvSpPr>
            <a:spLocks noGrp="1"/>
          </p:cNvSpPr>
          <p:nvPr>
            <p:ph type="body" sz="quarter" idx="13" hasCustomPrompt="1"/>
          </p:nvPr>
        </p:nvSpPr>
        <p:spPr>
          <a:xfrm>
            <a:off x="198610" y="104373"/>
            <a:ext cx="7702551" cy="560215"/>
          </a:xfrm>
        </p:spPr>
        <p:txBody>
          <a:bodyPr/>
          <a:lstStyle>
            <a:lvl1pPr marL="0" indent="0">
              <a:lnSpc>
                <a:spcPct val="100000"/>
              </a:lnSpc>
              <a:buNone/>
              <a:defRPr b="1">
                <a:solidFill>
                  <a:schemeClr val="bg1"/>
                </a:solidFill>
                <a:latin typeface="微软雅黑" panose="020B0503020204020204" pitchFamily="34" charset="-122"/>
                <a:ea typeface="微软雅黑" panose="020B0503020204020204" pitchFamily="34" charset="-122"/>
              </a:defRPr>
            </a:lvl1pPr>
          </a:lstStyle>
          <a:p>
            <a:pPr lvl="0"/>
            <a:r>
              <a:rPr lang="zh-CN" altLang="en-US" dirty="0"/>
              <a:t>标题</a:t>
            </a:r>
          </a:p>
        </p:txBody>
      </p:sp>
    </p:spTree>
    <p:extLst>
      <p:ext uri="{BB962C8B-B14F-4D97-AF65-F5344CB8AC3E}">
        <p14:creationId xmlns:p14="http://schemas.microsoft.com/office/powerpoint/2010/main" val="321753481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3FA3B7B3-45F1-4F78-8C74-FDB527C9F76D}"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Tree>
    <p:extLst>
      <p:ext uri="{BB962C8B-B14F-4D97-AF65-F5344CB8AC3E}">
        <p14:creationId xmlns:p14="http://schemas.microsoft.com/office/powerpoint/2010/main" val="2366786359"/>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hemeOverride" Target="../theme/themeOverride4.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zh-CN" altLang="en-US" dirty="0"/>
              <a:t>密码应用与安全性评估</a:t>
            </a:r>
          </a:p>
        </p:txBody>
      </p:sp>
      <p:sp>
        <p:nvSpPr>
          <p:cNvPr id="3" name="文本占位符 2"/>
          <p:cNvSpPr>
            <a:spLocks noGrp="1"/>
          </p:cNvSpPr>
          <p:nvPr>
            <p:ph type="body" sz="quarter" idx="14"/>
          </p:nvPr>
        </p:nvSpPr>
        <p:spPr>
          <a:xfrm>
            <a:off x="256539" y="3559101"/>
            <a:ext cx="6902543" cy="669438"/>
          </a:xfrm>
        </p:spPr>
        <p:txBody>
          <a:bodyPr/>
          <a:lstStyle/>
          <a:p>
            <a:r>
              <a:rPr lang="zh-CN" altLang="en-US" dirty="0" smtClean="0"/>
              <a:t>第</a:t>
            </a:r>
            <a:r>
              <a:rPr lang="en-US" altLang="zh-CN" smtClean="0"/>
              <a:t>4</a:t>
            </a:r>
            <a:r>
              <a:rPr lang="zh-CN" altLang="en-US" smtClean="0"/>
              <a:t>章  </a:t>
            </a:r>
            <a:r>
              <a:rPr lang="zh-CN" altLang="en-US" dirty="0"/>
              <a:t>商用密码产品类别与检测</a:t>
            </a:r>
          </a:p>
        </p:txBody>
      </p:sp>
      <p:sp>
        <p:nvSpPr>
          <p:cNvPr id="4" name="文本占位符 3"/>
          <p:cNvSpPr>
            <a:spLocks noGrp="1"/>
          </p:cNvSpPr>
          <p:nvPr>
            <p:ph type="body" sz="quarter" idx="15"/>
          </p:nvPr>
        </p:nvSpPr>
        <p:spPr/>
        <p:txBody>
          <a:bodyPr/>
          <a:lstStyle/>
          <a:p>
            <a:r>
              <a:rPr lang="zh-CN" altLang="en-US" smtClean="0"/>
              <a:t>郭祯</a:t>
            </a:r>
            <a:endParaRPr lang="zh-CN" altLang="en-US" dirty="0"/>
          </a:p>
        </p:txBody>
      </p:sp>
      <p:sp>
        <p:nvSpPr>
          <p:cNvPr id="13" name="文本占位符 12"/>
          <p:cNvSpPr>
            <a:spLocks noGrp="1"/>
          </p:cNvSpPr>
          <p:nvPr>
            <p:ph type="body" sz="quarter" idx="16"/>
          </p:nvPr>
        </p:nvSpPr>
        <p:spPr/>
        <p:txBody>
          <a:bodyPr/>
          <a:lstStyle/>
          <a:p>
            <a:r>
              <a:rPr lang="zh-CN" altLang="en-US" dirty="0"/>
              <a:t>学期</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7137FFC-D6FC-48BC-87B7-5815D5AEA1E6}"/>
              </a:ext>
            </a:extLst>
          </p:cNvPr>
          <p:cNvSpPr>
            <a:spLocks noGrp="1"/>
          </p:cNvSpPr>
          <p:nvPr>
            <p:ph type="sldNum" sz="quarter" idx="12"/>
          </p:nvPr>
        </p:nvSpPr>
        <p:spPr/>
        <p:txBody>
          <a:bodyPr/>
          <a:lstStyle/>
          <a:p>
            <a:fld id="{3FA3B7B3-45F1-4F78-8C74-FDB527C9F76D}" type="slidenum">
              <a:rPr lang="zh-CN" altLang="en-US" smtClean="0"/>
              <a:t>10</a:t>
            </a:fld>
            <a:endParaRPr lang="zh-CN" altLang="en-US" dirty="0"/>
          </a:p>
        </p:txBody>
      </p:sp>
      <p:sp>
        <p:nvSpPr>
          <p:cNvPr id="3" name="文本占位符 2">
            <a:extLst>
              <a:ext uri="{FF2B5EF4-FFF2-40B4-BE49-F238E27FC236}">
                <a16:creationId xmlns:a16="http://schemas.microsoft.com/office/drawing/2014/main" id="{B4307104-EBA8-4BA9-8C2C-3C5248D3D810}"/>
              </a:ext>
            </a:extLst>
          </p:cNvPr>
          <p:cNvSpPr>
            <a:spLocks noGrp="1"/>
          </p:cNvSpPr>
          <p:nvPr>
            <p:ph type="body" sz="quarter" idx="14"/>
          </p:nvPr>
        </p:nvSpPr>
        <p:spPr/>
        <p:txBody>
          <a:bodyPr/>
          <a:lstStyle/>
          <a:p>
            <a:r>
              <a:rPr lang="zh-CN" altLang="en-US" dirty="0"/>
              <a:t>商用密码产品检测框架</a:t>
            </a:r>
          </a:p>
        </p:txBody>
      </p:sp>
      <p:sp>
        <p:nvSpPr>
          <p:cNvPr id="4" name="文本占位符 3">
            <a:extLst>
              <a:ext uri="{FF2B5EF4-FFF2-40B4-BE49-F238E27FC236}">
                <a16:creationId xmlns:a16="http://schemas.microsoft.com/office/drawing/2014/main" id="{3D8BB5E3-FB68-49D2-B9DC-390562107F71}"/>
              </a:ext>
            </a:extLst>
          </p:cNvPr>
          <p:cNvSpPr>
            <a:spLocks noGrp="1"/>
          </p:cNvSpPr>
          <p:nvPr>
            <p:ph type="body" sz="quarter" idx="15"/>
          </p:nvPr>
        </p:nvSpPr>
        <p:spPr>
          <a:xfrm>
            <a:off x="198612" y="1558806"/>
            <a:ext cx="3441059" cy="4516005"/>
          </a:xfrm>
        </p:spPr>
        <p:txBody>
          <a:bodyPr>
            <a:normAutofit/>
          </a:bodyPr>
          <a:lstStyle/>
          <a:p>
            <a:r>
              <a:rPr lang="zh-CN" altLang="en-US" dirty="0">
                <a:latin typeface="宋体" panose="02010600030101010101" pitchFamily="2" charset="-122"/>
              </a:rPr>
              <a:t>商用密码产品检测框架如图</a:t>
            </a:r>
            <a:r>
              <a:rPr lang="en-US" altLang="zh-CN" dirty="0">
                <a:latin typeface="宋体" panose="02010600030101010101" pitchFamily="2" charset="-122"/>
              </a:rPr>
              <a:t>3-6</a:t>
            </a:r>
            <a:r>
              <a:rPr lang="zh-CN" altLang="en-US" dirty="0">
                <a:latin typeface="宋体" panose="02010600030101010101" pitchFamily="2" charset="-122"/>
              </a:rPr>
              <a:t>所示，分为安全等级符合性检测和功能标准符合性检测两方面。</a:t>
            </a:r>
          </a:p>
        </p:txBody>
      </p:sp>
      <p:sp>
        <p:nvSpPr>
          <p:cNvPr id="5" name="文本占位符 4">
            <a:extLst>
              <a:ext uri="{FF2B5EF4-FFF2-40B4-BE49-F238E27FC236}">
                <a16:creationId xmlns:a16="http://schemas.microsoft.com/office/drawing/2014/main" id="{1804A3E0-476D-4A71-BF9D-886ABF6FE26A}"/>
              </a:ext>
            </a:extLst>
          </p:cNvPr>
          <p:cNvSpPr>
            <a:spLocks noGrp="1"/>
          </p:cNvSpPr>
          <p:nvPr>
            <p:ph type="body" sz="quarter" idx="13"/>
          </p:nvPr>
        </p:nvSpPr>
        <p:spPr/>
        <p:txBody>
          <a:bodyPr/>
          <a:lstStyle/>
          <a:p>
            <a:r>
              <a:rPr lang="zh-CN" altLang="en-US" dirty="0"/>
              <a:t>商用密码产品检测</a:t>
            </a:r>
          </a:p>
        </p:txBody>
      </p:sp>
      <p:pic>
        <p:nvPicPr>
          <p:cNvPr id="6" name="图片 5">
            <a:extLst>
              <a:ext uri="{FF2B5EF4-FFF2-40B4-BE49-F238E27FC236}">
                <a16:creationId xmlns:a16="http://schemas.microsoft.com/office/drawing/2014/main" id="{406D357A-7FFA-6F83-FAE8-99C34C903723}"/>
              </a:ext>
            </a:extLst>
          </p:cNvPr>
          <p:cNvPicPr>
            <a:picLocks noChangeAspect="1"/>
          </p:cNvPicPr>
          <p:nvPr/>
        </p:nvPicPr>
        <p:blipFill>
          <a:blip r:embed="rId4"/>
          <a:stretch>
            <a:fillRect/>
          </a:stretch>
        </p:blipFill>
        <p:spPr>
          <a:xfrm>
            <a:off x="3548443" y="1782526"/>
            <a:ext cx="8643557" cy="4127179"/>
          </a:xfrm>
          <a:prstGeom prst="rect">
            <a:avLst/>
          </a:prstGeom>
        </p:spPr>
      </p:pic>
    </p:spTree>
    <p:extLst>
      <p:ext uri="{BB962C8B-B14F-4D97-AF65-F5344CB8AC3E}">
        <p14:creationId xmlns:p14="http://schemas.microsoft.com/office/powerpoint/2010/main" val="3001953263"/>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11</a:t>
            </a:fld>
            <a:endParaRPr lang="zh-CN" altLang="en-US" dirty="0"/>
          </a:p>
        </p:txBody>
      </p:sp>
      <p:sp>
        <p:nvSpPr>
          <p:cNvPr id="4" name="文本占位符 3"/>
          <p:cNvSpPr>
            <a:spLocks noGrp="1"/>
          </p:cNvSpPr>
          <p:nvPr>
            <p:ph type="body" sz="quarter" idx="14"/>
          </p:nvPr>
        </p:nvSpPr>
        <p:spPr/>
        <p:txBody>
          <a:bodyPr/>
          <a:lstStyle/>
          <a:p>
            <a:r>
              <a:rPr lang="zh-CN" altLang="en-US" dirty="0"/>
              <a:t>商用密码产品检测框架</a:t>
            </a:r>
          </a:p>
        </p:txBody>
      </p:sp>
      <p:sp>
        <p:nvSpPr>
          <p:cNvPr id="5" name="文本占位符 4"/>
          <p:cNvSpPr>
            <a:spLocks noGrp="1"/>
          </p:cNvSpPr>
          <p:nvPr>
            <p:ph type="body" sz="quarter" idx="15"/>
          </p:nvPr>
        </p:nvSpPr>
        <p:spPr/>
        <p:txBody>
          <a:bodyPr>
            <a:normAutofit lnSpcReduction="10000"/>
          </a:bodyPr>
          <a:lstStyle/>
          <a:p>
            <a:pPr eaLnBrk="1" fontAlgn="auto" hangingPunct="1">
              <a:spcAft>
                <a:spcPts val="0"/>
              </a:spcAft>
              <a:defRPr/>
            </a:pPr>
            <a:r>
              <a:rPr lang="zh-CN" altLang="en-US" dirty="0">
                <a:cs typeface="+mn-cs"/>
              </a:rPr>
              <a:t>商用密码产品检测框架分为</a:t>
            </a:r>
            <a:r>
              <a:rPr lang="zh-CN" altLang="en-US" dirty="0">
                <a:solidFill>
                  <a:srgbClr val="FF0000"/>
                </a:solidFill>
                <a:cs typeface="+mn-cs"/>
              </a:rPr>
              <a:t>安全等级符合性检测和功能标准符合性检测</a:t>
            </a:r>
            <a:r>
              <a:rPr lang="zh-CN" altLang="en-US" dirty="0">
                <a:cs typeface="+mn-cs"/>
              </a:rPr>
              <a:t>。</a:t>
            </a:r>
            <a:endParaRPr lang="en-US" altLang="zh-CN" dirty="0">
              <a:cs typeface="+mn-cs"/>
            </a:endParaRPr>
          </a:p>
          <a:p>
            <a:pPr eaLnBrk="1" fontAlgn="auto" hangingPunct="1">
              <a:spcAft>
                <a:spcPts val="0"/>
              </a:spcAft>
              <a:defRPr/>
            </a:pPr>
            <a:endParaRPr lang="en-US" altLang="zh-CN" dirty="0">
              <a:cs typeface="+mn-cs"/>
            </a:endParaRPr>
          </a:p>
          <a:p>
            <a:pPr marL="342900" indent="-342900" eaLnBrk="1" fontAlgn="auto" hangingPunct="1">
              <a:lnSpc>
                <a:spcPct val="150000"/>
              </a:lnSpc>
              <a:spcAft>
                <a:spcPts val="0"/>
              </a:spcAft>
              <a:buFont typeface="Arial" panose="020B0604020202020204" pitchFamily="34" charset="0"/>
              <a:buChar char="•"/>
              <a:defRPr/>
            </a:pPr>
            <a:r>
              <a:rPr lang="zh-CN" altLang="en-US" dirty="0">
                <a:cs typeface="+mn-cs"/>
              </a:rPr>
              <a:t>安全等级符合性检测核定密码产品的安全等级，包括敏感安全参数管理、接口安全、自测试、攻击缓解、生命周期保障等要求</a:t>
            </a:r>
            <a:r>
              <a:rPr lang="zh-CN" altLang="en-US" dirty="0" smtClean="0">
                <a:cs typeface="+mn-cs"/>
              </a:rPr>
              <a:t>。</a:t>
            </a:r>
            <a:endParaRPr lang="en-US" altLang="zh-CN" dirty="0">
              <a:cs typeface="+mn-cs"/>
            </a:endParaRPr>
          </a:p>
          <a:p>
            <a:pPr marL="342900" indent="-342900" eaLnBrk="1" fontAlgn="auto" hangingPunct="1">
              <a:lnSpc>
                <a:spcPct val="150000"/>
              </a:lnSpc>
              <a:spcAft>
                <a:spcPts val="0"/>
              </a:spcAft>
              <a:buFont typeface="Arial" panose="020B0604020202020204" pitchFamily="34" charset="0"/>
              <a:buChar char="•"/>
              <a:defRPr/>
            </a:pPr>
            <a:r>
              <a:rPr lang="zh-CN" altLang="en-US" dirty="0">
                <a:cs typeface="+mn-cs"/>
              </a:rPr>
              <a:t>功能标准符合性检测测试密码产品是否符合具体产品标准，包括算法合规性、产品功能、密钥管理、接口、性能等内容</a:t>
            </a:r>
            <a:r>
              <a:rPr lang="zh-CN" altLang="en-US" dirty="0" smtClean="0">
                <a:cs typeface="+mn-cs"/>
              </a:rPr>
              <a:t>。</a:t>
            </a:r>
            <a:endParaRPr lang="en-US" altLang="zh-CN" dirty="0" smtClean="0">
              <a:cs typeface="+mn-cs"/>
            </a:endParaRPr>
          </a:p>
          <a:p>
            <a:pPr marL="342900" indent="-342900" eaLnBrk="1" fontAlgn="auto" hangingPunct="1">
              <a:lnSpc>
                <a:spcPct val="150000"/>
              </a:lnSpc>
              <a:spcAft>
                <a:spcPts val="0"/>
              </a:spcAft>
              <a:buFont typeface="Arial" panose="020B0604020202020204" pitchFamily="34" charset="0"/>
              <a:buChar char="•"/>
              <a:defRPr/>
            </a:pPr>
            <a:r>
              <a:rPr lang="zh-CN" altLang="en-US" dirty="0" smtClean="0">
                <a:cs typeface="+mn-cs"/>
              </a:rPr>
              <a:t>根据</a:t>
            </a:r>
            <a:r>
              <a:rPr lang="zh-CN" altLang="en-US" dirty="0">
                <a:cs typeface="+mn-cs"/>
              </a:rPr>
              <a:t>产品形态不同，安全等级符合性检测分为对</a:t>
            </a:r>
            <a:r>
              <a:rPr lang="zh-CN" altLang="en-US" dirty="0">
                <a:solidFill>
                  <a:srgbClr val="FF0000"/>
                </a:solidFill>
                <a:cs typeface="+mn-cs"/>
              </a:rPr>
              <a:t>密码模块和安全芯片的检测</a:t>
            </a:r>
            <a:r>
              <a:rPr lang="zh-CN" altLang="en-US" dirty="0">
                <a:cs typeface="+mn-cs"/>
              </a:rPr>
              <a:t>，相关标准进行安全等级划分。功能标准符合性检测按照各产品的标准进行检测，例如，智能</a:t>
            </a:r>
            <a:r>
              <a:rPr lang="en-US" altLang="zh-CN" dirty="0">
                <a:cs typeface="+mn-cs"/>
              </a:rPr>
              <a:t>IC</a:t>
            </a:r>
            <a:r>
              <a:rPr lang="zh-CN" altLang="en-US" dirty="0">
                <a:cs typeface="+mn-cs"/>
              </a:rPr>
              <a:t>卡使用</a:t>
            </a:r>
            <a:r>
              <a:rPr lang="en-US" altLang="zh-CN" dirty="0">
                <a:cs typeface="+mn-cs"/>
              </a:rPr>
              <a:t>GM/T 0041-2015《</a:t>
            </a:r>
            <a:r>
              <a:rPr lang="zh-CN" altLang="en-US" dirty="0">
                <a:cs typeface="+mn-cs"/>
              </a:rPr>
              <a:t>智能</a:t>
            </a:r>
            <a:r>
              <a:rPr lang="en-US" altLang="zh-CN" dirty="0">
                <a:cs typeface="+mn-cs"/>
              </a:rPr>
              <a:t>IC</a:t>
            </a:r>
            <a:r>
              <a:rPr lang="zh-CN" altLang="en-US" dirty="0">
                <a:cs typeface="+mn-cs"/>
              </a:rPr>
              <a:t>卡密码检测规范</a:t>
            </a:r>
            <a:r>
              <a:rPr lang="en-US" altLang="zh-CN" dirty="0">
                <a:cs typeface="+mn-cs"/>
              </a:rPr>
              <a:t>》</a:t>
            </a:r>
            <a:r>
              <a:rPr lang="zh-CN" altLang="en-US" dirty="0">
                <a:cs typeface="+mn-cs"/>
              </a:rPr>
              <a:t>进行检测。</a:t>
            </a:r>
            <a:endParaRPr lang="en-US" altLang="zh-CN" dirty="0">
              <a:cs typeface="+mn-cs"/>
            </a:endParaRPr>
          </a:p>
        </p:txBody>
      </p:sp>
      <p:sp>
        <p:nvSpPr>
          <p:cNvPr id="3" name="文本占位符 2"/>
          <p:cNvSpPr>
            <a:spLocks noGrp="1"/>
          </p:cNvSpPr>
          <p:nvPr>
            <p:ph type="body" sz="quarter" idx="13"/>
          </p:nvPr>
        </p:nvSpPr>
        <p:spPr/>
        <p:txBody>
          <a:bodyPr/>
          <a:lstStyle/>
          <a:p>
            <a:r>
              <a:rPr lang="zh-CN" altLang="en-US" dirty="0"/>
              <a:t>商用密码产品检测</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12</a:t>
            </a:fld>
            <a:endParaRPr lang="zh-CN" altLang="en-US" dirty="0"/>
          </a:p>
        </p:txBody>
      </p:sp>
      <p:sp>
        <p:nvSpPr>
          <p:cNvPr id="4" name="文本占位符 3"/>
          <p:cNvSpPr>
            <a:spLocks noGrp="1"/>
          </p:cNvSpPr>
          <p:nvPr>
            <p:ph type="body" sz="quarter" idx="14"/>
          </p:nvPr>
        </p:nvSpPr>
        <p:spPr/>
        <p:txBody>
          <a:bodyPr/>
          <a:lstStyle/>
          <a:p>
            <a:r>
              <a:rPr lang="zh-CN" altLang="en-US" dirty="0"/>
              <a:t>商用密码产品检测框架</a:t>
            </a:r>
          </a:p>
        </p:txBody>
      </p:sp>
      <p:sp>
        <p:nvSpPr>
          <p:cNvPr id="5" name="文本占位符 4"/>
          <p:cNvSpPr>
            <a:spLocks noGrp="1"/>
          </p:cNvSpPr>
          <p:nvPr>
            <p:ph type="body" sz="quarter" idx="15"/>
          </p:nvPr>
        </p:nvSpPr>
        <p:spPr/>
        <p:txBody>
          <a:bodyPr>
            <a:normAutofit lnSpcReduction="10000"/>
          </a:bodyPr>
          <a:lstStyle/>
          <a:p>
            <a:pPr eaLnBrk="1" fontAlgn="auto" hangingPunct="1">
              <a:spcAft>
                <a:spcPts val="0"/>
              </a:spcAft>
              <a:defRPr/>
            </a:pPr>
            <a:r>
              <a:rPr lang="zh-CN" altLang="en-US" dirty="0">
                <a:cs typeface="+mn-cs"/>
              </a:rPr>
              <a:t>选择不同安全等级的密码产品时，应考虑以下两个因素：</a:t>
            </a:r>
          </a:p>
          <a:p>
            <a:pPr eaLnBrk="1" fontAlgn="auto" hangingPunct="1">
              <a:spcAft>
                <a:spcPts val="0"/>
              </a:spcAft>
              <a:defRPr/>
            </a:pPr>
            <a:endParaRPr lang="zh-CN" altLang="en-US" dirty="0">
              <a:cs typeface="+mn-cs"/>
            </a:endParaRPr>
          </a:p>
          <a:p>
            <a:pPr eaLnBrk="1" fontAlgn="auto" hangingPunct="1">
              <a:spcAft>
                <a:spcPts val="0"/>
              </a:spcAft>
              <a:defRPr/>
            </a:pPr>
            <a:r>
              <a:rPr lang="zh-CN" altLang="en-US" dirty="0">
                <a:solidFill>
                  <a:srgbClr val="FF0000"/>
                </a:solidFill>
                <a:cs typeface="+mn-cs"/>
              </a:rPr>
              <a:t>运行环境的防护能力：</a:t>
            </a:r>
            <a:r>
              <a:rPr lang="zh-CN" altLang="en-US" dirty="0">
                <a:cs typeface="+mn-cs"/>
              </a:rPr>
              <a:t>密码产品和运行环境共同构成密码安全防护系统。运行环境的防护能力越低，存在的安全风险越高；而防护能力越高，安全风险会降低。因此，在低安全防护能力的环境中，需选择高安全等级的密码产品；在高安全防护能力的环境中，也可选择较低安全等级的密码产品。</a:t>
            </a:r>
          </a:p>
          <a:p>
            <a:pPr eaLnBrk="1" fontAlgn="auto" hangingPunct="1">
              <a:spcAft>
                <a:spcPts val="0"/>
              </a:spcAft>
              <a:defRPr/>
            </a:pPr>
            <a:endParaRPr lang="zh-CN" altLang="en-US" dirty="0">
              <a:cs typeface="+mn-cs"/>
            </a:endParaRPr>
          </a:p>
          <a:p>
            <a:pPr eaLnBrk="1" fontAlgn="auto" hangingPunct="1">
              <a:spcAft>
                <a:spcPts val="0"/>
              </a:spcAft>
              <a:defRPr/>
            </a:pPr>
            <a:r>
              <a:rPr lang="zh-CN" altLang="en-US" dirty="0">
                <a:cs typeface="+mn-cs"/>
              </a:rPr>
              <a:t>信息资产的重要程度：信息资产包括数据、系统服务及其他资源，其重要程度与所在行业、业务场景和影响范围有关。选择密码产品时应根据信息资产的重要程度进行界定，可参考标准</a:t>
            </a:r>
            <a:r>
              <a:rPr lang="en-US" altLang="zh-CN" dirty="0">
                <a:cs typeface="+mn-cs"/>
              </a:rPr>
              <a:t>GB/T 22240-2008《</a:t>
            </a:r>
            <a:r>
              <a:rPr lang="zh-CN" altLang="en-US" dirty="0">
                <a:solidFill>
                  <a:srgbClr val="FF0000"/>
                </a:solidFill>
                <a:cs typeface="+mn-cs"/>
              </a:rPr>
              <a:t>信息安全技术信息系统安全保护等级定级指南</a:t>
            </a:r>
            <a:r>
              <a:rPr lang="en-US" altLang="zh-CN" dirty="0">
                <a:cs typeface="+mn-cs"/>
              </a:rPr>
              <a:t>》</a:t>
            </a:r>
            <a:r>
              <a:rPr lang="zh-CN" altLang="en-US" dirty="0">
                <a:cs typeface="+mn-cs"/>
              </a:rPr>
              <a:t>和</a:t>
            </a:r>
            <a:r>
              <a:rPr lang="en-US" altLang="zh-CN" dirty="0">
                <a:cs typeface="+mn-cs"/>
              </a:rPr>
              <a:t>GB/T 20984-2007《</a:t>
            </a:r>
            <a:r>
              <a:rPr lang="zh-CN" altLang="en-US" dirty="0">
                <a:cs typeface="+mn-cs"/>
              </a:rPr>
              <a:t>信息安全技术信息安全风险评估规范</a:t>
            </a:r>
            <a:r>
              <a:rPr lang="en-US" altLang="zh-CN" dirty="0">
                <a:cs typeface="+mn-cs"/>
              </a:rPr>
              <a:t>》</a:t>
            </a:r>
            <a:r>
              <a:rPr lang="zh-CN" altLang="en-US" dirty="0">
                <a:cs typeface="+mn-cs"/>
              </a:rPr>
              <a:t>。同时，在重要信息系统中选择密码产品时，还需符合业务主管部门和相关标准规范的要求。例如，根据</a:t>
            </a:r>
            <a:r>
              <a:rPr lang="en-US" altLang="zh-CN" dirty="0">
                <a:cs typeface="+mn-cs"/>
              </a:rPr>
              <a:t>《</a:t>
            </a:r>
            <a:r>
              <a:rPr lang="zh-CN" altLang="en-US" dirty="0">
                <a:cs typeface="+mn-cs"/>
              </a:rPr>
              <a:t>金融领域国产密码应用推进技术要求</a:t>
            </a:r>
            <a:r>
              <a:rPr lang="en-US" altLang="zh-CN" dirty="0">
                <a:cs typeface="+mn-cs"/>
              </a:rPr>
              <a:t>》</a:t>
            </a:r>
            <a:r>
              <a:rPr lang="zh-CN" altLang="en-US" dirty="0">
                <a:cs typeface="+mn-cs"/>
              </a:rPr>
              <a:t>，应用的金融</a:t>
            </a:r>
            <a:r>
              <a:rPr lang="en-US" altLang="zh-CN" dirty="0">
                <a:cs typeface="+mn-cs"/>
              </a:rPr>
              <a:t>IC</a:t>
            </a:r>
            <a:r>
              <a:rPr lang="zh-CN" altLang="en-US" dirty="0">
                <a:cs typeface="+mn-cs"/>
              </a:rPr>
              <a:t>卡芯片应满足安全二级及以上要求。</a:t>
            </a:r>
            <a:endParaRPr lang="en-US" altLang="zh-CN" dirty="0">
              <a:cs typeface="+mn-cs"/>
            </a:endParaRPr>
          </a:p>
        </p:txBody>
      </p:sp>
      <p:sp>
        <p:nvSpPr>
          <p:cNvPr id="3" name="文本占位符 2"/>
          <p:cNvSpPr>
            <a:spLocks noGrp="1"/>
          </p:cNvSpPr>
          <p:nvPr>
            <p:ph type="body" sz="quarter" idx="13"/>
          </p:nvPr>
        </p:nvSpPr>
        <p:spPr/>
        <p:txBody>
          <a:bodyPr/>
          <a:lstStyle/>
          <a:p>
            <a:r>
              <a:rPr lang="zh-CN" altLang="en-US" dirty="0"/>
              <a:t>商用密码产品检测</a:t>
            </a:r>
          </a:p>
        </p:txBody>
      </p:sp>
    </p:spTree>
    <p:extLst>
      <p:ext uri="{BB962C8B-B14F-4D97-AF65-F5344CB8AC3E}">
        <p14:creationId xmlns:p14="http://schemas.microsoft.com/office/powerpoint/2010/main" val="2248783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13</a:t>
            </a:fld>
            <a:endParaRPr lang="zh-CN" altLang="en-US" dirty="0"/>
          </a:p>
        </p:txBody>
      </p:sp>
      <p:sp>
        <p:nvSpPr>
          <p:cNvPr id="4" name="文本占位符 3"/>
          <p:cNvSpPr>
            <a:spLocks noGrp="1"/>
          </p:cNvSpPr>
          <p:nvPr>
            <p:ph type="body" sz="quarter" idx="14"/>
          </p:nvPr>
        </p:nvSpPr>
        <p:spPr/>
        <p:txBody>
          <a:bodyPr/>
          <a:lstStyle/>
          <a:p>
            <a:r>
              <a:rPr lang="zh-CN" altLang="en-US" dirty="0"/>
              <a:t>密码算法合规性检测</a:t>
            </a:r>
          </a:p>
        </p:txBody>
      </p:sp>
      <p:sp>
        <p:nvSpPr>
          <p:cNvPr id="5" name="文本占位符 4"/>
          <p:cNvSpPr>
            <a:spLocks noGrp="1"/>
          </p:cNvSpPr>
          <p:nvPr>
            <p:ph type="body" sz="quarter" idx="15"/>
          </p:nvPr>
        </p:nvSpPr>
        <p:spPr/>
        <p:txBody>
          <a:bodyPr>
            <a:normAutofit/>
          </a:bodyPr>
          <a:lstStyle/>
          <a:p>
            <a:pPr eaLnBrk="1" fontAlgn="auto" hangingPunct="1">
              <a:lnSpc>
                <a:spcPct val="150000"/>
              </a:lnSpc>
              <a:spcAft>
                <a:spcPts val="0"/>
              </a:spcAft>
              <a:defRPr/>
            </a:pPr>
            <a:r>
              <a:rPr lang="zh-CN" altLang="en-US" dirty="0">
                <a:cs typeface="+mn-cs"/>
              </a:rPr>
              <a:t>密码算法合规性检测包含两部分内容：</a:t>
            </a:r>
            <a:r>
              <a:rPr lang="zh-CN" altLang="en-US" dirty="0">
                <a:solidFill>
                  <a:srgbClr val="FF0000"/>
                </a:solidFill>
                <a:cs typeface="+mn-cs"/>
              </a:rPr>
              <a:t>商用密码算法实现的合规性检测和随机数生成合规性检测。</a:t>
            </a:r>
            <a:endParaRPr lang="en-US" altLang="zh-CN" dirty="0">
              <a:solidFill>
                <a:srgbClr val="FF0000"/>
              </a:solidFill>
              <a:cs typeface="+mn-cs"/>
            </a:endParaRPr>
          </a:p>
          <a:p>
            <a:pPr eaLnBrk="1" fontAlgn="auto" hangingPunct="1">
              <a:spcAft>
                <a:spcPts val="0"/>
              </a:spcAft>
              <a:defRPr/>
            </a:pPr>
            <a:endParaRPr lang="en-US" altLang="zh-CN" dirty="0">
              <a:cs typeface="+mn-cs"/>
            </a:endParaRPr>
          </a:p>
          <a:p>
            <a:pPr eaLnBrk="1" fontAlgn="auto" hangingPunct="1">
              <a:spcAft>
                <a:spcPts val="0"/>
              </a:spcAft>
              <a:defRPr/>
            </a:pPr>
            <a:r>
              <a:rPr lang="zh-CN" altLang="en-US" dirty="0">
                <a:cs typeface="+mn-cs"/>
              </a:rPr>
              <a:t>（</a:t>
            </a:r>
            <a:r>
              <a:rPr lang="en-US" altLang="zh-CN" dirty="0">
                <a:cs typeface="+mn-cs"/>
              </a:rPr>
              <a:t>1</a:t>
            </a:r>
            <a:r>
              <a:rPr lang="zh-CN" altLang="en-US" dirty="0">
                <a:cs typeface="+mn-cs"/>
              </a:rPr>
              <a:t>）商用密码算法实现合规性，是指商用密码算法应按照密码算法标准要求进行参数设置和代码实现。检测商用密码算法实现的合规性时，首先通过送检产品对指定的输入数据进行相应密码计算，产生输出数据，该过程中的输入和输出作为测试数据；再将测试数据中的输入作为商用密码算法实现的合规性检测工具的输入，通过检测工具产生输出结果。如果送检产品的输出结果与检测工具的输出结果一致，则说明密码算法实现正确，即合规。一般地，需要准备多组测试数据（如</a:t>
            </a:r>
            <a:r>
              <a:rPr lang="en-US" altLang="zh-CN" dirty="0">
                <a:cs typeface="+mn-cs"/>
              </a:rPr>
              <a:t>10</a:t>
            </a:r>
            <a:r>
              <a:rPr lang="zh-CN" altLang="en-US" dirty="0">
                <a:cs typeface="+mn-cs"/>
              </a:rPr>
              <a:t>组）进行测试，输入数据的长度也会有所不同。当所有测试结果均一致时，才能说明密码算法实现是合规的。</a:t>
            </a:r>
            <a:endParaRPr lang="en-US" altLang="zh-CN" dirty="0">
              <a:cs typeface="+mn-cs"/>
            </a:endParaRPr>
          </a:p>
        </p:txBody>
      </p:sp>
      <p:sp>
        <p:nvSpPr>
          <p:cNvPr id="3" name="文本占位符 2"/>
          <p:cNvSpPr>
            <a:spLocks noGrp="1"/>
          </p:cNvSpPr>
          <p:nvPr>
            <p:ph type="body" sz="quarter" idx="13"/>
          </p:nvPr>
        </p:nvSpPr>
        <p:spPr/>
        <p:txBody>
          <a:bodyPr/>
          <a:lstStyle/>
          <a:p>
            <a:r>
              <a:rPr lang="zh-CN" altLang="en-US" dirty="0"/>
              <a:t>商用密码产品检测</a:t>
            </a:r>
          </a:p>
        </p:txBody>
      </p:sp>
    </p:spTree>
    <p:extLst>
      <p:ext uri="{BB962C8B-B14F-4D97-AF65-F5344CB8AC3E}">
        <p14:creationId xmlns:p14="http://schemas.microsoft.com/office/powerpoint/2010/main" val="26768736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14</a:t>
            </a:fld>
            <a:endParaRPr lang="zh-CN" altLang="en-US" dirty="0"/>
          </a:p>
        </p:txBody>
      </p:sp>
      <p:sp>
        <p:nvSpPr>
          <p:cNvPr id="4" name="文本占位符 3"/>
          <p:cNvSpPr>
            <a:spLocks noGrp="1"/>
          </p:cNvSpPr>
          <p:nvPr>
            <p:ph type="body" sz="quarter" idx="14"/>
          </p:nvPr>
        </p:nvSpPr>
        <p:spPr/>
        <p:txBody>
          <a:bodyPr/>
          <a:lstStyle/>
          <a:p>
            <a:r>
              <a:rPr lang="zh-CN" altLang="en-US" dirty="0"/>
              <a:t>密码算法合规性检测</a:t>
            </a:r>
          </a:p>
        </p:txBody>
      </p:sp>
      <p:sp>
        <p:nvSpPr>
          <p:cNvPr id="5" name="文本占位符 4"/>
          <p:cNvSpPr>
            <a:spLocks noGrp="1"/>
          </p:cNvSpPr>
          <p:nvPr>
            <p:ph type="body" sz="quarter" idx="15"/>
          </p:nvPr>
        </p:nvSpPr>
        <p:spPr/>
        <p:txBody>
          <a:bodyPr>
            <a:normAutofit/>
          </a:bodyPr>
          <a:lstStyle/>
          <a:p>
            <a:pPr eaLnBrk="1" fontAlgn="auto" hangingPunct="1">
              <a:lnSpc>
                <a:spcPct val="150000"/>
              </a:lnSpc>
              <a:spcAft>
                <a:spcPts val="0"/>
              </a:spcAft>
              <a:defRPr/>
            </a:pPr>
            <a:r>
              <a:rPr lang="zh-CN" altLang="en-US" dirty="0">
                <a:cs typeface="+mn-cs"/>
              </a:rPr>
              <a:t>商用密码算法实现的合规性检测项目包括：</a:t>
            </a:r>
            <a:endParaRPr lang="en-US" altLang="zh-CN" dirty="0">
              <a:cs typeface="+mn-cs"/>
            </a:endParaRPr>
          </a:p>
          <a:p>
            <a:pPr eaLnBrk="1" fontAlgn="auto" hangingPunct="1">
              <a:lnSpc>
                <a:spcPct val="150000"/>
              </a:lnSpc>
              <a:spcAft>
                <a:spcPts val="0"/>
              </a:spcAft>
              <a:defRPr/>
            </a:pPr>
            <a:r>
              <a:rPr lang="zh-CN" altLang="en-US" dirty="0" smtClean="0">
                <a:cs typeface="+mn-cs"/>
              </a:rPr>
              <a:t>①</a:t>
            </a:r>
            <a:r>
              <a:rPr lang="en-US" altLang="zh-CN" dirty="0">
                <a:cs typeface="+mn-cs"/>
              </a:rPr>
              <a:t>ZUC</a:t>
            </a:r>
            <a:r>
              <a:rPr lang="zh-CN" altLang="en-US" dirty="0">
                <a:cs typeface="+mn-cs"/>
              </a:rPr>
              <a:t>算法：基于</a:t>
            </a:r>
            <a:r>
              <a:rPr lang="en-US" altLang="zh-CN" dirty="0">
                <a:cs typeface="+mn-cs"/>
              </a:rPr>
              <a:t>ZUC</a:t>
            </a:r>
            <a:r>
              <a:rPr lang="zh-CN" altLang="en-US" dirty="0">
                <a:cs typeface="+mn-cs"/>
              </a:rPr>
              <a:t>的机密性算法</a:t>
            </a:r>
            <a:r>
              <a:rPr lang="en-US" altLang="zh-CN" dirty="0">
                <a:cs typeface="+mn-cs"/>
              </a:rPr>
              <a:t>128-EEA3</a:t>
            </a:r>
            <a:r>
              <a:rPr lang="zh-CN" altLang="en-US" dirty="0">
                <a:cs typeface="+mn-cs"/>
              </a:rPr>
              <a:t>的合规性检测；基于</a:t>
            </a:r>
            <a:r>
              <a:rPr lang="en-US" altLang="zh-CN" dirty="0">
                <a:cs typeface="+mn-cs"/>
              </a:rPr>
              <a:t>ZUC</a:t>
            </a:r>
            <a:r>
              <a:rPr lang="zh-CN" altLang="en-US" dirty="0">
                <a:cs typeface="+mn-cs"/>
              </a:rPr>
              <a:t>的完整性算法</a:t>
            </a:r>
            <a:r>
              <a:rPr lang="en-US" altLang="zh-CN" dirty="0">
                <a:cs typeface="+mn-cs"/>
              </a:rPr>
              <a:t>128-EIA3</a:t>
            </a:r>
            <a:r>
              <a:rPr lang="zh-CN" altLang="en-US" dirty="0">
                <a:cs typeface="+mn-cs"/>
              </a:rPr>
              <a:t>的合规性检测。</a:t>
            </a:r>
          </a:p>
          <a:p>
            <a:pPr eaLnBrk="1" fontAlgn="auto" hangingPunct="1">
              <a:lnSpc>
                <a:spcPct val="150000"/>
              </a:lnSpc>
              <a:spcAft>
                <a:spcPts val="0"/>
              </a:spcAft>
              <a:defRPr/>
            </a:pPr>
            <a:r>
              <a:rPr lang="zh-CN" altLang="en-US" dirty="0">
                <a:cs typeface="+mn-cs"/>
              </a:rPr>
              <a:t>②</a:t>
            </a:r>
            <a:r>
              <a:rPr lang="en-US" altLang="zh-CN" dirty="0">
                <a:cs typeface="+mn-cs"/>
              </a:rPr>
              <a:t>SM2</a:t>
            </a:r>
            <a:r>
              <a:rPr lang="zh-CN" altLang="en-US" dirty="0">
                <a:cs typeface="+mn-cs"/>
              </a:rPr>
              <a:t>、</a:t>
            </a:r>
            <a:r>
              <a:rPr lang="en-US" altLang="zh-CN" dirty="0">
                <a:cs typeface="+mn-cs"/>
              </a:rPr>
              <a:t>SM9</a:t>
            </a:r>
            <a:r>
              <a:rPr lang="zh-CN" altLang="en-US" dirty="0">
                <a:cs typeface="+mn-cs"/>
              </a:rPr>
              <a:t>算法：加</a:t>
            </a:r>
            <a:r>
              <a:rPr lang="en-US" altLang="zh-CN" dirty="0">
                <a:cs typeface="+mn-cs"/>
              </a:rPr>
              <a:t>/</a:t>
            </a:r>
            <a:r>
              <a:rPr lang="zh-CN" altLang="en-US" dirty="0">
                <a:cs typeface="+mn-cs"/>
              </a:rPr>
              <a:t>解密实现的合规性检测；签名</a:t>
            </a:r>
            <a:r>
              <a:rPr lang="en-US" altLang="zh-CN" dirty="0">
                <a:cs typeface="+mn-cs"/>
              </a:rPr>
              <a:t>/</a:t>
            </a:r>
            <a:r>
              <a:rPr lang="zh-CN" altLang="en-US" dirty="0">
                <a:cs typeface="+mn-cs"/>
              </a:rPr>
              <a:t>验签实现的合规性检测；密钥协商实现（发起方</a:t>
            </a:r>
            <a:r>
              <a:rPr lang="en-US" altLang="zh-CN" dirty="0">
                <a:cs typeface="+mn-cs"/>
              </a:rPr>
              <a:t>/</a:t>
            </a:r>
            <a:r>
              <a:rPr lang="zh-CN" altLang="en-US" dirty="0">
                <a:cs typeface="+mn-cs"/>
              </a:rPr>
              <a:t>响应方）的合规性检测。</a:t>
            </a:r>
          </a:p>
          <a:p>
            <a:pPr eaLnBrk="1" fontAlgn="auto" hangingPunct="1">
              <a:lnSpc>
                <a:spcPct val="150000"/>
              </a:lnSpc>
              <a:spcAft>
                <a:spcPts val="0"/>
              </a:spcAft>
              <a:defRPr/>
            </a:pPr>
            <a:r>
              <a:rPr lang="zh-CN" altLang="en-US" dirty="0">
                <a:cs typeface="+mn-cs"/>
              </a:rPr>
              <a:t>③</a:t>
            </a:r>
            <a:r>
              <a:rPr lang="en-US" altLang="zh-CN" dirty="0">
                <a:cs typeface="+mn-cs"/>
              </a:rPr>
              <a:t>SM3</a:t>
            </a:r>
            <a:r>
              <a:rPr lang="zh-CN" altLang="en-US" dirty="0">
                <a:cs typeface="+mn-cs"/>
              </a:rPr>
              <a:t>算法：杂凑算法实现的合规性检测。</a:t>
            </a:r>
          </a:p>
          <a:p>
            <a:pPr eaLnBrk="1" fontAlgn="auto" hangingPunct="1">
              <a:lnSpc>
                <a:spcPct val="150000"/>
              </a:lnSpc>
              <a:spcAft>
                <a:spcPts val="0"/>
              </a:spcAft>
              <a:defRPr/>
            </a:pPr>
            <a:r>
              <a:rPr lang="zh-CN" altLang="en-US" dirty="0">
                <a:cs typeface="+mn-cs"/>
              </a:rPr>
              <a:t>④</a:t>
            </a:r>
            <a:r>
              <a:rPr lang="en-US" altLang="zh-CN" dirty="0">
                <a:cs typeface="+mn-cs"/>
              </a:rPr>
              <a:t>SM4</a:t>
            </a:r>
            <a:r>
              <a:rPr lang="zh-CN" altLang="en-US" dirty="0">
                <a:cs typeface="+mn-cs"/>
              </a:rPr>
              <a:t>算法：在</a:t>
            </a:r>
            <a:r>
              <a:rPr lang="en-US" altLang="zh-CN" dirty="0">
                <a:cs typeface="+mn-cs"/>
              </a:rPr>
              <a:t>ECB</a:t>
            </a:r>
            <a:r>
              <a:rPr lang="zh-CN" altLang="en-US" dirty="0">
                <a:cs typeface="+mn-cs"/>
              </a:rPr>
              <a:t>、</a:t>
            </a:r>
            <a:r>
              <a:rPr lang="en-US" altLang="zh-CN" dirty="0">
                <a:cs typeface="+mn-cs"/>
              </a:rPr>
              <a:t>CBC</a:t>
            </a:r>
            <a:r>
              <a:rPr lang="zh-CN" altLang="en-US" dirty="0">
                <a:cs typeface="+mn-cs"/>
              </a:rPr>
              <a:t>等不同工作模式下加</a:t>
            </a:r>
            <a:r>
              <a:rPr lang="en-US" altLang="zh-CN" dirty="0">
                <a:cs typeface="+mn-cs"/>
              </a:rPr>
              <a:t>/</a:t>
            </a:r>
            <a:r>
              <a:rPr lang="zh-CN" altLang="en-US" dirty="0">
                <a:cs typeface="+mn-cs"/>
              </a:rPr>
              <a:t>解密实现的合规性检测。</a:t>
            </a:r>
          </a:p>
          <a:p>
            <a:pPr eaLnBrk="1" fontAlgn="auto" hangingPunct="1">
              <a:lnSpc>
                <a:spcPct val="150000"/>
              </a:lnSpc>
              <a:spcAft>
                <a:spcPts val="0"/>
              </a:spcAft>
              <a:defRPr/>
            </a:pPr>
            <a:endParaRPr lang="en-US" altLang="zh-CN" dirty="0">
              <a:cs typeface="+mn-cs"/>
            </a:endParaRPr>
          </a:p>
        </p:txBody>
      </p:sp>
      <p:sp>
        <p:nvSpPr>
          <p:cNvPr id="3" name="文本占位符 2"/>
          <p:cNvSpPr>
            <a:spLocks noGrp="1"/>
          </p:cNvSpPr>
          <p:nvPr>
            <p:ph type="body" sz="quarter" idx="13"/>
          </p:nvPr>
        </p:nvSpPr>
        <p:spPr/>
        <p:txBody>
          <a:bodyPr/>
          <a:lstStyle/>
          <a:p>
            <a:r>
              <a:rPr lang="zh-CN" altLang="en-US" dirty="0"/>
              <a:t>商用密码产品检测</a:t>
            </a:r>
          </a:p>
        </p:txBody>
      </p:sp>
    </p:spTree>
    <p:extLst>
      <p:ext uri="{BB962C8B-B14F-4D97-AF65-F5344CB8AC3E}">
        <p14:creationId xmlns:p14="http://schemas.microsoft.com/office/powerpoint/2010/main" val="60341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15</a:t>
            </a:fld>
            <a:endParaRPr lang="zh-CN" altLang="en-US" dirty="0"/>
          </a:p>
        </p:txBody>
      </p:sp>
      <p:sp>
        <p:nvSpPr>
          <p:cNvPr id="4" name="文本占位符 3"/>
          <p:cNvSpPr>
            <a:spLocks noGrp="1"/>
          </p:cNvSpPr>
          <p:nvPr>
            <p:ph type="body" sz="quarter" idx="14"/>
          </p:nvPr>
        </p:nvSpPr>
        <p:spPr/>
        <p:txBody>
          <a:bodyPr/>
          <a:lstStyle/>
          <a:p>
            <a:r>
              <a:rPr lang="zh-CN" altLang="en-US" dirty="0"/>
              <a:t>密码算法合规性检测</a:t>
            </a:r>
          </a:p>
        </p:txBody>
      </p:sp>
      <p:sp>
        <p:nvSpPr>
          <p:cNvPr id="5" name="文本占位符 4"/>
          <p:cNvSpPr>
            <a:spLocks noGrp="1"/>
          </p:cNvSpPr>
          <p:nvPr>
            <p:ph type="body" sz="quarter" idx="15"/>
          </p:nvPr>
        </p:nvSpPr>
        <p:spPr/>
        <p:txBody>
          <a:bodyPr>
            <a:normAutofit/>
          </a:bodyPr>
          <a:lstStyle/>
          <a:p>
            <a:pPr eaLnBrk="1" fontAlgn="auto" hangingPunct="1">
              <a:spcAft>
                <a:spcPts val="0"/>
              </a:spcAft>
              <a:defRPr/>
            </a:pPr>
            <a:r>
              <a:rPr lang="zh-CN" altLang="en-US" dirty="0">
                <a:cs typeface="+mn-cs"/>
              </a:rPr>
              <a:t>（</a:t>
            </a:r>
            <a:r>
              <a:rPr lang="en-US" altLang="zh-CN" dirty="0">
                <a:cs typeface="+mn-cs"/>
              </a:rPr>
              <a:t>2</a:t>
            </a:r>
            <a:r>
              <a:rPr lang="zh-CN" altLang="en-US" dirty="0">
                <a:cs typeface="+mn-cs"/>
              </a:rPr>
              <a:t>）随机数生成合规性检测是密码算法合规性检测中的另一重要内容</a:t>
            </a:r>
            <a:r>
              <a:rPr lang="zh-CN" altLang="en-US" dirty="0" smtClean="0">
                <a:cs typeface="+mn-cs"/>
              </a:rPr>
              <a:t>。</a:t>
            </a:r>
            <a:endParaRPr lang="en-US" altLang="zh-CN" dirty="0" smtClean="0">
              <a:cs typeface="+mn-cs"/>
            </a:endParaRPr>
          </a:p>
          <a:p>
            <a:pPr eaLnBrk="1" fontAlgn="auto" hangingPunct="1">
              <a:spcAft>
                <a:spcPts val="0"/>
              </a:spcAft>
              <a:defRPr/>
            </a:pPr>
            <a:r>
              <a:rPr lang="zh-CN" altLang="en-US" dirty="0" smtClean="0">
                <a:cs typeface="+mn-cs"/>
              </a:rPr>
              <a:t>随机数</a:t>
            </a:r>
            <a:r>
              <a:rPr lang="zh-CN" altLang="en-US" dirty="0">
                <a:cs typeface="+mn-cs"/>
              </a:rPr>
              <a:t>在密码学中广泛应用，如</a:t>
            </a:r>
            <a:r>
              <a:rPr lang="zh-CN" altLang="en-US" dirty="0">
                <a:solidFill>
                  <a:srgbClr val="FF0000"/>
                </a:solidFill>
                <a:cs typeface="+mn-cs"/>
              </a:rPr>
              <a:t>密钥产生、数字签名方案、密钥交换协议和实体鉴别协议</a:t>
            </a:r>
            <a:r>
              <a:rPr lang="zh-CN" altLang="en-US" dirty="0">
                <a:cs typeface="+mn-cs"/>
              </a:rPr>
              <a:t>等都使用随机数，而产生随机数的组件称为随机数发生器。检测随机数质量是确保密码产品安全的基础，几乎所有密码产品标准都对随机数质量有要求。</a:t>
            </a:r>
          </a:p>
          <a:p>
            <a:pPr eaLnBrk="1" fontAlgn="auto" hangingPunct="1">
              <a:spcAft>
                <a:spcPts val="0"/>
              </a:spcAft>
              <a:defRPr/>
            </a:pPr>
            <a:endParaRPr lang="zh-CN" altLang="en-US" dirty="0">
              <a:cs typeface="+mn-cs"/>
            </a:endParaRPr>
          </a:p>
          <a:p>
            <a:pPr eaLnBrk="1" fontAlgn="auto" hangingPunct="1">
              <a:spcAft>
                <a:spcPts val="0"/>
              </a:spcAft>
              <a:defRPr/>
            </a:pPr>
            <a:r>
              <a:rPr lang="zh-CN" altLang="en-US" dirty="0">
                <a:cs typeface="+mn-cs"/>
              </a:rPr>
              <a:t>目前，已发布的随机数检测标准有两个：测试随机数统计特性的</a:t>
            </a:r>
            <a:r>
              <a:rPr lang="en-US" altLang="zh-CN" dirty="0">
                <a:cs typeface="+mn-cs"/>
              </a:rPr>
              <a:t>GM/T 0005-2012《</a:t>
            </a:r>
            <a:r>
              <a:rPr lang="zh-CN" altLang="en-US" dirty="0">
                <a:cs typeface="+mn-cs"/>
              </a:rPr>
              <a:t>随机性检测规范</a:t>
            </a:r>
            <a:r>
              <a:rPr lang="en-US" altLang="zh-CN" dirty="0">
                <a:cs typeface="+mn-cs"/>
              </a:rPr>
              <a:t>》</a:t>
            </a:r>
            <a:r>
              <a:rPr lang="zh-CN" altLang="en-US" dirty="0">
                <a:cs typeface="+mn-cs"/>
              </a:rPr>
              <a:t>（对应国家标准为</a:t>
            </a:r>
            <a:r>
              <a:rPr lang="en-US" altLang="zh-CN" dirty="0">
                <a:cs typeface="+mn-cs"/>
              </a:rPr>
              <a:t>GB/T 32915-2016《</a:t>
            </a:r>
            <a:r>
              <a:rPr lang="zh-CN" altLang="en-US" dirty="0">
                <a:cs typeface="+mn-cs"/>
              </a:rPr>
              <a:t>二元序列随机性检测方法</a:t>
            </a:r>
            <a:r>
              <a:rPr lang="en-US" altLang="zh-CN" dirty="0">
                <a:cs typeface="+mn-cs"/>
              </a:rPr>
              <a:t>》</a:t>
            </a:r>
            <a:r>
              <a:rPr lang="zh-CN" altLang="en-US" dirty="0">
                <a:cs typeface="+mn-cs"/>
              </a:rPr>
              <a:t>），以及规范随机数在不同类型密码产品中检测方式的</a:t>
            </a:r>
            <a:r>
              <a:rPr lang="en-US" altLang="zh-CN" dirty="0">
                <a:cs typeface="+mn-cs"/>
              </a:rPr>
              <a:t>GM/T 0062-2018《</a:t>
            </a:r>
            <a:r>
              <a:rPr lang="zh-CN" altLang="en-US" dirty="0">
                <a:cs typeface="+mn-cs"/>
              </a:rPr>
              <a:t>密码产品随机数检测要求</a:t>
            </a:r>
            <a:r>
              <a:rPr lang="en-US" altLang="zh-CN" dirty="0">
                <a:cs typeface="+mn-cs"/>
              </a:rPr>
              <a:t>》</a:t>
            </a:r>
            <a:r>
              <a:rPr lang="zh-CN" altLang="en-US" dirty="0">
                <a:cs typeface="+mn-cs"/>
              </a:rPr>
              <a:t>。此外，还有一些关于随机数发生器设计和检测的标准正在制定过程中，如</a:t>
            </a:r>
            <a:r>
              <a:rPr lang="en-US" altLang="zh-CN" dirty="0">
                <a:cs typeface="+mn-cs"/>
              </a:rPr>
              <a:t>《</a:t>
            </a:r>
            <a:r>
              <a:rPr lang="zh-CN" altLang="en-US" dirty="0">
                <a:cs typeface="+mn-cs"/>
              </a:rPr>
              <a:t>密码随机数生成模块设计</a:t>
            </a:r>
            <a:r>
              <a:rPr lang="en-US" altLang="zh-CN" dirty="0">
                <a:cs typeface="+mn-cs"/>
              </a:rPr>
              <a:t>》</a:t>
            </a:r>
            <a:r>
              <a:rPr lang="zh-CN" altLang="en-US" dirty="0">
                <a:cs typeface="+mn-cs"/>
              </a:rPr>
              <a:t>、</a:t>
            </a:r>
            <a:r>
              <a:rPr lang="en-US" altLang="zh-CN" dirty="0">
                <a:cs typeface="+mn-cs"/>
              </a:rPr>
              <a:t>《</a:t>
            </a:r>
            <a:r>
              <a:rPr lang="zh-CN" altLang="en-US" dirty="0">
                <a:cs typeface="+mn-cs"/>
              </a:rPr>
              <a:t>软件随机数发生器设计指南</a:t>
            </a:r>
            <a:r>
              <a:rPr lang="en-US" altLang="zh-CN" dirty="0">
                <a:cs typeface="+mn-cs"/>
              </a:rPr>
              <a:t>》</a:t>
            </a:r>
            <a:r>
              <a:rPr lang="zh-CN" altLang="en-US" dirty="0">
                <a:cs typeface="+mn-cs"/>
              </a:rPr>
              <a:t>、</a:t>
            </a:r>
            <a:r>
              <a:rPr lang="en-US" altLang="zh-CN" dirty="0">
                <a:cs typeface="+mn-cs"/>
              </a:rPr>
              <a:t>《</a:t>
            </a:r>
            <a:r>
              <a:rPr lang="zh-CN" altLang="en-US" dirty="0">
                <a:cs typeface="+mn-cs"/>
              </a:rPr>
              <a:t>随机数发生器总体框架</a:t>
            </a:r>
            <a:r>
              <a:rPr lang="en-US" altLang="zh-CN" dirty="0">
                <a:cs typeface="+mn-cs"/>
              </a:rPr>
              <a:t>》</a:t>
            </a:r>
            <a:r>
              <a:rPr lang="zh-CN" altLang="en-US" dirty="0">
                <a:cs typeface="+mn-cs"/>
              </a:rPr>
              <a:t>、</a:t>
            </a:r>
            <a:r>
              <a:rPr lang="en-US" altLang="zh-CN" dirty="0">
                <a:cs typeface="+mn-cs"/>
              </a:rPr>
              <a:t>《</a:t>
            </a:r>
            <a:r>
              <a:rPr lang="zh-CN" altLang="en-US" dirty="0">
                <a:cs typeface="+mn-cs"/>
              </a:rPr>
              <a:t>随机数发生器安全性评估准则</a:t>
            </a:r>
            <a:r>
              <a:rPr lang="en-US" altLang="zh-CN" dirty="0">
                <a:cs typeface="+mn-cs"/>
              </a:rPr>
              <a:t>》</a:t>
            </a:r>
            <a:r>
              <a:rPr lang="zh-CN" altLang="en-US" dirty="0">
                <a:cs typeface="+mn-cs"/>
              </a:rPr>
              <a:t>等标准。</a:t>
            </a:r>
            <a:endParaRPr lang="en-US" altLang="zh-CN" dirty="0">
              <a:cs typeface="+mn-cs"/>
            </a:endParaRPr>
          </a:p>
        </p:txBody>
      </p:sp>
      <p:sp>
        <p:nvSpPr>
          <p:cNvPr id="3" name="文本占位符 2"/>
          <p:cNvSpPr>
            <a:spLocks noGrp="1"/>
          </p:cNvSpPr>
          <p:nvPr>
            <p:ph type="body" sz="quarter" idx="13"/>
          </p:nvPr>
        </p:nvSpPr>
        <p:spPr/>
        <p:txBody>
          <a:bodyPr/>
          <a:lstStyle/>
          <a:p>
            <a:r>
              <a:rPr lang="zh-CN" altLang="en-US" dirty="0"/>
              <a:t>商用密码产品检测</a:t>
            </a:r>
          </a:p>
        </p:txBody>
      </p:sp>
    </p:spTree>
    <p:extLst>
      <p:ext uri="{BB962C8B-B14F-4D97-AF65-F5344CB8AC3E}">
        <p14:creationId xmlns:p14="http://schemas.microsoft.com/office/powerpoint/2010/main" val="2339705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16</a:t>
            </a:fld>
            <a:endParaRPr lang="zh-CN" altLang="en-US" dirty="0"/>
          </a:p>
        </p:txBody>
      </p:sp>
      <p:sp>
        <p:nvSpPr>
          <p:cNvPr id="4" name="文本占位符 3"/>
          <p:cNvSpPr>
            <a:spLocks noGrp="1"/>
          </p:cNvSpPr>
          <p:nvPr>
            <p:ph type="body" sz="quarter" idx="14"/>
          </p:nvPr>
        </p:nvSpPr>
        <p:spPr/>
        <p:txBody>
          <a:bodyPr/>
          <a:lstStyle/>
          <a:p>
            <a:r>
              <a:rPr lang="zh-CN" altLang="en-US" dirty="0"/>
              <a:t>密码算法合规性检测</a:t>
            </a:r>
          </a:p>
        </p:txBody>
      </p:sp>
      <p:sp>
        <p:nvSpPr>
          <p:cNvPr id="5" name="文本占位符 4"/>
          <p:cNvSpPr>
            <a:spLocks noGrp="1"/>
          </p:cNvSpPr>
          <p:nvPr>
            <p:ph type="body" sz="quarter" idx="15"/>
          </p:nvPr>
        </p:nvSpPr>
        <p:spPr/>
        <p:txBody>
          <a:bodyPr>
            <a:normAutofit lnSpcReduction="10000"/>
          </a:bodyPr>
          <a:lstStyle/>
          <a:p>
            <a:pPr eaLnBrk="1" fontAlgn="auto" hangingPunct="1">
              <a:lnSpc>
                <a:spcPct val="150000"/>
              </a:lnSpc>
              <a:spcAft>
                <a:spcPts val="0"/>
              </a:spcAft>
              <a:defRPr/>
            </a:pPr>
            <a:r>
              <a:rPr lang="zh-CN" altLang="en-US" dirty="0">
                <a:cs typeface="+mn-cs"/>
              </a:rPr>
              <a:t>在密码行业标准中，已发布多项与商用密码算法相关的基础标准和两项随机数的相关标准，包括商用密码算法和算法使用的规范、随机性检测规范和密码产品随机数检测要求。</a:t>
            </a:r>
            <a:endParaRPr lang="en-US" altLang="zh-CN" dirty="0">
              <a:cs typeface="+mn-cs"/>
            </a:endParaRPr>
          </a:p>
          <a:p>
            <a:pPr eaLnBrk="1" fontAlgn="auto" hangingPunct="1">
              <a:spcAft>
                <a:spcPts val="0"/>
              </a:spcAft>
              <a:defRPr/>
            </a:pPr>
            <a:endParaRPr lang="en-US" altLang="zh-CN" dirty="0">
              <a:cs typeface="+mn-cs"/>
            </a:endParaRPr>
          </a:p>
          <a:p>
            <a:pPr marL="457200" indent="-457200" eaLnBrk="1" fontAlgn="auto" hangingPunct="1">
              <a:spcAft>
                <a:spcPts val="0"/>
              </a:spcAft>
              <a:buAutoNum type="arabicParenBoth"/>
              <a:defRPr/>
            </a:pPr>
            <a:r>
              <a:rPr lang="en-US" altLang="zh-CN" dirty="0">
                <a:cs typeface="+mn-cs"/>
              </a:rPr>
              <a:t>GM/T 0001-2012《</a:t>
            </a:r>
            <a:r>
              <a:rPr lang="zh-CN" altLang="en-US" dirty="0">
                <a:cs typeface="+mn-cs"/>
              </a:rPr>
              <a:t>祖冲之序列密码算法</a:t>
            </a:r>
            <a:r>
              <a:rPr lang="en-US" altLang="zh-CN" dirty="0">
                <a:cs typeface="+mn-cs"/>
              </a:rPr>
              <a:t>》</a:t>
            </a:r>
          </a:p>
          <a:p>
            <a:pPr marL="457200" indent="-457200" eaLnBrk="1" fontAlgn="auto" hangingPunct="1">
              <a:spcAft>
                <a:spcPts val="0"/>
              </a:spcAft>
              <a:buAutoNum type="arabicParenBoth"/>
              <a:defRPr/>
            </a:pPr>
            <a:r>
              <a:rPr lang="en-US" altLang="zh-CN" dirty="0">
                <a:cs typeface="+mn-cs"/>
              </a:rPr>
              <a:t>GM/T 0002-2012《SM4</a:t>
            </a:r>
            <a:r>
              <a:rPr lang="zh-CN" altLang="en-US" dirty="0">
                <a:cs typeface="+mn-cs"/>
              </a:rPr>
              <a:t>分组密码算法</a:t>
            </a:r>
            <a:r>
              <a:rPr lang="en-US" altLang="zh-CN" dirty="0">
                <a:cs typeface="+mn-cs"/>
              </a:rPr>
              <a:t>》</a:t>
            </a:r>
          </a:p>
          <a:p>
            <a:pPr marL="457200" indent="-457200" eaLnBrk="1" fontAlgn="auto" hangingPunct="1">
              <a:spcAft>
                <a:spcPts val="0"/>
              </a:spcAft>
              <a:buAutoNum type="arabicParenBoth"/>
              <a:defRPr/>
            </a:pPr>
            <a:r>
              <a:rPr lang="en-US" altLang="zh-CN" dirty="0">
                <a:cs typeface="+mn-cs"/>
              </a:rPr>
              <a:t>GM/T 0003-2012《SM2</a:t>
            </a:r>
            <a:r>
              <a:rPr lang="zh-CN" altLang="en-US" dirty="0">
                <a:cs typeface="+mn-cs"/>
              </a:rPr>
              <a:t>椭圆曲线公钥密码算法</a:t>
            </a:r>
            <a:r>
              <a:rPr lang="en-US" altLang="zh-CN" dirty="0">
                <a:cs typeface="+mn-cs"/>
              </a:rPr>
              <a:t>》</a:t>
            </a:r>
          </a:p>
          <a:p>
            <a:pPr marL="457200" indent="-457200" eaLnBrk="1" fontAlgn="auto" hangingPunct="1">
              <a:spcAft>
                <a:spcPts val="0"/>
              </a:spcAft>
              <a:buAutoNum type="arabicParenBoth"/>
              <a:defRPr/>
            </a:pPr>
            <a:r>
              <a:rPr lang="en-US" altLang="zh-CN" dirty="0">
                <a:cs typeface="+mn-cs"/>
              </a:rPr>
              <a:t>GM/T 0004-2012 《SM3</a:t>
            </a:r>
            <a:r>
              <a:rPr lang="zh-CN" altLang="en-US" dirty="0">
                <a:cs typeface="+mn-cs"/>
              </a:rPr>
              <a:t>密码杂凑算法</a:t>
            </a:r>
            <a:r>
              <a:rPr lang="en-US" altLang="zh-CN" dirty="0">
                <a:cs typeface="+mn-cs"/>
              </a:rPr>
              <a:t>》</a:t>
            </a:r>
          </a:p>
          <a:p>
            <a:pPr marL="457200" indent="-457200" eaLnBrk="1" fontAlgn="auto" hangingPunct="1">
              <a:spcAft>
                <a:spcPts val="0"/>
              </a:spcAft>
              <a:buAutoNum type="arabicParenBoth"/>
              <a:defRPr/>
            </a:pPr>
            <a:r>
              <a:rPr lang="en-US" altLang="zh-CN" dirty="0">
                <a:cs typeface="+mn-cs"/>
              </a:rPr>
              <a:t>GM/T 0009-2012 《SM </a:t>
            </a:r>
            <a:r>
              <a:rPr lang="zh-CN" altLang="en-US" dirty="0">
                <a:cs typeface="+mn-cs"/>
              </a:rPr>
              <a:t>密码算法使用规范</a:t>
            </a:r>
            <a:r>
              <a:rPr lang="en-US" altLang="zh-CN" dirty="0">
                <a:cs typeface="+mn-cs"/>
              </a:rPr>
              <a:t>》</a:t>
            </a:r>
          </a:p>
          <a:p>
            <a:pPr marL="457200" indent="-457200" eaLnBrk="1" fontAlgn="auto" hangingPunct="1">
              <a:spcAft>
                <a:spcPts val="0"/>
              </a:spcAft>
              <a:buAutoNum type="arabicParenBoth"/>
              <a:defRPr/>
            </a:pPr>
            <a:r>
              <a:rPr lang="en-US" altLang="zh-CN" dirty="0">
                <a:cs typeface="+mn-cs"/>
              </a:rPr>
              <a:t>GM/T 0010-2012 《SM2</a:t>
            </a:r>
            <a:r>
              <a:rPr lang="zh-CN" altLang="en-US" dirty="0">
                <a:cs typeface="+mn-cs"/>
              </a:rPr>
              <a:t>密码算法加密签名消息语法规范</a:t>
            </a:r>
            <a:r>
              <a:rPr lang="en-US" altLang="zh-CN" dirty="0">
                <a:cs typeface="+mn-cs"/>
              </a:rPr>
              <a:t>》</a:t>
            </a:r>
          </a:p>
          <a:p>
            <a:pPr marL="457200" indent="-457200" eaLnBrk="1" fontAlgn="auto" hangingPunct="1">
              <a:spcAft>
                <a:spcPts val="0"/>
              </a:spcAft>
              <a:buAutoNum type="arabicParenBoth"/>
              <a:defRPr/>
            </a:pPr>
            <a:r>
              <a:rPr lang="en-US" altLang="zh-CN" dirty="0">
                <a:cs typeface="+mn-cs"/>
              </a:rPr>
              <a:t>GM/T 0044-2016 《SM9</a:t>
            </a:r>
            <a:r>
              <a:rPr lang="zh-CN" altLang="en-US" dirty="0">
                <a:cs typeface="+mn-cs"/>
              </a:rPr>
              <a:t>标识密码算法</a:t>
            </a:r>
            <a:r>
              <a:rPr lang="en-US" altLang="zh-CN" dirty="0">
                <a:cs typeface="+mn-cs"/>
              </a:rPr>
              <a:t>》</a:t>
            </a:r>
          </a:p>
          <a:p>
            <a:pPr marL="457200" indent="-457200" eaLnBrk="1" fontAlgn="auto" hangingPunct="1">
              <a:spcAft>
                <a:spcPts val="0"/>
              </a:spcAft>
              <a:buAutoNum type="arabicParenBoth"/>
              <a:defRPr/>
            </a:pPr>
            <a:r>
              <a:rPr lang="en-US" altLang="zh-CN" dirty="0">
                <a:cs typeface="+mn-cs"/>
              </a:rPr>
              <a:t>GM/T 0005-2012 《</a:t>
            </a:r>
            <a:r>
              <a:rPr lang="zh-CN" altLang="en-US" dirty="0">
                <a:cs typeface="+mn-cs"/>
              </a:rPr>
              <a:t>随机性检测规范</a:t>
            </a:r>
            <a:r>
              <a:rPr lang="en-US" altLang="zh-CN" dirty="0">
                <a:cs typeface="+mn-cs"/>
              </a:rPr>
              <a:t>》</a:t>
            </a:r>
          </a:p>
          <a:p>
            <a:pPr marL="457200" indent="-457200" eaLnBrk="1" fontAlgn="auto" hangingPunct="1">
              <a:spcAft>
                <a:spcPts val="0"/>
              </a:spcAft>
              <a:buAutoNum type="arabicParenBoth"/>
              <a:defRPr/>
            </a:pPr>
            <a:r>
              <a:rPr lang="en-US" altLang="zh-CN" dirty="0">
                <a:cs typeface="+mn-cs"/>
              </a:rPr>
              <a:t>GM/T 0062-2018 《</a:t>
            </a:r>
            <a:r>
              <a:rPr lang="zh-CN" altLang="en-US" dirty="0">
                <a:cs typeface="+mn-cs"/>
              </a:rPr>
              <a:t>密码产品随机数检测要求</a:t>
            </a:r>
            <a:r>
              <a:rPr lang="en-US" altLang="zh-CN" dirty="0">
                <a:cs typeface="+mn-cs"/>
              </a:rPr>
              <a:t>》</a:t>
            </a:r>
          </a:p>
        </p:txBody>
      </p:sp>
      <p:sp>
        <p:nvSpPr>
          <p:cNvPr id="3" name="文本占位符 2"/>
          <p:cNvSpPr>
            <a:spLocks noGrp="1"/>
          </p:cNvSpPr>
          <p:nvPr>
            <p:ph type="body" sz="quarter" idx="13"/>
          </p:nvPr>
        </p:nvSpPr>
        <p:spPr/>
        <p:txBody>
          <a:bodyPr/>
          <a:lstStyle/>
          <a:p>
            <a:r>
              <a:rPr lang="zh-CN" altLang="en-US" dirty="0"/>
              <a:t>商用密码产品检测</a:t>
            </a:r>
          </a:p>
        </p:txBody>
      </p:sp>
    </p:spTree>
    <p:extLst>
      <p:ext uri="{BB962C8B-B14F-4D97-AF65-F5344CB8AC3E}">
        <p14:creationId xmlns:p14="http://schemas.microsoft.com/office/powerpoint/2010/main" val="23917703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17</a:t>
            </a:fld>
            <a:endParaRPr lang="zh-CN" altLang="en-US" dirty="0"/>
          </a:p>
        </p:txBody>
      </p:sp>
      <p:sp>
        <p:nvSpPr>
          <p:cNvPr id="4" name="文本占位符 3"/>
          <p:cNvSpPr>
            <a:spLocks noGrp="1"/>
          </p:cNvSpPr>
          <p:nvPr>
            <p:ph type="body" sz="quarter" idx="14"/>
          </p:nvPr>
        </p:nvSpPr>
        <p:spPr/>
        <p:txBody>
          <a:bodyPr/>
          <a:lstStyle/>
          <a:p>
            <a:r>
              <a:rPr lang="zh-CN" altLang="en-US" dirty="0"/>
              <a:t>密码模块检测</a:t>
            </a:r>
          </a:p>
        </p:txBody>
      </p:sp>
      <p:sp>
        <p:nvSpPr>
          <p:cNvPr id="5" name="文本占位符 4"/>
          <p:cNvSpPr>
            <a:spLocks noGrp="1"/>
          </p:cNvSpPr>
          <p:nvPr>
            <p:ph type="body" sz="quarter" idx="15"/>
          </p:nvPr>
        </p:nvSpPr>
        <p:spPr/>
        <p:txBody>
          <a:bodyPr>
            <a:normAutofit/>
          </a:bodyPr>
          <a:lstStyle/>
          <a:p>
            <a:pPr eaLnBrk="1" fontAlgn="auto" hangingPunct="1">
              <a:spcAft>
                <a:spcPts val="0"/>
              </a:spcAft>
              <a:defRPr/>
            </a:pPr>
            <a:r>
              <a:rPr lang="zh-CN" altLang="en-US" dirty="0">
                <a:cs typeface="+mn-cs"/>
              </a:rPr>
              <a:t>根据</a:t>
            </a:r>
            <a:r>
              <a:rPr lang="en-US" altLang="zh-CN" dirty="0">
                <a:cs typeface="+mn-cs"/>
              </a:rPr>
              <a:t>GM/T 0028-2014《</a:t>
            </a:r>
            <a:r>
              <a:rPr lang="zh-CN" altLang="en-US" dirty="0">
                <a:cs typeface="+mn-cs"/>
              </a:rPr>
              <a:t>密码模块安全技术要求</a:t>
            </a:r>
            <a:r>
              <a:rPr lang="en-US" altLang="zh-CN" dirty="0">
                <a:cs typeface="+mn-cs"/>
              </a:rPr>
              <a:t>》</a:t>
            </a:r>
            <a:r>
              <a:rPr lang="zh-CN" altLang="en-US" dirty="0">
                <a:cs typeface="+mn-cs"/>
              </a:rPr>
              <a:t>的定义，</a:t>
            </a:r>
            <a:r>
              <a:rPr lang="zh-CN" altLang="en-US" dirty="0">
                <a:solidFill>
                  <a:srgbClr val="FF0000"/>
                </a:solidFill>
                <a:cs typeface="+mn-cs"/>
              </a:rPr>
              <a:t>密码模块是硬件、软件、固件，或它们之间组合的集合，</a:t>
            </a:r>
            <a:r>
              <a:rPr lang="zh-CN" altLang="en-US" dirty="0">
                <a:cs typeface="+mn-cs"/>
              </a:rPr>
              <a:t>该集合至少使用一个经国家密码管理局核准的密码算法、安全功能或过程来实现、项密码服务，并且包含在定义的密码边界内。</a:t>
            </a:r>
            <a:endParaRPr lang="en-US" altLang="zh-CN" dirty="0">
              <a:cs typeface="+mn-cs"/>
            </a:endParaRPr>
          </a:p>
          <a:p>
            <a:pPr eaLnBrk="1" fontAlgn="auto" hangingPunct="1">
              <a:spcAft>
                <a:spcPts val="0"/>
              </a:spcAft>
              <a:defRPr/>
            </a:pPr>
            <a:r>
              <a:rPr lang="en-US" altLang="zh-CN" dirty="0">
                <a:cs typeface="+mn-cs"/>
              </a:rPr>
              <a:t>1</a:t>
            </a:r>
            <a:r>
              <a:rPr lang="zh-CN" altLang="en-US" dirty="0">
                <a:cs typeface="+mn-cs"/>
              </a:rPr>
              <a:t>．</a:t>
            </a:r>
            <a:r>
              <a:rPr lang="zh-CN" altLang="en-US" dirty="0" smtClean="0">
                <a:cs typeface="+mn-cs"/>
              </a:rPr>
              <a:t>概述</a:t>
            </a:r>
            <a:endParaRPr lang="en-US" altLang="zh-CN" dirty="0">
              <a:cs typeface="+mn-cs"/>
            </a:endParaRPr>
          </a:p>
          <a:p>
            <a:pPr eaLnBrk="1" fontAlgn="auto" hangingPunct="1">
              <a:spcAft>
                <a:spcPts val="0"/>
              </a:spcAft>
              <a:defRPr/>
            </a:pPr>
            <a:r>
              <a:rPr lang="en-US" altLang="zh-CN" dirty="0">
                <a:cs typeface="+mn-cs"/>
              </a:rPr>
              <a:t>1</a:t>
            </a:r>
            <a:r>
              <a:rPr lang="zh-CN" altLang="en-US" dirty="0">
                <a:cs typeface="+mn-cs"/>
              </a:rPr>
              <a:t>）安全功能</a:t>
            </a:r>
            <a:endParaRPr lang="en-US" altLang="zh-CN" dirty="0">
              <a:cs typeface="+mn-cs"/>
            </a:endParaRPr>
          </a:p>
          <a:p>
            <a:pPr eaLnBrk="1" fontAlgn="auto" hangingPunct="1">
              <a:spcAft>
                <a:spcPts val="0"/>
              </a:spcAft>
              <a:defRPr/>
            </a:pPr>
            <a:r>
              <a:rPr lang="zh-CN" altLang="en-US" dirty="0">
                <a:cs typeface="+mn-cs"/>
              </a:rPr>
              <a:t>密码模块中的安全功能与传统理解上的安全功能（如入侵检测设备和防火墙提供的安全防护功能）有所不同，它是特指与密码相关的运算。</a:t>
            </a:r>
            <a:endParaRPr lang="en-US" altLang="zh-CN" dirty="0">
              <a:cs typeface="+mn-cs"/>
            </a:endParaRPr>
          </a:p>
          <a:p>
            <a:pPr eaLnBrk="1" fontAlgn="auto" hangingPunct="1">
              <a:spcAft>
                <a:spcPts val="0"/>
              </a:spcAft>
              <a:defRPr/>
            </a:pPr>
            <a:endParaRPr lang="en-US" altLang="zh-CN" dirty="0">
              <a:cs typeface="+mn-cs"/>
            </a:endParaRPr>
          </a:p>
          <a:p>
            <a:pPr eaLnBrk="1" fontAlgn="auto" hangingPunct="1">
              <a:spcAft>
                <a:spcPts val="0"/>
              </a:spcAft>
              <a:defRPr/>
            </a:pPr>
            <a:r>
              <a:rPr lang="en-US" altLang="zh-CN" dirty="0">
                <a:cs typeface="+mn-cs"/>
              </a:rPr>
              <a:t>GM/T 0028-2014《</a:t>
            </a:r>
            <a:r>
              <a:rPr lang="zh-CN" altLang="en-US" dirty="0">
                <a:cs typeface="+mn-cs"/>
              </a:rPr>
              <a:t>密码模块安全技术要求</a:t>
            </a:r>
            <a:r>
              <a:rPr lang="en-US" altLang="zh-CN" dirty="0">
                <a:cs typeface="+mn-cs"/>
              </a:rPr>
              <a:t>》</a:t>
            </a:r>
            <a:r>
              <a:rPr lang="zh-CN" altLang="en-US" dirty="0">
                <a:cs typeface="+mn-cs"/>
              </a:rPr>
              <a:t>核准的安全功能包括</a:t>
            </a:r>
            <a:r>
              <a:rPr lang="zh-CN" altLang="en-US" dirty="0">
                <a:solidFill>
                  <a:srgbClr val="FF0000"/>
                </a:solidFill>
                <a:cs typeface="+mn-cs"/>
              </a:rPr>
              <a:t>分组密码、流密码、公钥密码算法和技术、消息鉴别码、杂凑函数、实体鉴别、密钥管理和随机比特生成器。</a:t>
            </a:r>
            <a:r>
              <a:rPr lang="zh-CN" altLang="en-US" dirty="0">
                <a:cs typeface="+mn-cs"/>
              </a:rPr>
              <a:t>在密码模块中实现的这些安全功能应当符合相关标准、规范或国家密码管理部门的要求。</a:t>
            </a:r>
            <a:endParaRPr lang="en-US" altLang="zh-CN" dirty="0">
              <a:cs typeface="+mn-cs"/>
            </a:endParaRPr>
          </a:p>
        </p:txBody>
      </p:sp>
      <p:sp>
        <p:nvSpPr>
          <p:cNvPr id="3" name="文本占位符 2"/>
          <p:cNvSpPr>
            <a:spLocks noGrp="1"/>
          </p:cNvSpPr>
          <p:nvPr>
            <p:ph type="body" sz="quarter" idx="13"/>
          </p:nvPr>
        </p:nvSpPr>
        <p:spPr/>
        <p:txBody>
          <a:bodyPr/>
          <a:lstStyle/>
          <a:p>
            <a:r>
              <a:rPr lang="zh-CN" altLang="en-US" dirty="0"/>
              <a:t>商用密码产品检测</a:t>
            </a:r>
          </a:p>
        </p:txBody>
      </p:sp>
    </p:spTree>
    <p:extLst>
      <p:ext uri="{BB962C8B-B14F-4D97-AF65-F5344CB8AC3E}">
        <p14:creationId xmlns:p14="http://schemas.microsoft.com/office/powerpoint/2010/main" val="11149129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18</a:t>
            </a:fld>
            <a:endParaRPr lang="zh-CN" altLang="en-US" dirty="0"/>
          </a:p>
        </p:txBody>
      </p:sp>
      <p:sp>
        <p:nvSpPr>
          <p:cNvPr id="4" name="文本占位符 3"/>
          <p:cNvSpPr>
            <a:spLocks noGrp="1"/>
          </p:cNvSpPr>
          <p:nvPr>
            <p:ph type="body" sz="quarter" idx="14"/>
          </p:nvPr>
        </p:nvSpPr>
        <p:spPr/>
        <p:txBody>
          <a:bodyPr/>
          <a:lstStyle/>
          <a:p>
            <a:r>
              <a:rPr lang="zh-CN" altLang="en-US" dirty="0"/>
              <a:t>密码模块检测</a:t>
            </a:r>
          </a:p>
        </p:txBody>
      </p:sp>
      <p:sp>
        <p:nvSpPr>
          <p:cNvPr id="5" name="文本占位符 4"/>
          <p:cNvSpPr>
            <a:spLocks noGrp="1"/>
          </p:cNvSpPr>
          <p:nvPr>
            <p:ph type="body" sz="quarter" idx="15"/>
          </p:nvPr>
        </p:nvSpPr>
        <p:spPr/>
        <p:txBody>
          <a:bodyPr>
            <a:normAutofit/>
          </a:bodyPr>
          <a:lstStyle/>
          <a:p>
            <a:pPr eaLnBrk="1" fontAlgn="auto" hangingPunct="1">
              <a:spcAft>
                <a:spcPts val="0"/>
              </a:spcAft>
              <a:defRPr/>
            </a:pPr>
            <a:r>
              <a:rPr lang="en-US" altLang="zh-CN" dirty="0">
                <a:cs typeface="+mn-cs"/>
              </a:rPr>
              <a:t>2</a:t>
            </a:r>
            <a:r>
              <a:rPr lang="zh-CN" altLang="en-US" dirty="0">
                <a:cs typeface="+mn-cs"/>
              </a:rPr>
              <a:t>）密码边界</a:t>
            </a:r>
            <a:endParaRPr lang="en-US" altLang="zh-CN" dirty="0">
              <a:cs typeface="+mn-cs"/>
            </a:endParaRPr>
          </a:p>
          <a:p>
            <a:pPr eaLnBrk="1" fontAlgn="auto" hangingPunct="1">
              <a:spcAft>
                <a:spcPts val="0"/>
              </a:spcAft>
              <a:defRPr/>
            </a:pPr>
            <a:endParaRPr lang="en-US" altLang="zh-CN" dirty="0">
              <a:cs typeface="+mn-cs"/>
            </a:endParaRPr>
          </a:p>
          <a:p>
            <a:pPr eaLnBrk="1" fontAlgn="auto" hangingPunct="1">
              <a:spcAft>
                <a:spcPts val="0"/>
              </a:spcAft>
              <a:defRPr/>
            </a:pPr>
            <a:r>
              <a:rPr lang="zh-CN" altLang="en-US" dirty="0">
                <a:solidFill>
                  <a:srgbClr val="FF0000"/>
                </a:solidFill>
                <a:cs typeface="+mn-cs"/>
              </a:rPr>
              <a:t>密码边界是密码模块中特有的重要概念</a:t>
            </a:r>
            <a:r>
              <a:rPr lang="zh-CN" altLang="en-US" dirty="0">
                <a:cs typeface="+mn-cs"/>
              </a:rPr>
              <a:t>。根据</a:t>
            </a:r>
            <a:r>
              <a:rPr lang="en-US" altLang="zh-CN" dirty="0">
                <a:cs typeface="+mn-cs"/>
              </a:rPr>
              <a:t>GM/T 0028-2014</a:t>
            </a:r>
            <a:r>
              <a:rPr lang="zh-CN" altLang="en-US" dirty="0">
                <a:cs typeface="+mn-cs"/>
              </a:rPr>
              <a:t>的定义，密码边界是由定义明确的边线（如硬件、软件或固件部件的集合）组成的，该边线建立了密码模块所有部件的边界。</a:t>
            </a:r>
            <a:endParaRPr lang="en-US" altLang="zh-CN" dirty="0">
              <a:cs typeface="+mn-cs"/>
            </a:endParaRPr>
          </a:p>
          <a:p>
            <a:pPr eaLnBrk="1" fontAlgn="auto" hangingPunct="1">
              <a:spcAft>
                <a:spcPts val="0"/>
              </a:spcAft>
              <a:defRPr/>
            </a:pPr>
            <a:endParaRPr lang="en-US" altLang="zh-CN" dirty="0">
              <a:cs typeface="+mn-cs"/>
            </a:endParaRPr>
          </a:p>
          <a:p>
            <a:pPr eaLnBrk="1" fontAlgn="auto" hangingPunct="1">
              <a:spcAft>
                <a:spcPts val="0"/>
              </a:spcAft>
              <a:defRPr/>
            </a:pPr>
            <a:r>
              <a:rPr lang="zh-CN" altLang="en-US" dirty="0">
                <a:cs typeface="+mn-cs"/>
              </a:rPr>
              <a:t>特别需要指出的是，密码模块的密码边界是相对的，一个密码模块产品有可能包含另一个或几个规模更小的密码模块。如一个实现复杂密码服务功能的加密机，其本身可定义为一个密码模块，而该密码机内部可能包含了一个或多个密码卡，而密码卡本身也可以作为独立的密码模块来定义。</a:t>
            </a:r>
            <a:endParaRPr lang="en-US" altLang="zh-CN" dirty="0">
              <a:cs typeface="+mn-cs"/>
            </a:endParaRPr>
          </a:p>
        </p:txBody>
      </p:sp>
      <p:sp>
        <p:nvSpPr>
          <p:cNvPr id="3" name="文本占位符 2"/>
          <p:cNvSpPr>
            <a:spLocks noGrp="1"/>
          </p:cNvSpPr>
          <p:nvPr>
            <p:ph type="body" sz="quarter" idx="13"/>
          </p:nvPr>
        </p:nvSpPr>
        <p:spPr/>
        <p:txBody>
          <a:bodyPr/>
          <a:lstStyle/>
          <a:p>
            <a:r>
              <a:rPr lang="zh-CN" altLang="en-US" dirty="0"/>
              <a:t>商用密码产品检测</a:t>
            </a:r>
          </a:p>
        </p:txBody>
      </p:sp>
    </p:spTree>
    <p:extLst>
      <p:ext uri="{BB962C8B-B14F-4D97-AF65-F5344CB8AC3E}">
        <p14:creationId xmlns:p14="http://schemas.microsoft.com/office/powerpoint/2010/main" val="1902636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19</a:t>
            </a:fld>
            <a:endParaRPr lang="zh-CN" altLang="en-US" dirty="0"/>
          </a:p>
        </p:txBody>
      </p:sp>
      <p:sp>
        <p:nvSpPr>
          <p:cNvPr id="4" name="文本占位符 3"/>
          <p:cNvSpPr>
            <a:spLocks noGrp="1"/>
          </p:cNvSpPr>
          <p:nvPr>
            <p:ph type="body" sz="quarter" idx="14"/>
          </p:nvPr>
        </p:nvSpPr>
        <p:spPr/>
        <p:txBody>
          <a:bodyPr/>
          <a:lstStyle/>
          <a:p>
            <a:r>
              <a:rPr lang="zh-CN" altLang="en-US" dirty="0"/>
              <a:t>密码模块检测</a:t>
            </a:r>
          </a:p>
        </p:txBody>
      </p:sp>
      <p:sp>
        <p:nvSpPr>
          <p:cNvPr id="5" name="文本占位符 4"/>
          <p:cNvSpPr>
            <a:spLocks noGrp="1"/>
          </p:cNvSpPr>
          <p:nvPr>
            <p:ph type="body" sz="quarter" idx="15"/>
          </p:nvPr>
        </p:nvSpPr>
        <p:spPr>
          <a:xfrm>
            <a:off x="315495" y="1558806"/>
            <a:ext cx="11470105" cy="4516005"/>
          </a:xfrm>
        </p:spPr>
        <p:txBody>
          <a:bodyPr>
            <a:normAutofit/>
          </a:bodyPr>
          <a:lstStyle/>
          <a:p>
            <a:pPr eaLnBrk="1" fontAlgn="auto" hangingPunct="1">
              <a:spcAft>
                <a:spcPts val="0"/>
              </a:spcAft>
              <a:defRPr/>
            </a:pPr>
            <a:r>
              <a:rPr lang="en-US" altLang="zh-CN" dirty="0">
                <a:cs typeface="+mn-cs"/>
              </a:rPr>
              <a:t>3</a:t>
            </a:r>
            <a:r>
              <a:rPr lang="zh-CN" altLang="en-US" dirty="0">
                <a:cs typeface="+mn-cs"/>
              </a:rPr>
              <a:t>）密码模块类型</a:t>
            </a:r>
            <a:endParaRPr lang="en-US" altLang="zh-CN" dirty="0">
              <a:cs typeface="+mn-cs"/>
            </a:endParaRPr>
          </a:p>
          <a:p>
            <a:pPr eaLnBrk="1" fontAlgn="auto" hangingPunct="1">
              <a:spcAft>
                <a:spcPts val="0"/>
              </a:spcAft>
              <a:defRPr/>
            </a:pPr>
            <a:r>
              <a:rPr lang="zh-CN" altLang="en-US" dirty="0">
                <a:cs typeface="+mn-cs"/>
              </a:rPr>
              <a:t>按照密码边界划分方式不同，密码模块可分为</a:t>
            </a:r>
            <a:r>
              <a:rPr lang="zh-CN" altLang="en-US" dirty="0">
                <a:solidFill>
                  <a:srgbClr val="FF0000"/>
                </a:solidFill>
                <a:cs typeface="+mn-cs"/>
              </a:rPr>
              <a:t>硬件密码模块、软件密码模块、固件密码模块和混合密码模块</a:t>
            </a:r>
            <a:r>
              <a:rPr lang="zh-CN" altLang="en-US" dirty="0" smtClean="0">
                <a:solidFill>
                  <a:srgbClr val="FF0000"/>
                </a:solidFill>
                <a:cs typeface="+mn-cs"/>
              </a:rPr>
              <a:t>。</a:t>
            </a:r>
            <a:endParaRPr lang="en-US" altLang="zh-CN" dirty="0">
              <a:cs typeface="+mn-cs"/>
            </a:endParaRPr>
          </a:p>
          <a:p>
            <a:pPr eaLnBrk="1" fontAlgn="auto" hangingPunct="1">
              <a:spcAft>
                <a:spcPts val="0"/>
              </a:spcAft>
              <a:defRPr/>
            </a:pPr>
            <a:r>
              <a:rPr lang="zh-CN" altLang="en-US" dirty="0">
                <a:cs typeface="+mn-cs"/>
              </a:rPr>
              <a:t>（</a:t>
            </a:r>
            <a:r>
              <a:rPr lang="en-US" altLang="zh-CN" dirty="0">
                <a:cs typeface="+mn-cs"/>
              </a:rPr>
              <a:t>1</a:t>
            </a:r>
            <a:r>
              <a:rPr lang="zh-CN" altLang="en-US" dirty="0">
                <a:cs typeface="+mn-cs"/>
              </a:rPr>
              <a:t>）硬件密码模块。硬件密码模块的密码边界为硬件边线，在硬件边界内可以包含固件和</a:t>
            </a:r>
            <a:r>
              <a:rPr lang="en-US" altLang="zh-CN" dirty="0">
                <a:cs typeface="+mn-cs"/>
              </a:rPr>
              <a:t>/</a:t>
            </a:r>
            <a:r>
              <a:rPr lang="zh-CN" altLang="en-US" dirty="0">
                <a:cs typeface="+mn-cs"/>
              </a:rPr>
              <a:t>或软件，其中还可以包括操作系统。</a:t>
            </a:r>
            <a:endParaRPr lang="en-US" altLang="zh-CN" dirty="0">
              <a:cs typeface="+mn-cs"/>
            </a:endParaRPr>
          </a:p>
          <a:p>
            <a:pPr eaLnBrk="1" fontAlgn="auto" hangingPunct="1">
              <a:spcAft>
                <a:spcPts val="0"/>
              </a:spcAft>
              <a:defRPr/>
            </a:pPr>
            <a:r>
              <a:rPr lang="zh-CN" altLang="en-US" dirty="0">
                <a:cs typeface="+mn-cs"/>
              </a:rPr>
              <a:t>（</a:t>
            </a:r>
            <a:r>
              <a:rPr lang="en-US" altLang="zh-CN" dirty="0">
                <a:cs typeface="+mn-cs"/>
              </a:rPr>
              <a:t>2</a:t>
            </a:r>
            <a:r>
              <a:rPr lang="zh-CN" altLang="en-US" dirty="0">
                <a:cs typeface="+mn-cs"/>
              </a:rPr>
              <a:t>）软件密码模块。软件密码模块的密码边界为执行在可修改运行环境中的纯软件部件（可以是一个或多个软件部件）。</a:t>
            </a:r>
            <a:endParaRPr lang="en-US" altLang="zh-CN" dirty="0">
              <a:cs typeface="+mn-cs"/>
            </a:endParaRPr>
          </a:p>
          <a:p>
            <a:pPr eaLnBrk="1" fontAlgn="auto" hangingPunct="1">
              <a:spcAft>
                <a:spcPts val="0"/>
              </a:spcAft>
              <a:defRPr/>
            </a:pPr>
            <a:r>
              <a:rPr lang="zh-CN" altLang="en-US" dirty="0">
                <a:cs typeface="+mn-cs"/>
              </a:rPr>
              <a:t>（</a:t>
            </a:r>
            <a:r>
              <a:rPr lang="en-US" altLang="zh-CN" dirty="0">
                <a:cs typeface="+mn-cs"/>
              </a:rPr>
              <a:t>3</a:t>
            </a:r>
            <a:r>
              <a:rPr lang="zh-CN" altLang="en-US" dirty="0">
                <a:cs typeface="+mn-cs"/>
              </a:rPr>
              <a:t>）固件密码模块。固件密码模块的密码边界为执行在受限的或不可修改的运行环境中的纯固件部件划定界线。</a:t>
            </a:r>
            <a:endParaRPr lang="en-US" altLang="zh-CN" dirty="0">
              <a:cs typeface="+mn-cs"/>
            </a:endParaRPr>
          </a:p>
          <a:p>
            <a:pPr eaLnBrk="1" fontAlgn="auto" hangingPunct="1">
              <a:spcAft>
                <a:spcPts val="0"/>
              </a:spcAft>
              <a:defRPr/>
            </a:pPr>
            <a:r>
              <a:rPr lang="zh-CN" altLang="en-US" dirty="0">
                <a:cs typeface="+mn-cs"/>
              </a:rPr>
              <a:t>（</a:t>
            </a:r>
            <a:r>
              <a:rPr lang="en-US" altLang="zh-CN" dirty="0">
                <a:cs typeface="+mn-cs"/>
              </a:rPr>
              <a:t>4</a:t>
            </a:r>
            <a:r>
              <a:rPr lang="zh-CN" altLang="en-US" dirty="0">
                <a:cs typeface="+mn-cs"/>
              </a:rPr>
              <a:t>）混合密码模块。混合密码模块分为混合软件模块和混合固件模块。密码边界为软</a:t>
            </a:r>
            <a:r>
              <a:rPr lang="en-US" altLang="zh-CN" dirty="0">
                <a:cs typeface="+mn-cs"/>
              </a:rPr>
              <a:t>/</a:t>
            </a:r>
            <a:r>
              <a:rPr lang="zh-CN" altLang="en-US" dirty="0">
                <a:cs typeface="+mn-cs"/>
              </a:rPr>
              <a:t>固件部件和分离的硬件部件（即软</a:t>
            </a:r>
            <a:r>
              <a:rPr lang="en-US" altLang="zh-CN" dirty="0">
                <a:cs typeface="+mn-cs"/>
              </a:rPr>
              <a:t>/</a:t>
            </a:r>
            <a:r>
              <a:rPr lang="zh-CN" altLang="en-US" dirty="0">
                <a:cs typeface="+mn-cs"/>
              </a:rPr>
              <a:t>固件部件不在硬件模块边界中）的集合划定界线。</a:t>
            </a:r>
            <a:endParaRPr lang="en-US" altLang="zh-CN" dirty="0">
              <a:cs typeface="+mn-cs"/>
            </a:endParaRPr>
          </a:p>
        </p:txBody>
      </p:sp>
      <p:sp>
        <p:nvSpPr>
          <p:cNvPr id="3" name="文本占位符 2"/>
          <p:cNvSpPr>
            <a:spLocks noGrp="1"/>
          </p:cNvSpPr>
          <p:nvPr>
            <p:ph type="body" sz="quarter" idx="13"/>
          </p:nvPr>
        </p:nvSpPr>
        <p:spPr/>
        <p:txBody>
          <a:bodyPr/>
          <a:lstStyle/>
          <a:p>
            <a:r>
              <a:rPr lang="zh-CN" altLang="en-US" dirty="0"/>
              <a:t>商用密码产品检测</a:t>
            </a:r>
          </a:p>
        </p:txBody>
      </p:sp>
    </p:spTree>
    <p:extLst>
      <p:ext uri="{BB962C8B-B14F-4D97-AF65-F5344CB8AC3E}">
        <p14:creationId xmlns:p14="http://schemas.microsoft.com/office/powerpoint/2010/main" val="1031915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2</a:t>
            </a:fld>
            <a:endParaRPr lang="zh-CN" altLang="en-US" dirty="0"/>
          </a:p>
        </p:txBody>
      </p:sp>
      <p:sp>
        <p:nvSpPr>
          <p:cNvPr id="4" name="文本占位符 3">
            <a:extLst>
              <a:ext uri="{FF2B5EF4-FFF2-40B4-BE49-F238E27FC236}">
                <a16:creationId xmlns:a16="http://schemas.microsoft.com/office/drawing/2014/main" id="{CCA6E95E-4265-499B-8FB2-F75B1BB33C1B}"/>
              </a:ext>
            </a:extLst>
          </p:cNvPr>
          <p:cNvSpPr>
            <a:spLocks noGrp="1"/>
          </p:cNvSpPr>
          <p:nvPr>
            <p:ph type="body" sz="quarter" idx="14"/>
          </p:nvPr>
        </p:nvSpPr>
        <p:spPr/>
        <p:txBody>
          <a:bodyPr/>
          <a:lstStyle/>
          <a:p>
            <a:endParaRPr lang="zh-CN" altLang="en-US"/>
          </a:p>
        </p:txBody>
      </p:sp>
      <p:sp>
        <p:nvSpPr>
          <p:cNvPr id="5" name="文本占位符 4">
            <a:extLst>
              <a:ext uri="{FF2B5EF4-FFF2-40B4-BE49-F238E27FC236}">
                <a16:creationId xmlns:a16="http://schemas.microsoft.com/office/drawing/2014/main" id="{FF25FE0C-2AFC-4D8C-9D84-1BD6D0FCF416}"/>
              </a:ext>
            </a:extLst>
          </p:cNvPr>
          <p:cNvSpPr>
            <a:spLocks noGrp="1"/>
          </p:cNvSpPr>
          <p:nvPr>
            <p:ph type="body" sz="quarter" idx="15"/>
          </p:nvPr>
        </p:nvSpPr>
        <p:spPr/>
        <p:txBody>
          <a:bodyPr/>
          <a:lstStyle/>
          <a:p>
            <a:endParaRPr lang="zh-CN" altLang="en-US"/>
          </a:p>
        </p:txBody>
      </p:sp>
      <p:sp>
        <p:nvSpPr>
          <p:cNvPr id="3" name="文本占位符 2"/>
          <p:cNvSpPr>
            <a:spLocks noGrp="1"/>
          </p:cNvSpPr>
          <p:nvPr>
            <p:ph type="body" sz="quarter" idx="13"/>
          </p:nvPr>
        </p:nvSpPr>
        <p:spPr/>
        <p:txBody>
          <a:bodyPr/>
          <a:lstStyle/>
          <a:p>
            <a:r>
              <a:rPr lang="zh-CN" altLang="en-US" dirty="0"/>
              <a:t>目录</a:t>
            </a:r>
          </a:p>
        </p:txBody>
      </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1924" y="1711035"/>
            <a:ext cx="3435927" cy="3435927"/>
          </a:xfrm>
          <a:prstGeom prst="rect">
            <a:avLst/>
          </a:prstGeom>
        </p:spPr>
      </p:pic>
      <p:sp>
        <p:nvSpPr>
          <p:cNvPr id="6" name="文本框 5"/>
          <p:cNvSpPr txBox="1"/>
          <p:nvPr/>
        </p:nvSpPr>
        <p:spPr>
          <a:xfrm>
            <a:off x="4852477" y="1009920"/>
            <a:ext cx="7023100" cy="5406608"/>
          </a:xfrm>
          <a:prstGeom prst="rect">
            <a:avLst/>
          </a:prstGeom>
          <a:noFill/>
        </p:spPr>
        <p:txBody>
          <a:bodyPr wrap="square">
            <a:spAutoFit/>
          </a:bodyPr>
          <a:lstStyle/>
          <a:p>
            <a:pPr marL="514350" indent="-514350">
              <a:spcBef>
                <a:spcPts val="450"/>
              </a:spcBef>
              <a:spcAft>
                <a:spcPts val="900"/>
              </a:spcAft>
              <a:buAutoNum type="arabicPeriod"/>
            </a:pPr>
            <a:r>
              <a:rPr lang="zh-CN" altLang="en-US"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rPr>
              <a:t>密码商用密码产品类别</a:t>
            </a:r>
            <a:endParaRPr lang="en-US" altLang="zh-CN"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endParaRPr>
          </a:p>
          <a:p>
            <a:pPr marL="971550" lvl="1" indent="-514350">
              <a:spcBef>
                <a:spcPts val="450"/>
              </a:spcBef>
              <a:spcAft>
                <a:spcPts val="900"/>
              </a:spcAft>
              <a:buAutoNum type="arabicPeriod"/>
            </a:pPr>
            <a:r>
              <a:rPr lang="zh-CN" altLang="en-US"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rPr>
              <a:t>商用密码产品类型</a:t>
            </a:r>
            <a:endParaRPr lang="en-US" altLang="zh-CN"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endParaRPr>
          </a:p>
          <a:p>
            <a:pPr marL="971550" lvl="1" indent="-514350">
              <a:spcBef>
                <a:spcPts val="450"/>
              </a:spcBef>
              <a:spcAft>
                <a:spcPts val="900"/>
              </a:spcAft>
              <a:buAutoNum type="arabicPeriod"/>
            </a:pPr>
            <a:r>
              <a:rPr lang="zh-CN" altLang="en-US"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rPr>
              <a:t>商用密码产品型号命名规则</a:t>
            </a:r>
            <a:endParaRPr lang="en-US" altLang="zh-CN"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endParaRPr>
          </a:p>
          <a:p>
            <a:pPr marL="514350" indent="-514350">
              <a:spcBef>
                <a:spcPts val="450"/>
              </a:spcBef>
              <a:spcAft>
                <a:spcPts val="900"/>
              </a:spcAft>
              <a:buAutoNum type="arabicPeriod"/>
            </a:pPr>
            <a:r>
              <a:rPr lang="zh-CN" altLang="en-US"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rPr>
              <a:t>商用密码产品检测</a:t>
            </a:r>
            <a:endParaRPr lang="en-US" altLang="zh-CN"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endParaRPr>
          </a:p>
          <a:p>
            <a:pPr marL="971550" lvl="1" indent="-514350">
              <a:spcBef>
                <a:spcPts val="450"/>
              </a:spcBef>
              <a:spcAft>
                <a:spcPts val="900"/>
              </a:spcAft>
              <a:buAutoNum type="arabicPeriod"/>
            </a:pPr>
            <a:r>
              <a:rPr lang="zh-CN" altLang="en-US"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rPr>
              <a:t>商用密码产品检测框架商用</a:t>
            </a:r>
            <a:endParaRPr lang="en-US" altLang="zh-CN"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endParaRPr>
          </a:p>
          <a:p>
            <a:pPr marL="971550" lvl="1" indent="-514350">
              <a:spcBef>
                <a:spcPts val="450"/>
              </a:spcBef>
              <a:spcAft>
                <a:spcPts val="900"/>
              </a:spcAft>
              <a:buAutoNum type="arabicPeriod"/>
            </a:pPr>
            <a:r>
              <a:rPr lang="zh-CN" altLang="en-US"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rPr>
              <a:t>商用密码产品检测框架</a:t>
            </a:r>
            <a:endParaRPr lang="en-US" altLang="zh-CN"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endParaRPr>
          </a:p>
          <a:p>
            <a:pPr marL="971550" lvl="1" indent="-514350">
              <a:spcBef>
                <a:spcPts val="450"/>
              </a:spcBef>
              <a:spcAft>
                <a:spcPts val="900"/>
              </a:spcAft>
              <a:buAutoNum type="arabicPeriod"/>
            </a:pPr>
            <a:r>
              <a:rPr lang="zh-CN" altLang="en-US"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rPr>
              <a:t>密码模块检测</a:t>
            </a:r>
            <a:endParaRPr lang="en-US" altLang="zh-CN"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endParaRPr>
          </a:p>
          <a:p>
            <a:pPr marL="971550" lvl="1" indent="-514350">
              <a:spcBef>
                <a:spcPts val="450"/>
              </a:spcBef>
              <a:spcAft>
                <a:spcPts val="900"/>
              </a:spcAft>
              <a:buAutoNum type="arabicPeriod"/>
            </a:pPr>
            <a:r>
              <a:rPr lang="zh-CN" altLang="en-US"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rPr>
              <a:t>安全芯片检测</a:t>
            </a:r>
            <a:endParaRPr lang="en-US" altLang="zh-CN"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endParaRPr>
          </a:p>
          <a:p>
            <a:pPr marL="514350" indent="-514350">
              <a:spcBef>
                <a:spcPts val="450"/>
              </a:spcBef>
              <a:spcAft>
                <a:spcPts val="900"/>
              </a:spcAft>
              <a:buAutoNum type="arabicPeriod"/>
            </a:pPr>
            <a:endParaRPr lang="en-US" altLang="zh-CN" sz="2800" b="1" dirty="0">
              <a:solidFill>
                <a:schemeClr val="bg1">
                  <a:lumMod val="8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20</a:t>
            </a:fld>
            <a:endParaRPr lang="zh-CN" altLang="en-US" dirty="0"/>
          </a:p>
        </p:txBody>
      </p:sp>
      <p:sp>
        <p:nvSpPr>
          <p:cNvPr id="4" name="文本占位符 3"/>
          <p:cNvSpPr>
            <a:spLocks noGrp="1"/>
          </p:cNvSpPr>
          <p:nvPr>
            <p:ph type="body" sz="quarter" idx="14"/>
          </p:nvPr>
        </p:nvSpPr>
        <p:spPr/>
        <p:txBody>
          <a:bodyPr/>
          <a:lstStyle/>
          <a:p>
            <a:r>
              <a:rPr lang="zh-CN" altLang="en-US" dirty="0"/>
              <a:t>密码模块检测</a:t>
            </a:r>
          </a:p>
        </p:txBody>
      </p:sp>
      <p:sp>
        <p:nvSpPr>
          <p:cNvPr id="5" name="文本占位符 4"/>
          <p:cNvSpPr>
            <a:spLocks noGrp="1"/>
          </p:cNvSpPr>
          <p:nvPr>
            <p:ph type="body" sz="quarter" idx="15"/>
          </p:nvPr>
        </p:nvSpPr>
        <p:spPr/>
        <p:txBody>
          <a:bodyPr>
            <a:normAutofit/>
          </a:bodyPr>
          <a:lstStyle/>
          <a:p>
            <a:pPr eaLnBrk="1" fontAlgn="auto" hangingPunct="1">
              <a:spcAft>
                <a:spcPts val="0"/>
              </a:spcAft>
              <a:defRPr/>
            </a:pPr>
            <a:r>
              <a:rPr lang="en-US" altLang="zh-CN" dirty="0">
                <a:cs typeface="+mn-cs"/>
              </a:rPr>
              <a:t>4</a:t>
            </a:r>
            <a:r>
              <a:rPr lang="zh-CN" altLang="en-US" dirty="0">
                <a:cs typeface="+mn-cs"/>
              </a:rPr>
              <a:t>）安全策略</a:t>
            </a:r>
            <a:r>
              <a:rPr lang="zh-CN" altLang="en-US" dirty="0" smtClean="0">
                <a:cs typeface="+mn-cs"/>
              </a:rPr>
              <a:t>文件</a:t>
            </a:r>
            <a:endParaRPr lang="en-US" altLang="zh-CN" dirty="0" smtClean="0">
              <a:cs typeface="+mn-cs"/>
            </a:endParaRPr>
          </a:p>
          <a:p>
            <a:pPr eaLnBrk="1" fontAlgn="auto" hangingPunct="1">
              <a:spcAft>
                <a:spcPts val="0"/>
              </a:spcAft>
              <a:defRPr/>
            </a:pPr>
            <a:endParaRPr lang="en-US" altLang="zh-CN" dirty="0">
              <a:cs typeface="+mn-cs"/>
            </a:endParaRPr>
          </a:p>
          <a:p>
            <a:pPr eaLnBrk="1" fontAlgn="auto" hangingPunct="1">
              <a:lnSpc>
                <a:spcPct val="150000"/>
              </a:lnSpc>
              <a:spcAft>
                <a:spcPts val="0"/>
              </a:spcAft>
              <a:defRPr/>
            </a:pPr>
            <a:r>
              <a:rPr lang="zh-CN" altLang="en-US" dirty="0">
                <a:cs typeface="+mn-cs"/>
              </a:rPr>
              <a:t>每个密码模块都有一个</a:t>
            </a:r>
            <a:r>
              <a:rPr lang="zh-CN" altLang="en-US" dirty="0">
                <a:solidFill>
                  <a:srgbClr val="FF0000"/>
                </a:solidFill>
                <a:cs typeface="+mn-cs"/>
              </a:rPr>
              <a:t>安全策略</a:t>
            </a:r>
            <a:r>
              <a:rPr lang="en-US" altLang="zh-CN" dirty="0">
                <a:solidFill>
                  <a:srgbClr val="FF0000"/>
                </a:solidFill>
                <a:cs typeface="+mn-cs"/>
              </a:rPr>
              <a:t>(Security policy)</a:t>
            </a:r>
            <a:r>
              <a:rPr lang="zh-CN" altLang="en-US" dirty="0">
                <a:cs typeface="+mn-cs"/>
              </a:rPr>
              <a:t>文件。对于实际使用密码模块的用户来说，安全策略是选用该密码模块的重要考量依据，因为密码模块的安全策略可能无法与用户的实际使用环境和应用需求相适应</a:t>
            </a:r>
            <a:r>
              <a:rPr lang="zh-CN" altLang="en-US" dirty="0" smtClean="0">
                <a:cs typeface="+mn-cs"/>
              </a:rPr>
              <a:t>。</a:t>
            </a:r>
            <a:endParaRPr lang="en-US" altLang="zh-CN" dirty="0">
              <a:cs typeface="+mn-cs"/>
            </a:endParaRPr>
          </a:p>
          <a:p>
            <a:pPr eaLnBrk="1" fontAlgn="auto" hangingPunct="1">
              <a:lnSpc>
                <a:spcPct val="150000"/>
              </a:lnSpc>
              <a:spcAft>
                <a:spcPts val="0"/>
              </a:spcAft>
              <a:defRPr/>
            </a:pPr>
            <a:r>
              <a:rPr lang="zh-CN" altLang="en-US" dirty="0">
                <a:cs typeface="+mn-cs"/>
              </a:rPr>
              <a:t>安全策略不能随意制定，还要受到标准的约束。</a:t>
            </a:r>
            <a:r>
              <a:rPr lang="zh-CN" altLang="en-US" dirty="0" smtClean="0">
                <a:cs typeface="+mn-cs"/>
              </a:rPr>
              <a:t>一般而言安全</a:t>
            </a:r>
            <a:r>
              <a:rPr lang="zh-CN" altLang="en-US" dirty="0">
                <a:cs typeface="+mn-cs"/>
              </a:rPr>
              <a:t>等级越高的密码模块，安全策略越简单，即安全等级高的密码模块可以运行在相对不太安全的环境下。</a:t>
            </a:r>
            <a:endParaRPr lang="en-US" altLang="zh-CN" dirty="0">
              <a:cs typeface="+mn-cs"/>
            </a:endParaRPr>
          </a:p>
          <a:p>
            <a:pPr eaLnBrk="1" fontAlgn="auto" hangingPunct="1">
              <a:spcAft>
                <a:spcPts val="0"/>
              </a:spcAft>
              <a:defRPr/>
            </a:pPr>
            <a:endParaRPr lang="en-US" altLang="zh-CN" dirty="0">
              <a:cs typeface="+mn-cs"/>
            </a:endParaRPr>
          </a:p>
        </p:txBody>
      </p:sp>
      <p:sp>
        <p:nvSpPr>
          <p:cNvPr id="3" name="文本占位符 2"/>
          <p:cNvSpPr>
            <a:spLocks noGrp="1"/>
          </p:cNvSpPr>
          <p:nvPr>
            <p:ph type="body" sz="quarter" idx="13"/>
          </p:nvPr>
        </p:nvSpPr>
        <p:spPr/>
        <p:txBody>
          <a:bodyPr/>
          <a:lstStyle/>
          <a:p>
            <a:r>
              <a:rPr lang="zh-CN" altLang="en-US" dirty="0"/>
              <a:t>商用密码产品检测</a:t>
            </a:r>
          </a:p>
        </p:txBody>
      </p:sp>
    </p:spTree>
    <p:extLst>
      <p:ext uri="{BB962C8B-B14F-4D97-AF65-F5344CB8AC3E}">
        <p14:creationId xmlns:p14="http://schemas.microsoft.com/office/powerpoint/2010/main" val="3720315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21</a:t>
            </a:fld>
            <a:endParaRPr lang="zh-CN" altLang="en-US" dirty="0"/>
          </a:p>
        </p:txBody>
      </p:sp>
      <p:sp>
        <p:nvSpPr>
          <p:cNvPr id="4" name="文本占位符 3"/>
          <p:cNvSpPr>
            <a:spLocks noGrp="1"/>
          </p:cNvSpPr>
          <p:nvPr>
            <p:ph type="body" sz="quarter" idx="14"/>
          </p:nvPr>
        </p:nvSpPr>
        <p:spPr/>
        <p:txBody>
          <a:bodyPr/>
          <a:lstStyle/>
          <a:p>
            <a:r>
              <a:rPr lang="zh-CN" altLang="en-US" dirty="0"/>
              <a:t>安全芯片检测</a:t>
            </a:r>
          </a:p>
        </p:txBody>
      </p:sp>
      <p:sp>
        <p:nvSpPr>
          <p:cNvPr id="5" name="文本占位符 4"/>
          <p:cNvSpPr>
            <a:spLocks noGrp="1"/>
          </p:cNvSpPr>
          <p:nvPr>
            <p:ph type="body" sz="quarter" idx="15"/>
          </p:nvPr>
        </p:nvSpPr>
        <p:spPr/>
        <p:txBody>
          <a:bodyPr>
            <a:normAutofit fontScale="92500"/>
          </a:bodyPr>
          <a:lstStyle/>
          <a:p>
            <a:pPr eaLnBrk="1" fontAlgn="auto" hangingPunct="1">
              <a:spcAft>
                <a:spcPts val="0"/>
              </a:spcAft>
              <a:defRPr/>
            </a:pPr>
            <a:r>
              <a:rPr lang="en-US" altLang="zh-CN" dirty="0">
                <a:cs typeface="+mn-cs"/>
              </a:rPr>
              <a:t>1</a:t>
            </a:r>
            <a:r>
              <a:rPr lang="zh-CN" altLang="en-US" dirty="0">
                <a:cs typeface="+mn-cs"/>
              </a:rPr>
              <a:t>．</a:t>
            </a:r>
            <a:r>
              <a:rPr lang="zh-CN" altLang="en-US" dirty="0" smtClean="0">
                <a:cs typeface="+mn-cs"/>
              </a:rPr>
              <a:t>概述</a:t>
            </a:r>
            <a:endParaRPr lang="en-US" altLang="zh-CN" dirty="0">
              <a:cs typeface="+mn-cs"/>
            </a:endParaRPr>
          </a:p>
          <a:p>
            <a:pPr eaLnBrk="1" fontAlgn="auto" hangingPunct="1">
              <a:lnSpc>
                <a:spcPct val="150000"/>
              </a:lnSpc>
              <a:spcAft>
                <a:spcPts val="0"/>
              </a:spcAft>
              <a:defRPr/>
            </a:pPr>
            <a:r>
              <a:rPr lang="zh-CN" altLang="en-US" dirty="0">
                <a:cs typeface="+mn-cs"/>
              </a:rPr>
              <a:t>安全芯片是指实现一种或多种密码算法，直接或间接地使用密码技术来保护密钥和敏感信息的集成电路芯片。安全芯片自身具有较高安全等级，能够保护内部存储的密钥和敏感数据不被非法读取和篡改，可作为密码板卡或模块的主控</a:t>
            </a:r>
            <a:r>
              <a:rPr lang="zh-CN" altLang="en-US">
                <a:cs typeface="+mn-cs"/>
              </a:rPr>
              <a:t>芯片</a:t>
            </a:r>
            <a:r>
              <a:rPr lang="zh-CN" altLang="en-US" smtClean="0">
                <a:cs typeface="+mn-cs"/>
              </a:rPr>
              <a:t>。</a:t>
            </a:r>
            <a:endParaRPr lang="en-US" altLang="zh-CN" dirty="0">
              <a:cs typeface="+mn-cs"/>
            </a:endParaRPr>
          </a:p>
          <a:p>
            <a:pPr eaLnBrk="1" fontAlgn="auto" hangingPunct="1">
              <a:lnSpc>
                <a:spcPct val="150000"/>
              </a:lnSpc>
              <a:spcAft>
                <a:spcPts val="0"/>
              </a:spcAft>
              <a:defRPr/>
            </a:pPr>
            <a:r>
              <a:rPr lang="zh-CN" altLang="en-US" dirty="0">
                <a:cs typeface="+mn-cs"/>
              </a:rPr>
              <a:t>近十年以来，在电子证照、金融支付、社会保障、网络认证、移动支付、电信等行业领域中，安全芯片广泛应用于包括身份证、电子护照、社保卡、银行卡、</a:t>
            </a:r>
            <a:r>
              <a:rPr lang="en-US" altLang="zh-CN" dirty="0">
                <a:cs typeface="+mn-cs"/>
              </a:rPr>
              <a:t>SIM</a:t>
            </a:r>
            <a:r>
              <a:rPr lang="zh-CN" altLang="en-US" dirty="0">
                <a:cs typeface="+mn-cs"/>
              </a:rPr>
              <a:t>卡等多种安全芯片产品。安全芯片的安全性受到了国内各安全芯片厂商、应用服务商、政府机构、银行等的高度重视。截至</a:t>
            </a:r>
            <a:r>
              <a:rPr lang="en-US" altLang="zh-CN" dirty="0">
                <a:cs typeface="+mn-cs"/>
              </a:rPr>
              <a:t>2018</a:t>
            </a:r>
            <a:r>
              <a:rPr lang="zh-CN" altLang="en-US" dirty="0">
                <a:cs typeface="+mn-cs"/>
              </a:rPr>
              <a:t>年</a:t>
            </a:r>
            <a:r>
              <a:rPr lang="en-US" altLang="zh-CN" dirty="0">
                <a:cs typeface="+mn-cs"/>
              </a:rPr>
              <a:t>12</a:t>
            </a:r>
            <a:r>
              <a:rPr lang="zh-CN" altLang="en-US" dirty="0">
                <a:cs typeface="+mn-cs"/>
              </a:rPr>
              <a:t>月，已有</a:t>
            </a:r>
            <a:r>
              <a:rPr lang="en-US" altLang="zh-CN" dirty="0">
                <a:cs typeface="+mn-cs"/>
              </a:rPr>
              <a:t>200</a:t>
            </a:r>
            <a:r>
              <a:rPr lang="zh-CN" altLang="en-US" dirty="0">
                <a:cs typeface="+mn-cs"/>
              </a:rPr>
              <a:t>余款安全芯片获得商用密码产品型号证书。</a:t>
            </a:r>
            <a:endParaRPr lang="en-US" altLang="zh-CN" dirty="0">
              <a:cs typeface="+mn-cs"/>
            </a:endParaRPr>
          </a:p>
          <a:p>
            <a:pPr eaLnBrk="1" fontAlgn="auto" hangingPunct="1">
              <a:spcAft>
                <a:spcPts val="0"/>
              </a:spcAft>
              <a:defRPr/>
            </a:pPr>
            <a:endParaRPr lang="en-US" altLang="zh-CN" dirty="0">
              <a:cs typeface="+mn-cs"/>
            </a:endParaRPr>
          </a:p>
        </p:txBody>
      </p:sp>
      <p:sp>
        <p:nvSpPr>
          <p:cNvPr id="3" name="文本占位符 2"/>
          <p:cNvSpPr>
            <a:spLocks noGrp="1"/>
          </p:cNvSpPr>
          <p:nvPr>
            <p:ph type="body" sz="quarter" idx="13"/>
          </p:nvPr>
        </p:nvSpPr>
        <p:spPr/>
        <p:txBody>
          <a:bodyPr/>
          <a:lstStyle/>
          <a:p>
            <a:r>
              <a:rPr lang="zh-CN" altLang="en-US" dirty="0"/>
              <a:t>商用密码产品检测</a:t>
            </a:r>
          </a:p>
        </p:txBody>
      </p:sp>
    </p:spTree>
    <p:extLst>
      <p:ext uri="{BB962C8B-B14F-4D97-AF65-F5344CB8AC3E}">
        <p14:creationId xmlns:p14="http://schemas.microsoft.com/office/powerpoint/2010/main" val="11172880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22</a:t>
            </a:fld>
            <a:endParaRPr lang="zh-CN" altLang="en-US" dirty="0"/>
          </a:p>
        </p:txBody>
      </p:sp>
      <p:sp>
        <p:nvSpPr>
          <p:cNvPr id="4" name="文本占位符 3"/>
          <p:cNvSpPr>
            <a:spLocks noGrp="1"/>
          </p:cNvSpPr>
          <p:nvPr>
            <p:ph type="body" sz="quarter" idx="14"/>
          </p:nvPr>
        </p:nvSpPr>
        <p:spPr/>
        <p:txBody>
          <a:bodyPr/>
          <a:lstStyle/>
          <a:p>
            <a:r>
              <a:rPr lang="zh-CN" altLang="en-US" dirty="0"/>
              <a:t>安全芯片检测</a:t>
            </a:r>
          </a:p>
        </p:txBody>
      </p:sp>
      <p:sp>
        <p:nvSpPr>
          <p:cNvPr id="5" name="文本占位符 4"/>
          <p:cNvSpPr>
            <a:spLocks noGrp="1"/>
          </p:cNvSpPr>
          <p:nvPr>
            <p:ph type="body" sz="quarter" idx="15"/>
          </p:nvPr>
        </p:nvSpPr>
        <p:spPr/>
        <p:txBody>
          <a:bodyPr>
            <a:normAutofit/>
          </a:bodyPr>
          <a:lstStyle/>
          <a:p>
            <a:pPr eaLnBrk="1" fontAlgn="auto" hangingPunct="1">
              <a:spcAft>
                <a:spcPts val="0"/>
              </a:spcAft>
              <a:defRPr/>
            </a:pPr>
            <a:r>
              <a:rPr lang="en-US" altLang="zh-CN" dirty="0">
                <a:cs typeface="+mn-cs"/>
              </a:rPr>
              <a:t>2.</a:t>
            </a:r>
            <a:r>
              <a:rPr lang="zh-CN" altLang="en-US" dirty="0">
                <a:cs typeface="+mn-cs"/>
              </a:rPr>
              <a:t>相关标准规范</a:t>
            </a:r>
            <a:endParaRPr lang="en-US" altLang="zh-CN" dirty="0">
              <a:cs typeface="+mn-cs"/>
            </a:endParaRPr>
          </a:p>
          <a:p>
            <a:pPr eaLnBrk="1" fontAlgn="auto" hangingPunct="1">
              <a:spcAft>
                <a:spcPts val="0"/>
              </a:spcAft>
              <a:defRPr/>
            </a:pPr>
            <a:endParaRPr lang="en-US" altLang="zh-CN" dirty="0">
              <a:cs typeface="+mn-cs"/>
            </a:endParaRPr>
          </a:p>
          <a:p>
            <a:pPr eaLnBrk="1" fontAlgn="auto" hangingPunct="1">
              <a:spcAft>
                <a:spcPts val="0"/>
              </a:spcAft>
              <a:defRPr/>
            </a:pPr>
            <a:r>
              <a:rPr lang="zh-CN" altLang="en-US" dirty="0">
                <a:cs typeface="+mn-cs"/>
              </a:rPr>
              <a:t>安全芯片产品遵循的密码行业标准是</a:t>
            </a:r>
            <a:r>
              <a:rPr lang="en-US" altLang="zh-CN" dirty="0">
                <a:cs typeface="+mn-cs"/>
              </a:rPr>
              <a:t>GM/T 0008-2012《</a:t>
            </a:r>
            <a:r>
              <a:rPr lang="zh-CN" altLang="en-US" dirty="0">
                <a:cs typeface="+mn-cs"/>
              </a:rPr>
              <a:t>安全芯片密码检测准则</a:t>
            </a:r>
            <a:r>
              <a:rPr lang="en-US" altLang="zh-CN" dirty="0">
                <a:cs typeface="+mn-cs"/>
              </a:rPr>
              <a:t>》</a:t>
            </a:r>
            <a:r>
              <a:rPr lang="zh-CN" altLang="en-US" dirty="0">
                <a:cs typeface="+mn-cs"/>
              </a:rPr>
              <a:t>。</a:t>
            </a:r>
            <a:endParaRPr lang="en-US" altLang="zh-CN" dirty="0">
              <a:cs typeface="+mn-cs"/>
            </a:endParaRPr>
          </a:p>
          <a:p>
            <a:pPr eaLnBrk="1" fontAlgn="auto" hangingPunct="1">
              <a:spcAft>
                <a:spcPts val="0"/>
              </a:spcAft>
              <a:defRPr/>
            </a:pPr>
            <a:endParaRPr lang="en-US" altLang="zh-CN" dirty="0">
              <a:cs typeface="+mn-cs"/>
            </a:endParaRPr>
          </a:p>
          <a:p>
            <a:pPr eaLnBrk="1" fontAlgn="auto" hangingPunct="1">
              <a:spcAft>
                <a:spcPts val="0"/>
              </a:spcAft>
              <a:defRPr/>
            </a:pPr>
            <a:r>
              <a:rPr lang="en-US" altLang="zh-CN" dirty="0">
                <a:cs typeface="+mn-cs"/>
              </a:rPr>
              <a:t>1</a:t>
            </a:r>
            <a:r>
              <a:rPr lang="zh-CN" altLang="en-US" dirty="0">
                <a:cs typeface="+mn-cs"/>
              </a:rPr>
              <a:t>）用途与适用范围</a:t>
            </a:r>
            <a:endParaRPr lang="en-US" altLang="zh-CN" dirty="0">
              <a:cs typeface="+mn-cs"/>
            </a:endParaRPr>
          </a:p>
          <a:p>
            <a:pPr eaLnBrk="1" fontAlgn="auto" hangingPunct="1">
              <a:spcAft>
                <a:spcPts val="0"/>
              </a:spcAft>
              <a:defRPr/>
            </a:pPr>
            <a:r>
              <a:rPr lang="zh-CN" altLang="en-US" dirty="0">
                <a:cs typeface="+mn-cs"/>
              </a:rPr>
              <a:t>该标准在</a:t>
            </a:r>
            <a:r>
              <a:rPr lang="zh-CN" altLang="en-US" dirty="0">
                <a:solidFill>
                  <a:srgbClr val="FF0000"/>
                </a:solidFill>
                <a:cs typeface="+mn-cs"/>
              </a:rPr>
              <a:t>密码算法、安全芯片接口、密钥管理、敏感信息保护、安全芯片固件安全、自检、审计、攻击的削弱与防护和生命周期保证等</a:t>
            </a:r>
            <a:r>
              <a:rPr lang="en-US" altLang="zh-CN" dirty="0">
                <a:solidFill>
                  <a:srgbClr val="FF0000"/>
                </a:solidFill>
                <a:cs typeface="+mn-cs"/>
              </a:rPr>
              <a:t>9</a:t>
            </a:r>
            <a:r>
              <a:rPr lang="zh-CN" altLang="en-US" dirty="0">
                <a:solidFill>
                  <a:srgbClr val="FF0000"/>
                </a:solidFill>
                <a:cs typeface="+mn-cs"/>
              </a:rPr>
              <a:t>个领域</a:t>
            </a:r>
            <a:r>
              <a:rPr lang="zh-CN" altLang="en-US" dirty="0">
                <a:cs typeface="+mn-cs"/>
              </a:rPr>
              <a:t>考查安全芯片的安全能力，并对每个领域的安全能力划分为安全性依次递增的三个安全等级，对每个安全等级均提出了安全性要求。</a:t>
            </a:r>
            <a:endParaRPr lang="en-US" altLang="zh-CN" dirty="0">
              <a:cs typeface="+mn-cs"/>
            </a:endParaRPr>
          </a:p>
        </p:txBody>
      </p:sp>
      <p:sp>
        <p:nvSpPr>
          <p:cNvPr id="3" name="文本占位符 2"/>
          <p:cNvSpPr>
            <a:spLocks noGrp="1"/>
          </p:cNvSpPr>
          <p:nvPr>
            <p:ph type="body" sz="quarter" idx="13"/>
          </p:nvPr>
        </p:nvSpPr>
        <p:spPr/>
        <p:txBody>
          <a:bodyPr/>
          <a:lstStyle/>
          <a:p>
            <a:r>
              <a:rPr lang="zh-CN" altLang="en-US" dirty="0"/>
              <a:t>商用密码产品检测</a:t>
            </a:r>
          </a:p>
        </p:txBody>
      </p:sp>
    </p:spTree>
    <p:extLst>
      <p:ext uri="{BB962C8B-B14F-4D97-AF65-F5344CB8AC3E}">
        <p14:creationId xmlns:p14="http://schemas.microsoft.com/office/powerpoint/2010/main" val="4487094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23</a:t>
            </a:fld>
            <a:endParaRPr lang="zh-CN" altLang="en-US" dirty="0"/>
          </a:p>
        </p:txBody>
      </p:sp>
      <p:sp>
        <p:nvSpPr>
          <p:cNvPr id="4" name="文本占位符 3"/>
          <p:cNvSpPr>
            <a:spLocks noGrp="1"/>
          </p:cNvSpPr>
          <p:nvPr>
            <p:ph type="body" sz="quarter" idx="14"/>
          </p:nvPr>
        </p:nvSpPr>
        <p:spPr/>
        <p:txBody>
          <a:bodyPr/>
          <a:lstStyle/>
          <a:p>
            <a:r>
              <a:rPr lang="zh-CN" altLang="en-US" dirty="0"/>
              <a:t>安全芯片检测</a:t>
            </a:r>
          </a:p>
        </p:txBody>
      </p:sp>
      <p:sp>
        <p:nvSpPr>
          <p:cNvPr id="5" name="文本占位符 4"/>
          <p:cNvSpPr>
            <a:spLocks noGrp="1"/>
          </p:cNvSpPr>
          <p:nvPr>
            <p:ph type="body" sz="quarter" idx="15"/>
          </p:nvPr>
        </p:nvSpPr>
        <p:spPr/>
        <p:txBody>
          <a:bodyPr>
            <a:normAutofit/>
          </a:bodyPr>
          <a:lstStyle/>
          <a:p>
            <a:pPr eaLnBrk="1" fontAlgn="auto" hangingPunct="1">
              <a:spcAft>
                <a:spcPts val="0"/>
              </a:spcAft>
              <a:defRPr/>
            </a:pPr>
            <a:r>
              <a:rPr lang="en-US" altLang="zh-CN" dirty="0">
                <a:cs typeface="+mn-cs"/>
              </a:rPr>
              <a:t>2</a:t>
            </a:r>
            <a:r>
              <a:rPr lang="zh-CN" altLang="en-US" dirty="0">
                <a:cs typeface="+mn-cs"/>
              </a:rPr>
              <a:t>）安全芯片的安全等级划分</a:t>
            </a:r>
            <a:endParaRPr lang="en-US" altLang="zh-CN" dirty="0">
              <a:cs typeface="+mn-cs"/>
            </a:endParaRPr>
          </a:p>
          <a:p>
            <a:pPr eaLnBrk="1" fontAlgn="auto" hangingPunct="1">
              <a:spcAft>
                <a:spcPts val="0"/>
              </a:spcAft>
              <a:defRPr/>
            </a:pPr>
            <a:r>
              <a:rPr lang="zh-CN" altLang="en-US" dirty="0">
                <a:cs typeface="+mn-cs"/>
              </a:rPr>
              <a:t>为了对安全芯片的安全等级有一个更简洁清晰的了解，下面按照逐级增强的方式对安全一级到三级的安全芯片的安全要求进行对比。</a:t>
            </a:r>
            <a:endParaRPr lang="en-US" altLang="zh-CN" dirty="0">
              <a:cs typeface="+mn-cs"/>
            </a:endParaRPr>
          </a:p>
          <a:p>
            <a:pPr eaLnBrk="1" fontAlgn="auto" hangingPunct="1">
              <a:spcAft>
                <a:spcPts val="0"/>
              </a:spcAft>
              <a:defRPr/>
            </a:pPr>
            <a:r>
              <a:rPr lang="zh-CN" altLang="en-US" dirty="0">
                <a:cs typeface="+mn-cs"/>
              </a:rPr>
              <a:t>（</a:t>
            </a:r>
            <a:r>
              <a:rPr lang="en-US" altLang="zh-CN" dirty="0">
                <a:cs typeface="+mn-cs"/>
              </a:rPr>
              <a:t>1</a:t>
            </a:r>
            <a:r>
              <a:rPr lang="zh-CN" altLang="en-US" dirty="0">
                <a:cs typeface="+mn-cs"/>
              </a:rPr>
              <a:t>）安全一级</a:t>
            </a:r>
          </a:p>
          <a:p>
            <a:pPr eaLnBrk="1" fontAlgn="auto" hangingPunct="1">
              <a:spcAft>
                <a:spcPts val="0"/>
              </a:spcAft>
              <a:defRPr/>
            </a:pPr>
            <a:r>
              <a:rPr lang="zh-CN" altLang="en-US" dirty="0">
                <a:cs typeface="+mn-cs"/>
              </a:rPr>
              <a:t>安全一级要求安全芯片对密钥和敏感信息提供基本的保护措施，是安全芯片的安全能力需满足的最低要求。</a:t>
            </a:r>
            <a:endParaRPr lang="en-US" altLang="zh-CN" dirty="0">
              <a:cs typeface="+mn-cs"/>
            </a:endParaRPr>
          </a:p>
          <a:p>
            <a:pPr eaLnBrk="1" fontAlgn="auto" hangingPunct="1">
              <a:spcAft>
                <a:spcPts val="0"/>
              </a:spcAft>
              <a:defRPr/>
            </a:pPr>
            <a:r>
              <a:rPr lang="zh-CN" altLang="en-US" dirty="0">
                <a:cs typeface="+mn-cs"/>
              </a:rPr>
              <a:t>（</a:t>
            </a:r>
            <a:r>
              <a:rPr lang="en-US" altLang="zh-CN" dirty="0">
                <a:cs typeface="+mn-cs"/>
              </a:rPr>
              <a:t>2</a:t>
            </a:r>
            <a:r>
              <a:rPr lang="zh-CN" altLang="en-US" dirty="0">
                <a:cs typeface="+mn-cs"/>
              </a:rPr>
              <a:t>）安全二级</a:t>
            </a:r>
          </a:p>
          <a:p>
            <a:pPr eaLnBrk="1" fontAlgn="auto" hangingPunct="1">
              <a:spcAft>
                <a:spcPts val="0"/>
              </a:spcAft>
              <a:defRPr/>
            </a:pPr>
            <a:r>
              <a:rPr lang="zh-CN" altLang="en-US" dirty="0">
                <a:cs typeface="+mn-cs"/>
              </a:rPr>
              <a:t>安全二级规定了安全芯片的安全能力所能达到的中等安全等级要求，对内部密码算法、敏感信息保护、密钥管理、固件安全等提供中等的保护。</a:t>
            </a:r>
            <a:endParaRPr lang="en-US" altLang="zh-CN" dirty="0">
              <a:cs typeface="+mn-cs"/>
            </a:endParaRPr>
          </a:p>
          <a:p>
            <a:pPr eaLnBrk="1" fontAlgn="auto" hangingPunct="1">
              <a:spcAft>
                <a:spcPts val="0"/>
              </a:spcAft>
              <a:defRPr/>
            </a:pPr>
            <a:r>
              <a:rPr lang="zh-CN" altLang="en-US" dirty="0">
                <a:cs typeface="+mn-cs"/>
              </a:rPr>
              <a:t>（</a:t>
            </a:r>
            <a:r>
              <a:rPr lang="en-US" altLang="zh-CN" dirty="0">
                <a:cs typeface="+mn-cs"/>
              </a:rPr>
              <a:t>3</a:t>
            </a:r>
            <a:r>
              <a:rPr lang="zh-CN" altLang="en-US" dirty="0">
                <a:cs typeface="+mn-cs"/>
              </a:rPr>
              <a:t>）安全三级</a:t>
            </a:r>
          </a:p>
          <a:p>
            <a:pPr eaLnBrk="1" fontAlgn="auto" hangingPunct="1">
              <a:spcAft>
                <a:spcPts val="0"/>
              </a:spcAft>
              <a:defRPr/>
            </a:pPr>
            <a:r>
              <a:rPr lang="zh-CN" altLang="en-US" dirty="0">
                <a:cs typeface="+mn-cs"/>
              </a:rPr>
              <a:t>安全三级规定了安全芯片的安全能力所能达到的高安全等级要求，对内部密码算法、敏感信息保护、密钥管理、固件安全等提供高安全等级的保护。</a:t>
            </a:r>
            <a:endParaRPr lang="en-US" altLang="zh-CN" dirty="0">
              <a:cs typeface="+mn-cs"/>
            </a:endParaRPr>
          </a:p>
        </p:txBody>
      </p:sp>
      <p:sp>
        <p:nvSpPr>
          <p:cNvPr id="3" name="文本占位符 2"/>
          <p:cNvSpPr>
            <a:spLocks noGrp="1"/>
          </p:cNvSpPr>
          <p:nvPr>
            <p:ph type="body" sz="quarter" idx="13"/>
          </p:nvPr>
        </p:nvSpPr>
        <p:spPr/>
        <p:txBody>
          <a:bodyPr/>
          <a:lstStyle/>
          <a:p>
            <a:r>
              <a:rPr lang="zh-CN" altLang="en-US" dirty="0"/>
              <a:t>商用密码产品检测</a:t>
            </a:r>
          </a:p>
        </p:txBody>
      </p:sp>
    </p:spTree>
    <p:extLst>
      <p:ext uri="{BB962C8B-B14F-4D97-AF65-F5344CB8AC3E}">
        <p14:creationId xmlns:p14="http://schemas.microsoft.com/office/powerpoint/2010/main" val="6771496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椭圆 14">
            <a:extLst>
              <a:ext uri="{FF2B5EF4-FFF2-40B4-BE49-F238E27FC236}">
                <a16:creationId xmlns:a16="http://schemas.microsoft.com/office/drawing/2014/main" id="{5510A6A7-A180-6973-14D8-205A07C17662}"/>
              </a:ext>
            </a:extLst>
          </p:cNvPr>
          <p:cNvSpPr/>
          <p:nvPr/>
        </p:nvSpPr>
        <p:spPr>
          <a:xfrm>
            <a:off x="2852257" y="3829033"/>
            <a:ext cx="5377343" cy="1189624"/>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4" name="椭圆 13">
            <a:extLst>
              <a:ext uri="{FF2B5EF4-FFF2-40B4-BE49-F238E27FC236}">
                <a16:creationId xmlns:a16="http://schemas.microsoft.com/office/drawing/2014/main" id="{BBE2A18D-2E4C-B382-B23A-41BDD601C0D7}"/>
              </a:ext>
            </a:extLst>
          </p:cNvPr>
          <p:cNvSpPr/>
          <p:nvPr/>
        </p:nvSpPr>
        <p:spPr>
          <a:xfrm>
            <a:off x="7701094" y="3678134"/>
            <a:ext cx="1638649" cy="1358244"/>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3" name="椭圆 12">
            <a:extLst>
              <a:ext uri="{FF2B5EF4-FFF2-40B4-BE49-F238E27FC236}">
                <a16:creationId xmlns:a16="http://schemas.microsoft.com/office/drawing/2014/main" id="{1CF2DA9F-3868-00A5-1F2D-156DB181F78A}"/>
              </a:ext>
            </a:extLst>
          </p:cNvPr>
          <p:cNvSpPr/>
          <p:nvPr/>
        </p:nvSpPr>
        <p:spPr>
          <a:xfrm>
            <a:off x="5804723" y="2647499"/>
            <a:ext cx="3070829" cy="2521112"/>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2" name="椭圆 11">
            <a:extLst>
              <a:ext uri="{FF2B5EF4-FFF2-40B4-BE49-F238E27FC236}">
                <a16:creationId xmlns:a16="http://schemas.microsoft.com/office/drawing/2014/main" id="{51E9DABB-AB29-B940-B018-6AE605888B1E}"/>
              </a:ext>
            </a:extLst>
          </p:cNvPr>
          <p:cNvSpPr/>
          <p:nvPr/>
        </p:nvSpPr>
        <p:spPr>
          <a:xfrm>
            <a:off x="2826859" y="3429000"/>
            <a:ext cx="1787086" cy="1607378"/>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1" name="椭圆 10">
            <a:extLst>
              <a:ext uri="{FF2B5EF4-FFF2-40B4-BE49-F238E27FC236}">
                <a16:creationId xmlns:a16="http://schemas.microsoft.com/office/drawing/2014/main" id="{83B11B37-DBAA-12F1-0D9D-3A35293D4E57}"/>
              </a:ext>
            </a:extLst>
          </p:cNvPr>
          <p:cNvSpPr/>
          <p:nvPr/>
        </p:nvSpPr>
        <p:spPr>
          <a:xfrm>
            <a:off x="3495413" y="2972922"/>
            <a:ext cx="1266738" cy="110911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 name="椭圆 8">
            <a:extLst>
              <a:ext uri="{FF2B5EF4-FFF2-40B4-BE49-F238E27FC236}">
                <a16:creationId xmlns:a16="http://schemas.microsoft.com/office/drawing/2014/main" id="{C4D12A65-56D7-1E6C-FE00-C3213B9F6E02}"/>
              </a:ext>
            </a:extLst>
          </p:cNvPr>
          <p:cNvSpPr/>
          <p:nvPr/>
        </p:nvSpPr>
        <p:spPr>
          <a:xfrm>
            <a:off x="4128782" y="1665849"/>
            <a:ext cx="3228364" cy="268271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 name="灯片编号占位符 4">
            <a:extLst>
              <a:ext uri="{FF2B5EF4-FFF2-40B4-BE49-F238E27FC236}">
                <a16:creationId xmlns:a16="http://schemas.microsoft.com/office/drawing/2014/main" id="{7F8EAD72-4A46-6061-6A4E-7ED7E63981D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887471-4362-40A7-9FE7-D30EBA371FCC}" type="slidenum">
              <a:rPr kumimoji="0" lang="zh-CN" altLang="en-US" sz="1600" b="1" i="0" u="none" strike="noStrike" kern="1200" cap="none" spc="0" normalizeH="0" baseline="0" noProof="0" smtClean="0">
                <a:ln>
                  <a:noFill/>
                </a:ln>
                <a:solidFill>
                  <a:prstClr val="white"/>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zh-CN" altLang="en-US" sz="1600" b="1" i="0" u="none" strike="noStrike" kern="1200" cap="none" spc="0" normalizeH="0" baseline="0" noProof="0">
              <a:ln>
                <a:noFill/>
              </a:ln>
              <a:solidFill>
                <a:prstClr val="white"/>
              </a:solidFill>
              <a:effectLst/>
              <a:uLnTx/>
              <a:uFillTx/>
              <a:latin typeface="Arial"/>
              <a:ea typeface="微软雅黑"/>
              <a:cs typeface="+mn-cs"/>
            </a:endParaRPr>
          </a:p>
        </p:txBody>
      </p:sp>
      <p:sp>
        <p:nvSpPr>
          <p:cNvPr id="3" name="文本占位符 2">
            <a:extLst>
              <a:ext uri="{FF2B5EF4-FFF2-40B4-BE49-F238E27FC236}">
                <a16:creationId xmlns:a16="http://schemas.microsoft.com/office/drawing/2014/main" id="{995901E2-B84B-3A2F-F3E7-458E933E6063}"/>
              </a:ext>
            </a:extLst>
          </p:cNvPr>
          <p:cNvSpPr>
            <a:spLocks noGrp="1"/>
          </p:cNvSpPr>
          <p:nvPr>
            <p:ph type="body" sz="quarter" idx="13"/>
          </p:nvPr>
        </p:nvSpPr>
        <p:spPr/>
        <p:txBody>
          <a:bodyPr/>
          <a:lstStyle/>
          <a:p>
            <a:endParaRPr lang="x-none" altLang="en-US"/>
          </a:p>
        </p:txBody>
      </p:sp>
      <p:sp>
        <p:nvSpPr>
          <p:cNvPr id="2" name="标题 1">
            <a:extLst>
              <a:ext uri="{FF2B5EF4-FFF2-40B4-BE49-F238E27FC236}">
                <a16:creationId xmlns:a16="http://schemas.microsoft.com/office/drawing/2014/main" id="{CCBA0263-8CD9-6A14-D33B-B7F964E3F9C7}"/>
              </a:ext>
            </a:extLst>
          </p:cNvPr>
          <p:cNvSpPr>
            <a:spLocks noGrp="1"/>
          </p:cNvSpPr>
          <p:nvPr>
            <p:ph type="ctrTitle" idx="4294967295"/>
          </p:nvPr>
        </p:nvSpPr>
        <p:spPr>
          <a:xfrm>
            <a:off x="3768749" y="2132806"/>
            <a:ext cx="4654502" cy="2592387"/>
          </a:xfrm>
          <a:noFill/>
        </p:spPr>
        <p:txBody>
          <a:bodyPr>
            <a:normAutofit/>
          </a:bodyPr>
          <a:lstStyle/>
          <a:p>
            <a:pPr>
              <a:lnSpc>
                <a:spcPct val="150000"/>
              </a:lnSpc>
            </a:pPr>
            <a:r>
              <a:rPr lang="en-US" altLang="zh-CN" sz="5400" b="1" dirty="0">
                <a:solidFill>
                  <a:schemeClr val="tx2">
                    <a:lumMod val="50000"/>
                  </a:schemeClr>
                </a:solidFill>
                <a:latin typeface="微软雅黑" panose="020B0503020204020204" pitchFamily="34" charset="-122"/>
                <a:ea typeface="微软雅黑" panose="020B0503020204020204" pitchFamily="34" charset="-122"/>
              </a:rPr>
              <a:t>THANK YOU</a:t>
            </a:r>
            <a:endParaRPr lang="zh-CN" altLang="en-US" sz="5400" b="1" dirty="0">
              <a:solidFill>
                <a:schemeClr val="tx2">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42206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7137FFC-D6FC-48BC-87B7-5815D5AEA1E6}"/>
              </a:ext>
            </a:extLst>
          </p:cNvPr>
          <p:cNvSpPr>
            <a:spLocks noGrp="1"/>
          </p:cNvSpPr>
          <p:nvPr>
            <p:ph type="sldNum" sz="quarter" idx="12"/>
          </p:nvPr>
        </p:nvSpPr>
        <p:spPr/>
        <p:txBody>
          <a:bodyPr/>
          <a:lstStyle/>
          <a:p>
            <a:fld id="{3FA3B7B3-45F1-4F78-8C74-FDB527C9F76D}" type="slidenum">
              <a:rPr lang="zh-CN" altLang="en-US" smtClean="0"/>
              <a:t>3</a:t>
            </a:fld>
            <a:endParaRPr lang="zh-CN" altLang="en-US" dirty="0"/>
          </a:p>
        </p:txBody>
      </p:sp>
      <p:sp>
        <p:nvSpPr>
          <p:cNvPr id="3" name="文本占位符 2">
            <a:extLst>
              <a:ext uri="{FF2B5EF4-FFF2-40B4-BE49-F238E27FC236}">
                <a16:creationId xmlns:a16="http://schemas.microsoft.com/office/drawing/2014/main" id="{B4307104-EBA8-4BA9-8C2C-3C5248D3D810}"/>
              </a:ext>
            </a:extLst>
          </p:cNvPr>
          <p:cNvSpPr>
            <a:spLocks noGrp="1"/>
          </p:cNvSpPr>
          <p:nvPr>
            <p:ph type="body" sz="quarter" idx="14"/>
          </p:nvPr>
        </p:nvSpPr>
        <p:spPr/>
        <p:txBody>
          <a:bodyPr/>
          <a:lstStyle/>
          <a:p>
            <a:r>
              <a:rPr lang="zh-CN" altLang="en-US" dirty="0"/>
              <a:t>商用密码产品类别</a:t>
            </a:r>
          </a:p>
        </p:txBody>
      </p:sp>
      <p:sp>
        <p:nvSpPr>
          <p:cNvPr id="4" name="文本占位符 3">
            <a:extLst>
              <a:ext uri="{FF2B5EF4-FFF2-40B4-BE49-F238E27FC236}">
                <a16:creationId xmlns:a16="http://schemas.microsoft.com/office/drawing/2014/main" id="{3D8BB5E3-FB68-49D2-B9DC-390562107F71}"/>
              </a:ext>
            </a:extLst>
          </p:cNvPr>
          <p:cNvSpPr>
            <a:spLocks noGrp="1"/>
          </p:cNvSpPr>
          <p:nvPr>
            <p:ph type="body" sz="quarter" idx="15"/>
          </p:nvPr>
        </p:nvSpPr>
        <p:spPr/>
        <p:txBody>
          <a:bodyPr/>
          <a:lstStyle/>
          <a:p>
            <a:r>
              <a:rPr lang="en-US" altLang="zh-CN" dirty="0"/>
              <a:t>1.</a:t>
            </a:r>
            <a:r>
              <a:rPr lang="zh-CN" altLang="en-US" dirty="0"/>
              <a:t>商用类别产品的形态类别</a:t>
            </a:r>
            <a:endParaRPr lang="en-US" altLang="zh-CN" dirty="0"/>
          </a:p>
          <a:p>
            <a:endParaRPr lang="en-US" altLang="zh-CN" dirty="0"/>
          </a:p>
          <a:p>
            <a:r>
              <a:rPr lang="zh-CN" altLang="en-US" dirty="0"/>
              <a:t>商用密码产品按形态可以划分为六类：</a:t>
            </a:r>
            <a:r>
              <a:rPr lang="zh-CN" altLang="en-US" dirty="0">
                <a:solidFill>
                  <a:srgbClr val="FF0000"/>
                </a:solidFill>
              </a:rPr>
              <a:t>软件、芯片、模块、板卡、整机、系统</a:t>
            </a:r>
            <a:r>
              <a:rPr lang="zh-CN" altLang="en-US" dirty="0"/>
              <a:t>。</a:t>
            </a:r>
            <a:endParaRPr lang="en-US" altLang="zh-CN" dirty="0"/>
          </a:p>
          <a:p>
            <a:endParaRPr lang="en-US" altLang="zh-CN" dirty="0"/>
          </a:p>
          <a:p>
            <a:pPr marL="342900" indent="-342900">
              <a:buFont typeface="Arial" panose="020B0604020202020204" pitchFamily="34" charset="0"/>
              <a:buChar char="•"/>
            </a:pPr>
            <a:r>
              <a:rPr lang="zh-CN" altLang="en-US" dirty="0"/>
              <a:t>软件是指以纯软件形态出现的密码产品，如密码算法软件。</a:t>
            </a:r>
            <a:endParaRPr lang="en-US" altLang="zh-CN" dirty="0"/>
          </a:p>
          <a:p>
            <a:pPr marL="342900" indent="-342900">
              <a:buFont typeface="Arial" panose="020B0604020202020204" pitchFamily="34" charset="0"/>
              <a:buChar char="•"/>
            </a:pPr>
            <a:r>
              <a:rPr lang="zh-CN" altLang="en-US" dirty="0"/>
              <a:t>芯片是指以芯片形态出现的密码产品，如算法芯片、安全芯片。</a:t>
            </a:r>
            <a:endParaRPr lang="en-US" altLang="zh-CN" dirty="0"/>
          </a:p>
          <a:p>
            <a:pPr marL="342900" indent="-342900">
              <a:buFont typeface="Arial" panose="020B0604020202020204" pitchFamily="34" charset="0"/>
              <a:buChar char="•"/>
            </a:pPr>
            <a:r>
              <a:rPr lang="zh-CN" altLang="en-US" dirty="0"/>
              <a:t>模块是指将单一芯片或多芯片组装在同一块电路板上，具备专用密码功能的产品，如加解密模块、安全控制模块。</a:t>
            </a:r>
            <a:endParaRPr lang="en-US" altLang="zh-CN" dirty="0"/>
          </a:p>
          <a:p>
            <a:pPr marL="342900" indent="-342900">
              <a:buFont typeface="Arial" panose="020B0604020202020204" pitchFamily="34" charset="0"/>
              <a:buChar char="•"/>
            </a:pPr>
            <a:r>
              <a:rPr lang="zh-CN" altLang="en-US" dirty="0"/>
              <a:t>板卡是指以板卡形态出现的密码产品，如智能</a:t>
            </a:r>
            <a:r>
              <a:rPr lang="en-US" altLang="zh-CN" dirty="0"/>
              <a:t>IC</a:t>
            </a:r>
            <a:r>
              <a:rPr lang="zh-CN" altLang="en-US" dirty="0"/>
              <a:t>卡、智能密码钥匙、密码卡。</a:t>
            </a:r>
            <a:endParaRPr lang="en-US" altLang="zh-CN" dirty="0"/>
          </a:p>
          <a:p>
            <a:pPr marL="342900" indent="-342900">
              <a:buFont typeface="Arial" panose="020B0604020202020204" pitchFamily="34" charset="0"/>
              <a:buChar char="•"/>
            </a:pPr>
            <a:r>
              <a:rPr lang="zh-CN" altLang="en-US" dirty="0"/>
              <a:t>整机是指以整机形态出现的密码产品，如网络密码机、服务器密码机。</a:t>
            </a:r>
            <a:endParaRPr lang="en-US" altLang="zh-CN" dirty="0"/>
          </a:p>
          <a:p>
            <a:pPr marL="342900" indent="-342900">
              <a:buFont typeface="Arial" panose="020B0604020202020204" pitchFamily="34" charset="0"/>
              <a:buChar char="•"/>
            </a:pPr>
            <a:r>
              <a:rPr lang="zh-CN" altLang="en-US" dirty="0"/>
              <a:t>系统是指以系统形态出现，由密码功能支撑的产品，如安全认证系统、密钥管理系统。</a:t>
            </a:r>
            <a:endParaRPr lang="en-US" altLang="zh-CN" dirty="0"/>
          </a:p>
          <a:p>
            <a:endParaRPr lang="zh-CN" altLang="en-US" dirty="0"/>
          </a:p>
        </p:txBody>
      </p:sp>
      <p:sp>
        <p:nvSpPr>
          <p:cNvPr id="5" name="文本占位符 4">
            <a:extLst>
              <a:ext uri="{FF2B5EF4-FFF2-40B4-BE49-F238E27FC236}">
                <a16:creationId xmlns:a16="http://schemas.microsoft.com/office/drawing/2014/main" id="{1804A3E0-476D-4A71-BF9D-886ABF6FE26A}"/>
              </a:ext>
            </a:extLst>
          </p:cNvPr>
          <p:cNvSpPr>
            <a:spLocks noGrp="1"/>
          </p:cNvSpPr>
          <p:nvPr>
            <p:ph type="body" sz="quarter" idx="13"/>
          </p:nvPr>
        </p:nvSpPr>
        <p:spPr/>
        <p:txBody>
          <a:bodyPr/>
          <a:lstStyle/>
          <a:p>
            <a:r>
              <a:rPr lang="zh-CN" altLang="en-US" dirty="0"/>
              <a:t>商用密码产品类别</a:t>
            </a:r>
          </a:p>
        </p:txBody>
      </p:sp>
    </p:spTree>
    <p:extLst>
      <p:ext uri="{BB962C8B-B14F-4D97-AF65-F5344CB8AC3E}">
        <p14:creationId xmlns:p14="http://schemas.microsoft.com/office/powerpoint/2010/main" val="40001762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7137FFC-D6FC-48BC-87B7-5815D5AEA1E6}"/>
              </a:ext>
            </a:extLst>
          </p:cNvPr>
          <p:cNvSpPr>
            <a:spLocks noGrp="1"/>
          </p:cNvSpPr>
          <p:nvPr>
            <p:ph type="sldNum" sz="quarter" idx="12"/>
          </p:nvPr>
        </p:nvSpPr>
        <p:spPr/>
        <p:txBody>
          <a:bodyPr/>
          <a:lstStyle/>
          <a:p>
            <a:fld id="{3FA3B7B3-45F1-4F78-8C74-FDB527C9F76D}" type="slidenum">
              <a:rPr lang="zh-CN" altLang="en-US" smtClean="0"/>
              <a:t>4</a:t>
            </a:fld>
            <a:endParaRPr lang="zh-CN" altLang="en-US" dirty="0"/>
          </a:p>
        </p:txBody>
      </p:sp>
      <p:sp>
        <p:nvSpPr>
          <p:cNvPr id="3" name="文本占位符 2">
            <a:extLst>
              <a:ext uri="{FF2B5EF4-FFF2-40B4-BE49-F238E27FC236}">
                <a16:creationId xmlns:a16="http://schemas.microsoft.com/office/drawing/2014/main" id="{B4307104-EBA8-4BA9-8C2C-3C5248D3D810}"/>
              </a:ext>
            </a:extLst>
          </p:cNvPr>
          <p:cNvSpPr>
            <a:spLocks noGrp="1"/>
          </p:cNvSpPr>
          <p:nvPr>
            <p:ph type="body" sz="quarter" idx="14"/>
          </p:nvPr>
        </p:nvSpPr>
        <p:spPr/>
        <p:txBody>
          <a:bodyPr/>
          <a:lstStyle/>
          <a:p>
            <a:r>
              <a:rPr lang="zh-CN" altLang="en-US" dirty="0"/>
              <a:t>商用密码产品类别</a:t>
            </a:r>
          </a:p>
        </p:txBody>
      </p:sp>
      <p:sp>
        <p:nvSpPr>
          <p:cNvPr id="4" name="文本占位符 3">
            <a:extLst>
              <a:ext uri="{FF2B5EF4-FFF2-40B4-BE49-F238E27FC236}">
                <a16:creationId xmlns:a16="http://schemas.microsoft.com/office/drawing/2014/main" id="{3D8BB5E3-FB68-49D2-B9DC-390562107F71}"/>
              </a:ext>
            </a:extLst>
          </p:cNvPr>
          <p:cNvSpPr>
            <a:spLocks noGrp="1"/>
          </p:cNvSpPr>
          <p:nvPr>
            <p:ph type="body" sz="quarter" idx="15"/>
          </p:nvPr>
        </p:nvSpPr>
        <p:spPr/>
        <p:txBody>
          <a:bodyPr/>
          <a:lstStyle/>
          <a:p>
            <a:r>
              <a:rPr lang="en-US" altLang="zh-CN" dirty="0"/>
              <a:t>2.</a:t>
            </a:r>
            <a:r>
              <a:rPr lang="zh-CN" altLang="en-US" dirty="0"/>
              <a:t>商用密码产品的功能类型</a:t>
            </a:r>
            <a:endParaRPr lang="en-US" altLang="zh-CN" dirty="0"/>
          </a:p>
          <a:p>
            <a:endParaRPr lang="en-US" altLang="zh-CN" dirty="0"/>
          </a:p>
          <a:p>
            <a:r>
              <a:rPr lang="zh-CN" altLang="en-US" dirty="0"/>
              <a:t>商用密码产品按功能可以划分为七类：</a:t>
            </a:r>
            <a:endParaRPr lang="en-US" altLang="zh-CN" dirty="0"/>
          </a:p>
          <a:p>
            <a:endParaRPr lang="en-US" altLang="zh-CN" dirty="0"/>
          </a:p>
          <a:p>
            <a:pPr>
              <a:lnSpc>
                <a:spcPct val="200000"/>
              </a:lnSpc>
            </a:pPr>
            <a:r>
              <a:rPr lang="zh-CN" altLang="en-US" dirty="0">
                <a:solidFill>
                  <a:srgbClr val="FF0000"/>
                </a:solidFill>
              </a:rPr>
              <a:t>密码算法类、数据加解密类、认证鉴别类</a:t>
            </a:r>
            <a:r>
              <a:rPr lang="zh-CN" altLang="en-US" dirty="0" smtClean="0">
                <a:solidFill>
                  <a:srgbClr val="FF0000"/>
                </a:solidFill>
              </a:rPr>
              <a:t>、</a:t>
            </a:r>
            <a:endParaRPr lang="en-US" altLang="zh-CN" dirty="0" smtClean="0">
              <a:solidFill>
                <a:srgbClr val="FF0000"/>
              </a:solidFill>
            </a:endParaRPr>
          </a:p>
          <a:p>
            <a:pPr>
              <a:lnSpc>
                <a:spcPct val="200000"/>
              </a:lnSpc>
            </a:pPr>
            <a:r>
              <a:rPr lang="zh-CN" altLang="en-US" dirty="0" smtClean="0">
                <a:solidFill>
                  <a:srgbClr val="FF0000"/>
                </a:solidFill>
              </a:rPr>
              <a:t>证书</a:t>
            </a:r>
            <a:r>
              <a:rPr lang="zh-CN" altLang="en-US" dirty="0">
                <a:solidFill>
                  <a:srgbClr val="FF0000"/>
                </a:solidFill>
              </a:rPr>
              <a:t>管理类、密钥管理类、密码防伪类和综合类。</a:t>
            </a:r>
          </a:p>
        </p:txBody>
      </p:sp>
      <p:sp>
        <p:nvSpPr>
          <p:cNvPr id="5" name="文本占位符 4">
            <a:extLst>
              <a:ext uri="{FF2B5EF4-FFF2-40B4-BE49-F238E27FC236}">
                <a16:creationId xmlns:a16="http://schemas.microsoft.com/office/drawing/2014/main" id="{1804A3E0-476D-4A71-BF9D-886ABF6FE26A}"/>
              </a:ext>
            </a:extLst>
          </p:cNvPr>
          <p:cNvSpPr>
            <a:spLocks noGrp="1"/>
          </p:cNvSpPr>
          <p:nvPr>
            <p:ph type="body" sz="quarter" idx="13"/>
          </p:nvPr>
        </p:nvSpPr>
        <p:spPr/>
        <p:txBody>
          <a:bodyPr/>
          <a:lstStyle/>
          <a:p>
            <a:r>
              <a:rPr lang="zh-CN" altLang="en-US" dirty="0"/>
              <a:t>商用密码产品类别</a:t>
            </a:r>
          </a:p>
        </p:txBody>
      </p:sp>
    </p:spTree>
    <p:extLst>
      <p:ext uri="{BB962C8B-B14F-4D97-AF65-F5344CB8AC3E}">
        <p14:creationId xmlns:p14="http://schemas.microsoft.com/office/powerpoint/2010/main" val="39000905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7137FFC-D6FC-48BC-87B7-5815D5AEA1E6}"/>
              </a:ext>
            </a:extLst>
          </p:cNvPr>
          <p:cNvSpPr>
            <a:spLocks noGrp="1"/>
          </p:cNvSpPr>
          <p:nvPr>
            <p:ph type="sldNum" sz="quarter" idx="12"/>
          </p:nvPr>
        </p:nvSpPr>
        <p:spPr/>
        <p:txBody>
          <a:bodyPr/>
          <a:lstStyle/>
          <a:p>
            <a:fld id="{3FA3B7B3-45F1-4F78-8C74-FDB527C9F76D}" type="slidenum">
              <a:rPr lang="zh-CN" altLang="en-US" smtClean="0"/>
              <a:t>5</a:t>
            </a:fld>
            <a:endParaRPr lang="zh-CN" altLang="en-US" dirty="0"/>
          </a:p>
        </p:txBody>
      </p:sp>
      <p:sp>
        <p:nvSpPr>
          <p:cNvPr id="3" name="文本占位符 2">
            <a:extLst>
              <a:ext uri="{FF2B5EF4-FFF2-40B4-BE49-F238E27FC236}">
                <a16:creationId xmlns:a16="http://schemas.microsoft.com/office/drawing/2014/main" id="{B4307104-EBA8-4BA9-8C2C-3C5248D3D810}"/>
              </a:ext>
            </a:extLst>
          </p:cNvPr>
          <p:cNvSpPr>
            <a:spLocks noGrp="1"/>
          </p:cNvSpPr>
          <p:nvPr>
            <p:ph type="body" sz="quarter" idx="14"/>
          </p:nvPr>
        </p:nvSpPr>
        <p:spPr/>
        <p:txBody>
          <a:bodyPr/>
          <a:lstStyle/>
          <a:p>
            <a:r>
              <a:rPr lang="zh-CN" altLang="en-US" dirty="0"/>
              <a:t>商用密码产品类别</a:t>
            </a:r>
          </a:p>
        </p:txBody>
      </p:sp>
      <p:sp>
        <p:nvSpPr>
          <p:cNvPr id="4" name="文本占位符 3">
            <a:extLst>
              <a:ext uri="{FF2B5EF4-FFF2-40B4-BE49-F238E27FC236}">
                <a16:creationId xmlns:a16="http://schemas.microsoft.com/office/drawing/2014/main" id="{3D8BB5E3-FB68-49D2-B9DC-390562107F71}"/>
              </a:ext>
            </a:extLst>
          </p:cNvPr>
          <p:cNvSpPr>
            <a:spLocks noGrp="1"/>
          </p:cNvSpPr>
          <p:nvPr>
            <p:ph type="body" sz="quarter" idx="15"/>
          </p:nvPr>
        </p:nvSpPr>
        <p:spPr/>
        <p:txBody>
          <a:bodyPr>
            <a:normAutofit/>
          </a:bodyPr>
          <a:lstStyle/>
          <a:p>
            <a:pPr>
              <a:lnSpc>
                <a:spcPct val="150000"/>
              </a:lnSpc>
            </a:pPr>
            <a:r>
              <a:rPr lang="en-US" altLang="zh-CN" dirty="0">
                <a:latin typeface="宋体" panose="02010600030101010101" pitchFamily="2" charset="-122"/>
              </a:rPr>
              <a:t>(1)</a:t>
            </a:r>
            <a:r>
              <a:rPr lang="zh-CN" altLang="en-US" dirty="0"/>
              <a:t>密码算法类产品</a:t>
            </a:r>
            <a:endParaRPr lang="en-US" altLang="zh-CN" dirty="0"/>
          </a:p>
          <a:p>
            <a:pPr>
              <a:lnSpc>
                <a:spcPct val="150000"/>
              </a:lnSpc>
            </a:pPr>
            <a:r>
              <a:rPr lang="zh-CN" altLang="en-US" dirty="0"/>
              <a:t>密码算法类产品主要是指提供基础密码运算功能的产品，包括密码芯片等 </a:t>
            </a:r>
            <a:endParaRPr lang="en-US" altLang="zh-CN" dirty="0"/>
          </a:p>
          <a:p>
            <a:pPr>
              <a:lnSpc>
                <a:spcPct val="150000"/>
              </a:lnSpc>
            </a:pPr>
            <a:r>
              <a:rPr lang="en-US" altLang="zh-CN" dirty="0">
                <a:latin typeface="宋体" panose="02010600030101010101" pitchFamily="2" charset="-122"/>
              </a:rPr>
              <a:t>(2)</a:t>
            </a:r>
            <a:r>
              <a:rPr lang="zh-CN" altLang="en-US" dirty="0"/>
              <a:t>数据加解密类产品</a:t>
            </a:r>
          </a:p>
          <a:p>
            <a:pPr>
              <a:lnSpc>
                <a:spcPct val="150000"/>
              </a:lnSpc>
            </a:pPr>
            <a:r>
              <a:rPr lang="zh-CN" altLang="en-US" dirty="0"/>
              <a:t>数据加解密类产品主要是指提供数据加解密功能的产品，包括服务器密码机、云服务器密码机、</a:t>
            </a:r>
            <a:r>
              <a:rPr lang="en-US" altLang="zh-CN" dirty="0"/>
              <a:t>VPN</a:t>
            </a:r>
            <a:r>
              <a:rPr lang="zh-CN" altLang="en-US" dirty="0"/>
              <a:t>设备、加密硬盘等</a:t>
            </a:r>
            <a:r>
              <a:rPr lang="zh-CN" altLang="en-US" dirty="0" smtClean="0"/>
              <a:t>。</a:t>
            </a:r>
            <a:endParaRPr lang="zh-CN" altLang="en-US" dirty="0"/>
          </a:p>
          <a:p>
            <a:pPr>
              <a:lnSpc>
                <a:spcPct val="150000"/>
              </a:lnSpc>
            </a:pPr>
            <a:r>
              <a:rPr lang="en-US" altLang="zh-CN" dirty="0">
                <a:latin typeface="宋体" panose="02010600030101010101" pitchFamily="2" charset="-122"/>
              </a:rPr>
              <a:t>(3)</a:t>
            </a:r>
            <a:r>
              <a:rPr lang="zh-CN" altLang="en-US" dirty="0">
                <a:latin typeface="宋体" panose="02010600030101010101" pitchFamily="2" charset="-122"/>
              </a:rPr>
              <a:t>认证鉴别类产品</a:t>
            </a:r>
            <a:endParaRPr lang="en-US" altLang="zh-CN" dirty="0">
              <a:latin typeface="宋体" panose="02010600030101010101" pitchFamily="2" charset="-122"/>
            </a:endParaRPr>
          </a:p>
          <a:p>
            <a:pPr indent="304800" algn="just">
              <a:lnSpc>
                <a:spcPct val="150000"/>
              </a:lnSpc>
              <a:tabLst>
                <a:tab pos="540385" algn="l"/>
              </a:tabLst>
            </a:pPr>
            <a:r>
              <a:rPr lang="zh-CN" altLang="zh-CN" dirty="0">
                <a:latin typeface="宋体" panose="02010600030101010101" pitchFamily="2" charset="-122"/>
              </a:rPr>
              <a:t>认证鉴别类产品主要是指提供身份鉴别等功能的产品，包括认证网关、动态口令系统、签名验签服务器等。</a:t>
            </a:r>
          </a:p>
          <a:p>
            <a:endParaRPr lang="zh-CN" altLang="en-US" dirty="0"/>
          </a:p>
        </p:txBody>
      </p:sp>
      <p:sp>
        <p:nvSpPr>
          <p:cNvPr id="5" name="文本占位符 4">
            <a:extLst>
              <a:ext uri="{FF2B5EF4-FFF2-40B4-BE49-F238E27FC236}">
                <a16:creationId xmlns:a16="http://schemas.microsoft.com/office/drawing/2014/main" id="{1804A3E0-476D-4A71-BF9D-886ABF6FE26A}"/>
              </a:ext>
            </a:extLst>
          </p:cNvPr>
          <p:cNvSpPr>
            <a:spLocks noGrp="1"/>
          </p:cNvSpPr>
          <p:nvPr>
            <p:ph type="body" sz="quarter" idx="13"/>
          </p:nvPr>
        </p:nvSpPr>
        <p:spPr/>
        <p:txBody>
          <a:bodyPr/>
          <a:lstStyle/>
          <a:p>
            <a:r>
              <a:rPr lang="zh-CN" altLang="en-US" dirty="0"/>
              <a:t>商用密码产品类别</a:t>
            </a:r>
          </a:p>
        </p:txBody>
      </p:sp>
    </p:spTree>
    <p:extLst>
      <p:ext uri="{BB962C8B-B14F-4D97-AF65-F5344CB8AC3E}">
        <p14:creationId xmlns:p14="http://schemas.microsoft.com/office/powerpoint/2010/main" val="35823703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7137FFC-D6FC-48BC-87B7-5815D5AEA1E6}"/>
              </a:ext>
            </a:extLst>
          </p:cNvPr>
          <p:cNvSpPr>
            <a:spLocks noGrp="1"/>
          </p:cNvSpPr>
          <p:nvPr>
            <p:ph type="sldNum" sz="quarter" idx="12"/>
          </p:nvPr>
        </p:nvSpPr>
        <p:spPr/>
        <p:txBody>
          <a:bodyPr/>
          <a:lstStyle/>
          <a:p>
            <a:fld id="{3FA3B7B3-45F1-4F78-8C74-FDB527C9F76D}" type="slidenum">
              <a:rPr lang="zh-CN" altLang="en-US" smtClean="0"/>
              <a:t>6</a:t>
            </a:fld>
            <a:endParaRPr lang="zh-CN" altLang="en-US" dirty="0"/>
          </a:p>
        </p:txBody>
      </p:sp>
      <p:sp>
        <p:nvSpPr>
          <p:cNvPr id="3" name="文本占位符 2">
            <a:extLst>
              <a:ext uri="{FF2B5EF4-FFF2-40B4-BE49-F238E27FC236}">
                <a16:creationId xmlns:a16="http://schemas.microsoft.com/office/drawing/2014/main" id="{B4307104-EBA8-4BA9-8C2C-3C5248D3D810}"/>
              </a:ext>
            </a:extLst>
          </p:cNvPr>
          <p:cNvSpPr>
            <a:spLocks noGrp="1"/>
          </p:cNvSpPr>
          <p:nvPr>
            <p:ph type="body" sz="quarter" idx="14"/>
          </p:nvPr>
        </p:nvSpPr>
        <p:spPr/>
        <p:txBody>
          <a:bodyPr/>
          <a:lstStyle/>
          <a:p>
            <a:r>
              <a:rPr lang="zh-CN" altLang="en-US" dirty="0"/>
              <a:t>商用密码产品类别</a:t>
            </a:r>
          </a:p>
        </p:txBody>
      </p:sp>
      <p:sp>
        <p:nvSpPr>
          <p:cNvPr id="4" name="文本占位符 3">
            <a:extLst>
              <a:ext uri="{FF2B5EF4-FFF2-40B4-BE49-F238E27FC236}">
                <a16:creationId xmlns:a16="http://schemas.microsoft.com/office/drawing/2014/main" id="{3D8BB5E3-FB68-49D2-B9DC-390562107F71}"/>
              </a:ext>
            </a:extLst>
          </p:cNvPr>
          <p:cNvSpPr>
            <a:spLocks noGrp="1"/>
          </p:cNvSpPr>
          <p:nvPr>
            <p:ph type="body" sz="quarter" idx="15"/>
          </p:nvPr>
        </p:nvSpPr>
        <p:spPr/>
        <p:txBody>
          <a:bodyPr>
            <a:normAutofit/>
          </a:bodyPr>
          <a:lstStyle/>
          <a:p>
            <a:pPr>
              <a:lnSpc>
                <a:spcPct val="150000"/>
              </a:lnSpc>
            </a:pPr>
            <a:r>
              <a:rPr lang="en-US" altLang="zh-CN" dirty="0">
                <a:latin typeface="宋体" panose="02010600030101010101" pitchFamily="2" charset="-122"/>
              </a:rPr>
              <a:t>(4)</a:t>
            </a:r>
            <a:r>
              <a:rPr lang="zh-CN" altLang="en-US" dirty="0">
                <a:latin typeface="宋体" panose="02010600030101010101" pitchFamily="2" charset="-122"/>
              </a:rPr>
              <a:t>证书管理类产品</a:t>
            </a:r>
            <a:endParaRPr lang="en-US" altLang="zh-CN" dirty="0">
              <a:latin typeface="宋体" panose="02010600030101010101" pitchFamily="2" charset="-122"/>
            </a:endParaRPr>
          </a:p>
          <a:p>
            <a:pPr>
              <a:lnSpc>
                <a:spcPct val="150000"/>
              </a:lnSpc>
            </a:pPr>
            <a:r>
              <a:rPr lang="zh-CN" altLang="en-US" dirty="0">
                <a:latin typeface="宋体" panose="02010600030101010101" pitchFamily="2" charset="-122"/>
              </a:rPr>
              <a:t>证书管理类产品主要是指提供证书产生、分发、管理功能的产品，包括证书认证系统等</a:t>
            </a:r>
            <a:r>
              <a:rPr lang="zh-CN" altLang="en-US" dirty="0" smtClean="0">
                <a:latin typeface="宋体" panose="02010600030101010101" pitchFamily="2" charset="-122"/>
              </a:rPr>
              <a:t>。</a:t>
            </a:r>
            <a:endParaRPr lang="en-US" altLang="zh-CN" dirty="0"/>
          </a:p>
          <a:p>
            <a:pPr>
              <a:lnSpc>
                <a:spcPct val="150000"/>
              </a:lnSpc>
            </a:pPr>
            <a:r>
              <a:rPr lang="en-US" altLang="zh-CN" dirty="0">
                <a:latin typeface="宋体" panose="02010600030101010101" pitchFamily="2" charset="-122"/>
              </a:rPr>
              <a:t>(5)</a:t>
            </a:r>
            <a:r>
              <a:rPr lang="zh-CN" altLang="en-US" dirty="0">
                <a:latin typeface="宋体" panose="02010600030101010101" pitchFamily="2" charset="-122"/>
              </a:rPr>
              <a:t>密钥管理类产品</a:t>
            </a:r>
            <a:endParaRPr lang="en-US" altLang="zh-CN" dirty="0">
              <a:latin typeface="宋体" panose="02010600030101010101" pitchFamily="2" charset="-122"/>
            </a:endParaRPr>
          </a:p>
          <a:p>
            <a:pPr>
              <a:lnSpc>
                <a:spcPct val="150000"/>
              </a:lnSpc>
            </a:pPr>
            <a:r>
              <a:rPr lang="zh-CN" altLang="en-US" dirty="0">
                <a:latin typeface="宋体" panose="02010600030101010101" pitchFamily="2" charset="-122"/>
              </a:rPr>
              <a:t>密钥管理类产品主要是指提供密钥产生、分发、更新、归档和恢复等功能的产品，包括密钥管理系统等</a:t>
            </a:r>
            <a:r>
              <a:rPr lang="zh-CN" altLang="en-US" dirty="0" smtClean="0">
                <a:latin typeface="宋体" panose="02010600030101010101" pitchFamily="2" charset="-122"/>
              </a:rPr>
              <a:t>。</a:t>
            </a:r>
            <a:endParaRPr lang="en-US" altLang="zh-CN" dirty="0"/>
          </a:p>
          <a:p>
            <a:pPr>
              <a:lnSpc>
                <a:spcPct val="150000"/>
              </a:lnSpc>
            </a:pPr>
            <a:r>
              <a:rPr lang="en-US" altLang="zh-CN" dirty="0">
                <a:latin typeface="宋体" panose="02010600030101010101" pitchFamily="2" charset="-122"/>
              </a:rPr>
              <a:t>(6)</a:t>
            </a:r>
            <a:r>
              <a:rPr lang="zh-CN" altLang="en-US" dirty="0"/>
              <a:t>密码防伪类产品</a:t>
            </a:r>
          </a:p>
          <a:p>
            <a:pPr>
              <a:lnSpc>
                <a:spcPct val="150000"/>
              </a:lnSpc>
            </a:pPr>
            <a:r>
              <a:rPr lang="zh-CN" altLang="en-US" dirty="0"/>
              <a:t>密码防伪类产品主要是指提供密码防伪验证功能的产品，包括电子印章系统、支付密码器、时间戳服务器等。</a:t>
            </a:r>
          </a:p>
          <a:p>
            <a:endParaRPr lang="zh-CN" altLang="en-US" dirty="0"/>
          </a:p>
        </p:txBody>
      </p:sp>
      <p:sp>
        <p:nvSpPr>
          <p:cNvPr id="5" name="文本占位符 4">
            <a:extLst>
              <a:ext uri="{FF2B5EF4-FFF2-40B4-BE49-F238E27FC236}">
                <a16:creationId xmlns:a16="http://schemas.microsoft.com/office/drawing/2014/main" id="{1804A3E0-476D-4A71-BF9D-886ABF6FE26A}"/>
              </a:ext>
            </a:extLst>
          </p:cNvPr>
          <p:cNvSpPr>
            <a:spLocks noGrp="1"/>
          </p:cNvSpPr>
          <p:nvPr>
            <p:ph type="body" sz="quarter" idx="13"/>
          </p:nvPr>
        </p:nvSpPr>
        <p:spPr/>
        <p:txBody>
          <a:bodyPr/>
          <a:lstStyle/>
          <a:p>
            <a:r>
              <a:rPr lang="zh-CN" altLang="en-US" dirty="0"/>
              <a:t>商用密码产品类别</a:t>
            </a:r>
          </a:p>
        </p:txBody>
      </p:sp>
    </p:spTree>
    <p:extLst>
      <p:ext uri="{BB962C8B-B14F-4D97-AF65-F5344CB8AC3E}">
        <p14:creationId xmlns:p14="http://schemas.microsoft.com/office/powerpoint/2010/main" val="661299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7137FFC-D6FC-48BC-87B7-5815D5AEA1E6}"/>
              </a:ext>
            </a:extLst>
          </p:cNvPr>
          <p:cNvSpPr>
            <a:spLocks noGrp="1"/>
          </p:cNvSpPr>
          <p:nvPr>
            <p:ph type="sldNum" sz="quarter" idx="12"/>
          </p:nvPr>
        </p:nvSpPr>
        <p:spPr/>
        <p:txBody>
          <a:bodyPr/>
          <a:lstStyle/>
          <a:p>
            <a:fld id="{3FA3B7B3-45F1-4F78-8C74-FDB527C9F76D}" type="slidenum">
              <a:rPr lang="zh-CN" altLang="en-US" smtClean="0"/>
              <a:t>7</a:t>
            </a:fld>
            <a:endParaRPr lang="zh-CN" altLang="en-US" dirty="0"/>
          </a:p>
        </p:txBody>
      </p:sp>
      <p:sp>
        <p:nvSpPr>
          <p:cNvPr id="3" name="文本占位符 2">
            <a:extLst>
              <a:ext uri="{FF2B5EF4-FFF2-40B4-BE49-F238E27FC236}">
                <a16:creationId xmlns:a16="http://schemas.microsoft.com/office/drawing/2014/main" id="{B4307104-EBA8-4BA9-8C2C-3C5248D3D810}"/>
              </a:ext>
            </a:extLst>
          </p:cNvPr>
          <p:cNvSpPr>
            <a:spLocks noGrp="1"/>
          </p:cNvSpPr>
          <p:nvPr>
            <p:ph type="body" sz="quarter" idx="14"/>
          </p:nvPr>
        </p:nvSpPr>
        <p:spPr/>
        <p:txBody>
          <a:bodyPr/>
          <a:lstStyle/>
          <a:p>
            <a:r>
              <a:rPr lang="zh-CN" altLang="en-US" dirty="0"/>
              <a:t>商用密码产品类别</a:t>
            </a:r>
          </a:p>
        </p:txBody>
      </p:sp>
      <p:sp>
        <p:nvSpPr>
          <p:cNvPr id="4" name="文本占位符 3">
            <a:extLst>
              <a:ext uri="{FF2B5EF4-FFF2-40B4-BE49-F238E27FC236}">
                <a16:creationId xmlns:a16="http://schemas.microsoft.com/office/drawing/2014/main" id="{3D8BB5E3-FB68-49D2-B9DC-390562107F71}"/>
              </a:ext>
            </a:extLst>
          </p:cNvPr>
          <p:cNvSpPr>
            <a:spLocks noGrp="1"/>
          </p:cNvSpPr>
          <p:nvPr>
            <p:ph type="body" sz="quarter" idx="15"/>
          </p:nvPr>
        </p:nvSpPr>
        <p:spPr/>
        <p:txBody>
          <a:bodyPr>
            <a:normAutofit/>
          </a:bodyPr>
          <a:lstStyle/>
          <a:p>
            <a:endParaRPr lang="en-US" altLang="zh-CN" dirty="0">
              <a:latin typeface="宋体" panose="02010600030101010101" pitchFamily="2" charset="-122"/>
            </a:endParaRPr>
          </a:p>
          <a:p>
            <a:pPr>
              <a:lnSpc>
                <a:spcPct val="150000"/>
              </a:lnSpc>
            </a:pPr>
            <a:r>
              <a:rPr lang="en-US" altLang="zh-CN" dirty="0">
                <a:latin typeface="宋体" panose="02010600030101010101" pitchFamily="2" charset="-122"/>
              </a:rPr>
              <a:t>(7)</a:t>
            </a:r>
            <a:r>
              <a:rPr lang="zh-CN" altLang="en-US" dirty="0">
                <a:latin typeface="宋体" panose="02010600030101010101" pitchFamily="2" charset="-122"/>
              </a:rPr>
              <a:t>综合类产品</a:t>
            </a:r>
          </a:p>
          <a:p>
            <a:pPr>
              <a:lnSpc>
                <a:spcPct val="150000"/>
              </a:lnSpc>
            </a:pPr>
            <a:r>
              <a:rPr lang="zh-CN" altLang="en-US" dirty="0">
                <a:latin typeface="宋体" panose="02010600030101010101" pitchFamily="2" charset="-122"/>
              </a:rPr>
              <a:t>综合类产品是指提供含上述六类产品功能的两种或两种以上的产品，包括自动柜员机</a:t>
            </a:r>
            <a:r>
              <a:rPr lang="en-US" altLang="zh-CN" dirty="0">
                <a:latin typeface="宋体" panose="02010600030101010101" pitchFamily="2" charset="-122"/>
              </a:rPr>
              <a:t>(ATM)</a:t>
            </a:r>
            <a:r>
              <a:rPr lang="zh-CN" altLang="en-US" dirty="0">
                <a:latin typeface="宋体" panose="02010600030101010101" pitchFamily="2" charset="-122"/>
              </a:rPr>
              <a:t>密码应用系统等</a:t>
            </a:r>
            <a:r>
              <a:rPr lang="zh-CN" altLang="en-US" dirty="0" smtClean="0">
                <a:latin typeface="宋体" panose="02010600030101010101" pitchFamily="2" charset="-122"/>
              </a:rPr>
              <a:t>。</a:t>
            </a:r>
            <a:endParaRPr lang="en-US" altLang="zh-CN" dirty="0">
              <a:latin typeface="宋体" panose="02010600030101010101" pitchFamily="2" charset="-122"/>
            </a:endParaRPr>
          </a:p>
          <a:p>
            <a:pPr>
              <a:lnSpc>
                <a:spcPct val="150000"/>
              </a:lnSpc>
            </a:pPr>
            <a:r>
              <a:rPr lang="en-US" altLang="zh-CN" dirty="0">
                <a:latin typeface="宋体" panose="02010600030101010101" pitchFamily="2" charset="-122"/>
              </a:rPr>
              <a:t>ATM</a:t>
            </a:r>
            <a:r>
              <a:rPr lang="zh-CN" altLang="en-US" dirty="0">
                <a:latin typeface="宋体" panose="02010600030101010101" pitchFamily="2" charset="-122"/>
              </a:rPr>
              <a:t>密码应用系统用于金融领域，提供账户查询、转账、存</a:t>
            </a:r>
            <a:r>
              <a:rPr lang="en-US" altLang="zh-CN" dirty="0">
                <a:latin typeface="宋体" panose="02010600030101010101" pitchFamily="2" charset="-122"/>
              </a:rPr>
              <a:t>/</a:t>
            </a:r>
            <a:r>
              <a:rPr lang="zh-CN" altLang="en-US" dirty="0">
                <a:latin typeface="宋体" panose="02010600030101010101" pitchFamily="2" charset="-122"/>
              </a:rPr>
              <a:t>取款、圈存圈提等一系列金融服务。目前很多</a:t>
            </a:r>
            <a:r>
              <a:rPr lang="en-US" altLang="zh-CN" dirty="0">
                <a:latin typeface="宋体" panose="02010600030101010101" pitchFamily="2" charset="-122"/>
              </a:rPr>
              <a:t>ATM</a:t>
            </a:r>
            <a:r>
              <a:rPr lang="zh-CN" altLang="en-US" dirty="0">
                <a:latin typeface="宋体" panose="02010600030101010101" pitchFamily="2" charset="-122"/>
              </a:rPr>
              <a:t>密码应用系统已支持商用密码算法，在物理安全方面配有防窥屏、防镜，具有视频监控系统、密码键盘与强拆数据自毁功能等。</a:t>
            </a:r>
          </a:p>
          <a:p>
            <a:endParaRPr lang="zh-CN" altLang="en-US" dirty="0">
              <a:latin typeface="宋体" panose="02010600030101010101" pitchFamily="2" charset="-122"/>
            </a:endParaRPr>
          </a:p>
        </p:txBody>
      </p:sp>
      <p:sp>
        <p:nvSpPr>
          <p:cNvPr id="5" name="文本占位符 4">
            <a:extLst>
              <a:ext uri="{FF2B5EF4-FFF2-40B4-BE49-F238E27FC236}">
                <a16:creationId xmlns:a16="http://schemas.microsoft.com/office/drawing/2014/main" id="{1804A3E0-476D-4A71-BF9D-886ABF6FE26A}"/>
              </a:ext>
            </a:extLst>
          </p:cNvPr>
          <p:cNvSpPr>
            <a:spLocks noGrp="1"/>
          </p:cNvSpPr>
          <p:nvPr>
            <p:ph type="body" sz="quarter" idx="13"/>
          </p:nvPr>
        </p:nvSpPr>
        <p:spPr/>
        <p:txBody>
          <a:bodyPr/>
          <a:lstStyle/>
          <a:p>
            <a:r>
              <a:rPr lang="zh-CN" altLang="en-US" dirty="0"/>
              <a:t>商用密码产品类别</a:t>
            </a:r>
          </a:p>
        </p:txBody>
      </p:sp>
    </p:spTree>
    <p:extLst>
      <p:ext uri="{BB962C8B-B14F-4D97-AF65-F5344CB8AC3E}">
        <p14:creationId xmlns:p14="http://schemas.microsoft.com/office/powerpoint/2010/main" val="2516170947"/>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7137FFC-D6FC-48BC-87B7-5815D5AEA1E6}"/>
              </a:ext>
            </a:extLst>
          </p:cNvPr>
          <p:cNvSpPr>
            <a:spLocks noGrp="1"/>
          </p:cNvSpPr>
          <p:nvPr>
            <p:ph type="sldNum" sz="quarter" idx="12"/>
          </p:nvPr>
        </p:nvSpPr>
        <p:spPr/>
        <p:txBody>
          <a:bodyPr/>
          <a:lstStyle/>
          <a:p>
            <a:fld id="{3FA3B7B3-45F1-4F78-8C74-FDB527C9F76D}" type="slidenum">
              <a:rPr lang="zh-CN" altLang="en-US" smtClean="0"/>
              <a:t>8</a:t>
            </a:fld>
            <a:endParaRPr lang="zh-CN" altLang="en-US" dirty="0"/>
          </a:p>
        </p:txBody>
      </p:sp>
      <p:sp>
        <p:nvSpPr>
          <p:cNvPr id="3" name="文本占位符 2">
            <a:extLst>
              <a:ext uri="{FF2B5EF4-FFF2-40B4-BE49-F238E27FC236}">
                <a16:creationId xmlns:a16="http://schemas.microsoft.com/office/drawing/2014/main" id="{B4307104-EBA8-4BA9-8C2C-3C5248D3D810}"/>
              </a:ext>
            </a:extLst>
          </p:cNvPr>
          <p:cNvSpPr>
            <a:spLocks noGrp="1"/>
          </p:cNvSpPr>
          <p:nvPr>
            <p:ph type="body" sz="quarter" idx="14"/>
          </p:nvPr>
        </p:nvSpPr>
        <p:spPr/>
        <p:txBody>
          <a:bodyPr/>
          <a:lstStyle/>
          <a:p>
            <a:r>
              <a:rPr lang="zh-CN" altLang="en-US" dirty="0"/>
              <a:t>商用密码产品型号命名规则</a:t>
            </a:r>
          </a:p>
        </p:txBody>
      </p:sp>
      <p:sp>
        <p:nvSpPr>
          <p:cNvPr id="4" name="文本占位符 3">
            <a:extLst>
              <a:ext uri="{FF2B5EF4-FFF2-40B4-BE49-F238E27FC236}">
                <a16:creationId xmlns:a16="http://schemas.microsoft.com/office/drawing/2014/main" id="{3D8BB5E3-FB68-49D2-B9DC-390562107F71}"/>
              </a:ext>
            </a:extLst>
          </p:cNvPr>
          <p:cNvSpPr>
            <a:spLocks noGrp="1"/>
          </p:cNvSpPr>
          <p:nvPr>
            <p:ph type="body" sz="quarter" idx="15"/>
          </p:nvPr>
        </p:nvSpPr>
        <p:spPr/>
        <p:txBody>
          <a:bodyPr>
            <a:normAutofit/>
          </a:bodyPr>
          <a:lstStyle/>
          <a:p>
            <a:r>
              <a:rPr lang="zh-CN" altLang="en-US" dirty="0">
                <a:latin typeface="宋体" panose="02010600030101010101" pitchFamily="2" charset="-122"/>
              </a:rPr>
              <a:t>根据不同产品类型，国家密码管理局制定了商用密码产品型号命名规则，如图</a:t>
            </a:r>
            <a:r>
              <a:rPr lang="en-US" altLang="zh-CN" dirty="0">
                <a:latin typeface="宋体" panose="02010600030101010101" pitchFamily="2" charset="-122"/>
              </a:rPr>
              <a:t>3-3</a:t>
            </a:r>
            <a:r>
              <a:rPr lang="zh-CN" altLang="en-US" dirty="0">
                <a:latin typeface="宋体" panose="02010600030101010101" pitchFamily="2" charset="-122"/>
              </a:rPr>
              <a:t>所示。</a:t>
            </a:r>
          </a:p>
        </p:txBody>
      </p:sp>
      <p:sp>
        <p:nvSpPr>
          <p:cNvPr id="5" name="文本占位符 4">
            <a:extLst>
              <a:ext uri="{FF2B5EF4-FFF2-40B4-BE49-F238E27FC236}">
                <a16:creationId xmlns:a16="http://schemas.microsoft.com/office/drawing/2014/main" id="{1804A3E0-476D-4A71-BF9D-886ABF6FE26A}"/>
              </a:ext>
            </a:extLst>
          </p:cNvPr>
          <p:cNvSpPr>
            <a:spLocks noGrp="1"/>
          </p:cNvSpPr>
          <p:nvPr>
            <p:ph type="body" sz="quarter" idx="13"/>
          </p:nvPr>
        </p:nvSpPr>
        <p:spPr/>
        <p:txBody>
          <a:bodyPr/>
          <a:lstStyle/>
          <a:p>
            <a:r>
              <a:rPr lang="zh-CN" altLang="en-US" dirty="0"/>
              <a:t>商用密码产品类别</a:t>
            </a:r>
          </a:p>
        </p:txBody>
      </p:sp>
      <p:pic>
        <p:nvPicPr>
          <p:cNvPr id="6" name="图片 5">
            <a:extLst>
              <a:ext uri="{FF2B5EF4-FFF2-40B4-BE49-F238E27FC236}">
                <a16:creationId xmlns:a16="http://schemas.microsoft.com/office/drawing/2014/main" id="{010C222E-265C-F9BE-9F89-EBA480EB91A3}"/>
              </a:ext>
            </a:extLst>
          </p:cNvPr>
          <p:cNvPicPr>
            <a:picLocks noChangeAspect="1"/>
          </p:cNvPicPr>
          <p:nvPr/>
        </p:nvPicPr>
        <p:blipFill>
          <a:blip r:embed="rId4"/>
          <a:stretch>
            <a:fillRect/>
          </a:stretch>
        </p:blipFill>
        <p:spPr>
          <a:xfrm>
            <a:off x="1965786" y="2043088"/>
            <a:ext cx="6689464" cy="4203264"/>
          </a:xfrm>
          <a:prstGeom prst="rect">
            <a:avLst/>
          </a:prstGeom>
        </p:spPr>
      </p:pic>
    </p:spTree>
    <p:extLst>
      <p:ext uri="{BB962C8B-B14F-4D97-AF65-F5344CB8AC3E}">
        <p14:creationId xmlns:p14="http://schemas.microsoft.com/office/powerpoint/2010/main" val="1610613553"/>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7137FFC-D6FC-48BC-87B7-5815D5AEA1E6}"/>
              </a:ext>
            </a:extLst>
          </p:cNvPr>
          <p:cNvSpPr>
            <a:spLocks noGrp="1"/>
          </p:cNvSpPr>
          <p:nvPr>
            <p:ph type="sldNum" sz="quarter" idx="12"/>
          </p:nvPr>
        </p:nvSpPr>
        <p:spPr/>
        <p:txBody>
          <a:bodyPr/>
          <a:lstStyle/>
          <a:p>
            <a:fld id="{3FA3B7B3-45F1-4F78-8C74-FDB527C9F76D}" type="slidenum">
              <a:rPr lang="zh-CN" altLang="en-US" smtClean="0"/>
              <a:t>9</a:t>
            </a:fld>
            <a:endParaRPr lang="zh-CN" altLang="en-US" dirty="0"/>
          </a:p>
        </p:txBody>
      </p:sp>
      <p:sp>
        <p:nvSpPr>
          <p:cNvPr id="3" name="文本占位符 2">
            <a:extLst>
              <a:ext uri="{FF2B5EF4-FFF2-40B4-BE49-F238E27FC236}">
                <a16:creationId xmlns:a16="http://schemas.microsoft.com/office/drawing/2014/main" id="{B4307104-EBA8-4BA9-8C2C-3C5248D3D810}"/>
              </a:ext>
            </a:extLst>
          </p:cNvPr>
          <p:cNvSpPr>
            <a:spLocks noGrp="1"/>
          </p:cNvSpPr>
          <p:nvPr>
            <p:ph type="body" sz="quarter" idx="14"/>
          </p:nvPr>
        </p:nvSpPr>
        <p:spPr/>
        <p:txBody>
          <a:bodyPr/>
          <a:lstStyle/>
          <a:p>
            <a:r>
              <a:rPr lang="zh-CN" altLang="en-US" dirty="0"/>
              <a:t>商用密码产品检测认证制度安排</a:t>
            </a:r>
          </a:p>
        </p:txBody>
      </p:sp>
      <p:sp>
        <p:nvSpPr>
          <p:cNvPr id="4" name="文本占位符 3">
            <a:extLst>
              <a:ext uri="{FF2B5EF4-FFF2-40B4-BE49-F238E27FC236}">
                <a16:creationId xmlns:a16="http://schemas.microsoft.com/office/drawing/2014/main" id="{3D8BB5E3-FB68-49D2-B9DC-390562107F71}"/>
              </a:ext>
            </a:extLst>
          </p:cNvPr>
          <p:cNvSpPr>
            <a:spLocks noGrp="1"/>
          </p:cNvSpPr>
          <p:nvPr>
            <p:ph type="body" sz="quarter" idx="15"/>
          </p:nvPr>
        </p:nvSpPr>
        <p:spPr/>
        <p:txBody>
          <a:bodyPr>
            <a:normAutofit/>
          </a:bodyPr>
          <a:lstStyle/>
          <a:p>
            <a:pPr marL="342900" indent="-342900">
              <a:buFont typeface="Arial" panose="020B0604020202020204" pitchFamily="34" charset="0"/>
              <a:buChar char="•"/>
            </a:pPr>
            <a:r>
              <a:rPr lang="zh-CN" altLang="en-US" dirty="0">
                <a:latin typeface="宋体" panose="02010600030101010101" pitchFamily="2" charset="-122"/>
              </a:rPr>
              <a:t>在过去的很长一段时间内，商用密码产品都由国家密码管理局进行审批，审批通过的商用密码产品可获得商用密码产品型号证书。</a:t>
            </a:r>
            <a:endParaRPr lang="en-US" altLang="zh-CN" dirty="0">
              <a:latin typeface="宋体" panose="02010600030101010101" pitchFamily="2" charset="-122"/>
            </a:endParaRPr>
          </a:p>
          <a:p>
            <a:endParaRPr lang="en-US" altLang="zh-CN" dirty="0">
              <a:latin typeface="宋体" panose="02010600030101010101" pitchFamily="2" charset="-122"/>
            </a:endParaRPr>
          </a:p>
          <a:p>
            <a:pPr marL="342900" indent="-342900">
              <a:buFont typeface="Arial" panose="020B0604020202020204" pitchFamily="34" charset="0"/>
              <a:buChar char="•"/>
            </a:pPr>
            <a:r>
              <a:rPr lang="zh-CN" altLang="en-US" dirty="0">
                <a:latin typeface="宋体" panose="02010600030101010101" pitchFamily="2" charset="-122"/>
              </a:rPr>
              <a:t>自</a:t>
            </a:r>
            <a:r>
              <a:rPr lang="en-US" altLang="zh-CN" dirty="0">
                <a:latin typeface="宋体" panose="02010600030101010101" pitchFamily="2" charset="-122"/>
              </a:rPr>
              <a:t>2020</a:t>
            </a:r>
            <a:r>
              <a:rPr lang="zh-CN" altLang="en-US" dirty="0">
                <a:latin typeface="宋体" panose="02010600030101010101" pitchFamily="2" charset="-122"/>
              </a:rPr>
              <a:t>年</a:t>
            </a:r>
            <a:r>
              <a:rPr lang="en-US" altLang="zh-CN" dirty="0">
                <a:latin typeface="宋体" panose="02010600030101010101" pitchFamily="2" charset="-122"/>
              </a:rPr>
              <a:t>1</a:t>
            </a:r>
            <a:r>
              <a:rPr lang="zh-CN" altLang="en-US" dirty="0">
                <a:latin typeface="宋体" panose="02010600030101010101" pitchFamily="2" charset="-122"/>
              </a:rPr>
              <a:t>月</a:t>
            </a:r>
            <a:r>
              <a:rPr lang="en-US" altLang="zh-CN" dirty="0">
                <a:latin typeface="宋体" panose="02010600030101010101" pitchFamily="2" charset="-122"/>
              </a:rPr>
              <a:t>1</a:t>
            </a:r>
            <a:r>
              <a:rPr lang="zh-CN" altLang="en-US" dirty="0">
                <a:latin typeface="宋体" panose="02010600030101010101" pitchFamily="2" charset="-122"/>
              </a:rPr>
              <a:t>日起，国家密码管理局不再实施商用密码产品品种和型号管理，不再发放商用密码产品型号证书。</a:t>
            </a:r>
            <a:endParaRPr lang="en-US" altLang="zh-CN" dirty="0">
              <a:latin typeface="宋体" panose="02010600030101010101" pitchFamily="2" charset="-122"/>
            </a:endParaRPr>
          </a:p>
          <a:p>
            <a:pPr marL="342900" indent="-342900">
              <a:buFont typeface="Arial" panose="020B0604020202020204" pitchFamily="34" charset="0"/>
              <a:buChar char="•"/>
            </a:pPr>
            <a:endParaRPr lang="en-US" altLang="zh-CN" dirty="0">
              <a:latin typeface="宋体" panose="02010600030101010101" pitchFamily="2" charset="-122"/>
            </a:endParaRPr>
          </a:p>
          <a:p>
            <a:pPr marL="342900" indent="-342900">
              <a:buFont typeface="Arial" panose="020B0604020202020204" pitchFamily="34" charset="0"/>
              <a:buChar char="•"/>
            </a:pPr>
            <a:r>
              <a:rPr lang="zh-CN" altLang="en-US" dirty="0">
                <a:latin typeface="宋体" panose="02010600030101010101" pitchFamily="2" charset="-122"/>
              </a:rPr>
              <a:t>随着</a:t>
            </a:r>
            <a:r>
              <a:rPr lang="en-US" altLang="zh-CN" dirty="0">
                <a:latin typeface="宋体" panose="02010600030101010101" pitchFamily="2" charset="-122"/>
              </a:rPr>
              <a:t>《</a:t>
            </a:r>
            <a:r>
              <a:rPr lang="zh-CN" altLang="en-US" dirty="0">
                <a:latin typeface="宋体" panose="02010600030101010101" pitchFamily="2" charset="-122"/>
              </a:rPr>
              <a:t>密码法</a:t>
            </a:r>
            <a:r>
              <a:rPr lang="en-US" altLang="zh-CN" dirty="0">
                <a:latin typeface="宋体" panose="02010600030101010101" pitchFamily="2" charset="-122"/>
              </a:rPr>
              <a:t>》</a:t>
            </a:r>
            <a:r>
              <a:rPr lang="zh-CN" altLang="en-US" dirty="0">
                <a:latin typeface="宋体" panose="02010600030101010101" pitchFamily="2" charset="-122"/>
              </a:rPr>
              <a:t>的颁布施行，</a:t>
            </a:r>
            <a:r>
              <a:rPr lang="zh-CN" altLang="en-US" dirty="0">
                <a:solidFill>
                  <a:srgbClr val="FF0000"/>
                </a:solidFill>
                <a:latin typeface="宋体" panose="02010600030101010101" pitchFamily="2" charset="-122"/>
              </a:rPr>
              <a:t>商用密码产品将实施检测认证管理（</a:t>
            </a:r>
            <a:r>
              <a:rPr lang="zh-CN" altLang="en-US" dirty="0">
                <a:latin typeface="宋体" panose="02010600030101010101" pitchFamily="2" charset="-122"/>
              </a:rPr>
              <a:t>包括强制性认证和自愿性认证），引导密码从业单位提质升级，激发市场活力和创造力，推动构建统一、开放、竞争、有序的商用密码市场体系，促进商用密码产业发展。</a:t>
            </a:r>
          </a:p>
        </p:txBody>
      </p:sp>
      <p:sp>
        <p:nvSpPr>
          <p:cNvPr id="5" name="文本占位符 4">
            <a:extLst>
              <a:ext uri="{FF2B5EF4-FFF2-40B4-BE49-F238E27FC236}">
                <a16:creationId xmlns:a16="http://schemas.microsoft.com/office/drawing/2014/main" id="{1804A3E0-476D-4A71-BF9D-886ABF6FE26A}"/>
              </a:ext>
            </a:extLst>
          </p:cNvPr>
          <p:cNvSpPr>
            <a:spLocks noGrp="1"/>
          </p:cNvSpPr>
          <p:nvPr>
            <p:ph type="body" sz="quarter" idx="13"/>
          </p:nvPr>
        </p:nvSpPr>
        <p:spPr/>
        <p:txBody>
          <a:bodyPr/>
          <a:lstStyle/>
          <a:p>
            <a:r>
              <a:rPr lang="zh-CN" altLang="en-US" dirty="0"/>
              <a:t>商用密码产品类别</a:t>
            </a:r>
          </a:p>
        </p:txBody>
      </p:sp>
    </p:spTree>
    <p:extLst>
      <p:ext uri="{BB962C8B-B14F-4D97-AF65-F5344CB8AC3E}">
        <p14:creationId xmlns:p14="http://schemas.microsoft.com/office/powerpoint/2010/main" val="1096873038"/>
      </p:ext>
    </p:extLst>
  </p:cSld>
  <p:clrMapOvr>
    <a:overrideClrMapping bg1="lt1" tx1="dk1" bg2="lt2" tx2="dk2" accent1="accent1" accent2="accent2" accent3="accent3" accent4="accent4" accent5="accent5" accent6="accent6" hlink="hlink" folHlink="folHlink"/>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82304ea4-91b3-489b-add8-7c6ef4452e40"/>
  <p:tag name="COMMONDATA" val="eyJoZGlkIjoiZDExMzUzMzEwZjJjOGQ4NjMyYjliYjg1ODZjOWYzNTAifQ=="/>
</p:tagLst>
</file>

<file path=ppt/theme/theme1.xml><?xml version="1.0" encoding="utf-8"?>
<a:theme xmlns:a="http://schemas.openxmlformats.org/drawingml/2006/main" name="1_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529</TotalTime>
  <Words>3004</Words>
  <Application>Microsoft Office PowerPoint</Application>
  <PresentationFormat>宽屏</PresentationFormat>
  <Paragraphs>201</Paragraphs>
  <Slides>24</Slides>
  <Notes>10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24</vt:i4>
      </vt:variant>
    </vt:vector>
  </HeadingPairs>
  <TitlesOfParts>
    <vt:vector size="33" baseType="lpstr">
      <vt:lpstr>等线</vt:lpstr>
      <vt:lpstr>等线 Light</vt:lpstr>
      <vt:lpstr>宋体</vt:lpstr>
      <vt:lpstr>微软雅黑</vt:lpstr>
      <vt:lpstr>Arial</vt:lpstr>
      <vt:lpstr>Calibri</vt:lpstr>
      <vt:lpstr>Calibri Light</vt:lpstr>
      <vt:lpstr>Times New Roman</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DK DK</dc:creator>
  <cp:lastModifiedBy>Lenovo</cp:lastModifiedBy>
  <cp:revision>846</cp:revision>
  <dcterms:created xsi:type="dcterms:W3CDTF">2021-07-28T13:40:00Z</dcterms:created>
  <dcterms:modified xsi:type="dcterms:W3CDTF">2024-03-21T08:29:20Z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0BC4406396754C3EAB3E655CB8D6AB1F</vt:lpwstr>
  </property>
  <property fmtid="{D5CDD505-2E9C-101B-9397-08002B2CF9AE}" pid="3" name="KSOProductBuildVer">
    <vt:lpwstr>2052-11.1.0.14309</vt:lpwstr>
  </property>
</Properties>
</file>