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8"/>
  </p:notesMasterIdLst>
  <p:handoutMasterIdLst>
    <p:handoutMasterId r:id="rId45"/>
  </p:handoutMasterIdLst>
  <p:sldIdLst>
    <p:sldId id="410" r:id="rId5"/>
    <p:sldId id="411" r:id="rId6"/>
    <p:sldId id="412" r:id="rId7"/>
    <p:sldId id="413" r:id="rId9"/>
    <p:sldId id="414" r:id="rId10"/>
    <p:sldId id="415" r:id="rId11"/>
    <p:sldId id="416" r:id="rId12"/>
    <p:sldId id="417" r:id="rId13"/>
    <p:sldId id="418" r:id="rId14"/>
    <p:sldId id="419" r:id="rId15"/>
    <p:sldId id="420"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5181600" y="6515100"/>
            <a:ext cx="3962400" cy="342900"/>
          </a:xfrm>
          <a:prstGeom prst="rect">
            <a:avLst/>
          </a:prstGeom>
          <a:noFill/>
          <a:ln w="9525">
            <a:noFill/>
          </a:ln>
        </p:spPr>
        <p:txBody>
          <a:bodyPr anchor="b"/>
          <a:p>
            <a:pPr lvl="0" algn="r" eaLnBrk="1" hangingPunct="1"/>
            <a:fld id="{9A0DB2DC-4C9A-4742-B13C-FB6460FD3503}" type="slidenum">
              <a:rPr lang="en-US" altLang="zh-CN" sz="1200" dirty="0">
                <a:solidFill>
                  <a:srgbClr val="000000"/>
                </a:solidFill>
              </a:rPr>
            </a:fld>
            <a:endParaRPr lang="en-US" altLang="zh-CN" sz="1200" dirty="0">
              <a:solidFill>
                <a:srgbClr val="000000"/>
              </a:solidFill>
            </a:endParaRPr>
          </a:p>
        </p:txBody>
      </p:sp>
      <p:sp>
        <p:nvSpPr>
          <p:cNvPr id="115715" name="Rectangle 2"/>
          <p:cNvSpPr>
            <a:spLocks noRot="1" noTextEdit="1"/>
          </p:cNvSpPr>
          <p:nvPr>
            <p:ph type="sldImg"/>
          </p:nvPr>
        </p:nvSpPr>
        <p:spPr/>
      </p:sp>
      <p:sp>
        <p:nvSpPr>
          <p:cNvPr id="1157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5181600" y="6515100"/>
            <a:ext cx="3962400" cy="342900"/>
          </a:xfrm>
          <a:prstGeom prst="rect">
            <a:avLst/>
          </a:prstGeom>
          <a:noFill/>
          <a:ln w="9525">
            <a:noFill/>
          </a:ln>
        </p:spPr>
        <p:txBody>
          <a:bodyPr anchor="b"/>
          <a:p>
            <a:pPr lvl="0" algn="r" eaLnBrk="1" hangingPunct="1"/>
            <a:fld id="{9A0DB2DC-4C9A-4742-B13C-FB6460FD3503}" type="slidenum">
              <a:rPr lang="en-US" altLang="zh-CN" sz="1200" dirty="0">
                <a:solidFill>
                  <a:srgbClr val="000000"/>
                </a:solidFill>
              </a:rPr>
            </a:fld>
            <a:endParaRPr lang="en-US" altLang="zh-CN" sz="1200" dirty="0">
              <a:solidFill>
                <a:srgbClr val="000000"/>
              </a:solidFill>
            </a:endParaRPr>
          </a:p>
        </p:txBody>
      </p:sp>
      <p:sp>
        <p:nvSpPr>
          <p:cNvPr id="116739" name="Rectangle 2"/>
          <p:cNvSpPr>
            <a:spLocks noRot="1" noTextEdit="1"/>
          </p:cNvSpPr>
          <p:nvPr>
            <p:ph type="sldImg"/>
          </p:nvPr>
        </p:nvSpPr>
        <p:spPr/>
      </p:sp>
      <p:sp>
        <p:nvSpPr>
          <p:cNvPr id="116740" name="Rectangle 3"/>
          <p:cNvSpPr>
            <a:spLocks noGrp="1"/>
          </p:cNvSpPr>
          <p:nvPr>
            <p:ph type="body" idx="1"/>
          </p:nvPr>
        </p:nvSpPr>
        <p:spPr/>
        <p:txBody>
          <a:bodyPr wrap="square" lIns="91440" tIns="45720" rIns="91440" bIns="45720" anchor="t"/>
          <a:p>
            <a:pPr lvl="0" eaLnBrk="1" hangingPunct="1"/>
            <a:r>
              <a:rPr lang="zh-CN" altLang="en-US" dirty="0"/>
              <a:t>序列模式挖掘也是串匹配的内容</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p:txBody>
          <a:bodyPr wrap="square" lIns="91440" tIns="45720" rIns="91440" bIns="45720" anchor="t"/>
          <a:p>
            <a:pPr lvl="0"/>
            <a:r>
              <a:rPr lang="en-US" altLang="zh-CN" dirty="0"/>
              <a:t>int  S_bfindex2(seqstring *s, seqstring *t)		</a:t>
            </a:r>
            <a:endParaRPr lang="en-US" altLang="zh-CN" dirty="0"/>
          </a:p>
          <a:p>
            <a:pPr lvl="0"/>
            <a:r>
              <a:rPr lang="en-US" altLang="zh-CN" dirty="0"/>
              <a:t>{</a:t>
            </a:r>
            <a:endParaRPr lang="en-US" altLang="zh-CN" dirty="0"/>
          </a:p>
          <a:p>
            <a:pPr lvl="0"/>
            <a:r>
              <a:rPr lang="en-US" altLang="zh-CN" dirty="0"/>
              <a:t>	int i, j;</a:t>
            </a:r>
            <a:endParaRPr lang="en-US" altLang="zh-CN" dirty="0"/>
          </a:p>
          <a:p>
            <a:pPr lvl="0"/>
            <a:r>
              <a:rPr lang="en-US" altLang="zh-CN" dirty="0"/>
              <a:t>	int  n=s-&gt;slen,    m=t-&gt;slen;</a:t>
            </a:r>
            <a:endParaRPr lang="en-US" altLang="zh-CN" dirty="0"/>
          </a:p>
          <a:p>
            <a:pPr lvl="0"/>
            <a:r>
              <a:rPr lang="en-US" altLang="zh-CN" dirty="0"/>
              <a:t>	for(i=0;i&lt;=n-m;i++)</a:t>
            </a:r>
            <a:endParaRPr lang="en-US" altLang="zh-CN" dirty="0"/>
          </a:p>
          <a:p>
            <a:pPr lvl="0"/>
            <a:r>
              <a:rPr lang="en-US" altLang="zh-CN" dirty="0"/>
              <a:t>	{</a:t>
            </a:r>
            <a:endParaRPr lang="en-US" altLang="zh-CN" dirty="0"/>
          </a:p>
          <a:p>
            <a:pPr lvl="0"/>
            <a:r>
              <a:rPr lang="en-US" altLang="zh-CN" dirty="0"/>
              <a:t>		for(j=0;j&lt;m&amp;&amp;s-&gt;data[i+j]==t-&gt;data[j];j++);</a:t>
            </a:r>
            <a:endParaRPr lang="en-US" altLang="zh-CN" dirty="0"/>
          </a:p>
          <a:p>
            <a:pPr lvl="0"/>
            <a:r>
              <a:rPr lang="en-US" altLang="zh-CN" dirty="0"/>
              <a:t>		if(j==m)   return i;</a:t>
            </a:r>
            <a:endParaRPr lang="en-US" altLang="zh-CN" dirty="0"/>
          </a:p>
          <a:p>
            <a:pPr lvl="0"/>
            <a:r>
              <a:rPr lang="en-US" altLang="zh-CN" dirty="0"/>
              <a:t>	}</a:t>
            </a:r>
            <a:endParaRPr lang="en-US" altLang="zh-CN" dirty="0"/>
          </a:p>
          <a:p>
            <a:pPr lvl="0"/>
            <a:r>
              <a:rPr lang="en-US" altLang="zh-CN" dirty="0"/>
              <a:t>	if(j!=m)	return(-1);	</a:t>
            </a:r>
            <a:endParaRPr lang="en-US" altLang="zh-CN" dirty="0"/>
          </a:p>
          <a:p>
            <a:pPr lvl="0"/>
            <a:r>
              <a:rPr lang="en-US" altLang="zh-CN" dirty="0"/>
              <a:t>}    /* S_BFINDEX */</a:t>
            </a:r>
            <a:endParaRPr lang="zh-CN" altLang="en-US" dirty="0"/>
          </a:p>
        </p:txBody>
      </p:sp>
      <p:sp>
        <p:nvSpPr>
          <p:cNvPr id="117764" name="Slide Number Placeholder 3"/>
          <p:cNvSpPr txBox="1">
            <a:spLocks noGrp="1"/>
          </p:cNvSpPr>
          <p:nvPr>
            <p:ph type="sldNum" sz="quarter"/>
          </p:nvPr>
        </p:nvSpPr>
        <p:spPr>
          <a:xfrm>
            <a:off x="5181600" y="6515100"/>
            <a:ext cx="3962400" cy="3429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Knuth</a:t>
            </a:r>
            <a:r>
              <a:rPr kumimoji="1" lang="en-US" altLang="zh-CN" sz="12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2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Morris</a:t>
            </a:r>
            <a:r>
              <a:rPr kumimoji="1" lang="zh-CN" altLang="en-US" sz="1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：斯坦福大学教授</a:t>
            </a:r>
            <a:endParaRPr kumimoji="1" lang="en-US" altLang="zh-CN" sz="1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Pratt</a:t>
            </a:r>
            <a:r>
              <a:rPr kumimoji="1" lang="zh-CN" altLang="en-US" sz="1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：卡梅隆大学教授</a:t>
            </a: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8788" name="Slide Number Placeholder 3"/>
          <p:cNvSpPr txBox="1">
            <a:spLocks noGrp="1"/>
          </p:cNvSpPr>
          <p:nvPr>
            <p:ph type="sldNum" sz="quarter"/>
          </p:nvPr>
        </p:nvSpPr>
        <p:spPr>
          <a:xfrm>
            <a:off x="5181600" y="6515100"/>
            <a:ext cx="3962400" cy="3429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Slide Image Placeholder 1"/>
          <p:cNvSpPr>
            <a:spLocks noGrp="1" noRot="1" noChangeAspect="1" noTextEdit="1"/>
          </p:cNvSpPr>
          <p:nvPr>
            <p:ph type="sldImg"/>
          </p:nvPr>
        </p:nvSpPr>
        <p:spPr/>
      </p:sp>
      <p:sp>
        <p:nvSpPr>
          <p:cNvPr id="119811" name="Notes Placeholder 2"/>
          <p:cNvSpPr>
            <a:spLocks noGrp="1"/>
          </p:cNvSpPr>
          <p:nvPr>
            <p:ph type="body" idx="1"/>
          </p:nvPr>
        </p:nvSpPr>
        <p:spPr/>
        <p:txBody>
          <a:bodyPr wrap="square" lIns="91440" tIns="45720" rIns="91440" bIns="45720" anchor="t"/>
          <a:p>
            <a:pPr lvl="0"/>
            <a:r>
              <a:rPr lang="zh-CN" altLang="en-US" dirty="0">
                <a:sym typeface="Symbol" panose="05050102010706020507" pitchFamily="18" charset="2"/>
              </a:rPr>
              <a:t>但是，</a:t>
            </a:r>
            <a:r>
              <a:rPr lang="en-US" altLang="zh-CN" dirty="0">
                <a:sym typeface="Symbol" panose="05050102010706020507" pitchFamily="18" charset="2"/>
              </a:rPr>
              <a:t>KMP</a:t>
            </a:r>
            <a:r>
              <a:rPr lang="zh-CN" altLang="en-US" dirty="0">
                <a:sym typeface="Symbol" panose="05050102010706020507" pitchFamily="18" charset="2"/>
              </a:rPr>
              <a:t>算法的最大特点是：指向主串的指针不需要回溯，在整个匹配过程中，对主串仅需从头至尾扫描一遍，这对处理从外部设备输入的庞大文件很有效，可以边读入边匹配，而无须回头重读。</a:t>
            </a:r>
            <a:endParaRPr lang="zh-CN" altLang="en-US" dirty="0">
              <a:sym typeface="Symbol" panose="05050102010706020507" pitchFamily="18" charset="2"/>
            </a:endParaRPr>
          </a:p>
          <a:p>
            <a:pPr lvl="0"/>
            <a:endParaRPr lang="zh-CN" altLang="en-US" dirty="0"/>
          </a:p>
        </p:txBody>
      </p:sp>
      <p:sp>
        <p:nvSpPr>
          <p:cNvPr id="119812" name="Slide Number Placeholder 3"/>
          <p:cNvSpPr txBox="1">
            <a:spLocks noGrp="1"/>
          </p:cNvSpPr>
          <p:nvPr>
            <p:ph type="sldNum" sz="quarter"/>
          </p:nvPr>
        </p:nvSpPr>
        <p:spPr>
          <a:xfrm>
            <a:off x="5181600" y="6515100"/>
            <a:ext cx="3962400" cy="3429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grpSp>
        <p:nvGrpSpPr>
          <p:cNvPr id="5122" name="Group 35"/>
          <p:cNvGrpSpPr/>
          <p:nvPr/>
        </p:nvGrpSpPr>
        <p:grpSpPr>
          <a:xfrm>
            <a:off x="25400" y="1109663"/>
            <a:ext cx="12208933" cy="757237"/>
            <a:chOff x="0" y="0"/>
            <a:chExt cx="5768" cy="477"/>
          </a:xfrm>
        </p:grpSpPr>
        <p:sp>
          <p:nvSpPr>
            <p:cNvPr id="33" name="Freeform 36"/>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Freeform 37"/>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Freeform 38"/>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Freeform 39"/>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Freeform 40"/>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41"/>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Freeform 42"/>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Freeform 43"/>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Freeform 44"/>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Freeform 45"/>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Freeform 46"/>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Freeform 47"/>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Freeform 48"/>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Freeform 49"/>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Freeform 50"/>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Freeform 51"/>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Freeform 52"/>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Freeform 53"/>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Freeform 54"/>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Freeform 55"/>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Freeform 56"/>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Freeform 57"/>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123" name="Group 58"/>
          <p:cNvGrpSpPr/>
          <p:nvPr/>
        </p:nvGrpSpPr>
        <p:grpSpPr>
          <a:xfrm>
            <a:off x="27517" y="6172200"/>
            <a:ext cx="12225867" cy="138113"/>
            <a:chOff x="0" y="4032"/>
            <a:chExt cx="5776" cy="87"/>
          </a:xfrm>
        </p:grpSpPr>
        <p:sp>
          <p:nvSpPr>
            <p:cNvPr id="56" name="Freeform 59"/>
            <p:cNvSpPr/>
            <p:nvPr/>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Freeform 60"/>
            <p:cNvSpPr/>
            <p:nvPr/>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Freeform 61"/>
            <p:cNvSpPr/>
            <p:nvPr/>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37662" name="Rectangle 62"/>
          <p:cNvSpPr>
            <a:spLocks noGrp="1" noChangeArrowheads="1"/>
          </p:cNvSpPr>
          <p:nvPr>
            <p:ph type="ctrTitle" sz="quarter" hasCustomPrompt="1"/>
          </p:nvPr>
        </p:nvSpPr>
        <p:spPr>
          <a:xfrm>
            <a:off x="914400" y="1868488"/>
            <a:ext cx="10363200" cy="1600200"/>
          </a:xfrm>
        </p:spPr>
        <p:txBody>
          <a:bodyPr anchorCtr="1"/>
          <a:lstStyle>
            <a:lvl1pPr>
              <a:defRPr sz="5400">
                <a:ea typeface="隶书" panose="02010509060101010101" pitchFamily="49" charset="-122"/>
              </a:defRPr>
            </a:lvl1pPr>
          </a:lstStyle>
          <a:p>
            <a:r>
              <a:rPr lang="zh-CN" altLang="en-US"/>
              <a:t>数据结构</a:t>
            </a:r>
            <a:endParaRPr lang="zh-CN" altLang="en-US"/>
          </a:p>
        </p:txBody>
      </p:sp>
      <p:sp>
        <p:nvSpPr>
          <p:cNvPr id="537663" name="Rectangle 63"/>
          <p:cNvSpPr>
            <a:spLocks noGrp="1" noChangeArrowheads="1"/>
          </p:cNvSpPr>
          <p:nvPr>
            <p:ph type="subTitle" sz="quarter" idx="1" hasCustomPrompt="1"/>
          </p:nvPr>
        </p:nvSpPr>
        <p:spPr>
          <a:xfrm>
            <a:off x="1697567" y="3729038"/>
            <a:ext cx="8534400" cy="1371600"/>
          </a:xfrm>
        </p:spPr>
        <p:txBody>
          <a:bodyPr anchorCtr="1"/>
          <a:lstStyle>
            <a:lvl1pPr marL="0" indent="0" algn="ctr">
              <a:buFontTx/>
              <a:buNone/>
              <a:defRPr sz="4800">
                <a:latin typeface="方正舒体" panose="02010601030101010101" pitchFamily="2" charset="-122"/>
                <a:ea typeface="方正舒体" panose="02010601030101010101" pitchFamily="2" charset="-122"/>
              </a:defRPr>
            </a:lvl1pPr>
          </a:lstStyle>
          <a:p>
            <a:r>
              <a:rPr lang="zh-CN" altLang="en-US"/>
              <a:t>第4章串</a:t>
            </a:r>
            <a:endParaRPr lang="zh-CN" altLang="en-US"/>
          </a:p>
        </p:txBody>
      </p:sp>
      <p:sp>
        <p:nvSpPr>
          <p:cNvPr id="59" name="Rectangle 66"/>
          <p:cNvSpPr>
            <a:spLocks noGrp="1" noChangeArrowheads="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3"/>
          <p:cNvSpPr>
            <a:spLocks noGrp="1"/>
          </p:cNvSpPr>
          <p:nvPr>
            <p:ph type="dt" sz="half" idx="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4"/>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5"/>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11188"/>
            <a:ext cx="2590800" cy="5637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11188"/>
            <a:ext cx="7569200" cy="56372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3"/>
          <p:cNvSpPr>
            <a:spLocks noGrp="1"/>
          </p:cNvSpPr>
          <p:nvPr>
            <p:ph type="dt" sz="half" idx="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4"/>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5"/>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grpSp>
        <p:nvGrpSpPr>
          <p:cNvPr id="15362" name="Group 35"/>
          <p:cNvGrpSpPr/>
          <p:nvPr/>
        </p:nvGrpSpPr>
        <p:grpSpPr>
          <a:xfrm>
            <a:off x="25400" y="1109663"/>
            <a:ext cx="12208933" cy="757237"/>
            <a:chOff x="0" y="0"/>
            <a:chExt cx="5768" cy="477"/>
          </a:xfrm>
        </p:grpSpPr>
        <p:sp>
          <p:nvSpPr>
            <p:cNvPr id="33" name="Freeform 36"/>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Freeform 37"/>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5" name="Freeform 38"/>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6" name="Freeform 39"/>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7" name="Freeform 40"/>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8" name="Freeform 41"/>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9" name="Freeform 42"/>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0" name="Freeform 43"/>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1" name="Freeform 44"/>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2" name="Freeform 45"/>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3" name="Freeform 46"/>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4" name="Freeform 47"/>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5" name="Freeform 48"/>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6" name="Freeform 49"/>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7" name="Freeform 50"/>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8" name="Freeform 51"/>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49" name="Freeform 52"/>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0" name="Freeform 53"/>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1" name="Freeform 54"/>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2" name="Freeform 55"/>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 name="Freeform 56"/>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4" name="Freeform 57"/>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grpSp>
      <p:grpSp>
        <p:nvGrpSpPr>
          <p:cNvPr id="15363" name="Group 58"/>
          <p:cNvGrpSpPr/>
          <p:nvPr/>
        </p:nvGrpSpPr>
        <p:grpSpPr>
          <a:xfrm>
            <a:off x="27517" y="6172200"/>
            <a:ext cx="12225867" cy="138113"/>
            <a:chOff x="0" y="4032"/>
            <a:chExt cx="5776" cy="87"/>
          </a:xfrm>
        </p:grpSpPr>
        <p:sp>
          <p:nvSpPr>
            <p:cNvPr id="56" name="Freeform 59"/>
            <p:cNvSpPr/>
            <p:nvPr/>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7" name="Freeform 60"/>
            <p:cNvSpPr/>
            <p:nvPr/>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8" name="Freeform 61"/>
            <p:cNvSpPr/>
            <p:nvPr/>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grpSp>
      <p:sp>
        <p:nvSpPr>
          <p:cNvPr id="537662" name="Rectangle 62"/>
          <p:cNvSpPr>
            <a:spLocks noGrp="1" noChangeArrowheads="1"/>
          </p:cNvSpPr>
          <p:nvPr>
            <p:ph type="ctrTitle" sz="quarter" hasCustomPrompt="1"/>
          </p:nvPr>
        </p:nvSpPr>
        <p:spPr>
          <a:xfrm>
            <a:off x="914400" y="1868488"/>
            <a:ext cx="10363200" cy="1600200"/>
          </a:xfrm>
        </p:spPr>
        <p:txBody>
          <a:bodyPr anchorCtr="1"/>
          <a:lstStyle>
            <a:lvl1pPr>
              <a:defRPr sz="5400">
                <a:ea typeface="隶书" panose="02010509060101010101" pitchFamily="49" charset="-122"/>
              </a:defRPr>
            </a:lvl1pPr>
          </a:lstStyle>
          <a:p>
            <a:r>
              <a:rPr lang="zh-CN" altLang="en-US"/>
              <a:t>数据结构</a:t>
            </a:r>
            <a:endParaRPr lang="zh-CN" altLang="en-US"/>
          </a:p>
        </p:txBody>
      </p:sp>
      <p:sp>
        <p:nvSpPr>
          <p:cNvPr id="537663" name="Rectangle 63"/>
          <p:cNvSpPr>
            <a:spLocks noGrp="1" noChangeArrowheads="1"/>
          </p:cNvSpPr>
          <p:nvPr>
            <p:ph type="subTitle" sz="quarter" idx="1" hasCustomPrompt="1"/>
          </p:nvPr>
        </p:nvSpPr>
        <p:spPr>
          <a:xfrm>
            <a:off x="1697567" y="3729038"/>
            <a:ext cx="8534400" cy="1371600"/>
          </a:xfrm>
        </p:spPr>
        <p:txBody>
          <a:bodyPr anchorCtr="1"/>
          <a:lstStyle>
            <a:lvl1pPr marL="0" indent="0" algn="ctr">
              <a:buFontTx/>
              <a:buNone/>
              <a:defRPr sz="4800">
                <a:latin typeface="方正舒体" panose="02010601030101010101" pitchFamily="2" charset="-122"/>
                <a:ea typeface="方正舒体" panose="02010601030101010101" pitchFamily="2" charset="-122"/>
              </a:defRPr>
            </a:lvl1pPr>
          </a:lstStyle>
          <a:p>
            <a:r>
              <a:rPr lang="zh-CN" altLang="en-US"/>
              <a:t>第4章串</a:t>
            </a:r>
            <a:endParaRPr lang="zh-CN" altLang="en-US"/>
          </a:p>
        </p:txBody>
      </p:sp>
      <p:sp>
        <p:nvSpPr>
          <p:cNvPr id="59" name="Rectangle 66"/>
          <p:cNvSpPr>
            <a:spLocks noGrp="1" noChangeArrowheads="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solidFill>
                  <a:srgbClr val="6600FF"/>
                </a:solidFill>
              </a:rPr>
            </a:fld>
            <a:endParaRPr lang="zh-CN" altLang="en-US" dirty="0">
              <a:solidFill>
                <a:srgbClr val="6600FF"/>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32" name="日期占位符 3"/>
          <p:cNvSpPr>
            <a:spLocks noGrp="1"/>
          </p:cNvSpPr>
          <p:nvPr>
            <p:ph type="dt" sz="half" idx="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4"/>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5"/>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508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447800"/>
            <a:ext cx="508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4"/>
          <p:cNvSpPr>
            <a:spLocks noGrp="1"/>
          </p:cNvSpPr>
          <p:nvPr>
            <p:ph type="dt" sz="half" idx="1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5"/>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6"/>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6"/>
          <p:cNvSpPr>
            <a:spLocks noGrp="1"/>
          </p:cNvSpPr>
          <p:nvPr>
            <p:ph type="dt" sz="half" idx="1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7"/>
          <p:cNvSpPr>
            <a:spLocks noGrp="1"/>
          </p:cNvSpPr>
          <p:nvPr>
            <p:ph type="ftr" sz="quarter" idx="1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8"/>
          <p:cNvSpPr>
            <a:spLocks noGrp="1"/>
          </p:cNvSpPr>
          <p:nvPr>
            <p:ph type="sldNum" sz="quarter" idx="1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2" name="日期占位符 2"/>
          <p:cNvSpPr>
            <a:spLocks noGrp="1"/>
          </p:cNvSpPr>
          <p:nvPr>
            <p:ph type="dt" sz="half" idx="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3"/>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4"/>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blipFill>
        <a:effectLst/>
      </p:bgPr>
    </p:bg>
    <p:spTree>
      <p:nvGrpSpPr>
        <p:cNvPr id="1" name=""/>
        <p:cNvGrpSpPr/>
        <p:nvPr/>
      </p:nvGrpSpPr>
      <p:grpSpPr>
        <a:xfrm>
          <a:off x="0" y="0"/>
          <a:ext cx="0" cy="0"/>
          <a:chOff x="0" y="0"/>
          <a:chExt cx="0" cy="0"/>
        </a:xfrm>
      </p:grpSpPr>
      <p:sp>
        <p:nvSpPr>
          <p:cNvPr id="32" name="日期占位符 1"/>
          <p:cNvSpPr>
            <a:spLocks noGrp="1"/>
          </p:cNvSpPr>
          <p:nvPr>
            <p:ph type="dt" sz="half" idx="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2"/>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3"/>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2" name="日期占位符 4"/>
          <p:cNvSpPr>
            <a:spLocks noGrp="1"/>
          </p:cNvSpPr>
          <p:nvPr>
            <p:ph type="dt" sz="half" idx="1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5"/>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6"/>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50000"/>
              </a:spcBef>
              <a:spcAft>
                <a:spcPct val="0"/>
              </a:spcAft>
              <a:buClrTx/>
              <a:buSzPct val="90000"/>
              <a:buFontTx/>
              <a:buNone/>
              <a:defRPr/>
            </a:pPr>
            <a:endParaRPr kumimoji="1" lang="zh-CN" altLang="en-US" sz="3200" b="0" i="0" u="none" strike="noStrike" kern="0" cap="none" spc="0" normalizeH="0" baseline="0" noProof="0" smtClean="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2" name="日期占位符 4"/>
          <p:cNvSpPr>
            <a:spLocks noGrp="1"/>
          </p:cNvSpPr>
          <p:nvPr>
            <p:ph type="dt" sz="half" idx="1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5"/>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6"/>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3"/>
          <p:cNvSpPr>
            <a:spLocks noGrp="1"/>
          </p:cNvSpPr>
          <p:nvPr>
            <p:ph type="dt" sz="half" idx="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4"/>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5"/>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11188"/>
            <a:ext cx="2590800" cy="5637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11188"/>
            <a:ext cx="7569200" cy="56372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3"/>
          <p:cNvSpPr>
            <a:spLocks noGrp="1"/>
          </p:cNvSpPr>
          <p:nvPr>
            <p:ph type="dt" sz="half" idx="2"/>
          </p:nvPr>
        </p:nvSpPr>
        <p:spPr>
          <a:xfrm>
            <a:off x="886884" y="6248400"/>
            <a:ext cx="25400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3" name="页脚占位符 4"/>
          <p:cNvSpPr>
            <a:spLocks noGrp="1"/>
          </p:cNvSpPr>
          <p:nvPr>
            <p:ph type="ftr" sz="quarter" idx="3"/>
          </p:nvPr>
        </p:nvSpPr>
        <p:spPr>
          <a:xfrm>
            <a:off x="3759200" y="6248400"/>
            <a:ext cx="5486400" cy="457200"/>
          </a:xfrm>
          <a:prstGeom prst="rect">
            <a:avLst/>
          </a:prstGeom>
        </p:spPr>
        <p:txBody>
          <a:bodyPr/>
          <a:lstStyle>
            <a:lvl1pPr>
              <a:defRPr>
                <a:solidFill>
                  <a:srgbClr val="6600FF"/>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5"/>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bg>
      <p:bgPr>
        <a:blipFill rotWithShape="0">
          <a:blip r:embed="rId2"/>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8"/>
            <a:ext cx="109728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6626" name="Group 2"/>
          <p:cNvGrpSpPr/>
          <p:nvPr/>
        </p:nvGrpSpPr>
        <p:grpSpPr>
          <a:xfrm>
            <a:off x="0" y="-14287"/>
            <a:ext cx="12206817" cy="6884987"/>
            <a:chOff x="0" y="-9"/>
            <a:chExt cx="5767" cy="4337"/>
          </a:xfrm>
        </p:grpSpPr>
        <p:sp>
          <p:nvSpPr>
            <p:cNvPr id="36" name="Freeform 3"/>
            <p:cNvSpPr/>
            <p:nvPr/>
          </p:nvSpPr>
          <p:spPr bwMode="hidden">
            <a:xfrm>
              <a:off x="1632" y="-5"/>
              <a:ext cx="1737" cy="4333"/>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Freeform 4"/>
            <p:cNvSpPr/>
            <p:nvPr/>
          </p:nvSpPr>
          <p:spPr bwMode="hidden">
            <a:xfrm>
              <a:off x="0" y="-7"/>
              <a:ext cx="1737" cy="4329"/>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 name="Freeform 5"/>
            <p:cNvSpPr/>
            <p:nvPr/>
          </p:nvSpPr>
          <p:spPr bwMode="hidden">
            <a:xfrm>
              <a:off x="3744" y="-4"/>
              <a:ext cx="1739" cy="4330"/>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Freeform 6"/>
            <p:cNvSpPr/>
            <p:nvPr/>
          </p:nvSpPr>
          <p:spPr bwMode="hidden">
            <a:xfrm>
              <a:off x="1920" y="-9"/>
              <a:ext cx="2080" cy="4324"/>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 name="Freeform 7"/>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 name="Freeform 8"/>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 name="Freeform 9"/>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Freeform 10"/>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Freeform 11"/>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Freeform 12"/>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Freeform 13"/>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Freeform 15"/>
            <p:cNvSpPr/>
            <p:nvPr/>
          </p:nvSpPr>
          <p:spPr bwMode="invGray">
            <a:xfrm>
              <a:off x="1632" y="2487"/>
              <a:ext cx="1737" cy="382"/>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Freeform 16"/>
            <p:cNvSpPr/>
            <p:nvPr/>
          </p:nvSpPr>
          <p:spPr bwMode="invGray">
            <a:xfrm>
              <a:off x="0" y="2487"/>
              <a:ext cx="1737" cy="381"/>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Freeform 17"/>
            <p:cNvSpPr/>
            <p:nvPr/>
          </p:nvSpPr>
          <p:spPr bwMode="invGray">
            <a:xfrm>
              <a:off x="3744" y="2487"/>
              <a:ext cx="1739" cy="382"/>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Freeform 18"/>
            <p:cNvSpPr/>
            <p:nvPr/>
          </p:nvSpPr>
          <p:spPr bwMode="invGray">
            <a:xfrm>
              <a:off x="1920" y="2487"/>
              <a:ext cx="2080" cy="381"/>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Rectangle 19"/>
            <p:cNvSpPr>
              <a:spLocks noChangeArrowheads="1"/>
            </p:cNvSpPr>
            <p:nvPr/>
          </p:nvSpPr>
          <p:spPr bwMode="invGray">
            <a:xfrm>
              <a:off x="7" y="2456"/>
              <a:ext cx="5760" cy="432"/>
            </a:xfrm>
            <a:prstGeom prst="rect">
              <a:avLst/>
            </a:prstGeom>
            <a:solidFill>
              <a:schemeClr val="bg2">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Freeform 20"/>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Freeform 21"/>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Freeform 22"/>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Freeform 23"/>
            <p:cNvSpPr/>
            <p:nvPr/>
          </p:nvSpPr>
          <p:spPr bwMode="invGray">
            <a:xfrm rot="18897039" flipH="1">
              <a:off x="31" y="2386"/>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Freeform 24"/>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Freeform 25"/>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Freeform 26"/>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 name="Freeform 27"/>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 name="Freeform 28"/>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3"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4" name="Rectangle 31"/>
            <p:cNvSpPr>
              <a:spLocks noChangeArrowheads="1"/>
            </p:cNvSpPr>
            <p:nvPr/>
          </p:nvSpPr>
          <p:spPr bwMode="hidden">
            <a:xfrm>
              <a:off x="0" y="3408"/>
              <a:ext cx="5760" cy="912"/>
            </a:xfrm>
            <a:prstGeom prst="rect">
              <a:avLst/>
            </a:prstGeom>
            <a:solidFill>
              <a:schemeClr val="bg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pic>
          <p:nvPicPr>
            <p:cNvPr id="26661" name="Picture 32" descr="BTZBUL1A"/>
            <p:cNvPicPr>
              <a:picLocks noChangeAspect="1"/>
            </p:cNvPicPr>
            <p:nvPr/>
          </p:nvPicPr>
          <p:blipFill>
            <a:blip r:embed="rId2"/>
            <a:stretch>
              <a:fillRect/>
            </a:stretch>
          </p:blipFill>
          <p:spPr>
            <a:xfrm>
              <a:off x="786" y="1650"/>
              <a:ext cx="204" cy="204"/>
            </a:xfrm>
            <a:prstGeom prst="rect">
              <a:avLst/>
            </a:prstGeom>
            <a:noFill/>
            <a:ln w="9525">
              <a:noFill/>
            </a:ln>
          </p:spPr>
        </p:pic>
      </p:grpSp>
      <p:sp>
        <p:nvSpPr>
          <p:cNvPr id="143393" name="Rectangle 33"/>
          <p:cNvSpPr>
            <a:spLocks noGrp="1" noChangeArrowheads="1"/>
          </p:cNvSpPr>
          <p:nvPr>
            <p:ph type="ctrTitle"/>
          </p:nvPr>
        </p:nvSpPr>
        <p:spPr>
          <a:xfrm>
            <a:off x="2235200" y="1905000"/>
            <a:ext cx="9652000" cy="1905000"/>
          </a:xfrm>
        </p:spPr>
        <p:txBody>
          <a:bodyPr/>
          <a:lstStyle>
            <a:lvl1pPr algn="l">
              <a:defRPr/>
            </a:lvl1pPr>
          </a:lstStyle>
          <a:p>
            <a:r>
              <a:rPr lang="zh-CN" altLang="en-US"/>
              <a:t>单击此处编辑母版标题样式</a:t>
            </a:r>
            <a:endParaRPr lang="zh-CN" altLang="en-US"/>
          </a:p>
        </p:txBody>
      </p:sp>
      <p:sp>
        <p:nvSpPr>
          <p:cNvPr id="143394" name="Rectangle 34"/>
          <p:cNvSpPr>
            <a:spLocks noGrp="1" noChangeArrowheads="1"/>
          </p:cNvSpPr>
          <p:nvPr>
            <p:ph type="subTitle" idx="1"/>
          </p:nvPr>
        </p:nvSpPr>
        <p:spPr>
          <a:xfrm>
            <a:off x="2235200" y="4572000"/>
            <a:ext cx="8534400" cy="1679575"/>
          </a:xfrm>
        </p:spPr>
        <p:txBody>
          <a:bodyPr anchor="ctr"/>
          <a:lstStyle>
            <a:lvl1pPr marL="0" indent="0" algn="ctr">
              <a:buFontTx/>
              <a:buNone/>
              <a:defRPr/>
            </a:lvl1pPr>
          </a:lstStyle>
          <a:p>
            <a:r>
              <a:rPr lang="zh-CN" altLang="en-US"/>
              <a:t>单击此处编辑母版副标题样式</a:t>
            </a:r>
            <a:endParaRPr lang="zh-CN" altLang="en-US"/>
          </a:p>
        </p:txBody>
      </p:sp>
      <p:sp>
        <p:nvSpPr>
          <p:cNvPr id="66" name="Rectangle 35"/>
          <p:cNvSpPr>
            <a:spLocks noGrp="1" noChangeArrowheads="1"/>
          </p:cNvSpPr>
          <p:nvPr>
            <p:ph type="dt" sz="half" idx="2"/>
          </p:nvPr>
        </p:nvSpPr>
        <p:spPr bwMode="auto">
          <a:xfrm>
            <a:off x="914400" y="6324600"/>
            <a:ext cx="2540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7" name="Rectangle 36"/>
          <p:cNvSpPr>
            <a:spLocks noGrp="1" noChangeArrowheads="1"/>
          </p:cNvSpPr>
          <p:nvPr>
            <p:ph type="ftr" sz="quarter" idx="3"/>
          </p:nvPr>
        </p:nvSpPr>
        <p:spPr bwMode="auto">
          <a:xfrm>
            <a:off x="4165600" y="6324600"/>
            <a:ext cx="3860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8" name="Rectangle 37"/>
          <p:cNvSpPr>
            <a:spLocks noGrp="1" noChangeArrowheads="1"/>
          </p:cNvSpPr>
          <p:nvPr>
            <p:ph type="sldNum" sz="quarter" idx="4"/>
          </p:nvPr>
        </p:nvSpPr>
        <p:spPr bwMode="auto">
          <a:xfrm>
            <a:off x="8737600" y="63246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rgbClr val="08080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35" name="Date Placeholder 3"/>
          <p:cNvSpPr>
            <a:spLocks noGrp="1"/>
          </p:cNvSpPr>
          <p:nvPr>
            <p:ph type="dt" sz="half" idx="2"/>
          </p:nvPr>
        </p:nvSpPr>
        <p:spPr bwMode="auto">
          <a:xfrm>
            <a:off x="950384" y="6313488"/>
            <a:ext cx="2540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36" name="Footer Placeholder 4"/>
          <p:cNvSpPr>
            <a:spLocks noGrp="1"/>
          </p:cNvSpPr>
          <p:nvPr>
            <p:ph type="ftr" sz="quarter" idx="3"/>
          </p:nvPr>
        </p:nvSpPr>
        <p:spPr bwMode="auto">
          <a:xfrm>
            <a:off x="4201584" y="6313488"/>
            <a:ext cx="3860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37" name="Slide Number Placeholder 5"/>
          <p:cNvSpPr>
            <a:spLocks noGrp="1"/>
          </p:cNvSpPr>
          <p:nvPr>
            <p:ph type="sldNum" sz="quarter" idx="4"/>
          </p:nvPr>
        </p:nvSpPr>
        <p:spPr bwMode="auto">
          <a:xfrm>
            <a:off x="9605433" y="6427788"/>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b="1" dirty="0">
                <a:latin typeface="Arial" panose="020B0604020202020204" pitchFamily="34" charset="0"/>
              </a:rPr>
            </a:fld>
            <a:endParaRPr lang="en-US" altLang="zh-CN" b="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endParaRPr lang="en-US" altLang="zh-CN"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32" name="日期占位符 3"/>
          <p:cNvSpPr>
            <a:spLocks noGrp="1"/>
          </p:cNvSpPr>
          <p:nvPr>
            <p:ph type="dt" sz="half" idx="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4"/>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5"/>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35" name="Date Placeholder 1"/>
          <p:cNvSpPr>
            <a:spLocks noGrp="1"/>
          </p:cNvSpPr>
          <p:nvPr>
            <p:ph type="dt" sz="half" idx="2"/>
          </p:nvPr>
        </p:nvSpPr>
        <p:spPr bwMode="auto">
          <a:xfrm>
            <a:off x="950384" y="6313488"/>
            <a:ext cx="2540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36" name="Footer Placeholder 2"/>
          <p:cNvSpPr>
            <a:spLocks noGrp="1"/>
          </p:cNvSpPr>
          <p:nvPr>
            <p:ph type="ftr" sz="quarter" idx="3"/>
          </p:nvPr>
        </p:nvSpPr>
        <p:spPr bwMode="auto">
          <a:xfrm>
            <a:off x="4201584" y="6313488"/>
            <a:ext cx="3860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37" name="Slide Number Placeholder 3"/>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b="1" dirty="0">
                <a:latin typeface="Arial" panose="020B0604020202020204" pitchFamily="34" charset="0"/>
              </a:rPr>
            </a:fld>
            <a:endParaRPr lang="en-US" altLang="zh-CN" b="1" dirty="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85000"/>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465138"/>
            <a:ext cx="2590800" cy="5630862"/>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914400" y="465138"/>
            <a:ext cx="7569200" cy="5630862"/>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508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447800"/>
            <a:ext cx="508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4"/>
          <p:cNvSpPr>
            <a:spLocks noGrp="1"/>
          </p:cNvSpPr>
          <p:nvPr>
            <p:ph type="dt" sz="half" idx="1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5"/>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6"/>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2" name="日期占位符 6"/>
          <p:cNvSpPr>
            <a:spLocks noGrp="1"/>
          </p:cNvSpPr>
          <p:nvPr>
            <p:ph type="dt" sz="half" idx="1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7"/>
          <p:cNvSpPr>
            <a:spLocks noGrp="1"/>
          </p:cNvSpPr>
          <p:nvPr>
            <p:ph type="ftr" sz="quarter" idx="1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8"/>
          <p:cNvSpPr>
            <a:spLocks noGrp="1"/>
          </p:cNvSpPr>
          <p:nvPr>
            <p:ph type="sldNum" sz="quarter" idx="1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2" name="日期占位符 2"/>
          <p:cNvSpPr>
            <a:spLocks noGrp="1"/>
          </p:cNvSpPr>
          <p:nvPr>
            <p:ph type="dt" sz="half" idx="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3"/>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4"/>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blipFill>
        <a:effectLst/>
      </p:bgPr>
    </p:bg>
    <p:spTree>
      <p:nvGrpSpPr>
        <p:cNvPr id="1" name=""/>
        <p:cNvGrpSpPr/>
        <p:nvPr/>
      </p:nvGrpSpPr>
      <p:grpSpPr>
        <a:xfrm>
          <a:off x="0" y="0"/>
          <a:ext cx="0" cy="0"/>
          <a:chOff x="0" y="0"/>
          <a:chExt cx="0" cy="0"/>
        </a:xfrm>
      </p:grpSpPr>
      <p:sp>
        <p:nvSpPr>
          <p:cNvPr id="32" name="日期占位符 1"/>
          <p:cNvSpPr>
            <a:spLocks noGrp="1"/>
          </p:cNvSpPr>
          <p:nvPr>
            <p:ph type="dt" sz="half" idx="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2"/>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3"/>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2" name="日期占位符 4"/>
          <p:cNvSpPr>
            <a:spLocks noGrp="1"/>
          </p:cNvSpPr>
          <p:nvPr>
            <p:ph type="dt" sz="half" idx="1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5"/>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6"/>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50000"/>
              </a:spcBef>
              <a:spcAft>
                <a:spcPct val="0"/>
              </a:spcAft>
              <a:buClrTx/>
              <a:buSzPct val="90000"/>
              <a:buFontTx/>
              <a:buNone/>
              <a:defRPr/>
            </a:pPr>
            <a:endParaRPr kumimoji="1" lang="zh-CN" altLang="en-US" sz="3200" b="0" i="0" u="none" strike="noStrike" kern="0" cap="none" spc="0" normalizeH="0" baseline="0" noProof="0" smtClean="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2" name="日期占位符 4"/>
          <p:cNvSpPr>
            <a:spLocks noGrp="1"/>
          </p:cNvSpPr>
          <p:nvPr>
            <p:ph type="dt" sz="half" idx="12"/>
          </p:nvPr>
        </p:nvSpPr>
        <p:spPr>
          <a:xfrm>
            <a:off x="886884" y="6248400"/>
            <a:ext cx="25400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页脚占位符 5"/>
          <p:cNvSpPr>
            <a:spLocks noGrp="1"/>
          </p:cNvSpPr>
          <p:nvPr>
            <p:ph type="ftr" sz="quarter" idx="3"/>
          </p:nvPr>
        </p:nvSpPr>
        <p:spPr>
          <a:xfrm>
            <a:off x="3759200" y="6248400"/>
            <a:ext cx="5486400" cy="457200"/>
          </a:xfrm>
          <a:prstGeom prst="rect">
            <a:avLst/>
          </a:prstGeom>
        </p:spPr>
        <p:txBody>
          <a:bodyPr/>
          <a:lstStyle>
            <a:lvl1pPr>
              <a:defRPr>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灯片编号占位符 6"/>
          <p:cNvSpPr>
            <a:spLocks noGrp="1"/>
          </p:cNvSpPr>
          <p:nvPr>
            <p:ph type="sldNum" sz="quarter" idx="4"/>
          </p:nvPr>
        </p:nvSpPr>
        <p:spPr bwMode="auto">
          <a:xfrm>
            <a:off x="9652000" y="6400800"/>
            <a:ext cx="2540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image" Target="../media/image6.png"/><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8.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grpSp>
        <p:nvGrpSpPr>
          <p:cNvPr id="2050" name="Group 60"/>
          <p:cNvGrpSpPr/>
          <p:nvPr/>
        </p:nvGrpSpPr>
        <p:grpSpPr>
          <a:xfrm>
            <a:off x="0" y="0"/>
            <a:ext cx="12208933" cy="503238"/>
            <a:chOff x="0" y="0"/>
            <a:chExt cx="5768" cy="477"/>
          </a:xfrm>
        </p:grpSpPr>
        <p:sp>
          <p:nvSpPr>
            <p:cNvPr id="536610" name="Freeform 34"/>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1" name="Freeform 35"/>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2" name="Freeform 36"/>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3" name="Freeform 37"/>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4" name="Freeform 38"/>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5" name="Freeform 39"/>
            <p:cNvSpPr/>
            <p:nvPr/>
          </p:nvSpPr>
          <p:spPr bwMode="auto">
            <a:xfrm>
              <a:off x="488" y="0"/>
              <a:ext cx="455" cy="217"/>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6" name="Freeform 40"/>
            <p:cNvSpPr/>
            <p:nvPr/>
          </p:nvSpPr>
          <p:spPr bwMode="auto">
            <a:xfrm>
              <a:off x="1448" y="38"/>
              <a:ext cx="414" cy="107"/>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7" name="Freeform 41"/>
            <p:cNvSpPr/>
            <p:nvPr/>
          </p:nvSpPr>
          <p:spPr bwMode="auto">
            <a:xfrm>
              <a:off x="1790" y="0"/>
              <a:ext cx="520" cy="226"/>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8" name="Freeform 42"/>
            <p:cNvSpPr/>
            <p:nvPr/>
          </p:nvSpPr>
          <p:spPr bwMode="auto">
            <a:xfrm>
              <a:off x="1943" y="153"/>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19" name="Freeform 43"/>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0" name="Freeform 44"/>
            <p:cNvSpPr/>
            <p:nvPr/>
          </p:nvSpPr>
          <p:spPr bwMode="auto">
            <a:xfrm>
              <a:off x="2264" y="239"/>
              <a:ext cx="516" cy="224"/>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1" name="Freeform 45"/>
            <p:cNvSpPr/>
            <p:nvPr/>
          </p:nvSpPr>
          <p:spPr bwMode="auto">
            <a:xfrm>
              <a:off x="2723" y="324"/>
              <a:ext cx="414" cy="101"/>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2" name="Freeform 46"/>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3" name="Freeform 47"/>
            <p:cNvSpPr/>
            <p:nvPr/>
          </p:nvSpPr>
          <p:spPr bwMode="auto">
            <a:xfrm>
              <a:off x="3463" y="266"/>
              <a:ext cx="148" cy="92"/>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4" name="Freeform 48"/>
            <p:cNvSpPr/>
            <p:nvPr/>
          </p:nvSpPr>
          <p:spPr bwMode="auto">
            <a:xfrm>
              <a:off x="3580" y="59"/>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5" name="Freeform 49"/>
            <p:cNvSpPr/>
            <p:nvPr/>
          </p:nvSpPr>
          <p:spPr bwMode="auto">
            <a:xfrm>
              <a:off x="3686" y="144"/>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6" name="Freeform 50"/>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7" name="Freeform 51"/>
            <p:cNvSpPr/>
            <p:nvPr/>
          </p:nvSpPr>
          <p:spPr bwMode="auto">
            <a:xfrm>
              <a:off x="3413" y="290"/>
              <a:ext cx="380" cy="175"/>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8" name="Freeform 52"/>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29" name="Freeform 53"/>
            <p:cNvSpPr/>
            <p:nvPr/>
          </p:nvSpPr>
          <p:spPr bwMode="auto">
            <a:xfrm>
              <a:off x="4689" y="187"/>
              <a:ext cx="537" cy="119"/>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30" name="Freeform 54"/>
            <p:cNvSpPr/>
            <p:nvPr/>
          </p:nvSpPr>
          <p:spPr bwMode="auto">
            <a:xfrm>
              <a:off x="4968" y="311"/>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31" name="Freeform 55"/>
            <p:cNvSpPr/>
            <p:nvPr/>
          </p:nvSpPr>
          <p:spPr bwMode="auto">
            <a:xfrm>
              <a:off x="5318" y="239"/>
              <a:ext cx="402" cy="116"/>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51" name="Group 61"/>
          <p:cNvGrpSpPr/>
          <p:nvPr/>
        </p:nvGrpSpPr>
        <p:grpSpPr>
          <a:xfrm>
            <a:off x="-33867" y="6262688"/>
            <a:ext cx="12225867" cy="138112"/>
            <a:chOff x="0" y="4032"/>
            <a:chExt cx="5776" cy="87"/>
          </a:xfrm>
        </p:grpSpPr>
        <p:sp>
          <p:nvSpPr>
            <p:cNvPr id="536633" name="Freeform 57"/>
            <p:cNvSpPr/>
            <p:nvPr/>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34" name="Freeform 58"/>
            <p:cNvSpPr/>
            <p:nvPr/>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6635" name="Freeform 59"/>
            <p:cNvSpPr/>
            <p:nvPr/>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52" name="Rectangle 62"/>
          <p:cNvSpPr>
            <a:spLocks noGrp="1"/>
          </p:cNvSpPr>
          <p:nvPr>
            <p:ph type="title"/>
          </p:nvPr>
        </p:nvSpPr>
        <p:spPr>
          <a:xfrm>
            <a:off x="914400" y="611188"/>
            <a:ext cx="10363200" cy="684212"/>
          </a:xfrm>
          <a:prstGeom prst="rect">
            <a:avLst/>
          </a:prstGeom>
          <a:noFill/>
          <a:ln w="9525">
            <a:noFill/>
          </a:ln>
        </p:spPr>
        <p:txBody>
          <a:bodyPr anchor="b"/>
          <a:p>
            <a:pPr lvl="0"/>
            <a:r>
              <a:rPr lang="zh-CN" altLang="en-US" dirty="0"/>
              <a:t>单击此处编辑母版标题样式</a:t>
            </a:r>
            <a:endParaRPr lang="zh-CN" altLang="en-US" dirty="0"/>
          </a:p>
        </p:txBody>
      </p:sp>
      <p:sp>
        <p:nvSpPr>
          <p:cNvPr id="2053" name="Rectangle 63"/>
          <p:cNvSpPr>
            <a:spLocks noGrp="1"/>
          </p:cNvSpPr>
          <p:nvPr>
            <p:ph type="body" idx="1"/>
          </p:nvPr>
        </p:nvSpPr>
        <p:spPr>
          <a:xfrm>
            <a:off x="914400" y="1447800"/>
            <a:ext cx="10363200" cy="480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6642" name="Rectangle 66"/>
          <p:cNvSpPr>
            <a:spLocks noGrp="1" noChangeArrowheads="1"/>
          </p:cNvSpPr>
          <p:nvPr>
            <p:ph type="sldNum" sz="quarter" idx="4"/>
          </p:nvPr>
        </p:nvSpPr>
        <p:spPr bwMode="auto">
          <a:xfrm>
            <a:off x="9652000" y="6400800"/>
            <a:ext cx="2540000" cy="4572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rgbClr val="000066"/>
                </a:solidFill>
              </a:defRPr>
            </a:lvl1pPr>
          </a:lstStyle>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3600">
          <a:solidFill>
            <a:schemeClr val="tx2"/>
          </a:solidFill>
          <a:latin typeface="+mj-lt"/>
          <a:ea typeface="+mj-ea"/>
          <a:cs typeface="+mj-cs"/>
        </a:defRPr>
      </a:lvl1pPr>
      <a:lvl2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50000"/>
        </a:spcBef>
        <a:spcAft>
          <a:spcPct val="0"/>
        </a:spcAft>
        <a:buSzPct val="90000"/>
        <a:buBlip>
          <a:blip r:embed="rId13"/>
        </a:buBlip>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rgbClr val="003300"/>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rgbClr val="3333FF"/>
          </a:solidFill>
          <a:latin typeface="+mn-lt"/>
          <a:ea typeface="+mn-ea"/>
        </a:defRPr>
      </a:lvl3pPr>
      <a:lvl4pPr marL="16002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p:grpSp>
        <p:nvGrpSpPr>
          <p:cNvPr id="3074" name="Group 60"/>
          <p:cNvGrpSpPr/>
          <p:nvPr/>
        </p:nvGrpSpPr>
        <p:grpSpPr>
          <a:xfrm>
            <a:off x="0" y="0"/>
            <a:ext cx="12208933" cy="503238"/>
            <a:chOff x="0" y="0"/>
            <a:chExt cx="5768" cy="477"/>
          </a:xfrm>
        </p:grpSpPr>
        <p:sp>
          <p:nvSpPr>
            <p:cNvPr id="536610" name="Freeform 34"/>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1" name="Freeform 35"/>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2" name="Freeform 36"/>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3" name="Freeform 37"/>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4" name="Freeform 38"/>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5" name="Freeform 39"/>
            <p:cNvSpPr/>
            <p:nvPr/>
          </p:nvSpPr>
          <p:spPr bwMode="auto">
            <a:xfrm>
              <a:off x="488" y="0"/>
              <a:ext cx="455" cy="217"/>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6" name="Freeform 40"/>
            <p:cNvSpPr/>
            <p:nvPr/>
          </p:nvSpPr>
          <p:spPr bwMode="auto">
            <a:xfrm>
              <a:off x="1448" y="38"/>
              <a:ext cx="414" cy="107"/>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7" name="Freeform 41"/>
            <p:cNvSpPr/>
            <p:nvPr/>
          </p:nvSpPr>
          <p:spPr bwMode="auto">
            <a:xfrm>
              <a:off x="1790" y="0"/>
              <a:ext cx="520" cy="226"/>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8" name="Freeform 42"/>
            <p:cNvSpPr/>
            <p:nvPr/>
          </p:nvSpPr>
          <p:spPr bwMode="auto">
            <a:xfrm>
              <a:off x="1943" y="153"/>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19" name="Freeform 43"/>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0" name="Freeform 44"/>
            <p:cNvSpPr/>
            <p:nvPr/>
          </p:nvSpPr>
          <p:spPr bwMode="auto">
            <a:xfrm>
              <a:off x="2264" y="239"/>
              <a:ext cx="516" cy="224"/>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1" name="Freeform 45"/>
            <p:cNvSpPr/>
            <p:nvPr/>
          </p:nvSpPr>
          <p:spPr bwMode="auto">
            <a:xfrm>
              <a:off x="2723" y="324"/>
              <a:ext cx="414" cy="101"/>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2" name="Freeform 46"/>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3" name="Freeform 47"/>
            <p:cNvSpPr/>
            <p:nvPr/>
          </p:nvSpPr>
          <p:spPr bwMode="auto">
            <a:xfrm>
              <a:off x="3463" y="266"/>
              <a:ext cx="148" cy="92"/>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4" name="Freeform 48"/>
            <p:cNvSpPr/>
            <p:nvPr/>
          </p:nvSpPr>
          <p:spPr bwMode="auto">
            <a:xfrm>
              <a:off x="3580" y="59"/>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5" name="Freeform 49"/>
            <p:cNvSpPr/>
            <p:nvPr/>
          </p:nvSpPr>
          <p:spPr bwMode="auto">
            <a:xfrm>
              <a:off x="3686" y="144"/>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6" name="Freeform 50"/>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7" name="Freeform 51"/>
            <p:cNvSpPr/>
            <p:nvPr/>
          </p:nvSpPr>
          <p:spPr bwMode="auto">
            <a:xfrm>
              <a:off x="3413" y="290"/>
              <a:ext cx="380" cy="175"/>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8" name="Freeform 52"/>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29" name="Freeform 53"/>
            <p:cNvSpPr/>
            <p:nvPr/>
          </p:nvSpPr>
          <p:spPr bwMode="auto">
            <a:xfrm>
              <a:off x="4689" y="187"/>
              <a:ext cx="537" cy="119"/>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30" name="Freeform 54"/>
            <p:cNvSpPr/>
            <p:nvPr/>
          </p:nvSpPr>
          <p:spPr bwMode="auto">
            <a:xfrm>
              <a:off x="4968" y="311"/>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31" name="Freeform 55"/>
            <p:cNvSpPr/>
            <p:nvPr/>
          </p:nvSpPr>
          <p:spPr bwMode="auto">
            <a:xfrm>
              <a:off x="5318" y="239"/>
              <a:ext cx="402" cy="116"/>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grpSp>
      <p:grpSp>
        <p:nvGrpSpPr>
          <p:cNvPr id="3075" name="Group 61"/>
          <p:cNvGrpSpPr/>
          <p:nvPr/>
        </p:nvGrpSpPr>
        <p:grpSpPr>
          <a:xfrm>
            <a:off x="-33867" y="6262688"/>
            <a:ext cx="12225867" cy="138112"/>
            <a:chOff x="0" y="4032"/>
            <a:chExt cx="5776" cy="87"/>
          </a:xfrm>
        </p:grpSpPr>
        <p:sp>
          <p:nvSpPr>
            <p:cNvPr id="536633" name="Freeform 57"/>
            <p:cNvSpPr/>
            <p:nvPr/>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34" name="Freeform 58"/>
            <p:cNvSpPr/>
            <p:nvPr/>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sp>
          <p:nvSpPr>
            <p:cNvPr id="536635" name="Freeform 59"/>
            <p:cNvSpPr/>
            <p:nvPr/>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endParaRPr>
            </a:p>
          </p:txBody>
        </p:sp>
      </p:grpSp>
      <p:sp>
        <p:nvSpPr>
          <p:cNvPr id="3076" name="Rectangle 62"/>
          <p:cNvSpPr>
            <a:spLocks noGrp="1"/>
          </p:cNvSpPr>
          <p:nvPr>
            <p:ph type="title"/>
          </p:nvPr>
        </p:nvSpPr>
        <p:spPr>
          <a:xfrm>
            <a:off x="914400" y="611188"/>
            <a:ext cx="10363200" cy="684212"/>
          </a:xfrm>
          <a:prstGeom prst="rect">
            <a:avLst/>
          </a:prstGeom>
          <a:noFill/>
          <a:ln w="9525">
            <a:noFill/>
          </a:ln>
        </p:spPr>
        <p:txBody>
          <a:bodyPr anchor="b"/>
          <a:p>
            <a:pPr lvl="0"/>
            <a:r>
              <a:rPr lang="zh-CN" altLang="en-US" dirty="0"/>
              <a:t>单击此处编辑母版标题样式</a:t>
            </a:r>
            <a:endParaRPr lang="zh-CN" altLang="en-US" dirty="0"/>
          </a:p>
        </p:txBody>
      </p:sp>
      <p:sp>
        <p:nvSpPr>
          <p:cNvPr id="3077" name="Rectangle 63"/>
          <p:cNvSpPr>
            <a:spLocks noGrp="1"/>
          </p:cNvSpPr>
          <p:nvPr>
            <p:ph type="body" idx="1"/>
          </p:nvPr>
        </p:nvSpPr>
        <p:spPr>
          <a:xfrm>
            <a:off x="914400" y="1447800"/>
            <a:ext cx="10363200" cy="480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6642" name="Rectangle 66"/>
          <p:cNvSpPr>
            <a:spLocks noGrp="1" noChangeArrowheads="1"/>
          </p:cNvSpPr>
          <p:nvPr>
            <p:ph type="sldNum" sz="quarter" idx="4"/>
          </p:nvPr>
        </p:nvSpPr>
        <p:spPr bwMode="auto">
          <a:xfrm>
            <a:off x="9652000" y="6400800"/>
            <a:ext cx="2540000" cy="4572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rgbClr val="000066"/>
                </a:solidFill>
              </a:defRPr>
            </a:lvl1pPr>
          </a:lstStyle>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3600">
          <a:solidFill>
            <a:schemeClr val="tx2"/>
          </a:solidFill>
          <a:latin typeface="+mj-lt"/>
          <a:ea typeface="+mj-ea"/>
          <a:cs typeface="+mj-cs"/>
        </a:defRPr>
      </a:lvl1pPr>
      <a:lvl2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kumimoji="1" sz="3600">
          <a:solidFill>
            <a:schemeClr val="tx2"/>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kumimoji="1" sz="3600">
          <a:solidFill>
            <a:schemeClr val="tx2"/>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50000"/>
        </a:spcBef>
        <a:spcAft>
          <a:spcPct val="0"/>
        </a:spcAft>
        <a:buSzPct val="90000"/>
        <a:buBlip>
          <a:blip r:embed="rId14"/>
        </a:buBlip>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SzPct val="80000"/>
        <a:buBlip>
          <a:blip r:embed="rId15"/>
        </a:buBlip>
        <a:defRPr kumimoji="1" sz="2800">
          <a:solidFill>
            <a:srgbClr val="003300"/>
          </a:solidFill>
          <a:latin typeface="+mn-lt"/>
          <a:ea typeface="+mn-ea"/>
        </a:defRPr>
      </a:lvl2pPr>
      <a:lvl3pPr marL="1143000" indent="-228600" algn="l" rtl="0" eaLnBrk="0" fontAlgn="base" hangingPunct="0">
        <a:spcBef>
          <a:spcPct val="20000"/>
        </a:spcBef>
        <a:spcAft>
          <a:spcPct val="0"/>
        </a:spcAft>
        <a:buSzPct val="70000"/>
        <a:buBlip>
          <a:blip r:embed="rId16"/>
        </a:buBlip>
        <a:defRPr kumimoji="1" sz="2400">
          <a:solidFill>
            <a:srgbClr val="3333FF"/>
          </a:solidFill>
          <a:latin typeface="+mn-lt"/>
          <a:ea typeface="+mn-ea"/>
        </a:defRPr>
      </a:lvl3pPr>
      <a:lvl4pPr marL="1600200" indent="-228600" algn="l" rtl="0" eaLnBrk="0" fontAlgn="base" hangingPunct="0">
        <a:spcBef>
          <a:spcPct val="20000"/>
        </a:spcBef>
        <a:spcAft>
          <a:spcPct val="0"/>
        </a:spcAft>
        <a:buSzPct val="70000"/>
        <a:buBlip>
          <a:blip r:embed="rId17"/>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8"/>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8"/>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8"/>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8"/>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8"/>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4098" name="Group 2"/>
          <p:cNvGrpSpPr/>
          <p:nvPr/>
        </p:nvGrpSpPr>
        <p:grpSpPr>
          <a:xfrm>
            <a:off x="0" y="0"/>
            <a:ext cx="12192000" cy="7405688"/>
            <a:chOff x="0" y="-9"/>
            <a:chExt cx="5760" cy="4665"/>
          </a:xfrm>
        </p:grpSpPr>
        <p:sp>
          <p:nvSpPr>
            <p:cNvPr id="142339" name="Freeform 3"/>
            <p:cNvSpPr/>
            <p:nvPr/>
          </p:nvSpPr>
          <p:spPr bwMode="hidden">
            <a:xfrm>
              <a:off x="1632" y="-5"/>
              <a:ext cx="1737" cy="4333"/>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0" name="Freeform 4"/>
            <p:cNvSpPr/>
            <p:nvPr/>
          </p:nvSpPr>
          <p:spPr bwMode="hidden">
            <a:xfrm>
              <a:off x="0" y="-7"/>
              <a:ext cx="1737" cy="4329"/>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1" name="Freeform 5"/>
            <p:cNvSpPr/>
            <p:nvPr/>
          </p:nvSpPr>
          <p:spPr bwMode="hidden">
            <a:xfrm>
              <a:off x="3744" y="-4"/>
              <a:ext cx="1739" cy="4330"/>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2" name="Freeform 6"/>
            <p:cNvSpPr/>
            <p:nvPr/>
          </p:nvSpPr>
          <p:spPr bwMode="hidden">
            <a:xfrm>
              <a:off x="1920" y="-9"/>
              <a:ext cx="2080" cy="4324"/>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3" name="Freeform 7"/>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4" name="Freeform 8"/>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5" name="Freeform 9"/>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6" name="Freeform 10"/>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7" name="Freeform 11"/>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8" name="Freeform 12"/>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49" name="Freeform 13"/>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0"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1" name="Freeform 15"/>
            <p:cNvSpPr/>
            <p:nvPr/>
          </p:nvSpPr>
          <p:spPr bwMode="hidden">
            <a:xfrm>
              <a:off x="1632" y="3956"/>
              <a:ext cx="1737" cy="382"/>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2" name="Freeform 16"/>
            <p:cNvSpPr/>
            <p:nvPr/>
          </p:nvSpPr>
          <p:spPr bwMode="hidden">
            <a:xfrm>
              <a:off x="0" y="3956"/>
              <a:ext cx="1737" cy="381"/>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3" name="Freeform 17"/>
            <p:cNvSpPr/>
            <p:nvPr/>
          </p:nvSpPr>
          <p:spPr bwMode="hidden">
            <a:xfrm>
              <a:off x="3744" y="3956"/>
              <a:ext cx="1739" cy="382"/>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4" name="Freeform 18"/>
            <p:cNvSpPr/>
            <p:nvPr/>
          </p:nvSpPr>
          <p:spPr bwMode="hidden">
            <a:xfrm>
              <a:off x="1920" y="3956"/>
              <a:ext cx="2080" cy="381"/>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5" name="Rectangle 19"/>
            <p:cNvSpPr>
              <a:spLocks noChangeArrowheads="1"/>
            </p:cNvSpPr>
            <p:nvPr/>
          </p:nvSpPr>
          <p:spPr bwMode="hidden">
            <a:xfrm>
              <a:off x="0" y="3905"/>
              <a:ext cx="5760" cy="432"/>
            </a:xfrm>
            <a:prstGeom prst="rect">
              <a:avLst/>
            </a:prstGeom>
            <a:solidFill>
              <a:schemeClr val="bg2">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6" name="Freeform 20"/>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7" name="Freeform 21"/>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8" name="Freeform 22"/>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59" name="Freeform 23"/>
            <p:cNvSpPr/>
            <p:nvPr/>
          </p:nvSpPr>
          <p:spPr bwMode="hidden">
            <a:xfrm rot="18897039" flipH="1">
              <a:off x="31" y="385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60" name="Freeform 24"/>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61" name="Freeform 25"/>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62" name="Freeform 26"/>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63" name="Freeform 27"/>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64" name="Freeform 28"/>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2365"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099" name="Rectangle 30"/>
          <p:cNvSpPr>
            <a:spLocks noGrp="1"/>
          </p:cNvSpPr>
          <p:nvPr>
            <p:ph type="title"/>
          </p:nvPr>
        </p:nvSpPr>
        <p:spPr>
          <a:xfrm>
            <a:off x="914400" y="465138"/>
            <a:ext cx="10363200" cy="1431925"/>
          </a:xfrm>
          <a:prstGeom prst="rect">
            <a:avLst/>
          </a:prstGeom>
          <a:noFill/>
          <a:ln w="9525">
            <a:noFill/>
          </a:ln>
        </p:spPr>
        <p:txBody>
          <a:bodyPr anchor="ctr">
            <a:spAutoFit/>
          </a:bodyPr>
          <a:p>
            <a:pPr lvl="0"/>
            <a:r>
              <a:rPr lang="zh-CN" altLang="en-US" dirty="0"/>
              <a:t>单击此处编辑母版标题样式</a:t>
            </a:r>
            <a:endParaRPr lang="zh-CN" altLang="en-US" dirty="0"/>
          </a:p>
        </p:txBody>
      </p:sp>
      <p:sp>
        <p:nvSpPr>
          <p:cNvPr id="4100" name="Rectangle 31"/>
          <p:cNvSpPr>
            <a:spLocks noGrp="1"/>
          </p:cNvSpPr>
          <p:nvPr>
            <p:ph type="body" idx="1"/>
          </p:nvPr>
        </p:nvSpPr>
        <p:spPr>
          <a:xfrm>
            <a:off x="914400" y="1981200"/>
            <a:ext cx="10363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2368" name="Rectangle 32"/>
          <p:cNvSpPr>
            <a:spLocks noGrp="1" noChangeArrowheads="1"/>
          </p:cNvSpPr>
          <p:nvPr>
            <p:ph type="dt" sz="half" idx="2"/>
          </p:nvPr>
        </p:nvSpPr>
        <p:spPr bwMode="auto">
          <a:xfrm>
            <a:off x="950384" y="6313488"/>
            <a:ext cx="2540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solidFill>
                  <a:srgbClr val="FFFFFF"/>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2369" name="Rectangle 33"/>
          <p:cNvSpPr>
            <a:spLocks noGrp="1" noChangeArrowheads="1"/>
          </p:cNvSpPr>
          <p:nvPr>
            <p:ph type="ftr" sz="quarter" idx="3"/>
          </p:nvPr>
        </p:nvSpPr>
        <p:spPr bwMode="auto">
          <a:xfrm>
            <a:off x="4201584" y="6313488"/>
            <a:ext cx="38608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solidFill>
                  <a:srgbClr val="FFFFFF"/>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2370" name="Rectangle 34"/>
          <p:cNvSpPr>
            <a:spLocks noGrp="1" noChangeArrowheads="1"/>
          </p:cNvSpPr>
          <p:nvPr>
            <p:ph type="sldNum" sz="quarter" idx="4"/>
          </p:nvPr>
        </p:nvSpPr>
        <p:spPr bwMode="auto">
          <a:xfrm>
            <a:off x="8773584" y="6313488"/>
            <a:ext cx="2540000" cy="457200"/>
          </a:xfrm>
          <a:prstGeom prst="rect">
            <a:avLst/>
          </a:prstGeom>
          <a:noFill/>
          <a:ln w="9525">
            <a:noFill/>
            <a:miter lim="800000"/>
          </a:ln>
          <a:effectLst/>
        </p:spPr>
        <p:txBody>
          <a:bodyPr vert="horz" wrap="square" lIns="91440" tIns="45720" rIns="91440" bIns="45720" numCol="1" anchor="b" anchorCtr="0" compatLnSpc="1"/>
          <a:lstStyle>
            <a:lvl1pPr algn="r">
              <a:defRPr sz="1400">
                <a:solidFill>
                  <a:srgbClr val="FFFFFF"/>
                </a:solidFill>
                <a:latin typeface="Arial" panose="020B0604020202020204" pitchFamily="34" charset="0"/>
              </a:defRPr>
            </a:lvl1pPr>
          </a:lstStyle>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5000"/>
        <a:buBlip>
          <a:blip r:embed="rId1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10.jpeg"/><Relationship Id="rId1"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12.jpeg"/><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3.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p:txBody>
          <a:bodyPr vert="horz" wrap="square" lIns="91440" tIns="45720" rIns="91440" bIns="45720" anchor="b"/>
          <a:p>
            <a:pPr eaLnBrk="1" hangingPunct="1"/>
            <a:endParaRPr lang="zh-CN" altLang="en-US" dirty="0">
              <a:solidFill>
                <a:srgbClr val="000000"/>
              </a:solidFill>
            </a:endParaRPr>
          </a:p>
        </p:txBody>
      </p:sp>
      <p:sp>
        <p:nvSpPr>
          <p:cNvPr id="69632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70000"/>
              </a:spcBef>
              <a:spcAft>
                <a:spcPct val="0"/>
              </a:spcAft>
              <a:buClrTx/>
              <a:buSzPct val="90000"/>
              <a:buFontTx/>
              <a:buNone/>
              <a:defRPr/>
            </a:pPr>
            <a:r>
              <a:rPr kumimoji="1" lang="zh-CN" altLang="en-US" sz="3600" b="1" i="0" u="none" strike="noStrike" kern="0" cap="none" spc="0" normalizeH="0" baseline="0" noProof="0" smtClean="0">
                <a:ln>
                  <a:noFill/>
                </a:ln>
                <a:solidFill>
                  <a:srgbClr val="660033"/>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4.4  串的模式匹配运算</a:t>
            </a:r>
            <a:endParaRPr kumimoji="1" lang="zh-CN" altLang="en-US" sz="3600" b="1" i="0" u="none" strike="noStrike" kern="0" cap="none" spc="0" normalizeH="0" baseline="0" noProof="0" smtClean="0">
              <a:ln>
                <a:noFill/>
              </a:ln>
              <a:solidFill>
                <a:srgbClr val="660033"/>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70000"/>
              </a:spcBef>
              <a:spcAft>
                <a:spcPct val="0"/>
              </a:spcAft>
              <a:buClrTx/>
              <a:buSzPct val="90000"/>
              <a:buFont typeface="Wingdings" panose="05000000000000000000" pitchFamily="2" charset="2"/>
              <a:buChar char="Ø"/>
              <a:defRPr/>
            </a:pPr>
            <a:r>
              <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4.4.1  </a:t>
            </a:r>
            <a:r>
              <a:rPr kumimoji="1" lang="en-US" altLang="zh-CN"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BF</a:t>
            </a:r>
            <a:r>
              <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模式匹配算法</a:t>
            </a:r>
            <a:endPar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70000"/>
              </a:spcBef>
              <a:spcAft>
                <a:spcPct val="0"/>
              </a:spcAft>
              <a:buClrTx/>
              <a:buSzPct val="90000"/>
              <a:buFont typeface="Wingdings" panose="05000000000000000000" pitchFamily="2" charset="2"/>
              <a:buChar char="Ø"/>
              <a:defRPr/>
            </a:pPr>
            <a:r>
              <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4.4.2  </a:t>
            </a:r>
            <a:r>
              <a:rPr kumimoji="1" lang="en-US" altLang="zh-CN"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BM</a:t>
            </a:r>
            <a:r>
              <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模式匹配算法</a:t>
            </a:r>
            <a:endPar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70000"/>
              </a:spcBef>
              <a:spcAft>
                <a:spcPct val="0"/>
              </a:spcAft>
              <a:buClrTx/>
              <a:buSzPct val="90000"/>
              <a:buFont typeface="Wingdings" panose="05000000000000000000" pitchFamily="2" charset="2"/>
              <a:buChar char="Ø"/>
              <a:defRPr/>
            </a:pPr>
            <a:r>
              <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4.4.3  </a:t>
            </a:r>
            <a:r>
              <a:rPr kumimoji="1" lang="en-US" altLang="zh-CN"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KMP</a:t>
            </a:r>
            <a:r>
              <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模式匹配算法</a:t>
            </a:r>
            <a:endParaRPr kumimoji="1" lang="zh-CN" altLang="en-US" sz="3600" b="1" i="0" u="none" strike="noStrike" kern="0" cap="none" spc="0" normalizeH="0" baseline="0" noProof="0" smtClean="0">
              <a:ln>
                <a:noFill/>
              </a:ln>
              <a:solidFill>
                <a:srgbClr val="99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68612" name="灯片编号占位符 6"/>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826" name="Rectangle 2"/>
          <p:cNvSpPr>
            <a:spLocks noGrp="1" noChangeArrowheads="1"/>
          </p:cNvSpPr>
          <p:nvPr>
            <p:ph idx="1"/>
          </p:nvPr>
        </p:nvSpPr>
        <p:spPr>
          <a:xfrm>
            <a:off x="1809750" y="642938"/>
            <a:ext cx="8643938" cy="5257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0"/>
              </a:spcBef>
              <a:spcAft>
                <a:spcPct val="0"/>
              </a:spcAft>
              <a:buClrTx/>
              <a:buSzPct val="90000"/>
              <a:buFontTx/>
              <a:buNone/>
              <a:defRPr/>
            </a:pPr>
            <a:r>
              <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在最好的情况下，</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每趟不成功的匹配都是在模式</a:t>
            </a:r>
            <a:r>
              <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的第一个字符与串</a:t>
            </a:r>
            <a:r>
              <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中相应的字符比较时就不相等。</a:t>
            </a:r>
            <a:r>
              <a:rPr kumimoji="1" lang="zh-CN" altLang="en-US"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例如，两个字符串</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s</a:t>
            </a:r>
            <a:r>
              <a:rPr kumimoji="1" lang="zh-CN" altLang="en-US"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和</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t</a:t>
            </a:r>
            <a:r>
              <a:rPr kumimoji="1" lang="zh-CN" altLang="en-US"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分别为：</a:t>
            </a:r>
            <a:endPar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endParaRPr>
          </a:p>
          <a:p>
            <a:pPr marL="342900" marR="0" lvl="0" indent="-342900" algn="ctr" defTabSz="914400" rtl="0" eaLnBrk="1" fontAlgn="base" latinLnBrk="0" hangingPunct="1">
              <a:lnSpc>
                <a:spcPct val="100000"/>
              </a:lnSpc>
              <a:spcBef>
                <a:spcPts val="0"/>
              </a:spcBef>
              <a:spcAft>
                <a:spcPct val="0"/>
              </a:spcAft>
              <a:buClrTx/>
              <a:buSzPct val="90000"/>
              <a:buFontTx/>
              <a:buNone/>
              <a:defRPr/>
            </a:pP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s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FF"/>
                </a:solidFill>
                <a:effectLst/>
                <a:uLnTx/>
                <a:uFillTx/>
                <a:latin typeface="+mn-lt"/>
                <a:ea typeface="+mn-ea"/>
                <a:cs typeface="+mn-cs"/>
                <a:sym typeface="Symbol" panose="05050102010706020507" pitchFamily="18" charset="2"/>
              </a:rPr>
              <a:t>aaaabbbaa</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1"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n</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=9</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endPar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ctr" defTabSz="914400" rtl="0" eaLnBrk="1" fontAlgn="base" latinLnBrk="0" hangingPunct="1">
              <a:lnSpc>
                <a:spcPct val="100000"/>
              </a:lnSpc>
              <a:spcBef>
                <a:spcPts val="0"/>
              </a:spcBef>
              <a:spcAft>
                <a:spcPct val="0"/>
              </a:spcAft>
              <a:buClrTx/>
              <a:buSzPct val="90000"/>
              <a:buFontTx/>
              <a:buNone/>
              <a:defRPr/>
            </a:pP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t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FF"/>
                </a:solidFill>
                <a:effectLst/>
                <a:uLnTx/>
                <a:uFillTx/>
                <a:latin typeface="+mn-lt"/>
                <a:ea typeface="+mn-ea"/>
                <a:cs typeface="+mn-cs"/>
                <a:sym typeface="Symbol" panose="05050102010706020507" pitchFamily="18" charset="2"/>
              </a:rPr>
              <a:t>bbba</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1"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m</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=4</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  </a:t>
            </a:r>
            <a:endPar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a:p>
            <a:pPr marL="0" marR="0" lvl="0" indent="0" algn="l" defTabSz="914400" rtl="0" eaLnBrk="1" fontAlgn="base" latinLnBrk="0" hangingPunct="1">
              <a:lnSpc>
                <a:spcPct val="100000"/>
              </a:lnSpc>
              <a:spcBef>
                <a:spcPct val="50000"/>
              </a:spcBef>
              <a:spcAft>
                <a:spcPct val="0"/>
              </a:spcAft>
              <a:buClrTx/>
              <a:buSzPct val="90000"/>
              <a:buFontTx/>
              <a:buNone/>
              <a:defRPr/>
            </a:pPr>
            <a:r>
              <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9900FF"/>
                </a:solidFill>
                <a:effectLst/>
                <a:uLnTx/>
                <a:uFillTx/>
                <a:latin typeface="Arial" panose="020B0604020202020204" pitchFamily="34" charset="0"/>
                <a:ea typeface="黑体" panose="02010609060101010101" pitchFamily="49" charset="-122"/>
                <a:cs typeface="+mn-cs"/>
                <a:sym typeface="Symbol" panose="05050102010706020507" pitchFamily="18" charset="2"/>
              </a:rPr>
              <a:t>算法分析</a:t>
            </a:r>
            <a:r>
              <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假设</a:t>
            </a:r>
            <a:r>
              <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从第</a:t>
            </a:r>
            <a:r>
              <a:rPr kumimoji="1" lang="en-US" altLang="zh-CN" sz="2400" b="1" i="1" u="none" strike="noStrike" kern="0" cap="none" spc="0" normalizeH="0" baseline="0" noProof="0" dirty="0" err="1" smtClean="0">
                <a:ln>
                  <a:noFill/>
                </a:ln>
                <a:solidFill>
                  <a:srgbClr val="000066"/>
                </a:solidFill>
                <a:effectLst/>
                <a:uLnTx/>
                <a:uFillTx/>
                <a:latin typeface="+mn-lt"/>
                <a:ea typeface="+mn-ea"/>
                <a:cs typeface="+mn-cs"/>
                <a:sym typeface="Symbol" panose="05050102010706020507" pitchFamily="18" charset="2"/>
              </a:rPr>
              <a:t>i</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个位置开始与</a:t>
            </a:r>
            <a:r>
              <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串匹配成功，那么在</a:t>
            </a:r>
            <a:r>
              <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前面</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i</a:t>
            </a:r>
            <a:r>
              <a:rPr kumimoji="1" lang="en-US" altLang="zh-CN" sz="2400" b="1" i="0" u="none" strike="noStrike" kern="0" cap="none" spc="0" normalizeH="0" baseline="30000" noProof="0" dirty="0" smtClean="0">
                <a:ln>
                  <a:noFill/>
                </a:ln>
                <a:solidFill>
                  <a:srgbClr val="9900FF"/>
                </a:solidFill>
                <a:effectLst/>
                <a:uLnTx/>
                <a:uFillTx/>
                <a:latin typeface="+mn-lt"/>
                <a:ea typeface="+mn-ea"/>
                <a:cs typeface="+mn-cs"/>
                <a:sym typeface="Symbol" panose="05050102010706020507" pitchFamily="18" charset="2"/>
              </a:rPr>
              <a:t></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1</a:t>
            </a:r>
            <a:r>
              <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趟</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匹配中字符比较次数总共是</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i</a:t>
            </a:r>
            <a:r>
              <a:rPr kumimoji="1" lang="en-US" altLang="zh-CN" sz="2400" b="1" i="0" u="none" strike="noStrike" kern="0" cap="none" spc="0" normalizeH="0" baseline="30000" noProof="0" dirty="0" smtClean="0">
                <a:ln>
                  <a:noFill/>
                </a:ln>
                <a:solidFill>
                  <a:srgbClr val="9900FF"/>
                </a:solidFill>
                <a:effectLst/>
                <a:uLnTx/>
                <a:uFillTx/>
                <a:latin typeface="+mn-lt"/>
                <a:ea typeface="+mn-ea"/>
                <a:cs typeface="+mn-cs"/>
                <a:sym typeface="Symbol" panose="05050102010706020507" pitchFamily="18" charset="2"/>
              </a:rPr>
              <a:t></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1</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次，第</a:t>
            </a:r>
            <a:r>
              <a:rPr kumimoji="1" lang="en-US" altLang="zh-CN" sz="2400" b="1" i="1" u="none" strike="noStrike" kern="0" cap="none" spc="0" normalizeH="0" baseline="0" noProof="0" dirty="0" err="1" smtClean="0">
                <a:ln>
                  <a:noFill/>
                </a:ln>
                <a:solidFill>
                  <a:srgbClr val="000066"/>
                </a:solidFill>
                <a:effectLst/>
                <a:uLnTx/>
                <a:uFillTx/>
                <a:latin typeface="+mn-lt"/>
                <a:ea typeface="+mn-ea"/>
                <a:cs typeface="+mn-cs"/>
                <a:sym typeface="Symbol" panose="05050102010706020507" pitchFamily="18" charset="2"/>
              </a:rPr>
              <a:t>i</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趟匹配成功时，字符的比较次数为</a:t>
            </a:r>
            <a:r>
              <a:rPr kumimoji="1" lang="en-US" altLang="zh-CN" sz="2400" b="1" i="1"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m</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次，因此，总的比较次数是</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i</a:t>
            </a:r>
            <a:r>
              <a:rPr kumimoji="1" lang="en-US" altLang="zh-CN" sz="2400" b="1" i="0" u="none" strike="noStrike" kern="0" cap="none" spc="0" normalizeH="0" baseline="30000" noProof="0" dirty="0" smtClean="0">
                <a:ln>
                  <a:noFill/>
                </a:ln>
                <a:solidFill>
                  <a:srgbClr val="9900FF"/>
                </a:solidFill>
                <a:effectLst/>
                <a:uLnTx/>
                <a:uFillTx/>
                <a:latin typeface="+mn-lt"/>
                <a:ea typeface="+mn-ea"/>
                <a:cs typeface="+mn-cs"/>
                <a:sym typeface="Symbol" panose="05050102010706020507" pitchFamily="18" charset="2"/>
              </a:rPr>
              <a:t></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1+</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m</a:t>
            </a:r>
            <a:r>
              <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由于匹配成功时，</a:t>
            </a:r>
            <a:r>
              <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的开始位置只能是</a:t>
            </a:r>
            <a:r>
              <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1～</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n</a:t>
            </a:r>
            <a:r>
              <a:rPr kumimoji="1" lang="en-US" altLang="zh-CN" sz="2400" b="1" i="0" u="none" strike="noStrike" kern="0" cap="none" spc="0" normalizeH="0" baseline="30000" noProof="0" dirty="0" smtClean="0">
                <a:ln>
                  <a:noFill/>
                </a:ln>
                <a:solidFill>
                  <a:srgbClr val="9900FF"/>
                </a:solidFill>
                <a:effectLst/>
                <a:uLnTx/>
                <a:uFillTx/>
                <a:latin typeface="+mn-lt"/>
                <a:ea typeface="+mn-ea"/>
                <a:cs typeface="+mn-cs"/>
                <a:sym typeface="Symbol" panose="05050102010706020507" pitchFamily="18" charset="2"/>
              </a:rPr>
              <a:t></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m</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+1</a:t>
            </a:r>
            <a:r>
              <a:rPr kumimoji="1" lang="en-US" altLang="zh-CN"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若对这</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n</a:t>
            </a:r>
            <a:r>
              <a:rPr kumimoji="1" lang="en-US" altLang="zh-CN" sz="2400" b="1" i="0" u="none" strike="noStrike" kern="0" cap="none" spc="0" normalizeH="0" baseline="30000" noProof="0" dirty="0" smtClean="0">
                <a:ln>
                  <a:noFill/>
                </a:ln>
                <a:solidFill>
                  <a:srgbClr val="9900FF"/>
                </a:solidFill>
                <a:effectLst/>
                <a:uLnTx/>
                <a:uFillTx/>
                <a:latin typeface="+mn-lt"/>
                <a:ea typeface="+mn-ea"/>
                <a:cs typeface="+mn-cs"/>
                <a:sym typeface="Symbol" panose="05050102010706020507" pitchFamily="18" charset="2"/>
              </a:rPr>
              <a:t></a:t>
            </a:r>
            <a:r>
              <a:rPr kumimoji="1" lang="en-US" altLang="zh-CN" sz="2400" b="1" i="1"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m</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+1</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个开始位置，匹配成功的概率为</a:t>
            </a:r>
            <a:r>
              <a:rPr kumimoji="1" lang="en-US" altLang="zh-CN" sz="2400" b="1" i="1"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P</a:t>
            </a:r>
            <a:r>
              <a:rPr kumimoji="1" lang="en-US" altLang="zh-CN" sz="2400" b="1" i="1" u="none" strike="noStrike" kern="0" cap="none" spc="0" normalizeH="0" baseline="-25000" noProof="0" dirty="0" smtClean="0">
                <a:ln>
                  <a:noFill/>
                </a:ln>
                <a:solidFill>
                  <a:srgbClr val="000066"/>
                </a:solidFill>
                <a:effectLst/>
                <a:uLnTx/>
                <a:uFillTx/>
                <a:latin typeface="+mn-lt"/>
                <a:ea typeface="+mn-ea"/>
                <a:cs typeface="+mn-cs"/>
                <a:sym typeface="Symbol" panose="05050102010706020507" pitchFamily="18" charset="2"/>
              </a:rPr>
              <a:t>i</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且都是相等的，则在最好的情况下，匹配成功的平均比较次数</a:t>
            </a:r>
            <a:r>
              <a:rPr kumimoji="1" lang="en-US" altLang="zh-CN" sz="2400" b="1" i="0" u="none" strike="noStrike" kern="0" cap="none" spc="0" normalizeH="0" baseline="0" noProof="0" dirty="0" err="1" smtClean="0">
                <a:ln>
                  <a:noFill/>
                </a:ln>
                <a:solidFill>
                  <a:srgbClr val="CC0000"/>
                </a:solidFill>
                <a:effectLst/>
                <a:uLnTx/>
                <a:uFillTx/>
                <a:latin typeface="+mn-lt"/>
                <a:ea typeface="+mn-ea"/>
                <a:cs typeface="+mn-cs"/>
                <a:sym typeface="Symbol" panose="05050102010706020507" pitchFamily="18" charset="2"/>
              </a:rPr>
              <a:t>C</a:t>
            </a:r>
            <a:r>
              <a:rPr kumimoji="1" lang="en-US" altLang="zh-CN" sz="2400" b="1" i="0" u="none" strike="noStrike" kern="0" cap="none" spc="0" normalizeH="0" baseline="-25000" noProof="0" dirty="0" err="1" smtClean="0">
                <a:ln>
                  <a:noFill/>
                </a:ln>
                <a:solidFill>
                  <a:srgbClr val="CC0000"/>
                </a:solidFill>
                <a:effectLst/>
                <a:uLnTx/>
                <a:uFillTx/>
                <a:latin typeface="+mn-lt"/>
                <a:ea typeface="+mn-ea"/>
                <a:cs typeface="+mn-cs"/>
                <a:sym typeface="Symbol" panose="05050102010706020507" pitchFamily="18" charset="2"/>
              </a:rPr>
              <a:t>min</a:t>
            </a:r>
            <a:r>
              <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为：</a:t>
            </a:r>
            <a:endParaRPr kumimoji="1" lang="zh-CN" altLang="en-US" sz="24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p:txBody>
      </p:sp>
      <p:pic>
        <p:nvPicPr>
          <p:cNvPr id="52227" name="Picture 4"/>
          <p:cNvPicPr>
            <a:picLocks noChangeAspect="1"/>
          </p:cNvPicPr>
          <p:nvPr/>
        </p:nvPicPr>
        <p:blipFill>
          <a:blip r:embed="rId1"/>
          <a:stretch>
            <a:fillRect/>
          </a:stretch>
        </p:blipFill>
        <p:spPr>
          <a:xfrm>
            <a:off x="2738438" y="5072063"/>
            <a:ext cx="7010400" cy="1066800"/>
          </a:xfrm>
          <a:prstGeom prst="rect">
            <a:avLst/>
          </a:prstGeom>
          <a:noFill/>
          <a:ln w="9525">
            <a:noFill/>
          </a:ln>
        </p:spPr>
      </p:pic>
      <p:sp>
        <p:nvSpPr>
          <p:cNvPr id="52228" name="Rectangle 5"/>
          <p:cNvSpPr/>
          <p:nvPr/>
        </p:nvSpPr>
        <p:spPr>
          <a:xfrm>
            <a:off x="2024063" y="6124575"/>
            <a:ext cx="8077200" cy="521970"/>
          </a:xfrm>
          <a:prstGeom prst="rect">
            <a:avLst/>
          </a:prstGeom>
          <a:noFill/>
          <a:ln w="9525">
            <a:noFill/>
          </a:ln>
        </p:spPr>
        <p:txBody>
          <a:bodyPr>
            <a:spAutoFit/>
          </a:bodyPr>
          <a:p>
            <a:r>
              <a:rPr lang="zh-CN" altLang="en-US" sz="2800" b="1" dirty="0">
                <a:solidFill>
                  <a:srgbClr val="CC0000"/>
                </a:solidFill>
                <a:latin typeface="宋体" panose="02010600030101010101" pitchFamily="2" charset="-122"/>
              </a:rPr>
              <a:t>故最好的情况下算法</a:t>
            </a:r>
            <a:r>
              <a:rPr lang="zh-CN" altLang="en-US" sz="2800" b="1" dirty="0">
                <a:solidFill>
                  <a:srgbClr val="000066"/>
                </a:solidFill>
                <a:latin typeface="宋体" panose="02010600030101010101" pitchFamily="2" charset="-122"/>
              </a:rPr>
              <a:t>的平均时间复杂度是</a:t>
            </a:r>
            <a:r>
              <a:rPr lang="en-US" altLang="zh-CN" sz="2800" b="1" dirty="0">
                <a:solidFill>
                  <a:srgbClr val="CC0000"/>
                </a:solidFill>
                <a:latin typeface="Times New Roman" panose="02020603050405020304" pitchFamily="18" charset="0"/>
              </a:rPr>
              <a:t>O(</a:t>
            </a:r>
            <a:r>
              <a:rPr lang="en-US" altLang="zh-CN" sz="2800" b="1" i="1" dirty="0">
                <a:solidFill>
                  <a:srgbClr val="CC0000"/>
                </a:solidFill>
                <a:latin typeface="Times New Roman" panose="02020603050405020304" pitchFamily="18" charset="0"/>
              </a:rPr>
              <a:t>n</a:t>
            </a:r>
            <a:r>
              <a:rPr lang="en-US" altLang="zh-CN" sz="2800" b="1" dirty="0">
                <a:solidFill>
                  <a:srgbClr val="CC0000"/>
                </a:solidFill>
                <a:latin typeface="Times New Roman" panose="02020603050405020304" pitchFamily="18" charset="0"/>
              </a:rPr>
              <a:t>+</a:t>
            </a:r>
            <a:r>
              <a:rPr lang="en-US" altLang="zh-CN" sz="2800" b="1" i="1" dirty="0">
                <a:solidFill>
                  <a:srgbClr val="CC0000"/>
                </a:solidFill>
                <a:latin typeface="Times New Roman" panose="02020603050405020304" pitchFamily="18" charset="0"/>
              </a:rPr>
              <a:t>m</a:t>
            </a:r>
            <a:r>
              <a:rPr lang="en-US" altLang="zh-CN" sz="2800" b="1" dirty="0">
                <a:solidFill>
                  <a:srgbClr val="CC0000"/>
                </a:solidFill>
                <a:latin typeface="Times New Roman" panose="02020603050405020304" pitchFamily="18" charset="0"/>
              </a:rPr>
              <a:t>)</a:t>
            </a:r>
            <a:r>
              <a:rPr lang="en-US" altLang="zh-CN" sz="2800" b="1" dirty="0">
                <a:solidFill>
                  <a:srgbClr val="000000"/>
                </a:solidFill>
                <a:latin typeface="宋体" panose="02010600030101010101" pitchFamily="2" charset="-122"/>
              </a:rPr>
              <a:t>。</a:t>
            </a:r>
            <a:r>
              <a:rPr lang="en-US" altLang="zh-CN" sz="1100" b="1" dirty="0">
                <a:solidFill>
                  <a:srgbClr val="6600FF"/>
                </a:solidFill>
                <a:latin typeface="Times New Roman" panose="02020603050405020304" pitchFamily="18" charset="0"/>
              </a:rPr>
              <a:t> </a:t>
            </a:r>
            <a:endParaRPr lang="en-US" altLang="zh-CN" sz="2400" b="1" dirty="0">
              <a:solidFill>
                <a:srgbClr val="6600FF"/>
              </a:solidFill>
              <a:latin typeface="Times New Roman" panose="02020603050405020304" pitchFamily="18" charset="0"/>
            </a:endParaRPr>
          </a:p>
        </p:txBody>
      </p:sp>
      <p:sp>
        <p:nvSpPr>
          <p:cNvPr id="76805" name="Slide Number Placeholder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826">
                                            <p:txEl>
                                              <p:charRg st="101" end="271"/>
                                            </p:txEl>
                                          </p:spTgt>
                                        </p:tgtEl>
                                        <p:attrNameLst>
                                          <p:attrName>style.visibility</p:attrName>
                                        </p:attrNameLst>
                                      </p:cBhvr>
                                      <p:to>
                                        <p:strVal val="visible"/>
                                      </p:to>
                                    </p:set>
                                    <p:animEffect transition="in" filter="blinds(horizontal)">
                                      <p:cBhvr>
                                        <p:cTn id="7" dur="500"/>
                                        <p:tgtEl>
                                          <p:spTgt spid="717826">
                                            <p:txEl>
                                              <p:charRg st="101" end="2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blinds(horizontal)">
                                      <p:cBhvr>
                                        <p:cTn id="12" dur="500"/>
                                        <p:tgtEl>
                                          <p:spTgt spid="522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blinds(horizontal)">
                                      <p:cBhvr>
                                        <p:cTn id="1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idx="1"/>
          </p:nvPr>
        </p:nvSpPr>
        <p:spPr>
          <a:xfrm>
            <a:off x="1738313" y="642938"/>
            <a:ext cx="8715375" cy="5786438"/>
          </a:xfrm>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ts val="800"/>
              </a:spcBef>
              <a:spcAft>
                <a:spcPct val="0"/>
              </a:spcAft>
              <a:buClrTx/>
              <a:buSzPct val="90000"/>
              <a:buFontTx/>
              <a:buNone/>
              <a:defRPr/>
            </a:pPr>
            <a:r>
              <a:rPr kumimoji="1" lang="zh-CN" altLang="en-US"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在最坏的情况下</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rPr>
              <a:t>每趟匹配失败时都是在模式串</a:t>
            </a:r>
            <a:r>
              <a:rPr kumimoji="1" lang="en-US" altLang="zh-CN" sz="2400" b="1"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rPr>
              <a:t>t</a:t>
            </a:r>
            <a:r>
              <a:rPr kumimoji="1" lang="zh-CN" altLang="en-US" sz="2400" b="1"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rPr>
              <a:t>的最后一个字符与</a:t>
            </a:r>
            <a:r>
              <a:rPr kumimoji="1" lang="en-US" altLang="zh-CN"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s</a:t>
            </a:r>
            <a:r>
              <a:rPr kumimoji="1" lang="zh-CN" altLang="en-US" sz="2400" b="1"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rPr>
              <a:t>中相应的字符比较后才不相等，新的一趟匹配开始前，指针</a:t>
            </a:r>
            <a:r>
              <a:rPr kumimoji="1" lang="en-US" altLang="zh-CN" sz="2400" b="1" i="1" u="none" strike="noStrike" kern="0" cap="none" spc="0" normalizeH="0" baseline="0" noProof="0" dirty="0" err="1"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i</a:t>
            </a:r>
            <a:r>
              <a:rPr kumimoji="1" lang="zh-CN" altLang="en-US" sz="2400" b="1"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rPr>
              <a:t>要回溯到</a:t>
            </a:r>
            <a:r>
              <a:rPr kumimoji="1" lang="en-US" altLang="zh-CN" sz="2400" b="1" i="1"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i</a:t>
            </a:r>
            <a:r>
              <a:rPr kumimoji="1" lang="en-US" altLang="zh-CN"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1" i="1"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m</a:t>
            </a:r>
            <a:r>
              <a:rPr kumimoji="1" lang="en-US" altLang="zh-CN"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+2</a:t>
            </a:r>
            <a:r>
              <a:rPr kumimoji="1" lang="zh-CN" altLang="en-US" sz="2400" b="1"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rPr>
              <a:t>的位置上。</a:t>
            </a:r>
            <a:r>
              <a:rPr kumimoji="1" lang="zh-CN" altLang="en-US"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例如，两个字符串</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s</a:t>
            </a:r>
            <a:r>
              <a:rPr kumimoji="1" lang="zh-CN" altLang="en-US"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和</a:t>
            </a:r>
            <a:r>
              <a:rPr kumimoji="1" lang="en-US" altLang="zh-CN"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t</a:t>
            </a:r>
            <a:r>
              <a:rPr kumimoji="1" lang="zh-CN" altLang="en-US"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分别为：</a:t>
            </a:r>
            <a:endParaRPr kumimoji="1" lang="zh-CN" altLang="en-US" sz="24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endParaRPr>
          </a:p>
          <a:p>
            <a:pPr marL="342900" marR="0" lvl="0" indent="-342900" algn="ctr" defTabSz="914400" rtl="0" eaLnBrk="1" fontAlgn="base" latinLnBrk="0" hangingPunct="1">
              <a:lnSpc>
                <a:spcPct val="100000"/>
              </a:lnSpc>
              <a:spcBef>
                <a:spcPts val="800"/>
              </a:spcBef>
              <a:spcAft>
                <a:spcPct val="0"/>
              </a:spcAft>
              <a:buClrTx/>
              <a:buSzPct val="90000"/>
              <a:buFontTx/>
              <a:buNone/>
              <a:defRPr/>
            </a:pP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s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FF"/>
                </a:solidFill>
                <a:effectLst/>
                <a:uLnTx/>
                <a:uFillTx/>
                <a:latin typeface="+mn-lt"/>
                <a:ea typeface="+mn-ea"/>
                <a:cs typeface="+mn-cs"/>
                <a:sym typeface="Symbol" panose="05050102010706020507" pitchFamily="18" charset="2"/>
              </a:rPr>
              <a:t>gggggggga</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1"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n</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=9</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endPar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ctr" defTabSz="914400" rtl="0" eaLnBrk="1" fontAlgn="base" latinLnBrk="0" hangingPunct="1">
              <a:lnSpc>
                <a:spcPct val="100000"/>
              </a:lnSpc>
              <a:spcBef>
                <a:spcPts val="800"/>
              </a:spcBef>
              <a:spcAft>
                <a:spcPct val="0"/>
              </a:spcAft>
              <a:buClrTx/>
              <a:buSzPct val="90000"/>
              <a:buFontTx/>
              <a:buNone/>
              <a:defRPr/>
            </a:pP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t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FF"/>
                </a:solidFill>
                <a:effectLst/>
                <a:uLnTx/>
                <a:uFillTx/>
                <a:latin typeface="+mn-lt"/>
                <a:ea typeface="+mn-ea"/>
                <a:cs typeface="+mn-cs"/>
                <a:sym typeface="Symbol" panose="05050102010706020507" pitchFamily="18" charset="2"/>
              </a:rPr>
              <a:t>gggb</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		</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1"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m</a:t>
            </a:r>
            <a:r>
              <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rPr>
              <a:t>=4</a:t>
            </a:r>
            <a:r>
              <a:rPr kumimoji="1" lang="en-US" altLang="zh-CN" sz="2400" b="0" i="0" u="none" strike="noStrike" kern="0" cap="none" spc="0" normalizeH="0" baseline="0" noProof="0" dirty="0" smtClean="0">
                <a:ln>
                  <a:noFill/>
                </a:ln>
                <a:solidFill>
                  <a:srgbClr val="0000FF"/>
                </a:solidFill>
                <a:effectLst/>
                <a:uLnTx/>
                <a:uFillTx/>
                <a:latin typeface="Times New Roman" panose="02020603050405020304" pitchFamily="18" charset="0"/>
                <a:ea typeface="+mn-ea"/>
                <a:cs typeface="+mn-cs"/>
                <a:sym typeface="Symbol" panose="05050102010706020507" pitchFamily="18" charset="2"/>
              </a:rPr>
              <a:t>）</a:t>
            </a:r>
            <a:endParaRPr kumimoji="1" lang="en-US" altLang="zh-CN" sz="2400" b="0" i="0" u="none" strike="noStrike" kern="0" cap="none" spc="0" normalizeH="0" baseline="0" noProof="0" dirty="0" smtClean="0">
              <a:ln>
                <a:noFill/>
              </a:ln>
              <a:solidFill>
                <a:srgbClr val="0000FF"/>
              </a:solidFill>
              <a:effectLst/>
              <a:uLnTx/>
              <a:uFillTx/>
              <a:latin typeface="+mn-lt"/>
              <a:ea typeface="+mn-ea"/>
              <a:cs typeface="+mn-cs"/>
              <a:sym typeface="Symbol" panose="05050102010706020507" pitchFamily="18" charset="2"/>
            </a:endParaRPr>
          </a:p>
          <a:p>
            <a:pPr marL="0" marR="0" lvl="0" indent="0" algn="just" defTabSz="914400" rtl="0" eaLnBrk="1" fontAlgn="base" latinLnBrk="0" hangingPunct="1">
              <a:lnSpc>
                <a:spcPct val="100000"/>
              </a:lnSpc>
              <a:spcBef>
                <a:spcPts val="800"/>
              </a:spcBef>
              <a:spcAft>
                <a:spcPct val="0"/>
              </a:spcAft>
              <a:buClrTx/>
              <a:buSzPct val="90000"/>
              <a:buFontTx/>
              <a:buNone/>
              <a:defRPr/>
            </a:pP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若对这</a:t>
            </a:r>
            <a:r>
              <a:rPr kumimoji="1" lang="en-US" altLang="zh-CN" sz="2400" b="1" i="1"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n</a:t>
            </a:r>
            <a:r>
              <a:rPr kumimoji="1" lang="en-US" altLang="zh-CN"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1" i="1"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m</a:t>
            </a:r>
            <a:r>
              <a:rPr kumimoji="1" lang="en-US" altLang="zh-CN" sz="2400" b="1" i="0" u="none" strike="noStrike" kern="0" cap="none" spc="0" normalizeH="0" baseline="0" noProof="0" dirty="0" smtClean="0">
                <a:ln>
                  <a:noFill/>
                </a:ln>
                <a:solidFill>
                  <a:srgbClr val="9900FF"/>
                </a:solidFill>
                <a:effectLst/>
                <a:uLnTx/>
                <a:uFillTx/>
                <a:latin typeface="Times New Roman" panose="02020603050405020304" pitchFamily="18" charset="0"/>
                <a:ea typeface="+mn-ea"/>
                <a:cs typeface="+mn-cs"/>
                <a:sym typeface="Symbol" panose="05050102010706020507" pitchFamily="18" charset="2"/>
              </a:rPr>
              <a:t>+1</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个开始位置，匹配成功的概率为</a:t>
            </a:r>
            <a:r>
              <a:rPr kumimoji="1" lang="en-US" altLang="zh-CN" sz="2400" b="1" i="1"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P</a:t>
            </a:r>
            <a:r>
              <a:rPr kumimoji="1" lang="en-US" altLang="zh-CN" sz="2400" b="1" i="1" u="none" strike="noStrike" kern="0" cap="none" spc="0" normalizeH="0" baseline="-2500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且都是相等的，则在最坏的情况下，匹配成功的平均比较次数</a:t>
            </a:r>
            <a:r>
              <a:rPr kumimoji="1" lang="en-US" altLang="zh-CN" sz="2400" b="1" i="0" u="none" strike="noStrike" kern="0" cap="none" spc="0" normalizeH="0" baseline="0" noProof="0" dirty="0" err="1"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Cmax</a:t>
            </a:r>
            <a:r>
              <a:rPr kumimoji="1"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为：</a:t>
            </a:r>
            <a:endPar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just" defTabSz="914400" rtl="0" eaLnBrk="1" fontAlgn="base" latinLnBrk="0" hangingPunct="1">
              <a:lnSpc>
                <a:spcPct val="100000"/>
              </a:lnSpc>
              <a:spcBef>
                <a:spcPts val="800"/>
              </a:spcBef>
              <a:spcAft>
                <a:spcPct val="0"/>
              </a:spcAft>
              <a:buClrTx/>
              <a:buSzPct val="90000"/>
              <a:buFontTx/>
              <a:buNone/>
              <a:defRPr/>
            </a:pPr>
            <a:endPar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just" defTabSz="914400" rtl="0" eaLnBrk="1" fontAlgn="base" latinLnBrk="0" hangingPunct="1">
              <a:lnSpc>
                <a:spcPct val="100000"/>
              </a:lnSpc>
              <a:spcBef>
                <a:spcPts val="800"/>
              </a:spcBef>
              <a:spcAft>
                <a:spcPct val="0"/>
              </a:spcAft>
              <a:buClrTx/>
              <a:buSzPct val="90000"/>
              <a:buFontTx/>
              <a:buNone/>
              <a:defRPr/>
            </a:pPr>
            <a:endPar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just" defTabSz="914400" rtl="0" eaLnBrk="1" fontAlgn="base" latinLnBrk="0" hangingPunct="1">
              <a:lnSpc>
                <a:spcPct val="100000"/>
              </a:lnSpc>
              <a:spcBef>
                <a:spcPts val="800"/>
              </a:spcBef>
              <a:spcAft>
                <a:spcPct val="0"/>
              </a:spcAft>
              <a:buClrTx/>
              <a:buSzPct val="90000"/>
              <a:buFontTx/>
              <a:buNone/>
              <a:defRPr/>
            </a:pP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若</a:t>
            </a:r>
            <a:r>
              <a:rPr kumimoji="1" lang="en-US" altLang="zh-CN" sz="2400" b="1" i="1"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n</a:t>
            </a:r>
            <a:r>
              <a:rPr kumimoji="1" lang="en-US" altLang="zh-CN"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1" i="1"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m</a:t>
            </a:r>
            <a:r>
              <a:rPr kumimoji="1"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则在</a:t>
            </a:r>
            <a:r>
              <a:rPr kumimoji="1" lang="zh-CN" altLang="en-US"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最坏的情况下</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该算法的时间复杂度是</a:t>
            </a:r>
            <a:r>
              <a:rPr kumimoji="1" lang="en-US" altLang="zh-CN"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O(</a:t>
            </a:r>
            <a:r>
              <a:rPr kumimoji="1" lang="en-US" altLang="zh-CN" sz="2400" b="1" i="1" u="none" strike="noStrike" kern="0" cap="none" spc="0" normalizeH="0" baseline="0" noProof="0" dirty="0" err="1"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m</a:t>
            </a:r>
            <a:r>
              <a:rPr kumimoji="1" lang="en-US" altLang="zh-CN" sz="2400" b="1" i="0" u="none" strike="noStrike" kern="0" cap="none" spc="0" normalizeH="0" baseline="0" noProof="0" dirty="0" err="1"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1" i="1" u="none" strike="noStrike" kern="0" cap="none" spc="0" normalizeH="0" baseline="0" noProof="0" dirty="0" err="1"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n</a:t>
            </a:r>
            <a:r>
              <a:rPr kumimoji="1" lang="en-US" altLang="zh-CN"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即等于两串长度乘积的数量级。</a:t>
            </a:r>
            <a:endParaRPr kumimoji="1"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just" defTabSz="914400" rtl="0" eaLnBrk="1" fontAlgn="base" latinLnBrk="0" hangingPunct="1">
              <a:lnSpc>
                <a:spcPct val="100000"/>
              </a:lnSpc>
              <a:spcBef>
                <a:spcPts val="800"/>
              </a:spcBef>
              <a:spcAft>
                <a:spcPct val="0"/>
              </a:spcAft>
              <a:buClrTx/>
              <a:buSzPct val="90000"/>
              <a:buFontTx/>
              <a:buNone/>
              <a:defRPr/>
            </a:pP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在一般情况下，其算法的实际执行时间近似于</a:t>
            </a:r>
            <a:r>
              <a:rPr kumimoji="1" lang="en-US" altLang="zh-CN"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O(</a:t>
            </a:r>
            <a:r>
              <a:rPr kumimoji="1" lang="en-US" altLang="zh-CN" sz="2400" b="1" i="1" u="none" strike="noStrike" kern="0" cap="none" spc="0" normalizeH="0" baseline="0" noProof="0" dirty="0" err="1"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m</a:t>
            </a:r>
            <a:r>
              <a:rPr kumimoji="1" lang="en-US" altLang="zh-CN" sz="2400" b="1" i="0" u="none" strike="noStrike" kern="0" cap="none" spc="0" normalizeH="0" baseline="0" noProof="0" dirty="0" err="1"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1" i="1" u="none" strike="noStrike" kern="0" cap="none" spc="0" normalizeH="0" baseline="0" noProof="0" dirty="0" err="1"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n</a:t>
            </a:r>
            <a:r>
              <a:rPr kumimoji="1" lang="en-US" altLang="zh-CN"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sym typeface="Symbol" panose="05050102010706020507" pitchFamily="18" charset="2"/>
              </a:rPr>
              <a:t>，因此至今仍然被采用。</a:t>
            </a:r>
            <a:endParaRPr kumimoji="1" lang="zh-CN" altLang="en-US" sz="32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p:txBody>
      </p:sp>
      <p:pic>
        <p:nvPicPr>
          <p:cNvPr id="53251" name="Picture 3"/>
          <p:cNvPicPr>
            <a:picLocks noChangeAspect="1"/>
          </p:cNvPicPr>
          <p:nvPr/>
        </p:nvPicPr>
        <p:blipFill>
          <a:blip r:embed="rId1"/>
          <a:stretch>
            <a:fillRect/>
          </a:stretch>
        </p:blipFill>
        <p:spPr>
          <a:xfrm>
            <a:off x="2381250" y="3500438"/>
            <a:ext cx="7467600" cy="1066800"/>
          </a:xfrm>
          <a:prstGeom prst="rect">
            <a:avLst/>
          </a:prstGeom>
          <a:noFill/>
          <a:ln w="9525">
            <a:noFill/>
          </a:ln>
        </p:spPr>
      </p:pic>
      <p:sp>
        <p:nvSpPr>
          <p:cNvPr id="77828" name="Slide Number Placeholder 4"/>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xEl>
                                              <p:charRg st="126" end="185"/>
                                            </p:txEl>
                                          </p:spTgt>
                                        </p:tgtEl>
                                        <p:attrNameLst>
                                          <p:attrName>style.visibility</p:attrName>
                                        </p:attrNameLst>
                                      </p:cBhvr>
                                      <p:to>
                                        <p:strVal val="visible"/>
                                      </p:to>
                                    </p:set>
                                    <p:animEffect transition="in" filter="blinds(horizontal)">
                                      <p:cBhvr>
                                        <p:cTn id="7" dur="500"/>
                                        <p:tgtEl>
                                          <p:spTgt spid="53250">
                                            <p:txEl>
                                              <p:charRg st="126" end="1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blinds(horizontal)">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0">
                                            <p:txEl>
                                              <p:charRg st="187" end="233"/>
                                            </p:txEl>
                                          </p:spTgt>
                                        </p:tgtEl>
                                        <p:attrNameLst>
                                          <p:attrName>style.visibility</p:attrName>
                                        </p:attrNameLst>
                                      </p:cBhvr>
                                      <p:to>
                                        <p:strVal val="visible"/>
                                      </p:to>
                                    </p:set>
                                    <p:animEffect transition="in" filter="blinds(horizontal)">
                                      <p:cBhvr>
                                        <p:cTn id="17" dur="500"/>
                                        <p:tgtEl>
                                          <p:spTgt spid="53250">
                                            <p:txEl>
                                              <p:charRg st="187" end="2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0">
                                            <p:txEl>
                                              <p:charRg st="233" end="271"/>
                                            </p:txEl>
                                          </p:spTgt>
                                        </p:tgtEl>
                                        <p:attrNameLst>
                                          <p:attrName>style.visibility</p:attrName>
                                        </p:attrNameLst>
                                      </p:cBhvr>
                                      <p:to>
                                        <p:strVal val="visible"/>
                                      </p:to>
                                    </p:set>
                                    <p:animEffect transition="in" filter="blinds(horizontal)">
                                      <p:cBhvr>
                                        <p:cTn id="22" dur="500"/>
                                        <p:tgtEl>
                                          <p:spTgt spid="53250">
                                            <p:txEl>
                                              <p:charRg st="233" end="2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2166938" y="357188"/>
            <a:ext cx="7772400" cy="684212"/>
          </a:xfrm>
        </p:spPr>
        <p:txBody>
          <a:bodyPr vert="horz" wrap="square" lIns="91440" tIns="45720" rIns="91440" bIns="45720" anchor="b"/>
          <a:p>
            <a:pPr eaLnBrk="1" hangingPunct="1"/>
            <a:r>
              <a:rPr lang="zh-CN" altLang="en-US" dirty="0">
                <a:solidFill>
                  <a:srgbClr val="9900FF"/>
                </a:solidFill>
                <a:sym typeface="Symbol" panose="05050102010706020507" pitchFamily="18" charset="2"/>
              </a:rPr>
              <a:t>4.</a:t>
            </a:r>
            <a:r>
              <a:rPr lang="en-US" altLang="zh-CN" dirty="0">
                <a:solidFill>
                  <a:srgbClr val="9900FF"/>
                </a:solidFill>
                <a:sym typeface="Symbol" panose="05050102010706020507" pitchFamily="18" charset="2"/>
              </a:rPr>
              <a:t>3</a:t>
            </a:r>
            <a:r>
              <a:rPr lang="zh-CN" altLang="en-US" dirty="0">
                <a:solidFill>
                  <a:srgbClr val="9900FF"/>
                </a:solidFill>
                <a:sym typeface="Symbol" panose="05050102010706020507" pitchFamily="18" charset="2"/>
              </a:rPr>
              <a:t>.2  </a:t>
            </a:r>
            <a:r>
              <a:rPr lang="en-US" altLang="zh-CN" dirty="0">
                <a:solidFill>
                  <a:srgbClr val="9900FF"/>
                </a:solidFill>
                <a:sym typeface="Symbol" panose="05050102010706020507" pitchFamily="18" charset="2"/>
              </a:rPr>
              <a:t>BM</a:t>
            </a:r>
            <a:r>
              <a:rPr lang="zh-CN" altLang="en-US" dirty="0">
                <a:solidFill>
                  <a:srgbClr val="9900FF"/>
                </a:solidFill>
                <a:sym typeface="Symbol" panose="05050102010706020507" pitchFamily="18" charset="2"/>
              </a:rPr>
              <a:t>模式匹配算法</a:t>
            </a:r>
            <a:endParaRPr lang="zh-CN" altLang="en-US" dirty="0">
              <a:solidFill>
                <a:srgbClr val="9900FF"/>
              </a:solidFill>
              <a:sym typeface="Symbol" panose="05050102010706020507" pitchFamily="18" charset="2"/>
            </a:endParaRPr>
          </a:p>
        </p:txBody>
      </p:sp>
      <p:sp>
        <p:nvSpPr>
          <p:cNvPr id="726019" name="Rectangle 3"/>
          <p:cNvSpPr>
            <a:spLocks noGrp="1" noChangeArrowheads="1"/>
          </p:cNvSpPr>
          <p:nvPr>
            <p:ph idx="1"/>
          </p:nvPr>
        </p:nvSpPr>
        <p:spPr>
          <a:xfrm>
            <a:off x="1804988" y="928688"/>
            <a:ext cx="8077200" cy="5000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0"/>
              </a:spcBef>
              <a:spcAft>
                <a:spcPct val="0"/>
              </a:spcAft>
              <a:buClrTx/>
              <a:buSzPct val="90000"/>
              <a:buFontTx/>
              <a:buNone/>
              <a:defRPr/>
            </a:pPr>
            <a:r>
              <a:rPr kumimoji="1" lang="zh-CN" altLang="en-US" sz="28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Symbol" panose="05050102010706020507" pitchFamily="18" charset="2"/>
              </a:rPr>
              <a:t>1．</a:t>
            </a:r>
            <a:r>
              <a:rPr kumimoji="1" lang="en-US" altLang="zh-CN" sz="28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Symbol" panose="05050102010706020507" pitchFamily="18" charset="2"/>
              </a:rPr>
              <a:t>BM</a:t>
            </a:r>
            <a:r>
              <a:rPr kumimoji="1" lang="zh-CN" altLang="en-US" sz="28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Symbol" panose="05050102010706020507" pitchFamily="18" charset="2"/>
              </a:rPr>
              <a:t>算法的基本思想</a:t>
            </a:r>
            <a:endParaRPr kumimoji="1" lang="zh-CN" altLang="en-US" sz="28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Symbol" panose="05050102010706020507" pitchFamily="18" charset="2"/>
            </a:endParaRPr>
          </a:p>
        </p:txBody>
      </p:sp>
      <p:graphicFrame>
        <p:nvGraphicFramePr>
          <p:cNvPr id="79876" name="表格 79875"/>
          <p:cNvGraphicFramePr/>
          <p:nvPr/>
        </p:nvGraphicFramePr>
        <p:xfrm>
          <a:off x="1881188" y="3378200"/>
          <a:ext cx="8569325" cy="3267710"/>
        </p:xfrm>
        <a:graphic>
          <a:graphicData uri="http://schemas.openxmlformats.org/drawingml/2006/table">
            <a:tbl>
              <a:tblPr/>
              <a:tblGrid>
                <a:gridCol w="792480"/>
                <a:gridCol w="387350"/>
                <a:gridCol w="433070"/>
                <a:gridCol w="405130"/>
                <a:gridCol w="466725"/>
                <a:gridCol w="434975"/>
                <a:gridCol w="433070"/>
                <a:gridCol w="434975"/>
                <a:gridCol w="434975"/>
                <a:gridCol w="433705"/>
                <a:gridCol w="434975"/>
                <a:gridCol w="434975"/>
                <a:gridCol w="433070"/>
                <a:gridCol w="434975"/>
                <a:gridCol w="436880"/>
                <a:gridCol w="434975"/>
                <a:gridCol w="433070"/>
                <a:gridCol w="436880"/>
                <a:gridCol w="433070"/>
              </a:tblGrid>
              <a:tr h="33909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600" b="1" dirty="0">
                          <a:solidFill>
                            <a:srgbClr val="330033"/>
                          </a:solidFill>
                          <a:latin typeface="Times New Roman" panose="02020603050405020304" pitchFamily="18" charset="0"/>
                        </a:rPr>
                        <a:t>下标</a:t>
                      </a:r>
                      <a:r>
                        <a:rPr lang="en-US" altLang="zh-CN" sz="1600" b="1" dirty="0">
                          <a:solidFill>
                            <a:srgbClr val="330033"/>
                          </a:solidFill>
                          <a:latin typeface="Times New Roman" panose="02020603050405020304" pitchFamily="18" charset="0"/>
                        </a:rPr>
                        <a:t>j</a:t>
                      </a:r>
                      <a:endParaRPr lang="en-US" altLang="zh-CN" sz="16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0</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2</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3</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4</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5</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6</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7</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8</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9</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10</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11</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12</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13</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14</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15</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16</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17</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800" b="1" dirty="0">
                          <a:solidFill>
                            <a:srgbClr val="330033"/>
                          </a:solidFill>
                          <a:latin typeface="Times New Roman" panose="02020603050405020304" pitchFamily="18" charset="0"/>
                        </a:rPr>
                        <a:t>目标</a:t>
                      </a:r>
                      <a:r>
                        <a:rPr lang="en-US" altLang="zh-CN" sz="1800" b="1" dirty="0">
                          <a:solidFill>
                            <a:srgbClr val="330033"/>
                          </a:solidFill>
                          <a:latin typeface="Times New Roman" panose="02020603050405020304" pitchFamily="18" charset="0"/>
                        </a:rPr>
                        <a:t>t</a:t>
                      </a:r>
                      <a:endParaRPr lang="en-US"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800" b="1" dirty="0">
                          <a:solidFill>
                            <a:srgbClr val="330033"/>
                          </a:solidFill>
                          <a:latin typeface="Times New Roman" panose="02020603050405020304" pitchFamily="18" charset="0"/>
                        </a:rPr>
                        <a:t>模式</a:t>
                      </a:r>
                      <a:r>
                        <a:rPr lang="en-US" altLang="zh-CN" sz="1800" b="1" dirty="0">
                          <a:solidFill>
                            <a:srgbClr val="330033"/>
                          </a:solidFill>
                          <a:latin typeface="Times New Roman" panose="02020603050405020304" pitchFamily="18" charset="0"/>
                        </a:rPr>
                        <a:t>p</a:t>
                      </a:r>
                      <a:endParaRPr lang="en-US"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 name="矩形 5"/>
          <p:cNvSpPr/>
          <p:nvPr/>
        </p:nvSpPr>
        <p:spPr>
          <a:xfrm>
            <a:off x="1881188" y="1428750"/>
            <a:ext cx="8501063" cy="1876425"/>
          </a:xfrm>
          <a:prstGeom prst="rect">
            <a:avLst/>
          </a:prstGeom>
        </p:spPr>
        <p:txBody>
          <a:bodyPr>
            <a:spAutoFit/>
          </a:bodyPr>
          <a:lstStyle/>
          <a:p>
            <a:pPr marL="342900" marR="0" lvl="0" indent="-342900" algn="just" defTabSz="914400" rtl="0" eaLnBrk="1" fontAlgn="base" latinLnBrk="0" hangingPunct="1">
              <a:lnSpc>
                <a:spcPct val="100000"/>
              </a:lnSpc>
              <a:spcBef>
                <a:spcPct val="40000"/>
              </a:spcBef>
              <a:spcAft>
                <a:spcPct val="0"/>
              </a:spcAft>
              <a:buClrTx/>
              <a:buSzPct val="9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 </a:t>
            </a:r>
            <a:r>
              <a:rPr kumimoji="1" lang="zh-CN" altLang="en-US" sz="2000" b="1" i="0" u="none" strike="noStrike" kern="0" cap="none" spc="0" normalizeH="0" baseline="0" noProof="0" dirty="0">
                <a:ln>
                  <a:noFill/>
                </a:ln>
                <a:solidFill>
                  <a:srgbClr val="CC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该算法对</a:t>
            </a:r>
            <a:r>
              <a:rPr kumimoji="1" lang="en-US" altLang="zh-CN" sz="2000" b="1" i="0" u="none" strike="noStrike" kern="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BF</a:t>
            </a:r>
            <a:r>
              <a:rPr kumimoji="1" lang="zh-CN" altLang="en-US" sz="2000" b="1" i="0" u="none" strike="noStrike" kern="0" cap="none" spc="0" normalizeH="0" baseline="0" noProof="0" dirty="0">
                <a:ln>
                  <a:noFill/>
                </a:ln>
                <a:solidFill>
                  <a:srgbClr val="CC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算法的匹配过程做了两点改进</a:t>
            </a: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endParaRPr kumimoji="1" lang="en-US" altLang="zh-CN" sz="2000" b="1" i="0" u="none" strike="noStrike" kern="0" cap="none" spc="0" normalizeH="0" baseline="0" noProof="0" dirty="0">
              <a:ln>
                <a:noFill/>
              </a:ln>
              <a:solidFill>
                <a:srgbClr val="CC0000"/>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a:p>
            <a:pPr marL="742950" marR="0" lvl="1" indent="-285750" algn="just" defTabSz="914400" rtl="0" eaLnBrk="1" fontAlgn="base" latinLnBrk="0" hangingPunct="1">
              <a:lnSpc>
                <a:spcPct val="100000"/>
              </a:lnSpc>
              <a:spcBef>
                <a:spcPct val="40000"/>
              </a:spcBef>
              <a:spcAft>
                <a:spcPct val="0"/>
              </a:spcAft>
              <a:buClrTx/>
              <a:buSzPct val="8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首先检查模式串</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t>
            </a: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的</a:t>
            </a:r>
            <a:r>
              <a:rPr kumimoji="1"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首尾两个字符</a:t>
            </a: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与主串</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中对应的字符是否匹配，若这两对字符匹配了再检查中间的字符；</a:t>
            </a:r>
            <a:endParaRPr kumimoji="1" lang="en-US" altLang="zh-CN" sz="2000" b="1" i="0" u="none" strike="noStrike" kern="0" cap="none" spc="0" normalizeH="0" baseline="0" noProof="0" dirty="0">
              <a:ln>
                <a:noFill/>
              </a:ln>
              <a:solidFill>
                <a:srgbClr val="CC0000"/>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a:p>
            <a:pPr marL="742950" marR="0" lvl="1" indent="-285750" algn="just" defTabSz="914400" rtl="0" eaLnBrk="1" fontAlgn="base" latinLnBrk="0" hangingPunct="1">
              <a:lnSpc>
                <a:spcPct val="100000"/>
              </a:lnSpc>
              <a:spcBef>
                <a:spcPct val="40000"/>
              </a:spcBef>
              <a:spcAft>
                <a:spcPct val="0"/>
              </a:spcAft>
              <a:buClrTx/>
              <a:buSzPct val="8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在下一轮比较中，当主串</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中</a:t>
            </a:r>
            <a:r>
              <a:rPr kumimoji="1"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余下的字符个数</a:t>
            </a: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已经小于模式串</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t>
            </a: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的长度时即停止运算，因为，在这种情况下匹配不可能成功。</a:t>
            </a:r>
            <a:endPar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80079" name="Slide Number Placeholder 6"/>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2163" name="Rectangle 3"/>
          <p:cNvSpPr>
            <a:spLocks noGrp="1" noChangeArrowheads="1"/>
          </p:cNvSpPr>
          <p:nvPr>
            <p:ph idx="1"/>
          </p:nvPr>
        </p:nvSpPr>
        <p:spPr>
          <a:xfrm>
            <a:off x="1952625" y="609600"/>
            <a:ext cx="8429625" cy="267652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50000"/>
              </a:spcBef>
              <a:spcAft>
                <a:spcPct val="0"/>
              </a:spcAft>
              <a:buClrTx/>
              <a:buSzPct val="90000"/>
              <a:buFontTx/>
              <a:buNone/>
              <a:defRPr/>
            </a:pPr>
            <a:r>
              <a:rPr kumimoji="1" lang="zh-CN" altLang="en-US" sz="2800" b="1"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sym typeface="Symbol" panose="05050102010706020507" pitchFamily="18" charset="2"/>
              </a:rPr>
              <a:t> </a:t>
            </a:r>
            <a:r>
              <a:rPr kumimoji="1" lang="zh-CN" altLang="en-US" sz="2800" b="0" i="0" u="none" strike="noStrike" kern="0" cap="none" spc="0" normalizeH="0" baseline="0" noProof="0" dirty="0" smtClean="0">
                <a:ln>
                  <a:noFill/>
                </a:ln>
                <a:solidFill>
                  <a:srgbClr val="000066"/>
                </a:solidFill>
                <a:effectLst/>
                <a:uLnTx/>
                <a:uFillTx/>
                <a:latin typeface="宋体" panose="02010600030101010101" pitchFamily="2" charset="-122"/>
                <a:ea typeface="+mn-ea"/>
                <a:cs typeface="+mn-cs"/>
                <a:sym typeface="Symbol" panose="05050102010706020507" pitchFamily="18" charset="2"/>
              </a:rPr>
              <a:t>下面通过一个实例说明</a:t>
            </a:r>
            <a:r>
              <a:rPr kumimoji="1" lang="en-US" altLang="zh-CN"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BM</a:t>
            </a:r>
            <a:r>
              <a:rPr kumimoji="1" lang="zh-CN" altLang="en-US" sz="2800" b="0" i="0" u="none" strike="noStrike" kern="0" cap="none" spc="0" normalizeH="0" baseline="0" noProof="0" dirty="0" smtClean="0">
                <a:ln>
                  <a:noFill/>
                </a:ln>
                <a:solidFill>
                  <a:srgbClr val="000066"/>
                </a:solidFill>
                <a:effectLst/>
                <a:uLnTx/>
                <a:uFillTx/>
                <a:latin typeface="宋体" panose="02010600030101010101" pitchFamily="2" charset="-122"/>
                <a:ea typeface="+mn-ea"/>
                <a:cs typeface="+mn-cs"/>
                <a:sym typeface="Symbol" panose="05050102010706020507" pitchFamily="18" charset="2"/>
              </a:rPr>
              <a:t>算法的匹配过程。</a:t>
            </a:r>
            <a:r>
              <a:rPr kumimoji="1" lang="zh-CN" altLang="en-US" sz="28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 </a:t>
            </a:r>
            <a:endParaRPr kumimoji="1" lang="zh-CN" altLang="en-US" sz="28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endParaRPr>
          </a:p>
          <a:p>
            <a:pPr marL="0" marR="0" lvl="0" indent="-342900" algn="l" defTabSz="914400" rtl="0" eaLnBrk="1" fontAlgn="base" latinLnBrk="0" hangingPunct="1">
              <a:lnSpc>
                <a:spcPct val="90000"/>
              </a:lnSpc>
              <a:spcBef>
                <a:spcPct val="50000"/>
              </a:spcBef>
              <a:spcAft>
                <a:spcPct val="0"/>
              </a:spcAft>
              <a:buClrTx/>
              <a:buSzPct val="90000"/>
              <a:buFontTx/>
              <a:buNone/>
              <a:defRPr/>
            </a:pPr>
            <a:r>
              <a:rPr kumimoji="1" lang="zh-CN" altLang="en-US" sz="28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a:t>
            </a:r>
            <a:r>
              <a:rPr kumimoji="1" lang="zh-CN" altLang="en-US" sz="2800" b="1" i="0" u="none" strike="noStrike" kern="0" cap="none" spc="0" normalizeH="0" baseline="0" noProof="0" dirty="0" smtClean="0">
                <a:ln>
                  <a:noFill/>
                </a:ln>
                <a:solidFill>
                  <a:srgbClr val="9900FF"/>
                </a:solidFill>
                <a:effectLst/>
                <a:uLnTx/>
                <a:uFillTx/>
                <a:latin typeface="Arial" panose="020B0604020202020204" pitchFamily="34" charset="0"/>
                <a:ea typeface="黑体" panose="02010609060101010101" pitchFamily="49" charset="-122"/>
                <a:cs typeface="+mn-cs"/>
                <a:sym typeface="Symbol" panose="05050102010706020507" pitchFamily="18" charset="2"/>
              </a:rPr>
              <a:t>例4.6</a:t>
            </a:r>
            <a:r>
              <a:rPr kumimoji="1" lang="zh-CN" altLang="en-US" sz="28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a:t>
            </a:r>
            <a:r>
              <a:rPr kumimoji="1" lang="zh-CN" altLang="en-US"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假设目标串</a:t>
            </a:r>
            <a:r>
              <a:rPr kumimoji="1" lang="en-US" altLang="zh-CN" sz="2800" b="0"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AA=</a:t>
            </a:r>
            <a:r>
              <a:rPr kumimoji="1" lang="en-US" altLang="zh-CN" sz="2800" b="0" i="0" u="none" strike="noStrike" kern="0" cap="none" spc="0" normalizeH="0" baseline="0" noProof="0" dirty="0" smtClean="0">
                <a:ln>
                  <a:noFill/>
                </a:ln>
                <a:solidFill>
                  <a:srgbClr val="9900FF"/>
                </a:solidFill>
                <a:effectLst/>
                <a:uLnTx/>
                <a:uFillTx/>
                <a:latin typeface="Times New Roman" panose="02020603050405020304"/>
                <a:ea typeface="+mn-ea"/>
                <a:cs typeface="+mn-cs"/>
                <a:sym typeface="Symbol" panose="05050102010706020507" pitchFamily="18" charset="2"/>
              </a:rPr>
              <a:t>“</a:t>
            </a:r>
            <a:r>
              <a:rPr kumimoji="1" lang="en-US" altLang="zh-CN" sz="2800" b="0" i="0" u="none" strike="noStrike" kern="0" cap="none" spc="0" normalizeH="0" baseline="0" noProof="0" dirty="0" err="1" smtClean="0">
                <a:ln>
                  <a:noFill/>
                </a:ln>
                <a:solidFill>
                  <a:srgbClr val="9900FF"/>
                </a:solidFill>
                <a:effectLst/>
                <a:uLnTx/>
                <a:uFillTx/>
                <a:latin typeface="+mn-lt"/>
                <a:ea typeface="+mn-ea"/>
                <a:cs typeface="+mn-cs"/>
                <a:sym typeface="Symbol" panose="05050102010706020507" pitchFamily="18" charset="2"/>
              </a:rPr>
              <a:t>dttabase</a:t>
            </a:r>
            <a:r>
              <a:rPr kumimoji="1" lang="en-US" altLang="zh-CN" sz="2800" b="0" i="0" u="none" strike="noStrike" kern="0" cap="none" spc="0" normalizeH="0" baseline="0" noProof="0" dirty="0" smtClean="0">
                <a:ln>
                  <a:noFill/>
                </a:ln>
                <a:solidFill>
                  <a:srgbClr val="9900FF"/>
                </a:solidFill>
                <a:effectLst/>
                <a:uLnTx/>
                <a:uFillTx/>
                <a:latin typeface="Times New Roman" panose="02020603050405020304"/>
                <a:ea typeface="+mn-ea"/>
                <a:cs typeface="+mn-cs"/>
                <a:sym typeface="Symbol" panose="05050102010706020507" pitchFamily="18" charset="2"/>
              </a:rPr>
              <a:t>”</a:t>
            </a:r>
            <a:r>
              <a:rPr kumimoji="1" lang="en-US" altLang="zh-CN"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a:t>
            </a:r>
            <a:r>
              <a:rPr kumimoji="1" lang="zh-CN" altLang="en-US"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模式串</a:t>
            </a:r>
            <a:r>
              <a:rPr kumimoji="1" lang="en-US" altLang="zh-CN" sz="2800" b="0"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BB=</a:t>
            </a:r>
            <a:r>
              <a:rPr kumimoji="1" lang="en-US" altLang="zh-CN" sz="2800" b="0" i="0" u="none" strike="noStrike" kern="0" cap="none" spc="0" normalizeH="0" baseline="0" noProof="0" dirty="0" smtClean="0">
                <a:ln>
                  <a:noFill/>
                </a:ln>
                <a:solidFill>
                  <a:srgbClr val="9900FF"/>
                </a:solidFill>
                <a:effectLst/>
                <a:uLnTx/>
                <a:uFillTx/>
                <a:latin typeface="Times New Roman" panose="02020603050405020304"/>
                <a:ea typeface="+mn-ea"/>
                <a:cs typeface="+mn-cs"/>
                <a:sym typeface="Symbol" panose="05050102010706020507" pitchFamily="18" charset="2"/>
              </a:rPr>
              <a:t>“</a:t>
            </a:r>
            <a:r>
              <a:rPr kumimoji="1" lang="en-US" altLang="zh-CN" sz="2800" b="0" i="0" u="none" strike="noStrike" kern="0" cap="none" spc="0" normalizeH="0" baseline="0" noProof="0" dirty="0" err="1" smtClean="0">
                <a:ln>
                  <a:noFill/>
                </a:ln>
                <a:solidFill>
                  <a:srgbClr val="9900FF"/>
                </a:solidFill>
                <a:effectLst/>
                <a:uLnTx/>
                <a:uFillTx/>
                <a:latin typeface="+mn-lt"/>
                <a:ea typeface="+mn-ea"/>
                <a:cs typeface="+mn-cs"/>
                <a:sym typeface="Symbol" panose="05050102010706020507" pitchFamily="18" charset="2"/>
              </a:rPr>
              <a:t>taba</a:t>
            </a:r>
            <a:r>
              <a:rPr kumimoji="1" lang="en-US" altLang="zh-CN" sz="2800" b="0" i="0" u="none" strike="noStrike" kern="0" cap="none" spc="0" normalizeH="0" baseline="0" noProof="0" dirty="0" smtClean="0">
                <a:ln>
                  <a:noFill/>
                </a:ln>
                <a:solidFill>
                  <a:srgbClr val="9900FF"/>
                </a:solidFill>
                <a:effectLst/>
                <a:uLnTx/>
                <a:uFillTx/>
                <a:latin typeface="Times New Roman" panose="02020603050405020304"/>
                <a:ea typeface="+mn-ea"/>
                <a:cs typeface="+mn-cs"/>
                <a:sym typeface="Symbol" panose="05050102010706020507" pitchFamily="18" charset="2"/>
              </a:rPr>
              <a:t>”</a:t>
            </a:r>
            <a:r>
              <a:rPr kumimoji="1" lang="en-US" altLang="zh-CN"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a:t>
            </a:r>
            <a:r>
              <a:rPr kumimoji="1" lang="zh-CN" altLang="en-US"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若利用</a:t>
            </a:r>
            <a:r>
              <a:rPr kumimoji="1" lang="en-US" altLang="zh-CN"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BM</a:t>
            </a:r>
            <a:r>
              <a:rPr kumimoji="1" lang="zh-CN" altLang="en-US" sz="28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算法进行模式匹配，请给出该算法在链接存储结构上进行模式匹配的过程示意图。</a:t>
            </a:r>
            <a:endParaRPr kumimoji="1" lang="zh-CN" altLang="en-US" sz="2800" b="1"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a:p>
            <a:pPr marL="0" marR="0" lvl="0" indent="-342900" algn="l" defTabSz="914400" rtl="0" eaLnBrk="1" fontAlgn="base" latinLnBrk="0" hangingPunct="1">
              <a:lnSpc>
                <a:spcPct val="90000"/>
              </a:lnSpc>
              <a:spcBef>
                <a:spcPct val="80000"/>
              </a:spcBef>
              <a:spcAft>
                <a:spcPct val="0"/>
              </a:spcAft>
              <a:buClrTx/>
              <a:buSzPct val="90000"/>
              <a:buFontTx/>
              <a:buNone/>
              <a:defRPr/>
            </a:pPr>
            <a:r>
              <a:rPr kumimoji="1" lang="zh-CN" altLang="en-US" sz="28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a:t>
            </a:r>
            <a:r>
              <a:rPr kumimoji="1" lang="zh-CN" altLang="en-US" sz="2800" b="1" i="0" u="none" strike="noStrike" kern="0" cap="none" spc="0" normalizeH="0" baseline="0" noProof="0" dirty="0" smtClean="0">
                <a:ln>
                  <a:noFill/>
                </a:ln>
                <a:solidFill>
                  <a:srgbClr val="9900FF"/>
                </a:solidFill>
                <a:effectLst/>
                <a:uLnTx/>
                <a:uFillTx/>
                <a:latin typeface="Arial" panose="020B0604020202020204" pitchFamily="34" charset="0"/>
                <a:ea typeface="黑体" panose="02010609060101010101" pitchFamily="49" charset="-122"/>
                <a:cs typeface="+mn-cs"/>
                <a:sym typeface="Symbol" panose="05050102010706020507" pitchFamily="18" charset="2"/>
              </a:rPr>
              <a:t>解</a:t>
            </a:r>
            <a:r>
              <a:rPr kumimoji="1" lang="zh-CN" altLang="en-US" sz="2800" b="1" i="0" u="none" strike="noStrike" kern="0" cap="none" spc="0" normalizeH="0" baseline="0" noProof="0" dirty="0" smtClean="0">
                <a:ln>
                  <a:noFill/>
                </a:ln>
                <a:solidFill>
                  <a:srgbClr val="9900FF"/>
                </a:solidFill>
                <a:effectLst/>
                <a:uLnTx/>
                <a:uFillTx/>
                <a:latin typeface="+mn-lt"/>
                <a:ea typeface="+mn-ea"/>
                <a:cs typeface="+mn-cs"/>
                <a:sym typeface="Symbol" panose="05050102010706020507" pitchFamily="18" charset="2"/>
              </a:rPr>
              <a:t>】</a:t>
            </a:r>
            <a:endParaRPr kumimoji="1" lang="zh-CN" altLang="en-US" sz="28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endParaRPr>
          </a:p>
        </p:txBody>
      </p:sp>
      <p:pic>
        <p:nvPicPr>
          <p:cNvPr id="7" name="Picture 1028"/>
          <p:cNvPicPr>
            <a:picLocks noChangeAspect="1"/>
          </p:cNvPicPr>
          <p:nvPr/>
        </p:nvPicPr>
        <p:blipFill>
          <a:blip r:embed="rId1"/>
          <a:stretch>
            <a:fillRect/>
          </a:stretch>
        </p:blipFill>
        <p:spPr>
          <a:xfrm>
            <a:off x="1881188" y="2643188"/>
            <a:ext cx="8555037" cy="2643187"/>
          </a:xfrm>
          <a:prstGeom prst="rect">
            <a:avLst/>
          </a:prstGeom>
          <a:noFill/>
          <a:ln w="9525">
            <a:noFill/>
          </a:ln>
        </p:spPr>
      </p:pic>
      <p:sp>
        <p:nvSpPr>
          <p:cNvPr id="8" name="矩形 7"/>
          <p:cNvSpPr/>
          <p:nvPr/>
        </p:nvSpPr>
        <p:spPr>
          <a:xfrm>
            <a:off x="1952625" y="5214938"/>
            <a:ext cx="8429625" cy="1568450"/>
          </a:xfrm>
          <a:prstGeom prst="rect">
            <a:avLst/>
          </a:prstGeom>
          <a:noFill/>
          <a:ln w="9525">
            <a:noFill/>
          </a:ln>
        </p:spPr>
        <p:txBody>
          <a:bodyPr>
            <a:spAutoFit/>
          </a:bodyPr>
          <a:p>
            <a:r>
              <a:rPr lang="zh-CN" altLang="en-US" sz="2400" b="1" dirty="0">
                <a:solidFill>
                  <a:srgbClr val="CC0000"/>
                </a:solidFill>
                <a:latin typeface="Times New Roman" panose="02020603050405020304" pitchFamily="18" charset="0"/>
                <a:sym typeface="Symbol" panose="05050102010706020507" pitchFamily="18" charset="2"/>
              </a:rPr>
              <a:t>改进的</a:t>
            </a:r>
            <a:r>
              <a:rPr lang="en-US" altLang="zh-CN" sz="2400" b="1" dirty="0">
                <a:solidFill>
                  <a:srgbClr val="CC0000"/>
                </a:solidFill>
                <a:latin typeface="Times New Roman" panose="02020603050405020304" pitchFamily="18" charset="0"/>
                <a:sym typeface="Symbol" panose="05050102010706020507" pitchFamily="18" charset="2"/>
              </a:rPr>
              <a:t>BM</a:t>
            </a:r>
            <a:r>
              <a:rPr lang="zh-CN" altLang="en-US" sz="2400" b="1" dirty="0">
                <a:solidFill>
                  <a:srgbClr val="6600FF"/>
                </a:solidFill>
                <a:latin typeface="Times New Roman" panose="02020603050405020304" pitchFamily="18" charset="0"/>
                <a:sym typeface="Symbol" panose="05050102010706020507" pitchFamily="18" charset="2"/>
              </a:rPr>
              <a:t>算法利用主串中字符在模式串中出现的位置和长度等信息，减少每一趟的比较次数，从而大大提高算法的效率。</a:t>
            </a:r>
            <a:endParaRPr lang="en-US" altLang="zh-CN" sz="2400" b="1" dirty="0">
              <a:solidFill>
                <a:srgbClr val="6600FF"/>
              </a:solidFill>
              <a:latin typeface="Times New Roman" panose="02020603050405020304" pitchFamily="18" charset="0"/>
              <a:sym typeface="Symbol" panose="05050102010706020507" pitchFamily="18" charset="2"/>
            </a:endParaRPr>
          </a:p>
          <a:p>
            <a:r>
              <a:rPr lang="zh-CN" altLang="en-US" sz="2400" b="1" dirty="0">
                <a:solidFill>
                  <a:srgbClr val="6600FF"/>
                </a:solidFill>
                <a:latin typeface="Times New Roman" panose="02020603050405020304" pitchFamily="18" charset="0"/>
                <a:sym typeface="Symbol" panose="05050102010706020507" pitchFamily="18" charset="2"/>
              </a:rPr>
              <a:t>该算法就平均情况来说会加快处理速度，但在输入数据最不利的情况下，其时间复杂度仍然是</a:t>
            </a:r>
            <a:r>
              <a:rPr lang="en-US" altLang="zh-CN" sz="2400" b="1" dirty="0">
                <a:solidFill>
                  <a:srgbClr val="CC0000"/>
                </a:solidFill>
                <a:latin typeface="Times New Roman" panose="02020603050405020304" pitchFamily="18" charset="0"/>
                <a:sym typeface="Symbol" panose="05050102010706020507" pitchFamily="18" charset="2"/>
              </a:rPr>
              <a:t>O(</a:t>
            </a:r>
            <a:r>
              <a:rPr lang="en-US" altLang="zh-CN" sz="2400" b="1" i="1" dirty="0">
                <a:solidFill>
                  <a:srgbClr val="CC0000"/>
                </a:solidFill>
                <a:latin typeface="Times New Roman" panose="02020603050405020304" pitchFamily="18" charset="0"/>
                <a:sym typeface="Symbol" panose="05050102010706020507" pitchFamily="18" charset="2"/>
              </a:rPr>
              <a:t>m</a:t>
            </a:r>
            <a:r>
              <a:rPr lang="en-US" altLang="zh-CN" sz="2400" b="1" dirty="0">
                <a:solidFill>
                  <a:srgbClr val="CC0000"/>
                </a:solidFill>
                <a:latin typeface="Times New Roman" panose="02020603050405020304" pitchFamily="18" charset="0"/>
                <a:sym typeface="Symbol" panose="05050102010706020507" pitchFamily="18" charset="2"/>
              </a:rPr>
              <a:t></a:t>
            </a:r>
            <a:r>
              <a:rPr lang="en-US" altLang="zh-CN" sz="2400" b="1" i="1" dirty="0">
                <a:solidFill>
                  <a:srgbClr val="CC0000"/>
                </a:solidFill>
                <a:latin typeface="Times New Roman" panose="02020603050405020304" pitchFamily="18" charset="0"/>
                <a:sym typeface="Symbol" panose="05050102010706020507" pitchFamily="18" charset="2"/>
              </a:rPr>
              <a:t>n</a:t>
            </a:r>
            <a:r>
              <a:rPr lang="en-US" altLang="zh-CN" sz="2400" b="1" dirty="0">
                <a:solidFill>
                  <a:srgbClr val="CC0000"/>
                </a:solidFill>
                <a:latin typeface="Times New Roman" panose="02020603050405020304" pitchFamily="18" charset="0"/>
                <a:sym typeface="Symbol" panose="05050102010706020507" pitchFamily="18" charset="2"/>
              </a:rPr>
              <a:t>)</a:t>
            </a:r>
            <a:r>
              <a:rPr lang="en-US" altLang="zh-CN" sz="2400" b="1" dirty="0">
                <a:solidFill>
                  <a:srgbClr val="6600FF"/>
                </a:solidFill>
                <a:latin typeface="Times New Roman" panose="02020603050405020304" pitchFamily="18" charset="0"/>
                <a:sym typeface="Symbol" panose="05050102010706020507" pitchFamily="18" charset="2"/>
              </a:rPr>
              <a:t>。</a:t>
            </a:r>
            <a:endParaRPr lang="en-US" altLang="zh-CN" sz="2400" b="1" dirty="0">
              <a:solidFill>
                <a:srgbClr val="6600FF"/>
              </a:solidFill>
              <a:latin typeface="Times New Roman" panose="02020603050405020304" pitchFamily="18" charset="0"/>
              <a:sym typeface="Symbol" panose="05050102010706020507" pitchFamily="18" charset="2"/>
            </a:endParaRPr>
          </a:p>
        </p:txBody>
      </p:sp>
      <p:sp>
        <p:nvSpPr>
          <p:cNvPr id="80901" name="Slide Number Placeholder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22" name="表格 81921"/>
          <p:cNvGraphicFramePr/>
          <p:nvPr/>
        </p:nvGraphicFramePr>
        <p:xfrm>
          <a:off x="1881188" y="3378200"/>
          <a:ext cx="8569325" cy="3267710"/>
        </p:xfrm>
        <a:graphic>
          <a:graphicData uri="http://schemas.openxmlformats.org/drawingml/2006/table">
            <a:tbl>
              <a:tblPr/>
              <a:tblGrid>
                <a:gridCol w="792480"/>
                <a:gridCol w="387350"/>
                <a:gridCol w="433070"/>
                <a:gridCol w="405130"/>
                <a:gridCol w="466725"/>
                <a:gridCol w="434975"/>
                <a:gridCol w="433070"/>
                <a:gridCol w="434975"/>
                <a:gridCol w="434975"/>
                <a:gridCol w="433705"/>
                <a:gridCol w="434975"/>
                <a:gridCol w="434975"/>
                <a:gridCol w="433070"/>
                <a:gridCol w="434975"/>
                <a:gridCol w="436880"/>
                <a:gridCol w="434975"/>
                <a:gridCol w="433070"/>
                <a:gridCol w="436880"/>
                <a:gridCol w="433070"/>
              </a:tblGrid>
              <a:tr h="33909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600" b="1" dirty="0">
                          <a:solidFill>
                            <a:srgbClr val="330033"/>
                          </a:solidFill>
                          <a:latin typeface="Times New Roman" panose="02020603050405020304" pitchFamily="18" charset="0"/>
                        </a:rPr>
                        <a:t>下标</a:t>
                      </a:r>
                      <a:r>
                        <a:rPr lang="en-US" altLang="zh-CN" sz="1600" b="1" dirty="0">
                          <a:solidFill>
                            <a:srgbClr val="330033"/>
                          </a:solidFill>
                          <a:latin typeface="Times New Roman" panose="02020603050405020304" pitchFamily="18" charset="0"/>
                        </a:rPr>
                        <a:t>j</a:t>
                      </a:r>
                      <a:endParaRPr lang="en-US" altLang="zh-CN" sz="16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0</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2</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3</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4</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5</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6</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7</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8</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9</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10</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11</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12</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13</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14</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15</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16</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17</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800" b="1" dirty="0">
                          <a:solidFill>
                            <a:srgbClr val="330033"/>
                          </a:solidFill>
                          <a:latin typeface="Times New Roman" panose="02020603050405020304" pitchFamily="18" charset="0"/>
                        </a:rPr>
                        <a:t>目标</a:t>
                      </a:r>
                      <a:r>
                        <a:rPr lang="en-US" altLang="zh-CN" sz="1800" b="1" dirty="0">
                          <a:solidFill>
                            <a:srgbClr val="330033"/>
                          </a:solidFill>
                          <a:latin typeface="Times New Roman" panose="02020603050405020304" pitchFamily="18" charset="0"/>
                        </a:rPr>
                        <a:t>t</a:t>
                      </a:r>
                      <a:endParaRPr lang="en-US"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800" b="1" dirty="0">
                          <a:solidFill>
                            <a:srgbClr val="330033"/>
                          </a:solidFill>
                          <a:latin typeface="Times New Roman" panose="02020603050405020304" pitchFamily="18" charset="0"/>
                        </a:rPr>
                        <a:t>模式</a:t>
                      </a:r>
                      <a:r>
                        <a:rPr lang="en-US" altLang="zh-CN" sz="1800" b="1" dirty="0">
                          <a:solidFill>
                            <a:srgbClr val="330033"/>
                          </a:solidFill>
                          <a:latin typeface="Times New Roman" panose="02020603050405020304" pitchFamily="18" charset="0"/>
                        </a:rPr>
                        <a:t>p</a:t>
                      </a:r>
                      <a:endParaRPr lang="en-US"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 name="AutoShape 9"/>
          <p:cNvSpPr>
            <a:spLocks noChangeArrowheads="1"/>
          </p:cNvSpPr>
          <p:nvPr/>
        </p:nvSpPr>
        <p:spPr bwMode="auto">
          <a:xfrm>
            <a:off x="1991544" y="692696"/>
            <a:ext cx="8153400" cy="864096"/>
          </a:xfrm>
          <a:prstGeom prst="wedgeRectCallout">
            <a:avLst>
              <a:gd name="adj1" fmla="val -15847"/>
              <a:gd name="adj2" fmla="val 28125"/>
            </a:avLst>
          </a:prstGeom>
          <a:scene3d>
            <a:camera prst="orthographicFront"/>
            <a:lightRig rig="threePt" dir="t"/>
          </a:scene3d>
          <a:sp3d>
            <a:bevelT w="165100" prst="coolSlant"/>
          </a:sp3d>
        </p:spPr>
        <p:style>
          <a:lnRef idx="3">
            <a:schemeClr val="lt1"/>
          </a:lnRef>
          <a:fillRef idx="1">
            <a:schemeClr val="dk1"/>
          </a:fillRef>
          <a:effectRef idx="1">
            <a:schemeClr val="dk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能否加快子串（又称模式串）的滑动速度？</a:t>
            </a:r>
            <a:endParaRPr kumimoji="1" lang="en-US" altLang="zh-CN"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主串的指针</a:t>
            </a:r>
            <a:r>
              <a:rPr kumimoji="1" lang="en-US" altLang="zh-CN" sz="2400" b="1" i="0" u="none" strike="noStrike" kern="1200" cap="none" spc="0" normalizeH="0" baseline="0" noProof="0" dirty="0" err="1">
                <a:ln>
                  <a:noFill/>
                </a:ln>
                <a:solidFill>
                  <a:srgbClr val="FFFFFF"/>
                </a:solidFill>
                <a:effectLst/>
                <a:uLnTx/>
                <a:uFillTx/>
                <a:latin typeface="楷体_GB2312" pitchFamily="49" charset="-122"/>
                <a:ea typeface="楷体_GB2312" pitchFamily="49" charset="-122"/>
                <a:cs typeface="+mn-cs"/>
              </a:rPr>
              <a:t>i</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能否不用回溯？</a:t>
            </a:r>
            <a:endPar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endParaRPr>
          </a:p>
        </p:txBody>
      </p:sp>
      <p:sp>
        <p:nvSpPr>
          <p:cNvPr id="6" name="AutoShape 11"/>
          <p:cNvSpPr>
            <a:spLocks noChangeArrowheads="1"/>
          </p:cNvSpPr>
          <p:nvPr/>
        </p:nvSpPr>
        <p:spPr bwMode="auto">
          <a:xfrm>
            <a:off x="2855640" y="3356992"/>
            <a:ext cx="6934200" cy="1656928"/>
          </a:xfrm>
          <a:prstGeom prst="cloudCallout">
            <a:avLst>
              <a:gd name="adj1" fmla="val -47074"/>
              <a:gd name="adj2" fmla="val -43317"/>
            </a:avLst>
          </a:prstGeom>
        </p:spPr>
        <p:style>
          <a:lnRef idx="2">
            <a:schemeClr val="accent6">
              <a:shade val="50000"/>
            </a:schemeClr>
          </a:lnRef>
          <a:fillRef idx="1">
            <a:schemeClr val="accent6"/>
          </a:fillRef>
          <a:effectRef idx="0">
            <a:schemeClr val="accent6"/>
          </a:effectRef>
          <a:fontRef idx="minor">
            <a:schemeClr val="lt1"/>
          </a:fontRef>
        </p:style>
        <p:txBody>
          <a:bodyPr/>
          <a:lstStyle/>
          <a:p>
            <a:pPr marL="0" marR="0" lvl="0" indent="0" algn="ctr" defTabSz="914400" rtl="0" eaLnBrk="1" fontAlgn="base" latinLnBrk="0" hangingPunct="1">
              <a:lnSpc>
                <a:spcPct val="200000"/>
              </a:lnSpc>
              <a:spcBef>
                <a:spcPct val="20000"/>
              </a:spcBef>
              <a:spcAft>
                <a:spcPct val="0"/>
              </a:spcAft>
              <a:buClrTx/>
              <a:buSzTx/>
              <a:buFontTx/>
              <a:buNone/>
              <a:defRPr/>
            </a:pPr>
            <a:r>
              <a:rPr kumimoji="1" lang="zh-CN" altLang="en-US" sz="3200" b="1" i="0" u="none" strike="noStrike" kern="1200" cap="all" spc="0" normalizeH="0" baseline="0" noProof="0" dirty="0">
                <a:ln w="9000" cmpd="sng">
                  <a:solidFill>
                    <a:srgbClr val="5600DA">
                      <a:shade val="50000"/>
                      <a:satMod val="120000"/>
                    </a:srgbClr>
                  </a:solidFill>
                  <a:prstDash val="solid"/>
                </a:ln>
                <a:gradFill>
                  <a:gsLst>
                    <a:gs pos="0">
                      <a:srgbClr val="5600DA">
                        <a:shade val="20000"/>
                        <a:satMod val="245000"/>
                      </a:srgbClr>
                    </a:gs>
                    <a:gs pos="43000">
                      <a:srgbClr val="5600DA">
                        <a:satMod val="255000"/>
                      </a:srgbClr>
                    </a:gs>
                    <a:gs pos="48000">
                      <a:srgbClr val="5600DA">
                        <a:shade val="85000"/>
                        <a:satMod val="255000"/>
                      </a:srgbClr>
                    </a:gs>
                    <a:gs pos="100000">
                      <a:srgbClr val="5600DA">
                        <a:shade val="20000"/>
                        <a:satMod val="245000"/>
                      </a:srgbClr>
                    </a:gs>
                  </a:gsLst>
                  <a:lin ang="5400000"/>
                </a:gradFill>
                <a:effectLst>
                  <a:reflection blurRad="12700" stA="28000" endPos="45000" dist="1000" dir="5400000" sy="-100000" algn="bl" rotWithShape="0"/>
                </a:effectLst>
                <a:uLnTx/>
                <a:uFillTx/>
                <a:latin typeface="+mn-lt"/>
                <a:ea typeface="+mn-ea"/>
                <a:cs typeface="+mn-cs"/>
              </a:rPr>
              <a:t>请看</a:t>
            </a:r>
            <a:r>
              <a:rPr kumimoji="1" lang="en-US" altLang="zh-CN" sz="3200" b="1" i="0" u="none" strike="noStrike" kern="1200" cap="all" spc="0" normalizeH="0" baseline="0" noProof="0" dirty="0">
                <a:ln w="9000" cmpd="sng">
                  <a:solidFill>
                    <a:srgbClr val="5600DA">
                      <a:shade val="50000"/>
                      <a:satMod val="120000"/>
                    </a:srgbClr>
                  </a:solidFill>
                  <a:prstDash val="solid"/>
                </a:ln>
                <a:gradFill>
                  <a:gsLst>
                    <a:gs pos="0">
                      <a:srgbClr val="5600DA">
                        <a:shade val="20000"/>
                        <a:satMod val="245000"/>
                      </a:srgbClr>
                    </a:gs>
                    <a:gs pos="43000">
                      <a:srgbClr val="5600DA">
                        <a:satMod val="255000"/>
                      </a:srgbClr>
                    </a:gs>
                    <a:gs pos="48000">
                      <a:srgbClr val="5600DA">
                        <a:shade val="85000"/>
                        <a:satMod val="255000"/>
                      </a:srgbClr>
                    </a:gs>
                    <a:gs pos="100000">
                      <a:srgbClr val="5600DA">
                        <a:shade val="20000"/>
                        <a:satMod val="245000"/>
                      </a:srgbClr>
                    </a:gs>
                  </a:gsLst>
                  <a:lin ang="5400000"/>
                </a:gradFill>
                <a:effectLst>
                  <a:reflection blurRad="12700" stA="28000" endPos="45000" dist="1000" dir="5400000" sy="-100000" algn="bl" rotWithShape="0"/>
                </a:effectLst>
                <a:uLnTx/>
                <a:uFillTx/>
                <a:latin typeface="+mn-lt"/>
                <a:ea typeface="+mn-ea"/>
                <a:cs typeface="+mn-cs"/>
              </a:rPr>
              <a:t>KMP</a:t>
            </a:r>
            <a:r>
              <a:rPr kumimoji="1" lang="zh-CN" altLang="en-US" sz="3200" b="1" i="0" u="none" strike="noStrike" kern="1200" cap="all" spc="0" normalizeH="0" baseline="0" noProof="0" dirty="0">
                <a:ln w="9000" cmpd="sng">
                  <a:solidFill>
                    <a:srgbClr val="5600DA">
                      <a:shade val="50000"/>
                      <a:satMod val="120000"/>
                    </a:srgbClr>
                  </a:solidFill>
                  <a:prstDash val="solid"/>
                </a:ln>
                <a:gradFill>
                  <a:gsLst>
                    <a:gs pos="0">
                      <a:srgbClr val="5600DA">
                        <a:shade val="20000"/>
                        <a:satMod val="245000"/>
                      </a:srgbClr>
                    </a:gs>
                    <a:gs pos="43000">
                      <a:srgbClr val="5600DA">
                        <a:satMod val="255000"/>
                      </a:srgbClr>
                    </a:gs>
                    <a:gs pos="48000">
                      <a:srgbClr val="5600DA">
                        <a:shade val="85000"/>
                        <a:satMod val="255000"/>
                      </a:srgbClr>
                    </a:gs>
                    <a:gs pos="100000">
                      <a:srgbClr val="5600DA">
                        <a:shade val="20000"/>
                        <a:satMod val="245000"/>
                      </a:srgbClr>
                    </a:gs>
                  </a:gsLst>
                  <a:lin ang="5400000"/>
                </a:gradFill>
                <a:effectLst>
                  <a:reflection blurRad="12700" stA="28000" endPos="45000" dist="1000" dir="5400000" sy="-100000" algn="bl" rotWithShape="0"/>
                </a:effectLst>
                <a:uLnTx/>
                <a:uFillTx/>
                <a:latin typeface="+mn-lt"/>
                <a:ea typeface="+mn-ea"/>
                <a:cs typeface="+mn-cs"/>
              </a:rPr>
              <a:t>算法！</a:t>
            </a:r>
            <a:endParaRPr kumimoji="1" lang="zh-CN" altLang="en-US" sz="3200" b="1" i="0" u="none" strike="noStrike" kern="1200" cap="all" spc="0" normalizeH="0" baseline="0" noProof="0" dirty="0">
              <a:ln w="9000" cmpd="sng">
                <a:solidFill>
                  <a:srgbClr val="5600DA">
                    <a:shade val="50000"/>
                    <a:satMod val="120000"/>
                  </a:srgbClr>
                </a:solidFill>
                <a:prstDash val="solid"/>
              </a:ln>
              <a:gradFill>
                <a:gsLst>
                  <a:gs pos="0">
                    <a:srgbClr val="5600DA">
                      <a:shade val="20000"/>
                      <a:satMod val="245000"/>
                    </a:srgbClr>
                  </a:gs>
                  <a:gs pos="43000">
                    <a:srgbClr val="5600DA">
                      <a:satMod val="255000"/>
                    </a:srgbClr>
                  </a:gs>
                  <a:gs pos="48000">
                    <a:srgbClr val="5600DA">
                      <a:shade val="85000"/>
                      <a:satMod val="255000"/>
                    </a:srgbClr>
                  </a:gs>
                  <a:gs pos="100000">
                    <a:srgbClr val="5600DA">
                      <a:shade val="20000"/>
                      <a:satMod val="245000"/>
                    </a:srgbClr>
                  </a:gs>
                </a:gsLst>
                <a:lin ang="5400000"/>
              </a:gradFill>
              <a:effectLst>
                <a:reflection blurRad="12700" stA="28000" endPos="45000" dist="1000" dir="5400000" sy="-100000" algn="bl" rotWithShape="0"/>
              </a:effectLst>
              <a:uLnTx/>
              <a:uFillTx/>
              <a:latin typeface="+mn-lt"/>
              <a:ea typeface="+mn-ea"/>
              <a:cs typeface="+mn-cs"/>
            </a:endParaRPr>
          </a:p>
        </p:txBody>
      </p:sp>
      <p:sp>
        <p:nvSpPr>
          <p:cNvPr id="82128" name="Slide Number Placeholder 6"/>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
        <p:nvSpPr>
          <p:cNvPr id="8" name="爆炸形 1 7"/>
          <p:cNvSpPr/>
          <p:nvPr/>
        </p:nvSpPr>
        <p:spPr>
          <a:xfrm>
            <a:off x="1847850" y="1268413"/>
            <a:ext cx="8569325" cy="2376487"/>
          </a:xfrm>
          <a:prstGeom prst="irregularSeal1">
            <a:avLst/>
          </a:prstGeom>
          <a:solidFill>
            <a:srgbClr val="CC0000"/>
          </a:solidFill>
          <a:ln w="9525" cap="flat" cmpd="sng">
            <a:solidFill>
              <a:schemeClr val="tx1"/>
            </a:solidFill>
            <a:prstDash val="solid"/>
            <a:miter/>
            <a:headEnd type="none" w="med" len="med"/>
            <a:tailEnd type="none" w="med" len="med"/>
          </a:ln>
        </p:spPr>
        <p:txBody>
          <a:bodyPr/>
          <a:p>
            <a:r>
              <a:rPr lang="zh-CN" altLang="en-US" sz="2000" b="1" dirty="0">
                <a:solidFill>
                  <a:srgbClr val="FFFFFF"/>
                </a:solidFill>
                <a:latin typeface="楷体_GB2312" pitchFamily="49" charset="-122"/>
                <a:ea typeface="楷体_GB2312" pitchFamily="49" charset="-122"/>
              </a:rPr>
              <a:t>能！利用已部分匹配过的信息使主串</a:t>
            </a:r>
            <a:r>
              <a:rPr lang="en-US" altLang="zh-CN" sz="2000" b="1" dirty="0">
                <a:solidFill>
                  <a:srgbClr val="FFFFFF"/>
                </a:solidFill>
                <a:latin typeface="楷体_GB2312" pitchFamily="49" charset="-122"/>
                <a:ea typeface="楷体_GB2312" pitchFamily="49" charset="-122"/>
              </a:rPr>
              <a:t>S</a:t>
            </a:r>
            <a:r>
              <a:rPr lang="zh-CN" altLang="en-US" sz="2000" b="1" dirty="0">
                <a:solidFill>
                  <a:srgbClr val="FFFFFF"/>
                </a:solidFill>
                <a:latin typeface="楷体_GB2312" pitchFamily="49" charset="-122"/>
                <a:ea typeface="楷体_GB2312" pitchFamily="49" charset="-122"/>
              </a:rPr>
              <a:t>的指针</a:t>
            </a:r>
            <a:r>
              <a:rPr lang="en-US" altLang="zh-CN" sz="2000" b="1" dirty="0">
                <a:solidFill>
                  <a:srgbClr val="FFFFFF"/>
                </a:solidFill>
                <a:latin typeface="楷体_GB2312" pitchFamily="49" charset="-122"/>
                <a:ea typeface="楷体_GB2312" pitchFamily="49" charset="-122"/>
              </a:rPr>
              <a:t>i</a:t>
            </a:r>
            <a:r>
              <a:rPr lang="zh-CN" altLang="en-US" sz="2000" b="1" dirty="0">
                <a:solidFill>
                  <a:srgbClr val="FFFFFF"/>
                </a:solidFill>
                <a:latin typeface="楷体_GB2312" pitchFamily="49" charset="-122"/>
                <a:ea typeface="楷体_GB2312" pitchFamily="49" charset="-122"/>
              </a:rPr>
              <a:t>不必回溯，最坏情况也能达到</a:t>
            </a:r>
            <a:r>
              <a:rPr lang="en-US" altLang="zh-CN" sz="2000" b="1" dirty="0">
                <a:solidFill>
                  <a:srgbClr val="FFFFFF"/>
                </a:solidFill>
                <a:latin typeface="楷体_GB2312" pitchFamily="49" charset="-122"/>
                <a:ea typeface="楷体_GB2312" pitchFamily="49" charset="-122"/>
              </a:rPr>
              <a:t>O(n+m)</a:t>
            </a:r>
            <a:endParaRPr lang="en-US" altLang="zh-CN" sz="2000" b="1" dirty="0">
              <a:solidFill>
                <a:srgbClr val="FFFF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000000"/>
                                          </p:val>
                                        </p:tav>
                                        <p:tav tm="100000">
                                          <p:val>
                                            <p:strVal val="#ppt_w"/>
                                          </p:val>
                                        </p:tav>
                                      </p:tavLst>
                                    </p:anim>
                                    <p:anim calcmode="lin" valueType="num">
                                      <p:cBhvr>
                                        <p:cTn id="15" dur="500" fill="hold"/>
                                        <p:tgtEl>
                                          <p:spTgt spid="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p:txBody>
          <a:bodyPr vert="horz" wrap="square" lIns="91440" tIns="45720" rIns="91440" bIns="45720" anchor="b"/>
          <a:p>
            <a:pPr eaLnBrk="1" hangingPunct="1"/>
            <a:r>
              <a:rPr lang="zh-CN" altLang="en-US" sz="3200" dirty="0">
                <a:solidFill>
                  <a:srgbClr val="9900FF"/>
                </a:solidFill>
                <a:sym typeface="Symbol" panose="05050102010706020507" pitchFamily="18" charset="2"/>
              </a:rPr>
              <a:t>4.</a:t>
            </a:r>
            <a:r>
              <a:rPr lang="en-US" altLang="zh-CN" sz="3200" dirty="0">
                <a:solidFill>
                  <a:srgbClr val="9900FF"/>
                </a:solidFill>
                <a:sym typeface="Symbol" panose="05050102010706020507" pitchFamily="18" charset="2"/>
              </a:rPr>
              <a:t>3</a:t>
            </a:r>
            <a:r>
              <a:rPr lang="zh-CN" altLang="en-US" sz="3200" dirty="0">
                <a:solidFill>
                  <a:srgbClr val="9900FF"/>
                </a:solidFill>
                <a:sym typeface="Symbol" panose="05050102010706020507" pitchFamily="18" charset="2"/>
              </a:rPr>
              <a:t>.3  </a:t>
            </a:r>
            <a:r>
              <a:rPr lang="en-US" altLang="zh-CN" sz="3200" dirty="0">
                <a:solidFill>
                  <a:srgbClr val="9900FF"/>
                </a:solidFill>
                <a:sym typeface="Symbol" panose="05050102010706020507" pitchFamily="18" charset="2"/>
              </a:rPr>
              <a:t>KMP</a:t>
            </a:r>
            <a:r>
              <a:rPr lang="zh-CN" altLang="en-US" sz="3200" dirty="0">
                <a:solidFill>
                  <a:srgbClr val="9900FF"/>
                </a:solidFill>
                <a:sym typeface="Symbol" panose="05050102010706020507" pitchFamily="18" charset="2"/>
              </a:rPr>
              <a:t>模式匹配算法</a:t>
            </a:r>
            <a:endParaRPr lang="zh-CN" altLang="en-US" sz="3200" dirty="0">
              <a:solidFill>
                <a:srgbClr val="9900FF"/>
              </a:solidFill>
              <a:sym typeface="Symbol" panose="05050102010706020507" pitchFamily="18" charset="2"/>
            </a:endParaRPr>
          </a:p>
        </p:txBody>
      </p:sp>
      <p:sp>
        <p:nvSpPr>
          <p:cNvPr id="664579" name="Rectangle 3"/>
          <p:cNvSpPr>
            <a:spLocks noGrp="1" noChangeArrowheads="1"/>
          </p:cNvSpPr>
          <p:nvPr>
            <p:ph idx="1"/>
          </p:nvPr>
        </p:nvSpPr>
        <p:spPr>
          <a:xfrm>
            <a:off x="1881188" y="1628775"/>
            <a:ext cx="8558213" cy="17287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50000"/>
              </a:spcBef>
              <a:spcAft>
                <a:spcPct val="0"/>
              </a:spcAft>
              <a:buClrTx/>
              <a:buSzPct val="90000"/>
              <a:buFontTx/>
              <a:buBlip>
                <a:blip r:embed="rId1"/>
              </a:buBlip>
              <a:defRPr/>
            </a:pPr>
            <a:r>
              <a:rPr kumimoji="1" lang="zh-CN" altLang="en-US"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分析</a:t>
            </a:r>
            <a:r>
              <a:rPr kumimoji="1" lang="en-US" altLang="zh-CN"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BF</a:t>
            </a:r>
            <a:r>
              <a:rPr kumimoji="1" lang="zh-CN" altLang="en-US"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模式匹配算法的执行过程可以发现，造成算法速度慢的原因是回溯，而这些回溯并不是必要的。</a:t>
            </a:r>
            <a:endParaRPr kumimoji="1" lang="en-US" altLang="zh-CN"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50000"/>
              </a:spcBef>
              <a:spcAft>
                <a:spcPct val="0"/>
              </a:spcAft>
              <a:buClrTx/>
              <a:buSzPct val="90000"/>
              <a:buFontTx/>
              <a:buBlip>
                <a:blip r:embed="rId1"/>
              </a:buBlip>
              <a:defRPr/>
            </a:pPr>
            <a:r>
              <a:rPr kumimoji="1" lang="zh-CN" altLang="en-US"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改进的模式匹配算法是</a:t>
            </a:r>
            <a:r>
              <a:rPr kumimoji="1" lang="en-US" altLang="zh-CN" sz="2400" b="1" i="0" u="none" strike="noStrike" kern="0" cap="none" spc="0" normalizeH="0" baseline="0" noProof="0" dirty="0" err="1"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Knuth</a:t>
            </a:r>
            <a:r>
              <a:rPr kumimoji="1" lang="en-US" altLang="zh-CN" sz="2400" b="1" i="0" u="none" strike="noStrike" kern="0" cap="none" spc="0" normalizeH="0" baseline="0" noProof="0" dirty="0" err="1"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a:t>
            </a:r>
            <a:r>
              <a:rPr kumimoji="1" lang="en-US" altLang="zh-CN" sz="2400" b="1" i="0" u="none" strike="noStrike" kern="0" cap="none" spc="0" normalizeH="0" baseline="0" noProof="0" dirty="0" err="1"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Morris</a:t>
            </a:r>
            <a:r>
              <a:rPr kumimoji="1" lang="zh-CN" altLang="en-US"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和</a:t>
            </a:r>
            <a:r>
              <a:rPr kumimoji="1" lang="en-US" altLang="zh-CN"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Pratt</a:t>
            </a:r>
            <a:r>
              <a:rPr kumimoji="1" lang="zh-CN" altLang="en-US"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同时发现的，简称为</a:t>
            </a:r>
            <a:r>
              <a:rPr kumimoji="1" lang="en-US" altLang="zh-CN" sz="24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KMP</a:t>
            </a:r>
            <a:r>
              <a:rPr kumimoji="1" lang="zh-CN" altLang="en-US" sz="24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算法</a:t>
            </a:r>
            <a:r>
              <a:rPr kumimoji="1" lang="zh-CN" altLang="en-US"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a:t>
            </a:r>
            <a:endParaRPr kumimoji="1" lang="zh-CN" altLang="en-US" sz="2400" b="1" i="0" u="none" strike="noStrike" kern="0" cap="none" spc="0" normalizeH="0" baseline="0" noProof="0" dirty="0" smtClean="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endParaRPr>
          </a:p>
        </p:txBody>
      </p:sp>
      <p:sp>
        <p:nvSpPr>
          <p:cNvPr id="82948" name="Slide Number Placeholder 4"/>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pic>
        <p:nvPicPr>
          <p:cNvPr id="82949" name="Picture 5" descr="C:\Users\Esthe\AppData\Roaming\Tencent\Users\550909\QQ\WinTemp\RichOle\N05R~KNXNC9{NPCM{4MO[8P.jpg"/>
          <p:cNvPicPr>
            <a:picLocks noChangeAspect="1"/>
          </p:cNvPicPr>
          <p:nvPr/>
        </p:nvPicPr>
        <p:blipFill>
          <a:blip r:embed="rId2"/>
          <a:stretch>
            <a:fillRect/>
          </a:stretch>
        </p:blipFill>
        <p:spPr>
          <a:xfrm>
            <a:off x="5064125" y="3336925"/>
            <a:ext cx="2581275" cy="3162300"/>
          </a:xfrm>
          <a:prstGeom prst="rect">
            <a:avLst/>
          </a:prstGeom>
          <a:noFill/>
          <a:ln w="9525">
            <a:noFill/>
          </a:ln>
        </p:spPr>
      </p:pic>
      <p:pic>
        <p:nvPicPr>
          <p:cNvPr id="82950" name="Picture 8" descr="c:\users\esthe\appdata\roaming\360se6\USERDA~1\Temp\vp.jpg"/>
          <p:cNvPicPr>
            <a:picLocks noChangeAspect="1"/>
          </p:cNvPicPr>
          <p:nvPr/>
        </p:nvPicPr>
        <p:blipFill>
          <a:blip r:embed="rId3"/>
          <a:stretch>
            <a:fillRect/>
          </a:stretch>
        </p:blipFill>
        <p:spPr>
          <a:xfrm>
            <a:off x="7945438" y="3286125"/>
            <a:ext cx="2398712" cy="3213100"/>
          </a:xfrm>
          <a:prstGeom prst="rect">
            <a:avLst/>
          </a:prstGeom>
          <a:noFill/>
          <a:ln w="9525">
            <a:noFill/>
          </a:ln>
        </p:spPr>
      </p:pic>
      <p:pic>
        <p:nvPicPr>
          <p:cNvPr id="82951" name="Picture 10" descr="c:\users\esthe\appdata\roaming\360se6\USERDA~1\Temp\1998_D~1.JPG"/>
          <p:cNvPicPr>
            <a:picLocks noChangeAspect="1"/>
          </p:cNvPicPr>
          <p:nvPr/>
        </p:nvPicPr>
        <p:blipFill>
          <a:blip r:embed="rId4"/>
          <a:stretch>
            <a:fillRect/>
          </a:stretch>
        </p:blipFill>
        <p:spPr>
          <a:xfrm>
            <a:off x="2279650" y="3357563"/>
            <a:ext cx="2520950" cy="31496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ChangeArrowheads="1"/>
          </p:cNvSpPr>
          <p:nvPr>
            <p:ph type="title"/>
          </p:nvPr>
        </p:nvSpPr>
        <p:spPr>
          <a:xfrm>
            <a:off x="2667000" y="547688"/>
            <a:ext cx="6453188" cy="57943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200" b="1" i="0" u="none" strike="noStrike" kern="0" cap="none" spc="0" normalizeH="0" baseline="0" noProof="0" dirty="0">
                <a:ln>
                  <a:noFill/>
                </a:ln>
                <a:solidFill>
                  <a:schemeClr val="accent4">
                    <a:lumMod val="50000"/>
                  </a:schemeClr>
                </a:solidFill>
                <a:effectLst/>
                <a:uLnTx/>
                <a:uFillTx/>
                <a:latin typeface="+mj-lt"/>
                <a:ea typeface="+mj-ea"/>
                <a:cs typeface="+mj-cs"/>
              </a:rPr>
              <a:t>KMP</a:t>
            </a:r>
            <a:r>
              <a:rPr kumimoji="1" lang="zh-CN" altLang="en-US" sz="3200" b="1" i="0" u="none" strike="noStrike" kern="0" cap="none" spc="0" normalizeH="0" baseline="0" noProof="0" dirty="0">
                <a:ln>
                  <a:noFill/>
                </a:ln>
                <a:solidFill>
                  <a:schemeClr val="accent4">
                    <a:lumMod val="50000"/>
                  </a:schemeClr>
                </a:solidFill>
                <a:effectLst/>
                <a:uLnTx/>
                <a:uFillTx/>
                <a:latin typeface="+mj-lt"/>
                <a:ea typeface="+mj-ea"/>
                <a:cs typeface="+mj-cs"/>
              </a:rPr>
              <a:t>算法（特点：速度快）</a:t>
            </a:r>
            <a:endParaRPr kumimoji="1" lang="zh-CN" altLang="en-US" sz="3200" b="1" i="0" u="none" strike="noStrike" kern="0" cap="none" spc="0" normalizeH="0" baseline="0" noProof="0" dirty="0">
              <a:ln>
                <a:noFill/>
              </a:ln>
              <a:solidFill>
                <a:schemeClr val="accent4">
                  <a:lumMod val="50000"/>
                </a:schemeClr>
              </a:solidFill>
              <a:effectLst/>
              <a:uLnTx/>
              <a:uFillTx/>
              <a:latin typeface="+mj-lt"/>
              <a:ea typeface="+mj-ea"/>
              <a:cs typeface="+mj-cs"/>
            </a:endParaRPr>
          </a:p>
        </p:txBody>
      </p:sp>
      <p:sp>
        <p:nvSpPr>
          <p:cNvPr id="98307" name="Rectangle 3"/>
          <p:cNvSpPr>
            <a:spLocks noGrp="1" noChangeArrowheads="1"/>
          </p:cNvSpPr>
          <p:nvPr>
            <p:ph idx="1"/>
          </p:nvPr>
        </p:nvSpPr>
        <p:spPr>
          <a:xfrm>
            <a:off x="2063750" y="3644900"/>
            <a:ext cx="7380288" cy="19986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50000"/>
              </a:spcBef>
              <a:spcAft>
                <a:spcPct val="0"/>
              </a:spcAft>
              <a:buClrTx/>
              <a:buSzPct val="90000"/>
              <a:buFontTx/>
              <a:buBlip>
                <a:blip r:embed="rId1"/>
              </a:buBlip>
              <a:defRPr/>
            </a:pP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① KMP</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算法设计思想</a:t>
            </a:r>
            <a:endPar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endParaRPr>
          </a:p>
          <a:p>
            <a:pPr marL="342900" marR="0" lvl="0" indent="-342900" algn="l" defTabSz="914400" rtl="0" eaLnBrk="0" fontAlgn="base" latinLnBrk="0" hangingPunct="0">
              <a:lnSpc>
                <a:spcPct val="90000"/>
              </a:lnSpc>
              <a:spcBef>
                <a:spcPct val="50000"/>
              </a:spcBef>
              <a:spcAft>
                <a:spcPct val="0"/>
              </a:spcAft>
              <a:buClrTx/>
              <a:buSzPct val="90000"/>
              <a:buFontTx/>
              <a:buBlip>
                <a:blip r:embed="rId1"/>
              </a:buBlip>
              <a:defRPr/>
            </a:pP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② </a:t>
            </a: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KMP</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算法的推导过程</a:t>
            </a:r>
            <a:endPar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endParaRPr>
          </a:p>
          <a:p>
            <a:pPr marL="342900" marR="0" lvl="0" indent="-342900" algn="l" defTabSz="914400" rtl="0" eaLnBrk="0" fontAlgn="base" latinLnBrk="0" hangingPunct="0">
              <a:lnSpc>
                <a:spcPct val="90000"/>
              </a:lnSpc>
              <a:spcBef>
                <a:spcPct val="50000"/>
              </a:spcBef>
              <a:spcAft>
                <a:spcPct val="0"/>
              </a:spcAft>
              <a:buClrTx/>
              <a:buSzPct val="90000"/>
              <a:buFontTx/>
              <a:buBlip>
                <a:blip r:embed="rId1"/>
              </a:buBlip>
              <a:defRPr/>
            </a:pP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③ </a:t>
            </a: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KMP</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算法的实现 （关键技术</a:t>
            </a: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计算</a:t>
            </a: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next[j]</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a:t>
            </a:r>
            <a:endPar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endParaRPr>
          </a:p>
          <a:p>
            <a:pPr marL="342900" marR="0" lvl="0" indent="-342900" algn="l" defTabSz="914400" rtl="0" eaLnBrk="0" fontAlgn="base" latinLnBrk="0" hangingPunct="0">
              <a:lnSpc>
                <a:spcPct val="90000"/>
              </a:lnSpc>
              <a:spcBef>
                <a:spcPct val="50000"/>
              </a:spcBef>
              <a:spcAft>
                <a:spcPct val="0"/>
              </a:spcAft>
              <a:buClrTx/>
              <a:buSzPct val="90000"/>
              <a:buFontTx/>
              <a:buBlip>
                <a:blip r:embed="rId1"/>
              </a:buBlip>
              <a:defRPr/>
            </a:pP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④ </a:t>
            </a: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KMP</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rPr>
              <a:t>算法的时间复杂度</a:t>
            </a:r>
            <a:endPar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mn-ea"/>
              <a:cs typeface="+mn-cs"/>
              <a:sym typeface="Symbol" panose="05050102010706020507" pitchFamily="18" charset="2"/>
            </a:endParaRPr>
          </a:p>
        </p:txBody>
      </p:sp>
      <p:sp>
        <p:nvSpPr>
          <p:cNvPr id="98309" name="AutoShape 5"/>
          <p:cNvSpPr>
            <a:spLocks noChangeArrowheads="1"/>
          </p:cNvSpPr>
          <p:nvPr/>
        </p:nvSpPr>
        <p:spPr bwMode="auto">
          <a:xfrm>
            <a:off x="6324600" y="5229225"/>
            <a:ext cx="4343400" cy="914400"/>
          </a:xfrm>
          <a:prstGeom prst="wedgeEllipseCallout">
            <a:avLst>
              <a:gd name="adj1" fmla="val -21931"/>
              <a:gd name="adj2" fmla="val -21005"/>
            </a:avLst>
          </a:prstGeom>
          <a:solidFill>
            <a:srgbClr val="FFFFFF"/>
          </a:solidFill>
          <a:ln w="9525">
            <a:solidFill>
              <a:srgbClr val="000000"/>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全书一大亮点！</a:t>
            </a:r>
            <a:endPar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83973" name="Slide Number Placeholder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
        <p:nvSpPr>
          <p:cNvPr id="6" name="Rectangle 5"/>
          <p:cNvSpPr/>
          <p:nvPr/>
        </p:nvSpPr>
        <p:spPr>
          <a:xfrm>
            <a:off x="1919288" y="1196975"/>
            <a:ext cx="8280400" cy="2268855"/>
          </a:xfrm>
          <a:prstGeom prst="rect">
            <a:avLst/>
          </a:prstGeom>
        </p:spPr>
        <p:txBody>
          <a:bodyPr>
            <a:spAutoFit/>
          </a:bodyPr>
          <a:lstStyle/>
          <a:p>
            <a:pPr marL="342900" marR="0" lvl="0" indent="-342900" algn="l" defTabSz="914400" rtl="0" eaLnBrk="1" fontAlgn="base" latinLnBrk="0" hangingPunct="1">
              <a:lnSpc>
                <a:spcPct val="90000"/>
              </a:lnSpc>
              <a:spcBef>
                <a:spcPct val="50000"/>
              </a:spcBef>
              <a:spcAft>
                <a:spcPct val="0"/>
              </a:spcAft>
              <a:buClrTx/>
              <a:buSzPct val="90000"/>
              <a:buFontTx/>
              <a:buBlip>
                <a:blip r:embed="rId1"/>
              </a:buBlip>
              <a:defRPr/>
            </a:pP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KMP</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算法较</a:t>
            </a: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BF</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算法有很大改进，主要是在每一趟匹配过程中出现字符不等时，不需要回溯指针</a:t>
            </a:r>
            <a:r>
              <a:rPr kumimoji="1" lang="en-US" altLang="zh-CN" sz="2400" b="1" i="0" u="none" strike="noStrike" kern="0" cap="none" spc="0" normalizeH="0" baseline="0" noProof="0" dirty="0" err="1">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而是利用已经得到的</a:t>
            </a: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Times New Roman" panose="02020603050405020304"/>
                <a:ea typeface="宋体" panose="02010600030101010101" pitchFamily="2" charset="-122"/>
                <a:cs typeface="+mn-cs"/>
                <a:sym typeface="Symbol" panose="05050102010706020507" pitchFamily="18" charset="2"/>
              </a:rPr>
              <a:t>“</a:t>
            </a: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部分匹配</a:t>
            </a: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Times New Roman" panose="02020603050405020304"/>
                <a:ea typeface="宋体" panose="02010600030101010101" pitchFamily="2" charset="-122"/>
                <a:cs typeface="+mn-cs"/>
                <a:sym typeface="Symbol" panose="05050102010706020507" pitchFamily="18" charset="2"/>
              </a:rPr>
              <a:t>”</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结果将模式向右</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a:ea typeface="宋体" panose="02010600030101010101" pitchFamily="2" charset="-122"/>
                <a:cs typeface="+mn-cs"/>
                <a:sym typeface="Symbol" panose="05050102010706020507" pitchFamily="18" charset="2"/>
              </a:rPr>
              <a:t>“</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滑动</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a:ea typeface="宋体" panose="02010600030101010101" pitchFamily="2" charset="-122"/>
                <a:cs typeface="+mn-cs"/>
                <a:sym typeface="Symbol" panose="05050102010706020507" pitchFamily="18" charset="2"/>
              </a:rPr>
              <a:t>”</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尽可能远的一段距离后，再继续进行比较。</a:t>
            </a:r>
            <a:endPar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endParaRPr>
          </a:p>
          <a:p>
            <a:pPr marL="342900" marR="0" lvl="0" indent="-342900" algn="l" defTabSz="914400" rtl="0" eaLnBrk="1" fontAlgn="base" latinLnBrk="0" hangingPunct="1">
              <a:lnSpc>
                <a:spcPct val="90000"/>
              </a:lnSpc>
              <a:spcBef>
                <a:spcPct val="50000"/>
              </a:spcBef>
              <a:spcAft>
                <a:spcPct val="0"/>
              </a:spcAft>
              <a:buClrTx/>
              <a:buSzPct val="90000"/>
              <a:buFontTx/>
              <a:buBlip>
                <a:blip r:embed="rId1"/>
              </a:buBlip>
              <a:defRPr/>
            </a:pPr>
            <a:r>
              <a:rPr kumimoji="1" lang="en-US" altLang="zh-CN"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KMP</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算法把模式匹配的时间复杂度控制在</a:t>
            </a:r>
            <a:r>
              <a:rPr kumimoji="1" lang="en-US" altLang="zh-CN"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a:t>
            </a:r>
            <a:r>
              <a:rPr kumimoji="1" lang="en-US" altLang="zh-CN" sz="2400" b="1" i="1" u="none" strike="noStrike" kern="0" cap="none" spc="0" normalizeH="0" baseline="0" noProof="0" dirty="0" err="1">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1" lang="en-US" altLang="zh-CN" sz="2400" b="1" i="0" u="none" strike="noStrike" kern="0" cap="none" spc="0" normalizeH="0" baseline="0" noProof="0" dirty="0" err="1">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b="1" i="1" u="none" strike="noStrike" kern="0" cap="none" spc="0" normalizeH="0" baseline="0" noProof="0" dirty="0" err="1">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1" lang="en-US" altLang="zh-CN"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Symbol" panose="05050102010706020507" pitchFamily="18" charset="2"/>
              </a:rPr>
              <a:t>数量级上，从而使算法效率有了一定的提高。</a:t>
            </a:r>
            <a:r>
              <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Symbol" panose="05050102010706020507" pitchFamily="18" charset="2"/>
              </a:rPr>
              <a:t> </a:t>
            </a:r>
            <a:endParaRPr kumimoji="1" lang="zh-CN" altLang="en-US" sz="2400" b="1" i="0" u="none" strike="noStrike" kern="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7">
                                            <p:txEl>
                                              <p:charRg st="0" end="12"/>
                                            </p:txEl>
                                          </p:spTgt>
                                        </p:tgtEl>
                                        <p:attrNameLst>
                                          <p:attrName>style.visibility</p:attrName>
                                        </p:attrNameLst>
                                      </p:cBhvr>
                                      <p:to>
                                        <p:strVal val="visible"/>
                                      </p:to>
                                    </p:set>
                                    <p:animEffect transition="in" filter="wipe(up)">
                                      <p:cBhvr>
                                        <p:cTn id="7" dur="500"/>
                                        <p:tgtEl>
                                          <p:spTgt spid="9830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07">
                                            <p:txEl>
                                              <p:charRg st="12" end="25"/>
                                            </p:txEl>
                                          </p:spTgt>
                                        </p:tgtEl>
                                        <p:attrNameLst>
                                          <p:attrName>style.visibility</p:attrName>
                                        </p:attrNameLst>
                                      </p:cBhvr>
                                      <p:to>
                                        <p:strVal val="visible"/>
                                      </p:to>
                                    </p:set>
                                    <p:animEffect transition="in" filter="wipe(up)">
                                      <p:cBhvr>
                                        <p:cTn id="12" dur="500"/>
                                        <p:tgtEl>
                                          <p:spTgt spid="98307">
                                            <p:txEl>
                                              <p:charRg st="12"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7">
                                            <p:txEl>
                                              <p:charRg st="25" end="53"/>
                                            </p:txEl>
                                          </p:spTgt>
                                        </p:tgtEl>
                                        <p:attrNameLst>
                                          <p:attrName>style.visibility</p:attrName>
                                        </p:attrNameLst>
                                      </p:cBhvr>
                                      <p:to>
                                        <p:strVal val="visible"/>
                                      </p:to>
                                    </p:set>
                                    <p:animEffect transition="in" filter="wipe(up)">
                                      <p:cBhvr>
                                        <p:cTn id="17" dur="500"/>
                                        <p:tgtEl>
                                          <p:spTgt spid="98307">
                                            <p:txEl>
                                              <p:charRg st="25"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8307">
                                            <p:txEl>
                                              <p:charRg st="53" end="67"/>
                                            </p:txEl>
                                          </p:spTgt>
                                        </p:tgtEl>
                                        <p:attrNameLst>
                                          <p:attrName>style.visibility</p:attrName>
                                        </p:attrNameLst>
                                      </p:cBhvr>
                                      <p:to>
                                        <p:strVal val="visible"/>
                                      </p:to>
                                    </p:set>
                                    <p:animEffect transition="in" filter="wipe(up)">
                                      <p:cBhvr>
                                        <p:cTn id="22" dur="500"/>
                                        <p:tgtEl>
                                          <p:spTgt spid="98307">
                                            <p:txEl>
                                              <p:charRg st="53"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8309"/>
                                        </p:tgtEl>
                                        <p:attrNameLst>
                                          <p:attrName>style.visibility</p:attrName>
                                        </p:attrNameLst>
                                      </p:cBhvr>
                                      <p:to>
                                        <p:strVal val="visible"/>
                                      </p:to>
                                    </p:set>
                                    <p:anim calcmode="lin" valueType="num">
                                      <p:cBhvr>
                                        <p:cTn id="27" dur="500" fill="hold"/>
                                        <p:tgtEl>
                                          <p:spTgt spid="98309"/>
                                        </p:tgtEl>
                                        <p:attrNameLst>
                                          <p:attrName>ppt_w</p:attrName>
                                        </p:attrNameLst>
                                      </p:cBhvr>
                                      <p:tavLst>
                                        <p:tav tm="0">
                                          <p:val>
                                            <p:fltVal val="0.000000"/>
                                          </p:val>
                                        </p:tav>
                                        <p:tav tm="100000">
                                          <p:val>
                                            <p:strVal val="#ppt_w"/>
                                          </p:val>
                                        </p:tav>
                                      </p:tavLst>
                                    </p:anim>
                                    <p:anim calcmode="lin" valueType="num">
                                      <p:cBhvr>
                                        <p:cTn id="28" dur="500" fill="hold"/>
                                        <p:tgtEl>
                                          <p:spTgt spid="9830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0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p:nvPr>
            <p:ph/>
          </p:nvPr>
        </p:nvSpPr>
        <p:spPr>
          <a:xfrm>
            <a:off x="1992313" y="425450"/>
            <a:ext cx="8496300" cy="2571750"/>
          </a:xfrm>
        </p:spPr>
        <p:txBody>
          <a:bodyPr vert="horz" wrap="square" lIns="91440" tIns="45720" rIns="91440" bIns="45720" anchor="t"/>
          <a:p>
            <a:pPr marL="0" indent="0" eaLnBrk="1" hangingPunct="1">
              <a:spcBef>
                <a:spcPct val="0"/>
              </a:spcBef>
              <a:buNone/>
            </a:pPr>
            <a:r>
              <a:rPr lang="zh-CN" altLang="en-US" b="1" dirty="0">
                <a:latin typeface="Times New Roman" panose="02020603050405020304" pitchFamily="18" charset="0"/>
                <a:cs typeface="Times New Roman" panose="02020603050405020304" pitchFamily="18" charset="0"/>
              </a:rPr>
              <a:t>匹配分析</a:t>
            </a:r>
            <a:endParaRPr lang="zh-CN" altLang="en-US" b="1" dirty="0">
              <a:latin typeface="Times New Roman" panose="02020603050405020304" pitchFamily="18" charset="0"/>
              <a:cs typeface="Times New Roman" panose="02020603050405020304" pitchFamily="18" charset="0"/>
            </a:endParaRPr>
          </a:p>
          <a:p>
            <a:pPr marL="0" indent="0" eaLnBrk="1" hangingPunct="1">
              <a:spcBef>
                <a:spcPct val="0"/>
              </a:spcBef>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KMP</a:t>
            </a:r>
            <a:r>
              <a:rPr lang="zh-CN" altLang="en-US" sz="2400" b="1" dirty="0">
                <a:latin typeface="Times New Roman" panose="02020603050405020304" pitchFamily="18" charset="0"/>
                <a:cs typeface="Times New Roman" panose="02020603050405020304" pitchFamily="18" charset="0"/>
              </a:rPr>
              <a:t>算法的特点主要是消除了上述算法的主串下标</a:t>
            </a:r>
            <a:r>
              <a:rPr lang="en-US" altLang="zh-CN" sz="2400" b="1" dirty="0">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在若干次字符序列比较相等后只要有一个字符比较不相等便把下标</a:t>
            </a:r>
            <a:r>
              <a:rPr lang="en-US" altLang="zh-CN" sz="2400" b="1" dirty="0">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的值回退的缺点。</a:t>
            </a:r>
            <a:endParaRPr lang="zh-CN" altLang="en-US" sz="2400" b="1" dirty="0">
              <a:latin typeface="Times New Roman" panose="02020603050405020304" pitchFamily="18" charset="0"/>
              <a:cs typeface="Times New Roman" panose="02020603050405020304" pitchFamily="18" charset="0"/>
            </a:endParaRPr>
          </a:p>
          <a:p>
            <a:pPr marL="0" indent="0" eaLnBrk="1" hangingPunct="1">
              <a:spcBef>
                <a:spcPct val="0"/>
              </a:spcBef>
              <a:buNone/>
            </a:pPr>
            <a:r>
              <a:rPr lang="zh-CN" altLang="en-US" sz="2400" b="1" dirty="0">
                <a:latin typeface="Times New Roman" panose="02020603050405020304" pitchFamily="18" charset="0"/>
                <a:cs typeface="Times New Roman" panose="02020603050405020304" pitchFamily="18" charset="0"/>
              </a:rPr>
              <a:t>    通过</a:t>
            </a:r>
            <a:r>
              <a:rPr lang="en-US" altLang="zh-CN" sz="2400" b="1" dirty="0">
                <a:latin typeface="Times New Roman" panose="02020603050405020304" pitchFamily="18" charset="0"/>
                <a:cs typeface="Times New Roman" panose="02020603050405020304" pitchFamily="18" charset="0"/>
              </a:rPr>
              <a:t>BM</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BF</a:t>
            </a:r>
            <a:r>
              <a:rPr lang="zh-CN" altLang="en-US" sz="2400" b="1" dirty="0">
                <a:latin typeface="Times New Roman" panose="02020603050405020304" pitchFamily="18" charset="0"/>
                <a:cs typeface="Times New Roman" panose="02020603050405020304" pitchFamily="18" charset="0"/>
              </a:rPr>
              <a:t>算法可以发现，</a:t>
            </a:r>
            <a:r>
              <a:rPr lang="zh-CN" altLang="en-US" sz="2400" b="1" dirty="0">
                <a:solidFill>
                  <a:srgbClr val="FF0000"/>
                </a:solidFill>
                <a:latin typeface="Times New Roman" panose="02020603050405020304" pitchFamily="18" charset="0"/>
                <a:cs typeface="Times New Roman" panose="02020603050405020304" pitchFamily="18" charset="0"/>
              </a:rPr>
              <a:t>算法中的主串下标</a:t>
            </a:r>
            <a:r>
              <a:rPr lang="en-US" altLang="zh-CN" sz="2400" b="1" dirty="0">
                <a:solidFill>
                  <a:srgbClr val="FF0000"/>
                </a:solidFill>
                <a:latin typeface="Times New Roman" panose="02020603050405020304" pitchFamily="18" charset="0"/>
                <a:cs typeface="Times New Roman" panose="02020603050405020304" pitchFamily="18" charset="0"/>
              </a:rPr>
              <a:t>i</a:t>
            </a:r>
            <a:r>
              <a:rPr lang="zh-CN" altLang="en-US" sz="2400" b="1" dirty="0">
                <a:solidFill>
                  <a:srgbClr val="FF0000"/>
                </a:solidFill>
                <a:latin typeface="Times New Roman" panose="02020603050405020304" pitchFamily="18" charset="0"/>
                <a:cs typeface="Times New Roman" panose="02020603050405020304" pitchFamily="18" charset="0"/>
              </a:rPr>
              <a:t>值的回退并非一定必要</a:t>
            </a:r>
            <a:r>
              <a:rPr lang="zh-CN" altLang="en-US" sz="2400" b="1" dirty="0">
                <a:latin typeface="Times New Roman" panose="02020603050405020304" pitchFamily="18" charset="0"/>
                <a:cs typeface="Times New Roman" panose="02020603050405020304" pitchFamily="18" charset="0"/>
              </a:rPr>
              <a:t>。我们从</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种情况来分析：</a:t>
            </a:r>
            <a:endParaRPr lang="zh-CN" altLang="en-US" sz="2400" b="1" dirty="0">
              <a:latin typeface="Times New Roman" panose="02020603050405020304" pitchFamily="18" charset="0"/>
              <a:ea typeface="Times New Roman" panose="02020603050405020304" pitchFamily="18" charset="0"/>
            </a:endParaRPr>
          </a:p>
        </p:txBody>
      </p:sp>
      <p:sp>
        <p:nvSpPr>
          <p:cNvPr id="3" name="Rectangle 2"/>
          <p:cNvSpPr txBox="1">
            <a:spLocks noChangeArrowheads="1"/>
          </p:cNvSpPr>
          <p:nvPr/>
        </p:nvSpPr>
        <p:spPr bwMode="auto">
          <a:xfrm>
            <a:off x="1992313" y="3068638"/>
            <a:ext cx="8351838" cy="3168650"/>
          </a:xfrm>
          <a:prstGeom prst="rect">
            <a:avLst/>
          </a:prstGeom>
          <a:noFill/>
          <a:ln w="9525">
            <a:noFill/>
            <a:miter lim="800000"/>
          </a:ln>
        </p:spPr>
        <p:txBody>
          <a:bodyPr/>
          <a:lstStyle/>
          <a:p>
            <a:pPr marR="0" defTabSz="914400">
              <a:spcBef>
                <a:spcPts val="600"/>
              </a:spcBef>
              <a:buClrTx/>
              <a:buSzPct val="90000"/>
              <a:buFontTx/>
              <a:defRPr/>
            </a:pP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对于</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中已与</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前若干字符相匹配的部分</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j-1</a:t>
            </a:r>
            <a:endPar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marR="0" defTabSz="914400">
              <a:spcBef>
                <a:spcPts val="600"/>
              </a:spcBef>
              <a:buClrTx/>
              <a:buSzPct val="90000"/>
              <a:buFontTx/>
              <a:defRPr/>
            </a:pPr>
            <a:r>
              <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第一种情况是：</a:t>
            </a:r>
            <a:endPar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R="0" defTabSz="914400">
              <a:spcBef>
                <a:spcPts val="600"/>
              </a:spcBef>
              <a:buClrTx/>
              <a:buSzPct val="90000"/>
              <a:buFontTx/>
              <a:defRPr/>
            </a:pPr>
            <a:r>
              <a:rPr kumimoji="1" lang="zh-CN" altLang="en-US" sz="2400" b="1" kern="0" cap="none" spc="0" normalizeH="0" baseline="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模式串</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中</a:t>
            </a:r>
            <a:r>
              <a:rPr kumimoji="1" lang="zh-CN" altLang="en-US" sz="2400" b="1" kern="0" cap="none" spc="0" normalizeH="0" baseline="0" noProof="0" dirty="0">
                <a:solidFill>
                  <a:srgbClr val="CC0000"/>
                </a:solidFill>
                <a:latin typeface="Times New Roman" panose="02020603050405020304" pitchFamily="18" charset="0"/>
                <a:ea typeface="宋体" panose="02010600030101010101" pitchFamily="2" charset="-122"/>
                <a:cs typeface="Times New Roman" panose="02020603050405020304" pitchFamily="18" charset="0"/>
              </a:rPr>
              <a:t>不存在相等真子串</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的情况，即</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中不存在前</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1&lt;k&lt;j-1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）个字符等于后</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个字符的情况。</a:t>
            </a:r>
            <a:endPar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marR="0" defTabSz="914400">
              <a:spcBef>
                <a:spcPts val="600"/>
              </a:spcBef>
              <a:buClrTx/>
              <a:buSzPct val="90000"/>
              <a:buFontTx/>
              <a:defRPr/>
            </a:pP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例：主串</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0" noProof="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kern="0" cap="none" spc="0" normalizeH="0" baseline="0" noProof="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400" b="1" kern="0" cap="none" spc="0" normalizeH="0" baseline="0" noProof="0" dirty="0" err="1">
                <a:solidFill>
                  <a:srgbClr val="FF00FF"/>
                </a:solidFill>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400" b="1" kern="0" cap="none" spc="0" normalizeH="0" baseline="0" noProof="0" dirty="0" err="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cde</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，模式串</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0" noProof="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kern="0" cap="none" spc="0" normalizeH="0" baseline="0" noProof="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400" b="1" kern="0" cap="none" spc="0" normalizeH="0" baseline="0" noProof="0" dirty="0" err="1">
                <a:solidFill>
                  <a:srgbClr val="FF9900"/>
                </a:solidFill>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的模式匹配过程。</a:t>
            </a:r>
            <a:endPar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marR="0" defTabSz="914400">
              <a:spcBef>
                <a:spcPts val="600"/>
              </a:spcBef>
              <a:buClrTx/>
              <a:buSzPct val="90000"/>
              <a:buFontTx/>
              <a:defRPr/>
            </a:pP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当</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时，由于</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j-1</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cd</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情况１成立</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即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，所以定有</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，接下来可直接比较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 </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和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996" name="Slide Number Placeholder 5"/>
          <p:cNvSpPr txBox="1"/>
          <p:nvPr/>
        </p:nvSpPr>
        <p:spPr>
          <a:xfrm>
            <a:off x="8763000" y="6400800"/>
            <a:ext cx="1905000" cy="457200"/>
          </a:xfrm>
          <a:prstGeom prst="rect">
            <a:avLst/>
          </a:prstGeom>
          <a:noFill/>
          <a:ln w="9525">
            <a:noFill/>
          </a:ln>
        </p:spPr>
        <p:txBody>
          <a:bodyPr/>
          <a:p>
            <a:pPr algn="r"/>
            <a:fld id="{9A0DB2DC-4C9A-4742-B13C-FB6460FD3503}" type="slidenum">
              <a:rPr lang="zh-CN" altLang="en-US" sz="2400" dirty="0">
                <a:latin typeface="Times New Roman" panose="02020603050405020304" pitchFamily="18" charset="0"/>
              </a:rPr>
            </a:fld>
            <a:endParaRPr lang="zh-CN" altLang="en-US"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26" end="34"/>
                                            </p:txEl>
                                          </p:spTgt>
                                        </p:tgtEl>
                                        <p:attrNameLst>
                                          <p:attrName>style.visibility</p:attrName>
                                        </p:attrNameLst>
                                      </p:cBhvr>
                                      <p:to>
                                        <p:strVal val="visible"/>
                                      </p:to>
                                    </p:set>
                                    <p:animEffect transition="in" filter="blinds(horizontal)">
                                      <p:cBhvr>
                                        <p:cTn id="7" dur="500"/>
                                        <p:tgtEl>
                                          <p:spTgt spid="3">
                                            <p:txEl>
                                              <p:charRg st="26"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34" end="91"/>
                                            </p:txEl>
                                          </p:spTgt>
                                        </p:tgtEl>
                                        <p:attrNameLst>
                                          <p:attrName>style.visibility</p:attrName>
                                        </p:attrNameLst>
                                      </p:cBhvr>
                                      <p:to>
                                        <p:strVal val="visible"/>
                                      </p:to>
                                    </p:set>
                                    <p:animEffect transition="in" filter="blinds(horizontal)">
                                      <p:cBhvr>
                                        <p:cTn id="12" dur="500"/>
                                        <p:tgtEl>
                                          <p:spTgt spid="3">
                                            <p:txEl>
                                              <p:charRg st="34" end="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91" end="127"/>
                                            </p:txEl>
                                          </p:spTgt>
                                        </p:tgtEl>
                                        <p:attrNameLst>
                                          <p:attrName>style.visibility</p:attrName>
                                        </p:attrNameLst>
                                      </p:cBhvr>
                                      <p:to>
                                        <p:strVal val="visible"/>
                                      </p:to>
                                    </p:set>
                                    <p:animEffect transition="in" filter="blinds(horizontal)">
                                      <p:cBhvr>
                                        <p:cTn id="17" dur="500"/>
                                        <p:tgtEl>
                                          <p:spTgt spid="3">
                                            <p:txEl>
                                              <p:charRg st="91" end="1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charRg st="127" end="210"/>
                                            </p:txEl>
                                          </p:spTgt>
                                        </p:tgtEl>
                                        <p:attrNameLst>
                                          <p:attrName>style.visibility</p:attrName>
                                        </p:attrNameLst>
                                      </p:cBhvr>
                                      <p:to>
                                        <p:strVal val="visible"/>
                                      </p:to>
                                    </p:set>
                                    <p:animEffect transition="in" filter="blinds(horizontal)">
                                      <p:cBhvr>
                                        <p:cTn id="22" dur="500"/>
                                        <p:tgtEl>
                                          <p:spTgt spid="3">
                                            <p:txEl>
                                              <p:charRg st="127"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1919288" y="549275"/>
            <a:ext cx="8424863" cy="3095625"/>
          </a:xfrm>
          <a:prstGeom prst="rect">
            <a:avLst/>
          </a:prstGeom>
          <a:noFill/>
          <a:ln w="9525">
            <a:noFill/>
            <a:miter lim="800000"/>
          </a:ln>
        </p:spPr>
        <p:txBody>
          <a:bodyPr/>
          <a:lstStyle/>
          <a:p>
            <a:pPr marR="0" defTabSz="914400">
              <a:spcBef>
                <a:spcPts val="600"/>
              </a:spcBef>
              <a:buClrTx/>
              <a:buSzPct val="90000"/>
              <a:buFontTx/>
              <a:defRPr/>
            </a:pPr>
            <a:r>
              <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第二种情况是：</a:t>
            </a:r>
            <a:endPar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R="0" defTabSz="914400">
              <a:spcBef>
                <a:spcPts val="600"/>
              </a:spcBef>
              <a:buClrTx/>
              <a:buSzPct val="90000"/>
              <a:buFontTx/>
              <a:defRPr/>
            </a:pPr>
            <a:r>
              <a:rPr kumimoji="1" lang="zh-CN" altLang="en-US" sz="2400" b="1" kern="0" cap="none" spc="0" normalizeH="0" baseline="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模式串中</a:t>
            </a:r>
            <a:r>
              <a:rPr kumimoji="1" lang="zh-CN" altLang="en-US" sz="2400" b="1" kern="0" cap="none" spc="0" normalizeH="0" baseline="0" noProof="0" dirty="0">
                <a:solidFill>
                  <a:srgbClr val="CC0000"/>
                </a:solidFill>
                <a:latin typeface="Times New Roman" panose="02020603050405020304" pitchFamily="18" charset="0"/>
                <a:ea typeface="宋体" panose="02010600030101010101" pitchFamily="2" charset="-122"/>
                <a:cs typeface="Times New Roman" panose="02020603050405020304" pitchFamily="18" charset="0"/>
              </a:rPr>
              <a:t>存在相等真子串</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的情况，即</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存在前</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1&lt;k&lt;j-1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）个字符等于后</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个字符的情况。</a:t>
            </a:r>
            <a:endPar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marR="0" defTabSz="914400">
              <a:spcBef>
                <a:spcPts val="600"/>
              </a:spcBef>
              <a:buClrTx/>
              <a:buSzPct val="90000"/>
              <a:buFontTx/>
              <a:defRPr/>
            </a:pP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例：主串</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0" noProof="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aaa</a:t>
            </a:r>
            <a:r>
              <a:rPr kumimoji="1" lang="en-US" altLang="zh-CN" sz="2400" b="1" kern="0" cap="none" spc="0" normalizeH="0" baseline="0" noProof="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400" b="1" kern="0" cap="none" spc="0" normalizeH="0" baseline="0" noProof="0" dirty="0" err="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aaad</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，模式串</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0" noProof="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aaa</a:t>
            </a:r>
            <a:r>
              <a:rPr kumimoji="1" lang="en-US" altLang="zh-CN" sz="2400" b="1" kern="0" cap="none" spc="0" normalizeH="0" baseline="0" noProof="0" dirty="0" err="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的模式匹配过程。</a:t>
            </a:r>
            <a:endPar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marR="0" defTabSz="914400">
              <a:spcBef>
                <a:spcPts val="600"/>
              </a:spcBef>
              <a:buClrTx/>
              <a:buSzPct val="90000"/>
              <a:buFontTx/>
              <a:defRPr/>
            </a:pP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当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4 </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时，有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，还有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，取最大的相等子串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，有</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由于</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此时必然有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显然，接下来可直接比较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4 </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和 </a:t>
            </a:r>
            <a:r>
              <a:rPr kumimoji="1" lang="en-US" altLang="zh-CN"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400" b="1" kern="0" cap="none" spc="0" normalizeH="0" baseline="-2500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kern="0" cap="none" spc="0" normalizeH="0" baseline="0" noProof="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p:nvPr>
            <p:ph/>
          </p:nvPr>
        </p:nvSpPr>
        <p:spPr>
          <a:xfrm>
            <a:off x="1919288" y="3716338"/>
            <a:ext cx="7920037" cy="2663825"/>
          </a:xfrm>
        </p:spPr>
        <p:txBody>
          <a:bodyPr vert="horz" wrap="square" lIns="91440" tIns="45720" rIns="91440" bIns="45720" anchor="t"/>
          <a:p>
            <a:pPr marL="0" indent="0" eaLnBrk="1" hangingPunct="1">
              <a:spcBef>
                <a:spcPts val="600"/>
              </a:spcBef>
              <a:buNone/>
            </a:pPr>
            <a:r>
              <a:rPr lang="zh-CN" altLang="en-US" sz="2400" b="1" dirty="0">
                <a:solidFill>
                  <a:srgbClr val="0000FF"/>
                </a:solidFill>
                <a:latin typeface="Times New Roman" panose="02020603050405020304" pitchFamily="18" charset="0"/>
                <a:cs typeface="Times New Roman" panose="02020603050405020304" pitchFamily="18" charset="0"/>
              </a:rPr>
              <a:t>总结以上</a:t>
            </a:r>
            <a:r>
              <a:rPr lang="en-US" altLang="zh-CN" sz="2400" b="1" dirty="0">
                <a:solidFill>
                  <a:srgbClr val="0000FF"/>
                </a:solidFill>
                <a:latin typeface="Times New Roman" panose="02020603050405020304" pitchFamily="18" charset="0"/>
                <a:cs typeface="Times New Roman" panose="02020603050405020304" pitchFamily="18" charset="0"/>
              </a:rPr>
              <a:t>2</a:t>
            </a:r>
            <a:r>
              <a:rPr lang="zh-CN" altLang="en-US" sz="2400" b="1" dirty="0">
                <a:solidFill>
                  <a:srgbClr val="0000FF"/>
                </a:solidFill>
                <a:latin typeface="Times New Roman" panose="02020603050405020304" pitchFamily="18" charset="0"/>
                <a:cs typeface="Times New Roman" panose="02020603050405020304" pitchFamily="18" charset="0"/>
              </a:rPr>
              <a:t>种情况可以发现：</a:t>
            </a:r>
            <a:endParaRPr lang="zh-CN" altLang="en-US" sz="2400" b="1" dirty="0">
              <a:solidFill>
                <a:srgbClr val="0000FF"/>
              </a:solidFill>
              <a:latin typeface="Times New Roman" panose="02020603050405020304" pitchFamily="18" charset="0"/>
              <a:cs typeface="Times New Roman" panose="02020603050405020304" pitchFamily="18" charset="0"/>
            </a:endParaRPr>
          </a:p>
          <a:p>
            <a:pPr marL="0" indent="0" eaLnBrk="1" hangingPunct="1">
              <a:spcBef>
                <a:spcPts val="600"/>
              </a:spcBef>
              <a:buNone/>
            </a:pPr>
            <a:r>
              <a:rPr lang="zh-CN" altLang="en-US" sz="2400" b="1" dirty="0">
                <a:latin typeface="Times New Roman" panose="02020603050405020304" pitchFamily="18" charset="0"/>
                <a:cs typeface="Times New Roman" panose="02020603050405020304" pitchFamily="18" charset="0"/>
              </a:rPr>
              <a:t>    一旦有比较不相等时，主串 </a:t>
            </a:r>
            <a:r>
              <a:rPr lang="en-US" altLang="zh-CN" sz="2400" b="1" dirty="0">
                <a:latin typeface="Times New Roman" panose="02020603050405020304" pitchFamily="18" charset="0"/>
                <a:cs typeface="Times New Roman" panose="02020603050405020304" pitchFamily="18" charset="0"/>
              </a:rPr>
              <a:t>s </a:t>
            </a:r>
            <a:r>
              <a:rPr lang="zh-CN" altLang="en-US" sz="2400" b="1" dirty="0">
                <a:latin typeface="Times New Roman" panose="02020603050405020304" pitchFamily="18" charset="0"/>
                <a:cs typeface="Times New Roman" panose="02020603050405020304" pitchFamily="18" charset="0"/>
              </a:rPr>
              <a:t>的下标不必回退，主串的 </a:t>
            </a:r>
            <a:r>
              <a:rPr lang="en-US" altLang="zh-CN" sz="2400" b="1" dirty="0">
                <a:latin typeface="Times New Roman" panose="02020603050405020304" pitchFamily="18" charset="0"/>
                <a:cs typeface="Times New Roman" panose="02020603050405020304" pitchFamily="18" charset="0"/>
              </a:rPr>
              <a:t>s</a:t>
            </a:r>
            <a:r>
              <a:rPr lang="en-US" altLang="zh-CN" sz="2400" b="1" baseline="-25000" dirty="0">
                <a:latin typeface="Times New Roman" panose="02020603050405020304" pitchFamily="18" charset="0"/>
                <a:cs typeface="Times New Roman" panose="02020603050405020304" pitchFamily="18" charset="0"/>
              </a:rPr>
              <a:t>i </a:t>
            </a:r>
            <a:r>
              <a:rPr lang="zh-CN" altLang="en-US" sz="2400" b="1" dirty="0">
                <a:latin typeface="Times New Roman" panose="02020603050405020304" pitchFamily="18" charset="0"/>
                <a:cs typeface="Times New Roman" panose="02020603050405020304" pitchFamily="18" charset="0"/>
              </a:rPr>
              <a:t>可直接和模式串的 </a:t>
            </a:r>
            <a:r>
              <a:rPr lang="en-US" altLang="zh-CN" sz="2400" b="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k</a:t>
            </a:r>
            <a:r>
              <a:rPr lang="en-US" altLang="zh-CN" sz="2400" b="1" dirty="0">
                <a:latin typeface="Times New Roman" panose="02020603050405020304" pitchFamily="18" charset="0"/>
                <a:cs typeface="Times New Roman" panose="02020603050405020304" pitchFamily="18" charset="0"/>
              </a:rPr>
              <a:t>(1&lt; k&lt;j-1</a:t>
            </a:r>
            <a:r>
              <a:rPr lang="zh-CN" altLang="en-US" sz="2400" b="1" dirty="0">
                <a:latin typeface="Times New Roman" panose="02020603050405020304" pitchFamily="18" charset="0"/>
                <a:cs typeface="Times New Roman" panose="02020603050405020304" pitchFamily="18" charset="0"/>
              </a:rPr>
              <a:t>）比较，</a:t>
            </a:r>
            <a:r>
              <a:rPr lang="en-US" altLang="zh-CN" sz="2400" b="1" dirty="0">
                <a:latin typeface="Times New Roman" panose="02020603050405020304" pitchFamily="18" charset="0"/>
                <a:cs typeface="Times New Roman" panose="02020603050405020304" pitchFamily="18" charset="0"/>
              </a:rPr>
              <a:t>k </a:t>
            </a:r>
            <a:r>
              <a:rPr lang="zh-CN" altLang="en-US" sz="2400" b="1" dirty="0">
                <a:latin typeface="Times New Roman" panose="02020603050405020304" pitchFamily="18" charset="0"/>
                <a:cs typeface="Times New Roman" panose="02020603050405020304" pitchFamily="18" charset="0"/>
              </a:rPr>
              <a:t>的确定与主串 </a:t>
            </a:r>
            <a:r>
              <a:rPr lang="en-US" altLang="zh-CN" sz="2400" b="1" dirty="0">
                <a:latin typeface="Times New Roman" panose="02020603050405020304" pitchFamily="18" charset="0"/>
                <a:cs typeface="Times New Roman" panose="02020603050405020304" pitchFamily="18" charset="0"/>
              </a:rPr>
              <a:t>s </a:t>
            </a:r>
            <a:r>
              <a:rPr lang="zh-CN" altLang="en-US" sz="2400" b="1" dirty="0">
                <a:latin typeface="Times New Roman" panose="02020603050405020304" pitchFamily="18" charset="0"/>
                <a:cs typeface="Times New Roman" panose="02020603050405020304" pitchFamily="18" charset="0"/>
              </a:rPr>
              <a:t>并无关系，</a:t>
            </a:r>
            <a:r>
              <a:rPr lang="en-US" altLang="zh-CN" sz="2400" b="1" dirty="0">
                <a:solidFill>
                  <a:srgbClr val="FF0000"/>
                </a:solidFill>
                <a:latin typeface="Times New Roman" panose="02020603050405020304" pitchFamily="18" charset="0"/>
                <a:cs typeface="Times New Roman" panose="02020603050405020304" pitchFamily="18" charset="0"/>
              </a:rPr>
              <a:t>k </a:t>
            </a:r>
            <a:r>
              <a:rPr lang="zh-CN" altLang="en-US" sz="2400" b="1" dirty="0">
                <a:solidFill>
                  <a:srgbClr val="FF0000"/>
                </a:solidFill>
                <a:latin typeface="Times New Roman" panose="02020603050405020304" pitchFamily="18" charset="0"/>
                <a:cs typeface="Times New Roman" panose="02020603050405020304" pitchFamily="18" charset="0"/>
              </a:rPr>
              <a:t>的确定只与模式串 </a:t>
            </a:r>
            <a:r>
              <a:rPr lang="en-US" altLang="zh-CN" sz="2400" b="1" dirty="0">
                <a:solidFill>
                  <a:srgbClr val="FF0000"/>
                </a:solidFill>
                <a:latin typeface="Times New Roman" panose="02020603050405020304" pitchFamily="18" charset="0"/>
                <a:cs typeface="Times New Roman" panose="02020603050405020304" pitchFamily="18" charset="0"/>
              </a:rPr>
              <a:t>p </a:t>
            </a:r>
            <a:r>
              <a:rPr lang="zh-CN" altLang="en-US" sz="2400" b="1" dirty="0">
                <a:solidFill>
                  <a:srgbClr val="FF0000"/>
                </a:solidFill>
                <a:latin typeface="Times New Roman" panose="02020603050405020304" pitchFamily="18" charset="0"/>
                <a:cs typeface="Times New Roman" panose="02020603050405020304" pitchFamily="18" charset="0"/>
              </a:rPr>
              <a:t>本身的构成有关</a:t>
            </a:r>
            <a:r>
              <a:rPr lang="zh-CN" altLang="en-US" sz="2400" b="1" dirty="0">
                <a:latin typeface="Times New Roman" panose="02020603050405020304" pitchFamily="18" charset="0"/>
                <a:cs typeface="Times New Roman" panose="02020603050405020304" pitchFamily="18" charset="0"/>
              </a:rPr>
              <a:t>，即从模式串本身就可求出 </a:t>
            </a:r>
            <a:r>
              <a:rPr lang="en-US" altLang="zh-CN" sz="2400" b="1" dirty="0">
                <a:latin typeface="Times New Roman" panose="02020603050405020304" pitchFamily="18" charset="0"/>
                <a:cs typeface="Times New Roman" panose="02020603050405020304" pitchFamily="18" charset="0"/>
              </a:rPr>
              <a:t>k </a:t>
            </a:r>
            <a:r>
              <a:rPr lang="zh-CN" altLang="en-US" sz="2400" b="1" dirty="0">
                <a:latin typeface="Times New Roman" panose="02020603050405020304" pitchFamily="18" charset="0"/>
                <a:cs typeface="Times New Roman" panose="02020603050405020304" pitchFamily="18" charset="0"/>
              </a:rPr>
              <a:t>的值。</a:t>
            </a:r>
            <a:endParaRPr lang="zh-CN" altLang="en-US" sz="2400" b="1" dirty="0">
              <a:latin typeface="Times New Roman" panose="02020603050405020304" pitchFamily="18" charset="0"/>
              <a:ea typeface="Times New Roman" panose="02020603050405020304" pitchFamily="18" charset="0"/>
            </a:endParaRPr>
          </a:p>
        </p:txBody>
      </p:sp>
      <p:sp>
        <p:nvSpPr>
          <p:cNvPr id="86020" name="Slide Number Placeholder 5"/>
          <p:cNvSpPr txBox="1"/>
          <p:nvPr/>
        </p:nvSpPr>
        <p:spPr>
          <a:xfrm>
            <a:off x="8763000" y="6400800"/>
            <a:ext cx="1905000" cy="457200"/>
          </a:xfrm>
          <a:prstGeom prst="rect">
            <a:avLst/>
          </a:prstGeom>
          <a:noFill/>
          <a:ln w="9525">
            <a:noFill/>
          </a:ln>
        </p:spPr>
        <p:txBody>
          <a:bodyPr/>
          <a:p>
            <a:pPr algn="r"/>
            <a:fld id="{9A0DB2DC-4C9A-4742-B13C-FB6460FD3503}" type="slidenum">
              <a:rPr lang="zh-CN" altLang="en-US" sz="2400" dirty="0">
                <a:latin typeface="Times New Roman" panose="02020603050405020304" pitchFamily="18" charset="0"/>
              </a:rPr>
            </a:fld>
            <a:endParaRPr lang="zh-CN" altLang="en-US"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0" end="8"/>
                                            </p:txEl>
                                          </p:spTgt>
                                        </p:tgtEl>
                                        <p:attrNameLst>
                                          <p:attrName>style.visibility</p:attrName>
                                        </p:attrNameLst>
                                      </p:cBhvr>
                                      <p:to>
                                        <p:strVal val="visible"/>
                                      </p:to>
                                    </p:set>
                                    <p:animEffect transition="in" filter="blinds(horizontal)">
                                      <p:cBhvr>
                                        <p:cTn id="7" dur="500"/>
                                        <p:tgtEl>
                                          <p:spTgt spid="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8" end="61"/>
                                            </p:txEl>
                                          </p:spTgt>
                                        </p:tgtEl>
                                        <p:attrNameLst>
                                          <p:attrName>style.visibility</p:attrName>
                                        </p:attrNameLst>
                                      </p:cBhvr>
                                      <p:to>
                                        <p:strVal val="visible"/>
                                      </p:to>
                                    </p:set>
                                    <p:animEffect transition="in" filter="blinds(horizontal)">
                                      <p:cBhvr>
                                        <p:cTn id="12" dur="500"/>
                                        <p:tgtEl>
                                          <p:spTgt spid="3">
                                            <p:txEl>
                                              <p:charRg st="8"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61" end="100"/>
                                            </p:txEl>
                                          </p:spTgt>
                                        </p:tgtEl>
                                        <p:attrNameLst>
                                          <p:attrName>style.visibility</p:attrName>
                                        </p:attrNameLst>
                                      </p:cBhvr>
                                      <p:to>
                                        <p:strVal val="visible"/>
                                      </p:to>
                                    </p:set>
                                    <p:animEffect transition="in" filter="blinds(horizontal)">
                                      <p:cBhvr>
                                        <p:cTn id="17" dur="500"/>
                                        <p:tgtEl>
                                          <p:spTgt spid="3">
                                            <p:txEl>
                                              <p:charRg st="61"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charRg st="100" end="224"/>
                                            </p:txEl>
                                          </p:spTgt>
                                        </p:tgtEl>
                                        <p:attrNameLst>
                                          <p:attrName>style.visibility</p:attrName>
                                        </p:attrNameLst>
                                      </p:cBhvr>
                                      <p:to>
                                        <p:strVal val="visible"/>
                                      </p:to>
                                    </p:set>
                                    <p:animEffect transition="in" filter="blinds(horizontal)">
                                      <p:cBhvr>
                                        <p:cTn id="22" dur="500"/>
                                        <p:tgtEl>
                                          <p:spTgt spid="3">
                                            <p:txEl>
                                              <p:charRg st="100" end="2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charRg st="0" end="14"/>
                                            </p:txEl>
                                          </p:spTgt>
                                        </p:tgtEl>
                                        <p:attrNameLst>
                                          <p:attrName>style.visibility</p:attrName>
                                        </p:attrNameLst>
                                      </p:cBhvr>
                                      <p:to>
                                        <p:strVal val="visible"/>
                                      </p:to>
                                    </p:set>
                                    <p:animEffect transition="in" filter="blinds(horizontal)">
                                      <p:cBhvr>
                                        <p:cTn id="27" dur="500"/>
                                        <p:tgtEl>
                                          <p:spTgt spid="5">
                                            <p:txEl>
                                              <p:charRg st="0"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charRg st="14" end="127"/>
                                            </p:txEl>
                                          </p:spTgt>
                                        </p:tgtEl>
                                        <p:attrNameLst>
                                          <p:attrName>style.visibility</p:attrName>
                                        </p:attrNameLst>
                                      </p:cBhvr>
                                      <p:to>
                                        <p:strVal val="visible"/>
                                      </p:to>
                                    </p:set>
                                    <p:animEffect transition="in" filter="blinds(horizontal)">
                                      <p:cBhvr>
                                        <p:cTn id="32" dur="500"/>
                                        <p:tgtEl>
                                          <p:spTgt spid="5">
                                            <p:txEl>
                                              <p:charRg st="14"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48482" name="Rectangle 2"/>
          <p:cNvSpPr/>
          <p:nvPr/>
        </p:nvSpPr>
        <p:spPr>
          <a:xfrm>
            <a:off x="1600200" y="762000"/>
            <a:ext cx="8534400" cy="1198880"/>
          </a:xfrm>
          <a:prstGeom prst="rect">
            <a:avLst/>
          </a:prstGeom>
          <a:noFill/>
          <a:ln w="9525">
            <a:noFill/>
          </a:ln>
        </p:spPr>
        <p:txBody>
          <a:bodyPr>
            <a:spAutoFit/>
          </a:bodyPr>
          <a:p>
            <a:r>
              <a:rPr lang="zh-CN" altLang="en-US" sz="2400" b="1" dirty="0">
                <a:solidFill>
                  <a:srgbClr val="FFFFFF"/>
                </a:solidFill>
                <a:latin typeface="楷体_GB2312" pitchFamily="49" charset="-122"/>
                <a:ea typeface="楷体_GB2312" pitchFamily="49" charset="-122"/>
              </a:rPr>
              <a:t>尽量利用已经</a:t>
            </a:r>
            <a:r>
              <a:rPr lang="zh-CN" altLang="en-US" sz="2400" b="1" dirty="0">
                <a:solidFill>
                  <a:srgbClr val="66FF33"/>
                </a:solidFill>
                <a:latin typeface="楷体_GB2312" pitchFamily="49" charset="-122"/>
                <a:ea typeface="楷体_GB2312" pitchFamily="49" charset="-122"/>
              </a:rPr>
              <a:t>部分匹配</a:t>
            </a:r>
            <a:r>
              <a:rPr lang="zh-CN" altLang="en-US" sz="2400" b="1" dirty="0">
                <a:solidFill>
                  <a:srgbClr val="FFFFFF"/>
                </a:solidFill>
                <a:latin typeface="楷体_GB2312" pitchFamily="49" charset="-122"/>
                <a:ea typeface="楷体_GB2312" pitchFamily="49" charset="-122"/>
              </a:rPr>
              <a:t>的结果信息，尽量让</a:t>
            </a:r>
            <a:r>
              <a:rPr lang="en-US" altLang="zh-CN" sz="2400" b="1" dirty="0">
                <a:solidFill>
                  <a:srgbClr val="FFFFFF"/>
                </a:solidFill>
                <a:latin typeface="楷体_GB2312" pitchFamily="49" charset="-122"/>
                <a:ea typeface="楷体_GB2312" pitchFamily="49" charset="-122"/>
              </a:rPr>
              <a:t>i</a:t>
            </a:r>
            <a:r>
              <a:rPr lang="zh-CN" altLang="en-US" sz="2400" b="1" dirty="0">
                <a:solidFill>
                  <a:srgbClr val="FFFFFF"/>
                </a:solidFill>
                <a:latin typeface="楷体_GB2312" pitchFamily="49" charset="-122"/>
                <a:ea typeface="楷体_GB2312" pitchFamily="49" charset="-122"/>
              </a:rPr>
              <a:t>不要回溯，加快模式串的滑动速度。</a:t>
            </a:r>
            <a:endParaRPr lang="zh-CN" altLang="en-US" sz="2400" b="1" dirty="0">
              <a:solidFill>
                <a:srgbClr val="FFFFFF"/>
              </a:solidFill>
              <a:latin typeface="楷体_GB2312" pitchFamily="49" charset="-122"/>
              <a:ea typeface="楷体_GB2312" pitchFamily="49" charset="-122"/>
            </a:endParaRPr>
          </a:p>
          <a:p>
            <a:r>
              <a:rPr lang="zh-CN" altLang="en-US" sz="2400" b="1" dirty="0">
                <a:solidFill>
                  <a:srgbClr val="9CE157"/>
                </a:solidFill>
                <a:latin typeface="楷体_GB2312" pitchFamily="49" charset="-122"/>
                <a:ea typeface="楷体_GB2312" pitchFamily="49" charset="-122"/>
              </a:rPr>
              <a:t>例：</a:t>
            </a:r>
            <a:endParaRPr lang="zh-CN" altLang="en-US" sz="2400" b="1" dirty="0">
              <a:solidFill>
                <a:srgbClr val="9CE157"/>
              </a:solidFill>
              <a:latin typeface="楷体_GB2312" pitchFamily="49" charset="-122"/>
              <a:ea typeface="楷体_GB2312" pitchFamily="49" charset="-122"/>
            </a:endParaRPr>
          </a:p>
        </p:txBody>
      </p:sp>
      <p:grpSp>
        <p:nvGrpSpPr>
          <p:cNvPr id="2" name="Group 3"/>
          <p:cNvGrpSpPr/>
          <p:nvPr/>
        </p:nvGrpSpPr>
        <p:grpSpPr>
          <a:xfrm>
            <a:off x="4114800" y="1905000"/>
            <a:ext cx="4419600" cy="1219200"/>
            <a:chOff x="1632" y="1200"/>
            <a:chExt cx="2784" cy="768"/>
          </a:xfrm>
        </p:grpSpPr>
        <p:sp>
          <p:nvSpPr>
            <p:cNvPr id="87089" name="Line 4"/>
            <p:cNvSpPr/>
            <p:nvPr/>
          </p:nvSpPr>
          <p:spPr>
            <a:xfrm flipV="1">
              <a:off x="4416" y="1200"/>
              <a:ext cx="0" cy="96"/>
            </a:xfrm>
            <a:prstGeom prst="line">
              <a:avLst/>
            </a:prstGeom>
            <a:ln w="9525" cap="flat" cmpd="sng">
              <a:solidFill>
                <a:schemeClr val="tx1"/>
              </a:solidFill>
              <a:prstDash val="solid"/>
              <a:headEnd type="none" w="med" len="med"/>
              <a:tailEnd type="none" w="med" len="med"/>
            </a:ln>
          </p:spPr>
        </p:sp>
        <p:sp>
          <p:nvSpPr>
            <p:cNvPr id="87090" name="Line 5"/>
            <p:cNvSpPr/>
            <p:nvPr/>
          </p:nvSpPr>
          <p:spPr>
            <a:xfrm flipH="1">
              <a:off x="1632" y="1200"/>
              <a:ext cx="2784" cy="768"/>
            </a:xfrm>
            <a:prstGeom prst="line">
              <a:avLst/>
            </a:prstGeom>
            <a:ln w="9525" cap="flat" cmpd="sng">
              <a:solidFill>
                <a:schemeClr val="tx1"/>
              </a:solidFill>
              <a:prstDash val="solid"/>
              <a:headEnd type="none" w="med" len="med"/>
              <a:tailEnd type="triangle" w="med" len="med"/>
            </a:ln>
          </p:spPr>
        </p:sp>
      </p:grpSp>
      <p:sp>
        <p:nvSpPr>
          <p:cNvPr id="87044" name="Rectangle 6"/>
          <p:cNvSpPr>
            <a:spLocks noGrp="1"/>
          </p:cNvSpPr>
          <p:nvPr>
            <p:ph type="title"/>
          </p:nvPr>
        </p:nvSpPr>
        <p:spPr>
          <a:xfrm>
            <a:off x="1676400" y="157322"/>
            <a:ext cx="7467600" cy="521970"/>
          </a:xfrm>
        </p:spPr>
        <p:txBody>
          <a:bodyPr vert="horz" wrap="square" lIns="91440" tIns="45720" rIns="91440" bIns="45720" anchor="ctr">
            <a:spAutoFit/>
          </a:bodyPr>
          <a:p>
            <a:pPr algn="l" eaLnBrk="1" hangingPunct="1"/>
            <a:r>
              <a:rPr lang="en-US" altLang="zh-CN" sz="2800" b="1" dirty="0">
                <a:latin typeface="宋体" panose="02010600030101010101" pitchFamily="2" charset="-122"/>
              </a:rPr>
              <a:t>① KMP</a:t>
            </a:r>
            <a:r>
              <a:rPr lang="zh-CN" altLang="en-US" sz="2800" b="1" dirty="0">
                <a:latin typeface="宋体" panose="02010600030101010101" pitchFamily="2" charset="-122"/>
              </a:rPr>
              <a:t>算法设计思想：</a:t>
            </a:r>
            <a:endParaRPr lang="zh-CN" altLang="en-US" sz="2400" b="1" dirty="0">
              <a:solidFill>
                <a:srgbClr val="00FF00"/>
              </a:solidFill>
            </a:endParaRPr>
          </a:p>
        </p:txBody>
      </p:sp>
      <p:sp>
        <p:nvSpPr>
          <p:cNvPr id="148487" name="Rectangle 7"/>
          <p:cNvSpPr/>
          <p:nvPr/>
        </p:nvSpPr>
        <p:spPr>
          <a:xfrm>
            <a:off x="1676400" y="1981200"/>
            <a:ext cx="4191000" cy="521970"/>
          </a:xfrm>
          <a:prstGeom prst="rect">
            <a:avLst/>
          </a:prstGeom>
          <a:noFill/>
          <a:ln w="9525">
            <a:noFill/>
          </a:ln>
        </p:spPr>
        <p:txBody>
          <a:bodyPr>
            <a:spAutoFit/>
          </a:bodyPr>
          <a:p>
            <a:r>
              <a:rPr lang="en-US" altLang="zh-CN" sz="2800" b="1" dirty="0">
                <a:solidFill>
                  <a:srgbClr val="FFFFFF"/>
                </a:solidFill>
                <a:latin typeface="Times New Roman" panose="02020603050405020304" pitchFamily="18" charset="0"/>
                <a:ea typeface="黑体" panose="02010609060101010101" pitchFamily="49" charset="-122"/>
              </a:rPr>
              <a:t>S=‘a b a b c a b c a c b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148488" name="Rectangle 8"/>
          <p:cNvSpPr/>
          <p:nvPr/>
        </p:nvSpPr>
        <p:spPr>
          <a:xfrm>
            <a:off x="1725613" y="2362200"/>
            <a:ext cx="2003425" cy="521970"/>
          </a:xfrm>
          <a:prstGeom prst="rect">
            <a:avLst/>
          </a:prstGeom>
          <a:noFill/>
          <a:ln w="9525">
            <a:noFill/>
          </a:ln>
        </p:spPr>
        <p:txBody>
          <a:bodyPr wrap="none">
            <a:spAutoFit/>
          </a:bodyPr>
          <a:p>
            <a:r>
              <a:rPr lang="en-US" altLang="zh-CN" sz="2800" b="1" dirty="0">
                <a:solidFill>
                  <a:srgbClr val="FFFFFF"/>
                </a:solidFill>
                <a:latin typeface="宋体" panose="02010600030101010101" pitchFamily="2" charset="-122"/>
              </a:rPr>
              <a:t>T=</a:t>
            </a:r>
            <a:r>
              <a:rPr lang="en-US" altLang="zh-CN" sz="2800" b="1" dirty="0">
                <a:solidFill>
                  <a:srgbClr val="FFFFFF"/>
                </a:solidFill>
                <a:latin typeface="Times New Roman" panose="02020603050405020304" pitchFamily="18" charset="0"/>
              </a:rPr>
              <a:t>‘</a:t>
            </a:r>
            <a:r>
              <a:rPr lang="en-US" altLang="zh-CN" sz="2800" b="1" dirty="0">
                <a:solidFill>
                  <a:srgbClr val="FFFFFF"/>
                </a:solidFill>
                <a:latin typeface="Times New Roman" panose="02020603050405020304" pitchFamily="18" charset="0"/>
                <a:ea typeface="黑体" panose="02010609060101010101" pitchFamily="49" charset="-122"/>
              </a:rPr>
              <a:t>a b c a c</a:t>
            </a:r>
            <a:r>
              <a:rPr lang="en-US" altLang="zh-CN" sz="2800" b="1" dirty="0">
                <a:solidFill>
                  <a:srgbClr val="FFFFFF"/>
                </a:solidFill>
                <a:latin typeface="Times New Roman" panose="02020603050405020304" pitchFamily="18" charset="0"/>
              </a:rPr>
              <a:t>’</a:t>
            </a:r>
            <a:endParaRPr lang="en-US" altLang="zh-CN" sz="2800" b="1" dirty="0">
              <a:solidFill>
                <a:srgbClr val="FFFFFF"/>
              </a:solidFill>
              <a:latin typeface="宋体" panose="02010600030101010101" pitchFamily="2" charset="-122"/>
            </a:endParaRPr>
          </a:p>
        </p:txBody>
      </p:sp>
      <p:sp>
        <p:nvSpPr>
          <p:cNvPr id="148489" name="Rectangle 9"/>
          <p:cNvSpPr/>
          <p:nvPr/>
        </p:nvSpPr>
        <p:spPr>
          <a:xfrm>
            <a:off x="6248400" y="1981200"/>
            <a:ext cx="4191000" cy="521970"/>
          </a:xfrm>
          <a:prstGeom prst="rect">
            <a:avLst/>
          </a:prstGeom>
          <a:noFill/>
          <a:ln w="9525">
            <a:noFill/>
          </a:ln>
        </p:spPr>
        <p:txBody>
          <a:bodyPr>
            <a:spAutoFit/>
          </a:bodyPr>
          <a:p>
            <a:r>
              <a:rPr lang="en-US" altLang="zh-CN" sz="2800" b="1" dirty="0">
                <a:solidFill>
                  <a:srgbClr val="FFFFFF"/>
                </a:solidFill>
                <a:latin typeface="Times New Roman" panose="02020603050405020304" pitchFamily="18" charset="0"/>
                <a:ea typeface="黑体" panose="02010609060101010101" pitchFamily="49" charset="-122"/>
              </a:rPr>
              <a:t>S=‘a b </a:t>
            </a:r>
            <a:r>
              <a:rPr lang="en-US" altLang="zh-CN" sz="2800" b="1" dirty="0">
                <a:solidFill>
                  <a:srgbClr val="66FF33"/>
                </a:solidFill>
                <a:latin typeface="Times New Roman" panose="02020603050405020304" pitchFamily="18" charset="0"/>
                <a:ea typeface="黑体" panose="02010609060101010101" pitchFamily="49" charset="-122"/>
              </a:rPr>
              <a:t>a b c a</a:t>
            </a:r>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9CE157"/>
                </a:solidFill>
                <a:latin typeface="Times New Roman" panose="02020603050405020304" pitchFamily="18" charset="0"/>
                <a:ea typeface="黑体" panose="02010609060101010101" pitchFamily="49" charset="-122"/>
              </a:rPr>
              <a:t>b</a:t>
            </a:r>
            <a:r>
              <a:rPr lang="en-US" altLang="zh-CN" sz="2800" b="1" dirty="0">
                <a:solidFill>
                  <a:srgbClr val="FFFFFF"/>
                </a:solidFill>
                <a:latin typeface="Times New Roman" panose="02020603050405020304" pitchFamily="18" charset="0"/>
                <a:ea typeface="黑体" panose="02010609060101010101" pitchFamily="49" charset="-122"/>
              </a:rPr>
              <a:t> c a c b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148490" name="Rectangle 10"/>
          <p:cNvSpPr/>
          <p:nvPr/>
        </p:nvSpPr>
        <p:spPr>
          <a:xfrm>
            <a:off x="6858000" y="2362200"/>
            <a:ext cx="2003425" cy="521970"/>
          </a:xfrm>
          <a:prstGeom prst="rect">
            <a:avLst/>
          </a:prstGeom>
          <a:noFill/>
          <a:ln w="9525">
            <a:noFill/>
          </a:ln>
        </p:spPr>
        <p:txBody>
          <a:bodyPr wrap="none">
            <a:spAutoFit/>
          </a:bodyPr>
          <a:p>
            <a:r>
              <a:rPr lang="en-US" altLang="zh-CN" sz="2800" b="1" dirty="0">
                <a:solidFill>
                  <a:srgbClr val="FFFFFF"/>
                </a:solidFill>
                <a:latin typeface="宋体" panose="02010600030101010101" pitchFamily="2" charset="-122"/>
              </a:rPr>
              <a:t>T=</a:t>
            </a:r>
            <a:r>
              <a:rPr lang="en-US" altLang="zh-CN" sz="2800" b="1" dirty="0">
                <a:solidFill>
                  <a:srgbClr val="FFFFFF"/>
                </a:solidFill>
                <a:latin typeface="Times New Roman" panose="02020603050405020304" pitchFamily="18" charset="0"/>
              </a:rPr>
              <a:t>‘</a:t>
            </a:r>
            <a:r>
              <a:rPr lang="en-US" altLang="zh-CN" sz="2800" b="1" dirty="0">
                <a:solidFill>
                  <a:srgbClr val="66FF33"/>
                </a:solidFill>
                <a:latin typeface="Times New Roman" panose="02020603050405020304" pitchFamily="18" charset="0"/>
                <a:ea typeface="黑体" panose="02010609060101010101" pitchFamily="49" charset="-122"/>
              </a:rPr>
              <a:t>a b c a</a:t>
            </a:r>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9CE157"/>
                </a:solidFill>
                <a:latin typeface="Times New Roman" panose="02020603050405020304" pitchFamily="18" charset="0"/>
                <a:ea typeface="黑体" panose="02010609060101010101" pitchFamily="49" charset="-122"/>
              </a:rPr>
              <a:t>c</a:t>
            </a:r>
            <a:r>
              <a:rPr lang="en-US" altLang="zh-CN" sz="2800" b="1" dirty="0">
                <a:solidFill>
                  <a:srgbClr val="FFFFFF"/>
                </a:solidFill>
                <a:latin typeface="Times New Roman" panose="02020603050405020304" pitchFamily="18" charset="0"/>
              </a:rPr>
              <a:t>’</a:t>
            </a:r>
            <a:endParaRPr lang="en-US" altLang="zh-CN" sz="2800" b="1" dirty="0">
              <a:solidFill>
                <a:srgbClr val="FFFFFF"/>
              </a:solidFill>
              <a:latin typeface="宋体" panose="02010600030101010101" pitchFamily="2" charset="-122"/>
            </a:endParaRPr>
          </a:p>
        </p:txBody>
      </p:sp>
      <p:sp>
        <p:nvSpPr>
          <p:cNvPr id="148491" name="Rectangle 11"/>
          <p:cNvSpPr/>
          <p:nvPr/>
        </p:nvSpPr>
        <p:spPr>
          <a:xfrm>
            <a:off x="1676400" y="3048000"/>
            <a:ext cx="4191000" cy="521970"/>
          </a:xfrm>
          <a:prstGeom prst="rect">
            <a:avLst/>
          </a:prstGeom>
          <a:noFill/>
          <a:ln w="9525">
            <a:noFill/>
          </a:ln>
        </p:spPr>
        <p:txBody>
          <a:bodyPr>
            <a:spAutoFit/>
          </a:bodyPr>
          <a:p>
            <a:r>
              <a:rPr lang="en-US" altLang="zh-CN" sz="2800" b="1" dirty="0">
                <a:solidFill>
                  <a:srgbClr val="FFFFFF"/>
                </a:solidFill>
                <a:latin typeface="Times New Roman" panose="02020603050405020304" pitchFamily="18" charset="0"/>
                <a:ea typeface="黑体" panose="02010609060101010101" pitchFamily="49" charset="-122"/>
              </a:rPr>
              <a:t>S=‘a b a b c a</a:t>
            </a:r>
            <a:r>
              <a:rPr lang="en-US" altLang="zh-CN" sz="2800" b="1" dirty="0">
                <a:solidFill>
                  <a:srgbClr val="66FF33"/>
                </a:solidFill>
                <a:latin typeface="Times New Roman" panose="02020603050405020304" pitchFamily="18" charset="0"/>
                <a:ea typeface="黑体" panose="02010609060101010101" pitchFamily="49" charset="-122"/>
              </a:rPr>
              <a:t> b c a c</a:t>
            </a:r>
            <a:r>
              <a:rPr lang="en-US" altLang="zh-CN" sz="2800" b="1" dirty="0">
                <a:solidFill>
                  <a:srgbClr val="FFFFFF"/>
                </a:solidFill>
                <a:latin typeface="Times New Roman" panose="02020603050405020304" pitchFamily="18" charset="0"/>
                <a:ea typeface="黑体" panose="02010609060101010101" pitchFamily="49" charset="-122"/>
              </a:rPr>
              <a:t> b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148492" name="Rectangle 12"/>
          <p:cNvSpPr/>
          <p:nvPr/>
        </p:nvSpPr>
        <p:spPr>
          <a:xfrm>
            <a:off x="3048000" y="3429000"/>
            <a:ext cx="2003425" cy="521970"/>
          </a:xfrm>
          <a:prstGeom prst="rect">
            <a:avLst/>
          </a:prstGeom>
          <a:noFill/>
          <a:ln w="9525">
            <a:noFill/>
          </a:ln>
        </p:spPr>
        <p:txBody>
          <a:bodyPr wrap="none">
            <a:spAutoFit/>
          </a:bodyPr>
          <a:p>
            <a:r>
              <a:rPr lang="en-US" altLang="zh-CN" sz="2800" b="1" dirty="0">
                <a:solidFill>
                  <a:srgbClr val="FFFFFF"/>
                </a:solidFill>
                <a:latin typeface="宋体" panose="02010600030101010101" pitchFamily="2" charset="-122"/>
              </a:rPr>
              <a:t>T=</a:t>
            </a:r>
            <a:r>
              <a:rPr lang="en-US" altLang="zh-CN" sz="2800" b="1" dirty="0">
                <a:solidFill>
                  <a:srgbClr val="FFFFFF"/>
                </a:solidFill>
                <a:latin typeface="Times New Roman" panose="02020603050405020304" pitchFamily="18" charset="0"/>
              </a:rPr>
              <a:t>‘</a:t>
            </a:r>
            <a:r>
              <a:rPr lang="en-US" altLang="zh-CN" sz="2800" b="1" dirty="0">
                <a:solidFill>
                  <a:srgbClr val="FFFFFF"/>
                </a:solidFill>
                <a:latin typeface="Times New Roman" panose="02020603050405020304" pitchFamily="18" charset="0"/>
                <a:ea typeface="黑体" panose="02010609060101010101" pitchFamily="49" charset="-122"/>
              </a:rPr>
              <a:t>a</a:t>
            </a:r>
            <a:r>
              <a:rPr lang="en-US" altLang="zh-CN" sz="2800" b="1" dirty="0">
                <a:solidFill>
                  <a:srgbClr val="66FF33"/>
                </a:solidFill>
                <a:latin typeface="Times New Roman" panose="02020603050405020304" pitchFamily="18" charset="0"/>
                <a:ea typeface="黑体" panose="02010609060101010101" pitchFamily="49" charset="-122"/>
              </a:rPr>
              <a:t> b c a c</a:t>
            </a:r>
            <a:r>
              <a:rPr lang="en-US" altLang="zh-CN" sz="2800" b="1" dirty="0">
                <a:solidFill>
                  <a:srgbClr val="FFFFFF"/>
                </a:solidFill>
                <a:latin typeface="Times New Roman" panose="02020603050405020304" pitchFamily="18" charset="0"/>
              </a:rPr>
              <a:t>’</a:t>
            </a:r>
            <a:endParaRPr lang="en-US" altLang="zh-CN" sz="2800" b="1" dirty="0">
              <a:solidFill>
                <a:srgbClr val="FFFFFF"/>
              </a:solidFill>
              <a:latin typeface="宋体" panose="02010600030101010101" pitchFamily="2" charset="-122"/>
            </a:endParaRPr>
          </a:p>
        </p:txBody>
      </p:sp>
      <p:sp>
        <p:nvSpPr>
          <p:cNvPr id="148493" name="Rectangle 13"/>
          <p:cNvSpPr/>
          <p:nvPr/>
        </p:nvSpPr>
        <p:spPr>
          <a:xfrm>
            <a:off x="6248400" y="3581400"/>
            <a:ext cx="3962400" cy="829945"/>
          </a:xfrm>
          <a:prstGeom prst="rect">
            <a:avLst/>
          </a:prstGeom>
          <a:noFill/>
          <a:ln w="9525">
            <a:noFill/>
          </a:ln>
        </p:spPr>
        <p:txBody>
          <a:bodyPr>
            <a:spAutoFit/>
          </a:bodyPr>
          <a:p>
            <a:r>
              <a:rPr lang="en-US" altLang="zh-CN" sz="2400" b="1" dirty="0">
                <a:solidFill>
                  <a:srgbClr val="FFFFFF"/>
                </a:solidFill>
                <a:latin typeface="楷体_GB2312" pitchFamily="49" charset="-122"/>
                <a:ea typeface="楷体_GB2312" pitchFamily="49" charset="-122"/>
              </a:rPr>
              <a:t>Index_kmp</a:t>
            </a:r>
            <a:r>
              <a:rPr lang="zh-CN" altLang="en-US" sz="2400" b="1" dirty="0">
                <a:solidFill>
                  <a:srgbClr val="FFFFFF"/>
                </a:solidFill>
                <a:latin typeface="楷体_GB2312" pitchFamily="49" charset="-122"/>
                <a:ea typeface="楷体_GB2312" pitchFamily="49" charset="-122"/>
              </a:rPr>
              <a:t>的返回值应为</a:t>
            </a:r>
            <a:endParaRPr lang="en-US" altLang="zh-CN" sz="2400" b="1" dirty="0">
              <a:solidFill>
                <a:srgbClr val="FFFFFF"/>
              </a:solidFill>
              <a:latin typeface="楷体_GB2312" pitchFamily="49" charset="-122"/>
              <a:ea typeface="楷体_GB2312" pitchFamily="49" charset="-122"/>
            </a:endParaRPr>
          </a:p>
          <a:p>
            <a:r>
              <a:rPr lang="en-US" altLang="zh-CN" sz="2400" b="1" dirty="0">
                <a:solidFill>
                  <a:srgbClr val="FFFFFF"/>
                </a:solidFill>
                <a:latin typeface="楷体_GB2312" pitchFamily="49" charset="-122"/>
                <a:ea typeface="楷体_GB2312" pitchFamily="49" charset="-122"/>
              </a:rPr>
              <a:t>i=i-T[0]</a:t>
            </a:r>
            <a:r>
              <a:rPr lang="zh-CN" altLang="en-US" sz="2400" b="1" dirty="0">
                <a:solidFill>
                  <a:srgbClr val="FFFFFF"/>
                </a:solidFill>
                <a:latin typeface="楷体_GB2312" pitchFamily="49" charset="-122"/>
                <a:ea typeface="楷体_GB2312" pitchFamily="49" charset="-122"/>
              </a:rPr>
              <a:t>，</a:t>
            </a:r>
            <a:r>
              <a:rPr lang="en-US" altLang="zh-CN" sz="2400" b="1" dirty="0">
                <a:solidFill>
                  <a:srgbClr val="F98D43"/>
                </a:solidFill>
                <a:latin typeface="楷体_GB2312" pitchFamily="49" charset="-122"/>
                <a:ea typeface="楷体_GB2312" pitchFamily="49" charset="-122"/>
              </a:rPr>
              <a:t>i=6</a:t>
            </a:r>
            <a:endParaRPr lang="en-US" altLang="zh-CN" sz="2400" b="1" dirty="0">
              <a:solidFill>
                <a:srgbClr val="F98D43"/>
              </a:solidFill>
              <a:latin typeface="楷体_GB2312" pitchFamily="49" charset="-122"/>
              <a:ea typeface="楷体_GB2312" pitchFamily="49" charset="-122"/>
            </a:endParaRPr>
          </a:p>
        </p:txBody>
      </p:sp>
      <p:sp>
        <p:nvSpPr>
          <p:cNvPr id="148494" name="Rectangle 14"/>
          <p:cNvSpPr/>
          <p:nvPr/>
        </p:nvSpPr>
        <p:spPr>
          <a:xfrm>
            <a:off x="1752600" y="4343400"/>
            <a:ext cx="8534400" cy="1938020"/>
          </a:xfrm>
          <a:prstGeom prst="rect">
            <a:avLst/>
          </a:prstGeom>
          <a:noFill/>
          <a:ln w="9525">
            <a:noFill/>
          </a:ln>
        </p:spPr>
        <p:txBody>
          <a:bodyPr>
            <a:spAutoFit/>
          </a:bodyPr>
          <a:p>
            <a:pPr>
              <a:spcBef>
                <a:spcPct val="50000"/>
              </a:spcBef>
            </a:pPr>
            <a:r>
              <a:rPr lang="zh-CN" altLang="en-US" sz="2400" b="1" dirty="0">
                <a:solidFill>
                  <a:srgbClr val="9CE157"/>
                </a:solidFill>
                <a:latin typeface="楷体_GB2312" pitchFamily="49" charset="-122"/>
                <a:ea typeface="楷体_GB2312" pitchFamily="49" charset="-122"/>
              </a:rPr>
              <a:t>需要讨论三个问题：</a:t>
            </a:r>
            <a:endParaRPr lang="zh-CN" altLang="en-US" sz="2400" b="1" dirty="0">
              <a:solidFill>
                <a:srgbClr val="9CE157"/>
              </a:solidFill>
              <a:latin typeface="楷体_GB2312" pitchFamily="49" charset="-122"/>
              <a:ea typeface="楷体_GB2312" pitchFamily="49" charset="-122"/>
            </a:endParaRPr>
          </a:p>
          <a:p>
            <a:r>
              <a:rPr lang="zh-CN" altLang="en-US" sz="2400" b="1" dirty="0">
                <a:solidFill>
                  <a:srgbClr val="FFFFFF"/>
                </a:solidFill>
                <a:latin typeface="楷体_GB2312" pitchFamily="49" charset="-122"/>
                <a:ea typeface="楷体_GB2312" pitchFamily="49" charset="-122"/>
              </a:rPr>
              <a:t>① 如何“记忆”部分匹配结果？</a:t>
            </a:r>
            <a:endParaRPr lang="en-US" altLang="zh-CN" sz="2400" b="1" dirty="0">
              <a:solidFill>
                <a:srgbClr val="FFFFFF"/>
              </a:solidFill>
              <a:latin typeface="楷体_GB2312" pitchFamily="49" charset="-122"/>
              <a:ea typeface="楷体_GB2312" pitchFamily="49" charset="-122"/>
            </a:endParaRPr>
          </a:p>
          <a:p>
            <a:r>
              <a:rPr lang="zh-CN" altLang="en-US" sz="2400" b="1" dirty="0">
                <a:solidFill>
                  <a:srgbClr val="FFFFFF"/>
                </a:solidFill>
                <a:latin typeface="楷体_GB2312" pitchFamily="49" charset="-122"/>
                <a:ea typeface="楷体_GB2312" pitchFamily="49" charset="-122"/>
              </a:rPr>
              <a:t>② 如何由</a:t>
            </a:r>
            <a:r>
              <a:rPr lang="zh-CN" altLang="en-US" sz="2400" b="1" dirty="0">
                <a:solidFill>
                  <a:srgbClr val="66FF33"/>
                </a:solidFill>
                <a:latin typeface="楷体_GB2312" pitchFamily="49" charset="-122"/>
                <a:ea typeface="楷体_GB2312" pitchFamily="49" charset="-122"/>
              </a:rPr>
              <a:t>记忆结果</a:t>
            </a:r>
            <a:r>
              <a:rPr lang="zh-CN" altLang="en-US" sz="2400" b="1" dirty="0">
                <a:solidFill>
                  <a:srgbClr val="FFFFFF"/>
                </a:solidFill>
                <a:latin typeface="楷体_GB2312" pitchFamily="49" charset="-122"/>
                <a:ea typeface="楷体_GB2312" pitchFamily="49" charset="-122"/>
              </a:rPr>
              <a:t>确定主串</a:t>
            </a:r>
            <a:r>
              <a:rPr lang="en-US" altLang="zh-CN" sz="2400" b="1" dirty="0">
                <a:solidFill>
                  <a:srgbClr val="FFFFFF"/>
                </a:solidFill>
                <a:latin typeface="楷体_GB2312" pitchFamily="49" charset="-122"/>
                <a:ea typeface="楷体_GB2312" pitchFamily="49" charset="-122"/>
              </a:rPr>
              <a:t>S</a:t>
            </a:r>
            <a:r>
              <a:rPr lang="zh-CN" altLang="en-US" sz="2400" b="1" dirty="0">
                <a:solidFill>
                  <a:srgbClr val="FFFFFF"/>
                </a:solidFill>
                <a:latin typeface="楷体_GB2312" pitchFamily="49" charset="-122"/>
                <a:ea typeface="楷体_GB2312" pitchFamily="49" charset="-122"/>
              </a:rPr>
              <a:t>第</a:t>
            </a:r>
            <a:r>
              <a:rPr lang="en-US" altLang="zh-CN" sz="2400" b="1" dirty="0">
                <a:solidFill>
                  <a:srgbClr val="FFFFFF"/>
                </a:solidFill>
                <a:latin typeface="楷体_GB2312" pitchFamily="49" charset="-122"/>
                <a:ea typeface="楷体_GB2312" pitchFamily="49" charset="-122"/>
              </a:rPr>
              <a:t>i</a:t>
            </a:r>
            <a:r>
              <a:rPr lang="zh-CN" altLang="en-US" sz="2400" b="1" dirty="0">
                <a:solidFill>
                  <a:srgbClr val="FFFFFF"/>
                </a:solidFill>
                <a:latin typeface="楷体_GB2312" pitchFamily="49" charset="-122"/>
                <a:ea typeface="楷体_GB2312" pitchFamily="49" charset="-122"/>
              </a:rPr>
              <a:t>个字符应与模式串</a:t>
            </a:r>
            <a:r>
              <a:rPr lang="en-US" altLang="zh-CN" sz="2400" b="1" dirty="0">
                <a:solidFill>
                  <a:srgbClr val="FFFFFF"/>
                </a:solidFill>
                <a:latin typeface="楷体_GB2312" pitchFamily="49" charset="-122"/>
                <a:ea typeface="楷体_GB2312" pitchFamily="49" charset="-122"/>
              </a:rPr>
              <a:t>T</a:t>
            </a:r>
            <a:r>
              <a:rPr lang="zh-CN" altLang="en-US" sz="2400" b="1" dirty="0">
                <a:solidFill>
                  <a:srgbClr val="FFFFFF"/>
                </a:solidFill>
                <a:latin typeface="楷体_GB2312" pitchFamily="49" charset="-122"/>
                <a:ea typeface="楷体_GB2312" pitchFamily="49" charset="-122"/>
              </a:rPr>
              <a:t>中的哪个字符开始起比较？即如何确定模式串</a:t>
            </a:r>
            <a:r>
              <a:rPr lang="en-US" altLang="zh-CN" sz="2400" b="1" dirty="0">
                <a:solidFill>
                  <a:srgbClr val="FFFFFF"/>
                </a:solidFill>
                <a:latin typeface="楷体_GB2312" pitchFamily="49" charset="-122"/>
                <a:ea typeface="楷体_GB2312" pitchFamily="49" charset="-122"/>
              </a:rPr>
              <a:t>T</a:t>
            </a:r>
            <a:r>
              <a:rPr lang="zh-CN" altLang="en-US" sz="2400" b="1" dirty="0">
                <a:solidFill>
                  <a:srgbClr val="FFFFFF"/>
                </a:solidFill>
                <a:latin typeface="楷体_GB2312" pitchFamily="49" charset="-122"/>
                <a:ea typeface="楷体_GB2312" pitchFamily="49" charset="-122"/>
              </a:rPr>
              <a:t>中的新比较起点</a:t>
            </a:r>
            <a:r>
              <a:rPr lang="en-US" altLang="zh-CN" sz="2400" b="1" dirty="0">
                <a:solidFill>
                  <a:srgbClr val="CC3300"/>
                </a:solidFill>
                <a:latin typeface="楷体_GB2312" pitchFamily="49" charset="-122"/>
                <a:ea typeface="楷体_GB2312" pitchFamily="49" charset="-122"/>
              </a:rPr>
              <a:t>k</a:t>
            </a:r>
            <a:r>
              <a:rPr lang="zh-CN" altLang="en-US" sz="2400" b="1" dirty="0">
                <a:solidFill>
                  <a:srgbClr val="FFFFFF"/>
                </a:solidFill>
                <a:latin typeface="楷体_GB2312" pitchFamily="49" charset="-122"/>
                <a:ea typeface="楷体_GB2312" pitchFamily="49" charset="-122"/>
              </a:rPr>
              <a:t>？</a:t>
            </a:r>
            <a:endParaRPr lang="en-US" altLang="zh-CN" sz="2400" b="1" dirty="0">
              <a:solidFill>
                <a:srgbClr val="FFFFFF"/>
              </a:solidFill>
              <a:latin typeface="楷体_GB2312" pitchFamily="49" charset="-122"/>
              <a:ea typeface="楷体_GB2312" pitchFamily="49" charset="-122"/>
            </a:endParaRPr>
          </a:p>
          <a:p>
            <a:r>
              <a:rPr lang="zh-CN" altLang="en-US" sz="2400" b="1" dirty="0">
                <a:solidFill>
                  <a:srgbClr val="FFFFFF"/>
                </a:solidFill>
                <a:latin typeface="楷体_GB2312" pitchFamily="49" charset="-122"/>
                <a:ea typeface="楷体_GB2312" pitchFamily="49" charset="-122"/>
              </a:rPr>
              <a:t>③</a:t>
            </a:r>
            <a:r>
              <a:rPr lang="en-US" altLang="zh-CN" sz="2400" b="1" dirty="0">
                <a:solidFill>
                  <a:srgbClr val="FFFFFF"/>
                </a:solidFill>
                <a:latin typeface="楷体_GB2312" pitchFamily="49" charset="-122"/>
                <a:ea typeface="楷体_GB2312" pitchFamily="49" charset="-122"/>
              </a:rPr>
              <a:t> </a:t>
            </a:r>
            <a:r>
              <a:rPr lang="zh-CN" altLang="en-US" sz="2400" b="1" dirty="0">
                <a:solidFill>
                  <a:srgbClr val="FFFFFF"/>
                </a:solidFill>
                <a:latin typeface="楷体_GB2312" pitchFamily="49" charset="-122"/>
                <a:ea typeface="楷体_GB2312" pitchFamily="49" charset="-122"/>
              </a:rPr>
              <a:t>模式应该向右滑多远才是高效率的</a:t>
            </a:r>
            <a:r>
              <a:rPr lang="en-US" altLang="zh-CN" sz="2400" b="1" dirty="0">
                <a:solidFill>
                  <a:srgbClr val="FFFFFF"/>
                </a:solidFill>
                <a:latin typeface="楷体_GB2312" pitchFamily="49" charset="-122"/>
                <a:ea typeface="楷体_GB2312" pitchFamily="49" charset="-122"/>
              </a:rPr>
              <a:t>?</a:t>
            </a:r>
            <a:endParaRPr lang="en-US" altLang="zh-CN" sz="2400" b="1" dirty="0">
              <a:solidFill>
                <a:srgbClr val="FFFFFF"/>
              </a:solidFill>
              <a:latin typeface="楷体_GB2312" pitchFamily="49" charset="-122"/>
              <a:ea typeface="楷体_GB2312" pitchFamily="49" charset="-122"/>
            </a:endParaRPr>
          </a:p>
        </p:txBody>
      </p:sp>
      <p:grpSp>
        <p:nvGrpSpPr>
          <p:cNvPr id="3" name="Group 15"/>
          <p:cNvGrpSpPr/>
          <p:nvPr/>
        </p:nvGrpSpPr>
        <p:grpSpPr>
          <a:xfrm>
            <a:off x="7391400" y="1676400"/>
            <a:ext cx="228600" cy="533400"/>
            <a:chOff x="5184" y="2496"/>
            <a:chExt cx="144" cy="336"/>
          </a:xfrm>
        </p:grpSpPr>
        <p:sp>
          <p:nvSpPr>
            <p:cNvPr id="87087" name="Rectangle 16"/>
            <p:cNvSpPr/>
            <p:nvPr/>
          </p:nvSpPr>
          <p:spPr>
            <a:xfrm>
              <a:off x="5184" y="2496"/>
              <a:ext cx="144" cy="232"/>
            </a:xfrm>
            <a:prstGeom prst="rect">
              <a:avLst/>
            </a:prstGeom>
            <a:noFill/>
            <a:ln w="9525">
              <a:noFill/>
            </a:ln>
          </p:spPr>
          <p:txBody>
            <a:bodyPr>
              <a:spAutoFit/>
            </a:bodyPr>
            <a:p>
              <a:r>
                <a:rPr lang="en-US" altLang="zh-CN" sz="1800" b="1" dirty="0">
                  <a:solidFill>
                    <a:srgbClr val="9CE157"/>
                  </a:solidFill>
                  <a:latin typeface="楷体_GB2312" pitchFamily="49" charset="-122"/>
                  <a:ea typeface="楷体_GB2312" pitchFamily="49" charset="-122"/>
                </a:rPr>
                <a:t>i</a:t>
              </a:r>
              <a:endParaRPr lang="en-US" altLang="zh-CN" sz="1800" b="1" dirty="0">
                <a:solidFill>
                  <a:srgbClr val="9CE157"/>
                </a:solidFill>
                <a:latin typeface="楷体_GB2312" pitchFamily="49" charset="-122"/>
                <a:ea typeface="楷体_GB2312" pitchFamily="49" charset="-122"/>
              </a:endParaRPr>
            </a:p>
          </p:txBody>
        </p:sp>
        <p:sp>
          <p:nvSpPr>
            <p:cNvPr id="87088" name="Line 17"/>
            <p:cNvSpPr/>
            <p:nvPr/>
          </p:nvSpPr>
          <p:spPr>
            <a:xfrm>
              <a:off x="5280" y="2688"/>
              <a:ext cx="0" cy="144"/>
            </a:xfrm>
            <a:prstGeom prst="line">
              <a:avLst/>
            </a:prstGeom>
            <a:ln w="9525" cap="flat" cmpd="sng">
              <a:solidFill>
                <a:schemeClr val="hlink"/>
              </a:solidFill>
              <a:prstDash val="solid"/>
              <a:headEnd type="none" w="med" len="med"/>
              <a:tailEnd type="triangle" w="med" len="med"/>
            </a:ln>
          </p:spPr>
        </p:sp>
      </p:grpSp>
      <p:grpSp>
        <p:nvGrpSpPr>
          <p:cNvPr id="4" name="Group 18"/>
          <p:cNvGrpSpPr/>
          <p:nvPr/>
        </p:nvGrpSpPr>
        <p:grpSpPr>
          <a:xfrm>
            <a:off x="2209800" y="1600200"/>
            <a:ext cx="228600" cy="533400"/>
            <a:chOff x="5184" y="2496"/>
            <a:chExt cx="144" cy="336"/>
          </a:xfrm>
        </p:grpSpPr>
        <p:sp>
          <p:nvSpPr>
            <p:cNvPr id="87085" name="Rectangle 19"/>
            <p:cNvSpPr/>
            <p:nvPr/>
          </p:nvSpPr>
          <p:spPr>
            <a:xfrm>
              <a:off x="5184" y="2496"/>
              <a:ext cx="144" cy="232"/>
            </a:xfrm>
            <a:prstGeom prst="rect">
              <a:avLst/>
            </a:prstGeom>
            <a:noFill/>
            <a:ln w="9525">
              <a:noFill/>
            </a:ln>
          </p:spPr>
          <p:txBody>
            <a:bodyPr>
              <a:spAutoFit/>
            </a:bodyPr>
            <a:p>
              <a:r>
                <a:rPr lang="en-US" altLang="zh-CN" sz="1800" b="1" dirty="0">
                  <a:solidFill>
                    <a:srgbClr val="9CE157"/>
                  </a:solidFill>
                  <a:latin typeface="楷体_GB2312" pitchFamily="49" charset="-122"/>
                  <a:ea typeface="楷体_GB2312" pitchFamily="49" charset="-122"/>
                </a:rPr>
                <a:t>i</a:t>
              </a:r>
              <a:endParaRPr lang="en-US" altLang="zh-CN" sz="1800" b="1" dirty="0">
                <a:solidFill>
                  <a:srgbClr val="9CE157"/>
                </a:solidFill>
                <a:latin typeface="楷体_GB2312" pitchFamily="49" charset="-122"/>
                <a:ea typeface="楷体_GB2312" pitchFamily="49" charset="-122"/>
              </a:endParaRPr>
            </a:p>
          </p:txBody>
        </p:sp>
        <p:sp>
          <p:nvSpPr>
            <p:cNvPr id="87086" name="Line 20"/>
            <p:cNvSpPr/>
            <p:nvPr/>
          </p:nvSpPr>
          <p:spPr>
            <a:xfrm>
              <a:off x="5280" y="2688"/>
              <a:ext cx="0" cy="144"/>
            </a:xfrm>
            <a:prstGeom prst="line">
              <a:avLst/>
            </a:prstGeom>
            <a:ln w="9525" cap="flat" cmpd="sng">
              <a:solidFill>
                <a:schemeClr val="hlink"/>
              </a:solidFill>
              <a:prstDash val="solid"/>
              <a:headEnd type="none" w="med" len="med"/>
              <a:tailEnd type="triangle" w="med" len="med"/>
            </a:ln>
          </p:spPr>
        </p:sp>
      </p:grpSp>
      <p:grpSp>
        <p:nvGrpSpPr>
          <p:cNvPr id="5" name="Group 21"/>
          <p:cNvGrpSpPr/>
          <p:nvPr/>
        </p:nvGrpSpPr>
        <p:grpSpPr>
          <a:xfrm>
            <a:off x="3886200" y="2667000"/>
            <a:ext cx="228600" cy="533400"/>
            <a:chOff x="5184" y="2496"/>
            <a:chExt cx="144" cy="336"/>
          </a:xfrm>
        </p:grpSpPr>
        <p:sp>
          <p:nvSpPr>
            <p:cNvPr id="87083" name="Rectangle 22"/>
            <p:cNvSpPr/>
            <p:nvPr/>
          </p:nvSpPr>
          <p:spPr>
            <a:xfrm>
              <a:off x="5184" y="2496"/>
              <a:ext cx="144" cy="232"/>
            </a:xfrm>
            <a:prstGeom prst="rect">
              <a:avLst/>
            </a:prstGeom>
            <a:noFill/>
            <a:ln w="9525">
              <a:noFill/>
            </a:ln>
          </p:spPr>
          <p:txBody>
            <a:bodyPr>
              <a:spAutoFit/>
            </a:bodyPr>
            <a:p>
              <a:r>
                <a:rPr lang="en-US" altLang="zh-CN" sz="1800" b="1" dirty="0">
                  <a:solidFill>
                    <a:srgbClr val="9CE157"/>
                  </a:solidFill>
                  <a:latin typeface="楷体_GB2312" pitchFamily="49" charset="-122"/>
                  <a:ea typeface="楷体_GB2312" pitchFamily="49" charset="-122"/>
                </a:rPr>
                <a:t>i</a:t>
              </a:r>
              <a:endParaRPr lang="en-US" altLang="zh-CN" sz="1800" b="1" dirty="0">
                <a:solidFill>
                  <a:srgbClr val="9CE157"/>
                </a:solidFill>
                <a:latin typeface="楷体_GB2312" pitchFamily="49" charset="-122"/>
                <a:ea typeface="楷体_GB2312" pitchFamily="49" charset="-122"/>
              </a:endParaRPr>
            </a:p>
          </p:txBody>
        </p:sp>
        <p:sp>
          <p:nvSpPr>
            <p:cNvPr id="87084" name="Line 23"/>
            <p:cNvSpPr/>
            <p:nvPr/>
          </p:nvSpPr>
          <p:spPr>
            <a:xfrm>
              <a:off x="5280" y="2688"/>
              <a:ext cx="0" cy="144"/>
            </a:xfrm>
            <a:prstGeom prst="line">
              <a:avLst/>
            </a:prstGeom>
            <a:ln w="9525" cap="flat" cmpd="sng">
              <a:solidFill>
                <a:schemeClr val="hlink"/>
              </a:solidFill>
              <a:prstDash val="solid"/>
              <a:headEnd type="none" w="med" len="med"/>
              <a:tailEnd type="triangle" w="med" len="med"/>
            </a:ln>
          </p:spPr>
        </p:sp>
      </p:grpSp>
      <p:grpSp>
        <p:nvGrpSpPr>
          <p:cNvPr id="6" name="Group 24"/>
          <p:cNvGrpSpPr/>
          <p:nvPr/>
        </p:nvGrpSpPr>
        <p:grpSpPr>
          <a:xfrm>
            <a:off x="3810000" y="3886200"/>
            <a:ext cx="244475" cy="522288"/>
            <a:chOff x="3600" y="2448"/>
            <a:chExt cx="154" cy="329"/>
          </a:xfrm>
        </p:grpSpPr>
        <p:sp>
          <p:nvSpPr>
            <p:cNvPr id="87081" name="Rectangle 25"/>
            <p:cNvSpPr/>
            <p:nvPr/>
          </p:nvSpPr>
          <p:spPr>
            <a:xfrm>
              <a:off x="3600" y="2545"/>
              <a:ext cx="154" cy="232"/>
            </a:xfrm>
            <a:prstGeom prst="rect">
              <a:avLst/>
            </a:prstGeom>
            <a:noFill/>
            <a:ln w="9525">
              <a:noFill/>
            </a:ln>
          </p:spPr>
          <p:txBody>
            <a:bodyPr>
              <a:spAutoFit/>
            </a:bodyPr>
            <a:p>
              <a:r>
                <a:rPr lang="en-US" altLang="zh-CN" sz="1800" b="1" dirty="0">
                  <a:solidFill>
                    <a:srgbClr val="9CE157"/>
                  </a:solidFill>
                  <a:latin typeface="楷体_GB2312" pitchFamily="49" charset="-122"/>
                  <a:ea typeface="楷体_GB2312" pitchFamily="49" charset="-122"/>
                </a:rPr>
                <a:t>k</a:t>
              </a:r>
              <a:endParaRPr lang="en-US" altLang="zh-CN" sz="1800" b="1" dirty="0">
                <a:solidFill>
                  <a:srgbClr val="9CE157"/>
                </a:solidFill>
                <a:latin typeface="楷体_GB2312" pitchFamily="49" charset="-122"/>
                <a:ea typeface="楷体_GB2312" pitchFamily="49" charset="-122"/>
              </a:endParaRPr>
            </a:p>
          </p:txBody>
        </p:sp>
        <p:sp>
          <p:nvSpPr>
            <p:cNvPr id="87082" name="Line 26"/>
            <p:cNvSpPr/>
            <p:nvPr/>
          </p:nvSpPr>
          <p:spPr>
            <a:xfrm flipV="1">
              <a:off x="3696" y="2448"/>
              <a:ext cx="0" cy="144"/>
            </a:xfrm>
            <a:prstGeom prst="line">
              <a:avLst/>
            </a:prstGeom>
            <a:ln w="9525" cap="flat" cmpd="sng">
              <a:solidFill>
                <a:schemeClr val="accent1"/>
              </a:solidFill>
              <a:prstDash val="solid"/>
              <a:headEnd type="none" w="med" len="med"/>
              <a:tailEnd type="triangle" w="med" len="med"/>
            </a:ln>
          </p:spPr>
        </p:sp>
      </p:grpSp>
      <p:grpSp>
        <p:nvGrpSpPr>
          <p:cNvPr id="7" name="Group 27"/>
          <p:cNvGrpSpPr/>
          <p:nvPr/>
        </p:nvGrpSpPr>
        <p:grpSpPr>
          <a:xfrm>
            <a:off x="7391400" y="2755900"/>
            <a:ext cx="304800" cy="522288"/>
            <a:chOff x="3600" y="2448"/>
            <a:chExt cx="154" cy="329"/>
          </a:xfrm>
        </p:grpSpPr>
        <p:sp>
          <p:nvSpPr>
            <p:cNvPr id="87079" name="Rectangle 28"/>
            <p:cNvSpPr/>
            <p:nvPr/>
          </p:nvSpPr>
          <p:spPr>
            <a:xfrm>
              <a:off x="3600" y="2545"/>
              <a:ext cx="154" cy="232"/>
            </a:xfrm>
            <a:prstGeom prst="rect">
              <a:avLst/>
            </a:prstGeom>
            <a:noFill/>
            <a:ln w="9525">
              <a:noFill/>
            </a:ln>
          </p:spPr>
          <p:txBody>
            <a:bodyPr>
              <a:spAutoFit/>
            </a:bodyPr>
            <a:p>
              <a:r>
                <a:rPr lang="en-US" altLang="zh-CN" sz="1800" b="1" dirty="0">
                  <a:solidFill>
                    <a:srgbClr val="CC3300"/>
                  </a:solidFill>
                  <a:latin typeface="楷体_GB2312" pitchFamily="49" charset="-122"/>
                  <a:ea typeface="楷体_GB2312" pitchFamily="49" charset="-122"/>
                </a:rPr>
                <a:t>k</a:t>
              </a:r>
              <a:endParaRPr lang="en-US" altLang="zh-CN" sz="1800" b="1" dirty="0">
                <a:solidFill>
                  <a:srgbClr val="CC3300"/>
                </a:solidFill>
                <a:latin typeface="楷体_GB2312" pitchFamily="49" charset="-122"/>
                <a:ea typeface="楷体_GB2312" pitchFamily="49" charset="-122"/>
              </a:endParaRPr>
            </a:p>
          </p:txBody>
        </p:sp>
        <p:sp>
          <p:nvSpPr>
            <p:cNvPr id="87080" name="Line 29"/>
            <p:cNvSpPr/>
            <p:nvPr/>
          </p:nvSpPr>
          <p:spPr>
            <a:xfrm flipV="1">
              <a:off x="3696" y="2448"/>
              <a:ext cx="0" cy="144"/>
            </a:xfrm>
            <a:prstGeom prst="line">
              <a:avLst/>
            </a:prstGeom>
            <a:ln w="9525" cap="flat" cmpd="sng">
              <a:solidFill>
                <a:schemeClr val="accent1"/>
              </a:solidFill>
              <a:prstDash val="solid"/>
              <a:headEnd type="none" w="med" len="med"/>
              <a:tailEnd type="triangle" w="med" len="med"/>
            </a:ln>
          </p:spPr>
        </p:sp>
      </p:grpSp>
      <p:sp>
        <p:nvSpPr>
          <p:cNvPr id="148510" name="Rectangle 30"/>
          <p:cNvSpPr/>
          <p:nvPr/>
        </p:nvSpPr>
        <p:spPr>
          <a:xfrm>
            <a:off x="2119313" y="1981200"/>
            <a:ext cx="1002665" cy="521970"/>
          </a:xfrm>
          <a:prstGeom prst="rect">
            <a:avLst/>
          </a:prstGeom>
          <a:noFill/>
          <a:ln w="9525">
            <a:noFill/>
          </a:ln>
        </p:spPr>
        <p:txBody>
          <a:bodyPr wrap="none">
            <a:spAutoFit/>
          </a:bodyPr>
          <a:p>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66FF33"/>
                </a:solidFill>
                <a:latin typeface="Times New Roman" panose="02020603050405020304" pitchFamily="18" charset="0"/>
                <a:ea typeface="黑体" panose="02010609060101010101" pitchFamily="49" charset="-122"/>
              </a:rPr>
              <a:t>a</a:t>
            </a:r>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66FF33"/>
                </a:solidFill>
                <a:latin typeface="Times New Roman" panose="02020603050405020304" pitchFamily="18" charset="0"/>
                <a:ea typeface="黑体" panose="02010609060101010101" pitchFamily="49" charset="-122"/>
              </a:rPr>
              <a:t>b</a:t>
            </a:r>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9CE157"/>
                </a:solidFill>
                <a:latin typeface="Times New Roman" panose="02020603050405020304" pitchFamily="18" charset="0"/>
                <a:ea typeface="黑体" panose="02010609060101010101" pitchFamily="49" charset="-122"/>
              </a:rPr>
              <a:t>a</a:t>
            </a:r>
            <a:endParaRPr lang="en-US" altLang="zh-CN" sz="2800" b="1" dirty="0">
              <a:solidFill>
                <a:srgbClr val="9CE157"/>
              </a:solidFill>
              <a:latin typeface="Times New Roman" panose="02020603050405020304" pitchFamily="18" charset="0"/>
              <a:ea typeface="黑体" panose="02010609060101010101" pitchFamily="49" charset="-122"/>
            </a:endParaRPr>
          </a:p>
        </p:txBody>
      </p:sp>
      <p:sp>
        <p:nvSpPr>
          <p:cNvPr id="148511" name="Rectangle 31"/>
          <p:cNvSpPr/>
          <p:nvPr/>
        </p:nvSpPr>
        <p:spPr>
          <a:xfrm>
            <a:off x="2209800" y="2362200"/>
            <a:ext cx="894080" cy="521970"/>
          </a:xfrm>
          <a:prstGeom prst="rect">
            <a:avLst/>
          </a:prstGeom>
          <a:noFill/>
          <a:ln w="9525">
            <a:noFill/>
          </a:ln>
        </p:spPr>
        <p:txBody>
          <a:bodyPr wrap="none">
            <a:spAutoFit/>
          </a:bodyPr>
          <a:p>
            <a:r>
              <a:rPr lang="en-US" altLang="zh-CN" sz="2800" b="1" dirty="0">
                <a:solidFill>
                  <a:srgbClr val="66FF33"/>
                </a:solidFill>
                <a:latin typeface="Times New Roman" panose="02020603050405020304" pitchFamily="18" charset="0"/>
                <a:ea typeface="黑体" panose="02010609060101010101" pitchFamily="49" charset="-122"/>
              </a:rPr>
              <a:t>a</a:t>
            </a:r>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66FF33"/>
                </a:solidFill>
                <a:latin typeface="Times New Roman" panose="02020603050405020304" pitchFamily="18" charset="0"/>
                <a:ea typeface="黑体" panose="02010609060101010101" pitchFamily="49" charset="-122"/>
              </a:rPr>
              <a:t>b</a:t>
            </a:r>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9CE157"/>
                </a:solidFill>
                <a:latin typeface="Times New Roman" panose="02020603050405020304" pitchFamily="18" charset="0"/>
                <a:ea typeface="黑体" panose="02010609060101010101" pitchFamily="49" charset="-122"/>
              </a:rPr>
              <a:t>c</a:t>
            </a:r>
            <a:endParaRPr lang="en-US" altLang="zh-CN" sz="2800" b="1" dirty="0">
              <a:solidFill>
                <a:srgbClr val="9CE157"/>
              </a:solidFill>
              <a:latin typeface="Times New Roman" panose="02020603050405020304" pitchFamily="18" charset="0"/>
              <a:ea typeface="黑体" panose="02010609060101010101" pitchFamily="49" charset="-122"/>
            </a:endParaRPr>
          </a:p>
        </p:txBody>
      </p:sp>
      <p:grpSp>
        <p:nvGrpSpPr>
          <p:cNvPr id="8" name="Group 32"/>
          <p:cNvGrpSpPr/>
          <p:nvPr/>
        </p:nvGrpSpPr>
        <p:grpSpPr>
          <a:xfrm>
            <a:off x="2895600" y="1828800"/>
            <a:ext cx="4572000" cy="304800"/>
            <a:chOff x="864" y="1152"/>
            <a:chExt cx="2880" cy="192"/>
          </a:xfrm>
        </p:grpSpPr>
        <p:sp>
          <p:nvSpPr>
            <p:cNvPr id="87076" name="Line 33"/>
            <p:cNvSpPr/>
            <p:nvPr/>
          </p:nvSpPr>
          <p:spPr>
            <a:xfrm flipV="1">
              <a:off x="864" y="1152"/>
              <a:ext cx="0" cy="192"/>
            </a:xfrm>
            <a:prstGeom prst="line">
              <a:avLst/>
            </a:prstGeom>
            <a:ln w="9525" cap="flat" cmpd="sng">
              <a:solidFill>
                <a:schemeClr val="tx1"/>
              </a:solidFill>
              <a:prstDash val="solid"/>
              <a:headEnd type="none" w="med" len="med"/>
              <a:tailEnd type="none" w="med" len="med"/>
            </a:ln>
          </p:spPr>
        </p:sp>
        <p:sp>
          <p:nvSpPr>
            <p:cNvPr id="87077" name="Line 34"/>
            <p:cNvSpPr/>
            <p:nvPr/>
          </p:nvSpPr>
          <p:spPr>
            <a:xfrm>
              <a:off x="864" y="1152"/>
              <a:ext cx="2880" cy="0"/>
            </a:xfrm>
            <a:prstGeom prst="line">
              <a:avLst/>
            </a:prstGeom>
            <a:ln w="9525" cap="flat" cmpd="sng">
              <a:solidFill>
                <a:schemeClr val="tx1"/>
              </a:solidFill>
              <a:prstDash val="solid"/>
              <a:headEnd type="none" w="med" len="med"/>
              <a:tailEnd type="none" w="med" len="med"/>
            </a:ln>
          </p:spPr>
        </p:sp>
        <p:sp>
          <p:nvSpPr>
            <p:cNvPr id="87078" name="Line 35"/>
            <p:cNvSpPr/>
            <p:nvPr/>
          </p:nvSpPr>
          <p:spPr>
            <a:xfrm>
              <a:off x="3744" y="1152"/>
              <a:ext cx="0" cy="192"/>
            </a:xfrm>
            <a:prstGeom prst="line">
              <a:avLst/>
            </a:prstGeom>
            <a:ln w="9525" cap="flat" cmpd="sng">
              <a:solidFill>
                <a:schemeClr val="tx1"/>
              </a:solidFill>
              <a:prstDash val="solid"/>
              <a:headEnd type="none" w="med" len="med"/>
              <a:tailEnd type="triangle" w="med" len="med"/>
            </a:ln>
          </p:spPr>
        </p:sp>
      </p:grpSp>
      <p:grpSp>
        <p:nvGrpSpPr>
          <p:cNvPr id="9" name="Group 36"/>
          <p:cNvGrpSpPr/>
          <p:nvPr/>
        </p:nvGrpSpPr>
        <p:grpSpPr>
          <a:xfrm>
            <a:off x="3733800" y="3352800"/>
            <a:ext cx="6019800" cy="381000"/>
            <a:chOff x="1392" y="2112"/>
            <a:chExt cx="3792" cy="240"/>
          </a:xfrm>
        </p:grpSpPr>
        <p:sp>
          <p:nvSpPr>
            <p:cNvPr id="87073" name="Line 37"/>
            <p:cNvSpPr/>
            <p:nvPr/>
          </p:nvSpPr>
          <p:spPr>
            <a:xfrm flipV="1">
              <a:off x="5184" y="2256"/>
              <a:ext cx="0" cy="96"/>
            </a:xfrm>
            <a:prstGeom prst="line">
              <a:avLst/>
            </a:prstGeom>
            <a:ln w="9525" cap="flat" cmpd="sng">
              <a:solidFill>
                <a:schemeClr val="accent1"/>
              </a:solidFill>
              <a:prstDash val="solid"/>
              <a:headEnd type="triangle" w="med" len="med"/>
              <a:tailEnd type="triangle" w="med" len="med"/>
            </a:ln>
          </p:spPr>
        </p:sp>
        <p:sp>
          <p:nvSpPr>
            <p:cNvPr id="87074" name="Line 38"/>
            <p:cNvSpPr/>
            <p:nvPr/>
          </p:nvSpPr>
          <p:spPr>
            <a:xfrm flipH="1">
              <a:off x="1392" y="2256"/>
              <a:ext cx="3792" cy="0"/>
            </a:xfrm>
            <a:prstGeom prst="line">
              <a:avLst/>
            </a:prstGeom>
            <a:ln w="9525" cap="flat" cmpd="sng">
              <a:solidFill>
                <a:schemeClr val="accent1"/>
              </a:solidFill>
              <a:prstDash val="solid"/>
              <a:headEnd type="none" w="med" len="med"/>
              <a:tailEnd type="none" w="med" len="med"/>
            </a:ln>
          </p:spPr>
        </p:sp>
        <p:sp>
          <p:nvSpPr>
            <p:cNvPr id="87075" name="Line 39"/>
            <p:cNvSpPr/>
            <p:nvPr/>
          </p:nvSpPr>
          <p:spPr>
            <a:xfrm flipV="1">
              <a:off x="1392" y="2112"/>
              <a:ext cx="0" cy="144"/>
            </a:xfrm>
            <a:prstGeom prst="line">
              <a:avLst/>
            </a:prstGeom>
            <a:ln w="9525" cap="flat" cmpd="sng">
              <a:solidFill>
                <a:schemeClr val="accent1"/>
              </a:solidFill>
              <a:prstDash val="solid"/>
              <a:headEnd type="none" w="med" len="med"/>
              <a:tailEnd type="triangle" w="med" len="med"/>
            </a:ln>
          </p:spPr>
        </p:sp>
      </p:grpSp>
      <p:grpSp>
        <p:nvGrpSpPr>
          <p:cNvPr id="10" name="Group 40"/>
          <p:cNvGrpSpPr/>
          <p:nvPr/>
        </p:nvGrpSpPr>
        <p:grpSpPr>
          <a:xfrm>
            <a:off x="2209800" y="2743200"/>
            <a:ext cx="304800" cy="522288"/>
            <a:chOff x="3600" y="2448"/>
            <a:chExt cx="154" cy="329"/>
          </a:xfrm>
        </p:grpSpPr>
        <p:sp>
          <p:nvSpPr>
            <p:cNvPr id="87071" name="Rectangle 41"/>
            <p:cNvSpPr/>
            <p:nvPr/>
          </p:nvSpPr>
          <p:spPr>
            <a:xfrm>
              <a:off x="3600" y="2545"/>
              <a:ext cx="154" cy="232"/>
            </a:xfrm>
            <a:prstGeom prst="rect">
              <a:avLst/>
            </a:prstGeom>
            <a:noFill/>
            <a:ln w="9525">
              <a:noFill/>
            </a:ln>
          </p:spPr>
          <p:txBody>
            <a:bodyPr>
              <a:spAutoFit/>
            </a:bodyPr>
            <a:p>
              <a:r>
                <a:rPr lang="en-US" altLang="zh-CN" sz="1800" b="1" dirty="0">
                  <a:solidFill>
                    <a:srgbClr val="CC3300"/>
                  </a:solidFill>
                  <a:latin typeface="楷体_GB2312" pitchFamily="49" charset="-122"/>
                  <a:ea typeface="楷体_GB2312" pitchFamily="49" charset="-122"/>
                </a:rPr>
                <a:t>k</a:t>
              </a:r>
              <a:endParaRPr lang="en-US" altLang="zh-CN" sz="1800" b="1" dirty="0">
                <a:solidFill>
                  <a:srgbClr val="CC3300"/>
                </a:solidFill>
                <a:latin typeface="楷体_GB2312" pitchFamily="49" charset="-122"/>
                <a:ea typeface="楷体_GB2312" pitchFamily="49" charset="-122"/>
              </a:endParaRPr>
            </a:p>
          </p:txBody>
        </p:sp>
        <p:sp>
          <p:nvSpPr>
            <p:cNvPr id="87072" name="Line 42"/>
            <p:cNvSpPr/>
            <p:nvPr/>
          </p:nvSpPr>
          <p:spPr>
            <a:xfrm flipV="1">
              <a:off x="3696" y="2448"/>
              <a:ext cx="0" cy="144"/>
            </a:xfrm>
            <a:prstGeom prst="line">
              <a:avLst/>
            </a:prstGeom>
            <a:ln w="9525" cap="flat" cmpd="sng">
              <a:solidFill>
                <a:schemeClr val="accent1"/>
              </a:solidFill>
              <a:prstDash val="solid"/>
              <a:headEnd type="none" w="med" len="med"/>
              <a:tailEnd type="triangle" w="med" len="med"/>
            </a:ln>
          </p:spPr>
        </p:sp>
      </p:grpSp>
      <p:grpSp>
        <p:nvGrpSpPr>
          <p:cNvPr id="11" name="Group 43"/>
          <p:cNvGrpSpPr/>
          <p:nvPr/>
        </p:nvGrpSpPr>
        <p:grpSpPr>
          <a:xfrm>
            <a:off x="4953000" y="2667000"/>
            <a:ext cx="228600" cy="533400"/>
            <a:chOff x="5184" y="2496"/>
            <a:chExt cx="144" cy="336"/>
          </a:xfrm>
        </p:grpSpPr>
        <p:sp>
          <p:nvSpPr>
            <p:cNvPr id="87069" name="Rectangle 44"/>
            <p:cNvSpPr/>
            <p:nvPr/>
          </p:nvSpPr>
          <p:spPr>
            <a:xfrm>
              <a:off x="5184" y="2496"/>
              <a:ext cx="144" cy="232"/>
            </a:xfrm>
            <a:prstGeom prst="rect">
              <a:avLst/>
            </a:prstGeom>
            <a:noFill/>
            <a:ln w="9525">
              <a:noFill/>
            </a:ln>
          </p:spPr>
          <p:txBody>
            <a:bodyPr>
              <a:spAutoFit/>
            </a:bodyPr>
            <a:p>
              <a:r>
                <a:rPr lang="en-US" altLang="zh-CN" sz="1800" b="1" dirty="0">
                  <a:solidFill>
                    <a:srgbClr val="F98D43"/>
                  </a:solidFill>
                  <a:latin typeface="楷体_GB2312" pitchFamily="49" charset="-122"/>
                  <a:ea typeface="楷体_GB2312" pitchFamily="49" charset="-122"/>
                </a:rPr>
                <a:t>i</a:t>
              </a:r>
              <a:endParaRPr lang="en-US" altLang="zh-CN" sz="1800" b="1" dirty="0">
                <a:solidFill>
                  <a:srgbClr val="F98D43"/>
                </a:solidFill>
                <a:latin typeface="楷体_GB2312" pitchFamily="49" charset="-122"/>
                <a:ea typeface="楷体_GB2312" pitchFamily="49" charset="-122"/>
              </a:endParaRPr>
            </a:p>
          </p:txBody>
        </p:sp>
        <p:sp>
          <p:nvSpPr>
            <p:cNvPr id="87070" name="Line 45"/>
            <p:cNvSpPr/>
            <p:nvPr/>
          </p:nvSpPr>
          <p:spPr>
            <a:xfrm>
              <a:off x="5280" y="2688"/>
              <a:ext cx="0" cy="144"/>
            </a:xfrm>
            <a:prstGeom prst="line">
              <a:avLst/>
            </a:prstGeom>
            <a:ln w="9525" cap="flat" cmpd="sng">
              <a:solidFill>
                <a:schemeClr val="hlink"/>
              </a:solidFill>
              <a:prstDash val="solid"/>
              <a:headEnd type="none" w="med" len="med"/>
              <a:tailEnd type="triangle" w="med" len="med"/>
            </a:ln>
          </p:spPr>
        </p:sp>
      </p:grpSp>
      <p:grpSp>
        <p:nvGrpSpPr>
          <p:cNvPr id="12" name="Group 46"/>
          <p:cNvGrpSpPr/>
          <p:nvPr/>
        </p:nvGrpSpPr>
        <p:grpSpPr>
          <a:xfrm>
            <a:off x="3581400" y="2667000"/>
            <a:ext cx="228600" cy="533400"/>
            <a:chOff x="5184" y="2496"/>
            <a:chExt cx="144" cy="336"/>
          </a:xfrm>
        </p:grpSpPr>
        <p:sp>
          <p:nvSpPr>
            <p:cNvPr id="87067" name="Rectangle 47"/>
            <p:cNvSpPr/>
            <p:nvPr/>
          </p:nvSpPr>
          <p:spPr>
            <a:xfrm>
              <a:off x="5184" y="2496"/>
              <a:ext cx="144" cy="232"/>
            </a:xfrm>
            <a:prstGeom prst="rect">
              <a:avLst/>
            </a:prstGeom>
            <a:noFill/>
            <a:ln w="9525">
              <a:noFill/>
            </a:ln>
          </p:spPr>
          <p:txBody>
            <a:bodyPr>
              <a:spAutoFit/>
            </a:bodyPr>
            <a:p>
              <a:r>
                <a:rPr lang="en-US" altLang="zh-CN" sz="1800" b="1" dirty="0">
                  <a:solidFill>
                    <a:srgbClr val="F98D43"/>
                  </a:solidFill>
                  <a:latin typeface="楷体_GB2312" pitchFamily="49" charset="-122"/>
                  <a:ea typeface="楷体_GB2312" pitchFamily="49" charset="-122"/>
                </a:rPr>
                <a:t>i</a:t>
              </a:r>
              <a:endParaRPr lang="en-US" altLang="zh-CN" sz="1800" b="1" dirty="0">
                <a:solidFill>
                  <a:srgbClr val="F98D43"/>
                </a:solidFill>
                <a:latin typeface="楷体_GB2312" pitchFamily="49" charset="-122"/>
                <a:ea typeface="楷体_GB2312" pitchFamily="49" charset="-122"/>
              </a:endParaRPr>
            </a:p>
          </p:txBody>
        </p:sp>
        <p:sp>
          <p:nvSpPr>
            <p:cNvPr id="87068" name="Line 48"/>
            <p:cNvSpPr/>
            <p:nvPr/>
          </p:nvSpPr>
          <p:spPr>
            <a:xfrm>
              <a:off x="5280" y="2688"/>
              <a:ext cx="0" cy="144"/>
            </a:xfrm>
            <a:prstGeom prst="line">
              <a:avLst/>
            </a:prstGeom>
            <a:ln w="9525" cap="flat" cmpd="sng">
              <a:solidFill>
                <a:schemeClr val="hlink"/>
              </a:solidFill>
              <a:prstDash val="solid"/>
              <a:headEnd type="none" w="med" len="med"/>
              <a:tailEnd type="triangle" w="med" len="med"/>
            </a:ln>
          </p:spPr>
        </p:sp>
      </p:grpSp>
      <p:sp>
        <p:nvSpPr>
          <p:cNvPr id="148529" name="AutoShape 49"/>
          <p:cNvSpPr>
            <a:spLocks noChangeArrowheads="1"/>
          </p:cNvSpPr>
          <p:nvPr/>
        </p:nvSpPr>
        <p:spPr bwMode="auto">
          <a:xfrm>
            <a:off x="6019800" y="3048000"/>
            <a:ext cx="1143000" cy="452438"/>
          </a:xfrm>
          <a:prstGeom prst="wedgeEllipseCallout">
            <a:avLst>
              <a:gd name="adj1" fmla="val -239167"/>
              <a:gd name="adj2" fmla="val -68333"/>
            </a:avLst>
          </a:prstGeom>
          <a:solidFill>
            <a:schemeClr val="bg2">
              <a:lumMod val="50000"/>
              <a:lumOff val="5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FFFF00"/>
                </a:solidFill>
                <a:effectLst/>
                <a:uLnTx/>
                <a:uFillTx/>
                <a:latin typeface="楷体_GB2312" pitchFamily="49" charset="-122"/>
                <a:ea typeface="楷体_GB2312" pitchFamily="49" charset="-122"/>
                <a:cs typeface="+mn-cs"/>
              </a:rPr>
              <a:t>i</a:t>
            </a:r>
            <a:r>
              <a:rPr kumimoji="1" lang="en-US" altLang="zh-CN" sz="1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-T[0]</a:t>
            </a:r>
            <a:endParaRPr kumimoji="1" lang="en-US" altLang="zh-CN" sz="1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p:txBody>
      </p:sp>
      <p:sp>
        <p:nvSpPr>
          <p:cNvPr id="51" name="Slide Number Placeholder 50"/>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2">
                                            <p:txEl>
                                              <p:charRg st="0" end="37"/>
                                            </p:txEl>
                                          </p:spTgt>
                                        </p:tgtEl>
                                        <p:attrNameLst>
                                          <p:attrName>style.visibility</p:attrName>
                                        </p:attrNameLst>
                                      </p:cBhvr>
                                      <p:to>
                                        <p:strVal val="visible"/>
                                      </p:to>
                                    </p:set>
                                    <p:animEffect transition="in" filter="wipe(left)">
                                      <p:cBhvr>
                                        <p:cTn id="7" dur="500"/>
                                        <p:tgtEl>
                                          <p:spTgt spid="148482">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2">
                                            <p:txEl>
                                              <p:charRg st="37" end="40"/>
                                            </p:txEl>
                                          </p:spTgt>
                                        </p:tgtEl>
                                        <p:attrNameLst>
                                          <p:attrName>style.visibility</p:attrName>
                                        </p:attrNameLst>
                                      </p:cBhvr>
                                      <p:to>
                                        <p:strVal val="visible"/>
                                      </p:to>
                                    </p:set>
                                    <p:animEffect transition="in" filter="wipe(left)">
                                      <p:cBhvr>
                                        <p:cTn id="12" dur="500"/>
                                        <p:tgtEl>
                                          <p:spTgt spid="148482">
                                            <p:txEl>
                                              <p:charRg st="37"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848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4848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FF9900"/>
                                      </p:to>
                                    </p:animClr>
                                  </p:sub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499"/>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75"/>
                                  </p:iterate>
                                  <p:childTnLst>
                                    <p:set>
                                      <p:cBhvr>
                                        <p:cTn id="29" dur="1" fill="hold">
                                          <p:stCondLst>
                                            <p:cond delay="74"/>
                                          </p:stCondLst>
                                        </p:cTn>
                                        <p:tgtEl>
                                          <p:spTgt spid="148510"/>
                                        </p:tgtEl>
                                        <p:attrNameLst>
                                          <p:attrName>style.visibility</p:attrName>
                                        </p:attrNameLst>
                                      </p:cBhvr>
                                      <p:to>
                                        <p:strVal val="visible"/>
                                      </p:to>
                                    </p:set>
                                  </p:childTnLst>
                                </p:cTn>
                              </p:par>
                            </p:childTnLst>
                          </p:cTn>
                        </p:par>
                        <p:par>
                          <p:cTn id="30" fill="hold">
                            <p:stCondLst>
                              <p:cond delay="450"/>
                            </p:stCondLst>
                            <p:childTnLst>
                              <p:par>
                                <p:cTn id="31" presetID="1" presetClass="entr" presetSubtype="0" fill="hold" grpId="0" nodeType="afterEffect">
                                  <p:stCondLst>
                                    <p:cond delay="0"/>
                                  </p:stCondLst>
                                  <p:iterate type="lt">
                                    <p:tmAbs val="75"/>
                                  </p:iterate>
                                  <p:childTnLst>
                                    <p:set>
                                      <p:cBhvr>
                                        <p:cTn id="32" dur="1" fill="hold">
                                          <p:stCondLst>
                                            <p:cond delay="74"/>
                                          </p:stCondLst>
                                        </p:cTn>
                                        <p:tgtEl>
                                          <p:spTgt spid="1485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8489"/>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par>
                          <p:cTn id="45" fill="hold">
                            <p:stCondLst>
                              <p:cond delay="10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148490"/>
                                        </p:tgtEl>
                                        <p:attrNameLst>
                                          <p:attrName>style.visibility</p:attrName>
                                        </p:attrNameLst>
                                      </p:cBhvr>
                                      <p:to>
                                        <p:strVal val="visible"/>
                                      </p:to>
                                    </p:set>
                                  </p:childTnLst>
                                </p:cTn>
                              </p:par>
                            </p:childTnLst>
                          </p:cTn>
                        </p:par>
                        <p:par>
                          <p:cTn id="48" fill="hold">
                            <p:stCondLst>
                              <p:cond delay="1975"/>
                            </p:stCondLst>
                            <p:childTnLst>
                              <p:par>
                                <p:cTn id="49" presetID="1" presetClass="entr" presetSubtype="0" fill="hold" nodeType="afterEffect">
                                  <p:stCondLst>
                                    <p:cond delay="0"/>
                                  </p:stCondLst>
                                  <p:childTnLst>
                                    <p:set>
                                      <p:cBhvr>
                                        <p:cTn id="50" dur="1" fill="hold">
                                          <p:stCondLst>
                                            <p:cond delay="499"/>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right)">
                                      <p:cBhvr>
                                        <p:cTn id="55" dur="500"/>
                                        <p:tgtEl>
                                          <p:spTgt spid="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8491"/>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type="lt">
                                    <p:tmAbs val="75"/>
                                  </p:iterate>
                                  <p:childTnLst>
                                    <p:set>
                                      <p:cBhvr>
                                        <p:cTn id="66" dur="1" fill="hold">
                                          <p:stCondLst>
                                            <p:cond delay="74"/>
                                          </p:stCondLst>
                                        </p:cTn>
                                        <p:tgtEl>
                                          <p:spTgt spid="148492"/>
                                        </p:tgtEl>
                                        <p:attrNameLst>
                                          <p:attrName>style.visibility</p:attrName>
                                        </p:attrNameLst>
                                      </p:cBhvr>
                                      <p:to>
                                        <p:strVal val="visible"/>
                                      </p:to>
                                    </p:set>
                                  </p:childTnLst>
                                </p:cTn>
                              </p:par>
                            </p:childTnLst>
                          </p:cTn>
                        </p:par>
                        <p:par>
                          <p:cTn id="67" fill="hold">
                            <p:stCondLst>
                              <p:cond delay="975"/>
                            </p:stCondLst>
                            <p:childTnLst>
                              <p:par>
                                <p:cTn id="68" presetID="1" presetClass="entr" presetSubtype="0" fill="hold" nodeType="afterEffect">
                                  <p:stCondLst>
                                    <p:cond delay="0"/>
                                  </p:stCondLst>
                                  <p:childTnLst>
                                    <p:set>
                                      <p:cBhvr>
                                        <p:cTn id="69" dur="1" fill="hold">
                                          <p:stCondLst>
                                            <p:cond delay="499"/>
                                          </p:stCondLst>
                                        </p:cTn>
                                        <p:tgtEl>
                                          <p:spTgt spid="6"/>
                                        </p:tgtEl>
                                        <p:attrNameLst>
                                          <p:attrName>style.visibility</p:attrName>
                                        </p:attrNameLst>
                                      </p:cBhvr>
                                      <p:to>
                                        <p:strVal val="visible"/>
                                      </p:to>
                                    </p:set>
                                  </p:childTnLst>
                                </p:cTn>
                              </p:par>
                            </p:childTnLst>
                          </p:cTn>
                        </p:par>
                        <p:par>
                          <p:cTn id="70" fill="hold">
                            <p:stCondLst>
                              <p:cond delay="1475"/>
                            </p:stCondLst>
                            <p:childTnLst>
                              <p:par>
                                <p:cTn id="71" presetID="19" presetClass="entr" presetSubtype="1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0" fill="hold"/>
                                        <p:tgtEl>
                                          <p:spTgt spid="11"/>
                                        </p:tgtEl>
                                        <p:attrNameLst>
                                          <p:attrName>ppt_w</p:attrName>
                                        </p:attrNameLst>
                                      </p:cBhvr>
                                      <p:tavLst>
                                        <p:tav tm="0" fmla="#ppt_w*sin(2.5*pi*$)">
                                          <p:val>
                                            <p:fltVal val="0.000000"/>
                                          </p:val>
                                        </p:tav>
                                        <p:tav tm="100000">
                                          <p:val>
                                            <p:fltVal val="1.000000"/>
                                          </p:val>
                                        </p:tav>
                                      </p:tavLst>
                                    </p:anim>
                                    <p:anim calcmode="lin" valueType="num">
                                      <p:cBhvr>
                                        <p:cTn id="74" dur="5000" fill="hold"/>
                                        <p:tgtEl>
                                          <p:spTgt spid="1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
                                        </p:tgtEl>
                                        <p:attrNameLst>
                                          <p:attrName>ppt_c</p:attrName>
                                        </p:attrNameLst>
                                      </p:cBhvr>
                                      <p:to>
                                        <a:srgbClr val="FF9900"/>
                                      </p:to>
                                    </p:animClr>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48529"/>
                                        </p:tgtEl>
                                        <p:attrNameLst>
                                          <p:attrName>style.visibility</p:attrName>
                                        </p:attrNameLst>
                                      </p:cBhvr>
                                      <p:to>
                                        <p:strVal val="visible"/>
                                      </p:to>
                                    </p:set>
                                  </p:childTnLst>
                                </p:cTn>
                              </p:par>
                            </p:childTnLst>
                          </p:cTn>
                        </p:par>
                        <p:par>
                          <p:cTn id="79" fill="hold">
                            <p:stCondLst>
                              <p:cond delay="500"/>
                            </p:stCondLst>
                            <p:childTnLst>
                              <p:par>
                                <p:cTn id="80" presetID="19" presetClass="entr" presetSubtype="10"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0" fill="hold"/>
                                        <p:tgtEl>
                                          <p:spTgt spid="12"/>
                                        </p:tgtEl>
                                        <p:attrNameLst>
                                          <p:attrName>ppt_w</p:attrName>
                                        </p:attrNameLst>
                                      </p:cBhvr>
                                      <p:tavLst>
                                        <p:tav tm="0" fmla="#ppt_w*sin(2.5*pi*$)">
                                          <p:val>
                                            <p:fltVal val="0.000000"/>
                                          </p:val>
                                        </p:tav>
                                        <p:tav tm="100000">
                                          <p:val>
                                            <p:fltVal val="1.000000"/>
                                          </p:val>
                                        </p:tav>
                                      </p:tavLst>
                                    </p:anim>
                                    <p:anim calcmode="lin" valueType="num">
                                      <p:cBhvr>
                                        <p:cTn id="83" dur="5000" fill="hold"/>
                                        <p:tgtEl>
                                          <p:spTgt spid="12"/>
                                        </p:tgtEl>
                                        <p:attrNameLst>
                                          <p:attrName>ppt_h</p:attrName>
                                        </p:attrNameLst>
                                      </p:cBhvr>
                                      <p:tavLst>
                                        <p:tav tm="0">
                                          <p:val>
                                            <p:strVal val="#ppt_h"/>
                                          </p:val>
                                        </p:tav>
                                        <p:tav tm="100000">
                                          <p:val>
                                            <p:strVal val="#ppt_h"/>
                                          </p:val>
                                        </p:tav>
                                      </p:tavLst>
                                    </p:anim>
                                  </p:childTnLst>
                                </p:cTn>
                              </p:par>
                            </p:childTnLst>
                          </p:cTn>
                        </p:par>
                        <p:par>
                          <p:cTn id="84" fill="hold">
                            <p:stCondLst>
                              <p:cond delay="5500"/>
                            </p:stCondLst>
                            <p:childTnLst>
                              <p:par>
                                <p:cTn id="85" presetID="22" presetClass="entr" presetSubtype="8" fill="hold" nodeType="after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left)">
                                      <p:cBhvr>
                                        <p:cTn id="87" dur="500"/>
                                        <p:tgtEl>
                                          <p:spTgt spid="9"/>
                                        </p:tgtEl>
                                      </p:cBhvr>
                                    </p:animEffect>
                                  </p:childTnLst>
                                </p:cTn>
                              </p:par>
                            </p:childTnLst>
                          </p:cTn>
                        </p:par>
                        <p:par>
                          <p:cTn id="88" fill="hold">
                            <p:stCondLst>
                              <p:cond delay="6000"/>
                            </p:stCondLst>
                            <p:childTnLst>
                              <p:par>
                                <p:cTn id="89" presetID="22" presetClass="entr" presetSubtype="8" fill="hold" grpId="0" nodeType="afterEffect">
                                  <p:stCondLst>
                                    <p:cond delay="0"/>
                                  </p:stCondLst>
                                  <p:childTnLst>
                                    <p:set>
                                      <p:cBhvr>
                                        <p:cTn id="90" dur="1" fill="hold">
                                          <p:stCondLst>
                                            <p:cond delay="0"/>
                                          </p:stCondLst>
                                        </p:cTn>
                                        <p:tgtEl>
                                          <p:spTgt spid="148493"/>
                                        </p:tgtEl>
                                        <p:attrNameLst>
                                          <p:attrName>style.visibility</p:attrName>
                                        </p:attrNameLst>
                                      </p:cBhvr>
                                      <p:to>
                                        <p:strVal val="visible"/>
                                      </p:to>
                                    </p:set>
                                    <p:animEffect transition="in" filter="wipe(left)">
                                      <p:cBhvr>
                                        <p:cTn id="91" dur="500"/>
                                        <p:tgtEl>
                                          <p:spTgt spid="148493"/>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148494">
                                            <p:txEl>
                                              <p:charRg st="0" end="10"/>
                                            </p:txEl>
                                          </p:spTgt>
                                        </p:tgtEl>
                                        <p:attrNameLst>
                                          <p:attrName>style.visibility</p:attrName>
                                        </p:attrNameLst>
                                      </p:cBhvr>
                                      <p:to>
                                        <p:strVal val="visible"/>
                                      </p:to>
                                    </p:set>
                                    <p:animEffect transition="in" filter="strips(downRight)">
                                      <p:cBhvr>
                                        <p:cTn id="96" dur="500"/>
                                        <p:tgtEl>
                                          <p:spTgt spid="148494">
                                            <p:txEl>
                                              <p:charRg st="0" end="1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148494">
                                            <p:txEl>
                                              <p:charRg st="10" end="26"/>
                                            </p:txEl>
                                          </p:spTgt>
                                        </p:tgtEl>
                                        <p:attrNameLst>
                                          <p:attrName>style.visibility</p:attrName>
                                        </p:attrNameLst>
                                      </p:cBhvr>
                                      <p:to>
                                        <p:strVal val="visible"/>
                                      </p:to>
                                    </p:set>
                                    <p:animEffect transition="in" filter="strips(downRight)">
                                      <p:cBhvr>
                                        <p:cTn id="101" dur="500"/>
                                        <p:tgtEl>
                                          <p:spTgt spid="148494">
                                            <p:txEl>
                                              <p:charRg st="10" end="2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grpId="0" nodeType="clickEffect">
                                  <p:stCondLst>
                                    <p:cond delay="0"/>
                                  </p:stCondLst>
                                  <p:childTnLst>
                                    <p:set>
                                      <p:cBhvr>
                                        <p:cTn id="105" dur="1" fill="hold">
                                          <p:stCondLst>
                                            <p:cond delay="0"/>
                                          </p:stCondLst>
                                        </p:cTn>
                                        <p:tgtEl>
                                          <p:spTgt spid="148494">
                                            <p:txEl>
                                              <p:charRg st="26" end="82"/>
                                            </p:txEl>
                                          </p:spTgt>
                                        </p:tgtEl>
                                        <p:attrNameLst>
                                          <p:attrName>style.visibility</p:attrName>
                                        </p:attrNameLst>
                                      </p:cBhvr>
                                      <p:to>
                                        <p:strVal val="visible"/>
                                      </p:to>
                                    </p:set>
                                    <p:animEffect transition="in" filter="strips(downRight)">
                                      <p:cBhvr>
                                        <p:cTn id="106" dur="500"/>
                                        <p:tgtEl>
                                          <p:spTgt spid="148494">
                                            <p:txEl>
                                              <p:charRg st="26" end="8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148494">
                                            <p:txEl>
                                              <p:charRg st="82" end="101"/>
                                            </p:txEl>
                                          </p:spTgt>
                                        </p:tgtEl>
                                        <p:attrNameLst>
                                          <p:attrName>style.visibility</p:attrName>
                                        </p:attrNameLst>
                                      </p:cBhvr>
                                      <p:to>
                                        <p:strVal val="visible"/>
                                      </p:to>
                                    </p:set>
                                    <p:animEffect transition="in" filter="strips(downRight)">
                                      <p:cBhvr>
                                        <p:cTn id="111" dur="500"/>
                                        <p:tgtEl>
                                          <p:spTgt spid="148494">
                                            <p:txEl>
                                              <p:charRg st="82"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build="p"/>
      <p:bldP spid="148487" grpId="0"/>
      <p:bldP spid="148488" grpId="0"/>
      <p:bldP spid="148489" grpId="0"/>
      <p:bldP spid="148490" grpId="0"/>
      <p:bldP spid="148491" grpId="0"/>
      <p:bldP spid="148492" grpId="0"/>
      <p:bldP spid="148493" grpId="0"/>
      <p:bldP spid="148494" grpId="0" build="p"/>
      <p:bldP spid="148510" grpId="0"/>
      <p:bldP spid="148511" grpId="0"/>
      <p:bldP spid="14852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p:txBody>
          <a:bodyPr vert="horz" wrap="square" lIns="91440" tIns="45720" rIns="91440" bIns="45720" anchor="b"/>
          <a:p>
            <a:pPr eaLnBrk="1" hangingPunct="1"/>
            <a:r>
              <a:rPr lang="zh-CN" altLang="en-US" dirty="0">
                <a:latin typeface="Arial" panose="020B0604020202020204" pitchFamily="34" charset="0"/>
                <a:sym typeface="Symbol" panose="05050102010706020507" pitchFamily="18" charset="2"/>
              </a:rPr>
              <a:t>4.</a:t>
            </a:r>
            <a:r>
              <a:rPr lang="en-US" altLang="zh-CN" dirty="0">
                <a:latin typeface="Arial" panose="020B0604020202020204" pitchFamily="34" charset="0"/>
                <a:sym typeface="Symbol" panose="05050102010706020507" pitchFamily="18" charset="2"/>
              </a:rPr>
              <a:t>4</a:t>
            </a:r>
            <a:r>
              <a:rPr lang="zh-CN" altLang="en-US" dirty="0">
                <a:latin typeface="Arial" panose="020B0604020202020204" pitchFamily="34" charset="0"/>
                <a:sym typeface="Symbol" panose="05050102010706020507" pitchFamily="18" charset="2"/>
              </a:rPr>
              <a:t>  串的模式匹配运算</a:t>
            </a:r>
            <a:endParaRPr lang="zh-CN" altLang="en-US" dirty="0">
              <a:latin typeface="Arial" panose="020B0604020202020204" pitchFamily="34" charset="0"/>
              <a:sym typeface="Symbol" panose="05050102010706020507" pitchFamily="18" charset="2"/>
            </a:endParaRPr>
          </a:p>
        </p:txBody>
      </p:sp>
      <p:sp>
        <p:nvSpPr>
          <p:cNvPr id="69635" name="Rectangle 3"/>
          <p:cNvSpPr>
            <a:spLocks noGrp="1"/>
          </p:cNvSpPr>
          <p:nvPr>
            <p:ph idx="1"/>
          </p:nvPr>
        </p:nvSpPr>
        <p:spPr>
          <a:xfrm>
            <a:off x="1919288" y="1447800"/>
            <a:ext cx="8462962" cy="4068763"/>
          </a:xfrm>
        </p:spPr>
        <p:txBody>
          <a:bodyPr vert="horz" wrap="square" lIns="91440" tIns="45720" rIns="91440" bIns="45720" anchor="t"/>
          <a:p>
            <a:pPr algn="just" eaLnBrk="1" hangingPunct="1">
              <a:buNone/>
            </a:pPr>
            <a:r>
              <a:rPr lang="zh-CN" altLang="en-US" sz="2400" b="1" dirty="0">
                <a:solidFill>
                  <a:srgbClr val="CC0000"/>
                </a:solidFill>
                <a:latin typeface="Times New Roman" panose="02020603050405020304" pitchFamily="18" charset="0"/>
                <a:sym typeface="Symbol" panose="05050102010706020507" pitchFamily="18" charset="2"/>
              </a:rPr>
              <a:t>  子串定位运算</a:t>
            </a:r>
            <a:r>
              <a:rPr lang="zh-CN" altLang="en-US" sz="2400" dirty="0">
                <a:latin typeface="Times New Roman" panose="02020603050405020304" pitchFamily="18" charset="0"/>
                <a:sym typeface="Symbol" panose="05050102010706020507" pitchFamily="18" charset="2"/>
              </a:rPr>
              <a:t>称为串的</a:t>
            </a:r>
            <a:r>
              <a:rPr lang="zh-CN" altLang="en-US" sz="2400" b="1" dirty="0">
                <a:solidFill>
                  <a:srgbClr val="CC0000"/>
                </a:solidFill>
                <a:latin typeface="Times New Roman" panose="02020603050405020304" pitchFamily="18" charset="0"/>
                <a:sym typeface="Symbol" panose="05050102010706020507" pitchFamily="18" charset="2"/>
              </a:rPr>
              <a:t>模式匹配</a:t>
            </a:r>
            <a:r>
              <a:rPr lang="zh-CN" altLang="en-US"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Pattern Matching</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或</a:t>
            </a:r>
            <a:r>
              <a:rPr lang="zh-CN" altLang="en-US" sz="2400" b="1" dirty="0">
                <a:solidFill>
                  <a:srgbClr val="CC0000"/>
                </a:solidFill>
                <a:latin typeface="Times New Roman" panose="02020603050405020304" pitchFamily="18" charset="0"/>
                <a:sym typeface="Symbol" panose="05050102010706020507" pitchFamily="18" charset="2"/>
              </a:rPr>
              <a:t>串匹配</a:t>
            </a:r>
            <a:r>
              <a:rPr lang="zh-CN" altLang="en-US"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String Matching</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运算，是串处理中最重要的运算之一，应用非常广泛。这是计算机科学中最古老也最普遍的问题之一，计算机科学中串匹配的应用可以说随处可见。近年来，随着计算机技术（各种应用）的蓬勃发展，尤其是信息检索和生物计算领域中的许多共同需求，极大激发了人们对串匹配算法的研究兴趣。 </a:t>
            </a:r>
            <a:endParaRPr lang="zh-CN" altLang="en-US" sz="2400" dirty="0">
              <a:latin typeface="Times New Roman" panose="02020603050405020304" pitchFamily="18" charset="0"/>
              <a:sym typeface="Symbol" panose="05050102010706020507" pitchFamily="18" charset="2"/>
            </a:endParaRPr>
          </a:p>
          <a:p>
            <a:pPr lvl="1" algn="just" eaLnBrk="1" hangingPunct="1">
              <a:buNone/>
            </a:pPr>
            <a:r>
              <a:rPr lang="zh-CN" altLang="en-US" sz="2000" dirty="0">
                <a:latin typeface="Times New Roman" panose="02020603050405020304" pitchFamily="18" charset="0"/>
                <a:sym typeface="Symbol" panose="05050102010706020507" pitchFamily="18" charset="2"/>
              </a:rPr>
              <a:t>    </a:t>
            </a:r>
            <a:endParaRPr lang="en-US" altLang="zh-CN" sz="2000" dirty="0">
              <a:latin typeface="Times New Roman" panose="02020603050405020304" pitchFamily="18" charset="0"/>
              <a:sym typeface="Symbol" panose="05050102010706020507" pitchFamily="18" charset="2"/>
            </a:endParaRPr>
          </a:p>
        </p:txBody>
      </p:sp>
      <p:sp>
        <p:nvSpPr>
          <p:cNvPr id="69636" name="Slide Number Placeholder 4"/>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49506" name="AutoShape 2"/>
          <p:cNvSpPr>
            <a:spLocks noChangeArrowheads="1"/>
          </p:cNvSpPr>
          <p:nvPr/>
        </p:nvSpPr>
        <p:spPr bwMode="auto">
          <a:xfrm>
            <a:off x="1981200" y="6096000"/>
            <a:ext cx="7391400" cy="685800"/>
          </a:xfrm>
          <a:prstGeom prst="cloudCallout">
            <a:avLst>
              <a:gd name="adj1" fmla="val -6227"/>
              <a:gd name="adj2" fmla="val -196759"/>
            </a:avLst>
          </a:prstGeom>
          <a:solidFill>
            <a:srgbClr val="CCFFFF"/>
          </a:solidFill>
          <a:ln w="9525">
            <a:solidFill>
              <a:schemeClr val="tx2"/>
            </a:solidFill>
            <a:round/>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奇妙的结果： </a:t>
            </a:r>
            <a:r>
              <a:rPr kumimoji="1" lang="en-US" altLang="zh-CN"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k </a:t>
            </a:r>
            <a:r>
              <a:rPr kumimoji="1"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仅与模式串</a:t>
            </a:r>
            <a:r>
              <a:rPr kumimoji="1" lang="en-US" altLang="zh-CN"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T</a:t>
            </a:r>
            <a:r>
              <a:rPr kumimoji="1"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有关！</a:t>
            </a:r>
            <a:endParaRPr kumimoji="1"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149507" name="Rectangle 3"/>
          <p:cNvSpPr>
            <a:spLocks noGrp="1"/>
          </p:cNvSpPr>
          <p:nvPr>
            <p:ph type="title"/>
          </p:nvPr>
        </p:nvSpPr>
        <p:spPr>
          <a:xfrm>
            <a:off x="1828800" y="43022"/>
            <a:ext cx="7162800" cy="521970"/>
          </a:xfrm>
        </p:spPr>
        <p:txBody>
          <a:bodyPr vert="horz" wrap="square" lIns="91440" tIns="45720" rIns="91440" bIns="45720" anchor="ctr">
            <a:spAutoFit/>
          </a:bodyPr>
          <a:p>
            <a:pPr algn="l" eaLnBrk="1" hangingPunct="1"/>
            <a:r>
              <a:rPr lang="en-US" altLang="zh-CN" sz="2800" b="1" dirty="0"/>
              <a:t>② KMP</a:t>
            </a:r>
            <a:r>
              <a:rPr lang="zh-CN" altLang="en-US" sz="2800" b="1" dirty="0"/>
              <a:t>算法的推导过程：</a:t>
            </a:r>
            <a:endParaRPr lang="zh-CN" altLang="en-US" sz="2400" b="1" dirty="0">
              <a:solidFill>
                <a:srgbClr val="00FF00"/>
              </a:solidFill>
            </a:endParaRPr>
          </a:p>
        </p:txBody>
      </p:sp>
      <p:sp>
        <p:nvSpPr>
          <p:cNvPr id="149508" name="Rectangle 4"/>
          <p:cNvSpPr/>
          <p:nvPr/>
        </p:nvSpPr>
        <p:spPr>
          <a:xfrm>
            <a:off x="1905000" y="609600"/>
            <a:ext cx="7620000" cy="521970"/>
          </a:xfrm>
          <a:prstGeom prst="rect">
            <a:avLst/>
          </a:prstGeom>
          <a:noFill/>
          <a:ln w="9525">
            <a:noFill/>
          </a:ln>
        </p:spPr>
        <p:txBody>
          <a:bodyPr>
            <a:spAutoFit/>
          </a:bodyPr>
          <a:p>
            <a:r>
              <a:rPr lang="zh-CN" altLang="en-US" sz="2800" b="1" dirty="0">
                <a:solidFill>
                  <a:srgbClr val="FFFFFF"/>
                </a:solidFill>
                <a:latin typeface="Times New Roman" panose="02020603050405020304" pitchFamily="18" charset="0"/>
                <a:ea typeface="楷体_GB2312" pitchFamily="49" charset="-122"/>
              </a:rPr>
              <a:t>请抓住部分匹配时的两个特征：</a:t>
            </a:r>
            <a:endParaRPr lang="zh-CN" altLang="en-US" sz="2400" b="1" dirty="0">
              <a:solidFill>
                <a:srgbClr val="66FF33"/>
              </a:solidFill>
              <a:latin typeface="Times New Roman" panose="02020603050405020304" pitchFamily="18" charset="0"/>
              <a:ea typeface="楷体_GB2312" pitchFamily="49" charset="-122"/>
            </a:endParaRPr>
          </a:p>
        </p:txBody>
      </p:sp>
      <p:sp>
        <p:nvSpPr>
          <p:cNvPr id="149509" name="Rectangle 5"/>
          <p:cNvSpPr>
            <a:spLocks noChangeArrowheads="1"/>
          </p:cNvSpPr>
          <p:nvPr/>
        </p:nvSpPr>
        <p:spPr bwMode="auto">
          <a:xfrm>
            <a:off x="1828800" y="4724400"/>
            <a:ext cx="8458200" cy="478155"/>
          </a:xfrm>
          <a:prstGeom prst="rect">
            <a:avLst/>
          </a:prstGeom>
          <a:solidFill>
            <a:srgbClr val="CCFFFF"/>
          </a:solidFill>
          <a:ln w="9525">
            <a:noFill/>
            <a:miter lim="800000"/>
          </a:ln>
          <a:effectLst/>
        </p:spPr>
        <p:txBody>
          <a:bodyPr>
            <a:spAutoFit/>
          </a:bodyPr>
          <a:lstStyle/>
          <a:p>
            <a:pPr marL="0" marR="0" lvl="0" indent="0" algn="l" defTabSz="914400" rtl="0" eaLnBrk="1" fontAlgn="base" latinLnBrk="0" hangingPunct="1">
              <a:lnSpc>
                <a:spcPct val="105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66"/>
                </a:solidFill>
                <a:effectLst/>
                <a:uLnTx/>
                <a:uFillTx/>
                <a:latin typeface="Times New Roman" panose="02020603050405020304" pitchFamily="18" charset="0"/>
                <a:ea typeface="楷体_GB2312" pitchFamily="49" charset="-122"/>
                <a:cs typeface="+mn-cs"/>
              </a:rPr>
              <a:t>两式联立可得：</a:t>
            </a:r>
            <a:r>
              <a:rPr kumimoji="1" lang="zh-CN" altLang="en-US"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T</a:t>
            </a:r>
            <a:r>
              <a:rPr kumimoji="1" lang="en-US" altLang="zh-CN" sz="2400" b="1" i="0" u="none" strike="noStrike" kern="1200" cap="none" spc="0" normalizeH="0" baseline="-2500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1</a:t>
            </a: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…T</a:t>
            </a:r>
            <a:r>
              <a:rPr kumimoji="1" lang="en-US" altLang="zh-CN" sz="2400" b="1" i="0" u="none" strike="noStrike" kern="1200" cap="none" spc="0" normalizeH="0" baseline="-2500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k-1</a:t>
            </a: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’=‘T</a:t>
            </a:r>
            <a:r>
              <a:rPr kumimoji="1" lang="en-US" altLang="zh-CN" sz="2400" b="1" i="0" u="none" strike="noStrike" kern="1200" cap="none" spc="0" normalizeH="0" baseline="-2500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j-(k-1)</a:t>
            </a: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…T</a:t>
            </a:r>
            <a:r>
              <a:rPr kumimoji="1" lang="en-US" altLang="zh-CN" sz="2400" b="1" i="0" u="none" strike="noStrike" kern="1200" cap="none" spc="0" normalizeH="0" baseline="-2500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j-1</a:t>
            </a: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endParaRPr kumimoji="1" lang="en-US" altLang="zh-CN" sz="2400" b="1" i="0" u="none" strike="noStrike" kern="1200" cap="none" spc="0" normalizeH="0" baseline="0" noProof="0">
              <a:ln>
                <a:noFill/>
              </a:ln>
              <a:solidFill>
                <a:srgbClr val="FFCC00"/>
              </a:solidFill>
              <a:effectLst/>
              <a:uLnTx/>
              <a:uFillTx/>
              <a:latin typeface="Times New Roman" panose="02020603050405020304" pitchFamily="18" charset="0"/>
              <a:ea typeface="楷体_GB2312" pitchFamily="49" charset="-122"/>
              <a:cs typeface="+mn-cs"/>
            </a:endParaRPr>
          </a:p>
        </p:txBody>
      </p:sp>
      <p:grpSp>
        <p:nvGrpSpPr>
          <p:cNvPr id="2" name="Group 6"/>
          <p:cNvGrpSpPr/>
          <p:nvPr/>
        </p:nvGrpSpPr>
        <p:grpSpPr>
          <a:xfrm>
            <a:off x="1689100" y="990600"/>
            <a:ext cx="4191000" cy="1754188"/>
            <a:chOff x="240" y="864"/>
            <a:chExt cx="2640" cy="1105"/>
          </a:xfrm>
        </p:grpSpPr>
        <p:sp>
          <p:nvSpPr>
            <p:cNvPr id="88099" name="Rectangle 7"/>
            <p:cNvSpPr/>
            <p:nvPr/>
          </p:nvSpPr>
          <p:spPr>
            <a:xfrm>
              <a:off x="240" y="1152"/>
              <a:ext cx="2640" cy="329"/>
            </a:xfrm>
            <a:prstGeom prst="rect">
              <a:avLst/>
            </a:prstGeom>
            <a:noFill/>
            <a:ln w="9525">
              <a:noFill/>
            </a:ln>
          </p:spPr>
          <p:txBody>
            <a:bodyPr>
              <a:spAutoFit/>
            </a:bodyPr>
            <a:p>
              <a:r>
                <a:rPr lang="en-US" altLang="zh-CN" sz="2800" b="1" dirty="0">
                  <a:solidFill>
                    <a:srgbClr val="FFFFFF"/>
                  </a:solidFill>
                  <a:latin typeface="Times New Roman" panose="02020603050405020304" pitchFamily="18" charset="0"/>
                  <a:ea typeface="黑体" panose="02010609060101010101" pitchFamily="49" charset="-122"/>
                </a:rPr>
                <a:t>S=‘a b a b c</a:t>
              </a:r>
              <a:r>
                <a:rPr lang="en-US" altLang="zh-CN" sz="2800" b="1" dirty="0">
                  <a:solidFill>
                    <a:srgbClr val="2663A0"/>
                  </a:solidFill>
                  <a:latin typeface="Times New Roman" panose="02020603050405020304" pitchFamily="18" charset="0"/>
                  <a:ea typeface="黑体" panose="02010609060101010101" pitchFamily="49" charset="-122"/>
                </a:rPr>
                <a:t> </a:t>
              </a:r>
              <a:r>
                <a:rPr lang="en-US" altLang="zh-CN" sz="2800" b="1" dirty="0">
                  <a:solidFill>
                    <a:srgbClr val="FF00FF"/>
                  </a:solidFill>
                  <a:latin typeface="Times New Roman" panose="02020603050405020304" pitchFamily="18" charset="0"/>
                  <a:ea typeface="黑体" panose="02010609060101010101" pitchFamily="49" charset="-122"/>
                </a:rPr>
                <a:t>a</a:t>
              </a:r>
              <a:r>
                <a:rPr lang="en-US" altLang="zh-CN" sz="2800" b="1" dirty="0">
                  <a:solidFill>
                    <a:srgbClr val="66FF33"/>
                  </a:solidFill>
                  <a:latin typeface="Times New Roman" panose="02020603050405020304" pitchFamily="18" charset="0"/>
                  <a:ea typeface="黑体" panose="02010609060101010101" pitchFamily="49" charset="-122"/>
                </a:rPr>
                <a:t> </a:t>
              </a:r>
              <a:r>
                <a:rPr lang="en-US" altLang="zh-CN" sz="2800" b="1" dirty="0">
                  <a:solidFill>
                    <a:srgbClr val="9CE157"/>
                  </a:solidFill>
                  <a:latin typeface="Times New Roman" panose="02020603050405020304" pitchFamily="18" charset="0"/>
                  <a:ea typeface="黑体" panose="02010609060101010101" pitchFamily="49" charset="-122"/>
                </a:rPr>
                <a:t>b</a:t>
              </a:r>
              <a:r>
                <a:rPr lang="en-US" altLang="zh-CN" sz="2800" b="1" dirty="0">
                  <a:solidFill>
                    <a:srgbClr val="66FF33"/>
                  </a:solidFill>
                  <a:latin typeface="Times New Roman" panose="02020603050405020304" pitchFamily="18" charset="0"/>
                  <a:ea typeface="黑体" panose="02010609060101010101" pitchFamily="49" charset="-122"/>
                </a:rPr>
                <a:t> </a:t>
              </a:r>
              <a:r>
                <a:rPr lang="en-US" altLang="zh-CN" sz="2800" b="1" dirty="0">
                  <a:solidFill>
                    <a:srgbClr val="FFFFFF"/>
                  </a:solidFill>
                  <a:latin typeface="Times New Roman" panose="02020603050405020304" pitchFamily="18" charset="0"/>
                  <a:ea typeface="黑体" panose="02010609060101010101" pitchFamily="49" charset="-122"/>
                </a:rPr>
                <a:t>c a c b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88100" name="Rectangle 8"/>
            <p:cNvSpPr/>
            <p:nvPr/>
          </p:nvSpPr>
          <p:spPr>
            <a:xfrm>
              <a:off x="1104" y="1401"/>
              <a:ext cx="1262" cy="329"/>
            </a:xfrm>
            <a:prstGeom prst="rect">
              <a:avLst/>
            </a:prstGeom>
            <a:noFill/>
            <a:ln w="9525">
              <a:noFill/>
            </a:ln>
          </p:spPr>
          <p:txBody>
            <a:bodyPr wrap="none">
              <a:spAutoFit/>
            </a:bodyPr>
            <a:p>
              <a:r>
                <a:rPr lang="en-US" altLang="zh-CN" sz="2800" b="1" dirty="0">
                  <a:solidFill>
                    <a:srgbClr val="FFFFFF"/>
                  </a:solidFill>
                  <a:latin typeface="宋体" panose="02010600030101010101" pitchFamily="2" charset="-122"/>
                </a:rPr>
                <a:t>T=</a:t>
              </a:r>
              <a:r>
                <a:rPr lang="en-US" altLang="zh-CN" sz="2800" b="1" dirty="0">
                  <a:solidFill>
                    <a:srgbClr val="FFFFFF"/>
                  </a:solidFill>
                  <a:latin typeface="Times New Roman" panose="02020603050405020304" pitchFamily="18" charset="0"/>
                </a:rPr>
                <a:t>‘</a:t>
              </a:r>
              <a:r>
                <a:rPr lang="en-US" altLang="zh-CN" sz="2800" b="1" dirty="0">
                  <a:solidFill>
                    <a:srgbClr val="FF00FF"/>
                  </a:solidFill>
                  <a:latin typeface="Times New Roman" panose="02020603050405020304" pitchFamily="18" charset="0"/>
                  <a:ea typeface="黑体" panose="02010609060101010101" pitchFamily="49" charset="-122"/>
                </a:rPr>
                <a:t>a</a:t>
              </a:r>
              <a:r>
                <a:rPr lang="en-US" altLang="zh-CN" sz="2800" b="1" dirty="0">
                  <a:solidFill>
                    <a:srgbClr val="66FF33"/>
                  </a:solidFill>
                  <a:latin typeface="Times New Roman" panose="02020603050405020304" pitchFamily="18" charset="0"/>
                  <a:ea typeface="黑体" panose="02010609060101010101" pitchFamily="49" charset="-122"/>
                </a:rPr>
                <a:t> </a:t>
              </a:r>
              <a:r>
                <a:rPr lang="en-US" altLang="zh-CN" sz="2800" b="1" dirty="0">
                  <a:solidFill>
                    <a:srgbClr val="9CE157"/>
                  </a:solidFill>
                  <a:latin typeface="Times New Roman" panose="02020603050405020304" pitchFamily="18" charset="0"/>
                  <a:ea typeface="黑体" panose="02010609060101010101" pitchFamily="49" charset="-122"/>
                </a:rPr>
                <a:t>b</a:t>
              </a:r>
              <a:r>
                <a:rPr lang="en-US" altLang="zh-CN" sz="2800" b="1" dirty="0">
                  <a:solidFill>
                    <a:srgbClr val="66FF33"/>
                  </a:solidFill>
                  <a:latin typeface="Times New Roman" panose="02020603050405020304" pitchFamily="18" charset="0"/>
                  <a:ea typeface="黑体" panose="02010609060101010101" pitchFamily="49" charset="-122"/>
                </a:rPr>
                <a:t> </a:t>
              </a:r>
              <a:r>
                <a:rPr lang="en-US" altLang="zh-CN" sz="2800" b="1" dirty="0">
                  <a:solidFill>
                    <a:srgbClr val="FFFFFF"/>
                  </a:solidFill>
                  <a:latin typeface="Times New Roman" panose="02020603050405020304" pitchFamily="18" charset="0"/>
                  <a:ea typeface="黑体" panose="02010609060101010101" pitchFamily="49" charset="-122"/>
                </a:rPr>
                <a:t>c a c</a:t>
              </a:r>
              <a:r>
                <a:rPr lang="en-US" altLang="zh-CN" sz="2800" b="1" dirty="0">
                  <a:solidFill>
                    <a:srgbClr val="FFFFFF"/>
                  </a:solidFill>
                  <a:latin typeface="Times New Roman" panose="02020603050405020304" pitchFamily="18" charset="0"/>
                </a:rPr>
                <a:t>’</a:t>
              </a:r>
              <a:endParaRPr lang="en-US" altLang="zh-CN" sz="2800" b="1" dirty="0">
                <a:solidFill>
                  <a:srgbClr val="FFFFFF"/>
                </a:solidFill>
                <a:latin typeface="宋体" panose="02010600030101010101" pitchFamily="2" charset="-122"/>
              </a:endParaRPr>
            </a:p>
          </p:txBody>
        </p:sp>
        <p:grpSp>
          <p:nvGrpSpPr>
            <p:cNvPr id="88101" name="Group 9"/>
            <p:cNvGrpSpPr/>
            <p:nvPr/>
          </p:nvGrpSpPr>
          <p:grpSpPr>
            <a:xfrm>
              <a:off x="1584" y="864"/>
              <a:ext cx="192" cy="336"/>
              <a:chOff x="5184" y="2496"/>
              <a:chExt cx="144" cy="336"/>
            </a:xfrm>
          </p:grpSpPr>
          <p:sp>
            <p:nvSpPr>
              <p:cNvPr id="88105" name="Rectangle 10"/>
              <p:cNvSpPr/>
              <p:nvPr/>
            </p:nvSpPr>
            <p:spPr>
              <a:xfrm>
                <a:off x="5184" y="2496"/>
                <a:ext cx="144" cy="232"/>
              </a:xfrm>
              <a:prstGeom prst="rect">
                <a:avLst/>
              </a:prstGeom>
              <a:noFill/>
              <a:ln w="9525">
                <a:noFill/>
              </a:ln>
            </p:spPr>
            <p:txBody>
              <a:bodyPr>
                <a:spAutoFit/>
              </a:bodyPr>
              <a:p>
                <a:r>
                  <a:rPr lang="en-US" altLang="zh-CN" sz="1800" b="1" dirty="0">
                    <a:solidFill>
                      <a:srgbClr val="F98D43"/>
                    </a:solidFill>
                    <a:latin typeface="楷体_GB2312" pitchFamily="49" charset="-122"/>
                    <a:ea typeface="楷体_GB2312" pitchFamily="49" charset="-122"/>
                  </a:rPr>
                  <a:t>i</a:t>
                </a:r>
                <a:endParaRPr lang="en-US" altLang="zh-CN" sz="1800" b="1" dirty="0">
                  <a:solidFill>
                    <a:srgbClr val="F98D43"/>
                  </a:solidFill>
                  <a:latin typeface="楷体_GB2312" pitchFamily="49" charset="-122"/>
                  <a:ea typeface="楷体_GB2312" pitchFamily="49" charset="-122"/>
                </a:endParaRPr>
              </a:p>
            </p:txBody>
          </p:sp>
          <p:sp>
            <p:nvSpPr>
              <p:cNvPr id="88106" name="Line 11"/>
              <p:cNvSpPr/>
              <p:nvPr/>
            </p:nvSpPr>
            <p:spPr>
              <a:xfrm>
                <a:off x="5280" y="2688"/>
                <a:ext cx="0" cy="144"/>
              </a:xfrm>
              <a:prstGeom prst="line">
                <a:avLst/>
              </a:prstGeom>
              <a:ln w="9525" cap="flat" cmpd="sng">
                <a:solidFill>
                  <a:schemeClr val="hlink"/>
                </a:solidFill>
                <a:prstDash val="solid"/>
                <a:headEnd type="none" w="med" len="med"/>
                <a:tailEnd type="triangle" w="med" len="med"/>
              </a:ln>
            </p:spPr>
          </p:sp>
        </p:grpSp>
        <p:grpSp>
          <p:nvGrpSpPr>
            <p:cNvPr id="88102" name="Group 12"/>
            <p:cNvGrpSpPr/>
            <p:nvPr/>
          </p:nvGrpSpPr>
          <p:grpSpPr>
            <a:xfrm>
              <a:off x="1574" y="1640"/>
              <a:ext cx="202" cy="329"/>
              <a:chOff x="3600" y="2448"/>
              <a:chExt cx="154" cy="329"/>
            </a:xfrm>
          </p:grpSpPr>
          <p:sp>
            <p:nvSpPr>
              <p:cNvPr id="88103" name="Rectangle 13"/>
              <p:cNvSpPr/>
              <p:nvPr/>
            </p:nvSpPr>
            <p:spPr>
              <a:xfrm>
                <a:off x="3600" y="2545"/>
                <a:ext cx="154" cy="232"/>
              </a:xfrm>
              <a:prstGeom prst="rect">
                <a:avLst/>
              </a:prstGeom>
              <a:noFill/>
              <a:ln w="9525">
                <a:noFill/>
              </a:ln>
            </p:spPr>
            <p:txBody>
              <a:bodyPr>
                <a:spAutoFit/>
              </a:bodyPr>
              <a:p>
                <a:r>
                  <a:rPr lang="en-US" altLang="zh-CN" sz="1800" b="1" dirty="0">
                    <a:solidFill>
                      <a:srgbClr val="FF3399"/>
                    </a:solidFill>
                    <a:latin typeface="楷体_GB2312" pitchFamily="49" charset="-122"/>
                    <a:ea typeface="楷体_GB2312" pitchFamily="49" charset="-122"/>
                  </a:rPr>
                  <a:t>k</a:t>
                </a:r>
                <a:endParaRPr lang="en-US" altLang="zh-CN" sz="1800" b="1" dirty="0">
                  <a:solidFill>
                    <a:srgbClr val="FF3399"/>
                  </a:solidFill>
                  <a:latin typeface="楷体_GB2312" pitchFamily="49" charset="-122"/>
                  <a:ea typeface="楷体_GB2312" pitchFamily="49" charset="-122"/>
                </a:endParaRPr>
              </a:p>
            </p:txBody>
          </p:sp>
          <p:sp>
            <p:nvSpPr>
              <p:cNvPr id="88104" name="Line 14"/>
              <p:cNvSpPr/>
              <p:nvPr/>
            </p:nvSpPr>
            <p:spPr>
              <a:xfrm flipV="1">
                <a:off x="3696" y="2448"/>
                <a:ext cx="0" cy="144"/>
              </a:xfrm>
              <a:prstGeom prst="line">
                <a:avLst/>
              </a:prstGeom>
              <a:ln w="9525" cap="flat" cmpd="sng">
                <a:solidFill>
                  <a:schemeClr val="accent1"/>
                </a:solidFill>
                <a:prstDash val="solid"/>
                <a:headEnd type="none" w="med" len="med"/>
                <a:tailEnd type="triangle" w="med" len="med"/>
              </a:ln>
            </p:spPr>
          </p:sp>
        </p:grpSp>
      </p:grpSp>
      <p:sp>
        <p:nvSpPr>
          <p:cNvPr id="149519" name="Rectangle 15"/>
          <p:cNvSpPr>
            <a:spLocks noChangeArrowheads="1"/>
          </p:cNvSpPr>
          <p:nvPr/>
        </p:nvSpPr>
        <p:spPr bwMode="auto">
          <a:xfrm>
            <a:off x="6096000" y="1752600"/>
            <a:ext cx="4572000" cy="70675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FF33"/>
                </a:solidFill>
                <a:effectLst/>
                <a:uLnTx/>
                <a:uFillTx/>
                <a:latin typeface="宋体" panose="02010600030101010101" pitchFamily="2" charset="-122"/>
                <a:ea typeface="宋体" panose="02010600030101010101" pitchFamily="2" charset="-122"/>
                <a:cs typeface="+mn-cs"/>
              </a:rPr>
              <a:t>则</a:t>
            </a:r>
            <a:r>
              <a:rPr kumimoji="1" lang="en-US" altLang="zh-CN"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T</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的</a:t>
            </a:r>
            <a:r>
              <a:rPr kumimoji="1" lang="en-US" altLang="zh-CN"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k-1</a:t>
            </a:r>
            <a:r>
              <a:rPr kumimoji="1" lang="zh-CN" altLang="en-US"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1</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位</a:t>
            </a:r>
            <a:r>
              <a:rPr kumimoji="1" lang="zh-CN" altLang="en-US" sz="20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S</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前</a:t>
            </a:r>
            <a:r>
              <a:rPr kumimoji="1" lang="en-US" altLang="zh-CN"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i-1</a:t>
            </a:r>
            <a:r>
              <a:rPr kumimoji="1" lang="zh-CN" altLang="en-US"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dirty="0" err="1">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a:t>
            </a:r>
            <a:r>
              <a:rPr kumimoji="1" lang="en-US" altLang="zh-CN"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-(k-1)</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位</a:t>
            </a:r>
            <a:endPar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                </a:t>
            </a:r>
            <a:endPar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p:txBody>
      </p:sp>
      <p:sp>
        <p:nvSpPr>
          <p:cNvPr id="149520" name="Rectangle 16"/>
          <p:cNvSpPr/>
          <p:nvPr/>
        </p:nvSpPr>
        <p:spPr>
          <a:xfrm>
            <a:off x="6324600" y="1371600"/>
            <a:ext cx="4343400" cy="398780"/>
          </a:xfrm>
          <a:prstGeom prst="rect">
            <a:avLst/>
          </a:prstGeom>
          <a:noFill/>
          <a:ln w="9525">
            <a:noFill/>
          </a:ln>
        </p:spPr>
        <p:txBody>
          <a:bodyPr>
            <a:spAutoFit/>
          </a:bodyPr>
          <a:p>
            <a:r>
              <a:rPr lang="zh-CN" altLang="en-US" sz="2000" b="1" dirty="0">
                <a:solidFill>
                  <a:srgbClr val="66FF33"/>
                </a:solidFill>
                <a:latin typeface="Times New Roman" panose="02020603050405020304" pitchFamily="18" charset="0"/>
                <a:ea typeface="楷体_GB2312" pitchFamily="49" charset="-122"/>
              </a:rPr>
              <a:t>设目前打算与</a:t>
            </a:r>
            <a:r>
              <a:rPr lang="en-US" altLang="zh-CN" sz="2000" b="1" dirty="0">
                <a:solidFill>
                  <a:srgbClr val="66FF33"/>
                </a:solidFill>
                <a:latin typeface="Times New Roman" panose="02020603050405020304" pitchFamily="18" charset="0"/>
                <a:ea typeface="楷体_GB2312" pitchFamily="49" charset="-122"/>
              </a:rPr>
              <a:t>T</a:t>
            </a:r>
            <a:r>
              <a:rPr lang="zh-CN" altLang="en-US" sz="2000" b="1" dirty="0">
                <a:solidFill>
                  <a:srgbClr val="66FF33"/>
                </a:solidFill>
                <a:latin typeface="Times New Roman" panose="02020603050405020304" pitchFamily="18" charset="0"/>
                <a:ea typeface="楷体_GB2312" pitchFamily="49" charset="-122"/>
              </a:rPr>
              <a:t>的第</a:t>
            </a:r>
            <a:r>
              <a:rPr lang="en-US" altLang="zh-CN" sz="2000" b="1" dirty="0">
                <a:solidFill>
                  <a:srgbClr val="FF3399"/>
                </a:solidFill>
                <a:latin typeface="Times New Roman" panose="02020603050405020304" pitchFamily="18" charset="0"/>
                <a:ea typeface="楷体_GB2312" pitchFamily="49" charset="-122"/>
              </a:rPr>
              <a:t>k</a:t>
            </a:r>
            <a:r>
              <a:rPr lang="zh-CN" altLang="en-US" sz="2000" b="1" dirty="0">
                <a:solidFill>
                  <a:srgbClr val="66FF33"/>
                </a:solidFill>
                <a:latin typeface="Times New Roman" panose="02020603050405020304" pitchFamily="18" charset="0"/>
                <a:ea typeface="楷体_GB2312" pitchFamily="49" charset="-122"/>
              </a:rPr>
              <a:t>字符开始比较</a:t>
            </a:r>
            <a:endParaRPr lang="zh-CN" altLang="en-US" sz="2000" b="1" dirty="0">
              <a:solidFill>
                <a:srgbClr val="66FF33"/>
              </a:solidFill>
              <a:latin typeface="Times New Roman" panose="02020603050405020304" pitchFamily="18" charset="0"/>
              <a:ea typeface="楷体_GB2312" pitchFamily="49" charset="-122"/>
            </a:endParaRPr>
          </a:p>
        </p:txBody>
      </p:sp>
      <p:sp>
        <p:nvSpPr>
          <p:cNvPr id="149522" name="Text Box 18"/>
          <p:cNvSpPr txBox="1"/>
          <p:nvPr/>
        </p:nvSpPr>
        <p:spPr>
          <a:xfrm>
            <a:off x="1600200" y="990600"/>
            <a:ext cx="685800" cy="460375"/>
          </a:xfrm>
          <a:prstGeom prst="rect">
            <a:avLst/>
          </a:prstGeom>
          <a:noFill/>
          <a:ln w="9525">
            <a:noFill/>
          </a:ln>
        </p:spPr>
        <p:txBody>
          <a:bodyPr>
            <a:spAutoFit/>
          </a:bodyPr>
          <a:p>
            <a:pPr algn="ctr">
              <a:spcBef>
                <a:spcPct val="50000"/>
              </a:spcBef>
            </a:pPr>
            <a:r>
              <a:rPr lang="en-US" altLang="zh-CN" sz="2400" b="1" dirty="0">
                <a:solidFill>
                  <a:srgbClr val="FFFFFF"/>
                </a:solidFill>
                <a:latin typeface="楷体_GB2312" pitchFamily="49" charset="-122"/>
                <a:ea typeface="楷体_GB2312" pitchFamily="49" charset="-122"/>
              </a:rPr>
              <a:t>(1)</a:t>
            </a:r>
            <a:endParaRPr lang="en-US" altLang="zh-CN" sz="2400" b="1" dirty="0">
              <a:solidFill>
                <a:srgbClr val="FFFFFF"/>
              </a:solidFill>
              <a:latin typeface="楷体_GB2312" pitchFamily="49" charset="-122"/>
              <a:ea typeface="楷体_GB2312" pitchFamily="49" charset="-122"/>
            </a:endParaRPr>
          </a:p>
        </p:txBody>
      </p:sp>
      <p:sp>
        <p:nvSpPr>
          <p:cNvPr id="149523" name="Text Box 19"/>
          <p:cNvSpPr txBox="1"/>
          <p:nvPr/>
        </p:nvSpPr>
        <p:spPr>
          <a:xfrm>
            <a:off x="1600200" y="2667000"/>
            <a:ext cx="685800" cy="460375"/>
          </a:xfrm>
          <a:prstGeom prst="rect">
            <a:avLst/>
          </a:prstGeom>
          <a:noFill/>
          <a:ln w="9525">
            <a:noFill/>
          </a:ln>
        </p:spPr>
        <p:txBody>
          <a:bodyPr>
            <a:spAutoFit/>
          </a:bodyPr>
          <a:p>
            <a:pPr algn="ctr">
              <a:spcBef>
                <a:spcPct val="50000"/>
              </a:spcBef>
            </a:pPr>
            <a:r>
              <a:rPr lang="en-US" altLang="zh-CN" sz="2400" b="1" dirty="0">
                <a:solidFill>
                  <a:srgbClr val="FFFFFF"/>
                </a:solidFill>
                <a:latin typeface="楷体_GB2312" pitchFamily="49" charset="-122"/>
                <a:ea typeface="楷体_GB2312" pitchFamily="49" charset="-122"/>
              </a:rPr>
              <a:t>(2)</a:t>
            </a:r>
            <a:endParaRPr lang="en-US" altLang="zh-CN" sz="2400" b="1" dirty="0">
              <a:solidFill>
                <a:srgbClr val="FFFFFF"/>
              </a:solidFill>
              <a:latin typeface="楷体_GB2312" pitchFamily="49" charset="-122"/>
              <a:ea typeface="楷体_GB2312" pitchFamily="49" charset="-122"/>
            </a:endParaRPr>
          </a:p>
        </p:txBody>
      </p:sp>
      <p:sp>
        <p:nvSpPr>
          <p:cNvPr id="149524" name="AutoShape 20"/>
          <p:cNvSpPr>
            <a:spLocks noChangeArrowheads="1"/>
          </p:cNvSpPr>
          <p:nvPr/>
        </p:nvSpPr>
        <p:spPr bwMode="auto">
          <a:xfrm>
            <a:off x="5181600" y="2286000"/>
            <a:ext cx="1905000" cy="457200"/>
          </a:xfrm>
          <a:prstGeom prst="wedgeRectCallout">
            <a:avLst>
              <a:gd name="adj1" fmla="val 61250"/>
              <a:gd name="adj2" fmla="val -92708"/>
            </a:avLst>
          </a:prstGeom>
          <a:solidFill>
            <a:schemeClr val="accent2"/>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‘T</a:t>
            </a:r>
            <a:r>
              <a:rPr kumimoji="1" lang="en-US" altLang="zh-CN" sz="2400" b="1" i="0" u="none" strike="noStrike" kern="1200" cap="none" spc="0" normalizeH="0" baseline="-2500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1</a:t>
            </a: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…T</a:t>
            </a:r>
            <a:r>
              <a:rPr kumimoji="1" lang="en-US" altLang="zh-CN" sz="2400" b="1" i="0" u="none" strike="noStrike" kern="1200" cap="none" spc="0" normalizeH="0" baseline="-2500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k-1</a:t>
            </a: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endPar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149525" name="Rectangle 21"/>
          <p:cNvSpPr>
            <a:spLocks noChangeArrowheads="1"/>
          </p:cNvSpPr>
          <p:nvPr/>
        </p:nvSpPr>
        <p:spPr bwMode="auto">
          <a:xfrm>
            <a:off x="5334000" y="3429000"/>
            <a:ext cx="5257800" cy="70675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FF33"/>
                </a:solidFill>
                <a:effectLst/>
                <a:uLnTx/>
                <a:uFillTx/>
                <a:latin typeface="宋体" panose="02010600030101010101" pitchFamily="2" charset="-122"/>
                <a:ea typeface="宋体" panose="02010600030101010101" pitchFamily="2" charset="-122"/>
                <a:cs typeface="+mn-cs"/>
              </a:rPr>
              <a:t>则</a:t>
            </a:r>
            <a:r>
              <a:rPr kumimoji="1" lang="en-US" altLang="zh-CN"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S</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前</a:t>
            </a:r>
            <a:r>
              <a:rPr kumimoji="1" lang="en-US" altLang="zh-CN"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i-1</a:t>
            </a:r>
            <a:r>
              <a:rPr kumimoji="1" lang="zh-CN" altLang="en-US"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dirty="0" err="1">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a:t>
            </a:r>
            <a:r>
              <a:rPr kumimoji="1" lang="en-US" altLang="zh-CN"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-(k-1)</a:t>
            </a:r>
            <a:r>
              <a:rPr kumimoji="1" lang="en-US" altLang="zh-CN"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位</a:t>
            </a:r>
            <a:r>
              <a:rPr kumimoji="1" lang="zh-CN" altLang="en-US" sz="20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T</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的</a:t>
            </a:r>
            <a:r>
              <a:rPr kumimoji="1" lang="en-US" altLang="zh-CN"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j-1</a:t>
            </a:r>
            <a:r>
              <a:rPr kumimoji="1" lang="zh-CN" altLang="en-US"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j-(k-1)</a:t>
            </a: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位</a:t>
            </a:r>
            <a:endPar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9CE157"/>
                </a:solidFill>
                <a:effectLst/>
                <a:uLnTx/>
                <a:uFillTx/>
                <a:latin typeface="宋体" panose="02010600030101010101" pitchFamily="2" charset="-122"/>
                <a:ea typeface="宋体" panose="02010600030101010101" pitchFamily="2" charset="-122"/>
                <a:cs typeface="+mn-cs"/>
              </a:rPr>
              <a:t>                   </a:t>
            </a:r>
            <a:endPar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p:txBody>
      </p:sp>
      <p:grpSp>
        <p:nvGrpSpPr>
          <p:cNvPr id="5" name="Group 22"/>
          <p:cNvGrpSpPr/>
          <p:nvPr/>
        </p:nvGrpSpPr>
        <p:grpSpPr>
          <a:xfrm>
            <a:off x="1674813" y="2590800"/>
            <a:ext cx="4191000" cy="1741488"/>
            <a:chOff x="96" y="1920"/>
            <a:chExt cx="2640" cy="1097"/>
          </a:xfrm>
        </p:grpSpPr>
        <p:grpSp>
          <p:nvGrpSpPr>
            <p:cNvPr id="88088" name="Group 23"/>
            <p:cNvGrpSpPr/>
            <p:nvPr/>
          </p:nvGrpSpPr>
          <p:grpSpPr>
            <a:xfrm>
              <a:off x="1440" y="1920"/>
              <a:ext cx="144" cy="336"/>
              <a:chOff x="5184" y="2496"/>
              <a:chExt cx="144" cy="336"/>
            </a:xfrm>
          </p:grpSpPr>
          <p:sp>
            <p:nvSpPr>
              <p:cNvPr id="88097" name="Rectangle 24"/>
              <p:cNvSpPr/>
              <p:nvPr/>
            </p:nvSpPr>
            <p:spPr>
              <a:xfrm>
                <a:off x="5184" y="2496"/>
                <a:ext cx="144" cy="232"/>
              </a:xfrm>
              <a:prstGeom prst="rect">
                <a:avLst/>
              </a:prstGeom>
              <a:noFill/>
              <a:ln w="9525">
                <a:noFill/>
              </a:ln>
            </p:spPr>
            <p:txBody>
              <a:bodyPr>
                <a:spAutoFit/>
              </a:bodyPr>
              <a:p>
                <a:r>
                  <a:rPr lang="en-US" altLang="zh-CN" sz="1800" b="1" dirty="0">
                    <a:solidFill>
                      <a:srgbClr val="F98D43"/>
                    </a:solidFill>
                    <a:latin typeface="楷体_GB2312" pitchFamily="49" charset="-122"/>
                    <a:ea typeface="楷体_GB2312" pitchFamily="49" charset="-122"/>
                  </a:rPr>
                  <a:t>i</a:t>
                </a:r>
                <a:endParaRPr lang="en-US" altLang="zh-CN" sz="1800" b="1" dirty="0">
                  <a:solidFill>
                    <a:srgbClr val="F98D43"/>
                  </a:solidFill>
                  <a:latin typeface="楷体_GB2312" pitchFamily="49" charset="-122"/>
                  <a:ea typeface="楷体_GB2312" pitchFamily="49" charset="-122"/>
                </a:endParaRPr>
              </a:p>
            </p:txBody>
          </p:sp>
          <p:sp>
            <p:nvSpPr>
              <p:cNvPr id="88098" name="Line 25"/>
              <p:cNvSpPr/>
              <p:nvPr/>
            </p:nvSpPr>
            <p:spPr>
              <a:xfrm>
                <a:off x="5280" y="2688"/>
                <a:ext cx="0" cy="144"/>
              </a:xfrm>
              <a:prstGeom prst="line">
                <a:avLst/>
              </a:prstGeom>
              <a:ln w="9525" cap="flat" cmpd="sng">
                <a:solidFill>
                  <a:schemeClr val="hlink"/>
                </a:solidFill>
                <a:prstDash val="solid"/>
                <a:headEnd type="none" w="med" len="med"/>
                <a:tailEnd type="triangle" w="med" len="med"/>
              </a:ln>
            </p:spPr>
          </p:sp>
        </p:grpSp>
        <p:grpSp>
          <p:nvGrpSpPr>
            <p:cNvPr id="88089" name="Group 26"/>
            <p:cNvGrpSpPr/>
            <p:nvPr/>
          </p:nvGrpSpPr>
          <p:grpSpPr>
            <a:xfrm>
              <a:off x="950" y="2688"/>
              <a:ext cx="202" cy="329"/>
              <a:chOff x="3600" y="2448"/>
              <a:chExt cx="154" cy="329"/>
            </a:xfrm>
          </p:grpSpPr>
          <p:sp>
            <p:nvSpPr>
              <p:cNvPr id="88095" name="Rectangle 27"/>
              <p:cNvSpPr/>
              <p:nvPr/>
            </p:nvSpPr>
            <p:spPr>
              <a:xfrm>
                <a:off x="3600" y="2545"/>
                <a:ext cx="154" cy="232"/>
              </a:xfrm>
              <a:prstGeom prst="rect">
                <a:avLst/>
              </a:prstGeom>
              <a:noFill/>
              <a:ln w="9525">
                <a:noFill/>
              </a:ln>
            </p:spPr>
            <p:txBody>
              <a:bodyPr>
                <a:spAutoFit/>
              </a:bodyPr>
              <a:p>
                <a:r>
                  <a:rPr lang="en-US" altLang="zh-CN" sz="1800" b="1" dirty="0">
                    <a:solidFill>
                      <a:srgbClr val="CC3300"/>
                    </a:solidFill>
                    <a:latin typeface="楷体_GB2312" pitchFamily="49" charset="-122"/>
                    <a:ea typeface="楷体_GB2312" pitchFamily="49" charset="-122"/>
                  </a:rPr>
                  <a:t>k</a:t>
                </a:r>
                <a:endParaRPr lang="en-US" altLang="zh-CN" sz="1800" b="1" dirty="0">
                  <a:solidFill>
                    <a:srgbClr val="CC3300"/>
                  </a:solidFill>
                  <a:latin typeface="楷体_GB2312" pitchFamily="49" charset="-122"/>
                  <a:ea typeface="楷体_GB2312" pitchFamily="49" charset="-122"/>
                </a:endParaRPr>
              </a:p>
            </p:txBody>
          </p:sp>
          <p:sp>
            <p:nvSpPr>
              <p:cNvPr id="88096" name="Line 28"/>
              <p:cNvSpPr/>
              <p:nvPr/>
            </p:nvSpPr>
            <p:spPr>
              <a:xfrm flipV="1">
                <a:off x="3696" y="2448"/>
                <a:ext cx="0" cy="144"/>
              </a:xfrm>
              <a:prstGeom prst="line">
                <a:avLst/>
              </a:prstGeom>
              <a:ln w="9525" cap="flat" cmpd="sng">
                <a:solidFill>
                  <a:schemeClr val="accent1"/>
                </a:solidFill>
                <a:prstDash val="solid"/>
                <a:headEnd type="none" w="med" len="med"/>
                <a:tailEnd type="triangle" w="med" len="med"/>
              </a:ln>
            </p:spPr>
          </p:sp>
        </p:grpSp>
        <p:grpSp>
          <p:nvGrpSpPr>
            <p:cNvPr id="88090" name="Group 29"/>
            <p:cNvGrpSpPr/>
            <p:nvPr/>
          </p:nvGrpSpPr>
          <p:grpSpPr>
            <a:xfrm>
              <a:off x="1440" y="2640"/>
              <a:ext cx="202" cy="329"/>
              <a:chOff x="3600" y="2448"/>
              <a:chExt cx="154" cy="329"/>
            </a:xfrm>
          </p:grpSpPr>
          <p:sp>
            <p:nvSpPr>
              <p:cNvPr id="88093" name="Rectangle 30"/>
              <p:cNvSpPr/>
              <p:nvPr/>
            </p:nvSpPr>
            <p:spPr>
              <a:xfrm>
                <a:off x="3600" y="2545"/>
                <a:ext cx="154" cy="232"/>
              </a:xfrm>
              <a:prstGeom prst="rect">
                <a:avLst/>
              </a:prstGeom>
              <a:noFill/>
              <a:ln w="9525">
                <a:noFill/>
              </a:ln>
            </p:spPr>
            <p:txBody>
              <a:bodyPr>
                <a:spAutoFit/>
              </a:bodyPr>
              <a:p>
                <a:r>
                  <a:rPr lang="en-US" altLang="zh-CN" sz="1800" b="1" dirty="0">
                    <a:solidFill>
                      <a:srgbClr val="9CE157"/>
                    </a:solidFill>
                    <a:latin typeface="楷体_GB2312" pitchFamily="49" charset="-122"/>
                    <a:ea typeface="楷体_GB2312" pitchFamily="49" charset="-122"/>
                  </a:rPr>
                  <a:t>j</a:t>
                </a:r>
                <a:endParaRPr lang="en-US" altLang="zh-CN" sz="1800" b="1" dirty="0">
                  <a:solidFill>
                    <a:srgbClr val="9CE157"/>
                  </a:solidFill>
                  <a:latin typeface="楷体_GB2312" pitchFamily="49" charset="-122"/>
                  <a:ea typeface="楷体_GB2312" pitchFamily="49" charset="-122"/>
                </a:endParaRPr>
              </a:p>
            </p:txBody>
          </p:sp>
          <p:sp>
            <p:nvSpPr>
              <p:cNvPr id="88094" name="Line 31"/>
              <p:cNvSpPr/>
              <p:nvPr/>
            </p:nvSpPr>
            <p:spPr>
              <a:xfrm flipV="1">
                <a:off x="3696" y="2448"/>
                <a:ext cx="0" cy="144"/>
              </a:xfrm>
              <a:prstGeom prst="line">
                <a:avLst/>
              </a:prstGeom>
              <a:ln w="9525" cap="flat" cmpd="sng">
                <a:solidFill>
                  <a:schemeClr val="accent1"/>
                </a:solidFill>
                <a:prstDash val="solid"/>
                <a:headEnd type="none" w="med" len="med"/>
                <a:tailEnd type="triangle" w="med" len="med"/>
              </a:ln>
            </p:spPr>
          </p:sp>
        </p:grpSp>
        <p:sp>
          <p:nvSpPr>
            <p:cNvPr id="88091" name="Rectangle 32"/>
            <p:cNvSpPr/>
            <p:nvPr/>
          </p:nvSpPr>
          <p:spPr>
            <a:xfrm>
              <a:off x="96" y="2168"/>
              <a:ext cx="2640" cy="329"/>
            </a:xfrm>
            <a:prstGeom prst="rect">
              <a:avLst/>
            </a:prstGeom>
            <a:noFill/>
            <a:ln w="9525">
              <a:noFill/>
            </a:ln>
          </p:spPr>
          <p:txBody>
            <a:bodyPr>
              <a:spAutoFit/>
            </a:bodyPr>
            <a:p>
              <a:r>
                <a:rPr lang="en-US" altLang="zh-CN" sz="2800" b="1" dirty="0">
                  <a:solidFill>
                    <a:srgbClr val="FFFFFF"/>
                  </a:solidFill>
                  <a:latin typeface="Times New Roman" panose="02020603050405020304" pitchFamily="18" charset="0"/>
                  <a:ea typeface="黑体" panose="02010609060101010101" pitchFamily="49" charset="-122"/>
                </a:rPr>
                <a:t>S=‘a b a b c</a:t>
              </a:r>
              <a:r>
                <a:rPr lang="en-US" altLang="zh-CN" sz="2800" b="1" dirty="0">
                  <a:solidFill>
                    <a:srgbClr val="66FF33"/>
                  </a:solidFill>
                  <a:latin typeface="Times New Roman" panose="02020603050405020304" pitchFamily="18" charset="0"/>
                  <a:ea typeface="黑体" panose="02010609060101010101" pitchFamily="49" charset="-122"/>
                </a:rPr>
                <a:t> </a:t>
              </a:r>
              <a:r>
                <a:rPr lang="en-US" altLang="zh-CN" sz="2800" b="1" dirty="0">
                  <a:solidFill>
                    <a:srgbClr val="FF00FF"/>
                  </a:solidFill>
                  <a:latin typeface="Times New Roman" panose="02020603050405020304" pitchFamily="18" charset="0"/>
                  <a:ea typeface="黑体" panose="02010609060101010101" pitchFamily="49" charset="-122"/>
                </a:rPr>
                <a:t>a</a:t>
              </a:r>
              <a:r>
                <a:rPr lang="en-US" altLang="zh-CN" sz="2800" b="1" dirty="0">
                  <a:solidFill>
                    <a:srgbClr val="FFFFFF"/>
                  </a:solidFill>
                  <a:latin typeface="Times New Roman" panose="02020603050405020304" pitchFamily="18" charset="0"/>
                  <a:ea typeface="黑体" panose="02010609060101010101" pitchFamily="49" charset="-122"/>
                </a:rPr>
                <a:t> </a:t>
              </a:r>
              <a:r>
                <a:rPr lang="en-US" altLang="zh-CN" sz="2800" b="1" dirty="0">
                  <a:solidFill>
                    <a:srgbClr val="9CE157"/>
                  </a:solidFill>
                  <a:latin typeface="Times New Roman" panose="02020603050405020304" pitchFamily="18" charset="0"/>
                  <a:ea typeface="黑体" panose="02010609060101010101" pitchFamily="49" charset="-122"/>
                </a:rPr>
                <a:t>b</a:t>
              </a:r>
              <a:r>
                <a:rPr lang="en-US" altLang="zh-CN" sz="2800" b="1" dirty="0">
                  <a:solidFill>
                    <a:srgbClr val="FFFFFF"/>
                  </a:solidFill>
                  <a:latin typeface="Times New Roman" panose="02020603050405020304" pitchFamily="18" charset="0"/>
                  <a:ea typeface="黑体" panose="02010609060101010101" pitchFamily="49" charset="-122"/>
                </a:rPr>
                <a:t> c a c b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88092" name="Rectangle 33"/>
            <p:cNvSpPr/>
            <p:nvPr/>
          </p:nvSpPr>
          <p:spPr>
            <a:xfrm>
              <a:off x="480" y="2400"/>
              <a:ext cx="1262" cy="329"/>
            </a:xfrm>
            <a:prstGeom prst="rect">
              <a:avLst/>
            </a:prstGeom>
            <a:noFill/>
            <a:ln w="9525">
              <a:noFill/>
            </a:ln>
          </p:spPr>
          <p:txBody>
            <a:bodyPr wrap="none">
              <a:spAutoFit/>
            </a:bodyPr>
            <a:p>
              <a:r>
                <a:rPr lang="en-US" altLang="zh-CN" sz="2800" b="1" dirty="0">
                  <a:solidFill>
                    <a:srgbClr val="FFFFFF"/>
                  </a:solidFill>
                  <a:latin typeface="宋体" panose="02010600030101010101" pitchFamily="2" charset="-122"/>
                </a:rPr>
                <a:t>T=</a:t>
              </a:r>
              <a:r>
                <a:rPr lang="en-US" altLang="zh-CN" sz="2800" b="1" dirty="0">
                  <a:solidFill>
                    <a:srgbClr val="FFFFFF"/>
                  </a:solidFill>
                  <a:latin typeface="Times New Roman" panose="02020603050405020304" pitchFamily="18" charset="0"/>
                </a:rPr>
                <a:t>‘</a:t>
              </a:r>
              <a:r>
                <a:rPr lang="en-US" altLang="zh-CN" sz="2800" b="1" dirty="0">
                  <a:solidFill>
                    <a:srgbClr val="FF00FF"/>
                  </a:solidFill>
                  <a:latin typeface="Times New Roman" panose="02020603050405020304" pitchFamily="18" charset="0"/>
                  <a:ea typeface="黑体" panose="02010609060101010101" pitchFamily="49" charset="-122"/>
                </a:rPr>
                <a:t>a </a:t>
              </a:r>
              <a:r>
                <a:rPr lang="en-US" altLang="zh-CN" sz="2800" b="1" dirty="0">
                  <a:solidFill>
                    <a:srgbClr val="9CE157"/>
                  </a:solidFill>
                  <a:latin typeface="Times New Roman" panose="02020603050405020304" pitchFamily="18" charset="0"/>
                  <a:ea typeface="黑体" panose="02010609060101010101" pitchFamily="49" charset="-122"/>
                </a:rPr>
                <a:t>b</a:t>
              </a:r>
              <a:r>
                <a:rPr lang="en-US" altLang="zh-CN" sz="2800" b="1" dirty="0">
                  <a:solidFill>
                    <a:srgbClr val="66FF33"/>
                  </a:solidFill>
                  <a:latin typeface="Times New Roman" panose="02020603050405020304" pitchFamily="18" charset="0"/>
                  <a:ea typeface="黑体" panose="02010609060101010101" pitchFamily="49" charset="-122"/>
                </a:rPr>
                <a:t> </a:t>
              </a:r>
              <a:r>
                <a:rPr lang="en-US" altLang="zh-CN" sz="2800" b="1" dirty="0">
                  <a:solidFill>
                    <a:srgbClr val="FFFFFF"/>
                  </a:solidFill>
                  <a:latin typeface="Times New Roman" panose="02020603050405020304" pitchFamily="18" charset="0"/>
                  <a:ea typeface="黑体" panose="02010609060101010101" pitchFamily="49" charset="-122"/>
                </a:rPr>
                <a:t>c a c</a:t>
              </a:r>
              <a:r>
                <a:rPr lang="en-US" altLang="zh-CN" sz="2800" b="1" dirty="0">
                  <a:solidFill>
                    <a:srgbClr val="FFFFFF"/>
                  </a:solidFill>
                  <a:latin typeface="Times New Roman" panose="02020603050405020304" pitchFamily="18" charset="0"/>
                </a:rPr>
                <a:t>’</a:t>
              </a:r>
              <a:endParaRPr lang="en-US" altLang="zh-CN" sz="2800" b="1" dirty="0">
                <a:solidFill>
                  <a:srgbClr val="FFFFFF"/>
                </a:solidFill>
                <a:latin typeface="宋体" panose="02010600030101010101" pitchFamily="2" charset="-122"/>
              </a:endParaRPr>
            </a:p>
          </p:txBody>
        </p:sp>
      </p:grpSp>
      <p:sp>
        <p:nvSpPr>
          <p:cNvPr id="149538" name="Rectangle 34"/>
          <p:cNvSpPr/>
          <p:nvPr/>
        </p:nvSpPr>
        <p:spPr>
          <a:xfrm>
            <a:off x="5715000" y="3032125"/>
            <a:ext cx="5106988" cy="398780"/>
          </a:xfrm>
          <a:prstGeom prst="rect">
            <a:avLst/>
          </a:prstGeom>
          <a:noFill/>
          <a:ln w="9525">
            <a:noFill/>
          </a:ln>
        </p:spPr>
        <p:txBody>
          <a:bodyPr>
            <a:spAutoFit/>
          </a:bodyPr>
          <a:p>
            <a:r>
              <a:rPr lang="zh-CN" altLang="en-US" sz="2000" b="1" dirty="0">
                <a:solidFill>
                  <a:srgbClr val="66FF33"/>
                </a:solidFill>
                <a:latin typeface="Times New Roman" panose="02020603050405020304" pitchFamily="18" charset="0"/>
                <a:ea typeface="楷体_GB2312" pitchFamily="49" charset="-122"/>
              </a:rPr>
              <a:t>刚才肯定是在</a:t>
            </a:r>
            <a:r>
              <a:rPr lang="en-US" altLang="zh-CN" sz="2000" b="1" dirty="0">
                <a:solidFill>
                  <a:srgbClr val="66FF33"/>
                </a:solidFill>
                <a:latin typeface="Times New Roman" panose="02020603050405020304" pitchFamily="18" charset="0"/>
                <a:ea typeface="楷体_GB2312" pitchFamily="49" charset="-122"/>
              </a:rPr>
              <a:t>S</a:t>
            </a:r>
            <a:r>
              <a:rPr lang="zh-CN" altLang="en-US" sz="2000" b="1" dirty="0">
                <a:solidFill>
                  <a:srgbClr val="66FF33"/>
                </a:solidFill>
                <a:latin typeface="Times New Roman" panose="02020603050405020304" pitchFamily="18" charset="0"/>
                <a:ea typeface="楷体_GB2312" pitchFamily="49" charset="-122"/>
              </a:rPr>
              <a:t>的</a:t>
            </a:r>
            <a:r>
              <a:rPr lang="en-US" altLang="zh-CN" sz="2000" b="1" dirty="0">
                <a:solidFill>
                  <a:srgbClr val="F98D43"/>
                </a:solidFill>
                <a:latin typeface="Times New Roman" panose="02020603050405020304" pitchFamily="18" charset="0"/>
                <a:ea typeface="楷体_GB2312" pitchFamily="49" charset="-122"/>
              </a:rPr>
              <a:t>i</a:t>
            </a:r>
            <a:r>
              <a:rPr lang="zh-CN" altLang="en-US" sz="2000" b="1" dirty="0">
                <a:solidFill>
                  <a:srgbClr val="66FF33"/>
                </a:solidFill>
                <a:latin typeface="宋体" panose="02010600030101010101" pitchFamily="2" charset="-122"/>
              </a:rPr>
              <a:t>处和</a:t>
            </a:r>
            <a:r>
              <a:rPr lang="en-US" altLang="zh-CN" sz="2000" b="1" dirty="0">
                <a:solidFill>
                  <a:srgbClr val="66FF33"/>
                </a:solidFill>
                <a:latin typeface="Times New Roman" panose="02020603050405020304" pitchFamily="18" charset="0"/>
                <a:ea typeface="楷体_GB2312" pitchFamily="49" charset="-122"/>
              </a:rPr>
              <a:t>T</a:t>
            </a:r>
            <a:r>
              <a:rPr lang="zh-CN" altLang="en-US" sz="2000" b="1" dirty="0">
                <a:solidFill>
                  <a:srgbClr val="66FF33"/>
                </a:solidFill>
                <a:latin typeface="Times New Roman" panose="02020603050405020304" pitchFamily="18" charset="0"/>
                <a:ea typeface="楷体_GB2312" pitchFamily="49" charset="-122"/>
              </a:rPr>
              <a:t>的第</a:t>
            </a:r>
            <a:r>
              <a:rPr lang="en-US" altLang="zh-CN" sz="2000" b="1" dirty="0">
                <a:solidFill>
                  <a:srgbClr val="FF3399"/>
                </a:solidFill>
                <a:latin typeface="Times New Roman" panose="02020603050405020304" pitchFamily="18" charset="0"/>
                <a:ea typeface="楷体_GB2312" pitchFamily="49" charset="-122"/>
              </a:rPr>
              <a:t>j</a:t>
            </a:r>
            <a:r>
              <a:rPr lang="zh-CN" altLang="en-US" sz="2000" b="1" dirty="0">
                <a:solidFill>
                  <a:srgbClr val="66FF33"/>
                </a:solidFill>
                <a:latin typeface="Times New Roman" panose="02020603050405020304" pitchFamily="18" charset="0"/>
                <a:ea typeface="楷体_GB2312" pitchFamily="49" charset="-122"/>
              </a:rPr>
              <a:t>字符 处失配</a:t>
            </a:r>
            <a:endParaRPr lang="zh-CN" altLang="en-US" sz="2000" b="1" dirty="0">
              <a:solidFill>
                <a:srgbClr val="66FF33"/>
              </a:solidFill>
              <a:latin typeface="Times New Roman" panose="02020603050405020304" pitchFamily="18" charset="0"/>
              <a:ea typeface="楷体_GB2312" pitchFamily="49" charset="-122"/>
            </a:endParaRPr>
          </a:p>
        </p:txBody>
      </p:sp>
      <p:sp>
        <p:nvSpPr>
          <p:cNvPr id="149539" name="AutoShape 35"/>
          <p:cNvSpPr>
            <a:spLocks noChangeArrowheads="1"/>
          </p:cNvSpPr>
          <p:nvPr/>
        </p:nvSpPr>
        <p:spPr bwMode="auto">
          <a:xfrm>
            <a:off x="4191000" y="4038600"/>
            <a:ext cx="5791200" cy="457200"/>
          </a:xfrm>
          <a:prstGeom prst="wedgeRectCallout">
            <a:avLst>
              <a:gd name="adj1" fmla="val 29145"/>
              <a:gd name="adj2" fmla="val -103175"/>
            </a:avLst>
          </a:prstGeom>
          <a:solidFill>
            <a:schemeClr val="accent2"/>
          </a:solidFill>
          <a:ln w="9525">
            <a:solidFill>
              <a:schemeClr val="tx1"/>
            </a:solidFill>
            <a:miter lim="800000"/>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dirty="0" err="1">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T</a:t>
            </a:r>
            <a:r>
              <a:rPr kumimoji="1" lang="en-US" altLang="zh-CN" sz="2400" b="1" i="0" u="none" strike="noStrike" kern="1200" cap="none" spc="0" normalizeH="0" baseline="-25000" noProof="0" dirty="0" err="1">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j</a:t>
            </a:r>
            <a:r>
              <a:rPr kumimoji="1" lang="en-US" altLang="zh-CN" sz="2400" b="1" i="0" u="none" strike="noStrike" kern="1200" cap="none" spc="0" normalizeH="0" baseline="-25000" noProof="0" dirty="0">
                <a:ln>
                  <a:noFill/>
                </a:ln>
                <a:solidFill>
                  <a:srgbClr val="F98D43"/>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-(k-1)</a:t>
            </a:r>
            <a:r>
              <a:rPr kumimoji="1" lang="en-US" altLang="zh-CN" sz="24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…T</a:t>
            </a:r>
            <a:r>
              <a:rPr kumimoji="1" lang="en-US" altLang="zh-CN" sz="2400" b="1" i="0" u="none" strike="noStrike" kern="1200" cap="none" spc="0" normalizeH="0" baseline="-2500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j-1</a:t>
            </a:r>
            <a:r>
              <a:rPr kumimoji="1" lang="en-US" altLang="zh-CN" sz="24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1" lang="zh-CN" altLang="en-US"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截取一段，但</a:t>
            </a:r>
            <a:r>
              <a:rPr kumimoji="1" lang="en-US" altLang="zh-CN"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k</a:t>
            </a:r>
            <a:r>
              <a:rPr kumimoji="1" lang="zh-CN" altLang="en-US" sz="2000" b="1" i="0" u="none" strike="noStrike" kern="1200" cap="none" spc="0" normalizeH="0" baseline="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有限制，</a:t>
            </a:r>
            <a:r>
              <a:rPr kumimoji="1" lang="en-US" altLang="zh-CN" sz="2000" b="1" i="0" u="none" strike="noStrike" kern="1200" cap="none" spc="0" normalizeH="0" baseline="0" noProof="0" dirty="0">
                <a:ln>
                  <a:noFill/>
                </a:ln>
                <a:solidFill>
                  <a:srgbClr val="CC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1&lt;k&lt;j</a:t>
            </a:r>
            <a:endParaRPr kumimoji="1" lang="en-US" altLang="zh-CN" sz="2000" b="1" i="0" u="none" strike="noStrike" kern="1200" cap="none" spc="0" normalizeH="0" baseline="0" noProof="0" dirty="0">
              <a:ln>
                <a:noFill/>
              </a:ln>
              <a:solidFill>
                <a:srgbClr val="CC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149540" name="AutoShape 36"/>
          <p:cNvSpPr>
            <a:spLocks noChangeArrowheads="1"/>
          </p:cNvSpPr>
          <p:nvPr/>
        </p:nvSpPr>
        <p:spPr bwMode="auto">
          <a:xfrm>
            <a:off x="8077200" y="304800"/>
            <a:ext cx="2590800" cy="457200"/>
          </a:xfrm>
          <a:prstGeom prst="wedgeRectCallout">
            <a:avLst>
              <a:gd name="adj1" fmla="val -25611"/>
              <a:gd name="adj2" fmla="val 179861"/>
            </a:avLst>
          </a:prstGeom>
          <a:solidFill>
            <a:schemeClr val="accent2"/>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k</a:t>
            </a:r>
            <a:r>
              <a:rPr kumimoji="1" lang="zh-CN" altLang="en-US"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是追求的新起点</a:t>
            </a:r>
            <a:endParaRPr kumimoji="1" lang="zh-CN" altLang="en-US" sz="2400" b="1" i="0" u="none" strike="noStrike" kern="1200" cap="none" spc="0" normalizeH="0" baseline="0" noProof="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149545" name="Oval 41"/>
          <p:cNvSpPr/>
          <p:nvPr/>
        </p:nvSpPr>
        <p:spPr>
          <a:xfrm>
            <a:off x="3581400" y="3048000"/>
            <a:ext cx="338138" cy="457200"/>
          </a:xfrm>
          <a:prstGeom prst="ellipse">
            <a:avLst/>
          </a:prstGeom>
          <a:noFill/>
          <a:ln w="34925" cap="flat" cmpd="sng">
            <a:solidFill>
              <a:schemeClr val="hlink"/>
            </a:solidFill>
            <a:prstDash val="solid"/>
            <a:headEnd type="none" w="med" len="med"/>
            <a:tailEnd type="none" w="med" len="med"/>
          </a:ln>
        </p:spPr>
        <p:txBody>
          <a:bodyPr wrap="none" anchor="ctr"/>
          <a:p>
            <a:endParaRPr lang="zh-CN" altLang="en-US" sz="2400" dirty="0">
              <a:solidFill>
                <a:srgbClr val="FFFFFF"/>
              </a:solidFill>
              <a:latin typeface="Times New Roman" panose="02020603050405020304" pitchFamily="18" charset="0"/>
            </a:endParaRPr>
          </a:p>
        </p:txBody>
      </p:sp>
      <p:sp>
        <p:nvSpPr>
          <p:cNvPr id="149547" name="AutoShape 43"/>
          <p:cNvSpPr/>
          <p:nvPr/>
        </p:nvSpPr>
        <p:spPr>
          <a:xfrm>
            <a:off x="8001000" y="4572000"/>
            <a:ext cx="2667000" cy="685800"/>
          </a:xfrm>
          <a:prstGeom prst="wedgeRoundRectCallout">
            <a:avLst>
              <a:gd name="adj1" fmla="val -70773"/>
              <a:gd name="adj2" fmla="val 33565"/>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zh-CN" altLang="en-US" sz="2000" b="1" dirty="0">
                <a:solidFill>
                  <a:srgbClr val="000066"/>
                </a:solidFill>
                <a:latin typeface="楷体_GB2312" pitchFamily="49" charset="-122"/>
                <a:ea typeface="楷体_GB2312" pitchFamily="49" charset="-122"/>
              </a:rPr>
              <a:t>加速的前提：</a:t>
            </a:r>
            <a:r>
              <a:rPr lang="en-US" altLang="zh-CN" sz="2000" b="1" dirty="0">
                <a:solidFill>
                  <a:srgbClr val="000066"/>
                </a:solidFill>
                <a:latin typeface="楷体_GB2312" pitchFamily="49" charset="-122"/>
                <a:ea typeface="楷体_GB2312" pitchFamily="49" charset="-122"/>
              </a:rPr>
              <a:t>T</a:t>
            </a:r>
            <a:r>
              <a:rPr lang="zh-CN" altLang="en-US" sz="2000" b="1" dirty="0">
                <a:solidFill>
                  <a:srgbClr val="000066"/>
                </a:solidFill>
                <a:latin typeface="楷体_GB2312" pitchFamily="49" charset="-122"/>
                <a:ea typeface="楷体_GB2312" pitchFamily="49" charset="-122"/>
              </a:rPr>
              <a:t>首与</a:t>
            </a:r>
            <a:r>
              <a:rPr lang="en-US" altLang="zh-CN" sz="2000" b="1" dirty="0">
                <a:solidFill>
                  <a:srgbClr val="000066"/>
                </a:solidFill>
                <a:latin typeface="楷体_GB2312" pitchFamily="49" charset="-122"/>
                <a:ea typeface="楷体_GB2312" pitchFamily="49" charset="-122"/>
              </a:rPr>
              <a:t>Tj</a:t>
            </a:r>
            <a:r>
              <a:rPr lang="zh-CN" altLang="en-US" sz="2000" b="1" dirty="0">
                <a:solidFill>
                  <a:srgbClr val="000066"/>
                </a:solidFill>
                <a:latin typeface="楷体_GB2312" pitchFamily="49" charset="-122"/>
                <a:ea typeface="楷体_GB2312" pitchFamily="49" charset="-122"/>
              </a:rPr>
              <a:t>处有相同子串</a:t>
            </a:r>
            <a:endParaRPr lang="zh-CN" altLang="en-US" sz="2000" b="1" dirty="0">
              <a:solidFill>
                <a:srgbClr val="000066"/>
              </a:solidFill>
              <a:latin typeface="楷体_GB2312" pitchFamily="49" charset="-122"/>
              <a:ea typeface="楷体_GB2312" pitchFamily="49" charset="-122"/>
            </a:endParaRPr>
          </a:p>
        </p:txBody>
      </p:sp>
      <p:sp>
        <p:nvSpPr>
          <p:cNvPr id="149548" name="Rectangle 44"/>
          <p:cNvSpPr/>
          <p:nvPr/>
        </p:nvSpPr>
        <p:spPr>
          <a:xfrm>
            <a:off x="1524000" y="5334000"/>
            <a:ext cx="9144000" cy="829945"/>
          </a:xfrm>
          <a:prstGeom prst="rect">
            <a:avLst/>
          </a:prstGeom>
          <a:noFill/>
          <a:ln w="9525">
            <a:noFill/>
          </a:ln>
        </p:spPr>
        <p:txBody>
          <a:bodyPr>
            <a:spAutoFit/>
          </a:bodyPr>
          <a:p>
            <a:pPr algn="ctr"/>
            <a:r>
              <a:rPr lang="zh-CN" altLang="en-US" sz="2400" b="1" dirty="0">
                <a:solidFill>
                  <a:srgbClr val="00FF00"/>
                </a:solidFill>
                <a:latin typeface="Times New Roman" panose="02020603050405020304" pitchFamily="18" charset="0"/>
                <a:ea typeface="楷体_GB2312" pitchFamily="49" charset="-122"/>
              </a:rPr>
              <a:t>注意：</a:t>
            </a:r>
            <a:r>
              <a:rPr lang="en-US" altLang="zh-CN" sz="2400" b="1" dirty="0">
                <a:solidFill>
                  <a:srgbClr val="00FF00"/>
                </a:solidFill>
                <a:latin typeface="Times New Roman" panose="02020603050405020304" pitchFamily="18" charset="0"/>
                <a:ea typeface="楷体_GB2312" pitchFamily="49" charset="-122"/>
              </a:rPr>
              <a:t>j </a:t>
            </a:r>
            <a:r>
              <a:rPr lang="zh-CN" altLang="en-US" sz="2400" b="1" dirty="0">
                <a:solidFill>
                  <a:srgbClr val="00FF00"/>
                </a:solidFill>
                <a:latin typeface="Times New Roman" panose="02020603050405020304" pitchFamily="18" charset="0"/>
                <a:ea typeface="楷体_GB2312" pitchFamily="49" charset="-122"/>
              </a:rPr>
              <a:t>为当前已知的失配位置，我们的目标是计算新起点 </a:t>
            </a:r>
            <a:r>
              <a:rPr lang="en-US" altLang="zh-CN" sz="2400" b="1" dirty="0">
                <a:solidFill>
                  <a:srgbClr val="00FF00"/>
                </a:solidFill>
                <a:latin typeface="Times New Roman" panose="02020603050405020304" pitchFamily="18" charset="0"/>
                <a:ea typeface="楷体_GB2312" pitchFamily="49" charset="-122"/>
              </a:rPr>
              <a:t>k</a:t>
            </a:r>
            <a:r>
              <a:rPr lang="zh-CN" altLang="en-US" sz="2400" b="1" dirty="0">
                <a:solidFill>
                  <a:srgbClr val="00FF00"/>
                </a:solidFill>
                <a:latin typeface="Times New Roman" panose="02020603050405020304" pitchFamily="18" charset="0"/>
                <a:ea typeface="楷体_GB2312" pitchFamily="49" charset="-122"/>
              </a:rPr>
              <a:t>。</a:t>
            </a:r>
            <a:endParaRPr lang="zh-CN" altLang="en-US" sz="2400" b="1" dirty="0">
              <a:solidFill>
                <a:srgbClr val="00FF00"/>
              </a:solidFill>
              <a:latin typeface="Times New Roman" panose="02020603050405020304" pitchFamily="18" charset="0"/>
              <a:ea typeface="楷体_GB2312" pitchFamily="49" charset="-122"/>
            </a:endParaRPr>
          </a:p>
          <a:p>
            <a:pPr algn="ctr"/>
            <a:r>
              <a:rPr lang="zh-CN" altLang="en-US" sz="2400" b="1" dirty="0">
                <a:solidFill>
                  <a:srgbClr val="00FF00"/>
                </a:solidFill>
                <a:latin typeface="Times New Roman" panose="02020603050405020304" pitchFamily="18" charset="0"/>
                <a:ea typeface="楷体_GB2312" pitchFamily="49" charset="-122"/>
              </a:rPr>
              <a:t>式中仅剩一个未知数</a:t>
            </a:r>
            <a:r>
              <a:rPr lang="en-US" altLang="zh-CN" sz="2400" b="1" dirty="0">
                <a:solidFill>
                  <a:srgbClr val="00FF00"/>
                </a:solidFill>
                <a:latin typeface="Times New Roman" panose="02020603050405020304" pitchFamily="18" charset="0"/>
                <a:ea typeface="楷体_GB2312" pitchFamily="49" charset="-122"/>
              </a:rPr>
              <a:t>k</a:t>
            </a:r>
            <a:r>
              <a:rPr lang="zh-CN" altLang="en-US" sz="2400" b="1" dirty="0">
                <a:solidFill>
                  <a:srgbClr val="00FF00"/>
                </a:solidFill>
                <a:latin typeface="Times New Roman" panose="02020603050405020304" pitchFamily="18" charset="0"/>
                <a:ea typeface="楷体_GB2312" pitchFamily="49" charset="-122"/>
              </a:rPr>
              <a:t>，理论上已可解！</a:t>
            </a:r>
            <a:endParaRPr lang="zh-CN" altLang="en-US" sz="2400" b="1" dirty="0">
              <a:solidFill>
                <a:srgbClr val="00FF00"/>
              </a:solidFill>
              <a:latin typeface="Times New Roman" panose="02020603050405020304" pitchFamily="18" charset="0"/>
              <a:ea typeface="楷体_GB2312" pitchFamily="49" charset="-122"/>
            </a:endParaRPr>
          </a:p>
        </p:txBody>
      </p:sp>
      <p:grpSp>
        <p:nvGrpSpPr>
          <p:cNvPr id="9" name="Group 48"/>
          <p:cNvGrpSpPr/>
          <p:nvPr/>
        </p:nvGrpSpPr>
        <p:grpSpPr>
          <a:xfrm>
            <a:off x="2743200" y="3352800"/>
            <a:ext cx="1219200" cy="533400"/>
            <a:chOff x="768" y="2112"/>
            <a:chExt cx="768" cy="336"/>
          </a:xfrm>
        </p:grpSpPr>
        <p:sp>
          <p:nvSpPr>
            <p:cNvPr id="88086" name="Oval 42"/>
            <p:cNvSpPr/>
            <p:nvPr/>
          </p:nvSpPr>
          <p:spPr>
            <a:xfrm>
              <a:off x="1296" y="2160"/>
              <a:ext cx="240" cy="288"/>
            </a:xfrm>
            <a:prstGeom prst="ellipse">
              <a:avLst/>
            </a:prstGeom>
            <a:noFill/>
            <a:ln w="34925" cap="flat" cmpd="sng">
              <a:solidFill>
                <a:schemeClr val="hlink"/>
              </a:solidFill>
              <a:prstDash val="solid"/>
              <a:headEnd type="none" w="med" len="med"/>
              <a:tailEnd type="none" w="med" len="med"/>
            </a:ln>
          </p:spPr>
          <p:txBody>
            <a:bodyPr wrap="none" anchor="ctr"/>
            <a:p>
              <a:endParaRPr lang="zh-CN" altLang="en-US" sz="2400" dirty="0">
                <a:solidFill>
                  <a:srgbClr val="FFFFFF"/>
                </a:solidFill>
                <a:latin typeface="Times New Roman" panose="02020603050405020304" pitchFamily="18" charset="0"/>
              </a:endParaRPr>
            </a:p>
          </p:txBody>
        </p:sp>
        <p:sp>
          <p:nvSpPr>
            <p:cNvPr id="88087" name="Oval 47"/>
            <p:cNvSpPr/>
            <p:nvPr/>
          </p:nvSpPr>
          <p:spPr>
            <a:xfrm>
              <a:off x="768" y="2112"/>
              <a:ext cx="240" cy="336"/>
            </a:xfrm>
            <a:prstGeom prst="ellipse">
              <a:avLst/>
            </a:prstGeom>
            <a:noFill/>
            <a:ln w="34925" cap="flat" cmpd="sng">
              <a:solidFill>
                <a:schemeClr val="hlink"/>
              </a:solidFill>
              <a:prstDash val="solid"/>
              <a:headEnd type="none" w="med" len="med"/>
              <a:tailEnd type="none" w="med" len="med"/>
            </a:ln>
          </p:spPr>
          <p:txBody>
            <a:bodyPr wrap="none" anchor="ctr"/>
            <a:p>
              <a:endParaRPr lang="zh-CN" altLang="en-US" sz="2400" dirty="0">
                <a:solidFill>
                  <a:srgbClr val="FFFFFF"/>
                </a:solidFill>
                <a:latin typeface="Times New Roman" panose="02020603050405020304" pitchFamily="18" charset="0"/>
              </a:endParaRPr>
            </a:p>
          </p:txBody>
        </p:sp>
      </p:grpSp>
      <p:sp>
        <p:nvSpPr>
          <p:cNvPr id="44" name="Slide Number Placeholder 4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9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49522"/>
                                        </p:tgtEl>
                                        <p:attrNameLst>
                                          <p:attrName>style.visibility</p:attrName>
                                        </p:attrNameLst>
                                      </p:cBhvr>
                                      <p:to>
                                        <p:strVal val="visible"/>
                                      </p:to>
                                    </p:set>
                                    <p:anim calcmode="lin" valueType="num">
                                      <p:cBhvr additive="base">
                                        <p:cTn id="15" dur="500" fill="hold"/>
                                        <p:tgtEl>
                                          <p:spTgt spid="149522"/>
                                        </p:tgtEl>
                                        <p:attrNameLst>
                                          <p:attrName>ppt_x</p:attrName>
                                        </p:attrNameLst>
                                      </p:cBhvr>
                                      <p:tavLst>
                                        <p:tav tm="0">
                                          <p:val>
                                            <p:strVal val="0-#ppt_w/2"/>
                                          </p:val>
                                        </p:tav>
                                        <p:tav tm="100000">
                                          <p:val>
                                            <p:strVal val="#ppt_x"/>
                                          </p:val>
                                        </p:tav>
                                      </p:tavLst>
                                    </p:anim>
                                    <p:anim calcmode="lin" valueType="num">
                                      <p:cBhvr additive="base">
                                        <p:cTn id="16" dur="500" fill="hold"/>
                                        <p:tgtEl>
                                          <p:spTgt spid="1495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495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49540"/>
                                        </p:tgtEl>
                                        <p:attrNameLst>
                                          <p:attrName>style.visibility</p:attrName>
                                        </p:attrNameLst>
                                      </p:cBhvr>
                                      <p:to>
                                        <p:strVal val="visible"/>
                                      </p:to>
                                    </p:set>
                                    <p:animEffect transition="in" filter="wipe(up)">
                                      <p:cBhvr>
                                        <p:cTn id="30" dur="500"/>
                                        <p:tgtEl>
                                          <p:spTgt spid="1495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49519"/>
                                        </p:tgtEl>
                                        <p:attrNameLst>
                                          <p:attrName>style.visibility</p:attrName>
                                        </p:attrNameLst>
                                      </p:cBhvr>
                                      <p:to>
                                        <p:strVal val="visible"/>
                                      </p:to>
                                    </p:se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49524"/>
                                        </p:tgtEl>
                                        <p:attrNameLst>
                                          <p:attrName>style.visibility</p:attrName>
                                        </p:attrNameLst>
                                      </p:cBhvr>
                                      <p:to>
                                        <p:strVal val="visible"/>
                                      </p:to>
                                    </p:set>
                                    <p:animEffect transition="in" filter="wipe(left)">
                                      <p:cBhvr>
                                        <p:cTn id="38" dur="500"/>
                                        <p:tgtEl>
                                          <p:spTgt spid="14952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9523"/>
                                        </p:tgtEl>
                                        <p:attrNameLst>
                                          <p:attrName>style.visibility</p:attrName>
                                        </p:attrNameLst>
                                      </p:cBhvr>
                                      <p:to>
                                        <p:strVal val="visible"/>
                                      </p:to>
                                    </p:set>
                                    <p:anim calcmode="lin" valueType="num">
                                      <p:cBhvr additive="base">
                                        <p:cTn id="43" dur="500" fill="hold"/>
                                        <p:tgtEl>
                                          <p:spTgt spid="149523"/>
                                        </p:tgtEl>
                                        <p:attrNameLst>
                                          <p:attrName>ppt_x</p:attrName>
                                        </p:attrNameLst>
                                      </p:cBhvr>
                                      <p:tavLst>
                                        <p:tav tm="0">
                                          <p:val>
                                            <p:strVal val="0-#ppt_w/2"/>
                                          </p:val>
                                        </p:tav>
                                        <p:tav tm="100000">
                                          <p:val>
                                            <p:strVal val="#ppt_x"/>
                                          </p:val>
                                        </p:tav>
                                      </p:tavLst>
                                    </p:anim>
                                    <p:anim calcmode="lin" valueType="num">
                                      <p:cBhvr additive="base">
                                        <p:cTn id="44" dur="500" fill="hold"/>
                                        <p:tgtEl>
                                          <p:spTgt spid="1495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1495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type="lt">
                                    <p:tmAbs val="75"/>
                                  </p:iterate>
                                  <p:childTnLst>
                                    <p:set>
                                      <p:cBhvr>
                                        <p:cTn id="57" dur="1" fill="hold">
                                          <p:stCondLst>
                                            <p:cond delay="74"/>
                                          </p:stCondLst>
                                        </p:cTn>
                                        <p:tgtEl>
                                          <p:spTgt spid="1495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9539"/>
                                        </p:tgtEl>
                                        <p:attrNameLst>
                                          <p:attrName>style.visibility</p:attrName>
                                        </p:attrNameLst>
                                      </p:cBhvr>
                                      <p:to>
                                        <p:strVal val="visible"/>
                                      </p:to>
                                    </p:set>
                                    <p:animEffect transition="in" filter="wipe(down)">
                                      <p:cBhvr>
                                        <p:cTn id="62" dur="500"/>
                                        <p:tgtEl>
                                          <p:spTgt spid="14953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74"/>
                                          </p:stCondLst>
                                        </p:cTn>
                                        <p:tgtEl>
                                          <p:spTgt spid="1495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75"/>
                                  </p:iterate>
                                  <p:childTnLst>
                                    <p:set>
                                      <p:cBhvr>
                                        <p:cTn id="70" dur="1" fill="hold">
                                          <p:stCondLst>
                                            <p:cond delay="74"/>
                                          </p:stCondLst>
                                        </p:cTn>
                                        <p:tgtEl>
                                          <p:spTgt spid="149509">
                                            <p:txEl>
                                              <p:charRg st="0" end="3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49547"/>
                                        </p:tgtEl>
                                        <p:attrNameLst>
                                          <p:attrName>style.visibility</p:attrName>
                                        </p:attrNameLst>
                                      </p:cBhvr>
                                      <p:to>
                                        <p:strVal val="visible"/>
                                      </p:to>
                                    </p:set>
                                    <p:anim calcmode="lin" valueType="num">
                                      <p:cBhvr additive="base">
                                        <p:cTn id="75" dur="500" fill="hold"/>
                                        <p:tgtEl>
                                          <p:spTgt spid="149547"/>
                                        </p:tgtEl>
                                        <p:attrNameLst>
                                          <p:attrName>ppt_x</p:attrName>
                                        </p:attrNameLst>
                                      </p:cBhvr>
                                      <p:tavLst>
                                        <p:tav tm="0">
                                          <p:val>
                                            <p:strVal val="1+#ppt_w/2"/>
                                          </p:val>
                                        </p:tav>
                                        <p:tav tm="100000">
                                          <p:val>
                                            <p:strVal val="#ppt_x"/>
                                          </p:val>
                                        </p:tav>
                                      </p:tavLst>
                                    </p:anim>
                                    <p:anim calcmode="lin" valueType="num">
                                      <p:cBhvr additive="base">
                                        <p:cTn id="76" dur="500" fill="hold"/>
                                        <p:tgtEl>
                                          <p:spTgt spid="149547"/>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9" presetClass="entr" presetSubtype="10"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p:cTn id="81" dur="5000" fill="hold"/>
                                        <p:tgtEl>
                                          <p:spTgt spid="9"/>
                                        </p:tgtEl>
                                        <p:attrNameLst>
                                          <p:attrName>ppt_w</p:attrName>
                                        </p:attrNameLst>
                                      </p:cBhvr>
                                      <p:tavLst>
                                        <p:tav tm="0" fmla="#ppt_w*sin(2.5*pi*$)">
                                          <p:val>
                                            <p:fltVal val="0.000000"/>
                                          </p:val>
                                        </p:tav>
                                        <p:tav tm="100000">
                                          <p:val>
                                            <p:fltVal val="1.000000"/>
                                          </p:val>
                                        </p:tav>
                                      </p:tavLst>
                                    </p:anim>
                                    <p:anim calcmode="lin" valueType="num">
                                      <p:cBhvr>
                                        <p:cTn id="82" dur="5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9" presetClass="entr" presetSubtype="10" fill="hold" grpId="0" nodeType="clickEffect">
                                  <p:stCondLst>
                                    <p:cond delay="0"/>
                                  </p:stCondLst>
                                  <p:childTnLst>
                                    <p:set>
                                      <p:cBhvr>
                                        <p:cTn id="86" dur="1" fill="hold">
                                          <p:stCondLst>
                                            <p:cond delay="0"/>
                                          </p:stCondLst>
                                        </p:cTn>
                                        <p:tgtEl>
                                          <p:spTgt spid="149545"/>
                                        </p:tgtEl>
                                        <p:attrNameLst>
                                          <p:attrName>style.visibility</p:attrName>
                                        </p:attrNameLst>
                                      </p:cBhvr>
                                      <p:to>
                                        <p:strVal val="visible"/>
                                      </p:to>
                                    </p:set>
                                    <p:anim calcmode="lin" valueType="num">
                                      <p:cBhvr>
                                        <p:cTn id="87" dur="5000" fill="hold"/>
                                        <p:tgtEl>
                                          <p:spTgt spid="149545"/>
                                        </p:tgtEl>
                                        <p:attrNameLst>
                                          <p:attrName>ppt_w</p:attrName>
                                        </p:attrNameLst>
                                      </p:cBhvr>
                                      <p:tavLst>
                                        <p:tav tm="0" fmla="#ppt_w*sin(2.5*pi*$)">
                                          <p:val>
                                            <p:fltVal val="0.000000"/>
                                          </p:val>
                                        </p:tav>
                                        <p:tav tm="100000">
                                          <p:val>
                                            <p:fltVal val="1.000000"/>
                                          </p:val>
                                        </p:tav>
                                      </p:tavLst>
                                    </p:anim>
                                    <p:anim calcmode="lin" valueType="num">
                                      <p:cBhvr>
                                        <p:cTn id="88" dur="5000" fill="hold"/>
                                        <p:tgtEl>
                                          <p:spTgt spid="149545"/>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49548"/>
                                        </p:tgtEl>
                                        <p:attrNameLst>
                                          <p:attrName>style.visibility</p:attrName>
                                        </p:attrNameLst>
                                      </p:cBhvr>
                                      <p:to>
                                        <p:strVal val="visible"/>
                                      </p:to>
                                    </p:set>
                                    <p:anim calcmode="lin" valueType="num">
                                      <p:cBhvr additive="base">
                                        <p:cTn id="93" dur="500" fill="hold"/>
                                        <p:tgtEl>
                                          <p:spTgt spid="149548"/>
                                        </p:tgtEl>
                                        <p:attrNameLst>
                                          <p:attrName>ppt_x</p:attrName>
                                        </p:attrNameLst>
                                      </p:cBhvr>
                                      <p:tavLst>
                                        <p:tav tm="0">
                                          <p:val>
                                            <p:strVal val="#ppt_x"/>
                                          </p:val>
                                        </p:tav>
                                        <p:tav tm="100000">
                                          <p:val>
                                            <p:strVal val="#ppt_x"/>
                                          </p:val>
                                        </p:tav>
                                      </p:tavLst>
                                    </p:anim>
                                    <p:anim calcmode="lin" valueType="num">
                                      <p:cBhvr additive="base">
                                        <p:cTn id="94" dur="500" fill="hold"/>
                                        <p:tgtEl>
                                          <p:spTgt spid="14954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49506"/>
                                        </p:tgtEl>
                                        <p:attrNameLst>
                                          <p:attrName>style.visibility</p:attrName>
                                        </p:attrNameLst>
                                      </p:cBhvr>
                                      <p:to>
                                        <p:strVal val="visible"/>
                                      </p:to>
                                    </p:set>
                                    <p:anim calcmode="lin" valueType="num">
                                      <p:cBhvr additive="base">
                                        <p:cTn id="99" dur="500" fill="hold"/>
                                        <p:tgtEl>
                                          <p:spTgt spid="149506"/>
                                        </p:tgtEl>
                                        <p:attrNameLst>
                                          <p:attrName>ppt_x</p:attrName>
                                        </p:attrNameLst>
                                      </p:cBhvr>
                                      <p:tavLst>
                                        <p:tav tm="0">
                                          <p:val>
                                            <p:strVal val="#ppt_x"/>
                                          </p:val>
                                        </p:tav>
                                        <p:tav tm="100000">
                                          <p:val>
                                            <p:strVal val="#ppt_x"/>
                                          </p:val>
                                        </p:tav>
                                      </p:tavLst>
                                    </p:anim>
                                    <p:anim calcmode="lin" valueType="num">
                                      <p:cBhvr additive="base">
                                        <p:cTn id="100" dur="500" fill="hold"/>
                                        <p:tgtEl>
                                          <p:spTgt spid="149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bldLvl="0" animBg="1"/>
      <p:bldP spid="149507" grpId="0"/>
      <p:bldP spid="149508" grpId="0"/>
      <p:bldP spid="149509" grpId="0" animBg="1" build="p"/>
      <p:bldP spid="149519" grpId="0" bldLvl="0" animBg="1"/>
      <p:bldP spid="149520" grpId="0"/>
      <p:bldP spid="149522" grpId="0"/>
      <p:bldP spid="149523" grpId="0"/>
      <p:bldP spid="149524" grpId="0" bldLvl="0" animBg="1"/>
      <p:bldP spid="149525" grpId="0" bldLvl="0" animBg="1"/>
      <p:bldP spid="149538" grpId="0"/>
      <p:bldP spid="149539" grpId="0" bldLvl="0" animBg="1"/>
      <p:bldP spid="149540" grpId="0" bldLvl="0" animBg="1"/>
      <p:bldP spid="149545" grpId="0" bldLvl="0" animBg="1"/>
      <p:bldP spid="149547" grpId="0" bldLvl="0" animBg="1"/>
      <p:bldP spid="14954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50531" name="Rectangle 3"/>
          <p:cNvSpPr>
            <a:spLocks noChangeArrowheads="1"/>
          </p:cNvSpPr>
          <p:nvPr/>
        </p:nvSpPr>
        <p:spPr bwMode="auto">
          <a:xfrm>
            <a:off x="1905000" y="990600"/>
            <a:ext cx="8458200" cy="82994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根据模式串</a:t>
            </a: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T</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的规律：   </a:t>
            </a:r>
            <a:r>
              <a:rPr kumimoji="1" lang="zh-CN" altLang="en-US" sz="24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T</a:t>
            </a:r>
            <a:r>
              <a:rPr kumimoji="1" lang="en-US" altLang="zh-CN" sz="2400" b="1" i="0" u="none" strike="noStrike" kern="1200" cap="none" spc="0" normalizeH="0" baseline="-2500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1</a:t>
            </a:r>
            <a:r>
              <a:rPr kumimoji="1" lang="en-US" altLang="zh-CN" sz="24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…T</a:t>
            </a:r>
            <a:r>
              <a:rPr kumimoji="1" lang="en-US" altLang="zh-CN" sz="2400" b="1" i="0" u="none" strike="noStrike" kern="1200" cap="none" spc="0" normalizeH="0" baseline="-2500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k</a:t>
            </a:r>
            <a:r>
              <a:rPr kumimoji="1" lang="en-US" altLang="zh-CN" sz="2400" b="1" i="0" u="none" strike="noStrike" kern="1200" cap="none" spc="0" normalizeH="0" baseline="-2500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-1</a:t>
            </a:r>
            <a:r>
              <a:rPr kumimoji="1" lang="en-US" altLang="zh-CN" sz="24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a:t>
            </a:r>
            <a:r>
              <a:rPr kumimoji="1" lang="en-US" altLang="zh-CN" sz="2400" b="1" i="0" u="none" strike="noStrike" kern="1200" cap="none" spc="0" normalizeH="0" baseline="0" noProof="0" dirty="0" err="1">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T</a:t>
            </a:r>
            <a:r>
              <a:rPr kumimoji="1" lang="en-US" altLang="zh-CN" sz="2400" b="1" i="0" u="none" strike="noStrike" kern="1200" cap="none" spc="0" normalizeH="0" baseline="-25000" noProof="0" dirty="0" err="1">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i="0" u="none" strike="noStrike" kern="1200" cap="none" spc="0" normalizeH="0" baseline="-2500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25000" noProof="0" dirty="0">
                <a:ln>
                  <a:noFill/>
                </a:ln>
                <a:solidFill>
                  <a:srgbClr val="F98D4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400" b="1" i="0" u="none" strike="noStrike" kern="1200" cap="none" spc="0" normalizeH="0" baseline="-2500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 …T</a:t>
            </a:r>
            <a:r>
              <a:rPr kumimoji="1" lang="en-US" altLang="zh-CN" sz="2400" b="1" i="0" u="none" strike="noStrike" kern="1200" cap="none" spc="0" normalizeH="0" baseline="-2500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j-1</a:t>
            </a:r>
            <a:r>
              <a:rPr kumimoji="1" lang="en-US" altLang="zh-CN" sz="24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rPr>
              <a:t>’</a:t>
            </a:r>
            <a:endParaRPr kumimoji="1" lang="en-US" altLang="zh-CN" sz="2400" b="1" i="0" u="none" strike="noStrike" kern="1200" cap="none" spc="0" normalizeH="0" baseline="-2500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由当前失配位置</a:t>
            </a:r>
            <a:r>
              <a:rPr kumimoji="1" lang="en-US" altLang="zh-CN" sz="2400" b="1" i="0" u="none" strike="noStrike" kern="1200" cap="none" spc="0" normalizeH="0" baseline="0" noProof="0" dirty="0">
                <a:ln>
                  <a:noFill/>
                </a:ln>
                <a:solidFill>
                  <a:srgbClr val="9CE157"/>
                </a:solidFill>
                <a:effectLst/>
                <a:uLnTx/>
                <a:uFillTx/>
                <a:latin typeface="Times New Roman" panose="02020603050405020304" pitchFamily="18" charset="0"/>
                <a:ea typeface="楷体_GB2312" pitchFamily="49" charset="-122"/>
                <a:cs typeface="+mn-cs"/>
              </a:rPr>
              <a:t>j</a:t>
            </a: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已知</a:t>
            </a: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，可以</a:t>
            </a:r>
            <a:r>
              <a:rPr kumimoji="1" lang="zh-CN" altLang="en-US" sz="2400" b="1" i="0" u="none" strike="noStrike" kern="1200" cap="none" spc="0" normalizeH="0" baseline="0" noProof="0" dirty="0">
                <a:ln>
                  <a:noFill/>
                </a:ln>
                <a:solidFill>
                  <a:srgbClr val="00FF00"/>
                </a:solidFill>
                <a:effectLst/>
                <a:uLnTx/>
                <a:uFillTx/>
                <a:latin typeface="Times New Roman" panose="02020603050405020304" pitchFamily="18" charset="0"/>
                <a:ea typeface="楷体_GB2312" pitchFamily="49" charset="-122"/>
                <a:cs typeface="+mn-cs"/>
              </a:rPr>
              <a:t>归纳</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出计算新起点</a:t>
            </a:r>
            <a:r>
              <a:rPr kumimoji="1" lang="zh-CN" altLang="en-US" sz="2400" b="1" i="0" u="none" strike="noStrike" kern="1200" cap="none" spc="0" normalizeH="0" baseline="0" noProof="0" dirty="0">
                <a:ln>
                  <a:noFill/>
                </a:ln>
                <a:solidFill>
                  <a:srgbClr val="F98D43"/>
                </a:solidFill>
                <a:effectLst/>
                <a:uLnTx/>
                <a:uFillTx/>
                <a:latin typeface="Times New Roman" panose="02020603050405020304" pitchFamily="18" charset="0"/>
                <a:ea typeface="楷体_GB2312" pitchFamily="49" charset="-122"/>
                <a:cs typeface="+mn-cs"/>
              </a:rPr>
              <a:t> </a:t>
            </a:r>
            <a:r>
              <a:rPr kumimoji="1" lang="en-US" altLang="zh-CN" sz="2400" b="1" i="0" u="none" strike="noStrike" kern="1200" cap="none" spc="0" normalizeH="0" baseline="0" noProof="0" dirty="0">
                <a:ln>
                  <a:noFill/>
                </a:ln>
                <a:solidFill>
                  <a:srgbClr val="F98D43"/>
                </a:solidFill>
                <a:effectLst/>
                <a:uLnTx/>
                <a:uFillTx/>
                <a:latin typeface="Times New Roman" panose="02020603050405020304" pitchFamily="18" charset="0"/>
                <a:ea typeface="楷体_GB2312" pitchFamily="49" charset="-122"/>
                <a:cs typeface="+mn-cs"/>
              </a:rPr>
              <a:t>k</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的表达式。</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50532" name="Rectangle 4"/>
          <p:cNvSpPr/>
          <p:nvPr/>
        </p:nvSpPr>
        <p:spPr>
          <a:xfrm>
            <a:off x="1905000" y="2743200"/>
            <a:ext cx="1524000" cy="460375"/>
          </a:xfrm>
          <a:prstGeom prst="rect">
            <a:avLst/>
          </a:prstGeom>
          <a:noFill/>
          <a:ln w="9525">
            <a:noFill/>
          </a:ln>
        </p:spPr>
        <p:txBody>
          <a:bodyPr>
            <a:spAutoFit/>
          </a:bodyPr>
          <a:p>
            <a:r>
              <a:rPr lang="en-US" altLang="zh-CN" sz="2400" b="1" dirty="0">
                <a:solidFill>
                  <a:srgbClr val="FFFF00"/>
                </a:solidFill>
                <a:latin typeface="Times New Roman" panose="02020603050405020304" pitchFamily="18" charset="0"/>
                <a:ea typeface="楷体_GB2312" pitchFamily="49" charset="-122"/>
              </a:rPr>
              <a:t>next[ j ]</a:t>
            </a:r>
            <a:r>
              <a:rPr lang="zh-CN" altLang="en-US" sz="2400" b="1" dirty="0">
                <a:solidFill>
                  <a:srgbClr val="66FF33"/>
                </a:solidFill>
                <a:latin typeface="Times New Roman" panose="02020603050405020304" pitchFamily="18" charset="0"/>
                <a:ea typeface="楷体_GB2312" pitchFamily="49" charset="-122"/>
              </a:rPr>
              <a:t>＝</a:t>
            </a:r>
            <a:endParaRPr lang="zh-CN" altLang="en-US" sz="2400" b="1" dirty="0">
              <a:solidFill>
                <a:srgbClr val="66FF33"/>
              </a:solidFill>
              <a:latin typeface="Times New Roman" panose="02020603050405020304" pitchFamily="18" charset="0"/>
              <a:ea typeface="楷体_GB2312" pitchFamily="49" charset="-122"/>
            </a:endParaRPr>
          </a:p>
        </p:txBody>
      </p:sp>
      <p:sp>
        <p:nvSpPr>
          <p:cNvPr id="150533" name="Rectangle 5"/>
          <p:cNvSpPr/>
          <p:nvPr/>
        </p:nvSpPr>
        <p:spPr>
          <a:xfrm>
            <a:off x="3505200" y="2362200"/>
            <a:ext cx="6911975" cy="1291590"/>
          </a:xfrm>
          <a:prstGeom prst="rect">
            <a:avLst/>
          </a:prstGeom>
          <a:noFill/>
          <a:ln w="9525">
            <a:noFill/>
          </a:ln>
        </p:spPr>
        <p:txBody>
          <a:bodyPr>
            <a:spAutoFit/>
          </a:bodyPr>
          <a:p>
            <a:r>
              <a:rPr lang="en-US" altLang="zh-CN" sz="2600" b="1" dirty="0">
                <a:solidFill>
                  <a:srgbClr val="66FF33"/>
                </a:solidFill>
                <a:latin typeface="Times New Roman" panose="02020603050405020304" pitchFamily="18" charset="0"/>
                <a:ea typeface="楷体_GB2312" pitchFamily="49" charset="-122"/>
              </a:rPr>
              <a:t>0        </a:t>
            </a:r>
            <a:r>
              <a:rPr lang="zh-CN" altLang="en-US" sz="2600" b="1" dirty="0">
                <a:solidFill>
                  <a:srgbClr val="66FF33"/>
                </a:solidFill>
                <a:latin typeface="Times New Roman" panose="02020603050405020304" pitchFamily="18" charset="0"/>
                <a:ea typeface="楷体_GB2312" pitchFamily="49" charset="-122"/>
              </a:rPr>
              <a:t>当</a:t>
            </a:r>
            <a:r>
              <a:rPr lang="en-US" altLang="zh-CN" sz="2600" b="1" dirty="0">
                <a:solidFill>
                  <a:srgbClr val="66FF33"/>
                </a:solidFill>
                <a:latin typeface="Times New Roman" panose="02020603050405020304" pitchFamily="18" charset="0"/>
                <a:ea typeface="楷体_GB2312" pitchFamily="49" charset="-122"/>
              </a:rPr>
              <a:t>j</a:t>
            </a:r>
            <a:r>
              <a:rPr lang="zh-CN" altLang="en-US" sz="2600" b="1" dirty="0">
                <a:solidFill>
                  <a:srgbClr val="66FF33"/>
                </a:solidFill>
                <a:latin typeface="Times New Roman" panose="02020603050405020304" pitchFamily="18" charset="0"/>
                <a:ea typeface="楷体_GB2312" pitchFamily="49" charset="-122"/>
              </a:rPr>
              <a:t>＝</a:t>
            </a:r>
            <a:r>
              <a:rPr lang="en-US" altLang="zh-CN" sz="2600" b="1" dirty="0">
                <a:solidFill>
                  <a:srgbClr val="66FF33"/>
                </a:solidFill>
                <a:latin typeface="Times New Roman" panose="02020603050405020304" pitchFamily="18" charset="0"/>
                <a:ea typeface="楷体_GB2312" pitchFamily="49" charset="-122"/>
              </a:rPr>
              <a:t>1</a:t>
            </a:r>
            <a:r>
              <a:rPr lang="zh-CN" altLang="en-US" sz="2600" b="1" dirty="0">
                <a:solidFill>
                  <a:srgbClr val="66FF33"/>
                </a:solidFill>
                <a:latin typeface="Times New Roman" panose="02020603050405020304" pitchFamily="18" charset="0"/>
                <a:ea typeface="楷体_GB2312" pitchFamily="49" charset="-122"/>
              </a:rPr>
              <a:t>时     </a:t>
            </a:r>
            <a:r>
              <a:rPr lang="en-US" altLang="zh-CN" sz="2600" b="1" dirty="0">
                <a:solidFill>
                  <a:srgbClr val="009900"/>
                </a:solidFill>
                <a:latin typeface="Times New Roman" panose="02020603050405020304" pitchFamily="18" charset="0"/>
                <a:ea typeface="楷体_GB2312" pitchFamily="49" charset="-122"/>
              </a:rPr>
              <a:t>//</a:t>
            </a:r>
            <a:r>
              <a:rPr lang="zh-CN" altLang="en-US" sz="2600" b="1" dirty="0">
                <a:solidFill>
                  <a:srgbClr val="009900"/>
                </a:solidFill>
                <a:latin typeface="Times New Roman" panose="02020603050405020304" pitchFamily="18" charset="0"/>
                <a:ea typeface="楷体_GB2312" pitchFamily="49" charset="-122"/>
              </a:rPr>
              <a:t>不比较</a:t>
            </a:r>
            <a:endParaRPr lang="zh-CN" altLang="en-US" sz="2600" b="1" dirty="0">
              <a:solidFill>
                <a:srgbClr val="009900"/>
              </a:solidFill>
              <a:latin typeface="Times New Roman" panose="02020603050405020304" pitchFamily="18" charset="0"/>
              <a:ea typeface="楷体_GB2312" pitchFamily="49" charset="-122"/>
            </a:endParaRPr>
          </a:p>
          <a:p>
            <a:r>
              <a:rPr lang="en-US" altLang="zh-CN" sz="2600" b="1" dirty="0">
                <a:solidFill>
                  <a:srgbClr val="9CE157"/>
                </a:solidFill>
                <a:latin typeface="Times New Roman" panose="02020603050405020304" pitchFamily="18" charset="0"/>
                <a:ea typeface="楷体_GB2312" pitchFamily="49" charset="-122"/>
              </a:rPr>
              <a:t>max {</a:t>
            </a:r>
            <a:r>
              <a:rPr lang="en-US" altLang="zh-CN" sz="2600" b="1" dirty="0">
                <a:solidFill>
                  <a:srgbClr val="66FF33"/>
                </a:solidFill>
                <a:latin typeface="Times New Roman" panose="02020603050405020304" pitchFamily="18" charset="0"/>
                <a:ea typeface="楷体_GB2312" pitchFamily="49" charset="-122"/>
              </a:rPr>
              <a:t> </a:t>
            </a:r>
            <a:r>
              <a:rPr lang="en-US" altLang="zh-CN" sz="2600" b="1" dirty="0">
                <a:solidFill>
                  <a:srgbClr val="F98D43"/>
                </a:solidFill>
                <a:latin typeface="Times New Roman" panose="02020603050405020304" pitchFamily="18" charset="0"/>
                <a:ea typeface="楷体_GB2312" pitchFamily="49" charset="-122"/>
              </a:rPr>
              <a:t>k</a:t>
            </a:r>
            <a:r>
              <a:rPr lang="en-US" altLang="zh-CN" sz="2600" b="1" dirty="0">
                <a:solidFill>
                  <a:srgbClr val="66FF33"/>
                </a:solidFill>
                <a:latin typeface="Times New Roman" panose="02020603050405020304" pitchFamily="18" charset="0"/>
                <a:ea typeface="楷体_GB2312" pitchFamily="49" charset="-122"/>
              </a:rPr>
              <a:t>  </a:t>
            </a:r>
            <a:r>
              <a:rPr lang="en-US" altLang="zh-CN" sz="2600" b="1" dirty="0">
                <a:solidFill>
                  <a:srgbClr val="FFFFFF"/>
                </a:solidFill>
                <a:latin typeface="Times New Roman" panose="02020603050405020304" pitchFamily="18" charset="0"/>
                <a:ea typeface="楷体_GB2312" pitchFamily="49" charset="-122"/>
              </a:rPr>
              <a:t>| </a:t>
            </a:r>
            <a:r>
              <a:rPr lang="en-US" altLang="zh-CN" sz="2600" b="1" dirty="0">
                <a:solidFill>
                  <a:srgbClr val="CC3300"/>
                </a:solidFill>
                <a:latin typeface="Times New Roman" panose="02020603050405020304" pitchFamily="18" charset="0"/>
                <a:ea typeface="楷体_GB2312" pitchFamily="49" charset="-122"/>
              </a:rPr>
              <a:t>1&lt;k&lt;j</a:t>
            </a:r>
            <a:r>
              <a:rPr lang="en-US" altLang="zh-CN" sz="2600" b="1" dirty="0">
                <a:solidFill>
                  <a:srgbClr val="FFFFFF"/>
                </a:solidFill>
                <a:latin typeface="Times New Roman" panose="02020603050405020304" pitchFamily="18" charset="0"/>
                <a:ea typeface="楷体_GB2312" pitchFamily="49" charset="-122"/>
              </a:rPr>
              <a:t>   </a:t>
            </a:r>
            <a:r>
              <a:rPr lang="zh-CN" altLang="en-US" sz="2600" b="1" dirty="0">
                <a:solidFill>
                  <a:srgbClr val="FFFFFF"/>
                </a:solidFill>
                <a:latin typeface="Times New Roman" panose="02020603050405020304" pitchFamily="18" charset="0"/>
                <a:ea typeface="楷体_GB2312" pitchFamily="49" charset="-122"/>
              </a:rPr>
              <a:t>且‘</a:t>
            </a:r>
            <a:r>
              <a:rPr lang="en-US" altLang="zh-CN" sz="2600" b="1" dirty="0">
                <a:solidFill>
                  <a:srgbClr val="FFFFFF"/>
                </a:solidFill>
                <a:latin typeface="Times New Roman" panose="02020603050405020304" pitchFamily="18" charset="0"/>
                <a:ea typeface="楷体_GB2312" pitchFamily="49" charset="-122"/>
              </a:rPr>
              <a:t>T</a:t>
            </a:r>
            <a:r>
              <a:rPr lang="en-US" altLang="zh-CN" sz="2600" b="1" baseline="-25000" dirty="0">
                <a:solidFill>
                  <a:srgbClr val="FFFFFF"/>
                </a:solidFill>
                <a:latin typeface="Times New Roman" panose="02020603050405020304" pitchFamily="18" charset="0"/>
                <a:ea typeface="楷体_GB2312" pitchFamily="49" charset="-122"/>
              </a:rPr>
              <a:t>1</a:t>
            </a:r>
            <a:r>
              <a:rPr lang="en-US" altLang="zh-CN" sz="2600" b="1" dirty="0">
                <a:solidFill>
                  <a:srgbClr val="FFFFFF"/>
                </a:solidFill>
                <a:latin typeface="Times New Roman" panose="02020603050405020304" pitchFamily="18" charset="0"/>
                <a:ea typeface="楷体_GB2312" pitchFamily="49" charset="-122"/>
              </a:rPr>
              <a:t>…T</a:t>
            </a:r>
            <a:r>
              <a:rPr lang="en-US" altLang="zh-CN" sz="2600" b="1" baseline="-25000" dirty="0">
                <a:solidFill>
                  <a:srgbClr val="FFFFFF"/>
                </a:solidFill>
                <a:latin typeface="Times New Roman" panose="02020603050405020304" pitchFamily="18" charset="0"/>
                <a:ea typeface="楷体_GB2312" pitchFamily="49" charset="-122"/>
              </a:rPr>
              <a:t>k-1</a:t>
            </a:r>
            <a:r>
              <a:rPr lang="en-US" altLang="zh-CN" sz="2600" b="1" dirty="0">
                <a:solidFill>
                  <a:srgbClr val="FFFFFF"/>
                </a:solidFill>
                <a:latin typeface="Times New Roman" panose="02020603050405020304" pitchFamily="18" charset="0"/>
                <a:ea typeface="楷体_GB2312" pitchFamily="49" charset="-122"/>
              </a:rPr>
              <a:t>’=‘T</a:t>
            </a:r>
            <a:r>
              <a:rPr lang="en-US" altLang="zh-CN" sz="2600" b="1" baseline="-25000" dirty="0">
                <a:solidFill>
                  <a:srgbClr val="FFFFFF"/>
                </a:solidFill>
                <a:latin typeface="Times New Roman" panose="02020603050405020304" pitchFamily="18" charset="0"/>
                <a:ea typeface="楷体_GB2312" pitchFamily="49" charset="-122"/>
              </a:rPr>
              <a:t>j-(k-1)</a:t>
            </a:r>
            <a:r>
              <a:rPr lang="en-US" altLang="zh-CN" sz="2600" b="1" dirty="0">
                <a:solidFill>
                  <a:srgbClr val="FFFFFF"/>
                </a:solidFill>
                <a:latin typeface="Times New Roman" panose="02020603050405020304" pitchFamily="18" charset="0"/>
                <a:ea typeface="楷体_GB2312" pitchFamily="49" charset="-122"/>
              </a:rPr>
              <a:t> …T</a:t>
            </a:r>
            <a:r>
              <a:rPr lang="en-US" altLang="zh-CN" sz="2600" b="1" baseline="-25000" dirty="0">
                <a:solidFill>
                  <a:srgbClr val="FFFFFF"/>
                </a:solidFill>
                <a:latin typeface="Times New Roman" panose="02020603050405020304" pitchFamily="18" charset="0"/>
                <a:ea typeface="楷体_GB2312" pitchFamily="49" charset="-122"/>
              </a:rPr>
              <a:t>j-1</a:t>
            </a:r>
            <a:r>
              <a:rPr lang="en-US" altLang="zh-CN" sz="2600" b="1" dirty="0">
                <a:solidFill>
                  <a:srgbClr val="FFFFFF"/>
                </a:solidFill>
                <a:latin typeface="Times New Roman" panose="02020603050405020304" pitchFamily="18" charset="0"/>
                <a:ea typeface="楷体_GB2312" pitchFamily="49" charset="-122"/>
              </a:rPr>
              <a:t>’</a:t>
            </a:r>
            <a:r>
              <a:rPr lang="en-US" altLang="zh-CN" sz="2600" b="1" dirty="0">
                <a:solidFill>
                  <a:srgbClr val="9CE157"/>
                </a:solidFill>
                <a:latin typeface="Times New Roman" panose="02020603050405020304" pitchFamily="18" charset="0"/>
                <a:ea typeface="楷体_GB2312" pitchFamily="49" charset="-122"/>
              </a:rPr>
              <a:t> }</a:t>
            </a:r>
            <a:endParaRPr lang="en-US" altLang="zh-CN" sz="2600" b="1" dirty="0">
              <a:solidFill>
                <a:srgbClr val="9CE157"/>
              </a:solidFill>
              <a:latin typeface="Times New Roman" panose="02020603050405020304" pitchFamily="18" charset="0"/>
              <a:ea typeface="楷体_GB2312" pitchFamily="49" charset="-122"/>
            </a:endParaRPr>
          </a:p>
          <a:p>
            <a:r>
              <a:rPr lang="en-US" altLang="zh-CN" sz="2600" b="1" dirty="0">
                <a:solidFill>
                  <a:srgbClr val="66FF33"/>
                </a:solidFill>
                <a:latin typeface="Times New Roman" panose="02020603050405020304" pitchFamily="18" charset="0"/>
                <a:ea typeface="楷体_GB2312" pitchFamily="49" charset="-122"/>
              </a:rPr>
              <a:t>1       </a:t>
            </a:r>
            <a:r>
              <a:rPr lang="zh-CN" altLang="en-US" sz="2600" b="1" dirty="0">
                <a:solidFill>
                  <a:srgbClr val="66FF33"/>
                </a:solidFill>
                <a:latin typeface="Times New Roman" panose="02020603050405020304" pitchFamily="18" charset="0"/>
                <a:ea typeface="楷体_GB2312" pitchFamily="49" charset="-122"/>
              </a:rPr>
              <a:t>其他情况</a:t>
            </a:r>
            <a:endParaRPr lang="zh-CN" altLang="en-US" sz="2600" b="1" dirty="0">
              <a:solidFill>
                <a:srgbClr val="66FF33"/>
              </a:solidFill>
              <a:latin typeface="Times New Roman" panose="02020603050405020304" pitchFamily="18" charset="0"/>
              <a:ea typeface="楷体_GB2312" pitchFamily="49" charset="-122"/>
            </a:endParaRPr>
          </a:p>
        </p:txBody>
      </p:sp>
      <p:sp>
        <p:nvSpPr>
          <p:cNvPr id="150534" name="AutoShape 6"/>
          <p:cNvSpPr/>
          <p:nvPr/>
        </p:nvSpPr>
        <p:spPr>
          <a:xfrm>
            <a:off x="3352800" y="2514600"/>
            <a:ext cx="76200" cy="914400"/>
          </a:xfrm>
          <a:prstGeom prst="leftBrace">
            <a:avLst>
              <a:gd name="adj1" fmla="val 100000"/>
              <a:gd name="adj2" fmla="val 50000"/>
            </a:avLst>
          </a:prstGeom>
          <a:noFill/>
          <a:ln w="19050" cap="flat" cmpd="sng">
            <a:solidFill>
              <a:schemeClr val="tx1"/>
            </a:solidFill>
            <a:prstDash val="solid"/>
            <a:headEnd type="none" w="med" len="med"/>
            <a:tailEnd type="none" w="med" len="med"/>
          </a:ln>
        </p:spPr>
        <p:txBody>
          <a:bodyPr wrap="none" anchor="ctr"/>
          <a:p>
            <a:endParaRPr lang="zh-CN" altLang="en-US" sz="2400" dirty="0">
              <a:solidFill>
                <a:srgbClr val="FFFFFF"/>
              </a:solidFill>
              <a:latin typeface="Times New Roman" panose="02020603050405020304" pitchFamily="18" charset="0"/>
            </a:endParaRPr>
          </a:p>
        </p:txBody>
      </p:sp>
      <p:sp>
        <p:nvSpPr>
          <p:cNvPr id="150535" name="Line 7"/>
          <p:cNvSpPr/>
          <p:nvPr/>
        </p:nvSpPr>
        <p:spPr>
          <a:xfrm>
            <a:off x="2438400" y="2133600"/>
            <a:ext cx="0" cy="762000"/>
          </a:xfrm>
          <a:prstGeom prst="line">
            <a:avLst/>
          </a:prstGeom>
          <a:ln w="9525" cap="flat" cmpd="sng">
            <a:solidFill>
              <a:schemeClr val="tx1"/>
            </a:solidFill>
            <a:prstDash val="solid"/>
            <a:headEnd type="none" w="med" len="med"/>
            <a:tailEnd type="triangle" w="med" len="med"/>
          </a:ln>
        </p:spPr>
      </p:sp>
      <p:sp>
        <p:nvSpPr>
          <p:cNvPr id="150536" name="Rectangle 8"/>
          <p:cNvSpPr>
            <a:spLocks noChangeArrowheads="1"/>
          </p:cNvSpPr>
          <p:nvPr/>
        </p:nvSpPr>
        <p:spPr bwMode="auto">
          <a:xfrm>
            <a:off x="1828800" y="3886200"/>
            <a:ext cx="8305800" cy="151257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讨论：</a:t>
            </a:r>
            <a:endParaRPr kumimoji="1" lang="zh-CN" altLang="en-US" sz="28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1</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next[ j ]</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的物理意义是什么？</a:t>
            </a:r>
            <a:endPar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2</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next[ j ]</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具体怎么求？</a:t>
            </a:r>
            <a:r>
              <a:rPr kumimoji="1" lang="en-US" altLang="zh-CN" sz="2800" b="1" i="0" u="none" strike="noStrike" kern="1200" cap="none" spc="0" normalizeH="0" baseline="0" noProof="0" dirty="0">
                <a:ln>
                  <a:noFill/>
                </a:ln>
                <a:solidFill>
                  <a:srgbClr val="9CE157"/>
                </a:solidFill>
                <a:effectLst/>
                <a:uLnTx/>
                <a:uFillTx/>
                <a:latin typeface="Times New Roman" panose="02020603050405020304" pitchFamily="18" charset="0"/>
                <a:ea typeface="楷体_GB2312" pitchFamily="49" charset="-122"/>
                <a:cs typeface="+mn-cs"/>
              </a:rPr>
              <a:t>—</a:t>
            </a:r>
            <a:r>
              <a:rPr kumimoji="1" lang="zh-CN" altLang="en-US" sz="2800" b="1" i="0" u="none" strike="noStrike" kern="1200" cap="none" spc="0" normalizeH="0" baseline="0" noProof="0" dirty="0">
                <a:ln>
                  <a:noFill/>
                </a:ln>
                <a:solidFill>
                  <a:srgbClr val="9CE157"/>
                </a:solidFill>
                <a:effectLst/>
                <a:uLnTx/>
                <a:uFillTx/>
                <a:latin typeface="Times New Roman" panose="02020603050405020304" pitchFamily="18" charset="0"/>
                <a:ea typeface="楷体_GB2312" pitchFamily="49" charset="-122"/>
                <a:cs typeface="+mn-cs"/>
              </a:rPr>
              <a:t>即</a:t>
            </a:r>
            <a:r>
              <a:rPr kumimoji="1" lang="en-US" altLang="zh-CN" sz="2800" b="1" i="0" u="none" strike="noStrike" kern="1200" cap="none" spc="0" normalizeH="0" baseline="0" noProof="0" dirty="0">
                <a:ln>
                  <a:noFill/>
                </a:ln>
                <a:solidFill>
                  <a:srgbClr val="9CE157"/>
                </a:solidFill>
                <a:effectLst/>
                <a:uLnTx/>
                <a:uFillTx/>
                <a:latin typeface="Times New Roman" panose="02020603050405020304" pitchFamily="18" charset="0"/>
                <a:ea typeface="楷体_GB2312" pitchFamily="49" charset="-122"/>
                <a:cs typeface="+mn-cs"/>
              </a:rPr>
              <a:t>KMP</a:t>
            </a:r>
            <a:r>
              <a:rPr kumimoji="1" lang="zh-CN" altLang="en-US" sz="2800" b="1" i="0" u="none" strike="noStrike" kern="1200" cap="none" spc="0" normalizeH="0" baseline="0" noProof="0" dirty="0">
                <a:ln>
                  <a:noFill/>
                </a:ln>
                <a:solidFill>
                  <a:srgbClr val="9CE157"/>
                </a:solidFill>
                <a:effectLst/>
                <a:uLnTx/>
                <a:uFillTx/>
                <a:latin typeface="Times New Roman" panose="02020603050405020304" pitchFamily="18" charset="0"/>
                <a:ea typeface="楷体_GB2312" pitchFamily="49" charset="-122"/>
                <a:cs typeface="+mn-cs"/>
              </a:rPr>
              <a:t>算法的实现</a:t>
            </a:r>
            <a:endParaRPr kumimoji="1" lang="zh-CN" altLang="en-US" sz="2800" b="1" i="0" u="none" strike="noStrike" kern="1200" cap="none" spc="0" normalizeH="0" baseline="0" noProof="0" dirty="0">
              <a:ln>
                <a:noFill/>
              </a:ln>
              <a:solidFill>
                <a:srgbClr val="9CE157"/>
              </a:solidFill>
              <a:effectLst/>
              <a:uLnTx/>
              <a:uFillTx/>
              <a:latin typeface="Times New Roman" panose="02020603050405020304" pitchFamily="18" charset="0"/>
              <a:ea typeface="楷体_GB2312" pitchFamily="49" charset="-122"/>
              <a:cs typeface="+mn-cs"/>
            </a:endParaRPr>
          </a:p>
        </p:txBody>
      </p:sp>
      <p:sp>
        <p:nvSpPr>
          <p:cNvPr id="150537" name="Rectangle 9"/>
          <p:cNvSpPr/>
          <p:nvPr/>
        </p:nvSpPr>
        <p:spPr>
          <a:xfrm>
            <a:off x="1981200" y="1752600"/>
            <a:ext cx="8686800" cy="460375"/>
          </a:xfrm>
          <a:prstGeom prst="rect">
            <a:avLst/>
          </a:prstGeom>
          <a:noFill/>
          <a:ln w="9525">
            <a:noFill/>
          </a:ln>
        </p:spPr>
        <p:txBody>
          <a:bodyPr>
            <a:spAutoFit/>
          </a:bodyPr>
          <a:p>
            <a:pPr>
              <a:spcBef>
                <a:spcPct val="20000"/>
              </a:spcBef>
            </a:pPr>
            <a:r>
              <a:rPr lang="zh-CN" altLang="en-US" sz="2400" b="1" dirty="0">
                <a:solidFill>
                  <a:srgbClr val="FFFFFF"/>
                </a:solidFill>
                <a:latin typeface="Times New Roman" panose="02020603050405020304" pitchFamily="18" charset="0"/>
                <a:ea typeface="楷体_GB2312" pitchFamily="49" charset="-122"/>
              </a:rPr>
              <a:t>令</a:t>
            </a:r>
            <a:r>
              <a:rPr lang="en-US" altLang="zh-CN" sz="2400" b="1" dirty="0">
                <a:solidFill>
                  <a:srgbClr val="F98D43"/>
                </a:solidFill>
                <a:latin typeface="Times New Roman" panose="02020603050405020304" pitchFamily="18" charset="0"/>
                <a:ea typeface="楷体_GB2312" pitchFamily="49" charset="-122"/>
              </a:rPr>
              <a:t>k</a:t>
            </a:r>
            <a:r>
              <a:rPr lang="en-US" altLang="zh-CN" sz="2400" b="1" dirty="0">
                <a:solidFill>
                  <a:srgbClr val="FFFFFF"/>
                </a:solidFill>
                <a:latin typeface="Times New Roman" panose="02020603050405020304" pitchFamily="18" charset="0"/>
                <a:ea typeface="楷体_GB2312" pitchFamily="49" charset="-122"/>
              </a:rPr>
              <a:t> =</a:t>
            </a:r>
            <a:r>
              <a:rPr lang="en-US" altLang="zh-CN" sz="2400" b="1" dirty="0">
                <a:solidFill>
                  <a:srgbClr val="2663A0"/>
                </a:solidFill>
                <a:latin typeface="Times New Roman" panose="02020603050405020304" pitchFamily="18" charset="0"/>
                <a:ea typeface="楷体_GB2312" pitchFamily="49" charset="-122"/>
              </a:rPr>
              <a:t> </a:t>
            </a:r>
            <a:r>
              <a:rPr lang="en-US" altLang="zh-CN" sz="2400" b="1" dirty="0">
                <a:solidFill>
                  <a:srgbClr val="FFFF00"/>
                </a:solidFill>
                <a:latin typeface="Times New Roman" panose="02020603050405020304" pitchFamily="18" charset="0"/>
                <a:ea typeface="楷体_GB2312" pitchFamily="49" charset="-122"/>
              </a:rPr>
              <a:t>next[ j ]</a:t>
            </a:r>
            <a:r>
              <a:rPr lang="zh-CN" altLang="en-US"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Times New Roman" panose="02020603050405020304" pitchFamily="18" charset="0"/>
                <a:ea typeface="楷体_GB2312" pitchFamily="49" charset="-122"/>
              </a:rPr>
              <a:t>k </a:t>
            </a:r>
            <a:r>
              <a:rPr lang="zh-CN" altLang="en-US" sz="2400" b="1" dirty="0">
                <a:solidFill>
                  <a:srgbClr val="FFFFFF"/>
                </a:solidFill>
                <a:latin typeface="Times New Roman" panose="02020603050405020304" pitchFamily="18" charset="0"/>
                <a:ea typeface="楷体_GB2312" pitchFamily="49" charset="-122"/>
              </a:rPr>
              <a:t>与</a:t>
            </a:r>
            <a:r>
              <a:rPr lang="en-US" altLang="zh-CN" sz="2400" b="1" dirty="0">
                <a:solidFill>
                  <a:srgbClr val="FFFFFF"/>
                </a:solidFill>
                <a:latin typeface="Times New Roman" panose="02020603050405020304" pitchFamily="18" charset="0"/>
                <a:ea typeface="楷体_GB2312" pitchFamily="49" charset="-122"/>
              </a:rPr>
              <a:t>j </a:t>
            </a:r>
            <a:r>
              <a:rPr lang="zh-CN" altLang="en-US" sz="2400" b="1" dirty="0">
                <a:solidFill>
                  <a:srgbClr val="FFFFFF"/>
                </a:solidFill>
                <a:latin typeface="Times New Roman" panose="02020603050405020304" pitchFamily="18" charset="0"/>
                <a:ea typeface="楷体_GB2312" pitchFamily="49" charset="-122"/>
              </a:rPr>
              <a:t>具有函数关系</a:t>
            </a:r>
            <a:r>
              <a:rPr lang="en-US" altLang="zh-CN" sz="2400" b="1" dirty="0">
                <a:solidFill>
                  <a:srgbClr val="FFFFFF"/>
                </a:solidFill>
                <a:latin typeface="Times New Roman" panose="02020603050405020304" pitchFamily="18" charset="0"/>
                <a:ea typeface="楷体_GB2312" pitchFamily="49" charset="-122"/>
              </a:rPr>
              <a:t>:j</a:t>
            </a:r>
            <a:r>
              <a:rPr lang="zh-CN" altLang="en-US" sz="2400" b="1" dirty="0">
                <a:solidFill>
                  <a:srgbClr val="FFFFFF"/>
                </a:solidFill>
                <a:latin typeface="Times New Roman" panose="02020603050405020304" pitchFamily="18" charset="0"/>
                <a:ea typeface="楷体_GB2312" pitchFamily="49" charset="-122"/>
              </a:rPr>
              <a:t>失效则下一次匹配</a:t>
            </a:r>
            <a:r>
              <a:rPr lang="en-US" altLang="zh-CN" sz="2400" b="1" dirty="0">
                <a:solidFill>
                  <a:srgbClr val="FFFFFF"/>
                </a:solidFill>
                <a:latin typeface="Times New Roman" panose="02020603050405020304" pitchFamily="18" charset="0"/>
                <a:ea typeface="楷体_GB2312" pitchFamily="49" charset="-122"/>
              </a:rPr>
              <a:t>k</a:t>
            </a:r>
            <a:r>
              <a:rPr lang="zh-CN" altLang="en-US" sz="2400" b="1" dirty="0">
                <a:solidFill>
                  <a:srgbClr val="FFFFFF"/>
                </a:solidFill>
                <a:latin typeface="Times New Roman" panose="02020603050405020304" pitchFamily="18" charset="0"/>
                <a:ea typeface="楷体_GB2312" pitchFamily="49" charset="-122"/>
              </a:rPr>
              <a:t>），则</a:t>
            </a:r>
            <a:endParaRPr lang="zh-CN" altLang="en-US" sz="2400" b="1" dirty="0">
              <a:solidFill>
                <a:srgbClr val="FFFFFF"/>
              </a:solidFill>
              <a:latin typeface="Times New Roman" panose="02020603050405020304" pitchFamily="18" charset="0"/>
              <a:ea typeface="楷体_GB2312" pitchFamily="49" charset="-122"/>
            </a:endParaRPr>
          </a:p>
        </p:txBody>
      </p:sp>
      <p:sp>
        <p:nvSpPr>
          <p:cNvPr id="150539" name="AutoShape 11"/>
          <p:cNvSpPr/>
          <p:nvPr/>
        </p:nvSpPr>
        <p:spPr>
          <a:xfrm>
            <a:off x="6781800" y="3657600"/>
            <a:ext cx="3657600" cy="563563"/>
          </a:xfrm>
          <a:prstGeom prst="wedgeRoundRectCallout">
            <a:avLst>
              <a:gd name="adj1" fmla="val -44028"/>
              <a:gd name="adj2" fmla="val -119468"/>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zh-CN" altLang="en-US" sz="2000" b="1" dirty="0">
                <a:solidFill>
                  <a:srgbClr val="000066"/>
                </a:solidFill>
                <a:latin typeface="楷体_GB2312" pitchFamily="49" charset="-122"/>
                <a:ea typeface="楷体_GB2312" pitchFamily="49" charset="-122"/>
              </a:rPr>
              <a:t>取</a:t>
            </a:r>
            <a:r>
              <a:rPr lang="en-US" altLang="zh-CN" sz="2000" b="1" dirty="0">
                <a:solidFill>
                  <a:srgbClr val="000066"/>
                </a:solidFill>
                <a:latin typeface="楷体_GB2312" pitchFamily="49" charset="-122"/>
                <a:ea typeface="楷体_GB2312" pitchFamily="49" charset="-122"/>
              </a:rPr>
              <a:t>T</a:t>
            </a:r>
            <a:r>
              <a:rPr lang="zh-CN" altLang="en-US" sz="2000" b="1" dirty="0">
                <a:solidFill>
                  <a:srgbClr val="000066"/>
                </a:solidFill>
                <a:latin typeface="楷体_GB2312" pitchFamily="49" charset="-122"/>
                <a:ea typeface="楷体_GB2312" pitchFamily="49" charset="-122"/>
              </a:rPr>
              <a:t>首与</a:t>
            </a:r>
            <a:r>
              <a:rPr lang="en-US" altLang="zh-CN" sz="2000" b="1" dirty="0">
                <a:solidFill>
                  <a:srgbClr val="000066"/>
                </a:solidFill>
                <a:latin typeface="楷体_GB2312" pitchFamily="49" charset="-122"/>
                <a:ea typeface="楷体_GB2312" pitchFamily="49" charset="-122"/>
              </a:rPr>
              <a:t>T</a:t>
            </a:r>
            <a:r>
              <a:rPr lang="en-US" altLang="zh-CN" sz="2000" b="1" baseline="-25000" dirty="0">
                <a:solidFill>
                  <a:srgbClr val="000066"/>
                </a:solidFill>
                <a:latin typeface="楷体_GB2312" pitchFamily="49" charset="-122"/>
                <a:ea typeface="楷体_GB2312" pitchFamily="49" charset="-122"/>
              </a:rPr>
              <a:t>j</a:t>
            </a:r>
            <a:r>
              <a:rPr lang="zh-CN" altLang="en-US" sz="2000" b="1" dirty="0">
                <a:solidFill>
                  <a:srgbClr val="000066"/>
                </a:solidFill>
                <a:latin typeface="楷体_GB2312" pitchFamily="49" charset="-122"/>
                <a:ea typeface="楷体_GB2312" pitchFamily="49" charset="-122"/>
              </a:rPr>
              <a:t>处最大的相同子串</a:t>
            </a:r>
            <a:endParaRPr lang="zh-CN" altLang="en-US" sz="2000" b="1" dirty="0">
              <a:solidFill>
                <a:srgbClr val="000066"/>
              </a:solidFill>
              <a:latin typeface="楷体_GB2312" pitchFamily="49" charset="-122"/>
              <a:ea typeface="楷体_GB2312" pitchFamily="49" charset="-122"/>
            </a:endParaRPr>
          </a:p>
        </p:txBody>
      </p:sp>
      <p:sp>
        <p:nvSpPr>
          <p:cNvPr id="89098" name="Rectangle 12"/>
          <p:cNvSpPr>
            <a:spLocks noGrp="1"/>
          </p:cNvSpPr>
          <p:nvPr>
            <p:ph type="title"/>
          </p:nvPr>
        </p:nvSpPr>
        <p:spPr>
          <a:xfrm>
            <a:off x="2057400" y="303213"/>
            <a:ext cx="7772400" cy="460375"/>
          </a:xfrm>
        </p:spPr>
        <p:txBody>
          <a:bodyPr vert="horz" wrap="square" lIns="91440" tIns="45720" rIns="91440" bIns="45720" anchor="ctr">
            <a:spAutoFit/>
          </a:bodyPr>
          <a:p>
            <a:pPr algn="l" eaLnBrk="1" hangingPunct="1"/>
            <a:r>
              <a:rPr lang="zh-CN" altLang="en-US" sz="2400" b="1" dirty="0">
                <a:solidFill>
                  <a:schemeClr val="tx1"/>
                </a:solidFill>
                <a:latin typeface="黑体" panose="02010609060101010101" pitchFamily="49" charset="-122"/>
                <a:ea typeface="黑体" panose="02010609060101010101" pitchFamily="49" charset="-122"/>
              </a:rPr>
              <a:t>新起点</a:t>
            </a:r>
            <a:r>
              <a:rPr lang="zh-CN" altLang="en-US" sz="2400" b="1" dirty="0">
                <a:solidFill>
                  <a:schemeClr val="hlink"/>
                </a:solidFill>
                <a:latin typeface="黑体" panose="02010609060101010101" pitchFamily="49" charset="-122"/>
                <a:ea typeface="黑体" panose="02010609060101010101" pitchFamily="49" charset="-122"/>
              </a:rPr>
              <a:t> </a:t>
            </a:r>
            <a:r>
              <a:rPr lang="en-US" altLang="zh-CN" sz="2400" b="1" dirty="0">
                <a:solidFill>
                  <a:schemeClr val="hlink"/>
                </a:solidFill>
                <a:latin typeface="黑体" panose="02010609060101010101" pitchFamily="49" charset="-122"/>
                <a:ea typeface="黑体" panose="02010609060101010101" pitchFamily="49" charset="-122"/>
              </a:rPr>
              <a:t>k</a:t>
            </a:r>
            <a:r>
              <a:rPr lang="zh-CN" altLang="en-US" sz="2400" b="1" dirty="0">
                <a:solidFill>
                  <a:schemeClr val="tx1"/>
                </a:solidFill>
                <a:latin typeface="黑体" panose="02010609060101010101" pitchFamily="49" charset="-122"/>
                <a:ea typeface="黑体" panose="02010609060101010101" pitchFamily="49" charset="-122"/>
              </a:rPr>
              <a:t>怎么求？</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13" name="Slide Number Placeholder 1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1">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1">
                                            <p:txEl>
                                              <p:charRg st="0" end="4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31">
                                            <p:txEl>
                                              <p:charRg st="40" end="7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5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0535"/>
                                        </p:tgtEl>
                                        <p:attrNameLst>
                                          <p:attrName>style.visibility</p:attrName>
                                        </p:attrNameLst>
                                      </p:cBhvr>
                                      <p:to>
                                        <p:strVal val="visible"/>
                                      </p:to>
                                    </p:set>
                                    <p:animEffect transition="in" filter="wipe(up)">
                                      <p:cBhvr>
                                        <p:cTn id="23" dur="500"/>
                                        <p:tgtEl>
                                          <p:spTgt spid="150535"/>
                                        </p:tgtEl>
                                      </p:cBhvr>
                                    </p:animEffect>
                                  </p:childTnLst>
                                </p:cTn>
                              </p:par>
                            </p:childTnLst>
                          </p:cTn>
                        </p:par>
                        <p:par>
                          <p:cTn id="24" fill="hold">
                            <p:stCondLst>
                              <p:cond delay="500"/>
                            </p:stCondLst>
                            <p:childTnLst>
                              <p:par>
                                <p:cTn id="25" presetID="1" presetClass="entr" presetSubtype="0" fill="hold" grpId="0" nodeType="afterEffect">
                                  <p:stCondLst>
                                    <p:cond delay="0"/>
                                  </p:stCondLst>
                                  <p:iterate type="lt">
                                    <p:tmAbs val="75"/>
                                  </p:iterate>
                                  <p:childTnLst>
                                    <p:set>
                                      <p:cBhvr>
                                        <p:cTn id="26" dur="1" fill="hold">
                                          <p:stCondLst>
                                            <p:cond delay="74"/>
                                          </p:stCondLst>
                                        </p:cTn>
                                        <p:tgtEl>
                                          <p:spTgt spid="150532"/>
                                        </p:tgtEl>
                                        <p:attrNameLst>
                                          <p:attrName>style.visibility</p:attrName>
                                        </p:attrNameLst>
                                      </p:cBhvr>
                                      <p:to>
                                        <p:strVal val="visible"/>
                                      </p:to>
                                    </p:set>
                                  </p:childTnLst>
                                </p:cTn>
                              </p:par>
                            </p:childTnLst>
                          </p:cTn>
                        </p:par>
                        <p:par>
                          <p:cTn id="27" fill="hold">
                            <p:stCondLst>
                              <p:cond delay="1250"/>
                            </p:stCondLst>
                            <p:childTnLst>
                              <p:par>
                                <p:cTn id="28" presetID="1" presetClass="entr" presetSubtype="0" fill="hold" grpId="0" nodeType="afterEffect">
                                  <p:stCondLst>
                                    <p:cond delay="0"/>
                                  </p:stCondLst>
                                  <p:childTnLst>
                                    <p:set>
                                      <p:cBhvr>
                                        <p:cTn id="29" dur="1" fill="hold">
                                          <p:stCondLst>
                                            <p:cond delay="499"/>
                                          </p:stCondLst>
                                        </p:cTn>
                                        <p:tgtEl>
                                          <p:spTgt spid="1505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0533">
                                            <p:txEl>
                                              <p:charRg st="0" end="25"/>
                                            </p:txEl>
                                          </p:spTgt>
                                        </p:tgtEl>
                                        <p:attrNameLst>
                                          <p:attrName>style.visibility</p:attrName>
                                        </p:attrNameLst>
                                      </p:cBhvr>
                                      <p:to>
                                        <p:strVal val="visible"/>
                                      </p:to>
                                    </p:set>
                                    <p:animEffect transition="in" filter="wipe(up)">
                                      <p:cBhvr>
                                        <p:cTn id="34" dur="500"/>
                                        <p:tgtEl>
                                          <p:spTgt spid="150533">
                                            <p:txEl>
                                              <p:charRg st="0" end="2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50533">
                                            <p:txEl>
                                              <p:charRg st="25" end="74"/>
                                            </p:txEl>
                                          </p:spTgt>
                                        </p:tgtEl>
                                        <p:attrNameLst>
                                          <p:attrName>style.visibility</p:attrName>
                                        </p:attrNameLst>
                                      </p:cBhvr>
                                      <p:to>
                                        <p:strVal val="visible"/>
                                      </p:to>
                                    </p:set>
                                    <p:animEffect transition="in" filter="wipe(up)">
                                      <p:cBhvr>
                                        <p:cTn id="39" dur="500"/>
                                        <p:tgtEl>
                                          <p:spTgt spid="150533">
                                            <p:txEl>
                                              <p:charRg st="25" end="7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50533">
                                            <p:txEl>
                                              <p:charRg st="74" end="87"/>
                                            </p:txEl>
                                          </p:spTgt>
                                        </p:tgtEl>
                                        <p:attrNameLst>
                                          <p:attrName>style.visibility</p:attrName>
                                        </p:attrNameLst>
                                      </p:cBhvr>
                                      <p:to>
                                        <p:strVal val="visible"/>
                                      </p:to>
                                    </p:set>
                                    <p:animEffect transition="in" filter="wipe(up)">
                                      <p:cBhvr>
                                        <p:cTn id="44" dur="500"/>
                                        <p:tgtEl>
                                          <p:spTgt spid="150533">
                                            <p:txEl>
                                              <p:charRg st="74" end="8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0539"/>
                                        </p:tgtEl>
                                        <p:attrNameLst>
                                          <p:attrName>style.visibility</p:attrName>
                                        </p:attrNameLst>
                                      </p:cBhvr>
                                      <p:to>
                                        <p:strVal val="visible"/>
                                      </p:to>
                                    </p:set>
                                    <p:anim calcmode="lin" valueType="num">
                                      <p:cBhvr additive="base">
                                        <p:cTn id="49" dur="500" fill="hold"/>
                                        <p:tgtEl>
                                          <p:spTgt spid="150539"/>
                                        </p:tgtEl>
                                        <p:attrNameLst>
                                          <p:attrName>ppt_x</p:attrName>
                                        </p:attrNameLst>
                                      </p:cBhvr>
                                      <p:tavLst>
                                        <p:tav tm="0">
                                          <p:val>
                                            <p:strVal val="1+#ppt_w/2"/>
                                          </p:val>
                                        </p:tav>
                                        <p:tav tm="100000">
                                          <p:val>
                                            <p:strVal val="#ppt_x"/>
                                          </p:val>
                                        </p:tav>
                                      </p:tavLst>
                                    </p:anim>
                                    <p:anim calcmode="lin" valueType="num">
                                      <p:cBhvr additive="base">
                                        <p:cTn id="50" dur="500" fill="hold"/>
                                        <p:tgtEl>
                                          <p:spTgt spid="15053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0536">
                                            <p:txEl>
                                              <p:charRg st="4294967295" end="429496729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50536">
                                            <p:txEl>
                                              <p:charRg st="0"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50536">
                                            <p:txEl>
                                              <p:charRg st="4" end="2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0536">
                                            <p:txEl>
                                              <p:charRg st="28" end="5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150532" grpId="0"/>
      <p:bldP spid="150533" grpId="0" build="p"/>
      <p:bldP spid="150534" grpId="0" bldLvl="0" animBg="1"/>
      <p:bldP spid="150536" grpId="0" build="p"/>
      <p:bldP spid="150537" grpId="0"/>
      <p:bldP spid="15053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xfrm>
            <a:off x="1981200" y="233522"/>
            <a:ext cx="5029200" cy="521970"/>
          </a:xfrm>
        </p:spPr>
        <p:txBody>
          <a:bodyPr vert="horz" wrap="square" lIns="91440" tIns="45720" rIns="91440" bIns="45720" anchor="ctr">
            <a:spAutoFit/>
          </a:bodyPr>
          <a:p>
            <a:pPr algn="l" eaLnBrk="1" hangingPunct="1"/>
            <a:r>
              <a:rPr lang="zh-CN" altLang="en-US" sz="2800" b="1" dirty="0">
                <a:ea typeface="楷体_GB2312" pitchFamily="49" charset="-122"/>
              </a:rPr>
              <a:t>（</a:t>
            </a:r>
            <a:r>
              <a:rPr lang="en-US" altLang="zh-CN" sz="2800" b="1" dirty="0">
                <a:ea typeface="楷体_GB2312" pitchFamily="49" charset="-122"/>
              </a:rPr>
              <a:t>1</a:t>
            </a:r>
            <a:r>
              <a:rPr lang="zh-CN" altLang="en-US" sz="2800" b="1" dirty="0">
                <a:ea typeface="楷体_GB2312" pitchFamily="49" charset="-122"/>
              </a:rPr>
              <a:t>）</a:t>
            </a:r>
            <a:r>
              <a:rPr lang="zh-CN" altLang="en-US" sz="2800" b="1" dirty="0">
                <a:solidFill>
                  <a:schemeClr val="tx1"/>
                </a:solidFill>
                <a:ea typeface="楷体_GB2312" pitchFamily="49" charset="-122"/>
              </a:rPr>
              <a:t> </a:t>
            </a:r>
            <a:r>
              <a:rPr lang="en-US" altLang="zh-CN" sz="2800" b="1" dirty="0">
                <a:ea typeface="楷体_GB2312" pitchFamily="49" charset="-122"/>
              </a:rPr>
              <a:t>next[ j ]</a:t>
            </a:r>
            <a:r>
              <a:rPr lang="zh-CN" altLang="en-US" sz="2800" b="1" dirty="0">
                <a:ea typeface="楷体_GB2312" pitchFamily="49" charset="-122"/>
              </a:rPr>
              <a:t>有何物理意义？</a:t>
            </a:r>
            <a:endParaRPr lang="zh-CN" altLang="en-US" sz="2800" b="1" dirty="0">
              <a:ea typeface="楷体_GB2312" pitchFamily="49" charset="-122"/>
            </a:endParaRPr>
          </a:p>
        </p:txBody>
      </p:sp>
      <p:sp>
        <p:nvSpPr>
          <p:cNvPr id="151555" name="Rectangle 3"/>
          <p:cNvSpPr>
            <a:spLocks noChangeArrowheads="1"/>
          </p:cNvSpPr>
          <p:nvPr/>
        </p:nvSpPr>
        <p:spPr bwMode="auto">
          <a:xfrm>
            <a:off x="1828800" y="2286000"/>
            <a:ext cx="8534400" cy="2676525"/>
          </a:xfrm>
          <a:prstGeom prst="rect">
            <a:avLst/>
          </a:prstGeom>
          <a:noFill/>
          <a:ln w="9525">
            <a:noFill/>
            <a:miter lim="800000"/>
          </a:ln>
          <a:effectLst/>
        </p:spPr>
        <p:txBody>
          <a:bodyPr>
            <a:spAutoFit/>
          </a:bodyPr>
          <a:lstStyle/>
          <a:p>
            <a:pPr marL="0" marR="0" lvl="0" indent="66675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楷体_GB2312" pitchFamily="49" charset="-122"/>
                <a:ea typeface="楷体_GB2312" pitchFamily="49" charset="-122"/>
                <a:cs typeface="+mn-cs"/>
              </a:rPr>
              <a:t>next[j]</a:t>
            </a:r>
            <a:r>
              <a:rPr kumimoji="1" lang="zh-CN" altLang="en-US"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楷体_GB2312" pitchFamily="49" charset="-122"/>
                <a:ea typeface="楷体_GB2312" pitchFamily="49" charset="-122"/>
                <a:cs typeface="+mn-cs"/>
              </a:rPr>
              <a:t>函数表征着模式</a:t>
            </a:r>
            <a:r>
              <a:rPr kumimoji="1" lang="en-US" altLang="zh-CN"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楷体_GB2312" pitchFamily="49" charset="-122"/>
                <a:ea typeface="楷体_GB2312" pitchFamily="49" charset="-122"/>
                <a:cs typeface="+mn-cs"/>
              </a:rPr>
              <a:t>T</a:t>
            </a:r>
            <a:r>
              <a:rPr kumimoji="1" lang="zh-CN" altLang="en-US"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楷体_GB2312" pitchFamily="49" charset="-122"/>
                <a:ea typeface="楷体_GB2312" pitchFamily="49" charset="-122"/>
                <a:cs typeface="+mn-cs"/>
              </a:rPr>
              <a:t>中最大相同前缀子串和后缀子串（真子串）的长度。</a:t>
            </a:r>
            <a:endParaRPr kumimoji="1" lang="zh-CN" altLang="en-US"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楷体_GB2312" pitchFamily="49" charset="-122"/>
              <a:ea typeface="楷体_GB2312" pitchFamily="49" charset="-122"/>
              <a:cs typeface="+mn-cs"/>
            </a:endParaRPr>
          </a:p>
          <a:p>
            <a:pPr marL="0" marR="0" lvl="0" indent="66675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可见，模式中</a:t>
            </a:r>
            <a:r>
              <a:rPr kumimoji="1" lang="zh-CN" altLang="en-US" sz="2400" b="1" i="0" u="none" strike="noStrike" kern="1200" cap="none" spc="0" normalizeH="0" baseline="0" noProof="0" dirty="0">
                <a:ln>
                  <a:noFill/>
                </a:ln>
                <a:solidFill>
                  <a:srgbClr val="66FF33"/>
                </a:solidFill>
                <a:effectLst/>
                <a:uLnTx/>
                <a:uFillTx/>
                <a:latin typeface="Times New Roman" panose="02020603050405020304" pitchFamily="18" charset="0"/>
                <a:ea typeface="楷体_GB2312" pitchFamily="49" charset="-122"/>
                <a:cs typeface="+mn-cs"/>
              </a:rPr>
              <a:t>相似部分越多，则</a:t>
            </a:r>
            <a:r>
              <a:rPr kumimoji="1" lang="en-US" altLang="zh-CN" sz="2400" b="1" i="0" u="none" strike="noStrike" kern="1200" cap="none" spc="0" normalizeH="0" baseline="0" noProof="0" dirty="0">
                <a:ln>
                  <a:noFill/>
                </a:ln>
                <a:solidFill>
                  <a:srgbClr val="66FF33"/>
                </a:solidFill>
                <a:effectLst/>
                <a:uLnTx/>
                <a:uFillTx/>
                <a:latin typeface="楷体_GB2312" pitchFamily="49" charset="-122"/>
                <a:ea typeface="楷体_GB2312" pitchFamily="49" charset="-122"/>
                <a:cs typeface="+mn-cs"/>
              </a:rPr>
              <a:t>next[j]</a:t>
            </a:r>
            <a:r>
              <a:rPr kumimoji="1" lang="zh-CN" altLang="en-US" sz="2400" b="1" i="0" u="none" strike="noStrike" kern="1200" cap="none" spc="0" normalizeH="0" baseline="0" noProof="0" dirty="0">
                <a:ln>
                  <a:noFill/>
                </a:ln>
                <a:solidFill>
                  <a:srgbClr val="66FF33"/>
                </a:solidFill>
                <a:effectLst/>
                <a:uLnTx/>
                <a:uFillTx/>
                <a:latin typeface="楷体_GB2312" pitchFamily="49" charset="-122"/>
                <a:ea typeface="楷体_GB2312" pitchFamily="49" charset="-122"/>
                <a:cs typeface="+mn-cs"/>
              </a:rPr>
              <a:t>函数越大</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，它既表示</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模式</a:t>
            </a: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T</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字符之间的相关度越高，也表示</a:t>
            </a:r>
            <a:r>
              <a:rPr kumimoji="1" lang="en-US" altLang="zh-CN" sz="2400" b="1" i="0" u="none" strike="noStrike" kern="1200" cap="none" spc="0" normalizeH="0" baseline="0" noProof="0" dirty="0">
                <a:ln>
                  <a:noFill/>
                </a:ln>
                <a:solidFill>
                  <a:srgbClr val="FF3399"/>
                </a:solidFill>
                <a:effectLst/>
                <a:uLnTx/>
                <a:uFillTx/>
                <a:latin typeface="楷体_GB2312" pitchFamily="49" charset="-122"/>
                <a:ea typeface="楷体_GB2312" pitchFamily="49" charset="-122"/>
                <a:cs typeface="+mn-cs"/>
              </a:rPr>
              <a:t>j</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位置以前与主串</a:t>
            </a:r>
            <a:r>
              <a:rPr kumimoji="1" lang="zh-CN" altLang="en-US" sz="2400" b="1" i="0" u="none" strike="noStrike" kern="1200" cap="none" spc="0" normalizeH="0" baseline="0" noProof="0" dirty="0">
                <a:ln>
                  <a:noFill/>
                </a:ln>
                <a:solidFill>
                  <a:srgbClr val="66FF33"/>
                </a:solidFill>
                <a:effectLst/>
                <a:uLnTx/>
                <a:uFillTx/>
                <a:latin typeface="楷体_GB2312" pitchFamily="49" charset="-122"/>
                <a:ea typeface="楷体_GB2312" pitchFamily="49" charset="-122"/>
                <a:cs typeface="+mn-cs"/>
              </a:rPr>
              <a:t>部分匹配</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的字符数越多。</a:t>
            </a:r>
            <a:endPar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endParaRPr>
          </a:p>
          <a:p>
            <a:pPr marL="0" marR="0" lvl="0" indent="66675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即：</a:t>
            </a:r>
            <a:r>
              <a:rPr kumimoji="1" lang="en-US" altLang="zh-CN" sz="2400" b="1" i="0" u="none" strike="noStrike" kern="1200" cap="none" spc="0" normalizeH="0" baseline="0" noProof="0" dirty="0">
                <a:ln>
                  <a:noFill/>
                </a:ln>
                <a:solidFill>
                  <a:srgbClr val="00FF00"/>
                </a:solidFill>
                <a:effectLst/>
                <a:uLnTx/>
                <a:uFillTx/>
                <a:latin typeface="楷体_GB2312" pitchFamily="49" charset="-122"/>
                <a:ea typeface="楷体_GB2312" pitchFamily="49" charset="-122"/>
                <a:cs typeface="+mn-cs"/>
              </a:rPr>
              <a:t>next[j]</a:t>
            </a:r>
            <a:r>
              <a:rPr kumimoji="1" lang="zh-CN" altLang="en-US" sz="2400" b="1" i="0" u="none" strike="noStrike" kern="1200" cap="none" spc="0" normalizeH="0" baseline="0" noProof="0" dirty="0">
                <a:ln>
                  <a:noFill/>
                </a:ln>
                <a:solidFill>
                  <a:srgbClr val="00FF00"/>
                </a:solidFill>
                <a:effectLst/>
                <a:uLnTx/>
                <a:uFillTx/>
                <a:latin typeface="楷体_GB2312" pitchFamily="49" charset="-122"/>
                <a:ea typeface="楷体_GB2312" pitchFamily="49" charset="-122"/>
                <a:cs typeface="+mn-cs"/>
              </a:rPr>
              <a:t>越大，模式串向右滑动得越远</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，与主串进行比较的次数越少，时间复杂度就越低（时间效率）。</a:t>
            </a:r>
            <a:endPar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endParaRPr>
          </a:p>
        </p:txBody>
      </p:sp>
      <p:sp>
        <p:nvSpPr>
          <p:cNvPr id="151556" name="Rectangle 4"/>
          <p:cNvSpPr/>
          <p:nvPr/>
        </p:nvSpPr>
        <p:spPr>
          <a:xfrm>
            <a:off x="2057400" y="838200"/>
            <a:ext cx="8215313" cy="460375"/>
          </a:xfrm>
          <a:prstGeom prst="rect">
            <a:avLst/>
          </a:prstGeom>
          <a:noFill/>
          <a:ln w="9525">
            <a:noFill/>
          </a:ln>
        </p:spPr>
        <p:txBody>
          <a:bodyPr>
            <a:spAutoFit/>
          </a:bodyPr>
          <a:p>
            <a:r>
              <a:rPr lang="en-US" altLang="zh-CN" sz="2400" b="1" dirty="0">
                <a:solidFill>
                  <a:srgbClr val="66FF33"/>
                </a:solidFill>
                <a:latin typeface="Times New Roman" panose="02020603050405020304" pitchFamily="18" charset="0"/>
                <a:ea typeface="楷体_GB2312" pitchFamily="49" charset="-122"/>
              </a:rPr>
              <a:t>next[ </a:t>
            </a:r>
            <a:r>
              <a:rPr lang="en-US" altLang="zh-CN" sz="2400" b="1" dirty="0">
                <a:solidFill>
                  <a:srgbClr val="9CE157"/>
                </a:solidFill>
                <a:latin typeface="Times New Roman" panose="02020603050405020304" pitchFamily="18" charset="0"/>
                <a:ea typeface="楷体_GB2312" pitchFamily="49" charset="-122"/>
              </a:rPr>
              <a:t>j</a:t>
            </a:r>
            <a:r>
              <a:rPr lang="en-US" altLang="zh-CN" sz="2400" b="1" dirty="0">
                <a:solidFill>
                  <a:srgbClr val="66FF33"/>
                </a:solidFill>
                <a:latin typeface="Times New Roman" panose="02020603050405020304" pitchFamily="18" charset="0"/>
                <a:ea typeface="楷体_GB2312" pitchFamily="49" charset="-122"/>
              </a:rPr>
              <a:t> ]</a:t>
            </a:r>
            <a:r>
              <a:rPr lang="zh-CN" altLang="en-US" sz="2400" b="1" dirty="0">
                <a:solidFill>
                  <a:srgbClr val="66FF33"/>
                </a:solidFill>
                <a:latin typeface="Times New Roman" panose="02020603050405020304" pitchFamily="18" charset="0"/>
                <a:ea typeface="楷体_GB2312" pitchFamily="49" charset="-122"/>
              </a:rPr>
              <a:t>＝</a:t>
            </a:r>
            <a:r>
              <a:rPr lang="en-US" altLang="zh-CN" sz="2400" b="1" dirty="0">
                <a:solidFill>
                  <a:srgbClr val="9CE157"/>
                </a:solidFill>
                <a:latin typeface="Times New Roman" panose="02020603050405020304" pitchFamily="18" charset="0"/>
                <a:ea typeface="楷体_GB2312" pitchFamily="49" charset="-122"/>
              </a:rPr>
              <a:t>max {</a:t>
            </a:r>
            <a:r>
              <a:rPr lang="en-US" altLang="zh-CN" sz="2400" b="1" dirty="0">
                <a:solidFill>
                  <a:srgbClr val="66FF33"/>
                </a:solidFill>
                <a:latin typeface="Times New Roman" panose="02020603050405020304" pitchFamily="18" charset="0"/>
                <a:ea typeface="楷体_GB2312" pitchFamily="49" charset="-122"/>
              </a:rPr>
              <a:t> </a:t>
            </a:r>
            <a:r>
              <a:rPr lang="en-US" altLang="zh-CN" sz="2400" b="1" dirty="0">
                <a:solidFill>
                  <a:srgbClr val="F98D43"/>
                </a:solidFill>
                <a:latin typeface="Times New Roman" panose="02020603050405020304" pitchFamily="18" charset="0"/>
                <a:ea typeface="楷体_GB2312" pitchFamily="49" charset="-122"/>
              </a:rPr>
              <a:t>k</a:t>
            </a:r>
            <a:r>
              <a:rPr lang="en-US" altLang="zh-CN" sz="2400" b="1" dirty="0">
                <a:solidFill>
                  <a:srgbClr val="66FF33"/>
                </a:solidFill>
                <a:latin typeface="Times New Roman" panose="02020603050405020304" pitchFamily="18" charset="0"/>
                <a:ea typeface="楷体_GB2312" pitchFamily="49" charset="-122"/>
              </a:rPr>
              <a:t> </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FF99CC"/>
                </a:solidFill>
                <a:latin typeface="Times New Roman" panose="02020603050405020304" pitchFamily="18" charset="0"/>
                <a:ea typeface="楷体_GB2312" pitchFamily="49" charset="-122"/>
              </a:rPr>
              <a:t>1&lt;k&lt;j </a:t>
            </a:r>
            <a:r>
              <a:rPr lang="zh-CN" altLang="en-US" sz="2400" b="1" dirty="0">
                <a:solidFill>
                  <a:srgbClr val="FFFFFF"/>
                </a:solidFill>
                <a:latin typeface="Times New Roman" panose="02020603050405020304" pitchFamily="18" charset="0"/>
                <a:ea typeface="楷体_GB2312" pitchFamily="49" charset="-122"/>
              </a:rPr>
              <a:t>且‘</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1</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k-1</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宋体" panose="02010600030101010101" pitchFamily="2" charset="-122"/>
              </a:rPr>
              <a:t>j-(k-1)</a:t>
            </a:r>
            <a:r>
              <a:rPr lang="en-US" altLang="zh-CN" sz="2400" b="1" dirty="0">
                <a:solidFill>
                  <a:srgbClr val="FFFFFF"/>
                </a:solidFill>
                <a:latin typeface="Times New Roman" panose="02020603050405020304" pitchFamily="18" charset="0"/>
                <a:ea typeface="楷体_GB2312" pitchFamily="49" charset="-122"/>
              </a:rPr>
              <a:t> …T</a:t>
            </a:r>
            <a:r>
              <a:rPr lang="en-US" altLang="zh-CN" sz="2400" b="1" baseline="-25000" dirty="0">
                <a:solidFill>
                  <a:srgbClr val="FF99CC"/>
                </a:solidFill>
                <a:latin typeface="Times New Roman" panose="02020603050405020304" pitchFamily="18" charset="0"/>
                <a:ea typeface="楷体_GB2312" pitchFamily="49" charset="-122"/>
              </a:rPr>
              <a:t>j</a:t>
            </a:r>
            <a:r>
              <a:rPr lang="en-US" altLang="zh-CN" sz="2400" b="1" baseline="-25000" dirty="0">
                <a:solidFill>
                  <a:srgbClr val="FFFFFF"/>
                </a:solidFill>
                <a:latin typeface="Times New Roman" panose="02020603050405020304" pitchFamily="18" charset="0"/>
                <a:ea typeface="楷体_GB2312" pitchFamily="49" charset="-122"/>
              </a:rPr>
              <a:t>-1</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9CE157"/>
                </a:solidFill>
                <a:latin typeface="Times New Roman" panose="02020603050405020304" pitchFamily="18" charset="0"/>
                <a:ea typeface="楷体_GB2312" pitchFamily="49" charset="-122"/>
              </a:rPr>
              <a:t> }</a:t>
            </a:r>
            <a:endParaRPr lang="en-US" altLang="zh-CN" sz="2400" b="1" dirty="0">
              <a:solidFill>
                <a:srgbClr val="9CE157"/>
              </a:solidFill>
              <a:latin typeface="Times New Roman" panose="02020603050405020304" pitchFamily="18" charset="0"/>
              <a:ea typeface="楷体_GB2312" pitchFamily="49" charset="-122"/>
            </a:endParaRPr>
          </a:p>
        </p:txBody>
      </p:sp>
      <p:sp>
        <p:nvSpPr>
          <p:cNvPr id="151557" name="AutoShape 5"/>
          <p:cNvSpPr/>
          <p:nvPr/>
        </p:nvSpPr>
        <p:spPr>
          <a:xfrm>
            <a:off x="3429000" y="1371600"/>
            <a:ext cx="2514600" cy="685800"/>
          </a:xfrm>
          <a:prstGeom prst="wedgeRoundRectCallout">
            <a:avLst>
              <a:gd name="adj1" fmla="val 85162"/>
              <a:gd name="adj2" fmla="val -65509"/>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zh-CN" altLang="en-US" sz="2000" b="1" dirty="0">
                <a:solidFill>
                  <a:srgbClr val="000066"/>
                </a:solidFill>
                <a:latin typeface="楷体_GB2312" pitchFamily="49" charset="-122"/>
                <a:ea typeface="楷体_GB2312" pitchFamily="49" charset="-122"/>
              </a:rPr>
              <a:t>模式串从第</a:t>
            </a:r>
            <a:r>
              <a:rPr lang="en-US" altLang="zh-CN" sz="2000" b="1" dirty="0">
                <a:solidFill>
                  <a:srgbClr val="000066"/>
                </a:solidFill>
                <a:latin typeface="楷体_GB2312" pitchFamily="49" charset="-122"/>
                <a:ea typeface="楷体_GB2312" pitchFamily="49" charset="-122"/>
              </a:rPr>
              <a:t>1</a:t>
            </a:r>
            <a:r>
              <a:rPr lang="zh-CN" altLang="en-US" sz="2000" b="1" dirty="0">
                <a:solidFill>
                  <a:srgbClr val="000066"/>
                </a:solidFill>
                <a:latin typeface="楷体_GB2312" pitchFamily="49" charset="-122"/>
                <a:ea typeface="楷体_GB2312" pitchFamily="49" charset="-122"/>
              </a:rPr>
              <a:t>位往右直到</a:t>
            </a:r>
            <a:r>
              <a:rPr lang="en-US" altLang="zh-CN" sz="2000" b="1" dirty="0">
                <a:solidFill>
                  <a:srgbClr val="000066"/>
                </a:solidFill>
                <a:latin typeface="楷体_GB2312" pitchFamily="49" charset="-122"/>
                <a:ea typeface="楷体_GB2312" pitchFamily="49" charset="-122"/>
              </a:rPr>
              <a:t>K-1</a:t>
            </a:r>
            <a:r>
              <a:rPr lang="zh-CN" altLang="en-US" sz="2000" b="1" dirty="0">
                <a:solidFill>
                  <a:srgbClr val="000066"/>
                </a:solidFill>
                <a:latin typeface="楷体_GB2312" pitchFamily="49" charset="-122"/>
                <a:ea typeface="楷体_GB2312" pitchFamily="49" charset="-122"/>
              </a:rPr>
              <a:t>位</a:t>
            </a:r>
            <a:endParaRPr lang="zh-CN" altLang="en-US" sz="2000" b="1" dirty="0">
              <a:solidFill>
                <a:srgbClr val="000066"/>
              </a:solidFill>
              <a:latin typeface="楷体_GB2312" pitchFamily="49" charset="-122"/>
              <a:ea typeface="楷体_GB2312" pitchFamily="49" charset="-122"/>
            </a:endParaRPr>
          </a:p>
        </p:txBody>
      </p:sp>
      <p:sp>
        <p:nvSpPr>
          <p:cNvPr id="151558" name="AutoShape 6"/>
          <p:cNvSpPr/>
          <p:nvPr/>
        </p:nvSpPr>
        <p:spPr>
          <a:xfrm>
            <a:off x="7772400" y="1447800"/>
            <a:ext cx="2667000" cy="685800"/>
          </a:xfrm>
          <a:prstGeom prst="wedgeRoundRectCallout">
            <a:avLst>
              <a:gd name="adj1" fmla="val -2264"/>
              <a:gd name="adj2" fmla="val -75000"/>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zh-CN" altLang="en-US" sz="2000" b="1" dirty="0">
                <a:solidFill>
                  <a:srgbClr val="000066"/>
                </a:solidFill>
                <a:latin typeface="楷体_GB2312" pitchFamily="49" charset="-122"/>
                <a:ea typeface="楷体_GB2312" pitchFamily="49" charset="-122"/>
              </a:rPr>
              <a:t>模式串从</a:t>
            </a:r>
            <a:r>
              <a:rPr lang="en-US" altLang="zh-CN" sz="2000" b="1" dirty="0">
                <a:solidFill>
                  <a:srgbClr val="000066"/>
                </a:solidFill>
                <a:latin typeface="楷体_GB2312" pitchFamily="49" charset="-122"/>
                <a:ea typeface="楷体_GB2312" pitchFamily="49" charset="-122"/>
              </a:rPr>
              <a:t>j</a:t>
            </a:r>
            <a:r>
              <a:rPr lang="zh-CN" altLang="en-US" sz="2000" b="1" dirty="0">
                <a:solidFill>
                  <a:srgbClr val="000066"/>
                </a:solidFill>
                <a:latin typeface="楷体_GB2312" pitchFamily="49" charset="-122"/>
                <a:ea typeface="楷体_GB2312" pitchFamily="49" charset="-122"/>
              </a:rPr>
              <a:t>的前一位往左经过</a:t>
            </a:r>
            <a:r>
              <a:rPr lang="en-US" altLang="zh-CN" sz="2000" b="1" dirty="0">
                <a:solidFill>
                  <a:srgbClr val="000066"/>
                </a:solidFill>
                <a:latin typeface="楷体_GB2312" pitchFamily="49" charset="-122"/>
                <a:ea typeface="楷体_GB2312" pitchFamily="49" charset="-122"/>
              </a:rPr>
              <a:t>K-1</a:t>
            </a:r>
            <a:r>
              <a:rPr lang="zh-CN" altLang="en-US" sz="2000" b="1" dirty="0">
                <a:solidFill>
                  <a:srgbClr val="000066"/>
                </a:solidFill>
                <a:latin typeface="楷体_GB2312" pitchFamily="49" charset="-122"/>
                <a:ea typeface="楷体_GB2312" pitchFamily="49" charset="-122"/>
              </a:rPr>
              <a:t>位</a:t>
            </a:r>
            <a:endParaRPr lang="zh-CN" altLang="en-US" sz="2000" b="1" dirty="0">
              <a:solidFill>
                <a:srgbClr val="000066"/>
              </a:solidFill>
              <a:latin typeface="楷体_GB2312" pitchFamily="49" charset="-122"/>
              <a:ea typeface="楷体_GB2312" pitchFamily="49" charset="-122"/>
            </a:endParaRPr>
          </a:p>
        </p:txBody>
      </p:sp>
      <p:sp>
        <p:nvSpPr>
          <p:cNvPr id="151559" name="AutoShape 7"/>
          <p:cNvSpPr>
            <a:spLocks noChangeArrowheads="1"/>
          </p:cNvSpPr>
          <p:nvPr/>
        </p:nvSpPr>
        <p:spPr bwMode="auto">
          <a:xfrm>
            <a:off x="1905000" y="5029200"/>
            <a:ext cx="7620000" cy="1143000"/>
          </a:xfrm>
          <a:prstGeom prst="cloudCallout">
            <a:avLst>
              <a:gd name="adj1" fmla="val -41060"/>
              <a:gd name="adj2" fmla="val 65972"/>
            </a:avLst>
          </a:prstGeom>
          <a:solidFill>
            <a:schemeClr val="bg1">
              <a:lumMod val="60000"/>
              <a:lumOff val="40000"/>
            </a:schemeClr>
          </a:solidFill>
          <a:ln w="9525">
            <a:solidFill>
              <a:schemeClr val="tx1"/>
            </a:solidFill>
            <a:round/>
          </a:ln>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zh-CN" altLang="en-US" sz="26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想一想：如果主串和模式均为二进制码流，用</a:t>
            </a:r>
            <a:r>
              <a:rPr kumimoji="1" lang="en-US" altLang="zh-CN" sz="26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KMP</a:t>
            </a:r>
            <a:r>
              <a:rPr kumimoji="1" lang="zh-CN" altLang="en-US" sz="26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算法效果如何？</a:t>
            </a:r>
            <a:endParaRPr kumimoji="1" lang="zh-CN" altLang="en-US" sz="26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endParaRPr>
          </a:p>
        </p:txBody>
      </p:sp>
      <p:sp>
        <p:nvSpPr>
          <p:cNvPr id="151561" name="Rectangle 9"/>
          <p:cNvSpPr/>
          <p:nvPr/>
        </p:nvSpPr>
        <p:spPr>
          <a:xfrm>
            <a:off x="7162800" y="166688"/>
            <a:ext cx="3352800" cy="521970"/>
          </a:xfrm>
          <a:prstGeom prst="rect">
            <a:avLst/>
          </a:prstGeom>
          <a:noFill/>
          <a:ln w="9525">
            <a:noFill/>
          </a:ln>
        </p:spPr>
        <p:txBody>
          <a:bodyPr>
            <a:spAutoFit/>
          </a:bodyPr>
          <a:p>
            <a:pPr algn="ctr">
              <a:spcBef>
                <a:spcPct val="20000"/>
              </a:spcBef>
            </a:pPr>
            <a:r>
              <a:rPr lang="en-US" altLang="zh-CN" sz="2800" b="1" dirty="0">
                <a:solidFill>
                  <a:srgbClr val="00FF00"/>
                </a:solidFill>
                <a:latin typeface="宋体" panose="02010600030101010101" pitchFamily="2" charset="-122"/>
              </a:rPr>
              <a:t>T=</a:t>
            </a:r>
            <a:r>
              <a:rPr lang="en-US" altLang="zh-CN" sz="2800" b="1" dirty="0">
                <a:solidFill>
                  <a:srgbClr val="00FF00"/>
                </a:solidFill>
                <a:latin typeface="Times New Roman" panose="02020603050405020304" pitchFamily="18" charset="0"/>
              </a:rPr>
              <a:t>‘</a:t>
            </a:r>
            <a:r>
              <a:rPr lang="en-US" altLang="zh-CN" sz="2400" b="1" dirty="0">
                <a:solidFill>
                  <a:srgbClr val="00FF00"/>
                </a:solidFill>
                <a:latin typeface="Times New Roman" panose="02020603050405020304" pitchFamily="18" charset="0"/>
              </a:rPr>
              <a:t>a  b  a  a  b  c  a  c</a:t>
            </a:r>
            <a:r>
              <a:rPr lang="en-US" altLang="zh-CN" sz="2800" b="1" dirty="0">
                <a:solidFill>
                  <a:srgbClr val="00FF00"/>
                </a:solidFill>
                <a:latin typeface="Times New Roman" panose="02020603050405020304" pitchFamily="18" charset="0"/>
              </a:rPr>
              <a:t>’</a:t>
            </a:r>
            <a:endParaRPr lang="en-US" altLang="zh-CN" sz="2800" b="1" dirty="0">
              <a:solidFill>
                <a:srgbClr val="00FF00"/>
              </a:solidFill>
              <a:latin typeface="宋体" panose="02010600030101010101" pitchFamily="2" charset="-122"/>
            </a:endParaRPr>
          </a:p>
        </p:txBody>
      </p:sp>
      <p:sp>
        <p:nvSpPr>
          <p:cNvPr id="151562" name="AutoShape 10"/>
          <p:cNvSpPr/>
          <p:nvPr/>
        </p:nvSpPr>
        <p:spPr>
          <a:xfrm>
            <a:off x="2057400" y="5029200"/>
            <a:ext cx="8153400" cy="1143000"/>
          </a:xfrm>
          <a:prstGeom prst="cloudCallout">
            <a:avLst>
              <a:gd name="adj1" fmla="val -41648"/>
              <a:gd name="adj2" fmla="val 79306"/>
            </a:avLst>
          </a:prstGeom>
          <a:solidFill>
            <a:schemeClr val="accent1"/>
          </a:solidFill>
          <a:ln w="9525" cap="flat" cmpd="sng">
            <a:solidFill>
              <a:schemeClr val="tx1"/>
            </a:solidFill>
            <a:prstDash val="solid"/>
            <a:headEnd type="none" w="med" len="med"/>
            <a:tailEnd type="none" w="med" len="med"/>
          </a:ln>
        </p:spPr>
        <p:txBody>
          <a:bodyPr/>
          <a:p>
            <a:pPr algn="ctr">
              <a:spcBef>
                <a:spcPct val="20000"/>
              </a:spcBef>
            </a:pPr>
            <a:r>
              <a:rPr lang="zh-CN" altLang="en-US" sz="2600" b="1" dirty="0">
                <a:solidFill>
                  <a:srgbClr val="000066"/>
                </a:solidFill>
                <a:latin typeface="楷体_GB2312" pitchFamily="49" charset="-122"/>
                <a:ea typeface="楷体_GB2312" pitchFamily="49" charset="-122"/>
              </a:rPr>
              <a:t>再想一想：如果主串是外存中一个大文件，用</a:t>
            </a:r>
            <a:r>
              <a:rPr lang="en-US" altLang="zh-CN" sz="2600" b="1" dirty="0">
                <a:solidFill>
                  <a:srgbClr val="000066"/>
                </a:solidFill>
                <a:latin typeface="楷体_GB2312" pitchFamily="49" charset="-122"/>
                <a:ea typeface="楷体_GB2312" pitchFamily="49" charset="-122"/>
              </a:rPr>
              <a:t>KMP</a:t>
            </a:r>
            <a:r>
              <a:rPr lang="zh-CN" altLang="en-US" sz="2600" b="1" dirty="0">
                <a:solidFill>
                  <a:srgbClr val="000066"/>
                </a:solidFill>
                <a:latin typeface="楷体_GB2312" pitchFamily="49" charset="-122"/>
                <a:ea typeface="楷体_GB2312" pitchFamily="49" charset="-122"/>
              </a:rPr>
              <a:t>算法效果又如何？</a:t>
            </a:r>
            <a:endParaRPr lang="zh-CN" altLang="en-US" sz="2600" b="1" dirty="0">
              <a:solidFill>
                <a:srgbClr val="000066"/>
              </a:solidFill>
              <a:latin typeface="楷体_GB2312" pitchFamily="49" charset="-122"/>
              <a:ea typeface="楷体_GB2312" pitchFamily="49" charset="-122"/>
            </a:endParaRPr>
          </a:p>
        </p:txBody>
      </p:sp>
      <p:sp>
        <p:nvSpPr>
          <p:cNvPr id="151563" name="Rectangle 11"/>
          <p:cNvSpPr/>
          <p:nvPr/>
        </p:nvSpPr>
        <p:spPr>
          <a:xfrm>
            <a:off x="1905000" y="5410200"/>
            <a:ext cx="8153400" cy="521970"/>
          </a:xfrm>
          <a:prstGeom prst="rect">
            <a:avLst/>
          </a:prstGeom>
          <a:noFill/>
          <a:ln w="9525">
            <a:noFill/>
          </a:ln>
        </p:spPr>
        <p:txBody>
          <a:bodyPr>
            <a:spAutoFit/>
          </a:bodyPr>
          <a:p>
            <a:pPr algn="ctr">
              <a:spcBef>
                <a:spcPct val="20000"/>
              </a:spcBef>
            </a:pPr>
            <a:r>
              <a:rPr lang="zh-CN" altLang="en-US" sz="2800" b="1" dirty="0">
                <a:solidFill>
                  <a:srgbClr val="FFFF00"/>
                </a:solidFill>
                <a:latin typeface="Times New Roman" panose="02020603050405020304" pitchFamily="18" charset="0"/>
                <a:ea typeface="楷体_GB2312" pitchFamily="49" charset="-122"/>
              </a:rPr>
              <a:t>（</a:t>
            </a:r>
            <a:r>
              <a:rPr lang="en-US" altLang="zh-CN" sz="2800" b="1" dirty="0">
                <a:solidFill>
                  <a:srgbClr val="FFFF00"/>
                </a:solidFill>
                <a:latin typeface="Times New Roman" panose="02020603050405020304" pitchFamily="18" charset="0"/>
                <a:ea typeface="楷体_GB2312" pitchFamily="49" charset="-122"/>
              </a:rPr>
              <a:t>2</a:t>
            </a:r>
            <a:r>
              <a:rPr lang="zh-CN" altLang="en-US" sz="2800" b="1" dirty="0">
                <a:solidFill>
                  <a:srgbClr val="FFFF00"/>
                </a:solidFill>
                <a:latin typeface="Times New Roman" panose="02020603050405020304" pitchFamily="18" charset="0"/>
                <a:ea typeface="楷体_GB2312" pitchFamily="49" charset="-122"/>
              </a:rPr>
              <a:t>）  </a:t>
            </a:r>
            <a:r>
              <a:rPr lang="en-US" altLang="zh-CN" sz="2800" b="1" dirty="0">
                <a:solidFill>
                  <a:srgbClr val="FFFF00"/>
                </a:solidFill>
                <a:latin typeface="Times New Roman" panose="02020603050405020304" pitchFamily="18" charset="0"/>
                <a:ea typeface="楷体_GB2312" pitchFamily="49" charset="-122"/>
              </a:rPr>
              <a:t>next[ j ]</a:t>
            </a:r>
            <a:r>
              <a:rPr lang="zh-CN" altLang="en-US" sz="2800" b="1" dirty="0">
                <a:solidFill>
                  <a:srgbClr val="FFFF00"/>
                </a:solidFill>
                <a:latin typeface="Times New Roman" panose="02020603050405020304" pitchFamily="18" charset="0"/>
                <a:ea typeface="楷体_GB2312" pitchFamily="49" charset="-122"/>
              </a:rPr>
              <a:t>具体怎么求？</a:t>
            </a:r>
            <a:r>
              <a:rPr lang="en-US" altLang="zh-CN" sz="2800" b="1" dirty="0">
                <a:solidFill>
                  <a:srgbClr val="FFFF00"/>
                </a:solidFill>
                <a:latin typeface="Times New Roman" panose="02020603050405020304" pitchFamily="18" charset="0"/>
                <a:ea typeface="楷体_GB2312" pitchFamily="49" charset="-122"/>
              </a:rPr>
              <a:t>—</a:t>
            </a:r>
            <a:r>
              <a:rPr lang="zh-CN" altLang="en-US" sz="2800" b="1" dirty="0">
                <a:solidFill>
                  <a:srgbClr val="FFFF00"/>
                </a:solidFill>
                <a:latin typeface="Times New Roman" panose="02020603050405020304" pitchFamily="18" charset="0"/>
                <a:ea typeface="楷体_GB2312" pitchFamily="49" charset="-122"/>
              </a:rPr>
              <a:t>即</a:t>
            </a:r>
            <a:r>
              <a:rPr lang="en-US" altLang="zh-CN" sz="2800" b="1" dirty="0">
                <a:solidFill>
                  <a:srgbClr val="FFFF00"/>
                </a:solidFill>
                <a:latin typeface="Times New Roman" panose="02020603050405020304" pitchFamily="18" charset="0"/>
                <a:ea typeface="楷体_GB2312" pitchFamily="49" charset="-122"/>
              </a:rPr>
              <a:t>KMP</a:t>
            </a:r>
            <a:r>
              <a:rPr lang="zh-CN" altLang="en-US" sz="2800" b="1" dirty="0">
                <a:solidFill>
                  <a:srgbClr val="FFFF00"/>
                </a:solidFill>
                <a:latin typeface="Times New Roman" panose="02020603050405020304" pitchFamily="18" charset="0"/>
                <a:ea typeface="楷体_GB2312" pitchFamily="49" charset="-122"/>
              </a:rPr>
              <a:t>算法的实现</a:t>
            </a:r>
            <a:endParaRPr lang="zh-CN" altLang="en-US" sz="2800" b="1" dirty="0">
              <a:solidFill>
                <a:srgbClr val="FFFF00"/>
              </a:solidFill>
              <a:latin typeface="Times New Roman" panose="02020603050405020304" pitchFamily="18" charset="0"/>
              <a:ea typeface="楷体_GB2312" pitchFamily="49" charset="-122"/>
            </a:endParaRPr>
          </a:p>
        </p:txBody>
      </p:sp>
      <p:sp>
        <p:nvSpPr>
          <p:cNvPr id="12" name="Slide Number Placeholder 11"/>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1561"/>
                                        </p:tgtEl>
                                        <p:attrNameLst>
                                          <p:attrName>style.visibility</p:attrName>
                                        </p:attrNameLst>
                                      </p:cBhvr>
                                      <p:to>
                                        <p:strVal val="visible"/>
                                      </p:to>
                                    </p:set>
                                    <p:anim calcmode="lin" valueType="num">
                                      <p:cBhvr additive="base">
                                        <p:cTn id="7" dur="500" fill="hold"/>
                                        <p:tgtEl>
                                          <p:spTgt spid="151561"/>
                                        </p:tgtEl>
                                        <p:attrNameLst>
                                          <p:attrName>ppt_x</p:attrName>
                                        </p:attrNameLst>
                                      </p:cBhvr>
                                      <p:tavLst>
                                        <p:tav tm="0">
                                          <p:val>
                                            <p:strVal val="1+#ppt_w/2"/>
                                          </p:val>
                                        </p:tav>
                                        <p:tav tm="100000">
                                          <p:val>
                                            <p:strVal val="#ppt_x"/>
                                          </p:val>
                                        </p:tav>
                                      </p:tavLst>
                                    </p:anim>
                                    <p:anim calcmode="lin" valueType="num">
                                      <p:cBhvr additive="base">
                                        <p:cTn id="8" dur="500" fill="hold"/>
                                        <p:tgtEl>
                                          <p:spTgt spid="1515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15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7"/>
                                        </p:tgtEl>
                                        <p:attrNameLst>
                                          <p:attrName>style.visibility</p:attrName>
                                        </p:attrNameLst>
                                      </p:cBhvr>
                                      <p:to>
                                        <p:strVal val="visible"/>
                                      </p:to>
                                    </p:set>
                                    <p:animEffect transition="in" filter="wipe(left)">
                                      <p:cBhvr>
                                        <p:cTn id="17" dur="500"/>
                                        <p:tgtEl>
                                          <p:spTgt spid="1515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58"/>
                                        </p:tgtEl>
                                        <p:attrNameLst>
                                          <p:attrName>style.visibility</p:attrName>
                                        </p:attrNameLst>
                                      </p:cBhvr>
                                      <p:to>
                                        <p:strVal val="visible"/>
                                      </p:to>
                                    </p:set>
                                    <p:animEffect transition="in" filter="wipe(left)">
                                      <p:cBhvr>
                                        <p:cTn id="22" dur="500"/>
                                        <p:tgtEl>
                                          <p:spTgt spid="1515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1555">
                                            <p:txEl>
                                              <p:charRg st="4294967295" end="4294967295"/>
                                            </p:txEl>
                                          </p:spTgt>
                                        </p:tgtEl>
                                        <p:attrNameLst>
                                          <p:attrName>style.visibility</p:attrName>
                                        </p:attrNameLst>
                                      </p:cBhvr>
                                      <p:to>
                                        <p:strVal val="visible"/>
                                      </p:to>
                                    </p:set>
                                    <p:animEffect transition="in" filter="wipe(left)">
                                      <p:cBhvr>
                                        <p:cTn id="27" dur="500"/>
                                        <p:tgtEl>
                                          <p:spTgt spid="151555">
                                            <p:txEl>
                                              <p:char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1555">
                                            <p:txEl>
                                              <p:charRg st="0" end="39"/>
                                            </p:txEl>
                                          </p:spTgt>
                                        </p:tgtEl>
                                        <p:attrNameLst>
                                          <p:attrName>style.visibility</p:attrName>
                                        </p:attrNameLst>
                                      </p:cBhvr>
                                      <p:to>
                                        <p:strVal val="visible"/>
                                      </p:to>
                                    </p:set>
                                    <p:animEffect transition="in" filter="wipe(left)">
                                      <p:cBhvr>
                                        <p:cTn id="32" dur="500"/>
                                        <p:tgtEl>
                                          <p:spTgt spid="151555">
                                            <p:txEl>
                                              <p:charRg st="0" end="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1555">
                                            <p:txEl>
                                              <p:charRg st="39" end="106"/>
                                            </p:txEl>
                                          </p:spTgt>
                                        </p:tgtEl>
                                        <p:attrNameLst>
                                          <p:attrName>style.visibility</p:attrName>
                                        </p:attrNameLst>
                                      </p:cBhvr>
                                      <p:to>
                                        <p:strVal val="visible"/>
                                      </p:to>
                                    </p:set>
                                    <p:animEffect transition="in" filter="wipe(left)">
                                      <p:cBhvr>
                                        <p:cTn id="37" dur="500"/>
                                        <p:tgtEl>
                                          <p:spTgt spid="151555">
                                            <p:txEl>
                                              <p:charRg st="39" end="10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1555">
                                            <p:txEl>
                                              <p:charRg st="106" end="158"/>
                                            </p:txEl>
                                          </p:spTgt>
                                        </p:tgtEl>
                                        <p:attrNameLst>
                                          <p:attrName>style.visibility</p:attrName>
                                        </p:attrNameLst>
                                      </p:cBhvr>
                                      <p:to>
                                        <p:strVal val="visible"/>
                                      </p:to>
                                    </p:set>
                                    <p:animEffect transition="in" filter="wipe(left)">
                                      <p:cBhvr>
                                        <p:cTn id="42" dur="500"/>
                                        <p:tgtEl>
                                          <p:spTgt spid="151555">
                                            <p:txEl>
                                              <p:charRg st="106" end="15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1559"/>
                                        </p:tgtEl>
                                        <p:attrNameLst>
                                          <p:attrName>style.visibility</p:attrName>
                                        </p:attrNameLst>
                                      </p:cBhvr>
                                      <p:to>
                                        <p:strVal val="visible"/>
                                      </p:to>
                                    </p:set>
                                    <p:anim calcmode="lin" valueType="num">
                                      <p:cBhvr additive="base">
                                        <p:cTn id="47" dur="500" fill="hold"/>
                                        <p:tgtEl>
                                          <p:spTgt spid="151559"/>
                                        </p:tgtEl>
                                        <p:attrNameLst>
                                          <p:attrName>ppt_x</p:attrName>
                                        </p:attrNameLst>
                                      </p:cBhvr>
                                      <p:tavLst>
                                        <p:tav tm="0">
                                          <p:val>
                                            <p:strVal val="#ppt_x"/>
                                          </p:val>
                                        </p:tav>
                                        <p:tav tm="100000">
                                          <p:val>
                                            <p:strVal val="#ppt_x"/>
                                          </p:val>
                                        </p:tav>
                                      </p:tavLst>
                                    </p:anim>
                                    <p:anim calcmode="lin" valueType="num">
                                      <p:cBhvr additive="base">
                                        <p:cTn id="48" dur="500" fill="hold"/>
                                        <p:tgtEl>
                                          <p:spTgt spid="15155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51559"/>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1562"/>
                                        </p:tgtEl>
                                        <p:attrNameLst>
                                          <p:attrName>style.visibility</p:attrName>
                                        </p:attrNameLst>
                                      </p:cBhvr>
                                      <p:to>
                                        <p:strVal val="visible"/>
                                      </p:to>
                                    </p:set>
                                    <p:anim calcmode="lin" valueType="num">
                                      <p:cBhvr additive="base">
                                        <p:cTn id="53" dur="500" fill="hold"/>
                                        <p:tgtEl>
                                          <p:spTgt spid="151562"/>
                                        </p:tgtEl>
                                        <p:attrNameLst>
                                          <p:attrName>ppt_x</p:attrName>
                                        </p:attrNameLst>
                                      </p:cBhvr>
                                      <p:tavLst>
                                        <p:tav tm="0">
                                          <p:val>
                                            <p:strVal val="#ppt_x"/>
                                          </p:val>
                                        </p:tav>
                                        <p:tav tm="100000">
                                          <p:val>
                                            <p:strVal val="#ppt_x"/>
                                          </p:val>
                                        </p:tav>
                                      </p:tavLst>
                                    </p:anim>
                                    <p:anim calcmode="lin" valueType="num">
                                      <p:cBhvr additive="base">
                                        <p:cTn id="54" dur="500" fill="hold"/>
                                        <p:tgtEl>
                                          <p:spTgt spid="15156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51562"/>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1563"/>
                                        </p:tgtEl>
                                        <p:attrNameLst>
                                          <p:attrName>style.visibility</p:attrName>
                                        </p:attrNameLst>
                                      </p:cBhvr>
                                      <p:to>
                                        <p:strVal val="visible"/>
                                      </p:to>
                                    </p:set>
                                    <p:anim calcmode="lin" valueType="num">
                                      <p:cBhvr additive="base">
                                        <p:cTn id="59" dur="500" fill="hold"/>
                                        <p:tgtEl>
                                          <p:spTgt spid="151563"/>
                                        </p:tgtEl>
                                        <p:attrNameLst>
                                          <p:attrName>ppt_x</p:attrName>
                                        </p:attrNameLst>
                                      </p:cBhvr>
                                      <p:tavLst>
                                        <p:tav tm="0">
                                          <p:val>
                                            <p:strVal val="#ppt_x"/>
                                          </p:val>
                                        </p:tav>
                                        <p:tav tm="100000">
                                          <p:val>
                                            <p:strVal val="#ppt_x"/>
                                          </p:val>
                                        </p:tav>
                                      </p:tavLst>
                                    </p:anim>
                                    <p:anim calcmode="lin" valueType="num">
                                      <p:cBhvr additive="base">
                                        <p:cTn id="60" dur="500" fill="hold"/>
                                        <p:tgtEl>
                                          <p:spTgt spid="151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51556" grpId="0"/>
      <p:bldP spid="151557" grpId="0" bldLvl="0" animBg="1"/>
      <p:bldP spid="151558" grpId="0" bldLvl="0" animBg="1"/>
      <p:bldP spid="151559" grpId="0" bldLvl="0" animBg="1"/>
      <p:bldP spid="151561" grpId="0"/>
      <p:bldP spid="151562" grpId="0" bldLvl="0" animBg="1"/>
      <p:bldP spid="1515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Text Box 2"/>
          <p:cNvSpPr txBox="1"/>
          <p:nvPr/>
        </p:nvSpPr>
        <p:spPr>
          <a:xfrm>
            <a:off x="1847850" y="2708275"/>
            <a:ext cx="8458200" cy="3227705"/>
          </a:xfrm>
          <a:prstGeom prst="rect">
            <a:avLst/>
          </a:prstGeom>
          <a:noFill/>
          <a:ln w="9525">
            <a:noFill/>
          </a:ln>
        </p:spPr>
        <p:txBody>
          <a:bodyPr>
            <a:spAutoFit/>
          </a:bodyPr>
          <a:p>
            <a:pPr>
              <a:spcBef>
                <a:spcPct val="30000"/>
              </a:spcBef>
            </a:pPr>
            <a:r>
              <a:rPr lang="zh-CN" altLang="en-US" sz="2400" b="1" dirty="0">
                <a:solidFill>
                  <a:srgbClr val="99FF33"/>
                </a:solidFill>
                <a:latin typeface="仿宋_GB2312" pitchFamily="49" charset="-122"/>
                <a:ea typeface="仿宋_GB2312" pitchFamily="49" charset="-122"/>
              </a:rPr>
              <a:t>计算</a:t>
            </a:r>
            <a:r>
              <a:rPr lang="en-US" altLang="zh-CN" sz="2400" b="1" dirty="0">
                <a:solidFill>
                  <a:srgbClr val="99FF33"/>
                </a:solidFill>
                <a:latin typeface="仿宋_GB2312" pitchFamily="49" charset="-122"/>
                <a:ea typeface="仿宋_GB2312" pitchFamily="49" charset="-122"/>
              </a:rPr>
              <a:t>Next[j]</a:t>
            </a:r>
            <a:r>
              <a:rPr lang="zh-CN" altLang="en-US" sz="2400" b="1" dirty="0">
                <a:solidFill>
                  <a:srgbClr val="99FF33"/>
                </a:solidFill>
                <a:latin typeface="仿宋_GB2312" pitchFamily="49" charset="-122"/>
                <a:ea typeface="仿宋_GB2312" pitchFamily="49" charset="-122"/>
              </a:rPr>
              <a:t>的方法：</a:t>
            </a:r>
            <a:r>
              <a:rPr lang="zh-CN" altLang="en-US" sz="2400" b="1" dirty="0">
                <a:solidFill>
                  <a:srgbClr val="FFFFFF"/>
                </a:solidFill>
                <a:latin typeface="仿宋_GB2312" pitchFamily="49" charset="-122"/>
                <a:ea typeface="仿宋_GB2312" pitchFamily="49" charset="-122"/>
              </a:rPr>
              <a:t> </a:t>
            </a:r>
            <a:endParaRPr lang="zh-CN" altLang="en-US" sz="2400" b="1" dirty="0">
              <a:solidFill>
                <a:srgbClr val="FFFFFF"/>
              </a:solidFill>
              <a:latin typeface="仿宋_GB2312" pitchFamily="49" charset="-122"/>
              <a:ea typeface="仿宋_GB2312" pitchFamily="49" charset="-122"/>
            </a:endParaRPr>
          </a:p>
          <a:p>
            <a:pPr>
              <a:spcBef>
                <a:spcPct val="30000"/>
              </a:spcBef>
              <a:buChar char="•"/>
            </a:pPr>
            <a:r>
              <a:rPr lang="zh-CN" altLang="en-US" sz="2400" b="1" dirty="0">
                <a:solidFill>
                  <a:srgbClr val="FFFFFF"/>
                </a:solidFill>
                <a:latin typeface="仿宋_GB2312" pitchFamily="49" charset="-122"/>
                <a:ea typeface="仿宋_GB2312" pitchFamily="49" charset="-122"/>
              </a:rPr>
              <a:t>当</a:t>
            </a:r>
            <a:r>
              <a:rPr lang="en-US" altLang="zh-CN" sz="2400" b="1" dirty="0">
                <a:solidFill>
                  <a:srgbClr val="FFFFFF"/>
                </a:solidFill>
                <a:latin typeface="仿宋_GB2312" pitchFamily="49" charset="-122"/>
                <a:ea typeface="仿宋_GB2312" pitchFamily="49" charset="-122"/>
              </a:rPr>
              <a:t>j=1</a:t>
            </a:r>
            <a:r>
              <a:rPr lang="zh-CN" altLang="en-US" sz="2400" b="1" dirty="0">
                <a:solidFill>
                  <a:srgbClr val="FFFFFF"/>
                </a:solidFill>
                <a:latin typeface="仿宋_GB2312" pitchFamily="49" charset="-122"/>
                <a:ea typeface="仿宋_GB2312" pitchFamily="49" charset="-122"/>
              </a:rPr>
              <a:t>时，</a:t>
            </a:r>
            <a:r>
              <a:rPr lang="en-US" altLang="zh-CN" sz="2400" b="1" dirty="0">
                <a:solidFill>
                  <a:srgbClr val="FFFFFF"/>
                </a:solidFill>
                <a:latin typeface="仿宋_GB2312" pitchFamily="49" charset="-122"/>
                <a:ea typeface="仿宋_GB2312" pitchFamily="49" charset="-122"/>
              </a:rPr>
              <a:t>Next[j]=0</a:t>
            </a:r>
            <a:r>
              <a:rPr lang="zh-CN" altLang="en-US" sz="2400" b="1" dirty="0">
                <a:solidFill>
                  <a:srgbClr val="FFFFFF"/>
                </a:solidFill>
                <a:latin typeface="仿宋_GB2312" pitchFamily="49" charset="-122"/>
                <a:ea typeface="仿宋_GB2312" pitchFamily="49" charset="-122"/>
              </a:rPr>
              <a:t>；   </a:t>
            </a:r>
            <a:endParaRPr lang="zh-CN" altLang="en-US" sz="2400" b="1" dirty="0">
              <a:solidFill>
                <a:srgbClr val="FFFFFF"/>
              </a:solidFill>
              <a:latin typeface="仿宋_GB2312" pitchFamily="49" charset="-122"/>
              <a:ea typeface="仿宋_GB2312" pitchFamily="49" charset="-122"/>
            </a:endParaRPr>
          </a:p>
          <a:p>
            <a:pPr>
              <a:spcBef>
                <a:spcPct val="30000"/>
              </a:spcBef>
            </a:pPr>
            <a:r>
              <a:rPr lang="en-US" altLang="zh-CN" sz="2400" b="1" dirty="0">
                <a:solidFill>
                  <a:srgbClr val="009900"/>
                </a:solidFill>
                <a:latin typeface="仿宋_GB2312" pitchFamily="49" charset="-122"/>
                <a:ea typeface="仿宋_GB2312" pitchFamily="49" charset="-122"/>
              </a:rPr>
              <a:t>//Next[j]=0</a:t>
            </a:r>
            <a:r>
              <a:rPr lang="zh-CN" altLang="en-US" sz="2400" b="1" dirty="0">
                <a:solidFill>
                  <a:srgbClr val="009900"/>
                </a:solidFill>
                <a:latin typeface="仿宋_GB2312" pitchFamily="49" charset="-122"/>
                <a:ea typeface="仿宋_GB2312" pitchFamily="49" charset="-122"/>
              </a:rPr>
              <a:t>表示根本不进行字符比较</a:t>
            </a:r>
            <a:endParaRPr lang="zh-CN" altLang="en-US" sz="2400" b="1" dirty="0">
              <a:solidFill>
                <a:srgbClr val="009900"/>
              </a:solidFill>
              <a:latin typeface="仿宋_GB2312" pitchFamily="49" charset="-122"/>
              <a:ea typeface="仿宋_GB2312" pitchFamily="49" charset="-122"/>
            </a:endParaRPr>
          </a:p>
          <a:p>
            <a:pPr>
              <a:spcBef>
                <a:spcPct val="30000"/>
              </a:spcBef>
              <a:buChar char="•"/>
            </a:pPr>
            <a:r>
              <a:rPr lang="zh-CN" altLang="en-US" sz="2400" b="1" dirty="0">
                <a:solidFill>
                  <a:srgbClr val="FFFFFF"/>
                </a:solidFill>
                <a:latin typeface="仿宋_GB2312" pitchFamily="49" charset="-122"/>
                <a:ea typeface="仿宋_GB2312" pitchFamily="49" charset="-122"/>
              </a:rPr>
              <a:t>当</a:t>
            </a:r>
            <a:r>
              <a:rPr lang="en-US" altLang="zh-CN" sz="2400" b="1" dirty="0">
                <a:solidFill>
                  <a:srgbClr val="FFFFFF"/>
                </a:solidFill>
                <a:latin typeface="仿宋_GB2312" pitchFamily="49" charset="-122"/>
                <a:ea typeface="仿宋_GB2312" pitchFamily="49" charset="-122"/>
              </a:rPr>
              <a:t>j&gt;1</a:t>
            </a:r>
            <a:r>
              <a:rPr lang="zh-CN" altLang="en-US" sz="2400" b="1" dirty="0">
                <a:solidFill>
                  <a:srgbClr val="FFFFFF"/>
                </a:solidFill>
                <a:latin typeface="仿宋_GB2312" pitchFamily="49" charset="-122"/>
                <a:ea typeface="仿宋_GB2312" pitchFamily="49" charset="-122"/>
              </a:rPr>
              <a:t>时，</a:t>
            </a:r>
            <a:r>
              <a:rPr lang="en-US" altLang="zh-CN" sz="2400" b="1" dirty="0">
                <a:solidFill>
                  <a:srgbClr val="FFFFFF"/>
                </a:solidFill>
                <a:latin typeface="仿宋_GB2312" pitchFamily="49" charset="-122"/>
                <a:ea typeface="仿宋_GB2312" pitchFamily="49" charset="-122"/>
              </a:rPr>
              <a:t>Next[j]</a:t>
            </a:r>
            <a:r>
              <a:rPr lang="zh-CN" altLang="en-US" sz="2400" b="1" dirty="0">
                <a:solidFill>
                  <a:srgbClr val="FFFFFF"/>
                </a:solidFill>
                <a:latin typeface="仿宋_GB2312" pitchFamily="49" charset="-122"/>
                <a:ea typeface="仿宋_GB2312" pitchFamily="49" charset="-122"/>
              </a:rPr>
              <a:t>的值为：模式串的位置</a:t>
            </a:r>
            <a:r>
              <a:rPr lang="zh-CN" altLang="en-US" sz="2400" b="1" dirty="0">
                <a:solidFill>
                  <a:srgbClr val="99FF33"/>
                </a:solidFill>
                <a:latin typeface="仿宋_GB2312" pitchFamily="49" charset="-122"/>
                <a:ea typeface="仿宋_GB2312" pitchFamily="49" charset="-122"/>
              </a:rPr>
              <a:t>从</a:t>
            </a:r>
            <a:r>
              <a:rPr lang="en-US" altLang="zh-CN" sz="2400" b="1" dirty="0">
                <a:solidFill>
                  <a:srgbClr val="99FF33"/>
                </a:solidFill>
                <a:latin typeface="仿宋_GB2312" pitchFamily="49" charset="-122"/>
                <a:ea typeface="仿宋_GB2312" pitchFamily="49" charset="-122"/>
              </a:rPr>
              <a:t>1</a:t>
            </a:r>
            <a:r>
              <a:rPr lang="zh-CN" altLang="en-US" sz="2400" b="1" dirty="0">
                <a:solidFill>
                  <a:srgbClr val="99FF33"/>
                </a:solidFill>
                <a:latin typeface="仿宋_GB2312" pitchFamily="49" charset="-122"/>
                <a:ea typeface="仿宋_GB2312" pitchFamily="49" charset="-122"/>
              </a:rPr>
              <a:t>到</a:t>
            </a:r>
            <a:r>
              <a:rPr lang="en-US" altLang="zh-CN" sz="2400" b="1" dirty="0">
                <a:solidFill>
                  <a:srgbClr val="99FF33"/>
                </a:solidFill>
                <a:latin typeface="仿宋_GB2312" pitchFamily="49" charset="-122"/>
                <a:ea typeface="仿宋_GB2312" pitchFamily="49" charset="-122"/>
              </a:rPr>
              <a:t>j-1</a:t>
            </a:r>
            <a:r>
              <a:rPr lang="zh-CN" altLang="en-US" sz="2400" b="1" dirty="0">
                <a:solidFill>
                  <a:srgbClr val="FFFFFF"/>
                </a:solidFill>
                <a:latin typeface="仿宋_GB2312" pitchFamily="49" charset="-122"/>
                <a:ea typeface="仿宋_GB2312" pitchFamily="49" charset="-122"/>
              </a:rPr>
              <a:t>构成的串中所出现的</a:t>
            </a:r>
            <a:r>
              <a:rPr lang="zh-CN" altLang="en-US" sz="2400" b="1" dirty="0">
                <a:solidFill>
                  <a:srgbClr val="99FF33"/>
                </a:solidFill>
                <a:latin typeface="仿宋_GB2312" pitchFamily="49" charset="-122"/>
                <a:ea typeface="仿宋_GB2312" pitchFamily="49" charset="-122"/>
              </a:rPr>
              <a:t>首尾相同的子串</a:t>
            </a:r>
            <a:r>
              <a:rPr lang="zh-CN" altLang="en-US" sz="2400" b="1" dirty="0">
                <a:solidFill>
                  <a:srgbClr val="FFFFFF"/>
                </a:solidFill>
                <a:latin typeface="仿宋_GB2312" pitchFamily="49" charset="-122"/>
                <a:ea typeface="仿宋_GB2312" pitchFamily="49" charset="-122"/>
              </a:rPr>
              <a:t>的最大长度</a:t>
            </a:r>
            <a:r>
              <a:rPr lang="zh-CN" altLang="en-US" sz="2400" b="1" dirty="0">
                <a:solidFill>
                  <a:srgbClr val="99FF33"/>
                </a:solidFill>
                <a:latin typeface="仿宋_GB2312" pitchFamily="49" charset="-122"/>
                <a:ea typeface="仿宋_GB2312" pitchFamily="49" charset="-122"/>
              </a:rPr>
              <a:t>加</a:t>
            </a:r>
            <a:r>
              <a:rPr lang="en-US" altLang="zh-CN" sz="2400" b="1" dirty="0">
                <a:solidFill>
                  <a:srgbClr val="99FF33"/>
                </a:solidFill>
                <a:latin typeface="仿宋_GB2312" pitchFamily="49" charset="-122"/>
                <a:ea typeface="仿宋_GB2312" pitchFamily="49" charset="-122"/>
              </a:rPr>
              <a:t>1</a:t>
            </a:r>
            <a:r>
              <a:rPr lang="zh-CN" altLang="en-US" sz="2400" b="1" dirty="0">
                <a:solidFill>
                  <a:srgbClr val="FFFFFF"/>
                </a:solidFill>
                <a:latin typeface="仿宋_GB2312" pitchFamily="49" charset="-122"/>
                <a:ea typeface="仿宋_GB2312" pitchFamily="49" charset="-122"/>
              </a:rPr>
              <a:t>。</a:t>
            </a:r>
            <a:endParaRPr lang="zh-CN" altLang="en-US" sz="2400" b="1" dirty="0">
              <a:solidFill>
                <a:srgbClr val="FFFFFF"/>
              </a:solidFill>
              <a:latin typeface="仿宋_GB2312" pitchFamily="49" charset="-122"/>
              <a:ea typeface="仿宋_GB2312" pitchFamily="49" charset="-122"/>
            </a:endParaRPr>
          </a:p>
          <a:p>
            <a:pPr>
              <a:spcBef>
                <a:spcPct val="30000"/>
              </a:spcBef>
            </a:pPr>
            <a:r>
              <a:rPr lang="zh-CN" altLang="en-US" sz="2400" b="1" dirty="0">
                <a:solidFill>
                  <a:srgbClr val="FFFFFF"/>
                </a:solidFill>
                <a:latin typeface="仿宋_GB2312" pitchFamily="49" charset="-122"/>
                <a:ea typeface="仿宋_GB2312" pitchFamily="49" charset="-122"/>
              </a:rPr>
              <a:t>无首尾相同的子串时</a:t>
            </a:r>
            <a:r>
              <a:rPr lang="en-US" altLang="zh-CN" sz="2400" b="1" dirty="0">
                <a:solidFill>
                  <a:srgbClr val="FFFFFF"/>
                </a:solidFill>
                <a:latin typeface="仿宋_GB2312" pitchFamily="49" charset="-122"/>
                <a:ea typeface="仿宋_GB2312" pitchFamily="49" charset="-122"/>
              </a:rPr>
              <a:t>Next[j]</a:t>
            </a:r>
            <a:r>
              <a:rPr lang="zh-CN" altLang="en-US" sz="2400" b="1" dirty="0">
                <a:solidFill>
                  <a:srgbClr val="FFFFFF"/>
                </a:solidFill>
                <a:latin typeface="仿宋_GB2312" pitchFamily="49" charset="-122"/>
                <a:ea typeface="仿宋_GB2312" pitchFamily="49" charset="-122"/>
              </a:rPr>
              <a:t>的值为</a:t>
            </a:r>
            <a:r>
              <a:rPr lang="en-US" altLang="zh-CN" sz="2400" b="1" dirty="0">
                <a:solidFill>
                  <a:srgbClr val="FFFFFF"/>
                </a:solidFill>
                <a:latin typeface="仿宋_GB2312" pitchFamily="49" charset="-122"/>
                <a:ea typeface="仿宋_GB2312" pitchFamily="49" charset="-122"/>
              </a:rPr>
              <a:t>1</a:t>
            </a:r>
            <a:r>
              <a:rPr lang="zh-CN" altLang="en-US" sz="2400" b="1" dirty="0">
                <a:solidFill>
                  <a:srgbClr val="FFFFFF"/>
                </a:solidFill>
                <a:latin typeface="仿宋_GB2312" pitchFamily="49" charset="-122"/>
                <a:ea typeface="仿宋_GB2312" pitchFamily="49" charset="-122"/>
              </a:rPr>
              <a:t>。 </a:t>
            </a:r>
            <a:endParaRPr lang="zh-CN" altLang="en-US" sz="2400" b="1" dirty="0">
              <a:solidFill>
                <a:srgbClr val="FFFFFF"/>
              </a:solidFill>
              <a:latin typeface="仿宋_GB2312" pitchFamily="49" charset="-122"/>
              <a:ea typeface="仿宋_GB2312" pitchFamily="49" charset="-122"/>
            </a:endParaRPr>
          </a:p>
          <a:p>
            <a:pPr>
              <a:spcBef>
                <a:spcPct val="30000"/>
              </a:spcBef>
            </a:pPr>
            <a:r>
              <a:rPr lang="en-US" altLang="zh-CN" sz="2400" b="1" dirty="0">
                <a:solidFill>
                  <a:srgbClr val="009900"/>
                </a:solidFill>
                <a:latin typeface="仿宋_GB2312" pitchFamily="49" charset="-122"/>
                <a:ea typeface="仿宋_GB2312" pitchFamily="49" charset="-122"/>
              </a:rPr>
              <a:t>// Next[j]=1</a:t>
            </a:r>
            <a:r>
              <a:rPr lang="zh-CN" altLang="en-US" sz="2400" b="1" dirty="0">
                <a:solidFill>
                  <a:srgbClr val="009900"/>
                </a:solidFill>
                <a:latin typeface="仿宋_GB2312" pitchFamily="49" charset="-122"/>
                <a:ea typeface="仿宋_GB2312" pitchFamily="49" charset="-122"/>
              </a:rPr>
              <a:t>表示从模式串头部开始进行字符比较</a:t>
            </a:r>
            <a:endParaRPr lang="zh-CN" altLang="en-US" sz="2400" b="1" dirty="0">
              <a:solidFill>
                <a:srgbClr val="009900"/>
              </a:solidFill>
              <a:latin typeface="仿宋_GB2312" pitchFamily="49" charset="-122"/>
              <a:ea typeface="仿宋_GB2312" pitchFamily="49" charset="-122"/>
            </a:endParaRPr>
          </a:p>
        </p:txBody>
      </p:sp>
      <p:sp>
        <p:nvSpPr>
          <p:cNvPr id="91139" name="Rectangle 5"/>
          <p:cNvSpPr/>
          <p:nvPr/>
        </p:nvSpPr>
        <p:spPr>
          <a:xfrm>
            <a:off x="1981200" y="455771"/>
            <a:ext cx="5029200" cy="521970"/>
          </a:xfrm>
          <a:prstGeom prst="rect">
            <a:avLst/>
          </a:prstGeom>
          <a:noFill/>
          <a:ln w="9525">
            <a:noFill/>
          </a:ln>
        </p:spPr>
        <p:txBody>
          <a:bodyPr anchor="ctr">
            <a:spAutoFit/>
          </a:bodyPr>
          <a:p>
            <a:r>
              <a:rPr lang="zh-CN" altLang="en-US" sz="2800" b="1" dirty="0">
                <a:solidFill>
                  <a:srgbClr val="FFCC00"/>
                </a:solidFill>
                <a:latin typeface="Arial Black" panose="020B0A04020102020204" pitchFamily="34" charset="0"/>
                <a:ea typeface="楷体_GB2312" pitchFamily="49" charset="-122"/>
              </a:rPr>
              <a:t>（</a:t>
            </a:r>
            <a:r>
              <a:rPr lang="en-US" altLang="zh-CN" sz="2800" b="1" dirty="0">
                <a:solidFill>
                  <a:srgbClr val="FFCC00"/>
                </a:solidFill>
                <a:latin typeface="Arial Black" panose="020B0A04020102020204" pitchFamily="34" charset="0"/>
                <a:ea typeface="楷体_GB2312" pitchFamily="49" charset="-122"/>
              </a:rPr>
              <a:t>2</a:t>
            </a:r>
            <a:r>
              <a:rPr lang="zh-CN" altLang="en-US" sz="2800" b="1" dirty="0">
                <a:solidFill>
                  <a:srgbClr val="FFCC00"/>
                </a:solidFill>
                <a:latin typeface="Arial Black" panose="020B0A04020102020204" pitchFamily="34" charset="0"/>
                <a:ea typeface="楷体_GB2312" pitchFamily="49" charset="-122"/>
              </a:rPr>
              <a:t>）</a:t>
            </a:r>
            <a:r>
              <a:rPr lang="zh-CN" altLang="en-US" sz="2800" b="1" dirty="0">
                <a:solidFill>
                  <a:srgbClr val="FFFFFF"/>
                </a:solidFill>
                <a:latin typeface="Arial Black" panose="020B0A04020102020204" pitchFamily="34" charset="0"/>
                <a:ea typeface="楷体_GB2312" pitchFamily="49" charset="-122"/>
              </a:rPr>
              <a:t> </a:t>
            </a:r>
            <a:r>
              <a:rPr lang="en-US" altLang="zh-CN" sz="2800" b="1" dirty="0">
                <a:solidFill>
                  <a:srgbClr val="FFCC00"/>
                </a:solidFill>
                <a:latin typeface="Arial Black" panose="020B0A04020102020204" pitchFamily="34" charset="0"/>
                <a:ea typeface="楷体_GB2312" pitchFamily="49" charset="-122"/>
              </a:rPr>
              <a:t>next[ j ]</a:t>
            </a:r>
            <a:r>
              <a:rPr lang="zh-CN" altLang="en-US" sz="2800" b="1" dirty="0">
                <a:solidFill>
                  <a:srgbClr val="FFCC00"/>
                </a:solidFill>
                <a:latin typeface="Arial Black" panose="020B0A04020102020204" pitchFamily="34" charset="0"/>
                <a:ea typeface="楷体_GB2312" pitchFamily="49" charset="-122"/>
              </a:rPr>
              <a:t>怎么计算？</a:t>
            </a:r>
            <a:endParaRPr lang="zh-CN" altLang="en-US" sz="2800" b="1" dirty="0">
              <a:solidFill>
                <a:srgbClr val="FFCC00"/>
              </a:solidFill>
              <a:latin typeface="Arial Black" panose="020B0A04020102020204" pitchFamily="34" charset="0"/>
              <a:ea typeface="楷体_GB2312" pitchFamily="49" charset="-122"/>
            </a:endParaRPr>
          </a:p>
        </p:txBody>
      </p:sp>
      <p:sp>
        <p:nvSpPr>
          <p:cNvPr id="174086" name="Rectangle 6"/>
          <p:cNvSpPr>
            <a:spLocks noChangeArrowheads="1"/>
          </p:cNvSpPr>
          <p:nvPr/>
        </p:nvSpPr>
        <p:spPr bwMode="auto">
          <a:xfrm>
            <a:off x="1752600" y="6077110"/>
            <a:ext cx="8915400" cy="521970"/>
          </a:xfrm>
          <a:prstGeom prst="rect">
            <a:avLst/>
          </a:prstGeom>
          <a:noFill/>
          <a:ln w="9525">
            <a:noFill/>
            <a:miter lim="800000"/>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Black" panose="020B0A04020102020204" pitchFamily="34" charset="0"/>
                <a:ea typeface="宋体" panose="02010600030101010101" pitchFamily="2" charset="-122"/>
                <a:cs typeface="+mn-cs"/>
              </a:rPr>
              <a:t>怎样计算模式</a:t>
            </a:r>
            <a:r>
              <a:rPr kumimoji="1" lang="en-US" altLang="zh-CN" sz="28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a:t>
            </a: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Black" panose="020B0A04020102020204" pitchFamily="34" charset="0"/>
                <a:ea typeface="宋体" panose="02010600030101010101" pitchFamily="2" charset="-122"/>
                <a:cs typeface="+mn-cs"/>
              </a:rPr>
              <a:t>所有可能的失配点 </a:t>
            </a:r>
            <a:r>
              <a:rPr kumimoji="1" lang="en-US" altLang="zh-CN" sz="2800" b="1" i="0" u="none" strike="noStrike" kern="1200" cap="none" spc="0" normalizeH="0" baseline="0" noProof="0" dirty="0">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j</a:t>
            </a:r>
            <a:r>
              <a:rPr kumimoji="1" lang="en-US" altLang="zh-CN" sz="28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Arial Black" panose="020B0A04020102020204" pitchFamily="34"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Black" panose="020B0A04020102020204" pitchFamily="34" charset="0"/>
                <a:ea typeface="宋体" panose="02010600030101010101" pitchFamily="2" charset="-122"/>
                <a:cs typeface="+mn-cs"/>
              </a:rPr>
              <a:t>所对应的</a:t>
            </a:r>
            <a:r>
              <a:rPr kumimoji="1" lang="zh-CN" altLang="en-US" sz="28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Arial Black" panose="020B0A04020102020204" pitchFamily="34"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66FF33"/>
                </a:solidFill>
                <a:effectLst/>
                <a:uLnTx/>
                <a:uFillTx/>
                <a:latin typeface="Times New Roman" panose="02020603050405020304" pitchFamily="18" charset="0"/>
                <a:ea typeface="宋体" panose="02010600030101010101" pitchFamily="2" charset="-122"/>
                <a:cs typeface="+mn-cs"/>
              </a:rPr>
              <a:t>next[j]</a:t>
            </a:r>
            <a:r>
              <a:rPr kumimoji="1" lang="zh-CN" altLang="en-US" sz="28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Arial Black" panose="020B0A04020102020204" pitchFamily="34" charset="0"/>
                <a:ea typeface="宋体" panose="02010600030101010101" pitchFamily="2" charset="-122"/>
                <a:cs typeface="+mn-cs"/>
              </a:rPr>
              <a:t>？</a:t>
            </a:r>
            <a:endParaRPr kumimoji="1" lang="zh-CN" altLang="en-US" sz="28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Arial Black" panose="020B0A04020102020204" pitchFamily="34" charset="0"/>
              <a:ea typeface="宋体" panose="02010600030101010101" pitchFamily="2" charset="-122"/>
              <a:cs typeface="+mn-cs"/>
            </a:endParaRPr>
          </a:p>
        </p:txBody>
      </p:sp>
      <p:sp>
        <p:nvSpPr>
          <p:cNvPr id="6" name="Slide Number Placeholder 5"/>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
        <p:nvSpPr>
          <p:cNvPr id="91142" name="Rectangle 4"/>
          <p:cNvSpPr/>
          <p:nvPr/>
        </p:nvSpPr>
        <p:spPr>
          <a:xfrm>
            <a:off x="1905000" y="1649413"/>
            <a:ext cx="1524000" cy="460375"/>
          </a:xfrm>
          <a:prstGeom prst="rect">
            <a:avLst/>
          </a:prstGeom>
          <a:noFill/>
          <a:ln w="9525">
            <a:noFill/>
          </a:ln>
        </p:spPr>
        <p:txBody>
          <a:bodyPr>
            <a:spAutoFit/>
          </a:bodyPr>
          <a:p>
            <a:r>
              <a:rPr lang="en-US" altLang="zh-CN" sz="2400" b="1" dirty="0">
                <a:solidFill>
                  <a:srgbClr val="FFFF00"/>
                </a:solidFill>
                <a:latin typeface="Times New Roman" panose="02020603050405020304" pitchFamily="18" charset="0"/>
                <a:ea typeface="楷体_GB2312" pitchFamily="49" charset="-122"/>
              </a:rPr>
              <a:t>next[ j ]</a:t>
            </a:r>
            <a:r>
              <a:rPr lang="zh-CN" altLang="en-US" sz="2400" b="1" dirty="0">
                <a:solidFill>
                  <a:srgbClr val="66FF33"/>
                </a:solidFill>
                <a:latin typeface="Times New Roman" panose="02020603050405020304" pitchFamily="18" charset="0"/>
                <a:ea typeface="楷体_GB2312" pitchFamily="49" charset="-122"/>
              </a:rPr>
              <a:t>＝</a:t>
            </a:r>
            <a:endParaRPr lang="zh-CN" altLang="en-US" sz="2400" b="1" dirty="0">
              <a:solidFill>
                <a:srgbClr val="66FF33"/>
              </a:solidFill>
              <a:latin typeface="Times New Roman" panose="02020603050405020304" pitchFamily="18" charset="0"/>
              <a:ea typeface="楷体_GB2312" pitchFamily="49" charset="-122"/>
            </a:endParaRPr>
          </a:p>
        </p:txBody>
      </p:sp>
      <p:sp>
        <p:nvSpPr>
          <p:cNvPr id="91143" name="Rectangle 5"/>
          <p:cNvSpPr/>
          <p:nvPr/>
        </p:nvSpPr>
        <p:spPr>
          <a:xfrm>
            <a:off x="3505200" y="1268413"/>
            <a:ext cx="6911975" cy="1291590"/>
          </a:xfrm>
          <a:prstGeom prst="rect">
            <a:avLst/>
          </a:prstGeom>
          <a:noFill/>
          <a:ln w="9525">
            <a:noFill/>
          </a:ln>
        </p:spPr>
        <p:txBody>
          <a:bodyPr>
            <a:spAutoFit/>
          </a:bodyPr>
          <a:p>
            <a:r>
              <a:rPr lang="en-US" altLang="zh-CN" sz="2600" b="1" dirty="0">
                <a:solidFill>
                  <a:srgbClr val="66FF33"/>
                </a:solidFill>
                <a:latin typeface="Times New Roman" panose="02020603050405020304" pitchFamily="18" charset="0"/>
                <a:ea typeface="楷体_GB2312" pitchFamily="49" charset="-122"/>
              </a:rPr>
              <a:t>0        </a:t>
            </a:r>
            <a:r>
              <a:rPr lang="zh-CN" altLang="en-US" sz="2600" b="1" dirty="0">
                <a:solidFill>
                  <a:srgbClr val="66FF33"/>
                </a:solidFill>
                <a:latin typeface="Times New Roman" panose="02020603050405020304" pitchFamily="18" charset="0"/>
                <a:ea typeface="楷体_GB2312" pitchFamily="49" charset="-122"/>
              </a:rPr>
              <a:t>当</a:t>
            </a:r>
            <a:r>
              <a:rPr lang="en-US" altLang="zh-CN" sz="2600" b="1" dirty="0">
                <a:solidFill>
                  <a:srgbClr val="66FF33"/>
                </a:solidFill>
                <a:latin typeface="Times New Roman" panose="02020603050405020304" pitchFamily="18" charset="0"/>
                <a:ea typeface="楷体_GB2312" pitchFamily="49" charset="-122"/>
              </a:rPr>
              <a:t>j</a:t>
            </a:r>
            <a:r>
              <a:rPr lang="zh-CN" altLang="en-US" sz="2600" b="1" dirty="0">
                <a:solidFill>
                  <a:srgbClr val="66FF33"/>
                </a:solidFill>
                <a:latin typeface="Times New Roman" panose="02020603050405020304" pitchFamily="18" charset="0"/>
                <a:ea typeface="楷体_GB2312" pitchFamily="49" charset="-122"/>
              </a:rPr>
              <a:t>＝</a:t>
            </a:r>
            <a:r>
              <a:rPr lang="en-US" altLang="zh-CN" sz="2600" b="1" dirty="0">
                <a:solidFill>
                  <a:srgbClr val="66FF33"/>
                </a:solidFill>
                <a:latin typeface="Times New Roman" panose="02020603050405020304" pitchFamily="18" charset="0"/>
                <a:ea typeface="楷体_GB2312" pitchFamily="49" charset="-122"/>
              </a:rPr>
              <a:t>1</a:t>
            </a:r>
            <a:r>
              <a:rPr lang="zh-CN" altLang="en-US" sz="2600" b="1" dirty="0">
                <a:solidFill>
                  <a:srgbClr val="66FF33"/>
                </a:solidFill>
                <a:latin typeface="Times New Roman" panose="02020603050405020304" pitchFamily="18" charset="0"/>
                <a:ea typeface="楷体_GB2312" pitchFamily="49" charset="-122"/>
              </a:rPr>
              <a:t>时     </a:t>
            </a:r>
            <a:r>
              <a:rPr lang="en-US" altLang="zh-CN" sz="2600" b="1" dirty="0">
                <a:solidFill>
                  <a:srgbClr val="009900"/>
                </a:solidFill>
                <a:latin typeface="Times New Roman" panose="02020603050405020304" pitchFamily="18" charset="0"/>
                <a:ea typeface="楷体_GB2312" pitchFamily="49" charset="-122"/>
              </a:rPr>
              <a:t>//</a:t>
            </a:r>
            <a:r>
              <a:rPr lang="zh-CN" altLang="en-US" sz="2600" b="1" dirty="0">
                <a:solidFill>
                  <a:srgbClr val="009900"/>
                </a:solidFill>
                <a:latin typeface="Times New Roman" panose="02020603050405020304" pitchFamily="18" charset="0"/>
                <a:ea typeface="楷体_GB2312" pitchFamily="49" charset="-122"/>
              </a:rPr>
              <a:t>不比较</a:t>
            </a:r>
            <a:endParaRPr lang="zh-CN" altLang="en-US" sz="2600" b="1" dirty="0">
              <a:solidFill>
                <a:srgbClr val="009900"/>
              </a:solidFill>
              <a:latin typeface="Times New Roman" panose="02020603050405020304" pitchFamily="18" charset="0"/>
              <a:ea typeface="楷体_GB2312" pitchFamily="49" charset="-122"/>
            </a:endParaRPr>
          </a:p>
          <a:p>
            <a:r>
              <a:rPr lang="en-US" altLang="zh-CN" sz="2600" b="1" dirty="0">
                <a:solidFill>
                  <a:srgbClr val="9CE157"/>
                </a:solidFill>
                <a:latin typeface="Times New Roman" panose="02020603050405020304" pitchFamily="18" charset="0"/>
                <a:ea typeface="楷体_GB2312" pitchFamily="49" charset="-122"/>
              </a:rPr>
              <a:t>max {</a:t>
            </a:r>
            <a:r>
              <a:rPr lang="en-US" altLang="zh-CN" sz="2600" b="1" dirty="0">
                <a:solidFill>
                  <a:srgbClr val="66FF33"/>
                </a:solidFill>
                <a:latin typeface="Times New Roman" panose="02020603050405020304" pitchFamily="18" charset="0"/>
                <a:ea typeface="楷体_GB2312" pitchFamily="49" charset="-122"/>
              </a:rPr>
              <a:t> </a:t>
            </a:r>
            <a:r>
              <a:rPr lang="en-US" altLang="zh-CN" sz="2600" b="1" dirty="0">
                <a:solidFill>
                  <a:srgbClr val="F98D43"/>
                </a:solidFill>
                <a:latin typeface="Times New Roman" panose="02020603050405020304" pitchFamily="18" charset="0"/>
                <a:ea typeface="楷体_GB2312" pitchFamily="49" charset="-122"/>
              </a:rPr>
              <a:t>k</a:t>
            </a:r>
            <a:r>
              <a:rPr lang="en-US" altLang="zh-CN" sz="2600" b="1" dirty="0">
                <a:solidFill>
                  <a:srgbClr val="66FF33"/>
                </a:solidFill>
                <a:latin typeface="Times New Roman" panose="02020603050405020304" pitchFamily="18" charset="0"/>
                <a:ea typeface="楷体_GB2312" pitchFamily="49" charset="-122"/>
              </a:rPr>
              <a:t>  </a:t>
            </a:r>
            <a:r>
              <a:rPr lang="en-US" altLang="zh-CN" sz="2600" b="1" dirty="0">
                <a:solidFill>
                  <a:srgbClr val="FFFFFF"/>
                </a:solidFill>
                <a:latin typeface="Times New Roman" panose="02020603050405020304" pitchFamily="18" charset="0"/>
                <a:ea typeface="楷体_GB2312" pitchFamily="49" charset="-122"/>
              </a:rPr>
              <a:t>| </a:t>
            </a:r>
            <a:r>
              <a:rPr lang="en-US" altLang="zh-CN" sz="2600" b="1" dirty="0">
                <a:solidFill>
                  <a:srgbClr val="CC3300"/>
                </a:solidFill>
                <a:latin typeface="Times New Roman" panose="02020603050405020304" pitchFamily="18" charset="0"/>
                <a:ea typeface="楷体_GB2312" pitchFamily="49" charset="-122"/>
              </a:rPr>
              <a:t>1&lt;k&lt;j</a:t>
            </a:r>
            <a:r>
              <a:rPr lang="en-US" altLang="zh-CN" sz="2600" b="1" dirty="0">
                <a:solidFill>
                  <a:srgbClr val="FFFFFF"/>
                </a:solidFill>
                <a:latin typeface="Times New Roman" panose="02020603050405020304" pitchFamily="18" charset="0"/>
                <a:ea typeface="楷体_GB2312" pitchFamily="49" charset="-122"/>
              </a:rPr>
              <a:t>   </a:t>
            </a:r>
            <a:r>
              <a:rPr lang="zh-CN" altLang="en-US" sz="2600" b="1" dirty="0">
                <a:solidFill>
                  <a:srgbClr val="FFFFFF"/>
                </a:solidFill>
                <a:latin typeface="Times New Roman" panose="02020603050405020304" pitchFamily="18" charset="0"/>
                <a:ea typeface="楷体_GB2312" pitchFamily="49" charset="-122"/>
              </a:rPr>
              <a:t>且‘</a:t>
            </a:r>
            <a:r>
              <a:rPr lang="en-US" altLang="zh-CN" sz="2600" b="1" dirty="0">
                <a:solidFill>
                  <a:srgbClr val="FFFFFF"/>
                </a:solidFill>
                <a:latin typeface="Times New Roman" panose="02020603050405020304" pitchFamily="18" charset="0"/>
                <a:ea typeface="楷体_GB2312" pitchFamily="49" charset="-122"/>
              </a:rPr>
              <a:t>T</a:t>
            </a:r>
            <a:r>
              <a:rPr lang="en-US" altLang="zh-CN" sz="2600" b="1" baseline="-25000" dirty="0">
                <a:solidFill>
                  <a:srgbClr val="FFFFFF"/>
                </a:solidFill>
                <a:latin typeface="Times New Roman" panose="02020603050405020304" pitchFamily="18" charset="0"/>
                <a:ea typeface="楷体_GB2312" pitchFamily="49" charset="-122"/>
              </a:rPr>
              <a:t>1</a:t>
            </a:r>
            <a:r>
              <a:rPr lang="en-US" altLang="zh-CN" sz="2600" b="1" dirty="0">
                <a:solidFill>
                  <a:srgbClr val="FFFFFF"/>
                </a:solidFill>
                <a:latin typeface="Times New Roman" panose="02020603050405020304" pitchFamily="18" charset="0"/>
                <a:ea typeface="楷体_GB2312" pitchFamily="49" charset="-122"/>
              </a:rPr>
              <a:t>…T</a:t>
            </a:r>
            <a:r>
              <a:rPr lang="en-US" altLang="zh-CN" sz="2600" b="1" baseline="-25000" dirty="0">
                <a:solidFill>
                  <a:srgbClr val="FFFFFF"/>
                </a:solidFill>
                <a:latin typeface="Times New Roman" panose="02020603050405020304" pitchFamily="18" charset="0"/>
                <a:ea typeface="楷体_GB2312" pitchFamily="49" charset="-122"/>
              </a:rPr>
              <a:t>k-1</a:t>
            </a:r>
            <a:r>
              <a:rPr lang="en-US" altLang="zh-CN" sz="2600" b="1" dirty="0">
                <a:solidFill>
                  <a:srgbClr val="FFFFFF"/>
                </a:solidFill>
                <a:latin typeface="Times New Roman" panose="02020603050405020304" pitchFamily="18" charset="0"/>
                <a:ea typeface="楷体_GB2312" pitchFamily="49" charset="-122"/>
              </a:rPr>
              <a:t>’=‘T</a:t>
            </a:r>
            <a:r>
              <a:rPr lang="en-US" altLang="zh-CN" sz="2600" b="1" baseline="-25000" dirty="0">
                <a:solidFill>
                  <a:srgbClr val="FFFFFF"/>
                </a:solidFill>
                <a:latin typeface="Times New Roman" panose="02020603050405020304" pitchFamily="18" charset="0"/>
                <a:ea typeface="楷体_GB2312" pitchFamily="49" charset="-122"/>
              </a:rPr>
              <a:t>j-(k-1)</a:t>
            </a:r>
            <a:r>
              <a:rPr lang="en-US" altLang="zh-CN" sz="2600" b="1" dirty="0">
                <a:solidFill>
                  <a:srgbClr val="FFFFFF"/>
                </a:solidFill>
                <a:latin typeface="Times New Roman" panose="02020603050405020304" pitchFamily="18" charset="0"/>
                <a:ea typeface="楷体_GB2312" pitchFamily="49" charset="-122"/>
              </a:rPr>
              <a:t> …T</a:t>
            </a:r>
            <a:r>
              <a:rPr lang="en-US" altLang="zh-CN" sz="2600" b="1" baseline="-25000" dirty="0">
                <a:solidFill>
                  <a:srgbClr val="FFFFFF"/>
                </a:solidFill>
                <a:latin typeface="Times New Roman" panose="02020603050405020304" pitchFamily="18" charset="0"/>
                <a:ea typeface="楷体_GB2312" pitchFamily="49" charset="-122"/>
              </a:rPr>
              <a:t>j-1</a:t>
            </a:r>
            <a:r>
              <a:rPr lang="en-US" altLang="zh-CN" sz="2600" b="1" dirty="0">
                <a:solidFill>
                  <a:srgbClr val="FFFFFF"/>
                </a:solidFill>
                <a:latin typeface="Times New Roman" panose="02020603050405020304" pitchFamily="18" charset="0"/>
                <a:ea typeface="楷体_GB2312" pitchFamily="49" charset="-122"/>
              </a:rPr>
              <a:t>’</a:t>
            </a:r>
            <a:r>
              <a:rPr lang="en-US" altLang="zh-CN" sz="2600" b="1" dirty="0">
                <a:solidFill>
                  <a:srgbClr val="9CE157"/>
                </a:solidFill>
                <a:latin typeface="Times New Roman" panose="02020603050405020304" pitchFamily="18" charset="0"/>
                <a:ea typeface="楷体_GB2312" pitchFamily="49" charset="-122"/>
              </a:rPr>
              <a:t> }</a:t>
            </a:r>
            <a:endParaRPr lang="en-US" altLang="zh-CN" sz="2600" b="1" dirty="0">
              <a:solidFill>
                <a:srgbClr val="9CE157"/>
              </a:solidFill>
              <a:latin typeface="Times New Roman" panose="02020603050405020304" pitchFamily="18" charset="0"/>
              <a:ea typeface="楷体_GB2312" pitchFamily="49" charset="-122"/>
            </a:endParaRPr>
          </a:p>
          <a:p>
            <a:r>
              <a:rPr lang="en-US" altLang="zh-CN" sz="2600" b="1" dirty="0">
                <a:solidFill>
                  <a:srgbClr val="66FF33"/>
                </a:solidFill>
                <a:latin typeface="Times New Roman" panose="02020603050405020304" pitchFamily="18" charset="0"/>
                <a:ea typeface="楷体_GB2312" pitchFamily="49" charset="-122"/>
              </a:rPr>
              <a:t>1       </a:t>
            </a:r>
            <a:r>
              <a:rPr lang="zh-CN" altLang="en-US" sz="2600" b="1" dirty="0">
                <a:solidFill>
                  <a:srgbClr val="66FF33"/>
                </a:solidFill>
                <a:latin typeface="Times New Roman" panose="02020603050405020304" pitchFamily="18" charset="0"/>
                <a:ea typeface="楷体_GB2312" pitchFamily="49" charset="-122"/>
              </a:rPr>
              <a:t>其他情况</a:t>
            </a:r>
            <a:endParaRPr lang="zh-CN" altLang="en-US" sz="2600" b="1" dirty="0">
              <a:solidFill>
                <a:srgbClr val="66FF33"/>
              </a:solidFill>
              <a:latin typeface="Times New Roman" panose="02020603050405020304" pitchFamily="18" charset="0"/>
              <a:ea typeface="楷体_GB2312" pitchFamily="49" charset="-122"/>
            </a:endParaRPr>
          </a:p>
        </p:txBody>
      </p:sp>
      <p:sp>
        <p:nvSpPr>
          <p:cNvPr id="9" name="AutoShape 6"/>
          <p:cNvSpPr/>
          <p:nvPr/>
        </p:nvSpPr>
        <p:spPr>
          <a:xfrm>
            <a:off x="3352800" y="1435100"/>
            <a:ext cx="76200" cy="914400"/>
          </a:xfrm>
          <a:prstGeom prst="leftBrace">
            <a:avLst>
              <a:gd name="adj1" fmla="val 100000"/>
              <a:gd name="adj2" fmla="val 50000"/>
            </a:avLst>
          </a:prstGeom>
          <a:noFill/>
          <a:ln w="19050" cap="flat" cmpd="sng">
            <a:solidFill>
              <a:schemeClr val="tx1"/>
            </a:solidFill>
            <a:prstDash val="solid"/>
            <a:headEnd type="none" w="med" len="med"/>
            <a:tailEnd type="none" w="med" len="med"/>
          </a:ln>
        </p:spPr>
        <p:txBody>
          <a:bodyPr wrap="none" anchor="ctr"/>
          <a:p>
            <a:endParaRPr lang="zh-CN" altLang="en-US" sz="2400" dirty="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74082">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74082">
                                            <p:txEl>
                                              <p:charRg st="15"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74082">
                                            <p:txEl>
                                              <p:charRg st="35" end="5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74082">
                                            <p:txEl>
                                              <p:charRg st="58" end="1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74082">
                                            <p:txEl>
                                              <p:charRg st="112" end="13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74082">
                                            <p:txEl>
                                              <p:charRg st="135" end="16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4086"/>
                                        </p:tgtEl>
                                        <p:attrNameLst>
                                          <p:attrName>style.visibility</p:attrName>
                                        </p:attrNameLst>
                                      </p:cBhvr>
                                      <p:to>
                                        <p:strVal val="visible"/>
                                      </p:to>
                                    </p:set>
                                    <p:animEffect transition="in" filter="blinds(horizontal)">
                                      <p:cBhvr>
                                        <p:cTn id="31" dur="500"/>
                                        <p:tgtEl>
                                          <p:spTgt spid="17408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p:bldP spid="174086" grpId="0" bldLvl="0" animBg="1"/>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53602" name="AutoShape 2"/>
          <p:cNvSpPr/>
          <p:nvPr/>
        </p:nvSpPr>
        <p:spPr>
          <a:xfrm>
            <a:off x="5791200" y="5943600"/>
            <a:ext cx="3048000" cy="457200"/>
          </a:xfrm>
          <a:prstGeom prst="wedgeRoundRectCallout">
            <a:avLst>
              <a:gd name="adj1" fmla="val -7449"/>
              <a:gd name="adj2" fmla="val -151389"/>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spcBef>
                <a:spcPct val="20000"/>
              </a:spcBef>
            </a:pPr>
            <a:r>
              <a:rPr lang="zh-CN" altLang="en-US" sz="2400" b="1" dirty="0">
                <a:solidFill>
                  <a:srgbClr val="000066"/>
                </a:solidFill>
                <a:latin typeface="楷体_GB2312" pitchFamily="49" charset="-122"/>
                <a:ea typeface="楷体_GB2312" pitchFamily="49" charset="-122"/>
              </a:rPr>
              <a:t>从两头往中间比较</a:t>
            </a:r>
            <a:endParaRPr lang="zh-CN" altLang="en-US" sz="2400" b="1" dirty="0">
              <a:solidFill>
                <a:srgbClr val="000066"/>
              </a:solidFill>
              <a:latin typeface="楷体_GB2312" pitchFamily="49" charset="-122"/>
              <a:ea typeface="楷体_GB2312" pitchFamily="49" charset="-122"/>
            </a:endParaRPr>
          </a:p>
        </p:txBody>
      </p:sp>
      <p:sp>
        <p:nvSpPr>
          <p:cNvPr id="153604" name="Rectangle 4"/>
          <p:cNvSpPr>
            <a:spLocks noGrp="1"/>
          </p:cNvSpPr>
          <p:nvPr>
            <p:ph idx="1"/>
          </p:nvPr>
        </p:nvSpPr>
        <p:spPr>
          <a:xfrm>
            <a:off x="1676400" y="685800"/>
            <a:ext cx="8001000" cy="1371600"/>
          </a:xfrm>
        </p:spPr>
        <p:txBody>
          <a:bodyPr vert="horz" wrap="square" lIns="91440" tIns="45720" rIns="91440" bIns="45720" anchor="t"/>
          <a:p>
            <a:pPr eaLnBrk="1" hangingPunct="1">
              <a:buNone/>
            </a:pPr>
            <a:r>
              <a:rPr lang="en-US" altLang="zh-CN" sz="2400" b="1" dirty="0"/>
              <a:t>         </a:t>
            </a:r>
            <a:r>
              <a:rPr lang="zh-CN" altLang="en-US" sz="2400" b="1" dirty="0"/>
              <a:t>模 式 串  </a:t>
            </a:r>
            <a:r>
              <a:rPr lang="en-US" altLang="zh-CN" sz="2400" b="1" dirty="0"/>
              <a:t>T</a:t>
            </a:r>
            <a:r>
              <a:rPr lang="zh-CN" altLang="en-US" sz="2400" b="1" dirty="0"/>
              <a:t>：   </a:t>
            </a:r>
            <a:r>
              <a:rPr lang="en-US" altLang="zh-CN" sz="2400" b="1" dirty="0"/>
              <a:t>a  b  a  a  b  c  a  c</a:t>
            </a:r>
            <a:endParaRPr lang="en-US" altLang="zh-CN" sz="2400" b="1" dirty="0"/>
          </a:p>
          <a:p>
            <a:pPr eaLnBrk="1" hangingPunct="1">
              <a:buNone/>
            </a:pPr>
            <a:r>
              <a:rPr lang="en-US" altLang="zh-CN" sz="2400" b="1" dirty="0"/>
              <a:t>      </a:t>
            </a:r>
            <a:r>
              <a:rPr lang="zh-CN" altLang="en-US" sz="2400" b="1" dirty="0"/>
              <a:t>可能失配位 </a:t>
            </a:r>
            <a:r>
              <a:rPr lang="en-US" altLang="zh-CN" sz="2400" b="1" dirty="0">
                <a:solidFill>
                  <a:schemeClr val="accent1"/>
                </a:solidFill>
              </a:rPr>
              <a:t>j</a:t>
            </a:r>
            <a:r>
              <a:rPr lang="zh-CN" altLang="en-US" sz="2400" b="1" dirty="0"/>
              <a:t>：   </a:t>
            </a:r>
            <a:r>
              <a:rPr lang="en-US" altLang="zh-CN" sz="2400" b="1" dirty="0"/>
              <a:t>1  2  3  4  5  6  7  8</a:t>
            </a:r>
            <a:endParaRPr lang="en-US" altLang="zh-CN" sz="2400" b="1" dirty="0"/>
          </a:p>
          <a:p>
            <a:pPr eaLnBrk="1" hangingPunct="1">
              <a:buNone/>
            </a:pPr>
            <a:r>
              <a:rPr lang="zh-CN" altLang="en-US" sz="2400" b="1" dirty="0"/>
              <a:t>新匹配位</a:t>
            </a:r>
            <a:r>
              <a:rPr lang="en-US" altLang="zh-CN" sz="2400" b="1" dirty="0">
                <a:solidFill>
                  <a:schemeClr val="accent1"/>
                </a:solidFill>
              </a:rPr>
              <a:t>k=</a:t>
            </a:r>
            <a:r>
              <a:rPr lang="en-US" altLang="zh-CN" sz="2400" b="1" dirty="0">
                <a:solidFill>
                  <a:srgbClr val="66FF33"/>
                </a:solidFill>
              </a:rPr>
              <a:t>next[</a:t>
            </a:r>
            <a:r>
              <a:rPr lang="en-US" altLang="zh-CN" sz="2400" b="1" dirty="0">
                <a:solidFill>
                  <a:schemeClr val="accent1"/>
                </a:solidFill>
              </a:rPr>
              <a:t>j</a:t>
            </a:r>
            <a:r>
              <a:rPr lang="en-US" altLang="zh-CN" sz="2400" b="1" dirty="0">
                <a:solidFill>
                  <a:srgbClr val="66FF33"/>
                </a:solidFill>
              </a:rPr>
              <a:t>]</a:t>
            </a:r>
            <a:r>
              <a:rPr lang="en-US" altLang="zh-CN" sz="2400" b="1" dirty="0"/>
              <a:t> :</a:t>
            </a:r>
            <a:endParaRPr lang="en-US" altLang="zh-CN" sz="2400" b="1" dirty="0"/>
          </a:p>
        </p:txBody>
      </p:sp>
      <p:grpSp>
        <p:nvGrpSpPr>
          <p:cNvPr id="2" name="Group 5"/>
          <p:cNvGrpSpPr/>
          <p:nvPr/>
        </p:nvGrpSpPr>
        <p:grpSpPr>
          <a:xfrm>
            <a:off x="3886200" y="2133600"/>
            <a:ext cx="6477000" cy="1014413"/>
            <a:chOff x="816" y="1440"/>
            <a:chExt cx="4080" cy="639"/>
          </a:xfrm>
        </p:grpSpPr>
        <p:sp>
          <p:nvSpPr>
            <p:cNvPr id="92185" name="Rectangle 6"/>
            <p:cNvSpPr/>
            <p:nvPr/>
          </p:nvSpPr>
          <p:spPr>
            <a:xfrm>
              <a:off x="816" y="1622"/>
              <a:ext cx="960" cy="251"/>
            </a:xfrm>
            <a:prstGeom prst="rect">
              <a:avLst/>
            </a:prstGeom>
            <a:noFill/>
            <a:ln w="9525">
              <a:noFill/>
            </a:ln>
          </p:spPr>
          <p:txBody>
            <a:bodyPr>
              <a:spAutoFit/>
            </a:bodyPr>
            <a:p>
              <a:r>
                <a:rPr lang="en-US" altLang="zh-CN" sz="2000" b="1" dirty="0">
                  <a:solidFill>
                    <a:srgbClr val="66FF33"/>
                  </a:solidFill>
                  <a:latin typeface="Times New Roman" panose="02020603050405020304" pitchFamily="18" charset="0"/>
                  <a:ea typeface="楷体_GB2312" pitchFamily="49" charset="-122"/>
                </a:rPr>
                <a:t>next[ </a:t>
              </a:r>
              <a:r>
                <a:rPr lang="en-US" altLang="zh-CN" sz="2000" b="1" dirty="0">
                  <a:solidFill>
                    <a:srgbClr val="9CE157"/>
                  </a:solidFill>
                  <a:latin typeface="Times New Roman" panose="02020603050405020304" pitchFamily="18" charset="0"/>
                  <a:ea typeface="楷体_GB2312" pitchFamily="49" charset="-122"/>
                </a:rPr>
                <a:t>j</a:t>
              </a:r>
              <a:r>
                <a:rPr lang="en-US" altLang="zh-CN" sz="2000" b="1" dirty="0">
                  <a:solidFill>
                    <a:srgbClr val="66FF33"/>
                  </a:solidFill>
                  <a:latin typeface="Times New Roman" panose="02020603050405020304" pitchFamily="18" charset="0"/>
                  <a:ea typeface="楷体_GB2312" pitchFamily="49" charset="-122"/>
                </a:rPr>
                <a:t> ]</a:t>
              </a:r>
              <a:r>
                <a:rPr lang="zh-CN" altLang="en-US" sz="2000" b="1" dirty="0">
                  <a:solidFill>
                    <a:srgbClr val="66FF33"/>
                  </a:solidFill>
                  <a:latin typeface="Times New Roman" panose="02020603050405020304" pitchFamily="18" charset="0"/>
                  <a:ea typeface="楷体_GB2312" pitchFamily="49" charset="-122"/>
                </a:rPr>
                <a:t>＝</a:t>
              </a:r>
              <a:endParaRPr lang="zh-CN" altLang="en-US" sz="2000" b="1" dirty="0">
                <a:solidFill>
                  <a:srgbClr val="66FF33"/>
                </a:solidFill>
                <a:latin typeface="Times New Roman" panose="02020603050405020304" pitchFamily="18" charset="0"/>
                <a:ea typeface="楷体_GB2312" pitchFamily="49" charset="-122"/>
              </a:endParaRPr>
            </a:p>
          </p:txBody>
        </p:sp>
        <p:sp>
          <p:nvSpPr>
            <p:cNvPr id="92186" name="Rectangle 7"/>
            <p:cNvSpPr/>
            <p:nvPr/>
          </p:nvSpPr>
          <p:spPr>
            <a:xfrm>
              <a:off x="1632" y="1440"/>
              <a:ext cx="3264" cy="639"/>
            </a:xfrm>
            <a:prstGeom prst="rect">
              <a:avLst/>
            </a:prstGeom>
            <a:noFill/>
            <a:ln w="9525">
              <a:noFill/>
            </a:ln>
          </p:spPr>
          <p:txBody>
            <a:bodyPr>
              <a:spAutoFit/>
            </a:bodyPr>
            <a:p>
              <a:r>
                <a:rPr lang="en-US" altLang="zh-CN" sz="2000" b="1" dirty="0">
                  <a:solidFill>
                    <a:srgbClr val="66FF33"/>
                  </a:solidFill>
                  <a:latin typeface="Times New Roman" panose="02020603050405020304" pitchFamily="18" charset="0"/>
                  <a:ea typeface="楷体_GB2312" pitchFamily="49" charset="-122"/>
                </a:rPr>
                <a:t>0        </a:t>
              </a:r>
              <a:r>
                <a:rPr lang="zh-CN" altLang="en-US" sz="2000" b="1" dirty="0">
                  <a:solidFill>
                    <a:srgbClr val="9CE157"/>
                  </a:solidFill>
                  <a:latin typeface="Times New Roman" panose="02020603050405020304" pitchFamily="18" charset="0"/>
                  <a:ea typeface="楷体_GB2312" pitchFamily="49" charset="-122"/>
                </a:rPr>
                <a:t>当</a:t>
              </a:r>
              <a:r>
                <a:rPr lang="en-US" altLang="zh-CN" sz="2000" b="1" dirty="0">
                  <a:solidFill>
                    <a:srgbClr val="9CE157"/>
                  </a:solidFill>
                  <a:latin typeface="Times New Roman" panose="02020603050405020304" pitchFamily="18" charset="0"/>
                  <a:ea typeface="楷体_GB2312" pitchFamily="49" charset="-122"/>
                </a:rPr>
                <a:t>j</a:t>
              </a:r>
              <a:r>
                <a:rPr lang="zh-CN" altLang="en-US" sz="2000" b="1" dirty="0">
                  <a:solidFill>
                    <a:srgbClr val="9CE157"/>
                  </a:solidFill>
                  <a:latin typeface="Times New Roman" panose="02020603050405020304" pitchFamily="18" charset="0"/>
                  <a:ea typeface="楷体_GB2312" pitchFamily="49" charset="-122"/>
                </a:rPr>
                <a:t>＝</a:t>
              </a:r>
              <a:r>
                <a:rPr lang="en-US" altLang="zh-CN" sz="2000" b="1" dirty="0">
                  <a:solidFill>
                    <a:srgbClr val="9CE157"/>
                  </a:solidFill>
                  <a:latin typeface="Times New Roman" panose="02020603050405020304" pitchFamily="18" charset="0"/>
                  <a:ea typeface="楷体_GB2312" pitchFamily="49" charset="-122"/>
                </a:rPr>
                <a:t>1</a:t>
              </a:r>
              <a:r>
                <a:rPr lang="zh-CN" altLang="en-US" sz="2000" b="1" dirty="0">
                  <a:solidFill>
                    <a:srgbClr val="9CE157"/>
                  </a:solidFill>
                  <a:latin typeface="Times New Roman" panose="02020603050405020304" pitchFamily="18" charset="0"/>
                  <a:ea typeface="楷体_GB2312" pitchFamily="49" charset="-122"/>
                </a:rPr>
                <a:t>时</a:t>
              </a:r>
              <a:endParaRPr lang="zh-CN" altLang="en-US" sz="2000" b="1" dirty="0">
                <a:solidFill>
                  <a:srgbClr val="9CE157"/>
                </a:solidFill>
                <a:latin typeface="Times New Roman" panose="02020603050405020304" pitchFamily="18" charset="0"/>
                <a:ea typeface="楷体_GB2312" pitchFamily="49" charset="-122"/>
              </a:endParaRPr>
            </a:p>
            <a:p>
              <a:r>
                <a:rPr lang="en-US" altLang="zh-CN" sz="2000" b="1" dirty="0">
                  <a:solidFill>
                    <a:srgbClr val="66FF33"/>
                  </a:solidFill>
                  <a:latin typeface="Times New Roman" panose="02020603050405020304" pitchFamily="18" charset="0"/>
                  <a:ea typeface="楷体_GB2312" pitchFamily="49" charset="-122"/>
                </a:rPr>
                <a:t>max { k </a:t>
              </a:r>
              <a:r>
                <a:rPr lang="en-US" altLang="zh-CN" sz="2000" b="1" dirty="0">
                  <a:solidFill>
                    <a:srgbClr val="FFFFFF"/>
                  </a:solidFill>
                  <a:latin typeface="Times New Roman" panose="02020603050405020304" pitchFamily="18" charset="0"/>
                  <a:ea typeface="楷体_GB2312" pitchFamily="49" charset="-122"/>
                </a:rPr>
                <a:t>|</a:t>
              </a:r>
              <a:r>
                <a:rPr lang="en-US" altLang="zh-CN" sz="2000" b="1" dirty="0">
                  <a:solidFill>
                    <a:srgbClr val="F98D43"/>
                  </a:solidFill>
                  <a:latin typeface="Times New Roman" panose="02020603050405020304" pitchFamily="18" charset="0"/>
                  <a:ea typeface="楷体_GB2312" pitchFamily="49" charset="-122"/>
                </a:rPr>
                <a:t>1&lt;k&lt;j</a:t>
              </a:r>
              <a:r>
                <a:rPr lang="en-US" altLang="zh-CN" sz="2000" b="1" dirty="0">
                  <a:solidFill>
                    <a:srgbClr val="9CE157"/>
                  </a:solidFill>
                  <a:latin typeface="Times New Roman" panose="02020603050405020304" pitchFamily="18" charset="0"/>
                  <a:ea typeface="楷体_GB2312" pitchFamily="49" charset="-122"/>
                </a:rPr>
                <a:t> </a:t>
              </a:r>
              <a:r>
                <a:rPr lang="zh-CN" altLang="en-US" sz="2000" b="1" dirty="0">
                  <a:solidFill>
                    <a:srgbClr val="9CE157"/>
                  </a:solidFill>
                  <a:latin typeface="Times New Roman" panose="02020603050405020304" pitchFamily="18" charset="0"/>
                  <a:ea typeface="楷体_GB2312" pitchFamily="49" charset="-122"/>
                </a:rPr>
                <a:t>且‘</a:t>
              </a:r>
              <a:r>
                <a:rPr lang="en-US" altLang="zh-CN" sz="2000" b="1" dirty="0">
                  <a:solidFill>
                    <a:srgbClr val="9CE157"/>
                  </a:solidFill>
                  <a:latin typeface="Times New Roman" panose="02020603050405020304" pitchFamily="18" charset="0"/>
                  <a:ea typeface="楷体_GB2312" pitchFamily="49" charset="-122"/>
                </a:rPr>
                <a:t>T</a:t>
              </a:r>
              <a:r>
                <a:rPr lang="en-US" altLang="zh-CN" sz="2000" b="1" baseline="-25000" dirty="0">
                  <a:solidFill>
                    <a:srgbClr val="9CE157"/>
                  </a:solidFill>
                  <a:latin typeface="Times New Roman" panose="02020603050405020304" pitchFamily="18" charset="0"/>
                  <a:ea typeface="楷体_GB2312" pitchFamily="49" charset="-122"/>
                </a:rPr>
                <a:t>1</a:t>
              </a:r>
              <a:r>
                <a:rPr lang="en-US" altLang="zh-CN" sz="2000" b="1" dirty="0">
                  <a:solidFill>
                    <a:srgbClr val="9CE157"/>
                  </a:solidFill>
                  <a:latin typeface="Times New Roman" panose="02020603050405020304" pitchFamily="18" charset="0"/>
                  <a:ea typeface="楷体_GB2312" pitchFamily="49" charset="-122"/>
                </a:rPr>
                <a:t>…T</a:t>
              </a:r>
              <a:r>
                <a:rPr lang="en-US" altLang="zh-CN" sz="2000" b="1" baseline="-25000" dirty="0">
                  <a:solidFill>
                    <a:srgbClr val="9CE157"/>
                  </a:solidFill>
                  <a:latin typeface="Times New Roman" panose="02020603050405020304" pitchFamily="18" charset="0"/>
                  <a:ea typeface="楷体_GB2312" pitchFamily="49" charset="-122"/>
                </a:rPr>
                <a:t>k-1</a:t>
              </a:r>
              <a:r>
                <a:rPr lang="en-US" altLang="zh-CN" sz="2000" b="1" dirty="0">
                  <a:solidFill>
                    <a:srgbClr val="9CE157"/>
                  </a:solidFill>
                  <a:latin typeface="Times New Roman" panose="02020603050405020304" pitchFamily="18" charset="0"/>
                  <a:ea typeface="楷体_GB2312" pitchFamily="49" charset="-122"/>
                </a:rPr>
                <a:t>’=‘T</a:t>
              </a:r>
              <a:r>
                <a:rPr lang="en-US" altLang="zh-CN" sz="2000" b="1" baseline="-25000" dirty="0">
                  <a:solidFill>
                    <a:srgbClr val="9CE157"/>
                  </a:solidFill>
                  <a:latin typeface="宋体" panose="02010600030101010101" pitchFamily="2" charset="-122"/>
                </a:rPr>
                <a:t>j-(k-1)</a:t>
              </a:r>
              <a:r>
                <a:rPr lang="en-US" altLang="zh-CN" sz="2000" b="1" dirty="0">
                  <a:solidFill>
                    <a:srgbClr val="9CE157"/>
                  </a:solidFill>
                  <a:latin typeface="Times New Roman" panose="02020603050405020304" pitchFamily="18" charset="0"/>
                  <a:ea typeface="楷体_GB2312" pitchFamily="49" charset="-122"/>
                </a:rPr>
                <a:t> …T</a:t>
              </a:r>
              <a:r>
                <a:rPr lang="en-US" altLang="zh-CN" sz="2000" b="1" baseline="-25000" dirty="0">
                  <a:solidFill>
                    <a:srgbClr val="9CE157"/>
                  </a:solidFill>
                  <a:latin typeface="Times New Roman" panose="02020603050405020304" pitchFamily="18" charset="0"/>
                  <a:ea typeface="楷体_GB2312" pitchFamily="49" charset="-122"/>
                </a:rPr>
                <a:t>j-1</a:t>
              </a:r>
              <a:r>
                <a:rPr lang="en-US" altLang="zh-CN" sz="2000" b="1" dirty="0">
                  <a:solidFill>
                    <a:srgbClr val="9CE157"/>
                  </a:solidFill>
                  <a:latin typeface="Times New Roman" panose="02020603050405020304" pitchFamily="18" charset="0"/>
                  <a:ea typeface="楷体_GB2312" pitchFamily="49" charset="-122"/>
                </a:rPr>
                <a:t>’ </a:t>
              </a:r>
              <a:r>
                <a:rPr lang="en-US" altLang="zh-CN" sz="2000" b="1" dirty="0">
                  <a:solidFill>
                    <a:srgbClr val="66FF33"/>
                  </a:solidFill>
                  <a:latin typeface="Times New Roman" panose="02020603050405020304" pitchFamily="18" charset="0"/>
                  <a:ea typeface="楷体_GB2312" pitchFamily="49" charset="-122"/>
                </a:rPr>
                <a:t>}</a:t>
              </a:r>
              <a:endParaRPr lang="en-US" altLang="zh-CN" sz="2000" b="1" dirty="0">
                <a:solidFill>
                  <a:srgbClr val="66FF33"/>
                </a:solidFill>
                <a:latin typeface="Times New Roman" panose="02020603050405020304" pitchFamily="18" charset="0"/>
                <a:ea typeface="楷体_GB2312" pitchFamily="49" charset="-122"/>
              </a:endParaRPr>
            </a:p>
            <a:p>
              <a:r>
                <a:rPr lang="en-US" altLang="zh-CN" sz="2000" b="1" dirty="0">
                  <a:solidFill>
                    <a:srgbClr val="66FF33"/>
                  </a:solidFill>
                  <a:latin typeface="Times New Roman" panose="02020603050405020304" pitchFamily="18" charset="0"/>
                  <a:ea typeface="楷体_GB2312" pitchFamily="49" charset="-122"/>
                </a:rPr>
                <a:t>1       </a:t>
              </a:r>
              <a:r>
                <a:rPr lang="zh-CN" altLang="en-US" sz="2000" b="1" dirty="0">
                  <a:solidFill>
                    <a:srgbClr val="9CE157"/>
                  </a:solidFill>
                  <a:latin typeface="Times New Roman" panose="02020603050405020304" pitchFamily="18" charset="0"/>
                  <a:ea typeface="楷体_GB2312" pitchFamily="49" charset="-122"/>
                </a:rPr>
                <a:t>其他情况</a:t>
              </a:r>
              <a:endParaRPr lang="zh-CN" altLang="en-US" sz="2000" b="1" dirty="0">
                <a:solidFill>
                  <a:srgbClr val="9CE157"/>
                </a:solidFill>
                <a:latin typeface="Times New Roman" panose="02020603050405020304" pitchFamily="18" charset="0"/>
                <a:ea typeface="楷体_GB2312" pitchFamily="49" charset="-122"/>
              </a:endParaRPr>
            </a:p>
          </p:txBody>
        </p:sp>
        <p:sp>
          <p:nvSpPr>
            <p:cNvPr id="92187" name="AutoShape 8"/>
            <p:cNvSpPr/>
            <p:nvPr/>
          </p:nvSpPr>
          <p:spPr>
            <a:xfrm>
              <a:off x="1584" y="1488"/>
              <a:ext cx="48" cy="576"/>
            </a:xfrm>
            <a:prstGeom prst="leftBrace">
              <a:avLst>
                <a:gd name="adj1" fmla="val 100000"/>
                <a:gd name="adj2" fmla="val 50000"/>
              </a:avLst>
            </a:prstGeom>
            <a:noFill/>
            <a:ln w="19050" cap="flat" cmpd="sng">
              <a:solidFill>
                <a:schemeClr val="tx1"/>
              </a:solidFill>
              <a:prstDash val="solid"/>
              <a:headEnd type="none" w="med" len="med"/>
              <a:tailEnd type="none" w="med" len="med"/>
            </a:ln>
          </p:spPr>
          <p:txBody>
            <a:bodyPr wrap="none" anchor="ctr"/>
            <a:p>
              <a:endParaRPr lang="zh-CN" altLang="en-US" sz="2400" dirty="0">
                <a:solidFill>
                  <a:srgbClr val="FFFFFF"/>
                </a:solidFill>
                <a:latin typeface="Times New Roman" panose="02020603050405020304" pitchFamily="18" charset="0"/>
              </a:endParaRPr>
            </a:p>
          </p:txBody>
        </p:sp>
      </p:grpSp>
      <p:sp>
        <p:nvSpPr>
          <p:cNvPr id="153609" name="Rectangle 9"/>
          <p:cNvSpPr/>
          <p:nvPr/>
        </p:nvSpPr>
        <p:spPr>
          <a:xfrm>
            <a:off x="4464050" y="1524000"/>
            <a:ext cx="335280" cy="460375"/>
          </a:xfrm>
          <a:prstGeom prst="rect">
            <a:avLst/>
          </a:prstGeom>
          <a:noFill/>
          <a:ln w="9525">
            <a:noFill/>
          </a:ln>
        </p:spPr>
        <p:txBody>
          <a:bodyPr wrap="none">
            <a:spAutoFit/>
          </a:bodyPr>
          <a:p>
            <a:r>
              <a:rPr lang="en-US" altLang="zh-CN" sz="2400" b="1" dirty="0">
                <a:solidFill>
                  <a:srgbClr val="66FF33"/>
                </a:solidFill>
                <a:latin typeface="Times New Roman" panose="02020603050405020304" pitchFamily="18" charset="0"/>
                <a:ea typeface="楷体_GB2312" pitchFamily="49" charset="-122"/>
              </a:rPr>
              <a:t>0</a:t>
            </a:r>
            <a:endParaRPr lang="en-US" altLang="zh-CN" sz="2400" b="1" dirty="0">
              <a:solidFill>
                <a:srgbClr val="66FF33"/>
              </a:solidFill>
              <a:latin typeface="Times New Roman" panose="02020603050405020304" pitchFamily="18" charset="0"/>
              <a:ea typeface="楷体_GB2312" pitchFamily="49" charset="-122"/>
            </a:endParaRPr>
          </a:p>
        </p:txBody>
      </p:sp>
      <p:sp>
        <p:nvSpPr>
          <p:cNvPr id="153610" name="Line 10"/>
          <p:cNvSpPr/>
          <p:nvPr/>
        </p:nvSpPr>
        <p:spPr>
          <a:xfrm>
            <a:off x="1752600" y="1524000"/>
            <a:ext cx="6400800" cy="0"/>
          </a:xfrm>
          <a:prstGeom prst="line">
            <a:avLst/>
          </a:prstGeom>
          <a:ln w="9525" cap="flat" cmpd="sng">
            <a:solidFill>
              <a:schemeClr val="tx1"/>
            </a:solidFill>
            <a:prstDash val="solid"/>
            <a:headEnd type="none" w="med" len="med"/>
            <a:tailEnd type="none" w="med" len="med"/>
          </a:ln>
        </p:spPr>
      </p:sp>
      <p:sp>
        <p:nvSpPr>
          <p:cNvPr id="153611" name="Line 11"/>
          <p:cNvSpPr/>
          <p:nvPr/>
        </p:nvSpPr>
        <p:spPr>
          <a:xfrm>
            <a:off x="1752600" y="2057400"/>
            <a:ext cx="6400800" cy="0"/>
          </a:xfrm>
          <a:prstGeom prst="line">
            <a:avLst/>
          </a:prstGeom>
          <a:ln w="9525" cap="flat" cmpd="sng">
            <a:solidFill>
              <a:schemeClr val="tx1"/>
            </a:solidFill>
            <a:prstDash val="solid"/>
            <a:headEnd type="none" w="med" len="med"/>
            <a:tailEnd type="none" w="med" len="med"/>
          </a:ln>
        </p:spPr>
      </p:sp>
      <p:sp>
        <p:nvSpPr>
          <p:cNvPr id="153612" name="Rectangle 12"/>
          <p:cNvSpPr/>
          <p:nvPr/>
        </p:nvSpPr>
        <p:spPr>
          <a:xfrm>
            <a:off x="4768850" y="1524000"/>
            <a:ext cx="335280" cy="460375"/>
          </a:xfrm>
          <a:prstGeom prst="rect">
            <a:avLst/>
          </a:prstGeom>
          <a:noFill/>
          <a:ln w="9525">
            <a:noFill/>
          </a:ln>
        </p:spPr>
        <p:txBody>
          <a:bodyPr wrap="none">
            <a:spAutoFit/>
          </a:bodyPr>
          <a:p>
            <a:r>
              <a:rPr lang="en-US" altLang="zh-CN" sz="2400" b="1" dirty="0">
                <a:solidFill>
                  <a:srgbClr val="66FF33"/>
                </a:solidFill>
                <a:latin typeface="Times New Roman" panose="02020603050405020304" pitchFamily="18" charset="0"/>
                <a:ea typeface="楷体_GB2312" pitchFamily="49" charset="-122"/>
              </a:rPr>
              <a:t>1</a:t>
            </a:r>
            <a:endParaRPr lang="en-US" altLang="zh-CN" sz="2400" b="1" dirty="0">
              <a:solidFill>
                <a:srgbClr val="66FF33"/>
              </a:solidFill>
              <a:latin typeface="Times New Roman" panose="02020603050405020304" pitchFamily="18" charset="0"/>
              <a:ea typeface="楷体_GB2312" pitchFamily="49" charset="-122"/>
            </a:endParaRPr>
          </a:p>
        </p:txBody>
      </p:sp>
      <p:sp>
        <p:nvSpPr>
          <p:cNvPr id="153613" name="Rectangle 13"/>
          <p:cNvSpPr/>
          <p:nvPr/>
        </p:nvSpPr>
        <p:spPr>
          <a:xfrm>
            <a:off x="5149850" y="1524000"/>
            <a:ext cx="335280" cy="460375"/>
          </a:xfrm>
          <a:prstGeom prst="rect">
            <a:avLst/>
          </a:prstGeom>
          <a:noFill/>
          <a:ln w="9525">
            <a:noFill/>
          </a:ln>
        </p:spPr>
        <p:txBody>
          <a:bodyPr wrap="none">
            <a:spAutoFit/>
          </a:bodyPr>
          <a:p>
            <a:r>
              <a:rPr lang="en-US" altLang="zh-CN" sz="2400" b="1" dirty="0">
                <a:solidFill>
                  <a:srgbClr val="F98D43"/>
                </a:solidFill>
                <a:latin typeface="Times New Roman" panose="02020603050405020304" pitchFamily="18" charset="0"/>
                <a:ea typeface="楷体_GB2312" pitchFamily="49" charset="-122"/>
              </a:rPr>
              <a:t>1</a:t>
            </a:r>
            <a:endParaRPr lang="en-US" altLang="zh-CN" sz="2400" b="1" dirty="0">
              <a:solidFill>
                <a:srgbClr val="F98D43"/>
              </a:solidFill>
              <a:latin typeface="Times New Roman" panose="02020603050405020304" pitchFamily="18" charset="0"/>
              <a:ea typeface="楷体_GB2312" pitchFamily="49" charset="-122"/>
            </a:endParaRPr>
          </a:p>
        </p:txBody>
      </p:sp>
      <p:sp>
        <p:nvSpPr>
          <p:cNvPr id="153614" name="Rectangle 14"/>
          <p:cNvSpPr/>
          <p:nvPr/>
        </p:nvSpPr>
        <p:spPr>
          <a:xfrm>
            <a:off x="5486400" y="1524000"/>
            <a:ext cx="335280" cy="460375"/>
          </a:xfrm>
          <a:prstGeom prst="rect">
            <a:avLst/>
          </a:prstGeom>
          <a:noFill/>
          <a:ln w="9525">
            <a:noFill/>
          </a:ln>
        </p:spPr>
        <p:txBody>
          <a:bodyPr wrap="none">
            <a:spAutoFit/>
          </a:bodyPr>
          <a:p>
            <a:r>
              <a:rPr lang="en-US" altLang="zh-CN" sz="2400" b="1" dirty="0">
                <a:solidFill>
                  <a:srgbClr val="F98D43"/>
                </a:solidFill>
                <a:latin typeface="Times New Roman" panose="02020603050405020304" pitchFamily="18" charset="0"/>
                <a:ea typeface="楷体_GB2312" pitchFamily="49" charset="-122"/>
              </a:rPr>
              <a:t>2</a:t>
            </a:r>
            <a:endParaRPr lang="en-US" altLang="zh-CN" sz="2400" b="1" dirty="0">
              <a:solidFill>
                <a:srgbClr val="F98D43"/>
              </a:solidFill>
              <a:latin typeface="Times New Roman" panose="02020603050405020304" pitchFamily="18" charset="0"/>
              <a:ea typeface="楷体_GB2312" pitchFamily="49" charset="-122"/>
            </a:endParaRPr>
          </a:p>
        </p:txBody>
      </p:sp>
      <p:sp>
        <p:nvSpPr>
          <p:cNvPr id="153615" name="Rectangle 15"/>
          <p:cNvSpPr/>
          <p:nvPr/>
        </p:nvSpPr>
        <p:spPr>
          <a:xfrm>
            <a:off x="5835650" y="1524000"/>
            <a:ext cx="335280" cy="460375"/>
          </a:xfrm>
          <a:prstGeom prst="rect">
            <a:avLst/>
          </a:prstGeom>
          <a:noFill/>
          <a:ln w="9525">
            <a:noFill/>
          </a:ln>
        </p:spPr>
        <p:txBody>
          <a:bodyPr wrap="none">
            <a:spAutoFit/>
          </a:bodyPr>
          <a:p>
            <a:r>
              <a:rPr lang="en-US" altLang="zh-CN" sz="2400" b="1" dirty="0">
                <a:solidFill>
                  <a:srgbClr val="F98D43"/>
                </a:solidFill>
                <a:latin typeface="Times New Roman" panose="02020603050405020304" pitchFamily="18" charset="0"/>
                <a:ea typeface="楷体_GB2312" pitchFamily="49" charset="-122"/>
              </a:rPr>
              <a:t>2</a:t>
            </a:r>
            <a:endParaRPr lang="en-US" altLang="zh-CN" sz="2400" b="1" dirty="0">
              <a:solidFill>
                <a:srgbClr val="F98D43"/>
              </a:solidFill>
              <a:latin typeface="Times New Roman" panose="02020603050405020304" pitchFamily="18" charset="0"/>
              <a:ea typeface="楷体_GB2312" pitchFamily="49" charset="-122"/>
            </a:endParaRPr>
          </a:p>
        </p:txBody>
      </p:sp>
      <p:sp>
        <p:nvSpPr>
          <p:cNvPr id="153616" name="Rectangle 16"/>
          <p:cNvSpPr/>
          <p:nvPr/>
        </p:nvSpPr>
        <p:spPr>
          <a:xfrm>
            <a:off x="6140450" y="1524000"/>
            <a:ext cx="336550" cy="460375"/>
          </a:xfrm>
          <a:prstGeom prst="rect">
            <a:avLst/>
          </a:prstGeom>
          <a:noFill/>
          <a:ln w="9525">
            <a:noFill/>
          </a:ln>
        </p:spPr>
        <p:txBody>
          <a:bodyPr>
            <a:spAutoFit/>
          </a:bodyPr>
          <a:p>
            <a:r>
              <a:rPr lang="en-US" altLang="zh-CN" sz="2400" b="1" dirty="0">
                <a:solidFill>
                  <a:srgbClr val="66FF33"/>
                </a:solidFill>
                <a:latin typeface="Times New Roman" panose="02020603050405020304" pitchFamily="18" charset="0"/>
                <a:ea typeface="楷体_GB2312" pitchFamily="49" charset="-122"/>
              </a:rPr>
              <a:t>3</a:t>
            </a:r>
            <a:endParaRPr lang="en-US" altLang="zh-CN" sz="2400" b="1" dirty="0">
              <a:solidFill>
                <a:srgbClr val="66FF33"/>
              </a:solidFill>
              <a:latin typeface="Times New Roman" panose="02020603050405020304" pitchFamily="18" charset="0"/>
              <a:ea typeface="楷体_GB2312" pitchFamily="49" charset="-122"/>
            </a:endParaRPr>
          </a:p>
        </p:txBody>
      </p:sp>
      <p:sp>
        <p:nvSpPr>
          <p:cNvPr id="153617" name="Rectangle 17"/>
          <p:cNvSpPr/>
          <p:nvPr/>
        </p:nvSpPr>
        <p:spPr>
          <a:xfrm>
            <a:off x="6477000" y="1524000"/>
            <a:ext cx="335280" cy="460375"/>
          </a:xfrm>
          <a:prstGeom prst="rect">
            <a:avLst/>
          </a:prstGeom>
          <a:noFill/>
          <a:ln w="9525">
            <a:noFill/>
          </a:ln>
        </p:spPr>
        <p:txBody>
          <a:bodyPr wrap="none">
            <a:spAutoFit/>
          </a:bodyPr>
          <a:p>
            <a:r>
              <a:rPr lang="en-US" altLang="zh-CN" sz="2400" b="1" dirty="0">
                <a:solidFill>
                  <a:srgbClr val="66FF33"/>
                </a:solidFill>
                <a:latin typeface="Times New Roman" panose="02020603050405020304" pitchFamily="18" charset="0"/>
                <a:ea typeface="楷体_GB2312" pitchFamily="49" charset="-122"/>
              </a:rPr>
              <a:t>1</a:t>
            </a:r>
            <a:endParaRPr lang="en-US" altLang="zh-CN" sz="2400" b="1" dirty="0">
              <a:solidFill>
                <a:srgbClr val="66FF33"/>
              </a:solidFill>
              <a:latin typeface="Times New Roman" panose="02020603050405020304" pitchFamily="18" charset="0"/>
              <a:ea typeface="楷体_GB2312" pitchFamily="49" charset="-122"/>
            </a:endParaRPr>
          </a:p>
        </p:txBody>
      </p:sp>
      <p:sp>
        <p:nvSpPr>
          <p:cNvPr id="153618" name="Rectangle 18"/>
          <p:cNvSpPr/>
          <p:nvPr/>
        </p:nvSpPr>
        <p:spPr>
          <a:xfrm>
            <a:off x="6826250" y="1524000"/>
            <a:ext cx="335280" cy="460375"/>
          </a:xfrm>
          <a:prstGeom prst="rect">
            <a:avLst/>
          </a:prstGeom>
          <a:noFill/>
          <a:ln w="9525">
            <a:noFill/>
          </a:ln>
        </p:spPr>
        <p:txBody>
          <a:bodyPr wrap="none">
            <a:spAutoFit/>
          </a:bodyPr>
          <a:p>
            <a:r>
              <a:rPr lang="en-US" altLang="zh-CN" sz="2400" b="1" dirty="0">
                <a:solidFill>
                  <a:srgbClr val="66FF33"/>
                </a:solidFill>
                <a:latin typeface="Times New Roman" panose="02020603050405020304" pitchFamily="18" charset="0"/>
                <a:ea typeface="楷体_GB2312" pitchFamily="49" charset="-122"/>
              </a:rPr>
              <a:t>2</a:t>
            </a:r>
            <a:endParaRPr lang="en-US" altLang="zh-CN" sz="2400" b="1" dirty="0">
              <a:solidFill>
                <a:srgbClr val="66FF33"/>
              </a:solidFill>
              <a:latin typeface="Times New Roman" panose="02020603050405020304" pitchFamily="18" charset="0"/>
              <a:ea typeface="楷体_GB2312" pitchFamily="49" charset="-122"/>
            </a:endParaRPr>
          </a:p>
        </p:txBody>
      </p:sp>
      <p:sp>
        <p:nvSpPr>
          <p:cNvPr id="153619" name="Rectangle 19"/>
          <p:cNvSpPr/>
          <p:nvPr/>
        </p:nvSpPr>
        <p:spPr>
          <a:xfrm>
            <a:off x="1752600" y="2971800"/>
            <a:ext cx="1295400" cy="460375"/>
          </a:xfrm>
          <a:prstGeom prst="rect">
            <a:avLst/>
          </a:prstGeom>
          <a:noFill/>
          <a:ln w="9525">
            <a:noFill/>
          </a:ln>
        </p:spPr>
        <p:txBody>
          <a:bodyPr>
            <a:spAutoFit/>
          </a:bodyPr>
          <a:p>
            <a:r>
              <a:rPr lang="zh-CN" altLang="en-US" sz="2400" b="1" dirty="0">
                <a:solidFill>
                  <a:srgbClr val="FFCC00"/>
                </a:solidFill>
                <a:latin typeface="Times New Roman" panose="02020603050405020304" pitchFamily="18" charset="0"/>
                <a:ea typeface="楷体_GB2312" pitchFamily="49" charset="-122"/>
              </a:rPr>
              <a:t>讨论：</a:t>
            </a:r>
            <a:endParaRPr lang="zh-CN" altLang="en-US" sz="2400" b="1" dirty="0">
              <a:solidFill>
                <a:srgbClr val="FFCC00"/>
              </a:solidFill>
              <a:latin typeface="Times New Roman" panose="02020603050405020304" pitchFamily="18" charset="0"/>
              <a:ea typeface="楷体_GB2312" pitchFamily="49" charset="-122"/>
            </a:endParaRPr>
          </a:p>
        </p:txBody>
      </p:sp>
      <p:sp>
        <p:nvSpPr>
          <p:cNvPr id="153621" name="Rectangle 21"/>
          <p:cNvSpPr/>
          <p:nvPr/>
        </p:nvSpPr>
        <p:spPr>
          <a:xfrm>
            <a:off x="1905000" y="3429000"/>
            <a:ext cx="8382000" cy="829945"/>
          </a:xfrm>
          <a:prstGeom prst="rect">
            <a:avLst/>
          </a:prstGeom>
          <a:noFill/>
          <a:ln w="9525">
            <a:noFill/>
          </a:ln>
        </p:spPr>
        <p:txBody>
          <a:bodyPr>
            <a:spAutoFit/>
          </a:bodyPr>
          <a:p>
            <a:r>
              <a:rPr lang="en-US" altLang="zh-CN" sz="2400" b="1" dirty="0">
                <a:solidFill>
                  <a:srgbClr val="9CE157"/>
                </a:solidFill>
                <a:latin typeface="Times New Roman" panose="02020603050405020304" pitchFamily="18" charset="0"/>
                <a:ea typeface="楷体_GB2312" pitchFamily="49" charset="-122"/>
              </a:rPr>
              <a:t>j=1</a:t>
            </a:r>
            <a:r>
              <a:rPr lang="zh-CN" altLang="en-US" sz="2400" b="1" dirty="0">
                <a:solidFill>
                  <a:srgbClr val="FFFFFF"/>
                </a:solidFill>
                <a:latin typeface="Times New Roman" panose="02020603050405020304" pitchFamily="18" charset="0"/>
                <a:ea typeface="楷体_GB2312" pitchFamily="49" charset="-122"/>
              </a:rPr>
              <a:t>时</a:t>
            </a:r>
            <a:r>
              <a:rPr lang="en-US" altLang="zh-CN" sz="2400" b="1" dirty="0">
                <a:solidFill>
                  <a:srgbClr val="FFFFFF"/>
                </a:solidFill>
                <a:latin typeface="Times New Roman" panose="02020603050405020304" pitchFamily="18" charset="0"/>
                <a:ea typeface="楷体_GB2312" pitchFamily="49" charset="-122"/>
              </a:rPr>
              <a:t>, next[ j ]≡</a:t>
            </a:r>
            <a:r>
              <a:rPr lang="en-US" altLang="zh-CN" sz="2400" b="1" dirty="0">
                <a:solidFill>
                  <a:srgbClr val="66FF33"/>
                </a:solidFill>
                <a:latin typeface="Times New Roman" panose="02020603050405020304" pitchFamily="18" charset="0"/>
                <a:ea typeface="楷体_GB2312" pitchFamily="49" charset="-122"/>
              </a:rPr>
              <a:t> 0</a:t>
            </a:r>
            <a:r>
              <a:rPr lang="zh-CN" altLang="en-US" sz="2400" b="1" dirty="0">
                <a:solidFill>
                  <a:srgbClr val="66FF33"/>
                </a:solidFill>
                <a:latin typeface="Times New Roman" panose="02020603050405020304" pitchFamily="18" charset="0"/>
                <a:ea typeface="楷体_GB2312" pitchFamily="49" charset="-122"/>
              </a:rPr>
              <a:t>；</a:t>
            </a:r>
            <a:r>
              <a:rPr lang="en-US" altLang="zh-CN" sz="2400" b="1" dirty="0">
                <a:solidFill>
                  <a:srgbClr val="649FDA"/>
                </a:solidFill>
                <a:latin typeface="Times New Roman" panose="02020603050405020304" pitchFamily="18" charset="0"/>
                <a:ea typeface="楷体_GB2312" pitchFamily="49" charset="-122"/>
              </a:rPr>
              <a:t>//</a:t>
            </a:r>
            <a:r>
              <a:rPr lang="zh-CN" altLang="en-US" sz="2400" b="1" dirty="0">
                <a:solidFill>
                  <a:srgbClr val="649FDA"/>
                </a:solidFill>
                <a:latin typeface="Times New Roman" panose="02020603050405020304" pitchFamily="18" charset="0"/>
                <a:ea typeface="楷体_GB2312" pitchFamily="49" charset="-122"/>
              </a:rPr>
              <a:t>属于“</a:t>
            </a:r>
            <a:r>
              <a:rPr lang="en-US" altLang="zh-CN" sz="2400" b="1" dirty="0">
                <a:solidFill>
                  <a:srgbClr val="649FDA"/>
                </a:solidFill>
                <a:latin typeface="Times New Roman" panose="02020603050405020304" pitchFamily="18" charset="0"/>
                <a:ea typeface="楷体_GB2312" pitchFamily="49" charset="-122"/>
              </a:rPr>
              <a:t>j=1”</a:t>
            </a:r>
            <a:r>
              <a:rPr lang="zh-CN" altLang="en-US" sz="2400" b="1" dirty="0">
                <a:solidFill>
                  <a:srgbClr val="649FDA"/>
                </a:solidFill>
                <a:latin typeface="Times New Roman" panose="02020603050405020304" pitchFamily="18" charset="0"/>
                <a:ea typeface="楷体_GB2312" pitchFamily="49" charset="-122"/>
              </a:rPr>
              <a:t>情况</a:t>
            </a:r>
            <a:r>
              <a:rPr lang="en-US" altLang="zh-CN" sz="2400" b="1" dirty="0">
                <a:solidFill>
                  <a:srgbClr val="649FDA"/>
                </a:solidFill>
                <a:latin typeface="Times New Roman" panose="02020603050405020304" pitchFamily="18" charset="0"/>
                <a:ea typeface="楷体_GB2312" pitchFamily="49" charset="-122"/>
              </a:rPr>
              <a:t>;</a:t>
            </a:r>
            <a:endParaRPr lang="en-US" altLang="zh-CN" sz="2400" b="1" dirty="0">
              <a:solidFill>
                <a:srgbClr val="649FDA"/>
              </a:solidFill>
              <a:latin typeface="Times New Roman" panose="02020603050405020304" pitchFamily="18" charset="0"/>
              <a:ea typeface="楷体_GB2312" pitchFamily="49" charset="-122"/>
            </a:endParaRPr>
          </a:p>
          <a:p>
            <a:r>
              <a:rPr lang="en-US" altLang="zh-CN" sz="2400" b="1" dirty="0">
                <a:solidFill>
                  <a:srgbClr val="9CE157"/>
                </a:solidFill>
                <a:latin typeface="Times New Roman" panose="02020603050405020304" pitchFamily="18" charset="0"/>
                <a:ea typeface="楷体_GB2312" pitchFamily="49" charset="-122"/>
              </a:rPr>
              <a:t>j=2</a:t>
            </a:r>
            <a:r>
              <a:rPr lang="zh-CN" altLang="en-US" sz="2400" b="1" dirty="0">
                <a:solidFill>
                  <a:srgbClr val="FFFFFF"/>
                </a:solidFill>
                <a:latin typeface="Times New Roman" panose="02020603050405020304" pitchFamily="18" charset="0"/>
                <a:ea typeface="楷体_GB2312" pitchFamily="49" charset="-122"/>
              </a:rPr>
              <a:t>时</a:t>
            </a:r>
            <a:r>
              <a:rPr lang="en-US" altLang="zh-CN" sz="2400" b="1" dirty="0">
                <a:solidFill>
                  <a:srgbClr val="FFFFFF"/>
                </a:solidFill>
                <a:latin typeface="Times New Roman" panose="02020603050405020304" pitchFamily="18" charset="0"/>
                <a:ea typeface="楷体_GB2312" pitchFamily="49" charset="-122"/>
              </a:rPr>
              <a:t>, next[ j ]≡</a:t>
            </a:r>
            <a:r>
              <a:rPr lang="en-US" altLang="zh-CN" sz="2400" b="1" dirty="0">
                <a:solidFill>
                  <a:srgbClr val="66FF33"/>
                </a:solidFill>
                <a:latin typeface="Times New Roman" panose="02020603050405020304" pitchFamily="18" charset="0"/>
                <a:ea typeface="楷体_GB2312" pitchFamily="49" charset="-122"/>
              </a:rPr>
              <a:t> 1</a:t>
            </a:r>
            <a:r>
              <a:rPr lang="zh-CN" altLang="en-US" sz="2400" b="1" dirty="0">
                <a:solidFill>
                  <a:srgbClr val="66FF33"/>
                </a:solidFill>
                <a:latin typeface="Times New Roman" panose="02020603050405020304" pitchFamily="18" charset="0"/>
                <a:ea typeface="楷体_GB2312" pitchFamily="49" charset="-122"/>
              </a:rPr>
              <a:t>；</a:t>
            </a:r>
            <a:r>
              <a:rPr lang="en-US" altLang="zh-CN" sz="2400" b="1" dirty="0">
                <a:solidFill>
                  <a:srgbClr val="649FDA"/>
                </a:solidFill>
                <a:latin typeface="Times New Roman" panose="02020603050405020304" pitchFamily="18" charset="0"/>
                <a:ea typeface="楷体_GB2312" pitchFamily="49" charset="-122"/>
              </a:rPr>
              <a:t>// </a:t>
            </a:r>
            <a:r>
              <a:rPr lang="zh-CN" altLang="en-US" sz="2400" b="1" dirty="0">
                <a:solidFill>
                  <a:srgbClr val="649FDA"/>
                </a:solidFill>
                <a:latin typeface="Times New Roman" panose="02020603050405020304" pitchFamily="18" charset="0"/>
                <a:ea typeface="楷体_GB2312" pitchFamily="49" charset="-122"/>
              </a:rPr>
              <a:t>找不到</a:t>
            </a:r>
            <a:r>
              <a:rPr lang="en-US" altLang="zh-CN" sz="2400" b="1" dirty="0">
                <a:solidFill>
                  <a:srgbClr val="649FDA"/>
                </a:solidFill>
                <a:latin typeface="Times New Roman" panose="02020603050405020304" pitchFamily="18" charset="0"/>
                <a:ea typeface="楷体_GB2312" pitchFamily="49" charset="-122"/>
              </a:rPr>
              <a:t>1&lt;k&lt;j</a:t>
            </a:r>
            <a:r>
              <a:rPr lang="zh-CN" altLang="en-US" sz="2400" b="1" dirty="0">
                <a:solidFill>
                  <a:srgbClr val="649FDA"/>
                </a:solidFill>
                <a:latin typeface="Times New Roman" panose="02020603050405020304" pitchFamily="18" charset="0"/>
                <a:ea typeface="楷体_GB2312" pitchFamily="49" charset="-122"/>
              </a:rPr>
              <a:t>的</a:t>
            </a:r>
            <a:r>
              <a:rPr lang="en-US" altLang="zh-CN" sz="2400" b="1" dirty="0">
                <a:solidFill>
                  <a:srgbClr val="649FDA"/>
                </a:solidFill>
                <a:latin typeface="Times New Roman" panose="02020603050405020304" pitchFamily="18" charset="0"/>
                <a:ea typeface="楷体_GB2312" pitchFamily="49" charset="-122"/>
              </a:rPr>
              <a:t>k</a:t>
            </a:r>
            <a:r>
              <a:rPr lang="zh-CN" altLang="en-US" sz="2400" b="1" dirty="0">
                <a:solidFill>
                  <a:srgbClr val="649FDA"/>
                </a:solidFill>
                <a:latin typeface="Times New Roman" panose="02020603050405020304" pitchFamily="18" charset="0"/>
                <a:ea typeface="楷体_GB2312" pitchFamily="49" charset="-122"/>
              </a:rPr>
              <a:t>，属于“其他情况”；</a:t>
            </a:r>
            <a:endParaRPr lang="zh-CN" altLang="en-US" sz="2400" b="1" dirty="0">
              <a:solidFill>
                <a:srgbClr val="649FDA"/>
              </a:solidFill>
              <a:latin typeface="Times New Roman" panose="02020603050405020304" pitchFamily="18" charset="0"/>
              <a:ea typeface="楷体_GB2312" pitchFamily="49" charset="-122"/>
            </a:endParaRPr>
          </a:p>
        </p:txBody>
      </p:sp>
      <p:sp>
        <p:nvSpPr>
          <p:cNvPr id="153622" name="Rectangle 22"/>
          <p:cNvSpPr/>
          <p:nvPr/>
        </p:nvSpPr>
        <p:spPr>
          <a:xfrm>
            <a:off x="1752600" y="2438400"/>
            <a:ext cx="1981200" cy="460375"/>
          </a:xfrm>
          <a:prstGeom prst="rect">
            <a:avLst/>
          </a:prstGeom>
          <a:noFill/>
          <a:ln w="9525">
            <a:noFill/>
          </a:ln>
        </p:spPr>
        <p:txBody>
          <a:bodyPr>
            <a:spAutoFit/>
          </a:bodyPr>
          <a:p>
            <a:r>
              <a:rPr lang="zh-CN" altLang="en-US" sz="2400" b="1" dirty="0">
                <a:solidFill>
                  <a:srgbClr val="FFCC00"/>
                </a:solidFill>
                <a:latin typeface="Times New Roman" panose="02020603050405020304" pitchFamily="18" charset="0"/>
                <a:ea typeface="楷体_GB2312" pitchFamily="49" charset="-122"/>
              </a:rPr>
              <a:t>刚才已归纳：</a:t>
            </a:r>
            <a:endParaRPr lang="zh-CN" altLang="en-US" sz="2400" b="1" dirty="0">
              <a:solidFill>
                <a:srgbClr val="FFCC00"/>
              </a:solidFill>
              <a:latin typeface="Times New Roman" panose="02020603050405020304" pitchFamily="18" charset="0"/>
              <a:ea typeface="楷体_GB2312" pitchFamily="49" charset="-122"/>
            </a:endParaRPr>
          </a:p>
        </p:txBody>
      </p:sp>
      <p:sp>
        <p:nvSpPr>
          <p:cNvPr id="153623" name="Rectangle 23"/>
          <p:cNvSpPr/>
          <p:nvPr/>
        </p:nvSpPr>
        <p:spPr>
          <a:xfrm>
            <a:off x="1905000" y="4191000"/>
            <a:ext cx="8763000" cy="460375"/>
          </a:xfrm>
          <a:prstGeom prst="rect">
            <a:avLst/>
          </a:prstGeom>
          <a:noFill/>
          <a:ln w="9525">
            <a:noFill/>
          </a:ln>
        </p:spPr>
        <p:txBody>
          <a:bodyPr>
            <a:spAutoFit/>
          </a:bodyPr>
          <a:p>
            <a:r>
              <a:rPr lang="en-US" altLang="zh-CN" sz="2400" b="1" dirty="0">
                <a:solidFill>
                  <a:srgbClr val="9CE157"/>
                </a:solidFill>
                <a:latin typeface="Times New Roman" panose="02020603050405020304" pitchFamily="18" charset="0"/>
                <a:ea typeface="楷体_GB2312" pitchFamily="49" charset="-122"/>
              </a:rPr>
              <a:t>j=3</a:t>
            </a:r>
            <a:r>
              <a:rPr lang="zh-CN" altLang="en-US" sz="2400" b="1" dirty="0">
                <a:solidFill>
                  <a:srgbClr val="FFFFFF"/>
                </a:solidFill>
                <a:latin typeface="Times New Roman" panose="02020603050405020304" pitchFamily="18" charset="0"/>
                <a:ea typeface="楷体_GB2312" pitchFamily="49" charset="-122"/>
              </a:rPr>
              <a:t>时</a:t>
            </a:r>
            <a:r>
              <a:rPr lang="en-US" altLang="zh-CN" sz="2400" b="1" dirty="0">
                <a:solidFill>
                  <a:srgbClr val="FFFFFF"/>
                </a:solidFill>
                <a:latin typeface="Times New Roman" panose="02020603050405020304" pitchFamily="18" charset="0"/>
                <a:ea typeface="楷体_GB2312" pitchFamily="49" charset="-122"/>
              </a:rPr>
              <a:t>, </a:t>
            </a:r>
            <a:r>
              <a:rPr lang="en-US" altLang="zh-CN" sz="2400" b="1" dirty="0">
                <a:solidFill>
                  <a:srgbClr val="9CE157"/>
                </a:solidFill>
                <a:latin typeface="Times New Roman" panose="02020603050405020304" pitchFamily="18" charset="0"/>
                <a:ea typeface="楷体_GB2312" pitchFamily="49" charset="-122"/>
              </a:rPr>
              <a:t>k={2}</a:t>
            </a:r>
            <a:r>
              <a:rPr lang="zh-CN" altLang="en-US" sz="2400" b="1" dirty="0">
                <a:solidFill>
                  <a:srgbClr val="FFFFFF"/>
                </a:solidFill>
                <a:latin typeface="Times New Roman" panose="02020603050405020304" pitchFamily="18" charset="0"/>
                <a:ea typeface="楷体_GB2312" pitchFamily="49" charset="-122"/>
              </a:rPr>
              <a:t>，只需查看‘</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1</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宋体" panose="02010600030101010101" pitchFamily="2" charset="-122"/>
              </a:rPr>
              <a:t>2</a:t>
            </a:r>
            <a:r>
              <a:rPr lang="en-US" altLang="zh-CN" sz="2400" b="1" dirty="0">
                <a:solidFill>
                  <a:srgbClr val="FFFFFF"/>
                </a:solidFill>
                <a:latin typeface="Times New Roman" panose="02020603050405020304" pitchFamily="18" charset="0"/>
                <a:ea typeface="楷体_GB2312" pitchFamily="49" charset="-122"/>
              </a:rPr>
              <a:t>’</a:t>
            </a:r>
            <a:r>
              <a:rPr lang="zh-CN" altLang="en-US" sz="2400" b="1" dirty="0">
                <a:solidFill>
                  <a:srgbClr val="FFFFFF"/>
                </a:solidFill>
                <a:latin typeface="Times New Roman" panose="02020603050405020304" pitchFamily="18" charset="0"/>
                <a:ea typeface="楷体_GB2312" pitchFamily="49" charset="-122"/>
              </a:rPr>
              <a:t>成立否，</a:t>
            </a:r>
            <a:r>
              <a:rPr lang="en-US" altLang="zh-CN" sz="2400" b="1" dirty="0">
                <a:solidFill>
                  <a:srgbClr val="FFFFFF"/>
                </a:solidFill>
                <a:latin typeface="Times New Roman" panose="02020603050405020304" pitchFamily="18" charset="0"/>
                <a:ea typeface="楷体_GB2312" pitchFamily="49" charset="-122"/>
              </a:rPr>
              <a:t>No</a:t>
            </a:r>
            <a:r>
              <a:rPr lang="zh-CN" altLang="en-US" sz="2400" b="1" dirty="0">
                <a:solidFill>
                  <a:srgbClr val="FFFFFF"/>
                </a:solidFill>
                <a:latin typeface="Times New Roman" panose="02020603050405020304" pitchFamily="18" charset="0"/>
                <a:ea typeface="楷体_GB2312" pitchFamily="49" charset="-122"/>
              </a:rPr>
              <a:t>则属于其他情况</a:t>
            </a:r>
            <a:r>
              <a:rPr lang="zh-CN" altLang="en-US" sz="2000" b="1" dirty="0">
                <a:solidFill>
                  <a:srgbClr val="9CE157"/>
                </a:solidFill>
                <a:latin typeface="Times New Roman" panose="02020603050405020304" pitchFamily="18" charset="0"/>
                <a:ea typeface="楷体_GB2312" pitchFamily="49" charset="-122"/>
              </a:rPr>
              <a:t> </a:t>
            </a:r>
            <a:endParaRPr lang="zh-CN" altLang="en-US" sz="2000" b="1" dirty="0">
              <a:solidFill>
                <a:srgbClr val="9CE157"/>
              </a:solidFill>
              <a:latin typeface="Times New Roman" panose="02020603050405020304" pitchFamily="18" charset="0"/>
              <a:ea typeface="楷体_GB2312" pitchFamily="49" charset="-122"/>
            </a:endParaRPr>
          </a:p>
        </p:txBody>
      </p:sp>
      <p:sp>
        <p:nvSpPr>
          <p:cNvPr id="153624" name="Rectangle 24"/>
          <p:cNvSpPr/>
          <p:nvPr/>
        </p:nvSpPr>
        <p:spPr>
          <a:xfrm>
            <a:off x="1905000" y="4511675"/>
            <a:ext cx="8534400" cy="460375"/>
          </a:xfrm>
          <a:prstGeom prst="rect">
            <a:avLst/>
          </a:prstGeom>
          <a:noFill/>
          <a:ln w="9525">
            <a:noFill/>
          </a:ln>
        </p:spPr>
        <p:txBody>
          <a:bodyPr>
            <a:spAutoFit/>
          </a:bodyPr>
          <a:p>
            <a:r>
              <a:rPr lang="en-US" altLang="zh-CN" sz="2400" b="1" dirty="0">
                <a:solidFill>
                  <a:srgbClr val="9CE157"/>
                </a:solidFill>
                <a:latin typeface="Times New Roman" panose="02020603050405020304" pitchFamily="18" charset="0"/>
                <a:ea typeface="楷体_GB2312" pitchFamily="49" charset="-122"/>
              </a:rPr>
              <a:t>j=4</a:t>
            </a:r>
            <a:r>
              <a:rPr lang="zh-CN" altLang="en-US" sz="2400" b="1" dirty="0">
                <a:solidFill>
                  <a:srgbClr val="FFFFFF"/>
                </a:solidFill>
                <a:latin typeface="Times New Roman" panose="02020603050405020304" pitchFamily="18" charset="0"/>
                <a:ea typeface="楷体_GB2312" pitchFamily="49" charset="-122"/>
              </a:rPr>
              <a:t>时</a:t>
            </a:r>
            <a:r>
              <a:rPr lang="en-US" altLang="zh-CN" sz="2400" b="1" dirty="0">
                <a:solidFill>
                  <a:srgbClr val="FFFFFF"/>
                </a:solidFill>
                <a:latin typeface="Times New Roman" panose="02020603050405020304" pitchFamily="18" charset="0"/>
                <a:ea typeface="楷体_GB2312" pitchFamily="49" charset="-122"/>
              </a:rPr>
              <a:t>, </a:t>
            </a:r>
            <a:r>
              <a:rPr lang="en-US" altLang="zh-CN" sz="2400" b="1" dirty="0">
                <a:solidFill>
                  <a:srgbClr val="9CE157"/>
                </a:solidFill>
                <a:latin typeface="Times New Roman" panose="02020603050405020304" pitchFamily="18" charset="0"/>
                <a:ea typeface="楷体_GB2312" pitchFamily="49" charset="-122"/>
              </a:rPr>
              <a:t>k={2</a:t>
            </a:r>
            <a:r>
              <a:rPr lang="zh-CN" altLang="en-US" sz="2400" b="1" dirty="0">
                <a:solidFill>
                  <a:srgbClr val="9CE157"/>
                </a:solidFill>
                <a:latin typeface="Times New Roman" panose="02020603050405020304" pitchFamily="18" charset="0"/>
                <a:ea typeface="楷体_GB2312" pitchFamily="49" charset="-122"/>
              </a:rPr>
              <a:t>，</a:t>
            </a:r>
            <a:r>
              <a:rPr lang="en-US" altLang="zh-CN" sz="2400" b="1" dirty="0">
                <a:solidFill>
                  <a:srgbClr val="9CE157"/>
                </a:solidFill>
                <a:latin typeface="Times New Roman" panose="02020603050405020304" pitchFamily="18" charset="0"/>
                <a:ea typeface="楷体_GB2312" pitchFamily="49" charset="-122"/>
              </a:rPr>
              <a:t>3}</a:t>
            </a:r>
            <a:r>
              <a:rPr lang="zh-CN" altLang="en-US" sz="2400" b="1" dirty="0">
                <a:solidFill>
                  <a:srgbClr val="FFFFFF"/>
                </a:solidFill>
                <a:latin typeface="Times New Roman" panose="02020603050405020304" pitchFamily="18" charset="0"/>
                <a:ea typeface="楷体_GB2312" pitchFamily="49" charset="-122"/>
              </a:rPr>
              <a:t>，</a:t>
            </a:r>
            <a:r>
              <a:rPr lang="zh-CN" altLang="en-US" sz="2400" b="1" dirty="0">
                <a:solidFill>
                  <a:srgbClr val="FFFFFF"/>
                </a:solidFill>
                <a:latin typeface="楷体_GB2312" pitchFamily="49" charset="-122"/>
                <a:ea typeface="楷体_GB2312" pitchFamily="49" charset="-122"/>
              </a:rPr>
              <a:t>要查看</a:t>
            </a:r>
            <a:r>
              <a:rPr lang="zh-CN" altLang="en-US"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T</a:t>
            </a:r>
            <a:r>
              <a:rPr lang="en-US" altLang="zh-CN" sz="2400" b="1" baseline="-25000" dirty="0">
                <a:solidFill>
                  <a:srgbClr val="FFFFFF"/>
                </a:solidFill>
                <a:latin typeface="楷体_GB2312" pitchFamily="49" charset="-122"/>
                <a:ea typeface="楷体_GB2312" pitchFamily="49" charset="-122"/>
              </a:rPr>
              <a:t>1</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T</a:t>
            </a:r>
            <a:r>
              <a:rPr lang="en-US" altLang="zh-CN" sz="2400" b="1" baseline="-25000" dirty="0">
                <a:solidFill>
                  <a:srgbClr val="FFFFFF"/>
                </a:solidFill>
                <a:latin typeface="楷体_GB2312" pitchFamily="49" charset="-122"/>
                <a:ea typeface="楷体_GB2312" pitchFamily="49" charset="-122"/>
              </a:rPr>
              <a:t>3</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 </a:t>
            </a:r>
            <a:r>
              <a:rPr lang="zh-CN" altLang="en-US" sz="2400" b="1" dirty="0">
                <a:solidFill>
                  <a:srgbClr val="FFFFFF"/>
                </a:solidFill>
                <a:latin typeface="楷体_GB2312" pitchFamily="49" charset="-122"/>
                <a:ea typeface="楷体_GB2312" pitchFamily="49" charset="-122"/>
              </a:rPr>
              <a:t>及</a:t>
            </a:r>
            <a:r>
              <a:rPr lang="zh-CN" altLang="en-US"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T</a:t>
            </a:r>
            <a:r>
              <a:rPr lang="en-US" altLang="zh-CN" sz="2400" b="1" baseline="-25000" dirty="0">
                <a:solidFill>
                  <a:srgbClr val="FFFFFF"/>
                </a:solidFill>
                <a:latin typeface="楷体_GB2312" pitchFamily="49" charset="-122"/>
                <a:ea typeface="楷体_GB2312" pitchFamily="49" charset="-122"/>
              </a:rPr>
              <a:t>1</a:t>
            </a:r>
            <a:r>
              <a:rPr lang="en-US" altLang="zh-CN" sz="2400" b="1" dirty="0">
                <a:solidFill>
                  <a:srgbClr val="FFFFFF"/>
                </a:solidFill>
                <a:latin typeface="楷体_GB2312" pitchFamily="49" charset="-122"/>
                <a:ea typeface="楷体_GB2312" pitchFamily="49" charset="-122"/>
              </a:rPr>
              <a:t>T</a:t>
            </a:r>
            <a:r>
              <a:rPr lang="en-US" altLang="zh-CN" sz="2400" b="1" baseline="-25000" dirty="0">
                <a:solidFill>
                  <a:srgbClr val="FFFFFF"/>
                </a:solidFill>
                <a:latin typeface="楷体_GB2312" pitchFamily="49" charset="-122"/>
                <a:ea typeface="楷体_GB2312" pitchFamily="49" charset="-122"/>
              </a:rPr>
              <a:t>2</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T</a:t>
            </a:r>
            <a:r>
              <a:rPr lang="en-US" altLang="zh-CN" sz="2400" b="1" baseline="-25000" dirty="0">
                <a:solidFill>
                  <a:srgbClr val="FFFFFF"/>
                </a:solidFill>
                <a:latin typeface="楷体_GB2312" pitchFamily="49" charset="-122"/>
                <a:ea typeface="楷体_GB2312" pitchFamily="49" charset="-122"/>
              </a:rPr>
              <a:t>2 </a:t>
            </a:r>
            <a:r>
              <a:rPr lang="en-US" altLang="zh-CN" sz="2400" b="1" dirty="0">
                <a:solidFill>
                  <a:srgbClr val="FFFFFF"/>
                </a:solidFill>
                <a:latin typeface="楷体_GB2312" pitchFamily="49" charset="-122"/>
                <a:ea typeface="楷体_GB2312" pitchFamily="49" charset="-122"/>
              </a:rPr>
              <a:t>T</a:t>
            </a:r>
            <a:r>
              <a:rPr lang="en-US" altLang="zh-CN" sz="2400" b="1" baseline="-25000" dirty="0">
                <a:solidFill>
                  <a:srgbClr val="FFFFFF"/>
                </a:solidFill>
                <a:latin typeface="楷体_GB2312" pitchFamily="49" charset="-122"/>
                <a:ea typeface="楷体_GB2312" pitchFamily="49" charset="-122"/>
              </a:rPr>
              <a:t>3</a:t>
            </a:r>
            <a:r>
              <a:rPr lang="en-US" altLang="zh-CN"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楷体_GB2312" pitchFamily="49" charset="-122"/>
                <a:ea typeface="楷体_GB2312" pitchFamily="49" charset="-122"/>
              </a:rPr>
              <a:t> </a:t>
            </a:r>
            <a:r>
              <a:rPr lang="zh-CN" altLang="en-US" sz="2400" b="1" dirty="0">
                <a:solidFill>
                  <a:srgbClr val="FFFFFF"/>
                </a:solidFill>
                <a:latin typeface="楷体_GB2312" pitchFamily="49" charset="-122"/>
                <a:ea typeface="楷体_GB2312" pitchFamily="49" charset="-122"/>
              </a:rPr>
              <a:t>是否成立</a:t>
            </a:r>
            <a:endParaRPr lang="zh-CN" altLang="en-US" sz="2400" b="1" dirty="0">
              <a:solidFill>
                <a:srgbClr val="FFFFFF"/>
              </a:solidFill>
              <a:latin typeface="楷体_GB2312" pitchFamily="49" charset="-122"/>
              <a:ea typeface="楷体_GB2312" pitchFamily="49" charset="-122"/>
            </a:endParaRPr>
          </a:p>
        </p:txBody>
      </p:sp>
      <p:sp>
        <p:nvSpPr>
          <p:cNvPr id="153625" name="Rectangle 25"/>
          <p:cNvSpPr/>
          <p:nvPr/>
        </p:nvSpPr>
        <p:spPr>
          <a:xfrm>
            <a:off x="1905000" y="4800600"/>
            <a:ext cx="8077200" cy="829945"/>
          </a:xfrm>
          <a:prstGeom prst="rect">
            <a:avLst/>
          </a:prstGeom>
          <a:noFill/>
          <a:ln w="9525">
            <a:noFill/>
          </a:ln>
        </p:spPr>
        <p:txBody>
          <a:bodyPr>
            <a:spAutoFit/>
          </a:bodyPr>
          <a:p>
            <a:r>
              <a:rPr lang="en-US" altLang="zh-CN" sz="2400" b="1" dirty="0">
                <a:solidFill>
                  <a:srgbClr val="9CE157"/>
                </a:solidFill>
                <a:latin typeface="Times New Roman" panose="02020603050405020304" pitchFamily="18" charset="0"/>
                <a:ea typeface="楷体_GB2312" pitchFamily="49" charset="-122"/>
              </a:rPr>
              <a:t>j=5</a:t>
            </a:r>
            <a:r>
              <a:rPr lang="zh-CN" altLang="en-US" sz="2400" b="1" dirty="0">
                <a:solidFill>
                  <a:srgbClr val="FFFFFF"/>
                </a:solidFill>
                <a:latin typeface="Times New Roman" panose="02020603050405020304" pitchFamily="18" charset="0"/>
                <a:ea typeface="楷体_GB2312" pitchFamily="49" charset="-122"/>
              </a:rPr>
              <a:t>时</a:t>
            </a:r>
            <a:r>
              <a:rPr lang="en-US" altLang="zh-CN" sz="2400" b="1" dirty="0">
                <a:solidFill>
                  <a:srgbClr val="FFFFFF"/>
                </a:solidFill>
                <a:latin typeface="Times New Roman" panose="02020603050405020304" pitchFamily="18" charset="0"/>
                <a:ea typeface="楷体_GB2312" pitchFamily="49" charset="-122"/>
              </a:rPr>
              <a:t>, </a:t>
            </a:r>
            <a:r>
              <a:rPr lang="en-US" altLang="zh-CN" sz="2400" b="1" dirty="0">
                <a:solidFill>
                  <a:srgbClr val="9CE157"/>
                </a:solidFill>
                <a:latin typeface="Times New Roman" panose="02020603050405020304" pitchFamily="18" charset="0"/>
                <a:ea typeface="楷体_GB2312" pitchFamily="49" charset="-122"/>
              </a:rPr>
              <a:t>k={2</a:t>
            </a:r>
            <a:r>
              <a:rPr lang="zh-CN" altLang="en-US" sz="2400" b="1" dirty="0">
                <a:solidFill>
                  <a:srgbClr val="9CE157"/>
                </a:solidFill>
                <a:latin typeface="Times New Roman" panose="02020603050405020304" pitchFamily="18" charset="0"/>
                <a:ea typeface="楷体_GB2312" pitchFamily="49" charset="-122"/>
              </a:rPr>
              <a:t>，</a:t>
            </a:r>
            <a:r>
              <a:rPr lang="en-US" altLang="zh-CN" sz="2400" b="1" dirty="0">
                <a:solidFill>
                  <a:srgbClr val="9CE157"/>
                </a:solidFill>
                <a:latin typeface="Times New Roman" panose="02020603050405020304" pitchFamily="18" charset="0"/>
                <a:ea typeface="楷体_GB2312" pitchFamily="49" charset="-122"/>
              </a:rPr>
              <a:t>3</a:t>
            </a:r>
            <a:r>
              <a:rPr lang="zh-CN" altLang="en-US" sz="2400" b="1" dirty="0">
                <a:solidFill>
                  <a:srgbClr val="9CE157"/>
                </a:solidFill>
                <a:latin typeface="Times New Roman" panose="02020603050405020304" pitchFamily="18" charset="0"/>
                <a:ea typeface="楷体_GB2312" pitchFamily="49" charset="-122"/>
              </a:rPr>
              <a:t>，</a:t>
            </a:r>
            <a:r>
              <a:rPr lang="en-US" altLang="zh-CN" sz="2400" b="1" dirty="0">
                <a:solidFill>
                  <a:srgbClr val="9CE157"/>
                </a:solidFill>
                <a:latin typeface="Times New Roman" panose="02020603050405020304" pitchFamily="18" charset="0"/>
                <a:ea typeface="楷体_GB2312" pitchFamily="49" charset="-122"/>
              </a:rPr>
              <a:t>4}</a:t>
            </a:r>
            <a:r>
              <a:rPr lang="zh-CN" altLang="en-US" sz="2400" b="1" dirty="0">
                <a:solidFill>
                  <a:srgbClr val="FFFFFF"/>
                </a:solidFill>
                <a:latin typeface="Times New Roman" panose="02020603050405020304" pitchFamily="18" charset="0"/>
                <a:ea typeface="楷体_GB2312" pitchFamily="49" charset="-122"/>
              </a:rPr>
              <a:t>，要查看‘</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1</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宋体" panose="02010600030101010101" pitchFamily="2" charset="-122"/>
              </a:rPr>
              <a:t>4</a:t>
            </a:r>
            <a:r>
              <a:rPr lang="en-US" altLang="zh-CN" sz="2400" b="1" dirty="0">
                <a:solidFill>
                  <a:srgbClr val="FFFFFF"/>
                </a:solidFill>
                <a:latin typeface="Times New Roman" panose="02020603050405020304" pitchFamily="18" charset="0"/>
                <a:ea typeface="楷体_GB2312" pitchFamily="49" charset="-122"/>
              </a:rPr>
              <a:t>’ </a:t>
            </a:r>
            <a:r>
              <a:rPr lang="zh-CN" altLang="en-US" sz="2400" b="1" dirty="0">
                <a:solidFill>
                  <a:srgbClr val="FFFFFF"/>
                </a:solidFill>
                <a:latin typeface="Times New Roman" panose="02020603050405020304" pitchFamily="18" charset="0"/>
                <a:ea typeface="楷体_GB2312" pitchFamily="49" charset="-122"/>
              </a:rPr>
              <a:t>，‘</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1</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2</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宋体" panose="02010600030101010101" pitchFamily="2" charset="-122"/>
              </a:rPr>
              <a:t>3</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4</a:t>
            </a:r>
            <a:r>
              <a:rPr lang="en-US" altLang="zh-CN" sz="2400" b="1" dirty="0">
                <a:solidFill>
                  <a:srgbClr val="FFFFFF"/>
                </a:solidFill>
                <a:latin typeface="Times New Roman" panose="02020603050405020304" pitchFamily="18" charset="0"/>
                <a:ea typeface="楷体_GB2312" pitchFamily="49" charset="-122"/>
              </a:rPr>
              <a:t>’ </a:t>
            </a:r>
            <a:r>
              <a:rPr lang="zh-CN" altLang="en-US" sz="2400" b="1" dirty="0">
                <a:solidFill>
                  <a:srgbClr val="FFFFFF"/>
                </a:solidFill>
                <a:latin typeface="Times New Roman" panose="02020603050405020304" pitchFamily="18" charset="0"/>
                <a:ea typeface="楷体_GB2312" pitchFamily="49" charset="-122"/>
              </a:rPr>
              <a:t>和</a:t>
            </a:r>
            <a:endParaRPr lang="zh-CN" altLang="en-US" sz="2400" b="1" dirty="0">
              <a:solidFill>
                <a:srgbClr val="FFFFFF"/>
              </a:solidFill>
              <a:latin typeface="Times New Roman" panose="02020603050405020304" pitchFamily="18" charset="0"/>
              <a:ea typeface="楷体_GB2312" pitchFamily="49" charset="-122"/>
            </a:endParaRPr>
          </a:p>
          <a:p>
            <a:r>
              <a:rPr lang="zh-CN" altLang="en-US" sz="2400" b="1" dirty="0">
                <a:solidFill>
                  <a:srgbClr val="FFFFFF"/>
                </a:solidFill>
                <a:latin typeface="Times New Roman" panose="02020603050405020304" pitchFamily="18" charset="0"/>
                <a:ea typeface="楷体_GB2312" pitchFamily="49" charset="-122"/>
              </a:rPr>
              <a:t>                                                  ‘</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1</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2</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宋体" panose="02010600030101010101" pitchFamily="2" charset="-122"/>
              </a:rPr>
              <a:t>3</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宋体" panose="02010600030101010101" pitchFamily="2" charset="-122"/>
              </a:rPr>
              <a:t>2</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宋体" panose="02010600030101010101" pitchFamily="2" charset="-122"/>
              </a:rPr>
              <a:t>3</a:t>
            </a:r>
            <a:r>
              <a:rPr lang="en-US" altLang="zh-CN" sz="2400" b="1" dirty="0">
                <a:solidFill>
                  <a:srgbClr val="FFFFFF"/>
                </a:solidFill>
                <a:latin typeface="Times New Roman" panose="02020603050405020304" pitchFamily="18" charset="0"/>
                <a:ea typeface="楷体_GB2312" pitchFamily="49" charset="-122"/>
              </a:rPr>
              <a:t>T</a:t>
            </a:r>
            <a:r>
              <a:rPr lang="en-US" altLang="zh-CN" sz="2400" b="1" baseline="-25000" dirty="0">
                <a:solidFill>
                  <a:srgbClr val="FFFFFF"/>
                </a:solidFill>
                <a:latin typeface="Times New Roman" panose="02020603050405020304" pitchFamily="18" charset="0"/>
                <a:ea typeface="楷体_GB2312" pitchFamily="49" charset="-122"/>
              </a:rPr>
              <a:t>4</a:t>
            </a:r>
            <a:r>
              <a:rPr lang="en-US" altLang="zh-CN" sz="2400" b="1" dirty="0">
                <a:solidFill>
                  <a:srgbClr val="FFFFFF"/>
                </a:solidFill>
                <a:latin typeface="Times New Roman" panose="02020603050405020304" pitchFamily="18" charset="0"/>
                <a:ea typeface="楷体_GB2312" pitchFamily="49" charset="-122"/>
              </a:rPr>
              <a:t>’</a:t>
            </a:r>
            <a:endParaRPr lang="en-US" altLang="zh-CN" sz="2400" b="1" dirty="0">
              <a:solidFill>
                <a:srgbClr val="FFFFFF"/>
              </a:solidFill>
              <a:latin typeface="Times New Roman" panose="02020603050405020304" pitchFamily="18" charset="0"/>
              <a:ea typeface="楷体_GB2312" pitchFamily="49" charset="-122"/>
            </a:endParaRPr>
          </a:p>
        </p:txBody>
      </p:sp>
      <p:sp>
        <p:nvSpPr>
          <p:cNvPr id="153626" name="Rectangle 26"/>
          <p:cNvSpPr/>
          <p:nvPr/>
        </p:nvSpPr>
        <p:spPr>
          <a:xfrm>
            <a:off x="1752600" y="5562600"/>
            <a:ext cx="4343400" cy="460375"/>
          </a:xfrm>
          <a:prstGeom prst="rect">
            <a:avLst/>
          </a:prstGeom>
          <a:noFill/>
          <a:ln w="9525">
            <a:noFill/>
          </a:ln>
        </p:spPr>
        <p:txBody>
          <a:bodyPr>
            <a:spAutoFit/>
          </a:bodyPr>
          <a:p>
            <a:r>
              <a:rPr lang="zh-CN" altLang="en-US" sz="2400" b="1" dirty="0">
                <a:solidFill>
                  <a:srgbClr val="9CE157"/>
                </a:solidFill>
                <a:latin typeface="Times New Roman" panose="02020603050405020304" pitchFamily="18" charset="0"/>
                <a:ea typeface="楷体_GB2312" pitchFamily="49" charset="-122"/>
              </a:rPr>
              <a:t>以此类推，可得后续</a:t>
            </a:r>
            <a:r>
              <a:rPr lang="en-US" altLang="zh-CN" sz="2400" b="1" dirty="0">
                <a:solidFill>
                  <a:srgbClr val="9CE157"/>
                </a:solidFill>
                <a:latin typeface="Times New Roman" panose="02020603050405020304" pitchFamily="18" charset="0"/>
                <a:ea typeface="楷体_GB2312" pitchFamily="49" charset="-122"/>
              </a:rPr>
              <a:t>next[j]</a:t>
            </a:r>
            <a:r>
              <a:rPr lang="zh-CN" altLang="en-US" sz="2400" b="1" dirty="0">
                <a:solidFill>
                  <a:srgbClr val="9CE157"/>
                </a:solidFill>
                <a:latin typeface="Times New Roman" panose="02020603050405020304" pitchFamily="18" charset="0"/>
                <a:ea typeface="楷体_GB2312" pitchFamily="49" charset="-122"/>
              </a:rPr>
              <a:t>值。</a:t>
            </a:r>
            <a:endParaRPr lang="zh-CN" altLang="en-US" sz="2400" b="1" dirty="0">
              <a:solidFill>
                <a:srgbClr val="9CE157"/>
              </a:solidFill>
              <a:latin typeface="Times New Roman" panose="02020603050405020304" pitchFamily="18" charset="0"/>
              <a:ea typeface="楷体_GB2312" pitchFamily="49" charset="-122"/>
            </a:endParaRPr>
          </a:p>
        </p:txBody>
      </p:sp>
      <p:sp>
        <p:nvSpPr>
          <p:cNvPr id="153628" name="AutoShape 28"/>
          <p:cNvSpPr/>
          <p:nvPr/>
        </p:nvSpPr>
        <p:spPr>
          <a:xfrm>
            <a:off x="7926388" y="990600"/>
            <a:ext cx="2741612" cy="871047"/>
          </a:xfrm>
          <a:prstGeom prst="wedgeEllipseCallout">
            <a:avLst>
              <a:gd name="adj1" fmla="val -60829"/>
              <a:gd name="adj2" fmla="val 39819"/>
            </a:avLst>
          </a:prstGeom>
          <a:solidFill>
            <a:srgbClr val="CCFFFF"/>
          </a:solidFill>
          <a:ln w="9525" cap="flat" cmpd="sng">
            <a:solidFill>
              <a:schemeClr val="tx1"/>
            </a:solidFill>
            <a:prstDash val="solid"/>
            <a:miter/>
            <a:headEnd type="none" w="med" len="med"/>
            <a:tailEnd type="none" w="med" len="med"/>
          </a:ln>
        </p:spPr>
        <p:txBody>
          <a:bodyPr lIns="0" tIns="0" rIns="0" bIns="0">
            <a:spAutoFit/>
          </a:bodyPr>
          <a:p>
            <a:pPr defTabSz="190500">
              <a:spcBef>
                <a:spcPct val="20000"/>
              </a:spcBef>
            </a:pPr>
            <a:r>
              <a:rPr lang="en-US" altLang="zh-CN" sz="2000" b="1" dirty="0">
                <a:solidFill>
                  <a:srgbClr val="000066"/>
                </a:solidFill>
                <a:latin typeface="楷体_GB2312" pitchFamily="49" charset="-122"/>
                <a:ea typeface="楷体_GB2312" pitchFamily="49" charset="-122"/>
              </a:rPr>
              <a:t>next[j]</a:t>
            </a:r>
            <a:r>
              <a:rPr lang="zh-CN" altLang="en-US" sz="2000" b="1" dirty="0">
                <a:solidFill>
                  <a:srgbClr val="000066"/>
                </a:solidFill>
                <a:latin typeface="楷体_GB2312" pitchFamily="49" charset="-122"/>
                <a:ea typeface="楷体_GB2312" pitchFamily="49" charset="-122"/>
              </a:rPr>
              <a:t>与</a:t>
            </a:r>
            <a:r>
              <a:rPr lang="en-US" altLang="zh-CN" sz="2000" b="1" dirty="0">
                <a:solidFill>
                  <a:srgbClr val="000066"/>
                </a:solidFill>
                <a:latin typeface="楷体_GB2312" pitchFamily="49" charset="-122"/>
                <a:ea typeface="楷体_GB2312" pitchFamily="49" charset="-122"/>
              </a:rPr>
              <a:t>s</a:t>
            </a:r>
            <a:r>
              <a:rPr lang="zh-CN" altLang="en-US" sz="2000" b="1" dirty="0">
                <a:solidFill>
                  <a:srgbClr val="000066"/>
                </a:solidFill>
                <a:latin typeface="楷体_GB2312" pitchFamily="49" charset="-122"/>
                <a:ea typeface="楷体_GB2312" pitchFamily="49" charset="-122"/>
              </a:rPr>
              <a:t>无关，可以预先计算</a:t>
            </a:r>
            <a:endParaRPr lang="zh-CN" altLang="en-US" sz="2000" b="1" dirty="0">
              <a:solidFill>
                <a:srgbClr val="000066"/>
              </a:solidFill>
              <a:latin typeface="楷体_GB2312" pitchFamily="49" charset="-122"/>
              <a:ea typeface="楷体_GB2312" pitchFamily="49" charset="-122"/>
            </a:endParaRPr>
          </a:p>
        </p:txBody>
      </p:sp>
      <p:sp>
        <p:nvSpPr>
          <p:cNvPr id="92183" name="Rectangle 29"/>
          <p:cNvSpPr>
            <a:spLocks noGrp="1"/>
          </p:cNvSpPr>
          <p:nvPr>
            <p:ph type="title"/>
          </p:nvPr>
        </p:nvSpPr>
        <p:spPr>
          <a:xfrm>
            <a:off x="1828800" y="227172"/>
            <a:ext cx="5334000" cy="521970"/>
          </a:xfrm>
        </p:spPr>
        <p:txBody>
          <a:bodyPr vert="horz" wrap="square" lIns="91440" tIns="45720" rIns="91440" bIns="45720" anchor="ctr">
            <a:spAutoFit/>
          </a:bodyPr>
          <a:p>
            <a:pPr algn="l" eaLnBrk="1" hangingPunct="1"/>
            <a:r>
              <a:rPr lang="zh-CN" altLang="en-US" sz="2800" b="1" dirty="0">
                <a:solidFill>
                  <a:schemeClr val="accent1"/>
                </a:solidFill>
              </a:rPr>
              <a:t>例：</a:t>
            </a:r>
            <a:endParaRPr lang="zh-CN" altLang="en-US" sz="2800" b="1" dirty="0">
              <a:solidFill>
                <a:schemeClr val="accent1"/>
              </a:solidFill>
            </a:endParaRPr>
          </a:p>
        </p:txBody>
      </p:sp>
      <p:sp>
        <p:nvSpPr>
          <p:cNvPr id="30" name="Slide Number Placeholder 29"/>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53604">
                                            <p:txEl>
                                              <p:charRg st="0"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53604">
                                            <p:txEl>
                                              <p:charRg st="44" end="8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53604">
                                            <p:txEl>
                                              <p:charRg st="84" end="100"/>
                                            </p:txEl>
                                          </p:spTgt>
                                        </p:tgtEl>
                                        <p:attrNameLst>
                                          <p:attrName>style.visibility</p:attrName>
                                        </p:attrNameLst>
                                      </p:cBhvr>
                                      <p:to>
                                        <p:strVal val="visible"/>
                                      </p:to>
                                    </p:set>
                                  </p:childTnLst>
                                </p:cTn>
                              </p:par>
                            </p:childTnLst>
                          </p:cTn>
                        </p:par>
                        <p:par>
                          <p:cTn id="15" fill="hold">
                            <p:stCondLst>
                              <p:cond delay="1125"/>
                            </p:stCondLst>
                            <p:childTnLst>
                              <p:par>
                                <p:cTn id="16" presetID="22" presetClass="entr" presetSubtype="8" fill="hold" nodeType="afterEffect">
                                  <p:stCondLst>
                                    <p:cond delay="0"/>
                                  </p:stCondLst>
                                  <p:childTnLst>
                                    <p:set>
                                      <p:cBhvr>
                                        <p:cTn id="17" dur="1" fill="hold">
                                          <p:stCondLst>
                                            <p:cond delay="0"/>
                                          </p:stCondLst>
                                        </p:cTn>
                                        <p:tgtEl>
                                          <p:spTgt spid="153610"/>
                                        </p:tgtEl>
                                        <p:attrNameLst>
                                          <p:attrName>style.visibility</p:attrName>
                                        </p:attrNameLst>
                                      </p:cBhvr>
                                      <p:to>
                                        <p:strVal val="visible"/>
                                      </p:to>
                                    </p:set>
                                    <p:animEffect transition="in" filter="wipe(left)">
                                      <p:cBhvr>
                                        <p:cTn id="18" dur="500"/>
                                        <p:tgtEl>
                                          <p:spTgt spid="153610"/>
                                        </p:tgtEl>
                                      </p:cBhvr>
                                    </p:animEffect>
                                  </p:childTnLst>
                                </p:cTn>
                              </p:par>
                            </p:childTnLst>
                          </p:cTn>
                        </p:par>
                        <p:par>
                          <p:cTn id="19" fill="hold">
                            <p:stCondLst>
                              <p:cond delay="1625"/>
                            </p:stCondLst>
                            <p:childTnLst>
                              <p:par>
                                <p:cTn id="20" presetID="22" presetClass="entr" presetSubtype="8" fill="hold" nodeType="afterEffect">
                                  <p:stCondLst>
                                    <p:cond delay="0"/>
                                  </p:stCondLst>
                                  <p:childTnLst>
                                    <p:set>
                                      <p:cBhvr>
                                        <p:cTn id="21" dur="1" fill="hold">
                                          <p:stCondLst>
                                            <p:cond delay="0"/>
                                          </p:stCondLst>
                                        </p:cTn>
                                        <p:tgtEl>
                                          <p:spTgt spid="153611"/>
                                        </p:tgtEl>
                                        <p:attrNameLst>
                                          <p:attrName>style.visibility</p:attrName>
                                        </p:attrNameLst>
                                      </p:cBhvr>
                                      <p:to>
                                        <p:strVal val="visible"/>
                                      </p:to>
                                    </p:set>
                                    <p:animEffect transition="in" filter="wipe(left)">
                                      <p:cBhvr>
                                        <p:cTn id="22" dur="500"/>
                                        <p:tgtEl>
                                          <p:spTgt spid="1536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53628"/>
                                        </p:tgtEl>
                                        <p:attrNameLst>
                                          <p:attrName>style.visibility</p:attrName>
                                        </p:attrNameLst>
                                      </p:cBhvr>
                                      <p:to>
                                        <p:strVal val="visible"/>
                                      </p:to>
                                    </p:set>
                                    <p:anim calcmode="lin" valueType="num">
                                      <p:cBhvr additive="base">
                                        <p:cTn id="27" dur="500" fill="hold"/>
                                        <p:tgtEl>
                                          <p:spTgt spid="153628"/>
                                        </p:tgtEl>
                                        <p:attrNameLst>
                                          <p:attrName>ppt_x</p:attrName>
                                        </p:attrNameLst>
                                      </p:cBhvr>
                                      <p:tavLst>
                                        <p:tav tm="0">
                                          <p:val>
                                            <p:strVal val="1+#ppt_w/2"/>
                                          </p:val>
                                        </p:tav>
                                        <p:tav tm="100000">
                                          <p:val>
                                            <p:strVal val="#ppt_x"/>
                                          </p:val>
                                        </p:tav>
                                      </p:tavLst>
                                    </p:anim>
                                    <p:anim calcmode="lin" valueType="num">
                                      <p:cBhvr additive="base">
                                        <p:cTn id="28" dur="500" fill="hold"/>
                                        <p:tgtEl>
                                          <p:spTgt spid="1536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36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type="wd">
                                    <p:tmAbs val="300"/>
                                  </p:iterate>
                                  <p:childTnLst>
                                    <p:set>
                                      <p:cBhvr>
                                        <p:cTn id="41" dur="1" fill="hold">
                                          <p:stCondLst>
                                            <p:cond delay="299"/>
                                          </p:stCondLst>
                                        </p:cTn>
                                        <p:tgtEl>
                                          <p:spTgt spid="1536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53621">
                                            <p:txEl>
                                              <p:charRg st="0" end="32"/>
                                            </p:txEl>
                                          </p:spTgt>
                                        </p:tgtEl>
                                        <p:attrNameLst>
                                          <p:attrName>style.visibility</p:attrName>
                                        </p:attrNameLst>
                                      </p:cBhvr>
                                      <p:to>
                                        <p:strVal val="visible"/>
                                      </p:to>
                                    </p:set>
                                    <p:animEffect transition="in" filter="strips(downRight)">
                                      <p:cBhvr>
                                        <p:cTn id="46" dur="500"/>
                                        <p:tgtEl>
                                          <p:spTgt spid="153621">
                                            <p:txEl>
                                              <p:charRg st="0" end="3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153621">
                                            <p:txEl>
                                              <p:charRg st="32" end="75"/>
                                            </p:txEl>
                                          </p:spTgt>
                                        </p:tgtEl>
                                        <p:attrNameLst>
                                          <p:attrName>style.visibility</p:attrName>
                                        </p:attrNameLst>
                                      </p:cBhvr>
                                      <p:to>
                                        <p:strVal val="visible"/>
                                      </p:to>
                                    </p:set>
                                    <p:animEffect transition="in" filter="strips(downRight)">
                                      <p:cBhvr>
                                        <p:cTn id="51" dur="500"/>
                                        <p:tgtEl>
                                          <p:spTgt spid="153621">
                                            <p:txEl>
                                              <p:charRg st="32" end="7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153609"/>
                                        </p:tgtEl>
                                        <p:attrNameLst>
                                          <p:attrName>style.visibility</p:attrName>
                                        </p:attrNameLst>
                                      </p:cBhvr>
                                      <p:to>
                                        <p:strVal val="visible"/>
                                      </p:to>
                                    </p:set>
                                    <p:anim calcmode="lin" valueType="num">
                                      <p:cBhvr additive="base">
                                        <p:cTn id="56" dur="500" fill="hold"/>
                                        <p:tgtEl>
                                          <p:spTgt spid="153609"/>
                                        </p:tgtEl>
                                        <p:attrNameLst>
                                          <p:attrName>ppt_x</p:attrName>
                                        </p:attrNameLst>
                                      </p:cBhvr>
                                      <p:tavLst>
                                        <p:tav tm="0">
                                          <p:val>
                                            <p:strVal val="#ppt_x"/>
                                          </p:val>
                                        </p:tav>
                                        <p:tav tm="100000">
                                          <p:val>
                                            <p:strVal val="#ppt_x"/>
                                          </p:val>
                                        </p:tav>
                                      </p:tavLst>
                                    </p:anim>
                                    <p:anim calcmode="lin" valueType="num">
                                      <p:cBhvr additive="base">
                                        <p:cTn id="57" dur="500" fill="hold"/>
                                        <p:tgtEl>
                                          <p:spTgt spid="153609"/>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153612"/>
                                        </p:tgtEl>
                                        <p:attrNameLst>
                                          <p:attrName>style.visibility</p:attrName>
                                        </p:attrNameLst>
                                      </p:cBhvr>
                                      <p:to>
                                        <p:strVal val="visible"/>
                                      </p:to>
                                    </p:set>
                                    <p:anim calcmode="lin" valueType="num">
                                      <p:cBhvr additive="base">
                                        <p:cTn id="62" dur="500" fill="hold"/>
                                        <p:tgtEl>
                                          <p:spTgt spid="153612"/>
                                        </p:tgtEl>
                                        <p:attrNameLst>
                                          <p:attrName>ppt_x</p:attrName>
                                        </p:attrNameLst>
                                      </p:cBhvr>
                                      <p:tavLst>
                                        <p:tav tm="0">
                                          <p:val>
                                            <p:strVal val="#ppt_x"/>
                                          </p:val>
                                        </p:tav>
                                        <p:tav tm="100000">
                                          <p:val>
                                            <p:strVal val="#ppt_x"/>
                                          </p:val>
                                        </p:tav>
                                      </p:tavLst>
                                    </p:anim>
                                    <p:anim calcmode="lin" valueType="num">
                                      <p:cBhvr additive="base">
                                        <p:cTn id="63" dur="500" fill="hold"/>
                                        <p:tgtEl>
                                          <p:spTgt spid="153612"/>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153623">
                                            <p:txEl>
                                              <p:charRg st="0" end="40"/>
                                            </p:txEl>
                                          </p:spTgt>
                                        </p:tgtEl>
                                        <p:attrNameLst>
                                          <p:attrName>style.visibility</p:attrName>
                                        </p:attrNameLst>
                                      </p:cBhvr>
                                      <p:to>
                                        <p:strVal val="visible"/>
                                      </p:to>
                                    </p:set>
                                    <p:animEffect transition="in" filter="strips(downRight)">
                                      <p:cBhvr>
                                        <p:cTn id="68" dur="500"/>
                                        <p:tgtEl>
                                          <p:spTgt spid="153623">
                                            <p:txEl>
                                              <p:charRg st="0" end="4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153613"/>
                                        </p:tgtEl>
                                        <p:attrNameLst>
                                          <p:attrName>style.visibility</p:attrName>
                                        </p:attrNameLst>
                                      </p:cBhvr>
                                      <p:to>
                                        <p:strVal val="visible"/>
                                      </p:to>
                                    </p:set>
                                    <p:anim calcmode="lin" valueType="num">
                                      <p:cBhvr additive="base">
                                        <p:cTn id="73" dur="500" fill="hold"/>
                                        <p:tgtEl>
                                          <p:spTgt spid="153613"/>
                                        </p:tgtEl>
                                        <p:attrNameLst>
                                          <p:attrName>ppt_x</p:attrName>
                                        </p:attrNameLst>
                                      </p:cBhvr>
                                      <p:tavLst>
                                        <p:tav tm="0">
                                          <p:val>
                                            <p:strVal val="#ppt_x"/>
                                          </p:val>
                                        </p:tav>
                                        <p:tav tm="100000">
                                          <p:val>
                                            <p:strVal val="#ppt_x"/>
                                          </p:val>
                                        </p:tav>
                                      </p:tavLst>
                                    </p:anim>
                                    <p:anim calcmode="lin" valueType="num">
                                      <p:cBhvr additive="base">
                                        <p:cTn id="74" dur="500" fill="hold"/>
                                        <p:tgtEl>
                                          <p:spTgt spid="15361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536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153614"/>
                                        </p:tgtEl>
                                        <p:attrNameLst>
                                          <p:attrName>style.visibility</p:attrName>
                                        </p:attrNameLst>
                                      </p:cBhvr>
                                      <p:to>
                                        <p:strVal val="visible"/>
                                      </p:to>
                                    </p:set>
                                    <p:anim calcmode="lin" valueType="num">
                                      <p:cBhvr additive="base">
                                        <p:cTn id="83" dur="500" fill="hold"/>
                                        <p:tgtEl>
                                          <p:spTgt spid="153614"/>
                                        </p:tgtEl>
                                        <p:attrNameLst>
                                          <p:attrName>ppt_x</p:attrName>
                                        </p:attrNameLst>
                                      </p:cBhvr>
                                      <p:tavLst>
                                        <p:tav tm="0">
                                          <p:val>
                                            <p:strVal val="#ppt_x"/>
                                          </p:val>
                                        </p:tav>
                                        <p:tav tm="100000">
                                          <p:val>
                                            <p:strVal val="#ppt_x"/>
                                          </p:val>
                                        </p:tav>
                                      </p:tavLst>
                                    </p:anim>
                                    <p:anim calcmode="lin" valueType="num">
                                      <p:cBhvr additive="base">
                                        <p:cTn id="84" dur="500" fill="hold"/>
                                        <p:tgtEl>
                                          <p:spTgt spid="153614"/>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8" presetClass="entr" presetSubtype="6" fill="hold" grpId="0" nodeType="clickEffect">
                                  <p:stCondLst>
                                    <p:cond delay="0"/>
                                  </p:stCondLst>
                                  <p:childTnLst>
                                    <p:set>
                                      <p:cBhvr>
                                        <p:cTn id="88" dur="1" fill="hold">
                                          <p:stCondLst>
                                            <p:cond delay="0"/>
                                          </p:stCondLst>
                                        </p:cTn>
                                        <p:tgtEl>
                                          <p:spTgt spid="153625">
                                            <p:txEl>
                                              <p:charRg st="0" end="46"/>
                                            </p:txEl>
                                          </p:spTgt>
                                        </p:tgtEl>
                                        <p:attrNameLst>
                                          <p:attrName>style.visibility</p:attrName>
                                        </p:attrNameLst>
                                      </p:cBhvr>
                                      <p:to>
                                        <p:strVal val="visible"/>
                                      </p:to>
                                    </p:set>
                                    <p:animEffect transition="in" filter="strips(downRight)">
                                      <p:cBhvr>
                                        <p:cTn id="89" dur="500"/>
                                        <p:tgtEl>
                                          <p:spTgt spid="153625">
                                            <p:txEl>
                                              <p:charRg st="0" end="4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6" fill="hold" grpId="0" nodeType="clickEffect">
                                  <p:stCondLst>
                                    <p:cond delay="0"/>
                                  </p:stCondLst>
                                  <p:childTnLst>
                                    <p:set>
                                      <p:cBhvr>
                                        <p:cTn id="93" dur="1" fill="hold">
                                          <p:stCondLst>
                                            <p:cond delay="0"/>
                                          </p:stCondLst>
                                        </p:cTn>
                                        <p:tgtEl>
                                          <p:spTgt spid="153625">
                                            <p:txEl>
                                              <p:charRg st="46" end="114"/>
                                            </p:txEl>
                                          </p:spTgt>
                                        </p:tgtEl>
                                        <p:attrNameLst>
                                          <p:attrName>style.visibility</p:attrName>
                                        </p:attrNameLst>
                                      </p:cBhvr>
                                      <p:to>
                                        <p:strVal val="visible"/>
                                      </p:to>
                                    </p:set>
                                    <p:animEffect transition="in" filter="strips(downRight)">
                                      <p:cBhvr>
                                        <p:cTn id="94" dur="500"/>
                                        <p:tgtEl>
                                          <p:spTgt spid="153625">
                                            <p:txEl>
                                              <p:charRg st="46" end="11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1" fill="hold" grpId="0" nodeType="clickEffect">
                                  <p:stCondLst>
                                    <p:cond delay="0"/>
                                  </p:stCondLst>
                                  <p:childTnLst>
                                    <p:set>
                                      <p:cBhvr>
                                        <p:cTn id="98" dur="1" fill="hold">
                                          <p:stCondLst>
                                            <p:cond delay="0"/>
                                          </p:stCondLst>
                                        </p:cTn>
                                        <p:tgtEl>
                                          <p:spTgt spid="153615"/>
                                        </p:tgtEl>
                                        <p:attrNameLst>
                                          <p:attrName>style.visibility</p:attrName>
                                        </p:attrNameLst>
                                      </p:cBhvr>
                                      <p:to>
                                        <p:strVal val="visible"/>
                                      </p:to>
                                    </p:set>
                                    <p:anim calcmode="lin" valueType="num">
                                      <p:cBhvr additive="base">
                                        <p:cTn id="99" dur="500" fill="hold"/>
                                        <p:tgtEl>
                                          <p:spTgt spid="153615"/>
                                        </p:tgtEl>
                                        <p:attrNameLst>
                                          <p:attrName>ppt_x</p:attrName>
                                        </p:attrNameLst>
                                      </p:cBhvr>
                                      <p:tavLst>
                                        <p:tav tm="0">
                                          <p:val>
                                            <p:strVal val="#ppt_x"/>
                                          </p:val>
                                        </p:tav>
                                        <p:tav tm="100000">
                                          <p:val>
                                            <p:strVal val="#ppt_x"/>
                                          </p:val>
                                        </p:tav>
                                      </p:tavLst>
                                    </p:anim>
                                    <p:anim calcmode="lin" valueType="num">
                                      <p:cBhvr additive="base">
                                        <p:cTn id="100" dur="500" fill="hold"/>
                                        <p:tgtEl>
                                          <p:spTgt spid="153615"/>
                                        </p:tgtEl>
                                        <p:attrNameLst>
                                          <p:attrName>ppt_y</p:attrName>
                                        </p:attrNameLst>
                                      </p:cBhvr>
                                      <p:tavLst>
                                        <p:tav tm="0">
                                          <p:val>
                                            <p:strVal val="0-#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iterate type="wd">
                                    <p:tmAbs val="300"/>
                                  </p:iterate>
                                  <p:childTnLst>
                                    <p:set>
                                      <p:cBhvr>
                                        <p:cTn id="104" dur="1" fill="hold">
                                          <p:stCondLst>
                                            <p:cond delay="299"/>
                                          </p:stCondLst>
                                        </p:cTn>
                                        <p:tgtEl>
                                          <p:spTgt spid="153626"/>
                                        </p:tgtEl>
                                        <p:attrNameLst>
                                          <p:attrName>style.visibility</p:attrName>
                                        </p:attrNameLst>
                                      </p:cBhvr>
                                      <p:to>
                                        <p:strVal val="visible"/>
                                      </p:to>
                                    </p:set>
                                  </p:childTnLst>
                                </p:cTn>
                              </p:par>
                            </p:childTnLst>
                          </p:cTn>
                        </p:par>
                        <p:par>
                          <p:cTn id="105" fill="hold">
                            <p:stCondLst>
                              <p:cond delay="5400"/>
                            </p:stCondLst>
                            <p:childTnLst>
                              <p:par>
                                <p:cTn id="106" presetID="2" presetClass="entr" presetSubtype="2" fill="hold" grpId="0" nodeType="afterEffect">
                                  <p:stCondLst>
                                    <p:cond delay="0"/>
                                  </p:stCondLst>
                                  <p:childTnLst>
                                    <p:set>
                                      <p:cBhvr>
                                        <p:cTn id="107" dur="1" fill="hold">
                                          <p:stCondLst>
                                            <p:cond delay="0"/>
                                          </p:stCondLst>
                                        </p:cTn>
                                        <p:tgtEl>
                                          <p:spTgt spid="153616"/>
                                        </p:tgtEl>
                                        <p:attrNameLst>
                                          <p:attrName>style.visibility</p:attrName>
                                        </p:attrNameLst>
                                      </p:cBhvr>
                                      <p:to>
                                        <p:strVal val="visible"/>
                                      </p:to>
                                    </p:set>
                                    <p:anim calcmode="lin" valueType="num">
                                      <p:cBhvr additive="base">
                                        <p:cTn id="108" dur="500" fill="hold"/>
                                        <p:tgtEl>
                                          <p:spTgt spid="153616"/>
                                        </p:tgtEl>
                                        <p:attrNameLst>
                                          <p:attrName>ppt_x</p:attrName>
                                        </p:attrNameLst>
                                      </p:cBhvr>
                                      <p:tavLst>
                                        <p:tav tm="0">
                                          <p:val>
                                            <p:strVal val="1+#ppt_w/2"/>
                                          </p:val>
                                        </p:tav>
                                        <p:tav tm="100000">
                                          <p:val>
                                            <p:strVal val="#ppt_x"/>
                                          </p:val>
                                        </p:tav>
                                      </p:tavLst>
                                    </p:anim>
                                    <p:anim calcmode="lin" valueType="num">
                                      <p:cBhvr additive="base">
                                        <p:cTn id="109" dur="500" fill="hold"/>
                                        <p:tgtEl>
                                          <p:spTgt spid="153616"/>
                                        </p:tgtEl>
                                        <p:attrNameLst>
                                          <p:attrName>ppt_y</p:attrName>
                                        </p:attrNameLst>
                                      </p:cBhvr>
                                      <p:tavLst>
                                        <p:tav tm="0">
                                          <p:val>
                                            <p:strVal val="#ppt_y"/>
                                          </p:val>
                                        </p:tav>
                                        <p:tav tm="100000">
                                          <p:val>
                                            <p:strVal val="#ppt_y"/>
                                          </p:val>
                                        </p:tav>
                                      </p:tavLst>
                                    </p:anim>
                                  </p:childTnLst>
                                </p:cTn>
                              </p:par>
                            </p:childTnLst>
                          </p:cTn>
                        </p:par>
                        <p:par>
                          <p:cTn id="110" fill="hold">
                            <p:stCondLst>
                              <p:cond delay="5900"/>
                            </p:stCondLst>
                            <p:childTnLst>
                              <p:par>
                                <p:cTn id="111" presetID="2" presetClass="entr" presetSubtype="2" fill="hold" grpId="0" nodeType="afterEffect">
                                  <p:stCondLst>
                                    <p:cond delay="0"/>
                                  </p:stCondLst>
                                  <p:childTnLst>
                                    <p:set>
                                      <p:cBhvr>
                                        <p:cTn id="112" dur="1" fill="hold">
                                          <p:stCondLst>
                                            <p:cond delay="0"/>
                                          </p:stCondLst>
                                        </p:cTn>
                                        <p:tgtEl>
                                          <p:spTgt spid="153617"/>
                                        </p:tgtEl>
                                        <p:attrNameLst>
                                          <p:attrName>style.visibility</p:attrName>
                                        </p:attrNameLst>
                                      </p:cBhvr>
                                      <p:to>
                                        <p:strVal val="visible"/>
                                      </p:to>
                                    </p:set>
                                    <p:anim calcmode="lin" valueType="num">
                                      <p:cBhvr additive="base">
                                        <p:cTn id="113" dur="500" fill="hold"/>
                                        <p:tgtEl>
                                          <p:spTgt spid="153617"/>
                                        </p:tgtEl>
                                        <p:attrNameLst>
                                          <p:attrName>ppt_x</p:attrName>
                                        </p:attrNameLst>
                                      </p:cBhvr>
                                      <p:tavLst>
                                        <p:tav tm="0">
                                          <p:val>
                                            <p:strVal val="1+#ppt_w/2"/>
                                          </p:val>
                                        </p:tav>
                                        <p:tav tm="100000">
                                          <p:val>
                                            <p:strVal val="#ppt_x"/>
                                          </p:val>
                                        </p:tav>
                                      </p:tavLst>
                                    </p:anim>
                                    <p:anim calcmode="lin" valueType="num">
                                      <p:cBhvr additive="base">
                                        <p:cTn id="114" dur="500" fill="hold"/>
                                        <p:tgtEl>
                                          <p:spTgt spid="153617"/>
                                        </p:tgtEl>
                                        <p:attrNameLst>
                                          <p:attrName>ppt_y</p:attrName>
                                        </p:attrNameLst>
                                      </p:cBhvr>
                                      <p:tavLst>
                                        <p:tav tm="0">
                                          <p:val>
                                            <p:strVal val="#ppt_y"/>
                                          </p:val>
                                        </p:tav>
                                        <p:tav tm="100000">
                                          <p:val>
                                            <p:strVal val="#ppt_y"/>
                                          </p:val>
                                        </p:tav>
                                      </p:tavLst>
                                    </p:anim>
                                  </p:childTnLst>
                                </p:cTn>
                              </p:par>
                            </p:childTnLst>
                          </p:cTn>
                        </p:par>
                        <p:par>
                          <p:cTn id="115" fill="hold">
                            <p:stCondLst>
                              <p:cond delay="6400"/>
                            </p:stCondLst>
                            <p:childTnLst>
                              <p:par>
                                <p:cTn id="116" presetID="2" presetClass="entr" presetSubtype="2" fill="hold" grpId="0" nodeType="afterEffect">
                                  <p:stCondLst>
                                    <p:cond delay="0"/>
                                  </p:stCondLst>
                                  <p:childTnLst>
                                    <p:set>
                                      <p:cBhvr>
                                        <p:cTn id="117" dur="1" fill="hold">
                                          <p:stCondLst>
                                            <p:cond delay="0"/>
                                          </p:stCondLst>
                                        </p:cTn>
                                        <p:tgtEl>
                                          <p:spTgt spid="153618"/>
                                        </p:tgtEl>
                                        <p:attrNameLst>
                                          <p:attrName>style.visibility</p:attrName>
                                        </p:attrNameLst>
                                      </p:cBhvr>
                                      <p:to>
                                        <p:strVal val="visible"/>
                                      </p:to>
                                    </p:set>
                                    <p:anim calcmode="lin" valueType="num">
                                      <p:cBhvr additive="base">
                                        <p:cTn id="118" dur="500" fill="hold"/>
                                        <p:tgtEl>
                                          <p:spTgt spid="153618"/>
                                        </p:tgtEl>
                                        <p:attrNameLst>
                                          <p:attrName>ppt_x</p:attrName>
                                        </p:attrNameLst>
                                      </p:cBhvr>
                                      <p:tavLst>
                                        <p:tav tm="0">
                                          <p:val>
                                            <p:strVal val="1+#ppt_w/2"/>
                                          </p:val>
                                        </p:tav>
                                        <p:tav tm="100000">
                                          <p:val>
                                            <p:strVal val="#ppt_x"/>
                                          </p:val>
                                        </p:tav>
                                      </p:tavLst>
                                    </p:anim>
                                    <p:anim calcmode="lin" valueType="num">
                                      <p:cBhvr additive="base">
                                        <p:cTn id="119" dur="500" fill="hold"/>
                                        <p:tgtEl>
                                          <p:spTgt spid="153618"/>
                                        </p:tgtEl>
                                        <p:attrNameLst>
                                          <p:attrName>ppt_y</p:attrName>
                                        </p:attrNameLst>
                                      </p:cBhvr>
                                      <p:tavLst>
                                        <p:tav tm="0">
                                          <p:val>
                                            <p:strVal val="#ppt_y"/>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153602"/>
                                        </p:tgtEl>
                                        <p:attrNameLst>
                                          <p:attrName>style.visibility</p:attrName>
                                        </p:attrNameLst>
                                      </p:cBhvr>
                                      <p:to>
                                        <p:strVal val="visible"/>
                                      </p:to>
                                    </p:set>
                                    <p:anim calcmode="lin" valueType="num">
                                      <p:cBhvr additive="base">
                                        <p:cTn id="124" dur="500" fill="hold"/>
                                        <p:tgtEl>
                                          <p:spTgt spid="153602"/>
                                        </p:tgtEl>
                                        <p:attrNameLst>
                                          <p:attrName>ppt_x</p:attrName>
                                        </p:attrNameLst>
                                      </p:cBhvr>
                                      <p:tavLst>
                                        <p:tav tm="0">
                                          <p:val>
                                            <p:strVal val="#ppt_x"/>
                                          </p:val>
                                        </p:tav>
                                        <p:tav tm="100000">
                                          <p:val>
                                            <p:strVal val="#ppt_x"/>
                                          </p:val>
                                        </p:tav>
                                      </p:tavLst>
                                    </p:anim>
                                    <p:anim calcmode="lin" valueType="num">
                                      <p:cBhvr additive="base">
                                        <p:cTn id="125" dur="500" fill="hold"/>
                                        <p:tgtEl>
                                          <p:spTgt spid="153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ldLvl="0" animBg="1"/>
      <p:bldP spid="153604" grpId="0" build="p"/>
      <p:bldP spid="153609" grpId="0"/>
      <p:bldP spid="153612" grpId="0"/>
      <p:bldP spid="153613" grpId="0"/>
      <p:bldP spid="153614" grpId="0"/>
      <p:bldP spid="153615" grpId="0"/>
      <p:bldP spid="153616" grpId="0"/>
      <p:bldP spid="153617" grpId="0"/>
      <p:bldP spid="153618" grpId="0"/>
      <p:bldP spid="153619" grpId="0"/>
      <p:bldP spid="153621" grpId="0" build="p"/>
      <p:bldP spid="153622" grpId="0"/>
      <p:bldP spid="153623" grpId="0" build="p"/>
      <p:bldP spid="153624" grpId="0"/>
      <p:bldP spid="153625" grpId="0" build="p"/>
      <p:bldP spid="153626" grpId="0"/>
      <p:bldP spid="15362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2"/>
          <p:cNvSpPr/>
          <p:nvPr/>
        </p:nvSpPr>
        <p:spPr>
          <a:xfrm>
            <a:off x="1905000" y="228600"/>
            <a:ext cx="8382000" cy="1814830"/>
          </a:xfrm>
          <a:prstGeom prst="rect">
            <a:avLst/>
          </a:prstGeom>
          <a:noFill/>
          <a:ln w="9525">
            <a:noFill/>
          </a:ln>
        </p:spPr>
        <p:txBody>
          <a:bodyPr>
            <a:spAutoFit/>
          </a:bodyPr>
          <a:p>
            <a:pPr>
              <a:spcBef>
                <a:spcPct val="50000"/>
              </a:spcBef>
            </a:pPr>
            <a:r>
              <a:rPr lang="zh-CN" altLang="en-US" sz="2800" b="1" dirty="0">
                <a:solidFill>
                  <a:srgbClr val="FFFFFF"/>
                </a:solidFill>
                <a:latin typeface="楷体_GB2312" pitchFamily="49" charset="-122"/>
                <a:ea typeface="楷体_GB2312" pitchFamily="49" charset="-122"/>
              </a:rPr>
              <a:t>下一个要讨论的问题是：如何</a:t>
            </a:r>
            <a:r>
              <a:rPr lang="zh-CN" altLang="en-US" sz="2800" b="1" dirty="0">
                <a:solidFill>
                  <a:srgbClr val="99FF33"/>
                </a:solidFill>
                <a:latin typeface="楷体_GB2312" pitchFamily="49" charset="-122"/>
                <a:ea typeface="楷体_GB2312" pitchFamily="49" charset="-122"/>
              </a:rPr>
              <a:t>用递推方式</a:t>
            </a:r>
            <a:r>
              <a:rPr lang="zh-CN" altLang="en-US" sz="2800" b="1" dirty="0">
                <a:solidFill>
                  <a:srgbClr val="FFFFFF"/>
                </a:solidFill>
                <a:latin typeface="楷体_GB2312" pitchFamily="49" charset="-122"/>
                <a:ea typeface="楷体_GB2312" pitchFamily="49" charset="-122"/>
              </a:rPr>
              <a:t>来求出最大相同子串的长度呢？换言之，如何让电脑替我们求出最大相同子串呢？这个问题一旦解决，整个</a:t>
            </a:r>
            <a:r>
              <a:rPr lang="en-US" altLang="zh-CN" sz="2800" b="1" dirty="0">
                <a:solidFill>
                  <a:srgbClr val="FFFFFF"/>
                </a:solidFill>
                <a:latin typeface="楷体_GB2312" pitchFamily="49" charset="-122"/>
                <a:ea typeface="楷体_GB2312" pitchFamily="49" charset="-122"/>
              </a:rPr>
              <a:t>KMP</a:t>
            </a:r>
            <a:r>
              <a:rPr lang="zh-CN" altLang="en-US" sz="2800" b="1" dirty="0">
                <a:solidFill>
                  <a:srgbClr val="FFFFFF"/>
                </a:solidFill>
                <a:latin typeface="楷体_GB2312" pitchFamily="49" charset="-122"/>
                <a:ea typeface="楷体_GB2312" pitchFamily="49" charset="-122"/>
              </a:rPr>
              <a:t>算法就可以掌握得很透彻了。</a:t>
            </a:r>
            <a:endParaRPr lang="zh-CN" altLang="en-US" sz="2800" b="1" dirty="0">
              <a:solidFill>
                <a:srgbClr val="FFFFFF"/>
              </a:solidFill>
              <a:latin typeface="楷体_GB2312" pitchFamily="49" charset="-122"/>
              <a:ea typeface="楷体_GB2312" pitchFamily="49" charset="-122"/>
            </a:endParaRPr>
          </a:p>
        </p:txBody>
      </p:sp>
      <p:sp>
        <p:nvSpPr>
          <p:cNvPr id="175107" name="Rectangle 3"/>
          <p:cNvSpPr/>
          <p:nvPr/>
        </p:nvSpPr>
        <p:spPr>
          <a:xfrm>
            <a:off x="1905000" y="2743200"/>
            <a:ext cx="8382000" cy="3886200"/>
          </a:xfrm>
          <a:prstGeom prst="rect">
            <a:avLst/>
          </a:prstGeom>
          <a:noFill/>
          <a:ln w="22225" cap="flat" cmpd="sng">
            <a:solidFill>
              <a:schemeClr val="accent2"/>
            </a:solidFill>
            <a:prstDash val="solid"/>
            <a:miter/>
            <a:headEnd type="none" w="med" len="med"/>
            <a:tailEnd type="none" w="med" len="med"/>
          </a:ln>
        </p:spPr>
        <p:txBody>
          <a:bodyPr/>
          <a:p>
            <a:pPr marL="342900" indent="-342900"/>
            <a:r>
              <a:rPr lang="en-US" altLang="zh-CN" sz="2800" b="1" dirty="0">
                <a:solidFill>
                  <a:srgbClr val="FFFFFF"/>
                </a:solidFill>
                <a:latin typeface="Times New Roman" panose="02020603050405020304" pitchFamily="18" charset="0"/>
              </a:rPr>
              <a:t>void </a:t>
            </a:r>
            <a:r>
              <a:rPr lang="en-US" altLang="zh-CN" sz="2800" b="1" dirty="0">
                <a:solidFill>
                  <a:srgbClr val="9CE157"/>
                </a:solidFill>
                <a:latin typeface="Times New Roman" panose="02020603050405020304" pitchFamily="18" charset="0"/>
              </a:rPr>
              <a:t>get_next</a:t>
            </a:r>
            <a:r>
              <a:rPr lang="en-US" altLang="zh-CN" sz="2800" b="1" dirty="0">
                <a:solidFill>
                  <a:srgbClr val="FFFFFF"/>
                </a:solidFill>
                <a:latin typeface="Times New Roman" panose="02020603050405020304" pitchFamily="18" charset="0"/>
              </a:rPr>
              <a:t>(SString T, int  &amp;next[ ] ){ </a:t>
            </a:r>
            <a:r>
              <a:rPr lang="en-US" altLang="zh-CN" sz="2400" b="1" dirty="0">
                <a:solidFill>
                  <a:srgbClr val="00FF00"/>
                </a:solidFill>
                <a:latin typeface="Times New Roman" panose="02020603050405020304" pitchFamily="18" charset="0"/>
              </a:rPr>
              <a:t>//</a:t>
            </a:r>
            <a:endParaRPr lang="en-US" altLang="zh-CN" sz="2400" b="1" dirty="0">
              <a:solidFill>
                <a:srgbClr val="00FF00"/>
              </a:solidFill>
              <a:latin typeface="Times New Roman" panose="02020603050405020304" pitchFamily="18" charset="0"/>
            </a:endParaRPr>
          </a:p>
          <a:p>
            <a:pPr marL="342900" indent="-342900"/>
            <a:r>
              <a:rPr lang="en-US" altLang="zh-CN" sz="2800" b="1" dirty="0">
                <a:solidFill>
                  <a:srgbClr val="9CE157"/>
                </a:solidFill>
                <a:latin typeface="Times New Roman" panose="02020603050405020304" pitchFamily="18" charset="0"/>
              </a:rPr>
              <a:t>         </a:t>
            </a:r>
            <a:r>
              <a:rPr lang="en-US" altLang="zh-CN" sz="2800" b="1" dirty="0">
                <a:solidFill>
                  <a:srgbClr val="F98D43"/>
                </a:solidFill>
                <a:latin typeface="Times New Roman" panose="02020603050405020304" pitchFamily="18" charset="0"/>
              </a:rPr>
              <a:t>//</a:t>
            </a:r>
            <a:r>
              <a:rPr lang="zh-CN" altLang="en-US" sz="2800" b="1" dirty="0">
                <a:solidFill>
                  <a:srgbClr val="F98D43"/>
                </a:solidFill>
                <a:latin typeface="Times New Roman" panose="02020603050405020304" pitchFamily="18" charset="0"/>
              </a:rPr>
              <a:t>求模式串</a:t>
            </a:r>
            <a:r>
              <a:rPr lang="en-US" altLang="zh-CN" sz="2800" b="1" dirty="0">
                <a:solidFill>
                  <a:srgbClr val="F98D43"/>
                </a:solidFill>
                <a:latin typeface="Times New Roman" panose="02020603050405020304" pitchFamily="18" charset="0"/>
              </a:rPr>
              <a:t>T</a:t>
            </a:r>
            <a:r>
              <a:rPr lang="zh-CN" altLang="en-US" sz="2800" b="1" dirty="0">
                <a:solidFill>
                  <a:srgbClr val="F98D43"/>
                </a:solidFill>
                <a:latin typeface="Times New Roman" panose="02020603050405020304" pitchFamily="18" charset="0"/>
              </a:rPr>
              <a:t>的</a:t>
            </a:r>
            <a:r>
              <a:rPr lang="en-US" altLang="zh-CN" sz="2800" b="1" dirty="0">
                <a:solidFill>
                  <a:srgbClr val="F98D43"/>
                </a:solidFill>
                <a:latin typeface="Times New Roman" panose="02020603050405020304" pitchFamily="18" charset="0"/>
              </a:rPr>
              <a:t>next</a:t>
            </a:r>
            <a:r>
              <a:rPr lang="zh-CN" altLang="en-US" sz="2800" b="1" dirty="0">
                <a:solidFill>
                  <a:srgbClr val="F98D43"/>
                </a:solidFill>
                <a:latin typeface="Times New Roman" panose="02020603050405020304" pitchFamily="18" charset="0"/>
              </a:rPr>
              <a:t>函数值并存入数组</a:t>
            </a:r>
            <a:r>
              <a:rPr lang="en-US" altLang="zh-CN" sz="2800" b="1" dirty="0">
                <a:solidFill>
                  <a:srgbClr val="F98D43"/>
                </a:solidFill>
                <a:latin typeface="Times New Roman" panose="02020603050405020304" pitchFamily="18" charset="0"/>
              </a:rPr>
              <a:t>next[ ]</a:t>
            </a:r>
            <a:r>
              <a:rPr lang="zh-CN" altLang="en-US" sz="2800" b="1" dirty="0">
                <a:solidFill>
                  <a:srgbClr val="F98D43"/>
                </a:solidFill>
                <a:latin typeface="Times New Roman" panose="02020603050405020304" pitchFamily="18" charset="0"/>
              </a:rPr>
              <a:t>。</a:t>
            </a:r>
            <a:endParaRPr lang="zh-CN" altLang="en-US" sz="2800" b="1" dirty="0">
              <a:solidFill>
                <a:srgbClr val="F98D43"/>
              </a:solidFill>
              <a:latin typeface="Times New Roman" panose="02020603050405020304" pitchFamily="18" charset="0"/>
            </a:endParaRPr>
          </a:p>
          <a:p>
            <a:pPr marL="342900" indent="-342900"/>
            <a:r>
              <a:rPr lang="en-US" altLang="zh-CN" sz="2800" b="1" dirty="0">
                <a:solidFill>
                  <a:srgbClr val="FFFFFF"/>
                </a:solidFill>
                <a:latin typeface="Times New Roman" panose="02020603050405020304" pitchFamily="18" charset="0"/>
              </a:rPr>
              <a:t>i=1;  next[1]=0; j=0; //</a:t>
            </a:r>
            <a:r>
              <a:rPr lang="zh-CN" altLang="en-US" sz="2800" b="1" dirty="0">
                <a:solidFill>
                  <a:srgbClr val="FFFFFF"/>
                </a:solidFill>
                <a:latin typeface="Times New Roman" panose="02020603050405020304" pitchFamily="18" charset="0"/>
              </a:rPr>
              <a:t>假设从数组下标</a:t>
            </a:r>
            <a:r>
              <a:rPr lang="en-US" altLang="zh-CN" sz="2800" b="1" dirty="0">
                <a:solidFill>
                  <a:srgbClr val="FFFFFF"/>
                </a:solidFill>
                <a:latin typeface="Times New Roman" panose="02020603050405020304" pitchFamily="18" charset="0"/>
              </a:rPr>
              <a:t>1</a:t>
            </a:r>
            <a:r>
              <a:rPr lang="zh-CN" altLang="en-US" sz="2800" b="1" dirty="0">
                <a:solidFill>
                  <a:srgbClr val="FFFFFF"/>
                </a:solidFill>
                <a:latin typeface="Times New Roman" panose="02020603050405020304" pitchFamily="18" charset="0"/>
              </a:rPr>
              <a:t>开始存数据</a:t>
            </a:r>
            <a:endParaRPr lang="en-US" altLang="zh-CN" sz="2800" b="1" dirty="0">
              <a:solidFill>
                <a:srgbClr val="FFFFFF"/>
              </a:solidFill>
              <a:latin typeface="Times New Roman" panose="02020603050405020304" pitchFamily="18" charset="0"/>
            </a:endParaRPr>
          </a:p>
          <a:p>
            <a:pPr marL="342900" indent="-342900"/>
            <a:r>
              <a:rPr lang="en-US" altLang="zh-CN" sz="2800" b="1" dirty="0">
                <a:solidFill>
                  <a:srgbClr val="FFFFFF"/>
                </a:solidFill>
                <a:latin typeface="Times New Roman" panose="02020603050405020304" pitchFamily="18" charset="0"/>
              </a:rPr>
              <a:t>while(i&lt;T[0] ){    //T[0]</a:t>
            </a:r>
            <a:r>
              <a:rPr lang="zh-CN" altLang="en-US" sz="2800" b="1" dirty="0">
                <a:solidFill>
                  <a:srgbClr val="FFFFFF"/>
                </a:solidFill>
                <a:latin typeface="Times New Roman" panose="02020603050405020304" pitchFamily="18" charset="0"/>
              </a:rPr>
              <a:t>存放</a:t>
            </a:r>
            <a:r>
              <a:rPr lang="en-US" altLang="zh-CN" sz="2800" b="1" dirty="0">
                <a:solidFill>
                  <a:srgbClr val="FFFFFF"/>
                </a:solidFill>
                <a:latin typeface="Times New Roman" panose="02020603050405020304" pitchFamily="18" charset="0"/>
              </a:rPr>
              <a:t>T</a:t>
            </a:r>
            <a:r>
              <a:rPr lang="zh-CN" altLang="en-US" sz="2800" b="1" dirty="0">
                <a:solidFill>
                  <a:srgbClr val="FFFFFF"/>
                </a:solidFill>
                <a:latin typeface="Times New Roman" panose="02020603050405020304" pitchFamily="18" charset="0"/>
              </a:rPr>
              <a:t>的长度</a:t>
            </a:r>
            <a:endParaRPr lang="en-US" altLang="zh-CN" sz="2800" b="1" dirty="0">
              <a:solidFill>
                <a:srgbClr val="FFFFFF"/>
              </a:solidFill>
              <a:latin typeface="Times New Roman" panose="02020603050405020304" pitchFamily="18" charset="0"/>
            </a:endParaRPr>
          </a:p>
          <a:p>
            <a:pPr marL="342900" indent="-342900"/>
            <a:r>
              <a:rPr lang="en-US" altLang="zh-CN" sz="2800" b="1" dirty="0">
                <a:solidFill>
                  <a:srgbClr val="FFFFFF"/>
                </a:solidFill>
                <a:latin typeface="Times New Roman" panose="02020603050405020304" pitchFamily="18" charset="0"/>
              </a:rPr>
              <a:t>          if(j= = 0||T[i]= =T[j])</a:t>
            </a:r>
            <a:endParaRPr lang="en-US" altLang="zh-CN" sz="2800" b="1" dirty="0">
              <a:solidFill>
                <a:srgbClr val="FFFFFF"/>
              </a:solidFill>
              <a:latin typeface="Times New Roman" panose="02020603050405020304" pitchFamily="18" charset="0"/>
            </a:endParaRPr>
          </a:p>
          <a:p>
            <a:pPr marL="342900" indent="-342900"/>
            <a:r>
              <a:rPr lang="en-US" altLang="zh-CN" sz="2800" b="1" dirty="0">
                <a:solidFill>
                  <a:srgbClr val="FFFFFF"/>
                </a:solidFill>
                <a:latin typeface="Times New Roman" panose="02020603050405020304" pitchFamily="18" charset="0"/>
              </a:rPr>
              <a:t>               {++i; ++j; </a:t>
            </a:r>
            <a:r>
              <a:rPr lang="en-US" altLang="zh-CN" sz="2800" b="1" dirty="0">
                <a:solidFill>
                  <a:srgbClr val="9CE157"/>
                </a:solidFill>
                <a:latin typeface="Times New Roman" panose="02020603050405020304" pitchFamily="18" charset="0"/>
              </a:rPr>
              <a:t>next[i]=j</a:t>
            </a:r>
            <a:r>
              <a:rPr lang="en-US" altLang="zh-CN" sz="2800" b="1" dirty="0">
                <a:solidFill>
                  <a:srgbClr val="FFFFFF"/>
                </a:solidFill>
                <a:latin typeface="Times New Roman" panose="02020603050405020304" pitchFamily="18" charset="0"/>
              </a:rPr>
              <a:t>;}</a:t>
            </a:r>
            <a:endParaRPr lang="en-US" altLang="zh-CN" sz="2800" b="1" dirty="0">
              <a:solidFill>
                <a:srgbClr val="FFFFFF"/>
              </a:solidFill>
              <a:latin typeface="Times New Roman" panose="02020603050405020304" pitchFamily="18" charset="0"/>
            </a:endParaRPr>
          </a:p>
          <a:p>
            <a:pPr marL="342900" indent="-342900"/>
            <a:r>
              <a:rPr lang="en-US" altLang="zh-CN" sz="2800" b="1" dirty="0">
                <a:solidFill>
                  <a:srgbClr val="FFFFFF"/>
                </a:solidFill>
                <a:latin typeface="Times New Roman" panose="02020603050405020304" pitchFamily="18" charset="0"/>
              </a:rPr>
              <a:t>          else </a:t>
            </a:r>
            <a:r>
              <a:rPr lang="en-US" altLang="zh-CN" sz="2800" b="1" dirty="0">
                <a:solidFill>
                  <a:srgbClr val="00FF00"/>
                </a:solidFill>
                <a:latin typeface="Times New Roman" panose="02020603050405020304" pitchFamily="18" charset="0"/>
              </a:rPr>
              <a:t>j=</a:t>
            </a:r>
            <a:r>
              <a:rPr lang="en-US" altLang="zh-CN" sz="2800" b="1" dirty="0">
                <a:solidFill>
                  <a:srgbClr val="9CE157"/>
                </a:solidFill>
                <a:latin typeface="Times New Roman" panose="02020603050405020304" pitchFamily="18" charset="0"/>
              </a:rPr>
              <a:t>next[j]</a:t>
            </a:r>
            <a:r>
              <a:rPr lang="en-US" altLang="zh-CN" sz="2800" b="1" dirty="0">
                <a:solidFill>
                  <a:srgbClr val="FFFFFF"/>
                </a:solidFill>
                <a:latin typeface="Times New Roman" panose="02020603050405020304" pitchFamily="18" charset="0"/>
              </a:rPr>
              <a:t>;</a:t>
            </a:r>
            <a:endParaRPr lang="en-US" altLang="zh-CN" sz="2800" b="1" dirty="0">
              <a:solidFill>
                <a:srgbClr val="FFFFFF"/>
              </a:solidFill>
              <a:latin typeface="Times New Roman" panose="02020603050405020304" pitchFamily="18" charset="0"/>
            </a:endParaRPr>
          </a:p>
          <a:p>
            <a:pPr marL="342900" indent="-342900"/>
            <a:r>
              <a:rPr lang="en-US" altLang="zh-CN" sz="2800" b="1" dirty="0">
                <a:solidFill>
                  <a:srgbClr val="FFFFFF"/>
                </a:solidFill>
                <a:latin typeface="Times New Roman" panose="02020603050405020304" pitchFamily="18" charset="0"/>
              </a:rPr>
              <a:t> }</a:t>
            </a:r>
            <a:endParaRPr lang="en-US" altLang="zh-CN" sz="2800" b="1" dirty="0">
              <a:solidFill>
                <a:srgbClr val="FFFFFF"/>
              </a:solidFill>
              <a:latin typeface="Times New Roman" panose="02020603050405020304" pitchFamily="18" charset="0"/>
            </a:endParaRPr>
          </a:p>
          <a:p>
            <a:pPr marL="342900" indent="-342900"/>
            <a:r>
              <a:rPr lang="en-US" altLang="zh-CN" sz="2800" b="1" dirty="0">
                <a:solidFill>
                  <a:srgbClr val="FFFFFF"/>
                </a:solidFill>
                <a:latin typeface="Times New Roman" panose="02020603050405020304" pitchFamily="18" charset="0"/>
              </a:rPr>
              <a:t>}</a:t>
            </a:r>
            <a:r>
              <a:rPr lang="en-US" altLang="zh-CN" sz="2800" b="1" dirty="0">
                <a:solidFill>
                  <a:srgbClr val="F98D43"/>
                </a:solidFill>
                <a:latin typeface="Times New Roman" panose="02020603050405020304" pitchFamily="18" charset="0"/>
              </a:rPr>
              <a:t>// get_next</a:t>
            </a:r>
            <a:endParaRPr lang="en-US" altLang="zh-CN" sz="2800" b="1" dirty="0">
              <a:solidFill>
                <a:srgbClr val="F98D43"/>
              </a:solidFill>
              <a:latin typeface="Times New Roman" panose="02020603050405020304" pitchFamily="18" charset="0"/>
            </a:endParaRPr>
          </a:p>
        </p:txBody>
      </p:sp>
      <p:sp>
        <p:nvSpPr>
          <p:cNvPr id="175108" name="Rectangle 4"/>
          <p:cNvSpPr/>
          <p:nvPr/>
        </p:nvSpPr>
        <p:spPr>
          <a:xfrm>
            <a:off x="2133600" y="2254251"/>
            <a:ext cx="7772400" cy="460375"/>
          </a:xfrm>
          <a:prstGeom prst="rect">
            <a:avLst/>
          </a:prstGeom>
          <a:noFill/>
          <a:ln w="9525">
            <a:noFill/>
          </a:ln>
        </p:spPr>
        <p:txBody>
          <a:bodyPr anchor="ctr">
            <a:spAutoFit/>
          </a:bodyPr>
          <a:p>
            <a:r>
              <a:rPr lang="zh-CN" altLang="en-US" sz="2400" b="1" dirty="0">
                <a:solidFill>
                  <a:srgbClr val="00FF00"/>
                </a:solidFill>
                <a:latin typeface="Arial Black" panose="020B0A04020102020204" pitchFamily="34" charset="0"/>
              </a:rPr>
              <a:t>递推法编程，参见教材程序</a:t>
            </a:r>
            <a:endParaRPr lang="zh-CN" altLang="en-US" sz="2400" b="1" dirty="0">
              <a:solidFill>
                <a:srgbClr val="00FF00"/>
              </a:solidFill>
              <a:latin typeface="Arial Black" panose="020B0A04020102020204" pitchFamily="34" charset="0"/>
            </a:endParaRPr>
          </a:p>
        </p:txBody>
      </p:sp>
      <p:sp>
        <p:nvSpPr>
          <p:cNvPr id="6" name="Slide Number Placeholder 5"/>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75106">
                                            <p:txEl>
                                              <p:charRg st="0" end="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75108"/>
                                        </p:tgtEl>
                                        <p:attrNameLst>
                                          <p:attrName>style.visibility</p:attrName>
                                        </p:attrNameLst>
                                      </p:cBhvr>
                                      <p:to>
                                        <p:strVal val="visible"/>
                                      </p:to>
                                    </p:set>
                                    <p:anim calcmode="lin" valueType="num">
                                      <p:cBhvr additive="base">
                                        <p:cTn id="11" dur="500" fill="hold"/>
                                        <p:tgtEl>
                                          <p:spTgt spid="175108"/>
                                        </p:tgtEl>
                                        <p:attrNameLst>
                                          <p:attrName>ppt_x</p:attrName>
                                        </p:attrNameLst>
                                      </p:cBhvr>
                                      <p:tavLst>
                                        <p:tav tm="0">
                                          <p:val>
                                            <p:strVal val="0-#ppt_w/2"/>
                                          </p:val>
                                        </p:tav>
                                        <p:tav tm="100000">
                                          <p:val>
                                            <p:strVal val="#ppt_x"/>
                                          </p:val>
                                        </p:tav>
                                      </p:tavLst>
                                    </p:anim>
                                    <p:anim calcmode="lin" valueType="num">
                                      <p:cBhvr additive="base">
                                        <p:cTn id="12" dur="500" fill="hold"/>
                                        <p:tgtEl>
                                          <p:spTgt spid="17510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5107"/>
                                        </p:tgtEl>
                                        <p:attrNameLst>
                                          <p:attrName>style.visibility</p:attrName>
                                        </p:attrNameLst>
                                      </p:cBhvr>
                                      <p:to>
                                        <p:strVal val="visible"/>
                                      </p:to>
                                    </p:set>
                                    <p:animEffect transition="in" filter="wipe(up)">
                                      <p:cBhvr>
                                        <p:cTn id="17" dur="500"/>
                                        <p:tgtEl>
                                          <p:spTgt spid="175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build="p"/>
      <p:bldP spid="175107" grpId="0" bldLvl="0" animBg="1"/>
      <p:bldP spid="17510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52578" name="Rectangle 2"/>
          <p:cNvSpPr>
            <a:spLocks noGrp="1"/>
          </p:cNvSpPr>
          <p:nvPr>
            <p:ph idx="1"/>
          </p:nvPr>
        </p:nvSpPr>
        <p:spPr>
          <a:xfrm>
            <a:off x="1752600" y="914400"/>
            <a:ext cx="8915400" cy="990600"/>
          </a:xfrm>
        </p:spPr>
        <p:txBody>
          <a:bodyPr vert="horz" wrap="square" lIns="91440" tIns="45720" rIns="91440" bIns="45720" anchor="t"/>
          <a:p>
            <a:pPr eaLnBrk="1" hangingPunct="1">
              <a:buNone/>
            </a:pPr>
            <a:r>
              <a:rPr lang="zh-CN" altLang="en-US" sz="2400" b="1" dirty="0"/>
              <a:t>第一步，先把模式</a:t>
            </a:r>
            <a:r>
              <a:rPr lang="en-US" altLang="zh-CN" sz="2400" b="1" dirty="0"/>
              <a:t>T</a:t>
            </a:r>
            <a:r>
              <a:rPr lang="zh-CN" altLang="en-US" sz="2400" b="1" dirty="0"/>
              <a:t>所有可能的失配点</a:t>
            </a:r>
            <a:r>
              <a:rPr lang="en-US" altLang="zh-CN" sz="2400" b="1" dirty="0"/>
              <a:t>j </a:t>
            </a:r>
            <a:r>
              <a:rPr lang="zh-CN" altLang="en-US" sz="2400" b="1" dirty="0"/>
              <a:t>所对应的</a:t>
            </a:r>
            <a:r>
              <a:rPr lang="en-US" altLang="zh-CN" sz="2400" b="1" dirty="0">
                <a:hlinkClick r:id="" action="ppaction://hlinkshowjump?jump=nextslide"/>
              </a:rPr>
              <a:t>next[j]</a:t>
            </a:r>
            <a:r>
              <a:rPr lang="zh-CN" altLang="en-US" sz="2400" b="1" dirty="0">
                <a:hlinkClick r:id="" action="ppaction://hlinkshowjump?jump=nextslide"/>
              </a:rPr>
              <a:t>计算</a:t>
            </a:r>
            <a:r>
              <a:rPr lang="zh-CN" altLang="en-US" sz="2400" b="1" dirty="0"/>
              <a:t>出来；</a:t>
            </a:r>
            <a:endParaRPr lang="zh-CN" altLang="en-US" sz="2400" b="1" dirty="0"/>
          </a:p>
          <a:p>
            <a:pPr eaLnBrk="1" hangingPunct="1">
              <a:spcBef>
                <a:spcPct val="40000"/>
              </a:spcBef>
              <a:buNone/>
            </a:pPr>
            <a:r>
              <a:rPr lang="zh-CN" altLang="en-US" sz="2400" b="1" dirty="0"/>
              <a:t>第二步：执行定位函数</a:t>
            </a:r>
            <a:r>
              <a:rPr lang="en-US" altLang="zh-CN" sz="2400" b="1" dirty="0"/>
              <a:t>Index_kmp </a:t>
            </a:r>
            <a:r>
              <a:rPr lang="zh-CN" altLang="en-US" sz="2000" b="1" dirty="0">
                <a:solidFill>
                  <a:srgbClr val="5294D6"/>
                </a:solidFill>
                <a:latin typeface="楷体_GB2312" pitchFamily="49" charset="-122"/>
                <a:ea typeface="楷体_GB2312" pitchFamily="49" charset="-122"/>
              </a:rPr>
              <a:t>（与</a:t>
            </a:r>
            <a:r>
              <a:rPr lang="en-US" altLang="zh-CN" sz="2000" b="1" dirty="0">
                <a:solidFill>
                  <a:srgbClr val="5294D6"/>
                </a:solidFill>
                <a:latin typeface="楷体_GB2312" pitchFamily="49" charset="-122"/>
                <a:ea typeface="楷体_GB2312" pitchFamily="49" charset="-122"/>
              </a:rPr>
              <a:t>BF</a:t>
            </a:r>
            <a:r>
              <a:rPr lang="zh-CN" altLang="en-US" sz="2000" b="1" dirty="0">
                <a:solidFill>
                  <a:srgbClr val="5294D6"/>
                </a:solidFill>
                <a:latin typeface="楷体_GB2312" pitchFamily="49" charset="-122"/>
                <a:ea typeface="楷体_GB2312" pitchFamily="49" charset="-122"/>
              </a:rPr>
              <a:t>算法模块非常相似）</a:t>
            </a:r>
            <a:endParaRPr lang="zh-CN" altLang="en-US" sz="2000" b="1" dirty="0">
              <a:solidFill>
                <a:srgbClr val="5294D6"/>
              </a:solidFill>
              <a:latin typeface="楷体_GB2312" pitchFamily="49" charset="-122"/>
              <a:ea typeface="楷体_GB2312" pitchFamily="49" charset="-122"/>
            </a:endParaRPr>
          </a:p>
        </p:txBody>
      </p:sp>
      <p:sp>
        <p:nvSpPr>
          <p:cNvPr id="94211" name="Rectangle 3"/>
          <p:cNvSpPr>
            <a:spLocks noGrp="1"/>
          </p:cNvSpPr>
          <p:nvPr>
            <p:ph type="title"/>
          </p:nvPr>
        </p:nvSpPr>
        <p:spPr>
          <a:xfrm>
            <a:off x="1752600" y="196215"/>
            <a:ext cx="8686800" cy="521970"/>
          </a:xfrm>
        </p:spPr>
        <p:txBody>
          <a:bodyPr vert="horz" wrap="square" lIns="91440" tIns="45720" rIns="91440" bIns="45720" anchor="ctr">
            <a:spAutoFit/>
          </a:bodyPr>
          <a:p>
            <a:pPr algn="l" eaLnBrk="1" hangingPunct="1"/>
            <a:r>
              <a:rPr lang="en-US" altLang="zh-CN" sz="2800" b="1" dirty="0">
                <a:latin typeface="宋体" panose="02010600030101010101" pitchFamily="2" charset="-122"/>
              </a:rPr>
              <a:t>③ KMP</a:t>
            </a:r>
            <a:r>
              <a:rPr lang="zh-CN" altLang="en-US" sz="2800" b="1" dirty="0">
                <a:latin typeface="宋体" panose="02010600030101010101" pitchFamily="2" charset="-122"/>
              </a:rPr>
              <a:t>算法的实现</a:t>
            </a:r>
            <a:r>
              <a:rPr lang="en-US" altLang="zh-CN" sz="2800" b="1" dirty="0">
                <a:solidFill>
                  <a:srgbClr val="66FF33"/>
                </a:solidFill>
                <a:latin typeface="Times New Roman" panose="02020603050405020304" pitchFamily="18" charset="0"/>
              </a:rPr>
              <a:t>—</a:t>
            </a:r>
            <a:r>
              <a:rPr lang="zh-CN" altLang="en-US" sz="2800" b="1" dirty="0">
                <a:solidFill>
                  <a:schemeClr val="tx1"/>
                </a:solidFill>
                <a:latin typeface="宋体" panose="02010600030101010101" pitchFamily="2" charset="-122"/>
              </a:rPr>
              <a:t>即</a:t>
            </a:r>
            <a:r>
              <a:rPr lang="en-US" altLang="zh-CN" sz="2800" b="1" dirty="0">
                <a:solidFill>
                  <a:schemeClr val="tx1"/>
                </a:solidFill>
              </a:rPr>
              <a:t>Index( )</a:t>
            </a:r>
            <a:r>
              <a:rPr lang="zh-CN" altLang="en-US" sz="2800" b="1" dirty="0">
                <a:solidFill>
                  <a:schemeClr val="tx1"/>
                </a:solidFill>
              </a:rPr>
              <a:t>操作的实现</a:t>
            </a:r>
            <a:endParaRPr lang="zh-CN" altLang="en-US" sz="2800" b="1" dirty="0">
              <a:solidFill>
                <a:schemeClr val="accent1"/>
              </a:solidFill>
            </a:endParaRPr>
          </a:p>
        </p:txBody>
      </p:sp>
      <p:sp>
        <p:nvSpPr>
          <p:cNvPr id="152580" name="Rectangle 4"/>
          <p:cNvSpPr/>
          <p:nvPr/>
        </p:nvSpPr>
        <p:spPr>
          <a:xfrm>
            <a:off x="1752600" y="2057400"/>
            <a:ext cx="8534400" cy="3811905"/>
          </a:xfrm>
          <a:prstGeom prst="rect">
            <a:avLst/>
          </a:prstGeom>
          <a:noFill/>
          <a:ln w="9525" cap="flat" cmpd="sng">
            <a:solidFill>
              <a:schemeClr val="accent2"/>
            </a:solidFill>
            <a:prstDash val="solid"/>
            <a:miter/>
            <a:headEnd type="none" w="med" len="med"/>
            <a:tailEnd type="none" w="med" len="med"/>
          </a:ln>
        </p:spPr>
        <p:txBody>
          <a:bodyPr>
            <a:spAutoFit/>
          </a:bodyPr>
          <a:p>
            <a:pPr>
              <a:lnSpc>
                <a:spcPct val="110000"/>
              </a:lnSpc>
            </a:pPr>
            <a:r>
              <a:rPr lang="en-US" altLang="zh-CN" sz="2400" b="1" dirty="0">
                <a:solidFill>
                  <a:srgbClr val="FFFFFF"/>
                </a:solidFill>
                <a:latin typeface="Times New Roman" panose="02020603050405020304" pitchFamily="18" charset="0"/>
              </a:rPr>
              <a:t>Int </a:t>
            </a:r>
            <a:r>
              <a:rPr lang="en-US" altLang="zh-CN" sz="2400" b="1" dirty="0">
                <a:solidFill>
                  <a:srgbClr val="9CE157"/>
                </a:solidFill>
                <a:latin typeface="Times New Roman" panose="02020603050405020304" pitchFamily="18" charset="0"/>
              </a:rPr>
              <a:t>Index_KMP</a:t>
            </a:r>
            <a:r>
              <a:rPr lang="en-US" altLang="zh-CN" sz="2400" b="1" dirty="0">
                <a:solidFill>
                  <a:srgbClr val="FFFFFF"/>
                </a:solidFill>
                <a:latin typeface="Times New Roman" panose="02020603050405020304" pitchFamily="18" charset="0"/>
              </a:rPr>
              <a:t>(SString S, SString T, int pos) { </a:t>
            </a:r>
            <a:r>
              <a:rPr lang="en-US" altLang="zh-CN" sz="2400" b="1" dirty="0">
                <a:solidFill>
                  <a:srgbClr val="00FF00"/>
                </a:solidFill>
                <a:latin typeface="Times New Roman" panose="02020603050405020304" pitchFamily="18" charset="0"/>
              </a:rPr>
              <a:t>//</a:t>
            </a:r>
            <a:r>
              <a:rPr lang="zh-CN" altLang="en-US" sz="2400" b="1" dirty="0">
                <a:solidFill>
                  <a:srgbClr val="00FF00"/>
                </a:solidFill>
                <a:latin typeface="Times New Roman" panose="02020603050405020304" pitchFamily="18" charset="0"/>
              </a:rPr>
              <a:t>见教材</a:t>
            </a:r>
            <a:r>
              <a:rPr lang="en-US" altLang="zh-CN" sz="2400" b="1" dirty="0">
                <a:solidFill>
                  <a:srgbClr val="00FF00"/>
                </a:solidFill>
                <a:latin typeface="Times New Roman" panose="02020603050405020304" pitchFamily="18" charset="0"/>
              </a:rPr>
              <a:t>P82</a:t>
            </a:r>
            <a:r>
              <a:rPr lang="en-US" altLang="zh-CN" sz="2800" b="1" dirty="0">
                <a:solidFill>
                  <a:srgbClr val="9CE157"/>
                </a:solidFill>
                <a:latin typeface="Times New Roman" panose="02020603050405020304" pitchFamily="18" charset="0"/>
              </a:rPr>
              <a:t> </a:t>
            </a:r>
            <a:endParaRPr lang="en-US" altLang="zh-CN" sz="2400" b="1" dirty="0">
              <a:solidFill>
                <a:srgbClr val="FFFFFF"/>
              </a:solidFill>
              <a:latin typeface="Times New Roman" panose="02020603050405020304" pitchFamily="18" charset="0"/>
            </a:endParaRPr>
          </a:p>
          <a:p>
            <a:pPr>
              <a:lnSpc>
                <a:spcPct val="110000"/>
              </a:lnSpc>
            </a:pPr>
            <a:r>
              <a:rPr lang="en-US" altLang="zh-CN" sz="2400" b="1" dirty="0">
                <a:solidFill>
                  <a:srgbClr val="FFFFFF"/>
                </a:solidFill>
                <a:latin typeface="Times New Roman" panose="02020603050405020304" pitchFamily="18" charset="0"/>
              </a:rPr>
              <a:t>  i=pos;      j=1;</a:t>
            </a:r>
            <a:endParaRPr lang="en-US" altLang="zh-CN" sz="2400" b="1" dirty="0">
              <a:solidFill>
                <a:srgbClr val="FFFFFF"/>
              </a:solidFill>
              <a:latin typeface="Times New Roman" panose="02020603050405020304" pitchFamily="18" charset="0"/>
            </a:endParaRPr>
          </a:p>
          <a:p>
            <a:pPr>
              <a:lnSpc>
                <a:spcPct val="110000"/>
              </a:lnSpc>
            </a:pPr>
            <a:r>
              <a:rPr lang="en-US" altLang="zh-CN" sz="2400" b="1" dirty="0">
                <a:solidFill>
                  <a:srgbClr val="FFFFFF"/>
                </a:solidFill>
                <a:latin typeface="Times New Roman" panose="02020603050405020304" pitchFamily="18" charset="0"/>
              </a:rPr>
              <a:t>  while ( i&lt;=S[0] &amp;&amp; j&lt;=T[0] ) {</a:t>
            </a:r>
            <a:endParaRPr lang="en-US" altLang="zh-CN" sz="2400" b="1" dirty="0">
              <a:solidFill>
                <a:srgbClr val="FFFFFF"/>
              </a:solidFill>
              <a:latin typeface="Times New Roman" panose="02020603050405020304" pitchFamily="18" charset="0"/>
            </a:endParaRPr>
          </a:p>
          <a:p>
            <a:pPr>
              <a:lnSpc>
                <a:spcPct val="110000"/>
              </a:lnSpc>
            </a:pPr>
            <a:r>
              <a:rPr lang="en-US" altLang="zh-CN" sz="2400" b="1" dirty="0">
                <a:solidFill>
                  <a:srgbClr val="FFFFFF"/>
                </a:solidFill>
                <a:latin typeface="Times New Roman" panose="02020603050405020304" pitchFamily="18" charset="0"/>
              </a:rPr>
              <a:t>      if (</a:t>
            </a:r>
            <a:r>
              <a:rPr lang="en-US" altLang="zh-CN" sz="2400" b="1" dirty="0">
                <a:solidFill>
                  <a:srgbClr val="9CE157"/>
                </a:solidFill>
                <a:latin typeface="Times New Roman" panose="02020603050405020304" pitchFamily="18" charset="0"/>
              </a:rPr>
              <a:t>j==0||</a:t>
            </a:r>
            <a:r>
              <a:rPr lang="en-US" altLang="zh-CN" sz="2400" b="1" dirty="0">
                <a:solidFill>
                  <a:srgbClr val="FFFFFF"/>
                </a:solidFill>
                <a:latin typeface="Times New Roman" panose="02020603050405020304" pitchFamily="18" charset="0"/>
              </a:rPr>
              <a:t> S[i] = = T[j] ) {++i, ++j}   </a:t>
            </a:r>
            <a:r>
              <a:rPr lang="en-US" altLang="zh-CN" sz="2000" b="1" dirty="0">
                <a:solidFill>
                  <a:srgbClr val="5294D6"/>
                </a:solidFill>
                <a:latin typeface="楷体_GB2312" pitchFamily="49" charset="-122"/>
                <a:ea typeface="楷体_GB2312" pitchFamily="49" charset="-122"/>
              </a:rPr>
              <a:t>//</a:t>
            </a:r>
            <a:r>
              <a:rPr lang="zh-CN" altLang="en-US" sz="2000" b="1" dirty="0">
                <a:solidFill>
                  <a:srgbClr val="5294D6"/>
                </a:solidFill>
                <a:latin typeface="楷体_GB2312" pitchFamily="49" charset="-122"/>
                <a:ea typeface="楷体_GB2312" pitchFamily="49" charset="-122"/>
              </a:rPr>
              <a:t>不失配则继续比较后续字符</a:t>
            </a:r>
            <a:endParaRPr lang="zh-CN" altLang="en-US" sz="2000" b="1" dirty="0">
              <a:solidFill>
                <a:srgbClr val="5294D6"/>
              </a:solidFill>
              <a:latin typeface="楷体_GB2312" pitchFamily="49" charset="-122"/>
              <a:ea typeface="楷体_GB2312" pitchFamily="49" charset="-122"/>
            </a:endParaRPr>
          </a:p>
          <a:p>
            <a:pPr>
              <a:lnSpc>
                <a:spcPct val="110000"/>
              </a:lnSpc>
            </a:pPr>
            <a:r>
              <a:rPr lang="zh-CN" altLang="en-US" sz="2400" b="1" dirty="0">
                <a:solidFill>
                  <a:srgbClr val="FFFFFF"/>
                </a:solidFill>
                <a:latin typeface="Times New Roman" panose="02020603050405020304" pitchFamily="18" charset="0"/>
              </a:rPr>
              <a:t>    </a:t>
            </a:r>
            <a:r>
              <a:rPr lang="en-US" altLang="zh-CN" sz="2400" b="1" dirty="0">
                <a:solidFill>
                  <a:srgbClr val="FFFFFF"/>
                </a:solidFill>
                <a:latin typeface="Times New Roman" panose="02020603050405020304" pitchFamily="18" charset="0"/>
              </a:rPr>
              <a:t>else {</a:t>
            </a:r>
            <a:r>
              <a:rPr lang="en-US" altLang="zh-CN" sz="2400" b="1" dirty="0">
                <a:solidFill>
                  <a:srgbClr val="9CE157"/>
                </a:solidFill>
                <a:latin typeface="Times New Roman" panose="02020603050405020304" pitchFamily="18" charset="0"/>
              </a:rPr>
              <a:t>j=</a:t>
            </a:r>
            <a:r>
              <a:rPr lang="en-US" altLang="zh-CN" sz="2400" b="1" dirty="0">
                <a:solidFill>
                  <a:srgbClr val="00FF00"/>
                </a:solidFill>
                <a:latin typeface="Times New Roman" panose="02020603050405020304" pitchFamily="18" charset="0"/>
              </a:rPr>
              <a:t>next[j]</a:t>
            </a:r>
            <a:r>
              <a:rPr lang="en-US" altLang="zh-CN" sz="2400" b="1" dirty="0">
                <a:solidFill>
                  <a:srgbClr val="9CE157"/>
                </a:solidFill>
                <a:latin typeface="Times New Roman" panose="02020603050405020304" pitchFamily="18" charset="0"/>
              </a:rPr>
              <a:t>;</a:t>
            </a:r>
            <a:r>
              <a:rPr lang="en-US" altLang="zh-CN" sz="2400" b="1" dirty="0">
                <a:solidFill>
                  <a:srgbClr val="FFFFFF"/>
                </a:solidFill>
                <a:latin typeface="Times New Roman" panose="02020603050405020304" pitchFamily="18" charset="0"/>
              </a:rPr>
              <a:t>} </a:t>
            </a:r>
            <a:r>
              <a:rPr lang="en-US" altLang="zh-CN" sz="2000" b="1" dirty="0">
                <a:solidFill>
                  <a:srgbClr val="5294D6"/>
                </a:solidFill>
                <a:latin typeface="楷体_GB2312" pitchFamily="49" charset="-122"/>
                <a:ea typeface="楷体_GB2312" pitchFamily="49" charset="-122"/>
              </a:rPr>
              <a:t>//</a:t>
            </a:r>
            <a:r>
              <a:rPr lang="zh-CN" altLang="en-US" sz="2000" b="1" dirty="0">
                <a:solidFill>
                  <a:srgbClr val="5294D6"/>
                </a:solidFill>
                <a:latin typeface="楷体_GB2312" pitchFamily="49" charset="-122"/>
                <a:ea typeface="楷体_GB2312" pitchFamily="49" charset="-122"/>
              </a:rPr>
              <a:t>特点：</a:t>
            </a:r>
            <a:r>
              <a:rPr lang="en-US" altLang="zh-CN" sz="2000" b="1" dirty="0">
                <a:solidFill>
                  <a:srgbClr val="5294D6"/>
                </a:solidFill>
                <a:latin typeface="楷体_GB2312" pitchFamily="49" charset="-122"/>
                <a:ea typeface="楷体_GB2312" pitchFamily="49" charset="-122"/>
              </a:rPr>
              <a:t>S</a:t>
            </a:r>
            <a:r>
              <a:rPr lang="zh-CN" altLang="en-US" sz="2000" b="1" dirty="0">
                <a:solidFill>
                  <a:srgbClr val="5294D6"/>
                </a:solidFill>
                <a:latin typeface="楷体_GB2312" pitchFamily="49" charset="-122"/>
                <a:ea typeface="楷体_GB2312" pitchFamily="49" charset="-122"/>
              </a:rPr>
              <a:t>的</a:t>
            </a:r>
            <a:r>
              <a:rPr lang="en-US" altLang="zh-CN" sz="2000" b="1" dirty="0">
                <a:solidFill>
                  <a:srgbClr val="5294D6"/>
                </a:solidFill>
                <a:latin typeface="楷体_GB2312" pitchFamily="49" charset="-122"/>
                <a:ea typeface="楷体_GB2312" pitchFamily="49" charset="-122"/>
              </a:rPr>
              <a:t>i</a:t>
            </a:r>
            <a:r>
              <a:rPr lang="zh-CN" altLang="en-US" sz="2000" b="1" dirty="0">
                <a:solidFill>
                  <a:srgbClr val="5294D6"/>
                </a:solidFill>
                <a:latin typeface="楷体_GB2312" pitchFamily="49" charset="-122"/>
                <a:ea typeface="楷体_GB2312" pitchFamily="49" charset="-122"/>
              </a:rPr>
              <a:t>指针不回溯，而且从</a:t>
            </a:r>
            <a:r>
              <a:rPr lang="en-US" altLang="zh-CN" sz="2000" b="1" dirty="0">
                <a:solidFill>
                  <a:srgbClr val="5294D6"/>
                </a:solidFill>
                <a:latin typeface="楷体_GB2312" pitchFamily="49" charset="-122"/>
                <a:ea typeface="楷体_GB2312" pitchFamily="49" charset="-122"/>
              </a:rPr>
              <a:t>T</a:t>
            </a:r>
            <a:r>
              <a:rPr lang="zh-CN" altLang="en-US" sz="2000" b="1" dirty="0">
                <a:solidFill>
                  <a:srgbClr val="5294D6"/>
                </a:solidFill>
                <a:latin typeface="楷体_GB2312" pitchFamily="49" charset="-122"/>
                <a:ea typeface="楷体_GB2312" pitchFamily="49" charset="-122"/>
              </a:rPr>
              <a:t>的</a:t>
            </a:r>
            <a:r>
              <a:rPr lang="en-US" altLang="zh-CN" sz="2000" b="1" dirty="0">
                <a:solidFill>
                  <a:srgbClr val="5294D6"/>
                </a:solidFill>
                <a:latin typeface="楷体_GB2312" pitchFamily="49" charset="-122"/>
                <a:ea typeface="楷体_GB2312" pitchFamily="49" charset="-122"/>
              </a:rPr>
              <a:t>k</a:t>
            </a:r>
            <a:r>
              <a:rPr lang="zh-CN" altLang="en-US" sz="2000" b="1" dirty="0">
                <a:solidFill>
                  <a:srgbClr val="5294D6"/>
                </a:solidFill>
                <a:latin typeface="楷体_GB2312" pitchFamily="49" charset="-122"/>
                <a:ea typeface="楷体_GB2312" pitchFamily="49" charset="-122"/>
              </a:rPr>
              <a:t>位置开始匹配</a:t>
            </a:r>
            <a:endParaRPr lang="zh-CN" altLang="en-US" sz="2000" b="1" dirty="0">
              <a:solidFill>
                <a:srgbClr val="5294D6"/>
              </a:solidFill>
              <a:latin typeface="楷体_GB2312" pitchFamily="49" charset="-122"/>
              <a:ea typeface="楷体_GB2312" pitchFamily="49" charset="-122"/>
            </a:endParaRPr>
          </a:p>
          <a:p>
            <a:pPr>
              <a:lnSpc>
                <a:spcPct val="110000"/>
              </a:lnSpc>
            </a:pPr>
            <a:r>
              <a:rPr lang="zh-CN" altLang="en-US" sz="2400" b="1" dirty="0">
                <a:solidFill>
                  <a:srgbClr val="FFFFFF"/>
                </a:solidFill>
                <a:latin typeface="Times New Roman" panose="02020603050405020304" pitchFamily="18" charset="0"/>
              </a:rPr>
              <a:t>      </a:t>
            </a:r>
            <a:r>
              <a:rPr lang="en-US" altLang="zh-CN" sz="2400" b="1" dirty="0">
                <a:solidFill>
                  <a:srgbClr val="FFFFFF"/>
                </a:solidFill>
                <a:latin typeface="Times New Roman" panose="02020603050405020304" pitchFamily="18" charset="0"/>
              </a:rPr>
              <a:t>}</a:t>
            </a:r>
            <a:endParaRPr lang="en-US" altLang="zh-CN" sz="2400" b="1" dirty="0">
              <a:solidFill>
                <a:srgbClr val="FFFFFF"/>
              </a:solidFill>
              <a:latin typeface="Times New Roman" panose="02020603050405020304" pitchFamily="18" charset="0"/>
            </a:endParaRPr>
          </a:p>
          <a:p>
            <a:pPr>
              <a:lnSpc>
                <a:spcPct val="110000"/>
              </a:lnSpc>
            </a:pPr>
            <a:r>
              <a:rPr lang="en-US" altLang="zh-CN" sz="2400" b="1" dirty="0">
                <a:solidFill>
                  <a:srgbClr val="FFFFFF"/>
                </a:solidFill>
                <a:latin typeface="Times New Roman" panose="02020603050405020304" pitchFamily="18" charset="0"/>
              </a:rPr>
              <a:t>  if(j&gt;T[0]) return </a:t>
            </a:r>
            <a:r>
              <a:rPr lang="en-US" altLang="zh-CN" sz="2400" b="1" dirty="0">
                <a:solidFill>
                  <a:srgbClr val="9CE157"/>
                </a:solidFill>
                <a:latin typeface="Times New Roman" panose="02020603050405020304" pitchFamily="18" charset="0"/>
              </a:rPr>
              <a:t>i-T[0]</a:t>
            </a:r>
            <a:r>
              <a:rPr lang="en-US" altLang="zh-CN" sz="2400" b="1" dirty="0">
                <a:solidFill>
                  <a:srgbClr val="FFFFFF"/>
                </a:solidFill>
                <a:latin typeface="Times New Roman" panose="02020603050405020304" pitchFamily="18" charset="0"/>
              </a:rPr>
              <a:t>;  </a:t>
            </a:r>
            <a:r>
              <a:rPr lang="en-US" altLang="zh-CN" sz="2000" b="1" dirty="0">
                <a:solidFill>
                  <a:srgbClr val="5294D6"/>
                </a:solidFill>
                <a:latin typeface="楷体_GB2312" pitchFamily="49" charset="-122"/>
                <a:ea typeface="楷体_GB2312" pitchFamily="49" charset="-122"/>
              </a:rPr>
              <a:t>//</a:t>
            </a:r>
            <a:r>
              <a:rPr lang="zh-CN" altLang="en-US" sz="2000" b="1" dirty="0">
                <a:solidFill>
                  <a:srgbClr val="5294D6"/>
                </a:solidFill>
                <a:latin typeface="楷体_GB2312" pitchFamily="49" charset="-122"/>
                <a:ea typeface="楷体_GB2312" pitchFamily="49" charset="-122"/>
              </a:rPr>
              <a:t>子串结束，说明匹配成功</a:t>
            </a:r>
            <a:endParaRPr lang="zh-CN" altLang="en-US" sz="2000" b="1" dirty="0">
              <a:solidFill>
                <a:srgbClr val="5294D6"/>
              </a:solidFill>
              <a:latin typeface="楷体_GB2312" pitchFamily="49" charset="-122"/>
              <a:ea typeface="楷体_GB2312" pitchFamily="49" charset="-122"/>
            </a:endParaRPr>
          </a:p>
          <a:p>
            <a:pPr>
              <a:lnSpc>
                <a:spcPct val="110000"/>
              </a:lnSpc>
            </a:pPr>
            <a:r>
              <a:rPr lang="zh-CN" altLang="en-US" sz="2400" b="1" dirty="0">
                <a:solidFill>
                  <a:srgbClr val="FFFFFF"/>
                </a:solidFill>
                <a:latin typeface="Times New Roman" panose="02020603050405020304" pitchFamily="18" charset="0"/>
              </a:rPr>
              <a:t>  </a:t>
            </a:r>
            <a:r>
              <a:rPr lang="en-US" altLang="zh-CN" sz="2400" b="1" dirty="0">
                <a:solidFill>
                  <a:srgbClr val="FFFFFF"/>
                </a:solidFill>
                <a:latin typeface="Times New Roman" panose="02020603050405020304" pitchFamily="18" charset="0"/>
              </a:rPr>
              <a:t>else return0;</a:t>
            </a:r>
            <a:endParaRPr lang="en-US" altLang="zh-CN" sz="2400" b="1" dirty="0">
              <a:solidFill>
                <a:srgbClr val="FFFFFF"/>
              </a:solidFill>
              <a:latin typeface="Times New Roman" panose="02020603050405020304" pitchFamily="18" charset="0"/>
            </a:endParaRPr>
          </a:p>
          <a:p>
            <a:pPr>
              <a:lnSpc>
                <a:spcPct val="110000"/>
              </a:lnSpc>
            </a:pPr>
            <a:r>
              <a:rPr lang="en-US" altLang="zh-CN" sz="2400" b="1" dirty="0">
                <a:solidFill>
                  <a:srgbClr val="FFFFFF"/>
                </a:solidFill>
                <a:latin typeface="Times New Roman" panose="02020603050405020304" pitchFamily="18" charset="0"/>
              </a:rPr>
              <a:t>}</a:t>
            </a:r>
            <a:r>
              <a:rPr lang="en-US" altLang="zh-CN" sz="2000" b="1" dirty="0">
                <a:solidFill>
                  <a:srgbClr val="5294D6"/>
                </a:solidFill>
                <a:latin typeface="楷体_GB2312" pitchFamily="49" charset="-122"/>
                <a:ea typeface="楷体_GB2312" pitchFamily="49" charset="-122"/>
              </a:rPr>
              <a:t>//Index_KMP</a:t>
            </a:r>
            <a:endParaRPr lang="en-US" altLang="zh-CN" sz="2000" b="1" dirty="0">
              <a:solidFill>
                <a:srgbClr val="5294D6"/>
              </a:solidFill>
              <a:latin typeface="楷体_GB2312" pitchFamily="49" charset="-122"/>
              <a:ea typeface="楷体_GB2312" pitchFamily="49" charset="-122"/>
            </a:endParaRPr>
          </a:p>
        </p:txBody>
      </p:sp>
      <p:sp>
        <p:nvSpPr>
          <p:cNvPr id="7" name="Slide Number Placeholder 6"/>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8">
                                            <p:txEl>
                                              <p:charRg st="0"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8">
                                            <p:txEl>
                                              <p:charRg st="36" end="70"/>
                                            </p:txEl>
                                          </p:spTgt>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52580"/>
                                        </p:tgtEl>
                                        <p:attrNameLst>
                                          <p:attrName>style.visibility</p:attrName>
                                        </p:attrNameLst>
                                      </p:cBhvr>
                                      <p:to>
                                        <p:strVal val="visible"/>
                                      </p:to>
                                    </p:set>
                                    <p:animEffect transition="in" filter="wipe(up)">
                                      <p:cBhvr>
                                        <p:cTn id="14" dur="500"/>
                                        <p:tgtEl>
                                          <p:spTgt spid="152580"/>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52580">
                                            <p:txEl>
                                              <p:charRg st="0" end="57"/>
                                            </p:txEl>
                                          </p:spTgt>
                                        </p:tgtEl>
                                        <p:attrNameLst>
                                          <p:attrName>style.visibility</p:attrName>
                                        </p:attrNameLst>
                                      </p:cBhvr>
                                      <p:to>
                                        <p:strVal val="visible"/>
                                      </p:to>
                                    </p:set>
                                    <p:animEffect transition="in" filter="wipe(up)">
                                      <p:cBhvr>
                                        <p:cTn id="18" dur="500"/>
                                        <p:tgtEl>
                                          <p:spTgt spid="152580">
                                            <p:txEl>
                                              <p:charRg st="0" end="57"/>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52580">
                                            <p:txEl>
                                              <p:charRg st="57" end="76"/>
                                            </p:txEl>
                                          </p:spTgt>
                                        </p:tgtEl>
                                        <p:attrNameLst>
                                          <p:attrName>style.visibility</p:attrName>
                                        </p:attrNameLst>
                                      </p:cBhvr>
                                      <p:to>
                                        <p:strVal val="visible"/>
                                      </p:to>
                                    </p:set>
                                    <p:animEffect transition="in" filter="wipe(up)">
                                      <p:cBhvr>
                                        <p:cTn id="22" dur="500"/>
                                        <p:tgtEl>
                                          <p:spTgt spid="152580">
                                            <p:txEl>
                                              <p:charRg st="57" end="76"/>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52580">
                                            <p:txEl>
                                              <p:charRg st="76" end="109"/>
                                            </p:txEl>
                                          </p:spTgt>
                                        </p:tgtEl>
                                        <p:attrNameLst>
                                          <p:attrName>style.visibility</p:attrName>
                                        </p:attrNameLst>
                                      </p:cBhvr>
                                      <p:to>
                                        <p:strVal val="visible"/>
                                      </p:to>
                                    </p:set>
                                    <p:animEffect transition="in" filter="wipe(up)">
                                      <p:cBhvr>
                                        <p:cTn id="26" dur="500"/>
                                        <p:tgtEl>
                                          <p:spTgt spid="152580">
                                            <p:txEl>
                                              <p:charRg st="76" end="109"/>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2580">
                                            <p:txEl>
                                              <p:charRg st="109" end="170"/>
                                            </p:txEl>
                                          </p:spTgt>
                                        </p:tgtEl>
                                        <p:attrNameLst>
                                          <p:attrName>style.visibility</p:attrName>
                                        </p:attrNameLst>
                                      </p:cBhvr>
                                      <p:to>
                                        <p:strVal val="visible"/>
                                      </p:to>
                                    </p:set>
                                    <p:animEffect transition="in" filter="wipe(up)">
                                      <p:cBhvr>
                                        <p:cTn id="30" dur="500"/>
                                        <p:tgtEl>
                                          <p:spTgt spid="152580">
                                            <p:txEl>
                                              <p:charRg st="109" end="170"/>
                                            </p:txEl>
                                          </p:spTgt>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152580">
                                            <p:txEl>
                                              <p:charRg st="170" end="219"/>
                                            </p:txEl>
                                          </p:spTgt>
                                        </p:tgtEl>
                                        <p:attrNameLst>
                                          <p:attrName>style.visibility</p:attrName>
                                        </p:attrNameLst>
                                      </p:cBhvr>
                                      <p:to>
                                        <p:strVal val="visible"/>
                                      </p:to>
                                    </p:set>
                                    <p:animEffect transition="in" filter="wipe(up)">
                                      <p:cBhvr>
                                        <p:cTn id="34" dur="500"/>
                                        <p:tgtEl>
                                          <p:spTgt spid="152580">
                                            <p:txEl>
                                              <p:charRg st="170" end="219"/>
                                            </p:txEl>
                                          </p:spTgt>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2580">
                                            <p:txEl>
                                              <p:charRg st="219" end="227"/>
                                            </p:txEl>
                                          </p:spTgt>
                                        </p:tgtEl>
                                        <p:attrNameLst>
                                          <p:attrName>style.visibility</p:attrName>
                                        </p:attrNameLst>
                                      </p:cBhvr>
                                      <p:to>
                                        <p:strVal val="visible"/>
                                      </p:to>
                                    </p:set>
                                    <p:animEffect transition="in" filter="wipe(up)">
                                      <p:cBhvr>
                                        <p:cTn id="38" dur="500"/>
                                        <p:tgtEl>
                                          <p:spTgt spid="152580">
                                            <p:txEl>
                                              <p:charRg st="219" end="227"/>
                                            </p:txEl>
                                          </p:spTgt>
                                        </p:tgtEl>
                                      </p:cBhvr>
                                    </p:animEffect>
                                  </p:child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152580">
                                            <p:txEl>
                                              <p:charRg st="227" end="270"/>
                                            </p:txEl>
                                          </p:spTgt>
                                        </p:tgtEl>
                                        <p:attrNameLst>
                                          <p:attrName>style.visibility</p:attrName>
                                        </p:attrNameLst>
                                      </p:cBhvr>
                                      <p:to>
                                        <p:strVal val="visible"/>
                                      </p:to>
                                    </p:set>
                                    <p:animEffect transition="in" filter="wipe(up)">
                                      <p:cBhvr>
                                        <p:cTn id="42" dur="500"/>
                                        <p:tgtEl>
                                          <p:spTgt spid="152580">
                                            <p:txEl>
                                              <p:charRg st="227" end="270"/>
                                            </p:txEl>
                                          </p:spTgt>
                                        </p:tgtEl>
                                      </p:cBhvr>
                                    </p:animEffect>
                                  </p:childTnLst>
                                </p:cTn>
                              </p:par>
                            </p:childTnLst>
                          </p:cTn>
                        </p:par>
                        <p:par>
                          <p:cTn id="43" fill="hold">
                            <p:stCondLst>
                              <p:cond delay="4500"/>
                            </p:stCondLst>
                            <p:childTnLst>
                              <p:par>
                                <p:cTn id="44" presetID="22" presetClass="entr" presetSubtype="1" fill="hold" grpId="0" nodeType="afterEffect">
                                  <p:stCondLst>
                                    <p:cond delay="0"/>
                                  </p:stCondLst>
                                  <p:childTnLst>
                                    <p:set>
                                      <p:cBhvr>
                                        <p:cTn id="45" dur="1" fill="hold">
                                          <p:stCondLst>
                                            <p:cond delay="0"/>
                                          </p:stCondLst>
                                        </p:cTn>
                                        <p:tgtEl>
                                          <p:spTgt spid="152580">
                                            <p:txEl>
                                              <p:charRg st="270" end="286"/>
                                            </p:txEl>
                                          </p:spTgt>
                                        </p:tgtEl>
                                        <p:attrNameLst>
                                          <p:attrName>style.visibility</p:attrName>
                                        </p:attrNameLst>
                                      </p:cBhvr>
                                      <p:to>
                                        <p:strVal val="visible"/>
                                      </p:to>
                                    </p:set>
                                    <p:animEffect transition="in" filter="wipe(up)">
                                      <p:cBhvr>
                                        <p:cTn id="46" dur="500"/>
                                        <p:tgtEl>
                                          <p:spTgt spid="152580">
                                            <p:txEl>
                                              <p:charRg st="270" end="286"/>
                                            </p:txEl>
                                          </p:spTgt>
                                        </p:tgtEl>
                                      </p:cBhvr>
                                    </p:animEffect>
                                  </p:childTnLst>
                                </p:cTn>
                              </p:par>
                            </p:childTnLst>
                          </p:cTn>
                        </p:par>
                        <p:par>
                          <p:cTn id="47" fill="hold">
                            <p:stCondLst>
                              <p:cond delay="5000"/>
                            </p:stCondLst>
                            <p:childTnLst>
                              <p:par>
                                <p:cTn id="48" presetID="22" presetClass="entr" presetSubtype="1" fill="hold" grpId="0" nodeType="afterEffect">
                                  <p:stCondLst>
                                    <p:cond delay="0"/>
                                  </p:stCondLst>
                                  <p:childTnLst>
                                    <p:set>
                                      <p:cBhvr>
                                        <p:cTn id="49" dur="1" fill="hold">
                                          <p:stCondLst>
                                            <p:cond delay="0"/>
                                          </p:stCondLst>
                                        </p:cTn>
                                        <p:tgtEl>
                                          <p:spTgt spid="152580">
                                            <p:txEl>
                                              <p:charRg st="286" end="299"/>
                                            </p:txEl>
                                          </p:spTgt>
                                        </p:tgtEl>
                                        <p:attrNameLst>
                                          <p:attrName>style.visibility</p:attrName>
                                        </p:attrNameLst>
                                      </p:cBhvr>
                                      <p:to>
                                        <p:strVal val="visible"/>
                                      </p:to>
                                    </p:set>
                                    <p:animEffect transition="in" filter="wipe(up)">
                                      <p:cBhvr>
                                        <p:cTn id="50" dur="500"/>
                                        <p:tgtEl>
                                          <p:spTgt spid="152580">
                                            <p:txEl>
                                              <p:charRg st="286" end="2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p:bldP spid="152580" grpId="0" animBg="1" advAuto="100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6674" name="Rectangle 2"/>
          <p:cNvSpPr/>
          <p:nvPr/>
        </p:nvSpPr>
        <p:spPr>
          <a:xfrm>
            <a:off x="2057400" y="914400"/>
            <a:ext cx="8382000" cy="953135"/>
          </a:xfrm>
          <a:prstGeom prst="rect">
            <a:avLst/>
          </a:prstGeom>
          <a:noFill/>
          <a:ln w="38100">
            <a:noFill/>
          </a:ln>
        </p:spPr>
        <p:txBody>
          <a:bodyPr>
            <a:spAutoFit/>
          </a:bodyPr>
          <a:p>
            <a:r>
              <a:rPr lang="zh-CN" altLang="en-US" sz="2800" b="1" dirty="0">
                <a:solidFill>
                  <a:srgbClr val="FFFFFF"/>
                </a:solidFill>
                <a:latin typeface="Times New Roman" panose="02020603050405020304" pitchFamily="18" charset="0"/>
                <a:ea typeface="黑体" panose="02010609060101010101" pitchFamily="49" charset="-122"/>
              </a:rPr>
              <a:t>前面定义的</a:t>
            </a:r>
            <a:r>
              <a:rPr lang="en-US" altLang="zh-CN" sz="2800" b="1" dirty="0">
                <a:solidFill>
                  <a:srgbClr val="FFFFFF"/>
                </a:solidFill>
                <a:latin typeface="Times New Roman" panose="02020603050405020304" pitchFamily="18" charset="0"/>
                <a:ea typeface="黑体" panose="02010609060101010101" pitchFamily="49" charset="-122"/>
              </a:rPr>
              <a:t>next</a:t>
            </a:r>
            <a:r>
              <a:rPr lang="zh-CN" altLang="en-US" sz="2800" b="1" dirty="0">
                <a:solidFill>
                  <a:srgbClr val="FFFFFF"/>
                </a:solidFill>
                <a:latin typeface="Times New Roman" panose="02020603050405020304" pitchFamily="18" charset="0"/>
                <a:ea typeface="黑体" panose="02010609060101010101" pitchFamily="49" charset="-122"/>
              </a:rPr>
              <a:t>函数在某些情况下还是有缺陷的，</a:t>
            </a:r>
            <a:endParaRPr lang="zh-CN" altLang="en-US" sz="2800" b="1" dirty="0">
              <a:solidFill>
                <a:srgbClr val="FFFFFF"/>
              </a:solidFill>
              <a:latin typeface="Times New Roman" panose="02020603050405020304" pitchFamily="18" charset="0"/>
              <a:ea typeface="黑体" panose="02010609060101010101" pitchFamily="49" charset="-122"/>
            </a:endParaRPr>
          </a:p>
          <a:p>
            <a:r>
              <a:rPr lang="zh-CN" altLang="en-US" sz="2800" b="1" dirty="0">
                <a:solidFill>
                  <a:srgbClr val="FFFFFF"/>
                </a:solidFill>
                <a:latin typeface="Times New Roman" panose="02020603050405020304" pitchFamily="18" charset="0"/>
                <a:ea typeface="黑体" panose="02010609060101010101" pitchFamily="49" charset="-122"/>
              </a:rPr>
              <a:t>例如模式</a:t>
            </a:r>
            <a:r>
              <a:rPr lang="en-US" altLang="zh-CN" sz="2800" b="1" dirty="0">
                <a:solidFill>
                  <a:srgbClr val="00FF00"/>
                </a:solidFill>
                <a:latin typeface="Times New Roman" panose="02020603050405020304" pitchFamily="18" charset="0"/>
                <a:ea typeface="黑体" panose="02010609060101010101" pitchFamily="49" charset="-122"/>
              </a:rPr>
              <a:t>aaaab</a:t>
            </a:r>
            <a:r>
              <a:rPr lang="zh-CN" altLang="en-US" sz="2800" b="1" dirty="0">
                <a:solidFill>
                  <a:srgbClr val="FFFFFF"/>
                </a:solidFill>
                <a:latin typeface="Times New Roman" panose="02020603050405020304" pitchFamily="18" charset="0"/>
                <a:ea typeface="黑体" panose="02010609060101010101" pitchFamily="49" charset="-122"/>
              </a:rPr>
              <a:t>与主串</a:t>
            </a:r>
            <a:r>
              <a:rPr lang="en-US" altLang="zh-CN" sz="2800" b="1" dirty="0">
                <a:solidFill>
                  <a:srgbClr val="00FF00"/>
                </a:solidFill>
                <a:latin typeface="Times New Roman" panose="02020603050405020304" pitchFamily="18" charset="0"/>
                <a:ea typeface="黑体" panose="02010609060101010101" pitchFamily="49" charset="-122"/>
              </a:rPr>
              <a:t>aaabaaaab</a:t>
            </a:r>
            <a:r>
              <a:rPr lang="zh-CN" altLang="en-US" sz="2800" b="1" dirty="0">
                <a:solidFill>
                  <a:srgbClr val="FFFFFF"/>
                </a:solidFill>
                <a:latin typeface="Times New Roman" panose="02020603050405020304" pitchFamily="18" charset="0"/>
                <a:ea typeface="黑体" panose="02010609060101010101" pitchFamily="49" charset="-122"/>
              </a:rPr>
              <a:t>匹配时的情况：</a:t>
            </a:r>
            <a:endParaRPr lang="zh-CN" altLang="en-US" sz="2800" b="1" dirty="0">
              <a:solidFill>
                <a:srgbClr val="FFFFFF"/>
              </a:solidFill>
              <a:latin typeface="Times New Roman" panose="02020603050405020304" pitchFamily="18" charset="0"/>
              <a:ea typeface="黑体" panose="02010609060101010101" pitchFamily="49" charset="-122"/>
            </a:endParaRPr>
          </a:p>
        </p:txBody>
      </p:sp>
      <p:sp>
        <p:nvSpPr>
          <p:cNvPr id="156675" name="Rectangle 3"/>
          <p:cNvSpPr/>
          <p:nvPr/>
        </p:nvSpPr>
        <p:spPr>
          <a:xfrm>
            <a:off x="2590800" y="3748088"/>
            <a:ext cx="4137025" cy="521970"/>
          </a:xfrm>
          <a:prstGeom prst="rect">
            <a:avLst/>
          </a:prstGeom>
          <a:noFill/>
          <a:ln w="38100">
            <a:noFill/>
          </a:ln>
        </p:spPr>
        <p:txBody>
          <a:bodyPr>
            <a:spAutoFit/>
          </a:bodyPr>
          <a:p>
            <a:r>
              <a:rPr lang="en-US" altLang="zh-CN" sz="2800" b="1" dirty="0">
                <a:solidFill>
                  <a:srgbClr val="FF00FF"/>
                </a:solidFill>
                <a:latin typeface="Times New Roman" panose="02020603050405020304" pitchFamily="18" charset="0"/>
                <a:ea typeface="黑体" panose="02010609060101010101" pitchFamily="49" charset="-122"/>
              </a:rPr>
              <a:t>S:              </a:t>
            </a:r>
            <a:r>
              <a:rPr lang="en-US" altLang="zh-CN" sz="2800" b="1" dirty="0">
                <a:solidFill>
                  <a:srgbClr val="FF99FF"/>
                </a:solidFill>
                <a:latin typeface="Times New Roman" panose="02020603050405020304" pitchFamily="18" charset="0"/>
                <a:ea typeface="黑体" panose="02010609060101010101" pitchFamily="49" charset="-122"/>
              </a:rPr>
              <a:t>a a a b a a a a b</a:t>
            </a:r>
            <a:endParaRPr lang="en-US" altLang="zh-CN" sz="2800" b="1" dirty="0">
              <a:solidFill>
                <a:srgbClr val="FF99FF"/>
              </a:solidFill>
              <a:latin typeface="Times New Roman" panose="02020603050405020304" pitchFamily="18" charset="0"/>
              <a:ea typeface="黑体" panose="02010609060101010101" pitchFamily="49" charset="-122"/>
            </a:endParaRPr>
          </a:p>
        </p:txBody>
      </p:sp>
      <p:sp>
        <p:nvSpPr>
          <p:cNvPr id="156676" name="Rectangle 4"/>
          <p:cNvSpPr/>
          <p:nvPr/>
        </p:nvSpPr>
        <p:spPr>
          <a:xfrm>
            <a:off x="2438400" y="4052888"/>
            <a:ext cx="3201988" cy="521970"/>
          </a:xfrm>
          <a:prstGeom prst="rect">
            <a:avLst/>
          </a:prstGeom>
          <a:noFill/>
          <a:ln w="38100">
            <a:noFill/>
          </a:ln>
        </p:spPr>
        <p:txBody>
          <a:bodyPr>
            <a:spAutoFit/>
          </a:bodyPr>
          <a:p>
            <a:r>
              <a:rPr lang="en-US" altLang="zh-CN" sz="2800" b="1" dirty="0">
                <a:solidFill>
                  <a:srgbClr val="FFFFFF"/>
                </a:solidFill>
                <a:latin typeface="Times New Roman" panose="02020603050405020304" pitchFamily="18" charset="0"/>
                <a:ea typeface="黑体" panose="02010609060101010101" pitchFamily="49" charset="-122"/>
              </a:rPr>
              <a:t> T:              a a a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156677" name="Rectangle 5"/>
          <p:cNvSpPr/>
          <p:nvPr/>
        </p:nvSpPr>
        <p:spPr>
          <a:xfrm>
            <a:off x="2438400" y="3352800"/>
            <a:ext cx="4876800" cy="521970"/>
          </a:xfrm>
          <a:prstGeom prst="rect">
            <a:avLst/>
          </a:prstGeom>
          <a:noFill/>
          <a:ln w="38100">
            <a:noFill/>
          </a:ln>
        </p:spPr>
        <p:txBody>
          <a:bodyPr>
            <a:spAutoFit/>
          </a:bodyPr>
          <a:p>
            <a:r>
              <a:rPr lang="en-US" altLang="zh-CN" sz="2800" b="1" dirty="0">
                <a:solidFill>
                  <a:srgbClr val="9CE157"/>
                </a:solidFill>
                <a:latin typeface="Times New Roman" panose="02020603050405020304" pitchFamily="18" charset="0"/>
                <a:ea typeface="黑体" panose="02010609060101010101" pitchFamily="49" charset="-122"/>
              </a:rPr>
              <a:t>  i:               1 2 3 4 5 6 7 8 9 </a:t>
            </a:r>
            <a:endParaRPr lang="en-US" altLang="zh-CN" sz="2800" b="1" dirty="0">
              <a:solidFill>
                <a:srgbClr val="9CE157"/>
              </a:solidFill>
              <a:latin typeface="Times New Roman" panose="02020603050405020304" pitchFamily="18" charset="0"/>
              <a:ea typeface="黑体" panose="02010609060101010101" pitchFamily="49" charset="-122"/>
            </a:endParaRPr>
          </a:p>
        </p:txBody>
      </p:sp>
      <p:sp>
        <p:nvSpPr>
          <p:cNvPr id="156678" name="Rectangle 6"/>
          <p:cNvSpPr/>
          <p:nvPr/>
        </p:nvSpPr>
        <p:spPr>
          <a:xfrm>
            <a:off x="4494213" y="4052888"/>
            <a:ext cx="1447165" cy="521970"/>
          </a:xfrm>
          <a:prstGeom prst="rect">
            <a:avLst/>
          </a:prstGeom>
          <a:noFill/>
          <a:ln w="38100">
            <a:noFill/>
          </a:ln>
        </p:spPr>
        <p:txBody>
          <a:bodyPr wrap="none">
            <a:spAutoFit/>
          </a:bodyPr>
          <a:p>
            <a:r>
              <a:rPr lang="en-US" altLang="zh-CN" sz="2800" b="1" dirty="0">
                <a:solidFill>
                  <a:srgbClr val="FFFFFF"/>
                </a:solidFill>
                <a:latin typeface="Times New Roman" panose="02020603050405020304" pitchFamily="18" charset="0"/>
                <a:ea typeface="黑体" panose="02010609060101010101" pitchFamily="49" charset="-122"/>
              </a:rPr>
              <a:t>a a a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156679" name="Rectangle 7"/>
          <p:cNvSpPr/>
          <p:nvPr/>
        </p:nvSpPr>
        <p:spPr>
          <a:xfrm>
            <a:off x="5257800" y="4038600"/>
            <a:ext cx="1447165" cy="521970"/>
          </a:xfrm>
          <a:prstGeom prst="rect">
            <a:avLst/>
          </a:prstGeom>
          <a:noFill/>
          <a:ln w="38100">
            <a:noFill/>
          </a:ln>
        </p:spPr>
        <p:txBody>
          <a:bodyPr wrap="none">
            <a:spAutoFit/>
          </a:bodyPr>
          <a:p>
            <a:r>
              <a:rPr lang="en-US" altLang="zh-CN" sz="2800" b="1" dirty="0">
                <a:solidFill>
                  <a:srgbClr val="FFFFFF"/>
                </a:solidFill>
                <a:latin typeface="Times New Roman" panose="02020603050405020304" pitchFamily="18" charset="0"/>
                <a:ea typeface="黑体" panose="02010609060101010101" pitchFamily="49" charset="-122"/>
              </a:rPr>
              <a:t>a a a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156680" name="Rectangle 8"/>
          <p:cNvSpPr/>
          <p:nvPr/>
        </p:nvSpPr>
        <p:spPr>
          <a:xfrm>
            <a:off x="4722813" y="4052888"/>
            <a:ext cx="1447165" cy="521970"/>
          </a:xfrm>
          <a:prstGeom prst="rect">
            <a:avLst/>
          </a:prstGeom>
          <a:noFill/>
          <a:ln w="38100">
            <a:noFill/>
          </a:ln>
        </p:spPr>
        <p:txBody>
          <a:bodyPr wrap="none">
            <a:spAutoFit/>
          </a:bodyPr>
          <a:p>
            <a:r>
              <a:rPr lang="en-US" altLang="zh-CN" sz="2800" b="1" dirty="0">
                <a:solidFill>
                  <a:srgbClr val="FFFFFF"/>
                </a:solidFill>
                <a:latin typeface="Times New Roman" panose="02020603050405020304" pitchFamily="18" charset="0"/>
                <a:ea typeface="黑体" panose="02010609060101010101" pitchFamily="49" charset="-122"/>
              </a:rPr>
              <a:t>a a a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156682" name="Rectangle 10"/>
          <p:cNvSpPr/>
          <p:nvPr/>
        </p:nvSpPr>
        <p:spPr>
          <a:xfrm>
            <a:off x="2057400" y="228600"/>
            <a:ext cx="5867400" cy="521970"/>
          </a:xfrm>
          <a:prstGeom prst="rect">
            <a:avLst/>
          </a:prstGeom>
          <a:noFill/>
          <a:ln w="9525">
            <a:noFill/>
          </a:ln>
        </p:spPr>
        <p:txBody>
          <a:bodyPr>
            <a:spAutoFit/>
          </a:bodyPr>
          <a:p>
            <a:r>
              <a:rPr lang="zh-CN" altLang="en-US" sz="2800" b="1" dirty="0">
                <a:solidFill>
                  <a:srgbClr val="F98D43"/>
                </a:solidFill>
                <a:latin typeface="Times New Roman" panose="02020603050405020304" pitchFamily="18" charset="0"/>
              </a:rPr>
              <a:t>讨论： </a:t>
            </a:r>
            <a:r>
              <a:rPr lang="en-US" altLang="zh-CN" sz="2800" b="1" dirty="0">
                <a:solidFill>
                  <a:srgbClr val="F98D43"/>
                </a:solidFill>
                <a:latin typeface="Times New Roman" panose="02020603050405020304" pitchFamily="18" charset="0"/>
              </a:rPr>
              <a:t>next [ j ]</a:t>
            </a:r>
            <a:r>
              <a:rPr lang="zh-CN" altLang="en-US" sz="2800" b="1" dirty="0">
                <a:solidFill>
                  <a:srgbClr val="F98D43"/>
                </a:solidFill>
                <a:latin typeface="Times New Roman" panose="02020603050405020304" pitchFamily="18" charset="0"/>
              </a:rPr>
              <a:t>是否完美无缺？</a:t>
            </a:r>
            <a:endParaRPr lang="zh-CN" altLang="en-US" sz="2400" b="1" dirty="0">
              <a:solidFill>
                <a:srgbClr val="F98D43"/>
              </a:solidFill>
              <a:latin typeface="Times New Roman" panose="02020603050405020304" pitchFamily="18" charset="0"/>
            </a:endParaRPr>
          </a:p>
        </p:txBody>
      </p:sp>
      <p:sp>
        <p:nvSpPr>
          <p:cNvPr id="156684" name="AutoShape 12"/>
          <p:cNvSpPr/>
          <p:nvPr/>
        </p:nvSpPr>
        <p:spPr>
          <a:xfrm>
            <a:off x="7620000" y="2286000"/>
            <a:ext cx="3048000" cy="990600"/>
          </a:xfrm>
          <a:prstGeom prst="wedgeEllipseCallout">
            <a:avLst>
              <a:gd name="adj1" fmla="val -78907"/>
              <a:gd name="adj2" fmla="val 97755"/>
            </a:avLst>
          </a:prstGeom>
          <a:solidFill>
            <a:srgbClr val="CCFFFF"/>
          </a:solidFill>
          <a:ln w="9525" cap="flat" cmpd="sng">
            <a:solidFill>
              <a:schemeClr val="tx1"/>
            </a:solidFill>
            <a:prstDash val="solid"/>
            <a:miter/>
            <a:headEnd type="none" w="med" len="med"/>
            <a:tailEnd type="none" w="med" len="med"/>
          </a:ln>
        </p:spPr>
        <p:txBody>
          <a:bodyPr/>
          <a:p>
            <a:pPr algn="ctr">
              <a:spcBef>
                <a:spcPct val="20000"/>
              </a:spcBef>
            </a:pPr>
            <a:r>
              <a:rPr lang="zh-CN" altLang="en-US" sz="2400" b="1" dirty="0">
                <a:solidFill>
                  <a:srgbClr val="000066"/>
                </a:solidFill>
                <a:latin typeface="楷体_GB2312" pitchFamily="49" charset="-122"/>
                <a:ea typeface="楷体_GB2312" pitchFamily="49" charset="-122"/>
              </a:rPr>
              <a:t>似乎慢了一点？能否再提速？</a:t>
            </a:r>
            <a:endParaRPr lang="zh-CN" altLang="en-US" sz="2400" b="1" dirty="0">
              <a:solidFill>
                <a:srgbClr val="000066"/>
              </a:solidFill>
              <a:latin typeface="楷体_GB2312" pitchFamily="49" charset="-122"/>
              <a:ea typeface="楷体_GB2312" pitchFamily="49" charset="-122"/>
            </a:endParaRPr>
          </a:p>
        </p:txBody>
      </p:sp>
      <p:grpSp>
        <p:nvGrpSpPr>
          <p:cNvPr id="2" name="Group 13"/>
          <p:cNvGrpSpPr/>
          <p:nvPr/>
        </p:nvGrpSpPr>
        <p:grpSpPr>
          <a:xfrm>
            <a:off x="2057400" y="5897563"/>
            <a:ext cx="6934200" cy="584199"/>
            <a:chOff x="336" y="3379"/>
            <a:chExt cx="4368" cy="368"/>
          </a:xfrm>
        </p:grpSpPr>
        <p:sp>
          <p:nvSpPr>
            <p:cNvPr id="95252" name="Rectangle 14"/>
            <p:cNvSpPr/>
            <p:nvPr/>
          </p:nvSpPr>
          <p:spPr>
            <a:xfrm>
              <a:off x="336" y="3379"/>
              <a:ext cx="3909" cy="368"/>
            </a:xfrm>
            <a:prstGeom prst="rect">
              <a:avLst/>
            </a:prstGeom>
            <a:noFill/>
            <a:ln w="9525">
              <a:noFill/>
            </a:ln>
          </p:spPr>
          <p:txBody>
            <a:bodyPr>
              <a:spAutoFit/>
            </a:bodyPr>
            <a:p>
              <a:pPr algn="ctr">
                <a:spcBef>
                  <a:spcPct val="20000"/>
                </a:spcBef>
              </a:pPr>
              <a:r>
                <a:rPr lang="zh-CN" altLang="en-US" sz="3200" b="1" dirty="0">
                  <a:solidFill>
                    <a:srgbClr val="F98D43"/>
                  </a:solidFill>
                  <a:latin typeface="Times New Roman" panose="02020603050405020304" pitchFamily="18" charset="0"/>
                  <a:ea typeface="黑体" panose="02010609060101010101" pitchFamily="49" charset="-122"/>
                </a:rPr>
                <a:t>由此派生出</a:t>
              </a:r>
              <a:r>
                <a:rPr lang="en-US" altLang="zh-CN" sz="3200" b="1" dirty="0">
                  <a:solidFill>
                    <a:srgbClr val="F98D43"/>
                  </a:solidFill>
                  <a:latin typeface="Times New Roman" panose="02020603050405020304" pitchFamily="18" charset="0"/>
                  <a:ea typeface="黑体" panose="02010609060101010101" pitchFamily="49" charset="-122"/>
                </a:rPr>
                <a:t>next</a:t>
              </a:r>
              <a:r>
                <a:rPr lang="zh-CN" altLang="en-US" sz="3200" b="1" dirty="0">
                  <a:solidFill>
                    <a:srgbClr val="F98D43"/>
                  </a:solidFill>
                  <a:latin typeface="Times New Roman" panose="02020603050405020304" pitchFamily="18" charset="0"/>
                  <a:ea typeface="黑体" panose="02010609060101010101" pitchFamily="49" charset="-122"/>
                </a:rPr>
                <a:t>函数的改进算法</a:t>
              </a:r>
              <a:endParaRPr lang="zh-CN" altLang="en-US" sz="3200" b="1" dirty="0">
                <a:solidFill>
                  <a:srgbClr val="F98D43"/>
                </a:solidFill>
                <a:latin typeface="Times New Roman" panose="02020603050405020304" pitchFamily="18" charset="0"/>
                <a:ea typeface="黑体" panose="02010609060101010101" pitchFamily="49" charset="-122"/>
              </a:endParaRPr>
            </a:p>
          </p:txBody>
        </p:sp>
        <p:sp>
          <p:nvSpPr>
            <p:cNvPr id="95253" name="AutoShape 15"/>
            <p:cNvSpPr/>
            <p:nvPr/>
          </p:nvSpPr>
          <p:spPr>
            <a:xfrm>
              <a:off x="4176" y="3475"/>
              <a:ext cx="528" cy="240"/>
            </a:xfrm>
            <a:prstGeom prst="rightArrow">
              <a:avLst>
                <a:gd name="adj1" fmla="val 50000"/>
                <a:gd name="adj2" fmla="val 55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2400" dirty="0">
                <a:solidFill>
                  <a:srgbClr val="FFFFFF"/>
                </a:solidFill>
                <a:latin typeface="Times New Roman" panose="02020603050405020304" pitchFamily="18" charset="0"/>
              </a:endParaRPr>
            </a:p>
          </p:txBody>
        </p:sp>
      </p:grpSp>
      <p:grpSp>
        <p:nvGrpSpPr>
          <p:cNvPr id="3" name="Group 16"/>
          <p:cNvGrpSpPr/>
          <p:nvPr/>
        </p:nvGrpSpPr>
        <p:grpSpPr>
          <a:xfrm>
            <a:off x="3957638" y="1905000"/>
            <a:ext cx="3357562" cy="1222375"/>
            <a:chOff x="1152" y="1200"/>
            <a:chExt cx="2115" cy="770"/>
          </a:xfrm>
        </p:grpSpPr>
        <p:sp>
          <p:nvSpPr>
            <p:cNvPr id="95249" name="Rectangle 17"/>
            <p:cNvSpPr/>
            <p:nvPr/>
          </p:nvSpPr>
          <p:spPr>
            <a:xfrm>
              <a:off x="1392" y="1449"/>
              <a:ext cx="1799" cy="329"/>
            </a:xfrm>
            <a:prstGeom prst="rect">
              <a:avLst/>
            </a:prstGeom>
            <a:noFill/>
            <a:ln w="38100">
              <a:noFill/>
            </a:ln>
          </p:spPr>
          <p:txBody>
            <a:bodyPr>
              <a:spAutoFit/>
            </a:bodyPr>
            <a:p>
              <a:r>
                <a:rPr lang="en-US" altLang="zh-CN" sz="2800" b="1" dirty="0">
                  <a:solidFill>
                    <a:srgbClr val="9CE157"/>
                  </a:solidFill>
                  <a:latin typeface="Times New Roman" panose="02020603050405020304" pitchFamily="18" charset="0"/>
                  <a:ea typeface="黑体" panose="02010609060101010101" pitchFamily="49" charset="-122"/>
                </a:rPr>
                <a:t>       T</a:t>
              </a:r>
              <a:r>
                <a:rPr lang="zh-CN" altLang="en-US" sz="2800" b="1" dirty="0">
                  <a:solidFill>
                    <a:srgbClr val="9CE157"/>
                  </a:solidFill>
                  <a:latin typeface="Times New Roman" panose="02020603050405020304" pitchFamily="18" charset="0"/>
                  <a:ea typeface="黑体" panose="02010609060101010101" pitchFamily="49" charset="-122"/>
                </a:rPr>
                <a:t>：</a:t>
              </a:r>
              <a:r>
                <a:rPr lang="en-US" altLang="zh-CN" sz="2800" b="1" dirty="0">
                  <a:solidFill>
                    <a:srgbClr val="9CE157"/>
                  </a:solidFill>
                  <a:latin typeface="Times New Roman" panose="02020603050405020304" pitchFamily="18" charset="0"/>
                  <a:ea typeface="黑体" panose="02010609060101010101" pitchFamily="49" charset="-122"/>
                </a:rPr>
                <a:t>a a a a b</a:t>
              </a:r>
              <a:endParaRPr lang="en-US" altLang="zh-CN" sz="2800" b="1" dirty="0">
                <a:solidFill>
                  <a:srgbClr val="9CE157"/>
                </a:solidFill>
                <a:latin typeface="Times New Roman" panose="02020603050405020304" pitchFamily="18" charset="0"/>
                <a:ea typeface="黑体" panose="02010609060101010101" pitchFamily="49" charset="-122"/>
              </a:endParaRPr>
            </a:p>
          </p:txBody>
        </p:sp>
        <p:sp>
          <p:nvSpPr>
            <p:cNvPr id="95250" name="Rectangle 18"/>
            <p:cNvSpPr/>
            <p:nvPr/>
          </p:nvSpPr>
          <p:spPr>
            <a:xfrm>
              <a:off x="1872" y="1200"/>
              <a:ext cx="1395" cy="329"/>
            </a:xfrm>
            <a:prstGeom prst="rect">
              <a:avLst/>
            </a:prstGeom>
            <a:noFill/>
            <a:ln w="38100">
              <a:noFill/>
            </a:ln>
          </p:spPr>
          <p:txBody>
            <a:bodyPr>
              <a:spAutoFit/>
            </a:bodyPr>
            <a:p>
              <a:r>
                <a:rPr lang="en-US" altLang="zh-CN" sz="2800" b="1" dirty="0">
                  <a:solidFill>
                    <a:srgbClr val="9CE157"/>
                  </a:solidFill>
                  <a:latin typeface="Times New Roman" panose="02020603050405020304" pitchFamily="18" charset="0"/>
                  <a:ea typeface="黑体" panose="02010609060101010101" pitchFamily="49" charset="-122"/>
                </a:rPr>
                <a:t>j</a:t>
              </a:r>
              <a:r>
                <a:rPr lang="zh-CN" altLang="en-US" sz="2800" b="1" dirty="0">
                  <a:solidFill>
                    <a:srgbClr val="9CE157"/>
                  </a:solidFill>
                  <a:latin typeface="Times New Roman" panose="02020603050405020304" pitchFamily="18" charset="0"/>
                  <a:ea typeface="黑体" panose="02010609060101010101" pitchFamily="49" charset="-122"/>
                </a:rPr>
                <a:t>：</a:t>
              </a:r>
              <a:r>
                <a:rPr lang="en-US" altLang="zh-CN" sz="2800" b="1" dirty="0">
                  <a:solidFill>
                    <a:srgbClr val="9CE157"/>
                  </a:solidFill>
                  <a:latin typeface="Times New Roman" panose="02020603050405020304" pitchFamily="18" charset="0"/>
                  <a:ea typeface="黑体" panose="02010609060101010101" pitchFamily="49" charset="-122"/>
                </a:rPr>
                <a:t>1 2 3 4 5</a:t>
              </a:r>
              <a:endParaRPr lang="en-US" altLang="zh-CN" sz="2800" b="1" dirty="0">
                <a:solidFill>
                  <a:srgbClr val="9CE157"/>
                </a:solidFill>
                <a:latin typeface="Times New Roman" panose="02020603050405020304" pitchFamily="18" charset="0"/>
                <a:ea typeface="黑体" panose="02010609060101010101" pitchFamily="49" charset="-122"/>
              </a:endParaRPr>
            </a:p>
          </p:txBody>
        </p:sp>
        <p:sp>
          <p:nvSpPr>
            <p:cNvPr id="95251" name="Rectangle 19"/>
            <p:cNvSpPr/>
            <p:nvPr/>
          </p:nvSpPr>
          <p:spPr>
            <a:xfrm>
              <a:off x="1152" y="1641"/>
              <a:ext cx="2112" cy="329"/>
            </a:xfrm>
            <a:prstGeom prst="rect">
              <a:avLst/>
            </a:prstGeom>
            <a:noFill/>
            <a:ln w="38100">
              <a:noFill/>
            </a:ln>
          </p:spPr>
          <p:txBody>
            <a:bodyPr>
              <a:spAutoFit/>
            </a:bodyPr>
            <a:p>
              <a:r>
                <a:rPr lang="en-US" altLang="zh-CN" sz="2800" b="1" dirty="0">
                  <a:solidFill>
                    <a:srgbClr val="9CE157"/>
                  </a:solidFill>
                  <a:latin typeface="Times New Roman" panose="02020603050405020304" pitchFamily="18" charset="0"/>
                  <a:ea typeface="黑体" panose="02010609060101010101" pitchFamily="49" charset="-122"/>
                </a:rPr>
                <a:t>  </a:t>
              </a:r>
              <a:r>
                <a:rPr lang="en-US" altLang="zh-CN" sz="2800" b="1" dirty="0">
                  <a:solidFill>
                    <a:srgbClr val="00FF00"/>
                  </a:solidFill>
                  <a:latin typeface="Times New Roman" panose="02020603050405020304" pitchFamily="18" charset="0"/>
                  <a:ea typeface="黑体" panose="02010609060101010101" pitchFamily="49" charset="-122"/>
                </a:rPr>
                <a:t>next[j]</a:t>
              </a:r>
              <a:r>
                <a:rPr lang="zh-CN" altLang="en-US" sz="2800" b="1" dirty="0">
                  <a:solidFill>
                    <a:srgbClr val="00FF00"/>
                  </a:solidFill>
                  <a:latin typeface="Times New Roman" panose="02020603050405020304" pitchFamily="18" charset="0"/>
                  <a:ea typeface="黑体" panose="02010609060101010101" pitchFamily="49" charset="-122"/>
                </a:rPr>
                <a:t>： </a:t>
              </a:r>
              <a:r>
                <a:rPr lang="en-US" altLang="zh-CN" sz="2800" b="1" dirty="0">
                  <a:solidFill>
                    <a:srgbClr val="00FF00"/>
                  </a:solidFill>
                  <a:latin typeface="Times New Roman" panose="02020603050405020304" pitchFamily="18" charset="0"/>
                  <a:ea typeface="黑体" panose="02010609060101010101" pitchFamily="49" charset="-122"/>
                </a:rPr>
                <a:t>0 1 2 3 4</a:t>
              </a:r>
              <a:endParaRPr lang="en-US" altLang="zh-CN" sz="2800" b="1" dirty="0">
                <a:solidFill>
                  <a:srgbClr val="00FF00"/>
                </a:solidFill>
                <a:latin typeface="Times New Roman" panose="02020603050405020304" pitchFamily="18" charset="0"/>
                <a:ea typeface="黑体" panose="02010609060101010101" pitchFamily="49" charset="-122"/>
              </a:endParaRPr>
            </a:p>
          </p:txBody>
        </p:sp>
      </p:grpSp>
      <p:sp>
        <p:nvSpPr>
          <p:cNvPr id="156692" name="Text Box 20"/>
          <p:cNvSpPr txBox="1"/>
          <p:nvPr/>
        </p:nvSpPr>
        <p:spPr>
          <a:xfrm>
            <a:off x="1524000" y="1905000"/>
            <a:ext cx="2133600" cy="460375"/>
          </a:xfrm>
          <a:prstGeom prst="rect">
            <a:avLst/>
          </a:prstGeom>
          <a:noFill/>
          <a:ln w="9525">
            <a:noFill/>
          </a:ln>
        </p:spPr>
        <p:txBody>
          <a:bodyPr>
            <a:spAutoFit/>
          </a:bodyPr>
          <a:p>
            <a:pPr algn="ctr">
              <a:spcBef>
                <a:spcPct val="50000"/>
              </a:spcBef>
            </a:pPr>
            <a:r>
              <a:rPr lang="zh-CN" altLang="en-US" sz="2400" b="1" dirty="0">
                <a:solidFill>
                  <a:srgbClr val="9CE157"/>
                </a:solidFill>
                <a:latin typeface="楷体_GB2312" pitchFamily="49" charset="-122"/>
                <a:ea typeface="楷体_GB2312" pitchFamily="49" charset="-122"/>
              </a:rPr>
              <a:t>先计算</a:t>
            </a:r>
            <a:r>
              <a:rPr lang="en-US" altLang="zh-CN" sz="2400" b="1" dirty="0">
                <a:solidFill>
                  <a:srgbClr val="00FF00"/>
                </a:solidFill>
                <a:latin typeface="Times New Roman" panose="02020603050405020304" pitchFamily="18" charset="0"/>
                <a:ea typeface="黑体" panose="02010609060101010101" pitchFamily="49" charset="-122"/>
              </a:rPr>
              <a:t>next[j]</a:t>
            </a:r>
            <a:r>
              <a:rPr lang="zh-CN" altLang="en-US" sz="2400" b="1" dirty="0">
                <a:solidFill>
                  <a:srgbClr val="00FF00"/>
                </a:solidFill>
                <a:latin typeface="Times New Roman" panose="02020603050405020304" pitchFamily="18" charset="0"/>
                <a:ea typeface="黑体" panose="02010609060101010101" pitchFamily="49" charset="-122"/>
              </a:rPr>
              <a:t>：</a:t>
            </a:r>
            <a:endParaRPr lang="zh-CN" altLang="en-US" sz="2400" b="1" dirty="0">
              <a:solidFill>
                <a:srgbClr val="00FF00"/>
              </a:solidFill>
              <a:latin typeface="Times New Roman" panose="02020603050405020304" pitchFamily="18" charset="0"/>
              <a:ea typeface="黑体" panose="02010609060101010101" pitchFamily="49" charset="-122"/>
            </a:endParaRPr>
          </a:p>
        </p:txBody>
      </p:sp>
      <p:sp>
        <p:nvSpPr>
          <p:cNvPr id="156693" name="Rectangle 21"/>
          <p:cNvSpPr/>
          <p:nvPr/>
        </p:nvSpPr>
        <p:spPr>
          <a:xfrm>
            <a:off x="1981200" y="4724400"/>
            <a:ext cx="7772400" cy="822325"/>
          </a:xfrm>
          <a:prstGeom prst="rect">
            <a:avLst/>
          </a:prstGeom>
          <a:noFill/>
          <a:ln w="9525">
            <a:noFill/>
          </a:ln>
        </p:spPr>
        <p:txBody>
          <a:bodyPr lIns="0" rIns="0"/>
          <a:p>
            <a:pPr indent="476250">
              <a:spcBef>
                <a:spcPct val="20000"/>
              </a:spcBef>
            </a:pPr>
            <a:r>
              <a:rPr lang="zh-CN" altLang="en-US" sz="2400" b="1" dirty="0">
                <a:solidFill>
                  <a:srgbClr val="00FF00"/>
                </a:solidFill>
                <a:latin typeface="楷体_GB2312" pitchFamily="49" charset="-122"/>
                <a:ea typeface="楷体_GB2312" pitchFamily="49" charset="-122"/>
              </a:rPr>
              <a:t>此时效率不高的原因为：子串前</a:t>
            </a:r>
            <a:r>
              <a:rPr lang="en-US" altLang="zh-CN" sz="2400" b="1" dirty="0">
                <a:solidFill>
                  <a:srgbClr val="00FF00"/>
                </a:solidFill>
                <a:latin typeface="楷体_GB2312" pitchFamily="49" charset="-122"/>
                <a:ea typeface="楷体_GB2312" pitchFamily="49" charset="-122"/>
              </a:rPr>
              <a:t>4</a:t>
            </a:r>
            <a:r>
              <a:rPr lang="zh-CN" altLang="en-US" sz="2400" b="1" dirty="0">
                <a:solidFill>
                  <a:srgbClr val="00FF00"/>
                </a:solidFill>
                <a:latin typeface="楷体_GB2312" pitchFamily="49" charset="-122"/>
                <a:ea typeface="楷体_GB2312" pitchFamily="49" charset="-122"/>
              </a:rPr>
              <a:t>位相同时，主串字符若与其中一个不相等，则不必再与其余</a:t>
            </a:r>
            <a:r>
              <a:rPr lang="en-US" altLang="zh-CN" sz="2400" b="1" dirty="0">
                <a:solidFill>
                  <a:srgbClr val="00FF00"/>
                </a:solidFill>
                <a:latin typeface="楷体_GB2312" pitchFamily="49" charset="-122"/>
                <a:ea typeface="楷体_GB2312" pitchFamily="49" charset="-122"/>
              </a:rPr>
              <a:t>3</a:t>
            </a:r>
            <a:r>
              <a:rPr lang="zh-CN" altLang="en-US" sz="2400" b="1" dirty="0">
                <a:solidFill>
                  <a:srgbClr val="00FF00"/>
                </a:solidFill>
                <a:latin typeface="楷体_GB2312" pitchFamily="49" charset="-122"/>
                <a:ea typeface="楷体_GB2312" pitchFamily="49" charset="-122"/>
              </a:rPr>
              <a:t>个比较。而实际上还在依次比较。</a:t>
            </a:r>
            <a:endParaRPr lang="zh-CN" altLang="en-US" sz="2400" b="1" dirty="0">
              <a:solidFill>
                <a:srgbClr val="00FF00"/>
              </a:solidFill>
              <a:latin typeface="楷体_GB2312" pitchFamily="49" charset="-122"/>
              <a:ea typeface="楷体_GB2312" pitchFamily="49" charset="-122"/>
            </a:endParaRPr>
          </a:p>
        </p:txBody>
      </p:sp>
      <p:sp>
        <p:nvSpPr>
          <p:cNvPr id="156694" name="Rectangle 22"/>
          <p:cNvSpPr/>
          <p:nvPr/>
        </p:nvSpPr>
        <p:spPr>
          <a:xfrm>
            <a:off x="5029200" y="4052888"/>
            <a:ext cx="1447165" cy="521970"/>
          </a:xfrm>
          <a:prstGeom prst="rect">
            <a:avLst/>
          </a:prstGeom>
          <a:noFill/>
          <a:ln w="38100">
            <a:noFill/>
          </a:ln>
        </p:spPr>
        <p:txBody>
          <a:bodyPr wrap="none">
            <a:spAutoFit/>
          </a:bodyPr>
          <a:p>
            <a:r>
              <a:rPr lang="en-US" altLang="zh-CN" sz="2800" b="1" dirty="0">
                <a:solidFill>
                  <a:srgbClr val="FFFFFF"/>
                </a:solidFill>
                <a:latin typeface="Times New Roman" panose="02020603050405020304" pitchFamily="18" charset="0"/>
                <a:ea typeface="黑体" panose="02010609060101010101" pitchFamily="49" charset="-122"/>
              </a:rPr>
              <a:t>a a a a b</a:t>
            </a:r>
            <a:endParaRPr lang="en-US" altLang="zh-CN" sz="2800" b="1" dirty="0">
              <a:solidFill>
                <a:srgbClr val="FFFFFF"/>
              </a:solidFill>
              <a:latin typeface="Times New Roman" panose="02020603050405020304" pitchFamily="18" charset="0"/>
              <a:ea typeface="黑体" panose="02010609060101010101" pitchFamily="49" charset="-122"/>
            </a:endParaRPr>
          </a:p>
        </p:txBody>
      </p:sp>
      <p:sp>
        <p:nvSpPr>
          <p:cNvPr id="23" name="Slide Number Placeholder 2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82">
                                            <p:txEl>
                                              <p:charRg st="0" end="22"/>
                                            </p:txEl>
                                          </p:spTgt>
                                        </p:tgtEl>
                                        <p:attrNameLst>
                                          <p:attrName>style.visibility</p:attrName>
                                        </p:attrNameLst>
                                      </p:cBhvr>
                                      <p:to>
                                        <p:strVal val="visible"/>
                                      </p:to>
                                    </p:set>
                                    <p:animEffect transition="in" filter="wipe(up)">
                                      <p:cBhvr>
                                        <p:cTn id="7" dur="500"/>
                                        <p:tgtEl>
                                          <p:spTgt spid="156682">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6674"/>
                                        </p:tgtEl>
                                        <p:attrNameLst>
                                          <p:attrName>style.visibility</p:attrName>
                                        </p:attrNameLst>
                                      </p:cBhvr>
                                      <p:to>
                                        <p:strVal val="visible"/>
                                      </p:to>
                                    </p:set>
                                    <p:animEffect transition="in" filter="dissolve">
                                      <p:cBhvr>
                                        <p:cTn id="12" dur="500"/>
                                        <p:tgtEl>
                                          <p:spTgt spid="1566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6692"/>
                                        </p:tgtEl>
                                        <p:attrNameLst>
                                          <p:attrName>style.visibility</p:attrName>
                                        </p:attrNameLst>
                                      </p:cBhvr>
                                      <p:to>
                                        <p:strVal val="visible"/>
                                      </p:to>
                                    </p:set>
                                    <p:anim calcmode="lin" valueType="num">
                                      <p:cBhvr additive="base">
                                        <p:cTn id="17" dur="500" fill="hold"/>
                                        <p:tgtEl>
                                          <p:spTgt spid="156692"/>
                                        </p:tgtEl>
                                        <p:attrNameLst>
                                          <p:attrName>ppt_x</p:attrName>
                                        </p:attrNameLst>
                                      </p:cBhvr>
                                      <p:tavLst>
                                        <p:tav tm="0">
                                          <p:val>
                                            <p:strVal val="0-#ppt_w/2"/>
                                          </p:val>
                                        </p:tav>
                                        <p:tav tm="100000">
                                          <p:val>
                                            <p:strVal val="#ppt_x"/>
                                          </p:val>
                                        </p:tav>
                                      </p:tavLst>
                                    </p:anim>
                                    <p:anim calcmode="lin" valueType="num">
                                      <p:cBhvr additive="base">
                                        <p:cTn id="18" dur="500" fill="hold"/>
                                        <p:tgtEl>
                                          <p:spTgt spid="15669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6675"/>
                                        </p:tgtEl>
                                        <p:attrNameLst>
                                          <p:attrName>style.visibility</p:attrName>
                                        </p:attrNameLst>
                                      </p:cBhvr>
                                      <p:to>
                                        <p:strVal val="visible"/>
                                      </p:to>
                                    </p:set>
                                    <p:animEffect transition="in" filter="wipe(left)">
                                      <p:cBhvr>
                                        <p:cTn id="28" dur="500"/>
                                        <p:tgtEl>
                                          <p:spTgt spid="15667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6677"/>
                                        </p:tgtEl>
                                        <p:attrNameLst>
                                          <p:attrName>style.visibility</p:attrName>
                                        </p:attrNameLst>
                                      </p:cBhvr>
                                      <p:to>
                                        <p:strVal val="visible"/>
                                      </p:to>
                                    </p:set>
                                    <p:animEffect transition="in" filter="wipe(left)">
                                      <p:cBhvr>
                                        <p:cTn id="33" dur="500"/>
                                        <p:tgtEl>
                                          <p:spTgt spid="1566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6676"/>
                                        </p:tgtEl>
                                        <p:attrNameLst>
                                          <p:attrName>style.visibility</p:attrName>
                                        </p:attrNameLst>
                                      </p:cBhvr>
                                      <p:to>
                                        <p:strVal val="visible"/>
                                      </p:to>
                                    </p:set>
                                    <p:animEffect transition="in" filter="wipe(left)">
                                      <p:cBhvr>
                                        <p:cTn id="38" dur="500"/>
                                        <p:tgtEl>
                                          <p:spTgt spid="156676"/>
                                        </p:tgtEl>
                                      </p:cBhvr>
                                    </p:animEffect>
                                  </p:childTnLst>
                                  <p:subTnLst>
                                    <p:set>
                                      <p:cBhvr override="childStyle">
                                        <p:cTn dur="1" fill="hold" display="0" masterRel="nextClick" afterEffect="1"/>
                                        <p:tgtEl>
                                          <p:spTgt spid="15667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6678"/>
                                        </p:tgtEl>
                                        <p:attrNameLst>
                                          <p:attrName>style.visibility</p:attrName>
                                        </p:attrNameLst>
                                      </p:cBhvr>
                                      <p:to>
                                        <p:strVal val="visible"/>
                                      </p:to>
                                    </p:set>
                                    <p:animEffect transition="in" filter="wipe(left)">
                                      <p:cBhvr>
                                        <p:cTn id="43" dur="500"/>
                                        <p:tgtEl>
                                          <p:spTgt spid="156678"/>
                                        </p:tgtEl>
                                      </p:cBhvr>
                                    </p:animEffect>
                                  </p:childTnLst>
                                  <p:subTnLst>
                                    <p:set>
                                      <p:cBhvr override="childStyle">
                                        <p:cTn dur="1" fill="hold" display="0" masterRel="nextClick" afterEffect="1"/>
                                        <p:tgtEl>
                                          <p:spTgt spid="156678"/>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6680"/>
                                        </p:tgtEl>
                                        <p:attrNameLst>
                                          <p:attrName>style.visibility</p:attrName>
                                        </p:attrNameLst>
                                      </p:cBhvr>
                                      <p:to>
                                        <p:strVal val="visible"/>
                                      </p:to>
                                    </p:set>
                                    <p:animEffect transition="in" filter="wipe(left)">
                                      <p:cBhvr>
                                        <p:cTn id="48" dur="500"/>
                                        <p:tgtEl>
                                          <p:spTgt spid="156680"/>
                                        </p:tgtEl>
                                      </p:cBhvr>
                                    </p:animEffect>
                                  </p:childTnLst>
                                  <p:subTnLst>
                                    <p:set>
                                      <p:cBhvr override="childStyle">
                                        <p:cTn dur="1" fill="hold" display="0" masterRel="nextClick" afterEffect="1"/>
                                        <p:tgtEl>
                                          <p:spTgt spid="156680"/>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6694"/>
                                        </p:tgtEl>
                                        <p:attrNameLst>
                                          <p:attrName>style.visibility</p:attrName>
                                        </p:attrNameLst>
                                      </p:cBhvr>
                                      <p:to>
                                        <p:strVal val="visible"/>
                                      </p:to>
                                    </p:set>
                                    <p:animEffect transition="in" filter="wipe(left)">
                                      <p:cBhvr>
                                        <p:cTn id="53" dur="500"/>
                                        <p:tgtEl>
                                          <p:spTgt spid="156694"/>
                                        </p:tgtEl>
                                      </p:cBhvr>
                                    </p:animEffect>
                                  </p:childTnLst>
                                  <p:subTnLst>
                                    <p:set>
                                      <p:cBhvr override="childStyle">
                                        <p:cTn dur="1" fill="hold" display="0" masterRel="nextClick" afterEffect="1"/>
                                        <p:tgtEl>
                                          <p:spTgt spid="156694"/>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56679"/>
                                        </p:tgtEl>
                                        <p:attrNameLst>
                                          <p:attrName>style.visibility</p:attrName>
                                        </p:attrNameLst>
                                      </p:cBhvr>
                                      <p:to>
                                        <p:strVal val="visible"/>
                                      </p:to>
                                    </p:set>
                                    <p:animEffect transition="in" filter="wipe(left)">
                                      <p:cBhvr>
                                        <p:cTn id="58" dur="500"/>
                                        <p:tgtEl>
                                          <p:spTgt spid="15667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56684"/>
                                        </p:tgtEl>
                                        <p:attrNameLst>
                                          <p:attrName>style.visibility</p:attrName>
                                        </p:attrNameLst>
                                      </p:cBhvr>
                                      <p:to>
                                        <p:strVal val="visible"/>
                                      </p:to>
                                    </p:set>
                                    <p:animEffect transition="in" filter="wipe(down)">
                                      <p:cBhvr>
                                        <p:cTn id="63" dur="500"/>
                                        <p:tgtEl>
                                          <p:spTgt spid="15668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iterate type="lt">
                                    <p:tmAbs val="75"/>
                                  </p:iterate>
                                  <p:childTnLst>
                                    <p:set>
                                      <p:cBhvr>
                                        <p:cTn id="67" dur="1" fill="hold">
                                          <p:stCondLst>
                                            <p:cond delay="74"/>
                                          </p:stCondLst>
                                        </p:cTn>
                                        <p:tgtEl>
                                          <p:spTgt spid="15669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left)">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5" grpId="0"/>
      <p:bldP spid="156676" grpId="0"/>
      <p:bldP spid="156677" grpId="0"/>
      <p:bldP spid="156678" grpId="0"/>
      <p:bldP spid="156679" grpId="0"/>
      <p:bldP spid="156680" grpId="0"/>
      <p:bldP spid="156682" grpId="0" build="p"/>
      <p:bldP spid="156684" grpId="0" bldLvl="0" animBg="1"/>
      <p:bldP spid="156692" grpId="0"/>
      <p:bldP spid="156693" grpId="0"/>
      <p:bldP spid="1566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2286000" y="1524000"/>
            <a:ext cx="7986713" cy="5000625"/>
          </a:xfrm>
          <a:prstGeom prst="rect">
            <a:avLst/>
          </a:prstGeom>
          <a:noFill/>
          <a:ln w="22225" cap="flat" cmpd="sng">
            <a:solidFill>
              <a:schemeClr val="accent2"/>
            </a:solidFill>
            <a:prstDash val="solid"/>
            <a:miter/>
            <a:headEnd type="none" w="med" len="med"/>
            <a:tailEnd type="none" w="med" len="med"/>
          </a:ln>
        </p:spPr>
        <p:txBody>
          <a:bodyPr/>
          <a:p>
            <a:pPr marL="342900" indent="-342900">
              <a:lnSpc>
                <a:spcPct val="120000"/>
              </a:lnSpc>
            </a:pPr>
            <a:r>
              <a:rPr lang="en-US" altLang="zh-CN" sz="2400" b="1" dirty="0">
                <a:solidFill>
                  <a:srgbClr val="FFFFFF"/>
                </a:solidFill>
                <a:latin typeface="Times New Roman" panose="02020603050405020304" pitchFamily="18" charset="0"/>
              </a:rPr>
              <a:t>void </a:t>
            </a:r>
            <a:r>
              <a:rPr lang="en-US" altLang="zh-CN" sz="2400" b="1" dirty="0">
                <a:solidFill>
                  <a:srgbClr val="9CE157"/>
                </a:solidFill>
                <a:latin typeface="Times New Roman" panose="02020603050405020304" pitchFamily="18" charset="0"/>
              </a:rPr>
              <a:t>get_next</a:t>
            </a:r>
            <a:r>
              <a:rPr lang="en-US" altLang="zh-CN" sz="2400" b="1" dirty="0">
                <a:solidFill>
                  <a:srgbClr val="FFFFFF"/>
                </a:solidFill>
                <a:latin typeface="Times New Roman" panose="02020603050405020304" pitchFamily="18" charset="0"/>
              </a:rPr>
              <a:t>(SString T, int  &amp;next[ ] ){ </a:t>
            </a:r>
            <a:r>
              <a:rPr lang="en-US" altLang="zh-CN" sz="2400" b="1" dirty="0">
                <a:solidFill>
                  <a:srgbClr val="00FF00"/>
                </a:solidFill>
                <a:latin typeface="Times New Roman" panose="02020603050405020304" pitchFamily="18" charset="0"/>
              </a:rPr>
              <a:t>//</a:t>
            </a:r>
            <a:endParaRPr lang="en-US" altLang="zh-CN" sz="2400" b="1" dirty="0">
              <a:solidFill>
                <a:srgbClr val="00FF00"/>
              </a:solidFill>
              <a:latin typeface="Times New Roman" panose="02020603050405020304" pitchFamily="18" charset="0"/>
            </a:endParaRPr>
          </a:p>
          <a:p>
            <a:pPr marL="342900" indent="-342900">
              <a:lnSpc>
                <a:spcPct val="120000"/>
              </a:lnSpc>
            </a:pPr>
            <a:r>
              <a:rPr lang="en-US" altLang="zh-CN" sz="2400" b="1" dirty="0">
                <a:solidFill>
                  <a:srgbClr val="9CE157"/>
                </a:solidFill>
                <a:latin typeface="Times New Roman" panose="02020603050405020304" pitchFamily="18" charset="0"/>
              </a:rPr>
              <a:t>         </a:t>
            </a:r>
            <a:r>
              <a:rPr lang="en-US" altLang="zh-CN" sz="2400" b="1" dirty="0">
                <a:solidFill>
                  <a:srgbClr val="F98D43"/>
                </a:solidFill>
                <a:latin typeface="Times New Roman" panose="02020603050405020304" pitchFamily="18" charset="0"/>
              </a:rPr>
              <a:t>//</a:t>
            </a:r>
            <a:r>
              <a:rPr lang="zh-CN" altLang="en-US" sz="2400" b="1" dirty="0">
                <a:solidFill>
                  <a:srgbClr val="F98D43"/>
                </a:solidFill>
                <a:latin typeface="Times New Roman" panose="02020603050405020304" pitchFamily="18" charset="0"/>
              </a:rPr>
              <a:t>求模式串</a:t>
            </a:r>
            <a:r>
              <a:rPr lang="en-US" altLang="zh-CN" sz="2400" b="1" dirty="0">
                <a:solidFill>
                  <a:srgbClr val="F98D43"/>
                </a:solidFill>
                <a:latin typeface="Times New Roman" panose="02020603050405020304" pitchFamily="18" charset="0"/>
              </a:rPr>
              <a:t>T</a:t>
            </a:r>
            <a:r>
              <a:rPr lang="zh-CN" altLang="en-US" sz="2400" b="1" dirty="0">
                <a:solidFill>
                  <a:srgbClr val="F98D43"/>
                </a:solidFill>
                <a:latin typeface="Times New Roman" panose="02020603050405020304" pitchFamily="18" charset="0"/>
              </a:rPr>
              <a:t>的</a:t>
            </a:r>
            <a:r>
              <a:rPr lang="en-US" altLang="zh-CN" sz="2400" b="1" dirty="0">
                <a:solidFill>
                  <a:srgbClr val="F98D43"/>
                </a:solidFill>
                <a:latin typeface="Times New Roman" panose="02020603050405020304" pitchFamily="18" charset="0"/>
              </a:rPr>
              <a:t>next</a:t>
            </a:r>
            <a:r>
              <a:rPr lang="zh-CN" altLang="en-US" sz="2400" b="1" dirty="0">
                <a:solidFill>
                  <a:srgbClr val="F98D43"/>
                </a:solidFill>
                <a:latin typeface="Times New Roman" panose="02020603050405020304" pitchFamily="18" charset="0"/>
              </a:rPr>
              <a:t>函数值并存入数组</a:t>
            </a:r>
            <a:r>
              <a:rPr lang="en-US" altLang="zh-CN" sz="2400" b="1" dirty="0">
                <a:solidFill>
                  <a:srgbClr val="F98D43"/>
                </a:solidFill>
                <a:latin typeface="Times New Roman" panose="02020603050405020304" pitchFamily="18" charset="0"/>
              </a:rPr>
              <a:t>nextval[ ]</a:t>
            </a:r>
            <a:r>
              <a:rPr lang="zh-CN" altLang="en-US" sz="2400" b="1" dirty="0">
                <a:solidFill>
                  <a:srgbClr val="F98D43"/>
                </a:solidFill>
                <a:latin typeface="Times New Roman" panose="02020603050405020304" pitchFamily="18" charset="0"/>
              </a:rPr>
              <a:t>。</a:t>
            </a:r>
            <a:endParaRPr lang="zh-CN" altLang="en-US" sz="2400" b="1" dirty="0">
              <a:solidFill>
                <a:srgbClr val="F98D43"/>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i=1;  next[1]=0; j=0;</a:t>
            </a:r>
            <a:endParaRPr lang="en-US" altLang="zh-CN" sz="2400" b="1" dirty="0">
              <a:solidFill>
                <a:srgbClr val="FFFFFF"/>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while(i&lt;T[0] ){</a:t>
            </a:r>
            <a:endParaRPr lang="en-US" altLang="zh-CN" sz="2400" b="1" dirty="0">
              <a:solidFill>
                <a:srgbClr val="FFFFFF"/>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   if(j= = 0||T[i]= =T[j]){++i; ++j; </a:t>
            </a:r>
            <a:endParaRPr lang="en-US" altLang="zh-CN" sz="2400" b="1" dirty="0">
              <a:solidFill>
                <a:srgbClr val="FFFFFF"/>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                                        </a:t>
            </a:r>
            <a:r>
              <a:rPr lang="en-US" altLang="zh-CN" sz="2400" b="1" dirty="0">
                <a:solidFill>
                  <a:srgbClr val="9CE157"/>
                </a:solidFill>
                <a:latin typeface="Times New Roman" panose="02020603050405020304" pitchFamily="18" charset="0"/>
              </a:rPr>
              <a:t>nextval[i]=j</a:t>
            </a:r>
            <a:r>
              <a:rPr lang="en-US" altLang="zh-CN" sz="2400" b="1" dirty="0">
                <a:solidFill>
                  <a:srgbClr val="FFFFFF"/>
                </a:solidFill>
                <a:latin typeface="Times New Roman" panose="02020603050405020304" pitchFamily="18" charset="0"/>
              </a:rPr>
              <a:t>;</a:t>
            </a:r>
            <a:endParaRPr lang="en-US" altLang="zh-CN" sz="2400" b="1" dirty="0">
              <a:solidFill>
                <a:srgbClr val="FFFFFF"/>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       </a:t>
            </a:r>
            <a:endParaRPr lang="en-US" altLang="zh-CN" sz="2400" b="1" dirty="0">
              <a:solidFill>
                <a:srgbClr val="FFFFFF"/>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   else </a:t>
            </a:r>
            <a:r>
              <a:rPr lang="en-US" altLang="zh-CN" sz="2400" b="1" dirty="0">
                <a:solidFill>
                  <a:srgbClr val="00FF00"/>
                </a:solidFill>
                <a:latin typeface="Times New Roman" panose="02020603050405020304" pitchFamily="18" charset="0"/>
              </a:rPr>
              <a:t>j=</a:t>
            </a:r>
            <a:r>
              <a:rPr lang="en-US" altLang="zh-CN" sz="2400" b="1" dirty="0">
                <a:solidFill>
                  <a:srgbClr val="9CE157"/>
                </a:solidFill>
                <a:latin typeface="Times New Roman" panose="02020603050405020304" pitchFamily="18" charset="0"/>
              </a:rPr>
              <a:t>nextval[j]</a:t>
            </a:r>
            <a:r>
              <a:rPr lang="en-US" altLang="zh-CN" sz="2400" b="1" dirty="0">
                <a:solidFill>
                  <a:srgbClr val="FFFFFF"/>
                </a:solidFill>
                <a:latin typeface="Times New Roman" panose="02020603050405020304" pitchFamily="18" charset="0"/>
              </a:rPr>
              <a:t>;</a:t>
            </a:r>
            <a:endParaRPr lang="en-US" altLang="zh-CN" sz="2400" b="1" dirty="0">
              <a:solidFill>
                <a:srgbClr val="FFFFFF"/>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   }</a:t>
            </a:r>
            <a:endParaRPr lang="en-US" altLang="zh-CN" sz="2400" b="1" dirty="0">
              <a:solidFill>
                <a:srgbClr val="FFFFFF"/>
              </a:solidFill>
              <a:latin typeface="Times New Roman" panose="02020603050405020304" pitchFamily="18" charset="0"/>
            </a:endParaRPr>
          </a:p>
          <a:p>
            <a:pPr marL="342900" indent="-342900">
              <a:lnSpc>
                <a:spcPct val="120000"/>
              </a:lnSpc>
            </a:pPr>
            <a:r>
              <a:rPr lang="en-US" altLang="zh-CN" sz="2400" b="1" dirty="0">
                <a:solidFill>
                  <a:srgbClr val="FFFFFF"/>
                </a:solidFill>
                <a:latin typeface="Times New Roman" panose="02020603050405020304" pitchFamily="18" charset="0"/>
              </a:rPr>
              <a:t>}</a:t>
            </a:r>
            <a:r>
              <a:rPr lang="en-US" altLang="zh-CN" sz="2400" b="1" dirty="0">
                <a:solidFill>
                  <a:srgbClr val="F98D43"/>
                </a:solidFill>
                <a:latin typeface="Times New Roman" panose="02020603050405020304" pitchFamily="18" charset="0"/>
              </a:rPr>
              <a:t>// get_nextval</a:t>
            </a:r>
            <a:endParaRPr lang="en-US" altLang="zh-CN" sz="2400" b="1" dirty="0">
              <a:solidFill>
                <a:srgbClr val="F98D43"/>
              </a:solidFill>
              <a:latin typeface="Times New Roman" panose="02020603050405020304" pitchFamily="18" charset="0"/>
            </a:endParaRPr>
          </a:p>
        </p:txBody>
      </p:sp>
      <p:sp>
        <p:nvSpPr>
          <p:cNvPr id="96259" name="Rectangle 3"/>
          <p:cNvSpPr/>
          <p:nvPr/>
        </p:nvSpPr>
        <p:spPr>
          <a:xfrm>
            <a:off x="2209800" y="228600"/>
            <a:ext cx="6858000" cy="1014730"/>
          </a:xfrm>
          <a:prstGeom prst="rect">
            <a:avLst/>
          </a:prstGeom>
          <a:noFill/>
          <a:ln w="38100">
            <a:noFill/>
          </a:ln>
        </p:spPr>
        <p:txBody>
          <a:bodyPr>
            <a:spAutoFit/>
          </a:bodyPr>
          <a:p>
            <a:r>
              <a:rPr lang="en-US" altLang="zh-CN" sz="3200" b="1" dirty="0">
                <a:solidFill>
                  <a:srgbClr val="9CE157"/>
                </a:solidFill>
                <a:latin typeface="Times New Roman" panose="02020603050405020304" pitchFamily="18" charset="0"/>
                <a:ea typeface="黑体" panose="02010609060101010101" pitchFamily="49" charset="-122"/>
              </a:rPr>
              <a:t>next</a:t>
            </a:r>
            <a:r>
              <a:rPr lang="zh-CN" altLang="en-US" sz="3200" b="1" dirty="0">
                <a:solidFill>
                  <a:srgbClr val="9CE157"/>
                </a:solidFill>
                <a:latin typeface="Times New Roman" panose="02020603050405020304" pitchFamily="18" charset="0"/>
                <a:ea typeface="黑体" panose="02010609060101010101" pitchFamily="49" charset="-122"/>
              </a:rPr>
              <a:t>函数的改进算法</a:t>
            </a:r>
            <a:r>
              <a:rPr lang="zh-CN" altLang="en-US" sz="2400" b="1" dirty="0">
                <a:solidFill>
                  <a:srgbClr val="00FF00"/>
                </a:solidFill>
                <a:latin typeface="宋体" panose="02010600030101010101" pitchFamily="2" charset="-122"/>
              </a:rPr>
              <a:t>，</a:t>
            </a:r>
            <a:endParaRPr lang="zh-CN" altLang="en-US" sz="2400" b="1" dirty="0">
              <a:solidFill>
                <a:srgbClr val="00FF00"/>
              </a:solidFill>
              <a:latin typeface="宋体" panose="02010600030101010101" pitchFamily="2" charset="-122"/>
            </a:endParaRPr>
          </a:p>
          <a:p>
            <a:r>
              <a:rPr lang="zh-CN" altLang="en-US" sz="2800" b="1" dirty="0">
                <a:solidFill>
                  <a:srgbClr val="9CE157"/>
                </a:solidFill>
                <a:latin typeface="Times New Roman" panose="02020603050405020304" pitchFamily="18" charset="0"/>
              </a:rPr>
              <a:t>称为</a:t>
            </a:r>
            <a:r>
              <a:rPr lang="en-US" altLang="zh-CN" sz="2800" b="1" dirty="0">
                <a:solidFill>
                  <a:srgbClr val="66FF33"/>
                </a:solidFill>
                <a:latin typeface="Times New Roman" panose="02020603050405020304" pitchFamily="18" charset="0"/>
              </a:rPr>
              <a:t>nextval</a:t>
            </a:r>
            <a:r>
              <a:rPr lang="en-US" altLang="zh-CN" sz="2800" b="1" dirty="0">
                <a:solidFill>
                  <a:srgbClr val="9CE157"/>
                </a:solidFill>
                <a:latin typeface="Times New Roman" panose="02020603050405020304" pitchFamily="18" charset="0"/>
              </a:rPr>
              <a:t> </a:t>
            </a:r>
            <a:r>
              <a:rPr lang="en-US" altLang="zh-CN" sz="2800" b="1" dirty="0">
                <a:solidFill>
                  <a:srgbClr val="00FF00"/>
                </a:solidFill>
                <a:latin typeface="Times New Roman" panose="02020603050405020304" pitchFamily="18" charset="0"/>
              </a:rPr>
              <a:t>[ j ]</a:t>
            </a:r>
            <a:endParaRPr lang="en-US" altLang="zh-CN" sz="2800" b="1" dirty="0">
              <a:solidFill>
                <a:srgbClr val="00FF00"/>
              </a:solidFill>
              <a:latin typeface="宋体" panose="02010600030101010101" pitchFamily="2" charset="-122"/>
            </a:endParaRPr>
          </a:p>
        </p:txBody>
      </p:sp>
      <p:sp>
        <p:nvSpPr>
          <p:cNvPr id="6" name="Slide Number Placeholder 5"/>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
        <p:nvSpPr>
          <p:cNvPr id="5" name="Rectangle 4"/>
          <p:cNvSpPr/>
          <p:nvPr/>
        </p:nvSpPr>
        <p:spPr>
          <a:xfrm>
            <a:off x="3287713" y="3759200"/>
            <a:ext cx="1922780" cy="460375"/>
          </a:xfrm>
          <a:prstGeom prst="rect">
            <a:avLst/>
          </a:prstGeom>
          <a:noFill/>
          <a:ln w="9525">
            <a:noFill/>
          </a:ln>
        </p:spPr>
        <p:txBody>
          <a:bodyPr wrap="none">
            <a:spAutoFit/>
          </a:bodyPr>
          <a:p>
            <a:r>
              <a:rPr lang="en-US" altLang="zh-CN" sz="2400" b="1" dirty="0">
                <a:solidFill>
                  <a:srgbClr val="FFFF00"/>
                </a:solidFill>
                <a:latin typeface="Times New Roman" panose="02020603050405020304" pitchFamily="18" charset="0"/>
              </a:rPr>
              <a:t>if(T[i]!=T[j] ) </a:t>
            </a:r>
            <a:endParaRPr lang="en-US" altLang="zh-CN" sz="2400" b="1" dirty="0">
              <a:solidFill>
                <a:srgbClr val="FFFF00"/>
              </a:solidFill>
              <a:latin typeface="Times New Roman" panose="02020603050405020304" pitchFamily="18" charset="0"/>
            </a:endParaRPr>
          </a:p>
        </p:txBody>
      </p:sp>
      <p:sp>
        <p:nvSpPr>
          <p:cNvPr id="7" name="Rectangle 6"/>
          <p:cNvSpPr/>
          <p:nvPr/>
        </p:nvSpPr>
        <p:spPr>
          <a:xfrm>
            <a:off x="3278188" y="4264025"/>
            <a:ext cx="3573145" cy="460375"/>
          </a:xfrm>
          <a:prstGeom prst="rect">
            <a:avLst/>
          </a:prstGeom>
          <a:noFill/>
          <a:ln w="9525">
            <a:noFill/>
          </a:ln>
        </p:spPr>
        <p:txBody>
          <a:bodyPr wrap="none">
            <a:spAutoFit/>
          </a:bodyPr>
          <a:p>
            <a:r>
              <a:rPr lang="en-US" altLang="zh-CN" sz="2400" b="1" dirty="0">
                <a:solidFill>
                  <a:srgbClr val="FFFF00"/>
                </a:solidFill>
                <a:latin typeface="Times New Roman" panose="02020603050405020304" pitchFamily="18" charset="0"/>
              </a:rPr>
              <a:t>else nextval[i]=nextval [j]; </a:t>
            </a:r>
            <a:endParaRPr lang="en-US" altLang="zh-CN" sz="2400" b="1" dirty="0">
              <a:solidFill>
                <a:srgbClr val="FFFF00"/>
              </a:solidFill>
              <a:latin typeface="Times New Roman" panose="02020603050405020304" pitchFamily="18" charset="0"/>
            </a:endParaRPr>
          </a:p>
        </p:txBody>
      </p:sp>
      <p:sp>
        <p:nvSpPr>
          <p:cNvPr id="96263" name="Rectangle 7"/>
          <p:cNvSpPr/>
          <p:nvPr/>
        </p:nvSpPr>
        <p:spPr>
          <a:xfrm>
            <a:off x="7013575" y="4292600"/>
            <a:ext cx="302895" cy="460375"/>
          </a:xfrm>
          <a:prstGeom prst="rect">
            <a:avLst/>
          </a:prstGeom>
          <a:noFill/>
          <a:ln w="9525">
            <a:noFill/>
          </a:ln>
        </p:spPr>
        <p:txBody>
          <a:bodyPr wrap="none">
            <a:spAutoFit/>
          </a:bodyPr>
          <a:p>
            <a:r>
              <a:rPr lang="en-US" altLang="zh-CN" sz="2400" b="1" dirty="0">
                <a:solidFill>
                  <a:srgbClr val="FFFFFF"/>
                </a:solidFill>
                <a:latin typeface="Times New Roman" panose="02020603050405020304" pitchFamily="18" charset="0"/>
              </a:rPr>
              <a:t>}</a:t>
            </a:r>
            <a:endParaRPr lang="en-US" altLang="zh-CN" sz="2400" b="1" dirty="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7282" name="Rectangle 2"/>
          <p:cNvSpPr>
            <a:spLocks noGrp="1"/>
          </p:cNvSpPr>
          <p:nvPr>
            <p:ph type="title"/>
          </p:nvPr>
        </p:nvSpPr>
        <p:spPr>
          <a:xfrm>
            <a:off x="1676400" y="197009"/>
            <a:ext cx="5486400" cy="521970"/>
          </a:xfrm>
        </p:spPr>
        <p:txBody>
          <a:bodyPr vert="horz" wrap="square" lIns="91440" tIns="45720" rIns="91440" bIns="45720" anchor="ctr">
            <a:spAutoFit/>
          </a:bodyPr>
          <a:p>
            <a:pPr algn="l" eaLnBrk="1" hangingPunct="1"/>
            <a:r>
              <a:rPr lang="en-US" altLang="zh-CN" sz="2800" b="1" dirty="0">
                <a:latin typeface="宋体" panose="02010600030101010101" pitchFamily="2" charset="-122"/>
              </a:rPr>
              <a:t>④ KMP</a:t>
            </a:r>
            <a:r>
              <a:rPr lang="zh-CN" altLang="en-US" sz="2800" b="1" dirty="0">
                <a:latin typeface="宋体" panose="02010600030101010101" pitchFamily="2" charset="-122"/>
              </a:rPr>
              <a:t>算法的</a:t>
            </a:r>
            <a:r>
              <a:rPr lang="zh-CN" altLang="en-US" sz="2800" b="1" dirty="0"/>
              <a:t>时间复杂度</a:t>
            </a:r>
            <a:endParaRPr lang="zh-CN" altLang="en-US" sz="2800" b="1" dirty="0"/>
          </a:p>
        </p:txBody>
      </p:sp>
      <p:sp>
        <p:nvSpPr>
          <p:cNvPr id="158723" name="Rectangle 3"/>
          <p:cNvSpPr>
            <a:spLocks noGrp="1"/>
          </p:cNvSpPr>
          <p:nvPr>
            <p:ph idx="1"/>
          </p:nvPr>
        </p:nvSpPr>
        <p:spPr>
          <a:xfrm>
            <a:off x="1981200" y="3048000"/>
            <a:ext cx="7696200" cy="838200"/>
          </a:xfrm>
          <a:solidFill>
            <a:schemeClr val="accent1">
              <a:alpha val="100000"/>
            </a:schemeClr>
          </a:solidFill>
          <a:ln>
            <a:solidFill>
              <a:schemeClr val="tx1">
                <a:alpha val="100000"/>
              </a:schemeClr>
            </a:solidFill>
            <a:miter/>
          </a:ln>
        </p:spPr>
        <p:txBody>
          <a:bodyPr vert="horz" wrap="square" lIns="91440" tIns="45720" rIns="91440" bIns="45720" anchor="t"/>
          <a:p>
            <a:pPr marL="762000" indent="-762000" eaLnBrk="1" hangingPunct="1">
              <a:buNone/>
            </a:pPr>
            <a:r>
              <a:rPr lang="zh-CN" altLang="en-US" sz="2400" b="1" i="1" dirty="0">
                <a:solidFill>
                  <a:srgbClr val="FF0000"/>
                </a:solidFill>
              </a:rPr>
              <a:t>注意：</a:t>
            </a:r>
            <a:r>
              <a:rPr lang="zh-CN" altLang="en-US" sz="2400" b="1" dirty="0">
                <a:solidFill>
                  <a:schemeClr val="accent2"/>
                </a:solidFill>
              </a:rPr>
              <a:t>由于</a:t>
            </a:r>
            <a:r>
              <a:rPr lang="en-US" altLang="zh-CN" sz="2400" b="1" dirty="0">
                <a:solidFill>
                  <a:schemeClr val="accent2"/>
                </a:solidFill>
              </a:rPr>
              <a:t>BF</a:t>
            </a:r>
            <a:r>
              <a:rPr lang="zh-CN" altLang="en-US" sz="2400" b="1" dirty="0">
                <a:solidFill>
                  <a:schemeClr val="accent2"/>
                </a:solidFill>
              </a:rPr>
              <a:t>算法在一般情况下的时间复杂度也近似于</a:t>
            </a:r>
            <a:r>
              <a:rPr lang="en-US" altLang="zh-CN" sz="2400" b="1" dirty="0">
                <a:solidFill>
                  <a:schemeClr val="accent2"/>
                </a:solidFill>
              </a:rPr>
              <a:t>O(n+m)</a:t>
            </a:r>
            <a:r>
              <a:rPr lang="zh-CN" altLang="en-US" sz="2400" b="1" dirty="0">
                <a:solidFill>
                  <a:schemeClr val="accent2"/>
                </a:solidFill>
              </a:rPr>
              <a:t>，所以至今仍被广泛采用。</a:t>
            </a:r>
            <a:endParaRPr lang="zh-CN" altLang="en-US" sz="2400" b="1" dirty="0">
              <a:solidFill>
                <a:schemeClr val="accent2"/>
              </a:solidFill>
            </a:endParaRPr>
          </a:p>
        </p:txBody>
      </p:sp>
      <p:sp>
        <p:nvSpPr>
          <p:cNvPr id="158724" name="Rectangle 4"/>
          <p:cNvSpPr/>
          <p:nvPr/>
        </p:nvSpPr>
        <p:spPr>
          <a:xfrm>
            <a:off x="1828800" y="1784350"/>
            <a:ext cx="8305800" cy="1198880"/>
          </a:xfrm>
          <a:prstGeom prst="rect">
            <a:avLst/>
          </a:prstGeom>
          <a:noFill/>
          <a:ln w="9525">
            <a:noFill/>
          </a:ln>
        </p:spPr>
        <p:txBody>
          <a:bodyPr>
            <a:spAutoFit/>
          </a:bodyPr>
          <a:p>
            <a:pPr>
              <a:spcBef>
                <a:spcPct val="20000"/>
              </a:spcBef>
            </a:pPr>
            <a:r>
              <a:rPr lang="zh-CN" altLang="en-US" sz="2400" b="1" dirty="0">
                <a:solidFill>
                  <a:srgbClr val="9CE157"/>
                </a:solidFill>
                <a:latin typeface="楷体_GB2312" pitchFamily="49" charset="-122"/>
                <a:ea typeface="楷体_GB2312" pitchFamily="49" charset="-122"/>
              </a:rPr>
              <a:t>而此时</a:t>
            </a:r>
            <a:r>
              <a:rPr lang="en-US" altLang="zh-CN" sz="2400" b="1" dirty="0">
                <a:solidFill>
                  <a:srgbClr val="9CE157"/>
                </a:solidFill>
                <a:latin typeface="楷体_GB2312" pitchFamily="49" charset="-122"/>
                <a:ea typeface="楷体_GB2312" pitchFamily="49" charset="-122"/>
              </a:rPr>
              <a:t>KMP</a:t>
            </a:r>
            <a:r>
              <a:rPr lang="zh-CN" altLang="en-US" sz="2400" b="1" dirty="0">
                <a:solidFill>
                  <a:srgbClr val="9CE157"/>
                </a:solidFill>
                <a:latin typeface="楷体_GB2312" pitchFamily="49" charset="-122"/>
                <a:ea typeface="楷体_GB2312" pitchFamily="49" charset="-122"/>
              </a:rPr>
              <a:t>的情况是：</a:t>
            </a:r>
            <a:r>
              <a:rPr lang="zh-CN" altLang="en-US" sz="2400" b="1" dirty="0">
                <a:solidFill>
                  <a:srgbClr val="FFFFFF"/>
                </a:solidFill>
                <a:latin typeface="楷体_GB2312" pitchFamily="49" charset="-122"/>
                <a:ea typeface="楷体_GB2312" pitchFamily="49" charset="-122"/>
              </a:rPr>
              <a:t>由于指针</a:t>
            </a:r>
            <a:r>
              <a:rPr lang="en-US" altLang="zh-CN" sz="2400" b="1" dirty="0">
                <a:solidFill>
                  <a:srgbClr val="9CE157"/>
                </a:solidFill>
                <a:latin typeface="楷体_GB2312" pitchFamily="49" charset="-122"/>
                <a:ea typeface="楷体_GB2312" pitchFamily="49" charset="-122"/>
              </a:rPr>
              <a:t>i</a:t>
            </a:r>
            <a:r>
              <a:rPr lang="zh-CN" altLang="en-US" sz="2400" b="1" dirty="0">
                <a:solidFill>
                  <a:srgbClr val="FFFFFF"/>
                </a:solidFill>
                <a:latin typeface="楷体_GB2312" pitchFamily="49" charset="-122"/>
                <a:ea typeface="楷体_GB2312" pitchFamily="49" charset="-122"/>
              </a:rPr>
              <a:t>无须回溯，比较次数仅为</a:t>
            </a:r>
            <a:r>
              <a:rPr lang="en-US" altLang="zh-CN" sz="2400" b="1" dirty="0">
                <a:solidFill>
                  <a:srgbClr val="F98D43"/>
                </a:solidFill>
                <a:latin typeface="楷体_GB2312" pitchFamily="49" charset="-122"/>
                <a:ea typeface="楷体_GB2312" pitchFamily="49" charset="-122"/>
              </a:rPr>
              <a:t>n</a:t>
            </a:r>
            <a:r>
              <a:rPr lang="en-US" altLang="zh-CN" sz="2400" b="1" dirty="0">
                <a:solidFill>
                  <a:srgbClr val="9CE157"/>
                </a:solidFill>
                <a:latin typeface="楷体_GB2312" pitchFamily="49" charset="-122"/>
                <a:ea typeface="楷体_GB2312" pitchFamily="49" charset="-122"/>
              </a:rPr>
              <a:t>,</a:t>
            </a:r>
            <a:r>
              <a:rPr lang="zh-CN" altLang="en-US" sz="2400" b="1" dirty="0">
                <a:solidFill>
                  <a:srgbClr val="FFFFFF"/>
                </a:solidFill>
                <a:latin typeface="楷体_GB2312" pitchFamily="49" charset="-122"/>
                <a:ea typeface="楷体_GB2312" pitchFamily="49" charset="-122"/>
              </a:rPr>
              <a:t>即使加上计算</a:t>
            </a:r>
            <a:r>
              <a:rPr lang="en-US" altLang="zh-CN" sz="2400" b="1" dirty="0">
                <a:solidFill>
                  <a:srgbClr val="FFFFFF"/>
                </a:solidFill>
                <a:latin typeface="楷体_GB2312" pitchFamily="49" charset="-122"/>
                <a:ea typeface="楷体_GB2312" pitchFamily="49" charset="-122"/>
              </a:rPr>
              <a:t>next[j]</a:t>
            </a:r>
            <a:r>
              <a:rPr lang="zh-CN" altLang="en-US" sz="2400" b="1" dirty="0">
                <a:solidFill>
                  <a:srgbClr val="FFFFFF"/>
                </a:solidFill>
                <a:latin typeface="楷体_GB2312" pitchFamily="49" charset="-122"/>
                <a:ea typeface="楷体_GB2312" pitchFamily="49" charset="-122"/>
              </a:rPr>
              <a:t>时所用的比较次数</a:t>
            </a:r>
            <a:r>
              <a:rPr lang="en-US" altLang="zh-CN" sz="2400" b="1" dirty="0">
                <a:solidFill>
                  <a:srgbClr val="F98D43"/>
                </a:solidFill>
                <a:latin typeface="楷体_GB2312" pitchFamily="49" charset="-122"/>
                <a:ea typeface="楷体_GB2312" pitchFamily="49" charset="-122"/>
              </a:rPr>
              <a:t>m</a:t>
            </a:r>
            <a:r>
              <a:rPr lang="zh-CN" altLang="en-US" sz="2400" b="1" dirty="0">
                <a:solidFill>
                  <a:srgbClr val="FFFFFF"/>
                </a:solidFill>
                <a:latin typeface="楷体_GB2312" pitchFamily="49" charset="-122"/>
                <a:ea typeface="楷体_GB2312" pitchFamily="49" charset="-122"/>
              </a:rPr>
              <a:t>，比较总次数也仅为</a:t>
            </a:r>
            <a:r>
              <a:rPr lang="en-US" altLang="zh-CN" sz="2400" b="1" dirty="0">
                <a:solidFill>
                  <a:srgbClr val="F98D43"/>
                </a:solidFill>
                <a:latin typeface="楷体_GB2312" pitchFamily="49" charset="-122"/>
                <a:ea typeface="楷体_GB2312" pitchFamily="49" charset="-122"/>
              </a:rPr>
              <a:t>n+m=</a:t>
            </a:r>
            <a:r>
              <a:rPr lang="en-US" altLang="zh-CN" sz="2400" b="1" dirty="0">
                <a:solidFill>
                  <a:srgbClr val="66FF33"/>
                </a:solidFill>
                <a:latin typeface="Times New Roman" panose="02020603050405020304" pitchFamily="18" charset="0"/>
              </a:rPr>
              <a:t>O(n</a:t>
            </a:r>
            <a:r>
              <a:rPr lang="zh-CN" altLang="en-US" sz="2400" b="1" dirty="0">
                <a:solidFill>
                  <a:srgbClr val="66FF33"/>
                </a:solidFill>
                <a:latin typeface="Times New Roman" panose="02020603050405020304" pitchFamily="18" charset="0"/>
              </a:rPr>
              <a:t>＋</a:t>
            </a:r>
            <a:r>
              <a:rPr lang="en-US" altLang="zh-CN" sz="2400" b="1" dirty="0">
                <a:solidFill>
                  <a:srgbClr val="66FF33"/>
                </a:solidFill>
                <a:latin typeface="Times New Roman" panose="02020603050405020304" pitchFamily="18" charset="0"/>
              </a:rPr>
              <a:t>m)</a:t>
            </a:r>
            <a:r>
              <a:rPr lang="zh-CN" altLang="en-US" sz="2400" b="1" dirty="0">
                <a:solidFill>
                  <a:srgbClr val="66FF33"/>
                </a:solidFill>
                <a:latin typeface="Times New Roman" panose="02020603050405020304" pitchFamily="18" charset="0"/>
              </a:rPr>
              <a:t>，</a:t>
            </a:r>
            <a:r>
              <a:rPr lang="zh-CN" altLang="en-US" sz="2400" b="1" dirty="0">
                <a:solidFill>
                  <a:srgbClr val="FFFFFF"/>
                </a:solidFill>
                <a:latin typeface="楷体_GB2312" pitchFamily="49" charset="-122"/>
                <a:ea typeface="楷体_GB2312" pitchFamily="49" charset="-122"/>
              </a:rPr>
              <a:t>大大快于</a:t>
            </a:r>
            <a:r>
              <a:rPr lang="en-US" altLang="zh-CN" sz="2400" b="1" dirty="0">
                <a:solidFill>
                  <a:srgbClr val="FFFFFF"/>
                </a:solidFill>
                <a:latin typeface="楷体_GB2312" pitchFamily="49" charset="-122"/>
                <a:ea typeface="楷体_GB2312" pitchFamily="49" charset="-122"/>
              </a:rPr>
              <a:t>BF</a:t>
            </a:r>
            <a:r>
              <a:rPr lang="zh-CN" altLang="en-US" sz="2400" b="1" dirty="0">
                <a:solidFill>
                  <a:srgbClr val="FFFFFF"/>
                </a:solidFill>
                <a:latin typeface="楷体_GB2312" pitchFamily="49" charset="-122"/>
                <a:ea typeface="楷体_GB2312" pitchFamily="49" charset="-122"/>
              </a:rPr>
              <a:t>算法。</a:t>
            </a:r>
            <a:endParaRPr lang="zh-CN" altLang="en-US" sz="2400" b="1" dirty="0">
              <a:solidFill>
                <a:srgbClr val="FFFFFF"/>
              </a:solidFill>
              <a:latin typeface="楷体_GB2312" pitchFamily="49" charset="-122"/>
              <a:ea typeface="楷体_GB2312" pitchFamily="49" charset="-122"/>
            </a:endParaRPr>
          </a:p>
        </p:txBody>
      </p:sp>
      <p:sp>
        <p:nvSpPr>
          <p:cNvPr id="158725" name="Rectangle 5"/>
          <p:cNvSpPr/>
          <p:nvPr/>
        </p:nvSpPr>
        <p:spPr>
          <a:xfrm>
            <a:off x="1828800" y="838200"/>
            <a:ext cx="8458200" cy="829945"/>
          </a:xfrm>
          <a:prstGeom prst="rect">
            <a:avLst/>
          </a:prstGeom>
          <a:noFill/>
          <a:ln w="9525">
            <a:noFill/>
          </a:ln>
        </p:spPr>
        <p:txBody>
          <a:bodyPr>
            <a:spAutoFit/>
          </a:bodyPr>
          <a:p>
            <a:pPr>
              <a:spcBef>
                <a:spcPct val="20000"/>
              </a:spcBef>
            </a:pPr>
            <a:r>
              <a:rPr lang="zh-CN" altLang="en-US" sz="2400" b="1" dirty="0">
                <a:solidFill>
                  <a:srgbClr val="9CE157"/>
                </a:solidFill>
                <a:latin typeface="楷体_GB2312" pitchFamily="49" charset="-122"/>
                <a:ea typeface="楷体_GB2312" pitchFamily="49" charset="-122"/>
              </a:rPr>
              <a:t>回顾</a:t>
            </a:r>
            <a:r>
              <a:rPr lang="en-US" altLang="zh-CN" sz="2400" b="1" dirty="0">
                <a:solidFill>
                  <a:srgbClr val="9CE157"/>
                </a:solidFill>
                <a:latin typeface="楷体_GB2312" pitchFamily="49" charset="-122"/>
                <a:ea typeface="楷体_GB2312" pitchFamily="49" charset="-122"/>
              </a:rPr>
              <a:t>BF</a:t>
            </a:r>
            <a:r>
              <a:rPr lang="zh-CN" altLang="en-US" sz="2400" b="1" dirty="0">
                <a:solidFill>
                  <a:srgbClr val="9CE157"/>
                </a:solidFill>
                <a:latin typeface="楷体_GB2312" pitchFamily="49" charset="-122"/>
                <a:ea typeface="楷体_GB2312" pitchFamily="49" charset="-122"/>
              </a:rPr>
              <a:t>的最恶劣情况：</a:t>
            </a:r>
            <a:r>
              <a:rPr lang="en-US" altLang="zh-CN" sz="2400" b="1" dirty="0">
                <a:solidFill>
                  <a:srgbClr val="FFFFFF"/>
                </a:solidFill>
                <a:latin typeface="楷体_GB2312" pitchFamily="49" charset="-122"/>
                <a:ea typeface="楷体_GB2312" pitchFamily="49" charset="-122"/>
              </a:rPr>
              <a:t>S</a:t>
            </a:r>
            <a:r>
              <a:rPr lang="zh-CN" altLang="en-US" sz="2400" b="1" dirty="0">
                <a:solidFill>
                  <a:srgbClr val="FFFFFF"/>
                </a:solidFill>
                <a:latin typeface="楷体_GB2312" pitchFamily="49" charset="-122"/>
                <a:ea typeface="楷体_GB2312" pitchFamily="49" charset="-122"/>
              </a:rPr>
              <a:t>与</a:t>
            </a:r>
            <a:r>
              <a:rPr lang="en-US" altLang="zh-CN" sz="2400" b="1" dirty="0">
                <a:solidFill>
                  <a:srgbClr val="FFFFFF"/>
                </a:solidFill>
                <a:latin typeface="楷体_GB2312" pitchFamily="49" charset="-122"/>
                <a:ea typeface="楷体_GB2312" pitchFamily="49" charset="-122"/>
              </a:rPr>
              <a:t>T</a:t>
            </a:r>
            <a:r>
              <a:rPr lang="zh-CN" altLang="en-US" sz="2400" b="1" dirty="0">
                <a:solidFill>
                  <a:srgbClr val="FFFFFF"/>
                </a:solidFill>
                <a:latin typeface="楷体_GB2312" pitchFamily="49" charset="-122"/>
                <a:ea typeface="楷体_GB2312" pitchFamily="49" charset="-122"/>
              </a:rPr>
              <a:t>之间存在大量的</a:t>
            </a:r>
            <a:r>
              <a:rPr lang="zh-CN" altLang="en-US" sz="2400" b="1" dirty="0">
                <a:solidFill>
                  <a:srgbClr val="66FF33"/>
                </a:solidFill>
                <a:latin typeface="楷体_GB2312" pitchFamily="49" charset="-122"/>
                <a:ea typeface="楷体_GB2312" pitchFamily="49" charset="-122"/>
              </a:rPr>
              <a:t>部分匹配，</a:t>
            </a:r>
            <a:r>
              <a:rPr lang="zh-CN" altLang="en-US" sz="2400" b="1" dirty="0">
                <a:solidFill>
                  <a:srgbClr val="FFFFFF"/>
                </a:solidFill>
                <a:latin typeface="楷体_GB2312" pitchFamily="49" charset="-122"/>
                <a:ea typeface="楷体_GB2312" pitchFamily="49" charset="-122"/>
              </a:rPr>
              <a:t>比较总次数为：</a:t>
            </a:r>
            <a:r>
              <a:rPr lang="zh-CN" altLang="en-US" sz="2400" b="1" dirty="0">
                <a:solidFill>
                  <a:srgbClr val="66FF33"/>
                </a:solidFill>
                <a:latin typeface="Times New Roman" panose="02020603050405020304" pitchFamily="18" charset="0"/>
              </a:rPr>
              <a:t> </a:t>
            </a:r>
            <a:r>
              <a:rPr lang="en-US" altLang="zh-CN" sz="2400" b="1" dirty="0">
                <a:solidFill>
                  <a:srgbClr val="66FF33"/>
                </a:solidFill>
                <a:latin typeface="Times New Roman" panose="02020603050405020304" pitchFamily="18" charset="0"/>
              </a:rPr>
              <a:t>(n-m+1)*m</a:t>
            </a:r>
            <a:r>
              <a:rPr lang="zh-CN" altLang="en-US" sz="2400" b="1" dirty="0">
                <a:solidFill>
                  <a:srgbClr val="66FF33"/>
                </a:solidFill>
                <a:latin typeface="Times New Roman" panose="02020603050405020304" pitchFamily="18" charset="0"/>
              </a:rPr>
              <a:t>＝</a:t>
            </a:r>
            <a:r>
              <a:rPr lang="en-US" altLang="zh-CN" sz="2400" b="1" dirty="0">
                <a:solidFill>
                  <a:srgbClr val="66FF33"/>
                </a:solidFill>
                <a:latin typeface="Times New Roman" panose="02020603050405020304" pitchFamily="18" charset="0"/>
              </a:rPr>
              <a:t>O(n*m)</a:t>
            </a:r>
            <a:endParaRPr lang="en-US" altLang="zh-CN" sz="2400" b="1" dirty="0">
              <a:solidFill>
                <a:srgbClr val="66FF33"/>
              </a:solidFill>
              <a:latin typeface="Times New Roman" panose="02020603050405020304" pitchFamily="18" charset="0"/>
            </a:endParaRPr>
          </a:p>
        </p:txBody>
      </p:sp>
      <p:sp>
        <p:nvSpPr>
          <p:cNvPr id="158726" name="Rectangle 6"/>
          <p:cNvSpPr>
            <a:spLocks noChangeArrowheads="1"/>
          </p:cNvSpPr>
          <p:nvPr/>
        </p:nvSpPr>
        <p:spPr bwMode="auto">
          <a:xfrm>
            <a:off x="1752600" y="4419600"/>
            <a:ext cx="8534400" cy="914400"/>
          </a:xfrm>
          <a:prstGeom prst="rect">
            <a:avLst/>
          </a:prstGeom>
          <a:noFill/>
          <a:ln w="9525">
            <a:noFill/>
            <a:miter lim="800000"/>
          </a:ln>
          <a:effectLst/>
        </p:spPr>
        <p:txBody>
          <a:bodyPr/>
          <a:lstStyle/>
          <a:p>
            <a:pPr marL="95250" marR="0" lvl="0" indent="666750" algn="l"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因为主串指针</a:t>
            </a:r>
            <a:r>
              <a:rPr kumimoji="1" lang="en-US" altLang="zh-CN" sz="2400" b="1" i="0" u="none" strike="noStrike" kern="1200" cap="none" spc="0" normalizeH="0" baseline="0" noProof="0" dirty="0" err="1">
                <a:ln>
                  <a:noFill/>
                </a:ln>
                <a:solidFill>
                  <a:srgbClr val="FFFF00"/>
                </a:solidFill>
                <a:effectLst>
                  <a:outerShdw blurRad="38100" dist="38100" dir="2700000" algn="tl">
                    <a:srgbClr val="000000"/>
                  </a:outerShdw>
                </a:effectLst>
                <a:uLnTx/>
                <a:uFillTx/>
                <a:latin typeface="楷体_GB2312" pitchFamily="49" charset="-122"/>
                <a:ea typeface="楷体_GB2312" pitchFamily="49" charset="-122"/>
                <a:cs typeface="+mn-cs"/>
              </a:rPr>
              <a:t>i</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不必回溯，所以从外存输入文件时可以做到边读入边查找</a:t>
            </a:r>
            <a:r>
              <a:rPr kumimoji="1" lang="en-US" altLang="zh-CN" sz="2400" b="1" i="0" u="none" strike="noStrike" kern="1200" cap="none" spc="0" normalizeH="0" baseline="0" noProof="0" dirty="0">
                <a:ln>
                  <a:noFill/>
                </a:ln>
                <a:solidFill>
                  <a:srgbClr val="FFFFFF"/>
                </a:solidFill>
                <a:effectLst/>
                <a:uLnTx/>
                <a:uFillTx/>
                <a:latin typeface="Times New Roman" panose="02020603050405020304"/>
                <a:ea typeface="楷体_GB2312" pitchFamily="49" charset="-122"/>
                <a:cs typeface="+mn-cs"/>
              </a:rPr>
              <a:t>——“</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流水作业</a:t>
            </a:r>
            <a:r>
              <a:rPr kumimoji="1" lang="zh-CN" altLang="en-US" sz="2400" b="1" i="0" u="none" strike="noStrike" kern="1200" cap="none" spc="0" normalizeH="0" baseline="0" noProof="0" dirty="0">
                <a:ln>
                  <a:noFill/>
                </a:ln>
                <a:solidFill>
                  <a:srgbClr val="FFFFFF"/>
                </a:solidFill>
                <a:effectLst/>
                <a:uLnTx/>
                <a:uFillTx/>
                <a:latin typeface="Times New Roman" panose="02020603050405020304"/>
                <a:ea typeface="楷体_GB2312" pitchFamily="49" charset="-122"/>
                <a:cs typeface="+mn-cs"/>
              </a:rPr>
              <a:t>”</a:t>
            </a:r>
            <a:r>
              <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 ！</a:t>
            </a:r>
            <a:endParaRPr kumimoji="1" lang="zh-CN" altLang="en-US" sz="24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endParaRPr>
          </a:p>
        </p:txBody>
      </p:sp>
      <p:sp>
        <p:nvSpPr>
          <p:cNvPr id="158727" name="Rectangle 7"/>
          <p:cNvSpPr>
            <a:spLocks noChangeArrowheads="1"/>
          </p:cNvSpPr>
          <p:nvPr/>
        </p:nvSpPr>
        <p:spPr bwMode="auto">
          <a:xfrm>
            <a:off x="1905000" y="3962400"/>
            <a:ext cx="2667000" cy="4603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KMP</a:t>
            </a:r>
            <a:r>
              <a:rPr kumimoji="1" lang="zh-CN" altLang="en-US" sz="2400" b="1" i="1" u="none" strike="noStrike" kern="1200" cap="none" spc="0" normalizeH="0" baseline="0" noProof="0">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算法的用途：</a:t>
            </a:r>
            <a:endParaRPr kumimoji="1" lang="zh-CN" altLang="en-US" sz="2400" b="1" i="1" u="none" strike="noStrike" kern="1200" cap="none" spc="0" normalizeH="0" baseline="0" noProof="0">
              <a:ln>
                <a:noFill/>
              </a:ln>
              <a:solidFill>
                <a:srgbClr val="9CE15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9" name="Slide Number Placeholder 8"/>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5">
                                            <p:txEl>
                                              <p:charRg st="0" end="51"/>
                                            </p:txEl>
                                          </p:spTgt>
                                        </p:tgtEl>
                                        <p:attrNameLst>
                                          <p:attrName>style.visibility</p:attrName>
                                        </p:attrNameLst>
                                      </p:cBhvr>
                                      <p:to>
                                        <p:strVal val="visible"/>
                                      </p:to>
                                    </p:set>
                                    <p:animEffect transition="in" filter="wipe(left)">
                                      <p:cBhvr>
                                        <p:cTn id="7" dur="500"/>
                                        <p:tgtEl>
                                          <p:spTgt spid="158725">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587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87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58723">
                                            <p:txEl>
                                              <p:charRg st="0" end="4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58727"/>
                                        </p:tgtEl>
                                        <p:attrNameLst>
                                          <p:attrName>style.visibility</p:attrName>
                                        </p:attrNameLst>
                                      </p:cBhvr>
                                      <p:to>
                                        <p:strVal val="visible"/>
                                      </p:to>
                                    </p:set>
                                    <p:anim calcmode="lin" valueType="num">
                                      <p:cBhvr>
                                        <p:cTn id="24" dur="500" fill="hold"/>
                                        <p:tgtEl>
                                          <p:spTgt spid="158727"/>
                                        </p:tgtEl>
                                        <p:attrNameLst>
                                          <p:attrName>ppt_w</p:attrName>
                                        </p:attrNameLst>
                                      </p:cBhvr>
                                      <p:tavLst>
                                        <p:tav tm="0">
                                          <p:val>
                                            <p:fltVal val="0.000000"/>
                                          </p:val>
                                        </p:tav>
                                        <p:tav tm="100000">
                                          <p:val>
                                            <p:strVal val="#ppt_w"/>
                                          </p:val>
                                        </p:tav>
                                      </p:tavLst>
                                    </p:anim>
                                    <p:anim calcmode="lin" valueType="num">
                                      <p:cBhvr>
                                        <p:cTn id="25" dur="500" fill="hold"/>
                                        <p:tgtEl>
                                          <p:spTgt spid="158727"/>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8726">
                                            <p:txEl>
                                              <p:charRg st="4294967295" end="4294967295"/>
                                            </p:txEl>
                                          </p:spTgt>
                                        </p:tgtEl>
                                        <p:attrNameLst>
                                          <p:attrName>style.visibility</p:attrName>
                                        </p:attrNameLst>
                                      </p:cBhvr>
                                      <p:to>
                                        <p:strVal val="visible"/>
                                      </p:to>
                                    </p:set>
                                    <p:animEffect transition="in" filter="wipe(left)">
                                      <p:cBhvr>
                                        <p:cTn id="30" dur="500"/>
                                        <p:tgtEl>
                                          <p:spTgt spid="158726">
                                            <p:txEl>
                                              <p:charRg st="4294967295" end="429496729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8726">
                                            <p:txEl>
                                              <p:charRg st="0" end="43"/>
                                            </p:txEl>
                                          </p:spTgt>
                                        </p:tgtEl>
                                        <p:attrNameLst>
                                          <p:attrName>style.visibility</p:attrName>
                                        </p:attrNameLst>
                                      </p:cBhvr>
                                      <p:to>
                                        <p:strVal val="visible"/>
                                      </p:to>
                                    </p:set>
                                    <p:animEffect transition="in" filter="wipe(left)">
                                      <p:cBhvr>
                                        <p:cTn id="35" dur="500"/>
                                        <p:tgtEl>
                                          <p:spTgt spid="158726">
                                            <p:txEl>
                                              <p:charRg st="0"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nimBg="1" build="p"/>
      <p:bldP spid="158724" grpId="0"/>
      <p:bldP spid="158725" grpId="0" build="p"/>
      <p:bldP spid="158726" grpId="0" build="p"/>
      <p:bldP spid="1587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 Box 4"/>
          <p:cNvSpPr txBox="1"/>
          <p:nvPr/>
        </p:nvSpPr>
        <p:spPr>
          <a:xfrm>
            <a:off x="1847850" y="620713"/>
            <a:ext cx="4176713" cy="5622925"/>
          </a:xfrm>
          <a:prstGeom prst="rect">
            <a:avLst/>
          </a:prstGeom>
          <a:noFill/>
          <a:ln w="9525">
            <a:noFill/>
          </a:ln>
        </p:spPr>
        <p:txBody>
          <a:bodyPr>
            <a:spAutoFit/>
          </a:bodyPr>
          <a:p>
            <a:pPr>
              <a:lnSpc>
                <a:spcPct val="120000"/>
              </a:lnSpc>
              <a:spcBef>
                <a:spcPct val="20000"/>
              </a:spcBef>
            </a:pPr>
            <a:r>
              <a:rPr lang="zh-CN" altLang="en-US" sz="2400" b="1" dirty="0">
                <a:solidFill>
                  <a:srgbClr val="000066"/>
                </a:solidFill>
                <a:latin typeface="Times New Roman" panose="02020603050405020304" pitchFamily="18" charset="0"/>
                <a:sym typeface="Symbol" panose="05050102010706020507" pitchFamily="18" charset="2"/>
              </a:rPr>
              <a:t>串匹配问题的部分应用：</a:t>
            </a:r>
            <a:endParaRPr lang="zh-CN" altLang="en-US" sz="2400" b="1" dirty="0">
              <a:solidFill>
                <a:srgbClr val="000066"/>
              </a:solidFill>
              <a:latin typeface="Times New Roman" panose="02020603050405020304" pitchFamily="18" charset="0"/>
              <a:sym typeface="Symbol" panose="05050102010706020507" pitchFamily="18" charset="2"/>
            </a:endParaRPr>
          </a:p>
          <a:p>
            <a:pPr>
              <a:lnSpc>
                <a:spcPct val="120000"/>
              </a:lnSpc>
              <a:spcBef>
                <a:spcPct val="20000"/>
              </a:spcBef>
              <a:buFont typeface="Wingdings" panose="05000000000000000000" pitchFamily="2" charset="2"/>
              <a:buChar char="Ø"/>
            </a:pPr>
            <a:r>
              <a:rPr lang="zh-CN" altLang="en-US" sz="2000" b="1" dirty="0">
                <a:solidFill>
                  <a:srgbClr val="000066"/>
                </a:solidFill>
                <a:latin typeface="Times New Roman" panose="02020603050405020304" pitchFamily="18" charset="0"/>
                <a:sym typeface="Symbol" panose="05050102010706020507" pitchFamily="18" charset="2"/>
              </a:rPr>
              <a:t>在自然语言处理方面，信息检索是最关键的技术之一。例如，信息检索</a:t>
            </a:r>
            <a:r>
              <a:rPr lang="en-US" altLang="zh-CN" sz="2000" b="1" dirty="0">
                <a:solidFill>
                  <a:srgbClr val="000066"/>
                </a:solidFill>
                <a:latin typeface="Times New Roman" panose="02020603050405020304" pitchFamily="18" charset="0"/>
                <a:sym typeface="Symbol" panose="05050102010706020507" pitchFamily="18" charset="2"/>
              </a:rPr>
              <a:t>IR(Information Retrieval)</a:t>
            </a:r>
            <a:r>
              <a:rPr lang="zh-CN" altLang="en-US" sz="2000" b="1" dirty="0">
                <a:solidFill>
                  <a:srgbClr val="000066"/>
                </a:solidFill>
                <a:latin typeface="Times New Roman" panose="02020603050405020304" pitchFamily="18" charset="0"/>
                <a:sym typeface="Symbol" panose="05050102010706020507" pitchFamily="18" charset="2"/>
              </a:rPr>
              <a:t>要求在一个大量的文本集合中找出相关信息，串匹配就是它的基本技术之一。</a:t>
            </a:r>
            <a:endParaRPr lang="en-US" altLang="zh-CN" sz="2000" b="1" dirty="0">
              <a:solidFill>
                <a:srgbClr val="000066"/>
              </a:solidFill>
              <a:latin typeface="Times New Roman" panose="02020603050405020304" pitchFamily="18" charset="0"/>
              <a:sym typeface="Symbol" panose="05050102010706020507" pitchFamily="18" charset="2"/>
            </a:endParaRPr>
          </a:p>
          <a:p>
            <a:pPr>
              <a:lnSpc>
                <a:spcPct val="120000"/>
              </a:lnSpc>
              <a:spcBef>
                <a:spcPct val="20000"/>
              </a:spcBef>
              <a:buFont typeface="Wingdings" panose="05000000000000000000" pitchFamily="2" charset="2"/>
              <a:buChar char="Ø"/>
            </a:pPr>
            <a:endParaRPr lang="en-US" altLang="zh-CN" sz="2000" b="1" dirty="0">
              <a:solidFill>
                <a:srgbClr val="000066"/>
              </a:solidFill>
              <a:latin typeface="Times New Roman" panose="02020603050405020304" pitchFamily="18" charset="0"/>
              <a:sym typeface="Symbol" panose="05050102010706020507" pitchFamily="18" charset="2"/>
            </a:endParaRPr>
          </a:p>
          <a:p>
            <a:pPr>
              <a:lnSpc>
                <a:spcPct val="120000"/>
              </a:lnSpc>
              <a:spcBef>
                <a:spcPct val="20000"/>
              </a:spcBef>
              <a:buFont typeface="Wingdings" panose="05000000000000000000" pitchFamily="2" charset="2"/>
              <a:buChar char="Ø"/>
            </a:pPr>
            <a:r>
              <a:rPr lang="zh-CN" altLang="en-US" sz="1800" b="1" dirty="0">
                <a:solidFill>
                  <a:srgbClr val="000066"/>
                </a:solidFill>
                <a:latin typeface="Times New Roman" panose="02020603050405020304" pitchFamily="18" charset="0"/>
                <a:sym typeface="Symbol" panose="05050102010706020507" pitchFamily="18" charset="2"/>
              </a:rPr>
              <a:t>   在信号处理领域，语音识别的一般情形可以大致描述为确定一个语音信号是否符合某些特征。只要事先</a:t>
            </a:r>
            <a:r>
              <a:rPr lang="zh-CN" altLang="en-US" sz="1800" b="1" dirty="0">
                <a:solidFill>
                  <a:srgbClr val="FF3300"/>
                </a:solidFill>
                <a:latin typeface="Times New Roman" panose="02020603050405020304" pitchFamily="18" charset="0"/>
              </a:rPr>
              <a:t>把语音信号转化为特定形式的文本信息，我们就可以很好地应用串匹配算法来解决这个问题</a:t>
            </a:r>
            <a:r>
              <a:rPr lang="zh-CN" altLang="en-US" sz="1800" b="1" dirty="0">
                <a:solidFill>
                  <a:srgbClr val="000066"/>
                </a:solidFill>
                <a:latin typeface="Times New Roman" panose="02020603050405020304" pitchFamily="18" charset="0"/>
                <a:sym typeface="Symbol" panose="05050102010706020507" pitchFamily="18" charset="2"/>
              </a:rPr>
              <a:t>。而语音识别的发展与目前非常热门的人机交互的实现有着密切的关系。      </a:t>
            </a:r>
            <a:endParaRPr lang="zh-CN" altLang="en-US" sz="1800" b="1" dirty="0">
              <a:solidFill>
                <a:srgbClr val="000066"/>
              </a:solidFill>
              <a:latin typeface="Times New Roman" panose="02020603050405020304" pitchFamily="18" charset="0"/>
              <a:sym typeface="Symbol" panose="05050102010706020507" pitchFamily="18" charset="2"/>
            </a:endParaRPr>
          </a:p>
        </p:txBody>
      </p:sp>
      <p:pic>
        <p:nvPicPr>
          <p:cNvPr id="70659" name="Picture 4" descr="c:\users\esthe\appdata\roaming\360se6\USERDA~1\Temp\1YEWPW~1.JPG"/>
          <p:cNvPicPr>
            <a:picLocks noChangeAspect="1"/>
          </p:cNvPicPr>
          <p:nvPr/>
        </p:nvPicPr>
        <p:blipFill>
          <a:blip r:embed="rId1"/>
          <a:stretch>
            <a:fillRect/>
          </a:stretch>
        </p:blipFill>
        <p:spPr>
          <a:xfrm>
            <a:off x="6456363" y="4149725"/>
            <a:ext cx="3860800" cy="2374900"/>
          </a:xfrm>
          <a:prstGeom prst="rect">
            <a:avLst/>
          </a:prstGeom>
          <a:noFill/>
          <a:ln w="9525">
            <a:noFill/>
          </a:ln>
        </p:spPr>
      </p:pic>
      <p:pic>
        <p:nvPicPr>
          <p:cNvPr id="70660" name="Picture 2" descr="c:\users\esthe\appdata\roaming\360se6\USERDA~1\Temp\6HTML3~1.JPG"/>
          <p:cNvPicPr>
            <a:picLocks noChangeAspect="1"/>
          </p:cNvPicPr>
          <p:nvPr/>
        </p:nvPicPr>
        <p:blipFill>
          <a:blip r:embed="rId2"/>
          <a:stretch>
            <a:fillRect/>
          </a:stretch>
        </p:blipFill>
        <p:spPr>
          <a:xfrm>
            <a:off x="6311900" y="765175"/>
            <a:ext cx="4105275" cy="2768600"/>
          </a:xfrm>
          <a:prstGeom prst="rect">
            <a:avLst/>
          </a:prstGeom>
          <a:noFill/>
          <a:ln w="9525">
            <a:noFill/>
          </a:ln>
        </p:spPr>
      </p:pic>
      <p:sp>
        <p:nvSpPr>
          <p:cNvPr id="70661" name="Slide Number Placeholder 4"/>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charRg st="12" end="103"/>
                                            </p:txEl>
                                          </p:spTgt>
                                        </p:tgtEl>
                                        <p:attrNameLst>
                                          <p:attrName>style.visibility</p:attrName>
                                        </p:attrNameLst>
                                      </p:cBhvr>
                                      <p:to>
                                        <p:strVal val="visible"/>
                                      </p:to>
                                    </p:set>
                                    <p:animEffect transition="in" filter="blinds(horizontal)">
                                      <p:cBhvr>
                                        <p:cTn id="7" dur="500"/>
                                        <p:tgtEl>
                                          <p:spTgt spid="8195">
                                            <p:txEl>
                                              <p:charRg st="12" end="10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charRg st="104" end="231"/>
                                            </p:txEl>
                                          </p:spTgt>
                                        </p:tgtEl>
                                        <p:attrNameLst>
                                          <p:attrName>style.visibility</p:attrName>
                                        </p:attrNameLst>
                                      </p:cBhvr>
                                      <p:to>
                                        <p:strVal val="visible"/>
                                      </p:to>
                                    </p:set>
                                    <p:animEffect transition="in" filter="blinds(horizontal)">
                                      <p:cBhvr>
                                        <p:cTn id="12" dur="500"/>
                                        <p:tgtEl>
                                          <p:spTgt spid="8195">
                                            <p:txEl>
                                              <p:charRg st="104"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p:txBody>
          <a:bodyPr vert="horz" wrap="square" lIns="91440" tIns="45720" rIns="91440" bIns="45720" anchor="b"/>
          <a:p>
            <a:r>
              <a:rPr lang="zh-CN" altLang="en-US" dirty="0"/>
              <a:t>北京邮电大学考研题</a:t>
            </a:r>
            <a:endParaRPr lang="zh-CN" altLang="en-US" dirty="0"/>
          </a:p>
        </p:txBody>
      </p:sp>
      <p:sp>
        <p:nvSpPr>
          <p:cNvPr id="98307" name="内容占位符 2"/>
          <p:cNvSpPr>
            <a:spLocks noGrp="1"/>
          </p:cNvSpPr>
          <p:nvPr>
            <p:ph idx="1"/>
          </p:nvPr>
        </p:nvSpPr>
        <p:spPr>
          <a:xfrm>
            <a:off x="2024063" y="1428750"/>
            <a:ext cx="8101012" cy="1143000"/>
          </a:xfrm>
        </p:spPr>
        <p:txBody>
          <a:bodyPr vert="horz" wrap="square" lIns="91440" tIns="45720" rIns="91440" bIns="45720" anchor="t"/>
          <a:p>
            <a:r>
              <a:rPr lang="zh-CN" altLang="en-US" sz="2800" dirty="0"/>
              <a:t>已知串</a:t>
            </a:r>
            <a:r>
              <a:rPr lang="en-US" altLang="zh-CN" sz="2800" dirty="0"/>
              <a:t>”abcaabbabcab”</a:t>
            </a:r>
            <a:r>
              <a:rPr lang="zh-CN" altLang="en-US" sz="2800" dirty="0"/>
              <a:t>，写出用</a:t>
            </a:r>
            <a:r>
              <a:rPr lang="en-US" altLang="zh-CN" sz="2800" dirty="0"/>
              <a:t>KMP</a:t>
            </a:r>
            <a:r>
              <a:rPr lang="zh-CN" altLang="en-US" sz="2800" dirty="0"/>
              <a:t>法求得的每个字符对应的</a:t>
            </a:r>
            <a:r>
              <a:rPr lang="en-US" altLang="zh-CN" sz="2800" dirty="0"/>
              <a:t>next</a:t>
            </a:r>
            <a:r>
              <a:rPr lang="zh-CN" altLang="en-US" sz="2800" dirty="0"/>
              <a:t>和</a:t>
            </a:r>
            <a:r>
              <a:rPr lang="en-US" altLang="zh-CN" sz="2800" dirty="0"/>
              <a:t>nextval</a:t>
            </a:r>
            <a:r>
              <a:rPr lang="zh-CN" altLang="en-US" sz="2800" dirty="0"/>
              <a:t>值。设</a:t>
            </a:r>
            <a:r>
              <a:rPr lang="en-US" altLang="zh-CN" sz="2800" dirty="0"/>
              <a:t>next[j]</a:t>
            </a:r>
            <a:r>
              <a:rPr lang="zh-CN" altLang="en-US" sz="2800" dirty="0"/>
              <a:t>为：</a:t>
            </a:r>
            <a:endParaRPr lang="en-US" altLang="zh-CN" sz="2800" dirty="0"/>
          </a:p>
        </p:txBody>
      </p:sp>
      <p:grpSp>
        <p:nvGrpSpPr>
          <p:cNvPr id="98308" name="组合 7"/>
          <p:cNvGrpSpPr/>
          <p:nvPr/>
        </p:nvGrpSpPr>
        <p:grpSpPr>
          <a:xfrm>
            <a:off x="1533525" y="2586038"/>
            <a:ext cx="9030036" cy="1198880"/>
            <a:chOff x="-32" y="2786058"/>
            <a:chExt cx="9029976" cy="1199059"/>
          </a:xfrm>
        </p:grpSpPr>
        <p:sp>
          <p:nvSpPr>
            <p:cNvPr id="98406" name="TextBox 4"/>
            <p:cNvSpPr txBox="1"/>
            <p:nvPr/>
          </p:nvSpPr>
          <p:spPr>
            <a:xfrm>
              <a:off x="1361100" y="2786058"/>
              <a:ext cx="7668844" cy="1199059"/>
            </a:xfrm>
            <a:prstGeom prst="rect">
              <a:avLst/>
            </a:prstGeom>
            <a:noFill/>
            <a:ln w="9525">
              <a:noFill/>
            </a:ln>
          </p:spPr>
          <p:txBody>
            <a:bodyPr wrap="none">
              <a:spAutoFit/>
            </a:bodyPr>
            <a:p>
              <a:r>
                <a:rPr lang="en-US" altLang="zh-CN" sz="2400" b="1" dirty="0">
                  <a:solidFill>
                    <a:srgbClr val="6600FF"/>
                  </a:solidFill>
                  <a:latin typeface="Times New Roman" panose="02020603050405020304" pitchFamily="18" charset="0"/>
                </a:rPr>
                <a:t>0	(</a:t>
              </a:r>
              <a:r>
                <a:rPr lang="zh-CN" altLang="en-US" sz="2400" b="1" dirty="0">
                  <a:solidFill>
                    <a:srgbClr val="6600FF"/>
                  </a:solidFill>
                  <a:latin typeface="Times New Roman" panose="02020603050405020304" pitchFamily="18" charset="0"/>
                </a:rPr>
                <a:t>当</a:t>
              </a:r>
              <a:r>
                <a:rPr lang="en-US" altLang="zh-CN" sz="2400" b="1" dirty="0">
                  <a:solidFill>
                    <a:srgbClr val="6600FF"/>
                  </a:solidFill>
                  <a:latin typeface="Times New Roman" panose="02020603050405020304" pitchFamily="18" charset="0"/>
                </a:rPr>
                <a:t>j=1</a:t>
              </a:r>
              <a:r>
                <a:rPr lang="zh-CN" altLang="en-US" sz="2400" b="1" dirty="0">
                  <a:solidFill>
                    <a:srgbClr val="6600FF"/>
                  </a:solidFill>
                  <a:latin typeface="Times New Roman" panose="02020603050405020304" pitchFamily="18" charset="0"/>
                </a:rPr>
                <a:t>时</a:t>
              </a:r>
              <a:r>
                <a:rPr lang="en-US" altLang="zh-CN" sz="2400" b="1" dirty="0">
                  <a:solidFill>
                    <a:srgbClr val="6600FF"/>
                  </a:solidFill>
                  <a:latin typeface="Times New Roman" panose="02020603050405020304" pitchFamily="18" charset="0"/>
                </a:rPr>
                <a:t>)</a:t>
              </a:r>
              <a:endParaRPr lang="en-US" altLang="zh-CN" sz="2400" b="1" dirty="0">
                <a:solidFill>
                  <a:srgbClr val="6600FF"/>
                </a:solidFill>
                <a:latin typeface="Times New Roman" panose="02020603050405020304" pitchFamily="18" charset="0"/>
              </a:endParaRPr>
            </a:p>
            <a:p>
              <a:r>
                <a:rPr lang="en-US" altLang="zh-CN" sz="2400" b="1" dirty="0">
                  <a:solidFill>
                    <a:srgbClr val="6600FF"/>
                  </a:solidFill>
                  <a:latin typeface="Times New Roman" panose="02020603050405020304" pitchFamily="18" charset="0"/>
                </a:rPr>
                <a:t>Max(k|1&lt;k&lt;j</a:t>
              </a:r>
              <a:r>
                <a:rPr lang="zh-CN" altLang="en-US" sz="2400" b="1" dirty="0">
                  <a:solidFill>
                    <a:srgbClr val="6600FF"/>
                  </a:solidFill>
                  <a:latin typeface="Times New Roman" panose="02020603050405020304" pitchFamily="18" charset="0"/>
                </a:rPr>
                <a:t>，且</a:t>
              </a:r>
              <a:r>
                <a:rPr lang="en-US" altLang="zh-CN" sz="2400" b="1" dirty="0">
                  <a:solidFill>
                    <a:srgbClr val="6600FF"/>
                  </a:solidFill>
                  <a:latin typeface="Times New Roman" panose="02020603050405020304" pitchFamily="18" charset="0"/>
                </a:rPr>
                <a:t>”p</a:t>
              </a:r>
              <a:r>
                <a:rPr lang="en-US" altLang="zh-CN" sz="2400" b="1" baseline="-25000" dirty="0">
                  <a:solidFill>
                    <a:srgbClr val="6600FF"/>
                  </a:solidFill>
                  <a:latin typeface="Times New Roman" panose="02020603050405020304" pitchFamily="18" charset="0"/>
                </a:rPr>
                <a:t>1</a:t>
              </a:r>
              <a:r>
                <a:rPr lang="en-US" altLang="zh-CN" sz="2400" b="1" dirty="0">
                  <a:solidFill>
                    <a:srgbClr val="6600FF"/>
                  </a:solidFill>
                  <a:latin typeface="Times New Roman" panose="02020603050405020304" pitchFamily="18" charset="0"/>
                </a:rPr>
                <a:t>…p</a:t>
              </a:r>
              <a:r>
                <a:rPr lang="en-US" altLang="zh-CN" sz="2400" b="1" baseline="-25000" dirty="0">
                  <a:solidFill>
                    <a:srgbClr val="6600FF"/>
                  </a:solidFill>
                  <a:latin typeface="Times New Roman" panose="02020603050405020304" pitchFamily="18" charset="0"/>
                </a:rPr>
                <a:t>k-1</a:t>
              </a:r>
              <a:r>
                <a:rPr lang="en-US" altLang="zh-CN" sz="2400" b="1" dirty="0">
                  <a:solidFill>
                    <a:srgbClr val="6600FF"/>
                  </a:solidFill>
                  <a:latin typeface="Times New Roman" panose="02020603050405020304" pitchFamily="18" charset="0"/>
                </a:rPr>
                <a:t>”=“p</a:t>
              </a:r>
              <a:r>
                <a:rPr lang="en-US" altLang="zh-CN" sz="2400" b="1" baseline="-25000" dirty="0">
                  <a:solidFill>
                    <a:srgbClr val="6600FF"/>
                  </a:solidFill>
                  <a:latin typeface="Times New Roman" panose="02020603050405020304" pitchFamily="18" charset="0"/>
                </a:rPr>
                <a:t>j-k+1</a:t>
              </a:r>
              <a:r>
                <a:rPr lang="en-US" altLang="zh-CN" sz="2400" b="1" dirty="0">
                  <a:solidFill>
                    <a:srgbClr val="6600FF"/>
                  </a:solidFill>
                  <a:latin typeface="Times New Roman" panose="02020603050405020304" pitchFamily="18" charset="0"/>
                </a:rPr>
                <a:t>…p</a:t>
              </a:r>
              <a:r>
                <a:rPr lang="en-US" altLang="zh-CN" sz="2400" b="1" baseline="-25000" dirty="0">
                  <a:solidFill>
                    <a:srgbClr val="6600FF"/>
                  </a:solidFill>
                  <a:latin typeface="Times New Roman" panose="02020603050405020304" pitchFamily="18" charset="0"/>
                </a:rPr>
                <a:t>j-1</a:t>
              </a:r>
              <a:r>
                <a:rPr lang="en-US" altLang="zh-CN" sz="2400" b="1" dirty="0">
                  <a:solidFill>
                    <a:srgbClr val="6600FF"/>
                  </a:solidFill>
                  <a:latin typeface="Times New Roman" panose="02020603050405020304" pitchFamily="18" charset="0"/>
                </a:rPr>
                <a:t>”(</a:t>
              </a:r>
              <a:r>
                <a:rPr lang="zh-CN" altLang="en-US" sz="2400" b="1" dirty="0">
                  <a:solidFill>
                    <a:srgbClr val="6600FF"/>
                  </a:solidFill>
                  <a:latin typeface="Times New Roman" panose="02020603050405020304" pitchFamily="18" charset="0"/>
                </a:rPr>
                <a:t>当此集合非空</a:t>
              </a:r>
              <a:r>
                <a:rPr lang="en-US" altLang="zh-CN" sz="2400" b="1" dirty="0">
                  <a:solidFill>
                    <a:srgbClr val="6600FF"/>
                  </a:solidFill>
                  <a:latin typeface="Times New Roman" panose="02020603050405020304" pitchFamily="18" charset="0"/>
                </a:rPr>
                <a:t>)</a:t>
              </a:r>
              <a:endParaRPr lang="en-US" altLang="zh-CN" sz="2400" b="1" dirty="0">
                <a:solidFill>
                  <a:srgbClr val="6600FF"/>
                </a:solidFill>
                <a:latin typeface="Times New Roman" panose="02020603050405020304" pitchFamily="18" charset="0"/>
              </a:endParaRPr>
            </a:p>
            <a:p>
              <a:r>
                <a:rPr lang="en-US" altLang="zh-CN" sz="2400" b="1" dirty="0">
                  <a:solidFill>
                    <a:srgbClr val="6600FF"/>
                  </a:solidFill>
                  <a:latin typeface="Times New Roman" panose="02020603050405020304" pitchFamily="18" charset="0"/>
                </a:rPr>
                <a:t>1	(</a:t>
              </a:r>
              <a:r>
                <a:rPr lang="zh-CN" altLang="en-US" sz="2400" b="1" dirty="0">
                  <a:solidFill>
                    <a:srgbClr val="6600FF"/>
                  </a:solidFill>
                  <a:latin typeface="Times New Roman" panose="02020603050405020304" pitchFamily="18" charset="0"/>
                </a:rPr>
                <a:t>其他情况</a:t>
              </a:r>
              <a:r>
                <a:rPr lang="en-US" altLang="zh-CN" sz="2400" b="1" dirty="0">
                  <a:solidFill>
                    <a:srgbClr val="6600FF"/>
                  </a:solidFill>
                  <a:latin typeface="Times New Roman" panose="02020603050405020304" pitchFamily="18" charset="0"/>
                </a:rPr>
                <a:t>)</a:t>
              </a:r>
              <a:endParaRPr lang="en-US" altLang="zh-CN" sz="2400" b="1" dirty="0">
                <a:solidFill>
                  <a:srgbClr val="6600FF"/>
                </a:solidFill>
                <a:latin typeface="Times New Roman" panose="02020603050405020304" pitchFamily="18" charset="0"/>
              </a:endParaRPr>
            </a:p>
          </p:txBody>
        </p:sp>
        <p:sp>
          <p:nvSpPr>
            <p:cNvPr id="98407" name="TextBox 5"/>
            <p:cNvSpPr txBox="1"/>
            <p:nvPr/>
          </p:nvSpPr>
          <p:spPr>
            <a:xfrm>
              <a:off x="-32" y="3143248"/>
              <a:ext cx="1271262" cy="460444"/>
            </a:xfrm>
            <a:prstGeom prst="rect">
              <a:avLst/>
            </a:prstGeom>
            <a:noFill/>
            <a:ln w="9525">
              <a:noFill/>
            </a:ln>
          </p:spPr>
          <p:txBody>
            <a:bodyPr wrap="none">
              <a:spAutoFit/>
            </a:bodyPr>
            <a:p>
              <a:r>
                <a:rPr lang="en-US" altLang="zh-CN" sz="2400" b="1" dirty="0">
                  <a:solidFill>
                    <a:srgbClr val="6600FF"/>
                  </a:solidFill>
                  <a:latin typeface="Times New Roman" panose="02020603050405020304" pitchFamily="18" charset="0"/>
                </a:rPr>
                <a:t>Next[j]=</a:t>
              </a:r>
              <a:endParaRPr lang="en-US" altLang="zh-CN" sz="2400" b="1" dirty="0">
                <a:solidFill>
                  <a:srgbClr val="6600FF"/>
                </a:solidFill>
                <a:latin typeface="Times New Roman" panose="02020603050405020304" pitchFamily="18" charset="0"/>
              </a:endParaRPr>
            </a:p>
          </p:txBody>
        </p:sp>
        <p:sp>
          <p:nvSpPr>
            <p:cNvPr id="98408" name="左大括号 6"/>
            <p:cNvSpPr/>
            <p:nvPr/>
          </p:nvSpPr>
          <p:spPr>
            <a:xfrm>
              <a:off x="1214414" y="2928934"/>
              <a:ext cx="142876" cy="1000132"/>
            </a:xfrm>
            <a:prstGeom prst="leftBrace">
              <a:avLst>
                <a:gd name="adj1" fmla="val 105000"/>
                <a:gd name="adj2" fmla="val 50000"/>
              </a:avLst>
            </a:prstGeom>
            <a:noFill/>
            <a:ln w="9525" cap="flat" cmpd="sng">
              <a:solidFill>
                <a:schemeClr val="tx1"/>
              </a:solidFill>
              <a:prstDash val="solid"/>
              <a:miter/>
              <a:headEnd type="none" w="med" len="med"/>
              <a:tailEnd type="none" w="med" len="med"/>
            </a:ln>
          </p:spPr>
          <p:txBody>
            <a:bodyPr wrap="none"/>
            <a:p>
              <a:endParaRPr lang="zh-CN" altLang="en-US" sz="2400" dirty="0">
                <a:solidFill>
                  <a:srgbClr val="6600FF"/>
                </a:solidFill>
                <a:latin typeface="Times New Roman" panose="02020603050405020304" pitchFamily="18" charset="0"/>
              </a:endParaRPr>
            </a:p>
          </p:txBody>
        </p:sp>
      </p:grpSp>
      <p:graphicFrame>
        <p:nvGraphicFramePr>
          <p:cNvPr id="9" name="表格 8"/>
          <p:cNvGraphicFramePr>
            <a:graphicFrameLocks noGrp="1"/>
          </p:cNvGraphicFramePr>
          <p:nvPr/>
        </p:nvGraphicFramePr>
        <p:xfrm>
          <a:off x="1881188" y="4000500"/>
          <a:ext cx="8500745" cy="2072640"/>
        </p:xfrm>
        <a:graphic>
          <a:graphicData uri="http://schemas.openxmlformats.org/drawingml/2006/table">
            <a:tbl>
              <a:tblPr firstRow="1" bandRow="1">
                <a:tableStyleId>{00A15C55-8517-42AA-B614-E9B94910E393}</a:tableStyleId>
              </a:tblPr>
              <a:tblGrid>
                <a:gridCol w="1289050"/>
                <a:gridCol w="601345"/>
                <a:gridCol w="600710"/>
                <a:gridCol w="601345"/>
                <a:gridCol w="600710"/>
                <a:gridCol w="600710"/>
                <a:gridCol w="600710"/>
                <a:gridCol w="600710"/>
                <a:gridCol w="601345"/>
                <a:gridCol w="600710"/>
                <a:gridCol w="601345"/>
                <a:gridCol w="600710"/>
                <a:gridCol w="601345"/>
              </a:tblGrid>
              <a:tr h="518160">
                <a:tc>
                  <a:txBody>
                    <a:bodyPr/>
                    <a:lstStyle/>
                    <a:p>
                      <a:pPr algn="ctr"/>
                      <a:r>
                        <a:rPr lang="en-US" altLang="zh-CN" b="1" dirty="0" smtClean="0"/>
                        <a:t>j</a:t>
                      </a:r>
                      <a:endParaRPr lang="zh-CN" altLang="en-US" b="1" dirty="0"/>
                    </a:p>
                  </a:txBody>
                  <a:tcPr anchor="ctr"/>
                </a:tc>
                <a:tc>
                  <a:txBody>
                    <a:bodyPr/>
                    <a:lstStyle/>
                    <a:p>
                      <a:pPr algn="ctr"/>
                      <a:r>
                        <a:rPr lang="en-US" altLang="zh-CN" b="1" dirty="0" smtClean="0"/>
                        <a:t>1</a:t>
                      </a:r>
                      <a:endParaRPr lang="zh-CN" altLang="en-US" b="1" dirty="0"/>
                    </a:p>
                  </a:txBody>
                  <a:tcPr anchor="ctr"/>
                </a:tc>
                <a:tc>
                  <a:txBody>
                    <a:bodyPr/>
                    <a:lstStyle/>
                    <a:p>
                      <a:pPr algn="ctr"/>
                      <a:r>
                        <a:rPr lang="en-US" altLang="zh-CN" b="1" dirty="0" smtClean="0"/>
                        <a:t>2</a:t>
                      </a:r>
                      <a:endParaRPr lang="zh-CN" altLang="en-US" b="1" dirty="0"/>
                    </a:p>
                  </a:txBody>
                  <a:tcPr anchor="ctr"/>
                </a:tc>
                <a:tc>
                  <a:txBody>
                    <a:bodyPr/>
                    <a:lstStyle/>
                    <a:p>
                      <a:pPr algn="ctr"/>
                      <a:r>
                        <a:rPr lang="en-US" altLang="zh-CN" b="1" dirty="0" smtClean="0"/>
                        <a:t>3</a:t>
                      </a:r>
                      <a:endParaRPr lang="zh-CN" altLang="en-US" b="1" dirty="0"/>
                    </a:p>
                  </a:txBody>
                  <a:tcPr anchor="ctr"/>
                </a:tc>
                <a:tc>
                  <a:txBody>
                    <a:bodyPr/>
                    <a:lstStyle/>
                    <a:p>
                      <a:pPr algn="ctr"/>
                      <a:r>
                        <a:rPr lang="en-US" altLang="zh-CN" b="1" dirty="0" smtClean="0"/>
                        <a:t>4</a:t>
                      </a:r>
                      <a:endParaRPr lang="zh-CN" altLang="en-US" b="1" dirty="0"/>
                    </a:p>
                  </a:txBody>
                  <a:tcPr anchor="ctr"/>
                </a:tc>
                <a:tc>
                  <a:txBody>
                    <a:bodyPr/>
                    <a:lstStyle/>
                    <a:p>
                      <a:pPr algn="ctr"/>
                      <a:r>
                        <a:rPr lang="en-US" altLang="zh-CN" b="1" dirty="0" smtClean="0"/>
                        <a:t>5</a:t>
                      </a:r>
                      <a:endParaRPr lang="zh-CN" altLang="en-US" b="1" dirty="0"/>
                    </a:p>
                  </a:txBody>
                  <a:tcPr anchor="ctr"/>
                </a:tc>
                <a:tc>
                  <a:txBody>
                    <a:bodyPr/>
                    <a:lstStyle/>
                    <a:p>
                      <a:pPr algn="ctr"/>
                      <a:r>
                        <a:rPr lang="en-US" altLang="zh-CN" b="1" dirty="0" smtClean="0"/>
                        <a:t>6</a:t>
                      </a:r>
                      <a:endParaRPr lang="zh-CN" altLang="en-US" b="1" dirty="0"/>
                    </a:p>
                  </a:txBody>
                  <a:tcPr anchor="ctr"/>
                </a:tc>
                <a:tc>
                  <a:txBody>
                    <a:bodyPr/>
                    <a:lstStyle/>
                    <a:p>
                      <a:pPr algn="ctr"/>
                      <a:r>
                        <a:rPr lang="en-US" altLang="zh-CN" b="1" dirty="0" smtClean="0"/>
                        <a:t>7</a:t>
                      </a:r>
                      <a:endParaRPr lang="zh-CN" altLang="en-US" b="1" dirty="0"/>
                    </a:p>
                  </a:txBody>
                  <a:tcPr anchor="ctr"/>
                </a:tc>
                <a:tc>
                  <a:txBody>
                    <a:bodyPr/>
                    <a:lstStyle/>
                    <a:p>
                      <a:pPr algn="ctr"/>
                      <a:r>
                        <a:rPr lang="en-US" altLang="zh-CN" b="1" dirty="0" smtClean="0"/>
                        <a:t>8</a:t>
                      </a:r>
                      <a:endParaRPr lang="zh-CN" altLang="en-US" b="1" dirty="0"/>
                    </a:p>
                  </a:txBody>
                  <a:tcPr anchor="ctr"/>
                </a:tc>
                <a:tc>
                  <a:txBody>
                    <a:bodyPr/>
                    <a:lstStyle/>
                    <a:p>
                      <a:pPr algn="ctr"/>
                      <a:r>
                        <a:rPr lang="en-US" altLang="zh-CN" b="1" dirty="0" smtClean="0"/>
                        <a:t>9</a:t>
                      </a:r>
                      <a:endParaRPr lang="zh-CN" altLang="en-US" b="1" dirty="0"/>
                    </a:p>
                  </a:txBody>
                  <a:tcPr anchor="ctr"/>
                </a:tc>
                <a:tc>
                  <a:txBody>
                    <a:bodyPr/>
                    <a:lstStyle/>
                    <a:p>
                      <a:pPr algn="ctr"/>
                      <a:r>
                        <a:rPr lang="en-US" altLang="zh-CN" b="1" dirty="0" smtClean="0"/>
                        <a:t>10</a:t>
                      </a:r>
                      <a:endParaRPr lang="zh-CN" altLang="en-US" b="1" dirty="0"/>
                    </a:p>
                  </a:txBody>
                  <a:tcPr anchor="ctr"/>
                </a:tc>
                <a:tc>
                  <a:txBody>
                    <a:bodyPr/>
                    <a:lstStyle/>
                    <a:p>
                      <a:pPr algn="ctr"/>
                      <a:r>
                        <a:rPr lang="en-US" altLang="zh-CN" b="1" dirty="0" smtClean="0"/>
                        <a:t>11</a:t>
                      </a:r>
                      <a:endParaRPr lang="zh-CN" altLang="en-US" b="1" dirty="0"/>
                    </a:p>
                  </a:txBody>
                  <a:tcPr anchor="ctr"/>
                </a:tc>
                <a:tc>
                  <a:txBody>
                    <a:bodyPr/>
                    <a:lstStyle/>
                    <a:p>
                      <a:pPr algn="ctr"/>
                      <a:r>
                        <a:rPr lang="en-US" altLang="zh-CN" b="1" dirty="0" smtClean="0"/>
                        <a:t>12</a:t>
                      </a:r>
                      <a:endParaRPr lang="zh-CN" altLang="en-US" b="1" dirty="0"/>
                    </a:p>
                  </a:txBody>
                  <a:tcPr anchor="ctr"/>
                </a:tc>
              </a:tr>
              <a:tr h="518160">
                <a:tc>
                  <a:txBody>
                    <a:bodyPr/>
                    <a:lstStyle/>
                    <a:p>
                      <a:pPr algn="ctr"/>
                      <a:r>
                        <a:rPr lang="en-US" altLang="zh-CN" b="1" dirty="0" smtClean="0"/>
                        <a:t>t</a:t>
                      </a:r>
                      <a:r>
                        <a:rPr lang="zh-CN" altLang="en-US" b="1" dirty="0" smtClean="0"/>
                        <a:t>串</a:t>
                      </a:r>
                      <a:endParaRPr lang="zh-CN" altLang="en-US" b="1" dirty="0"/>
                    </a:p>
                  </a:txBody>
                  <a:tcPr anchor="ctr"/>
                </a:tc>
                <a:tc>
                  <a:txBody>
                    <a:bodyPr/>
                    <a:lstStyle/>
                    <a:p>
                      <a:pPr algn="ctr"/>
                      <a:r>
                        <a:rPr lang="en-US" altLang="zh-CN" b="1" dirty="0" smtClean="0"/>
                        <a:t>a</a:t>
                      </a:r>
                      <a:endParaRPr lang="zh-CN" altLang="en-US" b="1" dirty="0"/>
                    </a:p>
                  </a:txBody>
                  <a:tcPr anchor="ctr"/>
                </a:tc>
                <a:tc>
                  <a:txBody>
                    <a:bodyPr/>
                    <a:lstStyle/>
                    <a:p>
                      <a:pPr algn="ctr"/>
                      <a:r>
                        <a:rPr lang="en-US" altLang="zh-CN" b="1" dirty="0" smtClean="0"/>
                        <a:t>b</a:t>
                      </a:r>
                      <a:endParaRPr lang="zh-CN" altLang="en-US" b="1" dirty="0"/>
                    </a:p>
                  </a:txBody>
                  <a:tcPr anchor="ctr"/>
                </a:tc>
                <a:tc>
                  <a:txBody>
                    <a:bodyPr/>
                    <a:lstStyle/>
                    <a:p>
                      <a:pPr algn="ctr"/>
                      <a:r>
                        <a:rPr lang="en-US" altLang="zh-CN" b="1" dirty="0" smtClean="0"/>
                        <a:t>c</a:t>
                      </a:r>
                      <a:endParaRPr lang="zh-CN" altLang="en-US" b="1" dirty="0"/>
                    </a:p>
                  </a:txBody>
                  <a:tcPr anchor="ctr"/>
                </a:tc>
                <a:tc>
                  <a:txBody>
                    <a:bodyPr/>
                    <a:lstStyle/>
                    <a:p>
                      <a:pPr algn="ctr"/>
                      <a:r>
                        <a:rPr lang="en-US" altLang="zh-CN" b="1" dirty="0" smtClean="0"/>
                        <a:t>a</a:t>
                      </a:r>
                      <a:endParaRPr lang="zh-CN" altLang="en-US" b="1" dirty="0"/>
                    </a:p>
                  </a:txBody>
                  <a:tcPr anchor="ctr"/>
                </a:tc>
                <a:tc>
                  <a:txBody>
                    <a:bodyPr/>
                    <a:lstStyle/>
                    <a:p>
                      <a:pPr algn="ctr"/>
                      <a:r>
                        <a:rPr lang="en-US" altLang="zh-CN" b="1" dirty="0" smtClean="0"/>
                        <a:t>a</a:t>
                      </a:r>
                      <a:endParaRPr lang="zh-CN" altLang="en-US" b="1" dirty="0"/>
                    </a:p>
                  </a:txBody>
                  <a:tcPr anchor="ctr"/>
                </a:tc>
                <a:tc>
                  <a:txBody>
                    <a:bodyPr/>
                    <a:lstStyle/>
                    <a:p>
                      <a:pPr algn="ctr"/>
                      <a:r>
                        <a:rPr lang="en-US" altLang="zh-CN" b="1" dirty="0" smtClean="0"/>
                        <a:t>b</a:t>
                      </a:r>
                      <a:endParaRPr lang="zh-CN" altLang="en-US" b="1" dirty="0"/>
                    </a:p>
                  </a:txBody>
                  <a:tcPr anchor="ctr"/>
                </a:tc>
                <a:tc>
                  <a:txBody>
                    <a:bodyPr/>
                    <a:lstStyle/>
                    <a:p>
                      <a:pPr algn="ctr"/>
                      <a:r>
                        <a:rPr lang="en-US" altLang="zh-CN" b="1" dirty="0" smtClean="0"/>
                        <a:t>b</a:t>
                      </a:r>
                      <a:endParaRPr lang="zh-CN" altLang="en-US" b="1" dirty="0"/>
                    </a:p>
                  </a:txBody>
                  <a:tcPr anchor="ctr"/>
                </a:tc>
                <a:tc>
                  <a:txBody>
                    <a:bodyPr/>
                    <a:lstStyle/>
                    <a:p>
                      <a:pPr algn="ctr"/>
                      <a:r>
                        <a:rPr lang="en-US" altLang="zh-CN" b="1" dirty="0" smtClean="0"/>
                        <a:t>a</a:t>
                      </a:r>
                      <a:endParaRPr lang="zh-CN" altLang="en-US" b="1" dirty="0"/>
                    </a:p>
                  </a:txBody>
                  <a:tcPr anchor="ctr"/>
                </a:tc>
                <a:tc>
                  <a:txBody>
                    <a:bodyPr/>
                    <a:lstStyle/>
                    <a:p>
                      <a:pPr algn="ctr"/>
                      <a:r>
                        <a:rPr lang="en-US" altLang="zh-CN" b="1" dirty="0" smtClean="0"/>
                        <a:t>b</a:t>
                      </a:r>
                      <a:endParaRPr lang="zh-CN" altLang="en-US" b="1" dirty="0"/>
                    </a:p>
                  </a:txBody>
                  <a:tcPr anchor="ctr"/>
                </a:tc>
                <a:tc>
                  <a:txBody>
                    <a:bodyPr/>
                    <a:lstStyle/>
                    <a:p>
                      <a:pPr algn="ctr"/>
                      <a:r>
                        <a:rPr lang="en-US" altLang="zh-CN" b="1" dirty="0" smtClean="0"/>
                        <a:t>c</a:t>
                      </a:r>
                      <a:endParaRPr lang="zh-CN" altLang="en-US" b="1" dirty="0"/>
                    </a:p>
                  </a:txBody>
                  <a:tcPr anchor="ctr"/>
                </a:tc>
                <a:tc>
                  <a:txBody>
                    <a:bodyPr/>
                    <a:lstStyle/>
                    <a:p>
                      <a:pPr algn="ctr"/>
                      <a:r>
                        <a:rPr lang="en-US" altLang="zh-CN" b="1" dirty="0" smtClean="0"/>
                        <a:t>a</a:t>
                      </a:r>
                      <a:endParaRPr lang="zh-CN" altLang="en-US" b="1" dirty="0"/>
                    </a:p>
                  </a:txBody>
                  <a:tcPr anchor="ctr"/>
                </a:tc>
                <a:tc>
                  <a:txBody>
                    <a:bodyPr/>
                    <a:lstStyle/>
                    <a:p>
                      <a:pPr algn="ctr"/>
                      <a:r>
                        <a:rPr lang="en-US" altLang="zh-CN" b="1" dirty="0" smtClean="0"/>
                        <a:t>b</a:t>
                      </a:r>
                      <a:endParaRPr lang="zh-CN" altLang="en-US" b="1" dirty="0"/>
                    </a:p>
                  </a:txBody>
                  <a:tcPr anchor="ctr"/>
                </a:tc>
              </a:tr>
              <a:tr h="518160">
                <a:tc>
                  <a:txBody>
                    <a:bodyPr/>
                    <a:lstStyle/>
                    <a:p>
                      <a:pPr algn="ctr"/>
                      <a:r>
                        <a:rPr lang="en-US" altLang="zh-CN" b="1" dirty="0" smtClean="0"/>
                        <a:t>Next[j]</a:t>
                      </a: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a:p>
                  </a:txBody>
                  <a:tcPr anchor="ctr"/>
                </a:tc>
              </a:tr>
              <a:tr h="518160">
                <a:tc>
                  <a:txBody>
                    <a:bodyPr/>
                    <a:lstStyle/>
                    <a:p>
                      <a:pPr algn="ctr"/>
                      <a:r>
                        <a:rPr lang="en-US" altLang="zh-CN" b="1" dirty="0" err="1" smtClean="0"/>
                        <a:t>Nextval</a:t>
                      </a:r>
                      <a:r>
                        <a:rPr lang="en-US" altLang="zh-CN" b="1" dirty="0" smtClean="0"/>
                        <a:t>[j]</a:t>
                      </a:r>
                      <a:endParaRPr lang="zh-CN" altLang="en-US" b="1" dirty="0"/>
                    </a:p>
                  </a:txBody>
                  <a:tcPr anchor="ctr"/>
                </a:tc>
                <a:tc>
                  <a:txBody>
                    <a:bodyPr/>
                    <a:lstStyle/>
                    <a:p>
                      <a:pPr algn="ctr"/>
                      <a:endParaRPr lang="zh-CN" altLang="en-US" b="1"/>
                    </a:p>
                  </a:txBody>
                  <a:tcPr anchor="ctr"/>
                </a:tc>
                <a:tc>
                  <a:txBody>
                    <a:bodyPr/>
                    <a:lstStyle/>
                    <a:p>
                      <a:pPr algn="ctr"/>
                      <a:endParaRPr lang="zh-CN" altLang="en-US" b="1"/>
                    </a:p>
                  </a:txBody>
                  <a:tcPr anchor="ctr"/>
                </a:tc>
                <a:tc>
                  <a:txBody>
                    <a:bodyPr/>
                    <a:lstStyle/>
                    <a:p>
                      <a:pPr algn="ctr"/>
                      <a:endParaRPr lang="zh-CN" altLang="en-US" b="1"/>
                    </a:p>
                  </a:txBody>
                  <a:tcPr anchor="ctr"/>
                </a:tc>
                <a:tc>
                  <a:txBody>
                    <a:bodyPr/>
                    <a:lstStyle/>
                    <a:p>
                      <a:pPr algn="ctr"/>
                      <a:endParaRPr lang="zh-CN" altLang="en-US" b="1"/>
                    </a:p>
                  </a:txBody>
                  <a:tcPr anchor="ctr"/>
                </a:tc>
                <a:tc>
                  <a:txBody>
                    <a:bodyPr/>
                    <a:lstStyle/>
                    <a:p>
                      <a:pPr algn="ctr"/>
                      <a:endParaRPr lang="zh-CN" altLang="en-US" b="1"/>
                    </a:p>
                  </a:txBody>
                  <a:tcPr anchor="ctr"/>
                </a:tc>
                <a:tc>
                  <a:txBody>
                    <a:bodyPr/>
                    <a:lstStyle/>
                    <a:p>
                      <a:pPr algn="ctr"/>
                      <a:endParaRPr lang="zh-CN" altLang="en-US" b="1"/>
                    </a:p>
                  </a:txBody>
                  <a:tcPr anchor="ctr"/>
                </a:tc>
                <a:tc>
                  <a:txBody>
                    <a:bodyPr/>
                    <a:lstStyle/>
                    <a:p>
                      <a:pPr algn="ctr"/>
                      <a:endParaRPr lang="zh-CN" altLang="en-US" b="1"/>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r>
            </a:tbl>
          </a:graphicData>
        </a:graphic>
      </p:graphicFrame>
      <p:sp>
        <p:nvSpPr>
          <p:cNvPr id="98381" name="Slide Number Placeholder 10"/>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
        <p:nvSpPr>
          <p:cNvPr id="11" name="Rectangle 10"/>
          <p:cNvSpPr/>
          <p:nvPr/>
        </p:nvSpPr>
        <p:spPr>
          <a:xfrm>
            <a:off x="3289141" y="5084763"/>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0</a:t>
            </a:r>
            <a:endParaRPr lang="en-US" altLang="zh-CN" sz="2400" b="1" dirty="0">
              <a:solidFill>
                <a:srgbClr val="6600FF"/>
              </a:solidFill>
              <a:latin typeface="Times New Roman" panose="02020603050405020304" pitchFamily="18" charset="0"/>
            </a:endParaRPr>
          </a:p>
        </p:txBody>
      </p:sp>
      <p:sp>
        <p:nvSpPr>
          <p:cNvPr id="12" name="Rectangle 11"/>
          <p:cNvSpPr/>
          <p:nvPr/>
        </p:nvSpPr>
        <p:spPr>
          <a:xfrm>
            <a:off x="3865404" y="5084763"/>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13" name="Rectangle 12"/>
          <p:cNvSpPr/>
          <p:nvPr/>
        </p:nvSpPr>
        <p:spPr>
          <a:xfrm>
            <a:off x="4513104" y="5084763"/>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14" name="Rectangle 13"/>
          <p:cNvSpPr/>
          <p:nvPr/>
        </p:nvSpPr>
        <p:spPr>
          <a:xfrm>
            <a:off x="5665629" y="50688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2</a:t>
            </a:r>
            <a:endParaRPr lang="en-US" altLang="zh-CN" sz="2400" b="1" dirty="0">
              <a:solidFill>
                <a:srgbClr val="6600FF"/>
              </a:solidFill>
              <a:latin typeface="Times New Roman" panose="02020603050405020304" pitchFamily="18" charset="0"/>
            </a:endParaRPr>
          </a:p>
        </p:txBody>
      </p:sp>
      <p:sp>
        <p:nvSpPr>
          <p:cNvPr id="15" name="Rectangle 14"/>
          <p:cNvSpPr/>
          <p:nvPr/>
        </p:nvSpPr>
        <p:spPr>
          <a:xfrm>
            <a:off x="6311900" y="5068888"/>
            <a:ext cx="431800" cy="460375"/>
          </a:xfrm>
          <a:prstGeom prst="rect">
            <a:avLst/>
          </a:prstGeom>
          <a:noFill/>
          <a:ln w="9525">
            <a:noFill/>
          </a:ln>
        </p:spPr>
        <p:txBody>
          <a:bodyPr>
            <a:spAutoFit/>
          </a:bodyPr>
          <a:p>
            <a:pPr algn="ctr"/>
            <a:r>
              <a:rPr lang="en-US" altLang="zh-CN" sz="2400" b="1" dirty="0">
                <a:solidFill>
                  <a:srgbClr val="6600FF"/>
                </a:solidFill>
                <a:latin typeface="Times New Roman" panose="02020603050405020304" pitchFamily="18" charset="0"/>
              </a:rPr>
              <a:t>2</a:t>
            </a:r>
            <a:endParaRPr lang="en-US" altLang="zh-CN" sz="2400" b="1" dirty="0">
              <a:solidFill>
                <a:srgbClr val="6600FF"/>
              </a:solidFill>
              <a:latin typeface="Times New Roman" panose="02020603050405020304" pitchFamily="18" charset="0"/>
            </a:endParaRPr>
          </a:p>
        </p:txBody>
      </p:sp>
      <p:sp>
        <p:nvSpPr>
          <p:cNvPr id="16" name="Rectangle 15"/>
          <p:cNvSpPr/>
          <p:nvPr/>
        </p:nvSpPr>
        <p:spPr>
          <a:xfrm>
            <a:off x="6889592" y="50688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3</a:t>
            </a:r>
            <a:endParaRPr lang="en-US" altLang="zh-CN" sz="2400" b="1" dirty="0">
              <a:solidFill>
                <a:srgbClr val="6600FF"/>
              </a:solidFill>
              <a:latin typeface="Times New Roman" panose="02020603050405020304" pitchFamily="18" charset="0"/>
            </a:endParaRPr>
          </a:p>
        </p:txBody>
      </p:sp>
      <p:sp>
        <p:nvSpPr>
          <p:cNvPr id="17" name="Rectangle 16"/>
          <p:cNvSpPr/>
          <p:nvPr/>
        </p:nvSpPr>
        <p:spPr>
          <a:xfrm>
            <a:off x="7537292" y="50688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18" name="Rectangle 17"/>
          <p:cNvSpPr/>
          <p:nvPr/>
        </p:nvSpPr>
        <p:spPr>
          <a:xfrm>
            <a:off x="5089366" y="5084763"/>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19" name="Rectangle 18"/>
          <p:cNvSpPr/>
          <p:nvPr/>
        </p:nvSpPr>
        <p:spPr>
          <a:xfrm>
            <a:off x="8040688" y="5084763"/>
            <a:ext cx="431800" cy="460375"/>
          </a:xfrm>
          <a:prstGeom prst="rect">
            <a:avLst/>
          </a:prstGeom>
          <a:noFill/>
          <a:ln w="9525">
            <a:noFill/>
          </a:ln>
        </p:spPr>
        <p:txBody>
          <a:bodyPr>
            <a:spAutoFit/>
          </a:bodyPr>
          <a:p>
            <a:pPr algn="ctr"/>
            <a:r>
              <a:rPr lang="en-US" altLang="zh-CN" sz="2400" b="1" dirty="0">
                <a:solidFill>
                  <a:srgbClr val="6600FF"/>
                </a:solidFill>
                <a:latin typeface="Times New Roman" panose="02020603050405020304" pitchFamily="18" charset="0"/>
              </a:rPr>
              <a:t>2</a:t>
            </a:r>
            <a:endParaRPr lang="en-US" altLang="zh-CN" sz="2400" b="1" dirty="0">
              <a:solidFill>
                <a:srgbClr val="6600FF"/>
              </a:solidFill>
              <a:latin typeface="Times New Roman" panose="02020603050405020304" pitchFamily="18" charset="0"/>
            </a:endParaRPr>
          </a:p>
        </p:txBody>
      </p:sp>
      <p:sp>
        <p:nvSpPr>
          <p:cNvPr id="20" name="Rectangle 19"/>
          <p:cNvSpPr/>
          <p:nvPr/>
        </p:nvSpPr>
        <p:spPr>
          <a:xfrm>
            <a:off x="8762048" y="5084763"/>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3</a:t>
            </a:r>
            <a:endParaRPr lang="en-US" altLang="zh-CN" sz="2400" b="1" dirty="0">
              <a:solidFill>
                <a:srgbClr val="6600FF"/>
              </a:solidFill>
              <a:latin typeface="Times New Roman" panose="02020603050405020304" pitchFamily="18" charset="0"/>
            </a:endParaRPr>
          </a:p>
        </p:txBody>
      </p:sp>
      <p:sp>
        <p:nvSpPr>
          <p:cNvPr id="21" name="Rectangle 20"/>
          <p:cNvSpPr/>
          <p:nvPr/>
        </p:nvSpPr>
        <p:spPr>
          <a:xfrm>
            <a:off x="9337517" y="5084763"/>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4</a:t>
            </a:r>
            <a:endParaRPr lang="en-US" altLang="zh-CN" sz="2400" b="1" dirty="0">
              <a:solidFill>
                <a:srgbClr val="6600FF"/>
              </a:solidFill>
              <a:latin typeface="Times New Roman" panose="02020603050405020304" pitchFamily="18" charset="0"/>
            </a:endParaRPr>
          </a:p>
        </p:txBody>
      </p:sp>
      <p:sp>
        <p:nvSpPr>
          <p:cNvPr id="22" name="Rectangle 21"/>
          <p:cNvSpPr/>
          <p:nvPr/>
        </p:nvSpPr>
        <p:spPr>
          <a:xfrm>
            <a:off x="9913779" y="5084763"/>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5</a:t>
            </a:r>
            <a:endParaRPr lang="en-US" altLang="zh-CN" sz="2400" b="1" dirty="0">
              <a:solidFill>
                <a:srgbClr val="6600FF"/>
              </a:solidFill>
              <a:latin typeface="Times New Roman" panose="02020603050405020304" pitchFamily="18" charset="0"/>
            </a:endParaRPr>
          </a:p>
        </p:txBody>
      </p:sp>
      <p:sp>
        <p:nvSpPr>
          <p:cNvPr id="23" name="Rectangle 22"/>
          <p:cNvSpPr/>
          <p:nvPr/>
        </p:nvSpPr>
        <p:spPr>
          <a:xfrm>
            <a:off x="3289141"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0</a:t>
            </a:r>
            <a:endParaRPr lang="en-US" altLang="zh-CN" sz="2400" b="1" dirty="0">
              <a:solidFill>
                <a:srgbClr val="6600FF"/>
              </a:solidFill>
              <a:latin typeface="Times New Roman" panose="02020603050405020304" pitchFamily="18" charset="0"/>
            </a:endParaRPr>
          </a:p>
        </p:txBody>
      </p:sp>
      <p:sp>
        <p:nvSpPr>
          <p:cNvPr id="24" name="Rectangle 23"/>
          <p:cNvSpPr/>
          <p:nvPr/>
        </p:nvSpPr>
        <p:spPr>
          <a:xfrm>
            <a:off x="5089366"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0</a:t>
            </a:r>
            <a:endParaRPr lang="en-US" altLang="zh-CN" sz="2400" b="1" dirty="0">
              <a:solidFill>
                <a:srgbClr val="6600FF"/>
              </a:solidFill>
              <a:latin typeface="Times New Roman" panose="02020603050405020304" pitchFamily="18" charset="0"/>
            </a:endParaRPr>
          </a:p>
        </p:txBody>
      </p:sp>
      <p:sp>
        <p:nvSpPr>
          <p:cNvPr id="25" name="Rectangle 24"/>
          <p:cNvSpPr/>
          <p:nvPr/>
        </p:nvSpPr>
        <p:spPr>
          <a:xfrm>
            <a:off x="7537292"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0</a:t>
            </a:r>
            <a:endParaRPr lang="en-US" altLang="zh-CN" sz="2400" b="1" dirty="0">
              <a:solidFill>
                <a:srgbClr val="6600FF"/>
              </a:solidFill>
              <a:latin typeface="Times New Roman" panose="02020603050405020304" pitchFamily="18" charset="0"/>
            </a:endParaRPr>
          </a:p>
        </p:txBody>
      </p:sp>
      <p:sp>
        <p:nvSpPr>
          <p:cNvPr id="26" name="Rectangle 25"/>
          <p:cNvSpPr/>
          <p:nvPr/>
        </p:nvSpPr>
        <p:spPr>
          <a:xfrm>
            <a:off x="9337517"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0</a:t>
            </a:r>
            <a:endParaRPr lang="en-US" altLang="zh-CN" sz="2400" b="1" dirty="0">
              <a:solidFill>
                <a:srgbClr val="6600FF"/>
              </a:solidFill>
              <a:latin typeface="Times New Roman" panose="02020603050405020304" pitchFamily="18" charset="0"/>
            </a:endParaRPr>
          </a:p>
        </p:txBody>
      </p:sp>
      <p:sp>
        <p:nvSpPr>
          <p:cNvPr id="27" name="Rectangle 26"/>
          <p:cNvSpPr/>
          <p:nvPr/>
        </p:nvSpPr>
        <p:spPr>
          <a:xfrm>
            <a:off x="3865404"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28" name="Rectangle 27"/>
          <p:cNvSpPr/>
          <p:nvPr/>
        </p:nvSpPr>
        <p:spPr>
          <a:xfrm>
            <a:off x="4513104"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29" name="Rectangle 28"/>
          <p:cNvSpPr/>
          <p:nvPr/>
        </p:nvSpPr>
        <p:spPr>
          <a:xfrm>
            <a:off x="6313329"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30" name="Rectangle 29"/>
          <p:cNvSpPr/>
          <p:nvPr/>
        </p:nvSpPr>
        <p:spPr>
          <a:xfrm>
            <a:off x="8113554"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31" name="Rectangle 30"/>
          <p:cNvSpPr/>
          <p:nvPr/>
        </p:nvSpPr>
        <p:spPr>
          <a:xfrm>
            <a:off x="8762048"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1</a:t>
            </a:r>
            <a:endParaRPr lang="en-US" altLang="zh-CN" sz="2400" b="1" dirty="0">
              <a:solidFill>
                <a:srgbClr val="6600FF"/>
              </a:solidFill>
              <a:latin typeface="Times New Roman" panose="02020603050405020304" pitchFamily="18" charset="0"/>
            </a:endParaRPr>
          </a:p>
        </p:txBody>
      </p:sp>
      <p:sp>
        <p:nvSpPr>
          <p:cNvPr id="32" name="Rectangle 31"/>
          <p:cNvSpPr/>
          <p:nvPr/>
        </p:nvSpPr>
        <p:spPr>
          <a:xfrm>
            <a:off x="5665629"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2</a:t>
            </a:r>
            <a:endParaRPr lang="en-US" altLang="zh-CN" sz="2400" b="1" dirty="0">
              <a:solidFill>
                <a:srgbClr val="6600FF"/>
              </a:solidFill>
              <a:latin typeface="Times New Roman" panose="02020603050405020304" pitchFamily="18" charset="0"/>
            </a:endParaRPr>
          </a:p>
        </p:txBody>
      </p:sp>
      <p:sp>
        <p:nvSpPr>
          <p:cNvPr id="33" name="Rectangle 32"/>
          <p:cNvSpPr/>
          <p:nvPr/>
        </p:nvSpPr>
        <p:spPr>
          <a:xfrm>
            <a:off x="6889592"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3</a:t>
            </a:r>
            <a:endParaRPr lang="en-US" altLang="zh-CN" sz="2400" b="1" dirty="0">
              <a:solidFill>
                <a:srgbClr val="6600FF"/>
              </a:solidFill>
              <a:latin typeface="Times New Roman" panose="02020603050405020304" pitchFamily="18" charset="0"/>
            </a:endParaRPr>
          </a:p>
        </p:txBody>
      </p:sp>
      <p:sp>
        <p:nvSpPr>
          <p:cNvPr id="34" name="Rectangle 33"/>
          <p:cNvSpPr/>
          <p:nvPr/>
        </p:nvSpPr>
        <p:spPr>
          <a:xfrm>
            <a:off x="9913779" y="5589588"/>
            <a:ext cx="335280" cy="460375"/>
          </a:xfrm>
          <a:prstGeom prst="rect">
            <a:avLst/>
          </a:prstGeom>
          <a:noFill/>
          <a:ln w="9525">
            <a:noFill/>
          </a:ln>
        </p:spPr>
        <p:txBody>
          <a:bodyPr wrap="none">
            <a:spAutoFit/>
          </a:bodyPr>
          <a:p>
            <a:pPr algn="ctr"/>
            <a:r>
              <a:rPr lang="en-US" altLang="zh-CN" sz="2400" b="1" dirty="0">
                <a:solidFill>
                  <a:srgbClr val="6600FF"/>
                </a:solidFill>
                <a:latin typeface="Times New Roman" panose="02020603050405020304" pitchFamily="18" charset="0"/>
              </a:rPr>
              <a:t>5</a:t>
            </a:r>
            <a:endParaRPr lang="en-US" altLang="zh-CN" sz="2400" b="1" dirty="0">
              <a:solidFill>
                <a:srgbClr val="66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linds(horizontal)">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linds(horizontal)">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linds(horizontal)">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blinds(horizontal)">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blinds(horizontal)">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linds(horizontal)">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blinds(horizontal)">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blinds(horizontal)">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blinds(horizontal)">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blinds(horizontal)">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blinds(horizontal)">
                                      <p:cBhvr>
                                        <p:cTn id="1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9378" name="Rectangle 1026"/>
          <p:cNvSpPr>
            <a:spLocks noGrp="1" noChangeArrowheads="1"/>
          </p:cNvSpPr>
          <p:nvPr>
            <p:ph type="title"/>
          </p:nvPr>
        </p:nvSpPr>
        <p:spPr>
          <a:xfrm>
            <a:off x="2209800" y="611188"/>
            <a:ext cx="7772400" cy="6842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mj-ea"/>
                <a:cs typeface="+mj-cs"/>
              </a:rPr>
              <a:t>4.</a:t>
            </a:r>
            <a:r>
              <a:rPr kumimoji="1"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mj-ea"/>
                <a:cs typeface="+mj-cs"/>
              </a:rPr>
              <a:t>4</a:t>
            </a:r>
            <a:r>
              <a:rPr kumimoji="1"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mj-ea"/>
                <a:cs typeface="+mj-cs"/>
              </a:rPr>
              <a:t>  串的简单应用举例</a:t>
            </a:r>
            <a:endParaRPr kumimoji="1"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mj-ea"/>
              <a:cs typeface="+mj-cs"/>
            </a:endParaRPr>
          </a:p>
        </p:txBody>
      </p:sp>
      <p:sp>
        <p:nvSpPr>
          <p:cNvPr id="99331" name="Rectangle 1027"/>
          <p:cNvSpPr>
            <a:spLocks noGrp="1"/>
          </p:cNvSpPr>
          <p:nvPr>
            <p:ph idx="1"/>
          </p:nvPr>
        </p:nvSpPr>
        <p:spPr>
          <a:xfrm>
            <a:off x="2209800" y="1676400"/>
            <a:ext cx="8001000" cy="4267200"/>
          </a:xfrm>
        </p:spPr>
        <p:txBody>
          <a:bodyPr vert="horz" wrap="square" lIns="91440" tIns="45720" rIns="91440" bIns="45720" anchor="t"/>
          <a:p>
            <a:pPr eaLnBrk="1" hangingPunct="1">
              <a:spcBef>
                <a:spcPct val="85000"/>
              </a:spcBef>
              <a:buClr>
                <a:srgbClr val="A50021"/>
              </a:buClr>
              <a:buFont typeface="Wingdings" panose="05000000000000000000" pitchFamily="2" charset="2"/>
              <a:buChar char="Ø"/>
            </a:pPr>
            <a:r>
              <a:rPr lang="zh-CN" altLang="en-US" dirty="0">
                <a:solidFill>
                  <a:srgbClr val="9900FF"/>
                </a:solidFill>
                <a:latin typeface="黑体" panose="02010609060101010101" pitchFamily="49" charset="-122"/>
                <a:ea typeface="黑体" panose="02010609060101010101" pitchFamily="49" charset="-122"/>
              </a:rPr>
              <a:t>【例题</a:t>
            </a:r>
            <a:r>
              <a:rPr lang="en-US" altLang="zh-CN" dirty="0">
                <a:solidFill>
                  <a:srgbClr val="9900FF"/>
                </a:solidFill>
                <a:latin typeface="黑体" panose="02010609060101010101" pitchFamily="49" charset="-122"/>
                <a:ea typeface="黑体" panose="02010609060101010101" pitchFamily="49" charset="-122"/>
              </a:rPr>
              <a:t>1</a:t>
            </a:r>
            <a:r>
              <a:rPr lang="zh-CN" altLang="en-US" dirty="0">
                <a:solidFill>
                  <a:srgbClr val="9900FF"/>
                </a:solidFill>
                <a:latin typeface="黑体" panose="02010609060101010101" pitchFamily="49" charset="-122"/>
                <a:ea typeface="黑体" panose="02010609060101010101" pitchFamily="49" charset="-122"/>
              </a:rPr>
              <a:t>】测试顺序串是否为回文。</a:t>
            </a:r>
            <a:endParaRPr lang="zh-CN" altLang="en-US" dirty="0">
              <a:solidFill>
                <a:srgbClr val="9900FF"/>
              </a:solidFill>
              <a:latin typeface="黑体" panose="02010609060101010101" pitchFamily="49" charset="-122"/>
              <a:ea typeface="黑体" panose="02010609060101010101" pitchFamily="49" charset="-122"/>
            </a:endParaRPr>
          </a:p>
          <a:p>
            <a:pPr eaLnBrk="1" hangingPunct="1">
              <a:spcBef>
                <a:spcPct val="85000"/>
              </a:spcBef>
              <a:buClr>
                <a:srgbClr val="A50021"/>
              </a:buClr>
              <a:buFont typeface="Wingdings" panose="05000000000000000000" pitchFamily="2" charset="2"/>
              <a:buChar char="Ø"/>
            </a:pPr>
            <a:r>
              <a:rPr lang="zh-CN" altLang="en-US" dirty="0">
                <a:solidFill>
                  <a:srgbClr val="9900FF"/>
                </a:solidFill>
                <a:latin typeface="黑体" panose="02010609060101010101" pitchFamily="49" charset="-122"/>
                <a:ea typeface="黑体" panose="02010609060101010101" pitchFamily="49" charset="-122"/>
              </a:rPr>
              <a:t>【例题</a:t>
            </a:r>
            <a:r>
              <a:rPr lang="en-US" altLang="zh-CN" dirty="0">
                <a:solidFill>
                  <a:srgbClr val="9900FF"/>
                </a:solidFill>
                <a:latin typeface="黑体" panose="02010609060101010101" pitchFamily="49" charset="-122"/>
                <a:ea typeface="黑体" panose="02010609060101010101" pitchFamily="49" charset="-122"/>
              </a:rPr>
              <a:t>2</a:t>
            </a:r>
            <a:r>
              <a:rPr lang="zh-CN" altLang="en-US" dirty="0">
                <a:solidFill>
                  <a:srgbClr val="9900FF"/>
                </a:solidFill>
                <a:latin typeface="黑体" panose="02010609060101010101" pitchFamily="49" charset="-122"/>
                <a:ea typeface="黑体" panose="02010609060101010101" pitchFamily="49" charset="-122"/>
              </a:rPr>
              <a:t>】图书管理建立词索引表</a:t>
            </a:r>
            <a:r>
              <a:rPr lang="zh-CN" altLang="en-US" dirty="0">
                <a:solidFill>
                  <a:srgbClr val="9900FF"/>
                </a:solidFill>
                <a:latin typeface="宋体" panose="02010600030101010101" pitchFamily="2" charset="-122"/>
              </a:rPr>
              <a:t>。</a:t>
            </a:r>
            <a:r>
              <a:rPr lang="zh-CN" altLang="en-US" dirty="0">
                <a:solidFill>
                  <a:srgbClr val="9900FF"/>
                </a:solidFill>
                <a:latin typeface="黑体" panose="02010609060101010101" pitchFamily="49" charset="-122"/>
                <a:ea typeface="黑体" panose="02010609060101010101" pitchFamily="49" charset="-122"/>
              </a:rPr>
              <a:t> </a:t>
            </a:r>
            <a:endParaRPr lang="zh-CN" altLang="en-US" dirty="0">
              <a:solidFill>
                <a:srgbClr val="9900FF"/>
              </a:solidFill>
              <a:latin typeface="黑体" panose="02010609060101010101" pitchFamily="49" charset="-122"/>
              <a:ea typeface="黑体" panose="02010609060101010101" pitchFamily="49" charset="-122"/>
            </a:endParaRPr>
          </a:p>
        </p:txBody>
      </p:sp>
      <p:sp>
        <p:nvSpPr>
          <p:cNvPr id="99332" name="Slide Number Placeholder 4"/>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2209800" y="457200"/>
            <a:ext cx="7772400" cy="685800"/>
          </a:xfrm>
        </p:spPr>
        <p:txBody>
          <a:bodyPr vert="horz" wrap="square" lIns="91440" tIns="45720" rIns="91440" bIns="45720" anchor="b"/>
          <a:p>
            <a:pPr eaLnBrk="1" hangingPunct="1"/>
            <a:r>
              <a:rPr lang="zh-CN" altLang="en-US" sz="3200" dirty="0">
                <a:latin typeface="Arial" panose="020B0604020202020204" pitchFamily="34" charset="0"/>
                <a:sym typeface="Symbol" panose="05050102010706020507" pitchFamily="18" charset="2"/>
              </a:rPr>
              <a:t>  4.</a:t>
            </a:r>
            <a:r>
              <a:rPr lang="en-US" altLang="zh-CN" sz="3200" dirty="0">
                <a:latin typeface="Arial" panose="020B0604020202020204" pitchFamily="34" charset="0"/>
                <a:sym typeface="Symbol" panose="05050102010706020507" pitchFamily="18" charset="2"/>
              </a:rPr>
              <a:t>4</a:t>
            </a:r>
            <a:r>
              <a:rPr lang="zh-CN" altLang="en-US" sz="3200" dirty="0">
                <a:latin typeface="Arial" panose="020B0604020202020204" pitchFamily="34" charset="0"/>
                <a:sym typeface="Symbol" panose="05050102010706020507" pitchFamily="18" charset="2"/>
              </a:rPr>
              <a:t>  串的简单应用举例</a:t>
            </a:r>
            <a:endParaRPr lang="zh-CN" altLang="en-US" sz="3200" dirty="0">
              <a:latin typeface="Arial" panose="020B0604020202020204" pitchFamily="34" charset="0"/>
              <a:sym typeface="Symbol" panose="05050102010706020507" pitchFamily="18" charset="2"/>
            </a:endParaRPr>
          </a:p>
        </p:txBody>
      </p:sp>
      <p:sp>
        <p:nvSpPr>
          <p:cNvPr id="100355" name="Rectangle 3"/>
          <p:cNvSpPr>
            <a:spLocks noGrp="1"/>
          </p:cNvSpPr>
          <p:nvPr>
            <p:ph idx="1"/>
          </p:nvPr>
        </p:nvSpPr>
        <p:spPr>
          <a:xfrm>
            <a:off x="2209800" y="1295400"/>
            <a:ext cx="8001000" cy="4953000"/>
          </a:xfrm>
        </p:spPr>
        <p:txBody>
          <a:bodyPr vert="horz" wrap="square" lIns="91440" tIns="45720" rIns="91440" bIns="45720" anchor="t"/>
          <a:p>
            <a:pPr eaLnBrk="1" hangingPunct="1"/>
            <a:r>
              <a:rPr lang="zh-CN" altLang="en-US" sz="2800" dirty="0">
                <a:solidFill>
                  <a:srgbClr val="9900FF"/>
                </a:solidFill>
                <a:sym typeface="Symbol" panose="05050102010706020507" pitchFamily="18" charset="2"/>
              </a:rPr>
              <a:t>【</a:t>
            </a:r>
            <a:r>
              <a:rPr lang="zh-CN" altLang="en-US" sz="2800" dirty="0">
                <a:solidFill>
                  <a:srgbClr val="9900FF"/>
                </a:solidFill>
                <a:latin typeface="Arial" panose="020B0604020202020204" pitchFamily="34" charset="0"/>
                <a:ea typeface="黑体" panose="02010609060101010101" pitchFamily="49" charset="-122"/>
                <a:sym typeface="Symbol" panose="05050102010706020507" pitchFamily="18" charset="2"/>
              </a:rPr>
              <a:t>例</a:t>
            </a:r>
            <a:r>
              <a:rPr lang="en-US" altLang="zh-CN" sz="2800" dirty="0">
                <a:solidFill>
                  <a:srgbClr val="9900FF"/>
                </a:solidFill>
                <a:latin typeface="Arial" panose="020B0604020202020204" pitchFamily="34" charset="0"/>
                <a:ea typeface="黑体" panose="02010609060101010101" pitchFamily="49" charset="-122"/>
                <a:sym typeface="Symbol" panose="05050102010706020507" pitchFamily="18" charset="2"/>
              </a:rPr>
              <a:t>1</a:t>
            </a:r>
            <a:r>
              <a:rPr lang="zh-CN" altLang="en-US" sz="2800" dirty="0">
                <a:solidFill>
                  <a:srgbClr val="9900FF"/>
                </a:solidFill>
                <a:sym typeface="Symbol" panose="05050102010706020507" pitchFamily="18" charset="2"/>
              </a:rPr>
              <a:t>】</a:t>
            </a:r>
            <a:r>
              <a:rPr lang="zh-CN" altLang="en-US" sz="2800" dirty="0">
                <a:solidFill>
                  <a:srgbClr val="000000"/>
                </a:solidFill>
                <a:sym typeface="Symbol" panose="05050102010706020507" pitchFamily="18" charset="2"/>
              </a:rPr>
              <a:t>用</a:t>
            </a:r>
            <a:r>
              <a:rPr lang="en-US" altLang="zh-CN" sz="2800" dirty="0">
                <a:solidFill>
                  <a:srgbClr val="000000"/>
                </a:solidFill>
                <a:sym typeface="Symbol" panose="05050102010706020507" pitchFamily="18" charset="2"/>
              </a:rPr>
              <a:t>C</a:t>
            </a:r>
            <a:r>
              <a:rPr lang="zh-CN" altLang="en-US" sz="2800" dirty="0">
                <a:solidFill>
                  <a:srgbClr val="000000"/>
                </a:solidFill>
                <a:sym typeface="Symbol" panose="05050102010706020507" pitchFamily="18" charset="2"/>
              </a:rPr>
              <a:t>语言编写程序，测试一个顺序存储的字符串</a:t>
            </a:r>
            <a:r>
              <a:rPr lang="en-US" altLang="zh-CN" sz="2800" dirty="0">
                <a:solidFill>
                  <a:srgbClr val="000000"/>
                </a:solidFill>
                <a:sym typeface="Symbol" panose="05050102010706020507" pitchFamily="18" charset="2"/>
              </a:rPr>
              <a:t>s</a:t>
            </a:r>
            <a:r>
              <a:rPr lang="zh-CN" altLang="en-US" sz="2800" dirty="0">
                <a:solidFill>
                  <a:srgbClr val="000000"/>
                </a:solidFill>
                <a:sym typeface="Symbol" panose="05050102010706020507" pitchFamily="18" charset="2"/>
              </a:rPr>
              <a:t>的串值是否为</a:t>
            </a:r>
            <a:r>
              <a:rPr lang="zh-CN" altLang="en-US" sz="2800" dirty="0">
                <a:solidFill>
                  <a:srgbClr val="A50021"/>
                </a:solidFill>
                <a:sym typeface="Symbol" panose="05050102010706020507" pitchFamily="18" charset="2"/>
              </a:rPr>
              <a:t>回文</a:t>
            </a:r>
            <a:r>
              <a:rPr lang="zh-CN" altLang="en-US" sz="2800" dirty="0">
                <a:solidFill>
                  <a:srgbClr val="000000"/>
                </a:solidFill>
                <a:sym typeface="Symbol" panose="05050102010706020507" pitchFamily="18" charset="2"/>
              </a:rPr>
              <a:t>，即从左面读与从右面读内容一样。例如：</a:t>
            </a:r>
            <a:endParaRPr lang="zh-CN" altLang="en-US" sz="2800" dirty="0">
              <a:solidFill>
                <a:srgbClr val="000000"/>
              </a:solidFill>
              <a:sym typeface="Symbol" panose="05050102010706020507" pitchFamily="18" charset="2"/>
            </a:endParaRPr>
          </a:p>
          <a:p>
            <a:pPr eaLnBrk="1" hangingPunct="1">
              <a:buNone/>
            </a:pPr>
            <a:r>
              <a:rPr lang="zh-CN" altLang="en-US" sz="2800" dirty="0">
                <a:solidFill>
                  <a:srgbClr val="0000FF"/>
                </a:solidFill>
                <a:sym typeface="Symbol" panose="05050102010706020507" pitchFamily="18" charset="2"/>
              </a:rPr>
              <a:t>           </a:t>
            </a:r>
            <a:r>
              <a:rPr lang="zh-CN" altLang="en-US" sz="2800" dirty="0">
                <a:solidFill>
                  <a:srgbClr val="0000FF"/>
                </a:solidFill>
                <a:latin typeface="Times New Roman" panose="02020603050405020304" pitchFamily="18" charset="0"/>
                <a:sym typeface="Symbol" panose="05050102010706020507" pitchFamily="18" charset="2"/>
              </a:rPr>
              <a:t>“</a:t>
            </a:r>
            <a:r>
              <a:rPr lang="zh-CN" altLang="en-US" sz="2800" dirty="0">
                <a:solidFill>
                  <a:srgbClr val="0000FF"/>
                </a:solidFill>
                <a:sym typeface="Symbol" panose="05050102010706020507" pitchFamily="18" charset="2"/>
              </a:rPr>
              <a:t>上海自来水来自海上</a:t>
            </a:r>
            <a:r>
              <a:rPr lang="zh-CN" altLang="en-US" sz="2800" dirty="0">
                <a:solidFill>
                  <a:srgbClr val="0000FF"/>
                </a:solidFill>
                <a:latin typeface="Times New Roman" panose="02020603050405020304" pitchFamily="18" charset="0"/>
                <a:sym typeface="Symbol" panose="05050102010706020507" pitchFamily="18" charset="2"/>
              </a:rPr>
              <a:t>”</a:t>
            </a:r>
            <a:endParaRPr lang="zh-CN" altLang="en-US" sz="2800" dirty="0">
              <a:solidFill>
                <a:srgbClr val="9900FF"/>
              </a:solidFill>
              <a:sym typeface="Symbol" panose="05050102010706020507" pitchFamily="18" charset="2"/>
            </a:endParaRPr>
          </a:p>
          <a:p>
            <a:pPr eaLnBrk="1" hangingPunct="1"/>
            <a:r>
              <a:rPr lang="zh-CN" altLang="en-US" sz="2800" dirty="0">
                <a:solidFill>
                  <a:srgbClr val="9900FF"/>
                </a:solidFill>
                <a:sym typeface="Symbol" panose="05050102010706020507" pitchFamily="18" charset="2"/>
              </a:rPr>
              <a:t>【</a:t>
            </a:r>
            <a:r>
              <a:rPr lang="zh-CN" altLang="en-US" sz="2800" dirty="0">
                <a:solidFill>
                  <a:srgbClr val="9900FF"/>
                </a:solidFill>
                <a:latin typeface="Arial" panose="020B0604020202020204" pitchFamily="34" charset="0"/>
                <a:ea typeface="黑体" panose="02010609060101010101" pitchFamily="49" charset="-122"/>
                <a:sym typeface="Symbol" panose="05050102010706020507" pitchFamily="18" charset="2"/>
              </a:rPr>
              <a:t>算法分析</a:t>
            </a:r>
            <a:r>
              <a:rPr lang="zh-CN" altLang="en-US" sz="2800" dirty="0">
                <a:solidFill>
                  <a:srgbClr val="9900FF"/>
                </a:solidFill>
                <a:sym typeface="Symbol" panose="05050102010706020507" pitchFamily="18" charset="2"/>
              </a:rPr>
              <a:t>】</a:t>
            </a:r>
            <a:r>
              <a:rPr lang="zh-CN" altLang="en-US" sz="2800" dirty="0">
                <a:solidFill>
                  <a:srgbClr val="000000"/>
                </a:solidFill>
                <a:sym typeface="Symbol" panose="05050102010706020507" pitchFamily="18" charset="2"/>
              </a:rPr>
              <a:t>对于一个给定的字符串</a:t>
            </a:r>
            <a:r>
              <a:rPr lang="en-US" altLang="zh-CN" sz="2800" dirty="0">
                <a:solidFill>
                  <a:srgbClr val="000000"/>
                </a:solidFill>
                <a:sym typeface="Symbol" panose="05050102010706020507" pitchFamily="18" charset="2"/>
              </a:rPr>
              <a:t>s，</a:t>
            </a:r>
            <a:endParaRPr lang="en-US" altLang="zh-CN" sz="2800" dirty="0">
              <a:solidFill>
                <a:srgbClr val="000000"/>
              </a:solidFill>
              <a:sym typeface="Symbol" panose="05050102010706020507" pitchFamily="18" charset="2"/>
            </a:endParaRPr>
          </a:p>
          <a:p>
            <a:pPr eaLnBrk="1" hangingPunct="1">
              <a:buNone/>
            </a:pPr>
            <a:r>
              <a:rPr lang="en-US" altLang="zh-CN" sz="2800" dirty="0">
                <a:solidFill>
                  <a:srgbClr val="000000"/>
                </a:solidFill>
                <a:sym typeface="Symbol" panose="05050102010706020507" pitchFamily="18" charset="2"/>
              </a:rPr>
              <a:t>                         </a:t>
            </a:r>
            <a:r>
              <a:rPr lang="en-US" altLang="zh-CN" sz="2800" dirty="0">
                <a:solidFill>
                  <a:srgbClr val="A50021"/>
                </a:solidFill>
                <a:sym typeface="Symbol" panose="05050102010706020507" pitchFamily="18" charset="2"/>
              </a:rPr>
              <a:t>s=</a:t>
            </a:r>
            <a:r>
              <a:rPr lang="en-US" altLang="zh-CN" sz="2800" dirty="0">
                <a:solidFill>
                  <a:srgbClr val="A50021"/>
                </a:solidFill>
                <a:latin typeface="Times New Roman" panose="02020603050405020304" pitchFamily="18" charset="0"/>
                <a:sym typeface="Symbol" panose="05050102010706020507" pitchFamily="18" charset="2"/>
              </a:rPr>
              <a:t>“</a:t>
            </a:r>
            <a:r>
              <a:rPr lang="en-US" altLang="zh-CN" sz="2800" dirty="0">
                <a:solidFill>
                  <a:srgbClr val="A50021"/>
                </a:solidFill>
                <a:sym typeface="Symbol" panose="05050102010706020507" pitchFamily="18" charset="2"/>
              </a:rPr>
              <a:t>s</a:t>
            </a:r>
            <a:r>
              <a:rPr lang="en-US" altLang="zh-CN" sz="2800" baseline="-25000" dirty="0">
                <a:solidFill>
                  <a:srgbClr val="A50021"/>
                </a:solidFill>
                <a:sym typeface="Symbol" panose="05050102010706020507" pitchFamily="18" charset="2"/>
              </a:rPr>
              <a:t>0</a:t>
            </a:r>
            <a:r>
              <a:rPr lang="en-US" altLang="zh-CN" sz="2800" dirty="0">
                <a:solidFill>
                  <a:srgbClr val="A50021"/>
                </a:solidFill>
                <a:sym typeface="Symbol" panose="05050102010706020507" pitchFamily="18" charset="2"/>
              </a:rPr>
              <a:t>s</a:t>
            </a:r>
            <a:r>
              <a:rPr lang="en-US" altLang="zh-CN" sz="2800" baseline="-25000" dirty="0">
                <a:solidFill>
                  <a:srgbClr val="A50021"/>
                </a:solidFill>
                <a:sym typeface="Symbol" panose="05050102010706020507" pitchFamily="18" charset="2"/>
              </a:rPr>
              <a:t>1</a:t>
            </a:r>
            <a:r>
              <a:rPr lang="en-US" altLang="zh-CN" sz="2800" dirty="0">
                <a:solidFill>
                  <a:srgbClr val="A50021"/>
                </a:solidFill>
                <a:sym typeface="Symbol" panose="05050102010706020507" pitchFamily="18" charset="2"/>
              </a:rPr>
              <a:t>s</a:t>
            </a:r>
            <a:r>
              <a:rPr lang="en-US" altLang="zh-CN" sz="2800" baseline="-25000" dirty="0">
                <a:solidFill>
                  <a:srgbClr val="A50021"/>
                </a:solidFill>
                <a:sym typeface="Symbol" panose="05050102010706020507" pitchFamily="18" charset="2"/>
              </a:rPr>
              <a:t>2</a:t>
            </a:r>
            <a:r>
              <a:rPr lang="en-US" altLang="zh-CN" sz="2800" dirty="0">
                <a:solidFill>
                  <a:srgbClr val="A50021"/>
                </a:solidFill>
                <a:latin typeface="Times New Roman" panose="02020603050405020304" pitchFamily="18" charset="0"/>
                <a:sym typeface="Symbol" panose="05050102010706020507" pitchFamily="18" charset="2"/>
              </a:rPr>
              <a:t>…</a:t>
            </a:r>
            <a:r>
              <a:rPr lang="en-US" altLang="zh-CN" sz="2800" dirty="0">
                <a:solidFill>
                  <a:srgbClr val="A50021"/>
                </a:solidFill>
                <a:sym typeface="Symbol" panose="05050102010706020507" pitchFamily="18" charset="2"/>
              </a:rPr>
              <a:t>s</a:t>
            </a:r>
            <a:r>
              <a:rPr lang="en-US" altLang="zh-CN" sz="2800" i="1" baseline="-25000" dirty="0">
                <a:solidFill>
                  <a:srgbClr val="A50021"/>
                </a:solidFill>
                <a:sym typeface="Symbol" panose="05050102010706020507" pitchFamily="18" charset="2"/>
              </a:rPr>
              <a:t>n</a:t>
            </a:r>
            <a:r>
              <a:rPr lang="en-US" altLang="zh-CN" sz="2800" baseline="-25000" dirty="0">
                <a:solidFill>
                  <a:srgbClr val="A50021"/>
                </a:solidFill>
                <a:sym typeface="Symbol" panose="05050102010706020507" pitchFamily="18" charset="2"/>
              </a:rPr>
              <a:t>1</a:t>
            </a:r>
            <a:r>
              <a:rPr lang="en-US" altLang="zh-CN" sz="2800" dirty="0">
                <a:solidFill>
                  <a:srgbClr val="A50021"/>
                </a:solidFill>
                <a:latin typeface="Times New Roman" panose="02020603050405020304" pitchFamily="18" charset="0"/>
                <a:sym typeface="Symbol" panose="05050102010706020507" pitchFamily="18" charset="2"/>
              </a:rPr>
              <a:t>”</a:t>
            </a:r>
            <a:r>
              <a:rPr lang="en-US" altLang="zh-CN" sz="2800" dirty="0">
                <a:solidFill>
                  <a:srgbClr val="A50021"/>
                </a:solidFill>
                <a:sym typeface="Symbol" panose="05050102010706020507" pitchFamily="18" charset="2"/>
              </a:rPr>
              <a:t>，</a:t>
            </a:r>
            <a:endParaRPr lang="en-US" altLang="zh-CN" sz="2800" dirty="0">
              <a:solidFill>
                <a:srgbClr val="A50021"/>
              </a:solidFill>
              <a:sym typeface="Symbol" panose="05050102010706020507" pitchFamily="18" charset="2"/>
            </a:endParaRPr>
          </a:p>
          <a:p>
            <a:pPr eaLnBrk="1" hangingPunct="1">
              <a:buNone/>
            </a:pPr>
            <a:r>
              <a:rPr lang="zh-CN" altLang="en-US" sz="2800" dirty="0">
                <a:solidFill>
                  <a:srgbClr val="000000"/>
                </a:solidFill>
                <a:sym typeface="Symbol" panose="05050102010706020507" pitchFamily="18" charset="2"/>
              </a:rPr>
              <a:t>    要判断其是否为回文，只要判断当</a:t>
            </a:r>
            <a:r>
              <a:rPr lang="en-US" altLang="zh-CN" sz="2800" i="1" dirty="0">
                <a:solidFill>
                  <a:srgbClr val="A50021"/>
                </a:solidFill>
                <a:sym typeface="Symbol" panose="05050102010706020507" pitchFamily="18" charset="2"/>
              </a:rPr>
              <a:t>i</a:t>
            </a:r>
            <a:r>
              <a:rPr lang="en-US" altLang="zh-CN" sz="2800" dirty="0">
                <a:solidFill>
                  <a:srgbClr val="A50021"/>
                </a:solidFill>
                <a:sym typeface="Symbol" panose="05050102010706020507" pitchFamily="18" charset="2"/>
              </a:rPr>
              <a:t>=0, 1, </a:t>
            </a:r>
            <a:r>
              <a:rPr lang="en-US" altLang="zh-CN" sz="2800" dirty="0">
                <a:solidFill>
                  <a:srgbClr val="A50021"/>
                </a:solidFill>
                <a:latin typeface="Times New Roman" panose="02020603050405020304" pitchFamily="18" charset="0"/>
                <a:sym typeface="Symbol" panose="05050102010706020507" pitchFamily="18" charset="2"/>
              </a:rPr>
              <a:t>…</a:t>
            </a:r>
            <a:r>
              <a:rPr lang="en-US" altLang="zh-CN" sz="2800" dirty="0">
                <a:solidFill>
                  <a:srgbClr val="A50021"/>
                </a:solidFill>
                <a:sym typeface="Symbol" panose="05050102010706020507" pitchFamily="18" charset="2"/>
              </a:rPr>
              <a:t>, </a:t>
            </a:r>
            <a:r>
              <a:rPr lang="en-US" altLang="zh-CN" sz="2800" i="1" dirty="0">
                <a:solidFill>
                  <a:srgbClr val="A50021"/>
                </a:solidFill>
                <a:sym typeface="Symbol" panose="05050102010706020507" pitchFamily="18" charset="2"/>
              </a:rPr>
              <a:t>n</a:t>
            </a:r>
            <a:r>
              <a:rPr lang="en-US" altLang="zh-CN" sz="2800" dirty="0">
                <a:solidFill>
                  <a:srgbClr val="A50021"/>
                </a:solidFill>
                <a:sym typeface="Symbol" panose="05050102010706020507" pitchFamily="18" charset="2"/>
              </a:rPr>
              <a:t>/2</a:t>
            </a:r>
            <a:r>
              <a:rPr lang="zh-CN" altLang="en-US" sz="2800" dirty="0">
                <a:solidFill>
                  <a:srgbClr val="000000"/>
                </a:solidFill>
                <a:sym typeface="Symbol" panose="05050102010706020507" pitchFamily="18" charset="2"/>
              </a:rPr>
              <a:t>时，等式</a:t>
            </a:r>
            <a:r>
              <a:rPr lang="en-US" altLang="zh-CN" sz="2800" dirty="0">
                <a:solidFill>
                  <a:srgbClr val="A50021"/>
                </a:solidFill>
                <a:sym typeface="Symbol" panose="05050102010706020507" pitchFamily="18" charset="2"/>
              </a:rPr>
              <a:t>s</a:t>
            </a:r>
            <a:r>
              <a:rPr lang="en-US" altLang="zh-CN" sz="2800" baseline="-25000" dirty="0">
                <a:solidFill>
                  <a:srgbClr val="A50021"/>
                </a:solidFill>
                <a:sym typeface="Symbol" panose="05050102010706020507" pitchFamily="18" charset="2"/>
              </a:rPr>
              <a:t>0</a:t>
            </a:r>
            <a:r>
              <a:rPr lang="en-US" altLang="zh-CN" sz="2800" dirty="0">
                <a:solidFill>
                  <a:srgbClr val="A50021"/>
                </a:solidFill>
                <a:sym typeface="Symbol" panose="05050102010706020507" pitchFamily="18" charset="2"/>
              </a:rPr>
              <a:t>=s</a:t>
            </a:r>
            <a:r>
              <a:rPr lang="en-US" altLang="zh-CN" sz="2800" i="1" baseline="-25000" dirty="0">
                <a:solidFill>
                  <a:srgbClr val="A50021"/>
                </a:solidFill>
                <a:sym typeface="Symbol" panose="05050102010706020507" pitchFamily="18" charset="2"/>
              </a:rPr>
              <a:t>n</a:t>
            </a:r>
            <a:r>
              <a:rPr lang="en-US" altLang="zh-CN" sz="2800" baseline="-25000" dirty="0">
                <a:solidFill>
                  <a:srgbClr val="A50021"/>
                </a:solidFill>
                <a:sym typeface="Symbol" panose="05050102010706020507" pitchFamily="18" charset="2"/>
              </a:rPr>
              <a:t>1</a:t>
            </a:r>
            <a:r>
              <a:rPr lang="en-US" altLang="zh-CN" sz="2800" dirty="0">
                <a:solidFill>
                  <a:srgbClr val="A50021"/>
                </a:solidFill>
                <a:sym typeface="Symbol" panose="05050102010706020507" pitchFamily="18" charset="2"/>
              </a:rPr>
              <a:t>，s</a:t>
            </a:r>
            <a:r>
              <a:rPr lang="en-US" altLang="zh-CN" sz="2800" baseline="-25000" dirty="0">
                <a:solidFill>
                  <a:srgbClr val="A50021"/>
                </a:solidFill>
                <a:sym typeface="Symbol" panose="05050102010706020507" pitchFamily="18" charset="2"/>
              </a:rPr>
              <a:t>1</a:t>
            </a:r>
            <a:r>
              <a:rPr lang="en-US" altLang="zh-CN" sz="2800" dirty="0">
                <a:solidFill>
                  <a:srgbClr val="A50021"/>
                </a:solidFill>
                <a:sym typeface="Symbol" panose="05050102010706020507" pitchFamily="18" charset="2"/>
              </a:rPr>
              <a:t>=s</a:t>
            </a:r>
            <a:r>
              <a:rPr lang="en-US" altLang="zh-CN" sz="2800" i="1" baseline="-25000" dirty="0">
                <a:solidFill>
                  <a:srgbClr val="A50021"/>
                </a:solidFill>
                <a:sym typeface="Symbol" panose="05050102010706020507" pitchFamily="18" charset="2"/>
              </a:rPr>
              <a:t>n</a:t>
            </a:r>
            <a:r>
              <a:rPr lang="en-US" altLang="zh-CN" sz="2800" baseline="-25000" dirty="0">
                <a:solidFill>
                  <a:srgbClr val="A50021"/>
                </a:solidFill>
                <a:sym typeface="Symbol" panose="05050102010706020507" pitchFamily="18" charset="2"/>
              </a:rPr>
              <a:t>2</a:t>
            </a:r>
            <a:r>
              <a:rPr lang="en-US" altLang="zh-CN" sz="2800" dirty="0">
                <a:solidFill>
                  <a:srgbClr val="A50021"/>
                </a:solidFill>
                <a:sym typeface="Symbol" panose="05050102010706020507" pitchFamily="18" charset="2"/>
              </a:rPr>
              <a:t>，s</a:t>
            </a:r>
            <a:r>
              <a:rPr lang="en-US" altLang="zh-CN" sz="2800" i="1" baseline="-25000" dirty="0">
                <a:solidFill>
                  <a:srgbClr val="A50021"/>
                </a:solidFill>
                <a:sym typeface="Symbol" panose="05050102010706020507" pitchFamily="18" charset="2"/>
              </a:rPr>
              <a:t>i</a:t>
            </a:r>
            <a:r>
              <a:rPr lang="en-US" altLang="zh-CN" sz="2800" dirty="0">
                <a:solidFill>
                  <a:srgbClr val="A50021"/>
                </a:solidFill>
                <a:sym typeface="Symbol" panose="05050102010706020507" pitchFamily="18" charset="2"/>
              </a:rPr>
              <a:t>=s</a:t>
            </a:r>
            <a:r>
              <a:rPr lang="en-US" altLang="zh-CN" sz="2800" i="1" baseline="-25000" dirty="0">
                <a:solidFill>
                  <a:srgbClr val="A50021"/>
                </a:solidFill>
                <a:sym typeface="Symbol" panose="05050102010706020507" pitchFamily="18" charset="2"/>
              </a:rPr>
              <a:t>n</a:t>
            </a:r>
            <a:r>
              <a:rPr lang="en-US" altLang="zh-CN" sz="2800" baseline="-25000" dirty="0">
                <a:solidFill>
                  <a:srgbClr val="A50021"/>
                </a:solidFill>
                <a:sym typeface="Symbol" panose="05050102010706020507" pitchFamily="18" charset="2"/>
              </a:rPr>
              <a:t></a:t>
            </a:r>
            <a:r>
              <a:rPr lang="en-US" altLang="zh-CN" sz="2800" i="1" baseline="-25000" dirty="0">
                <a:solidFill>
                  <a:srgbClr val="A50021"/>
                </a:solidFill>
                <a:sym typeface="Symbol" panose="05050102010706020507" pitchFamily="18" charset="2"/>
              </a:rPr>
              <a:t>i</a:t>
            </a:r>
            <a:r>
              <a:rPr lang="en-US" altLang="zh-CN" sz="2800" baseline="-25000" dirty="0">
                <a:solidFill>
                  <a:srgbClr val="A50021"/>
                </a:solidFill>
                <a:sym typeface="Symbol" panose="05050102010706020507" pitchFamily="18" charset="2"/>
              </a:rPr>
              <a:t>1</a:t>
            </a:r>
            <a:r>
              <a:rPr lang="zh-CN" altLang="en-US" sz="2800" dirty="0">
                <a:solidFill>
                  <a:srgbClr val="000000"/>
                </a:solidFill>
                <a:sym typeface="Symbol" panose="05050102010706020507" pitchFamily="18" charset="2"/>
              </a:rPr>
              <a:t>是否成立即可。若成立，则可判断为回文。</a:t>
            </a:r>
            <a:endParaRPr lang="zh-CN" altLang="en-US" sz="2800" dirty="0">
              <a:solidFill>
                <a:srgbClr val="000000"/>
              </a:solidFill>
              <a:sym typeface="Symbol" panose="05050102010706020507" pitchFamily="18" charset="2"/>
            </a:endParaRPr>
          </a:p>
        </p:txBody>
      </p:sp>
      <p:sp>
        <p:nvSpPr>
          <p:cNvPr id="100356" name="Slide Number Placeholder 4"/>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1027"/>
          <p:cNvSpPr>
            <a:spLocks noGrp="1"/>
          </p:cNvSpPr>
          <p:nvPr>
            <p:ph idx="1"/>
          </p:nvPr>
        </p:nvSpPr>
        <p:spPr>
          <a:xfrm>
            <a:off x="2209800" y="609600"/>
            <a:ext cx="8153400" cy="5486400"/>
          </a:xfrm>
        </p:spPr>
        <p:txBody>
          <a:bodyPr vert="horz" wrap="square" lIns="91440" tIns="45720" rIns="91440" bIns="45720" anchor="t"/>
          <a:p>
            <a:pPr eaLnBrk="1" hangingPunct="1">
              <a:buNone/>
            </a:pPr>
            <a:r>
              <a:rPr lang="en-US" altLang="zh-CN" sz="2400" b="1" dirty="0">
                <a:solidFill>
                  <a:srgbClr val="CC0000"/>
                </a:solidFill>
                <a:latin typeface="黑体" panose="02010609060101010101" pitchFamily="49" charset="-122"/>
                <a:ea typeface="黑体" panose="02010609060101010101" pitchFamily="49" charset="-122"/>
                <a:sym typeface="Symbol" panose="05050102010706020507" pitchFamily="18" charset="2"/>
              </a:rPr>
              <a:t>/* </a:t>
            </a:r>
            <a:r>
              <a:rPr lang="zh-CN" altLang="en-US" sz="2400" b="1" dirty="0">
                <a:solidFill>
                  <a:srgbClr val="CC0000"/>
                </a:solidFill>
                <a:latin typeface="黑体" panose="02010609060101010101" pitchFamily="49" charset="-122"/>
                <a:ea typeface="黑体" panose="02010609060101010101" pitchFamily="49" charset="-122"/>
                <a:sym typeface="Symbol" panose="05050102010706020507" pitchFamily="18" charset="2"/>
              </a:rPr>
              <a:t>判断字符串是否为回文，若是则返回1，否则返回0 */</a:t>
            </a:r>
            <a:endParaRPr lang="en-US" altLang="zh-CN" sz="2800" b="1" dirty="0">
              <a:solidFill>
                <a:srgbClr val="CC0000"/>
              </a:solidFill>
              <a:latin typeface="黑体" panose="02010609060101010101" pitchFamily="49" charset="-122"/>
              <a:ea typeface="黑体" panose="02010609060101010101" pitchFamily="49" charset="-122"/>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int invert(t)					</a:t>
            </a:r>
            <a:endParaRPr lang="en-US" altLang="zh-CN" sz="2400" b="1" dirty="0">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seqstring  *t;</a:t>
            </a:r>
            <a:endParaRPr lang="en-US" altLang="zh-CN" sz="2400" b="1" dirty="0">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  int i, j, n, sign=1;	  /* sign</a:t>
            </a:r>
            <a:r>
              <a:rPr lang="zh-CN" altLang="en-US" sz="2400" b="1" dirty="0">
                <a:latin typeface="Times New Roman" panose="02020603050405020304" pitchFamily="18" charset="0"/>
                <a:sym typeface="Symbol" panose="05050102010706020507" pitchFamily="18" charset="2"/>
              </a:rPr>
              <a:t>为回文标志 */</a:t>
            </a:r>
            <a:endParaRPr lang="zh-CN" altLang="en-US" sz="2400" b="1" dirty="0">
              <a:latin typeface="Times New Roman" panose="02020603050405020304" pitchFamily="18" charset="0"/>
              <a:sym typeface="Symbol" panose="05050102010706020507" pitchFamily="18" charset="2"/>
            </a:endParaRPr>
          </a:p>
          <a:p>
            <a:pPr lvl="1" eaLnBrk="1" hangingPunct="1">
              <a:spcBef>
                <a:spcPct val="40000"/>
              </a:spcBef>
              <a:buNone/>
            </a:pPr>
            <a:r>
              <a:rPr lang="zh-CN" altLang="en-US" sz="2400" b="1" dirty="0">
                <a:latin typeface="Times New Roman" panose="02020603050405020304" pitchFamily="18" charset="0"/>
                <a:sym typeface="Symbol" panose="05050102010706020507" pitchFamily="18" charset="2"/>
              </a:rPr>
              <a:t>   </a:t>
            </a:r>
            <a:r>
              <a:rPr lang="en-US" altLang="zh-CN" sz="2400" b="1" dirty="0">
                <a:solidFill>
                  <a:srgbClr val="3333FF"/>
                </a:solidFill>
                <a:latin typeface="Times New Roman" panose="02020603050405020304" pitchFamily="18" charset="0"/>
                <a:sym typeface="Symbol" panose="05050102010706020507" pitchFamily="18" charset="2"/>
              </a:rPr>
              <a:t>j=t-&gt;slen-1;</a:t>
            </a:r>
            <a:endParaRPr lang="en-US" altLang="zh-CN" sz="2400" b="1" dirty="0">
              <a:solidFill>
                <a:srgbClr val="3333FF"/>
              </a:solidFill>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solidFill>
                  <a:srgbClr val="3333FF"/>
                </a:solidFill>
                <a:latin typeface="Times New Roman" panose="02020603050405020304" pitchFamily="18" charset="0"/>
                <a:sym typeface="Symbol" panose="05050102010706020507" pitchFamily="18" charset="2"/>
              </a:rPr>
              <a:t>   n=t-&gt;slen/2;  //</a:t>
            </a:r>
            <a:endParaRPr lang="en-US" altLang="zh-CN" sz="2400" b="1" dirty="0">
              <a:solidFill>
                <a:srgbClr val="3333FF"/>
              </a:solidFill>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   for(i=0; i&lt;=n; i++, j--)      /* </a:t>
            </a:r>
            <a:r>
              <a:rPr lang="zh-CN" altLang="en-US" sz="2400" b="1" dirty="0">
                <a:latin typeface="Times New Roman" panose="02020603050405020304" pitchFamily="18" charset="0"/>
                <a:sym typeface="Symbol" panose="05050102010706020507" pitchFamily="18" charset="2"/>
              </a:rPr>
              <a:t>判断字符串是否为回文 */</a:t>
            </a:r>
            <a:r>
              <a:rPr lang="en-US" altLang="zh-CN" sz="2400" b="1" dirty="0">
                <a:latin typeface="Times New Roman" panose="02020603050405020304" pitchFamily="18" charset="0"/>
                <a:sym typeface="Symbol" panose="05050102010706020507" pitchFamily="18" charset="2"/>
              </a:rPr>
              <a:t>                         </a:t>
            </a:r>
            <a:endParaRPr lang="zh-CN" altLang="en-US" sz="2400" b="1" dirty="0">
              <a:latin typeface="Times New Roman" panose="02020603050405020304" pitchFamily="18" charset="0"/>
              <a:sym typeface="Symbol" panose="05050102010706020507" pitchFamily="18" charset="2"/>
            </a:endParaRPr>
          </a:p>
          <a:p>
            <a:pPr lvl="1" eaLnBrk="1" hangingPunct="1">
              <a:spcBef>
                <a:spcPct val="40000"/>
              </a:spcBef>
              <a:buNone/>
            </a:pPr>
            <a:r>
              <a:rPr lang="zh-CN" altLang="en-US" sz="2400" b="1" dirty="0">
                <a:latin typeface="Times New Roman" panose="02020603050405020304" pitchFamily="18" charset="0"/>
                <a:sym typeface="Symbol" panose="05050102010706020507" pitchFamily="18" charset="2"/>
              </a:rPr>
              <a:t>         </a:t>
            </a:r>
            <a:r>
              <a:rPr lang="en-US" altLang="zh-CN" sz="2400" b="1" dirty="0">
                <a:solidFill>
                  <a:srgbClr val="A50021"/>
                </a:solidFill>
                <a:latin typeface="Times New Roman" panose="02020603050405020304" pitchFamily="18" charset="0"/>
                <a:sym typeface="Symbol" panose="05050102010706020507" pitchFamily="18" charset="2"/>
              </a:rPr>
              <a:t>if (t-&gt;data[i]!=t-&gt;data[j])    {sign=0; break;}</a:t>
            </a:r>
            <a:endParaRPr lang="en-US" altLang="zh-CN" sz="2400" b="1" dirty="0">
              <a:solidFill>
                <a:srgbClr val="A50021"/>
              </a:solidFill>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   return(sign);	     /* </a:t>
            </a:r>
            <a:r>
              <a:rPr lang="zh-CN" altLang="en-US" sz="2400" b="1" dirty="0">
                <a:latin typeface="Times New Roman" panose="02020603050405020304" pitchFamily="18" charset="0"/>
                <a:sym typeface="Symbol" panose="05050102010706020507" pitchFamily="18" charset="2"/>
              </a:rPr>
              <a:t>若是回文，则返回1，否则为0 */</a:t>
            </a:r>
            <a:endParaRPr lang="en-US" altLang="zh-CN" sz="2400" b="1" dirty="0">
              <a:latin typeface="Times New Roman" panose="02020603050405020304" pitchFamily="18" charset="0"/>
              <a:sym typeface="Symbol" panose="05050102010706020507" pitchFamily="18" charset="2"/>
            </a:endParaRPr>
          </a:p>
          <a:p>
            <a:pPr lvl="1" eaLnBrk="1" hangingPunct="1">
              <a:spcBef>
                <a:spcPct val="40000"/>
              </a:spcBef>
              <a:spcAft>
                <a:spcPts val="300"/>
              </a:spcAft>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INVERT */</a:t>
            </a:r>
            <a:endParaRPr lang="en-US" altLang="zh-CN" sz="2400" b="1" dirty="0">
              <a:latin typeface="Times New Roman" panose="02020603050405020304" pitchFamily="18" charset="0"/>
              <a:sym typeface="Symbol" panose="05050102010706020507" pitchFamily="18" charset="2"/>
            </a:endParaRPr>
          </a:p>
        </p:txBody>
      </p:sp>
      <p:cxnSp>
        <p:nvCxnSpPr>
          <p:cNvPr id="5" name="直接连接符 4"/>
          <p:cNvCxnSpPr/>
          <p:nvPr/>
        </p:nvCxnSpPr>
        <p:spPr>
          <a:xfrm>
            <a:off x="3238500" y="3071813"/>
            <a:ext cx="1143000" cy="1587"/>
          </a:xfrm>
          <a:prstGeom prst="line">
            <a:avLst/>
          </a:prstGeom>
          <a:ln w="28575" cap="flat" cmpd="sng">
            <a:solidFill>
              <a:srgbClr val="FF0000"/>
            </a:solidFill>
            <a:prstDash val="solid"/>
            <a:miter/>
            <a:headEnd type="none" w="med" len="med"/>
            <a:tailEnd type="none" w="med" len="med"/>
          </a:ln>
        </p:spPr>
      </p:cxnSp>
      <p:sp>
        <p:nvSpPr>
          <p:cNvPr id="101380" name="Slide Number Placeholder 7"/>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1027"/>
          <p:cNvSpPr>
            <a:spLocks noGrp="1"/>
          </p:cNvSpPr>
          <p:nvPr>
            <p:ph idx="1"/>
          </p:nvPr>
        </p:nvSpPr>
        <p:spPr>
          <a:xfrm>
            <a:off x="2209800" y="609600"/>
            <a:ext cx="8153400" cy="5486400"/>
          </a:xfrm>
        </p:spPr>
        <p:txBody>
          <a:bodyPr vert="horz" wrap="square" lIns="91440" tIns="45720" rIns="91440" bIns="45720" anchor="t"/>
          <a:p>
            <a:pPr eaLnBrk="1" hangingPunct="1">
              <a:buNone/>
            </a:pPr>
            <a:r>
              <a:rPr lang="en-US" altLang="zh-CN" sz="2400" b="1" dirty="0">
                <a:solidFill>
                  <a:srgbClr val="CC0000"/>
                </a:solidFill>
                <a:latin typeface="黑体" panose="02010609060101010101" pitchFamily="49" charset="-122"/>
                <a:ea typeface="黑体" panose="02010609060101010101" pitchFamily="49" charset="-122"/>
                <a:sym typeface="Symbol" panose="05050102010706020507" pitchFamily="18" charset="2"/>
              </a:rPr>
              <a:t>/* </a:t>
            </a:r>
            <a:r>
              <a:rPr lang="zh-CN" altLang="en-US" sz="2400" b="1" dirty="0">
                <a:solidFill>
                  <a:srgbClr val="CC0000"/>
                </a:solidFill>
                <a:latin typeface="黑体" panose="02010609060101010101" pitchFamily="49" charset="-122"/>
                <a:ea typeface="黑体" panose="02010609060101010101" pitchFamily="49" charset="-122"/>
                <a:sym typeface="Symbol" panose="05050102010706020507" pitchFamily="18" charset="2"/>
              </a:rPr>
              <a:t>判断字符串是否为回文，若是则返回1，否则返回0 */</a:t>
            </a:r>
            <a:endParaRPr lang="en-US" altLang="zh-CN" sz="2800" b="1" dirty="0">
              <a:solidFill>
                <a:srgbClr val="CC0000"/>
              </a:solidFill>
              <a:latin typeface="黑体" panose="02010609060101010101" pitchFamily="49" charset="-122"/>
              <a:ea typeface="黑体" panose="02010609060101010101" pitchFamily="49" charset="-122"/>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int invert(t)					</a:t>
            </a:r>
            <a:endParaRPr lang="en-US" altLang="zh-CN" sz="2400" b="1" dirty="0">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seqstring  *t;</a:t>
            </a:r>
            <a:endParaRPr lang="en-US" altLang="zh-CN" sz="2400" b="1" dirty="0">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  int i, j, n, sign=1;	  /* sign</a:t>
            </a:r>
            <a:r>
              <a:rPr lang="zh-CN" altLang="en-US" sz="2400" b="1" dirty="0">
                <a:latin typeface="Times New Roman" panose="02020603050405020304" pitchFamily="18" charset="0"/>
                <a:sym typeface="Symbol" panose="05050102010706020507" pitchFamily="18" charset="2"/>
              </a:rPr>
              <a:t>为回文标志 */</a:t>
            </a:r>
            <a:endParaRPr lang="zh-CN" altLang="en-US" sz="2400" b="1" dirty="0">
              <a:latin typeface="Times New Roman" panose="02020603050405020304" pitchFamily="18" charset="0"/>
              <a:sym typeface="Symbol" panose="05050102010706020507" pitchFamily="18" charset="2"/>
            </a:endParaRPr>
          </a:p>
          <a:p>
            <a:pPr lvl="1" eaLnBrk="1" hangingPunct="1">
              <a:spcBef>
                <a:spcPct val="40000"/>
              </a:spcBef>
              <a:buNone/>
            </a:pPr>
            <a:r>
              <a:rPr lang="zh-CN" altLang="en-US" sz="2400" b="1" dirty="0">
                <a:latin typeface="Times New Roman" panose="02020603050405020304" pitchFamily="18" charset="0"/>
                <a:sym typeface="Symbol" panose="05050102010706020507" pitchFamily="18" charset="2"/>
              </a:rPr>
              <a:t>   </a:t>
            </a:r>
            <a:r>
              <a:rPr lang="en-US" altLang="zh-CN" sz="2400" b="1" dirty="0">
                <a:solidFill>
                  <a:srgbClr val="3333FF"/>
                </a:solidFill>
                <a:latin typeface="Times New Roman" panose="02020603050405020304" pitchFamily="18" charset="0"/>
                <a:sym typeface="Symbol" panose="05050102010706020507" pitchFamily="18" charset="2"/>
              </a:rPr>
              <a:t>j=t-&gt;slen-1;</a:t>
            </a:r>
            <a:endParaRPr lang="en-US" altLang="zh-CN" sz="2400" b="1" dirty="0">
              <a:solidFill>
                <a:srgbClr val="3333FF"/>
              </a:solidFill>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solidFill>
                  <a:srgbClr val="3333FF"/>
                </a:solidFill>
                <a:latin typeface="Times New Roman" panose="02020603050405020304" pitchFamily="18" charset="0"/>
                <a:sym typeface="Symbol" panose="05050102010706020507" pitchFamily="18" charset="2"/>
              </a:rPr>
              <a:t>   n=t-&gt;slen/2;                 </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*向下取整*</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   for(i=0; i&lt;=n; i++, j--)      /* </a:t>
            </a:r>
            <a:r>
              <a:rPr lang="zh-CN" altLang="en-US" sz="2400" b="1" dirty="0">
                <a:latin typeface="Times New Roman" panose="02020603050405020304" pitchFamily="18" charset="0"/>
                <a:sym typeface="Symbol" panose="05050102010706020507" pitchFamily="18" charset="2"/>
              </a:rPr>
              <a:t>判断字符串是否为回文 */</a:t>
            </a:r>
            <a:r>
              <a:rPr lang="en-US" altLang="zh-CN" sz="2400" b="1" dirty="0">
                <a:latin typeface="Times New Roman" panose="02020603050405020304" pitchFamily="18" charset="0"/>
                <a:sym typeface="Symbol" panose="05050102010706020507" pitchFamily="18" charset="2"/>
              </a:rPr>
              <a:t>                         </a:t>
            </a:r>
            <a:endParaRPr lang="zh-CN" altLang="en-US" sz="2400" b="1" dirty="0">
              <a:latin typeface="Times New Roman" panose="02020603050405020304" pitchFamily="18" charset="0"/>
              <a:sym typeface="Symbol" panose="05050102010706020507" pitchFamily="18" charset="2"/>
            </a:endParaRPr>
          </a:p>
          <a:p>
            <a:pPr lvl="1" eaLnBrk="1" hangingPunct="1">
              <a:spcBef>
                <a:spcPct val="40000"/>
              </a:spcBef>
              <a:buNone/>
            </a:pPr>
            <a:r>
              <a:rPr lang="zh-CN" altLang="en-US" sz="2400" b="1" dirty="0">
                <a:latin typeface="Times New Roman" panose="02020603050405020304" pitchFamily="18" charset="0"/>
                <a:sym typeface="Symbol" panose="05050102010706020507" pitchFamily="18" charset="2"/>
              </a:rPr>
              <a:t>         </a:t>
            </a:r>
            <a:r>
              <a:rPr lang="en-US" altLang="zh-CN" sz="2400" b="1" dirty="0">
                <a:solidFill>
                  <a:srgbClr val="A50021"/>
                </a:solidFill>
                <a:latin typeface="Times New Roman" panose="02020603050405020304" pitchFamily="18" charset="0"/>
                <a:sym typeface="Symbol" panose="05050102010706020507" pitchFamily="18" charset="2"/>
              </a:rPr>
              <a:t>if (t-&gt;data[i]!=t-&gt;data[j])    {sign=0; break;}</a:t>
            </a:r>
            <a:endParaRPr lang="en-US" altLang="zh-CN" sz="2400" b="1" dirty="0">
              <a:solidFill>
                <a:srgbClr val="A50021"/>
              </a:solidFill>
              <a:latin typeface="Times New Roman" panose="02020603050405020304" pitchFamily="18" charset="0"/>
              <a:sym typeface="Symbol" panose="05050102010706020507" pitchFamily="18" charset="2"/>
            </a:endParaRPr>
          </a:p>
          <a:p>
            <a:pPr lvl="1" eaLnBrk="1" hangingPunct="1">
              <a:spcBef>
                <a:spcPct val="40000"/>
              </a:spcBef>
              <a:buNone/>
            </a:pPr>
            <a:r>
              <a:rPr lang="en-US" altLang="zh-CN" sz="2400" b="1" dirty="0">
                <a:latin typeface="Times New Roman" panose="02020603050405020304" pitchFamily="18" charset="0"/>
                <a:sym typeface="Symbol" panose="05050102010706020507" pitchFamily="18" charset="2"/>
              </a:rPr>
              <a:t>   return(sign);	     /* </a:t>
            </a:r>
            <a:r>
              <a:rPr lang="zh-CN" altLang="en-US" sz="2400" b="1" dirty="0">
                <a:latin typeface="Times New Roman" panose="02020603050405020304" pitchFamily="18" charset="0"/>
                <a:sym typeface="Symbol" panose="05050102010706020507" pitchFamily="18" charset="2"/>
              </a:rPr>
              <a:t>若是回文，则返回1，否则为0 */</a:t>
            </a:r>
            <a:endParaRPr lang="en-US" altLang="zh-CN" sz="2400" b="1" dirty="0">
              <a:latin typeface="Times New Roman" panose="02020603050405020304" pitchFamily="18" charset="0"/>
              <a:sym typeface="Symbol" panose="05050102010706020507" pitchFamily="18" charset="2"/>
            </a:endParaRPr>
          </a:p>
          <a:p>
            <a:pPr lvl="1" eaLnBrk="1" hangingPunct="1">
              <a:spcBef>
                <a:spcPct val="40000"/>
              </a:spcBef>
              <a:spcAft>
                <a:spcPts val="300"/>
              </a:spcAft>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INVERT */</a:t>
            </a:r>
            <a:endParaRPr lang="en-US" altLang="zh-CN" sz="2400" b="1" dirty="0">
              <a:latin typeface="Times New Roman" panose="02020603050405020304" pitchFamily="18" charset="0"/>
              <a:sym typeface="Symbol" panose="05050102010706020507" pitchFamily="18" charset="2"/>
            </a:endParaRPr>
          </a:p>
        </p:txBody>
      </p:sp>
      <p:cxnSp>
        <p:nvCxnSpPr>
          <p:cNvPr id="5" name="直接连接符 4"/>
          <p:cNvCxnSpPr/>
          <p:nvPr/>
        </p:nvCxnSpPr>
        <p:spPr>
          <a:xfrm>
            <a:off x="3238500" y="3071813"/>
            <a:ext cx="1143000" cy="1587"/>
          </a:xfrm>
          <a:prstGeom prst="line">
            <a:avLst/>
          </a:prstGeom>
          <a:ln w="28575" cap="flat" cmpd="sng">
            <a:solidFill>
              <a:srgbClr val="FF0000"/>
            </a:solidFill>
            <a:prstDash val="solid"/>
            <a:miter/>
            <a:headEnd type="none" w="med" len="med"/>
            <a:tailEnd type="none" w="med" len="med"/>
          </a:ln>
        </p:spPr>
      </p:cxnSp>
      <p:sp>
        <p:nvSpPr>
          <p:cNvPr id="102404" name="Slide Number Placeholder 7"/>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3"/>
          <p:cNvSpPr/>
          <p:nvPr>
            <p:ph idx="1"/>
          </p:nvPr>
        </p:nvSpPr>
        <p:spPr>
          <a:xfrm>
            <a:off x="1774825" y="1268413"/>
            <a:ext cx="8642350" cy="4897437"/>
          </a:xfrm>
        </p:spPr>
        <p:txBody>
          <a:bodyPr vert="horz" wrap="square" lIns="91440" tIns="45720" rIns="91440" bIns="45720" anchor="t"/>
          <a:p>
            <a:pPr>
              <a:spcBef>
                <a:spcPct val="0"/>
              </a:spcBef>
              <a:buFont typeface="Wingdings" panose="05000000000000000000" pitchFamily="2" charset="2"/>
              <a:buNone/>
            </a:pPr>
            <a:r>
              <a:rPr lang="en-US" altLang="zh-CN" b="1" dirty="0"/>
              <a:t>   </a:t>
            </a:r>
            <a:r>
              <a:rPr lang="zh-CN" altLang="en-US" b="1" dirty="0"/>
              <a:t>如何从</a:t>
            </a:r>
            <a:r>
              <a:rPr lang="zh-CN" altLang="en-US" b="1" dirty="0">
                <a:solidFill>
                  <a:srgbClr val="C20409"/>
                </a:solidFill>
              </a:rPr>
              <a:t>书目文件生成关键词索引表</a:t>
            </a:r>
            <a:r>
              <a:rPr lang="zh-CN" altLang="en-US" b="1" dirty="0"/>
              <a:t>（关键词按字典序排列）</a:t>
            </a:r>
            <a:endParaRPr lang="zh-CN" altLang="en-US" b="1" dirty="0"/>
          </a:p>
          <a:p>
            <a:pPr>
              <a:spcBef>
                <a:spcPct val="0"/>
              </a:spcBef>
              <a:buFont typeface="Wingdings" panose="05000000000000000000" pitchFamily="2" charset="2"/>
              <a:buNone/>
            </a:pPr>
            <a:r>
              <a:rPr lang="zh-CN" altLang="en-US" b="1" dirty="0"/>
              <a:t>   重复下列操作：</a:t>
            </a:r>
            <a:endParaRPr lang="zh-CN" altLang="en-US" b="1" dirty="0"/>
          </a:p>
          <a:p>
            <a:pPr>
              <a:spcBef>
                <a:spcPct val="0"/>
              </a:spcBef>
              <a:buFont typeface="Wingdings" panose="05000000000000000000" pitchFamily="2" charset="2"/>
              <a:buNone/>
            </a:pPr>
            <a:r>
              <a:rPr lang="zh-CN" altLang="en-US" b="1" dirty="0"/>
              <a:t>   </a:t>
            </a:r>
            <a:r>
              <a:rPr lang="en-US" altLang="zh-CN" b="1" dirty="0"/>
              <a:t>1</a:t>
            </a:r>
            <a:r>
              <a:rPr lang="zh-CN" altLang="en-US" b="1" dirty="0"/>
              <a:t>）从书目文件中读入一个书目串；</a:t>
            </a:r>
            <a:endParaRPr lang="zh-CN" altLang="en-US" b="1" dirty="0"/>
          </a:p>
          <a:p>
            <a:pPr>
              <a:spcBef>
                <a:spcPct val="0"/>
              </a:spcBef>
              <a:buFont typeface="Wingdings" panose="05000000000000000000" pitchFamily="2" charset="2"/>
              <a:buNone/>
            </a:pPr>
            <a:r>
              <a:rPr lang="zh-CN" altLang="en-US" b="1" dirty="0"/>
              <a:t>   </a:t>
            </a:r>
            <a:r>
              <a:rPr lang="en-US" altLang="zh-CN" b="1" dirty="0"/>
              <a:t>2</a:t>
            </a:r>
            <a:r>
              <a:rPr lang="zh-CN" altLang="en-US" b="1" dirty="0"/>
              <a:t>）从书目串中提取所有关键词插入词表；</a:t>
            </a:r>
            <a:endParaRPr lang="zh-CN" altLang="en-US" b="1" dirty="0"/>
          </a:p>
          <a:p>
            <a:pPr>
              <a:spcBef>
                <a:spcPct val="0"/>
              </a:spcBef>
              <a:buFont typeface="Wingdings" panose="05000000000000000000" pitchFamily="2" charset="2"/>
              <a:buNone/>
            </a:pPr>
            <a:r>
              <a:rPr lang="zh-CN" altLang="en-US" b="1" dirty="0"/>
              <a:t>   </a:t>
            </a:r>
            <a:r>
              <a:rPr lang="en-US" altLang="zh-CN" b="1" dirty="0"/>
              <a:t>3</a:t>
            </a:r>
            <a:r>
              <a:rPr lang="zh-CN" altLang="en-US" b="1" dirty="0"/>
              <a:t>）对词表中的每一个关键词，在索引表中进行查找并作相应的插入操作。</a:t>
            </a:r>
            <a:endParaRPr lang="zh-CN" altLang="en-US" b="1" dirty="0"/>
          </a:p>
          <a:p>
            <a:pPr>
              <a:spcBef>
                <a:spcPct val="0"/>
              </a:spcBef>
              <a:buFont typeface="Wingdings" panose="05000000000000000000" pitchFamily="2" charset="2"/>
              <a:buNone/>
            </a:pPr>
            <a:endParaRPr lang="en-US" altLang="zh-CN" b="1" dirty="0"/>
          </a:p>
          <a:p>
            <a:pPr>
              <a:spcBef>
                <a:spcPct val="0"/>
              </a:spcBef>
              <a:buFont typeface="Wingdings" panose="05000000000000000000" pitchFamily="2" charset="2"/>
              <a:buNone/>
            </a:pPr>
            <a:r>
              <a:rPr lang="zh-CN" altLang="en-US" b="1" dirty="0">
                <a:solidFill>
                  <a:srgbClr val="FF0000"/>
                </a:solidFill>
              </a:rPr>
              <a:t>思考：数据结构如何设定？</a:t>
            </a:r>
            <a:endParaRPr lang="zh-CN" altLang="en-US" b="1" dirty="0">
              <a:solidFill>
                <a:srgbClr val="FF0000"/>
              </a:solidFill>
            </a:endParaRPr>
          </a:p>
        </p:txBody>
      </p:sp>
      <p:sp>
        <p:nvSpPr>
          <p:cNvPr id="5" name="Text Box 3"/>
          <p:cNvSpPr txBox="1">
            <a:spLocks noGrp="1" noChangeArrowheads="1"/>
          </p:cNvSpPr>
          <p:nvPr>
            <p:ph type="title"/>
          </p:nvPr>
        </p:nvSpPr>
        <p:spPr>
          <a:xfrm>
            <a:off x="3143250" y="541973"/>
            <a:ext cx="5716905" cy="583565"/>
          </a:xfrm>
        </p:spPr>
        <p:txBody>
          <a:bodyPr vert="horz" wrap="none" lIns="91440" tIns="45720" rIns="91440" bIns="45720" numCol="1" anchor="b"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9900FF"/>
                </a:solidFill>
                <a:effectLst/>
                <a:uLnTx/>
                <a:uFillTx/>
                <a:latin typeface="+mj-lt"/>
                <a:ea typeface="+mj-ea"/>
                <a:cs typeface="+mj-cs"/>
                <a:sym typeface="Symbol" panose="05050102010706020507" pitchFamily="18" charset="2"/>
              </a:rPr>
              <a:t>【</a:t>
            </a:r>
            <a:r>
              <a:rPr kumimoji="1" lang="zh-CN" altLang="en-US" sz="3200" b="1" i="0" u="none" strike="noStrike" kern="0" cap="none" spc="0" normalizeH="0" baseline="0" noProof="0" dirty="0">
                <a:ln>
                  <a:noFill/>
                </a:ln>
                <a:solidFill>
                  <a:srgbClr val="9900FF"/>
                </a:solidFill>
                <a:effectLst/>
                <a:uLnTx/>
                <a:uFillTx/>
                <a:latin typeface="Arial" panose="020B0604020202020204" pitchFamily="34" charset="0"/>
                <a:ea typeface="+mj-ea"/>
                <a:cs typeface="+mj-cs"/>
                <a:sym typeface="Symbol" panose="05050102010706020507" pitchFamily="18" charset="2"/>
              </a:rPr>
              <a:t>例</a:t>
            </a:r>
            <a:r>
              <a:rPr kumimoji="1" lang="en-US" altLang="zh-CN" sz="3200" b="1" i="0" u="none" strike="noStrike" kern="0" cap="none" spc="0" normalizeH="0" baseline="0" noProof="0" dirty="0">
                <a:ln>
                  <a:noFill/>
                </a:ln>
                <a:solidFill>
                  <a:srgbClr val="9900FF"/>
                </a:solidFill>
                <a:effectLst/>
                <a:uLnTx/>
                <a:uFillTx/>
                <a:latin typeface="Arial" panose="020B0604020202020204" pitchFamily="34" charset="0"/>
                <a:ea typeface="+mj-ea"/>
                <a:cs typeface="+mj-cs"/>
                <a:sym typeface="Symbol" panose="05050102010706020507" pitchFamily="18" charset="2"/>
              </a:rPr>
              <a:t>2</a:t>
            </a:r>
            <a:r>
              <a:rPr kumimoji="1" lang="zh-CN" altLang="en-US" sz="3200" b="1" i="0" u="none" strike="noStrike" kern="0" cap="none" spc="0" normalizeH="0" baseline="0" noProof="0" dirty="0">
                <a:ln>
                  <a:noFill/>
                </a:ln>
                <a:solidFill>
                  <a:srgbClr val="9900FF"/>
                </a:solidFill>
                <a:effectLst/>
                <a:uLnTx/>
                <a:uFillTx/>
                <a:latin typeface="+mj-lt"/>
                <a:ea typeface="+mj-ea"/>
                <a:cs typeface="+mj-cs"/>
                <a:sym typeface="Symbol" panose="05050102010706020507" pitchFamily="18" charset="2"/>
              </a:rPr>
              <a:t>】</a:t>
            </a:r>
            <a:r>
              <a:rPr kumimoji="1" lang="zh-CN" altLang="en-US" sz="3200" b="1" i="0" u="none" strike="noStrike" kern="0" cap="none" spc="0" normalizeH="0" baseline="0" noProof="0" dirty="0">
                <a:ln>
                  <a:noFill/>
                </a:ln>
                <a:solidFill>
                  <a:srgbClr val="000000"/>
                </a:solidFill>
                <a:effectLst/>
                <a:uLnTx/>
                <a:uFillTx/>
                <a:latin typeface="+mn-lt"/>
                <a:ea typeface="+mn-ea"/>
                <a:cs typeface="+mj-cs"/>
                <a:sym typeface="Symbol" panose="05050102010706020507" pitchFamily="18" charset="2"/>
              </a:rPr>
              <a:t>图书管理建立词索引表</a:t>
            </a:r>
            <a:endParaRPr kumimoji="1" lang="zh-CN" altLang="en-US" sz="3200" b="1" i="0" u="none" strike="noStrike" kern="0" cap="none" spc="0" normalizeH="0" baseline="0" noProof="0" dirty="0">
              <a:ln>
                <a:noFill/>
              </a:ln>
              <a:solidFill>
                <a:srgbClr val="000000"/>
              </a:solidFill>
              <a:effectLst/>
              <a:uLnTx/>
              <a:uFillTx/>
              <a:latin typeface="+mn-lt"/>
              <a:ea typeface="+mn-ea"/>
              <a:cs typeface="+mj-cs"/>
              <a:sym typeface="Symbol" panose="05050102010706020507" pitchFamily="18" charset="2"/>
            </a:endParaRPr>
          </a:p>
        </p:txBody>
      </p:sp>
      <p:sp>
        <p:nvSpPr>
          <p:cNvPr id="103428" name="Slide Number Placeholder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618">
                                            <p:txEl>
                                              <p:charRg st="41" end="61"/>
                                            </p:txEl>
                                          </p:spTgt>
                                        </p:tgtEl>
                                        <p:attrNameLst>
                                          <p:attrName>style.visibility</p:attrName>
                                        </p:attrNameLst>
                                      </p:cBhvr>
                                      <p:to>
                                        <p:strVal val="visible"/>
                                      </p:to>
                                    </p:set>
                                    <p:animEffect transition="in" filter="blinds(horizontal)">
                                      <p:cBhvr>
                                        <p:cTn id="7" dur="500"/>
                                        <p:tgtEl>
                                          <p:spTgt spid="111618">
                                            <p:txEl>
                                              <p:charRg st="41"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1618">
                                            <p:txEl>
                                              <p:charRg st="61" end="84"/>
                                            </p:txEl>
                                          </p:spTgt>
                                        </p:tgtEl>
                                        <p:attrNameLst>
                                          <p:attrName>style.visibility</p:attrName>
                                        </p:attrNameLst>
                                      </p:cBhvr>
                                      <p:to>
                                        <p:strVal val="visible"/>
                                      </p:to>
                                    </p:set>
                                    <p:animEffect transition="in" filter="blinds(horizontal)">
                                      <p:cBhvr>
                                        <p:cTn id="12" dur="500"/>
                                        <p:tgtEl>
                                          <p:spTgt spid="111618">
                                            <p:txEl>
                                              <p:charRg st="61"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1618">
                                            <p:txEl>
                                              <p:charRg st="84" end="121"/>
                                            </p:txEl>
                                          </p:spTgt>
                                        </p:tgtEl>
                                        <p:attrNameLst>
                                          <p:attrName>style.visibility</p:attrName>
                                        </p:attrNameLst>
                                      </p:cBhvr>
                                      <p:to>
                                        <p:strVal val="visible"/>
                                      </p:to>
                                    </p:set>
                                    <p:animEffect transition="in" filter="blinds(horizontal)">
                                      <p:cBhvr>
                                        <p:cTn id="17" dur="500"/>
                                        <p:tgtEl>
                                          <p:spTgt spid="111618">
                                            <p:txEl>
                                              <p:charRg st="84"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1618">
                                            <p:txEl>
                                              <p:charRg st="122" end="135"/>
                                            </p:txEl>
                                          </p:spTgt>
                                        </p:tgtEl>
                                        <p:attrNameLst>
                                          <p:attrName>style.visibility</p:attrName>
                                        </p:attrNameLst>
                                      </p:cBhvr>
                                      <p:to>
                                        <p:strVal val="visible"/>
                                      </p:to>
                                    </p:set>
                                    <p:animEffect transition="in" filter="blinds(horizontal)">
                                      <p:cBhvr>
                                        <p:cTn id="22" dur="500"/>
                                        <p:tgtEl>
                                          <p:spTgt spid="111618">
                                            <p:txEl>
                                              <p:charRg st="122"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9"/>
          <p:cNvSpPr/>
          <p:nvPr/>
        </p:nvSpPr>
        <p:spPr>
          <a:xfrm>
            <a:off x="1992313" y="4638675"/>
            <a:ext cx="8207375" cy="2245360"/>
          </a:xfrm>
          <a:prstGeom prst="rect">
            <a:avLst/>
          </a:prstGeom>
          <a:solidFill>
            <a:schemeClr val="bg1"/>
          </a:solidFill>
          <a:ln w="9525">
            <a:noFill/>
          </a:ln>
        </p:spPr>
        <p:txBody>
          <a:bodyPr>
            <a:spAutoFit/>
          </a:bodyPr>
          <a:p>
            <a:r>
              <a:rPr lang="zh-CN" altLang="en-US" sz="2000" b="1" dirty="0">
                <a:solidFill>
                  <a:srgbClr val="6600FF"/>
                </a:solidFill>
                <a:latin typeface="Times New Roman" panose="02020603050405020304" pitchFamily="18" charset="0"/>
              </a:rPr>
              <a:t>数据结构的设定：</a:t>
            </a:r>
            <a:endParaRPr lang="zh-CN" altLang="en-US" sz="2000" b="1" dirty="0">
              <a:solidFill>
                <a:srgbClr val="6600FF"/>
              </a:solidFill>
              <a:latin typeface="Times New Roman" panose="02020603050405020304" pitchFamily="18" charset="0"/>
            </a:endParaRPr>
          </a:p>
          <a:p>
            <a:r>
              <a:rPr lang="zh-CN" altLang="en-US" sz="2000" b="1" dirty="0">
                <a:solidFill>
                  <a:srgbClr val="6600FF"/>
                </a:solidFill>
                <a:latin typeface="Times New Roman" panose="02020603050405020304" pitchFamily="18" charset="0"/>
              </a:rPr>
              <a:t> </a:t>
            </a:r>
            <a:r>
              <a:rPr lang="en-US" altLang="zh-CN" sz="2000" b="1" dirty="0">
                <a:solidFill>
                  <a:srgbClr val="6600FF"/>
                </a:solidFill>
                <a:latin typeface="Arial" panose="020B0604020202020204" pitchFamily="34" charset="0"/>
                <a:ea typeface="Tahoma" panose="020B0604030504040204" pitchFamily="34" charset="0"/>
              </a:rPr>
              <a:t>•</a:t>
            </a:r>
            <a:r>
              <a:rPr lang="zh-CN" altLang="en-US" sz="2000" b="1" dirty="0">
                <a:solidFill>
                  <a:srgbClr val="E0185B"/>
                </a:solidFill>
                <a:latin typeface="Times New Roman" panose="02020603050405020304" pitchFamily="18" charset="0"/>
              </a:rPr>
              <a:t>词表为一线性表</a:t>
            </a:r>
            <a:r>
              <a:rPr lang="zh-CN" altLang="en-US" sz="2000" b="1" dirty="0">
                <a:solidFill>
                  <a:srgbClr val="6600FF"/>
                </a:solidFill>
                <a:latin typeface="Times New Roman" panose="02020603050405020304" pitchFamily="18" charset="0"/>
              </a:rPr>
              <a:t>，只放一本书的书名中的关键词，可采用顺序存储结构，其中每个词是一个字符串。</a:t>
            </a:r>
            <a:endParaRPr lang="zh-CN" altLang="en-US" sz="2000" b="1" dirty="0">
              <a:solidFill>
                <a:srgbClr val="6600FF"/>
              </a:solidFill>
              <a:latin typeface="Times New Roman" panose="02020603050405020304" pitchFamily="18" charset="0"/>
            </a:endParaRPr>
          </a:p>
          <a:p>
            <a:r>
              <a:rPr lang="zh-CN" altLang="en-US" sz="2000" b="1" dirty="0">
                <a:solidFill>
                  <a:srgbClr val="6600FF"/>
                </a:solidFill>
                <a:latin typeface="Times New Roman" panose="02020603050405020304" pitchFamily="18" charset="0"/>
              </a:rPr>
              <a:t> </a:t>
            </a:r>
            <a:r>
              <a:rPr lang="en-US" altLang="zh-CN" sz="2000" b="1" dirty="0">
                <a:solidFill>
                  <a:srgbClr val="6600FF"/>
                </a:solidFill>
                <a:latin typeface="Arial" panose="020B0604020202020204" pitchFamily="34" charset="0"/>
                <a:ea typeface="Tahoma" panose="020B0604030504040204" pitchFamily="34" charset="0"/>
              </a:rPr>
              <a:t>•</a:t>
            </a:r>
            <a:r>
              <a:rPr lang="zh-CN" altLang="en-US" sz="2000" b="1" dirty="0">
                <a:solidFill>
                  <a:srgbClr val="E0185B"/>
                </a:solidFill>
                <a:latin typeface="Times New Roman" panose="02020603050405020304" pitchFamily="18" charset="0"/>
              </a:rPr>
              <a:t>索引表为</a:t>
            </a:r>
            <a:r>
              <a:rPr lang="zh-CN" altLang="en-US" sz="2000" b="1" u="sng" dirty="0">
                <a:solidFill>
                  <a:srgbClr val="E0185B"/>
                </a:solidFill>
                <a:latin typeface="Times New Roman" panose="02020603050405020304" pitchFamily="18" charset="0"/>
              </a:rPr>
              <a:t>有序</a:t>
            </a:r>
            <a:r>
              <a:rPr lang="zh-CN" altLang="en-US" sz="2000" b="1" dirty="0">
                <a:solidFill>
                  <a:srgbClr val="E0185B"/>
                </a:solidFill>
                <a:latin typeface="Times New Roman" panose="02020603050405020304" pitchFamily="18" charset="0"/>
              </a:rPr>
              <a:t>表</a:t>
            </a:r>
            <a:r>
              <a:rPr lang="zh-CN" altLang="en-US" sz="2000" b="1" dirty="0">
                <a:solidFill>
                  <a:srgbClr val="6600FF"/>
                </a:solidFill>
                <a:latin typeface="Times New Roman" panose="02020603050405020304" pitchFamily="18" charset="0"/>
              </a:rPr>
              <a:t>，需动态生成且生成过程中需频繁进行插入操作，其主要为</a:t>
            </a:r>
            <a:r>
              <a:rPr lang="zh-CN" altLang="en-US" sz="2000" b="1" dirty="0">
                <a:solidFill>
                  <a:srgbClr val="FF0000"/>
                </a:solidFill>
                <a:latin typeface="Times New Roman" panose="02020603050405020304" pitchFamily="18" charset="0"/>
              </a:rPr>
              <a:t>查找</a:t>
            </a:r>
            <a:r>
              <a:rPr lang="zh-CN" altLang="en-US" sz="2000" b="1" dirty="0">
                <a:solidFill>
                  <a:srgbClr val="6600FF"/>
                </a:solidFill>
                <a:latin typeface="Times New Roman" panose="02020603050405020304" pitchFamily="18" charset="0"/>
              </a:rPr>
              <a:t>所用，宜采用顺序存储结构。每一索引项包含两个内容：一是关键词，采用</a:t>
            </a:r>
            <a:r>
              <a:rPr lang="zh-CN" altLang="en-US" sz="2000" b="1" dirty="0">
                <a:solidFill>
                  <a:srgbClr val="FF0000"/>
                </a:solidFill>
                <a:latin typeface="Times New Roman" panose="02020603050405020304" pitchFamily="18" charset="0"/>
              </a:rPr>
              <a:t>堆分配</a:t>
            </a:r>
            <a:r>
              <a:rPr lang="zh-CN" altLang="en-US" sz="2000" b="1" dirty="0">
                <a:solidFill>
                  <a:srgbClr val="6600FF"/>
                </a:solidFill>
                <a:latin typeface="Times New Roman" panose="02020603050405020304" pitchFamily="18" charset="0"/>
              </a:rPr>
              <a:t>存储结构；二是书号索引，因其个数不等，宜采用</a:t>
            </a:r>
            <a:r>
              <a:rPr lang="zh-CN" altLang="en-US" sz="2000" b="1" dirty="0">
                <a:solidFill>
                  <a:srgbClr val="FF0000"/>
                </a:solidFill>
                <a:latin typeface="Times New Roman" panose="02020603050405020304" pitchFamily="18" charset="0"/>
              </a:rPr>
              <a:t>链表</a:t>
            </a:r>
            <a:r>
              <a:rPr lang="zh-CN" altLang="en-US" sz="2000" b="1" dirty="0">
                <a:solidFill>
                  <a:srgbClr val="6600FF"/>
                </a:solidFill>
                <a:latin typeface="Times New Roman" panose="02020603050405020304" pitchFamily="18" charset="0"/>
              </a:rPr>
              <a:t>结构的线性表。</a:t>
            </a:r>
            <a:endParaRPr lang="zh-CN" altLang="en-US" sz="2000" b="1" dirty="0">
              <a:solidFill>
                <a:srgbClr val="6600FF"/>
              </a:solidFill>
              <a:latin typeface="Times New Roman" panose="02020603050405020304" pitchFamily="18" charset="0"/>
            </a:endParaRPr>
          </a:p>
        </p:txBody>
      </p:sp>
      <p:sp>
        <p:nvSpPr>
          <p:cNvPr id="162820" name="Text Box 4"/>
          <p:cNvSpPr txBox="1"/>
          <p:nvPr/>
        </p:nvSpPr>
        <p:spPr>
          <a:xfrm>
            <a:off x="1524000" y="620713"/>
            <a:ext cx="8401050" cy="3230245"/>
          </a:xfrm>
          <a:prstGeom prst="rect">
            <a:avLst/>
          </a:prstGeom>
          <a:noFill/>
          <a:ln w="9525">
            <a:noFill/>
          </a:ln>
        </p:spPr>
        <p:txBody>
          <a:bodyPr wrap="none">
            <a:spAutoFit/>
          </a:bodyPr>
          <a:p>
            <a:r>
              <a:rPr lang="en-US" altLang="zh-CN" sz="3600" b="1" dirty="0">
                <a:solidFill>
                  <a:srgbClr val="660066"/>
                </a:solidFill>
                <a:latin typeface="Times New Roman" panose="02020603050405020304" pitchFamily="18" charset="0"/>
                <a:ea typeface="隶书" panose="02010509060101010101" pitchFamily="49" charset="-122"/>
              </a:rPr>
              <a:t>      </a:t>
            </a:r>
            <a:r>
              <a:rPr lang="zh-CN" altLang="en-US" sz="3600" dirty="0">
                <a:solidFill>
                  <a:srgbClr val="660066"/>
                </a:solidFill>
                <a:latin typeface="Times New Roman" panose="02020603050405020304" pitchFamily="18" charset="0"/>
                <a:ea typeface="隶书" panose="02010509060101010101" pitchFamily="49" charset="-122"/>
              </a:rPr>
              <a:t>书库：</a:t>
            </a:r>
            <a:endParaRPr lang="zh-CN" altLang="en-US" sz="3600" b="1" dirty="0">
              <a:solidFill>
                <a:srgbClr val="660066"/>
              </a:solidFill>
              <a:latin typeface="Times New Roman" panose="02020603050405020304" pitchFamily="18" charset="0"/>
              <a:ea typeface="隶书" panose="02010509060101010101" pitchFamily="49" charset="-122"/>
            </a:endParaRPr>
          </a:p>
          <a:p>
            <a:r>
              <a:rPr lang="zh-CN" altLang="en-US" sz="2400" b="1" dirty="0">
                <a:solidFill>
                  <a:srgbClr val="FF6600"/>
                </a:solidFill>
                <a:latin typeface="Times New Roman" panose="02020603050405020304" pitchFamily="18" charset="0"/>
              </a:rPr>
              <a:t>书号                                书名</a:t>
            </a:r>
            <a:endParaRPr lang="zh-CN" altLang="en-US" sz="2400" b="1" dirty="0">
              <a:solidFill>
                <a:srgbClr val="FF6600"/>
              </a:solidFill>
              <a:latin typeface="Times New Roman" panose="02020603050405020304" pitchFamily="18" charset="0"/>
            </a:endParaRPr>
          </a:p>
          <a:p>
            <a:r>
              <a:rPr lang="en-US" altLang="zh-CN" sz="2400" dirty="0">
                <a:solidFill>
                  <a:srgbClr val="000000"/>
                </a:solidFill>
                <a:latin typeface="Tahoma" panose="020B0604030504040204" pitchFamily="34" charset="0"/>
                <a:sym typeface="Symbol" panose="05050102010706020507" pitchFamily="18" charset="2"/>
              </a:rPr>
              <a:t>005          Computer  Data  structures</a:t>
            </a:r>
            <a:endParaRPr lang="en-US" altLang="zh-CN" sz="2400" dirty="0">
              <a:solidFill>
                <a:srgbClr val="000000"/>
              </a:solidFill>
              <a:latin typeface="Tahoma" panose="020B0604030504040204" pitchFamily="34" charset="0"/>
              <a:sym typeface="Symbol" panose="05050102010706020507" pitchFamily="18" charset="2"/>
            </a:endParaRPr>
          </a:p>
          <a:p>
            <a:r>
              <a:rPr lang="en-US" altLang="zh-CN" sz="2400" dirty="0">
                <a:solidFill>
                  <a:srgbClr val="000000"/>
                </a:solidFill>
                <a:latin typeface="Tahoma" panose="020B0604030504040204" pitchFamily="34" charset="0"/>
                <a:sym typeface="Symbol" panose="05050102010706020507" pitchFamily="18" charset="2"/>
              </a:rPr>
              <a:t>010          Introduction  to Data Structures</a:t>
            </a:r>
            <a:endParaRPr lang="en-US" altLang="zh-CN" sz="2400" dirty="0">
              <a:solidFill>
                <a:srgbClr val="000000"/>
              </a:solidFill>
              <a:latin typeface="Tahoma" panose="020B0604030504040204" pitchFamily="34" charset="0"/>
              <a:sym typeface="Symbol" panose="05050102010706020507" pitchFamily="18" charset="2"/>
            </a:endParaRPr>
          </a:p>
          <a:p>
            <a:r>
              <a:rPr lang="en-US" altLang="zh-CN" sz="2400" dirty="0">
                <a:solidFill>
                  <a:srgbClr val="000000"/>
                </a:solidFill>
                <a:latin typeface="Tahoma" panose="020B0604030504040204" pitchFamily="34" charset="0"/>
                <a:sym typeface="Symbol" panose="05050102010706020507" pitchFamily="18" charset="2"/>
              </a:rPr>
              <a:t>023          Fundamentals  of  Data Structures</a:t>
            </a:r>
            <a:endParaRPr lang="en-US" altLang="zh-CN" sz="2400" dirty="0">
              <a:solidFill>
                <a:srgbClr val="000000"/>
              </a:solidFill>
              <a:latin typeface="Tahoma" panose="020B0604030504040204" pitchFamily="34" charset="0"/>
              <a:sym typeface="Symbol" panose="05050102010706020507" pitchFamily="18" charset="2"/>
            </a:endParaRPr>
          </a:p>
          <a:p>
            <a:r>
              <a:rPr lang="en-US" altLang="zh-CN" sz="2400" dirty="0">
                <a:solidFill>
                  <a:srgbClr val="000000"/>
                </a:solidFill>
                <a:latin typeface="Tahoma" panose="020B0604030504040204" pitchFamily="34" charset="0"/>
                <a:sym typeface="Symbol" panose="05050102010706020507" pitchFamily="18" charset="2"/>
              </a:rPr>
              <a:t>034          The Design  and Analysis of  Computer Algorithms</a:t>
            </a:r>
            <a:endParaRPr lang="en-US" altLang="zh-CN" sz="2400" dirty="0">
              <a:solidFill>
                <a:srgbClr val="000000"/>
              </a:solidFill>
              <a:latin typeface="Tahoma" panose="020B0604030504040204" pitchFamily="34" charset="0"/>
              <a:sym typeface="Symbol" panose="05050102010706020507" pitchFamily="18" charset="2"/>
            </a:endParaRPr>
          </a:p>
          <a:p>
            <a:r>
              <a:rPr lang="en-US" altLang="zh-CN" sz="2400" dirty="0">
                <a:solidFill>
                  <a:srgbClr val="000000"/>
                </a:solidFill>
                <a:latin typeface="Tahoma" panose="020B0604030504040204" pitchFamily="34" charset="0"/>
                <a:sym typeface="Symbol" panose="05050102010706020507" pitchFamily="18" charset="2"/>
              </a:rPr>
              <a:t>050          Introduction  to  Numerical  Analysis</a:t>
            </a:r>
            <a:endParaRPr lang="en-US" altLang="zh-CN" sz="2400" dirty="0">
              <a:solidFill>
                <a:srgbClr val="000000"/>
              </a:solidFill>
              <a:latin typeface="Tahoma" panose="020B0604030504040204" pitchFamily="34" charset="0"/>
              <a:sym typeface="Symbol" panose="05050102010706020507" pitchFamily="18" charset="2"/>
            </a:endParaRPr>
          </a:p>
          <a:p>
            <a:r>
              <a:rPr lang="en-US" altLang="zh-CN" sz="2400" dirty="0">
                <a:solidFill>
                  <a:srgbClr val="000000"/>
                </a:solidFill>
                <a:latin typeface="Tahoma" panose="020B0604030504040204" pitchFamily="34" charset="0"/>
                <a:sym typeface="Symbol" panose="05050102010706020507" pitchFamily="18" charset="2"/>
              </a:rPr>
              <a:t>067          Numerical  Analysis  </a:t>
            </a:r>
            <a:endParaRPr lang="en-US" altLang="zh-CN" sz="2400" dirty="0">
              <a:solidFill>
                <a:srgbClr val="000000"/>
              </a:solidFill>
              <a:latin typeface="Tahoma" panose="020B0604030504040204" pitchFamily="34" charset="0"/>
              <a:sym typeface="Symbol" panose="05050102010706020507" pitchFamily="18" charset="2"/>
            </a:endParaRPr>
          </a:p>
        </p:txBody>
      </p:sp>
      <p:sp>
        <p:nvSpPr>
          <p:cNvPr id="162821" name="Text Box 5"/>
          <p:cNvSpPr txBox="1"/>
          <p:nvPr/>
        </p:nvSpPr>
        <p:spPr>
          <a:xfrm>
            <a:off x="5961063" y="333375"/>
            <a:ext cx="4331970" cy="4399915"/>
          </a:xfrm>
          <a:prstGeom prst="rect">
            <a:avLst/>
          </a:prstGeom>
          <a:solidFill>
            <a:srgbClr val="99CCFF"/>
          </a:solidFill>
          <a:ln w="9525">
            <a:noFill/>
          </a:ln>
        </p:spPr>
        <p:txBody>
          <a:bodyPr wrap="none">
            <a:spAutoFit/>
          </a:bodyPr>
          <a:p>
            <a:r>
              <a:rPr lang="en-US" altLang="zh-CN" sz="3600" b="1" dirty="0">
                <a:solidFill>
                  <a:srgbClr val="660066"/>
                </a:solidFill>
                <a:latin typeface="Times New Roman" panose="02020603050405020304" pitchFamily="18" charset="0"/>
                <a:ea typeface="隶书" panose="02010509060101010101" pitchFamily="49" charset="-122"/>
              </a:rPr>
              <a:t>      </a:t>
            </a:r>
            <a:r>
              <a:rPr lang="zh-CN" altLang="en-US" sz="3600" b="1" dirty="0">
                <a:solidFill>
                  <a:srgbClr val="660066"/>
                </a:solidFill>
                <a:latin typeface="Times New Roman" panose="02020603050405020304" pitchFamily="18" charset="0"/>
                <a:ea typeface="隶书" panose="02010509060101010101" pitchFamily="49" charset="-122"/>
              </a:rPr>
              <a:t>关键词索引表</a:t>
            </a:r>
            <a:endParaRPr lang="zh-CN" altLang="en-US" sz="3600" b="1" dirty="0">
              <a:solidFill>
                <a:srgbClr val="660066"/>
              </a:solidFill>
              <a:latin typeface="Times New Roman" panose="02020603050405020304" pitchFamily="18" charset="0"/>
              <a:ea typeface="隶书" panose="02010509060101010101" pitchFamily="49" charset="-122"/>
            </a:endParaRPr>
          </a:p>
          <a:p>
            <a:r>
              <a:rPr lang="zh-CN" altLang="en-US" sz="2800" b="1" dirty="0">
                <a:solidFill>
                  <a:srgbClr val="C7C7DF"/>
                </a:solidFill>
                <a:latin typeface="宋体" panose="02010600030101010101" pitchFamily="2" charset="-122"/>
              </a:rPr>
              <a:t> </a:t>
            </a:r>
            <a:r>
              <a:rPr lang="zh-CN" altLang="en-US" sz="2400" b="1" dirty="0">
                <a:solidFill>
                  <a:srgbClr val="4D00BF"/>
                </a:solidFill>
                <a:latin typeface="宋体" panose="02010600030101010101" pitchFamily="2" charset="-122"/>
              </a:rPr>
              <a:t>关键词         书号索引</a:t>
            </a:r>
            <a:endParaRPr lang="zh-CN" altLang="en-US" sz="2400" b="1" dirty="0">
              <a:solidFill>
                <a:srgbClr val="4D00BF"/>
              </a:solidFill>
              <a:latin typeface="宋体" panose="02010600030101010101" pitchFamily="2" charset="-122"/>
            </a:endParaRPr>
          </a:p>
          <a:p>
            <a:r>
              <a:rPr lang="en-US" altLang="zh-CN" sz="2400" b="1" dirty="0">
                <a:solidFill>
                  <a:srgbClr val="FF6600"/>
                </a:solidFill>
                <a:latin typeface="宋体" panose="02010600030101010101" pitchFamily="2" charset="-122"/>
              </a:rPr>
              <a:t>algorithms      034</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analysis        034,050,067</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computer        005,034</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data            005,010,023</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design          034</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fundamentals    023</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introduction    010,050</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numerical       050,067</a:t>
            </a:r>
            <a:endParaRPr lang="en-US" altLang="zh-CN" sz="2400" b="1" dirty="0">
              <a:solidFill>
                <a:srgbClr val="FF6600"/>
              </a:solidFill>
              <a:latin typeface="宋体" panose="02010600030101010101" pitchFamily="2" charset="-122"/>
            </a:endParaRPr>
          </a:p>
          <a:p>
            <a:r>
              <a:rPr lang="en-US" altLang="zh-CN" sz="2400" b="1" dirty="0">
                <a:solidFill>
                  <a:srgbClr val="FF6600"/>
                </a:solidFill>
                <a:latin typeface="宋体" panose="02010600030101010101" pitchFamily="2" charset="-122"/>
              </a:rPr>
              <a:t>structures      005,010,023</a:t>
            </a:r>
            <a:endParaRPr lang="en-US" altLang="zh-CN" sz="2400" b="1" dirty="0">
              <a:solidFill>
                <a:srgbClr val="FF6600"/>
              </a:solidFill>
              <a:latin typeface="宋体" panose="02010600030101010101" pitchFamily="2" charset="-122"/>
            </a:endParaRPr>
          </a:p>
        </p:txBody>
      </p:sp>
      <p:sp>
        <p:nvSpPr>
          <p:cNvPr id="162823" name="Text Box 7"/>
          <p:cNvSpPr txBox="1"/>
          <p:nvPr/>
        </p:nvSpPr>
        <p:spPr>
          <a:xfrm>
            <a:off x="2379663" y="3914775"/>
            <a:ext cx="3007995" cy="583565"/>
          </a:xfrm>
          <a:prstGeom prst="rect">
            <a:avLst/>
          </a:prstGeom>
          <a:noFill/>
          <a:ln w="9525">
            <a:noFill/>
          </a:ln>
        </p:spPr>
        <p:txBody>
          <a:bodyPr wrap="none">
            <a:spAutoFit/>
          </a:bodyPr>
          <a:p>
            <a:r>
              <a:rPr lang="en-US" altLang="zh-CN" sz="3200" b="1" dirty="0">
                <a:solidFill>
                  <a:srgbClr val="006600"/>
                </a:solidFill>
                <a:latin typeface="Times New Roman" panose="02020603050405020304" pitchFamily="18" charset="0"/>
              </a:rPr>
              <a:t>data   structures</a:t>
            </a:r>
            <a:endParaRPr lang="en-US" altLang="zh-CN" sz="2400" b="1" dirty="0">
              <a:solidFill>
                <a:srgbClr val="C7C7DF"/>
              </a:solidFill>
              <a:latin typeface="Times New Roman" panose="02020603050405020304" pitchFamily="18" charset="0"/>
            </a:endParaRPr>
          </a:p>
        </p:txBody>
      </p:sp>
      <p:sp>
        <p:nvSpPr>
          <p:cNvPr id="162824" name="Line 8"/>
          <p:cNvSpPr/>
          <p:nvPr/>
        </p:nvSpPr>
        <p:spPr>
          <a:xfrm flipV="1">
            <a:off x="3065463" y="2771775"/>
            <a:ext cx="2971800" cy="1219200"/>
          </a:xfrm>
          <a:prstGeom prst="line">
            <a:avLst/>
          </a:prstGeom>
          <a:ln w="28575" cap="flat" cmpd="sng">
            <a:solidFill>
              <a:schemeClr val="tx2"/>
            </a:solidFill>
            <a:prstDash val="solid"/>
            <a:headEnd type="none" w="med" len="med"/>
            <a:tailEnd type="triangle" w="med" len="med"/>
          </a:ln>
        </p:spPr>
      </p:sp>
      <p:sp>
        <p:nvSpPr>
          <p:cNvPr id="162825" name="Line 9"/>
          <p:cNvSpPr/>
          <p:nvPr/>
        </p:nvSpPr>
        <p:spPr>
          <a:xfrm>
            <a:off x="5351463" y="4295775"/>
            <a:ext cx="609600" cy="152400"/>
          </a:xfrm>
          <a:prstGeom prst="line">
            <a:avLst/>
          </a:prstGeom>
          <a:ln w="28575" cap="flat" cmpd="sng">
            <a:solidFill>
              <a:schemeClr val="tx2"/>
            </a:solidFill>
            <a:prstDash val="solid"/>
            <a:headEnd type="none" w="med" len="med"/>
            <a:tailEnd type="triangle" w="med" len="med"/>
          </a:ln>
        </p:spPr>
      </p:sp>
      <p:sp>
        <p:nvSpPr>
          <p:cNvPr id="162826" name="Line 10"/>
          <p:cNvSpPr/>
          <p:nvPr/>
        </p:nvSpPr>
        <p:spPr>
          <a:xfrm>
            <a:off x="8534400" y="3990975"/>
            <a:ext cx="1676400" cy="0"/>
          </a:xfrm>
          <a:prstGeom prst="line">
            <a:avLst/>
          </a:prstGeom>
          <a:ln w="19050" cap="flat" cmpd="sng">
            <a:solidFill>
              <a:schemeClr val="accent2"/>
            </a:solidFill>
            <a:prstDash val="solid"/>
            <a:headEnd type="none" w="med" len="med"/>
            <a:tailEnd type="none" w="med" len="med"/>
          </a:ln>
        </p:spPr>
      </p:sp>
      <p:sp>
        <p:nvSpPr>
          <p:cNvPr id="162827" name="Line 11"/>
          <p:cNvSpPr/>
          <p:nvPr/>
        </p:nvSpPr>
        <p:spPr>
          <a:xfrm>
            <a:off x="8543925" y="4652963"/>
            <a:ext cx="1676400" cy="0"/>
          </a:xfrm>
          <a:prstGeom prst="line">
            <a:avLst/>
          </a:prstGeom>
          <a:ln w="57150" cap="flat" cmpd="sng">
            <a:solidFill>
              <a:srgbClr val="3333FF"/>
            </a:solidFill>
            <a:prstDash val="solid"/>
            <a:headEnd type="none" w="med" len="med"/>
            <a:tailEnd type="none" w="med" len="med"/>
          </a:ln>
        </p:spPr>
      </p:sp>
      <p:sp>
        <p:nvSpPr>
          <p:cNvPr id="104458" name="Slide Number Placeholder 9"/>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box(out)">
                                      <p:cBhvr>
                                        <p:cTn id="7" dur="500"/>
                                        <p:tgtEl>
                                          <p:spTgt spid="1628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2821"/>
                                        </p:tgtEl>
                                        <p:attrNameLst>
                                          <p:attrName>style.visibility</p:attrName>
                                        </p:attrNameLst>
                                      </p:cBhvr>
                                      <p:to>
                                        <p:strVal val="visible"/>
                                      </p:to>
                                    </p:set>
                                    <p:animEffect transition="in" filter="box(out)">
                                      <p:cBhvr>
                                        <p:cTn id="12" dur="500"/>
                                        <p:tgtEl>
                                          <p:spTgt spid="1628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2823"/>
                                        </p:tgtEl>
                                        <p:attrNameLst>
                                          <p:attrName>style.visibility</p:attrName>
                                        </p:attrNameLst>
                                      </p:cBhvr>
                                      <p:to>
                                        <p:strVal val="visible"/>
                                      </p:to>
                                    </p:set>
                                    <p:animEffect transition="in" filter="box(out)">
                                      <p:cBhvr>
                                        <p:cTn id="17" dur="500"/>
                                        <p:tgtEl>
                                          <p:spTgt spid="16282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162824"/>
                                        </p:tgtEl>
                                        <p:attrNameLst>
                                          <p:attrName>style.visibility</p:attrName>
                                        </p:attrNameLst>
                                      </p:cBhvr>
                                      <p:to>
                                        <p:strVal val="visible"/>
                                      </p:to>
                                    </p:set>
                                    <p:anim calcmode="lin" valueType="num">
                                      <p:cBhvr>
                                        <p:cTn id="22" dur="500" fill="hold"/>
                                        <p:tgtEl>
                                          <p:spTgt spid="162824"/>
                                        </p:tgtEl>
                                        <p:attrNameLst>
                                          <p:attrName>ppt_x</p:attrName>
                                        </p:attrNameLst>
                                      </p:cBhvr>
                                      <p:tavLst>
                                        <p:tav tm="0">
                                          <p:val>
                                            <p:strVal val="#ppt_x-#ppt_w/2"/>
                                          </p:val>
                                        </p:tav>
                                        <p:tav tm="100000">
                                          <p:val>
                                            <p:strVal val="#ppt_x"/>
                                          </p:val>
                                        </p:tav>
                                      </p:tavLst>
                                    </p:anim>
                                    <p:anim calcmode="lin" valueType="num">
                                      <p:cBhvr>
                                        <p:cTn id="23" dur="500" fill="hold"/>
                                        <p:tgtEl>
                                          <p:spTgt spid="162824"/>
                                        </p:tgtEl>
                                        <p:attrNameLst>
                                          <p:attrName>ppt_y</p:attrName>
                                        </p:attrNameLst>
                                      </p:cBhvr>
                                      <p:tavLst>
                                        <p:tav tm="0">
                                          <p:val>
                                            <p:strVal val="#ppt_y"/>
                                          </p:val>
                                        </p:tav>
                                        <p:tav tm="100000">
                                          <p:val>
                                            <p:strVal val="#ppt_y"/>
                                          </p:val>
                                        </p:tav>
                                      </p:tavLst>
                                    </p:anim>
                                    <p:anim calcmode="lin" valueType="num">
                                      <p:cBhvr>
                                        <p:cTn id="24" dur="500" fill="hold"/>
                                        <p:tgtEl>
                                          <p:spTgt spid="162824"/>
                                        </p:tgtEl>
                                        <p:attrNameLst>
                                          <p:attrName>ppt_w</p:attrName>
                                        </p:attrNameLst>
                                      </p:cBhvr>
                                      <p:tavLst>
                                        <p:tav tm="0">
                                          <p:val>
                                            <p:fltVal val="0.000000"/>
                                          </p:val>
                                        </p:tav>
                                        <p:tav tm="100000">
                                          <p:val>
                                            <p:strVal val="#ppt_w"/>
                                          </p:val>
                                        </p:tav>
                                      </p:tavLst>
                                    </p:anim>
                                    <p:anim calcmode="lin" valueType="num">
                                      <p:cBhvr>
                                        <p:cTn id="25" dur="500" fill="hold"/>
                                        <p:tgtEl>
                                          <p:spTgt spid="16282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162826"/>
                                        </p:tgtEl>
                                        <p:attrNameLst>
                                          <p:attrName>style.visibility</p:attrName>
                                        </p:attrNameLst>
                                      </p:cBhvr>
                                      <p:to>
                                        <p:strVal val="visible"/>
                                      </p:to>
                                    </p:set>
                                    <p:anim calcmode="lin" valueType="num">
                                      <p:cBhvr>
                                        <p:cTn id="30" dur="500" fill="hold"/>
                                        <p:tgtEl>
                                          <p:spTgt spid="162826"/>
                                        </p:tgtEl>
                                        <p:attrNameLst>
                                          <p:attrName>ppt_x</p:attrName>
                                        </p:attrNameLst>
                                      </p:cBhvr>
                                      <p:tavLst>
                                        <p:tav tm="0">
                                          <p:val>
                                            <p:strVal val="#ppt_x-#ppt_w/2"/>
                                          </p:val>
                                        </p:tav>
                                        <p:tav tm="100000">
                                          <p:val>
                                            <p:strVal val="#ppt_x"/>
                                          </p:val>
                                        </p:tav>
                                      </p:tavLst>
                                    </p:anim>
                                    <p:anim calcmode="lin" valueType="num">
                                      <p:cBhvr>
                                        <p:cTn id="31" dur="500" fill="hold"/>
                                        <p:tgtEl>
                                          <p:spTgt spid="162826"/>
                                        </p:tgtEl>
                                        <p:attrNameLst>
                                          <p:attrName>ppt_y</p:attrName>
                                        </p:attrNameLst>
                                      </p:cBhvr>
                                      <p:tavLst>
                                        <p:tav tm="0">
                                          <p:val>
                                            <p:strVal val="#ppt_y"/>
                                          </p:val>
                                        </p:tav>
                                        <p:tav tm="100000">
                                          <p:val>
                                            <p:strVal val="#ppt_y"/>
                                          </p:val>
                                        </p:tav>
                                      </p:tavLst>
                                    </p:anim>
                                    <p:anim calcmode="lin" valueType="num">
                                      <p:cBhvr>
                                        <p:cTn id="32" dur="500" fill="hold"/>
                                        <p:tgtEl>
                                          <p:spTgt spid="162826"/>
                                        </p:tgtEl>
                                        <p:attrNameLst>
                                          <p:attrName>ppt_w</p:attrName>
                                        </p:attrNameLst>
                                      </p:cBhvr>
                                      <p:tavLst>
                                        <p:tav tm="0">
                                          <p:val>
                                            <p:fltVal val="0.000000"/>
                                          </p:val>
                                        </p:tav>
                                        <p:tav tm="100000">
                                          <p:val>
                                            <p:strVal val="#ppt_w"/>
                                          </p:val>
                                        </p:tav>
                                      </p:tavLst>
                                    </p:anim>
                                    <p:anim calcmode="lin" valueType="num">
                                      <p:cBhvr>
                                        <p:cTn id="33" dur="500" fill="hold"/>
                                        <p:tgtEl>
                                          <p:spTgt spid="162826"/>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162825"/>
                                        </p:tgtEl>
                                        <p:attrNameLst>
                                          <p:attrName>style.visibility</p:attrName>
                                        </p:attrNameLst>
                                      </p:cBhvr>
                                      <p:to>
                                        <p:strVal val="visible"/>
                                      </p:to>
                                    </p:set>
                                    <p:anim calcmode="lin" valueType="num">
                                      <p:cBhvr>
                                        <p:cTn id="38" dur="500" fill="hold"/>
                                        <p:tgtEl>
                                          <p:spTgt spid="162825"/>
                                        </p:tgtEl>
                                        <p:attrNameLst>
                                          <p:attrName>ppt_x</p:attrName>
                                        </p:attrNameLst>
                                      </p:cBhvr>
                                      <p:tavLst>
                                        <p:tav tm="0">
                                          <p:val>
                                            <p:strVal val="#ppt_x-#ppt_w/2"/>
                                          </p:val>
                                        </p:tav>
                                        <p:tav tm="100000">
                                          <p:val>
                                            <p:strVal val="#ppt_x"/>
                                          </p:val>
                                        </p:tav>
                                      </p:tavLst>
                                    </p:anim>
                                    <p:anim calcmode="lin" valueType="num">
                                      <p:cBhvr>
                                        <p:cTn id="39" dur="500" fill="hold"/>
                                        <p:tgtEl>
                                          <p:spTgt spid="162825"/>
                                        </p:tgtEl>
                                        <p:attrNameLst>
                                          <p:attrName>ppt_y</p:attrName>
                                        </p:attrNameLst>
                                      </p:cBhvr>
                                      <p:tavLst>
                                        <p:tav tm="0">
                                          <p:val>
                                            <p:strVal val="#ppt_y"/>
                                          </p:val>
                                        </p:tav>
                                        <p:tav tm="100000">
                                          <p:val>
                                            <p:strVal val="#ppt_y"/>
                                          </p:val>
                                        </p:tav>
                                      </p:tavLst>
                                    </p:anim>
                                    <p:anim calcmode="lin" valueType="num">
                                      <p:cBhvr>
                                        <p:cTn id="40" dur="500" fill="hold"/>
                                        <p:tgtEl>
                                          <p:spTgt spid="162825"/>
                                        </p:tgtEl>
                                        <p:attrNameLst>
                                          <p:attrName>ppt_w</p:attrName>
                                        </p:attrNameLst>
                                      </p:cBhvr>
                                      <p:tavLst>
                                        <p:tav tm="0">
                                          <p:val>
                                            <p:fltVal val="0.000000"/>
                                          </p:val>
                                        </p:tav>
                                        <p:tav tm="100000">
                                          <p:val>
                                            <p:strVal val="#ppt_w"/>
                                          </p:val>
                                        </p:tav>
                                      </p:tavLst>
                                    </p:anim>
                                    <p:anim calcmode="lin" valueType="num">
                                      <p:cBhvr>
                                        <p:cTn id="41" dur="500" fill="hold"/>
                                        <p:tgtEl>
                                          <p:spTgt spid="162825"/>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162827"/>
                                        </p:tgtEl>
                                        <p:attrNameLst>
                                          <p:attrName>style.visibility</p:attrName>
                                        </p:attrNameLst>
                                      </p:cBhvr>
                                      <p:to>
                                        <p:strVal val="visible"/>
                                      </p:to>
                                    </p:set>
                                    <p:anim calcmode="lin" valueType="num">
                                      <p:cBhvr>
                                        <p:cTn id="46" dur="500" fill="hold"/>
                                        <p:tgtEl>
                                          <p:spTgt spid="162827"/>
                                        </p:tgtEl>
                                        <p:attrNameLst>
                                          <p:attrName>ppt_x</p:attrName>
                                        </p:attrNameLst>
                                      </p:cBhvr>
                                      <p:tavLst>
                                        <p:tav tm="0">
                                          <p:val>
                                            <p:strVal val="#ppt_x-#ppt_w/2"/>
                                          </p:val>
                                        </p:tav>
                                        <p:tav tm="100000">
                                          <p:val>
                                            <p:strVal val="#ppt_x"/>
                                          </p:val>
                                        </p:tav>
                                      </p:tavLst>
                                    </p:anim>
                                    <p:anim calcmode="lin" valueType="num">
                                      <p:cBhvr>
                                        <p:cTn id="47" dur="500" fill="hold"/>
                                        <p:tgtEl>
                                          <p:spTgt spid="162827"/>
                                        </p:tgtEl>
                                        <p:attrNameLst>
                                          <p:attrName>ppt_y</p:attrName>
                                        </p:attrNameLst>
                                      </p:cBhvr>
                                      <p:tavLst>
                                        <p:tav tm="0">
                                          <p:val>
                                            <p:strVal val="#ppt_y"/>
                                          </p:val>
                                        </p:tav>
                                        <p:tav tm="100000">
                                          <p:val>
                                            <p:strVal val="#ppt_y"/>
                                          </p:val>
                                        </p:tav>
                                      </p:tavLst>
                                    </p:anim>
                                    <p:anim calcmode="lin" valueType="num">
                                      <p:cBhvr>
                                        <p:cTn id="48" dur="500" fill="hold"/>
                                        <p:tgtEl>
                                          <p:spTgt spid="162827"/>
                                        </p:tgtEl>
                                        <p:attrNameLst>
                                          <p:attrName>ppt_w</p:attrName>
                                        </p:attrNameLst>
                                      </p:cBhvr>
                                      <p:tavLst>
                                        <p:tav tm="0">
                                          <p:val>
                                            <p:fltVal val="0.000000"/>
                                          </p:val>
                                        </p:tav>
                                        <p:tav tm="100000">
                                          <p:val>
                                            <p:strVal val="#ppt_w"/>
                                          </p:val>
                                        </p:tav>
                                      </p:tavLst>
                                    </p:anim>
                                    <p:anim calcmode="lin" valueType="num">
                                      <p:cBhvr>
                                        <p:cTn id="49" dur="500" fill="hold"/>
                                        <p:tgtEl>
                                          <p:spTgt spid="162827"/>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
                                            <p:txEl>
                                              <p:charRg st="0" end="9"/>
                                            </p:txEl>
                                          </p:spTgt>
                                        </p:tgtEl>
                                        <p:attrNameLst>
                                          <p:attrName>style.visibility</p:attrName>
                                        </p:attrNameLst>
                                      </p:cBhvr>
                                      <p:to>
                                        <p:strVal val="visible"/>
                                      </p:to>
                                    </p:set>
                                    <p:animEffect transition="in" filter="blinds(horizontal)">
                                      <p:cBhvr>
                                        <p:cTn id="59" dur="500"/>
                                        <p:tgtEl>
                                          <p:spTgt spid="10">
                                            <p:txEl>
                                              <p:charRg st="0"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0">
                                            <p:txEl>
                                              <p:charRg st="9" end="56"/>
                                            </p:txEl>
                                          </p:spTgt>
                                        </p:tgtEl>
                                        <p:attrNameLst>
                                          <p:attrName>style.visibility</p:attrName>
                                        </p:attrNameLst>
                                      </p:cBhvr>
                                      <p:to>
                                        <p:strVal val="visible"/>
                                      </p:to>
                                    </p:set>
                                    <p:animEffect transition="in" filter="blinds(horizontal)">
                                      <p:cBhvr>
                                        <p:cTn id="64" dur="500"/>
                                        <p:tgtEl>
                                          <p:spTgt spid="10">
                                            <p:txEl>
                                              <p:charRg st="9" end="5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
                                            <p:txEl>
                                              <p:charRg st="56" end="161"/>
                                            </p:txEl>
                                          </p:spTgt>
                                        </p:tgtEl>
                                        <p:attrNameLst>
                                          <p:attrName>style.visibility</p:attrName>
                                        </p:attrNameLst>
                                      </p:cBhvr>
                                      <p:to>
                                        <p:strVal val="visible"/>
                                      </p:to>
                                    </p:set>
                                    <p:animEffect transition="in" filter="blinds(horizontal)">
                                      <p:cBhvr>
                                        <p:cTn id="69" dur="500"/>
                                        <p:tgtEl>
                                          <p:spTgt spid="10">
                                            <p:txEl>
                                              <p:charRg st="56"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build="p"/>
      <p:bldP spid="162820" grpId="0"/>
      <p:bldP spid="162821" grpId="0" bldLvl="0" animBg="1"/>
      <p:bldP spid="1628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Text Box 2"/>
          <p:cNvSpPr txBox="1"/>
          <p:nvPr/>
        </p:nvSpPr>
        <p:spPr>
          <a:xfrm>
            <a:off x="2438400" y="685800"/>
            <a:ext cx="7834630" cy="891540"/>
          </a:xfrm>
          <a:prstGeom prst="rect">
            <a:avLst/>
          </a:prstGeom>
          <a:noFill/>
          <a:ln w="9525">
            <a:noFill/>
          </a:ln>
        </p:spPr>
        <p:txBody>
          <a:bodyPr wrap="none">
            <a:spAutoFit/>
          </a:bodyPr>
          <a:p>
            <a:r>
              <a:rPr lang="zh-CN" altLang="en-US" sz="2800" b="1" dirty="0">
                <a:solidFill>
                  <a:srgbClr val="660066"/>
                </a:solidFill>
                <a:latin typeface="Times New Roman" panose="02020603050405020304" pitchFamily="18" charset="0"/>
              </a:rPr>
              <a:t>常用词表</a:t>
            </a:r>
            <a:r>
              <a:rPr lang="en-US" altLang="zh-CN" sz="2800" b="1" dirty="0">
                <a:solidFill>
                  <a:srgbClr val="4D00BF"/>
                </a:solidFill>
                <a:latin typeface="Times New Roman" panose="02020603050405020304" pitchFamily="18" charset="0"/>
              </a:rPr>
              <a:t>——</a:t>
            </a:r>
            <a:r>
              <a:rPr lang="zh-CN" altLang="en-US" sz="2800" b="1" dirty="0">
                <a:solidFill>
                  <a:srgbClr val="4D00BF"/>
                </a:solidFill>
                <a:latin typeface="Times New Roman" panose="02020603050405020304" pitchFamily="18" charset="0"/>
              </a:rPr>
              <a:t>用于分离单词是否是关键字。</a:t>
            </a:r>
            <a:endParaRPr lang="zh-CN" altLang="en-US" sz="2800" b="1" dirty="0">
              <a:solidFill>
                <a:srgbClr val="4D00BF"/>
              </a:solidFill>
              <a:latin typeface="Times New Roman" panose="02020603050405020304" pitchFamily="18" charset="0"/>
            </a:endParaRPr>
          </a:p>
          <a:p>
            <a:r>
              <a:rPr lang="zh-CN" altLang="en-US" sz="2400" b="1" dirty="0">
                <a:solidFill>
                  <a:srgbClr val="800080"/>
                </a:solidFill>
                <a:latin typeface="Times New Roman" panose="02020603050405020304" pitchFamily="18" charset="0"/>
              </a:rPr>
              <a:t>处理每个单词时，首先检索常用表，若没有则是关键字。</a:t>
            </a:r>
            <a:endParaRPr lang="zh-CN" altLang="en-US" sz="2400" b="1" dirty="0">
              <a:solidFill>
                <a:srgbClr val="800080"/>
              </a:solidFill>
              <a:latin typeface="Times New Roman" panose="02020603050405020304" pitchFamily="18" charset="0"/>
            </a:endParaRPr>
          </a:p>
        </p:txBody>
      </p:sp>
      <p:sp>
        <p:nvSpPr>
          <p:cNvPr id="164867" name="Text Box 3"/>
          <p:cNvSpPr txBox="1"/>
          <p:nvPr/>
        </p:nvSpPr>
        <p:spPr>
          <a:xfrm>
            <a:off x="2514600" y="1981200"/>
            <a:ext cx="6971665" cy="521970"/>
          </a:xfrm>
          <a:prstGeom prst="rect">
            <a:avLst/>
          </a:prstGeom>
          <a:noFill/>
          <a:ln w="9525">
            <a:noFill/>
          </a:ln>
        </p:spPr>
        <p:txBody>
          <a:bodyPr wrap="none">
            <a:spAutoFit/>
          </a:bodyPr>
          <a:p>
            <a:r>
              <a:rPr lang="zh-CN" altLang="en-US" sz="2800" b="1" dirty="0">
                <a:solidFill>
                  <a:srgbClr val="660066"/>
                </a:solidFill>
                <a:latin typeface="Times New Roman" panose="02020603050405020304" pitchFamily="18" charset="0"/>
              </a:rPr>
              <a:t>词表</a:t>
            </a:r>
            <a:r>
              <a:rPr lang="en-US" altLang="zh-CN" sz="2800" b="1" dirty="0">
                <a:solidFill>
                  <a:srgbClr val="4D00BF"/>
                </a:solidFill>
                <a:latin typeface="Times New Roman" panose="02020603050405020304" pitchFamily="18" charset="0"/>
              </a:rPr>
              <a:t>——</a:t>
            </a:r>
            <a:r>
              <a:rPr lang="zh-CN" altLang="en-US" sz="2800" b="1" dirty="0">
                <a:solidFill>
                  <a:srgbClr val="4D00BF"/>
                </a:solidFill>
                <a:latin typeface="Times New Roman" panose="02020603050405020304" pitchFamily="18" charset="0"/>
              </a:rPr>
              <a:t>用于存储一本书名中所有关键字。</a:t>
            </a:r>
            <a:endParaRPr lang="zh-CN" altLang="en-US" sz="2800" b="1" dirty="0">
              <a:solidFill>
                <a:srgbClr val="4D00BF"/>
              </a:solidFill>
              <a:latin typeface="Times New Roman" panose="02020603050405020304" pitchFamily="18" charset="0"/>
            </a:endParaRPr>
          </a:p>
        </p:txBody>
      </p:sp>
      <p:sp>
        <p:nvSpPr>
          <p:cNvPr id="164880" name="Text Box 16"/>
          <p:cNvSpPr txBox="1"/>
          <p:nvPr/>
        </p:nvSpPr>
        <p:spPr>
          <a:xfrm>
            <a:off x="1524000" y="6019800"/>
            <a:ext cx="1334135" cy="460375"/>
          </a:xfrm>
          <a:prstGeom prst="rect">
            <a:avLst/>
          </a:prstGeom>
          <a:noFill/>
          <a:ln w="9525">
            <a:noFill/>
          </a:ln>
        </p:spPr>
        <p:txBody>
          <a:bodyPr wrap="none">
            <a:spAutoFit/>
          </a:bodyPr>
          <a:p>
            <a:r>
              <a:rPr lang="en-US" altLang="zh-CN" sz="2400" dirty="0">
                <a:solidFill>
                  <a:srgbClr val="800080"/>
                </a:solidFill>
                <a:latin typeface="Times New Roman" panose="02020603050405020304" pitchFamily="18" charset="0"/>
              </a:rPr>
              <a:t>maxword</a:t>
            </a:r>
            <a:endParaRPr lang="en-US" altLang="zh-CN" sz="2400" dirty="0">
              <a:solidFill>
                <a:srgbClr val="800080"/>
              </a:solidFill>
              <a:latin typeface="Times New Roman" panose="02020603050405020304" pitchFamily="18" charset="0"/>
            </a:endParaRPr>
          </a:p>
        </p:txBody>
      </p:sp>
      <p:grpSp>
        <p:nvGrpSpPr>
          <p:cNvPr id="2" name="Group 22"/>
          <p:cNvGrpSpPr/>
          <p:nvPr/>
        </p:nvGrpSpPr>
        <p:grpSpPr>
          <a:xfrm>
            <a:off x="1752600" y="4572000"/>
            <a:ext cx="1143000" cy="522288"/>
            <a:chOff x="144" y="2784"/>
            <a:chExt cx="720" cy="329"/>
          </a:xfrm>
        </p:grpSpPr>
        <p:sp>
          <p:nvSpPr>
            <p:cNvPr id="105495" name="Text Box 19"/>
            <p:cNvSpPr txBox="1"/>
            <p:nvPr/>
          </p:nvSpPr>
          <p:spPr>
            <a:xfrm>
              <a:off x="144" y="2784"/>
              <a:ext cx="427" cy="329"/>
            </a:xfrm>
            <a:prstGeom prst="rect">
              <a:avLst/>
            </a:prstGeom>
            <a:noFill/>
            <a:ln w="9525">
              <a:noFill/>
            </a:ln>
          </p:spPr>
          <p:txBody>
            <a:bodyPr wrap="none">
              <a:spAutoFit/>
            </a:bodyPr>
            <a:p>
              <a:r>
                <a:rPr lang="en-US" altLang="zh-CN" sz="2800" dirty="0">
                  <a:solidFill>
                    <a:srgbClr val="660066"/>
                  </a:solidFill>
                  <a:latin typeface="Times New Roman" panose="02020603050405020304" pitchFamily="18" charset="0"/>
                </a:rPr>
                <a:t>last</a:t>
              </a:r>
              <a:endParaRPr lang="en-US" altLang="zh-CN" sz="2400" dirty="0">
                <a:solidFill>
                  <a:srgbClr val="6600FF"/>
                </a:solidFill>
                <a:latin typeface="Times New Roman" panose="02020603050405020304" pitchFamily="18" charset="0"/>
              </a:endParaRPr>
            </a:p>
          </p:txBody>
        </p:sp>
        <p:sp>
          <p:nvSpPr>
            <p:cNvPr id="105496" name="Line 21"/>
            <p:cNvSpPr/>
            <p:nvPr/>
          </p:nvSpPr>
          <p:spPr>
            <a:xfrm>
              <a:off x="576" y="2976"/>
              <a:ext cx="288" cy="0"/>
            </a:xfrm>
            <a:prstGeom prst="line">
              <a:avLst/>
            </a:prstGeom>
            <a:ln w="28575" cap="flat" cmpd="sng">
              <a:solidFill>
                <a:schemeClr val="tx2"/>
              </a:solidFill>
              <a:prstDash val="solid"/>
              <a:headEnd type="none" w="med" len="med"/>
              <a:tailEnd type="triangle" w="med" len="med"/>
            </a:ln>
          </p:spPr>
        </p:sp>
      </p:grpSp>
      <p:sp>
        <p:nvSpPr>
          <p:cNvPr id="164890" name="Text Box 26"/>
          <p:cNvSpPr txBox="1"/>
          <p:nvPr/>
        </p:nvSpPr>
        <p:spPr>
          <a:xfrm>
            <a:off x="4419600" y="2971800"/>
            <a:ext cx="1155700" cy="460375"/>
          </a:xfrm>
          <a:prstGeom prst="rect">
            <a:avLst/>
          </a:prstGeom>
          <a:noFill/>
          <a:ln w="9525">
            <a:noFill/>
          </a:ln>
        </p:spPr>
        <p:txBody>
          <a:bodyPr wrap="none">
            <a:spAutoFit/>
          </a:bodyPr>
          <a:p>
            <a:r>
              <a:rPr lang="en-US" altLang="zh-CN" sz="2400" dirty="0">
                <a:solidFill>
                  <a:srgbClr val="660066"/>
                </a:solidFill>
                <a:latin typeface="Times New Roman" panose="02020603050405020304" pitchFamily="18" charset="0"/>
              </a:rPr>
              <a:t> </a:t>
            </a:r>
            <a:r>
              <a:rPr lang="en-US" altLang="zh-CN" sz="2400" dirty="0">
                <a:solidFill>
                  <a:srgbClr val="800080"/>
                </a:solidFill>
                <a:latin typeface="Times New Roman" panose="02020603050405020304" pitchFamily="18" charset="0"/>
              </a:rPr>
              <a:t>maxlen</a:t>
            </a:r>
            <a:endParaRPr lang="en-US" altLang="zh-CN" sz="2400" dirty="0">
              <a:solidFill>
                <a:srgbClr val="800080"/>
              </a:solidFill>
              <a:latin typeface="Times New Roman" panose="02020603050405020304" pitchFamily="18" charset="0"/>
            </a:endParaRPr>
          </a:p>
        </p:txBody>
      </p:sp>
      <p:grpSp>
        <p:nvGrpSpPr>
          <p:cNvPr id="3" name="Group 28"/>
          <p:cNvGrpSpPr/>
          <p:nvPr/>
        </p:nvGrpSpPr>
        <p:grpSpPr>
          <a:xfrm>
            <a:off x="2895600" y="3429000"/>
            <a:ext cx="2209800" cy="3046413"/>
            <a:chOff x="864" y="2160"/>
            <a:chExt cx="1392" cy="1919"/>
          </a:xfrm>
        </p:grpSpPr>
        <p:sp>
          <p:nvSpPr>
            <p:cNvPr id="105487" name="Text Box 6"/>
            <p:cNvSpPr txBox="1"/>
            <p:nvPr/>
          </p:nvSpPr>
          <p:spPr>
            <a:xfrm>
              <a:off x="864" y="2160"/>
              <a:ext cx="1386" cy="1919"/>
            </a:xfrm>
            <a:prstGeom prst="rect">
              <a:avLst/>
            </a:prstGeom>
            <a:solidFill>
              <a:srgbClr val="FF99FF"/>
            </a:solidFill>
            <a:ln w="28575" cap="flat" cmpd="sng">
              <a:solidFill>
                <a:srgbClr val="336600"/>
              </a:solidFill>
              <a:prstDash val="solid"/>
              <a:miter/>
              <a:headEnd type="none" w="med" len="med"/>
              <a:tailEnd type="none" w="med" len="med"/>
            </a:ln>
          </p:spPr>
          <p:txBody>
            <a:bodyPr>
              <a:spAutoFit/>
            </a:bodyPr>
            <a:p>
              <a:r>
                <a:rPr lang="en-US" altLang="zh-CN" sz="2400" b="1" dirty="0">
                  <a:solidFill>
                    <a:srgbClr val="444463"/>
                  </a:solidFill>
                  <a:latin typeface="Times New Roman" panose="02020603050405020304" pitchFamily="18" charset="0"/>
                </a:rPr>
                <a:t>design</a:t>
              </a:r>
              <a:endParaRPr lang="en-US" altLang="zh-CN" sz="2400" b="1" dirty="0">
                <a:solidFill>
                  <a:srgbClr val="444463"/>
                </a:solidFill>
                <a:latin typeface="Times New Roman" panose="02020603050405020304" pitchFamily="18" charset="0"/>
              </a:endParaRPr>
            </a:p>
            <a:p>
              <a:r>
                <a:rPr lang="en-US" altLang="zh-CN" sz="2400" b="1" dirty="0">
                  <a:solidFill>
                    <a:srgbClr val="444463"/>
                  </a:solidFill>
                  <a:latin typeface="Times New Roman" panose="02020603050405020304" pitchFamily="18" charset="0"/>
                </a:rPr>
                <a:t>analysis</a:t>
              </a:r>
              <a:endParaRPr lang="en-US" altLang="zh-CN" sz="2400" b="1" dirty="0">
                <a:solidFill>
                  <a:srgbClr val="444463"/>
                </a:solidFill>
                <a:latin typeface="Times New Roman" panose="02020603050405020304" pitchFamily="18" charset="0"/>
              </a:endParaRPr>
            </a:p>
            <a:p>
              <a:r>
                <a:rPr lang="en-US" altLang="zh-CN" sz="2400" b="1" dirty="0">
                  <a:solidFill>
                    <a:srgbClr val="444463"/>
                  </a:solidFill>
                  <a:latin typeface="Times New Roman" panose="02020603050405020304" pitchFamily="18" charset="0"/>
                </a:rPr>
                <a:t>computer</a:t>
              </a:r>
              <a:endParaRPr lang="en-US" altLang="zh-CN" sz="2400" b="1" dirty="0">
                <a:solidFill>
                  <a:srgbClr val="444463"/>
                </a:solidFill>
                <a:latin typeface="Times New Roman" panose="02020603050405020304" pitchFamily="18" charset="0"/>
              </a:endParaRPr>
            </a:p>
            <a:p>
              <a:r>
                <a:rPr lang="en-US" altLang="zh-CN" sz="2400" b="1" dirty="0">
                  <a:solidFill>
                    <a:srgbClr val="444463"/>
                  </a:solidFill>
                  <a:latin typeface="Times New Roman" panose="02020603050405020304" pitchFamily="18" charset="0"/>
                </a:rPr>
                <a:t>algorithms         </a:t>
              </a:r>
              <a:endParaRPr lang="en-US" altLang="zh-CN" sz="2400" b="1" dirty="0">
                <a:solidFill>
                  <a:srgbClr val="444463"/>
                </a:solidFill>
                <a:latin typeface="Times New Roman" panose="02020603050405020304" pitchFamily="18" charset="0"/>
              </a:endParaRPr>
            </a:p>
            <a:p>
              <a:endParaRPr lang="en-US" altLang="zh-CN" sz="2400" b="1" dirty="0">
                <a:solidFill>
                  <a:srgbClr val="444463"/>
                </a:solidFill>
                <a:latin typeface="Times New Roman" panose="02020603050405020304" pitchFamily="18" charset="0"/>
              </a:endParaRPr>
            </a:p>
            <a:p>
              <a:endParaRPr lang="en-US" altLang="zh-CN" sz="2400" b="1" dirty="0">
                <a:solidFill>
                  <a:srgbClr val="444463"/>
                </a:solidFill>
                <a:latin typeface="Times New Roman" panose="02020603050405020304" pitchFamily="18" charset="0"/>
              </a:endParaRPr>
            </a:p>
            <a:p>
              <a:endParaRPr lang="en-US" altLang="zh-CN" sz="2400" b="1" dirty="0">
                <a:solidFill>
                  <a:srgbClr val="444463"/>
                </a:solidFill>
                <a:latin typeface="Times New Roman" panose="02020603050405020304" pitchFamily="18" charset="0"/>
              </a:endParaRPr>
            </a:p>
            <a:p>
              <a:endParaRPr lang="en-US" altLang="zh-CN" sz="2400" b="1" dirty="0">
                <a:solidFill>
                  <a:srgbClr val="444463"/>
                </a:solidFill>
                <a:latin typeface="Times New Roman" panose="02020603050405020304" pitchFamily="18" charset="0"/>
              </a:endParaRPr>
            </a:p>
          </p:txBody>
        </p:sp>
        <p:sp>
          <p:nvSpPr>
            <p:cNvPr id="105488" name="Line 8"/>
            <p:cNvSpPr/>
            <p:nvPr/>
          </p:nvSpPr>
          <p:spPr>
            <a:xfrm>
              <a:off x="864" y="3168"/>
              <a:ext cx="1392" cy="0"/>
            </a:xfrm>
            <a:prstGeom prst="line">
              <a:avLst/>
            </a:prstGeom>
            <a:ln w="28575" cap="flat" cmpd="sng">
              <a:solidFill>
                <a:srgbClr val="336600"/>
              </a:solidFill>
              <a:prstDash val="solid"/>
              <a:headEnd type="none" w="med" len="med"/>
              <a:tailEnd type="none" w="med" len="med"/>
            </a:ln>
          </p:spPr>
        </p:sp>
        <p:sp>
          <p:nvSpPr>
            <p:cNvPr id="105489" name="Line 10"/>
            <p:cNvSpPr/>
            <p:nvPr/>
          </p:nvSpPr>
          <p:spPr>
            <a:xfrm>
              <a:off x="864" y="2448"/>
              <a:ext cx="1392" cy="0"/>
            </a:xfrm>
            <a:prstGeom prst="line">
              <a:avLst/>
            </a:prstGeom>
            <a:ln w="28575" cap="flat" cmpd="sng">
              <a:solidFill>
                <a:srgbClr val="336600"/>
              </a:solidFill>
              <a:prstDash val="solid"/>
              <a:headEnd type="none" w="med" len="med"/>
              <a:tailEnd type="none" w="med" len="med"/>
            </a:ln>
          </p:spPr>
        </p:sp>
        <p:sp>
          <p:nvSpPr>
            <p:cNvPr id="105490" name="Line 11"/>
            <p:cNvSpPr/>
            <p:nvPr/>
          </p:nvSpPr>
          <p:spPr>
            <a:xfrm>
              <a:off x="864" y="2688"/>
              <a:ext cx="1392" cy="0"/>
            </a:xfrm>
            <a:prstGeom prst="line">
              <a:avLst/>
            </a:prstGeom>
            <a:ln w="28575" cap="flat" cmpd="sng">
              <a:solidFill>
                <a:srgbClr val="336600"/>
              </a:solidFill>
              <a:prstDash val="solid"/>
              <a:headEnd type="none" w="med" len="med"/>
              <a:tailEnd type="none" w="med" len="med"/>
            </a:ln>
          </p:spPr>
        </p:sp>
        <p:sp>
          <p:nvSpPr>
            <p:cNvPr id="105491" name="Line 12"/>
            <p:cNvSpPr/>
            <p:nvPr/>
          </p:nvSpPr>
          <p:spPr>
            <a:xfrm>
              <a:off x="864" y="2928"/>
              <a:ext cx="1392" cy="0"/>
            </a:xfrm>
            <a:prstGeom prst="line">
              <a:avLst/>
            </a:prstGeom>
            <a:ln w="28575" cap="flat" cmpd="sng">
              <a:solidFill>
                <a:srgbClr val="336600"/>
              </a:solidFill>
              <a:prstDash val="solid"/>
              <a:headEnd type="none" w="med" len="med"/>
              <a:tailEnd type="none" w="med" len="med"/>
            </a:ln>
          </p:spPr>
        </p:sp>
        <p:sp>
          <p:nvSpPr>
            <p:cNvPr id="105492" name="Line 13"/>
            <p:cNvSpPr/>
            <p:nvPr/>
          </p:nvSpPr>
          <p:spPr>
            <a:xfrm>
              <a:off x="864" y="3360"/>
              <a:ext cx="1392" cy="0"/>
            </a:xfrm>
            <a:prstGeom prst="line">
              <a:avLst/>
            </a:prstGeom>
            <a:ln w="28575" cap="flat" cmpd="sng">
              <a:solidFill>
                <a:srgbClr val="336600"/>
              </a:solidFill>
              <a:prstDash val="solid"/>
              <a:headEnd type="none" w="med" len="med"/>
              <a:tailEnd type="none" w="med" len="med"/>
            </a:ln>
          </p:spPr>
        </p:sp>
        <p:sp>
          <p:nvSpPr>
            <p:cNvPr id="105493" name="Line 14"/>
            <p:cNvSpPr/>
            <p:nvPr/>
          </p:nvSpPr>
          <p:spPr>
            <a:xfrm>
              <a:off x="864" y="3600"/>
              <a:ext cx="1392" cy="0"/>
            </a:xfrm>
            <a:prstGeom prst="line">
              <a:avLst/>
            </a:prstGeom>
            <a:ln w="28575" cap="flat" cmpd="sng">
              <a:solidFill>
                <a:srgbClr val="336600"/>
              </a:solidFill>
              <a:prstDash val="solid"/>
              <a:headEnd type="none" w="med" len="med"/>
              <a:tailEnd type="none" w="med" len="med"/>
            </a:ln>
          </p:spPr>
        </p:sp>
        <p:sp>
          <p:nvSpPr>
            <p:cNvPr id="105494" name="Line 15"/>
            <p:cNvSpPr/>
            <p:nvPr/>
          </p:nvSpPr>
          <p:spPr>
            <a:xfrm>
              <a:off x="864" y="3840"/>
              <a:ext cx="1392" cy="0"/>
            </a:xfrm>
            <a:prstGeom prst="line">
              <a:avLst/>
            </a:prstGeom>
            <a:ln w="28575" cap="flat" cmpd="sng">
              <a:solidFill>
                <a:srgbClr val="336600"/>
              </a:solidFill>
              <a:prstDash val="solid"/>
              <a:headEnd type="none" w="med" len="med"/>
              <a:tailEnd type="none" w="med" len="med"/>
            </a:ln>
          </p:spPr>
        </p:sp>
      </p:grpSp>
      <p:grpSp>
        <p:nvGrpSpPr>
          <p:cNvPr id="4" name="Group 29"/>
          <p:cNvGrpSpPr/>
          <p:nvPr/>
        </p:nvGrpSpPr>
        <p:grpSpPr>
          <a:xfrm>
            <a:off x="3048000" y="2819400"/>
            <a:ext cx="1096963" cy="762000"/>
            <a:chOff x="1008" y="1776"/>
            <a:chExt cx="691" cy="480"/>
          </a:xfrm>
        </p:grpSpPr>
        <p:sp>
          <p:nvSpPr>
            <p:cNvPr id="105485" name="Text Box 23"/>
            <p:cNvSpPr txBox="1"/>
            <p:nvPr/>
          </p:nvSpPr>
          <p:spPr>
            <a:xfrm>
              <a:off x="1008" y="1776"/>
              <a:ext cx="691" cy="290"/>
            </a:xfrm>
            <a:prstGeom prst="rect">
              <a:avLst/>
            </a:prstGeom>
            <a:noFill/>
            <a:ln w="9525">
              <a:noFill/>
            </a:ln>
          </p:spPr>
          <p:txBody>
            <a:bodyPr wrap="none">
              <a:spAutoFit/>
            </a:bodyPr>
            <a:p>
              <a:r>
                <a:rPr lang="en-US" altLang="zh-CN" sz="2400" dirty="0">
                  <a:solidFill>
                    <a:srgbClr val="660066"/>
                  </a:solidFill>
                  <a:latin typeface="Times New Roman" panose="02020603050405020304" pitchFamily="18" charset="0"/>
                </a:rPr>
                <a:t>  curlen</a:t>
              </a:r>
              <a:endParaRPr lang="en-US" altLang="zh-CN" sz="2400" dirty="0">
                <a:solidFill>
                  <a:srgbClr val="660066"/>
                </a:solidFill>
                <a:latin typeface="Times New Roman" panose="02020603050405020304" pitchFamily="18" charset="0"/>
              </a:endParaRPr>
            </a:p>
          </p:txBody>
        </p:sp>
        <p:sp>
          <p:nvSpPr>
            <p:cNvPr id="105486" name="Line 24"/>
            <p:cNvSpPr/>
            <p:nvPr/>
          </p:nvSpPr>
          <p:spPr>
            <a:xfrm>
              <a:off x="1440" y="2016"/>
              <a:ext cx="0" cy="240"/>
            </a:xfrm>
            <a:prstGeom prst="line">
              <a:avLst/>
            </a:prstGeom>
            <a:ln w="28575" cap="flat" cmpd="sng">
              <a:solidFill>
                <a:schemeClr val="tx2"/>
              </a:solidFill>
              <a:prstDash val="solid"/>
              <a:headEnd type="none" w="med" len="med"/>
              <a:tailEnd type="triangle" w="med" len="med"/>
            </a:ln>
          </p:spPr>
        </p:sp>
      </p:grpSp>
      <p:sp>
        <p:nvSpPr>
          <p:cNvPr id="164894" name="Text Box 30"/>
          <p:cNvSpPr txBox="1"/>
          <p:nvPr/>
        </p:nvSpPr>
        <p:spPr>
          <a:xfrm>
            <a:off x="6096000" y="2743200"/>
            <a:ext cx="4104640" cy="1568450"/>
          </a:xfrm>
          <a:prstGeom prst="rect">
            <a:avLst/>
          </a:prstGeom>
          <a:noFill/>
          <a:ln w="9525">
            <a:noFill/>
          </a:ln>
        </p:spPr>
        <p:txBody>
          <a:bodyPr wrap="none">
            <a:spAutoFit/>
          </a:bodyPr>
          <a:p>
            <a:r>
              <a:rPr lang="en-US" altLang="zh-CN" sz="2400" b="1" dirty="0">
                <a:solidFill>
                  <a:srgbClr val="660066"/>
                </a:solidFill>
                <a:latin typeface="Times New Roman" panose="02020603050405020304" pitchFamily="18" charset="0"/>
              </a:rPr>
              <a:t>typedef  struct</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char   ch[maxlen];</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int    curlen; </a:t>
            </a:r>
            <a:r>
              <a:rPr lang="en-US" altLang="zh-CN" sz="2400" b="1" dirty="0">
                <a:solidFill>
                  <a:srgbClr val="7C7CA2"/>
                </a:solidFill>
                <a:latin typeface="Times New Roman" panose="02020603050405020304" pitchFamily="18" charset="0"/>
              </a:rPr>
              <a:t>//</a:t>
            </a:r>
            <a:r>
              <a:rPr lang="zh-CN" altLang="en-US" sz="2400" b="1" dirty="0">
                <a:solidFill>
                  <a:srgbClr val="7C7CA2"/>
                </a:solidFill>
                <a:latin typeface="Times New Roman" panose="02020603050405020304" pitchFamily="18" charset="0"/>
              </a:rPr>
              <a:t>书名长度</a:t>
            </a:r>
            <a:endParaRPr lang="en-US" altLang="zh-CN" sz="2400" b="1" dirty="0">
              <a:solidFill>
                <a:srgbClr val="7C7CA2"/>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}strtp;    </a:t>
            </a:r>
            <a:r>
              <a:rPr lang="en-US" altLang="zh-CN" sz="2400" b="1" dirty="0">
                <a:solidFill>
                  <a:srgbClr val="7C7CA2"/>
                </a:solidFill>
                <a:latin typeface="Times New Roman" panose="02020603050405020304" pitchFamily="18" charset="0"/>
              </a:rPr>
              <a:t>  /*</a:t>
            </a:r>
            <a:r>
              <a:rPr lang="zh-CN" altLang="en-US" sz="2400" b="1" dirty="0">
                <a:solidFill>
                  <a:srgbClr val="7C7CA2"/>
                </a:solidFill>
                <a:latin typeface="Times New Roman" panose="02020603050405020304" pitchFamily="18" charset="0"/>
              </a:rPr>
              <a:t>书名关键字类型*</a:t>
            </a:r>
            <a:r>
              <a:rPr lang="en-US" altLang="zh-CN" sz="2400" b="1" dirty="0">
                <a:solidFill>
                  <a:srgbClr val="7C7CA2"/>
                </a:solidFill>
                <a:latin typeface="Times New Roman" panose="02020603050405020304" pitchFamily="18" charset="0"/>
              </a:rPr>
              <a:t>/</a:t>
            </a:r>
            <a:endParaRPr lang="en-US" altLang="zh-CN" sz="2400" b="1" dirty="0">
              <a:solidFill>
                <a:srgbClr val="7C7CA2"/>
              </a:solidFill>
              <a:latin typeface="Times New Roman" panose="02020603050405020304" pitchFamily="18" charset="0"/>
            </a:endParaRPr>
          </a:p>
        </p:txBody>
      </p:sp>
      <p:sp>
        <p:nvSpPr>
          <p:cNvPr id="164895" name="Text Box 31"/>
          <p:cNvSpPr txBox="1"/>
          <p:nvPr/>
        </p:nvSpPr>
        <p:spPr>
          <a:xfrm>
            <a:off x="6096000" y="4648200"/>
            <a:ext cx="3888740" cy="1568450"/>
          </a:xfrm>
          <a:prstGeom prst="rect">
            <a:avLst/>
          </a:prstGeom>
          <a:noFill/>
          <a:ln w="9525">
            <a:noFill/>
          </a:ln>
        </p:spPr>
        <p:txBody>
          <a:bodyPr wrap="none">
            <a:spAutoFit/>
          </a:bodyPr>
          <a:p>
            <a:r>
              <a:rPr lang="en-US" altLang="zh-CN" sz="2400" b="1" dirty="0">
                <a:solidFill>
                  <a:srgbClr val="660066"/>
                </a:solidFill>
                <a:latin typeface="Times New Roman" panose="02020603050405020304" pitchFamily="18" charset="0"/>
              </a:rPr>
              <a:t>typedef  struct</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strtp   item[maxword] ;</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int     last;</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}WordList;       </a:t>
            </a:r>
            <a:r>
              <a:rPr lang="en-US" altLang="zh-CN" sz="2400" b="1" dirty="0">
                <a:solidFill>
                  <a:srgbClr val="7C7CA2"/>
                </a:solidFill>
                <a:latin typeface="Times New Roman" panose="02020603050405020304" pitchFamily="18" charset="0"/>
              </a:rPr>
              <a:t>/*</a:t>
            </a:r>
            <a:r>
              <a:rPr lang="zh-CN" altLang="en-US" sz="2400" b="1" dirty="0">
                <a:solidFill>
                  <a:srgbClr val="7C7CA2"/>
                </a:solidFill>
                <a:latin typeface="Times New Roman" panose="02020603050405020304" pitchFamily="18" charset="0"/>
              </a:rPr>
              <a:t>词表类型*</a:t>
            </a:r>
            <a:r>
              <a:rPr lang="en-US" altLang="zh-CN" sz="2400" b="1" dirty="0">
                <a:solidFill>
                  <a:srgbClr val="7C7CA2"/>
                </a:solidFill>
                <a:latin typeface="Times New Roman" panose="02020603050405020304" pitchFamily="18" charset="0"/>
              </a:rPr>
              <a:t>/</a:t>
            </a:r>
            <a:endParaRPr lang="en-US" altLang="zh-CN" sz="2400" b="1" dirty="0">
              <a:solidFill>
                <a:srgbClr val="7C7CA2"/>
              </a:solidFill>
              <a:latin typeface="Times New Roman" panose="02020603050405020304" pitchFamily="18" charset="0"/>
            </a:endParaRPr>
          </a:p>
        </p:txBody>
      </p:sp>
      <p:sp>
        <p:nvSpPr>
          <p:cNvPr id="105483" name="Slide Number Placeholder 22"/>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
        <p:nvSpPr>
          <p:cNvPr id="105484" name="Rectangle 23"/>
          <p:cNvSpPr/>
          <p:nvPr/>
        </p:nvSpPr>
        <p:spPr>
          <a:xfrm>
            <a:off x="1524000" y="0"/>
            <a:ext cx="5203190" cy="460375"/>
          </a:xfrm>
          <a:prstGeom prst="rect">
            <a:avLst/>
          </a:prstGeom>
          <a:solidFill>
            <a:srgbClr val="FFFF00"/>
          </a:solidFill>
          <a:ln w="9525">
            <a:noFill/>
          </a:ln>
        </p:spPr>
        <p:txBody>
          <a:bodyPr wrap="none">
            <a:spAutoFit/>
          </a:bodyPr>
          <a:p>
            <a:r>
              <a:rPr lang="zh-CN" altLang="en-US" sz="2400" b="1" dirty="0">
                <a:solidFill>
                  <a:srgbClr val="6600FF"/>
                </a:solidFill>
                <a:latin typeface="Times New Roman" panose="02020603050405020304" pitchFamily="18" charset="0"/>
              </a:rPr>
              <a:t> 数据结构的设定：</a:t>
            </a:r>
            <a:r>
              <a:rPr lang="en-US" altLang="zh-CN" sz="2400" b="1" dirty="0">
                <a:solidFill>
                  <a:srgbClr val="6600FF"/>
                </a:solidFill>
                <a:latin typeface="Times New Roman" panose="02020603050405020304" pitchFamily="18" charset="0"/>
              </a:rPr>
              <a:t>(1)</a:t>
            </a:r>
            <a:r>
              <a:rPr lang="zh-CN" altLang="en-US" sz="2400" b="1" dirty="0">
                <a:solidFill>
                  <a:srgbClr val="6600FF"/>
                </a:solidFill>
                <a:latin typeface="Times New Roman" panose="02020603050405020304" pitchFamily="18" charset="0"/>
              </a:rPr>
              <a:t>词表</a:t>
            </a:r>
            <a:r>
              <a:rPr lang="en-US" altLang="zh-CN" sz="2400" b="1" dirty="0">
                <a:solidFill>
                  <a:srgbClr val="6600FF"/>
                </a:solidFill>
                <a:latin typeface="Times New Roman" panose="02020603050405020304" pitchFamily="18" charset="0"/>
              </a:rPr>
              <a:t>——</a:t>
            </a:r>
            <a:r>
              <a:rPr lang="zh-CN" altLang="en-US" sz="2400" b="1" dirty="0">
                <a:solidFill>
                  <a:srgbClr val="6600FF"/>
                </a:solidFill>
                <a:latin typeface="Times New Roman" panose="02020603050405020304" pitchFamily="18" charset="0"/>
              </a:rPr>
              <a:t>线性表</a:t>
            </a:r>
            <a:endParaRPr lang="zh-CN" altLang="en-US" sz="2400" b="1" dirty="0">
              <a:solidFill>
                <a:srgbClr val="66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box(out)">
                                      <p:cBhvr>
                                        <p:cTn id="7" dur="500"/>
                                        <p:tgtEl>
                                          <p:spTgt spid="1648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Effect transition="in" filter="box(out)">
                                      <p:cBhvr>
                                        <p:cTn id="12" dur="500"/>
                                        <p:tgtEl>
                                          <p:spTgt spid="1648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4880"/>
                                        </p:tgtEl>
                                        <p:attrNameLst>
                                          <p:attrName>style.visibility</p:attrName>
                                        </p:attrNameLst>
                                      </p:cBhvr>
                                      <p:to>
                                        <p:strVal val="visible"/>
                                      </p:to>
                                    </p:set>
                                    <p:animEffect transition="in" filter="box(out)">
                                      <p:cBhvr>
                                        <p:cTn id="22" dur="500"/>
                                        <p:tgtEl>
                                          <p:spTgt spid="164880"/>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ppt_x</p:attrName>
                                        </p:attrNameLst>
                                      </p:cBhvr>
                                      <p:tavLst>
                                        <p:tav tm="0">
                                          <p:val>
                                            <p:strVal val="#ppt_x-#ppt_w/2"/>
                                          </p:val>
                                        </p:tav>
                                        <p:tav tm="100000">
                                          <p:val>
                                            <p:strVal val="#ppt_x"/>
                                          </p:val>
                                        </p:tav>
                                      </p:tavLst>
                                    </p:anim>
                                    <p:anim calcmode="lin" valueType="num">
                                      <p:cBhvr>
                                        <p:cTn id="28" dur="500" fill="hold"/>
                                        <p:tgtEl>
                                          <p:spTgt spid="2"/>
                                        </p:tgtEl>
                                        <p:attrNameLst>
                                          <p:attrName>ppt_y</p:attrName>
                                        </p:attrNameLst>
                                      </p:cBhvr>
                                      <p:tavLst>
                                        <p:tav tm="0">
                                          <p:val>
                                            <p:strVal val="#ppt_y"/>
                                          </p:val>
                                        </p:tav>
                                        <p:tav tm="100000">
                                          <p:val>
                                            <p:strVal val="#ppt_y"/>
                                          </p:val>
                                        </p:tav>
                                      </p:tavLst>
                                    </p:anim>
                                    <p:anim calcmode="lin" valueType="num">
                                      <p:cBhvr>
                                        <p:cTn id="29" dur="500" fill="hold"/>
                                        <p:tgtEl>
                                          <p:spTgt spid="2"/>
                                        </p:tgtEl>
                                        <p:attrNameLst>
                                          <p:attrName>ppt_w</p:attrName>
                                        </p:attrNameLst>
                                      </p:cBhvr>
                                      <p:tavLst>
                                        <p:tav tm="0">
                                          <p:val>
                                            <p:fltVal val="0.000000"/>
                                          </p:val>
                                        </p:tav>
                                        <p:tav tm="100000">
                                          <p:val>
                                            <p:strVal val="#ppt_w"/>
                                          </p:val>
                                        </p:tav>
                                      </p:tavLst>
                                    </p:anim>
                                    <p:anim calcmode="lin" valueType="num">
                                      <p:cBhvr>
                                        <p:cTn id="3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64890"/>
                                        </p:tgtEl>
                                        <p:attrNameLst>
                                          <p:attrName>style.visibility</p:attrName>
                                        </p:attrNameLst>
                                      </p:cBhvr>
                                      <p:to>
                                        <p:strVal val="visible"/>
                                      </p:to>
                                    </p:set>
                                    <p:animEffect transition="in" filter="box(out)">
                                      <p:cBhvr>
                                        <p:cTn id="35" dur="500"/>
                                        <p:tgtEl>
                                          <p:spTgt spid="16489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ppt_x</p:attrName>
                                        </p:attrNameLst>
                                      </p:cBhvr>
                                      <p:tavLst>
                                        <p:tav tm="0">
                                          <p:val>
                                            <p:strVal val="#ppt_x"/>
                                          </p:val>
                                        </p:tav>
                                        <p:tav tm="100000">
                                          <p:val>
                                            <p:strVal val="#ppt_x"/>
                                          </p:val>
                                        </p:tav>
                                      </p:tavLst>
                                    </p:anim>
                                    <p:anim calcmode="lin" valueType="num">
                                      <p:cBhvr>
                                        <p:cTn id="41" dur="500" fill="hold"/>
                                        <p:tgtEl>
                                          <p:spTgt spid="4"/>
                                        </p:tgtEl>
                                        <p:attrNameLst>
                                          <p:attrName>ppt_y</p:attrName>
                                        </p:attrNameLst>
                                      </p:cBhvr>
                                      <p:tavLst>
                                        <p:tav tm="0">
                                          <p:val>
                                            <p:strVal val="#ppt_y-#ppt_h/2"/>
                                          </p:val>
                                        </p:tav>
                                        <p:tav tm="100000">
                                          <p:val>
                                            <p:strVal val="#ppt_y"/>
                                          </p:val>
                                        </p:tav>
                                      </p:tavLst>
                                    </p:anim>
                                    <p:anim calcmode="lin" valueType="num">
                                      <p:cBhvr>
                                        <p:cTn id="42" dur="500" fill="hold"/>
                                        <p:tgtEl>
                                          <p:spTgt spid="4"/>
                                        </p:tgtEl>
                                        <p:attrNameLst>
                                          <p:attrName>ppt_w</p:attrName>
                                        </p:attrNameLst>
                                      </p:cBhvr>
                                      <p:tavLst>
                                        <p:tav tm="0">
                                          <p:val>
                                            <p:strVal val="#ppt_w"/>
                                          </p:val>
                                        </p:tav>
                                        <p:tav tm="100000">
                                          <p:val>
                                            <p:strVal val="#ppt_w"/>
                                          </p:val>
                                        </p:tav>
                                      </p:tavLst>
                                    </p:anim>
                                    <p:anim calcmode="lin" valueType="num">
                                      <p:cBhvr>
                                        <p:cTn id="43"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4894"/>
                                        </p:tgtEl>
                                        <p:attrNameLst>
                                          <p:attrName>style.visibility</p:attrName>
                                        </p:attrNameLst>
                                      </p:cBhvr>
                                      <p:to>
                                        <p:strVal val="visible"/>
                                      </p:to>
                                    </p:set>
                                    <p:animEffect transition="in" filter="box(out)">
                                      <p:cBhvr>
                                        <p:cTn id="48" dur="500"/>
                                        <p:tgtEl>
                                          <p:spTgt spid="16489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64895"/>
                                        </p:tgtEl>
                                        <p:attrNameLst>
                                          <p:attrName>style.visibility</p:attrName>
                                        </p:attrNameLst>
                                      </p:cBhvr>
                                      <p:to>
                                        <p:strVal val="visible"/>
                                      </p:to>
                                    </p:set>
                                    <p:animEffect transition="in" filter="box(out)">
                                      <p:cBhvr>
                                        <p:cTn id="53" dur="500"/>
                                        <p:tgtEl>
                                          <p:spTgt spid="164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P spid="164867" grpId="0"/>
      <p:bldP spid="164880" grpId="0"/>
      <p:bldP spid="164890" grpId="0"/>
      <p:bldP spid="164894" grpId="0"/>
      <p:bldP spid="16489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68"/>
          <p:cNvGrpSpPr/>
          <p:nvPr/>
        </p:nvGrpSpPr>
        <p:grpSpPr>
          <a:xfrm>
            <a:off x="6781800" y="685800"/>
            <a:ext cx="768350" cy="5181600"/>
            <a:chOff x="3312" y="432"/>
            <a:chExt cx="484" cy="3264"/>
          </a:xfrm>
        </p:grpSpPr>
        <p:sp>
          <p:nvSpPr>
            <p:cNvPr id="106650" name="Rectangle 169"/>
            <p:cNvSpPr/>
            <p:nvPr/>
          </p:nvSpPr>
          <p:spPr>
            <a:xfrm>
              <a:off x="3312" y="432"/>
              <a:ext cx="484" cy="3264"/>
            </a:xfrm>
            <a:prstGeom prst="rect">
              <a:avLst/>
            </a:prstGeom>
            <a:solidFill>
              <a:srgbClr val="66FF66"/>
            </a:solidFill>
            <a:ln w="28575" cap="flat" cmpd="sng">
              <a:solidFill>
                <a:srgbClr val="660066"/>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51" name="Line 170"/>
            <p:cNvSpPr/>
            <p:nvPr/>
          </p:nvSpPr>
          <p:spPr>
            <a:xfrm>
              <a:off x="3312" y="694"/>
              <a:ext cx="484" cy="0"/>
            </a:xfrm>
            <a:prstGeom prst="line">
              <a:avLst/>
            </a:prstGeom>
            <a:ln w="28575" cap="flat" cmpd="sng">
              <a:solidFill>
                <a:srgbClr val="660066"/>
              </a:solidFill>
              <a:prstDash val="solid"/>
              <a:headEnd type="none" w="med" len="med"/>
              <a:tailEnd type="none" w="med" len="med"/>
            </a:ln>
          </p:spPr>
        </p:sp>
        <p:sp>
          <p:nvSpPr>
            <p:cNvPr id="106652" name="Line 171"/>
            <p:cNvSpPr/>
            <p:nvPr/>
          </p:nvSpPr>
          <p:spPr>
            <a:xfrm>
              <a:off x="3312" y="956"/>
              <a:ext cx="484" cy="0"/>
            </a:xfrm>
            <a:prstGeom prst="line">
              <a:avLst/>
            </a:prstGeom>
            <a:ln w="28575" cap="flat" cmpd="sng">
              <a:solidFill>
                <a:srgbClr val="660066"/>
              </a:solidFill>
              <a:prstDash val="solid"/>
              <a:headEnd type="none" w="med" len="med"/>
              <a:tailEnd type="none" w="med" len="med"/>
            </a:ln>
          </p:spPr>
        </p:sp>
        <p:sp>
          <p:nvSpPr>
            <p:cNvPr id="106653" name="Line 172"/>
            <p:cNvSpPr/>
            <p:nvPr/>
          </p:nvSpPr>
          <p:spPr>
            <a:xfrm>
              <a:off x="3312" y="1219"/>
              <a:ext cx="484" cy="0"/>
            </a:xfrm>
            <a:prstGeom prst="line">
              <a:avLst/>
            </a:prstGeom>
            <a:ln w="28575" cap="flat" cmpd="sng">
              <a:solidFill>
                <a:srgbClr val="660066"/>
              </a:solidFill>
              <a:prstDash val="solid"/>
              <a:headEnd type="none" w="med" len="med"/>
              <a:tailEnd type="none" w="med" len="med"/>
            </a:ln>
          </p:spPr>
        </p:sp>
        <p:sp>
          <p:nvSpPr>
            <p:cNvPr id="106654" name="Line 173"/>
            <p:cNvSpPr/>
            <p:nvPr/>
          </p:nvSpPr>
          <p:spPr>
            <a:xfrm>
              <a:off x="3312" y="1481"/>
              <a:ext cx="484" cy="0"/>
            </a:xfrm>
            <a:prstGeom prst="line">
              <a:avLst/>
            </a:prstGeom>
            <a:ln w="28575" cap="flat" cmpd="sng">
              <a:solidFill>
                <a:srgbClr val="660066"/>
              </a:solidFill>
              <a:prstDash val="solid"/>
              <a:headEnd type="none" w="med" len="med"/>
              <a:tailEnd type="none" w="med" len="med"/>
            </a:ln>
          </p:spPr>
        </p:sp>
        <p:sp>
          <p:nvSpPr>
            <p:cNvPr id="106655" name="Line 174"/>
            <p:cNvSpPr/>
            <p:nvPr/>
          </p:nvSpPr>
          <p:spPr>
            <a:xfrm>
              <a:off x="3312" y="1743"/>
              <a:ext cx="484" cy="0"/>
            </a:xfrm>
            <a:prstGeom prst="line">
              <a:avLst/>
            </a:prstGeom>
            <a:ln w="28575" cap="flat" cmpd="sng">
              <a:solidFill>
                <a:srgbClr val="660066"/>
              </a:solidFill>
              <a:prstDash val="solid"/>
              <a:headEnd type="none" w="med" len="med"/>
              <a:tailEnd type="none" w="med" len="med"/>
            </a:ln>
          </p:spPr>
        </p:sp>
        <p:sp>
          <p:nvSpPr>
            <p:cNvPr id="106656" name="Line 175"/>
            <p:cNvSpPr/>
            <p:nvPr/>
          </p:nvSpPr>
          <p:spPr>
            <a:xfrm>
              <a:off x="3312" y="2005"/>
              <a:ext cx="484" cy="0"/>
            </a:xfrm>
            <a:prstGeom prst="line">
              <a:avLst/>
            </a:prstGeom>
            <a:ln w="28575" cap="flat" cmpd="sng">
              <a:solidFill>
                <a:srgbClr val="660066"/>
              </a:solidFill>
              <a:prstDash val="solid"/>
              <a:headEnd type="none" w="med" len="med"/>
              <a:tailEnd type="none" w="med" len="med"/>
            </a:ln>
          </p:spPr>
        </p:sp>
        <p:sp>
          <p:nvSpPr>
            <p:cNvPr id="106657" name="Line 176"/>
            <p:cNvSpPr/>
            <p:nvPr/>
          </p:nvSpPr>
          <p:spPr>
            <a:xfrm>
              <a:off x="3312" y="2268"/>
              <a:ext cx="484" cy="0"/>
            </a:xfrm>
            <a:prstGeom prst="line">
              <a:avLst/>
            </a:prstGeom>
            <a:ln w="28575" cap="flat" cmpd="sng">
              <a:solidFill>
                <a:srgbClr val="660066"/>
              </a:solidFill>
              <a:prstDash val="solid"/>
              <a:headEnd type="none" w="med" len="med"/>
              <a:tailEnd type="none" w="med" len="med"/>
            </a:ln>
          </p:spPr>
        </p:sp>
        <p:sp>
          <p:nvSpPr>
            <p:cNvPr id="106658" name="Line 177"/>
            <p:cNvSpPr/>
            <p:nvPr/>
          </p:nvSpPr>
          <p:spPr>
            <a:xfrm>
              <a:off x="3312" y="2530"/>
              <a:ext cx="484" cy="0"/>
            </a:xfrm>
            <a:prstGeom prst="line">
              <a:avLst/>
            </a:prstGeom>
            <a:ln w="28575" cap="flat" cmpd="sng">
              <a:solidFill>
                <a:srgbClr val="660066"/>
              </a:solidFill>
              <a:prstDash val="solid"/>
              <a:headEnd type="none" w="med" len="med"/>
              <a:tailEnd type="none" w="med" len="med"/>
            </a:ln>
          </p:spPr>
        </p:sp>
        <p:sp>
          <p:nvSpPr>
            <p:cNvPr id="106659" name="Line 178"/>
            <p:cNvSpPr/>
            <p:nvPr/>
          </p:nvSpPr>
          <p:spPr>
            <a:xfrm>
              <a:off x="3312" y="2784"/>
              <a:ext cx="484" cy="0"/>
            </a:xfrm>
            <a:prstGeom prst="line">
              <a:avLst/>
            </a:prstGeom>
            <a:ln w="28575" cap="flat" cmpd="sng">
              <a:solidFill>
                <a:srgbClr val="660066"/>
              </a:solidFill>
              <a:prstDash val="solid"/>
              <a:headEnd type="none" w="med" len="med"/>
              <a:tailEnd type="none" w="med" len="med"/>
            </a:ln>
          </p:spPr>
        </p:sp>
        <p:sp>
          <p:nvSpPr>
            <p:cNvPr id="106660" name="Line 179"/>
            <p:cNvSpPr/>
            <p:nvPr/>
          </p:nvSpPr>
          <p:spPr>
            <a:xfrm flipH="1">
              <a:off x="3552" y="432"/>
              <a:ext cx="0" cy="3264"/>
            </a:xfrm>
            <a:prstGeom prst="line">
              <a:avLst/>
            </a:prstGeom>
            <a:ln w="28575" cap="flat" cmpd="sng">
              <a:solidFill>
                <a:srgbClr val="660066"/>
              </a:solidFill>
              <a:prstDash val="solid"/>
              <a:headEnd type="none" w="med" len="med"/>
              <a:tailEnd type="none" w="med" len="med"/>
            </a:ln>
          </p:spPr>
        </p:sp>
        <p:sp>
          <p:nvSpPr>
            <p:cNvPr id="106661" name="Line 180"/>
            <p:cNvSpPr/>
            <p:nvPr/>
          </p:nvSpPr>
          <p:spPr>
            <a:xfrm>
              <a:off x="3312" y="3024"/>
              <a:ext cx="484" cy="0"/>
            </a:xfrm>
            <a:prstGeom prst="line">
              <a:avLst/>
            </a:prstGeom>
            <a:ln w="28575" cap="flat" cmpd="sng">
              <a:solidFill>
                <a:srgbClr val="660066"/>
              </a:solidFill>
              <a:prstDash val="solid"/>
              <a:headEnd type="none" w="med" len="med"/>
              <a:tailEnd type="none" w="med" len="med"/>
            </a:ln>
          </p:spPr>
        </p:sp>
        <p:sp>
          <p:nvSpPr>
            <p:cNvPr id="106662" name="Line 181"/>
            <p:cNvSpPr/>
            <p:nvPr/>
          </p:nvSpPr>
          <p:spPr>
            <a:xfrm>
              <a:off x="3312" y="3264"/>
              <a:ext cx="484" cy="0"/>
            </a:xfrm>
            <a:prstGeom prst="line">
              <a:avLst/>
            </a:prstGeom>
            <a:ln w="28575" cap="flat" cmpd="sng">
              <a:solidFill>
                <a:srgbClr val="660066"/>
              </a:solidFill>
              <a:prstDash val="solid"/>
              <a:headEnd type="none" w="med" len="med"/>
              <a:tailEnd type="none" w="med" len="med"/>
            </a:ln>
          </p:spPr>
        </p:sp>
        <p:sp>
          <p:nvSpPr>
            <p:cNvPr id="106663" name="Line 182"/>
            <p:cNvSpPr/>
            <p:nvPr/>
          </p:nvSpPr>
          <p:spPr>
            <a:xfrm>
              <a:off x="3312" y="3504"/>
              <a:ext cx="484" cy="0"/>
            </a:xfrm>
            <a:prstGeom prst="line">
              <a:avLst/>
            </a:prstGeom>
            <a:ln w="28575" cap="flat" cmpd="sng">
              <a:solidFill>
                <a:srgbClr val="660066"/>
              </a:solidFill>
              <a:prstDash val="solid"/>
              <a:headEnd type="none" w="med" len="med"/>
              <a:tailEnd type="none" w="med" len="med"/>
            </a:ln>
          </p:spPr>
        </p:sp>
      </p:grpSp>
      <p:grpSp>
        <p:nvGrpSpPr>
          <p:cNvPr id="3" name="Group 183"/>
          <p:cNvGrpSpPr/>
          <p:nvPr/>
        </p:nvGrpSpPr>
        <p:grpSpPr>
          <a:xfrm>
            <a:off x="7467600" y="609600"/>
            <a:ext cx="2911475" cy="3733800"/>
            <a:chOff x="3744" y="384"/>
            <a:chExt cx="1834" cy="2352"/>
          </a:xfrm>
        </p:grpSpPr>
        <p:grpSp>
          <p:nvGrpSpPr>
            <p:cNvPr id="106560" name="Group 184"/>
            <p:cNvGrpSpPr/>
            <p:nvPr/>
          </p:nvGrpSpPr>
          <p:grpSpPr>
            <a:xfrm>
              <a:off x="3952" y="432"/>
              <a:ext cx="416" cy="192"/>
              <a:chOff x="3312" y="1824"/>
              <a:chExt cx="480" cy="144"/>
            </a:xfrm>
          </p:grpSpPr>
          <p:sp>
            <p:nvSpPr>
              <p:cNvPr id="106648" name="Rectangle 185"/>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49" name="Line 186"/>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61" name="Line 187"/>
            <p:cNvSpPr/>
            <p:nvPr/>
          </p:nvSpPr>
          <p:spPr>
            <a:xfrm>
              <a:off x="3744" y="528"/>
              <a:ext cx="208" cy="0"/>
            </a:xfrm>
            <a:prstGeom prst="line">
              <a:avLst/>
            </a:prstGeom>
            <a:ln w="28575" cap="flat" cmpd="sng">
              <a:solidFill>
                <a:schemeClr val="accent2"/>
              </a:solidFill>
              <a:prstDash val="solid"/>
              <a:headEnd type="none" w="med" len="med"/>
              <a:tailEnd type="triangle" w="med" len="med"/>
            </a:ln>
          </p:spPr>
        </p:sp>
        <p:grpSp>
          <p:nvGrpSpPr>
            <p:cNvPr id="106562" name="Group 188"/>
            <p:cNvGrpSpPr/>
            <p:nvPr/>
          </p:nvGrpSpPr>
          <p:grpSpPr>
            <a:xfrm>
              <a:off x="3952" y="1008"/>
              <a:ext cx="416" cy="192"/>
              <a:chOff x="3312" y="1824"/>
              <a:chExt cx="480" cy="144"/>
            </a:xfrm>
          </p:grpSpPr>
          <p:sp>
            <p:nvSpPr>
              <p:cNvPr id="106646" name="Rectangle 189"/>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47" name="Line 190"/>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63" name="Line 191"/>
            <p:cNvSpPr/>
            <p:nvPr/>
          </p:nvSpPr>
          <p:spPr>
            <a:xfrm>
              <a:off x="3744" y="1104"/>
              <a:ext cx="208" cy="0"/>
            </a:xfrm>
            <a:prstGeom prst="line">
              <a:avLst/>
            </a:prstGeom>
            <a:ln w="28575" cap="flat" cmpd="sng">
              <a:solidFill>
                <a:schemeClr val="accent2"/>
              </a:solidFill>
              <a:prstDash val="solid"/>
              <a:headEnd type="none" w="med" len="med"/>
              <a:tailEnd type="triangle" w="med" len="med"/>
            </a:ln>
          </p:spPr>
        </p:sp>
        <p:grpSp>
          <p:nvGrpSpPr>
            <p:cNvPr id="106564" name="Group 192"/>
            <p:cNvGrpSpPr/>
            <p:nvPr/>
          </p:nvGrpSpPr>
          <p:grpSpPr>
            <a:xfrm>
              <a:off x="4528" y="1008"/>
              <a:ext cx="416" cy="192"/>
              <a:chOff x="3312" y="1824"/>
              <a:chExt cx="480" cy="144"/>
            </a:xfrm>
          </p:grpSpPr>
          <p:sp>
            <p:nvSpPr>
              <p:cNvPr id="106644" name="Rectangle 193"/>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45" name="Line 194"/>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65" name="Line 195"/>
            <p:cNvSpPr/>
            <p:nvPr/>
          </p:nvSpPr>
          <p:spPr>
            <a:xfrm>
              <a:off x="4320" y="1104"/>
              <a:ext cx="208" cy="0"/>
            </a:xfrm>
            <a:prstGeom prst="line">
              <a:avLst/>
            </a:prstGeom>
            <a:ln w="28575" cap="flat" cmpd="sng">
              <a:solidFill>
                <a:schemeClr val="accent2"/>
              </a:solidFill>
              <a:prstDash val="solid"/>
              <a:headEnd type="none" w="med" len="med"/>
              <a:tailEnd type="triangle" w="med" len="med"/>
            </a:ln>
          </p:spPr>
        </p:sp>
        <p:grpSp>
          <p:nvGrpSpPr>
            <p:cNvPr id="106566" name="Group 196"/>
            <p:cNvGrpSpPr/>
            <p:nvPr/>
          </p:nvGrpSpPr>
          <p:grpSpPr>
            <a:xfrm>
              <a:off x="4528" y="720"/>
              <a:ext cx="416" cy="192"/>
              <a:chOff x="3312" y="1824"/>
              <a:chExt cx="480" cy="144"/>
            </a:xfrm>
          </p:grpSpPr>
          <p:sp>
            <p:nvSpPr>
              <p:cNvPr id="106642" name="Rectangle 197"/>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43" name="Line 198"/>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67" name="Line 199"/>
            <p:cNvSpPr/>
            <p:nvPr/>
          </p:nvSpPr>
          <p:spPr>
            <a:xfrm>
              <a:off x="4320" y="816"/>
              <a:ext cx="208" cy="0"/>
            </a:xfrm>
            <a:prstGeom prst="line">
              <a:avLst/>
            </a:prstGeom>
            <a:ln w="28575" cap="flat" cmpd="sng">
              <a:solidFill>
                <a:schemeClr val="accent2"/>
              </a:solidFill>
              <a:prstDash val="solid"/>
              <a:headEnd type="none" w="med" len="med"/>
              <a:tailEnd type="triangle" w="med" len="med"/>
            </a:ln>
          </p:spPr>
        </p:sp>
        <p:grpSp>
          <p:nvGrpSpPr>
            <p:cNvPr id="106568" name="Group 200"/>
            <p:cNvGrpSpPr/>
            <p:nvPr/>
          </p:nvGrpSpPr>
          <p:grpSpPr>
            <a:xfrm>
              <a:off x="3952" y="720"/>
              <a:ext cx="416" cy="192"/>
              <a:chOff x="3312" y="1824"/>
              <a:chExt cx="480" cy="144"/>
            </a:xfrm>
          </p:grpSpPr>
          <p:sp>
            <p:nvSpPr>
              <p:cNvPr id="106640" name="Rectangle 201"/>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41" name="Line 202"/>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69" name="Line 203"/>
            <p:cNvSpPr/>
            <p:nvPr/>
          </p:nvSpPr>
          <p:spPr>
            <a:xfrm>
              <a:off x="3744" y="816"/>
              <a:ext cx="208" cy="0"/>
            </a:xfrm>
            <a:prstGeom prst="line">
              <a:avLst/>
            </a:prstGeom>
            <a:ln w="28575" cap="flat" cmpd="sng">
              <a:solidFill>
                <a:schemeClr val="accent2"/>
              </a:solidFill>
              <a:prstDash val="solid"/>
              <a:headEnd type="none" w="med" len="med"/>
              <a:tailEnd type="triangle" w="med" len="med"/>
            </a:ln>
          </p:spPr>
        </p:sp>
        <p:grpSp>
          <p:nvGrpSpPr>
            <p:cNvPr id="106570" name="Group 204"/>
            <p:cNvGrpSpPr/>
            <p:nvPr/>
          </p:nvGrpSpPr>
          <p:grpSpPr>
            <a:xfrm>
              <a:off x="5104" y="720"/>
              <a:ext cx="416" cy="192"/>
              <a:chOff x="3312" y="1824"/>
              <a:chExt cx="480" cy="144"/>
            </a:xfrm>
          </p:grpSpPr>
          <p:sp>
            <p:nvSpPr>
              <p:cNvPr id="106638" name="Rectangle 205"/>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39" name="Line 206"/>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71" name="Line 207"/>
            <p:cNvSpPr/>
            <p:nvPr/>
          </p:nvSpPr>
          <p:spPr>
            <a:xfrm>
              <a:off x="4896" y="816"/>
              <a:ext cx="208" cy="0"/>
            </a:xfrm>
            <a:prstGeom prst="line">
              <a:avLst/>
            </a:prstGeom>
            <a:ln w="28575" cap="flat" cmpd="sng">
              <a:solidFill>
                <a:schemeClr val="accent2"/>
              </a:solidFill>
              <a:prstDash val="solid"/>
              <a:headEnd type="none" w="med" len="med"/>
              <a:tailEnd type="triangle" w="med" len="med"/>
            </a:ln>
          </p:spPr>
        </p:sp>
        <p:grpSp>
          <p:nvGrpSpPr>
            <p:cNvPr id="106572" name="Group 208"/>
            <p:cNvGrpSpPr/>
            <p:nvPr/>
          </p:nvGrpSpPr>
          <p:grpSpPr>
            <a:xfrm>
              <a:off x="3952" y="1248"/>
              <a:ext cx="416" cy="192"/>
              <a:chOff x="3312" y="1824"/>
              <a:chExt cx="480" cy="144"/>
            </a:xfrm>
          </p:grpSpPr>
          <p:sp>
            <p:nvSpPr>
              <p:cNvPr id="106636" name="Rectangle 209"/>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37" name="Line 210"/>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73" name="Line 211"/>
            <p:cNvSpPr/>
            <p:nvPr/>
          </p:nvSpPr>
          <p:spPr>
            <a:xfrm>
              <a:off x="3744" y="1344"/>
              <a:ext cx="208" cy="0"/>
            </a:xfrm>
            <a:prstGeom prst="line">
              <a:avLst/>
            </a:prstGeom>
            <a:ln w="28575" cap="flat" cmpd="sng">
              <a:solidFill>
                <a:schemeClr val="accent2"/>
              </a:solidFill>
              <a:prstDash val="solid"/>
              <a:headEnd type="none" w="med" len="med"/>
              <a:tailEnd type="triangle" w="med" len="med"/>
            </a:ln>
          </p:spPr>
        </p:sp>
        <p:grpSp>
          <p:nvGrpSpPr>
            <p:cNvPr id="106574" name="Group 212"/>
            <p:cNvGrpSpPr/>
            <p:nvPr/>
          </p:nvGrpSpPr>
          <p:grpSpPr>
            <a:xfrm>
              <a:off x="4528" y="1248"/>
              <a:ext cx="416" cy="192"/>
              <a:chOff x="3312" y="1824"/>
              <a:chExt cx="480" cy="144"/>
            </a:xfrm>
          </p:grpSpPr>
          <p:sp>
            <p:nvSpPr>
              <p:cNvPr id="106634" name="Rectangle 213"/>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35" name="Line 214"/>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75" name="Line 215"/>
            <p:cNvSpPr/>
            <p:nvPr/>
          </p:nvSpPr>
          <p:spPr>
            <a:xfrm>
              <a:off x="4320" y="1344"/>
              <a:ext cx="208" cy="0"/>
            </a:xfrm>
            <a:prstGeom prst="line">
              <a:avLst/>
            </a:prstGeom>
            <a:ln w="28575" cap="flat" cmpd="sng">
              <a:solidFill>
                <a:schemeClr val="accent2"/>
              </a:solidFill>
              <a:prstDash val="solid"/>
              <a:headEnd type="none" w="med" len="med"/>
              <a:tailEnd type="triangle" w="med" len="med"/>
            </a:ln>
          </p:spPr>
        </p:sp>
        <p:grpSp>
          <p:nvGrpSpPr>
            <p:cNvPr id="106576" name="Group 216"/>
            <p:cNvGrpSpPr/>
            <p:nvPr/>
          </p:nvGrpSpPr>
          <p:grpSpPr>
            <a:xfrm>
              <a:off x="5104" y="1248"/>
              <a:ext cx="416" cy="192"/>
              <a:chOff x="3312" y="1824"/>
              <a:chExt cx="480" cy="144"/>
            </a:xfrm>
          </p:grpSpPr>
          <p:sp>
            <p:nvSpPr>
              <p:cNvPr id="106632" name="Rectangle 217"/>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33" name="Line 218"/>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77" name="Line 219"/>
            <p:cNvSpPr/>
            <p:nvPr/>
          </p:nvSpPr>
          <p:spPr>
            <a:xfrm>
              <a:off x="4896" y="1344"/>
              <a:ext cx="208" cy="0"/>
            </a:xfrm>
            <a:prstGeom prst="line">
              <a:avLst/>
            </a:prstGeom>
            <a:ln w="28575" cap="flat" cmpd="sng">
              <a:solidFill>
                <a:schemeClr val="accent2"/>
              </a:solidFill>
              <a:prstDash val="solid"/>
              <a:headEnd type="none" w="med" len="med"/>
              <a:tailEnd type="triangle" w="med" len="med"/>
            </a:ln>
          </p:spPr>
        </p:sp>
        <p:grpSp>
          <p:nvGrpSpPr>
            <p:cNvPr id="106578" name="Group 220"/>
            <p:cNvGrpSpPr/>
            <p:nvPr/>
          </p:nvGrpSpPr>
          <p:grpSpPr>
            <a:xfrm>
              <a:off x="3952" y="1488"/>
              <a:ext cx="416" cy="192"/>
              <a:chOff x="3312" y="1824"/>
              <a:chExt cx="480" cy="144"/>
            </a:xfrm>
          </p:grpSpPr>
          <p:sp>
            <p:nvSpPr>
              <p:cNvPr id="106630" name="Rectangle 221"/>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31" name="Line 222"/>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79" name="Line 223"/>
            <p:cNvSpPr/>
            <p:nvPr/>
          </p:nvSpPr>
          <p:spPr>
            <a:xfrm>
              <a:off x="3744" y="1584"/>
              <a:ext cx="208" cy="0"/>
            </a:xfrm>
            <a:prstGeom prst="line">
              <a:avLst/>
            </a:prstGeom>
            <a:ln w="28575" cap="flat" cmpd="sng">
              <a:solidFill>
                <a:schemeClr val="accent2"/>
              </a:solidFill>
              <a:prstDash val="solid"/>
              <a:headEnd type="none" w="med" len="med"/>
              <a:tailEnd type="triangle" w="med" len="med"/>
            </a:ln>
          </p:spPr>
        </p:sp>
        <p:grpSp>
          <p:nvGrpSpPr>
            <p:cNvPr id="106580" name="Group 224"/>
            <p:cNvGrpSpPr/>
            <p:nvPr/>
          </p:nvGrpSpPr>
          <p:grpSpPr>
            <a:xfrm>
              <a:off x="3952" y="1776"/>
              <a:ext cx="416" cy="192"/>
              <a:chOff x="3312" y="1824"/>
              <a:chExt cx="480" cy="144"/>
            </a:xfrm>
          </p:grpSpPr>
          <p:sp>
            <p:nvSpPr>
              <p:cNvPr id="106628" name="Rectangle 225"/>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29" name="Line 226"/>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81" name="Line 227"/>
            <p:cNvSpPr/>
            <p:nvPr/>
          </p:nvSpPr>
          <p:spPr>
            <a:xfrm>
              <a:off x="3744" y="1872"/>
              <a:ext cx="208" cy="0"/>
            </a:xfrm>
            <a:prstGeom prst="line">
              <a:avLst/>
            </a:prstGeom>
            <a:ln w="28575" cap="flat" cmpd="sng">
              <a:solidFill>
                <a:schemeClr val="accent2"/>
              </a:solidFill>
              <a:prstDash val="solid"/>
              <a:headEnd type="none" w="med" len="med"/>
              <a:tailEnd type="triangle" w="med" len="med"/>
            </a:ln>
          </p:spPr>
        </p:sp>
        <p:grpSp>
          <p:nvGrpSpPr>
            <p:cNvPr id="106582" name="Group 228"/>
            <p:cNvGrpSpPr/>
            <p:nvPr/>
          </p:nvGrpSpPr>
          <p:grpSpPr>
            <a:xfrm>
              <a:off x="4528" y="2544"/>
              <a:ext cx="416" cy="192"/>
              <a:chOff x="3312" y="1824"/>
              <a:chExt cx="480" cy="144"/>
            </a:xfrm>
          </p:grpSpPr>
          <p:sp>
            <p:nvSpPr>
              <p:cNvPr id="106626" name="Rectangle 229"/>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27" name="Line 230"/>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83" name="Line 231"/>
            <p:cNvSpPr/>
            <p:nvPr/>
          </p:nvSpPr>
          <p:spPr>
            <a:xfrm>
              <a:off x="4320" y="2640"/>
              <a:ext cx="208" cy="0"/>
            </a:xfrm>
            <a:prstGeom prst="line">
              <a:avLst/>
            </a:prstGeom>
            <a:ln w="28575" cap="flat" cmpd="sng">
              <a:solidFill>
                <a:schemeClr val="accent2"/>
              </a:solidFill>
              <a:prstDash val="solid"/>
              <a:headEnd type="none" w="med" len="med"/>
              <a:tailEnd type="triangle" w="med" len="med"/>
            </a:ln>
          </p:spPr>
        </p:sp>
        <p:grpSp>
          <p:nvGrpSpPr>
            <p:cNvPr id="106584" name="Group 232"/>
            <p:cNvGrpSpPr/>
            <p:nvPr/>
          </p:nvGrpSpPr>
          <p:grpSpPr>
            <a:xfrm>
              <a:off x="3952" y="2544"/>
              <a:ext cx="416" cy="192"/>
              <a:chOff x="3312" y="1824"/>
              <a:chExt cx="480" cy="144"/>
            </a:xfrm>
          </p:grpSpPr>
          <p:sp>
            <p:nvSpPr>
              <p:cNvPr id="106624" name="Rectangle 233"/>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25" name="Line 234"/>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85" name="Line 235"/>
            <p:cNvSpPr/>
            <p:nvPr/>
          </p:nvSpPr>
          <p:spPr>
            <a:xfrm>
              <a:off x="3744" y="2640"/>
              <a:ext cx="208" cy="0"/>
            </a:xfrm>
            <a:prstGeom prst="line">
              <a:avLst/>
            </a:prstGeom>
            <a:ln w="28575" cap="flat" cmpd="sng">
              <a:solidFill>
                <a:schemeClr val="accent2"/>
              </a:solidFill>
              <a:prstDash val="solid"/>
              <a:headEnd type="none" w="med" len="med"/>
              <a:tailEnd type="triangle" w="med" len="med"/>
            </a:ln>
          </p:spPr>
        </p:sp>
        <p:grpSp>
          <p:nvGrpSpPr>
            <p:cNvPr id="106586" name="Group 236"/>
            <p:cNvGrpSpPr/>
            <p:nvPr/>
          </p:nvGrpSpPr>
          <p:grpSpPr>
            <a:xfrm>
              <a:off x="5104" y="2544"/>
              <a:ext cx="416" cy="192"/>
              <a:chOff x="3312" y="1824"/>
              <a:chExt cx="480" cy="144"/>
            </a:xfrm>
          </p:grpSpPr>
          <p:sp>
            <p:nvSpPr>
              <p:cNvPr id="106622" name="Rectangle 237"/>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23" name="Line 238"/>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87" name="Line 239"/>
            <p:cNvSpPr/>
            <p:nvPr/>
          </p:nvSpPr>
          <p:spPr>
            <a:xfrm>
              <a:off x="4896" y="2640"/>
              <a:ext cx="208" cy="0"/>
            </a:xfrm>
            <a:prstGeom prst="line">
              <a:avLst/>
            </a:prstGeom>
            <a:ln w="28575" cap="flat" cmpd="sng">
              <a:solidFill>
                <a:schemeClr val="accent2"/>
              </a:solidFill>
              <a:prstDash val="solid"/>
              <a:headEnd type="none" w="med" len="med"/>
              <a:tailEnd type="triangle" w="med" len="med"/>
            </a:ln>
          </p:spPr>
        </p:sp>
        <p:grpSp>
          <p:nvGrpSpPr>
            <p:cNvPr id="106588" name="Group 240"/>
            <p:cNvGrpSpPr/>
            <p:nvPr/>
          </p:nvGrpSpPr>
          <p:grpSpPr>
            <a:xfrm>
              <a:off x="3952" y="2016"/>
              <a:ext cx="416" cy="192"/>
              <a:chOff x="3312" y="1824"/>
              <a:chExt cx="480" cy="144"/>
            </a:xfrm>
          </p:grpSpPr>
          <p:sp>
            <p:nvSpPr>
              <p:cNvPr id="106620" name="Rectangle 241"/>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21" name="Line 242"/>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89" name="Line 243"/>
            <p:cNvSpPr/>
            <p:nvPr/>
          </p:nvSpPr>
          <p:spPr>
            <a:xfrm>
              <a:off x="3744" y="2112"/>
              <a:ext cx="208" cy="0"/>
            </a:xfrm>
            <a:prstGeom prst="line">
              <a:avLst/>
            </a:prstGeom>
            <a:ln w="28575" cap="flat" cmpd="sng">
              <a:solidFill>
                <a:schemeClr val="accent2"/>
              </a:solidFill>
              <a:prstDash val="solid"/>
              <a:headEnd type="none" w="med" len="med"/>
              <a:tailEnd type="triangle" w="med" len="med"/>
            </a:ln>
          </p:spPr>
        </p:sp>
        <p:grpSp>
          <p:nvGrpSpPr>
            <p:cNvPr id="106590" name="Group 244"/>
            <p:cNvGrpSpPr/>
            <p:nvPr/>
          </p:nvGrpSpPr>
          <p:grpSpPr>
            <a:xfrm>
              <a:off x="4528" y="2016"/>
              <a:ext cx="416" cy="192"/>
              <a:chOff x="3312" y="1824"/>
              <a:chExt cx="480" cy="144"/>
            </a:xfrm>
          </p:grpSpPr>
          <p:sp>
            <p:nvSpPr>
              <p:cNvPr id="106618" name="Rectangle 245"/>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19" name="Line 246"/>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91" name="Line 247"/>
            <p:cNvSpPr/>
            <p:nvPr/>
          </p:nvSpPr>
          <p:spPr>
            <a:xfrm>
              <a:off x="4320" y="2112"/>
              <a:ext cx="208" cy="0"/>
            </a:xfrm>
            <a:prstGeom prst="line">
              <a:avLst/>
            </a:prstGeom>
            <a:ln w="28575" cap="flat" cmpd="sng">
              <a:solidFill>
                <a:schemeClr val="accent2"/>
              </a:solidFill>
              <a:prstDash val="solid"/>
              <a:headEnd type="none" w="med" len="med"/>
              <a:tailEnd type="triangle" w="med" len="med"/>
            </a:ln>
          </p:spPr>
        </p:sp>
        <p:grpSp>
          <p:nvGrpSpPr>
            <p:cNvPr id="106592" name="Group 248"/>
            <p:cNvGrpSpPr/>
            <p:nvPr/>
          </p:nvGrpSpPr>
          <p:grpSpPr>
            <a:xfrm>
              <a:off x="3952" y="2256"/>
              <a:ext cx="416" cy="192"/>
              <a:chOff x="3312" y="1824"/>
              <a:chExt cx="480" cy="144"/>
            </a:xfrm>
          </p:grpSpPr>
          <p:sp>
            <p:nvSpPr>
              <p:cNvPr id="106616" name="Rectangle 249"/>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17" name="Line 250"/>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93" name="Line 251"/>
            <p:cNvSpPr/>
            <p:nvPr/>
          </p:nvSpPr>
          <p:spPr>
            <a:xfrm>
              <a:off x="3744" y="2352"/>
              <a:ext cx="208" cy="0"/>
            </a:xfrm>
            <a:prstGeom prst="line">
              <a:avLst/>
            </a:prstGeom>
            <a:ln w="28575" cap="flat" cmpd="sng">
              <a:solidFill>
                <a:schemeClr val="accent2"/>
              </a:solidFill>
              <a:prstDash val="solid"/>
              <a:headEnd type="none" w="med" len="med"/>
              <a:tailEnd type="triangle" w="med" len="med"/>
            </a:ln>
          </p:spPr>
        </p:sp>
        <p:grpSp>
          <p:nvGrpSpPr>
            <p:cNvPr id="106594" name="Group 252"/>
            <p:cNvGrpSpPr/>
            <p:nvPr/>
          </p:nvGrpSpPr>
          <p:grpSpPr>
            <a:xfrm>
              <a:off x="4528" y="2256"/>
              <a:ext cx="416" cy="192"/>
              <a:chOff x="3312" y="1824"/>
              <a:chExt cx="480" cy="144"/>
            </a:xfrm>
          </p:grpSpPr>
          <p:sp>
            <p:nvSpPr>
              <p:cNvPr id="106614" name="Rectangle 253"/>
              <p:cNvSpPr/>
              <p:nvPr/>
            </p:nvSpPr>
            <p:spPr>
              <a:xfrm>
                <a:off x="3312" y="1824"/>
                <a:ext cx="480" cy="144"/>
              </a:xfrm>
              <a:prstGeom prst="rect">
                <a:avLst/>
              </a:prstGeom>
              <a:solidFill>
                <a:srgbClr val="66CCFF"/>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615" name="Line 254"/>
              <p:cNvSpPr/>
              <p:nvPr/>
            </p:nvSpPr>
            <p:spPr>
              <a:xfrm>
                <a:off x="3648" y="1824"/>
                <a:ext cx="0" cy="144"/>
              </a:xfrm>
              <a:prstGeom prst="line">
                <a:avLst/>
              </a:prstGeom>
              <a:ln w="28575" cap="flat" cmpd="sng">
                <a:solidFill>
                  <a:schemeClr val="accent2"/>
                </a:solidFill>
                <a:prstDash val="solid"/>
                <a:headEnd type="none" w="med" len="med"/>
                <a:tailEnd type="none" w="med" len="med"/>
              </a:ln>
            </p:spPr>
          </p:sp>
        </p:grpSp>
        <p:sp>
          <p:nvSpPr>
            <p:cNvPr id="106595" name="Line 255"/>
            <p:cNvSpPr/>
            <p:nvPr/>
          </p:nvSpPr>
          <p:spPr>
            <a:xfrm>
              <a:off x="4320" y="2352"/>
              <a:ext cx="208" cy="0"/>
            </a:xfrm>
            <a:prstGeom prst="line">
              <a:avLst/>
            </a:prstGeom>
            <a:ln w="28575" cap="flat" cmpd="sng">
              <a:solidFill>
                <a:schemeClr val="accent2"/>
              </a:solidFill>
              <a:prstDash val="solid"/>
              <a:headEnd type="none" w="med" len="med"/>
              <a:tailEnd type="triangle" w="med" len="med"/>
            </a:ln>
          </p:spPr>
        </p:sp>
        <p:sp>
          <p:nvSpPr>
            <p:cNvPr id="106596" name="Text Box 256"/>
            <p:cNvSpPr txBox="1"/>
            <p:nvPr/>
          </p:nvSpPr>
          <p:spPr>
            <a:xfrm>
              <a:off x="4176" y="384"/>
              <a:ext cx="202" cy="232"/>
            </a:xfrm>
            <a:prstGeom prst="rect">
              <a:avLst/>
            </a:prstGeom>
            <a:noFill/>
            <a:ln w="9525">
              <a:noFill/>
            </a:ln>
          </p:spPr>
          <p:txBody>
            <a:bodyPr wrap="none">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597" name="Text Box 257"/>
            <p:cNvSpPr txBox="1"/>
            <p:nvPr/>
          </p:nvSpPr>
          <p:spPr>
            <a:xfrm>
              <a:off x="5376" y="672"/>
              <a:ext cx="202" cy="232"/>
            </a:xfrm>
            <a:prstGeom prst="rect">
              <a:avLst/>
            </a:prstGeom>
            <a:noFill/>
            <a:ln w="9525">
              <a:noFill/>
            </a:ln>
          </p:spPr>
          <p:txBody>
            <a:bodyPr wrap="none">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598" name="Text Box 258"/>
            <p:cNvSpPr txBox="1"/>
            <p:nvPr/>
          </p:nvSpPr>
          <p:spPr>
            <a:xfrm>
              <a:off x="4800" y="960"/>
              <a:ext cx="155" cy="232"/>
            </a:xfrm>
            <a:prstGeom prst="rect">
              <a:avLst/>
            </a:prstGeom>
            <a:noFill/>
            <a:ln w="9525">
              <a:noFill/>
            </a:ln>
          </p:spPr>
          <p:txBody>
            <a:bodyPr>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599" name="Text Box 259"/>
            <p:cNvSpPr txBox="1"/>
            <p:nvPr/>
          </p:nvSpPr>
          <p:spPr>
            <a:xfrm>
              <a:off x="5376" y="1200"/>
              <a:ext cx="155" cy="232"/>
            </a:xfrm>
            <a:prstGeom prst="rect">
              <a:avLst/>
            </a:prstGeom>
            <a:noFill/>
            <a:ln w="9525">
              <a:noFill/>
            </a:ln>
          </p:spPr>
          <p:txBody>
            <a:bodyPr>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600" name="Text Box 260"/>
            <p:cNvSpPr txBox="1"/>
            <p:nvPr/>
          </p:nvSpPr>
          <p:spPr>
            <a:xfrm>
              <a:off x="4224" y="1440"/>
              <a:ext cx="155" cy="232"/>
            </a:xfrm>
            <a:prstGeom prst="rect">
              <a:avLst/>
            </a:prstGeom>
            <a:noFill/>
            <a:ln w="9525">
              <a:noFill/>
            </a:ln>
          </p:spPr>
          <p:txBody>
            <a:bodyPr>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601" name="Text Box 261"/>
            <p:cNvSpPr txBox="1"/>
            <p:nvPr/>
          </p:nvSpPr>
          <p:spPr>
            <a:xfrm>
              <a:off x="4224" y="1728"/>
              <a:ext cx="155" cy="232"/>
            </a:xfrm>
            <a:prstGeom prst="rect">
              <a:avLst/>
            </a:prstGeom>
            <a:noFill/>
            <a:ln w="9525">
              <a:noFill/>
            </a:ln>
          </p:spPr>
          <p:txBody>
            <a:bodyPr>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602" name="Text Box 262"/>
            <p:cNvSpPr txBox="1"/>
            <p:nvPr/>
          </p:nvSpPr>
          <p:spPr>
            <a:xfrm>
              <a:off x="4800" y="1968"/>
              <a:ext cx="155" cy="232"/>
            </a:xfrm>
            <a:prstGeom prst="rect">
              <a:avLst/>
            </a:prstGeom>
            <a:noFill/>
            <a:ln w="9525">
              <a:noFill/>
            </a:ln>
          </p:spPr>
          <p:txBody>
            <a:bodyPr>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603" name="Text Box 263"/>
            <p:cNvSpPr txBox="1"/>
            <p:nvPr/>
          </p:nvSpPr>
          <p:spPr>
            <a:xfrm>
              <a:off x="4800" y="2208"/>
              <a:ext cx="155" cy="232"/>
            </a:xfrm>
            <a:prstGeom prst="rect">
              <a:avLst/>
            </a:prstGeom>
            <a:noFill/>
            <a:ln w="9525">
              <a:noFill/>
            </a:ln>
          </p:spPr>
          <p:txBody>
            <a:bodyPr>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604" name="Text Box 264"/>
            <p:cNvSpPr txBox="1"/>
            <p:nvPr/>
          </p:nvSpPr>
          <p:spPr>
            <a:xfrm>
              <a:off x="5376" y="2496"/>
              <a:ext cx="155" cy="232"/>
            </a:xfrm>
            <a:prstGeom prst="rect">
              <a:avLst/>
            </a:prstGeom>
            <a:noFill/>
            <a:ln w="9525">
              <a:noFill/>
            </a:ln>
          </p:spPr>
          <p:txBody>
            <a:bodyPr>
              <a:spAutoFit/>
            </a:bodyPr>
            <a:p>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2400" b="1" dirty="0">
                <a:solidFill>
                  <a:srgbClr val="C7C7DF"/>
                </a:solidFill>
                <a:latin typeface="Times New Roman" panose="02020603050405020304" pitchFamily="18" charset="0"/>
                <a:sym typeface="Symbol" panose="05050102010706020507" pitchFamily="18" charset="2"/>
              </a:endParaRPr>
            </a:p>
          </p:txBody>
        </p:sp>
        <p:sp>
          <p:nvSpPr>
            <p:cNvPr id="106605" name="Text Box 265"/>
            <p:cNvSpPr txBox="1"/>
            <p:nvPr/>
          </p:nvSpPr>
          <p:spPr>
            <a:xfrm>
              <a:off x="3936" y="384"/>
              <a:ext cx="404" cy="232"/>
            </a:xfrm>
            <a:prstGeom prst="rect">
              <a:avLst/>
            </a:prstGeom>
            <a:noFill/>
            <a:ln w="9525">
              <a:noFill/>
            </a:ln>
          </p:spPr>
          <p:txBody>
            <a:bodyPr>
              <a:spAutoFit/>
            </a:bodyPr>
            <a:p>
              <a:r>
                <a:rPr lang="en-US" altLang="zh-CN" sz="1800" dirty="0">
                  <a:solidFill>
                    <a:srgbClr val="660066"/>
                  </a:solidFill>
                  <a:latin typeface="宋体" panose="02010600030101010101" pitchFamily="2" charset="-122"/>
                </a:rPr>
                <a:t>034</a:t>
              </a:r>
              <a:endParaRPr lang="en-US" altLang="zh-CN" sz="2400" dirty="0">
                <a:solidFill>
                  <a:srgbClr val="6600FF"/>
                </a:solidFill>
                <a:latin typeface="Times New Roman" panose="02020603050405020304" pitchFamily="18" charset="0"/>
              </a:endParaRPr>
            </a:p>
          </p:txBody>
        </p:sp>
        <p:sp>
          <p:nvSpPr>
            <p:cNvPr id="106606" name="Text Box 266"/>
            <p:cNvSpPr txBox="1"/>
            <p:nvPr/>
          </p:nvSpPr>
          <p:spPr>
            <a:xfrm>
              <a:off x="3936" y="672"/>
              <a:ext cx="1483" cy="232"/>
            </a:xfrm>
            <a:prstGeom prst="rect">
              <a:avLst/>
            </a:prstGeom>
            <a:noFill/>
            <a:ln w="9525">
              <a:noFill/>
            </a:ln>
          </p:spPr>
          <p:txBody>
            <a:bodyPr wrap="none">
              <a:spAutoFit/>
            </a:bodyPr>
            <a:p>
              <a:r>
                <a:rPr lang="en-US" altLang="zh-CN" sz="1800" dirty="0">
                  <a:solidFill>
                    <a:srgbClr val="660066"/>
                  </a:solidFill>
                  <a:latin typeface="宋体" panose="02010600030101010101" pitchFamily="2" charset="-122"/>
                </a:rPr>
                <a:t>034     050     067</a:t>
              </a:r>
              <a:endParaRPr lang="en-US" altLang="zh-CN" sz="2400" b="1" dirty="0">
                <a:solidFill>
                  <a:srgbClr val="FF6600"/>
                </a:solidFill>
                <a:latin typeface="宋体" panose="02010600030101010101" pitchFamily="2" charset="-122"/>
              </a:endParaRPr>
            </a:p>
          </p:txBody>
        </p:sp>
        <p:sp>
          <p:nvSpPr>
            <p:cNvPr id="106607" name="Text Box 267"/>
            <p:cNvSpPr txBox="1"/>
            <p:nvPr/>
          </p:nvSpPr>
          <p:spPr>
            <a:xfrm>
              <a:off x="3936" y="960"/>
              <a:ext cx="907" cy="232"/>
            </a:xfrm>
            <a:prstGeom prst="rect">
              <a:avLst/>
            </a:prstGeom>
            <a:noFill/>
            <a:ln w="9525">
              <a:noFill/>
            </a:ln>
          </p:spPr>
          <p:txBody>
            <a:bodyPr wrap="none">
              <a:spAutoFit/>
            </a:bodyPr>
            <a:p>
              <a:r>
                <a:rPr lang="en-US" altLang="zh-CN" sz="1800" dirty="0">
                  <a:solidFill>
                    <a:srgbClr val="660066"/>
                  </a:solidFill>
                  <a:latin typeface="宋体" panose="02010600030101010101" pitchFamily="2" charset="-122"/>
                </a:rPr>
                <a:t>005     034</a:t>
              </a:r>
              <a:endParaRPr lang="en-US" altLang="zh-CN" sz="2400" b="1" dirty="0">
                <a:solidFill>
                  <a:srgbClr val="FF6600"/>
                </a:solidFill>
                <a:latin typeface="宋体" panose="02010600030101010101" pitchFamily="2" charset="-122"/>
              </a:endParaRPr>
            </a:p>
          </p:txBody>
        </p:sp>
        <p:sp>
          <p:nvSpPr>
            <p:cNvPr id="106608" name="Text Box 268"/>
            <p:cNvSpPr txBox="1"/>
            <p:nvPr/>
          </p:nvSpPr>
          <p:spPr>
            <a:xfrm>
              <a:off x="3936" y="1200"/>
              <a:ext cx="1483" cy="232"/>
            </a:xfrm>
            <a:prstGeom prst="rect">
              <a:avLst/>
            </a:prstGeom>
            <a:noFill/>
            <a:ln w="9525">
              <a:noFill/>
            </a:ln>
          </p:spPr>
          <p:txBody>
            <a:bodyPr wrap="none">
              <a:spAutoFit/>
            </a:bodyPr>
            <a:p>
              <a:r>
                <a:rPr lang="en-US" altLang="zh-CN" sz="1800" dirty="0">
                  <a:solidFill>
                    <a:srgbClr val="660066"/>
                  </a:solidFill>
                  <a:latin typeface="宋体" panose="02010600030101010101" pitchFamily="2" charset="-122"/>
                </a:rPr>
                <a:t>005     010     023</a:t>
              </a:r>
              <a:endParaRPr lang="en-US" altLang="zh-CN" sz="2400" dirty="0">
                <a:solidFill>
                  <a:srgbClr val="6600FF"/>
                </a:solidFill>
                <a:latin typeface="Times New Roman" panose="02020603050405020304" pitchFamily="18" charset="0"/>
              </a:endParaRPr>
            </a:p>
          </p:txBody>
        </p:sp>
        <p:sp>
          <p:nvSpPr>
            <p:cNvPr id="106609" name="Text Box 269"/>
            <p:cNvSpPr txBox="1"/>
            <p:nvPr/>
          </p:nvSpPr>
          <p:spPr>
            <a:xfrm>
              <a:off x="3936" y="1440"/>
              <a:ext cx="404" cy="232"/>
            </a:xfrm>
            <a:prstGeom prst="rect">
              <a:avLst/>
            </a:prstGeom>
            <a:noFill/>
            <a:ln w="9525">
              <a:noFill/>
            </a:ln>
          </p:spPr>
          <p:txBody>
            <a:bodyPr>
              <a:spAutoFit/>
            </a:bodyPr>
            <a:p>
              <a:r>
                <a:rPr lang="en-US" altLang="zh-CN" sz="1800" dirty="0">
                  <a:solidFill>
                    <a:srgbClr val="660066"/>
                  </a:solidFill>
                  <a:latin typeface="宋体" panose="02010600030101010101" pitchFamily="2" charset="-122"/>
                </a:rPr>
                <a:t>034</a:t>
              </a:r>
              <a:endParaRPr lang="en-US" altLang="zh-CN" sz="2400" dirty="0">
                <a:solidFill>
                  <a:srgbClr val="6600FF"/>
                </a:solidFill>
                <a:latin typeface="Times New Roman" panose="02020603050405020304" pitchFamily="18" charset="0"/>
              </a:endParaRPr>
            </a:p>
          </p:txBody>
        </p:sp>
        <p:sp>
          <p:nvSpPr>
            <p:cNvPr id="106610" name="Text Box 270"/>
            <p:cNvSpPr txBox="1"/>
            <p:nvPr/>
          </p:nvSpPr>
          <p:spPr>
            <a:xfrm>
              <a:off x="3936" y="1728"/>
              <a:ext cx="404" cy="232"/>
            </a:xfrm>
            <a:prstGeom prst="rect">
              <a:avLst/>
            </a:prstGeom>
            <a:noFill/>
            <a:ln w="9525">
              <a:noFill/>
            </a:ln>
          </p:spPr>
          <p:txBody>
            <a:bodyPr>
              <a:spAutoFit/>
            </a:bodyPr>
            <a:p>
              <a:r>
                <a:rPr lang="en-US" altLang="zh-CN" sz="1800" dirty="0">
                  <a:solidFill>
                    <a:srgbClr val="660066"/>
                  </a:solidFill>
                  <a:latin typeface="宋体" panose="02010600030101010101" pitchFamily="2" charset="-122"/>
                </a:rPr>
                <a:t>023</a:t>
              </a:r>
              <a:endParaRPr lang="en-US" altLang="zh-CN" sz="2400" dirty="0">
                <a:solidFill>
                  <a:srgbClr val="6600FF"/>
                </a:solidFill>
                <a:latin typeface="Times New Roman" panose="02020603050405020304" pitchFamily="18" charset="0"/>
              </a:endParaRPr>
            </a:p>
          </p:txBody>
        </p:sp>
        <p:sp>
          <p:nvSpPr>
            <p:cNvPr id="106611" name="Text Box 271"/>
            <p:cNvSpPr txBox="1"/>
            <p:nvPr/>
          </p:nvSpPr>
          <p:spPr>
            <a:xfrm>
              <a:off x="3936" y="1968"/>
              <a:ext cx="907" cy="232"/>
            </a:xfrm>
            <a:prstGeom prst="rect">
              <a:avLst/>
            </a:prstGeom>
            <a:noFill/>
            <a:ln w="9525">
              <a:noFill/>
            </a:ln>
          </p:spPr>
          <p:txBody>
            <a:bodyPr wrap="none">
              <a:spAutoFit/>
            </a:bodyPr>
            <a:p>
              <a:r>
                <a:rPr lang="en-US" altLang="zh-CN" sz="1800" dirty="0">
                  <a:solidFill>
                    <a:srgbClr val="660066"/>
                  </a:solidFill>
                  <a:latin typeface="宋体" panose="02010600030101010101" pitchFamily="2" charset="-122"/>
                </a:rPr>
                <a:t>010     050</a:t>
              </a:r>
              <a:endParaRPr lang="en-US" altLang="zh-CN" sz="2400" b="1" dirty="0">
                <a:solidFill>
                  <a:srgbClr val="FF6600"/>
                </a:solidFill>
                <a:latin typeface="宋体" panose="02010600030101010101" pitchFamily="2" charset="-122"/>
              </a:endParaRPr>
            </a:p>
          </p:txBody>
        </p:sp>
        <p:sp>
          <p:nvSpPr>
            <p:cNvPr id="106612" name="Text Box 272"/>
            <p:cNvSpPr txBox="1"/>
            <p:nvPr/>
          </p:nvSpPr>
          <p:spPr>
            <a:xfrm>
              <a:off x="3936" y="2208"/>
              <a:ext cx="907" cy="232"/>
            </a:xfrm>
            <a:prstGeom prst="rect">
              <a:avLst/>
            </a:prstGeom>
            <a:noFill/>
            <a:ln w="9525">
              <a:noFill/>
            </a:ln>
          </p:spPr>
          <p:txBody>
            <a:bodyPr wrap="none">
              <a:spAutoFit/>
            </a:bodyPr>
            <a:p>
              <a:r>
                <a:rPr lang="en-US" altLang="zh-CN" sz="1800" dirty="0">
                  <a:solidFill>
                    <a:srgbClr val="660066"/>
                  </a:solidFill>
                  <a:latin typeface="宋体" panose="02010600030101010101" pitchFamily="2" charset="-122"/>
                </a:rPr>
                <a:t>050     067</a:t>
              </a:r>
              <a:endParaRPr lang="en-US" altLang="zh-CN" sz="2400" b="1" dirty="0">
                <a:solidFill>
                  <a:srgbClr val="FF6600"/>
                </a:solidFill>
                <a:latin typeface="宋体" panose="02010600030101010101" pitchFamily="2" charset="-122"/>
              </a:endParaRPr>
            </a:p>
          </p:txBody>
        </p:sp>
        <p:sp>
          <p:nvSpPr>
            <p:cNvPr id="106613" name="Text Box 273"/>
            <p:cNvSpPr txBox="1"/>
            <p:nvPr/>
          </p:nvSpPr>
          <p:spPr>
            <a:xfrm>
              <a:off x="3936" y="2496"/>
              <a:ext cx="1483" cy="232"/>
            </a:xfrm>
            <a:prstGeom prst="rect">
              <a:avLst/>
            </a:prstGeom>
            <a:noFill/>
            <a:ln w="9525">
              <a:noFill/>
            </a:ln>
          </p:spPr>
          <p:txBody>
            <a:bodyPr wrap="none">
              <a:spAutoFit/>
            </a:bodyPr>
            <a:p>
              <a:r>
                <a:rPr lang="en-US" altLang="zh-CN" sz="1800" dirty="0">
                  <a:solidFill>
                    <a:srgbClr val="660066"/>
                  </a:solidFill>
                  <a:latin typeface="宋体" panose="02010600030101010101" pitchFamily="2" charset="-122"/>
                </a:rPr>
                <a:t>005     010     023</a:t>
              </a:r>
              <a:endParaRPr lang="en-US" altLang="zh-CN" sz="2400" dirty="0">
                <a:solidFill>
                  <a:srgbClr val="6600FF"/>
                </a:solidFill>
                <a:latin typeface="Times New Roman" panose="02020603050405020304" pitchFamily="18" charset="0"/>
              </a:endParaRPr>
            </a:p>
          </p:txBody>
        </p:sp>
      </p:grpSp>
      <p:sp>
        <p:nvSpPr>
          <p:cNvPr id="165890" name="Text Box 2"/>
          <p:cNvSpPr txBox="1"/>
          <p:nvPr/>
        </p:nvSpPr>
        <p:spPr>
          <a:xfrm>
            <a:off x="2152650" y="504825"/>
            <a:ext cx="3646170" cy="3169285"/>
          </a:xfrm>
          <a:prstGeom prst="rect">
            <a:avLst/>
          </a:prstGeom>
          <a:solidFill>
            <a:srgbClr val="FFCCFF"/>
          </a:solidFill>
          <a:ln w="9525">
            <a:noFill/>
          </a:ln>
        </p:spPr>
        <p:txBody>
          <a:bodyPr wrap="none">
            <a:spAutoFit/>
          </a:bodyPr>
          <a:p>
            <a:r>
              <a:rPr lang="zh-CN" altLang="en-US" sz="2000" b="1" dirty="0">
                <a:solidFill>
                  <a:srgbClr val="444463"/>
                </a:solidFill>
                <a:latin typeface="宋体" panose="02010600030101010101" pitchFamily="2" charset="-122"/>
              </a:rPr>
              <a:t>关键词         书号索引</a:t>
            </a:r>
            <a:endParaRPr lang="zh-CN" altLang="en-US" sz="2000" b="1" dirty="0">
              <a:solidFill>
                <a:srgbClr val="444463"/>
              </a:solidFill>
              <a:latin typeface="宋体" panose="02010600030101010101" pitchFamily="2" charset="-122"/>
            </a:endParaRPr>
          </a:p>
          <a:p>
            <a:r>
              <a:rPr lang="en-US" altLang="zh-CN" sz="2000" b="1" dirty="0">
                <a:solidFill>
                  <a:srgbClr val="FF6600"/>
                </a:solidFill>
                <a:latin typeface="宋体" panose="02010600030101010101" pitchFamily="2" charset="-122"/>
              </a:rPr>
              <a:t>algorithms      034</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analysis        034,050,067</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computer        005,034</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data            005,010,023</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design          034</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fundamentals    023</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introduction    010,050</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numerical       050,067</a:t>
            </a:r>
            <a:endParaRPr lang="en-US" altLang="zh-CN" sz="2000" b="1" dirty="0">
              <a:solidFill>
                <a:srgbClr val="FF6600"/>
              </a:solidFill>
              <a:latin typeface="宋体" panose="02010600030101010101" pitchFamily="2" charset="-122"/>
            </a:endParaRPr>
          </a:p>
          <a:p>
            <a:r>
              <a:rPr lang="en-US" altLang="zh-CN" sz="2000" b="1" dirty="0">
                <a:solidFill>
                  <a:srgbClr val="FF6600"/>
                </a:solidFill>
                <a:latin typeface="宋体" panose="02010600030101010101" pitchFamily="2" charset="-122"/>
              </a:rPr>
              <a:t>structures      005,010,023</a:t>
            </a:r>
            <a:endParaRPr lang="en-US" altLang="zh-CN" sz="3600" dirty="0">
              <a:solidFill>
                <a:srgbClr val="FF6600"/>
              </a:solidFill>
              <a:latin typeface="宋体" panose="02010600030101010101" pitchFamily="2" charset="-122"/>
            </a:endParaRPr>
          </a:p>
        </p:txBody>
      </p:sp>
      <p:sp>
        <p:nvSpPr>
          <p:cNvPr id="165996" name="Text Box 108"/>
          <p:cNvSpPr txBox="1"/>
          <p:nvPr/>
        </p:nvSpPr>
        <p:spPr>
          <a:xfrm>
            <a:off x="1524000" y="3657600"/>
            <a:ext cx="5242560" cy="3046095"/>
          </a:xfrm>
          <a:prstGeom prst="rect">
            <a:avLst/>
          </a:prstGeom>
          <a:solidFill>
            <a:srgbClr val="CCCC00"/>
          </a:solidFill>
          <a:ln w="9525">
            <a:noFill/>
          </a:ln>
        </p:spPr>
        <p:txBody>
          <a:bodyPr wrap="none">
            <a:spAutoFit/>
          </a:bodyPr>
          <a:p>
            <a:r>
              <a:rPr lang="en-US" altLang="zh-CN" sz="2800" b="1" dirty="0">
                <a:solidFill>
                  <a:srgbClr val="3333FF"/>
                </a:solidFill>
                <a:latin typeface="Times New Roman" panose="02020603050405020304" pitchFamily="18" charset="0"/>
              </a:rPr>
              <a:t>computer\0 data\0 structures\0 in</a:t>
            </a:r>
            <a:endParaRPr lang="en-US" altLang="zh-CN" sz="2800" b="1" dirty="0">
              <a:solidFill>
                <a:srgbClr val="3333FF"/>
              </a:solidFill>
              <a:latin typeface="Times New Roman" panose="02020603050405020304" pitchFamily="18" charset="0"/>
            </a:endParaRPr>
          </a:p>
          <a:p>
            <a:r>
              <a:rPr lang="en-US" altLang="zh-CN" sz="2800" b="1" dirty="0">
                <a:solidFill>
                  <a:srgbClr val="3333FF"/>
                </a:solidFill>
                <a:latin typeface="Times New Roman" panose="02020603050405020304" pitchFamily="18" charset="0"/>
              </a:rPr>
              <a:t>troduction\0 fundamentals\0 desi</a:t>
            </a:r>
            <a:endParaRPr lang="en-US" altLang="zh-CN" sz="2800" b="1" dirty="0">
              <a:solidFill>
                <a:srgbClr val="3333FF"/>
              </a:solidFill>
              <a:latin typeface="Times New Roman" panose="02020603050405020304" pitchFamily="18" charset="0"/>
            </a:endParaRPr>
          </a:p>
          <a:p>
            <a:r>
              <a:rPr lang="en-US" altLang="zh-CN" sz="2800" b="1" dirty="0">
                <a:solidFill>
                  <a:srgbClr val="3333FF"/>
                </a:solidFill>
                <a:latin typeface="Times New Roman" panose="02020603050405020304" pitchFamily="18" charset="0"/>
              </a:rPr>
              <a:t>gn\0 analysis\0 algorithms\0 num</a:t>
            </a:r>
            <a:endParaRPr lang="en-US" altLang="zh-CN" sz="2800" b="1" dirty="0">
              <a:solidFill>
                <a:srgbClr val="3333FF"/>
              </a:solidFill>
              <a:latin typeface="Times New Roman" panose="02020603050405020304" pitchFamily="18" charset="0"/>
            </a:endParaRPr>
          </a:p>
          <a:p>
            <a:r>
              <a:rPr lang="en-US" altLang="zh-CN" sz="2800" b="1" dirty="0">
                <a:solidFill>
                  <a:srgbClr val="3333FF"/>
                </a:solidFill>
                <a:latin typeface="Times New Roman" panose="02020603050405020304" pitchFamily="18" charset="0"/>
              </a:rPr>
              <a:t>erical\0</a:t>
            </a:r>
            <a:endParaRPr lang="en-US" altLang="zh-CN" sz="2800" b="1" dirty="0">
              <a:solidFill>
                <a:srgbClr val="3333FF"/>
              </a:solidFill>
              <a:latin typeface="Times New Roman" panose="02020603050405020304" pitchFamily="18" charset="0"/>
            </a:endParaRPr>
          </a:p>
          <a:p>
            <a:endParaRPr lang="en-US" altLang="zh-CN" sz="2800" b="1" dirty="0">
              <a:solidFill>
                <a:srgbClr val="C7C7DF"/>
              </a:solidFill>
              <a:latin typeface="Times New Roman" panose="02020603050405020304" pitchFamily="18" charset="0"/>
            </a:endParaRPr>
          </a:p>
          <a:p>
            <a:endParaRPr lang="en-US" altLang="zh-CN" sz="2800" b="1" dirty="0">
              <a:solidFill>
                <a:srgbClr val="C7C7DF"/>
              </a:solidFill>
              <a:latin typeface="Times New Roman" panose="02020603050405020304" pitchFamily="18" charset="0"/>
            </a:endParaRPr>
          </a:p>
          <a:p>
            <a:r>
              <a:rPr lang="en-US" altLang="zh-CN" sz="2400" b="1" dirty="0">
                <a:solidFill>
                  <a:srgbClr val="C7C7DF"/>
                </a:solidFill>
                <a:latin typeface="Times New Roman" panose="02020603050405020304" pitchFamily="18" charset="0"/>
              </a:rPr>
              <a:t>                                                  </a:t>
            </a:r>
            <a:r>
              <a:rPr lang="en-US" altLang="zh-CN" sz="2400" b="1" dirty="0">
                <a:solidFill>
                  <a:srgbClr val="800080"/>
                </a:solidFill>
                <a:latin typeface="Times New Roman" panose="02020603050405020304" pitchFamily="18" charset="0"/>
              </a:rPr>
              <a:t>maxsize</a:t>
            </a:r>
            <a:r>
              <a:rPr lang="en-US" altLang="zh-CN" sz="2400" b="1" dirty="0">
                <a:solidFill>
                  <a:srgbClr val="C7C7DF"/>
                </a:solidFill>
                <a:latin typeface="Times New Roman" panose="02020603050405020304" pitchFamily="18" charset="0"/>
              </a:rPr>
              <a:t>   </a:t>
            </a:r>
            <a:endParaRPr lang="en-US" altLang="zh-CN" sz="2400" b="1" dirty="0">
              <a:solidFill>
                <a:srgbClr val="C7C7DF"/>
              </a:solidFill>
              <a:latin typeface="Times New Roman" panose="02020603050405020304" pitchFamily="18" charset="0"/>
            </a:endParaRPr>
          </a:p>
        </p:txBody>
      </p:sp>
      <p:sp>
        <p:nvSpPr>
          <p:cNvPr id="165997" name="Line 109"/>
          <p:cNvSpPr/>
          <p:nvPr/>
        </p:nvSpPr>
        <p:spPr>
          <a:xfrm flipH="1">
            <a:off x="1752600" y="1828800"/>
            <a:ext cx="5181600" cy="0"/>
          </a:xfrm>
          <a:prstGeom prst="line">
            <a:avLst/>
          </a:prstGeom>
          <a:ln w="28575" cap="flat" cmpd="sng">
            <a:solidFill>
              <a:schemeClr val="tx2"/>
            </a:solidFill>
            <a:prstDash val="solid"/>
            <a:headEnd type="none" w="med" len="med"/>
            <a:tailEnd type="none" w="med" len="med"/>
          </a:ln>
        </p:spPr>
      </p:sp>
      <p:sp>
        <p:nvSpPr>
          <p:cNvPr id="165998" name="Line 110"/>
          <p:cNvSpPr/>
          <p:nvPr/>
        </p:nvSpPr>
        <p:spPr>
          <a:xfrm>
            <a:off x="1752600" y="1828800"/>
            <a:ext cx="0" cy="1905000"/>
          </a:xfrm>
          <a:prstGeom prst="line">
            <a:avLst/>
          </a:prstGeom>
          <a:ln w="28575" cap="flat" cmpd="sng">
            <a:solidFill>
              <a:schemeClr val="tx2"/>
            </a:solidFill>
            <a:prstDash val="solid"/>
            <a:headEnd type="none" w="med" len="med"/>
            <a:tailEnd type="triangle" w="med" len="med"/>
          </a:ln>
        </p:spPr>
      </p:sp>
      <p:sp>
        <p:nvSpPr>
          <p:cNvPr id="165999" name="Line 111"/>
          <p:cNvSpPr/>
          <p:nvPr/>
        </p:nvSpPr>
        <p:spPr>
          <a:xfrm flipH="1">
            <a:off x="3581400" y="2209800"/>
            <a:ext cx="3352800" cy="0"/>
          </a:xfrm>
          <a:prstGeom prst="line">
            <a:avLst/>
          </a:prstGeom>
          <a:ln w="28575" cap="flat" cmpd="sng">
            <a:solidFill>
              <a:srgbClr val="9900FF"/>
            </a:solidFill>
            <a:prstDash val="solid"/>
            <a:headEnd type="none" w="med" len="med"/>
            <a:tailEnd type="none" w="med" len="med"/>
          </a:ln>
        </p:spPr>
      </p:sp>
      <p:sp>
        <p:nvSpPr>
          <p:cNvPr id="166000" name="Line 112"/>
          <p:cNvSpPr/>
          <p:nvPr/>
        </p:nvSpPr>
        <p:spPr>
          <a:xfrm>
            <a:off x="3581400" y="2209800"/>
            <a:ext cx="0" cy="1524000"/>
          </a:xfrm>
          <a:prstGeom prst="line">
            <a:avLst/>
          </a:prstGeom>
          <a:ln w="28575" cap="flat" cmpd="sng">
            <a:solidFill>
              <a:srgbClr val="9900FF"/>
            </a:solidFill>
            <a:prstDash val="solid"/>
            <a:headEnd type="none" w="med" len="med"/>
            <a:tailEnd type="triangle" w="med" len="med"/>
          </a:ln>
        </p:spPr>
      </p:sp>
      <p:sp>
        <p:nvSpPr>
          <p:cNvPr id="166001" name="Line 113"/>
          <p:cNvSpPr/>
          <p:nvPr/>
        </p:nvSpPr>
        <p:spPr>
          <a:xfrm flipH="1" flipV="1">
            <a:off x="4572000" y="4038600"/>
            <a:ext cx="2362200" cy="304800"/>
          </a:xfrm>
          <a:prstGeom prst="line">
            <a:avLst/>
          </a:prstGeom>
          <a:ln w="28575" cap="flat" cmpd="sng">
            <a:solidFill>
              <a:srgbClr val="336600"/>
            </a:solidFill>
            <a:prstDash val="solid"/>
            <a:headEnd type="none" w="med" len="med"/>
            <a:tailEnd type="triangle" w="med" len="med"/>
          </a:ln>
        </p:spPr>
      </p:sp>
      <p:sp>
        <p:nvSpPr>
          <p:cNvPr id="166002" name="Line 114"/>
          <p:cNvSpPr/>
          <p:nvPr/>
        </p:nvSpPr>
        <p:spPr>
          <a:xfrm flipH="1">
            <a:off x="6477000" y="3429000"/>
            <a:ext cx="381000" cy="381000"/>
          </a:xfrm>
          <a:prstGeom prst="line">
            <a:avLst/>
          </a:prstGeom>
          <a:ln w="28575" cap="flat" cmpd="sng">
            <a:solidFill>
              <a:srgbClr val="9900FF"/>
            </a:solidFill>
            <a:prstDash val="solid"/>
            <a:headEnd type="none" w="med" len="med"/>
            <a:tailEnd type="triangle" w="med" len="med"/>
          </a:ln>
        </p:spPr>
      </p:sp>
      <p:sp>
        <p:nvSpPr>
          <p:cNvPr id="166003" name="Line 115"/>
          <p:cNvSpPr/>
          <p:nvPr/>
        </p:nvSpPr>
        <p:spPr>
          <a:xfrm flipH="1">
            <a:off x="3657600" y="3048000"/>
            <a:ext cx="3276600" cy="0"/>
          </a:xfrm>
          <a:prstGeom prst="line">
            <a:avLst/>
          </a:prstGeom>
          <a:ln w="28575" cap="flat" cmpd="sng">
            <a:solidFill>
              <a:srgbClr val="336600"/>
            </a:solidFill>
            <a:prstDash val="solid"/>
            <a:headEnd type="none" w="med" len="med"/>
            <a:tailEnd type="none" w="med" len="med"/>
          </a:ln>
        </p:spPr>
      </p:sp>
      <p:sp>
        <p:nvSpPr>
          <p:cNvPr id="166004" name="Line 116"/>
          <p:cNvSpPr/>
          <p:nvPr/>
        </p:nvSpPr>
        <p:spPr>
          <a:xfrm>
            <a:off x="3657600" y="3048000"/>
            <a:ext cx="0" cy="1143000"/>
          </a:xfrm>
          <a:prstGeom prst="line">
            <a:avLst/>
          </a:prstGeom>
          <a:ln w="28575" cap="flat" cmpd="sng">
            <a:solidFill>
              <a:srgbClr val="336600"/>
            </a:solidFill>
            <a:prstDash val="solid"/>
            <a:headEnd type="none" w="med" len="med"/>
            <a:tailEnd type="triangle" w="med" len="med"/>
          </a:ln>
        </p:spPr>
      </p:sp>
      <p:sp>
        <p:nvSpPr>
          <p:cNvPr id="166005" name="Line 117"/>
          <p:cNvSpPr/>
          <p:nvPr/>
        </p:nvSpPr>
        <p:spPr>
          <a:xfrm flipH="1">
            <a:off x="6172200" y="2667000"/>
            <a:ext cx="685800" cy="0"/>
          </a:xfrm>
          <a:prstGeom prst="line">
            <a:avLst/>
          </a:prstGeom>
          <a:ln w="28575" cap="flat" cmpd="sng">
            <a:solidFill>
              <a:schemeClr val="tx2"/>
            </a:solidFill>
            <a:prstDash val="solid"/>
            <a:headEnd type="none" w="med" len="med"/>
            <a:tailEnd type="none" w="med" len="med"/>
          </a:ln>
        </p:spPr>
      </p:sp>
      <p:sp>
        <p:nvSpPr>
          <p:cNvPr id="166006" name="Line 118"/>
          <p:cNvSpPr/>
          <p:nvPr/>
        </p:nvSpPr>
        <p:spPr>
          <a:xfrm>
            <a:off x="6172200" y="2667000"/>
            <a:ext cx="0" cy="1524000"/>
          </a:xfrm>
          <a:prstGeom prst="line">
            <a:avLst/>
          </a:prstGeom>
          <a:ln w="28575" cap="flat" cmpd="sng">
            <a:solidFill>
              <a:schemeClr val="tx2"/>
            </a:solidFill>
            <a:prstDash val="solid"/>
            <a:headEnd type="none" w="med" len="med"/>
            <a:tailEnd type="triangle" w="med" len="med"/>
          </a:ln>
        </p:spPr>
      </p:sp>
      <p:sp>
        <p:nvSpPr>
          <p:cNvPr id="166007" name="Line 119"/>
          <p:cNvSpPr/>
          <p:nvPr/>
        </p:nvSpPr>
        <p:spPr>
          <a:xfrm flipH="1">
            <a:off x="2438400" y="1371600"/>
            <a:ext cx="4495800" cy="0"/>
          </a:xfrm>
          <a:prstGeom prst="line">
            <a:avLst/>
          </a:prstGeom>
          <a:ln w="28575" cap="flat" cmpd="sng">
            <a:solidFill>
              <a:srgbClr val="9900FF"/>
            </a:solidFill>
            <a:prstDash val="solid"/>
            <a:headEnd type="none" w="med" len="med"/>
            <a:tailEnd type="none" w="med" len="med"/>
          </a:ln>
        </p:spPr>
      </p:sp>
      <p:sp>
        <p:nvSpPr>
          <p:cNvPr id="166008" name="Line 120"/>
          <p:cNvSpPr/>
          <p:nvPr/>
        </p:nvSpPr>
        <p:spPr>
          <a:xfrm flipH="1">
            <a:off x="2438400" y="1371600"/>
            <a:ext cx="0" cy="3276600"/>
          </a:xfrm>
          <a:prstGeom prst="line">
            <a:avLst/>
          </a:prstGeom>
          <a:ln w="28575" cap="flat" cmpd="sng">
            <a:solidFill>
              <a:srgbClr val="9900FF"/>
            </a:solidFill>
            <a:prstDash val="solid"/>
            <a:headEnd type="none" w="med" len="med"/>
            <a:tailEnd type="triangle" w="med" len="med"/>
          </a:ln>
        </p:spPr>
      </p:sp>
      <p:sp>
        <p:nvSpPr>
          <p:cNvPr id="166009" name="Line 121"/>
          <p:cNvSpPr/>
          <p:nvPr/>
        </p:nvSpPr>
        <p:spPr>
          <a:xfrm flipH="1">
            <a:off x="4038600" y="990600"/>
            <a:ext cx="2895600" cy="0"/>
          </a:xfrm>
          <a:prstGeom prst="line">
            <a:avLst/>
          </a:prstGeom>
          <a:ln w="28575" cap="flat" cmpd="sng">
            <a:solidFill>
              <a:srgbClr val="CC00CC"/>
            </a:solidFill>
            <a:prstDash val="solid"/>
            <a:headEnd type="none" w="med" len="med"/>
            <a:tailEnd type="none" w="med" len="med"/>
          </a:ln>
        </p:spPr>
      </p:sp>
      <p:sp>
        <p:nvSpPr>
          <p:cNvPr id="166010" name="Line 122"/>
          <p:cNvSpPr/>
          <p:nvPr/>
        </p:nvSpPr>
        <p:spPr>
          <a:xfrm>
            <a:off x="4038600" y="990600"/>
            <a:ext cx="0" cy="3657600"/>
          </a:xfrm>
          <a:prstGeom prst="line">
            <a:avLst/>
          </a:prstGeom>
          <a:ln w="28575" cap="flat" cmpd="sng">
            <a:solidFill>
              <a:srgbClr val="CC00CC"/>
            </a:solidFill>
            <a:prstDash val="solid"/>
            <a:headEnd type="none" w="med" len="med"/>
            <a:tailEnd type="triangle" w="med" len="med"/>
          </a:ln>
        </p:spPr>
      </p:sp>
      <p:sp>
        <p:nvSpPr>
          <p:cNvPr id="166011" name="Line 123"/>
          <p:cNvSpPr/>
          <p:nvPr/>
        </p:nvSpPr>
        <p:spPr>
          <a:xfrm flipH="1">
            <a:off x="6019800" y="3886200"/>
            <a:ext cx="914400" cy="762000"/>
          </a:xfrm>
          <a:prstGeom prst="line">
            <a:avLst/>
          </a:prstGeom>
          <a:ln w="28575" cap="flat" cmpd="sng">
            <a:solidFill>
              <a:srgbClr val="CC00CC"/>
            </a:solidFill>
            <a:prstDash val="solid"/>
            <a:headEnd type="none" w="med" len="med"/>
            <a:tailEnd type="triangle" w="med" len="med"/>
          </a:ln>
        </p:spPr>
      </p:sp>
      <p:sp>
        <p:nvSpPr>
          <p:cNvPr id="166012" name="Text Box 124"/>
          <p:cNvSpPr txBox="1"/>
          <p:nvPr/>
        </p:nvSpPr>
        <p:spPr>
          <a:xfrm>
            <a:off x="1524000" y="3213100"/>
            <a:ext cx="690880" cy="706755"/>
          </a:xfrm>
          <a:prstGeom prst="rect">
            <a:avLst/>
          </a:prstGeom>
          <a:noFill/>
          <a:ln w="9525">
            <a:noFill/>
          </a:ln>
        </p:spPr>
        <p:txBody>
          <a:bodyPr wrap="none">
            <a:spAutoFit/>
          </a:bodyPr>
          <a:p>
            <a:r>
              <a:rPr lang="zh-CN" altLang="en-US" sz="4000" dirty="0">
                <a:solidFill>
                  <a:srgbClr val="660066"/>
                </a:solidFill>
                <a:latin typeface="Times New Roman" panose="02020603050405020304" pitchFamily="18" charset="0"/>
                <a:ea typeface="隶书" panose="02010509060101010101" pitchFamily="49" charset="-122"/>
              </a:rPr>
              <a:t>堆</a:t>
            </a:r>
            <a:endParaRPr lang="zh-CN" altLang="en-US" sz="2400" dirty="0">
              <a:solidFill>
                <a:srgbClr val="6600FF"/>
              </a:solidFill>
              <a:latin typeface="Times New Roman" panose="02020603050405020304" pitchFamily="18" charset="0"/>
            </a:endParaRPr>
          </a:p>
        </p:txBody>
      </p:sp>
      <p:sp>
        <p:nvSpPr>
          <p:cNvPr id="166013" name="Text Box 125"/>
          <p:cNvSpPr txBox="1"/>
          <p:nvPr/>
        </p:nvSpPr>
        <p:spPr>
          <a:xfrm>
            <a:off x="8204200" y="0"/>
            <a:ext cx="1706880" cy="706755"/>
          </a:xfrm>
          <a:prstGeom prst="rect">
            <a:avLst/>
          </a:prstGeom>
          <a:noFill/>
          <a:ln w="9525">
            <a:noFill/>
          </a:ln>
        </p:spPr>
        <p:txBody>
          <a:bodyPr wrap="none">
            <a:spAutoFit/>
          </a:bodyPr>
          <a:p>
            <a:r>
              <a:rPr lang="zh-CN" altLang="en-US" sz="4000" dirty="0">
                <a:solidFill>
                  <a:srgbClr val="660066"/>
                </a:solidFill>
                <a:latin typeface="Times New Roman" panose="02020603050405020304" pitchFamily="18" charset="0"/>
                <a:ea typeface="隶书" panose="02010509060101010101" pitchFamily="49" charset="-122"/>
              </a:rPr>
              <a:t>索引表</a:t>
            </a:r>
            <a:endParaRPr lang="zh-CN" altLang="en-US" sz="4000" dirty="0">
              <a:solidFill>
                <a:srgbClr val="660066"/>
              </a:solidFill>
              <a:latin typeface="Times New Roman" panose="02020603050405020304" pitchFamily="18" charset="0"/>
              <a:ea typeface="隶书" panose="02010509060101010101" pitchFamily="49" charset="-122"/>
            </a:endParaRPr>
          </a:p>
        </p:txBody>
      </p:sp>
      <p:grpSp>
        <p:nvGrpSpPr>
          <p:cNvPr id="22" name="Group 129"/>
          <p:cNvGrpSpPr/>
          <p:nvPr/>
        </p:nvGrpSpPr>
        <p:grpSpPr>
          <a:xfrm>
            <a:off x="7543800" y="4267200"/>
            <a:ext cx="1052513" cy="965201"/>
            <a:chOff x="4944" y="2832"/>
            <a:chExt cx="663" cy="608"/>
          </a:xfrm>
        </p:grpSpPr>
        <p:sp>
          <p:nvSpPr>
            <p:cNvPr id="106558" name="Text Box 130"/>
            <p:cNvSpPr txBox="1"/>
            <p:nvPr/>
          </p:nvSpPr>
          <p:spPr>
            <a:xfrm>
              <a:off x="5136" y="3072"/>
              <a:ext cx="471" cy="368"/>
            </a:xfrm>
            <a:prstGeom prst="rect">
              <a:avLst/>
            </a:prstGeom>
            <a:noFill/>
            <a:ln w="9525">
              <a:noFill/>
            </a:ln>
          </p:spPr>
          <p:txBody>
            <a:bodyPr wrap="none">
              <a:spAutoFit/>
            </a:bodyPr>
            <a:p>
              <a:r>
                <a:rPr lang="en-US" altLang="zh-CN" sz="3200" dirty="0">
                  <a:solidFill>
                    <a:srgbClr val="660066"/>
                  </a:solidFill>
                  <a:latin typeface="Times New Roman" panose="02020603050405020304" pitchFamily="18" charset="0"/>
                </a:rPr>
                <a:t>last</a:t>
              </a:r>
              <a:endParaRPr lang="en-US" altLang="zh-CN" sz="2400" dirty="0">
                <a:solidFill>
                  <a:srgbClr val="6600FF"/>
                </a:solidFill>
                <a:latin typeface="Times New Roman" panose="02020603050405020304" pitchFamily="18" charset="0"/>
              </a:endParaRPr>
            </a:p>
          </p:txBody>
        </p:sp>
        <p:sp>
          <p:nvSpPr>
            <p:cNvPr id="106559" name="Line 131"/>
            <p:cNvSpPr/>
            <p:nvPr/>
          </p:nvSpPr>
          <p:spPr>
            <a:xfrm flipH="1" flipV="1">
              <a:off x="4944" y="2832"/>
              <a:ext cx="384" cy="288"/>
            </a:xfrm>
            <a:prstGeom prst="line">
              <a:avLst/>
            </a:prstGeom>
            <a:ln w="28575" cap="flat" cmpd="sng">
              <a:solidFill>
                <a:schemeClr val="tx2"/>
              </a:solidFill>
              <a:prstDash val="solid"/>
              <a:headEnd type="none" w="med" len="med"/>
              <a:tailEnd type="triangle" w="med" len="med"/>
            </a:ln>
          </p:spPr>
        </p:sp>
      </p:grpSp>
      <p:sp>
        <p:nvSpPr>
          <p:cNvPr id="166020" name="Text Box 132"/>
          <p:cNvSpPr txBox="1"/>
          <p:nvPr/>
        </p:nvSpPr>
        <p:spPr>
          <a:xfrm>
            <a:off x="3733800" y="6172200"/>
            <a:ext cx="6720840" cy="521970"/>
          </a:xfrm>
          <a:prstGeom prst="rect">
            <a:avLst/>
          </a:prstGeom>
          <a:solidFill>
            <a:srgbClr val="3333CC"/>
          </a:solidFill>
          <a:ln w="9525">
            <a:noFill/>
          </a:ln>
        </p:spPr>
        <p:txBody>
          <a:bodyPr wrap="none">
            <a:spAutoFit/>
          </a:bodyPr>
          <a:p>
            <a:r>
              <a:rPr lang="zh-CN" altLang="en-US" sz="2800" b="1" dirty="0">
                <a:solidFill>
                  <a:srgbClr val="CCCC00"/>
                </a:solidFill>
                <a:latin typeface="Times New Roman" panose="02020603050405020304" pitchFamily="18" charset="0"/>
              </a:rPr>
              <a:t>检索：</a:t>
            </a:r>
            <a:r>
              <a:rPr lang="en-US" altLang="zh-CN" sz="2800" b="1" dirty="0">
                <a:solidFill>
                  <a:srgbClr val="CCCC00"/>
                </a:solidFill>
                <a:latin typeface="Times New Roman" panose="02020603050405020304" pitchFamily="18" charset="0"/>
              </a:rPr>
              <a:t>introduction  to  numerical  analysis</a:t>
            </a:r>
            <a:endParaRPr lang="en-US" altLang="zh-CN" sz="2400" b="1" dirty="0">
              <a:solidFill>
                <a:srgbClr val="CCCC00"/>
              </a:solidFill>
              <a:latin typeface="Times New Roman" panose="02020603050405020304" pitchFamily="18" charset="0"/>
            </a:endParaRPr>
          </a:p>
        </p:txBody>
      </p:sp>
      <p:grpSp>
        <p:nvGrpSpPr>
          <p:cNvPr id="23" name="Group 133"/>
          <p:cNvGrpSpPr/>
          <p:nvPr/>
        </p:nvGrpSpPr>
        <p:grpSpPr>
          <a:xfrm>
            <a:off x="5867400" y="1447800"/>
            <a:ext cx="3962400" cy="4876800"/>
            <a:chOff x="2736" y="912"/>
            <a:chExt cx="2496" cy="3072"/>
          </a:xfrm>
        </p:grpSpPr>
        <p:sp>
          <p:nvSpPr>
            <p:cNvPr id="106555" name="Line 134"/>
            <p:cNvSpPr/>
            <p:nvPr/>
          </p:nvSpPr>
          <p:spPr>
            <a:xfrm flipV="1">
              <a:off x="2736" y="2160"/>
              <a:ext cx="1200" cy="1824"/>
            </a:xfrm>
            <a:prstGeom prst="line">
              <a:avLst/>
            </a:prstGeom>
            <a:ln w="38100" cap="flat" cmpd="sng">
              <a:solidFill>
                <a:srgbClr val="CC00CC"/>
              </a:solidFill>
              <a:prstDash val="solid"/>
              <a:headEnd type="none" w="med" len="med"/>
              <a:tailEnd type="triangle" w="med" len="med"/>
            </a:ln>
          </p:spPr>
        </p:sp>
        <p:sp>
          <p:nvSpPr>
            <p:cNvPr id="106556" name="Line 135"/>
            <p:cNvSpPr/>
            <p:nvPr/>
          </p:nvSpPr>
          <p:spPr>
            <a:xfrm flipH="1" flipV="1">
              <a:off x="4080" y="2448"/>
              <a:ext cx="48" cy="1536"/>
            </a:xfrm>
            <a:prstGeom prst="line">
              <a:avLst/>
            </a:prstGeom>
            <a:ln w="38100" cap="flat" cmpd="sng">
              <a:solidFill>
                <a:srgbClr val="CC00CC"/>
              </a:solidFill>
              <a:prstDash val="solid"/>
              <a:headEnd type="none" w="med" len="med"/>
              <a:tailEnd type="triangle" w="med" len="med"/>
            </a:ln>
          </p:spPr>
        </p:sp>
        <p:sp>
          <p:nvSpPr>
            <p:cNvPr id="106557" name="Line 136"/>
            <p:cNvSpPr/>
            <p:nvPr/>
          </p:nvSpPr>
          <p:spPr>
            <a:xfrm flipH="1" flipV="1">
              <a:off x="4080" y="912"/>
              <a:ext cx="1152" cy="3072"/>
            </a:xfrm>
            <a:prstGeom prst="line">
              <a:avLst/>
            </a:prstGeom>
            <a:ln w="38100" cap="flat" cmpd="sng">
              <a:solidFill>
                <a:srgbClr val="CC00CC"/>
              </a:solidFill>
              <a:prstDash val="solid"/>
              <a:headEnd type="none" w="med" len="med"/>
              <a:tailEnd type="triangle" w="med" len="med"/>
            </a:ln>
          </p:spPr>
        </p:sp>
      </p:grpSp>
      <p:sp>
        <p:nvSpPr>
          <p:cNvPr id="166025" name="Text Box 137"/>
          <p:cNvSpPr txBox="1"/>
          <p:nvPr/>
        </p:nvSpPr>
        <p:spPr>
          <a:xfrm>
            <a:off x="3657600" y="6172200"/>
            <a:ext cx="6721475" cy="521970"/>
          </a:xfrm>
          <a:prstGeom prst="rect">
            <a:avLst/>
          </a:prstGeom>
          <a:solidFill>
            <a:srgbClr val="FF99FF"/>
          </a:solidFill>
          <a:ln w="9525">
            <a:noFill/>
          </a:ln>
        </p:spPr>
        <p:txBody>
          <a:bodyPr>
            <a:spAutoFit/>
          </a:bodyPr>
          <a:p>
            <a:r>
              <a:rPr lang="zh-CN" altLang="en-US" sz="2800" b="1" dirty="0">
                <a:solidFill>
                  <a:srgbClr val="002060"/>
                </a:solidFill>
                <a:latin typeface="Times New Roman" panose="02020603050405020304" pitchFamily="18" charset="0"/>
              </a:rPr>
              <a:t>入库：</a:t>
            </a:r>
            <a:r>
              <a:rPr lang="en-US" altLang="zh-CN" sz="2800" b="1" dirty="0">
                <a:solidFill>
                  <a:srgbClr val="002060"/>
                </a:solidFill>
                <a:latin typeface="Times New Roman" panose="02020603050405020304" pitchFamily="18" charset="0"/>
              </a:rPr>
              <a:t>100          The  Computer  World</a:t>
            </a:r>
            <a:endParaRPr lang="en-US" altLang="zh-CN" sz="2800" b="1" dirty="0">
              <a:solidFill>
                <a:srgbClr val="002060"/>
              </a:solidFill>
              <a:latin typeface="Times New Roman" panose="02020603050405020304" pitchFamily="18" charset="0"/>
            </a:endParaRPr>
          </a:p>
        </p:txBody>
      </p:sp>
      <p:sp>
        <p:nvSpPr>
          <p:cNvPr id="166026" name="Line 138"/>
          <p:cNvSpPr/>
          <p:nvPr/>
        </p:nvSpPr>
        <p:spPr>
          <a:xfrm flipV="1">
            <a:off x="3810000" y="5334000"/>
            <a:ext cx="228600" cy="533400"/>
          </a:xfrm>
          <a:prstGeom prst="line">
            <a:avLst/>
          </a:prstGeom>
          <a:ln w="28575" cap="flat" cmpd="sng">
            <a:solidFill>
              <a:schemeClr val="tx2"/>
            </a:solidFill>
            <a:prstDash val="solid"/>
            <a:headEnd type="none" w="med" len="med"/>
            <a:tailEnd type="triangle" w="med" len="med"/>
          </a:ln>
        </p:spPr>
      </p:sp>
      <p:sp>
        <p:nvSpPr>
          <p:cNvPr id="166027" name="Line 139"/>
          <p:cNvSpPr/>
          <p:nvPr/>
        </p:nvSpPr>
        <p:spPr>
          <a:xfrm flipH="1" flipV="1">
            <a:off x="2782888" y="5340350"/>
            <a:ext cx="762000" cy="609600"/>
          </a:xfrm>
          <a:prstGeom prst="line">
            <a:avLst/>
          </a:prstGeom>
          <a:ln w="28575" cap="flat" cmpd="sng">
            <a:solidFill>
              <a:srgbClr val="00B050"/>
            </a:solidFill>
            <a:prstDash val="solid"/>
            <a:headEnd type="none" w="med" len="med"/>
            <a:tailEnd type="triangle" w="med" len="med"/>
          </a:ln>
        </p:spPr>
      </p:sp>
      <p:sp>
        <p:nvSpPr>
          <p:cNvPr id="166028" name="Text Box 140"/>
          <p:cNvSpPr txBox="1"/>
          <p:nvPr/>
        </p:nvSpPr>
        <p:spPr>
          <a:xfrm>
            <a:off x="2743200" y="4953000"/>
            <a:ext cx="1348740" cy="521970"/>
          </a:xfrm>
          <a:prstGeom prst="rect">
            <a:avLst/>
          </a:prstGeom>
          <a:noFill/>
          <a:ln w="9525">
            <a:noFill/>
          </a:ln>
        </p:spPr>
        <p:txBody>
          <a:bodyPr wrap="none">
            <a:spAutoFit/>
          </a:bodyPr>
          <a:p>
            <a:r>
              <a:rPr lang="en-US" altLang="zh-CN" sz="2800" b="1" dirty="0">
                <a:solidFill>
                  <a:srgbClr val="CC00CC"/>
                </a:solidFill>
                <a:latin typeface="Times New Roman" panose="02020603050405020304" pitchFamily="18" charset="0"/>
              </a:rPr>
              <a:t>world\0</a:t>
            </a:r>
            <a:endParaRPr lang="en-US" altLang="zh-CN" sz="2400" dirty="0">
              <a:solidFill>
                <a:srgbClr val="6600FF"/>
              </a:solidFill>
              <a:latin typeface="Times New Roman" panose="02020603050405020304" pitchFamily="18" charset="0"/>
            </a:endParaRPr>
          </a:p>
        </p:txBody>
      </p:sp>
      <p:sp>
        <p:nvSpPr>
          <p:cNvPr id="166029" name="Line 141"/>
          <p:cNvSpPr/>
          <p:nvPr/>
        </p:nvSpPr>
        <p:spPr>
          <a:xfrm flipH="1" flipV="1">
            <a:off x="7543800" y="4267200"/>
            <a:ext cx="609600" cy="457200"/>
          </a:xfrm>
          <a:prstGeom prst="line">
            <a:avLst/>
          </a:prstGeom>
          <a:ln w="28575" cap="flat" cmpd="sng">
            <a:solidFill>
              <a:schemeClr val="bg1"/>
            </a:solidFill>
            <a:prstDash val="solid"/>
            <a:headEnd type="none" w="med" len="med"/>
            <a:tailEnd type="triangle" w="med" len="med"/>
          </a:ln>
        </p:spPr>
      </p:sp>
      <p:grpSp>
        <p:nvGrpSpPr>
          <p:cNvPr id="24" name="Group 143"/>
          <p:cNvGrpSpPr/>
          <p:nvPr/>
        </p:nvGrpSpPr>
        <p:grpSpPr>
          <a:xfrm>
            <a:off x="7391400" y="4495800"/>
            <a:ext cx="1066800" cy="304800"/>
            <a:chOff x="4800" y="2928"/>
            <a:chExt cx="672" cy="192"/>
          </a:xfrm>
        </p:grpSpPr>
        <p:grpSp>
          <p:nvGrpSpPr>
            <p:cNvPr id="106551" name="Group 144"/>
            <p:cNvGrpSpPr/>
            <p:nvPr/>
          </p:nvGrpSpPr>
          <p:grpSpPr>
            <a:xfrm>
              <a:off x="5040" y="2928"/>
              <a:ext cx="432" cy="192"/>
              <a:chOff x="4416" y="3360"/>
              <a:chExt cx="576" cy="288"/>
            </a:xfrm>
          </p:grpSpPr>
          <p:sp>
            <p:nvSpPr>
              <p:cNvPr id="106553" name="Rectangle 145"/>
              <p:cNvSpPr/>
              <p:nvPr/>
            </p:nvSpPr>
            <p:spPr>
              <a:xfrm>
                <a:off x="4416" y="3360"/>
                <a:ext cx="576" cy="288"/>
              </a:xfrm>
              <a:prstGeom prst="rect">
                <a:avLst/>
              </a:prstGeom>
              <a:solidFill>
                <a:srgbClr val="CCCC00"/>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554" name="Line 146"/>
              <p:cNvSpPr/>
              <p:nvPr/>
            </p:nvSpPr>
            <p:spPr>
              <a:xfrm>
                <a:off x="4800" y="3360"/>
                <a:ext cx="0" cy="288"/>
              </a:xfrm>
              <a:prstGeom prst="line">
                <a:avLst/>
              </a:prstGeom>
              <a:ln w="28575" cap="flat" cmpd="sng">
                <a:solidFill>
                  <a:schemeClr val="accent2"/>
                </a:solidFill>
                <a:prstDash val="solid"/>
                <a:headEnd type="none" w="med" len="med"/>
                <a:tailEnd type="none" w="med" len="med"/>
              </a:ln>
            </p:spPr>
          </p:sp>
        </p:grpSp>
        <p:sp>
          <p:nvSpPr>
            <p:cNvPr id="106552" name="Line 147"/>
            <p:cNvSpPr/>
            <p:nvPr/>
          </p:nvSpPr>
          <p:spPr>
            <a:xfrm>
              <a:off x="4800" y="3024"/>
              <a:ext cx="240" cy="0"/>
            </a:xfrm>
            <a:prstGeom prst="line">
              <a:avLst/>
            </a:prstGeom>
            <a:ln w="28575" cap="flat" cmpd="sng">
              <a:solidFill>
                <a:srgbClr val="3333CC"/>
              </a:solidFill>
              <a:prstDash val="solid"/>
              <a:headEnd type="none" w="med" len="med"/>
              <a:tailEnd type="triangle" w="med" len="med"/>
            </a:ln>
          </p:spPr>
        </p:sp>
      </p:grpSp>
      <p:sp>
        <p:nvSpPr>
          <p:cNvPr id="166036" name="Text Box 148"/>
          <p:cNvSpPr txBox="1"/>
          <p:nvPr/>
        </p:nvSpPr>
        <p:spPr>
          <a:xfrm>
            <a:off x="7772400" y="4419600"/>
            <a:ext cx="721360" cy="368300"/>
          </a:xfrm>
          <a:prstGeom prst="rect">
            <a:avLst/>
          </a:prstGeom>
          <a:noFill/>
          <a:ln w="9525">
            <a:noFill/>
          </a:ln>
        </p:spPr>
        <p:txBody>
          <a:bodyPr wrap="none">
            <a:spAutoFit/>
          </a:bodyPr>
          <a:p>
            <a:r>
              <a:rPr lang="en-US" altLang="zh-CN" sz="1800" dirty="0">
                <a:solidFill>
                  <a:srgbClr val="660066"/>
                </a:solidFill>
                <a:latin typeface="Times New Roman" panose="02020603050405020304" pitchFamily="18" charset="0"/>
              </a:rPr>
              <a:t>100 </a:t>
            </a:r>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1800" b="1" dirty="0">
              <a:solidFill>
                <a:srgbClr val="660066"/>
              </a:solidFill>
              <a:latin typeface="Times New Roman" panose="02020603050405020304" pitchFamily="18" charset="0"/>
              <a:sym typeface="Symbol" panose="05050102010706020507" pitchFamily="18" charset="2"/>
            </a:endParaRPr>
          </a:p>
        </p:txBody>
      </p:sp>
      <p:grpSp>
        <p:nvGrpSpPr>
          <p:cNvPr id="26" name="Group 149"/>
          <p:cNvGrpSpPr/>
          <p:nvPr/>
        </p:nvGrpSpPr>
        <p:grpSpPr>
          <a:xfrm>
            <a:off x="9220200" y="1600200"/>
            <a:ext cx="1066800" cy="304800"/>
            <a:chOff x="4800" y="2928"/>
            <a:chExt cx="672" cy="192"/>
          </a:xfrm>
        </p:grpSpPr>
        <p:grpSp>
          <p:nvGrpSpPr>
            <p:cNvPr id="106547" name="Group 150"/>
            <p:cNvGrpSpPr/>
            <p:nvPr/>
          </p:nvGrpSpPr>
          <p:grpSpPr>
            <a:xfrm>
              <a:off x="5040" y="2928"/>
              <a:ext cx="432" cy="192"/>
              <a:chOff x="4416" y="3360"/>
              <a:chExt cx="576" cy="288"/>
            </a:xfrm>
          </p:grpSpPr>
          <p:sp>
            <p:nvSpPr>
              <p:cNvPr id="106549" name="Rectangle 151"/>
              <p:cNvSpPr/>
              <p:nvPr/>
            </p:nvSpPr>
            <p:spPr>
              <a:xfrm>
                <a:off x="4416" y="3360"/>
                <a:ext cx="576" cy="288"/>
              </a:xfrm>
              <a:prstGeom prst="rect">
                <a:avLst/>
              </a:prstGeom>
              <a:solidFill>
                <a:srgbClr val="CCCC00"/>
              </a:solidFill>
              <a:ln w="28575" cap="flat" cmpd="sng">
                <a:solidFill>
                  <a:schemeClr val="accent2"/>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550" name="Line 152"/>
              <p:cNvSpPr/>
              <p:nvPr/>
            </p:nvSpPr>
            <p:spPr>
              <a:xfrm>
                <a:off x="4800" y="3360"/>
                <a:ext cx="0" cy="288"/>
              </a:xfrm>
              <a:prstGeom prst="line">
                <a:avLst/>
              </a:prstGeom>
              <a:ln w="28575" cap="flat" cmpd="sng">
                <a:solidFill>
                  <a:schemeClr val="accent2"/>
                </a:solidFill>
                <a:prstDash val="solid"/>
                <a:headEnd type="none" w="med" len="med"/>
                <a:tailEnd type="none" w="med" len="med"/>
              </a:ln>
            </p:spPr>
          </p:sp>
        </p:grpSp>
        <p:sp>
          <p:nvSpPr>
            <p:cNvPr id="106548" name="Line 153"/>
            <p:cNvSpPr/>
            <p:nvPr/>
          </p:nvSpPr>
          <p:spPr>
            <a:xfrm>
              <a:off x="4800" y="3024"/>
              <a:ext cx="240" cy="0"/>
            </a:xfrm>
            <a:prstGeom prst="line">
              <a:avLst/>
            </a:prstGeom>
            <a:ln w="28575" cap="flat" cmpd="sng">
              <a:solidFill>
                <a:srgbClr val="3333CC"/>
              </a:solidFill>
              <a:prstDash val="solid"/>
              <a:headEnd type="none" w="med" len="med"/>
              <a:tailEnd type="triangle" w="med" len="med"/>
            </a:ln>
          </p:spPr>
        </p:sp>
      </p:grpSp>
      <p:sp>
        <p:nvSpPr>
          <p:cNvPr id="166042" name="Text Box 154"/>
          <p:cNvSpPr txBox="1"/>
          <p:nvPr/>
        </p:nvSpPr>
        <p:spPr>
          <a:xfrm>
            <a:off x="9601200" y="1600200"/>
            <a:ext cx="721360" cy="368300"/>
          </a:xfrm>
          <a:prstGeom prst="rect">
            <a:avLst/>
          </a:prstGeom>
          <a:noFill/>
          <a:ln w="9525">
            <a:noFill/>
          </a:ln>
        </p:spPr>
        <p:txBody>
          <a:bodyPr wrap="none">
            <a:spAutoFit/>
          </a:bodyPr>
          <a:p>
            <a:r>
              <a:rPr lang="en-US" altLang="zh-CN" sz="1800" dirty="0">
                <a:solidFill>
                  <a:srgbClr val="660066"/>
                </a:solidFill>
                <a:latin typeface="Times New Roman" panose="02020603050405020304" pitchFamily="18" charset="0"/>
              </a:rPr>
              <a:t>100 </a:t>
            </a:r>
            <a:r>
              <a:rPr lang="en-US" altLang="zh-CN" sz="1800" b="1" dirty="0">
                <a:solidFill>
                  <a:srgbClr val="660066"/>
                </a:solidFill>
                <a:latin typeface="Times New Roman" panose="02020603050405020304" pitchFamily="18" charset="0"/>
                <a:sym typeface="Symbol" panose="05050102010706020507" pitchFamily="18" charset="2"/>
              </a:rPr>
              <a:t></a:t>
            </a:r>
            <a:endParaRPr lang="en-US" altLang="zh-CN" sz="1800" b="1" dirty="0">
              <a:solidFill>
                <a:srgbClr val="660066"/>
              </a:solidFill>
              <a:latin typeface="Times New Roman" panose="02020603050405020304" pitchFamily="18" charset="0"/>
              <a:sym typeface="Symbol" panose="05050102010706020507" pitchFamily="18" charset="2"/>
            </a:endParaRPr>
          </a:p>
        </p:txBody>
      </p:sp>
      <p:sp>
        <p:nvSpPr>
          <p:cNvPr id="166043" name="Line 155"/>
          <p:cNvSpPr/>
          <p:nvPr/>
        </p:nvSpPr>
        <p:spPr>
          <a:xfrm flipH="1">
            <a:off x="2971800" y="4572000"/>
            <a:ext cx="3886200" cy="0"/>
          </a:xfrm>
          <a:prstGeom prst="line">
            <a:avLst/>
          </a:prstGeom>
          <a:ln w="28575" cap="flat" cmpd="sng">
            <a:solidFill>
              <a:schemeClr val="tx2"/>
            </a:solidFill>
            <a:prstDash val="solid"/>
            <a:headEnd type="none" w="med" len="med"/>
            <a:tailEnd type="none" w="med" len="med"/>
          </a:ln>
        </p:spPr>
      </p:sp>
      <p:sp>
        <p:nvSpPr>
          <p:cNvPr id="166044" name="Line 156"/>
          <p:cNvSpPr/>
          <p:nvPr/>
        </p:nvSpPr>
        <p:spPr>
          <a:xfrm flipH="1">
            <a:off x="2971800" y="4572000"/>
            <a:ext cx="0" cy="533400"/>
          </a:xfrm>
          <a:prstGeom prst="line">
            <a:avLst/>
          </a:prstGeom>
          <a:ln w="28575" cap="flat" cmpd="sng">
            <a:solidFill>
              <a:schemeClr val="tx2"/>
            </a:solidFill>
            <a:prstDash val="solid"/>
            <a:headEnd type="none" w="med" len="med"/>
            <a:tailEnd type="triangle" w="med" len="med"/>
          </a:ln>
        </p:spPr>
      </p:sp>
      <p:grpSp>
        <p:nvGrpSpPr>
          <p:cNvPr id="28" name="Group 157"/>
          <p:cNvGrpSpPr/>
          <p:nvPr/>
        </p:nvGrpSpPr>
        <p:grpSpPr>
          <a:xfrm>
            <a:off x="6311900" y="130175"/>
            <a:ext cx="1686010" cy="561975"/>
            <a:chOff x="4560" y="2736"/>
            <a:chExt cx="1148" cy="354"/>
          </a:xfrm>
        </p:grpSpPr>
        <p:grpSp>
          <p:nvGrpSpPr>
            <p:cNvPr id="106543" name="Group 158"/>
            <p:cNvGrpSpPr/>
            <p:nvPr/>
          </p:nvGrpSpPr>
          <p:grpSpPr>
            <a:xfrm>
              <a:off x="4560" y="2754"/>
              <a:ext cx="1121" cy="336"/>
              <a:chOff x="4464" y="3360"/>
              <a:chExt cx="1008" cy="336"/>
            </a:xfrm>
          </p:grpSpPr>
          <p:sp>
            <p:nvSpPr>
              <p:cNvPr id="106545" name="Rectangle 159"/>
              <p:cNvSpPr/>
              <p:nvPr/>
            </p:nvSpPr>
            <p:spPr>
              <a:xfrm>
                <a:off x="4464" y="3360"/>
                <a:ext cx="1008" cy="336"/>
              </a:xfrm>
              <a:prstGeom prst="rect">
                <a:avLst/>
              </a:prstGeom>
              <a:solidFill>
                <a:schemeClr val="folHlink"/>
              </a:solidFill>
              <a:ln w="28575" cap="flat" cmpd="sng">
                <a:solidFill>
                  <a:schemeClr val="tx1"/>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546" name="Line 160"/>
              <p:cNvSpPr/>
              <p:nvPr/>
            </p:nvSpPr>
            <p:spPr>
              <a:xfrm>
                <a:off x="4992" y="3360"/>
                <a:ext cx="0" cy="336"/>
              </a:xfrm>
              <a:prstGeom prst="line">
                <a:avLst/>
              </a:prstGeom>
              <a:ln w="28575" cap="flat" cmpd="sng">
                <a:solidFill>
                  <a:schemeClr val="tx1"/>
                </a:solidFill>
                <a:prstDash val="solid"/>
                <a:headEnd type="none" w="med" len="med"/>
                <a:tailEnd type="none" w="med" len="med"/>
              </a:ln>
            </p:spPr>
          </p:sp>
        </p:grpSp>
        <p:sp>
          <p:nvSpPr>
            <p:cNvPr id="106544" name="Text Box 161"/>
            <p:cNvSpPr txBox="1"/>
            <p:nvPr/>
          </p:nvSpPr>
          <p:spPr>
            <a:xfrm>
              <a:off x="4569" y="2736"/>
              <a:ext cx="1139" cy="290"/>
            </a:xfrm>
            <a:prstGeom prst="rect">
              <a:avLst/>
            </a:prstGeom>
            <a:noFill/>
            <a:ln w="9525">
              <a:noFill/>
            </a:ln>
          </p:spPr>
          <p:txBody>
            <a:bodyPr wrap="none">
              <a:spAutoFit/>
            </a:bodyPr>
            <a:p>
              <a:r>
                <a:rPr lang="en-US" altLang="zh-CN" sz="2400" b="1" dirty="0">
                  <a:solidFill>
                    <a:srgbClr val="FFFFFF"/>
                  </a:solidFill>
                  <a:latin typeface="Times New Roman" panose="02020603050405020304" pitchFamily="18" charset="0"/>
                </a:rPr>
                <a:t>key  bnolist</a:t>
              </a:r>
              <a:r>
                <a:rPr lang="en-US" altLang="zh-CN" sz="2400" dirty="0">
                  <a:solidFill>
                    <a:srgbClr val="FFFFFF"/>
                  </a:solidFill>
                  <a:latin typeface="Times New Roman" panose="02020603050405020304" pitchFamily="18" charset="0"/>
                </a:rPr>
                <a:t> </a:t>
              </a:r>
              <a:endParaRPr lang="en-US" altLang="zh-CN" sz="2400" dirty="0">
                <a:solidFill>
                  <a:srgbClr val="FFFFFF"/>
                </a:solidFill>
                <a:latin typeface="Times New Roman" panose="02020603050405020304" pitchFamily="18" charset="0"/>
              </a:endParaRPr>
            </a:p>
          </p:txBody>
        </p:sp>
      </p:grpSp>
      <p:grpSp>
        <p:nvGrpSpPr>
          <p:cNvPr id="30" name="Group 162"/>
          <p:cNvGrpSpPr/>
          <p:nvPr/>
        </p:nvGrpSpPr>
        <p:grpSpPr>
          <a:xfrm>
            <a:off x="8077200" y="1752600"/>
            <a:ext cx="2133600" cy="533400"/>
            <a:chOff x="4272" y="3264"/>
            <a:chExt cx="1344" cy="336"/>
          </a:xfrm>
        </p:grpSpPr>
        <p:grpSp>
          <p:nvGrpSpPr>
            <p:cNvPr id="106539" name="Group 163"/>
            <p:cNvGrpSpPr/>
            <p:nvPr/>
          </p:nvGrpSpPr>
          <p:grpSpPr>
            <a:xfrm>
              <a:off x="4272" y="3264"/>
              <a:ext cx="1344" cy="336"/>
              <a:chOff x="4656" y="3264"/>
              <a:chExt cx="960" cy="336"/>
            </a:xfrm>
          </p:grpSpPr>
          <p:sp>
            <p:nvSpPr>
              <p:cNvPr id="106541" name="Rectangle 164"/>
              <p:cNvSpPr/>
              <p:nvPr/>
            </p:nvSpPr>
            <p:spPr>
              <a:xfrm>
                <a:off x="4656" y="3264"/>
                <a:ext cx="960" cy="336"/>
              </a:xfrm>
              <a:prstGeom prst="rect">
                <a:avLst/>
              </a:prstGeom>
              <a:solidFill>
                <a:srgbClr val="66CCFF"/>
              </a:solidFill>
              <a:ln w="28575" cap="flat" cmpd="sng">
                <a:solidFill>
                  <a:schemeClr val="tx1"/>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6542" name="Line 165"/>
              <p:cNvSpPr/>
              <p:nvPr/>
            </p:nvSpPr>
            <p:spPr>
              <a:xfrm>
                <a:off x="5136" y="3264"/>
                <a:ext cx="1" cy="336"/>
              </a:xfrm>
              <a:prstGeom prst="line">
                <a:avLst/>
              </a:prstGeom>
              <a:ln w="28575" cap="flat" cmpd="sng">
                <a:solidFill>
                  <a:schemeClr val="tx1"/>
                </a:solidFill>
                <a:prstDash val="solid"/>
                <a:headEnd type="none" w="med" len="med"/>
                <a:tailEnd type="none" w="med" len="med"/>
              </a:ln>
            </p:spPr>
          </p:sp>
        </p:grpSp>
        <p:sp>
          <p:nvSpPr>
            <p:cNvPr id="106540" name="Text Box 166"/>
            <p:cNvSpPr txBox="1"/>
            <p:nvPr/>
          </p:nvSpPr>
          <p:spPr>
            <a:xfrm>
              <a:off x="4416" y="3264"/>
              <a:ext cx="1154" cy="329"/>
            </a:xfrm>
            <a:prstGeom prst="rect">
              <a:avLst/>
            </a:prstGeom>
            <a:noFill/>
            <a:ln w="9525">
              <a:noFill/>
            </a:ln>
          </p:spPr>
          <p:txBody>
            <a:bodyPr wrap="none">
              <a:spAutoFit/>
            </a:bodyPr>
            <a:p>
              <a:r>
                <a:rPr lang="en-US" altLang="zh-CN" sz="2800" b="1" dirty="0">
                  <a:solidFill>
                    <a:srgbClr val="660066"/>
                  </a:solidFill>
                  <a:latin typeface="Times New Roman" panose="02020603050405020304" pitchFamily="18" charset="0"/>
                </a:rPr>
                <a:t>no       next</a:t>
              </a:r>
              <a:endParaRPr lang="en-US" altLang="zh-CN" sz="2800" b="1" dirty="0">
                <a:solidFill>
                  <a:srgbClr val="660066"/>
                </a:solidFill>
                <a:latin typeface="Times New Roman" panose="02020603050405020304" pitchFamily="18" charset="0"/>
              </a:endParaRPr>
            </a:p>
          </p:txBody>
        </p:sp>
      </p:grpSp>
      <p:sp>
        <p:nvSpPr>
          <p:cNvPr id="166055" name="Text Box 167"/>
          <p:cNvSpPr txBox="1"/>
          <p:nvPr/>
        </p:nvSpPr>
        <p:spPr>
          <a:xfrm>
            <a:off x="5867400" y="5486400"/>
            <a:ext cx="987425" cy="398780"/>
          </a:xfrm>
          <a:prstGeom prst="rect">
            <a:avLst/>
          </a:prstGeom>
          <a:noFill/>
          <a:ln w="9525">
            <a:noFill/>
          </a:ln>
        </p:spPr>
        <p:txBody>
          <a:bodyPr wrap="none">
            <a:spAutoFit/>
          </a:bodyPr>
          <a:p>
            <a:r>
              <a:rPr lang="en-US" altLang="zh-CN" sz="2000" dirty="0">
                <a:solidFill>
                  <a:srgbClr val="800080"/>
                </a:solidFill>
                <a:latin typeface="Times New Roman" panose="02020603050405020304" pitchFamily="18" charset="0"/>
              </a:rPr>
              <a:t>maxkey</a:t>
            </a:r>
            <a:endParaRPr lang="en-US" altLang="zh-CN" sz="2400" dirty="0">
              <a:solidFill>
                <a:srgbClr val="6600FF"/>
              </a:solidFill>
              <a:latin typeface="Times New Roman" panose="02020603050405020304" pitchFamily="18" charset="0"/>
            </a:endParaRPr>
          </a:p>
        </p:txBody>
      </p:sp>
      <p:sp>
        <p:nvSpPr>
          <p:cNvPr id="166030" name="Line 142"/>
          <p:cNvSpPr/>
          <p:nvPr/>
        </p:nvSpPr>
        <p:spPr>
          <a:xfrm flipH="1" flipV="1">
            <a:off x="7543800" y="4648200"/>
            <a:ext cx="381000" cy="228600"/>
          </a:xfrm>
          <a:prstGeom prst="line">
            <a:avLst/>
          </a:prstGeom>
          <a:ln w="28575" cap="flat" cmpd="sng">
            <a:solidFill>
              <a:schemeClr val="tx2"/>
            </a:solidFill>
            <a:prstDash val="solid"/>
            <a:headEnd type="none" w="med" len="med"/>
            <a:tailEnd type="triangle" w="med" len="med"/>
          </a:ln>
        </p:spPr>
      </p:sp>
      <p:sp>
        <p:nvSpPr>
          <p:cNvPr id="106537" name="Slide Number Placeholder 165"/>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
        <p:nvSpPr>
          <p:cNvPr id="106538" name="Rectangle 166"/>
          <p:cNvSpPr/>
          <p:nvPr/>
        </p:nvSpPr>
        <p:spPr>
          <a:xfrm>
            <a:off x="1524000" y="0"/>
            <a:ext cx="3981450" cy="460375"/>
          </a:xfrm>
          <a:prstGeom prst="rect">
            <a:avLst/>
          </a:prstGeom>
          <a:solidFill>
            <a:srgbClr val="FFFF00"/>
          </a:solidFill>
          <a:ln w="9525">
            <a:noFill/>
          </a:ln>
        </p:spPr>
        <p:txBody>
          <a:bodyPr wrap="none">
            <a:spAutoFit/>
          </a:bodyPr>
          <a:p>
            <a:r>
              <a:rPr lang="zh-CN" altLang="en-US" sz="2400" b="1" dirty="0">
                <a:solidFill>
                  <a:srgbClr val="6600FF"/>
                </a:solidFill>
                <a:latin typeface="Times New Roman" panose="02020603050405020304" pitchFamily="18" charset="0"/>
              </a:rPr>
              <a:t> 数据结构的设定：</a:t>
            </a:r>
            <a:r>
              <a:rPr lang="en-US" altLang="zh-CN" sz="2400" b="1" dirty="0">
                <a:solidFill>
                  <a:srgbClr val="6600FF"/>
                </a:solidFill>
                <a:latin typeface="Times New Roman" panose="02020603050405020304" pitchFamily="18" charset="0"/>
              </a:rPr>
              <a:t>(2)</a:t>
            </a:r>
            <a:r>
              <a:rPr lang="zh-CN" altLang="en-US" sz="2400" b="1" dirty="0">
                <a:solidFill>
                  <a:srgbClr val="6600FF"/>
                </a:solidFill>
                <a:latin typeface="Times New Roman" panose="02020603050405020304" pitchFamily="18" charset="0"/>
              </a:rPr>
              <a:t>索引表</a:t>
            </a:r>
            <a:endParaRPr lang="zh-CN" altLang="en-US" sz="2400" b="1" dirty="0">
              <a:solidFill>
                <a:srgbClr val="66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box(out)">
                                      <p:cBhvr>
                                        <p:cTn id="7" dur="500"/>
                                        <p:tgtEl>
                                          <p:spTgt spid="1658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6012"/>
                                        </p:tgtEl>
                                        <p:attrNameLst>
                                          <p:attrName>style.visibility</p:attrName>
                                        </p:attrNameLst>
                                      </p:cBhvr>
                                      <p:to>
                                        <p:strVal val="visible"/>
                                      </p:to>
                                    </p:set>
                                    <p:anim calcmode="lin" valueType="num">
                                      <p:cBhvr additive="base">
                                        <p:cTn id="12" dur="500" fill="hold"/>
                                        <p:tgtEl>
                                          <p:spTgt spid="166012"/>
                                        </p:tgtEl>
                                        <p:attrNameLst>
                                          <p:attrName>ppt_x</p:attrName>
                                        </p:attrNameLst>
                                      </p:cBhvr>
                                      <p:tavLst>
                                        <p:tav tm="0">
                                          <p:val>
                                            <p:strVal val="0-#ppt_w/2"/>
                                          </p:val>
                                        </p:tav>
                                        <p:tav tm="100000">
                                          <p:val>
                                            <p:strVal val="#ppt_x"/>
                                          </p:val>
                                        </p:tav>
                                      </p:tavLst>
                                    </p:anim>
                                    <p:anim calcmode="lin" valueType="num">
                                      <p:cBhvr additive="base">
                                        <p:cTn id="13" dur="500" fill="hold"/>
                                        <p:tgtEl>
                                          <p:spTgt spid="1660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65996"/>
                                        </p:tgtEl>
                                        <p:attrNameLst>
                                          <p:attrName>style.visibility</p:attrName>
                                        </p:attrNameLst>
                                      </p:cBhvr>
                                      <p:to>
                                        <p:strVal val="visible"/>
                                      </p:to>
                                    </p:set>
                                    <p:animEffect transition="in" filter="box(out)">
                                      <p:cBhvr>
                                        <p:cTn id="18" dur="500"/>
                                        <p:tgtEl>
                                          <p:spTgt spid="16599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66013"/>
                                        </p:tgtEl>
                                        <p:attrNameLst>
                                          <p:attrName>style.visibility</p:attrName>
                                        </p:attrNameLst>
                                      </p:cBhvr>
                                      <p:to>
                                        <p:strVal val="visible"/>
                                      </p:to>
                                    </p:set>
                                    <p:anim calcmode="lin" valueType="num">
                                      <p:cBhvr additive="base">
                                        <p:cTn id="23" dur="500" fill="hold"/>
                                        <p:tgtEl>
                                          <p:spTgt spid="166013"/>
                                        </p:tgtEl>
                                        <p:attrNameLst>
                                          <p:attrName>ppt_x</p:attrName>
                                        </p:attrNameLst>
                                      </p:cBhvr>
                                      <p:tavLst>
                                        <p:tav tm="0">
                                          <p:val>
                                            <p:strVal val="#ppt_x"/>
                                          </p:val>
                                        </p:tav>
                                        <p:tav tm="100000">
                                          <p:val>
                                            <p:strVal val="#ppt_x"/>
                                          </p:val>
                                        </p:tav>
                                      </p:tavLst>
                                    </p:anim>
                                    <p:anim calcmode="lin" valueType="num">
                                      <p:cBhvr additive="base">
                                        <p:cTn id="24" dur="500" fill="hold"/>
                                        <p:tgtEl>
                                          <p:spTgt spid="166013"/>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out)">
                                      <p:cBhvr>
                                        <p:cTn id="29" dur="500"/>
                                        <p:tgtEl>
                                          <p:spTgt spid="2"/>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660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out)">
                                      <p:cBhvr>
                                        <p:cTn id="37"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ppt_x</p:attrName>
                                        </p:attrNameLst>
                                      </p:cBhvr>
                                      <p:tavLst>
                                        <p:tav tm="0">
                                          <p:val>
                                            <p:strVal val="#ppt_x-#ppt_w/2"/>
                                          </p:val>
                                        </p:tav>
                                        <p:tav tm="100000">
                                          <p:val>
                                            <p:strVal val="#ppt_x"/>
                                          </p:val>
                                        </p:tav>
                                      </p:tavLst>
                                    </p:anim>
                                    <p:anim calcmode="lin" valueType="num">
                                      <p:cBhvr>
                                        <p:cTn id="43" dur="500" fill="hold"/>
                                        <p:tgtEl>
                                          <p:spTgt spid="3"/>
                                        </p:tgtEl>
                                        <p:attrNameLst>
                                          <p:attrName>ppt_y</p:attrName>
                                        </p:attrNameLst>
                                      </p:cBhvr>
                                      <p:tavLst>
                                        <p:tav tm="0">
                                          <p:val>
                                            <p:strVal val="#ppt_y"/>
                                          </p:val>
                                        </p:tav>
                                        <p:tav tm="100000">
                                          <p:val>
                                            <p:strVal val="#ppt_y"/>
                                          </p:val>
                                        </p:tav>
                                      </p:tavLst>
                                    </p:anim>
                                    <p:anim calcmode="lin" valueType="num">
                                      <p:cBhvr>
                                        <p:cTn id="44" dur="500" fill="hold"/>
                                        <p:tgtEl>
                                          <p:spTgt spid="3"/>
                                        </p:tgtEl>
                                        <p:attrNameLst>
                                          <p:attrName>ppt_w</p:attrName>
                                        </p:attrNameLst>
                                      </p:cBhvr>
                                      <p:tavLst>
                                        <p:tav tm="0">
                                          <p:val>
                                            <p:fltVal val="0.000000"/>
                                          </p:val>
                                        </p:tav>
                                        <p:tav tm="100000">
                                          <p:val>
                                            <p:strVal val="#ppt_w"/>
                                          </p:val>
                                        </p:tav>
                                      </p:tavLst>
                                    </p:anim>
                                    <p:anim calcmode="lin" valueType="num">
                                      <p:cBhvr>
                                        <p:cTn id="45"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ox(out)">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6600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499"/>
                                          </p:stCondLst>
                                        </p:cTn>
                                        <p:tgtEl>
                                          <p:spTgt spid="16601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166007"/>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nodeType="afterEffect">
                                  <p:stCondLst>
                                    <p:cond delay="0"/>
                                  </p:stCondLst>
                                  <p:childTnLst>
                                    <p:set>
                                      <p:cBhvr>
                                        <p:cTn id="70" dur="1" fill="hold">
                                          <p:stCondLst>
                                            <p:cond delay="499"/>
                                          </p:stCondLst>
                                        </p:cTn>
                                        <p:tgtEl>
                                          <p:spTgt spid="16600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65997"/>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16599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499"/>
                                          </p:stCondLst>
                                        </p:cTn>
                                        <p:tgtEl>
                                          <p:spTgt spid="165999"/>
                                        </p:tgtEl>
                                        <p:attrNameLst>
                                          <p:attrName>style.visibility</p:attrName>
                                        </p:attrNameLst>
                                      </p:cBhvr>
                                      <p:to>
                                        <p:strVal val="visible"/>
                                      </p:to>
                                    </p:set>
                                  </p:childTnLst>
                                </p:cTn>
                              </p:par>
                            </p:childTnLst>
                          </p:cTn>
                        </p:par>
                        <p:par>
                          <p:cTn id="82" fill="hold">
                            <p:stCondLst>
                              <p:cond delay="500"/>
                            </p:stCondLst>
                            <p:childTnLst>
                              <p:par>
                                <p:cTn id="83" presetID="1" presetClass="entr" presetSubtype="0" fill="hold" nodeType="afterEffect">
                                  <p:stCondLst>
                                    <p:cond delay="0"/>
                                  </p:stCondLst>
                                  <p:childTnLst>
                                    <p:set>
                                      <p:cBhvr>
                                        <p:cTn id="84" dur="1" fill="hold">
                                          <p:stCondLst>
                                            <p:cond delay="499"/>
                                          </p:stCondLst>
                                        </p:cTn>
                                        <p:tgtEl>
                                          <p:spTgt spid="16600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66005"/>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nodeType="afterEffect">
                                  <p:stCondLst>
                                    <p:cond delay="0"/>
                                  </p:stCondLst>
                                  <p:childTnLst>
                                    <p:set>
                                      <p:cBhvr>
                                        <p:cTn id="91" dur="1" fill="hold">
                                          <p:stCondLst>
                                            <p:cond delay="499"/>
                                          </p:stCondLst>
                                        </p:cTn>
                                        <p:tgtEl>
                                          <p:spTgt spid="1660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499"/>
                                          </p:stCondLst>
                                        </p:cTn>
                                        <p:tgtEl>
                                          <p:spTgt spid="166003"/>
                                        </p:tgtEl>
                                        <p:attrNameLst>
                                          <p:attrName>style.visibility</p:attrName>
                                        </p:attrNameLst>
                                      </p:cBhvr>
                                      <p:to>
                                        <p:strVal val="visible"/>
                                      </p:to>
                                    </p:set>
                                  </p:childTnLst>
                                </p:cTn>
                              </p:par>
                            </p:childTnLst>
                          </p:cTn>
                        </p:par>
                        <p:par>
                          <p:cTn id="96" fill="hold">
                            <p:stCondLst>
                              <p:cond delay="500"/>
                            </p:stCondLst>
                            <p:childTnLst>
                              <p:par>
                                <p:cTn id="97" presetID="1" presetClass="entr" presetSubtype="0" fill="hold" nodeType="afterEffect">
                                  <p:stCondLst>
                                    <p:cond delay="0"/>
                                  </p:stCondLst>
                                  <p:childTnLst>
                                    <p:set>
                                      <p:cBhvr>
                                        <p:cTn id="98" dur="1" fill="hold">
                                          <p:stCondLst>
                                            <p:cond delay="499"/>
                                          </p:stCondLst>
                                        </p:cTn>
                                        <p:tgtEl>
                                          <p:spTgt spid="16600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16600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16601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16600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4" presetClass="entr" presetSubtype="32" fill="hold" grpId="0" nodeType="clickEffect">
                                  <p:stCondLst>
                                    <p:cond delay="0"/>
                                  </p:stCondLst>
                                  <p:childTnLst>
                                    <p:set>
                                      <p:cBhvr>
                                        <p:cTn id="114" dur="1" fill="hold">
                                          <p:stCondLst>
                                            <p:cond delay="0"/>
                                          </p:stCondLst>
                                        </p:cTn>
                                        <p:tgtEl>
                                          <p:spTgt spid="166020"/>
                                        </p:tgtEl>
                                        <p:attrNameLst>
                                          <p:attrName>style.visibility</p:attrName>
                                        </p:attrNameLst>
                                      </p:cBhvr>
                                      <p:to>
                                        <p:strVal val="visible"/>
                                      </p:to>
                                    </p:set>
                                    <p:animEffect transition="in" filter="box(out)">
                                      <p:cBhvr>
                                        <p:cTn id="115" dur="500"/>
                                        <p:tgtEl>
                                          <p:spTgt spid="16602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nodeType="clickEffect">
                                  <p:stCondLst>
                                    <p:cond delay="0"/>
                                  </p:stCondLst>
                                  <p:childTnLst>
                                    <p:set>
                                      <p:cBhvr>
                                        <p:cTn id="119" dur="1" fill="hold">
                                          <p:stCondLst>
                                            <p:cond delay="0"/>
                                          </p:stCondLst>
                                        </p:cTn>
                                        <p:tgtEl>
                                          <p:spTgt spid="23"/>
                                        </p:tgtEl>
                                        <p:attrNameLst>
                                          <p:attrName>style.visibility</p:attrName>
                                        </p:attrNameLst>
                                      </p:cBhvr>
                                      <p:to>
                                        <p:strVal val="visible"/>
                                      </p:to>
                                    </p:set>
                                    <p:anim calcmode="lin" valueType="num">
                                      <p:cBhvr>
                                        <p:cTn id="120" dur="500" fill="hold"/>
                                        <p:tgtEl>
                                          <p:spTgt spid="23"/>
                                        </p:tgtEl>
                                        <p:attrNameLst>
                                          <p:attrName>ppt_x</p:attrName>
                                        </p:attrNameLst>
                                      </p:cBhvr>
                                      <p:tavLst>
                                        <p:tav tm="0">
                                          <p:val>
                                            <p:strVal val="#ppt_x"/>
                                          </p:val>
                                        </p:tav>
                                        <p:tav tm="100000">
                                          <p:val>
                                            <p:strVal val="#ppt_x"/>
                                          </p:val>
                                        </p:tav>
                                      </p:tavLst>
                                    </p:anim>
                                    <p:anim calcmode="lin" valueType="num">
                                      <p:cBhvr>
                                        <p:cTn id="121" dur="500" fill="hold"/>
                                        <p:tgtEl>
                                          <p:spTgt spid="23"/>
                                        </p:tgtEl>
                                        <p:attrNameLst>
                                          <p:attrName>ppt_y</p:attrName>
                                        </p:attrNameLst>
                                      </p:cBhvr>
                                      <p:tavLst>
                                        <p:tav tm="0">
                                          <p:val>
                                            <p:strVal val="#ppt_y+#ppt_h/2"/>
                                          </p:val>
                                        </p:tav>
                                        <p:tav tm="100000">
                                          <p:val>
                                            <p:strVal val="#ppt_y"/>
                                          </p:val>
                                        </p:tav>
                                      </p:tavLst>
                                    </p:anim>
                                    <p:anim calcmode="lin" valueType="num">
                                      <p:cBhvr>
                                        <p:cTn id="122" dur="500" fill="hold"/>
                                        <p:tgtEl>
                                          <p:spTgt spid="23"/>
                                        </p:tgtEl>
                                        <p:attrNameLst>
                                          <p:attrName>ppt_w</p:attrName>
                                        </p:attrNameLst>
                                      </p:cBhvr>
                                      <p:tavLst>
                                        <p:tav tm="0">
                                          <p:val>
                                            <p:strVal val="#ppt_w"/>
                                          </p:val>
                                        </p:tav>
                                        <p:tav tm="100000">
                                          <p:val>
                                            <p:strVal val="#ppt_w"/>
                                          </p:val>
                                        </p:tav>
                                      </p:tavLst>
                                    </p:anim>
                                    <p:anim calcmode="lin" valueType="num">
                                      <p:cBhvr>
                                        <p:cTn id="123" dur="500" fill="hold"/>
                                        <p:tgtEl>
                                          <p:spTgt spid="23"/>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66025"/>
                                        </p:tgtEl>
                                        <p:attrNameLst>
                                          <p:attrName>style.visibility</p:attrName>
                                        </p:attrNameLst>
                                      </p:cBhvr>
                                      <p:to>
                                        <p:strVal val="visible"/>
                                      </p:to>
                                    </p:set>
                                    <p:animEffect transition="in" filter="box(out)">
                                      <p:cBhvr>
                                        <p:cTn id="128" dur="500"/>
                                        <p:tgtEl>
                                          <p:spTgt spid="166025"/>
                                        </p:tgtEl>
                                      </p:cBhvr>
                                    </p:animEffect>
                                  </p:childTnLst>
                                </p:cTn>
                              </p:par>
                            </p:childTnLst>
                          </p:cTn>
                        </p:par>
                      </p:childTnLst>
                    </p:cTn>
                  </p:par>
                  <p:par>
                    <p:cTn id="129" fill="hold">
                      <p:stCondLst>
                        <p:cond delay="indefinite"/>
                      </p:stCondLst>
                      <p:childTnLst>
                        <p:par>
                          <p:cTn id="130" fill="hold">
                            <p:stCondLst>
                              <p:cond delay="0"/>
                            </p:stCondLst>
                            <p:childTnLst>
                              <p:par>
                                <p:cTn id="131" presetID="17" presetClass="entr" presetSubtype="8" fill="hold" nodeType="clickEffect">
                                  <p:stCondLst>
                                    <p:cond delay="0"/>
                                  </p:stCondLst>
                                  <p:childTnLst>
                                    <p:set>
                                      <p:cBhvr>
                                        <p:cTn id="132" dur="1" fill="hold">
                                          <p:stCondLst>
                                            <p:cond delay="0"/>
                                          </p:stCondLst>
                                        </p:cTn>
                                        <p:tgtEl>
                                          <p:spTgt spid="26"/>
                                        </p:tgtEl>
                                        <p:attrNameLst>
                                          <p:attrName>style.visibility</p:attrName>
                                        </p:attrNameLst>
                                      </p:cBhvr>
                                      <p:to>
                                        <p:strVal val="visible"/>
                                      </p:to>
                                    </p:set>
                                    <p:anim calcmode="lin" valueType="num">
                                      <p:cBhvr>
                                        <p:cTn id="133" dur="500" fill="hold"/>
                                        <p:tgtEl>
                                          <p:spTgt spid="26"/>
                                        </p:tgtEl>
                                        <p:attrNameLst>
                                          <p:attrName>ppt_x</p:attrName>
                                        </p:attrNameLst>
                                      </p:cBhvr>
                                      <p:tavLst>
                                        <p:tav tm="0">
                                          <p:val>
                                            <p:strVal val="#ppt_x-#ppt_w/2"/>
                                          </p:val>
                                        </p:tav>
                                        <p:tav tm="100000">
                                          <p:val>
                                            <p:strVal val="#ppt_x"/>
                                          </p:val>
                                        </p:tav>
                                      </p:tavLst>
                                    </p:anim>
                                    <p:anim calcmode="lin" valueType="num">
                                      <p:cBhvr>
                                        <p:cTn id="134" dur="500" fill="hold"/>
                                        <p:tgtEl>
                                          <p:spTgt spid="26"/>
                                        </p:tgtEl>
                                        <p:attrNameLst>
                                          <p:attrName>ppt_y</p:attrName>
                                        </p:attrNameLst>
                                      </p:cBhvr>
                                      <p:tavLst>
                                        <p:tav tm="0">
                                          <p:val>
                                            <p:strVal val="#ppt_y"/>
                                          </p:val>
                                        </p:tav>
                                        <p:tav tm="100000">
                                          <p:val>
                                            <p:strVal val="#ppt_y"/>
                                          </p:val>
                                        </p:tav>
                                      </p:tavLst>
                                    </p:anim>
                                    <p:anim calcmode="lin" valueType="num">
                                      <p:cBhvr>
                                        <p:cTn id="135" dur="500" fill="hold"/>
                                        <p:tgtEl>
                                          <p:spTgt spid="26"/>
                                        </p:tgtEl>
                                        <p:attrNameLst>
                                          <p:attrName>ppt_w</p:attrName>
                                        </p:attrNameLst>
                                      </p:cBhvr>
                                      <p:tavLst>
                                        <p:tav tm="0">
                                          <p:val>
                                            <p:fltVal val="0.000000"/>
                                          </p:val>
                                        </p:tav>
                                        <p:tav tm="100000">
                                          <p:val>
                                            <p:strVal val="#ppt_w"/>
                                          </p:val>
                                        </p:tav>
                                      </p:tavLst>
                                    </p:anim>
                                    <p:anim calcmode="lin" valueType="num">
                                      <p:cBhvr>
                                        <p:cTn id="136" dur="500" fill="hold"/>
                                        <p:tgtEl>
                                          <p:spTgt spid="26"/>
                                        </p:tgtEl>
                                        <p:attrNameLst>
                                          <p:attrName>ppt_h</p:attrName>
                                        </p:attrNameLst>
                                      </p:cBhvr>
                                      <p:tavLst>
                                        <p:tav tm="0">
                                          <p:val>
                                            <p:strVal val="#ppt_h"/>
                                          </p:val>
                                        </p:tav>
                                        <p:tav tm="100000">
                                          <p:val>
                                            <p:strVal val="#ppt_h"/>
                                          </p:val>
                                        </p:tav>
                                      </p:tavLst>
                                    </p:anim>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499"/>
                                          </p:stCondLst>
                                        </p:cTn>
                                        <p:tgtEl>
                                          <p:spTgt spid="166042"/>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grpId="0" nodeType="clickEffect">
                                  <p:stCondLst>
                                    <p:cond delay="0"/>
                                  </p:stCondLst>
                                  <p:childTnLst>
                                    <p:set>
                                      <p:cBhvr>
                                        <p:cTn id="143" dur="1" fill="hold">
                                          <p:stCondLst>
                                            <p:cond delay="0"/>
                                          </p:stCondLst>
                                        </p:cTn>
                                        <p:tgtEl>
                                          <p:spTgt spid="166028"/>
                                        </p:tgtEl>
                                        <p:attrNameLst>
                                          <p:attrName>style.visibility</p:attrName>
                                        </p:attrNameLst>
                                      </p:cBhvr>
                                      <p:to>
                                        <p:strVal val="visible"/>
                                      </p:to>
                                    </p:set>
                                    <p:anim calcmode="lin" valueType="num">
                                      <p:cBhvr>
                                        <p:cTn id="144" dur="500" fill="hold"/>
                                        <p:tgtEl>
                                          <p:spTgt spid="166028"/>
                                        </p:tgtEl>
                                        <p:attrNameLst>
                                          <p:attrName>ppt_x</p:attrName>
                                        </p:attrNameLst>
                                      </p:cBhvr>
                                      <p:tavLst>
                                        <p:tav tm="0">
                                          <p:val>
                                            <p:strVal val="#ppt_x-#ppt_w/2"/>
                                          </p:val>
                                        </p:tav>
                                        <p:tav tm="100000">
                                          <p:val>
                                            <p:strVal val="#ppt_x"/>
                                          </p:val>
                                        </p:tav>
                                      </p:tavLst>
                                    </p:anim>
                                    <p:anim calcmode="lin" valueType="num">
                                      <p:cBhvr>
                                        <p:cTn id="145" dur="500" fill="hold"/>
                                        <p:tgtEl>
                                          <p:spTgt spid="166028"/>
                                        </p:tgtEl>
                                        <p:attrNameLst>
                                          <p:attrName>ppt_y</p:attrName>
                                        </p:attrNameLst>
                                      </p:cBhvr>
                                      <p:tavLst>
                                        <p:tav tm="0">
                                          <p:val>
                                            <p:strVal val="#ppt_y"/>
                                          </p:val>
                                        </p:tav>
                                        <p:tav tm="100000">
                                          <p:val>
                                            <p:strVal val="#ppt_y"/>
                                          </p:val>
                                        </p:tav>
                                      </p:tavLst>
                                    </p:anim>
                                    <p:anim calcmode="lin" valueType="num">
                                      <p:cBhvr>
                                        <p:cTn id="146" dur="500" fill="hold"/>
                                        <p:tgtEl>
                                          <p:spTgt spid="166028"/>
                                        </p:tgtEl>
                                        <p:attrNameLst>
                                          <p:attrName>ppt_w</p:attrName>
                                        </p:attrNameLst>
                                      </p:cBhvr>
                                      <p:tavLst>
                                        <p:tav tm="0">
                                          <p:val>
                                            <p:fltVal val="0.000000"/>
                                          </p:val>
                                        </p:tav>
                                        <p:tav tm="100000">
                                          <p:val>
                                            <p:strVal val="#ppt_w"/>
                                          </p:val>
                                        </p:tav>
                                      </p:tavLst>
                                    </p:anim>
                                    <p:anim calcmode="lin" valueType="num">
                                      <p:cBhvr>
                                        <p:cTn id="147" dur="500" fill="hold"/>
                                        <p:tgtEl>
                                          <p:spTgt spid="166028"/>
                                        </p:tgtEl>
                                        <p:attrNameLst>
                                          <p:attrName>ppt_h</p:attrName>
                                        </p:attrNameLst>
                                      </p:cBhvr>
                                      <p:tavLst>
                                        <p:tav tm="0">
                                          <p:val>
                                            <p:strVal val="#ppt_h"/>
                                          </p:val>
                                        </p:tav>
                                        <p:tav tm="100000">
                                          <p:val>
                                            <p:strVal val="#ppt_h"/>
                                          </p:val>
                                        </p:tav>
                                      </p:tavLst>
                                    </p:anim>
                                  </p:childTnLst>
                                </p:cTn>
                              </p:par>
                            </p:childTnLst>
                          </p:cTn>
                        </p:par>
                        <p:par>
                          <p:cTn id="148" fill="hold">
                            <p:stCondLst>
                              <p:cond delay="500"/>
                            </p:stCondLst>
                            <p:childTnLst>
                              <p:par>
                                <p:cTn id="149" presetID="1" presetClass="entr" presetSubtype="0" fill="hold" nodeType="afterEffect">
                                  <p:stCondLst>
                                    <p:cond delay="0"/>
                                  </p:stCondLst>
                                  <p:childTnLst>
                                    <p:set>
                                      <p:cBhvr>
                                        <p:cTn id="150" dur="1" fill="hold">
                                          <p:stCondLst>
                                            <p:cond delay="499"/>
                                          </p:stCondLst>
                                        </p:cTn>
                                        <p:tgtEl>
                                          <p:spTgt spid="166027"/>
                                        </p:tgtEl>
                                        <p:attrNameLst>
                                          <p:attrName>style.visibility</p:attrName>
                                        </p:attrNameLst>
                                      </p:cBhvr>
                                      <p:to>
                                        <p:strVal val="visible"/>
                                      </p:to>
                                    </p:set>
                                  </p:childTnLst>
                                </p:cTn>
                              </p:par>
                            </p:childTnLst>
                          </p:cTn>
                        </p:par>
                        <p:par>
                          <p:cTn id="151" fill="hold">
                            <p:stCondLst>
                              <p:cond delay="1000"/>
                            </p:stCondLst>
                            <p:childTnLst>
                              <p:par>
                                <p:cTn id="152" presetID="1" presetClass="entr" presetSubtype="0" fill="hold" nodeType="afterEffect">
                                  <p:stCondLst>
                                    <p:cond delay="0"/>
                                  </p:stCondLst>
                                  <p:childTnLst>
                                    <p:set>
                                      <p:cBhvr>
                                        <p:cTn id="153" dur="1" fill="hold">
                                          <p:stCondLst>
                                            <p:cond delay="499"/>
                                          </p:stCondLst>
                                        </p:cTn>
                                        <p:tgtEl>
                                          <p:spTgt spid="16602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7" presetClass="entr" presetSubtype="2" fill="hold" nodeType="clickEffect">
                                  <p:stCondLst>
                                    <p:cond delay="0"/>
                                  </p:stCondLst>
                                  <p:childTnLst>
                                    <p:set>
                                      <p:cBhvr>
                                        <p:cTn id="157" dur="1" fill="hold">
                                          <p:stCondLst>
                                            <p:cond delay="0"/>
                                          </p:stCondLst>
                                        </p:cTn>
                                        <p:tgtEl>
                                          <p:spTgt spid="166043"/>
                                        </p:tgtEl>
                                        <p:attrNameLst>
                                          <p:attrName>style.visibility</p:attrName>
                                        </p:attrNameLst>
                                      </p:cBhvr>
                                      <p:to>
                                        <p:strVal val="visible"/>
                                      </p:to>
                                    </p:set>
                                    <p:anim calcmode="lin" valueType="num">
                                      <p:cBhvr>
                                        <p:cTn id="158" dur="500" fill="hold"/>
                                        <p:tgtEl>
                                          <p:spTgt spid="166043"/>
                                        </p:tgtEl>
                                        <p:attrNameLst>
                                          <p:attrName>ppt_x</p:attrName>
                                        </p:attrNameLst>
                                      </p:cBhvr>
                                      <p:tavLst>
                                        <p:tav tm="0">
                                          <p:val>
                                            <p:strVal val="#ppt_x+#ppt_w/2"/>
                                          </p:val>
                                        </p:tav>
                                        <p:tav tm="100000">
                                          <p:val>
                                            <p:strVal val="#ppt_x"/>
                                          </p:val>
                                        </p:tav>
                                      </p:tavLst>
                                    </p:anim>
                                    <p:anim calcmode="lin" valueType="num">
                                      <p:cBhvr>
                                        <p:cTn id="159" dur="500" fill="hold"/>
                                        <p:tgtEl>
                                          <p:spTgt spid="166043"/>
                                        </p:tgtEl>
                                        <p:attrNameLst>
                                          <p:attrName>ppt_y</p:attrName>
                                        </p:attrNameLst>
                                      </p:cBhvr>
                                      <p:tavLst>
                                        <p:tav tm="0">
                                          <p:val>
                                            <p:strVal val="#ppt_y"/>
                                          </p:val>
                                        </p:tav>
                                        <p:tav tm="100000">
                                          <p:val>
                                            <p:strVal val="#ppt_y"/>
                                          </p:val>
                                        </p:tav>
                                      </p:tavLst>
                                    </p:anim>
                                    <p:anim calcmode="lin" valueType="num">
                                      <p:cBhvr>
                                        <p:cTn id="160" dur="500" fill="hold"/>
                                        <p:tgtEl>
                                          <p:spTgt spid="166043"/>
                                        </p:tgtEl>
                                        <p:attrNameLst>
                                          <p:attrName>ppt_w</p:attrName>
                                        </p:attrNameLst>
                                      </p:cBhvr>
                                      <p:tavLst>
                                        <p:tav tm="0">
                                          <p:val>
                                            <p:fltVal val="0.000000"/>
                                          </p:val>
                                        </p:tav>
                                        <p:tav tm="100000">
                                          <p:val>
                                            <p:strVal val="#ppt_w"/>
                                          </p:val>
                                        </p:tav>
                                      </p:tavLst>
                                    </p:anim>
                                    <p:anim calcmode="lin" valueType="num">
                                      <p:cBhvr>
                                        <p:cTn id="161" dur="500" fill="hold"/>
                                        <p:tgtEl>
                                          <p:spTgt spid="166043"/>
                                        </p:tgtEl>
                                        <p:attrNameLst>
                                          <p:attrName>ppt_h</p:attrName>
                                        </p:attrNameLst>
                                      </p:cBhvr>
                                      <p:tavLst>
                                        <p:tav tm="0">
                                          <p:val>
                                            <p:strVal val="#ppt_h"/>
                                          </p:val>
                                        </p:tav>
                                        <p:tav tm="100000">
                                          <p:val>
                                            <p:strVal val="#ppt_h"/>
                                          </p:val>
                                        </p:tav>
                                      </p:tavLst>
                                    </p:anim>
                                  </p:childTnLst>
                                </p:cTn>
                              </p:par>
                            </p:childTnLst>
                          </p:cTn>
                        </p:par>
                        <p:par>
                          <p:cTn id="162" fill="hold">
                            <p:stCondLst>
                              <p:cond delay="500"/>
                            </p:stCondLst>
                            <p:childTnLst>
                              <p:par>
                                <p:cTn id="163" presetID="17" presetClass="entr" presetSubtype="1" fill="hold" nodeType="afterEffect">
                                  <p:stCondLst>
                                    <p:cond delay="0"/>
                                  </p:stCondLst>
                                  <p:childTnLst>
                                    <p:set>
                                      <p:cBhvr>
                                        <p:cTn id="164" dur="1" fill="hold">
                                          <p:stCondLst>
                                            <p:cond delay="0"/>
                                          </p:stCondLst>
                                        </p:cTn>
                                        <p:tgtEl>
                                          <p:spTgt spid="166044"/>
                                        </p:tgtEl>
                                        <p:attrNameLst>
                                          <p:attrName>style.visibility</p:attrName>
                                        </p:attrNameLst>
                                      </p:cBhvr>
                                      <p:to>
                                        <p:strVal val="visible"/>
                                      </p:to>
                                    </p:set>
                                    <p:anim calcmode="lin" valueType="num">
                                      <p:cBhvr>
                                        <p:cTn id="165" dur="500" fill="hold"/>
                                        <p:tgtEl>
                                          <p:spTgt spid="166044"/>
                                        </p:tgtEl>
                                        <p:attrNameLst>
                                          <p:attrName>ppt_x</p:attrName>
                                        </p:attrNameLst>
                                      </p:cBhvr>
                                      <p:tavLst>
                                        <p:tav tm="0">
                                          <p:val>
                                            <p:strVal val="#ppt_x"/>
                                          </p:val>
                                        </p:tav>
                                        <p:tav tm="100000">
                                          <p:val>
                                            <p:strVal val="#ppt_x"/>
                                          </p:val>
                                        </p:tav>
                                      </p:tavLst>
                                    </p:anim>
                                    <p:anim calcmode="lin" valueType="num">
                                      <p:cBhvr>
                                        <p:cTn id="166" dur="500" fill="hold"/>
                                        <p:tgtEl>
                                          <p:spTgt spid="166044"/>
                                        </p:tgtEl>
                                        <p:attrNameLst>
                                          <p:attrName>ppt_y</p:attrName>
                                        </p:attrNameLst>
                                      </p:cBhvr>
                                      <p:tavLst>
                                        <p:tav tm="0">
                                          <p:val>
                                            <p:strVal val="#ppt_y-#ppt_h/2"/>
                                          </p:val>
                                        </p:tav>
                                        <p:tav tm="100000">
                                          <p:val>
                                            <p:strVal val="#ppt_y"/>
                                          </p:val>
                                        </p:tav>
                                      </p:tavLst>
                                    </p:anim>
                                    <p:anim calcmode="lin" valueType="num">
                                      <p:cBhvr>
                                        <p:cTn id="167" dur="500" fill="hold"/>
                                        <p:tgtEl>
                                          <p:spTgt spid="166044"/>
                                        </p:tgtEl>
                                        <p:attrNameLst>
                                          <p:attrName>ppt_w</p:attrName>
                                        </p:attrNameLst>
                                      </p:cBhvr>
                                      <p:tavLst>
                                        <p:tav tm="0">
                                          <p:val>
                                            <p:strVal val="#ppt_w"/>
                                          </p:val>
                                        </p:tav>
                                        <p:tav tm="100000">
                                          <p:val>
                                            <p:strVal val="#ppt_w"/>
                                          </p:val>
                                        </p:tav>
                                      </p:tavLst>
                                    </p:anim>
                                    <p:anim calcmode="lin" valueType="num">
                                      <p:cBhvr>
                                        <p:cTn id="168" dur="500" fill="hold"/>
                                        <p:tgtEl>
                                          <p:spTgt spid="166044"/>
                                        </p:tgtEl>
                                        <p:attrNameLst>
                                          <p:attrName>ppt_h</p:attrName>
                                        </p:attrNameLst>
                                      </p:cBhvr>
                                      <p:tavLst>
                                        <p:tav tm="0">
                                          <p:val>
                                            <p:fltVal val="0.00000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8" fill="hold" nodeType="clickEffect">
                                  <p:stCondLst>
                                    <p:cond delay="0"/>
                                  </p:stCondLst>
                                  <p:childTnLst>
                                    <p:set>
                                      <p:cBhvr>
                                        <p:cTn id="172" dur="1" fill="hold">
                                          <p:stCondLst>
                                            <p:cond delay="0"/>
                                          </p:stCondLst>
                                        </p:cTn>
                                        <p:tgtEl>
                                          <p:spTgt spid="24"/>
                                        </p:tgtEl>
                                        <p:attrNameLst>
                                          <p:attrName>style.visibility</p:attrName>
                                        </p:attrNameLst>
                                      </p:cBhvr>
                                      <p:to>
                                        <p:strVal val="visible"/>
                                      </p:to>
                                    </p:set>
                                    <p:anim calcmode="lin" valueType="num">
                                      <p:cBhvr>
                                        <p:cTn id="173" dur="500" fill="hold"/>
                                        <p:tgtEl>
                                          <p:spTgt spid="24"/>
                                        </p:tgtEl>
                                        <p:attrNameLst>
                                          <p:attrName>ppt_x</p:attrName>
                                        </p:attrNameLst>
                                      </p:cBhvr>
                                      <p:tavLst>
                                        <p:tav tm="0">
                                          <p:val>
                                            <p:strVal val="#ppt_x-#ppt_w/2"/>
                                          </p:val>
                                        </p:tav>
                                        <p:tav tm="100000">
                                          <p:val>
                                            <p:strVal val="#ppt_x"/>
                                          </p:val>
                                        </p:tav>
                                      </p:tavLst>
                                    </p:anim>
                                    <p:anim calcmode="lin" valueType="num">
                                      <p:cBhvr>
                                        <p:cTn id="174" dur="500" fill="hold"/>
                                        <p:tgtEl>
                                          <p:spTgt spid="24"/>
                                        </p:tgtEl>
                                        <p:attrNameLst>
                                          <p:attrName>ppt_y</p:attrName>
                                        </p:attrNameLst>
                                      </p:cBhvr>
                                      <p:tavLst>
                                        <p:tav tm="0">
                                          <p:val>
                                            <p:strVal val="#ppt_y"/>
                                          </p:val>
                                        </p:tav>
                                        <p:tav tm="100000">
                                          <p:val>
                                            <p:strVal val="#ppt_y"/>
                                          </p:val>
                                        </p:tav>
                                      </p:tavLst>
                                    </p:anim>
                                    <p:anim calcmode="lin" valueType="num">
                                      <p:cBhvr>
                                        <p:cTn id="175" dur="500" fill="hold"/>
                                        <p:tgtEl>
                                          <p:spTgt spid="24"/>
                                        </p:tgtEl>
                                        <p:attrNameLst>
                                          <p:attrName>ppt_w</p:attrName>
                                        </p:attrNameLst>
                                      </p:cBhvr>
                                      <p:tavLst>
                                        <p:tav tm="0">
                                          <p:val>
                                            <p:fltVal val="0.000000"/>
                                          </p:val>
                                        </p:tav>
                                        <p:tav tm="100000">
                                          <p:val>
                                            <p:strVal val="#ppt_w"/>
                                          </p:val>
                                        </p:tav>
                                      </p:tavLst>
                                    </p:anim>
                                    <p:anim calcmode="lin" valueType="num">
                                      <p:cBhvr>
                                        <p:cTn id="176" dur="500" fill="hold"/>
                                        <p:tgtEl>
                                          <p:spTgt spid="24"/>
                                        </p:tgtEl>
                                        <p:attrNameLst>
                                          <p:attrName>ppt_h</p:attrName>
                                        </p:attrNameLst>
                                      </p:cBhvr>
                                      <p:tavLst>
                                        <p:tav tm="0">
                                          <p:val>
                                            <p:strVal val="#ppt_h"/>
                                          </p:val>
                                        </p:tav>
                                        <p:tav tm="100000">
                                          <p:val>
                                            <p:strVal val="#ppt_h"/>
                                          </p:val>
                                        </p:tav>
                                      </p:tavLst>
                                    </p:anim>
                                  </p:childTnLst>
                                </p:cTn>
                              </p:par>
                            </p:childTnLst>
                          </p:cTn>
                        </p:par>
                        <p:par>
                          <p:cTn id="177" fill="hold">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166036"/>
                                        </p:tgtEl>
                                        <p:attrNameLst>
                                          <p:attrName>style.visibility</p:attrName>
                                        </p:attrNameLst>
                                      </p:cBhvr>
                                      <p:to>
                                        <p:strVal val="visible"/>
                                      </p:to>
                                    </p:set>
                                  </p:childTnLst>
                                </p:cTn>
                              </p:par>
                            </p:childTnLst>
                          </p:cTn>
                        </p:par>
                        <p:par>
                          <p:cTn id="180" fill="hold">
                            <p:stCondLst>
                              <p:cond delay="1000"/>
                            </p:stCondLst>
                            <p:childTnLst>
                              <p:par>
                                <p:cTn id="181" presetID="1" presetClass="entr" presetSubtype="0" fill="hold" nodeType="afterEffect">
                                  <p:stCondLst>
                                    <p:cond delay="0"/>
                                  </p:stCondLst>
                                  <p:childTnLst>
                                    <p:set>
                                      <p:cBhvr>
                                        <p:cTn id="182" dur="1" fill="hold">
                                          <p:stCondLst>
                                            <p:cond delay="499"/>
                                          </p:stCondLst>
                                        </p:cTn>
                                        <p:tgtEl>
                                          <p:spTgt spid="166029"/>
                                        </p:tgtEl>
                                        <p:attrNameLst>
                                          <p:attrName>style.visibility</p:attrName>
                                        </p:attrNameLst>
                                      </p:cBhvr>
                                      <p:to>
                                        <p:strVal val="visible"/>
                                      </p:to>
                                    </p:set>
                                  </p:childTnLst>
                                </p:cTn>
                              </p:par>
                            </p:childTnLst>
                          </p:cTn>
                        </p:par>
                        <p:par>
                          <p:cTn id="183" fill="hold">
                            <p:stCondLst>
                              <p:cond delay="1500"/>
                            </p:stCondLst>
                            <p:childTnLst>
                              <p:par>
                                <p:cTn id="184" presetID="1" presetClass="entr" presetSubtype="0" fill="hold" nodeType="afterEffect">
                                  <p:stCondLst>
                                    <p:cond delay="0"/>
                                  </p:stCondLst>
                                  <p:childTnLst>
                                    <p:set>
                                      <p:cBhvr>
                                        <p:cTn id="185" dur="1" fill="hold">
                                          <p:stCondLst>
                                            <p:cond delay="499"/>
                                          </p:stCondLst>
                                        </p:cTn>
                                        <p:tgtEl>
                                          <p:spTgt spid="166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ldLvl="0" animBg="1"/>
      <p:bldP spid="165996" grpId="0" bldLvl="0" animBg="1"/>
      <p:bldP spid="166012" grpId="0"/>
      <p:bldP spid="166013" grpId="0"/>
      <p:bldP spid="166020" grpId="0" bldLvl="0" animBg="1"/>
      <p:bldP spid="166025" grpId="0" bldLvl="0" animBg="1"/>
      <p:bldP spid="166028" grpId="0"/>
      <p:bldP spid="166036" grpId="0"/>
      <p:bldP spid="166042" grpId="0"/>
      <p:bldP spid="1660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Text Box 2"/>
          <p:cNvSpPr txBox="1"/>
          <p:nvPr/>
        </p:nvSpPr>
        <p:spPr>
          <a:xfrm>
            <a:off x="2566988" y="404813"/>
            <a:ext cx="7254875" cy="953135"/>
          </a:xfrm>
          <a:prstGeom prst="rect">
            <a:avLst/>
          </a:prstGeom>
          <a:noFill/>
          <a:ln w="9525">
            <a:noFill/>
          </a:ln>
        </p:spPr>
        <p:txBody>
          <a:bodyPr>
            <a:spAutoFit/>
          </a:bodyPr>
          <a:p>
            <a:r>
              <a:rPr lang="zh-CN" altLang="en-US" sz="2800" b="1" dirty="0">
                <a:solidFill>
                  <a:srgbClr val="660066"/>
                </a:solidFill>
                <a:latin typeface="Times New Roman" panose="02020603050405020304" pitchFamily="18" charset="0"/>
              </a:rPr>
              <a:t>关键字索引表</a:t>
            </a:r>
            <a:r>
              <a:rPr lang="en-US" altLang="zh-CN" sz="2800" b="1" dirty="0">
                <a:solidFill>
                  <a:srgbClr val="00B050"/>
                </a:solidFill>
                <a:latin typeface="Times New Roman" panose="02020603050405020304" pitchFamily="18" charset="0"/>
              </a:rPr>
              <a:t>——</a:t>
            </a:r>
            <a:r>
              <a:rPr lang="zh-CN" altLang="en-US" sz="2800" b="1" dirty="0">
                <a:solidFill>
                  <a:srgbClr val="00B050"/>
                </a:solidFill>
                <a:latin typeface="Times New Roman" panose="02020603050405020304" pitchFamily="18" charset="0"/>
              </a:rPr>
              <a:t>用于存储所有关键字</a:t>
            </a:r>
            <a:endParaRPr lang="zh-CN" altLang="en-US" sz="2800" b="1" dirty="0">
              <a:solidFill>
                <a:srgbClr val="00B050"/>
              </a:solidFill>
              <a:latin typeface="Times New Roman" panose="02020603050405020304" pitchFamily="18" charset="0"/>
            </a:endParaRPr>
          </a:p>
          <a:p>
            <a:r>
              <a:rPr lang="zh-CN" altLang="en-US" sz="2800" b="1" dirty="0">
                <a:solidFill>
                  <a:srgbClr val="00B050"/>
                </a:solidFill>
                <a:latin typeface="Times New Roman" panose="02020603050405020304" pitchFamily="18" charset="0"/>
              </a:rPr>
              <a:t>                       并建立索引表以便于检索。</a:t>
            </a:r>
            <a:endParaRPr lang="zh-CN" altLang="en-US" sz="2800" b="1" dirty="0">
              <a:solidFill>
                <a:srgbClr val="00B050"/>
              </a:solidFill>
              <a:latin typeface="Times New Roman" panose="02020603050405020304" pitchFamily="18" charset="0"/>
            </a:endParaRPr>
          </a:p>
        </p:txBody>
      </p:sp>
      <p:sp>
        <p:nvSpPr>
          <p:cNvPr id="167939" name="Text Box 3"/>
          <p:cNvSpPr txBox="1"/>
          <p:nvPr/>
        </p:nvSpPr>
        <p:spPr>
          <a:xfrm>
            <a:off x="2590800" y="1295400"/>
            <a:ext cx="4008120" cy="460375"/>
          </a:xfrm>
          <a:prstGeom prst="rect">
            <a:avLst/>
          </a:prstGeom>
          <a:noFill/>
          <a:ln w="9525">
            <a:noFill/>
          </a:ln>
        </p:spPr>
        <p:txBody>
          <a:bodyPr wrap="none">
            <a:spAutoFit/>
          </a:bodyPr>
          <a:p>
            <a:r>
              <a:rPr lang="zh-CN" altLang="en-US" sz="2400" b="1" dirty="0">
                <a:solidFill>
                  <a:srgbClr val="00B050"/>
                </a:solidFill>
                <a:latin typeface="Times New Roman" panose="02020603050405020304" pitchFamily="18" charset="0"/>
              </a:rPr>
              <a:t>（</a:t>
            </a:r>
            <a:r>
              <a:rPr lang="en-US" altLang="zh-CN" sz="2400" b="1" dirty="0">
                <a:solidFill>
                  <a:srgbClr val="00B050"/>
                </a:solidFill>
                <a:latin typeface="Times New Roman" panose="02020603050405020304" pitchFamily="18" charset="0"/>
              </a:rPr>
              <a:t>1</a:t>
            </a:r>
            <a:r>
              <a:rPr lang="zh-CN" altLang="en-US" sz="2400" b="1" dirty="0">
                <a:solidFill>
                  <a:srgbClr val="00B050"/>
                </a:solidFill>
                <a:latin typeface="Times New Roman" panose="02020603050405020304" pitchFamily="18" charset="0"/>
              </a:rPr>
              <a:t>）利用堆来存储关键字。</a:t>
            </a:r>
            <a:endParaRPr lang="zh-CN" altLang="en-US" sz="2400" b="1" dirty="0">
              <a:solidFill>
                <a:srgbClr val="00B050"/>
              </a:solidFill>
              <a:latin typeface="Times New Roman" panose="02020603050405020304" pitchFamily="18" charset="0"/>
            </a:endParaRPr>
          </a:p>
        </p:txBody>
      </p:sp>
      <p:sp>
        <p:nvSpPr>
          <p:cNvPr id="167940" name="Text Box 4"/>
          <p:cNvSpPr txBox="1"/>
          <p:nvPr/>
        </p:nvSpPr>
        <p:spPr>
          <a:xfrm>
            <a:off x="2566988" y="1676400"/>
            <a:ext cx="4620260" cy="460375"/>
          </a:xfrm>
          <a:prstGeom prst="rect">
            <a:avLst/>
          </a:prstGeom>
          <a:noFill/>
          <a:ln w="9525">
            <a:noFill/>
          </a:ln>
        </p:spPr>
        <p:txBody>
          <a:bodyPr wrap="none">
            <a:spAutoFit/>
          </a:bodyPr>
          <a:p>
            <a:r>
              <a:rPr lang="zh-CN" altLang="en-US" sz="2400" b="1" dirty="0">
                <a:solidFill>
                  <a:srgbClr val="00B050"/>
                </a:solidFill>
                <a:latin typeface="Times New Roman" panose="02020603050405020304" pitchFamily="18" charset="0"/>
              </a:rPr>
              <a:t>（</a:t>
            </a:r>
            <a:r>
              <a:rPr lang="en-US" altLang="zh-CN" sz="2400" b="1" dirty="0">
                <a:solidFill>
                  <a:srgbClr val="00B050"/>
                </a:solidFill>
                <a:latin typeface="Times New Roman" panose="02020603050405020304" pitchFamily="18" charset="0"/>
              </a:rPr>
              <a:t>2</a:t>
            </a:r>
            <a:r>
              <a:rPr lang="zh-CN" altLang="en-US" sz="2400" b="1" dirty="0">
                <a:solidFill>
                  <a:srgbClr val="00B050"/>
                </a:solidFill>
                <a:latin typeface="Times New Roman" panose="02020603050405020304" pitchFamily="18" charset="0"/>
              </a:rPr>
              <a:t>）索引表按关键字有序排列。</a:t>
            </a:r>
            <a:endParaRPr lang="zh-CN" altLang="en-US" sz="2400" b="1" dirty="0">
              <a:solidFill>
                <a:srgbClr val="00B050"/>
              </a:solidFill>
              <a:latin typeface="Times New Roman" panose="02020603050405020304" pitchFamily="18" charset="0"/>
            </a:endParaRPr>
          </a:p>
        </p:txBody>
      </p:sp>
      <p:grpSp>
        <p:nvGrpSpPr>
          <p:cNvPr id="2" name="Group 5"/>
          <p:cNvGrpSpPr/>
          <p:nvPr/>
        </p:nvGrpSpPr>
        <p:grpSpPr>
          <a:xfrm>
            <a:off x="2424113" y="2590800"/>
            <a:ext cx="3284537" cy="561975"/>
            <a:chOff x="4560" y="2736"/>
            <a:chExt cx="1434" cy="354"/>
          </a:xfrm>
        </p:grpSpPr>
        <p:grpSp>
          <p:nvGrpSpPr>
            <p:cNvPr id="107541" name="Group 6"/>
            <p:cNvGrpSpPr/>
            <p:nvPr/>
          </p:nvGrpSpPr>
          <p:grpSpPr>
            <a:xfrm>
              <a:off x="4560" y="2754"/>
              <a:ext cx="1121" cy="336"/>
              <a:chOff x="4464" y="3360"/>
              <a:chExt cx="1008" cy="336"/>
            </a:xfrm>
          </p:grpSpPr>
          <p:sp>
            <p:nvSpPr>
              <p:cNvPr id="107543" name="Rectangle 7"/>
              <p:cNvSpPr/>
              <p:nvPr/>
            </p:nvSpPr>
            <p:spPr>
              <a:xfrm>
                <a:off x="4464" y="3360"/>
                <a:ext cx="1008" cy="336"/>
              </a:xfrm>
              <a:prstGeom prst="rect">
                <a:avLst/>
              </a:prstGeom>
              <a:solidFill>
                <a:schemeClr val="folHlink"/>
              </a:solidFill>
              <a:ln w="28575" cap="flat" cmpd="sng">
                <a:solidFill>
                  <a:schemeClr val="tx1"/>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7544" name="Line 8"/>
              <p:cNvSpPr/>
              <p:nvPr/>
            </p:nvSpPr>
            <p:spPr>
              <a:xfrm>
                <a:off x="4992" y="3360"/>
                <a:ext cx="0" cy="336"/>
              </a:xfrm>
              <a:prstGeom prst="line">
                <a:avLst/>
              </a:prstGeom>
              <a:ln w="28575" cap="flat" cmpd="sng">
                <a:solidFill>
                  <a:schemeClr val="tx1"/>
                </a:solidFill>
                <a:prstDash val="solid"/>
                <a:headEnd type="none" w="med" len="med"/>
                <a:tailEnd type="none" w="med" len="med"/>
              </a:ln>
            </p:spPr>
          </p:sp>
        </p:grpSp>
        <p:sp>
          <p:nvSpPr>
            <p:cNvPr id="107542" name="Text Box 9"/>
            <p:cNvSpPr txBox="1"/>
            <p:nvPr/>
          </p:nvSpPr>
          <p:spPr>
            <a:xfrm>
              <a:off x="4632" y="2736"/>
              <a:ext cx="1362" cy="329"/>
            </a:xfrm>
            <a:prstGeom prst="rect">
              <a:avLst/>
            </a:prstGeom>
            <a:noFill/>
            <a:ln w="9525">
              <a:noFill/>
            </a:ln>
          </p:spPr>
          <p:txBody>
            <a:bodyPr>
              <a:spAutoFit/>
            </a:bodyPr>
            <a:p>
              <a:r>
                <a:rPr lang="en-US" altLang="zh-CN" sz="2800" b="1" dirty="0">
                  <a:solidFill>
                    <a:srgbClr val="FFFFFF"/>
                  </a:solidFill>
                  <a:latin typeface="Times New Roman" panose="02020603050405020304" pitchFamily="18" charset="0"/>
                </a:rPr>
                <a:t>  key      bnolist</a:t>
              </a:r>
              <a:endParaRPr lang="en-US" altLang="zh-CN" sz="2400" dirty="0">
                <a:solidFill>
                  <a:srgbClr val="FFFFFF"/>
                </a:solidFill>
                <a:latin typeface="Times New Roman" panose="02020603050405020304" pitchFamily="18" charset="0"/>
              </a:endParaRPr>
            </a:p>
          </p:txBody>
        </p:sp>
      </p:grpSp>
      <p:sp>
        <p:nvSpPr>
          <p:cNvPr id="167947" name="Text Box 11"/>
          <p:cNvSpPr txBox="1"/>
          <p:nvPr/>
        </p:nvSpPr>
        <p:spPr>
          <a:xfrm>
            <a:off x="2819400" y="2133600"/>
            <a:ext cx="1402080" cy="460375"/>
          </a:xfrm>
          <a:prstGeom prst="rect">
            <a:avLst/>
          </a:prstGeom>
          <a:noFill/>
          <a:ln w="9525">
            <a:noFill/>
          </a:ln>
        </p:spPr>
        <p:txBody>
          <a:bodyPr wrap="none">
            <a:spAutoFit/>
          </a:bodyPr>
          <a:p>
            <a:r>
              <a:rPr lang="zh-CN" altLang="en-US" sz="2400" dirty="0">
                <a:solidFill>
                  <a:srgbClr val="660066"/>
                </a:solidFill>
                <a:latin typeface="Times New Roman" panose="02020603050405020304" pitchFamily="18" charset="0"/>
              </a:rPr>
              <a:t>表头结点</a:t>
            </a:r>
            <a:endParaRPr lang="zh-CN" altLang="en-US" sz="2400" dirty="0">
              <a:solidFill>
                <a:srgbClr val="660066"/>
              </a:solidFill>
              <a:latin typeface="Times New Roman" panose="02020603050405020304" pitchFamily="18" charset="0"/>
            </a:endParaRPr>
          </a:p>
        </p:txBody>
      </p:sp>
      <p:sp>
        <p:nvSpPr>
          <p:cNvPr id="167948" name="AutoShape 12"/>
          <p:cNvSpPr/>
          <p:nvPr/>
        </p:nvSpPr>
        <p:spPr>
          <a:xfrm>
            <a:off x="1752600" y="3429000"/>
            <a:ext cx="2057400" cy="431800"/>
          </a:xfrm>
          <a:prstGeom prst="wedgeRoundRectCallout">
            <a:avLst>
              <a:gd name="adj1" fmla="val 22917"/>
              <a:gd name="adj2" fmla="val -102866"/>
              <a:gd name="adj3" fmla="val 16667"/>
            </a:avLst>
          </a:prstGeom>
          <a:noFill/>
          <a:ln w="19050" cap="flat" cmpd="sng">
            <a:solidFill>
              <a:srgbClr val="CC00CC"/>
            </a:solidFill>
            <a:prstDash val="solid"/>
            <a:miter/>
            <a:headEnd type="none" w="med" len="med"/>
            <a:tailEnd type="none" w="med" len="med"/>
          </a:ln>
        </p:spPr>
        <p:txBody>
          <a:bodyPr wrap="none" anchor="ctr"/>
          <a:p>
            <a:pPr algn="ctr"/>
            <a:r>
              <a:rPr lang="zh-CN" altLang="en-US" sz="2400" b="1" dirty="0">
                <a:solidFill>
                  <a:srgbClr val="800080"/>
                </a:solidFill>
                <a:latin typeface="Times New Roman" panose="02020603050405020304" pitchFamily="18" charset="0"/>
              </a:rPr>
              <a:t>关键字首地址</a:t>
            </a:r>
            <a:endParaRPr lang="zh-CN" altLang="en-US" sz="2400" b="1" dirty="0">
              <a:solidFill>
                <a:srgbClr val="800080"/>
              </a:solidFill>
              <a:latin typeface="Times New Roman" panose="02020603050405020304" pitchFamily="18" charset="0"/>
            </a:endParaRPr>
          </a:p>
        </p:txBody>
      </p:sp>
      <p:sp>
        <p:nvSpPr>
          <p:cNvPr id="167949" name="AutoShape 13"/>
          <p:cNvSpPr/>
          <p:nvPr/>
        </p:nvSpPr>
        <p:spPr>
          <a:xfrm>
            <a:off x="3962400" y="3357563"/>
            <a:ext cx="2057400" cy="576262"/>
          </a:xfrm>
          <a:prstGeom prst="wedgeRoundRectCallout">
            <a:avLst>
              <a:gd name="adj1" fmla="val -36472"/>
              <a:gd name="adj2" fmla="val -83380"/>
              <a:gd name="adj3" fmla="val 16667"/>
            </a:avLst>
          </a:prstGeom>
          <a:noFill/>
          <a:ln w="19050" cap="flat" cmpd="sng">
            <a:solidFill>
              <a:srgbClr val="CC00CC"/>
            </a:solidFill>
            <a:prstDash val="solid"/>
            <a:miter/>
            <a:headEnd type="none" w="med" len="med"/>
            <a:tailEnd type="none" w="med" len="med"/>
          </a:ln>
        </p:spPr>
        <p:txBody>
          <a:bodyPr wrap="none" anchor="ctr"/>
          <a:p>
            <a:pPr algn="ctr"/>
            <a:r>
              <a:rPr lang="zh-CN" altLang="en-US" sz="2400" b="1" dirty="0">
                <a:solidFill>
                  <a:srgbClr val="800080"/>
                </a:solidFill>
                <a:latin typeface="Times New Roman" panose="02020603050405020304" pitchFamily="18" charset="0"/>
              </a:rPr>
              <a:t>指向书号索引</a:t>
            </a:r>
            <a:endParaRPr lang="zh-CN" altLang="en-US" sz="2400" b="1" dirty="0">
              <a:solidFill>
                <a:srgbClr val="800080"/>
              </a:solidFill>
              <a:latin typeface="Times New Roman" panose="02020603050405020304" pitchFamily="18" charset="0"/>
            </a:endParaRPr>
          </a:p>
        </p:txBody>
      </p:sp>
      <p:grpSp>
        <p:nvGrpSpPr>
          <p:cNvPr id="4" name="Group 14"/>
          <p:cNvGrpSpPr/>
          <p:nvPr/>
        </p:nvGrpSpPr>
        <p:grpSpPr>
          <a:xfrm>
            <a:off x="6324600" y="2590800"/>
            <a:ext cx="2133600" cy="533400"/>
            <a:chOff x="4272" y="3264"/>
            <a:chExt cx="1344" cy="336"/>
          </a:xfrm>
        </p:grpSpPr>
        <p:grpSp>
          <p:nvGrpSpPr>
            <p:cNvPr id="107537" name="Group 15"/>
            <p:cNvGrpSpPr/>
            <p:nvPr/>
          </p:nvGrpSpPr>
          <p:grpSpPr>
            <a:xfrm>
              <a:off x="4272" y="3264"/>
              <a:ext cx="1344" cy="336"/>
              <a:chOff x="4656" y="3264"/>
              <a:chExt cx="960" cy="336"/>
            </a:xfrm>
          </p:grpSpPr>
          <p:sp>
            <p:nvSpPr>
              <p:cNvPr id="107539" name="Rectangle 16"/>
              <p:cNvSpPr/>
              <p:nvPr/>
            </p:nvSpPr>
            <p:spPr>
              <a:xfrm>
                <a:off x="4656" y="3264"/>
                <a:ext cx="960" cy="336"/>
              </a:xfrm>
              <a:prstGeom prst="rect">
                <a:avLst/>
              </a:prstGeom>
              <a:solidFill>
                <a:srgbClr val="66CCFF"/>
              </a:solidFill>
              <a:ln w="28575" cap="flat" cmpd="sng">
                <a:solidFill>
                  <a:schemeClr val="tx1"/>
                </a:solidFill>
                <a:prstDash val="solid"/>
                <a:miter/>
                <a:headEnd type="none" w="med" len="med"/>
                <a:tailEnd type="none" w="med" len="med"/>
              </a:ln>
            </p:spPr>
            <p:txBody>
              <a:bodyPr wrap="none" anchor="ctr"/>
              <a:p>
                <a:endParaRPr lang="zh-CN" altLang="en-US" sz="2400" dirty="0">
                  <a:solidFill>
                    <a:srgbClr val="6600FF"/>
                  </a:solidFill>
                  <a:latin typeface="Times New Roman" panose="02020603050405020304" pitchFamily="18" charset="0"/>
                </a:endParaRPr>
              </a:p>
            </p:txBody>
          </p:sp>
          <p:sp>
            <p:nvSpPr>
              <p:cNvPr id="107540" name="Line 17"/>
              <p:cNvSpPr/>
              <p:nvPr/>
            </p:nvSpPr>
            <p:spPr>
              <a:xfrm>
                <a:off x="5136" y="3264"/>
                <a:ext cx="1" cy="336"/>
              </a:xfrm>
              <a:prstGeom prst="line">
                <a:avLst/>
              </a:prstGeom>
              <a:ln w="28575" cap="flat" cmpd="sng">
                <a:solidFill>
                  <a:schemeClr val="tx1"/>
                </a:solidFill>
                <a:prstDash val="solid"/>
                <a:headEnd type="none" w="med" len="med"/>
                <a:tailEnd type="none" w="med" len="med"/>
              </a:ln>
            </p:spPr>
          </p:sp>
        </p:grpSp>
        <p:sp>
          <p:nvSpPr>
            <p:cNvPr id="107538" name="Text Box 18"/>
            <p:cNvSpPr txBox="1"/>
            <p:nvPr/>
          </p:nvSpPr>
          <p:spPr>
            <a:xfrm>
              <a:off x="4416" y="3264"/>
              <a:ext cx="1154" cy="329"/>
            </a:xfrm>
            <a:prstGeom prst="rect">
              <a:avLst/>
            </a:prstGeom>
            <a:noFill/>
            <a:ln w="9525">
              <a:noFill/>
            </a:ln>
          </p:spPr>
          <p:txBody>
            <a:bodyPr wrap="none">
              <a:spAutoFit/>
            </a:bodyPr>
            <a:p>
              <a:r>
                <a:rPr lang="en-US" altLang="zh-CN" sz="2800" b="1" dirty="0">
                  <a:solidFill>
                    <a:srgbClr val="660066"/>
                  </a:solidFill>
                  <a:latin typeface="Times New Roman" panose="02020603050405020304" pitchFamily="18" charset="0"/>
                </a:rPr>
                <a:t>no       next</a:t>
              </a:r>
              <a:endParaRPr lang="en-US" altLang="zh-CN" sz="2800" b="1" dirty="0">
                <a:solidFill>
                  <a:srgbClr val="660066"/>
                </a:solidFill>
                <a:latin typeface="Times New Roman" panose="02020603050405020304" pitchFamily="18" charset="0"/>
              </a:endParaRPr>
            </a:p>
          </p:txBody>
        </p:sp>
      </p:grpSp>
      <p:sp>
        <p:nvSpPr>
          <p:cNvPr id="167955" name="Text Box 19"/>
          <p:cNvSpPr txBox="1"/>
          <p:nvPr/>
        </p:nvSpPr>
        <p:spPr>
          <a:xfrm>
            <a:off x="6705600" y="2133600"/>
            <a:ext cx="1402080" cy="460375"/>
          </a:xfrm>
          <a:prstGeom prst="rect">
            <a:avLst/>
          </a:prstGeom>
          <a:noFill/>
          <a:ln w="9525">
            <a:noFill/>
          </a:ln>
        </p:spPr>
        <p:txBody>
          <a:bodyPr wrap="none">
            <a:spAutoFit/>
          </a:bodyPr>
          <a:p>
            <a:r>
              <a:rPr lang="zh-CN" altLang="en-US" sz="2400" dirty="0">
                <a:solidFill>
                  <a:srgbClr val="660066"/>
                </a:solidFill>
                <a:latin typeface="Times New Roman" panose="02020603050405020304" pitchFamily="18" charset="0"/>
              </a:rPr>
              <a:t>书号结点</a:t>
            </a:r>
            <a:endParaRPr lang="zh-CN" altLang="en-US" sz="2400" dirty="0">
              <a:solidFill>
                <a:srgbClr val="660066"/>
              </a:solidFill>
              <a:latin typeface="Times New Roman" panose="02020603050405020304" pitchFamily="18" charset="0"/>
            </a:endParaRPr>
          </a:p>
        </p:txBody>
      </p:sp>
      <p:sp>
        <p:nvSpPr>
          <p:cNvPr id="167956" name="AutoShape 20"/>
          <p:cNvSpPr/>
          <p:nvPr/>
        </p:nvSpPr>
        <p:spPr>
          <a:xfrm>
            <a:off x="6383338" y="3357563"/>
            <a:ext cx="914400" cy="533400"/>
          </a:xfrm>
          <a:prstGeom prst="wedgeRoundRectCallout">
            <a:avLst>
              <a:gd name="adj1" fmla="val 4185"/>
              <a:gd name="adj2" fmla="val -83190"/>
              <a:gd name="adj3" fmla="val 16667"/>
            </a:avLst>
          </a:prstGeom>
          <a:noFill/>
          <a:ln w="19050" cap="flat" cmpd="sng">
            <a:solidFill>
              <a:srgbClr val="CC00CC"/>
            </a:solidFill>
            <a:prstDash val="solid"/>
            <a:miter/>
            <a:headEnd type="none" w="med" len="med"/>
            <a:tailEnd type="none" w="med" len="med"/>
          </a:ln>
        </p:spPr>
        <p:txBody>
          <a:bodyPr wrap="none" anchor="ctr"/>
          <a:p>
            <a:pPr algn="ctr"/>
            <a:r>
              <a:rPr lang="zh-CN" altLang="en-US" sz="2400" b="1" dirty="0">
                <a:solidFill>
                  <a:srgbClr val="800080"/>
                </a:solidFill>
                <a:latin typeface="Times New Roman" panose="02020603050405020304" pitchFamily="18" charset="0"/>
              </a:rPr>
              <a:t>书号</a:t>
            </a:r>
            <a:endParaRPr lang="zh-CN" altLang="en-US" sz="2400" b="1" dirty="0">
              <a:solidFill>
                <a:srgbClr val="800080"/>
              </a:solidFill>
              <a:latin typeface="Times New Roman" panose="02020603050405020304" pitchFamily="18" charset="0"/>
            </a:endParaRPr>
          </a:p>
        </p:txBody>
      </p:sp>
      <p:sp>
        <p:nvSpPr>
          <p:cNvPr id="167957" name="AutoShape 21"/>
          <p:cNvSpPr/>
          <p:nvPr/>
        </p:nvSpPr>
        <p:spPr>
          <a:xfrm>
            <a:off x="7896225" y="3284538"/>
            <a:ext cx="2286000" cy="609600"/>
          </a:xfrm>
          <a:prstGeom prst="wedgeRoundRectCallout">
            <a:avLst>
              <a:gd name="adj1" fmla="val -23935"/>
              <a:gd name="adj2" fmla="val -100810"/>
              <a:gd name="adj3" fmla="val 16667"/>
            </a:avLst>
          </a:prstGeom>
          <a:noFill/>
          <a:ln w="19050" cap="flat" cmpd="sng">
            <a:solidFill>
              <a:srgbClr val="CC00CC"/>
            </a:solidFill>
            <a:prstDash val="solid"/>
            <a:miter/>
            <a:headEnd type="none" w="med" len="med"/>
            <a:tailEnd type="none" w="med" len="med"/>
          </a:ln>
        </p:spPr>
        <p:txBody>
          <a:bodyPr wrap="none" anchor="ctr"/>
          <a:p>
            <a:pPr algn="ctr"/>
            <a:r>
              <a:rPr lang="zh-CN" altLang="en-US" sz="2400" b="1" dirty="0">
                <a:solidFill>
                  <a:srgbClr val="800080"/>
                </a:solidFill>
                <a:latin typeface="Times New Roman" panose="02020603050405020304" pitchFamily="18" charset="0"/>
              </a:rPr>
              <a:t>指向下一个结点</a:t>
            </a:r>
            <a:endParaRPr lang="zh-CN" altLang="en-US" sz="2400" b="1" dirty="0">
              <a:solidFill>
                <a:srgbClr val="800080"/>
              </a:solidFill>
              <a:latin typeface="Times New Roman" panose="02020603050405020304" pitchFamily="18" charset="0"/>
            </a:endParaRPr>
          </a:p>
        </p:txBody>
      </p:sp>
      <p:sp>
        <p:nvSpPr>
          <p:cNvPr id="167958" name="Text Box 22"/>
          <p:cNvSpPr txBox="1"/>
          <p:nvPr/>
        </p:nvSpPr>
        <p:spPr>
          <a:xfrm>
            <a:off x="6396038" y="3875088"/>
            <a:ext cx="3618230" cy="1568450"/>
          </a:xfrm>
          <a:prstGeom prst="rect">
            <a:avLst/>
          </a:prstGeom>
          <a:noFill/>
          <a:ln w="9525">
            <a:noFill/>
          </a:ln>
        </p:spPr>
        <p:txBody>
          <a:bodyPr wrap="none">
            <a:spAutoFit/>
          </a:bodyPr>
          <a:p>
            <a:r>
              <a:rPr lang="en-US" altLang="zh-CN" sz="2400" b="1" dirty="0">
                <a:solidFill>
                  <a:srgbClr val="660066"/>
                </a:solidFill>
                <a:latin typeface="Times New Roman" panose="02020603050405020304" pitchFamily="18" charset="0"/>
              </a:rPr>
              <a:t>typedef  struct node </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int   no;</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struct node  *next;</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}*LinkList;</a:t>
            </a:r>
            <a:r>
              <a:rPr lang="en-US" altLang="zh-CN" sz="2400" b="1" dirty="0">
                <a:solidFill>
                  <a:srgbClr val="6600FF"/>
                </a:solidFill>
                <a:latin typeface="Times New Roman" panose="02020603050405020304" pitchFamily="18" charset="0"/>
              </a:rPr>
              <a:t>   </a:t>
            </a:r>
            <a:r>
              <a:rPr lang="en-US" altLang="zh-CN" sz="2400" b="1" dirty="0">
                <a:solidFill>
                  <a:srgbClr val="7C7CA2"/>
                </a:solidFill>
                <a:latin typeface="Times New Roman" panose="02020603050405020304" pitchFamily="18" charset="0"/>
              </a:rPr>
              <a:t>/*</a:t>
            </a:r>
            <a:r>
              <a:rPr lang="zh-CN" altLang="en-US" sz="2400" b="1" dirty="0">
                <a:solidFill>
                  <a:srgbClr val="7C7CA2"/>
                </a:solidFill>
                <a:latin typeface="Times New Roman" panose="02020603050405020304" pitchFamily="18" charset="0"/>
              </a:rPr>
              <a:t>书号结点*</a:t>
            </a:r>
            <a:r>
              <a:rPr lang="en-US" altLang="zh-CN" sz="2400" b="1" dirty="0">
                <a:solidFill>
                  <a:srgbClr val="7C7CA2"/>
                </a:solidFill>
                <a:latin typeface="Times New Roman" panose="02020603050405020304" pitchFamily="18" charset="0"/>
              </a:rPr>
              <a:t>/</a:t>
            </a:r>
            <a:endParaRPr lang="en-US" altLang="zh-CN" sz="2400" b="1" dirty="0">
              <a:solidFill>
                <a:srgbClr val="7C7CA2"/>
              </a:solidFill>
              <a:latin typeface="Times New Roman" panose="02020603050405020304" pitchFamily="18" charset="0"/>
            </a:endParaRPr>
          </a:p>
        </p:txBody>
      </p:sp>
      <p:sp>
        <p:nvSpPr>
          <p:cNvPr id="167959" name="Text Box 23"/>
          <p:cNvSpPr txBox="1"/>
          <p:nvPr/>
        </p:nvSpPr>
        <p:spPr>
          <a:xfrm>
            <a:off x="1774825" y="3716338"/>
            <a:ext cx="4032250" cy="1568450"/>
          </a:xfrm>
          <a:prstGeom prst="rect">
            <a:avLst/>
          </a:prstGeom>
          <a:noFill/>
          <a:ln w="9525">
            <a:noFill/>
          </a:ln>
        </p:spPr>
        <p:txBody>
          <a:bodyPr wrap="none">
            <a:spAutoFit/>
          </a:bodyPr>
          <a:p>
            <a:r>
              <a:rPr lang="en-US" altLang="zh-CN" sz="2400" b="1" dirty="0">
                <a:solidFill>
                  <a:srgbClr val="660066"/>
                </a:solidFill>
                <a:latin typeface="Times New Roman" panose="02020603050405020304" pitchFamily="18" charset="0"/>
              </a:rPr>
              <a:t>typedef  struct </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Hstring  key;</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Linklist  bnolist;</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}IdxTermType;</a:t>
            </a:r>
            <a:r>
              <a:rPr lang="en-US" altLang="zh-CN" sz="2400" b="1" dirty="0">
                <a:solidFill>
                  <a:srgbClr val="6600FF"/>
                </a:solidFill>
                <a:latin typeface="Times New Roman" panose="02020603050405020304" pitchFamily="18" charset="0"/>
              </a:rPr>
              <a:t>  </a:t>
            </a:r>
            <a:r>
              <a:rPr lang="en-US" altLang="zh-CN" sz="2400" b="1" dirty="0">
                <a:solidFill>
                  <a:srgbClr val="7C7CA2"/>
                </a:solidFill>
                <a:latin typeface="Times New Roman" panose="02020603050405020304" pitchFamily="18" charset="0"/>
              </a:rPr>
              <a:t>/*</a:t>
            </a:r>
            <a:r>
              <a:rPr lang="zh-CN" altLang="en-US" sz="2400" b="1" dirty="0">
                <a:solidFill>
                  <a:srgbClr val="7C7CA2"/>
                </a:solidFill>
                <a:latin typeface="Times New Roman" panose="02020603050405020304" pitchFamily="18" charset="0"/>
              </a:rPr>
              <a:t>表头结点*</a:t>
            </a:r>
            <a:r>
              <a:rPr lang="en-US" altLang="zh-CN" sz="2400" b="1" dirty="0">
                <a:solidFill>
                  <a:srgbClr val="7C7CA2"/>
                </a:solidFill>
                <a:latin typeface="Times New Roman" panose="02020603050405020304" pitchFamily="18" charset="0"/>
              </a:rPr>
              <a:t>/</a:t>
            </a:r>
            <a:endParaRPr lang="en-US" altLang="zh-CN" sz="2400" b="1" dirty="0">
              <a:solidFill>
                <a:srgbClr val="7C7CA2"/>
              </a:solidFill>
              <a:latin typeface="Times New Roman" panose="02020603050405020304" pitchFamily="18" charset="0"/>
            </a:endParaRPr>
          </a:p>
        </p:txBody>
      </p:sp>
      <p:sp>
        <p:nvSpPr>
          <p:cNvPr id="167960" name="Text Box 24"/>
          <p:cNvSpPr txBox="1"/>
          <p:nvPr/>
        </p:nvSpPr>
        <p:spPr>
          <a:xfrm>
            <a:off x="2063750" y="5289550"/>
            <a:ext cx="4377055" cy="1568450"/>
          </a:xfrm>
          <a:prstGeom prst="rect">
            <a:avLst/>
          </a:prstGeom>
          <a:noFill/>
          <a:ln w="9525">
            <a:noFill/>
          </a:ln>
        </p:spPr>
        <p:txBody>
          <a:bodyPr wrap="none">
            <a:spAutoFit/>
          </a:bodyPr>
          <a:p>
            <a:r>
              <a:rPr lang="en-US" altLang="zh-CN" sz="2400" b="1" dirty="0">
                <a:solidFill>
                  <a:srgbClr val="660066"/>
                </a:solidFill>
                <a:latin typeface="Times New Roman" panose="02020603050405020304" pitchFamily="18" charset="0"/>
              </a:rPr>
              <a:t>typedef    stuct</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{IdxTermType   item[maxkey]; </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  int  last;</a:t>
            </a:r>
            <a:endParaRPr lang="en-US" altLang="zh-CN" sz="2400" b="1" dirty="0">
              <a:solidFill>
                <a:srgbClr val="660066"/>
              </a:solidFill>
              <a:latin typeface="Times New Roman" panose="02020603050405020304" pitchFamily="18" charset="0"/>
            </a:endParaRPr>
          </a:p>
          <a:p>
            <a:r>
              <a:rPr lang="en-US" altLang="zh-CN" sz="2400" b="1" dirty="0">
                <a:solidFill>
                  <a:srgbClr val="660066"/>
                </a:solidFill>
                <a:latin typeface="Times New Roman" panose="02020603050405020304" pitchFamily="18" charset="0"/>
              </a:rPr>
              <a:t>}IdxListType;</a:t>
            </a:r>
            <a:r>
              <a:rPr lang="en-US" altLang="zh-CN" sz="2400" b="1" dirty="0">
                <a:solidFill>
                  <a:srgbClr val="6600FF"/>
                </a:solidFill>
                <a:latin typeface="Times New Roman" panose="02020603050405020304" pitchFamily="18" charset="0"/>
              </a:rPr>
              <a:t> </a:t>
            </a:r>
            <a:r>
              <a:rPr lang="en-US" altLang="zh-CN" sz="2400" b="1" dirty="0">
                <a:solidFill>
                  <a:srgbClr val="7C7CA2"/>
                </a:solidFill>
                <a:latin typeface="Times New Roman" panose="02020603050405020304" pitchFamily="18" charset="0"/>
              </a:rPr>
              <a:t>/*</a:t>
            </a:r>
            <a:r>
              <a:rPr lang="zh-CN" altLang="en-US" sz="2400" b="1" dirty="0">
                <a:solidFill>
                  <a:srgbClr val="7C7CA2"/>
                </a:solidFill>
                <a:latin typeface="Times New Roman" panose="02020603050405020304" pitchFamily="18" charset="0"/>
              </a:rPr>
              <a:t>关键字索引表*</a:t>
            </a:r>
            <a:r>
              <a:rPr lang="en-US" altLang="zh-CN" sz="2400" b="1" dirty="0">
                <a:solidFill>
                  <a:srgbClr val="C7C7DF"/>
                </a:solidFill>
                <a:latin typeface="Times New Roman" panose="02020603050405020304" pitchFamily="18" charset="0"/>
              </a:rPr>
              <a:t>/</a:t>
            </a:r>
            <a:endParaRPr lang="en-US" altLang="zh-CN" sz="2400" b="1" dirty="0">
              <a:solidFill>
                <a:srgbClr val="C7C7DF"/>
              </a:solidFill>
              <a:latin typeface="Times New Roman" panose="02020603050405020304" pitchFamily="18" charset="0"/>
            </a:endParaRPr>
          </a:p>
        </p:txBody>
      </p:sp>
      <p:sp>
        <p:nvSpPr>
          <p:cNvPr id="107536" name="Slide Number Placeholder 23"/>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box(out)">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box(out)">
                                      <p:cBhvr>
                                        <p:cTn id="12" dur="500"/>
                                        <p:tgtEl>
                                          <p:spTgt spid="16793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7940"/>
                                        </p:tgtEl>
                                        <p:attrNameLst>
                                          <p:attrName>style.visibility</p:attrName>
                                        </p:attrNameLst>
                                      </p:cBhvr>
                                      <p:to>
                                        <p:strVal val="visible"/>
                                      </p:to>
                                    </p:set>
                                    <p:animEffect transition="in" filter="box(out)">
                                      <p:cBhvr>
                                        <p:cTn id="17" dur="500"/>
                                        <p:tgtEl>
                                          <p:spTgt spid="16794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7947"/>
                                        </p:tgtEl>
                                        <p:attrNameLst>
                                          <p:attrName>style.visibility</p:attrName>
                                        </p:attrNameLst>
                                      </p:cBhvr>
                                      <p:to>
                                        <p:strVal val="visible"/>
                                      </p:to>
                                    </p:set>
                                    <p:animEffect transition="in" filter="box(out)">
                                      <p:cBhvr>
                                        <p:cTn id="22" dur="500"/>
                                        <p:tgtEl>
                                          <p:spTgt spid="167947"/>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ou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67948"/>
                                        </p:tgtEl>
                                        <p:attrNameLst>
                                          <p:attrName>style.visibility</p:attrName>
                                        </p:attrNameLst>
                                      </p:cBhvr>
                                      <p:to>
                                        <p:strVal val="visible"/>
                                      </p:to>
                                    </p:set>
                                    <p:animEffect transition="in" filter="box(out)">
                                      <p:cBhvr>
                                        <p:cTn id="31" dur="500"/>
                                        <p:tgtEl>
                                          <p:spTgt spid="167948"/>
                                        </p:tgtEl>
                                      </p:cBhvr>
                                    </p:animEffect>
                                  </p:childTnLst>
                                  <p:subTnLst>
                                    <p:set>
                                      <p:cBhvr override="childStyle">
                                        <p:cTn dur="1" fill="hold" display="0" masterRel="nextClick" afterEffect="1"/>
                                        <p:tgtEl>
                                          <p:spTgt spid="16794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67949"/>
                                        </p:tgtEl>
                                        <p:attrNameLst>
                                          <p:attrName>style.visibility</p:attrName>
                                        </p:attrNameLst>
                                      </p:cBhvr>
                                      <p:to>
                                        <p:strVal val="visible"/>
                                      </p:to>
                                    </p:set>
                                    <p:animEffect transition="in" filter="box(out)">
                                      <p:cBhvr>
                                        <p:cTn id="36" dur="500"/>
                                        <p:tgtEl>
                                          <p:spTgt spid="167949"/>
                                        </p:tgtEl>
                                      </p:cBhvr>
                                    </p:animEffect>
                                  </p:childTnLst>
                                  <p:subTnLst>
                                    <p:set>
                                      <p:cBhvr override="childStyle">
                                        <p:cTn dur="1" fill="hold" display="0" masterRel="nextClick" afterEffect="1"/>
                                        <p:tgtEl>
                                          <p:spTgt spid="16794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67955"/>
                                        </p:tgtEl>
                                        <p:attrNameLst>
                                          <p:attrName>style.visibility</p:attrName>
                                        </p:attrNameLst>
                                      </p:cBhvr>
                                      <p:to>
                                        <p:strVal val="visible"/>
                                      </p:to>
                                    </p:set>
                                    <p:animEffect transition="in" filter="box(out)">
                                      <p:cBhvr>
                                        <p:cTn id="41" dur="500"/>
                                        <p:tgtEl>
                                          <p:spTgt spid="167955"/>
                                        </p:tgtEl>
                                      </p:cBhvr>
                                    </p:animEffect>
                                  </p:childTnLst>
                                </p:cTn>
                              </p:par>
                            </p:childTnLst>
                          </p:cTn>
                        </p:par>
                        <p:par>
                          <p:cTn id="42" fill="hold">
                            <p:stCondLst>
                              <p:cond delay="500"/>
                            </p:stCondLst>
                            <p:childTnLst>
                              <p:par>
                                <p:cTn id="43" presetID="4" presetClass="entr" presetSubtype="32"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ox(out)">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67956"/>
                                        </p:tgtEl>
                                        <p:attrNameLst>
                                          <p:attrName>style.visibility</p:attrName>
                                        </p:attrNameLst>
                                      </p:cBhvr>
                                      <p:to>
                                        <p:strVal val="visible"/>
                                      </p:to>
                                    </p:set>
                                    <p:animEffect transition="in" filter="box(out)">
                                      <p:cBhvr>
                                        <p:cTn id="50" dur="500"/>
                                        <p:tgtEl>
                                          <p:spTgt spid="167956"/>
                                        </p:tgtEl>
                                      </p:cBhvr>
                                    </p:animEffect>
                                  </p:childTnLst>
                                  <p:subTnLst>
                                    <p:set>
                                      <p:cBhvr override="childStyle">
                                        <p:cTn dur="1" fill="hold" display="0" masterRel="nextClick" afterEffect="1"/>
                                        <p:tgtEl>
                                          <p:spTgt spid="167956"/>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67957"/>
                                        </p:tgtEl>
                                        <p:attrNameLst>
                                          <p:attrName>style.visibility</p:attrName>
                                        </p:attrNameLst>
                                      </p:cBhvr>
                                      <p:to>
                                        <p:strVal val="visible"/>
                                      </p:to>
                                    </p:set>
                                    <p:animEffect transition="in" filter="box(out)">
                                      <p:cBhvr>
                                        <p:cTn id="55" dur="500"/>
                                        <p:tgtEl>
                                          <p:spTgt spid="167957"/>
                                        </p:tgtEl>
                                      </p:cBhvr>
                                    </p:animEffect>
                                  </p:childTnLst>
                                  <p:subTnLst>
                                    <p:set>
                                      <p:cBhvr override="childStyle">
                                        <p:cTn dur="1" fill="hold" display="0" masterRel="nextClick" afterEffect="1"/>
                                        <p:tgtEl>
                                          <p:spTgt spid="167957"/>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67958"/>
                                        </p:tgtEl>
                                        <p:attrNameLst>
                                          <p:attrName>style.visibility</p:attrName>
                                        </p:attrNameLst>
                                      </p:cBhvr>
                                      <p:to>
                                        <p:strVal val="visible"/>
                                      </p:to>
                                    </p:set>
                                    <p:animEffect transition="in" filter="box(out)">
                                      <p:cBhvr>
                                        <p:cTn id="60" dur="500"/>
                                        <p:tgtEl>
                                          <p:spTgt spid="167958"/>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67959"/>
                                        </p:tgtEl>
                                        <p:attrNameLst>
                                          <p:attrName>style.visibility</p:attrName>
                                        </p:attrNameLst>
                                      </p:cBhvr>
                                      <p:to>
                                        <p:strVal val="visible"/>
                                      </p:to>
                                    </p:set>
                                    <p:animEffect transition="in" filter="box(out)">
                                      <p:cBhvr>
                                        <p:cTn id="65" dur="500"/>
                                        <p:tgtEl>
                                          <p:spTgt spid="167959"/>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67960"/>
                                        </p:tgtEl>
                                        <p:attrNameLst>
                                          <p:attrName>style.visibility</p:attrName>
                                        </p:attrNameLst>
                                      </p:cBhvr>
                                      <p:to>
                                        <p:strVal val="visible"/>
                                      </p:to>
                                    </p:set>
                                    <p:animEffect transition="in" filter="box(out)">
                                      <p:cBhvr>
                                        <p:cTn id="70" dur="500"/>
                                        <p:tgtEl>
                                          <p:spTgt spid="167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P spid="167939" grpId="0"/>
      <p:bldP spid="167940" grpId="0"/>
      <p:bldP spid="167947" grpId="0"/>
      <p:bldP spid="167948" grpId="0" bldLvl="0" animBg="1"/>
      <p:bldP spid="167949" grpId="0" bldLvl="0" animBg="1"/>
      <p:bldP spid="167955" grpId="0"/>
      <p:bldP spid="167956" grpId="0" bldLvl="0" animBg="1"/>
      <p:bldP spid="167957" grpId="0" bldLvl="0" animBg="1"/>
      <p:bldP spid="167958" grpId="0"/>
      <p:bldP spid="167959" grpId="0"/>
      <p:bldP spid="1679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Text Box 4"/>
          <p:cNvSpPr txBox="1"/>
          <p:nvPr/>
        </p:nvSpPr>
        <p:spPr>
          <a:xfrm>
            <a:off x="1774825" y="476250"/>
            <a:ext cx="4392613" cy="5183505"/>
          </a:xfrm>
          <a:prstGeom prst="rect">
            <a:avLst/>
          </a:prstGeom>
          <a:noFill/>
          <a:ln w="9525">
            <a:noFill/>
          </a:ln>
        </p:spPr>
        <p:txBody>
          <a:bodyPr>
            <a:spAutoFit/>
          </a:bodyPr>
          <a:p>
            <a:pPr>
              <a:lnSpc>
                <a:spcPct val="120000"/>
              </a:lnSpc>
              <a:spcBef>
                <a:spcPct val="20000"/>
              </a:spcBef>
              <a:buFont typeface="Wingdings" panose="05000000000000000000" pitchFamily="2" charset="2"/>
              <a:buChar char="Ø"/>
            </a:pPr>
            <a:r>
              <a:rPr lang="zh-CN" altLang="en-US" sz="1800" b="1" dirty="0">
                <a:solidFill>
                  <a:srgbClr val="000066"/>
                </a:solidFill>
                <a:latin typeface="Times New Roman" panose="02020603050405020304" pitchFamily="18" charset="0"/>
                <a:sym typeface="Symbol" panose="05050102010706020507" pitchFamily="18" charset="2"/>
              </a:rPr>
              <a:t>在生物计算领域，</a:t>
            </a:r>
            <a:r>
              <a:rPr lang="en-US" altLang="zh-CN" sz="1800" b="1" dirty="0">
                <a:solidFill>
                  <a:srgbClr val="000066"/>
                </a:solidFill>
                <a:latin typeface="Times New Roman" panose="02020603050405020304" pitchFamily="18" charset="0"/>
                <a:sym typeface="Symbol" panose="05050102010706020507" pitchFamily="18" charset="2"/>
              </a:rPr>
              <a:t>DNA</a:t>
            </a:r>
            <a:r>
              <a:rPr lang="zh-CN" altLang="en-US" sz="1800" b="1" dirty="0">
                <a:solidFill>
                  <a:srgbClr val="000066"/>
                </a:solidFill>
                <a:latin typeface="Times New Roman" panose="02020603050405020304" pitchFamily="18" charset="0"/>
                <a:sym typeface="Symbol" panose="05050102010706020507" pitchFamily="18" charset="2"/>
              </a:rPr>
              <a:t>和蛋白质序列可以看成是在特殊字符集上的长文本（典型的</a:t>
            </a:r>
            <a:r>
              <a:rPr lang="en-US" altLang="zh-CN" sz="1800" b="1" dirty="0">
                <a:solidFill>
                  <a:srgbClr val="000066"/>
                </a:solidFill>
                <a:latin typeface="Times New Roman" panose="02020603050405020304" pitchFamily="18" charset="0"/>
                <a:sym typeface="Symbol" panose="05050102010706020507" pitchFamily="18" charset="2"/>
              </a:rPr>
              <a:t>DNA</a:t>
            </a:r>
            <a:r>
              <a:rPr lang="zh-CN" altLang="en-US" sz="1800" b="1" dirty="0">
                <a:solidFill>
                  <a:srgbClr val="000066"/>
                </a:solidFill>
                <a:latin typeface="Times New Roman" panose="02020603050405020304" pitchFamily="18" charset="0"/>
                <a:sym typeface="Symbol" panose="05050102010706020507" pitchFamily="18" charset="2"/>
              </a:rPr>
              <a:t>就是在</a:t>
            </a:r>
            <a:r>
              <a:rPr lang="en-US" altLang="zh-CN" sz="1800" b="1" dirty="0">
                <a:solidFill>
                  <a:srgbClr val="000066"/>
                </a:solidFill>
                <a:latin typeface="Times New Roman" panose="02020603050405020304" pitchFamily="18" charset="0"/>
                <a:sym typeface="Symbol" panose="05050102010706020507" pitchFamily="18" charset="2"/>
              </a:rPr>
              <a:t>{A</a:t>
            </a:r>
            <a:r>
              <a:rPr lang="zh-CN" altLang="en-US" sz="1800" b="1" dirty="0">
                <a:solidFill>
                  <a:srgbClr val="000066"/>
                </a:solidFill>
                <a:latin typeface="Times New Roman" panose="02020603050405020304" pitchFamily="18" charset="0"/>
                <a:sym typeface="Symbol" panose="05050102010706020507" pitchFamily="18" charset="2"/>
              </a:rPr>
              <a:t>，</a:t>
            </a:r>
            <a:r>
              <a:rPr lang="en-US" altLang="zh-CN" sz="1800" b="1" dirty="0">
                <a:solidFill>
                  <a:srgbClr val="000066"/>
                </a:solidFill>
                <a:latin typeface="Times New Roman" panose="02020603050405020304" pitchFamily="18" charset="0"/>
                <a:sym typeface="Symbol" panose="05050102010706020507" pitchFamily="18" charset="2"/>
              </a:rPr>
              <a:t>C</a:t>
            </a:r>
            <a:r>
              <a:rPr lang="zh-CN" altLang="en-US" sz="1800" b="1" dirty="0">
                <a:solidFill>
                  <a:srgbClr val="000066"/>
                </a:solidFill>
                <a:latin typeface="Times New Roman" panose="02020603050405020304" pitchFamily="18" charset="0"/>
                <a:sym typeface="Symbol" panose="05050102010706020507" pitchFamily="18" charset="2"/>
              </a:rPr>
              <a:t>，</a:t>
            </a:r>
            <a:r>
              <a:rPr lang="en-US" altLang="zh-CN" sz="1800" b="1" dirty="0">
                <a:solidFill>
                  <a:srgbClr val="000066"/>
                </a:solidFill>
                <a:latin typeface="Times New Roman" panose="02020603050405020304" pitchFamily="18" charset="0"/>
                <a:sym typeface="Symbol" panose="05050102010706020507" pitchFamily="18" charset="2"/>
              </a:rPr>
              <a:t>G</a:t>
            </a:r>
            <a:r>
              <a:rPr lang="zh-CN" altLang="en-US" sz="1800" b="1" dirty="0">
                <a:solidFill>
                  <a:srgbClr val="000066"/>
                </a:solidFill>
                <a:latin typeface="Times New Roman" panose="02020603050405020304" pitchFamily="18" charset="0"/>
                <a:sym typeface="Symbol" panose="05050102010706020507" pitchFamily="18" charset="2"/>
              </a:rPr>
              <a:t>，</a:t>
            </a:r>
            <a:r>
              <a:rPr lang="en-US" altLang="zh-CN" sz="1800" b="1" dirty="0">
                <a:solidFill>
                  <a:srgbClr val="000066"/>
                </a:solidFill>
                <a:latin typeface="Times New Roman" panose="02020603050405020304" pitchFamily="18" charset="0"/>
                <a:sym typeface="Symbol" panose="05050102010706020507" pitchFamily="18" charset="2"/>
              </a:rPr>
              <a:t>T}</a:t>
            </a:r>
            <a:r>
              <a:rPr lang="zh-CN" altLang="en-US" sz="1800" b="1" dirty="0">
                <a:solidFill>
                  <a:srgbClr val="000066"/>
                </a:solidFill>
                <a:latin typeface="Times New Roman" panose="02020603050405020304" pitchFamily="18" charset="0"/>
                <a:sym typeface="Symbol" panose="05050102010706020507" pitchFamily="18" charset="2"/>
              </a:rPr>
              <a:t>字符集上），这种序列代表了人类生命的基因编码。生物基因实验中的许多问题，比如在一个</a:t>
            </a:r>
            <a:r>
              <a:rPr lang="en-US" altLang="zh-CN" sz="1800" b="1" dirty="0">
                <a:solidFill>
                  <a:srgbClr val="000066"/>
                </a:solidFill>
                <a:latin typeface="Times New Roman" panose="02020603050405020304" pitchFamily="18" charset="0"/>
                <a:sym typeface="Symbol" panose="05050102010706020507" pitchFamily="18" charset="2"/>
              </a:rPr>
              <a:t>DNA</a:t>
            </a:r>
            <a:r>
              <a:rPr lang="zh-CN" altLang="en-US" sz="1800" b="1" dirty="0">
                <a:solidFill>
                  <a:srgbClr val="000066"/>
                </a:solidFill>
                <a:latin typeface="Times New Roman" panose="02020603050405020304" pitchFamily="18" charset="0"/>
                <a:sym typeface="Symbol" panose="05050102010706020507" pitchFamily="18" charset="2"/>
              </a:rPr>
              <a:t>链上查找某些特定特征，或者比较两个</a:t>
            </a:r>
            <a:r>
              <a:rPr lang="zh-CN" altLang="en-US" sz="1800" b="1" dirty="0">
                <a:solidFill>
                  <a:srgbClr val="FF3300"/>
                </a:solidFill>
                <a:latin typeface="Times New Roman" panose="02020603050405020304" pitchFamily="18" charset="0"/>
              </a:rPr>
              <a:t>基因序列</a:t>
            </a:r>
            <a:r>
              <a:rPr lang="zh-CN" altLang="en-US" sz="1800" b="1" dirty="0">
                <a:solidFill>
                  <a:srgbClr val="000000"/>
                </a:solidFill>
                <a:latin typeface="Times New Roman" panose="02020603050405020304" pitchFamily="18" charset="0"/>
              </a:rPr>
              <a:t>有</a:t>
            </a:r>
            <a:r>
              <a:rPr lang="zh-CN" altLang="en-US" sz="1800" b="1" dirty="0">
                <a:solidFill>
                  <a:srgbClr val="000066"/>
                </a:solidFill>
                <a:latin typeface="Times New Roman" panose="02020603050405020304" pitchFamily="18" charset="0"/>
                <a:sym typeface="Symbol" panose="05050102010706020507" pitchFamily="18" charset="2"/>
              </a:rPr>
              <a:t>多大差异，都可以简单地归结为在“文本”中查找特定的“模式”的串匹配问题。</a:t>
            </a:r>
            <a:endParaRPr lang="en-US" altLang="zh-CN" sz="1800" b="1" dirty="0">
              <a:solidFill>
                <a:srgbClr val="000066"/>
              </a:solidFill>
              <a:latin typeface="Times New Roman" panose="02020603050405020304" pitchFamily="18" charset="0"/>
              <a:sym typeface="Symbol" panose="05050102010706020507" pitchFamily="18" charset="2"/>
            </a:endParaRPr>
          </a:p>
          <a:p>
            <a:pPr>
              <a:lnSpc>
                <a:spcPct val="120000"/>
              </a:lnSpc>
              <a:spcBef>
                <a:spcPct val="20000"/>
              </a:spcBef>
              <a:buFont typeface="Wingdings" panose="05000000000000000000" pitchFamily="2" charset="2"/>
              <a:buChar char="Ø"/>
            </a:pPr>
            <a:endParaRPr lang="zh-CN" altLang="en-US" sz="1800" b="1" dirty="0">
              <a:solidFill>
                <a:srgbClr val="000066"/>
              </a:solidFill>
              <a:latin typeface="Times New Roman" panose="02020603050405020304" pitchFamily="18" charset="0"/>
              <a:sym typeface="Symbol" panose="05050102010706020507" pitchFamily="18" charset="2"/>
            </a:endParaRPr>
          </a:p>
          <a:p>
            <a:pPr>
              <a:lnSpc>
                <a:spcPct val="120000"/>
              </a:lnSpc>
              <a:spcBef>
                <a:spcPct val="20000"/>
              </a:spcBef>
              <a:buFont typeface="Wingdings" panose="05000000000000000000" pitchFamily="2" charset="2"/>
              <a:buChar char="Ø"/>
            </a:pPr>
            <a:r>
              <a:rPr lang="zh-CN" altLang="en-US" sz="1800" b="1" dirty="0">
                <a:solidFill>
                  <a:srgbClr val="000066"/>
                </a:solidFill>
                <a:latin typeface="Times New Roman" panose="02020603050405020304" pitchFamily="18" charset="0"/>
                <a:sym typeface="Symbol" panose="05050102010706020507" pitchFamily="18" charset="2"/>
              </a:rPr>
              <a:t>  在网络安全方面，有一个很重要的问题，就是快速发现具有某些特征码的有害信息，及早地防范于未然。病毒的入侵检测</a:t>
            </a:r>
            <a:r>
              <a:rPr lang="en-US" altLang="zh-CN" sz="1800" b="1" dirty="0">
                <a:solidFill>
                  <a:srgbClr val="000066"/>
                </a:solidFill>
                <a:latin typeface="Times New Roman" panose="02020603050405020304" pitchFamily="18" charset="0"/>
                <a:sym typeface="Symbol" panose="05050102010706020507" pitchFamily="18" charset="2"/>
              </a:rPr>
              <a:t>NID</a:t>
            </a:r>
            <a:r>
              <a:rPr lang="zh-CN" altLang="en-US" sz="1800" b="1" dirty="0">
                <a:solidFill>
                  <a:srgbClr val="000066"/>
                </a:solidFill>
                <a:latin typeface="Times New Roman" panose="02020603050405020304" pitchFamily="18" charset="0"/>
                <a:sym typeface="Symbol" panose="05050102010706020507" pitchFamily="18" charset="2"/>
              </a:rPr>
              <a:t>（</a:t>
            </a:r>
            <a:r>
              <a:rPr lang="en-US" altLang="zh-CN" sz="1800" b="1" dirty="0">
                <a:solidFill>
                  <a:srgbClr val="000066"/>
                </a:solidFill>
                <a:latin typeface="Times New Roman" panose="02020603050405020304" pitchFamily="18" charset="0"/>
                <a:sym typeface="Symbol" panose="05050102010706020507" pitchFamily="18" charset="2"/>
              </a:rPr>
              <a:t>Network Intrusion Detection</a:t>
            </a:r>
            <a:r>
              <a:rPr lang="zh-CN" altLang="en-US" sz="1800" b="1" dirty="0">
                <a:solidFill>
                  <a:srgbClr val="000066"/>
                </a:solidFill>
                <a:latin typeface="Times New Roman" panose="02020603050405020304" pitchFamily="18" charset="0"/>
                <a:sym typeface="Symbol" panose="05050102010706020507" pitchFamily="18" charset="2"/>
              </a:rPr>
              <a:t>）都可以淋漓尽致地发挥串匹配算法的优势。</a:t>
            </a:r>
            <a:endParaRPr lang="zh-CN" altLang="en-US" sz="1800" b="1" dirty="0">
              <a:solidFill>
                <a:srgbClr val="000066"/>
              </a:solidFill>
              <a:latin typeface="Times New Roman" panose="02020603050405020304" pitchFamily="18" charset="0"/>
              <a:sym typeface="Symbol" panose="05050102010706020507" pitchFamily="18" charset="2"/>
            </a:endParaRPr>
          </a:p>
        </p:txBody>
      </p:sp>
      <p:pic>
        <p:nvPicPr>
          <p:cNvPr id="71683" name="Picture 4" descr="c:\users\esthe\appdata\roaming\360se6\USERDA~1\Temp\200621~1.JPG"/>
          <p:cNvPicPr>
            <a:picLocks noChangeAspect="1"/>
          </p:cNvPicPr>
          <p:nvPr/>
        </p:nvPicPr>
        <p:blipFill>
          <a:blip r:embed="rId1"/>
          <a:stretch>
            <a:fillRect/>
          </a:stretch>
        </p:blipFill>
        <p:spPr>
          <a:xfrm>
            <a:off x="6275388" y="3573463"/>
            <a:ext cx="4213225" cy="2592387"/>
          </a:xfrm>
          <a:prstGeom prst="rect">
            <a:avLst/>
          </a:prstGeom>
          <a:noFill/>
          <a:ln w="9525">
            <a:noFill/>
          </a:ln>
        </p:spPr>
      </p:pic>
      <p:pic>
        <p:nvPicPr>
          <p:cNvPr id="71684" name="Picture 2" descr="c:\users\esthe\appdata\roaming\360se6\USERDA~1\Temp\512243~1.JPG"/>
          <p:cNvPicPr>
            <a:picLocks noChangeAspect="1"/>
          </p:cNvPicPr>
          <p:nvPr/>
        </p:nvPicPr>
        <p:blipFill>
          <a:blip r:embed="rId2"/>
          <a:stretch>
            <a:fillRect/>
          </a:stretch>
        </p:blipFill>
        <p:spPr>
          <a:xfrm>
            <a:off x="6383338" y="549275"/>
            <a:ext cx="3960812" cy="2592388"/>
          </a:xfrm>
          <a:prstGeom prst="rect">
            <a:avLst/>
          </a:prstGeom>
          <a:noFill/>
          <a:ln w="9525">
            <a:noFill/>
          </a:ln>
        </p:spPr>
      </p:pic>
      <p:sp>
        <p:nvSpPr>
          <p:cNvPr id="71685" name="Slide Number Placeholder 4"/>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charRg st="0" end="155"/>
                                            </p:txEl>
                                          </p:spTgt>
                                        </p:tgtEl>
                                        <p:attrNameLst>
                                          <p:attrName>style.visibility</p:attrName>
                                        </p:attrNameLst>
                                      </p:cBhvr>
                                      <p:to>
                                        <p:strVal val="visible"/>
                                      </p:to>
                                    </p:set>
                                    <p:animEffect transition="in" filter="blinds(horizontal)">
                                      <p:cBhvr>
                                        <p:cTn id="7" dur="500"/>
                                        <p:tgtEl>
                                          <p:spTgt spid="9219">
                                            <p:txEl>
                                              <p:charRg st="0" end="1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charRg st="156" end="263"/>
                                            </p:txEl>
                                          </p:spTgt>
                                        </p:tgtEl>
                                        <p:attrNameLst>
                                          <p:attrName>style.visibility</p:attrName>
                                        </p:attrNameLst>
                                      </p:cBhvr>
                                      <p:to>
                                        <p:strVal val="visible"/>
                                      </p:to>
                                    </p:set>
                                    <p:animEffect transition="in" filter="blinds(horizontal)">
                                      <p:cBhvr>
                                        <p:cTn id="12" dur="500"/>
                                        <p:tgtEl>
                                          <p:spTgt spid="9219">
                                            <p:txEl>
                                              <p:charRg st="156" end="2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1027"/>
          <p:cNvSpPr>
            <a:spLocks noGrp="1" noChangeArrowheads="1"/>
          </p:cNvSpPr>
          <p:nvPr>
            <p:ph idx="1"/>
          </p:nvPr>
        </p:nvSpPr>
        <p:spPr>
          <a:xfrm>
            <a:off x="1774825" y="609600"/>
            <a:ext cx="8642350" cy="5638800"/>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50000"/>
              </a:spcBef>
              <a:spcAft>
                <a:spcPct val="0"/>
              </a:spcAft>
              <a:buClrTx/>
              <a:buSzPct val="90000"/>
              <a:buFontTx/>
              <a:buNone/>
              <a:defRPr/>
            </a:pP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串的匹配运算是一个比较复杂的串运算，许多人对此提出了多个效率各不相同的模式匹配算法。这里仅介绍</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BF</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模式匹配</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算法及基于</a:t>
            </a:r>
            <a:r>
              <a:rPr kumimoji="1" lang="en-US" altLang="zh-CN"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BF</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算法的两种改进算法——</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BM</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模式匹配</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算法和</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KMP</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模式匹配</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算法。</a:t>
            </a:r>
            <a:endPar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just" defTabSz="914400" rtl="0" eaLnBrk="1" fontAlgn="base" latinLnBrk="0" hangingPunct="1">
              <a:lnSpc>
                <a:spcPct val="90000"/>
              </a:lnSpc>
              <a:spcBef>
                <a:spcPct val="50000"/>
              </a:spcBef>
              <a:spcAft>
                <a:spcPct val="0"/>
              </a:spcAft>
              <a:buClrTx/>
              <a:buSzPct val="90000"/>
              <a:buFontTx/>
              <a:buNone/>
              <a:defRPr/>
            </a:pP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假设有两个串</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和</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en-US" altLang="zh-CN"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且</a:t>
            </a:r>
            <a:endParaRPr kumimoji="1" lang="zh-CN" altLang="en-US"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a:p>
            <a:pPr marL="342900" marR="0" lvl="0" indent="-342900" algn="just" defTabSz="914400" rtl="0" eaLnBrk="1" fontAlgn="base" latinLnBrk="0" hangingPunct="1">
              <a:lnSpc>
                <a:spcPct val="90000"/>
              </a:lnSpc>
              <a:spcBef>
                <a:spcPct val="50000"/>
              </a:spcBef>
              <a:spcAft>
                <a:spcPct val="0"/>
              </a:spcAft>
              <a:buClrTx/>
              <a:buSzPct val="90000"/>
              <a:buFontTx/>
              <a:buNone/>
              <a:defRPr/>
            </a:pP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        </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s=</a:t>
            </a:r>
            <a:r>
              <a:rPr kumimoji="1" lang="en-US" altLang="zh-CN"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s</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0</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s</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1</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s</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2</a:t>
            </a:r>
            <a:r>
              <a:rPr kumimoji="1" lang="en-US" altLang="zh-CN"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s</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n</a:t>
            </a:r>
            <a:r>
              <a:rPr kumimoji="1" lang="en-US" altLang="zh-CN" sz="2400" b="0" i="0" u="none" strike="noStrike" kern="0" cap="none" spc="0" normalizeH="0" baseline="-3000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1</a:t>
            </a:r>
            <a:r>
              <a:rPr kumimoji="1" lang="en-US" altLang="zh-CN"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endPar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endParaRPr>
          </a:p>
          <a:p>
            <a:pPr marL="342900" marR="0" lvl="0" indent="-342900" algn="just" defTabSz="914400" rtl="0" eaLnBrk="1" fontAlgn="base" latinLnBrk="0" hangingPunct="1">
              <a:lnSpc>
                <a:spcPct val="90000"/>
              </a:lnSpc>
              <a:spcBef>
                <a:spcPct val="50000"/>
              </a:spcBef>
              <a:spcAft>
                <a:spcPct val="0"/>
              </a:spcAft>
              <a:buClrTx/>
              <a:buSzPct val="90000"/>
              <a:buFontTx/>
              <a:buNone/>
              <a:defRPr/>
            </a:pP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        t=</a:t>
            </a:r>
            <a:r>
              <a:rPr kumimoji="1" lang="en-US" altLang="zh-CN"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t</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0</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t</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1</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t</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2</a:t>
            </a:r>
            <a:r>
              <a:rPr kumimoji="1" lang="en-US" altLang="zh-CN"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t</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m</a:t>
            </a:r>
            <a:r>
              <a:rPr kumimoji="1" lang="en-US" altLang="zh-CN" sz="2400" b="0" i="0" u="none" strike="noStrike" kern="0" cap="none" spc="0" normalizeH="0" baseline="-3000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30000" noProof="0" dirty="0" smtClean="0">
                <a:ln>
                  <a:noFill/>
                </a:ln>
                <a:solidFill>
                  <a:srgbClr val="CC0000"/>
                </a:solidFill>
                <a:effectLst/>
                <a:uLnTx/>
                <a:uFillTx/>
                <a:latin typeface="+mn-lt"/>
                <a:ea typeface="+mn-ea"/>
                <a:cs typeface="+mn-cs"/>
                <a:sym typeface="Symbol" panose="05050102010706020507" pitchFamily="18" charset="2"/>
              </a:rPr>
              <a:t>1</a:t>
            </a:r>
            <a:r>
              <a:rPr kumimoji="1" lang="en-US" altLang="zh-CN"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endPar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just" defTabSz="914400" rtl="0" eaLnBrk="1" fontAlgn="base" latinLnBrk="0" hangingPunct="1">
              <a:lnSpc>
                <a:spcPct val="90000"/>
              </a:lnSpc>
              <a:spcBef>
                <a:spcPct val="50000"/>
              </a:spcBef>
              <a:spcAft>
                <a:spcPct val="0"/>
              </a:spcAft>
              <a:buClrTx/>
              <a:buSzPct val="90000"/>
              <a:buFontTx/>
              <a:buNone/>
              <a:defRPr/>
            </a:pP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 式中，</a:t>
            </a:r>
            <a:r>
              <a:rPr kumimoji="1" lang="zh-CN" altLang="en-US"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0</a:t>
            </a:r>
            <a:r>
              <a:rPr kumimoji="1" lang="zh-CN" altLang="en-US" sz="2400" b="0" i="0" u="none" strike="noStrike" kern="0" cap="none" spc="0" normalizeH="0" baseline="0" noProof="0" dirty="0" smtClean="0">
                <a:ln>
                  <a:noFill/>
                </a:ln>
                <a:solidFill>
                  <a:srgbClr val="000066"/>
                </a:solidFill>
                <a:effectLst/>
                <a:uLnTx/>
                <a:uFillTx/>
                <a:latin typeface="宋体" panose="02010600030101010101" pitchFamily="2" charset="-122"/>
                <a:ea typeface="+mn-ea"/>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66"/>
                </a:solidFill>
                <a:effectLst/>
                <a:uLnTx/>
                <a:uFillTx/>
                <a:latin typeface="+mn-lt"/>
                <a:ea typeface="+mn-ea"/>
                <a:cs typeface="+mn-cs"/>
                <a:sym typeface="Symbol" panose="05050102010706020507" pitchFamily="18" charset="2"/>
              </a:rPr>
              <a:t>m</a:t>
            </a:r>
            <a:r>
              <a:rPr kumimoji="1" lang="en-US" altLang="zh-CN" sz="2400" b="0" i="0" u="none" strike="noStrike" kern="0" cap="none" spc="0" normalizeH="0" baseline="0" noProof="0" dirty="0" err="1"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66"/>
                </a:solidFill>
                <a:effectLst/>
                <a:uLnTx/>
                <a:uFillTx/>
                <a:latin typeface="+mn-lt"/>
                <a:ea typeface="+mn-ea"/>
                <a:cs typeface="+mn-cs"/>
                <a:sym typeface="Symbol" panose="05050102010706020507" pitchFamily="18" charset="2"/>
              </a:rPr>
              <a:t>n</a:t>
            </a:r>
            <a:r>
              <a:rPr kumimoji="1" lang="en-US" altLang="zh-CN"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通常有</a:t>
            </a:r>
            <a:r>
              <a:rPr kumimoji="1" lang="en-US" altLang="zh-CN" sz="2400" b="0" i="0" u="none" strike="noStrike" kern="0" cap="none" spc="0" normalizeH="0" baseline="0" noProof="0" dirty="0" err="1" smtClean="0">
                <a:ln>
                  <a:noFill/>
                </a:ln>
                <a:solidFill>
                  <a:srgbClr val="000066"/>
                </a:solidFill>
                <a:effectLst/>
                <a:uLnTx/>
                <a:uFillTx/>
                <a:latin typeface="+mn-lt"/>
                <a:ea typeface="+mn-ea"/>
                <a:cs typeface="+mn-cs"/>
                <a:sym typeface="Symbol" panose="05050102010706020507" pitchFamily="18" charset="2"/>
              </a:rPr>
              <a:t>m</a:t>
            </a:r>
            <a:r>
              <a:rPr kumimoji="1" lang="en-US" altLang="zh-CN" sz="2400" b="0" i="0" u="none" strike="noStrike" kern="0" cap="none" spc="0" normalizeH="0" baseline="0" noProof="0" dirty="0" err="1"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66"/>
                </a:solidFill>
                <a:effectLst/>
                <a:uLnTx/>
                <a:uFillTx/>
                <a:latin typeface="+mn-lt"/>
                <a:ea typeface="+mn-ea"/>
                <a:cs typeface="+mn-cs"/>
                <a:sym typeface="Symbol" panose="05050102010706020507" pitchFamily="18" charset="2"/>
              </a:rPr>
              <a:t>n</a:t>
            </a:r>
            <a:r>
              <a:rPr kumimoji="1" lang="en-US" altLang="zh-CN"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子串定位就是要在主串</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中找出一个与子串</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相同的子串。</a:t>
            </a:r>
            <a:endPar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endParaRPr>
          </a:p>
          <a:p>
            <a:pPr marL="0" marR="0" lvl="0" indent="0" algn="just" defTabSz="914400" rtl="0" eaLnBrk="1" fontAlgn="base" latinLnBrk="0" hangingPunct="1">
              <a:lnSpc>
                <a:spcPct val="90000"/>
              </a:lnSpc>
              <a:spcBef>
                <a:spcPct val="50000"/>
              </a:spcBef>
              <a:spcAft>
                <a:spcPct val="0"/>
              </a:spcAft>
              <a:buClrTx/>
              <a:buSzPct val="90000"/>
              <a:buFontTx/>
              <a:buNone/>
              <a:defRPr/>
            </a:pP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通常，我们把主串</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s</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称为</a:t>
            </a:r>
            <a:r>
              <a:rPr kumimoji="1" lang="zh-CN" altLang="en-US"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目标串</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把子串</a:t>
            </a:r>
            <a:r>
              <a:rPr kumimoji="1" lang="en-US" altLang="zh-CN" sz="2400" b="0" i="0" u="none" strike="noStrike" kern="0" cap="none" spc="0" normalizeH="0" baseline="0" noProof="0" dirty="0" smtClean="0">
                <a:ln>
                  <a:noFill/>
                </a:ln>
                <a:solidFill>
                  <a:srgbClr val="CC0000"/>
                </a:solidFill>
                <a:effectLst/>
                <a:uLnTx/>
                <a:uFillTx/>
                <a:latin typeface="+mn-lt"/>
                <a:ea typeface="+mn-ea"/>
                <a:cs typeface="+mn-cs"/>
                <a:sym typeface="Symbol" panose="05050102010706020507" pitchFamily="18" charset="2"/>
              </a:rPr>
              <a:t>t</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称为</a:t>
            </a:r>
            <a:r>
              <a:rPr kumimoji="1" lang="zh-CN" altLang="en-US"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模式串</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，把从目标串</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中查找</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子串的定位过程称为串的</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模式匹配</a:t>
            </a:r>
            <a:r>
              <a:rPr kumimoji="1" lang="zh-CN" altLang="en-US" sz="2400" b="0"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。模式匹配有两种结果：若从主串</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中找到模式为</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的子串，则返回</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子串在</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中的起始位置。当</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s</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中有多个模式为</a:t>
            </a:r>
            <a:r>
              <a:rPr kumimoji="1" lang="en-US" altLang="zh-CN" sz="2400" b="0" i="0" u="none" strike="noStrike" kern="0" cap="none" spc="0" normalizeH="0" baseline="0" noProof="0" dirty="0" smtClean="0">
                <a:ln>
                  <a:noFill/>
                </a:ln>
                <a:solidFill>
                  <a:srgbClr val="000066"/>
                </a:solidFill>
                <a:effectLst/>
                <a:uLnTx/>
                <a:uFillTx/>
                <a:latin typeface="+mn-lt"/>
                <a:ea typeface="+mn-ea"/>
                <a:cs typeface="+mn-cs"/>
                <a:sym typeface="Symbol" panose="05050102010706020507" pitchFamily="18" charset="2"/>
              </a:rPr>
              <a:t>t</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的子串时，通常只找出第一个子串的起始位置，这种情况称为</a:t>
            </a:r>
            <a:r>
              <a:rPr kumimoji="1" lang="zh-CN" altLang="en-US"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匹配成功</a:t>
            </a:r>
            <a:r>
              <a:rPr kumimoji="1" lang="zh-CN" altLang="en-US" sz="2400" b="0" i="0" u="none" strike="noStrike" kern="0" cap="none" spc="0" normalizeH="0" baseline="0" noProof="0" dirty="0" smtClean="0">
                <a:ln>
                  <a:noFill/>
                </a:ln>
                <a:solidFill>
                  <a:srgbClr val="000066"/>
                </a:solidFill>
                <a:effectLst/>
                <a:uLnTx/>
                <a:uFillTx/>
                <a:latin typeface="Times New Roman" panose="02020603050405020304" pitchFamily="18" charset="0"/>
                <a:ea typeface="+mn-ea"/>
                <a:cs typeface="+mn-cs"/>
                <a:sym typeface="Symbol" panose="05050102010706020507" pitchFamily="18" charset="2"/>
              </a:rPr>
              <a:t>，否则称为</a:t>
            </a:r>
            <a:r>
              <a:rPr kumimoji="1" lang="zh-CN" altLang="en-US" sz="2400" b="1" i="0" u="none" strike="noStrike" kern="0" cap="none" spc="0" normalizeH="0" baseline="0" noProof="0" dirty="0" smtClean="0">
                <a:ln>
                  <a:noFill/>
                </a:ln>
                <a:solidFill>
                  <a:srgbClr val="CC0000"/>
                </a:solidFill>
                <a:effectLst/>
                <a:uLnTx/>
                <a:uFillTx/>
                <a:latin typeface="Times New Roman" panose="02020603050405020304" pitchFamily="18" charset="0"/>
                <a:ea typeface="+mn-ea"/>
                <a:cs typeface="+mn-cs"/>
                <a:sym typeface="Symbol" panose="05050102010706020507" pitchFamily="18" charset="2"/>
              </a:rPr>
              <a:t>匹配失败</a:t>
            </a:r>
            <a:r>
              <a:rPr kumimoji="1" lang="zh-CN" altLang="en-US" sz="2400" b="0"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rPr>
              <a:t>。</a:t>
            </a:r>
            <a:endParaRPr kumimoji="1" lang="zh-CN" altLang="en-US" sz="2400" b="0" i="0" u="none" strike="noStrike" kern="0" cap="none" spc="0" normalizeH="0" baseline="0" noProof="0" dirty="0" smtClean="0">
              <a:ln>
                <a:noFill/>
              </a:ln>
              <a:solidFill>
                <a:srgbClr val="333399"/>
              </a:solidFill>
              <a:effectLst/>
              <a:uLnTx/>
              <a:uFillTx/>
              <a:latin typeface="Times New Roman" panose="02020603050405020304" pitchFamily="18" charset="0"/>
              <a:ea typeface="+mn-ea"/>
              <a:cs typeface="+mn-cs"/>
              <a:sym typeface="Symbol" panose="05050102010706020507" pitchFamily="18" charset="2"/>
            </a:endParaRPr>
          </a:p>
        </p:txBody>
      </p:sp>
      <p:sp>
        <p:nvSpPr>
          <p:cNvPr id="72707" name="Slide Number Placeholder 3"/>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6">
                                            <p:txEl>
                                              <p:charRg st="0" end="91"/>
                                            </p:txEl>
                                          </p:spTgt>
                                        </p:tgtEl>
                                        <p:attrNameLst>
                                          <p:attrName>style.visibility</p:attrName>
                                        </p:attrNameLst>
                                      </p:cBhvr>
                                      <p:to>
                                        <p:strVal val="visible"/>
                                      </p:to>
                                    </p:set>
                                    <p:animEffect transition="in" filter="blinds(horizontal)">
                                      <p:cBhvr>
                                        <p:cTn id="7" dur="500"/>
                                        <p:tgtEl>
                                          <p:spTgt spid="77826">
                                            <p:txEl>
                                              <p:charRg st="0" end="9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6">
                                            <p:txEl>
                                              <p:charRg st="91" end="103"/>
                                            </p:txEl>
                                          </p:spTgt>
                                        </p:tgtEl>
                                        <p:attrNameLst>
                                          <p:attrName>style.visibility</p:attrName>
                                        </p:attrNameLst>
                                      </p:cBhvr>
                                      <p:to>
                                        <p:strVal val="visible"/>
                                      </p:to>
                                    </p:set>
                                    <p:animEffect transition="in" filter="blinds(horizontal)">
                                      <p:cBhvr>
                                        <p:cTn id="12" dur="500"/>
                                        <p:tgtEl>
                                          <p:spTgt spid="77826">
                                            <p:txEl>
                                              <p:charRg st="91"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6">
                                            <p:txEl>
                                              <p:charRg st="103" end="127"/>
                                            </p:txEl>
                                          </p:spTgt>
                                        </p:tgtEl>
                                        <p:attrNameLst>
                                          <p:attrName>style.visibility</p:attrName>
                                        </p:attrNameLst>
                                      </p:cBhvr>
                                      <p:to>
                                        <p:strVal val="visible"/>
                                      </p:to>
                                    </p:set>
                                    <p:animEffect transition="in" filter="blinds(horizontal)">
                                      <p:cBhvr>
                                        <p:cTn id="17" dur="500"/>
                                        <p:tgtEl>
                                          <p:spTgt spid="77826">
                                            <p:txEl>
                                              <p:charRg st="103" end="127"/>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77826">
                                            <p:txEl>
                                              <p:charRg st="127" end="151"/>
                                            </p:txEl>
                                          </p:spTgt>
                                        </p:tgtEl>
                                        <p:attrNameLst>
                                          <p:attrName>style.visibility</p:attrName>
                                        </p:attrNameLst>
                                      </p:cBhvr>
                                      <p:to>
                                        <p:strVal val="visible"/>
                                      </p:to>
                                    </p:set>
                                    <p:animEffect transition="in" filter="blinds(horizontal)">
                                      <p:cBhvr>
                                        <p:cTn id="21" dur="500"/>
                                        <p:tgtEl>
                                          <p:spTgt spid="77826">
                                            <p:txEl>
                                              <p:charRg st="127" end="15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7826">
                                            <p:txEl>
                                              <p:charRg st="151" end="196"/>
                                            </p:txEl>
                                          </p:spTgt>
                                        </p:tgtEl>
                                        <p:attrNameLst>
                                          <p:attrName>style.visibility</p:attrName>
                                        </p:attrNameLst>
                                      </p:cBhvr>
                                      <p:to>
                                        <p:strVal val="visible"/>
                                      </p:to>
                                    </p:set>
                                    <p:animEffect transition="in" filter="blinds(horizontal)">
                                      <p:cBhvr>
                                        <p:cTn id="26" dur="500"/>
                                        <p:tgtEl>
                                          <p:spTgt spid="77826">
                                            <p:txEl>
                                              <p:charRg st="151" end="19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7826">
                                            <p:txEl>
                                              <p:charRg st="196" end="342"/>
                                            </p:txEl>
                                          </p:spTgt>
                                        </p:tgtEl>
                                        <p:attrNameLst>
                                          <p:attrName>style.visibility</p:attrName>
                                        </p:attrNameLst>
                                      </p:cBhvr>
                                      <p:to>
                                        <p:strVal val="visible"/>
                                      </p:to>
                                    </p:set>
                                    <p:animEffect transition="in" filter="blinds(horizontal)">
                                      <p:cBhvr>
                                        <p:cTn id="31" dur="500"/>
                                        <p:tgtEl>
                                          <p:spTgt spid="77826">
                                            <p:txEl>
                                              <p:charRg st="196" end="3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p:txBody>
          <a:bodyPr vert="horz" wrap="square" lIns="91440" tIns="45720" rIns="91440" bIns="45720" anchor="b"/>
          <a:p>
            <a:pPr eaLnBrk="1" hangingPunct="1"/>
            <a:r>
              <a:rPr lang="zh-CN" altLang="en-US" dirty="0">
                <a:solidFill>
                  <a:srgbClr val="9900FF"/>
                </a:solidFill>
                <a:latin typeface="黑体" panose="02010609060101010101" pitchFamily="49" charset="-122"/>
                <a:sym typeface="Symbol" panose="05050102010706020507" pitchFamily="18" charset="2"/>
              </a:rPr>
              <a:t>4.</a:t>
            </a:r>
            <a:r>
              <a:rPr lang="en-US" altLang="zh-CN" dirty="0">
                <a:solidFill>
                  <a:srgbClr val="9900FF"/>
                </a:solidFill>
                <a:latin typeface="黑体" panose="02010609060101010101" pitchFamily="49" charset="-122"/>
                <a:sym typeface="Symbol" panose="05050102010706020507" pitchFamily="18" charset="2"/>
              </a:rPr>
              <a:t>3</a:t>
            </a:r>
            <a:r>
              <a:rPr lang="zh-CN" altLang="en-US" dirty="0">
                <a:solidFill>
                  <a:srgbClr val="9900FF"/>
                </a:solidFill>
                <a:latin typeface="黑体" panose="02010609060101010101" pitchFamily="49" charset="-122"/>
                <a:sym typeface="Symbol" panose="05050102010706020507" pitchFamily="18" charset="2"/>
              </a:rPr>
              <a:t>.1  </a:t>
            </a:r>
            <a:r>
              <a:rPr lang="en-US" altLang="zh-CN" dirty="0">
                <a:solidFill>
                  <a:srgbClr val="9900FF"/>
                </a:solidFill>
                <a:latin typeface="黑体" panose="02010609060101010101" pitchFamily="49" charset="-122"/>
                <a:sym typeface="Symbol" panose="05050102010706020507" pitchFamily="18" charset="2"/>
              </a:rPr>
              <a:t>BF</a:t>
            </a:r>
            <a:r>
              <a:rPr lang="zh-CN" altLang="en-US" dirty="0">
                <a:solidFill>
                  <a:srgbClr val="9900FF"/>
                </a:solidFill>
                <a:latin typeface="黑体" panose="02010609060101010101" pitchFamily="49" charset="-122"/>
                <a:sym typeface="Symbol" panose="05050102010706020507" pitchFamily="18" charset="2"/>
              </a:rPr>
              <a:t>模式匹配算法</a:t>
            </a:r>
            <a:endParaRPr lang="zh-CN" altLang="en-US" dirty="0">
              <a:solidFill>
                <a:srgbClr val="9900FF"/>
              </a:solidFill>
              <a:latin typeface="黑体" panose="02010609060101010101" pitchFamily="49" charset="-122"/>
              <a:sym typeface="Symbol" panose="05050102010706020507" pitchFamily="18" charset="2"/>
            </a:endParaRPr>
          </a:p>
        </p:txBody>
      </p:sp>
      <p:sp>
        <p:nvSpPr>
          <p:cNvPr id="73731" name="Rectangle 3"/>
          <p:cNvSpPr>
            <a:spLocks noGrp="1"/>
          </p:cNvSpPr>
          <p:nvPr>
            <p:ph idx="1"/>
          </p:nvPr>
        </p:nvSpPr>
        <p:spPr>
          <a:xfrm>
            <a:off x="2209800" y="1600200"/>
            <a:ext cx="7772400" cy="4648200"/>
          </a:xfrm>
        </p:spPr>
        <p:txBody>
          <a:bodyPr vert="horz" wrap="square" lIns="91440" tIns="45720" rIns="91440" bIns="45720" anchor="t"/>
          <a:p>
            <a:pPr eaLnBrk="1" hangingPunct="1">
              <a:buNone/>
            </a:pPr>
            <a:r>
              <a:rPr lang="zh-CN" altLang="en-US" dirty="0">
                <a:solidFill>
                  <a:srgbClr val="A50021"/>
                </a:solidFill>
                <a:latin typeface="Arial" panose="020B0604020202020204" pitchFamily="34" charset="0"/>
                <a:ea typeface="黑体" panose="02010609060101010101" pitchFamily="49" charset="-122"/>
                <a:sym typeface="Symbol" panose="05050102010706020507" pitchFamily="18" charset="2"/>
              </a:rPr>
              <a:t>1．</a:t>
            </a:r>
            <a:r>
              <a:rPr lang="en-US" altLang="zh-CN" dirty="0">
                <a:solidFill>
                  <a:srgbClr val="A50021"/>
                </a:solidFill>
                <a:latin typeface="Arial" panose="020B0604020202020204" pitchFamily="34" charset="0"/>
                <a:ea typeface="黑体" panose="02010609060101010101" pitchFamily="49" charset="-122"/>
                <a:sym typeface="Symbol" panose="05050102010706020507" pitchFamily="18" charset="2"/>
              </a:rPr>
              <a:t>BF</a:t>
            </a:r>
            <a:r>
              <a:rPr lang="zh-CN" altLang="en-US" dirty="0">
                <a:solidFill>
                  <a:srgbClr val="A50021"/>
                </a:solidFill>
                <a:latin typeface="Arial" panose="020B0604020202020204" pitchFamily="34" charset="0"/>
                <a:ea typeface="黑体" panose="02010609060101010101" pitchFamily="49" charset="-122"/>
                <a:sym typeface="Symbol" panose="05050102010706020507" pitchFamily="18" charset="2"/>
              </a:rPr>
              <a:t>算法的基本思想</a:t>
            </a:r>
            <a:endParaRPr lang="zh-CN" altLang="en-US" dirty="0">
              <a:solidFill>
                <a:srgbClr val="A50021"/>
              </a:solidFill>
              <a:latin typeface="Arial" panose="020B0604020202020204" pitchFamily="34" charset="0"/>
              <a:ea typeface="黑体" panose="02010609060101010101" pitchFamily="49" charset="-122"/>
              <a:sym typeface="Symbol" panose="05050102010706020507" pitchFamily="18" charset="2"/>
            </a:endParaRPr>
          </a:p>
          <a:p>
            <a:pPr algn="just" eaLnBrk="1" hangingPunct="1"/>
            <a:r>
              <a:rPr lang="zh-CN" altLang="en-US" sz="2400" b="1" dirty="0">
                <a:solidFill>
                  <a:srgbClr val="000000"/>
                </a:solidFill>
                <a:latin typeface="宋体" panose="02010600030101010101" pitchFamily="2" charset="-122"/>
                <a:sym typeface="Symbol" panose="05050102010706020507" pitchFamily="18" charset="2"/>
              </a:rPr>
              <a:t>一种最简单的模式匹配算法是</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Brute-Force(</a:t>
            </a:r>
            <a:r>
              <a:rPr lang="zh-CN" altLang="en-US"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蛮力</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rgbClr val="000000"/>
                </a:solidFill>
                <a:latin typeface="宋体" panose="02010600030101010101" pitchFamily="2" charset="-122"/>
                <a:sym typeface="Symbol" panose="05050102010706020507" pitchFamily="18" charset="2"/>
              </a:rPr>
              <a:t>算法，简称为</a:t>
            </a:r>
            <a:r>
              <a:rPr lang="zh-CN" altLang="en-US" sz="2400" b="1" dirty="0">
                <a:solidFill>
                  <a:srgbClr val="CC0000"/>
                </a:solidFill>
                <a:latin typeface="宋体" panose="02010600030101010101" pitchFamily="2" charset="-122"/>
                <a:sym typeface="Symbol" panose="05050102010706020507" pitchFamily="18" charset="2"/>
              </a:rPr>
              <a:t>朴素的模式匹配算法</a:t>
            </a:r>
            <a:r>
              <a:rPr lang="zh-CN" altLang="en-US" sz="2400" b="1" dirty="0">
                <a:solidFill>
                  <a:srgbClr val="000000"/>
                </a:solidFill>
                <a:latin typeface="宋体" panose="02010600030101010101" pitchFamily="2" charset="-122"/>
                <a:sym typeface="Symbol" panose="05050102010706020507" pitchFamily="18" charset="2"/>
              </a:rPr>
              <a:t>或</a:t>
            </a:r>
            <a:r>
              <a:rPr lang="en-US" altLang="zh-CN" sz="2400" b="1"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BF</a:t>
            </a:r>
            <a:r>
              <a:rPr lang="zh-CN" altLang="en-US" sz="2400" b="1" dirty="0">
                <a:solidFill>
                  <a:srgbClr val="CC0000"/>
                </a:solidFill>
                <a:latin typeface="宋体" panose="02010600030101010101" pitchFamily="2" charset="-122"/>
                <a:sym typeface="Symbol" panose="05050102010706020507" pitchFamily="18" charset="2"/>
              </a:rPr>
              <a:t>算法。</a:t>
            </a:r>
            <a:endParaRPr lang="zh-CN" altLang="en-US" sz="2400" b="1" dirty="0">
              <a:solidFill>
                <a:srgbClr val="CC0000"/>
              </a:solidFill>
              <a:latin typeface="Arial" panose="020B0604020202020204" pitchFamily="34" charset="0"/>
              <a:ea typeface="黑体" panose="02010609060101010101" pitchFamily="49" charset="-122"/>
              <a:sym typeface="Symbol" panose="05050102010706020507" pitchFamily="18" charset="2"/>
            </a:endParaRPr>
          </a:p>
        </p:txBody>
      </p:sp>
      <p:sp>
        <p:nvSpPr>
          <p:cNvPr id="8" name="Rectangle 3"/>
          <p:cNvSpPr txBox="1">
            <a:spLocks noChangeArrowheads="1"/>
          </p:cNvSpPr>
          <p:nvPr/>
        </p:nvSpPr>
        <p:spPr bwMode="auto">
          <a:xfrm>
            <a:off x="2063750" y="3956050"/>
            <a:ext cx="7632700" cy="649288"/>
          </a:xfrm>
          <a:prstGeom prst="rect">
            <a:avLst/>
          </a:prstGeom>
          <a:noFill/>
          <a:ln w="9525">
            <a:solidFill>
              <a:schemeClr val="bg2"/>
            </a:solidFill>
            <a:miter lim="800000"/>
          </a:ln>
          <a:effectLst/>
        </p:spPr>
        <p:txBody>
          <a:bodyPr/>
          <a:lstStyle/>
          <a:p>
            <a:pPr marL="342900" marR="0" indent="-342900" defTabSz="914400">
              <a:lnSpc>
                <a:spcPct val="90000"/>
              </a:lnSpc>
              <a:spcBef>
                <a:spcPct val="50000"/>
              </a:spcBef>
              <a:buClrTx/>
              <a:buSzPct val="90000"/>
              <a:buFont typeface="Wingdings" panose="05000000000000000000" pitchFamily="2" charset="2"/>
              <a:defRPr/>
            </a:pPr>
            <a:r>
              <a:rPr kumimoji="1" lang="en-US" altLang="zh-CN" sz="3600" b="1" kern="0" cap="none" spc="0" normalizeH="0" baseline="0" noProof="0" dirty="0">
                <a:solidFill>
                  <a:srgbClr val="000066"/>
                </a:solidFill>
                <a:effectLst>
                  <a:outerShdw blurRad="38100" dist="38100" dir="2700000" algn="tl">
                    <a:srgbClr val="C0C0C0"/>
                  </a:outerShdw>
                </a:effectLst>
                <a:latin typeface="Lucida Console" panose="020B0609040504020204" pitchFamily="49" charset="0"/>
                <a:ea typeface="宋体" panose="02010600030101010101" pitchFamily="2" charset="-122"/>
                <a:cs typeface="+mn-cs"/>
              </a:rPr>
              <a:t>a b a b c a b c a c b a b</a:t>
            </a:r>
            <a:endParaRPr kumimoji="1" lang="en-US" altLang="zh-CN" sz="3600" b="1" kern="0" cap="none" spc="0" normalizeH="0" baseline="0" noProof="0" dirty="0">
              <a:solidFill>
                <a:srgbClr val="000066"/>
              </a:solidFill>
              <a:effectLst>
                <a:outerShdw blurRad="38100" dist="38100" dir="2700000" algn="tl">
                  <a:srgbClr val="C0C0C0"/>
                </a:outerShdw>
              </a:effectLst>
              <a:latin typeface="Lucida Console" panose="020B0609040504020204" pitchFamily="49" charset="0"/>
              <a:ea typeface="宋体" panose="02010600030101010101" pitchFamily="2" charset="-122"/>
              <a:cs typeface="+mn-cs"/>
            </a:endParaRPr>
          </a:p>
        </p:txBody>
      </p:sp>
      <p:sp>
        <p:nvSpPr>
          <p:cNvPr id="9" name="Rectangle 4"/>
          <p:cNvSpPr>
            <a:spLocks noChangeArrowheads="1"/>
          </p:cNvSpPr>
          <p:nvPr/>
        </p:nvSpPr>
        <p:spPr bwMode="auto">
          <a:xfrm>
            <a:off x="2063750" y="4748213"/>
            <a:ext cx="2668905" cy="645160"/>
          </a:xfrm>
          <a:prstGeom prst="rect">
            <a:avLst/>
          </a:prstGeom>
          <a:noFill/>
          <a:ln w="9525">
            <a:solidFill>
              <a:schemeClr val="bg2"/>
            </a:solid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6600FF"/>
                </a:solidFill>
                <a:effectLst>
                  <a:outerShdw blurRad="38100" dist="38100" dir="2700000" algn="tl">
                    <a:srgbClr val="C0C0C0"/>
                  </a:outerShdw>
                </a:effectLst>
                <a:uLnTx/>
                <a:uFillTx/>
                <a:latin typeface="Lucida Console" panose="020B0609040504020204" pitchFamily="49" charset="0"/>
                <a:ea typeface="宋体" panose="02010600030101010101" pitchFamily="2" charset="-122"/>
                <a:cs typeface="+mn-cs"/>
              </a:rPr>
              <a:t>a b c a c</a:t>
            </a:r>
            <a:endParaRPr kumimoji="1" lang="en-US" altLang="zh-CN" sz="3600" b="1" i="0" u="none" strike="noStrike" kern="1200" cap="none" spc="0" normalizeH="0" baseline="0" noProof="0">
              <a:ln>
                <a:noFill/>
              </a:ln>
              <a:solidFill>
                <a:srgbClr val="6600FF"/>
              </a:solidFill>
              <a:effectLst>
                <a:outerShdw blurRad="38100" dist="38100" dir="2700000" algn="tl">
                  <a:srgbClr val="C0C0C0"/>
                </a:outerShdw>
              </a:effectLst>
              <a:uLnTx/>
              <a:uFillTx/>
              <a:latin typeface="Lucida Console" panose="020B0609040504020204" pitchFamily="49" charset="0"/>
              <a:ea typeface="宋体" panose="02010600030101010101" pitchFamily="2" charset="-122"/>
              <a:cs typeface="+mn-cs"/>
            </a:endParaRPr>
          </a:p>
        </p:txBody>
      </p:sp>
      <p:grpSp>
        <p:nvGrpSpPr>
          <p:cNvPr id="2" name="Group 5"/>
          <p:cNvGrpSpPr/>
          <p:nvPr/>
        </p:nvGrpSpPr>
        <p:grpSpPr>
          <a:xfrm>
            <a:off x="2279650" y="3236913"/>
            <a:ext cx="504825" cy="720725"/>
            <a:chOff x="521" y="1071"/>
            <a:chExt cx="318" cy="454"/>
          </a:xfrm>
        </p:grpSpPr>
        <p:sp>
          <p:nvSpPr>
            <p:cNvPr id="73778" name="Line 6"/>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12" name="Text Box 7"/>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3" name="Group 8"/>
          <p:cNvGrpSpPr/>
          <p:nvPr/>
        </p:nvGrpSpPr>
        <p:grpSpPr>
          <a:xfrm>
            <a:off x="2279650" y="5540375"/>
            <a:ext cx="504825" cy="749300"/>
            <a:chOff x="476" y="2840"/>
            <a:chExt cx="318" cy="472"/>
          </a:xfrm>
        </p:grpSpPr>
        <p:sp>
          <p:nvSpPr>
            <p:cNvPr id="73776" name="Line 9"/>
            <p:cNvSpPr/>
            <p:nvPr/>
          </p:nvSpPr>
          <p:spPr>
            <a:xfrm flipV="1">
              <a:off x="476" y="2840"/>
              <a:ext cx="0" cy="454"/>
            </a:xfrm>
            <a:prstGeom prst="line">
              <a:avLst/>
            </a:prstGeom>
            <a:ln w="19050" cap="flat" cmpd="sng">
              <a:solidFill>
                <a:schemeClr val="tx1"/>
              </a:solidFill>
              <a:prstDash val="solid"/>
              <a:headEnd type="none" w="med" len="med"/>
              <a:tailEnd type="triangle" w="lg" len="lg"/>
            </a:ln>
          </p:spPr>
        </p:sp>
        <p:sp>
          <p:nvSpPr>
            <p:cNvPr id="15" name="Text Box 10"/>
            <p:cNvSpPr txBox="1">
              <a:spLocks noChangeArrowheads="1"/>
            </p:cNvSpPr>
            <p:nvPr/>
          </p:nvSpPr>
          <p:spPr bwMode="auto">
            <a:xfrm>
              <a:off x="521" y="3022"/>
              <a:ext cx="273"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j</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4" name="Group 13"/>
          <p:cNvGrpSpPr/>
          <p:nvPr/>
        </p:nvGrpSpPr>
        <p:grpSpPr>
          <a:xfrm>
            <a:off x="2782888" y="3235325"/>
            <a:ext cx="504825" cy="720725"/>
            <a:chOff x="521" y="1071"/>
            <a:chExt cx="318" cy="454"/>
          </a:xfrm>
        </p:grpSpPr>
        <p:sp>
          <p:nvSpPr>
            <p:cNvPr id="73774" name="Line 14"/>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18" name="Text Box 15"/>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5" name="Group 16"/>
          <p:cNvGrpSpPr/>
          <p:nvPr/>
        </p:nvGrpSpPr>
        <p:grpSpPr>
          <a:xfrm>
            <a:off x="3359150" y="3236913"/>
            <a:ext cx="504825" cy="720725"/>
            <a:chOff x="521" y="1071"/>
            <a:chExt cx="318" cy="454"/>
          </a:xfrm>
        </p:grpSpPr>
        <p:sp>
          <p:nvSpPr>
            <p:cNvPr id="73772" name="Line 17"/>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21" name="Text Box 18"/>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6" name="Group 19"/>
          <p:cNvGrpSpPr/>
          <p:nvPr/>
        </p:nvGrpSpPr>
        <p:grpSpPr>
          <a:xfrm>
            <a:off x="2782888" y="5540375"/>
            <a:ext cx="504825" cy="749300"/>
            <a:chOff x="476" y="2840"/>
            <a:chExt cx="318" cy="472"/>
          </a:xfrm>
        </p:grpSpPr>
        <p:sp>
          <p:nvSpPr>
            <p:cNvPr id="73770" name="Line 20"/>
            <p:cNvSpPr/>
            <p:nvPr/>
          </p:nvSpPr>
          <p:spPr>
            <a:xfrm flipV="1">
              <a:off x="476" y="2840"/>
              <a:ext cx="0" cy="454"/>
            </a:xfrm>
            <a:prstGeom prst="line">
              <a:avLst/>
            </a:prstGeom>
            <a:ln w="19050" cap="flat" cmpd="sng">
              <a:solidFill>
                <a:schemeClr val="tx1"/>
              </a:solidFill>
              <a:prstDash val="solid"/>
              <a:headEnd type="none" w="med" len="med"/>
              <a:tailEnd type="triangle" w="lg" len="lg"/>
            </a:ln>
          </p:spPr>
        </p:sp>
        <p:sp>
          <p:nvSpPr>
            <p:cNvPr id="24" name="Text Box 21"/>
            <p:cNvSpPr txBox="1">
              <a:spLocks noChangeArrowheads="1"/>
            </p:cNvSpPr>
            <p:nvPr/>
          </p:nvSpPr>
          <p:spPr bwMode="auto">
            <a:xfrm>
              <a:off x="521" y="3022"/>
              <a:ext cx="273"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j</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7" name="Group 22"/>
          <p:cNvGrpSpPr/>
          <p:nvPr/>
        </p:nvGrpSpPr>
        <p:grpSpPr>
          <a:xfrm>
            <a:off x="3359150" y="5540375"/>
            <a:ext cx="504825" cy="749300"/>
            <a:chOff x="476" y="2840"/>
            <a:chExt cx="318" cy="472"/>
          </a:xfrm>
        </p:grpSpPr>
        <p:sp>
          <p:nvSpPr>
            <p:cNvPr id="73768" name="Line 23"/>
            <p:cNvSpPr/>
            <p:nvPr/>
          </p:nvSpPr>
          <p:spPr>
            <a:xfrm flipV="1">
              <a:off x="476" y="2840"/>
              <a:ext cx="0" cy="454"/>
            </a:xfrm>
            <a:prstGeom prst="line">
              <a:avLst/>
            </a:prstGeom>
            <a:ln w="19050" cap="flat" cmpd="sng">
              <a:solidFill>
                <a:schemeClr val="tx1"/>
              </a:solidFill>
              <a:prstDash val="solid"/>
              <a:headEnd type="none" w="med" len="med"/>
              <a:tailEnd type="triangle" w="lg" len="lg"/>
            </a:ln>
          </p:spPr>
        </p:sp>
        <p:sp>
          <p:nvSpPr>
            <p:cNvPr id="27" name="Text Box 24"/>
            <p:cNvSpPr txBox="1">
              <a:spLocks noChangeArrowheads="1"/>
            </p:cNvSpPr>
            <p:nvPr/>
          </p:nvSpPr>
          <p:spPr bwMode="auto">
            <a:xfrm>
              <a:off x="521" y="3022"/>
              <a:ext cx="273"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j</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10" name="Group 25"/>
          <p:cNvGrpSpPr/>
          <p:nvPr/>
        </p:nvGrpSpPr>
        <p:grpSpPr>
          <a:xfrm>
            <a:off x="3863975" y="3236913"/>
            <a:ext cx="504825" cy="720725"/>
            <a:chOff x="521" y="1071"/>
            <a:chExt cx="318" cy="454"/>
          </a:xfrm>
        </p:grpSpPr>
        <p:sp>
          <p:nvSpPr>
            <p:cNvPr id="73766" name="Line 26"/>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30" name="Text Box 27"/>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11" name="Group 28"/>
          <p:cNvGrpSpPr/>
          <p:nvPr/>
        </p:nvGrpSpPr>
        <p:grpSpPr>
          <a:xfrm>
            <a:off x="4440238" y="3235325"/>
            <a:ext cx="504825" cy="720725"/>
            <a:chOff x="521" y="1071"/>
            <a:chExt cx="318" cy="454"/>
          </a:xfrm>
        </p:grpSpPr>
        <p:sp>
          <p:nvSpPr>
            <p:cNvPr id="73764" name="Line 29"/>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33" name="Text Box 30"/>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13" name="Group 31"/>
          <p:cNvGrpSpPr/>
          <p:nvPr/>
        </p:nvGrpSpPr>
        <p:grpSpPr>
          <a:xfrm>
            <a:off x="5087938" y="3236913"/>
            <a:ext cx="504825" cy="720725"/>
            <a:chOff x="521" y="1071"/>
            <a:chExt cx="318" cy="454"/>
          </a:xfrm>
        </p:grpSpPr>
        <p:sp>
          <p:nvSpPr>
            <p:cNvPr id="73762" name="Line 32"/>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36" name="Text Box 33"/>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14" name="Group 34"/>
          <p:cNvGrpSpPr/>
          <p:nvPr/>
        </p:nvGrpSpPr>
        <p:grpSpPr>
          <a:xfrm>
            <a:off x="3935413" y="5468938"/>
            <a:ext cx="504825" cy="749300"/>
            <a:chOff x="476" y="2840"/>
            <a:chExt cx="318" cy="472"/>
          </a:xfrm>
        </p:grpSpPr>
        <p:sp>
          <p:nvSpPr>
            <p:cNvPr id="73760" name="Line 35"/>
            <p:cNvSpPr/>
            <p:nvPr/>
          </p:nvSpPr>
          <p:spPr>
            <a:xfrm flipV="1">
              <a:off x="476" y="2840"/>
              <a:ext cx="0" cy="454"/>
            </a:xfrm>
            <a:prstGeom prst="line">
              <a:avLst/>
            </a:prstGeom>
            <a:ln w="19050" cap="flat" cmpd="sng">
              <a:solidFill>
                <a:schemeClr val="tx1"/>
              </a:solidFill>
              <a:prstDash val="solid"/>
              <a:headEnd type="none" w="med" len="med"/>
              <a:tailEnd type="triangle" w="lg" len="lg"/>
            </a:ln>
          </p:spPr>
        </p:sp>
        <p:sp>
          <p:nvSpPr>
            <p:cNvPr id="39" name="Text Box 36"/>
            <p:cNvSpPr txBox="1">
              <a:spLocks noChangeArrowheads="1"/>
            </p:cNvSpPr>
            <p:nvPr/>
          </p:nvSpPr>
          <p:spPr bwMode="auto">
            <a:xfrm>
              <a:off x="521" y="3022"/>
              <a:ext cx="273"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j</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16" name="Group 37"/>
          <p:cNvGrpSpPr/>
          <p:nvPr/>
        </p:nvGrpSpPr>
        <p:grpSpPr>
          <a:xfrm>
            <a:off x="5591175" y="3214688"/>
            <a:ext cx="504825" cy="720725"/>
            <a:chOff x="521" y="1071"/>
            <a:chExt cx="318" cy="454"/>
          </a:xfrm>
        </p:grpSpPr>
        <p:sp>
          <p:nvSpPr>
            <p:cNvPr id="73758" name="Line 38"/>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42" name="Text Box 39"/>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17" name="Group 40"/>
          <p:cNvGrpSpPr/>
          <p:nvPr/>
        </p:nvGrpSpPr>
        <p:grpSpPr>
          <a:xfrm>
            <a:off x="4511675" y="5468938"/>
            <a:ext cx="504825" cy="749300"/>
            <a:chOff x="476" y="2840"/>
            <a:chExt cx="318" cy="472"/>
          </a:xfrm>
        </p:grpSpPr>
        <p:sp>
          <p:nvSpPr>
            <p:cNvPr id="73756" name="Line 41"/>
            <p:cNvSpPr/>
            <p:nvPr/>
          </p:nvSpPr>
          <p:spPr>
            <a:xfrm flipV="1">
              <a:off x="476" y="2840"/>
              <a:ext cx="0" cy="454"/>
            </a:xfrm>
            <a:prstGeom prst="line">
              <a:avLst/>
            </a:prstGeom>
            <a:ln w="19050" cap="flat" cmpd="sng">
              <a:solidFill>
                <a:schemeClr val="tx1"/>
              </a:solidFill>
              <a:prstDash val="solid"/>
              <a:headEnd type="none" w="med" len="med"/>
              <a:tailEnd type="triangle" w="lg" len="lg"/>
            </a:ln>
          </p:spPr>
        </p:sp>
        <p:sp>
          <p:nvSpPr>
            <p:cNvPr id="45" name="Text Box 42"/>
            <p:cNvSpPr txBox="1">
              <a:spLocks noChangeArrowheads="1"/>
            </p:cNvSpPr>
            <p:nvPr/>
          </p:nvSpPr>
          <p:spPr bwMode="auto">
            <a:xfrm>
              <a:off x="521" y="3022"/>
              <a:ext cx="273"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j</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19" name="Group 5"/>
          <p:cNvGrpSpPr/>
          <p:nvPr/>
        </p:nvGrpSpPr>
        <p:grpSpPr>
          <a:xfrm>
            <a:off x="6162675" y="3208338"/>
            <a:ext cx="504825" cy="720725"/>
            <a:chOff x="521" y="1071"/>
            <a:chExt cx="318" cy="454"/>
          </a:xfrm>
        </p:grpSpPr>
        <p:sp>
          <p:nvSpPr>
            <p:cNvPr id="73754" name="Line 6"/>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46" name="Text Box 7"/>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20" name="Group 5"/>
          <p:cNvGrpSpPr/>
          <p:nvPr/>
        </p:nvGrpSpPr>
        <p:grpSpPr>
          <a:xfrm>
            <a:off x="6667500" y="3214688"/>
            <a:ext cx="504825" cy="720725"/>
            <a:chOff x="521" y="1071"/>
            <a:chExt cx="318" cy="454"/>
          </a:xfrm>
        </p:grpSpPr>
        <p:sp>
          <p:nvSpPr>
            <p:cNvPr id="73752" name="Line 6"/>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49" name="Text Box 7"/>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grpSp>
        <p:nvGrpSpPr>
          <p:cNvPr id="22" name="Group 5"/>
          <p:cNvGrpSpPr/>
          <p:nvPr/>
        </p:nvGrpSpPr>
        <p:grpSpPr>
          <a:xfrm>
            <a:off x="7239000" y="3214688"/>
            <a:ext cx="504825" cy="720725"/>
            <a:chOff x="521" y="1071"/>
            <a:chExt cx="318" cy="454"/>
          </a:xfrm>
        </p:grpSpPr>
        <p:sp>
          <p:nvSpPr>
            <p:cNvPr id="73750" name="Line 6"/>
            <p:cNvSpPr/>
            <p:nvPr/>
          </p:nvSpPr>
          <p:spPr>
            <a:xfrm>
              <a:off x="521" y="1071"/>
              <a:ext cx="0" cy="454"/>
            </a:xfrm>
            <a:prstGeom prst="line">
              <a:avLst/>
            </a:prstGeom>
            <a:ln w="19050" cap="flat" cmpd="sng">
              <a:solidFill>
                <a:schemeClr val="tx1"/>
              </a:solidFill>
              <a:prstDash val="solid"/>
              <a:headEnd type="none" w="med" len="med"/>
              <a:tailEnd type="triangle" w="lg" len="lg"/>
            </a:ln>
          </p:spPr>
        </p:sp>
        <p:sp>
          <p:nvSpPr>
            <p:cNvPr id="52" name="Text Box 7"/>
            <p:cNvSpPr txBox="1">
              <a:spLocks noChangeArrowheads="1"/>
            </p:cNvSpPr>
            <p:nvPr/>
          </p:nvSpPr>
          <p:spPr bwMode="auto">
            <a:xfrm>
              <a:off x="567" y="1162"/>
              <a:ext cx="272" cy="290"/>
            </a:xfrm>
            <a:prstGeom prst="rect">
              <a:avLst/>
            </a:prstGeom>
            <a:noFill/>
            <a:ln w="9525">
              <a:noFill/>
              <a:miter lim="800000"/>
            </a:ln>
            <a:effectLst/>
          </p:spPr>
          <p:txBody>
            <a:bodyPr>
              <a:spAutoFit/>
            </a:bodyPr>
            <a:p>
              <a:pPr>
                <a:spcBef>
                  <a:spcPct val="50000"/>
                </a:spcBef>
              </a:pPr>
              <a:r>
                <a:rPr lang="en-US" altLang="zh-CN" sz="2400" b="1" dirty="0">
                  <a:solidFill>
                    <a:srgbClr val="6600FF"/>
                  </a:solidFill>
                  <a:effectLst>
                    <a:outerShdw blurRad="38100" dist="38100" dir="2700000">
                      <a:srgbClr val="000000"/>
                    </a:outerShdw>
                  </a:effectLst>
                  <a:latin typeface="Comic Sans MS" panose="030F0702030302020204" pitchFamily="66" charset="0"/>
                </a:rPr>
                <a:t>i</a:t>
              </a:r>
              <a:endParaRPr lang="en-US" altLang="zh-CN" sz="2400" b="1" dirty="0">
                <a:solidFill>
                  <a:srgbClr val="6600FF"/>
                </a:solidFill>
                <a:effectLst>
                  <a:outerShdw blurRad="38100" dist="38100" dir="2700000">
                    <a:srgbClr val="000000"/>
                  </a:outerShdw>
                </a:effectLst>
                <a:latin typeface="Comic Sans MS" panose="030F0702030302020204" pitchFamily="66" charset="0"/>
              </a:endParaRPr>
            </a:p>
          </p:txBody>
        </p:sp>
      </p:grpSp>
      <p:sp>
        <p:nvSpPr>
          <p:cNvPr id="73749" name="Slide Number Placeholder 52"/>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1"/>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7"/>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3"/>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4"/>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6"/>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1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17"/>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10"/>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1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1"/>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13"/>
                                        </p:tgtEl>
                                        <p:attrNameLst>
                                          <p:attrName>style.visibility</p:attrName>
                                        </p:attrNameLst>
                                      </p:cBhvr>
                                      <p:to>
                                        <p:strVal val="hidden"/>
                                      </p:to>
                                    </p:set>
                                  </p:childTnLst>
                                </p:cTn>
                              </p:par>
                              <p:par>
                                <p:cTn id="121" presetID="1" presetClass="entr" presetSubtype="0" fill="hold" nodeType="withEffect">
                                  <p:stCondLst>
                                    <p:cond delay="0"/>
                                  </p:stCondLst>
                                  <p:childTnLst>
                                    <p:set>
                                      <p:cBhvr>
                                        <p:cTn id="122" dur="1" fill="hold">
                                          <p:stCondLst>
                                            <p:cond delay="0"/>
                                          </p:stCondLst>
                                        </p:cTn>
                                        <p:tgtEl>
                                          <p:spTgt spid="1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3"/>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16"/>
                                        </p:tgtEl>
                                        <p:attrNameLst>
                                          <p:attrName>style.visibility</p:attrName>
                                        </p:attrNameLst>
                                      </p:cBhvr>
                                      <p:to>
                                        <p:strVal val="hidden"/>
                                      </p:to>
                                    </p:set>
                                  </p:childTnLst>
                                </p:cTn>
                              </p:par>
                              <p:par>
                                <p:cTn id="133" presetID="1" presetClass="entr" presetSubtype="0" fill="hold" nodeType="withEffect">
                                  <p:stCondLst>
                                    <p:cond delay="0"/>
                                  </p:stCondLst>
                                  <p:childTnLst>
                                    <p:set>
                                      <p:cBhvr>
                                        <p:cTn id="134" dur="1" fill="hold">
                                          <p:stCondLst>
                                            <p:cond delay="0"/>
                                          </p:stCondLst>
                                        </p:cTn>
                                        <p:tgtEl>
                                          <p:spTgt spid="1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6"/>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nodeType="clickEffect">
                                  <p:stCondLst>
                                    <p:cond delay="0"/>
                                  </p:stCondLst>
                                  <p:childTnLst>
                                    <p:set>
                                      <p:cBhvr>
                                        <p:cTn id="144" dur="1" fill="hold">
                                          <p:stCondLst>
                                            <p:cond delay="0"/>
                                          </p:stCondLst>
                                        </p:cTn>
                                        <p:tgtEl>
                                          <p:spTgt spid="19"/>
                                        </p:tgtEl>
                                        <p:attrNameLst>
                                          <p:attrName>style.visibility</p:attrName>
                                        </p:attrNameLst>
                                      </p:cBhvr>
                                      <p:to>
                                        <p:strVal val="hidden"/>
                                      </p:to>
                                    </p:set>
                                  </p:childTnLst>
                                </p:cTn>
                              </p:par>
                              <p:par>
                                <p:cTn id="145" presetID="1" presetClass="entr" presetSubtype="0" fill="hold" nodeType="withEffect">
                                  <p:stCondLst>
                                    <p:cond delay="0"/>
                                  </p:stCondLst>
                                  <p:childTnLst>
                                    <p:set>
                                      <p:cBhvr>
                                        <p:cTn id="146" dur="1" fill="hold">
                                          <p:stCondLst>
                                            <p:cond delay="0"/>
                                          </p:stCondLst>
                                        </p:cTn>
                                        <p:tgtEl>
                                          <p:spTgt spid="2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7"/>
                                        </p:tgtEl>
                                        <p:attrNameLst>
                                          <p:attrName>style.visibility</p:attrName>
                                        </p:attrNameLst>
                                      </p:cBhvr>
                                      <p:to>
                                        <p:strVal val="hidden"/>
                                      </p:to>
                                    </p:set>
                                  </p:childTnLst>
                                </p:cTn>
                              </p:par>
                              <p:par>
                                <p:cTn id="151" presetID="1" presetClass="entr" presetSubtype="0" fill="hold" nodeType="withEffect">
                                  <p:stCondLst>
                                    <p:cond delay="0"/>
                                  </p:stCondLst>
                                  <p:childTnLst>
                                    <p:set>
                                      <p:cBhvr>
                                        <p:cTn id="152" dur="1" fill="hold">
                                          <p:stCondLst>
                                            <p:cond delay="0"/>
                                          </p:stCondLst>
                                        </p:cTn>
                                        <p:tgtEl>
                                          <p:spTgt spid="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20"/>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2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14"/>
                                        </p:tgtEl>
                                        <p:attrNameLst>
                                          <p:attrName>style.visibility</p:attrName>
                                        </p:attrNameLst>
                                      </p:cBhvr>
                                      <p:to>
                                        <p:strVal val="hidden"/>
                                      </p:to>
                                    </p:set>
                                  </p:childTnLst>
                                </p:cTn>
                              </p:par>
                              <p:par>
                                <p:cTn id="163" presetID="1" presetClass="entr" presetSubtype="0" fill="hold" nodeType="withEffect">
                                  <p:stCondLst>
                                    <p:cond delay="0"/>
                                  </p:stCondLst>
                                  <p:childTnLst>
                                    <p:set>
                                      <p:cBhvr>
                                        <p:cTn id="1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xfrm>
            <a:off x="2024063" y="611188"/>
            <a:ext cx="8143875" cy="684212"/>
          </a:xfrm>
        </p:spPr>
        <p:txBody>
          <a:bodyPr vert="horz" wrap="square" lIns="91440" tIns="45720" rIns="91440" bIns="45720" anchor="b"/>
          <a:p>
            <a:r>
              <a:rPr lang="en-US" altLang="zh-CN" dirty="0"/>
              <a:t>BF</a:t>
            </a:r>
            <a:r>
              <a:rPr lang="zh-CN" altLang="en-US" dirty="0"/>
              <a:t>匹配法示例（每次</a:t>
            </a:r>
            <a:r>
              <a:rPr lang="en-US" altLang="zh-CN" dirty="0"/>
              <a:t>p</a:t>
            </a:r>
            <a:r>
              <a:rPr lang="zh-CN" altLang="en-US" dirty="0"/>
              <a:t>右移一个单元）</a:t>
            </a:r>
            <a:endParaRPr lang="zh-CN" altLang="en-US" dirty="0"/>
          </a:p>
        </p:txBody>
      </p:sp>
      <p:graphicFrame>
        <p:nvGraphicFramePr>
          <p:cNvPr id="74755" name="内容占位符 74754"/>
          <p:cNvGraphicFramePr/>
          <p:nvPr>
            <p:ph idx="1"/>
          </p:nvPr>
        </p:nvGraphicFramePr>
        <p:xfrm>
          <a:off x="1881188" y="1571625"/>
          <a:ext cx="8569325" cy="4363720"/>
        </p:xfrm>
        <a:graphic>
          <a:graphicData uri="http://schemas.openxmlformats.org/drawingml/2006/table">
            <a:tbl>
              <a:tblPr/>
              <a:tblGrid>
                <a:gridCol w="792480"/>
                <a:gridCol w="387350"/>
                <a:gridCol w="433070"/>
                <a:gridCol w="405130"/>
                <a:gridCol w="466725"/>
                <a:gridCol w="434975"/>
                <a:gridCol w="433070"/>
                <a:gridCol w="434975"/>
                <a:gridCol w="434975"/>
                <a:gridCol w="433705"/>
                <a:gridCol w="434975"/>
                <a:gridCol w="434975"/>
                <a:gridCol w="433070"/>
                <a:gridCol w="434975"/>
                <a:gridCol w="436880"/>
                <a:gridCol w="434975"/>
                <a:gridCol w="433070"/>
                <a:gridCol w="436880"/>
                <a:gridCol w="433070"/>
              </a:tblGrid>
              <a:tr h="33909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600" b="1" dirty="0">
                          <a:solidFill>
                            <a:srgbClr val="330033"/>
                          </a:solidFill>
                          <a:latin typeface="Times New Roman" panose="02020603050405020304" pitchFamily="18" charset="0"/>
                        </a:rPr>
                        <a:t>下标</a:t>
                      </a:r>
                      <a:r>
                        <a:rPr lang="en-US" altLang="zh-CN" sz="1600" b="1" dirty="0">
                          <a:solidFill>
                            <a:srgbClr val="330033"/>
                          </a:solidFill>
                          <a:latin typeface="Times New Roman" panose="02020603050405020304" pitchFamily="18" charset="0"/>
                        </a:rPr>
                        <a:t>j</a:t>
                      </a:r>
                      <a:endParaRPr lang="en-US" altLang="zh-CN" sz="16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0</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2</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3</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4</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5</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6</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7</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8</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9</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10</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11</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12</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13</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14</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15</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16</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600" b="1" dirty="0">
                          <a:solidFill>
                            <a:srgbClr val="330033"/>
                          </a:solidFill>
                          <a:latin typeface="Times New Roman" panose="02020603050405020304" pitchFamily="18" charset="0"/>
                        </a:rPr>
                        <a:t>17</a:t>
                      </a:r>
                      <a:endParaRPr lang="en-US" altLang="zh-CN" sz="16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800" b="1" dirty="0">
                          <a:solidFill>
                            <a:srgbClr val="330033"/>
                          </a:solidFill>
                          <a:latin typeface="Times New Roman" panose="02020603050405020304" pitchFamily="18" charset="0"/>
                        </a:rPr>
                        <a:t>目标</a:t>
                      </a:r>
                      <a:r>
                        <a:rPr lang="en-US" altLang="zh-CN" sz="1800" b="1" dirty="0">
                          <a:solidFill>
                            <a:srgbClr val="330033"/>
                          </a:solidFill>
                          <a:latin typeface="Times New Roman" panose="02020603050405020304" pitchFamily="18" charset="0"/>
                        </a:rPr>
                        <a:t>t</a:t>
                      </a:r>
                      <a:endParaRPr lang="en-US"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zh-CN" altLang="en-US" sz="1800" b="1" dirty="0">
                          <a:solidFill>
                            <a:srgbClr val="330033"/>
                          </a:solidFill>
                          <a:latin typeface="Times New Roman" panose="02020603050405020304" pitchFamily="18" charset="0"/>
                        </a:rPr>
                        <a:t>模式</a:t>
                      </a:r>
                      <a:r>
                        <a:rPr lang="en-US" altLang="zh-CN" sz="1800" b="1" dirty="0">
                          <a:solidFill>
                            <a:srgbClr val="330033"/>
                          </a:solidFill>
                          <a:latin typeface="Times New Roman" panose="02020603050405020304" pitchFamily="18" charset="0"/>
                        </a:rPr>
                        <a:t>p</a:t>
                      </a:r>
                      <a:endParaRPr lang="en-US"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a</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b</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r>
                        <a:rPr lang="en-US" altLang="zh-CN" sz="1800" b="1" dirty="0">
                          <a:solidFill>
                            <a:srgbClr val="330033"/>
                          </a:solidFill>
                          <a:latin typeface="Times New Roman" panose="02020603050405020304" pitchFamily="18" charset="0"/>
                        </a:rPr>
                        <a:t>c</a:t>
                      </a:r>
                      <a:endParaRPr lang="en-US" altLang="zh-CN" sz="1800" b="1" dirty="0">
                        <a:solidFill>
                          <a:srgbClr val="330033"/>
                        </a:solidFill>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r>
            </a:tbl>
          </a:graphicData>
        </a:graphic>
      </p:graphicFrame>
      <p:sp>
        <p:nvSpPr>
          <p:cNvPr id="75017" name="Slide Number Placeholder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1027"/>
          <p:cNvSpPr>
            <a:spLocks noGrp="1"/>
          </p:cNvSpPr>
          <p:nvPr>
            <p:ph idx="1"/>
          </p:nvPr>
        </p:nvSpPr>
        <p:spPr>
          <a:xfrm>
            <a:off x="2135188" y="692150"/>
            <a:ext cx="8072437" cy="3381375"/>
          </a:xfrm>
        </p:spPr>
        <p:txBody>
          <a:bodyPr vert="horz" wrap="square" lIns="91440" tIns="45720" rIns="91440" bIns="45720" anchor="t"/>
          <a:p>
            <a:pPr algn="just" eaLnBrk="1" hangingPunct="1">
              <a:lnSpc>
                <a:spcPct val="90000"/>
              </a:lnSpc>
            </a:pPr>
            <a:r>
              <a:rPr lang="zh-CN" altLang="en-US" dirty="0">
                <a:sym typeface="Symbol" panose="05050102010706020507" pitchFamily="18" charset="2"/>
              </a:rPr>
              <a:t>根据</a:t>
            </a:r>
            <a:r>
              <a:rPr lang="en-US" altLang="zh-CN" dirty="0">
                <a:sym typeface="Symbol" panose="05050102010706020507" pitchFamily="18" charset="2"/>
              </a:rPr>
              <a:t>BF</a:t>
            </a:r>
            <a:r>
              <a:rPr lang="zh-CN" altLang="en-US" dirty="0">
                <a:sym typeface="Symbol" panose="05050102010706020507" pitchFamily="18" charset="2"/>
              </a:rPr>
              <a:t>算法的匹配过程，我们可以推知以下两点。</a:t>
            </a:r>
            <a:endParaRPr lang="zh-CN" altLang="en-US" dirty="0">
              <a:latin typeface="宋体" panose="02010600030101010101" pitchFamily="2" charset="-122"/>
            </a:endParaRPr>
          </a:p>
          <a:p>
            <a:pPr algn="just" eaLnBrk="1" hangingPunct="1">
              <a:lnSpc>
                <a:spcPct val="90000"/>
              </a:lnSpc>
              <a:buNone/>
            </a:pPr>
            <a:r>
              <a:rPr lang="zh-CN" altLang="en-US" sz="2400" b="1" dirty="0">
                <a:latin typeface="宋体" panose="02010600030101010101" pitchFamily="2" charset="-122"/>
              </a:rPr>
              <a:t>  </a:t>
            </a:r>
            <a:r>
              <a:rPr lang="zh-CN" altLang="en-US" sz="2400" b="1" dirty="0">
                <a:solidFill>
                  <a:srgbClr val="003300"/>
                </a:solidFill>
                <a:latin typeface="宋体" panose="02010600030101010101" pitchFamily="2" charset="-122"/>
              </a:rPr>
              <a:t>①</a:t>
            </a:r>
            <a:r>
              <a:rPr lang="zh-CN" altLang="en-US" sz="2400" b="1" dirty="0">
                <a:solidFill>
                  <a:srgbClr val="003300"/>
                </a:solidFill>
                <a:latin typeface="Times New Roman" panose="02020603050405020304" pitchFamily="18" charset="0"/>
              </a:rPr>
              <a:t> 若前</a:t>
            </a:r>
            <a:r>
              <a:rPr lang="en-US" altLang="zh-CN" sz="2400" b="1" i="1" dirty="0">
                <a:solidFill>
                  <a:srgbClr val="003300"/>
                </a:solidFill>
                <a:latin typeface="Times New Roman" panose="02020603050405020304" pitchFamily="18" charset="0"/>
              </a:rPr>
              <a:t>k</a:t>
            </a:r>
            <a:r>
              <a:rPr lang="en-US" altLang="zh-CN" sz="2400" b="1" baseline="30000" dirty="0">
                <a:solidFill>
                  <a:srgbClr val="003300"/>
                </a:solidFill>
                <a:latin typeface="Times New Roman" panose="02020603050405020304" pitchFamily="18" charset="0"/>
                <a:sym typeface="Symbol" panose="05050102010706020507" pitchFamily="18" charset="2"/>
              </a:rPr>
              <a:t></a:t>
            </a:r>
            <a:r>
              <a:rPr lang="en-US" altLang="zh-CN" sz="2400" b="1" dirty="0">
                <a:solidFill>
                  <a:srgbClr val="003300"/>
                </a:solidFill>
                <a:latin typeface="Times New Roman" panose="02020603050405020304" pitchFamily="18" charset="0"/>
              </a:rPr>
              <a:t>1</a:t>
            </a:r>
            <a:r>
              <a:rPr lang="zh-CN" altLang="en-US" sz="2400" b="1" dirty="0">
                <a:solidFill>
                  <a:srgbClr val="003300"/>
                </a:solidFill>
                <a:latin typeface="Times New Roman" panose="02020603050405020304" pitchFamily="18" charset="0"/>
              </a:rPr>
              <a:t>趟比较中未匹配成功，则</a:t>
            </a:r>
            <a:r>
              <a:rPr lang="zh-CN" altLang="en-US" sz="2400" b="1" dirty="0">
                <a:solidFill>
                  <a:srgbClr val="FF0000"/>
                </a:solidFill>
                <a:latin typeface="Times New Roman" panose="02020603050405020304" pitchFamily="18" charset="0"/>
              </a:rPr>
              <a:t>第</a:t>
            </a:r>
            <a:r>
              <a:rPr lang="en-US" altLang="zh-CN" sz="2400" b="1" i="1" dirty="0">
                <a:solidFill>
                  <a:srgbClr val="FF0000"/>
                </a:solidFill>
                <a:latin typeface="Times New Roman" panose="02020603050405020304" pitchFamily="18" charset="0"/>
              </a:rPr>
              <a:t>k</a:t>
            </a:r>
            <a:r>
              <a:rPr lang="en-US" altLang="zh-CN" sz="2400" b="1" dirty="0">
                <a:solidFill>
                  <a:srgbClr val="003300"/>
                </a:solidFill>
                <a:latin typeface="Times New Roman" panose="02020603050405020304" pitchFamily="18" charset="0"/>
              </a:rPr>
              <a:t>（</a:t>
            </a:r>
            <a:r>
              <a:rPr lang="en-US" altLang="zh-CN" sz="2400" b="1" i="1" dirty="0">
                <a:solidFill>
                  <a:srgbClr val="003300"/>
                </a:solidFill>
                <a:latin typeface="Times New Roman" panose="02020603050405020304" pitchFamily="18" charset="0"/>
              </a:rPr>
              <a:t>k</a:t>
            </a:r>
            <a:r>
              <a:rPr lang="en-US" altLang="zh-CN" sz="2400" b="1" dirty="0">
                <a:solidFill>
                  <a:srgbClr val="003300"/>
                </a:solidFill>
                <a:latin typeface="Times New Roman" panose="02020603050405020304" pitchFamily="18" charset="0"/>
              </a:rPr>
              <a:t>≥1）</a:t>
            </a:r>
            <a:r>
              <a:rPr lang="zh-CN" altLang="en-US" sz="2400" b="1" dirty="0">
                <a:solidFill>
                  <a:srgbClr val="FF0000"/>
                </a:solidFill>
                <a:latin typeface="Times New Roman" panose="02020603050405020304" pitchFamily="18" charset="0"/>
              </a:rPr>
              <a:t>趟</a:t>
            </a:r>
            <a:r>
              <a:rPr lang="zh-CN" altLang="en-US" sz="2400" b="1" dirty="0">
                <a:solidFill>
                  <a:srgbClr val="003300"/>
                </a:solidFill>
                <a:latin typeface="Times New Roman" panose="02020603050405020304" pitchFamily="18" charset="0"/>
              </a:rPr>
              <a:t>匹配是从</a:t>
            </a:r>
            <a:r>
              <a:rPr lang="en-US" altLang="zh-CN" sz="2400" b="1" dirty="0">
                <a:solidFill>
                  <a:srgbClr val="003300"/>
                </a:solidFill>
                <a:latin typeface="Times New Roman" panose="02020603050405020304" pitchFamily="18" charset="0"/>
              </a:rPr>
              <a:t>s</a:t>
            </a:r>
            <a:r>
              <a:rPr lang="zh-CN" altLang="en-US" sz="2400" b="1" dirty="0">
                <a:solidFill>
                  <a:srgbClr val="003300"/>
                </a:solidFill>
                <a:latin typeface="Times New Roman" panose="02020603050405020304" pitchFamily="18" charset="0"/>
              </a:rPr>
              <a:t>中</a:t>
            </a:r>
            <a:r>
              <a:rPr lang="zh-CN" altLang="en-US" sz="2400" b="1" dirty="0">
                <a:solidFill>
                  <a:srgbClr val="FF0000"/>
                </a:solidFill>
                <a:latin typeface="Times New Roman" panose="02020603050405020304" pitchFamily="18" charset="0"/>
              </a:rPr>
              <a:t>第</a:t>
            </a:r>
            <a:r>
              <a:rPr lang="en-US" altLang="zh-CN" sz="2400" b="1" i="1" dirty="0">
                <a:solidFill>
                  <a:srgbClr val="FF0000"/>
                </a:solidFill>
                <a:latin typeface="Times New Roman" panose="02020603050405020304" pitchFamily="18" charset="0"/>
              </a:rPr>
              <a:t>k</a:t>
            </a:r>
            <a:r>
              <a:rPr lang="zh-CN" altLang="en-US" sz="2400" b="1" dirty="0">
                <a:solidFill>
                  <a:srgbClr val="FF0000"/>
                </a:solidFill>
                <a:latin typeface="Times New Roman" panose="02020603050405020304" pitchFamily="18" charset="0"/>
              </a:rPr>
              <a:t>个字符</a:t>
            </a:r>
            <a:r>
              <a:rPr lang="en-US" altLang="zh-CN" sz="2400" b="1" dirty="0">
                <a:solidFill>
                  <a:srgbClr val="003300"/>
                </a:solidFill>
                <a:latin typeface="Times New Roman" panose="02020603050405020304" pitchFamily="18" charset="0"/>
              </a:rPr>
              <a:t>s</a:t>
            </a:r>
            <a:r>
              <a:rPr lang="en-US" altLang="zh-CN" sz="2400" b="1" i="1" baseline="-25000" dirty="0">
                <a:solidFill>
                  <a:srgbClr val="003300"/>
                </a:solidFill>
                <a:latin typeface="Times New Roman" panose="02020603050405020304" pitchFamily="18" charset="0"/>
              </a:rPr>
              <a:t>k</a:t>
            </a:r>
            <a:r>
              <a:rPr lang="en-US" altLang="zh-CN" sz="2400" b="1" baseline="-25000" dirty="0">
                <a:solidFill>
                  <a:srgbClr val="003300"/>
                </a:solidFill>
                <a:latin typeface="Times New Roman" panose="02020603050405020304" pitchFamily="18" charset="0"/>
                <a:sym typeface="Symbol" panose="05050102010706020507" pitchFamily="18" charset="2"/>
              </a:rPr>
              <a:t></a:t>
            </a:r>
            <a:r>
              <a:rPr lang="en-US" altLang="zh-CN" sz="2400" b="1" baseline="-25000" dirty="0">
                <a:solidFill>
                  <a:srgbClr val="003300"/>
                </a:solidFill>
                <a:latin typeface="Times New Roman" panose="02020603050405020304" pitchFamily="18" charset="0"/>
              </a:rPr>
              <a:t>1</a:t>
            </a:r>
            <a:r>
              <a:rPr lang="zh-CN" altLang="en-US" sz="2400" b="1" dirty="0">
                <a:solidFill>
                  <a:srgbClr val="003300"/>
                </a:solidFill>
                <a:latin typeface="Times New Roman" panose="02020603050405020304" pitchFamily="18" charset="0"/>
              </a:rPr>
              <a:t>开始与</a:t>
            </a:r>
            <a:r>
              <a:rPr lang="en-US" altLang="zh-CN" sz="2400" b="1" dirty="0">
                <a:solidFill>
                  <a:srgbClr val="003300"/>
                </a:solidFill>
                <a:latin typeface="Times New Roman" panose="02020603050405020304" pitchFamily="18" charset="0"/>
              </a:rPr>
              <a:t>t</a:t>
            </a:r>
            <a:r>
              <a:rPr lang="zh-CN" altLang="en-US" sz="2400" b="1" dirty="0">
                <a:solidFill>
                  <a:srgbClr val="003300"/>
                </a:solidFill>
                <a:latin typeface="Times New Roman" panose="02020603050405020304" pitchFamily="18" charset="0"/>
              </a:rPr>
              <a:t>中</a:t>
            </a:r>
            <a:r>
              <a:rPr lang="zh-CN" altLang="en-US" sz="2400" b="1" dirty="0">
                <a:solidFill>
                  <a:srgbClr val="FF0000"/>
                </a:solidFill>
                <a:latin typeface="Times New Roman" panose="02020603050405020304" pitchFamily="18" charset="0"/>
              </a:rPr>
              <a:t>第</a:t>
            </a:r>
            <a:r>
              <a:rPr lang="en-US" altLang="zh-CN" sz="2400" b="1" dirty="0">
                <a:solidFill>
                  <a:srgbClr val="FF0000"/>
                </a:solidFill>
                <a:latin typeface="Times New Roman" panose="02020603050405020304" pitchFamily="18" charset="0"/>
              </a:rPr>
              <a:t>1</a:t>
            </a:r>
            <a:r>
              <a:rPr lang="zh-CN" altLang="en-US" sz="2400" b="1" dirty="0">
                <a:solidFill>
                  <a:srgbClr val="FF0000"/>
                </a:solidFill>
                <a:latin typeface="Times New Roman" panose="02020603050405020304" pitchFamily="18" charset="0"/>
              </a:rPr>
              <a:t>个字符</a:t>
            </a:r>
            <a:r>
              <a:rPr lang="en-US" altLang="zh-CN" sz="2400" b="1" dirty="0">
                <a:solidFill>
                  <a:srgbClr val="003300"/>
                </a:solidFill>
                <a:latin typeface="Times New Roman" panose="02020603050405020304" pitchFamily="18" charset="0"/>
              </a:rPr>
              <a:t>t</a:t>
            </a:r>
            <a:r>
              <a:rPr lang="en-US" altLang="zh-CN" sz="2400" b="1" baseline="-25000" dirty="0">
                <a:solidFill>
                  <a:srgbClr val="003300"/>
                </a:solidFill>
                <a:latin typeface="Times New Roman" panose="02020603050405020304" pitchFamily="18" charset="0"/>
              </a:rPr>
              <a:t>0</a:t>
            </a:r>
            <a:r>
              <a:rPr lang="zh-CN" altLang="en-US" sz="2400" b="1" dirty="0">
                <a:solidFill>
                  <a:srgbClr val="003300"/>
                </a:solidFill>
                <a:latin typeface="Times New Roman" panose="02020603050405020304" pitchFamily="18" charset="0"/>
              </a:rPr>
              <a:t>进行比较的。</a:t>
            </a:r>
            <a:endParaRPr lang="en-US" altLang="zh-CN" sz="2400" b="1" dirty="0">
              <a:solidFill>
                <a:srgbClr val="003300"/>
              </a:solidFill>
              <a:latin typeface="Times New Roman" panose="02020603050405020304" pitchFamily="18" charset="0"/>
            </a:endParaRPr>
          </a:p>
          <a:p>
            <a:pPr algn="just" eaLnBrk="1" hangingPunct="1">
              <a:lnSpc>
                <a:spcPct val="90000"/>
              </a:lnSpc>
              <a:buNone/>
            </a:pPr>
            <a:endParaRPr lang="en-US" altLang="zh-CN" sz="2400" b="1" dirty="0">
              <a:solidFill>
                <a:srgbClr val="003300"/>
              </a:solidFill>
              <a:latin typeface="Times New Roman" panose="02020603050405020304" pitchFamily="18" charset="0"/>
            </a:endParaRPr>
          </a:p>
          <a:p>
            <a:pPr algn="just" eaLnBrk="1" hangingPunct="1">
              <a:lnSpc>
                <a:spcPct val="90000"/>
              </a:lnSpc>
              <a:buNone/>
            </a:pPr>
            <a:endParaRPr lang="en-US" altLang="zh-CN" sz="2400" b="1" dirty="0">
              <a:solidFill>
                <a:srgbClr val="003300"/>
              </a:solidFill>
              <a:latin typeface="Times New Roman" panose="02020603050405020304" pitchFamily="18" charset="0"/>
            </a:endParaRPr>
          </a:p>
          <a:p>
            <a:pPr algn="just" eaLnBrk="1" hangingPunct="1">
              <a:lnSpc>
                <a:spcPct val="90000"/>
              </a:lnSpc>
              <a:buNone/>
            </a:pPr>
            <a:endParaRPr lang="en-US" altLang="zh-CN" sz="2400" b="1" dirty="0">
              <a:solidFill>
                <a:srgbClr val="003300"/>
              </a:solidFill>
              <a:latin typeface="Times New Roman" panose="02020603050405020304" pitchFamily="18" charset="0"/>
            </a:endParaRPr>
          </a:p>
          <a:p>
            <a:pPr algn="just" eaLnBrk="1" hangingPunct="1">
              <a:lnSpc>
                <a:spcPct val="90000"/>
              </a:lnSpc>
              <a:buNone/>
            </a:pPr>
            <a:endParaRPr lang="zh-CN" altLang="en-US" sz="2400" b="1" dirty="0">
              <a:solidFill>
                <a:srgbClr val="003300"/>
              </a:solidFill>
              <a:latin typeface="Times New Roman" panose="02020603050405020304" pitchFamily="18" charset="0"/>
            </a:endParaRPr>
          </a:p>
          <a:p>
            <a:pPr algn="just" eaLnBrk="1" hangingPunct="1">
              <a:lnSpc>
                <a:spcPct val="90000"/>
              </a:lnSpc>
              <a:buNone/>
            </a:pPr>
            <a:r>
              <a:rPr lang="zh-CN" altLang="en-US" sz="2400" b="1" dirty="0">
                <a:solidFill>
                  <a:srgbClr val="003300"/>
                </a:solidFill>
                <a:latin typeface="宋体" panose="02010600030101010101" pitchFamily="2" charset="-122"/>
              </a:rPr>
              <a:t>  ② </a:t>
            </a:r>
            <a:r>
              <a:rPr lang="zh-CN" altLang="en-US" sz="2400" b="1" dirty="0">
                <a:solidFill>
                  <a:srgbClr val="003300"/>
                </a:solidFill>
                <a:latin typeface="Times New Roman" panose="02020603050405020304" pitchFamily="18" charset="0"/>
              </a:rPr>
              <a:t>假设某一趟匹配有</a:t>
            </a:r>
            <a:r>
              <a:rPr lang="en-US" altLang="zh-CN" sz="2400" b="1" dirty="0">
                <a:solidFill>
                  <a:srgbClr val="003300"/>
                </a:solidFill>
                <a:latin typeface="Times New Roman" panose="02020603050405020304" pitchFamily="18" charset="0"/>
              </a:rPr>
              <a:t>s</a:t>
            </a:r>
            <a:r>
              <a:rPr lang="en-US" altLang="zh-CN" sz="2400" b="1" i="1" baseline="-25000" dirty="0">
                <a:solidFill>
                  <a:srgbClr val="003300"/>
                </a:solidFill>
                <a:latin typeface="Times New Roman" panose="02020603050405020304" pitchFamily="18" charset="0"/>
              </a:rPr>
              <a:t>i</a:t>
            </a:r>
            <a:r>
              <a:rPr lang="en-US" altLang="zh-CN" sz="2400" b="1" baseline="30000" dirty="0">
                <a:solidFill>
                  <a:srgbClr val="003300"/>
                </a:solidFill>
                <a:latin typeface="Times New Roman" panose="02020603050405020304" pitchFamily="18" charset="0"/>
                <a:sym typeface="Symbol" panose="05050102010706020507" pitchFamily="18" charset="2"/>
              </a:rPr>
              <a:t></a:t>
            </a:r>
            <a:r>
              <a:rPr lang="en-US" altLang="zh-CN" sz="2400" b="1" dirty="0">
                <a:solidFill>
                  <a:srgbClr val="003300"/>
                </a:solidFill>
                <a:latin typeface="Times New Roman" panose="02020603050405020304" pitchFamily="18" charset="0"/>
              </a:rPr>
              <a:t>t</a:t>
            </a:r>
            <a:r>
              <a:rPr lang="en-US" altLang="zh-CN" sz="2400" b="1" i="1" baseline="-25000" dirty="0">
                <a:solidFill>
                  <a:srgbClr val="003300"/>
                </a:solidFill>
                <a:latin typeface="Times New Roman" panose="02020603050405020304" pitchFamily="18" charset="0"/>
              </a:rPr>
              <a:t>j</a:t>
            </a:r>
            <a:r>
              <a:rPr lang="zh-CN" altLang="en-US" sz="2400" b="1" dirty="0">
                <a:solidFill>
                  <a:srgbClr val="003300"/>
                </a:solidFill>
                <a:latin typeface="Times New Roman" panose="02020603050405020304" pitchFamily="18" charset="0"/>
              </a:rPr>
              <a:t>（0≤</a:t>
            </a:r>
            <a:r>
              <a:rPr lang="en-US" altLang="zh-CN" sz="2400" b="1" i="1" dirty="0">
                <a:solidFill>
                  <a:srgbClr val="003300"/>
                </a:solidFill>
                <a:latin typeface="Times New Roman" panose="02020603050405020304" pitchFamily="18" charset="0"/>
              </a:rPr>
              <a:t>i</a:t>
            </a:r>
            <a:r>
              <a:rPr lang="en-US" altLang="zh-CN" sz="2400" b="1" dirty="0">
                <a:solidFill>
                  <a:srgbClr val="003300"/>
                </a:solidFill>
                <a:latin typeface="Times New Roman" panose="02020603050405020304" pitchFamily="18" charset="0"/>
              </a:rPr>
              <a:t>≤</a:t>
            </a:r>
            <a:r>
              <a:rPr lang="en-US" altLang="zh-CN" sz="2400" b="1" i="1" dirty="0">
                <a:solidFill>
                  <a:srgbClr val="003300"/>
                </a:solidFill>
                <a:latin typeface="Times New Roman" panose="02020603050405020304" pitchFamily="18" charset="0"/>
              </a:rPr>
              <a:t>n</a:t>
            </a:r>
            <a:r>
              <a:rPr lang="en-US" altLang="zh-CN" sz="2400" b="1" dirty="0">
                <a:solidFill>
                  <a:srgbClr val="003300"/>
                </a:solidFill>
                <a:latin typeface="Times New Roman" panose="02020603050405020304" pitchFamily="18" charset="0"/>
                <a:sym typeface="Symbol" panose="05050102010706020507" pitchFamily="18" charset="2"/>
              </a:rPr>
              <a:t></a:t>
            </a:r>
            <a:r>
              <a:rPr lang="en-US" altLang="zh-CN" sz="2400" b="1" dirty="0">
                <a:solidFill>
                  <a:srgbClr val="003300"/>
                </a:solidFill>
                <a:latin typeface="Times New Roman" panose="02020603050405020304" pitchFamily="18" charset="0"/>
              </a:rPr>
              <a:t>1，0≤</a:t>
            </a:r>
            <a:r>
              <a:rPr lang="en-US" altLang="zh-CN" sz="2400" b="1" i="1" dirty="0">
                <a:solidFill>
                  <a:srgbClr val="003300"/>
                </a:solidFill>
                <a:latin typeface="Times New Roman" panose="02020603050405020304" pitchFamily="18" charset="0"/>
              </a:rPr>
              <a:t>j</a:t>
            </a:r>
            <a:r>
              <a:rPr lang="en-US" altLang="zh-CN" sz="2400" b="1" dirty="0">
                <a:solidFill>
                  <a:srgbClr val="003300"/>
                </a:solidFill>
                <a:latin typeface="Times New Roman" panose="02020603050405020304" pitchFamily="18" charset="0"/>
              </a:rPr>
              <a:t>≤</a:t>
            </a:r>
            <a:r>
              <a:rPr lang="en-US" altLang="zh-CN" sz="2400" b="1" i="1" dirty="0">
                <a:solidFill>
                  <a:srgbClr val="003300"/>
                </a:solidFill>
                <a:latin typeface="Times New Roman" panose="02020603050405020304" pitchFamily="18" charset="0"/>
              </a:rPr>
              <a:t>m</a:t>
            </a:r>
            <a:r>
              <a:rPr lang="en-US" altLang="zh-CN" sz="2400" b="1" dirty="0">
                <a:solidFill>
                  <a:srgbClr val="003300"/>
                </a:solidFill>
                <a:latin typeface="Times New Roman" panose="02020603050405020304" pitchFamily="18" charset="0"/>
                <a:sym typeface="Symbol" panose="05050102010706020507" pitchFamily="18" charset="2"/>
              </a:rPr>
              <a:t></a:t>
            </a:r>
            <a:r>
              <a:rPr lang="en-US" altLang="zh-CN" sz="2400" b="1" dirty="0">
                <a:solidFill>
                  <a:srgbClr val="003300"/>
                </a:solidFill>
                <a:latin typeface="Times New Roman" panose="02020603050405020304" pitchFamily="18" charset="0"/>
              </a:rPr>
              <a:t>1，</a:t>
            </a:r>
            <a:r>
              <a:rPr lang="en-US" altLang="zh-CN" sz="2400" b="1" i="1" dirty="0">
                <a:solidFill>
                  <a:srgbClr val="003300"/>
                </a:solidFill>
                <a:latin typeface="Times New Roman" panose="02020603050405020304" pitchFamily="18" charset="0"/>
              </a:rPr>
              <a:t>j</a:t>
            </a:r>
            <a:r>
              <a:rPr lang="en-US" altLang="zh-CN" sz="2400" b="1" dirty="0">
                <a:solidFill>
                  <a:srgbClr val="003300"/>
                </a:solidFill>
                <a:latin typeface="Times New Roman" panose="02020603050405020304" pitchFamily="18" charset="0"/>
              </a:rPr>
              <a:t>≤</a:t>
            </a:r>
            <a:r>
              <a:rPr lang="en-US" altLang="zh-CN" sz="2400" b="1" i="1" dirty="0">
                <a:solidFill>
                  <a:srgbClr val="003300"/>
                </a:solidFill>
                <a:latin typeface="Times New Roman" panose="02020603050405020304" pitchFamily="18" charset="0"/>
              </a:rPr>
              <a:t>i</a:t>
            </a:r>
            <a:r>
              <a:rPr lang="zh-CN" altLang="en-US" sz="2400" b="1" dirty="0">
                <a:solidFill>
                  <a:srgbClr val="003300"/>
                </a:solidFill>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solidFill>
                  <a:srgbClr val="003300"/>
                </a:solidFill>
                <a:latin typeface="Times New Roman" panose="02020603050405020304" pitchFamily="18" charset="0"/>
              </a:rPr>
              <a:t>则应有</a:t>
            </a:r>
            <a:r>
              <a:rPr lang="en-US" altLang="zh-CN" sz="2400" b="1" dirty="0">
                <a:solidFill>
                  <a:srgbClr val="003300"/>
                </a:solidFill>
                <a:latin typeface="Times New Roman" panose="02020603050405020304" pitchFamily="18" charset="0"/>
              </a:rPr>
              <a:t>s</a:t>
            </a:r>
            <a:r>
              <a:rPr lang="en-US" altLang="zh-CN" sz="2400" b="1" i="1" baseline="-25000" dirty="0">
                <a:solidFill>
                  <a:srgbClr val="003300"/>
                </a:solidFill>
                <a:latin typeface="Times New Roman" panose="02020603050405020304" pitchFamily="18" charset="0"/>
              </a:rPr>
              <a:t>i</a:t>
            </a:r>
            <a:r>
              <a:rPr lang="en-US" altLang="zh-CN" sz="2400" b="1" baseline="-25000" dirty="0">
                <a:solidFill>
                  <a:srgbClr val="003300"/>
                </a:solidFill>
                <a:latin typeface="Times New Roman" panose="02020603050405020304" pitchFamily="18" charset="0"/>
                <a:sym typeface="Symbol" panose="05050102010706020507" pitchFamily="18" charset="2"/>
              </a:rPr>
              <a:t></a:t>
            </a:r>
            <a:r>
              <a:rPr lang="en-US" altLang="zh-CN" sz="2400" b="1" baseline="-25000" dirty="0">
                <a:solidFill>
                  <a:srgbClr val="003300"/>
                </a:solidFill>
                <a:latin typeface="Times New Roman" panose="02020603050405020304" pitchFamily="18" charset="0"/>
              </a:rPr>
              <a:t>1</a:t>
            </a:r>
            <a:r>
              <a:rPr lang="en-US" altLang="zh-CN" sz="2400" b="1" dirty="0">
                <a:solidFill>
                  <a:srgbClr val="003300"/>
                </a:solidFill>
                <a:latin typeface="Times New Roman" panose="02020603050405020304" pitchFamily="18" charset="0"/>
              </a:rPr>
              <a:t>=t</a:t>
            </a:r>
            <a:r>
              <a:rPr lang="en-US" altLang="zh-CN" sz="2400" b="1" i="1" baseline="-25000" dirty="0">
                <a:solidFill>
                  <a:srgbClr val="003300"/>
                </a:solidFill>
                <a:latin typeface="Times New Roman" panose="02020603050405020304" pitchFamily="18" charset="0"/>
              </a:rPr>
              <a:t>j</a:t>
            </a:r>
            <a:r>
              <a:rPr lang="en-US" altLang="zh-CN" sz="2400" b="1" baseline="-25000" dirty="0">
                <a:solidFill>
                  <a:srgbClr val="003300"/>
                </a:solidFill>
                <a:latin typeface="Times New Roman" panose="02020603050405020304" pitchFamily="18" charset="0"/>
                <a:sym typeface="Symbol" panose="05050102010706020507" pitchFamily="18" charset="2"/>
              </a:rPr>
              <a:t></a:t>
            </a:r>
            <a:r>
              <a:rPr lang="en-US" altLang="zh-CN" sz="2400" b="1" baseline="-25000" dirty="0">
                <a:solidFill>
                  <a:srgbClr val="003300"/>
                </a:solidFill>
                <a:latin typeface="Times New Roman" panose="02020603050405020304" pitchFamily="18" charset="0"/>
              </a:rPr>
              <a:t>1</a:t>
            </a:r>
            <a:r>
              <a:rPr lang="en-US" altLang="zh-CN" sz="2400" b="1" dirty="0">
                <a:solidFill>
                  <a:srgbClr val="003300"/>
                </a:solidFill>
                <a:latin typeface="Times New Roman" panose="02020603050405020304" pitchFamily="18" charset="0"/>
              </a:rPr>
              <a:t>，…，s</a:t>
            </a:r>
            <a:r>
              <a:rPr lang="en-US" altLang="zh-CN" sz="2400" b="1" i="1" baseline="-25000" dirty="0">
                <a:solidFill>
                  <a:srgbClr val="003300"/>
                </a:solidFill>
                <a:latin typeface="Times New Roman" panose="02020603050405020304" pitchFamily="18" charset="0"/>
              </a:rPr>
              <a:t>i</a:t>
            </a:r>
            <a:r>
              <a:rPr lang="en-US" altLang="zh-CN" sz="2400" b="1" baseline="-25000" dirty="0">
                <a:solidFill>
                  <a:srgbClr val="003300"/>
                </a:solidFill>
                <a:latin typeface="Times New Roman" panose="02020603050405020304" pitchFamily="18" charset="0"/>
                <a:sym typeface="Symbol" panose="05050102010706020507" pitchFamily="18" charset="2"/>
              </a:rPr>
              <a:t></a:t>
            </a:r>
            <a:r>
              <a:rPr lang="en-US" altLang="zh-CN" sz="2400" b="1" i="1" baseline="-25000" dirty="0">
                <a:solidFill>
                  <a:srgbClr val="003300"/>
                </a:solidFill>
                <a:latin typeface="Times New Roman" panose="02020603050405020304" pitchFamily="18" charset="0"/>
              </a:rPr>
              <a:t>j</a:t>
            </a:r>
            <a:r>
              <a:rPr lang="en-US" altLang="zh-CN" sz="2400" b="1" baseline="-25000" dirty="0">
                <a:solidFill>
                  <a:srgbClr val="003300"/>
                </a:solidFill>
                <a:latin typeface="Times New Roman" panose="02020603050405020304" pitchFamily="18" charset="0"/>
              </a:rPr>
              <a:t>+1</a:t>
            </a:r>
            <a:r>
              <a:rPr lang="en-US" altLang="zh-CN" sz="2400" b="1" dirty="0">
                <a:solidFill>
                  <a:srgbClr val="003300"/>
                </a:solidFill>
                <a:latin typeface="Times New Roman" panose="02020603050405020304" pitchFamily="18" charset="0"/>
              </a:rPr>
              <a:t>=t</a:t>
            </a:r>
            <a:r>
              <a:rPr lang="en-US" altLang="zh-CN" sz="2400" b="1" baseline="-25000" dirty="0">
                <a:solidFill>
                  <a:srgbClr val="003300"/>
                </a:solidFill>
                <a:latin typeface="Times New Roman" panose="02020603050405020304" pitchFamily="18" charset="0"/>
              </a:rPr>
              <a:t>1</a:t>
            </a:r>
            <a:r>
              <a:rPr lang="en-US" altLang="zh-CN" sz="2400" b="1" dirty="0">
                <a:solidFill>
                  <a:srgbClr val="003300"/>
                </a:solidFill>
                <a:latin typeface="Times New Roman" panose="02020603050405020304" pitchFamily="18" charset="0"/>
              </a:rPr>
              <a:t>，s</a:t>
            </a:r>
            <a:r>
              <a:rPr lang="en-US" altLang="zh-CN" sz="2400" b="1" i="1" baseline="-25000" dirty="0">
                <a:solidFill>
                  <a:srgbClr val="003300"/>
                </a:solidFill>
                <a:latin typeface="Times New Roman" panose="02020603050405020304" pitchFamily="18" charset="0"/>
              </a:rPr>
              <a:t>i</a:t>
            </a:r>
            <a:r>
              <a:rPr lang="en-US" altLang="zh-CN" sz="2400" b="1" baseline="-25000" dirty="0">
                <a:solidFill>
                  <a:srgbClr val="003300"/>
                </a:solidFill>
                <a:latin typeface="Times New Roman" panose="02020603050405020304" pitchFamily="18" charset="0"/>
                <a:sym typeface="Symbol" panose="05050102010706020507" pitchFamily="18" charset="2"/>
              </a:rPr>
              <a:t></a:t>
            </a:r>
            <a:r>
              <a:rPr lang="en-US" altLang="zh-CN" sz="2400" b="1" i="1" baseline="-25000" dirty="0">
                <a:solidFill>
                  <a:srgbClr val="003300"/>
                </a:solidFill>
                <a:latin typeface="Times New Roman" panose="02020603050405020304" pitchFamily="18" charset="0"/>
              </a:rPr>
              <a:t>j</a:t>
            </a:r>
            <a:r>
              <a:rPr lang="en-US" altLang="zh-CN" sz="2400" b="1" dirty="0">
                <a:solidFill>
                  <a:srgbClr val="003300"/>
                </a:solidFill>
                <a:latin typeface="Times New Roman" panose="02020603050405020304" pitchFamily="18" charset="0"/>
              </a:rPr>
              <a:t>=t</a:t>
            </a:r>
            <a:r>
              <a:rPr lang="en-US" altLang="zh-CN" sz="2400" b="1" baseline="-25000" dirty="0">
                <a:solidFill>
                  <a:srgbClr val="003300"/>
                </a:solidFill>
                <a:latin typeface="Times New Roman" panose="02020603050405020304" pitchFamily="18" charset="0"/>
              </a:rPr>
              <a:t>0</a:t>
            </a:r>
            <a:r>
              <a:rPr lang="en-US" altLang="zh-CN" sz="2400" b="1" dirty="0">
                <a:solidFill>
                  <a:srgbClr val="003300"/>
                </a:solidFill>
                <a:latin typeface="Times New Roman" panose="02020603050405020304" pitchFamily="18" charset="0"/>
              </a:rPr>
              <a:t>。</a:t>
            </a:r>
            <a:r>
              <a:rPr lang="zh-CN" altLang="en-US" sz="2400" b="1" dirty="0">
                <a:solidFill>
                  <a:srgbClr val="003300"/>
                </a:solidFill>
                <a:latin typeface="Times New Roman" panose="02020603050405020304" pitchFamily="18" charset="0"/>
              </a:rPr>
              <a:t>再由</a:t>
            </a:r>
            <a:r>
              <a:rPr lang="zh-CN" altLang="en-US" sz="2400" b="1" dirty="0">
                <a:solidFill>
                  <a:srgbClr val="003300"/>
                </a:solidFill>
                <a:latin typeface="宋体" panose="02010600030101010101" pitchFamily="2" charset="-122"/>
              </a:rPr>
              <a:t>①</a:t>
            </a:r>
            <a:r>
              <a:rPr lang="zh-CN" altLang="en-US" sz="2400" b="1" dirty="0">
                <a:solidFill>
                  <a:srgbClr val="003300"/>
                </a:solidFill>
                <a:latin typeface="Times New Roman" panose="02020603050405020304" pitchFamily="18" charset="0"/>
              </a:rPr>
              <a:t>可知，下一趟比较是从目标串</a:t>
            </a:r>
            <a:r>
              <a:rPr lang="en-US" altLang="zh-CN" sz="2400" b="1" dirty="0">
                <a:solidFill>
                  <a:srgbClr val="003300"/>
                </a:solidFill>
                <a:latin typeface="Times New Roman" panose="02020603050405020304" pitchFamily="18" charset="0"/>
              </a:rPr>
              <a:t>s</a:t>
            </a:r>
            <a:r>
              <a:rPr lang="zh-CN" altLang="en-US" sz="2400" b="1" dirty="0">
                <a:solidFill>
                  <a:srgbClr val="003300"/>
                </a:solidFill>
                <a:latin typeface="Times New Roman" panose="02020603050405020304" pitchFamily="18" charset="0"/>
              </a:rPr>
              <a:t>的第</a:t>
            </a:r>
            <a:r>
              <a:rPr lang="en-US" altLang="zh-CN" sz="2400" b="1" dirty="0">
                <a:solidFill>
                  <a:srgbClr val="003300"/>
                </a:solidFill>
                <a:latin typeface="Times New Roman" panose="02020603050405020304" pitchFamily="18" charset="0"/>
              </a:rPr>
              <a:t>s</a:t>
            </a:r>
            <a:r>
              <a:rPr lang="en-US" altLang="zh-CN" sz="2400" b="1" i="1" baseline="-25000" dirty="0">
                <a:solidFill>
                  <a:srgbClr val="003300"/>
                </a:solidFill>
                <a:latin typeface="Times New Roman" panose="02020603050405020304" pitchFamily="18" charset="0"/>
              </a:rPr>
              <a:t>i</a:t>
            </a:r>
            <a:r>
              <a:rPr lang="en-US" altLang="zh-CN" sz="2400" b="1" baseline="-25000" dirty="0">
                <a:solidFill>
                  <a:srgbClr val="003300"/>
                </a:solidFill>
                <a:latin typeface="Times New Roman" panose="02020603050405020304" pitchFamily="18" charset="0"/>
                <a:sym typeface="Symbol" panose="05050102010706020507" pitchFamily="18" charset="2"/>
              </a:rPr>
              <a:t></a:t>
            </a:r>
            <a:r>
              <a:rPr lang="en-US" altLang="zh-CN" sz="2400" b="1" i="1" baseline="-25000" dirty="0">
                <a:solidFill>
                  <a:srgbClr val="003300"/>
                </a:solidFill>
                <a:latin typeface="Times New Roman" panose="02020603050405020304" pitchFamily="18" charset="0"/>
              </a:rPr>
              <a:t>j</a:t>
            </a:r>
            <a:r>
              <a:rPr lang="en-US" altLang="zh-CN" sz="2400" b="1" baseline="-25000" dirty="0">
                <a:solidFill>
                  <a:srgbClr val="003300"/>
                </a:solidFill>
                <a:latin typeface="Times New Roman" panose="02020603050405020304" pitchFamily="18" charset="0"/>
              </a:rPr>
              <a:t>+1</a:t>
            </a:r>
            <a:r>
              <a:rPr lang="zh-CN" altLang="en-US" sz="2400" b="1" dirty="0">
                <a:solidFill>
                  <a:srgbClr val="003300"/>
                </a:solidFill>
                <a:latin typeface="Times New Roman" panose="02020603050405020304" pitchFamily="18" charset="0"/>
              </a:rPr>
              <a:t>个字符和模式串</a:t>
            </a:r>
            <a:r>
              <a:rPr lang="en-US" altLang="zh-CN" sz="2400" b="1" dirty="0">
                <a:solidFill>
                  <a:srgbClr val="003300"/>
                </a:solidFill>
                <a:latin typeface="Times New Roman" panose="02020603050405020304" pitchFamily="18" charset="0"/>
              </a:rPr>
              <a:t>t</a:t>
            </a:r>
            <a:r>
              <a:rPr lang="zh-CN" altLang="en-US" sz="2400" b="1" dirty="0">
                <a:solidFill>
                  <a:srgbClr val="003300"/>
                </a:solidFill>
                <a:latin typeface="Times New Roman" panose="02020603050405020304" pitchFamily="18" charset="0"/>
              </a:rPr>
              <a:t>的第一个字符</a:t>
            </a:r>
            <a:r>
              <a:rPr lang="en-US" altLang="zh-CN" sz="2400" b="1" dirty="0">
                <a:solidFill>
                  <a:srgbClr val="003300"/>
                </a:solidFill>
                <a:latin typeface="Times New Roman" panose="02020603050405020304" pitchFamily="18" charset="0"/>
              </a:rPr>
              <a:t>t</a:t>
            </a:r>
            <a:r>
              <a:rPr lang="en-US" altLang="zh-CN" sz="2400" b="1" baseline="-25000" dirty="0">
                <a:solidFill>
                  <a:srgbClr val="003300"/>
                </a:solidFill>
                <a:latin typeface="Times New Roman" panose="02020603050405020304" pitchFamily="18" charset="0"/>
              </a:rPr>
              <a:t>0</a:t>
            </a:r>
            <a:r>
              <a:rPr lang="zh-CN" altLang="en-US" sz="2400" b="1" dirty="0">
                <a:solidFill>
                  <a:srgbClr val="003300"/>
                </a:solidFill>
                <a:latin typeface="Times New Roman" panose="02020603050405020304" pitchFamily="18" charset="0"/>
              </a:rPr>
              <a:t>开始进行比较的。</a:t>
            </a:r>
            <a:endParaRPr lang="zh-CN" altLang="en-US" sz="2400" b="1" dirty="0">
              <a:solidFill>
                <a:srgbClr val="003300"/>
              </a:solidFill>
              <a:latin typeface="Times New Roman" panose="02020603050405020304" pitchFamily="18" charset="0"/>
            </a:endParaRPr>
          </a:p>
        </p:txBody>
      </p:sp>
      <p:graphicFrame>
        <p:nvGraphicFramePr>
          <p:cNvPr id="1026" name="Object 1"/>
          <p:cNvGraphicFramePr/>
          <p:nvPr/>
        </p:nvGraphicFramePr>
        <p:xfrm>
          <a:off x="2279650" y="2781300"/>
          <a:ext cx="8153400" cy="1371600"/>
        </p:xfrm>
        <a:graphic>
          <a:graphicData uri="http://schemas.openxmlformats.org/presentationml/2006/ole">
            <mc:AlternateContent xmlns:mc="http://schemas.openxmlformats.org/markup-compatibility/2006">
              <mc:Choice xmlns:v="urn:schemas-microsoft-com:vml" Requires="v">
                <p:oleObj spid="_x0000_s3076" name="" r:id="rId1" imgW="3206750" imgH="496570" progId="Word.Document.8">
                  <p:embed/>
                </p:oleObj>
              </mc:Choice>
              <mc:Fallback>
                <p:oleObj name="" r:id="rId1" imgW="3206750" imgH="496570" progId="Word.Document.8">
                  <p:embed/>
                  <p:pic>
                    <p:nvPicPr>
                      <p:cNvPr id="0" name="图片 3075"/>
                      <p:cNvPicPr/>
                      <p:nvPr/>
                    </p:nvPicPr>
                    <p:blipFill>
                      <a:blip r:embed="rId2"/>
                      <a:stretch>
                        <a:fillRect/>
                      </a:stretch>
                    </p:blipFill>
                    <p:spPr>
                      <a:xfrm>
                        <a:off x="2279650" y="2781300"/>
                        <a:ext cx="8153400" cy="1371600"/>
                      </a:xfrm>
                      <a:prstGeom prst="rect">
                        <a:avLst/>
                      </a:prstGeom>
                      <a:noFill/>
                      <a:ln w="38100">
                        <a:noFill/>
                        <a:miter/>
                      </a:ln>
                    </p:spPr>
                  </p:pic>
                </p:oleObj>
              </mc:Fallback>
            </mc:AlternateContent>
          </a:graphicData>
        </a:graphic>
      </p:graphicFrame>
      <p:sp>
        <p:nvSpPr>
          <p:cNvPr id="5" name="Up Arrow 4"/>
          <p:cNvSpPr/>
          <p:nvPr/>
        </p:nvSpPr>
        <p:spPr>
          <a:xfrm rot="3039380">
            <a:off x="3725863" y="2968625"/>
            <a:ext cx="371475" cy="936625"/>
          </a:xfrm>
          <a:prstGeom prst="upArrow">
            <a:avLst>
              <a:gd name="adj1" fmla="val 50000"/>
              <a:gd name="adj2" fmla="val 50065"/>
            </a:avLst>
          </a:prstGeom>
          <a:solidFill>
            <a:srgbClr val="92D050"/>
          </a:solidFill>
          <a:ln w="9525" cap="flat" cmpd="sng">
            <a:solidFill>
              <a:schemeClr val="tx1"/>
            </a:solidFill>
            <a:prstDash val="solid"/>
            <a:miter/>
            <a:headEnd type="none" w="med" len="med"/>
            <a:tailEnd type="none" w="med" len="med"/>
          </a:ln>
        </p:spPr>
        <p:txBody>
          <a:bodyPr wrap="none"/>
          <a:p>
            <a:endParaRPr lang="zh-CN" altLang="en-US" sz="2400" dirty="0">
              <a:solidFill>
                <a:srgbClr val="6600FF"/>
              </a:solidFill>
              <a:latin typeface="Times New Roman" panose="02020603050405020304" pitchFamily="18" charset="0"/>
            </a:endParaRPr>
          </a:p>
        </p:txBody>
      </p:sp>
      <p:sp>
        <p:nvSpPr>
          <p:cNvPr id="1029" name="Slide Number Placeholder 5"/>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charRg st="24" end="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linds(horizontal)">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7">
                                            <p:txEl>
                                              <p:charRg st="90" end="21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3"/>
          <p:cNvSpPr>
            <a:spLocks noGrp="1"/>
          </p:cNvSpPr>
          <p:nvPr>
            <p:ph idx="1"/>
          </p:nvPr>
        </p:nvSpPr>
        <p:spPr>
          <a:xfrm>
            <a:off x="1738313" y="609600"/>
            <a:ext cx="8929687" cy="5715000"/>
          </a:xfrm>
        </p:spPr>
        <p:txBody>
          <a:bodyPr vert="horz" wrap="square" lIns="91440" tIns="45720" rIns="91440" bIns="45720" anchor="t"/>
          <a:p>
            <a:pPr eaLnBrk="1" hangingPunct="1">
              <a:lnSpc>
                <a:spcPct val="90000"/>
              </a:lnSpc>
              <a:buNone/>
            </a:pPr>
            <a:r>
              <a:rPr lang="zh-CN" altLang="en-US" sz="2800" b="1" dirty="0">
                <a:solidFill>
                  <a:srgbClr val="CC0000"/>
                </a:solidFill>
                <a:latin typeface="Arial" panose="020B0604020202020204" pitchFamily="34" charset="0"/>
                <a:ea typeface="黑体" panose="02010609060101010101" pitchFamily="49" charset="-122"/>
                <a:sym typeface="Symbol" panose="05050102010706020507" pitchFamily="18" charset="2"/>
              </a:rPr>
              <a:t>2．顺序串的</a:t>
            </a:r>
            <a:r>
              <a:rPr lang="en-US" altLang="zh-CN" sz="2800" b="1" dirty="0">
                <a:solidFill>
                  <a:srgbClr val="CC0000"/>
                </a:solidFill>
                <a:latin typeface="Arial" panose="020B0604020202020204" pitchFamily="34" charset="0"/>
                <a:ea typeface="黑体" panose="02010609060101010101" pitchFamily="49" charset="-122"/>
                <a:sym typeface="Symbol" panose="05050102010706020507" pitchFamily="18" charset="2"/>
              </a:rPr>
              <a:t>BF</a:t>
            </a:r>
            <a:r>
              <a:rPr lang="zh-CN" altLang="en-US" sz="2800" b="1" dirty="0">
                <a:solidFill>
                  <a:srgbClr val="CC0000"/>
                </a:solidFill>
                <a:latin typeface="Arial" panose="020B0604020202020204" pitchFamily="34" charset="0"/>
                <a:ea typeface="黑体" panose="02010609060101010101" pitchFamily="49" charset="-122"/>
                <a:sym typeface="Symbol" panose="05050102010706020507" pitchFamily="18" charset="2"/>
              </a:rPr>
              <a:t>模式匹配算法实现</a:t>
            </a:r>
            <a:endParaRPr lang="zh-CN" altLang="en-US" sz="2800" b="1" dirty="0">
              <a:solidFill>
                <a:srgbClr val="CC0000"/>
              </a:solidFill>
              <a:latin typeface="Arial" panose="020B0604020202020204" pitchFamily="34" charset="0"/>
              <a:ea typeface="黑体" panose="02010609060101010101" pitchFamily="49" charset="-122"/>
              <a:sym typeface="Symbol" panose="05050102010706020507" pitchFamily="18" charset="2"/>
            </a:endParaRPr>
          </a:p>
          <a:p>
            <a:pPr eaLnBrk="1" hangingPunct="1">
              <a:lnSpc>
                <a:spcPct val="90000"/>
              </a:lnSpc>
              <a:spcBef>
                <a:spcPts val="300"/>
              </a:spcBef>
              <a:buNone/>
            </a:pPr>
            <a:r>
              <a:rPr lang="en-US" altLang="zh-CN" sz="2400" b="1" dirty="0">
                <a:solidFill>
                  <a:srgbClr val="0000FF"/>
                </a:solidFill>
                <a:latin typeface="黑体" panose="02010609060101010101" pitchFamily="49" charset="-122"/>
                <a:ea typeface="黑体" panose="02010609060101010101" pitchFamily="49" charset="-122"/>
                <a:sym typeface="Symbol" panose="05050102010706020507" pitchFamily="18" charset="2"/>
              </a:rPr>
              <a:t>/* </a:t>
            </a:r>
            <a:r>
              <a:rPr lang="zh-CN" altLang="en-US" sz="2400" b="1" dirty="0">
                <a:solidFill>
                  <a:srgbClr val="0000FF"/>
                </a:solidFill>
                <a:latin typeface="黑体" panose="02010609060101010101" pitchFamily="49" charset="-122"/>
                <a:ea typeface="黑体" panose="02010609060101010101" pitchFamily="49" charset="-122"/>
                <a:sym typeface="Symbol" panose="05050102010706020507" pitchFamily="18" charset="2"/>
              </a:rPr>
              <a:t>顺序串模式匹配运算求模式</a:t>
            </a:r>
            <a:r>
              <a:rPr lang="en-US" altLang="zh-CN" sz="2400" b="1" dirty="0">
                <a:solidFill>
                  <a:srgbClr val="0000FF"/>
                </a:solidFill>
                <a:latin typeface="黑体" panose="02010609060101010101" pitchFamily="49" charset="-122"/>
                <a:ea typeface="黑体" panose="02010609060101010101" pitchFamily="49" charset="-122"/>
                <a:sym typeface="Symbol" panose="05050102010706020507" pitchFamily="18" charset="2"/>
              </a:rPr>
              <a:t>t</a:t>
            </a:r>
            <a:r>
              <a:rPr lang="zh-CN" altLang="en-US" sz="2400" b="1" dirty="0">
                <a:solidFill>
                  <a:srgbClr val="0000FF"/>
                </a:solidFill>
                <a:latin typeface="黑体" panose="02010609060101010101" pitchFamily="49" charset="-122"/>
                <a:ea typeface="黑体" panose="02010609060101010101" pitchFamily="49" charset="-122"/>
                <a:sym typeface="Symbol" panose="05050102010706020507" pitchFamily="18" charset="2"/>
              </a:rPr>
              <a:t>在目标串</a:t>
            </a:r>
            <a:r>
              <a:rPr lang="en-US" altLang="zh-CN" sz="2400" b="1" dirty="0">
                <a:solidFill>
                  <a:srgbClr val="0000FF"/>
                </a:solidFill>
                <a:latin typeface="黑体" panose="02010609060101010101" pitchFamily="49" charset="-122"/>
                <a:ea typeface="黑体" panose="02010609060101010101" pitchFamily="49" charset="-122"/>
                <a:sym typeface="Symbol" panose="05050102010706020507" pitchFamily="18" charset="2"/>
              </a:rPr>
              <a:t>s</a:t>
            </a:r>
            <a:r>
              <a:rPr lang="zh-CN" altLang="en-US" sz="2400" b="1" dirty="0">
                <a:solidFill>
                  <a:srgbClr val="0000FF"/>
                </a:solidFill>
                <a:latin typeface="黑体" panose="02010609060101010101" pitchFamily="49" charset="-122"/>
                <a:ea typeface="黑体" panose="02010609060101010101" pitchFamily="49" charset="-122"/>
                <a:sym typeface="Symbol" panose="05050102010706020507" pitchFamily="18" charset="2"/>
              </a:rPr>
              <a:t>首次出现位置 */</a:t>
            </a:r>
            <a:endParaRPr lang="en-US" altLang="zh-CN" sz="2400" b="1" dirty="0">
              <a:solidFill>
                <a:srgbClr val="0000FF"/>
              </a:solidFill>
              <a:latin typeface="黑体" panose="02010609060101010101" pitchFamily="49" charset="-122"/>
              <a:ea typeface="黑体" panose="02010609060101010101" pitchFamily="49" charset="-122"/>
              <a:sym typeface="Symbol" panose="05050102010706020507" pitchFamily="18" charset="2"/>
            </a:endParaRPr>
          </a:p>
          <a:p>
            <a:pPr marL="0" lvl="1" eaLnBrk="1" hangingPunct="1">
              <a:lnSpc>
                <a:spcPct val="90000"/>
              </a:lnSpc>
              <a:spcBef>
                <a:spcPts val="300"/>
              </a:spcBef>
              <a:buNone/>
            </a:pPr>
            <a:r>
              <a:rPr lang="en-US" altLang="zh-CN" sz="2400" b="1" dirty="0">
                <a:latin typeface="Times New Roman" panose="02020603050405020304" pitchFamily="18" charset="0"/>
                <a:sym typeface="Symbol" panose="05050102010706020507" pitchFamily="18" charset="2"/>
              </a:rPr>
              <a:t>int  S_bfindex(s, t)		</a:t>
            </a:r>
            <a:endParaRPr lang="en-US" altLang="zh-CN" sz="2400" b="1" dirty="0">
              <a:latin typeface="Times New Roman" panose="02020603050405020304" pitchFamily="18" charset="0"/>
              <a:sym typeface="Symbol" panose="05050102010706020507" pitchFamily="18" charset="2"/>
            </a:endParaRPr>
          </a:p>
          <a:p>
            <a:pPr marL="0" lvl="1" eaLnBrk="1" hangingPunct="1">
              <a:lnSpc>
                <a:spcPct val="90000"/>
              </a:lnSpc>
              <a:spcBef>
                <a:spcPts val="300"/>
              </a:spcBef>
              <a:buNone/>
            </a:pPr>
            <a:r>
              <a:rPr lang="en-US" altLang="zh-CN" sz="2400" b="1" dirty="0">
                <a:latin typeface="Times New Roman" panose="02020603050405020304" pitchFamily="18" charset="0"/>
                <a:sym typeface="Symbol" panose="05050102010706020507" pitchFamily="18" charset="2"/>
              </a:rPr>
              <a:t>seqstring    *s, *t;</a:t>
            </a:r>
            <a:endParaRPr lang="en-US" altLang="zh-CN"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en-US" altLang="zh-CN" sz="2400" b="1" dirty="0">
                <a:latin typeface="Times New Roman" panose="02020603050405020304" pitchFamily="18" charset="0"/>
                <a:sym typeface="Symbol" panose="05050102010706020507" pitchFamily="18" charset="2"/>
              </a:rPr>
              <a:t>{int  i=0, j=0;                /* </a:t>
            </a:r>
            <a:r>
              <a:rPr lang="zh-CN" altLang="en-US" sz="2400" b="1" dirty="0">
                <a:latin typeface="Times New Roman" panose="02020603050405020304" pitchFamily="18" charset="0"/>
                <a:sym typeface="Symbol" panose="05050102010706020507" pitchFamily="18" charset="2"/>
              </a:rPr>
              <a:t>模式</a:t>
            </a:r>
            <a:r>
              <a:rPr lang="en-US" altLang="zh-CN" sz="2400" b="1" dirty="0">
                <a:latin typeface="Times New Roman" panose="02020603050405020304" pitchFamily="18" charset="0"/>
                <a:sym typeface="Symbol" panose="05050102010706020507" pitchFamily="18" charset="2"/>
              </a:rPr>
              <a:t>t</a:t>
            </a:r>
            <a:r>
              <a:rPr lang="zh-CN" altLang="en-US" sz="2400" b="1" dirty="0">
                <a:latin typeface="Times New Roman" panose="02020603050405020304" pitchFamily="18" charset="0"/>
                <a:sym typeface="Symbol" panose="05050102010706020507" pitchFamily="18" charset="2"/>
              </a:rPr>
              <a:t>和目标串</a:t>
            </a:r>
            <a:r>
              <a:rPr lang="en-US" altLang="zh-CN" sz="2400" b="1" dirty="0">
                <a:latin typeface="Times New Roman" panose="02020603050405020304" pitchFamily="18" charset="0"/>
                <a:sym typeface="Symbol" panose="05050102010706020507" pitchFamily="18" charset="2"/>
              </a:rPr>
              <a:t>s</a:t>
            </a:r>
            <a:r>
              <a:rPr lang="zh-CN" altLang="en-US" sz="2400" b="1" dirty="0">
                <a:latin typeface="Times New Roman" panose="02020603050405020304" pitchFamily="18" charset="0"/>
                <a:sym typeface="Symbol" panose="05050102010706020507" pitchFamily="18" charset="2"/>
              </a:rPr>
              <a:t>初始位置为0 */</a:t>
            </a:r>
            <a:endParaRPr lang="en-US" altLang="zh-CN"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zh-CN" altLang="en-US" sz="2400" b="1" dirty="0">
                <a:latin typeface="Times New Roman" panose="02020603050405020304" pitchFamily="18" charset="0"/>
                <a:sym typeface="Symbol" panose="05050102010706020507" pitchFamily="18" charset="2"/>
              </a:rPr>
              <a:t> </a:t>
            </a:r>
            <a:r>
              <a:rPr lang="en-US" altLang="zh-CN" sz="2400" b="1" dirty="0">
                <a:solidFill>
                  <a:srgbClr val="A50021"/>
                </a:solidFill>
                <a:latin typeface="Times New Roman" panose="02020603050405020304" pitchFamily="18" charset="0"/>
                <a:sym typeface="Symbol" panose="05050102010706020507" pitchFamily="18" charset="2"/>
              </a:rPr>
              <a:t>int  n=s-&gt;slen,    m=t-&gt;slen;</a:t>
            </a:r>
            <a:endParaRPr lang="en-US" altLang="zh-CN" sz="2400" b="1" dirty="0">
              <a:solidFill>
                <a:srgbClr val="A50021"/>
              </a:solidFill>
              <a:latin typeface="Times New Roman" panose="02020603050405020304" pitchFamily="18" charset="0"/>
              <a:sym typeface="Symbol" panose="05050102010706020507" pitchFamily="18" charset="2"/>
            </a:endParaRPr>
          </a:p>
          <a:p>
            <a:pPr marL="0" lvl="1" eaLnBrk="1" hangingPunct="1">
              <a:lnSpc>
                <a:spcPct val="90000"/>
              </a:lnSpc>
              <a:buNone/>
            </a:pPr>
            <a:r>
              <a:rPr lang="en-US" altLang="zh-CN" sz="2400" b="1" dirty="0">
                <a:latin typeface="Times New Roman" panose="02020603050405020304" pitchFamily="18" charset="0"/>
                <a:sym typeface="Symbol" panose="05050102010706020507" pitchFamily="18" charset="2"/>
              </a:rPr>
              <a:t> </a:t>
            </a:r>
            <a:r>
              <a:rPr lang="en-US" altLang="zh-CN" sz="2400" b="1" dirty="0">
                <a:solidFill>
                  <a:srgbClr val="9900FF"/>
                </a:solidFill>
                <a:latin typeface="Times New Roman" panose="02020603050405020304" pitchFamily="18" charset="0"/>
                <a:sym typeface="Symbol" panose="05050102010706020507" pitchFamily="18" charset="2"/>
              </a:rPr>
              <a:t>while((i&lt;n)&amp;&amp;(j&lt;m))</a:t>
            </a:r>
            <a:r>
              <a:rPr lang="en-US" altLang="zh-CN" sz="2400" b="1" dirty="0">
                <a:latin typeface="Times New Roman" panose="02020603050405020304" pitchFamily="18" charset="0"/>
                <a:sym typeface="Symbol" panose="05050102010706020507" pitchFamily="18" charset="2"/>
              </a:rPr>
              <a:t>		/* </a:t>
            </a:r>
            <a:r>
              <a:rPr lang="zh-CN" altLang="en-US" sz="2400" b="1" dirty="0">
                <a:latin typeface="Times New Roman" panose="02020603050405020304" pitchFamily="18" charset="0"/>
                <a:sym typeface="Symbol" panose="05050102010706020507" pitchFamily="18" charset="2"/>
              </a:rPr>
              <a:t>两个字符串比较 */</a:t>
            </a:r>
            <a:endParaRPr lang="zh-CN" altLang="en-US"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zh-CN" altLang="en-US" sz="2400" b="1" dirty="0">
                <a:solidFill>
                  <a:srgbClr val="A50021"/>
                </a:solidFill>
                <a:latin typeface="Times New Roman" panose="02020603050405020304" pitchFamily="18" charset="0"/>
                <a:sym typeface="Symbol" panose="05050102010706020507" pitchFamily="18" charset="2"/>
              </a:rPr>
              <a:t>   </a:t>
            </a:r>
            <a:r>
              <a:rPr lang="en-US" altLang="zh-CN" sz="2400" b="1" dirty="0">
                <a:solidFill>
                  <a:srgbClr val="A50021"/>
                </a:solidFill>
                <a:latin typeface="Times New Roman" panose="02020603050405020304" pitchFamily="18" charset="0"/>
                <a:sym typeface="Symbol" panose="05050102010706020507" pitchFamily="18" charset="2"/>
              </a:rPr>
              <a:t>if(s-&gt;data[i]==t-&gt;data[j])</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两个字符相等</a:t>
            </a:r>
            <a:endParaRPr lang="zh-CN" altLang="en-US"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zh-CN" altLang="en-US" sz="2400" b="1" dirty="0">
                <a:latin typeface="Times New Roman" panose="02020603050405020304" pitchFamily="18" charset="0"/>
                <a:sym typeface="Symbol" panose="05050102010706020507" pitchFamily="18" charset="2"/>
              </a:rPr>
              <a:t>         { </a:t>
            </a:r>
            <a:r>
              <a:rPr lang="en-US" altLang="zh-CN" sz="2400" b="1" dirty="0">
                <a:latin typeface="Times New Roman" panose="02020603050405020304" pitchFamily="18" charset="0"/>
                <a:sym typeface="Symbol" panose="05050102010706020507" pitchFamily="18" charset="2"/>
              </a:rPr>
              <a:t>i++;      j++;  }            /</a:t>
            </a:r>
            <a:r>
              <a:rPr lang="zh-CN" altLang="en-US"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j</a:t>
            </a:r>
            <a:r>
              <a:rPr lang="zh-CN" altLang="en-US" sz="2400" b="1" dirty="0">
                <a:latin typeface="Times New Roman" panose="02020603050405020304" pitchFamily="18" charset="0"/>
                <a:sym typeface="Symbol" panose="05050102010706020507" pitchFamily="18" charset="2"/>
              </a:rPr>
              <a:t>只从</a:t>
            </a:r>
            <a:r>
              <a:rPr lang="en-US" altLang="zh-CN" sz="2400" b="1" dirty="0">
                <a:latin typeface="Times New Roman" panose="02020603050405020304" pitchFamily="18" charset="0"/>
                <a:sym typeface="Symbol" panose="05050102010706020507" pitchFamily="18" charset="2"/>
              </a:rPr>
              <a:t>0</a:t>
            </a:r>
            <a:r>
              <a:rPr lang="zh-CN" altLang="en-US" sz="2400" b="1" dirty="0">
                <a:latin typeface="Times New Roman" panose="02020603050405020304" pitchFamily="18" charset="0"/>
                <a:sym typeface="Symbol" panose="05050102010706020507" pitchFamily="18" charset="2"/>
              </a:rPr>
              <a:t>到</a:t>
            </a:r>
            <a:r>
              <a:rPr lang="en-US" altLang="zh-CN" sz="2400" b="1" dirty="0">
                <a:latin typeface="Times New Roman" panose="02020603050405020304" pitchFamily="18" charset="0"/>
                <a:sym typeface="Symbol" panose="05050102010706020507" pitchFamily="18" charset="2"/>
              </a:rPr>
              <a:t>m-1*/</a:t>
            </a:r>
            <a:endParaRPr lang="en-US" altLang="zh-CN"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en-US" altLang="zh-CN" sz="2400" b="1" dirty="0">
                <a:latin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sym typeface="Symbol" panose="05050102010706020507" pitchFamily="18" charset="2"/>
              </a:rPr>
              <a:t>else  </a:t>
            </a:r>
            <a:r>
              <a:rPr lang="en-US" altLang="zh-CN" sz="2400" b="1" dirty="0">
                <a:latin typeface="Times New Roman" panose="02020603050405020304" pitchFamily="18" charset="0"/>
                <a:sym typeface="Symbol" panose="05050102010706020507" pitchFamily="18" charset="2"/>
              </a:rPr>
              <a:t> /* </a:t>
            </a:r>
            <a:r>
              <a:rPr lang="zh-CN" altLang="en-US" sz="2400" b="1" dirty="0">
                <a:latin typeface="Times New Roman" panose="02020603050405020304" pitchFamily="18" charset="0"/>
                <a:sym typeface="Symbol" panose="05050102010706020507" pitchFamily="18" charset="2"/>
              </a:rPr>
              <a:t>匹配失败，指针</a:t>
            </a:r>
            <a:r>
              <a:rPr lang="en-US" altLang="zh-CN" sz="2400" b="1" dirty="0">
                <a:latin typeface="Times New Roman" panose="02020603050405020304" pitchFamily="18" charset="0"/>
                <a:sym typeface="Symbol" panose="05050102010706020507" pitchFamily="18" charset="2"/>
              </a:rPr>
              <a:t>i</a:t>
            </a:r>
            <a:r>
              <a:rPr lang="zh-CN" altLang="en-US" sz="2400" b="1" dirty="0">
                <a:latin typeface="Times New Roman" panose="02020603050405020304" pitchFamily="18" charset="0"/>
                <a:sym typeface="Symbol" panose="05050102010706020507" pitchFamily="18" charset="2"/>
              </a:rPr>
              <a:t>回溯</a:t>
            </a:r>
            <a:r>
              <a:rPr lang="en-US" altLang="zh-CN" sz="2400" b="1" dirty="0">
                <a:latin typeface="Times New Roman" panose="02020603050405020304" pitchFamily="18" charset="0"/>
                <a:sym typeface="Symbol" panose="05050102010706020507" pitchFamily="18" charset="2"/>
              </a:rPr>
              <a:t>j-1</a:t>
            </a:r>
            <a:r>
              <a:rPr lang="zh-CN" altLang="en-US" sz="2400" b="1" dirty="0">
                <a:latin typeface="Times New Roman" panose="02020603050405020304" pitchFamily="18" charset="0"/>
                <a:sym typeface="Symbol" panose="05050102010706020507" pitchFamily="18" charset="2"/>
              </a:rPr>
              <a:t>个字符，进行下趟匹配 */</a:t>
            </a:r>
            <a:endParaRPr lang="zh-CN" altLang="en-US"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zh-CN" altLang="en-US" sz="2400" b="1" dirty="0">
                <a:latin typeface="Times New Roman" panose="02020603050405020304" pitchFamily="18" charset="0"/>
                <a:sym typeface="Symbol" panose="05050102010706020507" pitchFamily="18" charset="2"/>
              </a:rPr>
              <a:t>        </a:t>
            </a:r>
            <a:r>
              <a:rPr lang="zh-CN" altLang="en-US" sz="2400" b="1" dirty="0">
                <a:solidFill>
                  <a:srgbClr val="0000FF"/>
                </a:solidFill>
                <a:latin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sym typeface="Symbol" panose="05050102010706020507" pitchFamily="18" charset="2"/>
              </a:rPr>
              <a:t>i=i-j+1;  j=0;  }</a:t>
            </a:r>
            <a:r>
              <a:rPr lang="en-US" altLang="zh-CN" sz="2400" b="1" dirty="0">
                <a:latin typeface="Times New Roman" panose="02020603050405020304" pitchFamily="18" charset="0"/>
                <a:sym typeface="Symbol" panose="05050102010706020507" pitchFamily="18" charset="2"/>
              </a:rPr>
              <a:t> /* </a:t>
            </a:r>
            <a:r>
              <a:rPr lang="zh-CN" altLang="en-US" sz="2400" b="1" dirty="0">
                <a:latin typeface="Times New Roman" panose="02020603050405020304" pitchFamily="18" charset="0"/>
                <a:sym typeface="Symbol" panose="05050102010706020507" pitchFamily="18" charset="2"/>
              </a:rPr>
              <a:t>从模式</a:t>
            </a:r>
            <a:r>
              <a:rPr lang="en-US" altLang="zh-CN" sz="2400" b="1" dirty="0">
                <a:latin typeface="Times New Roman" panose="02020603050405020304" pitchFamily="18" charset="0"/>
                <a:sym typeface="Symbol" panose="05050102010706020507" pitchFamily="18" charset="2"/>
              </a:rPr>
              <a:t>t</a:t>
            </a:r>
            <a:r>
              <a:rPr lang="zh-CN" altLang="en-US" sz="2400" b="1" dirty="0">
                <a:latin typeface="Times New Roman" panose="02020603050405020304" pitchFamily="18" charset="0"/>
                <a:sym typeface="Symbol" panose="05050102010706020507" pitchFamily="18" charset="2"/>
              </a:rPr>
              <a:t>第一个字符开始进行下一趟匹配*/ </a:t>
            </a:r>
            <a:endParaRPr lang="zh-CN" altLang="en-US"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en-US" altLang="zh-CN" sz="2400" b="1" dirty="0">
                <a:latin typeface="Times New Roman" panose="02020603050405020304" pitchFamily="18" charset="0"/>
                <a:sym typeface="Symbol" panose="05050102010706020507" pitchFamily="18" charset="2"/>
              </a:rPr>
              <a:t>if(j==m)    return(i-m);	/*</a:t>
            </a:r>
            <a:r>
              <a:rPr lang="zh-CN" altLang="en-US" sz="2400" b="1" dirty="0">
                <a:latin typeface="Times New Roman" panose="02020603050405020304" pitchFamily="18" charset="0"/>
                <a:sym typeface="Symbol" panose="05050102010706020507" pitchFamily="18" charset="2"/>
              </a:rPr>
              <a:t>当匹配成功时是</a:t>
            </a:r>
            <a:r>
              <a:rPr lang="en-US" altLang="zh-CN" sz="2400" b="1" dirty="0">
                <a:latin typeface="Times New Roman" panose="02020603050405020304" pitchFamily="18" charset="0"/>
                <a:sym typeface="Symbol" panose="05050102010706020507" pitchFamily="18" charset="2"/>
              </a:rPr>
              <a:t>i-m</a:t>
            </a:r>
            <a:r>
              <a:rPr lang="zh-CN" altLang="en-US" sz="2400" b="1" dirty="0">
                <a:latin typeface="Times New Roman" panose="02020603050405020304" pitchFamily="18" charset="0"/>
                <a:sym typeface="Symbol" panose="05050102010706020507" pitchFamily="18" charset="2"/>
              </a:rPr>
              <a:t>的位置*/ </a:t>
            </a:r>
            <a:r>
              <a:rPr lang="en-US" altLang="zh-CN" sz="2400" b="1" dirty="0">
                <a:latin typeface="Times New Roman" panose="02020603050405020304" pitchFamily="18" charset="0"/>
                <a:sym typeface="Symbol" panose="05050102010706020507" pitchFamily="18" charset="2"/>
              </a:rPr>
              <a:t> 	</a:t>
            </a:r>
            <a:endParaRPr lang="zh-CN" altLang="en-US"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else          return(-1);	</a:t>
            </a:r>
            <a:r>
              <a:rPr lang="zh-CN" altLang="en-US" sz="2400" b="1" dirty="0">
                <a:latin typeface="Times New Roman" panose="02020603050405020304" pitchFamily="18" charset="0"/>
                <a:sym typeface="Symbol" panose="05050102010706020507" pitchFamily="18" charset="2"/>
              </a:rPr>
              <a:t>    /* </a:t>
            </a:r>
            <a:r>
              <a:rPr lang="en-US" altLang="zh-CN" sz="2400" b="1" dirty="0">
                <a:latin typeface="Times New Roman" panose="02020603050405020304" pitchFamily="18" charset="0"/>
                <a:sym typeface="Symbol" panose="05050102010706020507" pitchFamily="18" charset="2"/>
              </a:rPr>
              <a:t>S_BFINDEX */</a:t>
            </a:r>
            <a:endParaRPr lang="en-US" altLang="zh-CN" sz="2400" b="1" dirty="0">
              <a:latin typeface="Times New Roman" panose="02020603050405020304" pitchFamily="18" charset="0"/>
              <a:sym typeface="Symbol" panose="05050102010706020507" pitchFamily="18" charset="2"/>
            </a:endParaRPr>
          </a:p>
          <a:p>
            <a:pPr marL="0" lvl="1" eaLnBrk="1" hangingPunct="1">
              <a:lnSpc>
                <a:spcPct val="90000"/>
              </a:lnSpc>
              <a:buNone/>
            </a:pPr>
            <a:r>
              <a:rPr lang="en-US" altLang="zh-CN" sz="2400" b="1" dirty="0">
                <a:latin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endParaRPr>
          </a:p>
        </p:txBody>
      </p:sp>
      <p:cxnSp>
        <p:nvCxnSpPr>
          <p:cNvPr id="8" name="直接连接符 7"/>
          <p:cNvCxnSpPr/>
          <p:nvPr/>
        </p:nvCxnSpPr>
        <p:spPr>
          <a:xfrm>
            <a:off x="3238500" y="5357813"/>
            <a:ext cx="1428750" cy="1587"/>
          </a:xfrm>
          <a:prstGeom prst="line">
            <a:avLst/>
          </a:prstGeom>
          <a:ln w="28575" cap="flat" cmpd="sng">
            <a:solidFill>
              <a:srgbClr val="FF0000"/>
            </a:solidFill>
            <a:prstDash val="solid"/>
            <a:miter/>
            <a:headEnd type="none" w="med" len="med"/>
            <a:tailEnd type="none" w="med" len="med"/>
          </a:ln>
        </p:spPr>
      </p:cxnSp>
      <p:cxnSp>
        <p:nvCxnSpPr>
          <p:cNvPr id="9" name="直接连接符 8"/>
          <p:cNvCxnSpPr/>
          <p:nvPr/>
        </p:nvCxnSpPr>
        <p:spPr>
          <a:xfrm>
            <a:off x="2524125" y="5000625"/>
            <a:ext cx="1000125" cy="1588"/>
          </a:xfrm>
          <a:prstGeom prst="line">
            <a:avLst/>
          </a:prstGeom>
          <a:ln w="28575" cap="flat" cmpd="sng">
            <a:solidFill>
              <a:srgbClr val="FF0000"/>
            </a:solidFill>
            <a:prstDash val="solid"/>
            <a:miter/>
            <a:headEnd type="none" w="med" len="med"/>
            <a:tailEnd type="none" w="med" len="med"/>
          </a:ln>
        </p:spPr>
      </p:cxnSp>
      <p:sp>
        <p:nvSpPr>
          <p:cNvPr id="11" name="矩形 10"/>
          <p:cNvSpPr/>
          <p:nvPr/>
        </p:nvSpPr>
        <p:spPr>
          <a:xfrm>
            <a:off x="2495550" y="5876925"/>
            <a:ext cx="6473825" cy="829945"/>
          </a:xfrm>
          <a:prstGeom prst="rect">
            <a:avLst/>
          </a:prstGeom>
          <a:noFill/>
          <a:ln w="9525">
            <a:noFill/>
          </a:ln>
        </p:spPr>
        <p:txBody>
          <a:bodyPr wrap="none">
            <a:spAutoFit/>
          </a:bodyPr>
          <a:p>
            <a:r>
              <a:rPr lang="zh-CN" altLang="en-US" sz="2400" b="1" dirty="0">
                <a:solidFill>
                  <a:srgbClr val="FF0000"/>
                </a:solidFill>
                <a:latin typeface="Arial" panose="020B0604020202020204" pitchFamily="34" charset="0"/>
                <a:ea typeface="黑体" panose="02010609060101010101" pitchFamily="49" charset="-122"/>
                <a:sym typeface="Symbol" panose="05050102010706020507" pitchFamily="18" charset="2"/>
              </a:rPr>
              <a:t>思考</a:t>
            </a:r>
            <a:r>
              <a:rPr lang="en-US" altLang="zh-CN" sz="2400" b="1" dirty="0">
                <a:solidFill>
                  <a:srgbClr val="FF0000"/>
                </a:solidFill>
                <a:latin typeface="Arial" panose="020B0604020202020204" pitchFamily="34" charset="0"/>
                <a:ea typeface="黑体" panose="02010609060101010101" pitchFamily="49" charset="-122"/>
                <a:sym typeface="Symbol" panose="05050102010706020507" pitchFamily="18" charset="2"/>
              </a:rPr>
              <a:t>1</a:t>
            </a:r>
            <a:r>
              <a:rPr lang="zh-CN" altLang="en-US" sz="2400" b="1" dirty="0">
                <a:solidFill>
                  <a:srgbClr val="FF0000"/>
                </a:solidFill>
                <a:latin typeface="Arial" panose="020B0604020202020204" pitchFamily="34" charset="0"/>
                <a:ea typeface="黑体" panose="02010609060101010101" pitchFamily="49" charset="-122"/>
                <a:sym typeface="Symbol" panose="05050102010706020507" pitchFamily="18" charset="2"/>
              </a:rPr>
              <a:t>：用</a:t>
            </a:r>
            <a:r>
              <a:rPr lang="en-US" altLang="zh-CN" sz="2400" b="1" dirty="0">
                <a:solidFill>
                  <a:srgbClr val="FF0000"/>
                </a:solidFill>
                <a:latin typeface="Arial" panose="020B0604020202020204" pitchFamily="34" charset="0"/>
                <a:ea typeface="黑体" panose="02010609060101010101" pitchFamily="49" charset="-122"/>
                <a:sym typeface="Symbol" panose="05050102010706020507" pitchFamily="18" charset="2"/>
              </a:rPr>
              <a:t>for</a:t>
            </a:r>
            <a:r>
              <a:rPr lang="zh-CN" altLang="en-US" sz="2400" b="1" dirty="0">
                <a:solidFill>
                  <a:srgbClr val="FF0000"/>
                </a:solidFill>
                <a:latin typeface="Arial" panose="020B0604020202020204" pitchFamily="34" charset="0"/>
                <a:ea typeface="黑体" panose="02010609060101010101" pitchFamily="49" charset="-122"/>
                <a:sym typeface="Symbol" panose="05050102010706020507" pitchFamily="18" charset="2"/>
              </a:rPr>
              <a:t>语句如何描述该算法？</a:t>
            </a:r>
            <a:endParaRPr lang="en-US" altLang="zh-CN" sz="2400" b="1" dirty="0">
              <a:solidFill>
                <a:srgbClr val="FF0000"/>
              </a:solidFill>
              <a:latin typeface="Arial" panose="020B0604020202020204" pitchFamily="34" charset="0"/>
              <a:ea typeface="黑体" panose="02010609060101010101" pitchFamily="49" charset="-122"/>
              <a:sym typeface="Symbol" panose="05050102010706020507" pitchFamily="18" charset="2"/>
            </a:endParaRPr>
          </a:p>
          <a:p>
            <a:r>
              <a:rPr lang="zh-CN" altLang="en-US" sz="2400" b="1" dirty="0">
                <a:solidFill>
                  <a:srgbClr val="FF0000"/>
                </a:solidFill>
                <a:latin typeface="Arial" panose="020B0604020202020204" pitchFamily="34" charset="0"/>
                <a:ea typeface="黑体" panose="02010609060101010101" pitchFamily="49" charset="-122"/>
                <a:sym typeface="Symbol" panose="05050102010706020507" pitchFamily="18" charset="2"/>
              </a:rPr>
              <a:t>思考</a:t>
            </a:r>
            <a:r>
              <a:rPr lang="en-US" altLang="zh-CN" sz="2400" b="1" dirty="0">
                <a:solidFill>
                  <a:srgbClr val="FF0000"/>
                </a:solidFill>
                <a:latin typeface="Arial" panose="020B0604020202020204" pitchFamily="34" charset="0"/>
                <a:ea typeface="黑体" panose="02010609060101010101" pitchFamily="49" charset="-122"/>
                <a:sym typeface="Symbol" panose="05050102010706020507" pitchFamily="18" charset="2"/>
              </a:rPr>
              <a:t>2</a:t>
            </a:r>
            <a:r>
              <a:rPr lang="zh-CN" altLang="en-US" sz="2400" b="1" dirty="0">
                <a:solidFill>
                  <a:srgbClr val="FF0000"/>
                </a:solidFill>
                <a:latin typeface="Arial" panose="020B0604020202020204" pitchFamily="34" charset="0"/>
                <a:ea typeface="黑体" panose="02010609060101010101" pitchFamily="49" charset="-122"/>
                <a:sym typeface="Symbol" panose="05050102010706020507" pitchFamily="18" charset="2"/>
              </a:rPr>
              <a:t>：最好、最坏、平均时间复杂度是多少？</a:t>
            </a:r>
            <a:endParaRPr lang="zh-CN" altLang="en-US" sz="2400" b="1" dirty="0">
              <a:solidFill>
                <a:srgbClr val="FF0000"/>
              </a:solidFill>
              <a:latin typeface="Arial" panose="020B0604020202020204" pitchFamily="34" charset="0"/>
              <a:ea typeface="黑体" panose="02010609060101010101" pitchFamily="49" charset="-122"/>
              <a:sym typeface="Symbol" panose="05050102010706020507" pitchFamily="18" charset="2"/>
            </a:endParaRPr>
          </a:p>
        </p:txBody>
      </p:sp>
      <p:sp>
        <p:nvSpPr>
          <p:cNvPr id="75782" name="Slide Number Placeholder 9"/>
          <p:cNvSpPr txBox="1">
            <a:spLocks noGrp="1"/>
          </p:cNvSpPr>
          <p:nvPr>
            <p:ph type="sldNum" sz="quarter" idx="10"/>
          </p:nvPr>
        </p:nvSpPr>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1" dirty="0">
                <a:solidFill>
                  <a:srgbClr val="000066"/>
                </a:solidFill>
              </a:rPr>
            </a:fld>
            <a:endParaRPr lang="zh-CN" altLang="en-US" sz="1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xEl>
                                              <p:charRg st="0" end="19"/>
                                            </p:txEl>
                                          </p:spTgt>
                                        </p:tgtEl>
                                        <p:attrNameLst>
                                          <p:attrName>style.visibility</p:attrName>
                                        </p:attrNameLst>
                                      </p:cBhvr>
                                      <p:to>
                                        <p:strVal val="visible"/>
                                      </p:to>
                                    </p:set>
                                    <p:anim calcmode="lin" valueType="num">
                                      <p:cBhvr additive="base">
                                        <p:cTn id="17" dur="500" fill="hold"/>
                                        <p:tgtEl>
                                          <p:spTgt spid="11">
                                            <p:txEl>
                                              <p:charRg st="0" end="1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xEl>
                                              <p:charRg st="19" end="41"/>
                                            </p:txEl>
                                          </p:spTgt>
                                        </p:tgtEl>
                                        <p:attrNameLst>
                                          <p:attrName>style.visibility</p:attrName>
                                        </p:attrNameLst>
                                      </p:cBhvr>
                                      <p:to>
                                        <p:strVal val="visible"/>
                                      </p:to>
                                    </p:set>
                                    <p:anim calcmode="lin" valueType="num">
                                      <p:cBhvr additive="base">
                                        <p:cTn id="23" dur="500" fill="hold"/>
                                        <p:tgtEl>
                                          <p:spTgt spid="11">
                                            <p:txEl>
                                              <p:charRg st="19" end="4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
                                            <p:txEl>
                                              <p:charRg st="19"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Sumi Painting">
  <a:themeElements>
    <a:clrScheme name="">
      <a:dk1>
        <a:srgbClr val="6600FF"/>
      </a:dk1>
      <a:lt1>
        <a:srgbClr val="FFFFFF"/>
      </a:lt1>
      <a:dk2>
        <a:srgbClr val="660066"/>
      </a:dk2>
      <a:lt2>
        <a:srgbClr val="9797B7"/>
      </a:lt2>
      <a:accent1>
        <a:srgbClr val="A7CCD9"/>
      </a:accent1>
      <a:accent2>
        <a:srgbClr val="C7C7DF"/>
      </a:accent2>
      <a:accent3>
        <a:srgbClr val="FFFFFF"/>
      </a:accent3>
      <a:accent4>
        <a:srgbClr val="5600DA"/>
      </a:accent4>
      <a:accent5>
        <a:srgbClr val="D0E2E9"/>
      </a:accent5>
      <a:accent6>
        <a:srgbClr val="B4B4CA"/>
      </a:accent6>
      <a:hlink>
        <a:srgbClr val="9595FF"/>
      </a:hlink>
      <a:folHlink>
        <a:srgbClr val="8888AE"/>
      </a:folHlink>
    </a:clrScheme>
    <a:fontScheme name="Sumi Painting">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umi Painting">
  <a:themeElements>
    <a:clrScheme name="">
      <a:dk1>
        <a:srgbClr val="6600FF"/>
      </a:dk1>
      <a:lt1>
        <a:srgbClr val="FFFFFF"/>
      </a:lt1>
      <a:dk2>
        <a:srgbClr val="660066"/>
      </a:dk2>
      <a:lt2>
        <a:srgbClr val="9797B7"/>
      </a:lt2>
      <a:accent1>
        <a:srgbClr val="A7CCD9"/>
      </a:accent1>
      <a:accent2>
        <a:srgbClr val="C7C7DF"/>
      </a:accent2>
      <a:accent3>
        <a:srgbClr val="FFFFFF"/>
      </a:accent3>
      <a:accent4>
        <a:srgbClr val="5600DA"/>
      </a:accent4>
      <a:accent5>
        <a:srgbClr val="D0E2E9"/>
      </a:accent5>
      <a:accent6>
        <a:srgbClr val="B4B4CA"/>
      </a:accent6>
      <a:hlink>
        <a:srgbClr val="9595FF"/>
      </a:hlink>
      <a:folHlink>
        <a:srgbClr val="8888AE"/>
      </a:folHlink>
    </a:clrScheme>
    <a:fontScheme name="Sumi Painting">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11572</Words>
  <Application>WPS 演示</Application>
  <PresentationFormat>宽屏</PresentationFormat>
  <Paragraphs>1543</Paragraphs>
  <Slides>39</Slides>
  <Notes>4</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1</vt:i4>
      </vt:variant>
      <vt:variant>
        <vt:lpstr>幻灯片标题</vt:lpstr>
      </vt:variant>
      <vt:variant>
        <vt:i4>39</vt:i4>
      </vt:variant>
    </vt:vector>
  </HeadingPairs>
  <TitlesOfParts>
    <vt:vector size="62" baseType="lpstr">
      <vt:lpstr>Arial</vt:lpstr>
      <vt:lpstr>宋体</vt:lpstr>
      <vt:lpstr>Wingdings</vt:lpstr>
      <vt:lpstr>微软雅黑</vt:lpstr>
      <vt:lpstr>Arial Unicode MS</vt:lpstr>
      <vt:lpstr>黑体</vt:lpstr>
      <vt:lpstr>Times New Roman</vt:lpstr>
      <vt:lpstr>Symbol</vt:lpstr>
      <vt:lpstr>Lucida Console</vt:lpstr>
      <vt:lpstr>Comic Sans MS</vt:lpstr>
      <vt:lpstr>Times New Roman</vt:lpstr>
      <vt:lpstr>楷体_GB2312</vt:lpstr>
      <vt:lpstr>新宋体</vt:lpstr>
      <vt:lpstr>仿宋_GB2312</vt:lpstr>
      <vt:lpstr>仿宋</vt:lpstr>
      <vt:lpstr>Arial Black</vt:lpstr>
      <vt:lpstr>Tahoma</vt:lpstr>
      <vt:lpstr>隶书</vt:lpstr>
      <vt:lpstr>方正舒体</vt:lpstr>
      <vt:lpstr>Sumi Painting</vt:lpstr>
      <vt:lpstr>1_Sumi Painting</vt:lpstr>
      <vt:lpstr>Network Blitz</vt:lpstr>
      <vt:lpstr>Word.Document.8</vt:lpstr>
      <vt:lpstr>PowerPoint 演示文稿</vt:lpstr>
      <vt:lpstr>4.4  串的模式匹配运算</vt:lpstr>
      <vt:lpstr>PowerPoint 演示文稿</vt:lpstr>
      <vt:lpstr>PowerPoint 演示文稿</vt:lpstr>
      <vt:lpstr>PowerPoint 演示文稿</vt:lpstr>
      <vt:lpstr>4.3.1  BF模式匹配算法</vt:lpstr>
      <vt:lpstr>BF匹配法示例（每次p右移一个单元）</vt:lpstr>
      <vt:lpstr>PowerPoint 演示文稿</vt:lpstr>
      <vt:lpstr>PowerPoint 演示文稿</vt:lpstr>
      <vt:lpstr>PowerPoint 演示文稿</vt:lpstr>
      <vt:lpstr>PowerPoint 演示文稿</vt:lpstr>
      <vt:lpstr>4.3.2  BM模式匹配算法</vt:lpstr>
      <vt:lpstr>PowerPoint 演示文稿</vt:lpstr>
      <vt:lpstr>PowerPoint 演示文稿</vt:lpstr>
      <vt:lpstr>4.3.3  KMP模式匹配算法</vt:lpstr>
      <vt:lpstr>KMP算法（特点：速度快）</vt:lpstr>
      <vt:lpstr>PowerPoint 演示文稿</vt:lpstr>
      <vt:lpstr>PowerPoint 演示文稿</vt:lpstr>
      <vt:lpstr>① KMP算法设计思想：</vt:lpstr>
      <vt:lpstr>② KMP算法的推导过程：</vt:lpstr>
      <vt:lpstr>新起点 k怎么求？</vt:lpstr>
      <vt:lpstr>（1） next[ j ]有何物理意义？</vt:lpstr>
      <vt:lpstr>PowerPoint 演示文稿</vt:lpstr>
      <vt:lpstr>例：</vt:lpstr>
      <vt:lpstr>PowerPoint 演示文稿</vt:lpstr>
      <vt:lpstr>③ KMP算法的实现—即Index( )操作的实现</vt:lpstr>
      <vt:lpstr>PowerPoint 演示文稿</vt:lpstr>
      <vt:lpstr>PowerPoint 演示文稿</vt:lpstr>
      <vt:lpstr>④ KMP算法的时间复杂度</vt:lpstr>
      <vt:lpstr>北京邮电大学某年考研题</vt:lpstr>
      <vt:lpstr>4.4  串的简单应用举例</vt:lpstr>
      <vt:lpstr>  4.4  串的简单应用举例</vt:lpstr>
      <vt:lpstr>PowerPoint 演示文稿</vt:lpstr>
      <vt:lpstr>PowerPoint 演示文稿</vt:lpstr>
      <vt:lpstr>【例2】图书管理建立词索引表</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Aster</cp:lastModifiedBy>
  <cp:revision>155</cp:revision>
  <dcterms:created xsi:type="dcterms:W3CDTF">2019-06-19T02:08:00Z</dcterms:created>
  <dcterms:modified xsi:type="dcterms:W3CDTF">2020-04-20T04:15:04Z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