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57"/>
  </p:notesMasterIdLst>
  <p:sldIdLst>
    <p:sldId id="256" r:id="rId3"/>
    <p:sldId id="321" r:id="rId4"/>
    <p:sldId id="355" r:id="rId5"/>
    <p:sldId id="358" r:id="rId6"/>
    <p:sldId id="356" r:id="rId7"/>
    <p:sldId id="359" r:id="rId8"/>
    <p:sldId id="357" r:id="rId9"/>
    <p:sldId id="360" r:id="rId10"/>
    <p:sldId id="361" r:id="rId11"/>
    <p:sldId id="365" r:id="rId12"/>
    <p:sldId id="364" r:id="rId13"/>
    <p:sldId id="366" r:id="rId14"/>
    <p:sldId id="368" r:id="rId15"/>
    <p:sldId id="367" r:id="rId16"/>
    <p:sldId id="369" r:id="rId17"/>
    <p:sldId id="370" r:id="rId18"/>
    <p:sldId id="371" r:id="rId19"/>
    <p:sldId id="372" r:id="rId20"/>
    <p:sldId id="373" r:id="rId21"/>
    <p:sldId id="374" r:id="rId22"/>
    <p:sldId id="376" r:id="rId23"/>
    <p:sldId id="377" r:id="rId24"/>
    <p:sldId id="378" r:id="rId25"/>
    <p:sldId id="379" r:id="rId26"/>
    <p:sldId id="380" r:id="rId27"/>
    <p:sldId id="381" r:id="rId28"/>
    <p:sldId id="382" r:id="rId29"/>
    <p:sldId id="375" r:id="rId30"/>
    <p:sldId id="384" r:id="rId31"/>
    <p:sldId id="385" r:id="rId32"/>
    <p:sldId id="386" r:id="rId33"/>
    <p:sldId id="390" r:id="rId34"/>
    <p:sldId id="387" r:id="rId35"/>
    <p:sldId id="389" r:id="rId36"/>
    <p:sldId id="391" r:id="rId37"/>
    <p:sldId id="388" r:id="rId38"/>
    <p:sldId id="392" r:id="rId39"/>
    <p:sldId id="393" r:id="rId40"/>
    <p:sldId id="394" r:id="rId41"/>
    <p:sldId id="395" r:id="rId42"/>
    <p:sldId id="396" r:id="rId43"/>
    <p:sldId id="397" r:id="rId44"/>
    <p:sldId id="398" r:id="rId45"/>
    <p:sldId id="655" r:id="rId46"/>
    <p:sldId id="656" r:id="rId47"/>
    <p:sldId id="399" r:id="rId48"/>
    <p:sldId id="400" r:id="rId49"/>
    <p:sldId id="854" r:id="rId50"/>
    <p:sldId id="855" r:id="rId51"/>
    <p:sldId id="401" r:id="rId52"/>
    <p:sldId id="402" r:id="rId53"/>
    <p:sldId id="403" r:id="rId54"/>
    <p:sldId id="404" r:id="rId55"/>
    <p:sldId id="406"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0000FF"/>
    <a:srgbClr val="008000"/>
    <a:srgbClr val="6600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7" autoAdjust="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5FB4F1-9088-496A-ABEE-06785C9DB96C}" type="datetimeFigureOut">
              <a:rPr lang="zh-CN" altLang="en-US" smtClean="0"/>
              <a:pPr/>
              <a:t>2023/12/31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E084B-281E-4B2E-8FE2-76D385F538E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2023/12/31</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2023/12/31</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22813710"/>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03498271"/>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95617676"/>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42054660"/>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64291289"/>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16084867"/>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27810504"/>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9960410"/>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lvl1pPr>
              <a:defRPr>
                <a:latin typeface="等线" pitchFamily="2" charset="-122"/>
                <a:ea typeface="等线" pitchFamily="2" charset="-122"/>
              </a:defRPr>
            </a:lvl1pPr>
          </a:lstStyle>
          <a:p>
            <a:r>
              <a:rPr kumimoji="0" lang="zh-CN" altLang="en-US" dirty="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lvl1pPr>
              <a:defRPr sz="2800">
                <a:latin typeface="等线" pitchFamily="2" charset="-122"/>
                <a:ea typeface="等线" pitchFamily="2" charset="-122"/>
              </a:defRPr>
            </a:lvl1pPr>
            <a:lvl2pPr>
              <a:buFont typeface="Wingdings" pitchFamily="2" charset="2"/>
              <a:buChar char="Ø"/>
              <a:defRPr sz="2400">
                <a:latin typeface="等线" pitchFamily="2" charset="-122"/>
                <a:ea typeface="等线" pitchFamily="2" charset="-122"/>
              </a:defRPr>
            </a:lvl2pPr>
            <a:lvl3pPr>
              <a:buFont typeface="Wingdings" pitchFamily="2" charset="2"/>
              <a:buChar char="ü"/>
              <a:defRPr sz="2000">
                <a:latin typeface="等线" pitchFamily="2" charset="-122"/>
                <a:ea typeface="等线" pitchFamily="2" charset="-122"/>
              </a:defRPr>
            </a:lvl3pPr>
            <a:lvl4pPr>
              <a:buFont typeface="Wingdings" pitchFamily="2" charset="2"/>
              <a:buChar char="u"/>
              <a:defRPr sz="1800">
                <a:latin typeface="等线" pitchFamily="2" charset="-122"/>
                <a:ea typeface="等线" pitchFamily="2" charset="-122"/>
              </a:defRPr>
            </a:lvl4pPr>
            <a:lvl5pPr>
              <a:buFont typeface="Wingdings" pitchFamily="2" charset="2"/>
              <a:buChar char="l"/>
              <a:defRPr sz="1600">
                <a:latin typeface="等线" pitchFamily="2" charset="-122"/>
                <a:ea typeface="等线" pitchFamily="2"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314622376"/>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33225969"/>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54343376"/>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37119"/>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88956"/>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775257"/>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941105"/>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stretch>
            <a:fillRect/>
          </a:stretch>
        </p:blipFill>
        <p:spPr>
          <a:xfrm>
            <a:off x="1" y="-1"/>
            <a:ext cx="9144000" cy="686759"/>
          </a:xfrm>
          <a:prstGeom prst="rect">
            <a:avLst/>
          </a:prstGeom>
        </p:spPr>
      </p:pic>
    </p:spTree>
    <p:extLst>
      <p:ext uri="{BB962C8B-B14F-4D97-AF65-F5344CB8AC3E}">
        <p14:creationId xmlns:p14="http://schemas.microsoft.com/office/powerpoint/2010/main" val="1745549116"/>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涂豆思  首尾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445882"/>
      </p:ext>
    </p:extLst>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2023/12/31</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2023/12/31</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2023/12/31</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2023/12/31</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2023/12/31</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t>2023/12/31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4698762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0.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2.bin"/><Relationship Id="rId5" Type="http://schemas.openxmlformats.org/officeDocument/2006/relationships/image" Target="../media/image19.e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5.xml"/><Relationship Id="rId7" Type="http://schemas.openxmlformats.org/officeDocument/2006/relationships/notesSlide" Target="../notesSlides/notesSlide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27.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image" Target="../media/image26.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5.png"/><Relationship Id="rId5" Type="http://schemas.openxmlformats.org/officeDocument/2006/relationships/notesSlide" Target="../notesSlides/notesSlide3.xml"/><Relationship Id="rId4"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9144000" cy="3501008"/>
          </a:xfrm>
        </p:spPr>
        <p:txBody>
          <a:bodyPr>
            <a:normAutofit/>
          </a:bodyPr>
          <a:lstStyle/>
          <a:p>
            <a:pPr algn="ctr">
              <a:lnSpc>
                <a:spcPct val="150000"/>
              </a:lnSpc>
            </a:pPr>
            <a:r>
              <a:rPr lang="zh-CN" altLang="en-US" sz="7200" dirty="0"/>
              <a:t>计算机与网络安全</a:t>
            </a:r>
            <a:endParaRPr lang="zh-CN" altLang="en-US" dirty="0"/>
          </a:p>
        </p:txBody>
      </p:sp>
      <p:sp>
        <p:nvSpPr>
          <p:cNvPr id="3" name="副标题 2"/>
          <p:cNvSpPr>
            <a:spLocks noGrp="1"/>
          </p:cNvSpPr>
          <p:nvPr>
            <p:ph type="subTitle" idx="1"/>
          </p:nvPr>
        </p:nvSpPr>
        <p:spPr/>
        <p:txBody>
          <a:bodyPr/>
          <a:lstStyle/>
          <a:p>
            <a:r>
              <a:rPr lang="zh-CN" altLang="en-US"/>
              <a:t>海南大学网络空间安全学院</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通信威胁 </a:t>
            </a:r>
            <a:r>
              <a:rPr lang="en-US" altLang="zh-CN" dirty="0"/>
              <a:t>1</a:t>
            </a:r>
            <a:endParaRPr lang="zh-CN" altLang="en-US" dirty="0"/>
          </a:p>
        </p:txBody>
      </p:sp>
      <p:sp>
        <p:nvSpPr>
          <p:cNvPr id="3" name="内容占位符 2"/>
          <p:cNvSpPr>
            <a:spLocks noGrp="1"/>
          </p:cNvSpPr>
          <p:nvPr>
            <p:ph sz="quarter" idx="1"/>
          </p:nvPr>
        </p:nvSpPr>
        <p:spPr/>
        <p:txBody>
          <a:bodyPr/>
          <a:lstStyle/>
          <a:p>
            <a:r>
              <a:rPr lang="en-US" altLang="zh-CN" dirty="0"/>
              <a:t>Bob </a:t>
            </a:r>
            <a:r>
              <a:rPr lang="zh-CN" altLang="en-US" dirty="0"/>
              <a:t>无法确认声明者为 </a:t>
            </a:r>
            <a:r>
              <a:rPr lang="en-US" altLang="zh-CN" dirty="0"/>
              <a:t>Alice </a:t>
            </a:r>
            <a:r>
              <a:rPr lang="zh-CN" altLang="en-US" dirty="0"/>
              <a:t>本人。</a:t>
            </a:r>
            <a:endParaRPr lang="en-US" altLang="zh-CN" dirty="0"/>
          </a:p>
          <a:p>
            <a:r>
              <a:rPr lang="en-US" altLang="zh-CN" dirty="0"/>
              <a:t>Trudy </a:t>
            </a:r>
            <a:r>
              <a:rPr lang="zh-CN" altLang="en-US" dirty="0"/>
              <a:t>可以向 </a:t>
            </a:r>
            <a:r>
              <a:rPr lang="en-US" altLang="zh-CN" dirty="0"/>
              <a:t>Bob </a:t>
            </a:r>
            <a:r>
              <a:rPr lang="zh-CN" altLang="en-US" dirty="0"/>
              <a:t>谎称自己是 </a:t>
            </a:r>
            <a:r>
              <a:rPr lang="en-US" altLang="zh-CN" dirty="0"/>
              <a:t>Alice</a:t>
            </a:r>
            <a:r>
              <a:rPr lang="zh-CN" altLang="en-US" dirty="0"/>
              <a:t>。</a:t>
            </a:r>
          </a:p>
        </p:txBody>
      </p:sp>
      <p:grpSp>
        <p:nvGrpSpPr>
          <p:cNvPr id="11" name="组合 10"/>
          <p:cNvGrpSpPr/>
          <p:nvPr/>
        </p:nvGrpSpPr>
        <p:grpSpPr>
          <a:xfrm>
            <a:off x="2483768" y="2996952"/>
            <a:ext cx="3323718" cy="2519536"/>
            <a:chOff x="2123728" y="2780928"/>
            <a:chExt cx="3323718" cy="2519536"/>
          </a:xfrm>
        </p:grpSpPr>
        <p:sp>
          <p:nvSpPr>
            <p:cNvPr id="5" name="object 4"/>
            <p:cNvSpPr/>
            <p:nvPr/>
          </p:nvSpPr>
          <p:spPr>
            <a:xfrm>
              <a:off x="2123728" y="2780928"/>
              <a:ext cx="666011" cy="829483"/>
            </a:xfrm>
            <a:prstGeom prst="rect">
              <a:avLst/>
            </a:prstGeom>
            <a:blipFill>
              <a:blip r:embed="rId2" cstate="print"/>
              <a:stretch>
                <a:fillRect/>
              </a:stretch>
            </a:blipFill>
          </p:spPr>
          <p:txBody>
            <a:bodyPr wrap="square" lIns="0" tIns="0" rIns="0" bIns="0" rtlCol="0"/>
            <a:lstStyle/>
            <a:p>
              <a:endParaRPr/>
            </a:p>
          </p:txBody>
        </p:sp>
        <p:sp>
          <p:nvSpPr>
            <p:cNvPr id="6" name="object 5"/>
            <p:cNvSpPr/>
            <p:nvPr/>
          </p:nvSpPr>
          <p:spPr>
            <a:xfrm>
              <a:off x="2195736" y="4005064"/>
              <a:ext cx="1082675" cy="1295400"/>
            </a:xfrm>
            <a:prstGeom prst="rect">
              <a:avLst/>
            </a:prstGeom>
            <a:blipFill>
              <a:blip r:embed="rId3" cstate="print"/>
              <a:stretch>
                <a:fillRect/>
              </a:stretch>
            </a:blipFill>
          </p:spPr>
          <p:txBody>
            <a:bodyPr wrap="square" lIns="0" tIns="0" rIns="0" bIns="0" rtlCol="0"/>
            <a:lstStyle/>
            <a:p>
              <a:endParaRPr/>
            </a:p>
          </p:txBody>
        </p:sp>
        <p:sp>
          <p:nvSpPr>
            <p:cNvPr id="7" name="object 6"/>
            <p:cNvSpPr/>
            <p:nvPr/>
          </p:nvSpPr>
          <p:spPr>
            <a:xfrm>
              <a:off x="4634646" y="2788231"/>
              <a:ext cx="812800" cy="795668"/>
            </a:xfrm>
            <a:prstGeom prst="rect">
              <a:avLst/>
            </a:prstGeom>
            <a:blipFill>
              <a:blip r:embed="rId4" cstate="print"/>
              <a:stretch>
                <a:fillRect/>
              </a:stretch>
            </a:blipFill>
          </p:spPr>
          <p:txBody>
            <a:bodyPr wrap="square" lIns="0" tIns="0" rIns="0" bIns="0" rtlCol="0"/>
            <a:lstStyle/>
            <a:p>
              <a:endParaRPr/>
            </a:p>
          </p:txBody>
        </p:sp>
        <p:sp>
          <p:nvSpPr>
            <p:cNvPr id="8" name="object 7"/>
            <p:cNvSpPr/>
            <p:nvPr/>
          </p:nvSpPr>
          <p:spPr>
            <a:xfrm>
              <a:off x="3563888" y="3501008"/>
              <a:ext cx="936104" cy="677416"/>
            </a:xfrm>
            <a:custGeom>
              <a:avLst/>
              <a:gdLst/>
              <a:ahLst/>
              <a:cxnLst/>
              <a:rect l="l" t="t" r="r" b="b"/>
              <a:pathLst>
                <a:path w="796289" h="1044575">
                  <a:moveTo>
                    <a:pt x="670016" y="119850"/>
                  </a:moveTo>
                  <a:lnTo>
                    <a:pt x="0" y="1009904"/>
                  </a:lnTo>
                  <a:lnTo>
                    <a:pt x="45720" y="1044321"/>
                  </a:lnTo>
                  <a:lnTo>
                    <a:pt x="715681" y="154216"/>
                  </a:lnTo>
                  <a:lnTo>
                    <a:pt x="670016" y="119850"/>
                  </a:lnTo>
                  <a:close/>
                </a:path>
                <a:path w="796289" h="1044575">
                  <a:moveTo>
                    <a:pt x="778136" y="97027"/>
                  </a:moveTo>
                  <a:lnTo>
                    <a:pt x="687197" y="97027"/>
                  </a:lnTo>
                  <a:lnTo>
                    <a:pt x="732917" y="131318"/>
                  </a:lnTo>
                  <a:lnTo>
                    <a:pt x="715681" y="154216"/>
                  </a:lnTo>
                  <a:lnTo>
                    <a:pt x="761364" y="188594"/>
                  </a:lnTo>
                  <a:lnTo>
                    <a:pt x="778136" y="97027"/>
                  </a:lnTo>
                  <a:close/>
                </a:path>
                <a:path w="796289" h="1044575">
                  <a:moveTo>
                    <a:pt x="687197" y="97027"/>
                  </a:moveTo>
                  <a:lnTo>
                    <a:pt x="670016" y="119850"/>
                  </a:lnTo>
                  <a:lnTo>
                    <a:pt x="715681" y="154216"/>
                  </a:lnTo>
                  <a:lnTo>
                    <a:pt x="732917" y="131318"/>
                  </a:lnTo>
                  <a:lnTo>
                    <a:pt x="687197" y="97027"/>
                  </a:lnTo>
                  <a:close/>
                </a:path>
                <a:path w="796289" h="1044575">
                  <a:moveTo>
                    <a:pt x="795909" y="0"/>
                  </a:moveTo>
                  <a:lnTo>
                    <a:pt x="624332" y="85470"/>
                  </a:lnTo>
                  <a:lnTo>
                    <a:pt x="670016" y="119850"/>
                  </a:lnTo>
                  <a:lnTo>
                    <a:pt x="687197" y="97027"/>
                  </a:lnTo>
                  <a:lnTo>
                    <a:pt x="778136" y="97027"/>
                  </a:lnTo>
                  <a:lnTo>
                    <a:pt x="795909" y="0"/>
                  </a:lnTo>
                  <a:close/>
                </a:path>
              </a:pathLst>
            </a:custGeom>
            <a:solidFill>
              <a:srgbClr val="163793"/>
            </a:solidFill>
          </p:spPr>
          <p:txBody>
            <a:bodyPr wrap="square" lIns="0" tIns="0" rIns="0" bIns="0" rtlCol="0"/>
            <a:lstStyle/>
            <a:p>
              <a:endParaRPr/>
            </a:p>
          </p:txBody>
        </p:sp>
        <p:sp>
          <p:nvSpPr>
            <p:cNvPr id="9" name="object 8"/>
            <p:cNvSpPr txBox="1"/>
            <p:nvPr/>
          </p:nvSpPr>
          <p:spPr>
            <a:xfrm>
              <a:off x="3419872" y="4365104"/>
              <a:ext cx="174307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63793"/>
                  </a:solidFill>
                  <a:latin typeface="Arial"/>
                  <a:cs typeface="Arial"/>
                </a:rPr>
                <a:t>“I </a:t>
              </a:r>
              <a:r>
                <a:rPr sz="2400" b="1" spc="-5" dirty="0">
                  <a:solidFill>
                    <a:srgbClr val="163793"/>
                  </a:solidFill>
                  <a:latin typeface="Arial"/>
                  <a:cs typeface="Arial"/>
                </a:rPr>
                <a:t>am</a:t>
              </a:r>
              <a:r>
                <a:rPr sz="2400" b="1" spc="-160" dirty="0">
                  <a:solidFill>
                    <a:srgbClr val="163793"/>
                  </a:solidFill>
                  <a:latin typeface="Arial"/>
                  <a:cs typeface="Arial"/>
                </a:rPr>
                <a:t> </a:t>
              </a:r>
              <a:r>
                <a:rPr sz="2400" b="1" spc="-5" dirty="0">
                  <a:solidFill>
                    <a:srgbClr val="163793"/>
                  </a:solidFill>
                  <a:latin typeface="Arial"/>
                  <a:cs typeface="Arial"/>
                </a:rPr>
                <a:t>Alice”</a:t>
              </a:r>
              <a:endParaRPr sz="2400" dirty="0">
                <a:latin typeface="Arial"/>
                <a:cs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通信场景 </a:t>
            </a:r>
            <a:r>
              <a:rPr lang="en-US" altLang="zh-CN" dirty="0"/>
              <a:t>2</a:t>
            </a:r>
            <a:endParaRPr lang="zh-CN" altLang="en-US" dirty="0"/>
          </a:p>
        </p:txBody>
      </p:sp>
      <p:sp>
        <p:nvSpPr>
          <p:cNvPr id="3" name="内容占位符 2"/>
          <p:cNvSpPr>
            <a:spLocks noGrp="1"/>
          </p:cNvSpPr>
          <p:nvPr>
            <p:ph sz="quarter" idx="1"/>
          </p:nvPr>
        </p:nvSpPr>
        <p:spPr/>
        <p:txBody>
          <a:bodyPr/>
          <a:lstStyle/>
          <a:p>
            <a:r>
              <a:rPr lang="zh-CN" altLang="en-US" dirty="0"/>
              <a:t>协议：</a:t>
            </a:r>
            <a:r>
              <a:rPr lang="en-US" altLang="zh-CN" dirty="0"/>
              <a:t>Alice </a:t>
            </a:r>
            <a:r>
              <a:rPr lang="zh-CN" altLang="en-US" dirty="0"/>
              <a:t>在分组中声称自己是 </a:t>
            </a:r>
            <a:r>
              <a:rPr lang="en-US" altLang="zh-CN" dirty="0"/>
              <a:t>Alice</a:t>
            </a:r>
            <a:r>
              <a:rPr lang="zh-CN" altLang="en-US" dirty="0"/>
              <a:t>，并在首部中添加自己的 </a:t>
            </a:r>
            <a:r>
              <a:rPr lang="en-US" altLang="zh-CN" dirty="0"/>
              <a:t>IP </a:t>
            </a:r>
            <a:r>
              <a:rPr lang="zh-CN" altLang="en-US" dirty="0"/>
              <a:t>地址以证明。</a:t>
            </a:r>
          </a:p>
        </p:txBody>
      </p:sp>
      <p:grpSp>
        <p:nvGrpSpPr>
          <p:cNvPr id="9" name="组合 8"/>
          <p:cNvGrpSpPr/>
          <p:nvPr/>
        </p:nvGrpSpPr>
        <p:grpSpPr>
          <a:xfrm>
            <a:off x="1907704" y="3429000"/>
            <a:ext cx="5147525" cy="1116884"/>
            <a:chOff x="523025" y="3433762"/>
            <a:chExt cx="5147525" cy="1116884"/>
          </a:xfrm>
        </p:grpSpPr>
        <p:sp>
          <p:nvSpPr>
            <p:cNvPr id="14" name="object 5"/>
            <p:cNvSpPr/>
            <p:nvPr/>
          </p:nvSpPr>
          <p:spPr>
            <a:xfrm>
              <a:off x="523025" y="3721163"/>
              <a:ext cx="666011" cy="829483"/>
            </a:xfrm>
            <a:prstGeom prst="rect">
              <a:avLst/>
            </a:prstGeom>
            <a:blipFill>
              <a:blip r:embed="rId2" cstate="print"/>
              <a:stretch>
                <a:fillRect/>
              </a:stretch>
            </a:blipFill>
          </p:spPr>
          <p:txBody>
            <a:bodyPr wrap="square" lIns="0" tIns="0" rIns="0" bIns="0" rtlCol="0"/>
            <a:lstStyle/>
            <a:p>
              <a:endParaRPr/>
            </a:p>
          </p:txBody>
        </p:sp>
        <p:sp>
          <p:nvSpPr>
            <p:cNvPr id="15" name="object 6"/>
            <p:cNvSpPr/>
            <p:nvPr/>
          </p:nvSpPr>
          <p:spPr>
            <a:xfrm>
              <a:off x="4857750" y="3684587"/>
              <a:ext cx="812800" cy="795668"/>
            </a:xfrm>
            <a:prstGeom prst="rect">
              <a:avLst/>
            </a:prstGeom>
            <a:blipFill>
              <a:blip r:embed="rId3" cstate="print"/>
              <a:stretch>
                <a:fillRect/>
              </a:stretch>
            </a:blipFill>
          </p:spPr>
          <p:txBody>
            <a:bodyPr wrap="square" lIns="0" tIns="0" rIns="0" bIns="0" rtlCol="0"/>
            <a:lstStyle/>
            <a:p>
              <a:endParaRPr/>
            </a:p>
          </p:txBody>
        </p:sp>
        <p:sp>
          <p:nvSpPr>
            <p:cNvPr id="16" name="object 7"/>
            <p:cNvSpPr/>
            <p:nvPr/>
          </p:nvSpPr>
          <p:spPr>
            <a:xfrm>
              <a:off x="1238250" y="4176648"/>
              <a:ext cx="3799204" cy="171450"/>
            </a:xfrm>
            <a:custGeom>
              <a:avLst/>
              <a:gdLst/>
              <a:ahLst/>
              <a:cxnLst/>
              <a:rect l="l" t="t" r="r" b="b"/>
              <a:pathLst>
                <a:path w="3799204" h="171450">
                  <a:moveTo>
                    <a:pt x="3627374" y="0"/>
                  </a:moveTo>
                  <a:lnTo>
                    <a:pt x="3627374" y="171450"/>
                  </a:lnTo>
                  <a:lnTo>
                    <a:pt x="3741674" y="114300"/>
                  </a:lnTo>
                  <a:lnTo>
                    <a:pt x="3656076" y="114300"/>
                  </a:lnTo>
                  <a:lnTo>
                    <a:pt x="3656076" y="57150"/>
                  </a:lnTo>
                  <a:lnTo>
                    <a:pt x="3741674" y="57150"/>
                  </a:lnTo>
                  <a:lnTo>
                    <a:pt x="3627374" y="0"/>
                  </a:lnTo>
                  <a:close/>
                </a:path>
                <a:path w="3799204" h="171450">
                  <a:moveTo>
                    <a:pt x="3627374" y="57150"/>
                  </a:moveTo>
                  <a:lnTo>
                    <a:pt x="0" y="57150"/>
                  </a:lnTo>
                  <a:lnTo>
                    <a:pt x="0" y="114300"/>
                  </a:lnTo>
                  <a:lnTo>
                    <a:pt x="3627374" y="114300"/>
                  </a:lnTo>
                  <a:lnTo>
                    <a:pt x="3627374" y="57150"/>
                  </a:lnTo>
                  <a:close/>
                </a:path>
                <a:path w="3799204" h="171450">
                  <a:moveTo>
                    <a:pt x="3741674" y="57150"/>
                  </a:moveTo>
                  <a:lnTo>
                    <a:pt x="3656076" y="57150"/>
                  </a:lnTo>
                  <a:lnTo>
                    <a:pt x="3656076" y="114300"/>
                  </a:lnTo>
                  <a:lnTo>
                    <a:pt x="3741674" y="114300"/>
                  </a:lnTo>
                  <a:lnTo>
                    <a:pt x="3798824" y="85725"/>
                  </a:lnTo>
                  <a:lnTo>
                    <a:pt x="3741674" y="57150"/>
                  </a:lnTo>
                  <a:close/>
                </a:path>
              </a:pathLst>
            </a:custGeom>
            <a:solidFill>
              <a:srgbClr val="163793"/>
            </a:solidFill>
          </p:spPr>
          <p:txBody>
            <a:bodyPr wrap="square" lIns="0" tIns="0" rIns="0" bIns="0" rtlCol="0"/>
            <a:lstStyle/>
            <a:p>
              <a:endParaRPr/>
            </a:p>
          </p:txBody>
        </p:sp>
        <p:sp>
          <p:nvSpPr>
            <p:cNvPr id="17" name="object 8"/>
            <p:cNvSpPr txBox="1"/>
            <p:nvPr/>
          </p:nvSpPr>
          <p:spPr>
            <a:xfrm>
              <a:off x="2855912" y="3433762"/>
              <a:ext cx="1589405" cy="633730"/>
            </a:xfrm>
            <a:prstGeom prst="rect">
              <a:avLst/>
            </a:prstGeom>
            <a:solidFill>
              <a:srgbClr val="CCFFFF"/>
            </a:solidFill>
            <a:ln w="9525">
              <a:solidFill>
                <a:srgbClr val="163793"/>
              </a:solidFill>
            </a:ln>
          </p:spPr>
          <p:txBody>
            <a:bodyPr vert="horz" wrap="square" lIns="0" tIns="179070" rIns="0" bIns="0" rtlCol="0">
              <a:spAutoFit/>
            </a:bodyPr>
            <a:lstStyle/>
            <a:p>
              <a:pPr marL="66675">
                <a:lnSpc>
                  <a:spcPct val="100000"/>
                </a:lnSpc>
                <a:spcBef>
                  <a:spcPts val="1410"/>
                </a:spcBef>
              </a:pPr>
              <a:r>
                <a:rPr sz="2000" b="1" spc="10" dirty="0">
                  <a:solidFill>
                    <a:srgbClr val="163793"/>
                  </a:solidFill>
                  <a:latin typeface="Arial"/>
                  <a:cs typeface="Arial"/>
                </a:rPr>
                <a:t>“I </a:t>
              </a:r>
              <a:r>
                <a:rPr sz="2000" b="1" dirty="0">
                  <a:solidFill>
                    <a:srgbClr val="163793"/>
                  </a:solidFill>
                  <a:latin typeface="Arial"/>
                  <a:cs typeface="Arial"/>
                </a:rPr>
                <a:t>am</a:t>
              </a:r>
              <a:r>
                <a:rPr sz="2000" b="1" spc="-180" dirty="0">
                  <a:solidFill>
                    <a:srgbClr val="163793"/>
                  </a:solidFill>
                  <a:latin typeface="Arial"/>
                  <a:cs typeface="Arial"/>
                </a:rPr>
                <a:t> </a:t>
              </a:r>
              <a:r>
                <a:rPr sz="2000" b="1" dirty="0">
                  <a:solidFill>
                    <a:srgbClr val="163793"/>
                  </a:solidFill>
                  <a:latin typeface="Arial"/>
                  <a:cs typeface="Arial"/>
                </a:rPr>
                <a:t>Alice”</a:t>
              </a:r>
              <a:endParaRPr sz="2000" dirty="0">
                <a:latin typeface="Arial"/>
                <a:cs typeface="Arial"/>
              </a:endParaRPr>
            </a:p>
          </p:txBody>
        </p:sp>
        <p:sp>
          <p:nvSpPr>
            <p:cNvPr id="18" name="object 9"/>
            <p:cNvSpPr txBox="1"/>
            <p:nvPr/>
          </p:nvSpPr>
          <p:spPr>
            <a:xfrm>
              <a:off x="1589150" y="3433762"/>
              <a:ext cx="1266825" cy="633730"/>
            </a:xfrm>
            <a:prstGeom prst="rect">
              <a:avLst/>
            </a:prstGeom>
            <a:solidFill>
              <a:srgbClr val="CCFFFF"/>
            </a:solidFill>
            <a:ln w="9651">
              <a:solidFill>
                <a:srgbClr val="163793"/>
              </a:solidFill>
            </a:ln>
          </p:spPr>
          <p:txBody>
            <a:bodyPr vert="horz" wrap="square" lIns="0" tIns="55244" rIns="0" bIns="0" rtlCol="0">
              <a:spAutoFit/>
            </a:bodyPr>
            <a:lstStyle/>
            <a:p>
              <a:pPr marL="52069" marR="55244" indent="149225">
                <a:lnSpc>
                  <a:spcPts val="2150"/>
                </a:lnSpc>
                <a:spcBef>
                  <a:spcPts val="434"/>
                </a:spcBef>
              </a:pPr>
              <a:r>
                <a:rPr sz="1800" b="1" spc="45" dirty="0">
                  <a:solidFill>
                    <a:srgbClr val="163793"/>
                  </a:solidFill>
                  <a:latin typeface="Arial"/>
                  <a:cs typeface="Arial"/>
                </a:rPr>
                <a:t>Alice’s  </a:t>
              </a:r>
              <a:r>
                <a:rPr sz="1800" b="1" dirty="0">
                  <a:solidFill>
                    <a:srgbClr val="163793"/>
                  </a:solidFill>
                  <a:latin typeface="Arial"/>
                  <a:cs typeface="Arial"/>
                </a:rPr>
                <a:t>IP</a:t>
              </a:r>
              <a:r>
                <a:rPr sz="1800" b="1" spc="-105" dirty="0">
                  <a:solidFill>
                    <a:srgbClr val="163793"/>
                  </a:solidFill>
                  <a:latin typeface="Arial"/>
                  <a:cs typeface="Arial"/>
                </a:rPr>
                <a:t> </a:t>
              </a:r>
              <a:r>
                <a:rPr sz="1800" b="1" spc="-5" dirty="0">
                  <a:solidFill>
                    <a:srgbClr val="163793"/>
                  </a:solidFill>
                  <a:latin typeface="Arial"/>
                  <a:cs typeface="Arial"/>
                </a:rPr>
                <a:t>address</a:t>
              </a:r>
              <a:endParaRPr sz="1800">
                <a:latin typeface="Arial"/>
                <a:cs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4.2.2 </a:t>
            </a:r>
            <a:r>
              <a:rPr lang="zh-CN" altLang="en-US" dirty="0"/>
              <a:t>通信威胁 </a:t>
            </a:r>
            <a:r>
              <a:rPr lang="en-US" altLang="zh-CN" dirty="0"/>
              <a:t>2</a:t>
            </a:r>
            <a:endParaRPr lang="zh-CN" altLang="en-US" dirty="0"/>
          </a:p>
        </p:txBody>
      </p:sp>
      <p:sp>
        <p:nvSpPr>
          <p:cNvPr id="3" name="内容占位符 2"/>
          <p:cNvSpPr>
            <a:spLocks noGrp="1"/>
          </p:cNvSpPr>
          <p:nvPr>
            <p:ph sz="quarter" idx="1"/>
          </p:nvPr>
        </p:nvSpPr>
        <p:spPr/>
        <p:txBody>
          <a:bodyPr/>
          <a:lstStyle/>
          <a:p>
            <a:r>
              <a:rPr lang="zh-CN" altLang="en-US" dirty="0"/>
              <a:t>分组可以任意构造。</a:t>
            </a:r>
            <a:endParaRPr lang="en-US" altLang="zh-CN" dirty="0"/>
          </a:p>
        </p:txBody>
      </p:sp>
      <p:grpSp>
        <p:nvGrpSpPr>
          <p:cNvPr id="20" name="组合 19"/>
          <p:cNvGrpSpPr/>
          <p:nvPr/>
        </p:nvGrpSpPr>
        <p:grpSpPr>
          <a:xfrm>
            <a:off x="2555776" y="3429000"/>
            <a:ext cx="4179783" cy="2519536"/>
            <a:chOff x="2483768" y="2996952"/>
            <a:chExt cx="4179783" cy="2519536"/>
          </a:xfrm>
        </p:grpSpPr>
        <p:grpSp>
          <p:nvGrpSpPr>
            <p:cNvPr id="10" name="组合 9"/>
            <p:cNvGrpSpPr/>
            <p:nvPr/>
          </p:nvGrpSpPr>
          <p:grpSpPr>
            <a:xfrm>
              <a:off x="2483768" y="2996952"/>
              <a:ext cx="3323718" cy="2519536"/>
              <a:chOff x="2123728" y="2780928"/>
              <a:chExt cx="3323718" cy="2519536"/>
            </a:xfrm>
          </p:grpSpPr>
          <p:sp>
            <p:nvSpPr>
              <p:cNvPr id="11" name="object 4"/>
              <p:cNvSpPr/>
              <p:nvPr/>
            </p:nvSpPr>
            <p:spPr>
              <a:xfrm>
                <a:off x="2123728" y="2780928"/>
                <a:ext cx="666011" cy="829483"/>
              </a:xfrm>
              <a:prstGeom prst="rect">
                <a:avLst/>
              </a:prstGeom>
              <a:blipFill>
                <a:blip r:embed="rId2" cstate="print"/>
                <a:stretch>
                  <a:fillRect/>
                </a:stretch>
              </a:blipFill>
            </p:spPr>
            <p:txBody>
              <a:bodyPr wrap="square" lIns="0" tIns="0" rIns="0" bIns="0" rtlCol="0"/>
              <a:lstStyle/>
              <a:p>
                <a:endParaRPr/>
              </a:p>
            </p:txBody>
          </p:sp>
          <p:sp>
            <p:nvSpPr>
              <p:cNvPr id="12" name="object 5"/>
              <p:cNvSpPr/>
              <p:nvPr/>
            </p:nvSpPr>
            <p:spPr>
              <a:xfrm>
                <a:off x="2195736" y="4005064"/>
                <a:ext cx="1082675" cy="1295400"/>
              </a:xfrm>
              <a:prstGeom prst="rect">
                <a:avLst/>
              </a:prstGeom>
              <a:blipFill>
                <a:blip r:embed="rId3" cstate="print"/>
                <a:stretch>
                  <a:fillRect/>
                </a:stretch>
              </a:blipFill>
            </p:spPr>
            <p:txBody>
              <a:bodyPr wrap="square" lIns="0" tIns="0" rIns="0" bIns="0" rtlCol="0"/>
              <a:lstStyle/>
              <a:p>
                <a:endParaRPr/>
              </a:p>
            </p:txBody>
          </p:sp>
          <p:sp>
            <p:nvSpPr>
              <p:cNvPr id="13" name="object 6"/>
              <p:cNvSpPr/>
              <p:nvPr/>
            </p:nvSpPr>
            <p:spPr>
              <a:xfrm>
                <a:off x="4634646" y="2788231"/>
                <a:ext cx="812800" cy="795668"/>
              </a:xfrm>
              <a:prstGeom prst="rect">
                <a:avLst/>
              </a:prstGeom>
              <a:blipFill>
                <a:blip r:embed="rId4" cstate="print"/>
                <a:stretch>
                  <a:fillRect/>
                </a:stretch>
              </a:blipFill>
            </p:spPr>
            <p:txBody>
              <a:bodyPr wrap="square" lIns="0" tIns="0" rIns="0" bIns="0" rtlCol="0"/>
              <a:lstStyle/>
              <a:p>
                <a:endParaRPr/>
              </a:p>
            </p:txBody>
          </p:sp>
          <p:sp>
            <p:nvSpPr>
              <p:cNvPr id="14" name="object 7"/>
              <p:cNvSpPr/>
              <p:nvPr/>
            </p:nvSpPr>
            <p:spPr>
              <a:xfrm>
                <a:off x="3563888" y="3501008"/>
                <a:ext cx="936104" cy="677416"/>
              </a:xfrm>
              <a:custGeom>
                <a:avLst/>
                <a:gdLst/>
                <a:ahLst/>
                <a:cxnLst/>
                <a:rect l="l" t="t" r="r" b="b"/>
                <a:pathLst>
                  <a:path w="796289" h="1044575">
                    <a:moveTo>
                      <a:pt x="670016" y="119850"/>
                    </a:moveTo>
                    <a:lnTo>
                      <a:pt x="0" y="1009904"/>
                    </a:lnTo>
                    <a:lnTo>
                      <a:pt x="45720" y="1044321"/>
                    </a:lnTo>
                    <a:lnTo>
                      <a:pt x="715681" y="154216"/>
                    </a:lnTo>
                    <a:lnTo>
                      <a:pt x="670016" y="119850"/>
                    </a:lnTo>
                    <a:close/>
                  </a:path>
                  <a:path w="796289" h="1044575">
                    <a:moveTo>
                      <a:pt x="778136" y="97027"/>
                    </a:moveTo>
                    <a:lnTo>
                      <a:pt x="687197" y="97027"/>
                    </a:lnTo>
                    <a:lnTo>
                      <a:pt x="732917" y="131318"/>
                    </a:lnTo>
                    <a:lnTo>
                      <a:pt x="715681" y="154216"/>
                    </a:lnTo>
                    <a:lnTo>
                      <a:pt x="761364" y="188594"/>
                    </a:lnTo>
                    <a:lnTo>
                      <a:pt x="778136" y="97027"/>
                    </a:lnTo>
                    <a:close/>
                  </a:path>
                  <a:path w="796289" h="1044575">
                    <a:moveTo>
                      <a:pt x="687197" y="97027"/>
                    </a:moveTo>
                    <a:lnTo>
                      <a:pt x="670016" y="119850"/>
                    </a:lnTo>
                    <a:lnTo>
                      <a:pt x="715681" y="154216"/>
                    </a:lnTo>
                    <a:lnTo>
                      <a:pt x="732917" y="131318"/>
                    </a:lnTo>
                    <a:lnTo>
                      <a:pt x="687197" y="97027"/>
                    </a:lnTo>
                    <a:close/>
                  </a:path>
                  <a:path w="796289" h="1044575">
                    <a:moveTo>
                      <a:pt x="795909" y="0"/>
                    </a:moveTo>
                    <a:lnTo>
                      <a:pt x="624332" y="85470"/>
                    </a:lnTo>
                    <a:lnTo>
                      <a:pt x="670016" y="119850"/>
                    </a:lnTo>
                    <a:lnTo>
                      <a:pt x="687197" y="97027"/>
                    </a:lnTo>
                    <a:lnTo>
                      <a:pt x="778136" y="97027"/>
                    </a:lnTo>
                    <a:lnTo>
                      <a:pt x="795909" y="0"/>
                    </a:lnTo>
                    <a:close/>
                  </a:path>
                </a:pathLst>
              </a:custGeom>
              <a:solidFill>
                <a:srgbClr val="163793"/>
              </a:solidFill>
            </p:spPr>
            <p:txBody>
              <a:bodyPr wrap="square" lIns="0" tIns="0" rIns="0" bIns="0" rtlCol="0"/>
              <a:lstStyle/>
              <a:p>
                <a:endParaRPr/>
              </a:p>
            </p:txBody>
          </p:sp>
        </p:grpSp>
        <p:grpSp>
          <p:nvGrpSpPr>
            <p:cNvPr id="16" name="组合 15"/>
            <p:cNvGrpSpPr/>
            <p:nvPr/>
          </p:nvGrpSpPr>
          <p:grpSpPr>
            <a:xfrm>
              <a:off x="3779912" y="4581128"/>
              <a:ext cx="2883639" cy="633730"/>
              <a:chOff x="3457575" y="5410200"/>
              <a:chExt cx="2883639" cy="633730"/>
            </a:xfrm>
          </p:grpSpPr>
          <p:sp>
            <p:nvSpPr>
              <p:cNvPr id="17" name="object 8"/>
              <p:cNvSpPr/>
              <p:nvPr/>
            </p:nvSpPr>
            <p:spPr>
              <a:xfrm>
                <a:off x="3484984" y="5410200"/>
                <a:ext cx="2856230" cy="633730"/>
              </a:xfrm>
              <a:custGeom>
                <a:avLst/>
                <a:gdLst/>
                <a:ahLst/>
                <a:cxnLst/>
                <a:rect l="l" t="t" r="r" b="b"/>
                <a:pathLst>
                  <a:path w="2856229" h="633729">
                    <a:moveTo>
                      <a:pt x="0" y="633412"/>
                    </a:moveTo>
                    <a:lnTo>
                      <a:pt x="2855976" y="633412"/>
                    </a:lnTo>
                    <a:lnTo>
                      <a:pt x="2855976" y="0"/>
                    </a:lnTo>
                    <a:lnTo>
                      <a:pt x="0" y="0"/>
                    </a:lnTo>
                    <a:lnTo>
                      <a:pt x="0" y="633412"/>
                    </a:lnTo>
                    <a:close/>
                  </a:path>
                </a:pathLst>
              </a:custGeom>
              <a:solidFill>
                <a:srgbClr val="CCFFFF"/>
              </a:solidFill>
            </p:spPr>
            <p:txBody>
              <a:bodyPr wrap="square" lIns="0" tIns="0" rIns="0" bIns="0" rtlCol="0"/>
              <a:lstStyle/>
              <a:p>
                <a:endParaRPr/>
              </a:p>
            </p:txBody>
          </p:sp>
          <p:sp>
            <p:nvSpPr>
              <p:cNvPr id="18" name="object 9"/>
              <p:cNvSpPr txBox="1"/>
              <p:nvPr/>
            </p:nvSpPr>
            <p:spPr>
              <a:xfrm>
                <a:off x="4724400" y="5410200"/>
                <a:ext cx="1589405" cy="633730"/>
              </a:xfrm>
              <a:prstGeom prst="rect">
                <a:avLst/>
              </a:prstGeom>
              <a:ln w="9525">
                <a:solidFill>
                  <a:srgbClr val="163793"/>
                </a:solidFill>
              </a:ln>
            </p:spPr>
            <p:txBody>
              <a:bodyPr vert="horz" wrap="square" lIns="0" tIns="179070" rIns="0" bIns="0" rtlCol="0">
                <a:spAutoFit/>
              </a:bodyPr>
              <a:lstStyle/>
              <a:p>
                <a:pPr marL="66675">
                  <a:lnSpc>
                    <a:spcPct val="100000"/>
                  </a:lnSpc>
                  <a:spcBef>
                    <a:spcPts val="1410"/>
                  </a:spcBef>
                </a:pPr>
                <a:r>
                  <a:rPr sz="2000" b="1" spc="5" dirty="0">
                    <a:solidFill>
                      <a:srgbClr val="163793"/>
                    </a:solidFill>
                    <a:latin typeface="Arial"/>
                    <a:cs typeface="Arial"/>
                  </a:rPr>
                  <a:t>“I </a:t>
                </a:r>
                <a:r>
                  <a:rPr sz="2000" b="1" dirty="0">
                    <a:solidFill>
                      <a:srgbClr val="163793"/>
                    </a:solidFill>
                    <a:latin typeface="Arial"/>
                    <a:cs typeface="Arial"/>
                  </a:rPr>
                  <a:t>am</a:t>
                </a:r>
                <a:r>
                  <a:rPr sz="2000" b="1" spc="-170" dirty="0">
                    <a:solidFill>
                      <a:srgbClr val="163793"/>
                    </a:solidFill>
                    <a:latin typeface="Arial"/>
                    <a:cs typeface="Arial"/>
                  </a:rPr>
                  <a:t> </a:t>
                </a:r>
                <a:r>
                  <a:rPr sz="2000" b="1" dirty="0">
                    <a:solidFill>
                      <a:srgbClr val="163793"/>
                    </a:solidFill>
                    <a:latin typeface="Arial"/>
                    <a:cs typeface="Arial"/>
                  </a:rPr>
                  <a:t>Alice”</a:t>
                </a:r>
                <a:endParaRPr sz="2000" dirty="0">
                  <a:latin typeface="Arial"/>
                  <a:cs typeface="Arial"/>
                </a:endParaRPr>
              </a:p>
            </p:txBody>
          </p:sp>
          <p:sp>
            <p:nvSpPr>
              <p:cNvPr id="19" name="object 10"/>
              <p:cNvSpPr txBox="1"/>
              <p:nvPr/>
            </p:nvSpPr>
            <p:spPr>
              <a:xfrm>
                <a:off x="3457575" y="5410200"/>
                <a:ext cx="1266825" cy="633730"/>
              </a:xfrm>
              <a:prstGeom prst="rect">
                <a:avLst/>
              </a:prstGeom>
              <a:ln w="9525">
                <a:solidFill>
                  <a:srgbClr val="163793"/>
                </a:solidFill>
              </a:ln>
            </p:spPr>
            <p:txBody>
              <a:bodyPr vert="horz" wrap="square" lIns="0" tIns="55879" rIns="0" bIns="0" rtlCol="0">
                <a:spAutoFit/>
              </a:bodyPr>
              <a:lstStyle/>
              <a:p>
                <a:pPr marL="52069" marR="53975" indent="149225">
                  <a:lnSpc>
                    <a:spcPts val="2150"/>
                  </a:lnSpc>
                  <a:spcBef>
                    <a:spcPts val="439"/>
                  </a:spcBef>
                </a:pPr>
                <a:r>
                  <a:rPr sz="1800" b="1" spc="45" dirty="0">
                    <a:solidFill>
                      <a:srgbClr val="163793"/>
                    </a:solidFill>
                    <a:latin typeface="Arial"/>
                    <a:cs typeface="Arial"/>
                  </a:rPr>
                  <a:t>Alice’s  </a:t>
                </a:r>
                <a:r>
                  <a:rPr sz="1800" b="1" dirty="0">
                    <a:solidFill>
                      <a:srgbClr val="163793"/>
                    </a:solidFill>
                    <a:latin typeface="Arial"/>
                    <a:cs typeface="Arial"/>
                  </a:rPr>
                  <a:t>IP</a:t>
                </a:r>
                <a:r>
                  <a:rPr sz="1800" b="1" spc="-100" dirty="0">
                    <a:solidFill>
                      <a:srgbClr val="163793"/>
                    </a:solidFill>
                    <a:latin typeface="Arial"/>
                    <a:cs typeface="Arial"/>
                  </a:rPr>
                  <a:t> </a:t>
                </a:r>
                <a:r>
                  <a:rPr sz="1800" b="1" spc="-5" dirty="0">
                    <a:solidFill>
                      <a:srgbClr val="163793"/>
                    </a:solidFill>
                    <a:latin typeface="Arial"/>
                    <a:cs typeface="Arial"/>
                  </a:rPr>
                  <a:t>address</a:t>
                </a:r>
                <a:endParaRPr sz="1800">
                  <a:latin typeface="Arial"/>
                  <a:cs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en-US" dirty="0"/>
              <a:t>通信场景 </a:t>
            </a:r>
            <a:r>
              <a:rPr lang="en-US" altLang="zh-CN" dirty="0"/>
              <a:t>3</a:t>
            </a:r>
            <a:endParaRPr lang="zh-CN" altLang="en-US" dirty="0"/>
          </a:p>
        </p:txBody>
      </p:sp>
      <p:sp>
        <p:nvSpPr>
          <p:cNvPr id="3" name="内容占位符 2"/>
          <p:cNvSpPr>
            <a:spLocks noGrp="1"/>
          </p:cNvSpPr>
          <p:nvPr>
            <p:ph sz="quarter" idx="1"/>
          </p:nvPr>
        </p:nvSpPr>
        <p:spPr/>
        <p:txBody>
          <a:bodyPr/>
          <a:lstStyle/>
          <a:p>
            <a:r>
              <a:rPr lang="zh-CN" altLang="en-US" dirty="0"/>
              <a:t>协议：</a:t>
            </a:r>
            <a:r>
              <a:rPr lang="en-US" altLang="zh-CN" dirty="0"/>
              <a:t>Alice </a:t>
            </a:r>
            <a:r>
              <a:rPr lang="zh-CN" altLang="en-US" dirty="0"/>
              <a:t>在分组中声称自己是 </a:t>
            </a:r>
            <a:r>
              <a:rPr lang="en-US" altLang="zh-CN" dirty="0"/>
              <a:t>Alice</a:t>
            </a:r>
            <a:r>
              <a:rPr lang="zh-CN" altLang="en-US" dirty="0"/>
              <a:t>，并在首部中添加自己的 </a:t>
            </a:r>
            <a:r>
              <a:rPr lang="en-US" altLang="zh-CN" dirty="0"/>
              <a:t>IP </a:t>
            </a:r>
            <a:r>
              <a:rPr lang="zh-CN" altLang="en-US" dirty="0"/>
              <a:t>地址，同时提供自己的口令加以证明。</a:t>
            </a:r>
          </a:p>
        </p:txBody>
      </p:sp>
      <p:graphicFrame>
        <p:nvGraphicFramePr>
          <p:cNvPr id="13" name="object 7"/>
          <p:cNvGraphicFramePr>
            <a:graphicFrameLocks noGrp="1"/>
          </p:cNvGraphicFramePr>
          <p:nvPr/>
        </p:nvGraphicFramePr>
        <p:xfrm>
          <a:off x="2771800" y="3356992"/>
          <a:ext cx="3047999" cy="633095"/>
        </p:xfrm>
        <a:graphic>
          <a:graphicData uri="http://schemas.openxmlformats.org/drawingml/2006/table">
            <a:tbl>
              <a:tblPr firstRow="1" bandRow="1">
                <a:tableStyleId>{2D5ABB26-0587-4C30-8999-92F81FD0307C}</a:tableStyleId>
              </a:tblPr>
              <a:tblGrid>
                <a:gridCol w="843280">
                  <a:extLst>
                    <a:ext uri="{9D8B030D-6E8A-4147-A177-3AD203B41FA5}">
                      <a16:colId xmlns:a16="http://schemas.microsoft.com/office/drawing/2014/main" val="20000"/>
                    </a:ext>
                  </a:extLst>
                </a:gridCol>
                <a:gridCol w="1010284">
                  <a:extLst>
                    <a:ext uri="{9D8B030D-6E8A-4147-A177-3AD203B41FA5}">
                      <a16:colId xmlns:a16="http://schemas.microsoft.com/office/drawing/2014/main" val="20001"/>
                    </a:ext>
                  </a:extLst>
                </a:gridCol>
                <a:gridCol w="1194435">
                  <a:extLst>
                    <a:ext uri="{9D8B030D-6E8A-4147-A177-3AD203B41FA5}">
                      <a16:colId xmlns:a16="http://schemas.microsoft.com/office/drawing/2014/main" val="20002"/>
                    </a:ext>
                  </a:extLst>
                </a:gridCol>
              </a:tblGrid>
              <a:tr h="633095">
                <a:tc>
                  <a:txBody>
                    <a:bodyPr/>
                    <a:lstStyle/>
                    <a:p>
                      <a:pPr marL="89535" marR="62230" indent="-36830">
                        <a:lnSpc>
                          <a:spcPts val="1910"/>
                        </a:lnSpc>
                        <a:spcBef>
                          <a:spcPts val="695"/>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dirty="0">
                        <a:latin typeface="Arial"/>
                        <a:cs typeface="Arial"/>
                      </a:endParaRPr>
                    </a:p>
                  </a:txBody>
                  <a:tcPr marL="0" marR="0" marT="88265" marB="0">
                    <a:lnL w="9525">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CCFFFF"/>
                    </a:solidFill>
                  </a:tcPr>
                </a:tc>
                <a:tc>
                  <a:txBody>
                    <a:bodyPr/>
                    <a:lstStyle/>
                    <a:p>
                      <a:pPr marL="48895" marR="1905" indent="93980">
                        <a:lnSpc>
                          <a:spcPts val="1910"/>
                        </a:lnSpc>
                        <a:spcBef>
                          <a:spcPts val="585"/>
                        </a:spcBef>
                      </a:pPr>
                      <a:r>
                        <a:rPr sz="1600" b="1" spc="40" dirty="0">
                          <a:solidFill>
                            <a:srgbClr val="163793"/>
                          </a:solidFill>
                          <a:latin typeface="Arial"/>
                          <a:cs typeface="Arial"/>
                        </a:rPr>
                        <a:t>Alice’s  </a:t>
                      </a:r>
                      <a:r>
                        <a:rPr sz="1600" b="1" dirty="0">
                          <a:solidFill>
                            <a:srgbClr val="163793"/>
                          </a:solidFill>
                          <a:latin typeface="Arial"/>
                          <a:cs typeface="Arial"/>
                        </a:rPr>
                        <a:t>pass</a:t>
                      </a:r>
                      <a:r>
                        <a:rPr sz="1600" b="1" spc="40" dirty="0">
                          <a:solidFill>
                            <a:srgbClr val="163793"/>
                          </a:solidFill>
                          <a:latin typeface="Arial"/>
                          <a:cs typeface="Arial"/>
                        </a:rPr>
                        <a:t>w</a:t>
                      </a:r>
                      <a:r>
                        <a:rPr sz="1600" b="1" dirty="0">
                          <a:solidFill>
                            <a:srgbClr val="163793"/>
                          </a:solidFill>
                          <a:latin typeface="Arial"/>
                          <a:cs typeface="Arial"/>
                        </a:rPr>
                        <a:t>ord</a:t>
                      </a:r>
                      <a:endParaRPr sz="1600" dirty="0">
                        <a:latin typeface="Arial"/>
                        <a:cs typeface="Arial"/>
                      </a:endParaRPr>
                    </a:p>
                  </a:txBody>
                  <a:tcPr marL="0" marR="0" marT="74295" marB="0">
                    <a:lnL w="12700">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CCFFFF"/>
                    </a:solidFill>
                  </a:tcPr>
                </a:tc>
                <a:tc>
                  <a:txBody>
                    <a:bodyPr/>
                    <a:lstStyle/>
                    <a:p>
                      <a:pPr>
                        <a:lnSpc>
                          <a:spcPct val="100000"/>
                        </a:lnSpc>
                        <a:spcBef>
                          <a:spcPts val="1290"/>
                        </a:spcBef>
                      </a:pPr>
                      <a:r>
                        <a:rPr sz="1800" b="1" spc="100" dirty="0">
                          <a:solidFill>
                            <a:srgbClr val="163793"/>
                          </a:solidFill>
                          <a:latin typeface="Arial"/>
                          <a:cs typeface="Arial"/>
                        </a:rPr>
                        <a:t>“I’m</a:t>
                      </a:r>
                      <a:r>
                        <a:rPr sz="1800" b="1" spc="-150" dirty="0">
                          <a:solidFill>
                            <a:srgbClr val="163793"/>
                          </a:solidFill>
                          <a:latin typeface="Arial"/>
                          <a:cs typeface="Arial"/>
                        </a:rPr>
                        <a:t> </a:t>
                      </a:r>
                      <a:r>
                        <a:rPr sz="1800" b="1" spc="-10" dirty="0">
                          <a:solidFill>
                            <a:srgbClr val="163793"/>
                          </a:solidFill>
                          <a:latin typeface="Arial"/>
                          <a:cs typeface="Arial"/>
                        </a:rPr>
                        <a:t>Alice”</a:t>
                      </a:r>
                      <a:endParaRPr sz="1800" dirty="0">
                        <a:latin typeface="Arial"/>
                        <a:cs typeface="Arial"/>
                      </a:endParaRPr>
                    </a:p>
                  </a:txBody>
                  <a:tcPr marL="0" marR="0" marT="163830" marB="0">
                    <a:lnL w="12700">
                      <a:solidFill>
                        <a:srgbClr val="163793"/>
                      </a:solidFill>
                      <a:prstDash val="solid"/>
                    </a:lnL>
                    <a:lnR w="9525">
                      <a:solidFill>
                        <a:srgbClr val="163793"/>
                      </a:solidFill>
                      <a:prstDash val="solid"/>
                    </a:lnR>
                    <a:lnT w="9525">
                      <a:solidFill>
                        <a:srgbClr val="163793"/>
                      </a:solidFill>
                      <a:prstDash val="solid"/>
                    </a:lnT>
                    <a:lnB w="9525">
                      <a:solidFill>
                        <a:srgbClr val="163793"/>
                      </a:solidFill>
                      <a:prstDash val="solid"/>
                    </a:lnB>
                    <a:solidFill>
                      <a:srgbClr val="CCFFFF"/>
                    </a:solidFill>
                  </a:tcPr>
                </a:tc>
                <a:extLst>
                  <a:ext uri="{0D108BD9-81ED-4DB2-BD59-A6C34878D82A}">
                    <a16:rowId xmlns:a16="http://schemas.microsoft.com/office/drawing/2014/main" val="10000"/>
                  </a:ext>
                </a:extLst>
              </a:tr>
            </a:tbl>
          </a:graphicData>
        </a:graphic>
      </p:graphicFrame>
      <p:grpSp>
        <p:nvGrpSpPr>
          <p:cNvPr id="25" name="组合 24"/>
          <p:cNvGrpSpPr/>
          <p:nvPr/>
        </p:nvGrpSpPr>
        <p:grpSpPr>
          <a:xfrm>
            <a:off x="1794638" y="3618611"/>
            <a:ext cx="5331675" cy="1305497"/>
            <a:chOff x="1794638" y="3618611"/>
            <a:chExt cx="5331675" cy="1305497"/>
          </a:xfrm>
        </p:grpSpPr>
        <p:sp>
          <p:nvSpPr>
            <p:cNvPr id="20" name="object 9"/>
            <p:cNvSpPr txBox="1"/>
            <p:nvPr/>
          </p:nvSpPr>
          <p:spPr>
            <a:xfrm>
              <a:off x="5178450" y="4290378"/>
              <a:ext cx="646430" cy="633730"/>
            </a:xfrm>
            <a:prstGeom prst="rect">
              <a:avLst/>
            </a:prstGeom>
            <a:solidFill>
              <a:srgbClr val="CCFFFF"/>
            </a:solidFill>
            <a:ln w="9525">
              <a:solidFill>
                <a:srgbClr val="163793"/>
              </a:solidFill>
            </a:ln>
          </p:spPr>
          <p:txBody>
            <a:bodyPr vert="horz" wrap="square" lIns="0" tIns="158115" rIns="0" bIns="0" rtlCol="0">
              <a:spAutoFit/>
            </a:bodyPr>
            <a:lstStyle/>
            <a:p>
              <a:pPr marL="156210">
                <a:lnSpc>
                  <a:spcPct val="100000"/>
                </a:lnSpc>
                <a:spcBef>
                  <a:spcPts val="1245"/>
                </a:spcBef>
              </a:pPr>
              <a:r>
                <a:rPr sz="1800" b="1" spc="-5" dirty="0">
                  <a:solidFill>
                    <a:srgbClr val="163793"/>
                  </a:solidFill>
                  <a:latin typeface="Arial"/>
                  <a:cs typeface="Arial"/>
                </a:rPr>
                <a:t>OK</a:t>
              </a:r>
              <a:endParaRPr sz="1800">
                <a:latin typeface="Arial"/>
                <a:cs typeface="Arial"/>
              </a:endParaRPr>
            </a:p>
          </p:txBody>
        </p:sp>
        <p:sp>
          <p:nvSpPr>
            <p:cNvPr id="21" name="object 10"/>
            <p:cNvSpPr txBox="1"/>
            <p:nvPr/>
          </p:nvSpPr>
          <p:spPr>
            <a:xfrm>
              <a:off x="4335488" y="4290378"/>
              <a:ext cx="843280" cy="633730"/>
            </a:xfrm>
            <a:prstGeom prst="rect">
              <a:avLst/>
            </a:prstGeom>
            <a:solidFill>
              <a:srgbClr val="CCFFFF"/>
            </a:solidFill>
            <a:ln w="9651">
              <a:solidFill>
                <a:srgbClr val="163793"/>
              </a:solidFill>
            </a:ln>
          </p:spPr>
          <p:txBody>
            <a:bodyPr vert="horz" wrap="square" lIns="0" tIns="79375" rIns="0" bIns="0" rtlCol="0">
              <a:spAutoFit/>
            </a:bodyPr>
            <a:lstStyle/>
            <a:p>
              <a:pPr marL="48260">
                <a:lnSpc>
                  <a:spcPts val="1914"/>
                </a:lnSpc>
                <a:spcBef>
                  <a:spcPts val="625"/>
                </a:spcBef>
              </a:pPr>
              <a:r>
                <a:rPr sz="1600" b="1" spc="40" dirty="0">
                  <a:solidFill>
                    <a:srgbClr val="163793"/>
                  </a:solidFill>
                  <a:latin typeface="Arial"/>
                  <a:cs typeface="Arial"/>
                </a:rPr>
                <a:t>Alice’s</a:t>
              </a:r>
              <a:endParaRPr sz="1600">
                <a:latin typeface="Arial"/>
                <a:cs typeface="Arial"/>
              </a:endParaRPr>
            </a:p>
            <a:p>
              <a:pPr marL="84455">
                <a:lnSpc>
                  <a:spcPts val="1914"/>
                </a:lnSpc>
              </a:pPr>
              <a:r>
                <a:rPr sz="1600" b="1" spc="-5" dirty="0">
                  <a:solidFill>
                    <a:srgbClr val="163793"/>
                  </a:solidFill>
                  <a:latin typeface="Arial"/>
                  <a:cs typeface="Arial"/>
                </a:rPr>
                <a:t>IP</a:t>
              </a:r>
              <a:r>
                <a:rPr sz="1600" b="1" spc="-12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grpSp>
          <p:nvGrpSpPr>
            <p:cNvPr id="23" name="组合 22"/>
            <p:cNvGrpSpPr/>
            <p:nvPr/>
          </p:nvGrpSpPr>
          <p:grpSpPr>
            <a:xfrm>
              <a:off x="1794638" y="3618611"/>
              <a:ext cx="5331675" cy="1027049"/>
              <a:chOff x="1794638" y="3618611"/>
              <a:chExt cx="5331675" cy="1027049"/>
            </a:xfrm>
          </p:grpSpPr>
          <p:sp>
            <p:nvSpPr>
              <p:cNvPr id="10" name="object 4"/>
              <p:cNvSpPr/>
              <p:nvPr/>
            </p:nvSpPr>
            <p:spPr>
              <a:xfrm>
                <a:off x="1794638" y="3776028"/>
                <a:ext cx="666011" cy="829483"/>
              </a:xfrm>
              <a:prstGeom prst="rect">
                <a:avLst/>
              </a:prstGeom>
              <a:blipFill>
                <a:blip r:embed="rId2" cstate="print"/>
                <a:stretch>
                  <a:fillRect/>
                </a:stretch>
              </a:blipFill>
            </p:spPr>
            <p:txBody>
              <a:bodyPr wrap="square" lIns="0" tIns="0" rIns="0" bIns="0" rtlCol="0"/>
              <a:lstStyle/>
              <a:p>
                <a:endParaRPr/>
              </a:p>
            </p:txBody>
          </p:sp>
          <p:sp>
            <p:nvSpPr>
              <p:cNvPr id="11" name="object 5"/>
              <p:cNvSpPr/>
              <p:nvPr/>
            </p:nvSpPr>
            <p:spPr>
              <a:xfrm>
                <a:off x="6313513" y="3725228"/>
                <a:ext cx="812800" cy="795668"/>
              </a:xfrm>
              <a:prstGeom prst="rect">
                <a:avLst/>
              </a:prstGeom>
              <a:blipFill>
                <a:blip r:embed="rId3" cstate="print"/>
                <a:stretch>
                  <a:fillRect/>
                </a:stretch>
              </a:blipFill>
            </p:spPr>
            <p:txBody>
              <a:bodyPr wrap="square" lIns="0" tIns="0" rIns="0" bIns="0" rtlCol="0"/>
              <a:lstStyle/>
              <a:p>
                <a:endParaRPr/>
              </a:p>
            </p:txBody>
          </p:sp>
          <p:sp>
            <p:nvSpPr>
              <p:cNvPr id="12" name="object 6"/>
              <p:cNvSpPr/>
              <p:nvPr/>
            </p:nvSpPr>
            <p:spPr>
              <a:xfrm>
                <a:off x="2481288" y="4034791"/>
                <a:ext cx="3799204" cy="171450"/>
              </a:xfrm>
              <a:custGeom>
                <a:avLst/>
                <a:gdLst/>
                <a:ahLst/>
                <a:cxnLst/>
                <a:rect l="l" t="t" r="r" b="b"/>
                <a:pathLst>
                  <a:path w="3799204" h="171450">
                    <a:moveTo>
                      <a:pt x="171450" y="0"/>
                    </a:moveTo>
                    <a:lnTo>
                      <a:pt x="0" y="85724"/>
                    </a:lnTo>
                    <a:lnTo>
                      <a:pt x="171450" y="171449"/>
                    </a:lnTo>
                    <a:lnTo>
                      <a:pt x="171450" y="114299"/>
                    </a:lnTo>
                    <a:lnTo>
                      <a:pt x="142875" y="114299"/>
                    </a:lnTo>
                    <a:lnTo>
                      <a:pt x="142875" y="57149"/>
                    </a:lnTo>
                    <a:lnTo>
                      <a:pt x="171450" y="57149"/>
                    </a:lnTo>
                    <a:lnTo>
                      <a:pt x="171450" y="0"/>
                    </a:lnTo>
                    <a:close/>
                  </a:path>
                  <a:path w="3799204" h="171450">
                    <a:moveTo>
                      <a:pt x="3627374" y="0"/>
                    </a:moveTo>
                    <a:lnTo>
                      <a:pt x="3627374" y="171449"/>
                    </a:lnTo>
                    <a:lnTo>
                      <a:pt x="3741674" y="114299"/>
                    </a:lnTo>
                    <a:lnTo>
                      <a:pt x="3656076" y="114299"/>
                    </a:lnTo>
                    <a:lnTo>
                      <a:pt x="3656076" y="57149"/>
                    </a:lnTo>
                    <a:lnTo>
                      <a:pt x="3741674" y="57149"/>
                    </a:lnTo>
                    <a:lnTo>
                      <a:pt x="3627374" y="0"/>
                    </a:lnTo>
                    <a:close/>
                  </a:path>
                  <a:path w="3799204" h="171450">
                    <a:moveTo>
                      <a:pt x="171450" y="57149"/>
                    </a:moveTo>
                    <a:lnTo>
                      <a:pt x="142875" y="57149"/>
                    </a:lnTo>
                    <a:lnTo>
                      <a:pt x="142875" y="114299"/>
                    </a:lnTo>
                    <a:lnTo>
                      <a:pt x="171450" y="114299"/>
                    </a:lnTo>
                    <a:lnTo>
                      <a:pt x="171450" y="57149"/>
                    </a:lnTo>
                    <a:close/>
                  </a:path>
                  <a:path w="3799204" h="171450">
                    <a:moveTo>
                      <a:pt x="3627374" y="57149"/>
                    </a:moveTo>
                    <a:lnTo>
                      <a:pt x="171450" y="57149"/>
                    </a:lnTo>
                    <a:lnTo>
                      <a:pt x="171450" y="114299"/>
                    </a:lnTo>
                    <a:lnTo>
                      <a:pt x="3627374" y="114299"/>
                    </a:lnTo>
                    <a:lnTo>
                      <a:pt x="3627374" y="57149"/>
                    </a:lnTo>
                    <a:close/>
                  </a:path>
                  <a:path w="3799204" h="171450">
                    <a:moveTo>
                      <a:pt x="3741674" y="57149"/>
                    </a:moveTo>
                    <a:lnTo>
                      <a:pt x="3656076" y="57149"/>
                    </a:lnTo>
                    <a:lnTo>
                      <a:pt x="3656076" y="114299"/>
                    </a:lnTo>
                    <a:lnTo>
                      <a:pt x="3741674" y="114299"/>
                    </a:lnTo>
                    <a:lnTo>
                      <a:pt x="3798824" y="85724"/>
                    </a:lnTo>
                    <a:lnTo>
                      <a:pt x="3741674" y="57149"/>
                    </a:lnTo>
                    <a:close/>
                  </a:path>
                </a:pathLst>
              </a:custGeom>
              <a:solidFill>
                <a:srgbClr val="163793"/>
              </a:solidFill>
            </p:spPr>
            <p:txBody>
              <a:bodyPr wrap="square" lIns="0" tIns="0" rIns="0" bIns="0" rtlCol="0"/>
              <a:lstStyle/>
              <a:p>
                <a:endParaRPr/>
              </a:p>
            </p:txBody>
          </p:sp>
          <p:sp>
            <p:nvSpPr>
              <p:cNvPr id="19" name="object 8"/>
              <p:cNvSpPr/>
              <p:nvPr/>
            </p:nvSpPr>
            <p:spPr>
              <a:xfrm>
                <a:off x="5899111" y="3618611"/>
                <a:ext cx="561975" cy="76200"/>
              </a:xfrm>
              <a:custGeom>
                <a:avLst/>
                <a:gdLst/>
                <a:ahLst/>
                <a:cxnLst/>
                <a:rect l="l" t="t" r="r" b="b"/>
                <a:pathLst>
                  <a:path w="561975" h="76200">
                    <a:moveTo>
                      <a:pt x="485830" y="42890"/>
                    </a:moveTo>
                    <a:lnTo>
                      <a:pt x="485775" y="76200"/>
                    </a:lnTo>
                    <a:lnTo>
                      <a:pt x="552769" y="42925"/>
                    </a:lnTo>
                    <a:lnTo>
                      <a:pt x="498475" y="42925"/>
                    </a:lnTo>
                    <a:lnTo>
                      <a:pt x="485830" y="42890"/>
                    </a:lnTo>
                    <a:close/>
                  </a:path>
                  <a:path w="561975" h="76200">
                    <a:moveTo>
                      <a:pt x="485846" y="33365"/>
                    </a:moveTo>
                    <a:lnTo>
                      <a:pt x="485830" y="42890"/>
                    </a:lnTo>
                    <a:lnTo>
                      <a:pt x="498475" y="42925"/>
                    </a:lnTo>
                    <a:lnTo>
                      <a:pt x="498601" y="33400"/>
                    </a:lnTo>
                    <a:lnTo>
                      <a:pt x="485846" y="33365"/>
                    </a:lnTo>
                    <a:close/>
                  </a:path>
                  <a:path w="561975" h="76200">
                    <a:moveTo>
                      <a:pt x="485901" y="0"/>
                    </a:moveTo>
                    <a:lnTo>
                      <a:pt x="485846" y="33365"/>
                    </a:lnTo>
                    <a:lnTo>
                      <a:pt x="498601" y="33400"/>
                    </a:lnTo>
                    <a:lnTo>
                      <a:pt x="498475" y="42925"/>
                    </a:lnTo>
                    <a:lnTo>
                      <a:pt x="552769" y="42925"/>
                    </a:lnTo>
                    <a:lnTo>
                      <a:pt x="561975" y="38354"/>
                    </a:lnTo>
                    <a:lnTo>
                      <a:pt x="485901" y="0"/>
                    </a:lnTo>
                    <a:close/>
                  </a:path>
                  <a:path w="561975" h="76200">
                    <a:moveTo>
                      <a:pt x="126" y="32004"/>
                    </a:moveTo>
                    <a:lnTo>
                      <a:pt x="0" y="41529"/>
                    </a:lnTo>
                    <a:lnTo>
                      <a:pt x="485830" y="42890"/>
                    </a:lnTo>
                    <a:lnTo>
                      <a:pt x="485846" y="33365"/>
                    </a:lnTo>
                    <a:lnTo>
                      <a:pt x="126" y="32004"/>
                    </a:lnTo>
                    <a:close/>
                  </a:path>
                </a:pathLst>
              </a:custGeom>
              <a:solidFill>
                <a:srgbClr val="163793"/>
              </a:solidFill>
            </p:spPr>
            <p:txBody>
              <a:bodyPr wrap="square" lIns="0" tIns="0" rIns="0" bIns="0" rtlCol="0"/>
              <a:lstStyle/>
              <a:p>
                <a:endParaRPr/>
              </a:p>
            </p:txBody>
          </p:sp>
          <p:sp>
            <p:nvSpPr>
              <p:cNvPr id="22" name="object 11"/>
              <p:cNvSpPr/>
              <p:nvPr/>
            </p:nvSpPr>
            <p:spPr>
              <a:xfrm>
                <a:off x="3827361" y="4569460"/>
                <a:ext cx="452755" cy="76200"/>
              </a:xfrm>
              <a:custGeom>
                <a:avLst/>
                <a:gdLst/>
                <a:ahLst/>
                <a:cxnLst/>
                <a:rect l="l" t="t" r="r" b="b"/>
                <a:pathLst>
                  <a:path w="452755" h="76200">
                    <a:moveTo>
                      <a:pt x="76072" y="0"/>
                    </a:moveTo>
                    <a:lnTo>
                      <a:pt x="0" y="38480"/>
                    </a:lnTo>
                    <a:lnTo>
                      <a:pt x="76326" y="76199"/>
                    </a:lnTo>
                    <a:lnTo>
                      <a:pt x="76216" y="42925"/>
                    </a:lnTo>
                    <a:lnTo>
                      <a:pt x="63500" y="42925"/>
                    </a:lnTo>
                    <a:lnTo>
                      <a:pt x="63500" y="33400"/>
                    </a:lnTo>
                    <a:lnTo>
                      <a:pt x="76184" y="33359"/>
                    </a:lnTo>
                    <a:lnTo>
                      <a:pt x="76072" y="0"/>
                    </a:lnTo>
                    <a:close/>
                  </a:path>
                  <a:path w="452755" h="76200">
                    <a:moveTo>
                      <a:pt x="76184" y="33359"/>
                    </a:moveTo>
                    <a:lnTo>
                      <a:pt x="63500" y="33400"/>
                    </a:lnTo>
                    <a:lnTo>
                      <a:pt x="63500" y="42925"/>
                    </a:lnTo>
                    <a:lnTo>
                      <a:pt x="76215" y="42884"/>
                    </a:lnTo>
                    <a:lnTo>
                      <a:pt x="76184" y="33359"/>
                    </a:lnTo>
                    <a:close/>
                  </a:path>
                  <a:path w="452755" h="76200">
                    <a:moveTo>
                      <a:pt x="76215" y="42884"/>
                    </a:moveTo>
                    <a:lnTo>
                      <a:pt x="63500" y="42925"/>
                    </a:lnTo>
                    <a:lnTo>
                      <a:pt x="76216" y="42925"/>
                    </a:lnTo>
                    <a:close/>
                  </a:path>
                  <a:path w="452755" h="76200">
                    <a:moveTo>
                      <a:pt x="452500" y="32130"/>
                    </a:moveTo>
                    <a:lnTo>
                      <a:pt x="76184" y="33359"/>
                    </a:lnTo>
                    <a:lnTo>
                      <a:pt x="76215" y="42884"/>
                    </a:lnTo>
                    <a:lnTo>
                      <a:pt x="452500" y="41655"/>
                    </a:lnTo>
                    <a:lnTo>
                      <a:pt x="452500" y="32130"/>
                    </a:lnTo>
                    <a:close/>
                  </a:path>
                </a:pathLst>
              </a:custGeom>
              <a:solidFill>
                <a:srgbClr val="163793"/>
              </a:solidFill>
            </p:spPr>
            <p:txBody>
              <a:bodyPr wrap="square" lIns="0" tIns="0" rIns="0" bIns="0" rtlCol="0"/>
              <a:lstStyle/>
              <a:p>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通信威胁 </a:t>
            </a:r>
            <a:r>
              <a:rPr lang="en-US" altLang="zh-CN" dirty="0"/>
              <a:t>3</a:t>
            </a:r>
            <a:endParaRPr lang="zh-CN" altLang="en-US" dirty="0"/>
          </a:p>
        </p:txBody>
      </p:sp>
      <p:sp>
        <p:nvSpPr>
          <p:cNvPr id="3" name="内容占位符 2"/>
          <p:cNvSpPr>
            <a:spLocks noGrp="1"/>
          </p:cNvSpPr>
          <p:nvPr>
            <p:ph sz="quarter" idx="1"/>
          </p:nvPr>
        </p:nvSpPr>
        <p:spPr/>
        <p:txBody>
          <a:bodyPr/>
          <a:lstStyle/>
          <a:p>
            <a:r>
              <a:rPr lang="zh-CN" altLang="en-US" dirty="0"/>
              <a:t>网络上的数据以明文形式传输，并可以被捕获。</a:t>
            </a:r>
            <a:endParaRPr lang="en-US" altLang="zh-CN" dirty="0"/>
          </a:p>
          <a:p>
            <a:r>
              <a:rPr lang="en-US" altLang="zh-CN" dirty="0"/>
              <a:t>Trudy </a:t>
            </a:r>
            <a:r>
              <a:rPr lang="zh-CN" altLang="en-US" dirty="0"/>
              <a:t>可以</a:t>
            </a:r>
            <a:r>
              <a:rPr lang="zh-CN" altLang="en-US" dirty="0">
                <a:solidFill>
                  <a:srgbClr val="FF0000"/>
                </a:solidFill>
              </a:rPr>
              <a:t>嗅探</a:t>
            </a:r>
            <a:r>
              <a:rPr lang="zh-CN" altLang="en-US" dirty="0"/>
              <a:t>到 </a:t>
            </a:r>
            <a:r>
              <a:rPr lang="en-US" altLang="zh-CN" dirty="0"/>
              <a:t>Alice </a:t>
            </a:r>
            <a:r>
              <a:rPr lang="zh-CN" altLang="en-US" dirty="0"/>
              <a:t>口令，并用于假冒行为。</a:t>
            </a:r>
          </a:p>
          <a:p>
            <a:endParaRPr lang="zh-CN" altLang="en-US" dirty="0"/>
          </a:p>
        </p:txBody>
      </p:sp>
      <p:sp>
        <p:nvSpPr>
          <p:cNvPr id="4" name="object 3"/>
          <p:cNvSpPr/>
          <p:nvPr/>
        </p:nvSpPr>
        <p:spPr>
          <a:xfrm>
            <a:off x="3012660" y="4523809"/>
            <a:ext cx="917854" cy="899096"/>
          </a:xfrm>
          <a:prstGeom prst="rect">
            <a:avLst/>
          </a:prstGeom>
          <a:blipFill>
            <a:blip r:embed="rId2" cstate="print"/>
            <a:stretch>
              <a:fillRect/>
            </a:stretch>
          </a:blipFill>
        </p:spPr>
        <p:txBody>
          <a:bodyPr wrap="square" lIns="0" tIns="0" rIns="0" bIns="0" rtlCol="0"/>
          <a:lstStyle/>
          <a:p>
            <a:endParaRPr/>
          </a:p>
        </p:txBody>
      </p:sp>
      <p:sp>
        <p:nvSpPr>
          <p:cNvPr id="5" name="object 4"/>
          <p:cNvSpPr/>
          <p:nvPr/>
        </p:nvSpPr>
        <p:spPr>
          <a:xfrm>
            <a:off x="2815810" y="3788162"/>
            <a:ext cx="506095" cy="899160"/>
          </a:xfrm>
          <a:custGeom>
            <a:avLst/>
            <a:gdLst/>
            <a:ahLst/>
            <a:cxnLst/>
            <a:rect l="l" t="t" r="r" b="b"/>
            <a:pathLst>
              <a:path w="506094" h="899160">
                <a:moveTo>
                  <a:pt x="399207" y="761616"/>
                </a:moveTo>
                <a:lnTo>
                  <a:pt x="348995" y="788924"/>
                </a:lnTo>
                <a:lnTo>
                  <a:pt x="506094" y="898652"/>
                </a:lnTo>
                <a:lnTo>
                  <a:pt x="502313" y="786765"/>
                </a:lnTo>
                <a:lnTo>
                  <a:pt x="412876" y="786765"/>
                </a:lnTo>
                <a:lnTo>
                  <a:pt x="399207" y="761616"/>
                </a:lnTo>
                <a:close/>
              </a:path>
              <a:path w="506094" h="899160">
                <a:moveTo>
                  <a:pt x="449383" y="734328"/>
                </a:moveTo>
                <a:lnTo>
                  <a:pt x="399207" y="761616"/>
                </a:lnTo>
                <a:lnTo>
                  <a:pt x="412876" y="786765"/>
                </a:lnTo>
                <a:lnTo>
                  <a:pt x="463041" y="759460"/>
                </a:lnTo>
                <a:lnTo>
                  <a:pt x="449383" y="734328"/>
                </a:lnTo>
                <a:close/>
              </a:path>
              <a:path w="506094" h="899160">
                <a:moveTo>
                  <a:pt x="499618" y="707009"/>
                </a:moveTo>
                <a:lnTo>
                  <a:pt x="449383" y="734328"/>
                </a:lnTo>
                <a:lnTo>
                  <a:pt x="463041" y="759460"/>
                </a:lnTo>
                <a:lnTo>
                  <a:pt x="412876" y="786765"/>
                </a:lnTo>
                <a:lnTo>
                  <a:pt x="502313" y="786765"/>
                </a:lnTo>
                <a:lnTo>
                  <a:pt x="499618" y="707009"/>
                </a:lnTo>
                <a:close/>
              </a:path>
              <a:path w="506094" h="899160">
                <a:moveTo>
                  <a:pt x="50291" y="0"/>
                </a:moveTo>
                <a:lnTo>
                  <a:pt x="0" y="27178"/>
                </a:lnTo>
                <a:lnTo>
                  <a:pt x="399207" y="761616"/>
                </a:lnTo>
                <a:lnTo>
                  <a:pt x="449383" y="734328"/>
                </a:lnTo>
                <a:lnTo>
                  <a:pt x="50291" y="0"/>
                </a:lnTo>
                <a:close/>
              </a:path>
            </a:pathLst>
          </a:custGeom>
          <a:solidFill>
            <a:srgbClr val="163793"/>
          </a:solidFill>
        </p:spPr>
        <p:txBody>
          <a:bodyPr wrap="square" lIns="0" tIns="0" rIns="0" bIns="0" rtlCol="0"/>
          <a:lstStyle/>
          <a:p>
            <a:endParaRPr/>
          </a:p>
        </p:txBody>
      </p:sp>
      <p:sp>
        <p:nvSpPr>
          <p:cNvPr id="6" name="object 6"/>
          <p:cNvSpPr/>
          <p:nvPr/>
        </p:nvSpPr>
        <p:spPr>
          <a:xfrm>
            <a:off x="1506606" y="3415988"/>
            <a:ext cx="666011" cy="82948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552663" y="5049526"/>
            <a:ext cx="1082674" cy="1295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025481" y="3365188"/>
            <a:ext cx="812800" cy="79566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193256" y="3674751"/>
            <a:ext cx="3799204" cy="171450"/>
          </a:xfrm>
          <a:custGeom>
            <a:avLst/>
            <a:gdLst/>
            <a:ahLst/>
            <a:cxnLst/>
            <a:rect l="l" t="t" r="r" b="b"/>
            <a:pathLst>
              <a:path w="3799204" h="171450">
                <a:moveTo>
                  <a:pt x="171450" y="0"/>
                </a:moveTo>
                <a:lnTo>
                  <a:pt x="0" y="85724"/>
                </a:lnTo>
                <a:lnTo>
                  <a:pt x="171450" y="171449"/>
                </a:lnTo>
                <a:lnTo>
                  <a:pt x="171450" y="114299"/>
                </a:lnTo>
                <a:lnTo>
                  <a:pt x="142875" y="114299"/>
                </a:lnTo>
                <a:lnTo>
                  <a:pt x="142875" y="57149"/>
                </a:lnTo>
                <a:lnTo>
                  <a:pt x="171450" y="57149"/>
                </a:lnTo>
                <a:lnTo>
                  <a:pt x="171450" y="0"/>
                </a:lnTo>
                <a:close/>
              </a:path>
              <a:path w="3799204" h="171450">
                <a:moveTo>
                  <a:pt x="3627374" y="0"/>
                </a:moveTo>
                <a:lnTo>
                  <a:pt x="3627374" y="171449"/>
                </a:lnTo>
                <a:lnTo>
                  <a:pt x="3741674" y="114299"/>
                </a:lnTo>
                <a:lnTo>
                  <a:pt x="3656076" y="114299"/>
                </a:lnTo>
                <a:lnTo>
                  <a:pt x="3656076" y="57149"/>
                </a:lnTo>
                <a:lnTo>
                  <a:pt x="3741674" y="57149"/>
                </a:lnTo>
                <a:lnTo>
                  <a:pt x="3627374" y="0"/>
                </a:lnTo>
                <a:close/>
              </a:path>
              <a:path w="3799204" h="171450">
                <a:moveTo>
                  <a:pt x="171450" y="57149"/>
                </a:moveTo>
                <a:lnTo>
                  <a:pt x="142875" y="57149"/>
                </a:lnTo>
                <a:lnTo>
                  <a:pt x="142875" y="114299"/>
                </a:lnTo>
                <a:lnTo>
                  <a:pt x="171450" y="114299"/>
                </a:lnTo>
                <a:lnTo>
                  <a:pt x="171450" y="57149"/>
                </a:lnTo>
                <a:close/>
              </a:path>
              <a:path w="3799204" h="171450">
                <a:moveTo>
                  <a:pt x="3627374" y="57149"/>
                </a:moveTo>
                <a:lnTo>
                  <a:pt x="171450" y="57149"/>
                </a:lnTo>
                <a:lnTo>
                  <a:pt x="171450" y="114299"/>
                </a:lnTo>
                <a:lnTo>
                  <a:pt x="3627374" y="114299"/>
                </a:lnTo>
                <a:lnTo>
                  <a:pt x="3627374" y="57149"/>
                </a:lnTo>
                <a:close/>
              </a:path>
              <a:path w="3799204" h="171450">
                <a:moveTo>
                  <a:pt x="3741674" y="57149"/>
                </a:moveTo>
                <a:lnTo>
                  <a:pt x="3656076" y="57149"/>
                </a:lnTo>
                <a:lnTo>
                  <a:pt x="3656076" y="114299"/>
                </a:lnTo>
                <a:lnTo>
                  <a:pt x="3741674" y="114299"/>
                </a:lnTo>
                <a:lnTo>
                  <a:pt x="3798824" y="85724"/>
                </a:lnTo>
                <a:lnTo>
                  <a:pt x="3741674" y="57149"/>
                </a:lnTo>
                <a:close/>
              </a:path>
            </a:pathLst>
          </a:custGeom>
          <a:solidFill>
            <a:srgbClr val="C0C0C0"/>
          </a:solidFill>
        </p:spPr>
        <p:txBody>
          <a:bodyPr wrap="square" lIns="0" tIns="0" rIns="0" bIns="0" rtlCol="0"/>
          <a:lstStyle/>
          <a:p>
            <a:endParaRPr/>
          </a:p>
        </p:txBody>
      </p:sp>
      <p:graphicFrame>
        <p:nvGraphicFramePr>
          <p:cNvPr id="10" name="object 10"/>
          <p:cNvGraphicFramePr>
            <a:graphicFrameLocks noGrp="1"/>
          </p:cNvGraphicFramePr>
          <p:nvPr/>
        </p:nvGraphicFramePr>
        <p:xfrm>
          <a:off x="2483768" y="2996952"/>
          <a:ext cx="3047999" cy="633095"/>
        </p:xfrm>
        <a:graphic>
          <a:graphicData uri="http://schemas.openxmlformats.org/drawingml/2006/table">
            <a:tbl>
              <a:tblPr firstRow="1" bandRow="1">
                <a:tableStyleId>{2D5ABB26-0587-4C30-8999-92F81FD0307C}</a:tableStyleId>
              </a:tblPr>
              <a:tblGrid>
                <a:gridCol w="843280">
                  <a:extLst>
                    <a:ext uri="{9D8B030D-6E8A-4147-A177-3AD203B41FA5}">
                      <a16:colId xmlns:a16="http://schemas.microsoft.com/office/drawing/2014/main" val="20000"/>
                    </a:ext>
                  </a:extLst>
                </a:gridCol>
                <a:gridCol w="1010284">
                  <a:extLst>
                    <a:ext uri="{9D8B030D-6E8A-4147-A177-3AD203B41FA5}">
                      <a16:colId xmlns:a16="http://schemas.microsoft.com/office/drawing/2014/main" val="20001"/>
                    </a:ext>
                  </a:extLst>
                </a:gridCol>
                <a:gridCol w="1194435">
                  <a:extLst>
                    <a:ext uri="{9D8B030D-6E8A-4147-A177-3AD203B41FA5}">
                      <a16:colId xmlns:a16="http://schemas.microsoft.com/office/drawing/2014/main" val="20002"/>
                    </a:ext>
                  </a:extLst>
                </a:gridCol>
              </a:tblGrid>
              <a:tr h="633095">
                <a:tc>
                  <a:txBody>
                    <a:bodyPr/>
                    <a:lstStyle/>
                    <a:p>
                      <a:pPr marL="89535" marR="62230" indent="-36830">
                        <a:lnSpc>
                          <a:spcPts val="1910"/>
                        </a:lnSpc>
                        <a:spcBef>
                          <a:spcPts val="695"/>
                        </a:spcBef>
                      </a:pPr>
                      <a:r>
                        <a:rPr sz="1600" b="1" spc="40" dirty="0">
                          <a:solidFill>
                            <a:srgbClr val="C0C0C0"/>
                          </a:solidFill>
                          <a:latin typeface="Arial"/>
                          <a:cs typeface="Arial"/>
                        </a:rPr>
                        <a:t>Alice’s  </a:t>
                      </a:r>
                      <a:r>
                        <a:rPr sz="1600" b="1" spc="-5" dirty="0">
                          <a:solidFill>
                            <a:srgbClr val="C0C0C0"/>
                          </a:solidFill>
                          <a:latin typeface="Arial"/>
                          <a:cs typeface="Arial"/>
                        </a:rPr>
                        <a:t>IP</a:t>
                      </a:r>
                      <a:r>
                        <a:rPr sz="1600" b="1" spc="-110" dirty="0">
                          <a:solidFill>
                            <a:srgbClr val="C0C0C0"/>
                          </a:solidFill>
                          <a:latin typeface="Arial"/>
                          <a:cs typeface="Arial"/>
                        </a:rPr>
                        <a:t> </a:t>
                      </a:r>
                      <a:r>
                        <a:rPr sz="1600" b="1" spc="-5" dirty="0">
                          <a:solidFill>
                            <a:srgbClr val="C0C0C0"/>
                          </a:solidFill>
                          <a:latin typeface="Arial"/>
                          <a:cs typeface="Arial"/>
                        </a:rPr>
                        <a:t>addr</a:t>
                      </a:r>
                      <a:endParaRPr sz="1600">
                        <a:latin typeface="Arial"/>
                        <a:cs typeface="Arial"/>
                      </a:endParaRPr>
                    </a:p>
                  </a:txBody>
                  <a:tcPr marL="0" marR="0" marT="88265" marB="0">
                    <a:lnL w="9525">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DDDDDD"/>
                    </a:solidFill>
                  </a:tcPr>
                </a:tc>
                <a:tc>
                  <a:txBody>
                    <a:bodyPr/>
                    <a:lstStyle/>
                    <a:p>
                      <a:pPr marL="48895" marR="1905" indent="93980">
                        <a:lnSpc>
                          <a:spcPts val="1910"/>
                        </a:lnSpc>
                        <a:spcBef>
                          <a:spcPts val="585"/>
                        </a:spcBef>
                      </a:pPr>
                      <a:r>
                        <a:rPr sz="1600" b="1" spc="40" dirty="0">
                          <a:solidFill>
                            <a:srgbClr val="C0C0C0"/>
                          </a:solidFill>
                          <a:latin typeface="Arial"/>
                          <a:cs typeface="Arial"/>
                        </a:rPr>
                        <a:t>Alice’s  </a:t>
                      </a:r>
                      <a:r>
                        <a:rPr sz="1600" b="1" dirty="0">
                          <a:solidFill>
                            <a:srgbClr val="C0C0C0"/>
                          </a:solidFill>
                          <a:latin typeface="Arial"/>
                          <a:cs typeface="Arial"/>
                        </a:rPr>
                        <a:t>pass</a:t>
                      </a:r>
                      <a:r>
                        <a:rPr sz="1600" b="1" spc="40" dirty="0">
                          <a:solidFill>
                            <a:srgbClr val="C0C0C0"/>
                          </a:solidFill>
                          <a:latin typeface="Arial"/>
                          <a:cs typeface="Arial"/>
                        </a:rPr>
                        <a:t>w</a:t>
                      </a:r>
                      <a:r>
                        <a:rPr sz="1600" b="1" dirty="0">
                          <a:solidFill>
                            <a:srgbClr val="C0C0C0"/>
                          </a:solidFill>
                          <a:latin typeface="Arial"/>
                          <a:cs typeface="Arial"/>
                        </a:rPr>
                        <a:t>ord</a:t>
                      </a:r>
                      <a:endParaRPr sz="1600">
                        <a:latin typeface="Arial"/>
                        <a:cs typeface="Arial"/>
                      </a:endParaRPr>
                    </a:p>
                  </a:txBody>
                  <a:tcPr marL="0" marR="0" marT="74295" marB="0">
                    <a:lnL w="12700">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DDDDDD"/>
                    </a:solidFill>
                  </a:tcPr>
                </a:tc>
                <a:tc>
                  <a:txBody>
                    <a:bodyPr/>
                    <a:lstStyle/>
                    <a:p>
                      <a:pPr>
                        <a:lnSpc>
                          <a:spcPct val="100000"/>
                        </a:lnSpc>
                        <a:spcBef>
                          <a:spcPts val="1290"/>
                        </a:spcBef>
                      </a:pPr>
                      <a:r>
                        <a:rPr sz="1800" b="1" spc="100" dirty="0">
                          <a:solidFill>
                            <a:srgbClr val="C0C0C0"/>
                          </a:solidFill>
                          <a:latin typeface="Arial"/>
                          <a:cs typeface="Arial"/>
                        </a:rPr>
                        <a:t>“I’m</a:t>
                      </a:r>
                      <a:r>
                        <a:rPr sz="1800" b="1" spc="-125" dirty="0">
                          <a:solidFill>
                            <a:srgbClr val="C0C0C0"/>
                          </a:solidFill>
                          <a:latin typeface="Arial"/>
                          <a:cs typeface="Arial"/>
                        </a:rPr>
                        <a:t> </a:t>
                      </a:r>
                      <a:r>
                        <a:rPr sz="1800" b="1" spc="-15" dirty="0">
                          <a:solidFill>
                            <a:srgbClr val="C0C0C0"/>
                          </a:solidFill>
                          <a:latin typeface="Arial"/>
                          <a:cs typeface="Arial"/>
                        </a:rPr>
                        <a:t>Alice”</a:t>
                      </a:r>
                      <a:endParaRPr sz="1800" dirty="0">
                        <a:latin typeface="Arial"/>
                        <a:cs typeface="Arial"/>
                      </a:endParaRPr>
                    </a:p>
                  </a:txBody>
                  <a:tcPr marL="0" marR="0" marT="163830" marB="0">
                    <a:lnL w="12700">
                      <a:solidFill>
                        <a:srgbClr val="163793"/>
                      </a:solidFill>
                      <a:prstDash val="solid"/>
                    </a:lnL>
                    <a:lnR w="9525">
                      <a:solidFill>
                        <a:srgbClr val="163793"/>
                      </a:solidFill>
                      <a:prstDash val="solid"/>
                    </a:lnR>
                    <a:lnT w="9525">
                      <a:solidFill>
                        <a:srgbClr val="163793"/>
                      </a:solidFill>
                      <a:prstDash val="solid"/>
                    </a:lnT>
                    <a:lnB w="9525">
                      <a:solidFill>
                        <a:srgbClr val="163793"/>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11" name="object 11"/>
          <p:cNvSpPr/>
          <p:nvPr/>
        </p:nvSpPr>
        <p:spPr>
          <a:xfrm>
            <a:off x="5611079" y="3258571"/>
            <a:ext cx="561975" cy="76200"/>
          </a:xfrm>
          <a:custGeom>
            <a:avLst/>
            <a:gdLst/>
            <a:ahLst/>
            <a:cxnLst/>
            <a:rect l="l" t="t" r="r" b="b"/>
            <a:pathLst>
              <a:path w="561975" h="76200">
                <a:moveTo>
                  <a:pt x="485830" y="42890"/>
                </a:moveTo>
                <a:lnTo>
                  <a:pt x="485775" y="76200"/>
                </a:lnTo>
                <a:lnTo>
                  <a:pt x="552769" y="42925"/>
                </a:lnTo>
                <a:lnTo>
                  <a:pt x="498475" y="42925"/>
                </a:lnTo>
                <a:lnTo>
                  <a:pt x="485830" y="42890"/>
                </a:lnTo>
                <a:close/>
              </a:path>
              <a:path w="561975" h="76200">
                <a:moveTo>
                  <a:pt x="485846" y="33365"/>
                </a:moveTo>
                <a:lnTo>
                  <a:pt x="485830" y="42890"/>
                </a:lnTo>
                <a:lnTo>
                  <a:pt x="498475" y="42925"/>
                </a:lnTo>
                <a:lnTo>
                  <a:pt x="498601" y="33400"/>
                </a:lnTo>
                <a:lnTo>
                  <a:pt x="485846" y="33365"/>
                </a:lnTo>
                <a:close/>
              </a:path>
              <a:path w="561975" h="76200">
                <a:moveTo>
                  <a:pt x="485901" y="0"/>
                </a:moveTo>
                <a:lnTo>
                  <a:pt x="485846" y="33365"/>
                </a:lnTo>
                <a:lnTo>
                  <a:pt x="498601" y="33400"/>
                </a:lnTo>
                <a:lnTo>
                  <a:pt x="498475" y="42925"/>
                </a:lnTo>
                <a:lnTo>
                  <a:pt x="552769" y="42925"/>
                </a:lnTo>
                <a:lnTo>
                  <a:pt x="561975" y="38354"/>
                </a:lnTo>
                <a:lnTo>
                  <a:pt x="485901" y="0"/>
                </a:lnTo>
                <a:close/>
              </a:path>
              <a:path w="561975" h="76200">
                <a:moveTo>
                  <a:pt x="126" y="32004"/>
                </a:moveTo>
                <a:lnTo>
                  <a:pt x="0" y="41529"/>
                </a:lnTo>
                <a:lnTo>
                  <a:pt x="485830" y="42890"/>
                </a:lnTo>
                <a:lnTo>
                  <a:pt x="485846" y="33365"/>
                </a:lnTo>
                <a:lnTo>
                  <a:pt x="126" y="32004"/>
                </a:lnTo>
                <a:close/>
              </a:path>
            </a:pathLst>
          </a:custGeom>
          <a:solidFill>
            <a:srgbClr val="C0C0C0"/>
          </a:solidFill>
        </p:spPr>
        <p:txBody>
          <a:bodyPr wrap="square" lIns="0" tIns="0" rIns="0" bIns="0" rtlCol="0"/>
          <a:lstStyle/>
          <a:p>
            <a:endParaRPr/>
          </a:p>
        </p:txBody>
      </p:sp>
      <p:sp>
        <p:nvSpPr>
          <p:cNvPr id="12" name="object 12"/>
          <p:cNvSpPr/>
          <p:nvPr/>
        </p:nvSpPr>
        <p:spPr>
          <a:xfrm>
            <a:off x="4328379" y="3909701"/>
            <a:ext cx="1857375" cy="1554480"/>
          </a:xfrm>
          <a:custGeom>
            <a:avLst/>
            <a:gdLst/>
            <a:ahLst/>
            <a:cxnLst/>
            <a:rect l="l" t="t" r="r" b="b"/>
            <a:pathLst>
              <a:path w="1857375" h="1554479">
                <a:moveTo>
                  <a:pt x="76580" y="1378457"/>
                </a:moveTo>
                <a:lnTo>
                  <a:pt x="0" y="1554225"/>
                </a:lnTo>
                <a:lnTo>
                  <a:pt x="186562" y="1509902"/>
                </a:lnTo>
                <a:lnTo>
                  <a:pt x="165204" y="1484375"/>
                </a:lnTo>
                <a:lnTo>
                  <a:pt x="128015" y="1484375"/>
                </a:lnTo>
                <a:lnTo>
                  <a:pt x="91312" y="1440560"/>
                </a:lnTo>
                <a:lnTo>
                  <a:pt x="113211" y="1422236"/>
                </a:lnTo>
                <a:lnTo>
                  <a:pt x="76580" y="1378457"/>
                </a:lnTo>
                <a:close/>
              </a:path>
              <a:path w="1857375" h="1554479">
                <a:moveTo>
                  <a:pt x="113211" y="1422236"/>
                </a:moveTo>
                <a:lnTo>
                  <a:pt x="91312" y="1440560"/>
                </a:lnTo>
                <a:lnTo>
                  <a:pt x="128015" y="1484375"/>
                </a:lnTo>
                <a:lnTo>
                  <a:pt x="149890" y="1466073"/>
                </a:lnTo>
                <a:lnTo>
                  <a:pt x="113211" y="1422236"/>
                </a:lnTo>
                <a:close/>
              </a:path>
              <a:path w="1857375" h="1554479">
                <a:moveTo>
                  <a:pt x="149890" y="1466073"/>
                </a:moveTo>
                <a:lnTo>
                  <a:pt x="128015" y="1484375"/>
                </a:lnTo>
                <a:lnTo>
                  <a:pt x="165204" y="1484375"/>
                </a:lnTo>
                <a:lnTo>
                  <a:pt x="149890" y="1466073"/>
                </a:lnTo>
                <a:close/>
              </a:path>
              <a:path w="1857375" h="1554479">
                <a:moveTo>
                  <a:pt x="1707550" y="88078"/>
                </a:moveTo>
                <a:lnTo>
                  <a:pt x="113211" y="1422236"/>
                </a:lnTo>
                <a:lnTo>
                  <a:pt x="149890" y="1466073"/>
                </a:lnTo>
                <a:lnTo>
                  <a:pt x="1744290" y="131988"/>
                </a:lnTo>
                <a:lnTo>
                  <a:pt x="1707550" y="88078"/>
                </a:lnTo>
                <a:close/>
              </a:path>
              <a:path w="1857375" h="1554479">
                <a:moveTo>
                  <a:pt x="1827047" y="69722"/>
                </a:moveTo>
                <a:lnTo>
                  <a:pt x="1729486" y="69722"/>
                </a:lnTo>
                <a:lnTo>
                  <a:pt x="1766189" y="113664"/>
                </a:lnTo>
                <a:lnTo>
                  <a:pt x="1744290" y="131988"/>
                </a:lnTo>
                <a:lnTo>
                  <a:pt x="1780921" y="175767"/>
                </a:lnTo>
                <a:lnTo>
                  <a:pt x="1827047" y="69722"/>
                </a:lnTo>
                <a:close/>
              </a:path>
              <a:path w="1857375" h="1554479">
                <a:moveTo>
                  <a:pt x="1729486" y="69722"/>
                </a:moveTo>
                <a:lnTo>
                  <a:pt x="1707550" y="88078"/>
                </a:lnTo>
                <a:lnTo>
                  <a:pt x="1744290" y="131988"/>
                </a:lnTo>
                <a:lnTo>
                  <a:pt x="1766189" y="113664"/>
                </a:lnTo>
                <a:lnTo>
                  <a:pt x="1729486" y="69722"/>
                </a:lnTo>
                <a:close/>
              </a:path>
              <a:path w="1857375" h="1554479">
                <a:moveTo>
                  <a:pt x="1857375" y="0"/>
                </a:moveTo>
                <a:lnTo>
                  <a:pt x="1670939" y="44322"/>
                </a:lnTo>
                <a:lnTo>
                  <a:pt x="1707550" y="88078"/>
                </a:lnTo>
                <a:lnTo>
                  <a:pt x="1729486" y="69722"/>
                </a:lnTo>
                <a:lnTo>
                  <a:pt x="1827047" y="69722"/>
                </a:lnTo>
                <a:lnTo>
                  <a:pt x="1857375" y="0"/>
                </a:lnTo>
                <a:close/>
              </a:path>
            </a:pathLst>
          </a:custGeom>
          <a:solidFill>
            <a:srgbClr val="163793"/>
          </a:solidFill>
        </p:spPr>
        <p:txBody>
          <a:bodyPr wrap="square" lIns="0" tIns="0" rIns="0" bIns="0" rtlCol="0"/>
          <a:lstStyle/>
          <a:p>
            <a:endParaRPr/>
          </a:p>
        </p:txBody>
      </p:sp>
      <p:sp>
        <p:nvSpPr>
          <p:cNvPr id="13" name="object 13"/>
          <p:cNvSpPr/>
          <p:nvPr/>
        </p:nvSpPr>
        <p:spPr>
          <a:xfrm>
            <a:off x="4534882" y="5063813"/>
            <a:ext cx="3046730" cy="633730"/>
          </a:xfrm>
          <a:custGeom>
            <a:avLst/>
            <a:gdLst/>
            <a:ahLst/>
            <a:cxnLst/>
            <a:rect l="l" t="t" r="r" b="b"/>
            <a:pathLst>
              <a:path w="3046729" h="633729">
                <a:moveTo>
                  <a:pt x="0" y="633412"/>
                </a:moveTo>
                <a:lnTo>
                  <a:pt x="3046349" y="633412"/>
                </a:lnTo>
                <a:lnTo>
                  <a:pt x="3046349" y="0"/>
                </a:lnTo>
                <a:lnTo>
                  <a:pt x="0" y="0"/>
                </a:lnTo>
                <a:lnTo>
                  <a:pt x="0" y="633412"/>
                </a:lnTo>
                <a:close/>
              </a:path>
            </a:pathLst>
          </a:custGeom>
          <a:solidFill>
            <a:srgbClr val="CCFFFF"/>
          </a:solidFill>
        </p:spPr>
        <p:txBody>
          <a:bodyPr wrap="square" lIns="0" tIns="0" rIns="0" bIns="0" rtlCol="0"/>
          <a:lstStyle/>
          <a:p>
            <a:endParaRPr/>
          </a:p>
        </p:txBody>
      </p:sp>
      <p:sp>
        <p:nvSpPr>
          <p:cNvPr id="14" name="object 14"/>
          <p:cNvSpPr/>
          <p:nvPr/>
        </p:nvSpPr>
        <p:spPr>
          <a:xfrm>
            <a:off x="4534882" y="5063813"/>
            <a:ext cx="3046730" cy="633730"/>
          </a:xfrm>
          <a:custGeom>
            <a:avLst/>
            <a:gdLst/>
            <a:ahLst/>
            <a:cxnLst/>
            <a:rect l="l" t="t" r="r" b="b"/>
            <a:pathLst>
              <a:path w="3046729" h="633729">
                <a:moveTo>
                  <a:pt x="0" y="633412"/>
                </a:moveTo>
                <a:lnTo>
                  <a:pt x="3046349" y="633412"/>
                </a:lnTo>
                <a:lnTo>
                  <a:pt x="3046349" y="0"/>
                </a:lnTo>
                <a:lnTo>
                  <a:pt x="0" y="0"/>
                </a:lnTo>
                <a:lnTo>
                  <a:pt x="0" y="633412"/>
                </a:lnTo>
                <a:close/>
              </a:path>
            </a:pathLst>
          </a:custGeom>
          <a:ln w="9525">
            <a:solidFill>
              <a:srgbClr val="163793"/>
            </a:solidFill>
          </a:ln>
        </p:spPr>
        <p:txBody>
          <a:bodyPr wrap="square" lIns="0" tIns="0" rIns="0" bIns="0" rtlCol="0"/>
          <a:lstStyle/>
          <a:p>
            <a:endParaRPr/>
          </a:p>
        </p:txBody>
      </p:sp>
      <p:sp>
        <p:nvSpPr>
          <p:cNvPr id="15" name="object 15"/>
          <p:cNvSpPr txBox="1"/>
          <p:nvPr/>
        </p:nvSpPr>
        <p:spPr>
          <a:xfrm>
            <a:off x="6387431" y="5063813"/>
            <a:ext cx="1206500" cy="633730"/>
          </a:xfrm>
          <a:prstGeom prst="rect">
            <a:avLst/>
          </a:prstGeom>
          <a:solidFill>
            <a:srgbClr val="CCFFFF"/>
          </a:solidFill>
          <a:ln w="9525">
            <a:solidFill>
              <a:srgbClr val="163793"/>
            </a:solidFill>
          </a:ln>
        </p:spPr>
        <p:txBody>
          <a:bodyPr vert="horz" wrap="square" lIns="0" tIns="164465" rIns="0" bIns="0" rtlCol="0">
            <a:spAutoFit/>
          </a:bodyPr>
          <a:lstStyle/>
          <a:p>
            <a:pPr>
              <a:lnSpc>
                <a:spcPct val="100000"/>
              </a:lnSpc>
              <a:spcBef>
                <a:spcPts val="1295"/>
              </a:spcBef>
            </a:pPr>
            <a:r>
              <a:rPr sz="1800" b="1" spc="105" dirty="0">
                <a:solidFill>
                  <a:srgbClr val="163793"/>
                </a:solidFill>
                <a:latin typeface="Arial"/>
                <a:cs typeface="Arial"/>
              </a:rPr>
              <a:t>“I’m</a:t>
            </a:r>
            <a:r>
              <a:rPr sz="1800" b="1" spc="-140" dirty="0">
                <a:solidFill>
                  <a:srgbClr val="163793"/>
                </a:solidFill>
                <a:latin typeface="Arial"/>
                <a:cs typeface="Arial"/>
              </a:rPr>
              <a:t> </a:t>
            </a:r>
            <a:r>
              <a:rPr sz="1800" b="1" spc="-15" dirty="0">
                <a:solidFill>
                  <a:srgbClr val="163793"/>
                </a:solidFill>
                <a:latin typeface="Arial"/>
                <a:cs typeface="Arial"/>
              </a:rPr>
              <a:t>Alice”</a:t>
            </a:r>
            <a:endParaRPr sz="1800" dirty="0">
              <a:latin typeface="Arial"/>
              <a:cs typeface="Arial"/>
            </a:endParaRPr>
          </a:p>
        </p:txBody>
      </p:sp>
      <p:sp>
        <p:nvSpPr>
          <p:cNvPr id="16" name="object 16"/>
          <p:cNvSpPr txBox="1"/>
          <p:nvPr/>
        </p:nvSpPr>
        <p:spPr>
          <a:xfrm>
            <a:off x="4534882" y="5063813"/>
            <a:ext cx="843280" cy="633730"/>
          </a:xfrm>
          <a:prstGeom prst="rect">
            <a:avLst/>
          </a:prstGeom>
          <a:ln w="9525">
            <a:solidFill>
              <a:srgbClr val="163793"/>
            </a:solidFill>
          </a:ln>
        </p:spPr>
        <p:txBody>
          <a:bodyPr vert="horz" wrap="square" lIns="0" tIns="88900" rIns="0" bIns="0" rtlCol="0">
            <a:spAutoFit/>
          </a:bodyPr>
          <a:lstStyle/>
          <a:p>
            <a:pPr marL="84455" marR="66040" indent="-36830">
              <a:lnSpc>
                <a:spcPts val="1910"/>
              </a:lnSpc>
              <a:spcBef>
                <a:spcPts val="700"/>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
        <p:nvSpPr>
          <p:cNvPr id="17" name="object 17"/>
          <p:cNvSpPr txBox="1"/>
          <p:nvPr/>
        </p:nvSpPr>
        <p:spPr>
          <a:xfrm>
            <a:off x="5377781" y="5063813"/>
            <a:ext cx="1009650" cy="633730"/>
          </a:xfrm>
          <a:prstGeom prst="rect">
            <a:avLst/>
          </a:prstGeom>
          <a:ln w="9525">
            <a:solidFill>
              <a:srgbClr val="163793"/>
            </a:solidFill>
          </a:ln>
        </p:spPr>
        <p:txBody>
          <a:bodyPr vert="horz" wrap="square" lIns="0" tIns="65405" rIns="0" bIns="0" rtlCol="0">
            <a:spAutoFit/>
          </a:bodyPr>
          <a:lstStyle/>
          <a:p>
            <a:pPr marR="27305" algn="ctr">
              <a:lnSpc>
                <a:spcPts val="1914"/>
              </a:lnSpc>
              <a:spcBef>
                <a:spcPts val="515"/>
              </a:spcBef>
            </a:pPr>
            <a:r>
              <a:rPr sz="1600" b="1" spc="40" dirty="0">
                <a:solidFill>
                  <a:srgbClr val="163793"/>
                </a:solidFill>
                <a:latin typeface="Arial"/>
                <a:cs typeface="Arial"/>
              </a:rPr>
              <a:t>Alice’s</a:t>
            </a:r>
            <a:endParaRPr sz="1600">
              <a:latin typeface="Arial"/>
              <a:cs typeface="Arial"/>
            </a:endParaRPr>
          </a:p>
          <a:p>
            <a:pPr marL="31750" algn="ctr">
              <a:lnSpc>
                <a:spcPts val="1914"/>
              </a:lnSpc>
            </a:pPr>
            <a:r>
              <a:rPr sz="1600" b="1" spc="-5" dirty="0">
                <a:solidFill>
                  <a:srgbClr val="163793"/>
                </a:solidFill>
                <a:latin typeface="Arial"/>
                <a:cs typeface="Arial"/>
              </a:rPr>
              <a:t>p</a:t>
            </a:r>
            <a:r>
              <a:rPr sz="1600" b="1" spc="-10" dirty="0">
                <a:solidFill>
                  <a:srgbClr val="163793"/>
                </a:solidFill>
                <a:latin typeface="Arial"/>
                <a:cs typeface="Arial"/>
              </a:rPr>
              <a:t>a</a:t>
            </a:r>
            <a:r>
              <a:rPr sz="1600" b="1" spc="-5" dirty="0">
                <a:solidFill>
                  <a:srgbClr val="163793"/>
                </a:solidFill>
                <a:latin typeface="Arial"/>
                <a:cs typeface="Arial"/>
              </a:rPr>
              <a:t>ss</a:t>
            </a:r>
            <a:r>
              <a:rPr sz="1600" b="1" spc="30" dirty="0">
                <a:solidFill>
                  <a:srgbClr val="163793"/>
                </a:solidFill>
                <a:latin typeface="Arial"/>
                <a:cs typeface="Arial"/>
              </a:rPr>
              <a:t>w</a:t>
            </a:r>
            <a:r>
              <a:rPr sz="1600" b="1" spc="-5" dirty="0">
                <a:solidFill>
                  <a:srgbClr val="163793"/>
                </a:solidFill>
                <a:latin typeface="Arial"/>
                <a:cs typeface="Arial"/>
              </a:rPr>
              <a:t>ord</a:t>
            </a:r>
            <a:endParaRPr sz="1600">
              <a:latin typeface="Arial"/>
              <a:cs typeface="Arial"/>
            </a:endParaRPr>
          </a:p>
        </p:txBody>
      </p:sp>
      <p:sp>
        <p:nvSpPr>
          <p:cNvPr id="18" name="object 18"/>
          <p:cNvSpPr/>
          <p:nvPr/>
        </p:nvSpPr>
        <p:spPr>
          <a:xfrm>
            <a:off x="5528657" y="4436751"/>
            <a:ext cx="682625" cy="583565"/>
          </a:xfrm>
          <a:custGeom>
            <a:avLst/>
            <a:gdLst/>
            <a:ahLst/>
            <a:cxnLst/>
            <a:rect l="l" t="t" r="r" b="b"/>
            <a:pathLst>
              <a:path w="682625" h="583564">
                <a:moveTo>
                  <a:pt x="621502" y="45852"/>
                </a:moveTo>
                <a:lnTo>
                  <a:pt x="0" y="575817"/>
                </a:lnTo>
                <a:lnTo>
                  <a:pt x="6223" y="583056"/>
                </a:lnTo>
                <a:lnTo>
                  <a:pt x="627646" y="53052"/>
                </a:lnTo>
                <a:lnTo>
                  <a:pt x="621502" y="45852"/>
                </a:lnTo>
                <a:close/>
              </a:path>
              <a:path w="682625" h="583564">
                <a:moveTo>
                  <a:pt x="666621" y="37591"/>
                </a:moveTo>
                <a:lnTo>
                  <a:pt x="631189" y="37591"/>
                </a:lnTo>
                <a:lnTo>
                  <a:pt x="637286" y="44830"/>
                </a:lnTo>
                <a:lnTo>
                  <a:pt x="627646" y="53052"/>
                </a:lnTo>
                <a:lnTo>
                  <a:pt x="649351" y="78485"/>
                </a:lnTo>
                <a:lnTo>
                  <a:pt x="666621" y="37591"/>
                </a:lnTo>
                <a:close/>
              </a:path>
              <a:path w="682625" h="583564">
                <a:moveTo>
                  <a:pt x="631189" y="37591"/>
                </a:moveTo>
                <a:lnTo>
                  <a:pt x="621502" y="45852"/>
                </a:lnTo>
                <a:lnTo>
                  <a:pt x="627646" y="53052"/>
                </a:lnTo>
                <a:lnTo>
                  <a:pt x="637286" y="44830"/>
                </a:lnTo>
                <a:lnTo>
                  <a:pt x="631189" y="37591"/>
                </a:lnTo>
                <a:close/>
              </a:path>
              <a:path w="682625" h="583564">
                <a:moveTo>
                  <a:pt x="682498" y="0"/>
                </a:moveTo>
                <a:lnTo>
                  <a:pt x="599821" y="20446"/>
                </a:lnTo>
                <a:lnTo>
                  <a:pt x="621502" y="45852"/>
                </a:lnTo>
                <a:lnTo>
                  <a:pt x="631189" y="37591"/>
                </a:lnTo>
                <a:lnTo>
                  <a:pt x="666621" y="37591"/>
                </a:lnTo>
                <a:lnTo>
                  <a:pt x="682498" y="0"/>
                </a:lnTo>
                <a:close/>
              </a:path>
            </a:pathLst>
          </a:custGeom>
          <a:solidFill>
            <a:srgbClr val="163793"/>
          </a:solidFill>
        </p:spPr>
        <p:txBody>
          <a:bodyPr wrap="square" lIns="0" tIns="0" rIns="0" bIns="0" rtlCol="0"/>
          <a:lstStyle/>
          <a:p>
            <a:endParaRPr/>
          </a:p>
        </p:txBody>
      </p:sp>
      <p:sp>
        <p:nvSpPr>
          <p:cNvPr id="19" name="object 19"/>
          <p:cNvSpPr/>
          <p:nvPr/>
        </p:nvSpPr>
        <p:spPr>
          <a:xfrm>
            <a:off x="4680804" y="4569593"/>
            <a:ext cx="368300" cy="295910"/>
          </a:xfrm>
          <a:custGeom>
            <a:avLst/>
            <a:gdLst/>
            <a:ahLst/>
            <a:cxnLst/>
            <a:rect l="l" t="t" r="r" b="b"/>
            <a:pathLst>
              <a:path w="368300" h="295910">
                <a:moveTo>
                  <a:pt x="35813" y="218439"/>
                </a:moveTo>
                <a:lnTo>
                  <a:pt x="0" y="295782"/>
                </a:lnTo>
                <a:lnTo>
                  <a:pt x="83312" y="277875"/>
                </a:lnTo>
                <a:lnTo>
                  <a:pt x="68900" y="259842"/>
                </a:lnTo>
                <a:lnTo>
                  <a:pt x="52577" y="259842"/>
                </a:lnTo>
                <a:lnTo>
                  <a:pt x="46736" y="252349"/>
                </a:lnTo>
                <a:lnTo>
                  <a:pt x="56604" y="244455"/>
                </a:lnTo>
                <a:lnTo>
                  <a:pt x="35813" y="218439"/>
                </a:lnTo>
                <a:close/>
              </a:path>
              <a:path w="368300" h="295910">
                <a:moveTo>
                  <a:pt x="56604" y="244455"/>
                </a:moveTo>
                <a:lnTo>
                  <a:pt x="46736" y="252349"/>
                </a:lnTo>
                <a:lnTo>
                  <a:pt x="52577" y="259842"/>
                </a:lnTo>
                <a:lnTo>
                  <a:pt x="62534" y="251876"/>
                </a:lnTo>
                <a:lnTo>
                  <a:pt x="56604" y="244455"/>
                </a:lnTo>
                <a:close/>
              </a:path>
              <a:path w="368300" h="295910">
                <a:moveTo>
                  <a:pt x="62534" y="251876"/>
                </a:moveTo>
                <a:lnTo>
                  <a:pt x="52577" y="259842"/>
                </a:lnTo>
                <a:lnTo>
                  <a:pt x="68900" y="259842"/>
                </a:lnTo>
                <a:lnTo>
                  <a:pt x="62534" y="251876"/>
                </a:lnTo>
                <a:close/>
              </a:path>
              <a:path w="368300" h="295910">
                <a:moveTo>
                  <a:pt x="362203" y="0"/>
                </a:moveTo>
                <a:lnTo>
                  <a:pt x="56604" y="244455"/>
                </a:lnTo>
                <a:lnTo>
                  <a:pt x="62534" y="251876"/>
                </a:lnTo>
                <a:lnTo>
                  <a:pt x="368173" y="7366"/>
                </a:lnTo>
                <a:lnTo>
                  <a:pt x="362203" y="0"/>
                </a:lnTo>
                <a:close/>
              </a:path>
            </a:pathLst>
          </a:custGeom>
          <a:solidFill>
            <a:srgbClr val="163793"/>
          </a:solidFill>
        </p:spPr>
        <p:txBody>
          <a:bodyPr wrap="square" lIns="0" tIns="0" rIns="0" bIns="0" rtlCol="0"/>
          <a:lstStyle/>
          <a:p>
            <a:endParaRPr/>
          </a:p>
        </p:txBody>
      </p:sp>
      <p:sp>
        <p:nvSpPr>
          <p:cNvPr id="20" name="object 22"/>
          <p:cNvSpPr/>
          <p:nvPr/>
        </p:nvSpPr>
        <p:spPr>
          <a:xfrm>
            <a:off x="4115401" y="3865695"/>
            <a:ext cx="1489075" cy="633730"/>
          </a:xfrm>
          <a:custGeom>
            <a:avLst/>
            <a:gdLst/>
            <a:ahLst/>
            <a:cxnLst/>
            <a:rect l="l" t="t" r="r" b="b"/>
            <a:pathLst>
              <a:path w="1489075" h="633729">
                <a:moveTo>
                  <a:pt x="0" y="633412"/>
                </a:moveTo>
                <a:lnTo>
                  <a:pt x="1489075" y="633412"/>
                </a:lnTo>
                <a:lnTo>
                  <a:pt x="1489075" y="0"/>
                </a:lnTo>
                <a:lnTo>
                  <a:pt x="0" y="0"/>
                </a:lnTo>
                <a:lnTo>
                  <a:pt x="0" y="633412"/>
                </a:lnTo>
                <a:close/>
              </a:path>
            </a:pathLst>
          </a:custGeom>
          <a:solidFill>
            <a:srgbClr val="CCFFFF"/>
          </a:solidFill>
        </p:spPr>
        <p:txBody>
          <a:bodyPr wrap="square" lIns="0" tIns="0" rIns="0" bIns="0" rtlCol="0"/>
          <a:lstStyle/>
          <a:p>
            <a:endParaRPr/>
          </a:p>
        </p:txBody>
      </p:sp>
      <p:sp>
        <p:nvSpPr>
          <p:cNvPr id="21" name="object 23"/>
          <p:cNvSpPr txBox="1"/>
          <p:nvPr/>
        </p:nvSpPr>
        <p:spPr>
          <a:xfrm>
            <a:off x="4958427" y="3865695"/>
            <a:ext cx="646430" cy="633730"/>
          </a:xfrm>
          <a:prstGeom prst="rect">
            <a:avLst/>
          </a:prstGeom>
          <a:ln w="9525">
            <a:solidFill>
              <a:srgbClr val="163793"/>
            </a:solidFill>
          </a:ln>
        </p:spPr>
        <p:txBody>
          <a:bodyPr vert="horz" wrap="square" lIns="0" tIns="158115" rIns="0" bIns="0" rtlCol="0">
            <a:spAutoFit/>
          </a:bodyPr>
          <a:lstStyle/>
          <a:p>
            <a:pPr marL="156210">
              <a:lnSpc>
                <a:spcPct val="100000"/>
              </a:lnSpc>
              <a:spcBef>
                <a:spcPts val="1245"/>
              </a:spcBef>
            </a:pPr>
            <a:r>
              <a:rPr sz="1800" b="1" spc="-5" dirty="0">
                <a:solidFill>
                  <a:srgbClr val="163793"/>
                </a:solidFill>
                <a:latin typeface="Arial"/>
                <a:cs typeface="Arial"/>
              </a:rPr>
              <a:t>OK</a:t>
            </a:r>
            <a:endParaRPr sz="1800">
              <a:latin typeface="Arial"/>
              <a:cs typeface="Arial"/>
            </a:endParaRPr>
          </a:p>
        </p:txBody>
      </p:sp>
      <p:sp>
        <p:nvSpPr>
          <p:cNvPr id="22" name="object 24"/>
          <p:cNvSpPr txBox="1"/>
          <p:nvPr/>
        </p:nvSpPr>
        <p:spPr>
          <a:xfrm>
            <a:off x="4115401" y="3865695"/>
            <a:ext cx="843280" cy="633730"/>
          </a:xfrm>
          <a:prstGeom prst="rect">
            <a:avLst/>
          </a:prstGeom>
          <a:ln w="9525">
            <a:solidFill>
              <a:srgbClr val="163793"/>
            </a:solidFill>
          </a:ln>
        </p:spPr>
        <p:txBody>
          <a:bodyPr vert="horz" wrap="square" lIns="0" tIns="79375" rIns="0" bIns="0" rtlCol="0">
            <a:spAutoFit/>
          </a:bodyPr>
          <a:lstStyle/>
          <a:p>
            <a:pPr marL="48260">
              <a:lnSpc>
                <a:spcPts val="1914"/>
              </a:lnSpc>
              <a:spcBef>
                <a:spcPts val="625"/>
              </a:spcBef>
            </a:pPr>
            <a:r>
              <a:rPr sz="1600" b="1" spc="40" dirty="0">
                <a:solidFill>
                  <a:srgbClr val="163793"/>
                </a:solidFill>
                <a:latin typeface="Arial"/>
                <a:cs typeface="Arial"/>
              </a:rPr>
              <a:t>Alice’s</a:t>
            </a:r>
            <a:endParaRPr sz="1600">
              <a:latin typeface="Arial"/>
              <a:cs typeface="Arial"/>
            </a:endParaRPr>
          </a:p>
          <a:p>
            <a:pPr marL="85090">
              <a:lnSpc>
                <a:spcPts val="1914"/>
              </a:lnSpc>
            </a:pPr>
            <a:r>
              <a:rPr sz="1600" b="1" spc="-5" dirty="0">
                <a:solidFill>
                  <a:srgbClr val="163793"/>
                </a:solidFill>
                <a:latin typeface="Arial"/>
                <a:cs typeface="Arial"/>
              </a:rPr>
              <a:t>IP</a:t>
            </a:r>
            <a:r>
              <a:rPr sz="1600" b="1" spc="-65"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4.4.1 </a:t>
            </a:r>
            <a:r>
              <a:rPr lang="zh-CN" altLang="en-US" dirty="0"/>
              <a:t>通信场景 </a:t>
            </a:r>
            <a:r>
              <a:rPr lang="en-US" altLang="zh-CN" dirty="0"/>
              <a:t>4</a:t>
            </a:r>
            <a:endParaRPr lang="zh-CN" altLang="en-US" dirty="0"/>
          </a:p>
        </p:txBody>
      </p:sp>
      <p:sp>
        <p:nvSpPr>
          <p:cNvPr id="3" name="内容占位符 2"/>
          <p:cNvSpPr>
            <a:spLocks noGrp="1"/>
          </p:cNvSpPr>
          <p:nvPr>
            <p:ph sz="quarter" idx="1"/>
          </p:nvPr>
        </p:nvSpPr>
        <p:spPr/>
        <p:txBody>
          <a:bodyPr/>
          <a:lstStyle/>
          <a:p>
            <a:r>
              <a:rPr lang="zh-CN" altLang="en-US" dirty="0"/>
              <a:t>协议：</a:t>
            </a:r>
            <a:r>
              <a:rPr lang="en-US" altLang="zh-CN" dirty="0"/>
              <a:t>Alice </a:t>
            </a:r>
            <a:r>
              <a:rPr lang="zh-CN" altLang="en-US" dirty="0"/>
              <a:t>将秘密口令以密文形式传输。</a:t>
            </a:r>
          </a:p>
        </p:txBody>
      </p:sp>
      <p:sp>
        <p:nvSpPr>
          <p:cNvPr id="14" name="object 3"/>
          <p:cNvSpPr/>
          <p:nvPr/>
        </p:nvSpPr>
        <p:spPr>
          <a:xfrm>
            <a:off x="1722630" y="3199964"/>
            <a:ext cx="666011" cy="829483"/>
          </a:xfrm>
          <a:prstGeom prst="rect">
            <a:avLst/>
          </a:prstGeom>
          <a:blipFill>
            <a:blip r:embed="rId2" cstate="print"/>
            <a:stretch>
              <a:fillRect/>
            </a:stretch>
          </a:blipFill>
        </p:spPr>
        <p:txBody>
          <a:bodyPr wrap="square" lIns="0" tIns="0" rIns="0" bIns="0" rtlCol="0"/>
          <a:lstStyle/>
          <a:p>
            <a:endParaRPr/>
          </a:p>
        </p:txBody>
      </p:sp>
      <p:sp>
        <p:nvSpPr>
          <p:cNvPr id="15" name="object 4"/>
          <p:cNvSpPr/>
          <p:nvPr/>
        </p:nvSpPr>
        <p:spPr>
          <a:xfrm>
            <a:off x="6241505" y="3149164"/>
            <a:ext cx="812800" cy="795668"/>
          </a:xfrm>
          <a:prstGeom prst="rect">
            <a:avLst/>
          </a:prstGeom>
          <a:blipFill>
            <a:blip r:embed="rId3" cstate="print"/>
            <a:stretch>
              <a:fillRect/>
            </a:stretch>
          </a:blipFill>
        </p:spPr>
        <p:txBody>
          <a:bodyPr wrap="square" lIns="0" tIns="0" rIns="0" bIns="0" rtlCol="0"/>
          <a:lstStyle/>
          <a:p>
            <a:endParaRPr/>
          </a:p>
        </p:txBody>
      </p:sp>
      <p:sp>
        <p:nvSpPr>
          <p:cNvPr id="16" name="object 5"/>
          <p:cNvSpPr/>
          <p:nvPr/>
        </p:nvSpPr>
        <p:spPr>
          <a:xfrm>
            <a:off x="2409280" y="3458727"/>
            <a:ext cx="3799204" cy="171450"/>
          </a:xfrm>
          <a:custGeom>
            <a:avLst/>
            <a:gdLst/>
            <a:ahLst/>
            <a:cxnLst/>
            <a:rect l="l" t="t" r="r" b="b"/>
            <a:pathLst>
              <a:path w="3799204" h="171450">
                <a:moveTo>
                  <a:pt x="171450" y="0"/>
                </a:moveTo>
                <a:lnTo>
                  <a:pt x="0" y="85724"/>
                </a:lnTo>
                <a:lnTo>
                  <a:pt x="171450" y="171449"/>
                </a:lnTo>
                <a:lnTo>
                  <a:pt x="171450" y="114299"/>
                </a:lnTo>
                <a:lnTo>
                  <a:pt x="142875" y="114299"/>
                </a:lnTo>
                <a:lnTo>
                  <a:pt x="142875" y="57149"/>
                </a:lnTo>
                <a:lnTo>
                  <a:pt x="171450" y="57149"/>
                </a:lnTo>
                <a:lnTo>
                  <a:pt x="171450" y="0"/>
                </a:lnTo>
                <a:close/>
              </a:path>
              <a:path w="3799204" h="171450">
                <a:moveTo>
                  <a:pt x="3627374" y="0"/>
                </a:moveTo>
                <a:lnTo>
                  <a:pt x="3627374" y="171449"/>
                </a:lnTo>
                <a:lnTo>
                  <a:pt x="3741674" y="114299"/>
                </a:lnTo>
                <a:lnTo>
                  <a:pt x="3656076" y="114299"/>
                </a:lnTo>
                <a:lnTo>
                  <a:pt x="3656076" y="57149"/>
                </a:lnTo>
                <a:lnTo>
                  <a:pt x="3741674" y="57149"/>
                </a:lnTo>
                <a:lnTo>
                  <a:pt x="3627374" y="0"/>
                </a:lnTo>
                <a:close/>
              </a:path>
              <a:path w="3799204" h="171450">
                <a:moveTo>
                  <a:pt x="171450" y="57149"/>
                </a:moveTo>
                <a:lnTo>
                  <a:pt x="142875" y="57149"/>
                </a:lnTo>
                <a:lnTo>
                  <a:pt x="142875" y="114299"/>
                </a:lnTo>
                <a:lnTo>
                  <a:pt x="171450" y="114299"/>
                </a:lnTo>
                <a:lnTo>
                  <a:pt x="171450" y="57149"/>
                </a:lnTo>
                <a:close/>
              </a:path>
              <a:path w="3799204" h="171450">
                <a:moveTo>
                  <a:pt x="3627374" y="57149"/>
                </a:moveTo>
                <a:lnTo>
                  <a:pt x="171450" y="57149"/>
                </a:lnTo>
                <a:lnTo>
                  <a:pt x="171450" y="114299"/>
                </a:lnTo>
                <a:lnTo>
                  <a:pt x="3627374" y="114299"/>
                </a:lnTo>
                <a:lnTo>
                  <a:pt x="3627374" y="57149"/>
                </a:lnTo>
                <a:close/>
              </a:path>
              <a:path w="3799204" h="171450">
                <a:moveTo>
                  <a:pt x="3741674" y="57149"/>
                </a:moveTo>
                <a:lnTo>
                  <a:pt x="3656076" y="57149"/>
                </a:lnTo>
                <a:lnTo>
                  <a:pt x="3656076" y="114299"/>
                </a:lnTo>
                <a:lnTo>
                  <a:pt x="3741674" y="114299"/>
                </a:lnTo>
                <a:lnTo>
                  <a:pt x="3798824" y="85724"/>
                </a:lnTo>
                <a:lnTo>
                  <a:pt x="3741674" y="57149"/>
                </a:lnTo>
                <a:close/>
              </a:path>
            </a:pathLst>
          </a:custGeom>
          <a:solidFill>
            <a:srgbClr val="163793"/>
          </a:solidFill>
        </p:spPr>
        <p:txBody>
          <a:bodyPr wrap="square" lIns="0" tIns="0" rIns="0" bIns="0" rtlCol="0"/>
          <a:lstStyle/>
          <a:p>
            <a:endParaRPr/>
          </a:p>
        </p:txBody>
      </p:sp>
      <p:graphicFrame>
        <p:nvGraphicFramePr>
          <p:cNvPr id="17" name="object 6"/>
          <p:cNvGraphicFramePr>
            <a:graphicFrameLocks noGrp="1"/>
          </p:cNvGraphicFramePr>
          <p:nvPr/>
        </p:nvGraphicFramePr>
        <p:xfrm>
          <a:off x="2699792" y="2780928"/>
          <a:ext cx="3047999" cy="633095"/>
        </p:xfrm>
        <a:graphic>
          <a:graphicData uri="http://schemas.openxmlformats.org/drawingml/2006/table">
            <a:tbl>
              <a:tblPr firstRow="1" bandRow="1">
                <a:tableStyleId>{2D5ABB26-0587-4C30-8999-92F81FD0307C}</a:tableStyleId>
              </a:tblPr>
              <a:tblGrid>
                <a:gridCol w="843280">
                  <a:extLst>
                    <a:ext uri="{9D8B030D-6E8A-4147-A177-3AD203B41FA5}">
                      <a16:colId xmlns:a16="http://schemas.microsoft.com/office/drawing/2014/main" val="20000"/>
                    </a:ext>
                  </a:extLst>
                </a:gridCol>
                <a:gridCol w="1010284">
                  <a:extLst>
                    <a:ext uri="{9D8B030D-6E8A-4147-A177-3AD203B41FA5}">
                      <a16:colId xmlns:a16="http://schemas.microsoft.com/office/drawing/2014/main" val="20001"/>
                    </a:ext>
                  </a:extLst>
                </a:gridCol>
                <a:gridCol w="1194435">
                  <a:extLst>
                    <a:ext uri="{9D8B030D-6E8A-4147-A177-3AD203B41FA5}">
                      <a16:colId xmlns:a16="http://schemas.microsoft.com/office/drawing/2014/main" val="20002"/>
                    </a:ext>
                  </a:extLst>
                </a:gridCol>
              </a:tblGrid>
              <a:tr h="633095">
                <a:tc>
                  <a:txBody>
                    <a:bodyPr/>
                    <a:lstStyle/>
                    <a:p>
                      <a:pPr marL="89535" marR="62230" indent="-36830">
                        <a:lnSpc>
                          <a:spcPts val="1910"/>
                        </a:lnSpc>
                        <a:spcBef>
                          <a:spcPts val="695"/>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a:txBody>
                  <a:tcPr marL="0" marR="0" marT="88265" marB="0">
                    <a:lnL w="9525">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CCFFFF"/>
                    </a:solidFill>
                  </a:tcPr>
                </a:tc>
                <a:tc>
                  <a:txBody>
                    <a:bodyPr/>
                    <a:lstStyle/>
                    <a:p>
                      <a:pPr marL="47625" marR="3175" indent="-38100">
                        <a:lnSpc>
                          <a:spcPct val="100000"/>
                        </a:lnSpc>
                        <a:spcBef>
                          <a:spcPts val="500"/>
                        </a:spcBef>
                      </a:pPr>
                      <a:r>
                        <a:rPr sz="1600" b="1" spc="-10" dirty="0">
                          <a:solidFill>
                            <a:srgbClr val="FF0000"/>
                          </a:solidFill>
                          <a:latin typeface="Arial"/>
                          <a:cs typeface="Arial"/>
                        </a:rPr>
                        <a:t>encrypted  </a:t>
                      </a:r>
                      <a:r>
                        <a:rPr sz="1600" b="1" dirty="0">
                          <a:solidFill>
                            <a:srgbClr val="FF0000"/>
                          </a:solidFill>
                          <a:latin typeface="Arial"/>
                          <a:cs typeface="Arial"/>
                        </a:rPr>
                        <a:t>pass</a:t>
                      </a:r>
                      <a:r>
                        <a:rPr sz="1600" b="1" spc="40" dirty="0">
                          <a:solidFill>
                            <a:srgbClr val="FF0000"/>
                          </a:solidFill>
                          <a:latin typeface="Arial"/>
                          <a:cs typeface="Arial"/>
                        </a:rPr>
                        <a:t>w</a:t>
                      </a:r>
                      <a:r>
                        <a:rPr sz="1600" b="1" dirty="0">
                          <a:solidFill>
                            <a:srgbClr val="FF0000"/>
                          </a:solidFill>
                          <a:latin typeface="Arial"/>
                          <a:cs typeface="Arial"/>
                        </a:rPr>
                        <a:t>ord</a:t>
                      </a:r>
                      <a:endParaRPr sz="1600">
                        <a:latin typeface="Arial"/>
                        <a:cs typeface="Arial"/>
                      </a:endParaRPr>
                    </a:p>
                  </a:txBody>
                  <a:tcPr marL="0" marR="0" marT="63500" marB="0">
                    <a:lnL w="12700">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CCFFFF"/>
                    </a:solidFill>
                  </a:tcPr>
                </a:tc>
                <a:tc>
                  <a:txBody>
                    <a:bodyPr/>
                    <a:lstStyle/>
                    <a:p>
                      <a:pPr>
                        <a:lnSpc>
                          <a:spcPct val="100000"/>
                        </a:lnSpc>
                        <a:spcBef>
                          <a:spcPts val="1290"/>
                        </a:spcBef>
                      </a:pPr>
                      <a:r>
                        <a:rPr sz="1800" b="1" spc="100" dirty="0">
                          <a:solidFill>
                            <a:srgbClr val="163793"/>
                          </a:solidFill>
                          <a:latin typeface="Arial"/>
                          <a:cs typeface="Arial"/>
                        </a:rPr>
                        <a:t>“I’m</a:t>
                      </a:r>
                      <a:r>
                        <a:rPr sz="1800" b="1" spc="-150" dirty="0">
                          <a:solidFill>
                            <a:srgbClr val="163793"/>
                          </a:solidFill>
                          <a:latin typeface="Arial"/>
                          <a:cs typeface="Arial"/>
                        </a:rPr>
                        <a:t> </a:t>
                      </a:r>
                      <a:r>
                        <a:rPr sz="1800" b="1" spc="-10" dirty="0">
                          <a:solidFill>
                            <a:srgbClr val="163793"/>
                          </a:solidFill>
                          <a:latin typeface="Arial"/>
                          <a:cs typeface="Arial"/>
                        </a:rPr>
                        <a:t>Alice”</a:t>
                      </a:r>
                      <a:endParaRPr sz="1800">
                        <a:latin typeface="Arial"/>
                        <a:cs typeface="Arial"/>
                      </a:endParaRPr>
                    </a:p>
                  </a:txBody>
                  <a:tcPr marL="0" marR="0" marT="163830" marB="0">
                    <a:lnL w="12700">
                      <a:solidFill>
                        <a:srgbClr val="163793"/>
                      </a:solidFill>
                      <a:prstDash val="solid"/>
                    </a:lnL>
                    <a:lnR w="9525">
                      <a:solidFill>
                        <a:srgbClr val="163793"/>
                      </a:solidFill>
                      <a:prstDash val="solid"/>
                    </a:lnR>
                    <a:lnT w="9525">
                      <a:solidFill>
                        <a:srgbClr val="163793"/>
                      </a:solidFill>
                      <a:prstDash val="solid"/>
                    </a:lnT>
                    <a:lnB w="9525">
                      <a:solidFill>
                        <a:srgbClr val="163793"/>
                      </a:solidFill>
                      <a:prstDash val="solid"/>
                    </a:lnB>
                    <a:solidFill>
                      <a:srgbClr val="CCFFFF"/>
                    </a:solidFill>
                  </a:tcPr>
                </a:tc>
                <a:extLst>
                  <a:ext uri="{0D108BD9-81ED-4DB2-BD59-A6C34878D82A}">
                    <a16:rowId xmlns:a16="http://schemas.microsoft.com/office/drawing/2014/main" val="10000"/>
                  </a:ext>
                </a:extLst>
              </a:tr>
            </a:tbl>
          </a:graphicData>
        </a:graphic>
      </p:graphicFrame>
      <p:sp>
        <p:nvSpPr>
          <p:cNvPr id="18" name="object 7"/>
          <p:cNvSpPr txBox="1"/>
          <p:nvPr/>
        </p:nvSpPr>
        <p:spPr>
          <a:xfrm>
            <a:off x="5106442" y="3714314"/>
            <a:ext cx="646430" cy="633730"/>
          </a:xfrm>
          <a:prstGeom prst="rect">
            <a:avLst/>
          </a:prstGeom>
          <a:solidFill>
            <a:srgbClr val="CCFFFF"/>
          </a:solidFill>
          <a:ln w="9525">
            <a:solidFill>
              <a:srgbClr val="163793"/>
            </a:solidFill>
          </a:ln>
        </p:spPr>
        <p:txBody>
          <a:bodyPr vert="horz" wrap="square" lIns="0" tIns="158115" rIns="0" bIns="0" rtlCol="0">
            <a:spAutoFit/>
          </a:bodyPr>
          <a:lstStyle/>
          <a:p>
            <a:pPr marL="156210">
              <a:lnSpc>
                <a:spcPct val="100000"/>
              </a:lnSpc>
              <a:spcBef>
                <a:spcPts val="1245"/>
              </a:spcBef>
            </a:pPr>
            <a:r>
              <a:rPr sz="1800" b="1" spc="-5" dirty="0">
                <a:solidFill>
                  <a:srgbClr val="163793"/>
                </a:solidFill>
                <a:latin typeface="Arial"/>
                <a:cs typeface="Arial"/>
              </a:rPr>
              <a:t>OK</a:t>
            </a:r>
            <a:endParaRPr sz="1800">
              <a:latin typeface="Arial"/>
              <a:cs typeface="Arial"/>
            </a:endParaRPr>
          </a:p>
        </p:txBody>
      </p:sp>
      <p:sp>
        <p:nvSpPr>
          <p:cNvPr id="23" name="object 8"/>
          <p:cNvSpPr txBox="1"/>
          <p:nvPr/>
        </p:nvSpPr>
        <p:spPr>
          <a:xfrm>
            <a:off x="4263480" y="3714314"/>
            <a:ext cx="843280" cy="633730"/>
          </a:xfrm>
          <a:prstGeom prst="rect">
            <a:avLst/>
          </a:prstGeom>
          <a:solidFill>
            <a:srgbClr val="CCFFFF"/>
          </a:solidFill>
          <a:ln w="9651">
            <a:solidFill>
              <a:srgbClr val="163793"/>
            </a:solidFill>
          </a:ln>
        </p:spPr>
        <p:txBody>
          <a:bodyPr vert="horz" wrap="square" lIns="0" tIns="79375" rIns="0" bIns="0" rtlCol="0">
            <a:spAutoFit/>
          </a:bodyPr>
          <a:lstStyle/>
          <a:p>
            <a:pPr marL="48260">
              <a:lnSpc>
                <a:spcPts val="1914"/>
              </a:lnSpc>
              <a:spcBef>
                <a:spcPts val="625"/>
              </a:spcBef>
            </a:pPr>
            <a:r>
              <a:rPr sz="1600" b="1" spc="40" dirty="0">
                <a:solidFill>
                  <a:srgbClr val="163793"/>
                </a:solidFill>
                <a:latin typeface="Arial"/>
                <a:cs typeface="Arial"/>
              </a:rPr>
              <a:t>Alice’s</a:t>
            </a:r>
            <a:endParaRPr sz="1600">
              <a:latin typeface="Arial"/>
              <a:cs typeface="Arial"/>
            </a:endParaRPr>
          </a:p>
          <a:p>
            <a:pPr marL="84455">
              <a:lnSpc>
                <a:spcPts val="1914"/>
              </a:lnSpc>
            </a:pPr>
            <a:r>
              <a:rPr sz="1600" b="1" spc="-5" dirty="0">
                <a:solidFill>
                  <a:srgbClr val="163793"/>
                </a:solidFill>
                <a:latin typeface="Arial"/>
                <a:cs typeface="Arial"/>
              </a:rPr>
              <a:t>IP</a:t>
            </a:r>
            <a:r>
              <a:rPr sz="1600" b="1" spc="-114"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
        <p:nvSpPr>
          <p:cNvPr id="24" name="object 9"/>
          <p:cNvSpPr/>
          <p:nvPr/>
        </p:nvSpPr>
        <p:spPr>
          <a:xfrm>
            <a:off x="5827103" y="3042547"/>
            <a:ext cx="561975" cy="76200"/>
          </a:xfrm>
          <a:custGeom>
            <a:avLst/>
            <a:gdLst/>
            <a:ahLst/>
            <a:cxnLst/>
            <a:rect l="l" t="t" r="r" b="b"/>
            <a:pathLst>
              <a:path w="561975" h="76200">
                <a:moveTo>
                  <a:pt x="485830" y="42890"/>
                </a:moveTo>
                <a:lnTo>
                  <a:pt x="485775" y="76200"/>
                </a:lnTo>
                <a:lnTo>
                  <a:pt x="552769" y="42925"/>
                </a:lnTo>
                <a:lnTo>
                  <a:pt x="498475" y="42925"/>
                </a:lnTo>
                <a:lnTo>
                  <a:pt x="485830" y="42890"/>
                </a:lnTo>
                <a:close/>
              </a:path>
              <a:path w="561975" h="76200">
                <a:moveTo>
                  <a:pt x="485846" y="33365"/>
                </a:moveTo>
                <a:lnTo>
                  <a:pt x="485830" y="42890"/>
                </a:lnTo>
                <a:lnTo>
                  <a:pt x="498475" y="42925"/>
                </a:lnTo>
                <a:lnTo>
                  <a:pt x="498601" y="33400"/>
                </a:lnTo>
                <a:lnTo>
                  <a:pt x="485846" y="33365"/>
                </a:lnTo>
                <a:close/>
              </a:path>
              <a:path w="561975" h="76200">
                <a:moveTo>
                  <a:pt x="485901" y="0"/>
                </a:moveTo>
                <a:lnTo>
                  <a:pt x="485846" y="33365"/>
                </a:lnTo>
                <a:lnTo>
                  <a:pt x="498601" y="33400"/>
                </a:lnTo>
                <a:lnTo>
                  <a:pt x="498475" y="42925"/>
                </a:lnTo>
                <a:lnTo>
                  <a:pt x="552769" y="42925"/>
                </a:lnTo>
                <a:lnTo>
                  <a:pt x="561975" y="38354"/>
                </a:lnTo>
                <a:lnTo>
                  <a:pt x="485901" y="0"/>
                </a:lnTo>
                <a:close/>
              </a:path>
              <a:path w="561975" h="76200">
                <a:moveTo>
                  <a:pt x="126" y="32004"/>
                </a:moveTo>
                <a:lnTo>
                  <a:pt x="0" y="41529"/>
                </a:lnTo>
                <a:lnTo>
                  <a:pt x="485830" y="42890"/>
                </a:lnTo>
                <a:lnTo>
                  <a:pt x="485846" y="33365"/>
                </a:lnTo>
                <a:lnTo>
                  <a:pt x="126" y="32004"/>
                </a:lnTo>
                <a:close/>
              </a:path>
            </a:pathLst>
          </a:custGeom>
          <a:solidFill>
            <a:srgbClr val="163793"/>
          </a:solidFill>
        </p:spPr>
        <p:txBody>
          <a:bodyPr wrap="square" lIns="0" tIns="0" rIns="0" bIns="0" rtlCol="0"/>
          <a:lstStyle/>
          <a:p>
            <a:endParaRPr/>
          </a:p>
        </p:txBody>
      </p:sp>
      <p:sp>
        <p:nvSpPr>
          <p:cNvPr id="25" name="object 10"/>
          <p:cNvSpPr/>
          <p:nvPr/>
        </p:nvSpPr>
        <p:spPr>
          <a:xfrm>
            <a:off x="3623781" y="3977902"/>
            <a:ext cx="541655" cy="76200"/>
          </a:xfrm>
          <a:custGeom>
            <a:avLst/>
            <a:gdLst/>
            <a:ahLst/>
            <a:cxnLst/>
            <a:rect l="l" t="t" r="r" b="b"/>
            <a:pathLst>
              <a:path w="541655" h="76200">
                <a:moveTo>
                  <a:pt x="76200" y="0"/>
                </a:moveTo>
                <a:lnTo>
                  <a:pt x="0" y="38100"/>
                </a:lnTo>
                <a:lnTo>
                  <a:pt x="76200" y="76200"/>
                </a:lnTo>
                <a:lnTo>
                  <a:pt x="76200" y="42798"/>
                </a:lnTo>
                <a:lnTo>
                  <a:pt x="63500" y="42798"/>
                </a:lnTo>
                <a:lnTo>
                  <a:pt x="63500" y="33273"/>
                </a:lnTo>
                <a:lnTo>
                  <a:pt x="76200" y="33273"/>
                </a:lnTo>
                <a:lnTo>
                  <a:pt x="76200" y="0"/>
                </a:lnTo>
                <a:close/>
              </a:path>
              <a:path w="541655" h="76200">
                <a:moveTo>
                  <a:pt x="76200" y="33273"/>
                </a:moveTo>
                <a:lnTo>
                  <a:pt x="63500" y="33273"/>
                </a:lnTo>
                <a:lnTo>
                  <a:pt x="63500" y="42798"/>
                </a:lnTo>
                <a:lnTo>
                  <a:pt x="76200" y="42798"/>
                </a:lnTo>
                <a:lnTo>
                  <a:pt x="76200" y="33273"/>
                </a:lnTo>
                <a:close/>
              </a:path>
              <a:path w="541655" h="76200">
                <a:moveTo>
                  <a:pt x="541274" y="33273"/>
                </a:moveTo>
                <a:lnTo>
                  <a:pt x="76200" y="33273"/>
                </a:lnTo>
                <a:lnTo>
                  <a:pt x="76200" y="42798"/>
                </a:lnTo>
                <a:lnTo>
                  <a:pt x="541274" y="42798"/>
                </a:lnTo>
                <a:lnTo>
                  <a:pt x="541274" y="33273"/>
                </a:lnTo>
                <a:close/>
              </a:path>
            </a:pathLst>
          </a:custGeom>
          <a:solidFill>
            <a:srgbClr val="163793"/>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 </a:t>
            </a:r>
            <a:r>
              <a:rPr lang="zh-CN" altLang="en-US" dirty="0"/>
              <a:t>通信威胁 </a:t>
            </a:r>
            <a:r>
              <a:rPr lang="en-US" altLang="zh-CN" dirty="0"/>
              <a:t>4</a:t>
            </a:r>
            <a:endParaRPr lang="zh-CN" altLang="en-US" dirty="0"/>
          </a:p>
        </p:txBody>
      </p:sp>
      <p:sp>
        <p:nvSpPr>
          <p:cNvPr id="3" name="内容占位符 2"/>
          <p:cNvSpPr>
            <a:spLocks noGrp="1"/>
          </p:cNvSpPr>
          <p:nvPr>
            <p:ph sz="quarter" idx="1"/>
          </p:nvPr>
        </p:nvSpPr>
        <p:spPr/>
        <p:txBody>
          <a:bodyPr/>
          <a:lstStyle/>
          <a:p>
            <a:r>
              <a:rPr lang="zh-CN" altLang="en-US" dirty="0"/>
              <a:t>攻击者不关心口令的内容，只需要口令的功能。</a:t>
            </a:r>
            <a:endParaRPr lang="en-US" altLang="zh-CN" dirty="0"/>
          </a:p>
          <a:p>
            <a:r>
              <a:rPr lang="en-US" altLang="zh-CN" dirty="0"/>
              <a:t>Trudy </a:t>
            </a:r>
            <a:r>
              <a:rPr lang="zh-CN" altLang="en-US" dirty="0"/>
              <a:t>可以在需要假冒时</a:t>
            </a:r>
            <a:r>
              <a:rPr lang="zh-CN" altLang="en-US" dirty="0">
                <a:solidFill>
                  <a:srgbClr val="FF0000"/>
                </a:solidFill>
              </a:rPr>
              <a:t>重放</a:t>
            </a:r>
            <a:r>
              <a:rPr lang="zh-CN" altLang="en-US" dirty="0"/>
              <a:t>捕获的密文口令。</a:t>
            </a:r>
          </a:p>
          <a:p>
            <a:endParaRPr lang="zh-CN" altLang="en-US" dirty="0"/>
          </a:p>
        </p:txBody>
      </p:sp>
      <p:sp>
        <p:nvSpPr>
          <p:cNvPr id="24" name="object 3"/>
          <p:cNvSpPr/>
          <p:nvPr/>
        </p:nvSpPr>
        <p:spPr>
          <a:xfrm>
            <a:off x="1506606" y="3416115"/>
            <a:ext cx="666011" cy="829483"/>
          </a:xfrm>
          <a:prstGeom prst="rect">
            <a:avLst/>
          </a:prstGeom>
          <a:blipFill>
            <a:blip r:embed="rId2" cstate="print"/>
            <a:stretch>
              <a:fillRect/>
            </a:stretch>
          </a:blipFill>
        </p:spPr>
        <p:txBody>
          <a:bodyPr wrap="square" lIns="0" tIns="0" rIns="0" bIns="0" rtlCol="0"/>
          <a:lstStyle/>
          <a:p>
            <a:endParaRPr/>
          </a:p>
        </p:txBody>
      </p:sp>
      <p:sp>
        <p:nvSpPr>
          <p:cNvPr id="25" name="object 4"/>
          <p:cNvSpPr/>
          <p:nvPr/>
        </p:nvSpPr>
        <p:spPr>
          <a:xfrm>
            <a:off x="3574381" y="4889252"/>
            <a:ext cx="1082675" cy="1295400"/>
          </a:xfrm>
          <a:prstGeom prst="rect">
            <a:avLst/>
          </a:prstGeom>
          <a:blipFill>
            <a:blip r:embed="rId3" cstate="print"/>
            <a:stretch>
              <a:fillRect/>
            </a:stretch>
          </a:blipFill>
        </p:spPr>
        <p:txBody>
          <a:bodyPr wrap="square" lIns="0" tIns="0" rIns="0" bIns="0" rtlCol="0"/>
          <a:lstStyle/>
          <a:p>
            <a:endParaRPr/>
          </a:p>
        </p:txBody>
      </p:sp>
      <p:sp>
        <p:nvSpPr>
          <p:cNvPr id="26" name="object 5"/>
          <p:cNvSpPr/>
          <p:nvPr/>
        </p:nvSpPr>
        <p:spPr>
          <a:xfrm>
            <a:off x="6025481" y="3365188"/>
            <a:ext cx="812800" cy="795668"/>
          </a:xfrm>
          <a:prstGeom prst="rect">
            <a:avLst/>
          </a:prstGeom>
          <a:blipFill>
            <a:blip r:embed="rId4" cstate="print"/>
            <a:stretch>
              <a:fillRect/>
            </a:stretch>
          </a:blipFill>
        </p:spPr>
        <p:txBody>
          <a:bodyPr wrap="square" lIns="0" tIns="0" rIns="0" bIns="0" rtlCol="0"/>
          <a:lstStyle/>
          <a:p>
            <a:endParaRPr/>
          </a:p>
        </p:txBody>
      </p:sp>
      <p:sp>
        <p:nvSpPr>
          <p:cNvPr id="27" name="object 6"/>
          <p:cNvSpPr/>
          <p:nvPr/>
        </p:nvSpPr>
        <p:spPr>
          <a:xfrm>
            <a:off x="2193256" y="3674750"/>
            <a:ext cx="3799204" cy="172085"/>
          </a:xfrm>
          <a:custGeom>
            <a:avLst/>
            <a:gdLst/>
            <a:ahLst/>
            <a:cxnLst/>
            <a:rect l="l" t="t" r="r" b="b"/>
            <a:pathLst>
              <a:path w="3799204" h="172085">
                <a:moveTo>
                  <a:pt x="3627374" y="114425"/>
                </a:moveTo>
                <a:lnTo>
                  <a:pt x="3627374" y="171576"/>
                </a:lnTo>
                <a:lnTo>
                  <a:pt x="3741674" y="114426"/>
                </a:lnTo>
                <a:lnTo>
                  <a:pt x="3627374" y="114425"/>
                </a:lnTo>
                <a:close/>
              </a:path>
              <a:path w="3799204" h="172085">
                <a:moveTo>
                  <a:pt x="171450" y="0"/>
                </a:moveTo>
                <a:lnTo>
                  <a:pt x="0" y="85725"/>
                </a:lnTo>
                <a:lnTo>
                  <a:pt x="171450" y="171450"/>
                </a:lnTo>
                <a:lnTo>
                  <a:pt x="171450" y="114301"/>
                </a:lnTo>
                <a:lnTo>
                  <a:pt x="142875" y="114300"/>
                </a:lnTo>
                <a:lnTo>
                  <a:pt x="142875" y="57150"/>
                </a:lnTo>
                <a:lnTo>
                  <a:pt x="171450" y="57150"/>
                </a:lnTo>
                <a:lnTo>
                  <a:pt x="171450" y="0"/>
                </a:lnTo>
                <a:close/>
              </a:path>
              <a:path w="3799204" h="172085">
                <a:moveTo>
                  <a:pt x="3627374" y="57275"/>
                </a:moveTo>
                <a:lnTo>
                  <a:pt x="3627374" y="114425"/>
                </a:lnTo>
                <a:lnTo>
                  <a:pt x="3656076" y="114426"/>
                </a:lnTo>
                <a:lnTo>
                  <a:pt x="3656076" y="57276"/>
                </a:lnTo>
                <a:lnTo>
                  <a:pt x="3627374" y="57275"/>
                </a:lnTo>
                <a:close/>
              </a:path>
              <a:path w="3799204" h="172085">
                <a:moveTo>
                  <a:pt x="3627374" y="126"/>
                </a:moveTo>
                <a:lnTo>
                  <a:pt x="3627374" y="57275"/>
                </a:lnTo>
                <a:lnTo>
                  <a:pt x="3656076" y="57276"/>
                </a:lnTo>
                <a:lnTo>
                  <a:pt x="3656076" y="114426"/>
                </a:lnTo>
                <a:lnTo>
                  <a:pt x="3741676" y="114425"/>
                </a:lnTo>
                <a:lnTo>
                  <a:pt x="3798824" y="85851"/>
                </a:lnTo>
                <a:lnTo>
                  <a:pt x="3627374" y="126"/>
                </a:lnTo>
                <a:close/>
              </a:path>
              <a:path w="3799204" h="172085">
                <a:moveTo>
                  <a:pt x="171450" y="57151"/>
                </a:moveTo>
                <a:lnTo>
                  <a:pt x="171450" y="114301"/>
                </a:lnTo>
                <a:lnTo>
                  <a:pt x="3627374" y="114425"/>
                </a:lnTo>
                <a:lnTo>
                  <a:pt x="3627374" y="57275"/>
                </a:lnTo>
                <a:lnTo>
                  <a:pt x="171450" y="57151"/>
                </a:lnTo>
                <a:close/>
              </a:path>
              <a:path w="3799204" h="172085">
                <a:moveTo>
                  <a:pt x="142875" y="57150"/>
                </a:moveTo>
                <a:lnTo>
                  <a:pt x="142875" y="114300"/>
                </a:lnTo>
                <a:lnTo>
                  <a:pt x="171450" y="114301"/>
                </a:lnTo>
                <a:lnTo>
                  <a:pt x="171450" y="57151"/>
                </a:lnTo>
                <a:lnTo>
                  <a:pt x="142875" y="57150"/>
                </a:lnTo>
                <a:close/>
              </a:path>
              <a:path w="3799204" h="172085">
                <a:moveTo>
                  <a:pt x="171450" y="57150"/>
                </a:moveTo>
                <a:lnTo>
                  <a:pt x="142875" y="57150"/>
                </a:lnTo>
                <a:lnTo>
                  <a:pt x="171450" y="57151"/>
                </a:lnTo>
                <a:close/>
              </a:path>
            </a:pathLst>
          </a:custGeom>
          <a:solidFill>
            <a:srgbClr val="C0C0C0"/>
          </a:solidFill>
        </p:spPr>
        <p:txBody>
          <a:bodyPr wrap="square" lIns="0" tIns="0" rIns="0" bIns="0" rtlCol="0"/>
          <a:lstStyle/>
          <a:p>
            <a:endParaRPr/>
          </a:p>
        </p:txBody>
      </p:sp>
      <p:graphicFrame>
        <p:nvGraphicFramePr>
          <p:cNvPr id="28" name="object 7"/>
          <p:cNvGraphicFramePr>
            <a:graphicFrameLocks noGrp="1"/>
          </p:cNvGraphicFramePr>
          <p:nvPr/>
        </p:nvGraphicFramePr>
        <p:xfrm>
          <a:off x="2483768" y="2996952"/>
          <a:ext cx="3047999" cy="633095"/>
        </p:xfrm>
        <a:graphic>
          <a:graphicData uri="http://schemas.openxmlformats.org/drawingml/2006/table">
            <a:tbl>
              <a:tblPr firstRow="1" bandRow="1">
                <a:tableStyleId>{2D5ABB26-0587-4C30-8999-92F81FD0307C}</a:tableStyleId>
              </a:tblPr>
              <a:tblGrid>
                <a:gridCol w="843280">
                  <a:extLst>
                    <a:ext uri="{9D8B030D-6E8A-4147-A177-3AD203B41FA5}">
                      <a16:colId xmlns:a16="http://schemas.microsoft.com/office/drawing/2014/main" val="20000"/>
                    </a:ext>
                  </a:extLst>
                </a:gridCol>
                <a:gridCol w="1010284">
                  <a:extLst>
                    <a:ext uri="{9D8B030D-6E8A-4147-A177-3AD203B41FA5}">
                      <a16:colId xmlns:a16="http://schemas.microsoft.com/office/drawing/2014/main" val="20001"/>
                    </a:ext>
                  </a:extLst>
                </a:gridCol>
                <a:gridCol w="1194435">
                  <a:extLst>
                    <a:ext uri="{9D8B030D-6E8A-4147-A177-3AD203B41FA5}">
                      <a16:colId xmlns:a16="http://schemas.microsoft.com/office/drawing/2014/main" val="20002"/>
                    </a:ext>
                  </a:extLst>
                </a:gridCol>
              </a:tblGrid>
              <a:tr h="633095">
                <a:tc>
                  <a:txBody>
                    <a:bodyPr/>
                    <a:lstStyle/>
                    <a:p>
                      <a:pPr marL="89535" marR="62230" indent="-36830">
                        <a:lnSpc>
                          <a:spcPts val="1910"/>
                        </a:lnSpc>
                        <a:spcBef>
                          <a:spcPts val="700"/>
                        </a:spcBef>
                      </a:pPr>
                      <a:r>
                        <a:rPr sz="1600" b="1" spc="40" dirty="0">
                          <a:solidFill>
                            <a:srgbClr val="C0C0C0"/>
                          </a:solidFill>
                          <a:latin typeface="Arial"/>
                          <a:cs typeface="Arial"/>
                        </a:rPr>
                        <a:t>Alice’s  </a:t>
                      </a:r>
                      <a:r>
                        <a:rPr sz="1600" b="1" spc="-5" dirty="0">
                          <a:solidFill>
                            <a:srgbClr val="C0C0C0"/>
                          </a:solidFill>
                          <a:latin typeface="Arial"/>
                          <a:cs typeface="Arial"/>
                        </a:rPr>
                        <a:t>IP</a:t>
                      </a:r>
                      <a:r>
                        <a:rPr sz="1600" b="1" spc="-110" dirty="0">
                          <a:solidFill>
                            <a:srgbClr val="C0C0C0"/>
                          </a:solidFill>
                          <a:latin typeface="Arial"/>
                          <a:cs typeface="Arial"/>
                        </a:rPr>
                        <a:t> </a:t>
                      </a:r>
                      <a:r>
                        <a:rPr sz="1600" b="1" spc="-5" dirty="0">
                          <a:solidFill>
                            <a:srgbClr val="C0C0C0"/>
                          </a:solidFill>
                          <a:latin typeface="Arial"/>
                          <a:cs typeface="Arial"/>
                        </a:rPr>
                        <a:t>addr</a:t>
                      </a:r>
                      <a:endParaRPr sz="1600">
                        <a:latin typeface="Arial"/>
                        <a:cs typeface="Arial"/>
                      </a:endParaRPr>
                    </a:p>
                  </a:txBody>
                  <a:tcPr marL="0" marR="0" marT="88900" marB="0">
                    <a:lnL w="9525">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DDDDDD"/>
                    </a:solidFill>
                  </a:tcPr>
                </a:tc>
                <a:tc>
                  <a:txBody>
                    <a:bodyPr/>
                    <a:lstStyle/>
                    <a:p>
                      <a:pPr marL="49530" indent="-6350">
                        <a:lnSpc>
                          <a:spcPct val="100000"/>
                        </a:lnSpc>
                        <a:spcBef>
                          <a:spcPts val="500"/>
                        </a:spcBef>
                      </a:pPr>
                      <a:r>
                        <a:rPr sz="1600" b="1" dirty="0">
                          <a:solidFill>
                            <a:srgbClr val="C0C0C0"/>
                          </a:solidFill>
                          <a:latin typeface="Arial"/>
                          <a:cs typeface="Arial"/>
                        </a:rPr>
                        <a:t>encr</a:t>
                      </a:r>
                      <a:r>
                        <a:rPr sz="1600" b="1" spc="-35" dirty="0">
                          <a:solidFill>
                            <a:srgbClr val="C0C0C0"/>
                          </a:solidFill>
                          <a:latin typeface="Arial"/>
                          <a:cs typeface="Arial"/>
                        </a:rPr>
                        <a:t>y</a:t>
                      </a:r>
                      <a:r>
                        <a:rPr sz="1600" b="1" dirty="0">
                          <a:solidFill>
                            <a:srgbClr val="C0C0C0"/>
                          </a:solidFill>
                          <a:latin typeface="Arial"/>
                          <a:cs typeface="Arial"/>
                        </a:rPr>
                        <a:t>p</a:t>
                      </a:r>
                      <a:r>
                        <a:rPr sz="1600" b="1" spc="-10" dirty="0">
                          <a:solidFill>
                            <a:srgbClr val="C0C0C0"/>
                          </a:solidFill>
                          <a:latin typeface="Arial"/>
                          <a:cs typeface="Arial"/>
                        </a:rPr>
                        <a:t>t</a:t>
                      </a:r>
                      <a:r>
                        <a:rPr sz="1600" b="1" dirty="0">
                          <a:solidFill>
                            <a:srgbClr val="C0C0C0"/>
                          </a:solidFill>
                          <a:latin typeface="Arial"/>
                          <a:cs typeface="Arial"/>
                        </a:rPr>
                        <a:t>ed  pass</a:t>
                      </a:r>
                      <a:r>
                        <a:rPr sz="1600" b="1" spc="40" dirty="0">
                          <a:solidFill>
                            <a:srgbClr val="C0C0C0"/>
                          </a:solidFill>
                          <a:latin typeface="Arial"/>
                          <a:cs typeface="Arial"/>
                        </a:rPr>
                        <a:t>w</a:t>
                      </a:r>
                      <a:r>
                        <a:rPr sz="1600" b="1" dirty="0">
                          <a:solidFill>
                            <a:srgbClr val="C0C0C0"/>
                          </a:solidFill>
                          <a:latin typeface="Arial"/>
                          <a:cs typeface="Arial"/>
                        </a:rPr>
                        <a:t>ord</a:t>
                      </a:r>
                      <a:endParaRPr sz="1600">
                        <a:latin typeface="Arial"/>
                        <a:cs typeface="Arial"/>
                      </a:endParaRPr>
                    </a:p>
                  </a:txBody>
                  <a:tcPr marL="0" marR="0" marT="63500" marB="0">
                    <a:lnL w="12700">
                      <a:solidFill>
                        <a:srgbClr val="163793"/>
                      </a:solidFill>
                      <a:prstDash val="solid"/>
                    </a:lnL>
                    <a:lnR w="12700">
                      <a:solidFill>
                        <a:srgbClr val="163793"/>
                      </a:solidFill>
                      <a:prstDash val="solid"/>
                    </a:lnR>
                    <a:lnT w="9525">
                      <a:solidFill>
                        <a:srgbClr val="163793"/>
                      </a:solidFill>
                      <a:prstDash val="solid"/>
                    </a:lnT>
                    <a:lnB w="9525">
                      <a:solidFill>
                        <a:srgbClr val="163793"/>
                      </a:solidFill>
                      <a:prstDash val="solid"/>
                    </a:lnB>
                    <a:solidFill>
                      <a:srgbClr val="DDDDDD"/>
                    </a:solidFill>
                  </a:tcPr>
                </a:tc>
                <a:tc>
                  <a:txBody>
                    <a:bodyPr/>
                    <a:lstStyle/>
                    <a:p>
                      <a:pPr>
                        <a:lnSpc>
                          <a:spcPct val="100000"/>
                        </a:lnSpc>
                        <a:spcBef>
                          <a:spcPts val="1290"/>
                        </a:spcBef>
                      </a:pPr>
                      <a:r>
                        <a:rPr sz="1800" b="1" spc="100" dirty="0">
                          <a:solidFill>
                            <a:srgbClr val="C0C0C0"/>
                          </a:solidFill>
                          <a:latin typeface="Arial"/>
                          <a:cs typeface="Arial"/>
                        </a:rPr>
                        <a:t>“I’m</a:t>
                      </a:r>
                      <a:r>
                        <a:rPr sz="1800" b="1" spc="-125" dirty="0">
                          <a:solidFill>
                            <a:srgbClr val="C0C0C0"/>
                          </a:solidFill>
                          <a:latin typeface="Arial"/>
                          <a:cs typeface="Arial"/>
                        </a:rPr>
                        <a:t> </a:t>
                      </a:r>
                      <a:r>
                        <a:rPr sz="1800" b="1" spc="-15" dirty="0">
                          <a:solidFill>
                            <a:srgbClr val="C0C0C0"/>
                          </a:solidFill>
                          <a:latin typeface="Arial"/>
                          <a:cs typeface="Arial"/>
                        </a:rPr>
                        <a:t>Alice”</a:t>
                      </a:r>
                      <a:endParaRPr sz="1800">
                        <a:latin typeface="Arial"/>
                        <a:cs typeface="Arial"/>
                      </a:endParaRPr>
                    </a:p>
                  </a:txBody>
                  <a:tcPr marL="0" marR="0" marT="163830" marB="0">
                    <a:lnL w="12700">
                      <a:solidFill>
                        <a:srgbClr val="163793"/>
                      </a:solidFill>
                      <a:prstDash val="solid"/>
                    </a:lnL>
                    <a:lnR w="9525">
                      <a:solidFill>
                        <a:srgbClr val="163793"/>
                      </a:solidFill>
                      <a:prstDash val="solid"/>
                    </a:lnR>
                    <a:lnT w="9525">
                      <a:solidFill>
                        <a:srgbClr val="163793"/>
                      </a:solidFill>
                      <a:prstDash val="solid"/>
                    </a:lnT>
                    <a:lnB w="9525">
                      <a:solidFill>
                        <a:srgbClr val="163793"/>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29" name="object 8"/>
          <p:cNvSpPr/>
          <p:nvPr/>
        </p:nvSpPr>
        <p:spPr>
          <a:xfrm>
            <a:off x="5611079" y="3258698"/>
            <a:ext cx="561975" cy="76200"/>
          </a:xfrm>
          <a:custGeom>
            <a:avLst/>
            <a:gdLst/>
            <a:ahLst/>
            <a:cxnLst/>
            <a:rect l="l" t="t" r="r" b="b"/>
            <a:pathLst>
              <a:path w="561975" h="76200">
                <a:moveTo>
                  <a:pt x="485830" y="42887"/>
                </a:moveTo>
                <a:lnTo>
                  <a:pt x="485775" y="76200"/>
                </a:lnTo>
                <a:lnTo>
                  <a:pt x="552545" y="42925"/>
                </a:lnTo>
                <a:lnTo>
                  <a:pt x="498475" y="42925"/>
                </a:lnTo>
                <a:lnTo>
                  <a:pt x="485830" y="42887"/>
                </a:lnTo>
                <a:close/>
              </a:path>
              <a:path w="561975" h="76200">
                <a:moveTo>
                  <a:pt x="485846" y="33362"/>
                </a:moveTo>
                <a:lnTo>
                  <a:pt x="485830" y="42887"/>
                </a:lnTo>
                <a:lnTo>
                  <a:pt x="498475" y="42925"/>
                </a:lnTo>
                <a:lnTo>
                  <a:pt x="498601" y="33400"/>
                </a:lnTo>
                <a:lnTo>
                  <a:pt x="485846" y="33362"/>
                </a:lnTo>
                <a:close/>
              </a:path>
              <a:path w="561975" h="76200">
                <a:moveTo>
                  <a:pt x="485901" y="0"/>
                </a:moveTo>
                <a:lnTo>
                  <a:pt x="485846" y="33362"/>
                </a:lnTo>
                <a:lnTo>
                  <a:pt x="498601" y="33400"/>
                </a:lnTo>
                <a:lnTo>
                  <a:pt x="498475" y="42925"/>
                </a:lnTo>
                <a:lnTo>
                  <a:pt x="552545" y="42925"/>
                </a:lnTo>
                <a:lnTo>
                  <a:pt x="561975" y="38226"/>
                </a:lnTo>
                <a:lnTo>
                  <a:pt x="485901" y="0"/>
                </a:lnTo>
                <a:close/>
              </a:path>
              <a:path w="561975" h="76200">
                <a:moveTo>
                  <a:pt x="126" y="31876"/>
                </a:moveTo>
                <a:lnTo>
                  <a:pt x="0" y="41401"/>
                </a:lnTo>
                <a:lnTo>
                  <a:pt x="485830" y="42887"/>
                </a:lnTo>
                <a:lnTo>
                  <a:pt x="485846" y="33362"/>
                </a:lnTo>
                <a:lnTo>
                  <a:pt x="126" y="31876"/>
                </a:lnTo>
                <a:close/>
              </a:path>
            </a:pathLst>
          </a:custGeom>
          <a:solidFill>
            <a:srgbClr val="C0C0C0"/>
          </a:solidFill>
        </p:spPr>
        <p:txBody>
          <a:bodyPr wrap="square" lIns="0" tIns="0" rIns="0" bIns="0" rtlCol="0"/>
          <a:lstStyle/>
          <a:p>
            <a:endParaRPr/>
          </a:p>
        </p:txBody>
      </p:sp>
      <p:sp>
        <p:nvSpPr>
          <p:cNvPr id="30" name="object 9"/>
          <p:cNvSpPr/>
          <p:nvPr/>
        </p:nvSpPr>
        <p:spPr>
          <a:xfrm>
            <a:off x="3200897" y="4738627"/>
            <a:ext cx="615315" cy="398145"/>
          </a:xfrm>
          <a:custGeom>
            <a:avLst/>
            <a:gdLst/>
            <a:ahLst/>
            <a:cxnLst/>
            <a:rect l="l" t="t" r="r" b="b"/>
            <a:pathLst>
              <a:path w="615314" h="398145">
                <a:moveTo>
                  <a:pt x="184838" y="0"/>
                </a:moveTo>
                <a:lnTo>
                  <a:pt x="0" y="174869"/>
                </a:lnTo>
                <a:lnTo>
                  <a:pt x="420741" y="397960"/>
                </a:lnTo>
                <a:lnTo>
                  <a:pt x="563160" y="241023"/>
                </a:lnTo>
                <a:lnTo>
                  <a:pt x="615096" y="158667"/>
                </a:lnTo>
                <a:lnTo>
                  <a:pt x="184838" y="0"/>
                </a:lnTo>
                <a:close/>
              </a:path>
            </a:pathLst>
          </a:custGeom>
          <a:solidFill>
            <a:srgbClr val="D1BCBC"/>
          </a:solidFill>
        </p:spPr>
        <p:txBody>
          <a:bodyPr wrap="square" lIns="0" tIns="0" rIns="0" bIns="0" rtlCol="0"/>
          <a:lstStyle/>
          <a:p>
            <a:endParaRPr/>
          </a:p>
        </p:txBody>
      </p:sp>
      <p:sp>
        <p:nvSpPr>
          <p:cNvPr id="31" name="object 10"/>
          <p:cNvSpPr/>
          <p:nvPr/>
        </p:nvSpPr>
        <p:spPr>
          <a:xfrm>
            <a:off x="3298506" y="4816013"/>
            <a:ext cx="422275" cy="211454"/>
          </a:xfrm>
          <a:custGeom>
            <a:avLst/>
            <a:gdLst/>
            <a:ahLst/>
            <a:cxnLst/>
            <a:rect l="l" t="t" r="r" b="b"/>
            <a:pathLst>
              <a:path w="422275" h="211454">
                <a:moveTo>
                  <a:pt x="85700" y="0"/>
                </a:moveTo>
                <a:lnTo>
                  <a:pt x="49996" y="637"/>
                </a:lnTo>
                <a:lnTo>
                  <a:pt x="10172" y="23556"/>
                </a:lnTo>
                <a:lnTo>
                  <a:pt x="0" y="53392"/>
                </a:lnTo>
                <a:lnTo>
                  <a:pt x="7574" y="80408"/>
                </a:lnTo>
                <a:lnTo>
                  <a:pt x="337630" y="210968"/>
                </a:lnTo>
                <a:lnTo>
                  <a:pt x="388493" y="202758"/>
                </a:lnTo>
                <a:lnTo>
                  <a:pt x="422256" y="169463"/>
                </a:lnTo>
                <a:lnTo>
                  <a:pt x="415543" y="129705"/>
                </a:lnTo>
                <a:lnTo>
                  <a:pt x="390876" y="100723"/>
                </a:lnTo>
                <a:lnTo>
                  <a:pt x="137436" y="7554"/>
                </a:lnTo>
                <a:lnTo>
                  <a:pt x="85700" y="0"/>
                </a:lnTo>
                <a:close/>
              </a:path>
            </a:pathLst>
          </a:custGeom>
          <a:solidFill>
            <a:srgbClr val="E4E4FF"/>
          </a:solidFill>
        </p:spPr>
        <p:txBody>
          <a:bodyPr wrap="square" lIns="0" tIns="0" rIns="0" bIns="0" rtlCol="0"/>
          <a:lstStyle/>
          <a:p>
            <a:endParaRPr/>
          </a:p>
        </p:txBody>
      </p:sp>
      <p:sp>
        <p:nvSpPr>
          <p:cNvPr id="32" name="object 11"/>
          <p:cNvSpPr/>
          <p:nvPr/>
        </p:nvSpPr>
        <p:spPr>
          <a:xfrm>
            <a:off x="3364518" y="4834600"/>
            <a:ext cx="276225" cy="155575"/>
          </a:xfrm>
          <a:custGeom>
            <a:avLst/>
            <a:gdLst/>
            <a:ahLst/>
            <a:cxnLst/>
            <a:rect l="l" t="t" r="r" b="b"/>
            <a:pathLst>
              <a:path w="276225" h="155575">
                <a:moveTo>
                  <a:pt x="85704" y="0"/>
                </a:moveTo>
                <a:lnTo>
                  <a:pt x="0" y="81500"/>
                </a:lnTo>
                <a:lnTo>
                  <a:pt x="195215" y="155209"/>
                </a:lnTo>
                <a:lnTo>
                  <a:pt x="275729" y="67883"/>
                </a:lnTo>
                <a:lnTo>
                  <a:pt x="85704" y="0"/>
                </a:lnTo>
                <a:close/>
              </a:path>
            </a:pathLst>
          </a:custGeom>
          <a:solidFill>
            <a:srgbClr val="66FF66"/>
          </a:solidFill>
        </p:spPr>
        <p:txBody>
          <a:bodyPr wrap="square" lIns="0" tIns="0" rIns="0" bIns="0" rtlCol="0"/>
          <a:lstStyle/>
          <a:p>
            <a:endParaRPr/>
          </a:p>
        </p:txBody>
      </p:sp>
      <p:sp>
        <p:nvSpPr>
          <p:cNvPr id="33" name="object 12"/>
          <p:cNvSpPr/>
          <p:nvPr/>
        </p:nvSpPr>
        <p:spPr>
          <a:xfrm>
            <a:off x="3199165" y="4919340"/>
            <a:ext cx="429259" cy="300355"/>
          </a:xfrm>
          <a:custGeom>
            <a:avLst/>
            <a:gdLst/>
            <a:ahLst/>
            <a:cxnLst/>
            <a:rect l="l" t="t" r="r" b="b"/>
            <a:pathLst>
              <a:path w="429260" h="300354">
                <a:moveTo>
                  <a:pt x="0" y="0"/>
                </a:moveTo>
                <a:lnTo>
                  <a:pt x="31382" y="97483"/>
                </a:lnTo>
                <a:lnTo>
                  <a:pt x="413159" y="282531"/>
                </a:lnTo>
                <a:lnTo>
                  <a:pt x="429186" y="299824"/>
                </a:lnTo>
                <a:lnTo>
                  <a:pt x="424201" y="201899"/>
                </a:lnTo>
                <a:lnTo>
                  <a:pt x="0" y="0"/>
                </a:lnTo>
                <a:close/>
              </a:path>
            </a:pathLst>
          </a:custGeom>
          <a:solidFill>
            <a:srgbClr val="A29393"/>
          </a:solidFill>
        </p:spPr>
        <p:txBody>
          <a:bodyPr wrap="square" lIns="0" tIns="0" rIns="0" bIns="0" rtlCol="0"/>
          <a:lstStyle/>
          <a:p>
            <a:endParaRPr/>
          </a:p>
        </p:txBody>
      </p:sp>
      <p:sp>
        <p:nvSpPr>
          <p:cNvPr id="34" name="object 13"/>
          <p:cNvSpPr/>
          <p:nvPr/>
        </p:nvSpPr>
        <p:spPr>
          <a:xfrm>
            <a:off x="3621420" y="4886700"/>
            <a:ext cx="201930" cy="332740"/>
          </a:xfrm>
          <a:custGeom>
            <a:avLst/>
            <a:gdLst/>
            <a:ahLst/>
            <a:cxnLst/>
            <a:rect l="l" t="t" r="r" b="b"/>
            <a:pathLst>
              <a:path w="201930" h="332739">
                <a:moveTo>
                  <a:pt x="201922" y="0"/>
                </a:moveTo>
                <a:lnTo>
                  <a:pt x="0" y="236052"/>
                </a:lnTo>
                <a:lnTo>
                  <a:pt x="6712" y="332464"/>
                </a:lnTo>
                <a:lnTo>
                  <a:pt x="194791" y="100723"/>
                </a:lnTo>
                <a:lnTo>
                  <a:pt x="201922" y="0"/>
                </a:lnTo>
                <a:close/>
              </a:path>
            </a:pathLst>
          </a:custGeom>
          <a:solidFill>
            <a:srgbClr val="000000"/>
          </a:solidFill>
        </p:spPr>
        <p:txBody>
          <a:bodyPr wrap="square" lIns="0" tIns="0" rIns="0" bIns="0" rtlCol="0"/>
          <a:lstStyle/>
          <a:p>
            <a:endParaRPr/>
          </a:p>
        </p:txBody>
      </p:sp>
      <p:sp>
        <p:nvSpPr>
          <p:cNvPr id="35" name="object 14"/>
          <p:cNvSpPr/>
          <p:nvPr/>
        </p:nvSpPr>
        <p:spPr>
          <a:xfrm>
            <a:off x="3186395" y="4728888"/>
            <a:ext cx="638175" cy="480695"/>
          </a:xfrm>
          <a:custGeom>
            <a:avLst/>
            <a:gdLst/>
            <a:ahLst/>
            <a:cxnLst/>
            <a:rect l="l" t="t" r="r" b="b"/>
            <a:pathLst>
              <a:path w="638175" h="480695">
                <a:moveTo>
                  <a:pt x="202358" y="0"/>
                </a:moveTo>
                <a:lnTo>
                  <a:pt x="0" y="189360"/>
                </a:lnTo>
                <a:lnTo>
                  <a:pt x="47831" y="299186"/>
                </a:lnTo>
                <a:lnTo>
                  <a:pt x="435024" y="480333"/>
                </a:lnTo>
                <a:lnTo>
                  <a:pt x="426802" y="457419"/>
                </a:lnTo>
                <a:lnTo>
                  <a:pt x="64280" y="286861"/>
                </a:lnTo>
                <a:lnTo>
                  <a:pt x="34412" y="213790"/>
                </a:lnTo>
                <a:lnTo>
                  <a:pt x="84595" y="213790"/>
                </a:lnTo>
                <a:lnTo>
                  <a:pt x="23590" y="185264"/>
                </a:lnTo>
                <a:lnTo>
                  <a:pt x="204742" y="19023"/>
                </a:lnTo>
                <a:lnTo>
                  <a:pt x="254851" y="19023"/>
                </a:lnTo>
                <a:lnTo>
                  <a:pt x="202358" y="0"/>
                </a:lnTo>
                <a:close/>
              </a:path>
              <a:path w="638175" h="480695">
                <a:moveTo>
                  <a:pt x="84595" y="213790"/>
                </a:moveTo>
                <a:lnTo>
                  <a:pt x="34412" y="213790"/>
                </a:lnTo>
                <a:lnTo>
                  <a:pt x="422909" y="388244"/>
                </a:lnTo>
                <a:lnTo>
                  <a:pt x="435024" y="377651"/>
                </a:lnTo>
                <a:lnTo>
                  <a:pt x="84595" y="213790"/>
                </a:lnTo>
                <a:close/>
              </a:path>
              <a:path w="638175" h="480695">
                <a:moveTo>
                  <a:pt x="254851" y="19023"/>
                </a:moveTo>
                <a:lnTo>
                  <a:pt x="204742" y="19023"/>
                </a:lnTo>
                <a:lnTo>
                  <a:pt x="625923" y="174450"/>
                </a:lnTo>
                <a:lnTo>
                  <a:pt x="637820" y="157812"/>
                </a:lnTo>
                <a:lnTo>
                  <a:pt x="254851" y="19023"/>
                </a:lnTo>
                <a:close/>
              </a:path>
            </a:pathLst>
          </a:custGeom>
          <a:solidFill>
            <a:srgbClr val="000000"/>
          </a:solidFill>
        </p:spPr>
        <p:txBody>
          <a:bodyPr wrap="square" lIns="0" tIns="0" rIns="0" bIns="0" rtlCol="0"/>
          <a:lstStyle/>
          <a:p>
            <a:endParaRPr/>
          </a:p>
        </p:txBody>
      </p:sp>
      <p:sp>
        <p:nvSpPr>
          <p:cNvPr id="36" name="object 15"/>
          <p:cNvSpPr/>
          <p:nvPr/>
        </p:nvSpPr>
        <p:spPr>
          <a:xfrm>
            <a:off x="3293962" y="4810388"/>
            <a:ext cx="438784" cy="219075"/>
          </a:xfrm>
          <a:custGeom>
            <a:avLst/>
            <a:gdLst/>
            <a:ahLst/>
            <a:cxnLst/>
            <a:rect l="l" t="t" r="r" b="b"/>
            <a:pathLst>
              <a:path w="438785" h="219075">
                <a:moveTo>
                  <a:pt x="262751" y="175743"/>
                </a:moveTo>
                <a:lnTo>
                  <a:pt x="256039" y="185464"/>
                </a:lnTo>
                <a:lnTo>
                  <a:pt x="327458" y="218541"/>
                </a:lnTo>
                <a:lnTo>
                  <a:pt x="378975" y="217685"/>
                </a:lnTo>
                <a:lnTo>
                  <a:pt x="400167" y="204487"/>
                </a:lnTo>
                <a:lnTo>
                  <a:pt x="376810" y="204487"/>
                </a:lnTo>
                <a:lnTo>
                  <a:pt x="339155" y="203850"/>
                </a:lnTo>
                <a:lnTo>
                  <a:pt x="262751" y="175743"/>
                </a:lnTo>
                <a:close/>
              </a:path>
              <a:path w="438785" h="219075">
                <a:moveTo>
                  <a:pt x="146175" y="11668"/>
                </a:moveTo>
                <a:lnTo>
                  <a:pt x="70556" y="11668"/>
                </a:lnTo>
                <a:lnTo>
                  <a:pt x="121424" y="14053"/>
                </a:lnTo>
                <a:lnTo>
                  <a:pt x="378975" y="105930"/>
                </a:lnTo>
                <a:lnTo>
                  <a:pt x="404079" y="125809"/>
                </a:lnTo>
                <a:lnTo>
                  <a:pt x="415758" y="147217"/>
                </a:lnTo>
                <a:lnTo>
                  <a:pt x="415121" y="170773"/>
                </a:lnTo>
                <a:lnTo>
                  <a:pt x="403206" y="191963"/>
                </a:lnTo>
                <a:lnTo>
                  <a:pt x="376810" y="204487"/>
                </a:lnTo>
                <a:lnTo>
                  <a:pt x="400167" y="204487"/>
                </a:lnTo>
                <a:lnTo>
                  <a:pt x="410573" y="198007"/>
                </a:lnTo>
                <a:lnTo>
                  <a:pt x="432002" y="175088"/>
                </a:lnTo>
                <a:lnTo>
                  <a:pt x="438697" y="143321"/>
                </a:lnTo>
                <a:lnTo>
                  <a:pt x="421597" y="119110"/>
                </a:lnTo>
                <a:lnTo>
                  <a:pt x="393692" y="100742"/>
                </a:lnTo>
                <a:lnTo>
                  <a:pt x="183965" y="23556"/>
                </a:lnTo>
                <a:lnTo>
                  <a:pt x="146175" y="11668"/>
                </a:lnTo>
                <a:close/>
              </a:path>
              <a:path w="438785" h="219075">
                <a:moveTo>
                  <a:pt x="75109" y="0"/>
                </a:moveTo>
                <a:lnTo>
                  <a:pt x="36793" y="14053"/>
                </a:lnTo>
                <a:lnTo>
                  <a:pt x="11686" y="27233"/>
                </a:lnTo>
                <a:lnTo>
                  <a:pt x="0" y="54467"/>
                </a:lnTo>
                <a:lnTo>
                  <a:pt x="7358" y="91221"/>
                </a:lnTo>
                <a:lnTo>
                  <a:pt x="22724" y="92732"/>
                </a:lnTo>
                <a:lnTo>
                  <a:pt x="13850" y="64643"/>
                </a:lnTo>
                <a:lnTo>
                  <a:pt x="19912" y="46256"/>
                </a:lnTo>
                <a:lnTo>
                  <a:pt x="37442" y="27888"/>
                </a:lnTo>
                <a:lnTo>
                  <a:pt x="70556" y="11668"/>
                </a:lnTo>
                <a:lnTo>
                  <a:pt x="146175" y="11668"/>
                </a:lnTo>
                <a:lnTo>
                  <a:pt x="120769" y="3677"/>
                </a:lnTo>
                <a:lnTo>
                  <a:pt x="75109" y="0"/>
                </a:lnTo>
                <a:close/>
              </a:path>
            </a:pathLst>
          </a:custGeom>
          <a:solidFill>
            <a:srgbClr val="000000"/>
          </a:solidFill>
        </p:spPr>
        <p:txBody>
          <a:bodyPr wrap="square" lIns="0" tIns="0" rIns="0" bIns="0" rtlCol="0"/>
          <a:lstStyle/>
          <a:p>
            <a:endParaRPr/>
          </a:p>
        </p:txBody>
      </p:sp>
      <p:sp>
        <p:nvSpPr>
          <p:cNvPr id="37" name="object 16"/>
          <p:cNvSpPr/>
          <p:nvPr/>
        </p:nvSpPr>
        <p:spPr>
          <a:xfrm>
            <a:off x="3303485" y="4887556"/>
            <a:ext cx="301625" cy="127000"/>
          </a:xfrm>
          <a:custGeom>
            <a:avLst/>
            <a:gdLst/>
            <a:ahLst/>
            <a:cxnLst/>
            <a:rect l="l" t="t" r="r" b="b"/>
            <a:pathLst>
              <a:path w="301625" h="127000">
                <a:moveTo>
                  <a:pt x="3028" y="0"/>
                </a:moveTo>
                <a:lnTo>
                  <a:pt x="0" y="11031"/>
                </a:lnTo>
                <a:lnTo>
                  <a:pt x="290011" y="126683"/>
                </a:lnTo>
                <a:lnTo>
                  <a:pt x="301053" y="116306"/>
                </a:lnTo>
                <a:lnTo>
                  <a:pt x="3028" y="0"/>
                </a:lnTo>
                <a:close/>
              </a:path>
            </a:pathLst>
          </a:custGeom>
          <a:solidFill>
            <a:srgbClr val="000000"/>
          </a:solidFill>
        </p:spPr>
        <p:txBody>
          <a:bodyPr wrap="square" lIns="0" tIns="0" rIns="0" bIns="0" rtlCol="0"/>
          <a:lstStyle/>
          <a:p>
            <a:endParaRPr/>
          </a:p>
        </p:txBody>
      </p:sp>
      <p:sp>
        <p:nvSpPr>
          <p:cNvPr id="38" name="object 17"/>
          <p:cNvSpPr/>
          <p:nvPr/>
        </p:nvSpPr>
        <p:spPr>
          <a:xfrm>
            <a:off x="3359323" y="4833089"/>
            <a:ext cx="99695" cy="85725"/>
          </a:xfrm>
          <a:custGeom>
            <a:avLst/>
            <a:gdLst/>
            <a:ahLst/>
            <a:cxnLst/>
            <a:rect l="l" t="t" r="r" b="b"/>
            <a:pathLst>
              <a:path w="99694" h="85725">
                <a:moveTo>
                  <a:pt x="86133" y="0"/>
                </a:moveTo>
                <a:lnTo>
                  <a:pt x="0" y="77386"/>
                </a:lnTo>
                <a:lnTo>
                  <a:pt x="8873" y="85377"/>
                </a:lnTo>
                <a:lnTo>
                  <a:pt x="99558" y="2166"/>
                </a:lnTo>
                <a:lnTo>
                  <a:pt x="86133" y="0"/>
                </a:lnTo>
                <a:close/>
              </a:path>
            </a:pathLst>
          </a:custGeom>
          <a:solidFill>
            <a:srgbClr val="000000"/>
          </a:solidFill>
        </p:spPr>
        <p:txBody>
          <a:bodyPr wrap="square" lIns="0" tIns="0" rIns="0" bIns="0" rtlCol="0"/>
          <a:lstStyle/>
          <a:p>
            <a:endParaRPr/>
          </a:p>
        </p:txBody>
      </p:sp>
      <p:sp>
        <p:nvSpPr>
          <p:cNvPr id="39" name="object 18"/>
          <p:cNvSpPr/>
          <p:nvPr/>
        </p:nvSpPr>
        <p:spPr>
          <a:xfrm>
            <a:off x="3549347" y="4898588"/>
            <a:ext cx="128138" cy="105274"/>
          </a:xfrm>
          <a:prstGeom prst="rect">
            <a:avLst/>
          </a:prstGeom>
          <a:blipFill>
            <a:blip r:embed="rId5" cstate="print"/>
            <a:stretch>
              <a:fillRect/>
            </a:stretch>
          </a:blipFill>
        </p:spPr>
        <p:txBody>
          <a:bodyPr wrap="square" lIns="0" tIns="0" rIns="0" bIns="0" rtlCol="0"/>
          <a:lstStyle/>
          <a:p>
            <a:endParaRPr/>
          </a:p>
        </p:txBody>
      </p:sp>
      <p:sp>
        <p:nvSpPr>
          <p:cNvPr id="40" name="object 19"/>
          <p:cNvSpPr/>
          <p:nvPr/>
        </p:nvSpPr>
        <p:spPr>
          <a:xfrm>
            <a:off x="3221890" y="4881075"/>
            <a:ext cx="440690" cy="179705"/>
          </a:xfrm>
          <a:custGeom>
            <a:avLst/>
            <a:gdLst/>
            <a:ahLst/>
            <a:cxnLst/>
            <a:rect l="l" t="t" r="r" b="b"/>
            <a:pathLst>
              <a:path w="440689" h="179704">
                <a:moveTo>
                  <a:pt x="10172" y="0"/>
                </a:moveTo>
                <a:lnTo>
                  <a:pt x="0" y="8647"/>
                </a:lnTo>
                <a:lnTo>
                  <a:pt x="428526" y="179420"/>
                </a:lnTo>
                <a:lnTo>
                  <a:pt x="440441" y="174017"/>
                </a:lnTo>
                <a:lnTo>
                  <a:pt x="10172" y="0"/>
                </a:lnTo>
                <a:close/>
              </a:path>
            </a:pathLst>
          </a:custGeom>
          <a:solidFill>
            <a:srgbClr val="000000"/>
          </a:solidFill>
        </p:spPr>
        <p:txBody>
          <a:bodyPr wrap="square" lIns="0" tIns="0" rIns="0" bIns="0" rtlCol="0"/>
          <a:lstStyle/>
          <a:p>
            <a:endParaRPr/>
          </a:p>
        </p:txBody>
      </p:sp>
      <p:sp>
        <p:nvSpPr>
          <p:cNvPr id="41" name="object 20"/>
          <p:cNvSpPr/>
          <p:nvPr/>
        </p:nvSpPr>
        <p:spPr>
          <a:xfrm>
            <a:off x="3346987" y="4770830"/>
            <a:ext cx="422275" cy="165100"/>
          </a:xfrm>
          <a:custGeom>
            <a:avLst/>
            <a:gdLst/>
            <a:ahLst/>
            <a:cxnLst/>
            <a:rect l="l" t="t" r="r" b="b"/>
            <a:pathLst>
              <a:path w="422275" h="165100">
                <a:moveTo>
                  <a:pt x="9090" y="0"/>
                </a:moveTo>
                <a:lnTo>
                  <a:pt x="0" y="4532"/>
                </a:lnTo>
                <a:lnTo>
                  <a:pt x="417924" y="164511"/>
                </a:lnTo>
                <a:lnTo>
                  <a:pt x="422254" y="151313"/>
                </a:lnTo>
                <a:lnTo>
                  <a:pt x="9090" y="0"/>
                </a:lnTo>
                <a:close/>
              </a:path>
            </a:pathLst>
          </a:custGeom>
          <a:solidFill>
            <a:srgbClr val="000000"/>
          </a:solidFill>
        </p:spPr>
        <p:txBody>
          <a:bodyPr wrap="square" lIns="0" tIns="0" rIns="0" bIns="0" rtlCol="0"/>
          <a:lstStyle/>
          <a:p>
            <a:endParaRPr/>
          </a:p>
        </p:txBody>
      </p:sp>
      <p:sp>
        <p:nvSpPr>
          <p:cNvPr id="42" name="object 21"/>
          <p:cNvSpPr/>
          <p:nvPr/>
        </p:nvSpPr>
        <p:spPr>
          <a:xfrm>
            <a:off x="3280759" y="4985476"/>
            <a:ext cx="225092" cy="160406"/>
          </a:xfrm>
          <a:prstGeom prst="rect">
            <a:avLst/>
          </a:prstGeom>
          <a:blipFill>
            <a:blip r:embed="rId6" cstate="print"/>
            <a:stretch>
              <a:fillRect/>
            </a:stretch>
          </a:blipFill>
        </p:spPr>
        <p:txBody>
          <a:bodyPr wrap="square" lIns="0" tIns="0" rIns="0" bIns="0" rtlCol="0"/>
          <a:lstStyle/>
          <a:p>
            <a:endParaRPr/>
          </a:p>
        </p:txBody>
      </p:sp>
      <p:sp>
        <p:nvSpPr>
          <p:cNvPr id="43" name="object 22"/>
          <p:cNvSpPr/>
          <p:nvPr/>
        </p:nvSpPr>
        <p:spPr>
          <a:xfrm>
            <a:off x="3525116" y="5106108"/>
            <a:ext cx="36830" cy="67310"/>
          </a:xfrm>
          <a:custGeom>
            <a:avLst/>
            <a:gdLst/>
            <a:ahLst/>
            <a:cxnLst/>
            <a:rect l="l" t="t" r="r" b="b"/>
            <a:pathLst>
              <a:path w="36830" h="67310">
                <a:moveTo>
                  <a:pt x="8659" y="0"/>
                </a:moveTo>
                <a:lnTo>
                  <a:pt x="0" y="8213"/>
                </a:lnTo>
                <a:lnTo>
                  <a:pt x="12333" y="54474"/>
                </a:lnTo>
                <a:lnTo>
                  <a:pt x="36782" y="67013"/>
                </a:lnTo>
                <a:lnTo>
                  <a:pt x="8659" y="0"/>
                </a:lnTo>
                <a:close/>
              </a:path>
            </a:pathLst>
          </a:custGeom>
          <a:solidFill>
            <a:srgbClr val="000000"/>
          </a:solidFill>
        </p:spPr>
        <p:txBody>
          <a:bodyPr wrap="square" lIns="0" tIns="0" rIns="0" bIns="0" rtlCol="0"/>
          <a:lstStyle/>
          <a:p>
            <a:endParaRPr/>
          </a:p>
        </p:txBody>
      </p:sp>
      <p:sp>
        <p:nvSpPr>
          <p:cNvPr id="44" name="object 23"/>
          <p:cNvSpPr/>
          <p:nvPr/>
        </p:nvSpPr>
        <p:spPr>
          <a:xfrm>
            <a:off x="3382260" y="4831360"/>
            <a:ext cx="21590" cy="21590"/>
          </a:xfrm>
          <a:custGeom>
            <a:avLst/>
            <a:gdLst/>
            <a:ahLst/>
            <a:cxnLst/>
            <a:rect l="l" t="t" r="r" b="b"/>
            <a:pathLst>
              <a:path w="21589" h="21589">
                <a:moveTo>
                  <a:pt x="17318" y="0"/>
                </a:moveTo>
                <a:lnTo>
                  <a:pt x="0" y="855"/>
                </a:lnTo>
                <a:lnTo>
                  <a:pt x="12551" y="20315"/>
                </a:lnTo>
                <a:lnTo>
                  <a:pt x="21210" y="21189"/>
                </a:lnTo>
                <a:lnTo>
                  <a:pt x="17318" y="0"/>
                </a:lnTo>
                <a:close/>
              </a:path>
            </a:pathLst>
          </a:custGeom>
          <a:solidFill>
            <a:srgbClr val="000000"/>
          </a:solidFill>
        </p:spPr>
        <p:txBody>
          <a:bodyPr wrap="square" lIns="0" tIns="0" rIns="0" bIns="0" rtlCol="0"/>
          <a:lstStyle/>
          <a:p>
            <a:endParaRPr/>
          </a:p>
        </p:txBody>
      </p:sp>
      <p:sp>
        <p:nvSpPr>
          <p:cNvPr id="45" name="object 24"/>
          <p:cNvSpPr/>
          <p:nvPr/>
        </p:nvSpPr>
        <p:spPr>
          <a:xfrm>
            <a:off x="3331405" y="4840006"/>
            <a:ext cx="42545" cy="23495"/>
          </a:xfrm>
          <a:custGeom>
            <a:avLst/>
            <a:gdLst/>
            <a:ahLst/>
            <a:cxnLst/>
            <a:rect l="l" t="t" r="r" b="b"/>
            <a:pathLst>
              <a:path w="42544" h="23495">
                <a:moveTo>
                  <a:pt x="14283" y="0"/>
                </a:moveTo>
                <a:lnTo>
                  <a:pt x="0" y="9284"/>
                </a:lnTo>
                <a:lnTo>
                  <a:pt x="36791" y="23337"/>
                </a:lnTo>
                <a:lnTo>
                  <a:pt x="42414" y="18586"/>
                </a:lnTo>
                <a:lnTo>
                  <a:pt x="14283" y="0"/>
                </a:lnTo>
                <a:close/>
              </a:path>
            </a:pathLst>
          </a:custGeom>
          <a:solidFill>
            <a:srgbClr val="000000"/>
          </a:solidFill>
        </p:spPr>
        <p:txBody>
          <a:bodyPr wrap="square" lIns="0" tIns="0" rIns="0" bIns="0" rtlCol="0"/>
          <a:lstStyle/>
          <a:p>
            <a:endParaRPr/>
          </a:p>
        </p:txBody>
      </p:sp>
      <p:sp>
        <p:nvSpPr>
          <p:cNvPr id="46" name="object 25"/>
          <p:cNvSpPr/>
          <p:nvPr/>
        </p:nvSpPr>
        <p:spPr>
          <a:xfrm>
            <a:off x="3322962" y="4874376"/>
            <a:ext cx="41275" cy="15240"/>
          </a:xfrm>
          <a:custGeom>
            <a:avLst/>
            <a:gdLst/>
            <a:ahLst/>
            <a:cxnLst/>
            <a:rect l="l" t="t" r="r" b="b"/>
            <a:pathLst>
              <a:path w="41275" h="15239">
                <a:moveTo>
                  <a:pt x="0" y="0"/>
                </a:moveTo>
                <a:lnTo>
                  <a:pt x="11687" y="14909"/>
                </a:lnTo>
                <a:lnTo>
                  <a:pt x="40690" y="1510"/>
                </a:lnTo>
                <a:lnTo>
                  <a:pt x="0" y="0"/>
                </a:lnTo>
                <a:close/>
              </a:path>
            </a:pathLst>
          </a:custGeom>
          <a:solidFill>
            <a:srgbClr val="000000"/>
          </a:solidFill>
        </p:spPr>
        <p:txBody>
          <a:bodyPr wrap="square" lIns="0" tIns="0" rIns="0" bIns="0" rtlCol="0"/>
          <a:lstStyle/>
          <a:p>
            <a:endParaRPr/>
          </a:p>
        </p:txBody>
      </p:sp>
      <p:sp>
        <p:nvSpPr>
          <p:cNvPr id="47" name="object 26"/>
          <p:cNvSpPr/>
          <p:nvPr/>
        </p:nvSpPr>
        <p:spPr>
          <a:xfrm>
            <a:off x="3369072" y="4752463"/>
            <a:ext cx="415925" cy="163195"/>
          </a:xfrm>
          <a:custGeom>
            <a:avLst/>
            <a:gdLst/>
            <a:ahLst/>
            <a:cxnLst/>
            <a:rect l="l" t="t" r="r" b="b"/>
            <a:pathLst>
              <a:path w="415925" h="163195">
                <a:moveTo>
                  <a:pt x="2583" y="0"/>
                </a:moveTo>
                <a:lnTo>
                  <a:pt x="0" y="9065"/>
                </a:lnTo>
                <a:lnTo>
                  <a:pt x="415541" y="162763"/>
                </a:lnTo>
                <a:lnTo>
                  <a:pt x="415541" y="148928"/>
                </a:lnTo>
                <a:lnTo>
                  <a:pt x="2583" y="0"/>
                </a:lnTo>
                <a:close/>
              </a:path>
            </a:pathLst>
          </a:custGeom>
          <a:solidFill>
            <a:srgbClr val="000000"/>
          </a:solidFill>
        </p:spPr>
        <p:txBody>
          <a:bodyPr wrap="square" lIns="0" tIns="0" rIns="0" bIns="0" rtlCol="0"/>
          <a:lstStyle/>
          <a:p>
            <a:endParaRPr/>
          </a:p>
        </p:txBody>
      </p:sp>
      <p:sp>
        <p:nvSpPr>
          <p:cNvPr id="48" name="object 27"/>
          <p:cNvSpPr/>
          <p:nvPr/>
        </p:nvSpPr>
        <p:spPr>
          <a:xfrm>
            <a:off x="3212584" y="4894910"/>
            <a:ext cx="427990" cy="195580"/>
          </a:xfrm>
          <a:custGeom>
            <a:avLst/>
            <a:gdLst/>
            <a:ahLst/>
            <a:cxnLst/>
            <a:rect l="l" t="t" r="r" b="b"/>
            <a:pathLst>
              <a:path w="427989" h="195579">
                <a:moveTo>
                  <a:pt x="5626" y="0"/>
                </a:moveTo>
                <a:lnTo>
                  <a:pt x="0" y="9302"/>
                </a:lnTo>
                <a:lnTo>
                  <a:pt x="423989" y="194985"/>
                </a:lnTo>
                <a:lnTo>
                  <a:pt x="427664" y="178556"/>
                </a:lnTo>
                <a:lnTo>
                  <a:pt x="5626" y="0"/>
                </a:lnTo>
                <a:close/>
              </a:path>
            </a:pathLst>
          </a:custGeom>
          <a:solidFill>
            <a:srgbClr val="000000"/>
          </a:solidFill>
        </p:spPr>
        <p:txBody>
          <a:bodyPr wrap="square" lIns="0" tIns="0" rIns="0" bIns="0" rtlCol="0"/>
          <a:lstStyle/>
          <a:p>
            <a:endParaRPr/>
          </a:p>
        </p:txBody>
      </p:sp>
      <p:sp>
        <p:nvSpPr>
          <p:cNvPr id="49" name="object 28"/>
          <p:cNvSpPr/>
          <p:nvPr/>
        </p:nvSpPr>
        <p:spPr>
          <a:xfrm>
            <a:off x="2815682" y="3788542"/>
            <a:ext cx="516255" cy="951230"/>
          </a:xfrm>
          <a:custGeom>
            <a:avLst/>
            <a:gdLst/>
            <a:ahLst/>
            <a:cxnLst/>
            <a:rect l="l" t="t" r="r" b="b"/>
            <a:pathLst>
              <a:path w="516255" h="951229">
                <a:moveTo>
                  <a:pt x="411061" y="812247"/>
                </a:moveTo>
                <a:lnTo>
                  <a:pt x="360425" y="838707"/>
                </a:lnTo>
                <a:lnTo>
                  <a:pt x="515747" y="950975"/>
                </a:lnTo>
                <a:lnTo>
                  <a:pt x="513717" y="837564"/>
                </a:lnTo>
                <a:lnTo>
                  <a:pt x="424306" y="837564"/>
                </a:lnTo>
                <a:lnTo>
                  <a:pt x="411061" y="812247"/>
                </a:lnTo>
                <a:close/>
              </a:path>
              <a:path w="516255" h="951229">
                <a:moveTo>
                  <a:pt x="461609" y="785831"/>
                </a:moveTo>
                <a:lnTo>
                  <a:pt x="411061" y="812247"/>
                </a:lnTo>
                <a:lnTo>
                  <a:pt x="424306" y="837564"/>
                </a:lnTo>
                <a:lnTo>
                  <a:pt x="474853" y="811148"/>
                </a:lnTo>
                <a:lnTo>
                  <a:pt x="461609" y="785831"/>
                </a:lnTo>
                <a:close/>
              </a:path>
              <a:path w="516255" h="951229">
                <a:moveTo>
                  <a:pt x="512318" y="759332"/>
                </a:moveTo>
                <a:lnTo>
                  <a:pt x="461609" y="785831"/>
                </a:lnTo>
                <a:lnTo>
                  <a:pt x="474853" y="811148"/>
                </a:lnTo>
                <a:lnTo>
                  <a:pt x="424306" y="837564"/>
                </a:lnTo>
                <a:lnTo>
                  <a:pt x="513717" y="837564"/>
                </a:lnTo>
                <a:lnTo>
                  <a:pt x="512318" y="759332"/>
                </a:lnTo>
                <a:close/>
              </a:path>
              <a:path w="516255" h="951229">
                <a:moveTo>
                  <a:pt x="50546" y="0"/>
                </a:moveTo>
                <a:lnTo>
                  <a:pt x="0" y="26542"/>
                </a:lnTo>
                <a:lnTo>
                  <a:pt x="411061" y="812247"/>
                </a:lnTo>
                <a:lnTo>
                  <a:pt x="461609" y="785831"/>
                </a:lnTo>
                <a:lnTo>
                  <a:pt x="50546" y="0"/>
                </a:lnTo>
                <a:close/>
              </a:path>
            </a:pathLst>
          </a:custGeom>
          <a:solidFill>
            <a:srgbClr val="163793"/>
          </a:solidFill>
        </p:spPr>
        <p:txBody>
          <a:bodyPr wrap="square" lIns="0" tIns="0" rIns="0" bIns="0" rtlCol="0"/>
          <a:lstStyle/>
          <a:p>
            <a:endParaRPr/>
          </a:p>
        </p:txBody>
      </p:sp>
      <p:sp>
        <p:nvSpPr>
          <p:cNvPr id="50" name="object 29"/>
          <p:cNvSpPr/>
          <p:nvPr/>
        </p:nvSpPr>
        <p:spPr>
          <a:xfrm>
            <a:off x="4328379" y="3909700"/>
            <a:ext cx="1857375" cy="1554480"/>
          </a:xfrm>
          <a:custGeom>
            <a:avLst/>
            <a:gdLst/>
            <a:ahLst/>
            <a:cxnLst/>
            <a:rect l="l" t="t" r="r" b="b"/>
            <a:pathLst>
              <a:path w="1857375" h="1554479">
                <a:moveTo>
                  <a:pt x="76580" y="1378458"/>
                </a:moveTo>
                <a:lnTo>
                  <a:pt x="0" y="1554226"/>
                </a:lnTo>
                <a:lnTo>
                  <a:pt x="186562" y="1509941"/>
                </a:lnTo>
                <a:lnTo>
                  <a:pt x="165242" y="1484452"/>
                </a:lnTo>
                <a:lnTo>
                  <a:pt x="128015" y="1484452"/>
                </a:lnTo>
                <a:lnTo>
                  <a:pt x="91312" y="1440624"/>
                </a:lnTo>
                <a:lnTo>
                  <a:pt x="113236" y="1422279"/>
                </a:lnTo>
                <a:lnTo>
                  <a:pt x="76580" y="1378458"/>
                </a:lnTo>
                <a:close/>
              </a:path>
              <a:path w="1857375" h="1554479">
                <a:moveTo>
                  <a:pt x="113236" y="1422279"/>
                </a:moveTo>
                <a:lnTo>
                  <a:pt x="91312" y="1440624"/>
                </a:lnTo>
                <a:lnTo>
                  <a:pt x="128015" y="1484452"/>
                </a:lnTo>
                <a:lnTo>
                  <a:pt x="149914" y="1466127"/>
                </a:lnTo>
                <a:lnTo>
                  <a:pt x="113236" y="1422279"/>
                </a:lnTo>
                <a:close/>
              </a:path>
              <a:path w="1857375" h="1554479">
                <a:moveTo>
                  <a:pt x="149914" y="1466127"/>
                </a:moveTo>
                <a:lnTo>
                  <a:pt x="128015" y="1484452"/>
                </a:lnTo>
                <a:lnTo>
                  <a:pt x="165242" y="1484452"/>
                </a:lnTo>
                <a:lnTo>
                  <a:pt x="149914" y="1466127"/>
                </a:lnTo>
                <a:close/>
              </a:path>
              <a:path w="1857375" h="1554479">
                <a:moveTo>
                  <a:pt x="1707591" y="88170"/>
                </a:moveTo>
                <a:lnTo>
                  <a:pt x="113236" y="1422279"/>
                </a:lnTo>
                <a:lnTo>
                  <a:pt x="149914" y="1466127"/>
                </a:lnTo>
                <a:lnTo>
                  <a:pt x="1744248" y="132023"/>
                </a:lnTo>
                <a:lnTo>
                  <a:pt x="1707591" y="88170"/>
                </a:lnTo>
                <a:close/>
              </a:path>
              <a:path w="1857375" h="1554479">
                <a:moveTo>
                  <a:pt x="1827014" y="69850"/>
                </a:moveTo>
                <a:lnTo>
                  <a:pt x="1729486" y="69850"/>
                </a:lnTo>
                <a:lnTo>
                  <a:pt x="1766189" y="113664"/>
                </a:lnTo>
                <a:lnTo>
                  <a:pt x="1744248" y="132023"/>
                </a:lnTo>
                <a:lnTo>
                  <a:pt x="1780921" y="175894"/>
                </a:lnTo>
                <a:lnTo>
                  <a:pt x="1827014" y="69850"/>
                </a:lnTo>
                <a:close/>
              </a:path>
              <a:path w="1857375" h="1554479">
                <a:moveTo>
                  <a:pt x="1729486" y="69850"/>
                </a:moveTo>
                <a:lnTo>
                  <a:pt x="1707591" y="88170"/>
                </a:lnTo>
                <a:lnTo>
                  <a:pt x="1744248" y="132023"/>
                </a:lnTo>
                <a:lnTo>
                  <a:pt x="1766189" y="113664"/>
                </a:lnTo>
                <a:lnTo>
                  <a:pt x="1729486" y="69850"/>
                </a:lnTo>
                <a:close/>
              </a:path>
              <a:path w="1857375" h="1554479">
                <a:moveTo>
                  <a:pt x="1857375" y="0"/>
                </a:moveTo>
                <a:lnTo>
                  <a:pt x="1670939" y="44323"/>
                </a:lnTo>
                <a:lnTo>
                  <a:pt x="1707591" y="88170"/>
                </a:lnTo>
                <a:lnTo>
                  <a:pt x="1729486" y="69850"/>
                </a:lnTo>
                <a:lnTo>
                  <a:pt x="1827014" y="69850"/>
                </a:lnTo>
                <a:lnTo>
                  <a:pt x="1857375" y="0"/>
                </a:lnTo>
                <a:close/>
              </a:path>
            </a:pathLst>
          </a:custGeom>
          <a:solidFill>
            <a:srgbClr val="163793"/>
          </a:solidFill>
        </p:spPr>
        <p:txBody>
          <a:bodyPr wrap="square" lIns="0" tIns="0" rIns="0" bIns="0" rtlCol="0"/>
          <a:lstStyle/>
          <a:p>
            <a:endParaRPr/>
          </a:p>
        </p:txBody>
      </p:sp>
      <p:sp>
        <p:nvSpPr>
          <p:cNvPr id="51" name="object 30"/>
          <p:cNvSpPr/>
          <p:nvPr/>
        </p:nvSpPr>
        <p:spPr>
          <a:xfrm>
            <a:off x="4534882" y="5063877"/>
            <a:ext cx="3046730" cy="633730"/>
          </a:xfrm>
          <a:custGeom>
            <a:avLst/>
            <a:gdLst/>
            <a:ahLst/>
            <a:cxnLst/>
            <a:rect l="l" t="t" r="r" b="b"/>
            <a:pathLst>
              <a:path w="3046729" h="633729">
                <a:moveTo>
                  <a:pt x="0" y="633412"/>
                </a:moveTo>
                <a:lnTo>
                  <a:pt x="3046349" y="633412"/>
                </a:lnTo>
                <a:lnTo>
                  <a:pt x="3046349" y="0"/>
                </a:lnTo>
                <a:lnTo>
                  <a:pt x="0" y="0"/>
                </a:lnTo>
                <a:lnTo>
                  <a:pt x="0" y="633412"/>
                </a:lnTo>
                <a:close/>
              </a:path>
            </a:pathLst>
          </a:custGeom>
          <a:solidFill>
            <a:srgbClr val="CCFFFF"/>
          </a:solidFill>
        </p:spPr>
        <p:txBody>
          <a:bodyPr wrap="square" lIns="0" tIns="0" rIns="0" bIns="0" rtlCol="0"/>
          <a:lstStyle/>
          <a:p>
            <a:endParaRPr/>
          </a:p>
        </p:txBody>
      </p:sp>
      <p:sp>
        <p:nvSpPr>
          <p:cNvPr id="52" name="object 31"/>
          <p:cNvSpPr/>
          <p:nvPr/>
        </p:nvSpPr>
        <p:spPr>
          <a:xfrm>
            <a:off x="4534882" y="5063877"/>
            <a:ext cx="3046730" cy="633730"/>
          </a:xfrm>
          <a:custGeom>
            <a:avLst/>
            <a:gdLst/>
            <a:ahLst/>
            <a:cxnLst/>
            <a:rect l="l" t="t" r="r" b="b"/>
            <a:pathLst>
              <a:path w="3046729" h="633729">
                <a:moveTo>
                  <a:pt x="0" y="633412"/>
                </a:moveTo>
                <a:lnTo>
                  <a:pt x="3046349" y="633412"/>
                </a:lnTo>
                <a:lnTo>
                  <a:pt x="3046349" y="0"/>
                </a:lnTo>
                <a:lnTo>
                  <a:pt x="0" y="0"/>
                </a:lnTo>
                <a:lnTo>
                  <a:pt x="0" y="633412"/>
                </a:lnTo>
                <a:close/>
              </a:path>
            </a:pathLst>
          </a:custGeom>
          <a:ln w="9525">
            <a:solidFill>
              <a:srgbClr val="163793"/>
            </a:solidFill>
          </a:ln>
        </p:spPr>
        <p:txBody>
          <a:bodyPr wrap="square" lIns="0" tIns="0" rIns="0" bIns="0" rtlCol="0"/>
          <a:lstStyle/>
          <a:p>
            <a:endParaRPr/>
          </a:p>
        </p:txBody>
      </p:sp>
      <p:sp>
        <p:nvSpPr>
          <p:cNvPr id="53" name="object 32"/>
          <p:cNvSpPr txBox="1"/>
          <p:nvPr/>
        </p:nvSpPr>
        <p:spPr>
          <a:xfrm>
            <a:off x="6387431" y="5063877"/>
            <a:ext cx="1193800" cy="633730"/>
          </a:xfrm>
          <a:prstGeom prst="rect">
            <a:avLst/>
          </a:prstGeom>
          <a:solidFill>
            <a:srgbClr val="CCFFFF"/>
          </a:solidFill>
          <a:ln w="9525">
            <a:solidFill>
              <a:srgbClr val="163793"/>
            </a:solidFill>
          </a:ln>
        </p:spPr>
        <p:txBody>
          <a:bodyPr vert="horz" wrap="square" lIns="0" tIns="164465" rIns="0" bIns="0" rtlCol="0">
            <a:spAutoFit/>
          </a:bodyPr>
          <a:lstStyle/>
          <a:p>
            <a:pPr>
              <a:lnSpc>
                <a:spcPct val="100000"/>
              </a:lnSpc>
              <a:spcBef>
                <a:spcPts val="1295"/>
              </a:spcBef>
            </a:pPr>
            <a:r>
              <a:rPr sz="1800" b="1" spc="100" dirty="0">
                <a:solidFill>
                  <a:srgbClr val="163793"/>
                </a:solidFill>
                <a:latin typeface="Arial"/>
                <a:cs typeface="Arial"/>
              </a:rPr>
              <a:t>“I’m</a:t>
            </a:r>
            <a:r>
              <a:rPr sz="1800" b="1" spc="-125" dirty="0">
                <a:solidFill>
                  <a:srgbClr val="163793"/>
                </a:solidFill>
                <a:latin typeface="Arial"/>
                <a:cs typeface="Arial"/>
              </a:rPr>
              <a:t> </a:t>
            </a:r>
            <a:r>
              <a:rPr sz="1800" b="1" spc="-15" dirty="0">
                <a:solidFill>
                  <a:srgbClr val="163793"/>
                </a:solidFill>
                <a:latin typeface="Arial"/>
                <a:cs typeface="Arial"/>
              </a:rPr>
              <a:t>Alice”</a:t>
            </a:r>
            <a:endParaRPr sz="1800">
              <a:latin typeface="Arial"/>
              <a:cs typeface="Arial"/>
            </a:endParaRPr>
          </a:p>
        </p:txBody>
      </p:sp>
      <p:sp>
        <p:nvSpPr>
          <p:cNvPr id="54" name="object 33"/>
          <p:cNvSpPr txBox="1"/>
          <p:nvPr/>
        </p:nvSpPr>
        <p:spPr>
          <a:xfrm>
            <a:off x="4534882" y="5063877"/>
            <a:ext cx="843280" cy="633730"/>
          </a:xfrm>
          <a:prstGeom prst="rect">
            <a:avLst/>
          </a:prstGeom>
          <a:ln w="9525">
            <a:solidFill>
              <a:srgbClr val="163793"/>
            </a:solidFill>
          </a:ln>
        </p:spPr>
        <p:txBody>
          <a:bodyPr vert="horz" wrap="square" lIns="0" tIns="88900" rIns="0" bIns="0" rtlCol="0">
            <a:spAutoFit/>
          </a:bodyPr>
          <a:lstStyle/>
          <a:p>
            <a:pPr marL="84455" marR="66040" indent="-36830">
              <a:lnSpc>
                <a:spcPts val="1910"/>
              </a:lnSpc>
              <a:spcBef>
                <a:spcPts val="700"/>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
        <p:nvSpPr>
          <p:cNvPr id="55" name="object 34"/>
          <p:cNvSpPr txBox="1"/>
          <p:nvPr/>
        </p:nvSpPr>
        <p:spPr>
          <a:xfrm>
            <a:off x="5377781" y="5063877"/>
            <a:ext cx="1009650" cy="633730"/>
          </a:xfrm>
          <a:prstGeom prst="rect">
            <a:avLst/>
          </a:prstGeom>
          <a:ln w="9525">
            <a:solidFill>
              <a:srgbClr val="163793"/>
            </a:solidFill>
          </a:ln>
        </p:spPr>
        <p:txBody>
          <a:bodyPr vert="horz" wrap="square" lIns="0" tIns="64135" rIns="0" bIns="0" rtlCol="0">
            <a:spAutoFit/>
          </a:bodyPr>
          <a:lstStyle/>
          <a:p>
            <a:pPr marL="45720" indent="-6350">
              <a:lnSpc>
                <a:spcPct val="100000"/>
              </a:lnSpc>
              <a:spcBef>
                <a:spcPts val="505"/>
              </a:spcBef>
            </a:pPr>
            <a:r>
              <a:rPr sz="1600" b="1" spc="-5" dirty="0">
                <a:solidFill>
                  <a:srgbClr val="163793"/>
                </a:solidFill>
                <a:latin typeface="Arial"/>
                <a:cs typeface="Arial"/>
              </a:rPr>
              <a:t>encr</a:t>
            </a:r>
            <a:r>
              <a:rPr sz="1600" b="1" spc="-40" dirty="0">
                <a:solidFill>
                  <a:srgbClr val="163793"/>
                </a:solidFill>
                <a:latin typeface="Arial"/>
                <a:cs typeface="Arial"/>
              </a:rPr>
              <a:t>y</a:t>
            </a:r>
            <a:r>
              <a:rPr sz="1600" b="1" spc="-5" dirty="0">
                <a:solidFill>
                  <a:srgbClr val="163793"/>
                </a:solidFill>
                <a:latin typeface="Arial"/>
                <a:cs typeface="Arial"/>
              </a:rPr>
              <a:t>p</a:t>
            </a:r>
            <a:r>
              <a:rPr sz="1600" b="1" spc="-15" dirty="0">
                <a:solidFill>
                  <a:srgbClr val="163793"/>
                </a:solidFill>
                <a:latin typeface="Arial"/>
                <a:cs typeface="Arial"/>
              </a:rPr>
              <a:t>t</a:t>
            </a:r>
            <a:r>
              <a:rPr sz="1600" b="1" spc="-5" dirty="0">
                <a:solidFill>
                  <a:srgbClr val="163793"/>
                </a:solidFill>
                <a:latin typeface="Arial"/>
                <a:cs typeface="Arial"/>
              </a:rPr>
              <a:t>ed  pass</a:t>
            </a:r>
            <a:r>
              <a:rPr sz="1600" b="1" spc="35" dirty="0">
                <a:solidFill>
                  <a:srgbClr val="163793"/>
                </a:solidFill>
                <a:latin typeface="Arial"/>
                <a:cs typeface="Arial"/>
              </a:rPr>
              <a:t>w</a:t>
            </a:r>
            <a:r>
              <a:rPr sz="1600" b="1" spc="-5" dirty="0">
                <a:solidFill>
                  <a:srgbClr val="163793"/>
                </a:solidFill>
                <a:latin typeface="Arial"/>
                <a:cs typeface="Arial"/>
              </a:rPr>
              <a:t>ord</a:t>
            </a:r>
            <a:endParaRPr sz="1600">
              <a:latin typeface="Arial"/>
              <a:cs typeface="Arial"/>
            </a:endParaRPr>
          </a:p>
        </p:txBody>
      </p:sp>
      <p:sp>
        <p:nvSpPr>
          <p:cNvPr id="56" name="object 35"/>
          <p:cNvSpPr/>
          <p:nvPr/>
        </p:nvSpPr>
        <p:spPr>
          <a:xfrm>
            <a:off x="5528657" y="4436750"/>
            <a:ext cx="682625" cy="583565"/>
          </a:xfrm>
          <a:custGeom>
            <a:avLst/>
            <a:gdLst/>
            <a:ahLst/>
            <a:cxnLst/>
            <a:rect l="l" t="t" r="r" b="b"/>
            <a:pathLst>
              <a:path w="682625" h="583564">
                <a:moveTo>
                  <a:pt x="621466" y="45883"/>
                </a:moveTo>
                <a:lnTo>
                  <a:pt x="0" y="575817"/>
                </a:lnTo>
                <a:lnTo>
                  <a:pt x="6223" y="583184"/>
                </a:lnTo>
                <a:lnTo>
                  <a:pt x="627619" y="53077"/>
                </a:lnTo>
                <a:lnTo>
                  <a:pt x="621466" y="45883"/>
                </a:lnTo>
                <a:close/>
              </a:path>
              <a:path w="682625" h="583564">
                <a:moveTo>
                  <a:pt x="666621" y="37592"/>
                </a:moveTo>
                <a:lnTo>
                  <a:pt x="631189" y="37592"/>
                </a:lnTo>
                <a:lnTo>
                  <a:pt x="637286" y="44831"/>
                </a:lnTo>
                <a:lnTo>
                  <a:pt x="627619" y="53077"/>
                </a:lnTo>
                <a:lnTo>
                  <a:pt x="649351" y="78486"/>
                </a:lnTo>
                <a:lnTo>
                  <a:pt x="666621" y="37592"/>
                </a:lnTo>
                <a:close/>
              </a:path>
              <a:path w="682625" h="583564">
                <a:moveTo>
                  <a:pt x="631189" y="37592"/>
                </a:moveTo>
                <a:lnTo>
                  <a:pt x="621466" y="45883"/>
                </a:lnTo>
                <a:lnTo>
                  <a:pt x="627619" y="53077"/>
                </a:lnTo>
                <a:lnTo>
                  <a:pt x="637286" y="44831"/>
                </a:lnTo>
                <a:lnTo>
                  <a:pt x="631189" y="37592"/>
                </a:lnTo>
                <a:close/>
              </a:path>
              <a:path w="682625" h="583564">
                <a:moveTo>
                  <a:pt x="682498" y="0"/>
                </a:moveTo>
                <a:lnTo>
                  <a:pt x="599821" y="20574"/>
                </a:lnTo>
                <a:lnTo>
                  <a:pt x="621466" y="45883"/>
                </a:lnTo>
                <a:lnTo>
                  <a:pt x="631189" y="37592"/>
                </a:lnTo>
                <a:lnTo>
                  <a:pt x="666621" y="37592"/>
                </a:lnTo>
                <a:lnTo>
                  <a:pt x="682498" y="0"/>
                </a:lnTo>
                <a:close/>
              </a:path>
            </a:pathLst>
          </a:custGeom>
          <a:solidFill>
            <a:srgbClr val="163793"/>
          </a:solidFill>
        </p:spPr>
        <p:txBody>
          <a:bodyPr wrap="square" lIns="0" tIns="0" rIns="0" bIns="0" rtlCol="0"/>
          <a:lstStyle/>
          <a:p>
            <a:endParaRPr/>
          </a:p>
        </p:txBody>
      </p:sp>
      <p:sp>
        <p:nvSpPr>
          <p:cNvPr id="57" name="object 36"/>
          <p:cNvSpPr/>
          <p:nvPr/>
        </p:nvSpPr>
        <p:spPr>
          <a:xfrm>
            <a:off x="4310981" y="3919289"/>
            <a:ext cx="1489075" cy="633730"/>
          </a:xfrm>
          <a:custGeom>
            <a:avLst/>
            <a:gdLst/>
            <a:ahLst/>
            <a:cxnLst/>
            <a:rect l="l" t="t" r="r" b="b"/>
            <a:pathLst>
              <a:path w="1489075" h="633729">
                <a:moveTo>
                  <a:pt x="0" y="633412"/>
                </a:moveTo>
                <a:lnTo>
                  <a:pt x="1489075" y="633412"/>
                </a:lnTo>
                <a:lnTo>
                  <a:pt x="1489075" y="0"/>
                </a:lnTo>
                <a:lnTo>
                  <a:pt x="0" y="0"/>
                </a:lnTo>
                <a:lnTo>
                  <a:pt x="0" y="633412"/>
                </a:lnTo>
                <a:close/>
              </a:path>
            </a:pathLst>
          </a:custGeom>
          <a:solidFill>
            <a:srgbClr val="CCFFFF"/>
          </a:solidFill>
        </p:spPr>
        <p:txBody>
          <a:bodyPr wrap="square" lIns="0" tIns="0" rIns="0" bIns="0" rtlCol="0"/>
          <a:lstStyle/>
          <a:p>
            <a:endParaRPr/>
          </a:p>
        </p:txBody>
      </p:sp>
      <p:sp>
        <p:nvSpPr>
          <p:cNvPr id="58" name="object 37"/>
          <p:cNvSpPr txBox="1"/>
          <p:nvPr/>
        </p:nvSpPr>
        <p:spPr>
          <a:xfrm>
            <a:off x="5153943" y="3919289"/>
            <a:ext cx="646430" cy="633730"/>
          </a:xfrm>
          <a:prstGeom prst="rect">
            <a:avLst/>
          </a:prstGeom>
          <a:ln w="9525">
            <a:solidFill>
              <a:srgbClr val="163793"/>
            </a:solidFill>
          </a:ln>
        </p:spPr>
        <p:txBody>
          <a:bodyPr vert="horz" wrap="square" lIns="0" tIns="158115" rIns="0" bIns="0" rtlCol="0">
            <a:spAutoFit/>
          </a:bodyPr>
          <a:lstStyle/>
          <a:p>
            <a:pPr marL="156210">
              <a:lnSpc>
                <a:spcPct val="100000"/>
              </a:lnSpc>
              <a:spcBef>
                <a:spcPts val="1245"/>
              </a:spcBef>
            </a:pPr>
            <a:r>
              <a:rPr sz="1800" b="1" spc="-5" dirty="0">
                <a:solidFill>
                  <a:srgbClr val="163793"/>
                </a:solidFill>
                <a:latin typeface="Arial"/>
                <a:cs typeface="Arial"/>
              </a:rPr>
              <a:t>OK</a:t>
            </a:r>
            <a:endParaRPr sz="1800">
              <a:latin typeface="Arial"/>
              <a:cs typeface="Arial"/>
            </a:endParaRPr>
          </a:p>
        </p:txBody>
      </p:sp>
      <p:sp>
        <p:nvSpPr>
          <p:cNvPr id="59" name="object 38"/>
          <p:cNvSpPr txBox="1"/>
          <p:nvPr/>
        </p:nvSpPr>
        <p:spPr>
          <a:xfrm>
            <a:off x="4310981" y="3919289"/>
            <a:ext cx="843280" cy="633730"/>
          </a:xfrm>
          <a:prstGeom prst="rect">
            <a:avLst/>
          </a:prstGeom>
          <a:solidFill>
            <a:srgbClr val="CCFFFF"/>
          </a:solidFill>
          <a:ln w="9651">
            <a:solidFill>
              <a:srgbClr val="163793"/>
            </a:solidFill>
          </a:ln>
        </p:spPr>
        <p:txBody>
          <a:bodyPr vert="horz" wrap="square" lIns="0" tIns="88900" rIns="0" bIns="0" rtlCol="0">
            <a:spAutoFit/>
          </a:bodyPr>
          <a:lstStyle/>
          <a:p>
            <a:pPr marL="84455" marR="66040" indent="-36830">
              <a:lnSpc>
                <a:spcPts val="1910"/>
              </a:lnSpc>
              <a:spcBef>
                <a:spcPts val="700"/>
              </a:spcBef>
            </a:pPr>
            <a:r>
              <a:rPr sz="1600" b="1" spc="40" dirty="0">
                <a:solidFill>
                  <a:srgbClr val="163793"/>
                </a:solidFill>
                <a:latin typeface="Arial"/>
                <a:cs typeface="Arial"/>
              </a:rPr>
              <a:t>Alice’s  </a:t>
            </a:r>
            <a:r>
              <a:rPr sz="1600" b="1" spc="-5" dirty="0">
                <a:solidFill>
                  <a:srgbClr val="163793"/>
                </a:solidFill>
                <a:latin typeface="Arial"/>
                <a:cs typeface="Arial"/>
              </a:rPr>
              <a:t>IP</a:t>
            </a:r>
            <a:r>
              <a:rPr sz="1600" b="1" spc="-110" dirty="0">
                <a:solidFill>
                  <a:srgbClr val="163793"/>
                </a:solidFill>
                <a:latin typeface="Arial"/>
                <a:cs typeface="Arial"/>
              </a:rPr>
              <a:t> </a:t>
            </a:r>
            <a:r>
              <a:rPr sz="1600" b="1" spc="-5" dirty="0">
                <a:solidFill>
                  <a:srgbClr val="163793"/>
                </a:solidFill>
                <a:latin typeface="Arial"/>
                <a:cs typeface="Arial"/>
              </a:rPr>
              <a:t>addr</a:t>
            </a:r>
            <a:endParaRPr sz="1600">
              <a:latin typeface="Arial"/>
              <a:cs typeface="Arial"/>
            </a:endParaRPr>
          </a:p>
        </p:txBody>
      </p:sp>
      <p:sp>
        <p:nvSpPr>
          <p:cNvPr id="60" name="object 39"/>
          <p:cNvSpPr/>
          <p:nvPr/>
        </p:nvSpPr>
        <p:spPr>
          <a:xfrm>
            <a:off x="4680804" y="4569592"/>
            <a:ext cx="368300" cy="295910"/>
          </a:xfrm>
          <a:custGeom>
            <a:avLst/>
            <a:gdLst/>
            <a:ahLst/>
            <a:cxnLst/>
            <a:rect l="l" t="t" r="r" b="b"/>
            <a:pathLst>
              <a:path w="368300" h="295910">
                <a:moveTo>
                  <a:pt x="35813" y="218439"/>
                </a:moveTo>
                <a:lnTo>
                  <a:pt x="0" y="295782"/>
                </a:lnTo>
                <a:lnTo>
                  <a:pt x="83312" y="278002"/>
                </a:lnTo>
                <a:lnTo>
                  <a:pt x="68829" y="259841"/>
                </a:lnTo>
                <a:lnTo>
                  <a:pt x="52577" y="259841"/>
                </a:lnTo>
                <a:lnTo>
                  <a:pt x="46736" y="252475"/>
                </a:lnTo>
                <a:lnTo>
                  <a:pt x="56636" y="244552"/>
                </a:lnTo>
                <a:lnTo>
                  <a:pt x="35813" y="218439"/>
                </a:lnTo>
                <a:close/>
              </a:path>
              <a:path w="368300" h="295910">
                <a:moveTo>
                  <a:pt x="56636" y="244552"/>
                </a:moveTo>
                <a:lnTo>
                  <a:pt x="46736" y="252475"/>
                </a:lnTo>
                <a:lnTo>
                  <a:pt x="52577" y="259841"/>
                </a:lnTo>
                <a:lnTo>
                  <a:pt x="62501" y="251906"/>
                </a:lnTo>
                <a:lnTo>
                  <a:pt x="56636" y="244552"/>
                </a:lnTo>
                <a:close/>
              </a:path>
              <a:path w="368300" h="295910">
                <a:moveTo>
                  <a:pt x="62501" y="251906"/>
                </a:moveTo>
                <a:lnTo>
                  <a:pt x="52577" y="259841"/>
                </a:lnTo>
                <a:lnTo>
                  <a:pt x="68829" y="259841"/>
                </a:lnTo>
                <a:lnTo>
                  <a:pt x="62501" y="251906"/>
                </a:lnTo>
                <a:close/>
              </a:path>
              <a:path w="368300" h="295910">
                <a:moveTo>
                  <a:pt x="362203" y="0"/>
                </a:moveTo>
                <a:lnTo>
                  <a:pt x="56636" y="244552"/>
                </a:lnTo>
                <a:lnTo>
                  <a:pt x="62501" y="251906"/>
                </a:lnTo>
                <a:lnTo>
                  <a:pt x="368173" y="7492"/>
                </a:lnTo>
                <a:lnTo>
                  <a:pt x="362203" y="0"/>
                </a:lnTo>
                <a:close/>
              </a:path>
            </a:pathLst>
          </a:custGeom>
          <a:solidFill>
            <a:srgbClr val="163793"/>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4.5.1 </a:t>
            </a:r>
            <a:r>
              <a:rPr lang="zh-CN" altLang="en-US" dirty="0"/>
              <a:t>通信场景 </a:t>
            </a:r>
            <a:r>
              <a:rPr lang="en-US" altLang="zh-CN" dirty="0"/>
              <a:t>5</a:t>
            </a:r>
            <a:endParaRPr lang="zh-CN" altLang="en-US" dirty="0"/>
          </a:p>
        </p:txBody>
      </p:sp>
      <p:sp>
        <p:nvSpPr>
          <p:cNvPr id="3" name="内容占位符 2"/>
          <p:cNvSpPr>
            <a:spLocks noGrp="1"/>
          </p:cNvSpPr>
          <p:nvPr>
            <p:ph sz="quarter" idx="1"/>
          </p:nvPr>
        </p:nvSpPr>
        <p:spPr/>
        <p:txBody>
          <a:bodyPr/>
          <a:lstStyle/>
          <a:p>
            <a:r>
              <a:rPr lang="zh-CN" altLang="en-US" dirty="0"/>
              <a:t>协议：</a:t>
            </a:r>
            <a:r>
              <a:rPr lang="en-US" altLang="zh-CN" dirty="0"/>
              <a:t>Alice </a:t>
            </a:r>
            <a:r>
              <a:rPr lang="zh-CN" altLang="en-US" dirty="0"/>
              <a:t>表明身份后，</a:t>
            </a:r>
            <a:r>
              <a:rPr lang="en-US" altLang="zh-CN" dirty="0"/>
              <a:t>Bob </a:t>
            </a:r>
            <a:r>
              <a:rPr lang="zh-CN" altLang="en-US" dirty="0"/>
              <a:t>向 </a:t>
            </a:r>
            <a:r>
              <a:rPr lang="en-US" altLang="zh-CN" dirty="0"/>
              <a:t>Alice </a:t>
            </a:r>
            <a:r>
              <a:rPr lang="zh-CN" altLang="en-US" dirty="0"/>
              <a:t>发送</a:t>
            </a:r>
            <a:r>
              <a:rPr lang="zh-CN" altLang="en-US" dirty="0">
                <a:solidFill>
                  <a:srgbClr val="FF0000"/>
                </a:solidFill>
              </a:rPr>
              <a:t>一次性随机数</a:t>
            </a:r>
            <a:r>
              <a:rPr lang="zh-CN" altLang="en-US" dirty="0"/>
              <a:t>，</a:t>
            </a:r>
            <a:r>
              <a:rPr lang="en-US" altLang="zh-CN" dirty="0"/>
              <a:t> Alice </a:t>
            </a:r>
            <a:r>
              <a:rPr lang="zh-CN" altLang="en-US" dirty="0"/>
              <a:t>用只有自己和 </a:t>
            </a:r>
            <a:r>
              <a:rPr lang="en-US" altLang="zh-CN" dirty="0"/>
              <a:t>Bob </a:t>
            </a:r>
            <a:r>
              <a:rPr lang="zh-CN" altLang="en-US" dirty="0"/>
              <a:t>知道的密钥对随机数进行加密，并返回给 </a:t>
            </a:r>
            <a:r>
              <a:rPr lang="en-US" altLang="zh-CN" dirty="0"/>
              <a:t>Bob </a:t>
            </a:r>
            <a:r>
              <a:rPr lang="zh-CN" altLang="en-US" dirty="0"/>
              <a:t>以证明身份。</a:t>
            </a:r>
          </a:p>
        </p:txBody>
      </p:sp>
      <p:sp>
        <p:nvSpPr>
          <p:cNvPr id="12" name="object 4"/>
          <p:cNvSpPr/>
          <p:nvPr/>
        </p:nvSpPr>
        <p:spPr>
          <a:xfrm>
            <a:off x="1945489" y="3736911"/>
            <a:ext cx="666011" cy="829483"/>
          </a:xfrm>
          <a:prstGeom prst="rect">
            <a:avLst/>
          </a:prstGeom>
          <a:blipFill>
            <a:blip r:embed="rId2" cstate="print"/>
            <a:stretch>
              <a:fillRect/>
            </a:stretch>
          </a:blipFill>
        </p:spPr>
        <p:txBody>
          <a:bodyPr wrap="square" lIns="0" tIns="0" rIns="0" bIns="0" rtlCol="0"/>
          <a:lstStyle/>
          <a:p>
            <a:endParaRPr/>
          </a:p>
        </p:txBody>
      </p:sp>
      <p:sp>
        <p:nvSpPr>
          <p:cNvPr id="13" name="object 5"/>
          <p:cNvSpPr/>
          <p:nvPr/>
        </p:nvSpPr>
        <p:spPr>
          <a:xfrm>
            <a:off x="6464300" y="3686111"/>
            <a:ext cx="812800" cy="795668"/>
          </a:xfrm>
          <a:prstGeom prst="rect">
            <a:avLst/>
          </a:prstGeom>
          <a:blipFill>
            <a:blip r:embed="rId3" cstate="print"/>
            <a:stretch>
              <a:fillRect/>
            </a:stretch>
          </a:blipFill>
        </p:spPr>
        <p:txBody>
          <a:bodyPr wrap="square" lIns="0" tIns="0" rIns="0" bIns="0" rtlCol="0"/>
          <a:lstStyle/>
          <a:p>
            <a:endParaRPr/>
          </a:p>
        </p:txBody>
      </p:sp>
      <p:sp>
        <p:nvSpPr>
          <p:cNvPr id="19" name="object 6"/>
          <p:cNvSpPr/>
          <p:nvPr/>
        </p:nvSpPr>
        <p:spPr>
          <a:xfrm>
            <a:off x="2731642" y="3791077"/>
            <a:ext cx="3699510" cy="363855"/>
          </a:xfrm>
          <a:custGeom>
            <a:avLst/>
            <a:gdLst/>
            <a:ahLst/>
            <a:cxnLst/>
            <a:rect l="l" t="t" r="r" b="b"/>
            <a:pathLst>
              <a:path w="3699510" h="363854">
                <a:moveTo>
                  <a:pt x="3526283" y="306721"/>
                </a:moveTo>
                <a:lnTo>
                  <a:pt x="3522217" y="363728"/>
                </a:lnTo>
                <a:lnTo>
                  <a:pt x="3654843" y="308737"/>
                </a:lnTo>
                <a:lnTo>
                  <a:pt x="3554729" y="308737"/>
                </a:lnTo>
                <a:lnTo>
                  <a:pt x="3526283" y="306721"/>
                </a:lnTo>
                <a:close/>
              </a:path>
              <a:path w="3699510" h="363854">
                <a:moveTo>
                  <a:pt x="3530341" y="249825"/>
                </a:moveTo>
                <a:lnTo>
                  <a:pt x="3526283" y="306721"/>
                </a:lnTo>
                <a:lnTo>
                  <a:pt x="3554729" y="308737"/>
                </a:lnTo>
                <a:lnTo>
                  <a:pt x="3558793" y="251841"/>
                </a:lnTo>
                <a:lnTo>
                  <a:pt x="3530341" y="249825"/>
                </a:lnTo>
                <a:close/>
              </a:path>
              <a:path w="3699510" h="363854">
                <a:moveTo>
                  <a:pt x="3534409" y="192786"/>
                </a:moveTo>
                <a:lnTo>
                  <a:pt x="3530341" y="249825"/>
                </a:lnTo>
                <a:lnTo>
                  <a:pt x="3558793" y="251841"/>
                </a:lnTo>
                <a:lnTo>
                  <a:pt x="3554729" y="308737"/>
                </a:lnTo>
                <a:lnTo>
                  <a:pt x="3654843" y="308737"/>
                </a:lnTo>
                <a:lnTo>
                  <a:pt x="3699255" y="290322"/>
                </a:lnTo>
                <a:lnTo>
                  <a:pt x="3534409" y="192786"/>
                </a:lnTo>
                <a:close/>
              </a:path>
              <a:path w="3699510" h="363854">
                <a:moveTo>
                  <a:pt x="4063" y="0"/>
                </a:moveTo>
                <a:lnTo>
                  <a:pt x="0" y="56896"/>
                </a:lnTo>
                <a:lnTo>
                  <a:pt x="3526283" y="306721"/>
                </a:lnTo>
                <a:lnTo>
                  <a:pt x="3530341" y="249825"/>
                </a:lnTo>
                <a:lnTo>
                  <a:pt x="4063" y="0"/>
                </a:lnTo>
                <a:close/>
              </a:path>
            </a:pathLst>
          </a:custGeom>
          <a:solidFill>
            <a:srgbClr val="163793"/>
          </a:solidFill>
        </p:spPr>
        <p:txBody>
          <a:bodyPr wrap="square" lIns="0" tIns="0" rIns="0" bIns="0" rtlCol="0"/>
          <a:lstStyle/>
          <a:p>
            <a:endParaRPr/>
          </a:p>
        </p:txBody>
      </p:sp>
      <p:sp>
        <p:nvSpPr>
          <p:cNvPr id="20" name="object 7"/>
          <p:cNvSpPr/>
          <p:nvPr/>
        </p:nvSpPr>
        <p:spPr>
          <a:xfrm>
            <a:off x="2699792" y="4293096"/>
            <a:ext cx="3699510" cy="363855"/>
          </a:xfrm>
          <a:custGeom>
            <a:avLst/>
            <a:gdLst/>
            <a:ahLst/>
            <a:cxnLst/>
            <a:rect l="l" t="t" r="r" b="b"/>
            <a:pathLst>
              <a:path w="3699510" h="363854">
                <a:moveTo>
                  <a:pt x="164973" y="192786"/>
                </a:moveTo>
                <a:lnTo>
                  <a:pt x="0" y="290449"/>
                </a:lnTo>
                <a:lnTo>
                  <a:pt x="177037" y="363855"/>
                </a:lnTo>
                <a:lnTo>
                  <a:pt x="173159" y="308863"/>
                </a:lnTo>
                <a:lnTo>
                  <a:pt x="144525" y="308863"/>
                </a:lnTo>
                <a:lnTo>
                  <a:pt x="140462" y="251841"/>
                </a:lnTo>
                <a:lnTo>
                  <a:pt x="168995" y="249819"/>
                </a:lnTo>
                <a:lnTo>
                  <a:pt x="164973" y="192786"/>
                </a:lnTo>
                <a:close/>
              </a:path>
              <a:path w="3699510" h="363854">
                <a:moveTo>
                  <a:pt x="168995" y="249819"/>
                </a:moveTo>
                <a:lnTo>
                  <a:pt x="140462" y="251841"/>
                </a:lnTo>
                <a:lnTo>
                  <a:pt x="144525" y="308863"/>
                </a:lnTo>
                <a:lnTo>
                  <a:pt x="173017" y="306845"/>
                </a:lnTo>
                <a:lnTo>
                  <a:pt x="168995" y="249819"/>
                </a:lnTo>
                <a:close/>
              </a:path>
              <a:path w="3699510" h="363854">
                <a:moveTo>
                  <a:pt x="173017" y="306845"/>
                </a:moveTo>
                <a:lnTo>
                  <a:pt x="144525" y="308863"/>
                </a:lnTo>
                <a:lnTo>
                  <a:pt x="173159" y="308863"/>
                </a:lnTo>
                <a:lnTo>
                  <a:pt x="173017" y="306845"/>
                </a:lnTo>
                <a:close/>
              </a:path>
              <a:path w="3699510" h="363854">
                <a:moveTo>
                  <a:pt x="3695319" y="0"/>
                </a:moveTo>
                <a:lnTo>
                  <a:pt x="168995" y="249819"/>
                </a:lnTo>
                <a:lnTo>
                  <a:pt x="173017" y="306845"/>
                </a:lnTo>
                <a:lnTo>
                  <a:pt x="3699255" y="57023"/>
                </a:lnTo>
                <a:lnTo>
                  <a:pt x="3695319" y="0"/>
                </a:lnTo>
                <a:close/>
              </a:path>
            </a:pathLst>
          </a:custGeom>
          <a:solidFill>
            <a:srgbClr val="163793"/>
          </a:solidFill>
        </p:spPr>
        <p:txBody>
          <a:bodyPr wrap="square" lIns="0" tIns="0" rIns="0" bIns="0" rtlCol="0"/>
          <a:lstStyle/>
          <a:p>
            <a:endParaRPr/>
          </a:p>
        </p:txBody>
      </p:sp>
      <p:sp>
        <p:nvSpPr>
          <p:cNvPr id="21" name="object 9"/>
          <p:cNvSpPr/>
          <p:nvPr/>
        </p:nvSpPr>
        <p:spPr>
          <a:xfrm>
            <a:off x="2699792" y="4797152"/>
            <a:ext cx="3699510" cy="363855"/>
          </a:xfrm>
          <a:custGeom>
            <a:avLst/>
            <a:gdLst/>
            <a:ahLst/>
            <a:cxnLst/>
            <a:rect l="l" t="t" r="r" b="b"/>
            <a:pathLst>
              <a:path w="3699510" h="363854">
                <a:moveTo>
                  <a:pt x="3526238" y="306845"/>
                </a:moveTo>
                <a:lnTo>
                  <a:pt x="3522218" y="363855"/>
                </a:lnTo>
                <a:lnTo>
                  <a:pt x="3654843" y="308864"/>
                </a:lnTo>
                <a:lnTo>
                  <a:pt x="3554730" y="308864"/>
                </a:lnTo>
                <a:lnTo>
                  <a:pt x="3526238" y="306845"/>
                </a:lnTo>
                <a:close/>
              </a:path>
              <a:path w="3699510" h="363854">
                <a:moveTo>
                  <a:pt x="3530260" y="249819"/>
                </a:moveTo>
                <a:lnTo>
                  <a:pt x="3526238" y="306845"/>
                </a:lnTo>
                <a:lnTo>
                  <a:pt x="3554730" y="308864"/>
                </a:lnTo>
                <a:lnTo>
                  <a:pt x="3558794" y="251840"/>
                </a:lnTo>
                <a:lnTo>
                  <a:pt x="3530260" y="249819"/>
                </a:lnTo>
                <a:close/>
              </a:path>
              <a:path w="3699510" h="363854">
                <a:moveTo>
                  <a:pt x="3534283" y="192786"/>
                </a:moveTo>
                <a:lnTo>
                  <a:pt x="3530260" y="249819"/>
                </a:lnTo>
                <a:lnTo>
                  <a:pt x="3558794" y="251840"/>
                </a:lnTo>
                <a:lnTo>
                  <a:pt x="3554730" y="308864"/>
                </a:lnTo>
                <a:lnTo>
                  <a:pt x="3654843" y="308864"/>
                </a:lnTo>
                <a:lnTo>
                  <a:pt x="3699256" y="290449"/>
                </a:lnTo>
                <a:lnTo>
                  <a:pt x="3534283" y="192786"/>
                </a:lnTo>
                <a:close/>
              </a:path>
              <a:path w="3699510" h="363854">
                <a:moveTo>
                  <a:pt x="3937" y="0"/>
                </a:moveTo>
                <a:lnTo>
                  <a:pt x="0" y="57023"/>
                </a:lnTo>
                <a:lnTo>
                  <a:pt x="3526238" y="306845"/>
                </a:lnTo>
                <a:lnTo>
                  <a:pt x="3530260" y="249819"/>
                </a:lnTo>
                <a:lnTo>
                  <a:pt x="3937" y="0"/>
                </a:lnTo>
                <a:close/>
              </a:path>
            </a:pathLst>
          </a:custGeom>
          <a:solidFill>
            <a:srgbClr val="163793"/>
          </a:solidFill>
        </p:spPr>
        <p:txBody>
          <a:bodyPr wrap="square" lIns="0" tIns="0" rIns="0" bIns="0" rtlCol="0"/>
          <a:lstStyle/>
          <a:p>
            <a:endParaRPr/>
          </a:p>
        </p:txBody>
      </p:sp>
      <p:sp>
        <p:nvSpPr>
          <p:cNvPr id="27" name="矩形 26"/>
          <p:cNvSpPr/>
          <p:nvPr/>
        </p:nvSpPr>
        <p:spPr>
          <a:xfrm>
            <a:off x="3851920" y="3501008"/>
            <a:ext cx="1380250" cy="369332"/>
          </a:xfrm>
          <a:prstGeom prst="rect">
            <a:avLst/>
          </a:prstGeom>
        </p:spPr>
        <p:txBody>
          <a:bodyPr wrap="none">
            <a:spAutoFit/>
          </a:bodyPr>
          <a:lstStyle/>
          <a:p>
            <a:pPr>
              <a:lnSpc>
                <a:spcPct val="100000"/>
              </a:lnSpc>
              <a:spcBef>
                <a:spcPts val="1295"/>
              </a:spcBef>
            </a:pPr>
            <a:r>
              <a:rPr lang="en-US" altLang="zh-CN" b="1" spc="105" dirty="0">
                <a:solidFill>
                  <a:srgbClr val="163793"/>
                </a:solidFill>
                <a:latin typeface="Arial"/>
                <a:cs typeface="Arial"/>
              </a:rPr>
              <a:t>“I’m</a:t>
            </a:r>
            <a:r>
              <a:rPr lang="en-US" altLang="zh-CN" b="1" spc="-140" dirty="0">
                <a:solidFill>
                  <a:srgbClr val="163793"/>
                </a:solidFill>
                <a:latin typeface="Arial"/>
                <a:cs typeface="Arial"/>
              </a:rPr>
              <a:t> </a:t>
            </a:r>
            <a:r>
              <a:rPr lang="en-US" altLang="zh-CN" b="1" spc="-15" dirty="0">
                <a:solidFill>
                  <a:srgbClr val="163793"/>
                </a:solidFill>
                <a:latin typeface="Arial"/>
                <a:cs typeface="Arial"/>
              </a:rPr>
              <a:t>Alice”</a:t>
            </a:r>
            <a:endParaRPr lang="en-US" altLang="zh-CN" dirty="0">
              <a:latin typeface="Arial"/>
              <a:cs typeface="Arial"/>
            </a:endParaRPr>
          </a:p>
        </p:txBody>
      </p:sp>
      <p:sp>
        <p:nvSpPr>
          <p:cNvPr id="28" name="矩形 27"/>
          <p:cNvSpPr/>
          <p:nvPr/>
        </p:nvSpPr>
        <p:spPr>
          <a:xfrm>
            <a:off x="4283968" y="4005064"/>
            <a:ext cx="364843" cy="369332"/>
          </a:xfrm>
          <a:prstGeom prst="rect">
            <a:avLst/>
          </a:prstGeom>
        </p:spPr>
        <p:txBody>
          <a:bodyPr wrap="none">
            <a:spAutoFit/>
          </a:bodyPr>
          <a:lstStyle/>
          <a:p>
            <a:pPr>
              <a:lnSpc>
                <a:spcPct val="100000"/>
              </a:lnSpc>
              <a:spcBef>
                <a:spcPts val="1295"/>
              </a:spcBef>
            </a:pPr>
            <a:r>
              <a:rPr lang="en-US" altLang="zh-CN" b="1" spc="105" dirty="0">
                <a:solidFill>
                  <a:srgbClr val="163793"/>
                </a:solidFill>
                <a:latin typeface="Arial"/>
                <a:cs typeface="Arial"/>
              </a:rPr>
              <a:t>R</a:t>
            </a:r>
            <a:endParaRPr lang="en-US" altLang="zh-CN" dirty="0">
              <a:latin typeface="Arial"/>
              <a:cs typeface="Arial"/>
            </a:endParaRPr>
          </a:p>
        </p:txBody>
      </p:sp>
      <p:sp>
        <p:nvSpPr>
          <p:cNvPr id="29" name="矩形 28"/>
          <p:cNvSpPr/>
          <p:nvPr/>
        </p:nvSpPr>
        <p:spPr>
          <a:xfrm>
            <a:off x="4067944" y="4509120"/>
            <a:ext cx="965008" cy="369332"/>
          </a:xfrm>
          <a:prstGeom prst="rect">
            <a:avLst/>
          </a:prstGeom>
        </p:spPr>
        <p:txBody>
          <a:bodyPr wrap="none">
            <a:spAutoFit/>
          </a:bodyPr>
          <a:lstStyle/>
          <a:p>
            <a:pPr>
              <a:spcBef>
                <a:spcPts val="1295"/>
              </a:spcBef>
            </a:pPr>
            <a:r>
              <a:rPr lang="en-US" altLang="zh-CN" b="1" spc="105" dirty="0">
                <a:solidFill>
                  <a:srgbClr val="163793"/>
                </a:solidFill>
                <a:latin typeface="Arial"/>
                <a:cs typeface="Arial"/>
              </a:rPr>
              <a:t>K</a:t>
            </a:r>
            <a:r>
              <a:rPr lang="en-US" altLang="zh-CN" b="1" spc="105" baseline="-25000" dirty="0">
                <a:solidFill>
                  <a:srgbClr val="163793"/>
                </a:solidFill>
                <a:latin typeface="Arial"/>
                <a:cs typeface="Arial"/>
              </a:rPr>
              <a:t>AB</a:t>
            </a:r>
            <a:r>
              <a:rPr lang="en-US" altLang="zh-CN" b="1" spc="105" dirty="0">
                <a:solidFill>
                  <a:srgbClr val="163793"/>
                </a:solidFill>
                <a:latin typeface="Arial"/>
                <a:cs typeface="Arial"/>
              </a:rPr>
              <a:t>(R)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通信威胁 </a:t>
            </a:r>
            <a:r>
              <a:rPr lang="en-US" altLang="zh-CN" dirty="0"/>
              <a:t>5</a:t>
            </a:r>
            <a:endParaRPr lang="zh-CN" altLang="en-US" dirty="0"/>
          </a:p>
        </p:txBody>
      </p:sp>
      <p:sp>
        <p:nvSpPr>
          <p:cNvPr id="3" name="内容占位符 2"/>
          <p:cNvSpPr>
            <a:spLocks noGrp="1"/>
          </p:cNvSpPr>
          <p:nvPr>
            <p:ph sz="quarter" idx="1"/>
          </p:nvPr>
        </p:nvSpPr>
        <p:spPr/>
        <p:txBody>
          <a:bodyPr/>
          <a:lstStyle/>
          <a:p>
            <a:r>
              <a:rPr lang="zh-CN" altLang="en-US" dirty="0">
                <a:solidFill>
                  <a:srgbClr val="FF0000"/>
                </a:solidFill>
              </a:rPr>
              <a:t>问题一</a:t>
            </a:r>
            <a:r>
              <a:rPr lang="zh-CN" altLang="en-US" dirty="0"/>
              <a:t>：</a:t>
            </a:r>
            <a:r>
              <a:rPr lang="zh-CN" altLang="en-US" dirty="0">
                <a:solidFill>
                  <a:srgbClr val="0000FF"/>
                </a:solidFill>
              </a:rPr>
              <a:t>对称密码系统</a:t>
            </a:r>
            <a:r>
              <a:rPr lang="zh-CN" altLang="en-US" dirty="0"/>
              <a:t>如何利用公共网络分发密钥。</a:t>
            </a:r>
          </a:p>
        </p:txBody>
      </p:sp>
      <p:grpSp>
        <p:nvGrpSpPr>
          <p:cNvPr id="32" name="组合 31"/>
          <p:cNvGrpSpPr/>
          <p:nvPr/>
        </p:nvGrpSpPr>
        <p:grpSpPr>
          <a:xfrm>
            <a:off x="611560" y="2852936"/>
            <a:ext cx="8050101" cy="1831691"/>
            <a:chOff x="611560" y="3140968"/>
            <a:chExt cx="8050101" cy="1831691"/>
          </a:xfrm>
        </p:grpSpPr>
        <p:sp>
          <p:nvSpPr>
            <p:cNvPr id="5" name="object 4"/>
            <p:cNvSpPr txBox="1"/>
            <p:nvPr/>
          </p:nvSpPr>
          <p:spPr>
            <a:xfrm>
              <a:off x="4060360" y="4695530"/>
              <a:ext cx="892247" cy="259686"/>
            </a:xfrm>
            <a:prstGeom prst="rect">
              <a:avLst/>
            </a:prstGeom>
          </p:spPr>
          <p:txBody>
            <a:bodyPr vert="horz" wrap="square" lIns="0" tIns="13335" rIns="0" bIns="0" rtlCol="0">
              <a:spAutoFit/>
            </a:bodyPr>
            <a:lstStyle/>
            <a:p>
              <a:pPr marL="12700">
                <a:lnSpc>
                  <a:spcPct val="100000"/>
                </a:lnSpc>
                <a:spcBef>
                  <a:spcPts val="105"/>
                </a:spcBef>
                <a:tabLst>
                  <a:tab pos="475615" algn="l"/>
                </a:tabLst>
              </a:pPr>
              <a:r>
                <a:rPr lang="en-US" altLang="zh-CN" sz="1600" b="1" spc="5" dirty="0">
                  <a:solidFill>
                    <a:srgbClr val="C00000"/>
                  </a:solidFill>
                  <a:latin typeface="Arial"/>
                  <a:cs typeface="Arial"/>
                </a:rPr>
                <a:t>K</a:t>
              </a:r>
              <a:r>
                <a:rPr lang="en-US" altLang="zh-CN" sz="1600" b="1" spc="7" baseline="-21367" dirty="0">
                  <a:solidFill>
                    <a:srgbClr val="C00000"/>
                  </a:solidFill>
                  <a:latin typeface="Arial"/>
                  <a:cs typeface="Arial"/>
                </a:rPr>
                <a:t>S</a:t>
              </a:r>
              <a:r>
                <a:rPr lang="en-US" altLang="zh-CN" sz="1600" b="1" spc="5" dirty="0">
                  <a:solidFill>
                    <a:srgbClr val="C00000"/>
                  </a:solidFill>
                  <a:latin typeface="Arial"/>
                  <a:cs typeface="Arial"/>
                </a:rPr>
                <a:t>(m))</a:t>
              </a:r>
              <a:endParaRPr sz="1600" dirty="0">
                <a:latin typeface="Arial"/>
                <a:cs typeface="Arial"/>
              </a:endParaRPr>
            </a:p>
          </p:txBody>
        </p:sp>
        <p:sp>
          <p:nvSpPr>
            <p:cNvPr id="6" name="object 6"/>
            <p:cNvSpPr txBox="1"/>
            <p:nvPr/>
          </p:nvSpPr>
          <p:spPr>
            <a:xfrm>
              <a:off x="611560" y="4250219"/>
              <a:ext cx="1108845" cy="719299"/>
            </a:xfrm>
            <a:prstGeom prst="rect">
              <a:avLst/>
            </a:prstGeom>
          </p:spPr>
          <p:txBody>
            <a:bodyPr vert="horz" wrap="square" lIns="0" tIns="13335" rIns="0" bIns="0" rtlCol="0">
              <a:spAutoFit/>
            </a:bodyPr>
            <a:lstStyle/>
            <a:p>
              <a:pPr algn="ctr">
                <a:lnSpc>
                  <a:spcPct val="150000"/>
                </a:lnSpc>
                <a:spcBef>
                  <a:spcPts val="105"/>
                </a:spcBef>
              </a:pPr>
              <a:r>
                <a:rPr lang="en-US" sz="1600" spc="10" dirty="0">
                  <a:solidFill>
                    <a:srgbClr val="C00000"/>
                  </a:solidFill>
                  <a:latin typeface="Droid Sans Fallback"/>
                  <a:cs typeface="Droid Sans Fallback"/>
                </a:rPr>
                <a:t>           </a:t>
              </a:r>
              <a:r>
                <a:rPr sz="1600" spc="10" dirty="0" err="1">
                  <a:solidFill>
                    <a:srgbClr val="C00000"/>
                  </a:solidFill>
                  <a:latin typeface="Droid Sans Fallback"/>
                  <a:cs typeface="Droid Sans Fallback"/>
                </a:rPr>
                <a:t>明文</a:t>
              </a:r>
              <a:endParaRPr lang="en-US" sz="1600" dirty="0">
                <a:latin typeface="Droid Sans Fallback"/>
                <a:cs typeface="Droid Sans Fallback"/>
              </a:endParaRPr>
            </a:p>
            <a:p>
              <a:pPr algn="ctr">
                <a:lnSpc>
                  <a:spcPct val="150000"/>
                </a:lnSpc>
                <a:spcBef>
                  <a:spcPts val="105"/>
                </a:spcBef>
              </a:pPr>
              <a:r>
                <a:rPr lang="en-US" sz="1600" b="1" dirty="0">
                  <a:solidFill>
                    <a:srgbClr val="C00000"/>
                  </a:solidFill>
                  <a:latin typeface="Arial"/>
                  <a:cs typeface="Arial"/>
                </a:rPr>
                <a:t> </a:t>
              </a:r>
              <a:r>
                <a:rPr sz="1600" b="1" dirty="0">
                  <a:solidFill>
                    <a:srgbClr val="C00000"/>
                  </a:solidFill>
                  <a:latin typeface="Arial"/>
                  <a:cs typeface="Arial"/>
                </a:rPr>
                <a:t>(pla</a:t>
              </a:r>
              <a:r>
                <a:rPr sz="1600" b="1" spc="-10" dirty="0">
                  <a:solidFill>
                    <a:srgbClr val="C00000"/>
                  </a:solidFill>
                  <a:latin typeface="Arial"/>
                  <a:cs typeface="Arial"/>
                </a:rPr>
                <a:t>i</a:t>
              </a:r>
              <a:r>
                <a:rPr sz="1600" b="1" dirty="0">
                  <a:solidFill>
                    <a:srgbClr val="C00000"/>
                  </a:solidFill>
                  <a:latin typeface="Arial"/>
                  <a:cs typeface="Arial"/>
                </a:rPr>
                <a:t>nte</a:t>
              </a:r>
              <a:r>
                <a:rPr sz="1600" b="1" spc="5" dirty="0">
                  <a:solidFill>
                    <a:srgbClr val="C00000"/>
                  </a:solidFill>
                  <a:latin typeface="Arial"/>
                  <a:cs typeface="Arial"/>
                </a:rPr>
                <a:t>x</a:t>
              </a:r>
              <a:r>
                <a:rPr sz="1600" b="1" dirty="0">
                  <a:solidFill>
                    <a:srgbClr val="C00000"/>
                  </a:solidFill>
                  <a:latin typeface="Arial"/>
                  <a:cs typeface="Arial"/>
                </a:rPr>
                <a:t>t)</a:t>
              </a:r>
              <a:endParaRPr sz="1600" dirty="0">
                <a:latin typeface="Arial"/>
                <a:cs typeface="Arial"/>
              </a:endParaRPr>
            </a:p>
          </p:txBody>
        </p:sp>
        <p:sp>
          <p:nvSpPr>
            <p:cNvPr id="7" name="object 7"/>
            <p:cNvSpPr txBox="1"/>
            <p:nvPr/>
          </p:nvSpPr>
          <p:spPr>
            <a:xfrm>
              <a:off x="3515275" y="4289165"/>
              <a:ext cx="1939501" cy="259686"/>
            </a:xfrm>
            <a:prstGeom prst="rect">
              <a:avLst/>
            </a:prstGeom>
          </p:spPr>
          <p:txBody>
            <a:bodyPr vert="horz" wrap="square" lIns="0" tIns="13335" rIns="0" bIns="0" rtlCol="0">
              <a:spAutoFit/>
            </a:bodyPr>
            <a:lstStyle/>
            <a:p>
              <a:pPr marL="12700">
                <a:lnSpc>
                  <a:spcPct val="100000"/>
                </a:lnSpc>
                <a:spcBef>
                  <a:spcPts val="105"/>
                </a:spcBef>
              </a:pPr>
              <a:r>
                <a:rPr sz="1600" spc="10" dirty="0">
                  <a:solidFill>
                    <a:srgbClr val="C00000"/>
                  </a:solidFill>
                  <a:latin typeface="Droid Sans Fallback"/>
                  <a:cs typeface="Droid Sans Fallback"/>
                </a:rPr>
                <a:t>密</a:t>
              </a:r>
              <a:r>
                <a:rPr sz="1600" spc="15" dirty="0">
                  <a:solidFill>
                    <a:srgbClr val="C00000"/>
                  </a:solidFill>
                  <a:latin typeface="Droid Sans Fallback"/>
                  <a:cs typeface="Droid Sans Fallback"/>
                </a:rPr>
                <a:t>文</a:t>
              </a:r>
              <a:r>
                <a:rPr sz="1600" b="1" dirty="0">
                  <a:solidFill>
                    <a:srgbClr val="C00000"/>
                  </a:solidFill>
                  <a:latin typeface="Arial"/>
                  <a:cs typeface="Arial"/>
                </a:rPr>
                <a:t>(ciphertex</a:t>
              </a:r>
              <a:r>
                <a:rPr sz="1600" b="1" spc="-15" dirty="0">
                  <a:solidFill>
                    <a:srgbClr val="C00000"/>
                  </a:solidFill>
                  <a:latin typeface="Arial"/>
                  <a:cs typeface="Arial"/>
                </a:rPr>
                <a:t>t</a:t>
              </a:r>
              <a:r>
                <a:rPr sz="1600" b="1" dirty="0">
                  <a:solidFill>
                    <a:srgbClr val="C00000"/>
                  </a:solidFill>
                  <a:latin typeface="Arial"/>
                  <a:cs typeface="Arial"/>
                </a:rPr>
                <a:t>)</a:t>
              </a:r>
              <a:endParaRPr sz="1600" dirty="0">
                <a:latin typeface="Arial"/>
                <a:cs typeface="Arial"/>
              </a:endParaRPr>
            </a:p>
          </p:txBody>
        </p:sp>
        <p:sp>
          <p:nvSpPr>
            <p:cNvPr id="8" name="object 8"/>
            <p:cNvSpPr txBox="1"/>
            <p:nvPr/>
          </p:nvSpPr>
          <p:spPr>
            <a:xfrm>
              <a:off x="2483768" y="3458131"/>
              <a:ext cx="430103" cy="259045"/>
            </a:xfrm>
            <a:prstGeom prst="rect">
              <a:avLst/>
            </a:prstGeom>
          </p:spPr>
          <p:txBody>
            <a:bodyPr vert="horz" wrap="square" lIns="0" tIns="12700" rIns="0" bIns="0" rtlCol="0">
              <a:spAutoFit/>
            </a:bodyPr>
            <a:lstStyle/>
            <a:p>
              <a:pPr marL="12700">
                <a:lnSpc>
                  <a:spcPct val="100000"/>
                </a:lnSpc>
                <a:spcBef>
                  <a:spcPts val="100"/>
                </a:spcBef>
              </a:pPr>
              <a:r>
                <a:rPr lang="en-US" altLang="zh-CN" sz="1600" b="1" spc="5" dirty="0">
                  <a:solidFill>
                    <a:srgbClr val="C00000"/>
                  </a:solidFill>
                  <a:latin typeface="Arial"/>
                  <a:cs typeface="Arial"/>
                </a:rPr>
                <a:t>K</a:t>
              </a:r>
              <a:r>
                <a:rPr lang="en-US" altLang="zh-CN" sz="1600" b="1" spc="7" baseline="-21367" dirty="0">
                  <a:solidFill>
                    <a:srgbClr val="C00000"/>
                  </a:solidFill>
                  <a:latin typeface="Arial"/>
                  <a:cs typeface="Arial"/>
                </a:rPr>
                <a:t>S</a:t>
              </a:r>
              <a:endParaRPr sz="1600" dirty="0">
                <a:latin typeface="Arial"/>
                <a:cs typeface="Arial"/>
              </a:endParaRPr>
            </a:p>
          </p:txBody>
        </p:sp>
        <p:sp>
          <p:nvSpPr>
            <p:cNvPr id="9" name="object 10"/>
            <p:cNvSpPr/>
            <p:nvPr/>
          </p:nvSpPr>
          <p:spPr>
            <a:xfrm>
              <a:off x="1185929" y="3336974"/>
              <a:ext cx="671803" cy="821709"/>
            </a:xfrm>
            <a:prstGeom prst="rect">
              <a:avLst/>
            </a:prstGeom>
            <a:blipFill>
              <a:blip r:embed="rId2" cstate="print"/>
              <a:stretch>
                <a:fillRect/>
              </a:stretch>
            </a:blipFill>
          </p:spPr>
          <p:txBody>
            <a:bodyPr wrap="square" lIns="0" tIns="0" rIns="0" bIns="0" rtlCol="0"/>
            <a:lstStyle/>
            <a:p>
              <a:endParaRPr sz="1600"/>
            </a:p>
          </p:txBody>
        </p:sp>
        <p:sp>
          <p:nvSpPr>
            <p:cNvPr id="10" name="object 11"/>
            <p:cNvSpPr txBox="1"/>
            <p:nvPr/>
          </p:nvSpPr>
          <p:spPr>
            <a:xfrm>
              <a:off x="1891296" y="4234940"/>
              <a:ext cx="1417475" cy="662746"/>
            </a:xfrm>
            <a:prstGeom prst="rect">
              <a:avLst/>
            </a:prstGeom>
            <a:solidFill>
              <a:srgbClr val="009999"/>
            </a:solidFill>
            <a:ln w="9525">
              <a:solidFill>
                <a:srgbClr val="163793"/>
              </a:solidFill>
            </a:ln>
          </p:spPr>
          <p:txBody>
            <a:bodyPr vert="horz" wrap="square" lIns="0" tIns="71120" rIns="0" bIns="0" rtlCol="0">
              <a:spAutoFit/>
            </a:bodyPr>
            <a:lstStyle/>
            <a:p>
              <a:pPr marL="18415" indent="-1905" algn="ctr">
                <a:lnSpc>
                  <a:spcPct val="79500"/>
                </a:lnSpc>
                <a:spcBef>
                  <a:spcPts val="560"/>
                </a:spcBef>
              </a:pPr>
              <a:r>
                <a:rPr sz="1600" spc="10" dirty="0">
                  <a:solidFill>
                    <a:srgbClr val="FFFFFF"/>
                  </a:solidFill>
                  <a:latin typeface="Droid Sans Fallback"/>
                  <a:cs typeface="Droid Sans Fallback"/>
                </a:rPr>
                <a:t>加密算法 </a:t>
              </a:r>
              <a:r>
                <a:rPr sz="1600" b="1" dirty="0">
                  <a:solidFill>
                    <a:srgbClr val="FFFFFF"/>
                  </a:solidFill>
                  <a:latin typeface="Arial"/>
                  <a:cs typeface="Arial"/>
                </a:rPr>
                <a:t>(encr</a:t>
              </a:r>
              <a:r>
                <a:rPr sz="1600" b="1" spc="-35" dirty="0">
                  <a:solidFill>
                    <a:srgbClr val="FFFFFF"/>
                  </a:solidFill>
                  <a:latin typeface="Arial"/>
                  <a:cs typeface="Arial"/>
                </a:rPr>
                <a:t>y</a:t>
              </a:r>
              <a:r>
                <a:rPr sz="1600" b="1" dirty="0">
                  <a:solidFill>
                    <a:srgbClr val="FFFFFF"/>
                  </a:solidFill>
                  <a:latin typeface="Arial"/>
                  <a:cs typeface="Arial"/>
                </a:rPr>
                <a:t>ption  algorithm)</a:t>
              </a:r>
              <a:endParaRPr sz="1600" dirty="0">
                <a:latin typeface="Arial"/>
                <a:cs typeface="Arial"/>
              </a:endParaRPr>
            </a:p>
          </p:txBody>
        </p:sp>
        <p:sp>
          <p:nvSpPr>
            <p:cNvPr id="11" name="object 12"/>
            <p:cNvSpPr/>
            <p:nvPr/>
          </p:nvSpPr>
          <p:spPr>
            <a:xfrm>
              <a:off x="3324400" y="4594757"/>
              <a:ext cx="2322533" cy="113229"/>
            </a:xfrm>
            <a:custGeom>
              <a:avLst/>
              <a:gdLst/>
              <a:ahLst/>
              <a:cxnLst/>
              <a:rect l="l" t="t" r="r" b="b"/>
              <a:pathLst>
                <a:path w="2302510" h="114300">
                  <a:moveTo>
                    <a:pt x="2187829" y="0"/>
                  </a:moveTo>
                  <a:lnTo>
                    <a:pt x="2187702" y="38034"/>
                  </a:lnTo>
                  <a:lnTo>
                    <a:pt x="2206752" y="38100"/>
                  </a:lnTo>
                  <a:lnTo>
                    <a:pt x="2206625" y="76200"/>
                  </a:lnTo>
                  <a:lnTo>
                    <a:pt x="2187575" y="76200"/>
                  </a:lnTo>
                  <a:lnTo>
                    <a:pt x="2187448" y="114300"/>
                  </a:lnTo>
                  <a:lnTo>
                    <a:pt x="2264329" y="76200"/>
                  </a:lnTo>
                  <a:lnTo>
                    <a:pt x="2206625" y="76200"/>
                  </a:lnTo>
                  <a:lnTo>
                    <a:pt x="2264462" y="76134"/>
                  </a:lnTo>
                  <a:lnTo>
                    <a:pt x="2302002" y="57530"/>
                  </a:lnTo>
                  <a:lnTo>
                    <a:pt x="2187829" y="0"/>
                  </a:lnTo>
                  <a:close/>
                </a:path>
                <a:path w="2302510" h="114300">
                  <a:moveTo>
                    <a:pt x="2187702" y="38034"/>
                  </a:moveTo>
                  <a:lnTo>
                    <a:pt x="2187575" y="76134"/>
                  </a:lnTo>
                  <a:lnTo>
                    <a:pt x="2206625" y="76200"/>
                  </a:lnTo>
                  <a:lnTo>
                    <a:pt x="2206752" y="38100"/>
                  </a:lnTo>
                  <a:lnTo>
                    <a:pt x="2187702" y="38034"/>
                  </a:lnTo>
                  <a:close/>
                </a:path>
                <a:path w="2302510" h="114300">
                  <a:moveTo>
                    <a:pt x="126" y="30479"/>
                  </a:moveTo>
                  <a:lnTo>
                    <a:pt x="0" y="68579"/>
                  </a:lnTo>
                  <a:lnTo>
                    <a:pt x="2187575" y="76134"/>
                  </a:lnTo>
                  <a:lnTo>
                    <a:pt x="2187702" y="38034"/>
                  </a:lnTo>
                  <a:lnTo>
                    <a:pt x="126" y="30479"/>
                  </a:lnTo>
                  <a:close/>
                </a:path>
              </a:pathLst>
            </a:custGeom>
            <a:solidFill>
              <a:srgbClr val="163793"/>
            </a:solidFill>
          </p:spPr>
          <p:txBody>
            <a:bodyPr wrap="square" lIns="0" tIns="0" rIns="0" bIns="0" rtlCol="0"/>
            <a:lstStyle/>
            <a:p>
              <a:endParaRPr sz="1600"/>
            </a:p>
          </p:txBody>
        </p:sp>
        <p:sp>
          <p:nvSpPr>
            <p:cNvPr id="12" name="object 13"/>
            <p:cNvSpPr/>
            <p:nvPr/>
          </p:nvSpPr>
          <p:spPr>
            <a:xfrm>
              <a:off x="2555776" y="3789040"/>
              <a:ext cx="115294" cy="388752"/>
            </a:xfrm>
            <a:custGeom>
              <a:avLst/>
              <a:gdLst/>
              <a:ahLst/>
              <a:cxnLst/>
              <a:rect l="l" t="t" r="r" b="b"/>
              <a:pathLst>
                <a:path w="114300" h="392430">
                  <a:moveTo>
                    <a:pt x="0" y="277749"/>
                  </a:moveTo>
                  <a:lnTo>
                    <a:pt x="56768" y="392175"/>
                  </a:lnTo>
                  <a:lnTo>
                    <a:pt x="104754" y="297052"/>
                  </a:lnTo>
                  <a:lnTo>
                    <a:pt x="76200" y="297052"/>
                  </a:lnTo>
                  <a:lnTo>
                    <a:pt x="38100" y="296925"/>
                  </a:lnTo>
                  <a:lnTo>
                    <a:pt x="38173" y="277876"/>
                  </a:lnTo>
                  <a:lnTo>
                    <a:pt x="0" y="277749"/>
                  </a:lnTo>
                  <a:close/>
                </a:path>
                <a:path w="114300" h="392430">
                  <a:moveTo>
                    <a:pt x="38173" y="277876"/>
                  </a:moveTo>
                  <a:lnTo>
                    <a:pt x="38100" y="296925"/>
                  </a:lnTo>
                  <a:lnTo>
                    <a:pt x="76200" y="297052"/>
                  </a:lnTo>
                  <a:lnTo>
                    <a:pt x="76273" y="278003"/>
                  </a:lnTo>
                  <a:lnTo>
                    <a:pt x="38173" y="277876"/>
                  </a:lnTo>
                  <a:close/>
                </a:path>
                <a:path w="114300" h="392430">
                  <a:moveTo>
                    <a:pt x="76273" y="278003"/>
                  </a:moveTo>
                  <a:lnTo>
                    <a:pt x="76200" y="297052"/>
                  </a:lnTo>
                  <a:lnTo>
                    <a:pt x="104754" y="297052"/>
                  </a:lnTo>
                  <a:lnTo>
                    <a:pt x="114300" y="278129"/>
                  </a:lnTo>
                  <a:lnTo>
                    <a:pt x="76273" y="278003"/>
                  </a:lnTo>
                  <a:close/>
                </a:path>
                <a:path w="114300" h="392430">
                  <a:moveTo>
                    <a:pt x="39243" y="0"/>
                  </a:moveTo>
                  <a:lnTo>
                    <a:pt x="38173" y="277876"/>
                  </a:lnTo>
                  <a:lnTo>
                    <a:pt x="76273" y="278003"/>
                  </a:lnTo>
                  <a:lnTo>
                    <a:pt x="77343" y="253"/>
                  </a:lnTo>
                  <a:lnTo>
                    <a:pt x="39243" y="0"/>
                  </a:lnTo>
                  <a:close/>
                </a:path>
              </a:pathLst>
            </a:custGeom>
            <a:solidFill>
              <a:srgbClr val="163793"/>
            </a:solidFill>
          </p:spPr>
          <p:txBody>
            <a:bodyPr wrap="square" lIns="0" tIns="0" rIns="0" bIns="0" rtlCol="0"/>
            <a:lstStyle/>
            <a:p>
              <a:endParaRPr sz="1600"/>
            </a:p>
          </p:txBody>
        </p:sp>
        <p:sp>
          <p:nvSpPr>
            <p:cNvPr id="13" name="object 14"/>
            <p:cNvSpPr/>
            <p:nvPr/>
          </p:nvSpPr>
          <p:spPr>
            <a:xfrm>
              <a:off x="1140284" y="4612496"/>
              <a:ext cx="680875" cy="113229"/>
            </a:xfrm>
            <a:custGeom>
              <a:avLst/>
              <a:gdLst/>
              <a:ahLst/>
              <a:cxnLst/>
              <a:rect l="l" t="t" r="r" b="b"/>
              <a:pathLst>
                <a:path w="675005" h="114300">
                  <a:moveTo>
                    <a:pt x="560387" y="76195"/>
                  </a:moveTo>
                  <a:lnTo>
                    <a:pt x="560387" y="114300"/>
                  </a:lnTo>
                  <a:lnTo>
                    <a:pt x="636587" y="76200"/>
                  </a:lnTo>
                  <a:lnTo>
                    <a:pt x="560387" y="76195"/>
                  </a:lnTo>
                  <a:close/>
                </a:path>
                <a:path w="675005" h="114300">
                  <a:moveTo>
                    <a:pt x="560387" y="38095"/>
                  </a:moveTo>
                  <a:lnTo>
                    <a:pt x="560387" y="76195"/>
                  </a:lnTo>
                  <a:lnTo>
                    <a:pt x="579437" y="76200"/>
                  </a:lnTo>
                  <a:lnTo>
                    <a:pt x="579437" y="38100"/>
                  </a:lnTo>
                  <a:lnTo>
                    <a:pt x="560387" y="38095"/>
                  </a:lnTo>
                  <a:close/>
                </a:path>
                <a:path w="675005" h="114300">
                  <a:moveTo>
                    <a:pt x="560387" y="0"/>
                  </a:moveTo>
                  <a:lnTo>
                    <a:pt x="560387" y="38095"/>
                  </a:lnTo>
                  <a:lnTo>
                    <a:pt x="579437" y="38100"/>
                  </a:lnTo>
                  <a:lnTo>
                    <a:pt x="579437" y="76200"/>
                  </a:lnTo>
                  <a:lnTo>
                    <a:pt x="636595" y="76195"/>
                  </a:lnTo>
                  <a:lnTo>
                    <a:pt x="674687" y="57150"/>
                  </a:lnTo>
                  <a:lnTo>
                    <a:pt x="560387" y="0"/>
                  </a:lnTo>
                  <a:close/>
                </a:path>
                <a:path w="675005" h="114300">
                  <a:moveTo>
                    <a:pt x="0" y="37973"/>
                  </a:moveTo>
                  <a:lnTo>
                    <a:pt x="0" y="76073"/>
                  </a:lnTo>
                  <a:lnTo>
                    <a:pt x="560387" y="76195"/>
                  </a:lnTo>
                  <a:lnTo>
                    <a:pt x="560387" y="38095"/>
                  </a:lnTo>
                  <a:lnTo>
                    <a:pt x="0" y="37973"/>
                  </a:lnTo>
                  <a:close/>
                </a:path>
              </a:pathLst>
            </a:custGeom>
            <a:solidFill>
              <a:srgbClr val="163793"/>
            </a:solidFill>
          </p:spPr>
          <p:txBody>
            <a:bodyPr wrap="square" lIns="0" tIns="0" rIns="0" bIns="0" rtlCol="0"/>
            <a:lstStyle/>
            <a:p>
              <a:endParaRPr sz="1600"/>
            </a:p>
          </p:txBody>
        </p:sp>
        <p:sp>
          <p:nvSpPr>
            <p:cNvPr id="14" name="object 15"/>
            <p:cNvSpPr/>
            <p:nvPr/>
          </p:nvSpPr>
          <p:spPr>
            <a:xfrm>
              <a:off x="2406668" y="3140968"/>
              <a:ext cx="62130" cy="64162"/>
            </a:xfrm>
            <a:custGeom>
              <a:avLst/>
              <a:gdLst/>
              <a:ahLst/>
              <a:cxnLst/>
              <a:rect l="l" t="t" r="r" b="b"/>
              <a:pathLst>
                <a:path w="61594" h="64769">
                  <a:moveTo>
                    <a:pt x="48679" y="64617"/>
                  </a:moveTo>
                  <a:lnTo>
                    <a:pt x="61087" y="46660"/>
                  </a:lnTo>
                  <a:lnTo>
                    <a:pt x="17291" y="0"/>
                  </a:lnTo>
                  <a:lnTo>
                    <a:pt x="0" y="23637"/>
                  </a:lnTo>
                  <a:lnTo>
                    <a:pt x="48679" y="64617"/>
                  </a:lnTo>
                  <a:close/>
                </a:path>
              </a:pathLst>
            </a:custGeom>
            <a:solidFill>
              <a:srgbClr val="FFCC00"/>
            </a:solidFill>
          </p:spPr>
          <p:txBody>
            <a:bodyPr wrap="square" lIns="0" tIns="0" rIns="0" bIns="0" rtlCol="0"/>
            <a:lstStyle/>
            <a:p>
              <a:endParaRPr sz="1600"/>
            </a:p>
          </p:txBody>
        </p:sp>
        <p:sp>
          <p:nvSpPr>
            <p:cNvPr id="15" name="object 16"/>
            <p:cNvSpPr/>
            <p:nvPr/>
          </p:nvSpPr>
          <p:spPr>
            <a:xfrm>
              <a:off x="2411760" y="3170099"/>
              <a:ext cx="444522" cy="213877"/>
            </a:xfrm>
            <a:custGeom>
              <a:avLst/>
              <a:gdLst/>
              <a:ahLst/>
              <a:cxnLst/>
              <a:rect l="l" t="t" r="r" b="b"/>
              <a:pathLst>
                <a:path w="440689" h="215900">
                  <a:moveTo>
                    <a:pt x="11212" y="43283"/>
                  </a:moveTo>
                  <a:lnTo>
                    <a:pt x="158471" y="43283"/>
                  </a:lnTo>
                  <a:lnTo>
                    <a:pt x="80234" y="0"/>
                  </a:lnTo>
                  <a:lnTo>
                    <a:pt x="7962" y="39906"/>
                  </a:lnTo>
                  <a:lnTo>
                    <a:pt x="11212" y="43283"/>
                  </a:lnTo>
                  <a:close/>
                </a:path>
                <a:path w="440689" h="215900">
                  <a:moveTo>
                    <a:pt x="21400" y="53873"/>
                  </a:moveTo>
                  <a:lnTo>
                    <a:pt x="204715" y="53873"/>
                  </a:lnTo>
                  <a:lnTo>
                    <a:pt x="193531" y="22255"/>
                  </a:lnTo>
                  <a:lnTo>
                    <a:pt x="158471" y="43283"/>
                  </a:lnTo>
                  <a:lnTo>
                    <a:pt x="11212" y="43283"/>
                  </a:lnTo>
                  <a:lnTo>
                    <a:pt x="21400" y="53873"/>
                  </a:lnTo>
                  <a:close/>
                </a:path>
                <a:path w="440689" h="215900">
                  <a:moveTo>
                    <a:pt x="268914" y="50804"/>
                  </a:moveTo>
                  <a:lnTo>
                    <a:pt x="356137" y="50804"/>
                  </a:lnTo>
                  <a:lnTo>
                    <a:pt x="321686" y="29163"/>
                  </a:lnTo>
                  <a:lnTo>
                    <a:pt x="268914" y="50804"/>
                  </a:lnTo>
                  <a:close/>
                </a:path>
                <a:path w="440689" h="215900">
                  <a:moveTo>
                    <a:pt x="207196" y="52645"/>
                  </a:moveTo>
                  <a:lnTo>
                    <a:pt x="264424" y="52645"/>
                  </a:lnTo>
                  <a:lnTo>
                    <a:pt x="240999" y="35915"/>
                  </a:lnTo>
                  <a:lnTo>
                    <a:pt x="207196" y="52645"/>
                  </a:lnTo>
                  <a:close/>
                </a:path>
                <a:path w="440689" h="215900">
                  <a:moveTo>
                    <a:pt x="213902" y="169444"/>
                  </a:moveTo>
                  <a:lnTo>
                    <a:pt x="216351" y="121867"/>
                  </a:lnTo>
                  <a:lnTo>
                    <a:pt x="432079" y="90403"/>
                  </a:lnTo>
                  <a:lnTo>
                    <a:pt x="440653" y="72445"/>
                  </a:lnTo>
                  <a:lnTo>
                    <a:pt x="393189" y="40213"/>
                  </a:lnTo>
                  <a:lnTo>
                    <a:pt x="356137" y="50804"/>
                  </a:lnTo>
                  <a:lnTo>
                    <a:pt x="268914" y="50804"/>
                  </a:lnTo>
                  <a:lnTo>
                    <a:pt x="264424" y="52645"/>
                  </a:lnTo>
                  <a:lnTo>
                    <a:pt x="207196" y="52645"/>
                  </a:lnTo>
                  <a:lnTo>
                    <a:pt x="204715" y="53873"/>
                  </a:lnTo>
                  <a:lnTo>
                    <a:pt x="21400" y="53873"/>
                  </a:lnTo>
                  <a:lnTo>
                    <a:pt x="32623" y="65538"/>
                  </a:lnTo>
                  <a:lnTo>
                    <a:pt x="88197" y="65538"/>
                  </a:lnTo>
                  <a:lnTo>
                    <a:pt x="111622" y="85953"/>
                  </a:lnTo>
                  <a:lnTo>
                    <a:pt x="101675" y="121867"/>
                  </a:lnTo>
                  <a:lnTo>
                    <a:pt x="81458" y="141673"/>
                  </a:lnTo>
                  <a:lnTo>
                    <a:pt x="67220" y="144126"/>
                  </a:lnTo>
                  <a:lnTo>
                    <a:pt x="182" y="144126"/>
                  </a:lnTo>
                  <a:lnTo>
                    <a:pt x="0" y="152724"/>
                  </a:lnTo>
                  <a:lnTo>
                    <a:pt x="180672" y="152724"/>
                  </a:lnTo>
                  <a:lnTo>
                    <a:pt x="213902" y="169444"/>
                  </a:lnTo>
                  <a:close/>
                </a:path>
                <a:path w="440689" h="215900">
                  <a:moveTo>
                    <a:pt x="182" y="144126"/>
                  </a:moveTo>
                  <a:lnTo>
                    <a:pt x="67220" y="144126"/>
                  </a:lnTo>
                  <a:lnTo>
                    <a:pt x="56809" y="139207"/>
                  </a:lnTo>
                  <a:lnTo>
                    <a:pt x="48086" y="131228"/>
                  </a:lnTo>
                  <a:lnTo>
                    <a:pt x="36438" y="118794"/>
                  </a:lnTo>
                  <a:lnTo>
                    <a:pt x="45019" y="90096"/>
                  </a:lnTo>
                  <a:lnTo>
                    <a:pt x="2151" y="51264"/>
                  </a:lnTo>
                  <a:lnTo>
                    <a:pt x="182" y="144126"/>
                  </a:lnTo>
                  <a:close/>
                </a:path>
                <a:path w="440689" h="215900">
                  <a:moveTo>
                    <a:pt x="49310" y="82883"/>
                  </a:moveTo>
                  <a:lnTo>
                    <a:pt x="88197" y="65538"/>
                  </a:lnTo>
                  <a:lnTo>
                    <a:pt x="32623" y="65538"/>
                  </a:lnTo>
                  <a:lnTo>
                    <a:pt x="49310" y="82883"/>
                  </a:lnTo>
                  <a:close/>
                </a:path>
                <a:path w="440689" h="215900">
                  <a:moveTo>
                    <a:pt x="107950" y="215342"/>
                  </a:moveTo>
                  <a:lnTo>
                    <a:pt x="180672" y="152724"/>
                  </a:lnTo>
                  <a:lnTo>
                    <a:pt x="0" y="152724"/>
                  </a:lnTo>
                  <a:lnTo>
                    <a:pt x="53588" y="212734"/>
                  </a:lnTo>
                  <a:lnTo>
                    <a:pt x="107950" y="215342"/>
                  </a:lnTo>
                  <a:close/>
                </a:path>
              </a:pathLst>
            </a:custGeom>
            <a:solidFill>
              <a:srgbClr val="FFCC00"/>
            </a:solidFill>
          </p:spPr>
          <p:txBody>
            <a:bodyPr wrap="square" lIns="0" tIns="0" rIns="0" bIns="0" rtlCol="0"/>
            <a:lstStyle/>
            <a:p>
              <a:endParaRPr sz="1600"/>
            </a:p>
          </p:txBody>
        </p:sp>
        <p:sp>
          <p:nvSpPr>
            <p:cNvPr id="16" name="object 17"/>
            <p:cNvSpPr/>
            <p:nvPr/>
          </p:nvSpPr>
          <p:spPr>
            <a:xfrm>
              <a:off x="2411760" y="3170099"/>
              <a:ext cx="466097" cy="233094"/>
            </a:xfrm>
            <a:prstGeom prst="rect">
              <a:avLst/>
            </a:prstGeom>
            <a:blipFill>
              <a:blip r:embed="rId3" cstate="print"/>
              <a:stretch>
                <a:fillRect/>
              </a:stretch>
            </a:blipFill>
          </p:spPr>
          <p:txBody>
            <a:bodyPr wrap="square" lIns="0" tIns="0" rIns="0" bIns="0" rtlCol="0"/>
            <a:lstStyle/>
            <a:p>
              <a:endParaRPr sz="1600"/>
            </a:p>
          </p:txBody>
        </p:sp>
        <p:sp>
          <p:nvSpPr>
            <p:cNvPr id="17" name="object 18"/>
            <p:cNvSpPr txBox="1"/>
            <p:nvPr/>
          </p:nvSpPr>
          <p:spPr>
            <a:xfrm>
              <a:off x="6948264" y="4178211"/>
              <a:ext cx="1713397" cy="794448"/>
            </a:xfrm>
            <a:prstGeom prst="rect">
              <a:avLst/>
            </a:prstGeom>
          </p:spPr>
          <p:txBody>
            <a:bodyPr vert="horz" wrap="square" lIns="0" tIns="146685" rIns="0" bIns="0" rtlCol="0">
              <a:spAutoFit/>
            </a:bodyPr>
            <a:lstStyle/>
            <a:p>
              <a:pPr marL="250825">
                <a:lnSpc>
                  <a:spcPct val="100000"/>
                </a:lnSpc>
                <a:spcBef>
                  <a:spcPts val="1155"/>
                </a:spcBef>
              </a:pPr>
              <a:r>
                <a:rPr sz="1600" spc="10" dirty="0" err="1">
                  <a:solidFill>
                    <a:srgbClr val="C00000"/>
                  </a:solidFill>
                  <a:latin typeface="Droid Sans Fallback"/>
                  <a:cs typeface="Droid Sans Fallback"/>
                </a:rPr>
                <a:t>明文</a:t>
              </a:r>
              <a:endParaRPr lang="en-US" sz="1600" dirty="0">
                <a:latin typeface="Droid Sans Fallback"/>
                <a:cs typeface="Droid Sans Fallback"/>
              </a:endParaRPr>
            </a:p>
            <a:p>
              <a:pPr marL="250825">
                <a:lnSpc>
                  <a:spcPct val="100000"/>
                </a:lnSpc>
                <a:spcBef>
                  <a:spcPts val="1155"/>
                </a:spcBef>
              </a:pPr>
              <a:r>
                <a:rPr lang="en-US" sz="1600" b="1" spc="5" dirty="0">
                  <a:solidFill>
                    <a:srgbClr val="C00000"/>
                  </a:solidFill>
                  <a:latin typeface="Arial"/>
                  <a:cs typeface="Arial"/>
                </a:rPr>
                <a:t> </a:t>
              </a:r>
              <a:r>
                <a:rPr sz="1600" b="1" spc="5" dirty="0">
                  <a:solidFill>
                    <a:srgbClr val="C00000"/>
                  </a:solidFill>
                  <a:latin typeface="Arial"/>
                  <a:cs typeface="Arial"/>
                </a:rPr>
                <a:t>m </a:t>
              </a:r>
              <a:r>
                <a:rPr sz="1600" b="1" dirty="0">
                  <a:solidFill>
                    <a:srgbClr val="C00000"/>
                  </a:solidFill>
                  <a:latin typeface="Arial"/>
                  <a:cs typeface="Arial"/>
                </a:rPr>
                <a:t>=</a:t>
              </a:r>
              <a:r>
                <a:rPr sz="1600" b="1" spc="-114" dirty="0">
                  <a:solidFill>
                    <a:srgbClr val="C00000"/>
                  </a:solidFill>
                  <a:latin typeface="Arial"/>
                  <a:cs typeface="Arial"/>
                </a:rPr>
                <a:t> </a:t>
              </a:r>
              <a:r>
                <a:rPr sz="1600" b="1" spc="5" dirty="0">
                  <a:solidFill>
                    <a:srgbClr val="C00000"/>
                  </a:solidFill>
                  <a:latin typeface="Arial"/>
                  <a:cs typeface="Arial"/>
                </a:rPr>
                <a:t>K</a:t>
              </a:r>
              <a:r>
                <a:rPr sz="1600" b="1" spc="7" baseline="-21367" dirty="0">
                  <a:solidFill>
                    <a:srgbClr val="C00000"/>
                  </a:solidFill>
                  <a:latin typeface="Arial"/>
                  <a:cs typeface="Arial"/>
                </a:rPr>
                <a:t>S</a:t>
              </a:r>
              <a:r>
                <a:rPr sz="1600" b="1" spc="5" dirty="0">
                  <a:solidFill>
                    <a:srgbClr val="C00000"/>
                  </a:solidFill>
                  <a:latin typeface="Arial"/>
                  <a:cs typeface="Arial"/>
                </a:rPr>
                <a:t>(K</a:t>
              </a:r>
              <a:r>
                <a:rPr sz="1600" b="1" spc="7" baseline="-21367" dirty="0">
                  <a:solidFill>
                    <a:srgbClr val="C00000"/>
                  </a:solidFill>
                  <a:latin typeface="Arial"/>
                  <a:cs typeface="Arial"/>
                </a:rPr>
                <a:t>S</a:t>
              </a:r>
              <a:r>
                <a:rPr sz="1600" b="1" spc="5" dirty="0">
                  <a:solidFill>
                    <a:srgbClr val="C00000"/>
                  </a:solidFill>
                  <a:latin typeface="Arial"/>
                  <a:cs typeface="Arial"/>
                </a:rPr>
                <a:t>(m))</a:t>
              </a:r>
              <a:endParaRPr sz="1600" dirty="0">
                <a:latin typeface="Arial"/>
                <a:cs typeface="Arial"/>
              </a:endParaRPr>
            </a:p>
          </p:txBody>
        </p:sp>
        <p:sp>
          <p:nvSpPr>
            <p:cNvPr id="18" name="object 19"/>
            <p:cNvSpPr txBox="1"/>
            <p:nvPr/>
          </p:nvSpPr>
          <p:spPr>
            <a:xfrm>
              <a:off x="5665637" y="4247648"/>
              <a:ext cx="1402743" cy="649920"/>
            </a:xfrm>
            <a:prstGeom prst="rect">
              <a:avLst/>
            </a:prstGeom>
            <a:solidFill>
              <a:srgbClr val="009999"/>
            </a:solidFill>
            <a:ln w="9525">
              <a:solidFill>
                <a:srgbClr val="163793"/>
              </a:solidFill>
            </a:ln>
          </p:spPr>
          <p:txBody>
            <a:bodyPr vert="horz" wrap="square" lIns="0" tIns="58419" rIns="0" bIns="0" rtlCol="0">
              <a:spAutoFit/>
            </a:bodyPr>
            <a:lstStyle/>
            <a:p>
              <a:pPr indent="68580" algn="ctr">
                <a:lnSpc>
                  <a:spcPct val="79500"/>
                </a:lnSpc>
                <a:spcBef>
                  <a:spcPts val="459"/>
                </a:spcBef>
              </a:pPr>
              <a:r>
                <a:rPr sz="1600" spc="10" dirty="0">
                  <a:solidFill>
                    <a:srgbClr val="FFFFFF"/>
                  </a:solidFill>
                  <a:latin typeface="Droid Sans Fallback"/>
                  <a:cs typeface="Droid Sans Fallback"/>
                </a:rPr>
                <a:t>解密算法 </a:t>
              </a:r>
              <a:r>
                <a:rPr sz="1600" b="1" dirty="0">
                  <a:solidFill>
                    <a:srgbClr val="FFFFFF"/>
                  </a:solidFill>
                  <a:latin typeface="Arial"/>
                  <a:cs typeface="Arial"/>
                </a:rPr>
                <a:t>(de</a:t>
              </a:r>
              <a:r>
                <a:rPr sz="1600" b="1" spc="5" dirty="0">
                  <a:solidFill>
                    <a:srgbClr val="FFFFFF"/>
                  </a:solidFill>
                  <a:latin typeface="Arial"/>
                  <a:cs typeface="Arial"/>
                </a:rPr>
                <a:t>c</a:t>
              </a:r>
              <a:r>
                <a:rPr sz="1600" b="1" dirty="0">
                  <a:solidFill>
                    <a:srgbClr val="FFFFFF"/>
                  </a:solidFill>
                  <a:latin typeface="Arial"/>
                  <a:cs typeface="Arial"/>
                </a:rPr>
                <a:t>r</a:t>
              </a:r>
              <a:r>
                <a:rPr sz="1600" b="1" spc="-35" dirty="0">
                  <a:solidFill>
                    <a:srgbClr val="FFFFFF"/>
                  </a:solidFill>
                  <a:latin typeface="Arial"/>
                  <a:cs typeface="Arial"/>
                </a:rPr>
                <a:t>y</a:t>
              </a:r>
              <a:r>
                <a:rPr sz="1600" b="1" dirty="0">
                  <a:solidFill>
                    <a:srgbClr val="FFFFFF"/>
                  </a:solidFill>
                  <a:latin typeface="Arial"/>
                  <a:cs typeface="Arial"/>
                </a:rPr>
                <a:t>ption  algorithm)</a:t>
              </a:r>
              <a:endParaRPr sz="1600" dirty="0">
                <a:latin typeface="Arial"/>
                <a:cs typeface="Arial"/>
              </a:endParaRPr>
            </a:p>
          </p:txBody>
        </p:sp>
        <p:sp>
          <p:nvSpPr>
            <p:cNvPr id="20" name="object 21"/>
            <p:cNvSpPr/>
            <p:nvPr/>
          </p:nvSpPr>
          <p:spPr>
            <a:xfrm>
              <a:off x="7720047" y="3538270"/>
              <a:ext cx="819868" cy="822481"/>
            </a:xfrm>
            <a:prstGeom prst="rect">
              <a:avLst/>
            </a:prstGeom>
            <a:blipFill>
              <a:blip r:embed="rId4" cstate="print"/>
              <a:stretch>
                <a:fillRect/>
              </a:stretch>
            </a:blipFill>
          </p:spPr>
          <p:txBody>
            <a:bodyPr wrap="square" lIns="0" tIns="0" rIns="0" bIns="0" rtlCol="0"/>
            <a:lstStyle/>
            <a:p>
              <a:endParaRPr sz="1600"/>
            </a:p>
          </p:txBody>
        </p:sp>
        <p:sp>
          <p:nvSpPr>
            <p:cNvPr id="21" name="object 22"/>
            <p:cNvSpPr/>
            <p:nvPr/>
          </p:nvSpPr>
          <p:spPr>
            <a:xfrm>
              <a:off x="6205213" y="3444038"/>
              <a:ext cx="411856" cy="457947"/>
            </a:xfrm>
            <a:custGeom>
              <a:avLst/>
              <a:gdLst/>
              <a:ahLst/>
              <a:cxnLst/>
              <a:rect l="l" t="t" r="r" b="b"/>
              <a:pathLst>
                <a:path w="408304" h="462280">
                  <a:moveTo>
                    <a:pt x="0" y="461962"/>
                  </a:moveTo>
                  <a:lnTo>
                    <a:pt x="407987" y="461962"/>
                  </a:lnTo>
                  <a:lnTo>
                    <a:pt x="407987" y="0"/>
                  </a:lnTo>
                  <a:lnTo>
                    <a:pt x="0" y="0"/>
                  </a:lnTo>
                  <a:lnTo>
                    <a:pt x="0" y="461962"/>
                  </a:lnTo>
                  <a:close/>
                </a:path>
              </a:pathLst>
            </a:custGeom>
            <a:solidFill>
              <a:srgbClr val="FFFFFF"/>
            </a:solidFill>
          </p:spPr>
          <p:txBody>
            <a:bodyPr wrap="square" lIns="0" tIns="0" rIns="0" bIns="0" rtlCol="0"/>
            <a:lstStyle/>
            <a:p>
              <a:endParaRPr sz="1600"/>
            </a:p>
          </p:txBody>
        </p:sp>
        <p:sp>
          <p:nvSpPr>
            <p:cNvPr id="22" name="object 23"/>
            <p:cNvSpPr txBox="1"/>
            <p:nvPr/>
          </p:nvSpPr>
          <p:spPr>
            <a:xfrm>
              <a:off x="6287840" y="3469641"/>
              <a:ext cx="444400" cy="259045"/>
            </a:xfrm>
            <a:prstGeom prst="rect">
              <a:avLst/>
            </a:prstGeom>
          </p:spPr>
          <p:txBody>
            <a:bodyPr vert="horz" wrap="square" lIns="0" tIns="12700" rIns="0" bIns="0" rtlCol="0">
              <a:spAutoFit/>
            </a:bodyPr>
            <a:lstStyle/>
            <a:p>
              <a:pPr marL="12700">
                <a:lnSpc>
                  <a:spcPct val="100000"/>
                </a:lnSpc>
                <a:spcBef>
                  <a:spcPts val="100"/>
                </a:spcBef>
              </a:pPr>
              <a:r>
                <a:rPr lang="en-US" altLang="zh-CN" sz="1600" b="1" spc="5" dirty="0">
                  <a:solidFill>
                    <a:srgbClr val="C00000"/>
                  </a:solidFill>
                  <a:latin typeface="Arial"/>
                  <a:cs typeface="Arial"/>
                </a:rPr>
                <a:t>K</a:t>
              </a:r>
              <a:r>
                <a:rPr lang="en-US" altLang="zh-CN" sz="1600" b="1" spc="7" baseline="-21367" dirty="0">
                  <a:solidFill>
                    <a:srgbClr val="C00000"/>
                  </a:solidFill>
                  <a:latin typeface="Arial"/>
                  <a:cs typeface="Arial"/>
                </a:rPr>
                <a:t>S</a:t>
              </a:r>
              <a:endParaRPr sz="1600" dirty="0">
                <a:latin typeface="Arial"/>
                <a:cs typeface="Arial"/>
              </a:endParaRPr>
            </a:p>
          </p:txBody>
        </p:sp>
        <p:sp>
          <p:nvSpPr>
            <p:cNvPr id="23" name="object 25"/>
            <p:cNvSpPr/>
            <p:nvPr/>
          </p:nvSpPr>
          <p:spPr>
            <a:xfrm>
              <a:off x="7126027" y="4623442"/>
              <a:ext cx="680875" cy="113229"/>
            </a:xfrm>
            <a:custGeom>
              <a:avLst/>
              <a:gdLst/>
              <a:ahLst/>
              <a:cxnLst/>
              <a:rect l="l" t="t" r="r" b="b"/>
              <a:pathLst>
                <a:path w="675004" h="114300">
                  <a:moveTo>
                    <a:pt x="560324" y="0"/>
                  </a:moveTo>
                  <a:lnTo>
                    <a:pt x="560324" y="114300"/>
                  </a:lnTo>
                  <a:lnTo>
                    <a:pt x="636524" y="76200"/>
                  </a:lnTo>
                  <a:lnTo>
                    <a:pt x="579374" y="76200"/>
                  </a:lnTo>
                  <a:lnTo>
                    <a:pt x="579374" y="38100"/>
                  </a:lnTo>
                  <a:lnTo>
                    <a:pt x="636524" y="38100"/>
                  </a:lnTo>
                  <a:lnTo>
                    <a:pt x="560324" y="0"/>
                  </a:lnTo>
                  <a:close/>
                </a:path>
                <a:path w="675004" h="114300">
                  <a:moveTo>
                    <a:pt x="560324" y="38100"/>
                  </a:moveTo>
                  <a:lnTo>
                    <a:pt x="0" y="38100"/>
                  </a:lnTo>
                  <a:lnTo>
                    <a:pt x="0" y="76200"/>
                  </a:lnTo>
                  <a:lnTo>
                    <a:pt x="560324" y="76200"/>
                  </a:lnTo>
                  <a:lnTo>
                    <a:pt x="560324" y="38100"/>
                  </a:lnTo>
                  <a:close/>
                </a:path>
                <a:path w="675004" h="114300">
                  <a:moveTo>
                    <a:pt x="636524" y="38100"/>
                  </a:moveTo>
                  <a:lnTo>
                    <a:pt x="579374" y="38100"/>
                  </a:lnTo>
                  <a:lnTo>
                    <a:pt x="579374" y="76200"/>
                  </a:lnTo>
                  <a:lnTo>
                    <a:pt x="636524" y="76200"/>
                  </a:lnTo>
                  <a:lnTo>
                    <a:pt x="674624" y="57150"/>
                  </a:lnTo>
                  <a:lnTo>
                    <a:pt x="636524" y="38100"/>
                  </a:lnTo>
                  <a:close/>
                </a:path>
              </a:pathLst>
            </a:custGeom>
            <a:solidFill>
              <a:srgbClr val="163793"/>
            </a:solidFill>
          </p:spPr>
          <p:txBody>
            <a:bodyPr wrap="square" lIns="0" tIns="0" rIns="0" bIns="0" rtlCol="0"/>
            <a:lstStyle/>
            <a:p>
              <a:endParaRPr sz="1600"/>
            </a:p>
          </p:txBody>
        </p:sp>
        <p:sp>
          <p:nvSpPr>
            <p:cNvPr id="24" name="object 26"/>
            <p:cNvSpPr/>
            <p:nvPr/>
          </p:nvSpPr>
          <p:spPr>
            <a:xfrm>
              <a:off x="6184211" y="3233816"/>
              <a:ext cx="62130" cy="64162"/>
            </a:xfrm>
            <a:custGeom>
              <a:avLst/>
              <a:gdLst/>
              <a:ahLst/>
              <a:cxnLst/>
              <a:rect l="l" t="t" r="r" b="b"/>
              <a:pathLst>
                <a:path w="61595" h="64769">
                  <a:moveTo>
                    <a:pt x="48679" y="64617"/>
                  </a:moveTo>
                  <a:lnTo>
                    <a:pt x="61087" y="46660"/>
                  </a:lnTo>
                  <a:lnTo>
                    <a:pt x="17291" y="0"/>
                  </a:lnTo>
                  <a:lnTo>
                    <a:pt x="0" y="23637"/>
                  </a:lnTo>
                  <a:lnTo>
                    <a:pt x="48679" y="64617"/>
                  </a:lnTo>
                  <a:close/>
                </a:path>
              </a:pathLst>
            </a:custGeom>
            <a:solidFill>
              <a:srgbClr val="FFCC00"/>
            </a:solidFill>
          </p:spPr>
          <p:txBody>
            <a:bodyPr wrap="square" lIns="0" tIns="0" rIns="0" bIns="0" rtlCol="0"/>
            <a:lstStyle/>
            <a:p>
              <a:endParaRPr sz="1600"/>
            </a:p>
          </p:txBody>
        </p:sp>
        <p:sp>
          <p:nvSpPr>
            <p:cNvPr id="25" name="object 27"/>
            <p:cNvSpPr/>
            <p:nvPr/>
          </p:nvSpPr>
          <p:spPr>
            <a:xfrm>
              <a:off x="6189917" y="3202190"/>
              <a:ext cx="444522" cy="213877"/>
            </a:xfrm>
            <a:custGeom>
              <a:avLst/>
              <a:gdLst/>
              <a:ahLst/>
              <a:cxnLst/>
              <a:rect l="l" t="t" r="r" b="b"/>
              <a:pathLst>
                <a:path w="440690" h="215900">
                  <a:moveTo>
                    <a:pt x="11212" y="43283"/>
                  </a:moveTo>
                  <a:lnTo>
                    <a:pt x="158471" y="43283"/>
                  </a:lnTo>
                  <a:lnTo>
                    <a:pt x="80234" y="0"/>
                  </a:lnTo>
                  <a:lnTo>
                    <a:pt x="7962" y="39906"/>
                  </a:lnTo>
                  <a:lnTo>
                    <a:pt x="11212" y="43283"/>
                  </a:lnTo>
                  <a:close/>
                </a:path>
                <a:path w="440690" h="215900">
                  <a:moveTo>
                    <a:pt x="21400" y="53873"/>
                  </a:moveTo>
                  <a:lnTo>
                    <a:pt x="204715" y="53873"/>
                  </a:lnTo>
                  <a:lnTo>
                    <a:pt x="193531" y="22255"/>
                  </a:lnTo>
                  <a:lnTo>
                    <a:pt x="158471" y="43283"/>
                  </a:lnTo>
                  <a:lnTo>
                    <a:pt x="11212" y="43283"/>
                  </a:lnTo>
                  <a:lnTo>
                    <a:pt x="21400" y="53873"/>
                  </a:lnTo>
                  <a:close/>
                </a:path>
                <a:path w="440690" h="215900">
                  <a:moveTo>
                    <a:pt x="268914" y="50804"/>
                  </a:moveTo>
                  <a:lnTo>
                    <a:pt x="356137" y="50804"/>
                  </a:lnTo>
                  <a:lnTo>
                    <a:pt x="321686" y="29163"/>
                  </a:lnTo>
                  <a:lnTo>
                    <a:pt x="268914" y="50804"/>
                  </a:lnTo>
                  <a:close/>
                </a:path>
                <a:path w="440690" h="215900">
                  <a:moveTo>
                    <a:pt x="207196" y="52645"/>
                  </a:moveTo>
                  <a:lnTo>
                    <a:pt x="264424" y="52645"/>
                  </a:lnTo>
                  <a:lnTo>
                    <a:pt x="240999" y="35915"/>
                  </a:lnTo>
                  <a:lnTo>
                    <a:pt x="207196" y="52645"/>
                  </a:lnTo>
                  <a:close/>
                </a:path>
                <a:path w="440690" h="215900">
                  <a:moveTo>
                    <a:pt x="213902" y="169444"/>
                  </a:moveTo>
                  <a:lnTo>
                    <a:pt x="216351" y="121867"/>
                  </a:lnTo>
                  <a:lnTo>
                    <a:pt x="432079" y="90403"/>
                  </a:lnTo>
                  <a:lnTo>
                    <a:pt x="440653" y="72445"/>
                  </a:lnTo>
                  <a:lnTo>
                    <a:pt x="393189" y="40213"/>
                  </a:lnTo>
                  <a:lnTo>
                    <a:pt x="356137" y="50804"/>
                  </a:lnTo>
                  <a:lnTo>
                    <a:pt x="268914" y="50804"/>
                  </a:lnTo>
                  <a:lnTo>
                    <a:pt x="264424" y="52645"/>
                  </a:lnTo>
                  <a:lnTo>
                    <a:pt x="207196" y="52645"/>
                  </a:lnTo>
                  <a:lnTo>
                    <a:pt x="204715" y="53873"/>
                  </a:lnTo>
                  <a:lnTo>
                    <a:pt x="21400" y="53873"/>
                  </a:lnTo>
                  <a:lnTo>
                    <a:pt x="32623" y="65538"/>
                  </a:lnTo>
                  <a:lnTo>
                    <a:pt x="88197" y="65538"/>
                  </a:lnTo>
                  <a:lnTo>
                    <a:pt x="111622" y="85953"/>
                  </a:lnTo>
                  <a:lnTo>
                    <a:pt x="101675" y="121867"/>
                  </a:lnTo>
                  <a:lnTo>
                    <a:pt x="81458" y="141673"/>
                  </a:lnTo>
                  <a:lnTo>
                    <a:pt x="67220" y="144126"/>
                  </a:lnTo>
                  <a:lnTo>
                    <a:pt x="182" y="144126"/>
                  </a:lnTo>
                  <a:lnTo>
                    <a:pt x="0" y="152724"/>
                  </a:lnTo>
                  <a:lnTo>
                    <a:pt x="180672" y="152724"/>
                  </a:lnTo>
                  <a:lnTo>
                    <a:pt x="213902" y="169444"/>
                  </a:lnTo>
                  <a:close/>
                </a:path>
                <a:path w="440690" h="215900">
                  <a:moveTo>
                    <a:pt x="182" y="144126"/>
                  </a:moveTo>
                  <a:lnTo>
                    <a:pt x="67220" y="144126"/>
                  </a:lnTo>
                  <a:lnTo>
                    <a:pt x="56809" y="139207"/>
                  </a:lnTo>
                  <a:lnTo>
                    <a:pt x="48086" y="131228"/>
                  </a:lnTo>
                  <a:lnTo>
                    <a:pt x="36438" y="118794"/>
                  </a:lnTo>
                  <a:lnTo>
                    <a:pt x="45019" y="90096"/>
                  </a:lnTo>
                  <a:lnTo>
                    <a:pt x="2151" y="51264"/>
                  </a:lnTo>
                  <a:lnTo>
                    <a:pt x="182" y="144126"/>
                  </a:lnTo>
                  <a:close/>
                </a:path>
                <a:path w="440690" h="215900">
                  <a:moveTo>
                    <a:pt x="49310" y="82883"/>
                  </a:moveTo>
                  <a:lnTo>
                    <a:pt x="88197" y="65538"/>
                  </a:lnTo>
                  <a:lnTo>
                    <a:pt x="32623" y="65538"/>
                  </a:lnTo>
                  <a:lnTo>
                    <a:pt x="49310" y="82883"/>
                  </a:lnTo>
                  <a:close/>
                </a:path>
                <a:path w="440690" h="215900">
                  <a:moveTo>
                    <a:pt x="107950" y="215342"/>
                  </a:moveTo>
                  <a:lnTo>
                    <a:pt x="180672" y="152724"/>
                  </a:lnTo>
                  <a:lnTo>
                    <a:pt x="0" y="152724"/>
                  </a:lnTo>
                  <a:lnTo>
                    <a:pt x="53588" y="212734"/>
                  </a:lnTo>
                  <a:lnTo>
                    <a:pt x="107950" y="215342"/>
                  </a:lnTo>
                  <a:close/>
                </a:path>
              </a:pathLst>
            </a:custGeom>
            <a:solidFill>
              <a:srgbClr val="FFCC00"/>
            </a:solidFill>
          </p:spPr>
          <p:txBody>
            <a:bodyPr wrap="square" lIns="0" tIns="0" rIns="0" bIns="0" rtlCol="0"/>
            <a:lstStyle/>
            <a:p>
              <a:endParaRPr sz="1600"/>
            </a:p>
          </p:txBody>
        </p:sp>
        <p:sp>
          <p:nvSpPr>
            <p:cNvPr id="26" name="object 28"/>
            <p:cNvSpPr/>
            <p:nvPr/>
          </p:nvSpPr>
          <p:spPr>
            <a:xfrm>
              <a:off x="6176335" y="3190939"/>
              <a:ext cx="466097" cy="233094"/>
            </a:xfrm>
            <a:prstGeom prst="rect">
              <a:avLst/>
            </a:prstGeom>
            <a:blipFill>
              <a:blip r:embed="rId5" cstate="print"/>
              <a:stretch>
                <a:fillRect/>
              </a:stretch>
            </a:blipFill>
          </p:spPr>
          <p:txBody>
            <a:bodyPr wrap="square" lIns="0" tIns="0" rIns="0" bIns="0" rtlCol="0"/>
            <a:lstStyle/>
            <a:p>
              <a:endParaRPr sz="1600"/>
            </a:p>
          </p:txBody>
        </p:sp>
        <p:sp>
          <p:nvSpPr>
            <p:cNvPr id="27" name="object 13"/>
            <p:cNvSpPr/>
            <p:nvPr/>
          </p:nvSpPr>
          <p:spPr>
            <a:xfrm>
              <a:off x="6372200" y="3789040"/>
              <a:ext cx="115294" cy="388752"/>
            </a:xfrm>
            <a:custGeom>
              <a:avLst/>
              <a:gdLst/>
              <a:ahLst/>
              <a:cxnLst/>
              <a:rect l="l" t="t" r="r" b="b"/>
              <a:pathLst>
                <a:path w="114300" h="392430">
                  <a:moveTo>
                    <a:pt x="0" y="277749"/>
                  </a:moveTo>
                  <a:lnTo>
                    <a:pt x="56768" y="392175"/>
                  </a:lnTo>
                  <a:lnTo>
                    <a:pt x="104754" y="297052"/>
                  </a:lnTo>
                  <a:lnTo>
                    <a:pt x="76200" y="297052"/>
                  </a:lnTo>
                  <a:lnTo>
                    <a:pt x="38100" y="296925"/>
                  </a:lnTo>
                  <a:lnTo>
                    <a:pt x="38173" y="277876"/>
                  </a:lnTo>
                  <a:lnTo>
                    <a:pt x="0" y="277749"/>
                  </a:lnTo>
                  <a:close/>
                </a:path>
                <a:path w="114300" h="392430">
                  <a:moveTo>
                    <a:pt x="38173" y="277876"/>
                  </a:moveTo>
                  <a:lnTo>
                    <a:pt x="38100" y="296925"/>
                  </a:lnTo>
                  <a:lnTo>
                    <a:pt x="76200" y="297052"/>
                  </a:lnTo>
                  <a:lnTo>
                    <a:pt x="76273" y="278003"/>
                  </a:lnTo>
                  <a:lnTo>
                    <a:pt x="38173" y="277876"/>
                  </a:lnTo>
                  <a:close/>
                </a:path>
                <a:path w="114300" h="392430">
                  <a:moveTo>
                    <a:pt x="76273" y="278003"/>
                  </a:moveTo>
                  <a:lnTo>
                    <a:pt x="76200" y="297052"/>
                  </a:lnTo>
                  <a:lnTo>
                    <a:pt x="104754" y="297052"/>
                  </a:lnTo>
                  <a:lnTo>
                    <a:pt x="114300" y="278129"/>
                  </a:lnTo>
                  <a:lnTo>
                    <a:pt x="76273" y="278003"/>
                  </a:lnTo>
                  <a:close/>
                </a:path>
                <a:path w="114300" h="392430">
                  <a:moveTo>
                    <a:pt x="39243" y="0"/>
                  </a:moveTo>
                  <a:lnTo>
                    <a:pt x="38173" y="277876"/>
                  </a:lnTo>
                  <a:lnTo>
                    <a:pt x="76273" y="278003"/>
                  </a:lnTo>
                  <a:lnTo>
                    <a:pt x="77343" y="253"/>
                  </a:lnTo>
                  <a:lnTo>
                    <a:pt x="39243" y="0"/>
                  </a:lnTo>
                  <a:close/>
                </a:path>
              </a:pathLst>
            </a:custGeom>
            <a:solidFill>
              <a:srgbClr val="163793"/>
            </a:solidFill>
          </p:spPr>
          <p:txBody>
            <a:bodyPr wrap="square" lIns="0" tIns="0" rIns="0" bIns="0" rtlCol="0"/>
            <a:lstStyle/>
            <a:p>
              <a:endParaRPr sz="1600"/>
            </a:p>
          </p:txBody>
        </p:sp>
        <p:sp>
          <p:nvSpPr>
            <p:cNvPr id="28" name="object 8"/>
            <p:cNvSpPr txBox="1"/>
            <p:nvPr/>
          </p:nvSpPr>
          <p:spPr>
            <a:xfrm>
              <a:off x="2339752" y="3789040"/>
              <a:ext cx="216024"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b="1" spc="5" dirty="0">
                  <a:solidFill>
                    <a:srgbClr val="C00000"/>
                  </a:solidFill>
                  <a:latin typeface="Arial"/>
                  <a:cs typeface="Arial"/>
                </a:rPr>
                <a:t>？</a:t>
              </a:r>
              <a:endParaRPr lang="en-US" altLang="zh-CN" sz="2000" b="1" spc="5" dirty="0">
                <a:solidFill>
                  <a:srgbClr val="C00000"/>
                </a:solidFill>
                <a:latin typeface="Arial"/>
                <a:cs typeface="Arial"/>
              </a:endParaRPr>
            </a:p>
          </p:txBody>
        </p:sp>
        <p:sp>
          <p:nvSpPr>
            <p:cNvPr id="29" name="object 8"/>
            <p:cNvSpPr txBox="1"/>
            <p:nvPr/>
          </p:nvSpPr>
          <p:spPr>
            <a:xfrm>
              <a:off x="6516216" y="3789040"/>
              <a:ext cx="216024" cy="320601"/>
            </a:xfrm>
            <a:prstGeom prst="rect">
              <a:avLst/>
            </a:prstGeom>
          </p:spPr>
          <p:txBody>
            <a:bodyPr vert="horz" wrap="square" lIns="0" tIns="12700" rIns="0" bIns="0" rtlCol="0">
              <a:spAutoFit/>
            </a:bodyPr>
            <a:lstStyle/>
            <a:p>
              <a:pPr marL="12700">
                <a:lnSpc>
                  <a:spcPct val="100000"/>
                </a:lnSpc>
                <a:spcBef>
                  <a:spcPts val="100"/>
                </a:spcBef>
              </a:pPr>
              <a:r>
                <a:rPr lang="zh-CN" altLang="en-US" sz="2000" b="1" spc="5" dirty="0">
                  <a:solidFill>
                    <a:srgbClr val="C00000"/>
                  </a:solidFill>
                  <a:latin typeface="Arial"/>
                  <a:cs typeface="Arial"/>
                </a:rPr>
                <a:t>？</a:t>
              </a:r>
              <a:endParaRPr lang="en-US" altLang="zh-CN" sz="2000" b="1" spc="5" dirty="0">
                <a:solidFill>
                  <a:srgbClr val="C00000"/>
                </a:solidFill>
                <a:latin typeface="Arial"/>
                <a:cs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4.6.1 </a:t>
            </a:r>
            <a:r>
              <a:rPr lang="zh-CN" altLang="en-US" dirty="0"/>
              <a:t>通信场景 </a:t>
            </a:r>
            <a:r>
              <a:rPr lang="en-US" altLang="zh-CN" dirty="0"/>
              <a:t>6</a:t>
            </a:r>
            <a:endParaRPr lang="zh-CN" altLang="en-US" dirty="0"/>
          </a:p>
        </p:txBody>
      </p:sp>
      <p:sp>
        <p:nvSpPr>
          <p:cNvPr id="3" name="内容占位符 2"/>
          <p:cNvSpPr>
            <a:spLocks noGrp="1"/>
          </p:cNvSpPr>
          <p:nvPr>
            <p:ph sz="quarter" idx="1"/>
          </p:nvPr>
        </p:nvSpPr>
        <p:spPr/>
        <p:txBody>
          <a:bodyPr/>
          <a:lstStyle/>
          <a:p>
            <a:r>
              <a:rPr lang="zh-CN" altLang="en-US" dirty="0"/>
              <a:t>协议：</a:t>
            </a:r>
            <a:r>
              <a:rPr lang="en-US" altLang="zh-CN" dirty="0"/>
              <a:t>Alice </a:t>
            </a:r>
            <a:r>
              <a:rPr lang="zh-CN" altLang="en-US" dirty="0"/>
              <a:t>利用公钥密码体制完成挑战应答。</a:t>
            </a:r>
          </a:p>
        </p:txBody>
      </p:sp>
      <p:sp>
        <p:nvSpPr>
          <p:cNvPr id="14" name="object 4"/>
          <p:cNvSpPr/>
          <p:nvPr/>
        </p:nvSpPr>
        <p:spPr>
          <a:xfrm>
            <a:off x="1553535" y="2942786"/>
            <a:ext cx="666011" cy="829483"/>
          </a:xfrm>
          <a:prstGeom prst="rect">
            <a:avLst/>
          </a:prstGeom>
          <a:blipFill>
            <a:blip r:embed="rId2" cstate="print"/>
            <a:stretch>
              <a:fillRect/>
            </a:stretch>
          </a:blipFill>
        </p:spPr>
        <p:txBody>
          <a:bodyPr wrap="square" lIns="0" tIns="0" rIns="0" bIns="0" rtlCol="0"/>
          <a:lstStyle/>
          <a:p>
            <a:endParaRPr/>
          </a:p>
        </p:txBody>
      </p:sp>
      <p:sp>
        <p:nvSpPr>
          <p:cNvPr id="15" name="object 5"/>
          <p:cNvSpPr/>
          <p:nvPr/>
        </p:nvSpPr>
        <p:spPr>
          <a:xfrm>
            <a:off x="6072410" y="2892113"/>
            <a:ext cx="812800" cy="795668"/>
          </a:xfrm>
          <a:prstGeom prst="rect">
            <a:avLst/>
          </a:prstGeom>
          <a:blipFill>
            <a:blip r:embed="rId3" cstate="print"/>
            <a:stretch>
              <a:fillRect/>
            </a:stretch>
          </a:blipFill>
        </p:spPr>
        <p:txBody>
          <a:bodyPr wrap="square" lIns="0" tIns="0" rIns="0" bIns="0" rtlCol="0"/>
          <a:lstStyle/>
          <a:p>
            <a:endParaRPr/>
          </a:p>
        </p:txBody>
      </p:sp>
      <p:sp>
        <p:nvSpPr>
          <p:cNvPr id="16" name="object 6"/>
          <p:cNvSpPr/>
          <p:nvPr/>
        </p:nvSpPr>
        <p:spPr>
          <a:xfrm>
            <a:off x="2339752" y="2996952"/>
            <a:ext cx="3699510" cy="363855"/>
          </a:xfrm>
          <a:custGeom>
            <a:avLst/>
            <a:gdLst/>
            <a:ahLst/>
            <a:cxnLst/>
            <a:rect l="l" t="t" r="r" b="b"/>
            <a:pathLst>
              <a:path w="3699510" h="363854">
                <a:moveTo>
                  <a:pt x="3526283" y="306721"/>
                </a:moveTo>
                <a:lnTo>
                  <a:pt x="3522217" y="363728"/>
                </a:lnTo>
                <a:lnTo>
                  <a:pt x="3654843" y="308737"/>
                </a:lnTo>
                <a:lnTo>
                  <a:pt x="3554729" y="308737"/>
                </a:lnTo>
                <a:lnTo>
                  <a:pt x="3526283" y="306721"/>
                </a:lnTo>
                <a:close/>
              </a:path>
              <a:path w="3699510" h="363854">
                <a:moveTo>
                  <a:pt x="3530341" y="249825"/>
                </a:moveTo>
                <a:lnTo>
                  <a:pt x="3526283" y="306721"/>
                </a:lnTo>
                <a:lnTo>
                  <a:pt x="3554729" y="308737"/>
                </a:lnTo>
                <a:lnTo>
                  <a:pt x="3558793" y="251841"/>
                </a:lnTo>
                <a:lnTo>
                  <a:pt x="3530341" y="249825"/>
                </a:lnTo>
                <a:close/>
              </a:path>
              <a:path w="3699510" h="363854">
                <a:moveTo>
                  <a:pt x="3534409" y="192786"/>
                </a:moveTo>
                <a:lnTo>
                  <a:pt x="3530341" y="249825"/>
                </a:lnTo>
                <a:lnTo>
                  <a:pt x="3558793" y="251841"/>
                </a:lnTo>
                <a:lnTo>
                  <a:pt x="3554729" y="308737"/>
                </a:lnTo>
                <a:lnTo>
                  <a:pt x="3654843" y="308737"/>
                </a:lnTo>
                <a:lnTo>
                  <a:pt x="3699255" y="290322"/>
                </a:lnTo>
                <a:lnTo>
                  <a:pt x="3534409" y="192786"/>
                </a:lnTo>
                <a:close/>
              </a:path>
              <a:path w="3699510" h="363854">
                <a:moveTo>
                  <a:pt x="4063" y="0"/>
                </a:moveTo>
                <a:lnTo>
                  <a:pt x="0" y="56896"/>
                </a:lnTo>
                <a:lnTo>
                  <a:pt x="3526283" y="306721"/>
                </a:lnTo>
                <a:lnTo>
                  <a:pt x="3530341" y="249825"/>
                </a:lnTo>
                <a:lnTo>
                  <a:pt x="4063" y="0"/>
                </a:lnTo>
                <a:close/>
              </a:path>
            </a:pathLst>
          </a:custGeom>
          <a:solidFill>
            <a:srgbClr val="163793"/>
          </a:solidFill>
        </p:spPr>
        <p:txBody>
          <a:bodyPr wrap="square" lIns="0" tIns="0" rIns="0" bIns="0" rtlCol="0"/>
          <a:lstStyle/>
          <a:p>
            <a:endParaRPr/>
          </a:p>
        </p:txBody>
      </p:sp>
      <p:sp>
        <p:nvSpPr>
          <p:cNvPr id="17" name="object 8"/>
          <p:cNvSpPr/>
          <p:nvPr/>
        </p:nvSpPr>
        <p:spPr>
          <a:xfrm>
            <a:off x="2306860" y="3384302"/>
            <a:ext cx="3699510" cy="363855"/>
          </a:xfrm>
          <a:custGeom>
            <a:avLst/>
            <a:gdLst/>
            <a:ahLst/>
            <a:cxnLst/>
            <a:rect l="l" t="t" r="r" b="b"/>
            <a:pathLst>
              <a:path w="3699510" h="363854">
                <a:moveTo>
                  <a:pt x="164973" y="192786"/>
                </a:moveTo>
                <a:lnTo>
                  <a:pt x="0" y="290322"/>
                </a:lnTo>
                <a:lnTo>
                  <a:pt x="177037" y="363728"/>
                </a:lnTo>
                <a:lnTo>
                  <a:pt x="173156" y="308737"/>
                </a:lnTo>
                <a:lnTo>
                  <a:pt x="144525" y="308737"/>
                </a:lnTo>
                <a:lnTo>
                  <a:pt x="140462" y="251841"/>
                </a:lnTo>
                <a:lnTo>
                  <a:pt x="168998" y="249819"/>
                </a:lnTo>
                <a:lnTo>
                  <a:pt x="164973" y="192786"/>
                </a:lnTo>
                <a:close/>
              </a:path>
              <a:path w="3699510" h="363854">
                <a:moveTo>
                  <a:pt x="168998" y="249819"/>
                </a:moveTo>
                <a:lnTo>
                  <a:pt x="140462" y="251841"/>
                </a:lnTo>
                <a:lnTo>
                  <a:pt x="144525" y="308737"/>
                </a:lnTo>
                <a:lnTo>
                  <a:pt x="173014" y="306718"/>
                </a:lnTo>
                <a:lnTo>
                  <a:pt x="168998" y="249819"/>
                </a:lnTo>
                <a:close/>
              </a:path>
              <a:path w="3699510" h="363854">
                <a:moveTo>
                  <a:pt x="173014" y="306718"/>
                </a:moveTo>
                <a:lnTo>
                  <a:pt x="144525" y="308737"/>
                </a:lnTo>
                <a:lnTo>
                  <a:pt x="173156" y="308737"/>
                </a:lnTo>
                <a:lnTo>
                  <a:pt x="173014" y="306718"/>
                </a:lnTo>
                <a:close/>
              </a:path>
              <a:path w="3699510" h="363854">
                <a:moveTo>
                  <a:pt x="3695319" y="0"/>
                </a:moveTo>
                <a:lnTo>
                  <a:pt x="168998" y="249819"/>
                </a:lnTo>
                <a:lnTo>
                  <a:pt x="173014" y="306718"/>
                </a:lnTo>
                <a:lnTo>
                  <a:pt x="3699255" y="56896"/>
                </a:lnTo>
                <a:lnTo>
                  <a:pt x="3695319" y="0"/>
                </a:lnTo>
                <a:close/>
              </a:path>
            </a:pathLst>
          </a:custGeom>
          <a:solidFill>
            <a:srgbClr val="163793"/>
          </a:solidFill>
        </p:spPr>
        <p:txBody>
          <a:bodyPr wrap="square" lIns="0" tIns="0" rIns="0" bIns="0" rtlCol="0"/>
          <a:lstStyle/>
          <a:p>
            <a:endParaRPr/>
          </a:p>
        </p:txBody>
      </p:sp>
      <p:sp>
        <p:nvSpPr>
          <p:cNvPr id="18" name="object 9"/>
          <p:cNvSpPr txBox="1"/>
          <p:nvPr/>
        </p:nvSpPr>
        <p:spPr>
          <a:xfrm>
            <a:off x="3779912" y="3140968"/>
            <a:ext cx="2457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63793"/>
                </a:solidFill>
                <a:latin typeface="Arial"/>
                <a:cs typeface="Arial"/>
              </a:rPr>
              <a:t>R</a:t>
            </a:r>
            <a:endParaRPr sz="2400" dirty="0">
              <a:latin typeface="Arial"/>
              <a:cs typeface="Arial"/>
            </a:endParaRPr>
          </a:p>
        </p:txBody>
      </p:sp>
      <p:sp>
        <p:nvSpPr>
          <p:cNvPr id="22" name="object 10"/>
          <p:cNvSpPr/>
          <p:nvPr/>
        </p:nvSpPr>
        <p:spPr>
          <a:xfrm>
            <a:off x="2267745" y="3855726"/>
            <a:ext cx="3744416" cy="363855"/>
          </a:xfrm>
          <a:custGeom>
            <a:avLst/>
            <a:gdLst/>
            <a:ahLst/>
            <a:cxnLst/>
            <a:rect l="l" t="t" r="r" b="b"/>
            <a:pathLst>
              <a:path w="3699510" h="363854">
                <a:moveTo>
                  <a:pt x="3526280" y="306848"/>
                </a:moveTo>
                <a:lnTo>
                  <a:pt x="3522218" y="363855"/>
                </a:lnTo>
                <a:lnTo>
                  <a:pt x="3654843" y="308863"/>
                </a:lnTo>
                <a:lnTo>
                  <a:pt x="3554730" y="308863"/>
                </a:lnTo>
                <a:lnTo>
                  <a:pt x="3526280" y="306848"/>
                </a:lnTo>
                <a:close/>
              </a:path>
              <a:path w="3699510" h="363854">
                <a:moveTo>
                  <a:pt x="3530344" y="249825"/>
                </a:moveTo>
                <a:lnTo>
                  <a:pt x="3526280" y="306848"/>
                </a:lnTo>
                <a:lnTo>
                  <a:pt x="3554730" y="308863"/>
                </a:lnTo>
                <a:lnTo>
                  <a:pt x="3558794" y="251841"/>
                </a:lnTo>
                <a:lnTo>
                  <a:pt x="3530344" y="249825"/>
                </a:lnTo>
                <a:close/>
              </a:path>
              <a:path w="3699510" h="363854">
                <a:moveTo>
                  <a:pt x="3534410" y="192786"/>
                </a:moveTo>
                <a:lnTo>
                  <a:pt x="3530344" y="249825"/>
                </a:lnTo>
                <a:lnTo>
                  <a:pt x="3558794" y="251841"/>
                </a:lnTo>
                <a:lnTo>
                  <a:pt x="3554730" y="308863"/>
                </a:lnTo>
                <a:lnTo>
                  <a:pt x="3654843" y="308863"/>
                </a:lnTo>
                <a:lnTo>
                  <a:pt x="3699256" y="290449"/>
                </a:lnTo>
                <a:lnTo>
                  <a:pt x="3534410" y="192786"/>
                </a:lnTo>
                <a:close/>
              </a:path>
              <a:path w="3699510" h="363854">
                <a:moveTo>
                  <a:pt x="4064" y="0"/>
                </a:moveTo>
                <a:lnTo>
                  <a:pt x="0" y="57023"/>
                </a:lnTo>
                <a:lnTo>
                  <a:pt x="3526280" y="306848"/>
                </a:lnTo>
                <a:lnTo>
                  <a:pt x="3530344" y="249825"/>
                </a:lnTo>
                <a:lnTo>
                  <a:pt x="4064" y="0"/>
                </a:lnTo>
                <a:close/>
              </a:path>
            </a:pathLst>
          </a:custGeom>
          <a:solidFill>
            <a:srgbClr val="163793"/>
          </a:solidFill>
        </p:spPr>
        <p:txBody>
          <a:bodyPr wrap="square" lIns="0" tIns="0" rIns="0" bIns="0" rtlCol="0"/>
          <a:lstStyle/>
          <a:p>
            <a:endParaRPr/>
          </a:p>
        </p:txBody>
      </p:sp>
      <p:sp>
        <p:nvSpPr>
          <p:cNvPr id="23" name="object 11"/>
          <p:cNvSpPr txBox="1"/>
          <p:nvPr/>
        </p:nvSpPr>
        <p:spPr>
          <a:xfrm>
            <a:off x="4572000" y="3573016"/>
            <a:ext cx="923290" cy="391160"/>
          </a:xfrm>
          <a:prstGeom prst="rect">
            <a:avLst/>
          </a:prstGeom>
        </p:spPr>
        <p:txBody>
          <a:bodyPr vert="horz" wrap="square" lIns="0" tIns="12700" rIns="0" bIns="0" rtlCol="0">
            <a:spAutoFit/>
          </a:bodyPr>
          <a:lstStyle/>
          <a:p>
            <a:pPr marL="12700">
              <a:lnSpc>
                <a:spcPct val="100000"/>
              </a:lnSpc>
              <a:spcBef>
                <a:spcPts val="100"/>
              </a:spcBef>
            </a:pPr>
            <a:r>
              <a:rPr sz="2400" b="1" spc="45" dirty="0">
                <a:solidFill>
                  <a:srgbClr val="163793"/>
                </a:solidFill>
                <a:latin typeface="Arial"/>
                <a:cs typeface="Arial"/>
              </a:rPr>
              <a:t>K</a:t>
            </a:r>
            <a:r>
              <a:rPr sz="2700" b="1" spc="67" baseline="-23148" dirty="0">
                <a:solidFill>
                  <a:srgbClr val="163793"/>
                </a:solidFill>
                <a:latin typeface="Arial"/>
                <a:cs typeface="Arial"/>
              </a:rPr>
              <a:t>A</a:t>
            </a:r>
            <a:r>
              <a:rPr sz="2700" b="1" spc="22" baseline="-23148" dirty="0">
                <a:solidFill>
                  <a:srgbClr val="163793"/>
                </a:solidFill>
                <a:latin typeface="Arial"/>
                <a:cs typeface="Arial"/>
              </a:rPr>
              <a:t> </a:t>
            </a:r>
            <a:r>
              <a:rPr sz="2400" b="1" dirty="0">
                <a:solidFill>
                  <a:srgbClr val="163793"/>
                </a:solidFill>
                <a:latin typeface="Arial"/>
                <a:cs typeface="Arial"/>
              </a:rPr>
              <a:t>(R)</a:t>
            </a:r>
            <a:endParaRPr sz="2400" dirty="0">
              <a:latin typeface="Arial"/>
              <a:cs typeface="Arial"/>
            </a:endParaRPr>
          </a:p>
        </p:txBody>
      </p:sp>
      <p:sp>
        <p:nvSpPr>
          <p:cNvPr id="24" name="object 12"/>
          <p:cNvSpPr txBox="1"/>
          <p:nvPr/>
        </p:nvSpPr>
        <p:spPr>
          <a:xfrm>
            <a:off x="4788024" y="3429000"/>
            <a:ext cx="110489"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163793"/>
                </a:solidFill>
                <a:latin typeface="Arial"/>
                <a:cs typeface="Arial"/>
              </a:rPr>
              <a:t>-</a:t>
            </a:r>
            <a:endParaRPr sz="2000" dirty="0">
              <a:latin typeface="Arial"/>
              <a:cs typeface="Arial"/>
            </a:endParaRPr>
          </a:p>
        </p:txBody>
      </p:sp>
      <p:sp>
        <p:nvSpPr>
          <p:cNvPr id="30" name="object 16"/>
          <p:cNvSpPr/>
          <p:nvPr/>
        </p:nvSpPr>
        <p:spPr>
          <a:xfrm>
            <a:off x="2267744" y="4437112"/>
            <a:ext cx="3699510" cy="363855"/>
          </a:xfrm>
          <a:custGeom>
            <a:avLst/>
            <a:gdLst/>
            <a:ahLst/>
            <a:cxnLst/>
            <a:rect l="l" t="t" r="r" b="b"/>
            <a:pathLst>
              <a:path w="3699510" h="363854">
                <a:moveTo>
                  <a:pt x="3526239" y="306832"/>
                </a:moveTo>
                <a:lnTo>
                  <a:pt x="3522217" y="363842"/>
                </a:lnTo>
                <a:lnTo>
                  <a:pt x="3654866" y="308851"/>
                </a:lnTo>
                <a:lnTo>
                  <a:pt x="3554729" y="308851"/>
                </a:lnTo>
                <a:lnTo>
                  <a:pt x="3526239" y="306832"/>
                </a:lnTo>
                <a:close/>
              </a:path>
              <a:path w="3699510" h="363854">
                <a:moveTo>
                  <a:pt x="3530260" y="249819"/>
                </a:moveTo>
                <a:lnTo>
                  <a:pt x="3526239" y="306832"/>
                </a:lnTo>
                <a:lnTo>
                  <a:pt x="3554729" y="308851"/>
                </a:lnTo>
                <a:lnTo>
                  <a:pt x="3558793" y="251840"/>
                </a:lnTo>
                <a:lnTo>
                  <a:pt x="3530260" y="249819"/>
                </a:lnTo>
                <a:close/>
              </a:path>
              <a:path w="3699510" h="363854">
                <a:moveTo>
                  <a:pt x="3534282" y="192786"/>
                </a:moveTo>
                <a:lnTo>
                  <a:pt x="3530260" y="249819"/>
                </a:lnTo>
                <a:lnTo>
                  <a:pt x="3558793" y="251840"/>
                </a:lnTo>
                <a:lnTo>
                  <a:pt x="3554729" y="308851"/>
                </a:lnTo>
                <a:lnTo>
                  <a:pt x="3654866" y="308851"/>
                </a:lnTo>
                <a:lnTo>
                  <a:pt x="3699255" y="290449"/>
                </a:lnTo>
                <a:lnTo>
                  <a:pt x="3534282" y="192786"/>
                </a:lnTo>
                <a:close/>
              </a:path>
              <a:path w="3699510" h="363854">
                <a:moveTo>
                  <a:pt x="3936" y="0"/>
                </a:moveTo>
                <a:lnTo>
                  <a:pt x="0" y="57023"/>
                </a:lnTo>
                <a:lnTo>
                  <a:pt x="3526239" y="306832"/>
                </a:lnTo>
                <a:lnTo>
                  <a:pt x="3530260" y="249819"/>
                </a:lnTo>
                <a:lnTo>
                  <a:pt x="3936" y="0"/>
                </a:lnTo>
                <a:close/>
              </a:path>
            </a:pathLst>
          </a:custGeom>
          <a:solidFill>
            <a:srgbClr val="163793"/>
          </a:solidFill>
        </p:spPr>
        <p:txBody>
          <a:bodyPr wrap="square" lIns="0" tIns="0" rIns="0" bIns="0" rtlCol="0"/>
          <a:lstStyle/>
          <a:p>
            <a:endParaRPr/>
          </a:p>
        </p:txBody>
      </p:sp>
      <p:sp>
        <p:nvSpPr>
          <p:cNvPr id="31" name="object 17"/>
          <p:cNvSpPr txBox="1"/>
          <p:nvPr/>
        </p:nvSpPr>
        <p:spPr>
          <a:xfrm>
            <a:off x="4807580" y="4312755"/>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163793"/>
                </a:solidFill>
                <a:latin typeface="Arial"/>
                <a:cs typeface="Arial"/>
              </a:rPr>
              <a:t>A</a:t>
            </a:r>
            <a:endParaRPr sz="1800" dirty="0">
              <a:latin typeface="Arial"/>
              <a:cs typeface="Arial"/>
            </a:endParaRPr>
          </a:p>
        </p:txBody>
      </p:sp>
      <p:sp>
        <p:nvSpPr>
          <p:cNvPr id="32" name="object 18"/>
          <p:cNvSpPr txBox="1"/>
          <p:nvPr/>
        </p:nvSpPr>
        <p:spPr>
          <a:xfrm>
            <a:off x="4591556" y="4024723"/>
            <a:ext cx="450850" cy="391160"/>
          </a:xfrm>
          <a:prstGeom prst="rect">
            <a:avLst/>
          </a:prstGeom>
        </p:spPr>
        <p:txBody>
          <a:bodyPr vert="horz" wrap="square" lIns="0" tIns="12700" rIns="0" bIns="0" rtlCol="0">
            <a:spAutoFit/>
          </a:bodyPr>
          <a:lstStyle/>
          <a:p>
            <a:pPr marL="12700">
              <a:lnSpc>
                <a:spcPct val="100000"/>
              </a:lnSpc>
              <a:spcBef>
                <a:spcPts val="100"/>
              </a:spcBef>
            </a:pPr>
            <a:r>
              <a:rPr sz="3600" b="1" spc="-7" baseline="-37037" dirty="0">
                <a:solidFill>
                  <a:srgbClr val="163793"/>
                </a:solidFill>
                <a:latin typeface="Arial"/>
                <a:cs typeface="Arial"/>
              </a:rPr>
              <a:t>K</a:t>
            </a:r>
            <a:r>
              <a:rPr sz="2000" b="1" dirty="0">
                <a:solidFill>
                  <a:srgbClr val="163793"/>
                </a:solidFill>
                <a:latin typeface="Arial"/>
                <a:cs typeface="Arial"/>
              </a:rPr>
              <a:t>+</a:t>
            </a:r>
            <a:endParaRPr sz="2000" dirty="0">
              <a:latin typeface="Arial"/>
              <a:cs typeface="Arial"/>
            </a:endParaRPr>
          </a:p>
        </p:txBody>
      </p:sp>
      <p:sp>
        <p:nvSpPr>
          <p:cNvPr id="34" name="矩形 33"/>
          <p:cNvSpPr/>
          <p:nvPr/>
        </p:nvSpPr>
        <p:spPr>
          <a:xfrm>
            <a:off x="3203848" y="2636912"/>
            <a:ext cx="1770165" cy="461665"/>
          </a:xfrm>
          <a:prstGeom prst="rect">
            <a:avLst/>
          </a:prstGeom>
        </p:spPr>
        <p:txBody>
          <a:bodyPr wrap="none">
            <a:spAutoFit/>
          </a:bodyPr>
          <a:lstStyle/>
          <a:p>
            <a:pPr>
              <a:lnSpc>
                <a:spcPct val="100000"/>
              </a:lnSpc>
              <a:spcBef>
                <a:spcPts val="1295"/>
              </a:spcBef>
            </a:pPr>
            <a:r>
              <a:rPr lang="en-US" altLang="zh-CN" sz="2400" b="1" spc="105" dirty="0">
                <a:solidFill>
                  <a:srgbClr val="163793"/>
                </a:solidFill>
                <a:latin typeface="Arial"/>
                <a:cs typeface="Arial"/>
              </a:rPr>
              <a:t>“I’m</a:t>
            </a:r>
            <a:r>
              <a:rPr lang="en-US" altLang="zh-CN" sz="2400" b="1" spc="-140" dirty="0">
                <a:solidFill>
                  <a:srgbClr val="163793"/>
                </a:solidFill>
                <a:latin typeface="Arial"/>
                <a:cs typeface="Arial"/>
              </a:rPr>
              <a:t> </a:t>
            </a:r>
            <a:r>
              <a:rPr lang="en-US" altLang="zh-CN" sz="2400" b="1" spc="-15" dirty="0">
                <a:solidFill>
                  <a:srgbClr val="163793"/>
                </a:solidFill>
                <a:latin typeface="Arial"/>
                <a:cs typeface="Arial"/>
              </a:rPr>
              <a:t>Alice”</a:t>
            </a:r>
            <a:endParaRPr lang="en-US" altLang="zh-CN" sz="2400" dirty="0">
              <a:latin typeface="Arial"/>
              <a:cs typeface="Arial"/>
            </a:endParaRPr>
          </a:p>
        </p:txBody>
      </p:sp>
      <p:grpSp>
        <p:nvGrpSpPr>
          <p:cNvPr id="38" name="组合 37"/>
          <p:cNvGrpSpPr/>
          <p:nvPr/>
        </p:nvGrpSpPr>
        <p:grpSpPr>
          <a:xfrm>
            <a:off x="5796136" y="4974336"/>
            <a:ext cx="1744469" cy="513691"/>
            <a:chOff x="5796136" y="4974336"/>
            <a:chExt cx="1744469" cy="513691"/>
          </a:xfrm>
        </p:grpSpPr>
        <p:sp>
          <p:nvSpPr>
            <p:cNvPr id="35" name="object 25"/>
            <p:cNvSpPr txBox="1"/>
            <p:nvPr/>
          </p:nvSpPr>
          <p:spPr>
            <a:xfrm>
              <a:off x="6012160" y="5157192"/>
              <a:ext cx="1528445" cy="330835"/>
            </a:xfrm>
            <a:prstGeom prst="rect">
              <a:avLst/>
            </a:prstGeom>
          </p:spPr>
          <p:txBody>
            <a:bodyPr vert="horz" wrap="square" lIns="0" tIns="12700" rIns="0" bIns="0" rtlCol="0">
              <a:spAutoFit/>
            </a:bodyPr>
            <a:lstStyle/>
            <a:p>
              <a:pPr marL="12700">
                <a:lnSpc>
                  <a:spcPct val="100000"/>
                </a:lnSpc>
                <a:spcBef>
                  <a:spcPts val="100"/>
                </a:spcBef>
              </a:pPr>
              <a:r>
                <a:rPr sz="2400" b="1" spc="-60" baseline="-25000" dirty="0">
                  <a:solidFill>
                    <a:srgbClr val="163793"/>
                  </a:solidFill>
                  <a:latin typeface="Arial"/>
                  <a:cs typeface="Arial"/>
                </a:rPr>
                <a:t>A</a:t>
              </a:r>
              <a:r>
                <a:rPr sz="2000" b="1" spc="-40" dirty="0">
                  <a:solidFill>
                    <a:srgbClr val="163793"/>
                  </a:solidFill>
                  <a:latin typeface="Arial"/>
                  <a:cs typeface="Arial"/>
                </a:rPr>
                <a:t>(K</a:t>
              </a:r>
              <a:r>
                <a:rPr sz="2400" b="1" spc="-60" baseline="-30555" dirty="0">
                  <a:solidFill>
                    <a:srgbClr val="163793"/>
                  </a:solidFill>
                  <a:latin typeface="Arial"/>
                  <a:cs typeface="Arial"/>
                </a:rPr>
                <a:t>A</a:t>
              </a:r>
              <a:r>
                <a:rPr sz="2000" b="1" spc="-40" dirty="0">
                  <a:solidFill>
                    <a:srgbClr val="163793"/>
                  </a:solidFill>
                  <a:latin typeface="Arial"/>
                  <a:cs typeface="Arial"/>
                </a:rPr>
                <a:t>(R)) </a:t>
              </a:r>
              <a:r>
                <a:rPr sz="2000" b="1" dirty="0">
                  <a:solidFill>
                    <a:srgbClr val="163793"/>
                  </a:solidFill>
                  <a:latin typeface="Arial"/>
                  <a:cs typeface="Arial"/>
                </a:rPr>
                <a:t>=</a:t>
              </a:r>
              <a:r>
                <a:rPr sz="2000" b="1" spc="-80" dirty="0">
                  <a:solidFill>
                    <a:srgbClr val="163793"/>
                  </a:solidFill>
                  <a:latin typeface="Arial"/>
                  <a:cs typeface="Arial"/>
                </a:rPr>
                <a:t> </a:t>
              </a:r>
              <a:r>
                <a:rPr sz="2000" b="1" dirty="0">
                  <a:solidFill>
                    <a:srgbClr val="163793"/>
                  </a:solidFill>
                  <a:latin typeface="Arial"/>
                  <a:cs typeface="Arial"/>
                </a:rPr>
                <a:t>R</a:t>
              </a:r>
              <a:endParaRPr sz="2000" dirty="0">
                <a:latin typeface="Arial"/>
                <a:cs typeface="Arial"/>
              </a:endParaRPr>
            </a:p>
          </p:txBody>
        </p:sp>
        <p:sp>
          <p:nvSpPr>
            <p:cNvPr id="36" name="object 26"/>
            <p:cNvSpPr txBox="1"/>
            <p:nvPr/>
          </p:nvSpPr>
          <p:spPr>
            <a:xfrm>
              <a:off x="5796136" y="5013176"/>
              <a:ext cx="405130" cy="331470"/>
            </a:xfrm>
            <a:prstGeom prst="rect">
              <a:avLst/>
            </a:prstGeom>
          </p:spPr>
          <p:txBody>
            <a:bodyPr vert="horz" wrap="square" lIns="0" tIns="13335" rIns="0" bIns="0" rtlCol="0">
              <a:spAutoFit/>
            </a:bodyPr>
            <a:lstStyle/>
            <a:p>
              <a:pPr marL="12700">
                <a:lnSpc>
                  <a:spcPct val="100000"/>
                </a:lnSpc>
                <a:spcBef>
                  <a:spcPts val="105"/>
                </a:spcBef>
              </a:pPr>
              <a:r>
                <a:rPr sz="3000" b="1" baseline="-33333" dirty="0">
                  <a:solidFill>
                    <a:srgbClr val="163793"/>
                  </a:solidFill>
                  <a:latin typeface="Arial"/>
                  <a:cs typeface="Arial"/>
                </a:rPr>
                <a:t>K</a:t>
              </a:r>
              <a:r>
                <a:rPr sz="3000" b="1" spc="-397" baseline="-33333" dirty="0">
                  <a:solidFill>
                    <a:srgbClr val="163793"/>
                  </a:solidFill>
                  <a:latin typeface="Arial"/>
                  <a:cs typeface="Arial"/>
                </a:rPr>
                <a:t> </a:t>
              </a:r>
              <a:r>
                <a:rPr sz="2000" b="1" dirty="0">
                  <a:solidFill>
                    <a:srgbClr val="163793"/>
                  </a:solidFill>
                  <a:latin typeface="Arial"/>
                  <a:cs typeface="Arial"/>
                </a:rPr>
                <a:t>+</a:t>
              </a:r>
              <a:endParaRPr sz="2000" dirty="0">
                <a:latin typeface="Arial"/>
                <a:cs typeface="Arial"/>
              </a:endParaRPr>
            </a:p>
          </p:txBody>
        </p:sp>
        <p:sp>
          <p:nvSpPr>
            <p:cNvPr id="37" name="object 26"/>
            <p:cNvSpPr txBox="1"/>
            <p:nvPr/>
          </p:nvSpPr>
          <p:spPr>
            <a:xfrm>
              <a:off x="6456808" y="4974336"/>
              <a:ext cx="405130" cy="331470"/>
            </a:xfrm>
            <a:prstGeom prst="rect">
              <a:avLst/>
            </a:prstGeom>
          </p:spPr>
          <p:txBody>
            <a:bodyPr vert="horz" wrap="square" lIns="0" tIns="13335" rIns="0" bIns="0" rtlCol="0">
              <a:spAutoFit/>
            </a:bodyPr>
            <a:lstStyle/>
            <a:p>
              <a:pPr marL="12700">
                <a:lnSpc>
                  <a:spcPct val="100000"/>
                </a:lnSpc>
                <a:spcBef>
                  <a:spcPts val="105"/>
                </a:spcBef>
              </a:pPr>
              <a:r>
                <a:rPr lang="en-US" altLang="zh-CN" sz="2000" b="1" dirty="0">
                  <a:latin typeface="Arial"/>
                  <a:cs typeface="Arial"/>
                </a:rPr>
                <a:t>-</a:t>
              </a:r>
              <a:endParaRPr sz="2000" b="1" dirty="0">
                <a:latin typeface="Arial"/>
                <a:cs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a:t>
            </a:r>
            <a:r>
              <a:rPr lang="zh-CN" altLang="en-US"/>
              <a:t>章 网络安全密码学基础</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zh-CN" altLang="en-US" sz="2800" dirty="0">
                <a:solidFill>
                  <a:srgbClr val="00B050"/>
                </a:solidFill>
              </a:rPr>
              <a:t>数据加密</a:t>
            </a:r>
            <a:endParaRPr lang="en-US" altLang="zh-CN" sz="2800" dirty="0">
              <a:solidFill>
                <a:srgbClr val="00B050"/>
              </a:solidFill>
            </a:endParaRPr>
          </a:p>
          <a:p>
            <a:pPr marL="571500" indent="-571500">
              <a:buFont typeface="+mj-lt"/>
              <a:buAutoNum type="arabicPeriod"/>
            </a:pPr>
            <a:r>
              <a:rPr lang="zh-CN" altLang="en-US" dirty="0"/>
              <a:t>数字签名</a:t>
            </a:r>
            <a:endParaRPr lang="en-US" altLang="zh-CN" dirty="0"/>
          </a:p>
          <a:p>
            <a:pPr marL="571500" indent="-571500">
              <a:buFont typeface="+mj-lt"/>
              <a:buAutoNum type="arabicPeriod"/>
            </a:pPr>
            <a:r>
              <a:rPr lang="zh-CN" altLang="en-US" dirty="0"/>
              <a:t>报文鉴别</a:t>
            </a:r>
            <a:endParaRPr lang="en-US" altLang="zh-CN" dirty="0"/>
          </a:p>
          <a:p>
            <a:pPr marL="571500" indent="-571500">
              <a:buFont typeface="+mj-lt"/>
              <a:buAutoNum type="arabicPeriod"/>
            </a:pPr>
            <a:r>
              <a:rPr lang="zh-CN" altLang="en-US" dirty="0"/>
              <a:t>密钥管理</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4.6.2 </a:t>
            </a:r>
            <a:r>
              <a:rPr lang="zh-CN" altLang="en-US" dirty="0"/>
              <a:t>通信威胁 </a:t>
            </a:r>
            <a:r>
              <a:rPr lang="en-US" altLang="zh-CN" dirty="0"/>
              <a:t>6</a:t>
            </a:r>
            <a:endParaRPr lang="zh-CN" altLang="en-US" dirty="0"/>
          </a:p>
        </p:txBody>
      </p:sp>
      <p:sp>
        <p:nvSpPr>
          <p:cNvPr id="3" name="内容占位符 2"/>
          <p:cNvSpPr>
            <a:spLocks noGrp="1"/>
          </p:cNvSpPr>
          <p:nvPr>
            <p:ph sz="quarter" idx="1"/>
          </p:nvPr>
        </p:nvSpPr>
        <p:spPr/>
        <p:txBody>
          <a:bodyPr/>
          <a:lstStyle/>
          <a:p>
            <a:r>
              <a:rPr lang="zh-CN" altLang="en-US" dirty="0">
                <a:solidFill>
                  <a:srgbClr val="FF0000"/>
                </a:solidFill>
              </a:rPr>
              <a:t>问题二</a:t>
            </a:r>
            <a:r>
              <a:rPr lang="zh-CN" altLang="en-US" dirty="0"/>
              <a:t>：</a:t>
            </a:r>
            <a:r>
              <a:rPr lang="zh-CN" altLang="en-US" dirty="0">
                <a:solidFill>
                  <a:srgbClr val="0000FF"/>
                </a:solidFill>
              </a:rPr>
              <a:t>公钥密码系统</a:t>
            </a:r>
            <a:r>
              <a:rPr lang="zh-CN" altLang="en-US" dirty="0"/>
              <a:t>如何确认公钥与所声称的身份相符。</a:t>
            </a:r>
          </a:p>
        </p:txBody>
      </p:sp>
      <p:grpSp>
        <p:nvGrpSpPr>
          <p:cNvPr id="30" name="组合 29"/>
          <p:cNvGrpSpPr/>
          <p:nvPr/>
        </p:nvGrpSpPr>
        <p:grpSpPr>
          <a:xfrm>
            <a:off x="539552" y="2708920"/>
            <a:ext cx="8224038" cy="3049955"/>
            <a:chOff x="332333" y="1956257"/>
            <a:chExt cx="8224038" cy="3049955"/>
          </a:xfrm>
        </p:grpSpPr>
        <p:sp>
          <p:nvSpPr>
            <p:cNvPr id="31" name="object 3"/>
            <p:cNvSpPr txBox="1"/>
            <p:nvPr/>
          </p:nvSpPr>
          <p:spPr>
            <a:xfrm>
              <a:off x="6888860" y="2133091"/>
              <a:ext cx="1621155"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63793"/>
                  </a:solidFill>
                  <a:latin typeface="Arial"/>
                  <a:cs typeface="Arial"/>
                </a:rPr>
                <a:t>Bob</a:t>
              </a:r>
              <a:r>
                <a:rPr lang="en-US" sz="1600" b="1" dirty="0">
                  <a:solidFill>
                    <a:srgbClr val="163793"/>
                  </a:solidFill>
                  <a:latin typeface="Arial"/>
                  <a:cs typeface="Arial"/>
                </a:rPr>
                <a:t> </a:t>
              </a:r>
              <a:r>
                <a:rPr sz="1600" spc="5" dirty="0" err="1">
                  <a:solidFill>
                    <a:srgbClr val="163793"/>
                  </a:solidFill>
                  <a:latin typeface="Droid Sans Fallback"/>
                  <a:cs typeface="Droid Sans Fallback"/>
                </a:rPr>
                <a:t>的</a:t>
              </a:r>
              <a:r>
                <a:rPr sz="1600" spc="5" dirty="0" err="1">
                  <a:solidFill>
                    <a:srgbClr val="FF0000"/>
                  </a:solidFill>
                  <a:latin typeface="Droid Sans Fallback"/>
                  <a:cs typeface="Droid Sans Fallback"/>
                </a:rPr>
                <a:t>公开</a:t>
              </a:r>
              <a:r>
                <a:rPr sz="1600" spc="5" dirty="0" err="1">
                  <a:solidFill>
                    <a:srgbClr val="163793"/>
                  </a:solidFill>
                  <a:latin typeface="Droid Sans Fallback"/>
                  <a:cs typeface="Droid Sans Fallback"/>
                </a:rPr>
                <a:t>密钥</a:t>
              </a:r>
              <a:endParaRPr sz="1600" dirty="0">
                <a:latin typeface="Droid Sans Fallback"/>
                <a:cs typeface="Droid Sans Fallback"/>
              </a:endParaRPr>
            </a:p>
          </p:txBody>
        </p:sp>
        <p:sp>
          <p:nvSpPr>
            <p:cNvPr id="32" name="object 4"/>
            <p:cNvSpPr/>
            <p:nvPr/>
          </p:nvSpPr>
          <p:spPr>
            <a:xfrm>
              <a:off x="5925458" y="2257680"/>
              <a:ext cx="69850" cy="73660"/>
            </a:xfrm>
            <a:custGeom>
              <a:avLst/>
              <a:gdLst/>
              <a:ahLst/>
              <a:cxnLst/>
              <a:rect l="l" t="t" r="r" b="b"/>
              <a:pathLst>
                <a:path w="69850" h="73660">
                  <a:moveTo>
                    <a:pt x="55591" y="73337"/>
                  </a:moveTo>
                  <a:lnTo>
                    <a:pt x="69761" y="52956"/>
                  </a:lnTo>
                  <a:lnTo>
                    <a:pt x="19746" y="0"/>
                  </a:lnTo>
                  <a:lnTo>
                    <a:pt x="0" y="26827"/>
                  </a:lnTo>
                  <a:lnTo>
                    <a:pt x="55591" y="73337"/>
                  </a:lnTo>
                  <a:close/>
                </a:path>
              </a:pathLst>
            </a:custGeom>
            <a:solidFill>
              <a:srgbClr val="FFCC00"/>
            </a:solidFill>
          </p:spPr>
          <p:txBody>
            <a:bodyPr wrap="square" lIns="0" tIns="0" rIns="0" bIns="0" rtlCol="0"/>
            <a:lstStyle/>
            <a:p>
              <a:endParaRPr/>
            </a:p>
          </p:txBody>
        </p:sp>
        <p:sp>
          <p:nvSpPr>
            <p:cNvPr id="33" name="object 5"/>
            <p:cNvSpPr/>
            <p:nvPr/>
          </p:nvSpPr>
          <p:spPr>
            <a:xfrm>
              <a:off x="5931917" y="2221447"/>
              <a:ext cx="503555" cy="244475"/>
            </a:xfrm>
            <a:custGeom>
              <a:avLst/>
              <a:gdLst/>
              <a:ahLst/>
              <a:cxnLst/>
              <a:rect l="l" t="t" r="r" b="b"/>
              <a:pathLst>
                <a:path w="503554" h="244475">
                  <a:moveTo>
                    <a:pt x="12804" y="49124"/>
                  </a:moveTo>
                  <a:lnTo>
                    <a:pt x="180974" y="49124"/>
                  </a:lnTo>
                  <a:lnTo>
                    <a:pt x="91627" y="0"/>
                  </a:lnTo>
                  <a:lnTo>
                    <a:pt x="9093" y="45291"/>
                  </a:lnTo>
                  <a:lnTo>
                    <a:pt x="12804" y="49124"/>
                  </a:lnTo>
                  <a:close/>
                </a:path>
                <a:path w="503554" h="244475">
                  <a:moveTo>
                    <a:pt x="24439" y="61143"/>
                  </a:moveTo>
                  <a:lnTo>
                    <a:pt x="233784" y="61143"/>
                  </a:lnTo>
                  <a:lnTo>
                    <a:pt x="221012" y="25259"/>
                  </a:lnTo>
                  <a:lnTo>
                    <a:pt x="180974" y="49124"/>
                  </a:lnTo>
                  <a:lnTo>
                    <a:pt x="12804" y="49124"/>
                  </a:lnTo>
                  <a:lnTo>
                    <a:pt x="24439" y="61143"/>
                  </a:lnTo>
                  <a:close/>
                </a:path>
                <a:path w="503554" h="244475">
                  <a:moveTo>
                    <a:pt x="307098" y="57660"/>
                  </a:moveTo>
                  <a:lnTo>
                    <a:pt x="406706" y="57660"/>
                  </a:lnTo>
                  <a:lnTo>
                    <a:pt x="367364" y="33098"/>
                  </a:lnTo>
                  <a:lnTo>
                    <a:pt x="307098" y="57660"/>
                  </a:lnTo>
                  <a:close/>
                </a:path>
                <a:path w="503554" h="244475">
                  <a:moveTo>
                    <a:pt x="236617" y="59749"/>
                  </a:moveTo>
                  <a:lnTo>
                    <a:pt x="301971" y="59749"/>
                  </a:lnTo>
                  <a:lnTo>
                    <a:pt x="275220" y="40762"/>
                  </a:lnTo>
                  <a:lnTo>
                    <a:pt x="236617" y="59749"/>
                  </a:lnTo>
                  <a:close/>
                </a:path>
                <a:path w="503554" h="244475">
                  <a:moveTo>
                    <a:pt x="244276" y="192309"/>
                  </a:moveTo>
                  <a:lnTo>
                    <a:pt x="247071" y="138312"/>
                  </a:lnTo>
                  <a:lnTo>
                    <a:pt x="493432" y="102603"/>
                  </a:lnTo>
                  <a:lnTo>
                    <a:pt x="503223" y="82221"/>
                  </a:lnTo>
                  <a:lnTo>
                    <a:pt x="449020" y="45640"/>
                  </a:lnTo>
                  <a:lnTo>
                    <a:pt x="406706" y="57660"/>
                  </a:lnTo>
                  <a:lnTo>
                    <a:pt x="307098" y="57660"/>
                  </a:lnTo>
                  <a:lnTo>
                    <a:pt x="301971" y="59749"/>
                  </a:lnTo>
                  <a:lnTo>
                    <a:pt x="236617" y="59749"/>
                  </a:lnTo>
                  <a:lnTo>
                    <a:pt x="233784" y="61143"/>
                  </a:lnTo>
                  <a:lnTo>
                    <a:pt x="24439" y="61143"/>
                  </a:lnTo>
                  <a:lnTo>
                    <a:pt x="37255" y="74382"/>
                  </a:lnTo>
                  <a:lnTo>
                    <a:pt x="100721" y="74382"/>
                  </a:lnTo>
                  <a:lnTo>
                    <a:pt x="127472" y="97552"/>
                  </a:lnTo>
                  <a:lnTo>
                    <a:pt x="116112" y="138312"/>
                  </a:lnTo>
                  <a:lnTo>
                    <a:pt x="93025" y="160790"/>
                  </a:lnTo>
                  <a:lnTo>
                    <a:pt x="76765" y="163574"/>
                  </a:lnTo>
                  <a:lnTo>
                    <a:pt x="208" y="163574"/>
                  </a:lnTo>
                  <a:lnTo>
                    <a:pt x="0" y="173333"/>
                  </a:lnTo>
                  <a:lnTo>
                    <a:pt x="206327" y="173333"/>
                  </a:lnTo>
                  <a:lnTo>
                    <a:pt x="244276" y="192309"/>
                  </a:lnTo>
                  <a:close/>
                </a:path>
                <a:path w="503554" h="244475">
                  <a:moveTo>
                    <a:pt x="208" y="163574"/>
                  </a:moveTo>
                  <a:lnTo>
                    <a:pt x="76765" y="163574"/>
                  </a:lnTo>
                  <a:lnTo>
                    <a:pt x="64876" y="157992"/>
                  </a:lnTo>
                  <a:lnTo>
                    <a:pt x="54914" y="148936"/>
                  </a:lnTo>
                  <a:lnTo>
                    <a:pt x="41612" y="134825"/>
                  </a:lnTo>
                  <a:lnTo>
                    <a:pt x="51412" y="102254"/>
                  </a:lnTo>
                  <a:lnTo>
                    <a:pt x="2457" y="58181"/>
                  </a:lnTo>
                  <a:lnTo>
                    <a:pt x="208" y="163574"/>
                  </a:lnTo>
                  <a:close/>
                </a:path>
                <a:path w="503554" h="244475">
                  <a:moveTo>
                    <a:pt x="56312" y="94067"/>
                  </a:moveTo>
                  <a:lnTo>
                    <a:pt x="100721" y="74382"/>
                  </a:lnTo>
                  <a:lnTo>
                    <a:pt x="37255" y="74382"/>
                  </a:lnTo>
                  <a:lnTo>
                    <a:pt x="56312" y="94067"/>
                  </a:lnTo>
                  <a:close/>
                </a:path>
                <a:path w="503554" h="244475">
                  <a:moveTo>
                    <a:pt x="123278" y="244401"/>
                  </a:moveTo>
                  <a:lnTo>
                    <a:pt x="206327" y="173333"/>
                  </a:lnTo>
                  <a:lnTo>
                    <a:pt x="0" y="173333"/>
                  </a:lnTo>
                  <a:lnTo>
                    <a:pt x="61197" y="241441"/>
                  </a:lnTo>
                  <a:lnTo>
                    <a:pt x="123278" y="244401"/>
                  </a:lnTo>
                  <a:close/>
                </a:path>
              </a:pathLst>
            </a:custGeom>
            <a:solidFill>
              <a:srgbClr val="FFCC00"/>
            </a:solidFill>
          </p:spPr>
          <p:txBody>
            <a:bodyPr wrap="square" lIns="0" tIns="0" rIns="0" bIns="0" rtlCol="0"/>
            <a:lstStyle/>
            <a:p>
              <a:endParaRPr/>
            </a:p>
          </p:txBody>
        </p:sp>
        <p:sp>
          <p:nvSpPr>
            <p:cNvPr id="34" name="object 6"/>
            <p:cNvSpPr/>
            <p:nvPr/>
          </p:nvSpPr>
          <p:spPr>
            <a:xfrm>
              <a:off x="5916541" y="2208557"/>
              <a:ext cx="281940" cy="267335"/>
            </a:xfrm>
            <a:custGeom>
              <a:avLst/>
              <a:gdLst/>
              <a:ahLst/>
              <a:cxnLst/>
              <a:rect l="l" t="t" r="r" b="b"/>
              <a:pathLst>
                <a:path w="281939" h="267335">
                  <a:moveTo>
                    <a:pt x="156585" y="45291"/>
                  </a:moveTo>
                  <a:lnTo>
                    <a:pt x="206135" y="45291"/>
                  </a:lnTo>
                  <a:lnTo>
                    <a:pt x="201074" y="39543"/>
                  </a:lnTo>
                  <a:lnTo>
                    <a:pt x="168893" y="18638"/>
                  </a:lnTo>
                  <a:lnTo>
                    <a:pt x="120821" y="2090"/>
                  </a:lnTo>
                  <a:lnTo>
                    <a:pt x="103325" y="0"/>
                  </a:lnTo>
                  <a:lnTo>
                    <a:pt x="68878" y="2787"/>
                  </a:lnTo>
                  <a:lnTo>
                    <a:pt x="31121" y="25955"/>
                  </a:lnTo>
                  <a:lnTo>
                    <a:pt x="27062" y="31007"/>
                  </a:lnTo>
                  <a:lnTo>
                    <a:pt x="113816" y="31007"/>
                  </a:lnTo>
                  <a:lnTo>
                    <a:pt x="133402" y="34317"/>
                  </a:lnTo>
                  <a:lnTo>
                    <a:pt x="151942" y="42330"/>
                  </a:lnTo>
                  <a:lnTo>
                    <a:pt x="156585" y="45291"/>
                  </a:lnTo>
                  <a:close/>
                </a:path>
                <a:path w="281939" h="267335">
                  <a:moveTo>
                    <a:pt x="246365" y="85009"/>
                  </a:moveTo>
                  <a:lnTo>
                    <a:pt x="253531" y="84311"/>
                  </a:lnTo>
                  <a:lnTo>
                    <a:pt x="260167" y="81350"/>
                  </a:lnTo>
                  <a:lnTo>
                    <a:pt x="266465" y="76995"/>
                  </a:lnTo>
                  <a:lnTo>
                    <a:pt x="260167" y="57486"/>
                  </a:lnTo>
                  <a:lnTo>
                    <a:pt x="252825" y="35884"/>
                  </a:lnTo>
                  <a:lnTo>
                    <a:pt x="248278" y="30310"/>
                  </a:lnTo>
                  <a:lnTo>
                    <a:pt x="239184" y="27697"/>
                  </a:lnTo>
                  <a:lnTo>
                    <a:pt x="230620" y="28916"/>
                  </a:lnTo>
                  <a:lnTo>
                    <a:pt x="222410" y="33446"/>
                  </a:lnTo>
                  <a:lnTo>
                    <a:pt x="214361" y="39543"/>
                  </a:lnTo>
                  <a:lnTo>
                    <a:pt x="206135" y="45291"/>
                  </a:lnTo>
                  <a:lnTo>
                    <a:pt x="156585" y="45291"/>
                  </a:lnTo>
                  <a:lnTo>
                    <a:pt x="160682" y="47904"/>
                  </a:lnTo>
                  <a:lnTo>
                    <a:pt x="163366" y="50169"/>
                  </a:lnTo>
                  <a:lnTo>
                    <a:pt x="227825" y="50169"/>
                  </a:lnTo>
                  <a:lnTo>
                    <a:pt x="233593" y="60621"/>
                  </a:lnTo>
                  <a:lnTo>
                    <a:pt x="236389" y="73163"/>
                  </a:lnTo>
                  <a:lnTo>
                    <a:pt x="238493" y="78737"/>
                  </a:lnTo>
                  <a:lnTo>
                    <a:pt x="241465" y="82918"/>
                  </a:lnTo>
                  <a:lnTo>
                    <a:pt x="246365" y="85009"/>
                  </a:lnTo>
                  <a:close/>
                </a:path>
                <a:path w="281939" h="267335">
                  <a:moveTo>
                    <a:pt x="54546" y="246844"/>
                  </a:moveTo>
                  <a:lnTo>
                    <a:pt x="124838" y="246844"/>
                  </a:lnTo>
                  <a:lnTo>
                    <a:pt x="95291" y="243884"/>
                  </a:lnTo>
                  <a:lnTo>
                    <a:pt x="82004" y="238301"/>
                  </a:lnTo>
                  <a:lnTo>
                    <a:pt x="49308" y="208160"/>
                  </a:lnTo>
                  <a:lnTo>
                    <a:pt x="25353" y="149987"/>
                  </a:lnTo>
                  <a:lnTo>
                    <a:pt x="23248" y="118978"/>
                  </a:lnTo>
                  <a:lnTo>
                    <a:pt x="25000" y="104171"/>
                  </a:lnTo>
                  <a:lnTo>
                    <a:pt x="42304" y="66544"/>
                  </a:lnTo>
                  <a:lnTo>
                    <a:pt x="45806" y="61840"/>
                  </a:lnTo>
                  <a:lnTo>
                    <a:pt x="84446" y="34839"/>
                  </a:lnTo>
                  <a:lnTo>
                    <a:pt x="113816" y="31007"/>
                  </a:lnTo>
                  <a:lnTo>
                    <a:pt x="27062" y="31007"/>
                  </a:lnTo>
                  <a:lnTo>
                    <a:pt x="5944" y="77518"/>
                  </a:lnTo>
                  <a:lnTo>
                    <a:pt x="0" y="133436"/>
                  </a:lnTo>
                  <a:lnTo>
                    <a:pt x="2442" y="157474"/>
                  </a:lnTo>
                  <a:lnTo>
                    <a:pt x="16436" y="200159"/>
                  </a:lnTo>
                  <a:lnTo>
                    <a:pt x="40038" y="233949"/>
                  </a:lnTo>
                  <a:lnTo>
                    <a:pt x="47027" y="240748"/>
                  </a:lnTo>
                  <a:lnTo>
                    <a:pt x="54546" y="246844"/>
                  </a:lnTo>
                  <a:close/>
                </a:path>
                <a:path w="281939" h="267335">
                  <a:moveTo>
                    <a:pt x="190406" y="75776"/>
                  </a:moveTo>
                  <a:lnTo>
                    <a:pt x="197057" y="75776"/>
                  </a:lnTo>
                  <a:lnTo>
                    <a:pt x="208240" y="67589"/>
                  </a:lnTo>
                  <a:lnTo>
                    <a:pt x="213140" y="61666"/>
                  </a:lnTo>
                  <a:lnTo>
                    <a:pt x="218040" y="56092"/>
                  </a:lnTo>
                  <a:lnTo>
                    <a:pt x="222925" y="51911"/>
                  </a:lnTo>
                  <a:lnTo>
                    <a:pt x="227825" y="50169"/>
                  </a:lnTo>
                  <a:lnTo>
                    <a:pt x="163366" y="50169"/>
                  </a:lnTo>
                  <a:lnTo>
                    <a:pt x="168731" y="54699"/>
                  </a:lnTo>
                  <a:lnTo>
                    <a:pt x="176250" y="62536"/>
                  </a:lnTo>
                  <a:lnTo>
                    <a:pt x="182887" y="71595"/>
                  </a:lnTo>
                  <a:lnTo>
                    <a:pt x="190406" y="75776"/>
                  </a:lnTo>
                  <a:close/>
                </a:path>
                <a:path w="281939" h="267335">
                  <a:moveTo>
                    <a:pt x="260167" y="213039"/>
                  </a:moveTo>
                  <a:lnTo>
                    <a:pt x="267510" y="210079"/>
                  </a:lnTo>
                  <a:lnTo>
                    <a:pt x="273984" y="159570"/>
                  </a:lnTo>
                  <a:lnTo>
                    <a:pt x="281856" y="137616"/>
                  </a:lnTo>
                  <a:lnTo>
                    <a:pt x="260167" y="137965"/>
                  </a:lnTo>
                  <a:lnTo>
                    <a:pt x="248101" y="139707"/>
                  </a:lnTo>
                  <a:lnTo>
                    <a:pt x="251427" y="162881"/>
                  </a:lnTo>
                  <a:lnTo>
                    <a:pt x="253001" y="185696"/>
                  </a:lnTo>
                  <a:lnTo>
                    <a:pt x="247586" y="188832"/>
                  </a:lnTo>
                  <a:lnTo>
                    <a:pt x="198545" y="188832"/>
                  </a:lnTo>
                  <a:lnTo>
                    <a:pt x="195129" y="193184"/>
                  </a:lnTo>
                  <a:lnTo>
                    <a:pt x="190939" y="198591"/>
                  </a:lnTo>
                  <a:lnTo>
                    <a:pt x="223984" y="198591"/>
                  </a:lnTo>
                  <a:lnTo>
                    <a:pt x="234299" y="203471"/>
                  </a:lnTo>
                  <a:lnTo>
                    <a:pt x="240244" y="207119"/>
                  </a:lnTo>
                  <a:lnTo>
                    <a:pt x="246527" y="210607"/>
                  </a:lnTo>
                  <a:lnTo>
                    <a:pt x="253178" y="212863"/>
                  </a:lnTo>
                  <a:lnTo>
                    <a:pt x="260167" y="213039"/>
                  </a:lnTo>
                  <a:close/>
                </a:path>
                <a:path w="281939" h="267335">
                  <a:moveTo>
                    <a:pt x="198545" y="188832"/>
                  </a:moveTo>
                  <a:lnTo>
                    <a:pt x="247586" y="188832"/>
                  </a:lnTo>
                  <a:lnTo>
                    <a:pt x="242686" y="188481"/>
                  </a:lnTo>
                  <a:lnTo>
                    <a:pt x="233769" y="181682"/>
                  </a:lnTo>
                  <a:lnTo>
                    <a:pt x="229576" y="177330"/>
                  </a:lnTo>
                  <a:lnTo>
                    <a:pt x="225382" y="173505"/>
                  </a:lnTo>
                  <a:lnTo>
                    <a:pt x="221012" y="171585"/>
                  </a:lnTo>
                  <a:lnTo>
                    <a:pt x="216289" y="172289"/>
                  </a:lnTo>
                  <a:lnTo>
                    <a:pt x="203516" y="182561"/>
                  </a:lnTo>
                  <a:lnTo>
                    <a:pt x="198545" y="188832"/>
                  </a:lnTo>
                  <a:close/>
                </a:path>
                <a:path w="281939" h="267335">
                  <a:moveTo>
                    <a:pt x="106297" y="267051"/>
                  </a:moveTo>
                  <a:lnTo>
                    <a:pt x="163125" y="254332"/>
                  </a:lnTo>
                  <a:lnTo>
                    <a:pt x="199676" y="224718"/>
                  </a:lnTo>
                  <a:lnTo>
                    <a:pt x="216465" y="202767"/>
                  </a:lnTo>
                  <a:lnTo>
                    <a:pt x="219776" y="199104"/>
                  </a:lnTo>
                  <a:lnTo>
                    <a:pt x="223984" y="198591"/>
                  </a:lnTo>
                  <a:lnTo>
                    <a:pt x="190939" y="198591"/>
                  </a:lnTo>
                  <a:lnTo>
                    <a:pt x="190406" y="199280"/>
                  </a:lnTo>
                  <a:lnTo>
                    <a:pt x="185167" y="205727"/>
                  </a:lnTo>
                  <a:lnTo>
                    <a:pt x="151589" y="236206"/>
                  </a:lnTo>
                  <a:lnTo>
                    <a:pt x="124838" y="246844"/>
                  </a:lnTo>
                  <a:lnTo>
                    <a:pt x="54546" y="246844"/>
                  </a:lnTo>
                  <a:lnTo>
                    <a:pt x="62595" y="252237"/>
                  </a:lnTo>
                  <a:lnTo>
                    <a:pt x="70806" y="256764"/>
                  </a:lnTo>
                  <a:lnTo>
                    <a:pt x="79370" y="260604"/>
                  </a:lnTo>
                  <a:lnTo>
                    <a:pt x="88125" y="263563"/>
                  </a:lnTo>
                  <a:lnTo>
                    <a:pt x="106297" y="267051"/>
                  </a:lnTo>
                  <a:close/>
                </a:path>
              </a:pathLst>
            </a:custGeom>
            <a:solidFill>
              <a:srgbClr val="000000"/>
            </a:solidFill>
          </p:spPr>
          <p:txBody>
            <a:bodyPr wrap="square" lIns="0" tIns="0" rIns="0" bIns="0" rtlCol="0"/>
            <a:lstStyle/>
            <a:p>
              <a:endParaRPr/>
            </a:p>
          </p:txBody>
        </p:sp>
        <p:sp>
          <p:nvSpPr>
            <p:cNvPr id="35" name="object 7"/>
            <p:cNvSpPr/>
            <p:nvPr/>
          </p:nvSpPr>
          <p:spPr>
            <a:xfrm>
              <a:off x="6166394" y="2247577"/>
              <a:ext cx="278130" cy="174625"/>
            </a:xfrm>
            <a:custGeom>
              <a:avLst/>
              <a:gdLst/>
              <a:ahLst/>
              <a:cxnLst/>
              <a:rect l="l" t="t" r="r" b="b"/>
              <a:pathLst>
                <a:path w="278129" h="174625">
                  <a:moveTo>
                    <a:pt x="11374" y="21427"/>
                  </a:moveTo>
                  <a:lnTo>
                    <a:pt x="180273" y="21427"/>
                  </a:lnTo>
                  <a:lnTo>
                    <a:pt x="169607" y="16026"/>
                  </a:lnTo>
                  <a:lnTo>
                    <a:pt x="160690" y="11323"/>
                  </a:lnTo>
                  <a:lnTo>
                    <a:pt x="153172" y="7665"/>
                  </a:lnTo>
                  <a:lnTo>
                    <a:pt x="146877" y="4529"/>
                  </a:lnTo>
                  <a:lnTo>
                    <a:pt x="136909" y="871"/>
                  </a:lnTo>
                  <a:lnTo>
                    <a:pt x="129223" y="0"/>
                  </a:lnTo>
                  <a:lnTo>
                    <a:pt x="112786" y="5401"/>
                  </a:lnTo>
                  <a:lnTo>
                    <a:pt x="100367" y="10975"/>
                  </a:lnTo>
                  <a:lnTo>
                    <a:pt x="82533" y="18465"/>
                  </a:lnTo>
                  <a:lnTo>
                    <a:pt x="17646" y="18465"/>
                  </a:lnTo>
                  <a:lnTo>
                    <a:pt x="11374" y="21427"/>
                  </a:lnTo>
                  <a:close/>
                </a:path>
                <a:path w="278129" h="174625">
                  <a:moveTo>
                    <a:pt x="17646" y="18465"/>
                  </a:moveTo>
                  <a:lnTo>
                    <a:pt x="82533" y="18465"/>
                  </a:lnTo>
                  <a:lnTo>
                    <a:pt x="73969" y="13936"/>
                  </a:lnTo>
                  <a:lnTo>
                    <a:pt x="66627" y="10626"/>
                  </a:lnTo>
                  <a:lnTo>
                    <a:pt x="54899" y="6271"/>
                  </a:lnTo>
                  <a:lnTo>
                    <a:pt x="40038" y="5748"/>
                  </a:lnTo>
                  <a:lnTo>
                    <a:pt x="28502" y="12194"/>
                  </a:lnTo>
                  <a:lnTo>
                    <a:pt x="21336" y="16723"/>
                  </a:lnTo>
                  <a:lnTo>
                    <a:pt x="17646" y="18465"/>
                  </a:lnTo>
                  <a:close/>
                </a:path>
                <a:path w="278129" h="174625">
                  <a:moveTo>
                    <a:pt x="10314" y="174019"/>
                  </a:moveTo>
                  <a:lnTo>
                    <a:pt x="11712" y="173843"/>
                  </a:lnTo>
                  <a:lnTo>
                    <a:pt x="21689" y="169140"/>
                  </a:lnTo>
                  <a:lnTo>
                    <a:pt x="27280" y="162004"/>
                  </a:lnTo>
                  <a:lnTo>
                    <a:pt x="29546" y="143892"/>
                  </a:lnTo>
                  <a:lnTo>
                    <a:pt x="27972" y="127158"/>
                  </a:lnTo>
                  <a:lnTo>
                    <a:pt x="28678" y="121766"/>
                  </a:lnTo>
                  <a:lnTo>
                    <a:pt x="32004" y="119671"/>
                  </a:lnTo>
                  <a:lnTo>
                    <a:pt x="48440" y="116886"/>
                  </a:lnTo>
                  <a:lnTo>
                    <a:pt x="139708" y="104695"/>
                  </a:lnTo>
                  <a:lnTo>
                    <a:pt x="175378" y="99641"/>
                  </a:lnTo>
                  <a:lnTo>
                    <a:pt x="239198" y="88493"/>
                  </a:lnTo>
                  <a:lnTo>
                    <a:pt x="277839" y="67938"/>
                  </a:lnTo>
                  <a:lnTo>
                    <a:pt x="277315" y="57485"/>
                  </a:lnTo>
                  <a:lnTo>
                    <a:pt x="253185" y="24910"/>
                  </a:lnTo>
                  <a:lnTo>
                    <a:pt x="216291" y="8709"/>
                  </a:lnTo>
                  <a:lnTo>
                    <a:pt x="203878" y="11323"/>
                  </a:lnTo>
                  <a:lnTo>
                    <a:pt x="180273" y="21427"/>
                  </a:lnTo>
                  <a:lnTo>
                    <a:pt x="3291" y="21427"/>
                  </a:lnTo>
                  <a:lnTo>
                    <a:pt x="3144" y="22472"/>
                  </a:lnTo>
                  <a:lnTo>
                    <a:pt x="113478" y="22472"/>
                  </a:lnTo>
                  <a:lnTo>
                    <a:pt x="120306" y="23168"/>
                  </a:lnTo>
                  <a:lnTo>
                    <a:pt x="127987" y="27871"/>
                  </a:lnTo>
                  <a:lnTo>
                    <a:pt x="134253" y="32575"/>
                  </a:lnTo>
                  <a:lnTo>
                    <a:pt x="203178" y="32575"/>
                  </a:lnTo>
                  <a:lnTo>
                    <a:pt x="226084" y="37279"/>
                  </a:lnTo>
                  <a:lnTo>
                    <a:pt x="240247" y="45118"/>
                  </a:lnTo>
                  <a:lnTo>
                    <a:pt x="246542" y="54873"/>
                  </a:lnTo>
                  <a:lnTo>
                    <a:pt x="247241" y="60447"/>
                  </a:lnTo>
                  <a:lnTo>
                    <a:pt x="246542" y="66370"/>
                  </a:lnTo>
                  <a:lnTo>
                    <a:pt x="196359" y="79260"/>
                  </a:lnTo>
                  <a:lnTo>
                    <a:pt x="130091" y="87970"/>
                  </a:lnTo>
                  <a:lnTo>
                    <a:pt x="10314" y="98945"/>
                  </a:lnTo>
                  <a:lnTo>
                    <a:pt x="2619" y="101209"/>
                  </a:lnTo>
                  <a:lnTo>
                    <a:pt x="5253" y="145460"/>
                  </a:lnTo>
                  <a:lnTo>
                    <a:pt x="2104" y="171938"/>
                  </a:lnTo>
                  <a:lnTo>
                    <a:pt x="10314" y="174019"/>
                  </a:lnTo>
                  <a:close/>
                </a:path>
                <a:path w="278129" h="174625">
                  <a:moveTo>
                    <a:pt x="3291" y="21427"/>
                  </a:moveTo>
                  <a:lnTo>
                    <a:pt x="11374" y="21427"/>
                  </a:lnTo>
                  <a:lnTo>
                    <a:pt x="10314" y="18465"/>
                  </a:lnTo>
                  <a:lnTo>
                    <a:pt x="4899" y="9930"/>
                  </a:lnTo>
                  <a:lnTo>
                    <a:pt x="3291" y="21427"/>
                  </a:lnTo>
                  <a:close/>
                </a:path>
                <a:path w="278129" h="174625">
                  <a:moveTo>
                    <a:pt x="65391" y="45118"/>
                  </a:moveTo>
                  <a:lnTo>
                    <a:pt x="75706" y="44246"/>
                  </a:lnTo>
                  <a:lnTo>
                    <a:pt x="89170" y="39021"/>
                  </a:lnTo>
                  <a:lnTo>
                    <a:pt x="95291" y="33969"/>
                  </a:lnTo>
                  <a:lnTo>
                    <a:pt x="101236" y="28918"/>
                  </a:lnTo>
                  <a:lnTo>
                    <a:pt x="107180" y="24736"/>
                  </a:lnTo>
                  <a:lnTo>
                    <a:pt x="113478" y="22472"/>
                  </a:lnTo>
                  <a:lnTo>
                    <a:pt x="3144" y="22472"/>
                  </a:lnTo>
                  <a:lnTo>
                    <a:pt x="2120" y="29788"/>
                  </a:lnTo>
                  <a:lnTo>
                    <a:pt x="37595" y="29788"/>
                  </a:lnTo>
                  <a:lnTo>
                    <a:pt x="47380" y="33445"/>
                  </a:lnTo>
                  <a:lnTo>
                    <a:pt x="56297" y="40066"/>
                  </a:lnTo>
                  <a:lnTo>
                    <a:pt x="60844" y="43027"/>
                  </a:lnTo>
                  <a:lnTo>
                    <a:pt x="65391" y="45118"/>
                  </a:lnTo>
                  <a:close/>
                </a:path>
                <a:path w="278129" h="174625">
                  <a:moveTo>
                    <a:pt x="0" y="44944"/>
                  </a:moveTo>
                  <a:lnTo>
                    <a:pt x="10314" y="42330"/>
                  </a:lnTo>
                  <a:lnTo>
                    <a:pt x="37595" y="29788"/>
                  </a:lnTo>
                  <a:lnTo>
                    <a:pt x="2120" y="29788"/>
                  </a:lnTo>
                  <a:lnTo>
                    <a:pt x="0" y="44944"/>
                  </a:lnTo>
                  <a:close/>
                </a:path>
                <a:path w="278129" h="174625">
                  <a:moveTo>
                    <a:pt x="164711" y="44421"/>
                  </a:moveTo>
                  <a:lnTo>
                    <a:pt x="180972" y="40066"/>
                  </a:lnTo>
                  <a:lnTo>
                    <a:pt x="190938" y="36407"/>
                  </a:lnTo>
                  <a:lnTo>
                    <a:pt x="203178" y="32575"/>
                  </a:lnTo>
                  <a:lnTo>
                    <a:pt x="134253" y="32575"/>
                  </a:lnTo>
                  <a:lnTo>
                    <a:pt x="139358" y="36407"/>
                  </a:lnTo>
                  <a:lnTo>
                    <a:pt x="148800" y="41808"/>
                  </a:lnTo>
                  <a:lnTo>
                    <a:pt x="164711" y="44421"/>
                  </a:lnTo>
                  <a:close/>
                </a:path>
              </a:pathLst>
            </a:custGeom>
            <a:solidFill>
              <a:srgbClr val="000000"/>
            </a:solidFill>
          </p:spPr>
          <p:txBody>
            <a:bodyPr wrap="square" lIns="0" tIns="0" rIns="0" bIns="0" rtlCol="0"/>
            <a:lstStyle/>
            <a:p>
              <a:endParaRPr/>
            </a:p>
          </p:txBody>
        </p:sp>
        <p:sp>
          <p:nvSpPr>
            <p:cNvPr id="36" name="object 8"/>
            <p:cNvSpPr/>
            <p:nvPr/>
          </p:nvSpPr>
          <p:spPr>
            <a:xfrm>
              <a:off x="6112538" y="2295482"/>
              <a:ext cx="273050" cy="40640"/>
            </a:xfrm>
            <a:custGeom>
              <a:avLst/>
              <a:gdLst/>
              <a:ahLst/>
              <a:cxnLst/>
              <a:rect l="l" t="t" r="r" b="b"/>
              <a:pathLst>
                <a:path w="273050" h="40639">
                  <a:moveTo>
                    <a:pt x="84799" y="40064"/>
                  </a:moveTo>
                  <a:lnTo>
                    <a:pt x="138140" y="36232"/>
                  </a:lnTo>
                  <a:lnTo>
                    <a:pt x="191115" y="28916"/>
                  </a:lnTo>
                  <a:lnTo>
                    <a:pt x="236402" y="19334"/>
                  </a:lnTo>
                  <a:lnTo>
                    <a:pt x="272595" y="4529"/>
                  </a:lnTo>
                  <a:lnTo>
                    <a:pt x="272420" y="0"/>
                  </a:lnTo>
                  <a:lnTo>
                    <a:pt x="134461" y="8361"/>
                  </a:lnTo>
                  <a:lnTo>
                    <a:pt x="0" y="14458"/>
                  </a:lnTo>
                  <a:lnTo>
                    <a:pt x="706" y="23689"/>
                  </a:lnTo>
                  <a:lnTo>
                    <a:pt x="8048" y="30658"/>
                  </a:lnTo>
                  <a:lnTo>
                    <a:pt x="38816" y="38671"/>
                  </a:lnTo>
                  <a:lnTo>
                    <a:pt x="84799" y="40064"/>
                  </a:lnTo>
                  <a:close/>
                </a:path>
              </a:pathLst>
            </a:custGeom>
            <a:solidFill>
              <a:srgbClr val="000000"/>
            </a:solidFill>
          </p:spPr>
          <p:txBody>
            <a:bodyPr wrap="square" lIns="0" tIns="0" rIns="0" bIns="0" rtlCol="0"/>
            <a:lstStyle/>
            <a:p>
              <a:endParaRPr/>
            </a:p>
          </p:txBody>
        </p:sp>
        <p:sp>
          <p:nvSpPr>
            <p:cNvPr id="37" name="object 9"/>
            <p:cNvSpPr/>
            <p:nvPr/>
          </p:nvSpPr>
          <p:spPr>
            <a:xfrm>
              <a:off x="5969866" y="2286945"/>
              <a:ext cx="96689" cy="103644"/>
            </a:xfrm>
            <a:prstGeom prst="rect">
              <a:avLst/>
            </a:prstGeom>
            <a:blipFill>
              <a:blip r:embed="rId2" cstate="print"/>
              <a:stretch>
                <a:fillRect/>
              </a:stretch>
            </a:blipFill>
          </p:spPr>
          <p:txBody>
            <a:bodyPr wrap="square" lIns="0" tIns="0" rIns="0" bIns="0" rtlCol="0"/>
            <a:lstStyle/>
            <a:p>
              <a:endParaRPr/>
            </a:p>
          </p:txBody>
        </p:sp>
        <p:sp>
          <p:nvSpPr>
            <p:cNvPr id="38" name="object 10"/>
            <p:cNvSpPr txBox="1"/>
            <p:nvPr/>
          </p:nvSpPr>
          <p:spPr>
            <a:xfrm>
              <a:off x="6669037" y="2244289"/>
              <a:ext cx="1720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C00000"/>
                  </a:solidFill>
                  <a:latin typeface="Arial"/>
                  <a:cs typeface="Arial"/>
                </a:rPr>
                <a:t>B</a:t>
              </a:r>
              <a:endParaRPr sz="1600" dirty="0">
                <a:latin typeface="Arial"/>
                <a:cs typeface="Arial"/>
              </a:endParaRPr>
            </a:p>
          </p:txBody>
        </p:sp>
        <p:sp>
          <p:nvSpPr>
            <p:cNvPr id="39" name="object 11"/>
            <p:cNvSpPr txBox="1"/>
            <p:nvPr/>
          </p:nvSpPr>
          <p:spPr>
            <a:xfrm>
              <a:off x="6465823" y="1956257"/>
              <a:ext cx="419238" cy="321242"/>
            </a:xfrm>
            <a:prstGeom prst="rect">
              <a:avLst/>
            </a:prstGeom>
          </p:spPr>
          <p:txBody>
            <a:bodyPr vert="horz" wrap="square" lIns="0" tIns="13335" rIns="0" bIns="0" rtlCol="0">
              <a:spAutoFit/>
            </a:bodyPr>
            <a:lstStyle/>
            <a:p>
              <a:pPr marL="12700">
                <a:lnSpc>
                  <a:spcPct val="100000"/>
                </a:lnSpc>
                <a:spcBef>
                  <a:spcPts val="105"/>
                </a:spcBef>
              </a:pPr>
              <a:r>
                <a:rPr sz="3000" b="1" spc="-307" baseline="-31944" dirty="0">
                  <a:solidFill>
                    <a:srgbClr val="C00000"/>
                  </a:solidFill>
                  <a:latin typeface="Arial"/>
                  <a:cs typeface="Arial"/>
                </a:rPr>
                <a:t>K</a:t>
              </a:r>
              <a:r>
                <a:rPr lang="en-US" sz="3000" b="1" spc="-307" baseline="-31944" dirty="0">
                  <a:solidFill>
                    <a:srgbClr val="C00000"/>
                  </a:solidFill>
                  <a:latin typeface="Arial"/>
                  <a:cs typeface="Arial"/>
                </a:rPr>
                <a:t> </a:t>
              </a:r>
              <a:r>
                <a:rPr sz="1600" b="1" spc="-5" dirty="0">
                  <a:solidFill>
                    <a:srgbClr val="C00000"/>
                  </a:solidFill>
                  <a:latin typeface="Arial"/>
                  <a:cs typeface="Arial"/>
                </a:rPr>
                <a:t>+</a:t>
              </a:r>
              <a:r>
                <a:rPr lang="en-US" sz="1600" b="1" spc="-5" dirty="0">
                  <a:solidFill>
                    <a:srgbClr val="C00000"/>
                  </a:solidFill>
                  <a:latin typeface="Arial"/>
                  <a:cs typeface="Arial"/>
                </a:rPr>
                <a:t> </a:t>
              </a:r>
              <a:endParaRPr sz="1600" dirty="0">
                <a:latin typeface="Arial"/>
                <a:cs typeface="Arial"/>
              </a:endParaRPr>
            </a:p>
          </p:txBody>
        </p:sp>
        <p:sp>
          <p:nvSpPr>
            <p:cNvPr id="40" name="object 12"/>
            <p:cNvSpPr txBox="1"/>
            <p:nvPr/>
          </p:nvSpPr>
          <p:spPr>
            <a:xfrm>
              <a:off x="6934581" y="2818638"/>
              <a:ext cx="1621790"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63793"/>
                  </a:solidFill>
                  <a:latin typeface="Arial"/>
                  <a:cs typeface="Arial"/>
                </a:rPr>
                <a:t>Bob</a:t>
              </a:r>
              <a:r>
                <a:rPr lang="en-US" sz="1600" b="1" dirty="0">
                  <a:solidFill>
                    <a:srgbClr val="163793"/>
                  </a:solidFill>
                  <a:latin typeface="Arial"/>
                  <a:cs typeface="Arial"/>
                </a:rPr>
                <a:t> </a:t>
              </a:r>
              <a:r>
                <a:rPr sz="1600" spc="5" dirty="0" err="1">
                  <a:solidFill>
                    <a:srgbClr val="163793"/>
                  </a:solidFill>
                  <a:latin typeface="Droid Sans Fallback"/>
                  <a:cs typeface="Droid Sans Fallback"/>
                </a:rPr>
                <a:t>的</a:t>
              </a:r>
              <a:r>
                <a:rPr sz="1600" spc="5" dirty="0" err="1">
                  <a:solidFill>
                    <a:srgbClr val="FF0000"/>
                  </a:solidFill>
                  <a:latin typeface="Droid Sans Fallback"/>
                  <a:cs typeface="Droid Sans Fallback"/>
                </a:rPr>
                <a:t>私</a:t>
              </a:r>
              <a:r>
                <a:rPr sz="1600" spc="10" dirty="0" err="1">
                  <a:solidFill>
                    <a:srgbClr val="FF0000"/>
                  </a:solidFill>
                  <a:latin typeface="Droid Sans Fallback"/>
                  <a:cs typeface="Droid Sans Fallback"/>
                </a:rPr>
                <a:t>有</a:t>
              </a:r>
              <a:r>
                <a:rPr sz="1600" spc="5" dirty="0" err="1">
                  <a:solidFill>
                    <a:srgbClr val="163793"/>
                  </a:solidFill>
                  <a:latin typeface="Droid Sans Fallback"/>
                  <a:cs typeface="Droid Sans Fallback"/>
                </a:rPr>
                <a:t>密钥</a:t>
              </a:r>
              <a:endParaRPr sz="1600" dirty="0">
                <a:latin typeface="Droid Sans Fallback"/>
                <a:cs typeface="Droid Sans Fallback"/>
              </a:endParaRPr>
            </a:p>
          </p:txBody>
        </p:sp>
        <p:sp>
          <p:nvSpPr>
            <p:cNvPr id="41" name="object 13"/>
            <p:cNvSpPr/>
            <p:nvPr/>
          </p:nvSpPr>
          <p:spPr>
            <a:xfrm>
              <a:off x="5952853" y="2906830"/>
              <a:ext cx="71755" cy="74930"/>
            </a:xfrm>
            <a:custGeom>
              <a:avLst/>
              <a:gdLst/>
              <a:ahLst/>
              <a:cxnLst/>
              <a:rect l="l" t="t" r="r" b="b"/>
              <a:pathLst>
                <a:path w="71754" h="74930">
                  <a:moveTo>
                    <a:pt x="56820" y="74821"/>
                  </a:moveTo>
                  <a:lnTo>
                    <a:pt x="71303" y="54028"/>
                  </a:lnTo>
                  <a:lnTo>
                    <a:pt x="20183" y="0"/>
                  </a:lnTo>
                  <a:lnTo>
                    <a:pt x="0" y="27369"/>
                  </a:lnTo>
                  <a:lnTo>
                    <a:pt x="56820" y="74821"/>
                  </a:lnTo>
                  <a:close/>
                </a:path>
              </a:pathLst>
            </a:custGeom>
            <a:solidFill>
              <a:srgbClr val="FFCC00"/>
            </a:solidFill>
          </p:spPr>
          <p:txBody>
            <a:bodyPr wrap="square" lIns="0" tIns="0" rIns="0" bIns="0" rtlCol="0"/>
            <a:lstStyle/>
            <a:p>
              <a:endParaRPr/>
            </a:p>
          </p:txBody>
        </p:sp>
        <p:sp>
          <p:nvSpPr>
            <p:cNvPr id="42" name="object 14"/>
            <p:cNvSpPr/>
            <p:nvPr/>
          </p:nvSpPr>
          <p:spPr>
            <a:xfrm>
              <a:off x="5959456" y="2869864"/>
              <a:ext cx="514350" cy="249554"/>
            </a:xfrm>
            <a:custGeom>
              <a:avLst/>
              <a:gdLst/>
              <a:ahLst/>
              <a:cxnLst/>
              <a:rect l="l" t="t" r="r" b="b"/>
              <a:pathLst>
                <a:path w="514350" h="249555">
                  <a:moveTo>
                    <a:pt x="13087" y="50118"/>
                  </a:moveTo>
                  <a:lnTo>
                    <a:pt x="184974" y="50118"/>
                  </a:lnTo>
                  <a:lnTo>
                    <a:pt x="93652" y="0"/>
                  </a:lnTo>
                  <a:lnTo>
                    <a:pt x="9294" y="46207"/>
                  </a:lnTo>
                  <a:lnTo>
                    <a:pt x="13087" y="50118"/>
                  </a:lnTo>
                  <a:close/>
                </a:path>
                <a:path w="514350" h="249555">
                  <a:moveTo>
                    <a:pt x="24979" y="62380"/>
                  </a:moveTo>
                  <a:lnTo>
                    <a:pt x="238951" y="62380"/>
                  </a:lnTo>
                  <a:lnTo>
                    <a:pt x="225897" y="25770"/>
                  </a:lnTo>
                  <a:lnTo>
                    <a:pt x="184974" y="50118"/>
                  </a:lnTo>
                  <a:lnTo>
                    <a:pt x="13087" y="50118"/>
                  </a:lnTo>
                  <a:lnTo>
                    <a:pt x="24979" y="62380"/>
                  </a:lnTo>
                  <a:close/>
                </a:path>
                <a:path w="514350" h="249555">
                  <a:moveTo>
                    <a:pt x="313886" y="58826"/>
                  </a:moveTo>
                  <a:lnTo>
                    <a:pt x="415696" y="58826"/>
                  </a:lnTo>
                  <a:lnTo>
                    <a:pt x="375484" y="33768"/>
                  </a:lnTo>
                  <a:lnTo>
                    <a:pt x="313886" y="58826"/>
                  </a:lnTo>
                  <a:close/>
                </a:path>
                <a:path w="514350" h="249555">
                  <a:moveTo>
                    <a:pt x="241847" y="60958"/>
                  </a:moveTo>
                  <a:lnTo>
                    <a:pt x="308646" y="60958"/>
                  </a:lnTo>
                  <a:lnTo>
                    <a:pt x="281303" y="41586"/>
                  </a:lnTo>
                  <a:lnTo>
                    <a:pt x="241847" y="60958"/>
                  </a:lnTo>
                  <a:close/>
                </a:path>
                <a:path w="514350" h="249555">
                  <a:moveTo>
                    <a:pt x="249675" y="196200"/>
                  </a:moveTo>
                  <a:lnTo>
                    <a:pt x="252532" y="141111"/>
                  </a:lnTo>
                  <a:lnTo>
                    <a:pt x="504339" y="104679"/>
                  </a:lnTo>
                  <a:lnTo>
                    <a:pt x="514346" y="83885"/>
                  </a:lnTo>
                  <a:lnTo>
                    <a:pt x="458944" y="46563"/>
                  </a:lnTo>
                  <a:lnTo>
                    <a:pt x="415696" y="58826"/>
                  </a:lnTo>
                  <a:lnTo>
                    <a:pt x="313886" y="58826"/>
                  </a:lnTo>
                  <a:lnTo>
                    <a:pt x="308646" y="60958"/>
                  </a:lnTo>
                  <a:lnTo>
                    <a:pt x="241847" y="60958"/>
                  </a:lnTo>
                  <a:lnTo>
                    <a:pt x="238951" y="62380"/>
                  </a:lnTo>
                  <a:lnTo>
                    <a:pt x="24979" y="62380"/>
                  </a:lnTo>
                  <a:lnTo>
                    <a:pt x="38079" y="75887"/>
                  </a:lnTo>
                  <a:lnTo>
                    <a:pt x="102947" y="75887"/>
                  </a:lnTo>
                  <a:lnTo>
                    <a:pt x="130289" y="99525"/>
                  </a:lnTo>
                  <a:lnTo>
                    <a:pt x="118678" y="141111"/>
                  </a:lnTo>
                  <a:lnTo>
                    <a:pt x="95081" y="164044"/>
                  </a:lnTo>
                  <a:lnTo>
                    <a:pt x="78462" y="166884"/>
                  </a:lnTo>
                  <a:lnTo>
                    <a:pt x="212" y="166884"/>
                  </a:lnTo>
                  <a:lnTo>
                    <a:pt x="0" y="176841"/>
                  </a:lnTo>
                  <a:lnTo>
                    <a:pt x="210887" y="176841"/>
                  </a:lnTo>
                  <a:lnTo>
                    <a:pt x="249675" y="196200"/>
                  </a:lnTo>
                  <a:close/>
                </a:path>
                <a:path w="514350" h="249555">
                  <a:moveTo>
                    <a:pt x="212" y="166884"/>
                  </a:moveTo>
                  <a:lnTo>
                    <a:pt x="78462" y="166884"/>
                  </a:lnTo>
                  <a:lnTo>
                    <a:pt x="66310" y="161188"/>
                  </a:lnTo>
                  <a:lnTo>
                    <a:pt x="56128" y="151949"/>
                  </a:lnTo>
                  <a:lnTo>
                    <a:pt x="42532" y="137553"/>
                  </a:lnTo>
                  <a:lnTo>
                    <a:pt x="52548" y="104323"/>
                  </a:lnTo>
                  <a:lnTo>
                    <a:pt x="2511" y="59359"/>
                  </a:lnTo>
                  <a:lnTo>
                    <a:pt x="212" y="166884"/>
                  </a:lnTo>
                  <a:close/>
                </a:path>
                <a:path w="514350" h="249555">
                  <a:moveTo>
                    <a:pt x="57557" y="95970"/>
                  </a:moveTo>
                  <a:lnTo>
                    <a:pt x="102947" y="75887"/>
                  </a:lnTo>
                  <a:lnTo>
                    <a:pt x="38079" y="75887"/>
                  </a:lnTo>
                  <a:lnTo>
                    <a:pt x="57557" y="95970"/>
                  </a:lnTo>
                  <a:close/>
                </a:path>
                <a:path w="514350" h="249555">
                  <a:moveTo>
                    <a:pt x="126003" y="249347"/>
                  </a:moveTo>
                  <a:lnTo>
                    <a:pt x="210887" y="176841"/>
                  </a:lnTo>
                  <a:lnTo>
                    <a:pt x="0" y="176841"/>
                  </a:lnTo>
                  <a:lnTo>
                    <a:pt x="62550" y="246327"/>
                  </a:lnTo>
                  <a:lnTo>
                    <a:pt x="126003" y="249347"/>
                  </a:lnTo>
                  <a:close/>
                </a:path>
              </a:pathLst>
            </a:custGeom>
            <a:solidFill>
              <a:srgbClr val="FFCC00"/>
            </a:solidFill>
          </p:spPr>
          <p:txBody>
            <a:bodyPr wrap="square" lIns="0" tIns="0" rIns="0" bIns="0" rtlCol="0"/>
            <a:lstStyle/>
            <a:p>
              <a:endParaRPr/>
            </a:p>
          </p:txBody>
        </p:sp>
        <p:sp>
          <p:nvSpPr>
            <p:cNvPr id="43" name="object 15"/>
            <p:cNvSpPr/>
            <p:nvPr/>
          </p:nvSpPr>
          <p:spPr>
            <a:xfrm>
              <a:off x="5943739" y="2856713"/>
              <a:ext cx="288290" cy="273050"/>
            </a:xfrm>
            <a:custGeom>
              <a:avLst/>
              <a:gdLst/>
              <a:ahLst/>
              <a:cxnLst/>
              <a:rect l="l" t="t" r="r" b="b"/>
              <a:pathLst>
                <a:path w="288289" h="273050">
                  <a:moveTo>
                    <a:pt x="160047" y="46208"/>
                  </a:moveTo>
                  <a:lnTo>
                    <a:pt x="210692" y="46208"/>
                  </a:lnTo>
                  <a:lnTo>
                    <a:pt x="205518" y="40343"/>
                  </a:lnTo>
                  <a:lnTo>
                    <a:pt x="172626" y="19016"/>
                  </a:lnTo>
                  <a:lnTo>
                    <a:pt x="123491" y="2132"/>
                  </a:lnTo>
                  <a:lnTo>
                    <a:pt x="105609" y="0"/>
                  </a:lnTo>
                  <a:lnTo>
                    <a:pt x="70401" y="2843"/>
                  </a:lnTo>
                  <a:lnTo>
                    <a:pt x="31809" y="26480"/>
                  </a:lnTo>
                  <a:lnTo>
                    <a:pt x="27660" y="31635"/>
                  </a:lnTo>
                  <a:lnTo>
                    <a:pt x="116332" y="31635"/>
                  </a:lnTo>
                  <a:lnTo>
                    <a:pt x="136350" y="35012"/>
                  </a:lnTo>
                  <a:lnTo>
                    <a:pt x="155300" y="43186"/>
                  </a:lnTo>
                  <a:lnTo>
                    <a:pt x="160047" y="46208"/>
                  </a:lnTo>
                  <a:close/>
                </a:path>
                <a:path w="288289" h="273050">
                  <a:moveTo>
                    <a:pt x="251810" y="86729"/>
                  </a:moveTo>
                  <a:lnTo>
                    <a:pt x="259135" y="86017"/>
                  </a:lnTo>
                  <a:lnTo>
                    <a:pt x="265918" y="82996"/>
                  </a:lnTo>
                  <a:lnTo>
                    <a:pt x="272355" y="78553"/>
                  </a:lnTo>
                  <a:lnTo>
                    <a:pt x="265918" y="58649"/>
                  </a:lnTo>
                  <a:lnTo>
                    <a:pt x="258413" y="36610"/>
                  </a:lnTo>
                  <a:lnTo>
                    <a:pt x="253766" y="30923"/>
                  </a:lnTo>
                  <a:lnTo>
                    <a:pt x="244471" y="28258"/>
                  </a:lnTo>
                  <a:lnTo>
                    <a:pt x="235718" y="29501"/>
                  </a:lnTo>
                  <a:lnTo>
                    <a:pt x="227326" y="34122"/>
                  </a:lnTo>
                  <a:lnTo>
                    <a:pt x="219099" y="40343"/>
                  </a:lnTo>
                  <a:lnTo>
                    <a:pt x="210692" y="46208"/>
                  </a:lnTo>
                  <a:lnTo>
                    <a:pt x="160047" y="46208"/>
                  </a:lnTo>
                  <a:lnTo>
                    <a:pt x="164234" y="48873"/>
                  </a:lnTo>
                  <a:lnTo>
                    <a:pt x="166977" y="51184"/>
                  </a:lnTo>
                  <a:lnTo>
                    <a:pt x="232860" y="51184"/>
                  </a:lnTo>
                  <a:lnTo>
                    <a:pt x="238756" y="61848"/>
                  </a:lnTo>
                  <a:lnTo>
                    <a:pt x="241614" y="74643"/>
                  </a:lnTo>
                  <a:lnTo>
                    <a:pt x="243764" y="80330"/>
                  </a:lnTo>
                  <a:lnTo>
                    <a:pt x="246802" y="84595"/>
                  </a:lnTo>
                  <a:lnTo>
                    <a:pt x="251810" y="86729"/>
                  </a:lnTo>
                  <a:close/>
                </a:path>
                <a:path w="288289" h="273050">
                  <a:moveTo>
                    <a:pt x="55752" y="251839"/>
                  </a:moveTo>
                  <a:lnTo>
                    <a:pt x="127597" y="251839"/>
                  </a:lnTo>
                  <a:lnTo>
                    <a:pt x="97397" y="248819"/>
                  </a:lnTo>
                  <a:lnTo>
                    <a:pt x="83816" y="243123"/>
                  </a:lnTo>
                  <a:lnTo>
                    <a:pt x="50398" y="212372"/>
                  </a:lnTo>
                  <a:lnTo>
                    <a:pt x="25913" y="153021"/>
                  </a:lnTo>
                  <a:lnTo>
                    <a:pt x="23762" y="121385"/>
                  </a:lnTo>
                  <a:lnTo>
                    <a:pt x="25552" y="106278"/>
                  </a:lnTo>
                  <a:lnTo>
                    <a:pt x="43239" y="67891"/>
                  </a:lnTo>
                  <a:lnTo>
                    <a:pt x="46818" y="63092"/>
                  </a:lnTo>
                  <a:lnTo>
                    <a:pt x="86313" y="35544"/>
                  </a:lnTo>
                  <a:lnTo>
                    <a:pt x="116332" y="31635"/>
                  </a:lnTo>
                  <a:lnTo>
                    <a:pt x="27660" y="31635"/>
                  </a:lnTo>
                  <a:lnTo>
                    <a:pt x="6076" y="79086"/>
                  </a:lnTo>
                  <a:lnTo>
                    <a:pt x="0" y="136136"/>
                  </a:lnTo>
                  <a:lnTo>
                    <a:pt x="2496" y="160661"/>
                  </a:lnTo>
                  <a:lnTo>
                    <a:pt x="16799" y="204209"/>
                  </a:lnTo>
                  <a:lnTo>
                    <a:pt x="40923" y="238683"/>
                  </a:lnTo>
                  <a:lnTo>
                    <a:pt x="48067" y="245620"/>
                  </a:lnTo>
                  <a:lnTo>
                    <a:pt x="55752" y="251839"/>
                  </a:lnTo>
                  <a:close/>
                </a:path>
                <a:path w="288289" h="273050">
                  <a:moveTo>
                    <a:pt x="194614" y="77309"/>
                  </a:moveTo>
                  <a:lnTo>
                    <a:pt x="201412" y="77309"/>
                  </a:lnTo>
                  <a:lnTo>
                    <a:pt x="212842" y="68956"/>
                  </a:lnTo>
                  <a:lnTo>
                    <a:pt x="217851" y="62914"/>
                  </a:lnTo>
                  <a:lnTo>
                    <a:pt x="222859" y="57227"/>
                  </a:lnTo>
                  <a:lnTo>
                    <a:pt x="227852" y="52962"/>
                  </a:lnTo>
                  <a:lnTo>
                    <a:pt x="232860" y="51184"/>
                  </a:lnTo>
                  <a:lnTo>
                    <a:pt x="166977" y="51184"/>
                  </a:lnTo>
                  <a:lnTo>
                    <a:pt x="172461" y="55805"/>
                  </a:lnTo>
                  <a:lnTo>
                    <a:pt x="180146" y="63802"/>
                  </a:lnTo>
                  <a:lnTo>
                    <a:pt x="186929" y="73044"/>
                  </a:lnTo>
                  <a:lnTo>
                    <a:pt x="194614" y="77309"/>
                  </a:lnTo>
                  <a:close/>
                </a:path>
                <a:path w="288289" h="273050">
                  <a:moveTo>
                    <a:pt x="265918" y="217350"/>
                  </a:moveTo>
                  <a:lnTo>
                    <a:pt x="273423" y="214330"/>
                  </a:lnTo>
                  <a:lnTo>
                    <a:pt x="280040" y="162799"/>
                  </a:lnTo>
                  <a:lnTo>
                    <a:pt x="288086" y="140401"/>
                  </a:lnTo>
                  <a:lnTo>
                    <a:pt x="265918" y="140757"/>
                  </a:lnTo>
                  <a:lnTo>
                    <a:pt x="253585" y="142534"/>
                  </a:lnTo>
                  <a:lnTo>
                    <a:pt x="256984" y="166177"/>
                  </a:lnTo>
                  <a:lnTo>
                    <a:pt x="258593" y="189454"/>
                  </a:lnTo>
                  <a:lnTo>
                    <a:pt x="253059" y="192653"/>
                  </a:lnTo>
                  <a:lnTo>
                    <a:pt x="202933" y="192653"/>
                  </a:lnTo>
                  <a:lnTo>
                    <a:pt x="199442" y="197093"/>
                  </a:lnTo>
                  <a:lnTo>
                    <a:pt x="195160" y="202610"/>
                  </a:lnTo>
                  <a:lnTo>
                    <a:pt x="228935" y="202610"/>
                  </a:lnTo>
                  <a:lnTo>
                    <a:pt x="239478" y="207588"/>
                  </a:lnTo>
                  <a:lnTo>
                    <a:pt x="245554" y="211310"/>
                  </a:lnTo>
                  <a:lnTo>
                    <a:pt x="251976" y="214868"/>
                  </a:lnTo>
                  <a:lnTo>
                    <a:pt x="258774" y="217171"/>
                  </a:lnTo>
                  <a:lnTo>
                    <a:pt x="265918" y="217350"/>
                  </a:lnTo>
                  <a:close/>
                </a:path>
                <a:path w="288289" h="273050">
                  <a:moveTo>
                    <a:pt x="202933" y="192653"/>
                  </a:moveTo>
                  <a:lnTo>
                    <a:pt x="253059" y="192653"/>
                  </a:lnTo>
                  <a:lnTo>
                    <a:pt x="248051" y="192294"/>
                  </a:lnTo>
                  <a:lnTo>
                    <a:pt x="238936" y="185358"/>
                  </a:lnTo>
                  <a:lnTo>
                    <a:pt x="234650" y="180918"/>
                  </a:lnTo>
                  <a:lnTo>
                    <a:pt x="230364" y="177016"/>
                  </a:lnTo>
                  <a:lnTo>
                    <a:pt x="225897" y="175057"/>
                  </a:lnTo>
                  <a:lnTo>
                    <a:pt x="221069" y="175775"/>
                  </a:lnTo>
                  <a:lnTo>
                    <a:pt x="208015" y="186255"/>
                  </a:lnTo>
                  <a:lnTo>
                    <a:pt x="202933" y="192653"/>
                  </a:lnTo>
                  <a:close/>
                </a:path>
                <a:path w="288289" h="273050">
                  <a:moveTo>
                    <a:pt x="108647" y="272454"/>
                  </a:moveTo>
                  <a:lnTo>
                    <a:pt x="147254" y="267835"/>
                  </a:lnTo>
                  <a:lnTo>
                    <a:pt x="185681" y="246681"/>
                  </a:lnTo>
                  <a:lnTo>
                    <a:pt x="212842" y="218606"/>
                  </a:lnTo>
                  <a:lnTo>
                    <a:pt x="221250" y="206870"/>
                  </a:lnTo>
                  <a:lnTo>
                    <a:pt x="224634" y="203133"/>
                  </a:lnTo>
                  <a:lnTo>
                    <a:pt x="228935" y="202610"/>
                  </a:lnTo>
                  <a:lnTo>
                    <a:pt x="195160" y="202610"/>
                  </a:lnTo>
                  <a:lnTo>
                    <a:pt x="194614" y="203312"/>
                  </a:lnTo>
                  <a:lnTo>
                    <a:pt x="189260" y="209890"/>
                  </a:lnTo>
                  <a:lnTo>
                    <a:pt x="154939" y="240985"/>
                  </a:lnTo>
                  <a:lnTo>
                    <a:pt x="127597" y="251839"/>
                  </a:lnTo>
                  <a:lnTo>
                    <a:pt x="55752" y="251839"/>
                  </a:lnTo>
                  <a:lnTo>
                    <a:pt x="63979" y="257340"/>
                  </a:lnTo>
                  <a:lnTo>
                    <a:pt x="72371" y="261960"/>
                  </a:lnTo>
                  <a:lnTo>
                    <a:pt x="81124" y="265877"/>
                  </a:lnTo>
                  <a:lnTo>
                    <a:pt x="90073" y="268896"/>
                  </a:lnTo>
                  <a:lnTo>
                    <a:pt x="108647" y="272454"/>
                  </a:lnTo>
                  <a:close/>
                </a:path>
              </a:pathLst>
            </a:custGeom>
            <a:solidFill>
              <a:srgbClr val="000000"/>
            </a:solidFill>
          </p:spPr>
          <p:txBody>
            <a:bodyPr wrap="square" lIns="0" tIns="0" rIns="0" bIns="0" rtlCol="0"/>
            <a:lstStyle/>
            <a:p>
              <a:endParaRPr/>
            </a:p>
          </p:txBody>
        </p:sp>
        <p:sp>
          <p:nvSpPr>
            <p:cNvPr id="44" name="object 16"/>
            <p:cNvSpPr/>
            <p:nvPr/>
          </p:nvSpPr>
          <p:spPr>
            <a:xfrm>
              <a:off x="6199115" y="2896522"/>
              <a:ext cx="284480" cy="177800"/>
            </a:xfrm>
            <a:custGeom>
              <a:avLst/>
              <a:gdLst/>
              <a:ahLst/>
              <a:cxnLst/>
              <a:rect l="l" t="t" r="r" b="b"/>
              <a:pathLst>
                <a:path w="284479" h="177800">
                  <a:moveTo>
                    <a:pt x="11625" y="21860"/>
                  </a:moveTo>
                  <a:lnTo>
                    <a:pt x="184258" y="21860"/>
                  </a:lnTo>
                  <a:lnTo>
                    <a:pt x="173355" y="16350"/>
                  </a:lnTo>
                  <a:lnTo>
                    <a:pt x="164241" y="11553"/>
                  </a:lnTo>
                  <a:lnTo>
                    <a:pt x="156558" y="7820"/>
                  </a:lnTo>
                  <a:lnTo>
                    <a:pt x="150124" y="4620"/>
                  </a:lnTo>
                  <a:lnTo>
                    <a:pt x="139936" y="889"/>
                  </a:lnTo>
                  <a:lnTo>
                    <a:pt x="132079" y="0"/>
                  </a:lnTo>
                  <a:lnTo>
                    <a:pt x="115279" y="5510"/>
                  </a:lnTo>
                  <a:lnTo>
                    <a:pt x="102586" y="11197"/>
                  </a:lnTo>
                  <a:lnTo>
                    <a:pt x="84358" y="18839"/>
                  </a:lnTo>
                  <a:lnTo>
                    <a:pt x="18036" y="18839"/>
                  </a:lnTo>
                  <a:lnTo>
                    <a:pt x="11625" y="21860"/>
                  </a:lnTo>
                  <a:close/>
                </a:path>
                <a:path w="284479" h="177800">
                  <a:moveTo>
                    <a:pt x="18036" y="18839"/>
                  </a:moveTo>
                  <a:lnTo>
                    <a:pt x="84358" y="18839"/>
                  </a:lnTo>
                  <a:lnTo>
                    <a:pt x="75604" y="14218"/>
                  </a:lnTo>
                  <a:lnTo>
                    <a:pt x="68100" y="10841"/>
                  </a:lnTo>
                  <a:lnTo>
                    <a:pt x="56113" y="6398"/>
                  </a:lnTo>
                  <a:lnTo>
                    <a:pt x="40923" y="5864"/>
                  </a:lnTo>
                  <a:lnTo>
                    <a:pt x="29132" y="12441"/>
                  </a:lnTo>
                  <a:lnTo>
                    <a:pt x="21807" y="17062"/>
                  </a:lnTo>
                  <a:lnTo>
                    <a:pt x="18036" y="18839"/>
                  </a:lnTo>
                  <a:close/>
                </a:path>
                <a:path w="284479" h="177800">
                  <a:moveTo>
                    <a:pt x="10542" y="177540"/>
                  </a:moveTo>
                  <a:lnTo>
                    <a:pt x="11971" y="177361"/>
                  </a:lnTo>
                  <a:lnTo>
                    <a:pt x="22168" y="172562"/>
                  </a:lnTo>
                  <a:lnTo>
                    <a:pt x="27883" y="165282"/>
                  </a:lnTo>
                  <a:lnTo>
                    <a:pt x="30199" y="146804"/>
                  </a:lnTo>
                  <a:lnTo>
                    <a:pt x="28590" y="129731"/>
                  </a:lnTo>
                  <a:lnTo>
                    <a:pt x="29312" y="124230"/>
                  </a:lnTo>
                  <a:lnTo>
                    <a:pt x="32711" y="122092"/>
                  </a:lnTo>
                  <a:lnTo>
                    <a:pt x="49510" y="119252"/>
                  </a:lnTo>
                  <a:lnTo>
                    <a:pt x="142796" y="106813"/>
                  </a:lnTo>
                  <a:lnTo>
                    <a:pt x="179254" y="101657"/>
                  </a:lnTo>
                  <a:lnTo>
                    <a:pt x="244485" y="90284"/>
                  </a:lnTo>
                  <a:lnTo>
                    <a:pt x="283981" y="69312"/>
                  </a:lnTo>
                  <a:lnTo>
                    <a:pt x="283444" y="58649"/>
                  </a:lnTo>
                  <a:lnTo>
                    <a:pt x="258781" y="25414"/>
                  </a:lnTo>
                  <a:lnTo>
                    <a:pt x="221072" y="8886"/>
                  </a:lnTo>
                  <a:lnTo>
                    <a:pt x="208385" y="11553"/>
                  </a:lnTo>
                  <a:lnTo>
                    <a:pt x="184258" y="21860"/>
                  </a:lnTo>
                  <a:lnTo>
                    <a:pt x="3363" y="21860"/>
                  </a:lnTo>
                  <a:lnTo>
                    <a:pt x="3214" y="22926"/>
                  </a:lnTo>
                  <a:lnTo>
                    <a:pt x="115986" y="22926"/>
                  </a:lnTo>
                  <a:lnTo>
                    <a:pt x="122965" y="23636"/>
                  </a:lnTo>
                  <a:lnTo>
                    <a:pt x="130815" y="28435"/>
                  </a:lnTo>
                  <a:lnTo>
                    <a:pt x="137220" y="33234"/>
                  </a:lnTo>
                  <a:lnTo>
                    <a:pt x="207669" y="33234"/>
                  </a:lnTo>
                  <a:lnTo>
                    <a:pt x="231081" y="38033"/>
                  </a:lnTo>
                  <a:lnTo>
                    <a:pt x="245557" y="46031"/>
                  </a:lnTo>
                  <a:lnTo>
                    <a:pt x="251991" y="55983"/>
                  </a:lnTo>
                  <a:lnTo>
                    <a:pt x="252705" y="61670"/>
                  </a:lnTo>
                  <a:lnTo>
                    <a:pt x="251991" y="67713"/>
                  </a:lnTo>
                  <a:lnTo>
                    <a:pt x="200699" y="80864"/>
                  </a:lnTo>
                  <a:lnTo>
                    <a:pt x="132966" y="89750"/>
                  </a:lnTo>
                  <a:lnTo>
                    <a:pt x="10542" y="100947"/>
                  </a:lnTo>
                  <a:lnTo>
                    <a:pt x="2677" y="103257"/>
                  </a:lnTo>
                  <a:lnTo>
                    <a:pt x="5369" y="148403"/>
                  </a:lnTo>
                  <a:lnTo>
                    <a:pt x="2150" y="175417"/>
                  </a:lnTo>
                  <a:lnTo>
                    <a:pt x="10542" y="177540"/>
                  </a:lnTo>
                  <a:close/>
                </a:path>
                <a:path w="284479" h="177800">
                  <a:moveTo>
                    <a:pt x="3363" y="21860"/>
                  </a:moveTo>
                  <a:lnTo>
                    <a:pt x="11625" y="21860"/>
                  </a:lnTo>
                  <a:lnTo>
                    <a:pt x="10542" y="18839"/>
                  </a:lnTo>
                  <a:lnTo>
                    <a:pt x="5008" y="10131"/>
                  </a:lnTo>
                  <a:lnTo>
                    <a:pt x="3363" y="21860"/>
                  </a:lnTo>
                  <a:close/>
                </a:path>
                <a:path w="284479" h="177800">
                  <a:moveTo>
                    <a:pt x="66836" y="46031"/>
                  </a:moveTo>
                  <a:lnTo>
                    <a:pt x="77379" y="45142"/>
                  </a:lnTo>
                  <a:lnTo>
                    <a:pt x="91141" y="39810"/>
                  </a:lnTo>
                  <a:lnTo>
                    <a:pt x="97397" y="34656"/>
                  </a:lnTo>
                  <a:lnTo>
                    <a:pt x="103473" y="29503"/>
                  </a:lnTo>
                  <a:lnTo>
                    <a:pt x="109549" y="25236"/>
                  </a:lnTo>
                  <a:lnTo>
                    <a:pt x="115986" y="22926"/>
                  </a:lnTo>
                  <a:lnTo>
                    <a:pt x="3214" y="22926"/>
                  </a:lnTo>
                  <a:lnTo>
                    <a:pt x="2167" y="30391"/>
                  </a:lnTo>
                  <a:lnTo>
                    <a:pt x="38426" y="30391"/>
                  </a:lnTo>
                  <a:lnTo>
                    <a:pt x="48428" y="34122"/>
                  </a:lnTo>
                  <a:lnTo>
                    <a:pt x="57542" y="40876"/>
                  </a:lnTo>
                  <a:lnTo>
                    <a:pt x="62189" y="43898"/>
                  </a:lnTo>
                  <a:lnTo>
                    <a:pt x="66836" y="46031"/>
                  </a:lnTo>
                  <a:close/>
                </a:path>
                <a:path w="284479" h="177800">
                  <a:moveTo>
                    <a:pt x="0" y="45853"/>
                  </a:moveTo>
                  <a:lnTo>
                    <a:pt x="10542" y="43186"/>
                  </a:lnTo>
                  <a:lnTo>
                    <a:pt x="38426" y="30391"/>
                  </a:lnTo>
                  <a:lnTo>
                    <a:pt x="2167" y="30391"/>
                  </a:lnTo>
                  <a:lnTo>
                    <a:pt x="0" y="45853"/>
                  </a:lnTo>
                  <a:close/>
                </a:path>
                <a:path w="284479" h="177800">
                  <a:moveTo>
                    <a:pt x="168352" y="45319"/>
                  </a:moveTo>
                  <a:lnTo>
                    <a:pt x="184972" y="40876"/>
                  </a:lnTo>
                  <a:lnTo>
                    <a:pt x="195159" y="37143"/>
                  </a:lnTo>
                  <a:lnTo>
                    <a:pt x="207669" y="33234"/>
                  </a:lnTo>
                  <a:lnTo>
                    <a:pt x="137220" y="33234"/>
                  </a:lnTo>
                  <a:lnTo>
                    <a:pt x="142438" y="37143"/>
                  </a:lnTo>
                  <a:lnTo>
                    <a:pt x="152089" y="42654"/>
                  </a:lnTo>
                  <a:lnTo>
                    <a:pt x="168352" y="45319"/>
                  </a:lnTo>
                  <a:close/>
                </a:path>
              </a:pathLst>
            </a:custGeom>
            <a:solidFill>
              <a:srgbClr val="000000"/>
            </a:solidFill>
          </p:spPr>
          <p:txBody>
            <a:bodyPr wrap="square" lIns="0" tIns="0" rIns="0" bIns="0" rtlCol="0"/>
            <a:lstStyle/>
            <a:p>
              <a:endParaRPr/>
            </a:p>
          </p:txBody>
        </p:sp>
        <p:sp>
          <p:nvSpPr>
            <p:cNvPr id="45" name="object 17"/>
            <p:cNvSpPr/>
            <p:nvPr/>
          </p:nvSpPr>
          <p:spPr>
            <a:xfrm>
              <a:off x="6144069" y="2945397"/>
              <a:ext cx="278765" cy="41275"/>
            </a:xfrm>
            <a:custGeom>
              <a:avLst/>
              <a:gdLst/>
              <a:ahLst/>
              <a:cxnLst/>
              <a:rect l="l" t="t" r="r" b="b"/>
              <a:pathLst>
                <a:path w="278764" h="41275">
                  <a:moveTo>
                    <a:pt x="86674" y="40875"/>
                  </a:moveTo>
                  <a:lnTo>
                    <a:pt x="141193" y="36966"/>
                  </a:lnTo>
                  <a:lnTo>
                    <a:pt x="195339" y="29501"/>
                  </a:lnTo>
                  <a:lnTo>
                    <a:pt x="241627" y="19726"/>
                  </a:lnTo>
                  <a:lnTo>
                    <a:pt x="278620" y="4620"/>
                  </a:lnTo>
                  <a:lnTo>
                    <a:pt x="278441" y="0"/>
                  </a:lnTo>
                  <a:lnTo>
                    <a:pt x="137433" y="8530"/>
                  </a:lnTo>
                  <a:lnTo>
                    <a:pt x="0" y="14750"/>
                  </a:lnTo>
                  <a:lnTo>
                    <a:pt x="721" y="24169"/>
                  </a:lnTo>
                  <a:lnTo>
                    <a:pt x="8226" y="31279"/>
                  </a:lnTo>
                  <a:lnTo>
                    <a:pt x="39674" y="39453"/>
                  </a:lnTo>
                  <a:lnTo>
                    <a:pt x="86674" y="40875"/>
                  </a:lnTo>
                  <a:close/>
                </a:path>
              </a:pathLst>
            </a:custGeom>
            <a:solidFill>
              <a:srgbClr val="000000"/>
            </a:solidFill>
          </p:spPr>
          <p:txBody>
            <a:bodyPr wrap="square" lIns="0" tIns="0" rIns="0" bIns="0" rtlCol="0"/>
            <a:lstStyle/>
            <a:p>
              <a:endParaRPr/>
            </a:p>
          </p:txBody>
        </p:sp>
        <p:sp>
          <p:nvSpPr>
            <p:cNvPr id="46" name="object 18"/>
            <p:cNvSpPr/>
            <p:nvPr/>
          </p:nvSpPr>
          <p:spPr>
            <a:xfrm>
              <a:off x="5998243" y="2936687"/>
              <a:ext cx="98826" cy="105741"/>
            </a:xfrm>
            <a:prstGeom prst="rect">
              <a:avLst/>
            </a:prstGeom>
            <a:blipFill>
              <a:blip r:embed="rId3" cstate="print"/>
              <a:stretch>
                <a:fillRect/>
              </a:stretch>
            </a:blipFill>
          </p:spPr>
          <p:txBody>
            <a:bodyPr wrap="square" lIns="0" tIns="0" rIns="0" bIns="0" rtlCol="0"/>
            <a:lstStyle/>
            <a:p>
              <a:endParaRPr/>
            </a:p>
          </p:txBody>
        </p:sp>
        <p:sp>
          <p:nvSpPr>
            <p:cNvPr id="47" name="object 19"/>
            <p:cNvSpPr txBox="1"/>
            <p:nvPr/>
          </p:nvSpPr>
          <p:spPr>
            <a:xfrm>
              <a:off x="6669037" y="2964369"/>
              <a:ext cx="1720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C00000"/>
                  </a:solidFill>
                  <a:latin typeface="Arial"/>
                  <a:cs typeface="Arial"/>
                </a:rPr>
                <a:t>B</a:t>
              </a:r>
              <a:endParaRPr sz="1600" dirty="0">
                <a:latin typeface="Arial"/>
                <a:cs typeface="Arial"/>
              </a:endParaRPr>
            </a:p>
          </p:txBody>
        </p:sp>
        <p:sp>
          <p:nvSpPr>
            <p:cNvPr id="48" name="object 20"/>
            <p:cNvSpPr txBox="1"/>
            <p:nvPr/>
          </p:nvSpPr>
          <p:spPr>
            <a:xfrm>
              <a:off x="6481317" y="2679319"/>
              <a:ext cx="340360" cy="330835"/>
            </a:xfrm>
            <a:prstGeom prst="rect">
              <a:avLst/>
            </a:prstGeom>
          </p:spPr>
          <p:txBody>
            <a:bodyPr vert="horz" wrap="square" lIns="0" tIns="13335" rIns="0" bIns="0" rtlCol="0">
              <a:spAutoFit/>
            </a:bodyPr>
            <a:lstStyle/>
            <a:p>
              <a:pPr marL="12700">
                <a:lnSpc>
                  <a:spcPct val="100000"/>
                </a:lnSpc>
                <a:spcBef>
                  <a:spcPts val="105"/>
                </a:spcBef>
              </a:pPr>
              <a:r>
                <a:rPr sz="3000" b="1" baseline="-29166" dirty="0">
                  <a:solidFill>
                    <a:srgbClr val="C00000"/>
                  </a:solidFill>
                  <a:latin typeface="Arial"/>
                  <a:cs typeface="Arial"/>
                </a:rPr>
                <a:t>K</a:t>
              </a:r>
              <a:r>
                <a:rPr sz="3000" b="1" spc="-209" baseline="-29166" dirty="0">
                  <a:solidFill>
                    <a:srgbClr val="C00000"/>
                  </a:solidFill>
                  <a:latin typeface="Arial"/>
                  <a:cs typeface="Arial"/>
                </a:rPr>
                <a:t> </a:t>
              </a:r>
              <a:r>
                <a:rPr sz="1600" b="1" spc="-5" dirty="0">
                  <a:solidFill>
                    <a:srgbClr val="C00000"/>
                  </a:solidFill>
                  <a:latin typeface="Arial"/>
                  <a:cs typeface="Arial"/>
                </a:rPr>
                <a:t>-</a:t>
              </a:r>
              <a:endParaRPr sz="1600">
                <a:latin typeface="Arial"/>
                <a:cs typeface="Arial"/>
              </a:endParaRPr>
            </a:p>
          </p:txBody>
        </p:sp>
        <p:sp>
          <p:nvSpPr>
            <p:cNvPr id="49" name="object 21"/>
            <p:cNvSpPr/>
            <p:nvPr/>
          </p:nvSpPr>
          <p:spPr>
            <a:xfrm>
              <a:off x="2063114" y="2332227"/>
              <a:ext cx="3850004" cy="1727200"/>
            </a:xfrm>
            <a:custGeom>
              <a:avLst/>
              <a:gdLst/>
              <a:ahLst/>
              <a:cxnLst/>
              <a:rect l="l" t="t" r="r" b="b"/>
              <a:pathLst>
                <a:path w="3850004" h="1727200">
                  <a:moveTo>
                    <a:pt x="28480" y="1650556"/>
                  </a:moveTo>
                  <a:lnTo>
                    <a:pt x="0" y="1650746"/>
                  </a:lnTo>
                  <a:lnTo>
                    <a:pt x="38608" y="1726692"/>
                  </a:lnTo>
                  <a:lnTo>
                    <a:pt x="69768" y="1663319"/>
                  </a:lnTo>
                  <a:lnTo>
                    <a:pt x="28575" y="1663319"/>
                  </a:lnTo>
                  <a:lnTo>
                    <a:pt x="28480" y="1650556"/>
                  </a:lnTo>
                  <a:close/>
                </a:path>
                <a:path w="3850004" h="1727200">
                  <a:moveTo>
                    <a:pt x="47530" y="1650429"/>
                  </a:moveTo>
                  <a:lnTo>
                    <a:pt x="28480" y="1650556"/>
                  </a:lnTo>
                  <a:lnTo>
                    <a:pt x="28575" y="1663319"/>
                  </a:lnTo>
                  <a:lnTo>
                    <a:pt x="47625" y="1663192"/>
                  </a:lnTo>
                  <a:lnTo>
                    <a:pt x="47530" y="1650429"/>
                  </a:lnTo>
                  <a:close/>
                </a:path>
                <a:path w="3850004" h="1727200">
                  <a:moveTo>
                    <a:pt x="76200" y="1650238"/>
                  </a:moveTo>
                  <a:lnTo>
                    <a:pt x="47530" y="1650429"/>
                  </a:lnTo>
                  <a:lnTo>
                    <a:pt x="47625" y="1663192"/>
                  </a:lnTo>
                  <a:lnTo>
                    <a:pt x="28575" y="1663319"/>
                  </a:lnTo>
                  <a:lnTo>
                    <a:pt x="69768" y="1663319"/>
                  </a:lnTo>
                  <a:lnTo>
                    <a:pt x="76200" y="1650238"/>
                  </a:lnTo>
                  <a:close/>
                </a:path>
                <a:path w="3850004" h="1727200">
                  <a:moveTo>
                    <a:pt x="3849878" y="0"/>
                  </a:moveTo>
                  <a:lnTo>
                    <a:pt x="23368" y="0"/>
                  </a:lnTo>
                  <a:lnTo>
                    <a:pt x="20955" y="1016"/>
                  </a:lnTo>
                  <a:lnTo>
                    <a:pt x="19177" y="2794"/>
                  </a:lnTo>
                  <a:lnTo>
                    <a:pt x="17399" y="4699"/>
                  </a:lnTo>
                  <a:lnTo>
                    <a:pt x="16383" y="7112"/>
                  </a:lnTo>
                  <a:lnTo>
                    <a:pt x="16452" y="19050"/>
                  </a:lnTo>
                  <a:lnTo>
                    <a:pt x="28480" y="1650556"/>
                  </a:lnTo>
                  <a:lnTo>
                    <a:pt x="47530" y="1650429"/>
                  </a:lnTo>
                  <a:lnTo>
                    <a:pt x="35503" y="19050"/>
                  </a:lnTo>
                  <a:lnTo>
                    <a:pt x="25908" y="19050"/>
                  </a:lnTo>
                  <a:lnTo>
                    <a:pt x="35433" y="9525"/>
                  </a:lnTo>
                  <a:lnTo>
                    <a:pt x="3849878" y="9525"/>
                  </a:lnTo>
                  <a:lnTo>
                    <a:pt x="3849878" y="0"/>
                  </a:lnTo>
                  <a:close/>
                </a:path>
                <a:path w="3850004" h="1727200">
                  <a:moveTo>
                    <a:pt x="35433" y="9525"/>
                  </a:moveTo>
                  <a:lnTo>
                    <a:pt x="25908" y="19050"/>
                  </a:lnTo>
                  <a:lnTo>
                    <a:pt x="35503" y="19050"/>
                  </a:lnTo>
                  <a:lnTo>
                    <a:pt x="35433" y="9525"/>
                  </a:lnTo>
                  <a:close/>
                </a:path>
                <a:path w="3850004" h="1727200">
                  <a:moveTo>
                    <a:pt x="3849878" y="9525"/>
                  </a:moveTo>
                  <a:lnTo>
                    <a:pt x="35433" y="9525"/>
                  </a:lnTo>
                  <a:lnTo>
                    <a:pt x="35503" y="19050"/>
                  </a:lnTo>
                  <a:lnTo>
                    <a:pt x="3849878" y="19050"/>
                  </a:lnTo>
                  <a:lnTo>
                    <a:pt x="3849878" y="9525"/>
                  </a:lnTo>
                  <a:close/>
                </a:path>
              </a:pathLst>
            </a:custGeom>
            <a:solidFill>
              <a:srgbClr val="163793"/>
            </a:solidFill>
          </p:spPr>
          <p:txBody>
            <a:bodyPr wrap="square" lIns="0" tIns="0" rIns="0" bIns="0" rtlCol="0"/>
            <a:lstStyle/>
            <a:p>
              <a:endParaRPr/>
            </a:p>
          </p:txBody>
        </p:sp>
        <p:sp>
          <p:nvSpPr>
            <p:cNvPr id="50" name="object 22"/>
            <p:cNvSpPr/>
            <p:nvPr/>
          </p:nvSpPr>
          <p:spPr>
            <a:xfrm>
              <a:off x="5795390" y="2978276"/>
              <a:ext cx="145415" cy="1084580"/>
            </a:xfrm>
            <a:custGeom>
              <a:avLst/>
              <a:gdLst/>
              <a:ahLst/>
              <a:cxnLst/>
              <a:rect l="l" t="t" r="r" b="b"/>
              <a:pathLst>
                <a:path w="145414" h="1084579">
                  <a:moveTo>
                    <a:pt x="28539" y="1008157"/>
                  </a:moveTo>
                  <a:lnTo>
                    <a:pt x="0" y="1008253"/>
                  </a:lnTo>
                  <a:lnTo>
                    <a:pt x="38354" y="1084326"/>
                  </a:lnTo>
                  <a:lnTo>
                    <a:pt x="69839" y="1020826"/>
                  </a:lnTo>
                  <a:lnTo>
                    <a:pt x="28575" y="1020826"/>
                  </a:lnTo>
                  <a:lnTo>
                    <a:pt x="28539" y="1008157"/>
                  </a:lnTo>
                  <a:close/>
                </a:path>
                <a:path w="145414" h="1084579">
                  <a:moveTo>
                    <a:pt x="76200" y="1007999"/>
                  </a:moveTo>
                  <a:lnTo>
                    <a:pt x="28539" y="1008157"/>
                  </a:lnTo>
                  <a:lnTo>
                    <a:pt x="28575" y="1020826"/>
                  </a:lnTo>
                  <a:lnTo>
                    <a:pt x="47625" y="1020826"/>
                  </a:lnTo>
                  <a:lnTo>
                    <a:pt x="47589" y="1008094"/>
                  </a:lnTo>
                  <a:lnTo>
                    <a:pt x="76152" y="1008094"/>
                  </a:lnTo>
                  <a:close/>
                </a:path>
                <a:path w="145414" h="1084579">
                  <a:moveTo>
                    <a:pt x="76152" y="1008094"/>
                  </a:moveTo>
                  <a:lnTo>
                    <a:pt x="47589" y="1008094"/>
                  </a:lnTo>
                  <a:lnTo>
                    <a:pt x="47625" y="1020826"/>
                  </a:lnTo>
                  <a:lnTo>
                    <a:pt x="69839" y="1020826"/>
                  </a:lnTo>
                  <a:lnTo>
                    <a:pt x="76152" y="1008094"/>
                  </a:lnTo>
                  <a:close/>
                </a:path>
                <a:path w="145414" h="1084579">
                  <a:moveTo>
                    <a:pt x="144145" y="0"/>
                  </a:moveTo>
                  <a:lnTo>
                    <a:pt x="29718" y="8127"/>
                  </a:lnTo>
                  <a:lnTo>
                    <a:pt x="25781" y="12319"/>
                  </a:lnTo>
                  <a:lnTo>
                    <a:pt x="25807" y="26797"/>
                  </a:lnTo>
                  <a:lnTo>
                    <a:pt x="28539" y="1008157"/>
                  </a:lnTo>
                  <a:lnTo>
                    <a:pt x="47589" y="1008094"/>
                  </a:lnTo>
                  <a:lnTo>
                    <a:pt x="44857" y="26797"/>
                  </a:lnTo>
                  <a:lnTo>
                    <a:pt x="35941" y="26797"/>
                  </a:lnTo>
                  <a:lnTo>
                    <a:pt x="44831" y="17272"/>
                  </a:lnTo>
                  <a:lnTo>
                    <a:pt x="145296" y="17272"/>
                  </a:lnTo>
                  <a:lnTo>
                    <a:pt x="144145" y="0"/>
                  </a:lnTo>
                  <a:close/>
                </a:path>
                <a:path w="145414" h="1084579">
                  <a:moveTo>
                    <a:pt x="44831" y="17272"/>
                  </a:moveTo>
                  <a:lnTo>
                    <a:pt x="35941" y="26797"/>
                  </a:lnTo>
                  <a:lnTo>
                    <a:pt x="44855" y="26166"/>
                  </a:lnTo>
                  <a:lnTo>
                    <a:pt x="44831" y="17272"/>
                  </a:lnTo>
                  <a:close/>
                </a:path>
                <a:path w="145414" h="1084579">
                  <a:moveTo>
                    <a:pt x="44855" y="26166"/>
                  </a:moveTo>
                  <a:lnTo>
                    <a:pt x="35941" y="26797"/>
                  </a:lnTo>
                  <a:lnTo>
                    <a:pt x="44857" y="26797"/>
                  </a:lnTo>
                  <a:lnTo>
                    <a:pt x="44855" y="26166"/>
                  </a:lnTo>
                  <a:close/>
                </a:path>
                <a:path w="145414" h="1084579">
                  <a:moveTo>
                    <a:pt x="145296" y="17272"/>
                  </a:moveTo>
                  <a:lnTo>
                    <a:pt x="44831" y="17272"/>
                  </a:lnTo>
                  <a:lnTo>
                    <a:pt x="44855" y="26166"/>
                  </a:lnTo>
                  <a:lnTo>
                    <a:pt x="145414" y="19050"/>
                  </a:lnTo>
                  <a:lnTo>
                    <a:pt x="145296" y="17272"/>
                  </a:lnTo>
                  <a:close/>
                </a:path>
              </a:pathLst>
            </a:custGeom>
            <a:solidFill>
              <a:srgbClr val="163793"/>
            </a:solidFill>
          </p:spPr>
          <p:txBody>
            <a:bodyPr wrap="square" lIns="0" tIns="0" rIns="0" bIns="0" rtlCol="0"/>
            <a:lstStyle/>
            <a:p>
              <a:endParaRPr/>
            </a:p>
          </p:txBody>
        </p:sp>
        <p:sp>
          <p:nvSpPr>
            <p:cNvPr id="51" name="object 23"/>
            <p:cNvSpPr/>
            <p:nvPr/>
          </p:nvSpPr>
          <p:spPr>
            <a:xfrm>
              <a:off x="691999" y="3146107"/>
              <a:ext cx="666011" cy="829483"/>
            </a:xfrm>
            <a:prstGeom prst="rect">
              <a:avLst/>
            </a:prstGeom>
            <a:blipFill>
              <a:blip r:embed="rId4" cstate="print"/>
              <a:stretch>
                <a:fillRect/>
              </a:stretch>
            </a:blipFill>
          </p:spPr>
          <p:txBody>
            <a:bodyPr wrap="square" lIns="0" tIns="0" rIns="0" bIns="0" rtlCol="0"/>
            <a:lstStyle/>
            <a:p>
              <a:endParaRPr/>
            </a:p>
          </p:txBody>
        </p:sp>
        <p:sp>
          <p:nvSpPr>
            <p:cNvPr id="52" name="object 24"/>
            <p:cNvSpPr/>
            <p:nvPr/>
          </p:nvSpPr>
          <p:spPr>
            <a:xfrm>
              <a:off x="7020559" y="3319589"/>
              <a:ext cx="812800" cy="795668"/>
            </a:xfrm>
            <a:prstGeom prst="rect">
              <a:avLst/>
            </a:prstGeom>
            <a:blipFill>
              <a:blip r:embed="rId5" cstate="print"/>
              <a:stretch>
                <a:fillRect/>
              </a:stretch>
            </a:blipFill>
          </p:spPr>
          <p:txBody>
            <a:bodyPr wrap="square" lIns="0" tIns="0" rIns="0" bIns="0" rtlCol="0"/>
            <a:lstStyle/>
            <a:p>
              <a:endParaRPr/>
            </a:p>
          </p:txBody>
        </p:sp>
        <p:sp>
          <p:nvSpPr>
            <p:cNvPr id="53" name="object 25"/>
            <p:cNvSpPr txBox="1"/>
            <p:nvPr/>
          </p:nvSpPr>
          <p:spPr>
            <a:xfrm>
              <a:off x="3642105" y="4541901"/>
              <a:ext cx="744220" cy="330835"/>
            </a:xfrm>
            <a:prstGeom prst="rect">
              <a:avLst/>
            </a:prstGeom>
          </p:spPr>
          <p:txBody>
            <a:bodyPr vert="horz" wrap="square" lIns="0" tIns="12700" rIns="0" bIns="0" rtlCol="0">
              <a:spAutoFit/>
            </a:bodyPr>
            <a:lstStyle/>
            <a:p>
              <a:pPr marL="12700">
                <a:lnSpc>
                  <a:spcPct val="100000"/>
                </a:lnSpc>
                <a:spcBef>
                  <a:spcPts val="100"/>
                </a:spcBef>
                <a:tabLst>
                  <a:tab pos="335280" algn="l"/>
                </a:tabLst>
              </a:pPr>
              <a:r>
                <a:rPr sz="2000" b="1" dirty="0">
                  <a:solidFill>
                    <a:srgbClr val="C00000"/>
                  </a:solidFill>
                  <a:latin typeface="Arial"/>
                  <a:cs typeface="Arial"/>
                </a:rPr>
                <a:t>K	(m)</a:t>
              </a:r>
              <a:endParaRPr sz="2000">
                <a:latin typeface="Arial"/>
                <a:cs typeface="Arial"/>
              </a:endParaRPr>
            </a:p>
          </p:txBody>
        </p:sp>
        <p:sp>
          <p:nvSpPr>
            <p:cNvPr id="54" name="object 26"/>
            <p:cNvSpPr txBox="1"/>
            <p:nvPr/>
          </p:nvSpPr>
          <p:spPr>
            <a:xfrm>
              <a:off x="3829050" y="4736972"/>
              <a:ext cx="1720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C00000"/>
                  </a:solidFill>
                  <a:latin typeface="Arial"/>
                  <a:cs typeface="Arial"/>
                </a:rPr>
                <a:t>B</a:t>
              </a:r>
              <a:endParaRPr sz="1600">
                <a:latin typeface="Arial"/>
                <a:cs typeface="Arial"/>
              </a:endParaRPr>
            </a:p>
          </p:txBody>
        </p:sp>
        <p:sp>
          <p:nvSpPr>
            <p:cNvPr id="55" name="object 27"/>
            <p:cNvSpPr txBox="1"/>
            <p:nvPr/>
          </p:nvSpPr>
          <p:spPr>
            <a:xfrm>
              <a:off x="332333" y="4148709"/>
              <a:ext cx="1008112" cy="320601"/>
            </a:xfrm>
            <a:prstGeom prst="rect">
              <a:avLst/>
            </a:prstGeom>
          </p:spPr>
          <p:txBody>
            <a:bodyPr vert="horz" wrap="square" lIns="0" tIns="12700" rIns="0" bIns="0" rtlCol="0">
              <a:spAutoFit/>
            </a:bodyPr>
            <a:lstStyle/>
            <a:p>
              <a:pPr marL="12700">
                <a:lnSpc>
                  <a:spcPct val="100000"/>
                </a:lnSpc>
                <a:spcBef>
                  <a:spcPts val="100"/>
                </a:spcBef>
              </a:pPr>
              <a:r>
                <a:rPr lang="en-US" sz="2000" spc="10" dirty="0">
                  <a:solidFill>
                    <a:srgbClr val="C00000"/>
                  </a:solidFill>
                  <a:latin typeface="Droid Sans Fallback"/>
                  <a:cs typeface="Droid Sans Fallback"/>
                </a:rPr>
                <a:t>     </a:t>
              </a:r>
              <a:r>
                <a:rPr sz="2000" spc="10" dirty="0" err="1">
                  <a:solidFill>
                    <a:srgbClr val="C00000"/>
                  </a:solidFill>
                  <a:latin typeface="Droid Sans Fallback"/>
                  <a:cs typeface="Droid Sans Fallback"/>
                </a:rPr>
                <a:t>明文</a:t>
              </a:r>
              <a:endParaRPr sz="2000" dirty="0">
                <a:latin typeface="Droid Sans Fallback"/>
                <a:cs typeface="Droid Sans Fallback"/>
              </a:endParaRPr>
            </a:p>
          </p:txBody>
        </p:sp>
        <p:sp>
          <p:nvSpPr>
            <p:cNvPr id="56" name="object 28"/>
            <p:cNvSpPr txBox="1"/>
            <p:nvPr/>
          </p:nvSpPr>
          <p:spPr>
            <a:xfrm>
              <a:off x="3693667" y="4051704"/>
              <a:ext cx="537845" cy="675005"/>
            </a:xfrm>
            <a:prstGeom prst="rect">
              <a:avLst/>
            </a:prstGeom>
          </p:spPr>
          <p:txBody>
            <a:bodyPr vert="horz" wrap="square" lIns="0" tIns="68580" rIns="0" bIns="0" rtlCol="0">
              <a:spAutoFit/>
            </a:bodyPr>
            <a:lstStyle/>
            <a:p>
              <a:pPr algn="ctr">
                <a:lnSpc>
                  <a:spcPct val="100000"/>
                </a:lnSpc>
                <a:spcBef>
                  <a:spcPts val="540"/>
                </a:spcBef>
              </a:pPr>
              <a:r>
                <a:rPr sz="2000" spc="10" dirty="0">
                  <a:solidFill>
                    <a:srgbClr val="C00000"/>
                  </a:solidFill>
                  <a:latin typeface="Droid Sans Fallback"/>
                  <a:cs typeface="Droid Sans Fallback"/>
                </a:rPr>
                <a:t>密文</a:t>
              </a:r>
              <a:endParaRPr sz="2000">
                <a:latin typeface="Droid Sans Fallback"/>
                <a:cs typeface="Droid Sans Fallback"/>
              </a:endParaRPr>
            </a:p>
            <a:p>
              <a:pPr marR="90170" algn="ctr">
                <a:lnSpc>
                  <a:spcPct val="100000"/>
                </a:lnSpc>
                <a:spcBef>
                  <a:spcPts val="350"/>
                </a:spcBef>
              </a:pPr>
              <a:r>
                <a:rPr sz="1600" b="1" spc="-5" dirty="0">
                  <a:solidFill>
                    <a:srgbClr val="C00000"/>
                  </a:solidFill>
                  <a:latin typeface="Arial"/>
                  <a:cs typeface="Arial"/>
                </a:rPr>
                <a:t>+</a:t>
              </a:r>
              <a:endParaRPr sz="1600">
                <a:latin typeface="Arial"/>
                <a:cs typeface="Arial"/>
              </a:endParaRPr>
            </a:p>
          </p:txBody>
        </p:sp>
        <p:sp>
          <p:nvSpPr>
            <p:cNvPr id="57" name="object 29"/>
            <p:cNvSpPr txBox="1"/>
            <p:nvPr/>
          </p:nvSpPr>
          <p:spPr>
            <a:xfrm>
              <a:off x="1391285" y="4052570"/>
              <a:ext cx="1405255" cy="803275"/>
            </a:xfrm>
            <a:prstGeom prst="rect">
              <a:avLst/>
            </a:prstGeom>
            <a:solidFill>
              <a:srgbClr val="009999"/>
            </a:solidFill>
            <a:ln w="9525">
              <a:solidFill>
                <a:srgbClr val="163793"/>
              </a:solidFill>
            </a:ln>
          </p:spPr>
          <p:txBody>
            <a:bodyPr vert="horz" wrap="square" lIns="0" tIns="71755" rIns="0" bIns="0" rtlCol="0">
              <a:spAutoFit/>
            </a:bodyPr>
            <a:lstStyle/>
            <a:p>
              <a:pPr marL="18415" indent="-1905" algn="ctr">
                <a:lnSpc>
                  <a:spcPct val="79500"/>
                </a:lnSpc>
                <a:spcBef>
                  <a:spcPts val="565"/>
                </a:spcBef>
              </a:pPr>
              <a:r>
                <a:rPr sz="2000" spc="10" dirty="0">
                  <a:solidFill>
                    <a:srgbClr val="FFFFFF"/>
                  </a:solidFill>
                  <a:latin typeface="Droid Sans Fallback"/>
                  <a:cs typeface="Droid Sans Fallback"/>
                </a:rPr>
                <a:t>加密算法 </a:t>
              </a:r>
              <a:r>
                <a:rPr sz="2000" b="1" dirty="0">
                  <a:solidFill>
                    <a:srgbClr val="FFFFFF"/>
                  </a:solidFill>
                  <a:latin typeface="Arial"/>
                  <a:cs typeface="Arial"/>
                </a:rPr>
                <a:t>(encr</a:t>
              </a:r>
              <a:r>
                <a:rPr sz="2000" b="1" spc="-35" dirty="0">
                  <a:solidFill>
                    <a:srgbClr val="FFFFFF"/>
                  </a:solidFill>
                  <a:latin typeface="Arial"/>
                  <a:cs typeface="Arial"/>
                </a:rPr>
                <a:t>y</a:t>
              </a:r>
              <a:r>
                <a:rPr sz="2000" b="1" dirty="0">
                  <a:solidFill>
                    <a:srgbClr val="FFFFFF"/>
                  </a:solidFill>
                  <a:latin typeface="Arial"/>
                  <a:cs typeface="Arial"/>
                </a:rPr>
                <a:t>ption  algorithm)</a:t>
              </a:r>
              <a:endParaRPr sz="2000" dirty="0">
                <a:latin typeface="Arial"/>
                <a:cs typeface="Arial"/>
              </a:endParaRPr>
            </a:p>
          </p:txBody>
        </p:sp>
        <p:sp>
          <p:nvSpPr>
            <p:cNvPr id="58" name="object 30"/>
            <p:cNvSpPr/>
            <p:nvPr/>
          </p:nvSpPr>
          <p:spPr>
            <a:xfrm>
              <a:off x="2812033" y="4415790"/>
              <a:ext cx="2302510" cy="114300"/>
            </a:xfrm>
            <a:custGeom>
              <a:avLst/>
              <a:gdLst/>
              <a:ahLst/>
              <a:cxnLst/>
              <a:rect l="l" t="t" r="r" b="b"/>
              <a:pathLst>
                <a:path w="2302510" h="114300">
                  <a:moveTo>
                    <a:pt x="2187956" y="0"/>
                  </a:moveTo>
                  <a:lnTo>
                    <a:pt x="2187786" y="38034"/>
                  </a:lnTo>
                  <a:lnTo>
                    <a:pt x="2206879" y="38100"/>
                  </a:lnTo>
                  <a:lnTo>
                    <a:pt x="2206625" y="76200"/>
                  </a:lnTo>
                  <a:lnTo>
                    <a:pt x="2187617" y="76200"/>
                  </a:lnTo>
                  <a:lnTo>
                    <a:pt x="2187448" y="114300"/>
                  </a:lnTo>
                  <a:lnTo>
                    <a:pt x="2264329" y="76200"/>
                  </a:lnTo>
                  <a:lnTo>
                    <a:pt x="2206625" y="76200"/>
                  </a:lnTo>
                  <a:lnTo>
                    <a:pt x="2264462" y="76134"/>
                  </a:lnTo>
                  <a:lnTo>
                    <a:pt x="2302002" y="57531"/>
                  </a:lnTo>
                  <a:lnTo>
                    <a:pt x="2187956" y="0"/>
                  </a:lnTo>
                  <a:close/>
                </a:path>
                <a:path w="2302510" h="114300">
                  <a:moveTo>
                    <a:pt x="2187786" y="38034"/>
                  </a:moveTo>
                  <a:lnTo>
                    <a:pt x="2187617" y="76134"/>
                  </a:lnTo>
                  <a:lnTo>
                    <a:pt x="2206625" y="76200"/>
                  </a:lnTo>
                  <a:lnTo>
                    <a:pt x="2206879" y="38100"/>
                  </a:lnTo>
                  <a:lnTo>
                    <a:pt x="2187786" y="38034"/>
                  </a:lnTo>
                  <a:close/>
                </a:path>
                <a:path w="2302510" h="114300">
                  <a:moveTo>
                    <a:pt x="127" y="30480"/>
                  </a:moveTo>
                  <a:lnTo>
                    <a:pt x="0" y="68580"/>
                  </a:lnTo>
                  <a:lnTo>
                    <a:pt x="2187617" y="76134"/>
                  </a:lnTo>
                  <a:lnTo>
                    <a:pt x="2187786" y="38034"/>
                  </a:lnTo>
                  <a:lnTo>
                    <a:pt x="127" y="30480"/>
                  </a:lnTo>
                  <a:close/>
                </a:path>
              </a:pathLst>
            </a:custGeom>
            <a:solidFill>
              <a:srgbClr val="163793"/>
            </a:solidFill>
          </p:spPr>
          <p:txBody>
            <a:bodyPr wrap="square" lIns="0" tIns="0" rIns="0" bIns="0" rtlCol="0"/>
            <a:lstStyle/>
            <a:p>
              <a:endParaRPr/>
            </a:p>
          </p:txBody>
        </p:sp>
        <p:sp>
          <p:nvSpPr>
            <p:cNvPr id="59" name="object 31"/>
            <p:cNvSpPr/>
            <p:nvPr/>
          </p:nvSpPr>
          <p:spPr>
            <a:xfrm>
              <a:off x="646811" y="4433570"/>
              <a:ext cx="675005" cy="114300"/>
            </a:xfrm>
            <a:custGeom>
              <a:avLst/>
              <a:gdLst/>
              <a:ahLst/>
              <a:cxnLst/>
              <a:rect l="l" t="t" r="r" b="b"/>
              <a:pathLst>
                <a:path w="675005" h="114300">
                  <a:moveTo>
                    <a:pt x="560387" y="0"/>
                  </a:moveTo>
                  <a:lnTo>
                    <a:pt x="560387" y="114299"/>
                  </a:lnTo>
                  <a:lnTo>
                    <a:pt x="636545" y="76199"/>
                  </a:lnTo>
                  <a:lnTo>
                    <a:pt x="579437" y="76199"/>
                  </a:lnTo>
                  <a:lnTo>
                    <a:pt x="579437" y="38099"/>
                  </a:lnTo>
                  <a:lnTo>
                    <a:pt x="636545" y="38099"/>
                  </a:lnTo>
                  <a:lnTo>
                    <a:pt x="560387" y="0"/>
                  </a:lnTo>
                  <a:close/>
                </a:path>
                <a:path w="675005" h="114300">
                  <a:moveTo>
                    <a:pt x="560387" y="38099"/>
                  </a:moveTo>
                  <a:lnTo>
                    <a:pt x="0" y="38099"/>
                  </a:lnTo>
                  <a:lnTo>
                    <a:pt x="0" y="76199"/>
                  </a:lnTo>
                  <a:lnTo>
                    <a:pt x="560387" y="76199"/>
                  </a:lnTo>
                  <a:lnTo>
                    <a:pt x="560387" y="38099"/>
                  </a:lnTo>
                  <a:close/>
                </a:path>
                <a:path w="675005" h="114300">
                  <a:moveTo>
                    <a:pt x="636545" y="38099"/>
                  </a:moveTo>
                  <a:lnTo>
                    <a:pt x="579437" y="38099"/>
                  </a:lnTo>
                  <a:lnTo>
                    <a:pt x="579437" y="76199"/>
                  </a:lnTo>
                  <a:lnTo>
                    <a:pt x="636545" y="76199"/>
                  </a:lnTo>
                  <a:lnTo>
                    <a:pt x="674624" y="57149"/>
                  </a:lnTo>
                  <a:lnTo>
                    <a:pt x="636545" y="38099"/>
                  </a:lnTo>
                  <a:close/>
                </a:path>
              </a:pathLst>
            </a:custGeom>
            <a:solidFill>
              <a:srgbClr val="163793"/>
            </a:solidFill>
          </p:spPr>
          <p:txBody>
            <a:bodyPr wrap="square" lIns="0" tIns="0" rIns="0" bIns="0" rtlCol="0"/>
            <a:lstStyle/>
            <a:p>
              <a:endParaRPr/>
            </a:p>
          </p:txBody>
        </p:sp>
        <p:sp>
          <p:nvSpPr>
            <p:cNvPr id="60" name="object 32"/>
            <p:cNvSpPr txBox="1"/>
            <p:nvPr/>
          </p:nvSpPr>
          <p:spPr>
            <a:xfrm>
              <a:off x="7735569" y="4725670"/>
              <a:ext cx="1720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C00000"/>
                  </a:solidFill>
                  <a:latin typeface="Arial"/>
                  <a:cs typeface="Arial"/>
                </a:rPr>
                <a:t>B</a:t>
              </a:r>
              <a:endParaRPr sz="1600">
                <a:latin typeface="Arial"/>
                <a:cs typeface="Arial"/>
              </a:endParaRPr>
            </a:p>
          </p:txBody>
        </p:sp>
        <p:sp>
          <p:nvSpPr>
            <p:cNvPr id="61" name="object 33"/>
            <p:cNvSpPr txBox="1"/>
            <p:nvPr/>
          </p:nvSpPr>
          <p:spPr>
            <a:xfrm>
              <a:off x="6636257" y="4487671"/>
              <a:ext cx="1785620" cy="391160"/>
            </a:xfrm>
            <a:prstGeom prst="rect">
              <a:avLst/>
            </a:prstGeom>
          </p:spPr>
          <p:txBody>
            <a:bodyPr vert="horz" wrap="square" lIns="0" tIns="12700" rIns="0" bIns="0" rtlCol="0">
              <a:spAutoFit/>
            </a:bodyPr>
            <a:lstStyle/>
            <a:p>
              <a:pPr marL="12700">
                <a:lnSpc>
                  <a:spcPct val="100000"/>
                </a:lnSpc>
                <a:spcBef>
                  <a:spcPts val="100"/>
                </a:spcBef>
                <a:tabLst>
                  <a:tab pos="1275080" algn="l"/>
                </a:tabLst>
              </a:pPr>
              <a:r>
                <a:rPr sz="2000" b="1" dirty="0">
                  <a:solidFill>
                    <a:srgbClr val="C00000"/>
                  </a:solidFill>
                  <a:latin typeface="Arial"/>
                  <a:cs typeface="Arial"/>
                </a:rPr>
                <a:t>m</a:t>
              </a:r>
              <a:r>
                <a:rPr sz="2000" b="1" spc="-10" dirty="0">
                  <a:solidFill>
                    <a:srgbClr val="C00000"/>
                  </a:solidFill>
                  <a:latin typeface="Arial"/>
                  <a:cs typeface="Arial"/>
                </a:rPr>
                <a:t> </a:t>
              </a:r>
              <a:r>
                <a:rPr sz="2000" b="1" dirty="0">
                  <a:solidFill>
                    <a:srgbClr val="C00000"/>
                  </a:solidFill>
                  <a:latin typeface="Arial"/>
                  <a:cs typeface="Arial"/>
                </a:rPr>
                <a:t>=</a:t>
              </a:r>
              <a:r>
                <a:rPr sz="2000" b="1" spc="-25" dirty="0">
                  <a:solidFill>
                    <a:srgbClr val="C00000"/>
                  </a:solidFill>
                  <a:latin typeface="Arial"/>
                  <a:cs typeface="Arial"/>
                </a:rPr>
                <a:t> </a:t>
              </a:r>
              <a:r>
                <a:rPr sz="2000" b="1" spc="-90" dirty="0">
                  <a:solidFill>
                    <a:srgbClr val="C00000"/>
                  </a:solidFill>
                  <a:latin typeface="Arial"/>
                  <a:cs typeface="Arial"/>
                </a:rPr>
                <a:t>K</a:t>
              </a:r>
              <a:r>
                <a:rPr sz="2400" b="1" spc="60" baseline="-31250" dirty="0">
                  <a:solidFill>
                    <a:srgbClr val="C00000"/>
                  </a:solidFill>
                  <a:latin typeface="Arial"/>
                  <a:cs typeface="Arial"/>
                </a:rPr>
                <a:t>B</a:t>
              </a:r>
              <a:r>
                <a:rPr sz="2400" b="1" dirty="0">
                  <a:solidFill>
                    <a:srgbClr val="C00000"/>
                  </a:solidFill>
                  <a:latin typeface="Arial"/>
                  <a:cs typeface="Arial"/>
                </a:rPr>
                <a:t>(</a:t>
              </a:r>
              <a:r>
                <a:rPr sz="2000" b="1" dirty="0">
                  <a:solidFill>
                    <a:srgbClr val="C00000"/>
                  </a:solidFill>
                  <a:latin typeface="Arial"/>
                  <a:cs typeface="Arial"/>
                </a:rPr>
                <a:t>K	(m</a:t>
              </a:r>
              <a:r>
                <a:rPr sz="2000" b="1" spc="-5" dirty="0">
                  <a:solidFill>
                    <a:srgbClr val="C00000"/>
                  </a:solidFill>
                  <a:latin typeface="Arial"/>
                  <a:cs typeface="Arial"/>
                </a:rPr>
                <a:t>)</a:t>
              </a:r>
              <a:r>
                <a:rPr sz="2400" b="1" dirty="0">
                  <a:solidFill>
                    <a:srgbClr val="C00000"/>
                  </a:solidFill>
                  <a:latin typeface="Arial"/>
                  <a:cs typeface="Arial"/>
                </a:rPr>
                <a:t>)</a:t>
              </a:r>
              <a:endParaRPr sz="2400">
                <a:latin typeface="Arial"/>
                <a:cs typeface="Arial"/>
              </a:endParaRPr>
            </a:p>
          </p:txBody>
        </p:sp>
        <p:sp>
          <p:nvSpPr>
            <p:cNvPr id="62" name="object 34"/>
            <p:cNvSpPr txBox="1"/>
            <p:nvPr/>
          </p:nvSpPr>
          <p:spPr>
            <a:xfrm>
              <a:off x="7370191" y="4436440"/>
              <a:ext cx="517525" cy="269240"/>
            </a:xfrm>
            <a:prstGeom prst="rect">
              <a:avLst/>
            </a:prstGeom>
          </p:spPr>
          <p:txBody>
            <a:bodyPr vert="horz" wrap="square" lIns="0" tIns="12065" rIns="0" bIns="0" rtlCol="0">
              <a:spAutoFit/>
            </a:bodyPr>
            <a:lstStyle/>
            <a:p>
              <a:pPr marL="12700">
                <a:lnSpc>
                  <a:spcPct val="100000"/>
                </a:lnSpc>
                <a:spcBef>
                  <a:spcPts val="95"/>
                </a:spcBef>
                <a:tabLst>
                  <a:tab pos="385445" algn="l"/>
                </a:tabLst>
              </a:pPr>
              <a:r>
                <a:rPr sz="2400" b="1" spc="-7" baseline="3472" dirty="0">
                  <a:solidFill>
                    <a:srgbClr val="C00000"/>
                  </a:solidFill>
                  <a:latin typeface="Arial"/>
                  <a:cs typeface="Arial"/>
                </a:rPr>
                <a:t>-	</a:t>
              </a:r>
              <a:r>
                <a:rPr sz="1600" b="1" spc="-5" dirty="0">
                  <a:solidFill>
                    <a:srgbClr val="C00000"/>
                  </a:solidFill>
                  <a:latin typeface="Arial"/>
                  <a:cs typeface="Arial"/>
                </a:rPr>
                <a:t>+</a:t>
              </a:r>
              <a:endParaRPr sz="1600">
                <a:latin typeface="Arial"/>
                <a:cs typeface="Arial"/>
              </a:endParaRPr>
            </a:p>
          </p:txBody>
        </p:sp>
        <p:sp>
          <p:nvSpPr>
            <p:cNvPr id="63" name="object 35"/>
            <p:cNvSpPr txBox="1"/>
            <p:nvPr/>
          </p:nvSpPr>
          <p:spPr>
            <a:xfrm>
              <a:off x="6597029" y="4116497"/>
              <a:ext cx="537845"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C00000"/>
                  </a:solidFill>
                  <a:latin typeface="Droid Sans Fallback"/>
                  <a:cs typeface="Droid Sans Fallback"/>
                </a:rPr>
                <a:t>明文</a:t>
              </a:r>
              <a:endParaRPr sz="2000" dirty="0">
                <a:latin typeface="Droid Sans Fallback"/>
                <a:cs typeface="Droid Sans Fallback"/>
              </a:endParaRPr>
            </a:p>
          </p:txBody>
        </p:sp>
        <p:sp>
          <p:nvSpPr>
            <p:cNvPr id="64" name="object 36"/>
            <p:cNvSpPr txBox="1"/>
            <p:nvPr/>
          </p:nvSpPr>
          <p:spPr>
            <a:xfrm>
              <a:off x="5133085" y="4065270"/>
              <a:ext cx="1390650" cy="803275"/>
            </a:xfrm>
            <a:prstGeom prst="rect">
              <a:avLst/>
            </a:prstGeom>
            <a:solidFill>
              <a:srgbClr val="009999"/>
            </a:solidFill>
            <a:ln w="9525">
              <a:solidFill>
                <a:srgbClr val="163793"/>
              </a:solidFill>
            </a:ln>
          </p:spPr>
          <p:txBody>
            <a:bodyPr vert="horz" wrap="square" lIns="0" tIns="59055" rIns="0" bIns="0" rtlCol="0">
              <a:spAutoFit/>
            </a:bodyPr>
            <a:lstStyle/>
            <a:p>
              <a:pPr indent="68580" algn="ctr">
                <a:lnSpc>
                  <a:spcPct val="79500"/>
                </a:lnSpc>
                <a:spcBef>
                  <a:spcPts val="465"/>
                </a:spcBef>
              </a:pPr>
              <a:r>
                <a:rPr sz="2000" spc="10" dirty="0">
                  <a:solidFill>
                    <a:srgbClr val="FFFFFF"/>
                  </a:solidFill>
                  <a:latin typeface="Droid Sans Fallback"/>
                  <a:cs typeface="Droid Sans Fallback"/>
                </a:rPr>
                <a:t>解密算法 </a:t>
              </a:r>
              <a:r>
                <a:rPr sz="2000" b="1" dirty="0">
                  <a:solidFill>
                    <a:srgbClr val="FFFFFF"/>
                  </a:solidFill>
                  <a:latin typeface="Arial"/>
                  <a:cs typeface="Arial"/>
                </a:rPr>
                <a:t>(de</a:t>
              </a:r>
              <a:r>
                <a:rPr sz="2000" b="1" spc="5" dirty="0">
                  <a:solidFill>
                    <a:srgbClr val="FFFFFF"/>
                  </a:solidFill>
                  <a:latin typeface="Arial"/>
                  <a:cs typeface="Arial"/>
                </a:rPr>
                <a:t>c</a:t>
              </a:r>
              <a:r>
                <a:rPr sz="2000" b="1" dirty="0">
                  <a:solidFill>
                    <a:srgbClr val="FFFFFF"/>
                  </a:solidFill>
                  <a:latin typeface="Arial"/>
                  <a:cs typeface="Arial"/>
                </a:rPr>
                <a:t>r</a:t>
              </a:r>
              <a:r>
                <a:rPr sz="2000" b="1" spc="-35" dirty="0">
                  <a:solidFill>
                    <a:srgbClr val="FFFFFF"/>
                  </a:solidFill>
                  <a:latin typeface="Arial"/>
                  <a:cs typeface="Arial"/>
                </a:rPr>
                <a:t>y</a:t>
              </a:r>
              <a:r>
                <a:rPr sz="2000" b="1" dirty="0">
                  <a:solidFill>
                    <a:srgbClr val="FFFFFF"/>
                  </a:solidFill>
                  <a:latin typeface="Arial"/>
                  <a:cs typeface="Arial"/>
                </a:rPr>
                <a:t>ption  algorithm)</a:t>
              </a:r>
              <a:endParaRPr sz="2000" dirty="0">
                <a:latin typeface="Arial"/>
                <a:cs typeface="Arial"/>
              </a:endParaRPr>
            </a:p>
          </p:txBody>
        </p:sp>
        <p:sp>
          <p:nvSpPr>
            <p:cNvPr id="65" name="object 37"/>
            <p:cNvSpPr/>
            <p:nvPr/>
          </p:nvSpPr>
          <p:spPr>
            <a:xfrm>
              <a:off x="6580885" y="4444746"/>
              <a:ext cx="675005" cy="114300"/>
            </a:xfrm>
            <a:custGeom>
              <a:avLst/>
              <a:gdLst/>
              <a:ahLst/>
              <a:cxnLst/>
              <a:rect l="l" t="t" r="r" b="b"/>
              <a:pathLst>
                <a:path w="675004" h="114300">
                  <a:moveTo>
                    <a:pt x="560324" y="0"/>
                  </a:moveTo>
                  <a:lnTo>
                    <a:pt x="560324" y="114299"/>
                  </a:lnTo>
                  <a:lnTo>
                    <a:pt x="636524" y="76199"/>
                  </a:lnTo>
                  <a:lnTo>
                    <a:pt x="579374" y="76199"/>
                  </a:lnTo>
                  <a:lnTo>
                    <a:pt x="579374" y="38099"/>
                  </a:lnTo>
                  <a:lnTo>
                    <a:pt x="636524" y="38099"/>
                  </a:lnTo>
                  <a:lnTo>
                    <a:pt x="560324" y="0"/>
                  </a:lnTo>
                  <a:close/>
                </a:path>
                <a:path w="675004" h="114300">
                  <a:moveTo>
                    <a:pt x="560324" y="38099"/>
                  </a:moveTo>
                  <a:lnTo>
                    <a:pt x="0" y="38099"/>
                  </a:lnTo>
                  <a:lnTo>
                    <a:pt x="0" y="76199"/>
                  </a:lnTo>
                  <a:lnTo>
                    <a:pt x="560324" y="76199"/>
                  </a:lnTo>
                  <a:lnTo>
                    <a:pt x="560324" y="38099"/>
                  </a:lnTo>
                  <a:close/>
                </a:path>
                <a:path w="675004" h="114300">
                  <a:moveTo>
                    <a:pt x="636524" y="38099"/>
                  </a:moveTo>
                  <a:lnTo>
                    <a:pt x="579374" y="38099"/>
                  </a:lnTo>
                  <a:lnTo>
                    <a:pt x="579374" y="76199"/>
                  </a:lnTo>
                  <a:lnTo>
                    <a:pt x="636524" y="76199"/>
                  </a:lnTo>
                  <a:lnTo>
                    <a:pt x="674624" y="57149"/>
                  </a:lnTo>
                  <a:lnTo>
                    <a:pt x="636524" y="38099"/>
                  </a:lnTo>
                  <a:close/>
                </a:path>
              </a:pathLst>
            </a:custGeom>
            <a:solidFill>
              <a:srgbClr val="163793"/>
            </a:solidFill>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a:t>
            </a:r>
            <a:r>
              <a:rPr lang="zh-CN" altLang="en-US"/>
              <a:t>章 网络安全密码学基础</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zh-CN" altLang="en-US" sz="2800" dirty="0"/>
              <a:t>数据加密</a:t>
            </a:r>
            <a:endParaRPr lang="en-US" altLang="zh-CN" sz="2800" dirty="0"/>
          </a:p>
          <a:p>
            <a:pPr marL="571500" indent="-571500">
              <a:buFont typeface="+mj-lt"/>
              <a:buAutoNum type="arabicPeriod"/>
            </a:pPr>
            <a:r>
              <a:rPr lang="zh-CN" altLang="en-US" dirty="0">
                <a:solidFill>
                  <a:srgbClr val="00B050"/>
                </a:solidFill>
              </a:rPr>
              <a:t>数字签名</a:t>
            </a:r>
            <a:endParaRPr lang="en-US" altLang="zh-CN" dirty="0">
              <a:solidFill>
                <a:srgbClr val="00B050"/>
              </a:solidFill>
            </a:endParaRPr>
          </a:p>
          <a:p>
            <a:pPr marL="571500" indent="-571500">
              <a:buFont typeface="+mj-lt"/>
              <a:buAutoNum type="arabicPeriod"/>
            </a:pPr>
            <a:r>
              <a:rPr lang="zh-CN" altLang="en-US" dirty="0"/>
              <a:t>报文鉴别</a:t>
            </a:r>
            <a:endParaRPr lang="en-US" altLang="zh-CN" dirty="0"/>
          </a:p>
          <a:p>
            <a:pPr marL="571500" indent="-571500">
              <a:buFont typeface="+mj-lt"/>
              <a:buAutoNum type="arabicPeriod"/>
            </a:pPr>
            <a:r>
              <a:rPr lang="zh-CN" altLang="en-US" dirty="0"/>
              <a:t>密钥管理</a:t>
            </a:r>
            <a:endParaRPr lang="en-US" altLang="zh-CN" dirty="0"/>
          </a:p>
          <a:p>
            <a:pPr marL="571500" indent="-571500">
              <a:buFont typeface="+mj-lt"/>
              <a:buAutoNum type="arabicPeriod"/>
            </a:pPr>
            <a:endParaRPr lang="en-US" altLang="zh-C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a:t>数字签名</a:t>
            </a:r>
          </a:p>
        </p:txBody>
      </p:sp>
      <p:sp>
        <p:nvSpPr>
          <p:cNvPr id="3" name="内容占位符 2"/>
          <p:cNvSpPr>
            <a:spLocks noGrp="1"/>
          </p:cNvSpPr>
          <p:nvPr>
            <p:ph sz="quarter" idx="1"/>
          </p:nvPr>
        </p:nvSpPr>
        <p:spPr/>
        <p:txBody>
          <a:bodyPr/>
          <a:lstStyle/>
          <a:p>
            <a:r>
              <a:rPr lang="zh-CN" altLang="en-US" dirty="0">
                <a:cs typeface="+mn-ea"/>
                <a:sym typeface="+mn-lt"/>
              </a:rPr>
              <a:t>数字签名是附加在数据单元上的一些数据，或是对数据单元所做的密码变换。这种数据和变换允许数据单元的接收者用以确认数据单元来源和数据单元的完整性，并保护数据，防止被人（例如接收者）进行伪造”。</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数字签名的要求</a:t>
            </a:r>
          </a:p>
        </p:txBody>
      </p:sp>
      <p:sp>
        <p:nvSpPr>
          <p:cNvPr id="3" name="内容占位符 2"/>
          <p:cNvSpPr>
            <a:spLocks noGrp="1"/>
          </p:cNvSpPr>
          <p:nvPr>
            <p:ph sz="quarter" idx="1"/>
          </p:nvPr>
        </p:nvSpPr>
        <p:spPr/>
        <p:txBody>
          <a:bodyPr/>
          <a:lstStyle/>
          <a:p>
            <a:r>
              <a:rPr lang="zh-CN" altLang="en-US" dirty="0"/>
              <a:t>发送者事后不能否认对报文的签名；</a:t>
            </a:r>
          </a:p>
          <a:p>
            <a:r>
              <a:rPr lang="zh-CN" altLang="en-US" dirty="0"/>
              <a:t>接收者能够核实发送者发送的报文签名；</a:t>
            </a:r>
          </a:p>
          <a:p>
            <a:r>
              <a:rPr lang="zh-CN" altLang="en-US" dirty="0"/>
              <a:t>接收者不能伪造发送者的报文签名；</a:t>
            </a:r>
          </a:p>
          <a:p>
            <a:r>
              <a:rPr lang="zh-CN" altLang="en-US" dirty="0"/>
              <a:t>接收者不能对发送者的报文进行部分篡改；</a:t>
            </a:r>
          </a:p>
          <a:p>
            <a:r>
              <a:rPr lang="zh-CN" altLang="en-US" dirty="0"/>
              <a:t>网络中的其他用户不能冒充成为报文的接收者或发送者。</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数字签名的作用</a:t>
            </a:r>
          </a:p>
        </p:txBody>
      </p:sp>
      <p:sp>
        <p:nvSpPr>
          <p:cNvPr id="3" name="内容占位符 2"/>
          <p:cNvSpPr>
            <a:spLocks noGrp="1"/>
          </p:cNvSpPr>
          <p:nvPr>
            <p:ph sz="quarter" idx="1"/>
          </p:nvPr>
        </p:nvSpPr>
        <p:spPr/>
        <p:txBody>
          <a:bodyPr/>
          <a:lstStyle/>
          <a:p>
            <a:r>
              <a:rPr lang="zh-CN" altLang="en-US" dirty="0"/>
              <a:t>防伪造</a:t>
            </a:r>
            <a:endParaRPr lang="en-US" altLang="zh-CN" dirty="0"/>
          </a:p>
          <a:p>
            <a:r>
              <a:rPr lang="zh-CN" altLang="en-US" dirty="0"/>
              <a:t>可鉴别</a:t>
            </a:r>
            <a:endParaRPr lang="en-US" altLang="zh-CN" dirty="0"/>
          </a:p>
          <a:p>
            <a:r>
              <a:rPr lang="zh-CN" altLang="en-US" dirty="0"/>
              <a:t>防篡改</a:t>
            </a:r>
            <a:endParaRPr lang="en-US" altLang="zh-CN" dirty="0"/>
          </a:p>
          <a:p>
            <a:r>
              <a:rPr lang="zh-CN" altLang="en-US" dirty="0"/>
              <a:t>防抵赖</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2.1 </a:t>
            </a:r>
            <a:r>
              <a:rPr lang="zh-CN" altLang="en-US" dirty="0"/>
              <a:t>对称密码系统实现数字签名</a:t>
            </a:r>
          </a:p>
        </p:txBody>
      </p:sp>
      <p:sp>
        <p:nvSpPr>
          <p:cNvPr id="3" name="内容占位符 2"/>
          <p:cNvSpPr>
            <a:spLocks noGrp="1"/>
          </p:cNvSpPr>
          <p:nvPr>
            <p:ph sz="quarter" idx="1"/>
          </p:nvPr>
        </p:nvSpPr>
        <p:spPr/>
        <p:txBody>
          <a:bodyPr/>
          <a:lstStyle/>
          <a:p>
            <a:r>
              <a:rPr lang="en-US" altLang="zh-CN" dirty="0"/>
              <a:t>A</a:t>
            </a:r>
            <a:r>
              <a:rPr lang="zh-CN" altLang="en-US" dirty="0"/>
              <a:t>、</a:t>
            </a:r>
            <a:r>
              <a:rPr lang="en-US" altLang="zh-CN" dirty="0"/>
              <a:t>B</a:t>
            </a:r>
            <a:r>
              <a:rPr lang="zh-CN" altLang="en-US" dirty="0"/>
              <a:t>：身份标识</a:t>
            </a:r>
            <a:endParaRPr lang="en-US" altLang="zh-CN" dirty="0"/>
          </a:p>
          <a:p>
            <a:r>
              <a:rPr lang="en-US" altLang="zh-CN" dirty="0"/>
              <a:t>K</a:t>
            </a:r>
            <a:r>
              <a:rPr lang="en-US" altLang="zh-CN" baseline="-25000" dirty="0"/>
              <a:t>A</a:t>
            </a:r>
            <a:r>
              <a:rPr lang="zh-CN" altLang="en-US" dirty="0"/>
              <a:t>、</a:t>
            </a:r>
            <a:r>
              <a:rPr lang="en-US" altLang="zh-CN" dirty="0"/>
              <a:t>K</a:t>
            </a:r>
            <a:r>
              <a:rPr lang="en-US" altLang="zh-CN" baseline="-25000" dirty="0"/>
              <a:t>B</a:t>
            </a:r>
            <a:r>
              <a:rPr lang="zh-CN" altLang="en-US" dirty="0"/>
              <a:t>、</a:t>
            </a:r>
            <a:r>
              <a:rPr lang="en-US" altLang="zh-CN" dirty="0"/>
              <a:t>K</a:t>
            </a:r>
            <a:r>
              <a:rPr lang="en-US" altLang="zh-CN" baseline="-25000" dirty="0"/>
              <a:t>C</a:t>
            </a:r>
            <a:r>
              <a:rPr lang="zh-CN" altLang="en-US" dirty="0"/>
              <a:t>：密钥</a:t>
            </a:r>
            <a:endParaRPr lang="en-US" altLang="zh-CN" dirty="0"/>
          </a:p>
          <a:p>
            <a:r>
              <a:rPr lang="en-US" altLang="zh-CN" dirty="0"/>
              <a:t>P</a:t>
            </a:r>
            <a:r>
              <a:rPr lang="zh-CN" altLang="en-US" dirty="0"/>
              <a:t>：消息</a:t>
            </a:r>
            <a:endParaRPr lang="en-US" altLang="zh-CN" dirty="0"/>
          </a:p>
          <a:p>
            <a:r>
              <a:rPr lang="en-US" altLang="zh-CN" dirty="0"/>
              <a:t>t</a:t>
            </a:r>
            <a:r>
              <a:rPr lang="zh-CN" altLang="en-US" dirty="0"/>
              <a:t>：时间戳</a:t>
            </a:r>
            <a:endParaRPr lang="en-US" altLang="zh-CN" dirty="0"/>
          </a:p>
          <a:p>
            <a:r>
              <a:rPr lang="en-US" altLang="zh-CN" dirty="0"/>
              <a:t>R</a:t>
            </a:r>
            <a:r>
              <a:rPr lang="en-US" altLang="zh-CN" baseline="-25000" dirty="0"/>
              <a:t>A</a:t>
            </a:r>
            <a:r>
              <a:rPr lang="zh-CN" altLang="en-US" dirty="0"/>
              <a:t>：随机数</a:t>
            </a:r>
            <a:endParaRPr lang="en-US" altLang="zh-CN" dirty="0"/>
          </a:p>
          <a:p>
            <a:endParaRPr lang="en-US" altLang="zh-CN" dirty="0"/>
          </a:p>
          <a:p>
            <a:endParaRPr lang="zh-CN" altLang="en-US" dirty="0"/>
          </a:p>
        </p:txBody>
      </p:sp>
      <p:pic>
        <p:nvPicPr>
          <p:cNvPr id="8" name="图片 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971600" y="4581128"/>
            <a:ext cx="7560840" cy="14820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a:t>公钥密码系统实现数字签名</a:t>
            </a:r>
          </a:p>
        </p:txBody>
      </p:sp>
      <p:pic>
        <p:nvPicPr>
          <p:cNvPr id="5" name="图片 9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95536" y="2276872"/>
            <a:ext cx="8430895" cy="33843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a:t>
            </a:r>
            <a:r>
              <a:rPr lang="zh-CN" altLang="en-US"/>
              <a:t>章 网络安全密码学基础</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zh-CN" altLang="en-US" sz="2800" dirty="0"/>
              <a:t>数据加密</a:t>
            </a:r>
            <a:endParaRPr lang="en-US" altLang="zh-CN" sz="2800" dirty="0"/>
          </a:p>
          <a:p>
            <a:pPr marL="571500" indent="-571500">
              <a:buFont typeface="+mj-lt"/>
              <a:buAutoNum type="arabicPeriod"/>
            </a:pPr>
            <a:r>
              <a:rPr lang="zh-CN" altLang="en-US" dirty="0"/>
              <a:t>数字签名</a:t>
            </a:r>
            <a:endParaRPr lang="en-US" altLang="zh-CN" dirty="0"/>
          </a:p>
          <a:p>
            <a:pPr marL="571500" indent="-571500">
              <a:buFont typeface="+mj-lt"/>
              <a:buAutoNum type="arabicPeriod"/>
            </a:pPr>
            <a:r>
              <a:rPr lang="zh-CN" altLang="en-US" dirty="0">
                <a:solidFill>
                  <a:srgbClr val="00B050"/>
                </a:solidFill>
              </a:rPr>
              <a:t>报文鉴别</a:t>
            </a:r>
            <a:endParaRPr lang="en-US" altLang="zh-CN" dirty="0">
              <a:solidFill>
                <a:srgbClr val="00B050"/>
              </a:solidFill>
            </a:endParaRPr>
          </a:p>
          <a:p>
            <a:pPr marL="571500" indent="-571500">
              <a:buFont typeface="+mj-lt"/>
              <a:buAutoNum type="arabicPeriod"/>
            </a:pPr>
            <a:r>
              <a:rPr lang="zh-CN" altLang="en-US" dirty="0"/>
              <a:t>密钥管理</a:t>
            </a:r>
            <a:endParaRPr lang="en-US" altLang="zh-CN" dirty="0"/>
          </a:p>
          <a:p>
            <a:pPr marL="571500" indent="-571500">
              <a:buFont typeface="+mj-lt"/>
              <a:buAutoNum type="arabicPeriod"/>
            </a:pPr>
            <a:endParaRPr lang="en-US" altLang="zh-CN"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报文鉴别</a:t>
            </a:r>
          </a:p>
        </p:txBody>
      </p:sp>
      <p:sp>
        <p:nvSpPr>
          <p:cNvPr id="3" name="内容占位符 2"/>
          <p:cNvSpPr>
            <a:spLocks noGrp="1"/>
          </p:cNvSpPr>
          <p:nvPr>
            <p:ph sz="quarter" idx="1"/>
          </p:nvPr>
        </p:nvSpPr>
        <p:spPr/>
        <p:txBody>
          <a:bodyPr/>
          <a:lstStyle/>
          <a:p>
            <a:r>
              <a:rPr lang="zh-CN" altLang="en-US" dirty="0">
                <a:cs typeface="+mn-ea"/>
                <a:sym typeface="+mn-lt"/>
              </a:rPr>
              <a:t>报文鉴别是在信息领域防止各种主动攻击的有效方法。报文鉴别要求报文的接收方能够验证所收到的报文的真实性，包括发送者姓名、发送时间、发送内容等。</a:t>
            </a:r>
            <a:endParaRPr lang="en-US" altLang="zh-CN" dirty="0">
              <a:cs typeface="+mn-ea"/>
              <a:sym typeface="+mn-lt"/>
            </a:endParaRPr>
          </a:p>
          <a:p>
            <a:r>
              <a:rPr lang="zh-CN" altLang="en-US" dirty="0">
                <a:cs typeface="+mn-ea"/>
                <a:sym typeface="+mn-lt"/>
              </a:rPr>
              <a:t>利用报文鉴别可以避免以下现象的发生：</a:t>
            </a:r>
            <a:endParaRPr lang="en-US" altLang="zh-CN" dirty="0">
              <a:cs typeface="+mn-ea"/>
              <a:sym typeface="+mn-lt"/>
            </a:endParaRPr>
          </a:p>
          <a:p>
            <a:pPr lvl="1"/>
            <a:r>
              <a:rPr lang="zh-CN" altLang="en-US" dirty="0"/>
              <a:t>伪造消息</a:t>
            </a:r>
            <a:endParaRPr lang="en-US" altLang="zh-CN" dirty="0"/>
          </a:p>
          <a:p>
            <a:pPr lvl="1"/>
            <a:r>
              <a:rPr lang="zh-CN" altLang="en-US" dirty="0"/>
              <a:t>篡改内容</a:t>
            </a:r>
            <a:endParaRPr lang="en-US" altLang="zh-CN" dirty="0"/>
          </a:p>
          <a:p>
            <a:pPr lvl="1"/>
            <a:r>
              <a:rPr lang="zh-CN" altLang="en-US" dirty="0"/>
              <a:t>篡改序号</a:t>
            </a:r>
            <a:endParaRPr lang="en-US" altLang="zh-CN" dirty="0"/>
          </a:p>
          <a:p>
            <a:pPr lvl="1"/>
            <a:r>
              <a:rPr lang="zh-CN" altLang="en-US" dirty="0"/>
              <a:t>篡改计时</a:t>
            </a:r>
          </a:p>
          <a:p>
            <a:endParaRPr lang="zh-CN" altLang="en-US" dirty="0">
              <a:cs typeface="+mn-ea"/>
              <a:sym typeface="+mn-lt"/>
            </a:endParaRP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报文鉴别的方法</a:t>
            </a:r>
          </a:p>
        </p:txBody>
      </p:sp>
      <p:sp>
        <p:nvSpPr>
          <p:cNvPr id="3" name="内容占位符 2"/>
          <p:cNvSpPr>
            <a:spLocks noGrp="1"/>
          </p:cNvSpPr>
          <p:nvPr>
            <p:ph sz="quarter" idx="1"/>
          </p:nvPr>
        </p:nvSpPr>
        <p:spPr/>
        <p:txBody>
          <a:bodyPr>
            <a:normAutofit/>
          </a:bodyPr>
          <a:lstStyle/>
          <a:p>
            <a:r>
              <a:rPr lang="zh-CN" altLang="en-US" dirty="0"/>
              <a:t>消息认证码（</a:t>
            </a:r>
            <a:r>
              <a:rPr lang="zh-CN" altLang="en-US" dirty="0">
                <a:latin typeface="+mn-lt"/>
                <a:cs typeface="+mn-ea"/>
                <a:sym typeface="+mn-lt"/>
              </a:rPr>
              <a:t>Message Authentication Code</a:t>
            </a:r>
            <a:r>
              <a:rPr lang="zh-CN" altLang="en-US" dirty="0"/>
              <a:t>）</a:t>
            </a:r>
            <a:endParaRPr lang="en-US" altLang="zh-CN" dirty="0"/>
          </a:p>
          <a:p>
            <a:r>
              <a:rPr lang="zh-CN" altLang="en-US" dirty="0"/>
              <a:t>消息摘要（</a:t>
            </a:r>
            <a:r>
              <a:rPr lang="zh-CN" altLang="en-US" dirty="0">
                <a:latin typeface="+mn-lt"/>
                <a:cs typeface="+mn-ea"/>
                <a:sym typeface="+mn-lt"/>
              </a:rPr>
              <a:t>Message Digest</a:t>
            </a:r>
            <a:r>
              <a:rPr lang="zh-CN" altLang="en-US" dirty="0"/>
              <a:t>）</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数据加密</a:t>
            </a:r>
          </a:p>
        </p:txBody>
      </p:sp>
      <p:sp>
        <p:nvSpPr>
          <p:cNvPr id="3" name="内容占位符 2"/>
          <p:cNvSpPr>
            <a:spLocks noGrp="1"/>
          </p:cNvSpPr>
          <p:nvPr>
            <p:ph sz="quarter" idx="1"/>
          </p:nvPr>
        </p:nvSpPr>
        <p:spPr/>
        <p:txBody>
          <a:bodyPr/>
          <a:lstStyle/>
          <a:p>
            <a:r>
              <a:rPr lang="zh-CN" altLang="en-US" dirty="0"/>
              <a:t>数据加密技术是指对在网络中所发送的明文消息用加密密钥加密成密文进行传送，接收方用解密密钥进行解密再现明文消息，从而保证传输过程中密文消息即使被泄露，在无密钥的情况下仍是安全保密的。</a:t>
            </a:r>
          </a:p>
          <a:p>
            <a:r>
              <a:rPr lang="zh-CN" altLang="en-US" dirty="0"/>
              <a:t>数据加密技术在信息安全中处于非常重要的地位，数据加密技术已被普遍应用于计算机网络信息的安全管理中，是其他安全机制的</a:t>
            </a:r>
            <a:r>
              <a:rPr lang="zh-CN" altLang="en-US" dirty="0">
                <a:solidFill>
                  <a:srgbClr val="FF0000"/>
                </a:solidFill>
              </a:rPr>
              <a:t>基础</a:t>
            </a:r>
            <a:r>
              <a:rPr lang="zh-CN" altLang="en-US" dirty="0"/>
              <a:t>。</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消息认证码</a:t>
            </a:r>
          </a:p>
        </p:txBody>
      </p:sp>
      <p:sp>
        <p:nvSpPr>
          <p:cNvPr id="3" name="内容占位符 2"/>
          <p:cNvSpPr>
            <a:spLocks noGrp="1"/>
          </p:cNvSpPr>
          <p:nvPr>
            <p:ph sz="quarter" idx="1"/>
          </p:nvPr>
        </p:nvSpPr>
        <p:spPr/>
        <p:txBody>
          <a:bodyPr/>
          <a:lstStyle/>
          <a:p>
            <a:r>
              <a:rPr lang="zh-CN" altLang="en-US" dirty="0">
                <a:cs typeface="+mn-ea"/>
                <a:sym typeface="+mn-lt"/>
              </a:rPr>
              <a:t>消息认证码（MAC）是一种使用密码的认证技术，它利用密钥来生成一个固定长度的短数据块，并将该数据块附着在消息之后，形成一个针对具体消息和该消息认证码的组合体，通过消息认证码来实现对消息完整性的认证。</a:t>
            </a:r>
            <a:endParaRPr lang="en-US" altLang="zh-CN" dirty="0">
              <a:cs typeface="+mn-ea"/>
              <a:sym typeface="+mn-lt"/>
            </a:endParaRPr>
          </a:p>
          <a:p>
            <a:r>
              <a:rPr lang="en-US" altLang="zh-CN" dirty="0">
                <a:cs typeface="+mn-ea"/>
                <a:sym typeface="+mn-lt"/>
              </a:rPr>
              <a:t>MAC </a:t>
            </a:r>
            <a:r>
              <a:rPr lang="zh-CN" altLang="en-US" dirty="0">
                <a:cs typeface="+mn-ea"/>
                <a:sym typeface="+mn-lt"/>
              </a:rPr>
              <a:t>函数与加密函数类似，但加密算法必须是可逆的，而 </a:t>
            </a:r>
            <a:r>
              <a:rPr lang="en-US" altLang="zh-CN" dirty="0">
                <a:cs typeface="+mn-ea"/>
                <a:sym typeface="+mn-lt"/>
              </a:rPr>
              <a:t>MAC </a:t>
            </a:r>
            <a:r>
              <a:rPr lang="zh-CN" altLang="en-US" dirty="0">
                <a:cs typeface="+mn-ea"/>
                <a:sym typeface="+mn-lt"/>
              </a:rPr>
              <a:t>函数不需要。</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MAC </a:t>
            </a:r>
            <a:r>
              <a:rPr lang="zh-CN" altLang="en-US" dirty="0"/>
              <a:t>的功能</a:t>
            </a:r>
          </a:p>
        </p:txBody>
      </p:sp>
      <p:sp>
        <p:nvSpPr>
          <p:cNvPr id="3" name="内容占位符 2"/>
          <p:cNvSpPr>
            <a:spLocks noGrp="1"/>
          </p:cNvSpPr>
          <p:nvPr>
            <p:ph sz="quarter" idx="1"/>
          </p:nvPr>
        </p:nvSpPr>
        <p:spPr/>
        <p:txBody>
          <a:bodyPr/>
          <a:lstStyle/>
          <a:p>
            <a:r>
              <a:rPr lang="zh-CN" altLang="en-US" dirty="0"/>
              <a:t>确认消息的完整性</a:t>
            </a:r>
            <a:endParaRPr lang="en-US" altLang="zh-CN" dirty="0"/>
          </a:p>
          <a:p>
            <a:r>
              <a:rPr lang="zh-CN" altLang="en-US" dirty="0"/>
              <a:t>确认消息源的正确性</a:t>
            </a:r>
            <a:endParaRPr lang="en-US" altLang="zh-CN" dirty="0"/>
          </a:p>
          <a:p>
            <a:r>
              <a:rPr lang="zh-CN" altLang="en-US" dirty="0"/>
              <a:t>确认序列号的正确性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MAC </a:t>
            </a:r>
            <a:r>
              <a:rPr lang="zh-CN" altLang="en-US" dirty="0"/>
              <a:t>的使用</a:t>
            </a:r>
          </a:p>
        </p:txBody>
      </p:sp>
      <p:graphicFrame>
        <p:nvGraphicFramePr>
          <p:cNvPr id="3074" name="Object 2" descr="ppt/media/image93.emf"/>
          <p:cNvGraphicFramePr>
            <a:graphicFrameLocks/>
          </p:cNvGraphicFramePr>
          <p:nvPr/>
        </p:nvGraphicFramePr>
        <p:xfrm>
          <a:off x="2051720" y="1628800"/>
          <a:ext cx="5313363" cy="2038350"/>
        </p:xfrm>
        <a:graphic>
          <a:graphicData uri="http://schemas.openxmlformats.org/presentationml/2006/ole">
            <mc:AlternateContent xmlns:mc="http://schemas.openxmlformats.org/markup-compatibility/2006">
              <mc:Choice xmlns:v="urn:schemas-microsoft-com:vml" Requires="v">
                <p:oleObj spid="_x0000_s3074" r:id="rId4" imgW="3404756" imgH="1301400" progId="">
                  <p:embed/>
                </p:oleObj>
              </mc:Choice>
              <mc:Fallback>
                <p:oleObj r:id="rId4" imgW="3404756" imgH="130140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1628800"/>
                        <a:ext cx="5313363"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2147482550"/>
          <p:cNvGraphicFramePr>
            <a:graphicFrameLocks/>
          </p:cNvGraphicFramePr>
          <p:nvPr/>
        </p:nvGraphicFramePr>
        <p:xfrm>
          <a:off x="827584" y="4077072"/>
          <a:ext cx="7756525" cy="2213610"/>
        </p:xfrm>
        <a:graphic>
          <a:graphicData uri="http://schemas.openxmlformats.org/presentationml/2006/ole">
            <mc:AlternateContent xmlns:mc="http://schemas.openxmlformats.org/markup-compatibility/2006">
              <mc:Choice xmlns:v="urn:schemas-microsoft-com:vml" Requires="v">
                <p:oleObj spid="_x0000_s3075" r:id="rId6" imgW="4736781" imgH="1353780" progId="">
                  <p:embed/>
                </p:oleObj>
              </mc:Choice>
              <mc:Fallback>
                <p:oleObj r:id="rId6" imgW="4736781" imgH="1353780" progId="">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4077072"/>
                        <a:ext cx="7756525" cy="221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PA-102215"/>
          <p:cNvSpPr/>
          <p:nvPr>
            <p:custDataLst>
              <p:tags r:id="rId1"/>
            </p:custDataLst>
          </p:nvPr>
        </p:nvSpPr>
        <p:spPr>
          <a:xfrm>
            <a:off x="2771800" y="5949280"/>
            <a:ext cx="4017645" cy="523220"/>
          </a:xfrm>
          <a:prstGeom prst="rect">
            <a:avLst/>
          </a:prstGeom>
        </p:spPr>
        <p:txBody>
          <a:bodyPr wrap="square">
            <a:spAutoFit/>
          </a:bodyPr>
          <a:lstStyle/>
          <a:p>
            <a:pPr indent="0" algn="ctr" fontAlgn="auto">
              <a:lnSpc>
                <a:spcPct val="200000"/>
              </a:lnSpc>
            </a:pPr>
            <a:r>
              <a:rPr lang="en-US" altLang="zh-CN" sz="1400" dirty="0">
                <a:cs typeface="+mn-ea"/>
                <a:sym typeface="+mn-lt"/>
              </a:rPr>
              <a:t>2. </a:t>
            </a:r>
            <a:r>
              <a:rPr lang="zh-CN" altLang="en-US" sz="1400" dirty="0">
                <a:cs typeface="+mn-ea"/>
                <a:sym typeface="+mn-lt"/>
              </a:rPr>
              <a:t>消息认证码与加密算法结合使用</a:t>
            </a:r>
          </a:p>
        </p:txBody>
      </p:sp>
      <p:sp>
        <p:nvSpPr>
          <p:cNvPr id="7" name="PA-102215"/>
          <p:cNvSpPr/>
          <p:nvPr>
            <p:custDataLst>
              <p:tags r:id="rId2"/>
            </p:custDataLst>
          </p:nvPr>
        </p:nvSpPr>
        <p:spPr>
          <a:xfrm>
            <a:off x="2843808" y="3356992"/>
            <a:ext cx="4017645" cy="523220"/>
          </a:xfrm>
          <a:prstGeom prst="rect">
            <a:avLst/>
          </a:prstGeom>
        </p:spPr>
        <p:txBody>
          <a:bodyPr wrap="square">
            <a:spAutoFit/>
          </a:bodyPr>
          <a:lstStyle/>
          <a:p>
            <a:pPr indent="0" algn="ctr" fontAlgn="auto">
              <a:lnSpc>
                <a:spcPct val="200000"/>
              </a:lnSpc>
            </a:pPr>
            <a:r>
              <a:rPr lang="en-US" altLang="zh-CN" sz="1400" dirty="0">
                <a:cs typeface="+mn-ea"/>
                <a:sym typeface="+mn-lt"/>
              </a:rPr>
              <a:t>1. </a:t>
            </a:r>
            <a:r>
              <a:rPr lang="zh-CN" altLang="en-US" sz="1400" dirty="0">
                <a:cs typeface="+mn-ea"/>
                <a:sym typeface="+mn-lt"/>
              </a:rPr>
              <a:t>消息认证码的单独使用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a:t>
            </a:r>
            <a:r>
              <a:rPr lang="zh-CN" altLang="en-US" dirty="0"/>
              <a:t>消息摘要</a:t>
            </a:r>
          </a:p>
        </p:txBody>
      </p:sp>
      <p:sp>
        <p:nvSpPr>
          <p:cNvPr id="3" name="内容占位符 2"/>
          <p:cNvSpPr>
            <a:spLocks noGrp="1"/>
          </p:cNvSpPr>
          <p:nvPr>
            <p:ph sz="quarter" idx="1"/>
          </p:nvPr>
        </p:nvSpPr>
        <p:spPr/>
        <p:txBody>
          <a:bodyPr/>
          <a:lstStyle/>
          <a:p>
            <a:r>
              <a:rPr lang="zh-CN" altLang="en-US" dirty="0">
                <a:cs typeface="+mn-ea"/>
                <a:sym typeface="+mn-lt"/>
              </a:rPr>
              <a:t>消息摘要由 Hash（单向散列）函数计算得到。</a:t>
            </a:r>
            <a:endParaRPr lang="en-US" altLang="zh-CN" dirty="0">
              <a:cs typeface="+mn-ea"/>
              <a:sym typeface="+mn-lt"/>
            </a:endParaRPr>
          </a:p>
          <a:p>
            <a:r>
              <a:rPr lang="en-US" altLang="zh-CN" dirty="0">
                <a:cs typeface="+mn-ea"/>
                <a:sym typeface="+mn-lt"/>
              </a:rPr>
              <a:t>Hash </a:t>
            </a:r>
            <a:r>
              <a:rPr lang="zh-CN" altLang="en-US" dirty="0">
                <a:cs typeface="+mn-ea"/>
                <a:sym typeface="+mn-lt"/>
              </a:rPr>
              <a:t>函数是消息认证码的一种变形，是一种能够将任意长度的消息压缩到某一固定长度的消息摘要的函数。</a:t>
            </a:r>
            <a:endParaRPr lang="en-US" altLang="zh-CN" dirty="0">
              <a:cs typeface="+mn-ea"/>
              <a:sym typeface="+mn-lt"/>
            </a:endParaRPr>
          </a:p>
          <a:p>
            <a:r>
              <a:rPr lang="en-US" altLang="zh-CN" dirty="0">
                <a:cs typeface="+mn-ea"/>
                <a:sym typeface="+mn-lt"/>
              </a:rPr>
              <a:t>Hash </a:t>
            </a:r>
            <a:r>
              <a:rPr lang="zh-CN" altLang="en-US" dirty="0">
                <a:cs typeface="+mn-ea"/>
                <a:sym typeface="+mn-lt"/>
              </a:rPr>
              <a:t>函数与 MAC 相同的是，其输入是不固定的，而输出是固定大小的。</a:t>
            </a:r>
            <a:endParaRPr lang="en-US" altLang="zh-CN" dirty="0">
              <a:cs typeface="+mn-ea"/>
              <a:sym typeface="+mn-lt"/>
            </a:endParaRPr>
          </a:p>
          <a:p>
            <a:r>
              <a:rPr lang="en-US" altLang="zh-CN" dirty="0">
                <a:cs typeface="+mn-ea"/>
                <a:sym typeface="+mn-lt"/>
              </a:rPr>
              <a:t>Hash </a:t>
            </a:r>
            <a:r>
              <a:rPr lang="zh-CN" altLang="en-US" dirty="0">
                <a:cs typeface="+mn-ea"/>
                <a:sym typeface="+mn-lt"/>
              </a:rPr>
              <a:t>函数 与 MAC 不同的是，Hash函数值的计算并不使用密钥。</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en-US" altLang="zh-CN" dirty="0">
                <a:cs typeface="+mn-ea"/>
                <a:sym typeface="+mn-lt"/>
              </a:rPr>
              <a:t>Hash </a:t>
            </a:r>
            <a:r>
              <a:rPr lang="zh-CN" altLang="en-US" dirty="0">
                <a:cs typeface="+mn-ea"/>
                <a:sym typeface="+mn-lt"/>
              </a:rPr>
              <a:t>函数的满足条件</a:t>
            </a:r>
            <a:endParaRPr lang="zh-CN" altLang="en-US" dirty="0"/>
          </a:p>
        </p:txBody>
      </p:sp>
      <p:sp>
        <p:nvSpPr>
          <p:cNvPr id="3" name="内容占位符 2"/>
          <p:cNvSpPr>
            <a:spLocks noGrp="1"/>
          </p:cNvSpPr>
          <p:nvPr>
            <p:ph sz="quarter" idx="1"/>
          </p:nvPr>
        </p:nvSpPr>
        <p:spPr>
          <a:xfrm>
            <a:off x="612648" y="1600200"/>
            <a:ext cx="8207824" cy="5069160"/>
          </a:xfrm>
        </p:spPr>
        <p:txBody>
          <a:bodyPr>
            <a:normAutofit/>
          </a:bodyPr>
          <a:lstStyle/>
          <a:p>
            <a:r>
              <a:rPr lang="zh-CN" altLang="en-US" sz="2400" dirty="0"/>
              <a:t>效率</a:t>
            </a:r>
            <a:endParaRPr lang="en-US" altLang="zh-CN" sz="2400" dirty="0"/>
          </a:p>
          <a:p>
            <a:pPr lvl="1"/>
            <a:r>
              <a:rPr lang="zh-CN" altLang="en-US" sz="1900" dirty="0"/>
              <a:t>对于任意给定的输入 </a:t>
            </a:r>
            <a:r>
              <a:rPr lang="en-US" altLang="zh-CN" sz="1900" dirty="0"/>
              <a:t>x</a:t>
            </a:r>
            <a:r>
              <a:rPr lang="zh-CN" altLang="en-US" sz="1900" dirty="0"/>
              <a:t>，计算 </a:t>
            </a:r>
            <a:r>
              <a:rPr lang="en-US" altLang="zh-CN" sz="1900" dirty="0"/>
              <a:t>y=H(x) </a:t>
            </a:r>
            <a:r>
              <a:rPr lang="zh-CN" altLang="en-US" sz="1900" dirty="0"/>
              <a:t>要相对容易。</a:t>
            </a:r>
          </a:p>
          <a:p>
            <a:r>
              <a:rPr lang="zh-CN" altLang="en-US" sz="2400" dirty="0"/>
              <a:t>压缩</a:t>
            </a:r>
            <a:endParaRPr lang="en-US" altLang="zh-CN" sz="2400" dirty="0"/>
          </a:p>
          <a:p>
            <a:pPr lvl="1"/>
            <a:r>
              <a:rPr lang="zh-CN" altLang="en-US" sz="1900" dirty="0"/>
              <a:t>对任意给定的输入 </a:t>
            </a:r>
            <a:r>
              <a:rPr lang="en-US" altLang="zh-CN" sz="1900" dirty="0"/>
              <a:t>x</a:t>
            </a:r>
            <a:r>
              <a:rPr lang="zh-CN" altLang="en-US" sz="1900" dirty="0"/>
              <a:t>，能输出固定长度的 </a:t>
            </a:r>
            <a:r>
              <a:rPr lang="en-US" altLang="zh-CN" sz="1900" dirty="0"/>
              <a:t>y=H(x)</a:t>
            </a:r>
            <a:r>
              <a:rPr lang="zh-CN" altLang="en-US" sz="1900" dirty="0"/>
              <a:t>，且 </a:t>
            </a:r>
            <a:r>
              <a:rPr lang="en-US" altLang="zh-CN" sz="1900" dirty="0"/>
              <a:t>y </a:t>
            </a:r>
            <a:r>
              <a:rPr lang="zh-CN" altLang="en-US" sz="1900" dirty="0"/>
              <a:t>要比 </a:t>
            </a:r>
            <a:r>
              <a:rPr lang="en-US" altLang="zh-CN" sz="1900" dirty="0"/>
              <a:t>x </a:t>
            </a:r>
            <a:r>
              <a:rPr lang="zh-CN" altLang="en-US" sz="1900" dirty="0"/>
              <a:t>小得多。</a:t>
            </a:r>
          </a:p>
          <a:p>
            <a:r>
              <a:rPr lang="zh-CN" altLang="en-US" sz="2400" dirty="0"/>
              <a:t>单向性</a:t>
            </a:r>
            <a:endParaRPr lang="en-US" altLang="zh-CN" sz="2400" dirty="0"/>
          </a:p>
          <a:p>
            <a:pPr lvl="1"/>
            <a:r>
              <a:rPr lang="zh-CN" altLang="en-US" sz="1900" dirty="0"/>
              <a:t>对于给定的任意值 </a:t>
            </a:r>
            <a:r>
              <a:rPr lang="en-US" altLang="zh-CN" sz="1900" dirty="0"/>
              <a:t>y</a:t>
            </a:r>
            <a:r>
              <a:rPr lang="zh-CN" altLang="en-US" sz="1900" dirty="0"/>
              <a:t>，寻找一个 </a:t>
            </a:r>
            <a:r>
              <a:rPr lang="en-US" altLang="zh-CN" sz="1900" dirty="0"/>
              <a:t>x</a:t>
            </a:r>
            <a:r>
              <a:rPr lang="zh-CN" altLang="en-US" sz="1900" dirty="0"/>
              <a:t>，且使得 </a:t>
            </a:r>
            <a:r>
              <a:rPr lang="en-US" altLang="zh-CN" sz="1900" dirty="0"/>
              <a:t>H(x)=y </a:t>
            </a:r>
            <a:r>
              <a:rPr lang="zh-CN" altLang="en-US" sz="1900" dirty="0"/>
              <a:t>在计算上不可行。</a:t>
            </a:r>
          </a:p>
          <a:p>
            <a:r>
              <a:rPr lang="zh-CN" altLang="en-US" sz="2400" dirty="0"/>
              <a:t>弱抗碰撞 </a:t>
            </a:r>
            <a:endParaRPr lang="en-US" altLang="zh-CN" sz="2400" dirty="0"/>
          </a:p>
          <a:p>
            <a:pPr lvl="1"/>
            <a:r>
              <a:rPr lang="zh-CN" altLang="en-US" sz="1800" dirty="0"/>
              <a:t>对任意给定的 </a:t>
            </a:r>
            <a:r>
              <a:rPr lang="en-US" altLang="zh-CN" sz="1800" dirty="0"/>
              <a:t>x </a:t>
            </a:r>
            <a:r>
              <a:rPr lang="zh-CN" altLang="en-US" sz="1800" dirty="0"/>
              <a:t>和 </a:t>
            </a:r>
            <a:r>
              <a:rPr lang="en-US" altLang="zh-CN" sz="1800" dirty="0"/>
              <a:t>H(x)</a:t>
            </a:r>
            <a:r>
              <a:rPr lang="zh-CN" altLang="en-US" sz="1800" dirty="0"/>
              <a:t>，寻找 </a:t>
            </a:r>
            <a:r>
              <a:rPr lang="en-US" altLang="zh-CN" sz="1800" dirty="0"/>
              <a:t>y</a:t>
            </a:r>
            <a:r>
              <a:rPr lang="zh-CN" altLang="en-US" sz="1800" dirty="0"/>
              <a:t>，且 </a:t>
            </a:r>
            <a:r>
              <a:rPr lang="en-US" altLang="zh-CN" sz="1800" dirty="0" err="1"/>
              <a:t>y≠x</a:t>
            </a:r>
            <a:r>
              <a:rPr lang="zh-CN" altLang="en-US" sz="1800" dirty="0"/>
              <a:t>，使 </a:t>
            </a:r>
            <a:r>
              <a:rPr lang="en-US" altLang="zh-CN" sz="1800" dirty="0"/>
              <a:t>H(x)=H(y) </a:t>
            </a:r>
            <a:r>
              <a:rPr lang="zh-CN" altLang="en-US" sz="1800" dirty="0"/>
              <a:t>在计算上不可行。</a:t>
            </a:r>
          </a:p>
          <a:p>
            <a:r>
              <a:rPr lang="zh-CN" altLang="en-US" sz="2400" dirty="0"/>
              <a:t>强抗碰撞</a:t>
            </a:r>
            <a:endParaRPr lang="en-US" altLang="zh-CN" sz="2400" dirty="0"/>
          </a:p>
          <a:p>
            <a:pPr lvl="1"/>
            <a:r>
              <a:rPr lang="zh-CN" altLang="en-US" sz="1800" dirty="0"/>
              <a:t>寻找任意的 </a:t>
            </a:r>
            <a:r>
              <a:rPr lang="en-US" altLang="zh-CN" sz="1800" dirty="0"/>
              <a:t>x </a:t>
            </a:r>
            <a:r>
              <a:rPr lang="zh-CN" altLang="en-US" sz="1800" dirty="0"/>
              <a:t>和 </a:t>
            </a:r>
            <a:r>
              <a:rPr lang="en-US" altLang="zh-CN" sz="1800" dirty="0"/>
              <a:t>y</a:t>
            </a:r>
            <a:r>
              <a:rPr lang="zh-CN" altLang="en-US" sz="1800" dirty="0"/>
              <a:t>，且 </a:t>
            </a:r>
            <a:r>
              <a:rPr lang="en-US" altLang="zh-CN" sz="1800" dirty="0" err="1"/>
              <a:t>y≠x</a:t>
            </a:r>
            <a:r>
              <a:rPr lang="zh-CN" altLang="en-US" sz="1800" dirty="0"/>
              <a:t>，使 </a:t>
            </a:r>
            <a:r>
              <a:rPr lang="en-US" altLang="zh-CN" sz="1800" dirty="0"/>
              <a:t>H(x)=H(y) </a:t>
            </a:r>
            <a:r>
              <a:rPr lang="zh-CN" altLang="en-US" sz="1800" dirty="0"/>
              <a:t>在计算上是不可行的。</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2.2.3 Hash </a:t>
            </a:r>
            <a:r>
              <a:rPr lang="zh-CN" altLang="en-US" dirty="0"/>
              <a:t>函数的使用</a:t>
            </a:r>
          </a:p>
        </p:txBody>
      </p:sp>
      <p:graphicFrame>
        <p:nvGraphicFramePr>
          <p:cNvPr id="5" name="对象 -2147482543"/>
          <p:cNvGraphicFramePr>
            <a:graphicFrameLocks/>
          </p:cNvGraphicFramePr>
          <p:nvPr/>
        </p:nvGraphicFramePr>
        <p:xfrm>
          <a:off x="1547664" y="1988840"/>
          <a:ext cx="6408712" cy="3888432"/>
        </p:xfrm>
        <a:graphic>
          <a:graphicData uri="http://schemas.openxmlformats.org/presentationml/2006/ole">
            <mc:AlternateContent xmlns:mc="http://schemas.openxmlformats.org/markup-compatibility/2006">
              <mc:Choice xmlns:v="urn:schemas-microsoft-com:vml" Requires="v">
                <p:oleObj spid="_x0000_s4098" r:id="rId2" imgW="3634909" imgH="2268810" progId="">
                  <p:embed/>
                </p:oleObj>
              </mc:Choice>
              <mc:Fallback>
                <p:oleObj r:id="rId2" imgW="3634909" imgH="2268810" progId="">
                  <p:embed/>
                  <p:pic>
                    <p:nvPicPr>
                      <p:cNvPr id="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88840"/>
                        <a:ext cx="6408712"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报文鉴别的实现</a:t>
            </a:r>
          </a:p>
        </p:txBody>
      </p:sp>
      <p:sp>
        <p:nvSpPr>
          <p:cNvPr id="3" name="内容占位符 2"/>
          <p:cNvSpPr>
            <a:spLocks noGrp="1"/>
          </p:cNvSpPr>
          <p:nvPr>
            <p:ph sz="quarter" idx="1"/>
          </p:nvPr>
        </p:nvSpPr>
        <p:spPr/>
        <p:txBody>
          <a:bodyPr>
            <a:normAutofit/>
          </a:bodyPr>
          <a:lstStyle/>
          <a:p>
            <a:r>
              <a:rPr lang="en-US" altLang="zh-CN" sz="2600" dirty="0"/>
              <a:t>CBC</a:t>
            </a:r>
            <a:r>
              <a:rPr lang="zh-CN" altLang="en-US" sz="2600" dirty="0"/>
              <a:t>（</a:t>
            </a:r>
            <a:r>
              <a:rPr lang="zh-CN" altLang="en-US" sz="2400" dirty="0">
                <a:cs typeface="+mn-ea"/>
                <a:sym typeface="+mn-lt"/>
              </a:rPr>
              <a:t>Cipher-Block Chaining</a:t>
            </a:r>
            <a:r>
              <a:rPr lang="zh-CN" altLang="en-US" sz="2600" dirty="0"/>
              <a:t>）</a:t>
            </a:r>
            <a:endParaRPr lang="en-US" altLang="zh-CN" sz="2600" dirty="0"/>
          </a:p>
          <a:p>
            <a:pPr lvl="1"/>
            <a:r>
              <a:rPr lang="zh-CN" altLang="en-US" sz="2000" dirty="0"/>
              <a:t>基于分组对称密码</a:t>
            </a:r>
            <a:endParaRPr lang="en-US" altLang="zh-CN" sz="2000" dirty="0"/>
          </a:p>
          <a:p>
            <a:pPr lvl="1"/>
            <a:r>
              <a:rPr lang="en-US" altLang="zh-CN" sz="2000" dirty="0"/>
              <a:t>3DES</a:t>
            </a:r>
            <a:r>
              <a:rPr lang="zh-CN" altLang="en-US" sz="2000" dirty="0"/>
              <a:t>、</a:t>
            </a:r>
            <a:r>
              <a:rPr lang="en-US" altLang="zh-CN" sz="2000" dirty="0"/>
              <a:t>AES …………</a:t>
            </a:r>
          </a:p>
          <a:p>
            <a:r>
              <a:rPr lang="en-US" altLang="zh-CN" sz="2600" dirty="0"/>
              <a:t>HMAC</a:t>
            </a:r>
            <a:r>
              <a:rPr lang="zh-CN" altLang="en-US" sz="2600" dirty="0"/>
              <a:t>（</a:t>
            </a:r>
            <a:r>
              <a:rPr lang="zh-CN" altLang="en-US" sz="2600" dirty="0">
                <a:cs typeface="+mn-ea"/>
                <a:sym typeface="+mn-lt"/>
              </a:rPr>
              <a:t>Hash-based Message Authentication Code</a:t>
            </a:r>
            <a:r>
              <a:rPr lang="zh-CN" altLang="en-US" sz="2600" dirty="0"/>
              <a:t>）</a:t>
            </a:r>
          </a:p>
          <a:p>
            <a:pPr lvl="1"/>
            <a:r>
              <a:rPr lang="zh-CN" altLang="en-US" sz="2000" dirty="0"/>
              <a:t>基于 </a:t>
            </a:r>
            <a:r>
              <a:rPr lang="en-US" altLang="zh-CN" sz="2000" dirty="0"/>
              <a:t>Hash </a:t>
            </a:r>
            <a:r>
              <a:rPr lang="zh-CN" altLang="en-US" sz="2000" dirty="0"/>
              <a:t>函数</a:t>
            </a:r>
            <a:endParaRPr lang="en-US" altLang="zh-CN" sz="2000" dirty="0"/>
          </a:p>
          <a:p>
            <a:pPr lvl="1"/>
            <a:r>
              <a:rPr lang="en-US" altLang="zh-CN" sz="2000" dirty="0"/>
              <a:t>MD5</a:t>
            </a:r>
            <a:r>
              <a:rPr lang="zh-CN" altLang="en-US" sz="2000" dirty="0"/>
              <a:t>、</a:t>
            </a:r>
            <a:r>
              <a:rPr lang="en-US" altLang="zh-CN" sz="2000" dirty="0"/>
              <a:t>SHA-1/2 …………</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3.1.1 CBC</a:t>
            </a:r>
            <a:endParaRPr lang="zh-CN" altLang="en-US" dirty="0"/>
          </a:p>
        </p:txBody>
      </p:sp>
      <p:sp>
        <p:nvSpPr>
          <p:cNvPr id="3" name="内容占位符 2"/>
          <p:cNvSpPr>
            <a:spLocks noGrp="1"/>
          </p:cNvSpPr>
          <p:nvPr>
            <p:ph sz="quarter" idx="1"/>
          </p:nvPr>
        </p:nvSpPr>
        <p:spPr/>
        <p:txBody>
          <a:bodyPr/>
          <a:lstStyle/>
          <a:p>
            <a:r>
              <a:rPr lang="zh-CN" altLang="en-US" dirty="0">
                <a:cs typeface="+mn-ea"/>
                <a:sym typeface="+mn-lt"/>
              </a:rPr>
              <a:t>利用密文分组链接模式（CBC）对消息进行加密处理（例如，将数据认证算法应用在 DES 算法之上），是使用最为广泛的 MAC 算法之一，目前多应用在银行、证券等金融领域。</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CBC </a:t>
            </a:r>
            <a:r>
              <a:rPr lang="zh-CN" altLang="en-US" dirty="0"/>
              <a:t>的实现</a:t>
            </a:r>
          </a:p>
        </p:txBody>
      </p:sp>
      <p:graphicFrame>
        <p:nvGraphicFramePr>
          <p:cNvPr id="4" name="对象 -2147482547"/>
          <p:cNvGraphicFramePr>
            <a:graphicFrameLocks/>
          </p:cNvGraphicFramePr>
          <p:nvPr/>
        </p:nvGraphicFramePr>
        <p:xfrm>
          <a:off x="611560" y="2204864"/>
          <a:ext cx="8165465" cy="3152775"/>
        </p:xfrm>
        <a:graphic>
          <a:graphicData uri="http://schemas.openxmlformats.org/presentationml/2006/ole">
            <mc:AlternateContent xmlns:mc="http://schemas.openxmlformats.org/markup-compatibility/2006">
              <mc:Choice xmlns:v="urn:schemas-microsoft-com:vml" Requires="v">
                <p:oleObj spid="_x0000_s5122" r:id="rId2" imgW="4498794" imgH="1737990" progId="">
                  <p:embed/>
                </p:oleObj>
              </mc:Choice>
              <mc:Fallback>
                <p:oleObj r:id="rId2" imgW="4498794" imgH="1737990" progId="">
                  <p:embed/>
                  <p:pic>
                    <p:nvPicPr>
                      <p:cNvPr id="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204864"/>
                        <a:ext cx="816546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3.2.1 HMAC</a:t>
            </a:r>
            <a:endParaRPr lang="zh-CN" altLang="en-US" dirty="0"/>
          </a:p>
        </p:txBody>
      </p:sp>
      <p:sp>
        <p:nvSpPr>
          <p:cNvPr id="3" name="内容占位符 2"/>
          <p:cNvSpPr>
            <a:spLocks noGrp="1"/>
          </p:cNvSpPr>
          <p:nvPr>
            <p:ph sz="quarter" idx="1"/>
          </p:nvPr>
        </p:nvSpPr>
        <p:spPr/>
        <p:txBody>
          <a:bodyPr>
            <a:normAutofit/>
          </a:bodyPr>
          <a:lstStyle/>
          <a:p>
            <a:r>
              <a:rPr lang="en-US" altLang="zh-CN" dirty="0"/>
              <a:t>HMAC </a:t>
            </a:r>
            <a:r>
              <a:rPr lang="zh-CN" altLang="en-US" dirty="0"/>
              <a:t>算法是一种执行“校验和”的算法，通过对数据进行“求和”来检查数据是否被更改了。</a:t>
            </a:r>
          </a:p>
          <a:p>
            <a:r>
              <a:rPr lang="en-US" altLang="zh-CN" dirty="0"/>
              <a:t>HMAC </a:t>
            </a:r>
            <a:r>
              <a:rPr lang="zh-CN" altLang="en-US" dirty="0"/>
              <a:t>是一种基于 </a:t>
            </a:r>
            <a:r>
              <a:rPr lang="en-US" altLang="zh-CN" dirty="0"/>
              <a:t>Hash </a:t>
            </a:r>
            <a:r>
              <a:rPr lang="zh-CN" altLang="en-US" dirty="0"/>
              <a:t>函数和密钥进行消息认证的方法，目前在 </a:t>
            </a:r>
            <a:r>
              <a:rPr lang="en-US" altLang="zh-CN" dirty="0"/>
              <a:t>Internet </a:t>
            </a:r>
            <a:r>
              <a:rPr lang="zh-CN" altLang="en-US" dirty="0"/>
              <a:t>中得到了广泛应用，如 </a:t>
            </a:r>
            <a:r>
              <a:rPr lang="en-US" altLang="zh-CN" dirty="0"/>
              <a:t>IPSec</a:t>
            </a:r>
            <a:r>
              <a:rPr lang="zh-CN" altLang="en-US" dirty="0"/>
              <a:t>、</a:t>
            </a:r>
            <a:r>
              <a:rPr lang="en-US" altLang="zh-CN" dirty="0"/>
              <a:t>SSL </a:t>
            </a:r>
            <a:r>
              <a:rPr lang="zh-CN" altLang="en-US" dirty="0"/>
              <a:t>等，成为事实上的网络安全标准。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密码通信系统构成</a:t>
            </a:r>
            <a:r>
              <a:rPr lang="en-US" altLang="zh-CN" dirty="0"/>
              <a:t> </a:t>
            </a:r>
            <a:endParaRPr lang="zh-CN" altLang="en-US" dirty="0"/>
          </a:p>
        </p:txBody>
      </p:sp>
      <p:sp>
        <p:nvSpPr>
          <p:cNvPr id="3" name="内容占位符 2"/>
          <p:cNvSpPr>
            <a:spLocks noGrp="1"/>
          </p:cNvSpPr>
          <p:nvPr>
            <p:ph sz="quarter" idx="1"/>
          </p:nvPr>
        </p:nvSpPr>
        <p:spPr/>
        <p:txBody>
          <a:bodyPr/>
          <a:lstStyle/>
          <a:p>
            <a:r>
              <a:rPr lang="zh-CN" altLang="en-US" dirty="0"/>
              <a:t>明文空间</a:t>
            </a:r>
            <a:endParaRPr lang="en-US" altLang="zh-CN" dirty="0"/>
          </a:p>
          <a:p>
            <a:r>
              <a:rPr lang="zh-CN" altLang="en-US" dirty="0"/>
              <a:t>密文空间</a:t>
            </a:r>
            <a:endParaRPr lang="en-US" altLang="zh-CN" dirty="0"/>
          </a:p>
          <a:p>
            <a:r>
              <a:rPr lang="zh-CN" altLang="en-US" dirty="0"/>
              <a:t>密钥空间</a:t>
            </a:r>
            <a:endParaRPr lang="en-US" altLang="zh-CN" dirty="0"/>
          </a:p>
          <a:p>
            <a:r>
              <a:rPr lang="zh-CN" altLang="en-US" dirty="0"/>
              <a:t>加密算法</a:t>
            </a:r>
            <a:endParaRPr lang="en-US" altLang="zh-CN" dirty="0"/>
          </a:p>
          <a:p>
            <a:r>
              <a:rPr lang="zh-CN" altLang="en-US" dirty="0"/>
              <a:t>解密算法</a:t>
            </a:r>
          </a:p>
        </p:txBody>
      </p:sp>
      <p:pic>
        <p:nvPicPr>
          <p:cNvPr id="5" name="图片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203848" y="1772816"/>
            <a:ext cx="3097921" cy="237626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3.2.2 HMAC </a:t>
            </a:r>
            <a:r>
              <a:rPr lang="zh-CN" altLang="en-US" dirty="0"/>
              <a:t>的实现</a:t>
            </a:r>
          </a:p>
        </p:txBody>
      </p:sp>
      <p:graphicFrame>
        <p:nvGraphicFramePr>
          <p:cNvPr id="8" name="对象 -2147482537"/>
          <p:cNvGraphicFramePr>
            <a:graphicFrameLocks/>
          </p:cNvGraphicFramePr>
          <p:nvPr/>
        </p:nvGraphicFramePr>
        <p:xfrm>
          <a:off x="2339752" y="1700808"/>
          <a:ext cx="4248472" cy="4752528"/>
        </p:xfrm>
        <a:graphic>
          <a:graphicData uri="http://schemas.openxmlformats.org/presentationml/2006/ole">
            <mc:AlternateContent xmlns:mc="http://schemas.openxmlformats.org/markup-compatibility/2006">
              <mc:Choice xmlns:v="urn:schemas-microsoft-com:vml" Requires="v">
                <p:oleObj spid="_x0000_s55299" r:id="rId2" imgW="2846391" imgH="3255660" progId="">
                  <p:embed/>
                </p:oleObj>
              </mc:Choice>
              <mc:Fallback>
                <p:oleObj r:id="rId2" imgW="2846391" imgH="3255660" progId="">
                  <p:embed/>
                  <p:pic>
                    <p:nvPicPr>
                      <p:cNvPr id="0"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700808"/>
                        <a:ext cx="4248472"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a:t>
            </a:r>
            <a:r>
              <a:rPr lang="zh-CN" altLang="en-US"/>
              <a:t>章 网络安全密码学基础</a:t>
            </a:r>
            <a:endParaRPr lang="zh-CN" altLang="en-US" dirty="0"/>
          </a:p>
        </p:txBody>
      </p:sp>
      <p:sp>
        <p:nvSpPr>
          <p:cNvPr id="3" name="内容占位符 2"/>
          <p:cNvSpPr>
            <a:spLocks noGrp="1"/>
          </p:cNvSpPr>
          <p:nvPr>
            <p:ph sz="quarter" idx="1"/>
          </p:nvPr>
        </p:nvSpPr>
        <p:spPr/>
        <p:txBody>
          <a:bodyPr>
            <a:normAutofit/>
          </a:bodyPr>
          <a:lstStyle/>
          <a:p>
            <a:pPr marL="571500" indent="-571500">
              <a:buFont typeface="+mj-lt"/>
              <a:buAutoNum type="arabicPeriod"/>
            </a:pPr>
            <a:r>
              <a:rPr lang="zh-CN" altLang="en-US" sz="2800" dirty="0"/>
              <a:t>数据加密</a:t>
            </a:r>
            <a:endParaRPr lang="en-US" altLang="zh-CN" sz="2800" dirty="0"/>
          </a:p>
          <a:p>
            <a:pPr marL="571500" indent="-571500">
              <a:buFont typeface="+mj-lt"/>
              <a:buAutoNum type="arabicPeriod"/>
            </a:pPr>
            <a:r>
              <a:rPr lang="zh-CN" altLang="en-US" dirty="0"/>
              <a:t>数字签名</a:t>
            </a:r>
            <a:endParaRPr lang="en-US" altLang="zh-CN" dirty="0"/>
          </a:p>
          <a:p>
            <a:pPr marL="571500" indent="-571500">
              <a:buFont typeface="+mj-lt"/>
              <a:buAutoNum type="arabicPeriod"/>
            </a:pPr>
            <a:r>
              <a:rPr lang="zh-CN" altLang="en-US" dirty="0"/>
              <a:t>报文鉴别</a:t>
            </a:r>
            <a:endParaRPr lang="en-US" altLang="zh-CN" dirty="0"/>
          </a:p>
          <a:p>
            <a:pPr marL="571500" indent="-571500">
              <a:buFont typeface="+mj-lt"/>
              <a:buAutoNum type="arabicPeriod"/>
            </a:pPr>
            <a:r>
              <a:rPr lang="zh-CN" altLang="en-US" dirty="0">
                <a:solidFill>
                  <a:srgbClr val="00B050"/>
                </a:solidFill>
              </a:rPr>
              <a:t>密钥管理</a:t>
            </a:r>
            <a:endParaRPr lang="en-US" altLang="zh-CN" dirty="0">
              <a:solidFill>
                <a:srgbClr val="00B050"/>
              </a:solidFill>
            </a:endParaRPr>
          </a:p>
          <a:p>
            <a:pPr marL="571500" indent="-571500">
              <a:buFont typeface="+mj-lt"/>
              <a:buAutoNum type="arabicPeriod"/>
            </a:pPr>
            <a:endParaRPr lang="en-US" altLang="zh-CN"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密钥管理</a:t>
            </a:r>
          </a:p>
        </p:txBody>
      </p:sp>
      <p:sp>
        <p:nvSpPr>
          <p:cNvPr id="3" name="内容占位符 2"/>
          <p:cNvSpPr>
            <a:spLocks noGrp="1"/>
          </p:cNvSpPr>
          <p:nvPr>
            <p:ph sz="quarter" idx="1"/>
          </p:nvPr>
        </p:nvSpPr>
        <p:spPr/>
        <p:txBody>
          <a:bodyPr/>
          <a:lstStyle/>
          <a:p>
            <a:r>
              <a:rPr lang="zh-CN" altLang="en-US" dirty="0"/>
              <a:t>对称加密系统</a:t>
            </a:r>
            <a:endParaRPr lang="en-US" altLang="zh-CN" dirty="0"/>
          </a:p>
          <a:p>
            <a:pPr lvl="1"/>
            <a:r>
              <a:rPr lang="zh-CN" altLang="en-US" dirty="0">
                <a:cs typeface="+mn-ea"/>
                <a:sym typeface="+mn-lt"/>
              </a:rPr>
              <a:t>Key Distribution Center</a:t>
            </a:r>
            <a:endParaRPr lang="en-US" altLang="zh-CN" dirty="0"/>
          </a:p>
          <a:p>
            <a:pPr lvl="1"/>
            <a:r>
              <a:rPr lang="zh-CN" altLang="en-US" dirty="0">
                <a:cs typeface="+mn-ea"/>
                <a:sym typeface="+mn-lt"/>
              </a:rPr>
              <a:t>密钥管理中心（</a:t>
            </a:r>
            <a:r>
              <a:rPr lang="en-US" altLang="zh-CN" dirty="0">
                <a:cs typeface="+mn-ea"/>
                <a:sym typeface="+mn-lt"/>
              </a:rPr>
              <a:t>KDC</a:t>
            </a:r>
            <a:r>
              <a:rPr lang="zh-CN" altLang="en-US" dirty="0">
                <a:cs typeface="+mn-ea"/>
                <a:sym typeface="+mn-lt"/>
              </a:rPr>
              <a:t>）</a:t>
            </a:r>
            <a:endParaRPr lang="en-US" altLang="zh-CN" dirty="0">
              <a:cs typeface="+mn-ea"/>
              <a:sym typeface="+mn-lt"/>
            </a:endParaRPr>
          </a:p>
          <a:p>
            <a:r>
              <a:rPr lang="zh-CN" altLang="en-US" dirty="0"/>
              <a:t>公钥加密系统</a:t>
            </a:r>
            <a:endParaRPr lang="en-US" altLang="zh-CN" dirty="0"/>
          </a:p>
          <a:p>
            <a:pPr lvl="1"/>
            <a:r>
              <a:rPr lang="zh-CN" altLang="en-US" dirty="0">
                <a:cs typeface="+mn-ea"/>
                <a:sym typeface="+mn-lt"/>
              </a:rPr>
              <a:t>Public Key Infrastructure</a:t>
            </a:r>
            <a:endParaRPr lang="en-US" altLang="zh-CN" dirty="0"/>
          </a:p>
          <a:p>
            <a:pPr lvl="1"/>
            <a:r>
              <a:rPr lang="zh-CN" altLang="en-US" dirty="0"/>
              <a:t>公钥基础设施（</a:t>
            </a:r>
            <a:r>
              <a:rPr lang="en-US" altLang="zh-CN" dirty="0"/>
              <a:t>PKI</a:t>
            </a:r>
            <a:r>
              <a:rPr lang="zh-CN" altLang="en-US" dirty="0"/>
              <a:t>）</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KDC</a:t>
            </a:r>
            <a:endParaRPr lang="zh-CN" altLang="en-US" dirty="0"/>
          </a:p>
        </p:txBody>
      </p:sp>
      <p:sp>
        <p:nvSpPr>
          <p:cNvPr id="3" name="内容占位符 2"/>
          <p:cNvSpPr>
            <a:spLocks noGrp="1"/>
          </p:cNvSpPr>
          <p:nvPr>
            <p:ph sz="quarter" idx="1"/>
          </p:nvPr>
        </p:nvSpPr>
        <p:spPr>
          <a:xfrm>
            <a:off x="612648" y="1600200"/>
            <a:ext cx="8153400" cy="4853136"/>
          </a:xfrm>
        </p:spPr>
        <p:txBody>
          <a:bodyPr/>
          <a:lstStyle/>
          <a:p>
            <a:r>
              <a:rPr lang="zh-CN" altLang="en-US" dirty="0"/>
              <a:t>对称密码系统的问题：</a:t>
            </a:r>
            <a:endParaRPr lang="en-US" altLang="zh-CN" dirty="0"/>
          </a:p>
          <a:p>
            <a:pPr lvl="1"/>
            <a:r>
              <a:rPr lang="zh-CN" altLang="en-US" dirty="0"/>
              <a:t>密钥空间</a:t>
            </a:r>
            <a:endParaRPr lang="en-US" altLang="zh-CN" dirty="0"/>
          </a:p>
          <a:p>
            <a:pPr lvl="1"/>
            <a:r>
              <a:rPr lang="zh-CN" altLang="en-US" dirty="0"/>
              <a:t>密钥分发</a:t>
            </a:r>
            <a:endParaRPr lang="en-US" altLang="zh-CN" dirty="0"/>
          </a:p>
          <a:p>
            <a:r>
              <a:rPr lang="en-US" altLang="zh-CN" dirty="0"/>
              <a:t>KDC</a:t>
            </a:r>
            <a:r>
              <a:rPr lang="zh-CN" altLang="en-US" dirty="0"/>
              <a:t> 作为密钥体系的一部分，旨在减少对称密码系统所固有的交换密钥时所面临的风险。</a:t>
            </a:r>
          </a:p>
          <a:p>
            <a:endParaRPr lang="zh-CN" altLang="en-US" dirty="0"/>
          </a:p>
        </p:txBody>
      </p:sp>
      <p:pic>
        <p:nvPicPr>
          <p:cNvPr id="5" name="图片 1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267744" y="4221088"/>
            <a:ext cx="4412661" cy="223224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5"/>
          <p:cNvSpPr/>
          <p:nvPr>
            <p:custDataLst>
              <p:tags r:id="rId1"/>
            </p:custDataLst>
          </p:nvPr>
        </p:nvSpPr>
        <p:spPr>
          <a:xfrm>
            <a:off x="1101566" y="1614011"/>
            <a:ext cx="6688455" cy="367088"/>
          </a:xfrm>
          <a:prstGeom prst="rect">
            <a:avLst/>
          </a:prstGeom>
        </p:spPr>
        <p:txBody>
          <a:bodyPr wrap="square">
            <a:spAutoFit/>
          </a:bodyPr>
          <a:lstStyle/>
          <a:p>
            <a:pPr algn="just" defTabSz="685800">
              <a:lnSpc>
                <a:spcPct val="130000"/>
              </a:lnSpc>
            </a:pPr>
            <a:r>
              <a:rPr lang="zh-CN" altLang="en-US" sz="1500" b="1" dirty="0">
                <a:solidFill>
                  <a:srgbClr val="222222"/>
                </a:solidFill>
                <a:latin typeface="字魂105号-简雅黑"/>
                <a:cs typeface="+mn-ea"/>
                <a:sym typeface="+mn-lt"/>
              </a:rPr>
              <a:t>2.8.1 对称加密系统中的密钥管理</a:t>
            </a:r>
          </a:p>
        </p:txBody>
      </p:sp>
      <p:pic>
        <p:nvPicPr>
          <p:cNvPr id="295" name="PA-102210"/>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19126" y="1557338"/>
            <a:ext cx="482441" cy="482441"/>
          </a:xfrm>
          <a:prstGeom prst="rect">
            <a:avLst/>
          </a:prstGeom>
        </p:spPr>
      </p:pic>
      <p:sp>
        <p:nvSpPr>
          <p:cNvPr id="3" name="PA-102215"/>
          <p:cNvSpPr/>
          <p:nvPr>
            <p:custDataLst>
              <p:tags r:id="rId3"/>
            </p:custDataLst>
          </p:nvPr>
        </p:nvSpPr>
        <p:spPr>
          <a:xfrm>
            <a:off x="656273" y="2139792"/>
            <a:ext cx="7831931" cy="1539396"/>
          </a:xfrm>
          <a:prstGeom prst="rect">
            <a:avLst/>
          </a:prstGeom>
        </p:spPr>
        <p:txBody>
          <a:bodyPr wrap="square">
            <a:spAutoFit/>
          </a:bodyPr>
          <a:lstStyle/>
          <a:p>
            <a:pPr indent="342900" algn="just" defTabSz="685800">
              <a:lnSpc>
                <a:spcPct val="180000"/>
              </a:lnSpc>
            </a:pPr>
            <a:r>
              <a:rPr lang="zh-CN" altLang="en-US" sz="1350" dirty="0">
                <a:solidFill>
                  <a:srgbClr val="222222"/>
                </a:solidFill>
                <a:latin typeface="字魂105号-简雅黑"/>
                <a:cs typeface="+mn-ea"/>
                <a:sym typeface="+mn-lt"/>
              </a:rPr>
              <a:t>对称加密的一个缺点是密钥分配和管理非常复杂。对于每个加密设备，都需要使用单独的密钥，这时如果这个加密设备有多个联系对象，每个联系对象都必须拥有一个密钥。这时，就需要采取一定的方法将密钥分配给每一个联系对象。很显然，不管是采取人工方式还是网络分发（如通过加密的邮件进行群发）方式，所涉及的安全问题都是很明显的。</a:t>
            </a:r>
          </a:p>
        </p:txBody>
      </p:sp>
      <p:sp>
        <p:nvSpPr>
          <p:cNvPr id="4" name="文本框 3"/>
          <p:cNvSpPr txBox="1"/>
          <p:nvPr userDrawn="1"/>
        </p:nvSpPr>
        <p:spPr>
          <a:xfrm>
            <a:off x="626037" y="941679"/>
            <a:ext cx="1758815" cy="369332"/>
          </a:xfrm>
          <a:prstGeom prst="rect">
            <a:avLst/>
          </a:prstGeom>
          <a:noFill/>
        </p:spPr>
        <p:txBody>
          <a:bodyPr wrap="none" rtlCol="0">
            <a:spAutoFit/>
          </a:bodyPr>
          <a:lstStyle/>
          <a:p>
            <a:pPr fontAlgn="base">
              <a:spcBef>
                <a:spcPct val="0"/>
              </a:spcBef>
              <a:spcAft>
                <a:spcPct val="0"/>
              </a:spcAft>
              <a:defRPr/>
            </a:pPr>
            <a:r>
              <a:rPr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2.8 密钥的管理</a:t>
            </a:r>
            <a:endParaRPr lang="zh-CN" altLang="en-US"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PA-102215"/>
          <p:cNvSpPr/>
          <p:nvPr>
            <p:custDataLst>
              <p:tags r:id="rId4"/>
            </p:custDataLst>
          </p:nvPr>
        </p:nvSpPr>
        <p:spPr>
          <a:xfrm>
            <a:off x="656273" y="3702844"/>
            <a:ext cx="4850606" cy="2287293"/>
          </a:xfrm>
          <a:prstGeom prst="rect">
            <a:avLst/>
          </a:prstGeom>
        </p:spPr>
        <p:txBody>
          <a:bodyPr wrap="square">
            <a:spAutoFit/>
          </a:bodyPr>
          <a:lstStyle/>
          <a:p>
            <a:pPr indent="342900" algn="just" defTabSz="685800">
              <a:lnSpc>
                <a:spcPct val="180000"/>
              </a:lnSpc>
            </a:pPr>
            <a:r>
              <a:rPr lang="zh-CN" altLang="en-US" sz="1350" dirty="0">
                <a:solidFill>
                  <a:srgbClr val="222222"/>
                </a:solidFill>
                <a:latin typeface="字魂105号-简雅黑"/>
                <a:cs typeface="+mn-ea"/>
                <a:sym typeface="+mn-lt"/>
              </a:rPr>
              <a:t>美国麻省理工学院（MIT）开发了著名的密钥分配协议Kerberos。Kerberos协议通过使用密钥管理中心（Key Distribution Center，KDC）来分配和管理密钥。如图2-30所示的是利用KDC进行密钥管理的一种实施方案，用户A和B都是KDC的注册用户，注册密钥分别为K</a:t>
            </a:r>
            <a:r>
              <a:rPr lang="zh-CN" altLang="en-US" sz="1350" baseline="-25000" dirty="0">
                <a:solidFill>
                  <a:srgbClr val="222222"/>
                </a:solidFill>
                <a:latin typeface="字魂105号-简雅黑"/>
                <a:cs typeface="+mn-ea"/>
                <a:sym typeface="+mn-lt"/>
              </a:rPr>
              <a:t>a</a:t>
            </a:r>
            <a:r>
              <a:rPr lang="zh-CN" altLang="en-US" sz="1350" dirty="0">
                <a:solidFill>
                  <a:srgbClr val="222222"/>
                </a:solidFill>
                <a:latin typeface="字魂105号-简雅黑"/>
                <a:cs typeface="+mn-ea"/>
                <a:sym typeface="+mn-lt"/>
              </a:rPr>
              <a:t>和K</a:t>
            </a:r>
            <a:r>
              <a:rPr lang="zh-CN" altLang="en-US" sz="1350" baseline="-25000" dirty="0">
                <a:solidFill>
                  <a:srgbClr val="222222"/>
                </a:solidFill>
                <a:latin typeface="字魂105号-简雅黑"/>
                <a:cs typeface="+mn-ea"/>
                <a:sym typeface="+mn-lt"/>
              </a:rPr>
              <a:t>b</a:t>
            </a:r>
            <a:r>
              <a:rPr lang="zh-CN" altLang="en-US" sz="1350" dirty="0">
                <a:solidFill>
                  <a:srgbClr val="222222"/>
                </a:solidFill>
                <a:latin typeface="字魂105号-简雅黑"/>
                <a:cs typeface="+mn-ea"/>
                <a:sym typeface="+mn-lt"/>
              </a:rPr>
              <a:t>，密钥分配需要三个步骤（图中分别用①、②和③表示）。</a:t>
            </a:r>
          </a:p>
        </p:txBody>
      </p:sp>
      <p:grpSp>
        <p:nvGrpSpPr>
          <p:cNvPr id="7" name="组合 6"/>
          <p:cNvGrpSpPr/>
          <p:nvPr/>
        </p:nvGrpSpPr>
        <p:grpSpPr>
          <a:xfrm>
            <a:off x="5711190" y="4046221"/>
            <a:ext cx="3013234" cy="1585913"/>
            <a:chOff x="11992" y="6696"/>
            <a:chExt cx="6327" cy="3330"/>
          </a:xfrm>
        </p:grpSpPr>
        <p:pic>
          <p:nvPicPr>
            <p:cNvPr id="6" name="图片 10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a:xfrm>
              <a:off x="12511" y="6696"/>
              <a:ext cx="5063" cy="2392"/>
            </a:xfrm>
            <a:prstGeom prst="rect">
              <a:avLst/>
            </a:prstGeom>
            <a:noFill/>
            <a:ln>
              <a:noFill/>
            </a:ln>
          </p:spPr>
        </p:pic>
        <p:sp>
          <p:nvSpPr>
            <p:cNvPr id="10" name="PA-102215"/>
            <p:cNvSpPr/>
            <p:nvPr>
              <p:custDataLst>
                <p:tags r:id="rId5"/>
              </p:custDataLst>
            </p:nvPr>
          </p:nvSpPr>
          <p:spPr>
            <a:xfrm>
              <a:off x="11992" y="9250"/>
              <a:ext cx="6327" cy="776"/>
            </a:xfrm>
            <a:prstGeom prst="rect">
              <a:avLst/>
            </a:prstGeom>
          </p:spPr>
          <p:txBody>
            <a:bodyPr wrap="square">
              <a:spAutoFit/>
            </a:bodyPr>
            <a:lstStyle/>
            <a:p>
              <a:pPr algn="ctr" defTabSz="685800">
                <a:lnSpc>
                  <a:spcPct val="200000"/>
                </a:lnSpc>
              </a:pPr>
              <a:r>
                <a:rPr lang="zh-CN" altLang="en-US" sz="1050" dirty="0">
                  <a:solidFill>
                    <a:srgbClr val="222222"/>
                  </a:solidFill>
                  <a:latin typeface="字魂105号-简雅黑"/>
                  <a:cs typeface="+mn-ea"/>
                  <a:sym typeface="+mn-lt"/>
                </a:rPr>
                <a:t>图2-30  利用KDC管理密钥的一种方案</a:t>
              </a:r>
            </a:p>
          </p:txBody>
        </p:sp>
      </p:grpSp>
    </p:spTree>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p:cTn id="7" dur="500" fill="hold"/>
                                        <p:tgtEl>
                                          <p:spTgt spid="295"/>
                                        </p:tgtEl>
                                        <p:attrNameLst>
                                          <p:attrName>ppt_w</p:attrName>
                                        </p:attrNameLst>
                                      </p:cBhvr>
                                      <p:tavLst>
                                        <p:tav tm="0">
                                          <p:val>
                                            <p:fltVal val="0"/>
                                          </p:val>
                                        </p:tav>
                                        <p:tav tm="100000">
                                          <p:val>
                                            <p:strVal val="#ppt_w"/>
                                          </p:val>
                                        </p:tav>
                                      </p:tavLst>
                                    </p:anim>
                                    <p:anim calcmode="lin" valueType="num">
                                      <p:cBhvr>
                                        <p:cTn id="8" dur="500" fill="hold"/>
                                        <p:tgtEl>
                                          <p:spTgt spid="29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par>
                          <p:cTn id="23" fill="hold">
                            <p:stCondLst>
                              <p:cond delay="500"/>
                            </p:stCondLst>
                            <p:childTnLst>
                              <p:par>
                                <p:cTn id="24" presetID="23" presetClass="entr" presetSubtype="16"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userDrawn="1"/>
        </p:nvSpPr>
        <p:spPr>
          <a:xfrm>
            <a:off x="626037" y="941679"/>
            <a:ext cx="1758815" cy="369332"/>
          </a:xfrm>
          <a:prstGeom prst="rect">
            <a:avLst/>
          </a:prstGeom>
          <a:noFill/>
        </p:spPr>
        <p:txBody>
          <a:bodyPr wrap="none" rtlCol="0">
            <a:spAutoFit/>
          </a:bodyPr>
          <a:lstStyle/>
          <a:p>
            <a:pPr fontAlgn="base">
              <a:spcBef>
                <a:spcPct val="0"/>
              </a:spcBef>
              <a:spcAft>
                <a:spcPct val="0"/>
              </a:spcAft>
              <a:defRPr/>
            </a:pPr>
            <a:r>
              <a:rPr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2.8 密钥的管理</a:t>
            </a:r>
            <a:endParaRPr lang="zh-CN" altLang="en-US"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PA-102215"/>
          <p:cNvSpPr/>
          <p:nvPr>
            <p:custDataLst>
              <p:tags r:id="rId1"/>
            </p:custDataLst>
          </p:nvPr>
        </p:nvSpPr>
        <p:spPr>
          <a:xfrm>
            <a:off x="655797" y="1674019"/>
            <a:ext cx="7831931" cy="3710375"/>
          </a:xfrm>
          <a:prstGeom prst="rect">
            <a:avLst/>
          </a:prstGeom>
        </p:spPr>
        <p:txBody>
          <a:bodyPr wrap="square">
            <a:spAutoFit/>
          </a:bodyPr>
          <a:lstStyle/>
          <a:p>
            <a:pPr indent="342900" algn="just" defTabSz="685800">
              <a:lnSpc>
                <a:spcPct val="160000"/>
              </a:lnSpc>
            </a:pPr>
            <a:r>
              <a:rPr lang="zh-CN" altLang="en-US" sz="1350" dirty="0">
                <a:solidFill>
                  <a:srgbClr val="222222"/>
                </a:solidFill>
                <a:latin typeface="字魂105号-简雅黑"/>
                <a:cs typeface="+mn-ea"/>
                <a:sym typeface="+mn-lt"/>
              </a:rPr>
              <a:t>（1）用户A向KDC发送用自己的注册密钥K</a:t>
            </a:r>
            <a:r>
              <a:rPr lang="zh-CN" altLang="en-US" sz="1350" baseline="-25000" dirty="0">
                <a:solidFill>
                  <a:srgbClr val="222222"/>
                </a:solidFill>
                <a:latin typeface="字魂105号-简雅黑"/>
                <a:cs typeface="+mn-ea"/>
                <a:sym typeface="+mn-lt"/>
              </a:rPr>
              <a:t>a</a:t>
            </a:r>
            <a:r>
              <a:rPr lang="zh-CN" altLang="en-US" sz="1350" dirty="0">
                <a:solidFill>
                  <a:srgbClr val="222222"/>
                </a:solidFill>
                <a:latin typeface="字魂105号-简雅黑"/>
                <a:cs typeface="+mn-ea"/>
                <a:sym typeface="+mn-lt"/>
              </a:rPr>
              <a:t>加密的报文K</a:t>
            </a:r>
            <a:r>
              <a:rPr lang="zh-CN" altLang="en-US" sz="1350" baseline="-25000" dirty="0">
                <a:solidFill>
                  <a:srgbClr val="222222"/>
                </a:solidFill>
                <a:latin typeface="字魂105号-简雅黑"/>
                <a:cs typeface="+mn-ea"/>
                <a:sym typeface="+mn-lt"/>
              </a:rPr>
              <a:t>a</a:t>
            </a:r>
            <a:r>
              <a:rPr lang="zh-CN" altLang="en-US" sz="1350" dirty="0">
                <a:solidFill>
                  <a:srgbClr val="222222"/>
                </a:solidFill>
                <a:latin typeface="字魂105号-简雅黑"/>
                <a:cs typeface="+mn-ea"/>
                <a:sym typeface="+mn-lt"/>
              </a:rPr>
              <a:t>（A,B），告诉KDC希望与用户B建立通信关系；</a:t>
            </a:r>
          </a:p>
          <a:p>
            <a:pPr indent="342900" algn="just" defTabSz="685800">
              <a:lnSpc>
                <a:spcPct val="160000"/>
              </a:lnSpc>
            </a:pPr>
            <a:r>
              <a:rPr lang="zh-CN" altLang="en-US" sz="1350" dirty="0">
                <a:solidFill>
                  <a:srgbClr val="222222"/>
                </a:solidFill>
                <a:latin typeface="字魂105号-简雅黑"/>
                <a:cs typeface="+mn-ea"/>
                <a:sym typeface="+mn-lt"/>
              </a:rPr>
              <a:t>（2）KDC随机地产生一个临时密钥R</a:t>
            </a:r>
            <a:r>
              <a:rPr lang="zh-CN" altLang="en-US" sz="1350" baseline="-25000" dirty="0">
                <a:solidFill>
                  <a:srgbClr val="222222"/>
                </a:solidFill>
                <a:latin typeface="字魂105号-简雅黑"/>
                <a:cs typeface="+mn-ea"/>
                <a:sym typeface="+mn-lt"/>
              </a:rPr>
              <a:t>n</a:t>
            </a:r>
            <a:r>
              <a:rPr lang="zh-CN" altLang="en-US" sz="1350" dirty="0">
                <a:solidFill>
                  <a:srgbClr val="222222"/>
                </a:solidFill>
                <a:latin typeface="字魂105号-简雅黑"/>
                <a:cs typeface="+mn-ea"/>
                <a:sym typeface="+mn-lt"/>
              </a:rPr>
              <a:t>，供用户A和B在本次通信中使用。然后向A发送应答报文，报文中包括KDC分配的临时密钥R</a:t>
            </a:r>
            <a:r>
              <a:rPr lang="zh-CN" altLang="en-US" sz="1350" baseline="-25000" dirty="0">
                <a:solidFill>
                  <a:srgbClr val="222222"/>
                </a:solidFill>
                <a:latin typeface="字魂105号-简雅黑"/>
                <a:cs typeface="+mn-ea"/>
                <a:sym typeface="+mn-lt"/>
              </a:rPr>
              <a:t>n</a:t>
            </a:r>
            <a:r>
              <a:rPr lang="zh-CN" altLang="en-US" sz="1350" dirty="0">
                <a:solidFill>
                  <a:srgbClr val="222222"/>
                </a:solidFill>
                <a:latin typeface="字魂105号-简雅黑"/>
                <a:cs typeface="+mn-ea"/>
                <a:sym typeface="+mn-lt"/>
              </a:rPr>
              <a:t>和KDC请A转给B的报文K</a:t>
            </a:r>
            <a:r>
              <a:rPr lang="zh-CN" altLang="en-US" sz="1350" baseline="-25000" dirty="0">
                <a:solidFill>
                  <a:srgbClr val="222222"/>
                </a:solidFill>
                <a:latin typeface="字魂105号-简雅黑"/>
                <a:cs typeface="+mn-ea"/>
                <a:sym typeface="+mn-lt"/>
              </a:rPr>
              <a:t>b</a:t>
            </a:r>
            <a:r>
              <a:rPr lang="zh-CN" altLang="en-US" sz="1350" dirty="0">
                <a:solidFill>
                  <a:srgbClr val="222222"/>
                </a:solidFill>
                <a:latin typeface="字魂105号-简雅黑"/>
                <a:cs typeface="+mn-ea"/>
                <a:sym typeface="+mn-lt"/>
              </a:rPr>
              <a:t>(A,R</a:t>
            </a:r>
            <a:r>
              <a:rPr lang="zh-CN" altLang="en-US" sz="1350" baseline="-25000" dirty="0">
                <a:solidFill>
                  <a:srgbClr val="222222"/>
                </a:solidFill>
                <a:latin typeface="字魂105号-简雅黑"/>
                <a:cs typeface="+mn-ea"/>
                <a:sym typeface="+mn-lt"/>
              </a:rPr>
              <a:t>n</a:t>
            </a:r>
            <a:r>
              <a:rPr lang="zh-CN" altLang="en-US" sz="1350" dirty="0">
                <a:solidFill>
                  <a:srgbClr val="222222"/>
                </a:solidFill>
                <a:latin typeface="字魂105号-简雅黑"/>
                <a:cs typeface="+mn-ea"/>
                <a:sym typeface="+mn-lt"/>
              </a:rPr>
              <a:t>)。此报文再用A自己的注册密钥K</a:t>
            </a:r>
            <a:r>
              <a:rPr lang="zh-CN" altLang="en-US" sz="1350" baseline="-25000" dirty="0">
                <a:solidFill>
                  <a:srgbClr val="222222"/>
                </a:solidFill>
                <a:latin typeface="字魂105号-简雅黑"/>
                <a:cs typeface="+mn-ea"/>
                <a:sym typeface="+mn-lt"/>
              </a:rPr>
              <a:t>a</a:t>
            </a:r>
            <a:r>
              <a:rPr lang="zh-CN" altLang="en-US" sz="1350" dirty="0">
                <a:solidFill>
                  <a:srgbClr val="222222"/>
                </a:solidFill>
                <a:latin typeface="字魂105号-简雅黑"/>
                <a:cs typeface="+mn-ea"/>
                <a:sym typeface="+mn-lt"/>
              </a:rPr>
              <a:t>进行加密（因为是对称加密）。需要说明的是，虽然KDC向A发送了用B的注册密钥加密的报文K</a:t>
            </a:r>
            <a:r>
              <a:rPr lang="zh-CN" altLang="en-US" sz="1350" baseline="-25000" dirty="0">
                <a:solidFill>
                  <a:srgbClr val="222222"/>
                </a:solidFill>
                <a:latin typeface="字魂105号-简雅黑"/>
                <a:cs typeface="+mn-ea"/>
                <a:sym typeface="+mn-lt"/>
              </a:rPr>
              <a:t>a</a:t>
            </a:r>
            <a:r>
              <a:rPr lang="zh-CN" altLang="en-US" sz="1350" dirty="0">
                <a:solidFill>
                  <a:srgbClr val="222222"/>
                </a:solidFill>
                <a:latin typeface="字魂105号-简雅黑"/>
                <a:cs typeface="+mn-ea"/>
                <a:sym typeface="+mn-lt"/>
              </a:rPr>
              <a:t>(A,R</a:t>
            </a:r>
            <a:r>
              <a:rPr lang="zh-CN" altLang="en-US" sz="1350" baseline="-25000" dirty="0">
                <a:solidFill>
                  <a:srgbClr val="222222"/>
                </a:solidFill>
                <a:latin typeface="字魂105号-简雅黑"/>
                <a:cs typeface="+mn-ea"/>
                <a:sym typeface="+mn-lt"/>
              </a:rPr>
              <a:t>n</a:t>
            </a:r>
            <a:r>
              <a:rPr lang="zh-CN" altLang="en-US" sz="1350" dirty="0">
                <a:solidFill>
                  <a:srgbClr val="222222"/>
                </a:solidFill>
                <a:latin typeface="字魂105号-简雅黑"/>
                <a:cs typeface="+mn-ea"/>
                <a:sym typeface="+mn-lt"/>
              </a:rPr>
              <a:t>)，但由于A并没有B的注册密钥，所以A根本无法知道明文的内容。</a:t>
            </a:r>
          </a:p>
          <a:p>
            <a:pPr indent="342900" algn="just" defTabSz="685800">
              <a:lnSpc>
                <a:spcPct val="160000"/>
              </a:lnSpc>
            </a:pPr>
            <a:r>
              <a:rPr lang="zh-CN" altLang="en-US" sz="1350" dirty="0">
                <a:solidFill>
                  <a:srgbClr val="222222"/>
                </a:solidFill>
                <a:latin typeface="字魂105号-简雅黑"/>
                <a:cs typeface="+mn-ea"/>
                <a:sym typeface="+mn-lt"/>
              </a:rPr>
              <a:t>（3）用户B收到A转来的报文K</a:t>
            </a:r>
            <a:r>
              <a:rPr lang="zh-CN" altLang="en-US" sz="1350" baseline="-25000" dirty="0">
                <a:solidFill>
                  <a:srgbClr val="222222"/>
                </a:solidFill>
                <a:latin typeface="字魂105号-简雅黑"/>
                <a:cs typeface="+mn-ea"/>
                <a:sym typeface="+mn-lt"/>
              </a:rPr>
              <a:t>b</a:t>
            </a:r>
            <a:r>
              <a:rPr lang="zh-CN" altLang="en-US" sz="1350" dirty="0">
                <a:solidFill>
                  <a:srgbClr val="222222"/>
                </a:solidFill>
                <a:latin typeface="字魂105号-简雅黑"/>
                <a:cs typeface="+mn-ea"/>
                <a:sym typeface="+mn-lt"/>
              </a:rPr>
              <a:t>(A,R</a:t>
            </a:r>
            <a:r>
              <a:rPr lang="zh-CN" altLang="en-US" sz="1350" baseline="-25000" dirty="0">
                <a:solidFill>
                  <a:srgbClr val="222222"/>
                </a:solidFill>
                <a:latin typeface="字魂105号-简雅黑"/>
                <a:cs typeface="+mn-ea"/>
                <a:sym typeface="+mn-lt"/>
              </a:rPr>
              <a:t>n</a:t>
            </a:r>
            <a:r>
              <a:rPr lang="zh-CN" altLang="en-US" sz="1350" dirty="0">
                <a:solidFill>
                  <a:srgbClr val="222222"/>
                </a:solidFill>
                <a:latin typeface="字魂105号-简雅黑"/>
                <a:cs typeface="+mn-ea"/>
                <a:sym typeface="+mn-lt"/>
              </a:rPr>
              <a:t>)时，一方面知道A要与自己通信，另一方面知道本次通信中使用的密钥是R</a:t>
            </a:r>
            <a:r>
              <a:rPr lang="zh-CN" altLang="en-US" sz="1350" baseline="-25000" dirty="0">
                <a:solidFill>
                  <a:srgbClr val="222222"/>
                </a:solidFill>
                <a:latin typeface="字魂105号-简雅黑"/>
                <a:cs typeface="+mn-ea"/>
                <a:sym typeface="+mn-lt"/>
              </a:rPr>
              <a:t>n</a:t>
            </a:r>
            <a:r>
              <a:rPr lang="zh-CN" altLang="en-US" sz="1350" dirty="0">
                <a:solidFill>
                  <a:srgbClr val="222222"/>
                </a:solidFill>
                <a:latin typeface="字魂105号-简雅黑"/>
                <a:cs typeface="+mn-ea"/>
                <a:sym typeface="+mn-lt"/>
              </a:rPr>
              <a:t>。</a:t>
            </a:r>
          </a:p>
          <a:p>
            <a:pPr indent="342900" algn="just" defTabSz="685800">
              <a:lnSpc>
                <a:spcPct val="160000"/>
              </a:lnSpc>
            </a:pPr>
            <a:r>
              <a:rPr lang="zh-CN" altLang="en-US" sz="1350" dirty="0">
                <a:solidFill>
                  <a:srgbClr val="222222"/>
                </a:solidFill>
                <a:latin typeface="字魂105号-简雅黑"/>
                <a:cs typeface="+mn-ea"/>
                <a:sym typeface="+mn-lt"/>
              </a:rPr>
              <a:t>此后，用户A与B之间就可以利用密钥Rn进行通信了。由此可以看出，KDC每次分配给用户的对称密钥是随机的，所以保密性较高。另外，KDC分配给每个注册用户的密钥（如K</a:t>
            </a:r>
            <a:r>
              <a:rPr lang="zh-CN" altLang="en-US" sz="1350" baseline="-25000" dirty="0">
                <a:solidFill>
                  <a:srgbClr val="222222"/>
                </a:solidFill>
                <a:latin typeface="字魂105号-简雅黑"/>
                <a:cs typeface="+mn-ea"/>
                <a:sym typeface="+mn-lt"/>
              </a:rPr>
              <a:t>a</a:t>
            </a:r>
            <a:r>
              <a:rPr lang="zh-CN" altLang="en-US" sz="1350" dirty="0">
                <a:solidFill>
                  <a:srgbClr val="222222"/>
                </a:solidFill>
                <a:latin typeface="字魂105号-简雅黑"/>
                <a:cs typeface="+mn-ea"/>
                <a:sym typeface="+mn-lt"/>
              </a:rPr>
              <a:t>、K</a:t>
            </a:r>
            <a:r>
              <a:rPr lang="zh-CN" altLang="en-US" sz="1350" baseline="-25000" dirty="0">
                <a:solidFill>
                  <a:srgbClr val="222222"/>
                </a:solidFill>
                <a:latin typeface="字魂105号-简雅黑"/>
                <a:cs typeface="+mn-ea"/>
                <a:sym typeface="+mn-lt"/>
              </a:rPr>
              <a:t>b</a:t>
            </a:r>
            <a:r>
              <a:rPr lang="zh-CN" altLang="en-US" sz="1350" dirty="0">
                <a:solidFill>
                  <a:srgbClr val="222222"/>
                </a:solidFill>
                <a:latin typeface="字魂105号-简雅黑"/>
                <a:cs typeface="+mn-ea"/>
                <a:sym typeface="+mn-lt"/>
              </a:rPr>
              <a:t>等）都可以定期更新，以增加系统的安全性。</a:t>
            </a:r>
            <a:endParaRPr lang="zh-CN" altLang="en-US" sz="1350" dirty="0">
              <a:solidFill>
                <a:srgbClr val="00B0F0"/>
              </a:solidFill>
              <a:latin typeface="字魂105号-简雅黑"/>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cs typeface="+mn-ea"/>
                <a:sym typeface="+mn-lt"/>
              </a:rPr>
              <a:t>Kerberos</a:t>
            </a:r>
            <a:endParaRPr lang="zh-CN" altLang="en-US" dirty="0"/>
          </a:p>
        </p:txBody>
      </p:sp>
      <p:sp>
        <p:nvSpPr>
          <p:cNvPr id="3" name="内容占位符 2"/>
          <p:cNvSpPr>
            <a:spLocks noGrp="1"/>
          </p:cNvSpPr>
          <p:nvPr>
            <p:ph sz="quarter" idx="1"/>
          </p:nvPr>
        </p:nvSpPr>
        <p:spPr/>
        <p:txBody>
          <a:bodyPr/>
          <a:lstStyle/>
          <a:p>
            <a:r>
              <a:rPr lang="en-US" altLang="zh-CN" dirty="0"/>
              <a:t>Kerberos </a:t>
            </a:r>
            <a:r>
              <a:rPr lang="zh-CN" altLang="en-US" dirty="0"/>
              <a:t>是为基于 </a:t>
            </a:r>
            <a:r>
              <a:rPr lang="en-US" altLang="zh-CN" dirty="0">
                <a:solidFill>
                  <a:srgbClr val="FF0000"/>
                </a:solidFill>
              </a:rPr>
              <a:t>TCP/IP</a:t>
            </a:r>
            <a:r>
              <a:rPr lang="en-US" altLang="zh-CN" dirty="0"/>
              <a:t> </a:t>
            </a:r>
            <a:r>
              <a:rPr lang="zh-CN" altLang="en-US" dirty="0"/>
              <a:t>的互连网设计的安全认证协议。</a:t>
            </a:r>
          </a:p>
          <a:p>
            <a:r>
              <a:rPr lang="en-US" altLang="zh-CN" dirty="0"/>
              <a:t>Kerberos </a:t>
            </a:r>
            <a:r>
              <a:rPr lang="zh-CN" altLang="en-US" dirty="0"/>
              <a:t>在</a:t>
            </a:r>
            <a:r>
              <a:rPr lang="zh-CN" altLang="en-US" dirty="0">
                <a:solidFill>
                  <a:srgbClr val="FF0000"/>
                </a:solidFill>
              </a:rPr>
              <a:t> </a:t>
            </a:r>
            <a:r>
              <a:rPr lang="en-US" altLang="zh-CN" dirty="0">
                <a:solidFill>
                  <a:srgbClr val="FF0000"/>
                </a:solidFill>
              </a:rPr>
              <a:t>C/S </a:t>
            </a:r>
            <a:r>
              <a:rPr lang="zh-CN" altLang="en-US" dirty="0"/>
              <a:t>模式下，使用</a:t>
            </a:r>
            <a:r>
              <a:rPr lang="zh-CN" altLang="en-US" dirty="0">
                <a:solidFill>
                  <a:srgbClr val="FF0000"/>
                </a:solidFill>
              </a:rPr>
              <a:t>对称密钥</a:t>
            </a:r>
            <a:r>
              <a:rPr lang="zh-CN" altLang="en-US" dirty="0"/>
              <a:t>加密算法，通过第三方 </a:t>
            </a:r>
            <a:r>
              <a:rPr lang="en-US" altLang="zh-CN" dirty="0">
                <a:solidFill>
                  <a:srgbClr val="FF0000"/>
                </a:solidFill>
              </a:rPr>
              <a:t>KDC</a:t>
            </a:r>
            <a:r>
              <a:rPr lang="zh-CN" altLang="en-US" dirty="0"/>
              <a:t> 实现用户身份认证。</a:t>
            </a:r>
          </a:p>
          <a:p>
            <a:r>
              <a:rPr lang="en-US" altLang="zh-CN" dirty="0"/>
              <a:t>Kerberos </a:t>
            </a:r>
            <a:r>
              <a:rPr lang="zh-CN" altLang="en-US" dirty="0"/>
              <a:t>是目前分布式网络计算机环境中</a:t>
            </a:r>
            <a:r>
              <a:rPr lang="zh-CN" altLang="en-US" dirty="0">
                <a:solidFill>
                  <a:srgbClr val="FF0000"/>
                </a:solidFill>
              </a:rPr>
              <a:t>应用最为广泛</a:t>
            </a:r>
            <a:r>
              <a:rPr lang="zh-CN" altLang="en-US" dirty="0"/>
              <a:t>的认证协议。</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Kerberos </a:t>
            </a:r>
            <a:r>
              <a:rPr lang="zh-CN" altLang="en-US" dirty="0"/>
              <a:t>的执行过程</a:t>
            </a:r>
          </a:p>
        </p:txBody>
      </p:sp>
      <p:pic>
        <p:nvPicPr>
          <p:cNvPr id="4" name="Picture 4" descr="4-7"/>
          <p:cNvPicPr>
            <a:picLocks noChangeAspect="1" noChangeArrowheads="1"/>
          </p:cNvPicPr>
          <p:nvPr/>
        </p:nvPicPr>
        <p:blipFill>
          <a:blip r:embed="rId2" cstate="print"/>
          <a:srcRect/>
          <a:stretch>
            <a:fillRect/>
          </a:stretch>
        </p:blipFill>
        <p:spPr>
          <a:xfrm>
            <a:off x="1143000" y="1905000"/>
            <a:ext cx="7162800" cy="4175125"/>
          </a:xfrm>
          <a:prstGeom prst="rect">
            <a:avLst/>
          </a:prstGeom>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02215"/>
          <p:cNvSpPr/>
          <p:nvPr>
            <p:custDataLst>
              <p:tags r:id="rId1"/>
            </p:custDataLst>
          </p:nvPr>
        </p:nvSpPr>
        <p:spPr>
          <a:xfrm>
            <a:off x="1101566" y="1614011"/>
            <a:ext cx="6688455" cy="367088"/>
          </a:xfrm>
          <a:prstGeom prst="rect">
            <a:avLst/>
          </a:prstGeom>
        </p:spPr>
        <p:txBody>
          <a:bodyPr wrap="square">
            <a:spAutoFit/>
          </a:bodyPr>
          <a:lstStyle/>
          <a:p>
            <a:pPr algn="just" defTabSz="685800">
              <a:lnSpc>
                <a:spcPct val="130000"/>
              </a:lnSpc>
            </a:pPr>
            <a:r>
              <a:rPr sz="1500" b="1" dirty="0">
                <a:solidFill>
                  <a:srgbClr val="222222"/>
                </a:solidFill>
                <a:latin typeface="字魂105号-简雅黑"/>
                <a:cs typeface="+mn-ea"/>
                <a:sym typeface="+mn-lt"/>
              </a:rPr>
              <a:t>4.6.3 Kerberos的基本认证过程</a:t>
            </a:r>
            <a:endParaRPr lang="zh-CN" altLang="en-US" sz="1500" b="1" dirty="0">
              <a:solidFill>
                <a:srgbClr val="222222"/>
              </a:solidFill>
              <a:latin typeface="字魂105号-简雅黑"/>
              <a:cs typeface="+mn-ea"/>
              <a:sym typeface="+mn-lt"/>
            </a:endParaRPr>
          </a:p>
        </p:txBody>
      </p:sp>
      <p:pic>
        <p:nvPicPr>
          <p:cNvPr id="295" name="PA-102210"/>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19126" y="1557338"/>
            <a:ext cx="482441" cy="482441"/>
          </a:xfrm>
          <a:prstGeom prst="rect">
            <a:avLst/>
          </a:prstGeom>
        </p:spPr>
      </p:pic>
      <p:sp>
        <p:nvSpPr>
          <p:cNvPr id="4" name="PA-102215"/>
          <p:cNvSpPr/>
          <p:nvPr>
            <p:custDataLst>
              <p:tags r:id="rId3"/>
            </p:custDataLst>
          </p:nvPr>
        </p:nvSpPr>
        <p:spPr>
          <a:xfrm>
            <a:off x="626269" y="1996917"/>
            <a:ext cx="7914323" cy="3035190"/>
          </a:xfrm>
          <a:prstGeom prst="rect">
            <a:avLst/>
          </a:prstGeom>
        </p:spPr>
        <p:txBody>
          <a:bodyPr wrap="square">
            <a:spAutoFit/>
          </a:bodyPr>
          <a:lstStyle/>
          <a:p>
            <a:pPr indent="342900" algn="just" defTabSz="685800">
              <a:lnSpc>
                <a:spcPct val="180000"/>
              </a:lnSpc>
            </a:pPr>
            <a:r>
              <a:rPr lang="zh-CN" altLang="en-US" sz="1350" dirty="0">
                <a:solidFill>
                  <a:srgbClr val="222222"/>
                </a:solidFill>
                <a:latin typeface="字魂105号-简雅黑"/>
                <a:cs typeface="+mn-ea"/>
                <a:sym typeface="+mn-lt"/>
              </a:rPr>
              <a:t>如图4-9所示，下面介绍Kerberos的基本认证过程：</a:t>
            </a:r>
          </a:p>
          <a:p>
            <a:pPr indent="342900" algn="just" defTabSz="685800">
              <a:lnSpc>
                <a:spcPct val="180000"/>
              </a:lnSpc>
            </a:pPr>
            <a:r>
              <a:rPr lang="zh-CN" altLang="en-US" sz="1350" dirty="0">
                <a:solidFill>
                  <a:srgbClr val="222222"/>
                </a:solidFill>
                <a:latin typeface="字魂105号-简雅黑"/>
                <a:cs typeface="+mn-ea"/>
                <a:sym typeface="+mn-lt"/>
              </a:rPr>
              <a:t>（1）客户端在计算机上向AS发送一个包含客户端名称（用户名）、资源服务器名称的认证信息。</a:t>
            </a:r>
          </a:p>
          <a:p>
            <a:pPr indent="342900" algn="just" defTabSz="685800">
              <a:lnSpc>
                <a:spcPct val="180000"/>
              </a:lnSpc>
            </a:pPr>
            <a:r>
              <a:rPr lang="zh-CN" altLang="en-US" sz="1350" dirty="0">
                <a:solidFill>
                  <a:srgbClr val="222222"/>
                </a:solidFill>
                <a:latin typeface="字魂105号-简雅黑"/>
                <a:cs typeface="+mn-ea"/>
                <a:sym typeface="+mn-lt"/>
              </a:rPr>
              <a:t>（2）首先，AS验证客户端的真实性访问权限后，随机生成一个加密密钥作为下一阶段客户端与TGS通信时的使用的会话密钥；接着，AS构造一个包含客户端、会话密钥以及开始和失效时间等信息的“票据许可票据”（Tickettgs），并将该票据用TGS的密钥进行加密；然后，AS将新的会话密钥用客户端的密钥KC加密（对称加密），并与“票据许可票据”（Tickettgs）一起发送给客户端；最后，客户端计算机利用用户输入的密码生成密钥K</a:t>
            </a:r>
            <a:r>
              <a:rPr lang="zh-CN" altLang="en-US" sz="1350" baseline="-25000" dirty="0">
                <a:solidFill>
                  <a:srgbClr val="222222"/>
                </a:solidFill>
                <a:latin typeface="字魂105号-简雅黑"/>
                <a:cs typeface="+mn-ea"/>
                <a:sym typeface="+mn-lt"/>
              </a:rPr>
              <a:t>C</a:t>
            </a:r>
            <a:r>
              <a:rPr lang="zh-CN" altLang="en-US" sz="1350" dirty="0">
                <a:solidFill>
                  <a:srgbClr val="222222"/>
                </a:solidFill>
                <a:latin typeface="字魂105号-简雅黑"/>
                <a:cs typeface="+mn-ea"/>
                <a:sym typeface="+mn-lt"/>
              </a:rPr>
              <a:t>，并用该密钥K</a:t>
            </a:r>
            <a:r>
              <a:rPr lang="zh-CN" altLang="en-US" sz="1350" baseline="-25000" dirty="0">
                <a:solidFill>
                  <a:srgbClr val="222222"/>
                </a:solidFill>
                <a:latin typeface="字魂105号-简雅黑"/>
                <a:cs typeface="+mn-ea"/>
                <a:sym typeface="+mn-lt"/>
              </a:rPr>
              <a:t>C</a:t>
            </a:r>
            <a:r>
              <a:rPr lang="zh-CN" altLang="en-US" sz="1350" dirty="0">
                <a:solidFill>
                  <a:srgbClr val="222222"/>
                </a:solidFill>
                <a:latin typeface="字魂105号-简雅黑"/>
                <a:cs typeface="+mn-ea"/>
                <a:sym typeface="+mn-lt"/>
              </a:rPr>
              <a:t>解密收到的信息，得到所需要的会话密钥K</a:t>
            </a:r>
            <a:r>
              <a:rPr lang="zh-CN" altLang="en-US" sz="1350" baseline="-25000" dirty="0">
                <a:solidFill>
                  <a:srgbClr val="222222"/>
                </a:solidFill>
                <a:latin typeface="字魂105号-简雅黑"/>
                <a:cs typeface="+mn-ea"/>
                <a:sym typeface="+mn-lt"/>
              </a:rPr>
              <a:t>C，TGS</a:t>
            </a:r>
            <a:r>
              <a:rPr lang="zh-CN" altLang="en-US" sz="1350" dirty="0">
                <a:solidFill>
                  <a:srgbClr val="222222"/>
                </a:solidFill>
                <a:latin typeface="字魂105号-简雅黑"/>
                <a:cs typeface="+mn-ea"/>
                <a:sym typeface="+mn-lt"/>
              </a:rPr>
              <a:t>以及“票据许可票据”（Tickettgs），并利用时间戳确保“票据许可票据”（Tickettgs）是最新的。</a:t>
            </a:r>
          </a:p>
        </p:txBody>
      </p:sp>
      <p:sp>
        <p:nvSpPr>
          <p:cNvPr id="2" name="文本框 1"/>
          <p:cNvSpPr txBox="1"/>
          <p:nvPr userDrawn="1"/>
        </p:nvSpPr>
        <p:spPr>
          <a:xfrm>
            <a:off x="626036" y="941679"/>
            <a:ext cx="2107628" cy="369332"/>
          </a:xfrm>
          <a:prstGeom prst="rect">
            <a:avLst/>
          </a:prstGeom>
          <a:noFill/>
        </p:spPr>
        <p:txBody>
          <a:bodyPr wrap="none" rtlCol="0">
            <a:spAutoFit/>
          </a:bodyPr>
          <a:lstStyle/>
          <a:p>
            <a:pPr fontAlgn="base">
              <a:spcBef>
                <a:spcPct val="0"/>
              </a:spcBef>
              <a:spcAft>
                <a:spcPct val="0"/>
              </a:spcAft>
              <a:defRPr/>
            </a:pPr>
            <a:r>
              <a:rPr lang="zh-CN" altLang="en-US"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4.6 Kerberos协议</a:t>
            </a:r>
          </a:p>
        </p:txBody>
      </p:sp>
    </p:spTree>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p:cTn id="7" dur="500" fill="hold"/>
                                        <p:tgtEl>
                                          <p:spTgt spid="295"/>
                                        </p:tgtEl>
                                        <p:attrNameLst>
                                          <p:attrName>ppt_w</p:attrName>
                                        </p:attrNameLst>
                                      </p:cBhvr>
                                      <p:tavLst>
                                        <p:tav tm="0">
                                          <p:val>
                                            <p:fltVal val="0"/>
                                          </p:val>
                                        </p:tav>
                                        <p:tav tm="100000">
                                          <p:val>
                                            <p:strVal val="#ppt_w"/>
                                          </p:val>
                                        </p:tav>
                                      </p:tavLst>
                                    </p:anim>
                                    <p:anim calcmode="lin" valueType="num">
                                      <p:cBhvr>
                                        <p:cTn id="8" dur="500" fill="hold"/>
                                        <p:tgtEl>
                                          <p:spTgt spid="29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102215"/>
          <p:cNvSpPr/>
          <p:nvPr>
            <p:custDataLst>
              <p:tags r:id="rId1"/>
            </p:custDataLst>
          </p:nvPr>
        </p:nvSpPr>
        <p:spPr>
          <a:xfrm>
            <a:off x="626269" y="1713547"/>
            <a:ext cx="7914323" cy="3783087"/>
          </a:xfrm>
          <a:prstGeom prst="rect">
            <a:avLst/>
          </a:prstGeom>
        </p:spPr>
        <p:txBody>
          <a:bodyPr wrap="square">
            <a:spAutoFit/>
          </a:bodyPr>
          <a:lstStyle/>
          <a:p>
            <a:pPr indent="342900" algn="just" defTabSz="685800">
              <a:lnSpc>
                <a:spcPct val="180000"/>
              </a:lnSpc>
            </a:pPr>
            <a:r>
              <a:rPr lang="zh-CN" altLang="en-US" sz="1350" dirty="0">
                <a:solidFill>
                  <a:srgbClr val="222222"/>
                </a:solidFill>
                <a:latin typeface="字魂105号-简雅黑"/>
                <a:cs typeface="+mn-ea"/>
                <a:sym typeface="+mn-lt"/>
              </a:rPr>
              <a:t>（3）客户端向TGS发送一个包含访问TGS时使用的“票据许可票据”（Tickettgs）、需要访问的资源服务器名称、客户端名称及客户端密钥KC的信息，该信息使用②中得到的会话密钥进行加密，以防止信息在发给TGS的过程中被篡改。</a:t>
            </a:r>
          </a:p>
          <a:p>
            <a:pPr indent="342900" algn="just" defTabSz="685800">
              <a:lnSpc>
                <a:spcPct val="180000"/>
              </a:lnSpc>
            </a:pPr>
            <a:r>
              <a:rPr lang="zh-CN" altLang="en-US" sz="1350" dirty="0">
                <a:solidFill>
                  <a:srgbClr val="222222"/>
                </a:solidFill>
                <a:latin typeface="字魂105号-简雅黑"/>
                <a:cs typeface="+mn-ea"/>
                <a:sym typeface="+mn-lt"/>
              </a:rPr>
              <a:t>（4）TGS用自己的密钥验证“票据许可票据”（Tickettgs）后，获得在②中构造的会话密钥KC，tgs和客户端要访问的资源服务器的名称，并从数据库中获得资源服务器的密钥KS后随机生成客户端与资源服务器之间通信时使用的会话密钥和“服务许可票据”（Tickettv）。TGS将客户端与资源服务器之间使用的新的会话密钥用从“票据许可票据”（Tickettgs）中获得的会话密钥KC，tgs加密后与新的“服务许可票据”（Tickettv）一起发给客户端。</a:t>
            </a:r>
          </a:p>
          <a:p>
            <a:pPr indent="342900" algn="just" defTabSz="685800">
              <a:lnSpc>
                <a:spcPct val="180000"/>
              </a:lnSpc>
            </a:pPr>
            <a:r>
              <a:rPr lang="zh-CN" altLang="en-US" sz="1350" dirty="0">
                <a:solidFill>
                  <a:srgbClr val="222222"/>
                </a:solidFill>
                <a:latin typeface="字魂105号-简雅黑"/>
                <a:cs typeface="+mn-ea"/>
                <a:sym typeface="+mn-lt"/>
              </a:rPr>
              <a:t>（5）和（6） 客户端向资源服务器发送包含有认证者身份和“服务许可票据”（Tickettv）的信息，资源服务器通过解密获得客户端的信息，完成认证。</a:t>
            </a:r>
          </a:p>
        </p:txBody>
      </p:sp>
      <p:sp>
        <p:nvSpPr>
          <p:cNvPr id="2" name="文本框 1"/>
          <p:cNvSpPr txBox="1"/>
          <p:nvPr userDrawn="1"/>
        </p:nvSpPr>
        <p:spPr>
          <a:xfrm>
            <a:off x="626036" y="941679"/>
            <a:ext cx="2107628" cy="369332"/>
          </a:xfrm>
          <a:prstGeom prst="rect">
            <a:avLst/>
          </a:prstGeom>
          <a:noFill/>
        </p:spPr>
        <p:txBody>
          <a:bodyPr wrap="none" rtlCol="0">
            <a:spAutoFit/>
          </a:bodyPr>
          <a:lstStyle/>
          <a:p>
            <a:pPr fontAlgn="base">
              <a:spcBef>
                <a:spcPct val="0"/>
              </a:spcBef>
              <a:spcAft>
                <a:spcPct val="0"/>
              </a:spcAft>
              <a:defRPr/>
            </a:pPr>
            <a:r>
              <a:rPr lang="zh-CN" altLang="en-US"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4.6 Kerberos协议</a:t>
            </a:r>
          </a:p>
        </p:txBody>
      </p:sp>
    </p:spTree>
  </p:cSld>
  <p:clrMapOvr>
    <a:masterClrMapping/>
  </p:clrMapOvr>
  <mc:AlternateContent xmlns:mc="http://schemas.openxmlformats.org/markup-compatibility/2006" xmlns:p14="http://schemas.microsoft.com/office/powerpoint/2010/main">
    <mc:Choice Requires="p14">
      <p:transition spd="slow" p14:dur="1500" advClick="0" advTm="4000">
        <p:fad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密码通信系统模型</a:t>
            </a:r>
          </a:p>
        </p:txBody>
      </p:sp>
      <p:pic>
        <p:nvPicPr>
          <p:cNvPr id="5"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971600" y="2132856"/>
            <a:ext cx="7488832" cy="334978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3.1.1 </a:t>
            </a:r>
            <a:r>
              <a:rPr lang="zh-CN" altLang="en-US" dirty="0"/>
              <a:t>获取票据授权票据</a:t>
            </a:r>
          </a:p>
        </p:txBody>
      </p:sp>
      <p:sp>
        <p:nvSpPr>
          <p:cNvPr id="3" name="内容占位符 2"/>
          <p:cNvSpPr>
            <a:spLocks noGrp="1"/>
          </p:cNvSpPr>
          <p:nvPr>
            <p:ph sz="quarter" idx="1"/>
          </p:nvPr>
        </p:nvSpPr>
        <p:spPr/>
        <p:txBody>
          <a:bodyPr/>
          <a:lstStyle/>
          <a:p>
            <a:r>
              <a:rPr lang="zh-CN" altLang="en-US" dirty="0"/>
              <a:t>用于获取</a:t>
            </a:r>
            <a:r>
              <a:rPr lang="zh-CN" altLang="en-US" dirty="0">
                <a:solidFill>
                  <a:srgbClr val="0000FF"/>
                </a:solidFill>
              </a:rPr>
              <a:t>票据授权票据</a:t>
            </a:r>
            <a:r>
              <a:rPr lang="zh-CN" altLang="en-US" dirty="0"/>
              <a:t>的认证交换。</a:t>
            </a:r>
          </a:p>
          <a:p>
            <a:r>
              <a:rPr lang="zh-CN" altLang="en-US" dirty="0"/>
              <a:t>每次用户</a:t>
            </a:r>
            <a:r>
              <a:rPr lang="zh-CN" altLang="en-US" dirty="0">
                <a:solidFill>
                  <a:srgbClr val="FF0000"/>
                </a:solidFill>
              </a:rPr>
              <a:t>登录</a:t>
            </a:r>
            <a:r>
              <a:rPr lang="zh-CN" altLang="en-US" dirty="0"/>
              <a:t>就执行一次。</a:t>
            </a:r>
            <a:endParaRPr lang="en-US" altLang="zh-CN" dirty="0"/>
          </a:p>
          <a:p>
            <a:pPr lvl="1"/>
            <a:r>
              <a:rPr lang="en-US" altLang="zh-CN" sz="2000" dirty="0"/>
              <a:t>C —&gt; AS</a:t>
            </a:r>
            <a:r>
              <a:rPr lang="zh-CN" altLang="en-US" sz="2000" dirty="0"/>
              <a:t>：</a:t>
            </a:r>
            <a:r>
              <a:rPr lang="en-US" altLang="zh-CN" sz="2000" dirty="0" err="1"/>
              <a:t>ID</a:t>
            </a:r>
            <a:r>
              <a:rPr lang="en-US" altLang="zh-CN" sz="2000" baseline="-25000" dirty="0" err="1"/>
              <a:t>c</a:t>
            </a:r>
            <a:r>
              <a:rPr lang="en-US" altLang="zh-CN" sz="2000" dirty="0"/>
              <a:t> || </a:t>
            </a:r>
            <a:r>
              <a:rPr lang="en-US" altLang="zh-CN" sz="2000" dirty="0" err="1"/>
              <a:t>ID</a:t>
            </a:r>
            <a:r>
              <a:rPr lang="en-US" altLang="zh-CN" sz="2000" baseline="-25000" dirty="0" err="1"/>
              <a:t>tgs</a:t>
            </a:r>
            <a:r>
              <a:rPr lang="en-US" altLang="zh-CN" sz="2000" dirty="0"/>
              <a:t> || TS</a:t>
            </a:r>
            <a:r>
              <a:rPr lang="en-US" altLang="zh-CN" sz="2000" baseline="-25000" dirty="0"/>
              <a:t>1</a:t>
            </a:r>
            <a:r>
              <a:rPr lang="en-US" altLang="zh-CN" sz="2000" dirty="0"/>
              <a:t> </a:t>
            </a:r>
          </a:p>
          <a:p>
            <a:pPr lvl="1"/>
            <a:r>
              <a:rPr lang="en-US" altLang="zh-CN" sz="2000" dirty="0"/>
              <a:t>AS —&gt; C</a:t>
            </a:r>
            <a:r>
              <a:rPr lang="zh-CN" altLang="en-US" sz="2000" dirty="0"/>
              <a:t>：</a:t>
            </a:r>
            <a:r>
              <a:rPr lang="en-US" altLang="zh-CN" sz="2000" dirty="0"/>
              <a:t>E(</a:t>
            </a:r>
            <a:r>
              <a:rPr lang="en-US" altLang="zh-CN" sz="2000" dirty="0" err="1"/>
              <a:t>K</a:t>
            </a:r>
            <a:r>
              <a:rPr lang="en-US" altLang="zh-CN" sz="2000" baseline="-25000" dirty="0" err="1"/>
              <a:t>c</a:t>
            </a:r>
            <a:r>
              <a:rPr lang="en-US" altLang="zh-CN" sz="2000" dirty="0"/>
              <a:t>,[</a:t>
            </a:r>
            <a:r>
              <a:rPr lang="en-US" altLang="zh-CN" sz="2000" dirty="0" err="1"/>
              <a:t>K</a:t>
            </a:r>
            <a:r>
              <a:rPr lang="en-US" altLang="zh-CN" sz="2000" baseline="-25000" dirty="0" err="1"/>
              <a:t>c,tgs</a:t>
            </a:r>
            <a:r>
              <a:rPr lang="en-US" altLang="zh-CN" sz="2000" dirty="0"/>
              <a:t> || </a:t>
            </a:r>
            <a:r>
              <a:rPr lang="en-US" altLang="zh-CN" sz="2000" dirty="0" err="1"/>
              <a:t>ID</a:t>
            </a:r>
            <a:r>
              <a:rPr lang="en-US" altLang="zh-CN" sz="2000" baseline="-25000" dirty="0" err="1"/>
              <a:t>tgs</a:t>
            </a:r>
            <a:r>
              <a:rPr lang="en-US" altLang="zh-CN" sz="2000" dirty="0"/>
              <a:t> || TS</a:t>
            </a:r>
            <a:r>
              <a:rPr lang="en-US" altLang="zh-CN" sz="2000" baseline="-25000" dirty="0"/>
              <a:t>2</a:t>
            </a:r>
            <a:r>
              <a:rPr lang="en-US" altLang="zh-CN" sz="2000" dirty="0"/>
              <a:t> || Lifetime</a:t>
            </a:r>
            <a:r>
              <a:rPr lang="en-US" altLang="zh-CN" sz="2000" baseline="-25000" dirty="0"/>
              <a:t>2</a:t>
            </a:r>
            <a:r>
              <a:rPr lang="en-US" altLang="zh-CN" sz="2000" dirty="0"/>
              <a:t> || </a:t>
            </a:r>
            <a:r>
              <a:rPr lang="en-US" altLang="zh-CN" sz="2000" dirty="0" err="1">
                <a:solidFill>
                  <a:srgbClr val="9900FF"/>
                </a:solidFill>
              </a:rPr>
              <a:t>Ticket</a:t>
            </a:r>
            <a:r>
              <a:rPr lang="en-US" altLang="zh-CN" sz="2000" baseline="-25000" dirty="0" err="1">
                <a:solidFill>
                  <a:srgbClr val="9900FF"/>
                </a:solidFill>
              </a:rPr>
              <a:t>tgs</a:t>
            </a:r>
            <a:r>
              <a:rPr lang="en-US" altLang="zh-CN" sz="2000" dirty="0"/>
              <a:t>])</a:t>
            </a:r>
          </a:p>
          <a:p>
            <a:pPr lvl="1">
              <a:buFont typeface="Wingdings" pitchFamily="2" charset="2"/>
              <a:buChar char="u"/>
            </a:pPr>
            <a:r>
              <a:rPr lang="en-US" altLang="zh-CN" sz="2000" dirty="0" err="1">
                <a:solidFill>
                  <a:srgbClr val="008000"/>
                </a:solidFill>
              </a:rPr>
              <a:t>Ticket</a:t>
            </a:r>
            <a:r>
              <a:rPr lang="en-US" altLang="zh-CN" sz="2000" baseline="-25000" dirty="0" err="1">
                <a:solidFill>
                  <a:srgbClr val="008000"/>
                </a:solidFill>
              </a:rPr>
              <a:t>tgs</a:t>
            </a:r>
            <a:r>
              <a:rPr lang="en-US" altLang="zh-CN" sz="2000" dirty="0">
                <a:solidFill>
                  <a:srgbClr val="008000"/>
                </a:solidFill>
              </a:rPr>
              <a:t> = E(</a:t>
            </a:r>
            <a:r>
              <a:rPr lang="en-US" altLang="zh-CN" sz="2000" dirty="0" err="1">
                <a:solidFill>
                  <a:srgbClr val="008000"/>
                </a:solidFill>
              </a:rPr>
              <a:t>K</a:t>
            </a:r>
            <a:r>
              <a:rPr lang="en-US" altLang="zh-CN" sz="2000" baseline="-25000" dirty="0" err="1">
                <a:solidFill>
                  <a:srgbClr val="008000"/>
                </a:solidFill>
              </a:rPr>
              <a:t>tgs</a:t>
            </a:r>
            <a:r>
              <a:rPr lang="en-US" altLang="zh-CN" sz="2000" dirty="0">
                <a:solidFill>
                  <a:srgbClr val="008000"/>
                </a:solidFill>
              </a:rPr>
              <a:t>,[</a:t>
            </a:r>
            <a:r>
              <a:rPr lang="en-US" altLang="zh-CN" sz="2000" dirty="0" err="1">
                <a:solidFill>
                  <a:srgbClr val="008000"/>
                </a:solidFill>
              </a:rPr>
              <a:t>K</a:t>
            </a:r>
            <a:r>
              <a:rPr lang="en-US" altLang="zh-CN" sz="2000" baseline="-25000" dirty="0" err="1">
                <a:solidFill>
                  <a:srgbClr val="008000"/>
                </a:solidFill>
              </a:rPr>
              <a:t>c,tgs</a:t>
            </a:r>
            <a:r>
              <a:rPr lang="en-US" altLang="zh-CN" sz="2000" dirty="0">
                <a:solidFill>
                  <a:srgbClr val="008000"/>
                </a:solidFill>
              </a:rPr>
              <a:t> || </a:t>
            </a:r>
            <a:r>
              <a:rPr lang="en-US" altLang="zh-CN" sz="2000" dirty="0" err="1">
                <a:solidFill>
                  <a:srgbClr val="008000"/>
                </a:solidFill>
              </a:rPr>
              <a:t>ID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AD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ID</a:t>
            </a:r>
            <a:r>
              <a:rPr lang="en-US" altLang="zh-CN" sz="2000" baseline="-25000" dirty="0" err="1">
                <a:solidFill>
                  <a:srgbClr val="008000"/>
                </a:solidFill>
              </a:rPr>
              <a:t>tgs</a:t>
            </a:r>
            <a:r>
              <a:rPr lang="en-US" altLang="zh-CN" sz="2000" dirty="0">
                <a:solidFill>
                  <a:srgbClr val="008000"/>
                </a:solidFill>
              </a:rPr>
              <a:t> || TS</a:t>
            </a:r>
            <a:r>
              <a:rPr lang="en-US" altLang="zh-CN" sz="2000" baseline="-25000" dirty="0">
                <a:solidFill>
                  <a:srgbClr val="008000"/>
                </a:solidFill>
              </a:rPr>
              <a:t>2</a:t>
            </a:r>
            <a:r>
              <a:rPr lang="en-US" altLang="zh-CN" sz="2000" dirty="0">
                <a:solidFill>
                  <a:srgbClr val="008000"/>
                </a:solidFill>
              </a:rPr>
              <a:t> || Lifetime</a:t>
            </a:r>
            <a:r>
              <a:rPr lang="en-US" altLang="zh-CN" sz="2000" baseline="-25000" dirty="0">
                <a:solidFill>
                  <a:srgbClr val="008000"/>
                </a:solidFill>
              </a:rPr>
              <a:t>2</a:t>
            </a:r>
            <a:r>
              <a:rPr lang="en-US" altLang="zh-CN" sz="2000" dirty="0">
                <a:solidFill>
                  <a:srgbClr val="008000"/>
                </a:solidFill>
              </a:rPr>
              <a:t>])</a:t>
            </a:r>
            <a:endParaRPr lang="zh-CN" altLang="en-US" sz="2000" dirty="0">
              <a:solidFill>
                <a:srgbClr val="008000"/>
              </a:solidFill>
            </a:endParaRPr>
          </a:p>
        </p:txBody>
      </p:sp>
      <p:pic>
        <p:nvPicPr>
          <p:cNvPr id="7" name="Picture 4" descr="4-7"/>
          <p:cNvPicPr>
            <a:picLocks noChangeAspect="1" noChangeArrowheads="1"/>
          </p:cNvPicPr>
          <p:nvPr/>
        </p:nvPicPr>
        <p:blipFill>
          <a:blip r:embed="rId2" cstate="print"/>
          <a:srcRect/>
          <a:stretch>
            <a:fillRect/>
          </a:stretch>
        </p:blipFill>
        <p:spPr>
          <a:xfrm>
            <a:off x="5220072" y="4545696"/>
            <a:ext cx="3766868" cy="2195671"/>
          </a:xfrm>
          <a:prstGeom prst="rect">
            <a:avLst/>
          </a:prstGeom>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3.1.2 </a:t>
            </a:r>
            <a:r>
              <a:rPr lang="zh-CN" altLang="en-US" dirty="0"/>
              <a:t>获取服务授权票据</a:t>
            </a:r>
          </a:p>
        </p:txBody>
      </p:sp>
      <p:sp>
        <p:nvSpPr>
          <p:cNvPr id="3" name="内容占位符 2"/>
          <p:cNvSpPr>
            <a:spLocks noGrp="1"/>
          </p:cNvSpPr>
          <p:nvPr>
            <p:ph sz="quarter" idx="1"/>
          </p:nvPr>
        </p:nvSpPr>
        <p:spPr/>
        <p:txBody>
          <a:bodyPr>
            <a:normAutofit/>
          </a:bodyPr>
          <a:lstStyle/>
          <a:p>
            <a:r>
              <a:rPr lang="zh-CN" altLang="en-US" dirty="0"/>
              <a:t>用于获取</a:t>
            </a:r>
            <a:r>
              <a:rPr lang="zh-CN" altLang="en-US" dirty="0">
                <a:solidFill>
                  <a:srgbClr val="0000FF"/>
                </a:solidFill>
              </a:rPr>
              <a:t>服务授权票据</a:t>
            </a:r>
            <a:r>
              <a:rPr lang="zh-CN" altLang="en-US" dirty="0"/>
              <a:t>的认证交换。</a:t>
            </a:r>
          </a:p>
          <a:p>
            <a:r>
              <a:rPr lang="zh-CN" altLang="en-US" dirty="0"/>
              <a:t>每种类型的</a:t>
            </a:r>
            <a:r>
              <a:rPr lang="zh-CN" altLang="en-US" dirty="0">
                <a:solidFill>
                  <a:srgbClr val="FF0000"/>
                </a:solidFill>
              </a:rPr>
              <a:t>服务请求</a:t>
            </a:r>
            <a:r>
              <a:rPr lang="zh-CN" altLang="en-US" dirty="0"/>
              <a:t>执行一次。</a:t>
            </a:r>
            <a:endParaRPr lang="en-US" altLang="zh-CN" dirty="0"/>
          </a:p>
          <a:p>
            <a:pPr lvl="1"/>
            <a:r>
              <a:rPr lang="en-US" altLang="zh-CN" sz="2000" dirty="0"/>
              <a:t>C—&gt;TGS</a:t>
            </a:r>
            <a:r>
              <a:rPr lang="zh-CN" altLang="en-US" sz="2000" dirty="0"/>
              <a:t>：</a:t>
            </a:r>
            <a:r>
              <a:rPr lang="en-US" altLang="zh-CN" sz="2000" dirty="0" err="1"/>
              <a:t>ID</a:t>
            </a:r>
            <a:r>
              <a:rPr lang="en-US" altLang="zh-CN" sz="2000" baseline="-25000" dirty="0" err="1"/>
              <a:t>v</a:t>
            </a:r>
            <a:r>
              <a:rPr lang="en-US" altLang="zh-CN" sz="2000" dirty="0"/>
              <a:t> || </a:t>
            </a:r>
            <a:r>
              <a:rPr lang="en-US" altLang="zh-CN" sz="2000" dirty="0" err="1">
                <a:solidFill>
                  <a:srgbClr val="9900FF"/>
                </a:solidFill>
              </a:rPr>
              <a:t>Ticket</a:t>
            </a:r>
            <a:r>
              <a:rPr lang="en-US" altLang="zh-CN" sz="2000" baseline="-25000" dirty="0" err="1">
                <a:solidFill>
                  <a:srgbClr val="9900FF"/>
                </a:solidFill>
              </a:rPr>
              <a:t>tgs</a:t>
            </a:r>
            <a:r>
              <a:rPr lang="en-US" altLang="zh-CN" sz="2000" dirty="0"/>
              <a:t> </a:t>
            </a:r>
            <a:r>
              <a:rPr lang="en-US" altLang="zh-CN" sz="2000" dirty="0">
                <a:solidFill>
                  <a:srgbClr val="9900FF"/>
                </a:solidFill>
              </a:rPr>
              <a:t>|| </a:t>
            </a:r>
            <a:r>
              <a:rPr lang="en-US" altLang="zh-CN" sz="2000" dirty="0" err="1">
                <a:solidFill>
                  <a:srgbClr val="9900FF"/>
                </a:solidFill>
              </a:rPr>
              <a:t>Authenticator</a:t>
            </a:r>
            <a:r>
              <a:rPr lang="en-US" altLang="zh-CN" sz="2000" baseline="-25000" dirty="0" err="1">
                <a:solidFill>
                  <a:srgbClr val="9900FF"/>
                </a:solidFill>
              </a:rPr>
              <a:t>c</a:t>
            </a:r>
            <a:endParaRPr lang="en-US" altLang="zh-CN" sz="2000" baseline="-25000" dirty="0">
              <a:solidFill>
                <a:srgbClr val="9900FF"/>
              </a:solidFill>
            </a:endParaRPr>
          </a:p>
          <a:p>
            <a:pPr lvl="1"/>
            <a:r>
              <a:rPr lang="en-US" altLang="zh-CN" sz="2000" dirty="0"/>
              <a:t>TGS—&gt;C</a:t>
            </a:r>
            <a:r>
              <a:rPr lang="zh-CN" altLang="en-US" sz="2000" dirty="0"/>
              <a:t>：</a:t>
            </a:r>
            <a:r>
              <a:rPr lang="en-US" altLang="zh-CN" sz="2000" dirty="0"/>
              <a:t>E(</a:t>
            </a:r>
            <a:r>
              <a:rPr lang="en-US" altLang="zh-CN" sz="2000" dirty="0" err="1"/>
              <a:t>K</a:t>
            </a:r>
            <a:r>
              <a:rPr lang="en-US" altLang="zh-CN" sz="2000" baseline="-25000" dirty="0" err="1"/>
              <a:t>c,tgs</a:t>
            </a:r>
            <a:r>
              <a:rPr lang="en-US" altLang="zh-CN" sz="2000" dirty="0"/>
              <a:t>,[</a:t>
            </a:r>
            <a:r>
              <a:rPr lang="en-US" altLang="zh-CN" sz="2000" dirty="0" err="1"/>
              <a:t>K</a:t>
            </a:r>
            <a:r>
              <a:rPr lang="en-US" altLang="zh-CN" sz="2000" baseline="-25000" dirty="0" err="1"/>
              <a:t>c,v</a:t>
            </a:r>
            <a:r>
              <a:rPr lang="en-US" altLang="zh-CN" sz="2000" dirty="0"/>
              <a:t> || </a:t>
            </a:r>
            <a:r>
              <a:rPr lang="en-US" altLang="zh-CN" sz="2000" dirty="0" err="1"/>
              <a:t>ID</a:t>
            </a:r>
            <a:r>
              <a:rPr lang="en-US" altLang="zh-CN" sz="2000" baseline="-25000" dirty="0" err="1"/>
              <a:t>v</a:t>
            </a:r>
            <a:r>
              <a:rPr lang="en-US" altLang="zh-CN" sz="2000" dirty="0"/>
              <a:t> || TS</a:t>
            </a:r>
            <a:r>
              <a:rPr lang="en-US" altLang="zh-CN" sz="2000" baseline="-25000" dirty="0"/>
              <a:t>4</a:t>
            </a:r>
            <a:r>
              <a:rPr lang="en-US" altLang="zh-CN" sz="2000" dirty="0"/>
              <a:t> || </a:t>
            </a:r>
            <a:r>
              <a:rPr lang="en-US" altLang="zh-CN" sz="2000" dirty="0" err="1">
                <a:solidFill>
                  <a:srgbClr val="9900FF"/>
                </a:solidFill>
              </a:rPr>
              <a:t>Ticket</a:t>
            </a:r>
            <a:r>
              <a:rPr lang="en-US" altLang="zh-CN" sz="2000" baseline="-25000" dirty="0" err="1">
                <a:solidFill>
                  <a:srgbClr val="9900FF"/>
                </a:solidFill>
              </a:rPr>
              <a:t>v</a:t>
            </a:r>
            <a:r>
              <a:rPr lang="en-US" altLang="zh-CN" sz="2000" dirty="0"/>
              <a:t>])</a:t>
            </a:r>
          </a:p>
          <a:p>
            <a:pPr lvl="1">
              <a:buFont typeface="Wingdings" pitchFamily="2" charset="2"/>
              <a:buChar char="u"/>
            </a:pPr>
            <a:r>
              <a:rPr lang="en-US" altLang="zh-CN" sz="2000" dirty="0" err="1">
                <a:solidFill>
                  <a:srgbClr val="008000"/>
                </a:solidFill>
              </a:rPr>
              <a:t>Ticket</a:t>
            </a:r>
            <a:r>
              <a:rPr lang="en-US" altLang="zh-CN" sz="2000" baseline="-25000" dirty="0" err="1">
                <a:solidFill>
                  <a:srgbClr val="008000"/>
                </a:solidFill>
              </a:rPr>
              <a:t>tgs</a:t>
            </a:r>
            <a:r>
              <a:rPr lang="en-US" altLang="zh-CN" sz="2000" dirty="0">
                <a:solidFill>
                  <a:srgbClr val="008000"/>
                </a:solidFill>
              </a:rPr>
              <a:t> = E(</a:t>
            </a:r>
            <a:r>
              <a:rPr lang="en-US" altLang="zh-CN" sz="2000" dirty="0" err="1">
                <a:solidFill>
                  <a:srgbClr val="008000"/>
                </a:solidFill>
              </a:rPr>
              <a:t>K</a:t>
            </a:r>
            <a:r>
              <a:rPr lang="en-US" altLang="zh-CN" sz="2000" baseline="-25000" dirty="0" err="1">
                <a:solidFill>
                  <a:srgbClr val="008000"/>
                </a:solidFill>
              </a:rPr>
              <a:t>tgs</a:t>
            </a:r>
            <a:r>
              <a:rPr lang="en-US" altLang="zh-CN" sz="2000" dirty="0">
                <a:solidFill>
                  <a:srgbClr val="008000"/>
                </a:solidFill>
              </a:rPr>
              <a:t>,[</a:t>
            </a:r>
            <a:r>
              <a:rPr lang="en-US" altLang="zh-CN" sz="2000" dirty="0" err="1">
                <a:solidFill>
                  <a:srgbClr val="008000"/>
                </a:solidFill>
              </a:rPr>
              <a:t>K</a:t>
            </a:r>
            <a:r>
              <a:rPr lang="en-US" altLang="zh-CN" sz="2000" baseline="-25000" dirty="0" err="1">
                <a:solidFill>
                  <a:srgbClr val="008000"/>
                </a:solidFill>
              </a:rPr>
              <a:t>c,tgs</a:t>
            </a:r>
            <a:r>
              <a:rPr lang="en-US" altLang="zh-CN" sz="2000" dirty="0">
                <a:solidFill>
                  <a:srgbClr val="008000"/>
                </a:solidFill>
              </a:rPr>
              <a:t> || </a:t>
            </a:r>
            <a:r>
              <a:rPr lang="en-US" altLang="zh-CN" sz="2000" dirty="0" err="1">
                <a:solidFill>
                  <a:srgbClr val="008000"/>
                </a:solidFill>
              </a:rPr>
              <a:t>ID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AD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ID</a:t>
            </a:r>
            <a:r>
              <a:rPr lang="en-US" altLang="zh-CN" sz="2000" baseline="-25000" dirty="0" err="1">
                <a:solidFill>
                  <a:srgbClr val="008000"/>
                </a:solidFill>
              </a:rPr>
              <a:t>tgs</a:t>
            </a:r>
            <a:r>
              <a:rPr lang="en-US" altLang="zh-CN" sz="2000" dirty="0">
                <a:solidFill>
                  <a:srgbClr val="008000"/>
                </a:solidFill>
              </a:rPr>
              <a:t> || TS</a:t>
            </a:r>
            <a:r>
              <a:rPr lang="en-US" altLang="zh-CN" sz="2000" baseline="-25000" dirty="0">
                <a:solidFill>
                  <a:srgbClr val="008000"/>
                </a:solidFill>
              </a:rPr>
              <a:t>2</a:t>
            </a:r>
            <a:r>
              <a:rPr lang="en-US" altLang="zh-CN" sz="2000" dirty="0">
                <a:solidFill>
                  <a:srgbClr val="008000"/>
                </a:solidFill>
              </a:rPr>
              <a:t> || Lifetime</a:t>
            </a:r>
            <a:r>
              <a:rPr lang="en-US" altLang="zh-CN" sz="2000" baseline="-25000" dirty="0">
                <a:solidFill>
                  <a:srgbClr val="008000"/>
                </a:solidFill>
              </a:rPr>
              <a:t>2</a:t>
            </a:r>
            <a:r>
              <a:rPr lang="en-US" altLang="zh-CN" sz="2000" dirty="0">
                <a:solidFill>
                  <a:srgbClr val="008000"/>
                </a:solidFill>
              </a:rPr>
              <a:t>])</a:t>
            </a:r>
          </a:p>
          <a:p>
            <a:pPr lvl="1">
              <a:buFont typeface="Wingdings" pitchFamily="2" charset="2"/>
              <a:buChar char="u"/>
            </a:pPr>
            <a:r>
              <a:rPr lang="en-US" altLang="zh-CN" sz="2000" dirty="0" err="1">
                <a:solidFill>
                  <a:srgbClr val="008000"/>
                </a:solidFill>
              </a:rPr>
              <a:t>Ticket</a:t>
            </a:r>
            <a:r>
              <a:rPr lang="en-US" altLang="zh-CN" sz="2000" baseline="-25000" dirty="0" err="1">
                <a:solidFill>
                  <a:srgbClr val="008000"/>
                </a:solidFill>
              </a:rPr>
              <a:t>v</a:t>
            </a:r>
            <a:r>
              <a:rPr lang="en-US" altLang="zh-CN" sz="2000" baseline="-25000" dirty="0">
                <a:solidFill>
                  <a:srgbClr val="008000"/>
                </a:solidFill>
              </a:rPr>
              <a:t> </a:t>
            </a:r>
            <a:r>
              <a:rPr lang="en-US" altLang="zh-CN" sz="2000" dirty="0">
                <a:solidFill>
                  <a:srgbClr val="008000"/>
                </a:solidFill>
              </a:rPr>
              <a:t>= E(</a:t>
            </a:r>
            <a:r>
              <a:rPr lang="en-US" altLang="zh-CN" sz="2000" dirty="0" err="1">
                <a:solidFill>
                  <a:srgbClr val="008000"/>
                </a:solidFill>
              </a:rPr>
              <a:t>K</a:t>
            </a:r>
            <a:r>
              <a:rPr lang="en-US" altLang="zh-CN" sz="2000" baseline="-25000" dirty="0" err="1">
                <a:solidFill>
                  <a:srgbClr val="008000"/>
                </a:solidFill>
              </a:rPr>
              <a:t>v</a:t>
            </a:r>
            <a:r>
              <a:rPr lang="en-US" altLang="zh-CN" sz="2000" dirty="0">
                <a:solidFill>
                  <a:srgbClr val="008000"/>
                </a:solidFill>
              </a:rPr>
              <a:t>,[</a:t>
            </a:r>
            <a:r>
              <a:rPr lang="en-US" altLang="zh-CN" sz="2000" dirty="0" err="1">
                <a:solidFill>
                  <a:srgbClr val="008000"/>
                </a:solidFill>
              </a:rPr>
              <a:t>K</a:t>
            </a:r>
            <a:r>
              <a:rPr lang="en-US" altLang="zh-CN" sz="2000" baseline="-25000" dirty="0" err="1">
                <a:solidFill>
                  <a:srgbClr val="008000"/>
                </a:solidFill>
              </a:rPr>
              <a:t>c,v</a:t>
            </a:r>
            <a:r>
              <a:rPr lang="en-US" altLang="zh-CN" sz="2000" dirty="0">
                <a:solidFill>
                  <a:srgbClr val="008000"/>
                </a:solidFill>
              </a:rPr>
              <a:t> || </a:t>
            </a:r>
            <a:r>
              <a:rPr lang="en-US" altLang="zh-CN" sz="2000" dirty="0" err="1">
                <a:solidFill>
                  <a:srgbClr val="008000"/>
                </a:solidFill>
              </a:rPr>
              <a:t>ID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AD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ID</a:t>
            </a:r>
            <a:r>
              <a:rPr lang="en-US" altLang="zh-CN" sz="2000" baseline="-25000" dirty="0" err="1">
                <a:solidFill>
                  <a:srgbClr val="008000"/>
                </a:solidFill>
              </a:rPr>
              <a:t>v</a:t>
            </a:r>
            <a:r>
              <a:rPr lang="en-US" altLang="zh-CN" sz="2000" dirty="0">
                <a:solidFill>
                  <a:srgbClr val="008000"/>
                </a:solidFill>
              </a:rPr>
              <a:t> || TS</a:t>
            </a:r>
            <a:r>
              <a:rPr lang="en-US" altLang="zh-CN" sz="2000" baseline="-25000" dirty="0">
                <a:solidFill>
                  <a:srgbClr val="008000"/>
                </a:solidFill>
              </a:rPr>
              <a:t>4</a:t>
            </a:r>
            <a:r>
              <a:rPr lang="en-US" altLang="zh-CN" sz="2000" dirty="0">
                <a:solidFill>
                  <a:srgbClr val="008000"/>
                </a:solidFill>
              </a:rPr>
              <a:t> || Lifetime</a:t>
            </a:r>
            <a:r>
              <a:rPr lang="en-US" altLang="zh-CN" sz="2000" baseline="-25000" dirty="0">
                <a:solidFill>
                  <a:srgbClr val="008000"/>
                </a:solidFill>
              </a:rPr>
              <a:t>4</a:t>
            </a:r>
            <a:r>
              <a:rPr lang="en-US" altLang="zh-CN" sz="2000" dirty="0">
                <a:solidFill>
                  <a:srgbClr val="008000"/>
                </a:solidFill>
              </a:rPr>
              <a:t>] )</a:t>
            </a:r>
          </a:p>
          <a:p>
            <a:pPr lvl="1">
              <a:buFont typeface="Wingdings" pitchFamily="2" charset="2"/>
              <a:buChar char="u"/>
            </a:pPr>
            <a:r>
              <a:rPr lang="en-US" altLang="zh-CN" sz="2000" dirty="0" err="1">
                <a:solidFill>
                  <a:srgbClr val="008000"/>
                </a:solidFill>
              </a:rPr>
              <a:t>Authenticator</a:t>
            </a:r>
            <a:r>
              <a:rPr lang="en-US" altLang="zh-CN" sz="2000" baseline="-25000" dirty="0" err="1">
                <a:solidFill>
                  <a:srgbClr val="008000"/>
                </a:solidFill>
              </a:rPr>
              <a:t>c</a:t>
            </a:r>
            <a:r>
              <a:rPr lang="en-US" altLang="zh-CN" sz="2000" dirty="0">
                <a:solidFill>
                  <a:srgbClr val="008000"/>
                </a:solidFill>
              </a:rPr>
              <a:t> = E(</a:t>
            </a:r>
            <a:r>
              <a:rPr lang="en-US" altLang="zh-CN" sz="2000" dirty="0" err="1">
                <a:solidFill>
                  <a:srgbClr val="008000"/>
                </a:solidFill>
              </a:rPr>
              <a:t>K</a:t>
            </a:r>
            <a:r>
              <a:rPr lang="en-US" altLang="zh-CN" sz="2000" baseline="-25000" dirty="0" err="1">
                <a:solidFill>
                  <a:srgbClr val="008000"/>
                </a:solidFill>
              </a:rPr>
              <a:t>c,tgs</a:t>
            </a:r>
            <a:r>
              <a:rPr lang="en-US" altLang="zh-CN" sz="2000" dirty="0">
                <a:solidFill>
                  <a:srgbClr val="008000"/>
                </a:solidFill>
              </a:rPr>
              <a:t>,[</a:t>
            </a:r>
            <a:r>
              <a:rPr lang="en-US" altLang="zh-CN" sz="2000" dirty="0" err="1">
                <a:solidFill>
                  <a:srgbClr val="008000"/>
                </a:solidFill>
              </a:rPr>
              <a:t>ID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AD</a:t>
            </a:r>
            <a:r>
              <a:rPr lang="en-US" altLang="zh-CN" sz="2000" baseline="-25000" dirty="0" err="1">
                <a:solidFill>
                  <a:srgbClr val="008000"/>
                </a:solidFill>
              </a:rPr>
              <a:t>c</a:t>
            </a:r>
            <a:r>
              <a:rPr lang="en-US" altLang="zh-CN" sz="2000" dirty="0">
                <a:solidFill>
                  <a:srgbClr val="008000"/>
                </a:solidFill>
              </a:rPr>
              <a:t> || TS</a:t>
            </a:r>
            <a:r>
              <a:rPr lang="en-US" altLang="zh-CN" sz="2000" baseline="-25000" dirty="0">
                <a:solidFill>
                  <a:srgbClr val="008000"/>
                </a:solidFill>
              </a:rPr>
              <a:t>3</a:t>
            </a:r>
            <a:r>
              <a:rPr lang="en-US" altLang="zh-CN" sz="2000" dirty="0">
                <a:solidFill>
                  <a:srgbClr val="008000"/>
                </a:solidFill>
              </a:rPr>
              <a:t>])</a:t>
            </a:r>
            <a:endParaRPr lang="zh-CN" altLang="en-US" sz="2000" dirty="0">
              <a:solidFill>
                <a:srgbClr val="008000"/>
              </a:solidFill>
            </a:endParaRPr>
          </a:p>
        </p:txBody>
      </p:sp>
      <p:pic>
        <p:nvPicPr>
          <p:cNvPr id="5" name="Picture 4" descr="4-7"/>
          <p:cNvPicPr>
            <a:picLocks noChangeAspect="1" noChangeArrowheads="1"/>
          </p:cNvPicPr>
          <p:nvPr/>
        </p:nvPicPr>
        <p:blipFill>
          <a:blip r:embed="rId2" cstate="print"/>
          <a:srcRect/>
          <a:stretch>
            <a:fillRect/>
          </a:stretch>
        </p:blipFill>
        <p:spPr>
          <a:xfrm>
            <a:off x="5220072" y="4545696"/>
            <a:ext cx="3766868" cy="2195671"/>
          </a:xfrm>
          <a:prstGeom prst="rect">
            <a:avLst/>
          </a:prstGeom>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3.1.3 </a:t>
            </a:r>
            <a:r>
              <a:rPr lang="zh-CN" altLang="en-US" dirty="0"/>
              <a:t>获取服务</a:t>
            </a:r>
          </a:p>
        </p:txBody>
      </p:sp>
      <p:sp>
        <p:nvSpPr>
          <p:cNvPr id="3" name="内容占位符 2"/>
          <p:cNvSpPr>
            <a:spLocks noGrp="1"/>
          </p:cNvSpPr>
          <p:nvPr>
            <p:ph sz="quarter" idx="1"/>
          </p:nvPr>
        </p:nvSpPr>
        <p:spPr/>
        <p:txBody>
          <a:bodyPr>
            <a:normAutofit/>
          </a:bodyPr>
          <a:lstStyle/>
          <a:p>
            <a:r>
              <a:rPr lang="zh-CN" altLang="en-US" dirty="0"/>
              <a:t>为获取</a:t>
            </a:r>
            <a:r>
              <a:rPr lang="zh-CN" altLang="en-US" dirty="0">
                <a:solidFill>
                  <a:srgbClr val="0000FF"/>
                </a:solidFill>
              </a:rPr>
              <a:t>服务</a:t>
            </a:r>
            <a:r>
              <a:rPr lang="zh-CN" altLang="en-US" dirty="0"/>
              <a:t>而进行的客户端</a:t>
            </a:r>
            <a:r>
              <a:rPr lang="en-US" altLang="zh-CN" dirty="0"/>
              <a:t>/</a:t>
            </a:r>
            <a:r>
              <a:rPr lang="zh-CN" altLang="en-US" dirty="0"/>
              <a:t>服务器认证交换。</a:t>
            </a:r>
          </a:p>
          <a:p>
            <a:r>
              <a:rPr lang="zh-CN" altLang="en-US" dirty="0"/>
              <a:t>每个</a:t>
            </a:r>
            <a:r>
              <a:rPr lang="zh-CN" altLang="en-US" dirty="0">
                <a:solidFill>
                  <a:srgbClr val="FF0000"/>
                </a:solidFill>
              </a:rPr>
              <a:t>服务会话</a:t>
            </a:r>
            <a:r>
              <a:rPr lang="zh-CN" altLang="en-US" dirty="0"/>
              <a:t>执行一次。</a:t>
            </a:r>
          </a:p>
          <a:p>
            <a:pPr lvl="1"/>
            <a:r>
              <a:rPr lang="en-US" altLang="zh-CN" sz="2000" dirty="0"/>
              <a:t>C—&gt;V</a:t>
            </a:r>
            <a:r>
              <a:rPr lang="zh-CN" altLang="en-US" sz="2000" dirty="0"/>
              <a:t>：</a:t>
            </a:r>
            <a:r>
              <a:rPr lang="en-US" altLang="zh-CN" sz="2000" dirty="0" err="1">
                <a:solidFill>
                  <a:srgbClr val="9900FF"/>
                </a:solidFill>
              </a:rPr>
              <a:t>Ticket</a:t>
            </a:r>
            <a:r>
              <a:rPr lang="en-US" altLang="zh-CN" sz="2000" baseline="-25000" dirty="0" err="1">
                <a:solidFill>
                  <a:srgbClr val="9900FF"/>
                </a:solidFill>
              </a:rPr>
              <a:t>v</a:t>
            </a:r>
            <a:r>
              <a:rPr lang="en-US" altLang="zh-CN" sz="2000" dirty="0"/>
              <a:t> || </a:t>
            </a:r>
            <a:r>
              <a:rPr lang="en-US" altLang="zh-CN" sz="2000" dirty="0" err="1">
                <a:solidFill>
                  <a:srgbClr val="9900FF"/>
                </a:solidFill>
              </a:rPr>
              <a:t>Authenticator</a:t>
            </a:r>
            <a:r>
              <a:rPr lang="en-US" altLang="zh-CN" sz="2000" baseline="-25000" dirty="0" err="1">
                <a:solidFill>
                  <a:srgbClr val="9900FF"/>
                </a:solidFill>
              </a:rPr>
              <a:t>c</a:t>
            </a:r>
            <a:endParaRPr lang="en-US" altLang="zh-CN" sz="2000" baseline="-25000" dirty="0">
              <a:solidFill>
                <a:srgbClr val="9900FF"/>
              </a:solidFill>
            </a:endParaRPr>
          </a:p>
          <a:p>
            <a:pPr lvl="1"/>
            <a:r>
              <a:rPr lang="en-US" altLang="zh-CN" sz="2000" dirty="0"/>
              <a:t>V—&gt;C</a:t>
            </a:r>
            <a:r>
              <a:rPr lang="zh-CN" altLang="en-US" sz="2000" dirty="0"/>
              <a:t>：</a:t>
            </a:r>
            <a:r>
              <a:rPr lang="en-US" altLang="zh-CN" sz="2000" dirty="0"/>
              <a:t>E(</a:t>
            </a:r>
            <a:r>
              <a:rPr lang="en-US" altLang="zh-CN" sz="2000" dirty="0" err="1"/>
              <a:t>K</a:t>
            </a:r>
            <a:r>
              <a:rPr lang="en-US" altLang="zh-CN" sz="2000" baseline="-25000" dirty="0" err="1"/>
              <a:t>c,v</a:t>
            </a:r>
            <a:r>
              <a:rPr lang="en-US" altLang="zh-CN" sz="2000" dirty="0"/>
              <a:t>,[TS</a:t>
            </a:r>
            <a:r>
              <a:rPr lang="en-US" altLang="zh-CN" sz="2000" baseline="-25000" dirty="0"/>
              <a:t>5</a:t>
            </a:r>
            <a:r>
              <a:rPr lang="en-US" altLang="zh-CN" sz="2000" dirty="0"/>
              <a:t>+1])</a:t>
            </a:r>
          </a:p>
          <a:p>
            <a:pPr lvl="1">
              <a:buFont typeface="Wingdings" pitchFamily="2" charset="2"/>
              <a:buChar char="u"/>
            </a:pPr>
            <a:r>
              <a:rPr lang="en-US" altLang="zh-CN" sz="2000" dirty="0" err="1">
                <a:solidFill>
                  <a:srgbClr val="008000"/>
                </a:solidFill>
              </a:rPr>
              <a:t>Ticket</a:t>
            </a:r>
            <a:r>
              <a:rPr lang="en-US" altLang="zh-CN" sz="2000" baseline="-25000" dirty="0" err="1">
                <a:solidFill>
                  <a:srgbClr val="008000"/>
                </a:solidFill>
              </a:rPr>
              <a:t>v</a:t>
            </a:r>
            <a:r>
              <a:rPr lang="en-US" altLang="zh-CN" sz="2000" dirty="0">
                <a:solidFill>
                  <a:srgbClr val="008000"/>
                </a:solidFill>
              </a:rPr>
              <a:t> = E(</a:t>
            </a:r>
            <a:r>
              <a:rPr lang="en-US" altLang="zh-CN" sz="2000" dirty="0" err="1">
                <a:solidFill>
                  <a:srgbClr val="008000"/>
                </a:solidFill>
              </a:rPr>
              <a:t>K</a:t>
            </a:r>
            <a:r>
              <a:rPr lang="en-US" altLang="zh-CN" sz="2000" baseline="-25000" dirty="0" err="1">
                <a:solidFill>
                  <a:srgbClr val="008000"/>
                </a:solidFill>
              </a:rPr>
              <a:t>v</a:t>
            </a:r>
            <a:r>
              <a:rPr lang="en-US" altLang="zh-CN" sz="2000" dirty="0">
                <a:solidFill>
                  <a:srgbClr val="008000"/>
                </a:solidFill>
              </a:rPr>
              <a:t>,[</a:t>
            </a:r>
            <a:r>
              <a:rPr lang="en-US" altLang="zh-CN" sz="2000" dirty="0" err="1">
                <a:solidFill>
                  <a:srgbClr val="008000"/>
                </a:solidFill>
              </a:rPr>
              <a:t>K</a:t>
            </a:r>
            <a:r>
              <a:rPr lang="en-US" altLang="zh-CN" sz="2000" baseline="-25000" dirty="0" err="1">
                <a:solidFill>
                  <a:srgbClr val="008000"/>
                </a:solidFill>
              </a:rPr>
              <a:t>c,v</a:t>
            </a:r>
            <a:r>
              <a:rPr lang="en-US" altLang="zh-CN" sz="2000" dirty="0">
                <a:solidFill>
                  <a:srgbClr val="008000"/>
                </a:solidFill>
              </a:rPr>
              <a:t> || </a:t>
            </a:r>
            <a:r>
              <a:rPr lang="en-US" altLang="zh-CN" sz="2000" dirty="0" err="1">
                <a:solidFill>
                  <a:srgbClr val="008000"/>
                </a:solidFill>
              </a:rPr>
              <a:t>ID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AD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ID</a:t>
            </a:r>
            <a:r>
              <a:rPr lang="en-US" altLang="zh-CN" sz="2000" baseline="-25000" dirty="0" err="1">
                <a:solidFill>
                  <a:srgbClr val="008000"/>
                </a:solidFill>
              </a:rPr>
              <a:t>v</a:t>
            </a:r>
            <a:r>
              <a:rPr lang="en-US" altLang="zh-CN" sz="2000" dirty="0">
                <a:solidFill>
                  <a:srgbClr val="008000"/>
                </a:solidFill>
              </a:rPr>
              <a:t> || TS</a:t>
            </a:r>
            <a:r>
              <a:rPr lang="en-US" altLang="zh-CN" sz="2000" baseline="-25000" dirty="0">
                <a:solidFill>
                  <a:srgbClr val="008000"/>
                </a:solidFill>
              </a:rPr>
              <a:t>4</a:t>
            </a:r>
            <a:r>
              <a:rPr lang="en-US" altLang="zh-CN" sz="2000" dirty="0">
                <a:solidFill>
                  <a:srgbClr val="008000"/>
                </a:solidFill>
              </a:rPr>
              <a:t> || Lifetime</a:t>
            </a:r>
            <a:r>
              <a:rPr lang="en-US" altLang="zh-CN" sz="2000" baseline="-25000" dirty="0">
                <a:solidFill>
                  <a:srgbClr val="008000"/>
                </a:solidFill>
              </a:rPr>
              <a:t>4</a:t>
            </a:r>
            <a:r>
              <a:rPr lang="en-US" altLang="zh-CN" sz="2000" dirty="0">
                <a:solidFill>
                  <a:srgbClr val="008000"/>
                </a:solidFill>
              </a:rPr>
              <a:t>] )</a:t>
            </a:r>
          </a:p>
          <a:p>
            <a:pPr lvl="1">
              <a:buFont typeface="Wingdings" pitchFamily="2" charset="2"/>
              <a:buChar char="u"/>
            </a:pPr>
            <a:r>
              <a:rPr lang="en-US" altLang="zh-CN" sz="2000" dirty="0" err="1">
                <a:solidFill>
                  <a:srgbClr val="008000"/>
                </a:solidFill>
              </a:rPr>
              <a:t>Authenticator</a:t>
            </a:r>
            <a:r>
              <a:rPr lang="en-US" altLang="zh-CN" sz="2000" baseline="-25000" dirty="0" err="1">
                <a:solidFill>
                  <a:srgbClr val="008000"/>
                </a:solidFill>
              </a:rPr>
              <a:t>c</a:t>
            </a:r>
            <a:r>
              <a:rPr lang="en-US" altLang="zh-CN" sz="2000" dirty="0">
                <a:solidFill>
                  <a:srgbClr val="008000"/>
                </a:solidFill>
              </a:rPr>
              <a:t> = E(</a:t>
            </a:r>
            <a:r>
              <a:rPr lang="en-US" altLang="zh-CN" sz="2000" dirty="0" err="1">
                <a:solidFill>
                  <a:srgbClr val="008000"/>
                </a:solidFill>
              </a:rPr>
              <a:t>K</a:t>
            </a:r>
            <a:r>
              <a:rPr lang="en-US" altLang="zh-CN" sz="2000" baseline="-25000" dirty="0" err="1">
                <a:solidFill>
                  <a:srgbClr val="008000"/>
                </a:solidFill>
              </a:rPr>
              <a:t>c,v</a:t>
            </a:r>
            <a:r>
              <a:rPr lang="en-US" altLang="zh-CN" sz="2000" dirty="0">
                <a:solidFill>
                  <a:srgbClr val="008000"/>
                </a:solidFill>
              </a:rPr>
              <a:t>,[</a:t>
            </a:r>
            <a:r>
              <a:rPr lang="en-US" altLang="zh-CN" sz="2000" dirty="0" err="1">
                <a:solidFill>
                  <a:srgbClr val="008000"/>
                </a:solidFill>
              </a:rPr>
              <a:t>ID</a:t>
            </a:r>
            <a:r>
              <a:rPr lang="en-US" altLang="zh-CN" sz="2000" baseline="-25000" dirty="0" err="1">
                <a:solidFill>
                  <a:srgbClr val="008000"/>
                </a:solidFill>
              </a:rPr>
              <a:t>c</a:t>
            </a:r>
            <a:r>
              <a:rPr lang="en-US" altLang="zh-CN" sz="2000" dirty="0">
                <a:solidFill>
                  <a:srgbClr val="008000"/>
                </a:solidFill>
              </a:rPr>
              <a:t> || </a:t>
            </a:r>
            <a:r>
              <a:rPr lang="en-US" altLang="zh-CN" sz="2000" dirty="0" err="1">
                <a:solidFill>
                  <a:srgbClr val="008000"/>
                </a:solidFill>
              </a:rPr>
              <a:t>AD</a:t>
            </a:r>
            <a:r>
              <a:rPr lang="en-US" altLang="zh-CN" sz="2000" baseline="-25000" dirty="0" err="1">
                <a:solidFill>
                  <a:srgbClr val="008000"/>
                </a:solidFill>
              </a:rPr>
              <a:t>c</a:t>
            </a:r>
            <a:r>
              <a:rPr lang="en-US" altLang="zh-CN" sz="2000" dirty="0">
                <a:solidFill>
                  <a:srgbClr val="008000"/>
                </a:solidFill>
              </a:rPr>
              <a:t> || TS</a:t>
            </a:r>
            <a:r>
              <a:rPr lang="en-US" altLang="zh-CN" sz="2000" baseline="-25000" dirty="0">
                <a:solidFill>
                  <a:srgbClr val="008000"/>
                </a:solidFill>
              </a:rPr>
              <a:t>5</a:t>
            </a:r>
            <a:r>
              <a:rPr lang="en-US" altLang="zh-CN" sz="2000" dirty="0">
                <a:solidFill>
                  <a:srgbClr val="008000"/>
                </a:solidFill>
              </a:rPr>
              <a:t>])</a:t>
            </a:r>
          </a:p>
          <a:p>
            <a:endParaRPr lang="zh-CN" altLang="en-US" dirty="0"/>
          </a:p>
        </p:txBody>
      </p:sp>
      <p:pic>
        <p:nvPicPr>
          <p:cNvPr id="7" name="Picture 4" descr="4-7"/>
          <p:cNvPicPr>
            <a:picLocks noChangeAspect="1" noChangeArrowheads="1"/>
          </p:cNvPicPr>
          <p:nvPr/>
        </p:nvPicPr>
        <p:blipFill>
          <a:blip r:embed="rId2" cstate="print"/>
          <a:srcRect/>
          <a:stretch>
            <a:fillRect/>
          </a:stretch>
        </p:blipFill>
        <p:spPr>
          <a:xfrm>
            <a:off x="5220072" y="4545696"/>
            <a:ext cx="3766868" cy="2195671"/>
          </a:xfrm>
          <a:prstGeom prst="rect">
            <a:avLst/>
          </a:prstGeom>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Kerberos </a:t>
            </a:r>
            <a:r>
              <a:rPr lang="zh-CN" altLang="en-US" dirty="0"/>
              <a:t>的跨域访问</a:t>
            </a:r>
          </a:p>
        </p:txBody>
      </p:sp>
      <p:pic>
        <p:nvPicPr>
          <p:cNvPr id="4" name="内容占位符 3" descr="34ea8ad26f1aff00bfd51e04.jpg"/>
          <p:cNvPicPr>
            <a:picLocks noGrp="1" noChangeAspect="1"/>
          </p:cNvPicPr>
          <p:nvPr>
            <p:ph sz="quarter" idx="1"/>
          </p:nvPr>
        </p:nvPicPr>
        <p:blipFill>
          <a:blip r:embed="rId2" cstate="print"/>
          <a:srcRect l="13718" t="30508" r="12602" b="5794"/>
          <a:stretch>
            <a:fillRect/>
          </a:stretch>
        </p:blipFill>
        <p:spPr>
          <a:xfrm>
            <a:off x="990600" y="1828800"/>
            <a:ext cx="7005735" cy="4542453"/>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sz="quarter" idx="1"/>
          </p:nvPr>
        </p:nvSpPr>
        <p:spPr/>
        <p:txBody>
          <a:bodyPr/>
          <a:lstStyle/>
          <a:p>
            <a:pPr marL="514350" indent="-514350">
              <a:buFont typeface="+mj-lt"/>
              <a:buAutoNum type="arabicPeriod"/>
            </a:pPr>
            <a:r>
              <a:rPr lang="zh-CN" altLang="en-US" dirty="0"/>
              <a:t>对称密码与公钥密码的各自特点。</a:t>
            </a:r>
            <a:endParaRPr lang="en-US" altLang="zh-CN" dirty="0"/>
          </a:p>
          <a:p>
            <a:pPr marL="514350" indent="-514350">
              <a:buFont typeface="+mj-lt"/>
              <a:buAutoNum type="arabicPeriod"/>
            </a:pPr>
            <a:r>
              <a:rPr lang="zh-CN" altLang="en-US" dirty="0"/>
              <a:t>序列密码和分组密码的各自特点。</a:t>
            </a:r>
            <a:endParaRPr lang="en-US" altLang="zh-CN" dirty="0"/>
          </a:p>
          <a:p>
            <a:pPr marL="514350" indent="-514350">
              <a:buFont typeface="+mj-lt"/>
              <a:buAutoNum type="arabicPeriod"/>
            </a:pPr>
            <a:r>
              <a:rPr lang="zh-CN" altLang="en-US" dirty="0"/>
              <a:t>消息认证码和消息摘要的各自特点。</a:t>
            </a:r>
            <a:endParaRPr lang="en-US" altLang="zh-CN" dirty="0"/>
          </a:p>
          <a:p>
            <a:pPr marL="514350" indent="-514350">
              <a:buFont typeface="+mj-lt"/>
              <a:buAutoNum type="arabicPeriod"/>
            </a:pPr>
            <a:r>
              <a:rPr lang="zh-CN" altLang="en-US" dirty="0"/>
              <a:t>报文鉴别常用的实现方式。</a:t>
            </a:r>
            <a:endParaRPr lang="en-US" altLang="zh-CN" dirty="0"/>
          </a:p>
          <a:p>
            <a:pPr marL="514350" indent="-514350">
              <a:buFont typeface="+mj-lt"/>
              <a:buAutoNum type="arabicPeriod"/>
            </a:pPr>
            <a:r>
              <a:rPr lang="zh-CN" altLang="en-US" dirty="0"/>
              <a:t>对称密码系统的安全威胁及解决方案。</a:t>
            </a:r>
            <a:endParaRPr lang="en-US" altLang="zh-CN" dirty="0"/>
          </a:p>
          <a:p>
            <a:pPr marL="514350" indent="-514350">
              <a:buFont typeface="+mj-lt"/>
              <a:buAutoNum type="arabicPeriod"/>
            </a:pPr>
            <a:r>
              <a:rPr lang="zh-CN" altLang="en-US" dirty="0"/>
              <a:t>公钥密码系统的安全威胁及解决方案。</a:t>
            </a:r>
            <a:endParaRPr lang="en-US" altLang="zh-CN" dirty="0"/>
          </a:p>
          <a:p>
            <a:pPr marL="514350" indent="-514350">
              <a:buFont typeface="+mj-lt"/>
              <a:buAutoNum type="arabicPeriod"/>
            </a:pPr>
            <a:r>
              <a:rPr lang="zh-CN" altLang="en-US" dirty="0">
                <a:cs typeface="+mn-ea"/>
                <a:sym typeface="+mn-lt"/>
              </a:rPr>
              <a:t>Kerberos 协议的特点及执行过程。</a:t>
            </a:r>
            <a:endParaRPr lang="en-US" altLang="zh-CN" dirty="0"/>
          </a:p>
          <a:p>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密码通信的基本任务</a:t>
            </a:r>
            <a:r>
              <a:rPr lang="en-US" altLang="zh-CN" dirty="0"/>
              <a:t> </a:t>
            </a:r>
            <a:endParaRPr lang="zh-CN" altLang="en-US" dirty="0"/>
          </a:p>
        </p:txBody>
      </p:sp>
      <p:sp>
        <p:nvSpPr>
          <p:cNvPr id="3" name="内容占位符 2"/>
          <p:cNvSpPr>
            <a:spLocks noGrp="1"/>
          </p:cNvSpPr>
          <p:nvPr>
            <p:ph sz="quarter" idx="1"/>
          </p:nvPr>
        </p:nvSpPr>
        <p:spPr/>
        <p:txBody>
          <a:bodyPr>
            <a:normAutofit/>
          </a:bodyPr>
          <a:lstStyle/>
          <a:p>
            <a:r>
              <a:rPr lang="zh-CN" altLang="en-US" sz="2400" dirty="0"/>
              <a:t>设计用于安全转换的方法（算法）</a:t>
            </a:r>
            <a:endParaRPr lang="en-US" altLang="zh-CN" sz="2400" dirty="0"/>
          </a:p>
          <a:p>
            <a:r>
              <a:rPr lang="zh-CN" altLang="en-US" sz="2400" dirty="0"/>
              <a:t>生成用于转换方法的秘密信息（密钥）</a:t>
            </a:r>
            <a:endParaRPr lang="en-US" altLang="zh-CN" sz="2400" dirty="0"/>
          </a:p>
          <a:p>
            <a:r>
              <a:rPr lang="zh-CN" altLang="en-US" sz="2400" dirty="0"/>
              <a:t>开发用于分发和共享秘密信息的方法（密钥管理）</a:t>
            </a:r>
            <a:endParaRPr lang="en-US" altLang="zh-CN" sz="2400" dirty="0"/>
          </a:p>
          <a:p>
            <a:r>
              <a:rPr lang="zh-CN" altLang="en-US" sz="2400" dirty="0"/>
              <a:t>指定一种能被两个主体共同执行的应用规则（安全协议）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密码类型</a:t>
            </a:r>
          </a:p>
        </p:txBody>
      </p:sp>
      <p:sp>
        <p:nvSpPr>
          <p:cNvPr id="3" name="内容占位符 2"/>
          <p:cNvSpPr>
            <a:spLocks noGrp="1"/>
          </p:cNvSpPr>
          <p:nvPr>
            <p:ph sz="quarter" idx="1"/>
          </p:nvPr>
        </p:nvSpPr>
        <p:spPr/>
        <p:txBody>
          <a:bodyPr/>
          <a:lstStyle/>
          <a:p>
            <a:r>
              <a:rPr lang="zh-CN" altLang="en-US" dirty="0"/>
              <a:t>密钥个数</a:t>
            </a:r>
            <a:endParaRPr lang="en-US" altLang="zh-CN" dirty="0"/>
          </a:p>
          <a:p>
            <a:pPr lvl="1"/>
            <a:r>
              <a:rPr lang="zh-CN" altLang="en-US" dirty="0"/>
              <a:t>对称密码</a:t>
            </a:r>
            <a:endParaRPr lang="en-US" altLang="zh-CN" dirty="0"/>
          </a:p>
          <a:p>
            <a:pPr lvl="1"/>
            <a:r>
              <a:rPr lang="zh-CN" altLang="en-US" dirty="0"/>
              <a:t>公钥密码</a:t>
            </a:r>
            <a:endParaRPr lang="en-US" altLang="zh-CN" dirty="0"/>
          </a:p>
          <a:p>
            <a:r>
              <a:rPr lang="zh-CN" altLang="en-US" dirty="0"/>
              <a:t>处理方式</a:t>
            </a:r>
            <a:endParaRPr lang="en-US" altLang="zh-CN" dirty="0"/>
          </a:p>
          <a:p>
            <a:pPr lvl="1"/>
            <a:r>
              <a:rPr lang="zh-CN" altLang="en-US" dirty="0"/>
              <a:t>序列密码</a:t>
            </a:r>
            <a:endParaRPr lang="en-US" altLang="zh-CN" dirty="0"/>
          </a:p>
          <a:p>
            <a:pPr lvl="1"/>
            <a:r>
              <a:rPr lang="zh-CN" altLang="en-US" dirty="0"/>
              <a:t>分组密码</a:t>
            </a:r>
            <a:endParaRPr lang="en-US" altLang="zh-CN"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应用形式</a:t>
            </a:r>
          </a:p>
        </p:txBody>
      </p:sp>
      <p:sp>
        <p:nvSpPr>
          <p:cNvPr id="3" name="内容占位符 2"/>
          <p:cNvSpPr>
            <a:spLocks noGrp="1"/>
          </p:cNvSpPr>
          <p:nvPr>
            <p:ph sz="quarter" idx="1"/>
          </p:nvPr>
        </p:nvSpPr>
        <p:spPr>
          <a:xfrm>
            <a:off x="612648" y="1600200"/>
            <a:ext cx="8153400" cy="4925144"/>
          </a:xfrm>
        </p:spPr>
        <p:txBody>
          <a:bodyPr>
            <a:noAutofit/>
          </a:bodyPr>
          <a:lstStyle/>
          <a:p>
            <a:r>
              <a:rPr lang="zh-CN" altLang="en-US" sz="2000" dirty="0"/>
              <a:t>实现方法</a:t>
            </a:r>
            <a:endParaRPr lang="en-US" altLang="zh-CN" sz="2000" dirty="0"/>
          </a:p>
          <a:p>
            <a:pPr lvl="1"/>
            <a:r>
              <a:rPr lang="zh-CN" altLang="en-US" sz="1600" dirty="0"/>
              <a:t>软件加密</a:t>
            </a:r>
            <a:endParaRPr lang="en-US" altLang="zh-CN" sz="1600" dirty="0"/>
          </a:p>
          <a:p>
            <a:pPr lvl="1"/>
            <a:r>
              <a:rPr lang="zh-CN" altLang="en-US" sz="1600" dirty="0"/>
              <a:t>硬件加密</a:t>
            </a:r>
            <a:endParaRPr lang="en-US" altLang="zh-CN" sz="1600" dirty="0"/>
          </a:p>
          <a:p>
            <a:r>
              <a:rPr lang="zh-CN" altLang="en-US" sz="2000" dirty="0"/>
              <a:t>实现位置</a:t>
            </a:r>
            <a:endParaRPr lang="en-US" altLang="zh-CN" sz="2000" dirty="0"/>
          </a:p>
          <a:p>
            <a:pPr lvl="1"/>
            <a:r>
              <a:rPr lang="zh-CN" altLang="en-US" sz="1600" dirty="0"/>
              <a:t>链路加密</a:t>
            </a:r>
            <a:endParaRPr lang="en-US" altLang="zh-CN" sz="1600" dirty="0"/>
          </a:p>
          <a:p>
            <a:pPr lvl="1"/>
            <a:r>
              <a:rPr lang="zh-CN" altLang="en-US" sz="1600" dirty="0"/>
              <a:t>节点加密</a:t>
            </a:r>
            <a:endParaRPr lang="en-US" altLang="zh-CN" sz="1600" dirty="0"/>
          </a:p>
          <a:p>
            <a:pPr lvl="1"/>
            <a:r>
              <a:rPr lang="zh-CN" altLang="en-US" sz="1600" dirty="0"/>
              <a:t>端对端加密</a:t>
            </a:r>
            <a:endParaRPr lang="en-US" altLang="zh-CN" sz="1600" dirty="0"/>
          </a:p>
          <a:p>
            <a:r>
              <a:rPr lang="zh-CN" altLang="en-US" sz="2000" dirty="0"/>
              <a:t>加密通道</a:t>
            </a:r>
            <a:endParaRPr lang="en-US" altLang="zh-CN" sz="2000" dirty="0"/>
          </a:p>
          <a:p>
            <a:pPr lvl="1"/>
            <a:r>
              <a:rPr lang="zh-CN" altLang="en-US" sz="1600" dirty="0"/>
              <a:t>物理层</a:t>
            </a:r>
            <a:endParaRPr lang="en-US" altLang="zh-CN" sz="1600" dirty="0"/>
          </a:p>
          <a:p>
            <a:pPr lvl="1"/>
            <a:r>
              <a:rPr lang="zh-CN" altLang="en-US" sz="1600" dirty="0"/>
              <a:t>数据链路层</a:t>
            </a:r>
            <a:endParaRPr lang="en-US" altLang="zh-CN" sz="1600" dirty="0"/>
          </a:p>
          <a:p>
            <a:pPr lvl="1"/>
            <a:r>
              <a:rPr lang="zh-CN" altLang="en-US" sz="1600" dirty="0"/>
              <a:t>网络层</a:t>
            </a:r>
            <a:endParaRPr lang="en-US" altLang="zh-CN" sz="1600" dirty="0"/>
          </a:p>
          <a:p>
            <a:pPr lvl="1"/>
            <a:r>
              <a:rPr lang="zh-CN" altLang="en-US" sz="1600" dirty="0"/>
              <a:t>传输层</a:t>
            </a:r>
            <a:endParaRPr lang="en-US" altLang="zh-CN" sz="1600" dirty="0"/>
          </a:p>
          <a:p>
            <a:pPr lvl="1"/>
            <a:r>
              <a:rPr lang="zh-CN" altLang="en-US" sz="1600" dirty="0"/>
              <a:t>应用层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en-US" dirty="0"/>
              <a:t>通信场景 </a:t>
            </a:r>
            <a:r>
              <a:rPr lang="en-US" altLang="zh-CN" dirty="0"/>
              <a:t>1</a:t>
            </a:r>
            <a:endParaRPr lang="zh-CN" altLang="en-US" dirty="0"/>
          </a:p>
        </p:txBody>
      </p:sp>
      <p:sp>
        <p:nvSpPr>
          <p:cNvPr id="3" name="内容占位符 2"/>
          <p:cNvSpPr>
            <a:spLocks noGrp="1"/>
          </p:cNvSpPr>
          <p:nvPr>
            <p:ph sz="quarter" idx="1"/>
          </p:nvPr>
        </p:nvSpPr>
        <p:spPr/>
        <p:txBody>
          <a:bodyPr/>
          <a:lstStyle/>
          <a:p>
            <a:r>
              <a:rPr lang="zh-CN" altLang="en-US" dirty="0"/>
              <a:t>目标：</a:t>
            </a:r>
            <a:r>
              <a:rPr lang="en-US" altLang="zh-CN" dirty="0"/>
              <a:t>Bob </a:t>
            </a:r>
            <a:r>
              <a:rPr lang="zh-CN" altLang="en-US" dirty="0"/>
              <a:t>希望 </a:t>
            </a:r>
            <a:r>
              <a:rPr lang="en-US" altLang="zh-CN" dirty="0"/>
              <a:t>Alice </a:t>
            </a:r>
            <a:r>
              <a:rPr lang="zh-CN" altLang="en-US" dirty="0"/>
              <a:t>证明自己的身份</a:t>
            </a:r>
            <a:endParaRPr lang="en-US" altLang="zh-CN" dirty="0"/>
          </a:p>
          <a:p>
            <a:r>
              <a:rPr lang="zh-CN" altLang="en-US" dirty="0"/>
              <a:t>协议：</a:t>
            </a:r>
            <a:r>
              <a:rPr lang="en-US" altLang="zh-CN" dirty="0"/>
              <a:t>Alice </a:t>
            </a:r>
            <a:r>
              <a:rPr lang="zh-CN" altLang="en-US" dirty="0"/>
              <a:t>声称自己是 </a:t>
            </a:r>
            <a:r>
              <a:rPr lang="en-US" altLang="zh-CN" dirty="0"/>
              <a:t>Alice</a:t>
            </a:r>
            <a:endParaRPr lang="zh-CN" altLang="en-US" dirty="0"/>
          </a:p>
        </p:txBody>
      </p:sp>
      <p:grpSp>
        <p:nvGrpSpPr>
          <p:cNvPr id="9" name="组合 8"/>
          <p:cNvGrpSpPr/>
          <p:nvPr/>
        </p:nvGrpSpPr>
        <p:grpSpPr>
          <a:xfrm>
            <a:off x="2555776" y="3933056"/>
            <a:ext cx="3501351" cy="886092"/>
            <a:chOff x="719875" y="3721163"/>
            <a:chExt cx="3501351" cy="886092"/>
          </a:xfrm>
        </p:grpSpPr>
        <p:sp>
          <p:nvSpPr>
            <p:cNvPr id="10" name="object 6"/>
            <p:cNvSpPr/>
            <p:nvPr/>
          </p:nvSpPr>
          <p:spPr>
            <a:xfrm>
              <a:off x="719875" y="3721163"/>
              <a:ext cx="666011" cy="829483"/>
            </a:xfrm>
            <a:prstGeom prst="rect">
              <a:avLst/>
            </a:prstGeom>
            <a:blipFill>
              <a:blip r:embed="rId2" cstate="print"/>
              <a:stretch>
                <a:fillRect/>
              </a:stretch>
            </a:blipFill>
          </p:spPr>
          <p:txBody>
            <a:bodyPr wrap="square" lIns="0" tIns="0" rIns="0" bIns="0" rtlCol="0"/>
            <a:lstStyle/>
            <a:p>
              <a:endParaRPr/>
            </a:p>
          </p:txBody>
        </p:sp>
        <p:sp>
          <p:nvSpPr>
            <p:cNvPr id="11" name="object 7"/>
            <p:cNvSpPr/>
            <p:nvPr/>
          </p:nvSpPr>
          <p:spPr>
            <a:xfrm>
              <a:off x="3408426" y="3811587"/>
              <a:ext cx="812800" cy="795668"/>
            </a:xfrm>
            <a:prstGeom prst="rect">
              <a:avLst/>
            </a:prstGeom>
            <a:blipFill>
              <a:blip r:embed="rId3" cstate="print"/>
              <a:stretch>
                <a:fillRect/>
              </a:stretch>
            </a:blipFill>
          </p:spPr>
          <p:txBody>
            <a:bodyPr wrap="square" lIns="0" tIns="0" rIns="0" bIns="0" rtlCol="0"/>
            <a:lstStyle/>
            <a:p>
              <a:endParaRPr/>
            </a:p>
          </p:txBody>
        </p:sp>
        <p:sp>
          <p:nvSpPr>
            <p:cNvPr id="12" name="object 8"/>
            <p:cNvSpPr/>
            <p:nvPr/>
          </p:nvSpPr>
          <p:spPr>
            <a:xfrm>
              <a:off x="1490725" y="4162425"/>
              <a:ext cx="1870075" cy="171450"/>
            </a:xfrm>
            <a:custGeom>
              <a:avLst/>
              <a:gdLst/>
              <a:ahLst/>
              <a:cxnLst/>
              <a:rect l="l" t="t" r="r" b="b"/>
              <a:pathLst>
                <a:path w="1870075" h="171450">
                  <a:moveTo>
                    <a:pt x="1698498" y="0"/>
                  </a:moveTo>
                  <a:lnTo>
                    <a:pt x="1698498" y="171450"/>
                  </a:lnTo>
                  <a:lnTo>
                    <a:pt x="1812798" y="114300"/>
                  </a:lnTo>
                  <a:lnTo>
                    <a:pt x="1727200" y="114300"/>
                  </a:lnTo>
                  <a:lnTo>
                    <a:pt x="1727200" y="57150"/>
                  </a:lnTo>
                  <a:lnTo>
                    <a:pt x="1812798" y="57150"/>
                  </a:lnTo>
                  <a:lnTo>
                    <a:pt x="1698498" y="0"/>
                  </a:lnTo>
                  <a:close/>
                </a:path>
                <a:path w="1870075" h="171450">
                  <a:moveTo>
                    <a:pt x="1698498" y="57150"/>
                  </a:moveTo>
                  <a:lnTo>
                    <a:pt x="0" y="57150"/>
                  </a:lnTo>
                  <a:lnTo>
                    <a:pt x="0" y="114300"/>
                  </a:lnTo>
                  <a:lnTo>
                    <a:pt x="1698498" y="114300"/>
                  </a:lnTo>
                  <a:lnTo>
                    <a:pt x="1698498" y="57150"/>
                  </a:lnTo>
                  <a:close/>
                </a:path>
                <a:path w="1870075" h="171450">
                  <a:moveTo>
                    <a:pt x="1812798" y="57150"/>
                  </a:moveTo>
                  <a:lnTo>
                    <a:pt x="1727200" y="57150"/>
                  </a:lnTo>
                  <a:lnTo>
                    <a:pt x="1727200" y="114300"/>
                  </a:lnTo>
                  <a:lnTo>
                    <a:pt x="1812798" y="114300"/>
                  </a:lnTo>
                  <a:lnTo>
                    <a:pt x="1869948" y="85725"/>
                  </a:lnTo>
                  <a:lnTo>
                    <a:pt x="1812798" y="57150"/>
                  </a:lnTo>
                  <a:close/>
                </a:path>
              </a:pathLst>
            </a:custGeom>
            <a:solidFill>
              <a:srgbClr val="163793"/>
            </a:solidFill>
          </p:spPr>
          <p:txBody>
            <a:bodyPr wrap="square" lIns="0" tIns="0" rIns="0" bIns="0" rtlCol="0"/>
            <a:lstStyle/>
            <a:p>
              <a:endParaRPr/>
            </a:p>
          </p:txBody>
        </p:sp>
        <p:sp>
          <p:nvSpPr>
            <p:cNvPr id="13" name="object 9"/>
            <p:cNvSpPr txBox="1"/>
            <p:nvPr/>
          </p:nvSpPr>
          <p:spPr>
            <a:xfrm>
              <a:off x="1526286" y="3779011"/>
              <a:ext cx="174371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63793"/>
                  </a:solidFill>
                  <a:latin typeface="Arial"/>
                  <a:cs typeface="Arial"/>
                </a:rPr>
                <a:t>“I </a:t>
              </a:r>
              <a:r>
                <a:rPr sz="2400" b="1" spc="-5" dirty="0">
                  <a:solidFill>
                    <a:srgbClr val="163793"/>
                  </a:solidFill>
                  <a:latin typeface="Arial"/>
                  <a:cs typeface="Arial"/>
                </a:rPr>
                <a:t>am</a:t>
              </a:r>
              <a:r>
                <a:rPr sz="2400" b="1" spc="-160" dirty="0">
                  <a:solidFill>
                    <a:srgbClr val="163793"/>
                  </a:solidFill>
                  <a:latin typeface="Arial"/>
                  <a:cs typeface="Arial"/>
                </a:rPr>
                <a:t> </a:t>
              </a:r>
              <a:r>
                <a:rPr sz="2400" b="1" spc="-5" dirty="0">
                  <a:solidFill>
                    <a:srgbClr val="163793"/>
                  </a:solidFill>
                  <a:latin typeface="Arial"/>
                  <a:cs typeface="Arial"/>
                </a:rPr>
                <a:t>Alice”</a:t>
              </a:r>
              <a:endParaRPr sz="2400" dirty="0">
                <a:latin typeface="Arial"/>
                <a:cs typeface="Arial"/>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8"/>
</p:tagLst>
</file>

<file path=ppt/tags/tag10.xml><?xml version="1.0" encoding="utf-8"?>
<p:tagLst xmlns:a="http://schemas.openxmlformats.org/drawingml/2006/main" xmlns:r="http://schemas.openxmlformats.org/officeDocument/2006/relationships" xmlns:p="http://schemas.openxmlformats.org/presentationml/2006/main">
  <p:tag name="PA" val="v5.2.8"/>
</p:tagLst>
</file>

<file path=ppt/tags/tag11.xml><?xml version="1.0" encoding="utf-8"?>
<p:tagLst xmlns:a="http://schemas.openxmlformats.org/drawingml/2006/main" xmlns:r="http://schemas.openxmlformats.org/officeDocument/2006/relationships" xmlns:p="http://schemas.openxmlformats.org/presentationml/2006/main">
  <p:tag name="PA" val="v5.2.8"/>
</p:tagLst>
</file>

<file path=ppt/tags/tag12.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ags/tag3.xml><?xml version="1.0" encoding="utf-8"?>
<p:tagLst xmlns:a="http://schemas.openxmlformats.org/drawingml/2006/main" xmlns:r="http://schemas.openxmlformats.org/officeDocument/2006/relationships" xmlns:p="http://schemas.openxmlformats.org/presentationml/2006/main">
  <p:tag name="PA" val="v5.2.8"/>
</p:tagLst>
</file>

<file path=ppt/tags/tag4.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PA" val="v5.2.8"/>
</p:tagLst>
</file>

<file path=ppt/tags/tag6.xml><?xml version="1.0" encoding="utf-8"?>
<p:tagLst xmlns:a="http://schemas.openxmlformats.org/drawingml/2006/main" xmlns:r="http://schemas.openxmlformats.org/officeDocument/2006/relationships" xmlns:p="http://schemas.openxmlformats.org/presentationml/2006/main">
  <p:tag name="PA" val="v5.2.8"/>
</p:tagLst>
</file>

<file path=ppt/tags/tag7.xml><?xml version="1.0" encoding="utf-8"?>
<p:tagLst xmlns:a="http://schemas.openxmlformats.org/drawingml/2006/main" xmlns:r="http://schemas.openxmlformats.org/officeDocument/2006/relationships" xmlns:p="http://schemas.openxmlformats.org/presentationml/2006/main">
  <p:tag name="PA" val="v5.2.8"/>
</p:tagLst>
</file>

<file path=ppt/tags/tag8.xml><?xml version="1.0" encoding="utf-8"?>
<p:tagLst xmlns:a="http://schemas.openxmlformats.org/drawingml/2006/main" xmlns:r="http://schemas.openxmlformats.org/officeDocument/2006/relationships" xmlns:p="http://schemas.openxmlformats.org/presentationml/2006/main">
  <p:tag name="PA" val="v5.2.8"/>
</p:tagLst>
</file>

<file path=ppt/tags/tag9.xml><?xml version="1.0" encoding="utf-8"?>
<p:tagLst xmlns:a="http://schemas.openxmlformats.org/drawingml/2006/main" xmlns:r="http://schemas.openxmlformats.org/officeDocument/2006/relationships" xmlns:p="http://schemas.openxmlformats.org/presentationml/2006/main">
  <p:tag name="PA" val="v5.2.8"/>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自定义 2">
      <a:dk1>
        <a:srgbClr val="222222"/>
      </a:dk1>
      <a:lt1>
        <a:srgbClr val="FFFFFF"/>
      </a:lt1>
      <a:dk2>
        <a:srgbClr val="595959"/>
      </a:dk2>
      <a:lt2>
        <a:srgbClr val="595959"/>
      </a:lt2>
      <a:accent1>
        <a:srgbClr val="062860"/>
      </a:accent1>
      <a:accent2>
        <a:srgbClr val="7F7F7F"/>
      </a:accent2>
      <a:accent3>
        <a:srgbClr val="062860"/>
      </a:accent3>
      <a:accent4>
        <a:srgbClr val="7F7F7F"/>
      </a:accent4>
      <a:accent5>
        <a:srgbClr val="062860"/>
      </a:accent5>
      <a:accent6>
        <a:srgbClr val="7F7F7F"/>
      </a:accent6>
      <a:hlink>
        <a:srgbClr val="383838"/>
      </a:hlink>
      <a:folHlink>
        <a:srgbClr val="7F7F7F"/>
      </a:folHlink>
    </a:clrScheme>
    <a:fontScheme name="bovxmyou">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2509</TotalTime>
  <Words>2797</Words>
  <Application>Microsoft Office PowerPoint</Application>
  <PresentationFormat>全屏显示(4:3)</PresentationFormat>
  <Paragraphs>304</Paragraphs>
  <Slides>54</Slides>
  <Notes>4</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0</vt:i4>
      </vt:variant>
      <vt:variant>
        <vt:lpstr>幻灯片标题</vt:lpstr>
      </vt:variant>
      <vt:variant>
        <vt:i4>54</vt:i4>
      </vt:variant>
    </vt:vector>
  </HeadingPairs>
  <TitlesOfParts>
    <vt:vector size="65" baseType="lpstr">
      <vt:lpstr>Droid Sans Fallback</vt:lpstr>
      <vt:lpstr>等线</vt:lpstr>
      <vt:lpstr>微软雅黑</vt:lpstr>
      <vt:lpstr>字魂105号-简雅黑</vt:lpstr>
      <vt:lpstr>Arial</vt:lpstr>
      <vt:lpstr>Calibri</vt:lpstr>
      <vt:lpstr>Tw Cen MT</vt:lpstr>
      <vt:lpstr>Wingdings</vt:lpstr>
      <vt:lpstr>Wingdings 2</vt:lpstr>
      <vt:lpstr>中性</vt:lpstr>
      <vt:lpstr>Office 主题</vt:lpstr>
      <vt:lpstr>计算机与网络安全</vt:lpstr>
      <vt:lpstr>第二章 网络安全密码学基础</vt:lpstr>
      <vt:lpstr>1 数据加密</vt:lpstr>
      <vt:lpstr>2.1 密码通信系统构成 </vt:lpstr>
      <vt:lpstr>2.2 密码通信系统模型</vt:lpstr>
      <vt:lpstr>2.3 密码通信的基本任务 </vt:lpstr>
      <vt:lpstr>3.1 密码类型</vt:lpstr>
      <vt:lpstr>3.2 应用形式</vt:lpstr>
      <vt:lpstr>4.1.1 通信场景 1</vt:lpstr>
      <vt:lpstr>4.1.2 通信威胁 1</vt:lpstr>
      <vt:lpstr>4.2.1 通信场景 2</vt:lpstr>
      <vt:lpstr>4.2.2 通信威胁 2</vt:lpstr>
      <vt:lpstr>4.3.1 通信场景 3</vt:lpstr>
      <vt:lpstr>4.3.2 通信威胁 3</vt:lpstr>
      <vt:lpstr>4.4.1 通信场景 4</vt:lpstr>
      <vt:lpstr>4.4.2 通信威胁 4</vt:lpstr>
      <vt:lpstr>4.5.1 通信场景 5</vt:lpstr>
      <vt:lpstr>4.5.2 通信威胁 5</vt:lpstr>
      <vt:lpstr>4.6.1 通信场景 6</vt:lpstr>
      <vt:lpstr>4.6.2 通信威胁 6</vt:lpstr>
      <vt:lpstr>第二章 网络安全密码学基础</vt:lpstr>
      <vt:lpstr>1 数字签名</vt:lpstr>
      <vt:lpstr>1.1 数字签名的要求</vt:lpstr>
      <vt:lpstr>1.2 数字签名的作用</vt:lpstr>
      <vt:lpstr>2.1 对称密码系统实现数字签名</vt:lpstr>
      <vt:lpstr>2.2 公钥密码系统实现数字签名</vt:lpstr>
      <vt:lpstr>第二章 网络安全密码学基础</vt:lpstr>
      <vt:lpstr>1 报文鉴别</vt:lpstr>
      <vt:lpstr>2 报文鉴别的方法</vt:lpstr>
      <vt:lpstr>2.1.1 消息认证码</vt:lpstr>
      <vt:lpstr>2.1.2 MAC 的功能</vt:lpstr>
      <vt:lpstr>2.1.3 MAC 的使用</vt:lpstr>
      <vt:lpstr>2.2.1 消息摘要</vt:lpstr>
      <vt:lpstr>2.2.2 Hash 函数的满足条件</vt:lpstr>
      <vt:lpstr>2.2.3 Hash 函数的使用</vt:lpstr>
      <vt:lpstr>3 报文鉴别的实现</vt:lpstr>
      <vt:lpstr>3.1.1 CBC</vt:lpstr>
      <vt:lpstr>3.1.2 CBC 的实现</vt:lpstr>
      <vt:lpstr>3.2.1 HMAC</vt:lpstr>
      <vt:lpstr>3.2.2 HMAC 的实现</vt:lpstr>
      <vt:lpstr>第二章 网络安全密码学基础</vt:lpstr>
      <vt:lpstr>1 密钥管理</vt:lpstr>
      <vt:lpstr>2 KDC</vt:lpstr>
      <vt:lpstr>PowerPoint 演示文稿</vt:lpstr>
      <vt:lpstr>PowerPoint 演示文稿</vt:lpstr>
      <vt:lpstr>3 Kerberos</vt:lpstr>
      <vt:lpstr>3.1 Kerberos 的执行过程</vt:lpstr>
      <vt:lpstr>PowerPoint 演示文稿</vt:lpstr>
      <vt:lpstr>PowerPoint 演示文稿</vt:lpstr>
      <vt:lpstr>3.1.1 获取票据授权票据</vt:lpstr>
      <vt:lpstr>3.1.2 获取服务授权票据</vt:lpstr>
      <vt:lpstr>3.1.3 获取服务</vt:lpstr>
      <vt:lpstr>3.2 Kerberos 的跨域访问</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网络安全基础 应用于标准</dc:title>
  <dc:creator>Pan</dc:creator>
  <cp:lastModifiedBy>五四 甄</cp:lastModifiedBy>
  <cp:revision>111</cp:revision>
  <dcterms:created xsi:type="dcterms:W3CDTF">2018-03-06T18:45:17Z</dcterms:created>
  <dcterms:modified xsi:type="dcterms:W3CDTF">2023-12-31T12:01:46Z</dcterms:modified>
</cp:coreProperties>
</file>