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5"/>
  </p:notesMasterIdLst>
  <p:sldIdLst>
    <p:sldId id="256" r:id="rId2"/>
    <p:sldId id="321" r:id="rId3"/>
    <p:sldId id="407" r:id="rId4"/>
    <p:sldId id="408" r:id="rId5"/>
    <p:sldId id="409" r:id="rId6"/>
    <p:sldId id="410" r:id="rId7"/>
    <p:sldId id="413" r:id="rId8"/>
    <p:sldId id="414" r:id="rId9"/>
    <p:sldId id="415" r:id="rId10"/>
    <p:sldId id="416" r:id="rId11"/>
    <p:sldId id="417" r:id="rId12"/>
    <p:sldId id="418" r:id="rId13"/>
    <p:sldId id="412" r:id="rId14"/>
    <p:sldId id="411"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9" r:id="rId31"/>
    <p:sldId id="440" r:id="rId32"/>
    <p:sldId id="452" r:id="rId33"/>
    <p:sldId id="434" r:id="rId34"/>
    <p:sldId id="435" r:id="rId35"/>
    <p:sldId id="436" r:id="rId36"/>
    <p:sldId id="441" r:id="rId37"/>
    <p:sldId id="442" r:id="rId38"/>
    <p:sldId id="447" r:id="rId39"/>
    <p:sldId id="450" r:id="rId40"/>
    <p:sldId id="448" r:id="rId41"/>
    <p:sldId id="449" r:id="rId42"/>
    <p:sldId id="445" r:id="rId43"/>
    <p:sldId id="451"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9900FF"/>
    <a:srgbClr val="660033"/>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7" autoAdjust="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5FB4F1-9088-496A-ABEE-06785C9DB96C}" type="datetimeFigureOut">
              <a:rPr lang="zh-CN" altLang="en-US" smtClean="0"/>
              <a:pPr/>
              <a:t>2023/10/18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E084B-281E-4B2E-8FE2-76D385F538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2023/10/18</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2023/10/18</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lvl1pPr>
              <a:defRPr>
                <a:latin typeface="等线" pitchFamily="2" charset="-122"/>
                <a:ea typeface="等线" pitchFamily="2"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lvl1pPr>
              <a:defRPr sz="2800">
                <a:latin typeface="等线" pitchFamily="2" charset="-122"/>
                <a:ea typeface="等线" pitchFamily="2" charset="-122"/>
              </a:defRPr>
            </a:lvl1pPr>
            <a:lvl2pPr>
              <a:buFont typeface="Wingdings" pitchFamily="2" charset="2"/>
              <a:buChar char="Ø"/>
              <a:defRPr sz="2400">
                <a:latin typeface="等线" pitchFamily="2" charset="-122"/>
                <a:ea typeface="等线" pitchFamily="2" charset="-122"/>
              </a:defRPr>
            </a:lvl2pPr>
            <a:lvl3pPr>
              <a:buFont typeface="Wingdings" pitchFamily="2" charset="2"/>
              <a:buChar char="ü"/>
              <a:defRPr sz="2000">
                <a:latin typeface="等线" pitchFamily="2" charset="-122"/>
                <a:ea typeface="等线" pitchFamily="2" charset="-122"/>
              </a:defRPr>
            </a:lvl3pPr>
            <a:lvl4pPr>
              <a:buFont typeface="Wingdings" pitchFamily="2" charset="2"/>
              <a:buChar char="u"/>
              <a:defRPr sz="1800">
                <a:latin typeface="等线" pitchFamily="2" charset="-122"/>
                <a:ea typeface="等线" pitchFamily="2" charset="-122"/>
              </a:defRPr>
            </a:lvl4pPr>
            <a:lvl5pPr>
              <a:buFont typeface="Wingdings" pitchFamily="2" charset="2"/>
              <a:buChar char="l"/>
              <a:defRPr sz="1600">
                <a:latin typeface="等线" pitchFamily="2" charset="-122"/>
                <a:ea typeface="等线"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2023/10/18</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2023/10/18</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2023/10/18</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2023/10/18</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2023/10/18</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3501008"/>
          </a:xfrm>
        </p:spPr>
        <p:txBody>
          <a:bodyPr>
            <a:normAutofit/>
          </a:bodyPr>
          <a:lstStyle/>
          <a:p>
            <a:pPr algn="ctr">
              <a:lnSpc>
                <a:spcPct val="150000"/>
              </a:lnSpc>
            </a:pPr>
            <a:r>
              <a:rPr lang="zh-CN" altLang="en-US" sz="7200" dirty="0" smtClean="0"/>
              <a:t>计算机与网络安全</a:t>
            </a:r>
            <a:endParaRPr lang="zh-CN" altLang="en-US" dirty="0"/>
          </a:p>
        </p:txBody>
      </p:sp>
      <p:sp>
        <p:nvSpPr>
          <p:cNvPr id="3" name="副标题 2"/>
          <p:cNvSpPr>
            <a:spLocks noGrp="1"/>
          </p:cNvSpPr>
          <p:nvPr>
            <p:ph type="subTitle" idx="1"/>
          </p:nvPr>
        </p:nvSpPr>
        <p:spPr/>
        <p:txBody>
          <a:bodyPr/>
          <a:lstStyle/>
          <a:p>
            <a:r>
              <a:rPr lang="zh-CN" altLang="en-US" smtClean="0"/>
              <a:t>海南大学网络空间安全学院</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注册机构</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注册机构（Registered Authority，RA）提供用户和 CA 之间的一个接口，它获取并认证用户的身份，向 CA 提出证书请求。</a:t>
            </a:r>
            <a:endParaRPr lang="en-US" altLang="zh-CN" dirty="0" smtClean="0">
              <a:cs typeface="+mn-ea"/>
              <a:sym typeface="+mn-lt"/>
            </a:endParaRPr>
          </a:p>
          <a:p>
            <a:r>
              <a:rPr lang="zh-CN" altLang="en-US" dirty="0" smtClean="0">
                <a:cs typeface="+mn-ea"/>
                <a:sym typeface="+mn-lt"/>
              </a:rPr>
              <a:t>RA 主要完成收集用户信息和确认用户身份的功能。它接受用户的注册申请，审查用户的申请资格，并决定是否同意 CA 给其签发数字证书。</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证书发布系统</a:t>
            </a:r>
            <a:endParaRPr lang="zh-CN" altLang="en-US" dirty="0"/>
          </a:p>
        </p:txBody>
      </p:sp>
      <p:sp>
        <p:nvSpPr>
          <p:cNvPr id="3" name="内容占位符 2"/>
          <p:cNvSpPr>
            <a:spLocks noGrp="1"/>
          </p:cNvSpPr>
          <p:nvPr>
            <p:ph sz="quarter" idx="1"/>
          </p:nvPr>
        </p:nvSpPr>
        <p:spPr/>
        <p:txBody>
          <a:bodyPr/>
          <a:lstStyle/>
          <a:p>
            <a:r>
              <a:rPr lang="zh-CN" altLang="en-US" dirty="0" smtClean="0"/>
              <a:t>证书发布系统负责证书的发放。目前一般要求证书发布系统可以通过 </a:t>
            </a:r>
            <a:r>
              <a:rPr lang="en-US" altLang="zh-CN" dirty="0" smtClean="0"/>
              <a:t>Web </a:t>
            </a:r>
            <a:r>
              <a:rPr lang="zh-CN" altLang="en-US" dirty="0" smtClean="0"/>
              <a:t>方式与 </a:t>
            </a:r>
            <a:r>
              <a:rPr lang="en-US" altLang="zh-CN" dirty="0" smtClean="0"/>
              <a:t>Internet </a:t>
            </a:r>
            <a:r>
              <a:rPr lang="zh-CN" altLang="en-US" dirty="0" smtClean="0"/>
              <a:t>用户交互，用于处理在线证书业务，方便用户对证书进行申请、下载、查询、注销、恢复等操作。</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PKI </a:t>
            </a:r>
            <a:r>
              <a:rPr lang="zh-CN" altLang="en-US" dirty="0" smtClean="0"/>
              <a:t>应用</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PKI </a:t>
            </a:r>
            <a:r>
              <a:rPr lang="zh-CN" altLang="en-US" dirty="0" smtClean="0"/>
              <a:t>应用广泛，包括在 </a:t>
            </a:r>
            <a:r>
              <a:rPr lang="en-US" altLang="zh-CN" dirty="0" smtClean="0"/>
              <a:t>Web </a:t>
            </a:r>
            <a:r>
              <a:rPr lang="zh-CN" altLang="en-US" dirty="0" smtClean="0"/>
              <a:t>服务器和浏览器之间的通信、电子邮件、电子数据交换、在 </a:t>
            </a:r>
            <a:r>
              <a:rPr lang="en-US" altLang="zh-CN" dirty="0" smtClean="0"/>
              <a:t>Internet </a:t>
            </a:r>
            <a:r>
              <a:rPr lang="zh-CN" altLang="en-US" dirty="0" smtClean="0"/>
              <a:t>上的信用卡交易和虚拟私有网（</a:t>
            </a:r>
            <a:r>
              <a:rPr lang="en-US" altLang="zh-CN" dirty="0" smtClean="0"/>
              <a:t>VPN</a:t>
            </a:r>
            <a:r>
              <a:rPr lang="zh-CN" altLang="en-US" dirty="0" smtClean="0"/>
              <a:t>）等。同时，随着以 </a:t>
            </a:r>
            <a:r>
              <a:rPr lang="en-US" altLang="zh-CN" dirty="0" smtClean="0"/>
              <a:t>Internet </a:t>
            </a:r>
            <a:r>
              <a:rPr lang="zh-CN" altLang="en-US" dirty="0" smtClean="0"/>
              <a:t>为主的计算机网络的发展，新的 </a:t>
            </a:r>
            <a:r>
              <a:rPr lang="en-US" altLang="zh-CN" dirty="0" smtClean="0"/>
              <a:t>PKI </a:t>
            </a:r>
            <a:r>
              <a:rPr lang="zh-CN" altLang="en-US" dirty="0" smtClean="0"/>
              <a:t>应用也在不断出现和发展。</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 </a:t>
            </a:r>
            <a:r>
              <a:rPr lang="en-US" altLang="zh-CN" dirty="0" smtClean="0"/>
              <a:t>PKI/PMI</a:t>
            </a:r>
            <a:r>
              <a:rPr lang="zh-CN" altLang="en-US" dirty="0" smtClean="0"/>
              <a:t>技术及应用</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en-US" altLang="zh-CN" sz="2800" dirty="0" smtClean="0"/>
              <a:t>PKI </a:t>
            </a:r>
            <a:r>
              <a:rPr lang="zh-CN" altLang="en-US" sz="2800" dirty="0" smtClean="0"/>
              <a:t>概述</a:t>
            </a:r>
            <a:endParaRPr lang="en-US" altLang="zh-CN" sz="2800" dirty="0" smtClean="0"/>
          </a:p>
          <a:p>
            <a:pPr marL="571500" indent="-571500">
              <a:buFont typeface="+mj-lt"/>
              <a:buAutoNum type="arabicPeriod"/>
            </a:pPr>
            <a:r>
              <a:rPr lang="zh-CN" altLang="en-US" dirty="0" smtClean="0">
                <a:solidFill>
                  <a:srgbClr val="00B050"/>
                </a:solidFill>
              </a:rPr>
              <a:t>认证机构</a:t>
            </a:r>
            <a:endParaRPr lang="en-US" altLang="zh-CN" dirty="0" smtClean="0">
              <a:solidFill>
                <a:srgbClr val="00B050"/>
              </a:solidFill>
            </a:endParaRPr>
          </a:p>
          <a:p>
            <a:pPr marL="571500" indent="-571500">
              <a:buFont typeface="+mj-lt"/>
              <a:buAutoNum type="arabicPeriod"/>
            </a:pPr>
            <a:r>
              <a:rPr lang="zh-CN" altLang="en-US" dirty="0" smtClean="0"/>
              <a:t>证书管理</a:t>
            </a:r>
            <a:endParaRPr lang="en-US" altLang="zh-CN" dirty="0" smtClean="0"/>
          </a:p>
          <a:p>
            <a:pPr marL="571500" indent="-571500">
              <a:buFont typeface="+mj-lt"/>
              <a:buAutoNum type="arabicPeriod"/>
            </a:pPr>
            <a:r>
              <a:rPr lang="en-US" altLang="zh-CN" dirty="0" smtClean="0"/>
              <a:t>PMI </a:t>
            </a:r>
            <a:r>
              <a:rPr lang="zh-CN" altLang="en-US" dirty="0" smtClean="0"/>
              <a:t>技术</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认证机构</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CA </a:t>
            </a:r>
            <a:r>
              <a:rPr lang="zh-CN" altLang="en-US" dirty="0" smtClean="0"/>
              <a:t>是一个具有权威性、可信赖性和公正的第三方信任机构，专门解决公开密钥机制中公钥的合法性问题，是整个 </a:t>
            </a:r>
            <a:r>
              <a:rPr lang="en-US" altLang="zh-CN" dirty="0" smtClean="0"/>
              <a:t>PKI </a:t>
            </a:r>
            <a:r>
              <a:rPr lang="zh-CN" altLang="en-US" dirty="0" smtClean="0"/>
              <a:t>系统的</a:t>
            </a:r>
            <a:r>
              <a:rPr lang="zh-CN" altLang="en-US" dirty="0" smtClean="0">
                <a:solidFill>
                  <a:srgbClr val="FF0000"/>
                </a:solidFill>
              </a:rPr>
              <a:t>核心</a:t>
            </a:r>
            <a:r>
              <a:rPr lang="zh-CN" altLang="en-US" dirty="0" smtClean="0"/>
              <a:t>。</a:t>
            </a:r>
            <a:endParaRPr lang="en-US" altLang="zh-CN" dirty="0" smtClean="0"/>
          </a:p>
          <a:p>
            <a:r>
              <a:rPr lang="en-US" altLang="zh-CN" dirty="0" smtClean="0"/>
              <a:t>CA </a:t>
            </a:r>
            <a:r>
              <a:rPr lang="zh-CN" altLang="en-US" dirty="0" smtClean="0"/>
              <a:t>采用公钥密码机制，专门提供网络身份认证服务，负责对数字证书进行签发、撤销、更新、归档等管理。</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CA </a:t>
            </a:r>
            <a:r>
              <a:rPr lang="zh-CN" altLang="en-US" dirty="0" smtClean="0"/>
              <a:t>的职能</a:t>
            </a:r>
            <a:endParaRPr lang="zh-CN" altLang="en-US" dirty="0"/>
          </a:p>
        </p:txBody>
      </p:sp>
      <p:sp>
        <p:nvSpPr>
          <p:cNvPr id="3" name="内容占位符 2"/>
          <p:cNvSpPr>
            <a:spLocks noGrp="1"/>
          </p:cNvSpPr>
          <p:nvPr>
            <p:ph sz="quarter" idx="1"/>
          </p:nvPr>
        </p:nvSpPr>
        <p:spPr>
          <a:xfrm>
            <a:off x="612648" y="1600200"/>
            <a:ext cx="8153400" cy="5141168"/>
          </a:xfrm>
        </p:spPr>
        <p:txBody>
          <a:bodyPr>
            <a:noAutofit/>
          </a:bodyPr>
          <a:lstStyle/>
          <a:p>
            <a:r>
              <a:rPr lang="zh-CN" altLang="en-US" sz="2600" dirty="0" smtClean="0"/>
              <a:t>制订并发布本地 </a:t>
            </a:r>
            <a:r>
              <a:rPr lang="en-US" altLang="zh-CN" sz="2600" dirty="0" smtClean="0"/>
              <a:t>CA </a:t>
            </a:r>
            <a:r>
              <a:rPr lang="zh-CN" altLang="en-US" sz="2600" dirty="0" smtClean="0"/>
              <a:t>策略（本地 </a:t>
            </a:r>
            <a:r>
              <a:rPr lang="en-US" altLang="zh-CN" sz="2600" dirty="0" smtClean="0"/>
              <a:t>CA </a:t>
            </a:r>
            <a:r>
              <a:rPr lang="zh-CN" altLang="en-US" sz="2600" dirty="0" smtClean="0"/>
              <a:t>策略只能是对上级 </a:t>
            </a:r>
            <a:r>
              <a:rPr lang="en-US" altLang="zh-CN" sz="2600" dirty="0" smtClean="0"/>
              <a:t>CA </a:t>
            </a:r>
            <a:r>
              <a:rPr lang="zh-CN" altLang="en-US" sz="2600" dirty="0" smtClean="0"/>
              <a:t>策略的补充，而不能违背）。</a:t>
            </a:r>
          </a:p>
          <a:p>
            <a:r>
              <a:rPr lang="zh-CN" altLang="en-US" sz="2600" dirty="0" smtClean="0"/>
              <a:t>发布本 </a:t>
            </a:r>
            <a:r>
              <a:rPr lang="en-US" altLang="zh-CN" sz="2600" dirty="0" smtClean="0"/>
              <a:t>CA </a:t>
            </a:r>
            <a:r>
              <a:rPr lang="zh-CN" altLang="en-US" sz="2600" dirty="0" smtClean="0"/>
              <a:t>的证书，或代替上级 </a:t>
            </a:r>
            <a:r>
              <a:rPr lang="en-US" altLang="zh-CN" sz="2600" dirty="0" smtClean="0"/>
              <a:t>CA </a:t>
            </a:r>
            <a:r>
              <a:rPr lang="zh-CN" altLang="en-US" sz="2600" dirty="0" smtClean="0"/>
              <a:t>发布证书。</a:t>
            </a:r>
          </a:p>
          <a:p>
            <a:r>
              <a:rPr lang="zh-CN" altLang="en-US" sz="2600" dirty="0" smtClean="0"/>
              <a:t>对下属各成员进行身份认证和鉴别。</a:t>
            </a:r>
          </a:p>
          <a:p>
            <a:r>
              <a:rPr lang="zh-CN" altLang="en-US" sz="2600" dirty="0" smtClean="0"/>
              <a:t>产生和管理下属成员证书。</a:t>
            </a:r>
          </a:p>
          <a:p>
            <a:r>
              <a:rPr lang="zh-CN" altLang="en-US" sz="2600" dirty="0" smtClean="0"/>
              <a:t>证实 </a:t>
            </a:r>
            <a:r>
              <a:rPr lang="en-US" altLang="zh-CN" sz="2600" dirty="0" smtClean="0"/>
              <a:t>RA </a:t>
            </a:r>
            <a:r>
              <a:rPr lang="zh-CN" altLang="en-US" sz="2600" dirty="0" smtClean="0"/>
              <a:t>的证书申请，向 </a:t>
            </a:r>
            <a:r>
              <a:rPr lang="en-US" altLang="zh-CN" sz="2600" dirty="0" smtClean="0"/>
              <a:t>RA </a:t>
            </a:r>
            <a:r>
              <a:rPr lang="zh-CN" altLang="en-US" sz="2600" dirty="0" smtClean="0"/>
              <a:t>返回证书制作的确认信息，或返回已制作好的证书。</a:t>
            </a:r>
          </a:p>
          <a:p>
            <a:r>
              <a:rPr lang="zh-CN" altLang="en-US" sz="2600" dirty="0" smtClean="0"/>
              <a:t>接收和认证对它所签发的证书的撤销申请。</a:t>
            </a:r>
          </a:p>
          <a:p>
            <a:r>
              <a:rPr lang="zh-CN" altLang="en-US" sz="2600" dirty="0" smtClean="0"/>
              <a:t>产生和发布它所签发的证书和 </a:t>
            </a:r>
            <a:r>
              <a:rPr lang="en-US" altLang="zh-CN" sz="2600" dirty="0" smtClean="0"/>
              <a:t>CRL </a:t>
            </a:r>
            <a:r>
              <a:rPr lang="zh-CN" altLang="en-US" sz="2600" dirty="0" smtClean="0"/>
              <a:t>。</a:t>
            </a:r>
          </a:p>
          <a:p>
            <a:r>
              <a:rPr lang="zh-CN" altLang="en-US" sz="2600" dirty="0" smtClean="0"/>
              <a:t>保存证书、</a:t>
            </a:r>
            <a:r>
              <a:rPr lang="en-US" altLang="zh-CN" sz="2600" dirty="0" smtClean="0"/>
              <a:t>CRL</a:t>
            </a:r>
            <a:r>
              <a:rPr lang="zh-CN" altLang="en-US" sz="2600" dirty="0" smtClean="0"/>
              <a:t>、审计等信息和它所制订的安全策略。</a:t>
            </a:r>
            <a:endParaRPr lang="zh-CN" alt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CA </a:t>
            </a:r>
            <a:r>
              <a:rPr lang="zh-CN" altLang="en-US" dirty="0" smtClean="0"/>
              <a:t>的组成</a:t>
            </a:r>
            <a:endParaRPr lang="zh-CN" altLang="en-US" dirty="0"/>
          </a:p>
        </p:txBody>
      </p:sp>
      <p:graphicFrame>
        <p:nvGraphicFramePr>
          <p:cNvPr id="5" name="对象 -2147482624"/>
          <p:cNvGraphicFramePr>
            <a:graphicFrameLocks/>
          </p:cNvGraphicFramePr>
          <p:nvPr/>
        </p:nvGraphicFramePr>
        <p:xfrm>
          <a:off x="1259632" y="2204864"/>
          <a:ext cx="6807835" cy="3334385"/>
        </p:xfrm>
        <a:graphic>
          <a:graphicData uri="http://schemas.openxmlformats.org/presentationml/2006/ole">
            <p:oleObj spid="_x0000_s1026" r:id="rId3" imgW="6688762" imgH="3286980" progId="">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安全服务器</a:t>
            </a:r>
            <a:endParaRPr lang="zh-CN" altLang="en-US" dirty="0"/>
          </a:p>
        </p:txBody>
      </p:sp>
      <p:sp>
        <p:nvSpPr>
          <p:cNvPr id="3" name="内容占位符 2"/>
          <p:cNvSpPr>
            <a:spLocks noGrp="1"/>
          </p:cNvSpPr>
          <p:nvPr>
            <p:ph sz="quarter" idx="1"/>
          </p:nvPr>
        </p:nvSpPr>
        <p:spPr>
          <a:xfrm>
            <a:off x="612648" y="1600200"/>
            <a:ext cx="8153400" cy="5069160"/>
          </a:xfrm>
        </p:spPr>
        <p:txBody>
          <a:bodyPr>
            <a:normAutofit/>
          </a:bodyPr>
          <a:lstStyle/>
          <a:p>
            <a:r>
              <a:rPr lang="zh-CN" altLang="en-US" dirty="0" smtClean="0"/>
              <a:t>安全服务器是面向证书用户的提供安全策略管理的服务器，该服务器主要用于提供证书申请、浏览、证书撤销列表（</a:t>
            </a:r>
            <a:r>
              <a:rPr lang="en-US" altLang="zh-CN" dirty="0" smtClean="0"/>
              <a:t>CRL</a:t>
            </a:r>
            <a:r>
              <a:rPr lang="zh-CN" altLang="en-US" dirty="0" smtClean="0"/>
              <a:t>）以及证书下载等安全服务。作为 </a:t>
            </a:r>
            <a:r>
              <a:rPr lang="en-US" altLang="zh-CN" dirty="0" smtClean="0"/>
              <a:t>CA </a:t>
            </a:r>
            <a:r>
              <a:rPr lang="zh-CN" altLang="en-US" dirty="0" smtClean="0"/>
              <a:t>系统的安全保障，用户与安全服务器之间的通信一般采取 </a:t>
            </a:r>
            <a:r>
              <a:rPr lang="en-US" altLang="zh-CN" dirty="0" smtClean="0"/>
              <a:t>SSL </a:t>
            </a:r>
            <a:r>
              <a:rPr lang="zh-CN" altLang="en-US" dirty="0" smtClean="0"/>
              <a:t>加密方式，但不需要对用户进行身份认证。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CA </a:t>
            </a:r>
            <a:r>
              <a:rPr lang="zh-CN" altLang="en-US" dirty="0" smtClean="0"/>
              <a:t>服务器</a:t>
            </a:r>
            <a:endParaRPr lang="zh-CN" altLang="en-US" dirty="0"/>
          </a:p>
        </p:txBody>
      </p:sp>
      <p:sp>
        <p:nvSpPr>
          <p:cNvPr id="3" name="内容占位符 2"/>
          <p:cNvSpPr>
            <a:spLocks noGrp="1"/>
          </p:cNvSpPr>
          <p:nvPr>
            <p:ph sz="quarter" idx="1"/>
          </p:nvPr>
        </p:nvSpPr>
        <p:spPr>
          <a:xfrm>
            <a:off x="612648" y="1600200"/>
            <a:ext cx="8153400" cy="4997152"/>
          </a:xfrm>
        </p:spPr>
        <p:txBody>
          <a:bodyPr>
            <a:normAutofit/>
          </a:bodyPr>
          <a:lstStyle/>
          <a:p>
            <a:r>
              <a:rPr lang="en-US" altLang="zh-CN" dirty="0" smtClean="0"/>
              <a:t>CA </a:t>
            </a:r>
            <a:r>
              <a:rPr lang="zh-CN" altLang="en-US" dirty="0" smtClean="0"/>
              <a:t>服务器是整个认证机构的核心，负责证书的签发。</a:t>
            </a:r>
            <a:endParaRPr lang="en-US" altLang="zh-CN" dirty="0" smtClean="0"/>
          </a:p>
          <a:p>
            <a:r>
              <a:rPr lang="en-US" altLang="zh-CN" dirty="0" smtClean="0"/>
              <a:t>CA </a:t>
            </a:r>
            <a:r>
              <a:rPr lang="zh-CN" altLang="en-US" dirty="0" smtClean="0"/>
              <a:t>首先产生自身的一对公私钥、生成数字证书，并将数字证书传输给安全服务器。</a:t>
            </a:r>
            <a:endParaRPr lang="en-US" altLang="zh-CN" dirty="0" smtClean="0"/>
          </a:p>
          <a:p>
            <a:r>
              <a:rPr lang="en-US" altLang="zh-CN" dirty="0" smtClean="0"/>
              <a:t>CA </a:t>
            </a:r>
            <a:r>
              <a:rPr lang="zh-CN" altLang="en-US" dirty="0" smtClean="0"/>
              <a:t>还负责为操作员、安全服务器以及注册机构服务器生成并传输数字证书。</a:t>
            </a:r>
            <a:endParaRPr lang="en-US" altLang="zh-CN" dirty="0" smtClean="0"/>
          </a:p>
          <a:p>
            <a:r>
              <a:rPr lang="en-US" altLang="zh-CN" dirty="0" smtClean="0"/>
              <a:t>CA </a:t>
            </a:r>
            <a:r>
              <a:rPr lang="zh-CN" altLang="en-US" dirty="0" smtClean="0"/>
              <a:t>服务器中存储有 </a:t>
            </a:r>
            <a:r>
              <a:rPr lang="en-US" altLang="zh-CN" dirty="0" smtClean="0"/>
              <a:t>CA </a:t>
            </a:r>
            <a:r>
              <a:rPr lang="zh-CN" altLang="en-US" dirty="0" smtClean="0"/>
              <a:t>的私钥以及发行证书的脚本文件，出于安全的考虑，应将 </a:t>
            </a:r>
            <a:r>
              <a:rPr lang="en-US" altLang="zh-CN" dirty="0" smtClean="0"/>
              <a:t>CA </a:t>
            </a:r>
            <a:r>
              <a:rPr lang="zh-CN" altLang="en-US" dirty="0" smtClean="0"/>
              <a:t>服务器与其他服务器隔离，确保认证机构的安全。</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注册机构</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注册机构在 CA 体系结构中起着承上启下的作用：一方面向 CA 转发安全服务器传输过来的证书申请请求；另一方面向 LDAP 服务器和安全服务器转发 CA 颁发的数字证书和证书撤销列表。 </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 </a:t>
            </a:r>
            <a:r>
              <a:rPr lang="en-US" altLang="zh-CN" dirty="0" smtClean="0"/>
              <a:t>PKI/PMI</a:t>
            </a:r>
            <a:r>
              <a:rPr lang="zh-CN" altLang="en-US" dirty="0" smtClean="0"/>
              <a:t>技术及应用</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en-US" altLang="zh-CN" sz="2800" dirty="0" smtClean="0">
                <a:solidFill>
                  <a:srgbClr val="00B050"/>
                </a:solidFill>
              </a:rPr>
              <a:t>PKI </a:t>
            </a:r>
            <a:r>
              <a:rPr lang="zh-CN" altLang="en-US" sz="2800" dirty="0" smtClean="0">
                <a:solidFill>
                  <a:srgbClr val="00B050"/>
                </a:solidFill>
              </a:rPr>
              <a:t>概述</a:t>
            </a:r>
            <a:endParaRPr lang="en-US" altLang="zh-CN" sz="2800" dirty="0" smtClean="0">
              <a:solidFill>
                <a:srgbClr val="00B050"/>
              </a:solidFill>
            </a:endParaRPr>
          </a:p>
          <a:p>
            <a:pPr marL="571500" indent="-571500">
              <a:buFont typeface="+mj-lt"/>
              <a:buAutoNum type="arabicPeriod"/>
            </a:pPr>
            <a:r>
              <a:rPr lang="zh-CN" altLang="en-US" dirty="0" smtClean="0"/>
              <a:t>认证机构</a:t>
            </a:r>
            <a:endParaRPr lang="en-US" altLang="zh-CN" dirty="0" smtClean="0"/>
          </a:p>
          <a:p>
            <a:pPr marL="571500" indent="-571500">
              <a:buFont typeface="+mj-lt"/>
              <a:buAutoNum type="arabicPeriod"/>
            </a:pPr>
            <a:r>
              <a:rPr lang="zh-CN" altLang="en-US" dirty="0" smtClean="0"/>
              <a:t>证书管理</a:t>
            </a:r>
            <a:endParaRPr lang="en-US" altLang="zh-CN" dirty="0" smtClean="0"/>
          </a:p>
          <a:p>
            <a:pPr marL="571500" indent="-571500">
              <a:buFont typeface="+mj-lt"/>
              <a:buAutoNum type="arabicPeriod"/>
            </a:pPr>
            <a:r>
              <a:rPr lang="en-US" altLang="zh-CN" dirty="0" smtClean="0"/>
              <a:t>PMI </a:t>
            </a:r>
            <a:r>
              <a:rPr lang="zh-CN" altLang="en-US" dirty="0" smtClean="0"/>
              <a:t>技术</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LDAP </a:t>
            </a:r>
            <a:r>
              <a:rPr lang="zh-CN" altLang="en-US" dirty="0" smtClean="0"/>
              <a:t>服务器</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LDAP 服务器提供目录浏览服务，负责将注册机构服务器传输过来的用户信息以及数字证书加入服务器上，其他用户通过访问 LDAP 服务器就能够得到数字证书。 </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smtClean="0"/>
              <a:t>数据库服务器</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数据库服务器是认证机构中的关键组成部分，用于认证机构中数据（如密钥和用户信息等）、日志等统计信息的存储和管理。</a:t>
            </a:r>
            <a:endParaRPr lang="en-US" altLang="zh-CN" dirty="0" smtClean="0">
              <a:cs typeface="+mn-ea"/>
              <a:sym typeface="+mn-lt"/>
            </a:endParaRPr>
          </a:p>
          <a:p>
            <a:r>
              <a:rPr lang="zh-CN" altLang="en-US" dirty="0" smtClean="0">
                <a:cs typeface="+mn-ea"/>
                <a:sym typeface="+mn-lt"/>
              </a:rPr>
              <a:t>根据数据库技术和网络存储技术的发展，在实际应用中数据库系统应采取多种安全措施（如磁盘阵列、双机备份和分布式处理等），以维护数据库系统的安全性、稳定性、可伸缩性和高效性。</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 </a:t>
            </a:r>
            <a:r>
              <a:rPr lang="en-US" altLang="zh-CN" dirty="0" smtClean="0">
                <a:sym typeface="+mn-lt"/>
              </a:rPr>
              <a:t>CA </a:t>
            </a:r>
            <a:r>
              <a:rPr lang="zh-CN" altLang="en-US" dirty="0" smtClean="0">
                <a:sym typeface="+mn-lt"/>
              </a:rPr>
              <a:t>之间的信任关系</a:t>
            </a:r>
            <a:endParaRPr lang="zh-CN" altLang="en-US" dirty="0" smtClean="0"/>
          </a:p>
        </p:txBody>
      </p:sp>
      <p:sp>
        <p:nvSpPr>
          <p:cNvPr id="3" name="内容占位符 2"/>
          <p:cNvSpPr>
            <a:spLocks noGrp="1"/>
          </p:cNvSpPr>
          <p:nvPr>
            <p:ph sz="quarter" idx="1"/>
          </p:nvPr>
        </p:nvSpPr>
        <p:spPr>
          <a:xfrm>
            <a:off x="612648" y="1600200"/>
            <a:ext cx="8153400" cy="4925144"/>
          </a:xfrm>
        </p:spPr>
        <p:txBody>
          <a:bodyPr>
            <a:normAutofit/>
          </a:bodyPr>
          <a:lstStyle/>
          <a:p>
            <a:r>
              <a:rPr lang="zh-CN" altLang="en-US" dirty="0" smtClean="0"/>
              <a:t>一个 </a:t>
            </a:r>
            <a:r>
              <a:rPr lang="en-US" altLang="zh-CN" dirty="0" smtClean="0"/>
              <a:t>CA </a:t>
            </a:r>
            <a:r>
              <a:rPr lang="zh-CN" altLang="en-US" dirty="0" smtClean="0"/>
              <a:t>一般仅为一个称为</a:t>
            </a:r>
            <a:r>
              <a:rPr lang="zh-CN" altLang="en-US" dirty="0" smtClean="0">
                <a:solidFill>
                  <a:srgbClr val="FF0000"/>
                </a:solidFill>
              </a:rPr>
              <a:t>安全域</a:t>
            </a:r>
            <a:r>
              <a:rPr lang="zh-CN" altLang="en-US" dirty="0" smtClean="0"/>
              <a:t>（</a:t>
            </a:r>
            <a:r>
              <a:rPr lang="en-US" altLang="zh-CN" dirty="0" smtClean="0"/>
              <a:t>security domain</a:t>
            </a:r>
            <a:r>
              <a:rPr lang="zh-CN" altLang="en-US" dirty="0" smtClean="0"/>
              <a:t>）的有限群体发放证书，每个 </a:t>
            </a:r>
            <a:r>
              <a:rPr lang="en-US" altLang="zh-CN" dirty="0" smtClean="0"/>
              <a:t>CA </a:t>
            </a:r>
            <a:r>
              <a:rPr lang="zh-CN" altLang="en-US" dirty="0" smtClean="0"/>
              <a:t>只覆盖一定的作用范围。不同的用户群体往往拥有各自不同的 </a:t>
            </a:r>
            <a:r>
              <a:rPr lang="en-US" altLang="zh-CN" dirty="0" smtClean="0"/>
              <a:t>CA</a:t>
            </a:r>
            <a:r>
              <a:rPr lang="zh-CN" altLang="en-US" dirty="0" smtClean="0"/>
              <a:t>，而这些不同的 </a:t>
            </a:r>
            <a:r>
              <a:rPr lang="en-US" altLang="zh-CN" dirty="0" smtClean="0"/>
              <a:t>CA </a:t>
            </a:r>
            <a:r>
              <a:rPr lang="zh-CN" altLang="en-US" dirty="0" smtClean="0"/>
              <a:t>之间又需要建立彼此之间的联系。因此，解决单个 </a:t>
            </a:r>
            <a:r>
              <a:rPr lang="en-US" altLang="zh-CN" dirty="0" smtClean="0"/>
              <a:t>PKI </a:t>
            </a:r>
            <a:r>
              <a:rPr lang="zh-CN" altLang="en-US" dirty="0" smtClean="0"/>
              <a:t>系统中用户与 </a:t>
            </a:r>
            <a:r>
              <a:rPr lang="en-US" altLang="zh-CN" dirty="0" smtClean="0"/>
              <a:t>CA </a:t>
            </a:r>
            <a:r>
              <a:rPr lang="zh-CN" altLang="en-US" dirty="0" smtClean="0"/>
              <a:t>之间的信任问题，以及各个独立 </a:t>
            </a:r>
            <a:r>
              <a:rPr lang="en-US" altLang="zh-CN" dirty="0" smtClean="0"/>
              <a:t>PKI </a:t>
            </a:r>
            <a:r>
              <a:rPr lang="zh-CN" altLang="en-US" dirty="0" smtClean="0"/>
              <a:t>系统间的交叉信任问题就显得尤为重要。</a:t>
            </a:r>
          </a:p>
          <a:p>
            <a:r>
              <a:rPr lang="zh-CN" altLang="en-US" dirty="0" smtClean="0">
                <a:solidFill>
                  <a:srgbClr val="FF0000"/>
                </a:solidFill>
              </a:rPr>
              <a:t>信任关系</a:t>
            </a:r>
            <a:r>
              <a:rPr lang="zh-CN" altLang="en-US" dirty="0" smtClean="0"/>
              <a:t>是 </a:t>
            </a:r>
            <a:r>
              <a:rPr lang="en-US" altLang="zh-CN" dirty="0" smtClean="0"/>
              <a:t>PKI </a:t>
            </a:r>
            <a:r>
              <a:rPr lang="zh-CN" altLang="en-US" dirty="0" smtClean="0"/>
              <a:t>系统中的重要组成部分，用来研究用户与 </a:t>
            </a:r>
            <a:r>
              <a:rPr lang="en-US" altLang="zh-CN" dirty="0" smtClean="0"/>
              <a:t>CA </a:t>
            </a:r>
            <a:r>
              <a:rPr lang="zh-CN" altLang="en-US" dirty="0" smtClean="0"/>
              <a:t>的信任关系以及 </a:t>
            </a:r>
            <a:r>
              <a:rPr lang="en-US" altLang="zh-CN" dirty="0" smtClean="0"/>
              <a:t>CA </a:t>
            </a:r>
            <a:r>
              <a:rPr lang="zh-CN" altLang="en-US" dirty="0" smtClean="0"/>
              <a:t>间的相互信任关系。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CA </a:t>
            </a:r>
            <a:r>
              <a:rPr lang="zh-CN" altLang="en-US" dirty="0" smtClean="0"/>
              <a:t>间的信任模型</a:t>
            </a:r>
            <a:endParaRPr lang="zh-CN" altLang="en-US" dirty="0"/>
          </a:p>
        </p:txBody>
      </p:sp>
      <p:pic>
        <p:nvPicPr>
          <p:cNvPr id="7" name="Picture 6" descr="AQ85"/>
          <p:cNvPicPr>
            <a:picLocks noChangeAspect="1" noChangeArrowheads="1"/>
          </p:cNvPicPr>
          <p:nvPr/>
        </p:nvPicPr>
        <p:blipFill>
          <a:blip r:embed="rId2" cstate="print"/>
          <a:srcRect l="1575" t="1965" r="70863"/>
          <a:stretch>
            <a:fillRect/>
          </a:stretch>
        </p:blipFill>
        <p:spPr bwMode="auto">
          <a:xfrm>
            <a:off x="1331640" y="1628800"/>
            <a:ext cx="2450869" cy="5085184"/>
          </a:xfrm>
          <a:prstGeom prst="rect">
            <a:avLst/>
          </a:prstGeom>
          <a:noFill/>
          <a:ln w="9525">
            <a:noFill/>
            <a:miter lim="800000"/>
            <a:headEnd/>
            <a:tailEnd/>
          </a:ln>
        </p:spPr>
      </p:pic>
      <p:pic>
        <p:nvPicPr>
          <p:cNvPr id="8" name="Picture 4" descr="AQ86"/>
          <p:cNvPicPr>
            <a:picLocks noChangeAspect="1" noChangeArrowheads="1"/>
          </p:cNvPicPr>
          <p:nvPr/>
        </p:nvPicPr>
        <p:blipFill>
          <a:blip r:embed="rId3" cstate="print"/>
          <a:srcRect l="787" r="63775"/>
          <a:stretch>
            <a:fillRect/>
          </a:stretch>
        </p:blipFill>
        <p:spPr bwMode="auto">
          <a:xfrm>
            <a:off x="4139952" y="1628800"/>
            <a:ext cx="3096344" cy="50969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密钥管理</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密钥管理也是 PKI 系统（主要指 CA）中的一个核心问题。密钥管理主要是指密钥对的安全管理，包括密钥产生、密钥备份、密钥恢复和密钥更新等。</a:t>
            </a:r>
            <a:endParaRPr lang="zh-CN" altLang="en-US" dirty="0" smtClean="0">
              <a:solidFill>
                <a:schemeClr val="accent3"/>
              </a:solidFill>
              <a:cs typeface="+mn-ea"/>
              <a:sym typeface="+mn-lt"/>
            </a:endParaRP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密钥的产生</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密钥对的产生是证书申请过程中重要的一步，其中产生的私钥由用户保留，公钥和其他信息则交由 </a:t>
            </a:r>
            <a:r>
              <a:rPr lang="en-US" altLang="zh-CN" dirty="0" smtClean="0"/>
              <a:t>CA </a:t>
            </a:r>
            <a:r>
              <a:rPr lang="zh-CN" altLang="en-US" dirty="0" smtClean="0"/>
              <a:t>中心进行签名，从而产生证书。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密钥的备份和恢复</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密钥的备份和恢复也是 </a:t>
            </a:r>
            <a:r>
              <a:rPr lang="en-US" altLang="zh-CN" dirty="0" smtClean="0"/>
              <a:t>PKI </a:t>
            </a:r>
            <a:r>
              <a:rPr lang="zh-CN" altLang="en-US" dirty="0" smtClean="0"/>
              <a:t>系统中非常重要的一个安全环节。在部署和使用 </a:t>
            </a:r>
            <a:r>
              <a:rPr lang="en-US" altLang="zh-CN" dirty="0" smtClean="0"/>
              <a:t>PKI </a:t>
            </a:r>
            <a:r>
              <a:rPr lang="zh-CN" altLang="en-US" dirty="0" smtClean="0"/>
              <a:t>系统时，</a:t>
            </a:r>
            <a:r>
              <a:rPr lang="en-US" altLang="zh-CN" dirty="0" smtClean="0"/>
              <a:t>PKI </a:t>
            </a:r>
            <a:r>
              <a:rPr lang="zh-CN" altLang="en-US" dirty="0" smtClean="0"/>
              <a:t>系统的提供者必须确保即使密钥丢失，受密钥加密保护的重要信息也必须能够恢复。 </a:t>
            </a:r>
            <a:endParaRPr lang="en-US" altLang="zh-CN" dirty="0" smtClean="0"/>
          </a:p>
          <a:p>
            <a:r>
              <a:rPr lang="zh-CN" altLang="en-US" dirty="0" smtClean="0"/>
              <a:t>企业级的 </a:t>
            </a:r>
            <a:r>
              <a:rPr lang="en-US" altLang="zh-CN" dirty="0" smtClean="0"/>
              <a:t>PKI </a:t>
            </a:r>
            <a:r>
              <a:rPr lang="zh-CN" altLang="en-US" dirty="0" smtClean="0"/>
              <a:t>系统至少应该提供对安全密钥的存储、备份和恢复</a:t>
            </a:r>
            <a:r>
              <a:rPr lang="zh-CN" altLang="en-US" dirty="0" smtClean="0"/>
              <a:t>。</a:t>
            </a:r>
            <a:endParaRPr lang="zh-CN"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cs typeface="+mn-ea"/>
                <a:sym typeface="+mn-lt"/>
              </a:rPr>
              <a:t>5.3 </a:t>
            </a:r>
            <a:r>
              <a:rPr lang="zh-CN" altLang="en-US" dirty="0" smtClean="0">
                <a:cs typeface="+mn-ea"/>
                <a:sym typeface="+mn-lt"/>
              </a:rPr>
              <a:t>密钥的更新</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对每一个由 CA 颁发的证书都会存在有效期，密钥对生命周期的长短由签发证书的 CA 中心来确定。当用户的私钥被泄漏或证书的有效期快到时，用户应该更新私钥。</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 </a:t>
            </a:r>
            <a:r>
              <a:rPr lang="en-US" altLang="zh-CN" dirty="0" smtClean="0"/>
              <a:t>PKI/PMI</a:t>
            </a:r>
            <a:r>
              <a:rPr lang="zh-CN" altLang="en-US" dirty="0" smtClean="0"/>
              <a:t>技术及应用</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en-US" altLang="zh-CN" sz="2800" dirty="0" smtClean="0"/>
              <a:t>PKI </a:t>
            </a:r>
            <a:r>
              <a:rPr lang="zh-CN" altLang="en-US" sz="2800" dirty="0" smtClean="0"/>
              <a:t>概述</a:t>
            </a:r>
            <a:endParaRPr lang="en-US" altLang="zh-CN" sz="2800" dirty="0" smtClean="0"/>
          </a:p>
          <a:p>
            <a:pPr marL="571500" indent="-571500">
              <a:buFont typeface="+mj-lt"/>
              <a:buAutoNum type="arabicPeriod"/>
            </a:pPr>
            <a:r>
              <a:rPr lang="zh-CN" altLang="en-US" dirty="0" smtClean="0"/>
              <a:t>认证机构</a:t>
            </a:r>
            <a:endParaRPr lang="en-US" altLang="zh-CN" dirty="0" smtClean="0"/>
          </a:p>
          <a:p>
            <a:pPr marL="571500" indent="-571500">
              <a:buFont typeface="+mj-lt"/>
              <a:buAutoNum type="arabicPeriod"/>
            </a:pPr>
            <a:r>
              <a:rPr lang="zh-CN" altLang="en-US" dirty="0" smtClean="0">
                <a:solidFill>
                  <a:srgbClr val="00B050"/>
                </a:solidFill>
              </a:rPr>
              <a:t>证书管理</a:t>
            </a:r>
            <a:endParaRPr lang="en-US" altLang="zh-CN" dirty="0" smtClean="0">
              <a:solidFill>
                <a:srgbClr val="00B050"/>
              </a:solidFill>
            </a:endParaRPr>
          </a:p>
          <a:p>
            <a:pPr marL="571500" indent="-571500">
              <a:buFont typeface="+mj-lt"/>
              <a:buAutoNum type="arabicPeriod"/>
            </a:pPr>
            <a:r>
              <a:rPr lang="en-US" altLang="zh-CN" dirty="0" smtClean="0"/>
              <a:t>PMI </a:t>
            </a:r>
            <a:r>
              <a:rPr lang="zh-CN" altLang="en-US" dirty="0" smtClean="0"/>
              <a:t>技术</a:t>
            </a: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数字证书</a:t>
            </a:r>
            <a:endParaRPr lang="zh-CN" altLang="en-US" dirty="0"/>
          </a:p>
        </p:txBody>
      </p:sp>
      <p:sp>
        <p:nvSpPr>
          <p:cNvPr id="3" name="内容占位符 2"/>
          <p:cNvSpPr>
            <a:spLocks noGrp="1"/>
          </p:cNvSpPr>
          <p:nvPr>
            <p:ph sz="quarter" idx="1"/>
          </p:nvPr>
        </p:nvSpPr>
        <p:spPr/>
        <p:txBody>
          <a:bodyPr/>
          <a:lstStyle/>
          <a:p>
            <a:r>
              <a:rPr lang="zh-CN" altLang="en-US" dirty="0" smtClean="0"/>
              <a:t>数字</a:t>
            </a:r>
            <a:r>
              <a:rPr lang="zh-CN" altLang="en-US" dirty="0" smtClean="0"/>
              <a:t>证书是</a:t>
            </a:r>
            <a:r>
              <a:rPr lang="zh-CN" altLang="en-US" dirty="0" smtClean="0"/>
              <a:t>一个经证书授权中心数字签名的包含公开密钥拥有者信息以及公开密钥的文件</a:t>
            </a:r>
            <a:r>
              <a:rPr lang="zh-CN" altLang="en-US" dirty="0" smtClean="0"/>
              <a:t>。</a:t>
            </a:r>
            <a:endParaRPr lang="en-US" altLang="zh-CN" dirty="0" smtClean="0"/>
          </a:p>
          <a:p>
            <a:r>
              <a:rPr lang="zh-CN" altLang="en-US" dirty="0" smtClean="0"/>
              <a:t>最</a:t>
            </a:r>
            <a:r>
              <a:rPr lang="zh-CN" altLang="en-US" dirty="0" smtClean="0"/>
              <a:t>简单的证书包含一个公开密钥、名称以及证书授权中心的数字签名。一般情况下，证书中还包括密钥的有效时间，发证机关（证书授权中心）的名称，该证书的序列号等信息，证书的格式遵循相关国际标准</a:t>
            </a:r>
            <a:r>
              <a:rPr lang="zh-CN" altLang="en-US" dirty="0" smtClean="0"/>
              <a:t>。</a:t>
            </a:r>
            <a:endParaRPr lang="zh-CN" alt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PKI </a:t>
            </a:r>
            <a:r>
              <a:rPr lang="zh-CN" altLang="en-US" dirty="0" smtClean="0"/>
              <a:t>的概念</a:t>
            </a:r>
            <a:r>
              <a:rPr lang="en-US" altLang="zh-CN" dirty="0" smtClean="0"/>
              <a:t> </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FF0000"/>
                </a:solidFill>
              </a:rPr>
              <a:t>问题二</a:t>
            </a:r>
            <a:r>
              <a:rPr lang="zh-CN" altLang="en-US" dirty="0" smtClean="0"/>
              <a:t>：</a:t>
            </a:r>
            <a:r>
              <a:rPr lang="zh-CN" altLang="en-US" dirty="0" smtClean="0">
                <a:solidFill>
                  <a:srgbClr val="0000FF"/>
                </a:solidFill>
              </a:rPr>
              <a:t>公钥密码系统</a:t>
            </a:r>
            <a:r>
              <a:rPr lang="zh-CN" altLang="en-US" dirty="0" smtClean="0"/>
              <a:t>如何确认公钥与所声称的身份相符。</a:t>
            </a:r>
            <a:endParaRPr lang="en-US" altLang="zh-CN" dirty="0" smtClean="0"/>
          </a:p>
          <a:p>
            <a:r>
              <a:rPr lang="zh-CN" altLang="en-US" dirty="0" smtClean="0">
                <a:cs typeface="+mn-ea"/>
                <a:sym typeface="+mn-lt"/>
              </a:rPr>
              <a:t>公钥基础设施（Public Key Infrastructure，PKI）是在公开密钥的理论和技术基础上发展起来的安全技术，是一个为用户提供数据加密、数字签名等安全应用中所需要的密钥和证书的综合基础平台，是信息安全基础设施的一个重要组成部分。</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1.1 </a:t>
            </a:r>
            <a:r>
              <a:rPr lang="zh-CN" altLang="en-US" dirty="0" smtClean="0"/>
              <a:t>数字</a:t>
            </a:r>
            <a:r>
              <a:rPr lang="zh-CN" altLang="en-US" dirty="0" smtClean="0"/>
              <a:t>证书的生成过程</a:t>
            </a:r>
            <a:endParaRPr lang="zh-CN" altLang="en-US" dirty="0"/>
          </a:p>
        </p:txBody>
      </p:sp>
      <p:pic>
        <p:nvPicPr>
          <p:cNvPr id="4" name="Picture 2"/>
          <p:cNvPicPr>
            <a:picLocks noChangeAspect="1" noChangeArrowheads="1"/>
          </p:cNvPicPr>
          <p:nvPr/>
        </p:nvPicPr>
        <p:blipFill>
          <a:blip r:embed="rId2" cstate="print"/>
          <a:srcRect l="12500" t="31111" r="5000"/>
          <a:stretch>
            <a:fillRect/>
          </a:stretch>
        </p:blipFill>
        <p:spPr bwMode="auto">
          <a:xfrm>
            <a:off x="2362200" y="1600200"/>
            <a:ext cx="4136922" cy="25908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l="9167" t="27778" r="6667" b="11111"/>
          <a:stretch>
            <a:fillRect/>
          </a:stretch>
        </p:blipFill>
        <p:spPr bwMode="auto">
          <a:xfrm>
            <a:off x="2209800" y="4267200"/>
            <a:ext cx="4495800" cy="2448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数字</a:t>
            </a:r>
            <a:r>
              <a:rPr lang="zh-CN" altLang="en-US" dirty="0" smtClean="0"/>
              <a:t>证书的直观概念</a:t>
            </a:r>
            <a:endParaRPr lang="zh-CN" altLang="en-US" dirty="0"/>
          </a:p>
        </p:txBody>
      </p:sp>
      <p:pic>
        <p:nvPicPr>
          <p:cNvPr id="4" name="Picture 2"/>
          <p:cNvPicPr>
            <a:picLocks noChangeAspect="1" noChangeArrowheads="1"/>
          </p:cNvPicPr>
          <p:nvPr/>
        </p:nvPicPr>
        <p:blipFill>
          <a:blip r:embed="rId2" cstate="print"/>
          <a:srcRect l="25000" t="30000" r="21667" b="12222"/>
          <a:stretch>
            <a:fillRect/>
          </a:stretch>
        </p:blipFill>
        <p:spPr bwMode="auto">
          <a:xfrm>
            <a:off x="3962400" y="2057400"/>
            <a:ext cx="4595446" cy="37338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l="50833" t="27778" r="5000" b="13333"/>
          <a:stretch>
            <a:fillRect/>
          </a:stretch>
        </p:blipFill>
        <p:spPr bwMode="auto">
          <a:xfrm>
            <a:off x="685800" y="2057400"/>
            <a:ext cx="3124200" cy="3124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数字证书的使用</a:t>
            </a:r>
            <a:endParaRPr lang="zh-CN" altLang="en-US" dirty="0"/>
          </a:p>
        </p:txBody>
      </p:sp>
      <p:sp>
        <p:nvSpPr>
          <p:cNvPr id="3" name="内容占位符 2"/>
          <p:cNvSpPr>
            <a:spLocks noGrp="1"/>
          </p:cNvSpPr>
          <p:nvPr>
            <p:ph sz="quarter" idx="1"/>
          </p:nvPr>
        </p:nvSpPr>
        <p:spPr>
          <a:xfrm>
            <a:off x="612648" y="1600200"/>
            <a:ext cx="8153400" cy="4925144"/>
          </a:xfrm>
        </p:spPr>
        <p:txBody>
          <a:bodyPr>
            <a:normAutofit lnSpcReduction="10000"/>
          </a:bodyPr>
          <a:lstStyle/>
          <a:p>
            <a:r>
              <a:rPr lang="zh-CN" altLang="en-US" dirty="0" smtClean="0"/>
              <a:t>甲方</a:t>
            </a:r>
            <a:r>
              <a:rPr lang="zh-CN" altLang="en-US" dirty="0" smtClean="0"/>
              <a:t>准各好要传送给乙方的</a:t>
            </a:r>
            <a:r>
              <a:rPr lang="zh-CN" altLang="en-US" dirty="0" smtClean="0"/>
              <a:t>信息；</a:t>
            </a:r>
            <a:endParaRPr lang="en-US" altLang="zh-CN" dirty="0" smtClean="0"/>
          </a:p>
          <a:p>
            <a:r>
              <a:rPr lang="zh-CN" altLang="en-US" dirty="0" smtClean="0"/>
              <a:t>甲</a:t>
            </a:r>
            <a:r>
              <a:rPr lang="zh-CN" altLang="en-US" dirty="0" smtClean="0"/>
              <a:t>对该信息</a:t>
            </a:r>
            <a:r>
              <a:rPr lang="zh-CN" altLang="en-US" dirty="0" smtClean="0"/>
              <a:t>进行 </a:t>
            </a:r>
            <a:r>
              <a:rPr lang="en-US" altLang="zh-CN" dirty="0" smtClean="0"/>
              <a:t>Hash </a:t>
            </a:r>
            <a:r>
              <a:rPr lang="zh-CN" altLang="en-US" dirty="0" smtClean="0"/>
              <a:t>运算</a:t>
            </a:r>
            <a:r>
              <a:rPr lang="zh-CN" altLang="en-US" dirty="0" smtClean="0"/>
              <a:t>，得到一个消息摘要</a:t>
            </a:r>
            <a:r>
              <a:rPr lang="zh-CN" altLang="en-US" dirty="0" smtClean="0"/>
              <a:t>；</a:t>
            </a:r>
            <a:endParaRPr lang="en-US" altLang="zh-CN" dirty="0" smtClean="0"/>
          </a:p>
          <a:p>
            <a:r>
              <a:rPr lang="zh-CN" altLang="en-US" dirty="0" smtClean="0"/>
              <a:t>甲</a:t>
            </a:r>
            <a:r>
              <a:rPr lang="zh-CN" altLang="en-US" dirty="0" smtClean="0"/>
              <a:t>用自己证书对应的私钥对消息摘要进行</a:t>
            </a:r>
            <a:r>
              <a:rPr lang="zh-CN" altLang="en-US" dirty="0" smtClean="0"/>
              <a:t>加密，得到</a:t>
            </a:r>
            <a:r>
              <a:rPr lang="zh-CN" altLang="en-US" dirty="0" smtClean="0"/>
              <a:t>甲的数宇签名，并将其附在</a:t>
            </a:r>
            <a:r>
              <a:rPr lang="zh-CN" altLang="en-US" dirty="0" smtClean="0"/>
              <a:t>信息之后；</a:t>
            </a:r>
            <a:endParaRPr lang="en-US" altLang="zh-CN" dirty="0" smtClean="0"/>
          </a:p>
          <a:p>
            <a:r>
              <a:rPr lang="zh-CN" altLang="en-US" dirty="0" smtClean="0"/>
              <a:t>甲</a:t>
            </a:r>
            <a:r>
              <a:rPr lang="zh-CN" altLang="en-US" dirty="0" smtClean="0"/>
              <a:t>获取乙的数字证书</a:t>
            </a:r>
            <a:r>
              <a:rPr lang="zh-CN" altLang="en-US" dirty="0" smtClean="0"/>
              <a:t>，在验证</a:t>
            </a:r>
            <a:r>
              <a:rPr lang="zh-CN" altLang="en-US" dirty="0" smtClean="0"/>
              <a:t>该证书有效后，用</a:t>
            </a:r>
            <a:r>
              <a:rPr lang="zh-CN" altLang="en-US" dirty="0" smtClean="0"/>
              <a:t>乙证书</a:t>
            </a:r>
            <a:r>
              <a:rPr lang="zh-CN" altLang="en-US" dirty="0" smtClean="0"/>
              <a:t>中的公钥加密信息和签名</a:t>
            </a:r>
            <a:r>
              <a:rPr lang="zh-CN" altLang="en-US" dirty="0" smtClean="0"/>
              <a:t>的结合体；</a:t>
            </a:r>
            <a:endParaRPr lang="en-US" altLang="zh-CN" dirty="0" smtClean="0"/>
          </a:p>
          <a:p>
            <a:r>
              <a:rPr lang="zh-CN" altLang="en-US" dirty="0" smtClean="0"/>
              <a:t>乙收到加密的</a:t>
            </a:r>
            <a:r>
              <a:rPr lang="zh-CN" altLang="en-US" dirty="0" smtClean="0"/>
              <a:t>数据后，用自己证书对应的私钥解密密文，得到信息和数字签名</a:t>
            </a:r>
            <a:r>
              <a:rPr lang="zh-CN" altLang="en-US" dirty="0" smtClean="0"/>
              <a:t>的结合体；</a:t>
            </a:r>
            <a:endParaRPr lang="en-US" altLang="zh-CN" dirty="0" smtClean="0"/>
          </a:p>
          <a:p>
            <a:r>
              <a:rPr lang="zh-CN" altLang="en-US" dirty="0" smtClean="0"/>
              <a:t>乙获取甲的</a:t>
            </a:r>
            <a:r>
              <a:rPr lang="zh-CN" altLang="en-US" dirty="0" smtClean="0"/>
              <a:t>数字证书，并验证该证书有效后</a:t>
            </a:r>
            <a:r>
              <a:rPr lang="zh-CN" altLang="en-US" dirty="0" smtClean="0"/>
              <a:t>，用甲证书</a:t>
            </a:r>
            <a:r>
              <a:rPr lang="zh-CN" altLang="en-US" dirty="0" smtClean="0"/>
              <a:t>中的公钥解密数宇签名，得到一个消息摘要，再对明文</a:t>
            </a:r>
            <a:r>
              <a:rPr lang="zh-CN" altLang="en-US" dirty="0" smtClean="0"/>
              <a:t>信息计算消息摘要并比较。</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数字证书的格式</a:t>
            </a:r>
            <a:endParaRPr lang="zh-CN" altLang="en-US" dirty="0"/>
          </a:p>
        </p:txBody>
      </p:sp>
      <p:sp>
        <p:nvSpPr>
          <p:cNvPr id="3" name="内容占位符 2"/>
          <p:cNvSpPr>
            <a:spLocks noGrp="1"/>
          </p:cNvSpPr>
          <p:nvPr>
            <p:ph sz="quarter" idx="1"/>
          </p:nvPr>
        </p:nvSpPr>
        <p:spPr>
          <a:xfrm>
            <a:off x="612648" y="1600200"/>
            <a:ext cx="8153400" cy="4997152"/>
          </a:xfrm>
        </p:spPr>
        <p:txBody>
          <a:bodyPr>
            <a:normAutofit/>
          </a:bodyPr>
          <a:lstStyle/>
          <a:p>
            <a:r>
              <a:rPr lang="zh-CN" altLang="en-US" dirty="0" smtClean="0">
                <a:cs typeface="+mn-ea"/>
                <a:sym typeface="+mn-lt"/>
              </a:rPr>
              <a:t>WTLS（Wireless Transport Layer </a:t>
            </a:r>
            <a:r>
              <a:rPr lang="zh-CN" altLang="en-US" dirty="0" smtClean="0">
                <a:cs typeface="+mn-ea"/>
                <a:sym typeface="+mn-lt"/>
              </a:rPr>
              <a:t>Security）</a:t>
            </a:r>
            <a:endParaRPr lang="en-US" altLang="zh-CN" dirty="0" smtClean="0">
              <a:cs typeface="+mn-ea"/>
              <a:sym typeface="+mn-lt"/>
            </a:endParaRPr>
          </a:p>
          <a:p>
            <a:pPr lvl="1"/>
            <a:r>
              <a:rPr lang="zh-CN" altLang="en-US" dirty="0" smtClean="0">
                <a:solidFill>
                  <a:srgbClr val="0000FF"/>
                </a:solidFill>
                <a:cs typeface="+mn-ea"/>
                <a:sym typeface="+mn-lt"/>
              </a:rPr>
              <a:t>无线</a:t>
            </a:r>
            <a:r>
              <a:rPr lang="zh-CN" altLang="en-US" dirty="0" smtClean="0">
                <a:solidFill>
                  <a:srgbClr val="0000FF"/>
                </a:solidFill>
                <a:cs typeface="+mn-ea"/>
                <a:sym typeface="+mn-lt"/>
              </a:rPr>
              <a:t>安全传输</a:t>
            </a:r>
            <a:r>
              <a:rPr lang="zh-CN" altLang="en-US" dirty="0" smtClean="0">
                <a:solidFill>
                  <a:srgbClr val="0000FF"/>
                </a:solidFill>
                <a:cs typeface="+mn-ea"/>
                <a:sym typeface="+mn-lt"/>
              </a:rPr>
              <a:t>层</a:t>
            </a:r>
            <a:r>
              <a:rPr lang="zh-CN" altLang="en-US" dirty="0" smtClean="0">
                <a:cs typeface="+mn-ea"/>
                <a:sym typeface="+mn-lt"/>
              </a:rPr>
              <a:t>在无线应用协议中提供</a:t>
            </a:r>
            <a:r>
              <a:rPr lang="zh-CN" altLang="en-US" dirty="0" smtClean="0">
                <a:cs typeface="+mn-ea"/>
                <a:sym typeface="+mn-lt"/>
              </a:rPr>
              <a:t>数据安全</a:t>
            </a:r>
            <a:r>
              <a:rPr lang="zh-CN" altLang="en-US" dirty="0" smtClean="0">
                <a:cs typeface="+mn-ea"/>
                <a:sym typeface="+mn-lt"/>
              </a:rPr>
              <a:t>传输服务。</a:t>
            </a:r>
            <a:endParaRPr lang="en-US" altLang="zh-CN" dirty="0" smtClean="0">
              <a:cs typeface="+mn-ea"/>
              <a:sym typeface="+mn-lt"/>
            </a:endParaRPr>
          </a:p>
          <a:p>
            <a:r>
              <a:rPr lang="zh-CN" altLang="en-US" dirty="0" smtClean="0">
                <a:cs typeface="+mn-ea"/>
                <a:sym typeface="+mn-lt"/>
              </a:rPr>
              <a:t>PGP（Pretty Good </a:t>
            </a:r>
            <a:r>
              <a:rPr lang="zh-CN" altLang="en-US" dirty="0" smtClean="0">
                <a:cs typeface="+mn-ea"/>
                <a:sym typeface="+mn-lt"/>
              </a:rPr>
              <a:t>Privacy）</a:t>
            </a:r>
            <a:endParaRPr lang="en-US" altLang="zh-CN" dirty="0" smtClean="0">
              <a:cs typeface="+mn-ea"/>
              <a:sym typeface="+mn-lt"/>
            </a:endParaRPr>
          </a:p>
          <a:p>
            <a:pPr lvl="1"/>
            <a:r>
              <a:rPr lang="zh-CN" altLang="en-US" dirty="0" smtClean="0">
                <a:solidFill>
                  <a:srgbClr val="0000FF"/>
                </a:solidFill>
                <a:cs typeface="+mn-ea"/>
                <a:sym typeface="+mn-lt"/>
              </a:rPr>
              <a:t>优良</a:t>
            </a:r>
            <a:r>
              <a:rPr lang="zh-CN" altLang="en-US" dirty="0" smtClean="0">
                <a:solidFill>
                  <a:srgbClr val="0000FF"/>
                </a:solidFill>
                <a:cs typeface="+mn-ea"/>
                <a:sym typeface="+mn-lt"/>
              </a:rPr>
              <a:t>保密</a:t>
            </a:r>
            <a:r>
              <a:rPr lang="zh-CN" altLang="en-US" dirty="0" smtClean="0">
                <a:solidFill>
                  <a:srgbClr val="0000FF"/>
                </a:solidFill>
                <a:cs typeface="+mn-ea"/>
                <a:sym typeface="+mn-lt"/>
              </a:rPr>
              <a:t>协议</a:t>
            </a:r>
            <a:r>
              <a:rPr lang="zh-CN" altLang="en-US" dirty="0" smtClean="0">
                <a:cs typeface="+mn-ea"/>
                <a:sym typeface="+mn-lt"/>
              </a:rPr>
              <a:t>是一系列采用公钥加密体制、用于消息加密与验证的应用程序</a:t>
            </a:r>
            <a:r>
              <a:rPr lang="zh-CN" altLang="en-US" dirty="0" smtClean="0">
                <a:cs typeface="+mn-ea"/>
                <a:sym typeface="+mn-lt"/>
              </a:rPr>
              <a:t>。</a:t>
            </a:r>
            <a:endParaRPr lang="en-US" altLang="zh-CN" dirty="0" smtClean="0">
              <a:cs typeface="+mn-ea"/>
              <a:sym typeface="+mn-lt"/>
            </a:endParaRPr>
          </a:p>
          <a:p>
            <a:r>
              <a:rPr lang="en-US" altLang="zh-CN" dirty="0" smtClean="0">
                <a:solidFill>
                  <a:srgbClr val="FF0000"/>
                </a:solidFill>
                <a:cs typeface="+mn-ea"/>
                <a:sym typeface="+mn-lt"/>
              </a:rPr>
              <a:t>X.509</a:t>
            </a:r>
          </a:p>
          <a:p>
            <a:pPr lvl="1"/>
            <a:r>
              <a:rPr lang="zh-CN" altLang="en-US" dirty="0" smtClean="0">
                <a:cs typeface="+mn-ea"/>
                <a:sym typeface="+mn-lt"/>
              </a:rPr>
              <a:t>国际</a:t>
            </a:r>
            <a:r>
              <a:rPr lang="zh-CN" altLang="en-US" dirty="0" smtClean="0">
                <a:cs typeface="+mn-ea"/>
                <a:sym typeface="+mn-lt"/>
              </a:rPr>
              <a:t>电信</a:t>
            </a:r>
            <a:r>
              <a:rPr lang="zh-CN" altLang="en-US" dirty="0" smtClean="0">
                <a:cs typeface="+mn-ea"/>
                <a:sym typeface="+mn-lt"/>
              </a:rPr>
              <a:t>联盟制定的 X</a:t>
            </a:r>
            <a:r>
              <a:rPr lang="zh-CN" altLang="en-US" dirty="0" smtClean="0">
                <a:cs typeface="+mn-ea"/>
                <a:sym typeface="+mn-lt"/>
              </a:rPr>
              <a:t>.</a:t>
            </a:r>
            <a:r>
              <a:rPr lang="zh-CN" altLang="en-US" dirty="0" smtClean="0">
                <a:cs typeface="+mn-ea"/>
                <a:sym typeface="+mn-lt"/>
              </a:rPr>
              <a:t>500 系列标准。</a:t>
            </a:r>
            <a:r>
              <a:rPr lang="zh-CN" altLang="en-US" dirty="0" smtClean="0">
                <a:cs typeface="+mn-ea"/>
                <a:sym typeface="+mn-lt"/>
              </a:rPr>
              <a:t> </a:t>
            </a:r>
            <a:r>
              <a:rPr lang="zh-CN" altLang="en-US" dirty="0" smtClean="0">
                <a:cs typeface="+mn-ea"/>
                <a:sym typeface="+mn-lt"/>
              </a:rPr>
              <a:t>X</a:t>
            </a:r>
            <a:r>
              <a:rPr lang="zh-CN" altLang="en-US" dirty="0" smtClean="0">
                <a:cs typeface="+mn-ea"/>
                <a:sym typeface="+mn-lt"/>
              </a:rPr>
              <a:t>.</a:t>
            </a:r>
            <a:r>
              <a:rPr lang="zh-CN" altLang="en-US" dirty="0" smtClean="0">
                <a:cs typeface="+mn-ea"/>
                <a:sym typeface="+mn-lt"/>
              </a:rPr>
              <a:t>500 定义了区别</a:t>
            </a:r>
            <a:r>
              <a:rPr lang="zh-CN" altLang="en-US" dirty="0" smtClean="0">
                <a:cs typeface="+mn-ea"/>
                <a:sym typeface="+mn-lt"/>
              </a:rPr>
              <a:t>命名</a:t>
            </a:r>
            <a:r>
              <a:rPr lang="zh-CN" altLang="en-US" dirty="0" smtClean="0">
                <a:cs typeface="+mn-ea"/>
                <a:sym typeface="+mn-lt"/>
              </a:rPr>
              <a:t>规则，确保</a:t>
            </a:r>
            <a:r>
              <a:rPr lang="zh-CN" altLang="en-US" dirty="0" smtClean="0">
                <a:cs typeface="+mn-ea"/>
                <a:sym typeface="+mn-lt"/>
              </a:rPr>
              <a:t>用户名称的唯一性</a:t>
            </a:r>
            <a:r>
              <a:rPr lang="zh-CN" altLang="en-US" dirty="0" smtClean="0">
                <a:cs typeface="+mn-ea"/>
                <a:sym typeface="+mn-lt"/>
              </a:rPr>
              <a:t>；而 X</a:t>
            </a:r>
            <a:r>
              <a:rPr lang="zh-CN" altLang="en-US" dirty="0" smtClean="0">
                <a:cs typeface="+mn-ea"/>
                <a:sym typeface="+mn-lt"/>
              </a:rPr>
              <a:t>.</a:t>
            </a:r>
            <a:r>
              <a:rPr lang="zh-CN" altLang="en-US" dirty="0" smtClean="0">
                <a:cs typeface="+mn-ea"/>
                <a:sym typeface="+mn-lt"/>
              </a:rPr>
              <a:t>509 则为其 提供通信</a:t>
            </a:r>
            <a:r>
              <a:rPr lang="zh-CN" altLang="en-US" dirty="0" smtClean="0">
                <a:cs typeface="+mn-ea"/>
                <a:sym typeface="+mn-lt"/>
              </a:rPr>
              <a:t>实体鉴别机制，并规定了实体鉴别过程</a:t>
            </a:r>
            <a:r>
              <a:rPr lang="zh-CN" altLang="en-US" dirty="0" smtClean="0">
                <a:cs typeface="+mn-ea"/>
                <a:sym typeface="+mn-lt"/>
              </a:rPr>
              <a:t>中的</a:t>
            </a:r>
            <a:r>
              <a:rPr lang="zh-CN" altLang="en-US" dirty="0" smtClean="0">
                <a:cs typeface="+mn-ea"/>
                <a:sym typeface="+mn-lt"/>
              </a:rPr>
              <a:t>证书语法和数据接口，X.509 </a:t>
            </a:r>
            <a:r>
              <a:rPr lang="zh-CN" altLang="en-US" dirty="0" smtClean="0">
                <a:cs typeface="+mn-ea"/>
                <a:sym typeface="+mn-lt"/>
              </a:rPr>
              <a:t>是应用最为广泛的数字证书</a:t>
            </a:r>
            <a:r>
              <a:rPr lang="zh-CN" altLang="en-US" dirty="0" smtClean="0">
                <a:cs typeface="+mn-ea"/>
                <a:sym typeface="+mn-lt"/>
              </a:rPr>
              <a: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X.509 </a:t>
            </a:r>
            <a:r>
              <a:rPr lang="zh-CN" altLang="en-US" dirty="0" smtClean="0"/>
              <a:t>的</a:t>
            </a:r>
            <a:r>
              <a:rPr lang="zh-CN" altLang="en-US" dirty="0" smtClean="0"/>
              <a:t>基本结构</a:t>
            </a:r>
            <a:endParaRPr lang="zh-CN" altLang="en-US" dirty="0"/>
          </a:p>
        </p:txBody>
      </p:sp>
      <p:grpSp>
        <p:nvGrpSpPr>
          <p:cNvPr id="5" name="组合 4"/>
          <p:cNvGrpSpPr/>
          <p:nvPr/>
        </p:nvGrpSpPr>
        <p:grpSpPr>
          <a:xfrm>
            <a:off x="1907704" y="1844824"/>
            <a:ext cx="5278120" cy="4629150"/>
            <a:chOff x="5444" y="2167"/>
            <a:chExt cx="8312" cy="7290"/>
          </a:xfrm>
        </p:grpSpPr>
        <p:pic>
          <p:nvPicPr>
            <p:cNvPr id="6" name="图片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a:xfrm>
              <a:off x="5444" y="2167"/>
              <a:ext cx="8312" cy="6466"/>
            </a:xfrm>
            <a:prstGeom prst="rect">
              <a:avLst/>
            </a:prstGeom>
            <a:noFill/>
            <a:ln>
              <a:noFill/>
            </a:ln>
          </p:spPr>
        </p:pic>
        <p:sp>
          <p:nvSpPr>
            <p:cNvPr id="7" name="PA-102215"/>
            <p:cNvSpPr/>
            <p:nvPr>
              <p:custDataLst>
                <p:tags r:id="rId1"/>
              </p:custDataLst>
            </p:nvPr>
          </p:nvSpPr>
          <p:spPr>
            <a:xfrm>
              <a:off x="6436" y="8633"/>
              <a:ext cx="6327" cy="824"/>
            </a:xfrm>
            <a:prstGeom prst="rect">
              <a:avLst/>
            </a:prstGeom>
          </p:spPr>
          <p:txBody>
            <a:bodyPr wrap="square">
              <a:spAutoFit/>
            </a:bodyPr>
            <a:lstStyle/>
            <a:p>
              <a:pPr indent="0" algn="ctr" fontAlgn="auto">
                <a:lnSpc>
                  <a:spcPct val="200000"/>
                </a:lnSpc>
              </a:pPr>
              <a:r>
                <a:rPr lang="zh-CN" altLang="en-US" sz="1400" dirty="0" smtClean="0">
                  <a:cs typeface="+mn-ea"/>
                  <a:sym typeface="+mn-lt"/>
                </a:rPr>
                <a:t>X</a:t>
              </a:r>
              <a:r>
                <a:rPr lang="zh-CN" altLang="en-US" sz="1400" dirty="0">
                  <a:cs typeface="+mn-ea"/>
                  <a:sym typeface="+mn-lt"/>
                </a:rPr>
                <a:t>.</a:t>
              </a:r>
              <a:r>
                <a:rPr lang="zh-CN" altLang="en-US" sz="1400" dirty="0" smtClean="0">
                  <a:cs typeface="+mn-ea"/>
                  <a:sym typeface="+mn-lt"/>
                </a:rPr>
                <a:t>509 数字</a:t>
              </a:r>
              <a:r>
                <a:rPr lang="zh-CN" altLang="en-US" sz="1400" dirty="0">
                  <a:cs typeface="+mn-ea"/>
                  <a:sym typeface="+mn-lt"/>
                </a:rPr>
                <a:t>证书的</a:t>
              </a:r>
              <a:r>
                <a:rPr lang="zh-CN" altLang="en-US" sz="1400" dirty="0" smtClean="0">
                  <a:cs typeface="+mn-ea"/>
                  <a:sym typeface="+mn-lt"/>
                </a:rPr>
                <a:t>基本结构</a:t>
              </a:r>
              <a:endParaRPr lang="zh-CN" altLang="en-US" sz="1400" dirty="0">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PKIX </a:t>
            </a:r>
            <a:r>
              <a:rPr lang="zh-CN" altLang="en-US" dirty="0" smtClean="0"/>
              <a:t>模型</a:t>
            </a:r>
            <a:endParaRPr lang="zh-CN" altLang="en-US" dirty="0"/>
          </a:p>
        </p:txBody>
      </p:sp>
      <p:pic>
        <p:nvPicPr>
          <p:cNvPr id="4" name="Picture 4" descr="20080129_313947_image001_332505_30005_0"/>
          <p:cNvPicPr>
            <a:picLocks noChangeAspect="1" noChangeArrowheads="1"/>
          </p:cNvPicPr>
          <p:nvPr/>
        </p:nvPicPr>
        <p:blipFill>
          <a:blip r:embed="rId2" cstate="print"/>
          <a:srcRect/>
          <a:stretch>
            <a:fillRect/>
          </a:stretch>
        </p:blipFill>
        <p:spPr bwMode="auto">
          <a:xfrm>
            <a:off x="838200" y="2133600"/>
            <a:ext cx="7467600" cy="4165600"/>
          </a:xfrm>
          <a:prstGeom prst="rect">
            <a:avLst/>
          </a:prstGeom>
          <a:noFill/>
        </p:spPr>
      </p:pic>
      <p:sp>
        <p:nvSpPr>
          <p:cNvPr id="5" name="矩形 4"/>
          <p:cNvSpPr/>
          <p:nvPr/>
        </p:nvSpPr>
        <p:spPr>
          <a:xfrm>
            <a:off x="1905000" y="1600200"/>
            <a:ext cx="5487400" cy="523220"/>
          </a:xfrm>
          <a:prstGeom prst="rect">
            <a:avLst/>
          </a:prstGeom>
        </p:spPr>
        <p:txBody>
          <a:bodyPr wrap="none">
            <a:spAutoFit/>
          </a:bodyPr>
          <a:lstStyle/>
          <a:p>
            <a:r>
              <a:rPr lang="en-US" altLang="zh-CN" sz="2800" dirty="0" smtClean="0"/>
              <a:t>Public Key Infrastructure for X.509</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证书管理</a:t>
            </a:r>
            <a:endParaRPr lang="zh-CN" altLang="en-US" dirty="0"/>
          </a:p>
        </p:txBody>
      </p:sp>
      <p:sp>
        <p:nvSpPr>
          <p:cNvPr id="3" name="内容占位符 2"/>
          <p:cNvSpPr>
            <a:spLocks noGrp="1"/>
          </p:cNvSpPr>
          <p:nvPr>
            <p:ph sz="quarter" idx="1"/>
          </p:nvPr>
        </p:nvSpPr>
        <p:spPr/>
        <p:txBody>
          <a:bodyPr/>
          <a:lstStyle/>
          <a:p>
            <a:r>
              <a:rPr lang="zh-CN" altLang="en-US" dirty="0" smtClean="0"/>
              <a:t>证书申请</a:t>
            </a:r>
            <a:endParaRPr lang="en-US" altLang="zh-CN" dirty="0" smtClean="0"/>
          </a:p>
          <a:p>
            <a:r>
              <a:rPr lang="zh-CN" altLang="en-US" dirty="0" smtClean="0"/>
              <a:t>证书</a:t>
            </a:r>
            <a:r>
              <a:rPr lang="zh-CN" altLang="en-US" dirty="0" smtClean="0"/>
              <a:t>发放</a:t>
            </a:r>
            <a:endParaRPr lang="en-US" altLang="zh-CN" dirty="0" smtClean="0"/>
          </a:p>
          <a:p>
            <a:r>
              <a:rPr lang="zh-CN" altLang="en-US" dirty="0" smtClean="0"/>
              <a:t>证书撤销</a:t>
            </a:r>
            <a:endParaRPr lang="en-US" altLang="zh-CN" dirty="0" smtClean="0"/>
          </a:p>
          <a:p>
            <a:r>
              <a:rPr lang="zh-CN" altLang="en-US" dirty="0" smtClean="0"/>
              <a:t>证书更新</a:t>
            </a:r>
            <a:endParaRPr lang="en-US" altLang="zh-CN" dirty="0" smtClean="0"/>
          </a:p>
          <a:p>
            <a:endParaRPr lang="en-US" altLang="zh-CN" dirty="0" smtClean="0"/>
          </a:p>
          <a:p>
            <a:pPr>
              <a:buFont typeface="Wingdings" pitchFamily="2" charset="2"/>
              <a:buChar char="u"/>
            </a:pPr>
            <a:r>
              <a:rPr lang="zh-CN" altLang="en-US" dirty="0" smtClean="0"/>
              <a:t>参考：</a:t>
            </a:r>
            <a:endParaRPr lang="en-US" altLang="zh-CN" dirty="0" smtClean="0"/>
          </a:p>
          <a:p>
            <a:pPr lvl="1"/>
            <a:r>
              <a:rPr lang="en-US" altLang="zh-CN" sz="2200" dirty="0" smtClean="0"/>
              <a:t>https</a:t>
            </a:r>
            <a:r>
              <a:rPr lang="en-US" altLang="zh-CN" sz="2200" dirty="0" smtClean="0"/>
              <a:t>://max.book118.com/html/2017/0420/101271788.shtm</a:t>
            </a:r>
            <a:endParaRPr lang="zh-CN" alt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 </a:t>
            </a:r>
            <a:r>
              <a:rPr lang="en-US" altLang="zh-CN" dirty="0" smtClean="0"/>
              <a:t>PKI/PMI</a:t>
            </a:r>
            <a:r>
              <a:rPr lang="zh-CN" altLang="en-US" dirty="0" smtClean="0"/>
              <a:t>技术及应用</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en-US" altLang="zh-CN" sz="2800" dirty="0" smtClean="0"/>
              <a:t>PKI </a:t>
            </a:r>
            <a:r>
              <a:rPr lang="zh-CN" altLang="en-US" sz="2800" dirty="0" smtClean="0"/>
              <a:t>概述</a:t>
            </a:r>
            <a:endParaRPr lang="en-US" altLang="zh-CN" sz="2800" dirty="0" smtClean="0"/>
          </a:p>
          <a:p>
            <a:pPr marL="571500" indent="-571500">
              <a:buFont typeface="+mj-lt"/>
              <a:buAutoNum type="arabicPeriod"/>
            </a:pPr>
            <a:r>
              <a:rPr lang="zh-CN" altLang="en-US" dirty="0" smtClean="0"/>
              <a:t>认证机构</a:t>
            </a:r>
            <a:endParaRPr lang="en-US" altLang="zh-CN" dirty="0" smtClean="0"/>
          </a:p>
          <a:p>
            <a:pPr marL="571500" indent="-571500">
              <a:buFont typeface="+mj-lt"/>
              <a:buAutoNum type="arabicPeriod"/>
            </a:pPr>
            <a:r>
              <a:rPr lang="zh-CN" altLang="en-US" dirty="0" smtClean="0"/>
              <a:t>证书管理</a:t>
            </a:r>
            <a:endParaRPr lang="en-US" altLang="zh-CN" dirty="0" smtClean="0"/>
          </a:p>
          <a:p>
            <a:pPr marL="571500" indent="-571500">
              <a:buFont typeface="+mj-lt"/>
              <a:buAutoNum type="arabicPeriod"/>
            </a:pPr>
            <a:r>
              <a:rPr lang="en-US" altLang="zh-CN" dirty="0" smtClean="0">
                <a:solidFill>
                  <a:srgbClr val="00B050"/>
                </a:solidFill>
              </a:rPr>
              <a:t>PMI </a:t>
            </a:r>
            <a:r>
              <a:rPr lang="zh-CN" altLang="en-US" dirty="0" smtClean="0">
                <a:solidFill>
                  <a:srgbClr val="00B050"/>
                </a:solidFill>
              </a:rPr>
              <a:t>技术</a:t>
            </a:r>
            <a:endParaRPr lang="en-US" altLang="zh-CN" dirty="0" smtClean="0">
              <a:solidFill>
                <a:srgbClr val="00B05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PMI </a:t>
            </a:r>
            <a:r>
              <a:rPr lang="zh-CN" altLang="en-US" dirty="0" smtClean="0"/>
              <a:t>技术</a:t>
            </a:r>
            <a:endParaRPr lang="zh-CN" altLang="en-US" dirty="0"/>
          </a:p>
        </p:txBody>
      </p:sp>
      <p:sp>
        <p:nvSpPr>
          <p:cNvPr id="3" name="内容占位符 2"/>
          <p:cNvSpPr>
            <a:spLocks noGrp="1"/>
          </p:cNvSpPr>
          <p:nvPr>
            <p:ph sz="quarter" idx="1"/>
          </p:nvPr>
        </p:nvSpPr>
        <p:spPr>
          <a:xfrm>
            <a:off x="612648" y="1600200"/>
            <a:ext cx="8153400" cy="5069160"/>
          </a:xfrm>
        </p:spPr>
        <p:txBody>
          <a:bodyPr>
            <a:normAutofit/>
          </a:bodyPr>
          <a:lstStyle/>
          <a:p>
            <a:r>
              <a:rPr lang="zh-CN" altLang="en-US" dirty="0" smtClean="0">
                <a:cs typeface="+mn-ea"/>
                <a:sym typeface="+mn-lt"/>
              </a:rPr>
              <a:t>授权管理基础设施（Privilege Management Infrastructure，PMI）是国家信息安全基础设施的一个重要组成部分，目标是向用户和应用程序提供授权管理</a:t>
            </a:r>
            <a:r>
              <a:rPr lang="zh-CN" altLang="en-US" dirty="0" smtClean="0">
                <a:cs typeface="+mn-ea"/>
                <a:sym typeface="+mn-lt"/>
              </a:rPr>
              <a:t>服务。</a:t>
            </a:r>
            <a:endParaRPr lang="en-US" altLang="zh-CN" dirty="0" smtClean="0">
              <a:cs typeface="+mn-ea"/>
              <a:sym typeface="+mn-lt"/>
            </a:endParaRPr>
          </a:p>
          <a:p>
            <a:r>
              <a:rPr lang="en-US" altLang="zh-CN" dirty="0" smtClean="0">
                <a:cs typeface="+mn-ea"/>
                <a:sym typeface="+mn-lt"/>
              </a:rPr>
              <a:t>PMI </a:t>
            </a:r>
            <a:r>
              <a:rPr lang="zh-CN" altLang="en-US" dirty="0" smtClean="0">
                <a:cs typeface="+mn-ea"/>
                <a:sym typeface="+mn-lt"/>
              </a:rPr>
              <a:t>提供</a:t>
            </a:r>
            <a:r>
              <a:rPr lang="zh-CN" altLang="en-US" dirty="0" smtClean="0">
                <a:cs typeface="+mn-ea"/>
                <a:sym typeface="+mn-lt"/>
              </a:rPr>
              <a:t>用户身份到应用授权的映射功能，提供与实际应用处理模式相对应的、与具体应用系统开发和管理无关的授权和访问控制机制，简化具体应用系统的开发和维护</a:t>
            </a:r>
            <a:r>
              <a:rPr lang="zh-CN" altLang="en-US" dirty="0" smtClean="0">
                <a:cs typeface="+mn-ea"/>
                <a:sym typeface="+mn-lt"/>
              </a:rPr>
              <a:t>。</a:t>
            </a:r>
            <a:endParaRPr lang="en-US" altLang="zh-CN" dirty="0" smtClean="0">
              <a:cs typeface="+mn-ea"/>
              <a:sym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属性证书</a:t>
            </a:r>
            <a:endParaRPr lang="zh-CN" altLang="en-US" dirty="0"/>
          </a:p>
        </p:txBody>
      </p:sp>
      <p:grpSp>
        <p:nvGrpSpPr>
          <p:cNvPr id="4" name="组合 3"/>
          <p:cNvGrpSpPr/>
          <p:nvPr/>
        </p:nvGrpSpPr>
        <p:grpSpPr>
          <a:xfrm>
            <a:off x="3059832" y="1916832"/>
            <a:ext cx="2592288" cy="4260955"/>
            <a:chOff x="14651" y="3934"/>
            <a:chExt cx="3706" cy="6521"/>
          </a:xfrm>
        </p:grpSpPr>
        <p:pic>
          <p:nvPicPr>
            <p:cNvPr id="5" name="图片 1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a:xfrm>
              <a:off x="14843" y="3934"/>
              <a:ext cx="3321" cy="5653"/>
            </a:xfrm>
            <a:prstGeom prst="rect">
              <a:avLst/>
            </a:prstGeom>
            <a:noFill/>
            <a:ln>
              <a:noFill/>
            </a:ln>
          </p:spPr>
        </p:pic>
        <p:sp>
          <p:nvSpPr>
            <p:cNvPr id="6" name="PA-102215"/>
            <p:cNvSpPr/>
            <p:nvPr>
              <p:custDataLst>
                <p:tags r:id="rId1"/>
              </p:custDataLst>
            </p:nvPr>
          </p:nvSpPr>
          <p:spPr>
            <a:xfrm>
              <a:off x="14651" y="9717"/>
              <a:ext cx="3706" cy="738"/>
            </a:xfrm>
            <a:prstGeom prst="rect">
              <a:avLst/>
            </a:prstGeom>
          </p:spPr>
          <p:txBody>
            <a:bodyPr wrap="square">
              <a:spAutoFit/>
            </a:bodyPr>
            <a:lstStyle/>
            <a:p>
              <a:pPr indent="0" algn="ctr" fontAlgn="auto">
                <a:lnSpc>
                  <a:spcPct val="200000"/>
                </a:lnSpc>
              </a:pPr>
              <a:r>
                <a:rPr lang="zh-CN" altLang="en-US" sz="1400" dirty="0" smtClean="0">
                  <a:cs typeface="+mn-ea"/>
                  <a:sym typeface="+mn-lt"/>
                </a:rPr>
                <a:t>属性</a:t>
              </a:r>
              <a:r>
                <a:rPr lang="zh-CN" altLang="en-US" sz="1400" dirty="0">
                  <a:cs typeface="+mn-ea"/>
                  <a:sym typeface="+mn-lt"/>
                </a:rPr>
                <a:t>证书的格式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PKI </a:t>
            </a:r>
            <a:r>
              <a:rPr lang="zh-CN" altLang="en-US" dirty="0" smtClean="0"/>
              <a:t>的特点</a:t>
            </a:r>
            <a:endParaRPr lang="zh-CN" altLang="en-US" dirty="0"/>
          </a:p>
        </p:txBody>
      </p:sp>
      <p:sp>
        <p:nvSpPr>
          <p:cNvPr id="3" name="内容占位符 2"/>
          <p:cNvSpPr>
            <a:spLocks noGrp="1"/>
          </p:cNvSpPr>
          <p:nvPr>
            <p:ph sz="quarter" idx="1"/>
          </p:nvPr>
        </p:nvSpPr>
        <p:spPr/>
        <p:txBody>
          <a:bodyPr/>
          <a:lstStyle/>
          <a:p>
            <a:r>
              <a:rPr lang="zh-CN" altLang="en-US" dirty="0" smtClean="0"/>
              <a:t>利用公钥密码机制。</a:t>
            </a:r>
          </a:p>
          <a:p>
            <a:r>
              <a:rPr lang="zh-CN" altLang="en-US" dirty="0" smtClean="0"/>
              <a:t>提供密钥和数字签名的使用和管理。</a:t>
            </a:r>
          </a:p>
          <a:p>
            <a:r>
              <a:rPr lang="zh-CN" altLang="en-US" dirty="0" smtClean="0"/>
              <a:t>具有安全性和透明性的特点。</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PKI </a:t>
            </a:r>
            <a:r>
              <a:rPr lang="zh-CN" altLang="en-US" dirty="0" smtClean="0"/>
              <a:t>与 </a:t>
            </a:r>
            <a:r>
              <a:rPr lang="en-US" altLang="zh-CN" dirty="0" smtClean="0"/>
              <a:t>PMI </a:t>
            </a:r>
            <a:r>
              <a:rPr lang="zh-CN" altLang="en-US" dirty="0" smtClean="0"/>
              <a:t>的区别</a:t>
            </a:r>
            <a:endParaRPr lang="zh-CN" altLang="en-US" dirty="0"/>
          </a:p>
        </p:txBody>
      </p:sp>
      <p:sp>
        <p:nvSpPr>
          <p:cNvPr id="3" name="内容占位符 2"/>
          <p:cNvSpPr>
            <a:spLocks noGrp="1"/>
          </p:cNvSpPr>
          <p:nvPr>
            <p:ph sz="quarter" idx="1"/>
          </p:nvPr>
        </p:nvSpPr>
        <p:spPr/>
        <p:txBody>
          <a:bodyPr/>
          <a:lstStyle/>
          <a:p>
            <a:r>
              <a:rPr lang="en-US" altLang="zh-CN" dirty="0" smtClean="0"/>
              <a:t>PKI (</a:t>
            </a:r>
            <a:r>
              <a:rPr lang="zh-CN" altLang="en-US" dirty="0" smtClean="0"/>
              <a:t>公钥管理基础设施</a:t>
            </a:r>
            <a:r>
              <a:rPr lang="zh-CN" altLang="en-US" dirty="0" smtClean="0"/>
              <a:t>）</a:t>
            </a:r>
            <a:endParaRPr lang="en-US" altLang="zh-CN" dirty="0" smtClean="0"/>
          </a:p>
          <a:p>
            <a:pPr lvl="1"/>
            <a:r>
              <a:rPr lang="zh-CN" altLang="en-US" dirty="0" smtClean="0"/>
              <a:t>提供</a:t>
            </a:r>
            <a:r>
              <a:rPr lang="zh-CN" altLang="en-US" dirty="0" smtClean="0"/>
              <a:t>公钥加密和数字签名的服务。证明用户身份</a:t>
            </a:r>
            <a:r>
              <a:rPr lang="zh-CN" altLang="en-US" dirty="0" smtClean="0"/>
              <a:t>。</a:t>
            </a:r>
            <a:endParaRPr lang="en-US" altLang="zh-CN" dirty="0" smtClean="0"/>
          </a:p>
          <a:p>
            <a:pPr lvl="1"/>
            <a:r>
              <a:rPr lang="zh-CN" altLang="en-US" dirty="0" smtClean="0"/>
              <a:t>核心组件：认证机构（</a:t>
            </a:r>
            <a:r>
              <a:rPr lang="zh-CN" altLang="en-US" dirty="0" smtClean="0">
                <a:cs typeface="+mn-ea"/>
                <a:sym typeface="+mn-lt"/>
              </a:rPr>
              <a:t>Certificate </a:t>
            </a:r>
            <a:r>
              <a:rPr lang="zh-CN" altLang="en-US" dirty="0" smtClean="0">
                <a:cs typeface="+mn-ea"/>
                <a:sym typeface="+mn-lt"/>
              </a:rPr>
              <a:t>Authority，CA </a:t>
            </a:r>
            <a:r>
              <a:rPr lang="zh-CN" altLang="en-US" dirty="0" smtClean="0"/>
              <a:t>）</a:t>
            </a:r>
            <a:endParaRPr lang="en-US" altLang="zh-CN" dirty="0" smtClean="0"/>
          </a:p>
          <a:p>
            <a:pPr lvl="1"/>
            <a:r>
              <a:rPr lang="zh-CN" altLang="en-US" dirty="0" smtClean="0"/>
              <a:t>管理</a:t>
            </a:r>
            <a:r>
              <a:rPr lang="zh-CN" altLang="en-US" dirty="0" smtClean="0"/>
              <a:t>对象</a:t>
            </a:r>
            <a:r>
              <a:rPr lang="zh-CN" altLang="en-US" dirty="0" smtClean="0">
                <a:sym typeface="Wingdings" pitchFamily="2" charset="2"/>
              </a:rPr>
              <a:t>：数字证书</a:t>
            </a:r>
            <a:endParaRPr lang="zh-CN" altLang="en-US" dirty="0" smtClean="0"/>
          </a:p>
          <a:p>
            <a:r>
              <a:rPr lang="en-US" altLang="zh-CN" dirty="0" smtClean="0"/>
              <a:t>PMI</a:t>
            </a:r>
            <a:r>
              <a:rPr lang="zh-CN" altLang="en-US" dirty="0" smtClean="0"/>
              <a:t>（授权管理基础设施</a:t>
            </a:r>
            <a:r>
              <a:rPr lang="zh-CN" altLang="en-US" dirty="0" smtClean="0"/>
              <a:t>）</a:t>
            </a:r>
            <a:endParaRPr lang="en-US" altLang="zh-CN" dirty="0" smtClean="0"/>
          </a:p>
          <a:p>
            <a:pPr lvl="1"/>
            <a:r>
              <a:rPr lang="zh-CN" altLang="en-US" dirty="0" smtClean="0"/>
              <a:t>提供</a:t>
            </a:r>
            <a:r>
              <a:rPr lang="zh-CN" altLang="en-US" dirty="0" smtClean="0"/>
              <a:t>授权管理和访问控制的服务</a:t>
            </a:r>
            <a:r>
              <a:rPr lang="zh-CN" altLang="en-US" dirty="0" smtClean="0"/>
              <a:t>。授予用户</a:t>
            </a:r>
            <a:r>
              <a:rPr lang="zh-CN" altLang="en-US" dirty="0" smtClean="0"/>
              <a:t>权限</a:t>
            </a:r>
            <a:r>
              <a:rPr lang="zh-CN" altLang="en-US" dirty="0" smtClean="0"/>
              <a:t>。</a:t>
            </a:r>
            <a:endParaRPr lang="en-US" altLang="zh-CN" dirty="0" smtClean="0"/>
          </a:p>
          <a:p>
            <a:pPr lvl="1"/>
            <a:r>
              <a:rPr lang="zh-CN" altLang="en-US" dirty="0" smtClean="0"/>
              <a:t>核心组件：</a:t>
            </a:r>
            <a:r>
              <a:rPr lang="zh-CN" altLang="en-US" dirty="0" smtClean="0"/>
              <a:t>属性权威</a:t>
            </a:r>
            <a:r>
              <a:rPr lang="zh-CN" altLang="en-US" dirty="0" smtClean="0"/>
              <a:t>（</a:t>
            </a:r>
            <a:r>
              <a:rPr lang="zh-CN" altLang="en-US" dirty="0" smtClean="0">
                <a:cs typeface="+mn-ea"/>
                <a:sym typeface="+mn-lt"/>
              </a:rPr>
              <a:t>Attribute </a:t>
            </a:r>
            <a:r>
              <a:rPr lang="zh-CN" altLang="en-US" dirty="0" smtClean="0">
                <a:cs typeface="+mn-ea"/>
                <a:sym typeface="+mn-lt"/>
              </a:rPr>
              <a:t>Authority，</a:t>
            </a:r>
            <a:r>
              <a:rPr lang="zh-CN" altLang="en-US" dirty="0" smtClean="0">
                <a:cs typeface="+mn-ea"/>
                <a:sym typeface="+mn-lt"/>
              </a:rPr>
              <a:t>AA</a:t>
            </a:r>
            <a:r>
              <a:rPr lang="zh-CN" altLang="en-US" dirty="0" smtClean="0"/>
              <a:t>）</a:t>
            </a:r>
            <a:endParaRPr lang="en-US" altLang="zh-CN" dirty="0" smtClean="0"/>
          </a:p>
          <a:p>
            <a:pPr lvl="1"/>
            <a:r>
              <a:rPr lang="zh-CN" altLang="en-US" dirty="0" smtClean="0"/>
              <a:t>管理对象</a:t>
            </a:r>
            <a:r>
              <a:rPr lang="zh-CN" altLang="en-US" dirty="0" smtClean="0">
                <a:sym typeface="Wingdings" pitchFamily="2" charset="2"/>
              </a:rPr>
              <a:t>：属性证书</a:t>
            </a:r>
            <a:endParaRPr lang="zh-CN" altLang="en-US" dirty="0" smtClean="0"/>
          </a:p>
          <a:p>
            <a:pPr lvl="1"/>
            <a:endParaRPr lang="zh-CN" altLang="en-US" dirty="0" smtClean="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PKI </a:t>
            </a:r>
            <a:r>
              <a:rPr lang="zh-CN" altLang="en-US" dirty="0" smtClean="0"/>
              <a:t>与 </a:t>
            </a:r>
            <a:r>
              <a:rPr lang="en-US" altLang="zh-CN" dirty="0" smtClean="0"/>
              <a:t>PMI </a:t>
            </a:r>
            <a:r>
              <a:rPr lang="zh-CN" altLang="en-US" dirty="0" smtClean="0"/>
              <a:t>的联系</a:t>
            </a:r>
            <a:endParaRPr lang="zh-CN" altLang="en-US" dirty="0"/>
          </a:p>
        </p:txBody>
      </p:sp>
      <p:sp>
        <p:nvSpPr>
          <p:cNvPr id="3" name="内容占位符 2"/>
          <p:cNvSpPr>
            <a:spLocks noGrp="1"/>
          </p:cNvSpPr>
          <p:nvPr>
            <p:ph sz="quarter" idx="1"/>
          </p:nvPr>
        </p:nvSpPr>
        <p:spPr>
          <a:xfrm>
            <a:off x="612648" y="1600200"/>
            <a:ext cx="8153400" cy="5069160"/>
          </a:xfrm>
        </p:spPr>
        <p:txBody>
          <a:bodyPr>
            <a:normAutofit/>
          </a:bodyPr>
          <a:lstStyle/>
          <a:p>
            <a:r>
              <a:rPr lang="en-US" altLang="zh-CN" dirty="0" smtClean="0"/>
              <a:t>PMI </a:t>
            </a:r>
            <a:r>
              <a:rPr lang="zh-CN" altLang="en-US" dirty="0" smtClean="0"/>
              <a:t>是在 </a:t>
            </a:r>
            <a:r>
              <a:rPr lang="en-US" altLang="zh-CN" dirty="0" smtClean="0"/>
              <a:t>PKI </a:t>
            </a:r>
            <a:r>
              <a:rPr lang="zh-CN" altLang="en-US" dirty="0" smtClean="0"/>
              <a:t>发展的过程中为了将用户</a:t>
            </a:r>
            <a:r>
              <a:rPr lang="zh-CN" altLang="en-US" dirty="0" smtClean="0">
                <a:solidFill>
                  <a:srgbClr val="0000FF"/>
                </a:solidFill>
              </a:rPr>
              <a:t>权限的管理</a:t>
            </a:r>
            <a:r>
              <a:rPr lang="zh-CN" altLang="en-US" dirty="0" smtClean="0"/>
              <a:t>与其</a:t>
            </a:r>
            <a:r>
              <a:rPr lang="zh-CN" altLang="en-US" dirty="0" smtClean="0">
                <a:solidFill>
                  <a:srgbClr val="0000FF"/>
                </a:solidFill>
              </a:rPr>
              <a:t>公钥的管理</a:t>
            </a:r>
            <a:r>
              <a:rPr lang="zh-CN" altLang="en-US" dirty="0" smtClean="0">
                <a:solidFill>
                  <a:srgbClr val="008000"/>
                </a:solidFill>
              </a:rPr>
              <a:t>分离</a:t>
            </a:r>
            <a:r>
              <a:rPr lang="zh-CN" altLang="en-US" dirty="0" smtClean="0"/>
              <a:t>，由 </a:t>
            </a:r>
            <a:r>
              <a:rPr lang="en-US" altLang="zh-CN" dirty="0" smtClean="0"/>
              <a:t>IETF </a:t>
            </a:r>
            <a:r>
              <a:rPr lang="zh-CN" altLang="en-US" dirty="0" smtClean="0"/>
              <a:t>提出的一种标准</a:t>
            </a:r>
            <a:r>
              <a:rPr lang="zh-CN" altLang="en-US" dirty="0" smtClean="0"/>
              <a:t>。</a:t>
            </a:r>
            <a:endParaRPr lang="en-US" altLang="zh-CN" dirty="0" smtClean="0">
              <a:cs typeface="+mn-ea"/>
              <a:sym typeface="+mn-lt"/>
            </a:endParaRPr>
          </a:p>
          <a:p>
            <a:pPr lvl="1"/>
            <a:r>
              <a:rPr lang="en-US" altLang="zh-CN" dirty="0" smtClean="0"/>
              <a:t>PKI </a:t>
            </a:r>
            <a:r>
              <a:rPr lang="zh-CN" altLang="en-US" dirty="0" smtClean="0"/>
              <a:t>以</a:t>
            </a:r>
            <a:r>
              <a:rPr lang="zh-CN" altLang="en-US" dirty="0" smtClean="0"/>
              <a:t>公钥证书为基础</a:t>
            </a:r>
            <a:r>
              <a:rPr lang="zh-CN" altLang="en-US" dirty="0" smtClean="0"/>
              <a:t>，进行</a:t>
            </a:r>
            <a:r>
              <a:rPr lang="zh-CN" altLang="en-US" dirty="0" smtClean="0">
                <a:solidFill>
                  <a:srgbClr val="FF0000"/>
                </a:solidFill>
                <a:cs typeface="+mn-ea"/>
                <a:sym typeface="+mn-lt"/>
              </a:rPr>
              <a:t>身份鉴别</a:t>
            </a:r>
            <a:r>
              <a:rPr lang="zh-CN" altLang="en-US" dirty="0" smtClean="0">
                <a:cs typeface="+mn-ea"/>
                <a:sym typeface="+mn-lt"/>
              </a:rPr>
              <a:t>，</a:t>
            </a:r>
            <a:r>
              <a:rPr lang="zh-CN" altLang="en-US" dirty="0" smtClean="0"/>
              <a:t>实现</a:t>
            </a:r>
            <a:r>
              <a:rPr lang="zh-CN" altLang="en-US" dirty="0" smtClean="0"/>
              <a:t>用户身份的统一</a:t>
            </a:r>
            <a:r>
              <a:rPr lang="zh-CN" altLang="en-US" dirty="0" smtClean="0"/>
              <a:t>管理。</a:t>
            </a:r>
            <a:endParaRPr lang="en-US" altLang="zh-CN" dirty="0" smtClean="0"/>
          </a:p>
          <a:p>
            <a:pPr lvl="1"/>
            <a:r>
              <a:rPr lang="en-US" altLang="zh-CN" dirty="0" smtClean="0"/>
              <a:t>PMI </a:t>
            </a:r>
            <a:r>
              <a:rPr lang="zh-CN" altLang="en-US" dirty="0" smtClean="0"/>
              <a:t>以</a:t>
            </a:r>
            <a:r>
              <a:rPr lang="zh-CN" altLang="en-US" dirty="0" smtClean="0"/>
              <a:t>属性证书为基础</a:t>
            </a:r>
            <a:r>
              <a:rPr lang="zh-CN" altLang="en-US" dirty="0" smtClean="0"/>
              <a:t>，进行</a:t>
            </a:r>
            <a:r>
              <a:rPr lang="zh-CN" altLang="en-US" dirty="0" smtClean="0">
                <a:solidFill>
                  <a:srgbClr val="FF0000"/>
                </a:solidFill>
                <a:cs typeface="+mn-ea"/>
                <a:sym typeface="+mn-lt"/>
              </a:rPr>
              <a:t>授权</a:t>
            </a:r>
            <a:r>
              <a:rPr lang="zh-CN" altLang="en-US" dirty="0" smtClean="0">
                <a:solidFill>
                  <a:srgbClr val="FF0000"/>
                </a:solidFill>
                <a:cs typeface="+mn-ea"/>
                <a:sym typeface="+mn-lt"/>
              </a:rPr>
              <a:t>管理</a:t>
            </a:r>
            <a:r>
              <a:rPr lang="zh-CN" altLang="en-US" dirty="0" smtClean="0">
                <a:cs typeface="+mn-ea"/>
                <a:sym typeface="+mn-lt"/>
              </a:rPr>
              <a:t>，</a:t>
            </a:r>
            <a:r>
              <a:rPr lang="zh-CN" altLang="en-US" dirty="0" smtClean="0"/>
              <a:t>实现</a:t>
            </a:r>
            <a:r>
              <a:rPr lang="zh-CN" altLang="en-US" dirty="0" smtClean="0"/>
              <a:t>用户权限的统一管理</a:t>
            </a:r>
            <a:r>
              <a:rPr lang="zh-CN" altLang="en-US" dirty="0" smtClean="0"/>
              <a:t>。</a:t>
            </a:r>
            <a:endParaRPr lang="en-US" altLang="zh-CN" dirty="0" smtClean="0"/>
          </a:p>
          <a:p>
            <a:r>
              <a:rPr lang="en-US" altLang="zh-CN" dirty="0" smtClean="0"/>
              <a:t>PKI </a:t>
            </a:r>
            <a:r>
              <a:rPr lang="zh-CN" altLang="en-US" dirty="0" smtClean="0"/>
              <a:t>证明用户是谁，而 </a:t>
            </a:r>
            <a:r>
              <a:rPr lang="en-US" altLang="zh-CN" dirty="0" smtClean="0"/>
              <a:t>PMI </a:t>
            </a:r>
            <a:r>
              <a:rPr lang="zh-CN" altLang="en-US" dirty="0" smtClean="0"/>
              <a:t>证明该用户能做什么，</a:t>
            </a:r>
            <a:r>
              <a:rPr lang="en-US" altLang="zh-CN" dirty="0" smtClean="0"/>
              <a:t>PMI </a:t>
            </a:r>
            <a:r>
              <a:rPr lang="zh-CN" altLang="en-US" dirty="0" smtClean="0"/>
              <a:t>需要 </a:t>
            </a:r>
            <a:r>
              <a:rPr lang="en-US" altLang="zh-CN" dirty="0" smtClean="0"/>
              <a:t>PKI </a:t>
            </a:r>
            <a:r>
              <a:rPr lang="zh-CN" altLang="en-US" dirty="0" smtClean="0"/>
              <a:t>为其提供身份认证</a:t>
            </a:r>
            <a:r>
              <a:rPr lang="zh-CN" altLang="en-US" dirty="0" smtClean="0"/>
              <a:t>。</a:t>
            </a:r>
            <a:r>
              <a:rPr lang="zh-CN" altLang="en-US" dirty="0" smtClean="0">
                <a:cs typeface="+mn-ea"/>
                <a:sym typeface="+mn-lt"/>
              </a:rPr>
              <a:t>将 PKI 和 PMI 技术</a:t>
            </a:r>
            <a:r>
              <a:rPr lang="zh-CN" altLang="en-US" dirty="0" smtClean="0">
                <a:cs typeface="+mn-ea"/>
                <a:sym typeface="+mn-lt"/>
              </a:rPr>
              <a:t>结合，实现可信的身份认证和可信授权管理是目前较为完善的安全保障措施。</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dirty="0" smtClean="0"/>
              <a:t>4 </a:t>
            </a:r>
            <a:r>
              <a:rPr lang="zh-CN" altLang="en-US" dirty="0" smtClean="0"/>
              <a:t>基于</a:t>
            </a:r>
            <a:r>
              <a:rPr lang="zh-CN" altLang="en-US" dirty="0"/>
              <a:t>角色的访问控制</a:t>
            </a:r>
          </a:p>
        </p:txBody>
      </p:sp>
      <p:sp>
        <p:nvSpPr>
          <p:cNvPr id="61443" name="Rectangle 3"/>
          <p:cNvSpPr>
            <a:spLocks noGrp="1" noChangeArrowheads="1"/>
          </p:cNvSpPr>
          <p:nvPr>
            <p:ph type="body" idx="1"/>
          </p:nvPr>
        </p:nvSpPr>
        <p:spPr/>
        <p:txBody>
          <a:bodyPr>
            <a:normAutofit/>
          </a:bodyPr>
          <a:lstStyle/>
          <a:p>
            <a:r>
              <a:rPr lang="zh-CN" altLang="en-US" dirty="0" smtClean="0">
                <a:cs typeface="+mn-ea"/>
                <a:sym typeface="+mn-lt"/>
              </a:rPr>
              <a:t>以资源分配管理为主的PMI系统，其授权管理是基于角色的。角色是给用户分配权限的一种间接手段，是对用户拥有的职能和权限的一种</a:t>
            </a:r>
            <a:r>
              <a:rPr lang="zh-CN" altLang="en-US" dirty="0" smtClean="0">
                <a:cs typeface="+mn-ea"/>
                <a:sym typeface="+mn-lt"/>
              </a:rPr>
              <a:t>抽象。通过</a:t>
            </a:r>
            <a:r>
              <a:rPr lang="zh-CN" altLang="en-US" dirty="0" smtClean="0">
                <a:cs typeface="+mn-ea"/>
                <a:sym typeface="+mn-lt"/>
              </a:rPr>
              <a:t>定义角色，为每个角色分配一定的权限</a:t>
            </a:r>
            <a:r>
              <a:rPr lang="zh-CN" altLang="en-US" dirty="0" smtClean="0">
                <a:cs typeface="+mn-ea"/>
                <a:sym typeface="+mn-lt"/>
              </a:rPr>
              <a:t>。</a:t>
            </a:r>
            <a:endParaRPr lang="en-US" altLang="zh-CN" dirty="0" smtClean="0"/>
          </a:p>
          <a:p>
            <a:r>
              <a:rPr lang="zh-CN" altLang="en-US" dirty="0" smtClean="0"/>
              <a:t>基于</a:t>
            </a:r>
            <a:r>
              <a:rPr lang="zh-CN" altLang="en-US" dirty="0"/>
              <a:t>角色的访问控制技术可以减少授权管理的复杂度，降低管理开销，提高访问控制的安全性，而且能够实现基于策略的授权管理和访问控制。</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sz="quarter" idx="1"/>
          </p:nvPr>
        </p:nvSpPr>
        <p:spPr/>
        <p:txBody>
          <a:bodyPr/>
          <a:lstStyle/>
          <a:p>
            <a:r>
              <a:rPr lang="en-US" altLang="zh-CN" dirty="0" smtClean="0"/>
              <a:t>PKI </a:t>
            </a:r>
            <a:r>
              <a:rPr lang="zh-CN" altLang="en-US" dirty="0" smtClean="0"/>
              <a:t>的概念、特点、功能、组成。</a:t>
            </a:r>
            <a:endParaRPr lang="en-US" altLang="zh-CN" dirty="0" smtClean="0"/>
          </a:p>
          <a:p>
            <a:r>
              <a:rPr lang="zh-CN" altLang="en-US" dirty="0" smtClean="0"/>
              <a:t>数字</a:t>
            </a:r>
            <a:r>
              <a:rPr lang="zh-CN" altLang="en-US" dirty="0" smtClean="0"/>
              <a:t>证书的概念、构成、使用。</a:t>
            </a:r>
            <a:endParaRPr lang="en-US" altLang="zh-CN" dirty="0" smtClean="0"/>
          </a:p>
          <a:p>
            <a:r>
              <a:rPr lang="en-US" altLang="zh-CN" dirty="0" smtClean="0"/>
              <a:t>PMI </a:t>
            </a:r>
            <a:r>
              <a:rPr lang="zh-CN" altLang="en-US" dirty="0" smtClean="0"/>
              <a:t>与 </a:t>
            </a:r>
            <a:r>
              <a:rPr lang="en-US" altLang="zh-CN" dirty="0" smtClean="0"/>
              <a:t>PKI </a:t>
            </a:r>
            <a:r>
              <a:rPr lang="zh-CN" altLang="en-US" dirty="0" smtClean="0"/>
              <a:t>的区别与联系。</a:t>
            </a:r>
            <a:endParaRPr lang="en-US" altLang="zh-CN" dirty="0" smtClean="0"/>
          </a:p>
          <a:p>
            <a:r>
              <a:rPr lang="zh-CN" altLang="en-US" dirty="0" smtClean="0"/>
              <a:t>基于角色的访问控制的概念。</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PKI </a:t>
            </a:r>
            <a:r>
              <a:rPr lang="zh-CN" altLang="en-US" dirty="0" smtClean="0"/>
              <a:t>的功能</a:t>
            </a:r>
            <a:endParaRPr lang="zh-CN" altLang="en-US" dirty="0"/>
          </a:p>
        </p:txBody>
      </p:sp>
      <p:sp>
        <p:nvSpPr>
          <p:cNvPr id="3" name="内容占位符 2"/>
          <p:cNvSpPr>
            <a:spLocks noGrp="1"/>
          </p:cNvSpPr>
          <p:nvPr>
            <p:ph sz="quarter" idx="1"/>
          </p:nvPr>
        </p:nvSpPr>
        <p:spPr/>
        <p:txBody>
          <a:bodyPr/>
          <a:lstStyle/>
          <a:p>
            <a:r>
              <a:rPr lang="zh-CN" altLang="en-US" dirty="0" smtClean="0"/>
              <a:t>保密性</a:t>
            </a:r>
            <a:endParaRPr lang="en-US" altLang="zh-CN" dirty="0" smtClean="0"/>
          </a:p>
          <a:p>
            <a:r>
              <a:rPr lang="zh-CN" altLang="en-US" dirty="0" smtClean="0"/>
              <a:t>完整性</a:t>
            </a:r>
            <a:endParaRPr lang="en-US" altLang="zh-CN" dirty="0" smtClean="0"/>
          </a:p>
          <a:p>
            <a:r>
              <a:rPr lang="zh-CN" altLang="en-US" dirty="0" smtClean="0"/>
              <a:t>真实性</a:t>
            </a:r>
            <a:endParaRPr lang="en-US" altLang="zh-CN" dirty="0" smtClean="0"/>
          </a:p>
          <a:p>
            <a:r>
              <a:rPr lang="zh-CN" altLang="en-US" dirty="0" smtClean="0"/>
              <a:t>不可否认性</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PKI </a:t>
            </a:r>
            <a:r>
              <a:rPr lang="zh-CN" altLang="en-US" dirty="0" smtClean="0"/>
              <a:t>的目标</a:t>
            </a:r>
            <a:endParaRPr lang="zh-CN" altLang="en-US" dirty="0"/>
          </a:p>
        </p:txBody>
      </p:sp>
      <p:sp>
        <p:nvSpPr>
          <p:cNvPr id="3" name="内容占位符 2"/>
          <p:cNvSpPr>
            <a:spLocks noGrp="1"/>
          </p:cNvSpPr>
          <p:nvPr>
            <p:ph sz="quarter" idx="1"/>
          </p:nvPr>
        </p:nvSpPr>
        <p:spPr/>
        <p:txBody>
          <a:bodyPr/>
          <a:lstStyle/>
          <a:p>
            <a:pPr lvl="0"/>
            <a:r>
              <a:rPr lang="zh-CN" altLang="en-US" dirty="0" smtClean="0">
                <a:cs typeface="+mn-ea"/>
                <a:sym typeface="+mn-lt"/>
              </a:rPr>
              <a:t>PKI 机制的主要思想是通过公钥证书对某些行为进行授权，其目标是可以根据管理者的安全策略建立起一个</a:t>
            </a:r>
            <a:r>
              <a:rPr lang="zh-CN" altLang="en-US" dirty="0" smtClean="0">
                <a:solidFill>
                  <a:srgbClr val="FF0000"/>
                </a:solidFill>
                <a:cs typeface="+mn-ea"/>
                <a:sym typeface="+mn-lt"/>
              </a:rPr>
              <a:t>分布式的安全体系</a:t>
            </a:r>
            <a:r>
              <a:rPr lang="zh-CN" altLang="en-US" dirty="0" smtClean="0">
                <a:cs typeface="+mn-ea"/>
                <a:sym typeface="+mn-lt"/>
              </a:rPr>
              <a:t>。</a:t>
            </a:r>
            <a:endParaRPr lang="en-US" altLang="zh-CN" dirty="0" smtClean="0">
              <a:cs typeface="+mn-ea"/>
              <a:sym typeface="+mn-lt"/>
            </a:endParaRPr>
          </a:p>
          <a:p>
            <a:pPr lvl="0"/>
            <a:r>
              <a:rPr lang="zh-CN" altLang="en-US" dirty="0" smtClean="0">
                <a:cs typeface="+mn-ea"/>
                <a:sym typeface="+mn-lt"/>
              </a:rPr>
              <a:t>PKI 的核心是要解决</a:t>
            </a:r>
            <a:r>
              <a:rPr lang="zh-CN" altLang="en-US" dirty="0" smtClean="0">
                <a:solidFill>
                  <a:srgbClr val="FF0000"/>
                </a:solidFill>
                <a:cs typeface="+mn-ea"/>
                <a:sym typeface="+mn-lt"/>
              </a:rPr>
              <a:t>网络环境中的信任问题</a:t>
            </a:r>
            <a:r>
              <a:rPr lang="zh-CN" altLang="en-US" dirty="0" smtClean="0">
                <a:cs typeface="+mn-ea"/>
                <a:sym typeface="+mn-lt"/>
              </a:rPr>
              <a:t>，确定网络环境中行为主体（包括个人和组织）身份的唯一性、真实性和合法性，保护行为主体合法的安全利益。</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PKI </a:t>
            </a:r>
            <a:r>
              <a:rPr lang="zh-CN" altLang="en-US" dirty="0" smtClean="0"/>
              <a:t>的组成</a:t>
            </a:r>
            <a:endParaRPr lang="zh-CN" altLang="en-US" dirty="0"/>
          </a:p>
        </p:txBody>
      </p:sp>
      <p:pic>
        <p:nvPicPr>
          <p:cNvPr id="4" name="Picture 4" descr="3-1"/>
          <p:cNvPicPr>
            <a:picLocks noChangeAspect="1" noChangeArrowheads="1"/>
          </p:cNvPicPr>
          <p:nvPr/>
        </p:nvPicPr>
        <p:blipFill>
          <a:blip r:embed="rId2" cstate="print"/>
          <a:srcRect/>
          <a:stretch>
            <a:fillRect/>
          </a:stretch>
        </p:blipFill>
        <p:spPr>
          <a:xfrm>
            <a:off x="838200" y="1828800"/>
            <a:ext cx="7391400" cy="4038600"/>
          </a:xfrm>
          <a:prstGeom prst="rect">
            <a:avLst/>
          </a:prstGeo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PKI </a:t>
            </a:r>
            <a:r>
              <a:rPr lang="zh-CN" altLang="en-US" dirty="0" smtClean="0"/>
              <a:t>安全策略</a:t>
            </a:r>
            <a:endParaRPr lang="zh-CN" altLang="en-US" dirty="0"/>
          </a:p>
        </p:txBody>
      </p:sp>
      <p:sp>
        <p:nvSpPr>
          <p:cNvPr id="3" name="内容占位符 2"/>
          <p:cNvSpPr>
            <a:spLocks noGrp="1"/>
          </p:cNvSpPr>
          <p:nvPr>
            <p:ph sz="quarter" idx="1"/>
          </p:nvPr>
        </p:nvSpPr>
        <p:spPr/>
        <p:txBody>
          <a:bodyPr/>
          <a:lstStyle/>
          <a:p>
            <a:r>
              <a:rPr lang="en-US" altLang="zh-CN" dirty="0" smtClean="0"/>
              <a:t>CA </a:t>
            </a:r>
            <a:r>
              <a:rPr lang="zh-CN" altLang="en-US" dirty="0" smtClean="0"/>
              <a:t>的创建和运作方式。</a:t>
            </a:r>
          </a:p>
          <a:p>
            <a:r>
              <a:rPr lang="zh-CN" altLang="en-US" dirty="0" smtClean="0"/>
              <a:t>证书的申请、发行、接收和废除方式。</a:t>
            </a:r>
          </a:p>
          <a:p>
            <a:r>
              <a:rPr lang="zh-CN" altLang="en-US" dirty="0" smtClean="0"/>
              <a:t>密钥的申请、产生、存储和使用方式。</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认证机构</a:t>
            </a:r>
            <a:endParaRPr lang="zh-CN" altLang="en-US" dirty="0"/>
          </a:p>
        </p:txBody>
      </p:sp>
      <p:sp>
        <p:nvSpPr>
          <p:cNvPr id="3" name="内容占位符 2"/>
          <p:cNvSpPr>
            <a:spLocks noGrp="1"/>
          </p:cNvSpPr>
          <p:nvPr>
            <p:ph sz="quarter" idx="1"/>
          </p:nvPr>
        </p:nvSpPr>
        <p:spPr/>
        <p:txBody>
          <a:bodyPr/>
          <a:lstStyle/>
          <a:p>
            <a:r>
              <a:rPr lang="zh-CN" altLang="en-US" dirty="0" smtClean="0">
                <a:cs typeface="+mn-ea"/>
                <a:sym typeface="+mn-lt"/>
              </a:rPr>
              <a:t>认证机构（Certificate Authority，CA）是 PKI 的</a:t>
            </a:r>
            <a:r>
              <a:rPr lang="zh-CN" altLang="en-US" dirty="0" smtClean="0">
                <a:solidFill>
                  <a:srgbClr val="FF0000"/>
                </a:solidFill>
                <a:cs typeface="+mn-ea"/>
                <a:sym typeface="+mn-lt"/>
              </a:rPr>
              <a:t>信任基础</a:t>
            </a:r>
            <a:r>
              <a:rPr lang="zh-CN" altLang="en-US" dirty="0" smtClean="0">
                <a:cs typeface="+mn-ea"/>
                <a:sym typeface="+mn-lt"/>
              </a:rPr>
              <a:t>，它管理公钥的整个生命周期，其作用包括：发放证书、规定证书的有效期和通过发布证书废除列表（CRL）确保必要时可以废除证书。</a:t>
            </a:r>
            <a:endParaRPr lang="en-US" altLang="zh-CN" dirty="0" smtClean="0">
              <a:cs typeface="+mn-ea"/>
              <a:sym typeface="+mn-lt"/>
            </a:endParaRPr>
          </a:p>
          <a:p>
            <a:r>
              <a:rPr lang="zh-CN" altLang="en-US" dirty="0" smtClean="0">
                <a:cs typeface="+mn-ea"/>
                <a:sym typeface="+mn-lt"/>
              </a:rPr>
              <a:t>CA </a:t>
            </a:r>
            <a:r>
              <a:rPr lang="zh-CN" altLang="en-US" dirty="0" smtClean="0">
                <a:cs typeface="+mn-ea"/>
                <a:sym typeface="+mn-lt"/>
              </a:rPr>
              <a:t>必须是各行业、各部门及公众共同信任的、认可的、权威的、不参与交易的第三方网上身份认证机构。</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3011</TotalTime>
  <Words>2216</Words>
  <Application>Microsoft Office PowerPoint</Application>
  <PresentationFormat>全屏显示(4:3)</PresentationFormat>
  <Paragraphs>150</Paragraphs>
  <Slides>43</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43</vt:i4>
      </vt:variant>
    </vt:vector>
  </HeadingPairs>
  <TitlesOfParts>
    <vt:vector size="44" baseType="lpstr">
      <vt:lpstr>中性</vt:lpstr>
      <vt:lpstr>计算机与网络安全</vt:lpstr>
      <vt:lpstr>第三章 PKI/PMI技术及应用</vt:lpstr>
      <vt:lpstr>1 PKI 的概念 </vt:lpstr>
      <vt:lpstr>2 PKI 的特点</vt:lpstr>
      <vt:lpstr>3 PKI 的功能</vt:lpstr>
      <vt:lpstr>4 PKI 的目标</vt:lpstr>
      <vt:lpstr>5 PKI 的组成</vt:lpstr>
      <vt:lpstr>5.1 PKI 安全策略</vt:lpstr>
      <vt:lpstr>5.2 认证机构</vt:lpstr>
      <vt:lpstr>5.3 注册机构</vt:lpstr>
      <vt:lpstr>5.4 证书发布系统</vt:lpstr>
      <vt:lpstr>5.5 PKI 应用</vt:lpstr>
      <vt:lpstr>第三章 PKI/PMI技术及应用</vt:lpstr>
      <vt:lpstr>1 认证机构</vt:lpstr>
      <vt:lpstr>2 CA 的职能</vt:lpstr>
      <vt:lpstr>3 CA 的组成</vt:lpstr>
      <vt:lpstr>3.1 安全服务器</vt:lpstr>
      <vt:lpstr>3.2 CA 服务器</vt:lpstr>
      <vt:lpstr>3.3 注册机构</vt:lpstr>
      <vt:lpstr>3.4 LDAP 服务器</vt:lpstr>
      <vt:lpstr>3.5 数据库服务器</vt:lpstr>
      <vt:lpstr>4.1 CA 之间的信任关系</vt:lpstr>
      <vt:lpstr>4.2 CA 间的信任模型</vt:lpstr>
      <vt:lpstr>5 密钥管理</vt:lpstr>
      <vt:lpstr>5.1 密钥的产生</vt:lpstr>
      <vt:lpstr>5.2 密钥的备份和恢复</vt:lpstr>
      <vt:lpstr>5.3 密钥的更新</vt:lpstr>
      <vt:lpstr>第三章 PKI/PMI技术及应用</vt:lpstr>
      <vt:lpstr>1 数字证书</vt:lpstr>
      <vt:lpstr>1.1 数字证书的生成过程</vt:lpstr>
      <vt:lpstr>1.2 数字证书的直观概念</vt:lpstr>
      <vt:lpstr>1.3 数字证书的使用</vt:lpstr>
      <vt:lpstr>2 数字证书的格式</vt:lpstr>
      <vt:lpstr>2.1 X.509 的基本结构</vt:lpstr>
      <vt:lpstr>2.2 PKIX 模型</vt:lpstr>
      <vt:lpstr>3 证书管理</vt:lpstr>
      <vt:lpstr>第三章 PKI/PMI技术及应用</vt:lpstr>
      <vt:lpstr>1 PMI 技术</vt:lpstr>
      <vt:lpstr>2 属性证书</vt:lpstr>
      <vt:lpstr>3.1 PKI 与 PMI 的区别</vt:lpstr>
      <vt:lpstr>3.2 PKI 与 PMI 的联系</vt:lpstr>
      <vt:lpstr>4 基于角色的访问控制</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网络安全基础 应用于标准</dc:title>
  <dc:creator>Pan</dc:creator>
  <cp:lastModifiedBy>王泽群</cp:lastModifiedBy>
  <cp:revision>122</cp:revision>
  <dcterms:created xsi:type="dcterms:W3CDTF">2018-03-06T18:45:17Z</dcterms:created>
  <dcterms:modified xsi:type="dcterms:W3CDTF">2023-10-18T16:38:01Z</dcterms:modified>
</cp:coreProperties>
</file>