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8" r:id="rId2"/>
    <p:sldId id="321" r:id="rId3"/>
    <p:sldId id="549" r:id="rId4"/>
    <p:sldId id="550" r:id="rId5"/>
    <p:sldId id="520" r:id="rId6"/>
    <p:sldId id="521" r:id="rId7"/>
    <p:sldId id="522" r:id="rId8"/>
    <p:sldId id="523" r:id="rId9"/>
    <p:sldId id="551" r:id="rId10"/>
    <p:sldId id="524" r:id="rId11"/>
    <p:sldId id="561" r:id="rId12"/>
    <p:sldId id="525" r:id="rId13"/>
    <p:sldId id="562" r:id="rId14"/>
    <p:sldId id="526" r:id="rId15"/>
    <p:sldId id="527" r:id="rId16"/>
    <p:sldId id="528" r:id="rId17"/>
    <p:sldId id="529" r:id="rId18"/>
    <p:sldId id="552" r:id="rId19"/>
    <p:sldId id="531" r:id="rId20"/>
    <p:sldId id="553" r:id="rId21"/>
    <p:sldId id="533" r:id="rId22"/>
    <p:sldId id="554" r:id="rId23"/>
    <p:sldId id="535" r:id="rId24"/>
    <p:sldId id="555" r:id="rId25"/>
    <p:sldId id="537" r:id="rId26"/>
    <p:sldId id="538" r:id="rId27"/>
    <p:sldId id="539" r:id="rId28"/>
    <p:sldId id="540" r:id="rId29"/>
    <p:sldId id="556" r:id="rId30"/>
    <p:sldId id="557" r:id="rId31"/>
    <p:sldId id="558" r:id="rId32"/>
    <p:sldId id="544" r:id="rId33"/>
    <p:sldId id="563" r:id="rId34"/>
    <p:sldId id="545" r:id="rId35"/>
    <p:sldId id="546" r:id="rId36"/>
    <p:sldId id="547" r:id="rId37"/>
    <p:sldId id="548" r:id="rId38"/>
    <p:sldId id="56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80"/>
    <a:srgbClr val="339933"/>
    <a:srgbClr val="33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87"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1224A-076A-4E23-8A80-E87BEEBC1915}" type="datetimeFigureOut">
              <a:rPr lang="zh-CN" altLang="en-US" smtClean="0"/>
              <a:pPr/>
              <a:t>2023/12/19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661AC4-653F-48C0-AECC-E7A4215037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6CCBE2-1C81-44B7-9123-69CD5609B99D}" type="datetimeFigureOut">
              <a:rPr lang="zh-CN" altLang="en-US" smtClean="0"/>
              <a:pPr/>
              <a:t>2023/12/19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7B8A1-31EB-4C0C-8DA0-D92A76E4135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2023/12/19</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2023/12/19</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2023/12/19</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2023/12/19</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2023/12/19</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2023/12/19</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2023/12/19</a:t>
            </a:fld>
            <a:endParaRPr lang="zh-CN" altLang="en-US"/>
          </a:p>
        </p:txBody>
      </p:sp>
      <p:sp>
        <p:nvSpPr>
          <p:cNvPr id="3" name="页脚占位符 2"/>
          <p:cNvSpPr>
            <a:spLocks noGrp="1"/>
          </p:cNvSpPr>
          <p:nvPr>
            <p:ph type="ftr" sz="quarter" idx="11"/>
          </p:nvPr>
        </p:nvSpPr>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2023/12/19</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2023/12/19</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dirty="0"/>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8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pitchFamily="2" charset="2"/>
        <a:buChar char="Ø"/>
        <a:defRPr kumimoji="0" sz="24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itchFamily="2" charset="2"/>
        <a:buChar char="ü"/>
        <a:defRPr kumimoji="0" sz="20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itchFamily="2" charset="2"/>
        <a:buChar char="l"/>
        <a:defRPr kumimoji="0" sz="18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itchFamily="2" charset="2"/>
        <a:buChar char="u"/>
        <a:defRPr kumimoji="0" sz="16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3501008"/>
          </a:xfrm>
        </p:spPr>
        <p:txBody>
          <a:bodyPr>
            <a:normAutofit/>
          </a:bodyPr>
          <a:lstStyle/>
          <a:p>
            <a:pPr algn="ctr">
              <a:lnSpc>
                <a:spcPct val="150000"/>
              </a:lnSpc>
            </a:pPr>
            <a:r>
              <a:rPr lang="zh-CN" altLang="en-US" sz="7200" dirty="0" smtClean="0"/>
              <a:t>网络安全</a:t>
            </a:r>
            <a:endParaRPr lang="zh-CN" altLang="en-US" dirty="0"/>
          </a:p>
        </p:txBody>
      </p:sp>
      <p:sp>
        <p:nvSpPr>
          <p:cNvPr id="3" name="副标题 2"/>
          <p:cNvSpPr>
            <a:spLocks noGrp="1"/>
          </p:cNvSpPr>
          <p:nvPr>
            <p:ph type="subTitle" idx="1"/>
          </p:nvPr>
        </p:nvSpPr>
        <p:spPr/>
        <p:txBody>
          <a:bodyPr/>
          <a:lstStyle/>
          <a:p>
            <a:r>
              <a:rPr lang="zh-CN" altLang="en-US" dirty="0" smtClean="0"/>
              <a:t>海南大学网络空间安全学院</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dirty="0" smtClean="0"/>
              <a:t>1.7 </a:t>
            </a:r>
            <a:r>
              <a:rPr lang="zh-CN" altLang="en-US" dirty="0" smtClean="0"/>
              <a:t>漏洞扫描</a:t>
            </a:r>
          </a:p>
        </p:txBody>
      </p:sp>
      <p:sp>
        <p:nvSpPr>
          <p:cNvPr id="72707" name="Rectangle 4"/>
          <p:cNvSpPr>
            <a:spLocks noGrp="1" noChangeArrowheads="1"/>
          </p:cNvSpPr>
          <p:nvPr>
            <p:ph sz="quarter" idx="1"/>
          </p:nvPr>
        </p:nvSpPr>
        <p:spPr>
          <a:xfrm>
            <a:off x="609600" y="1589088"/>
            <a:ext cx="3886200" cy="4572000"/>
          </a:xfrm>
        </p:spPr>
        <p:txBody>
          <a:bodyPr>
            <a:normAutofit/>
          </a:bodyPr>
          <a:lstStyle/>
          <a:p>
            <a:pPr>
              <a:lnSpc>
                <a:spcPct val="90000"/>
              </a:lnSpc>
            </a:pPr>
            <a:r>
              <a:rPr lang="zh-CN" altLang="en-US" dirty="0" smtClean="0"/>
              <a:t>阶段</a:t>
            </a:r>
          </a:p>
          <a:p>
            <a:pPr marL="822960" lvl="1" indent="-457200">
              <a:lnSpc>
                <a:spcPct val="250000"/>
              </a:lnSpc>
              <a:buFont typeface="+mj-lt"/>
              <a:buAutoNum type="arabicPeriod"/>
            </a:pPr>
            <a:r>
              <a:rPr lang="zh-CN" altLang="en-US" dirty="0" smtClean="0"/>
              <a:t>发现目标</a:t>
            </a:r>
          </a:p>
          <a:p>
            <a:pPr marL="822960" lvl="1" indent="-457200">
              <a:lnSpc>
                <a:spcPct val="250000"/>
              </a:lnSpc>
              <a:buFont typeface="+mj-lt"/>
              <a:buAutoNum type="arabicPeriod"/>
            </a:pPr>
            <a:r>
              <a:rPr lang="zh-CN" altLang="en-US" dirty="0" smtClean="0"/>
              <a:t>搜集信息</a:t>
            </a:r>
          </a:p>
          <a:p>
            <a:pPr marL="822960" lvl="1" indent="-457200">
              <a:lnSpc>
                <a:spcPct val="250000"/>
              </a:lnSpc>
              <a:buFont typeface="+mj-lt"/>
              <a:buAutoNum type="arabicPeriod"/>
            </a:pPr>
            <a:r>
              <a:rPr lang="zh-CN" altLang="en-US" dirty="0" smtClean="0"/>
              <a:t>判断漏洞</a:t>
            </a:r>
          </a:p>
        </p:txBody>
      </p:sp>
      <p:sp>
        <p:nvSpPr>
          <p:cNvPr id="72708" name="Rectangle 5"/>
          <p:cNvSpPr>
            <a:spLocks noGrp="1" noChangeArrowheads="1"/>
          </p:cNvSpPr>
          <p:nvPr>
            <p:ph sz="quarter" idx="2"/>
          </p:nvPr>
        </p:nvSpPr>
        <p:spPr>
          <a:xfrm>
            <a:off x="4845050" y="1589088"/>
            <a:ext cx="3886200" cy="4572000"/>
          </a:xfrm>
        </p:spPr>
        <p:txBody>
          <a:bodyPr>
            <a:normAutofit/>
          </a:bodyPr>
          <a:lstStyle/>
          <a:p>
            <a:pPr>
              <a:lnSpc>
                <a:spcPct val="90000"/>
              </a:lnSpc>
            </a:pPr>
            <a:r>
              <a:rPr lang="zh-CN" altLang="en-US" dirty="0" smtClean="0"/>
              <a:t>方法</a:t>
            </a:r>
          </a:p>
          <a:p>
            <a:pPr marL="822960" lvl="1" indent="-457200">
              <a:lnSpc>
                <a:spcPct val="200000"/>
              </a:lnSpc>
              <a:buFont typeface="+mj-lt"/>
              <a:buAutoNum type="arabicPeriod"/>
            </a:pPr>
            <a:r>
              <a:rPr lang="zh-CN" altLang="en-US" dirty="0" smtClean="0"/>
              <a:t>主机扫描</a:t>
            </a:r>
          </a:p>
          <a:p>
            <a:pPr marL="822960" lvl="1" indent="-457200">
              <a:lnSpc>
                <a:spcPct val="200000"/>
              </a:lnSpc>
              <a:buFont typeface="+mj-lt"/>
              <a:buAutoNum type="arabicPeriod"/>
            </a:pPr>
            <a:r>
              <a:rPr lang="zh-CN" altLang="en-US" dirty="0" smtClean="0"/>
              <a:t>端口扫描</a:t>
            </a:r>
          </a:p>
          <a:p>
            <a:pPr marL="822960" lvl="1" indent="-457200">
              <a:lnSpc>
                <a:spcPct val="200000"/>
              </a:lnSpc>
              <a:buFont typeface="+mj-lt"/>
              <a:buAutoNum type="arabicPeriod"/>
            </a:pPr>
            <a:r>
              <a:rPr lang="zh-CN" altLang="en-US" dirty="0" smtClean="0"/>
              <a:t>辨识系统</a:t>
            </a:r>
            <a:r>
              <a:rPr lang="en-US" altLang="zh-CN" dirty="0" smtClean="0"/>
              <a:t>/</a:t>
            </a:r>
            <a:r>
              <a:rPr lang="zh-CN" altLang="en-US" dirty="0" smtClean="0"/>
              <a:t>服务</a:t>
            </a:r>
          </a:p>
          <a:p>
            <a:pPr marL="822960" lvl="1" indent="-457200">
              <a:lnSpc>
                <a:spcPct val="200000"/>
              </a:lnSpc>
              <a:buFont typeface="+mj-lt"/>
              <a:buAutoNum type="arabicPeriod"/>
            </a:pPr>
            <a:r>
              <a:rPr lang="zh-CN" altLang="en-US" dirty="0" smtClean="0"/>
              <a:t>漏洞扫描</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0" y="2743200"/>
            <a:ext cx="7123113" cy="3781425"/>
          </a:xfrm>
        </p:spPr>
        <p:txBody>
          <a:bodyPr/>
          <a:lstStyle/>
          <a:p>
            <a:pPr marL="514350" indent="-514350">
              <a:buFont typeface="+mj-lt"/>
              <a:buAutoNum type="arabicPeriod"/>
              <a:defRPr/>
            </a:pPr>
            <a:r>
              <a:rPr lang="zh-CN" altLang="en-US" dirty="0" smtClean="0"/>
              <a:t>概述</a:t>
            </a:r>
            <a:endParaRPr lang="en-US" altLang="zh-CN" dirty="0" smtClean="0"/>
          </a:p>
          <a:p>
            <a:pPr marL="514350" indent="-514350">
              <a:buFont typeface="+mj-lt"/>
              <a:buAutoNum type="arabicPeriod"/>
              <a:defRPr/>
            </a:pPr>
            <a:r>
              <a:rPr lang="zh-CN" altLang="en-US" dirty="0" smtClean="0">
                <a:solidFill>
                  <a:srgbClr val="00B050"/>
                </a:solidFill>
              </a:rPr>
              <a:t>发现目标</a:t>
            </a:r>
            <a:endParaRPr lang="en-US" altLang="zh-CN" dirty="0" smtClean="0">
              <a:solidFill>
                <a:srgbClr val="00B050"/>
              </a:solidFill>
            </a:endParaRPr>
          </a:p>
          <a:p>
            <a:pPr marL="514350" indent="-514350">
              <a:buFont typeface="+mj-lt"/>
              <a:buAutoNum type="arabicPeriod"/>
              <a:defRPr/>
            </a:pPr>
            <a:r>
              <a:rPr lang="zh-CN" altLang="en-US" dirty="0" smtClean="0"/>
              <a:t>搜集信息</a:t>
            </a:r>
            <a:endParaRPr lang="en-US" altLang="zh-CN" dirty="0" smtClean="0"/>
          </a:p>
          <a:p>
            <a:pPr marL="514350" indent="-514350">
              <a:buFont typeface="+mj-lt"/>
              <a:buAutoNum type="arabicPeriod"/>
              <a:defRPr/>
            </a:pPr>
            <a:r>
              <a:rPr lang="zh-CN" altLang="en-US" dirty="0" smtClean="0"/>
              <a:t>判断漏洞</a:t>
            </a:r>
            <a:endParaRPr lang="en-US" altLang="zh-CN" dirty="0" smtClean="0"/>
          </a:p>
          <a:p>
            <a:pPr marL="514350" indent="-514350">
              <a:buFont typeface="+mj-lt"/>
              <a:buAutoNum type="arabicPeriod"/>
              <a:defRPr/>
            </a:pPr>
            <a:endParaRPr lang="en-US" altLang="zh-CN" dirty="0" smtClean="0"/>
          </a:p>
        </p:txBody>
      </p:sp>
      <p:sp>
        <p:nvSpPr>
          <p:cNvPr id="15363" name="标题 3"/>
          <p:cNvSpPr>
            <a:spLocks noGrp="1"/>
          </p:cNvSpPr>
          <p:nvPr>
            <p:ph type="title"/>
          </p:nvPr>
        </p:nvSpPr>
        <p:spPr/>
        <p:txBody>
          <a:bodyPr>
            <a:normAutofit/>
          </a:bodyPr>
          <a:lstStyle/>
          <a:p>
            <a:r>
              <a:rPr lang="zh-CN" altLang="en-US" dirty="0" smtClean="0"/>
              <a:t>第五章 漏洞扫描</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12775" y="228600"/>
            <a:ext cx="8153400" cy="990600"/>
          </a:xfrm>
        </p:spPr>
        <p:txBody>
          <a:bodyPr/>
          <a:lstStyle/>
          <a:p>
            <a:r>
              <a:rPr lang="en-US" altLang="zh-CN" dirty="0" smtClean="0"/>
              <a:t>2 </a:t>
            </a:r>
            <a:r>
              <a:rPr lang="zh-CN" altLang="en-US" dirty="0" smtClean="0"/>
              <a:t>发现目标</a:t>
            </a:r>
          </a:p>
        </p:txBody>
      </p:sp>
      <p:pic>
        <p:nvPicPr>
          <p:cNvPr id="73731" name="Picture 4"/>
          <p:cNvPicPr>
            <a:picLocks noGrp="1" noChangeAspect="1" noChangeArrowheads="1"/>
          </p:cNvPicPr>
          <p:nvPr>
            <p:ph sz="quarter" idx="1"/>
          </p:nvPr>
        </p:nvPicPr>
        <p:blipFill>
          <a:blip r:embed="rId2" cstate="print"/>
          <a:srcRect t="4495"/>
          <a:stretch>
            <a:fillRect/>
          </a:stretch>
        </p:blipFill>
        <p:spPr>
          <a:xfrm>
            <a:off x="838200" y="1600200"/>
            <a:ext cx="7623175" cy="5008563"/>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0" y="2743200"/>
            <a:ext cx="7123113" cy="3781425"/>
          </a:xfrm>
        </p:spPr>
        <p:txBody>
          <a:bodyPr/>
          <a:lstStyle/>
          <a:p>
            <a:pPr marL="514350" indent="-514350">
              <a:buFont typeface="+mj-lt"/>
              <a:buAutoNum type="arabicPeriod"/>
              <a:defRPr/>
            </a:pPr>
            <a:r>
              <a:rPr lang="zh-CN" altLang="en-US" dirty="0" smtClean="0"/>
              <a:t>概述</a:t>
            </a:r>
            <a:endParaRPr lang="en-US" altLang="zh-CN" dirty="0" smtClean="0"/>
          </a:p>
          <a:p>
            <a:pPr marL="514350" indent="-514350">
              <a:buFont typeface="+mj-lt"/>
              <a:buAutoNum type="arabicPeriod"/>
              <a:defRPr/>
            </a:pPr>
            <a:r>
              <a:rPr lang="zh-CN" altLang="en-US" dirty="0" smtClean="0"/>
              <a:t>发现目标</a:t>
            </a:r>
            <a:endParaRPr lang="en-US" altLang="zh-CN" dirty="0" smtClean="0"/>
          </a:p>
          <a:p>
            <a:pPr marL="514350" indent="-514350">
              <a:buFont typeface="+mj-lt"/>
              <a:buAutoNum type="arabicPeriod"/>
              <a:defRPr/>
            </a:pPr>
            <a:r>
              <a:rPr lang="zh-CN" altLang="en-US" dirty="0" smtClean="0">
                <a:solidFill>
                  <a:srgbClr val="00B050"/>
                </a:solidFill>
              </a:rPr>
              <a:t>搜集信息</a:t>
            </a:r>
            <a:endParaRPr lang="en-US" altLang="zh-CN" dirty="0" smtClean="0">
              <a:solidFill>
                <a:srgbClr val="00B050"/>
              </a:solidFill>
            </a:endParaRPr>
          </a:p>
          <a:p>
            <a:pPr marL="514350" indent="-514350">
              <a:buFont typeface="+mj-lt"/>
              <a:buAutoNum type="arabicPeriod"/>
              <a:defRPr/>
            </a:pPr>
            <a:r>
              <a:rPr lang="zh-CN" altLang="en-US" dirty="0" smtClean="0"/>
              <a:t>判断漏洞</a:t>
            </a:r>
            <a:endParaRPr lang="en-US" altLang="zh-CN" dirty="0" smtClean="0"/>
          </a:p>
          <a:p>
            <a:pPr marL="514350" indent="-514350">
              <a:buFont typeface="+mj-lt"/>
              <a:buAutoNum type="arabicPeriod"/>
              <a:defRPr/>
            </a:pPr>
            <a:endParaRPr lang="en-US" altLang="zh-CN" dirty="0" smtClean="0"/>
          </a:p>
        </p:txBody>
      </p:sp>
      <p:sp>
        <p:nvSpPr>
          <p:cNvPr id="15363" name="标题 3"/>
          <p:cNvSpPr>
            <a:spLocks noGrp="1"/>
          </p:cNvSpPr>
          <p:nvPr>
            <p:ph type="title"/>
          </p:nvPr>
        </p:nvSpPr>
        <p:spPr/>
        <p:txBody>
          <a:bodyPr>
            <a:normAutofit/>
          </a:bodyPr>
          <a:lstStyle/>
          <a:p>
            <a:r>
              <a:rPr lang="zh-CN" altLang="en-US" dirty="0" smtClean="0"/>
              <a:t>第五章 漏洞扫描</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12775" y="228600"/>
            <a:ext cx="8153400" cy="990600"/>
          </a:xfrm>
        </p:spPr>
        <p:txBody>
          <a:bodyPr/>
          <a:lstStyle/>
          <a:p>
            <a:r>
              <a:rPr lang="en-US" altLang="zh-CN" dirty="0" smtClean="0"/>
              <a:t>3 </a:t>
            </a:r>
            <a:r>
              <a:rPr lang="zh-CN" altLang="en-US" dirty="0" smtClean="0"/>
              <a:t>搜集信息</a:t>
            </a:r>
          </a:p>
        </p:txBody>
      </p:sp>
      <p:sp>
        <p:nvSpPr>
          <p:cNvPr id="74755" name="Rectangle 3"/>
          <p:cNvSpPr>
            <a:spLocks noGrp="1" noChangeArrowheads="1"/>
          </p:cNvSpPr>
          <p:nvPr>
            <p:ph sz="quarter" idx="1"/>
          </p:nvPr>
        </p:nvSpPr>
        <p:spPr>
          <a:xfrm>
            <a:off x="612775" y="1600200"/>
            <a:ext cx="8153400" cy="4495800"/>
          </a:xfrm>
        </p:spPr>
        <p:txBody>
          <a:bodyPr>
            <a:normAutofit/>
          </a:bodyPr>
          <a:lstStyle/>
          <a:p>
            <a:pPr>
              <a:lnSpc>
                <a:spcPct val="90000"/>
              </a:lnSpc>
            </a:pPr>
            <a:r>
              <a:rPr lang="zh-CN" altLang="en-US" dirty="0" smtClean="0"/>
              <a:t>在找出网络上存活的主机之后，需要进一步获得目标主机的操作系统信息和开放服务信息。</a:t>
            </a:r>
          </a:p>
          <a:p>
            <a:pPr>
              <a:lnSpc>
                <a:spcPct val="90000"/>
              </a:lnSpc>
            </a:pPr>
            <a:r>
              <a:rPr lang="zh-CN" altLang="en-US" dirty="0" smtClean="0"/>
              <a:t>主要技术包括：</a:t>
            </a:r>
          </a:p>
          <a:p>
            <a:pPr marL="834390" lvl="1" indent="-514350">
              <a:lnSpc>
                <a:spcPct val="90000"/>
              </a:lnSpc>
              <a:buFont typeface="+mj-lt"/>
              <a:buAutoNum type="arabicPeriod"/>
            </a:pPr>
            <a:r>
              <a:rPr lang="zh-CN" altLang="en-US" dirty="0" smtClean="0"/>
              <a:t>端口扫描</a:t>
            </a:r>
          </a:p>
          <a:p>
            <a:pPr marL="834390" lvl="1" indent="-514350">
              <a:lnSpc>
                <a:spcPct val="90000"/>
              </a:lnSpc>
              <a:buFont typeface="+mj-lt"/>
              <a:buAutoNum type="arabicPeriod"/>
            </a:pPr>
            <a:r>
              <a:rPr lang="zh-CN" altLang="en-US" dirty="0" smtClean="0"/>
              <a:t>服务识别</a:t>
            </a:r>
          </a:p>
          <a:p>
            <a:pPr marL="834390" lvl="1" indent="-514350">
              <a:lnSpc>
                <a:spcPct val="90000"/>
              </a:lnSpc>
              <a:buFont typeface="+mj-lt"/>
              <a:buAutoNum type="arabicPeriod"/>
            </a:pPr>
            <a:r>
              <a:rPr lang="zh-CN" altLang="en-US" dirty="0" smtClean="0"/>
              <a:t>操作系统探测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12775" y="228600"/>
            <a:ext cx="8153400" cy="990600"/>
          </a:xfrm>
        </p:spPr>
        <p:txBody>
          <a:bodyPr/>
          <a:lstStyle/>
          <a:p>
            <a:r>
              <a:rPr lang="en-US" altLang="zh-CN" dirty="0" smtClean="0"/>
              <a:t>3.1 </a:t>
            </a:r>
            <a:r>
              <a:rPr lang="zh-CN" altLang="en-US" dirty="0" smtClean="0"/>
              <a:t>端口扫描</a:t>
            </a:r>
          </a:p>
        </p:txBody>
      </p:sp>
      <p:sp>
        <p:nvSpPr>
          <p:cNvPr id="75779" name="Rectangle 3"/>
          <p:cNvSpPr>
            <a:spLocks noGrp="1" noChangeArrowheads="1"/>
          </p:cNvSpPr>
          <p:nvPr>
            <p:ph sz="quarter" idx="1"/>
          </p:nvPr>
        </p:nvSpPr>
        <p:spPr>
          <a:xfrm>
            <a:off x="612775" y="1600200"/>
            <a:ext cx="8153400" cy="5105400"/>
          </a:xfrm>
        </p:spPr>
        <p:txBody>
          <a:bodyPr/>
          <a:lstStyle/>
          <a:p>
            <a:pPr>
              <a:lnSpc>
                <a:spcPct val="90000"/>
              </a:lnSpc>
            </a:pPr>
            <a:r>
              <a:rPr lang="en-US" altLang="zh-CN" dirty="0" smtClean="0"/>
              <a:t>TCP SYN </a:t>
            </a:r>
            <a:r>
              <a:rPr lang="zh-CN" altLang="en-US" dirty="0" smtClean="0"/>
              <a:t>扫描</a:t>
            </a:r>
          </a:p>
          <a:p>
            <a:pPr>
              <a:lnSpc>
                <a:spcPct val="90000"/>
              </a:lnSpc>
            </a:pPr>
            <a:r>
              <a:rPr lang="en-US" altLang="zh-CN" dirty="0" smtClean="0"/>
              <a:t>TCP connect( ) </a:t>
            </a:r>
            <a:r>
              <a:rPr lang="zh-CN" altLang="en-US" dirty="0" smtClean="0"/>
              <a:t>扫描</a:t>
            </a:r>
          </a:p>
          <a:p>
            <a:pPr>
              <a:lnSpc>
                <a:spcPct val="90000"/>
              </a:lnSpc>
            </a:pPr>
            <a:r>
              <a:rPr lang="en-US" altLang="zh-CN" dirty="0" smtClean="0"/>
              <a:t>TCP ACK </a:t>
            </a:r>
            <a:r>
              <a:rPr lang="zh-CN" altLang="en-US" dirty="0" smtClean="0"/>
              <a:t>扫描</a:t>
            </a:r>
          </a:p>
          <a:p>
            <a:pPr>
              <a:lnSpc>
                <a:spcPct val="90000"/>
              </a:lnSpc>
            </a:pPr>
            <a:r>
              <a:rPr lang="en-US" altLang="zh-CN" dirty="0" smtClean="0"/>
              <a:t>TCP FIN </a:t>
            </a:r>
            <a:r>
              <a:rPr lang="zh-CN" altLang="en-US" dirty="0" smtClean="0"/>
              <a:t>扫描</a:t>
            </a:r>
          </a:p>
          <a:p>
            <a:pPr>
              <a:lnSpc>
                <a:spcPct val="90000"/>
              </a:lnSpc>
            </a:pPr>
            <a:r>
              <a:rPr lang="en-US" altLang="zh-CN" dirty="0" smtClean="0"/>
              <a:t>TCP XMAS </a:t>
            </a:r>
            <a:r>
              <a:rPr lang="zh-CN" altLang="en-US" dirty="0" smtClean="0"/>
              <a:t>扫描</a:t>
            </a:r>
          </a:p>
          <a:p>
            <a:pPr>
              <a:lnSpc>
                <a:spcPct val="90000"/>
              </a:lnSpc>
            </a:pPr>
            <a:r>
              <a:rPr lang="en-US" altLang="zh-CN" dirty="0" smtClean="0"/>
              <a:t>TCP NULL </a:t>
            </a:r>
            <a:r>
              <a:rPr lang="zh-CN" altLang="en-US" dirty="0" smtClean="0"/>
              <a:t>扫描</a:t>
            </a:r>
          </a:p>
          <a:p>
            <a:pPr>
              <a:lnSpc>
                <a:spcPct val="90000"/>
              </a:lnSpc>
            </a:pPr>
            <a:r>
              <a:rPr lang="en-US" altLang="zh-CN" dirty="0" smtClean="0"/>
              <a:t>UDP </a:t>
            </a:r>
            <a:r>
              <a:rPr lang="zh-CN" altLang="en-US" dirty="0" smtClean="0"/>
              <a:t>扫描</a:t>
            </a:r>
            <a:endParaRPr lang="en-US" altLang="zh-CN" dirty="0" smtClean="0"/>
          </a:p>
          <a:p>
            <a:pPr>
              <a:lnSpc>
                <a:spcPct val="90000"/>
              </a:lnSpc>
            </a:pPr>
            <a:r>
              <a:rPr lang="en-US" altLang="zh-CN" dirty="0" smtClean="0"/>
              <a:t>FTP </a:t>
            </a:r>
            <a:r>
              <a:rPr lang="zh-CN" altLang="en-US" dirty="0" smtClean="0"/>
              <a:t>反弹扫描</a:t>
            </a:r>
          </a:p>
          <a:p>
            <a:pPr>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612775" y="228600"/>
            <a:ext cx="8153400" cy="990600"/>
          </a:xfrm>
        </p:spPr>
        <p:txBody>
          <a:bodyPr/>
          <a:lstStyle/>
          <a:p>
            <a:r>
              <a:rPr lang="en-US" altLang="zh-CN" dirty="0" smtClean="0"/>
              <a:t>3.1.1 TCP SYN </a:t>
            </a:r>
            <a:r>
              <a:rPr lang="zh-CN" altLang="en-US" dirty="0" smtClean="0"/>
              <a:t>扫描</a:t>
            </a:r>
          </a:p>
        </p:txBody>
      </p:sp>
      <p:sp>
        <p:nvSpPr>
          <p:cNvPr id="76803" name="内容占位符 2"/>
          <p:cNvSpPr>
            <a:spLocks noGrp="1"/>
          </p:cNvSpPr>
          <p:nvPr>
            <p:ph sz="quarter" idx="1"/>
          </p:nvPr>
        </p:nvSpPr>
        <p:spPr>
          <a:xfrm>
            <a:off x="612775" y="1600200"/>
            <a:ext cx="8153400" cy="4495800"/>
          </a:xfrm>
        </p:spPr>
        <p:txBody>
          <a:bodyPr/>
          <a:lstStyle/>
          <a:p>
            <a:r>
              <a:rPr lang="zh-CN" altLang="en-US" dirty="0" smtClean="0"/>
              <a:t>也被称作半开放扫描（</a:t>
            </a:r>
            <a:r>
              <a:rPr lang="en-US" altLang="zh-CN" dirty="0" smtClean="0"/>
              <a:t>Half-open scanning</a:t>
            </a:r>
            <a:r>
              <a:rPr lang="zh-CN" altLang="en-US" dirty="0" smtClean="0"/>
              <a:t>）。该方式由特权用户构造并发送 </a:t>
            </a:r>
            <a:r>
              <a:rPr lang="en-US" altLang="zh-CN" dirty="0" smtClean="0"/>
              <a:t>SYN </a:t>
            </a:r>
            <a:r>
              <a:rPr lang="zh-CN" altLang="en-US" dirty="0" smtClean="0"/>
              <a:t>包到目标主机指定端口：</a:t>
            </a:r>
            <a:endParaRPr lang="en-US" altLang="zh-CN" dirty="0" smtClean="0"/>
          </a:p>
          <a:p>
            <a:pPr lvl="1"/>
            <a:r>
              <a:rPr lang="zh-CN" altLang="en-US" dirty="0" smtClean="0"/>
              <a:t>收到 </a:t>
            </a:r>
            <a:r>
              <a:rPr lang="en-US" altLang="zh-CN" dirty="0" smtClean="0"/>
              <a:t>SYN/ACK </a:t>
            </a:r>
            <a:r>
              <a:rPr lang="zh-CN" altLang="en-US" dirty="0" smtClean="0"/>
              <a:t>回复，该端口是开放的；</a:t>
            </a:r>
            <a:endParaRPr lang="en-US" altLang="zh-CN" dirty="0" smtClean="0"/>
          </a:p>
          <a:p>
            <a:pPr lvl="1"/>
            <a:r>
              <a:rPr lang="zh-CN" altLang="en-US" dirty="0" smtClean="0"/>
              <a:t>收到 </a:t>
            </a:r>
            <a:r>
              <a:rPr lang="en-US" altLang="zh-CN" dirty="0" smtClean="0"/>
              <a:t>RST </a:t>
            </a:r>
            <a:r>
              <a:rPr lang="zh-CN" altLang="en-US" dirty="0" smtClean="0"/>
              <a:t>回复，该端口是关闭的；</a:t>
            </a:r>
            <a:endParaRPr lang="en-US" altLang="zh-CN" dirty="0" smtClean="0"/>
          </a:p>
          <a:p>
            <a:pPr lvl="1"/>
            <a:r>
              <a:rPr lang="zh-CN" altLang="en-US" dirty="0" smtClean="0"/>
              <a:t>没有收到回复，该端口是被屏蔽的。</a:t>
            </a:r>
            <a:endParaRPr lang="en-US" altLang="zh-CN" dirty="0" smtClean="0"/>
          </a:p>
          <a:p>
            <a:r>
              <a:rPr lang="zh-CN" altLang="en-US" dirty="0" smtClean="0"/>
              <a:t>由于该方式仅发送 </a:t>
            </a:r>
            <a:r>
              <a:rPr lang="en-US" altLang="zh-CN" dirty="0" smtClean="0"/>
              <a:t>SYN </a:t>
            </a:r>
            <a:r>
              <a:rPr lang="zh-CN" altLang="en-US" dirty="0" smtClean="0"/>
              <a:t>包，而不建立完整的 </a:t>
            </a:r>
            <a:r>
              <a:rPr lang="en-US" altLang="zh-CN" dirty="0" smtClean="0"/>
              <a:t>TCP </a:t>
            </a:r>
            <a:r>
              <a:rPr lang="zh-CN" altLang="en-US" dirty="0" smtClean="0"/>
              <a:t>连接，所以相对比较隐蔽，效率比较高，适用范围广。</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3"/>
          <p:cNvSpPr>
            <a:spLocks noGrp="1"/>
          </p:cNvSpPr>
          <p:nvPr>
            <p:ph type="title"/>
          </p:nvPr>
        </p:nvSpPr>
        <p:spPr/>
        <p:txBody>
          <a:bodyPr/>
          <a:lstStyle/>
          <a:p>
            <a:r>
              <a:rPr lang="en-US" altLang="zh-CN" dirty="0" smtClean="0"/>
              <a:t>3.1.1 TCP SYN </a:t>
            </a:r>
            <a:r>
              <a:rPr lang="zh-CN" altLang="en-US" dirty="0" smtClean="0"/>
              <a:t>扫描</a:t>
            </a:r>
          </a:p>
        </p:txBody>
      </p:sp>
      <p:pic>
        <p:nvPicPr>
          <p:cNvPr id="77827" name="内容占位符 8" descr="03.png"/>
          <p:cNvPicPr>
            <a:picLocks noGrp="1" noChangeAspect="1"/>
          </p:cNvPicPr>
          <p:nvPr>
            <p:ph sz="quarter" idx="2"/>
          </p:nvPr>
        </p:nvPicPr>
        <p:blipFill>
          <a:blip r:embed="rId2" cstate="print"/>
          <a:srcRect/>
          <a:stretch>
            <a:fillRect/>
          </a:stretch>
        </p:blipFill>
        <p:spPr>
          <a:xfrm>
            <a:off x="609600" y="3200400"/>
            <a:ext cx="3981450" cy="1476375"/>
          </a:xfrm>
        </p:spPr>
      </p:pic>
      <p:pic>
        <p:nvPicPr>
          <p:cNvPr id="77828" name="内容占位符 9" descr="04.png"/>
          <p:cNvPicPr>
            <a:picLocks noGrp="1" noChangeAspect="1"/>
          </p:cNvPicPr>
          <p:nvPr>
            <p:ph sz="quarter" idx="4"/>
          </p:nvPr>
        </p:nvPicPr>
        <p:blipFill>
          <a:blip r:embed="rId3" cstate="print"/>
          <a:srcRect/>
          <a:stretch>
            <a:fillRect/>
          </a:stretch>
        </p:blipFill>
        <p:spPr>
          <a:xfrm>
            <a:off x="4800600" y="3200400"/>
            <a:ext cx="3981450" cy="1476375"/>
          </a:xfrm>
        </p:spPr>
      </p:pic>
      <p:sp>
        <p:nvSpPr>
          <p:cNvPr id="77829" name="文本占位符 4"/>
          <p:cNvSpPr>
            <a:spLocks noGrp="1"/>
          </p:cNvSpPr>
          <p:nvPr>
            <p:ph type="body" sz="quarter" idx="1"/>
          </p:nvPr>
        </p:nvSpPr>
        <p:spPr>
          <a:xfrm>
            <a:off x="609600" y="1752600"/>
            <a:ext cx="3886200" cy="639763"/>
          </a:xfrm>
        </p:spPr>
        <p:txBody>
          <a:bodyPr/>
          <a:lstStyle/>
          <a:p>
            <a:r>
              <a:rPr lang="zh-CN" altLang="en-US" smtClean="0"/>
              <a:t>端口关闭</a:t>
            </a:r>
          </a:p>
        </p:txBody>
      </p:sp>
      <p:sp>
        <p:nvSpPr>
          <p:cNvPr id="7" name="文本占位符 6"/>
          <p:cNvSpPr>
            <a:spLocks noGrp="1"/>
          </p:cNvSpPr>
          <p:nvPr>
            <p:ph type="body" sz="quarter" idx="3"/>
          </p:nvPr>
        </p:nvSpPr>
        <p:spPr>
          <a:xfrm>
            <a:off x="4800600" y="1752600"/>
            <a:ext cx="3886200" cy="639763"/>
          </a:xfrm>
        </p:spPr>
        <p:txBody>
          <a:bodyPr/>
          <a:lstStyle/>
          <a:p>
            <a:pPr>
              <a:defRPr/>
            </a:pPr>
            <a:r>
              <a:rPr lang="zh-CN" altLang="en-US" dirty="0" smtClean="0"/>
              <a:t>端口开放</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3.1.2 TCP connect </a:t>
            </a:r>
            <a:r>
              <a:rPr lang="zh-CN" altLang="en-US" dirty="0" smtClean="0"/>
              <a:t>扫描</a:t>
            </a:r>
            <a:endParaRPr lang="zh-CN" altLang="en-US" dirty="0"/>
          </a:p>
        </p:txBody>
      </p:sp>
      <p:sp>
        <p:nvSpPr>
          <p:cNvPr id="8" name="内容占位符 7"/>
          <p:cNvSpPr>
            <a:spLocks noGrp="1"/>
          </p:cNvSpPr>
          <p:nvPr>
            <p:ph sz="quarter" idx="1"/>
          </p:nvPr>
        </p:nvSpPr>
        <p:spPr/>
        <p:txBody>
          <a:bodyPr/>
          <a:lstStyle/>
          <a:p>
            <a:r>
              <a:rPr lang="zh-CN" altLang="en-US" dirty="0" smtClean="0"/>
              <a:t>使用系统调用函数 </a:t>
            </a:r>
            <a:r>
              <a:rPr lang="en-US" altLang="zh-CN" dirty="0" smtClean="0"/>
              <a:t>API connect </a:t>
            </a:r>
            <a:r>
              <a:rPr lang="zh-CN" altLang="en-US" dirty="0" smtClean="0"/>
              <a:t>向目标主机的指定端口发起连接：</a:t>
            </a:r>
          </a:p>
          <a:p>
            <a:pPr lvl="1"/>
            <a:r>
              <a:rPr lang="zh-CN" altLang="en-US" dirty="0" smtClean="0"/>
              <a:t>收到 </a:t>
            </a:r>
            <a:r>
              <a:rPr lang="en-US" altLang="zh-CN" dirty="0" smtClean="0"/>
              <a:t>SYN/ACK </a:t>
            </a:r>
            <a:r>
              <a:rPr lang="zh-CN" altLang="en-US" dirty="0" smtClean="0"/>
              <a:t>回复，该端口是开放的；</a:t>
            </a:r>
          </a:p>
          <a:p>
            <a:pPr lvl="1"/>
            <a:r>
              <a:rPr lang="zh-CN" altLang="en-US" dirty="0" smtClean="0"/>
              <a:t>收到 </a:t>
            </a:r>
            <a:r>
              <a:rPr lang="en-US" altLang="zh-CN" dirty="0" smtClean="0"/>
              <a:t>RST </a:t>
            </a:r>
            <a:r>
              <a:rPr lang="zh-CN" altLang="en-US" dirty="0" smtClean="0"/>
              <a:t>回复，该端口是关闭的；</a:t>
            </a:r>
          </a:p>
          <a:p>
            <a:pPr lvl="1"/>
            <a:r>
              <a:rPr lang="zh-CN" altLang="en-US" dirty="0" smtClean="0"/>
              <a:t>没有收到回复，该端口是被屏蔽的。</a:t>
            </a:r>
          </a:p>
          <a:p>
            <a:r>
              <a:rPr lang="zh-CN" altLang="en-US" dirty="0" smtClean="0"/>
              <a:t>该方式扫描速度较慢，且由于建立完整的 </a:t>
            </a:r>
            <a:r>
              <a:rPr lang="en-US" altLang="zh-CN" dirty="0" smtClean="0"/>
              <a:t>TCP </a:t>
            </a:r>
            <a:r>
              <a:rPr lang="zh-CN" altLang="en-US" dirty="0" smtClean="0"/>
              <a:t>连接会在目标机上留下记录信息，不够隐蔽，所以，</a:t>
            </a:r>
            <a:r>
              <a:rPr lang="en-US" altLang="zh-CN" dirty="0" smtClean="0"/>
              <a:t>TCP connect </a:t>
            </a:r>
            <a:r>
              <a:rPr lang="zh-CN" altLang="en-US" dirty="0" smtClean="0"/>
              <a:t>是在 </a:t>
            </a:r>
            <a:r>
              <a:rPr lang="en-US" altLang="zh-CN" dirty="0" smtClean="0"/>
              <a:t>TCP SYN </a:t>
            </a:r>
            <a:r>
              <a:rPr lang="zh-CN" altLang="en-US" dirty="0" smtClean="0"/>
              <a:t>无法使用才考虑选择的方式。</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dirty="0" smtClean="0"/>
              <a:t>3.1.2 TCP connect </a:t>
            </a:r>
            <a:r>
              <a:rPr lang="zh-CN" altLang="en-US" dirty="0" smtClean="0"/>
              <a:t>扫描</a:t>
            </a:r>
          </a:p>
        </p:txBody>
      </p:sp>
      <p:sp>
        <p:nvSpPr>
          <p:cNvPr id="79875" name="文本占位符 4"/>
          <p:cNvSpPr>
            <a:spLocks noGrp="1"/>
          </p:cNvSpPr>
          <p:nvPr>
            <p:ph type="body" sz="quarter" idx="1"/>
          </p:nvPr>
        </p:nvSpPr>
        <p:spPr>
          <a:xfrm>
            <a:off x="609600" y="1752600"/>
            <a:ext cx="3886200" cy="639763"/>
          </a:xfrm>
        </p:spPr>
        <p:txBody>
          <a:bodyPr/>
          <a:lstStyle/>
          <a:p>
            <a:r>
              <a:rPr lang="zh-CN" altLang="en-US" smtClean="0"/>
              <a:t>端口关闭</a:t>
            </a:r>
          </a:p>
        </p:txBody>
      </p:sp>
      <p:sp>
        <p:nvSpPr>
          <p:cNvPr id="6" name="文本占位符 5"/>
          <p:cNvSpPr>
            <a:spLocks noGrp="1"/>
          </p:cNvSpPr>
          <p:nvPr>
            <p:ph type="body" sz="quarter" idx="3"/>
          </p:nvPr>
        </p:nvSpPr>
        <p:spPr>
          <a:xfrm>
            <a:off x="4800600" y="1752600"/>
            <a:ext cx="3886200" cy="639763"/>
          </a:xfrm>
        </p:spPr>
        <p:txBody>
          <a:bodyPr/>
          <a:lstStyle/>
          <a:p>
            <a:pPr>
              <a:defRPr/>
            </a:pPr>
            <a:r>
              <a:rPr lang="zh-CN" altLang="en-US" dirty="0" smtClean="0"/>
              <a:t>端口开放</a:t>
            </a:r>
            <a:endParaRPr lang="zh-CN" altLang="en-US" dirty="0"/>
          </a:p>
        </p:txBody>
      </p:sp>
      <p:pic>
        <p:nvPicPr>
          <p:cNvPr id="79877" name="Picture 4" descr="https://images2018.cnblogs.com/blog/806469/201803/806469-20180308104543743-162566366.png"/>
          <p:cNvPicPr>
            <a:picLocks noGrp="1" noChangeAspect="1" noChangeArrowheads="1"/>
          </p:cNvPicPr>
          <p:nvPr>
            <p:ph sz="quarter" idx="2"/>
          </p:nvPr>
        </p:nvPicPr>
        <p:blipFill>
          <a:blip r:embed="rId2" cstate="print"/>
          <a:srcRect/>
          <a:stretch>
            <a:fillRect/>
          </a:stretch>
        </p:blipFill>
        <p:spPr>
          <a:xfrm>
            <a:off x="685800" y="3276600"/>
            <a:ext cx="3981450" cy="1476375"/>
          </a:xfrm>
          <a:noFill/>
        </p:spPr>
      </p:pic>
      <p:pic>
        <p:nvPicPr>
          <p:cNvPr id="79878" name="Picture 5" descr="C:\Users\Pan\Desktop\02.png"/>
          <p:cNvPicPr>
            <a:picLocks noGrp="1" noChangeAspect="1" noChangeArrowheads="1"/>
          </p:cNvPicPr>
          <p:nvPr>
            <p:ph sz="quarter" idx="4"/>
          </p:nvPr>
        </p:nvPicPr>
        <p:blipFill>
          <a:blip r:embed="rId3" cstate="print"/>
          <a:srcRect/>
          <a:stretch>
            <a:fillRect/>
          </a:stretch>
        </p:blipFill>
        <p:spPr>
          <a:xfrm>
            <a:off x="4800600" y="3276600"/>
            <a:ext cx="3981450" cy="1476375"/>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0" y="2743200"/>
            <a:ext cx="7123113" cy="3781425"/>
          </a:xfrm>
        </p:spPr>
        <p:txBody>
          <a:bodyPr/>
          <a:lstStyle/>
          <a:p>
            <a:pPr marL="514350" indent="-514350">
              <a:buFont typeface="+mj-lt"/>
              <a:buAutoNum type="arabicPeriod"/>
              <a:defRPr/>
            </a:pPr>
            <a:r>
              <a:rPr lang="zh-CN" altLang="en-US" dirty="0" smtClean="0">
                <a:solidFill>
                  <a:srgbClr val="00B050"/>
                </a:solidFill>
              </a:rPr>
              <a:t>概述</a:t>
            </a:r>
            <a:endParaRPr lang="en-US" altLang="zh-CN" dirty="0" smtClean="0">
              <a:solidFill>
                <a:srgbClr val="00B050"/>
              </a:solidFill>
            </a:endParaRPr>
          </a:p>
          <a:p>
            <a:pPr marL="514350" indent="-514350">
              <a:buFont typeface="+mj-lt"/>
              <a:buAutoNum type="arabicPeriod"/>
              <a:defRPr/>
            </a:pPr>
            <a:r>
              <a:rPr lang="zh-CN" altLang="en-US" dirty="0" smtClean="0"/>
              <a:t>发现目标</a:t>
            </a:r>
            <a:endParaRPr lang="en-US" altLang="zh-CN" dirty="0" smtClean="0"/>
          </a:p>
          <a:p>
            <a:pPr marL="514350" indent="-514350">
              <a:buFont typeface="+mj-lt"/>
              <a:buAutoNum type="arabicPeriod"/>
              <a:defRPr/>
            </a:pPr>
            <a:r>
              <a:rPr lang="zh-CN" altLang="en-US" dirty="0" smtClean="0"/>
              <a:t>搜集信息</a:t>
            </a:r>
            <a:endParaRPr lang="en-US" altLang="zh-CN" dirty="0" smtClean="0"/>
          </a:p>
          <a:p>
            <a:pPr marL="514350" indent="-514350">
              <a:buFont typeface="+mj-lt"/>
              <a:buAutoNum type="arabicPeriod"/>
              <a:defRPr/>
            </a:pPr>
            <a:r>
              <a:rPr lang="zh-CN" altLang="en-US" dirty="0" smtClean="0"/>
              <a:t>判断漏洞</a:t>
            </a:r>
            <a:endParaRPr lang="en-US" altLang="zh-CN" dirty="0" smtClean="0"/>
          </a:p>
          <a:p>
            <a:pPr marL="514350" indent="-514350">
              <a:buFont typeface="+mj-lt"/>
              <a:buAutoNum type="arabicPeriod"/>
              <a:defRPr/>
            </a:pPr>
            <a:endParaRPr lang="en-US" altLang="zh-CN" dirty="0" smtClean="0"/>
          </a:p>
        </p:txBody>
      </p:sp>
      <p:sp>
        <p:nvSpPr>
          <p:cNvPr id="15363" name="标题 3"/>
          <p:cNvSpPr>
            <a:spLocks noGrp="1"/>
          </p:cNvSpPr>
          <p:nvPr>
            <p:ph type="title"/>
          </p:nvPr>
        </p:nvSpPr>
        <p:spPr/>
        <p:txBody>
          <a:bodyPr>
            <a:normAutofit/>
          </a:bodyPr>
          <a:lstStyle/>
          <a:p>
            <a:r>
              <a:rPr lang="zh-CN" altLang="en-US" dirty="0" smtClean="0"/>
              <a:t>第五章 漏洞扫描</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3.1.3 TCP ACK </a:t>
            </a:r>
            <a:r>
              <a:rPr lang="zh-CN" altLang="en-US" dirty="0" smtClean="0"/>
              <a:t>扫描</a:t>
            </a:r>
            <a:endParaRPr lang="zh-CN" altLang="en-US" dirty="0"/>
          </a:p>
        </p:txBody>
      </p:sp>
      <p:sp>
        <p:nvSpPr>
          <p:cNvPr id="8" name="内容占位符 7"/>
          <p:cNvSpPr>
            <a:spLocks noGrp="1"/>
          </p:cNvSpPr>
          <p:nvPr>
            <p:ph sz="quarter" idx="1"/>
          </p:nvPr>
        </p:nvSpPr>
        <p:spPr/>
        <p:txBody>
          <a:bodyPr/>
          <a:lstStyle/>
          <a:p>
            <a:r>
              <a:rPr lang="zh-CN" altLang="en-US" dirty="0" smtClean="0"/>
              <a:t>向目标主机的指定端口发送 </a:t>
            </a:r>
            <a:r>
              <a:rPr lang="en-US" altLang="zh-CN" dirty="0" smtClean="0"/>
              <a:t>ACK </a:t>
            </a:r>
            <a:r>
              <a:rPr lang="zh-CN" altLang="en-US" dirty="0" smtClean="0"/>
              <a:t>包：</a:t>
            </a:r>
          </a:p>
          <a:p>
            <a:pPr lvl="1"/>
            <a:r>
              <a:rPr lang="zh-CN" altLang="en-US" dirty="0" smtClean="0"/>
              <a:t>收到 </a:t>
            </a:r>
            <a:r>
              <a:rPr lang="en-US" altLang="zh-CN" dirty="0" smtClean="0"/>
              <a:t>RST </a:t>
            </a:r>
            <a:r>
              <a:rPr lang="zh-CN" altLang="en-US" dirty="0" smtClean="0"/>
              <a:t>回复，说明该端口未被屏蔽；</a:t>
            </a:r>
          </a:p>
          <a:p>
            <a:pPr lvl="1"/>
            <a:r>
              <a:rPr lang="zh-CN" altLang="en-US" dirty="0" smtClean="0"/>
              <a:t>没有收到回复，说明该端口被屏蔽。</a:t>
            </a:r>
          </a:p>
          <a:p>
            <a:r>
              <a:rPr lang="zh-CN" altLang="en-US" dirty="0" smtClean="0"/>
              <a:t>该方式只能用于确定防火墙是否屏蔽某个端口，可以辅助 </a:t>
            </a:r>
            <a:r>
              <a:rPr lang="en-US" altLang="zh-CN" dirty="0" smtClean="0"/>
              <a:t>TCP SYN </a:t>
            </a:r>
            <a:r>
              <a:rPr lang="zh-CN" altLang="en-US" dirty="0" smtClean="0"/>
              <a:t>的方式来判断目标主机防火墙的状况。</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en-US" altLang="zh-CN" dirty="0" smtClean="0"/>
              <a:t>3.1.3 TCP ACK </a:t>
            </a:r>
            <a:r>
              <a:rPr lang="zh-CN" altLang="en-US" dirty="0" smtClean="0"/>
              <a:t>扫描</a:t>
            </a:r>
          </a:p>
        </p:txBody>
      </p:sp>
      <p:sp>
        <p:nvSpPr>
          <p:cNvPr id="81923" name="文本占位符 4"/>
          <p:cNvSpPr>
            <a:spLocks noGrp="1"/>
          </p:cNvSpPr>
          <p:nvPr>
            <p:ph type="body" sz="quarter" idx="1"/>
          </p:nvPr>
        </p:nvSpPr>
        <p:spPr>
          <a:xfrm>
            <a:off x="609600" y="1752600"/>
            <a:ext cx="3886200" cy="639763"/>
          </a:xfrm>
        </p:spPr>
        <p:txBody>
          <a:bodyPr/>
          <a:lstStyle/>
          <a:p>
            <a:r>
              <a:rPr lang="zh-CN" altLang="en-US" smtClean="0"/>
              <a:t>端口被屏蔽</a:t>
            </a:r>
          </a:p>
        </p:txBody>
      </p:sp>
      <p:sp>
        <p:nvSpPr>
          <p:cNvPr id="6" name="文本占位符 5"/>
          <p:cNvSpPr>
            <a:spLocks noGrp="1"/>
          </p:cNvSpPr>
          <p:nvPr>
            <p:ph type="body" sz="quarter" idx="3"/>
          </p:nvPr>
        </p:nvSpPr>
        <p:spPr>
          <a:xfrm>
            <a:off x="4800600" y="1752600"/>
            <a:ext cx="3886200" cy="639763"/>
          </a:xfrm>
        </p:spPr>
        <p:txBody>
          <a:bodyPr/>
          <a:lstStyle/>
          <a:p>
            <a:pPr>
              <a:defRPr/>
            </a:pPr>
            <a:r>
              <a:rPr lang="zh-CN" altLang="en-US" dirty="0" smtClean="0"/>
              <a:t>端口未屏蔽</a:t>
            </a:r>
            <a:endParaRPr lang="zh-CN" altLang="en-US" dirty="0"/>
          </a:p>
        </p:txBody>
      </p:sp>
      <p:pic>
        <p:nvPicPr>
          <p:cNvPr id="81925" name="内容占位符 9" descr="05.png"/>
          <p:cNvPicPr>
            <a:picLocks noGrp="1" noChangeAspect="1"/>
          </p:cNvPicPr>
          <p:nvPr>
            <p:ph sz="quarter" idx="2"/>
          </p:nvPr>
        </p:nvPicPr>
        <p:blipFill>
          <a:blip r:embed="rId2" cstate="print"/>
          <a:srcRect/>
          <a:stretch>
            <a:fillRect/>
          </a:stretch>
        </p:blipFill>
        <p:spPr>
          <a:xfrm>
            <a:off x="533400" y="3352800"/>
            <a:ext cx="4021138" cy="1476375"/>
          </a:xfrm>
        </p:spPr>
      </p:pic>
      <p:pic>
        <p:nvPicPr>
          <p:cNvPr id="81926" name="内容占位符 11" descr="06.png"/>
          <p:cNvPicPr>
            <a:picLocks noGrp="1" noChangeAspect="1"/>
          </p:cNvPicPr>
          <p:nvPr>
            <p:ph sz="quarter" idx="4"/>
          </p:nvPr>
        </p:nvPicPr>
        <p:blipFill>
          <a:blip r:embed="rId3" cstate="print"/>
          <a:srcRect/>
          <a:stretch>
            <a:fillRect/>
          </a:stretch>
        </p:blipFill>
        <p:spPr>
          <a:xfrm>
            <a:off x="4727575" y="3386138"/>
            <a:ext cx="4021138" cy="1474787"/>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3.1.4 TCP FIN/XMAS/NULL </a:t>
            </a:r>
            <a:r>
              <a:rPr lang="zh-CN" altLang="en-US" dirty="0" smtClean="0"/>
              <a:t>扫描</a:t>
            </a:r>
            <a:endParaRPr lang="zh-CN" altLang="en-US" dirty="0"/>
          </a:p>
        </p:txBody>
      </p:sp>
      <p:sp>
        <p:nvSpPr>
          <p:cNvPr id="8" name="内容占位符 7"/>
          <p:cNvSpPr>
            <a:spLocks noGrp="1"/>
          </p:cNvSpPr>
          <p:nvPr>
            <p:ph sz="quarter" idx="1"/>
          </p:nvPr>
        </p:nvSpPr>
        <p:spPr/>
        <p:txBody>
          <a:bodyPr/>
          <a:lstStyle/>
          <a:p>
            <a:r>
              <a:rPr lang="en-US" altLang="zh-CN" dirty="0" smtClean="0"/>
              <a:t>TCP FIN </a:t>
            </a:r>
            <a:r>
              <a:rPr lang="zh-CN" altLang="en-US" dirty="0" smtClean="0"/>
              <a:t>扫描：</a:t>
            </a:r>
            <a:r>
              <a:rPr lang="en-US" altLang="zh-CN" dirty="0" smtClean="0"/>
              <a:t>FIN=1</a:t>
            </a:r>
          </a:p>
          <a:p>
            <a:r>
              <a:rPr lang="en-US" altLang="zh-CN" dirty="0" smtClean="0"/>
              <a:t>TCP XMAS </a:t>
            </a:r>
            <a:r>
              <a:rPr lang="zh-CN" altLang="en-US" dirty="0" smtClean="0"/>
              <a:t>扫描：</a:t>
            </a:r>
            <a:r>
              <a:rPr lang="en-US" altLang="zh-CN" dirty="0" smtClean="0"/>
              <a:t>FIN=1 </a:t>
            </a:r>
            <a:r>
              <a:rPr lang="zh-CN" altLang="en-US" dirty="0" smtClean="0"/>
              <a:t>且 </a:t>
            </a:r>
            <a:r>
              <a:rPr lang="en-US" altLang="zh-CN" dirty="0" smtClean="0"/>
              <a:t>URG=1 </a:t>
            </a:r>
            <a:r>
              <a:rPr lang="zh-CN" altLang="en-US" dirty="0" smtClean="0"/>
              <a:t>且 </a:t>
            </a:r>
            <a:r>
              <a:rPr lang="en-US" altLang="zh-CN" dirty="0" smtClean="0"/>
              <a:t>PUSH=1</a:t>
            </a:r>
          </a:p>
          <a:p>
            <a:r>
              <a:rPr lang="en-US" altLang="zh-CN" dirty="0" smtClean="0"/>
              <a:t>TCP NULL </a:t>
            </a:r>
            <a:r>
              <a:rPr lang="zh-CN" altLang="en-US" dirty="0" smtClean="0"/>
              <a:t>扫描：所有标志位置 </a:t>
            </a:r>
            <a:r>
              <a:rPr lang="en-US" altLang="zh-CN" dirty="0" smtClean="0"/>
              <a:t>0</a:t>
            </a:r>
          </a:p>
          <a:p>
            <a:r>
              <a:rPr lang="zh-CN" altLang="en-US" dirty="0" smtClean="0"/>
              <a:t>这三种扫描方式被称为秘密扫描，相对隐蔽：</a:t>
            </a:r>
          </a:p>
          <a:p>
            <a:pPr lvl="1"/>
            <a:r>
              <a:rPr lang="zh-CN" altLang="en-US" dirty="0" smtClean="0"/>
              <a:t>收到 </a:t>
            </a:r>
            <a:r>
              <a:rPr lang="en-US" altLang="zh-CN" dirty="0" smtClean="0"/>
              <a:t>RST </a:t>
            </a:r>
            <a:r>
              <a:rPr lang="zh-CN" altLang="en-US" dirty="0" smtClean="0"/>
              <a:t>回复，该端口是关闭的；</a:t>
            </a:r>
          </a:p>
          <a:p>
            <a:pPr lvl="1"/>
            <a:r>
              <a:rPr lang="zh-CN" altLang="en-US" dirty="0" smtClean="0"/>
              <a:t>没有收到回复，该端口可能是开放的或被屏蔽的。</a:t>
            </a:r>
            <a:endParaRPr lang="en-US" altLang="zh-CN" dirty="0" smtClean="0"/>
          </a:p>
          <a:p>
            <a:pPr marL="320040" lvl="1" indent="-320040">
              <a:spcBef>
                <a:spcPts val="700"/>
              </a:spcBef>
              <a:buClr>
                <a:schemeClr val="accent2"/>
              </a:buClr>
              <a:buSzPct val="60000"/>
              <a:buFont typeface="Wingdings"/>
              <a:buChar char=""/>
            </a:pPr>
            <a:r>
              <a:rPr lang="en-US" altLang="zh-CN" sz="2800" dirty="0" smtClean="0"/>
              <a:t>Windows </a:t>
            </a:r>
            <a:r>
              <a:rPr lang="zh-CN" altLang="en-US" sz="2800" dirty="0" smtClean="0"/>
              <a:t>操作系统不可用，全部响应 </a:t>
            </a:r>
            <a:r>
              <a:rPr lang="en-US" altLang="zh-CN" sz="2800" dirty="0" smtClean="0"/>
              <a:t>RST </a:t>
            </a:r>
            <a:r>
              <a:rPr lang="zh-CN" altLang="en-US" sz="2800" dirty="0" smtClean="0"/>
              <a:t>报文。</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dirty="0" smtClean="0"/>
              <a:t>3.1.4 TCP FIN/XMAS/NULL </a:t>
            </a:r>
            <a:r>
              <a:rPr lang="zh-CN" altLang="en-US" dirty="0" smtClean="0"/>
              <a:t>扫描</a:t>
            </a:r>
          </a:p>
        </p:txBody>
      </p:sp>
      <p:sp>
        <p:nvSpPr>
          <p:cNvPr id="83971" name="文本占位符 4"/>
          <p:cNvSpPr>
            <a:spLocks noGrp="1"/>
          </p:cNvSpPr>
          <p:nvPr>
            <p:ph type="body" sz="quarter" idx="1"/>
          </p:nvPr>
        </p:nvSpPr>
        <p:spPr>
          <a:xfrm>
            <a:off x="609600" y="1752600"/>
            <a:ext cx="3886200" cy="639763"/>
          </a:xfrm>
        </p:spPr>
        <p:txBody>
          <a:bodyPr/>
          <a:lstStyle/>
          <a:p>
            <a:r>
              <a:rPr lang="zh-CN" altLang="en-US" smtClean="0"/>
              <a:t>端口关闭</a:t>
            </a:r>
          </a:p>
        </p:txBody>
      </p:sp>
      <p:sp>
        <p:nvSpPr>
          <p:cNvPr id="6" name="文本占位符 5"/>
          <p:cNvSpPr>
            <a:spLocks noGrp="1"/>
          </p:cNvSpPr>
          <p:nvPr>
            <p:ph type="body" sz="quarter" idx="3"/>
          </p:nvPr>
        </p:nvSpPr>
        <p:spPr>
          <a:xfrm>
            <a:off x="4800600" y="1752600"/>
            <a:ext cx="3886200" cy="639763"/>
          </a:xfrm>
        </p:spPr>
        <p:txBody>
          <a:bodyPr/>
          <a:lstStyle/>
          <a:p>
            <a:pPr>
              <a:defRPr/>
            </a:pPr>
            <a:r>
              <a:rPr lang="zh-CN" altLang="en-US" dirty="0" smtClean="0"/>
              <a:t>端口开放</a:t>
            </a:r>
            <a:r>
              <a:rPr lang="en-US" altLang="zh-CN" dirty="0" smtClean="0"/>
              <a:t>/</a:t>
            </a:r>
            <a:r>
              <a:rPr lang="zh-CN" altLang="en-US" dirty="0" smtClean="0"/>
              <a:t>屏蔽</a:t>
            </a:r>
            <a:endParaRPr lang="zh-CN" altLang="en-US" dirty="0"/>
          </a:p>
        </p:txBody>
      </p:sp>
      <p:pic>
        <p:nvPicPr>
          <p:cNvPr id="83973" name="内容占位符 10" descr="07.png"/>
          <p:cNvPicPr>
            <a:picLocks noGrp="1" noChangeAspect="1"/>
          </p:cNvPicPr>
          <p:nvPr>
            <p:ph sz="quarter" idx="2"/>
          </p:nvPr>
        </p:nvPicPr>
        <p:blipFill>
          <a:blip r:embed="rId2" cstate="print"/>
          <a:srcRect/>
          <a:stretch>
            <a:fillRect/>
          </a:stretch>
        </p:blipFill>
        <p:spPr>
          <a:xfrm>
            <a:off x="609600" y="3124200"/>
            <a:ext cx="3981450" cy="1476375"/>
          </a:xfrm>
        </p:spPr>
      </p:pic>
      <p:pic>
        <p:nvPicPr>
          <p:cNvPr id="83974" name="内容占位符 11" descr="08.png"/>
          <p:cNvPicPr>
            <a:picLocks noGrp="1" noChangeAspect="1"/>
          </p:cNvPicPr>
          <p:nvPr>
            <p:ph sz="quarter" idx="4"/>
          </p:nvPr>
        </p:nvPicPr>
        <p:blipFill>
          <a:blip r:embed="rId3" cstate="print"/>
          <a:srcRect/>
          <a:stretch>
            <a:fillRect/>
          </a:stretch>
        </p:blipFill>
        <p:spPr>
          <a:xfrm>
            <a:off x="4800600" y="3124200"/>
            <a:ext cx="3981450" cy="1476375"/>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3.1.5 UDP </a:t>
            </a:r>
            <a:r>
              <a:rPr lang="zh-CN" altLang="en-US" dirty="0" smtClean="0"/>
              <a:t>扫描</a:t>
            </a:r>
            <a:endParaRPr lang="zh-CN" altLang="en-US" dirty="0"/>
          </a:p>
        </p:txBody>
      </p:sp>
      <p:sp>
        <p:nvSpPr>
          <p:cNvPr id="8" name="内容占位符 7"/>
          <p:cNvSpPr>
            <a:spLocks noGrp="1"/>
          </p:cNvSpPr>
          <p:nvPr>
            <p:ph sz="quarter" idx="1"/>
          </p:nvPr>
        </p:nvSpPr>
        <p:spPr/>
        <p:txBody>
          <a:bodyPr/>
          <a:lstStyle/>
          <a:p>
            <a:r>
              <a:rPr lang="en-US" altLang="zh-CN" dirty="0" smtClean="0"/>
              <a:t>UDP </a:t>
            </a:r>
            <a:r>
              <a:rPr lang="zh-CN" altLang="en-US" dirty="0" smtClean="0"/>
              <a:t>端口扫描是在确定目标主机存活的基础上判断其端口的开放情况：</a:t>
            </a:r>
          </a:p>
          <a:p>
            <a:pPr lvl="1"/>
            <a:r>
              <a:rPr lang="zh-CN" altLang="en-US" dirty="0" smtClean="0"/>
              <a:t>收到 “</a:t>
            </a:r>
            <a:r>
              <a:rPr lang="en-US" altLang="zh-CN" dirty="0" smtClean="0"/>
              <a:t>ICMP port unreachable</a:t>
            </a:r>
            <a:r>
              <a:rPr lang="zh-CN" altLang="en-US" dirty="0" smtClean="0"/>
              <a:t>” 回复，该端口是关闭的；</a:t>
            </a:r>
          </a:p>
          <a:p>
            <a:pPr lvl="1"/>
            <a:r>
              <a:rPr lang="zh-CN" altLang="en-US" dirty="0" smtClean="0"/>
              <a:t>没有收到回复，该端口可能是开放的或被屏蔽的。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dirty="0" smtClean="0"/>
              <a:t>3.1.5 UDP </a:t>
            </a:r>
            <a:r>
              <a:rPr lang="zh-CN" altLang="en-US" dirty="0" smtClean="0"/>
              <a:t>扫描</a:t>
            </a:r>
          </a:p>
        </p:txBody>
      </p:sp>
      <p:sp>
        <p:nvSpPr>
          <p:cNvPr id="86019" name="文本占位符 4"/>
          <p:cNvSpPr>
            <a:spLocks noGrp="1"/>
          </p:cNvSpPr>
          <p:nvPr>
            <p:ph type="body" sz="quarter" idx="1"/>
          </p:nvPr>
        </p:nvSpPr>
        <p:spPr>
          <a:xfrm>
            <a:off x="609600" y="1752600"/>
            <a:ext cx="3886200" cy="639763"/>
          </a:xfrm>
        </p:spPr>
        <p:txBody>
          <a:bodyPr/>
          <a:lstStyle/>
          <a:p>
            <a:r>
              <a:rPr lang="zh-CN" altLang="en-US" smtClean="0"/>
              <a:t>端口关闭</a:t>
            </a:r>
          </a:p>
        </p:txBody>
      </p:sp>
      <p:sp>
        <p:nvSpPr>
          <p:cNvPr id="6" name="文本占位符 5"/>
          <p:cNvSpPr>
            <a:spLocks noGrp="1"/>
          </p:cNvSpPr>
          <p:nvPr>
            <p:ph type="body" sz="quarter" idx="3"/>
          </p:nvPr>
        </p:nvSpPr>
        <p:spPr>
          <a:xfrm>
            <a:off x="4800600" y="1752600"/>
            <a:ext cx="3886200" cy="639763"/>
          </a:xfrm>
        </p:spPr>
        <p:txBody>
          <a:bodyPr/>
          <a:lstStyle/>
          <a:p>
            <a:pPr>
              <a:defRPr/>
            </a:pPr>
            <a:r>
              <a:rPr lang="zh-CN" altLang="en-US" dirty="0" smtClean="0"/>
              <a:t>端口开放</a:t>
            </a:r>
            <a:r>
              <a:rPr lang="en-US" altLang="zh-CN" dirty="0" smtClean="0"/>
              <a:t>/</a:t>
            </a:r>
            <a:r>
              <a:rPr lang="zh-CN" altLang="en-US" dirty="0" smtClean="0"/>
              <a:t>屏蔽</a:t>
            </a:r>
            <a:endParaRPr lang="zh-CN" altLang="en-US" dirty="0"/>
          </a:p>
        </p:txBody>
      </p:sp>
      <p:pic>
        <p:nvPicPr>
          <p:cNvPr id="86021" name="内容占位符 10" descr="09.png"/>
          <p:cNvPicPr>
            <a:picLocks noGrp="1" noChangeAspect="1"/>
          </p:cNvPicPr>
          <p:nvPr>
            <p:ph sz="quarter" idx="2"/>
          </p:nvPr>
        </p:nvPicPr>
        <p:blipFill>
          <a:blip r:embed="rId2" cstate="print"/>
          <a:srcRect/>
          <a:stretch>
            <a:fillRect/>
          </a:stretch>
        </p:blipFill>
        <p:spPr>
          <a:xfrm>
            <a:off x="533400" y="3200400"/>
            <a:ext cx="3981450" cy="1476375"/>
          </a:xfrm>
        </p:spPr>
      </p:pic>
      <p:pic>
        <p:nvPicPr>
          <p:cNvPr id="86022" name="内容占位符 11" descr="10.png"/>
          <p:cNvPicPr>
            <a:picLocks noGrp="1" noChangeAspect="1"/>
          </p:cNvPicPr>
          <p:nvPr>
            <p:ph sz="quarter" idx="4"/>
          </p:nvPr>
        </p:nvPicPr>
        <p:blipFill>
          <a:blip r:embed="rId3" cstate="print"/>
          <a:srcRect/>
          <a:stretch>
            <a:fillRect/>
          </a:stretch>
        </p:blipFill>
        <p:spPr>
          <a:xfrm>
            <a:off x="4724400" y="3200400"/>
            <a:ext cx="3981450" cy="1476375"/>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6"/>
          <p:cNvSpPr>
            <a:spLocks noGrp="1"/>
          </p:cNvSpPr>
          <p:nvPr>
            <p:ph type="title"/>
          </p:nvPr>
        </p:nvSpPr>
        <p:spPr>
          <a:xfrm>
            <a:off x="612775" y="228600"/>
            <a:ext cx="8153400" cy="990600"/>
          </a:xfrm>
        </p:spPr>
        <p:txBody>
          <a:bodyPr/>
          <a:lstStyle/>
          <a:p>
            <a:r>
              <a:rPr lang="en-US" altLang="zh-CN" dirty="0" smtClean="0"/>
              <a:t>3.1.6 FTP </a:t>
            </a:r>
            <a:r>
              <a:rPr lang="zh-CN" altLang="en-US" dirty="0" smtClean="0"/>
              <a:t>反弹扫描</a:t>
            </a:r>
          </a:p>
        </p:txBody>
      </p:sp>
      <p:sp>
        <p:nvSpPr>
          <p:cNvPr id="87043" name="内容占位符 7"/>
          <p:cNvSpPr>
            <a:spLocks noGrp="1"/>
          </p:cNvSpPr>
          <p:nvPr>
            <p:ph sz="quarter" idx="1"/>
          </p:nvPr>
        </p:nvSpPr>
        <p:spPr>
          <a:xfrm>
            <a:off x="612775" y="1600200"/>
            <a:ext cx="8153400" cy="4495800"/>
          </a:xfrm>
        </p:spPr>
        <p:txBody>
          <a:bodyPr/>
          <a:lstStyle/>
          <a:p>
            <a:r>
              <a:rPr lang="zh-CN" altLang="en-US" dirty="0" smtClean="0"/>
              <a:t>利用 </a:t>
            </a:r>
            <a:r>
              <a:rPr lang="en-US" altLang="zh-CN" dirty="0" smtClean="0"/>
              <a:t>FTP </a:t>
            </a:r>
            <a:r>
              <a:rPr lang="zh-CN" altLang="en-US" dirty="0" smtClean="0"/>
              <a:t>协议中的代理 </a:t>
            </a:r>
            <a:r>
              <a:rPr lang="en-US" altLang="zh-CN" dirty="0" smtClean="0"/>
              <a:t>FTP </a:t>
            </a:r>
            <a:r>
              <a:rPr lang="zh-CN" altLang="en-US" dirty="0" smtClean="0"/>
              <a:t>特性，以 </a:t>
            </a:r>
            <a:r>
              <a:rPr lang="en-US" altLang="zh-CN" dirty="0" smtClean="0"/>
              <a:t>FTP </a:t>
            </a:r>
            <a:r>
              <a:rPr lang="zh-CN" altLang="en-US" dirty="0" smtClean="0"/>
              <a:t>服务器为反弹代理，对目标主机进行隐藏源地址的端口扫描（让 </a:t>
            </a:r>
            <a:r>
              <a:rPr lang="en-US" altLang="zh-CN" dirty="0" smtClean="0"/>
              <a:t>FTP </a:t>
            </a:r>
            <a:r>
              <a:rPr lang="zh-CN" altLang="en-US" dirty="0" smtClean="0"/>
              <a:t>服务器作为“代理”将一组字符发送到特定服务器的端口上）。</a:t>
            </a:r>
            <a:endParaRPr lang="en-US" altLang="zh-CN" dirty="0" smtClean="0"/>
          </a:p>
          <a:p>
            <a:r>
              <a:rPr lang="zh-CN" altLang="en-US" dirty="0" smtClean="0"/>
              <a:t>需要注意的是，如果要执行 </a:t>
            </a:r>
            <a:r>
              <a:rPr lang="en-US" altLang="zh-CN" dirty="0" smtClean="0"/>
              <a:t>FTP </a:t>
            </a:r>
            <a:r>
              <a:rPr lang="zh-CN" altLang="en-US" dirty="0" smtClean="0"/>
              <a:t>反弹扫描，</a:t>
            </a:r>
            <a:r>
              <a:rPr lang="en-US" altLang="zh-CN" dirty="0" smtClean="0"/>
              <a:t>FTP </a:t>
            </a:r>
            <a:r>
              <a:rPr lang="zh-CN" altLang="en-US" dirty="0" smtClean="0"/>
              <a:t>服务器必须具备一个可读写的目录。</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612775" y="228600"/>
            <a:ext cx="8153400" cy="990600"/>
          </a:xfrm>
        </p:spPr>
        <p:txBody>
          <a:bodyPr/>
          <a:lstStyle/>
          <a:p>
            <a:r>
              <a:rPr lang="en-US" altLang="zh-CN" dirty="0" smtClean="0"/>
              <a:t>3.1.6 FTP </a:t>
            </a:r>
            <a:r>
              <a:rPr lang="zh-CN" altLang="en-US" dirty="0" smtClean="0"/>
              <a:t>反弹扫描</a:t>
            </a:r>
          </a:p>
        </p:txBody>
      </p:sp>
      <p:sp>
        <p:nvSpPr>
          <p:cNvPr id="88067" name="内容占位符 2"/>
          <p:cNvSpPr>
            <a:spLocks noGrp="1"/>
          </p:cNvSpPr>
          <p:nvPr>
            <p:ph sz="quarter" idx="1"/>
          </p:nvPr>
        </p:nvSpPr>
        <p:spPr>
          <a:xfrm>
            <a:off x="612775" y="1600200"/>
            <a:ext cx="8153400" cy="4495800"/>
          </a:xfrm>
        </p:spPr>
        <p:txBody>
          <a:bodyPr>
            <a:normAutofit fontScale="92500" lnSpcReduction="10000"/>
          </a:bodyPr>
          <a:lstStyle/>
          <a:p>
            <a:pPr latinLnBrk="1"/>
            <a:r>
              <a:rPr lang="en-US" altLang="zh-CN" sz="1600" i="1" u="sng" dirty="0" smtClean="0"/>
              <a:t>220-Serv-U FTP Sever ready. . .</a:t>
            </a:r>
            <a:endParaRPr lang="zh-CN" altLang="en-US" sz="1600" i="1" u="sng" dirty="0" smtClean="0"/>
          </a:p>
          <a:p>
            <a:pPr latinLnBrk="1"/>
            <a:r>
              <a:rPr lang="en-US" altLang="zh-CN" sz="1600" dirty="0" smtClean="0"/>
              <a:t>user anonymous</a:t>
            </a:r>
          </a:p>
          <a:p>
            <a:pPr latinLnBrk="1"/>
            <a:r>
              <a:rPr lang="en-US" altLang="zh-CN" sz="1600" i="1" u="sng" dirty="0" smtClean="0"/>
              <a:t>331 User name okay, need password.</a:t>
            </a:r>
          </a:p>
          <a:p>
            <a:pPr latinLnBrk="1"/>
            <a:r>
              <a:rPr lang="en-US" altLang="zh-CN" sz="1600" dirty="0" smtClean="0"/>
              <a:t>pass 123456789</a:t>
            </a:r>
          </a:p>
          <a:p>
            <a:pPr latinLnBrk="1"/>
            <a:r>
              <a:rPr lang="en-US" altLang="zh-CN" sz="1600" i="1" u="sng" dirty="0" smtClean="0"/>
              <a:t>230 User logged in, proceed.</a:t>
            </a:r>
          </a:p>
          <a:p>
            <a:pPr latinLnBrk="1"/>
            <a:r>
              <a:rPr lang="en-US" altLang="zh-CN" sz="1600" dirty="0" smtClean="0"/>
              <a:t>port 192,168,1,3,0,21</a:t>
            </a:r>
          </a:p>
          <a:p>
            <a:pPr latinLnBrk="1"/>
            <a:r>
              <a:rPr lang="en-US" altLang="zh-CN" sz="1600" i="1" u="sng" dirty="0" smtClean="0"/>
              <a:t>200 PORT Command successful.</a:t>
            </a:r>
          </a:p>
          <a:p>
            <a:pPr latinLnBrk="1"/>
            <a:r>
              <a:rPr lang="en-US" altLang="zh-CN" sz="1600" dirty="0" smtClean="0"/>
              <a:t>list</a:t>
            </a:r>
          </a:p>
          <a:p>
            <a:pPr latinLnBrk="1"/>
            <a:r>
              <a:rPr lang="en-US" altLang="zh-CN" sz="1600" i="1" u="sng" dirty="0" smtClean="0"/>
              <a:t>150 Opening ASCII mode data connection for /bin/</a:t>
            </a:r>
            <a:r>
              <a:rPr lang="en-US" altLang="zh-CN" sz="1600" i="1" u="sng" dirty="0" err="1" smtClean="0"/>
              <a:t>ls</a:t>
            </a:r>
            <a:r>
              <a:rPr lang="en-US" altLang="zh-CN" sz="1600" i="1" u="sng" dirty="0" smtClean="0"/>
              <a:t>.</a:t>
            </a:r>
          </a:p>
          <a:p>
            <a:pPr latinLnBrk="1"/>
            <a:r>
              <a:rPr lang="en-US" altLang="zh-CN" sz="1600" i="1" u="sng" dirty="0" smtClean="0"/>
              <a:t>226 Transfer complete.</a:t>
            </a:r>
          </a:p>
          <a:p>
            <a:pPr latinLnBrk="1"/>
            <a:r>
              <a:rPr lang="en-US" altLang="zh-CN" sz="1600" dirty="0" smtClean="0"/>
              <a:t>port  192,168,1,3,0,22</a:t>
            </a:r>
          </a:p>
          <a:p>
            <a:pPr latinLnBrk="1"/>
            <a:r>
              <a:rPr lang="en-US" altLang="zh-CN" sz="1600" i="1" u="sng" dirty="0" smtClean="0"/>
              <a:t>200 PORT Command successful.</a:t>
            </a:r>
          </a:p>
          <a:p>
            <a:pPr latinLnBrk="1"/>
            <a:r>
              <a:rPr lang="en-US" altLang="zh-CN" sz="1600" dirty="0" smtClean="0"/>
              <a:t>list</a:t>
            </a:r>
          </a:p>
          <a:p>
            <a:pPr latinLnBrk="1"/>
            <a:r>
              <a:rPr lang="en-US" altLang="zh-CN" sz="1600" i="1" u="sng" dirty="0" smtClean="0"/>
              <a:t>150 Opening ASCII mode data connection for /bin/</a:t>
            </a:r>
            <a:r>
              <a:rPr lang="en-US" altLang="zh-CN" sz="1600" i="1" u="sng" dirty="0" err="1" smtClean="0"/>
              <a:t>ls</a:t>
            </a:r>
            <a:r>
              <a:rPr lang="en-US" altLang="zh-CN" sz="1600" i="1" u="sng" dirty="0" smtClean="0"/>
              <a:t>.</a:t>
            </a:r>
          </a:p>
          <a:p>
            <a:pPr latinLnBrk="1"/>
            <a:r>
              <a:rPr lang="en-US" altLang="zh-CN" sz="1600" i="1" u="sng" dirty="0" smtClean="0"/>
              <a:t>426 Data connection closed, transfer aborted.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dirty="0" smtClean="0"/>
              <a:t>3.2 </a:t>
            </a:r>
            <a:r>
              <a:rPr lang="zh-CN" altLang="en-US" dirty="0" smtClean="0"/>
              <a:t>服务识别</a:t>
            </a:r>
          </a:p>
        </p:txBody>
      </p:sp>
      <p:pic>
        <p:nvPicPr>
          <p:cNvPr id="89091" name="Picture 4" descr="AQ65"/>
          <p:cNvPicPr>
            <a:picLocks noGrp="1" noChangeAspect="1" noChangeArrowheads="1"/>
          </p:cNvPicPr>
          <p:nvPr>
            <p:ph sz="quarter" idx="1"/>
          </p:nvPr>
        </p:nvPicPr>
        <p:blipFill>
          <a:blip r:embed="rId2" cstate="print"/>
          <a:srcRect/>
          <a:stretch>
            <a:fillRect/>
          </a:stretch>
        </p:blipFill>
        <p:spPr>
          <a:xfrm>
            <a:off x="533400" y="1600200"/>
            <a:ext cx="3429000" cy="5151438"/>
          </a:xfrm>
          <a:noFill/>
        </p:spPr>
      </p:pic>
      <p:pic>
        <p:nvPicPr>
          <p:cNvPr id="89092" name="Picture 2" descr="C:\Users\Pan\Desktop\114.jpg"/>
          <p:cNvPicPr>
            <a:picLocks noChangeAspect="1" noChangeArrowheads="1"/>
          </p:cNvPicPr>
          <p:nvPr/>
        </p:nvPicPr>
        <p:blipFill>
          <a:blip r:embed="rId3" cstate="print"/>
          <a:srcRect/>
          <a:stretch>
            <a:fillRect/>
          </a:stretch>
        </p:blipFill>
        <p:spPr bwMode="auto">
          <a:xfrm>
            <a:off x="4191000" y="2209800"/>
            <a:ext cx="4648200" cy="381000"/>
          </a:xfrm>
          <a:prstGeom prst="rect">
            <a:avLst/>
          </a:prstGeom>
          <a:noFill/>
          <a:ln w="9525">
            <a:noFill/>
            <a:miter lim="800000"/>
            <a:headEnd/>
            <a:tailEnd/>
          </a:ln>
        </p:spPr>
      </p:pic>
      <p:pic>
        <p:nvPicPr>
          <p:cNvPr id="89093" name="Picture 3" descr="C:\Users\Pan\Desktop\115.jpg"/>
          <p:cNvPicPr>
            <a:picLocks noChangeAspect="1" noChangeArrowheads="1"/>
          </p:cNvPicPr>
          <p:nvPr/>
        </p:nvPicPr>
        <p:blipFill>
          <a:blip r:embed="rId4" cstate="print"/>
          <a:srcRect/>
          <a:stretch>
            <a:fillRect/>
          </a:stretch>
        </p:blipFill>
        <p:spPr bwMode="auto">
          <a:xfrm>
            <a:off x="4191000" y="3352800"/>
            <a:ext cx="46482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操作系统探测</a:t>
            </a:r>
            <a:endParaRPr lang="zh-CN" altLang="en-US" dirty="0"/>
          </a:p>
        </p:txBody>
      </p:sp>
      <p:sp>
        <p:nvSpPr>
          <p:cNvPr id="5" name="内容占位符 4"/>
          <p:cNvSpPr>
            <a:spLocks noGrp="1"/>
          </p:cNvSpPr>
          <p:nvPr>
            <p:ph sz="quarter" idx="1"/>
          </p:nvPr>
        </p:nvSpPr>
        <p:spPr/>
        <p:txBody>
          <a:bodyPr/>
          <a:lstStyle/>
          <a:p>
            <a:r>
              <a:rPr lang="zh-CN" altLang="en-US" dirty="0" smtClean="0"/>
              <a:t>由于漏洞和操作系统紧密相关，因此确定操作系统类型对脆弱性评估十分重要。</a:t>
            </a:r>
          </a:p>
          <a:p>
            <a:pPr lvl="1"/>
            <a:r>
              <a:rPr lang="zh-CN" altLang="en-US" dirty="0" smtClean="0"/>
              <a:t>利用系统旗标信息。</a:t>
            </a:r>
          </a:p>
          <a:p>
            <a:pPr lvl="1"/>
            <a:r>
              <a:rPr lang="zh-CN" altLang="en-US" dirty="0" smtClean="0"/>
              <a:t>利用 </a:t>
            </a:r>
            <a:r>
              <a:rPr lang="en-US" altLang="zh-CN" dirty="0" smtClean="0"/>
              <a:t>TCP/IP </a:t>
            </a:r>
            <a:r>
              <a:rPr lang="zh-CN" altLang="en-US" dirty="0" smtClean="0"/>
              <a:t>堆栈指纹。</a:t>
            </a:r>
          </a:p>
          <a:p>
            <a:pPr lvl="2"/>
            <a:r>
              <a:rPr lang="en-US" altLang="zh-CN" dirty="0" smtClean="0"/>
              <a:t>ICMP </a:t>
            </a:r>
            <a:r>
              <a:rPr lang="zh-CN" altLang="en-US" dirty="0" smtClean="0"/>
              <a:t>响应分析</a:t>
            </a:r>
          </a:p>
          <a:p>
            <a:pPr lvl="2"/>
            <a:r>
              <a:rPr lang="en-US" altLang="zh-CN" dirty="0" smtClean="0"/>
              <a:t>TCP </a:t>
            </a:r>
            <a:r>
              <a:rPr lang="zh-CN" altLang="en-US" dirty="0" smtClean="0"/>
              <a:t>报文响应分析</a:t>
            </a:r>
          </a:p>
          <a:p>
            <a:pPr lvl="2"/>
            <a:r>
              <a:rPr lang="en-US" altLang="zh-CN" dirty="0" smtClean="0"/>
              <a:t>TCP </a:t>
            </a:r>
            <a:r>
              <a:rPr lang="zh-CN" altLang="en-US" dirty="0" smtClean="0"/>
              <a:t>报文延时分析</a:t>
            </a:r>
          </a:p>
          <a:p>
            <a:pPr lvl="2"/>
            <a:r>
              <a:rPr lang="zh-CN" altLang="en-US" dirty="0" smtClean="0"/>
              <a:t>被动协议栈指纹探测</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黑客攻击的实现步骤</a:t>
            </a:r>
            <a:r>
              <a:rPr lang="en-US" altLang="zh-CN" dirty="0" smtClean="0"/>
              <a:t> </a:t>
            </a:r>
            <a:endParaRPr lang="zh-CN" altLang="en-US" dirty="0"/>
          </a:p>
        </p:txBody>
      </p:sp>
      <p:grpSp>
        <p:nvGrpSpPr>
          <p:cNvPr id="26" name="组合 25"/>
          <p:cNvGrpSpPr/>
          <p:nvPr/>
        </p:nvGrpSpPr>
        <p:grpSpPr>
          <a:xfrm>
            <a:off x="683568" y="1844824"/>
            <a:ext cx="7992888" cy="4024111"/>
            <a:chOff x="683568" y="1844824"/>
            <a:chExt cx="7992888" cy="4024111"/>
          </a:xfrm>
        </p:grpSpPr>
        <p:sp>
          <p:nvSpPr>
            <p:cNvPr id="5" name="AutoShape 4"/>
            <p:cNvSpPr>
              <a:spLocks noChangeArrowheads="1"/>
            </p:cNvSpPr>
            <p:nvPr/>
          </p:nvSpPr>
          <p:spPr bwMode="auto">
            <a:xfrm>
              <a:off x="683568" y="1848200"/>
              <a:ext cx="1932364" cy="573673"/>
            </a:xfrm>
            <a:prstGeom prst="roundRect">
              <a:avLst>
                <a:gd name="adj" fmla="val 16667"/>
              </a:avLst>
            </a:prstGeom>
            <a:solidFill>
              <a:srgbClr val="66FFCC"/>
            </a:solidFill>
            <a:ln w="9525">
              <a:solidFill>
                <a:schemeClr val="tx1"/>
              </a:solidFill>
              <a:round/>
            </a:ln>
          </p:spPr>
          <p:txBody>
            <a:bodyPr wrap="none" anchor="ctr"/>
            <a:lstStyle/>
            <a:p>
              <a:pPr algn="ctr"/>
              <a:r>
                <a:rPr lang="zh-CN" altLang="en-US" sz="2000" b="1" dirty="0" smtClean="0">
                  <a:solidFill>
                    <a:srgbClr val="A50021"/>
                  </a:solidFill>
                </a:rPr>
                <a:t>隐藏 </a:t>
              </a:r>
              <a:r>
                <a:rPr lang="en-US" altLang="zh-CN" sz="2000" b="1" dirty="0" smtClean="0">
                  <a:solidFill>
                    <a:srgbClr val="A50021"/>
                  </a:solidFill>
                </a:rPr>
                <a:t>IP</a:t>
              </a:r>
              <a:endParaRPr lang="zh-CN" altLang="en-US" sz="2000" b="1" dirty="0">
                <a:solidFill>
                  <a:schemeClr val="tx2"/>
                </a:solidFill>
              </a:endParaRPr>
            </a:p>
          </p:txBody>
        </p:sp>
        <p:sp>
          <p:nvSpPr>
            <p:cNvPr id="6" name="AutoShape 5"/>
            <p:cNvSpPr>
              <a:spLocks noChangeArrowheads="1"/>
            </p:cNvSpPr>
            <p:nvPr/>
          </p:nvSpPr>
          <p:spPr bwMode="auto">
            <a:xfrm>
              <a:off x="1101877" y="2710818"/>
              <a:ext cx="2098947" cy="573673"/>
            </a:xfrm>
            <a:prstGeom prst="roundRect">
              <a:avLst>
                <a:gd name="adj" fmla="val 16667"/>
              </a:avLst>
            </a:prstGeom>
            <a:solidFill>
              <a:srgbClr val="FAD2F4"/>
            </a:solidFill>
            <a:ln w="9525">
              <a:solidFill>
                <a:schemeClr val="tx1"/>
              </a:solidFill>
              <a:round/>
            </a:ln>
          </p:spPr>
          <p:txBody>
            <a:bodyPr wrap="none" anchor="ctr"/>
            <a:lstStyle/>
            <a:p>
              <a:pPr algn="ctr"/>
              <a:r>
                <a:rPr lang="zh-CN" altLang="en-US" sz="2000" b="1">
                  <a:solidFill>
                    <a:srgbClr val="A50021"/>
                  </a:solidFill>
                </a:rPr>
                <a:t>踩点扫描</a:t>
              </a:r>
              <a:endParaRPr lang="zh-CN" altLang="en-US" sz="2000" b="1">
                <a:solidFill>
                  <a:schemeClr val="tx2"/>
                </a:solidFill>
              </a:endParaRPr>
            </a:p>
          </p:txBody>
        </p:sp>
        <p:sp>
          <p:nvSpPr>
            <p:cNvPr id="7" name="Text Box 6"/>
            <p:cNvSpPr txBox="1">
              <a:spLocks noChangeArrowheads="1"/>
            </p:cNvSpPr>
            <p:nvPr/>
          </p:nvSpPr>
          <p:spPr bwMode="auto">
            <a:xfrm>
              <a:off x="5043876" y="4460985"/>
              <a:ext cx="3632580" cy="400110"/>
            </a:xfrm>
            <a:prstGeom prst="rect">
              <a:avLst/>
            </a:prstGeom>
            <a:noFill/>
            <a:ln w="9525">
              <a:noFill/>
              <a:miter lim="800000"/>
            </a:ln>
          </p:spPr>
          <p:txBody>
            <a:bodyPr wrap="square">
              <a:spAutoFit/>
            </a:bodyPr>
            <a:lstStyle/>
            <a:p>
              <a:r>
                <a:rPr lang="zh-CN" altLang="en-US" sz="2000" b="1" dirty="0" smtClean="0">
                  <a:solidFill>
                    <a:srgbClr val="0000FF"/>
                  </a:solidFill>
                </a:rPr>
                <a:t>安装</a:t>
              </a:r>
              <a:r>
                <a:rPr lang="zh-CN" altLang="en-US" sz="2000" b="1" dirty="0" smtClean="0">
                  <a:solidFill>
                    <a:srgbClr val="FF0000"/>
                  </a:solidFill>
                </a:rPr>
                <a:t>后门</a:t>
              </a:r>
              <a:r>
                <a:rPr lang="zh-CN" altLang="en-US" sz="2000" b="1" dirty="0" smtClean="0"/>
                <a:t>，以便再次</a:t>
              </a:r>
              <a:r>
                <a:rPr lang="zh-CN" altLang="en-US" sz="2000" b="1" dirty="0"/>
                <a:t>进入系统。</a:t>
              </a:r>
            </a:p>
          </p:txBody>
        </p:sp>
        <p:sp>
          <p:nvSpPr>
            <p:cNvPr id="8" name="Text Box 7"/>
            <p:cNvSpPr txBox="1">
              <a:spLocks noChangeArrowheads="1"/>
            </p:cNvSpPr>
            <p:nvPr/>
          </p:nvSpPr>
          <p:spPr bwMode="auto">
            <a:xfrm>
              <a:off x="3435693" y="1844824"/>
              <a:ext cx="3440563" cy="400110"/>
            </a:xfrm>
            <a:prstGeom prst="rect">
              <a:avLst/>
            </a:prstGeom>
            <a:noFill/>
            <a:ln w="9525">
              <a:noFill/>
              <a:miter lim="800000"/>
            </a:ln>
          </p:spPr>
          <p:txBody>
            <a:bodyPr wrap="square">
              <a:spAutoFit/>
            </a:bodyPr>
            <a:lstStyle/>
            <a:p>
              <a:pPr>
                <a:spcBef>
                  <a:spcPct val="50000"/>
                </a:spcBef>
              </a:pPr>
              <a:r>
                <a:rPr lang="zh-CN" altLang="en-US" sz="2000" b="1" dirty="0" smtClean="0">
                  <a:solidFill>
                    <a:srgbClr val="0000FF"/>
                  </a:solidFill>
                </a:rPr>
                <a:t>隐藏</a:t>
              </a:r>
              <a:r>
                <a:rPr lang="zh-CN" altLang="en-US" sz="2000" b="1" dirty="0" smtClean="0"/>
                <a:t>黑客</a:t>
              </a:r>
              <a:r>
                <a:rPr lang="zh-CN" altLang="en-US" sz="2000" b="1" dirty="0" smtClean="0">
                  <a:solidFill>
                    <a:srgbClr val="FF0000"/>
                  </a:solidFill>
                </a:rPr>
                <a:t>位置</a:t>
              </a:r>
              <a:r>
                <a:rPr lang="zh-CN" altLang="en-US" sz="2000" b="1" dirty="0" smtClean="0">
                  <a:solidFill>
                    <a:schemeClr val="tx2"/>
                  </a:solidFill>
                </a:rPr>
                <a:t>。</a:t>
              </a:r>
              <a:endParaRPr lang="zh-CN" altLang="en-US" sz="2000" b="1" dirty="0">
                <a:solidFill>
                  <a:schemeClr val="tx2"/>
                </a:solidFill>
              </a:endParaRPr>
            </a:p>
          </p:txBody>
        </p:sp>
        <p:sp>
          <p:nvSpPr>
            <p:cNvPr id="9" name="Text Box 8"/>
            <p:cNvSpPr txBox="1">
              <a:spLocks noChangeArrowheads="1"/>
            </p:cNvSpPr>
            <p:nvPr/>
          </p:nvSpPr>
          <p:spPr bwMode="auto">
            <a:xfrm>
              <a:off x="4125793" y="2762689"/>
              <a:ext cx="4334639" cy="400110"/>
            </a:xfrm>
            <a:prstGeom prst="rect">
              <a:avLst/>
            </a:prstGeom>
            <a:noFill/>
            <a:ln w="9525">
              <a:noFill/>
              <a:miter lim="800000"/>
            </a:ln>
          </p:spPr>
          <p:txBody>
            <a:bodyPr wrap="square">
              <a:spAutoFit/>
            </a:bodyPr>
            <a:lstStyle/>
            <a:p>
              <a:r>
                <a:rPr lang="zh-CN" altLang="en-US" sz="2000" b="1" dirty="0" smtClean="0">
                  <a:solidFill>
                    <a:srgbClr val="0000FF"/>
                  </a:solidFill>
                </a:rPr>
                <a:t>寻找</a:t>
              </a:r>
              <a:r>
                <a:rPr lang="zh-CN" altLang="en-US" sz="2000" b="1" dirty="0" smtClean="0"/>
                <a:t>攻击</a:t>
              </a:r>
              <a:r>
                <a:rPr lang="zh-CN" altLang="en-US" sz="2000" b="1" dirty="0" smtClean="0">
                  <a:solidFill>
                    <a:srgbClr val="FF0000"/>
                  </a:solidFill>
                </a:rPr>
                <a:t>目标</a:t>
              </a:r>
              <a:r>
                <a:rPr lang="zh-CN" altLang="en-US" sz="2000" b="1" dirty="0" smtClean="0"/>
                <a:t>，并</a:t>
              </a:r>
              <a:r>
                <a:rPr lang="zh-CN" altLang="en-US" sz="2000" b="1" dirty="0" smtClean="0">
                  <a:solidFill>
                    <a:srgbClr val="0000FF"/>
                  </a:solidFill>
                </a:rPr>
                <a:t>搜集</a:t>
              </a:r>
              <a:r>
                <a:rPr lang="zh-CN" altLang="en-US" sz="2000" b="1" dirty="0" smtClean="0"/>
                <a:t>攻击目标</a:t>
              </a:r>
              <a:r>
                <a:rPr lang="zh-CN" altLang="en-US" sz="2000" b="1" dirty="0" smtClean="0">
                  <a:solidFill>
                    <a:srgbClr val="FF0000"/>
                  </a:solidFill>
                </a:rPr>
                <a:t>信息</a:t>
              </a:r>
              <a:r>
                <a:rPr lang="zh-CN" altLang="en-US" sz="2000" b="1" dirty="0" smtClean="0"/>
                <a:t>。</a:t>
              </a:r>
              <a:endParaRPr lang="zh-CN" altLang="en-US" sz="2000" dirty="0"/>
            </a:p>
          </p:txBody>
        </p:sp>
        <p:sp>
          <p:nvSpPr>
            <p:cNvPr id="10" name="AutoShape 9"/>
            <p:cNvSpPr>
              <a:spLocks noChangeArrowheads="1"/>
            </p:cNvSpPr>
            <p:nvPr/>
          </p:nvSpPr>
          <p:spPr bwMode="auto">
            <a:xfrm>
              <a:off x="1522036" y="3571328"/>
              <a:ext cx="2098947" cy="573673"/>
            </a:xfrm>
            <a:prstGeom prst="roundRect">
              <a:avLst>
                <a:gd name="adj" fmla="val 16667"/>
              </a:avLst>
            </a:prstGeom>
            <a:solidFill>
              <a:srgbClr val="88E88D"/>
            </a:solidFill>
            <a:ln w="9525">
              <a:solidFill>
                <a:schemeClr val="tx1"/>
              </a:solidFill>
              <a:round/>
            </a:ln>
          </p:spPr>
          <p:txBody>
            <a:bodyPr wrap="none" anchor="ctr"/>
            <a:lstStyle/>
            <a:p>
              <a:pPr algn="ctr"/>
              <a:r>
                <a:rPr lang="zh-CN" altLang="en-US" sz="2000" b="1">
                  <a:solidFill>
                    <a:srgbClr val="A50021"/>
                  </a:solidFill>
                </a:rPr>
                <a:t>权限获取</a:t>
              </a:r>
            </a:p>
          </p:txBody>
        </p:sp>
        <p:sp>
          <p:nvSpPr>
            <p:cNvPr id="11" name="AutoShape 10"/>
            <p:cNvSpPr>
              <a:spLocks noChangeArrowheads="1"/>
            </p:cNvSpPr>
            <p:nvPr/>
          </p:nvSpPr>
          <p:spPr bwMode="auto">
            <a:xfrm>
              <a:off x="2025487" y="4431837"/>
              <a:ext cx="2098947" cy="573673"/>
            </a:xfrm>
            <a:prstGeom prst="roundRect">
              <a:avLst>
                <a:gd name="adj" fmla="val 16667"/>
              </a:avLst>
            </a:prstGeom>
            <a:solidFill>
              <a:srgbClr val="66FFCC"/>
            </a:solidFill>
            <a:ln w="9525">
              <a:solidFill>
                <a:schemeClr val="tx1"/>
              </a:solidFill>
              <a:round/>
            </a:ln>
          </p:spPr>
          <p:txBody>
            <a:bodyPr wrap="none" anchor="ctr"/>
            <a:lstStyle/>
            <a:p>
              <a:pPr algn="ctr"/>
              <a:r>
                <a:rPr lang="zh-CN" altLang="en-US" sz="2000" b="1">
                  <a:solidFill>
                    <a:srgbClr val="A50021"/>
                  </a:solidFill>
                </a:rPr>
                <a:t>种植后门</a:t>
              </a:r>
            </a:p>
          </p:txBody>
        </p:sp>
        <p:sp>
          <p:nvSpPr>
            <p:cNvPr id="12" name="AutoShape 11"/>
            <p:cNvSpPr>
              <a:spLocks noChangeArrowheads="1"/>
            </p:cNvSpPr>
            <p:nvPr/>
          </p:nvSpPr>
          <p:spPr bwMode="auto">
            <a:xfrm>
              <a:off x="2329481" y="5295262"/>
              <a:ext cx="2098947" cy="573673"/>
            </a:xfrm>
            <a:prstGeom prst="roundRect">
              <a:avLst>
                <a:gd name="adj" fmla="val 16667"/>
              </a:avLst>
            </a:prstGeom>
            <a:solidFill>
              <a:srgbClr val="FFFF66"/>
            </a:solidFill>
            <a:ln w="9525">
              <a:solidFill>
                <a:schemeClr val="tx1"/>
              </a:solidFill>
              <a:round/>
            </a:ln>
          </p:spPr>
          <p:txBody>
            <a:bodyPr wrap="none" anchor="ctr"/>
            <a:lstStyle/>
            <a:p>
              <a:pPr algn="ctr"/>
              <a:r>
                <a:rPr lang="zh-CN" altLang="en-US" sz="2000" b="1">
                  <a:solidFill>
                    <a:srgbClr val="A50021"/>
                  </a:solidFill>
                </a:rPr>
                <a:t>日志清除</a:t>
              </a:r>
            </a:p>
          </p:txBody>
        </p:sp>
        <p:sp>
          <p:nvSpPr>
            <p:cNvPr id="13" name="Text Box 12"/>
            <p:cNvSpPr txBox="1">
              <a:spLocks noChangeArrowheads="1"/>
            </p:cNvSpPr>
            <p:nvPr/>
          </p:nvSpPr>
          <p:spPr bwMode="auto">
            <a:xfrm>
              <a:off x="4526893" y="3611297"/>
              <a:ext cx="3861531" cy="400110"/>
            </a:xfrm>
            <a:prstGeom prst="rect">
              <a:avLst/>
            </a:prstGeom>
            <a:noFill/>
            <a:ln w="9525">
              <a:noFill/>
              <a:miter lim="800000"/>
            </a:ln>
          </p:spPr>
          <p:txBody>
            <a:bodyPr wrap="square">
              <a:spAutoFit/>
            </a:bodyPr>
            <a:lstStyle/>
            <a:p>
              <a:r>
                <a:rPr lang="zh-CN" altLang="en-US" sz="2000" b="1" dirty="0" smtClean="0">
                  <a:solidFill>
                    <a:srgbClr val="0000FF"/>
                  </a:solidFill>
                </a:rPr>
                <a:t>提升</a:t>
              </a:r>
              <a:r>
                <a:rPr lang="zh-CN" altLang="en-US" sz="2000" b="1" dirty="0" smtClean="0"/>
                <a:t>管理</a:t>
              </a:r>
              <a:r>
                <a:rPr lang="en-US" altLang="zh-CN" sz="2000" b="1" dirty="0"/>
                <a:t>/</a:t>
              </a:r>
              <a:r>
                <a:rPr lang="zh-CN" altLang="en-US" sz="2000" b="1" dirty="0"/>
                <a:t>访问</a:t>
              </a:r>
              <a:r>
                <a:rPr lang="zh-CN" altLang="en-US" sz="2000" b="1" dirty="0" smtClean="0">
                  <a:solidFill>
                    <a:srgbClr val="FF0000"/>
                  </a:solidFill>
                </a:rPr>
                <a:t>权限</a:t>
              </a:r>
              <a:r>
                <a:rPr lang="zh-CN" altLang="en-US" sz="2000" b="1" dirty="0" smtClean="0"/>
                <a:t>，</a:t>
              </a:r>
              <a:r>
                <a:rPr lang="zh-CN" altLang="en-US" sz="2000" b="1" dirty="0" smtClean="0">
                  <a:solidFill>
                    <a:srgbClr val="0000FF"/>
                  </a:solidFill>
                </a:rPr>
                <a:t>实施</a:t>
              </a:r>
              <a:r>
                <a:rPr lang="zh-CN" altLang="en-US" sz="2000" b="1" dirty="0" smtClean="0">
                  <a:solidFill>
                    <a:srgbClr val="FF0000"/>
                  </a:solidFill>
                </a:rPr>
                <a:t>攻击</a:t>
              </a:r>
              <a:r>
                <a:rPr lang="zh-CN" altLang="en-US" sz="2000" b="1" dirty="0"/>
                <a:t>。</a:t>
              </a:r>
              <a:r>
                <a:rPr lang="zh-CN" altLang="en-US" sz="2000" dirty="0"/>
                <a:t> </a:t>
              </a:r>
              <a:endParaRPr lang="zh-CN" altLang="en-US" sz="2000" b="1" dirty="0"/>
            </a:p>
          </p:txBody>
        </p:sp>
        <p:sp>
          <p:nvSpPr>
            <p:cNvPr id="14" name="Text Box 13"/>
            <p:cNvSpPr txBox="1">
              <a:spLocks noChangeArrowheads="1"/>
            </p:cNvSpPr>
            <p:nvPr/>
          </p:nvSpPr>
          <p:spPr bwMode="auto">
            <a:xfrm>
              <a:off x="5385209" y="5381603"/>
              <a:ext cx="3178671" cy="400110"/>
            </a:xfrm>
            <a:prstGeom prst="rect">
              <a:avLst/>
            </a:prstGeom>
            <a:noFill/>
            <a:ln w="9525">
              <a:noFill/>
              <a:miter lim="800000"/>
            </a:ln>
          </p:spPr>
          <p:txBody>
            <a:bodyPr wrap="square">
              <a:spAutoFit/>
            </a:bodyPr>
            <a:lstStyle/>
            <a:p>
              <a:r>
                <a:rPr lang="zh-CN" altLang="en-US" sz="2000" b="1" dirty="0" smtClean="0">
                  <a:solidFill>
                    <a:srgbClr val="0000FF"/>
                  </a:solidFill>
                </a:rPr>
                <a:t>清除</a:t>
              </a:r>
              <a:r>
                <a:rPr lang="zh-CN" altLang="en-US" sz="2000" b="1" dirty="0" smtClean="0"/>
                <a:t>登录和</a:t>
              </a:r>
              <a:r>
                <a:rPr lang="zh-CN" altLang="en-US" sz="2000" b="1" dirty="0"/>
                <a:t>其他相关</a:t>
              </a:r>
              <a:r>
                <a:rPr lang="zh-CN" altLang="en-US" sz="2000" b="1" dirty="0" smtClean="0">
                  <a:solidFill>
                    <a:srgbClr val="FF0000"/>
                  </a:solidFill>
                </a:rPr>
                <a:t>日志</a:t>
              </a:r>
              <a:r>
                <a:rPr lang="zh-CN" altLang="en-US" sz="2000" b="1" dirty="0" smtClean="0"/>
                <a:t>。</a:t>
              </a:r>
              <a:endParaRPr lang="zh-CN" altLang="en-US" sz="2000" b="1" dirty="0"/>
            </a:p>
          </p:txBody>
        </p:sp>
        <p:sp>
          <p:nvSpPr>
            <p:cNvPr id="15" name="Line 14"/>
            <p:cNvSpPr>
              <a:spLocks noChangeShapeType="1"/>
            </p:cNvSpPr>
            <p:nvPr/>
          </p:nvSpPr>
          <p:spPr bwMode="auto">
            <a:xfrm>
              <a:off x="2614572" y="2093019"/>
              <a:ext cx="838469" cy="0"/>
            </a:xfrm>
            <a:prstGeom prst="line">
              <a:avLst/>
            </a:prstGeom>
            <a:noFill/>
            <a:ln w="28575">
              <a:solidFill>
                <a:schemeClr val="tx1"/>
              </a:solidFill>
              <a:round/>
              <a:tailEnd type="triangle" w="med" len="med"/>
            </a:ln>
          </p:spPr>
          <p:txBody>
            <a:bodyPr/>
            <a:lstStyle/>
            <a:p>
              <a:endParaRPr lang="zh-CN" altLang="en-US" sz="2000"/>
            </a:p>
          </p:txBody>
        </p:sp>
        <p:sp>
          <p:nvSpPr>
            <p:cNvPr id="16" name="Line 15"/>
            <p:cNvSpPr>
              <a:spLocks noChangeShapeType="1"/>
            </p:cNvSpPr>
            <p:nvPr/>
          </p:nvSpPr>
          <p:spPr bwMode="auto">
            <a:xfrm>
              <a:off x="3210757" y="2990375"/>
              <a:ext cx="923610" cy="0"/>
            </a:xfrm>
            <a:prstGeom prst="line">
              <a:avLst/>
            </a:prstGeom>
            <a:noFill/>
            <a:ln w="28575">
              <a:solidFill>
                <a:schemeClr val="tx1"/>
              </a:solidFill>
              <a:round/>
              <a:tailEnd type="triangle" w="med" len="med"/>
            </a:ln>
          </p:spPr>
          <p:txBody>
            <a:bodyPr/>
            <a:lstStyle/>
            <a:p>
              <a:endParaRPr lang="zh-CN" altLang="en-US" sz="2000"/>
            </a:p>
          </p:txBody>
        </p:sp>
        <p:sp>
          <p:nvSpPr>
            <p:cNvPr id="17" name="Line 16"/>
            <p:cNvSpPr>
              <a:spLocks noChangeShapeType="1"/>
            </p:cNvSpPr>
            <p:nvPr/>
          </p:nvSpPr>
          <p:spPr bwMode="auto">
            <a:xfrm>
              <a:off x="3620982" y="3858164"/>
              <a:ext cx="923611" cy="0"/>
            </a:xfrm>
            <a:prstGeom prst="line">
              <a:avLst/>
            </a:prstGeom>
            <a:noFill/>
            <a:ln w="28575">
              <a:solidFill>
                <a:schemeClr val="tx1"/>
              </a:solidFill>
              <a:round/>
              <a:tailEnd type="triangle" w="med" len="med"/>
            </a:ln>
          </p:spPr>
          <p:txBody>
            <a:bodyPr/>
            <a:lstStyle/>
            <a:p>
              <a:endParaRPr lang="zh-CN" altLang="en-US" sz="2000"/>
            </a:p>
          </p:txBody>
        </p:sp>
        <p:sp>
          <p:nvSpPr>
            <p:cNvPr id="18" name="Line 17"/>
            <p:cNvSpPr>
              <a:spLocks noChangeShapeType="1"/>
            </p:cNvSpPr>
            <p:nvPr/>
          </p:nvSpPr>
          <p:spPr bwMode="auto">
            <a:xfrm>
              <a:off x="4129576" y="4691121"/>
              <a:ext cx="923611" cy="0"/>
            </a:xfrm>
            <a:prstGeom prst="line">
              <a:avLst/>
            </a:prstGeom>
            <a:noFill/>
            <a:ln w="28575">
              <a:solidFill>
                <a:schemeClr val="tx1"/>
              </a:solidFill>
              <a:round/>
              <a:tailEnd type="triangle" w="med" len="med"/>
            </a:ln>
          </p:spPr>
          <p:txBody>
            <a:bodyPr/>
            <a:lstStyle/>
            <a:p>
              <a:endParaRPr lang="zh-CN" altLang="en-US" sz="2000"/>
            </a:p>
          </p:txBody>
        </p:sp>
        <p:sp>
          <p:nvSpPr>
            <p:cNvPr id="19" name="Line 18"/>
            <p:cNvSpPr>
              <a:spLocks noChangeShapeType="1"/>
            </p:cNvSpPr>
            <p:nvPr/>
          </p:nvSpPr>
          <p:spPr bwMode="auto">
            <a:xfrm>
              <a:off x="4442855" y="5584572"/>
              <a:ext cx="923611" cy="0"/>
            </a:xfrm>
            <a:prstGeom prst="line">
              <a:avLst/>
            </a:prstGeom>
            <a:noFill/>
            <a:ln w="28575">
              <a:solidFill>
                <a:schemeClr val="tx1"/>
              </a:solidFill>
              <a:round/>
              <a:tailEnd type="triangle" w="med" len="med"/>
            </a:ln>
          </p:spPr>
          <p:txBody>
            <a:bodyPr/>
            <a:lstStyle/>
            <a:p>
              <a:endParaRPr lang="zh-CN" altLang="en-US" sz="2000"/>
            </a:p>
          </p:txBody>
        </p:sp>
        <p:sp>
          <p:nvSpPr>
            <p:cNvPr id="20" name="AutoShape 19"/>
            <p:cNvSpPr>
              <a:spLocks noChangeArrowheads="1"/>
            </p:cNvSpPr>
            <p:nvPr/>
          </p:nvSpPr>
          <p:spPr bwMode="auto">
            <a:xfrm>
              <a:off x="1605328" y="2421873"/>
              <a:ext cx="168433" cy="288945"/>
            </a:xfrm>
            <a:prstGeom prst="downArrow">
              <a:avLst>
                <a:gd name="adj1" fmla="val 50000"/>
                <a:gd name="adj2" fmla="val 37623"/>
              </a:avLst>
            </a:prstGeom>
            <a:solidFill>
              <a:srgbClr val="FFFF66"/>
            </a:solidFill>
            <a:ln w="9525">
              <a:solidFill>
                <a:srgbClr val="FF0000"/>
              </a:solidFill>
              <a:miter lim="800000"/>
            </a:ln>
          </p:spPr>
          <p:txBody>
            <a:bodyPr vert="eaVert" wrap="none" anchor="ctr"/>
            <a:lstStyle/>
            <a:p>
              <a:pPr algn="ctr"/>
              <a:endParaRPr lang="zh-CN" altLang="en-US" sz="2000">
                <a:solidFill>
                  <a:srgbClr val="FF0000"/>
                </a:solidFill>
              </a:endParaRPr>
            </a:p>
          </p:txBody>
        </p:sp>
        <p:sp>
          <p:nvSpPr>
            <p:cNvPr id="21" name="AutoShape 21"/>
            <p:cNvSpPr>
              <a:spLocks noChangeArrowheads="1"/>
            </p:cNvSpPr>
            <p:nvPr/>
          </p:nvSpPr>
          <p:spPr bwMode="auto">
            <a:xfrm>
              <a:off x="1858903" y="3284491"/>
              <a:ext cx="168435" cy="288946"/>
            </a:xfrm>
            <a:prstGeom prst="downArrow">
              <a:avLst>
                <a:gd name="adj1" fmla="val 50000"/>
                <a:gd name="adj2" fmla="val 37623"/>
              </a:avLst>
            </a:prstGeom>
            <a:solidFill>
              <a:srgbClr val="FFFF66"/>
            </a:solidFill>
            <a:ln w="9525">
              <a:solidFill>
                <a:srgbClr val="FF0000"/>
              </a:solidFill>
              <a:miter lim="800000"/>
            </a:ln>
          </p:spPr>
          <p:txBody>
            <a:bodyPr vert="eaVert" wrap="none" anchor="ctr"/>
            <a:lstStyle/>
            <a:p>
              <a:pPr algn="ctr"/>
              <a:endParaRPr lang="zh-CN" altLang="en-US" sz="2000">
                <a:solidFill>
                  <a:srgbClr val="FF0000"/>
                </a:solidFill>
              </a:endParaRPr>
            </a:p>
          </p:txBody>
        </p:sp>
        <p:sp>
          <p:nvSpPr>
            <p:cNvPr id="22" name="AutoShape 22"/>
            <p:cNvSpPr>
              <a:spLocks noChangeArrowheads="1"/>
            </p:cNvSpPr>
            <p:nvPr/>
          </p:nvSpPr>
          <p:spPr bwMode="auto">
            <a:xfrm>
              <a:off x="2277212" y="4145001"/>
              <a:ext cx="168435" cy="288946"/>
            </a:xfrm>
            <a:prstGeom prst="downArrow">
              <a:avLst>
                <a:gd name="adj1" fmla="val 50000"/>
                <a:gd name="adj2" fmla="val 37623"/>
              </a:avLst>
            </a:prstGeom>
            <a:solidFill>
              <a:srgbClr val="FFFF66"/>
            </a:solidFill>
            <a:ln w="9525">
              <a:solidFill>
                <a:srgbClr val="FF0000"/>
              </a:solidFill>
              <a:miter lim="800000"/>
            </a:ln>
          </p:spPr>
          <p:txBody>
            <a:bodyPr vert="eaVert" wrap="none" anchor="ctr"/>
            <a:lstStyle/>
            <a:p>
              <a:pPr algn="ctr"/>
              <a:endParaRPr lang="zh-CN" altLang="en-US" sz="2000">
                <a:solidFill>
                  <a:srgbClr val="FF0000"/>
                </a:solidFill>
              </a:endParaRPr>
            </a:p>
          </p:txBody>
        </p:sp>
        <p:sp>
          <p:nvSpPr>
            <p:cNvPr id="23" name="AutoShape 23"/>
            <p:cNvSpPr>
              <a:spLocks noChangeArrowheads="1"/>
            </p:cNvSpPr>
            <p:nvPr/>
          </p:nvSpPr>
          <p:spPr bwMode="auto">
            <a:xfrm>
              <a:off x="2614080" y="5005510"/>
              <a:ext cx="168435" cy="288946"/>
            </a:xfrm>
            <a:prstGeom prst="downArrow">
              <a:avLst>
                <a:gd name="adj1" fmla="val 50000"/>
                <a:gd name="adj2" fmla="val 37623"/>
              </a:avLst>
            </a:prstGeom>
            <a:solidFill>
              <a:srgbClr val="FFFF66"/>
            </a:solidFill>
            <a:ln w="9525">
              <a:solidFill>
                <a:srgbClr val="FF0000"/>
              </a:solidFill>
              <a:miter lim="800000"/>
            </a:ln>
          </p:spPr>
          <p:txBody>
            <a:bodyPr vert="eaVert" wrap="none" anchor="ctr"/>
            <a:lstStyle/>
            <a:p>
              <a:pPr algn="ctr"/>
              <a:endParaRPr lang="zh-CN" altLang="en-US" sz="2000">
                <a:solidFill>
                  <a:srgbClr val="FF0000"/>
                </a:solidFill>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ICMP </a:t>
            </a:r>
            <a:r>
              <a:rPr lang="zh-CN" altLang="en-US" dirty="0" smtClean="0"/>
              <a:t>响应分析</a:t>
            </a:r>
            <a:endParaRPr lang="zh-CN" altLang="en-US" dirty="0"/>
          </a:p>
        </p:txBody>
      </p:sp>
      <p:sp>
        <p:nvSpPr>
          <p:cNvPr id="3" name="内容占位符 2"/>
          <p:cNvSpPr>
            <a:spLocks noGrp="1"/>
          </p:cNvSpPr>
          <p:nvPr>
            <p:ph sz="quarter" idx="1"/>
          </p:nvPr>
        </p:nvSpPr>
        <p:spPr/>
        <p:txBody>
          <a:bodyPr/>
          <a:lstStyle/>
          <a:p>
            <a:r>
              <a:rPr lang="en-US" altLang="zh-CN" dirty="0" smtClean="0"/>
              <a:t>ICMP </a:t>
            </a:r>
            <a:r>
              <a:rPr lang="zh-CN" altLang="en-US" dirty="0" smtClean="0"/>
              <a:t>差错报文引用大小</a:t>
            </a:r>
          </a:p>
          <a:p>
            <a:r>
              <a:rPr lang="en-US" altLang="zh-CN" dirty="0" smtClean="0"/>
              <a:t>ICMP </a:t>
            </a:r>
            <a:r>
              <a:rPr lang="zh-CN" altLang="en-US" dirty="0" smtClean="0"/>
              <a:t>差错报文回显完整性</a:t>
            </a:r>
          </a:p>
          <a:p>
            <a:r>
              <a:rPr lang="en-US" altLang="zh-CN" dirty="0" smtClean="0"/>
              <a:t>ICMP </a:t>
            </a:r>
            <a:r>
              <a:rPr lang="zh-CN" altLang="en-US" dirty="0" smtClean="0"/>
              <a:t>差错报文的优先权字段</a:t>
            </a:r>
          </a:p>
          <a:p>
            <a:r>
              <a:rPr lang="en-US" altLang="zh-CN" dirty="0" smtClean="0"/>
              <a:t>ICMP </a:t>
            </a:r>
            <a:r>
              <a:rPr lang="zh-CN" altLang="en-US" dirty="0" smtClean="0"/>
              <a:t>差错报文</a:t>
            </a:r>
            <a:r>
              <a:rPr lang="en-US" altLang="zh-CN" dirty="0" smtClean="0"/>
              <a:t>IP</a:t>
            </a:r>
            <a:r>
              <a:rPr lang="zh-CN" altLang="en-US" dirty="0" smtClean="0"/>
              <a:t>头部的 </a:t>
            </a:r>
            <a:r>
              <a:rPr lang="en-US" altLang="zh-CN" dirty="0" smtClean="0"/>
              <a:t>DF </a:t>
            </a:r>
            <a:r>
              <a:rPr lang="zh-CN" altLang="en-US" dirty="0" smtClean="0"/>
              <a:t>位</a:t>
            </a:r>
          </a:p>
          <a:p>
            <a:r>
              <a:rPr lang="en-US" altLang="zh-CN" dirty="0" smtClean="0"/>
              <a:t>ICMP </a:t>
            </a:r>
            <a:r>
              <a:rPr lang="zh-CN" altLang="en-US" dirty="0" smtClean="0"/>
              <a:t>应答报文</a:t>
            </a:r>
            <a:r>
              <a:rPr lang="en-US" altLang="zh-CN" dirty="0" smtClean="0"/>
              <a:t>IP</a:t>
            </a:r>
            <a:r>
              <a:rPr lang="zh-CN" altLang="en-US" dirty="0" smtClean="0"/>
              <a:t>头部的 </a:t>
            </a:r>
            <a:r>
              <a:rPr lang="en-US" altLang="zh-CN" dirty="0" smtClean="0"/>
              <a:t>TTL </a:t>
            </a:r>
            <a:r>
              <a:rPr lang="zh-CN" altLang="en-US" dirty="0" smtClean="0"/>
              <a:t>字段</a:t>
            </a:r>
          </a:p>
          <a:p>
            <a:r>
              <a:rPr lang="en-US" altLang="zh-CN" dirty="0" smtClean="0"/>
              <a:t>ICMP </a:t>
            </a:r>
            <a:r>
              <a:rPr lang="zh-CN" altLang="en-US" dirty="0" smtClean="0"/>
              <a:t>回显请求的代码字段不为 </a:t>
            </a:r>
            <a:r>
              <a:rPr lang="en-US" altLang="zh-CN" dirty="0" smtClean="0"/>
              <a:t>0</a:t>
            </a:r>
          </a:p>
          <a:p>
            <a:r>
              <a:rPr lang="en-US" altLang="zh-CN" dirty="0" smtClean="0"/>
              <a:t>ICMP </a:t>
            </a:r>
            <a:r>
              <a:rPr lang="zh-CN" altLang="en-US" dirty="0" smtClean="0"/>
              <a:t>应答报文的 </a:t>
            </a:r>
            <a:r>
              <a:rPr lang="en-US" altLang="zh-CN" dirty="0" smtClean="0"/>
              <a:t>TOS </a:t>
            </a:r>
            <a:r>
              <a:rPr lang="zh-CN" altLang="en-US" dirty="0" smtClean="0"/>
              <a:t>子字段回显</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TCP </a:t>
            </a:r>
            <a:r>
              <a:rPr lang="zh-CN" altLang="en-US" dirty="0" smtClean="0"/>
              <a:t>报文响应分析</a:t>
            </a:r>
            <a:endParaRPr lang="zh-CN" altLang="en-US" dirty="0"/>
          </a:p>
        </p:txBody>
      </p:sp>
      <p:sp>
        <p:nvSpPr>
          <p:cNvPr id="3" name="内容占位符 2"/>
          <p:cNvSpPr>
            <a:spLocks noGrp="1"/>
          </p:cNvSpPr>
          <p:nvPr>
            <p:ph sz="quarter" idx="1"/>
          </p:nvPr>
        </p:nvSpPr>
        <p:spPr/>
        <p:txBody>
          <a:bodyPr/>
          <a:lstStyle/>
          <a:p>
            <a:r>
              <a:rPr lang="en-US" altLang="zh-CN" dirty="0" smtClean="0"/>
              <a:t>FIN </a:t>
            </a:r>
            <a:r>
              <a:rPr lang="zh-CN" altLang="en-US" dirty="0" smtClean="0"/>
              <a:t>探测</a:t>
            </a:r>
          </a:p>
          <a:p>
            <a:r>
              <a:rPr lang="zh-CN" altLang="en-US" dirty="0" smtClean="0"/>
              <a:t>伪标记位探测</a:t>
            </a:r>
          </a:p>
          <a:p>
            <a:r>
              <a:rPr lang="zh-CN" altLang="en-US" dirty="0" smtClean="0"/>
              <a:t>探测 </a:t>
            </a:r>
            <a:r>
              <a:rPr lang="en-US" altLang="zh-CN" dirty="0" smtClean="0"/>
              <a:t>TCP ISN </a:t>
            </a:r>
            <a:r>
              <a:rPr lang="zh-CN" altLang="en-US" dirty="0" smtClean="0"/>
              <a:t>取样</a:t>
            </a:r>
          </a:p>
          <a:p>
            <a:r>
              <a:rPr lang="en-US" altLang="zh-CN" dirty="0" smtClean="0"/>
              <a:t>DF </a:t>
            </a:r>
            <a:r>
              <a:rPr lang="zh-CN" altLang="en-US" dirty="0" smtClean="0"/>
              <a:t>位监视</a:t>
            </a:r>
          </a:p>
          <a:p>
            <a:r>
              <a:rPr lang="en-US" altLang="zh-CN" dirty="0" smtClean="0"/>
              <a:t>TCP </a:t>
            </a:r>
            <a:r>
              <a:rPr lang="zh-CN" altLang="en-US" dirty="0" smtClean="0"/>
              <a:t>初始化窗口大小</a:t>
            </a:r>
          </a:p>
          <a:p>
            <a:r>
              <a:rPr lang="zh-CN" altLang="en-US" dirty="0" smtClean="0"/>
              <a:t>响应错误报文的报文 </a:t>
            </a:r>
            <a:r>
              <a:rPr lang="en-US" altLang="zh-CN" dirty="0" smtClean="0"/>
              <a:t>ACK </a:t>
            </a:r>
            <a:r>
              <a:rPr lang="zh-CN" altLang="en-US" dirty="0" smtClean="0"/>
              <a:t>值</a:t>
            </a:r>
          </a:p>
          <a:p>
            <a:r>
              <a:rPr lang="zh-CN" altLang="en-US" dirty="0" smtClean="0"/>
              <a:t>片段处理</a:t>
            </a:r>
          </a:p>
          <a:p>
            <a:r>
              <a:rPr lang="en-US" altLang="zh-CN" dirty="0" smtClean="0"/>
              <a:t>TCP </a:t>
            </a:r>
            <a:r>
              <a:rPr lang="zh-CN" altLang="en-US" dirty="0" smtClean="0"/>
              <a:t>选项</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12775" y="228600"/>
            <a:ext cx="8153400" cy="990600"/>
          </a:xfrm>
        </p:spPr>
        <p:txBody>
          <a:bodyPr/>
          <a:lstStyle/>
          <a:p>
            <a:r>
              <a:rPr lang="en-US" altLang="zh-CN" dirty="0" smtClean="0"/>
              <a:t>3.3.3 </a:t>
            </a:r>
            <a:r>
              <a:rPr lang="zh-CN" altLang="en-US" dirty="0" smtClean="0"/>
              <a:t>操作系统探测方法比较</a:t>
            </a:r>
          </a:p>
        </p:txBody>
      </p:sp>
      <p:pic>
        <p:nvPicPr>
          <p:cNvPr id="93187" name="Picture 4"/>
          <p:cNvPicPr>
            <a:picLocks noGrp="1" noChangeAspect="1" noChangeArrowheads="1"/>
          </p:cNvPicPr>
          <p:nvPr>
            <p:ph sz="quarter" idx="1"/>
          </p:nvPr>
        </p:nvPicPr>
        <p:blipFill>
          <a:blip r:embed="rId2" cstate="print"/>
          <a:srcRect/>
          <a:stretch>
            <a:fillRect/>
          </a:stretch>
        </p:blipFill>
        <p:spPr>
          <a:xfrm>
            <a:off x="612775" y="2041525"/>
            <a:ext cx="8153400" cy="3613150"/>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0" y="2743200"/>
            <a:ext cx="7123113" cy="3781425"/>
          </a:xfrm>
        </p:spPr>
        <p:txBody>
          <a:bodyPr/>
          <a:lstStyle/>
          <a:p>
            <a:pPr marL="514350" indent="-514350">
              <a:buFont typeface="+mj-lt"/>
              <a:buAutoNum type="arabicPeriod"/>
              <a:defRPr/>
            </a:pPr>
            <a:r>
              <a:rPr lang="zh-CN" altLang="en-US" dirty="0" smtClean="0"/>
              <a:t>概述</a:t>
            </a:r>
            <a:endParaRPr lang="en-US" altLang="zh-CN" dirty="0" smtClean="0"/>
          </a:p>
          <a:p>
            <a:pPr marL="514350" indent="-514350">
              <a:buFont typeface="+mj-lt"/>
              <a:buAutoNum type="arabicPeriod"/>
              <a:defRPr/>
            </a:pPr>
            <a:r>
              <a:rPr lang="zh-CN" altLang="en-US" dirty="0" smtClean="0"/>
              <a:t>发现目标</a:t>
            </a:r>
            <a:endParaRPr lang="en-US" altLang="zh-CN" dirty="0" smtClean="0"/>
          </a:p>
          <a:p>
            <a:pPr marL="514350" indent="-514350">
              <a:buFont typeface="+mj-lt"/>
              <a:buAutoNum type="arabicPeriod"/>
              <a:defRPr/>
            </a:pPr>
            <a:r>
              <a:rPr lang="zh-CN" altLang="en-US" dirty="0" smtClean="0"/>
              <a:t>搜集信息</a:t>
            </a:r>
            <a:endParaRPr lang="en-US" altLang="zh-CN" dirty="0" smtClean="0"/>
          </a:p>
          <a:p>
            <a:pPr marL="514350" indent="-514350">
              <a:buFont typeface="+mj-lt"/>
              <a:buAutoNum type="arabicPeriod"/>
              <a:defRPr/>
            </a:pPr>
            <a:r>
              <a:rPr lang="zh-CN" altLang="en-US" dirty="0" smtClean="0">
                <a:solidFill>
                  <a:srgbClr val="00B050"/>
                </a:solidFill>
              </a:rPr>
              <a:t>判断漏洞</a:t>
            </a:r>
            <a:endParaRPr lang="en-US" altLang="zh-CN" dirty="0" smtClean="0">
              <a:solidFill>
                <a:srgbClr val="00B050"/>
              </a:solidFill>
            </a:endParaRPr>
          </a:p>
          <a:p>
            <a:pPr marL="514350" indent="-514350">
              <a:buFont typeface="+mj-lt"/>
              <a:buAutoNum type="arabicPeriod"/>
              <a:defRPr/>
            </a:pPr>
            <a:endParaRPr lang="en-US" altLang="zh-CN" dirty="0" smtClean="0"/>
          </a:p>
        </p:txBody>
      </p:sp>
      <p:sp>
        <p:nvSpPr>
          <p:cNvPr id="15363" name="标题 3"/>
          <p:cNvSpPr>
            <a:spLocks noGrp="1"/>
          </p:cNvSpPr>
          <p:nvPr>
            <p:ph type="title"/>
          </p:nvPr>
        </p:nvSpPr>
        <p:spPr/>
        <p:txBody>
          <a:bodyPr>
            <a:normAutofit/>
          </a:bodyPr>
          <a:lstStyle/>
          <a:p>
            <a:r>
              <a:rPr lang="zh-CN" altLang="en-US" dirty="0" smtClean="0"/>
              <a:t>第五章 漏洞扫描</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12775" y="228600"/>
            <a:ext cx="8153400" cy="990600"/>
          </a:xfrm>
        </p:spPr>
        <p:txBody>
          <a:bodyPr/>
          <a:lstStyle/>
          <a:p>
            <a:r>
              <a:rPr lang="en-US" altLang="zh-CN" dirty="0" smtClean="0"/>
              <a:t>4.1 </a:t>
            </a:r>
            <a:r>
              <a:rPr lang="zh-CN" altLang="en-US" dirty="0" smtClean="0"/>
              <a:t>漏洞检测的目标</a:t>
            </a:r>
          </a:p>
        </p:txBody>
      </p:sp>
      <p:sp>
        <p:nvSpPr>
          <p:cNvPr id="94211" name="Rectangle 3"/>
          <p:cNvSpPr>
            <a:spLocks noGrp="1" noChangeArrowheads="1"/>
          </p:cNvSpPr>
          <p:nvPr>
            <p:ph sz="quarter" idx="1"/>
          </p:nvPr>
        </p:nvSpPr>
        <p:spPr>
          <a:xfrm>
            <a:off x="612775" y="1600200"/>
            <a:ext cx="8153400" cy="4495800"/>
          </a:xfrm>
        </p:spPr>
        <p:txBody>
          <a:bodyPr/>
          <a:lstStyle/>
          <a:p>
            <a:r>
              <a:rPr lang="zh-CN" altLang="en-US" smtClean="0"/>
              <a:t>操作系统漏洞</a:t>
            </a:r>
          </a:p>
          <a:p>
            <a:r>
              <a:rPr lang="zh-CN" altLang="en-US" smtClean="0"/>
              <a:t>应用服务漏洞</a:t>
            </a:r>
          </a:p>
          <a:p>
            <a:r>
              <a:rPr lang="zh-CN" altLang="en-US" smtClean="0"/>
              <a:t>配置漏洞</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12775" y="228600"/>
            <a:ext cx="8153400" cy="990600"/>
          </a:xfrm>
        </p:spPr>
        <p:txBody>
          <a:bodyPr/>
          <a:lstStyle/>
          <a:p>
            <a:r>
              <a:rPr lang="en-US" altLang="zh-CN" dirty="0" smtClean="0"/>
              <a:t>4.2 </a:t>
            </a:r>
            <a:r>
              <a:rPr lang="zh-CN" altLang="en-US" dirty="0" smtClean="0"/>
              <a:t>漏洞检测的方法</a:t>
            </a:r>
          </a:p>
        </p:txBody>
      </p:sp>
      <p:sp>
        <p:nvSpPr>
          <p:cNvPr id="95235" name="Rectangle 3"/>
          <p:cNvSpPr>
            <a:spLocks noGrp="1" noChangeArrowheads="1"/>
          </p:cNvSpPr>
          <p:nvPr>
            <p:ph sz="quarter" idx="1"/>
          </p:nvPr>
        </p:nvSpPr>
        <p:spPr>
          <a:xfrm>
            <a:off x="612775" y="1600200"/>
            <a:ext cx="8153400" cy="4495800"/>
          </a:xfrm>
        </p:spPr>
        <p:txBody>
          <a:bodyPr/>
          <a:lstStyle/>
          <a:p>
            <a:r>
              <a:rPr lang="zh-CN" altLang="en-US" smtClean="0"/>
              <a:t>直接测试</a:t>
            </a:r>
          </a:p>
          <a:p>
            <a:r>
              <a:rPr lang="zh-CN" altLang="en-US" smtClean="0"/>
              <a:t>推断</a:t>
            </a:r>
          </a:p>
          <a:p>
            <a:r>
              <a:rPr lang="zh-CN" altLang="en-US" smtClean="0"/>
              <a:t>带凭证的测试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12775" y="228600"/>
            <a:ext cx="8153400" cy="990600"/>
          </a:xfrm>
        </p:spPr>
        <p:txBody>
          <a:bodyPr/>
          <a:lstStyle/>
          <a:p>
            <a:r>
              <a:rPr lang="en-US" altLang="zh-CN" dirty="0" smtClean="0"/>
              <a:t>4.3 </a:t>
            </a:r>
            <a:r>
              <a:rPr lang="zh-CN" altLang="en-US" dirty="0" smtClean="0"/>
              <a:t>扫描策略</a:t>
            </a:r>
          </a:p>
        </p:txBody>
      </p:sp>
      <p:sp>
        <p:nvSpPr>
          <p:cNvPr id="96259" name="Rectangle 3"/>
          <p:cNvSpPr>
            <a:spLocks noGrp="1" noChangeArrowheads="1"/>
          </p:cNvSpPr>
          <p:nvPr>
            <p:ph sz="quarter" idx="1"/>
          </p:nvPr>
        </p:nvSpPr>
        <p:spPr>
          <a:xfrm>
            <a:off x="612775" y="1600200"/>
            <a:ext cx="8153400" cy="4495800"/>
          </a:xfrm>
        </p:spPr>
        <p:txBody>
          <a:bodyPr/>
          <a:lstStyle/>
          <a:p>
            <a:r>
              <a:rPr lang="zh-CN" altLang="en-US" smtClean="0"/>
              <a:t>基于网络的扫描</a:t>
            </a:r>
          </a:p>
          <a:p>
            <a:r>
              <a:rPr lang="zh-CN" altLang="en-US" smtClean="0"/>
              <a:t>基于主机的扫描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612775" y="228600"/>
            <a:ext cx="8153400" cy="990600"/>
          </a:xfrm>
        </p:spPr>
        <p:txBody>
          <a:bodyPr/>
          <a:lstStyle/>
          <a:p>
            <a:r>
              <a:rPr lang="en-US" altLang="zh-CN" dirty="0" smtClean="0"/>
              <a:t>4.4 </a:t>
            </a:r>
            <a:r>
              <a:rPr lang="zh-CN" altLang="en-US" dirty="0" smtClean="0"/>
              <a:t>网络扫描工具</a:t>
            </a:r>
          </a:p>
        </p:txBody>
      </p:sp>
      <p:sp>
        <p:nvSpPr>
          <p:cNvPr id="97283" name="内容占位符 2"/>
          <p:cNvSpPr>
            <a:spLocks noGrp="1"/>
          </p:cNvSpPr>
          <p:nvPr>
            <p:ph sz="quarter" idx="1"/>
          </p:nvPr>
        </p:nvSpPr>
        <p:spPr>
          <a:xfrm>
            <a:off x="612775" y="1600200"/>
            <a:ext cx="8153400" cy="4495800"/>
          </a:xfrm>
        </p:spPr>
        <p:txBody>
          <a:bodyPr/>
          <a:lstStyle/>
          <a:p>
            <a:r>
              <a:rPr lang="en-US" altLang="zh-CN" dirty="0" err="1" smtClean="0"/>
              <a:t>Netcat</a:t>
            </a:r>
            <a:endParaRPr lang="en-US" altLang="zh-CN" dirty="0" smtClean="0"/>
          </a:p>
          <a:p>
            <a:r>
              <a:rPr lang="en-US" altLang="zh-CN" dirty="0" err="1" smtClean="0"/>
              <a:t>Nmap</a:t>
            </a:r>
            <a:r>
              <a:rPr lang="en-US" altLang="zh-CN" dirty="0" smtClean="0"/>
              <a:t> </a:t>
            </a:r>
          </a:p>
          <a:p>
            <a:r>
              <a:rPr lang="en-US" altLang="zh-CN" dirty="0" smtClean="0"/>
              <a:t>SATAN</a:t>
            </a:r>
          </a:p>
          <a:p>
            <a:r>
              <a:rPr lang="en-US" altLang="zh-CN" dirty="0" err="1" smtClean="0"/>
              <a:t>Nessus</a:t>
            </a:r>
            <a:endParaRPr lang="en-US" altLang="zh-CN" dirty="0" smtClean="0"/>
          </a:p>
          <a:p>
            <a:r>
              <a:rPr lang="en-US" altLang="zh-CN" dirty="0" smtClean="0"/>
              <a:t>X-scan</a:t>
            </a:r>
            <a:endParaRPr lang="zh-CN" alt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zh-CN" altLang="en-US" dirty="0" smtClean="0"/>
              <a:t>主机发现的各种方法、依据及特点。</a:t>
            </a:r>
            <a:endParaRPr lang="en-US" altLang="zh-CN" dirty="0" smtClean="0"/>
          </a:p>
          <a:p>
            <a:pPr marL="514350" indent="-514350">
              <a:buFont typeface="+mj-lt"/>
              <a:buAutoNum type="arabicPeriod"/>
            </a:pPr>
            <a:r>
              <a:rPr lang="zh-CN" altLang="en-US" dirty="0" smtClean="0"/>
              <a:t>端口发现的各种方法、依据及特点。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黑客攻击的实施途径</a:t>
            </a:r>
            <a:endParaRPr lang="zh-CN" altLang="en-US" dirty="0"/>
          </a:p>
        </p:txBody>
      </p:sp>
      <p:sp>
        <p:nvSpPr>
          <p:cNvPr id="3" name="内容占位符 2"/>
          <p:cNvSpPr>
            <a:spLocks noGrp="1"/>
          </p:cNvSpPr>
          <p:nvPr>
            <p:ph sz="quarter" idx="1"/>
          </p:nvPr>
        </p:nvSpPr>
        <p:spPr/>
        <p:txBody>
          <a:bodyPr/>
          <a:lstStyle/>
          <a:p>
            <a:r>
              <a:rPr lang="zh-CN" altLang="en-US" dirty="0" smtClean="0"/>
              <a:t>社会工程学</a:t>
            </a:r>
            <a:endParaRPr lang="en-US" altLang="zh-CN" dirty="0" smtClean="0"/>
          </a:p>
          <a:p>
            <a:r>
              <a:rPr lang="zh-CN" altLang="en-US" dirty="0" smtClean="0"/>
              <a:t>开放的端口</a:t>
            </a:r>
            <a:endParaRPr lang="en-US" altLang="zh-CN" dirty="0" smtClean="0"/>
          </a:p>
          <a:p>
            <a:r>
              <a:rPr lang="zh-CN" altLang="en-US" dirty="0" smtClean="0"/>
              <a:t>计算机漏洞</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2775" y="228600"/>
            <a:ext cx="8153400" cy="990600"/>
          </a:xfrm>
        </p:spPr>
        <p:txBody>
          <a:bodyPr/>
          <a:lstStyle/>
          <a:p>
            <a:r>
              <a:rPr lang="en-US" altLang="zh-CN" dirty="0" smtClean="0"/>
              <a:t>1.3 </a:t>
            </a:r>
            <a:r>
              <a:rPr lang="zh-CN" altLang="en-US" dirty="0" smtClean="0"/>
              <a:t>计算机漏洞</a:t>
            </a:r>
          </a:p>
        </p:txBody>
      </p:sp>
      <p:sp>
        <p:nvSpPr>
          <p:cNvPr id="68611" name="Rectangle 3"/>
          <p:cNvSpPr>
            <a:spLocks noGrp="1" noChangeArrowheads="1"/>
          </p:cNvSpPr>
          <p:nvPr>
            <p:ph sz="quarter" idx="1"/>
          </p:nvPr>
        </p:nvSpPr>
        <p:spPr>
          <a:xfrm>
            <a:off x="612775" y="1600200"/>
            <a:ext cx="8153400" cy="4495800"/>
          </a:xfrm>
        </p:spPr>
        <p:txBody>
          <a:bodyPr/>
          <a:lstStyle/>
          <a:p>
            <a:r>
              <a:rPr lang="zh-CN" altLang="en-US" dirty="0" smtClean="0"/>
              <a:t>计算机漏洞是指计算机系统具有的某种可能被入侵者恶意利用的一组特性。恶意主体能够利用这组特性，</a:t>
            </a:r>
            <a:r>
              <a:rPr lang="zh-CN" altLang="en-US" dirty="0" smtClean="0">
                <a:solidFill>
                  <a:srgbClr val="FF0000"/>
                </a:solidFill>
              </a:rPr>
              <a:t>通过已授权的手段和方式获取对资源的未授权访问，或者对系统造成损害</a:t>
            </a:r>
            <a:r>
              <a:rPr lang="zh-CN" altLang="en-US" dirty="0" smtClean="0"/>
              <a:t>。</a:t>
            </a:r>
          </a:p>
          <a:p>
            <a:r>
              <a:rPr lang="zh-CN" altLang="en-US" dirty="0" smtClean="0"/>
              <a:t>在计算机领域，漏洞又称为计算机的脆弱性。包括</a:t>
            </a:r>
            <a:r>
              <a:rPr lang="zh-CN" altLang="en-US" dirty="0" smtClean="0">
                <a:solidFill>
                  <a:srgbClr val="0000FF"/>
                </a:solidFill>
              </a:rPr>
              <a:t>软件</a:t>
            </a:r>
            <a:r>
              <a:rPr lang="zh-CN" altLang="en-US" dirty="0" smtClean="0"/>
              <a:t>的漏洞、</a:t>
            </a:r>
            <a:r>
              <a:rPr lang="zh-CN" altLang="en-US" dirty="0" smtClean="0">
                <a:solidFill>
                  <a:srgbClr val="0000FF"/>
                </a:solidFill>
              </a:rPr>
              <a:t>系统</a:t>
            </a:r>
            <a:r>
              <a:rPr lang="zh-CN" altLang="en-US" dirty="0" smtClean="0"/>
              <a:t>的漏洞和</a:t>
            </a:r>
            <a:r>
              <a:rPr lang="zh-CN" altLang="en-US" dirty="0" smtClean="0">
                <a:solidFill>
                  <a:srgbClr val="0000FF"/>
                </a:solidFill>
              </a:rPr>
              <a:t>网络</a:t>
            </a:r>
            <a:r>
              <a:rPr lang="zh-CN" altLang="en-US" dirty="0" smtClean="0"/>
              <a:t>的漏洞。</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12775" y="228600"/>
            <a:ext cx="8153400" cy="990600"/>
          </a:xfrm>
        </p:spPr>
        <p:txBody>
          <a:bodyPr/>
          <a:lstStyle/>
          <a:p>
            <a:r>
              <a:rPr lang="en-US" altLang="zh-CN" dirty="0" smtClean="0"/>
              <a:t>1.4 </a:t>
            </a:r>
            <a:r>
              <a:rPr lang="zh-CN" altLang="en-US" dirty="0" smtClean="0"/>
              <a:t>计算机的状态</a:t>
            </a:r>
          </a:p>
        </p:txBody>
      </p:sp>
      <p:sp>
        <p:nvSpPr>
          <p:cNvPr id="69635" name="Rectangle 3"/>
          <p:cNvSpPr>
            <a:spLocks noGrp="1" noChangeArrowheads="1"/>
          </p:cNvSpPr>
          <p:nvPr>
            <p:ph sz="quarter" idx="1"/>
          </p:nvPr>
        </p:nvSpPr>
        <p:spPr>
          <a:xfrm>
            <a:off x="584989" y="1623527"/>
            <a:ext cx="8272462" cy="4572000"/>
          </a:xfrm>
        </p:spPr>
        <p:txBody>
          <a:bodyPr/>
          <a:lstStyle/>
          <a:p>
            <a:pPr>
              <a:lnSpc>
                <a:spcPct val="90000"/>
              </a:lnSpc>
            </a:pPr>
            <a:r>
              <a:rPr lang="zh-CN" altLang="en-US" dirty="0" smtClean="0"/>
              <a:t>计算机系统由一系列当前配置状态组成。</a:t>
            </a:r>
          </a:p>
          <a:p>
            <a:pPr>
              <a:lnSpc>
                <a:spcPct val="90000"/>
              </a:lnSpc>
            </a:pPr>
            <a:r>
              <a:rPr lang="zh-CN" altLang="en-US" dirty="0" smtClean="0"/>
              <a:t>系统通过应用</a:t>
            </a:r>
            <a:r>
              <a:rPr lang="zh-CN" altLang="en-US" dirty="0" smtClean="0">
                <a:solidFill>
                  <a:srgbClr val="FF0000"/>
                </a:solidFill>
              </a:rPr>
              <a:t>状态的变换</a:t>
            </a:r>
            <a:r>
              <a:rPr lang="zh-CN" altLang="en-US" dirty="0" smtClean="0"/>
              <a:t>实现计算。</a:t>
            </a:r>
          </a:p>
          <a:p>
            <a:pPr>
              <a:lnSpc>
                <a:spcPct val="90000"/>
              </a:lnSpc>
            </a:pPr>
            <a:r>
              <a:rPr lang="zh-CN" altLang="en-US" dirty="0" smtClean="0"/>
              <a:t>系统状态包括</a:t>
            </a:r>
            <a:r>
              <a:rPr lang="zh-CN" altLang="en-US" dirty="0" smtClean="0">
                <a:solidFill>
                  <a:srgbClr val="0000FF"/>
                </a:solidFill>
              </a:rPr>
              <a:t>已授权状态</a:t>
            </a:r>
            <a:r>
              <a:rPr lang="zh-CN" altLang="en-US" dirty="0" smtClean="0"/>
              <a:t>和</a:t>
            </a:r>
            <a:r>
              <a:rPr lang="zh-CN" altLang="en-US" dirty="0" smtClean="0">
                <a:solidFill>
                  <a:srgbClr val="0000FF"/>
                </a:solidFill>
              </a:rPr>
              <a:t>未授权状态</a:t>
            </a:r>
            <a:r>
              <a:rPr lang="zh-CN" altLang="en-US" dirty="0" smtClean="0"/>
              <a:t>。</a:t>
            </a:r>
          </a:p>
          <a:p>
            <a:pPr>
              <a:lnSpc>
                <a:spcPct val="90000"/>
              </a:lnSpc>
            </a:pPr>
            <a:r>
              <a:rPr lang="zh-CN" altLang="en-US" dirty="0" smtClean="0">
                <a:solidFill>
                  <a:srgbClr val="00B050"/>
                </a:solidFill>
              </a:rPr>
              <a:t>脆弱状态</a:t>
            </a:r>
            <a:r>
              <a:rPr lang="zh-CN" altLang="en-US" dirty="0" smtClean="0"/>
              <a:t>属于已授权状态。</a:t>
            </a:r>
          </a:p>
          <a:p>
            <a:pPr>
              <a:lnSpc>
                <a:spcPct val="90000"/>
              </a:lnSpc>
            </a:pPr>
            <a:r>
              <a:rPr lang="zh-CN" altLang="en-US" dirty="0" smtClean="0">
                <a:solidFill>
                  <a:srgbClr val="00B050"/>
                </a:solidFill>
              </a:rPr>
              <a:t>受损状态</a:t>
            </a:r>
            <a:r>
              <a:rPr lang="zh-CN" altLang="en-US" dirty="0" smtClean="0"/>
              <a:t>属于未授权状态。</a:t>
            </a:r>
          </a:p>
          <a:p>
            <a:pPr>
              <a:lnSpc>
                <a:spcPct val="90000"/>
              </a:lnSpc>
            </a:pPr>
            <a:r>
              <a:rPr lang="zh-CN" altLang="en-US" dirty="0" smtClean="0"/>
              <a:t>攻击是从已授权状态开始，以受损状态结束的状态变换顺序。</a:t>
            </a:r>
          </a:p>
          <a:p>
            <a:pPr>
              <a:lnSpc>
                <a:spcPct val="90000"/>
              </a:lnSpc>
            </a:pPr>
            <a:r>
              <a:rPr lang="zh-CN" altLang="en-US" dirty="0" smtClean="0"/>
              <a:t>攻击始于脆弱状态。</a:t>
            </a:r>
          </a:p>
          <a:p>
            <a:pPr>
              <a:lnSpc>
                <a:spcPct val="90000"/>
              </a:lnSpc>
            </a:pPr>
            <a:r>
              <a:rPr lang="zh-CN" altLang="en-US" dirty="0" smtClean="0"/>
              <a:t>脆弱性是脆弱状态区别于非脆弱状态的特征。</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12775" y="228600"/>
            <a:ext cx="8153400" cy="990600"/>
          </a:xfrm>
        </p:spPr>
        <p:txBody>
          <a:bodyPr/>
          <a:lstStyle/>
          <a:p>
            <a:r>
              <a:rPr lang="en-US" altLang="zh-CN" dirty="0" smtClean="0"/>
              <a:t>1.5 </a:t>
            </a:r>
            <a:r>
              <a:rPr lang="zh-CN" altLang="en-US" dirty="0" smtClean="0"/>
              <a:t>存在漏洞的原因</a:t>
            </a:r>
          </a:p>
        </p:txBody>
      </p:sp>
      <p:sp>
        <p:nvSpPr>
          <p:cNvPr id="70659" name="Rectangle 3"/>
          <p:cNvSpPr>
            <a:spLocks noGrp="1" noChangeArrowheads="1"/>
          </p:cNvSpPr>
          <p:nvPr>
            <p:ph sz="quarter" idx="1"/>
          </p:nvPr>
        </p:nvSpPr>
        <p:spPr>
          <a:xfrm>
            <a:off x="612775" y="1600200"/>
            <a:ext cx="8153400" cy="4495800"/>
          </a:xfrm>
        </p:spPr>
        <p:txBody>
          <a:bodyPr/>
          <a:lstStyle/>
          <a:p>
            <a:r>
              <a:rPr lang="zh-CN" altLang="en-US" smtClean="0"/>
              <a:t>设计时考虑不周</a:t>
            </a:r>
          </a:p>
          <a:p>
            <a:r>
              <a:rPr lang="zh-CN" altLang="en-US" smtClean="0"/>
              <a:t>实现中存在弱点</a:t>
            </a:r>
          </a:p>
          <a:p>
            <a:r>
              <a:rPr lang="zh-CN" altLang="en-US" smtClean="0"/>
              <a:t>自身功能不完善</a:t>
            </a:r>
          </a:p>
          <a:p>
            <a:r>
              <a:rPr lang="zh-CN" altLang="en-US" smtClean="0"/>
              <a:t>管理配置不安全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2775" y="228600"/>
            <a:ext cx="8153400" cy="990600"/>
          </a:xfrm>
        </p:spPr>
        <p:txBody>
          <a:bodyPr>
            <a:normAutofit/>
          </a:bodyPr>
          <a:lstStyle/>
          <a:p>
            <a:r>
              <a:rPr lang="en-US" altLang="zh-CN" dirty="0" smtClean="0"/>
              <a:t>1.6.1 </a:t>
            </a:r>
            <a:r>
              <a:rPr lang="zh-CN" altLang="en-US" dirty="0" smtClean="0"/>
              <a:t>漏洞信息数据库</a:t>
            </a:r>
          </a:p>
        </p:txBody>
      </p:sp>
      <p:sp>
        <p:nvSpPr>
          <p:cNvPr id="71683" name="Rectangle 3"/>
          <p:cNvSpPr>
            <a:spLocks noGrp="1" noChangeArrowheads="1"/>
          </p:cNvSpPr>
          <p:nvPr>
            <p:ph sz="quarter" idx="1"/>
          </p:nvPr>
        </p:nvSpPr>
        <p:spPr>
          <a:xfrm>
            <a:off x="612775" y="1600200"/>
            <a:ext cx="8153400" cy="4495800"/>
          </a:xfrm>
        </p:spPr>
        <p:txBody>
          <a:bodyPr>
            <a:normAutofit/>
          </a:bodyPr>
          <a:lstStyle/>
          <a:p>
            <a:pPr>
              <a:lnSpc>
                <a:spcPct val="90000"/>
              </a:lnSpc>
            </a:pPr>
            <a:r>
              <a:rPr lang="en-US" altLang="zh-CN" dirty="0" err="1" smtClean="0"/>
              <a:t>BugTraq</a:t>
            </a:r>
            <a:endParaRPr lang="en-US" altLang="zh-CN" dirty="0" smtClean="0"/>
          </a:p>
          <a:p>
            <a:pPr>
              <a:lnSpc>
                <a:spcPct val="90000"/>
              </a:lnSpc>
            </a:pPr>
            <a:r>
              <a:rPr lang="en-US" altLang="zh-CN" dirty="0" smtClean="0"/>
              <a:t>ICAT</a:t>
            </a:r>
          </a:p>
          <a:p>
            <a:pPr>
              <a:lnSpc>
                <a:spcPct val="90000"/>
              </a:lnSpc>
            </a:pPr>
            <a:r>
              <a:rPr lang="en-US" altLang="zh-CN" dirty="0" smtClean="0"/>
              <a:t>CERT/CC</a:t>
            </a:r>
          </a:p>
          <a:p>
            <a:pPr>
              <a:lnSpc>
                <a:spcPct val="90000"/>
              </a:lnSpc>
            </a:pPr>
            <a:r>
              <a:rPr lang="en-US" altLang="zh-CN" dirty="0" smtClean="0"/>
              <a:t>X-Force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1.6.2 </a:t>
            </a:r>
            <a:r>
              <a:rPr lang="zh-CN" altLang="en-US" dirty="0" smtClean="0"/>
              <a:t>公共漏洞和曝光</a:t>
            </a:r>
            <a:r>
              <a:rPr lang="en-US" altLang="zh-CN" dirty="0" smtClean="0"/>
              <a:t> </a:t>
            </a:r>
            <a:endParaRPr lang="zh-CN" altLang="en-US" dirty="0"/>
          </a:p>
        </p:txBody>
      </p:sp>
      <p:sp>
        <p:nvSpPr>
          <p:cNvPr id="3" name="内容占位符 2"/>
          <p:cNvSpPr>
            <a:spLocks noGrp="1"/>
          </p:cNvSpPr>
          <p:nvPr>
            <p:ph sz="quarter" idx="1"/>
          </p:nvPr>
        </p:nvSpPr>
        <p:spPr/>
        <p:txBody>
          <a:bodyPr/>
          <a:lstStyle/>
          <a:p>
            <a:r>
              <a:rPr lang="en-US" altLang="zh-CN" dirty="0" smtClean="0"/>
              <a:t>CVE</a:t>
            </a:r>
            <a:r>
              <a:rPr lang="zh-CN" altLang="en-US" dirty="0" smtClean="0"/>
              <a:t>（</a:t>
            </a:r>
            <a:r>
              <a:rPr lang="en-US" altLang="zh-CN" dirty="0" smtClean="0"/>
              <a:t> Common Vulnerabilities &amp; Exposures </a:t>
            </a:r>
            <a:r>
              <a:rPr lang="zh-CN" altLang="en-US" dirty="0" smtClean="0"/>
              <a:t>）</a:t>
            </a:r>
            <a:endParaRPr lang="zh-CN" altLang="en-US" dirty="0"/>
          </a:p>
        </p:txBody>
      </p:sp>
      <p:pic>
        <p:nvPicPr>
          <p:cNvPr id="4" name="Picture 3" descr="C:\Users\Pan\Desktop\3.jpg"/>
          <p:cNvPicPr>
            <a:picLocks noChangeAspect="1" noChangeArrowheads="1"/>
          </p:cNvPicPr>
          <p:nvPr/>
        </p:nvPicPr>
        <p:blipFill>
          <a:blip r:embed="rId2" cstate="print"/>
          <a:srcRect/>
          <a:stretch>
            <a:fillRect/>
          </a:stretch>
        </p:blipFill>
        <p:spPr bwMode="auto">
          <a:xfrm>
            <a:off x="1763688" y="2420888"/>
            <a:ext cx="5400600" cy="334481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2">
      <a:majorFont>
        <a:latin typeface="Tw Cen MT"/>
        <a:ea typeface="等线"/>
        <a:cs typeface=""/>
      </a:majorFont>
      <a:minorFont>
        <a:latin typeface="Tw Cen MT"/>
        <a:ea typeface="等线"/>
        <a:cs typeface=""/>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2146</TotalTime>
  <Words>1157</Words>
  <Application>Microsoft Office PowerPoint</Application>
  <PresentationFormat>全屏显示(4:3)</PresentationFormat>
  <Paragraphs>197</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中性</vt:lpstr>
      <vt:lpstr>网络安全</vt:lpstr>
      <vt:lpstr>第五章 漏洞扫描</vt:lpstr>
      <vt:lpstr>1.1 黑客攻击的实现步骤 </vt:lpstr>
      <vt:lpstr>1.2 黑客攻击的实施途径</vt:lpstr>
      <vt:lpstr>1.3 计算机漏洞</vt:lpstr>
      <vt:lpstr>1.4 计算机的状态</vt:lpstr>
      <vt:lpstr>1.5 存在漏洞的原因</vt:lpstr>
      <vt:lpstr>1.6.1 漏洞信息数据库</vt:lpstr>
      <vt:lpstr>1.6.2 公共漏洞和曝光 </vt:lpstr>
      <vt:lpstr>1.7 漏洞扫描</vt:lpstr>
      <vt:lpstr>第五章 漏洞扫描</vt:lpstr>
      <vt:lpstr>2 发现目标</vt:lpstr>
      <vt:lpstr>第五章 漏洞扫描</vt:lpstr>
      <vt:lpstr>3 搜集信息</vt:lpstr>
      <vt:lpstr>3.1 端口扫描</vt:lpstr>
      <vt:lpstr>3.1.1 TCP SYN 扫描</vt:lpstr>
      <vt:lpstr>3.1.1 TCP SYN 扫描</vt:lpstr>
      <vt:lpstr>3.1.2 TCP connect 扫描</vt:lpstr>
      <vt:lpstr>3.1.2 TCP connect 扫描</vt:lpstr>
      <vt:lpstr>3.1.3 TCP ACK 扫描</vt:lpstr>
      <vt:lpstr>3.1.3 TCP ACK 扫描</vt:lpstr>
      <vt:lpstr>3.1.4 TCP FIN/XMAS/NULL 扫描</vt:lpstr>
      <vt:lpstr>3.1.4 TCP FIN/XMAS/NULL 扫描</vt:lpstr>
      <vt:lpstr>3.1.5 UDP 扫描</vt:lpstr>
      <vt:lpstr>3.1.5 UDP 扫描</vt:lpstr>
      <vt:lpstr>3.1.6 FTP 反弹扫描</vt:lpstr>
      <vt:lpstr>3.1.6 FTP 反弹扫描</vt:lpstr>
      <vt:lpstr>3.2 服务识别</vt:lpstr>
      <vt:lpstr>3.3 操作系统探测</vt:lpstr>
      <vt:lpstr>3.3.1 ICMP 响应分析</vt:lpstr>
      <vt:lpstr>3.3.2 TCP 报文响应分析</vt:lpstr>
      <vt:lpstr>3.3.3 操作系统探测方法比较</vt:lpstr>
      <vt:lpstr>第五章 漏洞扫描</vt:lpstr>
      <vt:lpstr>4.1 漏洞检测的目标</vt:lpstr>
      <vt:lpstr>4.2 漏洞检测的方法</vt:lpstr>
      <vt:lpstr>4.3 扫描策略</vt:lpstr>
      <vt:lpstr>4.4 网络扫描工具</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dc:title>
  <dc:creator>Pan</dc:creator>
  <cp:lastModifiedBy>王泽群</cp:lastModifiedBy>
  <cp:revision>134</cp:revision>
  <dcterms:created xsi:type="dcterms:W3CDTF">2021-08-24T04:58:28Z</dcterms:created>
  <dcterms:modified xsi:type="dcterms:W3CDTF">2023-12-19T12:45:38Z</dcterms:modified>
</cp:coreProperties>
</file>