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handoutMasterIdLst>
    <p:handoutMasterId r:id="rId60"/>
  </p:handoutMasterIdLst>
  <p:sldIdLst>
    <p:sldId id="258" r:id="rId2"/>
    <p:sldId id="321" r:id="rId3"/>
    <p:sldId id="422" r:id="rId4"/>
    <p:sldId id="423" r:id="rId5"/>
    <p:sldId id="424" r:id="rId6"/>
    <p:sldId id="516" r:id="rId7"/>
    <p:sldId id="427" r:id="rId8"/>
    <p:sldId id="520" r:id="rId9"/>
    <p:sldId id="428" r:id="rId10"/>
    <p:sldId id="517" r:id="rId11"/>
    <p:sldId id="518" r:id="rId12"/>
    <p:sldId id="521" r:id="rId13"/>
    <p:sldId id="430" r:id="rId14"/>
    <p:sldId id="433" r:id="rId15"/>
    <p:sldId id="434" r:id="rId16"/>
    <p:sldId id="435" r:id="rId17"/>
    <p:sldId id="432" r:id="rId18"/>
    <p:sldId id="436" r:id="rId19"/>
    <p:sldId id="441" r:id="rId20"/>
    <p:sldId id="442" r:id="rId21"/>
    <p:sldId id="443" r:id="rId22"/>
    <p:sldId id="444" r:id="rId23"/>
    <p:sldId id="445" r:id="rId24"/>
    <p:sldId id="522" r:id="rId25"/>
    <p:sldId id="437" r:id="rId26"/>
    <p:sldId id="446" r:id="rId27"/>
    <p:sldId id="447" r:id="rId28"/>
    <p:sldId id="452" r:id="rId29"/>
    <p:sldId id="453" r:id="rId30"/>
    <p:sldId id="448" r:id="rId31"/>
    <p:sldId id="449" r:id="rId32"/>
    <p:sldId id="450" r:id="rId33"/>
    <p:sldId id="451" r:id="rId34"/>
    <p:sldId id="438" r:id="rId35"/>
    <p:sldId id="456" r:id="rId36"/>
    <p:sldId id="457" r:id="rId37"/>
    <p:sldId id="458" r:id="rId38"/>
    <p:sldId id="455" r:id="rId39"/>
    <p:sldId id="523" r:id="rId40"/>
    <p:sldId id="459" r:id="rId41"/>
    <p:sldId id="460" r:id="rId42"/>
    <p:sldId id="462" r:id="rId43"/>
    <p:sldId id="464" r:id="rId44"/>
    <p:sldId id="465" r:id="rId45"/>
    <p:sldId id="466" r:id="rId46"/>
    <p:sldId id="467" r:id="rId47"/>
    <p:sldId id="468" r:id="rId48"/>
    <p:sldId id="469" r:id="rId49"/>
    <p:sldId id="470" r:id="rId50"/>
    <p:sldId id="471" r:id="rId51"/>
    <p:sldId id="472" r:id="rId52"/>
    <p:sldId id="473" r:id="rId53"/>
    <p:sldId id="474" r:id="rId54"/>
    <p:sldId id="475" r:id="rId55"/>
    <p:sldId id="476" r:id="rId56"/>
    <p:sldId id="477" r:id="rId57"/>
    <p:sldId id="519" r:id="rId5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80"/>
    <a:srgbClr val="339933"/>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9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3187"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1224A-076A-4E23-8A80-E87BEEBC1915}" type="datetimeFigureOut">
              <a:rPr lang="zh-CN" altLang="en-US" smtClean="0"/>
              <a:pPr/>
              <a:t>2023/12/12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661AC4-653F-48C0-AECC-E7A42150373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6CCBE2-1C81-44B7-9123-69CD5609B99D}" type="datetimeFigureOut">
              <a:rPr lang="zh-CN" altLang="en-US" smtClean="0"/>
              <a:pPr/>
              <a:t>2023/12/12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87B8A1-31EB-4C0C-8DA0-D92A76E4135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B6FAB99C-6B3B-4A44-B362-0B6BB646CB1E}" type="slidenum">
              <a:rPr lang="en-US" altLang="zh-CN" smtClean="0"/>
              <a:pPr/>
              <a:t>16</a:t>
            </a:fld>
            <a:endParaRPr lang="en-US" altLang="zh-CN"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30820CF-B880-4189-942D-D702A7CBA730}" type="datetimeFigureOut">
              <a:rPr lang="zh-CN" altLang="en-US" smtClean="0"/>
              <a:pPr/>
              <a:t>2023/12/12</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530820CF-B880-4189-942D-D702A7CBA730}" type="datetimeFigureOut">
              <a:rPr lang="zh-CN" altLang="en-US" smtClean="0"/>
              <a:pPr/>
              <a:t>2023/12/12</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dirty="0" smtClean="0"/>
              <a:t>单击此处编辑母版标题样式</a:t>
            </a:r>
            <a:endParaRPr kumimoji="0" 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2023/12/12</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pPr/>
              <a:t>2023/12/12</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530820CF-B880-4189-942D-D702A7CBA730}" type="datetimeFigureOut">
              <a:rPr lang="zh-CN" altLang="en-US" smtClean="0"/>
              <a:pPr/>
              <a:t>2023/12/12</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530820CF-B880-4189-942D-D702A7CBA730}" type="datetimeFigureOut">
              <a:rPr lang="zh-CN" altLang="en-US" smtClean="0"/>
              <a:pPr/>
              <a:t>2023/12/12</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2023/12/12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2023/12/12</a:t>
            </a:fld>
            <a:endParaRPr lang="zh-CN" altLang="en-US"/>
          </a:p>
        </p:txBody>
      </p:sp>
      <p:sp>
        <p:nvSpPr>
          <p:cNvPr id="3" name="页脚占位符 2"/>
          <p:cNvSpPr>
            <a:spLocks noGrp="1"/>
          </p:cNvSpPr>
          <p:nvPr>
            <p:ph type="ftr" sz="quarter" idx="11"/>
          </p:nvPr>
        </p:nvSpPr>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530820CF-B880-4189-942D-D702A7CBA730}" type="datetimeFigureOut">
              <a:rPr lang="zh-CN" altLang="en-US" smtClean="0"/>
              <a:pPr/>
              <a:t>2023/12/12</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30820CF-B880-4189-942D-D702A7CBA730}" type="datetimeFigureOut">
              <a:rPr lang="zh-CN" altLang="en-US" smtClean="0"/>
              <a:pPr/>
              <a:t>2023/12/12</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dirty="0"/>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8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pitchFamily="2" charset="2"/>
        <a:buChar char="Ø"/>
        <a:defRPr kumimoji="0" sz="24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itchFamily="2" charset="2"/>
        <a:buChar char="ü"/>
        <a:defRPr kumimoji="0" sz="20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itchFamily="2" charset="2"/>
        <a:buChar char="l"/>
        <a:defRPr kumimoji="0" sz="18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itchFamily="2" charset="2"/>
        <a:buChar char="u"/>
        <a:defRPr kumimoji="0" sz="16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0"/>
            <a:ext cx="9144000" cy="3501008"/>
          </a:xfrm>
        </p:spPr>
        <p:txBody>
          <a:bodyPr>
            <a:normAutofit/>
          </a:bodyPr>
          <a:lstStyle/>
          <a:p>
            <a:pPr algn="ctr">
              <a:lnSpc>
                <a:spcPct val="150000"/>
              </a:lnSpc>
            </a:pPr>
            <a:r>
              <a:rPr lang="zh-CN" altLang="en-US" sz="7200" dirty="0" smtClean="0"/>
              <a:t>网络安全</a:t>
            </a:r>
            <a:endParaRPr lang="zh-CN" altLang="en-US" dirty="0"/>
          </a:p>
        </p:txBody>
      </p:sp>
      <p:sp>
        <p:nvSpPr>
          <p:cNvPr id="3" name="副标题 2"/>
          <p:cNvSpPr>
            <a:spLocks noGrp="1"/>
          </p:cNvSpPr>
          <p:nvPr>
            <p:ph type="subTitle" idx="1"/>
          </p:nvPr>
        </p:nvSpPr>
        <p:spPr/>
        <p:txBody>
          <a:bodyPr/>
          <a:lstStyle/>
          <a:p>
            <a:r>
              <a:rPr lang="zh-CN" altLang="en-US" dirty="0" smtClean="0"/>
              <a:t>海南大学网络空间安全学院</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物理层安全威胁及防范</a:t>
            </a:r>
            <a:endParaRPr lang="zh-CN" altLang="en-US" dirty="0"/>
          </a:p>
        </p:txBody>
      </p:sp>
      <p:sp>
        <p:nvSpPr>
          <p:cNvPr id="3" name="内容占位符 2"/>
          <p:cNvSpPr>
            <a:spLocks noGrp="1"/>
          </p:cNvSpPr>
          <p:nvPr>
            <p:ph sz="quarter" idx="1"/>
          </p:nvPr>
        </p:nvSpPr>
        <p:spPr>
          <a:xfrm>
            <a:off x="612648" y="1600200"/>
            <a:ext cx="8153400" cy="4781128"/>
          </a:xfrm>
        </p:spPr>
        <p:txBody>
          <a:bodyPr>
            <a:normAutofit/>
          </a:bodyPr>
          <a:lstStyle/>
          <a:p>
            <a:r>
              <a:rPr lang="zh-CN" altLang="en-US" dirty="0" smtClean="0"/>
              <a:t>自然灾害</a:t>
            </a:r>
            <a:endParaRPr lang="en-US" altLang="zh-CN" dirty="0" smtClean="0"/>
          </a:p>
          <a:p>
            <a:pPr lvl="1"/>
            <a:r>
              <a:rPr kumimoji="1" lang="zh-CN" altLang="en-US" dirty="0" smtClean="0"/>
              <a:t>水灾、火灾、损耗</a:t>
            </a:r>
            <a:endParaRPr kumimoji="1" lang="en-US" altLang="zh-CN" dirty="0" smtClean="0"/>
          </a:p>
          <a:p>
            <a:pPr lvl="1"/>
            <a:r>
              <a:rPr lang="zh-CN" altLang="en-US" dirty="0" smtClean="0"/>
              <a:t>防火、防水、灾备</a:t>
            </a:r>
            <a:endParaRPr lang="en-US" altLang="zh-CN" dirty="0" smtClean="0"/>
          </a:p>
          <a:p>
            <a:pPr marL="320040" lvl="1" indent="-320040">
              <a:spcBef>
                <a:spcPts val="700"/>
              </a:spcBef>
              <a:buClr>
                <a:schemeClr val="accent2"/>
              </a:buClr>
              <a:buSzPct val="60000"/>
              <a:buFont typeface="Wingdings"/>
              <a:buChar char=""/>
            </a:pPr>
            <a:r>
              <a:rPr lang="zh-CN" altLang="en-US" sz="2800" dirty="0" smtClean="0"/>
              <a:t>人为失误</a:t>
            </a:r>
            <a:endParaRPr lang="en-US" altLang="zh-CN" sz="2800" dirty="0" smtClean="0"/>
          </a:p>
          <a:p>
            <a:pPr lvl="1"/>
            <a:r>
              <a:rPr kumimoji="1" lang="zh-CN" altLang="en-US" dirty="0" smtClean="0"/>
              <a:t>运行故障、管理疏漏</a:t>
            </a:r>
            <a:endParaRPr kumimoji="1" lang="en-US" altLang="zh-CN" dirty="0" smtClean="0"/>
          </a:p>
          <a:p>
            <a:pPr lvl="1"/>
            <a:r>
              <a:rPr kumimoji="1" lang="zh-CN" altLang="en-US" dirty="0" smtClean="0"/>
              <a:t>提高安全知识和安全意识</a:t>
            </a:r>
            <a:endParaRPr kumimoji="1" lang="en-US" altLang="zh-CN" dirty="0" smtClean="0"/>
          </a:p>
          <a:p>
            <a:pPr marL="320040" lvl="1" indent="-320040">
              <a:spcBef>
                <a:spcPts val="700"/>
              </a:spcBef>
              <a:buClr>
                <a:schemeClr val="accent2"/>
              </a:buClr>
              <a:buSzPct val="60000"/>
              <a:buFont typeface="Wingdings"/>
              <a:buChar char=""/>
            </a:pPr>
            <a:r>
              <a:rPr lang="zh-CN" altLang="en-US" sz="2800" dirty="0" smtClean="0"/>
              <a:t>犯罪行为</a:t>
            </a:r>
            <a:endParaRPr lang="en-US" altLang="zh-CN" sz="2800" dirty="0" smtClean="0"/>
          </a:p>
          <a:p>
            <a:pPr lvl="1"/>
            <a:r>
              <a:rPr kumimoji="1" lang="zh-CN" altLang="en-US" dirty="0" smtClean="0"/>
              <a:t>偷窃、破坏电缆、电磁干扰、电磁泄露、搭线监听</a:t>
            </a:r>
            <a:endParaRPr kumimoji="1" lang="en-US" altLang="zh-CN" dirty="0" smtClean="0"/>
          </a:p>
          <a:p>
            <a:pPr lvl="1"/>
            <a:r>
              <a:rPr lang="zh-CN" altLang="en-US" dirty="0" smtClean="0"/>
              <a:t>防盗、</a:t>
            </a:r>
            <a:r>
              <a:rPr kumimoji="1" lang="zh-CN" altLang="en-US" dirty="0" smtClean="0"/>
              <a:t>环境安全、电磁屏蔽、数据加密、流量填充</a:t>
            </a:r>
            <a:endParaRPr kumimoji="1" lang="en-US" altLang="zh-C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物理隔离技术</a:t>
            </a:r>
            <a:endParaRPr lang="zh-CN" altLang="en-US" dirty="0"/>
          </a:p>
        </p:txBody>
      </p:sp>
      <p:sp>
        <p:nvSpPr>
          <p:cNvPr id="3" name="内容占位符 2"/>
          <p:cNvSpPr>
            <a:spLocks noGrp="1"/>
          </p:cNvSpPr>
          <p:nvPr>
            <p:ph sz="quarter" idx="1"/>
          </p:nvPr>
        </p:nvSpPr>
        <p:spPr/>
        <p:txBody>
          <a:bodyPr>
            <a:normAutofit/>
          </a:bodyPr>
          <a:lstStyle/>
          <a:p>
            <a:r>
              <a:rPr lang="zh-CN" altLang="en-US" dirty="0" smtClean="0"/>
              <a:t>物理隔离的安全要求</a:t>
            </a:r>
          </a:p>
          <a:p>
            <a:pPr lvl="1"/>
            <a:r>
              <a:rPr lang="zh-CN" altLang="en-US" dirty="0" smtClean="0"/>
              <a:t>隔断内外网络传导</a:t>
            </a:r>
            <a:endParaRPr lang="en-US" altLang="zh-CN" dirty="0" smtClean="0"/>
          </a:p>
          <a:p>
            <a:pPr lvl="1"/>
            <a:r>
              <a:rPr lang="zh-CN" altLang="en-US" dirty="0" smtClean="0"/>
              <a:t>隔断内外网络辐射</a:t>
            </a:r>
            <a:endParaRPr lang="en-US" altLang="zh-CN" dirty="0" smtClean="0"/>
          </a:p>
          <a:p>
            <a:pPr lvl="1"/>
            <a:r>
              <a:rPr lang="zh-CN" altLang="en-US" dirty="0" smtClean="0"/>
              <a:t>隔断不同存储环境</a:t>
            </a:r>
          </a:p>
          <a:p>
            <a:pPr marL="320040" lvl="1" indent="-320040">
              <a:spcBef>
                <a:spcPts val="700"/>
              </a:spcBef>
              <a:buClr>
                <a:schemeClr val="accent2"/>
              </a:buClr>
              <a:buSzPct val="60000"/>
              <a:buFont typeface="Wingdings"/>
              <a:buChar char=""/>
            </a:pPr>
            <a:r>
              <a:rPr lang="zh-CN" altLang="en-US" sz="2800" dirty="0" smtClean="0"/>
              <a:t>物理隔离的技术手段</a:t>
            </a:r>
          </a:p>
          <a:p>
            <a:pPr lvl="1"/>
            <a:r>
              <a:rPr lang="zh-CN" altLang="en-US" dirty="0" smtClean="0"/>
              <a:t>物理隔离</a:t>
            </a:r>
            <a:endParaRPr lang="en-US" altLang="zh-CN" dirty="0" smtClean="0"/>
          </a:p>
          <a:p>
            <a:pPr lvl="1"/>
            <a:r>
              <a:rPr lang="zh-CN" altLang="en-US" dirty="0" smtClean="0"/>
              <a:t>协议隔离</a:t>
            </a:r>
          </a:p>
          <a:p>
            <a:pPr lvl="1"/>
            <a:r>
              <a:rPr lang="zh-CN" altLang="en-US" dirty="0" smtClean="0"/>
              <a:t>网闸隔离</a:t>
            </a:r>
            <a:endParaRPr lang="en-US" altLang="zh-C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1371600" y="2743200"/>
            <a:ext cx="7123113" cy="3781425"/>
          </a:xfrm>
        </p:spPr>
        <p:txBody>
          <a:bodyPr/>
          <a:lstStyle/>
          <a:p>
            <a:pPr marL="514350" indent="-514350">
              <a:buFont typeface="+mj-lt"/>
              <a:buAutoNum type="arabicPeriod"/>
              <a:defRPr/>
            </a:pPr>
            <a:r>
              <a:rPr lang="zh-CN" altLang="en-US" dirty="0"/>
              <a:t>概述</a:t>
            </a:r>
            <a:endParaRPr lang="en-US" altLang="zh-CN" dirty="0"/>
          </a:p>
          <a:p>
            <a:pPr marL="514350" indent="-514350">
              <a:buFont typeface="+mj-lt"/>
              <a:buAutoNum type="arabicPeriod"/>
              <a:defRPr/>
            </a:pPr>
            <a:r>
              <a:rPr lang="zh-CN" altLang="en-US" dirty="0"/>
              <a:t>物理层安全</a:t>
            </a:r>
            <a:endParaRPr lang="en-US" altLang="zh-CN" dirty="0"/>
          </a:p>
          <a:p>
            <a:pPr marL="514350" indent="-514350">
              <a:buFont typeface="+mj-lt"/>
              <a:buAutoNum type="arabicPeriod"/>
              <a:defRPr/>
            </a:pPr>
            <a:r>
              <a:rPr lang="zh-CN" altLang="en-US" dirty="0" smtClean="0">
                <a:solidFill>
                  <a:srgbClr val="00B050"/>
                </a:solidFill>
              </a:rPr>
              <a:t>数据链路层安全</a:t>
            </a:r>
            <a:endParaRPr lang="en-US" altLang="zh-CN" dirty="0" smtClean="0">
              <a:solidFill>
                <a:srgbClr val="00B050"/>
              </a:solidFill>
            </a:endParaRPr>
          </a:p>
          <a:p>
            <a:pPr marL="514350" indent="-514350">
              <a:buFont typeface="+mj-lt"/>
              <a:buAutoNum type="arabicPeriod"/>
              <a:defRPr/>
            </a:pPr>
            <a:r>
              <a:rPr lang="zh-CN" altLang="en-US" dirty="0" smtClean="0"/>
              <a:t>网络层安全</a:t>
            </a:r>
            <a:endParaRPr lang="en-US" altLang="zh-CN" dirty="0" smtClean="0"/>
          </a:p>
          <a:p>
            <a:pPr marL="514350" indent="-514350">
              <a:buFont typeface="+mj-lt"/>
              <a:buAutoNum type="arabicPeriod"/>
              <a:defRPr/>
            </a:pPr>
            <a:r>
              <a:rPr lang="zh-CN" altLang="en-US" dirty="0" smtClean="0"/>
              <a:t>传输层安全</a:t>
            </a:r>
            <a:endParaRPr lang="en-US" altLang="zh-CN" dirty="0" smtClean="0"/>
          </a:p>
        </p:txBody>
      </p:sp>
      <p:sp>
        <p:nvSpPr>
          <p:cNvPr id="15363" name="标题 3"/>
          <p:cNvSpPr>
            <a:spLocks noGrp="1"/>
          </p:cNvSpPr>
          <p:nvPr>
            <p:ph type="title"/>
          </p:nvPr>
        </p:nvSpPr>
        <p:spPr/>
        <p:txBody>
          <a:bodyPr>
            <a:normAutofit/>
          </a:bodyPr>
          <a:lstStyle/>
          <a:p>
            <a:r>
              <a:rPr lang="zh-CN" altLang="en-US" dirty="0"/>
              <a:t>第五</a:t>
            </a:r>
            <a:r>
              <a:rPr lang="zh-CN" altLang="en-US" dirty="0" smtClean="0"/>
              <a:t>章 </a:t>
            </a:r>
            <a:r>
              <a:rPr lang="en-US" altLang="zh-CN" dirty="0" smtClean="0"/>
              <a:t>TCP-IP</a:t>
            </a:r>
            <a:r>
              <a:rPr lang="zh-CN" altLang="en-US" dirty="0"/>
              <a:t>体系的协议安全</a:t>
            </a:r>
            <a:endParaRPr lang="zh-CN" altLang="en-US" dirty="0" smtClean="0"/>
          </a:p>
        </p:txBody>
      </p:sp>
    </p:spTree>
    <p:extLst>
      <p:ext uri="{BB962C8B-B14F-4D97-AF65-F5344CB8AC3E}">
        <p14:creationId xmlns:p14="http://schemas.microsoft.com/office/powerpoint/2010/main" val="3163165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12775" y="228600"/>
            <a:ext cx="8153400" cy="990600"/>
          </a:xfrm>
        </p:spPr>
        <p:txBody>
          <a:bodyPr/>
          <a:lstStyle/>
          <a:p>
            <a:pPr eaLnBrk="1" hangingPunct="1"/>
            <a:r>
              <a:rPr lang="en-US" altLang="zh-CN" dirty="0" smtClean="0"/>
              <a:t>3 </a:t>
            </a:r>
            <a:r>
              <a:rPr lang="zh-CN" altLang="en-US" dirty="0" smtClean="0"/>
              <a:t>数据链路层安全</a:t>
            </a:r>
          </a:p>
        </p:txBody>
      </p:sp>
      <p:sp>
        <p:nvSpPr>
          <p:cNvPr id="21507" name="Rectangle 3"/>
          <p:cNvSpPr>
            <a:spLocks noGrp="1" noChangeArrowheads="1"/>
          </p:cNvSpPr>
          <p:nvPr>
            <p:ph sz="quarter" idx="1"/>
          </p:nvPr>
        </p:nvSpPr>
        <p:spPr>
          <a:xfrm>
            <a:off x="612775" y="1600200"/>
            <a:ext cx="8153400" cy="4495800"/>
          </a:xfrm>
        </p:spPr>
        <p:txBody>
          <a:bodyPr/>
          <a:lstStyle/>
          <a:p>
            <a:r>
              <a:rPr lang="zh-CN" altLang="en-US" dirty="0" smtClean="0"/>
              <a:t>数据链路层也称作网络接口层，通常包括操作系统中的设备驱动程序和计算机中对应的网络接口卡。它们一起处理与传输媒介的物理接口细节，以及数据帧的组装。</a:t>
            </a:r>
            <a:endParaRPr lang="en-US" altLang="zh-CN" dirty="0" smtClean="0"/>
          </a:p>
          <a:p>
            <a:r>
              <a:rPr lang="zh-CN" altLang="en-US" dirty="0" smtClean="0"/>
              <a:t>数据链路层的安全威胁主要包括：</a:t>
            </a:r>
            <a:endParaRPr lang="en-US" altLang="zh-CN" dirty="0" smtClean="0"/>
          </a:p>
          <a:p>
            <a:pPr lvl="1"/>
            <a:r>
              <a:rPr lang="zh-CN" altLang="en-US" dirty="0" smtClean="0"/>
              <a:t>网络嗅探</a:t>
            </a:r>
            <a:endParaRPr lang="en-US" altLang="zh-CN" dirty="0" smtClean="0"/>
          </a:p>
          <a:p>
            <a:pPr lvl="1"/>
            <a:r>
              <a:rPr lang="zh-CN" altLang="en-US" dirty="0" smtClean="0"/>
              <a:t>负载攻击</a:t>
            </a:r>
          </a:p>
          <a:p>
            <a:pPr lvl="1"/>
            <a:r>
              <a:rPr lang="en-US" altLang="zh-CN" dirty="0" smtClean="0"/>
              <a:t>MAC </a:t>
            </a:r>
            <a:r>
              <a:rPr lang="zh-CN" altLang="en-US" dirty="0" smtClean="0"/>
              <a:t>欺骗</a:t>
            </a:r>
          </a:p>
          <a:p>
            <a:pPr lvl="1"/>
            <a:r>
              <a:rPr lang="en-US" altLang="zh-CN" dirty="0" smtClean="0"/>
              <a:t>ARP </a:t>
            </a:r>
            <a:r>
              <a:rPr lang="zh-CN" altLang="en-US" dirty="0" smtClean="0"/>
              <a:t>欺骗</a:t>
            </a:r>
            <a:endParaRPr lang="en-US" altLang="zh-CN"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12775" y="228600"/>
            <a:ext cx="8153400" cy="990600"/>
          </a:xfrm>
        </p:spPr>
        <p:txBody>
          <a:bodyPr/>
          <a:lstStyle/>
          <a:p>
            <a:pPr eaLnBrk="1" hangingPunct="1"/>
            <a:r>
              <a:rPr lang="en-US" altLang="zh-CN" dirty="0" smtClean="0"/>
              <a:t>3.1 </a:t>
            </a:r>
            <a:r>
              <a:rPr lang="zh-CN" altLang="en-US" dirty="0" smtClean="0"/>
              <a:t>网络嗅探与防范</a:t>
            </a:r>
          </a:p>
        </p:txBody>
      </p:sp>
      <p:sp>
        <p:nvSpPr>
          <p:cNvPr id="24579" name="Rectangle 3"/>
          <p:cNvSpPr>
            <a:spLocks noGrp="1" noChangeArrowheads="1"/>
          </p:cNvSpPr>
          <p:nvPr>
            <p:ph sz="quarter" idx="1"/>
          </p:nvPr>
        </p:nvSpPr>
        <p:spPr>
          <a:xfrm>
            <a:off x="612775" y="1600200"/>
            <a:ext cx="8153400" cy="4495800"/>
          </a:xfrm>
        </p:spPr>
        <p:txBody>
          <a:bodyPr/>
          <a:lstStyle/>
          <a:p>
            <a:r>
              <a:rPr lang="zh-CN" altLang="en-US" dirty="0" smtClean="0"/>
              <a:t>将网络适配器设置为混杂模式，可以获取局域网内所有流量。</a:t>
            </a:r>
            <a:endParaRPr lang="en-US" altLang="zh-CN" dirty="0" smtClean="0"/>
          </a:p>
          <a:p>
            <a:r>
              <a:rPr lang="zh-CN" altLang="en-US" dirty="0" smtClean="0"/>
              <a:t>针对明文消息的数据监听</a:t>
            </a:r>
            <a:endParaRPr lang="en-US" altLang="zh-CN" dirty="0" smtClean="0">
              <a:latin typeface="Arial" pitchFamily="34" charset="0"/>
            </a:endParaRPr>
          </a:p>
          <a:p>
            <a:pPr lvl="1"/>
            <a:r>
              <a:rPr lang="zh-CN" altLang="en-US" dirty="0" smtClean="0"/>
              <a:t>数据加密。</a:t>
            </a:r>
            <a:endParaRPr lang="en-US" altLang="zh-CN" dirty="0" smtClean="0"/>
          </a:p>
          <a:p>
            <a:r>
              <a:rPr lang="zh-CN" altLang="en-US" dirty="0" smtClean="0"/>
              <a:t>针对密文消息的流量分析</a:t>
            </a:r>
            <a:endParaRPr lang="en-US" altLang="zh-CN" dirty="0" smtClean="0"/>
          </a:p>
          <a:p>
            <a:pPr lvl="1"/>
            <a:r>
              <a:rPr lang="zh-CN" altLang="en-US" dirty="0" smtClean="0"/>
              <a:t>流量填充。</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12775" y="228600"/>
            <a:ext cx="8153400" cy="990600"/>
          </a:xfrm>
        </p:spPr>
        <p:txBody>
          <a:bodyPr/>
          <a:lstStyle/>
          <a:p>
            <a:pPr eaLnBrk="1" hangingPunct="1"/>
            <a:r>
              <a:rPr lang="en-US" altLang="zh-CN" smtClean="0"/>
              <a:t>3.2 </a:t>
            </a:r>
            <a:r>
              <a:rPr lang="zh-CN" altLang="en-US" dirty="0" smtClean="0"/>
              <a:t>负载攻击与防范</a:t>
            </a:r>
          </a:p>
        </p:txBody>
      </p:sp>
      <p:sp>
        <p:nvSpPr>
          <p:cNvPr id="25603" name="Rectangle 3"/>
          <p:cNvSpPr>
            <a:spLocks noGrp="1" noChangeArrowheads="1"/>
          </p:cNvSpPr>
          <p:nvPr>
            <p:ph sz="quarter" idx="1"/>
          </p:nvPr>
        </p:nvSpPr>
        <p:spPr>
          <a:xfrm>
            <a:off x="612775" y="1600200"/>
            <a:ext cx="8153400" cy="4495800"/>
          </a:xfrm>
        </p:spPr>
        <p:txBody>
          <a:bodyPr/>
          <a:lstStyle/>
          <a:p>
            <a:pPr eaLnBrk="1" hangingPunct="1"/>
            <a:r>
              <a:rPr lang="zh-CN" altLang="en-US" dirty="0" smtClean="0"/>
              <a:t>负载攻击是指发送大量的广播包（如</a:t>
            </a:r>
            <a:r>
              <a:rPr lang="en-US" altLang="zh-CN" dirty="0" smtClean="0"/>
              <a:t>ARP</a:t>
            </a:r>
            <a:r>
              <a:rPr lang="zh-CN" altLang="en-US" dirty="0" smtClean="0"/>
              <a:t>广播），局域网内所有主机必须接收并处理，致使网络上的设备速度与真实流量降低，甚至造成网络瘫痪。</a:t>
            </a:r>
          </a:p>
          <a:p>
            <a:pPr eaLnBrk="1" hangingPunct="1"/>
            <a:r>
              <a:rPr lang="zh-CN" altLang="en-US" dirty="0" smtClean="0"/>
              <a:t>常用防范措施是使用 </a:t>
            </a:r>
            <a:r>
              <a:rPr lang="en-US" altLang="zh-CN" dirty="0" smtClean="0"/>
              <a:t>VLAN </a:t>
            </a:r>
            <a:r>
              <a:rPr lang="zh-CN" altLang="en-US" dirty="0" smtClean="0"/>
              <a:t>细分网络拓扑。</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ChangeArrowheads="1"/>
          </p:cNvSpPr>
          <p:nvPr/>
        </p:nvSpPr>
        <p:spPr bwMode="auto">
          <a:xfrm flipH="1">
            <a:off x="827088" y="4111625"/>
            <a:ext cx="7561262" cy="1398588"/>
          </a:xfrm>
          <a:prstGeom prst="cube">
            <a:avLst>
              <a:gd name="adj" fmla="val 93745"/>
            </a:avLst>
          </a:prstGeom>
          <a:solidFill>
            <a:schemeClr val="bg1"/>
          </a:solidFill>
          <a:ln w="9525">
            <a:solidFill>
              <a:schemeClr val="tx1"/>
            </a:solidFill>
            <a:miter lim="800000"/>
            <a:headEnd/>
            <a:tailEnd/>
          </a:ln>
        </p:spPr>
        <p:txBody>
          <a:bodyPr wrap="none" anchor="ctr"/>
          <a:lstStyle/>
          <a:p>
            <a:endParaRPr lang="zh-CN" altLang="en-US"/>
          </a:p>
        </p:txBody>
      </p:sp>
      <p:sp>
        <p:nvSpPr>
          <p:cNvPr id="26627" name="Line 3"/>
          <p:cNvSpPr>
            <a:spLocks noChangeShapeType="1"/>
          </p:cNvSpPr>
          <p:nvPr/>
        </p:nvSpPr>
        <p:spPr bwMode="auto">
          <a:xfrm>
            <a:off x="2247900" y="6208713"/>
            <a:ext cx="1568450" cy="0"/>
          </a:xfrm>
          <a:prstGeom prst="line">
            <a:avLst/>
          </a:prstGeom>
          <a:noFill/>
          <a:ln w="76200">
            <a:solidFill>
              <a:srgbClr val="333399"/>
            </a:solidFill>
            <a:round/>
            <a:headEnd/>
            <a:tailEnd/>
          </a:ln>
        </p:spPr>
        <p:txBody>
          <a:bodyPr wrap="none" anchor="ctr"/>
          <a:lstStyle/>
          <a:p>
            <a:endParaRPr lang="zh-CN" altLang="en-US"/>
          </a:p>
        </p:txBody>
      </p:sp>
      <p:sp>
        <p:nvSpPr>
          <p:cNvPr id="26628" name="AutoShape 4"/>
          <p:cNvSpPr>
            <a:spLocks noChangeArrowheads="1"/>
          </p:cNvSpPr>
          <p:nvPr/>
        </p:nvSpPr>
        <p:spPr bwMode="auto">
          <a:xfrm flipH="1">
            <a:off x="827088" y="2170113"/>
            <a:ext cx="7561262" cy="1397000"/>
          </a:xfrm>
          <a:prstGeom prst="cube">
            <a:avLst>
              <a:gd name="adj" fmla="val 93745"/>
            </a:avLst>
          </a:prstGeom>
          <a:solidFill>
            <a:schemeClr val="bg1"/>
          </a:solidFill>
          <a:ln w="9525">
            <a:solidFill>
              <a:schemeClr val="tx1"/>
            </a:solidFill>
            <a:miter lim="800000"/>
            <a:headEnd/>
            <a:tailEnd/>
          </a:ln>
        </p:spPr>
        <p:txBody>
          <a:bodyPr wrap="none" anchor="ctr"/>
          <a:lstStyle/>
          <a:p>
            <a:endParaRPr lang="zh-CN" altLang="en-US"/>
          </a:p>
        </p:txBody>
      </p:sp>
      <p:sp>
        <p:nvSpPr>
          <p:cNvPr id="26629" name="AutoShape 5"/>
          <p:cNvSpPr>
            <a:spLocks noChangeArrowheads="1"/>
          </p:cNvSpPr>
          <p:nvPr/>
        </p:nvSpPr>
        <p:spPr bwMode="auto">
          <a:xfrm flipH="1">
            <a:off x="901700" y="304800"/>
            <a:ext cx="7412038" cy="1398588"/>
          </a:xfrm>
          <a:prstGeom prst="cube">
            <a:avLst>
              <a:gd name="adj" fmla="val 93745"/>
            </a:avLst>
          </a:prstGeom>
          <a:solidFill>
            <a:schemeClr val="bg1"/>
          </a:solidFill>
          <a:ln w="9525">
            <a:solidFill>
              <a:schemeClr val="tx1"/>
            </a:solidFill>
            <a:miter lim="800000"/>
            <a:headEnd/>
            <a:tailEnd/>
          </a:ln>
        </p:spPr>
        <p:txBody>
          <a:bodyPr wrap="none" anchor="ctr"/>
          <a:lstStyle/>
          <a:p>
            <a:endParaRPr lang="zh-CN" altLang="en-US"/>
          </a:p>
        </p:txBody>
      </p:sp>
      <p:sp>
        <p:nvSpPr>
          <p:cNvPr id="26630" name="Line 6"/>
          <p:cNvSpPr>
            <a:spLocks noChangeShapeType="1"/>
          </p:cNvSpPr>
          <p:nvPr/>
        </p:nvSpPr>
        <p:spPr bwMode="auto">
          <a:xfrm>
            <a:off x="2679700" y="693738"/>
            <a:ext cx="3917950" cy="0"/>
          </a:xfrm>
          <a:prstGeom prst="line">
            <a:avLst/>
          </a:prstGeom>
          <a:noFill/>
          <a:ln w="28575">
            <a:solidFill>
              <a:srgbClr val="333399"/>
            </a:solidFill>
            <a:round/>
            <a:headEnd/>
            <a:tailEnd/>
          </a:ln>
        </p:spPr>
        <p:txBody>
          <a:bodyPr wrap="none" anchor="ctr"/>
          <a:lstStyle/>
          <a:p>
            <a:endParaRPr lang="zh-CN" altLang="en-US"/>
          </a:p>
        </p:txBody>
      </p:sp>
      <p:sp>
        <p:nvSpPr>
          <p:cNvPr id="26631" name="Line 7"/>
          <p:cNvSpPr>
            <a:spLocks noChangeShapeType="1"/>
          </p:cNvSpPr>
          <p:nvPr/>
        </p:nvSpPr>
        <p:spPr bwMode="auto">
          <a:xfrm>
            <a:off x="2828925" y="849313"/>
            <a:ext cx="2362200" cy="0"/>
          </a:xfrm>
          <a:prstGeom prst="line">
            <a:avLst/>
          </a:prstGeom>
          <a:noFill/>
          <a:ln w="28575">
            <a:solidFill>
              <a:srgbClr val="333399"/>
            </a:solidFill>
            <a:round/>
            <a:headEnd/>
            <a:tailEnd/>
          </a:ln>
        </p:spPr>
        <p:txBody>
          <a:bodyPr wrap="none" anchor="ctr"/>
          <a:lstStyle/>
          <a:p>
            <a:endParaRPr lang="zh-CN" altLang="en-US"/>
          </a:p>
        </p:txBody>
      </p:sp>
      <p:sp>
        <p:nvSpPr>
          <p:cNvPr id="26632" name="Line 8"/>
          <p:cNvSpPr>
            <a:spLocks noChangeShapeType="1"/>
          </p:cNvSpPr>
          <p:nvPr/>
        </p:nvSpPr>
        <p:spPr bwMode="auto">
          <a:xfrm>
            <a:off x="2976563" y="1003300"/>
            <a:ext cx="519112" cy="0"/>
          </a:xfrm>
          <a:prstGeom prst="line">
            <a:avLst/>
          </a:prstGeom>
          <a:noFill/>
          <a:ln w="28575">
            <a:solidFill>
              <a:srgbClr val="333399"/>
            </a:solidFill>
            <a:round/>
            <a:headEnd/>
            <a:tailEnd/>
          </a:ln>
        </p:spPr>
        <p:txBody>
          <a:bodyPr wrap="none" anchor="ctr"/>
          <a:lstStyle/>
          <a:p>
            <a:endParaRPr lang="zh-CN" altLang="en-US"/>
          </a:p>
        </p:txBody>
      </p:sp>
      <p:sp>
        <p:nvSpPr>
          <p:cNvPr id="26633" name="Line 9"/>
          <p:cNvSpPr>
            <a:spLocks noChangeShapeType="1"/>
          </p:cNvSpPr>
          <p:nvPr/>
        </p:nvSpPr>
        <p:spPr bwMode="auto">
          <a:xfrm>
            <a:off x="2976563" y="2946400"/>
            <a:ext cx="519112" cy="0"/>
          </a:xfrm>
          <a:prstGeom prst="line">
            <a:avLst/>
          </a:prstGeom>
          <a:noFill/>
          <a:ln w="28575">
            <a:solidFill>
              <a:srgbClr val="333399"/>
            </a:solidFill>
            <a:round/>
            <a:headEnd/>
            <a:tailEnd/>
          </a:ln>
        </p:spPr>
        <p:txBody>
          <a:bodyPr wrap="none" anchor="ctr"/>
          <a:lstStyle/>
          <a:p>
            <a:endParaRPr lang="zh-CN" altLang="en-US"/>
          </a:p>
        </p:txBody>
      </p:sp>
      <p:sp>
        <p:nvSpPr>
          <p:cNvPr id="26634" name="Line 10"/>
          <p:cNvSpPr>
            <a:spLocks noChangeShapeType="1"/>
          </p:cNvSpPr>
          <p:nvPr/>
        </p:nvSpPr>
        <p:spPr bwMode="auto">
          <a:xfrm>
            <a:off x="2828925" y="2713038"/>
            <a:ext cx="2616200" cy="0"/>
          </a:xfrm>
          <a:prstGeom prst="line">
            <a:avLst/>
          </a:prstGeom>
          <a:noFill/>
          <a:ln w="28575">
            <a:solidFill>
              <a:srgbClr val="333399"/>
            </a:solidFill>
            <a:round/>
            <a:headEnd/>
            <a:tailEnd/>
          </a:ln>
        </p:spPr>
        <p:txBody>
          <a:bodyPr wrap="none" anchor="ctr"/>
          <a:lstStyle/>
          <a:p>
            <a:endParaRPr lang="zh-CN" altLang="en-US"/>
          </a:p>
        </p:txBody>
      </p:sp>
      <p:sp>
        <p:nvSpPr>
          <p:cNvPr id="26635" name="Line 11"/>
          <p:cNvSpPr>
            <a:spLocks noChangeShapeType="1"/>
          </p:cNvSpPr>
          <p:nvPr/>
        </p:nvSpPr>
        <p:spPr bwMode="auto">
          <a:xfrm>
            <a:off x="2606675" y="2479675"/>
            <a:ext cx="3978275" cy="0"/>
          </a:xfrm>
          <a:prstGeom prst="line">
            <a:avLst/>
          </a:prstGeom>
          <a:noFill/>
          <a:ln w="28575">
            <a:solidFill>
              <a:srgbClr val="333399"/>
            </a:solidFill>
            <a:round/>
            <a:headEnd/>
            <a:tailEnd/>
          </a:ln>
        </p:spPr>
        <p:txBody>
          <a:bodyPr wrap="none" anchor="ctr"/>
          <a:lstStyle/>
          <a:p>
            <a:endParaRPr lang="zh-CN" altLang="en-US"/>
          </a:p>
        </p:txBody>
      </p:sp>
      <p:sp>
        <p:nvSpPr>
          <p:cNvPr id="26636" name="Line 12"/>
          <p:cNvSpPr>
            <a:spLocks noChangeShapeType="1"/>
          </p:cNvSpPr>
          <p:nvPr/>
        </p:nvSpPr>
        <p:spPr bwMode="auto">
          <a:xfrm>
            <a:off x="2754313" y="4732338"/>
            <a:ext cx="1408112" cy="0"/>
          </a:xfrm>
          <a:prstGeom prst="line">
            <a:avLst/>
          </a:prstGeom>
          <a:noFill/>
          <a:ln w="28575">
            <a:solidFill>
              <a:srgbClr val="333399"/>
            </a:solidFill>
            <a:round/>
            <a:headEnd/>
            <a:tailEnd/>
          </a:ln>
        </p:spPr>
        <p:txBody>
          <a:bodyPr wrap="none" anchor="ctr"/>
          <a:lstStyle/>
          <a:p>
            <a:endParaRPr lang="zh-CN" altLang="en-US"/>
          </a:p>
        </p:txBody>
      </p:sp>
      <p:sp>
        <p:nvSpPr>
          <p:cNvPr id="26637" name="Line 13"/>
          <p:cNvSpPr>
            <a:spLocks noChangeShapeType="1"/>
          </p:cNvSpPr>
          <p:nvPr/>
        </p:nvSpPr>
        <p:spPr bwMode="auto">
          <a:xfrm>
            <a:off x="2754313" y="4887913"/>
            <a:ext cx="746125" cy="0"/>
          </a:xfrm>
          <a:prstGeom prst="line">
            <a:avLst/>
          </a:prstGeom>
          <a:noFill/>
          <a:ln w="28575">
            <a:solidFill>
              <a:srgbClr val="333399"/>
            </a:solidFill>
            <a:round/>
            <a:headEnd/>
            <a:tailEnd/>
          </a:ln>
        </p:spPr>
        <p:txBody>
          <a:bodyPr wrap="none" anchor="ctr"/>
          <a:lstStyle/>
          <a:p>
            <a:endParaRPr lang="zh-CN" altLang="en-US"/>
          </a:p>
        </p:txBody>
      </p:sp>
      <p:sp>
        <p:nvSpPr>
          <p:cNvPr id="26638" name="Line 14"/>
          <p:cNvSpPr>
            <a:spLocks noChangeShapeType="1"/>
          </p:cNvSpPr>
          <p:nvPr/>
        </p:nvSpPr>
        <p:spPr bwMode="auto">
          <a:xfrm>
            <a:off x="2405063" y="4422775"/>
            <a:ext cx="4241800" cy="0"/>
          </a:xfrm>
          <a:prstGeom prst="line">
            <a:avLst/>
          </a:prstGeom>
          <a:noFill/>
          <a:ln w="28575">
            <a:solidFill>
              <a:srgbClr val="333399"/>
            </a:solidFill>
            <a:round/>
            <a:headEnd/>
            <a:tailEnd/>
          </a:ln>
        </p:spPr>
        <p:txBody>
          <a:bodyPr wrap="none" anchor="ctr"/>
          <a:lstStyle/>
          <a:p>
            <a:endParaRPr lang="zh-CN" altLang="en-US"/>
          </a:p>
        </p:txBody>
      </p:sp>
      <p:sp>
        <p:nvSpPr>
          <p:cNvPr id="26639" name="Line 15"/>
          <p:cNvSpPr>
            <a:spLocks noChangeShapeType="1"/>
          </p:cNvSpPr>
          <p:nvPr/>
        </p:nvSpPr>
        <p:spPr bwMode="auto">
          <a:xfrm>
            <a:off x="2606675" y="4578350"/>
            <a:ext cx="2643188" cy="0"/>
          </a:xfrm>
          <a:prstGeom prst="line">
            <a:avLst/>
          </a:prstGeom>
          <a:noFill/>
          <a:ln w="28575">
            <a:solidFill>
              <a:srgbClr val="333399"/>
            </a:solidFill>
            <a:round/>
            <a:headEnd/>
            <a:tailEnd/>
          </a:ln>
        </p:spPr>
        <p:txBody>
          <a:bodyPr wrap="none" anchor="ctr"/>
          <a:lstStyle/>
          <a:p>
            <a:endParaRPr lang="zh-CN" altLang="en-US"/>
          </a:p>
        </p:txBody>
      </p:sp>
      <p:sp>
        <p:nvSpPr>
          <p:cNvPr id="26640" name="AutoShape 16"/>
          <p:cNvSpPr>
            <a:spLocks noChangeArrowheads="1"/>
          </p:cNvSpPr>
          <p:nvPr/>
        </p:nvSpPr>
        <p:spPr bwMode="auto">
          <a:xfrm flipH="1">
            <a:off x="1790700" y="4189413"/>
            <a:ext cx="1185863" cy="931862"/>
          </a:xfrm>
          <a:prstGeom prst="cube">
            <a:avLst>
              <a:gd name="adj" fmla="val 28329"/>
            </a:avLst>
          </a:prstGeom>
          <a:solidFill>
            <a:srgbClr val="99FFCC"/>
          </a:solidFill>
          <a:ln w="9525">
            <a:solidFill>
              <a:schemeClr val="tx1"/>
            </a:solidFill>
            <a:miter lim="800000"/>
            <a:headEnd/>
            <a:tailEnd/>
          </a:ln>
        </p:spPr>
        <p:txBody>
          <a:bodyPr wrap="none" anchor="ctr"/>
          <a:lstStyle/>
          <a:p>
            <a:pPr algn="ctr"/>
            <a:r>
              <a:rPr kumimoji="1" lang="zh-CN" altLang="en-US" sz="2000">
                <a:solidFill>
                  <a:srgbClr val="333399"/>
                </a:solidFill>
                <a:latin typeface="Arial" pitchFamily="34" charset="0"/>
                <a:ea typeface="黑体" pitchFamily="49" charset="-122"/>
              </a:rPr>
              <a:t>以太网</a:t>
            </a:r>
          </a:p>
          <a:p>
            <a:pPr algn="ctr"/>
            <a:r>
              <a:rPr kumimoji="1" lang="zh-CN" altLang="en-US" sz="2000">
                <a:solidFill>
                  <a:srgbClr val="333399"/>
                </a:solidFill>
                <a:latin typeface="Arial" pitchFamily="34" charset="0"/>
                <a:ea typeface="黑体" pitchFamily="49" charset="-122"/>
              </a:rPr>
              <a:t>交换机</a:t>
            </a:r>
          </a:p>
        </p:txBody>
      </p:sp>
      <p:sp>
        <p:nvSpPr>
          <p:cNvPr id="26641" name="AutoShape 17"/>
          <p:cNvSpPr>
            <a:spLocks noChangeArrowheads="1"/>
          </p:cNvSpPr>
          <p:nvPr/>
        </p:nvSpPr>
        <p:spPr bwMode="auto">
          <a:xfrm>
            <a:off x="4978400" y="538163"/>
            <a:ext cx="1111250" cy="4583112"/>
          </a:xfrm>
          <a:prstGeom prst="roundRect">
            <a:avLst>
              <a:gd name="adj" fmla="val 50000"/>
            </a:avLst>
          </a:prstGeom>
          <a:solidFill>
            <a:srgbClr val="FFFF66">
              <a:alpha val="50195"/>
            </a:srgbClr>
          </a:solidFill>
          <a:ln w="19050">
            <a:solidFill>
              <a:schemeClr val="tx1"/>
            </a:solidFill>
            <a:prstDash val="dash"/>
            <a:round/>
            <a:headEnd/>
            <a:tailEnd/>
          </a:ln>
        </p:spPr>
        <p:txBody>
          <a:bodyPr wrap="none" anchor="ctr"/>
          <a:lstStyle/>
          <a:p>
            <a:endParaRPr lang="zh-CN" altLang="en-US"/>
          </a:p>
        </p:txBody>
      </p:sp>
      <p:sp>
        <p:nvSpPr>
          <p:cNvPr id="26642" name="AutoShape 18"/>
          <p:cNvSpPr>
            <a:spLocks noChangeArrowheads="1"/>
          </p:cNvSpPr>
          <p:nvPr/>
        </p:nvSpPr>
        <p:spPr bwMode="auto">
          <a:xfrm>
            <a:off x="3273425" y="538163"/>
            <a:ext cx="1557338" cy="5127625"/>
          </a:xfrm>
          <a:prstGeom prst="roundRect">
            <a:avLst>
              <a:gd name="adj" fmla="val 50000"/>
            </a:avLst>
          </a:prstGeom>
          <a:solidFill>
            <a:srgbClr val="CCECFF">
              <a:alpha val="50195"/>
            </a:srgbClr>
          </a:solidFill>
          <a:ln w="19050">
            <a:solidFill>
              <a:schemeClr val="tx1"/>
            </a:solidFill>
            <a:prstDash val="dash"/>
            <a:round/>
            <a:headEnd/>
            <a:tailEnd/>
          </a:ln>
        </p:spPr>
        <p:txBody>
          <a:bodyPr wrap="none" anchor="ctr"/>
          <a:lstStyle/>
          <a:p>
            <a:endParaRPr lang="zh-CN" altLang="en-US"/>
          </a:p>
        </p:txBody>
      </p:sp>
      <p:sp>
        <p:nvSpPr>
          <p:cNvPr id="26643" name="Text Box 19"/>
          <p:cNvSpPr txBox="1">
            <a:spLocks noChangeArrowheads="1"/>
          </p:cNvSpPr>
          <p:nvPr/>
        </p:nvSpPr>
        <p:spPr bwMode="auto">
          <a:xfrm>
            <a:off x="3838575" y="858838"/>
            <a:ext cx="446088" cy="396875"/>
          </a:xfrm>
          <a:prstGeom prst="rect">
            <a:avLst/>
          </a:prstGeom>
          <a:noFill/>
          <a:ln w="9525">
            <a:noFill/>
            <a:miter lim="800000"/>
            <a:headEnd/>
            <a:tailEnd/>
          </a:ln>
        </p:spPr>
        <p:txBody>
          <a:bodyPr wrap="none">
            <a:spAutoFit/>
          </a:bodyPr>
          <a:lstStyle/>
          <a:p>
            <a:r>
              <a:rPr kumimoji="1" lang="en-US" altLang="zh-CN" sz="2000">
                <a:solidFill>
                  <a:srgbClr val="333399"/>
                </a:solidFill>
                <a:latin typeface="Arial" pitchFamily="34" charset="0"/>
                <a:ea typeface="黑体" pitchFamily="49" charset="-122"/>
              </a:rPr>
              <a:t>A</a:t>
            </a:r>
            <a:r>
              <a:rPr kumimoji="1" lang="en-US" altLang="zh-CN" sz="2000" baseline="-25000">
                <a:solidFill>
                  <a:srgbClr val="333399"/>
                </a:solidFill>
                <a:latin typeface="Arial" pitchFamily="34" charset="0"/>
                <a:ea typeface="黑体" pitchFamily="49" charset="-122"/>
              </a:rPr>
              <a:t>4</a:t>
            </a:r>
            <a:endParaRPr kumimoji="1" lang="en-US" altLang="zh-CN" sz="2000">
              <a:solidFill>
                <a:srgbClr val="333399"/>
              </a:solidFill>
              <a:latin typeface="Arial" pitchFamily="34" charset="0"/>
              <a:ea typeface="黑体" pitchFamily="49" charset="-122"/>
            </a:endParaRPr>
          </a:p>
        </p:txBody>
      </p:sp>
      <p:sp>
        <p:nvSpPr>
          <p:cNvPr id="26644" name="Text Box 20"/>
          <p:cNvSpPr txBox="1">
            <a:spLocks noChangeArrowheads="1"/>
          </p:cNvSpPr>
          <p:nvPr/>
        </p:nvSpPr>
        <p:spPr bwMode="auto">
          <a:xfrm>
            <a:off x="5646738" y="4457700"/>
            <a:ext cx="446087" cy="396875"/>
          </a:xfrm>
          <a:prstGeom prst="rect">
            <a:avLst/>
          </a:prstGeom>
          <a:noFill/>
          <a:ln w="9525">
            <a:noFill/>
            <a:miter lim="800000"/>
            <a:headEnd/>
            <a:tailEnd/>
          </a:ln>
        </p:spPr>
        <p:txBody>
          <a:bodyPr wrap="none">
            <a:spAutoFit/>
          </a:bodyPr>
          <a:lstStyle/>
          <a:p>
            <a:r>
              <a:rPr kumimoji="1" lang="en-US" altLang="zh-CN" sz="2000">
                <a:solidFill>
                  <a:srgbClr val="333399"/>
                </a:solidFill>
                <a:latin typeface="Arial" pitchFamily="34" charset="0"/>
                <a:ea typeface="黑体" pitchFamily="49" charset="-122"/>
              </a:rPr>
              <a:t>B</a:t>
            </a:r>
            <a:r>
              <a:rPr kumimoji="1" lang="en-US" altLang="zh-CN" sz="2000" baseline="-25000">
                <a:solidFill>
                  <a:srgbClr val="333399"/>
                </a:solidFill>
                <a:latin typeface="Arial" pitchFamily="34" charset="0"/>
                <a:ea typeface="黑体" pitchFamily="49" charset="-122"/>
              </a:rPr>
              <a:t>1</a:t>
            </a:r>
            <a:endParaRPr kumimoji="1" lang="en-US" altLang="zh-CN" sz="2000">
              <a:solidFill>
                <a:srgbClr val="333399"/>
              </a:solidFill>
              <a:latin typeface="Arial" pitchFamily="34" charset="0"/>
              <a:ea typeface="黑体" pitchFamily="49" charset="-122"/>
            </a:endParaRPr>
          </a:p>
        </p:txBody>
      </p:sp>
      <p:sp>
        <p:nvSpPr>
          <p:cNvPr id="26645" name="AutoShape 21"/>
          <p:cNvSpPr>
            <a:spLocks noChangeArrowheads="1"/>
          </p:cNvSpPr>
          <p:nvPr/>
        </p:nvSpPr>
        <p:spPr bwMode="auto">
          <a:xfrm>
            <a:off x="6313488" y="382588"/>
            <a:ext cx="1036637" cy="4583112"/>
          </a:xfrm>
          <a:prstGeom prst="roundRect">
            <a:avLst>
              <a:gd name="adj" fmla="val 50000"/>
            </a:avLst>
          </a:prstGeom>
          <a:solidFill>
            <a:srgbClr val="FF99CC">
              <a:alpha val="50195"/>
            </a:srgbClr>
          </a:solidFill>
          <a:ln w="19050">
            <a:solidFill>
              <a:schemeClr val="tx1"/>
            </a:solidFill>
            <a:prstDash val="dash"/>
            <a:round/>
            <a:headEnd/>
            <a:tailEnd/>
          </a:ln>
        </p:spPr>
        <p:txBody>
          <a:bodyPr wrap="none" anchor="ctr"/>
          <a:lstStyle/>
          <a:p>
            <a:endParaRPr lang="zh-CN" altLang="en-US"/>
          </a:p>
        </p:txBody>
      </p:sp>
      <p:sp>
        <p:nvSpPr>
          <p:cNvPr id="26646" name="AutoShape 22"/>
          <p:cNvSpPr>
            <a:spLocks noChangeArrowheads="1"/>
          </p:cNvSpPr>
          <p:nvPr/>
        </p:nvSpPr>
        <p:spPr bwMode="auto">
          <a:xfrm flipH="1">
            <a:off x="1790700" y="382588"/>
            <a:ext cx="1185863" cy="931862"/>
          </a:xfrm>
          <a:prstGeom prst="cube">
            <a:avLst>
              <a:gd name="adj" fmla="val 28329"/>
            </a:avLst>
          </a:prstGeom>
          <a:solidFill>
            <a:srgbClr val="99FFCC"/>
          </a:solidFill>
          <a:ln w="9525">
            <a:solidFill>
              <a:schemeClr val="tx1"/>
            </a:solidFill>
            <a:miter lim="800000"/>
            <a:headEnd/>
            <a:tailEnd/>
          </a:ln>
        </p:spPr>
        <p:txBody>
          <a:bodyPr wrap="none" anchor="ctr"/>
          <a:lstStyle/>
          <a:p>
            <a:pPr algn="ctr"/>
            <a:r>
              <a:rPr kumimoji="1" lang="zh-CN" altLang="en-US" sz="2000">
                <a:solidFill>
                  <a:srgbClr val="333399"/>
                </a:solidFill>
                <a:latin typeface="Arial" pitchFamily="34" charset="0"/>
                <a:ea typeface="黑体" pitchFamily="49" charset="-122"/>
              </a:rPr>
              <a:t>以太网</a:t>
            </a:r>
          </a:p>
          <a:p>
            <a:pPr algn="ctr"/>
            <a:r>
              <a:rPr kumimoji="1" lang="zh-CN" altLang="en-US" sz="2000">
                <a:solidFill>
                  <a:srgbClr val="333399"/>
                </a:solidFill>
                <a:latin typeface="Arial" pitchFamily="34" charset="0"/>
                <a:ea typeface="黑体" pitchFamily="49" charset="-122"/>
              </a:rPr>
              <a:t>交换机</a:t>
            </a:r>
          </a:p>
        </p:txBody>
      </p:sp>
      <p:sp>
        <p:nvSpPr>
          <p:cNvPr id="26647" name="Line 23"/>
          <p:cNvSpPr>
            <a:spLocks noChangeShapeType="1"/>
          </p:cNvSpPr>
          <p:nvPr/>
        </p:nvSpPr>
        <p:spPr bwMode="auto">
          <a:xfrm>
            <a:off x="1568450" y="938213"/>
            <a:ext cx="0" cy="5037137"/>
          </a:xfrm>
          <a:prstGeom prst="line">
            <a:avLst/>
          </a:prstGeom>
          <a:noFill/>
          <a:ln w="38100">
            <a:solidFill>
              <a:srgbClr val="333399"/>
            </a:solidFill>
            <a:round/>
            <a:headEnd/>
            <a:tailEnd/>
          </a:ln>
        </p:spPr>
        <p:txBody>
          <a:bodyPr wrap="none" anchor="ctr"/>
          <a:lstStyle/>
          <a:p>
            <a:endParaRPr lang="zh-CN" altLang="en-US"/>
          </a:p>
        </p:txBody>
      </p:sp>
      <p:sp>
        <p:nvSpPr>
          <p:cNvPr id="26648" name="Line 24"/>
          <p:cNvSpPr>
            <a:spLocks noChangeShapeType="1"/>
          </p:cNvSpPr>
          <p:nvPr/>
        </p:nvSpPr>
        <p:spPr bwMode="auto">
          <a:xfrm>
            <a:off x="1554163" y="927100"/>
            <a:ext cx="458787" cy="0"/>
          </a:xfrm>
          <a:prstGeom prst="line">
            <a:avLst/>
          </a:prstGeom>
          <a:noFill/>
          <a:ln w="38100">
            <a:solidFill>
              <a:srgbClr val="333399"/>
            </a:solidFill>
            <a:round/>
            <a:headEnd/>
            <a:tailEnd/>
          </a:ln>
        </p:spPr>
        <p:txBody>
          <a:bodyPr wrap="none" anchor="ctr"/>
          <a:lstStyle/>
          <a:p>
            <a:endParaRPr lang="zh-CN" altLang="en-US"/>
          </a:p>
        </p:txBody>
      </p:sp>
      <p:sp>
        <p:nvSpPr>
          <p:cNvPr id="26649" name="Text Box 25"/>
          <p:cNvSpPr txBox="1">
            <a:spLocks noChangeArrowheads="1"/>
          </p:cNvSpPr>
          <p:nvPr/>
        </p:nvSpPr>
        <p:spPr bwMode="auto">
          <a:xfrm>
            <a:off x="6346825" y="1735138"/>
            <a:ext cx="941388" cy="396875"/>
          </a:xfrm>
          <a:prstGeom prst="rect">
            <a:avLst/>
          </a:prstGeom>
          <a:noFill/>
          <a:ln w="9525">
            <a:noFill/>
            <a:miter lim="800000"/>
            <a:headEnd/>
            <a:tailEnd/>
          </a:ln>
        </p:spPr>
        <p:txBody>
          <a:bodyPr wrap="none">
            <a:spAutoFit/>
          </a:bodyPr>
          <a:lstStyle/>
          <a:p>
            <a:r>
              <a:rPr kumimoji="1" lang="en-US" altLang="zh-CN" sz="2000">
                <a:solidFill>
                  <a:srgbClr val="333399"/>
                </a:solidFill>
                <a:latin typeface="Arial" pitchFamily="34" charset="0"/>
                <a:ea typeface="黑体" pitchFamily="49" charset="-122"/>
              </a:rPr>
              <a:t>VLAN</a:t>
            </a:r>
            <a:r>
              <a:rPr kumimoji="1" lang="en-US" altLang="zh-CN" sz="2000" baseline="-25000">
                <a:solidFill>
                  <a:srgbClr val="333399"/>
                </a:solidFill>
                <a:latin typeface="Arial" pitchFamily="34" charset="0"/>
                <a:ea typeface="黑体" pitchFamily="49" charset="-122"/>
              </a:rPr>
              <a:t>3</a:t>
            </a:r>
            <a:endParaRPr kumimoji="1" lang="en-US" altLang="zh-CN" sz="2000">
              <a:solidFill>
                <a:srgbClr val="333399"/>
              </a:solidFill>
              <a:latin typeface="Arial" pitchFamily="34" charset="0"/>
              <a:ea typeface="黑体" pitchFamily="49" charset="-122"/>
            </a:endParaRPr>
          </a:p>
        </p:txBody>
      </p:sp>
      <p:sp>
        <p:nvSpPr>
          <p:cNvPr id="26650" name="Text Box 26"/>
          <p:cNvSpPr txBox="1">
            <a:spLocks noChangeArrowheads="1"/>
          </p:cNvSpPr>
          <p:nvPr/>
        </p:nvSpPr>
        <p:spPr bwMode="auto">
          <a:xfrm>
            <a:off x="6865938" y="455613"/>
            <a:ext cx="460375" cy="396875"/>
          </a:xfrm>
          <a:prstGeom prst="rect">
            <a:avLst/>
          </a:prstGeom>
          <a:noFill/>
          <a:ln w="9525">
            <a:noFill/>
            <a:miter lim="800000"/>
            <a:headEnd/>
            <a:tailEnd/>
          </a:ln>
        </p:spPr>
        <p:txBody>
          <a:bodyPr wrap="none">
            <a:spAutoFit/>
          </a:bodyPr>
          <a:lstStyle/>
          <a:p>
            <a:r>
              <a:rPr kumimoji="1" lang="en-US" altLang="zh-CN" sz="2000">
                <a:solidFill>
                  <a:srgbClr val="333399"/>
                </a:solidFill>
                <a:latin typeface="Arial" pitchFamily="34" charset="0"/>
                <a:ea typeface="黑体" pitchFamily="49" charset="-122"/>
              </a:rPr>
              <a:t>C</a:t>
            </a:r>
            <a:r>
              <a:rPr kumimoji="1" lang="en-US" altLang="zh-CN" sz="2000" baseline="-25000">
                <a:solidFill>
                  <a:srgbClr val="333399"/>
                </a:solidFill>
                <a:latin typeface="Arial" pitchFamily="34" charset="0"/>
                <a:ea typeface="黑体" pitchFamily="49" charset="-122"/>
              </a:rPr>
              <a:t>3</a:t>
            </a:r>
            <a:endParaRPr kumimoji="1" lang="en-US" altLang="zh-CN" sz="2000">
              <a:solidFill>
                <a:srgbClr val="333399"/>
              </a:solidFill>
              <a:latin typeface="Arial" pitchFamily="34" charset="0"/>
              <a:ea typeface="黑体" pitchFamily="49" charset="-122"/>
            </a:endParaRPr>
          </a:p>
        </p:txBody>
      </p:sp>
      <p:sp>
        <p:nvSpPr>
          <p:cNvPr id="26651" name="Text Box 27"/>
          <p:cNvSpPr txBox="1">
            <a:spLocks noChangeArrowheads="1"/>
          </p:cNvSpPr>
          <p:nvPr/>
        </p:nvSpPr>
        <p:spPr bwMode="auto">
          <a:xfrm>
            <a:off x="5459413" y="735013"/>
            <a:ext cx="446087" cy="396875"/>
          </a:xfrm>
          <a:prstGeom prst="rect">
            <a:avLst/>
          </a:prstGeom>
          <a:noFill/>
          <a:ln w="9525">
            <a:noFill/>
            <a:miter lim="800000"/>
            <a:headEnd/>
            <a:tailEnd/>
          </a:ln>
        </p:spPr>
        <p:txBody>
          <a:bodyPr wrap="none">
            <a:spAutoFit/>
          </a:bodyPr>
          <a:lstStyle/>
          <a:p>
            <a:r>
              <a:rPr kumimoji="1" lang="en-US" altLang="zh-CN" sz="2000">
                <a:solidFill>
                  <a:srgbClr val="333399"/>
                </a:solidFill>
                <a:latin typeface="Arial" pitchFamily="34" charset="0"/>
                <a:ea typeface="黑体" pitchFamily="49" charset="-122"/>
              </a:rPr>
              <a:t>B</a:t>
            </a:r>
            <a:r>
              <a:rPr kumimoji="1" lang="en-US" altLang="zh-CN" sz="2000" baseline="-25000">
                <a:solidFill>
                  <a:srgbClr val="333399"/>
                </a:solidFill>
                <a:latin typeface="Arial" pitchFamily="34" charset="0"/>
                <a:ea typeface="黑体" pitchFamily="49" charset="-122"/>
              </a:rPr>
              <a:t>3</a:t>
            </a:r>
            <a:endParaRPr kumimoji="1" lang="en-US" altLang="zh-CN" sz="2000">
              <a:solidFill>
                <a:srgbClr val="333399"/>
              </a:solidFill>
              <a:latin typeface="Arial" pitchFamily="34" charset="0"/>
              <a:ea typeface="黑体" pitchFamily="49" charset="-122"/>
            </a:endParaRPr>
          </a:p>
        </p:txBody>
      </p:sp>
      <p:sp>
        <p:nvSpPr>
          <p:cNvPr id="26652" name="Text Box 28"/>
          <p:cNvSpPr txBox="1">
            <a:spLocks noChangeArrowheads="1"/>
          </p:cNvSpPr>
          <p:nvPr/>
        </p:nvSpPr>
        <p:spPr bwMode="auto">
          <a:xfrm>
            <a:off x="3495675" y="1738313"/>
            <a:ext cx="941388" cy="396875"/>
          </a:xfrm>
          <a:prstGeom prst="rect">
            <a:avLst/>
          </a:prstGeom>
          <a:noFill/>
          <a:ln w="9525">
            <a:noFill/>
            <a:miter lim="800000"/>
            <a:headEnd/>
            <a:tailEnd/>
          </a:ln>
        </p:spPr>
        <p:txBody>
          <a:bodyPr wrap="none">
            <a:spAutoFit/>
          </a:bodyPr>
          <a:lstStyle/>
          <a:p>
            <a:r>
              <a:rPr kumimoji="1" lang="en-US" altLang="zh-CN" sz="2000">
                <a:solidFill>
                  <a:srgbClr val="333399"/>
                </a:solidFill>
                <a:latin typeface="Arial" pitchFamily="34" charset="0"/>
                <a:ea typeface="黑体" pitchFamily="49" charset="-122"/>
              </a:rPr>
              <a:t>VLAN</a:t>
            </a:r>
            <a:r>
              <a:rPr kumimoji="1" lang="en-US" altLang="zh-CN" sz="2000" baseline="-25000">
                <a:solidFill>
                  <a:srgbClr val="333399"/>
                </a:solidFill>
                <a:latin typeface="Arial" pitchFamily="34" charset="0"/>
                <a:ea typeface="黑体" pitchFamily="49" charset="-122"/>
              </a:rPr>
              <a:t>1</a:t>
            </a:r>
            <a:endParaRPr kumimoji="1" lang="en-US" altLang="zh-CN" sz="2000">
              <a:solidFill>
                <a:srgbClr val="333399"/>
              </a:solidFill>
              <a:latin typeface="Arial" pitchFamily="34" charset="0"/>
              <a:ea typeface="黑体" pitchFamily="49" charset="-122"/>
            </a:endParaRPr>
          </a:p>
        </p:txBody>
      </p:sp>
      <p:sp>
        <p:nvSpPr>
          <p:cNvPr id="26653" name="Text Box 29"/>
          <p:cNvSpPr txBox="1">
            <a:spLocks noChangeArrowheads="1"/>
          </p:cNvSpPr>
          <p:nvPr/>
        </p:nvSpPr>
        <p:spPr bwMode="auto">
          <a:xfrm>
            <a:off x="5021263" y="1738313"/>
            <a:ext cx="941387" cy="396875"/>
          </a:xfrm>
          <a:prstGeom prst="rect">
            <a:avLst/>
          </a:prstGeom>
          <a:noFill/>
          <a:ln w="9525">
            <a:noFill/>
            <a:miter lim="800000"/>
            <a:headEnd/>
            <a:tailEnd/>
          </a:ln>
        </p:spPr>
        <p:txBody>
          <a:bodyPr wrap="none">
            <a:spAutoFit/>
          </a:bodyPr>
          <a:lstStyle/>
          <a:p>
            <a:r>
              <a:rPr kumimoji="1" lang="en-US" altLang="zh-CN" sz="2000">
                <a:solidFill>
                  <a:srgbClr val="333399"/>
                </a:solidFill>
                <a:latin typeface="Arial" pitchFamily="34" charset="0"/>
                <a:ea typeface="黑体" pitchFamily="49" charset="-122"/>
              </a:rPr>
              <a:t>VLAN</a:t>
            </a:r>
            <a:r>
              <a:rPr kumimoji="1" lang="en-US" altLang="zh-CN" sz="2000" baseline="-25000">
                <a:solidFill>
                  <a:srgbClr val="333399"/>
                </a:solidFill>
                <a:latin typeface="Arial" pitchFamily="34" charset="0"/>
                <a:ea typeface="黑体" pitchFamily="49" charset="-122"/>
              </a:rPr>
              <a:t>2</a:t>
            </a:r>
            <a:endParaRPr kumimoji="1" lang="en-US" altLang="zh-CN" sz="2000">
              <a:solidFill>
                <a:srgbClr val="333399"/>
              </a:solidFill>
              <a:latin typeface="Arial" pitchFamily="34" charset="0"/>
              <a:ea typeface="黑体" pitchFamily="49" charset="-122"/>
            </a:endParaRPr>
          </a:p>
        </p:txBody>
      </p:sp>
      <p:sp>
        <p:nvSpPr>
          <p:cNvPr id="26654" name="Text Box 30"/>
          <p:cNvSpPr txBox="1">
            <a:spLocks noChangeArrowheads="1"/>
          </p:cNvSpPr>
          <p:nvPr/>
        </p:nvSpPr>
        <p:spPr bwMode="auto">
          <a:xfrm>
            <a:off x="6907213" y="4160838"/>
            <a:ext cx="460375" cy="396875"/>
          </a:xfrm>
          <a:prstGeom prst="rect">
            <a:avLst/>
          </a:prstGeom>
          <a:noFill/>
          <a:ln w="9525">
            <a:noFill/>
            <a:miter lim="800000"/>
            <a:headEnd/>
            <a:tailEnd/>
          </a:ln>
        </p:spPr>
        <p:txBody>
          <a:bodyPr wrap="none">
            <a:spAutoFit/>
          </a:bodyPr>
          <a:lstStyle/>
          <a:p>
            <a:r>
              <a:rPr kumimoji="1" lang="en-US" altLang="zh-CN" sz="2000">
                <a:solidFill>
                  <a:srgbClr val="333399"/>
                </a:solidFill>
                <a:latin typeface="Arial" pitchFamily="34" charset="0"/>
                <a:ea typeface="黑体" pitchFamily="49" charset="-122"/>
              </a:rPr>
              <a:t>C</a:t>
            </a:r>
            <a:r>
              <a:rPr kumimoji="1" lang="en-US" altLang="zh-CN" sz="2000" baseline="-25000">
                <a:solidFill>
                  <a:srgbClr val="333399"/>
                </a:solidFill>
                <a:latin typeface="Arial" pitchFamily="34" charset="0"/>
                <a:ea typeface="黑体" pitchFamily="49" charset="-122"/>
              </a:rPr>
              <a:t>1</a:t>
            </a:r>
            <a:endParaRPr kumimoji="1" lang="en-US" altLang="zh-CN" sz="2000">
              <a:solidFill>
                <a:srgbClr val="333399"/>
              </a:solidFill>
              <a:latin typeface="Arial" pitchFamily="34" charset="0"/>
              <a:ea typeface="黑体" pitchFamily="49" charset="-122"/>
            </a:endParaRPr>
          </a:p>
        </p:txBody>
      </p:sp>
      <p:sp>
        <p:nvSpPr>
          <p:cNvPr id="26655" name="Text Box 31"/>
          <p:cNvSpPr txBox="1">
            <a:spLocks noChangeArrowheads="1"/>
          </p:cNvSpPr>
          <p:nvPr/>
        </p:nvSpPr>
        <p:spPr bwMode="auto">
          <a:xfrm>
            <a:off x="4433888" y="4573588"/>
            <a:ext cx="446087" cy="396875"/>
          </a:xfrm>
          <a:prstGeom prst="rect">
            <a:avLst/>
          </a:prstGeom>
          <a:noFill/>
          <a:ln w="9525">
            <a:noFill/>
            <a:miter lim="800000"/>
            <a:headEnd/>
            <a:tailEnd/>
          </a:ln>
        </p:spPr>
        <p:txBody>
          <a:bodyPr wrap="none">
            <a:spAutoFit/>
          </a:bodyPr>
          <a:lstStyle/>
          <a:p>
            <a:r>
              <a:rPr kumimoji="1" lang="en-US" altLang="zh-CN" sz="2000">
                <a:solidFill>
                  <a:srgbClr val="333399"/>
                </a:solidFill>
                <a:latin typeface="Arial" pitchFamily="34" charset="0"/>
                <a:ea typeface="黑体" pitchFamily="49" charset="-122"/>
              </a:rPr>
              <a:t>A</a:t>
            </a:r>
            <a:r>
              <a:rPr kumimoji="1" lang="en-US" altLang="zh-CN" sz="2000" baseline="-25000">
                <a:solidFill>
                  <a:srgbClr val="333399"/>
                </a:solidFill>
                <a:latin typeface="Arial" pitchFamily="34" charset="0"/>
                <a:ea typeface="黑体" pitchFamily="49" charset="-122"/>
              </a:rPr>
              <a:t>2</a:t>
            </a:r>
            <a:endParaRPr kumimoji="1" lang="en-US" altLang="zh-CN" sz="2000">
              <a:solidFill>
                <a:srgbClr val="333399"/>
              </a:solidFill>
              <a:latin typeface="Arial" pitchFamily="34" charset="0"/>
              <a:ea typeface="黑体" pitchFamily="49" charset="-122"/>
            </a:endParaRPr>
          </a:p>
        </p:txBody>
      </p:sp>
      <p:sp>
        <p:nvSpPr>
          <p:cNvPr id="26656" name="Text Box 32"/>
          <p:cNvSpPr txBox="1">
            <a:spLocks noChangeArrowheads="1"/>
          </p:cNvSpPr>
          <p:nvPr/>
        </p:nvSpPr>
        <p:spPr bwMode="auto">
          <a:xfrm>
            <a:off x="3792538" y="5018088"/>
            <a:ext cx="446087" cy="396875"/>
          </a:xfrm>
          <a:prstGeom prst="rect">
            <a:avLst/>
          </a:prstGeom>
          <a:noFill/>
          <a:ln w="9525">
            <a:noFill/>
            <a:miter lim="800000"/>
            <a:headEnd/>
            <a:tailEnd/>
          </a:ln>
        </p:spPr>
        <p:txBody>
          <a:bodyPr wrap="none">
            <a:spAutoFit/>
          </a:bodyPr>
          <a:lstStyle/>
          <a:p>
            <a:r>
              <a:rPr kumimoji="1" lang="en-US" altLang="zh-CN" sz="2000">
                <a:solidFill>
                  <a:srgbClr val="333399"/>
                </a:solidFill>
                <a:latin typeface="Arial" pitchFamily="34" charset="0"/>
                <a:ea typeface="黑体" pitchFamily="49" charset="-122"/>
              </a:rPr>
              <a:t>A</a:t>
            </a:r>
            <a:r>
              <a:rPr kumimoji="1" lang="en-US" altLang="zh-CN" sz="2000" baseline="-25000">
                <a:solidFill>
                  <a:srgbClr val="333399"/>
                </a:solidFill>
                <a:latin typeface="Arial" pitchFamily="34" charset="0"/>
                <a:ea typeface="黑体" pitchFamily="49" charset="-122"/>
              </a:rPr>
              <a:t>1</a:t>
            </a:r>
            <a:endParaRPr kumimoji="1" lang="en-US" altLang="zh-CN" sz="2000">
              <a:solidFill>
                <a:srgbClr val="333399"/>
              </a:solidFill>
              <a:latin typeface="Arial" pitchFamily="34" charset="0"/>
              <a:ea typeface="黑体" pitchFamily="49" charset="-122"/>
            </a:endParaRPr>
          </a:p>
        </p:txBody>
      </p:sp>
      <p:sp>
        <p:nvSpPr>
          <p:cNvPr id="26657" name="Text Box 33"/>
          <p:cNvSpPr txBox="1">
            <a:spLocks noChangeArrowheads="1"/>
          </p:cNvSpPr>
          <p:nvPr/>
        </p:nvSpPr>
        <p:spPr bwMode="auto">
          <a:xfrm>
            <a:off x="3822700" y="2816225"/>
            <a:ext cx="446088" cy="396875"/>
          </a:xfrm>
          <a:prstGeom prst="rect">
            <a:avLst/>
          </a:prstGeom>
          <a:noFill/>
          <a:ln w="9525">
            <a:noFill/>
            <a:miter lim="800000"/>
            <a:headEnd/>
            <a:tailEnd/>
          </a:ln>
        </p:spPr>
        <p:txBody>
          <a:bodyPr wrap="none">
            <a:spAutoFit/>
          </a:bodyPr>
          <a:lstStyle/>
          <a:p>
            <a:r>
              <a:rPr kumimoji="1" lang="en-US" altLang="zh-CN" sz="2000">
                <a:solidFill>
                  <a:srgbClr val="333399"/>
                </a:solidFill>
                <a:latin typeface="Arial" pitchFamily="34" charset="0"/>
                <a:ea typeface="黑体" pitchFamily="49" charset="-122"/>
              </a:rPr>
              <a:t>A</a:t>
            </a:r>
            <a:r>
              <a:rPr kumimoji="1" lang="en-US" altLang="zh-CN" sz="2000" baseline="-25000">
                <a:solidFill>
                  <a:srgbClr val="333399"/>
                </a:solidFill>
                <a:latin typeface="Arial" pitchFamily="34" charset="0"/>
                <a:ea typeface="黑体" pitchFamily="49" charset="-122"/>
              </a:rPr>
              <a:t>3</a:t>
            </a:r>
            <a:endParaRPr kumimoji="1" lang="en-US" altLang="zh-CN" sz="2000">
              <a:solidFill>
                <a:srgbClr val="333399"/>
              </a:solidFill>
              <a:latin typeface="Arial" pitchFamily="34" charset="0"/>
              <a:ea typeface="黑体" pitchFamily="49" charset="-122"/>
            </a:endParaRPr>
          </a:p>
        </p:txBody>
      </p:sp>
      <p:sp>
        <p:nvSpPr>
          <p:cNvPr id="26658" name="Text Box 34"/>
          <p:cNvSpPr txBox="1">
            <a:spLocks noChangeArrowheads="1"/>
          </p:cNvSpPr>
          <p:nvPr/>
        </p:nvSpPr>
        <p:spPr bwMode="auto">
          <a:xfrm>
            <a:off x="6932613" y="2301875"/>
            <a:ext cx="460375" cy="396875"/>
          </a:xfrm>
          <a:prstGeom prst="rect">
            <a:avLst/>
          </a:prstGeom>
          <a:noFill/>
          <a:ln w="9525">
            <a:noFill/>
            <a:miter lim="800000"/>
            <a:headEnd/>
            <a:tailEnd/>
          </a:ln>
        </p:spPr>
        <p:txBody>
          <a:bodyPr wrap="none">
            <a:spAutoFit/>
          </a:bodyPr>
          <a:lstStyle/>
          <a:p>
            <a:r>
              <a:rPr kumimoji="1" lang="en-US" altLang="zh-CN" sz="2000">
                <a:solidFill>
                  <a:srgbClr val="333399"/>
                </a:solidFill>
                <a:latin typeface="Arial" pitchFamily="34" charset="0"/>
                <a:ea typeface="黑体" pitchFamily="49" charset="-122"/>
              </a:rPr>
              <a:t>C</a:t>
            </a:r>
            <a:r>
              <a:rPr kumimoji="1" lang="en-US" altLang="zh-CN" sz="2000" baseline="-25000">
                <a:solidFill>
                  <a:srgbClr val="333399"/>
                </a:solidFill>
                <a:latin typeface="Arial" pitchFamily="34" charset="0"/>
                <a:ea typeface="黑体" pitchFamily="49" charset="-122"/>
              </a:rPr>
              <a:t>2</a:t>
            </a:r>
            <a:endParaRPr kumimoji="1" lang="en-US" altLang="zh-CN" sz="2000">
              <a:solidFill>
                <a:srgbClr val="333399"/>
              </a:solidFill>
              <a:latin typeface="Arial" pitchFamily="34" charset="0"/>
              <a:ea typeface="黑体" pitchFamily="49" charset="-122"/>
            </a:endParaRPr>
          </a:p>
        </p:txBody>
      </p:sp>
      <p:sp>
        <p:nvSpPr>
          <p:cNvPr id="26659" name="Text Box 35"/>
          <p:cNvSpPr txBox="1">
            <a:spLocks noChangeArrowheads="1"/>
          </p:cNvSpPr>
          <p:nvPr/>
        </p:nvSpPr>
        <p:spPr bwMode="auto">
          <a:xfrm>
            <a:off x="5688013" y="2454275"/>
            <a:ext cx="446087" cy="396875"/>
          </a:xfrm>
          <a:prstGeom prst="rect">
            <a:avLst/>
          </a:prstGeom>
          <a:noFill/>
          <a:ln w="9525">
            <a:noFill/>
            <a:miter lim="800000"/>
            <a:headEnd/>
            <a:tailEnd/>
          </a:ln>
        </p:spPr>
        <p:txBody>
          <a:bodyPr wrap="none">
            <a:spAutoFit/>
          </a:bodyPr>
          <a:lstStyle/>
          <a:p>
            <a:r>
              <a:rPr kumimoji="1" lang="en-US" altLang="zh-CN" sz="2000">
                <a:solidFill>
                  <a:srgbClr val="333399"/>
                </a:solidFill>
                <a:latin typeface="Arial" pitchFamily="34" charset="0"/>
                <a:ea typeface="黑体" pitchFamily="49" charset="-122"/>
              </a:rPr>
              <a:t>B</a:t>
            </a:r>
            <a:r>
              <a:rPr kumimoji="1" lang="en-US" altLang="zh-CN" sz="2000" baseline="-25000">
                <a:solidFill>
                  <a:srgbClr val="333399"/>
                </a:solidFill>
                <a:latin typeface="Arial" pitchFamily="34" charset="0"/>
                <a:ea typeface="黑体" pitchFamily="49" charset="-122"/>
              </a:rPr>
              <a:t>2</a:t>
            </a:r>
            <a:endParaRPr kumimoji="1" lang="en-US" altLang="zh-CN" sz="2000">
              <a:solidFill>
                <a:srgbClr val="333399"/>
              </a:solidFill>
              <a:latin typeface="Arial" pitchFamily="34" charset="0"/>
              <a:ea typeface="黑体" pitchFamily="49" charset="-122"/>
            </a:endParaRPr>
          </a:p>
        </p:txBody>
      </p:sp>
      <p:pic>
        <p:nvPicPr>
          <p:cNvPr id="26660" name="Picture 36"/>
          <p:cNvPicPr>
            <a:picLocks noChangeArrowheads="1"/>
          </p:cNvPicPr>
          <p:nvPr/>
        </p:nvPicPr>
        <p:blipFill>
          <a:blip r:embed="rId3" cstate="print"/>
          <a:srcRect/>
          <a:stretch>
            <a:fillRect/>
          </a:stretch>
        </p:blipFill>
        <p:spPr bwMode="auto">
          <a:xfrm>
            <a:off x="3348038" y="927100"/>
            <a:ext cx="509587" cy="536575"/>
          </a:xfrm>
          <a:prstGeom prst="rect">
            <a:avLst/>
          </a:prstGeom>
          <a:noFill/>
          <a:ln w="9525">
            <a:noFill/>
            <a:miter lim="800000"/>
            <a:headEnd/>
            <a:tailEnd/>
          </a:ln>
        </p:spPr>
      </p:pic>
      <p:pic>
        <p:nvPicPr>
          <p:cNvPr id="26661" name="Picture 37"/>
          <p:cNvPicPr>
            <a:picLocks noChangeArrowheads="1"/>
          </p:cNvPicPr>
          <p:nvPr/>
        </p:nvPicPr>
        <p:blipFill>
          <a:blip r:embed="rId3" cstate="print"/>
          <a:srcRect/>
          <a:stretch>
            <a:fillRect/>
          </a:stretch>
        </p:blipFill>
        <p:spPr bwMode="auto">
          <a:xfrm>
            <a:off x="6461125" y="538163"/>
            <a:ext cx="509588" cy="536575"/>
          </a:xfrm>
          <a:prstGeom prst="rect">
            <a:avLst/>
          </a:prstGeom>
          <a:noFill/>
          <a:ln w="9525">
            <a:noFill/>
            <a:miter lim="800000"/>
            <a:headEnd/>
            <a:tailEnd/>
          </a:ln>
        </p:spPr>
      </p:pic>
      <p:pic>
        <p:nvPicPr>
          <p:cNvPr id="26662" name="Picture 38"/>
          <p:cNvPicPr>
            <a:picLocks noChangeArrowheads="1"/>
          </p:cNvPicPr>
          <p:nvPr/>
        </p:nvPicPr>
        <p:blipFill>
          <a:blip r:embed="rId3" cstate="print"/>
          <a:srcRect/>
          <a:stretch>
            <a:fillRect/>
          </a:stretch>
        </p:blipFill>
        <p:spPr bwMode="auto">
          <a:xfrm>
            <a:off x="5053013" y="771525"/>
            <a:ext cx="509587" cy="536575"/>
          </a:xfrm>
          <a:prstGeom prst="rect">
            <a:avLst/>
          </a:prstGeom>
          <a:noFill/>
          <a:ln w="9525">
            <a:noFill/>
            <a:miter lim="800000"/>
            <a:headEnd/>
            <a:tailEnd/>
          </a:ln>
        </p:spPr>
      </p:pic>
      <p:pic>
        <p:nvPicPr>
          <p:cNvPr id="26663" name="Picture 39"/>
          <p:cNvPicPr>
            <a:picLocks noChangeArrowheads="1"/>
          </p:cNvPicPr>
          <p:nvPr/>
        </p:nvPicPr>
        <p:blipFill>
          <a:blip r:embed="rId3" cstate="print"/>
          <a:srcRect/>
          <a:stretch>
            <a:fillRect/>
          </a:stretch>
        </p:blipFill>
        <p:spPr bwMode="auto">
          <a:xfrm>
            <a:off x="6470650" y="2324100"/>
            <a:ext cx="509588" cy="538163"/>
          </a:xfrm>
          <a:prstGeom prst="rect">
            <a:avLst/>
          </a:prstGeom>
          <a:noFill/>
          <a:ln w="9525">
            <a:noFill/>
            <a:miter lim="800000"/>
            <a:headEnd/>
            <a:tailEnd/>
          </a:ln>
        </p:spPr>
      </p:pic>
      <p:pic>
        <p:nvPicPr>
          <p:cNvPr id="26664" name="Picture 40"/>
          <p:cNvPicPr>
            <a:picLocks noChangeArrowheads="1"/>
          </p:cNvPicPr>
          <p:nvPr/>
        </p:nvPicPr>
        <p:blipFill>
          <a:blip r:embed="rId3" cstate="print"/>
          <a:srcRect/>
          <a:stretch>
            <a:fillRect/>
          </a:stretch>
        </p:blipFill>
        <p:spPr bwMode="auto">
          <a:xfrm>
            <a:off x="5284788" y="2557463"/>
            <a:ext cx="509587" cy="538162"/>
          </a:xfrm>
          <a:prstGeom prst="rect">
            <a:avLst/>
          </a:prstGeom>
          <a:noFill/>
          <a:ln w="9525">
            <a:noFill/>
            <a:miter lim="800000"/>
            <a:headEnd/>
            <a:tailEnd/>
          </a:ln>
        </p:spPr>
      </p:pic>
      <p:pic>
        <p:nvPicPr>
          <p:cNvPr id="26665" name="Picture 41"/>
          <p:cNvPicPr>
            <a:picLocks noChangeArrowheads="1"/>
          </p:cNvPicPr>
          <p:nvPr/>
        </p:nvPicPr>
        <p:blipFill>
          <a:blip r:embed="rId3" cstate="print"/>
          <a:srcRect/>
          <a:stretch>
            <a:fillRect/>
          </a:stretch>
        </p:blipFill>
        <p:spPr bwMode="auto">
          <a:xfrm>
            <a:off x="3348038" y="2790825"/>
            <a:ext cx="509587" cy="538163"/>
          </a:xfrm>
          <a:prstGeom prst="rect">
            <a:avLst/>
          </a:prstGeom>
          <a:noFill/>
          <a:ln w="9525">
            <a:noFill/>
            <a:miter lim="800000"/>
            <a:headEnd/>
            <a:tailEnd/>
          </a:ln>
        </p:spPr>
      </p:pic>
      <p:pic>
        <p:nvPicPr>
          <p:cNvPr id="26666" name="Picture 42"/>
          <p:cNvPicPr>
            <a:picLocks noChangeArrowheads="1"/>
          </p:cNvPicPr>
          <p:nvPr/>
        </p:nvPicPr>
        <p:blipFill>
          <a:blip r:embed="rId3" cstate="print"/>
          <a:srcRect/>
          <a:stretch>
            <a:fillRect/>
          </a:stretch>
        </p:blipFill>
        <p:spPr bwMode="auto">
          <a:xfrm>
            <a:off x="3348038" y="4740275"/>
            <a:ext cx="509587" cy="536575"/>
          </a:xfrm>
          <a:prstGeom prst="rect">
            <a:avLst/>
          </a:prstGeom>
          <a:noFill/>
          <a:ln w="9525">
            <a:noFill/>
            <a:miter lim="800000"/>
            <a:headEnd/>
            <a:tailEnd/>
          </a:ln>
        </p:spPr>
      </p:pic>
      <p:pic>
        <p:nvPicPr>
          <p:cNvPr id="26667" name="Picture 43"/>
          <p:cNvPicPr>
            <a:picLocks noChangeArrowheads="1"/>
          </p:cNvPicPr>
          <p:nvPr/>
        </p:nvPicPr>
        <p:blipFill>
          <a:blip r:embed="rId3" cstate="print"/>
          <a:srcRect/>
          <a:stretch>
            <a:fillRect/>
          </a:stretch>
        </p:blipFill>
        <p:spPr bwMode="auto">
          <a:xfrm>
            <a:off x="4014788" y="4578350"/>
            <a:ext cx="509587" cy="536575"/>
          </a:xfrm>
          <a:prstGeom prst="rect">
            <a:avLst/>
          </a:prstGeom>
          <a:noFill/>
          <a:ln w="9525">
            <a:noFill/>
            <a:miter lim="800000"/>
            <a:headEnd/>
            <a:tailEnd/>
          </a:ln>
        </p:spPr>
      </p:pic>
      <p:pic>
        <p:nvPicPr>
          <p:cNvPr id="26668" name="Picture 44"/>
          <p:cNvPicPr>
            <a:picLocks noChangeArrowheads="1"/>
          </p:cNvPicPr>
          <p:nvPr/>
        </p:nvPicPr>
        <p:blipFill>
          <a:blip r:embed="rId3" cstate="print"/>
          <a:srcRect/>
          <a:stretch>
            <a:fillRect/>
          </a:stretch>
        </p:blipFill>
        <p:spPr bwMode="auto">
          <a:xfrm>
            <a:off x="5126038" y="4422775"/>
            <a:ext cx="509587" cy="536575"/>
          </a:xfrm>
          <a:prstGeom prst="rect">
            <a:avLst/>
          </a:prstGeom>
          <a:noFill/>
          <a:ln w="9525">
            <a:noFill/>
            <a:miter lim="800000"/>
            <a:headEnd/>
            <a:tailEnd/>
          </a:ln>
        </p:spPr>
      </p:pic>
      <p:pic>
        <p:nvPicPr>
          <p:cNvPr id="26669" name="Picture 45"/>
          <p:cNvPicPr>
            <a:picLocks noChangeArrowheads="1"/>
          </p:cNvPicPr>
          <p:nvPr/>
        </p:nvPicPr>
        <p:blipFill>
          <a:blip r:embed="rId3" cstate="print"/>
          <a:srcRect/>
          <a:stretch>
            <a:fillRect/>
          </a:stretch>
        </p:blipFill>
        <p:spPr bwMode="auto">
          <a:xfrm>
            <a:off x="6461125" y="4267200"/>
            <a:ext cx="509588" cy="536575"/>
          </a:xfrm>
          <a:prstGeom prst="rect">
            <a:avLst/>
          </a:prstGeom>
          <a:noFill/>
          <a:ln w="9525">
            <a:noFill/>
            <a:miter lim="800000"/>
            <a:headEnd/>
            <a:tailEnd/>
          </a:ln>
        </p:spPr>
      </p:pic>
      <p:sp>
        <p:nvSpPr>
          <p:cNvPr id="26670" name="AutoShape 46"/>
          <p:cNvSpPr>
            <a:spLocks noChangeArrowheads="1"/>
          </p:cNvSpPr>
          <p:nvPr/>
        </p:nvSpPr>
        <p:spPr bwMode="auto">
          <a:xfrm flipH="1">
            <a:off x="1790700" y="2246313"/>
            <a:ext cx="1185863" cy="933450"/>
          </a:xfrm>
          <a:prstGeom prst="cube">
            <a:avLst>
              <a:gd name="adj" fmla="val 28329"/>
            </a:avLst>
          </a:prstGeom>
          <a:solidFill>
            <a:srgbClr val="99FFCC"/>
          </a:solidFill>
          <a:ln w="9525">
            <a:solidFill>
              <a:schemeClr val="tx1"/>
            </a:solidFill>
            <a:miter lim="800000"/>
            <a:headEnd/>
            <a:tailEnd/>
          </a:ln>
        </p:spPr>
        <p:txBody>
          <a:bodyPr wrap="none" anchor="ctr"/>
          <a:lstStyle/>
          <a:p>
            <a:pPr algn="ctr"/>
            <a:r>
              <a:rPr kumimoji="1" lang="zh-CN" altLang="en-US" sz="2000">
                <a:solidFill>
                  <a:srgbClr val="333399"/>
                </a:solidFill>
                <a:latin typeface="Arial" pitchFamily="34" charset="0"/>
                <a:ea typeface="黑体" pitchFamily="49" charset="-122"/>
              </a:rPr>
              <a:t>以太网</a:t>
            </a:r>
          </a:p>
          <a:p>
            <a:pPr algn="ctr"/>
            <a:r>
              <a:rPr kumimoji="1" lang="zh-CN" altLang="en-US" sz="2000">
                <a:solidFill>
                  <a:srgbClr val="333399"/>
                </a:solidFill>
                <a:latin typeface="Arial" pitchFamily="34" charset="0"/>
                <a:ea typeface="黑体" pitchFamily="49" charset="-122"/>
              </a:rPr>
              <a:t>交换机</a:t>
            </a:r>
          </a:p>
        </p:txBody>
      </p:sp>
      <p:sp>
        <p:nvSpPr>
          <p:cNvPr id="26671" name="Line 47"/>
          <p:cNvSpPr>
            <a:spLocks noChangeShapeType="1"/>
          </p:cNvSpPr>
          <p:nvPr/>
        </p:nvSpPr>
        <p:spPr bwMode="auto">
          <a:xfrm>
            <a:off x="1716088" y="2784475"/>
            <a:ext cx="0" cy="3346450"/>
          </a:xfrm>
          <a:prstGeom prst="line">
            <a:avLst/>
          </a:prstGeom>
          <a:noFill/>
          <a:ln w="38100">
            <a:solidFill>
              <a:srgbClr val="333399"/>
            </a:solidFill>
            <a:round/>
            <a:headEnd/>
            <a:tailEnd/>
          </a:ln>
        </p:spPr>
        <p:txBody>
          <a:bodyPr wrap="none" anchor="ctr"/>
          <a:lstStyle/>
          <a:p>
            <a:endParaRPr lang="zh-CN" altLang="en-US"/>
          </a:p>
        </p:txBody>
      </p:sp>
      <p:sp>
        <p:nvSpPr>
          <p:cNvPr id="26672" name="Line 48"/>
          <p:cNvSpPr>
            <a:spLocks noChangeShapeType="1"/>
          </p:cNvSpPr>
          <p:nvPr/>
        </p:nvSpPr>
        <p:spPr bwMode="auto">
          <a:xfrm>
            <a:off x="1703388" y="2790825"/>
            <a:ext cx="276225" cy="0"/>
          </a:xfrm>
          <a:prstGeom prst="line">
            <a:avLst/>
          </a:prstGeom>
          <a:noFill/>
          <a:ln w="38100">
            <a:solidFill>
              <a:srgbClr val="333399"/>
            </a:solidFill>
            <a:round/>
            <a:headEnd/>
            <a:tailEnd/>
          </a:ln>
        </p:spPr>
        <p:txBody>
          <a:bodyPr wrap="none" anchor="ctr"/>
          <a:lstStyle/>
          <a:p>
            <a:endParaRPr lang="zh-CN" altLang="en-US"/>
          </a:p>
        </p:txBody>
      </p:sp>
      <p:sp>
        <p:nvSpPr>
          <p:cNvPr id="26673" name="Line 49"/>
          <p:cNvSpPr>
            <a:spLocks noChangeShapeType="1"/>
          </p:cNvSpPr>
          <p:nvPr/>
        </p:nvSpPr>
        <p:spPr bwMode="auto">
          <a:xfrm>
            <a:off x="1865313" y="4772025"/>
            <a:ext cx="0" cy="1514475"/>
          </a:xfrm>
          <a:prstGeom prst="line">
            <a:avLst/>
          </a:prstGeom>
          <a:noFill/>
          <a:ln w="38100">
            <a:solidFill>
              <a:srgbClr val="333399"/>
            </a:solidFill>
            <a:round/>
            <a:headEnd/>
            <a:tailEnd/>
          </a:ln>
        </p:spPr>
        <p:txBody>
          <a:bodyPr wrap="none" anchor="ctr"/>
          <a:lstStyle/>
          <a:p>
            <a:endParaRPr lang="zh-CN" altLang="en-US"/>
          </a:p>
        </p:txBody>
      </p:sp>
      <p:sp>
        <p:nvSpPr>
          <p:cNvPr id="26674" name="Line 50"/>
          <p:cNvSpPr>
            <a:spLocks noChangeShapeType="1"/>
          </p:cNvSpPr>
          <p:nvPr/>
        </p:nvSpPr>
        <p:spPr bwMode="auto">
          <a:xfrm>
            <a:off x="1851025" y="4772025"/>
            <a:ext cx="152400" cy="0"/>
          </a:xfrm>
          <a:prstGeom prst="line">
            <a:avLst/>
          </a:prstGeom>
          <a:noFill/>
          <a:ln w="38100">
            <a:solidFill>
              <a:srgbClr val="333399"/>
            </a:solidFill>
            <a:round/>
            <a:headEnd/>
            <a:tailEnd/>
          </a:ln>
        </p:spPr>
        <p:txBody>
          <a:bodyPr wrap="none" anchor="ctr"/>
          <a:lstStyle/>
          <a:p>
            <a:endParaRPr lang="zh-CN" altLang="en-US"/>
          </a:p>
        </p:txBody>
      </p:sp>
      <p:sp>
        <p:nvSpPr>
          <p:cNvPr id="26675" name="AutoShape 51"/>
          <p:cNvSpPr>
            <a:spLocks noChangeArrowheads="1"/>
          </p:cNvSpPr>
          <p:nvPr/>
        </p:nvSpPr>
        <p:spPr bwMode="auto">
          <a:xfrm flipH="1">
            <a:off x="1196975" y="5665788"/>
            <a:ext cx="1187450" cy="931862"/>
          </a:xfrm>
          <a:prstGeom prst="cube">
            <a:avLst>
              <a:gd name="adj" fmla="val 28329"/>
            </a:avLst>
          </a:prstGeom>
          <a:solidFill>
            <a:srgbClr val="99FFCC"/>
          </a:solidFill>
          <a:ln w="9525">
            <a:solidFill>
              <a:schemeClr val="folHlink"/>
            </a:solidFill>
            <a:miter lim="800000"/>
            <a:headEnd/>
            <a:tailEnd/>
          </a:ln>
        </p:spPr>
        <p:txBody>
          <a:bodyPr wrap="none" anchor="ctr"/>
          <a:lstStyle/>
          <a:p>
            <a:pPr algn="ctr"/>
            <a:r>
              <a:rPr kumimoji="1" lang="zh-CN" altLang="en-US" sz="2000">
                <a:solidFill>
                  <a:srgbClr val="333399"/>
                </a:solidFill>
                <a:latin typeface="Arial" pitchFamily="34" charset="0"/>
                <a:ea typeface="黑体" pitchFamily="49" charset="-122"/>
              </a:rPr>
              <a:t>以太网</a:t>
            </a:r>
          </a:p>
          <a:p>
            <a:pPr algn="ctr"/>
            <a:r>
              <a:rPr kumimoji="1" lang="zh-CN" altLang="en-US" sz="2000">
                <a:solidFill>
                  <a:srgbClr val="333399"/>
                </a:solidFill>
                <a:latin typeface="Arial" pitchFamily="34" charset="0"/>
                <a:ea typeface="黑体" pitchFamily="49" charset="-122"/>
              </a:rPr>
              <a:t>交换机</a:t>
            </a:r>
          </a:p>
        </p:txBody>
      </p:sp>
      <p:sp>
        <p:nvSpPr>
          <p:cNvPr id="26676" name="Text Box 52"/>
          <p:cNvSpPr txBox="1">
            <a:spLocks noChangeArrowheads="1"/>
          </p:cNvSpPr>
          <p:nvPr/>
        </p:nvSpPr>
        <p:spPr bwMode="auto">
          <a:xfrm>
            <a:off x="4675188" y="5805488"/>
            <a:ext cx="3611562" cy="822325"/>
          </a:xfrm>
          <a:prstGeom prst="rect">
            <a:avLst/>
          </a:prstGeom>
          <a:noFill/>
          <a:ln w="9525">
            <a:noFill/>
            <a:miter lim="800000"/>
            <a:headEnd/>
            <a:tailEnd/>
          </a:ln>
        </p:spPr>
        <p:txBody>
          <a:bodyPr wrap="none">
            <a:spAutoFit/>
          </a:bodyPr>
          <a:lstStyle/>
          <a:p>
            <a:pPr algn="ctr"/>
            <a:r>
              <a:rPr lang="zh-CN" altLang="en-US" sz="2400">
                <a:solidFill>
                  <a:srgbClr val="333399"/>
                </a:solidFill>
                <a:latin typeface="Arial" pitchFamily="34" charset="0"/>
                <a:ea typeface="黑体" pitchFamily="49" charset="-122"/>
              </a:rPr>
              <a:t>三个虚拟局域网</a:t>
            </a:r>
            <a:r>
              <a:rPr lang="en-US" altLang="zh-CN" sz="2400">
                <a:solidFill>
                  <a:srgbClr val="333399"/>
                </a:solidFill>
                <a:latin typeface="Arial" pitchFamily="34" charset="0"/>
                <a:ea typeface="黑体" pitchFamily="49" charset="-122"/>
              </a:rPr>
              <a:t>:</a:t>
            </a:r>
          </a:p>
          <a:p>
            <a:pPr algn="ctr"/>
            <a:r>
              <a:rPr lang="en-US" altLang="zh-CN" sz="2400">
                <a:solidFill>
                  <a:srgbClr val="333399"/>
                </a:solidFill>
                <a:latin typeface="Arial" pitchFamily="34" charset="0"/>
                <a:ea typeface="黑体" pitchFamily="49" charset="-122"/>
              </a:rPr>
              <a:t> VLAN</a:t>
            </a:r>
            <a:r>
              <a:rPr lang="en-US" altLang="zh-CN" sz="2400" baseline="-25000">
                <a:solidFill>
                  <a:srgbClr val="333399"/>
                </a:solidFill>
                <a:latin typeface="Arial" pitchFamily="34" charset="0"/>
                <a:ea typeface="黑体" pitchFamily="49" charset="-122"/>
              </a:rPr>
              <a:t>1</a:t>
            </a:r>
            <a:r>
              <a:rPr lang="en-US" altLang="zh-CN" sz="2400">
                <a:solidFill>
                  <a:srgbClr val="333399"/>
                </a:solidFill>
                <a:latin typeface="Arial" pitchFamily="34" charset="0"/>
                <a:ea typeface="黑体" pitchFamily="49" charset="-122"/>
              </a:rPr>
              <a:t>, VLAN</a:t>
            </a:r>
            <a:r>
              <a:rPr lang="en-US" altLang="zh-CN" sz="2400" baseline="-25000">
                <a:solidFill>
                  <a:srgbClr val="333399"/>
                </a:solidFill>
                <a:latin typeface="Arial" pitchFamily="34" charset="0"/>
                <a:ea typeface="黑体" pitchFamily="49" charset="-122"/>
              </a:rPr>
              <a:t>2 </a:t>
            </a:r>
            <a:r>
              <a:rPr lang="zh-CN" altLang="en-US" sz="2400">
                <a:solidFill>
                  <a:srgbClr val="333399"/>
                </a:solidFill>
                <a:latin typeface="Arial" pitchFamily="34" charset="0"/>
                <a:ea typeface="黑体" pitchFamily="49" charset="-122"/>
              </a:rPr>
              <a:t>和 </a:t>
            </a:r>
            <a:r>
              <a:rPr lang="en-US" altLang="zh-CN" sz="2400">
                <a:solidFill>
                  <a:srgbClr val="333399"/>
                </a:solidFill>
                <a:latin typeface="Arial" pitchFamily="34" charset="0"/>
                <a:ea typeface="黑体" pitchFamily="49" charset="-122"/>
              </a:rPr>
              <a:t>VLAN</a:t>
            </a:r>
            <a:r>
              <a:rPr lang="en-US" altLang="zh-CN" sz="2400" baseline="-25000">
                <a:solidFill>
                  <a:srgbClr val="333399"/>
                </a:solidFill>
                <a:latin typeface="Arial" pitchFamily="34" charset="0"/>
                <a:ea typeface="黑体" pitchFamily="49" charset="-122"/>
              </a:rPr>
              <a:t>3</a:t>
            </a:r>
            <a:endParaRPr lang="en-US" altLang="zh-CN" sz="2400">
              <a:solidFill>
                <a:srgbClr val="333399"/>
              </a:solidFill>
              <a:latin typeface="Arial" pitchFamily="34" charset="0"/>
              <a:ea typeface="黑体"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12775" y="228600"/>
            <a:ext cx="8153400" cy="990600"/>
          </a:xfrm>
        </p:spPr>
        <p:txBody>
          <a:bodyPr/>
          <a:lstStyle/>
          <a:p>
            <a:pPr eaLnBrk="1" hangingPunct="1"/>
            <a:r>
              <a:rPr lang="en-US" altLang="zh-CN" dirty="0" smtClean="0"/>
              <a:t>3.3 MAC </a:t>
            </a:r>
            <a:r>
              <a:rPr lang="zh-CN" altLang="en-US" dirty="0" smtClean="0"/>
              <a:t>欺骗与防范</a:t>
            </a:r>
          </a:p>
        </p:txBody>
      </p:sp>
      <p:sp>
        <p:nvSpPr>
          <p:cNvPr id="23555" name="Rectangle 3"/>
          <p:cNvSpPr>
            <a:spLocks noGrp="1" noChangeArrowheads="1"/>
          </p:cNvSpPr>
          <p:nvPr>
            <p:ph sz="quarter" idx="1"/>
          </p:nvPr>
        </p:nvSpPr>
        <p:spPr>
          <a:xfrm>
            <a:off x="612775" y="1600200"/>
            <a:ext cx="8153400" cy="4495800"/>
          </a:xfrm>
        </p:spPr>
        <p:txBody>
          <a:bodyPr>
            <a:normAutofit/>
          </a:bodyPr>
          <a:lstStyle/>
          <a:p>
            <a:pPr eaLnBrk="1" hangingPunct="1"/>
            <a:r>
              <a:rPr lang="zh-CN" altLang="en-US" dirty="0" smtClean="0"/>
              <a:t>通过软件或编写批处理文件</a:t>
            </a:r>
            <a:r>
              <a:rPr lang="zh-CN" altLang="en-US" dirty="0" smtClean="0">
                <a:solidFill>
                  <a:srgbClr val="FF0000"/>
                </a:solidFill>
              </a:rPr>
              <a:t>修改 </a:t>
            </a:r>
            <a:r>
              <a:rPr lang="en-US" altLang="zh-CN" dirty="0" smtClean="0">
                <a:solidFill>
                  <a:srgbClr val="FF0000"/>
                </a:solidFill>
              </a:rPr>
              <a:t>MAC </a:t>
            </a:r>
            <a:r>
              <a:rPr lang="zh-CN" altLang="en-US" dirty="0" smtClean="0">
                <a:solidFill>
                  <a:srgbClr val="FF0000"/>
                </a:solidFill>
              </a:rPr>
              <a:t>地址</a:t>
            </a:r>
            <a:r>
              <a:rPr lang="zh-CN" altLang="en-US" dirty="0" smtClean="0"/>
              <a:t>，并在系统启动时写入硬件控制系统。</a:t>
            </a:r>
            <a:endParaRPr lang="en-US" altLang="zh-CN" dirty="0" smtClean="0"/>
          </a:p>
          <a:p>
            <a:pPr eaLnBrk="1" hangingPunct="1"/>
            <a:r>
              <a:rPr lang="zh-CN" altLang="en-US" dirty="0" smtClean="0"/>
              <a:t>欺骗交换机</a:t>
            </a:r>
            <a:endParaRPr lang="en-US" altLang="zh-CN" dirty="0" smtClean="0"/>
          </a:p>
          <a:p>
            <a:pPr lvl="1"/>
            <a:r>
              <a:rPr lang="zh-CN" altLang="en-US" dirty="0" smtClean="0">
                <a:latin typeface="Arial" pitchFamily="34" charset="0"/>
              </a:rPr>
              <a:t>故障：交换向接收报文接口以外的所有接口转发帧</a:t>
            </a:r>
            <a:endParaRPr lang="en-US" altLang="zh-CN" dirty="0" smtClean="0">
              <a:latin typeface="Arial" pitchFamily="34" charset="0"/>
            </a:endParaRPr>
          </a:p>
          <a:p>
            <a:pPr lvl="1"/>
            <a:r>
              <a:rPr lang="zh-CN" altLang="en-US" dirty="0" smtClean="0"/>
              <a:t>防范：转发接口与硬件地址的静态绑定</a:t>
            </a:r>
          </a:p>
          <a:p>
            <a:pPr eaLnBrk="1" hangingPunct="1"/>
            <a:r>
              <a:rPr lang="zh-CN" altLang="en-US" dirty="0" smtClean="0"/>
              <a:t>主机 </a:t>
            </a:r>
            <a:r>
              <a:rPr lang="en-US" altLang="zh-CN" dirty="0" smtClean="0"/>
              <a:t>MAC </a:t>
            </a:r>
            <a:r>
              <a:rPr lang="zh-CN" altLang="en-US" dirty="0" smtClean="0"/>
              <a:t>地址冲突</a:t>
            </a:r>
            <a:endParaRPr lang="en-US" altLang="zh-CN" dirty="0" smtClean="0">
              <a:latin typeface="Arial" pitchFamily="34" charset="0"/>
            </a:endParaRPr>
          </a:p>
          <a:p>
            <a:pPr lvl="1"/>
            <a:r>
              <a:rPr lang="zh-CN" altLang="en-US" dirty="0" smtClean="0"/>
              <a:t>故障：网络没法区分设备，导致报文混乱、网络异常</a:t>
            </a:r>
            <a:endParaRPr lang="en-US" altLang="zh-CN" dirty="0" smtClean="0"/>
          </a:p>
          <a:p>
            <a:pPr lvl="1"/>
            <a:r>
              <a:rPr lang="zh-CN" altLang="en-US" dirty="0" smtClean="0"/>
              <a:t>防范：修改</a:t>
            </a:r>
            <a:r>
              <a:rPr lang="en-US" altLang="zh-CN" dirty="0" smtClean="0"/>
              <a:t>MAC </a:t>
            </a:r>
            <a:r>
              <a:rPr lang="zh-CN" altLang="en-US" dirty="0" smtClean="0"/>
              <a:t>地址</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612775" y="228600"/>
            <a:ext cx="8153400" cy="990600"/>
          </a:xfrm>
        </p:spPr>
        <p:txBody>
          <a:bodyPr/>
          <a:lstStyle/>
          <a:p>
            <a:pPr eaLnBrk="1" hangingPunct="1"/>
            <a:r>
              <a:rPr lang="en-US" altLang="zh-CN" dirty="0" smtClean="0"/>
              <a:t>3.4 ARP </a:t>
            </a:r>
            <a:r>
              <a:rPr lang="zh-CN" altLang="en-US" dirty="0" smtClean="0"/>
              <a:t>欺骗</a:t>
            </a:r>
          </a:p>
        </p:txBody>
      </p:sp>
      <p:sp>
        <p:nvSpPr>
          <p:cNvPr id="27651" name="内容占位符 2"/>
          <p:cNvSpPr>
            <a:spLocks noGrp="1"/>
          </p:cNvSpPr>
          <p:nvPr>
            <p:ph sz="quarter" idx="1"/>
          </p:nvPr>
        </p:nvSpPr>
        <p:spPr>
          <a:xfrm>
            <a:off x="612775" y="1600200"/>
            <a:ext cx="8135689" cy="4781128"/>
          </a:xfrm>
        </p:spPr>
        <p:txBody>
          <a:bodyPr>
            <a:normAutofit/>
          </a:bodyPr>
          <a:lstStyle/>
          <a:p>
            <a:r>
              <a:rPr lang="en-US" altLang="zh-CN" dirty="0" smtClean="0"/>
              <a:t>ARP </a:t>
            </a:r>
            <a:r>
              <a:rPr lang="zh-CN" altLang="en-US" dirty="0" smtClean="0"/>
              <a:t>协议用于将网段内主机的 </a:t>
            </a:r>
            <a:r>
              <a:rPr lang="en-US" altLang="zh-CN" dirty="0" smtClean="0"/>
              <a:t>IP </a:t>
            </a:r>
            <a:r>
              <a:rPr lang="zh-CN" altLang="en-US" dirty="0" smtClean="0"/>
              <a:t>地址解析成其 </a:t>
            </a:r>
            <a:r>
              <a:rPr lang="en-US" altLang="zh-CN" dirty="0" smtClean="0"/>
              <a:t>MAC </a:t>
            </a:r>
            <a:r>
              <a:rPr lang="zh-CN" altLang="en-US" dirty="0" smtClean="0"/>
              <a:t>地址。</a:t>
            </a:r>
            <a:endParaRPr lang="en-US" altLang="zh-CN" dirty="0" smtClean="0"/>
          </a:p>
          <a:p>
            <a:pPr marL="320040" lvl="1" indent="-320040">
              <a:spcBef>
                <a:spcPts val="700"/>
              </a:spcBef>
              <a:buClr>
                <a:schemeClr val="accent2"/>
              </a:buClr>
              <a:buSzPct val="60000"/>
              <a:buFont typeface="Wingdings"/>
              <a:buChar char=""/>
            </a:pPr>
            <a:r>
              <a:rPr lang="en-US" altLang="zh-CN" sz="2800" dirty="0" smtClean="0"/>
              <a:t>ARP </a:t>
            </a:r>
            <a:r>
              <a:rPr lang="zh-CN" altLang="en-US" sz="2800" dirty="0" smtClean="0"/>
              <a:t>欺骗是指通过构造虚假的 </a:t>
            </a:r>
            <a:r>
              <a:rPr lang="en-US" altLang="zh-CN" sz="2800" dirty="0" smtClean="0"/>
              <a:t>ARP </a:t>
            </a:r>
            <a:r>
              <a:rPr lang="zh-CN" altLang="en-US" sz="2800" dirty="0" smtClean="0"/>
              <a:t>消息，向受害主机通告</a:t>
            </a:r>
            <a:r>
              <a:rPr lang="zh-CN" altLang="en-US" sz="2800" dirty="0" smtClean="0">
                <a:solidFill>
                  <a:srgbClr val="FF0000"/>
                </a:solidFill>
              </a:rPr>
              <a:t>冒用 </a:t>
            </a:r>
            <a:r>
              <a:rPr lang="en-US" altLang="zh-CN" sz="2800" dirty="0" smtClean="0">
                <a:solidFill>
                  <a:srgbClr val="FF0000"/>
                </a:solidFill>
              </a:rPr>
              <a:t>IP </a:t>
            </a:r>
            <a:r>
              <a:rPr lang="zh-CN" altLang="en-US" sz="2800" dirty="0" smtClean="0">
                <a:solidFill>
                  <a:srgbClr val="FF0000"/>
                </a:solidFill>
              </a:rPr>
              <a:t>地址</a:t>
            </a:r>
            <a:r>
              <a:rPr lang="zh-CN" altLang="en-US" sz="2800" dirty="0" smtClean="0"/>
              <a:t>与</a:t>
            </a:r>
            <a:r>
              <a:rPr lang="zh-CN" altLang="en-US" sz="2800" dirty="0" smtClean="0">
                <a:solidFill>
                  <a:srgbClr val="FF0000"/>
                </a:solidFill>
              </a:rPr>
              <a:t>自身 </a:t>
            </a:r>
            <a:r>
              <a:rPr lang="en-US" altLang="zh-CN" sz="2800" dirty="0" smtClean="0">
                <a:solidFill>
                  <a:srgbClr val="FF0000"/>
                </a:solidFill>
              </a:rPr>
              <a:t>MAC </a:t>
            </a:r>
            <a:r>
              <a:rPr lang="zh-CN" altLang="en-US" sz="2800" dirty="0" smtClean="0">
                <a:solidFill>
                  <a:srgbClr val="FF0000"/>
                </a:solidFill>
              </a:rPr>
              <a:t>地址</a:t>
            </a:r>
            <a:r>
              <a:rPr lang="zh-CN" altLang="en-US" sz="2800" dirty="0" smtClean="0"/>
              <a:t>的映射关系，从而达到假冒欺骗的恶意目的。</a:t>
            </a:r>
          </a:p>
          <a:p>
            <a:pPr lvl="1" algn="just"/>
            <a:endParaRPr lang="en-US" altLang="zh-CN" dirty="0" smtClean="0"/>
          </a:p>
          <a:p>
            <a:pPr eaLnBrk="1" hangingPunct="1">
              <a:buFont typeface="Wingdings" pitchFamily="2" charset="2"/>
              <a:buNone/>
            </a:pPr>
            <a:endParaRPr lang="zh-CN" alt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12775" y="228600"/>
            <a:ext cx="8153400" cy="990600"/>
          </a:xfrm>
        </p:spPr>
        <p:txBody>
          <a:bodyPr/>
          <a:lstStyle/>
          <a:p>
            <a:pPr eaLnBrk="1" hangingPunct="1"/>
            <a:r>
              <a:rPr lang="en-US" altLang="zh-CN" dirty="0" smtClean="0"/>
              <a:t>3.4.1 ARP </a:t>
            </a:r>
            <a:r>
              <a:rPr lang="zh-CN" altLang="en-US" dirty="0" smtClean="0"/>
              <a:t>协议工作原理</a:t>
            </a:r>
          </a:p>
        </p:txBody>
      </p:sp>
      <p:pic>
        <p:nvPicPr>
          <p:cNvPr id="32771" name="Picture 3" descr="5-6"/>
          <p:cNvPicPr>
            <a:picLocks noGrp="1" noChangeAspect="1" noChangeArrowheads="1"/>
          </p:cNvPicPr>
          <p:nvPr>
            <p:ph sz="quarter" idx="1"/>
          </p:nvPr>
        </p:nvPicPr>
        <p:blipFill>
          <a:blip r:embed="rId2" cstate="print"/>
          <a:srcRect/>
          <a:stretch>
            <a:fillRect/>
          </a:stretch>
        </p:blipFill>
        <p:spPr>
          <a:xfrm>
            <a:off x="838200" y="1752600"/>
            <a:ext cx="7620000" cy="1981200"/>
          </a:xfrm>
          <a:noFill/>
        </p:spPr>
      </p:pic>
      <p:pic>
        <p:nvPicPr>
          <p:cNvPr id="32772" name="Picture 4" descr="5-7"/>
          <p:cNvPicPr>
            <a:picLocks noChangeAspect="1" noChangeArrowheads="1"/>
          </p:cNvPicPr>
          <p:nvPr/>
        </p:nvPicPr>
        <p:blipFill>
          <a:blip r:embed="rId3" cstate="print"/>
          <a:srcRect/>
          <a:stretch>
            <a:fillRect/>
          </a:stretch>
        </p:blipFill>
        <p:spPr bwMode="auto">
          <a:xfrm>
            <a:off x="838200" y="3810000"/>
            <a:ext cx="7620000" cy="2241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1371600" y="2743200"/>
            <a:ext cx="7123113" cy="3781425"/>
          </a:xfrm>
        </p:spPr>
        <p:txBody>
          <a:bodyPr/>
          <a:lstStyle/>
          <a:p>
            <a:pPr marL="514350" indent="-514350">
              <a:buFont typeface="+mj-lt"/>
              <a:buAutoNum type="arabicPeriod"/>
              <a:defRPr/>
            </a:pPr>
            <a:r>
              <a:rPr lang="zh-CN" altLang="en-US" dirty="0" smtClean="0">
                <a:solidFill>
                  <a:srgbClr val="00B050"/>
                </a:solidFill>
              </a:rPr>
              <a:t>概述</a:t>
            </a:r>
            <a:endParaRPr lang="en-US" altLang="zh-CN" dirty="0" smtClean="0">
              <a:solidFill>
                <a:srgbClr val="00B050"/>
              </a:solidFill>
            </a:endParaRPr>
          </a:p>
          <a:p>
            <a:pPr marL="514350" indent="-514350">
              <a:buFont typeface="+mj-lt"/>
              <a:buAutoNum type="arabicPeriod"/>
              <a:defRPr/>
            </a:pPr>
            <a:r>
              <a:rPr lang="zh-CN" altLang="en-US" dirty="0" smtClean="0"/>
              <a:t>物理层安全</a:t>
            </a:r>
            <a:endParaRPr lang="en-US" altLang="zh-CN" dirty="0" smtClean="0"/>
          </a:p>
          <a:p>
            <a:pPr marL="514350" indent="-514350">
              <a:buFont typeface="+mj-lt"/>
              <a:buAutoNum type="arabicPeriod"/>
              <a:defRPr/>
            </a:pPr>
            <a:r>
              <a:rPr lang="zh-CN" altLang="en-US" dirty="0" smtClean="0"/>
              <a:t>数据链路层安全</a:t>
            </a:r>
            <a:endParaRPr lang="en-US" altLang="zh-CN" dirty="0" smtClean="0"/>
          </a:p>
          <a:p>
            <a:pPr marL="514350" indent="-514350">
              <a:buFont typeface="+mj-lt"/>
              <a:buAutoNum type="arabicPeriod"/>
              <a:defRPr/>
            </a:pPr>
            <a:r>
              <a:rPr lang="zh-CN" altLang="en-US" dirty="0" smtClean="0"/>
              <a:t>网络层安全</a:t>
            </a:r>
            <a:endParaRPr lang="en-US" altLang="zh-CN" dirty="0" smtClean="0"/>
          </a:p>
          <a:p>
            <a:pPr marL="514350" indent="-514350">
              <a:buFont typeface="+mj-lt"/>
              <a:buAutoNum type="arabicPeriod"/>
              <a:defRPr/>
            </a:pPr>
            <a:r>
              <a:rPr lang="zh-CN" altLang="en-US" dirty="0" smtClean="0"/>
              <a:t>传输层安全</a:t>
            </a:r>
            <a:endParaRPr lang="en-US" altLang="zh-CN" dirty="0" smtClean="0"/>
          </a:p>
        </p:txBody>
      </p:sp>
      <p:sp>
        <p:nvSpPr>
          <p:cNvPr id="15363" name="标题 3"/>
          <p:cNvSpPr>
            <a:spLocks noGrp="1"/>
          </p:cNvSpPr>
          <p:nvPr>
            <p:ph type="title"/>
          </p:nvPr>
        </p:nvSpPr>
        <p:spPr/>
        <p:txBody>
          <a:bodyPr>
            <a:normAutofit/>
          </a:bodyPr>
          <a:lstStyle/>
          <a:p>
            <a:r>
              <a:rPr lang="zh-CN" altLang="en-US" dirty="0"/>
              <a:t>第五</a:t>
            </a:r>
            <a:r>
              <a:rPr lang="zh-CN" altLang="en-US" dirty="0" smtClean="0"/>
              <a:t>章 </a:t>
            </a:r>
            <a:r>
              <a:rPr lang="en-US" altLang="zh-CN" dirty="0" smtClean="0"/>
              <a:t>TCP-IP</a:t>
            </a:r>
            <a:r>
              <a:rPr lang="zh-CN" altLang="en-US" dirty="0"/>
              <a:t>体系的协议安全</a:t>
            </a:r>
            <a:endParaRPr lang="zh-CN"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12775" y="228600"/>
            <a:ext cx="8153400" cy="990600"/>
          </a:xfrm>
        </p:spPr>
        <p:txBody>
          <a:bodyPr/>
          <a:lstStyle/>
          <a:p>
            <a:pPr eaLnBrk="1" hangingPunct="1"/>
            <a:r>
              <a:rPr lang="en-US" altLang="zh-CN" dirty="0" smtClean="0"/>
              <a:t>3.4.2 </a:t>
            </a:r>
            <a:r>
              <a:rPr lang="zh-CN" altLang="en-US" dirty="0" smtClean="0"/>
              <a:t>假冒主机的 </a:t>
            </a:r>
            <a:r>
              <a:rPr lang="en-US" altLang="zh-CN" dirty="0" smtClean="0"/>
              <a:t>ARP </a:t>
            </a:r>
            <a:r>
              <a:rPr lang="zh-CN" altLang="en-US" dirty="0" smtClean="0"/>
              <a:t>欺骗</a:t>
            </a:r>
          </a:p>
        </p:txBody>
      </p:sp>
      <p:pic>
        <p:nvPicPr>
          <p:cNvPr id="33795" name="Picture 8"/>
          <p:cNvPicPr>
            <a:picLocks noGrp="1" noChangeAspect="1" noChangeArrowheads="1"/>
          </p:cNvPicPr>
          <p:nvPr>
            <p:ph sz="quarter" idx="1"/>
          </p:nvPr>
        </p:nvPicPr>
        <p:blipFill>
          <a:blip r:embed="rId2" cstate="print"/>
          <a:srcRect/>
          <a:stretch>
            <a:fillRect/>
          </a:stretch>
        </p:blipFill>
        <p:spPr>
          <a:xfrm>
            <a:off x="1327150" y="1814513"/>
            <a:ext cx="6724650" cy="4067175"/>
          </a:xfr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12775" y="228600"/>
            <a:ext cx="8153400" cy="990600"/>
          </a:xfrm>
        </p:spPr>
        <p:txBody>
          <a:bodyPr/>
          <a:lstStyle/>
          <a:p>
            <a:pPr eaLnBrk="1" hangingPunct="1"/>
            <a:r>
              <a:rPr lang="en-US" altLang="zh-CN" dirty="0" smtClean="0"/>
              <a:t>3.4.3 </a:t>
            </a:r>
            <a:r>
              <a:rPr lang="zh-CN" altLang="en-US" dirty="0" smtClean="0"/>
              <a:t>假冒网关的 </a:t>
            </a:r>
            <a:r>
              <a:rPr lang="en-US" altLang="zh-CN" dirty="0" smtClean="0"/>
              <a:t>ARP </a:t>
            </a:r>
            <a:r>
              <a:rPr lang="zh-CN" altLang="en-US" dirty="0" smtClean="0"/>
              <a:t>欺骗</a:t>
            </a:r>
          </a:p>
        </p:txBody>
      </p:sp>
      <p:pic>
        <p:nvPicPr>
          <p:cNvPr id="34819" name="Picture 3" descr="5-9"/>
          <p:cNvPicPr>
            <a:picLocks noGrp="1" noChangeAspect="1" noChangeArrowheads="1"/>
          </p:cNvPicPr>
          <p:nvPr>
            <p:ph sz="quarter" idx="1"/>
          </p:nvPr>
        </p:nvPicPr>
        <p:blipFill>
          <a:blip r:embed="rId2" cstate="print"/>
          <a:srcRect/>
          <a:stretch>
            <a:fillRect/>
          </a:stretch>
        </p:blipFill>
        <p:spPr>
          <a:xfrm>
            <a:off x="1454150" y="1984375"/>
            <a:ext cx="6470650" cy="3727450"/>
          </a:xfrm>
          <a:noFill/>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12775" y="228600"/>
            <a:ext cx="8153400" cy="990600"/>
          </a:xfrm>
        </p:spPr>
        <p:txBody>
          <a:bodyPr/>
          <a:lstStyle/>
          <a:p>
            <a:pPr eaLnBrk="1" hangingPunct="1"/>
            <a:r>
              <a:rPr lang="en-US" altLang="zh-CN" dirty="0" smtClean="0"/>
              <a:t>3.4.4 ARP </a:t>
            </a:r>
            <a:r>
              <a:rPr lang="zh-CN" altLang="en-US" dirty="0" smtClean="0"/>
              <a:t>欺骗的特点</a:t>
            </a:r>
          </a:p>
        </p:txBody>
      </p:sp>
      <p:sp>
        <p:nvSpPr>
          <p:cNvPr id="35843" name="Rectangle 3"/>
          <p:cNvSpPr>
            <a:spLocks noGrp="1" noChangeArrowheads="1"/>
          </p:cNvSpPr>
          <p:nvPr>
            <p:ph sz="quarter" idx="1"/>
          </p:nvPr>
        </p:nvSpPr>
        <p:spPr>
          <a:xfrm>
            <a:off x="612775" y="1600200"/>
            <a:ext cx="8153400" cy="4495800"/>
          </a:xfrm>
        </p:spPr>
        <p:txBody>
          <a:bodyPr/>
          <a:lstStyle/>
          <a:p>
            <a:pPr eaLnBrk="1" hangingPunct="1"/>
            <a:r>
              <a:rPr lang="zh-CN" altLang="en-US" dirty="0" smtClean="0"/>
              <a:t>可</a:t>
            </a:r>
            <a:r>
              <a:rPr lang="zh-CN" altLang="en-US" dirty="0" smtClean="0"/>
              <a:t>主动发送 </a:t>
            </a:r>
            <a:r>
              <a:rPr lang="en-US" altLang="zh-CN" dirty="0" smtClean="0"/>
              <a:t>ARP </a:t>
            </a:r>
            <a:r>
              <a:rPr lang="zh-CN" altLang="en-US" dirty="0" smtClean="0"/>
              <a:t>请求。</a:t>
            </a:r>
            <a:endParaRPr lang="zh-CN" altLang="en-US" dirty="0" smtClean="0"/>
          </a:p>
          <a:p>
            <a:pPr eaLnBrk="1" hangingPunct="1"/>
            <a:r>
              <a:rPr lang="zh-CN" altLang="en-US" dirty="0" smtClean="0"/>
              <a:t>接收主机对 </a:t>
            </a:r>
            <a:r>
              <a:rPr lang="en-US" altLang="zh-CN" dirty="0" smtClean="0"/>
              <a:t>ARP </a:t>
            </a:r>
            <a:r>
              <a:rPr lang="zh-CN" altLang="en-US" dirty="0" smtClean="0"/>
              <a:t>请求不</a:t>
            </a:r>
            <a:r>
              <a:rPr lang="zh-CN" altLang="en-US" dirty="0" smtClean="0"/>
              <a:t>做真实性验证。</a:t>
            </a:r>
          </a:p>
          <a:p>
            <a:pPr eaLnBrk="1" hangingPunct="1"/>
            <a:r>
              <a:rPr lang="zh-CN" altLang="en-US" dirty="0" smtClean="0"/>
              <a:t>针对同一 </a:t>
            </a:r>
            <a:r>
              <a:rPr lang="en-US" altLang="zh-CN" dirty="0" smtClean="0"/>
              <a:t>IP </a:t>
            </a:r>
            <a:r>
              <a:rPr lang="zh-CN" altLang="en-US" dirty="0" smtClean="0"/>
              <a:t>地址，新的映射覆盖旧的映射。</a:t>
            </a:r>
          </a:p>
          <a:p>
            <a:pPr eaLnBrk="1" hangingPunct="1"/>
            <a:r>
              <a:rPr lang="zh-CN" altLang="en-US" dirty="0" smtClean="0"/>
              <a:t>欺骗对象可以是特定主机或内网中全部节点。</a:t>
            </a:r>
          </a:p>
          <a:p>
            <a:pPr eaLnBrk="1" hangingPunct="1"/>
            <a:r>
              <a:rPr lang="en-US" altLang="zh-CN" dirty="0" smtClean="0"/>
              <a:t>ARP </a:t>
            </a:r>
            <a:r>
              <a:rPr lang="zh-CN" altLang="en-US" dirty="0" smtClean="0"/>
              <a:t>缓存为可能的虚假映射提供保活时间。</a:t>
            </a:r>
          </a:p>
          <a:p>
            <a:pPr eaLnBrk="1" hangingPunct="1"/>
            <a:r>
              <a:rPr lang="en-US" altLang="zh-CN" dirty="0" smtClean="0"/>
              <a:t>ARP </a:t>
            </a:r>
            <a:r>
              <a:rPr lang="zh-CN" altLang="en-US" dirty="0" smtClean="0"/>
              <a:t>欺骗需要周期性重复。</a:t>
            </a:r>
          </a:p>
          <a:p>
            <a:pPr eaLnBrk="1" hangingPunct="1"/>
            <a:r>
              <a:rPr lang="zh-CN" altLang="en-US" dirty="0" smtClean="0"/>
              <a:t>攻击主机必须与受害主机在同一网络。</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12775" y="228600"/>
            <a:ext cx="8153400" cy="990600"/>
          </a:xfrm>
        </p:spPr>
        <p:txBody>
          <a:bodyPr/>
          <a:lstStyle/>
          <a:p>
            <a:pPr eaLnBrk="1" hangingPunct="1"/>
            <a:r>
              <a:rPr lang="en-US" altLang="zh-CN" dirty="0" smtClean="0"/>
              <a:t>3.4.5 ARP </a:t>
            </a:r>
            <a:r>
              <a:rPr lang="zh-CN" altLang="en-US" dirty="0" smtClean="0"/>
              <a:t>欺骗的防范</a:t>
            </a:r>
          </a:p>
        </p:txBody>
      </p:sp>
      <p:sp>
        <p:nvSpPr>
          <p:cNvPr id="36867" name="Rectangle 3"/>
          <p:cNvSpPr>
            <a:spLocks noGrp="1" noChangeArrowheads="1"/>
          </p:cNvSpPr>
          <p:nvPr>
            <p:ph sz="quarter" idx="1"/>
          </p:nvPr>
        </p:nvSpPr>
        <p:spPr>
          <a:xfrm>
            <a:off x="611560" y="1628800"/>
            <a:ext cx="8153400" cy="4495800"/>
          </a:xfrm>
        </p:spPr>
        <p:txBody>
          <a:bodyPr>
            <a:normAutofit/>
          </a:bodyPr>
          <a:lstStyle/>
          <a:p>
            <a:pPr>
              <a:lnSpc>
                <a:spcPct val="90000"/>
              </a:lnSpc>
            </a:pPr>
            <a:r>
              <a:rPr lang="zh-CN" altLang="en-US" dirty="0" smtClean="0"/>
              <a:t>静态绑定关键主机的映射关系。</a:t>
            </a:r>
          </a:p>
          <a:p>
            <a:pPr>
              <a:lnSpc>
                <a:spcPct val="90000"/>
              </a:lnSpc>
            </a:pPr>
            <a:r>
              <a:rPr lang="zh-CN" altLang="en-US" dirty="0" smtClean="0"/>
              <a:t>使用 </a:t>
            </a:r>
            <a:r>
              <a:rPr lang="en-US" altLang="zh-CN" dirty="0" smtClean="0"/>
              <a:t>VLAN </a:t>
            </a:r>
            <a:r>
              <a:rPr lang="zh-CN" altLang="en-US" dirty="0" smtClean="0"/>
              <a:t>以缩小范围。</a:t>
            </a:r>
          </a:p>
          <a:p>
            <a:pPr>
              <a:lnSpc>
                <a:spcPct val="90000"/>
              </a:lnSpc>
            </a:pPr>
            <a:r>
              <a:rPr lang="zh-CN" altLang="en-US" dirty="0" smtClean="0"/>
              <a:t>加密数据以降低损失。</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1371600" y="2743200"/>
            <a:ext cx="7123113" cy="3781425"/>
          </a:xfrm>
        </p:spPr>
        <p:txBody>
          <a:bodyPr/>
          <a:lstStyle/>
          <a:p>
            <a:pPr marL="514350" indent="-514350">
              <a:buFont typeface="+mj-lt"/>
              <a:buAutoNum type="arabicPeriod"/>
              <a:defRPr/>
            </a:pPr>
            <a:r>
              <a:rPr lang="zh-CN" altLang="en-US" dirty="0"/>
              <a:t>概述</a:t>
            </a:r>
            <a:endParaRPr lang="en-US" altLang="zh-CN" dirty="0"/>
          </a:p>
          <a:p>
            <a:pPr marL="514350" indent="-514350">
              <a:buFont typeface="+mj-lt"/>
              <a:buAutoNum type="arabicPeriod"/>
              <a:defRPr/>
            </a:pPr>
            <a:r>
              <a:rPr lang="zh-CN" altLang="en-US" dirty="0"/>
              <a:t>物理层安全</a:t>
            </a:r>
            <a:endParaRPr lang="en-US" altLang="zh-CN" dirty="0"/>
          </a:p>
          <a:p>
            <a:pPr marL="514350" indent="-514350">
              <a:buFont typeface="+mj-lt"/>
              <a:buAutoNum type="arabicPeriod"/>
              <a:defRPr/>
            </a:pPr>
            <a:r>
              <a:rPr lang="zh-CN" altLang="en-US" dirty="0"/>
              <a:t>数据链路层安全</a:t>
            </a:r>
            <a:endParaRPr lang="en-US" altLang="zh-CN" dirty="0"/>
          </a:p>
          <a:p>
            <a:pPr marL="514350" indent="-514350">
              <a:buFont typeface="+mj-lt"/>
              <a:buAutoNum type="arabicPeriod"/>
              <a:defRPr/>
            </a:pPr>
            <a:r>
              <a:rPr lang="zh-CN" altLang="en-US" dirty="0" smtClean="0">
                <a:solidFill>
                  <a:srgbClr val="00B050"/>
                </a:solidFill>
              </a:rPr>
              <a:t>网络层安全</a:t>
            </a:r>
            <a:endParaRPr lang="en-US" altLang="zh-CN" dirty="0" smtClean="0">
              <a:solidFill>
                <a:srgbClr val="00B050"/>
              </a:solidFill>
            </a:endParaRPr>
          </a:p>
          <a:p>
            <a:pPr marL="514350" indent="-514350">
              <a:buFont typeface="+mj-lt"/>
              <a:buAutoNum type="arabicPeriod"/>
              <a:defRPr/>
            </a:pPr>
            <a:r>
              <a:rPr lang="zh-CN" altLang="en-US" dirty="0" smtClean="0"/>
              <a:t>传输层安全</a:t>
            </a:r>
            <a:endParaRPr lang="en-US" altLang="zh-CN" dirty="0" smtClean="0"/>
          </a:p>
        </p:txBody>
      </p:sp>
      <p:sp>
        <p:nvSpPr>
          <p:cNvPr id="15363" name="标题 3"/>
          <p:cNvSpPr>
            <a:spLocks noGrp="1"/>
          </p:cNvSpPr>
          <p:nvPr>
            <p:ph type="title"/>
          </p:nvPr>
        </p:nvSpPr>
        <p:spPr/>
        <p:txBody>
          <a:bodyPr>
            <a:normAutofit/>
          </a:bodyPr>
          <a:lstStyle/>
          <a:p>
            <a:r>
              <a:rPr lang="zh-CN" altLang="en-US" dirty="0"/>
              <a:t>第五</a:t>
            </a:r>
            <a:r>
              <a:rPr lang="zh-CN" altLang="en-US" dirty="0" smtClean="0"/>
              <a:t>章 </a:t>
            </a:r>
            <a:r>
              <a:rPr lang="en-US" altLang="zh-CN" dirty="0" smtClean="0"/>
              <a:t>TCP-IP</a:t>
            </a:r>
            <a:r>
              <a:rPr lang="zh-CN" altLang="en-US" dirty="0"/>
              <a:t>体系的协议安全</a:t>
            </a:r>
            <a:endParaRPr lang="zh-CN" altLang="en-US" dirty="0" smtClean="0"/>
          </a:p>
        </p:txBody>
      </p:sp>
    </p:spTree>
    <p:extLst>
      <p:ext uri="{BB962C8B-B14F-4D97-AF65-F5344CB8AC3E}">
        <p14:creationId xmlns:p14="http://schemas.microsoft.com/office/powerpoint/2010/main" val="33956414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12775" y="228600"/>
            <a:ext cx="8153400" cy="990600"/>
          </a:xfrm>
        </p:spPr>
        <p:txBody>
          <a:bodyPr/>
          <a:lstStyle/>
          <a:p>
            <a:pPr eaLnBrk="1" hangingPunct="1"/>
            <a:r>
              <a:rPr lang="en-US" altLang="zh-CN" dirty="0" smtClean="0"/>
              <a:t>4 </a:t>
            </a:r>
            <a:r>
              <a:rPr lang="zh-CN" altLang="en-US" dirty="0" smtClean="0"/>
              <a:t>网络层安全</a:t>
            </a:r>
          </a:p>
        </p:txBody>
      </p:sp>
      <p:sp>
        <p:nvSpPr>
          <p:cNvPr id="28675" name="Rectangle 3"/>
          <p:cNvSpPr>
            <a:spLocks noGrp="1" noChangeArrowheads="1"/>
          </p:cNvSpPr>
          <p:nvPr>
            <p:ph sz="quarter" idx="1"/>
          </p:nvPr>
        </p:nvSpPr>
        <p:spPr>
          <a:xfrm>
            <a:off x="612775" y="1600200"/>
            <a:ext cx="8153400" cy="5141168"/>
          </a:xfrm>
        </p:spPr>
        <p:txBody>
          <a:bodyPr>
            <a:normAutofit/>
          </a:bodyPr>
          <a:lstStyle/>
          <a:p>
            <a:pPr eaLnBrk="1" hangingPunct="1"/>
            <a:r>
              <a:rPr lang="zh-CN" altLang="en-US" dirty="0" smtClean="0"/>
              <a:t>网络层提供无连接的、尽最大努力交付的数据报服务，即所传送的分组可能出错、丢失、重复和失序，也不保证分组传送的时限。</a:t>
            </a:r>
            <a:endParaRPr lang="en-US" altLang="zh-CN" dirty="0" smtClean="0"/>
          </a:p>
          <a:p>
            <a:r>
              <a:rPr lang="zh-CN" altLang="en-US" dirty="0" smtClean="0"/>
              <a:t>网络层的安全威胁主要包括：</a:t>
            </a:r>
            <a:endParaRPr lang="en-US" altLang="zh-CN" dirty="0" smtClean="0"/>
          </a:p>
          <a:p>
            <a:pPr lvl="1"/>
            <a:r>
              <a:rPr lang="en-US" altLang="zh-CN" sz="2000" dirty="0" smtClean="0"/>
              <a:t>IP </a:t>
            </a:r>
            <a:r>
              <a:rPr lang="zh-CN" altLang="en-US" sz="2000" dirty="0" smtClean="0"/>
              <a:t>源地址欺骗</a:t>
            </a:r>
          </a:p>
          <a:p>
            <a:pPr lvl="1"/>
            <a:r>
              <a:rPr lang="en-US" altLang="zh-CN" sz="2000" dirty="0" smtClean="0"/>
              <a:t>IP </a:t>
            </a:r>
            <a:r>
              <a:rPr lang="zh-CN" altLang="en-US" sz="2000" dirty="0" smtClean="0"/>
              <a:t>源路径选项欺骗</a:t>
            </a:r>
            <a:endParaRPr lang="en-US" altLang="zh-CN" sz="2000" dirty="0" smtClean="0"/>
          </a:p>
          <a:p>
            <a:pPr lvl="1"/>
            <a:r>
              <a:rPr lang="en-US" altLang="zh-CN" sz="2000" dirty="0" smtClean="0"/>
              <a:t>IP </a:t>
            </a:r>
            <a:r>
              <a:rPr lang="zh-CN" altLang="en-US" sz="2000" dirty="0" smtClean="0"/>
              <a:t>分片攻击</a:t>
            </a:r>
          </a:p>
          <a:p>
            <a:pPr lvl="2">
              <a:lnSpc>
                <a:spcPct val="90000"/>
              </a:lnSpc>
            </a:pPr>
            <a:r>
              <a:rPr lang="en-US" altLang="zh-CN" sz="1800" dirty="0" smtClean="0"/>
              <a:t>Ping of Death</a:t>
            </a:r>
          </a:p>
          <a:p>
            <a:pPr lvl="2">
              <a:lnSpc>
                <a:spcPct val="90000"/>
              </a:lnSpc>
            </a:pPr>
            <a:r>
              <a:rPr lang="en-US" altLang="zh-CN" sz="1800" dirty="0" smtClean="0"/>
              <a:t>Jolt2</a:t>
            </a:r>
          </a:p>
          <a:p>
            <a:pPr lvl="2">
              <a:lnSpc>
                <a:spcPct val="90000"/>
              </a:lnSpc>
            </a:pPr>
            <a:r>
              <a:rPr lang="en-US" altLang="zh-CN" sz="1800" dirty="0" err="1" smtClean="0"/>
              <a:t>TearDrop</a:t>
            </a:r>
            <a:endParaRPr lang="en-US" altLang="zh-CN" sz="1800" dirty="0" smtClean="0"/>
          </a:p>
          <a:p>
            <a:pPr lvl="1"/>
            <a:r>
              <a:rPr lang="en-US" altLang="zh-CN" sz="2000" dirty="0" smtClean="0"/>
              <a:t>ICMP </a:t>
            </a:r>
            <a:r>
              <a:rPr lang="zh-CN" altLang="en-US" sz="2000" dirty="0" smtClean="0"/>
              <a:t>路由重定向攻击</a:t>
            </a:r>
            <a:endParaRPr lang="en-US" altLang="zh-CN" sz="2000" dirty="0" smtClean="0"/>
          </a:p>
          <a:p>
            <a:pPr lvl="1"/>
            <a:r>
              <a:rPr lang="en-US" altLang="zh-CN" sz="2000" dirty="0" smtClean="0"/>
              <a:t>Smurf </a:t>
            </a:r>
            <a:r>
              <a:rPr lang="zh-CN" altLang="en-US" sz="2000" dirty="0" smtClean="0"/>
              <a:t>攻击</a:t>
            </a:r>
            <a:endParaRPr lang="en-US" altLang="zh-CN" sz="2000" dirty="0" smtClean="0"/>
          </a:p>
          <a:p>
            <a:pPr marL="320040" lvl="1" indent="-320040">
              <a:spcBef>
                <a:spcPts val="700"/>
              </a:spcBef>
              <a:buClr>
                <a:schemeClr val="accent2"/>
              </a:buClr>
              <a:buSzPct val="60000"/>
              <a:buFont typeface="Wingdings"/>
              <a:buChar char=""/>
            </a:pPr>
            <a:endParaRPr lang="zh-CN" altLang="en-US" dirty="0" smtClean="0"/>
          </a:p>
          <a:p>
            <a:pPr eaLnBrk="1" hangingPunct="1"/>
            <a:endParaRPr lang="zh-CN" altLang="en-US" dirty="0" smtClean="0"/>
          </a:p>
          <a:p>
            <a:pPr eaLnBrk="1" hangingPunct="1">
              <a:buNone/>
            </a:pPr>
            <a:endParaRPr lang="en-US" altLang="zh-CN"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12775" y="228600"/>
            <a:ext cx="8153400" cy="990600"/>
          </a:xfrm>
        </p:spPr>
        <p:txBody>
          <a:bodyPr/>
          <a:lstStyle/>
          <a:p>
            <a:pPr eaLnBrk="1" hangingPunct="1"/>
            <a:r>
              <a:rPr lang="en-US" altLang="zh-CN" dirty="0" smtClean="0"/>
              <a:t>4.1.1 IP </a:t>
            </a:r>
            <a:r>
              <a:rPr lang="zh-CN" altLang="en-US" dirty="0" smtClean="0"/>
              <a:t>源地址欺骗</a:t>
            </a:r>
          </a:p>
        </p:txBody>
      </p:sp>
      <p:pic>
        <p:nvPicPr>
          <p:cNvPr id="37891" name="Picture 4"/>
          <p:cNvPicPr>
            <a:picLocks noGrp="1" noChangeAspect="1" noChangeArrowheads="1"/>
          </p:cNvPicPr>
          <p:nvPr>
            <p:ph sz="quarter" idx="1"/>
          </p:nvPr>
        </p:nvPicPr>
        <p:blipFill>
          <a:blip r:embed="rId2" cstate="print"/>
          <a:srcRect/>
          <a:stretch>
            <a:fillRect/>
          </a:stretch>
        </p:blipFill>
        <p:spPr>
          <a:xfrm>
            <a:off x="1187624" y="1988840"/>
            <a:ext cx="6796204" cy="3888432"/>
          </a:xfr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12775" y="228600"/>
            <a:ext cx="8153400" cy="990600"/>
          </a:xfrm>
        </p:spPr>
        <p:txBody>
          <a:bodyPr/>
          <a:lstStyle/>
          <a:p>
            <a:pPr eaLnBrk="1" hangingPunct="1"/>
            <a:r>
              <a:rPr lang="en-US" altLang="zh-CN" dirty="0" smtClean="0"/>
              <a:t>4.1.2 IP </a:t>
            </a:r>
            <a:r>
              <a:rPr lang="zh-CN" altLang="en-US" dirty="0" smtClean="0"/>
              <a:t>源地址欺骗与防范</a:t>
            </a:r>
          </a:p>
        </p:txBody>
      </p:sp>
      <p:sp>
        <p:nvSpPr>
          <p:cNvPr id="38915" name="Rectangle 3"/>
          <p:cNvSpPr>
            <a:spLocks noGrp="1" noChangeArrowheads="1"/>
          </p:cNvSpPr>
          <p:nvPr>
            <p:ph sz="quarter" idx="1"/>
          </p:nvPr>
        </p:nvSpPr>
        <p:spPr>
          <a:xfrm>
            <a:off x="612775" y="1600200"/>
            <a:ext cx="8153400" cy="4495800"/>
          </a:xfrm>
        </p:spPr>
        <p:txBody>
          <a:bodyPr/>
          <a:lstStyle/>
          <a:p>
            <a:pPr eaLnBrk="1" hangingPunct="1"/>
            <a:r>
              <a:rPr lang="zh-CN" altLang="en-US" dirty="0" smtClean="0"/>
              <a:t>伪造具有虚假源地址的 </a:t>
            </a:r>
            <a:r>
              <a:rPr lang="en-US" altLang="zh-CN" dirty="0" smtClean="0"/>
              <a:t>IP </a:t>
            </a:r>
            <a:r>
              <a:rPr lang="zh-CN" altLang="en-US" dirty="0" smtClean="0"/>
              <a:t>数据包进行发送，以隐藏攻击者身份或假冒其他计算机。</a:t>
            </a:r>
          </a:p>
          <a:p>
            <a:pPr eaLnBrk="1" hangingPunct="1"/>
            <a:r>
              <a:rPr lang="zh-CN" altLang="en-US" dirty="0" smtClean="0"/>
              <a:t>路由转发只关注目标 </a:t>
            </a:r>
            <a:r>
              <a:rPr lang="en-US" altLang="zh-CN" dirty="0" smtClean="0"/>
              <a:t>IP</a:t>
            </a:r>
            <a:r>
              <a:rPr lang="zh-CN" altLang="en-US" dirty="0" smtClean="0"/>
              <a:t>，不对源 </a:t>
            </a:r>
            <a:r>
              <a:rPr lang="en-US" altLang="zh-CN" dirty="0" smtClean="0"/>
              <a:t>IP </a:t>
            </a:r>
            <a:r>
              <a:rPr lang="zh-CN" altLang="en-US" dirty="0" smtClean="0"/>
              <a:t>做验证。</a:t>
            </a:r>
          </a:p>
          <a:p>
            <a:pPr eaLnBrk="1" hangingPunct="1"/>
            <a:r>
              <a:rPr lang="zh-CN" altLang="en-US" dirty="0" smtClean="0"/>
              <a:t>响应数据发往伪造 </a:t>
            </a:r>
            <a:r>
              <a:rPr lang="en-US" altLang="zh-CN" dirty="0" smtClean="0"/>
              <a:t>IP </a:t>
            </a:r>
            <a:r>
              <a:rPr lang="zh-CN" altLang="en-US" dirty="0" smtClean="0"/>
              <a:t>地址，远程攻击主机通常无法获得响应包。</a:t>
            </a:r>
            <a:endParaRPr lang="en-US" altLang="zh-CN" dirty="0" smtClean="0"/>
          </a:p>
          <a:p>
            <a:pPr eaLnBrk="1" hangingPunct="1"/>
            <a:r>
              <a:rPr lang="zh-CN" altLang="en-US" dirty="0" smtClean="0"/>
              <a:t>防范：</a:t>
            </a:r>
            <a:endParaRPr lang="en-US" altLang="zh-CN" dirty="0" smtClean="0"/>
          </a:p>
          <a:p>
            <a:pPr lvl="1"/>
            <a:r>
              <a:rPr lang="zh-CN" altLang="en-US" dirty="0" smtClean="0"/>
              <a:t>不使用 </a:t>
            </a:r>
            <a:r>
              <a:rPr lang="en-US" altLang="zh-CN" dirty="0" smtClean="0"/>
              <a:t>IP </a:t>
            </a:r>
            <a:r>
              <a:rPr lang="zh-CN" altLang="en-US" dirty="0" smtClean="0"/>
              <a:t>地址作为身份标识</a:t>
            </a:r>
            <a:endParaRPr lang="en-US" altLang="zh-CN" dirty="0" smtClean="0"/>
          </a:p>
          <a:p>
            <a:pPr lvl="1"/>
            <a:r>
              <a:rPr lang="zh-CN" altLang="en-US" dirty="0" smtClean="0"/>
              <a:t>利用上层协议实现身份验证</a:t>
            </a:r>
            <a:endParaRPr lang="en-US" altLang="zh-CN" dirty="0" smtClean="0"/>
          </a:p>
          <a:p>
            <a:pPr lvl="1"/>
            <a:endParaRPr lang="zh-CN" alt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12775" y="228600"/>
            <a:ext cx="8153400" cy="990600"/>
          </a:xfrm>
        </p:spPr>
        <p:txBody>
          <a:bodyPr/>
          <a:lstStyle/>
          <a:p>
            <a:pPr eaLnBrk="1" hangingPunct="1"/>
            <a:r>
              <a:rPr lang="en-US" altLang="zh-CN" dirty="0" smtClean="0"/>
              <a:t>4.2.1 IP </a:t>
            </a:r>
            <a:r>
              <a:rPr lang="zh-CN" altLang="en-US" dirty="0" smtClean="0"/>
              <a:t>源路径选项</a:t>
            </a:r>
          </a:p>
        </p:txBody>
      </p:sp>
      <p:sp>
        <p:nvSpPr>
          <p:cNvPr id="44035" name="Rectangle 3"/>
          <p:cNvSpPr>
            <a:spLocks noGrp="1" noChangeArrowheads="1"/>
          </p:cNvSpPr>
          <p:nvPr>
            <p:ph sz="quarter" idx="1"/>
          </p:nvPr>
        </p:nvSpPr>
        <p:spPr>
          <a:xfrm>
            <a:off x="612775" y="1600200"/>
            <a:ext cx="8153400" cy="4495800"/>
          </a:xfrm>
        </p:spPr>
        <p:txBody>
          <a:bodyPr/>
          <a:lstStyle/>
          <a:p>
            <a:pPr eaLnBrk="1" hangingPunct="1"/>
            <a:r>
              <a:rPr lang="en-US" altLang="zh-CN" dirty="0" smtClean="0"/>
              <a:t>IP </a:t>
            </a:r>
            <a:r>
              <a:rPr lang="zh-CN" altLang="en-US" dirty="0" smtClean="0"/>
              <a:t>源路径选项允许 </a:t>
            </a:r>
            <a:r>
              <a:rPr lang="en-US" altLang="zh-CN" dirty="0" smtClean="0"/>
              <a:t>IP </a:t>
            </a:r>
            <a:r>
              <a:rPr lang="zh-CN" altLang="en-US" dirty="0" smtClean="0"/>
              <a:t>数据报自已指定一条通往目的主机的传输路径。</a:t>
            </a:r>
          </a:p>
          <a:p>
            <a:pPr eaLnBrk="1" hangingPunct="1"/>
            <a:endParaRPr lang="zh-CN" altLang="en-US" dirty="0" smtClean="0"/>
          </a:p>
          <a:p>
            <a:pPr eaLnBrk="1" hangingPunct="1"/>
            <a:endParaRPr lang="en-US" altLang="zh-CN" dirty="0" smtClean="0"/>
          </a:p>
        </p:txBody>
      </p:sp>
      <p:pic>
        <p:nvPicPr>
          <p:cNvPr id="44036" name="Picture 4" descr="未命名"/>
          <p:cNvPicPr>
            <a:picLocks noChangeAspect="1" noChangeArrowheads="1"/>
          </p:cNvPicPr>
          <p:nvPr/>
        </p:nvPicPr>
        <p:blipFill>
          <a:blip r:embed="rId2" cstate="print"/>
          <a:srcRect b="72917"/>
          <a:stretch>
            <a:fillRect/>
          </a:stretch>
        </p:blipFill>
        <p:spPr bwMode="auto">
          <a:xfrm>
            <a:off x="1043608" y="2924944"/>
            <a:ext cx="7560568" cy="14864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12774" y="228600"/>
            <a:ext cx="8351713" cy="990600"/>
          </a:xfrm>
        </p:spPr>
        <p:txBody>
          <a:bodyPr>
            <a:normAutofit/>
          </a:bodyPr>
          <a:lstStyle/>
          <a:p>
            <a:pPr eaLnBrk="1" hangingPunct="1"/>
            <a:r>
              <a:rPr lang="en-US" altLang="zh-CN" dirty="0" smtClean="0"/>
              <a:t>4.2.2 IP </a:t>
            </a:r>
            <a:r>
              <a:rPr lang="zh-CN" altLang="en-US" dirty="0" smtClean="0"/>
              <a:t>源路径选项欺骗与防范</a:t>
            </a:r>
          </a:p>
        </p:txBody>
      </p:sp>
      <p:sp>
        <p:nvSpPr>
          <p:cNvPr id="45059" name="Rectangle 3"/>
          <p:cNvSpPr>
            <a:spLocks noGrp="1" noChangeArrowheads="1"/>
          </p:cNvSpPr>
          <p:nvPr>
            <p:ph sz="quarter" idx="1"/>
          </p:nvPr>
        </p:nvSpPr>
        <p:spPr>
          <a:xfrm>
            <a:off x="593913" y="1558212"/>
            <a:ext cx="8001000" cy="5039140"/>
          </a:xfrm>
        </p:spPr>
        <p:txBody>
          <a:bodyPr>
            <a:normAutofit/>
          </a:bodyPr>
          <a:lstStyle/>
          <a:p>
            <a:pPr eaLnBrk="1" hangingPunct="1"/>
            <a:r>
              <a:rPr lang="zh-CN" altLang="en-US" dirty="0" smtClean="0"/>
              <a:t>攻击主机在请求报文中设置 </a:t>
            </a:r>
            <a:r>
              <a:rPr lang="en-US" altLang="zh-CN" dirty="0" smtClean="0"/>
              <a:t>IP </a:t>
            </a:r>
            <a:r>
              <a:rPr lang="zh-CN" altLang="en-US" dirty="0" smtClean="0"/>
              <a:t>源路径选项，使得报文的其中</a:t>
            </a:r>
            <a:r>
              <a:rPr lang="zh-CN" altLang="en-US" dirty="0" smtClean="0">
                <a:solidFill>
                  <a:srgbClr val="FF0000"/>
                </a:solidFill>
              </a:rPr>
              <a:t>一个目的地址指向防火墙</a:t>
            </a:r>
            <a:r>
              <a:rPr lang="zh-CN" altLang="en-US" dirty="0" smtClean="0"/>
              <a:t>，而最终地址是目标主机。当报文到达防火墙被允许接收，防火墙作为报文目的站处理该报文，并根据源路径域，转发给内网上的目标主机。</a:t>
            </a:r>
          </a:p>
          <a:p>
            <a:pPr eaLnBrk="1" hangingPunct="1"/>
            <a:r>
              <a:rPr lang="zh-CN" altLang="en-US" dirty="0" smtClean="0"/>
              <a:t>攻击主机</a:t>
            </a:r>
            <a:r>
              <a:rPr lang="zh-CN" altLang="en-US" dirty="0" smtClean="0">
                <a:solidFill>
                  <a:srgbClr val="FF0000"/>
                </a:solidFill>
              </a:rPr>
              <a:t>使用目标主机地址发送源路径报文给防火墙</a:t>
            </a:r>
            <a:r>
              <a:rPr lang="zh-CN" altLang="en-US" dirty="0" smtClean="0"/>
              <a:t>，防火墙响应报文并根据逆向路径发回给内网目标主机。</a:t>
            </a:r>
            <a:endParaRPr lang="en-US" altLang="zh-CN" dirty="0" smtClean="0"/>
          </a:p>
          <a:p>
            <a:pPr eaLnBrk="1" hangingPunct="1"/>
            <a:r>
              <a:rPr lang="zh-CN" altLang="en-US" dirty="0" smtClean="0"/>
              <a:t>防范：</a:t>
            </a:r>
            <a:endParaRPr lang="en-US" altLang="zh-CN" dirty="0" smtClean="0"/>
          </a:p>
          <a:p>
            <a:pPr lvl="1"/>
            <a:r>
              <a:rPr lang="zh-CN" altLang="en-US" sz="2000" dirty="0" smtClean="0"/>
              <a:t>防火墙（路由器）禁止源路径选项。</a:t>
            </a:r>
          </a:p>
          <a:p>
            <a:pPr lvl="1"/>
            <a:r>
              <a:rPr lang="zh-CN" altLang="en-US" sz="2000" dirty="0" smtClean="0"/>
              <a:t>防火墙禁止来自外部的内部主机报文。</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12775" y="228600"/>
            <a:ext cx="8153400" cy="990600"/>
          </a:xfrm>
        </p:spPr>
        <p:txBody>
          <a:bodyPr>
            <a:normAutofit/>
          </a:bodyPr>
          <a:lstStyle/>
          <a:p>
            <a:r>
              <a:rPr lang="en-US" altLang="zh-CN" dirty="0" smtClean="0"/>
              <a:t>1.1 </a:t>
            </a:r>
            <a:r>
              <a:rPr lang="zh-CN" altLang="en-US" dirty="0" smtClean="0"/>
              <a:t>两种网络结构参考模型</a:t>
            </a:r>
          </a:p>
        </p:txBody>
      </p:sp>
      <p:sp>
        <p:nvSpPr>
          <p:cNvPr id="15363" name="Rectangle 3"/>
          <p:cNvSpPr>
            <a:spLocks noGrp="1" noChangeArrowheads="1"/>
          </p:cNvSpPr>
          <p:nvPr>
            <p:ph sz="quarter" idx="1"/>
          </p:nvPr>
        </p:nvSpPr>
        <p:spPr>
          <a:xfrm>
            <a:off x="612775" y="1600200"/>
            <a:ext cx="8153400" cy="4495800"/>
          </a:xfrm>
        </p:spPr>
        <p:txBody>
          <a:bodyPr/>
          <a:lstStyle/>
          <a:p>
            <a:pPr eaLnBrk="1" hangingPunct="1"/>
            <a:r>
              <a:rPr lang="en-US" altLang="zh-CN" dirty="0" smtClean="0"/>
              <a:t>ISO/OSI </a:t>
            </a:r>
            <a:r>
              <a:rPr lang="zh-CN" altLang="en-US" dirty="0" smtClean="0"/>
              <a:t>参考模型将网络设计划分为 </a:t>
            </a:r>
            <a:r>
              <a:rPr lang="en-US" altLang="zh-CN" dirty="0" smtClean="0"/>
              <a:t>7 </a:t>
            </a:r>
            <a:r>
              <a:rPr lang="zh-CN" altLang="en-US" dirty="0" smtClean="0"/>
              <a:t>个功能层，每层完成特定的功能。该模型只起到一个指导作用，并未被采纳为商业规范。</a:t>
            </a:r>
          </a:p>
          <a:p>
            <a:pPr eaLnBrk="1" hangingPunct="1"/>
            <a:r>
              <a:rPr lang="en-US" altLang="zh-CN" dirty="0" smtClean="0"/>
              <a:t>TCP/IP </a:t>
            </a:r>
            <a:r>
              <a:rPr lang="zh-CN" altLang="en-US" dirty="0" smtClean="0"/>
              <a:t>网络体系结构是许多</a:t>
            </a:r>
            <a:r>
              <a:rPr lang="zh-CN" altLang="en-US" dirty="0" smtClean="0">
                <a:solidFill>
                  <a:srgbClr val="FF0000"/>
                </a:solidFill>
              </a:rPr>
              <a:t>支持</a:t>
            </a:r>
            <a:r>
              <a:rPr lang="zh-CN" altLang="en-US" dirty="0" smtClean="0"/>
              <a:t> </a:t>
            </a:r>
            <a:r>
              <a:rPr lang="en-US" altLang="zh-CN" dirty="0" smtClean="0"/>
              <a:t>ISO/OSI </a:t>
            </a:r>
            <a:r>
              <a:rPr lang="zh-CN" altLang="en-US" dirty="0" smtClean="0"/>
              <a:t>分层模型的协议栈的一种。</a:t>
            </a:r>
            <a:r>
              <a:rPr lang="en-US" altLang="zh-CN" dirty="0" smtClean="0"/>
              <a:t>TCP/IP </a:t>
            </a:r>
            <a:r>
              <a:rPr lang="zh-CN" altLang="en-US" dirty="0" smtClean="0"/>
              <a:t>通常被认为是一个 </a:t>
            </a:r>
            <a:r>
              <a:rPr lang="en-US" altLang="zh-CN" dirty="0" smtClean="0"/>
              <a:t>4 </a:t>
            </a:r>
            <a:r>
              <a:rPr lang="zh-CN" altLang="en-US" dirty="0" smtClean="0"/>
              <a:t>层协议系统。</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12775" y="228600"/>
            <a:ext cx="8153400" cy="990600"/>
          </a:xfrm>
        </p:spPr>
        <p:txBody>
          <a:bodyPr/>
          <a:lstStyle/>
          <a:p>
            <a:pPr eaLnBrk="1" hangingPunct="1"/>
            <a:r>
              <a:rPr lang="en-US" altLang="zh-CN" dirty="0" smtClean="0"/>
              <a:t>4.3 IP </a:t>
            </a:r>
            <a:r>
              <a:rPr lang="zh-CN" altLang="en-US" dirty="0" smtClean="0"/>
              <a:t>分片攻击与防范</a:t>
            </a:r>
          </a:p>
        </p:txBody>
      </p:sp>
      <p:sp>
        <p:nvSpPr>
          <p:cNvPr id="39939" name="Rectangle 3"/>
          <p:cNvSpPr>
            <a:spLocks noGrp="1" noChangeArrowheads="1"/>
          </p:cNvSpPr>
          <p:nvPr>
            <p:ph sz="quarter" idx="1"/>
          </p:nvPr>
        </p:nvSpPr>
        <p:spPr>
          <a:xfrm>
            <a:off x="612775" y="1600200"/>
            <a:ext cx="8153400" cy="5141168"/>
          </a:xfrm>
        </p:spPr>
        <p:txBody>
          <a:bodyPr>
            <a:normAutofit/>
          </a:bodyPr>
          <a:lstStyle/>
          <a:p>
            <a:pPr>
              <a:lnSpc>
                <a:spcPct val="90000"/>
              </a:lnSpc>
            </a:pPr>
            <a:r>
              <a:rPr lang="zh-CN" altLang="en-US" dirty="0" smtClean="0"/>
              <a:t>利用错误的 </a:t>
            </a:r>
            <a:r>
              <a:rPr lang="en-US" altLang="zh-CN" dirty="0" smtClean="0"/>
              <a:t>IP </a:t>
            </a:r>
            <a:r>
              <a:rPr lang="zh-CN" altLang="en-US" dirty="0" smtClean="0"/>
              <a:t>分片进行攻击，达到受害主机因不能重组分片导致瘫痪的效果。</a:t>
            </a:r>
          </a:p>
          <a:p>
            <a:pPr>
              <a:lnSpc>
                <a:spcPct val="90000"/>
              </a:lnSpc>
            </a:pPr>
            <a:r>
              <a:rPr lang="zh-CN" altLang="en-US" dirty="0" smtClean="0"/>
              <a:t>关注字段：</a:t>
            </a:r>
            <a:endParaRPr lang="en-US" altLang="zh-CN" dirty="0" smtClean="0"/>
          </a:p>
          <a:p>
            <a:pPr lvl="1">
              <a:lnSpc>
                <a:spcPct val="90000"/>
              </a:lnSpc>
            </a:pPr>
            <a:r>
              <a:rPr lang="zh-CN" altLang="en-US" sz="2000" dirty="0" smtClean="0"/>
              <a:t>首部长度</a:t>
            </a:r>
            <a:endParaRPr lang="en-US" altLang="zh-CN" sz="2000" dirty="0" smtClean="0"/>
          </a:p>
          <a:p>
            <a:pPr lvl="1">
              <a:lnSpc>
                <a:spcPct val="90000"/>
              </a:lnSpc>
            </a:pPr>
            <a:r>
              <a:rPr lang="zh-CN" altLang="en-US" sz="2000" dirty="0" smtClean="0"/>
              <a:t>总长度</a:t>
            </a:r>
            <a:endParaRPr lang="en-US" altLang="zh-CN" sz="2000" dirty="0" smtClean="0"/>
          </a:p>
          <a:p>
            <a:pPr lvl="1">
              <a:lnSpc>
                <a:spcPct val="90000"/>
              </a:lnSpc>
            </a:pPr>
            <a:r>
              <a:rPr lang="zh-CN" altLang="en-US" sz="2000" dirty="0" smtClean="0"/>
              <a:t>标识</a:t>
            </a:r>
            <a:endParaRPr lang="en-US" altLang="zh-CN" sz="2000" dirty="0" smtClean="0"/>
          </a:p>
          <a:p>
            <a:pPr lvl="1">
              <a:lnSpc>
                <a:spcPct val="90000"/>
              </a:lnSpc>
            </a:pPr>
            <a:r>
              <a:rPr lang="zh-CN" altLang="en-US" sz="2000" dirty="0" smtClean="0"/>
              <a:t>标志</a:t>
            </a:r>
            <a:endParaRPr lang="en-US" altLang="zh-CN" sz="2000" dirty="0" smtClean="0"/>
          </a:p>
          <a:p>
            <a:pPr lvl="1">
              <a:lnSpc>
                <a:spcPct val="90000"/>
              </a:lnSpc>
            </a:pPr>
            <a:r>
              <a:rPr lang="zh-CN" altLang="en-US" sz="2000" dirty="0" smtClean="0"/>
              <a:t>片偏移</a:t>
            </a:r>
            <a:endParaRPr lang="en-US" altLang="zh-CN" sz="2000" dirty="0" smtClean="0"/>
          </a:p>
          <a:p>
            <a:pPr marL="320040" lvl="1" indent="-320040">
              <a:lnSpc>
                <a:spcPct val="90000"/>
              </a:lnSpc>
              <a:spcBef>
                <a:spcPts val="700"/>
              </a:spcBef>
              <a:buClr>
                <a:schemeClr val="accent2"/>
              </a:buClr>
              <a:buSzPct val="60000"/>
              <a:buFont typeface="Wingdings"/>
              <a:buChar char=""/>
            </a:pPr>
            <a:r>
              <a:rPr lang="zh-CN" altLang="en-US" sz="2800" dirty="0" smtClean="0"/>
              <a:t>攻击形式：</a:t>
            </a:r>
            <a:endParaRPr lang="en-US" altLang="zh-CN" sz="2800" dirty="0" smtClean="0"/>
          </a:p>
          <a:p>
            <a:pPr lvl="1">
              <a:lnSpc>
                <a:spcPct val="90000"/>
              </a:lnSpc>
            </a:pPr>
            <a:r>
              <a:rPr lang="en-US" altLang="zh-CN" sz="2000" dirty="0" smtClean="0"/>
              <a:t>Ping of Death</a:t>
            </a:r>
          </a:p>
          <a:p>
            <a:pPr lvl="1">
              <a:lnSpc>
                <a:spcPct val="90000"/>
              </a:lnSpc>
            </a:pPr>
            <a:r>
              <a:rPr lang="en-US" altLang="zh-CN" sz="2000" dirty="0" smtClean="0"/>
              <a:t>Jolt2</a:t>
            </a:r>
          </a:p>
          <a:p>
            <a:pPr lvl="1">
              <a:lnSpc>
                <a:spcPct val="90000"/>
              </a:lnSpc>
            </a:pPr>
            <a:r>
              <a:rPr lang="en-US" altLang="zh-CN" sz="2000" dirty="0" err="1" smtClean="0"/>
              <a:t>TearDrop</a:t>
            </a:r>
            <a:endParaRPr lang="en-US" altLang="zh-CN" sz="2000" dirty="0" smtClean="0"/>
          </a:p>
          <a:p>
            <a:pPr lvl="1">
              <a:lnSpc>
                <a:spcPct val="90000"/>
              </a:lnSpc>
            </a:pPr>
            <a:endParaRPr lang="zh-CN" alt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12775" y="228600"/>
            <a:ext cx="8153400" cy="990600"/>
          </a:xfrm>
        </p:spPr>
        <p:txBody>
          <a:bodyPr>
            <a:normAutofit/>
          </a:bodyPr>
          <a:lstStyle/>
          <a:p>
            <a:pPr eaLnBrk="1" hangingPunct="1"/>
            <a:r>
              <a:rPr lang="en-US" altLang="zh-CN" dirty="0" smtClean="0"/>
              <a:t>4.3.1 Ping of Death </a:t>
            </a:r>
            <a:r>
              <a:rPr lang="zh-CN" altLang="en-US" dirty="0" smtClean="0"/>
              <a:t>攻击与防范</a:t>
            </a:r>
          </a:p>
        </p:txBody>
      </p:sp>
      <p:sp>
        <p:nvSpPr>
          <p:cNvPr id="40963" name="Rectangle 3"/>
          <p:cNvSpPr>
            <a:spLocks noGrp="1" noChangeArrowheads="1"/>
          </p:cNvSpPr>
          <p:nvPr>
            <p:ph sz="quarter" idx="1"/>
          </p:nvPr>
        </p:nvSpPr>
        <p:spPr>
          <a:xfrm>
            <a:off x="584786" y="1595535"/>
            <a:ext cx="8001000" cy="4724400"/>
          </a:xfrm>
        </p:spPr>
        <p:txBody>
          <a:bodyPr/>
          <a:lstStyle/>
          <a:p>
            <a:pPr eaLnBrk="1" hangingPunct="1"/>
            <a:r>
              <a:rPr lang="zh-CN" altLang="en-US" dirty="0" smtClean="0"/>
              <a:t>利用 </a:t>
            </a:r>
            <a:r>
              <a:rPr lang="en-US" altLang="zh-CN" dirty="0" smtClean="0"/>
              <a:t>ICMP </a:t>
            </a:r>
            <a:r>
              <a:rPr lang="zh-CN" altLang="en-US" dirty="0" smtClean="0"/>
              <a:t>协议发送一个长度</a:t>
            </a:r>
            <a:r>
              <a:rPr lang="zh-CN" altLang="en-US" dirty="0" smtClean="0">
                <a:solidFill>
                  <a:srgbClr val="FF0000"/>
                </a:solidFill>
              </a:rPr>
              <a:t>超过 </a:t>
            </a:r>
            <a:r>
              <a:rPr lang="en-US" altLang="zh-CN" dirty="0" smtClean="0">
                <a:solidFill>
                  <a:srgbClr val="FF0000"/>
                </a:solidFill>
              </a:rPr>
              <a:t>65535 </a:t>
            </a:r>
            <a:r>
              <a:rPr lang="zh-CN" altLang="en-US" dirty="0" smtClean="0">
                <a:solidFill>
                  <a:srgbClr val="FF0000"/>
                </a:solidFill>
              </a:rPr>
              <a:t>字节</a:t>
            </a:r>
            <a:r>
              <a:rPr lang="zh-CN" altLang="en-US" dirty="0" smtClean="0"/>
              <a:t>的 </a:t>
            </a:r>
            <a:r>
              <a:rPr lang="en-US" altLang="zh-CN" dirty="0" smtClean="0"/>
              <a:t>Echo Request </a:t>
            </a:r>
            <a:r>
              <a:rPr lang="zh-CN" altLang="en-US" dirty="0" smtClean="0"/>
              <a:t>数据包，目标主机在重组分片时会造成缓冲区溢出，导致系统崩溃。</a:t>
            </a:r>
          </a:p>
          <a:p>
            <a:pPr lvl="1"/>
            <a:r>
              <a:rPr lang="en-US" altLang="zh-CN" dirty="0" smtClean="0"/>
              <a:t>Linux</a:t>
            </a:r>
            <a:r>
              <a:rPr lang="zh-CN" altLang="en-US" dirty="0" smtClean="0"/>
              <a:t>：</a:t>
            </a:r>
            <a:r>
              <a:rPr lang="en-US" altLang="zh-CN" dirty="0" smtClean="0"/>
              <a:t>65507 </a:t>
            </a:r>
            <a:r>
              <a:rPr lang="zh-CN" altLang="en-US" dirty="0" smtClean="0"/>
              <a:t>； </a:t>
            </a:r>
            <a:r>
              <a:rPr lang="en-US" altLang="zh-CN" dirty="0" smtClean="0"/>
              <a:t>Windows</a:t>
            </a:r>
            <a:r>
              <a:rPr lang="zh-CN" altLang="en-US" dirty="0" smtClean="0"/>
              <a:t>：</a:t>
            </a:r>
            <a:r>
              <a:rPr lang="en-US" altLang="zh-CN" dirty="0" smtClean="0"/>
              <a:t>65500</a:t>
            </a:r>
            <a:r>
              <a:rPr lang="zh-CN" altLang="en-US" dirty="0" smtClean="0"/>
              <a:t>。</a:t>
            </a:r>
          </a:p>
          <a:p>
            <a:pPr lvl="1"/>
            <a:r>
              <a:rPr lang="en-US" altLang="zh-CN" dirty="0" smtClean="0"/>
              <a:t># ping -l 65535 192.168.0.1 </a:t>
            </a:r>
          </a:p>
          <a:p>
            <a:pPr lvl="2"/>
            <a:r>
              <a:rPr lang="en-US" altLang="zh-CN" dirty="0" smtClean="0"/>
              <a:t>Error</a:t>
            </a:r>
            <a:r>
              <a:rPr lang="zh-CN" altLang="en-US" dirty="0" smtClean="0"/>
              <a:t>：</a:t>
            </a:r>
            <a:r>
              <a:rPr lang="en-US" altLang="zh-CN" dirty="0" smtClean="0"/>
              <a:t>packet size 65535 is too large. </a:t>
            </a:r>
          </a:p>
          <a:p>
            <a:pPr lvl="2"/>
            <a:r>
              <a:rPr lang="en-US" altLang="zh-CN" dirty="0" smtClean="0"/>
              <a:t>Maximum is 65507.</a:t>
            </a:r>
          </a:p>
          <a:p>
            <a:r>
              <a:rPr lang="zh-CN" altLang="en-US" dirty="0" smtClean="0"/>
              <a:t>防范：</a:t>
            </a:r>
            <a:endParaRPr lang="en-US" altLang="zh-CN" dirty="0" smtClean="0"/>
          </a:p>
          <a:p>
            <a:pPr lvl="1"/>
            <a:r>
              <a:rPr lang="zh-CN" altLang="en-US" dirty="0" smtClean="0"/>
              <a:t>操作系统禁止发送超长 </a:t>
            </a:r>
            <a:r>
              <a:rPr lang="en-US" altLang="zh-CN" dirty="0" smtClean="0"/>
              <a:t>ping </a:t>
            </a:r>
            <a:r>
              <a:rPr lang="zh-CN" altLang="en-US" dirty="0" smtClean="0"/>
              <a:t>包。</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12775" y="228600"/>
            <a:ext cx="8153400" cy="990600"/>
          </a:xfrm>
        </p:spPr>
        <p:txBody>
          <a:bodyPr/>
          <a:lstStyle/>
          <a:p>
            <a:r>
              <a:rPr lang="en-US" altLang="zh-CN" dirty="0" smtClean="0"/>
              <a:t>4.3.2 Jolt2 </a:t>
            </a:r>
            <a:r>
              <a:rPr lang="zh-CN" altLang="en-US" dirty="0" smtClean="0"/>
              <a:t>攻击与防范</a:t>
            </a:r>
          </a:p>
        </p:txBody>
      </p:sp>
      <p:sp>
        <p:nvSpPr>
          <p:cNvPr id="41987" name="Rectangle 3"/>
          <p:cNvSpPr>
            <a:spLocks noGrp="1" noChangeArrowheads="1"/>
          </p:cNvSpPr>
          <p:nvPr>
            <p:ph sz="quarter" idx="1"/>
          </p:nvPr>
        </p:nvSpPr>
        <p:spPr>
          <a:xfrm>
            <a:off x="586206" y="1604865"/>
            <a:ext cx="8153400" cy="4495800"/>
          </a:xfrm>
        </p:spPr>
        <p:txBody>
          <a:bodyPr/>
          <a:lstStyle/>
          <a:p>
            <a:pPr eaLnBrk="1" hangingPunct="1"/>
            <a:r>
              <a:rPr lang="zh-CN" altLang="en-US" dirty="0" smtClean="0"/>
              <a:t>发送一个 </a:t>
            </a:r>
            <a:r>
              <a:rPr lang="zh-CN" altLang="en-US" dirty="0" smtClean="0">
                <a:solidFill>
                  <a:srgbClr val="FF0000"/>
                </a:solidFill>
              </a:rPr>
              <a:t>偏移量 </a:t>
            </a:r>
            <a:r>
              <a:rPr lang="en-US" altLang="zh-CN" dirty="0" smtClean="0">
                <a:solidFill>
                  <a:srgbClr val="FF0000"/>
                </a:solidFill>
              </a:rPr>
              <a:t>+ </a:t>
            </a:r>
            <a:r>
              <a:rPr lang="zh-CN" altLang="en-US" dirty="0" smtClean="0">
                <a:solidFill>
                  <a:srgbClr val="FF0000"/>
                </a:solidFill>
              </a:rPr>
              <a:t>数据长度 </a:t>
            </a:r>
            <a:r>
              <a:rPr lang="en-US" altLang="zh-CN" dirty="0" smtClean="0">
                <a:solidFill>
                  <a:srgbClr val="FF0000"/>
                </a:solidFill>
              </a:rPr>
              <a:t>&gt; 65535 </a:t>
            </a:r>
            <a:r>
              <a:rPr lang="zh-CN" altLang="en-US" dirty="0" smtClean="0">
                <a:solidFill>
                  <a:srgbClr val="FF0000"/>
                </a:solidFill>
              </a:rPr>
              <a:t>字节 </a:t>
            </a:r>
            <a:r>
              <a:rPr lang="zh-CN" altLang="en-US" dirty="0" smtClean="0"/>
              <a:t>的 </a:t>
            </a:r>
            <a:r>
              <a:rPr lang="en-US" altLang="zh-CN" dirty="0" smtClean="0"/>
              <a:t>ICMP </a:t>
            </a:r>
            <a:r>
              <a:rPr lang="zh-CN" altLang="en-US" dirty="0" smtClean="0"/>
              <a:t>包，目标主机在接收分片时会造成缓冲区溢出，导致系统崩溃。</a:t>
            </a:r>
          </a:p>
          <a:p>
            <a:pPr lvl="1"/>
            <a:r>
              <a:rPr lang="en-US" altLang="zh-CN" dirty="0" smtClean="0"/>
              <a:t>192.168.0.1 -&gt; 192.168.0.2 ICMP </a:t>
            </a:r>
          </a:p>
          <a:p>
            <a:pPr lvl="1"/>
            <a:r>
              <a:rPr lang="en-US" altLang="zh-CN" dirty="0" smtClean="0"/>
              <a:t>IpLen:20 MF:0 DgmLen:29 </a:t>
            </a:r>
          </a:p>
          <a:p>
            <a:pPr lvl="1"/>
            <a:r>
              <a:rPr lang="en-US" altLang="zh-CN" dirty="0" smtClean="0"/>
              <a:t>ID:1109 </a:t>
            </a:r>
            <a:r>
              <a:rPr lang="en-US" altLang="zh-CN" dirty="0" smtClean="0"/>
              <a:t>Flag </a:t>
            </a:r>
            <a:r>
              <a:rPr lang="en-US" altLang="zh-CN" dirty="0" smtClean="0"/>
              <a:t>Offset: 0x1FFE</a:t>
            </a:r>
          </a:p>
          <a:p>
            <a:pPr eaLnBrk="1" hangingPunct="1"/>
            <a:r>
              <a:rPr lang="zh-CN" altLang="en-US" dirty="0" smtClean="0"/>
              <a:t>防范：</a:t>
            </a:r>
            <a:endParaRPr lang="en-US" altLang="zh-CN" dirty="0" smtClean="0"/>
          </a:p>
          <a:p>
            <a:pPr lvl="1"/>
            <a:r>
              <a:rPr lang="zh-CN" altLang="en-US" dirty="0" smtClean="0"/>
              <a:t>利用算法安全的路由器先重组再转发，对不符合规则的数据包直接丢弃。</a:t>
            </a:r>
            <a:endParaRPr lang="zh-CN" altLang="en-US" sz="21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12775" y="228600"/>
            <a:ext cx="8153400" cy="990600"/>
          </a:xfrm>
        </p:spPr>
        <p:txBody>
          <a:bodyPr/>
          <a:lstStyle/>
          <a:p>
            <a:r>
              <a:rPr lang="en-US" altLang="zh-CN" dirty="0" smtClean="0"/>
              <a:t>4.3.3 </a:t>
            </a:r>
            <a:r>
              <a:rPr lang="en-US" altLang="zh-CN" dirty="0" err="1" smtClean="0"/>
              <a:t>TearDrop</a:t>
            </a:r>
            <a:r>
              <a:rPr lang="en-US" altLang="zh-CN" dirty="0" smtClean="0"/>
              <a:t> </a:t>
            </a:r>
            <a:r>
              <a:rPr lang="zh-CN" altLang="en-US" dirty="0" smtClean="0"/>
              <a:t>攻击与防范</a:t>
            </a:r>
          </a:p>
        </p:txBody>
      </p:sp>
      <p:sp>
        <p:nvSpPr>
          <p:cNvPr id="43011" name="Rectangle 3"/>
          <p:cNvSpPr>
            <a:spLocks noGrp="1" noChangeArrowheads="1"/>
          </p:cNvSpPr>
          <p:nvPr>
            <p:ph sz="quarter" idx="1"/>
          </p:nvPr>
        </p:nvSpPr>
        <p:spPr>
          <a:xfrm>
            <a:off x="583567" y="1557604"/>
            <a:ext cx="8153400" cy="5039748"/>
          </a:xfrm>
        </p:spPr>
        <p:txBody>
          <a:bodyPr>
            <a:normAutofit/>
          </a:bodyPr>
          <a:lstStyle/>
          <a:p>
            <a:pPr eaLnBrk="1" hangingPunct="1"/>
            <a:r>
              <a:rPr lang="zh-CN" altLang="en-US" dirty="0" smtClean="0"/>
              <a:t>构造 </a:t>
            </a:r>
            <a:r>
              <a:rPr lang="en-US" altLang="zh-CN" dirty="0" smtClean="0"/>
              <a:t>UDP </a:t>
            </a:r>
            <a:r>
              <a:rPr lang="zh-CN" altLang="en-US" dirty="0" smtClean="0"/>
              <a:t>包，并进行错误分片。使第二分片的偏移量小于第一分片结束的位移，且加上第二分片载荷长度，仍未超过第一分片的尾部。</a:t>
            </a:r>
            <a:endParaRPr lang="en-US" altLang="zh-CN" dirty="0" smtClean="0"/>
          </a:p>
          <a:p>
            <a:pPr eaLnBrk="1" hangingPunct="1"/>
            <a:r>
              <a:rPr lang="zh-CN" altLang="en-US" dirty="0" smtClean="0"/>
              <a:t>满足条件：</a:t>
            </a:r>
            <a:endParaRPr lang="en-US" altLang="zh-CN" dirty="0" smtClean="0"/>
          </a:p>
          <a:p>
            <a:pPr lvl="1"/>
            <a:r>
              <a:rPr lang="en-US" altLang="zh-CN" dirty="0" smtClean="0">
                <a:solidFill>
                  <a:srgbClr val="FF0000"/>
                </a:solidFill>
              </a:rPr>
              <a:t>K &lt; N </a:t>
            </a:r>
            <a:r>
              <a:rPr lang="zh-CN" altLang="en-US" dirty="0" smtClean="0">
                <a:solidFill>
                  <a:srgbClr val="FF0000"/>
                </a:solidFill>
              </a:rPr>
              <a:t>且 </a:t>
            </a:r>
            <a:r>
              <a:rPr lang="en-US" altLang="zh-CN" dirty="0" smtClean="0">
                <a:solidFill>
                  <a:srgbClr val="FF0000"/>
                </a:solidFill>
              </a:rPr>
              <a:t>K + S &lt; N</a:t>
            </a:r>
            <a:endParaRPr lang="zh-CN" altLang="en-US" dirty="0" smtClean="0">
              <a:solidFill>
                <a:srgbClr val="FF0000"/>
              </a:solidFill>
            </a:endParaRPr>
          </a:p>
          <a:p>
            <a:pPr eaLnBrk="1" hangingPunct="1"/>
            <a:r>
              <a:rPr lang="zh-CN" altLang="en-US" dirty="0" smtClean="0"/>
              <a:t>利用 </a:t>
            </a:r>
            <a:r>
              <a:rPr lang="en-US" altLang="zh-CN" dirty="0" smtClean="0"/>
              <a:t>UDP </a:t>
            </a:r>
            <a:r>
              <a:rPr lang="zh-CN" altLang="en-US" dirty="0" smtClean="0"/>
              <a:t>包重组时重叠偏移的漏洞对系统主机发动拒绝服务攻击，因主机内核无法处理重叠偏移问题而最终导致主机宕机。</a:t>
            </a:r>
          </a:p>
          <a:p>
            <a:pPr eaLnBrk="1" hangingPunct="1"/>
            <a:r>
              <a:rPr lang="zh-CN" altLang="en-US" dirty="0" smtClean="0"/>
              <a:t>防范：</a:t>
            </a:r>
            <a:endParaRPr lang="en-US" altLang="zh-CN" dirty="0" smtClean="0"/>
          </a:p>
          <a:p>
            <a:pPr lvl="1"/>
            <a:r>
              <a:rPr lang="zh-CN" altLang="en-US" dirty="0" smtClean="0"/>
              <a:t>及时为操作系统安装补丁</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12775" y="228600"/>
            <a:ext cx="8153400" cy="990600"/>
          </a:xfrm>
        </p:spPr>
        <p:txBody>
          <a:bodyPr/>
          <a:lstStyle/>
          <a:p>
            <a:pPr eaLnBrk="1" hangingPunct="1"/>
            <a:r>
              <a:rPr lang="en-US" altLang="zh-CN" dirty="0" smtClean="0"/>
              <a:t>4.4 ICMP </a:t>
            </a:r>
            <a:r>
              <a:rPr lang="zh-CN" altLang="en-US" dirty="0" smtClean="0"/>
              <a:t>协议</a:t>
            </a:r>
          </a:p>
        </p:txBody>
      </p:sp>
      <p:sp>
        <p:nvSpPr>
          <p:cNvPr id="29699" name="Rectangle 3"/>
          <p:cNvSpPr>
            <a:spLocks noGrp="1" noChangeArrowheads="1"/>
          </p:cNvSpPr>
          <p:nvPr>
            <p:ph sz="quarter" idx="1"/>
          </p:nvPr>
        </p:nvSpPr>
        <p:spPr>
          <a:xfrm>
            <a:off x="612775" y="1600200"/>
            <a:ext cx="8153400" cy="4495800"/>
          </a:xfrm>
        </p:spPr>
        <p:txBody>
          <a:bodyPr>
            <a:normAutofit/>
          </a:bodyPr>
          <a:lstStyle/>
          <a:p>
            <a:r>
              <a:rPr lang="zh-CN" altLang="en-US" dirty="0" smtClean="0"/>
              <a:t>为了提高 </a:t>
            </a:r>
            <a:r>
              <a:rPr lang="en-US" altLang="zh-CN" dirty="0" smtClean="0"/>
              <a:t>IP </a:t>
            </a:r>
            <a:r>
              <a:rPr lang="zh-CN" altLang="en-US" dirty="0" smtClean="0"/>
              <a:t>数据报交付成功的机会，在网际层使用了网际控制报文协议 （</a:t>
            </a:r>
            <a:r>
              <a:rPr lang="en-US" altLang="zh-CN" dirty="0" smtClean="0"/>
              <a:t>ICMP</a:t>
            </a:r>
            <a:r>
              <a:rPr lang="zh-CN" altLang="en-US" dirty="0" smtClean="0"/>
              <a:t>）。</a:t>
            </a:r>
          </a:p>
          <a:p>
            <a:r>
              <a:rPr lang="en-US" altLang="zh-CN" dirty="0" smtClean="0"/>
              <a:t>ICMP </a:t>
            </a:r>
            <a:r>
              <a:rPr lang="zh-CN" altLang="en-US" dirty="0" smtClean="0"/>
              <a:t>报文作为 </a:t>
            </a:r>
            <a:r>
              <a:rPr lang="en-US" altLang="zh-CN" dirty="0" smtClean="0"/>
              <a:t>IP </a:t>
            </a:r>
            <a:r>
              <a:rPr lang="zh-CN" altLang="en-US" dirty="0" smtClean="0"/>
              <a:t>层数据报的数据，加上数据报的首部，组成 </a:t>
            </a:r>
            <a:r>
              <a:rPr lang="en-US" altLang="zh-CN" dirty="0" smtClean="0"/>
              <a:t>IP </a:t>
            </a:r>
            <a:r>
              <a:rPr lang="zh-CN" altLang="en-US" dirty="0" smtClean="0"/>
              <a:t>数据报发送出去。</a:t>
            </a:r>
          </a:p>
          <a:p>
            <a:r>
              <a:rPr lang="en-US" altLang="zh-CN" dirty="0" smtClean="0"/>
              <a:t>ICMP</a:t>
            </a:r>
            <a:r>
              <a:rPr lang="zh-CN" altLang="en-US" dirty="0" smtClean="0"/>
              <a:t>报文有两种</a:t>
            </a:r>
          </a:p>
          <a:p>
            <a:pPr lvl="1"/>
            <a:r>
              <a:rPr lang="zh-CN" altLang="en-US" dirty="0" smtClean="0"/>
              <a:t>差错报告报文 </a:t>
            </a:r>
            <a:r>
              <a:rPr lang="en-US" altLang="zh-CN" dirty="0" smtClean="0"/>
              <a:t>—— </a:t>
            </a:r>
            <a:r>
              <a:rPr lang="zh-CN" altLang="en-US" dirty="0" smtClean="0"/>
              <a:t>改变路由（重定向）等</a:t>
            </a:r>
          </a:p>
          <a:p>
            <a:pPr lvl="1"/>
            <a:r>
              <a:rPr lang="zh-CN" altLang="en-US" dirty="0" smtClean="0"/>
              <a:t>询问报文 </a:t>
            </a:r>
            <a:r>
              <a:rPr lang="en-US" altLang="zh-CN" dirty="0" smtClean="0"/>
              <a:t>—— </a:t>
            </a:r>
            <a:r>
              <a:rPr lang="zh-CN" altLang="en-US" dirty="0" smtClean="0"/>
              <a:t>回显请求和回答报文等</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12775" y="228600"/>
            <a:ext cx="8153400" cy="990600"/>
          </a:xfrm>
        </p:spPr>
        <p:txBody>
          <a:bodyPr/>
          <a:lstStyle/>
          <a:p>
            <a:pPr eaLnBrk="1" hangingPunct="1"/>
            <a:r>
              <a:rPr lang="en-US" altLang="zh-CN" dirty="0" smtClean="0"/>
              <a:t>4.4.1 ICMP </a:t>
            </a:r>
            <a:r>
              <a:rPr lang="zh-CN" altLang="en-US" dirty="0" smtClean="0"/>
              <a:t>路由重定向</a:t>
            </a:r>
          </a:p>
        </p:txBody>
      </p:sp>
      <p:sp>
        <p:nvSpPr>
          <p:cNvPr id="47107" name="Rectangle 5"/>
          <p:cNvSpPr>
            <a:spLocks noGrp="1" noChangeArrowheads="1"/>
          </p:cNvSpPr>
          <p:nvPr>
            <p:ph sz="quarter" idx="1"/>
          </p:nvPr>
        </p:nvSpPr>
        <p:spPr>
          <a:xfrm>
            <a:off x="539552" y="1628800"/>
            <a:ext cx="8001000" cy="4724400"/>
          </a:xfrm>
        </p:spPr>
        <p:txBody>
          <a:bodyPr/>
          <a:lstStyle/>
          <a:p>
            <a:r>
              <a:rPr lang="zh-CN" altLang="en-US" dirty="0" smtClean="0"/>
              <a:t>默认网关可以通过 </a:t>
            </a:r>
            <a:r>
              <a:rPr lang="en-US" altLang="zh-CN" dirty="0" smtClean="0"/>
              <a:t>ICMP </a:t>
            </a:r>
            <a:r>
              <a:rPr lang="zh-CN" altLang="en-US" dirty="0" smtClean="0"/>
              <a:t>重定向功能向报文发送者报告另一条到达特定主机的更短路由。除了路由器，主机必须服从 </a:t>
            </a:r>
            <a:r>
              <a:rPr lang="en-US" altLang="zh-CN" dirty="0" smtClean="0"/>
              <a:t>ICMP </a:t>
            </a:r>
            <a:r>
              <a:rPr lang="zh-CN" altLang="en-US" dirty="0" smtClean="0"/>
              <a:t>重定向。</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12775" y="228600"/>
            <a:ext cx="8153400" cy="990600"/>
          </a:xfrm>
        </p:spPr>
        <p:txBody>
          <a:bodyPr/>
          <a:lstStyle/>
          <a:p>
            <a:pPr eaLnBrk="1" hangingPunct="1"/>
            <a:r>
              <a:rPr lang="en-US" altLang="zh-CN" dirty="0" smtClean="0"/>
              <a:t>4.4.2 ICMP </a:t>
            </a:r>
            <a:r>
              <a:rPr lang="zh-CN" altLang="en-US" dirty="0" smtClean="0"/>
              <a:t>路由重定向攻击</a:t>
            </a:r>
          </a:p>
        </p:txBody>
      </p:sp>
      <p:pic>
        <p:nvPicPr>
          <p:cNvPr id="48131" name="Picture 4"/>
          <p:cNvPicPr>
            <a:picLocks noGrp="1" noChangeAspect="1" noChangeArrowheads="1"/>
          </p:cNvPicPr>
          <p:nvPr>
            <p:ph sz="quarter" idx="1"/>
          </p:nvPr>
        </p:nvPicPr>
        <p:blipFill>
          <a:blip r:embed="rId2" cstate="print"/>
          <a:srcRect/>
          <a:stretch>
            <a:fillRect/>
          </a:stretch>
        </p:blipFill>
        <p:spPr>
          <a:xfrm>
            <a:off x="1165225" y="1762125"/>
            <a:ext cx="7048500" cy="4171950"/>
          </a:xfr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5"/>
          <p:cNvSpPr>
            <a:spLocks noGrp="1" noChangeArrowheads="1"/>
          </p:cNvSpPr>
          <p:nvPr>
            <p:ph type="title"/>
          </p:nvPr>
        </p:nvSpPr>
        <p:spPr>
          <a:xfrm>
            <a:off x="613184" y="222517"/>
            <a:ext cx="7991264" cy="990600"/>
          </a:xfrm>
        </p:spPr>
        <p:txBody>
          <a:bodyPr/>
          <a:lstStyle/>
          <a:p>
            <a:pPr eaLnBrk="1" hangingPunct="1"/>
            <a:r>
              <a:rPr lang="en-US" altLang="zh-CN" dirty="0" smtClean="0"/>
              <a:t>4.4.3 </a:t>
            </a:r>
            <a:r>
              <a:rPr lang="zh-CN" altLang="en-US" dirty="0" smtClean="0"/>
              <a:t>路由重定向攻击与防范</a:t>
            </a:r>
          </a:p>
        </p:txBody>
      </p:sp>
      <p:sp>
        <p:nvSpPr>
          <p:cNvPr id="49155" name="Rectangle 3"/>
          <p:cNvSpPr>
            <a:spLocks noGrp="1" noChangeArrowheads="1"/>
          </p:cNvSpPr>
          <p:nvPr>
            <p:ph sz="quarter" idx="1"/>
          </p:nvPr>
        </p:nvSpPr>
        <p:spPr>
          <a:xfrm>
            <a:off x="612775" y="1600200"/>
            <a:ext cx="8153400" cy="4997152"/>
          </a:xfrm>
        </p:spPr>
        <p:txBody>
          <a:bodyPr>
            <a:normAutofit/>
          </a:bodyPr>
          <a:lstStyle/>
          <a:p>
            <a:pPr marL="514350" indent="-514350" eaLnBrk="1" hangingPunct="1">
              <a:buFont typeface="+mj-lt"/>
              <a:buAutoNum type="arabicPeriod"/>
            </a:pPr>
            <a:r>
              <a:rPr lang="zh-CN" altLang="en-US" dirty="0" smtClean="0"/>
              <a:t>攻击主机冒充网关 </a:t>
            </a:r>
            <a:r>
              <a:rPr lang="en-US" altLang="zh-CN" dirty="0" smtClean="0"/>
              <a:t>IP</a:t>
            </a:r>
            <a:r>
              <a:rPr lang="zh-CN" altLang="en-US" dirty="0" smtClean="0"/>
              <a:t>，向目标主机发送路由重定向报文，并将自身 </a:t>
            </a:r>
            <a:r>
              <a:rPr lang="en-US" altLang="zh-CN" dirty="0" smtClean="0"/>
              <a:t>IP </a:t>
            </a:r>
            <a:r>
              <a:rPr lang="zh-CN" altLang="en-US" dirty="0" smtClean="0"/>
              <a:t>指定为新路由器。</a:t>
            </a:r>
          </a:p>
          <a:p>
            <a:pPr marL="514350" indent="-514350" eaLnBrk="1" hangingPunct="1">
              <a:buFont typeface="+mj-lt"/>
              <a:buAutoNum type="arabicPeriod"/>
            </a:pPr>
            <a:r>
              <a:rPr lang="zh-CN" altLang="en-US" dirty="0" smtClean="0"/>
              <a:t>目标主机接受伪造的路由重定向报文，选择攻击主机作为其新路由器（即网关）。</a:t>
            </a:r>
          </a:p>
          <a:p>
            <a:pPr marL="514350" indent="-514350" eaLnBrk="1" hangingPunct="1">
              <a:buFont typeface="+mj-lt"/>
              <a:buAutoNum type="arabicPeriod"/>
            </a:pPr>
            <a:r>
              <a:rPr lang="zh-CN" altLang="en-US" dirty="0" smtClean="0"/>
              <a:t>攻击主机开启路由转发功能，实施中间人攻击。</a:t>
            </a:r>
          </a:p>
          <a:p>
            <a:pPr marL="514350" indent="-514350" eaLnBrk="1" hangingPunct="1">
              <a:buFont typeface="+mj-lt"/>
              <a:buAutoNum type="arabicPeriod"/>
            </a:pPr>
            <a:r>
              <a:rPr lang="zh-CN" altLang="en-US" dirty="0" smtClean="0"/>
              <a:t>转发过程中，攻击主机会发现更优路径，并通知目标主机，使路由恢复正常状态。</a:t>
            </a:r>
          </a:p>
          <a:p>
            <a:pPr eaLnBrk="1" hangingPunct="1"/>
            <a:r>
              <a:rPr lang="zh-CN" altLang="en-US" dirty="0" smtClean="0"/>
              <a:t>防范：</a:t>
            </a:r>
            <a:endParaRPr lang="en-US" altLang="zh-CN" dirty="0" smtClean="0"/>
          </a:p>
          <a:p>
            <a:pPr lvl="1"/>
            <a:r>
              <a:rPr lang="zh-CN" altLang="en-US" dirty="0" smtClean="0"/>
              <a:t>检查重定向报文是否来自默认网关。</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612775" y="228600"/>
            <a:ext cx="8153400" cy="990600"/>
          </a:xfrm>
        </p:spPr>
        <p:txBody>
          <a:bodyPr/>
          <a:lstStyle/>
          <a:p>
            <a:pPr eaLnBrk="1" hangingPunct="1"/>
            <a:r>
              <a:rPr lang="en-US" altLang="zh-CN" dirty="0" smtClean="0"/>
              <a:t>4.5 Smurf </a:t>
            </a:r>
            <a:r>
              <a:rPr lang="zh-CN" altLang="en-US" dirty="0" smtClean="0"/>
              <a:t>攻击与防范</a:t>
            </a:r>
          </a:p>
        </p:txBody>
      </p:sp>
      <p:graphicFrame>
        <p:nvGraphicFramePr>
          <p:cNvPr id="3074" name="Object 4"/>
          <p:cNvGraphicFramePr>
            <a:graphicFrameLocks noGrp="1" noChangeAspect="1"/>
          </p:cNvGraphicFramePr>
          <p:nvPr>
            <p:ph sz="quarter" idx="1"/>
          </p:nvPr>
        </p:nvGraphicFramePr>
        <p:xfrm>
          <a:off x="971600" y="1700808"/>
          <a:ext cx="6770712" cy="3222625"/>
        </p:xfrm>
        <a:graphic>
          <a:graphicData uri="http://schemas.openxmlformats.org/presentationml/2006/ole">
            <mc:AlternateContent xmlns:mc="http://schemas.openxmlformats.org/markup-compatibility/2006">
              <mc:Choice xmlns:v="urn:schemas-microsoft-com:vml" Requires="v">
                <p:oleObj spid="_x0000_s67593" r:id="rId3" imgW="3953148" imgH="1851304" progId="">
                  <p:embed/>
                </p:oleObj>
              </mc:Choice>
              <mc:Fallback>
                <p:oleObj r:id="rId3" imgW="3953148" imgH="1851304"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700808"/>
                        <a:ext cx="6770712" cy="322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6" name="Text Box 6"/>
          <p:cNvSpPr txBox="1">
            <a:spLocks noChangeArrowheads="1"/>
          </p:cNvSpPr>
          <p:nvPr/>
        </p:nvSpPr>
        <p:spPr bwMode="auto">
          <a:xfrm>
            <a:off x="5508104" y="4293096"/>
            <a:ext cx="3429000" cy="1784350"/>
          </a:xfrm>
          <a:prstGeom prst="rect">
            <a:avLst/>
          </a:prstGeom>
          <a:noFill/>
          <a:ln w="9525">
            <a:noFill/>
            <a:miter lim="800000"/>
            <a:headEnd/>
            <a:tailEnd/>
          </a:ln>
        </p:spPr>
        <p:txBody>
          <a:bodyPr>
            <a:spAutoFit/>
          </a:bodyPr>
          <a:lstStyle/>
          <a:p>
            <a:pPr>
              <a:spcBef>
                <a:spcPct val="50000"/>
              </a:spcBef>
            </a:pPr>
            <a:r>
              <a:rPr lang="zh-CN" altLang="en-US" sz="2000" dirty="0"/>
              <a:t>禁止：</a:t>
            </a:r>
          </a:p>
          <a:p>
            <a:pPr>
              <a:spcBef>
                <a:spcPct val="50000"/>
              </a:spcBef>
            </a:pPr>
            <a:r>
              <a:rPr lang="zh-CN" altLang="en-US" sz="2000" dirty="0"/>
              <a:t>路由器转发广播包</a:t>
            </a:r>
            <a:r>
              <a:rPr lang="en-US" altLang="zh-CN" sz="2000" dirty="0"/>
              <a:t>/</a:t>
            </a:r>
          </a:p>
          <a:p>
            <a:pPr>
              <a:spcBef>
                <a:spcPct val="50000"/>
              </a:spcBef>
            </a:pPr>
            <a:r>
              <a:rPr lang="zh-CN" altLang="en-US" sz="2000" dirty="0"/>
              <a:t>特定类型</a:t>
            </a:r>
            <a:r>
              <a:rPr lang="en-US" altLang="zh-CN" sz="2000" dirty="0"/>
              <a:t>ICMP</a:t>
            </a:r>
            <a:r>
              <a:rPr lang="zh-CN" altLang="en-US" sz="2000" dirty="0"/>
              <a:t>包</a:t>
            </a:r>
            <a:r>
              <a:rPr lang="en-US" altLang="zh-CN" sz="2000" dirty="0"/>
              <a:t>/</a:t>
            </a:r>
          </a:p>
          <a:p>
            <a:pPr>
              <a:spcBef>
                <a:spcPct val="50000"/>
              </a:spcBef>
            </a:pPr>
            <a:r>
              <a:rPr lang="zh-CN" altLang="en-US" sz="2000" dirty="0"/>
              <a:t>特定类型</a:t>
            </a:r>
            <a:r>
              <a:rPr lang="en-US" altLang="zh-CN" sz="2000" dirty="0"/>
              <a:t>ICMP</a:t>
            </a:r>
            <a:r>
              <a:rPr lang="zh-CN" altLang="en-US" sz="2000" dirty="0"/>
              <a:t>广播包</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1371600" y="2743200"/>
            <a:ext cx="7123113" cy="3781425"/>
          </a:xfrm>
        </p:spPr>
        <p:txBody>
          <a:bodyPr/>
          <a:lstStyle/>
          <a:p>
            <a:pPr marL="514350" indent="-514350">
              <a:buFont typeface="+mj-lt"/>
              <a:buAutoNum type="arabicPeriod"/>
              <a:defRPr/>
            </a:pPr>
            <a:r>
              <a:rPr lang="zh-CN" altLang="en-US" dirty="0"/>
              <a:t>概述</a:t>
            </a:r>
            <a:endParaRPr lang="en-US" altLang="zh-CN" dirty="0"/>
          </a:p>
          <a:p>
            <a:pPr marL="514350" indent="-514350">
              <a:buFont typeface="+mj-lt"/>
              <a:buAutoNum type="arabicPeriod"/>
              <a:defRPr/>
            </a:pPr>
            <a:r>
              <a:rPr lang="zh-CN" altLang="en-US" dirty="0"/>
              <a:t>物理层安全</a:t>
            </a:r>
            <a:endParaRPr lang="en-US" altLang="zh-CN" dirty="0"/>
          </a:p>
          <a:p>
            <a:pPr marL="514350" indent="-514350">
              <a:buFont typeface="+mj-lt"/>
              <a:buAutoNum type="arabicPeriod"/>
              <a:defRPr/>
            </a:pPr>
            <a:r>
              <a:rPr lang="zh-CN" altLang="en-US" dirty="0"/>
              <a:t>数据链路层安全</a:t>
            </a:r>
            <a:endParaRPr lang="en-US" altLang="zh-CN" dirty="0"/>
          </a:p>
          <a:p>
            <a:pPr marL="514350" indent="-514350">
              <a:buFont typeface="+mj-lt"/>
              <a:buAutoNum type="arabicPeriod"/>
              <a:defRPr/>
            </a:pPr>
            <a:r>
              <a:rPr lang="zh-CN" altLang="en-US" dirty="0"/>
              <a:t>网络层安全</a:t>
            </a:r>
            <a:endParaRPr lang="en-US" altLang="zh-CN" dirty="0"/>
          </a:p>
          <a:p>
            <a:pPr marL="514350" indent="-514350">
              <a:buFont typeface="+mj-lt"/>
              <a:buAutoNum type="arabicPeriod"/>
              <a:defRPr/>
            </a:pPr>
            <a:r>
              <a:rPr lang="zh-CN" altLang="en-US" dirty="0" smtClean="0">
                <a:solidFill>
                  <a:srgbClr val="00B050"/>
                </a:solidFill>
              </a:rPr>
              <a:t>传输层安全</a:t>
            </a:r>
            <a:endParaRPr lang="en-US" altLang="zh-CN" dirty="0" smtClean="0">
              <a:solidFill>
                <a:srgbClr val="00B050"/>
              </a:solidFill>
            </a:endParaRPr>
          </a:p>
        </p:txBody>
      </p:sp>
      <p:sp>
        <p:nvSpPr>
          <p:cNvPr id="15363" name="标题 3"/>
          <p:cNvSpPr>
            <a:spLocks noGrp="1"/>
          </p:cNvSpPr>
          <p:nvPr>
            <p:ph type="title"/>
          </p:nvPr>
        </p:nvSpPr>
        <p:spPr/>
        <p:txBody>
          <a:bodyPr>
            <a:normAutofit/>
          </a:bodyPr>
          <a:lstStyle/>
          <a:p>
            <a:r>
              <a:rPr lang="zh-CN" altLang="en-US" dirty="0"/>
              <a:t>第五</a:t>
            </a:r>
            <a:r>
              <a:rPr lang="zh-CN" altLang="en-US" dirty="0" smtClean="0"/>
              <a:t>章 </a:t>
            </a:r>
            <a:r>
              <a:rPr lang="en-US" altLang="zh-CN" dirty="0" smtClean="0"/>
              <a:t>TCP-IP</a:t>
            </a:r>
            <a:r>
              <a:rPr lang="zh-CN" altLang="en-US" dirty="0"/>
              <a:t>体系的协议安全</a:t>
            </a:r>
            <a:endParaRPr lang="zh-CN" altLang="en-US" dirty="0" smtClean="0"/>
          </a:p>
        </p:txBody>
      </p:sp>
    </p:spTree>
    <p:extLst>
      <p:ext uri="{BB962C8B-B14F-4D97-AF65-F5344CB8AC3E}">
        <p14:creationId xmlns:p14="http://schemas.microsoft.com/office/powerpoint/2010/main" val="1687155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612775" y="228600"/>
            <a:ext cx="8153400" cy="990600"/>
          </a:xfrm>
        </p:spPr>
        <p:txBody>
          <a:bodyPr>
            <a:normAutofit/>
          </a:bodyPr>
          <a:lstStyle/>
          <a:p>
            <a:pPr eaLnBrk="1" hangingPunct="1"/>
            <a:r>
              <a:rPr lang="en-US" altLang="zh-CN" dirty="0" smtClean="0"/>
              <a:t>1.2 </a:t>
            </a:r>
            <a:r>
              <a:rPr lang="zh-CN" altLang="en-US" dirty="0" smtClean="0"/>
              <a:t>两种网络体系层次结构</a:t>
            </a:r>
          </a:p>
        </p:txBody>
      </p:sp>
      <p:graphicFrame>
        <p:nvGraphicFramePr>
          <p:cNvPr id="1026" name="Object 4"/>
          <p:cNvGraphicFramePr>
            <a:graphicFrameLocks noGrp="1" noChangeAspect="1"/>
          </p:cNvGraphicFramePr>
          <p:nvPr>
            <p:ph sz="quarter" idx="1"/>
          </p:nvPr>
        </p:nvGraphicFramePr>
        <p:xfrm>
          <a:off x="1547664" y="1772816"/>
          <a:ext cx="5970984" cy="4507940"/>
        </p:xfrm>
        <a:graphic>
          <a:graphicData uri="http://schemas.openxmlformats.org/presentationml/2006/ole">
            <mc:AlternateContent xmlns:mc="http://schemas.openxmlformats.org/markup-compatibility/2006">
              <mc:Choice xmlns:v="urn:schemas-microsoft-com:vml" Requires="v">
                <p:oleObj spid="_x0000_s65545" r:id="rId3" imgW="3233030" imgH="2441275" progId="">
                  <p:embed/>
                </p:oleObj>
              </mc:Choice>
              <mc:Fallback>
                <p:oleObj r:id="rId3" imgW="3233030" imgH="2441275"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772816"/>
                        <a:ext cx="5970984" cy="45079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12775" y="228600"/>
            <a:ext cx="8153400" cy="990600"/>
          </a:xfrm>
        </p:spPr>
        <p:txBody>
          <a:bodyPr/>
          <a:lstStyle/>
          <a:p>
            <a:pPr eaLnBrk="1" hangingPunct="1"/>
            <a:r>
              <a:rPr lang="en-US" altLang="zh-CN" dirty="0" smtClean="0"/>
              <a:t>5 </a:t>
            </a:r>
            <a:r>
              <a:rPr lang="zh-CN" altLang="en-US" dirty="0" smtClean="0"/>
              <a:t>运输层</a:t>
            </a:r>
          </a:p>
        </p:txBody>
      </p:sp>
      <p:sp>
        <p:nvSpPr>
          <p:cNvPr id="50179" name="Rectangle 3"/>
          <p:cNvSpPr>
            <a:spLocks noGrp="1" noChangeArrowheads="1"/>
          </p:cNvSpPr>
          <p:nvPr>
            <p:ph sz="quarter" idx="1"/>
          </p:nvPr>
        </p:nvSpPr>
        <p:spPr>
          <a:xfrm>
            <a:off x="612775" y="1600200"/>
            <a:ext cx="8153400" cy="4495800"/>
          </a:xfrm>
        </p:spPr>
        <p:txBody>
          <a:bodyPr/>
          <a:lstStyle/>
          <a:p>
            <a:pPr algn="just" eaLnBrk="1" hangingPunct="1">
              <a:lnSpc>
                <a:spcPct val="90000"/>
              </a:lnSpc>
            </a:pPr>
            <a:r>
              <a:rPr lang="zh-CN" altLang="en-US" dirty="0" smtClean="0"/>
              <a:t>从通信和信息处理的角度看，运输层向上为应用层提供通信服务，它属于面向通信部分的最高层，同时也是用户功能中的最低层。</a:t>
            </a:r>
          </a:p>
          <a:p>
            <a:pPr eaLnBrk="1" hangingPunct="1"/>
            <a:r>
              <a:rPr lang="zh-CN" altLang="en-US" dirty="0" smtClean="0"/>
              <a:t>当网络的边缘部分中的两个主机使用网络核心部分的功能进行端到端的通信时，只有位于网络边缘部分主机的协议栈才有运输层，而网络核心部分的路由器在转发分组时只用到下三层的功能。</a:t>
            </a:r>
          </a:p>
          <a:p>
            <a:pPr eaLnBrk="1" hangingPunct="1"/>
            <a:r>
              <a:rPr lang="zh-CN" altLang="en-US" dirty="0" smtClean="0"/>
              <a:t>传输层提供了两种服务类型：</a:t>
            </a:r>
            <a:r>
              <a:rPr lang="en-US" altLang="zh-CN" dirty="0" smtClean="0"/>
              <a:t>TCP </a:t>
            </a:r>
            <a:r>
              <a:rPr lang="zh-CN" altLang="en-US" dirty="0" smtClean="0"/>
              <a:t>和 </a:t>
            </a:r>
            <a:r>
              <a:rPr lang="en-US" altLang="zh-CN" dirty="0" smtClean="0"/>
              <a:t>UDP</a:t>
            </a:r>
            <a:r>
              <a:rPr lang="zh-CN" altLang="en-US" dirty="0" smtClean="0"/>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12775" y="228600"/>
            <a:ext cx="8153400" cy="990600"/>
          </a:xfrm>
        </p:spPr>
        <p:txBody>
          <a:bodyPr/>
          <a:lstStyle/>
          <a:p>
            <a:pPr eaLnBrk="1" hangingPunct="1"/>
            <a:r>
              <a:rPr lang="en-US" altLang="zh-CN" dirty="0" smtClean="0"/>
              <a:t>5.1.1 TCP </a:t>
            </a:r>
            <a:r>
              <a:rPr lang="zh-CN" altLang="en-US" dirty="0" smtClean="0"/>
              <a:t>协议</a:t>
            </a:r>
          </a:p>
        </p:txBody>
      </p:sp>
      <p:sp>
        <p:nvSpPr>
          <p:cNvPr id="51203" name="Rectangle 3"/>
          <p:cNvSpPr>
            <a:spLocks noGrp="1" noChangeArrowheads="1"/>
          </p:cNvSpPr>
          <p:nvPr>
            <p:ph sz="quarter" idx="1"/>
          </p:nvPr>
        </p:nvSpPr>
        <p:spPr>
          <a:xfrm>
            <a:off x="612775" y="1600200"/>
            <a:ext cx="8153400" cy="4495800"/>
          </a:xfrm>
        </p:spPr>
        <p:txBody>
          <a:bodyPr/>
          <a:lstStyle/>
          <a:p>
            <a:pPr eaLnBrk="1" hangingPunct="1"/>
            <a:r>
              <a:rPr lang="zh-CN" altLang="en-US" dirty="0" smtClean="0"/>
              <a:t>是面向连接的运输层协议。</a:t>
            </a:r>
          </a:p>
          <a:p>
            <a:pPr eaLnBrk="1" hangingPunct="1"/>
            <a:r>
              <a:rPr lang="zh-CN" altLang="en-US" dirty="0" smtClean="0"/>
              <a:t>连接只能有两个端点，是点对点连接。 </a:t>
            </a:r>
          </a:p>
          <a:p>
            <a:pPr eaLnBrk="1" hangingPunct="1"/>
            <a:r>
              <a:rPr lang="zh-CN" altLang="en-US" dirty="0" smtClean="0"/>
              <a:t>提供可靠交付的服务。</a:t>
            </a:r>
          </a:p>
          <a:p>
            <a:pPr eaLnBrk="1" hangingPunct="1"/>
            <a:r>
              <a:rPr lang="zh-CN" altLang="en-US" dirty="0" smtClean="0"/>
              <a:t>提供全双工通信。</a:t>
            </a:r>
          </a:p>
          <a:p>
            <a:pPr eaLnBrk="1" hangingPunct="1"/>
            <a:r>
              <a:rPr lang="zh-CN" altLang="en-US" dirty="0" smtClean="0"/>
              <a:t>面向字节流。</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12775" y="228600"/>
            <a:ext cx="8153400" cy="990600"/>
          </a:xfrm>
        </p:spPr>
        <p:txBody>
          <a:bodyPr/>
          <a:lstStyle/>
          <a:p>
            <a:pPr eaLnBrk="1" hangingPunct="1"/>
            <a:r>
              <a:rPr lang="en-US" altLang="zh-CN" dirty="0" smtClean="0"/>
              <a:t>5.1.2 UDP </a:t>
            </a:r>
            <a:r>
              <a:rPr lang="zh-CN" altLang="en-US" dirty="0" smtClean="0"/>
              <a:t>协议</a:t>
            </a:r>
          </a:p>
        </p:txBody>
      </p:sp>
      <p:sp>
        <p:nvSpPr>
          <p:cNvPr id="53251" name="Rectangle 3"/>
          <p:cNvSpPr>
            <a:spLocks noGrp="1" noChangeArrowheads="1"/>
          </p:cNvSpPr>
          <p:nvPr>
            <p:ph sz="quarter" idx="1"/>
          </p:nvPr>
        </p:nvSpPr>
        <p:spPr>
          <a:xfrm>
            <a:off x="612775" y="1600200"/>
            <a:ext cx="8153400" cy="4495800"/>
          </a:xfrm>
        </p:spPr>
        <p:txBody>
          <a:bodyPr/>
          <a:lstStyle/>
          <a:p>
            <a:pPr eaLnBrk="1" hangingPunct="1"/>
            <a:r>
              <a:rPr lang="zh-CN" altLang="en-US" dirty="0" smtClean="0"/>
              <a:t>无连接，即发送数据之前不需要建立连接。</a:t>
            </a:r>
          </a:p>
          <a:p>
            <a:pPr eaLnBrk="1" hangingPunct="1"/>
            <a:r>
              <a:rPr lang="zh-CN" altLang="en-US" dirty="0" smtClean="0"/>
              <a:t>尽最大努力交付，即不保证可靠交付。</a:t>
            </a:r>
          </a:p>
          <a:p>
            <a:pPr eaLnBrk="1" hangingPunct="1"/>
            <a:r>
              <a:rPr lang="zh-CN" altLang="en-US" dirty="0" smtClean="0"/>
              <a:t>是面向报文的，即没有拥塞控制。 </a:t>
            </a:r>
          </a:p>
          <a:p>
            <a:pPr eaLnBrk="1" hangingPunct="1"/>
            <a:r>
              <a:rPr lang="zh-CN" altLang="en-US" dirty="0" smtClean="0"/>
              <a:t>支持一（多）对一（多） 的交互通信。</a:t>
            </a:r>
          </a:p>
          <a:p>
            <a:pPr eaLnBrk="1" hangingPunct="1"/>
            <a:r>
              <a:rPr lang="zh-CN" altLang="en-US" dirty="0" smtClean="0"/>
              <a:t>首部开销小，只有 </a:t>
            </a:r>
            <a:r>
              <a:rPr lang="en-US" altLang="zh-CN" dirty="0" smtClean="0"/>
              <a:t>8 </a:t>
            </a:r>
            <a:r>
              <a:rPr lang="zh-CN" altLang="en-US" dirty="0" smtClean="0"/>
              <a:t>个字节。</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12775" y="228600"/>
            <a:ext cx="8153400" cy="990600"/>
          </a:xfrm>
        </p:spPr>
        <p:txBody>
          <a:bodyPr/>
          <a:lstStyle/>
          <a:p>
            <a:pPr eaLnBrk="1" hangingPunct="1"/>
            <a:r>
              <a:rPr lang="en-US" altLang="zh-CN" dirty="0" smtClean="0"/>
              <a:t>5.1.3 </a:t>
            </a:r>
            <a:r>
              <a:rPr lang="zh-CN" altLang="en-US" dirty="0" smtClean="0"/>
              <a:t>运输层威胁</a:t>
            </a:r>
          </a:p>
        </p:txBody>
      </p:sp>
      <p:sp>
        <p:nvSpPr>
          <p:cNvPr id="55299" name="Rectangle 3"/>
          <p:cNvSpPr>
            <a:spLocks noGrp="1" noChangeArrowheads="1"/>
          </p:cNvSpPr>
          <p:nvPr>
            <p:ph sz="quarter" idx="1"/>
          </p:nvPr>
        </p:nvSpPr>
        <p:spPr>
          <a:xfrm>
            <a:off x="623124" y="1583771"/>
            <a:ext cx="8001000" cy="4572000"/>
          </a:xfrm>
        </p:spPr>
        <p:txBody>
          <a:bodyPr/>
          <a:lstStyle/>
          <a:p>
            <a:pPr eaLnBrk="1" hangingPunct="1"/>
            <a:r>
              <a:rPr lang="en-US" altLang="zh-CN" dirty="0" smtClean="0">
                <a:solidFill>
                  <a:srgbClr val="0000FF"/>
                </a:solidFill>
              </a:rPr>
              <a:t>UDP Flood</a:t>
            </a:r>
          </a:p>
          <a:p>
            <a:pPr eaLnBrk="1" hangingPunct="1"/>
            <a:r>
              <a:rPr lang="en-US" altLang="zh-CN" dirty="0" smtClean="0"/>
              <a:t>TCP SYN Flood</a:t>
            </a:r>
          </a:p>
          <a:p>
            <a:pPr eaLnBrk="1" hangingPunct="1"/>
            <a:r>
              <a:rPr lang="en-US" altLang="zh-CN" dirty="0" smtClean="0"/>
              <a:t>TCP Land</a:t>
            </a:r>
          </a:p>
          <a:p>
            <a:pPr eaLnBrk="1" hangingPunct="1"/>
            <a:r>
              <a:rPr lang="en-US" altLang="zh-CN" dirty="0" smtClean="0"/>
              <a:t>TCP </a:t>
            </a:r>
            <a:r>
              <a:rPr lang="zh-CN" altLang="en-US" dirty="0" smtClean="0"/>
              <a:t>盲攻击</a:t>
            </a:r>
          </a:p>
          <a:p>
            <a:pPr eaLnBrk="1" hangingPunct="1"/>
            <a:r>
              <a:rPr lang="en-US" altLang="zh-CN" dirty="0" smtClean="0"/>
              <a:t>TCP RST</a:t>
            </a:r>
          </a:p>
          <a:p>
            <a:pPr eaLnBrk="1" hangingPunct="1"/>
            <a:r>
              <a:rPr lang="en-US" altLang="zh-CN" dirty="0" smtClean="0"/>
              <a:t>TCP </a:t>
            </a:r>
            <a:r>
              <a:rPr lang="zh-CN" altLang="en-US" dirty="0" smtClean="0"/>
              <a:t>会话劫持</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12775" y="228600"/>
            <a:ext cx="8153400" cy="990600"/>
          </a:xfrm>
        </p:spPr>
        <p:txBody>
          <a:bodyPr/>
          <a:lstStyle/>
          <a:p>
            <a:pPr eaLnBrk="1" hangingPunct="1"/>
            <a:r>
              <a:rPr lang="en-US" altLang="zh-CN" dirty="0" smtClean="0"/>
              <a:t>5.2.1 TCP SYN Flood</a:t>
            </a:r>
          </a:p>
        </p:txBody>
      </p:sp>
      <p:sp>
        <p:nvSpPr>
          <p:cNvPr id="56323" name="Rectangle 3"/>
          <p:cNvSpPr>
            <a:spLocks noGrp="1" noChangeArrowheads="1"/>
          </p:cNvSpPr>
          <p:nvPr>
            <p:ph sz="quarter" idx="1"/>
          </p:nvPr>
        </p:nvSpPr>
        <p:spPr>
          <a:xfrm>
            <a:off x="612775" y="1600200"/>
            <a:ext cx="8153400" cy="4495800"/>
          </a:xfrm>
        </p:spPr>
        <p:txBody>
          <a:bodyPr/>
          <a:lstStyle/>
          <a:p>
            <a:pPr eaLnBrk="1" hangingPunct="1"/>
            <a:r>
              <a:rPr lang="zh-CN" altLang="en-US" dirty="0" smtClean="0"/>
              <a:t>利用 </a:t>
            </a:r>
            <a:r>
              <a:rPr lang="en-US" altLang="zh-CN" dirty="0" smtClean="0"/>
              <a:t>TCP </a:t>
            </a:r>
            <a:r>
              <a:rPr lang="zh-CN" altLang="en-US" dirty="0" smtClean="0"/>
              <a:t>三次握手协议的缺陷，发送大量伪造源 </a:t>
            </a:r>
            <a:r>
              <a:rPr lang="en-US" altLang="zh-CN" dirty="0" smtClean="0"/>
              <a:t>IP </a:t>
            </a:r>
            <a:r>
              <a:rPr lang="zh-CN" altLang="en-US" dirty="0" smtClean="0"/>
              <a:t>的 </a:t>
            </a:r>
            <a:r>
              <a:rPr lang="en-US" altLang="zh-CN" dirty="0" smtClean="0"/>
              <a:t>SYN </a:t>
            </a:r>
            <a:r>
              <a:rPr lang="zh-CN" altLang="en-US" dirty="0" smtClean="0"/>
              <a:t>连接请求，而</a:t>
            </a:r>
            <a:r>
              <a:rPr lang="zh-CN" altLang="en-US" dirty="0" smtClean="0">
                <a:solidFill>
                  <a:srgbClr val="FF0000"/>
                </a:solidFill>
              </a:rPr>
              <a:t>不对服务器的请求响应做确认</a:t>
            </a:r>
            <a:r>
              <a:rPr lang="zh-CN" altLang="en-US" dirty="0" smtClean="0"/>
              <a:t>，最终耗尽目标主机的连接队列资源，使其不能够为正常用户提供服务。</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12775" y="228600"/>
            <a:ext cx="8153400" cy="990600"/>
          </a:xfrm>
        </p:spPr>
        <p:txBody>
          <a:bodyPr/>
          <a:lstStyle/>
          <a:p>
            <a:pPr eaLnBrk="1" hangingPunct="1"/>
            <a:r>
              <a:rPr lang="en-US" altLang="zh-CN" dirty="0" smtClean="0"/>
              <a:t>5.2.2 TCP SYN Flood </a:t>
            </a:r>
            <a:r>
              <a:rPr lang="zh-CN" altLang="en-US" dirty="0" smtClean="0"/>
              <a:t>图示</a:t>
            </a:r>
          </a:p>
        </p:txBody>
      </p:sp>
      <p:pic>
        <p:nvPicPr>
          <p:cNvPr id="57347" name="Picture 4"/>
          <p:cNvPicPr>
            <a:picLocks noGrp="1" noChangeAspect="1" noChangeArrowheads="1"/>
          </p:cNvPicPr>
          <p:nvPr>
            <p:ph sz="quarter" idx="1"/>
          </p:nvPr>
        </p:nvPicPr>
        <p:blipFill>
          <a:blip r:embed="rId2" cstate="print"/>
          <a:srcRect/>
          <a:stretch>
            <a:fillRect/>
          </a:stretch>
        </p:blipFill>
        <p:spPr>
          <a:xfrm>
            <a:off x="2651125" y="1600200"/>
            <a:ext cx="4076700" cy="4495800"/>
          </a:xfr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12775" y="228600"/>
            <a:ext cx="8153400" cy="990600"/>
          </a:xfrm>
        </p:spPr>
        <p:txBody>
          <a:bodyPr/>
          <a:lstStyle/>
          <a:p>
            <a:pPr eaLnBrk="1" hangingPunct="1"/>
            <a:r>
              <a:rPr lang="en-US" altLang="zh-CN" dirty="0" smtClean="0"/>
              <a:t>5.2.3 </a:t>
            </a:r>
            <a:r>
              <a:rPr lang="zh-CN" altLang="en-US" dirty="0" smtClean="0"/>
              <a:t>使用代理服务器</a:t>
            </a:r>
            <a:r>
              <a:rPr lang="zh-CN" altLang="en-US" dirty="0" smtClean="0"/>
              <a:t>防范（</a:t>
            </a:r>
            <a:r>
              <a:rPr lang="en-US" altLang="zh-CN" dirty="0" smtClean="0"/>
              <a:t>1</a:t>
            </a:r>
            <a:r>
              <a:rPr lang="zh-CN" altLang="en-US" dirty="0" smtClean="0"/>
              <a:t>）</a:t>
            </a:r>
            <a:endParaRPr lang="zh-CN" altLang="en-US" dirty="0" smtClean="0"/>
          </a:p>
        </p:txBody>
      </p:sp>
      <p:pic>
        <p:nvPicPr>
          <p:cNvPr id="58371" name="Picture 4"/>
          <p:cNvPicPr>
            <a:picLocks noGrp="1" noChangeAspect="1" noChangeArrowheads="1"/>
          </p:cNvPicPr>
          <p:nvPr>
            <p:ph sz="quarter" idx="1"/>
          </p:nvPr>
        </p:nvPicPr>
        <p:blipFill>
          <a:blip r:embed="rId2" cstate="print"/>
          <a:srcRect/>
          <a:stretch>
            <a:fillRect/>
          </a:stretch>
        </p:blipFill>
        <p:spPr>
          <a:xfrm>
            <a:off x="1907704" y="1700808"/>
            <a:ext cx="5780930" cy="4716302"/>
          </a:xfr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12774" y="228600"/>
            <a:ext cx="8351713" cy="990600"/>
          </a:xfrm>
        </p:spPr>
        <p:txBody>
          <a:bodyPr>
            <a:normAutofit/>
          </a:bodyPr>
          <a:lstStyle/>
          <a:p>
            <a:pPr eaLnBrk="1" hangingPunct="1"/>
            <a:r>
              <a:rPr lang="en-US" altLang="zh-CN" dirty="0" smtClean="0"/>
              <a:t>5.2.4 </a:t>
            </a:r>
            <a:r>
              <a:rPr lang="zh-CN" altLang="en-US" dirty="0" smtClean="0"/>
              <a:t>使用代理服务器</a:t>
            </a:r>
            <a:r>
              <a:rPr lang="zh-CN" altLang="en-US" dirty="0" smtClean="0"/>
              <a:t>防范（</a:t>
            </a:r>
            <a:r>
              <a:rPr lang="en-US" altLang="zh-CN" dirty="0" smtClean="0"/>
              <a:t>2</a:t>
            </a:r>
            <a:r>
              <a:rPr lang="zh-CN" altLang="en-US" dirty="0" smtClean="0"/>
              <a:t>）</a:t>
            </a:r>
            <a:endParaRPr lang="zh-CN" altLang="en-US" dirty="0" smtClean="0"/>
          </a:p>
        </p:txBody>
      </p:sp>
      <p:sp>
        <p:nvSpPr>
          <p:cNvPr id="59395" name="Rectangle 3"/>
          <p:cNvSpPr>
            <a:spLocks noGrp="1" noChangeArrowheads="1"/>
          </p:cNvSpPr>
          <p:nvPr>
            <p:ph sz="quarter" idx="1"/>
          </p:nvPr>
        </p:nvSpPr>
        <p:spPr>
          <a:xfrm>
            <a:off x="612775" y="1600200"/>
            <a:ext cx="8153400" cy="4495800"/>
          </a:xfrm>
        </p:spPr>
        <p:txBody>
          <a:bodyPr/>
          <a:lstStyle/>
          <a:p>
            <a:pPr marL="514350" indent="-514350" eaLnBrk="1" hangingPunct="1">
              <a:buFont typeface="+mj-lt"/>
              <a:buAutoNum type="arabicPeriod"/>
            </a:pPr>
            <a:r>
              <a:rPr lang="zh-CN" altLang="en-US" dirty="0" smtClean="0"/>
              <a:t>使用防火墙对网络中的 </a:t>
            </a:r>
            <a:r>
              <a:rPr lang="en-US" altLang="zh-CN" dirty="0" smtClean="0"/>
              <a:t>TCP </a:t>
            </a:r>
            <a:r>
              <a:rPr lang="zh-CN" altLang="en-US" dirty="0" smtClean="0"/>
              <a:t>连接进行状态监控和处理。</a:t>
            </a:r>
          </a:p>
          <a:p>
            <a:pPr marL="514350" indent="-514350" eaLnBrk="1" hangingPunct="1">
              <a:buFont typeface="+mj-lt"/>
              <a:buAutoNum type="arabicPeriod"/>
            </a:pPr>
            <a:r>
              <a:rPr lang="zh-CN" altLang="en-US" dirty="0" smtClean="0"/>
              <a:t>为连接请求的源地址设定 </a:t>
            </a:r>
            <a:r>
              <a:rPr lang="en-US" altLang="zh-CN" dirty="0" smtClean="0"/>
              <a:t>NEW </a:t>
            </a:r>
            <a:r>
              <a:rPr lang="zh-CN" altLang="en-US" dirty="0" smtClean="0"/>
              <a:t>状态。</a:t>
            </a:r>
          </a:p>
          <a:p>
            <a:pPr marL="514350" indent="-514350" eaLnBrk="1" hangingPunct="1">
              <a:buFont typeface="+mj-lt"/>
              <a:buAutoNum type="arabicPeriod"/>
            </a:pPr>
            <a:r>
              <a:rPr lang="zh-CN" altLang="en-US" dirty="0" smtClean="0"/>
              <a:t>代替源地址为服务器的 </a:t>
            </a:r>
            <a:r>
              <a:rPr lang="en-US" altLang="zh-CN" dirty="0" smtClean="0"/>
              <a:t>SYN+ACK </a:t>
            </a:r>
            <a:r>
              <a:rPr lang="zh-CN" altLang="en-US" dirty="0" smtClean="0"/>
              <a:t>响应 </a:t>
            </a:r>
            <a:r>
              <a:rPr lang="en-US" altLang="zh-CN" dirty="0" smtClean="0"/>
              <a:t>ACK</a:t>
            </a:r>
            <a:r>
              <a:rPr lang="zh-CN" altLang="en-US" dirty="0" smtClean="0"/>
              <a:t>。</a:t>
            </a:r>
          </a:p>
          <a:p>
            <a:pPr marL="514350" indent="-514350" eaLnBrk="1" hangingPunct="1">
              <a:buFont typeface="+mj-lt"/>
              <a:buAutoNum type="arabicPeriod"/>
            </a:pPr>
            <a:r>
              <a:rPr lang="zh-CN" altLang="en-US" dirty="0" smtClean="0"/>
              <a:t>收到源地址 </a:t>
            </a:r>
            <a:r>
              <a:rPr lang="en-US" altLang="zh-CN" dirty="0" smtClean="0"/>
              <a:t>ACK</a:t>
            </a:r>
            <a:r>
              <a:rPr lang="zh-CN" altLang="en-US" dirty="0" smtClean="0"/>
              <a:t>，将其改为 </a:t>
            </a:r>
            <a:r>
              <a:rPr lang="en-US" altLang="zh-CN" dirty="0" smtClean="0"/>
              <a:t>GOOD </a:t>
            </a:r>
            <a:r>
              <a:rPr lang="zh-CN" altLang="en-US" dirty="0" smtClean="0"/>
              <a:t>状态。</a:t>
            </a:r>
          </a:p>
          <a:p>
            <a:pPr marL="514350" indent="-514350" eaLnBrk="1" hangingPunct="1">
              <a:buFont typeface="+mj-lt"/>
              <a:buAutoNum type="arabicPeriod"/>
            </a:pPr>
            <a:r>
              <a:rPr lang="zh-CN" altLang="en-US" dirty="0" smtClean="0"/>
              <a:t>源地址 </a:t>
            </a:r>
            <a:r>
              <a:rPr lang="en-US" altLang="zh-CN" dirty="0" smtClean="0"/>
              <a:t>ACK </a:t>
            </a:r>
            <a:r>
              <a:rPr lang="zh-CN" altLang="en-US" dirty="0" smtClean="0"/>
              <a:t>超时，则代替源地址向服务器发送 </a:t>
            </a:r>
            <a:r>
              <a:rPr lang="en-US" altLang="zh-CN" dirty="0" smtClean="0"/>
              <a:t>RST</a:t>
            </a:r>
            <a:r>
              <a:rPr lang="zh-CN" altLang="en-US" dirty="0" smtClean="0"/>
              <a:t>，并将其改为 </a:t>
            </a:r>
            <a:r>
              <a:rPr lang="en-US" altLang="zh-CN" dirty="0" smtClean="0"/>
              <a:t>BAD </a:t>
            </a:r>
            <a:r>
              <a:rPr lang="zh-CN" altLang="en-US" dirty="0" smtClean="0"/>
              <a:t>状态，以后拒绝其所有连接请求。</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12775" y="228600"/>
            <a:ext cx="8153400" cy="990600"/>
          </a:xfrm>
        </p:spPr>
        <p:txBody>
          <a:bodyPr/>
          <a:lstStyle/>
          <a:p>
            <a:pPr eaLnBrk="1" hangingPunct="1"/>
            <a:r>
              <a:rPr lang="en-US" altLang="zh-CN" dirty="0" smtClean="0"/>
              <a:t>5.3.1 TCP Land </a:t>
            </a:r>
            <a:r>
              <a:rPr lang="zh-CN" altLang="en-US" dirty="0" smtClean="0"/>
              <a:t>攻击图示</a:t>
            </a:r>
          </a:p>
        </p:txBody>
      </p:sp>
      <p:graphicFrame>
        <p:nvGraphicFramePr>
          <p:cNvPr id="4098" name="Object 4"/>
          <p:cNvGraphicFramePr>
            <a:graphicFrameLocks noGrp="1" noChangeAspect="1"/>
          </p:cNvGraphicFramePr>
          <p:nvPr>
            <p:ph sz="quarter" idx="1"/>
          </p:nvPr>
        </p:nvGraphicFramePr>
        <p:xfrm>
          <a:off x="762000" y="1600200"/>
          <a:ext cx="7848600" cy="4940300"/>
        </p:xfrm>
        <a:graphic>
          <a:graphicData uri="http://schemas.openxmlformats.org/presentationml/2006/ole">
            <mc:AlternateContent xmlns:mc="http://schemas.openxmlformats.org/markup-compatibility/2006">
              <mc:Choice xmlns:v="urn:schemas-microsoft-com:vml" Requires="v">
                <p:oleObj spid="_x0000_s68617" r:id="rId3" imgW="4024884" imgH="3232404" progId="">
                  <p:embed/>
                </p:oleObj>
              </mc:Choice>
              <mc:Fallback>
                <p:oleObj r:id="rId3" imgW="4024884" imgH="3232404"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600200"/>
                        <a:ext cx="7848600" cy="494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12775" y="228600"/>
            <a:ext cx="8153400" cy="990600"/>
          </a:xfrm>
        </p:spPr>
        <p:txBody>
          <a:bodyPr/>
          <a:lstStyle/>
          <a:p>
            <a:pPr eaLnBrk="1" hangingPunct="1"/>
            <a:r>
              <a:rPr lang="en-US" altLang="zh-CN" dirty="0" smtClean="0"/>
              <a:t>5.3.2 TCP Land </a:t>
            </a:r>
            <a:r>
              <a:rPr lang="zh-CN" altLang="en-US" dirty="0" smtClean="0"/>
              <a:t>攻击与防范</a:t>
            </a:r>
          </a:p>
        </p:txBody>
      </p:sp>
      <p:sp>
        <p:nvSpPr>
          <p:cNvPr id="60419" name="Rectangle 3"/>
          <p:cNvSpPr>
            <a:spLocks noGrp="1" noChangeArrowheads="1"/>
          </p:cNvSpPr>
          <p:nvPr>
            <p:ph sz="quarter" idx="1"/>
          </p:nvPr>
        </p:nvSpPr>
        <p:spPr>
          <a:xfrm>
            <a:off x="612775" y="1600200"/>
            <a:ext cx="8153400" cy="4495800"/>
          </a:xfrm>
        </p:spPr>
        <p:txBody>
          <a:bodyPr/>
          <a:lstStyle/>
          <a:p>
            <a:pPr eaLnBrk="1" hangingPunct="1"/>
            <a:r>
              <a:rPr lang="zh-CN" altLang="en-US" dirty="0" smtClean="0"/>
              <a:t>构造 </a:t>
            </a:r>
            <a:r>
              <a:rPr lang="en-US" altLang="zh-CN" dirty="0" smtClean="0"/>
              <a:t>TCP </a:t>
            </a:r>
            <a:r>
              <a:rPr lang="zh-CN" altLang="en-US" dirty="0" smtClean="0"/>
              <a:t>包，</a:t>
            </a:r>
            <a:r>
              <a:rPr lang="zh-CN" altLang="en-US" dirty="0" smtClean="0">
                <a:solidFill>
                  <a:srgbClr val="FF0000"/>
                </a:solidFill>
              </a:rPr>
              <a:t>源端口</a:t>
            </a:r>
            <a:r>
              <a:rPr lang="zh-CN" altLang="en-US" dirty="0" smtClean="0"/>
              <a:t>和</a:t>
            </a:r>
            <a:r>
              <a:rPr lang="zh-CN" altLang="en-US" dirty="0" smtClean="0">
                <a:solidFill>
                  <a:srgbClr val="FF0000"/>
                </a:solidFill>
              </a:rPr>
              <a:t>目的端口</a:t>
            </a:r>
            <a:r>
              <a:rPr lang="zh-CN" altLang="en-US" dirty="0" smtClean="0">
                <a:solidFill>
                  <a:srgbClr val="0000FF"/>
                </a:solidFill>
              </a:rPr>
              <a:t>相同</a:t>
            </a:r>
            <a:r>
              <a:rPr lang="zh-CN" altLang="en-US" dirty="0" smtClean="0"/>
              <a:t>，</a:t>
            </a:r>
            <a:r>
              <a:rPr lang="zh-CN" altLang="en-US" dirty="0" smtClean="0">
                <a:solidFill>
                  <a:srgbClr val="FF0000"/>
                </a:solidFill>
              </a:rPr>
              <a:t>源地址</a:t>
            </a:r>
            <a:r>
              <a:rPr lang="zh-CN" altLang="en-US" dirty="0" smtClean="0"/>
              <a:t>和</a:t>
            </a:r>
            <a:r>
              <a:rPr lang="zh-CN" altLang="en-US" dirty="0" smtClean="0">
                <a:solidFill>
                  <a:srgbClr val="FF0000"/>
                </a:solidFill>
              </a:rPr>
              <a:t>目的地址</a:t>
            </a:r>
            <a:r>
              <a:rPr lang="zh-CN" altLang="en-US" dirty="0" smtClean="0">
                <a:solidFill>
                  <a:srgbClr val="0000FF"/>
                </a:solidFill>
              </a:rPr>
              <a:t>同为目标主机地址</a:t>
            </a:r>
            <a:r>
              <a:rPr lang="zh-CN" altLang="en-US" dirty="0" smtClean="0"/>
              <a:t>。导致目标主机无限循环地给自己发送错误应答，并希望能够看到具有正确序列号的应答返回。能够有效的使目标主机宕机。</a:t>
            </a:r>
          </a:p>
          <a:p>
            <a:pPr eaLnBrk="1" hangingPunct="1"/>
            <a:r>
              <a:rPr lang="zh-CN" altLang="en-US" dirty="0" smtClean="0"/>
              <a:t>防范：</a:t>
            </a:r>
            <a:endParaRPr lang="en-US" altLang="zh-CN" dirty="0" smtClean="0"/>
          </a:p>
          <a:p>
            <a:pPr lvl="1"/>
            <a:r>
              <a:rPr lang="zh-CN" altLang="en-US" dirty="0" smtClean="0"/>
              <a:t>防火墙拒绝</a:t>
            </a:r>
            <a:r>
              <a:rPr lang="zh-CN" altLang="en-US" dirty="0" smtClean="0"/>
              <a:t>源 </a:t>
            </a:r>
            <a:r>
              <a:rPr lang="en-US" altLang="zh-CN" dirty="0" smtClean="0"/>
              <a:t>IP </a:t>
            </a:r>
            <a:r>
              <a:rPr lang="zh-CN" altLang="en-US" dirty="0" smtClean="0"/>
              <a:t>与目的 </a:t>
            </a:r>
            <a:r>
              <a:rPr lang="en-US" altLang="zh-CN" dirty="0" smtClean="0"/>
              <a:t>IP </a:t>
            </a:r>
            <a:r>
              <a:rPr lang="zh-CN" altLang="en-US" dirty="0" smtClean="0"/>
              <a:t>相同</a:t>
            </a:r>
            <a:r>
              <a:rPr lang="zh-CN" altLang="en-US" dirty="0" smtClean="0"/>
              <a:t>的数据包；</a:t>
            </a:r>
            <a:endParaRPr lang="en-US" altLang="zh-CN" dirty="0" smtClean="0"/>
          </a:p>
          <a:p>
            <a:pPr lvl="1"/>
            <a:r>
              <a:rPr lang="zh-CN" altLang="en-US" dirty="0" smtClean="0"/>
              <a:t>拒绝内</a:t>
            </a:r>
            <a:r>
              <a:rPr lang="zh-CN" altLang="en-US" dirty="0" smtClean="0"/>
              <a:t>网 </a:t>
            </a:r>
            <a:r>
              <a:rPr lang="en-US" altLang="zh-CN" dirty="0" smtClean="0"/>
              <a:t>IP </a:t>
            </a:r>
            <a:r>
              <a:rPr lang="zh-CN" altLang="en-US" dirty="0" smtClean="0"/>
              <a:t>的</a:t>
            </a:r>
            <a:r>
              <a:rPr lang="zh-CN" altLang="en-US" dirty="0" smtClean="0"/>
              <a:t>数据包从外网接口进入。</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612775" y="228600"/>
            <a:ext cx="8153400" cy="990600"/>
          </a:xfrm>
        </p:spPr>
        <p:txBody>
          <a:bodyPr/>
          <a:lstStyle/>
          <a:p>
            <a:pPr eaLnBrk="1" hangingPunct="1"/>
            <a:r>
              <a:rPr lang="en-US" altLang="zh-CN" dirty="0" smtClean="0"/>
              <a:t>1.3 </a:t>
            </a:r>
            <a:r>
              <a:rPr lang="zh-CN" altLang="en-US" dirty="0" smtClean="0"/>
              <a:t>广泛建议的参考模型</a:t>
            </a:r>
          </a:p>
        </p:txBody>
      </p:sp>
      <p:graphicFrame>
        <p:nvGraphicFramePr>
          <p:cNvPr id="2050" name="Object 4"/>
          <p:cNvGraphicFramePr>
            <a:graphicFrameLocks noChangeAspect="1"/>
          </p:cNvGraphicFramePr>
          <p:nvPr/>
        </p:nvGraphicFramePr>
        <p:xfrm>
          <a:off x="1547664" y="1700808"/>
          <a:ext cx="5400600" cy="4745469"/>
        </p:xfrm>
        <a:graphic>
          <a:graphicData uri="http://schemas.openxmlformats.org/presentationml/2006/ole">
            <mc:AlternateContent xmlns:mc="http://schemas.openxmlformats.org/markup-compatibility/2006">
              <mc:Choice xmlns:v="urn:schemas-microsoft-com:vml" Requires="v">
                <p:oleObj spid="_x0000_s66569" r:id="rId3" imgW="2801335" imgH="2462654" progId="">
                  <p:embed/>
                </p:oleObj>
              </mc:Choice>
              <mc:Fallback>
                <p:oleObj r:id="rId3" imgW="2801335" imgH="2462654"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700808"/>
                        <a:ext cx="5400600" cy="47454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12775" y="228600"/>
            <a:ext cx="8153400" cy="990600"/>
          </a:xfrm>
        </p:spPr>
        <p:txBody>
          <a:bodyPr/>
          <a:lstStyle/>
          <a:p>
            <a:pPr eaLnBrk="1" hangingPunct="1"/>
            <a:r>
              <a:rPr lang="en-US" altLang="zh-CN" dirty="0" smtClean="0"/>
              <a:t>5.4.1 TCP </a:t>
            </a:r>
            <a:r>
              <a:rPr lang="zh-CN" altLang="en-US" dirty="0" smtClean="0"/>
              <a:t>盲攻击图示</a:t>
            </a:r>
          </a:p>
        </p:txBody>
      </p:sp>
      <p:pic>
        <p:nvPicPr>
          <p:cNvPr id="61443" name="Picture 4"/>
          <p:cNvPicPr>
            <a:picLocks noGrp="1" noChangeAspect="1" noChangeArrowheads="1"/>
          </p:cNvPicPr>
          <p:nvPr>
            <p:ph sz="quarter" idx="1"/>
          </p:nvPr>
        </p:nvPicPr>
        <p:blipFill>
          <a:blip r:embed="rId2" cstate="print"/>
          <a:srcRect/>
          <a:stretch>
            <a:fillRect/>
          </a:stretch>
        </p:blipFill>
        <p:spPr>
          <a:xfrm>
            <a:off x="1055688" y="1600200"/>
            <a:ext cx="7267575" cy="4495800"/>
          </a:xfr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12775" y="228600"/>
            <a:ext cx="8153400" cy="990600"/>
          </a:xfrm>
        </p:spPr>
        <p:txBody>
          <a:bodyPr/>
          <a:lstStyle/>
          <a:p>
            <a:pPr eaLnBrk="1" hangingPunct="1"/>
            <a:r>
              <a:rPr lang="en-US" altLang="zh-CN" dirty="0" smtClean="0"/>
              <a:t>5.4.2 TCP </a:t>
            </a:r>
            <a:r>
              <a:rPr lang="zh-CN" altLang="en-US" dirty="0" smtClean="0"/>
              <a:t>盲攻击与防范</a:t>
            </a:r>
          </a:p>
        </p:txBody>
      </p:sp>
      <p:sp>
        <p:nvSpPr>
          <p:cNvPr id="62467" name="Rectangle 3"/>
          <p:cNvSpPr>
            <a:spLocks noGrp="1" noChangeArrowheads="1"/>
          </p:cNvSpPr>
          <p:nvPr>
            <p:ph sz="quarter" idx="1"/>
          </p:nvPr>
        </p:nvSpPr>
        <p:spPr>
          <a:xfrm>
            <a:off x="612775" y="1600200"/>
            <a:ext cx="8153400" cy="4997152"/>
          </a:xfrm>
        </p:spPr>
        <p:txBody>
          <a:bodyPr/>
          <a:lstStyle/>
          <a:p>
            <a:pPr marL="514350" indent="-514350" algn="just" eaLnBrk="1" hangingPunct="1">
              <a:buFont typeface="+mj-lt"/>
              <a:buAutoNum type="arabicPeriod"/>
            </a:pPr>
            <a:r>
              <a:rPr lang="en-US" altLang="zh-CN" dirty="0" smtClean="0"/>
              <a:t>A </a:t>
            </a:r>
            <a:r>
              <a:rPr lang="zh-CN" altLang="en-US" dirty="0" smtClean="0"/>
              <a:t>对 </a:t>
            </a:r>
            <a:r>
              <a:rPr lang="en-US" altLang="zh-CN" dirty="0" smtClean="0"/>
              <a:t>B </a:t>
            </a:r>
            <a:r>
              <a:rPr lang="zh-CN" altLang="en-US" dirty="0" smtClean="0"/>
              <a:t>实施 </a:t>
            </a:r>
            <a:r>
              <a:rPr lang="en-US" altLang="zh-CN" dirty="0" smtClean="0"/>
              <a:t>DOS </a:t>
            </a:r>
            <a:r>
              <a:rPr lang="zh-CN" altLang="en-US" dirty="0" smtClean="0"/>
              <a:t>攻击。</a:t>
            </a:r>
            <a:endParaRPr lang="en-US" altLang="zh-CN" dirty="0" smtClean="0"/>
          </a:p>
          <a:p>
            <a:pPr marL="514350" indent="-514350" algn="just">
              <a:buFont typeface="+mj-lt"/>
              <a:buAutoNum type="arabicPeriod"/>
            </a:pPr>
            <a:r>
              <a:rPr lang="en-US" altLang="zh-CN" dirty="0" smtClean="0"/>
              <a:t>A </a:t>
            </a:r>
            <a:r>
              <a:rPr lang="zh-CN" altLang="en-US" dirty="0" smtClean="0"/>
              <a:t>冒充 </a:t>
            </a:r>
            <a:r>
              <a:rPr lang="en-US" altLang="zh-CN" dirty="0" smtClean="0"/>
              <a:t>B </a:t>
            </a:r>
            <a:r>
              <a:rPr lang="zh-CN" altLang="en-US" dirty="0" smtClean="0"/>
              <a:t>请求 </a:t>
            </a:r>
            <a:r>
              <a:rPr lang="en-US" altLang="zh-CN" dirty="0" smtClean="0"/>
              <a:t>C </a:t>
            </a:r>
            <a:r>
              <a:rPr lang="zh-CN" altLang="en-US" dirty="0" smtClean="0"/>
              <a:t>建立连接：</a:t>
            </a:r>
          </a:p>
          <a:p>
            <a:pPr lvl="1" algn="just"/>
            <a:r>
              <a:rPr lang="en-US" altLang="zh-CN" dirty="0" smtClean="0"/>
              <a:t>A → C</a:t>
            </a:r>
            <a:r>
              <a:rPr lang="zh-CN" altLang="en-US" dirty="0" smtClean="0"/>
              <a:t>：</a:t>
            </a:r>
            <a:r>
              <a:rPr lang="en-US" altLang="zh-CN" dirty="0" smtClean="0"/>
              <a:t>SYN(ISN</a:t>
            </a:r>
            <a:r>
              <a:rPr lang="en-US" altLang="zh-CN" sz="1400" dirty="0" smtClean="0"/>
              <a:t>A</a:t>
            </a:r>
            <a:r>
              <a:rPr lang="en-US" altLang="zh-CN" dirty="0" smtClean="0"/>
              <a:t>)</a:t>
            </a:r>
            <a:r>
              <a:rPr lang="zh-CN" altLang="en-US" dirty="0" smtClean="0"/>
              <a:t>，</a:t>
            </a:r>
            <a:r>
              <a:rPr lang="en-US" altLang="zh-CN" dirty="0" smtClean="0"/>
              <a:t>SRC</a:t>
            </a:r>
            <a:r>
              <a:rPr lang="zh-CN" altLang="en-US" dirty="0" smtClean="0"/>
              <a:t>＝</a:t>
            </a:r>
            <a:r>
              <a:rPr lang="en-US" altLang="zh-CN" dirty="0" smtClean="0"/>
              <a:t>B</a:t>
            </a:r>
            <a:r>
              <a:rPr lang="zh-CN" altLang="en-US" dirty="0" smtClean="0"/>
              <a:t>；</a:t>
            </a:r>
          </a:p>
          <a:p>
            <a:pPr lvl="1">
              <a:spcBef>
                <a:spcPct val="0"/>
              </a:spcBef>
            </a:pPr>
            <a:r>
              <a:rPr lang="en-US" altLang="zh-CN" dirty="0" smtClean="0"/>
              <a:t>C → B</a:t>
            </a:r>
            <a:r>
              <a:rPr lang="zh-CN" altLang="en-US" dirty="0" smtClean="0"/>
              <a:t>：</a:t>
            </a:r>
            <a:r>
              <a:rPr lang="en-US" altLang="zh-CN" dirty="0" smtClean="0"/>
              <a:t>SYN(ISN</a:t>
            </a:r>
            <a:r>
              <a:rPr lang="en-US" altLang="zh-CN" sz="1400" dirty="0" smtClean="0"/>
              <a:t>C</a:t>
            </a:r>
            <a:r>
              <a:rPr lang="en-US" altLang="zh-CN" dirty="0" smtClean="0"/>
              <a:t>)</a:t>
            </a:r>
            <a:r>
              <a:rPr lang="zh-CN" altLang="en-US" dirty="0" smtClean="0"/>
              <a:t>，</a:t>
            </a:r>
            <a:r>
              <a:rPr lang="en-US" altLang="zh-CN" dirty="0" smtClean="0"/>
              <a:t>ACK(ISN</a:t>
            </a:r>
            <a:r>
              <a:rPr lang="en-US" altLang="zh-CN" sz="1400" dirty="0" smtClean="0"/>
              <a:t>A</a:t>
            </a:r>
            <a:r>
              <a:rPr lang="zh-CN" altLang="en-US" dirty="0" smtClean="0"/>
              <a:t>＋</a:t>
            </a:r>
            <a:r>
              <a:rPr lang="en-US" altLang="zh-CN" dirty="0" smtClean="0"/>
              <a:t>1)</a:t>
            </a:r>
            <a:r>
              <a:rPr lang="zh-CN" altLang="en-US" dirty="0" smtClean="0"/>
              <a:t>；</a:t>
            </a:r>
          </a:p>
          <a:p>
            <a:pPr marL="514350" indent="-514350" algn="just" eaLnBrk="1" hangingPunct="1">
              <a:buFont typeface="+mj-lt"/>
              <a:buAutoNum type="arabicPeriod"/>
            </a:pPr>
            <a:r>
              <a:rPr lang="en-US" altLang="zh-CN" dirty="0" smtClean="0"/>
              <a:t>A </a:t>
            </a:r>
            <a:r>
              <a:rPr lang="zh-CN" altLang="en-US" dirty="0" smtClean="0"/>
              <a:t>猜测 </a:t>
            </a:r>
            <a:r>
              <a:rPr lang="en-US" altLang="zh-CN" dirty="0" smtClean="0"/>
              <a:t>C </a:t>
            </a:r>
            <a:r>
              <a:rPr lang="zh-CN" altLang="en-US" dirty="0" smtClean="0"/>
              <a:t>本次会话的 </a:t>
            </a:r>
            <a:r>
              <a:rPr lang="en-US" altLang="zh-CN" dirty="0" smtClean="0"/>
              <a:t>ISN</a:t>
            </a:r>
            <a:r>
              <a:rPr lang="en-US" altLang="zh-CN" sz="1800" dirty="0" smtClean="0"/>
              <a:t>C</a:t>
            </a:r>
            <a:r>
              <a:rPr lang="zh-CN" altLang="en-US" dirty="0" smtClean="0"/>
              <a:t>，完成三次握手：</a:t>
            </a:r>
          </a:p>
          <a:p>
            <a:pPr lvl="1">
              <a:spcBef>
                <a:spcPct val="0"/>
              </a:spcBef>
            </a:pPr>
            <a:r>
              <a:rPr lang="en-US" altLang="zh-CN" dirty="0" smtClean="0"/>
              <a:t>A → C</a:t>
            </a:r>
            <a:r>
              <a:rPr lang="zh-CN" altLang="en-US" dirty="0" smtClean="0"/>
              <a:t>：</a:t>
            </a:r>
            <a:r>
              <a:rPr lang="en-US" altLang="zh-CN" dirty="0" smtClean="0"/>
              <a:t>ACK(ISN</a:t>
            </a:r>
            <a:r>
              <a:rPr lang="en-US" altLang="zh-CN" sz="1400" dirty="0" smtClean="0"/>
              <a:t>C</a:t>
            </a:r>
            <a:r>
              <a:rPr lang="zh-CN" altLang="en-US" dirty="0" smtClean="0"/>
              <a:t>＋</a:t>
            </a:r>
            <a:r>
              <a:rPr lang="en-US" altLang="zh-CN" dirty="0" smtClean="0"/>
              <a:t>1)</a:t>
            </a:r>
            <a:r>
              <a:rPr lang="zh-CN" altLang="en-US" dirty="0" smtClean="0"/>
              <a:t>，</a:t>
            </a:r>
            <a:r>
              <a:rPr lang="en-US" altLang="zh-CN" dirty="0" smtClean="0"/>
              <a:t>SRC</a:t>
            </a:r>
            <a:r>
              <a:rPr lang="zh-CN" altLang="en-US" dirty="0" smtClean="0"/>
              <a:t>＝</a:t>
            </a:r>
            <a:r>
              <a:rPr lang="en-US" altLang="zh-CN" dirty="0" smtClean="0"/>
              <a:t>B</a:t>
            </a:r>
            <a:r>
              <a:rPr lang="zh-CN" altLang="en-US" dirty="0" smtClean="0"/>
              <a:t>；</a:t>
            </a:r>
          </a:p>
          <a:p>
            <a:pPr marL="514350" indent="-514350">
              <a:buFont typeface="+mj-lt"/>
              <a:buAutoNum type="arabicPeriod"/>
            </a:pPr>
            <a:r>
              <a:rPr lang="zh-CN" altLang="en-US" dirty="0" smtClean="0"/>
              <a:t>连接建立，</a:t>
            </a:r>
            <a:r>
              <a:rPr lang="en-US" altLang="zh-CN" dirty="0" smtClean="0"/>
              <a:t>A </a:t>
            </a:r>
            <a:r>
              <a:rPr lang="zh-CN" altLang="en-US" dirty="0" smtClean="0"/>
              <a:t>发送希望</a:t>
            </a:r>
            <a:r>
              <a:rPr lang="en-US" altLang="zh-CN" dirty="0" smtClean="0"/>
              <a:t> C </a:t>
            </a:r>
            <a:r>
              <a:rPr lang="zh-CN" altLang="en-US" dirty="0" smtClean="0"/>
              <a:t>接收并处理的数据。</a:t>
            </a:r>
          </a:p>
          <a:p>
            <a:r>
              <a:rPr lang="zh-CN" altLang="en-US" dirty="0" smtClean="0"/>
              <a:t>防范</a:t>
            </a:r>
            <a:r>
              <a:rPr lang="en-US" altLang="zh-CN" dirty="0" smtClean="0"/>
              <a:t>:</a:t>
            </a:r>
          </a:p>
          <a:p>
            <a:pPr lvl="1">
              <a:spcBef>
                <a:spcPct val="0"/>
              </a:spcBef>
            </a:pPr>
            <a:r>
              <a:rPr lang="zh-CN" altLang="en-US" dirty="0" smtClean="0"/>
              <a:t>身份验证</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12775" y="228600"/>
            <a:ext cx="8153400" cy="990600"/>
          </a:xfrm>
        </p:spPr>
        <p:txBody>
          <a:bodyPr/>
          <a:lstStyle/>
          <a:p>
            <a:pPr eaLnBrk="1" hangingPunct="1"/>
            <a:r>
              <a:rPr lang="en-US" altLang="zh-CN" dirty="0" smtClean="0"/>
              <a:t>5.5.1 TCP RST </a:t>
            </a:r>
            <a:r>
              <a:rPr lang="zh-CN" altLang="en-US" dirty="0" smtClean="0"/>
              <a:t>攻击图示</a:t>
            </a:r>
          </a:p>
        </p:txBody>
      </p:sp>
      <p:pic>
        <p:nvPicPr>
          <p:cNvPr id="63491" name="Picture 4"/>
          <p:cNvPicPr>
            <a:picLocks noGrp="1" noChangeAspect="1" noChangeArrowheads="1"/>
          </p:cNvPicPr>
          <p:nvPr>
            <p:ph sz="quarter" idx="1"/>
          </p:nvPr>
        </p:nvPicPr>
        <p:blipFill>
          <a:blip r:embed="rId2" cstate="print"/>
          <a:srcRect/>
          <a:stretch>
            <a:fillRect/>
          </a:stretch>
        </p:blipFill>
        <p:spPr>
          <a:xfrm>
            <a:off x="2267744" y="1772816"/>
            <a:ext cx="4822825" cy="4495800"/>
          </a:xfr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12775" y="228600"/>
            <a:ext cx="8153400" cy="990600"/>
          </a:xfrm>
        </p:spPr>
        <p:txBody>
          <a:bodyPr/>
          <a:lstStyle/>
          <a:p>
            <a:pPr eaLnBrk="1" hangingPunct="1"/>
            <a:r>
              <a:rPr lang="en-US" altLang="zh-CN" dirty="0" smtClean="0"/>
              <a:t>5.5.2 TCP RST </a:t>
            </a:r>
            <a:r>
              <a:rPr lang="zh-CN" altLang="en-US" dirty="0" smtClean="0"/>
              <a:t>攻击与防范</a:t>
            </a:r>
          </a:p>
        </p:txBody>
      </p:sp>
      <p:sp>
        <p:nvSpPr>
          <p:cNvPr id="64515" name="Rectangle 3"/>
          <p:cNvSpPr>
            <a:spLocks noGrp="1" noChangeArrowheads="1"/>
          </p:cNvSpPr>
          <p:nvPr>
            <p:ph sz="quarter" idx="1"/>
          </p:nvPr>
        </p:nvSpPr>
        <p:spPr>
          <a:xfrm>
            <a:off x="612775" y="1600200"/>
            <a:ext cx="8153400" cy="4997152"/>
          </a:xfrm>
        </p:spPr>
        <p:txBody>
          <a:bodyPr/>
          <a:lstStyle/>
          <a:p>
            <a:pPr eaLnBrk="1" hangingPunct="1"/>
            <a:r>
              <a:rPr lang="zh-CN" altLang="en-US" sz="2800" dirty="0" smtClean="0"/>
              <a:t>攻击主机嗅探监视通信双方的 </a:t>
            </a:r>
            <a:r>
              <a:rPr lang="en-US" altLang="zh-CN" sz="2800" dirty="0" smtClean="0"/>
              <a:t>TCP </a:t>
            </a:r>
            <a:r>
              <a:rPr lang="zh-CN" altLang="en-US" sz="2800" dirty="0" smtClean="0"/>
              <a:t>连接，获取源、目的 </a:t>
            </a:r>
            <a:r>
              <a:rPr lang="en-US" altLang="zh-CN" sz="2800" dirty="0" smtClean="0"/>
              <a:t>IP </a:t>
            </a:r>
            <a:r>
              <a:rPr lang="zh-CN" altLang="en-US" sz="2800" dirty="0" smtClean="0"/>
              <a:t>地址及端口。伪装成通信一方发送 </a:t>
            </a:r>
            <a:r>
              <a:rPr lang="en-US" altLang="zh-CN" sz="2800" dirty="0" smtClean="0"/>
              <a:t>RST </a:t>
            </a:r>
            <a:r>
              <a:rPr lang="zh-CN" altLang="en-US" sz="2800" dirty="0" smtClean="0"/>
              <a:t>报文给另一方，将直接关闭掉通信双方的 </a:t>
            </a:r>
            <a:r>
              <a:rPr lang="en-US" altLang="zh-CN" sz="2800" dirty="0" smtClean="0"/>
              <a:t>TCP </a:t>
            </a:r>
            <a:r>
              <a:rPr lang="zh-CN" altLang="en-US" sz="2800" dirty="0" smtClean="0"/>
              <a:t>会话连接，完成拒绝服务攻击。</a:t>
            </a:r>
          </a:p>
          <a:p>
            <a:pPr eaLnBrk="1" hangingPunct="1"/>
            <a:r>
              <a:rPr lang="zh-CN" altLang="en-US" sz="2800" dirty="0" smtClean="0"/>
              <a:t>伪造 </a:t>
            </a:r>
            <a:r>
              <a:rPr lang="en-US" altLang="zh-CN" sz="2800" dirty="0" smtClean="0"/>
              <a:t>RST </a:t>
            </a:r>
            <a:r>
              <a:rPr lang="zh-CN" altLang="en-US" sz="2800" dirty="0" smtClean="0"/>
              <a:t>报文要求：</a:t>
            </a:r>
          </a:p>
          <a:p>
            <a:pPr lvl="1"/>
            <a:r>
              <a:rPr lang="zh-CN" altLang="en-US" dirty="0" smtClean="0"/>
              <a:t>源 </a:t>
            </a:r>
            <a:r>
              <a:rPr lang="en-US" altLang="zh-CN" dirty="0" smtClean="0"/>
              <a:t>IP </a:t>
            </a:r>
            <a:r>
              <a:rPr lang="zh-CN" altLang="en-US" dirty="0" smtClean="0"/>
              <a:t>地址</a:t>
            </a:r>
            <a:r>
              <a:rPr lang="zh-CN" altLang="en-US" dirty="0" smtClean="0"/>
              <a:t>及端口号一致；</a:t>
            </a:r>
          </a:p>
          <a:p>
            <a:pPr lvl="1"/>
            <a:r>
              <a:rPr lang="zh-CN" altLang="en-US" dirty="0" smtClean="0"/>
              <a:t>序列号</a:t>
            </a:r>
            <a:r>
              <a:rPr lang="zh-CN" altLang="en-US" dirty="0" smtClean="0"/>
              <a:t>落入 </a:t>
            </a:r>
            <a:r>
              <a:rPr lang="en-US" altLang="zh-CN" dirty="0" smtClean="0"/>
              <a:t>TCP </a:t>
            </a:r>
            <a:r>
              <a:rPr lang="zh-CN" altLang="en-US" dirty="0" smtClean="0"/>
              <a:t>窗口</a:t>
            </a:r>
            <a:r>
              <a:rPr lang="zh-CN" altLang="en-US" dirty="0" smtClean="0"/>
              <a:t>之内。</a:t>
            </a:r>
          </a:p>
          <a:p>
            <a:pPr eaLnBrk="1" hangingPunct="1">
              <a:buFont typeface="Wingdings" pitchFamily="2" charset="2"/>
              <a:buChar char="p"/>
            </a:pPr>
            <a:r>
              <a:rPr lang="zh-CN" altLang="en-US" sz="2800" dirty="0" smtClean="0"/>
              <a:t>防范：</a:t>
            </a:r>
            <a:endParaRPr lang="en-US" altLang="zh-CN" sz="2800" dirty="0" smtClean="0"/>
          </a:p>
          <a:p>
            <a:pPr lvl="1"/>
            <a:r>
              <a:rPr lang="zh-CN" altLang="en-US" dirty="0" smtClean="0"/>
              <a:t>数据加密、包加密、对等实体验证。</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12775" y="228600"/>
            <a:ext cx="8153400" cy="990600"/>
          </a:xfrm>
        </p:spPr>
        <p:txBody>
          <a:bodyPr/>
          <a:lstStyle/>
          <a:p>
            <a:pPr eaLnBrk="1" hangingPunct="1"/>
            <a:r>
              <a:rPr lang="en-US" altLang="zh-CN" dirty="0" smtClean="0"/>
              <a:t>5.6.1 TCP </a:t>
            </a:r>
            <a:r>
              <a:rPr lang="zh-CN" altLang="en-US" dirty="0" smtClean="0"/>
              <a:t>会话劫持 图示</a:t>
            </a:r>
          </a:p>
        </p:txBody>
      </p:sp>
      <p:pic>
        <p:nvPicPr>
          <p:cNvPr id="65539" name="Picture 4"/>
          <p:cNvPicPr>
            <a:picLocks noGrp="1" noChangeAspect="1" noChangeArrowheads="1"/>
          </p:cNvPicPr>
          <p:nvPr>
            <p:ph sz="quarter" idx="1"/>
          </p:nvPr>
        </p:nvPicPr>
        <p:blipFill>
          <a:blip r:embed="rId2" cstate="print"/>
          <a:srcRect/>
          <a:stretch>
            <a:fillRect/>
          </a:stretch>
        </p:blipFill>
        <p:spPr>
          <a:xfrm>
            <a:off x="1370013" y="1600200"/>
            <a:ext cx="6638925" cy="4495800"/>
          </a:xfr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12775" y="228600"/>
            <a:ext cx="8153400" cy="990600"/>
          </a:xfrm>
        </p:spPr>
        <p:txBody>
          <a:bodyPr/>
          <a:lstStyle/>
          <a:p>
            <a:pPr eaLnBrk="1" hangingPunct="1"/>
            <a:r>
              <a:rPr lang="en-US" altLang="zh-CN" dirty="0" smtClean="0"/>
              <a:t>5.6.2 TCP </a:t>
            </a:r>
            <a:r>
              <a:rPr lang="zh-CN" altLang="en-US" dirty="0" smtClean="0"/>
              <a:t>会话劫持攻击</a:t>
            </a:r>
          </a:p>
        </p:txBody>
      </p:sp>
      <p:sp>
        <p:nvSpPr>
          <p:cNvPr id="66563" name="Rectangle 3"/>
          <p:cNvSpPr>
            <a:spLocks noGrp="1" noChangeArrowheads="1"/>
          </p:cNvSpPr>
          <p:nvPr>
            <p:ph sz="quarter" idx="1"/>
          </p:nvPr>
        </p:nvSpPr>
        <p:spPr>
          <a:xfrm>
            <a:off x="612775" y="1600200"/>
            <a:ext cx="8153400" cy="4495800"/>
          </a:xfrm>
        </p:spPr>
        <p:txBody>
          <a:bodyPr/>
          <a:lstStyle/>
          <a:p>
            <a:pPr marL="514350" indent="-514350" eaLnBrk="1" hangingPunct="1">
              <a:buFont typeface="+mj-lt"/>
              <a:buAutoNum type="arabicPeriod"/>
            </a:pPr>
            <a:r>
              <a:rPr lang="en-US" altLang="zh-CN" dirty="0" smtClean="0"/>
              <a:t>C </a:t>
            </a:r>
            <a:r>
              <a:rPr lang="zh-CN" altLang="en-US" dirty="0" smtClean="0"/>
              <a:t>与 </a:t>
            </a:r>
            <a:r>
              <a:rPr lang="en-US" altLang="zh-CN" dirty="0" smtClean="0"/>
              <a:t>S </a:t>
            </a:r>
            <a:r>
              <a:rPr lang="zh-CN" altLang="en-US" dirty="0" smtClean="0"/>
              <a:t>建立</a:t>
            </a:r>
            <a:r>
              <a:rPr lang="en-US" altLang="zh-CN" dirty="0" smtClean="0"/>
              <a:t>TCP</a:t>
            </a:r>
            <a:r>
              <a:rPr lang="zh-CN" altLang="en-US" dirty="0" smtClean="0"/>
              <a:t>连接（可能经过身份验证）。</a:t>
            </a:r>
          </a:p>
          <a:p>
            <a:pPr marL="514350" indent="-514350" eaLnBrk="1" hangingPunct="1">
              <a:buFont typeface="+mj-lt"/>
              <a:buAutoNum type="arabicPeriod"/>
            </a:pPr>
            <a:r>
              <a:rPr lang="zh-CN" altLang="en-US" dirty="0" smtClean="0"/>
              <a:t>若 </a:t>
            </a:r>
            <a:r>
              <a:rPr lang="en-US" altLang="zh-CN" dirty="0" smtClean="0"/>
              <a:t>A </a:t>
            </a:r>
            <a:r>
              <a:rPr lang="zh-CN" altLang="en-US" dirty="0" smtClean="0"/>
              <a:t>与 </a:t>
            </a:r>
            <a:r>
              <a:rPr lang="en-US" altLang="zh-CN" dirty="0" smtClean="0"/>
              <a:t>C </a:t>
            </a:r>
            <a:r>
              <a:rPr lang="zh-CN" altLang="en-US" dirty="0" smtClean="0"/>
              <a:t>在同一网络：可使信息流经自身，实现中间人攻击，并使用 </a:t>
            </a:r>
            <a:r>
              <a:rPr lang="en-US" altLang="zh-CN" dirty="0" err="1" smtClean="0"/>
              <a:t>IP</a:t>
            </a:r>
            <a:r>
              <a:rPr lang="en-US" altLang="zh-CN" baseline="-25000" dirty="0" err="1" smtClean="0"/>
              <a:t>c</a:t>
            </a:r>
            <a:r>
              <a:rPr lang="en-US" altLang="zh-CN" baseline="-25000" dirty="0" smtClean="0"/>
              <a:t> </a:t>
            </a:r>
            <a:r>
              <a:rPr lang="zh-CN" altLang="en-US" dirty="0" smtClean="0"/>
              <a:t> 和正确的序列号接管会话。</a:t>
            </a:r>
          </a:p>
          <a:p>
            <a:pPr marL="514350" indent="-514350" eaLnBrk="1" hangingPunct="1">
              <a:buFont typeface="+mj-lt"/>
              <a:buAutoNum type="arabicPeriod"/>
            </a:pPr>
            <a:r>
              <a:rPr lang="zh-CN" altLang="en-US" dirty="0" smtClean="0"/>
              <a:t>若 </a:t>
            </a:r>
            <a:r>
              <a:rPr lang="en-US" altLang="zh-CN" dirty="0" smtClean="0"/>
              <a:t>A </a:t>
            </a:r>
            <a:r>
              <a:rPr lang="zh-CN" altLang="en-US" dirty="0" smtClean="0"/>
              <a:t>属于远程攻击：需要猜测序列号，并使用 </a:t>
            </a:r>
            <a:r>
              <a:rPr lang="en-US" altLang="zh-CN" dirty="0" err="1" smtClean="0"/>
              <a:t>IP</a:t>
            </a:r>
            <a:r>
              <a:rPr lang="en-US" altLang="zh-CN" baseline="-25000" dirty="0" err="1" smtClean="0"/>
              <a:t>c</a:t>
            </a:r>
            <a:r>
              <a:rPr lang="zh-CN" altLang="en-US" dirty="0" smtClean="0"/>
              <a:t> 发送希望 </a:t>
            </a:r>
            <a:r>
              <a:rPr lang="en-US" altLang="zh-CN" dirty="0" smtClean="0"/>
              <a:t>S </a:t>
            </a:r>
            <a:r>
              <a:rPr lang="zh-CN" altLang="en-US" dirty="0" smtClean="0"/>
              <a:t>接收并处理的数据。</a:t>
            </a:r>
          </a:p>
          <a:p>
            <a:pPr marL="514350" indent="-514350" eaLnBrk="1" hangingPunct="1">
              <a:buFont typeface="+mj-lt"/>
              <a:buAutoNum type="arabicPeriod"/>
            </a:pPr>
            <a:r>
              <a:rPr lang="zh-CN" altLang="en-US" dirty="0" smtClean="0"/>
              <a:t>为防止 </a:t>
            </a:r>
            <a:r>
              <a:rPr lang="en-US" altLang="zh-CN" dirty="0" smtClean="0"/>
              <a:t>ACK </a:t>
            </a:r>
            <a:r>
              <a:rPr lang="zh-CN" altLang="en-US" dirty="0" smtClean="0"/>
              <a:t>风暴，需要迫使 </a:t>
            </a:r>
            <a:r>
              <a:rPr lang="en-US" altLang="zh-CN" dirty="0" smtClean="0"/>
              <a:t>C </a:t>
            </a:r>
            <a:r>
              <a:rPr lang="zh-CN" altLang="en-US" dirty="0" smtClean="0"/>
              <a:t>下线。</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12775" y="228600"/>
            <a:ext cx="8153400" cy="990600"/>
          </a:xfrm>
        </p:spPr>
        <p:txBody>
          <a:bodyPr/>
          <a:lstStyle/>
          <a:p>
            <a:pPr eaLnBrk="1" hangingPunct="1"/>
            <a:r>
              <a:rPr lang="en-US" altLang="zh-CN" dirty="0" smtClean="0"/>
              <a:t>5.6.3 TCP</a:t>
            </a:r>
            <a:r>
              <a:rPr lang="zh-CN" altLang="en-US" dirty="0" smtClean="0"/>
              <a:t>会话劫持防范</a:t>
            </a:r>
          </a:p>
        </p:txBody>
      </p:sp>
      <p:sp>
        <p:nvSpPr>
          <p:cNvPr id="67587" name="Rectangle 3"/>
          <p:cNvSpPr>
            <a:spLocks noGrp="1" noChangeArrowheads="1"/>
          </p:cNvSpPr>
          <p:nvPr>
            <p:ph sz="quarter" idx="1"/>
          </p:nvPr>
        </p:nvSpPr>
        <p:spPr>
          <a:xfrm>
            <a:off x="612775" y="1600200"/>
            <a:ext cx="8153400" cy="4495800"/>
          </a:xfrm>
        </p:spPr>
        <p:txBody>
          <a:bodyPr/>
          <a:lstStyle/>
          <a:p>
            <a:pPr eaLnBrk="1" hangingPunct="1"/>
            <a:r>
              <a:rPr lang="zh-CN" altLang="en-US" dirty="0" smtClean="0"/>
              <a:t>禁用源路由选项</a:t>
            </a:r>
          </a:p>
          <a:p>
            <a:pPr eaLnBrk="1" hangingPunct="1"/>
            <a:r>
              <a:rPr lang="zh-CN" altLang="en-US" dirty="0" smtClean="0"/>
              <a:t>静态绑定 </a:t>
            </a:r>
            <a:r>
              <a:rPr lang="en-US" altLang="zh-CN" dirty="0" smtClean="0"/>
              <a:t>ARP </a:t>
            </a:r>
            <a:r>
              <a:rPr lang="zh-CN" altLang="en-US" dirty="0" smtClean="0"/>
              <a:t>映射表</a:t>
            </a:r>
          </a:p>
          <a:p>
            <a:pPr eaLnBrk="1" hangingPunct="1"/>
            <a:r>
              <a:rPr lang="zh-CN" altLang="en-US" dirty="0" smtClean="0"/>
              <a:t>过滤 </a:t>
            </a:r>
            <a:r>
              <a:rPr lang="en-US" altLang="zh-CN" dirty="0" smtClean="0"/>
              <a:t>ICMP </a:t>
            </a:r>
            <a:r>
              <a:rPr lang="zh-CN" altLang="en-US" dirty="0" smtClean="0"/>
              <a:t>重定向报文</a:t>
            </a:r>
          </a:p>
          <a:p>
            <a:pPr eaLnBrk="1" hangingPunct="1"/>
            <a:r>
              <a:rPr lang="zh-CN" altLang="en-US" dirty="0" smtClean="0"/>
              <a:t>包加密</a:t>
            </a:r>
          </a:p>
          <a:p>
            <a:pPr eaLnBrk="1" hangingPunct="1"/>
            <a:r>
              <a:rPr lang="zh-CN" altLang="en-US" dirty="0" smtClean="0"/>
              <a:t>对等实体认证</a:t>
            </a:r>
            <a:endParaRPr lang="en-US" altLang="zh-CN" dirty="0" smtClean="0"/>
          </a:p>
          <a:p>
            <a:pPr eaLnBrk="1" hangingPunct="1"/>
            <a:r>
              <a:rPr lang="en-US" altLang="zh-CN" dirty="0" smtClean="0"/>
              <a:t>VPN</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sz="quarter" idx="1"/>
          </p:nvPr>
        </p:nvSpPr>
        <p:spPr/>
        <p:txBody>
          <a:bodyPr/>
          <a:lstStyle/>
          <a:p>
            <a:pPr marL="514350" lvl="1" indent="-514350">
              <a:spcBef>
                <a:spcPts val="700"/>
              </a:spcBef>
              <a:buClr>
                <a:schemeClr val="accent2"/>
              </a:buClr>
              <a:buSzPct val="60000"/>
              <a:buFont typeface="+mj-lt"/>
              <a:buAutoNum type="arabicPeriod"/>
            </a:pPr>
            <a:r>
              <a:rPr lang="en-US" altLang="zh-CN" sz="2800" dirty="0" smtClean="0"/>
              <a:t>MAC </a:t>
            </a:r>
            <a:r>
              <a:rPr lang="zh-CN" altLang="zh-CN" sz="2800" dirty="0" smtClean="0"/>
              <a:t>欺骗。</a:t>
            </a:r>
          </a:p>
          <a:p>
            <a:pPr marL="514350" lvl="1" indent="-514350">
              <a:spcBef>
                <a:spcPts val="700"/>
              </a:spcBef>
              <a:buClr>
                <a:schemeClr val="accent2"/>
              </a:buClr>
              <a:buSzPct val="60000"/>
              <a:buFont typeface="+mj-lt"/>
              <a:buAutoNum type="arabicPeriod"/>
            </a:pPr>
            <a:r>
              <a:rPr lang="en-US" altLang="zh-CN" sz="2800" dirty="0" smtClean="0"/>
              <a:t>ARP </a:t>
            </a:r>
            <a:r>
              <a:rPr lang="zh-CN" altLang="zh-CN" sz="2800" dirty="0" smtClean="0"/>
              <a:t>欺骗。</a:t>
            </a:r>
          </a:p>
          <a:p>
            <a:pPr marL="514350" lvl="1" indent="-514350">
              <a:spcBef>
                <a:spcPts val="700"/>
              </a:spcBef>
              <a:buClr>
                <a:schemeClr val="accent2"/>
              </a:buClr>
              <a:buSzPct val="60000"/>
              <a:buFont typeface="+mj-lt"/>
              <a:buAutoNum type="arabicPeriod"/>
            </a:pPr>
            <a:r>
              <a:rPr lang="en-US" altLang="zh-CN" sz="2800" dirty="0" smtClean="0"/>
              <a:t>ICMP </a:t>
            </a:r>
            <a:r>
              <a:rPr lang="zh-CN" altLang="zh-CN" sz="2800" dirty="0" smtClean="0"/>
              <a:t>路由重定向攻击。</a:t>
            </a:r>
          </a:p>
          <a:p>
            <a:pPr marL="514350" lvl="1" indent="-514350">
              <a:spcBef>
                <a:spcPts val="700"/>
              </a:spcBef>
              <a:buClr>
                <a:schemeClr val="accent2"/>
              </a:buClr>
              <a:buSzPct val="60000"/>
              <a:buFont typeface="+mj-lt"/>
              <a:buAutoNum type="arabicPeriod"/>
            </a:pPr>
            <a:r>
              <a:rPr lang="en-US" altLang="zh-CN" sz="2800" dirty="0" smtClean="0"/>
              <a:t>Smurf </a:t>
            </a:r>
            <a:r>
              <a:rPr lang="zh-CN" altLang="zh-CN" sz="2800" dirty="0" smtClean="0"/>
              <a:t>攻击。</a:t>
            </a:r>
          </a:p>
          <a:p>
            <a:pPr marL="514350" lvl="1" indent="-514350">
              <a:spcBef>
                <a:spcPts val="700"/>
              </a:spcBef>
              <a:buClr>
                <a:schemeClr val="accent2"/>
              </a:buClr>
              <a:buSzPct val="60000"/>
              <a:buFont typeface="+mj-lt"/>
              <a:buAutoNum type="arabicPeriod"/>
            </a:pPr>
            <a:r>
              <a:rPr lang="en-US" altLang="zh-CN" sz="2800" dirty="0" smtClean="0"/>
              <a:t>TCP SYN Flood </a:t>
            </a:r>
            <a:r>
              <a:rPr lang="zh-CN" altLang="zh-CN" sz="2800" dirty="0" smtClean="0"/>
              <a:t>攻击。</a:t>
            </a:r>
          </a:p>
          <a:p>
            <a:pPr marL="514350" lvl="1" indent="-514350">
              <a:spcBef>
                <a:spcPts val="700"/>
              </a:spcBef>
              <a:buClr>
                <a:schemeClr val="accent2"/>
              </a:buClr>
              <a:buSzPct val="60000"/>
              <a:buFont typeface="+mj-lt"/>
              <a:buAutoNum type="arabicPeriod"/>
            </a:pPr>
            <a:r>
              <a:rPr lang="en-US" altLang="zh-CN" sz="2800" dirty="0" smtClean="0"/>
              <a:t>TCP </a:t>
            </a:r>
            <a:r>
              <a:rPr lang="zh-CN" altLang="zh-CN" sz="2800" dirty="0" smtClean="0"/>
              <a:t>会话劫持。</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en-US" dirty="0" smtClean="0"/>
              <a:t>网络协议的安全风险</a:t>
            </a:r>
            <a:endParaRPr lang="zh-CN" altLang="en-US" dirty="0"/>
          </a:p>
        </p:txBody>
      </p:sp>
      <p:sp>
        <p:nvSpPr>
          <p:cNvPr id="3" name="内容占位符 2"/>
          <p:cNvSpPr>
            <a:spLocks noGrp="1"/>
          </p:cNvSpPr>
          <p:nvPr>
            <p:ph sz="quarter" idx="1"/>
          </p:nvPr>
        </p:nvSpPr>
        <p:spPr/>
        <p:txBody>
          <a:bodyPr>
            <a:normAutofit/>
          </a:bodyPr>
          <a:lstStyle/>
          <a:p>
            <a:r>
              <a:rPr lang="zh-CN" altLang="en-US" dirty="0" smtClean="0"/>
              <a:t>网络协议（</a:t>
            </a:r>
            <a:r>
              <a:rPr lang="en-US" altLang="zh-CN" dirty="0" smtClean="0"/>
              <a:t>Protocol</a:t>
            </a:r>
            <a:r>
              <a:rPr lang="zh-CN" altLang="en-US" dirty="0" smtClean="0"/>
              <a:t>）是为进行网络通信和数据交换而建立的规则、标准和约定的集合。</a:t>
            </a:r>
            <a:endParaRPr lang="en-US" altLang="zh-CN" dirty="0" smtClean="0"/>
          </a:p>
          <a:p>
            <a:r>
              <a:rPr lang="zh-CN" altLang="en-US" dirty="0" smtClean="0"/>
              <a:t>网络协议在其设计之初，主要注重解决不同结构网络的</a:t>
            </a:r>
            <a:r>
              <a:rPr lang="zh-CN" altLang="en-US" dirty="0" smtClean="0">
                <a:solidFill>
                  <a:srgbClr val="0000FF"/>
                </a:solidFill>
              </a:rPr>
              <a:t>互联互通</a:t>
            </a:r>
            <a:r>
              <a:rPr lang="zh-CN" altLang="en-US" dirty="0" smtClean="0"/>
              <a:t>问题，而忽略了其</a:t>
            </a:r>
            <a:r>
              <a:rPr lang="zh-CN" altLang="en-US" dirty="0" smtClean="0">
                <a:solidFill>
                  <a:srgbClr val="FF0000"/>
                </a:solidFill>
              </a:rPr>
              <a:t>安全性</a:t>
            </a:r>
            <a:r>
              <a:rPr lang="zh-CN" altLang="en-US" dirty="0" smtClean="0"/>
              <a:t>问题。</a:t>
            </a:r>
            <a:endParaRPr lang="en-US" altLang="zh-CN" dirty="0" smtClean="0"/>
          </a:p>
          <a:p>
            <a:r>
              <a:rPr lang="zh-CN" altLang="en-US" dirty="0" smtClean="0"/>
              <a:t>网络协议的安全风险主要包括：</a:t>
            </a:r>
          </a:p>
          <a:p>
            <a:pPr lvl="1"/>
            <a:r>
              <a:rPr lang="zh-CN" altLang="en-US" dirty="0" smtClean="0"/>
              <a:t>自身存在设计缺陷</a:t>
            </a:r>
          </a:p>
          <a:p>
            <a:pPr lvl="1"/>
            <a:r>
              <a:rPr lang="zh-CN" altLang="en-US" dirty="0" smtClean="0"/>
              <a:t>缺少有效认证机制</a:t>
            </a:r>
          </a:p>
          <a:p>
            <a:pPr lvl="1"/>
            <a:r>
              <a:rPr lang="zh-CN" altLang="en-US" dirty="0" smtClean="0"/>
              <a:t>没有保密传输机制</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12775" y="228600"/>
            <a:ext cx="8531225" cy="990600"/>
          </a:xfrm>
        </p:spPr>
        <p:txBody>
          <a:bodyPr>
            <a:normAutofit/>
          </a:bodyPr>
          <a:lstStyle/>
          <a:p>
            <a:pPr eaLnBrk="1" hangingPunct="1"/>
            <a:r>
              <a:rPr lang="en-US" altLang="zh-CN" dirty="0" smtClean="0"/>
              <a:t>1.5 </a:t>
            </a:r>
            <a:r>
              <a:rPr lang="zh-CN" altLang="en-US" dirty="0" smtClean="0"/>
              <a:t>网络协议的安全缺陷</a:t>
            </a:r>
          </a:p>
        </p:txBody>
      </p:sp>
      <p:pic>
        <p:nvPicPr>
          <p:cNvPr id="18435" name="Picture 4"/>
          <p:cNvPicPr>
            <a:picLocks noGrp="1" noChangeAspect="1" noChangeArrowheads="1"/>
          </p:cNvPicPr>
          <p:nvPr>
            <p:ph sz="quarter" idx="1"/>
          </p:nvPr>
        </p:nvPicPr>
        <p:blipFill>
          <a:blip r:embed="rId2" cstate="print"/>
          <a:srcRect/>
          <a:stretch>
            <a:fillRect/>
          </a:stretch>
        </p:blipFill>
        <p:spPr>
          <a:xfrm>
            <a:off x="533400" y="1752600"/>
            <a:ext cx="8001000" cy="4294188"/>
          </a:xfr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1371600" y="2743200"/>
            <a:ext cx="7123113" cy="3781425"/>
          </a:xfrm>
        </p:spPr>
        <p:txBody>
          <a:bodyPr/>
          <a:lstStyle/>
          <a:p>
            <a:pPr marL="514350" indent="-514350">
              <a:buFont typeface="+mj-lt"/>
              <a:buAutoNum type="arabicPeriod"/>
              <a:defRPr/>
            </a:pPr>
            <a:r>
              <a:rPr lang="zh-CN" altLang="en-US" dirty="0"/>
              <a:t>概述</a:t>
            </a:r>
            <a:endParaRPr lang="en-US" altLang="zh-CN" dirty="0"/>
          </a:p>
          <a:p>
            <a:pPr marL="514350" indent="-514350">
              <a:buFont typeface="+mj-lt"/>
              <a:buAutoNum type="arabicPeriod"/>
              <a:defRPr/>
            </a:pPr>
            <a:r>
              <a:rPr lang="zh-CN" altLang="en-US" dirty="0" smtClean="0">
                <a:solidFill>
                  <a:srgbClr val="00B050"/>
                </a:solidFill>
              </a:rPr>
              <a:t>物理层安全</a:t>
            </a:r>
            <a:endParaRPr lang="en-US" altLang="zh-CN" dirty="0"/>
          </a:p>
          <a:p>
            <a:pPr marL="514350" indent="-514350">
              <a:buFont typeface="+mj-lt"/>
              <a:buAutoNum type="arabicPeriod"/>
              <a:defRPr/>
            </a:pPr>
            <a:r>
              <a:rPr lang="zh-CN" altLang="en-US" dirty="0" smtClean="0"/>
              <a:t>数据链路层安全</a:t>
            </a:r>
            <a:endParaRPr lang="en-US" altLang="zh-CN" dirty="0" smtClean="0"/>
          </a:p>
          <a:p>
            <a:pPr marL="514350" indent="-514350">
              <a:buFont typeface="+mj-lt"/>
              <a:buAutoNum type="arabicPeriod"/>
              <a:defRPr/>
            </a:pPr>
            <a:r>
              <a:rPr lang="zh-CN" altLang="en-US" dirty="0" smtClean="0"/>
              <a:t>网络层安全</a:t>
            </a:r>
            <a:endParaRPr lang="en-US" altLang="zh-CN" dirty="0" smtClean="0"/>
          </a:p>
          <a:p>
            <a:pPr marL="514350" indent="-514350">
              <a:buFont typeface="+mj-lt"/>
              <a:buAutoNum type="arabicPeriod"/>
              <a:defRPr/>
            </a:pPr>
            <a:r>
              <a:rPr lang="zh-CN" altLang="en-US" dirty="0" smtClean="0"/>
              <a:t>传输层安全</a:t>
            </a:r>
            <a:endParaRPr lang="en-US" altLang="zh-CN" dirty="0" smtClean="0"/>
          </a:p>
        </p:txBody>
      </p:sp>
      <p:sp>
        <p:nvSpPr>
          <p:cNvPr id="15363" name="标题 3"/>
          <p:cNvSpPr>
            <a:spLocks noGrp="1"/>
          </p:cNvSpPr>
          <p:nvPr>
            <p:ph type="title"/>
          </p:nvPr>
        </p:nvSpPr>
        <p:spPr/>
        <p:txBody>
          <a:bodyPr>
            <a:normAutofit/>
          </a:bodyPr>
          <a:lstStyle/>
          <a:p>
            <a:r>
              <a:rPr lang="zh-CN" altLang="en-US" dirty="0"/>
              <a:t>第五</a:t>
            </a:r>
            <a:r>
              <a:rPr lang="zh-CN" altLang="en-US" dirty="0" smtClean="0"/>
              <a:t>章 </a:t>
            </a:r>
            <a:r>
              <a:rPr lang="en-US" altLang="zh-CN" dirty="0" smtClean="0"/>
              <a:t>TCP-IP</a:t>
            </a:r>
            <a:r>
              <a:rPr lang="zh-CN" altLang="en-US" dirty="0"/>
              <a:t>体系的协议安全</a:t>
            </a:r>
            <a:endParaRPr lang="zh-CN" altLang="en-US" dirty="0" smtClean="0"/>
          </a:p>
        </p:txBody>
      </p:sp>
    </p:spTree>
    <p:extLst>
      <p:ext uri="{BB962C8B-B14F-4D97-AF65-F5344CB8AC3E}">
        <p14:creationId xmlns:p14="http://schemas.microsoft.com/office/powerpoint/2010/main" val="1653238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12775" y="228600"/>
            <a:ext cx="8153400" cy="990600"/>
          </a:xfrm>
        </p:spPr>
        <p:txBody>
          <a:bodyPr/>
          <a:lstStyle/>
          <a:p>
            <a:pPr eaLnBrk="1" hangingPunct="1"/>
            <a:r>
              <a:rPr lang="en-US" altLang="zh-CN" dirty="0" smtClean="0"/>
              <a:t>2 </a:t>
            </a:r>
            <a:r>
              <a:rPr lang="zh-CN" altLang="en-US" dirty="0" smtClean="0"/>
              <a:t>物理层安全</a:t>
            </a:r>
          </a:p>
        </p:txBody>
      </p:sp>
      <p:sp>
        <p:nvSpPr>
          <p:cNvPr id="19459" name="Rectangle 3"/>
          <p:cNvSpPr>
            <a:spLocks noGrp="1" noChangeArrowheads="1"/>
          </p:cNvSpPr>
          <p:nvPr>
            <p:ph sz="quarter" idx="1"/>
          </p:nvPr>
        </p:nvSpPr>
        <p:spPr>
          <a:xfrm>
            <a:off x="612775" y="1600200"/>
            <a:ext cx="8153400" cy="4495800"/>
          </a:xfrm>
        </p:spPr>
        <p:txBody>
          <a:bodyPr/>
          <a:lstStyle/>
          <a:p>
            <a:pPr eaLnBrk="1" hangingPunct="1"/>
            <a:r>
              <a:rPr lang="zh-CN" altLang="en-US" dirty="0" smtClean="0"/>
              <a:t>物理层的作用是屏蔽掉计算机网络中硬件设备和通信手段的不同，在传输媒体上传输数据比特流，而不必考虑具体的传输媒体是什么。</a:t>
            </a:r>
            <a:endParaRPr lang="en-US" altLang="zh-CN" dirty="0" smtClean="0"/>
          </a:p>
          <a:p>
            <a:r>
              <a:rPr lang="zh-CN" altLang="en-US" dirty="0" smtClean="0"/>
              <a:t>物理层安全是指保护网络设备、设施等</a:t>
            </a:r>
            <a:r>
              <a:rPr lang="zh-CN" altLang="en-US" dirty="0" smtClean="0">
                <a:solidFill>
                  <a:srgbClr val="FF0000"/>
                </a:solidFill>
              </a:rPr>
              <a:t>媒体</a:t>
            </a:r>
            <a:r>
              <a:rPr lang="zh-CN" altLang="en-US" dirty="0" smtClean="0"/>
              <a:t>以及媒体上的</a:t>
            </a:r>
            <a:r>
              <a:rPr lang="zh-CN" altLang="en-US" dirty="0" smtClean="0">
                <a:solidFill>
                  <a:srgbClr val="FF0000"/>
                </a:solidFill>
              </a:rPr>
              <a:t>数据</a:t>
            </a:r>
            <a:r>
              <a:rPr lang="zh-CN" altLang="en-US" dirty="0" smtClean="0"/>
              <a:t>免受自然灾害和人为失误、和犯罪行为破坏的措施及过程。物理层安全是整个网络系统安全的重要基础和保障。</a:t>
            </a:r>
            <a:endParaRPr lang="en-US" altLang="zh-CN"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自定义 2">
      <a:majorFont>
        <a:latin typeface="Tw Cen MT"/>
        <a:ea typeface="等线"/>
        <a:cs typeface=""/>
      </a:majorFont>
      <a:minorFont>
        <a:latin typeface="Tw Cen MT"/>
        <a:ea typeface="等线"/>
        <a:cs typeface=""/>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1839</TotalTime>
  <Words>2376</Words>
  <Application>Microsoft Office PowerPoint</Application>
  <PresentationFormat>全屏显示(4:3)</PresentationFormat>
  <Paragraphs>294</Paragraphs>
  <Slides>57</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0</vt:i4>
      </vt:variant>
      <vt:variant>
        <vt:lpstr>幻灯片标题</vt:lpstr>
      </vt:variant>
      <vt:variant>
        <vt:i4>57</vt:i4>
      </vt:variant>
    </vt:vector>
  </HeadingPairs>
  <TitlesOfParts>
    <vt:vector size="65" baseType="lpstr">
      <vt:lpstr>等线</vt:lpstr>
      <vt:lpstr>黑体</vt:lpstr>
      <vt:lpstr>宋体</vt:lpstr>
      <vt:lpstr>Arial</vt:lpstr>
      <vt:lpstr>Calibri</vt:lpstr>
      <vt:lpstr>Tw Cen MT</vt:lpstr>
      <vt:lpstr>Wingdings</vt:lpstr>
      <vt:lpstr>中性</vt:lpstr>
      <vt:lpstr>网络安全</vt:lpstr>
      <vt:lpstr>第五章 TCP-IP体系的协议安全</vt:lpstr>
      <vt:lpstr>1.1 两种网络结构参考模型</vt:lpstr>
      <vt:lpstr>1.2 两种网络体系层次结构</vt:lpstr>
      <vt:lpstr>1.3 广泛建议的参考模型</vt:lpstr>
      <vt:lpstr>1.4 网络协议的安全风险</vt:lpstr>
      <vt:lpstr>1.5 网络协议的安全缺陷</vt:lpstr>
      <vt:lpstr>第五章 TCP-IP体系的协议安全</vt:lpstr>
      <vt:lpstr>2 物理层安全</vt:lpstr>
      <vt:lpstr>2.1 物理层安全威胁及防范</vt:lpstr>
      <vt:lpstr>2.2 物理隔离技术</vt:lpstr>
      <vt:lpstr>第五章 TCP-IP体系的协议安全</vt:lpstr>
      <vt:lpstr>3 数据链路层安全</vt:lpstr>
      <vt:lpstr>3.1 网络嗅探与防范</vt:lpstr>
      <vt:lpstr>3.2 负载攻击与防范</vt:lpstr>
      <vt:lpstr>PowerPoint 演示文稿</vt:lpstr>
      <vt:lpstr>3.3 MAC 欺骗与防范</vt:lpstr>
      <vt:lpstr>3.4 ARP 欺骗</vt:lpstr>
      <vt:lpstr>3.4.1 ARP 协议工作原理</vt:lpstr>
      <vt:lpstr>3.4.2 假冒主机的 ARP 欺骗</vt:lpstr>
      <vt:lpstr>3.4.3 假冒网关的 ARP 欺骗</vt:lpstr>
      <vt:lpstr>3.4.4 ARP 欺骗的特点</vt:lpstr>
      <vt:lpstr>3.4.5 ARP 欺骗的防范</vt:lpstr>
      <vt:lpstr>第五章 TCP-IP体系的协议安全</vt:lpstr>
      <vt:lpstr>4 网络层安全</vt:lpstr>
      <vt:lpstr>4.1.1 IP 源地址欺骗</vt:lpstr>
      <vt:lpstr>4.1.2 IP 源地址欺骗与防范</vt:lpstr>
      <vt:lpstr>4.2.1 IP 源路径选项</vt:lpstr>
      <vt:lpstr>4.2.2 IP 源路径选项欺骗与防范</vt:lpstr>
      <vt:lpstr>4.3 IP 分片攻击与防范</vt:lpstr>
      <vt:lpstr>4.3.1 Ping of Death 攻击与防范</vt:lpstr>
      <vt:lpstr>4.3.2 Jolt2 攻击与防范</vt:lpstr>
      <vt:lpstr>4.3.3 TearDrop 攻击与防范</vt:lpstr>
      <vt:lpstr>4.4 ICMP 协议</vt:lpstr>
      <vt:lpstr>4.4.1 ICMP 路由重定向</vt:lpstr>
      <vt:lpstr>4.4.2 ICMP 路由重定向攻击</vt:lpstr>
      <vt:lpstr>4.4.3 路由重定向攻击与防范</vt:lpstr>
      <vt:lpstr>4.5 Smurf 攻击与防范</vt:lpstr>
      <vt:lpstr>第五章 TCP-IP体系的协议安全</vt:lpstr>
      <vt:lpstr>5 运输层</vt:lpstr>
      <vt:lpstr>5.1.1 TCP 协议</vt:lpstr>
      <vt:lpstr>5.1.2 UDP 协议</vt:lpstr>
      <vt:lpstr>5.1.3 运输层威胁</vt:lpstr>
      <vt:lpstr>5.2.1 TCP SYN Flood</vt:lpstr>
      <vt:lpstr>5.2.2 TCP SYN Flood 图示</vt:lpstr>
      <vt:lpstr>5.2.3 使用代理服务器防范（1）</vt:lpstr>
      <vt:lpstr>5.2.4 使用代理服务器防范（2）</vt:lpstr>
      <vt:lpstr>5.3.1 TCP Land 攻击图示</vt:lpstr>
      <vt:lpstr>5.3.2 TCP Land 攻击与防范</vt:lpstr>
      <vt:lpstr>5.4.1 TCP 盲攻击图示</vt:lpstr>
      <vt:lpstr>5.4.2 TCP 盲攻击与防范</vt:lpstr>
      <vt:lpstr>5.5.1 TCP RST 攻击图示</vt:lpstr>
      <vt:lpstr>5.5.2 TCP RST 攻击与防范</vt:lpstr>
      <vt:lpstr>5.6.1 TCP 会话劫持 图示</vt:lpstr>
      <vt:lpstr>5.6.2 TCP 会话劫持攻击</vt:lpstr>
      <vt:lpstr>5.6.3 TCP会话劫持防范</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网络安全</dc:title>
  <dc:creator>Pan</dc:creator>
  <cp:lastModifiedBy>mmxy</cp:lastModifiedBy>
  <cp:revision>120</cp:revision>
  <dcterms:created xsi:type="dcterms:W3CDTF">2021-08-24T04:58:28Z</dcterms:created>
  <dcterms:modified xsi:type="dcterms:W3CDTF">2023-12-12T12:33:03Z</dcterms:modified>
</cp:coreProperties>
</file>