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3"/>
  </p:notesMasterIdLst>
  <p:sldIdLst>
    <p:sldId id="256" r:id="rId2"/>
    <p:sldId id="321" r:id="rId3"/>
    <p:sldId id="323" r:id="rId4"/>
    <p:sldId id="324" r:id="rId5"/>
    <p:sldId id="331" r:id="rId6"/>
    <p:sldId id="332" r:id="rId7"/>
    <p:sldId id="327" r:id="rId8"/>
    <p:sldId id="328" r:id="rId9"/>
    <p:sldId id="329"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403" r:id="rId46"/>
    <p:sldId id="368" r:id="rId47"/>
    <p:sldId id="369" r:id="rId48"/>
    <p:sldId id="370" r:id="rId49"/>
    <p:sldId id="371" r:id="rId50"/>
    <p:sldId id="372" r:id="rId51"/>
    <p:sldId id="373" r:id="rId52"/>
    <p:sldId id="374" r:id="rId53"/>
    <p:sldId id="375" r:id="rId54"/>
    <p:sldId id="404"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9900FF"/>
    <a:srgbClr val="660033"/>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7" autoAdjust="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FB4F1-9088-496A-ABEE-06785C9DB96C}" type="datetimeFigureOut">
              <a:rPr lang="zh-CN" altLang="en-US" smtClean="0"/>
              <a:pPr/>
              <a:t>2023/11/7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E084B-281E-4B2E-8FE2-76D385F538EE}" type="slidenum">
              <a:rPr lang="zh-CN" altLang="en-US" smtClean="0"/>
              <a:pPr/>
              <a:t>‹#›</a:t>
            </a:fld>
            <a:endParaRPr lang="zh-CN" altLang="en-US"/>
          </a:p>
        </p:txBody>
      </p:sp>
    </p:spTree>
    <p:extLst>
      <p:ext uri="{BB962C8B-B14F-4D97-AF65-F5344CB8AC3E}">
        <p14:creationId xmlns:p14="http://schemas.microsoft.com/office/powerpoint/2010/main" xmlns="" val="380035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5604F3A-1145-4384-8373-34E7E06CFF1C}" type="slidenum">
              <a:rPr lang="en-US" altLang="zh-CN" smtClean="0">
                <a:latin typeface="Arial" pitchFamily="34" charset="0"/>
              </a:rPr>
              <a:pPr/>
              <a:t>16</a:t>
            </a:fld>
            <a:endParaRPr lang="en-US" altLang="zh-CN" smtClean="0">
              <a:latin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xmlns="" val="418315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FCFED96-0AA5-44DB-BBCB-E1F348B62F4A}" type="slidenum">
              <a:rPr lang="en-US" altLang="zh-CN" smtClean="0">
                <a:latin typeface="Arial" pitchFamily="34" charset="0"/>
              </a:rPr>
              <a:pPr/>
              <a:t>17</a:t>
            </a:fld>
            <a:endParaRPr lang="en-US" altLang="zh-CN" smtClean="0">
              <a:latin typeface="Arial"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xmlns="" val="387946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A78673F-B4AF-474A-BDFC-AD869E2A5946}" type="slidenum">
              <a:rPr lang="en-US" altLang="zh-CN" smtClean="0">
                <a:latin typeface="Arial" pitchFamily="34" charset="0"/>
              </a:rPr>
              <a:pPr/>
              <a:t>18</a:t>
            </a:fld>
            <a:endParaRPr lang="en-US" altLang="zh-CN" smtClean="0">
              <a:latin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xmlns="" val="43246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13668" name="灯片编号占位符 3"/>
          <p:cNvSpPr>
            <a:spLocks noGrp="1"/>
          </p:cNvSpPr>
          <p:nvPr>
            <p:ph type="sldNum" sz="quarter" idx="5"/>
          </p:nvPr>
        </p:nvSpPr>
        <p:spPr>
          <a:noFill/>
        </p:spPr>
        <p:txBody>
          <a:bodyPr/>
          <a:lstStyle/>
          <a:p>
            <a:fld id="{50527BDB-80D4-487D-9DF1-37D0B6645DF6}" type="slidenum">
              <a:rPr lang="en-US" altLang="zh-CN" smtClean="0">
                <a:latin typeface="Arial" pitchFamily="34" charset="0"/>
              </a:rPr>
              <a:pPr/>
              <a:t>27</a:t>
            </a:fld>
            <a:endParaRPr lang="en-US" altLang="zh-CN" smtClean="0">
              <a:latin typeface="Arial" pitchFamily="34" charset="0"/>
            </a:endParaRPr>
          </a:p>
        </p:txBody>
      </p:sp>
    </p:spTree>
    <p:extLst>
      <p:ext uri="{BB962C8B-B14F-4D97-AF65-F5344CB8AC3E}">
        <p14:creationId xmlns:p14="http://schemas.microsoft.com/office/powerpoint/2010/main" xmlns="" val="405675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8BE4BC-BD36-4777-8DD3-D258CF4BC90F}" type="slidenum">
              <a:rPr lang="en-AU" altLang="zh-CN" smtClean="0">
                <a:latin typeface="Arial" pitchFamily="34" charset="0"/>
              </a:rPr>
              <a:pPr/>
              <a:t>53</a:t>
            </a:fld>
            <a:endParaRPr lang="en-AU" altLang="zh-CN" smtClean="0">
              <a:latin typeface="Arial"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zh-CN" smtClean="0">
              <a:latin typeface="Arial" pitchFamily="34" charset="0"/>
            </a:endParaRPr>
          </a:p>
        </p:txBody>
      </p:sp>
    </p:spTree>
    <p:extLst>
      <p:ext uri="{BB962C8B-B14F-4D97-AF65-F5344CB8AC3E}">
        <p14:creationId xmlns:p14="http://schemas.microsoft.com/office/powerpoint/2010/main" xmlns="" val="71975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06768FB-2DE4-4808-AC1C-0690C925668A}" type="slidenum">
              <a:rPr lang="en-AU" altLang="zh-CN" smtClean="0">
                <a:latin typeface="Arial" pitchFamily="34" charset="0"/>
              </a:rPr>
              <a:pPr/>
              <a:t>77</a:t>
            </a:fld>
            <a:endParaRPr lang="en-AU" altLang="zh-CN"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zh-CN" smtClean="0">
              <a:latin typeface="Arial" pitchFamily="34" charset="0"/>
            </a:endParaRPr>
          </a:p>
        </p:txBody>
      </p:sp>
    </p:spTree>
    <p:extLst>
      <p:ext uri="{BB962C8B-B14F-4D97-AF65-F5344CB8AC3E}">
        <p14:creationId xmlns:p14="http://schemas.microsoft.com/office/powerpoint/2010/main" xmlns="" val="403026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2023/11/7</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2023/11/7</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lvl1pPr>
              <a:defRPr>
                <a:latin typeface="等线" pitchFamily="2" charset="-122"/>
                <a:ea typeface="等线" pitchFamily="2"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lvl1pPr>
              <a:defRPr sz="2800">
                <a:latin typeface="等线" pitchFamily="2" charset="-122"/>
                <a:ea typeface="等线" pitchFamily="2" charset="-122"/>
              </a:defRPr>
            </a:lvl1pPr>
            <a:lvl2pPr>
              <a:buFont typeface="Wingdings" pitchFamily="2" charset="2"/>
              <a:buChar char="Ø"/>
              <a:defRPr sz="2400">
                <a:latin typeface="等线" pitchFamily="2" charset="-122"/>
                <a:ea typeface="等线" pitchFamily="2" charset="-122"/>
              </a:defRPr>
            </a:lvl2pPr>
            <a:lvl3pPr>
              <a:buFont typeface="Wingdings" pitchFamily="2" charset="2"/>
              <a:buChar char="ü"/>
              <a:defRPr sz="2000">
                <a:latin typeface="等线" pitchFamily="2" charset="-122"/>
                <a:ea typeface="等线" pitchFamily="2" charset="-122"/>
              </a:defRPr>
            </a:lvl3pPr>
            <a:lvl4pPr>
              <a:buFont typeface="Wingdings" pitchFamily="2" charset="2"/>
              <a:buChar char="u"/>
              <a:defRPr sz="1800">
                <a:latin typeface="等线" pitchFamily="2" charset="-122"/>
                <a:ea typeface="等线" pitchFamily="2" charset="-122"/>
              </a:defRPr>
            </a:lvl4pPr>
            <a:lvl5pPr>
              <a:buFont typeface="Wingdings" pitchFamily="2" charset="2"/>
              <a:buChar char="l"/>
              <a:defRPr sz="1600">
                <a:latin typeface="等线" pitchFamily="2" charset="-122"/>
                <a:ea typeface="等线"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2023/11/7</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2023/11/7</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2023/11/7</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2023/11/7</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6.wmf"/></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smtClean="0"/>
              <a:t>计算机与网络安全</a:t>
            </a:r>
            <a:endParaRPr lang="zh-CN" altLang="en-US" dirty="0"/>
          </a:p>
        </p:txBody>
      </p:sp>
      <p:sp>
        <p:nvSpPr>
          <p:cNvPr id="3" name="副标题 2"/>
          <p:cNvSpPr>
            <a:spLocks noGrp="1"/>
          </p:cNvSpPr>
          <p:nvPr>
            <p:ph type="subTitle" idx="1"/>
          </p:nvPr>
        </p:nvSpPr>
        <p:spPr/>
        <p:txBody>
          <a:bodyPr/>
          <a:lstStyle/>
          <a:p>
            <a:r>
              <a:rPr lang="zh-CN" altLang="en-US" smtClean="0"/>
              <a:t>海南大学网络空间安全学院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7.2 </a:t>
            </a:r>
            <a:r>
              <a:rPr lang="zh-CN" altLang="en-US" dirty="0" smtClean="0"/>
              <a:t>防火墙的预期功能</a:t>
            </a:r>
          </a:p>
        </p:txBody>
      </p:sp>
      <p:sp>
        <p:nvSpPr>
          <p:cNvPr id="2355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BE5AE22-2B7D-47D4-8EA9-B7D46FEE57EA}" type="slidenum">
              <a:rPr lang="en-US" altLang="zh-CN" smtClean="0">
                <a:latin typeface="Arial" pitchFamily="34" charset="0"/>
              </a:rPr>
              <a:pPr>
                <a:defRPr/>
              </a:pPr>
              <a:t>10</a:t>
            </a:fld>
            <a:endParaRPr lang="en-US" altLang="zh-CN" smtClean="0">
              <a:latin typeface="Arial" pitchFamily="34" charset="0"/>
            </a:endParaRPr>
          </a:p>
        </p:txBody>
      </p:sp>
      <p:sp>
        <p:nvSpPr>
          <p:cNvPr id="60419"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solidFill>
                  <a:srgbClr val="FF0000"/>
                </a:solidFill>
              </a:rPr>
              <a:t>控制机制</a:t>
            </a:r>
          </a:p>
          <a:p>
            <a:pPr eaLnBrk="1" hangingPunct="1"/>
            <a:r>
              <a:rPr lang="zh-CN" altLang="en-US" dirty="0" smtClean="0">
                <a:solidFill>
                  <a:srgbClr val="339966"/>
                </a:solidFill>
              </a:rPr>
              <a:t>日志与审计</a:t>
            </a:r>
          </a:p>
          <a:p>
            <a:r>
              <a:rPr lang="zh-CN" altLang="en-US" dirty="0" smtClean="0">
                <a:solidFill>
                  <a:srgbClr val="0000FF"/>
                </a:solidFill>
              </a:rPr>
              <a:t>应用代理（</a:t>
            </a:r>
            <a:r>
              <a:rPr lang="en-US" altLang="zh-CN" dirty="0" smtClean="0">
                <a:solidFill>
                  <a:srgbClr val="0000FF"/>
                </a:solidFill>
              </a:rPr>
              <a:t>Proxy</a:t>
            </a:r>
            <a:r>
              <a:rPr lang="zh-CN" altLang="en-US" dirty="0" smtClean="0">
                <a:solidFill>
                  <a:srgbClr val="0000FF"/>
                </a:solidFill>
              </a:rPr>
              <a:t>）</a:t>
            </a:r>
          </a:p>
          <a:p>
            <a:pPr eaLnBrk="1" hangingPunct="1"/>
            <a:r>
              <a:rPr lang="zh-CN" altLang="en-US" dirty="0" smtClean="0">
                <a:solidFill>
                  <a:srgbClr val="0000FF"/>
                </a:solidFill>
              </a:rPr>
              <a:t>网络地址转换（</a:t>
            </a:r>
            <a:r>
              <a:rPr lang="en-US" altLang="zh-CN" dirty="0" smtClean="0">
                <a:solidFill>
                  <a:srgbClr val="0000FF"/>
                </a:solidFill>
              </a:rPr>
              <a:t>NAT</a:t>
            </a:r>
            <a:r>
              <a:rPr lang="zh-CN" altLang="en-US" dirty="0" smtClean="0">
                <a:solidFill>
                  <a:srgbClr val="0000FF"/>
                </a:solidFill>
              </a:rPr>
              <a:t>）</a:t>
            </a:r>
            <a:endParaRPr lang="en-US" altLang="zh-CN" dirty="0" smtClean="0">
              <a:solidFill>
                <a:srgbClr val="0000FF"/>
              </a:solidFill>
            </a:endParaRPr>
          </a:p>
          <a:p>
            <a:pPr eaLnBrk="1" hangingPunct="1"/>
            <a:r>
              <a:rPr lang="zh-CN" altLang="en-US" dirty="0" smtClean="0">
                <a:solidFill>
                  <a:srgbClr val="0000FF"/>
                </a:solidFill>
              </a:rPr>
              <a:t>虚拟专用网（</a:t>
            </a:r>
            <a:r>
              <a:rPr lang="en-US" altLang="zh-CN" dirty="0" smtClean="0">
                <a:solidFill>
                  <a:srgbClr val="0000FF"/>
                </a:solidFill>
              </a:rPr>
              <a:t>VPN</a:t>
            </a:r>
            <a:r>
              <a:rPr lang="zh-CN" altLang="en-US" dirty="0" smtClean="0">
                <a:solidFill>
                  <a:srgbClr val="0000FF"/>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a:t>
            </a:r>
            <a:r>
              <a:rPr lang="zh-CN" altLang="en-US" dirty="0" smtClean="0"/>
              <a:t>章 防火墙</a:t>
            </a:r>
            <a:r>
              <a:rPr lang="zh-CN" altLang="en-US" dirty="0"/>
              <a:t>技术及应用</a:t>
            </a:r>
          </a:p>
        </p:txBody>
      </p:sp>
      <p:sp>
        <p:nvSpPr>
          <p:cNvPr id="3" name="内容占位符 2"/>
          <p:cNvSpPr>
            <a:spLocks noGrp="1"/>
          </p:cNvSpPr>
          <p:nvPr>
            <p:ph sz="quarter" idx="1"/>
          </p:nvPr>
        </p:nvSpPr>
        <p:spPr/>
        <p:txBody>
          <a:bodyPr>
            <a:normAutofit/>
          </a:bodyPr>
          <a:lstStyle/>
          <a:p>
            <a:pPr marL="514350" indent="-514350">
              <a:buFont typeface="+mj-lt"/>
              <a:buAutoNum type="arabicPeriod"/>
              <a:defRPr/>
            </a:pPr>
            <a:r>
              <a:rPr lang="zh-CN" altLang="en-US" dirty="0" smtClean="0"/>
              <a:t>基本概念</a:t>
            </a:r>
            <a:endParaRPr lang="en-US" altLang="zh-CN" dirty="0" smtClean="0"/>
          </a:p>
          <a:p>
            <a:pPr marL="514350" indent="-514350">
              <a:buFont typeface="+mj-lt"/>
              <a:buAutoNum type="arabicPeriod"/>
              <a:defRPr/>
            </a:pPr>
            <a:r>
              <a:rPr lang="zh-CN" altLang="en-US" dirty="0" smtClean="0">
                <a:solidFill>
                  <a:srgbClr val="00B050"/>
                </a:solidFill>
              </a:rPr>
              <a:t>技术分类</a:t>
            </a:r>
            <a:endParaRPr lang="en-US" altLang="zh-CN" dirty="0" smtClean="0">
              <a:solidFill>
                <a:srgbClr val="00B050"/>
              </a:solidFill>
            </a:endParaRPr>
          </a:p>
          <a:p>
            <a:pPr marL="514350" indent="-514350">
              <a:buFont typeface="+mj-lt"/>
              <a:buAutoNum type="arabicPeriod"/>
              <a:defRPr/>
            </a:pPr>
            <a:r>
              <a:rPr lang="zh-CN" altLang="en-US" dirty="0" smtClean="0"/>
              <a:t>网关应用</a:t>
            </a:r>
            <a:endParaRPr lang="en-US" altLang="zh-CN" dirty="0" smtClean="0"/>
          </a:p>
          <a:p>
            <a:pPr marL="514350" indent="-514350">
              <a:buFont typeface="+mj-lt"/>
              <a:buAutoNum type="arabicPeriod"/>
              <a:defRPr/>
            </a:pPr>
            <a:r>
              <a:rPr lang="zh-CN" altLang="en-US" dirty="0" smtClean="0"/>
              <a:t>环境部署</a:t>
            </a:r>
            <a:endParaRPr lang="en-US" altLang="zh-CN" dirty="0" smtClean="0"/>
          </a:p>
          <a:p>
            <a:pPr marL="514350" indent="-514350">
              <a:buFont typeface="+mj-lt"/>
              <a:buAutoNum type="arabicPeriod"/>
              <a:defRPr/>
            </a:pPr>
            <a:r>
              <a:rPr lang="zh-CN" altLang="en-US" dirty="0" smtClean="0"/>
              <a:t>功能特点</a:t>
            </a:r>
            <a:endParaRPr lang="en-US" altLang="zh-CN" dirty="0" smtClean="0"/>
          </a:p>
          <a:p>
            <a:pPr marL="571500" indent="-571500">
              <a:buFont typeface="+mj-lt"/>
              <a:buAutoNum type="arabicPeriod"/>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1 </a:t>
            </a:r>
            <a:r>
              <a:rPr lang="zh-CN" altLang="en-US" dirty="0" smtClean="0"/>
              <a:t>防火墙技术的发展历程</a:t>
            </a:r>
          </a:p>
        </p:txBody>
      </p:sp>
      <p:sp>
        <p:nvSpPr>
          <p:cNvPr id="2662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89C056F1-55BF-452A-A130-0A396BA6F1B8}" type="slidenum">
              <a:rPr lang="en-US" altLang="zh-CN" smtClean="0">
                <a:latin typeface="Arial" pitchFamily="34" charset="0"/>
              </a:rPr>
              <a:pPr>
                <a:defRPr/>
              </a:pPr>
              <a:t>12</a:t>
            </a:fld>
            <a:endParaRPr lang="en-US" altLang="zh-CN" smtClean="0">
              <a:latin typeface="Arial" pitchFamily="34" charset="0"/>
            </a:endParaRPr>
          </a:p>
        </p:txBody>
      </p:sp>
      <p:sp>
        <p:nvSpPr>
          <p:cNvPr id="15363" name="Rectangle 3"/>
          <p:cNvSpPr>
            <a:spLocks noGrp="1" noChangeArrowheads="1"/>
          </p:cNvSpPr>
          <p:nvPr>
            <p:ph sz="quarter" idx="1"/>
          </p:nvPr>
        </p:nvSpPr>
        <p:spPr>
          <a:xfrm>
            <a:off x="612775" y="1600200"/>
            <a:ext cx="8153400" cy="4495800"/>
          </a:xfrm>
        </p:spPr>
        <p:txBody>
          <a:bodyPr/>
          <a:lstStyle/>
          <a:p>
            <a:pPr marL="571500" indent="-571500" eaLnBrk="1" hangingPunct="1">
              <a:buFont typeface="+mj-lt"/>
              <a:buAutoNum type="arabicPeriod"/>
            </a:pPr>
            <a:r>
              <a:rPr lang="zh-CN" altLang="en-US" dirty="0" smtClean="0"/>
              <a:t>静态包过滤防火墙</a:t>
            </a:r>
            <a:endParaRPr lang="en-US" altLang="zh-CN" dirty="0" smtClean="0"/>
          </a:p>
          <a:p>
            <a:pPr marL="571500" indent="-571500" eaLnBrk="1" hangingPunct="1">
              <a:buFont typeface="+mj-lt"/>
              <a:buAutoNum type="arabicPeriod"/>
            </a:pPr>
            <a:r>
              <a:rPr lang="zh-CN" altLang="en-US" dirty="0" smtClean="0"/>
              <a:t>电路层代理防火墙</a:t>
            </a:r>
          </a:p>
          <a:p>
            <a:pPr marL="571500" indent="-571500" eaLnBrk="1" hangingPunct="1">
              <a:buFont typeface="+mj-lt"/>
              <a:buAutoNum type="arabicPeriod"/>
            </a:pPr>
            <a:r>
              <a:rPr lang="zh-CN" altLang="en-US" dirty="0" smtClean="0"/>
              <a:t>应用层代理防火墙</a:t>
            </a:r>
          </a:p>
          <a:p>
            <a:pPr marL="571500" indent="-571500">
              <a:buFont typeface="+mj-lt"/>
              <a:buAutoNum type="arabicPeriod"/>
            </a:pPr>
            <a:r>
              <a:rPr lang="zh-CN" altLang="en-US" dirty="0" smtClean="0"/>
              <a:t>动态包过滤防火墙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bwMode="auto">
          <a:xfrm>
            <a:off x="0" y="6248400"/>
            <a:ext cx="533400" cy="381000"/>
          </a:xfrm>
          <a:noFill/>
          <a:ln>
            <a:miter lim="800000"/>
            <a:headEnd/>
            <a:tailEnd/>
          </a:ln>
        </p:spPr>
        <p:txBody>
          <a:bodyPr wrap="square" lIns="91440" tIns="45720" rIns="91440" bIns="45720" numCol="1" compatLnSpc="1">
            <a:prstTxWarp prst="textNoShape">
              <a:avLst/>
            </a:prstTxWarp>
          </a:bodyPr>
          <a:lstStyle/>
          <a:p>
            <a:fld id="{697801E2-1B3D-4C55-8F33-658E29B421D4}" type="slidenum">
              <a:rPr lang="en-US" altLang="zh-CN" smtClean="0">
                <a:latin typeface="Arial" pitchFamily="34" charset="0"/>
              </a:rPr>
              <a:pPr/>
              <a:t>13</a:t>
            </a:fld>
            <a:endParaRPr lang="en-US" altLang="zh-CN" smtClean="0">
              <a:latin typeface="Arial" pitchFamily="34" charset="0"/>
            </a:endParaRPr>
          </a:p>
        </p:txBody>
      </p:sp>
      <p:pic>
        <p:nvPicPr>
          <p:cNvPr id="26627" name="Picture 4" descr="&#10;fig9.1.pdf                                                     002C63FFMacintosh HD                   BFC49AD8:"/>
          <p:cNvPicPr>
            <a:picLocks noChangeAspect="1" noChangeArrowheads="1"/>
          </p:cNvPicPr>
          <p:nvPr/>
        </p:nvPicPr>
        <p:blipFill>
          <a:blip r:embed="rId2" cstate="print"/>
          <a:srcRect l="4633" t="3580" r="4633" b="8949"/>
          <a:stretch>
            <a:fillRect/>
          </a:stretch>
        </p:blipFill>
        <p:spPr bwMode="auto">
          <a:xfrm>
            <a:off x="1752600" y="57150"/>
            <a:ext cx="5335588" cy="665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 </a:t>
            </a:r>
            <a:r>
              <a:rPr lang="zh-CN" altLang="en-US" dirty="0" smtClean="0"/>
              <a:t>包过滤防火墙</a:t>
            </a:r>
          </a:p>
        </p:txBody>
      </p:sp>
      <p:sp>
        <p:nvSpPr>
          <p:cNvPr id="2765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C51C55B8-A962-404B-9B36-EBAB45423BDC}" type="slidenum">
              <a:rPr lang="en-US" altLang="zh-CN" smtClean="0">
                <a:latin typeface="Arial" pitchFamily="34" charset="0"/>
              </a:rPr>
              <a:pPr>
                <a:defRPr/>
              </a:pPr>
              <a:t>14</a:t>
            </a:fld>
            <a:endParaRPr lang="en-US" altLang="zh-CN" smtClean="0">
              <a:latin typeface="Arial" pitchFamily="34" charset="0"/>
            </a:endParaRPr>
          </a:p>
        </p:txBody>
      </p:sp>
      <p:sp>
        <p:nvSpPr>
          <p:cNvPr id="16387"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包过滤防火墙是第一代防火墙，采用静态包过滤技术，因此也被称为</a:t>
            </a:r>
            <a:r>
              <a:rPr lang="zh-CN" altLang="en-US" dirty="0" smtClean="0">
                <a:solidFill>
                  <a:srgbClr val="FF0000"/>
                </a:solidFill>
              </a:rPr>
              <a:t>静态</a:t>
            </a:r>
            <a:r>
              <a:rPr lang="zh-CN" altLang="en-US" dirty="0" smtClean="0"/>
              <a:t>包过滤防火墙。</a:t>
            </a:r>
          </a:p>
          <a:p>
            <a:r>
              <a:rPr lang="zh-CN" altLang="en-US" dirty="0" smtClean="0"/>
              <a:t>包过滤防火墙根据事先设定的</a:t>
            </a:r>
            <a:r>
              <a:rPr lang="zh-CN" altLang="en-US" dirty="0" smtClean="0">
                <a:solidFill>
                  <a:srgbClr val="0000FF"/>
                </a:solidFill>
              </a:rPr>
              <a:t>访问控制表</a:t>
            </a:r>
            <a:r>
              <a:rPr lang="zh-CN" altLang="en-US" dirty="0" smtClean="0"/>
              <a:t>，对</a:t>
            </a:r>
            <a:r>
              <a:rPr lang="zh-CN" altLang="en-US" dirty="0" smtClean="0">
                <a:solidFill>
                  <a:srgbClr val="008000"/>
                </a:solidFill>
              </a:rPr>
              <a:t>两个方向</a:t>
            </a:r>
            <a:r>
              <a:rPr lang="zh-CN" altLang="en-US" dirty="0" smtClean="0"/>
              <a:t>（进入内部网络和发出外部网络）上所有数据包的</a:t>
            </a:r>
            <a:r>
              <a:rPr lang="zh-CN" altLang="en-US" dirty="0" smtClean="0">
                <a:solidFill>
                  <a:srgbClr val="008000"/>
                </a:solidFill>
              </a:rPr>
              <a:t>首部信息</a:t>
            </a:r>
            <a:r>
              <a:rPr lang="zh-CN" altLang="en-US" dirty="0" smtClean="0"/>
              <a:t>进行审查，按照匹配结果决定是否允许该数据包通过。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2.1 </a:t>
            </a:r>
            <a:r>
              <a:rPr lang="zh-CN" altLang="en-US" dirty="0" smtClean="0"/>
              <a:t>访问控制表</a:t>
            </a:r>
          </a:p>
        </p:txBody>
      </p:sp>
      <p:sp>
        <p:nvSpPr>
          <p:cNvPr id="2867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0D19905A-97BD-4F61-A7D4-7F666FD0FE20}" type="slidenum">
              <a:rPr lang="en-US" altLang="zh-CN" smtClean="0">
                <a:latin typeface="Arial" pitchFamily="34" charset="0"/>
              </a:rPr>
              <a:pPr>
                <a:defRPr/>
              </a:pPr>
              <a:t>15</a:t>
            </a:fld>
            <a:endParaRPr lang="en-US" altLang="zh-CN" smtClean="0">
              <a:latin typeface="Arial" pitchFamily="34" charset="0"/>
            </a:endParaRPr>
          </a:p>
        </p:txBody>
      </p:sp>
      <p:sp>
        <p:nvSpPr>
          <p:cNvPr id="18435"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访问控制表的过滤规则表由管理员</a:t>
            </a:r>
            <a:r>
              <a:rPr lang="zh-CN" altLang="en-US" dirty="0" smtClean="0">
                <a:solidFill>
                  <a:srgbClr val="FF0000"/>
                </a:solidFill>
              </a:rPr>
              <a:t>事先</a:t>
            </a:r>
            <a:r>
              <a:rPr lang="zh-CN" altLang="en-US" dirty="0" smtClean="0"/>
              <a:t>按照安全策略的要求设计完成。防火墙在审查数据包时从表中的第一条规则开始，向下</a:t>
            </a:r>
            <a:r>
              <a:rPr lang="zh-CN" altLang="en-US" dirty="0" smtClean="0">
                <a:solidFill>
                  <a:srgbClr val="FF0000"/>
                </a:solidFill>
              </a:rPr>
              <a:t>逐条</a:t>
            </a:r>
            <a:r>
              <a:rPr lang="zh-CN" altLang="en-US" dirty="0" smtClean="0"/>
              <a:t>进行。</a:t>
            </a:r>
            <a:endParaRPr lang="en-US" altLang="zh-CN" dirty="0" smtClean="0"/>
          </a:p>
          <a:p>
            <a:pPr eaLnBrk="1" hangingPunct="1"/>
            <a:r>
              <a:rPr lang="zh-CN" altLang="en-US" dirty="0" smtClean="0"/>
              <a:t>如果有一条规则和数据包的状态</a:t>
            </a:r>
            <a:r>
              <a:rPr lang="zh-CN" altLang="en-US" dirty="0" smtClean="0">
                <a:solidFill>
                  <a:srgbClr val="0000FF"/>
                </a:solidFill>
              </a:rPr>
              <a:t>匹配</a:t>
            </a:r>
            <a:r>
              <a:rPr lang="zh-CN" altLang="en-US" dirty="0" smtClean="0"/>
              <a:t>，就按照这条规则的要求执行操作；如果没有一条规则匹配，则执行</a:t>
            </a:r>
            <a:r>
              <a:rPr lang="zh-CN" altLang="en-US" dirty="0" smtClean="0">
                <a:solidFill>
                  <a:srgbClr val="008000"/>
                </a:solidFill>
              </a:rPr>
              <a:t>默认策略</a:t>
            </a:r>
            <a:r>
              <a:rPr lang="zh-CN" alt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7"/>
          <p:cNvSpPr>
            <a:spLocks noGrp="1" noChangeArrowheads="1"/>
          </p:cNvSpPr>
          <p:nvPr>
            <p:ph type="title"/>
          </p:nvPr>
        </p:nvSpPr>
        <p:spPr>
          <a:xfrm>
            <a:off x="612775" y="228600"/>
            <a:ext cx="8153400" cy="990600"/>
          </a:xfrm>
        </p:spPr>
        <p:txBody>
          <a:bodyPr/>
          <a:lstStyle/>
          <a:p>
            <a:pPr eaLnBrk="1" hangingPunct="1"/>
            <a:r>
              <a:rPr lang="en-US" altLang="zh-CN" dirty="0" smtClean="0"/>
              <a:t>2.2.1 </a:t>
            </a:r>
            <a:r>
              <a:rPr lang="zh-CN" altLang="en-US" dirty="0" smtClean="0"/>
              <a:t>检测字段（</a:t>
            </a:r>
            <a:r>
              <a:rPr lang="en-US" altLang="zh-CN" dirty="0" smtClean="0"/>
              <a:t>IP</a:t>
            </a:r>
            <a:r>
              <a:rPr lang="zh-CN" altLang="en-US" dirty="0" smtClean="0"/>
              <a:t>首部）</a:t>
            </a:r>
          </a:p>
        </p:txBody>
      </p:sp>
      <p:sp>
        <p:nvSpPr>
          <p:cNvPr id="3174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8F4FA55E-EE00-4BF5-B930-C0D20E9488D2}" type="slidenum">
              <a:rPr lang="en-US" altLang="zh-CN" smtClean="0">
                <a:latin typeface="Arial" pitchFamily="34" charset="0"/>
              </a:rPr>
              <a:pPr>
                <a:defRPr/>
              </a:pPr>
              <a:t>16</a:t>
            </a:fld>
            <a:endParaRPr lang="en-US" altLang="zh-CN" smtClean="0">
              <a:latin typeface="Arial" pitchFamily="34" charset="0"/>
            </a:endParaRPr>
          </a:p>
        </p:txBody>
      </p:sp>
      <p:grpSp>
        <p:nvGrpSpPr>
          <p:cNvPr id="2" name="Group 66"/>
          <p:cNvGrpSpPr>
            <a:grpSpLocks/>
          </p:cNvGrpSpPr>
          <p:nvPr/>
        </p:nvGrpSpPr>
        <p:grpSpPr bwMode="auto">
          <a:xfrm>
            <a:off x="609600" y="2133600"/>
            <a:ext cx="7999413" cy="3355975"/>
            <a:chOff x="379" y="1483"/>
            <a:chExt cx="5039" cy="2114"/>
          </a:xfrm>
        </p:grpSpPr>
        <p:sp>
          <p:nvSpPr>
            <p:cNvPr id="31749" name="Rectangle 5"/>
            <p:cNvSpPr>
              <a:spLocks noChangeArrowheads="1"/>
            </p:cNvSpPr>
            <p:nvPr/>
          </p:nvSpPr>
          <p:spPr bwMode="auto">
            <a:xfrm>
              <a:off x="1654" y="1502"/>
              <a:ext cx="1239" cy="274"/>
            </a:xfrm>
            <a:prstGeom prst="rect">
              <a:avLst/>
            </a:prstGeom>
            <a:solidFill>
              <a:srgbClr val="DDDDDD"/>
            </a:solidFill>
            <a:ln w="12700">
              <a:noFill/>
              <a:miter lim="800000"/>
              <a:headEnd/>
              <a:tailEnd/>
            </a:ln>
          </p:spPr>
          <p:txBody>
            <a:bodyPr wrap="none" anchor="ctr"/>
            <a:lstStyle/>
            <a:p>
              <a:endParaRPr lang="zh-CN" altLang="en-US" sz="1400"/>
            </a:p>
          </p:txBody>
        </p:sp>
        <p:sp>
          <p:nvSpPr>
            <p:cNvPr id="31750" name="Rectangle 7"/>
            <p:cNvSpPr>
              <a:spLocks noChangeArrowheads="1"/>
            </p:cNvSpPr>
            <p:nvPr/>
          </p:nvSpPr>
          <p:spPr bwMode="auto">
            <a:xfrm>
              <a:off x="421" y="1496"/>
              <a:ext cx="4954" cy="1665"/>
            </a:xfrm>
            <a:prstGeom prst="rect">
              <a:avLst/>
            </a:prstGeom>
            <a:solidFill>
              <a:srgbClr val="CCECFF"/>
            </a:solidFill>
            <a:ln w="25400">
              <a:solidFill>
                <a:schemeClr val="tx1"/>
              </a:solidFill>
              <a:miter lim="800000"/>
              <a:headEnd/>
              <a:tailEnd/>
            </a:ln>
          </p:spPr>
          <p:txBody>
            <a:bodyPr wrap="none" anchor="ctr"/>
            <a:lstStyle/>
            <a:p>
              <a:endParaRPr lang="zh-CN" altLang="en-US" sz="1400"/>
            </a:p>
          </p:txBody>
        </p:sp>
        <p:sp>
          <p:nvSpPr>
            <p:cNvPr id="31751" name="Rectangle 8"/>
            <p:cNvSpPr>
              <a:spLocks noChangeArrowheads="1"/>
            </p:cNvSpPr>
            <p:nvPr/>
          </p:nvSpPr>
          <p:spPr bwMode="auto">
            <a:xfrm>
              <a:off x="430" y="3168"/>
              <a:ext cx="4934" cy="429"/>
            </a:xfrm>
            <a:prstGeom prst="rect">
              <a:avLst/>
            </a:prstGeom>
            <a:solidFill>
              <a:srgbClr val="FFFF99"/>
            </a:solidFill>
            <a:ln w="12700">
              <a:solidFill>
                <a:srgbClr val="333399"/>
              </a:solidFill>
              <a:miter lim="800000"/>
              <a:headEnd/>
              <a:tailEnd/>
            </a:ln>
          </p:spPr>
          <p:txBody>
            <a:bodyPr wrap="none" anchor="ctr"/>
            <a:lstStyle/>
            <a:p>
              <a:endParaRPr lang="zh-CN" altLang="en-US" sz="1400"/>
            </a:p>
          </p:txBody>
        </p:sp>
        <p:sp>
          <p:nvSpPr>
            <p:cNvPr id="31752" name="Line 9"/>
            <p:cNvSpPr>
              <a:spLocks noChangeShapeType="1"/>
            </p:cNvSpPr>
            <p:nvPr/>
          </p:nvSpPr>
          <p:spPr bwMode="auto">
            <a:xfrm>
              <a:off x="418" y="1780"/>
              <a:ext cx="4963" cy="0"/>
            </a:xfrm>
            <a:prstGeom prst="line">
              <a:avLst/>
            </a:prstGeom>
            <a:noFill/>
            <a:ln w="12700">
              <a:solidFill>
                <a:schemeClr val="tx1"/>
              </a:solidFill>
              <a:round/>
              <a:headEnd/>
              <a:tailEnd/>
            </a:ln>
          </p:spPr>
          <p:txBody>
            <a:bodyPr wrap="none" anchor="ctr"/>
            <a:lstStyle/>
            <a:p>
              <a:endParaRPr lang="zh-CN" altLang="en-US" sz="1400"/>
            </a:p>
          </p:txBody>
        </p:sp>
        <p:sp>
          <p:nvSpPr>
            <p:cNvPr id="31753" name="Line 10"/>
            <p:cNvSpPr>
              <a:spLocks noChangeShapeType="1"/>
            </p:cNvSpPr>
            <p:nvPr/>
          </p:nvSpPr>
          <p:spPr bwMode="auto">
            <a:xfrm>
              <a:off x="418" y="2059"/>
              <a:ext cx="4963" cy="0"/>
            </a:xfrm>
            <a:prstGeom prst="line">
              <a:avLst/>
            </a:prstGeom>
            <a:noFill/>
            <a:ln w="12700">
              <a:solidFill>
                <a:schemeClr val="tx1"/>
              </a:solidFill>
              <a:round/>
              <a:headEnd/>
              <a:tailEnd/>
            </a:ln>
          </p:spPr>
          <p:txBody>
            <a:bodyPr wrap="none" anchor="ctr"/>
            <a:lstStyle/>
            <a:p>
              <a:endParaRPr lang="zh-CN" altLang="en-US" sz="1400"/>
            </a:p>
          </p:txBody>
        </p:sp>
        <p:sp>
          <p:nvSpPr>
            <p:cNvPr id="31754" name="Line 11"/>
            <p:cNvSpPr>
              <a:spLocks noChangeShapeType="1"/>
            </p:cNvSpPr>
            <p:nvPr/>
          </p:nvSpPr>
          <p:spPr bwMode="auto">
            <a:xfrm>
              <a:off x="418" y="2339"/>
              <a:ext cx="4963" cy="0"/>
            </a:xfrm>
            <a:prstGeom prst="line">
              <a:avLst/>
            </a:prstGeom>
            <a:noFill/>
            <a:ln w="12700">
              <a:solidFill>
                <a:schemeClr val="tx1"/>
              </a:solidFill>
              <a:round/>
              <a:headEnd/>
              <a:tailEnd/>
            </a:ln>
          </p:spPr>
          <p:txBody>
            <a:bodyPr wrap="none" anchor="ctr"/>
            <a:lstStyle/>
            <a:p>
              <a:endParaRPr lang="zh-CN" altLang="en-US" sz="1400"/>
            </a:p>
          </p:txBody>
        </p:sp>
        <p:sp>
          <p:nvSpPr>
            <p:cNvPr id="31755" name="Line 12"/>
            <p:cNvSpPr>
              <a:spLocks noChangeShapeType="1"/>
            </p:cNvSpPr>
            <p:nvPr/>
          </p:nvSpPr>
          <p:spPr bwMode="auto">
            <a:xfrm>
              <a:off x="418" y="2615"/>
              <a:ext cx="4963" cy="0"/>
            </a:xfrm>
            <a:prstGeom prst="line">
              <a:avLst/>
            </a:prstGeom>
            <a:noFill/>
            <a:ln w="12700">
              <a:solidFill>
                <a:schemeClr val="tx1"/>
              </a:solidFill>
              <a:round/>
              <a:headEnd/>
              <a:tailEnd/>
            </a:ln>
          </p:spPr>
          <p:txBody>
            <a:bodyPr wrap="none" anchor="ctr"/>
            <a:lstStyle/>
            <a:p>
              <a:endParaRPr lang="zh-CN" altLang="en-US" sz="1400"/>
            </a:p>
          </p:txBody>
        </p:sp>
        <p:sp>
          <p:nvSpPr>
            <p:cNvPr id="31756" name="Line 13"/>
            <p:cNvSpPr>
              <a:spLocks noChangeShapeType="1"/>
            </p:cNvSpPr>
            <p:nvPr/>
          </p:nvSpPr>
          <p:spPr bwMode="auto">
            <a:xfrm>
              <a:off x="418" y="2895"/>
              <a:ext cx="4963" cy="0"/>
            </a:xfrm>
            <a:prstGeom prst="line">
              <a:avLst/>
            </a:prstGeom>
            <a:noFill/>
            <a:ln w="12700">
              <a:solidFill>
                <a:schemeClr val="tx1"/>
              </a:solidFill>
              <a:round/>
              <a:headEnd/>
              <a:tailEnd/>
            </a:ln>
          </p:spPr>
          <p:txBody>
            <a:bodyPr wrap="none" anchor="ctr"/>
            <a:lstStyle/>
            <a:p>
              <a:endParaRPr lang="zh-CN" altLang="en-US" sz="1400"/>
            </a:p>
          </p:txBody>
        </p:sp>
        <p:sp>
          <p:nvSpPr>
            <p:cNvPr id="31757" name="Line 14"/>
            <p:cNvSpPr>
              <a:spLocks noChangeShapeType="1"/>
            </p:cNvSpPr>
            <p:nvPr/>
          </p:nvSpPr>
          <p:spPr bwMode="auto">
            <a:xfrm>
              <a:off x="1028" y="1501"/>
              <a:ext cx="0" cy="279"/>
            </a:xfrm>
            <a:prstGeom prst="line">
              <a:avLst/>
            </a:prstGeom>
            <a:noFill/>
            <a:ln w="12700">
              <a:solidFill>
                <a:schemeClr val="tx1"/>
              </a:solidFill>
              <a:round/>
              <a:headEnd/>
              <a:tailEnd/>
            </a:ln>
          </p:spPr>
          <p:txBody>
            <a:bodyPr wrap="none" anchor="ctr"/>
            <a:lstStyle/>
            <a:p>
              <a:endParaRPr lang="zh-CN" altLang="en-US" sz="1400"/>
            </a:p>
          </p:txBody>
        </p:sp>
        <p:sp>
          <p:nvSpPr>
            <p:cNvPr id="31758" name="Line 15"/>
            <p:cNvSpPr>
              <a:spLocks noChangeShapeType="1"/>
            </p:cNvSpPr>
            <p:nvPr/>
          </p:nvSpPr>
          <p:spPr bwMode="auto">
            <a:xfrm>
              <a:off x="1648" y="1501"/>
              <a:ext cx="0" cy="279"/>
            </a:xfrm>
            <a:prstGeom prst="line">
              <a:avLst/>
            </a:prstGeom>
            <a:noFill/>
            <a:ln w="12700">
              <a:solidFill>
                <a:schemeClr val="tx1"/>
              </a:solidFill>
              <a:round/>
              <a:headEnd/>
              <a:tailEnd/>
            </a:ln>
          </p:spPr>
          <p:txBody>
            <a:bodyPr wrap="none" anchor="ctr"/>
            <a:lstStyle/>
            <a:p>
              <a:endParaRPr lang="zh-CN" altLang="en-US" sz="1400"/>
            </a:p>
          </p:txBody>
        </p:sp>
        <p:sp>
          <p:nvSpPr>
            <p:cNvPr id="31759" name="Line 16"/>
            <p:cNvSpPr>
              <a:spLocks noChangeShapeType="1"/>
            </p:cNvSpPr>
            <p:nvPr/>
          </p:nvSpPr>
          <p:spPr bwMode="auto">
            <a:xfrm>
              <a:off x="1648" y="2065"/>
              <a:ext cx="0" cy="272"/>
            </a:xfrm>
            <a:prstGeom prst="line">
              <a:avLst/>
            </a:prstGeom>
            <a:noFill/>
            <a:ln w="12700">
              <a:solidFill>
                <a:schemeClr val="tx1"/>
              </a:solidFill>
              <a:round/>
              <a:headEnd/>
              <a:tailEnd/>
            </a:ln>
          </p:spPr>
          <p:txBody>
            <a:bodyPr wrap="none" anchor="ctr"/>
            <a:lstStyle/>
            <a:p>
              <a:endParaRPr lang="zh-CN" altLang="en-US" sz="1400"/>
            </a:p>
          </p:txBody>
        </p:sp>
        <p:sp>
          <p:nvSpPr>
            <p:cNvPr id="31760" name="Line 17"/>
            <p:cNvSpPr>
              <a:spLocks noChangeShapeType="1"/>
            </p:cNvSpPr>
            <p:nvPr/>
          </p:nvSpPr>
          <p:spPr bwMode="auto">
            <a:xfrm>
              <a:off x="2891" y="1501"/>
              <a:ext cx="0" cy="836"/>
            </a:xfrm>
            <a:prstGeom prst="line">
              <a:avLst/>
            </a:prstGeom>
            <a:noFill/>
            <a:ln w="12700">
              <a:solidFill>
                <a:schemeClr val="tx1"/>
              </a:solidFill>
              <a:round/>
              <a:headEnd/>
              <a:tailEnd/>
            </a:ln>
          </p:spPr>
          <p:txBody>
            <a:bodyPr wrap="none" anchor="ctr"/>
            <a:lstStyle/>
            <a:p>
              <a:endParaRPr lang="zh-CN" altLang="en-US" sz="1400"/>
            </a:p>
          </p:txBody>
        </p:sp>
        <p:sp>
          <p:nvSpPr>
            <p:cNvPr id="31761" name="Line 18"/>
            <p:cNvSpPr>
              <a:spLocks noChangeShapeType="1"/>
            </p:cNvSpPr>
            <p:nvPr/>
          </p:nvSpPr>
          <p:spPr bwMode="auto">
            <a:xfrm flipV="1">
              <a:off x="4133" y="2892"/>
              <a:ext cx="0" cy="278"/>
            </a:xfrm>
            <a:prstGeom prst="line">
              <a:avLst/>
            </a:prstGeom>
            <a:noFill/>
            <a:ln w="12700">
              <a:solidFill>
                <a:schemeClr val="tx1"/>
              </a:solidFill>
              <a:round/>
              <a:headEnd/>
              <a:tailEnd/>
            </a:ln>
          </p:spPr>
          <p:txBody>
            <a:bodyPr wrap="none" anchor="ctr"/>
            <a:lstStyle/>
            <a:p>
              <a:endParaRPr lang="zh-CN" altLang="en-US" sz="1400"/>
            </a:p>
          </p:txBody>
        </p:sp>
        <p:sp>
          <p:nvSpPr>
            <p:cNvPr id="31762" name="Line 19"/>
            <p:cNvSpPr>
              <a:spLocks noChangeShapeType="1"/>
            </p:cNvSpPr>
            <p:nvPr/>
          </p:nvSpPr>
          <p:spPr bwMode="auto">
            <a:xfrm>
              <a:off x="3396" y="1786"/>
              <a:ext cx="0" cy="273"/>
            </a:xfrm>
            <a:prstGeom prst="line">
              <a:avLst/>
            </a:prstGeom>
            <a:noFill/>
            <a:ln w="12700">
              <a:solidFill>
                <a:schemeClr val="tx1"/>
              </a:solidFill>
              <a:round/>
              <a:headEnd/>
              <a:tailEnd/>
            </a:ln>
          </p:spPr>
          <p:txBody>
            <a:bodyPr wrap="none" anchor="ctr"/>
            <a:lstStyle/>
            <a:p>
              <a:endParaRPr lang="zh-CN" altLang="en-US" sz="1400"/>
            </a:p>
          </p:txBody>
        </p:sp>
        <p:sp>
          <p:nvSpPr>
            <p:cNvPr id="31763" name="Rectangle 27"/>
            <p:cNvSpPr>
              <a:spLocks noChangeArrowheads="1"/>
            </p:cNvSpPr>
            <p:nvPr/>
          </p:nvSpPr>
          <p:spPr bwMode="auto">
            <a:xfrm>
              <a:off x="479" y="1518"/>
              <a:ext cx="398"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版 本</a:t>
              </a:r>
            </a:p>
          </p:txBody>
        </p:sp>
        <p:sp>
          <p:nvSpPr>
            <p:cNvPr id="31764" name="Rectangle 28"/>
            <p:cNvSpPr>
              <a:spLocks noChangeArrowheads="1"/>
            </p:cNvSpPr>
            <p:nvPr/>
          </p:nvSpPr>
          <p:spPr bwMode="auto">
            <a:xfrm>
              <a:off x="2928" y="1818"/>
              <a:ext cx="341"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标志</a:t>
              </a:r>
            </a:p>
          </p:txBody>
        </p:sp>
        <p:sp>
          <p:nvSpPr>
            <p:cNvPr id="31765" name="Rectangle 29"/>
            <p:cNvSpPr>
              <a:spLocks noChangeArrowheads="1"/>
            </p:cNvSpPr>
            <p:nvPr/>
          </p:nvSpPr>
          <p:spPr bwMode="auto">
            <a:xfrm>
              <a:off x="603" y="2073"/>
              <a:ext cx="73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生 存 时 间</a:t>
              </a:r>
            </a:p>
          </p:txBody>
        </p:sp>
        <p:sp>
          <p:nvSpPr>
            <p:cNvPr id="31766" name="Rectangle 30"/>
            <p:cNvSpPr>
              <a:spLocks noChangeArrowheads="1"/>
            </p:cNvSpPr>
            <p:nvPr/>
          </p:nvSpPr>
          <p:spPr bwMode="auto">
            <a:xfrm>
              <a:off x="1945" y="2073"/>
              <a:ext cx="56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dirty="0">
                  <a:solidFill>
                    <a:srgbClr val="FF0000"/>
                  </a:solidFill>
                  <a:ea typeface="黑体" pitchFamily="49" charset="-122"/>
                </a:rPr>
                <a:t>协    议</a:t>
              </a:r>
            </a:p>
          </p:txBody>
        </p:sp>
        <p:sp>
          <p:nvSpPr>
            <p:cNvPr id="31767" name="Rectangle 31"/>
            <p:cNvSpPr>
              <a:spLocks noChangeArrowheads="1"/>
            </p:cNvSpPr>
            <p:nvPr/>
          </p:nvSpPr>
          <p:spPr bwMode="auto">
            <a:xfrm>
              <a:off x="1324" y="1818"/>
              <a:ext cx="56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标    识</a:t>
              </a:r>
            </a:p>
          </p:txBody>
        </p:sp>
        <p:sp>
          <p:nvSpPr>
            <p:cNvPr id="31768" name="Rectangle 32"/>
            <p:cNvSpPr>
              <a:spLocks noChangeArrowheads="1"/>
            </p:cNvSpPr>
            <p:nvPr/>
          </p:nvSpPr>
          <p:spPr bwMode="auto">
            <a:xfrm>
              <a:off x="1835" y="1518"/>
              <a:ext cx="73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区 分 服 务</a:t>
              </a:r>
            </a:p>
          </p:txBody>
        </p:sp>
        <p:sp>
          <p:nvSpPr>
            <p:cNvPr id="31769" name="Rectangle 33"/>
            <p:cNvSpPr>
              <a:spLocks noChangeArrowheads="1"/>
            </p:cNvSpPr>
            <p:nvPr/>
          </p:nvSpPr>
          <p:spPr bwMode="auto">
            <a:xfrm>
              <a:off x="3804" y="1518"/>
              <a:ext cx="794"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总   长   度</a:t>
              </a:r>
            </a:p>
          </p:txBody>
        </p:sp>
        <p:sp>
          <p:nvSpPr>
            <p:cNvPr id="31770" name="Rectangle 34"/>
            <p:cNvSpPr>
              <a:spLocks noChangeArrowheads="1"/>
            </p:cNvSpPr>
            <p:nvPr/>
          </p:nvSpPr>
          <p:spPr bwMode="auto">
            <a:xfrm>
              <a:off x="3975" y="1818"/>
              <a:ext cx="794"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片   偏   移</a:t>
              </a:r>
            </a:p>
          </p:txBody>
        </p:sp>
        <p:sp>
          <p:nvSpPr>
            <p:cNvPr id="31771" name="Rectangle 35"/>
            <p:cNvSpPr>
              <a:spLocks noChangeArrowheads="1"/>
            </p:cNvSpPr>
            <p:nvPr/>
          </p:nvSpPr>
          <p:spPr bwMode="auto">
            <a:xfrm>
              <a:off x="4431" y="2910"/>
              <a:ext cx="56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填    充</a:t>
              </a:r>
            </a:p>
          </p:txBody>
        </p:sp>
        <p:sp>
          <p:nvSpPr>
            <p:cNvPr id="31772" name="Rectangle 36"/>
            <p:cNvSpPr>
              <a:spLocks noChangeArrowheads="1"/>
            </p:cNvSpPr>
            <p:nvPr/>
          </p:nvSpPr>
          <p:spPr bwMode="auto">
            <a:xfrm>
              <a:off x="3438" y="2073"/>
              <a:ext cx="1359"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首   部   检   验   和</a:t>
              </a:r>
            </a:p>
          </p:txBody>
        </p:sp>
        <p:sp>
          <p:nvSpPr>
            <p:cNvPr id="31773" name="Rectangle 37"/>
            <p:cNvSpPr>
              <a:spLocks noChangeArrowheads="1"/>
            </p:cNvSpPr>
            <p:nvPr/>
          </p:nvSpPr>
          <p:spPr bwMode="auto">
            <a:xfrm>
              <a:off x="2487" y="2362"/>
              <a:ext cx="794"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dirty="0">
                  <a:solidFill>
                    <a:srgbClr val="FF0000"/>
                  </a:solidFill>
                  <a:ea typeface="黑体" pitchFamily="49" charset="-122"/>
                </a:rPr>
                <a:t>源   地   址</a:t>
              </a:r>
            </a:p>
          </p:txBody>
        </p:sp>
        <p:sp>
          <p:nvSpPr>
            <p:cNvPr id="31774" name="Rectangle 38"/>
            <p:cNvSpPr>
              <a:spLocks noChangeArrowheads="1"/>
            </p:cNvSpPr>
            <p:nvPr/>
          </p:nvSpPr>
          <p:spPr bwMode="auto">
            <a:xfrm>
              <a:off x="2326" y="2640"/>
              <a:ext cx="1076"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dirty="0">
                  <a:solidFill>
                    <a:srgbClr val="FF0000"/>
                  </a:solidFill>
                  <a:ea typeface="黑体" pitchFamily="49" charset="-122"/>
                </a:rPr>
                <a:t>目   的   地   址</a:t>
              </a:r>
            </a:p>
          </p:txBody>
        </p:sp>
        <p:sp>
          <p:nvSpPr>
            <p:cNvPr id="31775" name="Rectangle 39"/>
            <p:cNvSpPr>
              <a:spLocks noChangeArrowheads="1"/>
            </p:cNvSpPr>
            <p:nvPr/>
          </p:nvSpPr>
          <p:spPr bwMode="auto">
            <a:xfrm>
              <a:off x="1109" y="2910"/>
              <a:ext cx="237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可   选   字   段  （长   度   可   变）</a:t>
              </a:r>
            </a:p>
          </p:txBody>
        </p:sp>
        <p:sp>
          <p:nvSpPr>
            <p:cNvPr id="31776" name="Rectangle 41"/>
            <p:cNvSpPr>
              <a:spLocks noChangeArrowheads="1"/>
            </p:cNvSpPr>
            <p:nvPr/>
          </p:nvSpPr>
          <p:spPr bwMode="auto">
            <a:xfrm>
              <a:off x="967" y="1506"/>
              <a:ext cx="567" cy="192"/>
            </a:xfrm>
            <a:prstGeom prst="rect">
              <a:avLst/>
            </a:prstGeom>
            <a:noFill/>
            <a:ln w="12700">
              <a:noFill/>
              <a:miter lim="800000"/>
              <a:headEnd/>
              <a:tailEnd/>
            </a:ln>
          </p:spPr>
          <p:txBody>
            <a:bodyPr wrap="none" lIns="90488" tIns="44450" rIns="90488" bIns="44450">
              <a:spAutoFit/>
            </a:bodyPr>
            <a:lstStyle/>
            <a:p>
              <a:pPr defTabSz="762000"/>
              <a:r>
                <a:rPr kumimoji="1" lang="zh-CN" altLang="en-US" sz="1400">
                  <a:solidFill>
                    <a:srgbClr val="333399"/>
                  </a:solidFill>
                  <a:ea typeface="黑体" pitchFamily="49" charset="-122"/>
                </a:rPr>
                <a:t>首部长度</a:t>
              </a:r>
            </a:p>
          </p:txBody>
        </p:sp>
        <p:grpSp>
          <p:nvGrpSpPr>
            <p:cNvPr id="3" name="Group 42"/>
            <p:cNvGrpSpPr>
              <a:grpSpLocks/>
            </p:cNvGrpSpPr>
            <p:nvPr/>
          </p:nvGrpSpPr>
          <p:grpSpPr bwMode="auto">
            <a:xfrm>
              <a:off x="379" y="2999"/>
              <a:ext cx="83" cy="44"/>
              <a:chOff x="833" y="3024"/>
              <a:chExt cx="78" cy="51"/>
            </a:xfrm>
          </p:grpSpPr>
          <p:sp>
            <p:nvSpPr>
              <p:cNvPr id="31784" name="Rectangle 43"/>
              <p:cNvSpPr>
                <a:spLocks noChangeArrowheads="1"/>
              </p:cNvSpPr>
              <p:nvPr/>
            </p:nvSpPr>
            <p:spPr bwMode="auto">
              <a:xfrm>
                <a:off x="833" y="3024"/>
                <a:ext cx="78" cy="51"/>
              </a:xfrm>
              <a:prstGeom prst="rect">
                <a:avLst/>
              </a:prstGeom>
              <a:solidFill>
                <a:schemeClr val="bg1"/>
              </a:solidFill>
              <a:ln w="12700">
                <a:noFill/>
                <a:miter lim="800000"/>
                <a:headEnd/>
                <a:tailEnd/>
              </a:ln>
            </p:spPr>
            <p:txBody>
              <a:bodyPr wrap="none" anchor="ctr"/>
              <a:lstStyle/>
              <a:p>
                <a:endParaRPr lang="zh-CN" altLang="en-US" sz="1400"/>
              </a:p>
            </p:txBody>
          </p:sp>
          <p:sp>
            <p:nvSpPr>
              <p:cNvPr id="31785" name="Line 44"/>
              <p:cNvSpPr>
                <a:spLocks noChangeShapeType="1"/>
              </p:cNvSpPr>
              <p:nvPr/>
            </p:nvSpPr>
            <p:spPr bwMode="auto">
              <a:xfrm>
                <a:off x="839" y="3030"/>
                <a:ext cx="68" cy="0"/>
              </a:xfrm>
              <a:prstGeom prst="line">
                <a:avLst/>
              </a:prstGeom>
              <a:noFill/>
              <a:ln w="25400">
                <a:solidFill>
                  <a:schemeClr val="tx1"/>
                </a:solidFill>
                <a:round/>
                <a:headEnd/>
                <a:tailEnd/>
              </a:ln>
            </p:spPr>
            <p:txBody>
              <a:bodyPr wrap="none" anchor="ctr"/>
              <a:lstStyle/>
              <a:p>
                <a:endParaRPr lang="zh-CN" altLang="en-US" sz="1400"/>
              </a:p>
            </p:txBody>
          </p:sp>
          <p:sp>
            <p:nvSpPr>
              <p:cNvPr id="31786" name="Line 45"/>
              <p:cNvSpPr>
                <a:spLocks noChangeShapeType="1"/>
              </p:cNvSpPr>
              <p:nvPr/>
            </p:nvSpPr>
            <p:spPr bwMode="auto">
              <a:xfrm>
                <a:off x="839" y="3075"/>
                <a:ext cx="68" cy="0"/>
              </a:xfrm>
              <a:prstGeom prst="line">
                <a:avLst/>
              </a:prstGeom>
              <a:noFill/>
              <a:ln w="25400">
                <a:solidFill>
                  <a:schemeClr val="tx1"/>
                </a:solidFill>
                <a:round/>
                <a:headEnd/>
                <a:tailEnd/>
              </a:ln>
            </p:spPr>
            <p:txBody>
              <a:bodyPr wrap="none" anchor="ctr"/>
              <a:lstStyle/>
              <a:p>
                <a:endParaRPr lang="zh-CN" altLang="en-US" sz="1400"/>
              </a:p>
            </p:txBody>
          </p:sp>
        </p:grpSp>
        <p:grpSp>
          <p:nvGrpSpPr>
            <p:cNvPr id="4" name="Group 46"/>
            <p:cNvGrpSpPr>
              <a:grpSpLocks/>
            </p:cNvGrpSpPr>
            <p:nvPr/>
          </p:nvGrpSpPr>
          <p:grpSpPr bwMode="auto">
            <a:xfrm>
              <a:off x="5335" y="3005"/>
              <a:ext cx="83" cy="42"/>
              <a:chOff x="5432" y="3030"/>
              <a:chExt cx="78" cy="51"/>
            </a:xfrm>
          </p:grpSpPr>
          <p:sp>
            <p:nvSpPr>
              <p:cNvPr id="31781" name="Rectangle 47"/>
              <p:cNvSpPr>
                <a:spLocks noChangeArrowheads="1"/>
              </p:cNvSpPr>
              <p:nvPr/>
            </p:nvSpPr>
            <p:spPr bwMode="auto">
              <a:xfrm>
                <a:off x="5432" y="3030"/>
                <a:ext cx="78" cy="51"/>
              </a:xfrm>
              <a:prstGeom prst="rect">
                <a:avLst/>
              </a:prstGeom>
              <a:solidFill>
                <a:schemeClr val="bg1"/>
              </a:solidFill>
              <a:ln w="12700">
                <a:noFill/>
                <a:miter lim="800000"/>
                <a:headEnd/>
                <a:tailEnd/>
              </a:ln>
            </p:spPr>
            <p:txBody>
              <a:bodyPr wrap="none" anchor="ctr"/>
              <a:lstStyle/>
              <a:p>
                <a:endParaRPr lang="zh-CN" altLang="en-US" sz="1400"/>
              </a:p>
            </p:txBody>
          </p:sp>
          <p:sp>
            <p:nvSpPr>
              <p:cNvPr id="31782" name="Line 48"/>
              <p:cNvSpPr>
                <a:spLocks noChangeShapeType="1"/>
              </p:cNvSpPr>
              <p:nvPr/>
            </p:nvSpPr>
            <p:spPr bwMode="auto">
              <a:xfrm>
                <a:off x="5438" y="3036"/>
                <a:ext cx="68" cy="0"/>
              </a:xfrm>
              <a:prstGeom prst="line">
                <a:avLst/>
              </a:prstGeom>
              <a:noFill/>
              <a:ln w="25400">
                <a:solidFill>
                  <a:schemeClr val="tx1"/>
                </a:solidFill>
                <a:round/>
                <a:headEnd/>
                <a:tailEnd/>
              </a:ln>
            </p:spPr>
            <p:txBody>
              <a:bodyPr wrap="none" anchor="ctr"/>
              <a:lstStyle/>
              <a:p>
                <a:endParaRPr lang="zh-CN" altLang="en-US" sz="1400"/>
              </a:p>
            </p:txBody>
          </p:sp>
          <p:sp>
            <p:nvSpPr>
              <p:cNvPr id="31783" name="Line 49"/>
              <p:cNvSpPr>
                <a:spLocks noChangeShapeType="1"/>
              </p:cNvSpPr>
              <p:nvPr/>
            </p:nvSpPr>
            <p:spPr bwMode="auto">
              <a:xfrm>
                <a:off x="5438" y="3081"/>
                <a:ext cx="68" cy="0"/>
              </a:xfrm>
              <a:prstGeom prst="line">
                <a:avLst/>
              </a:prstGeom>
              <a:noFill/>
              <a:ln w="25400">
                <a:solidFill>
                  <a:schemeClr val="tx1"/>
                </a:solidFill>
                <a:round/>
                <a:headEnd/>
                <a:tailEnd/>
              </a:ln>
            </p:spPr>
            <p:txBody>
              <a:bodyPr wrap="none" anchor="ctr"/>
              <a:lstStyle/>
              <a:p>
                <a:endParaRPr lang="zh-CN" altLang="en-US" sz="1400"/>
              </a:p>
            </p:txBody>
          </p:sp>
        </p:grpSp>
        <p:sp>
          <p:nvSpPr>
            <p:cNvPr id="31779" name="Rectangle 50"/>
            <p:cNvSpPr>
              <a:spLocks noChangeArrowheads="1"/>
            </p:cNvSpPr>
            <p:nvPr/>
          </p:nvSpPr>
          <p:spPr bwMode="auto">
            <a:xfrm>
              <a:off x="2106" y="3252"/>
              <a:ext cx="1832" cy="192"/>
            </a:xfrm>
            <a:prstGeom prst="rect">
              <a:avLst/>
            </a:prstGeom>
            <a:noFill/>
            <a:ln w="12700">
              <a:noFill/>
              <a:miter lim="800000"/>
              <a:headEnd/>
              <a:tailEnd/>
            </a:ln>
          </p:spPr>
          <p:txBody>
            <a:bodyPr lIns="90488" tIns="44450" rIns="90488" bIns="44450">
              <a:spAutoFit/>
            </a:bodyPr>
            <a:lstStyle/>
            <a:p>
              <a:pPr defTabSz="762000"/>
              <a:r>
                <a:rPr kumimoji="1" lang="zh-CN" altLang="en-US" sz="1400">
                  <a:solidFill>
                    <a:srgbClr val="333399"/>
                  </a:solidFill>
                  <a:ea typeface="黑体" pitchFamily="49" charset="-122"/>
                </a:rPr>
                <a:t>数       据       部       分</a:t>
              </a:r>
            </a:p>
          </p:txBody>
        </p:sp>
        <p:sp>
          <p:nvSpPr>
            <p:cNvPr id="31780" name="Rectangle 59"/>
            <p:cNvSpPr>
              <a:spLocks noChangeArrowheads="1"/>
            </p:cNvSpPr>
            <p:nvPr/>
          </p:nvSpPr>
          <p:spPr bwMode="auto">
            <a:xfrm>
              <a:off x="408" y="1483"/>
              <a:ext cx="4974" cy="1678"/>
            </a:xfrm>
            <a:prstGeom prst="rect">
              <a:avLst/>
            </a:prstGeom>
            <a:noFill/>
            <a:ln w="57150">
              <a:solidFill>
                <a:schemeClr val="hlink"/>
              </a:solidFill>
              <a:miter lim="800000"/>
              <a:headEnd/>
              <a:tailEnd/>
            </a:ln>
          </p:spPr>
          <p:txBody>
            <a:bodyPr wrap="none" anchor="ctr"/>
            <a:lstStyle/>
            <a:p>
              <a:endParaRPr lang="zh-CN" altLang="en-US" sz="14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
          <p:cNvSpPr>
            <a:spLocks noGrp="1" noChangeArrowheads="1"/>
          </p:cNvSpPr>
          <p:nvPr>
            <p:ph type="title"/>
          </p:nvPr>
        </p:nvSpPr>
        <p:spPr>
          <a:xfrm>
            <a:off x="612775" y="228600"/>
            <a:ext cx="8153400" cy="990600"/>
          </a:xfrm>
        </p:spPr>
        <p:txBody>
          <a:bodyPr/>
          <a:lstStyle/>
          <a:p>
            <a:r>
              <a:rPr lang="en-US" altLang="zh-CN" dirty="0" smtClean="0"/>
              <a:t>2.2.2 </a:t>
            </a:r>
            <a:r>
              <a:rPr lang="zh-CN" altLang="en-US" dirty="0" smtClean="0"/>
              <a:t>检测字段（</a:t>
            </a:r>
            <a:r>
              <a:rPr lang="en-US" altLang="zh-CN" dirty="0" smtClean="0"/>
              <a:t>TCP</a:t>
            </a:r>
            <a:r>
              <a:rPr lang="zh-CN" altLang="en-US" dirty="0" smtClean="0"/>
              <a:t>首部）</a:t>
            </a:r>
          </a:p>
        </p:txBody>
      </p:sp>
      <p:sp>
        <p:nvSpPr>
          <p:cNvPr id="3379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D4AC1988-3F7B-4AD7-AE02-16B214590243}" type="slidenum">
              <a:rPr lang="en-US" altLang="zh-CN" smtClean="0">
                <a:latin typeface="Arial" pitchFamily="34" charset="0"/>
              </a:rPr>
              <a:pPr>
                <a:defRPr/>
              </a:pPr>
              <a:t>17</a:t>
            </a:fld>
            <a:endParaRPr lang="en-US" altLang="zh-CN" smtClean="0">
              <a:latin typeface="Arial" pitchFamily="34" charset="0"/>
            </a:endParaRPr>
          </a:p>
        </p:txBody>
      </p:sp>
      <p:grpSp>
        <p:nvGrpSpPr>
          <p:cNvPr id="2" name="Group 102"/>
          <p:cNvGrpSpPr>
            <a:grpSpLocks/>
          </p:cNvGrpSpPr>
          <p:nvPr/>
        </p:nvGrpSpPr>
        <p:grpSpPr bwMode="auto">
          <a:xfrm>
            <a:off x="990600" y="1981200"/>
            <a:ext cx="7043738" cy="4040188"/>
            <a:chOff x="763" y="1068"/>
            <a:chExt cx="4437" cy="2545"/>
          </a:xfrm>
        </p:grpSpPr>
        <p:sp>
          <p:nvSpPr>
            <p:cNvPr id="33797" name="Rectangle 8"/>
            <p:cNvSpPr>
              <a:spLocks noChangeArrowheads="1"/>
            </p:cNvSpPr>
            <p:nvPr/>
          </p:nvSpPr>
          <p:spPr bwMode="auto">
            <a:xfrm>
              <a:off x="767" y="1068"/>
              <a:ext cx="4290" cy="1741"/>
            </a:xfrm>
            <a:prstGeom prst="rect">
              <a:avLst/>
            </a:prstGeom>
            <a:solidFill>
              <a:srgbClr val="FFFFCC"/>
            </a:solidFill>
            <a:ln w="25400">
              <a:solidFill>
                <a:schemeClr val="tx1"/>
              </a:solidFill>
              <a:miter lim="800000"/>
              <a:headEnd/>
              <a:tailEnd/>
            </a:ln>
          </p:spPr>
          <p:txBody>
            <a:bodyPr wrap="none" anchor="ctr"/>
            <a:lstStyle/>
            <a:p>
              <a:endParaRPr lang="zh-CN" altLang="en-US" sz="1200"/>
            </a:p>
          </p:txBody>
        </p:sp>
        <p:sp>
          <p:nvSpPr>
            <p:cNvPr id="33798" name="Freeform 9"/>
            <p:cNvSpPr>
              <a:spLocks/>
            </p:cNvSpPr>
            <p:nvPr/>
          </p:nvSpPr>
          <p:spPr bwMode="auto">
            <a:xfrm>
              <a:off x="773" y="2809"/>
              <a:ext cx="4300" cy="477"/>
            </a:xfrm>
            <a:custGeom>
              <a:avLst/>
              <a:gdLst>
                <a:gd name="T0" fmla="*/ 0 w 4626"/>
                <a:gd name="T1" fmla="*/ 0 h 544"/>
                <a:gd name="T2" fmla="*/ 288 w 4626"/>
                <a:gd name="T3" fmla="*/ 75 h 544"/>
                <a:gd name="T4" fmla="*/ 607 w 4626"/>
                <a:gd name="T5" fmla="*/ 75 h 544"/>
                <a:gd name="T6" fmla="*/ 1546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w="12700" cap="flat" cmpd="sng">
              <a:noFill/>
              <a:prstDash val="solid"/>
              <a:round/>
              <a:headEnd/>
              <a:tailEnd/>
            </a:ln>
          </p:spPr>
          <p:txBody>
            <a:bodyPr/>
            <a:lstStyle/>
            <a:p>
              <a:endParaRPr lang="zh-CN" altLang="en-US" sz="1200"/>
            </a:p>
          </p:txBody>
        </p:sp>
        <p:sp>
          <p:nvSpPr>
            <p:cNvPr id="33799" name="Line 10"/>
            <p:cNvSpPr>
              <a:spLocks noChangeShapeType="1"/>
            </p:cNvSpPr>
            <p:nvPr/>
          </p:nvSpPr>
          <p:spPr bwMode="auto">
            <a:xfrm>
              <a:off x="763" y="1364"/>
              <a:ext cx="4297" cy="0"/>
            </a:xfrm>
            <a:prstGeom prst="line">
              <a:avLst/>
            </a:prstGeom>
            <a:noFill/>
            <a:ln w="12700">
              <a:solidFill>
                <a:schemeClr val="tx1"/>
              </a:solidFill>
              <a:round/>
              <a:headEnd/>
              <a:tailEnd/>
            </a:ln>
          </p:spPr>
          <p:txBody>
            <a:bodyPr wrap="none" anchor="ctr"/>
            <a:lstStyle/>
            <a:p>
              <a:endParaRPr lang="zh-CN" altLang="en-US" sz="1200"/>
            </a:p>
          </p:txBody>
        </p:sp>
        <p:sp>
          <p:nvSpPr>
            <p:cNvPr id="33800" name="Line 11"/>
            <p:cNvSpPr>
              <a:spLocks noChangeShapeType="1"/>
            </p:cNvSpPr>
            <p:nvPr/>
          </p:nvSpPr>
          <p:spPr bwMode="auto">
            <a:xfrm>
              <a:off x="771" y="1657"/>
              <a:ext cx="4289" cy="0"/>
            </a:xfrm>
            <a:prstGeom prst="line">
              <a:avLst/>
            </a:prstGeom>
            <a:noFill/>
            <a:ln w="12700">
              <a:solidFill>
                <a:schemeClr val="tx1"/>
              </a:solidFill>
              <a:round/>
              <a:headEnd/>
              <a:tailEnd/>
            </a:ln>
          </p:spPr>
          <p:txBody>
            <a:bodyPr wrap="none" anchor="ctr"/>
            <a:lstStyle/>
            <a:p>
              <a:endParaRPr lang="zh-CN" altLang="en-US" sz="1200"/>
            </a:p>
          </p:txBody>
        </p:sp>
        <p:sp>
          <p:nvSpPr>
            <p:cNvPr id="33801" name="Line 12"/>
            <p:cNvSpPr>
              <a:spLocks noChangeShapeType="1"/>
            </p:cNvSpPr>
            <p:nvPr/>
          </p:nvSpPr>
          <p:spPr bwMode="auto">
            <a:xfrm>
              <a:off x="763" y="1949"/>
              <a:ext cx="4297" cy="0"/>
            </a:xfrm>
            <a:prstGeom prst="line">
              <a:avLst/>
            </a:prstGeom>
            <a:noFill/>
            <a:ln w="12700">
              <a:solidFill>
                <a:schemeClr val="tx1"/>
              </a:solidFill>
              <a:round/>
              <a:headEnd/>
              <a:tailEnd/>
            </a:ln>
          </p:spPr>
          <p:txBody>
            <a:bodyPr wrap="none" anchor="ctr"/>
            <a:lstStyle/>
            <a:p>
              <a:endParaRPr lang="zh-CN" altLang="en-US" sz="1200"/>
            </a:p>
          </p:txBody>
        </p:sp>
        <p:sp>
          <p:nvSpPr>
            <p:cNvPr id="33802" name="Line 13"/>
            <p:cNvSpPr>
              <a:spLocks noChangeShapeType="1"/>
            </p:cNvSpPr>
            <p:nvPr/>
          </p:nvSpPr>
          <p:spPr bwMode="auto">
            <a:xfrm>
              <a:off x="763" y="2241"/>
              <a:ext cx="4297" cy="0"/>
            </a:xfrm>
            <a:prstGeom prst="line">
              <a:avLst/>
            </a:prstGeom>
            <a:noFill/>
            <a:ln w="12700">
              <a:solidFill>
                <a:schemeClr val="tx1"/>
              </a:solidFill>
              <a:round/>
              <a:headEnd/>
              <a:tailEnd/>
            </a:ln>
          </p:spPr>
          <p:txBody>
            <a:bodyPr wrap="none" anchor="ctr"/>
            <a:lstStyle/>
            <a:p>
              <a:endParaRPr lang="zh-CN" altLang="en-US" sz="1200"/>
            </a:p>
          </p:txBody>
        </p:sp>
        <p:sp>
          <p:nvSpPr>
            <p:cNvPr id="33803" name="Line 14"/>
            <p:cNvSpPr>
              <a:spLocks noChangeShapeType="1"/>
            </p:cNvSpPr>
            <p:nvPr/>
          </p:nvSpPr>
          <p:spPr bwMode="auto">
            <a:xfrm>
              <a:off x="771" y="2534"/>
              <a:ext cx="4289" cy="0"/>
            </a:xfrm>
            <a:prstGeom prst="line">
              <a:avLst/>
            </a:prstGeom>
            <a:noFill/>
            <a:ln w="12700">
              <a:solidFill>
                <a:schemeClr val="tx1"/>
              </a:solidFill>
              <a:round/>
              <a:headEnd/>
              <a:tailEnd/>
            </a:ln>
          </p:spPr>
          <p:txBody>
            <a:bodyPr wrap="none" anchor="ctr"/>
            <a:lstStyle/>
            <a:p>
              <a:endParaRPr lang="zh-CN" altLang="en-US" sz="1200"/>
            </a:p>
          </p:txBody>
        </p:sp>
        <p:sp>
          <p:nvSpPr>
            <p:cNvPr id="33804" name="Line 15"/>
            <p:cNvSpPr>
              <a:spLocks noChangeShapeType="1"/>
            </p:cNvSpPr>
            <p:nvPr/>
          </p:nvSpPr>
          <p:spPr bwMode="auto">
            <a:xfrm>
              <a:off x="2913" y="1071"/>
              <a:ext cx="0" cy="299"/>
            </a:xfrm>
            <a:prstGeom prst="line">
              <a:avLst/>
            </a:prstGeom>
            <a:noFill/>
            <a:ln w="12700">
              <a:solidFill>
                <a:schemeClr val="tx1"/>
              </a:solidFill>
              <a:round/>
              <a:headEnd/>
              <a:tailEnd/>
            </a:ln>
          </p:spPr>
          <p:txBody>
            <a:bodyPr wrap="none" anchor="ctr"/>
            <a:lstStyle/>
            <a:p>
              <a:endParaRPr lang="zh-CN" altLang="en-US" sz="1200"/>
            </a:p>
          </p:txBody>
        </p:sp>
        <p:sp>
          <p:nvSpPr>
            <p:cNvPr id="33805" name="Rectangle 16"/>
            <p:cNvSpPr>
              <a:spLocks noChangeArrowheads="1"/>
            </p:cNvSpPr>
            <p:nvPr/>
          </p:nvSpPr>
          <p:spPr bwMode="auto">
            <a:xfrm>
              <a:off x="3583" y="1125"/>
              <a:ext cx="794"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dirty="0">
                  <a:solidFill>
                    <a:srgbClr val="FF0000"/>
                  </a:solidFill>
                  <a:ea typeface="黑体" pitchFamily="49" charset="-122"/>
                </a:rPr>
                <a:t>目  的  端  口</a:t>
              </a:r>
            </a:p>
          </p:txBody>
        </p:sp>
        <p:sp>
          <p:nvSpPr>
            <p:cNvPr id="33806" name="Rectangle 17"/>
            <p:cNvSpPr>
              <a:spLocks noChangeArrowheads="1"/>
            </p:cNvSpPr>
            <p:nvPr/>
          </p:nvSpPr>
          <p:spPr bwMode="auto">
            <a:xfrm>
              <a:off x="853" y="1912"/>
              <a:ext cx="309" cy="289"/>
            </a:xfrm>
            <a:prstGeom prst="rect">
              <a:avLst/>
            </a:prstGeom>
            <a:noFill/>
            <a:ln w="12700">
              <a:noFill/>
              <a:miter lim="800000"/>
              <a:headEnd/>
              <a:tailEnd/>
            </a:ln>
          </p:spPr>
          <p:txBody>
            <a:bodyPr wrap="none" lIns="90488" tIns="44450" rIns="90488" bIns="44450">
              <a:spAutoFit/>
            </a:bodyPr>
            <a:lstStyle/>
            <a:p>
              <a:pPr defTabSz="762000"/>
              <a:r>
                <a:rPr kumimoji="1" lang="zh-CN" altLang="en-US" sz="1200">
                  <a:solidFill>
                    <a:srgbClr val="333399"/>
                  </a:solidFill>
                  <a:ea typeface="黑体" pitchFamily="49" charset="-122"/>
                </a:rPr>
                <a:t>数据</a:t>
              </a:r>
            </a:p>
            <a:p>
              <a:pPr defTabSz="762000"/>
              <a:r>
                <a:rPr kumimoji="1" lang="zh-CN" altLang="en-US" sz="1200">
                  <a:solidFill>
                    <a:srgbClr val="333399"/>
                  </a:solidFill>
                  <a:ea typeface="黑体" pitchFamily="49" charset="-122"/>
                </a:rPr>
                <a:t>偏移</a:t>
              </a:r>
            </a:p>
          </p:txBody>
        </p:sp>
        <p:sp>
          <p:nvSpPr>
            <p:cNvPr id="33807" name="Rectangle 18"/>
            <p:cNvSpPr>
              <a:spLocks noChangeArrowheads="1"/>
            </p:cNvSpPr>
            <p:nvPr/>
          </p:nvSpPr>
          <p:spPr bwMode="auto">
            <a:xfrm>
              <a:off x="1455" y="2299"/>
              <a:ext cx="697"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a:solidFill>
                    <a:srgbClr val="333399"/>
                  </a:solidFill>
                  <a:ea typeface="黑体" pitchFamily="49" charset="-122"/>
                </a:rPr>
                <a:t>检   验   和</a:t>
              </a:r>
            </a:p>
          </p:txBody>
        </p:sp>
        <p:sp>
          <p:nvSpPr>
            <p:cNvPr id="33808" name="Rectangle 19"/>
            <p:cNvSpPr>
              <a:spLocks noChangeArrowheads="1"/>
            </p:cNvSpPr>
            <p:nvPr/>
          </p:nvSpPr>
          <p:spPr bwMode="auto">
            <a:xfrm>
              <a:off x="1568" y="2569"/>
              <a:ext cx="1785" cy="173"/>
            </a:xfrm>
            <a:prstGeom prst="rect">
              <a:avLst/>
            </a:prstGeom>
            <a:noFill/>
            <a:ln w="12700">
              <a:noFill/>
              <a:miter lim="800000"/>
              <a:headEnd/>
              <a:tailEnd/>
            </a:ln>
          </p:spPr>
          <p:txBody>
            <a:bodyPr lIns="90488" tIns="44450" rIns="90488" bIns="44450">
              <a:spAutoFit/>
            </a:bodyPr>
            <a:lstStyle/>
            <a:p>
              <a:pPr defTabSz="762000"/>
              <a:r>
                <a:rPr kumimoji="1" lang="zh-CN" altLang="en-US" sz="1200">
                  <a:solidFill>
                    <a:srgbClr val="333399"/>
                  </a:solidFill>
                  <a:ea typeface="黑体" pitchFamily="49" charset="-122"/>
                </a:rPr>
                <a:t>选    项    （长  度  可  变）</a:t>
              </a:r>
            </a:p>
          </p:txBody>
        </p:sp>
        <p:sp>
          <p:nvSpPr>
            <p:cNvPr id="33809" name="Rectangle 20"/>
            <p:cNvSpPr>
              <a:spLocks noChangeArrowheads="1"/>
            </p:cNvSpPr>
            <p:nvPr/>
          </p:nvSpPr>
          <p:spPr bwMode="auto">
            <a:xfrm>
              <a:off x="1519" y="1125"/>
              <a:ext cx="600"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dirty="0">
                  <a:solidFill>
                    <a:srgbClr val="FF0000"/>
                  </a:solidFill>
                  <a:ea typeface="黑体" pitchFamily="49" charset="-122"/>
                </a:rPr>
                <a:t>源  端  口</a:t>
              </a:r>
            </a:p>
          </p:txBody>
        </p:sp>
        <p:sp>
          <p:nvSpPr>
            <p:cNvPr id="33810" name="Rectangle 21"/>
            <p:cNvSpPr>
              <a:spLocks noChangeArrowheads="1"/>
            </p:cNvSpPr>
            <p:nvPr/>
          </p:nvSpPr>
          <p:spPr bwMode="auto">
            <a:xfrm>
              <a:off x="2665" y="1414"/>
              <a:ext cx="485" cy="173"/>
            </a:xfrm>
            <a:prstGeom prst="rect">
              <a:avLst/>
            </a:prstGeom>
            <a:noFill/>
            <a:ln w="12700">
              <a:noFill/>
              <a:miter lim="800000"/>
              <a:headEnd/>
              <a:tailEnd/>
            </a:ln>
          </p:spPr>
          <p:txBody>
            <a:bodyPr lIns="90488" tIns="44450" rIns="90488" bIns="44450">
              <a:spAutoFit/>
            </a:bodyPr>
            <a:lstStyle/>
            <a:p>
              <a:pPr defTabSz="762000"/>
              <a:r>
                <a:rPr kumimoji="1" lang="zh-CN" altLang="en-US" sz="1200">
                  <a:solidFill>
                    <a:srgbClr val="333399"/>
                  </a:solidFill>
                  <a:ea typeface="黑体" pitchFamily="49" charset="-122"/>
                </a:rPr>
                <a:t>序   号</a:t>
              </a:r>
            </a:p>
          </p:txBody>
        </p:sp>
        <p:sp>
          <p:nvSpPr>
            <p:cNvPr id="33811" name="Line 22"/>
            <p:cNvSpPr>
              <a:spLocks noChangeShapeType="1"/>
            </p:cNvSpPr>
            <p:nvPr/>
          </p:nvSpPr>
          <p:spPr bwMode="auto">
            <a:xfrm>
              <a:off x="2916" y="1953"/>
              <a:ext cx="0" cy="577"/>
            </a:xfrm>
            <a:prstGeom prst="line">
              <a:avLst/>
            </a:prstGeom>
            <a:noFill/>
            <a:ln w="12700">
              <a:solidFill>
                <a:schemeClr val="tx1"/>
              </a:solidFill>
              <a:round/>
              <a:headEnd/>
              <a:tailEnd/>
            </a:ln>
          </p:spPr>
          <p:txBody>
            <a:bodyPr wrap="none" anchor="ctr"/>
            <a:lstStyle/>
            <a:p>
              <a:endParaRPr lang="zh-CN" altLang="en-US" sz="1200"/>
            </a:p>
          </p:txBody>
        </p:sp>
        <p:sp>
          <p:nvSpPr>
            <p:cNvPr id="33812" name="Rectangle 23"/>
            <p:cNvSpPr>
              <a:spLocks noChangeArrowheads="1"/>
            </p:cNvSpPr>
            <p:nvPr/>
          </p:nvSpPr>
          <p:spPr bwMode="auto">
            <a:xfrm>
              <a:off x="3493" y="2299"/>
              <a:ext cx="939"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a:solidFill>
                    <a:srgbClr val="333399"/>
                  </a:solidFill>
                  <a:ea typeface="黑体" pitchFamily="49" charset="-122"/>
                </a:rPr>
                <a:t>紧   急   指   针</a:t>
              </a:r>
            </a:p>
          </p:txBody>
        </p:sp>
        <p:sp>
          <p:nvSpPr>
            <p:cNvPr id="33813" name="Rectangle 24"/>
            <p:cNvSpPr>
              <a:spLocks noChangeArrowheads="1"/>
            </p:cNvSpPr>
            <p:nvPr/>
          </p:nvSpPr>
          <p:spPr bwMode="auto">
            <a:xfrm>
              <a:off x="3744" y="1996"/>
              <a:ext cx="454"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a:solidFill>
                    <a:srgbClr val="333399"/>
                  </a:solidFill>
                  <a:ea typeface="黑体" pitchFamily="49" charset="-122"/>
                </a:rPr>
                <a:t>窗   口</a:t>
              </a:r>
            </a:p>
          </p:txBody>
        </p:sp>
        <p:sp>
          <p:nvSpPr>
            <p:cNvPr id="33814" name="Rectangle 25"/>
            <p:cNvSpPr>
              <a:spLocks noChangeArrowheads="1"/>
            </p:cNvSpPr>
            <p:nvPr/>
          </p:nvSpPr>
          <p:spPr bwMode="auto">
            <a:xfrm>
              <a:off x="2528" y="1719"/>
              <a:ext cx="817" cy="173"/>
            </a:xfrm>
            <a:prstGeom prst="rect">
              <a:avLst/>
            </a:prstGeom>
            <a:noFill/>
            <a:ln w="12700">
              <a:noFill/>
              <a:miter lim="800000"/>
              <a:headEnd/>
              <a:tailEnd/>
            </a:ln>
          </p:spPr>
          <p:txBody>
            <a:bodyPr lIns="90488" tIns="44450" rIns="90488" bIns="44450">
              <a:spAutoFit/>
            </a:bodyPr>
            <a:lstStyle/>
            <a:p>
              <a:pPr defTabSz="762000"/>
              <a:r>
                <a:rPr kumimoji="1" lang="zh-CN" altLang="en-US" sz="1200">
                  <a:solidFill>
                    <a:srgbClr val="333399"/>
                  </a:solidFill>
                  <a:ea typeface="黑体" pitchFamily="49" charset="-122"/>
                </a:rPr>
                <a:t>确    认    号</a:t>
              </a:r>
            </a:p>
          </p:txBody>
        </p:sp>
        <p:sp>
          <p:nvSpPr>
            <p:cNvPr id="33815" name="Line 26"/>
            <p:cNvSpPr>
              <a:spLocks noChangeShapeType="1"/>
            </p:cNvSpPr>
            <p:nvPr/>
          </p:nvSpPr>
          <p:spPr bwMode="auto">
            <a:xfrm>
              <a:off x="1301" y="1953"/>
              <a:ext cx="0" cy="292"/>
            </a:xfrm>
            <a:prstGeom prst="line">
              <a:avLst/>
            </a:prstGeom>
            <a:noFill/>
            <a:ln w="12700">
              <a:solidFill>
                <a:schemeClr val="tx1"/>
              </a:solidFill>
              <a:round/>
              <a:headEnd/>
              <a:tailEnd/>
            </a:ln>
          </p:spPr>
          <p:txBody>
            <a:bodyPr wrap="none" anchor="ctr"/>
            <a:lstStyle/>
            <a:p>
              <a:endParaRPr lang="zh-CN" altLang="en-US" sz="1200"/>
            </a:p>
          </p:txBody>
        </p:sp>
        <p:sp>
          <p:nvSpPr>
            <p:cNvPr id="33816" name="Line 27"/>
            <p:cNvSpPr>
              <a:spLocks noChangeShapeType="1"/>
            </p:cNvSpPr>
            <p:nvPr/>
          </p:nvSpPr>
          <p:spPr bwMode="auto">
            <a:xfrm>
              <a:off x="2377" y="1950"/>
              <a:ext cx="0" cy="288"/>
            </a:xfrm>
            <a:prstGeom prst="line">
              <a:avLst/>
            </a:prstGeom>
            <a:noFill/>
            <a:ln w="12700">
              <a:solidFill>
                <a:schemeClr val="tx1"/>
              </a:solidFill>
              <a:round/>
              <a:headEnd/>
              <a:tailEnd/>
            </a:ln>
          </p:spPr>
          <p:txBody>
            <a:bodyPr wrap="none" anchor="ctr"/>
            <a:lstStyle/>
            <a:p>
              <a:endParaRPr lang="zh-CN" altLang="en-US" sz="1200"/>
            </a:p>
          </p:txBody>
        </p:sp>
        <p:sp>
          <p:nvSpPr>
            <p:cNvPr id="33817" name="Line 28"/>
            <p:cNvSpPr>
              <a:spLocks noChangeShapeType="1"/>
            </p:cNvSpPr>
            <p:nvPr/>
          </p:nvSpPr>
          <p:spPr bwMode="auto">
            <a:xfrm>
              <a:off x="2101" y="1953"/>
              <a:ext cx="0" cy="292"/>
            </a:xfrm>
            <a:prstGeom prst="line">
              <a:avLst/>
            </a:prstGeom>
            <a:noFill/>
            <a:ln w="12700">
              <a:solidFill>
                <a:schemeClr val="tx1"/>
              </a:solidFill>
              <a:round/>
              <a:headEnd/>
              <a:tailEnd/>
            </a:ln>
          </p:spPr>
          <p:txBody>
            <a:bodyPr wrap="none" anchor="ctr"/>
            <a:lstStyle/>
            <a:p>
              <a:endParaRPr lang="zh-CN" altLang="en-US" sz="1200"/>
            </a:p>
          </p:txBody>
        </p:sp>
        <p:sp>
          <p:nvSpPr>
            <p:cNvPr id="33818" name="Line 29"/>
            <p:cNvSpPr>
              <a:spLocks noChangeShapeType="1"/>
            </p:cNvSpPr>
            <p:nvPr/>
          </p:nvSpPr>
          <p:spPr bwMode="auto">
            <a:xfrm>
              <a:off x="2238" y="1953"/>
              <a:ext cx="0" cy="287"/>
            </a:xfrm>
            <a:prstGeom prst="line">
              <a:avLst/>
            </a:prstGeom>
            <a:noFill/>
            <a:ln w="12700">
              <a:solidFill>
                <a:schemeClr val="tx1"/>
              </a:solidFill>
              <a:round/>
              <a:headEnd/>
              <a:tailEnd/>
            </a:ln>
          </p:spPr>
          <p:txBody>
            <a:bodyPr wrap="none" anchor="ctr"/>
            <a:lstStyle/>
            <a:p>
              <a:endParaRPr lang="zh-CN" altLang="en-US" sz="1200"/>
            </a:p>
          </p:txBody>
        </p:sp>
        <p:sp>
          <p:nvSpPr>
            <p:cNvPr id="33819" name="Line 30"/>
            <p:cNvSpPr>
              <a:spLocks noChangeShapeType="1"/>
            </p:cNvSpPr>
            <p:nvPr/>
          </p:nvSpPr>
          <p:spPr bwMode="auto">
            <a:xfrm>
              <a:off x="2645" y="1953"/>
              <a:ext cx="0" cy="287"/>
            </a:xfrm>
            <a:prstGeom prst="line">
              <a:avLst/>
            </a:prstGeom>
            <a:noFill/>
            <a:ln w="12700">
              <a:solidFill>
                <a:schemeClr val="tx1"/>
              </a:solidFill>
              <a:round/>
              <a:headEnd/>
              <a:tailEnd/>
            </a:ln>
          </p:spPr>
          <p:txBody>
            <a:bodyPr wrap="none" anchor="ctr"/>
            <a:lstStyle/>
            <a:p>
              <a:endParaRPr lang="zh-CN" altLang="en-US" sz="1200"/>
            </a:p>
          </p:txBody>
        </p:sp>
        <p:sp>
          <p:nvSpPr>
            <p:cNvPr id="33820" name="Line 31"/>
            <p:cNvSpPr>
              <a:spLocks noChangeShapeType="1"/>
            </p:cNvSpPr>
            <p:nvPr/>
          </p:nvSpPr>
          <p:spPr bwMode="auto">
            <a:xfrm>
              <a:off x="2511" y="1953"/>
              <a:ext cx="0" cy="287"/>
            </a:xfrm>
            <a:prstGeom prst="line">
              <a:avLst/>
            </a:prstGeom>
            <a:noFill/>
            <a:ln w="12700">
              <a:solidFill>
                <a:schemeClr val="tx1"/>
              </a:solidFill>
              <a:round/>
              <a:headEnd/>
              <a:tailEnd/>
            </a:ln>
          </p:spPr>
          <p:txBody>
            <a:bodyPr wrap="none" anchor="ctr"/>
            <a:lstStyle/>
            <a:p>
              <a:endParaRPr lang="zh-CN" altLang="en-US" sz="1200"/>
            </a:p>
          </p:txBody>
        </p:sp>
        <p:sp>
          <p:nvSpPr>
            <p:cNvPr id="33821" name="Line 32"/>
            <p:cNvSpPr>
              <a:spLocks noChangeShapeType="1"/>
            </p:cNvSpPr>
            <p:nvPr/>
          </p:nvSpPr>
          <p:spPr bwMode="auto">
            <a:xfrm>
              <a:off x="2782" y="1953"/>
              <a:ext cx="0" cy="287"/>
            </a:xfrm>
            <a:prstGeom prst="line">
              <a:avLst/>
            </a:prstGeom>
            <a:noFill/>
            <a:ln w="12700">
              <a:solidFill>
                <a:schemeClr val="tx1"/>
              </a:solidFill>
              <a:round/>
              <a:headEnd/>
              <a:tailEnd/>
            </a:ln>
          </p:spPr>
          <p:txBody>
            <a:bodyPr wrap="none" anchor="ctr"/>
            <a:lstStyle/>
            <a:p>
              <a:endParaRPr lang="zh-CN" altLang="en-US" sz="1200"/>
            </a:p>
          </p:txBody>
        </p:sp>
        <p:sp>
          <p:nvSpPr>
            <p:cNvPr id="33822" name="Rectangle 33"/>
            <p:cNvSpPr>
              <a:spLocks noChangeArrowheads="1"/>
            </p:cNvSpPr>
            <p:nvPr/>
          </p:nvSpPr>
          <p:spPr bwMode="auto">
            <a:xfrm>
              <a:off x="1469" y="2002"/>
              <a:ext cx="454" cy="173"/>
            </a:xfrm>
            <a:prstGeom prst="rect">
              <a:avLst/>
            </a:prstGeom>
            <a:noFill/>
            <a:ln w="12700">
              <a:noFill/>
              <a:miter lim="800000"/>
              <a:headEnd/>
              <a:tailEnd/>
            </a:ln>
          </p:spPr>
          <p:txBody>
            <a:bodyPr wrap="none" lIns="90488" tIns="44450" rIns="90488" bIns="44450">
              <a:spAutoFit/>
            </a:bodyPr>
            <a:lstStyle/>
            <a:p>
              <a:pPr defTabSz="762000"/>
              <a:r>
                <a:rPr kumimoji="1" lang="zh-CN" altLang="en-US" sz="1200">
                  <a:solidFill>
                    <a:srgbClr val="333399"/>
                  </a:solidFill>
                  <a:ea typeface="黑体" pitchFamily="49" charset="-122"/>
                </a:rPr>
                <a:t>保   留</a:t>
              </a:r>
            </a:p>
          </p:txBody>
        </p:sp>
        <p:sp>
          <p:nvSpPr>
            <p:cNvPr id="33823" name="Rectangle 34"/>
            <p:cNvSpPr>
              <a:spLocks noChangeArrowheads="1"/>
            </p:cNvSpPr>
            <p:nvPr/>
          </p:nvSpPr>
          <p:spPr bwMode="auto">
            <a:xfrm>
              <a:off x="2776" y="1961"/>
              <a:ext cx="164" cy="318"/>
            </a:xfrm>
            <a:prstGeom prst="rect">
              <a:avLst/>
            </a:prstGeom>
            <a:noFill/>
            <a:ln w="12700">
              <a:noFill/>
              <a:miter lim="800000"/>
              <a:headEnd/>
              <a:tailEnd/>
            </a:ln>
          </p:spPr>
          <p:txBody>
            <a:bodyPr wrap="none" lIns="90488" tIns="44450" rIns="90488" bIns="44450">
              <a:spAutoFit/>
            </a:bodyPr>
            <a:lstStyle/>
            <a:p>
              <a:pPr algn="ctr" defTabSz="762000">
                <a:lnSpc>
                  <a:spcPct val="75000"/>
                </a:lnSpc>
              </a:pPr>
              <a:r>
                <a:rPr kumimoji="1" lang="en-US" altLang="zh-CN" sz="1200" b="1" dirty="0">
                  <a:ea typeface="黑体" pitchFamily="49" charset="-122"/>
                </a:rPr>
                <a:t>F</a:t>
              </a:r>
            </a:p>
            <a:p>
              <a:pPr algn="ctr" defTabSz="762000">
                <a:lnSpc>
                  <a:spcPct val="75000"/>
                </a:lnSpc>
              </a:pPr>
              <a:r>
                <a:rPr kumimoji="1" lang="en-US" altLang="zh-CN" sz="1200" b="1" dirty="0">
                  <a:ea typeface="黑体" pitchFamily="49" charset="-122"/>
                </a:rPr>
                <a:t>I</a:t>
              </a:r>
            </a:p>
            <a:p>
              <a:pPr algn="ctr" defTabSz="762000">
                <a:lnSpc>
                  <a:spcPct val="75000"/>
                </a:lnSpc>
              </a:pPr>
              <a:r>
                <a:rPr kumimoji="1" lang="en-US" altLang="zh-CN" sz="1200" b="1" dirty="0">
                  <a:ea typeface="黑体" pitchFamily="49" charset="-122"/>
                </a:rPr>
                <a:t>N</a:t>
              </a:r>
            </a:p>
          </p:txBody>
        </p:sp>
        <p:sp>
          <p:nvSpPr>
            <p:cNvPr id="33824" name="Rectangle 75"/>
            <p:cNvSpPr>
              <a:spLocks noChangeArrowheads="1"/>
            </p:cNvSpPr>
            <p:nvPr/>
          </p:nvSpPr>
          <p:spPr bwMode="auto">
            <a:xfrm>
              <a:off x="2639" y="1961"/>
              <a:ext cx="164" cy="318"/>
            </a:xfrm>
            <a:prstGeom prst="rect">
              <a:avLst/>
            </a:prstGeom>
            <a:noFill/>
            <a:ln w="12700">
              <a:noFill/>
              <a:miter lim="800000"/>
              <a:headEnd/>
              <a:tailEnd/>
            </a:ln>
          </p:spPr>
          <p:txBody>
            <a:bodyPr wrap="none" lIns="90488" tIns="44450" rIns="90488" bIns="44450">
              <a:spAutoFit/>
            </a:bodyPr>
            <a:lstStyle/>
            <a:p>
              <a:pPr defTabSz="762000">
                <a:lnSpc>
                  <a:spcPct val="75000"/>
                </a:lnSpc>
              </a:pPr>
              <a:r>
                <a:rPr kumimoji="1" lang="en-US" altLang="zh-CN" sz="1200" b="1" dirty="0">
                  <a:solidFill>
                    <a:srgbClr val="FF0000"/>
                  </a:solidFill>
                  <a:ea typeface="黑体" pitchFamily="49" charset="-122"/>
                </a:rPr>
                <a:t>S</a:t>
              </a:r>
            </a:p>
            <a:p>
              <a:pPr defTabSz="762000">
                <a:lnSpc>
                  <a:spcPct val="75000"/>
                </a:lnSpc>
              </a:pPr>
              <a:r>
                <a:rPr kumimoji="1" lang="en-US" altLang="zh-CN" sz="1200" b="1" dirty="0">
                  <a:solidFill>
                    <a:srgbClr val="FF0000"/>
                  </a:solidFill>
                  <a:ea typeface="黑体" pitchFamily="49" charset="-122"/>
                </a:rPr>
                <a:t>Y</a:t>
              </a:r>
            </a:p>
            <a:p>
              <a:pPr defTabSz="762000">
                <a:lnSpc>
                  <a:spcPct val="75000"/>
                </a:lnSpc>
              </a:pPr>
              <a:r>
                <a:rPr kumimoji="1" lang="en-US" altLang="zh-CN" sz="1200" b="1" dirty="0">
                  <a:solidFill>
                    <a:srgbClr val="FF0000"/>
                  </a:solidFill>
                  <a:ea typeface="黑体" pitchFamily="49" charset="-122"/>
                </a:rPr>
                <a:t>N</a:t>
              </a:r>
            </a:p>
          </p:txBody>
        </p:sp>
        <p:sp>
          <p:nvSpPr>
            <p:cNvPr id="33825" name="Rectangle 76"/>
            <p:cNvSpPr>
              <a:spLocks noChangeArrowheads="1"/>
            </p:cNvSpPr>
            <p:nvPr/>
          </p:nvSpPr>
          <p:spPr bwMode="auto">
            <a:xfrm>
              <a:off x="2506" y="1961"/>
              <a:ext cx="164" cy="318"/>
            </a:xfrm>
            <a:prstGeom prst="rect">
              <a:avLst/>
            </a:prstGeom>
            <a:noFill/>
            <a:ln w="12700">
              <a:noFill/>
              <a:miter lim="800000"/>
              <a:headEnd/>
              <a:tailEnd/>
            </a:ln>
          </p:spPr>
          <p:txBody>
            <a:bodyPr wrap="none" lIns="90488" tIns="44450" rIns="90488" bIns="44450">
              <a:spAutoFit/>
            </a:bodyPr>
            <a:lstStyle/>
            <a:p>
              <a:pPr defTabSz="762000">
                <a:lnSpc>
                  <a:spcPct val="75000"/>
                </a:lnSpc>
              </a:pPr>
              <a:r>
                <a:rPr kumimoji="1" lang="en-US" altLang="zh-CN" sz="1200" b="1" dirty="0">
                  <a:ea typeface="黑体" pitchFamily="49" charset="-122"/>
                </a:rPr>
                <a:t>R</a:t>
              </a:r>
            </a:p>
            <a:p>
              <a:pPr defTabSz="762000">
                <a:lnSpc>
                  <a:spcPct val="75000"/>
                </a:lnSpc>
              </a:pPr>
              <a:r>
                <a:rPr kumimoji="1" lang="en-US" altLang="zh-CN" sz="1200" b="1" dirty="0">
                  <a:ea typeface="黑体" pitchFamily="49" charset="-122"/>
                </a:rPr>
                <a:t>S</a:t>
              </a:r>
            </a:p>
            <a:p>
              <a:pPr defTabSz="762000">
                <a:lnSpc>
                  <a:spcPct val="75000"/>
                </a:lnSpc>
              </a:pPr>
              <a:r>
                <a:rPr kumimoji="1" lang="en-US" altLang="zh-CN" sz="1200" b="1" dirty="0">
                  <a:ea typeface="黑体" pitchFamily="49" charset="-122"/>
                </a:rPr>
                <a:t>T</a:t>
              </a:r>
            </a:p>
          </p:txBody>
        </p:sp>
        <p:sp>
          <p:nvSpPr>
            <p:cNvPr id="33826" name="Rectangle 77"/>
            <p:cNvSpPr>
              <a:spLocks noChangeArrowheads="1"/>
            </p:cNvSpPr>
            <p:nvPr/>
          </p:nvSpPr>
          <p:spPr bwMode="auto">
            <a:xfrm>
              <a:off x="2363" y="1961"/>
              <a:ext cx="164" cy="318"/>
            </a:xfrm>
            <a:prstGeom prst="rect">
              <a:avLst/>
            </a:prstGeom>
            <a:noFill/>
            <a:ln w="12700">
              <a:noFill/>
              <a:miter lim="800000"/>
              <a:headEnd/>
              <a:tailEnd/>
            </a:ln>
          </p:spPr>
          <p:txBody>
            <a:bodyPr wrap="none" lIns="90488" tIns="44450" rIns="90488" bIns="44450">
              <a:spAutoFit/>
            </a:bodyPr>
            <a:lstStyle/>
            <a:p>
              <a:pPr defTabSz="762000">
                <a:lnSpc>
                  <a:spcPct val="75000"/>
                </a:lnSpc>
              </a:pPr>
              <a:r>
                <a:rPr kumimoji="1" lang="en-US" altLang="zh-CN" sz="1200" b="1" dirty="0">
                  <a:ea typeface="黑体" pitchFamily="49" charset="-122"/>
                </a:rPr>
                <a:t>P</a:t>
              </a:r>
            </a:p>
            <a:p>
              <a:pPr defTabSz="762000">
                <a:lnSpc>
                  <a:spcPct val="75000"/>
                </a:lnSpc>
              </a:pPr>
              <a:r>
                <a:rPr kumimoji="1" lang="en-US" altLang="zh-CN" sz="1200" b="1" dirty="0">
                  <a:ea typeface="黑体" pitchFamily="49" charset="-122"/>
                </a:rPr>
                <a:t>S</a:t>
              </a:r>
            </a:p>
            <a:p>
              <a:pPr defTabSz="762000">
                <a:lnSpc>
                  <a:spcPct val="75000"/>
                </a:lnSpc>
              </a:pPr>
              <a:r>
                <a:rPr kumimoji="1" lang="en-US" altLang="zh-CN" sz="1200" b="1" dirty="0">
                  <a:ea typeface="黑体" pitchFamily="49" charset="-122"/>
                </a:rPr>
                <a:t>H</a:t>
              </a:r>
            </a:p>
          </p:txBody>
        </p:sp>
        <p:sp>
          <p:nvSpPr>
            <p:cNvPr id="33827" name="Rectangle 78"/>
            <p:cNvSpPr>
              <a:spLocks noChangeArrowheads="1"/>
            </p:cNvSpPr>
            <p:nvPr/>
          </p:nvSpPr>
          <p:spPr bwMode="auto">
            <a:xfrm>
              <a:off x="2229" y="1961"/>
              <a:ext cx="164" cy="318"/>
            </a:xfrm>
            <a:prstGeom prst="rect">
              <a:avLst/>
            </a:prstGeom>
            <a:noFill/>
            <a:ln w="12700">
              <a:noFill/>
              <a:miter lim="800000"/>
              <a:headEnd/>
              <a:tailEnd/>
            </a:ln>
          </p:spPr>
          <p:txBody>
            <a:bodyPr wrap="none" lIns="90488" tIns="44450" rIns="90488" bIns="44450">
              <a:spAutoFit/>
            </a:bodyPr>
            <a:lstStyle/>
            <a:p>
              <a:pPr defTabSz="762000">
                <a:lnSpc>
                  <a:spcPct val="75000"/>
                </a:lnSpc>
              </a:pPr>
              <a:r>
                <a:rPr kumimoji="1" lang="en-US" altLang="zh-CN" sz="1200" b="1" dirty="0">
                  <a:solidFill>
                    <a:srgbClr val="FF0000"/>
                  </a:solidFill>
                  <a:ea typeface="黑体" pitchFamily="49" charset="-122"/>
                </a:rPr>
                <a:t>A</a:t>
              </a:r>
            </a:p>
            <a:p>
              <a:pPr defTabSz="762000">
                <a:lnSpc>
                  <a:spcPct val="75000"/>
                </a:lnSpc>
              </a:pPr>
              <a:r>
                <a:rPr kumimoji="1" lang="en-US" altLang="zh-CN" sz="1200" b="1" dirty="0">
                  <a:solidFill>
                    <a:srgbClr val="FF0000"/>
                  </a:solidFill>
                  <a:ea typeface="黑体" pitchFamily="49" charset="-122"/>
                </a:rPr>
                <a:t>C</a:t>
              </a:r>
            </a:p>
            <a:p>
              <a:pPr defTabSz="762000">
                <a:lnSpc>
                  <a:spcPct val="75000"/>
                </a:lnSpc>
              </a:pPr>
              <a:r>
                <a:rPr kumimoji="1" lang="en-US" altLang="zh-CN" sz="1200" b="1" dirty="0">
                  <a:solidFill>
                    <a:srgbClr val="FF0000"/>
                  </a:solidFill>
                  <a:ea typeface="黑体" pitchFamily="49" charset="-122"/>
                </a:rPr>
                <a:t>K</a:t>
              </a:r>
            </a:p>
          </p:txBody>
        </p:sp>
        <p:sp>
          <p:nvSpPr>
            <p:cNvPr id="33828" name="Rectangle 79"/>
            <p:cNvSpPr>
              <a:spLocks noChangeArrowheads="1"/>
            </p:cNvSpPr>
            <p:nvPr/>
          </p:nvSpPr>
          <p:spPr bwMode="auto">
            <a:xfrm>
              <a:off x="2083" y="1961"/>
              <a:ext cx="164" cy="318"/>
            </a:xfrm>
            <a:prstGeom prst="rect">
              <a:avLst/>
            </a:prstGeom>
            <a:noFill/>
            <a:ln w="12700">
              <a:noFill/>
              <a:miter lim="800000"/>
              <a:headEnd/>
              <a:tailEnd/>
            </a:ln>
          </p:spPr>
          <p:txBody>
            <a:bodyPr wrap="none" lIns="90488" tIns="44450" rIns="90488" bIns="44450">
              <a:spAutoFit/>
            </a:bodyPr>
            <a:lstStyle/>
            <a:p>
              <a:pPr defTabSz="762000">
                <a:lnSpc>
                  <a:spcPct val="75000"/>
                </a:lnSpc>
              </a:pPr>
              <a:r>
                <a:rPr kumimoji="1" lang="en-US" altLang="zh-CN" sz="1200" b="1" dirty="0">
                  <a:ea typeface="黑体" pitchFamily="49" charset="-122"/>
                </a:rPr>
                <a:t>U</a:t>
              </a:r>
            </a:p>
            <a:p>
              <a:pPr defTabSz="762000">
                <a:lnSpc>
                  <a:spcPct val="75000"/>
                </a:lnSpc>
              </a:pPr>
              <a:r>
                <a:rPr kumimoji="1" lang="en-US" altLang="zh-CN" sz="1200" b="1" dirty="0">
                  <a:ea typeface="黑体" pitchFamily="49" charset="-122"/>
                </a:rPr>
                <a:t>R</a:t>
              </a:r>
            </a:p>
            <a:p>
              <a:pPr defTabSz="762000">
                <a:lnSpc>
                  <a:spcPct val="75000"/>
                </a:lnSpc>
              </a:pPr>
              <a:r>
                <a:rPr kumimoji="1" lang="en-US" altLang="zh-CN" sz="1200" b="1" dirty="0">
                  <a:ea typeface="黑体" pitchFamily="49" charset="-122"/>
                </a:rPr>
                <a:t>G</a:t>
              </a:r>
            </a:p>
          </p:txBody>
        </p:sp>
        <p:sp>
          <p:nvSpPr>
            <p:cNvPr id="33829" name="Line 81"/>
            <p:cNvSpPr>
              <a:spLocks noChangeShapeType="1"/>
            </p:cNvSpPr>
            <p:nvPr/>
          </p:nvSpPr>
          <p:spPr bwMode="auto">
            <a:xfrm flipH="1">
              <a:off x="3977" y="2541"/>
              <a:ext cx="2" cy="271"/>
            </a:xfrm>
            <a:prstGeom prst="line">
              <a:avLst/>
            </a:prstGeom>
            <a:noFill/>
            <a:ln w="12700">
              <a:solidFill>
                <a:schemeClr val="tx1"/>
              </a:solidFill>
              <a:round/>
              <a:headEnd/>
              <a:tailEnd/>
            </a:ln>
          </p:spPr>
          <p:txBody>
            <a:bodyPr/>
            <a:lstStyle/>
            <a:p>
              <a:endParaRPr lang="zh-CN" altLang="en-US" sz="1200"/>
            </a:p>
          </p:txBody>
        </p:sp>
        <p:sp>
          <p:nvSpPr>
            <p:cNvPr id="33830" name="Rectangle 82"/>
            <p:cNvSpPr>
              <a:spLocks noChangeArrowheads="1"/>
            </p:cNvSpPr>
            <p:nvPr/>
          </p:nvSpPr>
          <p:spPr bwMode="auto">
            <a:xfrm>
              <a:off x="2472" y="3302"/>
              <a:ext cx="2712" cy="311"/>
            </a:xfrm>
            <a:prstGeom prst="rect">
              <a:avLst/>
            </a:prstGeom>
            <a:solidFill>
              <a:srgbClr val="CCECFF"/>
            </a:solidFill>
            <a:ln w="9525">
              <a:noFill/>
              <a:miter lim="800000"/>
              <a:headEnd/>
              <a:tailEnd/>
            </a:ln>
          </p:spPr>
          <p:txBody>
            <a:bodyPr wrap="none" anchor="ctr"/>
            <a:lstStyle/>
            <a:p>
              <a:endParaRPr lang="zh-CN" altLang="en-US" sz="1200"/>
            </a:p>
          </p:txBody>
        </p:sp>
        <p:sp>
          <p:nvSpPr>
            <p:cNvPr id="33831" name="Rectangle 83"/>
            <p:cNvSpPr>
              <a:spLocks noChangeArrowheads="1"/>
            </p:cNvSpPr>
            <p:nvPr/>
          </p:nvSpPr>
          <p:spPr bwMode="auto">
            <a:xfrm>
              <a:off x="4263" y="2569"/>
              <a:ext cx="518" cy="173"/>
            </a:xfrm>
            <a:prstGeom prst="rect">
              <a:avLst/>
            </a:prstGeom>
            <a:noFill/>
            <a:ln w="12700">
              <a:noFill/>
              <a:miter lim="800000"/>
              <a:headEnd/>
              <a:tailEnd/>
            </a:ln>
          </p:spPr>
          <p:txBody>
            <a:bodyPr lIns="90488" tIns="44450" rIns="90488" bIns="44450">
              <a:spAutoFit/>
            </a:bodyPr>
            <a:lstStyle/>
            <a:p>
              <a:pPr defTabSz="762000"/>
              <a:r>
                <a:rPr kumimoji="1" lang="zh-CN" altLang="en-US" sz="1200">
                  <a:solidFill>
                    <a:srgbClr val="333399"/>
                  </a:solidFill>
                  <a:ea typeface="黑体" pitchFamily="49" charset="-122"/>
                </a:rPr>
                <a:t>填    充</a:t>
              </a:r>
            </a:p>
          </p:txBody>
        </p:sp>
        <p:sp>
          <p:nvSpPr>
            <p:cNvPr id="33832" name="Rectangle 84"/>
            <p:cNvSpPr>
              <a:spLocks noChangeArrowheads="1"/>
            </p:cNvSpPr>
            <p:nvPr/>
          </p:nvSpPr>
          <p:spPr bwMode="auto">
            <a:xfrm>
              <a:off x="3345" y="3337"/>
              <a:ext cx="697" cy="173"/>
            </a:xfrm>
            <a:prstGeom prst="rect">
              <a:avLst/>
            </a:prstGeom>
            <a:noFill/>
            <a:ln w="12700">
              <a:noFill/>
              <a:miter lim="800000"/>
              <a:headEnd/>
              <a:tailEnd/>
            </a:ln>
          </p:spPr>
          <p:txBody>
            <a:bodyPr wrap="none" lIns="90488" tIns="44450" rIns="90488" bIns="44450">
              <a:spAutoFit/>
            </a:bodyPr>
            <a:lstStyle/>
            <a:p>
              <a:pPr defTabSz="762000"/>
              <a:r>
                <a:rPr kumimoji="1" lang="en-US" altLang="zh-CN" sz="1200">
                  <a:solidFill>
                    <a:srgbClr val="333399"/>
                  </a:solidFill>
                  <a:ea typeface="黑体" pitchFamily="49" charset="-122"/>
                </a:rPr>
                <a:t>TCP </a:t>
              </a:r>
              <a:r>
                <a:rPr kumimoji="1" lang="zh-CN" altLang="en-US" sz="1200">
                  <a:solidFill>
                    <a:srgbClr val="333399"/>
                  </a:solidFill>
                  <a:ea typeface="黑体" pitchFamily="49" charset="-122"/>
                </a:rPr>
                <a:t>数据部分</a:t>
              </a:r>
            </a:p>
          </p:txBody>
        </p:sp>
        <p:sp>
          <p:nvSpPr>
            <p:cNvPr id="33833" name="Rectangle 85"/>
            <p:cNvSpPr>
              <a:spLocks noChangeArrowheads="1"/>
            </p:cNvSpPr>
            <p:nvPr/>
          </p:nvSpPr>
          <p:spPr bwMode="auto">
            <a:xfrm>
              <a:off x="1573" y="3286"/>
              <a:ext cx="886" cy="319"/>
            </a:xfrm>
            <a:prstGeom prst="rect">
              <a:avLst/>
            </a:prstGeom>
            <a:solidFill>
              <a:srgbClr val="FFFFCC"/>
            </a:solidFill>
            <a:ln w="12700">
              <a:noFill/>
              <a:miter lim="800000"/>
              <a:headEnd/>
              <a:tailEnd/>
            </a:ln>
          </p:spPr>
          <p:txBody>
            <a:bodyPr wrap="none" anchor="ctr"/>
            <a:lstStyle/>
            <a:p>
              <a:endParaRPr lang="zh-CN" altLang="en-US" sz="1200"/>
            </a:p>
          </p:txBody>
        </p:sp>
        <p:sp>
          <p:nvSpPr>
            <p:cNvPr id="33834" name="Rectangle 86"/>
            <p:cNvSpPr>
              <a:spLocks noChangeArrowheads="1"/>
            </p:cNvSpPr>
            <p:nvPr/>
          </p:nvSpPr>
          <p:spPr bwMode="auto">
            <a:xfrm>
              <a:off x="1573" y="3286"/>
              <a:ext cx="3627" cy="319"/>
            </a:xfrm>
            <a:prstGeom prst="rect">
              <a:avLst/>
            </a:prstGeom>
            <a:noFill/>
            <a:ln w="19050">
              <a:solidFill>
                <a:srgbClr val="333399"/>
              </a:solidFill>
              <a:miter lim="800000"/>
              <a:headEnd/>
              <a:tailEnd/>
            </a:ln>
          </p:spPr>
          <p:txBody>
            <a:bodyPr wrap="none" anchor="ctr"/>
            <a:lstStyle/>
            <a:p>
              <a:endParaRPr lang="zh-CN" altLang="en-US" sz="1200"/>
            </a:p>
          </p:txBody>
        </p:sp>
        <p:sp>
          <p:nvSpPr>
            <p:cNvPr id="33835" name="Line 87"/>
            <p:cNvSpPr>
              <a:spLocks noChangeShapeType="1"/>
            </p:cNvSpPr>
            <p:nvPr/>
          </p:nvSpPr>
          <p:spPr bwMode="auto">
            <a:xfrm flipH="1">
              <a:off x="2459" y="3293"/>
              <a:ext cx="0" cy="312"/>
            </a:xfrm>
            <a:prstGeom prst="line">
              <a:avLst/>
            </a:prstGeom>
            <a:noFill/>
            <a:ln w="12700">
              <a:solidFill>
                <a:schemeClr val="tx1"/>
              </a:solidFill>
              <a:round/>
              <a:headEnd/>
              <a:tailEnd/>
            </a:ln>
          </p:spPr>
          <p:txBody>
            <a:bodyPr/>
            <a:lstStyle/>
            <a:p>
              <a:endParaRPr lang="zh-CN" altLang="en-US" sz="1200"/>
            </a:p>
          </p:txBody>
        </p:sp>
        <p:sp>
          <p:nvSpPr>
            <p:cNvPr id="33836" name="Rectangle 88"/>
            <p:cNvSpPr>
              <a:spLocks noChangeArrowheads="1"/>
            </p:cNvSpPr>
            <p:nvPr/>
          </p:nvSpPr>
          <p:spPr bwMode="auto">
            <a:xfrm>
              <a:off x="1696" y="3367"/>
              <a:ext cx="454" cy="170"/>
            </a:xfrm>
            <a:prstGeom prst="rect">
              <a:avLst/>
            </a:prstGeom>
            <a:noFill/>
            <a:ln w="12700">
              <a:noFill/>
              <a:miter lim="800000"/>
              <a:headEnd/>
              <a:tailEnd/>
            </a:ln>
          </p:spPr>
          <p:txBody>
            <a:bodyPr wrap="none" anchor="ctr"/>
            <a:lstStyle/>
            <a:p>
              <a:endParaRPr lang="zh-CN" altLang="en-US" sz="1200"/>
            </a:p>
          </p:txBody>
        </p:sp>
        <p:sp>
          <p:nvSpPr>
            <p:cNvPr id="33837" name="Rectangle 89"/>
            <p:cNvSpPr>
              <a:spLocks noChangeArrowheads="1"/>
            </p:cNvSpPr>
            <p:nvPr/>
          </p:nvSpPr>
          <p:spPr bwMode="auto">
            <a:xfrm>
              <a:off x="1701" y="3337"/>
              <a:ext cx="503" cy="173"/>
            </a:xfrm>
            <a:prstGeom prst="rect">
              <a:avLst/>
            </a:prstGeom>
            <a:noFill/>
            <a:ln w="12700">
              <a:noFill/>
              <a:miter lim="800000"/>
              <a:headEnd/>
              <a:tailEnd/>
            </a:ln>
          </p:spPr>
          <p:txBody>
            <a:bodyPr wrap="none" lIns="90488" tIns="44450" rIns="90488" bIns="44450">
              <a:spAutoFit/>
            </a:bodyPr>
            <a:lstStyle/>
            <a:p>
              <a:pPr defTabSz="762000"/>
              <a:r>
                <a:rPr kumimoji="1" lang="en-US" altLang="zh-CN" sz="1200">
                  <a:solidFill>
                    <a:srgbClr val="333399"/>
                  </a:solidFill>
                  <a:ea typeface="黑体" pitchFamily="49" charset="-122"/>
                </a:rPr>
                <a:t>TCP </a:t>
              </a:r>
              <a:r>
                <a:rPr kumimoji="1" lang="zh-CN" altLang="en-US" sz="1200">
                  <a:solidFill>
                    <a:srgbClr val="333399"/>
                  </a:solidFill>
                  <a:ea typeface="黑体" pitchFamily="49" charset="-122"/>
                </a:rPr>
                <a:t>首部</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a:xfrm>
            <a:off x="612775" y="228600"/>
            <a:ext cx="8153400" cy="990600"/>
          </a:xfrm>
        </p:spPr>
        <p:txBody>
          <a:bodyPr/>
          <a:lstStyle/>
          <a:p>
            <a:r>
              <a:rPr lang="en-US" altLang="zh-CN" dirty="0" smtClean="0"/>
              <a:t>2.2.3 </a:t>
            </a:r>
            <a:r>
              <a:rPr lang="zh-CN" altLang="en-US" dirty="0" smtClean="0"/>
              <a:t>检测字段（</a:t>
            </a:r>
            <a:r>
              <a:rPr lang="en-US" altLang="zh-CN" dirty="0" smtClean="0"/>
              <a:t>UDP</a:t>
            </a:r>
            <a:r>
              <a:rPr lang="zh-CN" altLang="en-US" dirty="0" smtClean="0"/>
              <a:t>首部）</a:t>
            </a:r>
          </a:p>
        </p:txBody>
      </p:sp>
      <p:sp>
        <p:nvSpPr>
          <p:cNvPr id="3277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2DDB40D0-09EF-4533-9C51-CCA18C38AE62}" type="slidenum">
              <a:rPr lang="en-US" altLang="zh-CN" smtClean="0">
                <a:latin typeface="Arial" pitchFamily="34" charset="0"/>
              </a:rPr>
              <a:pPr>
                <a:defRPr/>
              </a:pPr>
              <a:t>18</a:t>
            </a:fld>
            <a:endParaRPr lang="en-US" altLang="zh-CN" smtClean="0">
              <a:latin typeface="Arial" pitchFamily="34" charset="0"/>
            </a:endParaRPr>
          </a:p>
        </p:txBody>
      </p:sp>
      <p:grpSp>
        <p:nvGrpSpPr>
          <p:cNvPr id="2" name="Group 53"/>
          <p:cNvGrpSpPr>
            <a:grpSpLocks/>
          </p:cNvGrpSpPr>
          <p:nvPr/>
        </p:nvGrpSpPr>
        <p:grpSpPr bwMode="auto">
          <a:xfrm>
            <a:off x="1547664" y="2780928"/>
            <a:ext cx="5970588" cy="1349375"/>
            <a:chOff x="1795" y="2233"/>
            <a:chExt cx="3761" cy="850"/>
          </a:xfrm>
        </p:grpSpPr>
        <p:sp>
          <p:nvSpPr>
            <p:cNvPr id="35845" name="Freeform 3"/>
            <p:cNvSpPr>
              <a:spLocks/>
            </p:cNvSpPr>
            <p:nvPr/>
          </p:nvSpPr>
          <p:spPr bwMode="auto">
            <a:xfrm>
              <a:off x="1795" y="2524"/>
              <a:ext cx="2919" cy="276"/>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w="9525">
              <a:noFill/>
              <a:round/>
              <a:headEnd/>
              <a:tailEnd/>
            </a:ln>
          </p:spPr>
          <p:txBody>
            <a:bodyPr wrap="none" anchor="ctr"/>
            <a:lstStyle/>
            <a:p>
              <a:endParaRPr lang="zh-CN" altLang="en-US"/>
            </a:p>
          </p:txBody>
        </p:sp>
        <p:sp>
          <p:nvSpPr>
            <p:cNvPr id="35846" name="Rectangle 4"/>
            <p:cNvSpPr>
              <a:spLocks noChangeArrowheads="1"/>
            </p:cNvSpPr>
            <p:nvPr/>
          </p:nvSpPr>
          <p:spPr bwMode="auto">
            <a:xfrm>
              <a:off x="2108" y="2795"/>
              <a:ext cx="681" cy="288"/>
            </a:xfrm>
            <a:prstGeom prst="rect">
              <a:avLst/>
            </a:prstGeom>
            <a:solidFill>
              <a:srgbClr val="CCECFF"/>
            </a:solidFill>
            <a:ln w="12700">
              <a:solidFill>
                <a:schemeClr val="tx1"/>
              </a:solidFill>
              <a:miter lim="800000"/>
              <a:headEnd/>
              <a:tailEnd/>
            </a:ln>
          </p:spPr>
          <p:txBody>
            <a:bodyPr wrap="none" anchor="ctr"/>
            <a:lstStyle/>
            <a:p>
              <a:endParaRPr lang="zh-CN" altLang="en-US"/>
            </a:p>
          </p:txBody>
        </p:sp>
        <p:sp>
          <p:nvSpPr>
            <p:cNvPr id="35847" name="Rectangle 8"/>
            <p:cNvSpPr>
              <a:spLocks noChangeArrowheads="1"/>
            </p:cNvSpPr>
            <p:nvPr/>
          </p:nvSpPr>
          <p:spPr bwMode="auto">
            <a:xfrm>
              <a:off x="1795" y="2236"/>
              <a:ext cx="2919" cy="288"/>
            </a:xfrm>
            <a:prstGeom prst="rect">
              <a:avLst/>
            </a:prstGeom>
            <a:solidFill>
              <a:srgbClr val="CCECFF"/>
            </a:solidFill>
            <a:ln w="19050">
              <a:solidFill>
                <a:schemeClr val="tx1"/>
              </a:solidFill>
              <a:miter lim="800000"/>
              <a:headEnd/>
              <a:tailEnd/>
            </a:ln>
          </p:spPr>
          <p:txBody>
            <a:bodyPr wrap="none" anchor="ctr"/>
            <a:lstStyle/>
            <a:p>
              <a:endParaRPr lang="zh-CN" altLang="en-US"/>
            </a:p>
          </p:txBody>
        </p:sp>
        <p:sp>
          <p:nvSpPr>
            <p:cNvPr id="35848" name="Line 10"/>
            <p:cNvSpPr>
              <a:spLocks noChangeShapeType="1"/>
            </p:cNvSpPr>
            <p:nvPr/>
          </p:nvSpPr>
          <p:spPr bwMode="auto">
            <a:xfrm>
              <a:off x="2525" y="2236"/>
              <a:ext cx="1" cy="288"/>
            </a:xfrm>
            <a:prstGeom prst="line">
              <a:avLst/>
            </a:prstGeom>
            <a:noFill/>
            <a:ln w="9525">
              <a:solidFill>
                <a:schemeClr val="tx1"/>
              </a:solidFill>
              <a:round/>
              <a:headEnd/>
              <a:tailEnd/>
            </a:ln>
          </p:spPr>
          <p:txBody>
            <a:bodyPr wrap="none" anchor="ctr"/>
            <a:lstStyle/>
            <a:p>
              <a:endParaRPr lang="zh-CN" altLang="en-US"/>
            </a:p>
          </p:txBody>
        </p:sp>
        <p:sp>
          <p:nvSpPr>
            <p:cNvPr id="35849" name="Line 13"/>
            <p:cNvSpPr>
              <a:spLocks noChangeShapeType="1"/>
            </p:cNvSpPr>
            <p:nvPr/>
          </p:nvSpPr>
          <p:spPr bwMode="auto">
            <a:xfrm>
              <a:off x="3254" y="2236"/>
              <a:ext cx="2" cy="288"/>
            </a:xfrm>
            <a:prstGeom prst="line">
              <a:avLst/>
            </a:prstGeom>
            <a:noFill/>
            <a:ln w="9525">
              <a:solidFill>
                <a:schemeClr val="tx1"/>
              </a:solidFill>
              <a:round/>
              <a:headEnd/>
              <a:tailEnd/>
            </a:ln>
          </p:spPr>
          <p:txBody>
            <a:bodyPr wrap="none" anchor="ctr"/>
            <a:lstStyle/>
            <a:p>
              <a:endParaRPr lang="zh-CN" altLang="en-US"/>
            </a:p>
          </p:txBody>
        </p:sp>
        <p:sp>
          <p:nvSpPr>
            <p:cNvPr id="35850" name="Line 14"/>
            <p:cNvSpPr>
              <a:spLocks noChangeShapeType="1"/>
            </p:cNvSpPr>
            <p:nvPr/>
          </p:nvSpPr>
          <p:spPr bwMode="auto">
            <a:xfrm>
              <a:off x="3984" y="2236"/>
              <a:ext cx="1" cy="288"/>
            </a:xfrm>
            <a:prstGeom prst="line">
              <a:avLst/>
            </a:prstGeom>
            <a:noFill/>
            <a:ln w="9525">
              <a:solidFill>
                <a:schemeClr val="tx1"/>
              </a:solidFill>
              <a:round/>
              <a:headEnd/>
              <a:tailEnd/>
            </a:ln>
          </p:spPr>
          <p:txBody>
            <a:bodyPr wrap="none" anchor="ctr"/>
            <a:lstStyle/>
            <a:p>
              <a:endParaRPr lang="zh-CN" altLang="en-US"/>
            </a:p>
          </p:txBody>
        </p:sp>
        <p:sp>
          <p:nvSpPr>
            <p:cNvPr id="35851" name="Text Box 17"/>
            <p:cNvSpPr txBox="1">
              <a:spLocks noChangeArrowheads="1"/>
            </p:cNvSpPr>
            <p:nvPr/>
          </p:nvSpPr>
          <p:spPr bwMode="auto">
            <a:xfrm>
              <a:off x="1802" y="2234"/>
              <a:ext cx="597" cy="251"/>
            </a:xfrm>
            <a:prstGeom prst="rect">
              <a:avLst/>
            </a:prstGeom>
            <a:noFill/>
            <a:ln w="9525">
              <a:noFill/>
              <a:miter lim="800000"/>
              <a:headEnd/>
              <a:tailEnd/>
            </a:ln>
          </p:spPr>
          <p:txBody>
            <a:bodyPr wrap="none">
              <a:spAutoFit/>
            </a:bodyPr>
            <a:lstStyle/>
            <a:p>
              <a:pPr eaLnBrk="1" hangingPunct="1"/>
              <a:r>
                <a:rPr kumimoji="1" lang="zh-CN" altLang="en-US" sz="2000" dirty="0">
                  <a:solidFill>
                    <a:srgbClr val="FF0000"/>
                  </a:solidFill>
                  <a:ea typeface="黑体" pitchFamily="49" charset="-122"/>
                </a:rPr>
                <a:t>源端口</a:t>
              </a:r>
            </a:p>
          </p:txBody>
        </p:sp>
        <p:sp>
          <p:nvSpPr>
            <p:cNvPr id="35852" name="Text Box 18"/>
            <p:cNvSpPr txBox="1">
              <a:spLocks noChangeArrowheads="1"/>
            </p:cNvSpPr>
            <p:nvPr/>
          </p:nvSpPr>
          <p:spPr bwMode="auto">
            <a:xfrm>
              <a:off x="2488" y="2234"/>
              <a:ext cx="756" cy="251"/>
            </a:xfrm>
            <a:prstGeom prst="rect">
              <a:avLst/>
            </a:prstGeom>
            <a:noFill/>
            <a:ln w="9525">
              <a:noFill/>
              <a:miter lim="800000"/>
              <a:headEnd/>
              <a:tailEnd/>
            </a:ln>
          </p:spPr>
          <p:txBody>
            <a:bodyPr wrap="none">
              <a:spAutoFit/>
            </a:bodyPr>
            <a:lstStyle/>
            <a:p>
              <a:pPr eaLnBrk="1" hangingPunct="1"/>
              <a:r>
                <a:rPr kumimoji="1" lang="zh-CN" altLang="en-US" sz="2000" dirty="0">
                  <a:solidFill>
                    <a:srgbClr val="FF0000"/>
                  </a:solidFill>
                  <a:ea typeface="黑体" pitchFamily="49" charset="-122"/>
                </a:rPr>
                <a:t>目的端口</a:t>
              </a:r>
            </a:p>
          </p:txBody>
        </p:sp>
        <p:sp>
          <p:nvSpPr>
            <p:cNvPr id="35853" name="Text Box 19"/>
            <p:cNvSpPr txBox="1">
              <a:spLocks noChangeArrowheads="1"/>
            </p:cNvSpPr>
            <p:nvPr/>
          </p:nvSpPr>
          <p:spPr bwMode="auto">
            <a:xfrm>
              <a:off x="3329" y="2233"/>
              <a:ext cx="524" cy="250"/>
            </a:xfrm>
            <a:prstGeom prst="rect">
              <a:avLst/>
            </a:prstGeom>
            <a:noFill/>
            <a:ln w="9525">
              <a:noFill/>
              <a:miter lim="800000"/>
              <a:headEnd/>
              <a:tailEnd/>
            </a:ln>
          </p:spPr>
          <p:txBody>
            <a:bodyPr wrap="none">
              <a:spAutoFit/>
            </a:bodyPr>
            <a:lstStyle/>
            <a:p>
              <a:pPr eaLnBrk="1" hangingPunct="1"/>
              <a:r>
                <a:rPr kumimoji="1" lang="zh-CN" altLang="en-US" sz="2000" dirty="0">
                  <a:solidFill>
                    <a:srgbClr val="333399"/>
                  </a:solidFill>
                  <a:ea typeface="黑体" pitchFamily="49" charset="-122"/>
                </a:rPr>
                <a:t>长  度</a:t>
              </a:r>
            </a:p>
          </p:txBody>
        </p:sp>
        <p:sp>
          <p:nvSpPr>
            <p:cNvPr id="35854" name="Text Box 20"/>
            <p:cNvSpPr txBox="1">
              <a:spLocks noChangeArrowheads="1"/>
            </p:cNvSpPr>
            <p:nvPr/>
          </p:nvSpPr>
          <p:spPr bwMode="auto">
            <a:xfrm>
              <a:off x="4050" y="2234"/>
              <a:ext cx="596" cy="251"/>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检验和</a:t>
              </a:r>
            </a:p>
          </p:txBody>
        </p:sp>
        <p:sp>
          <p:nvSpPr>
            <p:cNvPr id="35855" name="Rectangle 48"/>
            <p:cNvSpPr>
              <a:spLocks noChangeArrowheads="1"/>
            </p:cNvSpPr>
            <p:nvPr/>
          </p:nvSpPr>
          <p:spPr bwMode="auto">
            <a:xfrm>
              <a:off x="2789" y="2795"/>
              <a:ext cx="2767" cy="288"/>
            </a:xfrm>
            <a:prstGeom prst="rect">
              <a:avLst/>
            </a:prstGeom>
            <a:solidFill>
              <a:srgbClr val="FFCCFF"/>
            </a:solidFill>
            <a:ln w="12700">
              <a:solidFill>
                <a:schemeClr val="tx1"/>
              </a:solidFill>
              <a:miter lim="800000"/>
              <a:headEnd/>
              <a:tailEnd/>
            </a:ln>
          </p:spPr>
          <p:txBody>
            <a:bodyPr wrap="none" anchor="ctr"/>
            <a:lstStyle/>
            <a:p>
              <a:endParaRPr lang="zh-CN" altLang="en-US"/>
            </a:p>
          </p:txBody>
        </p:sp>
        <p:sp>
          <p:nvSpPr>
            <p:cNvPr id="35856" name="Text Box 49"/>
            <p:cNvSpPr txBox="1">
              <a:spLocks noChangeArrowheads="1"/>
            </p:cNvSpPr>
            <p:nvPr/>
          </p:nvSpPr>
          <p:spPr bwMode="auto">
            <a:xfrm>
              <a:off x="3769" y="2822"/>
              <a:ext cx="832" cy="250"/>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数         据</a:t>
              </a:r>
            </a:p>
          </p:txBody>
        </p:sp>
        <p:sp>
          <p:nvSpPr>
            <p:cNvPr id="35857" name="Text Box 50"/>
            <p:cNvSpPr txBox="1">
              <a:spLocks noChangeArrowheads="1"/>
            </p:cNvSpPr>
            <p:nvPr/>
          </p:nvSpPr>
          <p:spPr bwMode="auto">
            <a:xfrm>
              <a:off x="2197" y="2822"/>
              <a:ext cx="524" cy="250"/>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首  部</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12775" y="228600"/>
            <a:ext cx="8153400" cy="990600"/>
          </a:xfrm>
        </p:spPr>
        <p:txBody>
          <a:bodyPr/>
          <a:lstStyle/>
          <a:p>
            <a:r>
              <a:rPr lang="en-US" altLang="zh-CN" dirty="0" smtClean="0"/>
              <a:t>2.2.4 </a:t>
            </a:r>
            <a:r>
              <a:rPr lang="zh-CN" altLang="en-US" dirty="0" smtClean="0"/>
              <a:t>检测字段（</a:t>
            </a:r>
            <a:r>
              <a:rPr lang="en-US" altLang="zh-CN" dirty="0" smtClean="0"/>
              <a:t>ICMP</a:t>
            </a:r>
            <a:r>
              <a:rPr lang="zh-CN" altLang="en-US" dirty="0" smtClean="0"/>
              <a:t>首部）</a:t>
            </a:r>
          </a:p>
        </p:txBody>
      </p:sp>
      <p:sp>
        <p:nvSpPr>
          <p:cNvPr id="4" name="灯片编号占位符 3"/>
          <p:cNvSpPr>
            <a:spLocks noGrp="1"/>
          </p:cNvSpPr>
          <p:nvPr>
            <p:ph type="sldNum" sz="quarter" idx="12"/>
          </p:nvPr>
        </p:nvSpPr>
        <p:spPr/>
        <p:txBody>
          <a:bodyPr>
            <a:normAutofit fontScale="85000" lnSpcReduction="20000"/>
          </a:bodyPr>
          <a:lstStyle/>
          <a:p>
            <a:pPr>
              <a:defRPr/>
            </a:pPr>
            <a:fld id="{6EAB5D74-CABF-4876-9B63-A92E84FD08F5}" type="slidenum">
              <a:rPr lang="en-US" altLang="zh-CN" smtClean="0"/>
              <a:pPr>
                <a:defRPr/>
              </a:pPr>
              <a:t>19</a:t>
            </a:fld>
            <a:endParaRPr lang="en-US" altLang="zh-CN"/>
          </a:p>
        </p:txBody>
      </p:sp>
      <p:grpSp>
        <p:nvGrpSpPr>
          <p:cNvPr id="2" name="组合 34"/>
          <p:cNvGrpSpPr/>
          <p:nvPr/>
        </p:nvGrpSpPr>
        <p:grpSpPr>
          <a:xfrm>
            <a:off x="1619672" y="2204864"/>
            <a:ext cx="6106980" cy="3565524"/>
            <a:chOff x="1737733" y="2311103"/>
            <a:chExt cx="6106980" cy="3565524"/>
          </a:xfrm>
        </p:grpSpPr>
        <p:sp>
          <p:nvSpPr>
            <p:cNvPr id="9" name="Rectangle 2"/>
            <p:cNvSpPr>
              <a:spLocks noChangeArrowheads="1"/>
            </p:cNvSpPr>
            <p:nvPr/>
          </p:nvSpPr>
          <p:spPr bwMode="auto">
            <a:xfrm>
              <a:off x="1737733" y="5122565"/>
              <a:ext cx="4602163"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 name="Rectangle 4"/>
            <p:cNvSpPr>
              <a:spLocks noChangeArrowheads="1"/>
            </p:cNvSpPr>
            <p:nvPr/>
          </p:nvSpPr>
          <p:spPr bwMode="auto">
            <a:xfrm>
              <a:off x="2993182" y="5146377"/>
              <a:ext cx="3326077" cy="366712"/>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 name="Freeform 5"/>
            <p:cNvSpPr>
              <a:spLocks/>
            </p:cNvSpPr>
            <p:nvPr/>
          </p:nvSpPr>
          <p:spPr bwMode="auto">
            <a:xfrm>
              <a:off x="1763530" y="3901777"/>
              <a:ext cx="6081183" cy="468312"/>
            </a:xfrm>
            <a:custGeom>
              <a:avLst/>
              <a:gdLst>
                <a:gd name="T0" fmla="*/ 0 w 2790"/>
                <a:gd name="T1" fmla="*/ 6 h 279"/>
                <a:gd name="T2" fmla="*/ 561 w 2790"/>
                <a:gd name="T3" fmla="*/ 279 h 279"/>
                <a:gd name="T4" fmla="*/ 2100 w 2790"/>
                <a:gd name="T5" fmla="*/ 276 h 279"/>
                <a:gd name="T6" fmla="*/ 2790 w 2790"/>
                <a:gd name="T7" fmla="*/ 0 h 279"/>
                <a:gd name="T8" fmla="*/ 0 w 2790"/>
                <a:gd name="T9" fmla="*/ 6 h 279"/>
              </a:gdLst>
              <a:ahLst/>
              <a:cxnLst>
                <a:cxn ang="0">
                  <a:pos x="T0" y="T1"/>
                </a:cxn>
                <a:cxn ang="0">
                  <a:pos x="T2" y="T3"/>
                </a:cxn>
                <a:cxn ang="0">
                  <a:pos x="T4" y="T5"/>
                </a:cxn>
                <a:cxn ang="0">
                  <a:pos x="T6" y="T7"/>
                </a:cxn>
                <a:cxn ang="0">
                  <a:pos x="T8" y="T9"/>
                </a:cxn>
              </a:cxnLst>
              <a:rect l="0" t="0" r="r" b="b"/>
              <a:pathLst>
                <a:path w="2790" h="279">
                  <a:moveTo>
                    <a:pt x="0" y="6"/>
                  </a:moveTo>
                  <a:lnTo>
                    <a:pt x="561" y="279"/>
                  </a:lnTo>
                  <a:lnTo>
                    <a:pt x="2100" y="276"/>
                  </a:lnTo>
                  <a:lnTo>
                    <a:pt x="2790" y="0"/>
                  </a:lnTo>
                  <a:lnTo>
                    <a:pt x="0" y="6"/>
                  </a:lnTo>
                  <a:close/>
                </a:path>
              </a:pathLst>
            </a:custGeom>
            <a:gradFill flip="none" rotWithShape="1">
              <a:gsLst>
                <a:gs pos="0">
                  <a:schemeClr val="bg1">
                    <a:lumMod val="65000"/>
                  </a:schemeClr>
                </a:gs>
                <a:gs pos="100000">
                  <a:srgbClr val="FFFF00"/>
                </a:gs>
              </a:gsLst>
              <a:lin ang="16200000" scaled="1"/>
              <a:tileRect/>
            </a:gradFill>
            <a:ln>
              <a:noFill/>
            </a:ln>
            <a:effectLst/>
          </p:spPr>
          <p:txBody>
            <a:bodyPr/>
            <a:lstStyle/>
            <a:p>
              <a:endParaRPr lang="zh-CN" altLang="en-US" b="1">
                <a:solidFill>
                  <a:srgbClr val="0000CC"/>
                </a:solidFill>
                <a:latin typeface="+mn-lt"/>
                <a:ea typeface="黑体" pitchFamily="2" charset="-122"/>
              </a:endParaRPr>
            </a:p>
          </p:txBody>
        </p:sp>
        <p:sp>
          <p:nvSpPr>
            <p:cNvPr id="13" name="Text Box 7"/>
            <p:cNvSpPr txBox="1">
              <a:spLocks noChangeArrowheads="1"/>
            </p:cNvSpPr>
            <p:nvPr/>
          </p:nvSpPr>
          <p:spPr bwMode="auto">
            <a:xfrm>
              <a:off x="1844360" y="5119390"/>
              <a:ext cx="78098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CC"/>
                  </a:solidFill>
                  <a:latin typeface="+mn-lt"/>
                  <a:ea typeface="黑体" pitchFamily="2" charset="-122"/>
                </a:rPr>
                <a:t>首  部</a:t>
              </a:r>
            </a:p>
          </p:txBody>
        </p:sp>
        <p:sp>
          <p:nvSpPr>
            <p:cNvPr id="14" name="Rectangle 8"/>
            <p:cNvSpPr>
              <a:spLocks noChangeArrowheads="1"/>
            </p:cNvSpPr>
            <p:nvPr/>
          </p:nvSpPr>
          <p:spPr bwMode="auto">
            <a:xfrm>
              <a:off x="2993181" y="4346277"/>
              <a:ext cx="3346715" cy="39211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CC"/>
                  </a:solidFill>
                  <a:latin typeface="+mn-lt"/>
                  <a:ea typeface="黑体" pitchFamily="2" charset="-122"/>
                </a:rPr>
                <a:t>ICMP </a:t>
              </a:r>
              <a:r>
                <a:rPr kumimoji="1" lang="zh-CN" altLang="en-US" b="1">
                  <a:solidFill>
                    <a:srgbClr val="0000CC"/>
                  </a:solidFill>
                  <a:latin typeface="+mn-lt"/>
                  <a:ea typeface="黑体" pitchFamily="2" charset="-122"/>
                </a:rPr>
                <a:t>报文</a:t>
              </a:r>
            </a:p>
          </p:txBody>
        </p:sp>
        <p:sp>
          <p:nvSpPr>
            <p:cNvPr id="16" name="Line 10"/>
            <p:cNvSpPr>
              <a:spLocks noChangeShapeType="1"/>
            </p:cNvSpPr>
            <p:nvPr/>
          </p:nvSpPr>
          <p:spPr bwMode="auto">
            <a:xfrm>
              <a:off x="2993181" y="5122565"/>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Text Box 11"/>
            <p:cNvSpPr txBox="1">
              <a:spLocks noChangeArrowheads="1"/>
            </p:cNvSpPr>
            <p:nvPr/>
          </p:nvSpPr>
          <p:spPr bwMode="auto">
            <a:xfrm>
              <a:off x="3675939" y="5119390"/>
              <a:ext cx="15087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CC"/>
                  </a:solidFill>
                  <a:latin typeface="+mn-lt"/>
                  <a:ea typeface="黑体" pitchFamily="2" charset="-122"/>
                </a:rPr>
                <a:t>数  据  部  分</a:t>
              </a:r>
            </a:p>
          </p:txBody>
        </p:sp>
        <p:sp>
          <p:nvSpPr>
            <p:cNvPr id="18" name="AutoShape 12"/>
            <p:cNvSpPr>
              <a:spLocks noChangeArrowheads="1"/>
            </p:cNvSpPr>
            <p:nvPr/>
          </p:nvSpPr>
          <p:spPr bwMode="auto">
            <a:xfrm>
              <a:off x="4456724" y="4738390"/>
              <a:ext cx="313002" cy="468313"/>
            </a:xfrm>
            <a:prstGeom prst="downArrow">
              <a:avLst>
                <a:gd name="adj1" fmla="val 47222"/>
                <a:gd name="adj2" fmla="val 837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19" name="Rectangle 13"/>
            <p:cNvSpPr>
              <a:spLocks noChangeArrowheads="1"/>
            </p:cNvSpPr>
            <p:nvPr/>
          </p:nvSpPr>
          <p:spPr bwMode="auto">
            <a:xfrm>
              <a:off x="1737733" y="2368253"/>
              <a:ext cx="6067425" cy="156368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20" name="Line 14"/>
            <p:cNvSpPr>
              <a:spLocks noChangeShapeType="1"/>
            </p:cNvSpPr>
            <p:nvPr/>
          </p:nvSpPr>
          <p:spPr bwMode="auto">
            <a:xfrm rot="5400000" flipV="1">
              <a:off x="4771446" y="-305099"/>
              <a:ext cx="0" cy="6067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5"/>
            <p:cNvSpPr>
              <a:spLocks noChangeShapeType="1"/>
            </p:cNvSpPr>
            <p:nvPr/>
          </p:nvSpPr>
          <p:spPr bwMode="auto">
            <a:xfrm flipV="1">
              <a:off x="3252869" y="2338090"/>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Line 16"/>
            <p:cNvSpPr>
              <a:spLocks noChangeShapeType="1"/>
            </p:cNvSpPr>
            <p:nvPr/>
          </p:nvSpPr>
          <p:spPr bwMode="auto">
            <a:xfrm flipV="1">
              <a:off x="4769725" y="2338090"/>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Line 17"/>
            <p:cNvSpPr>
              <a:spLocks noChangeShapeType="1"/>
            </p:cNvSpPr>
            <p:nvPr/>
          </p:nvSpPr>
          <p:spPr bwMode="auto">
            <a:xfrm flipV="1">
              <a:off x="4769725" y="2338090"/>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Text Box 18"/>
            <p:cNvSpPr txBox="1">
              <a:spLocks noChangeArrowheads="1"/>
            </p:cNvSpPr>
            <p:nvPr/>
          </p:nvSpPr>
          <p:spPr bwMode="auto">
            <a:xfrm>
              <a:off x="5712171" y="2311103"/>
              <a:ext cx="8819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CC"/>
                  </a:solidFill>
                  <a:latin typeface="+mn-lt"/>
                  <a:ea typeface="黑体" pitchFamily="2" charset="-122"/>
                </a:rPr>
                <a:t>检验和</a:t>
              </a:r>
            </a:p>
          </p:txBody>
        </p:sp>
        <p:sp>
          <p:nvSpPr>
            <p:cNvPr id="25" name="Text Box 19"/>
            <p:cNvSpPr txBox="1">
              <a:spLocks noChangeArrowheads="1"/>
            </p:cNvSpPr>
            <p:nvPr/>
          </p:nvSpPr>
          <p:spPr bwMode="auto">
            <a:xfrm>
              <a:off x="2050735" y="2311103"/>
              <a:ext cx="64953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FF0000"/>
                  </a:solidFill>
                  <a:latin typeface="+mn-lt"/>
                  <a:ea typeface="黑体" pitchFamily="2" charset="-122"/>
                </a:rPr>
                <a:t>类型</a:t>
              </a:r>
            </a:p>
          </p:txBody>
        </p:sp>
        <p:sp>
          <p:nvSpPr>
            <p:cNvPr id="26" name="Text Box 20"/>
            <p:cNvSpPr txBox="1">
              <a:spLocks noChangeArrowheads="1"/>
            </p:cNvSpPr>
            <p:nvPr/>
          </p:nvSpPr>
          <p:spPr bwMode="auto">
            <a:xfrm>
              <a:off x="3653581" y="2311103"/>
              <a:ext cx="64953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FF0000"/>
                  </a:solidFill>
                  <a:latin typeface="+mn-lt"/>
                  <a:ea typeface="黑体" pitchFamily="2" charset="-122"/>
                </a:rPr>
                <a:t>代码</a:t>
              </a:r>
            </a:p>
          </p:txBody>
        </p:sp>
        <p:sp>
          <p:nvSpPr>
            <p:cNvPr id="27" name="Text Box 21"/>
            <p:cNvSpPr txBox="1">
              <a:spLocks noChangeArrowheads="1"/>
            </p:cNvSpPr>
            <p:nvPr/>
          </p:nvSpPr>
          <p:spPr bwMode="auto">
            <a:xfrm>
              <a:off x="1990543" y="2707978"/>
              <a:ext cx="43701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CC"/>
                  </a:solidFill>
                  <a:latin typeface="+mn-lt"/>
                  <a:ea typeface="黑体" pitchFamily="2" charset="-122"/>
                </a:rPr>
                <a:t>（这 </a:t>
              </a:r>
              <a:r>
                <a:rPr kumimoji="1" lang="en-US" altLang="zh-CN" b="1">
                  <a:solidFill>
                    <a:srgbClr val="0000CC"/>
                  </a:solidFill>
                  <a:latin typeface="+mn-lt"/>
                  <a:ea typeface="黑体" pitchFamily="2" charset="-122"/>
                </a:rPr>
                <a:t>4 </a:t>
              </a:r>
              <a:r>
                <a:rPr kumimoji="1" lang="zh-CN" altLang="en-US" b="1">
                  <a:solidFill>
                    <a:srgbClr val="0000CC"/>
                  </a:solidFill>
                  <a:latin typeface="+mn-lt"/>
                  <a:ea typeface="黑体" pitchFamily="2" charset="-122"/>
                </a:rPr>
                <a:t>个字节取决于 </a:t>
              </a:r>
              <a:r>
                <a:rPr kumimoji="1" lang="en-US" altLang="zh-CN" b="1">
                  <a:solidFill>
                    <a:srgbClr val="0000CC"/>
                  </a:solidFill>
                  <a:latin typeface="+mn-lt"/>
                  <a:ea typeface="黑体" pitchFamily="2" charset="-122"/>
                </a:rPr>
                <a:t>ICMP </a:t>
              </a:r>
              <a:r>
                <a:rPr kumimoji="1" lang="zh-CN" altLang="en-US" b="1">
                  <a:solidFill>
                    <a:srgbClr val="0000CC"/>
                  </a:solidFill>
                  <a:latin typeface="+mn-lt"/>
                  <a:ea typeface="黑体" pitchFamily="2" charset="-122"/>
                </a:rPr>
                <a:t>报文的类型）</a:t>
              </a:r>
            </a:p>
          </p:txBody>
        </p:sp>
        <p:sp>
          <p:nvSpPr>
            <p:cNvPr id="30" name="Rectangle 24"/>
            <p:cNvSpPr>
              <a:spLocks noChangeArrowheads="1"/>
            </p:cNvSpPr>
            <p:nvPr/>
          </p:nvSpPr>
          <p:spPr bwMode="auto">
            <a:xfrm>
              <a:off x="3287265" y="5590877"/>
              <a:ext cx="1379273" cy="2857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3" name="Line 27"/>
            <p:cNvSpPr>
              <a:spLocks noChangeShapeType="1"/>
            </p:cNvSpPr>
            <p:nvPr/>
          </p:nvSpPr>
          <p:spPr bwMode="auto">
            <a:xfrm rot="16200000">
              <a:off x="4771446" y="87015"/>
              <a:ext cx="0" cy="6067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4" name="Text Box 29"/>
            <p:cNvSpPr txBox="1">
              <a:spLocks noChangeArrowheads="1"/>
            </p:cNvSpPr>
            <p:nvPr/>
          </p:nvSpPr>
          <p:spPr bwMode="auto">
            <a:xfrm>
              <a:off x="2372336" y="3319165"/>
              <a:ext cx="40430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ICMP </a:t>
              </a:r>
              <a:r>
                <a:rPr kumimoji="1" lang="zh-CN" altLang="en-US" b="1" dirty="0">
                  <a:solidFill>
                    <a:srgbClr val="0000CC"/>
                  </a:solidFill>
                  <a:latin typeface="+mn-lt"/>
                  <a:ea typeface="黑体" pitchFamily="2" charset="-122"/>
                </a:rPr>
                <a:t>的数据部分（长度取决于类型）</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a:t>
            </a:r>
            <a:r>
              <a:rPr lang="zh-CN" altLang="en-US" dirty="0" smtClean="0"/>
              <a:t>章 防火墙</a:t>
            </a:r>
            <a:r>
              <a:rPr lang="zh-CN" altLang="en-US" dirty="0"/>
              <a:t>技术及应用</a:t>
            </a:r>
          </a:p>
        </p:txBody>
      </p:sp>
      <p:sp>
        <p:nvSpPr>
          <p:cNvPr id="3" name="内容占位符 2"/>
          <p:cNvSpPr>
            <a:spLocks noGrp="1"/>
          </p:cNvSpPr>
          <p:nvPr>
            <p:ph sz="quarter" idx="1"/>
          </p:nvPr>
        </p:nvSpPr>
        <p:spPr/>
        <p:txBody>
          <a:bodyPr>
            <a:normAutofit/>
          </a:bodyPr>
          <a:lstStyle/>
          <a:p>
            <a:pPr marL="514350" indent="-514350">
              <a:buFont typeface="+mj-lt"/>
              <a:buAutoNum type="arabicPeriod"/>
              <a:defRPr/>
            </a:pPr>
            <a:r>
              <a:rPr lang="zh-CN" altLang="en-US" dirty="0" smtClean="0">
                <a:solidFill>
                  <a:srgbClr val="00B050"/>
                </a:solidFill>
              </a:rPr>
              <a:t>基本概念</a:t>
            </a:r>
            <a:endParaRPr lang="en-US" altLang="zh-CN" dirty="0" smtClean="0">
              <a:solidFill>
                <a:srgbClr val="00B050"/>
              </a:solidFill>
            </a:endParaRPr>
          </a:p>
          <a:p>
            <a:pPr marL="514350" indent="-514350">
              <a:buFont typeface="+mj-lt"/>
              <a:buAutoNum type="arabicPeriod"/>
              <a:defRPr/>
            </a:pPr>
            <a:r>
              <a:rPr lang="zh-CN" altLang="en-US" dirty="0" smtClean="0"/>
              <a:t>技术分类</a:t>
            </a:r>
            <a:endParaRPr lang="en-US" altLang="zh-CN" dirty="0" smtClean="0"/>
          </a:p>
          <a:p>
            <a:pPr marL="514350" indent="-514350">
              <a:buFont typeface="+mj-lt"/>
              <a:buAutoNum type="arabicPeriod"/>
              <a:defRPr/>
            </a:pPr>
            <a:r>
              <a:rPr lang="zh-CN" altLang="en-US" dirty="0" smtClean="0"/>
              <a:t>网关应用</a:t>
            </a:r>
            <a:endParaRPr lang="en-US" altLang="zh-CN" dirty="0" smtClean="0"/>
          </a:p>
          <a:p>
            <a:pPr marL="514350" indent="-514350">
              <a:buFont typeface="+mj-lt"/>
              <a:buAutoNum type="arabicPeriod"/>
              <a:defRPr/>
            </a:pPr>
            <a:r>
              <a:rPr lang="zh-CN" altLang="en-US" dirty="0" smtClean="0"/>
              <a:t>环境部署</a:t>
            </a:r>
            <a:endParaRPr lang="en-US" altLang="zh-CN" dirty="0" smtClean="0"/>
          </a:p>
          <a:p>
            <a:pPr marL="514350" indent="-514350">
              <a:buFont typeface="+mj-lt"/>
              <a:buAutoNum type="arabicPeriod"/>
              <a:defRPr/>
            </a:pPr>
            <a:r>
              <a:rPr lang="zh-CN" altLang="en-US" dirty="0" smtClean="0"/>
              <a:t>功能特点</a:t>
            </a:r>
            <a:endParaRPr lang="en-US" altLang="zh-CN" dirty="0" smtClean="0"/>
          </a:p>
          <a:p>
            <a:pPr marL="571500" indent="-571500">
              <a:buFont typeface="+mj-lt"/>
              <a:buAutoNum type="arabicPeriod"/>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ICMP </a:t>
            </a:r>
            <a:r>
              <a:rPr lang="zh-CN" altLang="en-US" dirty="0" smtClean="0"/>
              <a:t>类型字段</a:t>
            </a:r>
            <a:r>
              <a:rPr lang="en-US" altLang="zh-CN" dirty="0" smtClean="0"/>
              <a:t> </a:t>
            </a:r>
            <a:endParaRPr lang="zh-CN" altLang="en-US" dirty="0"/>
          </a:p>
        </p:txBody>
      </p:sp>
      <p:graphicFrame>
        <p:nvGraphicFramePr>
          <p:cNvPr id="4" name="内容占位符 21506"/>
          <p:cNvGraphicFramePr>
            <a:graphicFrameLocks noGrp="1"/>
          </p:cNvGraphicFramePr>
          <p:nvPr>
            <p:ph sz="half" idx="4294967295"/>
          </p:nvPr>
        </p:nvGraphicFramePr>
        <p:xfrm>
          <a:off x="971600" y="2060848"/>
          <a:ext cx="7246938" cy="3009900"/>
        </p:xfrm>
        <a:graphic>
          <a:graphicData uri="http://schemas.openxmlformats.org/drawingml/2006/table">
            <a:tbl>
              <a:tblPr/>
              <a:tblGrid>
                <a:gridCol w="1368152"/>
                <a:gridCol w="2165623"/>
                <a:gridCol w="1362769"/>
                <a:gridCol w="2350394"/>
              </a:tblGrid>
              <a:tr h="430213">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1" dirty="0">
                          <a:latin typeface="+mn-ea"/>
                          <a:ea typeface="+mn-ea"/>
                          <a:sym typeface="宋体" panose="02010600030101010101" pitchFamily="2" charset="-122"/>
                        </a:rPr>
                        <a:t>类型值</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1" dirty="0" smtClean="0">
                          <a:latin typeface="+mn-ea"/>
                          <a:ea typeface="+mn-ea"/>
                          <a:sym typeface="Calibri" panose="020F0502020204030204" pitchFamily="34" charset="0"/>
                        </a:rPr>
                        <a:t>ICMP </a:t>
                      </a:r>
                      <a:r>
                        <a:rPr lang="zh-CN" altLang="en-US" sz="2200" b="1" dirty="0" smtClean="0">
                          <a:latin typeface="+mn-ea"/>
                          <a:ea typeface="+mn-ea"/>
                          <a:sym typeface="宋体" panose="02010600030101010101" pitchFamily="2" charset="-122"/>
                        </a:rPr>
                        <a:t>报文</a:t>
                      </a:r>
                      <a:r>
                        <a:rPr lang="zh-CN" altLang="en-US" sz="2200" b="1" dirty="0">
                          <a:latin typeface="+mn-ea"/>
                          <a:ea typeface="+mn-ea"/>
                          <a:sym typeface="宋体" panose="02010600030101010101" pitchFamily="2" charset="-122"/>
                        </a:rPr>
                        <a:t>类型</a:t>
                      </a:r>
                      <a:endParaRPr lang="zh-CN" altLang="en-US" sz="2200" b="1" dirty="0">
                        <a:latin typeface="+mn-ea"/>
                        <a:ea typeface="+mn-ea"/>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1">
                          <a:latin typeface="+mn-ea"/>
                          <a:ea typeface="+mn-ea"/>
                          <a:sym typeface="宋体" panose="02010600030101010101" pitchFamily="2" charset="-122"/>
                        </a:rPr>
                        <a:t>类型值</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1" dirty="0" smtClean="0">
                          <a:latin typeface="+mn-ea"/>
                          <a:ea typeface="+mn-ea"/>
                          <a:sym typeface="Calibri" panose="020F0502020204030204" pitchFamily="34" charset="0"/>
                        </a:rPr>
                        <a:t>ICMP </a:t>
                      </a:r>
                      <a:r>
                        <a:rPr lang="zh-CN" altLang="en-US" sz="2200" b="1" dirty="0" smtClean="0">
                          <a:latin typeface="+mn-ea"/>
                          <a:ea typeface="+mn-ea"/>
                          <a:sym typeface="宋体" panose="02010600030101010101" pitchFamily="2" charset="-122"/>
                        </a:rPr>
                        <a:t>报文</a:t>
                      </a:r>
                      <a:r>
                        <a:rPr lang="zh-CN" altLang="en-US" sz="2200" b="1" dirty="0">
                          <a:latin typeface="+mn-ea"/>
                          <a:ea typeface="+mn-ea"/>
                          <a:sym typeface="宋体" panose="02010600030101010101" pitchFamily="2" charset="-122"/>
                        </a:rPr>
                        <a:t>类型</a:t>
                      </a:r>
                      <a:endParaRPr lang="zh-CN" altLang="en-US" sz="2200" b="1" dirty="0">
                        <a:latin typeface="+mn-ea"/>
                        <a:ea typeface="+mn-ea"/>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0212">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dirty="0">
                          <a:latin typeface="+mn-ea"/>
                          <a:ea typeface="+mn-ea"/>
                          <a:sym typeface="Calibri" panose="020F0502020204030204" pitchFamily="34" charset="0"/>
                        </a:rPr>
                        <a:t>0</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a:latin typeface="+mn-ea"/>
                          <a:ea typeface="+mn-ea"/>
                          <a:sym typeface="宋体" panose="02010600030101010101" pitchFamily="2" charset="-122"/>
                        </a:rPr>
                        <a:t>回送应答</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dirty="0">
                          <a:latin typeface="+mn-ea"/>
                          <a:ea typeface="+mn-ea"/>
                          <a:sym typeface="Calibri" panose="020F0502020204030204" pitchFamily="34" charset="0"/>
                        </a:rPr>
                        <a:t>12</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smtClean="0">
                          <a:latin typeface="+mn-ea"/>
                          <a:ea typeface="+mn-ea"/>
                          <a:sym typeface="宋体" panose="02010600030101010101" pitchFamily="2" charset="-122"/>
                        </a:rPr>
                        <a:t>参数错误</a:t>
                      </a:r>
                      <a:endParaRPr lang="zh-CN" altLang="en-US" sz="2200" b="0" dirty="0">
                        <a:latin typeface="+mn-ea"/>
                        <a:ea typeface="+mn-ea"/>
                        <a:sym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8625">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a:latin typeface="+mn-ea"/>
                          <a:ea typeface="+mn-ea"/>
                          <a:sym typeface="宋体" panose="02010600030101010101" pitchFamily="2" charset="-122"/>
                        </a:rPr>
                        <a:t>终点不可达</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dirty="0">
                          <a:latin typeface="+mn-ea"/>
                          <a:ea typeface="+mn-ea"/>
                          <a:sym typeface="Calibri" panose="020F0502020204030204" pitchFamily="34" charset="0"/>
                        </a:rPr>
                        <a:t>13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smtClean="0">
                          <a:latin typeface="+mn-ea"/>
                          <a:ea typeface="+mn-ea"/>
                          <a:sym typeface="宋体" panose="02010600030101010101" pitchFamily="2" charset="-122"/>
                        </a:rPr>
                        <a:t>时间戳</a:t>
                      </a:r>
                      <a:r>
                        <a:rPr lang="zh-CN" altLang="en-US" sz="2200" b="0" dirty="0">
                          <a:latin typeface="+mn-ea"/>
                          <a:ea typeface="+mn-ea"/>
                          <a:sym typeface="宋体" panose="02010600030101010101" pitchFamily="2" charset="-122"/>
                        </a:rPr>
                        <a:t>请求</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0213">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smtClean="0">
                          <a:latin typeface="+mn-ea"/>
                          <a:ea typeface="+mn-ea"/>
                          <a:sym typeface="宋体" panose="02010600030101010101" pitchFamily="2" charset="-122"/>
                        </a:rPr>
                        <a:t>源点抑制</a:t>
                      </a:r>
                      <a:endParaRPr lang="zh-CN" altLang="en-US" sz="2200" b="0" dirty="0">
                        <a:latin typeface="+mn-ea"/>
                        <a:ea typeface="+mn-ea"/>
                        <a:sym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dirty="0">
                          <a:latin typeface="+mn-ea"/>
                          <a:ea typeface="+mn-ea"/>
                          <a:sym typeface="Calibri" panose="020F0502020204030204" pitchFamily="34" charset="0"/>
                        </a:rPr>
                        <a:t>14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smtClean="0">
                          <a:latin typeface="+mn-ea"/>
                          <a:ea typeface="+mn-ea"/>
                          <a:sym typeface="宋体" panose="02010600030101010101" pitchFamily="2" charset="-122"/>
                        </a:rPr>
                        <a:t>时间戳</a:t>
                      </a:r>
                      <a:r>
                        <a:rPr lang="zh-CN" altLang="en-US" sz="2200" b="0" dirty="0">
                          <a:latin typeface="+mn-ea"/>
                          <a:ea typeface="+mn-ea"/>
                          <a:sym typeface="宋体" panose="02010600030101010101" pitchFamily="2" charset="-122"/>
                        </a:rPr>
                        <a:t>应答</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0212">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5</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smtClean="0">
                          <a:latin typeface="+mn-ea"/>
                          <a:ea typeface="+mn-ea"/>
                          <a:sym typeface="宋体" panose="02010600030101010101" pitchFamily="2" charset="-122"/>
                        </a:rPr>
                        <a:t>路由重定向</a:t>
                      </a:r>
                      <a:endParaRPr lang="zh-CN" altLang="en-US" sz="2200" b="0" dirty="0">
                        <a:latin typeface="+mn-ea"/>
                        <a:ea typeface="+mn-ea"/>
                        <a:sym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dirty="0">
                          <a:latin typeface="+mn-ea"/>
                          <a:ea typeface="+mn-ea"/>
                          <a:sym typeface="Calibri" panose="020F0502020204030204" pitchFamily="34" charset="0"/>
                        </a:rPr>
                        <a:t>17</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a:latin typeface="+mn-ea"/>
                          <a:ea typeface="+mn-ea"/>
                          <a:sym typeface="宋体" panose="02010600030101010101" pitchFamily="2" charset="-122"/>
                        </a:rPr>
                        <a:t>掩码地址请求</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0213">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8</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a:latin typeface="+mn-ea"/>
                          <a:ea typeface="+mn-ea"/>
                          <a:sym typeface="宋体" panose="02010600030101010101" pitchFamily="2" charset="-122"/>
                        </a:rPr>
                        <a:t>回送请求</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18</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dirty="0">
                          <a:latin typeface="+mn-ea"/>
                          <a:ea typeface="+mn-ea"/>
                          <a:sym typeface="宋体" panose="02010600030101010101" pitchFamily="2" charset="-122"/>
                        </a:rPr>
                        <a:t>掩码地址响应</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0212">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en-US" altLang="zh-CN" sz="2200" b="0">
                          <a:latin typeface="+mn-ea"/>
                          <a:ea typeface="+mn-ea"/>
                          <a:sym typeface="Calibri" panose="020F0502020204030204" pitchFamily="34" charset="0"/>
                        </a:rPr>
                        <a:t>11</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r>
                        <a:rPr lang="zh-CN" altLang="en-US" sz="2200" b="0">
                          <a:latin typeface="+mn-ea"/>
                          <a:ea typeface="+mn-ea"/>
                          <a:sym typeface="宋体" panose="02010600030101010101" pitchFamily="2" charset="-122"/>
                        </a:rPr>
                        <a:t>时间超过</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endParaRPr lang="zh-CN" altLang="en-US" sz="2200" b="0" dirty="0">
                        <a:latin typeface="+mn-ea"/>
                        <a:ea typeface="+mn-ea"/>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400" b="0" i="0" u="none" kern="1200" baseline="0">
                          <a:solidFill>
                            <a:srgbClr val="000000"/>
                          </a:solidFill>
                          <a:latin typeface="Arial" panose="020B0604020202020204" pitchFamily="34" charset="0"/>
                          <a:ea typeface="宋体" panose="02010600030101010101" pitchFamily="2" charset="-122"/>
                        </a:defRPr>
                      </a:lvl1pPr>
                      <a:lvl2pPr marL="742950" lvl="1" indent="-285750">
                        <a:defRPr sz="2000" kern="1200">
                          <a:solidFill>
                            <a:schemeClr val="tx1"/>
                          </a:solidFill>
                        </a:defRPr>
                      </a:lvl2pPr>
                      <a:lvl3pPr marL="1143000" lvl="2" indent="-228600">
                        <a:defRPr sz="1800" kern="1200"/>
                      </a:lvl3pPr>
                      <a:lvl4pPr marL="1600200" lvl="3" indent="-228600">
                        <a:defRPr sz="1800" kern="1200"/>
                      </a:lvl4pPr>
                      <a:lvl5pPr marL="2057400" lvl="4" indent="-228600">
                        <a:defRPr sz="1800" kern="1200"/>
                      </a:lvl5pPr>
                    </a:lstStyle>
                    <a:p>
                      <a:pPr marL="0" lvl="0" indent="0" algn="ctr">
                        <a:buNone/>
                      </a:pPr>
                      <a:endParaRPr lang="zh-CN" altLang="en-US" sz="2200" b="0" dirty="0">
                        <a:latin typeface="+mn-ea"/>
                        <a:ea typeface="+mn-ea"/>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2.3 </a:t>
            </a:r>
            <a:r>
              <a:rPr lang="zh-CN" altLang="en-US" dirty="0" smtClean="0"/>
              <a:t>规则示例</a:t>
            </a:r>
          </a:p>
        </p:txBody>
      </p:sp>
      <p:sp>
        <p:nvSpPr>
          <p:cNvPr id="3481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2A651AAD-92C3-438E-80D3-01A5D49587EE}" type="slidenum">
              <a:rPr lang="en-US" altLang="zh-CN" smtClean="0">
                <a:latin typeface="Arial" pitchFamily="34" charset="0"/>
              </a:rPr>
              <a:pPr>
                <a:defRPr/>
              </a:pPr>
              <a:t>21</a:t>
            </a:fld>
            <a:endParaRPr lang="en-US" altLang="zh-CN" smtClean="0">
              <a:latin typeface="Arial" pitchFamily="34" charset="0"/>
            </a:endParaRPr>
          </a:p>
        </p:txBody>
      </p:sp>
      <p:sp>
        <p:nvSpPr>
          <p:cNvPr id="26627" name="Rectangle 3"/>
          <p:cNvSpPr>
            <a:spLocks noGrp="1" noChangeArrowheads="1"/>
          </p:cNvSpPr>
          <p:nvPr>
            <p:ph sz="quarter" idx="1"/>
          </p:nvPr>
        </p:nvSpPr>
        <p:spPr>
          <a:xfrm>
            <a:off x="612774" y="1600200"/>
            <a:ext cx="8279705" cy="4781128"/>
          </a:xfrm>
        </p:spPr>
        <p:txBody>
          <a:bodyPr/>
          <a:lstStyle/>
          <a:p>
            <a:r>
              <a:rPr lang="zh-CN" altLang="en-US" dirty="0" smtClean="0"/>
              <a:t>默认策略</a:t>
            </a:r>
            <a:endParaRPr lang="en-US" altLang="zh-CN" dirty="0" smtClean="0"/>
          </a:p>
          <a:p>
            <a:pPr lvl="1"/>
            <a:r>
              <a:rPr lang="zh-CN" altLang="en-US" dirty="0" smtClean="0"/>
              <a:t>禁止</a:t>
            </a:r>
            <a:endParaRPr lang="en-US" altLang="zh-CN" dirty="0" smtClean="0"/>
          </a:p>
          <a:p>
            <a:r>
              <a:rPr lang="zh-CN" altLang="en-US" dirty="0" smtClean="0"/>
              <a:t>命令格式</a:t>
            </a:r>
            <a:endParaRPr lang="en-US" altLang="zh-CN" dirty="0" smtClean="0"/>
          </a:p>
          <a:p>
            <a:pPr lvl="1"/>
            <a:r>
              <a:rPr lang="zh-CN" altLang="en-US" dirty="0" smtClean="0"/>
              <a:t>动作 </a:t>
            </a:r>
            <a:r>
              <a:rPr lang="en-US" altLang="zh-CN" dirty="0" smtClean="0"/>
              <a:t>| </a:t>
            </a:r>
            <a:r>
              <a:rPr lang="zh-CN" altLang="en-US" dirty="0" smtClean="0"/>
              <a:t>协议 </a:t>
            </a:r>
            <a:r>
              <a:rPr lang="en-US" altLang="zh-CN" dirty="0" smtClean="0"/>
              <a:t>| </a:t>
            </a:r>
            <a:r>
              <a:rPr lang="zh-CN" altLang="en-US" dirty="0" smtClean="0"/>
              <a:t>源 </a:t>
            </a:r>
            <a:r>
              <a:rPr lang="en-US" altLang="zh-CN" dirty="0" smtClean="0"/>
              <a:t>IP [Port | State] | </a:t>
            </a:r>
            <a:r>
              <a:rPr lang="zh-CN" altLang="en-US" dirty="0" smtClean="0"/>
              <a:t>目的 </a:t>
            </a:r>
            <a:r>
              <a:rPr lang="en-US" altLang="zh-CN" dirty="0" smtClean="0"/>
              <a:t>IP [Port | State] </a:t>
            </a:r>
          </a:p>
          <a:p>
            <a:pPr marL="320040" lvl="1" indent="-320040">
              <a:spcBef>
                <a:spcPts val="700"/>
              </a:spcBef>
              <a:buClr>
                <a:schemeClr val="accent2"/>
              </a:buClr>
              <a:buSzPct val="60000"/>
              <a:buFont typeface="Wingdings"/>
              <a:buChar char=""/>
            </a:pPr>
            <a:r>
              <a:rPr lang="zh-CN" altLang="en-US" sz="2800" dirty="0" smtClean="0"/>
              <a:t>过滤规则</a:t>
            </a:r>
          </a:p>
          <a:p>
            <a:pPr marL="822960" lvl="1" indent="-457200">
              <a:buFont typeface="+mj-lt"/>
              <a:buAutoNum type="arabicPeriod"/>
            </a:pPr>
            <a:r>
              <a:rPr lang="en-US" altLang="zh-CN" dirty="0" smtClean="0"/>
              <a:t>deny </a:t>
            </a:r>
            <a:r>
              <a:rPr lang="en-US" altLang="zh-CN" dirty="0" err="1" smtClean="0"/>
              <a:t>ip</a:t>
            </a:r>
            <a:r>
              <a:rPr lang="en-US" altLang="zh-CN" dirty="0" smtClean="0"/>
              <a:t> host 172.16.1.100 any</a:t>
            </a:r>
          </a:p>
          <a:p>
            <a:pPr marL="822960" lvl="1" indent="-457200">
              <a:buFont typeface="+mj-lt"/>
              <a:buAutoNum type="arabicPeriod"/>
            </a:pPr>
            <a:r>
              <a:rPr lang="en-US" altLang="zh-CN" dirty="0" smtClean="0"/>
              <a:t>permit </a:t>
            </a:r>
            <a:r>
              <a:rPr lang="en-US" altLang="zh-CN" dirty="0" err="1" smtClean="0"/>
              <a:t>tcp</a:t>
            </a:r>
            <a:r>
              <a:rPr lang="en-US" altLang="zh-CN" dirty="0" smtClean="0"/>
              <a:t> any 202.100.1.1 </a:t>
            </a:r>
            <a:r>
              <a:rPr lang="en-US" altLang="zh-CN" dirty="0" err="1" smtClean="0"/>
              <a:t>eq</a:t>
            </a:r>
            <a:r>
              <a:rPr lang="en-US" altLang="zh-CN" dirty="0" smtClean="0"/>
              <a:t> 80</a:t>
            </a:r>
          </a:p>
          <a:p>
            <a:pPr marL="822960" lvl="1" indent="-457200">
              <a:buFont typeface="+mj-lt"/>
              <a:buAutoNum type="arabicPeriod"/>
            </a:pPr>
            <a:r>
              <a:rPr lang="en-US" altLang="zh-CN" dirty="0" smtClean="0"/>
              <a:t>permit </a:t>
            </a:r>
            <a:r>
              <a:rPr lang="en-US" altLang="zh-CN" dirty="0" err="1" smtClean="0"/>
              <a:t>udp</a:t>
            </a:r>
            <a:r>
              <a:rPr lang="en-US" altLang="zh-CN" dirty="0" smtClean="0"/>
              <a:t> any 202.100.1.2 </a:t>
            </a:r>
            <a:r>
              <a:rPr lang="en-US" altLang="zh-CN" dirty="0" err="1" smtClean="0"/>
              <a:t>eq</a:t>
            </a:r>
            <a:r>
              <a:rPr lang="en-US" altLang="zh-CN" dirty="0" smtClean="0"/>
              <a:t> 69</a:t>
            </a:r>
          </a:p>
          <a:p>
            <a:pPr marL="822960" lvl="1" indent="-457200">
              <a:buFont typeface="+mj-lt"/>
              <a:buAutoNum type="arabicPeriod"/>
            </a:pPr>
            <a:r>
              <a:rPr lang="en-US" altLang="zh-CN" dirty="0" smtClean="0"/>
              <a:t>default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2.4 </a:t>
            </a:r>
            <a:r>
              <a:rPr lang="zh-CN" altLang="en-US" dirty="0" smtClean="0"/>
              <a:t>过程示例</a:t>
            </a:r>
          </a:p>
        </p:txBody>
      </p:sp>
      <p:sp>
        <p:nvSpPr>
          <p:cNvPr id="3686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4E9B6384-A86F-4455-8D84-04A8085EFC29}" type="slidenum">
              <a:rPr lang="en-US" altLang="zh-CN" smtClean="0">
                <a:latin typeface="Arial" pitchFamily="34" charset="0"/>
              </a:rPr>
              <a:pPr>
                <a:defRPr/>
              </a:pPr>
              <a:t>22</a:t>
            </a:fld>
            <a:endParaRPr lang="en-US" altLang="zh-CN" smtClean="0">
              <a:latin typeface="Arial" pitchFamily="34" charset="0"/>
            </a:endParaRPr>
          </a:p>
        </p:txBody>
      </p:sp>
      <p:pic>
        <p:nvPicPr>
          <p:cNvPr id="27652" name="Picture 4" descr="8-5"/>
          <p:cNvPicPr>
            <a:picLocks noGrp="1" noChangeAspect="1" noChangeArrowheads="1"/>
          </p:cNvPicPr>
          <p:nvPr>
            <p:ph sz="quarter" idx="1"/>
          </p:nvPr>
        </p:nvPicPr>
        <p:blipFill>
          <a:blip r:embed="rId2" cstate="print"/>
          <a:srcRect/>
          <a:stretch>
            <a:fillRect/>
          </a:stretch>
        </p:blipFill>
        <p:spPr>
          <a:xfrm>
            <a:off x="762000" y="1905000"/>
            <a:ext cx="7620000" cy="3852863"/>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2.5 </a:t>
            </a:r>
            <a:r>
              <a:rPr lang="zh-CN" altLang="en-US" dirty="0" smtClean="0"/>
              <a:t>包过滤防火墙的特点</a:t>
            </a:r>
          </a:p>
        </p:txBody>
      </p:sp>
      <p:sp>
        <p:nvSpPr>
          <p:cNvPr id="3789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A1A4357F-8634-4616-A34E-3A613045641D}" type="slidenum">
              <a:rPr lang="en-US" altLang="zh-CN" smtClean="0">
                <a:latin typeface="Arial" pitchFamily="34" charset="0"/>
              </a:rPr>
              <a:pPr>
                <a:defRPr/>
              </a:pPr>
              <a:t>23</a:t>
            </a:fld>
            <a:endParaRPr lang="en-US" altLang="zh-CN" smtClean="0">
              <a:latin typeface="Arial" pitchFamily="34" charset="0"/>
            </a:endParaRPr>
          </a:p>
        </p:txBody>
      </p:sp>
      <p:sp>
        <p:nvSpPr>
          <p:cNvPr id="64515"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包过滤防火墙工作在网络层和运输层，规则表</a:t>
            </a:r>
            <a:r>
              <a:rPr lang="zh-CN" altLang="en-US" dirty="0" smtClean="0">
                <a:solidFill>
                  <a:srgbClr val="FF0000"/>
                </a:solidFill>
              </a:rPr>
              <a:t>事先设定</a:t>
            </a:r>
            <a:r>
              <a:rPr lang="zh-CN" altLang="en-US" dirty="0" smtClean="0"/>
              <a:t>，审查时只检测数据包的</a:t>
            </a:r>
            <a:r>
              <a:rPr lang="zh-CN" altLang="en-US" dirty="0" smtClean="0">
                <a:solidFill>
                  <a:srgbClr val="FF0000"/>
                </a:solidFill>
              </a:rPr>
              <a:t>头部信息</a:t>
            </a:r>
            <a:r>
              <a:rPr lang="zh-CN" altLang="en-US" dirty="0" smtClean="0"/>
              <a:t>，而不关心数据本身的内容，根据匹配情况自动执行过滤。</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2.5.1 </a:t>
            </a:r>
            <a:r>
              <a:rPr lang="zh-CN" altLang="en-US" dirty="0" smtClean="0"/>
              <a:t>包过滤防火墙的优点</a:t>
            </a:r>
          </a:p>
        </p:txBody>
      </p:sp>
      <p:sp>
        <p:nvSpPr>
          <p:cNvPr id="3891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C3F2FDAD-E95F-43C7-9E86-9A83407F62B5}" type="slidenum">
              <a:rPr lang="en-US" altLang="zh-CN" smtClean="0">
                <a:latin typeface="Arial" pitchFamily="34" charset="0"/>
              </a:rPr>
              <a:pPr>
                <a:defRPr/>
              </a:pPr>
              <a:t>24</a:t>
            </a:fld>
            <a:endParaRPr lang="en-US" altLang="zh-CN" smtClean="0">
              <a:latin typeface="Arial" pitchFamily="34" charset="0"/>
            </a:endParaRPr>
          </a:p>
        </p:txBody>
      </p:sp>
      <p:sp>
        <p:nvSpPr>
          <p:cNvPr id="65539"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设计简单。</a:t>
            </a:r>
          </a:p>
          <a:p>
            <a:pPr eaLnBrk="1" hangingPunct="1"/>
            <a:r>
              <a:rPr lang="zh-CN" altLang="en-US" dirty="0" smtClean="0"/>
              <a:t>实现成本低。</a:t>
            </a:r>
          </a:p>
          <a:p>
            <a:pPr eaLnBrk="1" hangingPunct="1"/>
            <a:r>
              <a:rPr lang="zh-CN" altLang="en-US" dirty="0" smtClean="0"/>
              <a:t>服务对用户透明。</a:t>
            </a:r>
          </a:p>
          <a:p>
            <a:pPr eaLnBrk="1" hangingPunct="1"/>
            <a:r>
              <a:rPr lang="zh-CN" altLang="en-US" dirty="0" smtClean="0"/>
              <a:t>处理数据包的速度快。</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2.5.2 </a:t>
            </a:r>
            <a:r>
              <a:rPr lang="zh-CN" altLang="en-US" dirty="0" smtClean="0"/>
              <a:t>包过滤防火墙的不足</a:t>
            </a:r>
          </a:p>
        </p:txBody>
      </p:sp>
      <p:sp>
        <p:nvSpPr>
          <p:cNvPr id="3993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D5D9022F-5EE2-41C0-A805-BA9550831604}" type="slidenum">
              <a:rPr lang="en-US" altLang="zh-CN" smtClean="0">
                <a:latin typeface="Arial" pitchFamily="34" charset="0"/>
              </a:rPr>
              <a:pPr>
                <a:defRPr/>
              </a:pPr>
              <a:t>25</a:t>
            </a:fld>
            <a:endParaRPr lang="en-US" altLang="zh-CN" smtClean="0">
              <a:latin typeface="Arial" pitchFamily="34" charset="0"/>
            </a:endParaRPr>
          </a:p>
        </p:txBody>
      </p:sp>
      <p:sp>
        <p:nvSpPr>
          <p:cNvPr id="66563" name="Rectangle 3"/>
          <p:cNvSpPr>
            <a:spLocks noGrp="1" noChangeArrowheads="1"/>
          </p:cNvSpPr>
          <p:nvPr>
            <p:ph sz="quarter" idx="1"/>
          </p:nvPr>
        </p:nvSpPr>
        <p:spPr>
          <a:xfrm>
            <a:off x="539552" y="1628800"/>
            <a:ext cx="8001000" cy="4800600"/>
          </a:xfrm>
        </p:spPr>
        <p:txBody>
          <a:bodyPr/>
          <a:lstStyle/>
          <a:p>
            <a:pPr eaLnBrk="1" hangingPunct="1"/>
            <a:r>
              <a:rPr lang="zh-CN" altLang="en-US" dirty="0" smtClean="0"/>
              <a:t>不能防范针对应用层的攻击。</a:t>
            </a:r>
          </a:p>
          <a:p>
            <a:pPr eaLnBrk="1" hangingPunct="1"/>
            <a:r>
              <a:rPr lang="zh-CN" altLang="en-US" dirty="0" smtClean="0"/>
              <a:t>不能防范 </a:t>
            </a:r>
            <a:r>
              <a:rPr lang="en-US" altLang="zh-CN" dirty="0" smtClean="0"/>
              <a:t>IP </a:t>
            </a:r>
            <a:r>
              <a:rPr lang="zh-CN" altLang="en-US" dirty="0" smtClean="0"/>
              <a:t>地址欺骗，也没有身份认证功能。</a:t>
            </a:r>
          </a:p>
          <a:p>
            <a:pPr eaLnBrk="1" hangingPunct="1"/>
            <a:r>
              <a:rPr lang="zh-CN" altLang="en-US" dirty="0" smtClean="0"/>
              <a:t>不保留连接信息，因此所有可能用到的端口（尤其是大于 </a:t>
            </a:r>
            <a:r>
              <a:rPr lang="en-US" altLang="zh-CN" dirty="0" smtClean="0"/>
              <a:t>1024 </a:t>
            </a:r>
            <a:r>
              <a:rPr lang="zh-CN" altLang="en-US" dirty="0" smtClean="0"/>
              <a:t>的端口）都必须开放，从而极大地增加了被攻击的可能性。</a:t>
            </a:r>
          </a:p>
          <a:p>
            <a:pPr eaLnBrk="1" hangingPunct="1"/>
            <a:r>
              <a:rPr lang="zh-CN" altLang="en-US" dirty="0" smtClean="0"/>
              <a:t>随着网络规模扩大和服务增加，管理员想继续合理的配置过滤规则表将会越来越困难。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2775" y="228600"/>
            <a:ext cx="8153400" cy="990600"/>
          </a:xfrm>
        </p:spPr>
        <p:txBody>
          <a:bodyPr/>
          <a:lstStyle/>
          <a:p>
            <a:r>
              <a:rPr lang="en-US" altLang="zh-CN" dirty="0" smtClean="0"/>
              <a:t>3 </a:t>
            </a:r>
            <a:r>
              <a:rPr lang="zh-CN" altLang="en-US" dirty="0" smtClean="0"/>
              <a:t>状态检测防火墙</a:t>
            </a:r>
          </a:p>
        </p:txBody>
      </p:sp>
      <p:sp>
        <p:nvSpPr>
          <p:cNvPr id="4915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D5B4A6D3-0D33-4757-A72C-9AAAB44AA007}" type="slidenum">
              <a:rPr lang="en-US" altLang="zh-CN" smtClean="0">
                <a:latin typeface="Arial" pitchFamily="34" charset="0"/>
              </a:rPr>
              <a:pPr>
                <a:defRPr/>
              </a:pPr>
              <a:t>26</a:t>
            </a:fld>
            <a:endParaRPr lang="en-US" altLang="zh-CN" smtClean="0">
              <a:latin typeface="Arial" pitchFamily="34" charset="0"/>
            </a:endParaRPr>
          </a:p>
        </p:txBody>
      </p:sp>
      <p:sp>
        <p:nvSpPr>
          <p:cNvPr id="37891" name="Rectangle 3"/>
          <p:cNvSpPr>
            <a:spLocks noGrp="1" noChangeArrowheads="1"/>
          </p:cNvSpPr>
          <p:nvPr>
            <p:ph sz="quarter" idx="1"/>
          </p:nvPr>
        </p:nvSpPr>
        <p:spPr>
          <a:xfrm>
            <a:off x="539552" y="1628800"/>
            <a:ext cx="8001000" cy="4876800"/>
          </a:xfrm>
        </p:spPr>
        <p:txBody>
          <a:bodyPr>
            <a:normAutofit/>
          </a:bodyPr>
          <a:lstStyle/>
          <a:p>
            <a:r>
              <a:rPr lang="zh-CN" altLang="en-US" dirty="0" smtClean="0"/>
              <a:t>状态检测防火墙采用了动态包过滤技术，因此也被称为</a:t>
            </a:r>
            <a:r>
              <a:rPr lang="zh-CN" altLang="en-US" dirty="0" smtClean="0">
                <a:solidFill>
                  <a:srgbClr val="FF0000"/>
                </a:solidFill>
              </a:rPr>
              <a:t>动态</a:t>
            </a:r>
            <a:r>
              <a:rPr lang="zh-CN" altLang="en-US" dirty="0" smtClean="0"/>
              <a:t>包过滤防火墙。</a:t>
            </a:r>
          </a:p>
          <a:p>
            <a:r>
              <a:rPr lang="zh-CN" altLang="en-US" dirty="0" smtClean="0"/>
              <a:t>状态检测防火墙在继承了静态包过滤防火墙优点的基础上，改善了其仅仅考察进出网络的数据包头部信息，而不关心数据包</a:t>
            </a:r>
            <a:r>
              <a:rPr lang="zh-CN" altLang="en-US" dirty="0" smtClean="0">
                <a:solidFill>
                  <a:srgbClr val="FF0000"/>
                </a:solidFill>
              </a:rPr>
              <a:t>状态</a:t>
            </a:r>
            <a:r>
              <a:rPr lang="zh-CN" altLang="en-US" dirty="0" smtClean="0"/>
              <a:t>的缺点，在防火墙的核心部分建立</a:t>
            </a:r>
            <a:r>
              <a:rPr lang="zh-CN" altLang="en-US" dirty="0" smtClean="0">
                <a:solidFill>
                  <a:srgbClr val="0000FF"/>
                </a:solidFill>
              </a:rPr>
              <a:t>状态连接表</a:t>
            </a:r>
            <a:r>
              <a:rPr lang="zh-CN" altLang="en-US" dirty="0" smtClean="0"/>
              <a:t>，单独为各会话实现连接跟踪模块，进一步分析连接中的</a:t>
            </a:r>
            <a:r>
              <a:rPr lang="zh-CN" altLang="en-US" dirty="0" smtClean="0">
                <a:solidFill>
                  <a:srgbClr val="008000"/>
                </a:solidFill>
              </a:rPr>
              <a:t>状态变迁</a:t>
            </a:r>
            <a:r>
              <a:rPr lang="zh-CN" altLang="en-US" dirty="0" smtClean="0"/>
              <a:t>，充分保证系统的安全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
          <p:cNvSpPr>
            <a:spLocks noGrp="1"/>
          </p:cNvSpPr>
          <p:nvPr>
            <p:ph type="title"/>
          </p:nvPr>
        </p:nvSpPr>
        <p:spPr/>
        <p:txBody>
          <a:bodyPr>
            <a:normAutofit/>
          </a:bodyPr>
          <a:lstStyle/>
          <a:p>
            <a:r>
              <a:rPr lang="en-US" altLang="zh-CN" dirty="0">
                <a:latin typeface="等线" pitchFamily="2" charset="-122"/>
                <a:ea typeface="等线" pitchFamily="2" charset="-122"/>
              </a:rPr>
              <a:t>3.1.1 TCP </a:t>
            </a:r>
            <a:r>
              <a:rPr lang="zh-CN" altLang="en-US" dirty="0">
                <a:latin typeface="等线" pitchFamily="2" charset="-122"/>
                <a:ea typeface="等线" pitchFamily="2" charset="-122"/>
              </a:rPr>
              <a:t>状态信息</a:t>
            </a:r>
          </a:p>
        </p:txBody>
      </p:sp>
      <p:sp>
        <p:nvSpPr>
          <p:cNvPr id="48131" name="内容占位符 5"/>
          <p:cNvSpPr>
            <a:spLocks noGrp="1"/>
          </p:cNvSpPr>
          <p:nvPr>
            <p:ph sz="quarter" idx="1"/>
          </p:nvPr>
        </p:nvSpPr>
        <p:spPr>
          <a:xfrm>
            <a:off x="629808" y="2706624"/>
            <a:ext cx="2880320" cy="3494088"/>
          </a:xfrm>
        </p:spPr>
        <p:txBody>
          <a:bodyPr>
            <a:normAutofit/>
          </a:bodyPr>
          <a:lstStyle/>
          <a:p>
            <a:pPr marL="594360" lvl="2" indent="-320040">
              <a:spcBef>
                <a:spcPts val="700"/>
              </a:spcBef>
              <a:buSzPct val="60000"/>
              <a:buFont typeface="Wingdings" pitchFamily="2" charset="2"/>
              <a:buChar char="Ø"/>
              <a:defRPr/>
            </a:pPr>
            <a:r>
              <a:rPr lang="zh-CN" altLang="en-US" sz="2500" dirty="0" smtClean="0">
                <a:latin typeface="等线" pitchFamily="2" charset="-122"/>
                <a:ea typeface="等线" pitchFamily="2" charset="-122"/>
              </a:rPr>
              <a:t>共有</a:t>
            </a:r>
            <a:endParaRPr lang="en-US" altLang="zh-CN" sz="2500" dirty="0" smtClean="0">
              <a:latin typeface="等线" pitchFamily="2" charset="-122"/>
              <a:ea typeface="等线" pitchFamily="2" charset="-122"/>
            </a:endParaRP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CLOSED</a:t>
            </a: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ESTABLISHED</a:t>
            </a:r>
          </a:p>
          <a:p>
            <a:endParaRPr lang="zh-CN" altLang="en-US" dirty="0" smtClean="0"/>
          </a:p>
        </p:txBody>
      </p:sp>
      <p:sp>
        <p:nvSpPr>
          <p:cNvPr id="48132" name="内容占位符 6"/>
          <p:cNvSpPr>
            <a:spLocks noGrp="1"/>
          </p:cNvSpPr>
          <p:nvPr>
            <p:ph sz="quarter" idx="2"/>
          </p:nvPr>
        </p:nvSpPr>
        <p:spPr>
          <a:xfrm>
            <a:off x="2987824" y="2668555"/>
            <a:ext cx="2925148" cy="3494088"/>
          </a:xfrm>
        </p:spPr>
        <p:txBody>
          <a:bodyPr>
            <a:normAutofit/>
          </a:bodyPr>
          <a:lstStyle/>
          <a:p>
            <a:pPr marL="594360" lvl="2" indent="-320040">
              <a:spcBef>
                <a:spcPts val="700"/>
              </a:spcBef>
              <a:buSzPct val="60000"/>
              <a:buFont typeface="Wingdings" pitchFamily="2" charset="2"/>
              <a:buChar char="Ø"/>
              <a:defRPr/>
            </a:pPr>
            <a:r>
              <a:rPr lang="en-US" altLang="zh-CN" sz="2500" dirty="0" smtClean="0">
                <a:latin typeface="等线" pitchFamily="2" charset="-122"/>
                <a:ea typeface="等线" pitchFamily="2" charset="-122"/>
              </a:rPr>
              <a:t>Server</a:t>
            </a: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LISTEN</a:t>
            </a: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SYN-RECEIVED</a:t>
            </a: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CLOSE-WAIT</a:t>
            </a:r>
          </a:p>
          <a:p>
            <a:pPr marL="777240" lvl="3" indent="-320040">
              <a:spcBef>
                <a:spcPts val="700"/>
              </a:spcBef>
              <a:buSzPct val="60000"/>
              <a:buFont typeface="Wingdings" pitchFamily="2" charset="2"/>
              <a:buChar char="l"/>
              <a:defRPr/>
            </a:pPr>
            <a:r>
              <a:rPr lang="en-US" altLang="zh-CN" dirty="0" smtClean="0">
                <a:latin typeface="等线" pitchFamily="2" charset="-122"/>
                <a:ea typeface="等线" pitchFamily="2" charset="-122"/>
              </a:rPr>
              <a:t>LAST-ACK</a:t>
            </a:r>
          </a:p>
        </p:txBody>
      </p:sp>
      <p:sp>
        <p:nvSpPr>
          <p:cNvPr id="4" name="灯片编号占位符 3"/>
          <p:cNvSpPr>
            <a:spLocks noGrp="1"/>
          </p:cNvSpPr>
          <p:nvPr>
            <p:ph type="sldNum" sz="quarter" idx="4294967295"/>
          </p:nvPr>
        </p:nvSpPr>
        <p:spPr>
          <a:xfrm>
            <a:off x="0" y="1271588"/>
            <a:ext cx="533400" cy="244475"/>
          </a:xfrm>
          <a:prstGeom prst="rect">
            <a:avLst/>
          </a:prstGeom>
        </p:spPr>
        <p:txBody>
          <a:bodyPr>
            <a:normAutofit fontScale="85000" lnSpcReduction="20000"/>
          </a:bodyPr>
          <a:lstStyle/>
          <a:p>
            <a:pPr>
              <a:defRPr/>
            </a:pPr>
            <a:fld id="{1BA00B60-4F32-4CEF-B373-156D22AA4F50}" type="slidenum">
              <a:rPr lang="en-US" altLang="zh-CN" smtClean="0"/>
              <a:pPr>
                <a:defRPr/>
              </a:pPr>
              <a:t>27</a:t>
            </a:fld>
            <a:endParaRPr lang="en-US" altLang="zh-CN"/>
          </a:p>
        </p:txBody>
      </p:sp>
      <p:sp>
        <p:nvSpPr>
          <p:cNvPr id="8" name="内容占位符 2"/>
          <p:cNvSpPr txBox="1">
            <a:spLocks/>
          </p:cNvSpPr>
          <p:nvPr/>
        </p:nvSpPr>
        <p:spPr bwMode="auto">
          <a:xfrm>
            <a:off x="612775" y="1600200"/>
            <a:ext cx="8153400" cy="1143000"/>
          </a:xfrm>
          <a:prstGeom prst="rect">
            <a:avLst/>
          </a:prstGeom>
          <a:noFill/>
          <a:ln w="9525">
            <a:noFill/>
            <a:miter lim="800000"/>
            <a:headEnd/>
            <a:tailEnd/>
          </a:ln>
        </p:spPr>
        <p:txBody>
          <a:bodyPr/>
          <a:lstStyle/>
          <a:p>
            <a:pPr marL="320040" indent="-320040">
              <a:spcBef>
                <a:spcPts val="700"/>
              </a:spcBef>
              <a:buClr>
                <a:schemeClr val="accent2"/>
              </a:buClr>
              <a:buSzPct val="60000"/>
              <a:buFont typeface="Wingdings"/>
              <a:buChar char=""/>
              <a:defRPr/>
            </a:pPr>
            <a:r>
              <a:rPr lang="en-US" altLang="zh-CN" sz="2800" dirty="0" smtClean="0">
                <a:latin typeface="等线" pitchFamily="2" charset="-122"/>
                <a:ea typeface="等线" pitchFamily="2" charset="-122"/>
              </a:rPr>
              <a:t>TCP  </a:t>
            </a:r>
            <a:r>
              <a:rPr lang="zh-CN" altLang="en-US" sz="2800" dirty="0" smtClean="0">
                <a:latin typeface="等线" pitchFamily="2" charset="-122"/>
                <a:ea typeface="等线" pitchFamily="2" charset="-122"/>
              </a:rPr>
              <a:t>协议共有 </a:t>
            </a:r>
            <a:r>
              <a:rPr lang="en-US" altLang="zh-CN" sz="2800" dirty="0" smtClean="0">
                <a:latin typeface="等线" pitchFamily="2" charset="-122"/>
                <a:ea typeface="等线" pitchFamily="2" charset="-122"/>
              </a:rPr>
              <a:t>11 </a:t>
            </a:r>
            <a:r>
              <a:rPr lang="zh-CN" altLang="en-US" sz="2800" dirty="0" smtClean="0">
                <a:latin typeface="等线" pitchFamily="2" charset="-122"/>
                <a:ea typeface="等线" pitchFamily="2" charset="-122"/>
              </a:rPr>
              <a:t>个连接状态</a:t>
            </a:r>
            <a:r>
              <a:rPr lang="zh-CN" altLang="en-US" sz="2800" dirty="0">
                <a:latin typeface="等线" pitchFamily="2" charset="-122"/>
                <a:ea typeface="等线" pitchFamily="2" charset="-122"/>
              </a:rPr>
              <a:t>，这些状态标识由</a:t>
            </a:r>
            <a:r>
              <a:rPr lang="en-US" altLang="zh-CN" sz="2800" dirty="0">
                <a:latin typeface="等线" pitchFamily="2" charset="-122"/>
                <a:ea typeface="等线" pitchFamily="2" charset="-122"/>
              </a:rPr>
              <a:t>RFC </a:t>
            </a:r>
            <a:r>
              <a:rPr lang="en-US" altLang="zh-CN" sz="2800" dirty="0" smtClean="0">
                <a:latin typeface="等线" pitchFamily="2" charset="-122"/>
                <a:ea typeface="等线" pitchFamily="2" charset="-122"/>
              </a:rPr>
              <a:t>793 </a:t>
            </a:r>
            <a:r>
              <a:rPr lang="zh-CN" altLang="en-US" sz="2800" dirty="0" smtClean="0">
                <a:latin typeface="等线" pitchFamily="2" charset="-122"/>
                <a:ea typeface="等线" pitchFamily="2" charset="-122"/>
              </a:rPr>
              <a:t>定义</a:t>
            </a:r>
            <a:r>
              <a:rPr lang="zh-CN" altLang="en-US" sz="2800" dirty="0">
                <a:latin typeface="等线" pitchFamily="2" charset="-122"/>
                <a:ea typeface="等线" pitchFamily="2" charset="-122"/>
              </a:rPr>
              <a:t>，分别为：</a:t>
            </a:r>
            <a:endParaRPr lang="en-US" altLang="zh-CN" sz="2800" dirty="0">
              <a:latin typeface="等线" pitchFamily="2" charset="-122"/>
              <a:ea typeface="等线" pitchFamily="2" charset="-122"/>
            </a:endParaRPr>
          </a:p>
        </p:txBody>
      </p:sp>
      <p:sp>
        <p:nvSpPr>
          <p:cNvPr id="7" name="内容占位符 6"/>
          <p:cNvSpPr txBox="1">
            <a:spLocks/>
          </p:cNvSpPr>
          <p:nvPr/>
        </p:nvSpPr>
        <p:spPr>
          <a:xfrm>
            <a:off x="5580112" y="2636912"/>
            <a:ext cx="3058616" cy="3494088"/>
          </a:xfrm>
          <a:prstGeom prst="rect">
            <a:avLst/>
          </a:prstGeom>
        </p:spPr>
        <p:txBody>
          <a:bodyPr vert="horz">
            <a:normAutofit/>
          </a:bodyPr>
          <a:lstStyle/>
          <a:p>
            <a:pPr marL="594360" lvl="2" indent="-320040">
              <a:spcBef>
                <a:spcPts val="700"/>
              </a:spcBef>
              <a:buClr>
                <a:schemeClr val="accent2"/>
              </a:buClr>
              <a:buSzPct val="60000"/>
              <a:buFont typeface="Wingdings" pitchFamily="2" charset="2"/>
              <a:buChar char="Ø"/>
              <a:defRPr/>
            </a:pPr>
            <a:r>
              <a:rPr lang="en-US" altLang="zh-CN" sz="2500" dirty="0" smtClean="0">
                <a:latin typeface="等线" pitchFamily="2" charset="-122"/>
                <a:ea typeface="等线" pitchFamily="2" charset="-122"/>
              </a:rPr>
              <a:t>Client</a:t>
            </a:r>
          </a:p>
          <a:p>
            <a:pPr marL="777240" lvl="3" indent="-320040">
              <a:spcBef>
                <a:spcPts val="700"/>
              </a:spcBef>
              <a:buClr>
                <a:schemeClr val="accent3"/>
              </a:buClr>
              <a:buSzPct val="60000"/>
              <a:buFont typeface="Wingdings" pitchFamily="2" charset="2"/>
              <a:buChar char="l"/>
              <a:defRPr/>
            </a:pPr>
            <a:r>
              <a:rPr lang="en-US" altLang="zh-CN" sz="2000" dirty="0" smtClean="0">
                <a:latin typeface="等线" pitchFamily="2" charset="-122"/>
                <a:ea typeface="等线" pitchFamily="2" charset="-122"/>
              </a:rPr>
              <a:t>SYN-SENT</a:t>
            </a:r>
          </a:p>
          <a:p>
            <a:pPr marL="777240" marR="0" lvl="3" indent="-320040" fontAlgn="auto">
              <a:lnSpc>
                <a:spcPct val="100000"/>
              </a:lnSpc>
              <a:spcBef>
                <a:spcPts val="700"/>
              </a:spcBef>
              <a:spcAft>
                <a:spcPts val="0"/>
              </a:spcAft>
              <a:buClr>
                <a:schemeClr val="accent3"/>
              </a:buClr>
              <a:buSzPct val="60000"/>
              <a:buFont typeface="Wingdings" pitchFamily="2" charset="2"/>
              <a:buChar char="l"/>
              <a:tabLst/>
              <a:defRPr/>
            </a:pPr>
            <a:r>
              <a:rPr lang="en-US" altLang="zh-CN" sz="2000" dirty="0" smtClean="0">
                <a:latin typeface="等线" pitchFamily="2" charset="-122"/>
                <a:ea typeface="等线" pitchFamily="2" charset="-122"/>
              </a:rPr>
              <a:t>FIN-WAIT-1</a:t>
            </a:r>
          </a:p>
          <a:p>
            <a:pPr marL="777240" marR="0" lvl="3" indent="-320040" fontAlgn="auto">
              <a:lnSpc>
                <a:spcPct val="100000"/>
              </a:lnSpc>
              <a:spcBef>
                <a:spcPts val="700"/>
              </a:spcBef>
              <a:spcAft>
                <a:spcPts val="0"/>
              </a:spcAft>
              <a:buClr>
                <a:schemeClr val="accent3"/>
              </a:buClr>
              <a:buSzPct val="60000"/>
              <a:buFont typeface="Wingdings" pitchFamily="2" charset="2"/>
              <a:buChar char="l"/>
              <a:tabLst/>
              <a:defRPr/>
            </a:pPr>
            <a:r>
              <a:rPr lang="en-US" altLang="zh-CN" sz="2000" dirty="0" smtClean="0">
                <a:latin typeface="等线" pitchFamily="2" charset="-122"/>
                <a:ea typeface="等线" pitchFamily="2" charset="-122"/>
              </a:rPr>
              <a:t>FIN-WAIT-2</a:t>
            </a:r>
          </a:p>
          <a:p>
            <a:pPr marL="777240" lvl="3" indent="-320040">
              <a:spcBef>
                <a:spcPts val="700"/>
              </a:spcBef>
              <a:buClr>
                <a:schemeClr val="accent3"/>
              </a:buClr>
              <a:buSzPct val="60000"/>
              <a:buFont typeface="Wingdings" pitchFamily="2" charset="2"/>
              <a:buChar char="l"/>
              <a:defRPr/>
            </a:pPr>
            <a:r>
              <a:rPr lang="en-US" altLang="zh-CN" sz="2000" dirty="0" smtClean="0">
                <a:latin typeface="等线" pitchFamily="2" charset="-122"/>
                <a:ea typeface="等线" pitchFamily="2" charset="-122"/>
              </a:rPr>
              <a:t>CLOSING</a:t>
            </a:r>
            <a:endParaRPr lang="zh-CN" altLang="en-US" sz="2000" dirty="0" smtClean="0">
              <a:latin typeface="等线" pitchFamily="2" charset="-122"/>
              <a:ea typeface="等线" pitchFamily="2" charset="-122"/>
            </a:endParaRPr>
          </a:p>
          <a:p>
            <a:pPr marL="777240" marR="0" lvl="3" indent="-320040" fontAlgn="auto">
              <a:lnSpc>
                <a:spcPct val="100000"/>
              </a:lnSpc>
              <a:spcBef>
                <a:spcPts val="700"/>
              </a:spcBef>
              <a:spcAft>
                <a:spcPts val="0"/>
              </a:spcAft>
              <a:buClr>
                <a:schemeClr val="accent3"/>
              </a:buClr>
              <a:buSzPct val="60000"/>
              <a:buFont typeface="Wingdings" pitchFamily="2" charset="2"/>
              <a:buChar char="l"/>
              <a:tabLst/>
              <a:defRPr/>
            </a:pPr>
            <a:r>
              <a:rPr lang="en-US" altLang="zh-CN" sz="2000" dirty="0" smtClean="0">
                <a:latin typeface="等线" pitchFamily="2" charset="-122"/>
                <a:ea typeface="等线" pitchFamily="2" charset="-122"/>
              </a:rPr>
              <a:t>TIME-WAIT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4294967295"/>
          </p:nvPr>
        </p:nvSpPr>
        <p:spPr bwMode="auto">
          <a:xfrm>
            <a:off x="200025" y="6200775"/>
            <a:ext cx="533400" cy="381000"/>
          </a:xfrm>
          <a:noFill/>
          <a:ln>
            <a:miter lim="800000"/>
            <a:headEnd/>
            <a:tailEnd/>
          </a:ln>
        </p:spPr>
        <p:txBody>
          <a:bodyPr wrap="square" lIns="91440" tIns="45720" rIns="91440" bIns="45720" numCol="1" compatLnSpc="1">
            <a:prstTxWarp prst="textNoShape">
              <a:avLst/>
            </a:prstTxWarp>
          </a:bodyPr>
          <a:lstStyle/>
          <a:p>
            <a:fld id="{DB90D462-491E-481B-BF0C-1AF2A981C856}" type="slidenum">
              <a:rPr lang="en-US" altLang="zh-CN" smtClean="0">
                <a:latin typeface="Arial" pitchFamily="34" charset="0"/>
              </a:rPr>
              <a:pPr/>
              <a:t>28</a:t>
            </a:fld>
            <a:endParaRPr lang="en-US" altLang="zh-CN" smtClean="0">
              <a:latin typeface="Arial" pitchFamily="34" charset="0"/>
            </a:endParaRPr>
          </a:p>
        </p:txBody>
      </p:sp>
      <p:sp>
        <p:nvSpPr>
          <p:cNvPr id="5" name="Rectangle 4"/>
          <p:cNvSpPr txBox="1">
            <a:spLocks noChangeArrowheads="1"/>
          </p:cNvSpPr>
          <p:nvPr/>
        </p:nvSpPr>
        <p:spPr bwMode="auto">
          <a:xfrm>
            <a:off x="7924800" y="914400"/>
            <a:ext cx="1219200" cy="3960813"/>
          </a:xfrm>
          <a:prstGeom prst="rect">
            <a:avLst/>
          </a:prstGeom>
          <a:noFill/>
          <a:ln w="9525">
            <a:noFill/>
            <a:miter lim="800000"/>
            <a:headEnd/>
            <a:tailEnd/>
          </a:ln>
        </p:spPr>
        <p:txBody>
          <a:bodyPr anchor="ctr"/>
          <a:lstStyle/>
          <a:p>
            <a:pPr algn="ctr">
              <a:defRPr/>
            </a:pPr>
            <a:r>
              <a:rPr lang="en-US" altLang="zh-CN" sz="3200" dirty="0" smtClean="0">
                <a:solidFill>
                  <a:schemeClr val="tx2"/>
                </a:solidFill>
                <a:latin typeface="+mj-lt"/>
                <a:ea typeface="+mj-ea"/>
                <a:cs typeface="+mj-cs"/>
              </a:rPr>
              <a:t>TCP</a:t>
            </a:r>
            <a:r>
              <a:rPr lang="zh-CN" altLang="en-US" sz="3200" dirty="0">
                <a:solidFill>
                  <a:schemeClr val="tx2"/>
                </a:solidFill>
                <a:latin typeface="+mj-lt"/>
                <a:ea typeface="+mj-ea"/>
                <a:cs typeface="+mj-cs"/>
              </a:rPr>
              <a:t/>
            </a:r>
            <a:br>
              <a:rPr lang="zh-CN" altLang="en-US" sz="3200" dirty="0">
                <a:solidFill>
                  <a:schemeClr val="tx2"/>
                </a:solidFill>
                <a:latin typeface="+mj-lt"/>
                <a:ea typeface="+mj-ea"/>
                <a:cs typeface="+mj-cs"/>
              </a:rPr>
            </a:br>
            <a:r>
              <a:rPr lang="zh-CN" altLang="en-US" sz="3200" dirty="0">
                <a:solidFill>
                  <a:schemeClr val="tx2"/>
                </a:solidFill>
                <a:latin typeface="+mj-lt"/>
                <a:ea typeface="+mj-ea"/>
                <a:cs typeface="+mj-cs"/>
              </a:rPr>
              <a:t>有</a:t>
            </a:r>
            <a:br>
              <a:rPr lang="zh-CN" altLang="en-US" sz="3200" dirty="0">
                <a:solidFill>
                  <a:schemeClr val="tx2"/>
                </a:solidFill>
                <a:latin typeface="+mj-lt"/>
                <a:ea typeface="+mj-ea"/>
                <a:cs typeface="+mj-cs"/>
              </a:rPr>
            </a:br>
            <a:r>
              <a:rPr lang="zh-CN" altLang="en-US" sz="3200" dirty="0">
                <a:solidFill>
                  <a:schemeClr val="tx2"/>
                </a:solidFill>
                <a:latin typeface="+mj-lt"/>
                <a:ea typeface="+mj-ea"/>
                <a:cs typeface="+mj-cs"/>
              </a:rPr>
              <a:t>限</a:t>
            </a:r>
            <a:br>
              <a:rPr lang="zh-CN" altLang="en-US" sz="3200" dirty="0">
                <a:solidFill>
                  <a:schemeClr val="tx2"/>
                </a:solidFill>
                <a:latin typeface="+mj-lt"/>
                <a:ea typeface="+mj-ea"/>
                <a:cs typeface="+mj-cs"/>
              </a:rPr>
            </a:br>
            <a:r>
              <a:rPr lang="zh-CN" altLang="en-US" sz="3200" dirty="0">
                <a:solidFill>
                  <a:schemeClr val="tx2"/>
                </a:solidFill>
                <a:latin typeface="+mj-lt"/>
                <a:ea typeface="+mj-ea"/>
                <a:cs typeface="+mj-cs"/>
              </a:rPr>
              <a:t>状</a:t>
            </a:r>
            <a:br>
              <a:rPr lang="zh-CN" altLang="en-US" sz="3200" dirty="0">
                <a:solidFill>
                  <a:schemeClr val="tx2"/>
                </a:solidFill>
                <a:latin typeface="+mj-lt"/>
                <a:ea typeface="+mj-ea"/>
                <a:cs typeface="+mj-cs"/>
              </a:rPr>
            </a:br>
            <a:r>
              <a:rPr lang="zh-CN" altLang="en-US" sz="3200" dirty="0">
                <a:solidFill>
                  <a:schemeClr val="tx2"/>
                </a:solidFill>
                <a:latin typeface="+mj-lt"/>
                <a:ea typeface="+mj-ea"/>
                <a:cs typeface="+mj-cs"/>
              </a:rPr>
              <a:t>态</a:t>
            </a:r>
            <a:br>
              <a:rPr lang="zh-CN" altLang="en-US" sz="3200" dirty="0">
                <a:solidFill>
                  <a:schemeClr val="tx2"/>
                </a:solidFill>
                <a:latin typeface="+mj-lt"/>
                <a:ea typeface="+mj-ea"/>
                <a:cs typeface="+mj-cs"/>
              </a:rPr>
            </a:br>
            <a:r>
              <a:rPr lang="zh-CN" altLang="en-US" sz="3200" dirty="0">
                <a:solidFill>
                  <a:schemeClr val="tx2"/>
                </a:solidFill>
                <a:latin typeface="+mj-lt"/>
                <a:ea typeface="+mj-ea"/>
                <a:cs typeface="+mj-cs"/>
              </a:rPr>
              <a:t>机 </a:t>
            </a:r>
          </a:p>
        </p:txBody>
      </p:sp>
      <p:sp>
        <p:nvSpPr>
          <p:cNvPr id="6" name="Rectangle 5"/>
          <p:cNvSpPr>
            <a:spLocks noChangeArrowheads="1"/>
          </p:cNvSpPr>
          <p:nvPr/>
        </p:nvSpPr>
        <p:spPr bwMode="auto">
          <a:xfrm>
            <a:off x="407988" y="4525963"/>
            <a:ext cx="4541837" cy="2263775"/>
          </a:xfrm>
          <a:prstGeom prst="rect">
            <a:avLst/>
          </a:prstGeom>
          <a:solidFill>
            <a:srgbClr val="66FFFF"/>
          </a:solidFill>
          <a:ln w="9525">
            <a:solidFill>
              <a:schemeClr val="tx1"/>
            </a:solidFill>
            <a:prstDash val="dash"/>
            <a:miter lim="800000"/>
            <a:headEnd/>
            <a:tailEnd/>
          </a:ln>
          <a:effectLst/>
        </p:spPr>
        <p:txBody>
          <a:bodyPr wrap="none" anchor="ctr"/>
          <a:lstStyle/>
          <a:p>
            <a:pPr>
              <a:defRPr/>
            </a:pPr>
            <a:endParaRPr lang="zh-CN" altLang="en-US" b="1">
              <a:latin typeface="+mn-lt"/>
              <a:ea typeface="黑体" pitchFamily="2" charset="-122"/>
            </a:endParaRPr>
          </a:p>
        </p:txBody>
      </p:sp>
      <p:sp>
        <p:nvSpPr>
          <p:cNvPr id="7" name="Rectangle 6"/>
          <p:cNvSpPr>
            <a:spLocks noChangeArrowheads="1"/>
          </p:cNvSpPr>
          <p:nvPr/>
        </p:nvSpPr>
        <p:spPr bwMode="auto">
          <a:xfrm>
            <a:off x="5205413" y="3582988"/>
            <a:ext cx="1574800" cy="2012950"/>
          </a:xfrm>
          <a:prstGeom prst="rect">
            <a:avLst/>
          </a:prstGeom>
          <a:solidFill>
            <a:srgbClr val="66FFFF"/>
          </a:solidFill>
          <a:ln w="9525">
            <a:solidFill>
              <a:schemeClr val="tx1"/>
            </a:solidFill>
            <a:prstDash val="dash"/>
            <a:miter lim="800000"/>
            <a:headEnd/>
            <a:tailEnd/>
          </a:ln>
          <a:effectLst/>
        </p:spPr>
        <p:txBody>
          <a:bodyPr wrap="none" anchor="ctr"/>
          <a:lstStyle/>
          <a:p>
            <a:pPr>
              <a:defRPr/>
            </a:pPr>
            <a:endParaRPr lang="zh-CN" altLang="en-US" b="1">
              <a:latin typeface="+mn-lt"/>
              <a:ea typeface="黑体" pitchFamily="2" charset="-122"/>
            </a:endParaRPr>
          </a:p>
        </p:txBody>
      </p:sp>
      <p:sp>
        <p:nvSpPr>
          <p:cNvPr id="8" name="Line 7"/>
          <p:cNvSpPr>
            <a:spLocks noChangeShapeType="1"/>
          </p:cNvSpPr>
          <p:nvPr/>
        </p:nvSpPr>
        <p:spPr bwMode="auto">
          <a:xfrm rot="5400000" flipV="1">
            <a:off x="4781550" y="3241675"/>
            <a:ext cx="0" cy="1187450"/>
          </a:xfrm>
          <a:prstGeom prst="line">
            <a:avLst/>
          </a:prstGeom>
          <a:noFill/>
          <a:ln w="57150">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9" name="Rectangle 8"/>
          <p:cNvSpPr>
            <a:spLocks noChangeArrowheads="1"/>
          </p:cNvSpPr>
          <p:nvPr/>
        </p:nvSpPr>
        <p:spPr bwMode="auto">
          <a:xfrm>
            <a:off x="3087688" y="187325"/>
            <a:ext cx="846137" cy="252413"/>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CLOSED</a:t>
            </a:r>
          </a:p>
        </p:txBody>
      </p:sp>
      <p:sp>
        <p:nvSpPr>
          <p:cNvPr id="10" name="Rectangle 9"/>
          <p:cNvSpPr>
            <a:spLocks noChangeArrowheads="1"/>
          </p:cNvSpPr>
          <p:nvPr/>
        </p:nvSpPr>
        <p:spPr bwMode="auto">
          <a:xfrm>
            <a:off x="2749550" y="3709988"/>
            <a:ext cx="1438275"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ESTABLISHED</a:t>
            </a:r>
          </a:p>
        </p:txBody>
      </p:sp>
      <p:sp>
        <p:nvSpPr>
          <p:cNvPr id="11" name="Rectangle 10"/>
          <p:cNvSpPr>
            <a:spLocks noChangeArrowheads="1"/>
          </p:cNvSpPr>
          <p:nvPr/>
        </p:nvSpPr>
        <p:spPr bwMode="auto">
          <a:xfrm>
            <a:off x="3087688" y="1193800"/>
            <a:ext cx="846137" cy="252413"/>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LISTEN</a:t>
            </a:r>
          </a:p>
        </p:txBody>
      </p:sp>
      <p:sp>
        <p:nvSpPr>
          <p:cNvPr id="12" name="Rectangle 11"/>
          <p:cNvSpPr>
            <a:spLocks noChangeArrowheads="1"/>
          </p:cNvSpPr>
          <p:nvPr/>
        </p:nvSpPr>
        <p:spPr bwMode="auto">
          <a:xfrm>
            <a:off x="5332413" y="3709988"/>
            <a:ext cx="1354137"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CLOSE_WAIT</a:t>
            </a:r>
          </a:p>
        </p:txBody>
      </p:sp>
      <p:sp>
        <p:nvSpPr>
          <p:cNvPr id="13" name="Rectangle 12"/>
          <p:cNvSpPr>
            <a:spLocks noChangeArrowheads="1"/>
          </p:cNvSpPr>
          <p:nvPr/>
        </p:nvSpPr>
        <p:spPr bwMode="auto">
          <a:xfrm>
            <a:off x="461963" y="4841875"/>
            <a:ext cx="1184275"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FIN_WAIT_1</a:t>
            </a:r>
          </a:p>
        </p:txBody>
      </p:sp>
      <p:sp>
        <p:nvSpPr>
          <p:cNvPr id="14" name="Rectangle 13"/>
          <p:cNvSpPr>
            <a:spLocks noChangeArrowheads="1"/>
          </p:cNvSpPr>
          <p:nvPr/>
        </p:nvSpPr>
        <p:spPr bwMode="auto">
          <a:xfrm>
            <a:off x="461963" y="2263775"/>
            <a:ext cx="1184275"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SYN_RCVD</a:t>
            </a:r>
          </a:p>
        </p:txBody>
      </p:sp>
      <p:sp>
        <p:nvSpPr>
          <p:cNvPr id="15" name="Rectangle 14"/>
          <p:cNvSpPr>
            <a:spLocks noChangeArrowheads="1"/>
          </p:cNvSpPr>
          <p:nvPr/>
        </p:nvSpPr>
        <p:spPr bwMode="auto">
          <a:xfrm>
            <a:off x="461963" y="6288088"/>
            <a:ext cx="1184275"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FIN_WAIT_2</a:t>
            </a:r>
          </a:p>
        </p:txBody>
      </p:sp>
      <p:sp>
        <p:nvSpPr>
          <p:cNvPr id="16" name="Rectangle 15"/>
          <p:cNvSpPr>
            <a:spLocks noChangeArrowheads="1"/>
          </p:cNvSpPr>
          <p:nvPr/>
        </p:nvSpPr>
        <p:spPr bwMode="auto">
          <a:xfrm>
            <a:off x="3044825" y="4841875"/>
            <a:ext cx="931863"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CLOSING</a:t>
            </a:r>
          </a:p>
        </p:txBody>
      </p:sp>
      <p:sp>
        <p:nvSpPr>
          <p:cNvPr id="17" name="Rectangle 16"/>
          <p:cNvSpPr>
            <a:spLocks noChangeArrowheads="1"/>
          </p:cNvSpPr>
          <p:nvPr/>
        </p:nvSpPr>
        <p:spPr bwMode="auto">
          <a:xfrm>
            <a:off x="2917825" y="6288088"/>
            <a:ext cx="1185863"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TIME_WAIT</a:t>
            </a:r>
          </a:p>
        </p:txBody>
      </p:sp>
      <p:sp>
        <p:nvSpPr>
          <p:cNvPr id="18" name="Rectangle 17"/>
          <p:cNvSpPr>
            <a:spLocks noChangeArrowheads="1"/>
          </p:cNvSpPr>
          <p:nvPr/>
        </p:nvSpPr>
        <p:spPr bwMode="auto">
          <a:xfrm>
            <a:off x="5459413" y="2263775"/>
            <a:ext cx="1100137" cy="250825"/>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SYN_SENT</a:t>
            </a:r>
          </a:p>
        </p:txBody>
      </p:sp>
      <p:sp>
        <p:nvSpPr>
          <p:cNvPr id="19" name="Rectangle 18"/>
          <p:cNvSpPr>
            <a:spLocks noChangeArrowheads="1"/>
          </p:cNvSpPr>
          <p:nvPr/>
        </p:nvSpPr>
        <p:spPr bwMode="auto">
          <a:xfrm>
            <a:off x="5416550" y="5218113"/>
            <a:ext cx="1185863" cy="252412"/>
          </a:xfrm>
          <a:prstGeom prst="rect">
            <a:avLst/>
          </a:prstGeom>
          <a:solidFill>
            <a:srgbClr val="FFFF99"/>
          </a:solidFill>
          <a:ln w="9525">
            <a:solidFill>
              <a:schemeClr val="tx1"/>
            </a:solidFill>
            <a:miter lim="800000"/>
            <a:headEnd/>
            <a:tailEnd/>
          </a:ln>
          <a:effectLst/>
          <a:extLst/>
        </p:spPr>
        <p:txBody>
          <a:bodyPr wrap="none" anchor="ctr"/>
          <a:lstStyle/>
          <a:p>
            <a:pPr algn="ctr">
              <a:defRPr/>
            </a:pPr>
            <a:r>
              <a:rPr kumimoji="1" lang="en-US" altLang="zh-CN" sz="1400" b="1">
                <a:latin typeface="+mn-lt"/>
                <a:ea typeface="黑体" pitchFamily="2" charset="-122"/>
              </a:rPr>
              <a:t>LAST_ACK</a:t>
            </a:r>
          </a:p>
        </p:txBody>
      </p:sp>
      <p:sp>
        <p:nvSpPr>
          <p:cNvPr id="20" name="Line 19"/>
          <p:cNvSpPr>
            <a:spLocks noChangeShapeType="1"/>
          </p:cNvSpPr>
          <p:nvPr/>
        </p:nvSpPr>
        <p:spPr bwMode="auto">
          <a:xfrm>
            <a:off x="3765550" y="439738"/>
            <a:ext cx="2244725" cy="1824037"/>
          </a:xfrm>
          <a:prstGeom prst="line">
            <a:avLst/>
          </a:prstGeom>
          <a:noFill/>
          <a:ln w="57150">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1" name="Line 20"/>
          <p:cNvSpPr>
            <a:spLocks noChangeShapeType="1"/>
          </p:cNvSpPr>
          <p:nvPr/>
        </p:nvSpPr>
        <p:spPr bwMode="auto">
          <a:xfrm flipH="1">
            <a:off x="3849688" y="2514600"/>
            <a:ext cx="1736725" cy="1195388"/>
          </a:xfrm>
          <a:prstGeom prst="line">
            <a:avLst/>
          </a:prstGeom>
          <a:noFill/>
          <a:ln w="57150">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2" name="Line 21"/>
          <p:cNvSpPr>
            <a:spLocks noChangeShapeType="1"/>
          </p:cNvSpPr>
          <p:nvPr/>
        </p:nvSpPr>
        <p:spPr bwMode="auto">
          <a:xfrm flipH="1">
            <a:off x="1393825" y="3960813"/>
            <a:ext cx="1693863" cy="881062"/>
          </a:xfrm>
          <a:prstGeom prst="line">
            <a:avLst/>
          </a:prstGeom>
          <a:noFill/>
          <a:ln w="57150">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3" name="Line 22"/>
          <p:cNvSpPr>
            <a:spLocks noChangeShapeType="1"/>
          </p:cNvSpPr>
          <p:nvPr/>
        </p:nvSpPr>
        <p:spPr bwMode="auto">
          <a:xfrm flipH="1">
            <a:off x="1031875" y="5092700"/>
            <a:ext cx="0" cy="1195388"/>
          </a:xfrm>
          <a:prstGeom prst="line">
            <a:avLst/>
          </a:prstGeom>
          <a:noFill/>
          <a:ln w="57150">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4" name="Line 23"/>
          <p:cNvSpPr>
            <a:spLocks noChangeShapeType="1"/>
          </p:cNvSpPr>
          <p:nvPr/>
        </p:nvSpPr>
        <p:spPr bwMode="auto">
          <a:xfrm>
            <a:off x="1644650" y="6413500"/>
            <a:ext cx="1277938" cy="0"/>
          </a:xfrm>
          <a:prstGeom prst="line">
            <a:avLst/>
          </a:prstGeom>
          <a:noFill/>
          <a:ln w="57150">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5" name="Line 24"/>
          <p:cNvSpPr>
            <a:spLocks noChangeShapeType="1"/>
          </p:cNvSpPr>
          <p:nvPr/>
        </p:nvSpPr>
        <p:spPr bwMode="auto">
          <a:xfrm>
            <a:off x="3335338" y="449263"/>
            <a:ext cx="6350" cy="736600"/>
          </a:xfrm>
          <a:prstGeom prst="line">
            <a:avLst/>
          </a:prstGeom>
          <a:noFill/>
          <a:ln w="57150">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6" name="Line 25"/>
          <p:cNvSpPr>
            <a:spLocks noChangeShapeType="1"/>
          </p:cNvSpPr>
          <p:nvPr/>
        </p:nvSpPr>
        <p:spPr bwMode="auto">
          <a:xfrm flipH="1">
            <a:off x="841375" y="1257300"/>
            <a:ext cx="2246313" cy="1006475"/>
          </a:xfrm>
          <a:prstGeom prst="line">
            <a:avLst/>
          </a:prstGeom>
          <a:noFill/>
          <a:ln w="57150">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7" name="Line 26"/>
          <p:cNvSpPr>
            <a:spLocks noChangeShapeType="1"/>
          </p:cNvSpPr>
          <p:nvPr/>
        </p:nvSpPr>
        <p:spPr bwMode="auto">
          <a:xfrm>
            <a:off x="1308100" y="2514600"/>
            <a:ext cx="1863725" cy="1195388"/>
          </a:xfrm>
          <a:prstGeom prst="line">
            <a:avLst/>
          </a:prstGeom>
          <a:noFill/>
          <a:ln w="57150">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8" name="Line 27"/>
          <p:cNvSpPr>
            <a:spLocks noChangeShapeType="1"/>
          </p:cNvSpPr>
          <p:nvPr/>
        </p:nvSpPr>
        <p:spPr bwMode="auto">
          <a:xfrm>
            <a:off x="6137275" y="3960813"/>
            <a:ext cx="0" cy="1257300"/>
          </a:xfrm>
          <a:prstGeom prst="line">
            <a:avLst/>
          </a:prstGeom>
          <a:noFill/>
          <a:ln w="57150">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29" name="Freeform 28"/>
          <p:cNvSpPr>
            <a:spLocks/>
          </p:cNvSpPr>
          <p:nvPr/>
        </p:nvSpPr>
        <p:spPr bwMode="auto">
          <a:xfrm>
            <a:off x="6611938" y="5337175"/>
            <a:ext cx="1203325"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30" name="Line 29"/>
          <p:cNvSpPr>
            <a:spLocks noChangeShapeType="1"/>
          </p:cNvSpPr>
          <p:nvPr/>
        </p:nvSpPr>
        <p:spPr bwMode="auto">
          <a:xfrm>
            <a:off x="1031875" y="2514600"/>
            <a:ext cx="0" cy="2327275"/>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1" name="Line 30"/>
          <p:cNvSpPr>
            <a:spLocks noChangeShapeType="1"/>
          </p:cNvSpPr>
          <p:nvPr/>
        </p:nvSpPr>
        <p:spPr bwMode="auto">
          <a:xfrm>
            <a:off x="3509963" y="5092700"/>
            <a:ext cx="0" cy="1195388"/>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2" name="Line 31"/>
          <p:cNvSpPr>
            <a:spLocks noChangeShapeType="1"/>
          </p:cNvSpPr>
          <p:nvPr/>
        </p:nvSpPr>
        <p:spPr bwMode="auto">
          <a:xfrm rot="-5400000">
            <a:off x="2342357" y="4269581"/>
            <a:ext cx="1588" cy="1393825"/>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3" name="Line 33"/>
          <p:cNvSpPr>
            <a:spLocks noChangeShapeType="1"/>
          </p:cNvSpPr>
          <p:nvPr/>
        </p:nvSpPr>
        <p:spPr bwMode="auto">
          <a:xfrm rot="5400000" flipH="1">
            <a:off x="3548857" y="480218"/>
            <a:ext cx="0" cy="3821113"/>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4" name="Line 34"/>
          <p:cNvSpPr>
            <a:spLocks noChangeShapeType="1"/>
          </p:cNvSpPr>
          <p:nvPr/>
        </p:nvSpPr>
        <p:spPr bwMode="auto">
          <a:xfrm rot="-5400000">
            <a:off x="1662113" y="833438"/>
            <a:ext cx="876300" cy="1974850"/>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5" name="Line 35"/>
          <p:cNvSpPr>
            <a:spLocks noChangeShapeType="1"/>
          </p:cNvSpPr>
          <p:nvPr/>
        </p:nvSpPr>
        <p:spPr bwMode="auto">
          <a:xfrm>
            <a:off x="1393825" y="5092700"/>
            <a:ext cx="1693863" cy="1195388"/>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6" name="Freeform 36"/>
          <p:cNvSpPr>
            <a:spLocks/>
          </p:cNvSpPr>
          <p:nvPr/>
        </p:nvSpPr>
        <p:spPr bwMode="auto">
          <a:xfrm>
            <a:off x="3933825" y="1319213"/>
            <a:ext cx="1666875"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37" name="Text Box 37"/>
          <p:cNvSpPr txBox="1">
            <a:spLocks noChangeArrowheads="1"/>
          </p:cNvSpPr>
          <p:nvPr/>
        </p:nvSpPr>
        <p:spPr bwMode="auto">
          <a:xfrm>
            <a:off x="5564188" y="2505075"/>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主动打开</a:t>
            </a:r>
          </a:p>
        </p:txBody>
      </p:sp>
      <p:sp>
        <p:nvSpPr>
          <p:cNvPr id="38" name="Text Box 38"/>
          <p:cNvSpPr txBox="1">
            <a:spLocks noChangeArrowheads="1"/>
          </p:cNvSpPr>
          <p:nvPr/>
        </p:nvSpPr>
        <p:spPr bwMode="auto">
          <a:xfrm>
            <a:off x="3046413" y="1446213"/>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被动打开</a:t>
            </a:r>
          </a:p>
        </p:txBody>
      </p:sp>
      <p:sp>
        <p:nvSpPr>
          <p:cNvPr id="39" name="Text Box 39"/>
          <p:cNvSpPr txBox="1">
            <a:spLocks noChangeArrowheads="1"/>
          </p:cNvSpPr>
          <p:nvPr/>
        </p:nvSpPr>
        <p:spPr bwMode="auto">
          <a:xfrm>
            <a:off x="5459413" y="3309938"/>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被动关闭</a:t>
            </a:r>
          </a:p>
        </p:txBody>
      </p:sp>
      <p:sp>
        <p:nvSpPr>
          <p:cNvPr id="40" name="Text Box 40"/>
          <p:cNvSpPr txBox="1">
            <a:spLocks noChangeArrowheads="1"/>
          </p:cNvSpPr>
          <p:nvPr/>
        </p:nvSpPr>
        <p:spPr bwMode="auto">
          <a:xfrm>
            <a:off x="2940050" y="4211638"/>
            <a:ext cx="903288"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主动关闭</a:t>
            </a:r>
          </a:p>
        </p:txBody>
      </p:sp>
      <p:sp>
        <p:nvSpPr>
          <p:cNvPr id="41" name="Text Box 41"/>
          <p:cNvSpPr txBox="1">
            <a:spLocks noChangeArrowheads="1"/>
          </p:cNvSpPr>
          <p:nvPr/>
        </p:nvSpPr>
        <p:spPr bwMode="auto">
          <a:xfrm>
            <a:off x="2438400" y="152400"/>
            <a:ext cx="544513" cy="307975"/>
          </a:xfrm>
          <a:prstGeom prst="rect">
            <a:avLst/>
          </a:prstGeom>
          <a:noFill/>
          <a:ln>
            <a:noFill/>
          </a:ln>
          <a:effectLst/>
          <a:extLst/>
        </p:spPr>
        <p:txBody>
          <a:bodyPr wrap="none">
            <a:spAutoFit/>
          </a:bodyPr>
          <a:lstStyle/>
          <a:p>
            <a:pPr>
              <a:defRPr/>
            </a:pPr>
            <a:r>
              <a:rPr kumimoji="1" lang="zh-CN" altLang="en-US" sz="1400" b="1" dirty="0">
                <a:latin typeface="+mn-lt"/>
                <a:ea typeface="黑体" pitchFamily="2" charset="-122"/>
              </a:rPr>
              <a:t>起点</a:t>
            </a:r>
          </a:p>
        </p:txBody>
      </p:sp>
      <p:sp>
        <p:nvSpPr>
          <p:cNvPr id="42" name="Text Box 42"/>
          <p:cNvSpPr txBox="1">
            <a:spLocks noChangeArrowheads="1"/>
          </p:cNvSpPr>
          <p:nvPr/>
        </p:nvSpPr>
        <p:spPr bwMode="auto">
          <a:xfrm>
            <a:off x="2322513" y="542925"/>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被动打开</a:t>
            </a:r>
          </a:p>
        </p:txBody>
      </p:sp>
      <p:sp>
        <p:nvSpPr>
          <p:cNvPr id="43" name="Text Box 43"/>
          <p:cNvSpPr txBox="1">
            <a:spLocks noChangeArrowheads="1"/>
          </p:cNvSpPr>
          <p:nvPr/>
        </p:nvSpPr>
        <p:spPr bwMode="auto">
          <a:xfrm>
            <a:off x="4521200" y="668338"/>
            <a:ext cx="1082675" cy="5238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主动打开</a:t>
            </a:r>
          </a:p>
          <a:p>
            <a:pPr>
              <a:defRPr/>
            </a:pPr>
            <a:r>
              <a:rPr kumimoji="1" lang="zh-CN" altLang="en-US" sz="1400" b="1">
                <a:latin typeface="+mn-lt"/>
                <a:ea typeface="黑体" pitchFamily="2" charset="-122"/>
              </a:rPr>
              <a:t>  发送 </a:t>
            </a:r>
            <a:r>
              <a:rPr kumimoji="1" lang="en-US" altLang="zh-CN" sz="1400" b="1">
                <a:latin typeface="+mn-lt"/>
                <a:ea typeface="黑体" pitchFamily="2" charset="-122"/>
              </a:rPr>
              <a:t>SYN</a:t>
            </a:r>
          </a:p>
        </p:txBody>
      </p:sp>
      <p:sp>
        <p:nvSpPr>
          <p:cNvPr id="44" name="Text Box 44"/>
          <p:cNvSpPr txBox="1">
            <a:spLocks noChangeArrowheads="1"/>
          </p:cNvSpPr>
          <p:nvPr/>
        </p:nvSpPr>
        <p:spPr bwMode="auto">
          <a:xfrm>
            <a:off x="3087688" y="2389188"/>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同时打开</a:t>
            </a:r>
          </a:p>
        </p:txBody>
      </p:sp>
      <p:sp>
        <p:nvSpPr>
          <p:cNvPr id="45" name="Text Box 45"/>
          <p:cNvSpPr txBox="1">
            <a:spLocks noChangeArrowheads="1"/>
          </p:cNvSpPr>
          <p:nvPr/>
        </p:nvSpPr>
        <p:spPr bwMode="auto">
          <a:xfrm>
            <a:off x="2312988" y="2151063"/>
            <a:ext cx="2535237" cy="307975"/>
          </a:xfrm>
          <a:prstGeom prst="rect">
            <a:avLst/>
          </a:prstGeom>
          <a:noFill/>
          <a:ln>
            <a:noFill/>
          </a:ln>
          <a:effectLst/>
          <a:extLst/>
        </p:spPr>
        <p:txBody>
          <a:bodyPr wrap="none">
            <a:spAutoFit/>
          </a:bodyPr>
          <a:lstStyle/>
          <a:p>
            <a:pPr>
              <a:defRPr/>
            </a:pPr>
            <a:r>
              <a:rPr kumimoji="1" lang="zh-CN" altLang="en-US" sz="1400" b="1" dirty="0">
                <a:latin typeface="+mn-lt"/>
                <a:ea typeface="黑体" pitchFamily="2" charset="-122"/>
              </a:rPr>
              <a:t>收到 </a:t>
            </a:r>
            <a:r>
              <a:rPr kumimoji="1" lang="en-US" altLang="zh-CN" sz="1400" b="1" dirty="0">
                <a:latin typeface="+mn-lt"/>
                <a:ea typeface="黑体" pitchFamily="2" charset="-122"/>
              </a:rPr>
              <a:t>SYN</a:t>
            </a:r>
            <a:r>
              <a:rPr kumimoji="1" lang="zh-CN" altLang="en-US" sz="1400" b="1" dirty="0">
                <a:latin typeface="+mn-lt"/>
                <a:ea typeface="黑体" pitchFamily="2" charset="-122"/>
              </a:rPr>
              <a:t>，发送 </a:t>
            </a:r>
            <a:r>
              <a:rPr kumimoji="1" lang="en-US" altLang="zh-CN" sz="1400" b="1" dirty="0">
                <a:latin typeface="+mn-lt"/>
                <a:ea typeface="黑体" pitchFamily="2" charset="-122"/>
              </a:rPr>
              <a:t>SYN</a:t>
            </a:r>
            <a:r>
              <a:rPr kumimoji="1" lang="zh-CN" altLang="en-US" sz="1400" b="1" dirty="0">
                <a:latin typeface="+mn-lt"/>
                <a:ea typeface="黑体" pitchFamily="2" charset="-122"/>
              </a:rPr>
              <a:t>，</a:t>
            </a:r>
            <a:r>
              <a:rPr kumimoji="1" lang="en-US" altLang="zh-CN" sz="1400" b="1" dirty="0">
                <a:latin typeface="+mn-lt"/>
                <a:ea typeface="黑体" pitchFamily="2" charset="-122"/>
              </a:rPr>
              <a:t> ACK</a:t>
            </a:r>
          </a:p>
        </p:txBody>
      </p:sp>
      <p:sp>
        <p:nvSpPr>
          <p:cNvPr id="46" name="Text Box 46"/>
          <p:cNvSpPr txBox="1">
            <a:spLocks noChangeArrowheads="1"/>
          </p:cNvSpPr>
          <p:nvPr/>
        </p:nvSpPr>
        <p:spPr bwMode="auto">
          <a:xfrm>
            <a:off x="1787525" y="2620963"/>
            <a:ext cx="976313"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47" name="Text Box 47"/>
          <p:cNvSpPr txBox="1">
            <a:spLocks noChangeArrowheads="1"/>
          </p:cNvSpPr>
          <p:nvPr/>
        </p:nvSpPr>
        <p:spPr bwMode="auto">
          <a:xfrm>
            <a:off x="2962275" y="3235325"/>
            <a:ext cx="903288" cy="523875"/>
          </a:xfrm>
          <a:prstGeom prst="rect">
            <a:avLst/>
          </a:prstGeom>
          <a:noFill/>
          <a:ln>
            <a:noFill/>
          </a:ln>
          <a:effectLst/>
          <a:extLst/>
        </p:spPr>
        <p:txBody>
          <a:bodyPr wrap="none">
            <a:spAutoFit/>
          </a:bodyPr>
          <a:lstStyle/>
          <a:p>
            <a:pPr>
              <a:defRPr/>
            </a:pPr>
            <a:r>
              <a:rPr kumimoji="1" lang="zh-CN" altLang="en-US" sz="1400" b="1" dirty="0">
                <a:solidFill>
                  <a:srgbClr val="FF0000"/>
                </a:solidFill>
                <a:latin typeface="+mn-lt"/>
                <a:ea typeface="黑体" pitchFamily="2" charset="-122"/>
              </a:rPr>
              <a:t>数据传送</a:t>
            </a:r>
          </a:p>
          <a:p>
            <a:pPr>
              <a:defRPr/>
            </a:pPr>
            <a:r>
              <a:rPr kumimoji="1" lang="zh-CN" altLang="en-US" sz="1400" b="1" dirty="0">
                <a:solidFill>
                  <a:srgbClr val="FF0000"/>
                </a:solidFill>
                <a:latin typeface="+mn-lt"/>
                <a:ea typeface="黑体" pitchFamily="2" charset="-122"/>
              </a:rPr>
              <a:t>    阶段</a:t>
            </a:r>
          </a:p>
        </p:txBody>
      </p:sp>
      <p:sp>
        <p:nvSpPr>
          <p:cNvPr id="48" name="Text Box 48"/>
          <p:cNvSpPr txBox="1">
            <a:spLocks noChangeArrowheads="1"/>
          </p:cNvSpPr>
          <p:nvPr/>
        </p:nvSpPr>
        <p:spPr bwMode="auto">
          <a:xfrm>
            <a:off x="5180013" y="4265613"/>
            <a:ext cx="898525"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关闭</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49" name="Text Box 49"/>
          <p:cNvSpPr txBox="1">
            <a:spLocks noChangeArrowheads="1"/>
          </p:cNvSpPr>
          <p:nvPr/>
        </p:nvSpPr>
        <p:spPr bwMode="auto">
          <a:xfrm>
            <a:off x="1441450" y="3884613"/>
            <a:ext cx="898525"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关闭</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0" name="Text Box 50"/>
          <p:cNvSpPr txBox="1">
            <a:spLocks noChangeArrowheads="1"/>
          </p:cNvSpPr>
          <p:nvPr/>
        </p:nvSpPr>
        <p:spPr bwMode="auto">
          <a:xfrm>
            <a:off x="984250" y="3379788"/>
            <a:ext cx="898525"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关闭</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1" name="Text Box 51"/>
          <p:cNvSpPr txBox="1">
            <a:spLocks noChangeArrowheads="1"/>
          </p:cNvSpPr>
          <p:nvPr/>
        </p:nvSpPr>
        <p:spPr bwMode="auto">
          <a:xfrm>
            <a:off x="2070100" y="1738313"/>
            <a:ext cx="952500"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RST</a:t>
            </a:r>
          </a:p>
        </p:txBody>
      </p:sp>
      <p:sp>
        <p:nvSpPr>
          <p:cNvPr id="52" name="Text Box 52"/>
          <p:cNvSpPr txBox="1">
            <a:spLocks noChangeArrowheads="1"/>
          </p:cNvSpPr>
          <p:nvPr/>
        </p:nvSpPr>
        <p:spPr bwMode="auto">
          <a:xfrm>
            <a:off x="750888" y="1193800"/>
            <a:ext cx="1446212"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SYN, ACK</a:t>
            </a:r>
          </a:p>
        </p:txBody>
      </p:sp>
      <p:sp>
        <p:nvSpPr>
          <p:cNvPr id="53" name="Text Box 53"/>
          <p:cNvSpPr txBox="1">
            <a:spLocks noChangeArrowheads="1"/>
          </p:cNvSpPr>
          <p:nvPr/>
        </p:nvSpPr>
        <p:spPr bwMode="auto">
          <a:xfrm>
            <a:off x="6700838" y="1866900"/>
            <a:ext cx="723900"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关闭</a:t>
            </a:r>
          </a:p>
          <a:p>
            <a:pPr>
              <a:defRPr/>
            </a:pPr>
            <a:r>
              <a:rPr kumimoji="1" lang="zh-CN" altLang="en-US" sz="1400" b="1">
                <a:latin typeface="+mn-lt"/>
                <a:ea typeface="黑体" pitchFamily="2" charset="-122"/>
              </a:rPr>
              <a:t>或超时</a:t>
            </a:r>
          </a:p>
        </p:txBody>
      </p:sp>
      <p:sp>
        <p:nvSpPr>
          <p:cNvPr id="54" name="Text Box 54"/>
          <p:cNvSpPr txBox="1">
            <a:spLocks noChangeArrowheads="1"/>
          </p:cNvSpPr>
          <p:nvPr/>
        </p:nvSpPr>
        <p:spPr bwMode="auto">
          <a:xfrm>
            <a:off x="6726238" y="4964113"/>
            <a:ext cx="976312"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5" name="Text Box 55"/>
          <p:cNvSpPr txBox="1">
            <a:spLocks noChangeArrowheads="1"/>
          </p:cNvSpPr>
          <p:nvPr/>
        </p:nvSpPr>
        <p:spPr bwMode="auto">
          <a:xfrm>
            <a:off x="4822825" y="2797175"/>
            <a:ext cx="1693863" cy="523875"/>
          </a:xfrm>
          <a:prstGeom prst="rect">
            <a:avLst/>
          </a:prstGeom>
          <a:noFill/>
          <a:ln>
            <a:noFill/>
          </a:ln>
          <a:effectLst/>
          <a:extLst/>
        </p:spPr>
        <p:txBody>
          <a:bodyPr wrap="none">
            <a:spAutoFit/>
          </a:bodyPr>
          <a:lstStyle/>
          <a:p>
            <a:pPr>
              <a:defRPr/>
            </a:pPr>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 ACK</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 name="Text Box 56"/>
          <p:cNvSpPr txBox="1">
            <a:spLocks noChangeArrowheads="1"/>
          </p:cNvSpPr>
          <p:nvPr/>
        </p:nvSpPr>
        <p:spPr bwMode="auto">
          <a:xfrm>
            <a:off x="3478213" y="5500688"/>
            <a:ext cx="976312"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7" name="Text Box 57"/>
          <p:cNvSpPr txBox="1">
            <a:spLocks noChangeArrowheads="1"/>
          </p:cNvSpPr>
          <p:nvPr/>
        </p:nvSpPr>
        <p:spPr bwMode="auto">
          <a:xfrm>
            <a:off x="1003300" y="5575300"/>
            <a:ext cx="976313"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8" name="Text Box 58"/>
          <p:cNvSpPr txBox="1">
            <a:spLocks noChangeArrowheads="1"/>
          </p:cNvSpPr>
          <p:nvPr/>
        </p:nvSpPr>
        <p:spPr bwMode="auto">
          <a:xfrm>
            <a:off x="1657350" y="5900738"/>
            <a:ext cx="976313" cy="5238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FIN</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9" name="Text Box 59"/>
          <p:cNvSpPr txBox="1">
            <a:spLocks noChangeArrowheads="1"/>
          </p:cNvSpPr>
          <p:nvPr/>
        </p:nvSpPr>
        <p:spPr bwMode="auto">
          <a:xfrm>
            <a:off x="1844675" y="5260975"/>
            <a:ext cx="1376363" cy="5238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FIN, ACK</a:t>
            </a:r>
          </a:p>
          <a:p>
            <a:pPr>
              <a:defRPr/>
            </a:pPr>
            <a:r>
              <a:rPr kumimoji="1" lang="en-US" altLang="zh-CN" sz="1400" b="1">
                <a:latin typeface="+mn-lt"/>
                <a:ea typeface="黑体" pitchFamily="2" charset="-122"/>
              </a:rPr>
              <a:t>     </a:t>
            </a: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60" name="Text Box 60"/>
          <p:cNvSpPr txBox="1">
            <a:spLocks noChangeArrowheads="1"/>
          </p:cNvSpPr>
          <p:nvPr/>
        </p:nvSpPr>
        <p:spPr bwMode="auto">
          <a:xfrm>
            <a:off x="1898650" y="4532313"/>
            <a:ext cx="976313" cy="5238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FIN</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61" name="Text Box 61"/>
          <p:cNvSpPr txBox="1">
            <a:spLocks noChangeArrowheads="1"/>
          </p:cNvSpPr>
          <p:nvPr/>
        </p:nvSpPr>
        <p:spPr bwMode="auto">
          <a:xfrm>
            <a:off x="3011488" y="4581525"/>
            <a:ext cx="9032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同时关闭</a:t>
            </a:r>
          </a:p>
        </p:txBody>
      </p:sp>
      <p:sp>
        <p:nvSpPr>
          <p:cNvPr id="62" name="Text Box 62"/>
          <p:cNvSpPr txBox="1">
            <a:spLocks noChangeArrowheads="1"/>
          </p:cNvSpPr>
          <p:nvPr/>
        </p:nvSpPr>
        <p:spPr bwMode="auto">
          <a:xfrm>
            <a:off x="4187825" y="3308350"/>
            <a:ext cx="976313" cy="5238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收到 </a:t>
            </a:r>
            <a:r>
              <a:rPr kumimoji="1" lang="en-US" altLang="zh-CN" sz="1400" b="1">
                <a:latin typeface="+mn-lt"/>
                <a:ea typeface="黑体" pitchFamily="2" charset="-122"/>
              </a:rPr>
              <a:t>FIN</a:t>
            </a:r>
          </a:p>
          <a:p>
            <a:pPr>
              <a:defRPr/>
            </a:pP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63" name="Text Box 63"/>
          <p:cNvSpPr txBox="1">
            <a:spLocks noChangeArrowheads="1"/>
          </p:cNvSpPr>
          <p:nvPr/>
        </p:nvSpPr>
        <p:spPr bwMode="auto">
          <a:xfrm>
            <a:off x="3765550" y="1758950"/>
            <a:ext cx="963613"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发送 </a:t>
            </a:r>
            <a:r>
              <a:rPr kumimoji="1" lang="en-US" altLang="zh-CN" sz="1400" b="1">
                <a:latin typeface="+mn-lt"/>
                <a:ea typeface="黑体" pitchFamily="2" charset="-122"/>
              </a:rPr>
              <a:t>SYN</a:t>
            </a:r>
          </a:p>
        </p:txBody>
      </p:sp>
      <p:sp>
        <p:nvSpPr>
          <p:cNvPr id="64" name="Text Box 64"/>
          <p:cNvSpPr txBox="1">
            <a:spLocks noChangeArrowheads="1"/>
          </p:cNvSpPr>
          <p:nvPr/>
        </p:nvSpPr>
        <p:spPr bwMode="auto">
          <a:xfrm>
            <a:off x="2322513" y="6502400"/>
            <a:ext cx="2338387"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定时经过两倍报文段寿命后</a:t>
            </a:r>
          </a:p>
        </p:txBody>
      </p:sp>
      <p:sp>
        <p:nvSpPr>
          <p:cNvPr id="65" name="Line 65"/>
          <p:cNvSpPr>
            <a:spLocks noChangeShapeType="1"/>
          </p:cNvSpPr>
          <p:nvPr/>
        </p:nvSpPr>
        <p:spPr bwMode="auto">
          <a:xfrm flipV="1">
            <a:off x="3595688" y="439738"/>
            <a:ext cx="0" cy="758825"/>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
        <p:nvSpPr>
          <p:cNvPr id="66" name="Text Box 66"/>
          <p:cNvSpPr txBox="1">
            <a:spLocks noChangeArrowheads="1"/>
          </p:cNvSpPr>
          <p:nvPr/>
        </p:nvSpPr>
        <p:spPr bwMode="auto">
          <a:xfrm>
            <a:off x="3581400" y="796925"/>
            <a:ext cx="542925" cy="307975"/>
          </a:xfrm>
          <a:prstGeom prst="rect">
            <a:avLst/>
          </a:prstGeom>
          <a:noFill/>
          <a:ln>
            <a:noFill/>
          </a:ln>
          <a:effectLst/>
          <a:extLst/>
        </p:spPr>
        <p:txBody>
          <a:bodyPr wrap="none">
            <a:spAutoFit/>
          </a:bodyPr>
          <a:lstStyle/>
          <a:p>
            <a:pPr>
              <a:defRPr/>
            </a:pPr>
            <a:r>
              <a:rPr kumimoji="1" lang="zh-CN" altLang="en-US" sz="1400" b="1">
                <a:latin typeface="+mn-lt"/>
                <a:ea typeface="黑体" pitchFamily="2" charset="-122"/>
              </a:rPr>
              <a:t>关闭</a:t>
            </a:r>
          </a:p>
        </p:txBody>
      </p:sp>
      <p:sp>
        <p:nvSpPr>
          <p:cNvPr id="67" name="Freeform 67"/>
          <p:cNvSpPr>
            <a:spLocks/>
          </p:cNvSpPr>
          <p:nvPr/>
        </p:nvSpPr>
        <p:spPr bwMode="auto">
          <a:xfrm>
            <a:off x="3933825" y="314325"/>
            <a:ext cx="3876675" cy="6094413"/>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p:spPr>
        <p:txBody>
          <a:bodyPr wrap="none" anchor="ctr"/>
          <a:lstStyle/>
          <a:p>
            <a:pPr>
              <a:defRPr/>
            </a:pPr>
            <a:endParaRPr lang="zh-CN" altLang="en-US" b="1">
              <a:latin typeface="+mn-lt"/>
              <a:ea typeface="黑体" pitchFamily="2" charset="-122"/>
            </a:endParaRPr>
          </a:p>
        </p:txBody>
      </p:sp>
      <p:sp>
        <p:nvSpPr>
          <p:cNvPr id="68" name="Line 31"/>
          <p:cNvSpPr>
            <a:spLocks noChangeShapeType="1"/>
          </p:cNvSpPr>
          <p:nvPr/>
        </p:nvSpPr>
        <p:spPr bwMode="auto">
          <a:xfrm rot="-5400000">
            <a:off x="7200900" y="1779588"/>
            <a:ext cx="0" cy="1219200"/>
          </a:xfrm>
          <a:prstGeom prst="line">
            <a:avLst/>
          </a:prstGeom>
          <a:noFill/>
          <a:ln w="19050">
            <a:solidFill>
              <a:srgbClr val="FF0000"/>
            </a:solidFill>
            <a:round/>
            <a:headEnd/>
            <a:tailEnd type="triangle" w="sm" len="lg"/>
          </a:ln>
          <a:effectLst/>
          <a:extLst/>
        </p:spPr>
        <p:txBody>
          <a:bodyPr wrap="none" anchor="ctr"/>
          <a:lstStyle/>
          <a:p>
            <a:pPr>
              <a:defRPr/>
            </a:pPr>
            <a:endParaRPr lang="zh-CN" altLang="en-US" b="1">
              <a:latin typeface="+mn-lt"/>
              <a:ea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612775" y="228600"/>
            <a:ext cx="8153400" cy="990600"/>
          </a:xfrm>
        </p:spPr>
        <p:txBody>
          <a:bodyPr/>
          <a:lstStyle/>
          <a:p>
            <a:pPr eaLnBrk="1" hangingPunct="1"/>
            <a:r>
              <a:rPr lang="en-US" altLang="zh-CN" dirty="0" smtClean="0"/>
              <a:t>3.1.2 UDP </a:t>
            </a:r>
            <a:r>
              <a:rPr lang="zh-CN" altLang="en-US" dirty="0" smtClean="0"/>
              <a:t>状态信息</a:t>
            </a:r>
          </a:p>
        </p:txBody>
      </p:sp>
      <p:sp>
        <p:nvSpPr>
          <p:cNvPr id="51203" name="内容占位符 2"/>
          <p:cNvSpPr>
            <a:spLocks noGrp="1"/>
          </p:cNvSpPr>
          <p:nvPr>
            <p:ph sz="quarter" idx="1"/>
          </p:nvPr>
        </p:nvSpPr>
        <p:spPr>
          <a:xfrm>
            <a:off x="612775" y="1600200"/>
            <a:ext cx="8153400" cy="4495800"/>
          </a:xfrm>
        </p:spPr>
        <p:txBody>
          <a:bodyPr/>
          <a:lstStyle/>
          <a:p>
            <a:r>
              <a:rPr lang="zh-CN" altLang="en-US" dirty="0" smtClean="0"/>
              <a:t>将一次 </a:t>
            </a:r>
            <a:r>
              <a:rPr lang="en-US" altLang="zh-CN" dirty="0" smtClean="0"/>
              <a:t>UDP </a:t>
            </a:r>
            <a:r>
              <a:rPr lang="zh-CN" altLang="en-US" dirty="0" smtClean="0"/>
              <a:t>会话的所有数据报文看作一条 </a:t>
            </a:r>
            <a:r>
              <a:rPr lang="en-US" altLang="zh-CN" dirty="0" smtClean="0"/>
              <a:t>UDP </a:t>
            </a:r>
            <a:r>
              <a:rPr lang="zh-CN" altLang="en-US" dirty="0" smtClean="0"/>
              <a:t>连接，在此连接之上定义该会话的</a:t>
            </a:r>
            <a:r>
              <a:rPr lang="zh-CN" altLang="en-US" dirty="0" smtClean="0">
                <a:solidFill>
                  <a:srgbClr val="FF0000"/>
                </a:solidFill>
              </a:rPr>
              <a:t>伪状态信息</a:t>
            </a:r>
            <a:r>
              <a:rPr lang="zh-CN" altLang="en-US" dirty="0" smtClean="0"/>
              <a:t>，并为此连接设定一个超时参数，到达时限则从状态连接表中删除该 </a:t>
            </a:r>
            <a:r>
              <a:rPr lang="en-US" altLang="zh-CN" dirty="0" smtClean="0"/>
              <a:t>UDP </a:t>
            </a:r>
            <a:r>
              <a:rPr lang="zh-CN" altLang="en-US" dirty="0" smtClean="0"/>
              <a:t>连接信息。</a:t>
            </a:r>
            <a:endParaRPr lang="en-US" altLang="zh-CN" dirty="0" smtClean="0"/>
          </a:p>
          <a:p>
            <a:pPr eaLnBrk="1" hangingPunct="1"/>
            <a:r>
              <a:rPr lang="zh-CN" altLang="en-US" dirty="0" smtClean="0"/>
              <a:t>伪状态信息主要由</a:t>
            </a:r>
            <a:r>
              <a:rPr lang="zh-CN" altLang="en-US" dirty="0" smtClean="0">
                <a:solidFill>
                  <a:srgbClr val="0000FF"/>
                </a:solidFill>
              </a:rPr>
              <a:t>源 </a:t>
            </a:r>
            <a:r>
              <a:rPr lang="en-US" altLang="zh-CN" dirty="0" smtClean="0">
                <a:solidFill>
                  <a:srgbClr val="0000FF"/>
                </a:solidFill>
              </a:rPr>
              <a:t>IP </a:t>
            </a:r>
            <a:r>
              <a:rPr lang="zh-CN" altLang="en-US" dirty="0" smtClean="0">
                <a:solidFill>
                  <a:srgbClr val="0000FF"/>
                </a:solidFill>
              </a:rPr>
              <a:t>地址</a:t>
            </a:r>
            <a:r>
              <a:rPr lang="zh-CN" altLang="en-US" dirty="0" smtClean="0"/>
              <a:t>、</a:t>
            </a:r>
            <a:r>
              <a:rPr lang="zh-CN" altLang="en-US" dirty="0" smtClean="0">
                <a:solidFill>
                  <a:srgbClr val="0000FF"/>
                </a:solidFill>
              </a:rPr>
              <a:t>目的 </a:t>
            </a:r>
            <a:r>
              <a:rPr lang="en-US" altLang="zh-CN" dirty="0" smtClean="0">
                <a:solidFill>
                  <a:srgbClr val="0000FF"/>
                </a:solidFill>
              </a:rPr>
              <a:t>IP </a:t>
            </a:r>
            <a:r>
              <a:rPr lang="zh-CN" altLang="en-US" dirty="0" smtClean="0">
                <a:solidFill>
                  <a:srgbClr val="0000FF"/>
                </a:solidFill>
              </a:rPr>
              <a:t>地址</a:t>
            </a:r>
            <a:r>
              <a:rPr lang="zh-CN" altLang="en-US" dirty="0" smtClean="0"/>
              <a:t>、</a:t>
            </a:r>
            <a:r>
              <a:rPr lang="zh-CN" altLang="en-US" dirty="0" smtClean="0">
                <a:solidFill>
                  <a:srgbClr val="0000FF"/>
                </a:solidFill>
              </a:rPr>
              <a:t>源端口号</a:t>
            </a:r>
            <a:r>
              <a:rPr lang="zh-CN" altLang="en-US" dirty="0" smtClean="0"/>
              <a:t>、</a:t>
            </a:r>
            <a:r>
              <a:rPr lang="zh-CN" altLang="en-US" dirty="0" smtClean="0">
                <a:solidFill>
                  <a:srgbClr val="0000FF"/>
                </a:solidFill>
              </a:rPr>
              <a:t>目的端口号</a:t>
            </a:r>
            <a:r>
              <a:rPr lang="zh-CN" altLang="en-US" dirty="0" smtClean="0"/>
              <a:t>构成。在双向的数据流中，源信息和目的信息正好相反。</a:t>
            </a:r>
          </a:p>
        </p:txBody>
      </p:sp>
      <p:sp>
        <p:nvSpPr>
          <p:cNvPr id="4" name="灯片编号占位符 3"/>
          <p:cNvSpPr>
            <a:spLocks noGrp="1"/>
          </p:cNvSpPr>
          <p:nvPr>
            <p:ph type="sldNum" sz="quarter" idx="12"/>
          </p:nvPr>
        </p:nvSpPr>
        <p:spPr/>
        <p:txBody>
          <a:bodyPr>
            <a:normAutofit fontScale="85000" lnSpcReduction="20000"/>
          </a:bodyPr>
          <a:lstStyle/>
          <a:p>
            <a:pPr>
              <a:defRPr/>
            </a:pPr>
            <a:fld id="{99766786-8C42-47FC-88FE-FB9D66FF4C2C}"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1 </a:t>
            </a:r>
            <a:r>
              <a:rPr lang="zh-CN" altLang="en-US" dirty="0" smtClean="0"/>
              <a:t>防火墙的由来</a:t>
            </a:r>
          </a:p>
        </p:txBody>
      </p:sp>
      <p:sp>
        <p:nvSpPr>
          <p:cNvPr id="7"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fld id="{4FA0351B-C6A1-44F9-BE0E-D0641E96E569}" type="slidenum">
              <a:rPr lang="en-US" altLang="zh-CN" sz="1200">
                <a:solidFill>
                  <a:srgbClr val="FFFFFF"/>
                </a:solidFill>
              </a:rPr>
              <a:pPr>
                <a:lnSpc>
                  <a:spcPct val="80000"/>
                </a:lnSpc>
              </a:pPr>
              <a:t>3</a:t>
            </a:fld>
            <a:endParaRPr lang="en-US" altLang="zh-CN" sz="1200">
              <a:solidFill>
                <a:srgbClr val="FFFFFF"/>
              </a:solidFill>
            </a:endParaRPr>
          </a:p>
        </p:txBody>
      </p:sp>
      <p:sp>
        <p:nvSpPr>
          <p:cNvPr id="57347" name="Rectangle 3"/>
          <p:cNvSpPr>
            <a:spLocks noGrp="1" noChangeArrowheads="1"/>
          </p:cNvSpPr>
          <p:nvPr>
            <p:ph sz="quarter" idx="1"/>
          </p:nvPr>
        </p:nvSpPr>
        <p:spPr>
          <a:xfrm>
            <a:off x="612775" y="1600200"/>
            <a:ext cx="8153400" cy="4495800"/>
          </a:xfrm>
        </p:spPr>
        <p:txBody>
          <a:bodyPr/>
          <a:lstStyle/>
          <a:p>
            <a:pPr>
              <a:lnSpc>
                <a:spcPct val="90000"/>
              </a:lnSpc>
            </a:pPr>
            <a:r>
              <a:rPr lang="zh-CN" altLang="en-US" dirty="0" smtClean="0"/>
              <a:t>防火墙（</a:t>
            </a:r>
            <a:r>
              <a:rPr lang="en-US" altLang="zh-CN" dirty="0" err="1" smtClean="0"/>
              <a:t>FireWall</a:t>
            </a:r>
            <a:r>
              <a:rPr lang="zh-CN" altLang="en-US" dirty="0" smtClean="0"/>
              <a:t>）一词原为</a:t>
            </a:r>
            <a:r>
              <a:rPr lang="zh-CN" altLang="en-US" dirty="0" smtClean="0">
                <a:solidFill>
                  <a:srgbClr val="FF0000"/>
                </a:solidFill>
              </a:rPr>
              <a:t>建筑学术语</a:t>
            </a:r>
            <a:r>
              <a:rPr lang="zh-CN" altLang="en-US" dirty="0" smtClean="0"/>
              <a:t>。古代建筑多为木质结构，为防止火灾时火势的蔓延，常在建筑物之间堆砌石墙作为防护屏障，这种石墙就被称为</a:t>
            </a:r>
            <a:r>
              <a:rPr lang="zh-CN" altLang="en-US" dirty="0" smtClean="0">
                <a:latin typeface="Arial" panose="020B0604020202020204" pitchFamily="34" charset="0"/>
              </a:rPr>
              <a:t>“</a:t>
            </a:r>
            <a:r>
              <a:rPr lang="zh-CN" altLang="en-US" dirty="0" smtClean="0"/>
              <a:t>防火墙</a:t>
            </a:r>
            <a:r>
              <a:rPr lang="zh-CN" altLang="en-US" dirty="0" smtClean="0">
                <a:latin typeface="Arial" panose="020B0604020202020204" pitchFamily="34" charset="0"/>
              </a:rPr>
              <a:t>”</a:t>
            </a:r>
            <a:r>
              <a:rPr lang="zh-CN" altLang="en-US" dirty="0"/>
              <a:t>。</a:t>
            </a:r>
          </a:p>
        </p:txBody>
      </p:sp>
      <p:pic>
        <p:nvPicPr>
          <p:cNvPr id="57348" name="Picture 4"/>
          <p:cNvPicPr>
            <a:picLocks noChangeAspect="1" noChangeArrowheads="1"/>
          </p:cNvPicPr>
          <p:nvPr/>
        </p:nvPicPr>
        <p:blipFill>
          <a:blip r:embed="rId2" cstate="print">
            <a:grayscl/>
            <a:extLst>
              <a:ext uri="{28A0092B-C50C-407E-A947-70E740481C1C}">
                <a14:useLocalDpi xmlns:a14="http://schemas.microsoft.com/office/drawing/2010/main" xmlns="" val="0"/>
              </a:ext>
            </a:extLst>
          </a:blip>
          <a:srcRect l="39227" t="68474" r="-2370" b="-2606"/>
          <a:stretch>
            <a:fillRect/>
          </a:stretch>
        </p:blipFill>
        <p:spPr bwMode="auto">
          <a:xfrm>
            <a:off x="1600200" y="3886200"/>
            <a:ext cx="5867400" cy="187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2393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612775" y="228600"/>
            <a:ext cx="8153400" cy="990600"/>
          </a:xfrm>
        </p:spPr>
        <p:txBody>
          <a:bodyPr/>
          <a:lstStyle/>
          <a:p>
            <a:pPr eaLnBrk="1" hangingPunct="1"/>
            <a:r>
              <a:rPr lang="en-US" altLang="zh-CN" dirty="0" smtClean="0"/>
              <a:t>3.1.3 ICMP</a:t>
            </a:r>
            <a:r>
              <a:rPr lang="zh-CN" altLang="en-US" dirty="0" smtClean="0"/>
              <a:t> 状态信息</a:t>
            </a:r>
          </a:p>
        </p:txBody>
      </p:sp>
      <p:sp>
        <p:nvSpPr>
          <p:cNvPr id="54275" name="内容占位符 2"/>
          <p:cNvSpPr>
            <a:spLocks noGrp="1"/>
          </p:cNvSpPr>
          <p:nvPr>
            <p:ph sz="quarter" idx="1"/>
          </p:nvPr>
        </p:nvSpPr>
        <p:spPr>
          <a:xfrm>
            <a:off x="612775" y="1600200"/>
            <a:ext cx="8153400" cy="4495800"/>
          </a:xfrm>
        </p:spPr>
        <p:txBody>
          <a:bodyPr>
            <a:normAutofit/>
          </a:bodyPr>
          <a:lstStyle/>
          <a:p>
            <a:pPr>
              <a:lnSpc>
                <a:spcPct val="110000"/>
              </a:lnSpc>
            </a:pPr>
            <a:r>
              <a:rPr lang="zh-CN" altLang="en-US" dirty="0" smtClean="0"/>
              <a:t>将一次</a:t>
            </a:r>
            <a:r>
              <a:rPr lang="en-US" altLang="zh-CN" dirty="0" smtClean="0"/>
              <a:t> ICMP </a:t>
            </a:r>
            <a:r>
              <a:rPr lang="zh-CN" altLang="en-US" dirty="0" smtClean="0"/>
              <a:t>会话的所有数据报文看作一条 </a:t>
            </a:r>
            <a:r>
              <a:rPr lang="en-US" altLang="zh-CN" dirty="0" smtClean="0"/>
              <a:t>ICMP </a:t>
            </a:r>
            <a:r>
              <a:rPr lang="zh-CN" altLang="en-US" dirty="0" smtClean="0"/>
              <a:t>连接，并在此连接之上定义该会话的伪状态信息。对于差错报告报文，还需要检查是否与已存在的</a:t>
            </a:r>
            <a:r>
              <a:rPr lang="en-US" altLang="zh-CN" dirty="0" smtClean="0"/>
              <a:t> </a:t>
            </a:r>
            <a:r>
              <a:rPr lang="zh-CN" altLang="en-US" dirty="0" smtClean="0"/>
              <a:t>连接相关。</a:t>
            </a:r>
            <a:endParaRPr lang="en-US" altLang="zh-CN" dirty="0" smtClean="0"/>
          </a:p>
          <a:p>
            <a:pPr marL="320040" lvl="1" indent="-320040">
              <a:lnSpc>
                <a:spcPct val="110000"/>
              </a:lnSpc>
              <a:spcBef>
                <a:spcPts val="700"/>
              </a:spcBef>
              <a:buClr>
                <a:schemeClr val="accent2"/>
              </a:buClr>
              <a:buSzPct val="60000"/>
              <a:buFont typeface="Wingdings"/>
              <a:buChar char=""/>
            </a:pPr>
            <a:r>
              <a:rPr lang="zh-CN" altLang="en-US" sz="2800" dirty="0" smtClean="0"/>
              <a:t>为此连接设定超时参数，从状态连接表中删除</a:t>
            </a:r>
            <a:r>
              <a:rPr lang="zh-CN" altLang="en-US" sz="2800" dirty="0" smtClean="0">
                <a:solidFill>
                  <a:srgbClr val="FF0000"/>
                </a:solidFill>
              </a:rPr>
              <a:t>到达时限</a:t>
            </a:r>
            <a:r>
              <a:rPr lang="zh-CN" altLang="en-US" sz="2800" dirty="0" smtClean="0"/>
              <a:t>或</a:t>
            </a:r>
            <a:r>
              <a:rPr lang="zh-CN" altLang="en-US" sz="2800" dirty="0" smtClean="0">
                <a:solidFill>
                  <a:srgbClr val="FF0000"/>
                </a:solidFill>
              </a:rPr>
              <a:t>已完成请求</a:t>
            </a:r>
            <a:r>
              <a:rPr lang="en-US" altLang="zh-CN" sz="2800" dirty="0" smtClean="0">
                <a:solidFill>
                  <a:srgbClr val="FF0000"/>
                </a:solidFill>
              </a:rPr>
              <a:t>/</a:t>
            </a:r>
            <a:r>
              <a:rPr lang="zh-CN" altLang="en-US" sz="2800" dirty="0" smtClean="0">
                <a:solidFill>
                  <a:srgbClr val="FF0000"/>
                </a:solidFill>
              </a:rPr>
              <a:t>应答过程</a:t>
            </a:r>
            <a:r>
              <a:rPr lang="zh-CN" altLang="en-US" sz="2800" dirty="0" smtClean="0"/>
              <a:t>的 </a:t>
            </a:r>
            <a:r>
              <a:rPr lang="en-US" altLang="zh-CN" sz="2800" dirty="0" smtClean="0"/>
              <a:t>ICMP </a:t>
            </a:r>
            <a:r>
              <a:rPr lang="zh-CN" altLang="en-US" sz="2800" dirty="0" smtClean="0"/>
              <a:t>连接信息。 </a:t>
            </a:r>
            <a:endParaRPr lang="en-US" altLang="zh-CN" sz="2800" dirty="0" smtClean="0"/>
          </a:p>
          <a:p>
            <a:pPr marL="319088" lvl="1" indent="-319088" eaLnBrk="1" hangingPunct="1">
              <a:lnSpc>
                <a:spcPct val="110000"/>
              </a:lnSpc>
              <a:spcBef>
                <a:spcPts val="700"/>
              </a:spcBef>
              <a:buClr>
                <a:schemeClr val="accent2"/>
              </a:buClr>
              <a:buSzPct val="60000"/>
              <a:buFont typeface="Wingdings" pitchFamily="2" charset="2"/>
              <a:buChar char=""/>
            </a:pPr>
            <a:endParaRPr lang="zh-CN" altLang="en-US" dirty="0" smtClean="0"/>
          </a:p>
        </p:txBody>
      </p:sp>
      <p:sp>
        <p:nvSpPr>
          <p:cNvPr id="4" name="灯片编号占位符 3"/>
          <p:cNvSpPr>
            <a:spLocks noGrp="1"/>
          </p:cNvSpPr>
          <p:nvPr>
            <p:ph type="sldNum" sz="quarter" idx="12"/>
          </p:nvPr>
        </p:nvSpPr>
        <p:spPr/>
        <p:txBody>
          <a:bodyPr>
            <a:normAutofit fontScale="85000" lnSpcReduction="20000"/>
          </a:bodyPr>
          <a:lstStyle/>
          <a:p>
            <a:pPr>
              <a:defRPr/>
            </a:pPr>
            <a:fld id="{A0446568-8D7F-4A6E-8986-79FFEF921428}"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sz="4200" dirty="0" smtClean="0"/>
              <a:t>3.2.1 </a:t>
            </a:r>
            <a:r>
              <a:rPr lang="zh-CN" altLang="en-US" sz="4200" dirty="0" smtClean="0"/>
              <a:t>工作原理（匹配访问控制表）</a:t>
            </a:r>
          </a:p>
        </p:txBody>
      </p:sp>
      <p:sp>
        <p:nvSpPr>
          <p:cNvPr id="5017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2D30BE9C-0B75-4677-A099-9900EDBACBF2}" type="slidenum">
              <a:rPr lang="en-US" altLang="zh-CN" smtClean="0">
                <a:latin typeface="Arial" pitchFamily="34" charset="0"/>
              </a:rPr>
              <a:pPr>
                <a:defRPr/>
              </a:pPr>
              <a:t>31</a:t>
            </a:fld>
            <a:endParaRPr lang="en-US" altLang="zh-CN" smtClean="0">
              <a:latin typeface="Arial" pitchFamily="34" charset="0"/>
            </a:endParaRPr>
          </a:p>
        </p:txBody>
      </p:sp>
      <p:sp>
        <p:nvSpPr>
          <p:cNvPr id="40963" name="Rectangle 3"/>
          <p:cNvSpPr>
            <a:spLocks noGrp="1" noChangeArrowheads="1"/>
          </p:cNvSpPr>
          <p:nvPr>
            <p:ph sz="quarter" idx="1"/>
          </p:nvPr>
        </p:nvSpPr>
        <p:spPr>
          <a:xfrm>
            <a:off x="533400" y="1524000"/>
            <a:ext cx="8001000" cy="4876800"/>
          </a:xfrm>
        </p:spPr>
        <p:txBody>
          <a:bodyPr/>
          <a:lstStyle/>
          <a:p>
            <a:pPr eaLnBrk="1" hangingPunct="1"/>
            <a:r>
              <a:rPr lang="zh-CN" altLang="en-US" dirty="0" smtClean="0"/>
              <a:t>状态检测防火墙首先利用</a:t>
            </a:r>
            <a:r>
              <a:rPr lang="zh-CN" altLang="en-US" dirty="0" smtClean="0">
                <a:solidFill>
                  <a:srgbClr val="FF0000"/>
                </a:solidFill>
              </a:rPr>
              <a:t>访问控制表</a:t>
            </a:r>
            <a:r>
              <a:rPr lang="zh-CN" altLang="en-US" dirty="0" smtClean="0"/>
              <a:t>进行数据包的过滤，方法与静态包过滤防火墙相同。如果有某个数据包被允许通过防火墙，则记下该数据包的相关信息，并在</a:t>
            </a:r>
            <a:r>
              <a:rPr lang="zh-CN" altLang="en-US" dirty="0" smtClean="0">
                <a:solidFill>
                  <a:srgbClr val="FF0000"/>
                </a:solidFill>
              </a:rPr>
              <a:t>连接状态表</a:t>
            </a:r>
            <a:r>
              <a:rPr lang="zh-CN" altLang="en-US" dirty="0" smtClean="0"/>
              <a:t>中为本次通信过程建立一个会话。</a:t>
            </a:r>
            <a:r>
              <a:rPr lang="en-US" altLang="en-US" dirty="0" smtClean="0">
                <a:ea typeface="华文仿宋" pitchFamily="2" charset="-122"/>
              </a:rPr>
              <a:t> </a:t>
            </a:r>
          </a:p>
          <a:p>
            <a:pPr eaLnBrk="1" hangingPunct="1"/>
            <a:r>
              <a:rPr lang="zh-CN" altLang="en-US" dirty="0" smtClean="0"/>
              <a:t>通常这条会话会包括此连接的</a:t>
            </a:r>
            <a:r>
              <a:rPr lang="zh-CN" altLang="en-US" dirty="0" smtClean="0">
                <a:solidFill>
                  <a:srgbClr val="0000FF"/>
                </a:solidFill>
              </a:rPr>
              <a:t>源地址</a:t>
            </a:r>
            <a:r>
              <a:rPr lang="zh-CN" altLang="en-US" dirty="0" smtClean="0"/>
              <a:t>、</a:t>
            </a:r>
            <a:r>
              <a:rPr lang="zh-CN" altLang="en-US" dirty="0" smtClean="0">
                <a:solidFill>
                  <a:srgbClr val="0000FF"/>
                </a:solidFill>
              </a:rPr>
              <a:t>源端口</a:t>
            </a:r>
            <a:r>
              <a:rPr lang="zh-CN" altLang="en-US" dirty="0" smtClean="0"/>
              <a:t>、</a:t>
            </a:r>
            <a:r>
              <a:rPr lang="zh-CN" altLang="en-US" dirty="0" smtClean="0">
                <a:solidFill>
                  <a:srgbClr val="0000FF"/>
                </a:solidFill>
              </a:rPr>
              <a:t>目标地址</a:t>
            </a:r>
            <a:r>
              <a:rPr lang="zh-CN" altLang="en-US" dirty="0" smtClean="0"/>
              <a:t>、</a:t>
            </a:r>
            <a:r>
              <a:rPr lang="zh-CN" altLang="en-US" dirty="0" smtClean="0">
                <a:solidFill>
                  <a:srgbClr val="0000FF"/>
                </a:solidFill>
              </a:rPr>
              <a:t>目标端口</a:t>
            </a:r>
            <a:r>
              <a:rPr lang="zh-CN" altLang="en-US" dirty="0" smtClean="0"/>
              <a:t>、</a:t>
            </a:r>
            <a:r>
              <a:rPr lang="zh-CN" altLang="en-US" dirty="0" smtClean="0">
                <a:solidFill>
                  <a:srgbClr val="0000FF"/>
                </a:solidFill>
              </a:rPr>
              <a:t>连接时间</a:t>
            </a:r>
            <a:r>
              <a:rPr lang="zh-CN" altLang="en-US" dirty="0" smtClean="0"/>
              <a:t>等信息，对于</a:t>
            </a:r>
            <a:r>
              <a:rPr lang="en-US" altLang="zh-CN" dirty="0" smtClean="0"/>
              <a:t>TCP </a:t>
            </a:r>
            <a:r>
              <a:rPr lang="zh-CN" altLang="en-US" dirty="0" smtClean="0"/>
              <a:t>连接，它还应该会包含</a:t>
            </a:r>
            <a:r>
              <a:rPr lang="zh-CN" altLang="en-US" dirty="0" smtClean="0">
                <a:solidFill>
                  <a:srgbClr val="0000FF"/>
                </a:solidFill>
              </a:rPr>
              <a:t>序列号</a:t>
            </a:r>
            <a:r>
              <a:rPr lang="zh-CN" altLang="en-US" dirty="0" smtClean="0"/>
              <a:t>和</a:t>
            </a:r>
            <a:r>
              <a:rPr lang="zh-CN" altLang="en-US" dirty="0" smtClean="0">
                <a:solidFill>
                  <a:srgbClr val="0000FF"/>
                </a:solidFill>
              </a:rPr>
              <a:t>标志位</a:t>
            </a:r>
            <a:r>
              <a:rPr lang="zh-CN" altLang="en-US" dirty="0" smtClean="0"/>
              <a:t>等信息。</a:t>
            </a:r>
            <a:endParaRPr lang="en-US" altLang="en-US" dirty="0" smtClean="0">
              <a:ea typeface="华文仿宋"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12775" y="228600"/>
            <a:ext cx="8153400" cy="990600"/>
          </a:xfrm>
        </p:spPr>
        <p:txBody>
          <a:bodyPr>
            <a:normAutofit/>
          </a:bodyPr>
          <a:lstStyle/>
          <a:p>
            <a:r>
              <a:rPr lang="en-US" altLang="zh-CN" sz="4200" dirty="0" smtClean="0"/>
              <a:t>3.2.2 </a:t>
            </a:r>
            <a:r>
              <a:rPr lang="zh-CN" altLang="en-US" sz="4200" dirty="0" smtClean="0"/>
              <a:t>工作原理（匹配连接状态表）</a:t>
            </a:r>
          </a:p>
        </p:txBody>
      </p:sp>
      <p:sp>
        <p:nvSpPr>
          <p:cNvPr id="56323" name="内容占位符 2"/>
          <p:cNvSpPr>
            <a:spLocks noGrp="1"/>
          </p:cNvSpPr>
          <p:nvPr>
            <p:ph sz="quarter" idx="1"/>
          </p:nvPr>
        </p:nvSpPr>
        <p:spPr>
          <a:xfrm>
            <a:off x="612775" y="1600200"/>
            <a:ext cx="8153400" cy="4495800"/>
          </a:xfrm>
        </p:spPr>
        <p:txBody>
          <a:bodyPr/>
          <a:lstStyle/>
          <a:p>
            <a:pPr eaLnBrk="1" hangingPunct="1"/>
            <a:r>
              <a:rPr lang="zh-CN" altLang="en-US" dirty="0" smtClean="0"/>
              <a:t>当同一通信过程中的后续数据包进入防火墙时不再进行访问控制表的比较，而是直接使用</a:t>
            </a:r>
            <a:r>
              <a:rPr lang="zh-CN" altLang="en-US" dirty="0" smtClean="0">
                <a:solidFill>
                  <a:srgbClr val="FF0000"/>
                </a:solidFill>
              </a:rPr>
              <a:t>连接状态表</a:t>
            </a:r>
            <a:r>
              <a:rPr lang="zh-CN" altLang="en-US" dirty="0" smtClean="0"/>
              <a:t>进行匹配，以检查是否符合连接状态的合理变化，并决定丢弃还是通过。</a:t>
            </a:r>
            <a:endParaRPr lang="en-US" altLang="zh-CN" dirty="0" smtClean="0"/>
          </a:p>
          <a:p>
            <a:pPr marL="319088" lvl="1" indent="-319088" eaLnBrk="1" hangingPunct="1">
              <a:spcBef>
                <a:spcPts val="700"/>
              </a:spcBef>
              <a:buClr>
                <a:schemeClr val="accent2"/>
              </a:buClr>
              <a:buSzPct val="60000"/>
              <a:buFont typeface="Wingdings" pitchFamily="2" charset="2"/>
              <a:buChar char=""/>
            </a:pPr>
            <a:r>
              <a:rPr lang="zh-CN" altLang="en-US" sz="2900" dirty="0" smtClean="0"/>
              <a:t>当会话超时或在通信结束、释放该连接以后，防火墙将自动地删除关于该连接的状态信息。</a:t>
            </a:r>
            <a:endParaRPr lang="en-US" altLang="zh-CN" sz="2900" dirty="0" smtClean="0"/>
          </a:p>
          <a:p>
            <a:pPr eaLnBrk="1" hangingPunct="1"/>
            <a:endParaRPr lang="zh-CN" altLang="en-US" dirty="0" smtClean="0"/>
          </a:p>
          <a:p>
            <a:endParaRPr lang="zh-CN" altLang="en-US" dirty="0" smtClean="0"/>
          </a:p>
        </p:txBody>
      </p:sp>
      <p:sp>
        <p:nvSpPr>
          <p:cNvPr id="4" name="灯片编号占位符 3"/>
          <p:cNvSpPr>
            <a:spLocks noGrp="1"/>
          </p:cNvSpPr>
          <p:nvPr>
            <p:ph type="sldNum" sz="quarter" idx="12"/>
          </p:nvPr>
        </p:nvSpPr>
        <p:spPr/>
        <p:txBody>
          <a:bodyPr>
            <a:normAutofit fontScale="85000" lnSpcReduction="20000"/>
          </a:bodyPr>
          <a:lstStyle/>
          <a:p>
            <a:pPr>
              <a:defRPr/>
            </a:pPr>
            <a:fld id="{E7A35A16-AFCF-4481-BC51-28E0F7DC750A}"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3.3 </a:t>
            </a:r>
            <a:r>
              <a:rPr lang="zh-CN" altLang="en-US" dirty="0" smtClean="0"/>
              <a:t>过程图示</a:t>
            </a:r>
          </a:p>
        </p:txBody>
      </p:sp>
      <p:sp>
        <p:nvSpPr>
          <p:cNvPr id="5120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02C31EBF-6B09-4F14-9441-17600127B924}" type="slidenum">
              <a:rPr lang="en-US" altLang="zh-CN" smtClean="0">
                <a:latin typeface="Arial" pitchFamily="34" charset="0"/>
              </a:rPr>
              <a:pPr>
                <a:defRPr/>
              </a:pPr>
              <a:t>33</a:t>
            </a:fld>
            <a:endParaRPr lang="en-US" altLang="zh-CN" smtClean="0">
              <a:latin typeface="Arial" pitchFamily="34" charset="0"/>
            </a:endParaRPr>
          </a:p>
        </p:txBody>
      </p:sp>
      <p:pic>
        <p:nvPicPr>
          <p:cNvPr id="41989" name="Picture 5" descr="8-7"/>
          <p:cNvPicPr>
            <a:picLocks noGrp="1" noChangeAspect="1" noChangeArrowheads="1"/>
          </p:cNvPicPr>
          <p:nvPr>
            <p:ph sz="quarter" idx="1"/>
          </p:nvPr>
        </p:nvPicPr>
        <p:blipFill>
          <a:blip r:embed="rId2" cstate="print"/>
          <a:srcRect/>
          <a:stretch>
            <a:fillRect/>
          </a:stretch>
        </p:blipFill>
        <p:spPr>
          <a:xfrm>
            <a:off x="990600" y="1752600"/>
            <a:ext cx="7439025" cy="4724400"/>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3.4.1 </a:t>
            </a:r>
            <a:r>
              <a:rPr lang="zh-CN" altLang="en-US" dirty="0" smtClean="0"/>
              <a:t>状态监测防火墙的优点</a:t>
            </a:r>
          </a:p>
        </p:txBody>
      </p:sp>
      <p:sp>
        <p:nvSpPr>
          <p:cNvPr id="5222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B4E7F5D8-0113-40F3-8C31-2928CF901683}" type="slidenum">
              <a:rPr lang="en-US" altLang="zh-CN" smtClean="0">
                <a:latin typeface="Arial" pitchFamily="34" charset="0"/>
              </a:rPr>
              <a:pPr>
                <a:defRPr/>
              </a:pPr>
              <a:t>34</a:t>
            </a:fld>
            <a:endParaRPr lang="en-US" altLang="zh-CN" smtClean="0">
              <a:latin typeface="Arial" pitchFamily="34" charset="0"/>
            </a:endParaRPr>
          </a:p>
        </p:txBody>
      </p:sp>
      <p:sp>
        <p:nvSpPr>
          <p:cNvPr id="7373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与应用代理防火墙相比，状态监测防火墙不需要中断直接参与通信的两台主机之间的连接，对通信时延的影响较小。</a:t>
            </a:r>
          </a:p>
          <a:p>
            <a:pPr eaLnBrk="1" hangingPunct="1"/>
            <a:r>
              <a:rPr lang="zh-CN" altLang="en-US" dirty="0" smtClean="0"/>
              <a:t>与包过滤防火墙相比，利用连接状态表，</a:t>
            </a:r>
            <a:r>
              <a:rPr lang="zh-CN" altLang="en-US" dirty="0" smtClean="0">
                <a:solidFill>
                  <a:srgbClr val="FF0000"/>
                </a:solidFill>
              </a:rPr>
              <a:t>检查会话状态的逻辑性</a:t>
            </a:r>
            <a:r>
              <a:rPr lang="zh-CN" altLang="en-US" dirty="0" smtClean="0"/>
              <a:t>，同时</a:t>
            </a:r>
            <a:r>
              <a:rPr lang="zh-CN" altLang="en-US" dirty="0" smtClean="0">
                <a:solidFill>
                  <a:srgbClr val="FF0000"/>
                </a:solidFill>
              </a:rPr>
              <a:t>实时控制动态端口</a:t>
            </a:r>
            <a:r>
              <a:rPr lang="zh-CN" altLang="en-US" dirty="0" smtClean="0"/>
              <a:t>，避免了静态包过滤防火墙在需要使用动态端口时存在的安全隐患。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3.4.2 </a:t>
            </a:r>
            <a:r>
              <a:rPr lang="zh-CN" altLang="en-US" dirty="0" smtClean="0"/>
              <a:t>状态监测防火墙的不足</a:t>
            </a:r>
          </a:p>
        </p:txBody>
      </p:sp>
      <p:sp>
        <p:nvSpPr>
          <p:cNvPr id="5325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A7D1DAB7-5170-41A6-A926-F22A14B6DAB1}" type="slidenum">
              <a:rPr lang="en-US" altLang="zh-CN" smtClean="0">
                <a:latin typeface="Arial" pitchFamily="34" charset="0"/>
              </a:rPr>
              <a:pPr>
                <a:defRPr/>
              </a:pPr>
              <a:t>35</a:t>
            </a:fld>
            <a:endParaRPr lang="en-US" altLang="zh-CN" smtClean="0">
              <a:latin typeface="Arial" pitchFamily="34" charset="0"/>
            </a:endParaRPr>
          </a:p>
        </p:txBody>
      </p:sp>
      <p:sp>
        <p:nvSpPr>
          <p:cNvPr id="4301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安全防护功能不如应用代理防火墙。</a:t>
            </a:r>
          </a:p>
          <a:p>
            <a:pPr eaLnBrk="1" hangingPunct="1"/>
            <a:r>
              <a:rPr lang="zh-CN" altLang="en-US" dirty="0" smtClean="0"/>
              <a:t>系统处理效率和网络吞吐能力不如包过滤防火墙。</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612775" y="228600"/>
            <a:ext cx="8153400" cy="990600"/>
          </a:xfrm>
        </p:spPr>
        <p:txBody>
          <a:bodyPr/>
          <a:lstStyle/>
          <a:p>
            <a:r>
              <a:rPr lang="en-US" altLang="zh-CN" dirty="0" smtClean="0"/>
              <a:t>4.1 </a:t>
            </a:r>
            <a:r>
              <a:rPr lang="zh-CN" altLang="en-US" dirty="0" smtClean="0"/>
              <a:t>电路层代理防火墙</a:t>
            </a:r>
          </a:p>
        </p:txBody>
      </p:sp>
      <p:sp>
        <p:nvSpPr>
          <p:cNvPr id="60419" name="内容占位符 2"/>
          <p:cNvSpPr>
            <a:spLocks noGrp="1"/>
          </p:cNvSpPr>
          <p:nvPr>
            <p:ph sz="quarter" idx="1"/>
          </p:nvPr>
        </p:nvSpPr>
        <p:spPr>
          <a:xfrm>
            <a:off x="612775" y="1600200"/>
            <a:ext cx="8153400" cy="4495800"/>
          </a:xfrm>
        </p:spPr>
        <p:txBody>
          <a:bodyPr/>
          <a:lstStyle/>
          <a:p>
            <a:pPr eaLnBrk="1" hangingPunct="1"/>
            <a:r>
              <a:rPr lang="zh-CN" altLang="en-US" dirty="0" smtClean="0"/>
              <a:t>电路层网关防火墙工作在</a:t>
            </a:r>
            <a:r>
              <a:rPr lang="zh-CN" altLang="en-US" dirty="0" smtClean="0">
                <a:solidFill>
                  <a:srgbClr val="FF0000"/>
                </a:solidFill>
              </a:rPr>
              <a:t>会话层</a:t>
            </a:r>
            <a:r>
              <a:rPr lang="zh-CN" altLang="en-US" dirty="0" smtClean="0"/>
              <a:t>。使用自己独立的网络协议栈完成</a:t>
            </a:r>
            <a:r>
              <a:rPr lang="en-US" altLang="zh-CN" dirty="0" smtClean="0"/>
              <a:t>TCP</a:t>
            </a:r>
            <a:r>
              <a:rPr lang="zh-CN" altLang="en-US" dirty="0" smtClean="0"/>
              <a:t>的连接，并监视主机建立连接时的各种数据是否合乎逻辑、会话请求是否合法。一旦连接建立，则</a:t>
            </a:r>
            <a:r>
              <a:rPr lang="zh-CN" altLang="en-US" dirty="0" smtClean="0">
                <a:solidFill>
                  <a:srgbClr val="FF0000"/>
                </a:solidFill>
              </a:rPr>
              <a:t>只负责数据的转发而不进行过滤</a:t>
            </a:r>
            <a:r>
              <a:rPr lang="zh-CN" altLang="en-US" dirty="0" smtClean="0"/>
              <a:t>。</a:t>
            </a:r>
            <a:endParaRPr lang="en-US" altLang="zh-CN" dirty="0" smtClean="0"/>
          </a:p>
          <a:p>
            <a:pPr eaLnBrk="1" hangingPunct="1"/>
            <a:r>
              <a:rPr lang="zh-CN" altLang="en-US" dirty="0" smtClean="0"/>
              <a:t>用户需要改变自己的客户端程序来建立与电路层网关的通信通道，只有这样才能到达防火墙另一边的服务器。</a:t>
            </a:r>
          </a:p>
        </p:txBody>
      </p:sp>
      <p:sp>
        <p:nvSpPr>
          <p:cNvPr id="4" name="灯片编号占位符 3"/>
          <p:cNvSpPr>
            <a:spLocks noGrp="1"/>
          </p:cNvSpPr>
          <p:nvPr>
            <p:ph type="sldNum" sz="quarter" idx="12"/>
          </p:nvPr>
        </p:nvSpPr>
        <p:spPr/>
        <p:txBody>
          <a:bodyPr>
            <a:normAutofit fontScale="85000" lnSpcReduction="20000"/>
          </a:bodyPr>
          <a:lstStyle/>
          <a:p>
            <a:pPr>
              <a:defRPr/>
            </a:pPr>
            <a:fld id="{A5165B1C-292B-4C0E-8289-5AE9CA0D7A51}" type="slidenum">
              <a:rPr lang="en-US" altLang="zh-CN" smtClean="0"/>
              <a:pPr>
                <a:defRPr/>
              </a:pPr>
              <a:t>36</a:t>
            </a:fld>
            <a:endParaRPr lang="en-US" altLang="zh-CN"/>
          </a:p>
        </p:txBody>
      </p:sp>
    </p:spTree>
    <p:extLst>
      <p:ext uri="{BB962C8B-B14F-4D97-AF65-F5344CB8AC3E}">
        <p14:creationId xmlns:p14="http://schemas.microsoft.com/office/powerpoint/2010/main" xmlns="" val="395466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12775" y="228600"/>
            <a:ext cx="8153400" cy="990600"/>
          </a:xfrm>
        </p:spPr>
        <p:txBody>
          <a:bodyPr/>
          <a:lstStyle/>
          <a:p>
            <a:r>
              <a:rPr lang="en-US" altLang="zh-CN" dirty="0" smtClean="0"/>
              <a:t>4.2 </a:t>
            </a:r>
            <a:r>
              <a:rPr lang="zh-CN" altLang="en-US" dirty="0" smtClean="0"/>
              <a:t>电路层代理防火墙</a:t>
            </a:r>
          </a:p>
        </p:txBody>
      </p:sp>
      <p:sp>
        <p:nvSpPr>
          <p:cNvPr id="4" name="灯片编号占位符 3"/>
          <p:cNvSpPr>
            <a:spLocks noGrp="1"/>
          </p:cNvSpPr>
          <p:nvPr>
            <p:ph type="sldNum" sz="quarter" idx="12"/>
          </p:nvPr>
        </p:nvSpPr>
        <p:spPr/>
        <p:txBody>
          <a:bodyPr>
            <a:normAutofit fontScale="85000" lnSpcReduction="20000"/>
          </a:bodyPr>
          <a:lstStyle/>
          <a:p>
            <a:pPr>
              <a:defRPr/>
            </a:pPr>
            <a:fld id="{A88F2163-739C-49EF-9C76-7D0B1E76ADC5}" type="slidenum">
              <a:rPr lang="en-US" altLang="zh-CN" smtClean="0"/>
              <a:pPr>
                <a:defRPr/>
              </a:pPr>
              <a:t>37</a:t>
            </a:fld>
            <a:endParaRPr lang="en-US" altLang="zh-CN"/>
          </a:p>
        </p:txBody>
      </p:sp>
      <p:pic>
        <p:nvPicPr>
          <p:cNvPr id="61444" name="Picture 11"/>
          <p:cNvPicPr>
            <a:picLocks noGrp="1" noChangeAspect="1" noChangeArrowheads="1"/>
          </p:cNvPicPr>
          <p:nvPr>
            <p:ph sz="quarter" idx="1"/>
          </p:nvPr>
        </p:nvPicPr>
        <p:blipFill>
          <a:blip r:embed="rId2" cstate="print"/>
          <a:srcRect/>
          <a:stretch>
            <a:fillRect/>
          </a:stretch>
        </p:blipFill>
        <p:spPr>
          <a:xfrm>
            <a:off x="1447800" y="1905000"/>
            <a:ext cx="6229350" cy="4191000"/>
          </a:xfrm>
          <a:noFill/>
        </p:spPr>
      </p:pic>
    </p:spTree>
    <p:extLst>
      <p:ext uri="{BB962C8B-B14F-4D97-AF65-F5344CB8AC3E}">
        <p14:creationId xmlns:p14="http://schemas.microsoft.com/office/powerpoint/2010/main" xmlns="" val="764339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 </a:t>
            </a:r>
            <a:r>
              <a:rPr lang="zh-CN" altLang="en-US" dirty="0" smtClean="0"/>
              <a:t>应用层代理防火墙</a:t>
            </a:r>
          </a:p>
        </p:txBody>
      </p:sp>
      <p:sp>
        <p:nvSpPr>
          <p:cNvPr id="4096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06698F6E-D7EB-4BE9-BB98-ABD1600817D5}" type="slidenum">
              <a:rPr lang="en-US" altLang="zh-CN" smtClean="0">
                <a:latin typeface="Arial" pitchFamily="34" charset="0"/>
              </a:rPr>
              <a:pPr>
                <a:defRPr/>
              </a:pPr>
              <a:t>38</a:t>
            </a:fld>
            <a:endParaRPr lang="en-US" altLang="zh-CN" smtClean="0">
              <a:latin typeface="Arial" pitchFamily="34" charset="0"/>
            </a:endParaRPr>
          </a:p>
        </p:txBody>
      </p:sp>
      <p:sp>
        <p:nvSpPr>
          <p:cNvPr id="3277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应用层代理防火墙具有传统的</a:t>
            </a:r>
            <a:r>
              <a:rPr lang="zh-CN" altLang="en-US" dirty="0" smtClean="0">
                <a:solidFill>
                  <a:srgbClr val="FF0000"/>
                </a:solidFill>
              </a:rPr>
              <a:t>代理服务器</a:t>
            </a:r>
            <a:r>
              <a:rPr lang="zh-CN" altLang="en-US" dirty="0" smtClean="0"/>
              <a:t>和</a:t>
            </a:r>
            <a:r>
              <a:rPr lang="zh-CN" altLang="en-US" dirty="0" smtClean="0">
                <a:solidFill>
                  <a:srgbClr val="FF0000"/>
                </a:solidFill>
              </a:rPr>
              <a:t>防火墙</a:t>
            </a:r>
            <a:r>
              <a:rPr lang="zh-CN" altLang="en-US" dirty="0" smtClean="0"/>
              <a:t>的双重功能。使用代理技术</a:t>
            </a:r>
            <a:r>
              <a:rPr lang="zh-CN" altLang="en-US" dirty="0" smtClean="0">
                <a:solidFill>
                  <a:srgbClr val="0000FF"/>
                </a:solidFill>
              </a:rPr>
              <a:t>阻断</a:t>
            </a:r>
            <a:r>
              <a:rPr lang="zh-CN" altLang="en-US" dirty="0" smtClean="0"/>
              <a:t>内、外网络之间的通信，对允许开放的服务类型，根据</a:t>
            </a:r>
            <a:r>
              <a:rPr lang="zh-CN" altLang="en-US" dirty="0" smtClean="0">
                <a:solidFill>
                  <a:srgbClr val="0000FF"/>
                </a:solidFill>
              </a:rPr>
              <a:t>过滤</a:t>
            </a:r>
            <a:r>
              <a:rPr lang="zh-CN" altLang="en-US" dirty="0" smtClean="0"/>
              <a:t>规则决定是否代理发送，同时达到</a:t>
            </a:r>
            <a:r>
              <a:rPr lang="zh-CN" altLang="en-US" dirty="0" smtClean="0">
                <a:solidFill>
                  <a:srgbClr val="0000FF"/>
                </a:solidFill>
              </a:rPr>
              <a:t>屏蔽</a:t>
            </a:r>
            <a:r>
              <a:rPr lang="zh-CN" altLang="en-US" dirty="0" smtClean="0"/>
              <a:t>内部网络的目的。</a:t>
            </a:r>
          </a:p>
        </p:txBody>
      </p:sp>
    </p:spTree>
    <p:extLst>
      <p:ext uri="{BB962C8B-B14F-4D97-AF65-F5344CB8AC3E}">
        <p14:creationId xmlns:p14="http://schemas.microsoft.com/office/powerpoint/2010/main" xmlns="" val="127199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5.1.1 </a:t>
            </a:r>
            <a:r>
              <a:rPr lang="zh-CN" altLang="en-US" dirty="0" smtClean="0"/>
              <a:t>基本策略</a:t>
            </a:r>
          </a:p>
        </p:txBody>
      </p:sp>
      <p:sp>
        <p:nvSpPr>
          <p:cNvPr id="4198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2C99D74D-6901-467E-8B9D-8A91A8AFD6F1}" type="slidenum">
              <a:rPr lang="en-US" altLang="zh-CN" smtClean="0">
                <a:latin typeface="Arial" pitchFamily="34" charset="0"/>
              </a:rPr>
              <a:pPr>
                <a:defRPr/>
              </a:pPr>
              <a:t>39</a:t>
            </a:fld>
            <a:endParaRPr lang="en-US" altLang="zh-CN" smtClean="0">
              <a:latin typeface="Arial" pitchFamily="34" charset="0"/>
            </a:endParaRPr>
          </a:p>
        </p:txBody>
      </p:sp>
      <p:sp>
        <p:nvSpPr>
          <p:cNvPr id="70659" name="Rectangle 3"/>
          <p:cNvSpPr>
            <a:spLocks noGrp="1" noChangeArrowheads="1"/>
          </p:cNvSpPr>
          <p:nvPr>
            <p:ph sz="quarter" idx="1"/>
          </p:nvPr>
        </p:nvSpPr>
        <p:spPr>
          <a:xfrm>
            <a:off x="612775" y="1600200"/>
            <a:ext cx="8153400" cy="4495800"/>
          </a:xfrm>
        </p:spPr>
        <p:txBody>
          <a:bodyPr>
            <a:normAutofit/>
          </a:bodyPr>
          <a:lstStyle/>
          <a:p>
            <a:r>
              <a:rPr lang="zh-CN" altLang="en-US" dirty="0" smtClean="0"/>
              <a:t>不允许外部主机连接到内部安全网络。</a:t>
            </a:r>
          </a:p>
          <a:p>
            <a:r>
              <a:rPr lang="zh-CN" altLang="en-US" dirty="0" smtClean="0"/>
              <a:t>允许内部主机使用代理服务器访问外部主机。</a:t>
            </a:r>
          </a:p>
          <a:p>
            <a:r>
              <a:rPr lang="zh-CN" altLang="en-US" dirty="0" smtClean="0"/>
              <a:t>只有被认为可以信赖的代理服务才允许通过。</a:t>
            </a:r>
          </a:p>
        </p:txBody>
      </p:sp>
    </p:spTree>
    <p:extLst>
      <p:ext uri="{BB962C8B-B14F-4D97-AF65-F5344CB8AC3E}">
        <p14:creationId xmlns:p14="http://schemas.microsoft.com/office/powerpoint/2010/main" xmlns="" val="164004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 </a:t>
            </a:r>
            <a:r>
              <a:rPr lang="zh-CN" altLang="en-US" dirty="0" smtClean="0"/>
              <a:t>防火墙的概念</a:t>
            </a:r>
          </a:p>
        </p:txBody>
      </p:sp>
      <p:sp>
        <p:nvSpPr>
          <p:cNvPr id="7"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fld id="{7801AC1C-DBE8-44B8-9B03-36E12DD9822D}" type="slidenum">
              <a:rPr lang="en-US" altLang="zh-CN" sz="1200">
                <a:solidFill>
                  <a:srgbClr val="FFFFFF"/>
                </a:solidFill>
              </a:rPr>
              <a:pPr>
                <a:lnSpc>
                  <a:spcPct val="80000"/>
                </a:lnSpc>
              </a:pPr>
              <a:t>4</a:t>
            </a:fld>
            <a:endParaRPr lang="en-US" altLang="zh-CN" sz="1200">
              <a:solidFill>
                <a:srgbClr val="FFFFFF"/>
              </a:solidFill>
            </a:endParaRPr>
          </a:p>
        </p:txBody>
      </p:sp>
      <p:sp>
        <p:nvSpPr>
          <p:cNvPr id="58371" name="Rectangle 3"/>
          <p:cNvSpPr>
            <a:spLocks noGrp="1" noChangeArrowheads="1"/>
          </p:cNvSpPr>
          <p:nvPr>
            <p:ph sz="quarter" idx="1"/>
          </p:nvPr>
        </p:nvSpPr>
        <p:spPr>
          <a:xfrm>
            <a:off x="612775" y="1600200"/>
            <a:ext cx="8153400" cy="4495800"/>
          </a:xfrm>
        </p:spPr>
        <p:txBody>
          <a:bodyPr/>
          <a:lstStyle/>
          <a:p>
            <a:pPr>
              <a:lnSpc>
                <a:spcPct val="90000"/>
              </a:lnSpc>
            </a:pPr>
            <a:r>
              <a:rPr lang="zh-CN" altLang="en-US" dirty="0" smtClean="0"/>
              <a:t>计算机网络中的防火墙实现了内部网络和外部网络之间的</a:t>
            </a:r>
            <a:r>
              <a:rPr lang="zh-CN" altLang="en-US" dirty="0" smtClean="0">
                <a:solidFill>
                  <a:srgbClr val="FF0000"/>
                </a:solidFill>
              </a:rPr>
              <a:t>隔离</a:t>
            </a:r>
            <a:r>
              <a:rPr lang="zh-CN" altLang="en-US" dirty="0" smtClean="0"/>
              <a:t>与</a:t>
            </a:r>
            <a:r>
              <a:rPr lang="zh-CN" altLang="en-US" dirty="0" smtClean="0">
                <a:solidFill>
                  <a:srgbClr val="FF0000"/>
                </a:solidFill>
              </a:rPr>
              <a:t>访问控制</a:t>
            </a:r>
            <a:r>
              <a:rPr lang="zh-CN" altLang="en-US" dirty="0" smtClean="0"/>
              <a:t>，阻止</a:t>
            </a:r>
            <a:r>
              <a:rPr lang="zh-CN" altLang="en-US" dirty="0" smtClean="0">
                <a:solidFill>
                  <a:srgbClr val="FF0000"/>
                </a:solidFill>
              </a:rPr>
              <a:t>未经允许</a:t>
            </a:r>
            <a:r>
              <a:rPr lang="zh-CN" altLang="en-US" dirty="0" smtClean="0"/>
              <a:t>的流量</a:t>
            </a:r>
            <a:r>
              <a:rPr lang="zh-CN" altLang="en-US" dirty="0" smtClean="0">
                <a:solidFill>
                  <a:srgbClr val="FF0000"/>
                </a:solidFill>
              </a:rPr>
              <a:t>进入</a:t>
            </a:r>
            <a:r>
              <a:rPr lang="zh-CN" altLang="en-US" dirty="0" smtClean="0"/>
              <a:t>或</a:t>
            </a:r>
            <a:r>
              <a:rPr lang="zh-CN" altLang="en-US" dirty="0" smtClean="0">
                <a:solidFill>
                  <a:srgbClr val="FF0000"/>
                </a:solidFill>
              </a:rPr>
              <a:t>流出</a:t>
            </a:r>
            <a:r>
              <a:rPr lang="zh-CN" altLang="en-US" dirty="0" smtClean="0"/>
              <a:t>受保护的</a:t>
            </a:r>
            <a:r>
              <a:rPr lang="zh-CN" altLang="en-US" dirty="0" smtClean="0">
                <a:solidFill>
                  <a:srgbClr val="FF0000"/>
                </a:solidFill>
              </a:rPr>
              <a:t>内部网络</a:t>
            </a:r>
            <a:r>
              <a:rPr lang="zh-CN" altLang="en-US" dirty="0"/>
              <a:t>。 </a:t>
            </a:r>
          </a:p>
        </p:txBody>
      </p:sp>
      <p:pic>
        <p:nvPicPr>
          <p:cNvPr id="58381" name="Picture 13" descr="AQ4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3352800"/>
            <a:ext cx="6248400" cy="2547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7471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81"/>
                                        </p:tgtEl>
                                        <p:attrNameLst>
                                          <p:attrName>style.visibility</p:attrName>
                                        </p:attrNameLst>
                                      </p:cBhvr>
                                      <p:to>
                                        <p:strVal val="visible"/>
                                      </p:to>
                                    </p:set>
                                    <p:animEffect transition="in" filter="blinds(horizontal)">
                                      <p:cBhvr>
                                        <p:cTn id="12" dur="500"/>
                                        <p:tgtEl>
                                          <p:spTgt spid="58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5.1.2 </a:t>
            </a:r>
            <a:r>
              <a:rPr lang="zh-CN" altLang="en-US" dirty="0" smtClean="0"/>
              <a:t>基本组件</a:t>
            </a:r>
          </a:p>
        </p:txBody>
      </p:sp>
      <p:sp>
        <p:nvSpPr>
          <p:cNvPr id="4301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CF6FA955-D4DD-49F0-831A-9BBBEF0B58D0}" type="slidenum">
              <a:rPr lang="en-US" altLang="zh-CN" smtClean="0">
                <a:latin typeface="Arial" pitchFamily="34" charset="0"/>
              </a:rPr>
              <a:pPr>
                <a:defRPr/>
              </a:pPr>
              <a:t>40</a:t>
            </a:fld>
            <a:endParaRPr lang="en-US" altLang="zh-CN" smtClean="0">
              <a:latin typeface="Arial" pitchFamily="34" charset="0"/>
            </a:endParaRPr>
          </a:p>
        </p:txBody>
      </p:sp>
      <p:sp>
        <p:nvSpPr>
          <p:cNvPr id="7168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协议分析和过滤模块</a:t>
            </a:r>
          </a:p>
          <a:p>
            <a:pPr eaLnBrk="1" hangingPunct="1"/>
            <a:r>
              <a:rPr lang="zh-CN" altLang="en-US" dirty="0" smtClean="0"/>
              <a:t>代理服务器模块</a:t>
            </a:r>
          </a:p>
          <a:p>
            <a:pPr eaLnBrk="1" hangingPunct="1"/>
            <a:r>
              <a:rPr lang="zh-CN" altLang="en-US" dirty="0" smtClean="0"/>
              <a:t>代理客户模块</a:t>
            </a:r>
          </a:p>
        </p:txBody>
      </p:sp>
    </p:spTree>
    <p:extLst>
      <p:ext uri="{BB962C8B-B14F-4D97-AF65-F5344CB8AC3E}">
        <p14:creationId xmlns:p14="http://schemas.microsoft.com/office/powerpoint/2010/main" xmlns="" val="2848619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5.2.1 </a:t>
            </a:r>
            <a:r>
              <a:rPr lang="zh-CN" altLang="en-US" dirty="0" smtClean="0"/>
              <a:t>工作原理</a:t>
            </a:r>
          </a:p>
        </p:txBody>
      </p:sp>
      <p:sp>
        <p:nvSpPr>
          <p:cNvPr id="4403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B4ECA21A-B862-4560-AD75-EFB9B4B1ED5D}" type="slidenum">
              <a:rPr lang="en-US" altLang="zh-CN" smtClean="0">
                <a:latin typeface="Arial" pitchFamily="34" charset="0"/>
              </a:rPr>
              <a:pPr>
                <a:defRPr/>
              </a:pPr>
              <a:t>41</a:t>
            </a:fld>
            <a:endParaRPr lang="en-US" altLang="zh-CN" smtClean="0">
              <a:latin typeface="Arial" pitchFamily="34" charset="0"/>
            </a:endParaRPr>
          </a:p>
        </p:txBody>
      </p:sp>
      <p:sp>
        <p:nvSpPr>
          <p:cNvPr id="72707" name="Rectangle 3"/>
          <p:cNvSpPr>
            <a:spLocks noGrp="1" noChangeArrowheads="1"/>
          </p:cNvSpPr>
          <p:nvPr>
            <p:ph sz="quarter" idx="1"/>
          </p:nvPr>
        </p:nvSpPr>
        <p:spPr>
          <a:xfrm>
            <a:off x="539552" y="1628800"/>
            <a:ext cx="8001000" cy="4648200"/>
          </a:xfrm>
        </p:spPr>
        <p:txBody>
          <a:bodyPr/>
          <a:lstStyle/>
          <a:p>
            <a:pPr eaLnBrk="1" hangingPunct="1"/>
            <a:r>
              <a:rPr lang="zh-CN" altLang="en-US" dirty="0" smtClean="0"/>
              <a:t>首先以代理服务器身份根据</a:t>
            </a:r>
            <a:r>
              <a:rPr lang="zh-CN" altLang="en-US" dirty="0" smtClean="0">
                <a:solidFill>
                  <a:srgbClr val="FF0000"/>
                </a:solidFill>
              </a:rPr>
              <a:t>协议分析表</a:t>
            </a:r>
            <a:r>
              <a:rPr lang="zh-CN" altLang="en-US" dirty="0" smtClean="0"/>
              <a:t>和</a:t>
            </a:r>
            <a:r>
              <a:rPr lang="zh-CN" altLang="en-US" dirty="0" smtClean="0">
                <a:solidFill>
                  <a:srgbClr val="FF0000"/>
                </a:solidFill>
              </a:rPr>
              <a:t>访问控制表</a:t>
            </a:r>
            <a:r>
              <a:rPr lang="zh-CN" altLang="en-US" dirty="0" smtClean="0"/>
              <a:t>决定是否允许这个连接。如果允许，应用层代理防火墙就</a:t>
            </a:r>
            <a:r>
              <a:rPr lang="zh-CN" altLang="en-US" dirty="0" smtClean="0">
                <a:solidFill>
                  <a:srgbClr val="0000FF"/>
                </a:solidFill>
              </a:rPr>
              <a:t>以客户身份</a:t>
            </a:r>
            <a:r>
              <a:rPr lang="zh-CN" altLang="en-US" dirty="0" smtClean="0"/>
              <a:t>向外网服务器发出请求。</a:t>
            </a:r>
          </a:p>
          <a:p>
            <a:pPr eaLnBrk="1" hangingPunct="1"/>
            <a:r>
              <a:rPr lang="zh-CN" altLang="en-US" dirty="0" smtClean="0"/>
              <a:t>作为代理客户收到外网服务器的响应数据包时，同样根据协议分析表和访问控制表决定是否允许该数据包进入内网。如果允许，则</a:t>
            </a:r>
            <a:r>
              <a:rPr lang="zh-CN" altLang="en-US" dirty="0" smtClean="0">
                <a:solidFill>
                  <a:srgbClr val="0000FF"/>
                </a:solidFill>
              </a:rPr>
              <a:t>以服务器身份</a:t>
            </a:r>
            <a:r>
              <a:rPr lang="zh-CN" altLang="en-US" dirty="0" smtClean="0"/>
              <a:t>将其转发给内网主机。</a:t>
            </a:r>
          </a:p>
        </p:txBody>
      </p:sp>
    </p:spTree>
    <p:extLst>
      <p:ext uri="{BB962C8B-B14F-4D97-AF65-F5344CB8AC3E}">
        <p14:creationId xmlns:p14="http://schemas.microsoft.com/office/powerpoint/2010/main" xmlns="" val="2341252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5.2.2 </a:t>
            </a:r>
            <a:r>
              <a:rPr lang="zh-CN" altLang="en-US" dirty="0" smtClean="0"/>
              <a:t>过程图示</a:t>
            </a:r>
          </a:p>
        </p:txBody>
      </p:sp>
      <p:sp>
        <p:nvSpPr>
          <p:cNvPr id="4505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48EF9E1A-B381-488C-BF55-2200CF8214E7}" type="slidenum">
              <a:rPr lang="en-US" altLang="zh-CN" smtClean="0">
                <a:latin typeface="Arial" pitchFamily="34" charset="0"/>
              </a:rPr>
              <a:pPr>
                <a:defRPr/>
              </a:pPr>
              <a:t>42</a:t>
            </a:fld>
            <a:endParaRPr lang="en-US" altLang="zh-CN" smtClean="0">
              <a:latin typeface="Arial" pitchFamily="34" charset="0"/>
            </a:endParaRPr>
          </a:p>
        </p:txBody>
      </p:sp>
      <p:pic>
        <p:nvPicPr>
          <p:cNvPr id="34820" name="Picture 4" descr="8-6"/>
          <p:cNvPicPr>
            <a:picLocks noGrp="1" noChangeAspect="1" noChangeArrowheads="1"/>
          </p:cNvPicPr>
          <p:nvPr>
            <p:ph sz="quarter" idx="1"/>
          </p:nvPr>
        </p:nvPicPr>
        <p:blipFill>
          <a:blip r:embed="rId2" cstate="print"/>
          <a:srcRect/>
          <a:stretch>
            <a:fillRect/>
          </a:stretch>
        </p:blipFill>
        <p:spPr>
          <a:xfrm>
            <a:off x="685800" y="1752600"/>
            <a:ext cx="7696200" cy="4267200"/>
          </a:xfrm>
          <a:noFill/>
        </p:spPr>
      </p:pic>
    </p:spTree>
    <p:extLst>
      <p:ext uri="{BB962C8B-B14F-4D97-AF65-F5344CB8AC3E}">
        <p14:creationId xmlns:p14="http://schemas.microsoft.com/office/powerpoint/2010/main" xmlns="" val="3567766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5.3.1 </a:t>
            </a:r>
            <a:r>
              <a:rPr lang="zh-CN" altLang="en-US" dirty="0" smtClean="0"/>
              <a:t>应用层代理防火墙的优点</a:t>
            </a:r>
          </a:p>
        </p:txBody>
      </p:sp>
      <p:sp>
        <p:nvSpPr>
          <p:cNvPr id="4608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F9A824EE-9808-4B8F-9790-0AEBDC9DD9F1}" type="slidenum">
              <a:rPr lang="en-US" altLang="zh-CN" smtClean="0">
                <a:latin typeface="Arial" pitchFamily="34" charset="0"/>
              </a:rPr>
              <a:pPr>
                <a:defRPr/>
              </a:pPr>
              <a:t>43</a:t>
            </a:fld>
            <a:endParaRPr lang="en-US" altLang="zh-CN" smtClean="0">
              <a:latin typeface="Arial" pitchFamily="34" charset="0"/>
            </a:endParaRPr>
          </a:p>
        </p:txBody>
      </p:sp>
      <p:sp>
        <p:nvSpPr>
          <p:cNvPr id="68611"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zh-CN" altLang="en-US" dirty="0" smtClean="0"/>
              <a:t>无需判断大量的</a:t>
            </a:r>
            <a:r>
              <a:rPr lang="en-US" altLang="zh-CN" dirty="0" smtClean="0"/>
              <a:t>TCP</a:t>
            </a:r>
            <a:r>
              <a:rPr lang="zh-CN" altLang="en-US" dirty="0" smtClean="0"/>
              <a:t>和</a:t>
            </a:r>
            <a:r>
              <a:rPr lang="en-US" altLang="zh-CN" dirty="0" smtClean="0"/>
              <a:t>IP</a:t>
            </a:r>
            <a:r>
              <a:rPr lang="zh-CN" altLang="en-US" dirty="0" smtClean="0"/>
              <a:t>层上的连接，只需要细查少数允许通过的应用程序。</a:t>
            </a:r>
          </a:p>
          <a:p>
            <a:pPr eaLnBrk="1" hangingPunct="1">
              <a:lnSpc>
                <a:spcPct val="90000"/>
              </a:lnSpc>
            </a:pPr>
            <a:r>
              <a:rPr lang="zh-CN" altLang="en-US" dirty="0" smtClean="0"/>
              <a:t>工作在应用层，支持</a:t>
            </a:r>
            <a:r>
              <a:rPr lang="zh-CN" altLang="en-US" dirty="0" smtClean="0">
                <a:solidFill>
                  <a:srgbClr val="FF0000"/>
                </a:solidFill>
              </a:rPr>
              <a:t>内容过滤</a:t>
            </a:r>
            <a:r>
              <a:rPr lang="zh-CN" altLang="en-US" dirty="0" smtClean="0"/>
              <a:t>和</a:t>
            </a:r>
            <a:r>
              <a:rPr lang="zh-CN" altLang="en-US" dirty="0" smtClean="0">
                <a:solidFill>
                  <a:srgbClr val="FF0000"/>
                </a:solidFill>
              </a:rPr>
              <a:t>身份验证</a:t>
            </a:r>
            <a:r>
              <a:rPr lang="zh-CN" altLang="en-US" dirty="0" smtClean="0"/>
              <a:t>，同时更容易</a:t>
            </a:r>
            <a:r>
              <a:rPr lang="zh-CN" altLang="en-US" dirty="0" smtClean="0">
                <a:solidFill>
                  <a:srgbClr val="FF0000"/>
                </a:solidFill>
              </a:rPr>
              <a:t>记录和审计</a:t>
            </a:r>
            <a:r>
              <a:rPr lang="zh-CN" altLang="en-US" dirty="0" smtClean="0"/>
              <a:t>出入内网的流量。</a:t>
            </a:r>
          </a:p>
          <a:p>
            <a:pPr eaLnBrk="1" hangingPunct="1">
              <a:lnSpc>
                <a:spcPct val="90000"/>
              </a:lnSpc>
            </a:pPr>
            <a:r>
              <a:rPr lang="zh-CN" altLang="en-US" dirty="0" smtClean="0"/>
              <a:t>每个连接都需要通过防火墙接入和转发，</a:t>
            </a:r>
            <a:r>
              <a:rPr lang="zh-CN" altLang="en-US" dirty="0" smtClean="0">
                <a:solidFill>
                  <a:srgbClr val="FF0000"/>
                </a:solidFill>
              </a:rPr>
              <a:t>屏蔽内网结构</a:t>
            </a:r>
            <a:r>
              <a:rPr lang="zh-CN" altLang="en-US" dirty="0" smtClean="0"/>
              <a:t>、</a:t>
            </a:r>
            <a:r>
              <a:rPr lang="zh-CN" altLang="en-US" dirty="0" smtClean="0">
                <a:solidFill>
                  <a:srgbClr val="FF0000"/>
                </a:solidFill>
              </a:rPr>
              <a:t>隔断网络连接</a:t>
            </a:r>
            <a:r>
              <a:rPr lang="zh-CN" altLang="en-US" dirty="0" smtClean="0"/>
              <a:t>。</a:t>
            </a:r>
          </a:p>
          <a:p>
            <a:pPr eaLnBrk="1" hangingPunct="1">
              <a:lnSpc>
                <a:spcPct val="90000"/>
              </a:lnSpc>
            </a:pPr>
            <a:r>
              <a:rPr lang="zh-CN" altLang="en-US" dirty="0" smtClean="0"/>
              <a:t>应用代理防火墙通常拥有高速缓存，保存了用户最近访问过的站点内容，重复访问时，可以节约时间和网络资源。</a:t>
            </a:r>
          </a:p>
        </p:txBody>
      </p:sp>
    </p:spTree>
    <p:extLst>
      <p:ext uri="{BB962C8B-B14F-4D97-AF65-F5344CB8AC3E}">
        <p14:creationId xmlns:p14="http://schemas.microsoft.com/office/powerpoint/2010/main" xmlns="" val="3866286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5.3.2 </a:t>
            </a:r>
            <a:r>
              <a:rPr lang="zh-CN" altLang="en-US" dirty="0" smtClean="0"/>
              <a:t>应用代理防火墙的不足</a:t>
            </a:r>
          </a:p>
        </p:txBody>
      </p:sp>
      <p:sp>
        <p:nvSpPr>
          <p:cNvPr id="4710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15A5C357-0DC1-4BEE-AC16-CCFCD397A3B1}" type="slidenum">
              <a:rPr lang="en-US" altLang="zh-CN" smtClean="0">
                <a:latin typeface="Arial" pitchFamily="34" charset="0"/>
              </a:rPr>
              <a:pPr>
                <a:defRPr/>
              </a:pPr>
              <a:t>44</a:t>
            </a:fld>
            <a:endParaRPr lang="en-US" altLang="zh-CN" smtClean="0">
              <a:latin typeface="Arial" pitchFamily="34" charset="0"/>
            </a:endParaRPr>
          </a:p>
        </p:txBody>
      </p:sp>
      <p:sp>
        <p:nvSpPr>
          <p:cNvPr id="69635"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对每一个连接的双向流量进行检查和传送，产生额外的处理开销。</a:t>
            </a:r>
          </a:p>
          <a:p>
            <a:pPr eaLnBrk="1" hangingPunct="1"/>
            <a:r>
              <a:rPr lang="zh-CN" altLang="en-US" dirty="0" smtClean="0"/>
              <a:t>对数据包进行内部结构的分析和处理，使系统整体性能和处理效率下降。</a:t>
            </a:r>
          </a:p>
        </p:txBody>
      </p:sp>
    </p:spTree>
    <p:extLst>
      <p:ext uri="{BB962C8B-B14F-4D97-AF65-F5344CB8AC3E}">
        <p14:creationId xmlns:p14="http://schemas.microsoft.com/office/powerpoint/2010/main" xmlns="" val="28126973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a:t>
            </a:r>
            <a:r>
              <a:rPr lang="zh-CN" altLang="en-US" dirty="0" smtClean="0"/>
              <a:t>章 防火墙</a:t>
            </a:r>
            <a:r>
              <a:rPr lang="zh-CN" altLang="en-US" dirty="0"/>
              <a:t>技术及应用</a:t>
            </a:r>
          </a:p>
        </p:txBody>
      </p:sp>
      <p:sp>
        <p:nvSpPr>
          <p:cNvPr id="3" name="内容占位符 2"/>
          <p:cNvSpPr>
            <a:spLocks noGrp="1"/>
          </p:cNvSpPr>
          <p:nvPr>
            <p:ph sz="quarter" idx="1"/>
          </p:nvPr>
        </p:nvSpPr>
        <p:spPr/>
        <p:txBody>
          <a:bodyPr>
            <a:normAutofit/>
          </a:bodyPr>
          <a:lstStyle/>
          <a:p>
            <a:pPr marL="514350" indent="-514350">
              <a:buFont typeface="+mj-lt"/>
              <a:buAutoNum type="arabicPeriod"/>
              <a:defRPr/>
            </a:pPr>
            <a:r>
              <a:rPr lang="zh-CN" altLang="en-US" dirty="0" smtClean="0"/>
              <a:t>基本概念</a:t>
            </a:r>
            <a:endParaRPr lang="en-US" altLang="zh-CN" dirty="0" smtClean="0"/>
          </a:p>
          <a:p>
            <a:pPr marL="514350" indent="-514350">
              <a:buFont typeface="+mj-lt"/>
              <a:buAutoNum type="arabicPeriod"/>
              <a:defRPr/>
            </a:pPr>
            <a:r>
              <a:rPr lang="zh-CN" altLang="en-US" dirty="0" smtClean="0"/>
              <a:t>技术分类</a:t>
            </a:r>
            <a:endParaRPr lang="en-US" altLang="zh-CN" dirty="0" smtClean="0"/>
          </a:p>
          <a:p>
            <a:pPr marL="514350" indent="-514350">
              <a:buFont typeface="+mj-lt"/>
              <a:buAutoNum type="arabicPeriod"/>
              <a:defRPr/>
            </a:pPr>
            <a:r>
              <a:rPr lang="zh-CN" altLang="en-US" dirty="0" smtClean="0">
                <a:solidFill>
                  <a:srgbClr val="00B050"/>
                </a:solidFill>
              </a:rPr>
              <a:t>网关应用</a:t>
            </a:r>
            <a:endParaRPr lang="en-US" altLang="zh-CN" dirty="0" smtClean="0">
              <a:solidFill>
                <a:srgbClr val="00B050"/>
              </a:solidFill>
            </a:endParaRPr>
          </a:p>
          <a:p>
            <a:pPr marL="514350" indent="-514350">
              <a:buFont typeface="+mj-lt"/>
              <a:buAutoNum type="arabicPeriod"/>
              <a:defRPr/>
            </a:pPr>
            <a:r>
              <a:rPr lang="zh-CN" altLang="en-US" dirty="0" smtClean="0"/>
              <a:t>环境部署</a:t>
            </a:r>
            <a:endParaRPr lang="en-US" altLang="zh-CN" dirty="0" smtClean="0"/>
          </a:p>
          <a:p>
            <a:pPr marL="514350" indent="-514350">
              <a:buFont typeface="+mj-lt"/>
              <a:buAutoNum type="arabicPeriod"/>
              <a:defRPr/>
            </a:pPr>
            <a:r>
              <a:rPr lang="zh-CN" altLang="en-US" dirty="0" smtClean="0"/>
              <a:t>功能特点</a:t>
            </a:r>
            <a:endParaRPr lang="en-US" altLang="zh-CN" dirty="0" smtClean="0"/>
          </a:p>
          <a:p>
            <a:pPr marL="571500" indent="-571500">
              <a:buFont typeface="+mj-lt"/>
              <a:buAutoNum type="arabicPeriod"/>
            </a:pPr>
            <a:endParaRPr lang="en-US" altLang="zh-CN" dirty="0" smtClean="0"/>
          </a:p>
        </p:txBody>
      </p:sp>
    </p:spTree>
    <p:extLst>
      <p:ext uri="{BB962C8B-B14F-4D97-AF65-F5344CB8AC3E}">
        <p14:creationId xmlns:p14="http://schemas.microsoft.com/office/powerpoint/2010/main" xmlns="" val="2152314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1 </a:t>
            </a:r>
            <a:r>
              <a:rPr lang="zh-CN" altLang="en-US" dirty="0" smtClean="0"/>
              <a:t>网关应用</a:t>
            </a:r>
          </a:p>
        </p:txBody>
      </p:sp>
      <p:sp>
        <p:nvSpPr>
          <p:cNvPr id="5427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B2DC6BD7-048B-4CE1-B54E-156E52C054BA}" type="slidenum">
              <a:rPr lang="en-US" altLang="zh-CN" smtClean="0">
                <a:latin typeface="Arial" pitchFamily="34" charset="0"/>
              </a:rPr>
              <a:pPr>
                <a:defRPr/>
              </a:pPr>
              <a:t>46</a:t>
            </a:fld>
            <a:endParaRPr lang="en-US" altLang="zh-CN" smtClean="0">
              <a:latin typeface="Arial" pitchFamily="34" charset="0"/>
            </a:endParaRPr>
          </a:p>
        </p:txBody>
      </p:sp>
      <p:sp>
        <p:nvSpPr>
          <p:cNvPr id="11469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通过路由器将内网连入 </a:t>
            </a:r>
            <a:r>
              <a:rPr lang="en-US" altLang="zh-CN" dirty="0" smtClean="0"/>
              <a:t>Internet</a:t>
            </a:r>
          </a:p>
          <a:p>
            <a:r>
              <a:rPr lang="zh-CN" altLang="en-US" dirty="0" smtClean="0">
                <a:solidFill>
                  <a:srgbClr val="FF0000"/>
                </a:solidFill>
              </a:rPr>
              <a:t>通过防火墙将内网连入 </a:t>
            </a:r>
            <a:r>
              <a:rPr lang="en-US" altLang="zh-CN" dirty="0" smtClean="0">
                <a:solidFill>
                  <a:srgbClr val="FF0000"/>
                </a:solidFill>
              </a:rPr>
              <a:t>Internet</a:t>
            </a:r>
          </a:p>
          <a:p>
            <a:pPr eaLnBrk="1" hangingPunct="1"/>
            <a:r>
              <a:rPr lang="zh-CN" altLang="en-US" dirty="0" smtClean="0">
                <a:solidFill>
                  <a:srgbClr val="0000FF"/>
                </a:solidFill>
              </a:rPr>
              <a:t>通过 </a:t>
            </a:r>
            <a:r>
              <a:rPr lang="en-US" altLang="zh-CN" dirty="0" smtClean="0">
                <a:solidFill>
                  <a:srgbClr val="0000FF"/>
                </a:solidFill>
              </a:rPr>
              <a:t>NAT </a:t>
            </a:r>
            <a:r>
              <a:rPr lang="zh-CN" altLang="en-US" dirty="0" smtClean="0">
                <a:solidFill>
                  <a:srgbClr val="0000FF"/>
                </a:solidFill>
              </a:rPr>
              <a:t>将内网连入 </a:t>
            </a:r>
            <a:r>
              <a:rPr lang="en-US" altLang="zh-CN" dirty="0" smtClean="0">
                <a:solidFill>
                  <a:srgbClr val="0000FF"/>
                </a:solidFill>
              </a:rPr>
              <a:t>Internet</a:t>
            </a:r>
          </a:p>
          <a:p>
            <a:r>
              <a:rPr lang="zh-CN" altLang="en-US" dirty="0" smtClean="0">
                <a:solidFill>
                  <a:srgbClr val="0000FF"/>
                </a:solidFill>
              </a:rPr>
              <a:t>通过 </a:t>
            </a:r>
            <a:r>
              <a:rPr lang="en-US" altLang="zh-CN" dirty="0" smtClean="0">
                <a:solidFill>
                  <a:srgbClr val="0000FF"/>
                </a:solidFill>
              </a:rPr>
              <a:t>Proxy </a:t>
            </a:r>
            <a:r>
              <a:rPr lang="zh-CN" altLang="en-US" dirty="0" smtClean="0">
                <a:solidFill>
                  <a:srgbClr val="0000FF"/>
                </a:solidFill>
              </a:rPr>
              <a:t>将内网连入 </a:t>
            </a:r>
            <a:r>
              <a:rPr lang="en-US" altLang="zh-CN" dirty="0" smtClean="0">
                <a:solidFill>
                  <a:srgbClr val="0000FF"/>
                </a:solidFill>
              </a:rPr>
              <a:t>Internet</a:t>
            </a:r>
          </a:p>
          <a:p>
            <a:pPr eaLnBrk="1" hangingPunct="1"/>
            <a:r>
              <a:rPr lang="zh-CN" altLang="en-US" dirty="0" smtClean="0">
                <a:solidFill>
                  <a:srgbClr val="008080"/>
                </a:solidFill>
              </a:rPr>
              <a:t>通过 </a:t>
            </a:r>
            <a:r>
              <a:rPr lang="en-US" altLang="zh-CN" dirty="0" smtClean="0">
                <a:solidFill>
                  <a:srgbClr val="008080"/>
                </a:solidFill>
              </a:rPr>
              <a:t>VPN </a:t>
            </a:r>
            <a:r>
              <a:rPr lang="zh-CN" altLang="en-US" dirty="0" smtClean="0">
                <a:solidFill>
                  <a:srgbClr val="008080"/>
                </a:solidFill>
              </a:rPr>
              <a:t>实现内网跨越 </a:t>
            </a:r>
            <a:r>
              <a:rPr lang="en-US" altLang="zh-CN" dirty="0" smtClean="0">
                <a:solidFill>
                  <a:srgbClr val="008080"/>
                </a:solidFill>
              </a:rPr>
              <a:t>Internet </a:t>
            </a:r>
            <a:r>
              <a:rPr lang="zh-CN" altLang="en-US" dirty="0" smtClean="0">
                <a:solidFill>
                  <a:srgbClr val="008080"/>
                </a:solidFill>
              </a:rPr>
              <a:t>互联</a:t>
            </a:r>
          </a:p>
        </p:txBody>
      </p:sp>
    </p:spTree>
    <p:extLst>
      <p:ext uri="{BB962C8B-B14F-4D97-AF65-F5344CB8AC3E}">
        <p14:creationId xmlns:p14="http://schemas.microsoft.com/office/powerpoint/2010/main" xmlns="" val="2264299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2AD6A8CE-4A53-4543-BE03-4C9551640D0A}" type="slidenum">
              <a:rPr lang="en-US" altLang="zh-CN" smtClean="0">
                <a:latin typeface="Arial" pitchFamily="34" charset="0"/>
              </a:rPr>
              <a:pPr>
                <a:defRPr/>
              </a:pPr>
              <a:t>47</a:t>
            </a:fld>
            <a:endParaRPr lang="en-US" altLang="zh-CN" smtClean="0">
              <a:latin typeface="Arial" pitchFamily="34" charset="0"/>
            </a:endParaRPr>
          </a:p>
        </p:txBody>
      </p:sp>
      <p:graphicFrame>
        <p:nvGraphicFramePr>
          <p:cNvPr id="128004" name="Object 4"/>
          <p:cNvGraphicFramePr>
            <a:graphicFrameLocks noGrp="1" noChangeAspect="1"/>
          </p:cNvGraphicFramePr>
          <p:nvPr>
            <p:ph sz="quarter" idx="1"/>
          </p:nvPr>
        </p:nvGraphicFramePr>
        <p:xfrm>
          <a:off x="228600" y="1676400"/>
          <a:ext cx="8797925" cy="4953000"/>
        </p:xfrm>
        <a:graphic>
          <a:graphicData uri="http://schemas.openxmlformats.org/presentationml/2006/ole">
            <p:oleObj spid="_x0000_s1035" name="Visio" r:id="rId3" imgW="6254008" imgH="3520724" progId="">
              <p:embed/>
            </p:oleObj>
          </a:graphicData>
        </a:graphic>
      </p:graphicFrame>
      <p:sp>
        <p:nvSpPr>
          <p:cNvPr id="6" name="Rectangle 2"/>
          <p:cNvSpPr>
            <a:spLocks noGrp="1" noChangeArrowheads="1"/>
          </p:cNvSpPr>
          <p:nvPr>
            <p:ph type="title"/>
          </p:nvPr>
        </p:nvSpPr>
        <p:spPr/>
        <p:txBody>
          <a:bodyPr/>
          <a:lstStyle/>
          <a:p>
            <a:pPr eaLnBrk="1" hangingPunct="1"/>
            <a:r>
              <a:rPr lang="en-US" altLang="zh-CN" dirty="0" smtClean="0"/>
              <a:t>2.1 SNAT</a:t>
            </a:r>
            <a:endParaRPr lang="zh-CN" altLang="en-US" dirty="0" smtClean="0"/>
          </a:p>
        </p:txBody>
      </p:sp>
    </p:spTree>
    <p:extLst>
      <p:ext uri="{BB962C8B-B14F-4D97-AF65-F5344CB8AC3E}">
        <p14:creationId xmlns:p14="http://schemas.microsoft.com/office/powerpoint/2010/main" xmlns="" val="812988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C9AFD124-F5F7-4BC8-A0F5-39D402D72D7D}" type="slidenum">
              <a:rPr lang="en-US" altLang="zh-CN" smtClean="0">
                <a:latin typeface="Arial" pitchFamily="34" charset="0"/>
              </a:rPr>
              <a:pPr>
                <a:defRPr/>
              </a:pPr>
              <a:t>48</a:t>
            </a:fld>
            <a:endParaRPr lang="en-US" altLang="zh-CN" smtClean="0">
              <a:latin typeface="Arial" pitchFamily="34" charset="0"/>
            </a:endParaRPr>
          </a:p>
        </p:txBody>
      </p:sp>
      <p:graphicFrame>
        <p:nvGraphicFramePr>
          <p:cNvPr id="130052" name="Object 4"/>
          <p:cNvGraphicFramePr>
            <a:graphicFrameLocks noGrp="1" noChangeAspect="1"/>
          </p:cNvGraphicFramePr>
          <p:nvPr>
            <p:ph sz="quarter" idx="1"/>
          </p:nvPr>
        </p:nvGraphicFramePr>
        <p:xfrm>
          <a:off x="228600" y="2209800"/>
          <a:ext cx="8807450" cy="3452813"/>
        </p:xfrm>
        <a:graphic>
          <a:graphicData uri="http://schemas.openxmlformats.org/presentationml/2006/ole">
            <p:oleObj spid="_x0000_s2059" name="Visio" r:id="rId3" imgW="4896307" imgH="1919183" progId="">
              <p:embed/>
            </p:oleObj>
          </a:graphicData>
        </a:graphic>
      </p:graphicFrame>
      <p:sp>
        <p:nvSpPr>
          <p:cNvPr id="6" name="Rectangle 2"/>
          <p:cNvSpPr>
            <a:spLocks noGrp="1" noChangeArrowheads="1"/>
          </p:cNvSpPr>
          <p:nvPr>
            <p:ph type="title"/>
          </p:nvPr>
        </p:nvSpPr>
        <p:spPr>
          <a:xfrm>
            <a:off x="612648" y="228600"/>
            <a:ext cx="8153400" cy="990600"/>
          </a:xfrm>
        </p:spPr>
        <p:txBody>
          <a:bodyPr/>
          <a:lstStyle/>
          <a:p>
            <a:pPr eaLnBrk="1" hangingPunct="1"/>
            <a:r>
              <a:rPr lang="en-US" altLang="zh-CN" dirty="0" smtClean="0"/>
              <a:t>2.2 DNAT</a:t>
            </a:r>
            <a:endParaRPr lang="zh-CN" altLang="en-US" dirty="0" smtClean="0"/>
          </a:p>
        </p:txBody>
      </p:sp>
    </p:spTree>
    <p:extLst>
      <p:ext uri="{BB962C8B-B14F-4D97-AF65-F5344CB8AC3E}">
        <p14:creationId xmlns:p14="http://schemas.microsoft.com/office/powerpoint/2010/main" xmlns="" val="33386352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9C48462E-961B-4EBF-94EC-83FCC1643F74}" type="slidenum">
              <a:rPr lang="en-US" altLang="zh-CN" smtClean="0">
                <a:latin typeface="Arial" pitchFamily="34" charset="0"/>
              </a:rPr>
              <a:pPr>
                <a:defRPr/>
              </a:pPr>
              <a:t>49</a:t>
            </a:fld>
            <a:endParaRPr lang="en-US" altLang="zh-CN" smtClean="0">
              <a:latin typeface="Arial" pitchFamily="34" charset="0"/>
            </a:endParaRPr>
          </a:p>
        </p:txBody>
      </p:sp>
      <p:graphicFrame>
        <p:nvGraphicFramePr>
          <p:cNvPr id="132100" name="Object 4"/>
          <p:cNvGraphicFramePr>
            <a:graphicFrameLocks noGrp="1" noChangeAspect="1"/>
          </p:cNvGraphicFramePr>
          <p:nvPr>
            <p:ph sz="quarter" idx="1"/>
          </p:nvPr>
        </p:nvGraphicFramePr>
        <p:xfrm>
          <a:off x="152400" y="2133600"/>
          <a:ext cx="8810625" cy="3276600"/>
        </p:xfrm>
        <a:graphic>
          <a:graphicData uri="http://schemas.openxmlformats.org/presentationml/2006/ole">
            <p:oleObj spid="_x0000_s3083" name="Visio" r:id="rId3" imgW="5191841" imgH="1929912" progId="">
              <p:embed/>
            </p:oleObj>
          </a:graphicData>
        </a:graphic>
      </p:graphicFrame>
      <p:sp>
        <p:nvSpPr>
          <p:cNvPr id="6" name="Rectangle 2"/>
          <p:cNvSpPr>
            <a:spLocks noGrp="1" noChangeArrowheads="1"/>
          </p:cNvSpPr>
          <p:nvPr>
            <p:ph type="title"/>
          </p:nvPr>
        </p:nvSpPr>
        <p:spPr>
          <a:xfrm>
            <a:off x="612648" y="228600"/>
            <a:ext cx="8153400" cy="990600"/>
          </a:xfrm>
        </p:spPr>
        <p:txBody>
          <a:bodyPr/>
          <a:lstStyle/>
          <a:p>
            <a:pPr eaLnBrk="1" hangingPunct="1"/>
            <a:r>
              <a:rPr lang="en-US" altLang="zh-CN" dirty="0" smtClean="0"/>
              <a:t>3.1 </a:t>
            </a:r>
            <a:r>
              <a:rPr lang="zh-CN" altLang="en-US" dirty="0" smtClean="0"/>
              <a:t>正向代理</a:t>
            </a:r>
          </a:p>
        </p:txBody>
      </p:sp>
    </p:spTree>
    <p:extLst>
      <p:ext uri="{BB962C8B-B14F-4D97-AF65-F5344CB8AC3E}">
        <p14:creationId xmlns:p14="http://schemas.microsoft.com/office/powerpoint/2010/main" xmlns="" val="4061232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3 </a:t>
            </a:r>
            <a:r>
              <a:rPr lang="zh-CN" altLang="en-US" dirty="0" smtClean="0"/>
              <a:t>防火墙的产生动因</a:t>
            </a:r>
          </a:p>
        </p:txBody>
      </p:sp>
      <p:sp>
        <p:nvSpPr>
          <p:cNvPr id="6" name="灯片编号占位符 5"/>
          <p:cNvSpPr>
            <a:spLocks noGrp="1"/>
          </p:cNvSpPr>
          <p:nvPr>
            <p:ph type="sldNum" sz="quarter" idx="12"/>
          </p:nvPr>
        </p:nvSpPr>
        <p:spPr/>
        <p:txBody>
          <a:bodyPr>
            <a:normAutofit fontScale="85000" lnSpcReduction="20000"/>
          </a:bodyPr>
          <a:lstStyle/>
          <a:p>
            <a:pPr>
              <a:defRPr/>
            </a:pPr>
            <a:fld id="{DF96F0C9-6F93-47D3-8838-1DEC73CB2D58}" type="slidenum">
              <a:rPr lang="en-US" altLang="zh-CN"/>
              <a:pPr>
                <a:defRPr/>
              </a:pPr>
              <a:t>5</a:t>
            </a:fld>
            <a:endParaRPr lang="en-US" altLang="zh-CN"/>
          </a:p>
        </p:txBody>
      </p:sp>
      <p:sp>
        <p:nvSpPr>
          <p:cNvPr id="11267"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设备唯一（廉价性）</a:t>
            </a:r>
            <a:endParaRPr lang="en-US" altLang="zh-CN" dirty="0" smtClean="0"/>
          </a:p>
          <a:p>
            <a:pPr eaLnBrk="1" hangingPunct="1"/>
            <a:r>
              <a:rPr lang="zh-CN" altLang="en-US" dirty="0" smtClean="0"/>
              <a:t>策略唯一（整体性）</a:t>
            </a:r>
            <a:endParaRPr lang="en-US" altLang="zh-CN" dirty="0" smtClean="0"/>
          </a:p>
          <a:p>
            <a:pPr eaLnBrk="1" hangingPunct="1"/>
            <a:r>
              <a:rPr lang="zh-CN" altLang="en-US" dirty="0" smtClean="0"/>
              <a:t>工作唯一（健壮性）</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9350EF0-F416-49FA-85F5-93E8BAEA7AA0}" type="slidenum">
              <a:rPr lang="en-US" altLang="zh-CN" smtClean="0">
                <a:latin typeface="Arial" pitchFamily="34" charset="0"/>
              </a:rPr>
              <a:pPr>
                <a:defRPr/>
              </a:pPr>
              <a:t>50</a:t>
            </a:fld>
            <a:endParaRPr lang="en-US" altLang="zh-CN" smtClean="0">
              <a:latin typeface="Arial" pitchFamily="34" charset="0"/>
            </a:endParaRPr>
          </a:p>
        </p:txBody>
      </p:sp>
      <p:graphicFrame>
        <p:nvGraphicFramePr>
          <p:cNvPr id="134152" name="Object 8"/>
          <p:cNvGraphicFramePr>
            <a:graphicFrameLocks noGrp="1" noChangeAspect="1"/>
          </p:cNvGraphicFramePr>
          <p:nvPr>
            <p:ph sz="quarter" idx="1"/>
          </p:nvPr>
        </p:nvGraphicFramePr>
        <p:xfrm>
          <a:off x="160338" y="1828800"/>
          <a:ext cx="8831262" cy="3937000"/>
        </p:xfrm>
        <a:graphic>
          <a:graphicData uri="http://schemas.openxmlformats.org/presentationml/2006/ole">
            <p:oleObj spid="_x0000_s4107" name="Visio" r:id="rId3" imgW="5426261" imgH="2418940" progId="">
              <p:embed/>
            </p:oleObj>
          </a:graphicData>
        </a:graphic>
      </p:graphicFrame>
      <p:sp>
        <p:nvSpPr>
          <p:cNvPr id="6" name="Rectangle 2"/>
          <p:cNvSpPr>
            <a:spLocks noGrp="1" noChangeArrowheads="1"/>
          </p:cNvSpPr>
          <p:nvPr>
            <p:ph type="title"/>
          </p:nvPr>
        </p:nvSpPr>
        <p:spPr>
          <a:xfrm>
            <a:off x="612648" y="228600"/>
            <a:ext cx="8153400" cy="990600"/>
          </a:xfrm>
        </p:spPr>
        <p:txBody>
          <a:bodyPr/>
          <a:lstStyle/>
          <a:p>
            <a:pPr eaLnBrk="1" hangingPunct="1"/>
            <a:r>
              <a:rPr lang="en-US" altLang="zh-CN" dirty="0" smtClean="0"/>
              <a:t>3.2 </a:t>
            </a:r>
            <a:r>
              <a:rPr lang="zh-CN" altLang="en-US" dirty="0" smtClean="0"/>
              <a:t>反向代理</a:t>
            </a:r>
          </a:p>
        </p:txBody>
      </p:sp>
    </p:spTree>
    <p:extLst>
      <p:ext uri="{BB962C8B-B14F-4D97-AF65-F5344CB8AC3E}">
        <p14:creationId xmlns:p14="http://schemas.microsoft.com/office/powerpoint/2010/main" xmlns="" val="35083730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altLang="zh-CN" dirty="0">
                <a:latin typeface="等线" pitchFamily="2" charset="-122"/>
                <a:ea typeface="等线" pitchFamily="2" charset="-122"/>
              </a:rPr>
              <a:t>4.1</a:t>
            </a:r>
            <a:r>
              <a:rPr lang="zh-CN" altLang="en-US" dirty="0">
                <a:latin typeface="等线" pitchFamily="2" charset="-122"/>
                <a:ea typeface="等线" pitchFamily="2" charset="-122"/>
              </a:rPr>
              <a:t> </a:t>
            </a:r>
            <a:r>
              <a:rPr lang="en-US" altLang="zh-CN" dirty="0">
                <a:latin typeface="等线" pitchFamily="2" charset="-122"/>
                <a:ea typeface="等线" pitchFamily="2" charset="-122"/>
              </a:rPr>
              <a:t>NAT </a:t>
            </a:r>
            <a:r>
              <a:rPr lang="zh-CN" altLang="en-US" dirty="0">
                <a:latin typeface="等线" pitchFamily="2" charset="-122"/>
                <a:ea typeface="等线" pitchFamily="2" charset="-122"/>
              </a:rPr>
              <a:t>与 </a:t>
            </a:r>
            <a:r>
              <a:rPr lang="en-US" altLang="zh-CN" dirty="0">
                <a:latin typeface="等线" pitchFamily="2" charset="-122"/>
                <a:ea typeface="等线" pitchFamily="2" charset="-122"/>
              </a:rPr>
              <a:t>Proxy </a:t>
            </a:r>
            <a:r>
              <a:rPr lang="zh-CN" altLang="en-US" dirty="0">
                <a:latin typeface="等线" pitchFamily="2" charset="-122"/>
                <a:ea typeface="等线" pitchFamily="2" charset="-122"/>
              </a:rPr>
              <a:t>的比较</a:t>
            </a:r>
          </a:p>
        </p:txBody>
      </p:sp>
      <p:sp>
        <p:nvSpPr>
          <p:cNvPr id="126979" name="Rectangle 3"/>
          <p:cNvSpPr>
            <a:spLocks noGrp="1" noChangeArrowheads="1"/>
          </p:cNvSpPr>
          <p:nvPr>
            <p:ph sz="quarter" idx="1"/>
          </p:nvPr>
        </p:nvSpPr>
        <p:spPr>
          <a:xfrm>
            <a:off x="609600" y="1589088"/>
            <a:ext cx="3818384" cy="4572000"/>
          </a:xfrm>
        </p:spPr>
        <p:txBody>
          <a:bodyPr>
            <a:normAutofit fontScale="92500"/>
          </a:bodyPr>
          <a:lstStyle/>
          <a:p>
            <a:pPr marL="320040" lvl="1" indent="-320040">
              <a:spcBef>
                <a:spcPts val="700"/>
              </a:spcBef>
              <a:buClr>
                <a:schemeClr val="accent2"/>
              </a:buClr>
              <a:buSzPct val="60000"/>
              <a:buFont typeface="Wingdings"/>
              <a:buChar char=""/>
            </a:pPr>
            <a:r>
              <a:rPr lang="en-US" altLang="zh-CN" sz="2800" dirty="0">
                <a:latin typeface="等线" pitchFamily="2" charset="-122"/>
                <a:ea typeface="等线" pitchFamily="2" charset="-122"/>
              </a:rPr>
              <a:t>NAT</a:t>
            </a: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工作在网络</a:t>
            </a:r>
            <a:r>
              <a:rPr lang="en-US" altLang="zh-CN" sz="2400" dirty="0">
                <a:latin typeface="等线" pitchFamily="2" charset="-122"/>
                <a:ea typeface="等线" pitchFamily="2" charset="-122"/>
              </a:rPr>
              <a:t>/</a:t>
            </a:r>
            <a:r>
              <a:rPr lang="zh-CN" altLang="en-US" sz="2400" dirty="0">
                <a:latin typeface="等线" pitchFamily="2" charset="-122"/>
                <a:ea typeface="等线" pitchFamily="2" charset="-122"/>
              </a:rPr>
              <a:t>传输层。</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暂存客户请求；转换地址</a:t>
            </a:r>
            <a:r>
              <a:rPr lang="en-US" altLang="zh-CN" sz="2400" dirty="0">
                <a:latin typeface="等线" pitchFamily="2" charset="-122"/>
                <a:ea typeface="等线" pitchFamily="2" charset="-122"/>
              </a:rPr>
              <a:t>/</a:t>
            </a:r>
            <a:r>
              <a:rPr lang="zh-CN" altLang="en-US" sz="2400" dirty="0">
                <a:latin typeface="等线" pitchFamily="2" charset="-122"/>
                <a:ea typeface="等线" pitchFamily="2" charset="-122"/>
              </a:rPr>
              <a:t>端口号；</a:t>
            </a:r>
            <a:r>
              <a:rPr lang="zh-CN" altLang="en-US" sz="2400" dirty="0" smtClean="0">
                <a:latin typeface="等线" pitchFamily="2" charset="-122"/>
                <a:ea typeface="等线" pitchFamily="2" charset="-122"/>
              </a:rPr>
              <a:t>转发请求</a:t>
            </a:r>
            <a:r>
              <a:rPr lang="zh-CN" altLang="en-US" sz="2400" dirty="0">
                <a:latin typeface="等线" pitchFamily="2" charset="-122"/>
                <a:ea typeface="等线" pitchFamily="2" charset="-122"/>
              </a:rPr>
              <a:t>。</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与特定应用无关；客户端只需要设定一个网关地址。</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相当于路由器，速度快，占用资源少，适用于中小访问量的网络环境。</a:t>
            </a:r>
          </a:p>
          <a:p>
            <a:pPr marL="815340" lvl="1" indent="-495300"/>
            <a:endParaRPr lang="zh-CN" altLang="en-US" sz="2600" dirty="0" smtClean="0"/>
          </a:p>
        </p:txBody>
      </p:sp>
      <p:sp>
        <p:nvSpPr>
          <p:cNvPr id="126980" name="Rectangle 4"/>
          <p:cNvSpPr>
            <a:spLocks noGrp="1" noChangeArrowheads="1"/>
          </p:cNvSpPr>
          <p:nvPr>
            <p:ph sz="quarter" idx="2"/>
          </p:nvPr>
        </p:nvSpPr>
        <p:spPr>
          <a:xfrm>
            <a:off x="4713378" y="1567747"/>
            <a:ext cx="3886200" cy="4572000"/>
          </a:xfrm>
        </p:spPr>
        <p:txBody>
          <a:bodyPr>
            <a:normAutofit fontScale="92500"/>
          </a:bodyPr>
          <a:lstStyle/>
          <a:p>
            <a:pPr marL="320040" lvl="1" indent="-320040">
              <a:spcBef>
                <a:spcPts val="700"/>
              </a:spcBef>
              <a:buClr>
                <a:schemeClr val="accent2"/>
              </a:buClr>
              <a:buSzPct val="60000"/>
              <a:buFont typeface="Wingdings"/>
              <a:buChar char=""/>
            </a:pPr>
            <a:r>
              <a:rPr lang="en-US" altLang="zh-CN" sz="2800" dirty="0">
                <a:latin typeface="等线" pitchFamily="2" charset="-122"/>
                <a:ea typeface="等线" pitchFamily="2" charset="-122"/>
              </a:rPr>
              <a:t>Proxy</a:t>
            </a: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工作在应用层。</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接受客户请求；分析协议内容；代替客户请求。</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与特定应用相关；针对每种应用协议，指定一个代理服务器，或者安装一个客户端软件。</a:t>
            </a:r>
            <a:endParaRPr lang="en-US" altLang="zh-CN" sz="2400" dirty="0">
              <a:latin typeface="等线" pitchFamily="2" charset="-122"/>
              <a:ea typeface="等线" pitchFamily="2" charset="-122"/>
            </a:endParaRPr>
          </a:p>
          <a:p>
            <a:pPr marL="731520" lvl="2" indent="-457200">
              <a:spcBef>
                <a:spcPts val="700"/>
              </a:spcBef>
              <a:buSzPct val="60000"/>
              <a:buFont typeface="Wingdings" panose="05000000000000000000" pitchFamily="2" charset="2"/>
              <a:buChar char="Ø"/>
            </a:pPr>
            <a:r>
              <a:rPr lang="zh-CN" altLang="en-US" sz="2400" dirty="0">
                <a:latin typeface="等线" pitchFamily="2" charset="-122"/>
                <a:ea typeface="等线" pitchFamily="2" charset="-122"/>
              </a:rPr>
              <a:t>需要耗用更多资源，速度慢，在大量用户的网络环境下，获得的性能更高。</a:t>
            </a:r>
          </a:p>
          <a:p>
            <a:pPr marL="815340" lvl="1" indent="-495300"/>
            <a:endParaRPr lang="zh-CN" altLang="en-US" sz="2600" dirty="0" smtClean="0"/>
          </a:p>
        </p:txBody>
      </p:sp>
      <p:sp>
        <p:nvSpPr>
          <p:cNvPr id="55301" name="灯片编号占位符 6"/>
          <p:cNvSpPr>
            <a:spLocks noGrp="1"/>
          </p:cNvSpPr>
          <p:nvPr>
            <p:ph type="sldNum" sz="quarter" idx="4294967295"/>
          </p:nvPr>
        </p:nvSpPr>
        <p:spPr bwMode="auto">
          <a:xfrm>
            <a:off x="0" y="1271588"/>
            <a:ext cx="533400" cy="244475"/>
          </a:xfrm>
          <a:prstGeom prst="rect">
            <a:avLst/>
          </a:prstGeom>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E3E147E-55F0-48F7-B9C1-D04A2331FB33}" type="slidenum">
              <a:rPr lang="en-US" altLang="zh-CN" smtClean="0">
                <a:latin typeface="Arial" pitchFamily="34" charset="0"/>
              </a:rPr>
              <a:pPr>
                <a:defRPr/>
              </a:pPr>
              <a:t>51</a:t>
            </a:fld>
            <a:endParaRPr lang="en-US" altLang="zh-CN" smtClean="0">
              <a:latin typeface="Arial" pitchFamily="34" charset="0"/>
            </a:endParaRPr>
          </a:p>
        </p:txBody>
      </p:sp>
    </p:spTree>
    <p:extLst>
      <p:ext uri="{BB962C8B-B14F-4D97-AF65-F5344CB8AC3E}">
        <p14:creationId xmlns:p14="http://schemas.microsoft.com/office/powerpoint/2010/main" xmlns="" val="2271752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a:t>
            </a:r>
            <a:r>
              <a:rPr lang="zh-CN" altLang="en-US" dirty="0" smtClean="0"/>
              <a:t> </a:t>
            </a:r>
            <a:r>
              <a:rPr lang="en-US" altLang="zh-CN" dirty="0" smtClean="0"/>
              <a:t>NAT </a:t>
            </a:r>
            <a:r>
              <a:rPr lang="zh-CN" altLang="en-US" dirty="0" smtClean="0"/>
              <a:t>与 </a:t>
            </a:r>
            <a:r>
              <a:rPr lang="en-US" altLang="zh-CN" dirty="0" smtClean="0"/>
              <a:t>Proxy </a:t>
            </a:r>
            <a:r>
              <a:rPr lang="zh-CN" altLang="en-US" dirty="0" smtClean="0"/>
              <a:t>的共性</a:t>
            </a:r>
          </a:p>
        </p:txBody>
      </p:sp>
      <p:sp>
        <p:nvSpPr>
          <p:cNvPr id="5734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EA66F9FD-B4B2-4A64-9877-EC55CA77D96B}" type="slidenum">
              <a:rPr lang="en-US" altLang="zh-CN" smtClean="0">
                <a:latin typeface="Arial" pitchFamily="34" charset="0"/>
              </a:rPr>
              <a:pPr>
                <a:defRPr/>
              </a:pPr>
              <a:t>52</a:t>
            </a:fld>
            <a:endParaRPr lang="en-US" altLang="zh-CN" smtClean="0">
              <a:latin typeface="Arial" pitchFamily="34" charset="0"/>
            </a:endParaRPr>
          </a:p>
        </p:txBody>
      </p:sp>
      <p:sp>
        <p:nvSpPr>
          <p:cNvPr id="141315"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共享公网地址。</a:t>
            </a:r>
          </a:p>
          <a:p>
            <a:pPr eaLnBrk="1" hangingPunct="1"/>
            <a:r>
              <a:rPr lang="zh-CN" altLang="en-US" dirty="0" smtClean="0"/>
              <a:t>隐藏内网结构。</a:t>
            </a:r>
          </a:p>
        </p:txBody>
      </p:sp>
    </p:spTree>
    <p:extLst>
      <p:ext uri="{BB962C8B-B14F-4D97-AF65-F5344CB8AC3E}">
        <p14:creationId xmlns:p14="http://schemas.microsoft.com/office/powerpoint/2010/main" xmlns="" val="11342187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12775" y="228600"/>
            <a:ext cx="8153400" cy="990600"/>
          </a:xfrm>
        </p:spPr>
        <p:txBody>
          <a:bodyPr>
            <a:normAutofit/>
          </a:bodyPr>
          <a:lstStyle/>
          <a:p>
            <a:r>
              <a:rPr lang="en-US" altLang="zh-CN" dirty="0"/>
              <a:t>5 </a:t>
            </a:r>
            <a:r>
              <a:rPr lang="zh-CN" altLang="en-US" dirty="0"/>
              <a:t>虚拟专用网</a:t>
            </a:r>
            <a:endParaRPr lang="en-US" altLang="zh-CN" dirty="0"/>
          </a:p>
        </p:txBody>
      </p:sp>
      <p:pic>
        <p:nvPicPr>
          <p:cNvPr id="103427" name="Picture 4" descr="&#10;fig9.4.pdf                                                     002C63FFMacintosh HD                   BFC49AD8:"/>
          <p:cNvPicPr>
            <a:picLocks noChangeAspect="1" noChangeArrowheads="1"/>
          </p:cNvPicPr>
          <p:nvPr/>
        </p:nvPicPr>
        <p:blipFill>
          <a:blip r:embed="rId3" cstate="print"/>
          <a:srcRect l="3580" t="9250" r="3580" b="18500"/>
          <a:stretch>
            <a:fillRect/>
          </a:stretch>
        </p:blipFill>
        <p:spPr bwMode="auto">
          <a:xfrm>
            <a:off x="838200" y="1600200"/>
            <a:ext cx="7469188" cy="4498975"/>
          </a:xfrm>
          <a:prstGeom prst="rect">
            <a:avLst/>
          </a:prstGeom>
          <a:noFill/>
          <a:ln w="9525">
            <a:noFill/>
            <a:miter lim="800000"/>
            <a:headEnd/>
            <a:tailEnd/>
          </a:ln>
        </p:spPr>
      </p:pic>
    </p:spTree>
    <p:extLst>
      <p:ext uri="{BB962C8B-B14F-4D97-AF65-F5344CB8AC3E}">
        <p14:creationId xmlns:p14="http://schemas.microsoft.com/office/powerpoint/2010/main" xmlns="" val="28347601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a:t>
            </a:r>
            <a:r>
              <a:rPr lang="zh-CN" altLang="en-US" dirty="0" smtClean="0"/>
              <a:t>章 防火墙</a:t>
            </a:r>
            <a:r>
              <a:rPr lang="zh-CN" altLang="en-US" dirty="0"/>
              <a:t>技术及应用</a:t>
            </a:r>
          </a:p>
        </p:txBody>
      </p:sp>
      <p:sp>
        <p:nvSpPr>
          <p:cNvPr id="3" name="内容占位符 2"/>
          <p:cNvSpPr>
            <a:spLocks noGrp="1"/>
          </p:cNvSpPr>
          <p:nvPr>
            <p:ph sz="quarter" idx="1"/>
          </p:nvPr>
        </p:nvSpPr>
        <p:spPr/>
        <p:txBody>
          <a:bodyPr>
            <a:normAutofit/>
          </a:bodyPr>
          <a:lstStyle/>
          <a:p>
            <a:pPr marL="514350" indent="-514350">
              <a:buFont typeface="+mj-lt"/>
              <a:buAutoNum type="arabicPeriod"/>
              <a:defRPr/>
            </a:pPr>
            <a:r>
              <a:rPr lang="zh-CN" altLang="en-US" dirty="0" smtClean="0"/>
              <a:t>基本概念</a:t>
            </a:r>
            <a:endParaRPr lang="en-US" altLang="zh-CN" dirty="0" smtClean="0"/>
          </a:p>
          <a:p>
            <a:pPr marL="514350" indent="-514350">
              <a:buFont typeface="+mj-lt"/>
              <a:buAutoNum type="arabicPeriod"/>
              <a:defRPr/>
            </a:pPr>
            <a:r>
              <a:rPr lang="zh-CN" altLang="en-US" dirty="0" smtClean="0"/>
              <a:t>技术分类</a:t>
            </a:r>
            <a:endParaRPr lang="en-US" altLang="zh-CN" dirty="0" smtClean="0"/>
          </a:p>
          <a:p>
            <a:pPr marL="514350" indent="-514350">
              <a:buFont typeface="+mj-lt"/>
              <a:buAutoNum type="arabicPeriod"/>
              <a:defRPr/>
            </a:pPr>
            <a:r>
              <a:rPr lang="zh-CN" altLang="en-US" dirty="0" smtClean="0"/>
              <a:t>网关应用</a:t>
            </a:r>
            <a:endParaRPr lang="en-US" altLang="zh-CN" dirty="0" smtClean="0"/>
          </a:p>
          <a:p>
            <a:pPr marL="514350" indent="-514350">
              <a:buFont typeface="+mj-lt"/>
              <a:buAutoNum type="arabicPeriod"/>
              <a:defRPr/>
            </a:pPr>
            <a:r>
              <a:rPr lang="zh-CN" altLang="en-US" dirty="0" smtClean="0">
                <a:solidFill>
                  <a:srgbClr val="00B050"/>
                </a:solidFill>
              </a:rPr>
              <a:t>环境部署</a:t>
            </a:r>
            <a:endParaRPr lang="en-US" altLang="zh-CN" dirty="0" smtClean="0">
              <a:solidFill>
                <a:srgbClr val="00B050"/>
              </a:solidFill>
            </a:endParaRPr>
          </a:p>
          <a:p>
            <a:pPr marL="514350" indent="-514350">
              <a:buFont typeface="+mj-lt"/>
              <a:buAutoNum type="arabicPeriod"/>
              <a:defRPr/>
            </a:pPr>
            <a:r>
              <a:rPr lang="zh-CN" altLang="en-US" dirty="0" smtClean="0"/>
              <a:t>功能特点</a:t>
            </a:r>
            <a:endParaRPr lang="en-US" altLang="zh-CN" dirty="0" smtClean="0"/>
          </a:p>
          <a:p>
            <a:pPr marL="571500" indent="-571500">
              <a:buFont typeface="+mj-lt"/>
              <a:buAutoNum type="arabicPeriod"/>
            </a:pPr>
            <a:endParaRPr lang="en-US" altLang="zh-CN" dirty="0" smtClean="0"/>
          </a:p>
        </p:txBody>
      </p:sp>
    </p:spTree>
    <p:extLst>
      <p:ext uri="{BB962C8B-B14F-4D97-AF65-F5344CB8AC3E}">
        <p14:creationId xmlns:p14="http://schemas.microsoft.com/office/powerpoint/2010/main" xmlns="" val="2717456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1 </a:t>
            </a:r>
            <a:r>
              <a:rPr lang="zh-CN" altLang="en-US" dirty="0" smtClean="0"/>
              <a:t>环境部署</a:t>
            </a:r>
          </a:p>
        </p:txBody>
      </p:sp>
      <p:sp>
        <p:nvSpPr>
          <p:cNvPr id="5837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9E15E188-0DDB-42D8-90ED-B6F217414459}" type="slidenum">
              <a:rPr lang="en-US" altLang="zh-CN" smtClean="0">
                <a:latin typeface="Arial" pitchFamily="34" charset="0"/>
              </a:rPr>
              <a:pPr>
                <a:defRPr/>
              </a:pPr>
              <a:t>55</a:t>
            </a:fld>
            <a:endParaRPr lang="en-US" altLang="zh-CN" smtClean="0">
              <a:latin typeface="Arial" pitchFamily="34" charset="0"/>
            </a:endParaRPr>
          </a:p>
        </p:txBody>
      </p:sp>
      <p:sp>
        <p:nvSpPr>
          <p:cNvPr id="74755" name="Rectangle 3"/>
          <p:cNvSpPr>
            <a:spLocks noGrp="1" noChangeArrowheads="1"/>
          </p:cNvSpPr>
          <p:nvPr>
            <p:ph sz="quarter" idx="1"/>
          </p:nvPr>
        </p:nvSpPr>
        <p:spPr>
          <a:xfrm>
            <a:off x="612775" y="1600200"/>
            <a:ext cx="8153400" cy="5069160"/>
          </a:xfrm>
        </p:spPr>
        <p:txBody>
          <a:bodyPr>
            <a:normAutofit/>
          </a:bodyPr>
          <a:lstStyle/>
          <a:p>
            <a:pPr eaLnBrk="1" hangingPunct="1"/>
            <a:r>
              <a:rPr lang="zh-CN" altLang="en-US" dirty="0" smtClean="0"/>
              <a:t>一个防火墙的定位提供了外部网络和内部网络之间的保护边界。基于该原则，还可以将内部网络中的主机按照</a:t>
            </a:r>
            <a:r>
              <a:rPr lang="zh-CN" altLang="en-US" dirty="0" smtClean="0">
                <a:solidFill>
                  <a:srgbClr val="FF0000"/>
                </a:solidFill>
              </a:rPr>
              <a:t>安全等级</a:t>
            </a:r>
            <a:r>
              <a:rPr lang="zh-CN" altLang="en-US" dirty="0" smtClean="0"/>
              <a:t>和</a:t>
            </a:r>
            <a:r>
              <a:rPr lang="zh-CN" altLang="en-US" dirty="0" smtClean="0">
                <a:solidFill>
                  <a:srgbClr val="FF0000"/>
                </a:solidFill>
              </a:rPr>
              <a:t>提供服务</a:t>
            </a:r>
            <a:r>
              <a:rPr lang="zh-CN" altLang="en-US" dirty="0" smtClean="0"/>
              <a:t>的不同划分成若干域，并在进出域的阻塞点上放置防火墙，允许或阻断信息的传输。</a:t>
            </a:r>
            <a:endParaRPr lang="en-US" altLang="zh-CN" dirty="0" smtClean="0"/>
          </a:p>
          <a:p>
            <a:r>
              <a:rPr lang="zh-CN" altLang="en-US" dirty="0" smtClean="0"/>
              <a:t>管理员需要根据安全要求决定设置防火墙的位置和个数。</a:t>
            </a:r>
            <a:endParaRPr lang="en-US" altLang="zh-CN" dirty="0" smtClean="0"/>
          </a:p>
        </p:txBody>
      </p:sp>
    </p:spTree>
    <p:extLst>
      <p:ext uri="{BB962C8B-B14F-4D97-AF65-F5344CB8AC3E}">
        <p14:creationId xmlns:p14="http://schemas.microsoft.com/office/powerpoint/2010/main" xmlns="" val="39945756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体系结构</a:t>
            </a:r>
            <a:endParaRPr lang="zh-CN" altLang="en-US" dirty="0"/>
          </a:p>
        </p:txBody>
      </p:sp>
      <p:sp>
        <p:nvSpPr>
          <p:cNvPr id="3" name="内容占位符 2"/>
          <p:cNvSpPr>
            <a:spLocks noGrp="1"/>
          </p:cNvSpPr>
          <p:nvPr>
            <p:ph sz="quarter" idx="1"/>
          </p:nvPr>
        </p:nvSpPr>
        <p:spPr>
          <a:xfrm>
            <a:off x="612648" y="1600200"/>
            <a:ext cx="8153400" cy="5141168"/>
          </a:xfrm>
        </p:spPr>
        <p:txBody>
          <a:bodyPr/>
          <a:lstStyle/>
          <a:p>
            <a:r>
              <a:rPr lang="zh-CN" altLang="en-US" dirty="0" smtClean="0"/>
              <a:t>单层防御体系结构</a:t>
            </a:r>
            <a:endParaRPr lang="en-US" altLang="zh-CN" dirty="0" smtClean="0"/>
          </a:p>
          <a:p>
            <a:pPr lvl="1"/>
            <a:r>
              <a:rPr lang="zh-CN" altLang="en-US" dirty="0" smtClean="0">
                <a:solidFill>
                  <a:srgbClr val="FF0000"/>
                </a:solidFill>
              </a:rPr>
              <a:t>屏蔽路由器</a:t>
            </a:r>
            <a:endParaRPr lang="en-US" altLang="zh-CN" dirty="0" smtClean="0">
              <a:solidFill>
                <a:srgbClr val="FF0000"/>
              </a:solidFill>
            </a:endParaRPr>
          </a:p>
          <a:p>
            <a:pPr lvl="1"/>
            <a:r>
              <a:rPr lang="zh-CN" altLang="en-US" dirty="0" smtClean="0">
                <a:solidFill>
                  <a:srgbClr val="FF0000"/>
                </a:solidFill>
              </a:rPr>
              <a:t>双宿主堡垒主机 </a:t>
            </a:r>
          </a:p>
          <a:p>
            <a:r>
              <a:rPr lang="zh-CN" altLang="en-US" dirty="0" smtClean="0"/>
              <a:t>双层防御体系结构</a:t>
            </a:r>
            <a:endParaRPr lang="en-US" altLang="zh-CN" dirty="0" smtClean="0"/>
          </a:p>
          <a:p>
            <a:pPr lvl="1"/>
            <a:r>
              <a:rPr lang="zh-CN" altLang="en-US" dirty="0" smtClean="0">
                <a:solidFill>
                  <a:srgbClr val="FF0000"/>
                </a:solidFill>
              </a:rPr>
              <a:t>屏蔽路由器</a:t>
            </a:r>
            <a:r>
              <a:rPr lang="en-US" altLang="zh-CN" dirty="0" smtClean="0">
                <a:solidFill>
                  <a:srgbClr val="FF0000"/>
                </a:solidFill>
              </a:rPr>
              <a:t>+</a:t>
            </a:r>
            <a:r>
              <a:rPr lang="zh-CN" altLang="en-US" dirty="0" smtClean="0">
                <a:solidFill>
                  <a:srgbClr val="FF0000"/>
                </a:solidFill>
              </a:rPr>
              <a:t>单宿主堡垒主机（</a:t>
            </a:r>
            <a:r>
              <a:rPr lang="zh-CN" altLang="en-US" dirty="0" smtClean="0">
                <a:solidFill>
                  <a:srgbClr val="0000FF"/>
                </a:solidFill>
              </a:rPr>
              <a:t>被屏蔽主机体系结构</a:t>
            </a:r>
            <a:r>
              <a:rPr lang="zh-CN" altLang="en-US" dirty="0" smtClean="0">
                <a:solidFill>
                  <a:srgbClr val="FF0000"/>
                </a:solidFill>
              </a:rPr>
              <a:t>）</a:t>
            </a:r>
            <a:endParaRPr lang="en-US" altLang="zh-CN" dirty="0" smtClean="0">
              <a:solidFill>
                <a:srgbClr val="FF0000"/>
              </a:solidFill>
            </a:endParaRPr>
          </a:p>
          <a:p>
            <a:pPr lvl="1"/>
            <a:r>
              <a:rPr lang="zh-CN" altLang="en-US" dirty="0" smtClean="0">
                <a:solidFill>
                  <a:srgbClr val="FF0000"/>
                </a:solidFill>
              </a:rPr>
              <a:t>屏蔽路由器</a:t>
            </a:r>
            <a:r>
              <a:rPr lang="en-US" altLang="zh-CN" dirty="0" smtClean="0">
                <a:solidFill>
                  <a:srgbClr val="FF0000"/>
                </a:solidFill>
              </a:rPr>
              <a:t>+</a:t>
            </a:r>
            <a:r>
              <a:rPr lang="zh-CN" altLang="en-US" dirty="0" smtClean="0">
                <a:solidFill>
                  <a:srgbClr val="FF0000"/>
                </a:solidFill>
              </a:rPr>
              <a:t>双宿主堡垒</a:t>
            </a:r>
            <a:r>
              <a:rPr lang="zh-CN" altLang="en-US" dirty="0">
                <a:solidFill>
                  <a:srgbClr val="FF0000"/>
                </a:solidFill>
              </a:rPr>
              <a:t>主机（</a:t>
            </a:r>
            <a:r>
              <a:rPr lang="zh-CN" altLang="en-US" dirty="0">
                <a:solidFill>
                  <a:srgbClr val="0000FF"/>
                </a:solidFill>
              </a:rPr>
              <a:t>被</a:t>
            </a:r>
            <a:r>
              <a:rPr lang="zh-CN" altLang="en-US" dirty="0" smtClean="0">
                <a:solidFill>
                  <a:srgbClr val="0000FF"/>
                </a:solidFill>
              </a:rPr>
              <a:t>屏蔽子网体系结构</a:t>
            </a:r>
            <a:r>
              <a:rPr lang="zh-CN" altLang="en-US" dirty="0" smtClean="0">
                <a:solidFill>
                  <a:srgbClr val="FF0000"/>
                </a:solidFill>
              </a:rPr>
              <a:t>）</a:t>
            </a:r>
            <a:endParaRPr lang="en-US" altLang="zh-CN" dirty="0" smtClean="0">
              <a:solidFill>
                <a:srgbClr val="FF0000"/>
              </a:solidFill>
            </a:endParaRPr>
          </a:p>
          <a:p>
            <a:r>
              <a:rPr lang="zh-CN" altLang="en-US" dirty="0" smtClean="0"/>
              <a:t>三层防御体系结构（</a:t>
            </a:r>
            <a:r>
              <a:rPr lang="zh-CN" altLang="en-US" dirty="0" smtClean="0">
                <a:solidFill>
                  <a:srgbClr val="0000FF"/>
                </a:solidFill>
              </a:rPr>
              <a:t>被屏蔽子网体系结构</a:t>
            </a:r>
            <a:r>
              <a:rPr lang="zh-CN" altLang="en-US" dirty="0" smtClean="0"/>
              <a:t>）</a:t>
            </a:r>
            <a:endParaRPr lang="en-US" altLang="zh-CN" dirty="0" smtClean="0"/>
          </a:p>
          <a:p>
            <a:pPr lvl="1"/>
            <a:r>
              <a:rPr lang="zh-CN" altLang="en-US" dirty="0" smtClean="0">
                <a:solidFill>
                  <a:srgbClr val="FF0000"/>
                </a:solidFill>
              </a:rPr>
              <a:t>屏蔽路由器</a:t>
            </a:r>
            <a:r>
              <a:rPr lang="en-US" altLang="zh-CN" dirty="0" smtClean="0">
                <a:solidFill>
                  <a:srgbClr val="FF0000"/>
                </a:solidFill>
              </a:rPr>
              <a:t>+</a:t>
            </a:r>
            <a:r>
              <a:rPr lang="zh-CN" altLang="en-US" dirty="0" smtClean="0">
                <a:solidFill>
                  <a:srgbClr val="FF0000"/>
                </a:solidFill>
              </a:rPr>
              <a:t>单宿主堡垒主机</a:t>
            </a:r>
            <a:r>
              <a:rPr lang="en-US" altLang="zh-CN" dirty="0" smtClean="0">
                <a:solidFill>
                  <a:srgbClr val="FF0000"/>
                </a:solidFill>
              </a:rPr>
              <a:t>+</a:t>
            </a:r>
            <a:r>
              <a:rPr lang="zh-CN" altLang="en-US" dirty="0" smtClean="0">
                <a:solidFill>
                  <a:srgbClr val="FF0000"/>
                </a:solidFill>
              </a:rPr>
              <a:t>屏蔽路由器</a:t>
            </a:r>
          </a:p>
          <a:p>
            <a:endParaRPr lang="zh-CN" altLang="en-US" dirty="0"/>
          </a:p>
        </p:txBody>
      </p:sp>
    </p:spTree>
    <p:extLst>
      <p:ext uri="{BB962C8B-B14F-4D97-AF65-F5344CB8AC3E}">
        <p14:creationId xmlns:p14="http://schemas.microsoft.com/office/powerpoint/2010/main" xmlns="" val="47787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单层防御体系结构</a:t>
            </a:r>
            <a:endParaRPr lang="zh-CN" altLang="en-US" dirty="0"/>
          </a:p>
        </p:txBody>
      </p:sp>
      <p:sp>
        <p:nvSpPr>
          <p:cNvPr id="3" name="内容占位符 2"/>
          <p:cNvSpPr>
            <a:spLocks noGrp="1"/>
          </p:cNvSpPr>
          <p:nvPr>
            <p:ph sz="quarter" idx="1"/>
          </p:nvPr>
        </p:nvSpPr>
        <p:spPr/>
        <p:txBody>
          <a:bodyPr/>
          <a:lstStyle/>
          <a:p>
            <a:r>
              <a:rPr lang="zh-CN" altLang="en-US" dirty="0" smtClean="0"/>
              <a:t>以屏蔽路由器或双宿主堡垒主机作为防火墙，连接外部网络和内部网络，为内部网络提供同一级别的安全保护。</a:t>
            </a:r>
            <a:endParaRPr lang="zh-CN" altLang="en-US" dirty="0"/>
          </a:p>
        </p:txBody>
      </p:sp>
    </p:spTree>
    <p:extLst>
      <p:ext uri="{BB962C8B-B14F-4D97-AF65-F5344CB8AC3E}">
        <p14:creationId xmlns:p14="http://schemas.microsoft.com/office/powerpoint/2010/main" xmlns="" val="1356629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4.1.1 </a:t>
            </a:r>
            <a:r>
              <a:rPr lang="zh-CN" altLang="en-US" dirty="0" smtClean="0"/>
              <a:t>屏蔽路由器</a:t>
            </a:r>
          </a:p>
        </p:txBody>
      </p:sp>
      <p:sp>
        <p:nvSpPr>
          <p:cNvPr id="6041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E610879-E951-4D61-8BF9-02B5894EB51A}" type="slidenum">
              <a:rPr lang="en-US" altLang="zh-CN" smtClean="0">
                <a:latin typeface="Arial" pitchFamily="34" charset="0"/>
              </a:rPr>
              <a:pPr>
                <a:defRPr/>
              </a:pPr>
              <a:t>58</a:t>
            </a:fld>
            <a:endParaRPr lang="en-US" altLang="zh-CN" smtClean="0">
              <a:latin typeface="Arial" pitchFamily="34" charset="0"/>
            </a:endParaRPr>
          </a:p>
        </p:txBody>
      </p:sp>
      <p:sp>
        <p:nvSpPr>
          <p:cNvPr id="7680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屏蔽路由器是一台具备包过滤技术的路由器，是防火墙最基本的构件。</a:t>
            </a:r>
          </a:p>
          <a:p>
            <a:pPr eaLnBrk="1" hangingPunct="1"/>
            <a:r>
              <a:rPr lang="zh-CN" altLang="en-US" dirty="0" smtClean="0"/>
              <a:t>屏蔽路由器作为内外网络连接的唯一通道，对所有流经的报文进行过滤检查。</a:t>
            </a:r>
          </a:p>
        </p:txBody>
      </p:sp>
    </p:spTree>
    <p:extLst>
      <p:ext uri="{BB962C8B-B14F-4D97-AF65-F5344CB8AC3E}">
        <p14:creationId xmlns:p14="http://schemas.microsoft.com/office/powerpoint/2010/main" xmlns="" val="712726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2775" y="228600"/>
            <a:ext cx="8153400" cy="990600"/>
          </a:xfrm>
        </p:spPr>
        <p:txBody>
          <a:bodyPr/>
          <a:lstStyle/>
          <a:p>
            <a:r>
              <a:rPr lang="en-US" altLang="zh-CN" dirty="0" smtClean="0"/>
              <a:t>4.1.2 </a:t>
            </a:r>
            <a:r>
              <a:rPr lang="zh-CN" altLang="en-US" dirty="0" smtClean="0"/>
              <a:t>部署位置</a:t>
            </a:r>
          </a:p>
        </p:txBody>
      </p:sp>
      <p:sp>
        <p:nvSpPr>
          <p:cNvPr id="6144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B9B2C119-3204-4337-87C2-83F1B751CC61}" type="slidenum">
              <a:rPr lang="en-US" altLang="zh-CN" smtClean="0">
                <a:latin typeface="Arial" pitchFamily="34" charset="0"/>
              </a:rPr>
              <a:pPr>
                <a:defRPr/>
              </a:pPr>
              <a:t>59</a:t>
            </a:fld>
            <a:endParaRPr lang="en-US" altLang="zh-CN" smtClean="0">
              <a:latin typeface="Arial" pitchFamily="34" charset="0"/>
            </a:endParaRPr>
          </a:p>
        </p:txBody>
      </p:sp>
      <p:grpSp>
        <p:nvGrpSpPr>
          <p:cNvPr id="2" name="Group 24"/>
          <p:cNvGrpSpPr>
            <a:grpSpLocks/>
          </p:cNvGrpSpPr>
          <p:nvPr/>
        </p:nvGrpSpPr>
        <p:grpSpPr bwMode="auto">
          <a:xfrm>
            <a:off x="609600" y="1828800"/>
            <a:ext cx="7924800" cy="4114800"/>
            <a:chOff x="384" y="1152"/>
            <a:chExt cx="4992" cy="2592"/>
          </a:xfrm>
        </p:grpSpPr>
        <p:pic>
          <p:nvPicPr>
            <p:cNvPr id="81925" name="Picture 5" descr="Router with firewall"/>
            <p:cNvPicPr>
              <a:picLocks noChangeAspect="1" noChangeArrowheads="1"/>
            </p:cNvPicPr>
            <p:nvPr/>
          </p:nvPicPr>
          <p:blipFill>
            <a:blip r:embed="rId2" cstate="print">
              <a:grayscl/>
            </a:blip>
            <a:srcRect/>
            <a:stretch>
              <a:fillRect/>
            </a:stretch>
          </p:blipFill>
          <p:spPr bwMode="auto">
            <a:xfrm>
              <a:off x="1732" y="1800"/>
              <a:ext cx="822" cy="527"/>
            </a:xfrm>
            <a:prstGeom prst="rect">
              <a:avLst/>
            </a:prstGeom>
            <a:noFill/>
            <a:ln w="9525">
              <a:noFill/>
              <a:miter lim="800000"/>
              <a:headEnd/>
              <a:tailEnd/>
            </a:ln>
          </p:spPr>
        </p:pic>
        <p:pic>
          <p:nvPicPr>
            <p:cNvPr id="81926" name="Picture 6"/>
            <p:cNvPicPr>
              <a:picLocks noChangeArrowheads="1"/>
            </p:cNvPicPr>
            <p:nvPr/>
          </p:nvPicPr>
          <p:blipFill>
            <a:blip r:embed="rId3" cstate="print">
              <a:grayscl/>
            </a:blip>
            <a:srcRect/>
            <a:stretch>
              <a:fillRect/>
            </a:stretch>
          </p:blipFill>
          <p:spPr bwMode="auto">
            <a:xfrm flipH="1">
              <a:off x="2907" y="2448"/>
              <a:ext cx="447" cy="877"/>
            </a:xfrm>
            <a:prstGeom prst="rect">
              <a:avLst/>
            </a:prstGeom>
            <a:noFill/>
            <a:ln w="9525">
              <a:noFill/>
              <a:miter lim="800000"/>
              <a:headEnd/>
              <a:tailEnd/>
            </a:ln>
          </p:spPr>
        </p:pic>
        <p:pic>
          <p:nvPicPr>
            <p:cNvPr id="81927" name="Picture 7"/>
            <p:cNvPicPr>
              <a:picLocks noChangeArrowheads="1"/>
            </p:cNvPicPr>
            <p:nvPr/>
          </p:nvPicPr>
          <p:blipFill>
            <a:blip r:embed="rId4" cstate="print">
              <a:grayscl/>
            </a:blip>
            <a:srcRect/>
            <a:stretch>
              <a:fillRect/>
            </a:stretch>
          </p:blipFill>
          <p:spPr bwMode="auto">
            <a:xfrm>
              <a:off x="3966" y="2340"/>
              <a:ext cx="443" cy="448"/>
            </a:xfrm>
            <a:prstGeom prst="rect">
              <a:avLst/>
            </a:prstGeom>
            <a:noFill/>
            <a:ln w="9525">
              <a:noFill/>
              <a:miter lim="800000"/>
              <a:headEnd/>
              <a:tailEnd/>
            </a:ln>
          </p:spPr>
        </p:pic>
        <p:pic>
          <p:nvPicPr>
            <p:cNvPr id="81928" name="Picture 8"/>
            <p:cNvPicPr>
              <a:picLocks noChangeArrowheads="1"/>
            </p:cNvPicPr>
            <p:nvPr/>
          </p:nvPicPr>
          <p:blipFill>
            <a:blip r:embed="rId4" cstate="print">
              <a:grayscl/>
            </a:blip>
            <a:srcRect/>
            <a:stretch>
              <a:fillRect/>
            </a:stretch>
          </p:blipFill>
          <p:spPr bwMode="auto">
            <a:xfrm>
              <a:off x="4318" y="1152"/>
              <a:ext cx="444" cy="448"/>
            </a:xfrm>
            <a:prstGeom prst="rect">
              <a:avLst/>
            </a:prstGeom>
            <a:noFill/>
            <a:ln w="9525">
              <a:noFill/>
              <a:miter lim="800000"/>
              <a:headEnd/>
              <a:tailEnd/>
            </a:ln>
          </p:spPr>
        </p:pic>
        <p:pic>
          <p:nvPicPr>
            <p:cNvPr id="81929" name="Picture 9"/>
            <p:cNvPicPr>
              <a:picLocks noChangeArrowheads="1"/>
            </p:cNvPicPr>
            <p:nvPr/>
          </p:nvPicPr>
          <p:blipFill>
            <a:blip r:embed="rId4" cstate="print">
              <a:grayscl/>
            </a:blip>
            <a:srcRect/>
            <a:stretch>
              <a:fillRect/>
            </a:stretch>
          </p:blipFill>
          <p:spPr bwMode="auto">
            <a:xfrm>
              <a:off x="4788" y="2340"/>
              <a:ext cx="445" cy="448"/>
            </a:xfrm>
            <a:prstGeom prst="rect">
              <a:avLst/>
            </a:prstGeom>
            <a:noFill/>
            <a:ln w="9525">
              <a:noFill/>
              <a:miter lim="800000"/>
              <a:headEnd/>
              <a:tailEnd/>
            </a:ln>
          </p:spPr>
        </p:pic>
        <p:sp>
          <p:nvSpPr>
            <p:cNvPr id="81930" name="Line 10"/>
            <p:cNvSpPr>
              <a:spLocks noChangeShapeType="1"/>
            </p:cNvSpPr>
            <p:nvPr/>
          </p:nvSpPr>
          <p:spPr bwMode="auto">
            <a:xfrm>
              <a:off x="2554" y="2016"/>
              <a:ext cx="2822" cy="1"/>
            </a:xfrm>
            <a:prstGeom prst="line">
              <a:avLst/>
            </a:prstGeom>
            <a:noFill/>
            <a:ln w="9525">
              <a:solidFill>
                <a:srgbClr val="000000"/>
              </a:solidFill>
              <a:round/>
              <a:headEnd/>
              <a:tailEnd/>
            </a:ln>
          </p:spPr>
          <p:txBody>
            <a:bodyPr/>
            <a:lstStyle/>
            <a:p>
              <a:endParaRPr lang="zh-CN" altLang="en-US"/>
            </a:p>
          </p:txBody>
        </p:sp>
        <p:sp>
          <p:nvSpPr>
            <p:cNvPr id="81931" name="Line 11"/>
            <p:cNvSpPr>
              <a:spLocks noChangeShapeType="1"/>
            </p:cNvSpPr>
            <p:nvPr/>
          </p:nvSpPr>
          <p:spPr bwMode="auto">
            <a:xfrm>
              <a:off x="4553" y="1584"/>
              <a:ext cx="0" cy="432"/>
            </a:xfrm>
            <a:prstGeom prst="line">
              <a:avLst/>
            </a:prstGeom>
            <a:noFill/>
            <a:ln w="9525">
              <a:solidFill>
                <a:srgbClr val="000000"/>
              </a:solidFill>
              <a:round/>
              <a:headEnd/>
              <a:tailEnd/>
            </a:ln>
          </p:spPr>
          <p:txBody>
            <a:bodyPr/>
            <a:lstStyle/>
            <a:p>
              <a:endParaRPr lang="zh-CN" altLang="en-US"/>
            </a:p>
          </p:txBody>
        </p:sp>
        <p:sp>
          <p:nvSpPr>
            <p:cNvPr id="81932" name="Line 12"/>
            <p:cNvSpPr>
              <a:spLocks noChangeShapeType="1"/>
            </p:cNvSpPr>
            <p:nvPr/>
          </p:nvSpPr>
          <p:spPr bwMode="auto">
            <a:xfrm>
              <a:off x="4201" y="2016"/>
              <a:ext cx="0" cy="324"/>
            </a:xfrm>
            <a:prstGeom prst="line">
              <a:avLst/>
            </a:prstGeom>
            <a:noFill/>
            <a:ln w="9525">
              <a:solidFill>
                <a:srgbClr val="000000"/>
              </a:solidFill>
              <a:round/>
              <a:headEnd/>
              <a:tailEnd/>
            </a:ln>
          </p:spPr>
          <p:txBody>
            <a:bodyPr/>
            <a:lstStyle/>
            <a:p>
              <a:endParaRPr lang="zh-CN" altLang="en-US"/>
            </a:p>
          </p:txBody>
        </p:sp>
        <p:sp>
          <p:nvSpPr>
            <p:cNvPr id="81933" name="Line 13"/>
            <p:cNvSpPr>
              <a:spLocks noChangeShapeType="1"/>
            </p:cNvSpPr>
            <p:nvPr/>
          </p:nvSpPr>
          <p:spPr bwMode="auto">
            <a:xfrm>
              <a:off x="5023" y="2016"/>
              <a:ext cx="0" cy="324"/>
            </a:xfrm>
            <a:prstGeom prst="line">
              <a:avLst/>
            </a:prstGeom>
            <a:noFill/>
            <a:ln w="9525">
              <a:solidFill>
                <a:srgbClr val="000000"/>
              </a:solidFill>
              <a:round/>
              <a:headEnd/>
              <a:tailEnd/>
            </a:ln>
          </p:spPr>
          <p:txBody>
            <a:bodyPr/>
            <a:lstStyle/>
            <a:p>
              <a:endParaRPr lang="zh-CN" altLang="en-US"/>
            </a:p>
          </p:txBody>
        </p:sp>
        <p:sp>
          <p:nvSpPr>
            <p:cNvPr id="81934" name="Line 14"/>
            <p:cNvSpPr>
              <a:spLocks noChangeShapeType="1"/>
            </p:cNvSpPr>
            <p:nvPr/>
          </p:nvSpPr>
          <p:spPr bwMode="auto">
            <a:xfrm>
              <a:off x="3142" y="2016"/>
              <a:ext cx="1" cy="432"/>
            </a:xfrm>
            <a:prstGeom prst="line">
              <a:avLst/>
            </a:prstGeom>
            <a:noFill/>
            <a:ln w="9525">
              <a:solidFill>
                <a:srgbClr val="000000"/>
              </a:solidFill>
              <a:round/>
              <a:headEnd/>
              <a:tailEnd/>
            </a:ln>
          </p:spPr>
          <p:txBody>
            <a:bodyPr/>
            <a:lstStyle/>
            <a:p>
              <a:endParaRPr lang="zh-CN" altLang="en-US"/>
            </a:p>
          </p:txBody>
        </p:sp>
        <p:sp>
          <p:nvSpPr>
            <p:cNvPr id="81935" name="Line 15"/>
            <p:cNvSpPr>
              <a:spLocks noChangeShapeType="1"/>
            </p:cNvSpPr>
            <p:nvPr/>
          </p:nvSpPr>
          <p:spPr bwMode="auto">
            <a:xfrm flipH="1">
              <a:off x="1379" y="2016"/>
              <a:ext cx="352" cy="1"/>
            </a:xfrm>
            <a:prstGeom prst="line">
              <a:avLst/>
            </a:prstGeom>
            <a:noFill/>
            <a:ln w="9525">
              <a:solidFill>
                <a:srgbClr val="000000"/>
              </a:solidFill>
              <a:round/>
              <a:headEnd/>
              <a:tailEnd/>
            </a:ln>
          </p:spPr>
          <p:txBody>
            <a:bodyPr/>
            <a:lstStyle/>
            <a:p>
              <a:endParaRPr lang="zh-CN" altLang="en-US"/>
            </a:p>
          </p:txBody>
        </p:sp>
        <p:pic>
          <p:nvPicPr>
            <p:cNvPr id="81936" name="Picture 16"/>
            <p:cNvPicPr>
              <a:picLocks noChangeArrowheads="1"/>
            </p:cNvPicPr>
            <p:nvPr/>
          </p:nvPicPr>
          <p:blipFill>
            <a:blip r:embed="rId5" cstate="print">
              <a:grayscl/>
            </a:blip>
            <a:srcRect/>
            <a:stretch>
              <a:fillRect/>
            </a:stretch>
          </p:blipFill>
          <p:spPr bwMode="auto">
            <a:xfrm>
              <a:off x="384" y="1616"/>
              <a:ext cx="1057" cy="756"/>
            </a:xfrm>
            <a:prstGeom prst="rect">
              <a:avLst/>
            </a:prstGeom>
            <a:noFill/>
            <a:ln w="9525">
              <a:noFill/>
              <a:miter lim="800000"/>
              <a:headEnd/>
              <a:tailEnd/>
            </a:ln>
          </p:spPr>
        </p:pic>
        <p:sp>
          <p:nvSpPr>
            <p:cNvPr id="81937" name="Text Box 17"/>
            <p:cNvSpPr txBox="1">
              <a:spLocks noChangeArrowheads="1"/>
            </p:cNvSpPr>
            <p:nvPr/>
          </p:nvSpPr>
          <p:spPr bwMode="auto">
            <a:xfrm>
              <a:off x="2907" y="3420"/>
              <a:ext cx="941" cy="324"/>
            </a:xfrm>
            <a:prstGeom prst="rect">
              <a:avLst/>
            </a:prstGeom>
            <a:noFill/>
            <a:ln w="9525" algn="ctr">
              <a:noFill/>
              <a:miter lim="800000"/>
              <a:headEnd/>
              <a:tailEnd/>
            </a:ln>
          </p:spPr>
          <p:txBody>
            <a:bodyPr/>
            <a:lstStyle/>
            <a:p>
              <a:pPr algn="just" eaLnBrk="1" hangingPunct="1"/>
              <a:r>
                <a:rPr lang="zh-CN" altLang="en-US" sz="1400">
                  <a:latin typeface="Times New Roman" pitchFamily="18" charset="0"/>
                </a:rPr>
                <a:t>信息服务器</a:t>
              </a:r>
              <a:endParaRPr lang="zh-CN" altLang="en-US" sz="1400">
                <a:latin typeface="Verdana" pitchFamily="34" charset="0"/>
              </a:endParaRPr>
            </a:p>
          </p:txBody>
        </p:sp>
        <p:sp>
          <p:nvSpPr>
            <p:cNvPr id="81938" name="Text Box 18"/>
            <p:cNvSpPr txBox="1">
              <a:spLocks noChangeArrowheads="1"/>
            </p:cNvSpPr>
            <p:nvPr/>
          </p:nvSpPr>
          <p:spPr bwMode="auto">
            <a:xfrm>
              <a:off x="4318" y="2881"/>
              <a:ext cx="940" cy="322"/>
            </a:xfrm>
            <a:prstGeom prst="rect">
              <a:avLst/>
            </a:prstGeom>
            <a:noFill/>
            <a:ln w="9525" algn="ctr">
              <a:noFill/>
              <a:miter lim="800000"/>
              <a:headEnd/>
              <a:tailEnd/>
            </a:ln>
          </p:spPr>
          <p:txBody>
            <a:bodyPr/>
            <a:lstStyle/>
            <a:p>
              <a:pPr algn="just" eaLnBrk="1" hangingPunct="1"/>
              <a:r>
                <a:rPr lang="zh-CN" altLang="en-US" sz="1400">
                  <a:latin typeface="Times New Roman" pitchFamily="18" charset="0"/>
                </a:rPr>
                <a:t>专用主机</a:t>
              </a:r>
              <a:endParaRPr lang="zh-CN" altLang="en-US" sz="1400">
                <a:latin typeface="Verdana" pitchFamily="34" charset="0"/>
              </a:endParaRPr>
            </a:p>
          </p:txBody>
        </p:sp>
        <p:sp>
          <p:nvSpPr>
            <p:cNvPr id="81939" name="Text Box 19"/>
            <p:cNvSpPr txBox="1">
              <a:spLocks noChangeArrowheads="1"/>
            </p:cNvSpPr>
            <p:nvPr/>
          </p:nvSpPr>
          <p:spPr bwMode="auto">
            <a:xfrm>
              <a:off x="1849" y="2448"/>
              <a:ext cx="941" cy="324"/>
            </a:xfrm>
            <a:prstGeom prst="rect">
              <a:avLst/>
            </a:prstGeom>
            <a:noFill/>
            <a:ln w="9525" algn="ctr">
              <a:noFill/>
              <a:miter lim="800000"/>
              <a:headEnd/>
              <a:tailEnd/>
            </a:ln>
          </p:spPr>
          <p:txBody>
            <a:bodyPr/>
            <a:lstStyle/>
            <a:p>
              <a:pPr algn="just" eaLnBrk="1" hangingPunct="1"/>
              <a:r>
                <a:rPr lang="zh-CN" altLang="en-US" sz="1400">
                  <a:latin typeface="Times New Roman" pitchFamily="18" charset="0"/>
                </a:rPr>
                <a:t>屏蔽路由器</a:t>
              </a:r>
              <a:endParaRPr lang="zh-CN" altLang="en-US" sz="1400">
                <a:latin typeface="Verdana" pitchFamily="34" charset="0"/>
              </a:endParaRPr>
            </a:p>
          </p:txBody>
        </p:sp>
        <p:sp>
          <p:nvSpPr>
            <p:cNvPr id="81940" name="Text Box 20"/>
            <p:cNvSpPr txBox="1">
              <a:spLocks noChangeArrowheads="1"/>
            </p:cNvSpPr>
            <p:nvPr/>
          </p:nvSpPr>
          <p:spPr bwMode="auto">
            <a:xfrm>
              <a:off x="672" y="1872"/>
              <a:ext cx="940" cy="324"/>
            </a:xfrm>
            <a:prstGeom prst="rect">
              <a:avLst/>
            </a:prstGeom>
            <a:noFill/>
            <a:ln w="9525" algn="ctr">
              <a:noFill/>
              <a:miter lim="800000"/>
              <a:headEnd/>
              <a:tailEnd/>
            </a:ln>
          </p:spPr>
          <p:txBody>
            <a:bodyPr/>
            <a:lstStyle/>
            <a:p>
              <a:pPr algn="just" eaLnBrk="1" hangingPunct="1"/>
              <a:r>
                <a:rPr lang="zh-CN" altLang="en-US" sz="1400">
                  <a:latin typeface="Times New Roman" pitchFamily="18" charset="0"/>
                </a:rPr>
                <a:t>互联网</a:t>
              </a:r>
              <a:endParaRPr lang="zh-CN" altLang="en-US" sz="1400">
                <a:latin typeface="Verdana" pitchFamily="34" charset="0"/>
              </a:endParaRPr>
            </a:p>
          </p:txBody>
        </p:sp>
        <p:cxnSp>
          <p:nvCxnSpPr>
            <p:cNvPr id="81941" name="AutoShape 23"/>
            <p:cNvCxnSpPr>
              <a:cxnSpLocks noChangeShapeType="1"/>
            </p:cNvCxnSpPr>
            <p:nvPr/>
          </p:nvCxnSpPr>
          <p:spPr bwMode="auto">
            <a:xfrm flipV="1">
              <a:off x="1488" y="1872"/>
              <a:ext cx="3680" cy="5"/>
            </a:xfrm>
            <a:prstGeom prst="straightConnector1">
              <a:avLst/>
            </a:prstGeom>
            <a:noFill/>
            <a:ln w="9525">
              <a:solidFill>
                <a:srgbClr val="000000"/>
              </a:solidFill>
              <a:round/>
              <a:headEnd type="triangle" w="med" len="med"/>
              <a:tailEnd type="triangle" w="med" len="med"/>
            </a:ln>
          </p:spPr>
        </p:cxnSp>
      </p:grpSp>
    </p:spTree>
    <p:extLst>
      <p:ext uri="{BB962C8B-B14F-4D97-AF65-F5344CB8AC3E}">
        <p14:creationId xmlns:p14="http://schemas.microsoft.com/office/powerpoint/2010/main" xmlns="" val="175307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 </a:t>
            </a:r>
            <a:r>
              <a:rPr lang="zh-CN" altLang="en-US" dirty="0" smtClean="0"/>
              <a:t>防火墙的技术本质</a:t>
            </a:r>
          </a:p>
        </p:txBody>
      </p:sp>
      <p:sp>
        <p:nvSpPr>
          <p:cNvPr id="6" name="灯片编号占位符 5"/>
          <p:cNvSpPr>
            <a:spLocks noGrp="1"/>
          </p:cNvSpPr>
          <p:nvPr>
            <p:ph type="sldNum" sz="quarter" idx="12"/>
          </p:nvPr>
        </p:nvSpPr>
        <p:spPr/>
        <p:txBody>
          <a:bodyPr>
            <a:normAutofit fontScale="85000" lnSpcReduction="20000"/>
          </a:bodyPr>
          <a:lstStyle/>
          <a:p>
            <a:pPr>
              <a:defRPr/>
            </a:pPr>
            <a:fld id="{5CE6F460-DBD6-4DA9-9E74-3F7CD663F70E}" type="slidenum">
              <a:rPr lang="en-US" altLang="zh-CN"/>
              <a:pPr>
                <a:defRPr/>
              </a:pPr>
              <a:t>6</a:t>
            </a:fld>
            <a:endParaRPr lang="en-US" altLang="zh-CN"/>
          </a:p>
        </p:txBody>
      </p:sp>
      <p:sp>
        <p:nvSpPr>
          <p:cNvPr id="9219" name="Rectangle 3"/>
          <p:cNvSpPr>
            <a:spLocks noGrp="1" noChangeArrowheads="1"/>
          </p:cNvSpPr>
          <p:nvPr>
            <p:ph sz="quarter" idx="1"/>
          </p:nvPr>
        </p:nvSpPr>
        <p:spPr>
          <a:xfrm>
            <a:off x="612775" y="1600200"/>
            <a:ext cx="8153400" cy="5029200"/>
          </a:xfrm>
        </p:spPr>
        <p:txBody>
          <a:bodyPr/>
          <a:lstStyle/>
          <a:p>
            <a:pPr eaLnBrk="1" hangingPunct="1">
              <a:lnSpc>
                <a:spcPct val="90000"/>
              </a:lnSpc>
            </a:pPr>
            <a:r>
              <a:rPr lang="zh-CN" altLang="en-US" dirty="0" smtClean="0"/>
              <a:t>在物理上，防火墙是指设置在</a:t>
            </a:r>
            <a:r>
              <a:rPr lang="zh-CN" altLang="en-US" dirty="0" smtClean="0">
                <a:solidFill>
                  <a:srgbClr val="FF0000"/>
                </a:solidFill>
              </a:rPr>
              <a:t>不同网络</a:t>
            </a:r>
            <a:r>
              <a:rPr lang="zh-CN" altLang="en-US" dirty="0" smtClean="0"/>
              <a:t>之间或</a:t>
            </a:r>
            <a:r>
              <a:rPr lang="zh-CN" altLang="en-US" dirty="0" smtClean="0">
                <a:solidFill>
                  <a:srgbClr val="FF0000"/>
                </a:solidFill>
              </a:rPr>
              <a:t>不同安全域</a:t>
            </a:r>
            <a:r>
              <a:rPr lang="zh-CN" altLang="en-US" dirty="0" smtClean="0"/>
              <a:t>之间的一组</a:t>
            </a:r>
            <a:r>
              <a:rPr lang="zh-CN" altLang="en-US" dirty="0" smtClean="0">
                <a:solidFill>
                  <a:srgbClr val="0000FF"/>
                </a:solidFill>
              </a:rPr>
              <a:t>软件</a:t>
            </a:r>
            <a:r>
              <a:rPr lang="zh-CN" altLang="en-US" dirty="0" smtClean="0"/>
              <a:t>或</a:t>
            </a:r>
            <a:r>
              <a:rPr lang="zh-CN" altLang="en-US" dirty="0" smtClean="0">
                <a:solidFill>
                  <a:srgbClr val="0000FF"/>
                </a:solidFill>
              </a:rPr>
              <a:t>软、硬件组合</a:t>
            </a:r>
            <a:r>
              <a:rPr lang="zh-CN" altLang="en-US" dirty="0" smtClean="0"/>
              <a:t>。</a:t>
            </a:r>
          </a:p>
          <a:p>
            <a:pPr>
              <a:lnSpc>
                <a:spcPct val="90000"/>
              </a:lnSpc>
            </a:pPr>
            <a:r>
              <a:rPr lang="zh-CN" altLang="en-US" dirty="0" smtClean="0"/>
              <a:t>在逻辑上，防火墙是一个</a:t>
            </a:r>
            <a:r>
              <a:rPr lang="zh-CN" altLang="en-US" dirty="0" smtClean="0">
                <a:solidFill>
                  <a:srgbClr val="0000FF"/>
                </a:solidFill>
              </a:rPr>
              <a:t>分离器</a:t>
            </a:r>
            <a:r>
              <a:rPr lang="zh-CN" altLang="en-US" dirty="0" smtClean="0"/>
              <a:t>，</a:t>
            </a:r>
            <a:r>
              <a:rPr lang="zh-CN" altLang="en-US" dirty="0" smtClean="0">
                <a:cs typeface="+mn-ea"/>
                <a:sym typeface="+mn-lt"/>
              </a:rPr>
              <a:t>一个</a:t>
            </a:r>
            <a:r>
              <a:rPr lang="zh-CN" altLang="en-US" dirty="0" smtClean="0">
                <a:solidFill>
                  <a:srgbClr val="0000FF"/>
                </a:solidFill>
                <a:cs typeface="+mn-ea"/>
                <a:sym typeface="+mn-lt"/>
              </a:rPr>
              <a:t>限制器</a:t>
            </a:r>
            <a:r>
              <a:rPr lang="zh-CN" altLang="en-US" dirty="0" smtClean="0">
                <a:cs typeface="+mn-ea"/>
                <a:sym typeface="+mn-lt"/>
              </a:rPr>
              <a:t>，也是一个</a:t>
            </a:r>
            <a:r>
              <a:rPr lang="zh-CN" altLang="en-US" dirty="0" smtClean="0">
                <a:solidFill>
                  <a:srgbClr val="0000FF"/>
                </a:solidFill>
                <a:cs typeface="+mn-ea"/>
                <a:sym typeface="+mn-lt"/>
              </a:rPr>
              <a:t>分析器</a:t>
            </a:r>
            <a:r>
              <a:rPr lang="zh-CN" altLang="en-US" dirty="0" smtClean="0">
                <a:cs typeface="+mn-ea"/>
                <a:sym typeface="+mn-lt"/>
              </a:rPr>
              <a:t>，</a:t>
            </a:r>
            <a:r>
              <a:rPr lang="zh-CN" altLang="en-US" dirty="0" smtClean="0"/>
              <a:t>通过</a:t>
            </a:r>
            <a:r>
              <a:rPr lang="zh-CN" altLang="en-US" dirty="0" smtClean="0">
                <a:solidFill>
                  <a:srgbClr val="FF0000"/>
                </a:solidFill>
              </a:rPr>
              <a:t>检测</a:t>
            </a:r>
            <a:r>
              <a:rPr lang="zh-CN" altLang="en-US" dirty="0" smtClean="0"/>
              <a:t>、</a:t>
            </a:r>
            <a:r>
              <a:rPr lang="zh-CN" altLang="en-US" dirty="0" smtClean="0">
                <a:solidFill>
                  <a:srgbClr val="FF0000"/>
                </a:solidFill>
              </a:rPr>
              <a:t>阻断</a:t>
            </a:r>
            <a:r>
              <a:rPr lang="zh-CN" altLang="en-US" dirty="0" smtClean="0"/>
              <a:t>、</a:t>
            </a:r>
            <a:r>
              <a:rPr lang="zh-CN" altLang="en-US" dirty="0" smtClean="0">
                <a:solidFill>
                  <a:srgbClr val="FF0000"/>
                </a:solidFill>
              </a:rPr>
              <a:t>限制</a:t>
            </a:r>
            <a:r>
              <a:rPr lang="zh-CN" altLang="en-US" dirty="0" smtClean="0"/>
              <a:t>、</a:t>
            </a:r>
            <a:r>
              <a:rPr lang="zh-CN" altLang="en-US" dirty="0" smtClean="0">
                <a:solidFill>
                  <a:srgbClr val="FF0000"/>
                </a:solidFill>
              </a:rPr>
              <a:t>更改</a:t>
            </a:r>
            <a:r>
              <a:rPr lang="zh-CN" altLang="en-US" dirty="0" smtClean="0"/>
              <a:t>进出不同网络或不同安全域的流量，防止未经授权的通信</a:t>
            </a:r>
            <a:r>
              <a:rPr lang="zh-CN" altLang="en-US" dirty="0" smtClean="0">
                <a:solidFill>
                  <a:srgbClr val="FF0000"/>
                </a:solidFill>
              </a:rPr>
              <a:t>进</a:t>
            </a:r>
            <a:r>
              <a:rPr lang="zh-CN" altLang="en-US" dirty="0" smtClean="0"/>
              <a:t>、</a:t>
            </a:r>
            <a:r>
              <a:rPr lang="zh-CN" altLang="en-US" dirty="0" smtClean="0">
                <a:solidFill>
                  <a:srgbClr val="FF0000"/>
                </a:solidFill>
              </a:rPr>
              <a:t>出</a:t>
            </a:r>
            <a:r>
              <a:rPr lang="zh-CN" altLang="en-US" dirty="0" smtClean="0"/>
              <a:t>被保护的网络或安全域。</a:t>
            </a:r>
            <a:endParaRPr lang="en-US" altLang="zh-CN" dirty="0" smtClean="0"/>
          </a:p>
          <a:p>
            <a:pPr eaLnBrk="1" hangingPunct="1">
              <a:lnSpc>
                <a:spcPct val="90000"/>
              </a:lnSpc>
            </a:pPr>
            <a:r>
              <a:rPr lang="zh-CN" altLang="en-US" dirty="0" smtClean="0"/>
              <a:t>防火墙技术实际是一种</a:t>
            </a:r>
            <a:r>
              <a:rPr lang="zh-CN" altLang="en-US" dirty="0" smtClean="0">
                <a:solidFill>
                  <a:srgbClr val="FF0000"/>
                </a:solidFill>
              </a:rPr>
              <a:t>隔离</a:t>
            </a:r>
            <a:r>
              <a:rPr lang="zh-CN" altLang="en-US" dirty="0" smtClean="0"/>
              <a:t>技术，是建立在</a:t>
            </a:r>
            <a:r>
              <a:rPr lang="zh-CN" altLang="en-US" dirty="0" smtClean="0">
                <a:solidFill>
                  <a:srgbClr val="0000FF"/>
                </a:solidFill>
              </a:rPr>
              <a:t>网络边界</a:t>
            </a:r>
            <a:r>
              <a:rPr lang="zh-CN" altLang="en-US" dirty="0" smtClean="0"/>
              <a:t>上的过滤机制。对内，防止外来的入侵和破坏；对外，屏蔽内部结构、信息和运行状况，实现对</a:t>
            </a:r>
            <a:r>
              <a:rPr lang="zh-CN" altLang="en-US" dirty="0" smtClean="0">
                <a:solidFill>
                  <a:srgbClr val="0000FF"/>
                </a:solidFill>
              </a:rPr>
              <a:t>内部网络</a:t>
            </a:r>
            <a:r>
              <a:rPr lang="zh-CN" altLang="en-US" dirty="0" smtClean="0"/>
              <a:t>的安全保护。</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4.1.3 </a:t>
            </a:r>
            <a:r>
              <a:rPr lang="zh-CN" altLang="en-US" dirty="0" smtClean="0"/>
              <a:t>双宿主堡垒主机</a:t>
            </a:r>
          </a:p>
        </p:txBody>
      </p:sp>
      <p:sp>
        <p:nvSpPr>
          <p:cNvPr id="6246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D211BD47-85C1-41A9-9ECB-06578AA6939D}" type="slidenum">
              <a:rPr lang="en-US" altLang="zh-CN" smtClean="0">
                <a:latin typeface="Arial" pitchFamily="34" charset="0"/>
              </a:rPr>
              <a:pPr>
                <a:defRPr/>
              </a:pPr>
              <a:t>60</a:t>
            </a:fld>
            <a:endParaRPr lang="en-US" altLang="zh-CN" smtClean="0">
              <a:latin typeface="Arial" pitchFamily="34" charset="0"/>
            </a:endParaRPr>
          </a:p>
        </p:txBody>
      </p:sp>
      <p:sp>
        <p:nvSpPr>
          <p:cNvPr id="7885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双宿主堡垒主机是一台具备应用代理技术的防火墙。这样的主机至少有两个网络接口，可以充当与这些接口相连的网络之间的路由器。</a:t>
            </a:r>
          </a:p>
          <a:p>
            <a:pPr eaLnBrk="1" hangingPunct="1"/>
            <a:r>
              <a:rPr lang="zh-CN" altLang="en-US" dirty="0" smtClean="0"/>
              <a:t>双宿主堡垒主机连接内外网络，并切断他们的直接联系。内、外网络只能与双宿主堡垒主机通信，由双宿主堡垒主机决定是否代理发送。</a:t>
            </a:r>
          </a:p>
        </p:txBody>
      </p:sp>
    </p:spTree>
    <p:extLst>
      <p:ext uri="{BB962C8B-B14F-4D97-AF65-F5344CB8AC3E}">
        <p14:creationId xmlns:p14="http://schemas.microsoft.com/office/powerpoint/2010/main" xmlns="" val="41798375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4.1.4 </a:t>
            </a:r>
            <a:r>
              <a:rPr lang="zh-CN" altLang="en-US" dirty="0" smtClean="0"/>
              <a:t>部署位置</a:t>
            </a:r>
          </a:p>
        </p:txBody>
      </p:sp>
      <p:sp>
        <p:nvSpPr>
          <p:cNvPr id="6349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C6231659-A329-4F41-89D8-328E49BC2EDB}" type="slidenum">
              <a:rPr lang="en-US" altLang="zh-CN" smtClean="0">
                <a:latin typeface="Arial" pitchFamily="34" charset="0"/>
              </a:rPr>
              <a:pPr>
                <a:defRPr/>
              </a:pPr>
              <a:t>61</a:t>
            </a:fld>
            <a:endParaRPr lang="en-US" altLang="zh-CN" smtClean="0">
              <a:latin typeface="Arial" pitchFamily="34" charset="0"/>
            </a:endParaRPr>
          </a:p>
        </p:txBody>
      </p:sp>
      <p:grpSp>
        <p:nvGrpSpPr>
          <p:cNvPr id="2" name="Group 57"/>
          <p:cNvGrpSpPr>
            <a:grpSpLocks/>
          </p:cNvGrpSpPr>
          <p:nvPr/>
        </p:nvGrpSpPr>
        <p:grpSpPr bwMode="auto">
          <a:xfrm>
            <a:off x="685800" y="1828800"/>
            <a:ext cx="7772400" cy="4089400"/>
            <a:chOff x="432" y="1152"/>
            <a:chExt cx="4896" cy="2576"/>
          </a:xfrm>
        </p:grpSpPr>
        <p:pic>
          <p:nvPicPr>
            <p:cNvPr id="83973" name="Picture 27"/>
            <p:cNvPicPr>
              <a:picLocks noChangeAspect="1" noChangeArrowheads="1"/>
            </p:cNvPicPr>
            <p:nvPr/>
          </p:nvPicPr>
          <p:blipFill>
            <a:blip r:embed="rId2" cstate="print">
              <a:grayscl/>
            </a:blip>
            <a:srcRect/>
            <a:stretch>
              <a:fillRect/>
            </a:stretch>
          </p:blipFill>
          <p:spPr bwMode="auto">
            <a:xfrm flipH="1">
              <a:off x="2832" y="1152"/>
              <a:ext cx="783" cy="707"/>
            </a:xfrm>
            <a:prstGeom prst="rect">
              <a:avLst/>
            </a:prstGeom>
            <a:noFill/>
            <a:ln w="9525">
              <a:noFill/>
              <a:miter lim="800000"/>
              <a:headEnd/>
              <a:tailEnd/>
            </a:ln>
          </p:spPr>
        </p:pic>
        <p:pic>
          <p:nvPicPr>
            <p:cNvPr id="83974" name="Picture 28"/>
            <p:cNvPicPr>
              <a:picLocks noChangeArrowheads="1"/>
            </p:cNvPicPr>
            <p:nvPr/>
          </p:nvPicPr>
          <p:blipFill>
            <a:blip r:embed="rId3" cstate="print">
              <a:grayscl/>
            </a:blip>
            <a:srcRect/>
            <a:stretch>
              <a:fillRect/>
            </a:stretch>
          </p:blipFill>
          <p:spPr bwMode="auto">
            <a:xfrm flipH="1">
              <a:off x="3360" y="2688"/>
              <a:ext cx="443" cy="737"/>
            </a:xfrm>
            <a:prstGeom prst="rect">
              <a:avLst/>
            </a:prstGeom>
            <a:noFill/>
            <a:ln w="9525">
              <a:noFill/>
              <a:miter lim="800000"/>
              <a:headEnd/>
              <a:tailEnd/>
            </a:ln>
          </p:spPr>
        </p:pic>
        <p:pic>
          <p:nvPicPr>
            <p:cNvPr id="83975" name="Picture 29"/>
            <p:cNvPicPr>
              <a:picLocks noChangeArrowheads="1"/>
            </p:cNvPicPr>
            <p:nvPr/>
          </p:nvPicPr>
          <p:blipFill>
            <a:blip r:embed="rId4" cstate="print">
              <a:grayscl/>
            </a:blip>
            <a:srcRect/>
            <a:stretch>
              <a:fillRect/>
            </a:stretch>
          </p:blipFill>
          <p:spPr bwMode="auto">
            <a:xfrm>
              <a:off x="4032" y="2592"/>
              <a:ext cx="440" cy="377"/>
            </a:xfrm>
            <a:prstGeom prst="rect">
              <a:avLst/>
            </a:prstGeom>
            <a:noFill/>
            <a:ln w="9525">
              <a:noFill/>
              <a:miter lim="800000"/>
              <a:headEnd/>
              <a:tailEnd/>
            </a:ln>
          </p:spPr>
        </p:pic>
        <p:pic>
          <p:nvPicPr>
            <p:cNvPr id="83976" name="Picture 30"/>
            <p:cNvPicPr>
              <a:picLocks noChangeArrowheads="1"/>
            </p:cNvPicPr>
            <p:nvPr/>
          </p:nvPicPr>
          <p:blipFill>
            <a:blip r:embed="rId4" cstate="print">
              <a:grayscl/>
            </a:blip>
            <a:srcRect/>
            <a:stretch>
              <a:fillRect/>
            </a:stretch>
          </p:blipFill>
          <p:spPr bwMode="auto">
            <a:xfrm>
              <a:off x="4368" y="1536"/>
              <a:ext cx="441" cy="376"/>
            </a:xfrm>
            <a:prstGeom prst="rect">
              <a:avLst/>
            </a:prstGeom>
            <a:noFill/>
            <a:ln w="9525">
              <a:noFill/>
              <a:miter lim="800000"/>
              <a:headEnd/>
              <a:tailEnd/>
            </a:ln>
          </p:spPr>
        </p:pic>
        <p:pic>
          <p:nvPicPr>
            <p:cNvPr id="83977" name="Picture 31"/>
            <p:cNvPicPr>
              <a:picLocks noChangeArrowheads="1"/>
            </p:cNvPicPr>
            <p:nvPr/>
          </p:nvPicPr>
          <p:blipFill>
            <a:blip r:embed="rId4" cstate="print">
              <a:grayscl/>
            </a:blip>
            <a:srcRect/>
            <a:stretch>
              <a:fillRect/>
            </a:stretch>
          </p:blipFill>
          <p:spPr bwMode="auto">
            <a:xfrm>
              <a:off x="4752" y="2592"/>
              <a:ext cx="440" cy="378"/>
            </a:xfrm>
            <a:prstGeom prst="rect">
              <a:avLst/>
            </a:prstGeom>
            <a:noFill/>
            <a:ln w="9525">
              <a:noFill/>
              <a:miter lim="800000"/>
              <a:headEnd/>
              <a:tailEnd/>
            </a:ln>
          </p:spPr>
        </p:pic>
        <p:sp>
          <p:nvSpPr>
            <p:cNvPr id="83978" name="Line 33"/>
            <p:cNvSpPr>
              <a:spLocks noChangeShapeType="1"/>
            </p:cNvSpPr>
            <p:nvPr/>
          </p:nvSpPr>
          <p:spPr bwMode="auto">
            <a:xfrm>
              <a:off x="4608" y="1920"/>
              <a:ext cx="0" cy="364"/>
            </a:xfrm>
            <a:prstGeom prst="line">
              <a:avLst/>
            </a:prstGeom>
            <a:noFill/>
            <a:ln w="9525">
              <a:solidFill>
                <a:srgbClr val="000000"/>
              </a:solidFill>
              <a:round/>
              <a:headEnd/>
              <a:tailEnd/>
            </a:ln>
          </p:spPr>
          <p:txBody>
            <a:bodyPr/>
            <a:lstStyle/>
            <a:p>
              <a:endParaRPr lang="zh-CN" altLang="en-US"/>
            </a:p>
          </p:txBody>
        </p:sp>
        <p:sp>
          <p:nvSpPr>
            <p:cNvPr id="83979" name="Line 34"/>
            <p:cNvSpPr>
              <a:spLocks noChangeShapeType="1"/>
            </p:cNvSpPr>
            <p:nvPr/>
          </p:nvSpPr>
          <p:spPr bwMode="auto">
            <a:xfrm>
              <a:off x="4224" y="2304"/>
              <a:ext cx="0" cy="271"/>
            </a:xfrm>
            <a:prstGeom prst="line">
              <a:avLst/>
            </a:prstGeom>
            <a:noFill/>
            <a:ln w="9525">
              <a:solidFill>
                <a:srgbClr val="000000"/>
              </a:solidFill>
              <a:round/>
              <a:headEnd/>
              <a:tailEnd/>
            </a:ln>
          </p:spPr>
          <p:txBody>
            <a:bodyPr/>
            <a:lstStyle/>
            <a:p>
              <a:endParaRPr lang="zh-CN" altLang="en-US"/>
            </a:p>
          </p:txBody>
        </p:sp>
        <p:sp>
          <p:nvSpPr>
            <p:cNvPr id="83980" name="Line 35"/>
            <p:cNvSpPr>
              <a:spLocks noChangeShapeType="1"/>
            </p:cNvSpPr>
            <p:nvPr/>
          </p:nvSpPr>
          <p:spPr bwMode="auto">
            <a:xfrm>
              <a:off x="4992" y="2304"/>
              <a:ext cx="0" cy="271"/>
            </a:xfrm>
            <a:prstGeom prst="line">
              <a:avLst/>
            </a:prstGeom>
            <a:noFill/>
            <a:ln w="9525">
              <a:solidFill>
                <a:srgbClr val="000000"/>
              </a:solidFill>
              <a:round/>
              <a:headEnd/>
              <a:tailEnd/>
            </a:ln>
          </p:spPr>
          <p:txBody>
            <a:bodyPr/>
            <a:lstStyle/>
            <a:p>
              <a:endParaRPr lang="zh-CN" altLang="en-US"/>
            </a:p>
          </p:txBody>
        </p:sp>
        <p:sp>
          <p:nvSpPr>
            <p:cNvPr id="83981" name="Line 36"/>
            <p:cNvSpPr>
              <a:spLocks noChangeShapeType="1"/>
            </p:cNvSpPr>
            <p:nvPr/>
          </p:nvSpPr>
          <p:spPr bwMode="auto">
            <a:xfrm>
              <a:off x="3552" y="2304"/>
              <a:ext cx="8" cy="363"/>
            </a:xfrm>
            <a:prstGeom prst="line">
              <a:avLst/>
            </a:prstGeom>
            <a:noFill/>
            <a:ln w="9525">
              <a:solidFill>
                <a:srgbClr val="000000"/>
              </a:solidFill>
              <a:round/>
              <a:headEnd/>
              <a:tailEnd/>
            </a:ln>
          </p:spPr>
          <p:txBody>
            <a:bodyPr/>
            <a:lstStyle/>
            <a:p>
              <a:endParaRPr lang="zh-CN" altLang="en-US"/>
            </a:p>
          </p:txBody>
        </p:sp>
        <p:pic>
          <p:nvPicPr>
            <p:cNvPr id="83982" name="Picture 37"/>
            <p:cNvPicPr>
              <a:picLocks noChangeArrowheads="1"/>
            </p:cNvPicPr>
            <p:nvPr/>
          </p:nvPicPr>
          <p:blipFill>
            <a:blip r:embed="rId5" cstate="print">
              <a:grayscl/>
            </a:blip>
            <a:srcRect/>
            <a:stretch>
              <a:fillRect/>
            </a:stretch>
          </p:blipFill>
          <p:spPr bwMode="auto">
            <a:xfrm>
              <a:off x="432" y="1929"/>
              <a:ext cx="1048" cy="637"/>
            </a:xfrm>
            <a:prstGeom prst="rect">
              <a:avLst/>
            </a:prstGeom>
            <a:noFill/>
            <a:ln w="9525">
              <a:noFill/>
              <a:miter lim="800000"/>
              <a:headEnd/>
              <a:tailEnd/>
            </a:ln>
          </p:spPr>
        </p:pic>
        <p:sp>
          <p:nvSpPr>
            <p:cNvPr id="83983" name="Text Box 38"/>
            <p:cNvSpPr txBox="1">
              <a:spLocks noChangeArrowheads="1"/>
            </p:cNvSpPr>
            <p:nvPr/>
          </p:nvSpPr>
          <p:spPr bwMode="auto">
            <a:xfrm>
              <a:off x="3312" y="3456"/>
              <a:ext cx="933" cy="272"/>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信息服务器</a:t>
              </a:r>
              <a:endParaRPr lang="zh-CN" altLang="en-US" sz="1200">
                <a:latin typeface="Verdana" pitchFamily="34" charset="0"/>
              </a:endParaRPr>
            </a:p>
          </p:txBody>
        </p:sp>
        <p:sp>
          <p:nvSpPr>
            <p:cNvPr id="83984" name="Text Box 39"/>
            <p:cNvSpPr txBox="1">
              <a:spLocks noChangeArrowheads="1"/>
            </p:cNvSpPr>
            <p:nvPr/>
          </p:nvSpPr>
          <p:spPr bwMode="auto">
            <a:xfrm>
              <a:off x="4381" y="3018"/>
              <a:ext cx="931" cy="271"/>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专用主机</a:t>
              </a:r>
              <a:endParaRPr lang="zh-CN" altLang="en-US" sz="1200">
                <a:latin typeface="Verdana" pitchFamily="34" charset="0"/>
              </a:endParaRPr>
            </a:p>
          </p:txBody>
        </p:sp>
        <p:sp>
          <p:nvSpPr>
            <p:cNvPr id="83985" name="Text Box 41"/>
            <p:cNvSpPr txBox="1">
              <a:spLocks noChangeArrowheads="1"/>
            </p:cNvSpPr>
            <p:nvPr/>
          </p:nvSpPr>
          <p:spPr bwMode="auto">
            <a:xfrm>
              <a:off x="710" y="2090"/>
              <a:ext cx="934" cy="272"/>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互联网</a:t>
              </a:r>
              <a:endParaRPr lang="zh-CN" altLang="en-US" sz="1200">
                <a:latin typeface="Verdana" pitchFamily="34" charset="0"/>
              </a:endParaRPr>
            </a:p>
          </p:txBody>
        </p:sp>
        <p:sp>
          <p:nvSpPr>
            <p:cNvPr id="83986" name="Text Box 43"/>
            <p:cNvSpPr txBox="1">
              <a:spLocks noChangeArrowheads="1"/>
            </p:cNvSpPr>
            <p:nvPr/>
          </p:nvSpPr>
          <p:spPr bwMode="auto">
            <a:xfrm>
              <a:off x="2160" y="1248"/>
              <a:ext cx="931" cy="273"/>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双宿主堡垒主机</a:t>
              </a:r>
              <a:endParaRPr lang="zh-CN" altLang="en-US" sz="1200">
                <a:latin typeface="Verdana" pitchFamily="34" charset="0"/>
              </a:endParaRPr>
            </a:p>
          </p:txBody>
        </p:sp>
        <p:cxnSp>
          <p:nvCxnSpPr>
            <p:cNvPr id="83987" name="AutoShape 44"/>
            <p:cNvCxnSpPr>
              <a:cxnSpLocks noChangeShapeType="1"/>
            </p:cNvCxnSpPr>
            <p:nvPr/>
          </p:nvCxnSpPr>
          <p:spPr bwMode="auto">
            <a:xfrm flipV="1">
              <a:off x="1488" y="1968"/>
              <a:ext cx="1631" cy="182"/>
            </a:xfrm>
            <a:prstGeom prst="bentConnector3">
              <a:avLst>
                <a:gd name="adj1" fmla="val 99361"/>
              </a:avLst>
            </a:prstGeom>
            <a:noFill/>
            <a:ln w="9525">
              <a:solidFill>
                <a:srgbClr val="000000"/>
              </a:solidFill>
              <a:miter lim="800000"/>
              <a:headEnd type="triangle" w="med" len="med"/>
              <a:tailEnd type="triangle" w="med" len="med"/>
            </a:ln>
          </p:spPr>
        </p:cxnSp>
        <p:cxnSp>
          <p:nvCxnSpPr>
            <p:cNvPr id="83988" name="AutoShape 46"/>
            <p:cNvCxnSpPr>
              <a:cxnSpLocks noChangeShapeType="1"/>
            </p:cNvCxnSpPr>
            <p:nvPr/>
          </p:nvCxnSpPr>
          <p:spPr bwMode="auto">
            <a:xfrm>
              <a:off x="3552" y="1920"/>
              <a:ext cx="581" cy="272"/>
            </a:xfrm>
            <a:prstGeom prst="bentConnector3">
              <a:avLst>
                <a:gd name="adj1" fmla="val 0"/>
              </a:avLst>
            </a:prstGeom>
            <a:noFill/>
            <a:ln w="9525">
              <a:solidFill>
                <a:srgbClr val="000000"/>
              </a:solidFill>
              <a:miter lim="800000"/>
              <a:headEnd type="triangle" w="med" len="med"/>
              <a:tailEnd type="triangle" w="med" len="med"/>
            </a:ln>
          </p:spPr>
        </p:cxnSp>
        <p:sp>
          <p:nvSpPr>
            <p:cNvPr id="83989" name="Line 47"/>
            <p:cNvSpPr>
              <a:spLocks noChangeShapeType="1"/>
            </p:cNvSpPr>
            <p:nvPr/>
          </p:nvSpPr>
          <p:spPr bwMode="auto">
            <a:xfrm flipH="1" flipV="1">
              <a:off x="3366" y="2292"/>
              <a:ext cx="1962" cy="8"/>
            </a:xfrm>
            <a:prstGeom prst="line">
              <a:avLst/>
            </a:prstGeom>
            <a:noFill/>
            <a:ln w="9525">
              <a:solidFill>
                <a:srgbClr val="000000"/>
              </a:solidFill>
              <a:round/>
              <a:headEnd/>
              <a:tailEnd/>
            </a:ln>
          </p:spPr>
          <p:txBody>
            <a:bodyPr/>
            <a:lstStyle/>
            <a:p>
              <a:endParaRPr lang="zh-CN" altLang="en-US"/>
            </a:p>
          </p:txBody>
        </p:sp>
        <p:sp>
          <p:nvSpPr>
            <p:cNvPr id="83990" name="Line 48"/>
            <p:cNvSpPr>
              <a:spLocks noChangeShapeType="1"/>
            </p:cNvSpPr>
            <p:nvPr/>
          </p:nvSpPr>
          <p:spPr bwMode="auto">
            <a:xfrm flipV="1">
              <a:off x="3216" y="1841"/>
              <a:ext cx="0" cy="454"/>
            </a:xfrm>
            <a:prstGeom prst="line">
              <a:avLst/>
            </a:prstGeom>
            <a:noFill/>
            <a:ln w="9525">
              <a:solidFill>
                <a:srgbClr val="000000"/>
              </a:solidFill>
              <a:round/>
              <a:headEnd/>
              <a:tailEnd/>
            </a:ln>
          </p:spPr>
          <p:txBody>
            <a:bodyPr/>
            <a:lstStyle/>
            <a:p>
              <a:endParaRPr lang="zh-CN" altLang="en-US"/>
            </a:p>
          </p:txBody>
        </p:sp>
        <p:sp>
          <p:nvSpPr>
            <p:cNvPr id="83991" name="Line 50"/>
            <p:cNvSpPr>
              <a:spLocks noChangeShapeType="1"/>
            </p:cNvSpPr>
            <p:nvPr/>
          </p:nvSpPr>
          <p:spPr bwMode="auto">
            <a:xfrm flipH="1">
              <a:off x="1462" y="2295"/>
              <a:ext cx="1745" cy="0"/>
            </a:xfrm>
            <a:prstGeom prst="line">
              <a:avLst/>
            </a:prstGeom>
            <a:noFill/>
            <a:ln w="9525">
              <a:solidFill>
                <a:srgbClr val="000000"/>
              </a:solidFill>
              <a:round/>
              <a:headEnd/>
              <a:tailEnd/>
            </a:ln>
          </p:spPr>
          <p:txBody>
            <a:bodyPr/>
            <a:lstStyle/>
            <a:p>
              <a:endParaRPr lang="zh-CN" altLang="en-US"/>
            </a:p>
          </p:txBody>
        </p:sp>
        <p:sp>
          <p:nvSpPr>
            <p:cNvPr id="83992" name="Line 53"/>
            <p:cNvSpPr>
              <a:spLocks noChangeShapeType="1"/>
            </p:cNvSpPr>
            <p:nvPr/>
          </p:nvSpPr>
          <p:spPr bwMode="auto">
            <a:xfrm flipV="1">
              <a:off x="3363" y="1838"/>
              <a:ext cx="0" cy="441"/>
            </a:xfrm>
            <a:prstGeom prst="line">
              <a:avLst/>
            </a:prstGeom>
            <a:noFill/>
            <a:ln w="9525">
              <a:solidFill>
                <a:srgbClr val="000000"/>
              </a:solidFill>
              <a:round/>
              <a:headEnd/>
              <a:tailEnd/>
            </a:ln>
          </p:spPr>
          <p:txBody>
            <a:bodyPr/>
            <a:lstStyle/>
            <a:p>
              <a:endParaRPr lang="zh-CN" altLang="en-US"/>
            </a:p>
          </p:txBody>
        </p:sp>
      </p:grpSp>
    </p:spTree>
    <p:extLst>
      <p:ext uri="{BB962C8B-B14F-4D97-AF65-F5344CB8AC3E}">
        <p14:creationId xmlns:p14="http://schemas.microsoft.com/office/powerpoint/2010/main" xmlns="" val="2430064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612775" y="228600"/>
            <a:ext cx="8153400" cy="990600"/>
          </a:xfrm>
        </p:spPr>
        <p:txBody>
          <a:bodyPr/>
          <a:lstStyle/>
          <a:p>
            <a:r>
              <a:rPr lang="en-US" altLang="zh-CN" dirty="0" smtClean="0"/>
              <a:t>4.1.5 </a:t>
            </a:r>
            <a:r>
              <a:rPr lang="zh-CN" altLang="en-US" dirty="0" smtClean="0"/>
              <a:t>应用图例</a:t>
            </a:r>
          </a:p>
        </p:txBody>
      </p:sp>
      <p:sp>
        <p:nvSpPr>
          <p:cNvPr id="4" name="灯片编号占位符 3"/>
          <p:cNvSpPr>
            <a:spLocks noGrp="1"/>
          </p:cNvSpPr>
          <p:nvPr>
            <p:ph type="sldNum" sz="quarter" idx="12"/>
          </p:nvPr>
        </p:nvSpPr>
        <p:spPr/>
        <p:txBody>
          <a:bodyPr>
            <a:normAutofit fontScale="85000" lnSpcReduction="20000"/>
          </a:bodyPr>
          <a:lstStyle/>
          <a:p>
            <a:pPr>
              <a:defRPr/>
            </a:pPr>
            <a:fld id="{32583841-FA99-42C5-96B2-330E6433C5C7}" type="slidenum">
              <a:rPr lang="en-US" altLang="zh-CN" smtClean="0"/>
              <a:pPr>
                <a:defRPr/>
              </a:pPr>
              <a:t>62</a:t>
            </a:fld>
            <a:endParaRPr lang="en-US" altLang="zh-CN"/>
          </a:p>
        </p:txBody>
      </p:sp>
      <p:pic>
        <p:nvPicPr>
          <p:cNvPr id="84996" name="Picture 5"/>
          <p:cNvPicPr>
            <a:picLocks noGrp="1" noChangeAspect="1" noChangeArrowheads="1"/>
          </p:cNvPicPr>
          <p:nvPr>
            <p:ph sz="quarter" idx="1"/>
          </p:nvPr>
        </p:nvPicPr>
        <p:blipFill>
          <a:blip r:embed="rId2" cstate="print"/>
          <a:srcRect/>
          <a:stretch>
            <a:fillRect/>
          </a:stretch>
        </p:blipFill>
        <p:spPr>
          <a:xfrm>
            <a:off x="838200" y="1676400"/>
            <a:ext cx="7772400" cy="4999038"/>
          </a:xfrm>
          <a:noFill/>
        </p:spPr>
      </p:pic>
    </p:spTree>
    <p:extLst>
      <p:ext uri="{BB962C8B-B14F-4D97-AF65-F5344CB8AC3E}">
        <p14:creationId xmlns:p14="http://schemas.microsoft.com/office/powerpoint/2010/main" xmlns="" val="3210379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4.1.6 </a:t>
            </a:r>
            <a:r>
              <a:rPr lang="zh-CN" altLang="en-US" dirty="0" smtClean="0"/>
              <a:t>结构特点 </a:t>
            </a:r>
          </a:p>
        </p:txBody>
      </p:sp>
      <p:sp>
        <p:nvSpPr>
          <p:cNvPr id="6451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4E1636D8-2830-4A3F-AFE9-A4306DE9149B}" type="slidenum">
              <a:rPr lang="en-US" altLang="zh-CN" smtClean="0">
                <a:latin typeface="Arial" pitchFamily="34" charset="0"/>
              </a:rPr>
              <a:pPr>
                <a:defRPr/>
              </a:pPr>
              <a:t>63</a:t>
            </a:fld>
            <a:endParaRPr lang="en-US" altLang="zh-CN" smtClean="0">
              <a:latin typeface="Arial" pitchFamily="34" charset="0"/>
            </a:endParaRPr>
          </a:p>
        </p:txBody>
      </p:sp>
      <p:sp>
        <p:nvSpPr>
          <p:cNvPr id="8192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使用屏蔽路由器或双宿主堡垒主机作防火墙，费用低，实现简单，处理速度快。屏蔽路由器提供硬件保护，双宿柱堡垒主机提供软硬件双重保护。</a:t>
            </a:r>
            <a:endParaRPr lang="en-US" altLang="zh-CN" dirty="0" smtClean="0"/>
          </a:p>
          <a:p>
            <a:r>
              <a:rPr lang="zh-CN" altLang="en-US" dirty="0" smtClean="0"/>
              <a:t>单层防御体系结构的缺点是：防火墙一旦被攻陷，屏蔽路由器仅仅起到一台路由器的作用，外部网络可以通过它直接和内部网络通信，内部网络的用户却很难察觉到防火墙已经失效；双宿主堡垒主机则使得内外网络的连接中断，无法提供正常的网络通信。</a:t>
            </a:r>
          </a:p>
        </p:txBody>
      </p:sp>
    </p:spTree>
    <p:extLst>
      <p:ext uri="{BB962C8B-B14F-4D97-AF65-F5344CB8AC3E}">
        <p14:creationId xmlns:p14="http://schemas.microsoft.com/office/powerpoint/2010/main" xmlns="" val="2131224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4.2 </a:t>
            </a:r>
            <a:r>
              <a:rPr lang="zh-CN" altLang="en-US" dirty="0" smtClean="0"/>
              <a:t>双层防御体系结构</a:t>
            </a:r>
          </a:p>
        </p:txBody>
      </p:sp>
      <p:sp>
        <p:nvSpPr>
          <p:cNvPr id="6553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B1CE697E-ED9F-4F86-9F82-7D1DEB8F952B}" type="slidenum">
              <a:rPr lang="en-US" altLang="zh-CN" smtClean="0">
                <a:latin typeface="Arial" pitchFamily="34" charset="0"/>
              </a:rPr>
              <a:pPr>
                <a:defRPr/>
              </a:pPr>
              <a:t>64</a:t>
            </a:fld>
            <a:endParaRPr lang="en-US" altLang="zh-CN" smtClean="0">
              <a:latin typeface="Arial" pitchFamily="34" charset="0"/>
            </a:endParaRPr>
          </a:p>
        </p:txBody>
      </p:sp>
      <p:sp>
        <p:nvSpPr>
          <p:cNvPr id="82947" name="Rectangle 3"/>
          <p:cNvSpPr>
            <a:spLocks noGrp="1" noChangeArrowheads="1"/>
          </p:cNvSpPr>
          <p:nvPr>
            <p:ph sz="quarter" idx="1"/>
          </p:nvPr>
        </p:nvSpPr>
        <p:spPr>
          <a:xfrm>
            <a:off x="612775" y="1600200"/>
            <a:ext cx="8153400" cy="4495800"/>
          </a:xfrm>
        </p:spPr>
        <p:txBody>
          <a:bodyPr>
            <a:normAutofit/>
          </a:bodyPr>
          <a:lstStyle/>
          <a:p>
            <a:r>
              <a:rPr lang="zh-CN" altLang="en-US" dirty="0" smtClean="0"/>
              <a:t>双层防御体系结构使用一个屏蔽路由器把内部网络和外部网络隔开，并由堡垒主机为内部网络提供代理服务。在这种体系结构中，安全要求主要依靠屏蔽路由器上的数据包过滤技术实现。</a:t>
            </a:r>
          </a:p>
        </p:txBody>
      </p:sp>
    </p:spTree>
    <p:extLst>
      <p:ext uri="{BB962C8B-B14F-4D97-AF65-F5344CB8AC3E}">
        <p14:creationId xmlns:p14="http://schemas.microsoft.com/office/powerpoint/2010/main" xmlns="" val="21592394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4.2.1 </a:t>
            </a:r>
            <a:r>
              <a:rPr lang="zh-CN" altLang="en-US" dirty="0" smtClean="0"/>
              <a:t>单宿主堡垒主机</a:t>
            </a:r>
          </a:p>
        </p:txBody>
      </p:sp>
      <p:sp>
        <p:nvSpPr>
          <p:cNvPr id="6656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4925FF6-9BAC-401D-8794-5FF4AD9D15D0}" type="slidenum">
              <a:rPr lang="en-US" altLang="zh-CN" smtClean="0">
                <a:latin typeface="Arial" pitchFamily="34" charset="0"/>
              </a:rPr>
              <a:pPr>
                <a:defRPr/>
              </a:pPr>
              <a:t>65</a:t>
            </a:fld>
            <a:endParaRPr lang="en-US" altLang="zh-CN" smtClean="0">
              <a:latin typeface="Arial" pitchFamily="34" charset="0"/>
            </a:endParaRPr>
          </a:p>
        </p:txBody>
      </p:sp>
      <p:sp>
        <p:nvSpPr>
          <p:cNvPr id="83971" name="Rectangle 3"/>
          <p:cNvSpPr>
            <a:spLocks noGrp="1" noChangeArrowheads="1"/>
          </p:cNvSpPr>
          <p:nvPr>
            <p:ph sz="quarter" idx="1"/>
          </p:nvPr>
        </p:nvSpPr>
        <p:spPr>
          <a:xfrm>
            <a:off x="611560" y="1556792"/>
            <a:ext cx="7778750" cy="5112568"/>
          </a:xfrm>
        </p:spPr>
        <p:txBody>
          <a:bodyPr>
            <a:normAutofit/>
          </a:bodyPr>
          <a:lstStyle/>
          <a:p>
            <a:pPr eaLnBrk="1" hangingPunct="1"/>
            <a:r>
              <a:rPr lang="zh-CN" altLang="en-US" dirty="0" smtClean="0"/>
              <a:t>使用单宿主堡垒主机的双层防御体系结构又称为“</a:t>
            </a:r>
            <a:r>
              <a:rPr lang="zh-CN" altLang="en-US" dirty="0" smtClean="0">
                <a:solidFill>
                  <a:srgbClr val="FF0000"/>
                </a:solidFill>
              </a:rPr>
              <a:t>被屏蔽主机体系结构</a:t>
            </a:r>
            <a:r>
              <a:rPr lang="zh-CN" altLang="en-US" dirty="0" smtClean="0"/>
              <a:t>”。</a:t>
            </a:r>
            <a:endParaRPr lang="en-US" altLang="zh-CN" dirty="0" smtClean="0"/>
          </a:p>
          <a:p>
            <a:pPr eaLnBrk="1" hangingPunct="1"/>
            <a:r>
              <a:rPr lang="zh-CN" altLang="en-US" dirty="0" smtClean="0"/>
              <a:t>单宿主堡垒主机是外部网络能连接到的唯一的内网主机。单宿主堡垒主机执行着验证和代理的功能。因此，单宿主堡垒主机要保持更高等级的主机安全。</a:t>
            </a:r>
            <a:endParaRPr lang="en-US" altLang="zh-CN" dirty="0" smtClean="0"/>
          </a:p>
          <a:p>
            <a:r>
              <a:rPr lang="zh-CN" altLang="en-US" dirty="0" smtClean="0"/>
              <a:t>屏蔽路由器上的包过滤策略被设计为：</a:t>
            </a:r>
            <a:endParaRPr lang="en-US" altLang="zh-CN" dirty="0" smtClean="0"/>
          </a:p>
          <a:p>
            <a:pPr lvl="1"/>
            <a:r>
              <a:rPr lang="zh-CN" altLang="en-US" dirty="0" smtClean="0"/>
              <a:t>来自外部网络的通信，只允许发往单宿主堡垒主机的数据包通过。</a:t>
            </a:r>
            <a:endParaRPr lang="en-US" altLang="zh-CN" dirty="0" smtClean="0"/>
          </a:p>
          <a:p>
            <a:pPr lvl="1"/>
            <a:r>
              <a:rPr lang="zh-CN" altLang="en-US" dirty="0" smtClean="0"/>
              <a:t>来自内部网络的通信，只允许经过了单宿主堡垒主机的数据包通过。</a:t>
            </a:r>
          </a:p>
        </p:txBody>
      </p:sp>
    </p:spTree>
    <p:extLst>
      <p:ext uri="{BB962C8B-B14F-4D97-AF65-F5344CB8AC3E}">
        <p14:creationId xmlns:p14="http://schemas.microsoft.com/office/powerpoint/2010/main" xmlns="" val="914240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4.2.2 </a:t>
            </a:r>
            <a:r>
              <a:rPr lang="zh-CN" altLang="en-US" dirty="0" smtClean="0"/>
              <a:t>部署位置</a:t>
            </a:r>
          </a:p>
        </p:txBody>
      </p:sp>
      <p:sp>
        <p:nvSpPr>
          <p:cNvPr id="6861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174E8EB4-22F7-47B7-BDCB-DD773E8427F5}" type="slidenum">
              <a:rPr lang="en-US" altLang="zh-CN" smtClean="0">
                <a:latin typeface="Arial" pitchFamily="34" charset="0"/>
              </a:rPr>
              <a:pPr>
                <a:defRPr/>
              </a:pPr>
              <a:t>66</a:t>
            </a:fld>
            <a:endParaRPr lang="en-US" altLang="zh-CN" smtClean="0">
              <a:latin typeface="Arial" pitchFamily="34" charset="0"/>
            </a:endParaRPr>
          </a:p>
        </p:txBody>
      </p:sp>
      <p:grpSp>
        <p:nvGrpSpPr>
          <p:cNvPr id="2" name="Group 4"/>
          <p:cNvGrpSpPr>
            <a:grpSpLocks/>
          </p:cNvGrpSpPr>
          <p:nvPr/>
        </p:nvGrpSpPr>
        <p:grpSpPr bwMode="auto">
          <a:xfrm>
            <a:off x="609600" y="1905000"/>
            <a:ext cx="7924800" cy="4038600"/>
            <a:chOff x="2332" y="11750"/>
            <a:chExt cx="6887" cy="3878"/>
          </a:xfrm>
        </p:grpSpPr>
        <p:pic>
          <p:nvPicPr>
            <p:cNvPr id="90117" name="Picture 5" descr="Router with firewall"/>
            <p:cNvPicPr>
              <a:picLocks noChangeAspect="1" noChangeArrowheads="1"/>
            </p:cNvPicPr>
            <p:nvPr/>
          </p:nvPicPr>
          <p:blipFill>
            <a:blip r:embed="rId2" cstate="print">
              <a:grayscl/>
            </a:blip>
            <a:srcRect/>
            <a:stretch>
              <a:fillRect/>
            </a:stretch>
          </p:blipFill>
          <p:spPr bwMode="auto">
            <a:xfrm>
              <a:off x="4523" y="13048"/>
              <a:ext cx="1094" cy="663"/>
            </a:xfrm>
            <a:prstGeom prst="rect">
              <a:avLst/>
            </a:prstGeom>
            <a:noFill/>
            <a:ln w="9525">
              <a:noFill/>
              <a:miter lim="800000"/>
              <a:headEnd/>
              <a:tailEnd/>
            </a:ln>
          </p:spPr>
        </p:pic>
        <p:pic>
          <p:nvPicPr>
            <p:cNvPr id="90118" name="Picture 6"/>
            <p:cNvPicPr>
              <a:picLocks noChangeAspect="1" noChangeArrowheads="1"/>
            </p:cNvPicPr>
            <p:nvPr/>
          </p:nvPicPr>
          <p:blipFill>
            <a:blip r:embed="rId3" cstate="print">
              <a:grayscl/>
            </a:blip>
            <a:srcRect/>
            <a:stretch>
              <a:fillRect/>
            </a:stretch>
          </p:blipFill>
          <p:spPr bwMode="auto">
            <a:xfrm flipH="1">
              <a:off x="6000" y="11750"/>
              <a:ext cx="1052" cy="1058"/>
            </a:xfrm>
            <a:prstGeom prst="rect">
              <a:avLst/>
            </a:prstGeom>
            <a:noFill/>
            <a:ln w="9525">
              <a:noFill/>
              <a:miter lim="800000"/>
              <a:headEnd/>
              <a:tailEnd/>
            </a:ln>
          </p:spPr>
        </p:pic>
        <p:pic>
          <p:nvPicPr>
            <p:cNvPr id="90119" name="Picture 7"/>
            <p:cNvPicPr>
              <a:picLocks noChangeArrowheads="1"/>
            </p:cNvPicPr>
            <p:nvPr/>
          </p:nvPicPr>
          <p:blipFill>
            <a:blip r:embed="rId4" cstate="print">
              <a:grayscl/>
            </a:blip>
            <a:srcRect/>
            <a:stretch>
              <a:fillRect/>
            </a:stretch>
          </p:blipFill>
          <p:spPr bwMode="auto">
            <a:xfrm flipH="1">
              <a:off x="5777" y="13998"/>
              <a:ext cx="594" cy="1103"/>
            </a:xfrm>
            <a:prstGeom prst="rect">
              <a:avLst/>
            </a:prstGeom>
            <a:noFill/>
            <a:ln w="9525">
              <a:noFill/>
              <a:miter lim="800000"/>
              <a:headEnd/>
              <a:tailEnd/>
            </a:ln>
          </p:spPr>
        </p:pic>
        <p:pic>
          <p:nvPicPr>
            <p:cNvPr id="90120" name="Picture 8"/>
            <p:cNvPicPr>
              <a:picLocks noChangeArrowheads="1"/>
            </p:cNvPicPr>
            <p:nvPr/>
          </p:nvPicPr>
          <p:blipFill>
            <a:blip r:embed="rId5" cstate="print">
              <a:grayscl/>
            </a:blip>
            <a:srcRect/>
            <a:stretch>
              <a:fillRect/>
            </a:stretch>
          </p:blipFill>
          <p:spPr bwMode="auto">
            <a:xfrm>
              <a:off x="7185" y="13861"/>
              <a:ext cx="590" cy="564"/>
            </a:xfrm>
            <a:prstGeom prst="rect">
              <a:avLst/>
            </a:prstGeom>
            <a:noFill/>
            <a:ln w="9525">
              <a:noFill/>
              <a:miter lim="800000"/>
              <a:headEnd/>
              <a:tailEnd/>
            </a:ln>
          </p:spPr>
        </p:pic>
        <p:pic>
          <p:nvPicPr>
            <p:cNvPr id="90121" name="Picture 9"/>
            <p:cNvPicPr>
              <a:picLocks noChangeArrowheads="1"/>
            </p:cNvPicPr>
            <p:nvPr/>
          </p:nvPicPr>
          <p:blipFill>
            <a:blip r:embed="rId5" cstate="print">
              <a:grayscl/>
            </a:blip>
            <a:srcRect/>
            <a:stretch>
              <a:fillRect/>
            </a:stretch>
          </p:blipFill>
          <p:spPr bwMode="auto">
            <a:xfrm>
              <a:off x="7655" y="12368"/>
              <a:ext cx="592" cy="563"/>
            </a:xfrm>
            <a:prstGeom prst="rect">
              <a:avLst/>
            </a:prstGeom>
            <a:noFill/>
            <a:ln w="9525">
              <a:noFill/>
              <a:miter lim="800000"/>
              <a:headEnd/>
              <a:tailEnd/>
            </a:ln>
          </p:spPr>
        </p:pic>
        <p:pic>
          <p:nvPicPr>
            <p:cNvPr id="90122" name="Picture 10"/>
            <p:cNvPicPr>
              <a:picLocks noChangeArrowheads="1"/>
            </p:cNvPicPr>
            <p:nvPr/>
          </p:nvPicPr>
          <p:blipFill>
            <a:blip r:embed="rId5" cstate="print">
              <a:grayscl/>
            </a:blip>
            <a:srcRect/>
            <a:stretch>
              <a:fillRect/>
            </a:stretch>
          </p:blipFill>
          <p:spPr bwMode="auto">
            <a:xfrm>
              <a:off x="8281" y="13861"/>
              <a:ext cx="591" cy="565"/>
            </a:xfrm>
            <a:prstGeom prst="rect">
              <a:avLst/>
            </a:prstGeom>
            <a:noFill/>
            <a:ln w="9525">
              <a:noFill/>
              <a:miter lim="800000"/>
              <a:headEnd/>
              <a:tailEnd/>
            </a:ln>
          </p:spPr>
        </p:pic>
        <p:sp>
          <p:nvSpPr>
            <p:cNvPr id="90123" name="Line 11"/>
            <p:cNvSpPr>
              <a:spLocks noChangeShapeType="1"/>
            </p:cNvSpPr>
            <p:nvPr/>
          </p:nvSpPr>
          <p:spPr bwMode="auto">
            <a:xfrm>
              <a:off x="5619" y="13455"/>
              <a:ext cx="3600" cy="1"/>
            </a:xfrm>
            <a:prstGeom prst="line">
              <a:avLst/>
            </a:prstGeom>
            <a:noFill/>
            <a:ln w="9525">
              <a:solidFill>
                <a:srgbClr val="000000"/>
              </a:solidFill>
              <a:round/>
              <a:headEnd/>
              <a:tailEnd/>
            </a:ln>
          </p:spPr>
          <p:txBody>
            <a:bodyPr/>
            <a:lstStyle/>
            <a:p>
              <a:endParaRPr lang="zh-CN" altLang="en-US"/>
            </a:p>
          </p:txBody>
        </p:sp>
        <p:sp>
          <p:nvSpPr>
            <p:cNvPr id="90124" name="Line 12"/>
            <p:cNvSpPr>
              <a:spLocks noChangeShapeType="1"/>
            </p:cNvSpPr>
            <p:nvPr/>
          </p:nvSpPr>
          <p:spPr bwMode="auto">
            <a:xfrm>
              <a:off x="7968" y="12911"/>
              <a:ext cx="1" cy="544"/>
            </a:xfrm>
            <a:prstGeom prst="line">
              <a:avLst/>
            </a:prstGeom>
            <a:noFill/>
            <a:ln w="9525">
              <a:solidFill>
                <a:srgbClr val="000000"/>
              </a:solidFill>
              <a:round/>
              <a:headEnd/>
              <a:tailEnd/>
            </a:ln>
          </p:spPr>
          <p:txBody>
            <a:bodyPr/>
            <a:lstStyle/>
            <a:p>
              <a:endParaRPr lang="zh-CN" altLang="en-US"/>
            </a:p>
          </p:txBody>
        </p:sp>
        <p:sp>
          <p:nvSpPr>
            <p:cNvPr id="90125" name="Line 13"/>
            <p:cNvSpPr>
              <a:spLocks noChangeShapeType="1"/>
            </p:cNvSpPr>
            <p:nvPr/>
          </p:nvSpPr>
          <p:spPr bwMode="auto">
            <a:xfrm>
              <a:off x="7498" y="13455"/>
              <a:ext cx="1" cy="406"/>
            </a:xfrm>
            <a:prstGeom prst="line">
              <a:avLst/>
            </a:prstGeom>
            <a:noFill/>
            <a:ln w="9525">
              <a:solidFill>
                <a:srgbClr val="000000"/>
              </a:solidFill>
              <a:round/>
              <a:headEnd/>
              <a:tailEnd/>
            </a:ln>
          </p:spPr>
          <p:txBody>
            <a:bodyPr/>
            <a:lstStyle/>
            <a:p>
              <a:endParaRPr lang="zh-CN" altLang="en-US"/>
            </a:p>
          </p:txBody>
        </p:sp>
        <p:sp>
          <p:nvSpPr>
            <p:cNvPr id="90126" name="Line 14"/>
            <p:cNvSpPr>
              <a:spLocks noChangeShapeType="1"/>
            </p:cNvSpPr>
            <p:nvPr/>
          </p:nvSpPr>
          <p:spPr bwMode="auto">
            <a:xfrm>
              <a:off x="8594" y="13455"/>
              <a:ext cx="1" cy="406"/>
            </a:xfrm>
            <a:prstGeom prst="line">
              <a:avLst/>
            </a:prstGeom>
            <a:noFill/>
            <a:ln w="9525">
              <a:solidFill>
                <a:srgbClr val="000000"/>
              </a:solidFill>
              <a:round/>
              <a:headEnd/>
              <a:tailEnd/>
            </a:ln>
          </p:spPr>
          <p:txBody>
            <a:bodyPr/>
            <a:lstStyle/>
            <a:p>
              <a:endParaRPr lang="zh-CN" altLang="en-US"/>
            </a:p>
          </p:txBody>
        </p:sp>
        <p:sp>
          <p:nvSpPr>
            <p:cNvPr id="90127" name="Line 15"/>
            <p:cNvSpPr>
              <a:spLocks noChangeShapeType="1"/>
            </p:cNvSpPr>
            <p:nvPr/>
          </p:nvSpPr>
          <p:spPr bwMode="auto">
            <a:xfrm>
              <a:off x="6079" y="13455"/>
              <a:ext cx="12" cy="543"/>
            </a:xfrm>
            <a:prstGeom prst="line">
              <a:avLst/>
            </a:prstGeom>
            <a:noFill/>
            <a:ln w="9525">
              <a:solidFill>
                <a:srgbClr val="000000"/>
              </a:solidFill>
              <a:round/>
              <a:headEnd/>
              <a:tailEnd/>
            </a:ln>
          </p:spPr>
          <p:txBody>
            <a:bodyPr/>
            <a:lstStyle/>
            <a:p>
              <a:endParaRPr lang="zh-CN" altLang="en-US"/>
            </a:p>
          </p:txBody>
        </p:sp>
        <p:pic>
          <p:nvPicPr>
            <p:cNvPr id="90128" name="Picture 16"/>
            <p:cNvPicPr>
              <a:picLocks noChangeArrowheads="1"/>
            </p:cNvPicPr>
            <p:nvPr/>
          </p:nvPicPr>
          <p:blipFill>
            <a:blip r:embed="rId6" cstate="print">
              <a:grayscl/>
            </a:blip>
            <a:srcRect/>
            <a:stretch>
              <a:fillRect/>
            </a:stretch>
          </p:blipFill>
          <p:spPr bwMode="auto">
            <a:xfrm>
              <a:off x="2332" y="12912"/>
              <a:ext cx="1408" cy="953"/>
            </a:xfrm>
            <a:prstGeom prst="rect">
              <a:avLst/>
            </a:prstGeom>
            <a:noFill/>
            <a:ln w="9525">
              <a:noFill/>
              <a:miter lim="800000"/>
              <a:headEnd/>
              <a:tailEnd/>
            </a:ln>
          </p:spPr>
        </p:pic>
        <p:sp>
          <p:nvSpPr>
            <p:cNvPr id="90129" name="Text Box 17"/>
            <p:cNvSpPr txBox="1">
              <a:spLocks noChangeArrowheads="1"/>
            </p:cNvSpPr>
            <p:nvPr/>
          </p:nvSpPr>
          <p:spPr bwMode="auto">
            <a:xfrm>
              <a:off x="5755" y="15221"/>
              <a:ext cx="1253" cy="407"/>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信息服务器</a:t>
              </a:r>
              <a:endParaRPr lang="zh-CN" altLang="en-US" sz="1200">
                <a:latin typeface="Verdana" pitchFamily="34" charset="0"/>
              </a:endParaRPr>
            </a:p>
          </p:txBody>
        </p:sp>
        <p:sp>
          <p:nvSpPr>
            <p:cNvPr id="90130" name="Text Box 18"/>
            <p:cNvSpPr txBox="1">
              <a:spLocks noChangeArrowheads="1"/>
            </p:cNvSpPr>
            <p:nvPr/>
          </p:nvSpPr>
          <p:spPr bwMode="auto">
            <a:xfrm>
              <a:off x="7634" y="14542"/>
              <a:ext cx="1251" cy="405"/>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专用主机</a:t>
              </a:r>
              <a:endParaRPr lang="zh-CN" altLang="en-US" sz="1200">
                <a:latin typeface="Verdana" pitchFamily="34" charset="0"/>
              </a:endParaRPr>
            </a:p>
          </p:txBody>
        </p:sp>
        <p:sp>
          <p:nvSpPr>
            <p:cNvPr id="90131" name="Text Box 19"/>
            <p:cNvSpPr txBox="1">
              <a:spLocks noChangeArrowheads="1"/>
            </p:cNvSpPr>
            <p:nvPr/>
          </p:nvSpPr>
          <p:spPr bwMode="auto">
            <a:xfrm>
              <a:off x="4347" y="13998"/>
              <a:ext cx="1252" cy="408"/>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屏蔽路由器</a:t>
              </a:r>
              <a:endParaRPr lang="zh-CN" altLang="en-US" sz="1200">
                <a:latin typeface="Verdana" pitchFamily="34" charset="0"/>
              </a:endParaRPr>
            </a:p>
          </p:txBody>
        </p:sp>
        <p:sp>
          <p:nvSpPr>
            <p:cNvPr id="90132" name="Text Box 20"/>
            <p:cNvSpPr txBox="1">
              <a:spLocks noChangeArrowheads="1"/>
            </p:cNvSpPr>
            <p:nvPr/>
          </p:nvSpPr>
          <p:spPr bwMode="auto">
            <a:xfrm>
              <a:off x="2782" y="13183"/>
              <a:ext cx="1252" cy="407"/>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互联网</a:t>
              </a:r>
              <a:endParaRPr lang="zh-CN" altLang="en-US" sz="1200">
                <a:latin typeface="Verdana" pitchFamily="34" charset="0"/>
              </a:endParaRPr>
            </a:p>
          </p:txBody>
        </p:sp>
        <p:sp>
          <p:nvSpPr>
            <p:cNvPr id="90133" name="Text Box 21"/>
            <p:cNvSpPr txBox="1">
              <a:spLocks noChangeArrowheads="1"/>
            </p:cNvSpPr>
            <p:nvPr/>
          </p:nvSpPr>
          <p:spPr bwMode="auto">
            <a:xfrm>
              <a:off x="4993" y="11825"/>
              <a:ext cx="1251" cy="408"/>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单宿主堡垒主机</a:t>
              </a:r>
              <a:endParaRPr lang="zh-CN" altLang="en-US" sz="1200">
                <a:latin typeface="Verdana" pitchFamily="34" charset="0"/>
              </a:endParaRPr>
            </a:p>
          </p:txBody>
        </p:sp>
        <p:cxnSp>
          <p:nvCxnSpPr>
            <p:cNvPr id="90134" name="AutoShape 22"/>
            <p:cNvCxnSpPr>
              <a:cxnSpLocks noChangeShapeType="1"/>
            </p:cNvCxnSpPr>
            <p:nvPr/>
          </p:nvCxnSpPr>
          <p:spPr bwMode="auto">
            <a:xfrm flipV="1">
              <a:off x="4173" y="12982"/>
              <a:ext cx="2191" cy="272"/>
            </a:xfrm>
            <a:prstGeom prst="bentConnector3">
              <a:avLst>
                <a:gd name="adj1" fmla="val 99361"/>
              </a:avLst>
            </a:prstGeom>
            <a:noFill/>
            <a:ln w="9525">
              <a:solidFill>
                <a:srgbClr val="000000"/>
              </a:solidFill>
              <a:miter lim="800000"/>
              <a:headEnd type="triangle" w="med" len="med"/>
              <a:tailEnd type="triangle" w="med" len="med"/>
            </a:ln>
          </p:spPr>
        </p:cxnSp>
        <p:cxnSp>
          <p:nvCxnSpPr>
            <p:cNvPr id="90135" name="AutoShape 23"/>
            <p:cNvCxnSpPr>
              <a:cxnSpLocks noChangeShapeType="1"/>
            </p:cNvCxnSpPr>
            <p:nvPr/>
          </p:nvCxnSpPr>
          <p:spPr bwMode="auto">
            <a:xfrm rot="-5400000">
              <a:off x="5937" y="13430"/>
              <a:ext cx="1296" cy="260"/>
            </a:xfrm>
            <a:prstGeom prst="bentConnector3">
              <a:avLst>
                <a:gd name="adj1" fmla="val 537"/>
              </a:avLst>
            </a:prstGeom>
            <a:noFill/>
            <a:ln w="9525">
              <a:solidFill>
                <a:srgbClr val="000000"/>
              </a:solidFill>
              <a:miter lim="800000"/>
              <a:headEnd type="triangle" w="med" len="med"/>
              <a:tailEnd type="triangle" w="med" len="med"/>
            </a:ln>
          </p:spPr>
        </p:cxnSp>
        <p:cxnSp>
          <p:nvCxnSpPr>
            <p:cNvPr id="90136" name="AutoShape 24"/>
            <p:cNvCxnSpPr>
              <a:cxnSpLocks noChangeShapeType="1"/>
            </p:cNvCxnSpPr>
            <p:nvPr/>
          </p:nvCxnSpPr>
          <p:spPr bwMode="auto">
            <a:xfrm>
              <a:off x="7028" y="12912"/>
              <a:ext cx="782" cy="408"/>
            </a:xfrm>
            <a:prstGeom prst="bentConnector3">
              <a:avLst>
                <a:gd name="adj1" fmla="val 0"/>
              </a:avLst>
            </a:prstGeom>
            <a:noFill/>
            <a:ln w="9525">
              <a:solidFill>
                <a:srgbClr val="000000"/>
              </a:solidFill>
              <a:miter lim="800000"/>
              <a:headEnd type="triangle" w="med" len="med"/>
              <a:tailEnd type="triangle" w="med" len="med"/>
            </a:ln>
          </p:spPr>
        </p:cxnSp>
        <p:sp>
          <p:nvSpPr>
            <p:cNvPr id="90137" name="Line 25"/>
            <p:cNvSpPr>
              <a:spLocks noChangeShapeType="1"/>
            </p:cNvSpPr>
            <p:nvPr/>
          </p:nvSpPr>
          <p:spPr bwMode="auto">
            <a:xfrm flipH="1">
              <a:off x="3740" y="13455"/>
              <a:ext cx="783" cy="1"/>
            </a:xfrm>
            <a:prstGeom prst="line">
              <a:avLst/>
            </a:prstGeom>
            <a:noFill/>
            <a:ln w="9525">
              <a:solidFill>
                <a:srgbClr val="000000"/>
              </a:solidFill>
              <a:round/>
              <a:headEnd/>
              <a:tailEnd type="triangle" w="med" len="med"/>
            </a:ln>
          </p:spPr>
          <p:txBody>
            <a:bodyPr/>
            <a:lstStyle/>
            <a:p>
              <a:endParaRPr lang="zh-CN" altLang="en-US"/>
            </a:p>
          </p:txBody>
        </p:sp>
        <p:sp>
          <p:nvSpPr>
            <p:cNvPr id="90138" name="Line 26"/>
            <p:cNvSpPr>
              <a:spLocks noChangeShapeType="1"/>
            </p:cNvSpPr>
            <p:nvPr/>
          </p:nvSpPr>
          <p:spPr bwMode="auto">
            <a:xfrm flipV="1">
              <a:off x="6558" y="12776"/>
              <a:ext cx="0" cy="679"/>
            </a:xfrm>
            <a:prstGeom prst="line">
              <a:avLst/>
            </a:prstGeom>
            <a:noFill/>
            <a:ln w="9525">
              <a:solidFill>
                <a:srgbClr val="000000"/>
              </a:solidFill>
              <a:round/>
              <a:headEnd/>
              <a:tailEnd/>
            </a:ln>
          </p:spPr>
          <p:txBody>
            <a:bodyPr/>
            <a:lstStyle/>
            <a:p>
              <a:endParaRPr lang="zh-CN" altLang="en-US"/>
            </a:p>
          </p:txBody>
        </p:sp>
      </p:grpSp>
    </p:spTree>
    <p:extLst>
      <p:ext uri="{BB962C8B-B14F-4D97-AF65-F5344CB8AC3E}">
        <p14:creationId xmlns:p14="http://schemas.microsoft.com/office/powerpoint/2010/main" xmlns="" val="20635073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xfrm>
            <a:off x="612775" y="228600"/>
            <a:ext cx="8153400" cy="990600"/>
          </a:xfrm>
        </p:spPr>
        <p:txBody>
          <a:bodyPr/>
          <a:lstStyle/>
          <a:p>
            <a:r>
              <a:rPr lang="en-US" altLang="zh-CN" dirty="0" smtClean="0"/>
              <a:t>4.2.3 </a:t>
            </a:r>
            <a:r>
              <a:rPr lang="zh-CN" altLang="en-US" dirty="0" smtClean="0"/>
              <a:t>应用图例</a:t>
            </a:r>
          </a:p>
        </p:txBody>
      </p:sp>
      <p:sp>
        <p:nvSpPr>
          <p:cNvPr id="4" name="灯片编号占位符 3"/>
          <p:cNvSpPr>
            <a:spLocks noGrp="1"/>
          </p:cNvSpPr>
          <p:nvPr>
            <p:ph type="sldNum" sz="quarter" idx="12"/>
          </p:nvPr>
        </p:nvSpPr>
        <p:spPr/>
        <p:txBody>
          <a:bodyPr>
            <a:normAutofit fontScale="85000" lnSpcReduction="20000"/>
          </a:bodyPr>
          <a:lstStyle/>
          <a:p>
            <a:pPr>
              <a:defRPr/>
            </a:pPr>
            <a:fld id="{75B7CE9E-8D4B-4EDC-B4EE-7F92DC7E20D6}" type="slidenum">
              <a:rPr lang="en-US" altLang="zh-CN" smtClean="0"/>
              <a:pPr>
                <a:defRPr/>
              </a:pPr>
              <a:t>67</a:t>
            </a:fld>
            <a:endParaRPr lang="en-US" altLang="zh-CN"/>
          </a:p>
        </p:txBody>
      </p:sp>
      <p:pic>
        <p:nvPicPr>
          <p:cNvPr id="91140" name="Picture 2"/>
          <p:cNvPicPr>
            <a:picLocks noGrp="1" noChangeAspect="1" noChangeArrowheads="1"/>
          </p:cNvPicPr>
          <p:nvPr>
            <p:ph sz="quarter" idx="1"/>
          </p:nvPr>
        </p:nvPicPr>
        <p:blipFill>
          <a:blip r:embed="rId2" cstate="print"/>
          <a:srcRect/>
          <a:stretch>
            <a:fillRect/>
          </a:stretch>
        </p:blipFill>
        <p:spPr>
          <a:xfrm>
            <a:off x="685800" y="1600200"/>
            <a:ext cx="7924800" cy="5049838"/>
          </a:xfrm>
          <a:noFill/>
        </p:spPr>
      </p:pic>
    </p:spTree>
    <p:extLst>
      <p:ext uri="{BB962C8B-B14F-4D97-AF65-F5344CB8AC3E}">
        <p14:creationId xmlns:p14="http://schemas.microsoft.com/office/powerpoint/2010/main" xmlns="" val="22951852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4.2.4 </a:t>
            </a:r>
            <a:r>
              <a:rPr lang="zh-CN" altLang="en-US" dirty="0" smtClean="0"/>
              <a:t>结构特点</a:t>
            </a:r>
          </a:p>
        </p:txBody>
      </p:sp>
      <p:sp>
        <p:nvSpPr>
          <p:cNvPr id="6963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3E7A94E9-1516-4659-A62E-A22EE54DBF87}" type="slidenum">
              <a:rPr lang="en-US" altLang="zh-CN" smtClean="0">
                <a:latin typeface="Arial" pitchFamily="34" charset="0"/>
              </a:rPr>
              <a:pPr>
                <a:defRPr/>
              </a:pPr>
              <a:t>68</a:t>
            </a:fld>
            <a:endParaRPr lang="en-US" altLang="zh-CN" smtClean="0">
              <a:latin typeface="Arial" pitchFamily="34" charset="0"/>
            </a:endParaRPr>
          </a:p>
        </p:txBody>
      </p:sp>
      <p:sp>
        <p:nvSpPr>
          <p:cNvPr id="8704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优点是：通过软硬件双重保护，实现了网络层和应用层的双层过滤，屏蔽了内网主机的细节特征，同时具有相当的灵活性。</a:t>
            </a:r>
          </a:p>
          <a:p>
            <a:pPr eaLnBrk="1" hangingPunct="1"/>
            <a:r>
              <a:rPr lang="zh-CN" altLang="en-US" dirty="0" smtClean="0"/>
              <a:t>缺点是：该体系结构的安全性主要由屏蔽路由器上的数据包过滤技术提供，一旦屏蔽路由器被攻破，外部网络的主机即可和内部网络的主机直接通信。</a:t>
            </a:r>
          </a:p>
        </p:txBody>
      </p:sp>
    </p:spTree>
    <p:extLst>
      <p:ext uri="{BB962C8B-B14F-4D97-AF65-F5344CB8AC3E}">
        <p14:creationId xmlns:p14="http://schemas.microsoft.com/office/powerpoint/2010/main" xmlns="" val="36686780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4.2.5 </a:t>
            </a:r>
            <a:r>
              <a:rPr lang="zh-CN" altLang="en-US" dirty="0" smtClean="0"/>
              <a:t>双宿主堡垒主机</a:t>
            </a:r>
          </a:p>
        </p:txBody>
      </p:sp>
      <p:sp>
        <p:nvSpPr>
          <p:cNvPr id="7065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72A9FCBC-3FEC-4147-AEFE-C844543ACF50}" type="slidenum">
              <a:rPr lang="en-US" altLang="zh-CN" smtClean="0">
                <a:latin typeface="Arial" pitchFamily="34" charset="0"/>
              </a:rPr>
              <a:pPr>
                <a:defRPr/>
              </a:pPr>
              <a:t>69</a:t>
            </a:fld>
            <a:endParaRPr lang="en-US" altLang="zh-CN" smtClean="0">
              <a:latin typeface="Arial" pitchFamily="34" charset="0"/>
            </a:endParaRPr>
          </a:p>
        </p:txBody>
      </p:sp>
      <p:sp>
        <p:nvSpPr>
          <p:cNvPr id="88067"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该体系结构以双宿主堡垒主机代替单宿主堡垒主机，在物理上解决了上一种结构体系的安全漏洞，提供一层软件保护和双重硬件保护。</a:t>
            </a:r>
            <a:endParaRPr lang="en-US" altLang="zh-CN" dirty="0" smtClean="0"/>
          </a:p>
          <a:p>
            <a:pPr eaLnBrk="1" hangingPunct="1"/>
            <a:r>
              <a:rPr lang="zh-CN" altLang="en-US" dirty="0" smtClean="0"/>
              <a:t>某些需要为外部网络提供服务的主机（如信息服务器）在安全策略的允许范围内可以和路由器直接通信。</a:t>
            </a:r>
          </a:p>
        </p:txBody>
      </p:sp>
    </p:spTree>
    <p:extLst>
      <p:ext uri="{BB962C8B-B14F-4D97-AF65-F5344CB8AC3E}">
        <p14:creationId xmlns:p14="http://schemas.microsoft.com/office/powerpoint/2010/main" xmlns="" val="302606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 </a:t>
            </a:r>
            <a:r>
              <a:rPr lang="zh-CN" altLang="en-US" dirty="0" smtClean="0"/>
              <a:t>防火墙的设计要求</a:t>
            </a:r>
          </a:p>
        </p:txBody>
      </p:sp>
      <p:sp>
        <p:nvSpPr>
          <p:cNvPr id="21507" name="灯片编号占位符 5"/>
          <p:cNvSpPr>
            <a:spLocks noGrp="1"/>
          </p:cNvSpPr>
          <p:nvPr>
            <p:ph type="sldNum" sz="quarter" idx="12"/>
          </p:nvPr>
        </p:nvSpPr>
        <p:spPr bwMode="auto">
          <a:ln>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fld id="{16B50DA5-F128-413B-855C-59D7964E5DB4}" type="slidenum">
              <a:rPr lang="en-US" altLang="zh-CN" sz="1200">
                <a:solidFill>
                  <a:srgbClr val="FFFFFF"/>
                </a:solidFill>
              </a:rPr>
              <a:pPr>
                <a:lnSpc>
                  <a:spcPct val="80000"/>
                </a:lnSpc>
              </a:pPr>
              <a:t>7</a:t>
            </a:fld>
            <a:endParaRPr lang="en-US" altLang="zh-CN" sz="1200">
              <a:solidFill>
                <a:srgbClr val="FFFFFF"/>
              </a:solidFill>
            </a:endParaRPr>
          </a:p>
        </p:txBody>
      </p:sp>
      <p:sp>
        <p:nvSpPr>
          <p:cNvPr id="10243" name="Rectangle 3"/>
          <p:cNvSpPr>
            <a:spLocks noGrp="1" noChangeArrowheads="1"/>
          </p:cNvSpPr>
          <p:nvPr>
            <p:ph sz="quarter" idx="1"/>
          </p:nvPr>
        </p:nvSpPr>
        <p:spPr>
          <a:xfrm>
            <a:off x="612775" y="1600200"/>
            <a:ext cx="8153400" cy="4495800"/>
          </a:xfrm>
        </p:spPr>
        <p:txBody>
          <a:bodyPr>
            <a:normAutofit/>
          </a:bodyPr>
          <a:lstStyle/>
          <a:p>
            <a:pPr>
              <a:lnSpc>
                <a:spcPct val="90000"/>
              </a:lnSpc>
            </a:pPr>
            <a:r>
              <a:rPr lang="zh-CN" altLang="en-US" dirty="0">
                <a:cs typeface="+mn-ea"/>
                <a:sym typeface="+mn-lt"/>
              </a:rPr>
              <a:t>防火墙将网络划分</a:t>
            </a:r>
            <a:r>
              <a:rPr lang="zh-CN" altLang="en-US" dirty="0" smtClean="0">
                <a:cs typeface="+mn-ea"/>
                <a:sym typeface="+mn-lt"/>
              </a:rPr>
              <a:t>为</a:t>
            </a:r>
            <a:r>
              <a:rPr lang="zh-CN" altLang="en-US" dirty="0" smtClean="0">
                <a:solidFill>
                  <a:srgbClr val="FF0000"/>
                </a:solidFill>
                <a:cs typeface="+mn-ea"/>
                <a:sym typeface="+mn-lt"/>
              </a:rPr>
              <a:t>可信任域</a:t>
            </a:r>
            <a:r>
              <a:rPr lang="zh-CN" altLang="en-US" dirty="0" smtClean="0">
                <a:cs typeface="+mn-ea"/>
                <a:sym typeface="+mn-lt"/>
              </a:rPr>
              <a:t>和</a:t>
            </a:r>
            <a:r>
              <a:rPr lang="zh-CN" altLang="en-US" dirty="0">
                <a:solidFill>
                  <a:srgbClr val="FF0000"/>
                </a:solidFill>
                <a:cs typeface="+mn-ea"/>
                <a:sym typeface="+mn-lt"/>
              </a:rPr>
              <a:t>不可信任域</a:t>
            </a:r>
            <a:r>
              <a:rPr lang="zh-CN" altLang="en-US" dirty="0" smtClean="0">
                <a:cs typeface="+mn-ea"/>
                <a:sym typeface="+mn-lt"/>
              </a:rPr>
              <a:t>。</a:t>
            </a:r>
            <a:endParaRPr lang="en-US" altLang="zh-CN" dirty="0" smtClean="0"/>
          </a:p>
          <a:p>
            <a:pPr>
              <a:lnSpc>
                <a:spcPct val="90000"/>
              </a:lnSpc>
            </a:pPr>
            <a:r>
              <a:rPr lang="zh-CN" altLang="en-US" dirty="0" smtClean="0"/>
              <a:t>防火墙是两域之间</a:t>
            </a:r>
            <a:r>
              <a:rPr lang="zh-CN" altLang="en-US" dirty="0">
                <a:solidFill>
                  <a:srgbClr val="FF0000"/>
                </a:solidFill>
              </a:rPr>
              <a:t>唯一</a:t>
            </a:r>
            <a:r>
              <a:rPr lang="zh-CN" altLang="en-US" dirty="0"/>
              <a:t>的出入口 。</a:t>
            </a:r>
          </a:p>
          <a:p>
            <a:pPr>
              <a:lnSpc>
                <a:spcPct val="90000"/>
              </a:lnSpc>
            </a:pPr>
            <a:r>
              <a:rPr lang="zh-CN" altLang="en-US" dirty="0"/>
              <a:t>防火墙只</a:t>
            </a:r>
            <a:r>
              <a:rPr lang="zh-CN" altLang="en-US" dirty="0" smtClean="0"/>
              <a:t>允许安全策略授权</a:t>
            </a:r>
            <a:r>
              <a:rPr lang="zh-CN" altLang="en-US" dirty="0"/>
              <a:t>的流量通过。</a:t>
            </a:r>
          </a:p>
          <a:p>
            <a:pPr>
              <a:lnSpc>
                <a:spcPct val="90000"/>
              </a:lnSpc>
            </a:pPr>
            <a:r>
              <a:rPr lang="zh-CN" altLang="en-US" dirty="0"/>
              <a:t>防火墙</a:t>
            </a:r>
            <a:r>
              <a:rPr lang="zh-CN" altLang="en-US" dirty="0" smtClean="0"/>
              <a:t>自身必须是</a:t>
            </a:r>
            <a:r>
              <a:rPr lang="zh-CN" altLang="en-US" dirty="0"/>
              <a:t>免疫的 。</a:t>
            </a:r>
          </a:p>
        </p:txBody>
      </p:sp>
    </p:spTree>
    <p:extLst>
      <p:ext uri="{BB962C8B-B14F-4D97-AF65-F5344CB8AC3E}">
        <p14:creationId xmlns:p14="http://schemas.microsoft.com/office/powerpoint/2010/main" xmlns="" val="263532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2" dur="500"/>
                                        <p:tgtEl>
                                          <p:spTgt spid="102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4.2.6 </a:t>
            </a:r>
            <a:r>
              <a:rPr lang="zh-CN" altLang="en-US" dirty="0" smtClean="0"/>
              <a:t>部署位置</a:t>
            </a:r>
          </a:p>
        </p:txBody>
      </p:sp>
      <p:sp>
        <p:nvSpPr>
          <p:cNvPr id="7168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0C930CE5-A06D-43AB-B2F8-F9AEBCB8B54E}" type="slidenum">
              <a:rPr lang="en-US" altLang="zh-CN" smtClean="0">
                <a:latin typeface="Arial" pitchFamily="34" charset="0"/>
              </a:rPr>
              <a:pPr>
                <a:defRPr/>
              </a:pPr>
              <a:t>70</a:t>
            </a:fld>
            <a:endParaRPr lang="en-US" altLang="zh-CN" smtClean="0">
              <a:latin typeface="Arial" pitchFamily="34" charset="0"/>
            </a:endParaRPr>
          </a:p>
        </p:txBody>
      </p:sp>
      <p:grpSp>
        <p:nvGrpSpPr>
          <p:cNvPr id="2" name="Group 29"/>
          <p:cNvGrpSpPr>
            <a:grpSpLocks/>
          </p:cNvGrpSpPr>
          <p:nvPr/>
        </p:nvGrpSpPr>
        <p:grpSpPr bwMode="auto">
          <a:xfrm>
            <a:off x="685800" y="1828800"/>
            <a:ext cx="7772400" cy="4114800"/>
            <a:chOff x="432" y="1152"/>
            <a:chExt cx="4896" cy="2592"/>
          </a:xfrm>
        </p:grpSpPr>
        <p:pic>
          <p:nvPicPr>
            <p:cNvPr id="94213" name="Picture 5" descr="Router with firewall"/>
            <p:cNvPicPr>
              <a:picLocks noChangeAspect="1" noChangeArrowheads="1"/>
            </p:cNvPicPr>
            <p:nvPr/>
          </p:nvPicPr>
          <p:blipFill>
            <a:blip r:embed="rId2" cstate="print">
              <a:grayscl/>
            </a:blip>
            <a:srcRect/>
            <a:stretch>
              <a:fillRect/>
            </a:stretch>
          </p:blipFill>
          <p:spPr bwMode="auto">
            <a:xfrm>
              <a:off x="2064" y="2020"/>
              <a:ext cx="814" cy="443"/>
            </a:xfrm>
            <a:prstGeom prst="rect">
              <a:avLst/>
            </a:prstGeom>
            <a:noFill/>
            <a:ln w="9525">
              <a:noFill/>
              <a:miter lim="800000"/>
              <a:headEnd/>
              <a:tailEnd/>
            </a:ln>
          </p:spPr>
        </p:pic>
        <p:pic>
          <p:nvPicPr>
            <p:cNvPr id="94214" name="Picture 6"/>
            <p:cNvPicPr>
              <a:picLocks noChangeAspect="1" noChangeArrowheads="1"/>
            </p:cNvPicPr>
            <p:nvPr/>
          </p:nvPicPr>
          <p:blipFill>
            <a:blip r:embed="rId3" cstate="print">
              <a:grayscl/>
            </a:blip>
            <a:srcRect/>
            <a:stretch>
              <a:fillRect/>
            </a:stretch>
          </p:blipFill>
          <p:spPr bwMode="auto">
            <a:xfrm flipH="1">
              <a:off x="3164" y="1152"/>
              <a:ext cx="783" cy="707"/>
            </a:xfrm>
            <a:prstGeom prst="rect">
              <a:avLst/>
            </a:prstGeom>
            <a:noFill/>
            <a:ln w="9525">
              <a:noFill/>
              <a:miter lim="800000"/>
              <a:headEnd/>
              <a:tailEnd/>
            </a:ln>
          </p:spPr>
        </p:pic>
        <p:pic>
          <p:nvPicPr>
            <p:cNvPr id="94215" name="Picture 7"/>
            <p:cNvPicPr>
              <a:picLocks noChangeArrowheads="1"/>
            </p:cNvPicPr>
            <p:nvPr/>
          </p:nvPicPr>
          <p:blipFill>
            <a:blip r:embed="rId4" cstate="print">
              <a:grayscl/>
            </a:blip>
            <a:srcRect/>
            <a:stretch>
              <a:fillRect/>
            </a:stretch>
          </p:blipFill>
          <p:spPr bwMode="auto">
            <a:xfrm flipH="1">
              <a:off x="2997" y="2655"/>
              <a:ext cx="443" cy="737"/>
            </a:xfrm>
            <a:prstGeom prst="rect">
              <a:avLst/>
            </a:prstGeom>
            <a:noFill/>
            <a:ln w="9525">
              <a:noFill/>
              <a:miter lim="800000"/>
              <a:headEnd/>
              <a:tailEnd/>
            </a:ln>
          </p:spPr>
        </p:pic>
        <p:pic>
          <p:nvPicPr>
            <p:cNvPr id="94216" name="Picture 8"/>
            <p:cNvPicPr>
              <a:picLocks noChangeArrowheads="1"/>
            </p:cNvPicPr>
            <p:nvPr/>
          </p:nvPicPr>
          <p:blipFill>
            <a:blip r:embed="rId5" cstate="print">
              <a:grayscl/>
            </a:blip>
            <a:srcRect/>
            <a:stretch>
              <a:fillRect/>
            </a:stretch>
          </p:blipFill>
          <p:spPr bwMode="auto">
            <a:xfrm>
              <a:off x="4046" y="2563"/>
              <a:ext cx="440" cy="377"/>
            </a:xfrm>
            <a:prstGeom prst="rect">
              <a:avLst/>
            </a:prstGeom>
            <a:noFill/>
            <a:ln w="9525">
              <a:noFill/>
              <a:miter lim="800000"/>
              <a:headEnd/>
              <a:tailEnd/>
            </a:ln>
          </p:spPr>
        </p:pic>
        <p:pic>
          <p:nvPicPr>
            <p:cNvPr id="94217" name="Picture 9"/>
            <p:cNvPicPr>
              <a:picLocks noChangeArrowheads="1"/>
            </p:cNvPicPr>
            <p:nvPr/>
          </p:nvPicPr>
          <p:blipFill>
            <a:blip r:embed="rId5" cstate="print">
              <a:grayscl/>
            </a:blip>
            <a:srcRect/>
            <a:stretch>
              <a:fillRect/>
            </a:stretch>
          </p:blipFill>
          <p:spPr bwMode="auto">
            <a:xfrm>
              <a:off x="4396" y="1565"/>
              <a:ext cx="441" cy="376"/>
            </a:xfrm>
            <a:prstGeom prst="rect">
              <a:avLst/>
            </a:prstGeom>
            <a:noFill/>
            <a:ln w="9525">
              <a:noFill/>
              <a:miter lim="800000"/>
              <a:headEnd/>
              <a:tailEnd/>
            </a:ln>
          </p:spPr>
        </p:pic>
        <p:pic>
          <p:nvPicPr>
            <p:cNvPr id="94218" name="Picture 10"/>
            <p:cNvPicPr>
              <a:picLocks noChangeArrowheads="1"/>
            </p:cNvPicPr>
            <p:nvPr/>
          </p:nvPicPr>
          <p:blipFill>
            <a:blip r:embed="rId5" cstate="print">
              <a:grayscl/>
            </a:blip>
            <a:srcRect/>
            <a:stretch>
              <a:fillRect/>
            </a:stretch>
          </p:blipFill>
          <p:spPr bwMode="auto">
            <a:xfrm>
              <a:off x="4863" y="2563"/>
              <a:ext cx="440" cy="378"/>
            </a:xfrm>
            <a:prstGeom prst="rect">
              <a:avLst/>
            </a:prstGeom>
            <a:noFill/>
            <a:ln w="9525">
              <a:noFill/>
              <a:miter lim="800000"/>
              <a:headEnd/>
              <a:tailEnd/>
            </a:ln>
          </p:spPr>
        </p:pic>
        <p:sp>
          <p:nvSpPr>
            <p:cNvPr id="94219" name="Line 11"/>
            <p:cNvSpPr>
              <a:spLocks noChangeShapeType="1"/>
            </p:cNvSpPr>
            <p:nvPr/>
          </p:nvSpPr>
          <p:spPr bwMode="auto">
            <a:xfrm>
              <a:off x="2880" y="2292"/>
              <a:ext cx="699" cy="0"/>
            </a:xfrm>
            <a:prstGeom prst="line">
              <a:avLst/>
            </a:prstGeom>
            <a:noFill/>
            <a:ln w="9525">
              <a:solidFill>
                <a:srgbClr val="000000"/>
              </a:solidFill>
              <a:round/>
              <a:headEnd/>
              <a:tailEnd/>
            </a:ln>
          </p:spPr>
          <p:txBody>
            <a:bodyPr/>
            <a:lstStyle/>
            <a:p>
              <a:endParaRPr lang="zh-CN" altLang="en-US"/>
            </a:p>
          </p:txBody>
        </p:sp>
        <p:sp>
          <p:nvSpPr>
            <p:cNvPr id="94220" name="Line 12"/>
            <p:cNvSpPr>
              <a:spLocks noChangeShapeType="1"/>
            </p:cNvSpPr>
            <p:nvPr/>
          </p:nvSpPr>
          <p:spPr bwMode="auto">
            <a:xfrm>
              <a:off x="4630" y="1928"/>
              <a:ext cx="0" cy="364"/>
            </a:xfrm>
            <a:prstGeom prst="line">
              <a:avLst/>
            </a:prstGeom>
            <a:noFill/>
            <a:ln w="9525">
              <a:solidFill>
                <a:srgbClr val="000000"/>
              </a:solidFill>
              <a:round/>
              <a:headEnd/>
              <a:tailEnd/>
            </a:ln>
          </p:spPr>
          <p:txBody>
            <a:bodyPr/>
            <a:lstStyle/>
            <a:p>
              <a:endParaRPr lang="zh-CN" altLang="en-US"/>
            </a:p>
          </p:txBody>
        </p:sp>
        <p:sp>
          <p:nvSpPr>
            <p:cNvPr id="94221" name="Line 13"/>
            <p:cNvSpPr>
              <a:spLocks noChangeShapeType="1"/>
            </p:cNvSpPr>
            <p:nvPr/>
          </p:nvSpPr>
          <p:spPr bwMode="auto">
            <a:xfrm>
              <a:off x="4280" y="2292"/>
              <a:ext cx="0" cy="271"/>
            </a:xfrm>
            <a:prstGeom prst="line">
              <a:avLst/>
            </a:prstGeom>
            <a:noFill/>
            <a:ln w="9525">
              <a:solidFill>
                <a:srgbClr val="000000"/>
              </a:solidFill>
              <a:round/>
              <a:headEnd/>
              <a:tailEnd/>
            </a:ln>
          </p:spPr>
          <p:txBody>
            <a:bodyPr/>
            <a:lstStyle/>
            <a:p>
              <a:endParaRPr lang="zh-CN" altLang="en-US"/>
            </a:p>
          </p:txBody>
        </p:sp>
        <p:sp>
          <p:nvSpPr>
            <p:cNvPr id="94222" name="Line 14"/>
            <p:cNvSpPr>
              <a:spLocks noChangeShapeType="1"/>
            </p:cNvSpPr>
            <p:nvPr/>
          </p:nvSpPr>
          <p:spPr bwMode="auto">
            <a:xfrm>
              <a:off x="5096" y="2292"/>
              <a:ext cx="0" cy="271"/>
            </a:xfrm>
            <a:prstGeom prst="line">
              <a:avLst/>
            </a:prstGeom>
            <a:noFill/>
            <a:ln w="9525">
              <a:solidFill>
                <a:srgbClr val="000000"/>
              </a:solidFill>
              <a:round/>
              <a:headEnd/>
              <a:tailEnd/>
            </a:ln>
          </p:spPr>
          <p:txBody>
            <a:bodyPr/>
            <a:lstStyle/>
            <a:p>
              <a:endParaRPr lang="zh-CN" altLang="en-US"/>
            </a:p>
          </p:txBody>
        </p:sp>
        <p:sp>
          <p:nvSpPr>
            <p:cNvPr id="94223" name="Line 15"/>
            <p:cNvSpPr>
              <a:spLocks noChangeShapeType="1"/>
            </p:cNvSpPr>
            <p:nvPr/>
          </p:nvSpPr>
          <p:spPr bwMode="auto">
            <a:xfrm>
              <a:off x="3223" y="2292"/>
              <a:ext cx="8" cy="363"/>
            </a:xfrm>
            <a:prstGeom prst="line">
              <a:avLst/>
            </a:prstGeom>
            <a:noFill/>
            <a:ln w="9525">
              <a:solidFill>
                <a:srgbClr val="000000"/>
              </a:solidFill>
              <a:round/>
              <a:headEnd/>
              <a:tailEnd/>
            </a:ln>
          </p:spPr>
          <p:txBody>
            <a:bodyPr/>
            <a:lstStyle/>
            <a:p>
              <a:endParaRPr lang="zh-CN" altLang="en-US"/>
            </a:p>
          </p:txBody>
        </p:sp>
        <p:pic>
          <p:nvPicPr>
            <p:cNvPr id="94224" name="Picture 16"/>
            <p:cNvPicPr>
              <a:picLocks noChangeArrowheads="1"/>
            </p:cNvPicPr>
            <p:nvPr/>
          </p:nvPicPr>
          <p:blipFill>
            <a:blip r:embed="rId6" cstate="print">
              <a:grayscl/>
            </a:blip>
            <a:srcRect/>
            <a:stretch>
              <a:fillRect/>
            </a:stretch>
          </p:blipFill>
          <p:spPr bwMode="auto">
            <a:xfrm>
              <a:off x="432" y="1929"/>
              <a:ext cx="1048" cy="637"/>
            </a:xfrm>
            <a:prstGeom prst="rect">
              <a:avLst/>
            </a:prstGeom>
            <a:noFill/>
            <a:ln w="9525">
              <a:noFill/>
              <a:miter lim="800000"/>
              <a:headEnd/>
              <a:tailEnd/>
            </a:ln>
          </p:spPr>
        </p:pic>
        <p:sp>
          <p:nvSpPr>
            <p:cNvPr id="94225" name="Text Box 17"/>
            <p:cNvSpPr txBox="1">
              <a:spLocks noChangeArrowheads="1"/>
            </p:cNvSpPr>
            <p:nvPr/>
          </p:nvSpPr>
          <p:spPr bwMode="auto">
            <a:xfrm>
              <a:off x="2982" y="3472"/>
              <a:ext cx="933" cy="272"/>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信息服务器</a:t>
              </a:r>
              <a:endParaRPr lang="zh-CN" altLang="en-US" sz="1200">
                <a:latin typeface="Verdana" pitchFamily="34" charset="0"/>
              </a:endParaRPr>
            </a:p>
          </p:txBody>
        </p:sp>
        <p:sp>
          <p:nvSpPr>
            <p:cNvPr id="94226" name="Text Box 18"/>
            <p:cNvSpPr txBox="1">
              <a:spLocks noChangeArrowheads="1"/>
            </p:cNvSpPr>
            <p:nvPr/>
          </p:nvSpPr>
          <p:spPr bwMode="auto">
            <a:xfrm>
              <a:off x="4381" y="3018"/>
              <a:ext cx="931" cy="271"/>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专用主机</a:t>
              </a:r>
              <a:endParaRPr lang="zh-CN" altLang="en-US" sz="1200">
                <a:latin typeface="Verdana" pitchFamily="34" charset="0"/>
              </a:endParaRPr>
            </a:p>
          </p:txBody>
        </p:sp>
        <p:sp>
          <p:nvSpPr>
            <p:cNvPr id="94227" name="Text Box 19"/>
            <p:cNvSpPr txBox="1">
              <a:spLocks noChangeArrowheads="1"/>
            </p:cNvSpPr>
            <p:nvPr/>
          </p:nvSpPr>
          <p:spPr bwMode="auto">
            <a:xfrm>
              <a:off x="1933" y="2655"/>
              <a:ext cx="932" cy="272"/>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屏蔽路由器</a:t>
              </a:r>
              <a:endParaRPr lang="zh-CN" altLang="en-US" sz="1200">
                <a:latin typeface="Verdana" pitchFamily="34" charset="0"/>
              </a:endParaRPr>
            </a:p>
          </p:txBody>
        </p:sp>
        <p:sp>
          <p:nvSpPr>
            <p:cNvPr id="94228" name="Text Box 20"/>
            <p:cNvSpPr txBox="1">
              <a:spLocks noChangeArrowheads="1"/>
            </p:cNvSpPr>
            <p:nvPr/>
          </p:nvSpPr>
          <p:spPr bwMode="auto">
            <a:xfrm>
              <a:off x="710" y="2090"/>
              <a:ext cx="934" cy="272"/>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互联网</a:t>
              </a:r>
              <a:endParaRPr lang="zh-CN" altLang="en-US" sz="1200">
                <a:latin typeface="Verdana" pitchFamily="34" charset="0"/>
              </a:endParaRPr>
            </a:p>
          </p:txBody>
        </p:sp>
        <p:sp>
          <p:nvSpPr>
            <p:cNvPr id="94229" name="Line 21"/>
            <p:cNvSpPr>
              <a:spLocks noChangeShapeType="1"/>
            </p:cNvSpPr>
            <p:nvPr/>
          </p:nvSpPr>
          <p:spPr bwMode="auto">
            <a:xfrm flipV="1">
              <a:off x="3579" y="1838"/>
              <a:ext cx="0" cy="454"/>
            </a:xfrm>
            <a:prstGeom prst="line">
              <a:avLst/>
            </a:prstGeom>
            <a:noFill/>
            <a:ln w="9525">
              <a:solidFill>
                <a:srgbClr val="000000"/>
              </a:solidFill>
              <a:round/>
              <a:headEnd/>
              <a:tailEnd/>
            </a:ln>
          </p:spPr>
          <p:txBody>
            <a:bodyPr/>
            <a:lstStyle/>
            <a:p>
              <a:endParaRPr lang="zh-CN" altLang="en-US"/>
            </a:p>
          </p:txBody>
        </p:sp>
        <p:sp>
          <p:nvSpPr>
            <p:cNvPr id="94230" name="Text Box 22"/>
            <p:cNvSpPr txBox="1">
              <a:spLocks noChangeArrowheads="1"/>
            </p:cNvSpPr>
            <p:nvPr/>
          </p:nvSpPr>
          <p:spPr bwMode="auto">
            <a:xfrm>
              <a:off x="2414" y="1202"/>
              <a:ext cx="931" cy="273"/>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双宿主堡垒主机</a:t>
              </a:r>
              <a:endParaRPr lang="zh-CN" altLang="en-US" sz="1200">
                <a:latin typeface="Verdana" pitchFamily="34" charset="0"/>
              </a:endParaRPr>
            </a:p>
          </p:txBody>
        </p:sp>
        <p:cxnSp>
          <p:nvCxnSpPr>
            <p:cNvPr id="94231" name="AutoShape 23"/>
            <p:cNvCxnSpPr>
              <a:cxnSpLocks noChangeShapeType="1"/>
            </p:cNvCxnSpPr>
            <p:nvPr/>
          </p:nvCxnSpPr>
          <p:spPr bwMode="auto">
            <a:xfrm flipV="1">
              <a:off x="1803" y="1975"/>
              <a:ext cx="1631" cy="182"/>
            </a:xfrm>
            <a:prstGeom prst="bentConnector3">
              <a:avLst>
                <a:gd name="adj1" fmla="val 99361"/>
              </a:avLst>
            </a:prstGeom>
            <a:noFill/>
            <a:ln w="9525">
              <a:solidFill>
                <a:srgbClr val="000000"/>
              </a:solidFill>
              <a:miter lim="800000"/>
              <a:headEnd type="triangle" w="med" len="med"/>
              <a:tailEnd type="triangle" w="med" len="med"/>
            </a:ln>
          </p:spPr>
        </p:cxnSp>
        <p:cxnSp>
          <p:nvCxnSpPr>
            <p:cNvPr id="94232" name="AutoShape 24"/>
            <p:cNvCxnSpPr>
              <a:cxnSpLocks noChangeShapeType="1"/>
            </p:cNvCxnSpPr>
            <p:nvPr/>
          </p:nvCxnSpPr>
          <p:spPr bwMode="auto">
            <a:xfrm rot="-5400000">
              <a:off x="3167" y="2265"/>
              <a:ext cx="866" cy="193"/>
            </a:xfrm>
            <a:prstGeom prst="bentConnector3">
              <a:avLst>
                <a:gd name="adj1" fmla="val 537"/>
              </a:avLst>
            </a:prstGeom>
            <a:noFill/>
            <a:ln w="9525">
              <a:solidFill>
                <a:srgbClr val="000000"/>
              </a:solidFill>
              <a:miter lim="800000"/>
              <a:headEnd type="triangle" w="med" len="med"/>
              <a:tailEnd type="triangle" w="med" len="med"/>
            </a:ln>
          </p:spPr>
        </p:cxnSp>
        <p:cxnSp>
          <p:nvCxnSpPr>
            <p:cNvPr id="94233" name="AutoShape 25"/>
            <p:cNvCxnSpPr>
              <a:cxnSpLocks noChangeShapeType="1"/>
            </p:cNvCxnSpPr>
            <p:nvPr/>
          </p:nvCxnSpPr>
          <p:spPr bwMode="auto">
            <a:xfrm>
              <a:off x="3930" y="1929"/>
              <a:ext cx="581" cy="272"/>
            </a:xfrm>
            <a:prstGeom prst="bentConnector3">
              <a:avLst>
                <a:gd name="adj1" fmla="val 0"/>
              </a:avLst>
            </a:prstGeom>
            <a:noFill/>
            <a:ln w="9525">
              <a:solidFill>
                <a:srgbClr val="000000"/>
              </a:solidFill>
              <a:miter lim="800000"/>
              <a:headEnd type="triangle" w="med" len="med"/>
              <a:tailEnd type="triangle" w="med" len="med"/>
            </a:ln>
          </p:spPr>
        </p:cxnSp>
        <p:sp>
          <p:nvSpPr>
            <p:cNvPr id="94234" name="Line 26"/>
            <p:cNvSpPr>
              <a:spLocks noChangeShapeType="1"/>
            </p:cNvSpPr>
            <p:nvPr/>
          </p:nvSpPr>
          <p:spPr bwMode="auto">
            <a:xfrm flipH="1">
              <a:off x="3812" y="2292"/>
              <a:ext cx="1516" cy="0"/>
            </a:xfrm>
            <a:prstGeom prst="line">
              <a:avLst/>
            </a:prstGeom>
            <a:noFill/>
            <a:ln w="9525">
              <a:solidFill>
                <a:srgbClr val="000000"/>
              </a:solidFill>
              <a:round/>
              <a:headEnd/>
              <a:tailEnd/>
            </a:ln>
          </p:spPr>
          <p:txBody>
            <a:bodyPr/>
            <a:lstStyle/>
            <a:p>
              <a:endParaRPr lang="zh-CN" altLang="en-US"/>
            </a:p>
          </p:txBody>
        </p:sp>
        <p:sp>
          <p:nvSpPr>
            <p:cNvPr id="94235" name="Line 27"/>
            <p:cNvSpPr>
              <a:spLocks noChangeShapeType="1"/>
            </p:cNvSpPr>
            <p:nvPr/>
          </p:nvSpPr>
          <p:spPr bwMode="auto">
            <a:xfrm flipV="1">
              <a:off x="3812" y="1838"/>
              <a:ext cx="0" cy="454"/>
            </a:xfrm>
            <a:prstGeom prst="line">
              <a:avLst/>
            </a:prstGeom>
            <a:noFill/>
            <a:ln w="9525">
              <a:solidFill>
                <a:srgbClr val="000000"/>
              </a:solidFill>
              <a:round/>
              <a:headEnd/>
              <a:tailEnd/>
            </a:ln>
          </p:spPr>
          <p:txBody>
            <a:bodyPr/>
            <a:lstStyle/>
            <a:p>
              <a:endParaRPr lang="zh-CN" altLang="en-US"/>
            </a:p>
          </p:txBody>
        </p:sp>
        <p:sp>
          <p:nvSpPr>
            <p:cNvPr id="94236" name="Line 28"/>
            <p:cNvSpPr>
              <a:spLocks noChangeShapeType="1"/>
            </p:cNvSpPr>
            <p:nvPr/>
          </p:nvSpPr>
          <p:spPr bwMode="auto">
            <a:xfrm flipH="1">
              <a:off x="1487" y="2262"/>
              <a:ext cx="582" cy="1"/>
            </a:xfrm>
            <a:prstGeom prst="line">
              <a:avLst/>
            </a:prstGeom>
            <a:noFill/>
            <a:ln w="9525">
              <a:solidFill>
                <a:srgbClr val="000000"/>
              </a:solidFill>
              <a:round/>
              <a:headEnd/>
              <a:tailEnd/>
            </a:ln>
          </p:spPr>
          <p:txBody>
            <a:bodyPr/>
            <a:lstStyle/>
            <a:p>
              <a:endParaRPr lang="zh-CN" altLang="en-US"/>
            </a:p>
          </p:txBody>
        </p:sp>
      </p:grpSp>
    </p:spTree>
    <p:extLst>
      <p:ext uri="{BB962C8B-B14F-4D97-AF65-F5344CB8AC3E}">
        <p14:creationId xmlns:p14="http://schemas.microsoft.com/office/powerpoint/2010/main" xmlns="" val="229871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612775" y="228600"/>
            <a:ext cx="8153400" cy="990600"/>
          </a:xfrm>
        </p:spPr>
        <p:txBody>
          <a:bodyPr/>
          <a:lstStyle/>
          <a:p>
            <a:r>
              <a:rPr lang="en-US" altLang="zh-CN" dirty="0" smtClean="0"/>
              <a:t>4.2.7 </a:t>
            </a:r>
            <a:r>
              <a:rPr lang="zh-CN" altLang="en-US" dirty="0" smtClean="0"/>
              <a:t>应用图例</a:t>
            </a:r>
          </a:p>
        </p:txBody>
      </p:sp>
      <p:sp>
        <p:nvSpPr>
          <p:cNvPr id="4" name="灯片编号占位符 3"/>
          <p:cNvSpPr>
            <a:spLocks noGrp="1"/>
          </p:cNvSpPr>
          <p:nvPr>
            <p:ph type="sldNum" sz="quarter" idx="12"/>
          </p:nvPr>
        </p:nvSpPr>
        <p:spPr/>
        <p:txBody>
          <a:bodyPr>
            <a:normAutofit fontScale="85000" lnSpcReduction="20000"/>
          </a:bodyPr>
          <a:lstStyle/>
          <a:p>
            <a:pPr>
              <a:defRPr/>
            </a:pPr>
            <a:fld id="{B48D5409-A6D8-4384-9189-EC3561519C53}" type="slidenum">
              <a:rPr lang="en-US" altLang="zh-CN" smtClean="0"/>
              <a:pPr>
                <a:defRPr/>
              </a:pPr>
              <a:t>71</a:t>
            </a:fld>
            <a:endParaRPr lang="en-US" altLang="zh-CN"/>
          </a:p>
        </p:txBody>
      </p:sp>
      <p:pic>
        <p:nvPicPr>
          <p:cNvPr id="95236" name="Picture 3"/>
          <p:cNvPicPr>
            <a:picLocks noGrp="1" noChangeAspect="1" noChangeArrowheads="1"/>
          </p:cNvPicPr>
          <p:nvPr>
            <p:ph sz="quarter" idx="1"/>
          </p:nvPr>
        </p:nvPicPr>
        <p:blipFill>
          <a:blip r:embed="rId2" cstate="print"/>
          <a:srcRect/>
          <a:stretch>
            <a:fillRect/>
          </a:stretch>
        </p:blipFill>
        <p:spPr>
          <a:xfrm>
            <a:off x="685800" y="1600200"/>
            <a:ext cx="8153400" cy="5053013"/>
          </a:xfrm>
          <a:noFill/>
        </p:spPr>
      </p:pic>
    </p:spTree>
    <p:extLst>
      <p:ext uri="{BB962C8B-B14F-4D97-AF65-F5344CB8AC3E}">
        <p14:creationId xmlns:p14="http://schemas.microsoft.com/office/powerpoint/2010/main" xmlns="" val="30515221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2775" y="228600"/>
            <a:ext cx="8153400" cy="990600"/>
          </a:xfrm>
        </p:spPr>
        <p:txBody>
          <a:bodyPr/>
          <a:lstStyle/>
          <a:p>
            <a:r>
              <a:rPr lang="en-US" altLang="zh-CN" dirty="0" smtClean="0"/>
              <a:t>4.3 </a:t>
            </a:r>
            <a:r>
              <a:rPr lang="zh-CN" altLang="en-US" dirty="0" smtClean="0"/>
              <a:t>三</a:t>
            </a:r>
            <a:r>
              <a:rPr lang="zh-CN" altLang="en-US" dirty="0"/>
              <a:t>层防御体系结构</a:t>
            </a:r>
            <a:endParaRPr lang="zh-CN" altLang="en-US" dirty="0" smtClean="0"/>
          </a:p>
        </p:txBody>
      </p:sp>
      <p:sp>
        <p:nvSpPr>
          <p:cNvPr id="7270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05AD9EF8-73CE-40A6-A239-B4A0926DBEFC}" type="slidenum">
              <a:rPr lang="en-US" altLang="zh-CN" smtClean="0">
                <a:latin typeface="Arial" pitchFamily="34" charset="0"/>
              </a:rPr>
              <a:pPr>
                <a:defRPr/>
              </a:pPr>
              <a:t>72</a:t>
            </a:fld>
            <a:endParaRPr lang="en-US" altLang="zh-CN" smtClean="0">
              <a:latin typeface="Arial" pitchFamily="34" charset="0"/>
            </a:endParaRPr>
          </a:p>
        </p:txBody>
      </p:sp>
      <p:sp>
        <p:nvSpPr>
          <p:cNvPr id="90115" name="Rectangle 3"/>
          <p:cNvSpPr>
            <a:spLocks noGrp="1" noChangeArrowheads="1"/>
          </p:cNvSpPr>
          <p:nvPr>
            <p:ph sz="quarter" idx="1"/>
          </p:nvPr>
        </p:nvSpPr>
        <p:spPr>
          <a:xfrm>
            <a:off x="612775" y="1600200"/>
            <a:ext cx="8153400" cy="5141168"/>
          </a:xfrm>
        </p:spPr>
        <p:txBody>
          <a:bodyPr>
            <a:normAutofit/>
          </a:bodyPr>
          <a:lstStyle/>
          <a:p>
            <a:r>
              <a:rPr lang="zh-CN" altLang="en-US" dirty="0" smtClean="0"/>
              <a:t>三</a:t>
            </a:r>
            <a:r>
              <a:rPr lang="zh-CN" altLang="en-US" dirty="0"/>
              <a:t>层防御体系结构使用</a:t>
            </a:r>
            <a:r>
              <a:rPr lang="zh-CN" altLang="en-US" dirty="0" smtClean="0"/>
              <a:t>两个包过滤路由器，一个在外部网络和单宿主堡垒主机之间，一个在单宿主堡垒主机和内部网络之间。这种配置创造出一个独立的子网，充当内部网络和外部网络之间的缓冲区，即所谓的“非军事区”。 </a:t>
            </a:r>
            <a:endParaRPr lang="en-US" altLang="zh-CN" dirty="0" smtClean="0"/>
          </a:p>
          <a:p>
            <a:pPr eaLnBrk="1" hangingPunct="1"/>
            <a:r>
              <a:rPr lang="en-US" altLang="zh-CN" dirty="0" smtClean="0">
                <a:latin typeface="Arial" pitchFamily="34" charset="0"/>
              </a:rPr>
              <a:t>“</a:t>
            </a:r>
            <a:r>
              <a:rPr lang="zh-CN" altLang="en-US" dirty="0" smtClean="0">
                <a:solidFill>
                  <a:srgbClr val="FF0000"/>
                </a:solidFill>
              </a:rPr>
              <a:t>非军事区</a:t>
            </a:r>
            <a:r>
              <a:rPr lang="zh-CN" altLang="en-US" dirty="0" smtClean="0">
                <a:latin typeface="Arial" pitchFamily="34" charset="0"/>
              </a:rPr>
              <a:t>”</a:t>
            </a:r>
            <a:r>
              <a:rPr lang="zh-CN" altLang="en-US" dirty="0" smtClean="0"/>
              <a:t>（</a:t>
            </a:r>
            <a:r>
              <a:rPr lang="en-US" altLang="zh-CN" dirty="0" err="1" smtClean="0"/>
              <a:t>DeMilitarized</a:t>
            </a:r>
            <a:r>
              <a:rPr lang="en-US" altLang="zh-CN" dirty="0" smtClean="0"/>
              <a:t> Zone</a:t>
            </a:r>
            <a:r>
              <a:rPr lang="zh-CN" altLang="en-US" dirty="0" smtClean="0"/>
              <a:t>，</a:t>
            </a:r>
            <a:r>
              <a:rPr lang="en-US" altLang="zh-CN" dirty="0" smtClean="0"/>
              <a:t>DMZ</a:t>
            </a:r>
            <a:r>
              <a:rPr lang="zh-CN" altLang="en-US" dirty="0" smtClean="0"/>
              <a:t>）是为了解决设置防火墙后外部网络不能直接访问内网服务器的问题而设立的一个非安全系统与安全系统之间的缓冲区，这个缓冲区位于内部网络和外部网络之间，放置一些必须公开的服务器设施，如</a:t>
            </a:r>
            <a:r>
              <a:rPr lang="en-US" altLang="zh-CN" dirty="0" smtClean="0"/>
              <a:t>Web</a:t>
            </a:r>
            <a:r>
              <a:rPr lang="zh-CN" altLang="en-US" dirty="0" smtClean="0"/>
              <a:t>服务器、</a:t>
            </a:r>
            <a:r>
              <a:rPr lang="en-US" altLang="zh-CN" dirty="0" smtClean="0"/>
              <a:t>FTP</a:t>
            </a:r>
            <a:r>
              <a:rPr lang="zh-CN" altLang="en-US" dirty="0" smtClean="0"/>
              <a:t>服务器等。</a:t>
            </a:r>
          </a:p>
          <a:p>
            <a:pPr eaLnBrk="1" hangingPunct="1"/>
            <a:endParaRPr lang="zh-CN" altLang="en-US" dirty="0" smtClean="0"/>
          </a:p>
        </p:txBody>
      </p:sp>
    </p:spTree>
    <p:extLst>
      <p:ext uri="{BB962C8B-B14F-4D97-AF65-F5344CB8AC3E}">
        <p14:creationId xmlns:p14="http://schemas.microsoft.com/office/powerpoint/2010/main" xmlns="" val="20150730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2774" y="228600"/>
            <a:ext cx="8423721" cy="990600"/>
          </a:xfrm>
        </p:spPr>
        <p:txBody>
          <a:bodyPr>
            <a:normAutofit/>
          </a:bodyPr>
          <a:lstStyle/>
          <a:p>
            <a:pPr eaLnBrk="1" hangingPunct="1"/>
            <a:r>
              <a:rPr lang="en-US" altLang="zh-CN" dirty="0" smtClean="0"/>
              <a:t>4.3.1 </a:t>
            </a:r>
            <a:r>
              <a:rPr lang="zh-CN" altLang="en-US" dirty="0" smtClean="0"/>
              <a:t>部署位置</a:t>
            </a:r>
          </a:p>
        </p:txBody>
      </p:sp>
      <p:sp>
        <p:nvSpPr>
          <p:cNvPr id="73731"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483D6AA9-53BF-499A-A3A2-49969D15C8E8}" type="slidenum">
              <a:rPr lang="en-US" altLang="zh-CN" smtClean="0">
                <a:latin typeface="Arial" pitchFamily="34" charset="0"/>
              </a:rPr>
              <a:pPr>
                <a:defRPr/>
              </a:pPr>
              <a:t>73</a:t>
            </a:fld>
            <a:endParaRPr lang="en-US" altLang="zh-CN" smtClean="0">
              <a:latin typeface="Arial" pitchFamily="34" charset="0"/>
            </a:endParaRPr>
          </a:p>
        </p:txBody>
      </p:sp>
      <p:grpSp>
        <p:nvGrpSpPr>
          <p:cNvPr id="2" name="Group 64"/>
          <p:cNvGrpSpPr>
            <a:grpSpLocks/>
          </p:cNvGrpSpPr>
          <p:nvPr/>
        </p:nvGrpSpPr>
        <p:grpSpPr bwMode="auto">
          <a:xfrm>
            <a:off x="609600" y="1828800"/>
            <a:ext cx="7924800" cy="4114800"/>
            <a:chOff x="384" y="1152"/>
            <a:chExt cx="4992" cy="2592"/>
          </a:xfrm>
        </p:grpSpPr>
        <p:pic>
          <p:nvPicPr>
            <p:cNvPr id="97285" name="Picture 5" descr="Router with firewall"/>
            <p:cNvPicPr>
              <a:picLocks noChangeAspect="1" noChangeArrowheads="1"/>
            </p:cNvPicPr>
            <p:nvPr/>
          </p:nvPicPr>
          <p:blipFill>
            <a:blip r:embed="rId2" cstate="print">
              <a:grayscl/>
            </a:blip>
            <a:srcRect/>
            <a:stretch>
              <a:fillRect/>
            </a:stretch>
          </p:blipFill>
          <p:spPr bwMode="auto">
            <a:xfrm>
              <a:off x="1615" y="2093"/>
              <a:ext cx="775" cy="433"/>
            </a:xfrm>
            <a:prstGeom prst="rect">
              <a:avLst/>
            </a:prstGeom>
            <a:noFill/>
            <a:ln w="9525">
              <a:noFill/>
              <a:miter lim="800000"/>
              <a:headEnd/>
              <a:tailEnd/>
            </a:ln>
          </p:spPr>
        </p:pic>
        <p:pic>
          <p:nvPicPr>
            <p:cNvPr id="97286" name="Picture 6" descr="Router with firewall"/>
            <p:cNvPicPr>
              <a:picLocks noChangeAspect="1" noChangeArrowheads="1"/>
            </p:cNvPicPr>
            <p:nvPr/>
          </p:nvPicPr>
          <p:blipFill>
            <a:blip r:embed="rId2" cstate="print">
              <a:grayscl/>
            </a:blip>
            <a:srcRect/>
            <a:stretch>
              <a:fillRect/>
            </a:stretch>
          </p:blipFill>
          <p:spPr bwMode="auto">
            <a:xfrm>
              <a:off x="3268" y="2095"/>
              <a:ext cx="776" cy="434"/>
            </a:xfrm>
            <a:prstGeom prst="rect">
              <a:avLst/>
            </a:prstGeom>
            <a:noFill/>
            <a:ln w="9525">
              <a:noFill/>
              <a:miter lim="800000"/>
              <a:headEnd/>
              <a:tailEnd/>
            </a:ln>
          </p:spPr>
        </p:pic>
        <p:pic>
          <p:nvPicPr>
            <p:cNvPr id="97287" name="Picture 7"/>
            <p:cNvPicPr>
              <a:picLocks noChangeAspect="1" noChangeArrowheads="1"/>
            </p:cNvPicPr>
            <p:nvPr/>
          </p:nvPicPr>
          <p:blipFill>
            <a:blip r:embed="rId3" cstate="print">
              <a:grayscl/>
            </a:blip>
            <a:srcRect/>
            <a:stretch>
              <a:fillRect/>
            </a:stretch>
          </p:blipFill>
          <p:spPr bwMode="auto">
            <a:xfrm flipH="1">
              <a:off x="2607" y="1152"/>
              <a:ext cx="746" cy="693"/>
            </a:xfrm>
            <a:prstGeom prst="rect">
              <a:avLst/>
            </a:prstGeom>
            <a:noFill/>
            <a:ln w="9525">
              <a:noFill/>
              <a:miter lim="800000"/>
              <a:headEnd/>
              <a:tailEnd/>
            </a:ln>
          </p:spPr>
        </p:pic>
        <p:pic>
          <p:nvPicPr>
            <p:cNvPr id="97288" name="Picture 8"/>
            <p:cNvPicPr>
              <a:picLocks noChangeArrowheads="1"/>
            </p:cNvPicPr>
            <p:nvPr/>
          </p:nvPicPr>
          <p:blipFill>
            <a:blip r:embed="rId4" cstate="print">
              <a:grayscl/>
            </a:blip>
            <a:srcRect/>
            <a:stretch>
              <a:fillRect/>
            </a:stretch>
          </p:blipFill>
          <p:spPr bwMode="auto">
            <a:xfrm flipH="1">
              <a:off x="2485" y="2689"/>
              <a:ext cx="421" cy="721"/>
            </a:xfrm>
            <a:prstGeom prst="rect">
              <a:avLst/>
            </a:prstGeom>
            <a:noFill/>
            <a:ln w="9525">
              <a:noFill/>
              <a:miter lim="800000"/>
              <a:headEnd/>
              <a:tailEnd/>
            </a:ln>
          </p:spPr>
        </p:pic>
        <p:sp>
          <p:nvSpPr>
            <p:cNvPr id="97289" name="Line 9"/>
            <p:cNvSpPr>
              <a:spLocks noChangeShapeType="1"/>
            </p:cNvSpPr>
            <p:nvPr/>
          </p:nvSpPr>
          <p:spPr bwMode="auto">
            <a:xfrm>
              <a:off x="2645" y="2319"/>
              <a:ext cx="7" cy="356"/>
            </a:xfrm>
            <a:prstGeom prst="line">
              <a:avLst/>
            </a:prstGeom>
            <a:noFill/>
            <a:ln w="9525">
              <a:solidFill>
                <a:srgbClr val="000000"/>
              </a:solidFill>
              <a:round/>
              <a:headEnd/>
              <a:tailEnd/>
            </a:ln>
          </p:spPr>
          <p:txBody>
            <a:bodyPr/>
            <a:lstStyle/>
            <a:p>
              <a:endParaRPr lang="zh-CN" altLang="en-US"/>
            </a:p>
          </p:txBody>
        </p:sp>
        <p:pic>
          <p:nvPicPr>
            <p:cNvPr id="97290" name="Picture 10"/>
            <p:cNvPicPr>
              <a:picLocks noChangeArrowheads="1"/>
            </p:cNvPicPr>
            <p:nvPr/>
          </p:nvPicPr>
          <p:blipFill>
            <a:blip r:embed="rId5" cstate="print">
              <a:grayscl/>
            </a:blip>
            <a:srcRect/>
            <a:stretch>
              <a:fillRect/>
            </a:stretch>
          </p:blipFill>
          <p:spPr bwMode="auto">
            <a:xfrm>
              <a:off x="384" y="1966"/>
              <a:ext cx="998" cy="624"/>
            </a:xfrm>
            <a:prstGeom prst="rect">
              <a:avLst/>
            </a:prstGeom>
            <a:noFill/>
            <a:ln w="9525">
              <a:noFill/>
              <a:miter lim="800000"/>
              <a:headEnd/>
              <a:tailEnd/>
            </a:ln>
          </p:spPr>
        </p:pic>
        <p:sp>
          <p:nvSpPr>
            <p:cNvPr id="97291" name="Text Box 11"/>
            <p:cNvSpPr txBox="1">
              <a:spLocks noChangeArrowheads="1"/>
            </p:cNvSpPr>
            <p:nvPr/>
          </p:nvSpPr>
          <p:spPr bwMode="auto">
            <a:xfrm>
              <a:off x="2811" y="3478"/>
              <a:ext cx="888" cy="266"/>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信息服务器</a:t>
              </a:r>
              <a:endParaRPr lang="zh-CN" altLang="en-US" sz="1200">
                <a:latin typeface="Verdana" pitchFamily="34" charset="0"/>
              </a:endParaRPr>
            </a:p>
          </p:txBody>
        </p:sp>
        <p:sp>
          <p:nvSpPr>
            <p:cNvPr id="97292" name="Text Box 12"/>
            <p:cNvSpPr txBox="1">
              <a:spLocks noChangeArrowheads="1"/>
            </p:cNvSpPr>
            <p:nvPr/>
          </p:nvSpPr>
          <p:spPr bwMode="auto">
            <a:xfrm>
              <a:off x="3360" y="2784"/>
              <a:ext cx="886" cy="267"/>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屏蔽路由器</a:t>
              </a:r>
              <a:endParaRPr lang="zh-CN" altLang="en-US" sz="1200">
                <a:latin typeface="Verdana" pitchFamily="34" charset="0"/>
              </a:endParaRPr>
            </a:p>
          </p:txBody>
        </p:sp>
        <p:sp>
          <p:nvSpPr>
            <p:cNvPr id="97293" name="Text Box 13"/>
            <p:cNvSpPr txBox="1">
              <a:spLocks noChangeArrowheads="1"/>
            </p:cNvSpPr>
            <p:nvPr/>
          </p:nvSpPr>
          <p:spPr bwMode="auto">
            <a:xfrm>
              <a:off x="649" y="2125"/>
              <a:ext cx="888" cy="265"/>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互联网</a:t>
              </a:r>
              <a:endParaRPr lang="zh-CN" altLang="en-US" sz="1200">
                <a:latin typeface="Verdana" pitchFamily="34" charset="0"/>
              </a:endParaRPr>
            </a:p>
          </p:txBody>
        </p:sp>
        <p:sp>
          <p:nvSpPr>
            <p:cNvPr id="97294" name="Text Box 14"/>
            <p:cNvSpPr txBox="1">
              <a:spLocks noChangeArrowheads="1"/>
            </p:cNvSpPr>
            <p:nvPr/>
          </p:nvSpPr>
          <p:spPr bwMode="auto">
            <a:xfrm>
              <a:off x="1937" y="1294"/>
              <a:ext cx="886" cy="267"/>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单宿主堡垒主机</a:t>
              </a:r>
              <a:endParaRPr lang="zh-CN" altLang="en-US" sz="1200">
                <a:latin typeface="Verdana" pitchFamily="34" charset="0"/>
              </a:endParaRPr>
            </a:p>
          </p:txBody>
        </p:sp>
        <p:cxnSp>
          <p:nvCxnSpPr>
            <p:cNvPr id="97295" name="AutoShape 15"/>
            <p:cNvCxnSpPr>
              <a:cxnSpLocks noChangeShapeType="1"/>
            </p:cNvCxnSpPr>
            <p:nvPr/>
          </p:nvCxnSpPr>
          <p:spPr bwMode="auto">
            <a:xfrm flipV="1">
              <a:off x="1436" y="1884"/>
              <a:ext cx="1289" cy="291"/>
            </a:xfrm>
            <a:prstGeom prst="bentConnector3">
              <a:avLst>
                <a:gd name="adj1" fmla="val 100139"/>
              </a:avLst>
            </a:prstGeom>
            <a:noFill/>
            <a:ln w="9525">
              <a:solidFill>
                <a:srgbClr val="000000"/>
              </a:solidFill>
              <a:miter lim="800000"/>
              <a:headEnd type="triangle" w="med" len="med"/>
              <a:tailEnd type="triangle" w="med" len="med"/>
            </a:ln>
          </p:spPr>
        </p:cxnSp>
        <p:cxnSp>
          <p:nvCxnSpPr>
            <p:cNvPr id="97296" name="AutoShape 16"/>
            <p:cNvCxnSpPr>
              <a:cxnSpLocks noChangeShapeType="1"/>
            </p:cNvCxnSpPr>
            <p:nvPr/>
          </p:nvCxnSpPr>
          <p:spPr bwMode="auto">
            <a:xfrm rot="-5400000">
              <a:off x="2644" y="2375"/>
              <a:ext cx="848" cy="184"/>
            </a:xfrm>
            <a:prstGeom prst="bentConnector3">
              <a:avLst>
                <a:gd name="adj1" fmla="val 537"/>
              </a:avLst>
            </a:prstGeom>
            <a:noFill/>
            <a:ln w="9525">
              <a:solidFill>
                <a:srgbClr val="000000"/>
              </a:solidFill>
              <a:miter lim="800000"/>
              <a:headEnd type="triangle" w="med" len="med"/>
              <a:tailEnd type="triangle" w="med" len="med"/>
            </a:ln>
          </p:spPr>
        </p:cxnSp>
        <p:cxnSp>
          <p:nvCxnSpPr>
            <p:cNvPr id="97297" name="AutoShape 17"/>
            <p:cNvCxnSpPr>
              <a:cxnSpLocks noChangeShapeType="1"/>
            </p:cNvCxnSpPr>
            <p:nvPr/>
          </p:nvCxnSpPr>
          <p:spPr bwMode="auto">
            <a:xfrm>
              <a:off x="3268" y="1917"/>
              <a:ext cx="1146" cy="257"/>
            </a:xfrm>
            <a:prstGeom prst="bentConnector3">
              <a:avLst>
                <a:gd name="adj1" fmla="val 56"/>
              </a:avLst>
            </a:prstGeom>
            <a:noFill/>
            <a:ln w="9525">
              <a:solidFill>
                <a:srgbClr val="000000"/>
              </a:solidFill>
              <a:miter lim="800000"/>
              <a:headEnd type="triangle" w="med" len="med"/>
              <a:tailEnd type="triangle" w="med" len="med"/>
            </a:ln>
          </p:spPr>
        </p:cxnSp>
        <p:sp>
          <p:nvSpPr>
            <p:cNvPr id="97298" name="Line 18"/>
            <p:cNvSpPr>
              <a:spLocks noChangeShapeType="1"/>
            </p:cNvSpPr>
            <p:nvPr/>
          </p:nvSpPr>
          <p:spPr bwMode="auto">
            <a:xfrm flipH="1">
              <a:off x="1388" y="2292"/>
              <a:ext cx="252" cy="2"/>
            </a:xfrm>
            <a:prstGeom prst="line">
              <a:avLst/>
            </a:prstGeom>
            <a:noFill/>
            <a:ln w="9525">
              <a:solidFill>
                <a:srgbClr val="000000"/>
              </a:solidFill>
              <a:round/>
              <a:headEnd/>
              <a:tailEnd/>
            </a:ln>
          </p:spPr>
          <p:txBody>
            <a:bodyPr/>
            <a:lstStyle/>
            <a:p>
              <a:endParaRPr lang="zh-CN" altLang="en-US"/>
            </a:p>
          </p:txBody>
        </p:sp>
        <p:sp>
          <p:nvSpPr>
            <p:cNvPr id="97299" name="Line 19"/>
            <p:cNvSpPr>
              <a:spLocks noChangeShapeType="1"/>
            </p:cNvSpPr>
            <p:nvPr/>
          </p:nvSpPr>
          <p:spPr bwMode="auto">
            <a:xfrm flipH="1" flipV="1">
              <a:off x="2385" y="2311"/>
              <a:ext cx="900" cy="3"/>
            </a:xfrm>
            <a:prstGeom prst="line">
              <a:avLst/>
            </a:prstGeom>
            <a:noFill/>
            <a:ln w="9525">
              <a:solidFill>
                <a:srgbClr val="000000"/>
              </a:solidFill>
              <a:round/>
              <a:headEnd/>
              <a:tailEnd/>
            </a:ln>
          </p:spPr>
          <p:txBody>
            <a:bodyPr/>
            <a:lstStyle/>
            <a:p>
              <a:endParaRPr lang="zh-CN" altLang="en-US"/>
            </a:p>
          </p:txBody>
        </p:sp>
        <p:sp>
          <p:nvSpPr>
            <p:cNvPr id="97300" name="Line 20"/>
            <p:cNvSpPr>
              <a:spLocks noChangeShapeType="1"/>
            </p:cNvSpPr>
            <p:nvPr/>
          </p:nvSpPr>
          <p:spPr bwMode="auto">
            <a:xfrm flipV="1">
              <a:off x="2847" y="1851"/>
              <a:ext cx="1" cy="445"/>
            </a:xfrm>
            <a:prstGeom prst="line">
              <a:avLst/>
            </a:prstGeom>
            <a:noFill/>
            <a:ln w="9525">
              <a:solidFill>
                <a:srgbClr val="000000"/>
              </a:solidFill>
              <a:round/>
              <a:headEnd/>
              <a:tailEnd/>
            </a:ln>
          </p:spPr>
          <p:txBody>
            <a:bodyPr/>
            <a:lstStyle/>
            <a:p>
              <a:endParaRPr lang="zh-CN" altLang="en-US"/>
            </a:p>
          </p:txBody>
        </p:sp>
        <p:pic>
          <p:nvPicPr>
            <p:cNvPr id="97301" name="Picture 21"/>
            <p:cNvPicPr>
              <a:picLocks noChangeArrowheads="1"/>
            </p:cNvPicPr>
            <p:nvPr/>
          </p:nvPicPr>
          <p:blipFill>
            <a:blip r:embed="rId5" cstate="print">
              <a:grayscl/>
            </a:blip>
            <a:srcRect/>
            <a:stretch>
              <a:fillRect/>
            </a:stretch>
          </p:blipFill>
          <p:spPr bwMode="auto">
            <a:xfrm>
              <a:off x="4377" y="2006"/>
              <a:ext cx="998" cy="623"/>
            </a:xfrm>
            <a:prstGeom prst="rect">
              <a:avLst/>
            </a:prstGeom>
            <a:noFill/>
            <a:ln w="9525">
              <a:noFill/>
              <a:miter lim="800000"/>
              <a:headEnd/>
              <a:tailEnd/>
            </a:ln>
          </p:spPr>
        </p:pic>
        <p:sp>
          <p:nvSpPr>
            <p:cNvPr id="97302" name="Text Box 22"/>
            <p:cNvSpPr txBox="1">
              <a:spLocks noChangeArrowheads="1"/>
            </p:cNvSpPr>
            <p:nvPr/>
          </p:nvSpPr>
          <p:spPr bwMode="auto">
            <a:xfrm>
              <a:off x="4711" y="2184"/>
              <a:ext cx="665" cy="265"/>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专用网</a:t>
              </a:r>
              <a:endParaRPr lang="zh-CN" altLang="en-US" sz="1200">
                <a:latin typeface="Verdana" pitchFamily="34" charset="0"/>
              </a:endParaRPr>
            </a:p>
          </p:txBody>
        </p:sp>
        <p:sp>
          <p:nvSpPr>
            <p:cNvPr id="97303" name="Line 23"/>
            <p:cNvSpPr>
              <a:spLocks noChangeShapeType="1"/>
            </p:cNvSpPr>
            <p:nvPr/>
          </p:nvSpPr>
          <p:spPr bwMode="auto">
            <a:xfrm>
              <a:off x="4056" y="2303"/>
              <a:ext cx="333" cy="0"/>
            </a:xfrm>
            <a:prstGeom prst="line">
              <a:avLst/>
            </a:prstGeom>
            <a:noFill/>
            <a:ln w="9525">
              <a:solidFill>
                <a:srgbClr val="000000"/>
              </a:solidFill>
              <a:round/>
              <a:headEnd/>
              <a:tailEnd/>
            </a:ln>
          </p:spPr>
          <p:txBody>
            <a:bodyPr/>
            <a:lstStyle/>
            <a:p>
              <a:endParaRPr lang="zh-CN" altLang="en-US"/>
            </a:p>
          </p:txBody>
        </p:sp>
        <p:sp>
          <p:nvSpPr>
            <p:cNvPr id="97304" name="Text Box 63"/>
            <p:cNvSpPr txBox="1">
              <a:spLocks noChangeArrowheads="1"/>
            </p:cNvSpPr>
            <p:nvPr/>
          </p:nvSpPr>
          <p:spPr bwMode="auto">
            <a:xfrm>
              <a:off x="1824" y="2736"/>
              <a:ext cx="886" cy="267"/>
            </a:xfrm>
            <a:prstGeom prst="rect">
              <a:avLst/>
            </a:prstGeom>
            <a:noFill/>
            <a:ln w="9525" algn="ctr">
              <a:noFill/>
              <a:miter lim="800000"/>
              <a:headEnd/>
              <a:tailEnd/>
            </a:ln>
          </p:spPr>
          <p:txBody>
            <a:bodyPr/>
            <a:lstStyle/>
            <a:p>
              <a:pPr algn="just" eaLnBrk="1" hangingPunct="1"/>
              <a:r>
                <a:rPr lang="zh-CN" altLang="en-US" sz="1200">
                  <a:latin typeface="Times New Roman" pitchFamily="18" charset="0"/>
                </a:rPr>
                <a:t>屏蔽路由器</a:t>
              </a:r>
              <a:endParaRPr lang="zh-CN" altLang="en-US" sz="1200">
                <a:latin typeface="Verdana" pitchFamily="34" charset="0"/>
              </a:endParaRPr>
            </a:p>
          </p:txBody>
        </p:sp>
      </p:grpSp>
    </p:spTree>
    <p:extLst>
      <p:ext uri="{BB962C8B-B14F-4D97-AF65-F5344CB8AC3E}">
        <p14:creationId xmlns:p14="http://schemas.microsoft.com/office/powerpoint/2010/main" xmlns="" val="21801044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612775" y="228600"/>
            <a:ext cx="8153400" cy="990600"/>
          </a:xfrm>
        </p:spPr>
        <p:txBody>
          <a:bodyPr/>
          <a:lstStyle/>
          <a:p>
            <a:r>
              <a:rPr lang="en-US" altLang="zh-CN" dirty="0" smtClean="0"/>
              <a:t>4.3.2 </a:t>
            </a:r>
            <a:r>
              <a:rPr lang="zh-CN" altLang="en-US" dirty="0" smtClean="0"/>
              <a:t>应用图例</a:t>
            </a:r>
          </a:p>
        </p:txBody>
      </p:sp>
      <p:sp>
        <p:nvSpPr>
          <p:cNvPr id="4" name="灯片编号占位符 3"/>
          <p:cNvSpPr>
            <a:spLocks noGrp="1"/>
          </p:cNvSpPr>
          <p:nvPr>
            <p:ph type="sldNum" sz="quarter" idx="12"/>
          </p:nvPr>
        </p:nvSpPr>
        <p:spPr/>
        <p:txBody>
          <a:bodyPr>
            <a:normAutofit fontScale="85000" lnSpcReduction="20000"/>
          </a:bodyPr>
          <a:lstStyle/>
          <a:p>
            <a:pPr>
              <a:defRPr/>
            </a:pPr>
            <a:fld id="{2C82A7AF-9D06-4F20-BDF4-D08EC90AE672}" type="slidenum">
              <a:rPr lang="en-US" altLang="zh-CN" smtClean="0"/>
              <a:pPr>
                <a:defRPr/>
              </a:pPr>
              <a:t>74</a:t>
            </a:fld>
            <a:endParaRPr lang="en-US" altLang="zh-CN"/>
          </a:p>
        </p:txBody>
      </p:sp>
      <p:pic>
        <p:nvPicPr>
          <p:cNvPr id="98308" name="Picture 2"/>
          <p:cNvPicPr>
            <a:picLocks noGrp="1" noChangeAspect="1" noChangeArrowheads="1"/>
          </p:cNvPicPr>
          <p:nvPr>
            <p:ph sz="quarter" idx="1"/>
          </p:nvPr>
        </p:nvPicPr>
        <p:blipFill>
          <a:blip r:embed="rId2" cstate="print"/>
          <a:srcRect/>
          <a:stretch>
            <a:fillRect/>
          </a:stretch>
        </p:blipFill>
        <p:spPr>
          <a:xfrm>
            <a:off x="609600" y="1600200"/>
            <a:ext cx="8153400" cy="5003800"/>
          </a:xfrm>
          <a:noFill/>
        </p:spPr>
      </p:pic>
    </p:spTree>
    <p:extLst>
      <p:ext uri="{BB962C8B-B14F-4D97-AF65-F5344CB8AC3E}">
        <p14:creationId xmlns:p14="http://schemas.microsoft.com/office/powerpoint/2010/main" xmlns="" val="3324483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12774" y="228600"/>
            <a:ext cx="8531225" cy="990600"/>
          </a:xfrm>
        </p:spPr>
        <p:txBody>
          <a:bodyPr>
            <a:normAutofit/>
          </a:bodyPr>
          <a:lstStyle/>
          <a:p>
            <a:pPr eaLnBrk="1" hangingPunct="1"/>
            <a:r>
              <a:rPr lang="en-US" altLang="zh-CN" dirty="0" smtClean="0"/>
              <a:t>4.3.3 </a:t>
            </a:r>
            <a:r>
              <a:rPr lang="zh-CN" altLang="en-US" dirty="0" smtClean="0"/>
              <a:t>结构特点</a:t>
            </a:r>
          </a:p>
        </p:txBody>
      </p:sp>
      <p:sp>
        <p:nvSpPr>
          <p:cNvPr id="75779"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948A90B6-3C49-4B06-A470-67C03774C1D8}" type="slidenum">
              <a:rPr lang="en-US" altLang="zh-CN" smtClean="0">
                <a:latin typeface="Arial" pitchFamily="34" charset="0"/>
              </a:rPr>
              <a:pPr>
                <a:defRPr/>
              </a:pPr>
              <a:t>75</a:t>
            </a:fld>
            <a:endParaRPr lang="en-US" altLang="zh-CN" smtClean="0">
              <a:latin typeface="Arial" pitchFamily="34" charset="0"/>
            </a:endParaRPr>
          </a:p>
        </p:txBody>
      </p:sp>
      <p:sp>
        <p:nvSpPr>
          <p:cNvPr id="93187" name="Rectangle 3"/>
          <p:cNvSpPr>
            <a:spLocks noGrp="1" noChangeArrowheads="1"/>
          </p:cNvSpPr>
          <p:nvPr>
            <p:ph sz="quarter" idx="1"/>
          </p:nvPr>
        </p:nvSpPr>
        <p:spPr>
          <a:xfrm>
            <a:off x="612775" y="1600200"/>
            <a:ext cx="8153400" cy="5141168"/>
          </a:xfrm>
        </p:spPr>
        <p:txBody>
          <a:bodyPr>
            <a:normAutofit/>
          </a:bodyPr>
          <a:lstStyle/>
          <a:p>
            <a:r>
              <a:rPr lang="zh-CN" altLang="en-US" dirty="0" smtClean="0">
                <a:latin typeface="Arial" pitchFamily="34" charset="0"/>
              </a:rPr>
              <a:t>外部路由器只允许由 </a:t>
            </a:r>
            <a:r>
              <a:rPr lang="en-US" altLang="zh-CN" dirty="0" smtClean="0">
                <a:latin typeface="Arial" pitchFamily="34" charset="0"/>
              </a:rPr>
              <a:t>DMZ </a:t>
            </a:r>
            <a:r>
              <a:rPr lang="zh-CN" altLang="en-US" dirty="0" smtClean="0">
                <a:latin typeface="Arial" pitchFamily="34" charset="0"/>
              </a:rPr>
              <a:t>发出或接收的报文通过。</a:t>
            </a:r>
            <a:r>
              <a:rPr lang="en-US" altLang="zh-CN" dirty="0" smtClean="0"/>
              <a:t>DMZ </a:t>
            </a:r>
            <a:r>
              <a:rPr lang="zh-CN" altLang="en-US" dirty="0" smtClean="0"/>
              <a:t>使得内外网络不能直接相连，保证内部网络是</a:t>
            </a:r>
            <a:r>
              <a:rPr lang="zh-CN" altLang="en-US" dirty="0" smtClean="0">
                <a:latin typeface="Arial" pitchFamily="34" charset="0"/>
              </a:rPr>
              <a:t>“</a:t>
            </a:r>
            <a:r>
              <a:rPr lang="zh-CN" altLang="en-US" dirty="0" smtClean="0"/>
              <a:t>不可见的</a:t>
            </a:r>
            <a:r>
              <a:rPr lang="zh-CN" altLang="en-US" dirty="0" smtClean="0">
                <a:latin typeface="Arial" pitchFamily="34" charset="0"/>
              </a:rPr>
              <a:t>”。</a:t>
            </a:r>
            <a:endParaRPr lang="en-US" altLang="zh-CN" dirty="0" smtClean="0">
              <a:latin typeface="Arial" pitchFamily="34" charset="0"/>
            </a:endParaRPr>
          </a:p>
          <a:p>
            <a:r>
              <a:rPr lang="zh-CN" altLang="en-US" dirty="0" smtClean="0"/>
              <a:t>外网主机只能访问在 </a:t>
            </a:r>
            <a:r>
              <a:rPr lang="en-US" altLang="zh-CN" dirty="0" smtClean="0"/>
              <a:t>DMZ </a:t>
            </a:r>
            <a:r>
              <a:rPr lang="zh-CN" altLang="en-US" dirty="0" smtClean="0"/>
              <a:t>上选定的服务；内网主机必须通过驻留在堡垒主机上的代理服务才能访问外部网络。</a:t>
            </a:r>
            <a:endParaRPr lang="en-US" altLang="zh-CN" dirty="0" smtClean="0"/>
          </a:p>
          <a:p>
            <a:r>
              <a:rPr lang="zh-CN" altLang="en-US" dirty="0" smtClean="0"/>
              <a:t>内部路由器消除了堡垒主机双宿主的必要，同时作为内部网络的第三道防线，能够支持比双宿主堡垒主机更大的数据吞吐量。</a:t>
            </a:r>
          </a:p>
        </p:txBody>
      </p:sp>
    </p:spTree>
    <p:extLst>
      <p:ext uri="{BB962C8B-B14F-4D97-AF65-F5344CB8AC3E}">
        <p14:creationId xmlns:p14="http://schemas.microsoft.com/office/powerpoint/2010/main" xmlns="" val="3865355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4.4 </a:t>
            </a:r>
            <a:r>
              <a:rPr lang="zh-CN" altLang="en-US" dirty="0" smtClean="0"/>
              <a:t>分布式防火墙</a:t>
            </a:r>
          </a:p>
        </p:txBody>
      </p:sp>
      <p:sp>
        <p:nvSpPr>
          <p:cNvPr id="79875"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84A27624-0C5E-4ED3-BC5F-085C3D41DDC1}" type="slidenum">
              <a:rPr lang="en-US" altLang="zh-CN" smtClean="0">
                <a:latin typeface="Arial" pitchFamily="34" charset="0"/>
              </a:rPr>
              <a:pPr>
                <a:defRPr/>
              </a:pPr>
              <a:t>76</a:t>
            </a:fld>
            <a:endParaRPr lang="en-US" altLang="zh-CN" smtClean="0">
              <a:latin typeface="Arial" pitchFamily="34" charset="0"/>
            </a:endParaRPr>
          </a:p>
        </p:txBody>
      </p:sp>
      <p:sp>
        <p:nvSpPr>
          <p:cNvPr id="52227"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策略集中定制，在各台主机上执行，日志集中收集处理。</a:t>
            </a:r>
          </a:p>
          <a:p>
            <a:pPr eaLnBrk="1" hangingPunct="1"/>
            <a:r>
              <a:rPr lang="zh-CN" altLang="en-US" dirty="0" smtClean="0"/>
              <a:t>分布式防火墙系统由以下</a:t>
            </a:r>
            <a:r>
              <a:rPr lang="en-US" altLang="zh-CN" dirty="0" smtClean="0"/>
              <a:t>3</a:t>
            </a:r>
            <a:r>
              <a:rPr lang="zh-CN" altLang="en-US" dirty="0" smtClean="0"/>
              <a:t>部分组成：</a:t>
            </a:r>
            <a:endParaRPr lang="en-US" altLang="zh-CN" dirty="0" smtClean="0"/>
          </a:p>
          <a:p>
            <a:pPr lvl="1"/>
            <a:r>
              <a:rPr lang="zh-CN" altLang="en-US" dirty="0" smtClean="0"/>
              <a:t>基于网络防火墙</a:t>
            </a:r>
            <a:endParaRPr lang="en-US" altLang="zh-CN" dirty="0" smtClean="0"/>
          </a:p>
          <a:p>
            <a:pPr lvl="1"/>
            <a:r>
              <a:rPr lang="zh-CN" altLang="en-US" dirty="0" smtClean="0"/>
              <a:t>基于主机防火墙</a:t>
            </a:r>
            <a:endParaRPr lang="en-US" altLang="zh-CN" dirty="0" smtClean="0"/>
          </a:p>
          <a:p>
            <a:pPr lvl="1"/>
            <a:r>
              <a:rPr lang="zh-CN" altLang="en-US" dirty="0" smtClean="0"/>
              <a:t>中央策略服务器</a:t>
            </a:r>
          </a:p>
        </p:txBody>
      </p:sp>
    </p:spTree>
    <p:extLst>
      <p:ext uri="{BB962C8B-B14F-4D97-AF65-F5344CB8AC3E}">
        <p14:creationId xmlns:p14="http://schemas.microsoft.com/office/powerpoint/2010/main" xmlns="" val="25569535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descr="&#10;fig9.5.pdf                                                     002C63FFMacintosh HD                   BFC49AD8:"/>
          <p:cNvPicPr>
            <a:picLocks noChangeAspect="1" noChangeArrowheads="1"/>
          </p:cNvPicPr>
          <p:nvPr/>
        </p:nvPicPr>
        <p:blipFill>
          <a:blip r:embed="rId3" cstate="print"/>
          <a:srcRect l="4633" t="1790" r="4633" b="6085"/>
          <a:stretch>
            <a:fillRect/>
          </a:stretch>
        </p:blipFill>
        <p:spPr bwMode="auto">
          <a:xfrm>
            <a:off x="2438400" y="1524000"/>
            <a:ext cx="3886200" cy="5105400"/>
          </a:xfrm>
          <a:prstGeom prst="rect">
            <a:avLst/>
          </a:prstGeom>
          <a:noFill/>
          <a:ln w="9525">
            <a:noFill/>
            <a:miter lim="800000"/>
            <a:headEnd/>
            <a:tailEnd/>
          </a:ln>
        </p:spPr>
      </p:pic>
      <p:sp>
        <p:nvSpPr>
          <p:cNvPr id="104451" name="标题 3"/>
          <p:cNvSpPr>
            <a:spLocks noGrp="1"/>
          </p:cNvSpPr>
          <p:nvPr>
            <p:ph type="title"/>
          </p:nvPr>
        </p:nvSpPr>
        <p:spPr>
          <a:xfrm>
            <a:off x="612775" y="228600"/>
            <a:ext cx="8153400" cy="990600"/>
          </a:xfrm>
        </p:spPr>
        <p:txBody>
          <a:bodyPr/>
          <a:lstStyle/>
          <a:p>
            <a:r>
              <a:rPr lang="en-US" altLang="zh-CN" dirty="0" smtClean="0"/>
              <a:t>4.4.1 </a:t>
            </a:r>
            <a:r>
              <a:rPr lang="zh-CN" altLang="en-US" dirty="0" smtClean="0"/>
              <a:t>部署位置</a:t>
            </a:r>
          </a:p>
        </p:txBody>
      </p:sp>
    </p:spTree>
    <p:extLst>
      <p:ext uri="{BB962C8B-B14F-4D97-AF65-F5344CB8AC3E}">
        <p14:creationId xmlns:p14="http://schemas.microsoft.com/office/powerpoint/2010/main" xmlns="" val="2671174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4.4.2 </a:t>
            </a:r>
            <a:r>
              <a:rPr lang="zh-CN" altLang="en-US" dirty="0" smtClean="0"/>
              <a:t>结构特点</a:t>
            </a:r>
          </a:p>
        </p:txBody>
      </p:sp>
      <p:sp>
        <p:nvSpPr>
          <p:cNvPr id="8192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F73E50E2-2575-4581-911D-C421D55702ED}" type="slidenum">
              <a:rPr lang="en-US" altLang="zh-CN" smtClean="0">
                <a:latin typeface="Arial" pitchFamily="34" charset="0"/>
              </a:rPr>
              <a:pPr>
                <a:defRPr/>
              </a:pPr>
              <a:t>78</a:t>
            </a:fld>
            <a:endParaRPr lang="en-US" altLang="zh-CN" smtClean="0">
              <a:latin typeface="Arial" pitchFamily="34" charset="0"/>
            </a:endParaRPr>
          </a:p>
        </p:txBody>
      </p:sp>
      <p:sp>
        <p:nvSpPr>
          <p:cNvPr id="55299"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与网络的物理扑拓结构无关，支持 </a:t>
            </a:r>
            <a:r>
              <a:rPr lang="en-US" altLang="zh-CN" dirty="0" smtClean="0"/>
              <a:t>VPN </a:t>
            </a:r>
            <a:r>
              <a:rPr lang="zh-CN" altLang="en-US" dirty="0" smtClean="0"/>
              <a:t>和移动计算等应用，应用更加广泛。</a:t>
            </a:r>
          </a:p>
          <a:p>
            <a:pPr eaLnBrk="1" hangingPunct="1"/>
            <a:r>
              <a:rPr lang="zh-CN" altLang="en-US" dirty="0" smtClean="0"/>
              <a:t>增加了针对主机的入侵检测和防护功能，加强了对来自内部网络的攻击防范，可以实施全方位的安全策略。</a:t>
            </a:r>
          </a:p>
          <a:p>
            <a:pPr eaLnBrk="1" hangingPunct="1"/>
            <a:r>
              <a:rPr lang="zh-CN" altLang="en-US" dirty="0" smtClean="0"/>
              <a:t>提高了系统性能，克服了结构性瓶颈问题，提高了系统性能。</a:t>
            </a:r>
          </a:p>
          <a:p>
            <a:pPr eaLnBrk="1" hangingPunct="1"/>
            <a:r>
              <a:rPr lang="zh-CN" altLang="en-US" dirty="0" smtClean="0"/>
              <a:t>单点故障问题得到了一定的改善。</a:t>
            </a:r>
          </a:p>
        </p:txBody>
      </p:sp>
    </p:spTree>
    <p:extLst>
      <p:ext uri="{BB962C8B-B14F-4D97-AF65-F5344CB8AC3E}">
        <p14:creationId xmlns:p14="http://schemas.microsoft.com/office/powerpoint/2010/main" xmlns="" val="13199724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12775" y="228600"/>
            <a:ext cx="8153400" cy="990600"/>
          </a:xfrm>
        </p:spPr>
        <p:txBody>
          <a:bodyPr/>
          <a:lstStyle/>
          <a:p>
            <a:pPr eaLnBrk="1" hangingPunct="1"/>
            <a:r>
              <a:rPr lang="en-US" altLang="zh-CN" smtClean="0"/>
              <a:t>5.1 </a:t>
            </a:r>
            <a:r>
              <a:rPr lang="zh-CN" altLang="en-US" smtClean="0"/>
              <a:t>防火墙的优点</a:t>
            </a:r>
          </a:p>
        </p:txBody>
      </p:sp>
      <p:sp>
        <p:nvSpPr>
          <p:cNvPr id="87043"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65E50298-7C04-4241-B2B9-DC19AFF1BBD8}" type="slidenum">
              <a:rPr lang="en-US" altLang="zh-CN" smtClean="0">
                <a:latin typeface="Arial" pitchFamily="34" charset="0"/>
              </a:rPr>
              <a:pPr>
                <a:defRPr/>
              </a:pPr>
              <a:t>79</a:t>
            </a:fld>
            <a:endParaRPr lang="en-US" altLang="zh-CN" smtClean="0">
              <a:latin typeface="Arial" pitchFamily="34" charset="0"/>
            </a:endParaRPr>
          </a:p>
        </p:txBody>
      </p:sp>
      <p:sp>
        <p:nvSpPr>
          <p:cNvPr id="101379" name="Rectangle 3"/>
          <p:cNvSpPr>
            <a:spLocks noGrp="1" noChangeArrowheads="1"/>
          </p:cNvSpPr>
          <p:nvPr>
            <p:ph sz="quarter" idx="1"/>
          </p:nvPr>
        </p:nvSpPr>
        <p:spPr>
          <a:xfrm>
            <a:off x="612775" y="1600200"/>
            <a:ext cx="8153400" cy="4495800"/>
          </a:xfrm>
        </p:spPr>
        <p:txBody>
          <a:bodyPr>
            <a:normAutofit/>
          </a:bodyPr>
          <a:lstStyle/>
          <a:p>
            <a:pPr algn="just"/>
            <a:r>
              <a:rPr lang="zh-CN" altLang="en-US" dirty="0" smtClean="0"/>
              <a:t>技术成熟、设备低廉、实现简单。</a:t>
            </a:r>
            <a:endParaRPr lang="en-US" altLang="zh-CN" dirty="0" smtClean="0"/>
          </a:p>
          <a:p>
            <a:pPr algn="just"/>
            <a:r>
              <a:rPr lang="zh-CN" altLang="en-US" dirty="0" smtClean="0"/>
              <a:t>隔绝内外网络，实现对内部网络的整体保护。</a:t>
            </a:r>
            <a:endParaRPr lang="en-US" altLang="zh-CN" dirty="0" smtClean="0"/>
          </a:p>
          <a:p>
            <a:pPr algn="just"/>
            <a:r>
              <a:rPr lang="zh-CN" altLang="en-US" dirty="0" smtClean="0"/>
              <a:t>屏蔽内网主机和内网结构。</a:t>
            </a:r>
            <a:endParaRPr lang="en-US" altLang="zh-CN" dirty="0" smtClean="0"/>
          </a:p>
          <a:p>
            <a:pPr algn="just"/>
            <a:r>
              <a:rPr lang="zh-CN" altLang="en-US" dirty="0" smtClean="0"/>
              <a:t>有效记录网络上的活动日志。 </a:t>
            </a:r>
          </a:p>
          <a:p>
            <a:pPr algn="just"/>
            <a:r>
              <a:rPr lang="zh-CN" altLang="en-US" dirty="0" smtClean="0"/>
              <a:t>强化安全策略，集成多项功能、支持周边设备。</a:t>
            </a:r>
          </a:p>
        </p:txBody>
      </p:sp>
    </p:spTree>
    <p:extLst>
      <p:ext uri="{BB962C8B-B14F-4D97-AF65-F5344CB8AC3E}">
        <p14:creationId xmlns:p14="http://schemas.microsoft.com/office/powerpoint/2010/main" xmlns="" val="226908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6 </a:t>
            </a:r>
            <a:r>
              <a:rPr lang="zh-CN" altLang="en-US" dirty="0" smtClean="0"/>
              <a:t>防火墙的基本准则</a:t>
            </a:r>
          </a:p>
        </p:txBody>
      </p:sp>
      <p:sp>
        <p:nvSpPr>
          <p:cNvPr id="25603" name="灯片编号占位符 5"/>
          <p:cNvSpPr>
            <a:spLocks noGrp="1"/>
          </p:cNvSpPr>
          <p:nvPr>
            <p:ph type="sldNum" sz="quarter" idx="12"/>
          </p:nvPr>
        </p:nvSpPr>
        <p:spPr bwMode="auto">
          <a:ln>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fld id="{07BC591C-61D8-4EE9-BD2B-13C161EDFD24}" type="slidenum">
              <a:rPr lang="en-US" altLang="zh-CN" sz="1200">
                <a:solidFill>
                  <a:srgbClr val="FFFFFF"/>
                </a:solidFill>
              </a:rPr>
              <a:pPr>
                <a:lnSpc>
                  <a:spcPct val="80000"/>
                </a:lnSpc>
              </a:pPr>
              <a:t>8</a:t>
            </a:fld>
            <a:endParaRPr lang="en-US" altLang="zh-CN" sz="1200">
              <a:solidFill>
                <a:srgbClr val="FFFFFF"/>
              </a:solidFill>
            </a:endParaRPr>
          </a:p>
        </p:txBody>
      </p:sp>
      <p:sp>
        <p:nvSpPr>
          <p:cNvPr id="13315" name="Rectangle 3"/>
          <p:cNvSpPr>
            <a:spLocks noGrp="1" noChangeArrowheads="1"/>
          </p:cNvSpPr>
          <p:nvPr>
            <p:ph sz="quarter" idx="1"/>
          </p:nvPr>
        </p:nvSpPr>
        <p:spPr>
          <a:xfrm>
            <a:off x="612775" y="1600200"/>
            <a:ext cx="8153400" cy="4495800"/>
          </a:xfrm>
        </p:spPr>
        <p:txBody>
          <a:bodyPr>
            <a:normAutofit/>
          </a:bodyPr>
          <a:lstStyle/>
          <a:p>
            <a:pPr>
              <a:lnSpc>
                <a:spcPct val="90000"/>
              </a:lnSpc>
            </a:pPr>
            <a:r>
              <a:rPr lang="zh-CN" altLang="en-US" dirty="0"/>
              <a:t>默认</a:t>
            </a:r>
            <a:r>
              <a:rPr lang="zh-CN" altLang="en-US" dirty="0" smtClean="0"/>
              <a:t>禁止</a:t>
            </a:r>
            <a:endParaRPr lang="en-US" altLang="zh-CN" dirty="0" smtClean="0"/>
          </a:p>
          <a:p>
            <a:pPr lvl="1">
              <a:lnSpc>
                <a:spcPct val="90000"/>
              </a:lnSpc>
            </a:pPr>
            <a:r>
              <a:rPr lang="zh-CN" altLang="en-US" dirty="0" smtClean="0"/>
              <a:t>所有</a:t>
            </a:r>
            <a:r>
              <a:rPr lang="zh-CN" altLang="en-US" dirty="0"/>
              <a:t>未被允许的都是禁止的</a:t>
            </a:r>
            <a:r>
              <a:rPr lang="zh-CN" altLang="en-US" dirty="0" smtClean="0"/>
              <a:t>。</a:t>
            </a:r>
            <a:endParaRPr lang="en-US" altLang="zh-CN" dirty="0" smtClean="0"/>
          </a:p>
          <a:p>
            <a:pPr lvl="1">
              <a:lnSpc>
                <a:spcPct val="90000"/>
              </a:lnSpc>
            </a:pPr>
            <a:r>
              <a:rPr lang="zh-CN" altLang="en-US" dirty="0" smtClean="0"/>
              <a:t>设置</a:t>
            </a:r>
            <a:r>
              <a:rPr lang="zh-CN" altLang="en-US" dirty="0"/>
              <a:t>简单、使用不便、安全性高。</a:t>
            </a:r>
          </a:p>
          <a:p>
            <a:pPr>
              <a:lnSpc>
                <a:spcPct val="90000"/>
              </a:lnSpc>
            </a:pPr>
            <a:r>
              <a:rPr lang="zh-CN" altLang="en-US" dirty="0"/>
              <a:t>默认</a:t>
            </a:r>
            <a:r>
              <a:rPr lang="zh-CN" altLang="en-US" dirty="0" smtClean="0"/>
              <a:t>允许</a:t>
            </a:r>
            <a:endParaRPr lang="en-US" altLang="zh-CN" dirty="0" smtClean="0"/>
          </a:p>
          <a:p>
            <a:pPr lvl="1">
              <a:lnSpc>
                <a:spcPct val="90000"/>
              </a:lnSpc>
            </a:pPr>
            <a:r>
              <a:rPr lang="zh-CN" altLang="en-US" dirty="0" smtClean="0"/>
              <a:t>所有</a:t>
            </a:r>
            <a:r>
              <a:rPr lang="zh-CN" altLang="en-US" dirty="0"/>
              <a:t>未被禁止的都是允许的</a:t>
            </a:r>
            <a:r>
              <a:rPr lang="zh-CN" altLang="en-US" dirty="0" smtClean="0"/>
              <a:t>。</a:t>
            </a:r>
            <a:endParaRPr lang="en-US" altLang="zh-CN" dirty="0" smtClean="0"/>
          </a:p>
          <a:p>
            <a:pPr lvl="1">
              <a:lnSpc>
                <a:spcPct val="90000"/>
              </a:lnSpc>
            </a:pPr>
            <a:r>
              <a:rPr lang="zh-CN" altLang="en-US" dirty="0" smtClean="0"/>
              <a:t>设置</a:t>
            </a:r>
            <a:r>
              <a:rPr lang="zh-CN" altLang="en-US" dirty="0"/>
              <a:t>困难、使用方便、安全性低。</a:t>
            </a:r>
          </a:p>
        </p:txBody>
      </p:sp>
    </p:spTree>
    <p:extLst>
      <p:ext uri="{BB962C8B-B14F-4D97-AF65-F5344CB8AC3E}">
        <p14:creationId xmlns:p14="http://schemas.microsoft.com/office/powerpoint/2010/main" xmlns="" val="113311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0" dur="500"/>
                                        <p:tgtEl>
                                          <p:spTgt spid="133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3" dur="500"/>
                                        <p:tgtEl>
                                          <p:spTgt spid="1331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6"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12775" y="228600"/>
            <a:ext cx="8153400" cy="990600"/>
          </a:xfrm>
        </p:spPr>
        <p:txBody>
          <a:bodyPr/>
          <a:lstStyle/>
          <a:p>
            <a:pPr eaLnBrk="1" hangingPunct="1"/>
            <a:r>
              <a:rPr lang="en-US" altLang="zh-CN" smtClean="0"/>
              <a:t>5.2 </a:t>
            </a:r>
            <a:r>
              <a:rPr lang="zh-CN" altLang="en-US" smtClean="0"/>
              <a:t>防火墙的局限性</a:t>
            </a:r>
          </a:p>
        </p:txBody>
      </p:sp>
      <p:sp>
        <p:nvSpPr>
          <p:cNvPr id="88067" name="灯片编号占位符 5"/>
          <p:cNvSpPr>
            <a:spLocks noGrp="1"/>
          </p:cNvSpPr>
          <p:nvPr>
            <p:ph type="sldNum" sz="quarter" idx="12"/>
          </p:nvPr>
        </p:nvSpPr>
        <p:spPr bwMode="auto">
          <a:ln>
            <a:miter lim="800000"/>
            <a:headEnd/>
            <a:tailEnd/>
          </a:ln>
        </p:spPr>
        <p:txBody>
          <a:bodyPr wrap="square" lIns="91440" tIns="45720" rIns="91440" bIns="45720" numCol="1" compatLnSpc="1">
            <a:prstTxWarp prst="textNoShape">
              <a:avLst/>
            </a:prstTxWarp>
            <a:normAutofit fontScale="85000" lnSpcReduction="20000"/>
          </a:bodyPr>
          <a:lstStyle/>
          <a:p>
            <a:pPr>
              <a:defRPr/>
            </a:pPr>
            <a:fld id="{766E4DAA-FA0F-44F2-9A64-53E7F6C26E40}" type="slidenum">
              <a:rPr lang="en-US" altLang="zh-CN" smtClean="0">
                <a:latin typeface="Arial" pitchFamily="34" charset="0"/>
              </a:rPr>
              <a:pPr>
                <a:defRPr/>
              </a:pPr>
              <a:t>80</a:t>
            </a:fld>
            <a:endParaRPr lang="en-US" altLang="zh-CN" smtClean="0">
              <a:latin typeface="Arial" pitchFamily="34" charset="0"/>
            </a:endParaRPr>
          </a:p>
        </p:txBody>
      </p:sp>
      <p:sp>
        <p:nvSpPr>
          <p:cNvPr id="14339" name="Rectangle 3"/>
          <p:cNvSpPr>
            <a:spLocks noGrp="1" noChangeArrowheads="1"/>
          </p:cNvSpPr>
          <p:nvPr>
            <p:ph sz="quarter" idx="1"/>
          </p:nvPr>
        </p:nvSpPr>
        <p:spPr>
          <a:xfrm>
            <a:off x="539552" y="1628800"/>
            <a:ext cx="8001000" cy="4724400"/>
          </a:xfrm>
        </p:spPr>
        <p:txBody>
          <a:bodyPr/>
          <a:lstStyle/>
          <a:p>
            <a:pPr marL="320040" lvl="1" indent="-320040" algn="just">
              <a:spcBef>
                <a:spcPts val="700"/>
              </a:spcBef>
              <a:buClr>
                <a:schemeClr val="accent2"/>
              </a:buClr>
              <a:buSzPct val="60000"/>
              <a:buFont typeface="Wingdings"/>
              <a:buChar char=""/>
            </a:pPr>
            <a:r>
              <a:rPr lang="zh-CN" altLang="en-US" sz="2800" dirty="0" smtClean="0"/>
              <a:t>必须是内外网络唯一的出入口</a:t>
            </a:r>
            <a:endParaRPr lang="en-US" altLang="zh-CN" sz="2800" dirty="0" smtClean="0"/>
          </a:p>
          <a:p>
            <a:pPr lvl="1" algn="just"/>
            <a:r>
              <a:rPr lang="zh-CN" altLang="en-US" dirty="0" smtClean="0"/>
              <a:t>不能防范未通过自身的网络连接。</a:t>
            </a:r>
          </a:p>
          <a:p>
            <a:pPr algn="just" eaLnBrk="1" hangingPunct="1"/>
            <a:r>
              <a:rPr lang="zh-CN" altLang="en-US" dirty="0" smtClean="0"/>
              <a:t>只检查穿越自身的流量</a:t>
            </a:r>
            <a:endParaRPr lang="en-US" altLang="zh-CN" dirty="0" smtClean="0"/>
          </a:p>
          <a:p>
            <a:pPr lvl="1" algn="just"/>
            <a:r>
              <a:rPr lang="zh-CN" altLang="en-US" dirty="0" smtClean="0"/>
              <a:t>不能防范来自内部发起的恶意攻击。</a:t>
            </a:r>
            <a:endParaRPr lang="en-US" altLang="zh-CN" sz="2400" dirty="0" smtClean="0"/>
          </a:p>
          <a:p>
            <a:pPr algn="just" eaLnBrk="1" hangingPunct="1"/>
            <a:r>
              <a:rPr lang="zh-CN" altLang="en-US" dirty="0" smtClean="0"/>
              <a:t>瓶颈问题</a:t>
            </a:r>
            <a:endParaRPr lang="en-US" altLang="zh-CN" dirty="0" smtClean="0"/>
          </a:p>
          <a:p>
            <a:pPr lvl="1" algn="just"/>
            <a:r>
              <a:rPr lang="zh-CN" altLang="en-US" dirty="0" smtClean="0"/>
              <a:t>不便对内容做深度检查，较难防范恶意代码。</a:t>
            </a:r>
          </a:p>
          <a:p>
            <a:pPr algn="just" eaLnBrk="1" hangingPunct="1"/>
            <a:r>
              <a:rPr lang="zh-CN" altLang="en-US" dirty="0" smtClean="0"/>
              <a:t>被动防御</a:t>
            </a:r>
            <a:endParaRPr lang="en-US" altLang="zh-CN" dirty="0" smtClean="0"/>
          </a:p>
          <a:p>
            <a:pPr lvl="1" algn="just"/>
            <a:r>
              <a:rPr lang="zh-CN" altLang="en-US" dirty="0" smtClean="0"/>
              <a:t>基于知识的安全过滤，不能防范未知的安全威胁。</a:t>
            </a:r>
          </a:p>
        </p:txBody>
      </p:sp>
    </p:spTree>
    <p:extLst>
      <p:ext uri="{BB962C8B-B14F-4D97-AF65-F5344CB8AC3E}">
        <p14:creationId xmlns:p14="http://schemas.microsoft.com/office/powerpoint/2010/main" xmlns="" val="36579238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sz="quarter" idx="1"/>
          </p:nvPr>
        </p:nvSpPr>
        <p:spPr>
          <a:xfrm>
            <a:off x="612648" y="1600200"/>
            <a:ext cx="8153400" cy="4997152"/>
          </a:xfrm>
        </p:spPr>
        <p:txBody>
          <a:bodyPr>
            <a:normAutofit/>
          </a:bodyPr>
          <a:lstStyle/>
          <a:p>
            <a:pPr marL="457200" indent="-457200">
              <a:buFont typeface="+mj-lt"/>
              <a:buAutoNum type="arabicPeriod"/>
            </a:pPr>
            <a:r>
              <a:rPr lang="zh-CN" altLang="zh-CN" dirty="0" smtClean="0"/>
              <a:t>防火墙的</a:t>
            </a:r>
            <a:r>
              <a:rPr lang="en-US" altLang="zh-CN" dirty="0" smtClean="0"/>
              <a:t> 4 </a:t>
            </a:r>
            <a:r>
              <a:rPr lang="zh-CN" altLang="zh-CN" dirty="0"/>
              <a:t>种控制</a:t>
            </a:r>
            <a:r>
              <a:rPr lang="zh-CN" altLang="zh-CN" dirty="0" smtClean="0"/>
              <a:t>机制。</a:t>
            </a:r>
            <a:endParaRPr lang="en-US" altLang="zh-CN" dirty="0" smtClean="0"/>
          </a:p>
          <a:p>
            <a:pPr marL="457200" indent="-457200">
              <a:buFont typeface="+mj-lt"/>
              <a:buAutoNum type="arabicPeriod"/>
            </a:pPr>
            <a:r>
              <a:rPr lang="zh-CN" altLang="en-US" dirty="0" smtClean="0"/>
              <a:t>比较三种防火墙的</a:t>
            </a:r>
            <a:r>
              <a:rPr lang="zh-CN" altLang="zh-CN" dirty="0" smtClean="0"/>
              <a:t>工作流程和技术特点。</a:t>
            </a:r>
          </a:p>
          <a:p>
            <a:pPr marL="457200" indent="-457200">
              <a:buFont typeface="+mj-lt"/>
              <a:buAutoNum type="arabicPeriod"/>
            </a:pPr>
            <a:r>
              <a:rPr lang="zh-CN" altLang="en-US" dirty="0" smtClean="0"/>
              <a:t>简述各类网关的工作内容</a:t>
            </a:r>
            <a:r>
              <a:rPr lang="zh-CN" altLang="zh-CN" dirty="0" smtClean="0"/>
              <a:t>。</a:t>
            </a:r>
            <a:endParaRPr lang="en-US" altLang="zh-CN" dirty="0" smtClean="0"/>
          </a:p>
          <a:p>
            <a:pPr marL="457200" indent="-457200">
              <a:buFont typeface="+mj-lt"/>
              <a:buAutoNum type="arabicPeriod"/>
            </a:pPr>
            <a:r>
              <a:rPr lang="zh-CN" altLang="en-US" dirty="0" smtClean="0"/>
              <a:t>比较三种</a:t>
            </a:r>
            <a:r>
              <a:rPr lang="zh-CN" altLang="en-US" dirty="0" smtClean="0"/>
              <a:t>防火墙部署环境</a:t>
            </a:r>
            <a:r>
              <a:rPr lang="zh-CN" altLang="zh-CN" dirty="0" smtClean="0"/>
              <a:t>和</a:t>
            </a:r>
            <a:r>
              <a:rPr lang="zh-CN" altLang="en-US" dirty="0" smtClean="0"/>
              <a:t>结点任务</a:t>
            </a:r>
            <a:r>
              <a:rPr lang="zh-CN" altLang="zh-CN" dirty="0" smtClean="0"/>
              <a:t>。</a:t>
            </a:r>
          </a:p>
          <a:p>
            <a:pPr marL="457200" indent="-457200">
              <a:buFont typeface="+mj-lt"/>
              <a:buAutoNum type="arabicPeriod"/>
            </a:pPr>
            <a:r>
              <a:rPr lang="zh-CN" altLang="zh-CN" dirty="0" smtClean="0"/>
              <a:t>简述防火墙的优缺点。</a:t>
            </a:r>
          </a:p>
          <a:p>
            <a:endParaRPr lang="zh-CN" altLang="en-US" dirty="0"/>
          </a:p>
        </p:txBody>
      </p:sp>
    </p:spTree>
    <p:extLst>
      <p:ext uri="{BB962C8B-B14F-4D97-AF65-F5344CB8AC3E}">
        <p14:creationId xmlns:p14="http://schemas.microsoft.com/office/powerpoint/2010/main" xmlns="" val="92008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7.1 </a:t>
            </a:r>
            <a:r>
              <a:rPr lang="zh-CN" altLang="en-US" dirty="0" smtClean="0"/>
              <a:t>防火墙的控制机制</a:t>
            </a:r>
          </a:p>
        </p:txBody>
      </p:sp>
      <p:sp>
        <p:nvSpPr>
          <p:cNvPr id="22531" name="灯片编号占位符 5"/>
          <p:cNvSpPr>
            <a:spLocks noGrp="1"/>
          </p:cNvSpPr>
          <p:nvPr>
            <p:ph type="sldNum" sz="quarter" idx="12"/>
          </p:nvPr>
        </p:nvSpPr>
        <p:spPr bwMode="auto">
          <a:ln>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fld id="{CAB45488-71CF-4BB1-B0C8-1FB10F5474A7}" type="slidenum">
              <a:rPr lang="en-US" altLang="zh-CN" sz="1200">
                <a:solidFill>
                  <a:srgbClr val="FFFFFF"/>
                </a:solidFill>
              </a:rPr>
              <a:pPr>
                <a:lnSpc>
                  <a:spcPct val="80000"/>
                </a:lnSpc>
              </a:pPr>
              <a:t>9</a:t>
            </a:fld>
            <a:endParaRPr lang="en-US" altLang="zh-CN" sz="1200">
              <a:solidFill>
                <a:srgbClr val="FFFFFF"/>
              </a:solidFill>
            </a:endParaRPr>
          </a:p>
        </p:txBody>
      </p:sp>
      <p:sp>
        <p:nvSpPr>
          <p:cNvPr id="12291" name="Rectangle 3"/>
          <p:cNvSpPr>
            <a:spLocks noGrp="1" noChangeArrowheads="1"/>
          </p:cNvSpPr>
          <p:nvPr>
            <p:ph sz="quarter" idx="1"/>
          </p:nvPr>
        </p:nvSpPr>
        <p:spPr>
          <a:xfrm>
            <a:off x="612775" y="1600200"/>
            <a:ext cx="8153400" cy="4495800"/>
          </a:xfrm>
        </p:spPr>
        <p:txBody>
          <a:bodyPr>
            <a:normAutofit/>
          </a:bodyPr>
          <a:lstStyle/>
          <a:p>
            <a:pPr>
              <a:lnSpc>
                <a:spcPct val="90000"/>
              </a:lnSpc>
            </a:pPr>
            <a:r>
              <a:rPr lang="zh-CN" altLang="en-US" dirty="0"/>
              <a:t>服务控制</a:t>
            </a:r>
          </a:p>
          <a:p>
            <a:pPr>
              <a:lnSpc>
                <a:spcPct val="90000"/>
              </a:lnSpc>
            </a:pPr>
            <a:r>
              <a:rPr lang="zh-CN" altLang="en-US" dirty="0"/>
              <a:t>方向控制</a:t>
            </a:r>
          </a:p>
          <a:p>
            <a:pPr>
              <a:lnSpc>
                <a:spcPct val="90000"/>
              </a:lnSpc>
            </a:pPr>
            <a:r>
              <a:rPr lang="zh-CN" altLang="en-US" dirty="0"/>
              <a:t>用户控制</a:t>
            </a:r>
          </a:p>
          <a:p>
            <a:pPr>
              <a:lnSpc>
                <a:spcPct val="90000"/>
              </a:lnSpc>
            </a:pPr>
            <a:r>
              <a:rPr lang="zh-CN" altLang="en-US" dirty="0"/>
              <a:t>行为控制</a:t>
            </a:r>
          </a:p>
        </p:txBody>
      </p:sp>
    </p:spTree>
    <p:extLst>
      <p:ext uri="{BB962C8B-B14F-4D97-AF65-F5344CB8AC3E}">
        <p14:creationId xmlns:p14="http://schemas.microsoft.com/office/powerpoint/2010/main" xmlns="" val="827930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3193</TotalTime>
  <Words>3672</Words>
  <Application>Microsoft Office PowerPoint</Application>
  <PresentationFormat>全屏显示(4:3)</PresentationFormat>
  <Paragraphs>515</Paragraphs>
  <Slides>81</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中性</vt:lpstr>
      <vt:lpstr>Visio</vt:lpstr>
      <vt:lpstr>计算机与网络安全</vt:lpstr>
      <vt:lpstr>第八章 防火墙技术及应用</vt:lpstr>
      <vt:lpstr>1 防火墙的由来</vt:lpstr>
      <vt:lpstr>2 防火墙的概念</vt:lpstr>
      <vt:lpstr>3 防火墙的产生动因</vt:lpstr>
      <vt:lpstr>4 防火墙的技术本质</vt:lpstr>
      <vt:lpstr>5 防火墙的设计要求</vt:lpstr>
      <vt:lpstr>6 防火墙的基本准则</vt:lpstr>
      <vt:lpstr>7.1 防火墙的控制机制</vt:lpstr>
      <vt:lpstr>7.2 防火墙的预期功能</vt:lpstr>
      <vt:lpstr>第八章 防火墙技术及应用</vt:lpstr>
      <vt:lpstr>1 防火墙技术的发展历程</vt:lpstr>
      <vt:lpstr>幻灯片 13</vt:lpstr>
      <vt:lpstr>2 包过滤防火墙</vt:lpstr>
      <vt:lpstr>2.1 访问控制表</vt:lpstr>
      <vt:lpstr>2.2.1 检测字段（IP首部）</vt:lpstr>
      <vt:lpstr>2.2.2 检测字段（TCP首部）</vt:lpstr>
      <vt:lpstr>2.2.3 检测字段（UDP首部）</vt:lpstr>
      <vt:lpstr>2.2.4 检测字段（ICMP首部）</vt:lpstr>
      <vt:lpstr>2.2.5 ICMP 类型字段 </vt:lpstr>
      <vt:lpstr>2.3 规则示例</vt:lpstr>
      <vt:lpstr>2.4 过程示例</vt:lpstr>
      <vt:lpstr>2.5 包过滤防火墙的特点</vt:lpstr>
      <vt:lpstr>2.5.1 包过滤防火墙的优点</vt:lpstr>
      <vt:lpstr>2.5.2 包过滤防火墙的不足</vt:lpstr>
      <vt:lpstr>3 状态检测防火墙</vt:lpstr>
      <vt:lpstr>3.1.1 TCP 状态信息</vt:lpstr>
      <vt:lpstr>幻灯片 28</vt:lpstr>
      <vt:lpstr>3.1.2 UDP 状态信息</vt:lpstr>
      <vt:lpstr>3.1.3 ICMP 状态信息</vt:lpstr>
      <vt:lpstr>3.2.1 工作原理（匹配访问控制表）</vt:lpstr>
      <vt:lpstr>3.2.2 工作原理（匹配连接状态表）</vt:lpstr>
      <vt:lpstr>3.3 过程图示</vt:lpstr>
      <vt:lpstr>3.4.1 状态监测防火墙的优点</vt:lpstr>
      <vt:lpstr>3.4.2 状态监测防火墙的不足</vt:lpstr>
      <vt:lpstr>4.1 电路层代理防火墙</vt:lpstr>
      <vt:lpstr>4.2 电路层代理防火墙</vt:lpstr>
      <vt:lpstr>5 应用层代理防火墙</vt:lpstr>
      <vt:lpstr>5.1.1 基本策略</vt:lpstr>
      <vt:lpstr>5.1.2 基本组件</vt:lpstr>
      <vt:lpstr>5.2.1 工作原理</vt:lpstr>
      <vt:lpstr>5.2.2 过程图示</vt:lpstr>
      <vt:lpstr>5.3.1 应用层代理防火墙的优点</vt:lpstr>
      <vt:lpstr>5.3.2 应用代理防火墙的不足</vt:lpstr>
      <vt:lpstr>第八章 防火墙技术及应用</vt:lpstr>
      <vt:lpstr>1 网关应用</vt:lpstr>
      <vt:lpstr>2.1 SNAT</vt:lpstr>
      <vt:lpstr>2.2 DNAT</vt:lpstr>
      <vt:lpstr>3.1 正向代理</vt:lpstr>
      <vt:lpstr>3.2 反向代理</vt:lpstr>
      <vt:lpstr>4.1 NAT 与 Proxy 的比较</vt:lpstr>
      <vt:lpstr>4.2 NAT 与 Proxy 的共性</vt:lpstr>
      <vt:lpstr>5 虚拟专用网</vt:lpstr>
      <vt:lpstr>第八章 防火墙技术及应用</vt:lpstr>
      <vt:lpstr>1 环境部署</vt:lpstr>
      <vt:lpstr>2 体系结构</vt:lpstr>
      <vt:lpstr>4.1 单层防御体系结构</vt:lpstr>
      <vt:lpstr>4.1.1 屏蔽路由器</vt:lpstr>
      <vt:lpstr>4.1.2 部署位置</vt:lpstr>
      <vt:lpstr>4.1.3 双宿主堡垒主机</vt:lpstr>
      <vt:lpstr>4.1.4 部署位置</vt:lpstr>
      <vt:lpstr>4.1.5 应用图例</vt:lpstr>
      <vt:lpstr>4.1.6 结构特点 </vt:lpstr>
      <vt:lpstr>4.2 双层防御体系结构</vt:lpstr>
      <vt:lpstr>4.2.1 单宿主堡垒主机</vt:lpstr>
      <vt:lpstr>4.2.2 部署位置</vt:lpstr>
      <vt:lpstr>4.2.3 应用图例</vt:lpstr>
      <vt:lpstr>4.2.4 结构特点</vt:lpstr>
      <vt:lpstr>4.2.5 双宿主堡垒主机</vt:lpstr>
      <vt:lpstr>4.2.6 部署位置</vt:lpstr>
      <vt:lpstr>4.2.7 应用图例</vt:lpstr>
      <vt:lpstr>4.3 三层防御体系结构</vt:lpstr>
      <vt:lpstr>4.3.1 部署位置</vt:lpstr>
      <vt:lpstr>4.3.2 应用图例</vt:lpstr>
      <vt:lpstr>4.3.3 结构特点</vt:lpstr>
      <vt:lpstr>4.4 分布式防火墙</vt:lpstr>
      <vt:lpstr>4.4.1 部署位置</vt:lpstr>
      <vt:lpstr>4.4.2 结构特点</vt:lpstr>
      <vt:lpstr>5.1 防火墙的优点</vt:lpstr>
      <vt:lpstr>5.2 防火墙的局限性</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网络安全基础 应用于标准</dc:title>
  <dc:creator>Pan</dc:creator>
  <cp:lastModifiedBy>王泽群</cp:lastModifiedBy>
  <cp:revision>139</cp:revision>
  <dcterms:created xsi:type="dcterms:W3CDTF">2018-03-06T18:45:17Z</dcterms:created>
  <dcterms:modified xsi:type="dcterms:W3CDTF">2023-11-07T13:32:55Z</dcterms:modified>
</cp:coreProperties>
</file>