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8" r:id="rId3"/>
    <p:sldId id="266" r:id="rId4"/>
    <p:sldId id="348" r:id="rId5"/>
    <p:sldId id="322" r:id="rId6"/>
    <p:sldId id="321" r:id="rId7"/>
    <p:sldId id="323" r:id="rId8"/>
    <p:sldId id="324" r:id="rId9"/>
    <p:sldId id="325" r:id="rId10"/>
    <p:sldId id="326" r:id="rId11"/>
    <p:sldId id="327" r:id="rId12"/>
    <p:sldId id="334" r:id="rId13"/>
    <p:sldId id="328" r:id="rId14"/>
    <p:sldId id="329" r:id="rId15"/>
    <p:sldId id="330" r:id="rId16"/>
    <p:sldId id="331" r:id="rId17"/>
    <p:sldId id="332" r:id="rId18"/>
    <p:sldId id="333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12" r:id="rId31"/>
    <p:sldId id="317" r:id="rId32"/>
    <p:sldId id="263" r:id="rId33"/>
    <p:sldId id="269" r:id="rId34"/>
    <p:sldId id="349" r:id="rId35"/>
    <p:sldId id="271" r:id="rId36"/>
    <p:sldId id="272" r:id="rId37"/>
    <p:sldId id="274" r:id="rId38"/>
    <p:sldId id="275" r:id="rId39"/>
    <p:sldId id="276" r:id="rId40"/>
    <p:sldId id="277" r:id="rId41"/>
    <p:sldId id="278" r:id="rId42"/>
    <p:sldId id="283" r:id="rId43"/>
    <p:sldId id="279" r:id="rId44"/>
    <p:sldId id="281" r:id="rId45"/>
    <p:sldId id="351" r:id="rId46"/>
    <p:sldId id="319" r:id="rId47"/>
    <p:sldId id="347" r:id="rId48"/>
    <p:sldId id="350" r:id="rId49"/>
    <p:sldId id="282" r:id="rId50"/>
    <p:sldId id="284" r:id="rId51"/>
    <p:sldId id="352" r:id="rId52"/>
    <p:sldId id="320" r:id="rId53"/>
    <p:sldId id="354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660033"/>
    <a:srgbClr val="9900FF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760DB-ED68-4DBC-85FF-0DC0A3DD5EC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B5D919-C034-4CA5-A1B7-22212958C0D1}">
      <dgm:prSet phldrT="[文本]" custT="1"/>
      <dgm:spPr/>
      <dgm:t>
        <a:bodyPr anchor="ctr" anchorCtr="1"/>
        <a:lstStyle/>
        <a:p>
          <a:pPr>
            <a:lnSpc>
              <a:spcPct val="50000"/>
            </a:lnSpc>
          </a:pPr>
          <a:r>
            <a:rPr lang="zh-CN" altLang="en-US" sz="1600" dirty="0" smtClean="0"/>
            <a:t>保护</a:t>
          </a:r>
          <a:endParaRPr lang="en-US" altLang="zh-CN" sz="1600" dirty="0" smtClean="0"/>
        </a:p>
        <a:p>
          <a:pPr>
            <a:lnSpc>
              <a:spcPct val="50000"/>
            </a:lnSpc>
          </a:pPr>
          <a:r>
            <a:rPr lang="en-US" altLang="zh-CN" sz="1600" dirty="0" smtClean="0"/>
            <a:t>Protection</a:t>
          </a:r>
          <a:endParaRPr lang="zh-CN" altLang="en-US" sz="1600" dirty="0"/>
        </a:p>
      </dgm:t>
    </dgm:pt>
    <dgm:pt modelId="{890C18D5-01E5-4207-A259-0BC95152EC48}" type="parTrans" cxnId="{42FEEC7C-E83E-43A6-B4DC-8D58C8D115A0}">
      <dgm:prSet/>
      <dgm:spPr/>
      <dgm:t>
        <a:bodyPr/>
        <a:lstStyle/>
        <a:p>
          <a:endParaRPr lang="zh-CN" altLang="en-US" sz="1600"/>
        </a:p>
      </dgm:t>
    </dgm:pt>
    <dgm:pt modelId="{89E658FA-AF75-437D-84AE-68DA69B58436}" type="sibTrans" cxnId="{42FEEC7C-E83E-43A6-B4DC-8D58C8D115A0}">
      <dgm:prSet/>
      <dgm:spPr/>
      <dgm:t>
        <a:bodyPr/>
        <a:lstStyle/>
        <a:p>
          <a:endParaRPr lang="zh-CN" altLang="en-US" sz="1600"/>
        </a:p>
      </dgm:t>
    </dgm:pt>
    <dgm:pt modelId="{E68777FA-A134-4AEF-945F-81784DF9EF99}">
      <dgm:prSet phldrT="[文本]" custT="1"/>
      <dgm:spPr/>
      <dgm:t>
        <a:bodyPr anchor="ctr" anchorCtr="1"/>
        <a:lstStyle/>
        <a:p>
          <a:pPr>
            <a:lnSpc>
              <a:spcPct val="50000"/>
            </a:lnSpc>
          </a:pPr>
          <a:r>
            <a:rPr lang="zh-CN" altLang="en-US" sz="1600" dirty="0" smtClean="0"/>
            <a:t>检测</a:t>
          </a:r>
          <a:endParaRPr lang="en-US" altLang="zh-CN" sz="1600" dirty="0" smtClean="0"/>
        </a:p>
        <a:p>
          <a:pPr>
            <a:lnSpc>
              <a:spcPct val="50000"/>
            </a:lnSpc>
          </a:pPr>
          <a:r>
            <a:rPr lang="en-US" altLang="zh-CN" sz="1600" dirty="0" smtClean="0"/>
            <a:t>Detection</a:t>
          </a:r>
          <a:endParaRPr lang="zh-CN" altLang="en-US" sz="1600" dirty="0"/>
        </a:p>
      </dgm:t>
    </dgm:pt>
    <dgm:pt modelId="{BD4C0723-A0CA-4723-933C-ED84486DE0BA}" type="parTrans" cxnId="{69FF28BE-E8D9-47D2-876E-0C8AF2E1B41D}">
      <dgm:prSet/>
      <dgm:spPr/>
      <dgm:t>
        <a:bodyPr/>
        <a:lstStyle/>
        <a:p>
          <a:endParaRPr lang="zh-CN" altLang="en-US" sz="1600"/>
        </a:p>
      </dgm:t>
    </dgm:pt>
    <dgm:pt modelId="{64BAC2CF-8CB5-490D-967D-62E8FC6E64C3}" type="sibTrans" cxnId="{69FF28BE-E8D9-47D2-876E-0C8AF2E1B41D}">
      <dgm:prSet/>
      <dgm:spPr/>
      <dgm:t>
        <a:bodyPr/>
        <a:lstStyle/>
        <a:p>
          <a:endParaRPr lang="zh-CN" altLang="en-US" sz="1600"/>
        </a:p>
      </dgm:t>
    </dgm:pt>
    <dgm:pt modelId="{7B37540E-9E02-4FDC-9D65-650071DA6138}">
      <dgm:prSet phldrT="[文本]" custT="1"/>
      <dgm:spPr/>
      <dgm:t>
        <a:bodyPr anchor="ctr" anchorCtr="1"/>
        <a:lstStyle/>
        <a:p>
          <a:pPr>
            <a:lnSpc>
              <a:spcPct val="50000"/>
            </a:lnSpc>
          </a:pPr>
          <a:r>
            <a:rPr lang="zh-CN" altLang="en-US" sz="1600" dirty="0" smtClean="0"/>
            <a:t>响应</a:t>
          </a:r>
          <a:endParaRPr lang="en-US" altLang="zh-CN" sz="1600" dirty="0" smtClean="0"/>
        </a:p>
        <a:p>
          <a:pPr>
            <a:lnSpc>
              <a:spcPct val="50000"/>
            </a:lnSpc>
          </a:pPr>
          <a:r>
            <a:rPr lang="en-US" altLang="zh-CN" sz="1600" dirty="0" smtClean="0"/>
            <a:t>Reaction</a:t>
          </a:r>
          <a:endParaRPr lang="zh-CN" altLang="en-US" sz="1600" dirty="0"/>
        </a:p>
      </dgm:t>
    </dgm:pt>
    <dgm:pt modelId="{DA63FFC9-428B-4283-A7C2-11413388F105}" type="parTrans" cxnId="{E5400C8C-400F-43D7-8E68-C944566DA6F2}">
      <dgm:prSet/>
      <dgm:spPr/>
      <dgm:t>
        <a:bodyPr/>
        <a:lstStyle/>
        <a:p>
          <a:endParaRPr lang="zh-CN" altLang="en-US" sz="1600"/>
        </a:p>
      </dgm:t>
    </dgm:pt>
    <dgm:pt modelId="{D7949CEC-310C-4B29-8892-7D9648D0EB13}" type="sibTrans" cxnId="{E5400C8C-400F-43D7-8E68-C944566DA6F2}">
      <dgm:prSet/>
      <dgm:spPr/>
      <dgm:t>
        <a:bodyPr/>
        <a:lstStyle/>
        <a:p>
          <a:endParaRPr lang="zh-CN" altLang="en-US" sz="1600"/>
        </a:p>
      </dgm:t>
    </dgm:pt>
    <dgm:pt modelId="{AFA865F8-F645-4407-B22E-3F4A9340A7CE}">
      <dgm:prSet phldrT="[文本]" custT="1"/>
      <dgm:spPr/>
      <dgm:t>
        <a:bodyPr anchor="ctr" anchorCtr="1"/>
        <a:lstStyle/>
        <a:p>
          <a:pPr>
            <a:lnSpc>
              <a:spcPct val="50000"/>
            </a:lnSpc>
          </a:pPr>
          <a:r>
            <a:rPr lang="zh-CN" altLang="en-US" sz="1600" dirty="0" smtClean="0"/>
            <a:t>恢复</a:t>
          </a:r>
          <a:endParaRPr lang="en-US" altLang="zh-CN" sz="1600" dirty="0" smtClean="0"/>
        </a:p>
        <a:p>
          <a:pPr>
            <a:lnSpc>
              <a:spcPct val="50000"/>
            </a:lnSpc>
          </a:pPr>
          <a:r>
            <a:rPr lang="en-US" altLang="zh-CN" sz="1600" dirty="0" smtClean="0"/>
            <a:t>Recovery</a:t>
          </a:r>
          <a:endParaRPr lang="zh-CN" altLang="en-US" sz="1600" dirty="0"/>
        </a:p>
      </dgm:t>
    </dgm:pt>
    <dgm:pt modelId="{9C475D6B-90D3-4311-A747-480BE7AAB41D}" type="parTrans" cxnId="{A224048C-4F90-4642-8B30-324055B7FDA7}">
      <dgm:prSet/>
      <dgm:spPr/>
      <dgm:t>
        <a:bodyPr/>
        <a:lstStyle/>
        <a:p>
          <a:endParaRPr lang="zh-CN" altLang="en-US" sz="1600"/>
        </a:p>
      </dgm:t>
    </dgm:pt>
    <dgm:pt modelId="{FA1302CB-CD3E-43B5-9EED-6726BD8AEAB3}" type="sibTrans" cxnId="{A224048C-4F90-4642-8B30-324055B7FDA7}">
      <dgm:prSet/>
      <dgm:spPr/>
      <dgm:t>
        <a:bodyPr/>
        <a:lstStyle/>
        <a:p>
          <a:endParaRPr lang="zh-CN" altLang="en-US" sz="1600"/>
        </a:p>
      </dgm:t>
    </dgm:pt>
    <dgm:pt modelId="{72FE709D-1688-45F6-B085-74FC7450EDBD}" type="pres">
      <dgm:prSet presAssocID="{D15760DB-ED68-4DBC-85FF-0DC0A3DD5EC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A9104A-AAD0-4CF2-B83A-B076DE9EEB09}" type="pres">
      <dgm:prSet presAssocID="{87B5D919-C034-4CA5-A1B7-22212958C0D1}" presName="node" presStyleLbl="node1" presStyleIdx="0" presStyleCnt="4" custScaleY="596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4F7174-4563-4CBE-B64B-41FA2EB27C9D}" type="pres">
      <dgm:prSet presAssocID="{87B5D919-C034-4CA5-A1B7-22212958C0D1}" presName="spNode" presStyleCnt="0"/>
      <dgm:spPr/>
    </dgm:pt>
    <dgm:pt modelId="{85149B7F-3C8C-4BCE-B610-F1E2DB1F0FD3}" type="pres">
      <dgm:prSet presAssocID="{89E658FA-AF75-437D-84AE-68DA69B58436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C7E58A4B-1A50-4200-8D83-3F9628CDB662}" type="pres">
      <dgm:prSet presAssocID="{E68777FA-A134-4AEF-945F-81784DF9EF99}" presName="node" presStyleLbl="node1" presStyleIdx="1" presStyleCnt="4" custScaleY="596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B4CA8-1646-4BF9-9649-F48EB67037E3}" type="pres">
      <dgm:prSet presAssocID="{E68777FA-A134-4AEF-945F-81784DF9EF99}" presName="spNode" presStyleCnt="0"/>
      <dgm:spPr/>
    </dgm:pt>
    <dgm:pt modelId="{47B22343-F42C-4364-9B3C-D2935D84254F}" type="pres">
      <dgm:prSet presAssocID="{64BAC2CF-8CB5-490D-967D-62E8FC6E64C3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EA51AD67-84A2-4851-9F25-E71D217CBF5F}" type="pres">
      <dgm:prSet presAssocID="{7B37540E-9E02-4FDC-9D65-650071DA6138}" presName="node" presStyleLbl="node1" presStyleIdx="2" presStyleCnt="4" custScaleY="596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1A5949-1A13-499A-BCE5-64A0E95DC37B}" type="pres">
      <dgm:prSet presAssocID="{7B37540E-9E02-4FDC-9D65-650071DA6138}" presName="spNode" presStyleCnt="0"/>
      <dgm:spPr/>
    </dgm:pt>
    <dgm:pt modelId="{8B45A28F-04D9-49F6-A714-25B614661FB1}" type="pres">
      <dgm:prSet presAssocID="{D7949CEC-310C-4B29-8892-7D9648D0EB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92E935D6-1D4E-4BC0-A6F5-D7B8A8B590DB}" type="pres">
      <dgm:prSet presAssocID="{AFA865F8-F645-4407-B22E-3F4A9340A7CE}" presName="node" presStyleLbl="node1" presStyleIdx="3" presStyleCnt="4" custScaleY="596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216F00-7FE8-4EEA-8479-D7B983DDF7B8}" type="pres">
      <dgm:prSet presAssocID="{AFA865F8-F645-4407-B22E-3F4A9340A7CE}" presName="spNode" presStyleCnt="0"/>
      <dgm:spPr/>
    </dgm:pt>
    <dgm:pt modelId="{0E48A2EA-AE85-4779-B131-871EDAB24D3F}" type="pres">
      <dgm:prSet presAssocID="{FA1302CB-CD3E-43B5-9EED-6726BD8AEAB3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42FEEC7C-E83E-43A6-B4DC-8D58C8D115A0}" srcId="{D15760DB-ED68-4DBC-85FF-0DC0A3DD5ECE}" destId="{87B5D919-C034-4CA5-A1B7-22212958C0D1}" srcOrd="0" destOrd="0" parTransId="{890C18D5-01E5-4207-A259-0BC95152EC48}" sibTransId="{89E658FA-AF75-437D-84AE-68DA69B58436}"/>
    <dgm:cxn modelId="{139C2822-C097-4DE2-9012-6579D0DB8BE2}" type="presOf" srcId="{FA1302CB-CD3E-43B5-9EED-6726BD8AEAB3}" destId="{0E48A2EA-AE85-4779-B131-871EDAB24D3F}" srcOrd="0" destOrd="0" presId="urn:microsoft.com/office/officeart/2005/8/layout/cycle5"/>
    <dgm:cxn modelId="{E10A93B9-EAF7-4A30-BCAE-14FAC9978903}" type="presOf" srcId="{E68777FA-A134-4AEF-945F-81784DF9EF99}" destId="{C7E58A4B-1A50-4200-8D83-3F9628CDB662}" srcOrd="0" destOrd="0" presId="urn:microsoft.com/office/officeart/2005/8/layout/cycle5"/>
    <dgm:cxn modelId="{CE647899-C712-4497-8D7D-C0193375456F}" type="presOf" srcId="{64BAC2CF-8CB5-490D-967D-62E8FC6E64C3}" destId="{47B22343-F42C-4364-9B3C-D2935D84254F}" srcOrd="0" destOrd="0" presId="urn:microsoft.com/office/officeart/2005/8/layout/cycle5"/>
    <dgm:cxn modelId="{F872D25F-924F-4AA1-A178-73C2B47D14AD}" type="presOf" srcId="{D15760DB-ED68-4DBC-85FF-0DC0A3DD5ECE}" destId="{72FE709D-1688-45F6-B085-74FC7450EDBD}" srcOrd="0" destOrd="0" presId="urn:microsoft.com/office/officeart/2005/8/layout/cycle5"/>
    <dgm:cxn modelId="{8D38707B-99EF-4DE6-B535-257E884F91A6}" type="presOf" srcId="{D7949CEC-310C-4B29-8892-7D9648D0EB13}" destId="{8B45A28F-04D9-49F6-A714-25B614661FB1}" srcOrd="0" destOrd="0" presId="urn:microsoft.com/office/officeart/2005/8/layout/cycle5"/>
    <dgm:cxn modelId="{E5400C8C-400F-43D7-8E68-C944566DA6F2}" srcId="{D15760DB-ED68-4DBC-85FF-0DC0A3DD5ECE}" destId="{7B37540E-9E02-4FDC-9D65-650071DA6138}" srcOrd="2" destOrd="0" parTransId="{DA63FFC9-428B-4283-A7C2-11413388F105}" sibTransId="{D7949CEC-310C-4B29-8892-7D9648D0EB13}"/>
    <dgm:cxn modelId="{69FF28BE-E8D9-47D2-876E-0C8AF2E1B41D}" srcId="{D15760DB-ED68-4DBC-85FF-0DC0A3DD5ECE}" destId="{E68777FA-A134-4AEF-945F-81784DF9EF99}" srcOrd="1" destOrd="0" parTransId="{BD4C0723-A0CA-4723-933C-ED84486DE0BA}" sibTransId="{64BAC2CF-8CB5-490D-967D-62E8FC6E64C3}"/>
    <dgm:cxn modelId="{50C22F98-AA77-4183-A45B-B5ECBCEADBB3}" type="presOf" srcId="{89E658FA-AF75-437D-84AE-68DA69B58436}" destId="{85149B7F-3C8C-4BCE-B610-F1E2DB1F0FD3}" srcOrd="0" destOrd="0" presId="urn:microsoft.com/office/officeart/2005/8/layout/cycle5"/>
    <dgm:cxn modelId="{3BED03ED-54A8-414F-B750-0E1AE46321A4}" type="presOf" srcId="{87B5D919-C034-4CA5-A1B7-22212958C0D1}" destId="{89A9104A-AAD0-4CF2-B83A-B076DE9EEB09}" srcOrd="0" destOrd="0" presId="urn:microsoft.com/office/officeart/2005/8/layout/cycle5"/>
    <dgm:cxn modelId="{ADB135AD-6CAD-4FE6-AEAD-A5BDDEFB3A64}" type="presOf" srcId="{7B37540E-9E02-4FDC-9D65-650071DA6138}" destId="{EA51AD67-84A2-4851-9F25-E71D217CBF5F}" srcOrd="0" destOrd="0" presId="urn:microsoft.com/office/officeart/2005/8/layout/cycle5"/>
    <dgm:cxn modelId="{A224048C-4F90-4642-8B30-324055B7FDA7}" srcId="{D15760DB-ED68-4DBC-85FF-0DC0A3DD5ECE}" destId="{AFA865F8-F645-4407-B22E-3F4A9340A7CE}" srcOrd="3" destOrd="0" parTransId="{9C475D6B-90D3-4311-A747-480BE7AAB41D}" sibTransId="{FA1302CB-CD3E-43B5-9EED-6726BD8AEAB3}"/>
    <dgm:cxn modelId="{8652FEEF-AA6A-4CBD-8CBC-474C26AF7534}" type="presOf" srcId="{AFA865F8-F645-4407-B22E-3F4A9340A7CE}" destId="{92E935D6-1D4E-4BC0-A6F5-D7B8A8B590DB}" srcOrd="0" destOrd="0" presId="urn:microsoft.com/office/officeart/2005/8/layout/cycle5"/>
    <dgm:cxn modelId="{5F245CF0-FC61-4FF4-BDFB-9D0029A7A3D6}" type="presParOf" srcId="{72FE709D-1688-45F6-B085-74FC7450EDBD}" destId="{89A9104A-AAD0-4CF2-B83A-B076DE9EEB09}" srcOrd="0" destOrd="0" presId="urn:microsoft.com/office/officeart/2005/8/layout/cycle5"/>
    <dgm:cxn modelId="{7F94D5CC-2CAD-494C-A8F8-FDB4487EF9E9}" type="presParOf" srcId="{72FE709D-1688-45F6-B085-74FC7450EDBD}" destId="{CD4F7174-4563-4CBE-B64B-41FA2EB27C9D}" srcOrd="1" destOrd="0" presId="urn:microsoft.com/office/officeart/2005/8/layout/cycle5"/>
    <dgm:cxn modelId="{22377317-6154-4BDF-BFCE-A5F15BC19407}" type="presParOf" srcId="{72FE709D-1688-45F6-B085-74FC7450EDBD}" destId="{85149B7F-3C8C-4BCE-B610-F1E2DB1F0FD3}" srcOrd="2" destOrd="0" presId="urn:microsoft.com/office/officeart/2005/8/layout/cycle5"/>
    <dgm:cxn modelId="{8CEA3808-BC91-4814-B939-D29D73C3EF4C}" type="presParOf" srcId="{72FE709D-1688-45F6-B085-74FC7450EDBD}" destId="{C7E58A4B-1A50-4200-8D83-3F9628CDB662}" srcOrd="3" destOrd="0" presId="urn:microsoft.com/office/officeart/2005/8/layout/cycle5"/>
    <dgm:cxn modelId="{68847816-6194-43A7-8421-EFE439CC3AA5}" type="presParOf" srcId="{72FE709D-1688-45F6-B085-74FC7450EDBD}" destId="{ED8B4CA8-1646-4BF9-9649-F48EB67037E3}" srcOrd="4" destOrd="0" presId="urn:microsoft.com/office/officeart/2005/8/layout/cycle5"/>
    <dgm:cxn modelId="{BBF5DFA6-90E7-4E70-9541-486F1AE06F3C}" type="presParOf" srcId="{72FE709D-1688-45F6-B085-74FC7450EDBD}" destId="{47B22343-F42C-4364-9B3C-D2935D84254F}" srcOrd="5" destOrd="0" presId="urn:microsoft.com/office/officeart/2005/8/layout/cycle5"/>
    <dgm:cxn modelId="{3655C134-71FE-4B0E-8D69-FB6CC891A210}" type="presParOf" srcId="{72FE709D-1688-45F6-B085-74FC7450EDBD}" destId="{EA51AD67-84A2-4851-9F25-E71D217CBF5F}" srcOrd="6" destOrd="0" presId="urn:microsoft.com/office/officeart/2005/8/layout/cycle5"/>
    <dgm:cxn modelId="{DF966F90-FF9E-4AA2-9781-2981CE24FA17}" type="presParOf" srcId="{72FE709D-1688-45F6-B085-74FC7450EDBD}" destId="{2B1A5949-1A13-499A-BCE5-64A0E95DC37B}" srcOrd="7" destOrd="0" presId="urn:microsoft.com/office/officeart/2005/8/layout/cycle5"/>
    <dgm:cxn modelId="{4AADF93A-3ECA-4E7C-889B-29B992E21FDB}" type="presParOf" srcId="{72FE709D-1688-45F6-B085-74FC7450EDBD}" destId="{8B45A28F-04D9-49F6-A714-25B614661FB1}" srcOrd="8" destOrd="0" presId="urn:microsoft.com/office/officeart/2005/8/layout/cycle5"/>
    <dgm:cxn modelId="{32F54CDF-81EE-4FE9-98CC-3D849F933DBE}" type="presParOf" srcId="{72FE709D-1688-45F6-B085-74FC7450EDBD}" destId="{92E935D6-1D4E-4BC0-A6F5-D7B8A8B590DB}" srcOrd="9" destOrd="0" presId="urn:microsoft.com/office/officeart/2005/8/layout/cycle5"/>
    <dgm:cxn modelId="{D02966B8-46AD-4A96-AC6C-C777CB9A01B7}" type="presParOf" srcId="{72FE709D-1688-45F6-B085-74FC7450EDBD}" destId="{15216F00-7FE8-4EEA-8479-D7B983DDF7B8}" srcOrd="10" destOrd="0" presId="urn:microsoft.com/office/officeart/2005/8/layout/cycle5"/>
    <dgm:cxn modelId="{CF96A9E8-B33B-4F39-A2EB-916FEDD2711E}" type="presParOf" srcId="{72FE709D-1688-45F6-B085-74FC7450EDBD}" destId="{0E48A2EA-AE85-4779-B131-871EDAB24D3F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A9104A-AAD0-4CF2-B83A-B076DE9EEB09}">
      <dsp:nvSpPr>
        <dsp:cNvPr id="0" name=""/>
        <dsp:cNvSpPr/>
      </dsp:nvSpPr>
      <dsp:spPr>
        <a:xfrm>
          <a:off x="2314680" y="196959"/>
          <a:ext cx="1491318" cy="578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1">
          <a:noAutofit/>
        </a:bodyPr>
        <a:lstStyle/>
        <a:p>
          <a:pPr lvl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保护</a:t>
          </a:r>
          <a:endParaRPr lang="en-US" altLang="zh-CN" sz="1600" kern="1200" dirty="0" smtClean="0"/>
        </a:p>
        <a:p>
          <a:pPr lvl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Protection</a:t>
          </a:r>
          <a:endParaRPr lang="zh-CN" altLang="en-US" sz="1600" kern="1200" dirty="0"/>
        </a:p>
      </dsp:txBody>
      <dsp:txXfrm>
        <a:off x="2314680" y="196959"/>
        <a:ext cx="1491318" cy="578221"/>
      </dsp:txXfrm>
    </dsp:sp>
    <dsp:sp modelId="{85149B7F-3C8C-4BCE-B610-F1E2DB1F0FD3}">
      <dsp:nvSpPr>
        <dsp:cNvPr id="0" name=""/>
        <dsp:cNvSpPr/>
      </dsp:nvSpPr>
      <dsp:spPr>
        <a:xfrm>
          <a:off x="1458178" y="486070"/>
          <a:ext cx="3204323" cy="3204323"/>
        </a:xfrm>
        <a:custGeom>
          <a:avLst/>
          <a:gdLst/>
          <a:ahLst/>
          <a:cxnLst/>
          <a:rect l="0" t="0" r="0" b="0"/>
          <a:pathLst>
            <a:path>
              <a:moveTo>
                <a:pt x="2583243" y="335512"/>
              </a:moveTo>
              <a:arcTo wR="1602161" hR="1602161" stAng="18465571" swAng="1909297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58A4B-1A50-4200-8D83-3F9628CDB662}">
      <dsp:nvSpPr>
        <dsp:cNvPr id="0" name=""/>
        <dsp:cNvSpPr/>
      </dsp:nvSpPr>
      <dsp:spPr>
        <a:xfrm>
          <a:off x="3916842" y="1799121"/>
          <a:ext cx="1491318" cy="578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1">
          <a:noAutofit/>
        </a:bodyPr>
        <a:lstStyle/>
        <a:p>
          <a:pPr lvl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检测</a:t>
          </a:r>
          <a:endParaRPr lang="en-US" altLang="zh-CN" sz="1600" kern="1200" dirty="0" smtClean="0"/>
        </a:p>
        <a:p>
          <a:pPr lvl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Detection</a:t>
          </a:r>
          <a:endParaRPr lang="zh-CN" altLang="en-US" sz="1600" kern="1200" dirty="0"/>
        </a:p>
      </dsp:txBody>
      <dsp:txXfrm>
        <a:off x="3916842" y="1799121"/>
        <a:ext cx="1491318" cy="578221"/>
      </dsp:txXfrm>
    </dsp:sp>
    <dsp:sp modelId="{47B22343-F42C-4364-9B3C-D2935D84254F}">
      <dsp:nvSpPr>
        <dsp:cNvPr id="0" name=""/>
        <dsp:cNvSpPr/>
      </dsp:nvSpPr>
      <dsp:spPr>
        <a:xfrm>
          <a:off x="1458178" y="486070"/>
          <a:ext cx="3204323" cy="3204323"/>
        </a:xfrm>
        <a:custGeom>
          <a:avLst/>
          <a:gdLst/>
          <a:ahLst/>
          <a:cxnLst/>
          <a:rect l="0" t="0" r="0" b="0"/>
          <a:pathLst>
            <a:path>
              <a:moveTo>
                <a:pt x="3103655" y="2161125"/>
              </a:moveTo>
              <a:arcTo wR="1602161" hR="1602161" stAng="1225132" swAng="1909297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1AD67-84A2-4851-9F25-E71D217CBF5F}">
      <dsp:nvSpPr>
        <dsp:cNvPr id="0" name=""/>
        <dsp:cNvSpPr/>
      </dsp:nvSpPr>
      <dsp:spPr>
        <a:xfrm>
          <a:off x="2314680" y="3401283"/>
          <a:ext cx="1491318" cy="578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1">
          <a:noAutofit/>
        </a:bodyPr>
        <a:lstStyle/>
        <a:p>
          <a:pPr lvl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响应</a:t>
          </a:r>
          <a:endParaRPr lang="en-US" altLang="zh-CN" sz="1600" kern="1200" dirty="0" smtClean="0"/>
        </a:p>
        <a:p>
          <a:pPr lvl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Reaction</a:t>
          </a:r>
          <a:endParaRPr lang="zh-CN" altLang="en-US" sz="1600" kern="1200" dirty="0"/>
        </a:p>
      </dsp:txBody>
      <dsp:txXfrm>
        <a:off x="2314680" y="3401283"/>
        <a:ext cx="1491318" cy="578221"/>
      </dsp:txXfrm>
    </dsp:sp>
    <dsp:sp modelId="{8B45A28F-04D9-49F6-A714-25B614661FB1}">
      <dsp:nvSpPr>
        <dsp:cNvPr id="0" name=""/>
        <dsp:cNvSpPr/>
      </dsp:nvSpPr>
      <dsp:spPr>
        <a:xfrm>
          <a:off x="1458178" y="486070"/>
          <a:ext cx="3204323" cy="3204323"/>
        </a:xfrm>
        <a:custGeom>
          <a:avLst/>
          <a:gdLst/>
          <a:ahLst/>
          <a:cxnLst/>
          <a:rect l="0" t="0" r="0" b="0"/>
          <a:pathLst>
            <a:path>
              <a:moveTo>
                <a:pt x="621080" y="2868811"/>
              </a:moveTo>
              <a:arcTo wR="1602161" hR="1602161" stAng="7665571" swAng="1909297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935D6-1D4E-4BC0-A6F5-D7B8A8B590DB}">
      <dsp:nvSpPr>
        <dsp:cNvPr id="0" name=""/>
        <dsp:cNvSpPr/>
      </dsp:nvSpPr>
      <dsp:spPr>
        <a:xfrm>
          <a:off x="712519" y="1799121"/>
          <a:ext cx="1491318" cy="578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1">
          <a:noAutofit/>
        </a:bodyPr>
        <a:lstStyle/>
        <a:p>
          <a:pPr lvl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恢复</a:t>
          </a:r>
          <a:endParaRPr lang="en-US" altLang="zh-CN" sz="1600" kern="1200" dirty="0" smtClean="0"/>
        </a:p>
        <a:p>
          <a:pPr lvl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Recovery</a:t>
          </a:r>
          <a:endParaRPr lang="zh-CN" altLang="en-US" sz="1600" kern="1200" dirty="0"/>
        </a:p>
      </dsp:txBody>
      <dsp:txXfrm>
        <a:off x="712519" y="1799121"/>
        <a:ext cx="1491318" cy="578221"/>
      </dsp:txXfrm>
    </dsp:sp>
    <dsp:sp modelId="{0E48A2EA-AE85-4779-B131-871EDAB24D3F}">
      <dsp:nvSpPr>
        <dsp:cNvPr id="0" name=""/>
        <dsp:cNvSpPr/>
      </dsp:nvSpPr>
      <dsp:spPr>
        <a:xfrm>
          <a:off x="1458178" y="486070"/>
          <a:ext cx="3204323" cy="3204323"/>
        </a:xfrm>
        <a:custGeom>
          <a:avLst/>
          <a:gdLst/>
          <a:ahLst/>
          <a:cxnLst/>
          <a:rect l="0" t="0" r="0" b="0"/>
          <a:pathLst>
            <a:path>
              <a:moveTo>
                <a:pt x="100668" y="1043198"/>
              </a:moveTo>
              <a:arcTo wR="1602161" hR="1602161" stAng="12025132" swAng="1909297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2023/9/12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等线" pitchFamily="2" charset="-122"/>
                <a:ea typeface="等线" pitchFamily="2" charset="-122"/>
              </a:defRPr>
            </a:lvl1pPr>
            <a:lvl2pPr>
              <a:buFont typeface="Wingdings" pitchFamily="2" charset="2"/>
              <a:buChar char="Ø"/>
              <a:defRPr sz="2400">
                <a:latin typeface="等线" pitchFamily="2" charset="-122"/>
                <a:ea typeface="等线" pitchFamily="2" charset="-122"/>
              </a:defRPr>
            </a:lvl2pPr>
            <a:lvl3pPr>
              <a:buFont typeface="Wingdings" pitchFamily="2" charset="2"/>
              <a:buChar char="ü"/>
              <a:defRPr sz="2000">
                <a:latin typeface="等线" pitchFamily="2" charset="-122"/>
                <a:ea typeface="等线" pitchFamily="2" charset="-122"/>
              </a:defRPr>
            </a:lvl3pPr>
            <a:lvl4pPr>
              <a:buFont typeface="Wingdings" pitchFamily="2" charset="2"/>
              <a:buChar char="u"/>
              <a:defRPr sz="1800">
                <a:latin typeface="等线" pitchFamily="2" charset="-122"/>
                <a:ea typeface="等线" pitchFamily="2" charset="-122"/>
              </a:defRPr>
            </a:lvl4pPr>
            <a:lvl5pPr>
              <a:buFont typeface="Wingdings" pitchFamily="2" charset="2"/>
              <a:buChar char="l"/>
              <a:defRPr sz="1600">
                <a:latin typeface="等线" pitchFamily="2" charset="-122"/>
                <a:ea typeface="等线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2023/9/12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2023/9/12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2023/9/12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0100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dirty="0" smtClean="0"/>
              <a:t>计算机与网络安全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海南大学网络空间安全学院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信息安全的概念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对数据进行收集、加工、检索等处理而获得的</a:t>
            </a:r>
            <a:r>
              <a:rPr lang="zh-CN" altLang="en-US" dirty="0" smtClean="0">
                <a:solidFill>
                  <a:srgbClr val="FF0000"/>
                </a:solidFill>
              </a:rPr>
              <a:t>知识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避免危险、恐惧、忧虑的</a:t>
            </a:r>
            <a:r>
              <a:rPr lang="zh-CN" altLang="en-US" dirty="0" smtClean="0">
                <a:solidFill>
                  <a:srgbClr val="FF0000"/>
                </a:solidFill>
              </a:rPr>
              <a:t>度量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信息安全（狭义）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存在和流动于信息载体上的信息的不受威胁和侵害。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/>
              <a:t>信息安全（广义）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保障国家、机构、个人的信息空间、信息载体和信息资源不受来自内外各种形式的危险、威胁、侵害和误导。</a:t>
            </a:r>
            <a:endParaRPr lang="en-US" altLang="zh-CN" dirty="0" smtClean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信息安全的评估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没有绝对的信息安全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非法获取信息所花费的</a:t>
            </a:r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r>
              <a:rPr lang="zh-CN" altLang="en-US" dirty="0" smtClean="0"/>
              <a:t>超过信息的生命期；</a:t>
            </a:r>
          </a:p>
          <a:p>
            <a:pPr lvl="1"/>
            <a:r>
              <a:rPr lang="zh-CN" altLang="en-US" dirty="0" smtClean="0"/>
              <a:t>非法获取信息所付出的</a:t>
            </a:r>
            <a:r>
              <a:rPr lang="zh-CN" altLang="en-US" dirty="0" smtClean="0">
                <a:solidFill>
                  <a:srgbClr val="FF0000"/>
                </a:solidFill>
              </a:rPr>
              <a:t>代价</a:t>
            </a:r>
            <a:r>
              <a:rPr lang="zh-CN" altLang="en-US" dirty="0" smtClean="0"/>
              <a:t>超过信息本身的价值。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信息安全的威胁（</a:t>
            </a:r>
            <a:r>
              <a:rPr lang="en-US" altLang="zh-CN" dirty="0" smtClean="0"/>
              <a:t>DAD </a:t>
            </a:r>
            <a:r>
              <a:rPr lang="zh-CN" altLang="en-US" dirty="0" smtClean="0"/>
              <a:t>三元组）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泄露（</a:t>
            </a:r>
            <a:r>
              <a:rPr lang="en-US" altLang="zh-CN" dirty="0" smtClean="0">
                <a:solidFill>
                  <a:srgbClr val="FF0000"/>
                </a:solidFill>
                <a:latin typeface="HGB1X_CNKI" pitchFamily="2" charset="-122"/>
                <a:ea typeface="HGB1X_CNKI" pitchFamily="2" charset="-122"/>
              </a:rPr>
              <a:t>D</a:t>
            </a:r>
            <a:r>
              <a:rPr lang="en-US" altLang="zh-CN" dirty="0" smtClean="0">
                <a:latin typeface="HGB1X_CNKI" pitchFamily="2" charset="-122"/>
                <a:ea typeface="HGB1X_CNKI" pitchFamily="2" charset="-122"/>
              </a:rPr>
              <a:t>isclosure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更改（</a:t>
            </a:r>
            <a:r>
              <a:rPr lang="en-US" altLang="zh-CN" dirty="0" smtClean="0">
                <a:solidFill>
                  <a:srgbClr val="FF0000"/>
                </a:solidFill>
                <a:latin typeface="HGB1X_CNKI" pitchFamily="2" charset="-122"/>
                <a:ea typeface="HGB1X_CNKI" pitchFamily="2" charset="-122"/>
              </a:rPr>
              <a:t>A</a:t>
            </a:r>
            <a:r>
              <a:rPr lang="en-US" altLang="zh-CN" dirty="0" smtClean="0">
                <a:latin typeface="HGB1X_CNKI" pitchFamily="2" charset="-122"/>
                <a:ea typeface="HGB1X_CNKI" pitchFamily="2" charset="-122"/>
              </a:rPr>
              <a:t>lteration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破坏（</a:t>
            </a:r>
            <a:r>
              <a:rPr lang="en-US" altLang="zh-CN" dirty="0" smtClean="0">
                <a:solidFill>
                  <a:srgbClr val="FF0000"/>
                </a:solidFill>
                <a:latin typeface="HGB1X_CNKI" pitchFamily="2" charset="-122"/>
                <a:ea typeface="HGB1X_CNKI" pitchFamily="2" charset="-122"/>
              </a:rPr>
              <a:t>D</a:t>
            </a:r>
            <a:r>
              <a:rPr lang="en-US" altLang="zh-CN" dirty="0" smtClean="0">
                <a:latin typeface="HGB1X_CNKI" pitchFamily="2" charset="-122"/>
                <a:ea typeface="HGB1X_CNKI" pitchFamily="2" charset="-122"/>
              </a:rPr>
              <a:t>isclosure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信息安全的目标（</a:t>
            </a:r>
            <a:r>
              <a:rPr lang="en-US" altLang="zh-CN" dirty="0" smtClean="0"/>
              <a:t>CIA </a:t>
            </a:r>
            <a:r>
              <a:rPr lang="zh-CN" altLang="en-US" dirty="0" smtClean="0"/>
              <a:t>三元组）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保密性</a:t>
            </a:r>
            <a:r>
              <a:rPr lang="zh-CN" altLang="en-US" dirty="0" smtClean="0">
                <a:cs typeface="+mn-ea"/>
                <a:sym typeface="+mn-lt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latin typeface="HGB1X_CNKI" pitchFamily="2" charset="-122"/>
                <a:ea typeface="HGB1X_CNKI" pitchFamily="2" charset="-122"/>
                <a:cs typeface="+mn-ea"/>
                <a:sym typeface="+mn-lt"/>
              </a:rPr>
              <a:t>C</a:t>
            </a:r>
            <a:r>
              <a:rPr lang="zh-CN" altLang="en-US" dirty="0" smtClean="0">
                <a:latin typeface="HGB1X_CNKI" pitchFamily="2" charset="-122"/>
                <a:ea typeface="HGB1X_CNKI" pitchFamily="2" charset="-122"/>
                <a:cs typeface="+mn-ea"/>
                <a:sym typeface="+mn-lt"/>
              </a:rPr>
              <a:t>onfidentiality</a:t>
            </a:r>
            <a:r>
              <a:rPr lang="zh-CN" altLang="en-US" dirty="0" smtClean="0">
                <a:cs typeface="+mn-ea"/>
                <a:sym typeface="+mn-lt"/>
              </a:rPr>
              <a:t>）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/>
              <a:t>完整性</a:t>
            </a:r>
            <a:r>
              <a:rPr lang="zh-CN" altLang="en-US" dirty="0" smtClean="0">
                <a:cs typeface="+mn-ea"/>
                <a:sym typeface="+mn-lt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latin typeface="HGB1X_CNKI" pitchFamily="2" charset="-122"/>
                <a:ea typeface="HGB1X_CNKI" pitchFamily="2" charset="-122"/>
                <a:cs typeface="+mn-ea"/>
                <a:sym typeface="+mn-lt"/>
              </a:rPr>
              <a:t>I</a:t>
            </a:r>
            <a:r>
              <a:rPr lang="zh-CN" altLang="en-US" dirty="0" smtClean="0">
                <a:latin typeface="HGB1X_CNKI" pitchFamily="2" charset="-122"/>
                <a:ea typeface="HGB1X_CNKI" pitchFamily="2" charset="-122"/>
                <a:cs typeface="+mn-ea"/>
                <a:sym typeface="+mn-lt"/>
              </a:rPr>
              <a:t>ntegrity</a:t>
            </a:r>
            <a:r>
              <a:rPr lang="zh-CN" altLang="en-US" dirty="0" smtClean="0">
                <a:cs typeface="+mn-ea"/>
                <a:sym typeface="+mn-lt"/>
              </a:rPr>
              <a:t>）</a:t>
            </a:r>
            <a:endParaRPr lang="en-US" altLang="zh-CN" dirty="0" smtClean="0"/>
          </a:p>
          <a:p>
            <a:r>
              <a:rPr lang="zh-CN" altLang="en-US" dirty="0" smtClean="0"/>
              <a:t>可用性</a:t>
            </a:r>
            <a:r>
              <a:rPr lang="zh-CN" altLang="en-US" dirty="0" smtClean="0">
                <a:cs typeface="+mn-ea"/>
                <a:sym typeface="+mn-lt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latin typeface="HGB1X_CNKI" pitchFamily="2" charset="-122"/>
                <a:ea typeface="HGB1X_CNKI" pitchFamily="2" charset="-122"/>
                <a:cs typeface="+mn-ea"/>
                <a:sym typeface="+mn-lt"/>
              </a:rPr>
              <a:t>A</a:t>
            </a:r>
            <a:r>
              <a:rPr lang="zh-CN" altLang="en-US" dirty="0" smtClean="0">
                <a:latin typeface="HGB1X_CNKI" pitchFamily="2" charset="-122"/>
                <a:ea typeface="HGB1X_CNKI" pitchFamily="2" charset="-122"/>
                <a:cs typeface="+mn-ea"/>
                <a:sym typeface="+mn-lt"/>
              </a:rPr>
              <a:t>vailability</a:t>
            </a:r>
            <a:r>
              <a:rPr lang="zh-CN" altLang="en-US" dirty="0" smtClean="0">
                <a:cs typeface="+mn-ea"/>
                <a:sym typeface="+mn-lt"/>
              </a:rPr>
              <a:t>）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355976" y="2780928"/>
            <a:ext cx="3430905" cy="3039745"/>
            <a:chOff x="99" y="3483"/>
            <a:chExt cx="5403" cy="4787"/>
          </a:xfrm>
        </p:grpSpPr>
        <p:graphicFrame>
          <p:nvGraphicFramePr>
            <p:cNvPr id="5" name="对象 -2147482624"/>
            <p:cNvGraphicFramePr>
              <a:graphicFrameLocks/>
            </p:cNvGraphicFramePr>
            <p:nvPr/>
          </p:nvGraphicFramePr>
          <p:xfrm>
            <a:off x="553" y="3483"/>
            <a:ext cx="4794" cy="3866"/>
          </p:xfrm>
          <a:graphic>
            <a:graphicData uri="http://schemas.openxmlformats.org/presentationml/2006/ole">
              <p:oleObj spid="_x0000_s1026" r:id="rId4" imgW="1980345" imgH="1599750" progId="">
                <p:embed/>
              </p:oleObj>
            </a:graphicData>
          </a:graphic>
        </p:graphicFrame>
        <p:sp>
          <p:nvSpPr>
            <p:cNvPr id="6" name="PA-102215"/>
            <p:cNvSpPr/>
            <p:nvPr>
              <p:custDataLst>
                <p:tags r:id="rId2"/>
              </p:custDataLst>
            </p:nvPr>
          </p:nvSpPr>
          <p:spPr>
            <a:xfrm>
              <a:off x="99" y="7446"/>
              <a:ext cx="5403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 algn="ctr" fontAlgn="auto">
                <a:lnSpc>
                  <a:spcPct val="200000"/>
                </a:lnSpc>
              </a:pPr>
              <a:r>
                <a:rPr lang="zh-CN" altLang="en-US" sz="1400" dirty="0" smtClean="0">
                  <a:cs typeface="+mn-ea"/>
                  <a:sym typeface="+mn-lt"/>
                </a:rPr>
                <a:t>信息</a:t>
              </a:r>
              <a:r>
                <a:rPr lang="zh-CN" altLang="en-US" sz="1400" dirty="0">
                  <a:cs typeface="+mn-ea"/>
                  <a:sym typeface="+mn-lt"/>
                </a:rPr>
                <a:t>安全</a:t>
              </a:r>
              <a:r>
                <a:rPr lang="zh-CN" altLang="en-US" sz="1400" dirty="0" smtClean="0">
                  <a:cs typeface="+mn-ea"/>
                  <a:sym typeface="+mn-lt"/>
                </a:rPr>
                <a:t>的 CIA 模型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zh-CN" altLang="en-US" dirty="0" smtClean="0"/>
              <a:t>保密性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又称为机密性，确保信息不暴露给未经授权的人或应用进程。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机密性可使机密信息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lt"/>
              </a:rPr>
              <a:t>不被窃听</a:t>
            </a:r>
            <a:r>
              <a:rPr lang="zh-CN" altLang="en-US" dirty="0" smtClean="0">
                <a:cs typeface="+mn-ea"/>
                <a:sym typeface="+mn-lt"/>
              </a:rPr>
              <a:t>，或窃听者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lt"/>
              </a:rPr>
              <a:t>不能了解</a:t>
            </a:r>
            <a:r>
              <a:rPr lang="zh-CN" altLang="en-US" dirty="0" smtClean="0">
                <a:cs typeface="+mn-ea"/>
                <a:sym typeface="+mn-lt"/>
              </a:rPr>
              <a:t>信息的真实含义。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保护信息和信息处理方法的准确性、原始性，只有得到允许的人或应用进程才能修改数据，并且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lt"/>
              </a:rPr>
              <a:t>能够判别出数据是否已被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lt"/>
              </a:rPr>
              <a:t>更改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完整性包括数据完整性和系统完整性。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  <a:cs typeface="+mn-ea"/>
                <a:sym typeface="+mn-lt"/>
              </a:rPr>
              <a:t>数据完整性</a:t>
            </a:r>
            <a:r>
              <a:rPr lang="zh-CN" altLang="en-US" dirty="0" smtClean="0">
                <a:cs typeface="+mn-ea"/>
                <a:sym typeface="+mn-lt"/>
              </a:rPr>
              <a:t>指数据没有被非授权操作。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  <a:cs typeface="+mn-ea"/>
                <a:sym typeface="+mn-lt"/>
              </a:rPr>
              <a:t>系统完整性</a:t>
            </a:r>
            <a:r>
              <a:rPr lang="zh-CN" altLang="en-US" dirty="0" smtClean="0">
                <a:cs typeface="+mn-ea"/>
                <a:sym typeface="+mn-lt"/>
              </a:rPr>
              <a:t>表示系统没有被非授权访问。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2.3.3 </a:t>
            </a:r>
            <a:r>
              <a:rPr lang="zh-CN" altLang="en-US" dirty="0" smtClean="0"/>
              <a:t>可用性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只有得到授权的用户在需要时才可以访问数据，即使在网络被攻击时也不能阻碍授权用户对网络的使用。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系统可用性保证系统能够正常工作，合法用户对信息和资源的使用不会被不合理地拒绝。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可用性是对信息资源服务功能和性能可靠性的度量，是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lt"/>
              </a:rPr>
              <a:t>对信息系统总体可靠性的要求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网络安全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在分布式网络环境下，通过采用各种技术手段和管理措施，对信息载体和信息的处理、传输、存储、访问提供安全保护，以保证网络系统不受威胁与侵害，</a:t>
            </a:r>
            <a:r>
              <a:rPr lang="zh-CN" altLang="en-US" dirty="0" smtClean="0">
                <a:solidFill>
                  <a:srgbClr val="0000FF"/>
                </a:solidFill>
              </a:rPr>
              <a:t>网络的硬件、软件</a:t>
            </a:r>
            <a:r>
              <a:rPr lang="zh-CN" altLang="en-US" dirty="0" smtClean="0">
                <a:solidFill>
                  <a:srgbClr val="FF0000"/>
                </a:solidFill>
              </a:rPr>
              <a:t>能正常运行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00FF"/>
                </a:solidFill>
              </a:rPr>
              <a:t>网络的信息</a:t>
            </a:r>
            <a:r>
              <a:rPr lang="zh-CN" altLang="en-US" dirty="0" smtClean="0">
                <a:solidFill>
                  <a:srgbClr val="FF0000"/>
                </a:solidFill>
              </a:rPr>
              <a:t>能安全交换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扩展的安全属性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真实性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确保通信实体与所声称的身份相符。</a:t>
            </a:r>
          </a:p>
          <a:p>
            <a:r>
              <a:rPr lang="zh-CN" altLang="en-US" dirty="0" smtClean="0"/>
              <a:t>可控性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能够对</a:t>
            </a:r>
            <a:r>
              <a:rPr lang="zh-CN" altLang="en-US" dirty="0" smtClean="0">
                <a:solidFill>
                  <a:srgbClr val="FF0000"/>
                </a:solidFill>
              </a:rPr>
              <a:t>信息的内容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信息的流向</a:t>
            </a:r>
            <a:r>
              <a:rPr lang="zh-CN" altLang="en-US" dirty="0" smtClean="0"/>
              <a:t>进行控制。</a:t>
            </a:r>
          </a:p>
          <a:p>
            <a:r>
              <a:rPr lang="zh-CN" altLang="en-US" dirty="0" smtClean="0"/>
              <a:t>不可否认性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为防范通信实体否认曾经发生的行为提供调查的依据和手段。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网络空间（</a:t>
            </a:r>
            <a:r>
              <a:rPr lang="zh-CN" altLang="en-US" dirty="0" smtClean="0">
                <a:cs typeface="+mn-ea"/>
                <a:sym typeface="+mn-lt"/>
              </a:rPr>
              <a:t>Cyberspace）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2001 年 1 月，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lt"/>
              </a:rPr>
              <a:t>美国</a:t>
            </a:r>
            <a:r>
              <a:rPr lang="zh-CN" altLang="en-US" dirty="0" smtClean="0">
                <a:cs typeface="+mn-ea"/>
                <a:sym typeface="+mn-lt"/>
              </a:rPr>
              <a:t>在《</a:t>
            </a:r>
            <a:r>
              <a:rPr lang="zh-CN" altLang="en-US" dirty="0" smtClean="0">
                <a:solidFill>
                  <a:srgbClr val="0000FF"/>
                </a:solidFill>
                <a:cs typeface="+mn-ea"/>
                <a:sym typeface="+mn-lt"/>
              </a:rPr>
              <a:t>信息系统保护国家计划</a:t>
            </a:r>
            <a:r>
              <a:rPr lang="zh-CN" altLang="en-US" dirty="0" smtClean="0">
                <a:cs typeface="+mn-ea"/>
                <a:sym typeface="+mn-lt"/>
              </a:rPr>
              <a:t>》中首次提出了“网络空间” 一词：“网络空间是连接各种信息技术基础设施的网络，包括互联网、各种电信网、各种计算机系统、各类关键工业设施中的嵌入式处理器和控制器。还涉及人与人之间相互影响的虚拟信息环境”。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2016 年 12 月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lt"/>
              </a:rPr>
              <a:t>中国</a:t>
            </a:r>
            <a:r>
              <a:rPr lang="zh-CN" altLang="en-US" dirty="0" smtClean="0">
                <a:cs typeface="+mn-ea"/>
                <a:sym typeface="+mn-lt"/>
              </a:rPr>
              <a:t>在《</a:t>
            </a:r>
            <a:r>
              <a:rPr lang="zh-CN" altLang="en-US" dirty="0" smtClean="0">
                <a:solidFill>
                  <a:srgbClr val="0000FF"/>
                </a:solidFill>
                <a:cs typeface="+mn-ea"/>
                <a:sym typeface="+mn-lt"/>
              </a:rPr>
              <a:t>国家网络空间安全战略</a:t>
            </a:r>
            <a:r>
              <a:rPr lang="zh-CN" altLang="en-US" dirty="0" smtClean="0">
                <a:cs typeface="+mn-ea"/>
                <a:sym typeface="+mn-lt"/>
              </a:rPr>
              <a:t>》一文中指出，“网络空间”由“互联网、通信网、计算机系统、自动化控制系统、数字设备及其承载的应用、服务和数据等组成”。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pc="5" dirty="0" smtClean="0">
                <a:solidFill>
                  <a:srgbClr val="C00000"/>
                </a:solidFill>
              </a:rPr>
              <a:t>没有网络安全就没有国家安全</a:t>
            </a:r>
            <a:r>
              <a:rPr lang="zh-CN" altLang="en-US" dirty="0" smtClean="0">
                <a:solidFill>
                  <a:srgbClr val="C00000"/>
                </a:solidFill>
              </a:rPr>
              <a:t>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00808"/>
            <a:ext cx="8279832" cy="4896544"/>
          </a:xfrm>
        </p:spPr>
        <p:txBody>
          <a:bodyPr>
            <a:normAutofit/>
          </a:bodyPr>
          <a:lstStyle/>
          <a:p>
            <a:pPr marL="101600" marR="81280" indent="716915" algn="just">
              <a:lnSpc>
                <a:spcPct val="88000"/>
              </a:lnSpc>
              <a:spcBef>
                <a:spcPts val="555"/>
              </a:spcBef>
              <a:buNone/>
            </a:pPr>
            <a:r>
              <a:rPr lang="zh-CN" altLang="en-US" sz="2800" spc="5" dirty="0" smtClean="0">
                <a:solidFill>
                  <a:srgbClr val="C00000"/>
                </a:solidFill>
                <a:latin typeface="Noto Sans CJK JP Regular"/>
                <a:cs typeface="Noto Sans CJK JP Regular"/>
              </a:rPr>
              <a:t>网络安全和信息化是事关国家安全和国家</a:t>
            </a:r>
            <a:r>
              <a:rPr lang="zh-CN" altLang="en-US" sz="2800" dirty="0" smtClean="0">
                <a:solidFill>
                  <a:srgbClr val="C00000"/>
                </a:solidFill>
                <a:latin typeface="Noto Sans CJK JP Regular"/>
                <a:cs typeface="Noto Sans CJK JP Regular"/>
              </a:rPr>
              <a:t>发展</a:t>
            </a:r>
            <a:r>
              <a:rPr lang="zh-CN" altLang="en-US" sz="2800" spc="5" dirty="0" smtClean="0">
                <a:solidFill>
                  <a:srgbClr val="C00000"/>
                </a:solidFill>
                <a:latin typeface="Noto Sans CJK JP Regular"/>
                <a:cs typeface="Noto Sans CJK JP Regular"/>
              </a:rPr>
              <a:t>、事关广大人民群众工作生活的重大战略</a:t>
            </a:r>
            <a:r>
              <a:rPr lang="zh-CN" altLang="en-US" sz="2800" dirty="0" smtClean="0">
                <a:solidFill>
                  <a:srgbClr val="C00000"/>
                </a:solidFill>
                <a:latin typeface="Noto Sans CJK JP Regular"/>
                <a:cs typeface="Noto Sans CJK JP Regular"/>
              </a:rPr>
              <a:t>问题。</a:t>
            </a:r>
            <a:endParaRPr lang="en-US" altLang="zh-CN" sz="2800" dirty="0" smtClean="0">
              <a:solidFill>
                <a:srgbClr val="C00000"/>
              </a:solidFill>
              <a:latin typeface="Noto Sans CJK JP Regular"/>
              <a:cs typeface="Noto Sans CJK JP Regular"/>
            </a:endParaRPr>
          </a:p>
          <a:p>
            <a:pPr marL="101600" marR="81280" indent="716915" algn="just">
              <a:lnSpc>
                <a:spcPct val="88000"/>
              </a:lnSpc>
              <a:spcBef>
                <a:spcPts val="555"/>
              </a:spcBef>
              <a:buNone/>
            </a:pPr>
            <a:r>
              <a:rPr lang="en-US" altLang="zh-CN" sz="2800" spc="5" dirty="0" smtClean="0">
                <a:solidFill>
                  <a:srgbClr val="C00000"/>
                </a:solidFill>
                <a:latin typeface="Noto Sans CJK JP Regular"/>
                <a:cs typeface="Noto Sans CJK JP Regular"/>
              </a:rPr>
              <a:t>……………………</a:t>
            </a:r>
          </a:p>
          <a:p>
            <a:pPr marL="101600" marR="81280" indent="716915" algn="just">
              <a:lnSpc>
                <a:spcPct val="88000"/>
              </a:lnSpc>
              <a:spcBef>
                <a:spcPts val="555"/>
              </a:spcBef>
              <a:buNone/>
            </a:pPr>
            <a:r>
              <a:rPr lang="zh-CN" altLang="en-US" sz="2800" spc="5" dirty="0" smtClean="0">
                <a:solidFill>
                  <a:srgbClr val="C00000"/>
                </a:solidFill>
                <a:latin typeface="Noto Sans CJK JP Regular"/>
                <a:cs typeface="Noto Sans CJK JP Regular"/>
              </a:rPr>
              <a:t>努力把我国建设成为网络强国。</a:t>
            </a:r>
            <a:endParaRPr lang="en-US" altLang="zh-CN" sz="2800" spc="5" dirty="0" smtClean="0">
              <a:solidFill>
                <a:srgbClr val="C00000"/>
              </a:solidFill>
              <a:latin typeface="Noto Sans CJK JP Regular"/>
              <a:cs typeface="Noto Sans CJK JP Regular"/>
            </a:endParaRPr>
          </a:p>
          <a:p>
            <a:pPr marL="101600" marR="81280" indent="716915" algn="just">
              <a:lnSpc>
                <a:spcPct val="88000"/>
              </a:lnSpc>
              <a:spcBef>
                <a:spcPts val="555"/>
              </a:spcBef>
              <a:buNone/>
            </a:pPr>
            <a:r>
              <a:rPr lang="en-US" altLang="zh-CN" sz="2800" spc="5" dirty="0" smtClean="0">
                <a:solidFill>
                  <a:srgbClr val="C00000"/>
                </a:solidFill>
                <a:latin typeface="Noto Sans CJK JP Regular"/>
                <a:cs typeface="Noto Sans CJK JP Regular"/>
              </a:rPr>
              <a:t>……………………</a:t>
            </a:r>
          </a:p>
          <a:p>
            <a:pPr marL="101600" marR="81280" indent="716915" algn="just">
              <a:lnSpc>
                <a:spcPct val="88000"/>
              </a:lnSpc>
              <a:spcBef>
                <a:spcPts val="555"/>
              </a:spcBef>
              <a:buNone/>
            </a:pPr>
            <a:r>
              <a:rPr lang="zh-CN" altLang="en-US" sz="2800" spc="5" dirty="0" smtClean="0">
                <a:solidFill>
                  <a:srgbClr val="C00000"/>
                </a:solidFill>
              </a:rPr>
              <a:t>做好网上舆</a:t>
            </a:r>
            <a:r>
              <a:rPr lang="zh-CN" altLang="en-US" sz="2800" spc="15" dirty="0" smtClean="0">
                <a:solidFill>
                  <a:srgbClr val="C00000"/>
                </a:solidFill>
              </a:rPr>
              <a:t>论</a:t>
            </a:r>
            <a:r>
              <a:rPr lang="zh-CN" altLang="en-US" sz="2800" spc="10" dirty="0" smtClean="0">
                <a:solidFill>
                  <a:srgbClr val="C00000"/>
                </a:solidFill>
              </a:rPr>
              <a:t>工作，使网络空间清朗起来。</a:t>
            </a:r>
            <a:endParaRPr lang="en-US" altLang="zh-CN" sz="2800" spc="10" dirty="0" smtClean="0">
              <a:solidFill>
                <a:srgbClr val="C00000"/>
              </a:solidFill>
            </a:endParaRPr>
          </a:p>
          <a:p>
            <a:pPr marL="101600" marR="81280" indent="716915" algn="just">
              <a:lnSpc>
                <a:spcPct val="88000"/>
              </a:lnSpc>
              <a:spcBef>
                <a:spcPts val="555"/>
              </a:spcBef>
              <a:buNone/>
            </a:pPr>
            <a:r>
              <a:rPr lang="en-US" altLang="zh-CN" sz="2800" spc="10" dirty="0" smtClean="0">
                <a:solidFill>
                  <a:srgbClr val="C00000"/>
                </a:solidFill>
              </a:rPr>
              <a:t>……………………</a:t>
            </a:r>
          </a:p>
          <a:p>
            <a:pPr marL="101600" marR="81280" indent="716915" algn="just">
              <a:lnSpc>
                <a:spcPct val="88000"/>
              </a:lnSpc>
              <a:spcBef>
                <a:spcPts val="555"/>
              </a:spcBef>
              <a:buNone/>
            </a:pPr>
            <a:r>
              <a:rPr lang="zh-CN" altLang="en-US" sz="2800" spc="10" dirty="0" smtClean="0">
                <a:solidFill>
                  <a:srgbClr val="C00000"/>
                </a:solidFill>
                <a:latin typeface="Noto Sans CJK JP Regular"/>
                <a:cs typeface="Noto Sans CJK JP Regular"/>
              </a:rPr>
              <a:t>依法治理网络空间，培养网络科技领军人才。</a:t>
            </a:r>
            <a:endParaRPr lang="en-US" altLang="zh-CN" sz="2800" spc="10" dirty="0" smtClean="0">
              <a:solidFill>
                <a:srgbClr val="C00000"/>
              </a:solidFill>
            </a:endParaRPr>
          </a:p>
          <a:p>
            <a:pPr marL="4808855">
              <a:lnSpc>
                <a:spcPct val="100000"/>
              </a:lnSpc>
              <a:spcBef>
                <a:spcPts val="385"/>
              </a:spcBef>
              <a:buNone/>
            </a:pPr>
            <a:endParaRPr lang="en-US" altLang="zh-CN" sz="2800" dirty="0" smtClean="0">
              <a:solidFill>
                <a:srgbClr val="9A0000"/>
              </a:solidFill>
              <a:latin typeface="Noto Sans CJK JP Regular"/>
              <a:cs typeface="Noto Sans CJK JP Regular"/>
            </a:endParaRPr>
          </a:p>
          <a:p>
            <a:pPr marL="4808855">
              <a:lnSpc>
                <a:spcPct val="100000"/>
              </a:lnSpc>
              <a:spcBef>
                <a:spcPts val="385"/>
              </a:spcBef>
              <a:buNone/>
            </a:pPr>
            <a:r>
              <a:rPr lang="en-US" altLang="zh-CN" sz="2800" dirty="0" smtClean="0">
                <a:solidFill>
                  <a:srgbClr val="9A0000"/>
                </a:solidFill>
                <a:latin typeface="Noto Sans CJK JP Regular"/>
                <a:cs typeface="Noto Sans CJK JP Regular"/>
              </a:rPr>
              <a:t>			</a:t>
            </a:r>
            <a:r>
              <a:rPr lang="zh-CN" altLang="en-US" sz="2800" dirty="0" smtClean="0">
                <a:solidFill>
                  <a:srgbClr val="9A0000"/>
                </a:solidFill>
                <a:latin typeface="Noto Sans CJK JP Regular"/>
                <a:cs typeface="Noto Sans CJK JP Regular"/>
              </a:rPr>
              <a:t>习近平</a:t>
            </a:r>
            <a:endParaRPr lang="zh-CN" altLang="en-US" sz="40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中华人民共和国网络安全法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 descr="0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6047" t="2090" r="6702" b="3042"/>
          <a:stretch>
            <a:fillRect/>
          </a:stretch>
        </p:blipFill>
        <p:spPr bwMode="auto">
          <a:xfrm>
            <a:off x="2814096" y="1557302"/>
            <a:ext cx="3092407" cy="523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网络空间安全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网络空间安全是在涵盖包括人、机、物等实体在内的基础设施安全的基础上，同时实现涉及其中产生、处理、传输、存储的各种信息数据的安全，是一个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lt"/>
              </a:rPr>
              <a:t>包含物理和虚拟空间以及信息数据全生命周期的整体安全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三者的区别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信息安全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信息载体安全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信息自身安全</a:t>
            </a:r>
            <a:endParaRPr lang="en-US" altLang="zh-CN" dirty="0" smtClean="0"/>
          </a:p>
          <a:p>
            <a:r>
              <a:rPr lang="zh-CN" altLang="en-US" dirty="0" smtClean="0"/>
              <a:t>网络安全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网络基础设施安全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信息的存储、传输、访问安全</a:t>
            </a:r>
            <a:endParaRPr lang="en-US" altLang="zh-CN" dirty="0" smtClean="0"/>
          </a:p>
          <a:p>
            <a:r>
              <a:rPr lang="zh-CN" altLang="en-US" dirty="0" smtClean="0"/>
              <a:t>网络空间安全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覆盖范围更广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带有军事性质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包含国家主权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计算机网络安全概述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计算机网络安全研究的动因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信息安全、网络安全、网络空间安全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>
                <a:solidFill>
                  <a:srgbClr val="00B050"/>
                </a:solidFill>
              </a:rPr>
              <a:t>网络安全威胁的类型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安全策略和安全等级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网络安全模型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en-US" altLang="zh-CN" sz="2800" dirty="0" smtClean="0"/>
              <a:t>/</a:t>
            </a:r>
            <a:r>
              <a:rPr lang="zh-CN" altLang="en-US" sz="2800" dirty="0" smtClean="0"/>
              <a:t>*信息安全等级保护*</a:t>
            </a:r>
            <a:r>
              <a:rPr lang="en-US" altLang="zh-CN" sz="2800" dirty="0" smtClean="0"/>
              <a:t>/</a:t>
            </a:r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常用的网络安全管理技术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网络安全威胁类型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物理威胁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窃取、破坏、废物搜集、电磁泄露、电磁干扰</a:t>
            </a:r>
            <a:endParaRPr lang="en-US" altLang="zh-CN" dirty="0" smtClean="0"/>
          </a:p>
          <a:p>
            <a:r>
              <a:rPr lang="zh-CN" altLang="en-US" dirty="0" smtClean="0"/>
              <a:t>软件威胁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软件漏洞、恶意代码</a:t>
            </a:r>
            <a:endParaRPr lang="en-US" altLang="zh-CN" dirty="0" smtClean="0"/>
          </a:p>
          <a:p>
            <a:r>
              <a:rPr lang="zh-CN" altLang="en-US" dirty="0" smtClean="0"/>
              <a:t>传输威胁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阻断、截取、篡改、伪造</a:t>
            </a:r>
            <a:endParaRPr lang="en-US" altLang="zh-CN" dirty="0" smtClean="0"/>
          </a:p>
          <a:p>
            <a:r>
              <a:rPr lang="zh-CN" altLang="en-US" dirty="0" smtClean="0"/>
              <a:t>访问威胁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假冒身份、越权访问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计算机网络安全概述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计算机网络安全研究的动因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信息安全、网络安全、网络空间安全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网络安全威胁的类型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>
                <a:solidFill>
                  <a:srgbClr val="00B050"/>
                </a:solidFill>
              </a:rPr>
              <a:t>安全策略和安全等级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网络安全模型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en-US" altLang="zh-CN" sz="2800" dirty="0" smtClean="0"/>
              <a:t>/</a:t>
            </a:r>
            <a:r>
              <a:rPr lang="zh-CN" altLang="en-US" sz="2800" dirty="0" smtClean="0"/>
              <a:t>*信息安全等级保护*</a:t>
            </a:r>
            <a:r>
              <a:rPr lang="en-US" altLang="zh-CN" sz="2800" dirty="0" smtClean="0"/>
              <a:t>/</a:t>
            </a:r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常用的网络安全管理技术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安全策略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安全策略是指在某个安全区域内实行的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lt"/>
              </a:rPr>
              <a:t>与安全活动相关的一套规则</a:t>
            </a:r>
            <a:r>
              <a:rPr lang="zh-CN" altLang="en-US" dirty="0" smtClean="0">
                <a:cs typeface="+mn-ea"/>
                <a:sym typeface="+mn-lt"/>
              </a:rPr>
              <a:t>，这些规则是由该安全区域中所设立的一个安全权力机构建立，并由安全控制机构来描述、实施或实现。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安全策略通常建立在授权的基础之上，未经适当授权的实体，信息</a:t>
            </a:r>
            <a:r>
              <a:rPr lang="zh-CN" altLang="en-US" dirty="0" smtClean="0">
                <a:cs typeface="+mn-ea"/>
                <a:sym typeface="+mn-lt"/>
              </a:rPr>
              <a:t>不可给予</a:t>
            </a:r>
            <a:r>
              <a:rPr lang="zh-CN" altLang="en-US" dirty="0" smtClean="0">
                <a:cs typeface="+mn-ea"/>
                <a:sym typeface="+mn-lt"/>
              </a:rPr>
              <a:t>、不被访问、不允许引用、任何资源也不得使用。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solidFill>
                  <a:srgbClr val="008000"/>
                </a:solidFill>
                <a:cs typeface="+mn-ea"/>
                <a:sym typeface="+mn-lt"/>
              </a:rPr>
              <a:t>物理安全策略</a:t>
            </a:r>
            <a:endParaRPr lang="en-US" altLang="zh-CN" dirty="0" smtClean="0">
              <a:solidFill>
                <a:srgbClr val="008000"/>
              </a:solidFill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  <a:cs typeface="+mn-ea"/>
                <a:sym typeface="+mn-lt"/>
              </a:rPr>
              <a:t>访问控制策略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物理安全策略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保护网络基础设施免受自然灾害、人为破坏；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保证计算机系统具备良好的电磁兼容工作环境；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建立并执行完备</a:t>
            </a:r>
            <a:r>
              <a:rPr lang="zh-CN" altLang="en-US" dirty="0" smtClean="0">
                <a:cs typeface="+mn-ea"/>
                <a:sym typeface="+mn-lt"/>
              </a:rPr>
              <a:t>的安全管理</a:t>
            </a:r>
            <a:r>
              <a:rPr lang="zh-CN" altLang="en-US" dirty="0" smtClean="0">
                <a:cs typeface="+mn-ea"/>
                <a:sym typeface="+mn-lt"/>
              </a:rPr>
              <a:t>制度。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访问安全策略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访问控制是对要访问系统的用户进行识别，并对访问权限进行必要的控制。访问控制策略是维护计算机系统安全、保护其资源的重要手段。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访问控制的内容有入网访问控制、目录级安全控制、属性安全控制、网络服务器安全控制、网络监测和锁定控制、网络端口和节点的安全控制等。另外，还有加密策略、防火墙控制策略等。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安全等级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制定安全策略时，往往需要在安全性和可用性之间采取一个折中的方案，重点保证一些主要安全性的指标。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网络安全知识体系结构</a:t>
            </a:r>
            <a:endParaRPr lang="zh-CN" altLang="en-US" dirty="0"/>
          </a:p>
        </p:txBody>
      </p:sp>
      <p:pic>
        <p:nvPicPr>
          <p:cNvPr id="4" name="Picture 2" descr="C:\Users\JP\Documents\_P&amp;S\2015\1J学科\第一阶段\NICE.jp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61" r="5502"/>
          <a:stretch/>
        </p:blipFill>
        <p:spPr bwMode="auto">
          <a:xfrm>
            <a:off x="0" y="1502229"/>
            <a:ext cx="9144000" cy="53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可信计算机系统评价标准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计算机系统安全评估的第一个正式标准。</a:t>
            </a:r>
            <a:endParaRPr lang="en-US" altLang="zh-CN" sz="2800" dirty="0" smtClean="0"/>
          </a:p>
          <a:p>
            <a:r>
              <a:rPr lang="en-US" altLang="zh-CN" sz="2800" dirty="0" smtClean="0"/>
              <a:t>TCSEC </a:t>
            </a:r>
            <a:r>
              <a:rPr lang="zh-CN" altLang="en-US" sz="2800" dirty="0" smtClean="0"/>
              <a:t>将计算机系统的安全划分为 </a:t>
            </a:r>
            <a:r>
              <a:rPr lang="en-US" altLang="zh-CN" sz="2800" dirty="0" smtClean="0"/>
              <a:t>4 </a:t>
            </a:r>
            <a:r>
              <a:rPr lang="zh-CN" altLang="en-US" sz="2800" dirty="0" smtClean="0"/>
              <a:t>个等级、</a:t>
            </a:r>
            <a:r>
              <a:rPr lang="en-US" altLang="zh-CN" sz="2800" dirty="0" smtClean="0"/>
              <a:t>7 </a:t>
            </a:r>
            <a:r>
              <a:rPr lang="zh-CN" altLang="en-US" sz="2800" dirty="0" smtClean="0"/>
              <a:t>个级别。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500" dirty="0" smtClean="0"/>
              <a:t>D </a:t>
            </a:r>
            <a:r>
              <a:rPr lang="zh-CN" altLang="en-US" sz="2500" dirty="0" smtClean="0"/>
              <a:t>级 最小保护</a:t>
            </a:r>
            <a:endParaRPr lang="en-US" altLang="zh-CN" sz="25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500" dirty="0" smtClean="0"/>
              <a:t>C </a:t>
            </a:r>
            <a:r>
              <a:rPr lang="zh-CN" altLang="en-US" sz="2500" dirty="0" smtClean="0"/>
              <a:t>级</a:t>
            </a:r>
            <a:r>
              <a:rPr lang="en-US" altLang="zh-CN" sz="2500" dirty="0" smtClean="0"/>
              <a:t> </a:t>
            </a:r>
            <a:r>
              <a:rPr lang="zh-CN" altLang="en-US" sz="2500" dirty="0" smtClean="0"/>
              <a:t>审慎保护（</a:t>
            </a:r>
            <a:r>
              <a:rPr lang="en-US" altLang="zh-CN" sz="2500" dirty="0" smtClean="0"/>
              <a:t>C1</a:t>
            </a:r>
            <a:r>
              <a:rPr lang="zh-CN" altLang="en-US" sz="2500" dirty="0" smtClean="0"/>
              <a:t>、</a:t>
            </a:r>
            <a:r>
              <a:rPr lang="en-US" altLang="zh-CN" sz="2500" dirty="0" smtClean="0"/>
              <a:t>C2</a:t>
            </a:r>
            <a:r>
              <a:rPr lang="zh-CN" altLang="en-US" sz="2500" dirty="0" smtClean="0"/>
              <a:t>）</a:t>
            </a:r>
            <a:endParaRPr lang="en-US" altLang="zh-CN" sz="25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500" dirty="0" smtClean="0"/>
              <a:t>B </a:t>
            </a:r>
            <a:r>
              <a:rPr lang="zh-CN" altLang="en-US" sz="2500" dirty="0" smtClean="0"/>
              <a:t>级 强制保护（</a:t>
            </a:r>
            <a:r>
              <a:rPr lang="en-US" altLang="zh-CN" sz="2500" dirty="0" smtClean="0"/>
              <a:t>B1</a:t>
            </a:r>
            <a:r>
              <a:rPr lang="zh-CN" altLang="en-US" sz="2500" dirty="0" smtClean="0"/>
              <a:t>、</a:t>
            </a:r>
            <a:r>
              <a:rPr lang="en-US" altLang="zh-CN" sz="2500" dirty="0" smtClean="0"/>
              <a:t>B2</a:t>
            </a:r>
            <a:r>
              <a:rPr lang="zh-CN" altLang="en-US" sz="2500" dirty="0" smtClean="0"/>
              <a:t>、</a:t>
            </a:r>
            <a:r>
              <a:rPr lang="en-US" altLang="zh-CN" sz="2500" dirty="0" smtClean="0"/>
              <a:t>B3</a:t>
            </a:r>
            <a:r>
              <a:rPr lang="zh-CN" altLang="en-US" sz="2500" dirty="0" smtClean="0"/>
              <a:t>）</a:t>
            </a:r>
            <a:endParaRPr lang="en-US" altLang="zh-CN" sz="25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500" dirty="0" smtClean="0"/>
              <a:t>A </a:t>
            </a:r>
            <a:r>
              <a:rPr lang="zh-CN" altLang="en-US" sz="2500" dirty="0" smtClean="0"/>
              <a:t>级 验证保护</a:t>
            </a:r>
            <a:endParaRPr lang="en-US" altLang="zh-CN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信息技术安全评估通用准则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欧洲四国（英、法、德、荷）提出了评价满足保密性、完整性、可用性要求的信息技术安全评价准则（</a:t>
            </a:r>
            <a:r>
              <a:rPr lang="en-US" altLang="zh-CN" sz="2800" dirty="0" smtClean="0"/>
              <a:t>ITSEC</a:t>
            </a:r>
            <a:r>
              <a:rPr lang="zh-CN" altLang="en-US" sz="2800" dirty="0" smtClean="0"/>
              <a:t>）后，美国又联合以上诸国及加拿大，并会同国际标准化组织（</a:t>
            </a:r>
            <a:r>
              <a:rPr lang="en-US" altLang="zh-CN" sz="2800" dirty="0" smtClean="0"/>
              <a:t>ISO</a:t>
            </a:r>
            <a:r>
              <a:rPr lang="zh-CN" altLang="en-US" sz="2800" dirty="0" smtClean="0"/>
              <a:t>）共同提出信息技术安全评估通用准则（</a:t>
            </a:r>
            <a:r>
              <a:rPr lang="en-US" altLang="zh-CN" sz="2800" dirty="0" smtClean="0"/>
              <a:t>CC for ITSEC</a:t>
            </a:r>
            <a:r>
              <a:rPr lang="zh-CN" altLang="en-US" sz="2800" dirty="0" smtClean="0"/>
              <a:t>），成为代替 </a:t>
            </a:r>
            <a:r>
              <a:rPr lang="en-US" altLang="zh-CN" sz="2800" dirty="0" smtClean="0"/>
              <a:t>TCSEC </a:t>
            </a:r>
            <a:r>
              <a:rPr lang="zh-CN" altLang="en-US" sz="2800" dirty="0" smtClean="0"/>
              <a:t>的评价安全信息系统的标准。目前，</a:t>
            </a:r>
            <a:r>
              <a:rPr lang="en-US" altLang="zh-CN" sz="2800" dirty="0" smtClean="0"/>
              <a:t>CC </a:t>
            </a:r>
            <a:r>
              <a:rPr lang="zh-CN" altLang="en-US" sz="2800" dirty="0" smtClean="0"/>
              <a:t>已经被采纳为国际标准 </a:t>
            </a:r>
            <a:r>
              <a:rPr lang="en-US" altLang="zh-CN" sz="2800" dirty="0" smtClean="0"/>
              <a:t>ISO 15408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OSI </a:t>
            </a:r>
            <a:r>
              <a:rPr lang="zh-CN" altLang="en-US" dirty="0" smtClean="0"/>
              <a:t>安全体系结构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基于 </a:t>
            </a:r>
            <a:r>
              <a:rPr lang="en-US" altLang="zh-CN" sz="2800" dirty="0" smtClean="0"/>
              <a:t>OSI </a:t>
            </a:r>
            <a:r>
              <a:rPr lang="zh-CN" altLang="en-US" sz="2800" dirty="0" smtClean="0"/>
              <a:t>参考模型之上的信息安全体系结构。</a:t>
            </a:r>
          </a:p>
          <a:p>
            <a:r>
              <a:rPr lang="zh-CN" altLang="en-US" sz="2800" dirty="0" smtClean="0"/>
              <a:t>所关注的内容包括：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500" dirty="0" smtClean="0"/>
              <a:t>安全攻击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安全服务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500" dirty="0" smtClean="0"/>
              <a:t>安全</a:t>
            </a:r>
            <a:r>
              <a:rPr lang="zh-CN" altLang="en-US" sz="2500" dirty="0" smtClean="0"/>
              <a:t>机制</a:t>
            </a:r>
            <a:endParaRPr lang="en-US" altLang="zh-CN" sz="2500" dirty="0" smtClean="0"/>
          </a:p>
          <a:p>
            <a:r>
              <a:rPr lang="zh-CN" altLang="en-US" sz="2800" dirty="0" smtClean="0"/>
              <a:t>划分</a:t>
            </a:r>
            <a:r>
              <a:rPr lang="zh-CN" altLang="en-US" sz="2800" dirty="0" smtClean="0"/>
              <a:t>了安全攻击的类型，并且确定了安全服务与安全机制的关系。</a:t>
            </a:r>
          </a:p>
          <a:p>
            <a:r>
              <a:rPr lang="zh-CN" altLang="en-US" sz="2800" dirty="0" smtClean="0"/>
              <a:t>作为国际标准，成为计算机和通信厂商开发产品和服务的安全规范。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安全攻击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 smtClean="0"/>
              <a:t>任何可能会危及机构的信息安全的行为。一般划分为</a:t>
            </a:r>
            <a:r>
              <a:rPr lang="zh-CN" altLang="en-US" sz="2800" dirty="0" smtClean="0">
                <a:solidFill>
                  <a:srgbClr val="FF0000"/>
                </a:solidFill>
              </a:rPr>
              <a:t>主动攻击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被动攻击</a:t>
            </a:r>
            <a:r>
              <a:rPr lang="zh-CN" altLang="en-US" sz="2800" dirty="0" smtClean="0"/>
              <a:t>两种方式。</a:t>
            </a:r>
            <a:endParaRPr lang="en-US" altLang="zh-CN" sz="2800" dirty="0" smtClean="0"/>
          </a:p>
          <a:p>
            <a:endParaRPr lang="en-US" altLang="zh-CN" dirty="0" smtClean="0"/>
          </a:p>
        </p:txBody>
      </p:sp>
      <p:pic>
        <p:nvPicPr>
          <p:cNvPr id="4" name="Picture 4" descr="AQ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03648" y="2780928"/>
            <a:ext cx="6264696" cy="3341171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 </a:t>
            </a:r>
            <a:r>
              <a:rPr lang="zh-CN" altLang="en-US" dirty="0" smtClean="0"/>
              <a:t>被动攻击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被动攻击企图了解或利用系统信息但是不影响系统资源。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报文泄露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通信分析</a:t>
            </a:r>
            <a:endParaRPr lang="en-US" altLang="zh-CN" dirty="0" smtClean="0"/>
          </a:p>
          <a:p>
            <a:r>
              <a:rPr lang="zh-CN" altLang="en-US" dirty="0" smtClean="0"/>
              <a:t>被动攻击的本质是窃听或监视数据的传输。由于不涉及数据的任何改变，因此检测此类攻击十分困难，但阻止其成功是可行的。对被动攻击强调的是</a:t>
            </a:r>
            <a:r>
              <a:rPr lang="zh-CN" altLang="en-US" dirty="0" smtClean="0">
                <a:solidFill>
                  <a:srgbClr val="FF0000"/>
                </a:solidFill>
              </a:rPr>
              <a:t>阻止</a:t>
            </a:r>
            <a:r>
              <a:rPr lang="zh-CN" altLang="en-US" dirty="0" smtClean="0"/>
              <a:t>而非检测。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4.1.2 </a:t>
            </a:r>
            <a:r>
              <a:rPr lang="zh-CN" altLang="en-US" dirty="0" smtClean="0"/>
              <a:t>主动攻击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 smtClean="0"/>
              <a:t>主动攻击试图改变系统资源或影响系统操作。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假冒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重放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改写消息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拒绝服务</a:t>
            </a:r>
            <a:endParaRPr lang="en-US" altLang="zh-CN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zh-CN" altLang="en-US" sz="2800" dirty="0" smtClean="0"/>
              <a:t>主动攻击的本质是对信息流的非法改写和错误数据流的添加。此类攻击难以防范但易于</a:t>
            </a:r>
            <a:r>
              <a:rPr lang="zh-CN" altLang="en-US" sz="2800" dirty="0" smtClean="0">
                <a:solidFill>
                  <a:srgbClr val="FF0000"/>
                </a:solidFill>
              </a:rPr>
              <a:t>检测</a:t>
            </a:r>
            <a:r>
              <a:rPr lang="zh-CN" altLang="en-US" sz="2800" dirty="0" smtClean="0"/>
              <a:t>。对主动攻击则应采取检测，并从破坏中恢复的方法。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安全服务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安全服务实现了安全策略，而安全机制实现了安全服务。</a:t>
            </a:r>
          </a:p>
          <a:p>
            <a:r>
              <a:rPr lang="en-US" altLang="zh-CN" dirty="0" smtClean="0"/>
              <a:t>RFC 2828</a:t>
            </a:r>
            <a:r>
              <a:rPr lang="zh-CN" altLang="en-US" dirty="0" smtClean="0"/>
              <a:t>：由系统提供的对系统资源进行特定保护的处理或通信服务。</a:t>
            </a:r>
            <a:endParaRPr lang="en-US" altLang="zh-CN" dirty="0" smtClean="0"/>
          </a:p>
          <a:p>
            <a:r>
              <a:rPr lang="en-US" altLang="zh-CN" sz="2800" dirty="0" smtClean="0"/>
              <a:t>X.800</a:t>
            </a:r>
            <a:r>
              <a:rPr lang="zh-CN" altLang="en-US" sz="2800" dirty="0" smtClean="0"/>
              <a:t>：由通信开放系统的协议层提供的，并能确保系统或数据传输足够安全的服务。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认证</a:t>
            </a:r>
          </a:p>
          <a:p>
            <a:pPr lvl="1"/>
            <a:r>
              <a:rPr lang="zh-CN" altLang="en-US" dirty="0" smtClean="0"/>
              <a:t>访问控制</a:t>
            </a:r>
          </a:p>
          <a:p>
            <a:pPr lvl="1"/>
            <a:r>
              <a:rPr lang="zh-CN" altLang="en-US" dirty="0" smtClean="0"/>
              <a:t>数据机密性</a:t>
            </a:r>
          </a:p>
          <a:p>
            <a:pPr lvl="1"/>
            <a:r>
              <a:rPr lang="zh-CN" altLang="en-US" dirty="0" smtClean="0"/>
              <a:t>数据完整性</a:t>
            </a:r>
          </a:p>
          <a:p>
            <a:pPr lvl="1"/>
            <a:r>
              <a:rPr lang="zh-CN" altLang="en-US" dirty="0" smtClean="0"/>
              <a:t>不可抵赖性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4.2.1 </a:t>
            </a:r>
            <a:r>
              <a:rPr lang="zh-CN" altLang="en-US" dirty="0" smtClean="0"/>
              <a:t>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 smtClean="0"/>
              <a:t>确保通信实体与所声称的相符。</a:t>
            </a:r>
            <a:endParaRPr lang="en-US" altLang="zh-CN" sz="2800" dirty="0" smtClean="0"/>
          </a:p>
          <a:p>
            <a:r>
              <a:rPr lang="zh-CN" altLang="en-US" sz="2800" dirty="0" smtClean="0"/>
              <a:t>确保合法用户使用系统的第一道关卡。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500" dirty="0" smtClean="0"/>
              <a:t>对等实体认证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500" dirty="0" smtClean="0"/>
              <a:t>数据源认证</a:t>
            </a:r>
            <a:endParaRPr lang="en-US" altLang="zh-CN" sz="2500" dirty="0" smtClean="0"/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zh-CN" altLang="en-US" sz="2800" dirty="0" smtClean="0"/>
              <a:t>主要方法：口令、数字证书、基于生物特征的认证，以及通过可信第三方进行认证等。</a:t>
            </a:r>
          </a:p>
          <a:p>
            <a:endParaRPr lang="zh-CN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防止实体对资源的非授权使用</a:t>
            </a:r>
            <a:r>
              <a:rPr lang="zh-CN" altLang="en-US" sz="2800" dirty="0" smtClean="0"/>
              <a:t>。由具体</a:t>
            </a:r>
            <a:r>
              <a:rPr lang="zh-CN" altLang="en-US" sz="2800" dirty="0"/>
              <a:t>的安全策略决定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建立在身份认证基础上，通过限制对关键资源的访问，防止非法用户的侵入或因为合法用户的不慎操作而造成的破坏。</a:t>
            </a:r>
            <a:endParaRPr lang="en-US" altLang="zh-CN" sz="2800" dirty="0" smtClean="0"/>
          </a:p>
          <a:p>
            <a:r>
              <a:rPr lang="zh-CN" altLang="en-US" sz="2800" dirty="0" smtClean="0"/>
              <a:t>主要方法：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 smtClean="0"/>
              <a:t>设计：自主访问控制和强制访问控制模型。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 smtClean="0"/>
              <a:t>实现：访问控制表、访问能力表和访问控制</a:t>
            </a:r>
            <a:r>
              <a:rPr lang="zh-CN" altLang="en-US" sz="2500" dirty="0" smtClean="0"/>
              <a:t>矩阵等</a:t>
            </a:r>
            <a:r>
              <a:rPr lang="zh-CN" altLang="en-US" sz="25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4.2.3 </a:t>
            </a:r>
            <a:r>
              <a:rPr lang="zh-CN" altLang="en-US" dirty="0" smtClean="0"/>
              <a:t>数据</a:t>
            </a:r>
            <a:r>
              <a:rPr lang="zh-CN" altLang="en-US" dirty="0"/>
              <a:t>机密性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防止非授权的数据泄露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存储的机密性与传输的机密性。</a:t>
            </a:r>
            <a:endParaRPr lang="zh-CN" altLang="en-US" sz="2800" dirty="0"/>
          </a:p>
          <a:p>
            <a:pPr marL="777240" lvl="3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/>
              <a:t>连接机密性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/>
              <a:t>无连接机密性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/>
              <a:t>选择域机密性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/>
              <a:t>流量</a:t>
            </a:r>
            <a:r>
              <a:rPr lang="zh-CN" altLang="en-US" sz="2500" dirty="0" smtClean="0"/>
              <a:t>机密性</a:t>
            </a:r>
            <a:endParaRPr lang="en-US" altLang="zh-CN" sz="2500" dirty="0" smtClean="0"/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zh-CN" altLang="en-US" sz="2800" dirty="0" smtClean="0"/>
              <a:t>主要方法：物理保密、防窃听、防辐射、信息加密、通信业务填充机制等。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课程要求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考勤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endParaRPr lang="en-US" altLang="zh-CN" dirty="0" smtClean="0"/>
          </a:p>
          <a:p>
            <a:r>
              <a:rPr lang="zh-CN" altLang="en-US" dirty="0" smtClean="0"/>
              <a:t>考试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4.2.4 </a:t>
            </a:r>
            <a:r>
              <a:rPr lang="zh-CN" altLang="en-US" dirty="0" smtClean="0"/>
              <a:t>数据完整性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数据在存储和传输过程中不被偶然或故意地插入、删除、修改、伪造、乱序和重放。</a:t>
            </a:r>
            <a:endParaRPr lang="zh-CN" altLang="en-US" sz="2800" dirty="0"/>
          </a:p>
          <a:p>
            <a:pPr marL="777240" lvl="3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/>
              <a:t>带有恢复的连接完整性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/>
              <a:t>无恢复的连接完整性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/>
              <a:t>选择域连接的完整性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/>
              <a:t>无连接的完整性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/>
              <a:t>选择域无连接的</a:t>
            </a:r>
            <a:r>
              <a:rPr lang="zh-CN" altLang="en-US" sz="2500" dirty="0" smtClean="0"/>
              <a:t>完整性</a:t>
            </a:r>
            <a:endParaRPr lang="en-US" altLang="zh-CN" sz="2500" dirty="0" smtClean="0"/>
          </a:p>
          <a:p>
            <a:r>
              <a:rPr lang="zh-CN" altLang="en-US" sz="2800" dirty="0" smtClean="0"/>
              <a:t>主要方法：数据校验和</a:t>
            </a:r>
            <a:r>
              <a:rPr lang="zh-CN" altLang="en-US" dirty="0" smtClean="0"/>
              <a:t>、消息校验</a:t>
            </a:r>
            <a:r>
              <a:rPr lang="zh-CN" altLang="en-US" dirty="0" smtClean="0"/>
              <a:t>码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数字</a:t>
            </a:r>
            <a:r>
              <a:rPr lang="zh-CN" altLang="en-US" sz="2800" dirty="0" smtClean="0"/>
              <a:t>指纹、</a:t>
            </a:r>
            <a:r>
              <a:rPr lang="zh-CN" altLang="en-US" sz="2800" dirty="0" smtClean="0"/>
              <a:t>防重放机制等。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4.2.5 </a:t>
            </a:r>
            <a:r>
              <a:rPr lang="zh-CN" altLang="en-US" dirty="0" smtClean="0"/>
              <a:t>不可抵赖性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对参与通信的实体的抵赖行为进行防范。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/>
              <a:t>发送方的不可抵赖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/>
              <a:t>接收方的不可</a:t>
            </a:r>
            <a:r>
              <a:rPr lang="zh-CN" altLang="en-US" sz="2500" dirty="0" smtClean="0"/>
              <a:t>抵赖</a:t>
            </a:r>
            <a:endParaRPr lang="en-US" altLang="zh-CN" sz="2500" dirty="0" smtClean="0"/>
          </a:p>
          <a:p>
            <a:pPr marL="777240" lvl="3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 smtClean="0"/>
              <a:t>时间上的不可抵赖</a:t>
            </a:r>
            <a:endParaRPr lang="en-US" altLang="zh-CN" sz="2500" dirty="0" smtClean="0"/>
          </a:p>
          <a:p>
            <a:r>
              <a:rPr lang="zh-CN" altLang="en-US" sz="2800" dirty="0" smtClean="0"/>
              <a:t>主要方法：数字签名、数字签名收条和时间戳等。</a:t>
            </a:r>
          </a:p>
          <a:p>
            <a:pPr marL="1165860" lvl="2" indent="-571500">
              <a:buFont typeface="Wingdings" pitchFamily="2" charset="2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4.2.6 </a:t>
            </a:r>
            <a:r>
              <a:rPr lang="zh-CN" altLang="en-US" dirty="0" smtClean="0"/>
              <a:t>可用性服务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可用性为系统性质。是一种同各种安全服务相关联的重要属性。</a:t>
            </a:r>
            <a:endParaRPr lang="en-US" altLang="zh-CN" sz="2800" dirty="0" smtClean="0"/>
          </a:p>
          <a:p>
            <a:r>
              <a:rPr lang="zh-CN" altLang="en-US" sz="2800" dirty="0" smtClean="0"/>
              <a:t>可用性服务确保系统资源能够被授权实体访问。</a:t>
            </a:r>
            <a:endParaRPr lang="en-US" altLang="zh-CN" sz="2800" dirty="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 smtClean="0"/>
              <a:t>物理上的可用性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 smtClean="0"/>
              <a:t>服务上的可用性。</a:t>
            </a:r>
          </a:p>
          <a:p>
            <a:r>
              <a:rPr lang="zh-CN" altLang="en-US" sz="2800" dirty="0" smtClean="0"/>
              <a:t>主要方法：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 smtClean="0"/>
              <a:t>保证设备的正常</a:t>
            </a:r>
            <a:r>
              <a:rPr lang="zh-CN" altLang="en-US" sz="2500" dirty="0" smtClean="0"/>
              <a:t>使用，不</a:t>
            </a:r>
            <a:r>
              <a:rPr lang="zh-CN" altLang="en-US" sz="2500" dirty="0" smtClean="0"/>
              <a:t>受断电、地震、火灾、水灾等影响；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zh-CN" altLang="en-US" sz="2500" dirty="0" smtClean="0"/>
              <a:t>对网络阻塞、网络蠕虫、黑客攻击等导致系统崩溃或带宽过度损耗的情况采取措施。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4.3 </a:t>
            </a:r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安全</a:t>
            </a:r>
            <a:r>
              <a:rPr lang="zh-CN" altLang="en-US" dirty="0">
                <a:latin typeface="等线" pitchFamily="2" charset="-122"/>
                <a:ea typeface="等线" pitchFamily="2" charset="-122"/>
              </a:rPr>
              <a:t>机制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等线" pitchFamily="2" charset="-122"/>
                <a:ea typeface="等线" pitchFamily="2" charset="-122"/>
              </a:rPr>
              <a:t>特定安全机制</a:t>
            </a:r>
            <a:endParaRPr lang="en-US" altLang="zh-CN" sz="2800" dirty="0" smtClean="0">
              <a:latin typeface="等线" pitchFamily="2" charset="-122"/>
              <a:ea typeface="等线" pitchFamily="2" charset="-122"/>
            </a:endParaRPr>
          </a:p>
          <a:p>
            <a:pPr marL="891540" lvl="1" indent="-571500">
              <a:buFont typeface="+mj-lt"/>
              <a:buAutoNum type="arabicPeriod"/>
            </a:pPr>
            <a:r>
              <a:rPr lang="zh-CN" altLang="en-US" sz="2400" dirty="0" smtClean="0">
                <a:latin typeface="等线" pitchFamily="2" charset="-122"/>
                <a:ea typeface="等线" pitchFamily="2" charset="-122"/>
              </a:rPr>
              <a:t>加密</a:t>
            </a:r>
            <a:endParaRPr lang="zh-CN" altLang="en-US" sz="2400" dirty="0">
              <a:latin typeface="等线" pitchFamily="2" charset="-122"/>
              <a:ea typeface="等线" pitchFamily="2" charset="-122"/>
            </a:endParaRPr>
          </a:p>
          <a:p>
            <a:pPr marL="891540" lvl="1" indent="-571500">
              <a:buFont typeface="+mj-lt"/>
              <a:buAutoNum type="arabicPeriod"/>
            </a:pPr>
            <a:r>
              <a:rPr lang="zh-CN" altLang="en-US" sz="2400" dirty="0">
                <a:latin typeface="等线" pitchFamily="2" charset="-122"/>
                <a:ea typeface="等线" pitchFamily="2" charset="-122"/>
              </a:rPr>
              <a:t>数字签名</a:t>
            </a:r>
          </a:p>
          <a:p>
            <a:pPr marL="891540" lvl="1" indent="-571500">
              <a:buFont typeface="+mj-lt"/>
              <a:buAutoNum type="arabicPeriod"/>
            </a:pPr>
            <a:r>
              <a:rPr lang="zh-CN" altLang="en-US" sz="2400" dirty="0">
                <a:latin typeface="等线" pitchFamily="2" charset="-122"/>
                <a:ea typeface="等线" pitchFamily="2" charset="-122"/>
              </a:rPr>
              <a:t>访问控制</a:t>
            </a:r>
          </a:p>
          <a:p>
            <a:pPr marL="891540" lvl="1" indent="-571500">
              <a:buFont typeface="+mj-lt"/>
              <a:buAutoNum type="arabicPeriod"/>
            </a:pPr>
            <a:r>
              <a:rPr lang="zh-CN" altLang="en-US" sz="2400" dirty="0" smtClean="0">
                <a:latin typeface="等线" pitchFamily="2" charset="-122"/>
                <a:ea typeface="等线" pitchFamily="2" charset="-122"/>
              </a:rPr>
              <a:t>数据完整性</a:t>
            </a:r>
            <a:endParaRPr lang="en-US" altLang="zh-CN" sz="2400" dirty="0" smtClean="0">
              <a:latin typeface="等线" pitchFamily="2" charset="-122"/>
              <a:ea typeface="等线" pitchFamily="2" charset="-122"/>
            </a:endParaRPr>
          </a:p>
          <a:p>
            <a:pPr marL="834390" lvl="1" indent="-514350">
              <a:buFont typeface="+mj-lt"/>
              <a:buAutoNum type="arabicPeriod"/>
            </a:pPr>
            <a:r>
              <a:rPr lang="zh-CN" altLang="en-US" sz="2400" dirty="0" smtClean="0">
                <a:latin typeface="等线" pitchFamily="2" charset="-122"/>
                <a:ea typeface="等线" pitchFamily="2" charset="-122"/>
              </a:rPr>
              <a:t> 认证交换</a:t>
            </a:r>
          </a:p>
          <a:p>
            <a:pPr marL="834390" lvl="1" indent="-514350">
              <a:buFont typeface="+mj-lt"/>
              <a:buAutoNum type="arabicPeriod"/>
            </a:pPr>
            <a:r>
              <a:rPr lang="zh-CN" altLang="en-US" sz="2400" dirty="0" smtClean="0">
                <a:latin typeface="等线" pitchFamily="2" charset="-122"/>
                <a:ea typeface="等线" pitchFamily="2" charset="-122"/>
              </a:rPr>
              <a:t> 流量填充</a:t>
            </a:r>
          </a:p>
          <a:p>
            <a:pPr marL="834390" lvl="1" indent="-514350">
              <a:buFont typeface="+mj-lt"/>
              <a:buAutoNum type="arabicPeriod"/>
            </a:pPr>
            <a:r>
              <a:rPr lang="zh-CN" altLang="en-US" sz="2400" dirty="0" smtClean="0">
                <a:latin typeface="等线" pitchFamily="2" charset="-122"/>
                <a:ea typeface="等线" pitchFamily="2" charset="-122"/>
              </a:rPr>
              <a:t> 路由控制</a:t>
            </a:r>
          </a:p>
          <a:p>
            <a:pPr marL="834390" lvl="1" indent="-514350">
              <a:buFont typeface="+mj-lt"/>
              <a:buAutoNum type="arabicPeriod"/>
            </a:pPr>
            <a:r>
              <a:rPr lang="zh-CN" altLang="en-US" sz="2400" dirty="0" smtClean="0">
                <a:latin typeface="等线" pitchFamily="2" charset="-122"/>
                <a:ea typeface="等线" pitchFamily="2" charset="-122"/>
              </a:rPr>
              <a:t> 公证</a:t>
            </a:r>
          </a:p>
          <a:p>
            <a:pPr marL="571500" indent="-571500">
              <a:buFont typeface="Wingdings" pitchFamily="2" charset="2"/>
              <a:buAutoNum type="arabicPeriod"/>
            </a:pPr>
            <a:endParaRPr lang="zh-CN" altLang="en-US" sz="3000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等线" pitchFamily="2" charset="-122"/>
                <a:ea typeface="等线" pitchFamily="2" charset="-122"/>
              </a:rPr>
              <a:t>普遍性安全机制</a:t>
            </a:r>
            <a:endParaRPr lang="en-US" altLang="zh-CN" sz="2800" dirty="0" smtClean="0">
              <a:latin typeface="等线" pitchFamily="2" charset="-122"/>
              <a:ea typeface="等线" pitchFamily="2" charset="-122"/>
            </a:endParaRPr>
          </a:p>
          <a:p>
            <a:pPr lvl="1"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等线" pitchFamily="2" charset="-122"/>
                <a:ea typeface="等线" pitchFamily="2" charset="-122"/>
              </a:rPr>
              <a:t>   可信功能</a:t>
            </a:r>
          </a:p>
          <a:p>
            <a:pPr lvl="1"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等线" pitchFamily="2" charset="-122"/>
                <a:ea typeface="等线" pitchFamily="2" charset="-122"/>
              </a:rPr>
              <a:t>   安全标签</a:t>
            </a:r>
          </a:p>
          <a:p>
            <a:pPr lvl="1"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等线" pitchFamily="2" charset="-122"/>
                <a:ea typeface="等线" pitchFamily="2" charset="-122"/>
              </a:rPr>
              <a:t>   事件检测</a:t>
            </a:r>
          </a:p>
          <a:p>
            <a:pPr lvl="1"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等线" pitchFamily="2" charset="-122"/>
                <a:ea typeface="等线" pitchFamily="2" charset="-122"/>
              </a:rPr>
              <a:t>   安全审记跟踪</a:t>
            </a:r>
          </a:p>
          <a:p>
            <a:pPr lvl="1"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等线" pitchFamily="2" charset="-122"/>
                <a:ea typeface="等线" pitchFamily="2" charset="-122"/>
              </a:rPr>
              <a:t>   安全恢复</a:t>
            </a:r>
          </a:p>
          <a:p>
            <a:pPr marL="495300" indent="-495300"/>
            <a:endParaRPr lang="en-US" altLang="zh-CN" sz="3000" dirty="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28600"/>
            <a:ext cx="8208912" cy="9906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4.4 </a:t>
            </a:r>
            <a:r>
              <a:rPr lang="zh-CN" altLang="en-US" sz="4000" dirty="0" smtClean="0"/>
              <a:t>攻击、服务与机制之间的关系</a:t>
            </a:r>
            <a:endParaRPr lang="zh-CN" altLang="en-US" sz="4000" dirty="0"/>
          </a:p>
        </p:txBody>
      </p:sp>
      <p:pic>
        <p:nvPicPr>
          <p:cNvPr id="21508" name="Picture 4" descr="80295-1"/>
          <p:cNvPicPr>
            <a:picLocks noChangeAspect="1" noChangeArrowheads="1"/>
          </p:cNvPicPr>
          <p:nvPr/>
        </p:nvPicPr>
        <p:blipFill>
          <a:blip r:embed="rId2" cstate="print"/>
          <a:srcRect l="-1041" t="10691"/>
          <a:stretch>
            <a:fillRect/>
          </a:stretch>
        </p:blipFill>
        <p:spPr bwMode="auto">
          <a:xfrm>
            <a:off x="1187624" y="2420888"/>
            <a:ext cx="6745424" cy="33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计算机网络安全概述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计算机网络安全研究的动因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信息安全、网络安全、网络空间安全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网络安全威胁的类型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安全策略和安全等级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>
                <a:solidFill>
                  <a:srgbClr val="00B050"/>
                </a:solidFill>
              </a:rPr>
              <a:t>网络安全模型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571500" indent="-571500">
              <a:buFont typeface="+mj-ea"/>
              <a:buAutoNum type="ea1JpnChsDbPeriod"/>
            </a:pPr>
            <a:r>
              <a:rPr lang="en-US" altLang="zh-CN" sz="2800" dirty="0" smtClean="0"/>
              <a:t>/</a:t>
            </a:r>
            <a:r>
              <a:rPr lang="zh-CN" altLang="en-US" sz="2800" dirty="0" smtClean="0"/>
              <a:t>*信息安全等级保护*</a:t>
            </a:r>
            <a:r>
              <a:rPr lang="en-US" altLang="zh-CN" sz="2800" dirty="0" smtClean="0"/>
              <a:t>/</a:t>
            </a:r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常用的网络安全管理技术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网络安全模型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以网络体系结构为基础，基于网络分层和整体安全的思想，有针对性地进行安全架构设计，并从安全协议和实现技术上为网络安全提供服务保障。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综合安全服务模型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信息安全保障模型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网络传输安全模型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网络访问安全模型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综合服务安全模型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基于计算机网络特有的分层架构提出的系统性的安全机制，为具体的安全协议和技术的实现提供规范。</a:t>
            </a:r>
            <a:endParaRPr lang="zh-CN" altLang="en-US" dirty="0"/>
          </a:p>
        </p:txBody>
      </p:sp>
      <p:graphicFrame>
        <p:nvGraphicFramePr>
          <p:cNvPr id="4" name="对象 -2147482622"/>
          <p:cNvGraphicFramePr>
            <a:graphicFrameLocks/>
          </p:cNvGraphicFramePr>
          <p:nvPr/>
        </p:nvGraphicFramePr>
        <p:xfrm>
          <a:off x="2411760" y="2780928"/>
          <a:ext cx="4608512" cy="3816424"/>
        </p:xfrm>
        <a:graphic>
          <a:graphicData uri="http://schemas.openxmlformats.org/presentationml/2006/ole">
            <p:oleObj spid="_x0000_s26626" r:id="rId3" imgW="3969874" imgH="3383100" progId="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信息安全保障模型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一个完整的、动态的安全循环，在安全策略指导下保证信息系统的安全。</a:t>
            </a:r>
            <a:endParaRPr lang="zh-CN" altLang="en-US" dirty="0"/>
          </a:p>
        </p:txBody>
      </p:sp>
      <p:graphicFrame>
        <p:nvGraphicFramePr>
          <p:cNvPr id="8" name="内容占位符 3"/>
          <p:cNvGraphicFramePr>
            <a:graphicFrameLocks/>
          </p:cNvGraphicFramePr>
          <p:nvPr/>
        </p:nvGraphicFramePr>
        <p:xfrm>
          <a:off x="1475656" y="2492896"/>
          <a:ext cx="612068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51920" y="4221088"/>
            <a:ext cx="136815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安全策略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Policy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网络传输安全模型</a:t>
            </a:r>
            <a:endParaRPr lang="zh-CN" altLang="en-US" dirty="0"/>
          </a:p>
        </p:txBody>
      </p:sp>
      <p:graphicFrame>
        <p:nvGraphicFramePr>
          <p:cNvPr id="4" name="对象 -2147482621"/>
          <p:cNvGraphicFramePr>
            <a:graphicFrameLocks/>
          </p:cNvGraphicFramePr>
          <p:nvPr/>
        </p:nvGraphicFramePr>
        <p:xfrm>
          <a:off x="251520" y="2060848"/>
          <a:ext cx="8640960" cy="3744416"/>
        </p:xfrm>
        <a:graphic>
          <a:graphicData uri="http://schemas.openxmlformats.org/presentationml/2006/ole">
            <p:oleObj spid="_x0000_s27650" r:id="rId3" imgW="4483937" imgH="2016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计算机与网络安全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计算机网络安全概述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9900FF"/>
                </a:solidFill>
              </a:rPr>
              <a:t>网络安全密码学基础</a:t>
            </a:r>
            <a:endParaRPr lang="en-US" altLang="zh-CN" sz="2400" dirty="0" smtClean="0">
              <a:solidFill>
                <a:srgbClr val="99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70C0"/>
                </a:solidFill>
              </a:rPr>
              <a:t>PKI/PMI </a:t>
            </a:r>
            <a:r>
              <a:rPr lang="zh-CN" altLang="en-US" sz="2400" dirty="0" smtClean="0">
                <a:solidFill>
                  <a:srgbClr val="0070C0"/>
                </a:solidFill>
              </a:rPr>
              <a:t>技术及应用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70C0"/>
                </a:solidFill>
              </a:rPr>
              <a:t>身份认证技术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FF0000"/>
                </a:solidFill>
              </a:rPr>
              <a:t>TCP/IP </a:t>
            </a:r>
            <a:r>
              <a:rPr lang="zh-CN" altLang="en-US" sz="2400" dirty="0" smtClean="0">
                <a:solidFill>
                  <a:srgbClr val="FF0000"/>
                </a:solidFill>
              </a:rPr>
              <a:t>体系的协议安全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660033"/>
                </a:solidFill>
              </a:rPr>
              <a:t>恶意代码与防范</a:t>
            </a:r>
            <a:endParaRPr lang="en-US" altLang="zh-CN" sz="2400" dirty="0" smtClean="0">
              <a:solidFill>
                <a:srgbClr val="66003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网络攻击与防范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防火墙技术及应用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FF0000"/>
                </a:solidFill>
              </a:rPr>
              <a:t>VPN </a:t>
            </a:r>
            <a:r>
              <a:rPr lang="zh-CN" altLang="en-US" sz="2400" dirty="0" smtClean="0">
                <a:solidFill>
                  <a:srgbClr val="FF0000"/>
                </a:solidFill>
              </a:rPr>
              <a:t>技术及应用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B050"/>
                </a:solidFill>
              </a:rPr>
              <a:t>/</a:t>
            </a:r>
            <a:r>
              <a:rPr lang="zh-CN" altLang="en-US" sz="2400" dirty="0" smtClean="0">
                <a:solidFill>
                  <a:srgbClr val="00B050"/>
                </a:solidFill>
              </a:rPr>
              <a:t>*网络安全前沿技术*</a:t>
            </a:r>
            <a:r>
              <a:rPr lang="en-US" altLang="zh-CN" sz="2400" dirty="0" smtClean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网络访问安全模型</a:t>
            </a:r>
            <a:endParaRPr lang="zh-CN" altLang="en-US" dirty="0"/>
          </a:p>
        </p:txBody>
      </p:sp>
      <p:graphicFrame>
        <p:nvGraphicFramePr>
          <p:cNvPr id="4" name="对象 -2147482620"/>
          <p:cNvGraphicFramePr>
            <a:graphicFrameLocks/>
          </p:cNvGraphicFramePr>
          <p:nvPr/>
        </p:nvGraphicFramePr>
        <p:xfrm>
          <a:off x="179512" y="2204864"/>
          <a:ext cx="8640960" cy="3384376"/>
        </p:xfrm>
        <a:graphic>
          <a:graphicData uri="http://schemas.openxmlformats.org/presentationml/2006/ole">
            <p:oleObj spid="_x0000_s28674" r:id="rId3" imgW="4625216" imgH="13248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计算机网络安全概述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计算机网络安全研究的动因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信息安全、网络安全、网络空间安全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网络安全威胁的类型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安全策略和安全等级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网络安全模型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en-US" altLang="zh-CN" sz="2800" dirty="0" smtClean="0"/>
              <a:t>/</a:t>
            </a:r>
            <a:r>
              <a:rPr lang="zh-CN" altLang="en-US" sz="2800" dirty="0" smtClean="0"/>
              <a:t>*信息安全等级保护*</a:t>
            </a:r>
            <a:r>
              <a:rPr lang="en-US" altLang="zh-CN" sz="2800" dirty="0" smtClean="0"/>
              <a:t>/</a:t>
            </a:r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>
                <a:solidFill>
                  <a:srgbClr val="00B050"/>
                </a:solidFill>
              </a:rPr>
              <a:t>常用的网络安全管理技术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r>
              <a:rPr lang="zh-CN" altLang="en-US" dirty="0" smtClean="0"/>
              <a:t>安全目标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进不来</a:t>
            </a:r>
            <a:endParaRPr lang="en-US" altLang="zh-CN" dirty="0" smtClean="0"/>
          </a:p>
          <a:p>
            <a:r>
              <a:rPr lang="zh-CN" altLang="en-US" dirty="0" smtClean="0"/>
              <a:t>拿不到</a:t>
            </a:r>
            <a:endParaRPr lang="en-US" altLang="zh-CN" dirty="0" smtClean="0"/>
          </a:p>
          <a:p>
            <a:r>
              <a:rPr lang="zh-CN" altLang="en-US" dirty="0" smtClean="0"/>
              <a:t>看不懂</a:t>
            </a:r>
            <a:endParaRPr lang="en-US" altLang="zh-CN" dirty="0" smtClean="0"/>
          </a:p>
          <a:p>
            <a:r>
              <a:rPr lang="zh-CN" altLang="en-US" dirty="0" smtClean="0"/>
              <a:t>改不了</a:t>
            </a:r>
            <a:endParaRPr lang="en-US" altLang="zh-CN" dirty="0" smtClean="0"/>
          </a:p>
          <a:p>
            <a:r>
              <a:rPr lang="zh-CN" altLang="en-US" dirty="0" smtClean="0"/>
              <a:t>跑不</a:t>
            </a:r>
            <a:r>
              <a:rPr lang="zh-CN" altLang="en-US" dirty="0" smtClean="0"/>
              <a:t>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/>
              <a:t>评判信息是否安全的标准。</a:t>
            </a:r>
            <a:endParaRPr lang="en-US" altLang="zh-CN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/>
              <a:t>信息安全目标（</a:t>
            </a:r>
            <a:r>
              <a:rPr lang="en-US" altLang="zh-CN" sz="2200" dirty="0" smtClean="0"/>
              <a:t>CIA</a:t>
            </a:r>
            <a:r>
              <a:rPr lang="zh-CN" altLang="en-US" sz="2200" dirty="0" smtClean="0"/>
              <a:t>）及含义。</a:t>
            </a:r>
            <a:endParaRPr lang="en-US" altLang="zh-CN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/>
              <a:t>网络</a:t>
            </a:r>
            <a:r>
              <a:rPr lang="zh-CN" altLang="en-US" sz="2200" dirty="0" smtClean="0"/>
              <a:t>安全扩展的安全属性及含义。</a:t>
            </a:r>
            <a:endParaRPr lang="en-US" altLang="zh-CN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/>
              <a:t>可信计算机系统评价</a:t>
            </a:r>
            <a:r>
              <a:rPr lang="zh-CN" altLang="en-US" sz="2200" dirty="0" smtClean="0"/>
              <a:t>标准（</a:t>
            </a:r>
            <a:r>
              <a:rPr lang="en-US" altLang="zh-CN" sz="2200" dirty="0" smtClean="0"/>
              <a:t> TCSEC </a:t>
            </a:r>
            <a:r>
              <a:rPr lang="zh-CN" altLang="en-US" sz="2200" dirty="0" smtClean="0"/>
              <a:t>）的构成。</a:t>
            </a:r>
            <a:endParaRPr lang="en-US" altLang="zh-CN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2 </a:t>
            </a:r>
            <a:r>
              <a:rPr lang="zh-CN" altLang="en-US" sz="2200" dirty="0" smtClean="0"/>
              <a:t>类安全攻击的</a:t>
            </a:r>
            <a:r>
              <a:rPr lang="zh-CN" altLang="en-US" sz="2200" dirty="0" smtClean="0"/>
              <a:t>特点</a:t>
            </a:r>
            <a:r>
              <a:rPr lang="zh-CN" altLang="en-US" sz="2200" dirty="0" smtClean="0"/>
              <a:t>、形式，及对应策略。</a:t>
            </a:r>
            <a:endParaRPr lang="en-US" altLang="zh-CN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5 </a:t>
            </a:r>
            <a:r>
              <a:rPr lang="zh-CN" altLang="en-US" sz="2200" dirty="0" smtClean="0"/>
              <a:t>类安全服务的构成。</a:t>
            </a:r>
            <a:endParaRPr lang="en-US" altLang="zh-CN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8 </a:t>
            </a:r>
            <a:r>
              <a:rPr lang="zh-CN" altLang="en-US" sz="2200" dirty="0" smtClean="0"/>
              <a:t>种特定安全机制的构成。</a:t>
            </a:r>
            <a:endParaRPr lang="en-US" altLang="zh-CN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PDRR </a:t>
            </a:r>
            <a:r>
              <a:rPr lang="zh-CN" altLang="en-US" sz="2200" dirty="0" smtClean="0"/>
              <a:t>模型的</a:t>
            </a:r>
            <a:r>
              <a:rPr lang="zh-CN" altLang="en-US" sz="2200" dirty="0" smtClean="0"/>
              <a:t>构成</a:t>
            </a:r>
            <a:r>
              <a:rPr lang="zh-CN" altLang="en-US" sz="2200" dirty="0" smtClean="0"/>
              <a:t>及含义。</a:t>
            </a:r>
            <a:endParaRPr lang="en-US" altLang="zh-CN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/>
              <a:t>网络传输安全模型需要具备的 </a:t>
            </a:r>
            <a:r>
              <a:rPr lang="en-US" altLang="zh-CN" sz="2200" dirty="0" smtClean="0"/>
              <a:t>4 </a:t>
            </a:r>
            <a:r>
              <a:rPr lang="zh-CN" altLang="en-US" sz="2200" dirty="0" smtClean="0"/>
              <a:t>个条件。</a:t>
            </a:r>
            <a:endParaRPr lang="en-US" altLang="zh-CN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/>
              <a:t>网络访问安全模型需要具备的 </a:t>
            </a:r>
            <a:r>
              <a:rPr lang="en-US" altLang="zh-CN" sz="2200" dirty="0" smtClean="0"/>
              <a:t>2 </a:t>
            </a:r>
            <a:r>
              <a:rPr lang="zh-CN" altLang="en-US" sz="2200" dirty="0" smtClean="0"/>
              <a:t>层</a:t>
            </a:r>
            <a:r>
              <a:rPr lang="zh-CN" altLang="en-US" sz="2200" dirty="0" smtClean="0"/>
              <a:t>安全防护。</a:t>
            </a:r>
            <a:endParaRPr lang="en-US" altLang="zh-CN" sz="22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计算机网络安全概述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50"/>
                </a:solidFill>
              </a:rPr>
              <a:t>计算机网络安全研究的动因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zh-CN" altLang="en-US" sz="2800" dirty="0" smtClean="0"/>
              <a:t>信息安全、网络安全、网络空间安全</a:t>
            </a:r>
            <a:endParaRPr lang="en-US" altLang="zh-CN" sz="2800" dirty="0" smtClean="0"/>
          </a:p>
          <a:p>
            <a:pPr marL="571500" indent="-571500">
              <a:buFont typeface="+mj-lt"/>
              <a:buAutoNum type="arabicPeriod"/>
            </a:pPr>
            <a:r>
              <a:rPr lang="zh-CN" altLang="en-US" sz="2800" dirty="0" smtClean="0"/>
              <a:t>网络安全威胁的类型</a:t>
            </a:r>
            <a:endParaRPr lang="en-US" altLang="zh-CN" sz="2800" dirty="0" smtClean="0"/>
          </a:p>
          <a:p>
            <a:pPr marL="571500" indent="-571500">
              <a:buFont typeface="+mj-lt"/>
              <a:buAutoNum type="arabicPeriod"/>
            </a:pPr>
            <a:r>
              <a:rPr lang="zh-CN" altLang="en-US" sz="2800" dirty="0" smtClean="0"/>
              <a:t>安全策略和安全等级</a:t>
            </a:r>
            <a:endParaRPr lang="en-US" altLang="zh-CN" sz="2800" dirty="0" smtClean="0"/>
          </a:p>
          <a:p>
            <a:pPr marL="571500" indent="-571500">
              <a:buFont typeface="+mj-lt"/>
              <a:buAutoNum type="arabicPeriod"/>
            </a:pPr>
            <a:r>
              <a:rPr lang="zh-CN" altLang="en-US" sz="2800" dirty="0" smtClean="0"/>
              <a:t>网络安全模型</a:t>
            </a:r>
            <a:endParaRPr lang="en-US" altLang="zh-CN" sz="2800" dirty="0" smtClean="0"/>
          </a:p>
          <a:p>
            <a:pPr marL="571500" indent="-571500">
              <a:buFont typeface="+mj-lt"/>
              <a:buAutoNum type="arabicPeriod"/>
            </a:pPr>
            <a:r>
              <a:rPr lang="en-US" altLang="zh-CN" sz="2800" dirty="0" smtClean="0"/>
              <a:t>/</a:t>
            </a:r>
            <a:r>
              <a:rPr lang="zh-CN" altLang="en-US" sz="2800" dirty="0" smtClean="0"/>
              <a:t>*信息安全等级保护*</a:t>
            </a:r>
            <a:r>
              <a:rPr lang="en-US" altLang="zh-CN" sz="2800" dirty="0" smtClean="0"/>
              <a:t>/</a:t>
            </a:r>
          </a:p>
          <a:p>
            <a:pPr marL="571500" indent="-571500">
              <a:buFont typeface="+mj-lt"/>
              <a:buAutoNum type="arabicPeriod"/>
            </a:pPr>
            <a:r>
              <a:rPr lang="zh-CN" altLang="en-US" sz="2800" dirty="0" smtClean="0"/>
              <a:t>常用的网络安全管理技术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计算机网络安全研究的动因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软件方面的问题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实现连通和共享，忽略安全防护的不可靠网络</a:t>
            </a:r>
            <a:endParaRPr lang="en-US" altLang="zh-CN" dirty="0" smtClean="0"/>
          </a:p>
          <a:p>
            <a:r>
              <a:rPr lang="zh-CN" altLang="en-US" dirty="0" smtClean="0"/>
              <a:t>硬件方面的问题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网络基础设施的开放性</a:t>
            </a:r>
            <a:endParaRPr lang="en-US" altLang="zh-CN" dirty="0" smtClean="0"/>
          </a:p>
          <a:p>
            <a:r>
              <a:rPr lang="zh-CN" altLang="en-US" dirty="0" smtClean="0"/>
              <a:t>应用方面的问题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与政治、文化、经济、军事、民生、社会息息相关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计算机网络安全概述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计算机网络安全研究的动因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>
                <a:solidFill>
                  <a:srgbClr val="00B050"/>
                </a:solidFill>
              </a:rPr>
              <a:t>信息安全、网络安全、网络空间安全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网络安全威胁的类型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安全策略和安全等级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网络安全模型</a:t>
            </a:r>
            <a:endParaRPr lang="en-US" altLang="zh-CN" sz="2800" dirty="0" smtClean="0"/>
          </a:p>
          <a:p>
            <a:pPr marL="571500" indent="-571500">
              <a:buFont typeface="+mj-ea"/>
              <a:buAutoNum type="ea1JpnChsDbPeriod"/>
            </a:pPr>
            <a:r>
              <a:rPr lang="en-US" altLang="zh-CN" sz="2800" dirty="0" smtClean="0"/>
              <a:t>/</a:t>
            </a:r>
            <a:r>
              <a:rPr lang="zh-CN" altLang="en-US" sz="2800" dirty="0" smtClean="0"/>
              <a:t>*信息安全等级保护*</a:t>
            </a:r>
            <a:r>
              <a:rPr lang="en-US" altLang="zh-CN" sz="2800" dirty="0" smtClean="0"/>
              <a:t>/</a:t>
            </a:r>
          </a:p>
          <a:p>
            <a:pPr marL="571500" indent="-571500">
              <a:buFont typeface="+mj-ea"/>
              <a:buAutoNum type="ea1JpnChsDbPeriod"/>
            </a:pPr>
            <a:r>
              <a:rPr lang="zh-CN" altLang="en-US" sz="2800" dirty="0" smtClean="0"/>
              <a:t>常用的网络安全管理技术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安全研究的发展历程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通信安全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自</a:t>
            </a:r>
            <a:r>
              <a:rPr lang="en-US" altLang="zh-CN" dirty="0" smtClean="0"/>
              <a:t>1940</a:t>
            </a:r>
            <a:r>
              <a:rPr lang="zh-CN" altLang="en-US" dirty="0" smtClean="0"/>
              <a:t>年代，以研究</a:t>
            </a:r>
            <a:r>
              <a:rPr lang="zh-CN" altLang="en-US" dirty="0" smtClean="0">
                <a:solidFill>
                  <a:srgbClr val="FF0000"/>
                </a:solidFill>
              </a:rPr>
              <a:t>密码学</a:t>
            </a:r>
            <a:r>
              <a:rPr lang="zh-CN" altLang="en-US" dirty="0" smtClean="0"/>
              <a:t>为主。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计算机安全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自</a:t>
            </a:r>
            <a:r>
              <a:rPr lang="en-US" altLang="zh-CN" dirty="0" smtClean="0"/>
              <a:t>1970</a:t>
            </a:r>
            <a:r>
              <a:rPr lang="zh-CN" altLang="en-US" dirty="0" smtClean="0"/>
              <a:t>年代，以研究</a:t>
            </a:r>
            <a:r>
              <a:rPr lang="zh-CN" altLang="en-US" dirty="0" smtClean="0">
                <a:solidFill>
                  <a:srgbClr val="FF0000"/>
                </a:solidFill>
              </a:rPr>
              <a:t>可信计算机</a:t>
            </a:r>
            <a:r>
              <a:rPr lang="zh-CN" altLang="en-US" dirty="0" smtClean="0"/>
              <a:t>为主。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8000"/>
                </a:solidFill>
              </a:rPr>
              <a:t>网络安全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/>
              <a:t>自</a:t>
            </a:r>
            <a:r>
              <a:rPr lang="en-US" altLang="zh-CN" dirty="0" smtClean="0"/>
              <a:t>1990</a:t>
            </a:r>
            <a:r>
              <a:rPr lang="zh-CN" altLang="en-US" dirty="0" smtClean="0"/>
              <a:t>年代，以研究</a:t>
            </a:r>
            <a:r>
              <a:rPr lang="zh-CN" altLang="en-US" dirty="0" smtClean="0">
                <a:solidFill>
                  <a:srgbClr val="FF0000"/>
                </a:solidFill>
              </a:rPr>
              <a:t>网络安全</a:t>
            </a:r>
            <a:r>
              <a:rPr lang="zh-CN" altLang="en-US" dirty="0" smtClean="0"/>
              <a:t>为主。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网络空间安全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/>
              <a:t>21</a:t>
            </a:r>
            <a:r>
              <a:rPr lang="zh-CN" altLang="en-US" dirty="0" smtClean="0"/>
              <a:t>世纪开始，以研究</a:t>
            </a:r>
            <a:r>
              <a:rPr lang="zh-CN" altLang="en-US" dirty="0" smtClean="0">
                <a:solidFill>
                  <a:srgbClr val="FF0000"/>
                </a:solidFill>
              </a:rPr>
              <a:t>信息保障</a:t>
            </a:r>
            <a:r>
              <a:rPr lang="zh-CN" altLang="en-US" dirty="0" smtClean="0"/>
              <a:t>为主。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中性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2505</Words>
  <Application>Microsoft Office PowerPoint</Application>
  <PresentationFormat>全屏显示(4:3)</PresentationFormat>
  <Paragraphs>314</Paragraphs>
  <Slides>53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中性</vt:lpstr>
      <vt:lpstr>计算机与网络安全</vt:lpstr>
      <vt:lpstr>没有网络安全就没有国家安全！</vt:lpstr>
      <vt:lpstr>网络安全知识体系结构</vt:lpstr>
      <vt:lpstr>课程要求</vt:lpstr>
      <vt:lpstr>《计算机与网络安全》</vt:lpstr>
      <vt:lpstr>第一章 计算机网络安全概述</vt:lpstr>
      <vt:lpstr>1 计算机网络安全研究的动因</vt:lpstr>
      <vt:lpstr>第一章 计算机网络安全概述</vt:lpstr>
      <vt:lpstr>1 安全研究的发展历程</vt:lpstr>
      <vt:lpstr>2.1 信息安全的概念</vt:lpstr>
      <vt:lpstr>2.2 信息安全的评估</vt:lpstr>
      <vt:lpstr>2.3 信息安全的威胁（DAD 三元组）</vt:lpstr>
      <vt:lpstr>2.3 信息安全的目标（CIA 三元组）</vt:lpstr>
      <vt:lpstr>2.3.1 保密性</vt:lpstr>
      <vt:lpstr>2.3.2 完整性</vt:lpstr>
      <vt:lpstr>2.3.3 可用性</vt:lpstr>
      <vt:lpstr>3.1 网络安全 </vt:lpstr>
      <vt:lpstr>3.2 扩展的安全属性</vt:lpstr>
      <vt:lpstr>4.1 网络空间（Cyberspace）</vt:lpstr>
      <vt:lpstr>4.2 中华人民共和国网络安全法 </vt:lpstr>
      <vt:lpstr>4.3 网络空间安全</vt:lpstr>
      <vt:lpstr>5 三者的区别</vt:lpstr>
      <vt:lpstr>第一章 计算机网络安全概述</vt:lpstr>
      <vt:lpstr>1 网络安全威胁类型</vt:lpstr>
      <vt:lpstr>第一章 计算机网络安全概述</vt:lpstr>
      <vt:lpstr>1 安全策略</vt:lpstr>
      <vt:lpstr>1.1 物理安全策略</vt:lpstr>
      <vt:lpstr>1.2 访问安全策略</vt:lpstr>
      <vt:lpstr>2 安全等级</vt:lpstr>
      <vt:lpstr>3.1 可信计算机系统评价标准</vt:lpstr>
      <vt:lpstr>3.2 信息技术安全评估通用准则</vt:lpstr>
      <vt:lpstr>4 OSI 安全体系结构</vt:lpstr>
      <vt:lpstr>4.1 安全攻击</vt:lpstr>
      <vt:lpstr>4.1.1 被动攻击</vt:lpstr>
      <vt:lpstr>4.1.2 主动攻击</vt:lpstr>
      <vt:lpstr>4.2 安全服务</vt:lpstr>
      <vt:lpstr>4.2.1 认证</vt:lpstr>
      <vt:lpstr>4.2.2 访问控制</vt:lpstr>
      <vt:lpstr>4.2.3 数据机密性</vt:lpstr>
      <vt:lpstr>4.2.4 数据完整性</vt:lpstr>
      <vt:lpstr>4.2.5 不可抵赖性</vt:lpstr>
      <vt:lpstr>4.2.6 可用性服务</vt:lpstr>
      <vt:lpstr>4.3 安全机制</vt:lpstr>
      <vt:lpstr>4.4 攻击、服务与机制之间的关系</vt:lpstr>
      <vt:lpstr>第一章 计算机网络安全概述</vt:lpstr>
      <vt:lpstr>1 网络安全模型</vt:lpstr>
      <vt:lpstr>2 综合服务安全模型</vt:lpstr>
      <vt:lpstr>3 信息安全保障模型</vt:lpstr>
      <vt:lpstr>4.1 网络传输安全模型</vt:lpstr>
      <vt:lpstr>4.2 网络访问安全模型</vt:lpstr>
      <vt:lpstr>第一章 计算机网络安全概述</vt:lpstr>
      <vt:lpstr>网络安全目标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网络安全基础 应用于标准</dc:title>
  <dc:creator>Pan</dc:creator>
  <cp:lastModifiedBy>王泽群</cp:lastModifiedBy>
  <cp:revision>83</cp:revision>
  <dcterms:created xsi:type="dcterms:W3CDTF">2018-03-06T18:45:17Z</dcterms:created>
  <dcterms:modified xsi:type="dcterms:W3CDTF">2023-09-12T09:15:25Z</dcterms:modified>
</cp:coreProperties>
</file>