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5B81-05B7-A66B-3F20-C1FD1728B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CBF0A-5166-5D44-97E3-A0E662A87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79AC-FA08-9BD0-F5E7-3E3B199D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1D9A2-7AE5-0E0D-4621-DE92E0AE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C4527-1A6E-6A8D-089A-B9A20B75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9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9001-C8B0-E66D-E63F-7E55F095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97D79-7EAB-4E07-9807-9CD05AA7F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964A0-D7A6-80B7-6FE3-9589B94D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6290-E39A-44F7-07E6-AAF9503E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C3300-653D-C1FB-2B48-18BB7424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43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967B9-E2AB-3E0A-13F3-C1E0CDA45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DE275-8E28-392B-A35C-827C94298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E8B7-7A9B-F2F4-92CA-1DE33920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E33A3-CD39-264B-D0CA-9C3891EA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07A9F-E401-A1EB-7D35-6ABDABCB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4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8583-F2BE-ECBF-7D39-61CB736A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93709-C6A8-B3EE-26FE-029C3760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50085-97B8-E496-172F-44173381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D4BC-7AAA-F226-3DC6-539BD493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EE107-106C-8E8E-6848-1AB8AA21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1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7F9A-8BC6-1059-742B-810803B5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C27B1-67ED-3685-C487-F5B49F24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52A76-736B-3ED5-C345-59E5D180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8068F-35DD-7C6B-AE36-D50F7A14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FD36A-40D9-96BD-0A2C-02DC6B9E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9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D2F3-394B-A1A8-5007-413E327E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B7B2-552C-C184-F1A5-D552A3705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4EED8-3D75-5415-E059-747E21102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E3745-37CC-3D80-306E-2F72AC25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3B1D7-8CF2-287A-916D-ADA1D720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261B1-E595-1DDE-909A-A7242CD5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6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9B12-D4BF-6E8F-FE81-0C86290F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03D0D-DC70-CEA9-D234-A95B22D97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7F8D7-F695-5D6D-41CD-0AAF3CD17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91229-F319-BCE2-BD60-0120BF265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6F85D-3E16-3AD2-F658-CABDC8BA7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D42FB-5807-A4C6-F4B5-8990812D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66795-DA9C-5E34-8ABC-8654BA3D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71B01-B488-B79F-BC14-C14E40B4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5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501C-0209-2199-87C6-DC3AF409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6BD76-8D46-16C6-9D19-338EC4B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8F3E9-F924-F1E8-6208-EC758FCC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AA643-9BAF-FEDC-288E-BDBDF4B7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789F5-0A7F-BDB0-BDFA-3CE90540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39477-A00D-F8C9-98B6-D722922A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D8C11-1DA4-B491-AB2C-D69F9F68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96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869B-D0B6-11C6-CC33-3FD765B4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212E-31B6-455A-AB6F-67BB9F72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87D17-0BDF-BC48-1F76-4A8DD22FE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571D3-0072-EB44-11F0-738F5AF4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E0E89-52D3-D4E4-93BB-514DEC0C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D17F5-1DC1-F581-66E4-B4777327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8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ACA0-431B-9284-56A7-46E4F9B3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B75CD-EB90-C36B-F7CF-C26346A34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FFDF9-706E-74E0-CFD4-3E1E64A2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542C0-DE22-7611-3777-F01D6B24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DA0E2-7AB2-A4DC-A318-FDBCD108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46200-86FA-6B19-D4B9-7F5402FC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1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13F7E-552D-0CC3-CD96-D5E5ECA4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9EFB-FD8C-E1D0-0454-4D9788D2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771A4-C817-4936-8879-6D9F9A6F9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8C98-E9DF-4981-9C7E-7EEDDCF58FD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8F0C3-FF19-557E-931F-625886D49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24819-50D1-E507-A264-178D51209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0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enbangYou/A-Functional-Language-for-Parallel-Comput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A08F-7EFD-DC04-0EF3-48B964840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 Functional Language for Parallel Computing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F01A4-2291-DB23-1536-36AE242D3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Zhenbang You</a:t>
            </a:r>
          </a:p>
          <a:p>
            <a:r>
              <a:rPr lang="en-US" altLang="zh-CN" dirty="0"/>
              <a:t>3/16/2023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EE6BB-D442-BDD4-66A3-364E431A2EF5}"/>
              </a:ext>
            </a:extLst>
          </p:cNvPr>
          <p:cNvSpPr txBox="1"/>
          <p:nvPr/>
        </p:nvSpPr>
        <p:spPr>
          <a:xfrm>
            <a:off x="1971675" y="6260881"/>
            <a:ext cx="895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https://github.com/ZhenbangYou/A-Functional-Language-for-Parallel-Computing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921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FC89-57C4-4142-D2EC-664C1544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A3700-8748-DB3A-A064-C8F95856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4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3B1D-32CE-7441-AF93-0C7A48EF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2061-0C21-104D-6782-C6A03BFB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5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E31A-61D8-96D8-3D70-7C747AC4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Still a Long Way to Go …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782D-42C1-46C4-19F6-19C5A8D37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7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5368-4EDF-48D2-A63E-53630D4C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altLang="zh-CN" dirty="0"/>
              <a:t>Goal and Roadmap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25A7-6470-D942-7FDE-496AC501E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1250" cy="4351338"/>
          </a:xfrm>
        </p:spPr>
        <p:txBody>
          <a:bodyPr/>
          <a:lstStyle/>
          <a:p>
            <a:r>
              <a:rPr lang="en-US" altLang="zh-CN" dirty="0"/>
              <a:t>Design and embed a DSL in Scala3</a:t>
            </a:r>
          </a:p>
          <a:p>
            <a:r>
              <a:rPr lang="en-US" altLang="zh-CN" dirty="0"/>
              <a:t>Generate CUDA code</a:t>
            </a:r>
          </a:p>
          <a:p>
            <a:r>
              <a:rPr lang="en-US" altLang="zh-CN" dirty="0"/>
              <a:t>Keep APIs functional and easy-to-use</a:t>
            </a:r>
          </a:p>
          <a:p>
            <a:r>
              <a:rPr lang="en-US" altLang="zh-CN" dirty="0"/>
              <a:t>Try to bridge the performance gap</a:t>
            </a:r>
            <a:endParaRPr lang="zh-CN" altLang="en-US" dirty="0"/>
          </a:p>
        </p:txBody>
      </p:sp>
      <p:sp>
        <p:nvSpPr>
          <p:cNvPr id="4" name="Google Shape;973;p164">
            <a:extLst>
              <a:ext uri="{FF2B5EF4-FFF2-40B4-BE49-F238E27FC236}">
                <a16:creationId xmlns:a16="http://schemas.microsoft.com/office/drawing/2014/main" id="{F9151C21-8646-821B-05FB-58F5E318CBA0}"/>
              </a:ext>
            </a:extLst>
          </p:cNvPr>
          <p:cNvSpPr/>
          <p:nvPr/>
        </p:nvSpPr>
        <p:spPr>
          <a:xfrm>
            <a:off x="7899300" y="2751238"/>
            <a:ext cx="2202300" cy="1979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74;p164">
            <a:extLst>
              <a:ext uri="{FF2B5EF4-FFF2-40B4-BE49-F238E27FC236}">
                <a16:creationId xmlns:a16="http://schemas.microsoft.com/office/drawing/2014/main" id="{D3800141-1294-8568-752A-D6F65AC40A78}"/>
              </a:ext>
            </a:extLst>
          </p:cNvPr>
          <p:cNvSpPr txBox="1"/>
          <p:nvPr/>
        </p:nvSpPr>
        <p:spPr>
          <a:xfrm>
            <a:off x="7829600" y="2235100"/>
            <a:ext cx="2202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Lato"/>
                <a:ea typeface="Lato"/>
                <a:cs typeface="Lato"/>
                <a:sym typeface="Lato"/>
              </a:rPr>
              <a:t>Performance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975;p164">
            <a:extLst>
              <a:ext uri="{FF2B5EF4-FFF2-40B4-BE49-F238E27FC236}">
                <a16:creationId xmlns:a16="http://schemas.microsoft.com/office/drawing/2014/main" id="{BABA9F21-49E6-E0E8-B6AF-C48D1131D185}"/>
              </a:ext>
            </a:extLst>
          </p:cNvPr>
          <p:cNvSpPr txBox="1"/>
          <p:nvPr/>
        </p:nvSpPr>
        <p:spPr>
          <a:xfrm>
            <a:off x="6591300" y="4621763"/>
            <a:ext cx="1238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Lato"/>
                <a:ea typeface="Lato"/>
                <a:cs typeface="Lato"/>
                <a:sym typeface="Lato"/>
              </a:rPr>
              <a:t>Safety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976;p164">
            <a:extLst>
              <a:ext uri="{FF2B5EF4-FFF2-40B4-BE49-F238E27FC236}">
                <a16:creationId xmlns:a16="http://schemas.microsoft.com/office/drawing/2014/main" id="{C81197A1-57ED-ED17-3FD7-6751946C59DE}"/>
              </a:ext>
            </a:extLst>
          </p:cNvPr>
          <p:cNvSpPr txBox="1"/>
          <p:nvPr/>
        </p:nvSpPr>
        <p:spPr>
          <a:xfrm>
            <a:off x="9836800" y="4621763"/>
            <a:ext cx="2202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Lato"/>
                <a:ea typeface="Lato"/>
                <a:cs typeface="Lato"/>
                <a:sym typeface="Lato"/>
              </a:rPr>
              <a:t>Productivity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FCAA1787-8778-9BF3-37A1-33F8E41EA249}"/>
              </a:ext>
            </a:extLst>
          </p:cNvPr>
          <p:cNvSpPr/>
          <p:nvPr/>
        </p:nvSpPr>
        <p:spPr>
          <a:xfrm>
            <a:off x="8827090" y="3314700"/>
            <a:ext cx="346719" cy="14159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1419AD-B254-CB58-65C6-F442119F370E}"/>
              </a:ext>
            </a:extLst>
          </p:cNvPr>
          <p:cNvSpPr/>
          <p:nvPr/>
        </p:nvSpPr>
        <p:spPr>
          <a:xfrm>
            <a:off x="8521926" y="5237286"/>
            <a:ext cx="10294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Ideal</a:t>
            </a:r>
          </a:p>
        </p:txBody>
      </p:sp>
    </p:spTree>
    <p:extLst>
      <p:ext uri="{BB962C8B-B14F-4D97-AF65-F5344CB8AC3E}">
        <p14:creationId xmlns:p14="http://schemas.microsoft.com/office/powerpoint/2010/main" val="212098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5368-4EDF-48D2-A63E-53630D4C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altLang="zh-CN" dirty="0"/>
              <a:t>Goal and Roadmap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25A7-6470-D942-7FDE-496AC501E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1250" cy="4351338"/>
          </a:xfrm>
        </p:spPr>
        <p:txBody>
          <a:bodyPr/>
          <a:lstStyle/>
          <a:p>
            <a:r>
              <a:rPr lang="en-US" altLang="zh-CN" dirty="0"/>
              <a:t>Design and embed a DSL in Scala3</a:t>
            </a:r>
          </a:p>
          <a:p>
            <a:r>
              <a:rPr lang="en-US" altLang="zh-CN" dirty="0"/>
              <a:t>Generate CUDA code</a:t>
            </a:r>
          </a:p>
          <a:p>
            <a:r>
              <a:rPr lang="en-US" altLang="zh-CN" dirty="0"/>
              <a:t>Keep APIs functional and easy-to-use</a:t>
            </a:r>
          </a:p>
          <a:p>
            <a:r>
              <a:rPr lang="en-US" altLang="zh-CN" dirty="0"/>
              <a:t>Try to bridge the performance gap</a:t>
            </a:r>
          </a:p>
          <a:p>
            <a:endParaRPr lang="en-US" altLang="zh-CN" dirty="0"/>
          </a:p>
          <a:p>
            <a:r>
              <a:rPr lang="en-US" altLang="zh-CN" dirty="0"/>
              <a:t>During the design and implementation, I am discovering more and more issues to be resolved</a:t>
            </a:r>
            <a:endParaRPr lang="zh-CN" altLang="en-US" dirty="0"/>
          </a:p>
        </p:txBody>
      </p:sp>
      <p:sp>
        <p:nvSpPr>
          <p:cNvPr id="4" name="Google Shape;973;p164">
            <a:extLst>
              <a:ext uri="{FF2B5EF4-FFF2-40B4-BE49-F238E27FC236}">
                <a16:creationId xmlns:a16="http://schemas.microsoft.com/office/drawing/2014/main" id="{F9151C21-8646-821B-05FB-58F5E318CBA0}"/>
              </a:ext>
            </a:extLst>
          </p:cNvPr>
          <p:cNvSpPr/>
          <p:nvPr/>
        </p:nvSpPr>
        <p:spPr>
          <a:xfrm>
            <a:off x="7899300" y="2751238"/>
            <a:ext cx="2202300" cy="1979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74;p164">
            <a:extLst>
              <a:ext uri="{FF2B5EF4-FFF2-40B4-BE49-F238E27FC236}">
                <a16:creationId xmlns:a16="http://schemas.microsoft.com/office/drawing/2014/main" id="{D3800141-1294-8568-752A-D6F65AC40A78}"/>
              </a:ext>
            </a:extLst>
          </p:cNvPr>
          <p:cNvSpPr txBox="1"/>
          <p:nvPr/>
        </p:nvSpPr>
        <p:spPr>
          <a:xfrm>
            <a:off x="7829600" y="2235100"/>
            <a:ext cx="2202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Lato"/>
                <a:ea typeface="Lato"/>
                <a:cs typeface="Lato"/>
                <a:sym typeface="Lato"/>
              </a:rPr>
              <a:t>Performance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975;p164">
            <a:extLst>
              <a:ext uri="{FF2B5EF4-FFF2-40B4-BE49-F238E27FC236}">
                <a16:creationId xmlns:a16="http://schemas.microsoft.com/office/drawing/2014/main" id="{BABA9F21-49E6-E0E8-B6AF-C48D1131D185}"/>
              </a:ext>
            </a:extLst>
          </p:cNvPr>
          <p:cNvSpPr txBox="1"/>
          <p:nvPr/>
        </p:nvSpPr>
        <p:spPr>
          <a:xfrm>
            <a:off x="6591300" y="4621763"/>
            <a:ext cx="1238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Lato"/>
                <a:ea typeface="Lato"/>
                <a:cs typeface="Lato"/>
                <a:sym typeface="Lato"/>
              </a:rPr>
              <a:t>Safety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976;p164">
            <a:extLst>
              <a:ext uri="{FF2B5EF4-FFF2-40B4-BE49-F238E27FC236}">
                <a16:creationId xmlns:a16="http://schemas.microsoft.com/office/drawing/2014/main" id="{C81197A1-57ED-ED17-3FD7-6751946C59DE}"/>
              </a:ext>
            </a:extLst>
          </p:cNvPr>
          <p:cNvSpPr txBox="1"/>
          <p:nvPr/>
        </p:nvSpPr>
        <p:spPr>
          <a:xfrm>
            <a:off x="9836800" y="4621763"/>
            <a:ext cx="2202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Lato"/>
                <a:ea typeface="Lato"/>
                <a:cs typeface="Lato"/>
                <a:sym typeface="Lato"/>
              </a:rPr>
              <a:t>Productivity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FCAA1787-8778-9BF3-37A1-33F8E41EA249}"/>
              </a:ext>
            </a:extLst>
          </p:cNvPr>
          <p:cNvSpPr/>
          <p:nvPr/>
        </p:nvSpPr>
        <p:spPr>
          <a:xfrm>
            <a:off x="8827090" y="4219574"/>
            <a:ext cx="364535" cy="511063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0D4D01-7E9E-A566-B7D2-52DC2847D270}"/>
              </a:ext>
            </a:extLst>
          </p:cNvPr>
          <p:cNvSpPr/>
          <p:nvPr/>
        </p:nvSpPr>
        <p:spPr>
          <a:xfrm>
            <a:off x="8145220" y="5237286"/>
            <a:ext cx="17828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Reality</a:t>
            </a:r>
          </a:p>
        </p:txBody>
      </p:sp>
    </p:spTree>
    <p:extLst>
      <p:ext uri="{BB962C8B-B14F-4D97-AF65-F5344CB8AC3E}">
        <p14:creationId xmlns:p14="http://schemas.microsoft.com/office/powerpoint/2010/main" val="338619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1831-0FF2-4612-BC6F-751DCDB9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99F7-B859-BA09-BA42-E0E067111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44B2DC-75AC-3F65-E859-BB510BC98E78}"/>
              </a:ext>
            </a:extLst>
          </p:cNvPr>
          <p:cNvSpPr/>
          <p:nvPr/>
        </p:nvSpPr>
        <p:spPr>
          <a:xfrm>
            <a:off x="1323975" y="2790825"/>
            <a:ext cx="2476500" cy="1600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Functional DSL</a:t>
            </a:r>
          </a:p>
          <a:p>
            <a:pPr algn="ctr"/>
            <a:r>
              <a:rPr lang="en-US" altLang="zh-CN" sz="2400" dirty="0"/>
              <a:t>(Embedded in Scala3)</a:t>
            </a:r>
            <a:endParaRPr lang="zh-CN" altLang="en-US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E49700-DC45-815C-D6E0-04A4195747A7}"/>
              </a:ext>
            </a:extLst>
          </p:cNvPr>
          <p:cNvSpPr/>
          <p:nvPr/>
        </p:nvSpPr>
        <p:spPr>
          <a:xfrm>
            <a:off x="5229225" y="2790825"/>
            <a:ext cx="2476500" cy="1600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CUDA Code</a:t>
            </a:r>
          </a:p>
          <a:p>
            <a:pPr algn="ctr"/>
            <a:r>
              <a:rPr lang="en-US" altLang="zh-CN" sz="2400" dirty="0"/>
              <a:t>(Global and Device Functions)</a:t>
            </a:r>
            <a:endParaRPr lang="zh-CN" altLang="en-US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7593EDE-CD36-A97A-D53B-663594B02474}"/>
              </a:ext>
            </a:extLst>
          </p:cNvPr>
          <p:cNvSpPr/>
          <p:nvPr/>
        </p:nvSpPr>
        <p:spPr>
          <a:xfrm>
            <a:off x="3838575" y="3429000"/>
            <a:ext cx="139065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EE394-4092-B53C-97BA-A51B64A05AE4}"/>
              </a:ext>
            </a:extLst>
          </p:cNvPr>
          <p:cNvSpPr txBox="1"/>
          <p:nvPr/>
        </p:nvSpPr>
        <p:spPr>
          <a:xfrm>
            <a:off x="3800475" y="2731353"/>
            <a:ext cx="161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Run Scala Program</a:t>
            </a:r>
            <a:endParaRPr lang="zh-CN" alt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7EDADE-FB8C-451A-0ECC-354F9DADAC07}"/>
              </a:ext>
            </a:extLst>
          </p:cNvPr>
          <p:cNvSpPr/>
          <p:nvPr/>
        </p:nvSpPr>
        <p:spPr>
          <a:xfrm>
            <a:off x="9324975" y="2790825"/>
            <a:ext cx="2476500" cy="1600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Final Result</a:t>
            </a:r>
            <a:endParaRPr lang="zh-CN" altLang="en-US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A1B3B02-35F2-5996-871B-D014DA764195}"/>
              </a:ext>
            </a:extLst>
          </p:cNvPr>
          <p:cNvSpPr/>
          <p:nvPr/>
        </p:nvSpPr>
        <p:spPr>
          <a:xfrm>
            <a:off x="7743825" y="3429000"/>
            <a:ext cx="158115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D9C21-CB76-9CC8-5870-4F252CDF222D}"/>
              </a:ext>
            </a:extLst>
          </p:cNvPr>
          <p:cNvSpPr txBox="1"/>
          <p:nvPr/>
        </p:nvSpPr>
        <p:spPr>
          <a:xfrm>
            <a:off x="7620000" y="2720241"/>
            <a:ext cx="179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Compile &amp; Run on GPU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633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D06C-3259-3120-7392-67E9A514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First Tough Issue:</a:t>
            </a:r>
            <a:br>
              <a:rPr lang="en-US" altLang="zh-CN" dirty="0"/>
            </a:br>
            <a:r>
              <a:rPr lang="en-US" altLang="zh-CN" dirty="0"/>
              <a:t>Expression-Oriented to Statement-Oriented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7397-68F0-BF0E-BAA9-34F36E9D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seems fine for scalar variables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A7346-452F-E05E-BA30-EA45D9554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54" y="2395768"/>
            <a:ext cx="5008346" cy="430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1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4BEC-2C76-9893-5BF4-9AA18CC3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First Tough Issue:</a:t>
            </a:r>
            <a:br>
              <a:rPr lang="en-US" altLang="zh-CN" dirty="0"/>
            </a:br>
            <a:r>
              <a:rPr lang="en-US" altLang="zh-CN" dirty="0"/>
              <a:t>Expression-Oriented to Statement-Oriented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568E-30B0-3D82-FB65-3C48BC4A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about array operations?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CF9A1-9E74-3B1F-EFF2-A58128A1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58" y="2482763"/>
            <a:ext cx="5505733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6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4356-2A88-FF7B-7870-9BA91DF8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Intermediate Representations to Rescue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46F2-CE51-301A-C097-4B305D30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levels of IRs</a:t>
            </a:r>
          </a:p>
          <a:p>
            <a:pPr lvl="1"/>
            <a:r>
              <a:rPr lang="en-US" altLang="zh-CN" dirty="0"/>
              <a:t>Higher one: </a:t>
            </a:r>
            <a:r>
              <a:rPr lang="en-US" altLang="zh-CN" dirty="0" err="1"/>
              <a:t>ExprIR</a:t>
            </a:r>
            <a:r>
              <a:rPr lang="en-US" altLang="zh-CN" dirty="0"/>
              <a:t> (Expression IR), expression-oriented</a:t>
            </a:r>
          </a:p>
          <a:p>
            <a:pPr lvl="1"/>
            <a:r>
              <a:rPr lang="en-US" altLang="zh-CN" dirty="0"/>
              <a:t>Lower one: </a:t>
            </a:r>
            <a:r>
              <a:rPr lang="en-US" altLang="zh-CN" dirty="0" err="1"/>
              <a:t>StmtIR</a:t>
            </a:r>
            <a:r>
              <a:rPr lang="en-US" altLang="zh-CN" dirty="0"/>
              <a:t> (Statement IR), statement-oriented</a:t>
            </a:r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43C5C8-5E51-6C3E-3375-517B66501203}"/>
              </a:ext>
            </a:extLst>
          </p:cNvPr>
          <p:cNvSpPr/>
          <p:nvPr/>
        </p:nvSpPr>
        <p:spPr>
          <a:xfrm>
            <a:off x="247650" y="3933825"/>
            <a:ext cx="1314450" cy="12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Source </a:t>
            </a:r>
          </a:p>
          <a:p>
            <a:pPr algn="ctr"/>
            <a:r>
              <a:rPr lang="en-US" altLang="zh-CN" sz="2400" dirty="0"/>
              <a:t>Code</a:t>
            </a:r>
            <a:endParaRPr lang="zh-CN" altLang="en-US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47BBE9-3C7C-7B27-D70E-40EDA989085D}"/>
              </a:ext>
            </a:extLst>
          </p:cNvPr>
          <p:cNvSpPr/>
          <p:nvPr/>
        </p:nvSpPr>
        <p:spPr>
          <a:xfrm>
            <a:off x="3005138" y="3969481"/>
            <a:ext cx="1543050" cy="12001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ExprIR</a:t>
            </a:r>
            <a:endParaRPr lang="zh-CN" altLang="en-US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1460B23-B1BA-1BAA-2937-31C1B0BF0E9E}"/>
              </a:ext>
            </a:extLst>
          </p:cNvPr>
          <p:cNvSpPr/>
          <p:nvPr/>
        </p:nvSpPr>
        <p:spPr>
          <a:xfrm>
            <a:off x="1547813" y="4322763"/>
            <a:ext cx="139065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0E014-DFC0-3D2E-C935-EC07A5E66B4F}"/>
              </a:ext>
            </a:extLst>
          </p:cNvPr>
          <p:cNvSpPr txBox="1"/>
          <p:nvPr/>
        </p:nvSpPr>
        <p:spPr>
          <a:xfrm>
            <a:off x="1604964" y="3585795"/>
            <a:ext cx="1838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Overloaded Operators</a:t>
            </a:r>
            <a:endParaRPr lang="zh-CN" alt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57C005-66F6-1974-E925-9AF139987469}"/>
              </a:ext>
            </a:extLst>
          </p:cNvPr>
          <p:cNvSpPr/>
          <p:nvPr/>
        </p:nvSpPr>
        <p:spPr>
          <a:xfrm>
            <a:off x="6653212" y="4049343"/>
            <a:ext cx="1500188" cy="11537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StmtIR</a:t>
            </a:r>
            <a:endParaRPr lang="zh-CN" altLang="en-US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4D369F5-EF69-96EF-2C70-685C71EC49B8}"/>
              </a:ext>
            </a:extLst>
          </p:cNvPr>
          <p:cNvSpPr/>
          <p:nvPr/>
        </p:nvSpPr>
        <p:spPr>
          <a:xfrm>
            <a:off x="4600576" y="4328744"/>
            <a:ext cx="2000249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45505-ED12-B239-853C-D0805715348D}"/>
              </a:ext>
            </a:extLst>
          </p:cNvPr>
          <p:cNvSpPr txBox="1"/>
          <p:nvPr/>
        </p:nvSpPr>
        <p:spPr>
          <a:xfrm>
            <a:off x="4581525" y="3697529"/>
            <a:ext cx="227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</a:t>
            </a:r>
            <a:r>
              <a:rPr lang="en-US" altLang="zh-CN" sz="2400" dirty="0" err="1"/>
              <a:t>genStatement</a:t>
            </a:r>
            <a:r>
              <a:rPr lang="en-US" altLang="zh-CN" sz="2400" dirty="0"/>
              <a:t>” method</a:t>
            </a:r>
            <a:endParaRPr lang="zh-CN" altLang="en-US" sz="2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9F13DF-6B4C-4ADE-C136-16EE46369877}"/>
              </a:ext>
            </a:extLst>
          </p:cNvPr>
          <p:cNvSpPr/>
          <p:nvPr/>
        </p:nvSpPr>
        <p:spPr>
          <a:xfrm>
            <a:off x="8205787" y="4416792"/>
            <a:ext cx="139065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D90CA4-2A36-597A-B938-F951F70D7B04}"/>
              </a:ext>
            </a:extLst>
          </p:cNvPr>
          <p:cNvSpPr/>
          <p:nvPr/>
        </p:nvSpPr>
        <p:spPr>
          <a:xfrm>
            <a:off x="9622629" y="4032492"/>
            <a:ext cx="2102646" cy="11537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CUDA Code</a:t>
            </a:r>
          </a:p>
          <a:p>
            <a:pPr algn="ctr"/>
            <a:r>
              <a:rPr lang="en-US" altLang="zh-CN" sz="2400" dirty="0"/>
              <a:t>(Text Format)</a:t>
            </a:r>
            <a:endParaRPr lang="zh-CN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D946D3-3FAC-E18A-81A7-541B90131505}"/>
              </a:ext>
            </a:extLst>
          </p:cNvPr>
          <p:cNvSpPr txBox="1"/>
          <p:nvPr/>
        </p:nvSpPr>
        <p:spPr>
          <a:xfrm>
            <a:off x="8153400" y="3714256"/>
            <a:ext cx="227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</a:t>
            </a:r>
            <a:r>
              <a:rPr lang="en-US" altLang="zh-CN" sz="2400" dirty="0" err="1"/>
              <a:t>codeGen</a:t>
            </a:r>
            <a:r>
              <a:rPr lang="en-US" altLang="zh-CN" sz="2400" dirty="0"/>
              <a:t>” method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289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EC44-E6CE-F9B6-EF1A-178F1572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Safety &amp; Type Hierarchy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3F75-B761-C77E-D7A0-B9AC3B1E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Purely functional</a:t>
            </a:r>
          </a:p>
          <a:p>
            <a:r>
              <a:rPr lang="en-US" altLang="zh-CN" dirty="0"/>
              <a:t>Generic design</a:t>
            </a:r>
          </a:p>
          <a:p>
            <a:r>
              <a:rPr lang="en-US" altLang="zh-CN" dirty="0"/>
              <a:t>Type for both DSL syntax and development of the compiler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4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28DF-7F78-9A25-1C01-53FA2371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Safety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954F-CD19-C2AF-9968-B0CBEB1F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1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223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Lato</vt:lpstr>
      <vt:lpstr>Office Theme</vt:lpstr>
      <vt:lpstr>A Functional Language for Parallel Computing</vt:lpstr>
      <vt:lpstr>Goal and Roadmap</vt:lpstr>
      <vt:lpstr>Goal and Roadmap</vt:lpstr>
      <vt:lpstr>Pipeline</vt:lpstr>
      <vt:lpstr>The First Tough Issue: Expression-Oriented to Statement-Oriented</vt:lpstr>
      <vt:lpstr>The First Tough Issue: Expression-Oriented to Statement-Oriented</vt:lpstr>
      <vt:lpstr>Intermediate Representations to Rescue</vt:lpstr>
      <vt:lpstr>Type Safety &amp; Type Hierarchy</vt:lpstr>
      <vt:lpstr>Memory Safety</vt:lpstr>
      <vt:lpstr>Memory Hierarchy</vt:lpstr>
      <vt:lpstr>Synchronization</vt:lpstr>
      <vt:lpstr>Still a Long Way to Go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Functional Language for Parallel Computing</dc:title>
  <dc:creator>Zhenbang You</dc:creator>
  <cp:lastModifiedBy>Zhenbang You</cp:lastModifiedBy>
  <cp:revision>1</cp:revision>
  <dcterms:created xsi:type="dcterms:W3CDTF">2023-03-16T02:21:32Z</dcterms:created>
  <dcterms:modified xsi:type="dcterms:W3CDTF">2023-03-16T03:01:04Z</dcterms:modified>
</cp:coreProperties>
</file>