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6" r:id="rId6"/>
    <p:sldId id="284" r:id="rId7"/>
    <p:sldId id="277" r:id="rId8"/>
    <p:sldId id="282" r:id="rId9"/>
    <p:sldId id="278" r:id="rId10"/>
    <p:sldId id="281" r:id="rId11"/>
    <p:sldId id="285" r:id="rId12"/>
    <p:sldId id="260" r:id="rId13"/>
    <p:sldId id="261" r:id="rId14"/>
    <p:sldId id="279" r:id="rId15"/>
    <p:sldId id="280" r:id="rId16"/>
    <p:sldId id="269" r:id="rId17"/>
    <p:sldId id="270" r:id="rId18"/>
    <p:sldId id="263" r:id="rId19"/>
    <p:sldId id="287" r:id="rId20"/>
    <p:sldId id="288" r:id="rId21"/>
    <p:sldId id="289" r:id="rId22"/>
    <p:sldId id="264" r:id="rId23"/>
    <p:sldId id="290" r:id="rId24"/>
    <p:sldId id="272" r:id="rId25"/>
    <p:sldId id="273" r:id="rId26"/>
    <p:sldId id="274" r:id="rId27"/>
    <p:sldId id="275" r:id="rId28"/>
    <p:sldId id="265" r:id="rId29"/>
    <p:sldId id="266" r:id="rId30"/>
    <p:sldId id="291" r:id="rId31"/>
    <p:sldId id="267" r:id="rId32"/>
    <p:sldId id="271" r:id="rId33"/>
    <p:sldId id="286" r:id="rId34"/>
    <p:sldId id="26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B81-05B7-A66B-3F20-C1FD1728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CBF0A-5166-5D44-97E3-A0E662A8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79AC-FA08-9BD0-F5E7-3E3B199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D9A2-7AE5-0E0D-4621-DE92E0A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4527-1A6E-6A8D-089A-B9A20B7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9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9001-C8B0-E66D-E63F-7E55F09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7D79-7EAB-4E07-9807-9CD05AA7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964A0-D7A6-80B7-6FE3-9589B94D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6290-E39A-44F7-07E6-AAF9503E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3300-653D-C1FB-2B48-18BB742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3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67B9-E2AB-3E0A-13F3-C1E0CDA45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E275-8E28-392B-A35C-827C9429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E8B7-7A9B-F2F4-92CA-1DE33920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33A3-CD39-264B-D0CA-9C3891EA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7A9F-E401-A1EB-7D35-6ABDABC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8583-F2BE-ECBF-7D39-61CB736A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3709-C6A8-B3EE-26FE-029C37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0085-97B8-E496-172F-44173381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D4BC-7AAA-F226-3DC6-539BD49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E107-106C-8E8E-6848-1AB8AA21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7F9A-8BC6-1059-742B-810803B5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27B1-67ED-3685-C487-F5B49F24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2A76-736B-3ED5-C345-59E5D18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068F-35DD-7C6B-AE36-D50F7A14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D36A-40D9-96BD-0A2C-02DC6B9E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2F3-394B-A1A8-5007-413E327E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B7B2-552C-C184-F1A5-D552A3705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4EED8-3D75-5415-E059-747E2110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745-37CC-3D80-306E-2F72AC25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B1D7-8CF2-287A-916D-ADA1D720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61B1-E595-1DDE-909A-A7242CD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B12-D4BF-6E8F-FE81-0C86290F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3D0D-DC70-CEA9-D234-A95B22D9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7F8D7-F695-5D6D-41CD-0AAF3CD1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91229-F319-BCE2-BD60-0120BF265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6F85D-3E16-3AD2-F658-CABDC8BA7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D42FB-5807-A4C6-F4B5-8990812D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66795-DA9C-5E34-8ABC-8654BA3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71B01-B488-B79F-BC14-C14E40B4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501C-0209-2199-87C6-DC3AF40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BD76-8D46-16C6-9D19-338EC4B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8F3E9-F924-F1E8-6208-EC758FC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AA643-9BAF-FEDC-288E-BDBDF4B7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89F5-0A7F-BDB0-BDFA-3CE9054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39477-A00D-F8C9-98B6-D722922A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8C11-1DA4-B491-AB2C-D69F9F68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69B-D0B6-11C6-CC33-3FD765B4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212E-31B6-455A-AB6F-67BB9F72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87D17-0BDF-BC48-1F76-4A8DD22F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71D3-0072-EB44-11F0-738F5AF4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0E89-52D3-D4E4-93BB-514DEC0C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17F5-1DC1-F581-66E4-B4777327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CA0-431B-9284-56A7-46E4F9B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B75CD-EB90-C36B-F7CF-C26346A34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FDF9-706E-74E0-CFD4-3E1E64A2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42C0-DE22-7611-3777-F01D6B24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A0E2-7AB2-A4DC-A318-FDBCD108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46200-86FA-6B19-D4B9-7F5402FC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13F7E-552D-0CC3-CD96-D5E5ECA4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9EFB-FD8C-E1D0-0454-4D9788D2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71A4-C817-4936-8879-6D9F9A6F9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8C98-E9DF-4981-9C7E-7EEDDCF58FD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F0C3-FF19-557E-931F-625886D4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4819-50D1-E507-A264-178D5120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63D3-69FE-4BF7-BBFC-C41D75A76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0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enbangYou/A-Functional-Language-for-Parallel-Compu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A08F-7EFD-DC04-0EF3-48B964840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Functional Language for Parallel Computing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01A4-2291-DB23-1536-36AE242D3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Zhenbang You</a:t>
            </a:r>
          </a:p>
          <a:p>
            <a:r>
              <a:rPr lang="en-US" altLang="zh-CN" dirty="0"/>
              <a:t>3/16/2023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EE6BB-D442-BDD4-66A3-364E431A2EF5}"/>
              </a:ext>
            </a:extLst>
          </p:cNvPr>
          <p:cNvSpPr txBox="1"/>
          <p:nvPr/>
        </p:nvSpPr>
        <p:spPr>
          <a:xfrm>
            <a:off x="1971675" y="6260881"/>
            <a:ext cx="895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https://github.com/ZhenbangYou/A-Functional-Language-for-Parallel-Computing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21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041E-D6C6-2625-CC45-FDE60D80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(reduce in block)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D16-E875-341F-2DAC-8FF3CE64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8CA-77AB-9444-3847-FDF9F0E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458"/>
            <a:ext cx="3225966" cy="82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7198B-0A7B-9E52-96C9-255E1D04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3131"/>
            <a:ext cx="3645087" cy="1530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DF5D-283C-2965-0027-63707E2B2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301" y="1369083"/>
            <a:ext cx="8731699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6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4EA-2DBF-1582-BA91-E41A4430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Summary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1864-529A-C8B5-6DD5-A91378D2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825625"/>
            <a:ext cx="60674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Primitive types: float, int, bool</a:t>
            </a:r>
          </a:p>
          <a:p>
            <a:pPr lvl="1"/>
            <a:r>
              <a:rPr lang="en-US" altLang="zh-CN" dirty="0"/>
              <a:t>Can also be cast implicit from corresponding Scala type</a:t>
            </a:r>
          </a:p>
          <a:p>
            <a:r>
              <a:rPr lang="en-US" altLang="zh-CN" dirty="0"/>
              <a:t>Array type: 1D float array</a:t>
            </a:r>
          </a:p>
          <a:p>
            <a:r>
              <a:rPr lang="en-US" altLang="zh-CN" dirty="0"/>
              <a:t>Expression type: float, int, bool, and array</a:t>
            </a:r>
          </a:p>
          <a:p>
            <a:r>
              <a:rPr lang="en-US" altLang="zh-CN" dirty="0"/>
              <a:t>Operators</a:t>
            </a:r>
          </a:p>
          <a:p>
            <a:pPr lvl="1"/>
            <a:r>
              <a:rPr lang="en-US" altLang="zh-CN" dirty="0"/>
              <a:t>Arithmetic: +, -, *, /, %, unary +, unary –</a:t>
            </a:r>
          </a:p>
          <a:p>
            <a:pPr lvl="1"/>
            <a:r>
              <a:rPr lang="en-US" altLang="zh-CN" dirty="0"/>
              <a:t>Logical: ==, !=, &lt;, &lt;=, &gt;, &gt;=, &amp;&amp;, ||, !</a:t>
            </a:r>
          </a:p>
          <a:p>
            <a:r>
              <a:rPr lang="en-US" altLang="zh-CN" dirty="0"/>
              <a:t>Programming paradigms</a:t>
            </a:r>
          </a:p>
          <a:p>
            <a:pPr lvl="1"/>
            <a:r>
              <a:rPr lang="en-US" altLang="zh-CN" dirty="0"/>
              <a:t>Functional programming</a:t>
            </a:r>
          </a:p>
          <a:p>
            <a:pPr lvl="2"/>
            <a:r>
              <a:rPr lang="en-US" altLang="zh-CN" dirty="0"/>
              <a:t>map, zip with, reduce in block</a:t>
            </a:r>
          </a:p>
          <a:p>
            <a:pPr lvl="1"/>
            <a:r>
              <a:rPr lang="en-US" altLang="zh-CN" dirty="0"/>
              <a:t>Array programming</a:t>
            </a:r>
          </a:p>
          <a:p>
            <a:pPr lvl="1"/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65256-C32F-34FA-9D76-1F9B9F243727}"/>
              </a:ext>
            </a:extLst>
          </p:cNvPr>
          <p:cNvSpPr txBox="1">
            <a:spLocks/>
          </p:cNvSpPr>
          <p:nvPr/>
        </p:nvSpPr>
        <p:spPr>
          <a:xfrm>
            <a:off x="6200775" y="1825625"/>
            <a:ext cx="606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Strict type check at Scala compilation time</a:t>
            </a:r>
          </a:p>
          <a:p>
            <a:pPr lvl="1"/>
            <a:r>
              <a:rPr lang="en-US" altLang="zh-CN" dirty="0"/>
              <a:t>Automatic type inference for return value</a:t>
            </a:r>
          </a:p>
          <a:p>
            <a:pPr lvl="1"/>
            <a:r>
              <a:rPr lang="en-US" altLang="zh-CN" dirty="0"/>
              <a:t>Type safety for compiler development</a:t>
            </a:r>
          </a:p>
          <a:p>
            <a:r>
              <a:rPr lang="en-US" altLang="zh-CN" dirty="0"/>
              <a:t>Memory safety</a:t>
            </a:r>
          </a:p>
          <a:p>
            <a:pPr lvl="1"/>
            <a:r>
              <a:rPr lang="en-US" altLang="zh-CN" dirty="0"/>
              <a:t>Bound check</a:t>
            </a:r>
          </a:p>
          <a:p>
            <a:r>
              <a:rPr lang="en-US" altLang="zh-CN" dirty="0"/>
              <a:t>Shared memory support</a:t>
            </a:r>
          </a:p>
          <a:p>
            <a:r>
              <a:rPr lang="en-US" altLang="zh-CN" dirty="0"/>
              <a:t>Support for indices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01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06C-3259-3120-7392-67E9A514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7397-68F0-BF0E-BAA9-34F36E9D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body of function in the DSL is an expression</a:t>
            </a:r>
          </a:p>
          <a:p>
            <a:r>
              <a:rPr lang="en-US" altLang="zh-CN" dirty="0"/>
              <a:t>It seems fine for scalar variables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A7346-452F-E05E-BA30-EA45D955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4" y="2789829"/>
            <a:ext cx="5008346" cy="4300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9F6CA-EE82-5FE6-C93A-8060DFE2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9829"/>
            <a:ext cx="5932696" cy="19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6417E-7D0B-9739-0ED5-968FDBDC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86" y="2499800"/>
            <a:ext cx="6112634" cy="42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65E92-ACE2-B5A0-B5D9-D2DAF224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800"/>
            <a:ext cx="6112634" cy="4270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44191-9C30-1B9D-E6BE-25310C81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10" y="2279015"/>
            <a:ext cx="9845190" cy="457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BEC-2C76-9893-5BF4-9AA18CC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568E-30B0-3D82-FB65-3C48BC4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about array operations?</a:t>
            </a:r>
          </a:p>
          <a:p>
            <a:pPr lvl="1"/>
            <a:r>
              <a:rPr lang="en-US" altLang="zh-CN" dirty="0"/>
              <a:t>Conditional result!</a:t>
            </a:r>
          </a:p>
          <a:p>
            <a:pPr lvl="2"/>
            <a:r>
              <a:rPr lang="en-US" altLang="zh-CN" dirty="0"/>
              <a:t>Some threads should be idle</a:t>
            </a:r>
          </a:p>
          <a:p>
            <a:pPr lvl="2"/>
            <a:r>
              <a:rPr lang="en-US" altLang="zh-CN" dirty="0"/>
              <a:t>In particular, need some way to record the condition of the return value</a:t>
            </a:r>
          </a:p>
          <a:p>
            <a:pPr lvl="3"/>
            <a:r>
              <a:rPr lang="en-US" altLang="zh-CN" dirty="0"/>
              <a:t>Scala Set</a:t>
            </a:r>
          </a:p>
        </p:txBody>
      </p:sp>
    </p:spTree>
    <p:extLst>
      <p:ext uri="{BB962C8B-B14F-4D97-AF65-F5344CB8AC3E}">
        <p14:creationId xmlns:p14="http://schemas.microsoft.com/office/powerpoint/2010/main" val="39554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41B-5D33-6B74-6A45-DA5DA422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D57F-9753-7BAD-3A40-7A44389A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difference of </a:t>
            </a:r>
            <a:r>
              <a:rPr lang="en-US" altLang="zh-CN" b="1" dirty="0"/>
              <a:t>style</a:t>
            </a:r>
            <a:r>
              <a:rPr lang="en-US" altLang="zh-CN" dirty="0"/>
              <a:t>, it seems to me that the gap between </a:t>
            </a:r>
            <a:r>
              <a:rPr lang="en-US" altLang="zh-CN" b="1" dirty="0"/>
              <a:t>functional languages and CUDA </a:t>
            </a:r>
            <a:r>
              <a:rPr lang="en-US" altLang="zh-CN" dirty="0"/>
              <a:t>is larger than the gap between </a:t>
            </a:r>
            <a:r>
              <a:rPr lang="en-US" altLang="zh-CN" b="1" dirty="0"/>
              <a:t>C and assembly code</a:t>
            </a:r>
          </a:p>
          <a:p>
            <a:r>
              <a:rPr lang="en-US" altLang="zh-CN" dirty="0"/>
              <a:t>How to bridge this?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31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41B-5D33-6B74-6A45-DA5DA422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Tough Issue:</a:t>
            </a:r>
            <a:br>
              <a:rPr lang="en-US" altLang="zh-CN" dirty="0"/>
            </a:br>
            <a:r>
              <a:rPr lang="en-US" altLang="zh-CN" dirty="0"/>
              <a:t>Expression-Oriented to Statement-Oriented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D57F-9753-7BAD-3A40-7A44389A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difference of </a:t>
            </a:r>
            <a:r>
              <a:rPr lang="en-US" altLang="zh-CN" b="1" dirty="0"/>
              <a:t>style</a:t>
            </a:r>
            <a:r>
              <a:rPr lang="en-US" altLang="zh-CN" dirty="0"/>
              <a:t>, it seems to me that the gap between </a:t>
            </a:r>
            <a:r>
              <a:rPr lang="en-US" altLang="zh-CN" b="1" dirty="0"/>
              <a:t>functional languages and CUDA </a:t>
            </a:r>
            <a:r>
              <a:rPr lang="en-US" altLang="zh-CN" dirty="0"/>
              <a:t>is larger than the gap between </a:t>
            </a:r>
            <a:r>
              <a:rPr lang="en-US" altLang="zh-CN" b="1" dirty="0"/>
              <a:t>C and assembly code</a:t>
            </a:r>
          </a:p>
          <a:p>
            <a:r>
              <a:rPr lang="en-US" altLang="zh-CN" dirty="0"/>
              <a:t>How to bridge this?</a:t>
            </a:r>
          </a:p>
          <a:p>
            <a:pPr lvl="1"/>
            <a:r>
              <a:rPr lang="en-US" altLang="zh-CN" dirty="0"/>
              <a:t>IR!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5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4356-2A88-FF7B-7870-9BA91DF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Intermediate Representations to Rescue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46F2-CE51-301A-C097-4B305D30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levels of IRs</a:t>
            </a:r>
          </a:p>
          <a:p>
            <a:pPr lvl="1"/>
            <a:r>
              <a:rPr lang="en-US" altLang="zh-CN" dirty="0"/>
              <a:t>Higher one: </a:t>
            </a:r>
            <a:r>
              <a:rPr lang="en-US" altLang="zh-CN" dirty="0" err="1"/>
              <a:t>ExprIR</a:t>
            </a:r>
            <a:r>
              <a:rPr lang="en-US" altLang="zh-CN" dirty="0"/>
              <a:t> (Expression IR), expression-oriented</a:t>
            </a:r>
          </a:p>
          <a:p>
            <a:pPr lvl="1"/>
            <a:r>
              <a:rPr lang="en-US" altLang="zh-CN" dirty="0"/>
              <a:t>Lower one: </a:t>
            </a:r>
            <a:r>
              <a:rPr lang="en-US" altLang="zh-CN" dirty="0" err="1"/>
              <a:t>StmtIR</a:t>
            </a:r>
            <a:r>
              <a:rPr lang="en-US" altLang="zh-CN" dirty="0"/>
              <a:t> (Statement IR), statement-oriented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3C5C8-5E51-6C3E-3375-517B66501203}"/>
              </a:ext>
            </a:extLst>
          </p:cNvPr>
          <p:cNvSpPr/>
          <p:nvPr/>
        </p:nvSpPr>
        <p:spPr>
          <a:xfrm>
            <a:off x="247650" y="3933825"/>
            <a:ext cx="1314450" cy="12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Source </a:t>
            </a:r>
          </a:p>
          <a:p>
            <a:pPr algn="ctr"/>
            <a:r>
              <a:rPr lang="en-US" altLang="zh-CN" sz="2400" dirty="0"/>
              <a:t>Code</a:t>
            </a:r>
            <a:endParaRPr lang="zh-CN" alt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47BBE9-3C7C-7B27-D70E-40EDA989085D}"/>
              </a:ext>
            </a:extLst>
          </p:cNvPr>
          <p:cNvSpPr/>
          <p:nvPr/>
        </p:nvSpPr>
        <p:spPr>
          <a:xfrm>
            <a:off x="3005138" y="3969481"/>
            <a:ext cx="1543050" cy="12001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ExprIR</a:t>
            </a:r>
            <a:endParaRPr lang="zh-CN" alt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460B23-B1BA-1BAA-2937-31C1B0BF0E9E}"/>
              </a:ext>
            </a:extLst>
          </p:cNvPr>
          <p:cNvSpPr/>
          <p:nvPr/>
        </p:nvSpPr>
        <p:spPr>
          <a:xfrm>
            <a:off x="1547813" y="4322763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0E014-DFC0-3D2E-C935-EC07A5E66B4F}"/>
              </a:ext>
            </a:extLst>
          </p:cNvPr>
          <p:cNvSpPr txBox="1"/>
          <p:nvPr/>
        </p:nvSpPr>
        <p:spPr>
          <a:xfrm>
            <a:off x="1604964" y="3585795"/>
            <a:ext cx="183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Overloaded Operators</a:t>
            </a:r>
            <a:endParaRPr lang="zh-CN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57C005-66F6-1974-E925-9AF139987469}"/>
              </a:ext>
            </a:extLst>
          </p:cNvPr>
          <p:cNvSpPr/>
          <p:nvPr/>
        </p:nvSpPr>
        <p:spPr>
          <a:xfrm>
            <a:off x="6653212" y="4049343"/>
            <a:ext cx="1500188" cy="115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StmtIR</a:t>
            </a:r>
            <a:endParaRPr lang="zh-CN" alt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D369F5-EF69-96EF-2C70-685C71EC49B8}"/>
              </a:ext>
            </a:extLst>
          </p:cNvPr>
          <p:cNvSpPr/>
          <p:nvPr/>
        </p:nvSpPr>
        <p:spPr>
          <a:xfrm>
            <a:off x="4600576" y="4328744"/>
            <a:ext cx="200024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45505-ED12-B239-853C-D0805715348D}"/>
              </a:ext>
            </a:extLst>
          </p:cNvPr>
          <p:cNvSpPr txBox="1"/>
          <p:nvPr/>
        </p:nvSpPr>
        <p:spPr>
          <a:xfrm>
            <a:off x="4581525" y="3697529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dirty="0" err="1"/>
              <a:t>genStatement</a:t>
            </a:r>
            <a:r>
              <a:rPr lang="en-US" altLang="zh-CN" sz="2400" dirty="0"/>
              <a:t>” method</a:t>
            </a:r>
            <a:endParaRPr lang="zh-CN" alt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9F13DF-6B4C-4ADE-C136-16EE46369877}"/>
              </a:ext>
            </a:extLst>
          </p:cNvPr>
          <p:cNvSpPr/>
          <p:nvPr/>
        </p:nvSpPr>
        <p:spPr>
          <a:xfrm>
            <a:off x="8205787" y="4416792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D90CA4-2A36-597A-B938-F951F70D7B04}"/>
              </a:ext>
            </a:extLst>
          </p:cNvPr>
          <p:cNvSpPr/>
          <p:nvPr/>
        </p:nvSpPr>
        <p:spPr>
          <a:xfrm>
            <a:off x="9622629" y="4032492"/>
            <a:ext cx="2102646" cy="1153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CUDA Code</a:t>
            </a:r>
          </a:p>
          <a:p>
            <a:pPr algn="ctr"/>
            <a:r>
              <a:rPr lang="en-US" altLang="zh-CN" sz="2400" dirty="0"/>
              <a:t>(Text Format)</a:t>
            </a:r>
            <a:endParaRPr lang="zh-CN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946D3-3FAC-E18A-81A7-541B90131505}"/>
              </a:ext>
            </a:extLst>
          </p:cNvPr>
          <p:cNvSpPr txBox="1"/>
          <p:nvPr/>
        </p:nvSpPr>
        <p:spPr>
          <a:xfrm>
            <a:off x="8153400" y="3714256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“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”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89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37E3-212C-4F06-BE64-9952FDB1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ExprIR</a:t>
            </a:r>
            <a:r>
              <a:rPr lang="en-US" altLang="zh-CN" dirty="0"/>
              <a:t> (Expression IR),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BFB8-E3E5-F91E-F737-366F886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Basically, AST nodes of expressions</a:t>
            </a:r>
          </a:p>
          <a:p>
            <a:r>
              <a:rPr lang="en-US" altLang="zh-CN" dirty="0"/>
              <a:t>Transformation from DSL source code to </a:t>
            </a:r>
            <a:r>
              <a:rPr lang="en-US" altLang="zh-CN" dirty="0" err="1"/>
              <a:t>ExprIR</a:t>
            </a:r>
            <a:r>
              <a:rPr lang="en-US" altLang="zh-CN" dirty="0"/>
              <a:t> is done by overloading operators</a:t>
            </a:r>
          </a:p>
          <a:p>
            <a:pPr lvl="1"/>
            <a:r>
              <a:rPr lang="en-US" altLang="zh-CN" dirty="0"/>
              <a:t>E.g., create class “Add”, when “</a:t>
            </a:r>
            <a:r>
              <a:rPr lang="en-US" altLang="zh-CN" dirty="0" err="1"/>
              <a:t>a+b</a:t>
            </a:r>
            <a:r>
              <a:rPr lang="en-US" altLang="zh-CN" dirty="0"/>
              <a:t>” is evaluated, “Add(a, b)” will be created.</a:t>
            </a:r>
          </a:p>
          <a:p>
            <a:pPr lvl="1"/>
            <a:r>
              <a:rPr lang="en-US" altLang="zh-CN" dirty="0"/>
              <a:t>Type check: “a” and “b” must have the same type, so does the result (</a:t>
            </a:r>
            <a:r>
              <a:rPr lang="en-US" altLang="zh-CN" b="1" dirty="0"/>
              <a:t>type inference</a:t>
            </a:r>
            <a:r>
              <a:rPr lang="en-US" altLang="zh-CN" dirty="0"/>
              <a:t> for the return value is done here)</a:t>
            </a:r>
          </a:p>
          <a:p>
            <a:r>
              <a:rPr lang="en-US" altLang="zh-CN" dirty="0"/>
              <a:t>Further details in the discussion of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498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368-4EDF-48D2-A63E-53630D4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CN" dirty="0"/>
              <a:t>Goal and Roadmap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5A7-6470-D942-7FDE-496AC501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en-US" altLang="zh-CN" dirty="0"/>
              <a:t>Design and embed a DSL in Scala3</a:t>
            </a:r>
          </a:p>
          <a:p>
            <a:r>
              <a:rPr lang="en-US" altLang="zh-CN" dirty="0"/>
              <a:t>Generate CUDA code</a:t>
            </a:r>
          </a:p>
          <a:p>
            <a:r>
              <a:rPr lang="en-US" altLang="zh-CN" dirty="0"/>
              <a:t>Keep APIs functional and simple</a:t>
            </a:r>
          </a:p>
          <a:p>
            <a:pPr lvl="1"/>
            <a:r>
              <a:rPr lang="en-US" altLang="zh-CN" dirty="0"/>
              <a:t>If possible, don’t add new constructs</a:t>
            </a:r>
          </a:p>
          <a:p>
            <a:r>
              <a:rPr lang="en-US" altLang="zh-CN" dirty="0"/>
              <a:t>Try to bridge the performance gap</a:t>
            </a:r>
            <a:endParaRPr lang="zh-CN" altLang="en-US" dirty="0"/>
          </a:p>
        </p:txBody>
      </p:sp>
      <p:sp>
        <p:nvSpPr>
          <p:cNvPr id="4" name="Google Shape;973;p164">
            <a:extLst>
              <a:ext uri="{FF2B5EF4-FFF2-40B4-BE49-F238E27FC236}">
                <a16:creationId xmlns:a16="http://schemas.microsoft.com/office/drawing/2014/main" id="{F9151C21-8646-821B-05FB-58F5E318CBA0}"/>
              </a:ext>
            </a:extLst>
          </p:cNvPr>
          <p:cNvSpPr/>
          <p:nvPr/>
        </p:nvSpPr>
        <p:spPr>
          <a:xfrm>
            <a:off x="7899300" y="2751238"/>
            <a:ext cx="2202300" cy="197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4;p164">
            <a:extLst>
              <a:ext uri="{FF2B5EF4-FFF2-40B4-BE49-F238E27FC236}">
                <a16:creationId xmlns:a16="http://schemas.microsoft.com/office/drawing/2014/main" id="{D3800141-1294-8568-752A-D6F65AC40A78}"/>
              </a:ext>
            </a:extLst>
          </p:cNvPr>
          <p:cNvSpPr txBox="1"/>
          <p:nvPr/>
        </p:nvSpPr>
        <p:spPr>
          <a:xfrm>
            <a:off x="7829600" y="2235100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Performance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5;p164">
            <a:extLst>
              <a:ext uri="{FF2B5EF4-FFF2-40B4-BE49-F238E27FC236}">
                <a16:creationId xmlns:a16="http://schemas.microsoft.com/office/drawing/2014/main" id="{BABA9F21-49E6-E0E8-B6AF-C48D1131D185}"/>
              </a:ext>
            </a:extLst>
          </p:cNvPr>
          <p:cNvSpPr txBox="1"/>
          <p:nvPr/>
        </p:nvSpPr>
        <p:spPr>
          <a:xfrm>
            <a:off x="6591300" y="4621763"/>
            <a:ext cx="1238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Safety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976;p164">
            <a:extLst>
              <a:ext uri="{FF2B5EF4-FFF2-40B4-BE49-F238E27FC236}">
                <a16:creationId xmlns:a16="http://schemas.microsoft.com/office/drawing/2014/main" id="{C81197A1-57ED-ED17-3FD7-6751946C59DE}"/>
              </a:ext>
            </a:extLst>
          </p:cNvPr>
          <p:cNvSpPr txBox="1"/>
          <p:nvPr/>
        </p:nvSpPr>
        <p:spPr>
          <a:xfrm>
            <a:off x="9836800" y="4621763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Productivity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CAA1787-8778-9BF3-37A1-33F8E41EA249}"/>
              </a:ext>
            </a:extLst>
          </p:cNvPr>
          <p:cNvSpPr/>
          <p:nvPr/>
        </p:nvSpPr>
        <p:spPr>
          <a:xfrm>
            <a:off x="8827090" y="3314700"/>
            <a:ext cx="346719" cy="1415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419AD-B254-CB58-65C6-F442119F370E}"/>
              </a:ext>
            </a:extLst>
          </p:cNvPr>
          <p:cNvSpPr/>
          <p:nvPr/>
        </p:nvSpPr>
        <p:spPr>
          <a:xfrm>
            <a:off x="8521926" y="5237286"/>
            <a:ext cx="1029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212098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4FF8-DF5B-C49C-79B1-CDEE566A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StmtIR</a:t>
            </a:r>
            <a:r>
              <a:rPr lang="en-US" altLang="zh-CN" dirty="0"/>
              <a:t> (Statement IR)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B5B2-0E0E-7C89-B1D8-E0716C78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Just a few construct to model CUDA statements</a:t>
            </a:r>
          </a:p>
          <a:p>
            <a:pPr lvl="1"/>
            <a:r>
              <a:rPr lang="en-US" altLang="zh-CN" dirty="0"/>
              <a:t>Assignment/</a:t>
            </a:r>
            <a:r>
              <a:rPr lang="en-US" altLang="zh-CN" dirty="0" err="1"/>
              <a:t>ArrayStoreWithoutBoundCheck</a:t>
            </a:r>
            <a:endParaRPr lang="en-US" altLang="zh-CN" dirty="0"/>
          </a:p>
          <a:p>
            <a:pPr lvl="1"/>
            <a:r>
              <a:rPr lang="en-US" altLang="zh-CN" dirty="0"/>
              <a:t>Declaration/</a:t>
            </a:r>
            <a:r>
              <a:rPr lang="en-US" altLang="zh-CN" dirty="0" err="1"/>
              <a:t>InitializedDeclaration</a:t>
            </a:r>
            <a:r>
              <a:rPr lang="en-US" altLang="zh-CN" dirty="0"/>
              <a:t>/</a:t>
            </a:r>
            <a:r>
              <a:rPr lang="en-US" altLang="zh-CN" dirty="0" err="1"/>
              <a:t>DeclareStaticArray</a:t>
            </a:r>
            <a:endParaRPr lang="en-US" altLang="zh-CN" dirty="0"/>
          </a:p>
          <a:p>
            <a:pPr lvl="1"/>
            <a:r>
              <a:rPr lang="en-US" altLang="zh-CN" dirty="0" err="1"/>
              <a:t>IfThen</a:t>
            </a:r>
            <a:r>
              <a:rPr lang="en-US" altLang="zh-CN" dirty="0"/>
              <a:t>/</a:t>
            </a:r>
            <a:r>
              <a:rPr lang="en-US" altLang="zh-CN" dirty="0" err="1"/>
              <a:t>IfThenElse</a:t>
            </a:r>
            <a:endParaRPr lang="en-US" altLang="zh-CN" dirty="0"/>
          </a:p>
          <a:p>
            <a:pPr lvl="1"/>
            <a:r>
              <a:rPr lang="en-US" altLang="zh-CN" dirty="0" err="1"/>
              <a:t>WhileLoop</a:t>
            </a:r>
            <a:r>
              <a:rPr lang="en-US" altLang="zh-CN" dirty="0"/>
              <a:t>/</a:t>
            </a:r>
            <a:r>
              <a:rPr lang="en-US" altLang="zh-CN" dirty="0" err="1"/>
              <a:t>ForLoop</a:t>
            </a:r>
            <a:endParaRPr lang="en-US" altLang="zh-CN" dirty="0"/>
          </a:p>
          <a:p>
            <a:pPr lvl="1"/>
            <a:r>
              <a:rPr lang="en-US" altLang="zh-CN" dirty="0" err="1"/>
              <a:t>SyncThreads</a:t>
            </a:r>
            <a:endParaRPr lang="en-US" altLang="zh-CN" dirty="0"/>
          </a:p>
          <a:p>
            <a:pPr lvl="1"/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en-US" altLang="zh-CN" dirty="0"/>
              <a:t>These are all strictly typed checked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7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C982-7BCB-5DA8-9B1B-2EDBA919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Principles of the Compiler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70F-27C7-C054-F16C-F3543F9C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design</a:t>
            </a:r>
          </a:p>
          <a:p>
            <a:pPr lvl="1"/>
            <a:r>
              <a:rPr lang="en-US" altLang="zh-CN" dirty="0"/>
              <a:t>Reduce boilerplate code</a:t>
            </a:r>
          </a:p>
          <a:p>
            <a:r>
              <a:rPr lang="en-US" altLang="zh-CN" dirty="0"/>
              <a:t>Strict type check for both the DSL and the compiler</a:t>
            </a:r>
          </a:p>
          <a:p>
            <a:pPr lvl="1"/>
            <a:r>
              <a:rPr lang="en-US" altLang="zh-CN" dirty="0"/>
              <a:t>Delay generating text as possible</a:t>
            </a:r>
          </a:p>
          <a:p>
            <a:r>
              <a:rPr lang="en-US" altLang="zh-CN" dirty="0"/>
              <a:t>Easy to extend the DSL</a:t>
            </a:r>
          </a:p>
          <a:p>
            <a:r>
              <a:rPr lang="en-US" altLang="zh-CN" dirty="0"/>
              <a:t>Purely functional</a:t>
            </a:r>
          </a:p>
          <a:p>
            <a:pPr lvl="1"/>
            <a:r>
              <a:rPr lang="en-US" altLang="zh-CN" dirty="0"/>
              <a:t>Make it easier to port to other host languages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EC44-E6CE-F9B6-EF1A-178F1572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Safety &amp; Type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3F75-B761-C77E-D7A0-B9AC3B1E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 the last layer, everything is a trait</a:t>
            </a:r>
          </a:p>
          <a:p>
            <a:pPr lvl="1"/>
            <a:r>
              <a:rPr lang="en-US" altLang="zh-CN" dirty="0"/>
              <a:t>No class inheritance</a:t>
            </a:r>
          </a:p>
          <a:p>
            <a:r>
              <a:rPr lang="en-US" altLang="zh-CN" dirty="0"/>
              <a:t>Type</a:t>
            </a:r>
          </a:p>
          <a:p>
            <a:pPr lvl="1"/>
            <a:r>
              <a:rPr lang="en-US" altLang="zh-CN" dirty="0" err="1"/>
              <a:t>UnitType</a:t>
            </a:r>
            <a:endParaRPr lang="en-US" altLang="zh-CN" dirty="0"/>
          </a:p>
          <a:p>
            <a:pPr lvl="1"/>
            <a:r>
              <a:rPr lang="en-US" altLang="zh-CN" dirty="0" err="1"/>
              <a:t>ScalarType</a:t>
            </a:r>
            <a:endParaRPr lang="en-US" altLang="zh-CN" dirty="0"/>
          </a:p>
          <a:p>
            <a:pPr lvl="2"/>
            <a:r>
              <a:rPr lang="en-US" altLang="zh-CN" dirty="0" err="1"/>
              <a:t>FloatType</a:t>
            </a:r>
            <a:endParaRPr lang="en-US" altLang="zh-CN" dirty="0"/>
          </a:p>
          <a:p>
            <a:pPr lvl="2"/>
            <a:r>
              <a:rPr lang="en-US" altLang="zh-CN" dirty="0" err="1"/>
              <a:t>IntType</a:t>
            </a:r>
            <a:endParaRPr lang="en-US" altLang="zh-CN" dirty="0"/>
          </a:p>
          <a:p>
            <a:pPr lvl="1"/>
            <a:r>
              <a:rPr lang="en-US" altLang="zh-CN" dirty="0" err="1"/>
              <a:t>ArrayType</a:t>
            </a:r>
            <a:r>
              <a:rPr lang="en-US" altLang="zh-CN" dirty="0"/>
              <a:t>[T &lt;: </a:t>
            </a:r>
            <a:r>
              <a:rPr lang="en-US" altLang="zh-CN" dirty="0" err="1"/>
              <a:t>ScalarType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OneDimFloatArrayType</a:t>
            </a:r>
            <a:endParaRPr lang="en-US" altLang="zh-CN" dirty="0"/>
          </a:p>
          <a:p>
            <a:pPr lvl="2"/>
            <a:r>
              <a:rPr lang="en-US" altLang="zh-CN" dirty="0" err="1"/>
              <a:t>TmpOneDimFloatArrayType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4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9CA-793C-7653-65C9-7D0C77F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Safety &amp; Type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127B-CB72-6E5F-3A0D-18307EB5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Except the last layer, everything is a trait</a:t>
            </a:r>
          </a:p>
          <a:p>
            <a:pPr lvl="1"/>
            <a:r>
              <a:rPr lang="en-US" altLang="zh-CN" dirty="0"/>
              <a:t>No class inheritance</a:t>
            </a:r>
          </a:p>
          <a:p>
            <a:r>
              <a:rPr lang="en-US" altLang="zh-CN" dirty="0"/>
              <a:t>Expr</a:t>
            </a:r>
          </a:p>
          <a:p>
            <a:pPr lvl="1"/>
            <a:r>
              <a:rPr lang="en-US" altLang="zh-CN" dirty="0" err="1"/>
              <a:t>PolyExpr</a:t>
            </a:r>
            <a:r>
              <a:rPr lang="en-US" altLang="zh-CN" dirty="0"/>
              <a:t>[</a:t>
            </a:r>
            <a:r>
              <a:rPr lang="en-US" altLang="zh-CN" dirty="0" err="1"/>
              <a:t>T:Type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FloatType</a:t>
            </a:r>
            <a:r>
              <a:rPr lang="en-US" altLang="zh-CN" dirty="0"/>
              <a:t>, </a:t>
            </a:r>
            <a:r>
              <a:rPr lang="en-US" altLang="zh-CN" dirty="0" err="1"/>
              <a:t>IntType</a:t>
            </a:r>
            <a:r>
              <a:rPr lang="en-US" altLang="zh-CN" dirty="0"/>
              <a:t>, </a:t>
            </a:r>
            <a:r>
              <a:rPr lang="en-US" altLang="zh-CN" dirty="0" err="1"/>
              <a:t>UnitType</a:t>
            </a:r>
            <a:endParaRPr lang="en-US" altLang="zh-CN" dirty="0"/>
          </a:p>
          <a:p>
            <a:pPr lvl="2"/>
            <a:r>
              <a:rPr lang="en-US" altLang="zh-CN" dirty="0"/>
              <a:t>Add[T], Sub[T], … (arithmetic operations)</a:t>
            </a:r>
          </a:p>
          <a:p>
            <a:pPr lvl="2"/>
            <a:r>
              <a:rPr lang="en-US" altLang="zh-CN" dirty="0"/>
              <a:t>Ternary[T]</a:t>
            </a:r>
          </a:p>
          <a:p>
            <a:pPr lvl="2"/>
            <a:r>
              <a:rPr lang="en-US" altLang="zh-CN" dirty="0" err="1"/>
              <a:t>ArrayAccess</a:t>
            </a:r>
            <a:r>
              <a:rPr lang="en-US" altLang="zh-CN" dirty="0"/>
              <a:t>/</a:t>
            </a:r>
            <a:r>
              <a:rPr lang="en-US" altLang="zh-CN" dirty="0" err="1"/>
              <a:t>ArrayAccessWithoutBoundCheck</a:t>
            </a:r>
            <a:r>
              <a:rPr lang="en-US" altLang="zh-CN" dirty="0"/>
              <a:t>/</a:t>
            </a:r>
            <a:r>
              <a:rPr lang="en-US" altLang="zh-CN" dirty="0" err="1"/>
              <a:t>TmpArrayAccess</a:t>
            </a:r>
            <a:endParaRPr lang="en-US" altLang="zh-CN" dirty="0"/>
          </a:p>
          <a:p>
            <a:pPr lvl="2"/>
            <a:r>
              <a:rPr lang="en-US" altLang="zh-CN" dirty="0" err="1"/>
              <a:t>FunctionApplication</a:t>
            </a:r>
            <a:endParaRPr lang="en-US" altLang="zh-CN" dirty="0"/>
          </a:p>
          <a:p>
            <a:pPr lvl="1"/>
            <a:r>
              <a:rPr lang="en-US" altLang="zh-CN" dirty="0" err="1"/>
              <a:t>BoolExpr</a:t>
            </a:r>
            <a:endParaRPr lang="en-US" altLang="zh-CN" dirty="0"/>
          </a:p>
          <a:p>
            <a:pPr lvl="2"/>
            <a:r>
              <a:rPr lang="en-US" altLang="zh-CN" dirty="0"/>
              <a:t>EQ[T], NE[T], … (comparison operations)</a:t>
            </a:r>
          </a:p>
          <a:p>
            <a:pPr lvl="2"/>
            <a:r>
              <a:rPr lang="en-US" altLang="zh-CN" dirty="0"/>
              <a:t>And, Or, Not (logical operations)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26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C0C9-E554-DE2D-0335-7847768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Weaknesses of Scala Generics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168F-8F5B-2DAF-2D44-78823D4C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46120" cy="4351338"/>
          </a:xfrm>
        </p:spPr>
        <p:txBody>
          <a:bodyPr/>
          <a:lstStyle/>
          <a:p>
            <a:r>
              <a:rPr lang="en-US" altLang="zh-CN" dirty="0"/>
              <a:t>No “this/self” type</a:t>
            </a:r>
          </a:p>
          <a:p>
            <a:pPr lvl="1"/>
            <a:r>
              <a:rPr lang="en-US" altLang="zh-CN" dirty="0"/>
              <a:t>Solution: down casting</a:t>
            </a:r>
          </a:p>
          <a:p>
            <a:pPr lvl="1"/>
            <a:r>
              <a:rPr lang="en-US" altLang="zh-CN" dirty="0"/>
              <a:t>Consequence: compilation-time type safety is compromised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666E5-58CF-1889-2809-37C33171C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7"/>
          <a:stretch/>
        </p:blipFill>
        <p:spPr>
          <a:xfrm>
            <a:off x="4484370" y="1768251"/>
            <a:ext cx="7707630" cy="44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92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C0C9-E554-DE2D-0335-7847768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Weaknesses of Scala Generics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168F-8F5B-2DAF-2D44-78823D4C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63201" cy="4351338"/>
          </a:xfrm>
        </p:spPr>
        <p:txBody>
          <a:bodyPr/>
          <a:lstStyle/>
          <a:p>
            <a:r>
              <a:rPr lang="en-US" altLang="zh-CN" dirty="0"/>
              <a:t>Doesn’t support static method in trait</a:t>
            </a:r>
          </a:p>
          <a:p>
            <a:pPr lvl="1"/>
            <a:r>
              <a:rPr lang="en-US" altLang="zh-CN" dirty="0"/>
              <a:t>Solution: convert into member method (add dummy “this” argument)</a:t>
            </a:r>
          </a:p>
          <a:p>
            <a:pPr lvl="1"/>
            <a:r>
              <a:rPr lang="en-US" altLang="zh-CN" dirty="0"/>
              <a:t>Consequence: cannot call the method without an instance</a:t>
            </a:r>
          </a:p>
          <a:p>
            <a:pPr lvl="1"/>
            <a:r>
              <a:rPr lang="en-US" altLang="zh-CN" dirty="0"/>
              <a:t>Fortunately, we always have such an instance in this project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46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0645-AEC1-DED4-FE04-063DEE16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Weaknesses of Scala Generics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F811-EBE4-9CAE-83B1-7295D897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Aside</a:t>
            </a:r>
          </a:p>
          <a:p>
            <a:pPr lvl="1"/>
            <a:r>
              <a:rPr lang="en-US" altLang="zh-CN" dirty="0"/>
              <a:t>The above two are common issues for most of mainstream PLs</a:t>
            </a:r>
          </a:p>
          <a:p>
            <a:pPr lvl="1"/>
            <a:r>
              <a:rPr lang="en-US" altLang="zh-CN" dirty="0"/>
              <a:t>Haskell and Rust resolve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3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F81D-9CF3-094C-23CC-B4C11EA4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 of Type Safety for External DSLs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1E6D-B672-DA90-20F2-C3F27A55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Device functions (class “</a:t>
            </a:r>
            <a:r>
              <a:rPr lang="en-US" altLang="zh-CN" dirty="0" err="1"/>
              <a:t>DeviceFunc</a:t>
            </a:r>
            <a:r>
              <a:rPr lang="en-US" altLang="zh-CN" dirty="0"/>
              <a:t>”) can be applied</a:t>
            </a:r>
          </a:p>
          <a:p>
            <a:r>
              <a:rPr lang="en-US" altLang="zh-CN" dirty="0"/>
              <a:t>But the type compatibility of actual arguments and formal parameters is hard to check at host language compile time (Scala -&gt; CUDA)</a:t>
            </a:r>
          </a:p>
          <a:p>
            <a:r>
              <a:rPr lang="en-US" altLang="zh-CN" dirty="0"/>
              <a:t>Rationale: number of arguments is unbound, so this cannot be solved by generic tuples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195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28DF-7F78-9A25-1C01-53FA2371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Safety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954F-CD19-C2AF-9968-B0CBEB1F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 compulsory bound check at each memory access</a:t>
            </a:r>
          </a:p>
          <a:p>
            <a:r>
              <a:rPr lang="en-US" altLang="zh-CN" dirty="0"/>
              <a:t>Weakness: possible redundant bound check</a:t>
            </a:r>
          </a:p>
          <a:p>
            <a:pPr lvl="1"/>
            <a:r>
              <a:rPr lang="en-US" altLang="zh-CN" dirty="0"/>
              <a:t>Can partly be removed by the CUDA compiler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14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C89-57C4-4142-D2EC-664C1544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3700-8748-DB3A-A064-C8F95856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hierarchy of CUDA</a:t>
            </a:r>
          </a:p>
          <a:p>
            <a:pPr lvl="1"/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Local memory (off-chip DRAM)</a:t>
            </a:r>
          </a:p>
          <a:p>
            <a:pPr lvl="1"/>
            <a:r>
              <a:rPr lang="en-US" altLang="zh-CN" dirty="0"/>
              <a:t>Shared memory (on-chip SRAM)</a:t>
            </a:r>
          </a:p>
          <a:p>
            <a:pPr lvl="1"/>
            <a:r>
              <a:rPr lang="en-US" altLang="zh-CN" dirty="0"/>
              <a:t>Global memory (off-chip DRAM)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9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368-4EDF-48D2-A63E-53630D4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CN" dirty="0"/>
              <a:t>Goal and Roadmap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5A7-6470-D942-7FDE-496AC501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Design and embed a DSL in Scala3</a:t>
            </a:r>
          </a:p>
          <a:p>
            <a:r>
              <a:rPr lang="en-US" altLang="zh-CN" dirty="0"/>
              <a:t>Generate CUDA code</a:t>
            </a:r>
          </a:p>
          <a:p>
            <a:r>
              <a:rPr lang="en-US" altLang="zh-CN" dirty="0"/>
              <a:t>Keep APIs functional and easy-to-use</a:t>
            </a:r>
          </a:p>
          <a:p>
            <a:pPr lvl="1"/>
            <a:r>
              <a:rPr lang="en-US" altLang="zh-CN" dirty="0"/>
              <a:t>If possible, don’t add new constructs</a:t>
            </a:r>
          </a:p>
          <a:p>
            <a:r>
              <a:rPr lang="en-US" altLang="zh-CN" dirty="0"/>
              <a:t>Try to bridge the performance gap</a:t>
            </a:r>
          </a:p>
          <a:p>
            <a:endParaRPr lang="en-US" altLang="zh-CN" dirty="0"/>
          </a:p>
          <a:p>
            <a:r>
              <a:rPr lang="en-US" altLang="zh-CN" dirty="0"/>
              <a:t>During the design and implementation, I am discovering more and more issues to be resolved</a:t>
            </a:r>
            <a:endParaRPr lang="zh-CN" altLang="en-US" dirty="0"/>
          </a:p>
        </p:txBody>
      </p:sp>
      <p:sp>
        <p:nvSpPr>
          <p:cNvPr id="4" name="Google Shape;973;p164">
            <a:extLst>
              <a:ext uri="{FF2B5EF4-FFF2-40B4-BE49-F238E27FC236}">
                <a16:creationId xmlns:a16="http://schemas.microsoft.com/office/drawing/2014/main" id="{F9151C21-8646-821B-05FB-58F5E318CBA0}"/>
              </a:ext>
            </a:extLst>
          </p:cNvPr>
          <p:cNvSpPr/>
          <p:nvPr/>
        </p:nvSpPr>
        <p:spPr>
          <a:xfrm>
            <a:off x="7899300" y="2751238"/>
            <a:ext cx="2202300" cy="197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74;p164">
            <a:extLst>
              <a:ext uri="{FF2B5EF4-FFF2-40B4-BE49-F238E27FC236}">
                <a16:creationId xmlns:a16="http://schemas.microsoft.com/office/drawing/2014/main" id="{D3800141-1294-8568-752A-D6F65AC40A78}"/>
              </a:ext>
            </a:extLst>
          </p:cNvPr>
          <p:cNvSpPr txBox="1"/>
          <p:nvPr/>
        </p:nvSpPr>
        <p:spPr>
          <a:xfrm>
            <a:off x="7829600" y="2235100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Performance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975;p164">
            <a:extLst>
              <a:ext uri="{FF2B5EF4-FFF2-40B4-BE49-F238E27FC236}">
                <a16:creationId xmlns:a16="http://schemas.microsoft.com/office/drawing/2014/main" id="{BABA9F21-49E6-E0E8-B6AF-C48D1131D185}"/>
              </a:ext>
            </a:extLst>
          </p:cNvPr>
          <p:cNvSpPr txBox="1"/>
          <p:nvPr/>
        </p:nvSpPr>
        <p:spPr>
          <a:xfrm>
            <a:off x="6591300" y="4621763"/>
            <a:ext cx="1238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Safety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976;p164">
            <a:extLst>
              <a:ext uri="{FF2B5EF4-FFF2-40B4-BE49-F238E27FC236}">
                <a16:creationId xmlns:a16="http://schemas.microsoft.com/office/drawing/2014/main" id="{C81197A1-57ED-ED17-3FD7-6751946C59DE}"/>
              </a:ext>
            </a:extLst>
          </p:cNvPr>
          <p:cNvSpPr txBox="1"/>
          <p:nvPr/>
        </p:nvSpPr>
        <p:spPr>
          <a:xfrm>
            <a:off x="9836800" y="4621763"/>
            <a:ext cx="2202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Productivity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CAA1787-8778-9BF3-37A1-33F8E41EA249}"/>
              </a:ext>
            </a:extLst>
          </p:cNvPr>
          <p:cNvSpPr/>
          <p:nvPr/>
        </p:nvSpPr>
        <p:spPr>
          <a:xfrm>
            <a:off x="8827090" y="4219574"/>
            <a:ext cx="364535" cy="511063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D4D01-7E9E-A566-B7D2-52DC2847D270}"/>
              </a:ext>
            </a:extLst>
          </p:cNvPr>
          <p:cNvSpPr/>
          <p:nvPr/>
        </p:nvSpPr>
        <p:spPr>
          <a:xfrm>
            <a:off x="8145220" y="5237286"/>
            <a:ext cx="17828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Reality</a:t>
            </a:r>
          </a:p>
        </p:txBody>
      </p:sp>
    </p:spTree>
    <p:extLst>
      <p:ext uri="{BB962C8B-B14F-4D97-AF65-F5344CB8AC3E}">
        <p14:creationId xmlns:p14="http://schemas.microsoft.com/office/powerpoint/2010/main" val="33861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87FC-A652-C888-E326-D2C8A2F1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for Shared Memory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7CD8-FA63-F78D-CB8E-642693AE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Crux: different indices for array in global memory and shared memory. E.g.,</a:t>
            </a:r>
          </a:p>
          <a:p>
            <a:pPr lvl="1"/>
            <a:r>
              <a:rPr lang="en-US" altLang="zh-CN" dirty="0"/>
              <a:t>Global memory: </a:t>
            </a:r>
            <a:r>
              <a:rPr lang="en-US" altLang="zh-CN" dirty="0" err="1"/>
              <a:t>blockIdx.x</a:t>
            </a:r>
            <a:r>
              <a:rPr lang="en-US" altLang="zh-CN" dirty="0"/>
              <a:t> * </a:t>
            </a:r>
            <a:r>
              <a:rPr lang="en-US" altLang="zh-CN" dirty="0" err="1"/>
              <a:t>blockDim.x</a:t>
            </a:r>
            <a:r>
              <a:rPr lang="en-US" altLang="zh-CN" dirty="0"/>
              <a:t> + </a:t>
            </a:r>
            <a:r>
              <a:rPr lang="en-US" altLang="zh-CN" dirty="0" err="1"/>
              <a:t>threadIdx.x</a:t>
            </a:r>
            <a:endParaRPr lang="en-US" altLang="zh-CN" dirty="0"/>
          </a:p>
          <a:p>
            <a:pPr lvl="1"/>
            <a:r>
              <a:rPr lang="en-US" altLang="zh-CN" dirty="0"/>
              <a:t>Shared memory: </a:t>
            </a:r>
            <a:r>
              <a:rPr lang="en-US" altLang="zh-CN" dirty="0" err="1"/>
              <a:t>threadIdx.x</a:t>
            </a:r>
            <a:endParaRPr lang="en-US" altLang="zh-CN" dirty="0"/>
          </a:p>
          <a:p>
            <a:r>
              <a:rPr lang="en-US" altLang="zh-CN" dirty="0"/>
              <a:t>Solution: add “</a:t>
            </a:r>
            <a:r>
              <a:rPr lang="en-US" altLang="zh-CN" dirty="0" err="1"/>
              <a:t>getIndex</a:t>
            </a:r>
            <a:r>
              <a:rPr lang="en-US" altLang="zh-CN" dirty="0"/>
              <a:t>” method for </a:t>
            </a:r>
            <a:r>
              <a:rPr lang="en-US" altLang="zh-CN" dirty="0" err="1"/>
              <a:t>ArrayType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97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3B1D-32CE-7441-AF93-0C7A48E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2061-0C21-104D-6782-C6A03BFB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Analogous to two kinds of dependencies in Spark</a:t>
            </a:r>
          </a:p>
          <a:p>
            <a:pPr lvl="1"/>
            <a:r>
              <a:rPr lang="en-US" altLang="zh-CN" dirty="0"/>
              <a:t>In the dependency graph</a:t>
            </a:r>
          </a:p>
          <a:p>
            <a:pPr lvl="2"/>
            <a:r>
              <a:rPr lang="en-US" altLang="zh-CN" dirty="0"/>
              <a:t>Narrow dependency: a node has only one child, e.g., map, zip</a:t>
            </a:r>
          </a:p>
          <a:p>
            <a:pPr lvl="2"/>
            <a:r>
              <a:rPr lang="en-US" altLang="zh-CN" dirty="0"/>
              <a:t>Wide dependency: a node has multiple children, e.g., join, group by</a:t>
            </a:r>
          </a:p>
          <a:p>
            <a:r>
              <a:rPr lang="en-US" altLang="zh-CN" dirty="0"/>
              <a:t>Array operations in CUDA</a:t>
            </a:r>
          </a:p>
          <a:p>
            <a:pPr lvl="1"/>
            <a:r>
              <a:rPr lang="en-US" altLang="zh-CN" dirty="0"/>
              <a:t>Dependencies within a thread</a:t>
            </a:r>
          </a:p>
          <a:p>
            <a:pPr lvl="2"/>
            <a:r>
              <a:rPr lang="en-US" altLang="zh-CN" dirty="0"/>
              <a:t>Simple, no need to sync, intermediate results can be kept in registers (if the length is fixed)</a:t>
            </a:r>
          </a:p>
          <a:p>
            <a:pPr lvl="1"/>
            <a:r>
              <a:rPr lang="en-US" altLang="zh-CN" dirty="0"/>
              <a:t>Dependencies within a block (intra-block dependencies)</a:t>
            </a:r>
          </a:p>
          <a:p>
            <a:pPr lvl="2"/>
            <a:r>
              <a:rPr lang="en-US" altLang="zh-CN" dirty="0"/>
              <a:t>Not hard, sync by CUDA intrinsic (__</a:t>
            </a:r>
            <a:r>
              <a:rPr lang="en-US" altLang="zh-CN" dirty="0" err="1"/>
              <a:t>syncthreads</a:t>
            </a:r>
            <a:r>
              <a:rPr lang="en-US" altLang="zh-CN" dirty="0"/>
              <a:t>), intermediate results can be kept in shared memory</a:t>
            </a:r>
          </a:p>
          <a:p>
            <a:pPr lvl="1"/>
            <a:r>
              <a:rPr lang="en-US" altLang="zh-CN" dirty="0"/>
              <a:t>Dependencies among blocks (inter-block dependencies)</a:t>
            </a:r>
          </a:p>
          <a:p>
            <a:pPr lvl="2"/>
            <a:r>
              <a:rPr lang="en-US" altLang="zh-CN" dirty="0"/>
              <a:t>Hard, sync when functions end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5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A9A-6524-50FB-3B69-FAD1437B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 Hierarchy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17558A-CA23-C902-213E-E7A5F3F76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35386"/>
              </p:ext>
            </p:extLst>
          </p:nvPr>
        </p:nvGraphicFramePr>
        <p:xfrm>
          <a:off x="838200" y="1825625"/>
          <a:ext cx="105155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908252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382943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5558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Computation Hierarchy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Memory Hierarchy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Synchronization Hierarchy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CUDA thread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Register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 need to sync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Block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Shared memory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__</a:t>
                      </a:r>
                      <a:r>
                        <a:rPr lang="en-US" altLang="zh-CN" sz="2400" dirty="0" err="1"/>
                        <a:t>syncthreads</a:t>
                      </a:r>
                      <a:r>
                        <a:rPr lang="en-US" altLang="zh-CN" sz="2400" dirty="0"/>
                        <a:t>()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Grid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Global memory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 sync primitives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5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58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200-5FFC-7E18-C7D7-E295A0D6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Feelings about Scala as a Host Language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8C69-36C0-EA63-DE6C-AED58815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Generally, good, recommended</a:t>
            </a:r>
          </a:p>
          <a:p>
            <a:pPr lvl="1"/>
            <a:r>
              <a:rPr lang="en-US" altLang="zh-CN" dirty="0"/>
              <a:t>Very expressive and flexible</a:t>
            </a:r>
          </a:p>
          <a:p>
            <a:pPr lvl="1"/>
            <a:r>
              <a:rPr lang="en-US" altLang="zh-CN" dirty="0"/>
              <a:t>Concise</a:t>
            </a:r>
          </a:p>
          <a:p>
            <a:pPr lvl="1"/>
            <a:r>
              <a:rPr lang="en-US" altLang="zh-CN" dirty="0"/>
              <a:t>Scala collections are helpful and easy-to-use</a:t>
            </a:r>
          </a:p>
          <a:p>
            <a:r>
              <a:rPr lang="en-US" altLang="zh-CN" dirty="0"/>
              <a:t>A few drawbacks</a:t>
            </a:r>
          </a:p>
          <a:p>
            <a:pPr lvl="1"/>
            <a:r>
              <a:rPr lang="en-US" altLang="zh-CN" dirty="0"/>
              <a:t>Two aforementioned weaknesses of generic</a:t>
            </a:r>
          </a:p>
          <a:p>
            <a:pPr lvl="2"/>
            <a:r>
              <a:rPr lang="en-US" altLang="zh-CN" dirty="0"/>
              <a:t>Possibly limited by JVM</a:t>
            </a:r>
          </a:p>
          <a:p>
            <a:pPr lvl="1"/>
            <a:r>
              <a:rPr lang="en-US" altLang="zh-CN" dirty="0"/>
              <a:t>Slow compilation and analysis speed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03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31A-61D8-96D8-3D70-7C747AC4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Still a Long Way to Go …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782D-42C1-46C4-19F6-19C5A8D3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part</a:t>
            </a:r>
          </a:p>
          <a:p>
            <a:pPr lvl="1"/>
            <a:r>
              <a:rPr lang="en-US" altLang="zh-CN" dirty="0"/>
              <a:t>Synchronization among blocks</a:t>
            </a:r>
          </a:p>
          <a:p>
            <a:pPr lvl="1"/>
            <a:r>
              <a:rPr lang="en-US" altLang="zh-CN" dirty="0"/>
              <a:t>Have one CUDA thread operate on multiple elements</a:t>
            </a:r>
          </a:p>
          <a:p>
            <a:pPr lvl="2"/>
            <a:r>
              <a:rPr lang="en-US" altLang="zh-CN" dirty="0"/>
              <a:t>Tough issue: size of shared memory</a:t>
            </a:r>
          </a:p>
          <a:p>
            <a:pPr lvl="1"/>
            <a:r>
              <a:rPr lang="en-US" altLang="zh-CN" dirty="0"/>
              <a:t>Remove unnecessary bound check</a:t>
            </a:r>
          </a:p>
          <a:p>
            <a:r>
              <a:rPr lang="en-US" altLang="zh-CN" dirty="0"/>
              <a:t>Advanced part</a:t>
            </a:r>
          </a:p>
          <a:p>
            <a:pPr lvl="1"/>
            <a:r>
              <a:rPr lang="en-US" altLang="zh-CN" dirty="0"/>
              <a:t>More radical optimization for memory hierarchy</a:t>
            </a:r>
          </a:p>
          <a:p>
            <a:pPr lvl="1"/>
            <a:r>
              <a:rPr lang="en-US" altLang="zh-CN" dirty="0"/>
              <a:t>Better integration of functional style and Halide style</a:t>
            </a:r>
          </a:p>
          <a:p>
            <a:pPr lvl="1"/>
            <a:r>
              <a:rPr lang="en-US" altLang="zh-CN" dirty="0"/>
              <a:t>Auto-scheduling</a:t>
            </a:r>
          </a:p>
          <a:p>
            <a:r>
              <a:rPr lang="en-US" altLang="zh-CN" dirty="0"/>
              <a:t>I am still developing it</a:t>
            </a:r>
          </a:p>
        </p:txBody>
      </p:sp>
    </p:spTree>
    <p:extLst>
      <p:ext uri="{BB962C8B-B14F-4D97-AF65-F5344CB8AC3E}">
        <p14:creationId xmlns:p14="http://schemas.microsoft.com/office/powerpoint/2010/main" val="10512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1831-0FF2-4612-BC6F-751DCDB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9F7-B859-BA09-BA42-E0E06711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4B2DC-75AC-3F65-E859-BB510BC98E78}"/>
              </a:ext>
            </a:extLst>
          </p:cNvPr>
          <p:cNvSpPr/>
          <p:nvPr/>
        </p:nvSpPr>
        <p:spPr>
          <a:xfrm>
            <a:off x="132397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Functional DSL</a:t>
            </a:r>
          </a:p>
          <a:p>
            <a:pPr algn="ctr"/>
            <a:r>
              <a:rPr lang="en-US" altLang="zh-CN" sz="2400" dirty="0"/>
              <a:t>(Embedded in Scala3)</a:t>
            </a:r>
            <a:endParaRPr lang="zh-CN" alt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49700-DC45-815C-D6E0-04A4195747A7}"/>
              </a:ext>
            </a:extLst>
          </p:cNvPr>
          <p:cNvSpPr/>
          <p:nvPr/>
        </p:nvSpPr>
        <p:spPr>
          <a:xfrm>
            <a:off x="522922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CUDA Code</a:t>
            </a:r>
          </a:p>
          <a:p>
            <a:pPr algn="ctr"/>
            <a:r>
              <a:rPr lang="en-US" altLang="zh-CN" sz="2400" dirty="0"/>
              <a:t>(Global and Device Functions)</a:t>
            </a:r>
            <a:endParaRPr lang="zh-CN" alt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593EDE-CD36-A97A-D53B-663594B02474}"/>
              </a:ext>
            </a:extLst>
          </p:cNvPr>
          <p:cNvSpPr/>
          <p:nvPr/>
        </p:nvSpPr>
        <p:spPr>
          <a:xfrm>
            <a:off x="3838575" y="3429000"/>
            <a:ext cx="13906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EE394-4092-B53C-97BA-A51B64A05AE4}"/>
              </a:ext>
            </a:extLst>
          </p:cNvPr>
          <p:cNvSpPr txBox="1"/>
          <p:nvPr/>
        </p:nvSpPr>
        <p:spPr>
          <a:xfrm>
            <a:off x="3800475" y="2731353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Run Scala Program</a:t>
            </a:r>
            <a:endParaRPr lang="zh-CN" alt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7EDADE-FB8C-451A-0ECC-354F9DADAC07}"/>
              </a:ext>
            </a:extLst>
          </p:cNvPr>
          <p:cNvSpPr/>
          <p:nvPr/>
        </p:nvSpPr>
        <p:spPr>
          <a:xfrm>
            <a:off x="9324975" y="2790825"/>
            <a:ext cx="2476500" cy="1600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Final Result</a:t>
            </a:r>
            <a:endParaRPr lang="zh-CN" alt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1B3B02-35F2-5996-871B-D014DA764195}"/>
              </a:ext>
            </a:extLst>
          </p:cNvPr>
          <p:cNvSpPr/>
          <p:nvPr/>
        </p:nvSpPr>
        <p:spPr>
          <a:xfrm>
            <a:off x="7743825" y="3429000"/>
            <a:ext cx="158115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D9C21-CB76-9CC8-5870-4F252CDF222D}"/>
              </a:ext>
            </a:extLst>
          </p:cNvPr>
          <p:cNvSpPr txBox="1"/>
          <p:nvPr/>
        </p:nvSpPr>
        <p:spPr>
          <a:xfrm>
            <a:off x="7620000" y="2720241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Compile &amp; Run on 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33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1817-A947-5AF0-8297-FB2FCA1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(</a:t>
            </a:r>
            <a:r>
              <a:rPr lang="en-US" altLang="zh-CN" dirty="0" err="1"/>
              <a:t>saxpy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1C05-76D3-9B3A-6CC9-2A6D8B09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0684F-9ADC-C84E-F374-E1A6EFBF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79642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1817-A947-5AF0-8297-FB2FCA1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(</a:t>
            </a:r>
            <a:r>
              <a:rPr lang="en-US" altLang="zh-CN" dirty="0" err="1"/>
              <a:t>saxpy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1C05-76D3-9B3A-6CC9-2A6D8B09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0684F-9ADC-C84E-F374-E1A6EFBF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4635738" cy="3587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8E86B-5AD2-A6F8-56A6-4A20AEB1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37" y="1416368"/>
            <a:ext cx="8274475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AE0-4233-CDCD-ACB3-6B29ECCD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(blur, map with index)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FDE3-8A44-5BE6-9E7F-4B5C537F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CF677-B884-2218-0731-F6EBD9E3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80530" cy="39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AE0-4233-CDCD-ACB3-6B29ECCD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(blur, map with index)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FDE3-8A44-5BE6-9E7F-4B5C537F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A1398-B7E6-43E7-28AF-BBD120AE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62956" cy="5016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066B9-9558-27BE-2485-531361E1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49" y="1690688"/>
            <a:ext cx="4521432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041E-D6C6-2625-CC45-FDE60D80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(reduce in block)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D16-E875-341F-2DAC-8FF3CE64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8CA-77AB-9444-3847-FDF9F0E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0445" cy="1530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7198B-0A7B-9E52-96C9-255E1D04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4580"/>
            <a:ext cx="5800078" cy="2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1247</Words>
  <Application>Microsoft Office PowerPoint</Application>
  <PresentationFormat>Widescreen</PresentationFormat>
  <Paragraphs>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Lato</vt:lpstr>
      <vt:lpstr>Office Theme</vt:lpstr>
      <vt:lpstr>A Functional Language for Parallel Computing</vt:lpstr>
      <vt:lpstr>Goal and Roadmap</vt:lpstr>
      <vt:lpstr>Goal and Roadmap</vt:lpstr>
      <vt:lpstr>Pipeline</vt:lpstr>
      <vt:lpstr>Examples (saxpy)</vt:lpstr>
      <vt:lpstr>Examples (saxpy)</vt:lpstr>
      <vt:lpstr>Examples (blur, map with index)</vt:lpstr>
      <vt:lpstr>Examples (blur, map with index)</vt:lpstr>
      <vt:lpstr>Examples (reduce in block)</vt:lpstr>
      <vt:lpstr>Examples (reduce in block)</vt:lpstr>
      <vt:lpstr>Feature Summary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The First Tough Issue: Expression-Oriented to Statement-Oriented</vt:lpstr>
      <vt:lpstr>Intermediate Representations to Rescue</vt:lpstr>
      <vt:lpstr>ExprIR (Expression IR),</vt:lpstr>
      <vt:lpstr>StmtIR (Statement IR)</vt:lpstr>
      <vt:lpstr>Design Principles of the Compiler</vt:lpstr>
      <vt:lpstr>Type Safety &amp; Type Hierarchy</vt:lpstr>
      <vt:lpstr>Type Safety &amp; Type Hierarchy</vt:lpstr>
      <vt:lpstr>Weaknesses of Scala Generics</vt:lpstr>
      <vt:lpstr>Weaknesses of Scala Generics</vt:lpstr>
      <vt:lpstr>Weaknesses of Scala Generics</vt:lpstr>
      <vt:lpstr>Weakness of Type Safety for External DSLs</vt:lpstr>
      <vt:lpstr>Memory Safety</vt:lpstr>
      <vt:lpstr>Memory Hierarchy</vt:lpstr>
      <vt:lpstr>Support for Shared Memory</vt:lpstr>
      <vt:lpstr>Synchronization</vt:lpstr>
      <vt:lpstr>Synchronization Hierarchy</vt:lpstr>
      <vt:lpstr>Feelings about Scala as a Host Language</vt:lpstr>
      <vt:lpstr>Still a Long Way to Go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Functional Language for Parallel Computing</dc:title>
  <dc:creator>Zhenbang You</dc:creator>
  <cp:lastModifiedBy>Zhenbang You</cp:lastModifiedBy>
  <cp:revision>21</cp:revision>
  <dcterms:created xsi:type="dcterms:W3CDTF">2023-03-16T02:21:32Z</dcterms:created>
  <dcterms:modified xsi:type="dcterms:W3CDTF">2023-03-16T17:00:39Z</dcterms:modified>
</cp:coreProperties>
</file>