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2" r:id="rId18"/>
    <p:sldId id="263" r:id="rId19"/>
    <p:sldId id="295" r:id="rId20"/>
    <p:sldId id="294" r:id="rId21"/>
    <p:sldId id="296" r:id="rId22"/>
    <p:sldId id="297" r:id="rId23"/>
    <p:sldId id="298" r:id="rId24"/>
    <p:sldId id="299" r:id="rId25"/>
    <p:sldId id="291" r:id="rId26"/>
    <p:sldId id="292" r:id="rId27"/>
    <p:sldId id="293" r:id="rId28"/>
    <p:sldId id="304" r:id="rId29"/>
    <p:sldId id="282" r:id="rId30"/>
    <p:sldId id="259" r:id="rId31"/>
    <p:sldId id="283" r:id="rId32"/>
    <p:sldId id="281" r:id="rId33"/>
    <p:sldId id="260" r:id="rId34"/>
    <p:sldId id="261" r:id="rId35"/>
    <p:sldId id="264" r:id="rId36"/>
    <p:sldId id="278" r:id="rId37"/>
    <p:sldId id="305" r:id="rId38"/>
    <p:sldId id="300" r:id="rId39"/>
    <p:sldId id="279" r:id="rId40"/>
    <p:sldId id="280" r:id="rId41"/>
    <p:sldId id="302" r:id="rId42"/>
    <p:sldId id="303" r:id="rId43"/>
    <p:sldId id="284" r:id="rId44"/>
    <p:sldId id="285" r:id="rId45"/>
    <p:sldId id="286" r:id="rId46"/>
    <p:sldId id="287" r:id="rId47"/>
    <p:sldId id="288" r:id="rId48"/>
    <p:sldId id="289" r:id="rId49"/>
    <p:sldId id="301" r:id="rId50"/>
    <p:sldId id="290" r:id="rId51"/>
    <p:sldId id="306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86D4-6E44-4A14-8F04-74B2C73BE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BED4-5E94-444A-8E81-C72BAC73A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A77F5-59C4-442B-82AF-00FCC3D5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103-66B9-4F77-A617-718814717994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AD85-1CCC-47FF-8E19-BB1099EA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6971C-5612-4B7E-98AD-9CBE9301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2708-A541-421B-A95D-96C2B89D7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14BB-16C0-45C4-A7E1-185815A6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0AE07-6756-429E-A3F6-5A5C184DB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A28E-8184-4ADC-A573-29CD641F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103-66B9-4F77-A617-718814717994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746E-B391-4E3E-A7B8-3870DB15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E98F-6EB4-4A4C-A5FE-FA4AE1D7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2708-A541-421B-A95D-96C2B89D7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7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F0E54-0056-471F-8993-17F836976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2559C-250D-4856-9800-515208EDE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18F3-DAAC-4B5C-96CE-7B3C6AE1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103-66B9-4F77-A617-718814717994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AB367-F9CA-49A5-8BBA-5BED37AA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9B7E-2F82-43F3-B9AF-956D4633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2708-A541-421B-A95D-96C2B89D7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31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886C-78BB-42CC-8E43-AC9FA42E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D656-F4ED-4586-B35F-6245A9DF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97870-B2ED-4AAB-AE16-AFE1BB76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103-66B9-4F77-A617-718814717994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16DB-F281-477C-AF45-17C96137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BBDBB-7A1C-42CC-A499-0A6B3BB9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2708-A541-421B-A95D-96C2B89D7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2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9DB6-AD90-4B05-AC6A-CE818CB8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4CFBA-E904-4C2E-887A-5117C82B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065CC-3F9C-42E5-BA4E-6055EEB8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103-66B9-4F77-A617-718814717994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F69F1-49C0-4B7C-A077-0CB43BD6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75D80-69D7-47E0-A23B-5E771218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2708-A541-421B-A95D-96C2B89D7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0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A8F0-32CC-46C2-8881-FAB8579B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A84A-1347-4A32-914C-8AF5A36C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5D779-FF8C-4770-B3DA-CC5A7951E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E0D5C-17EF-4DE1-A4F8-F730F8E9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103-66B9-4F77-A617-718814717994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2CCB2-5301-4C90-956D-6BC98EF8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C5147-0465-4E8D-8E32-EF2BDD74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2708-A541-421B-A95D-96C2B89D7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2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6294-6A8A-41F3-810A-88038B45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BAFB6-B186-4254-8F9A-91238A744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331CC-A658-47AE-93A2-12570DE07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E57A5-A1EC-4777-B8B3-823BC0C02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095AD-4B39-41DC-ABBE-3FCA5B341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5CFDC-D23B-4235-A401-BC2204AB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103-66B9-4F77-A617-718814717994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C7764-247A-4F36-9728-14878978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CA925-D1F2-4112-9891-71C1BE00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2708-A541-421B-A95D-96C2B89D7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0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607B-C0BB-4621-8286-9F3933A5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89EF2-4B0C-4A0E-849D-E1436FA3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103-66B9-4F77-A617-718814717994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CD1CD-64B2-412B-BF4B-F93948A5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5C715-8E14-4FBF-8639-23AB2E91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2708-A541-421B-A95D-96C2B89D7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4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CC29B-C65C-45E6-8269-9A83C9AD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103-66B9-4F77-A617-718814717994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7AE66-86BF-42C9-8E88-A821DDB1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7C486-E22D-4790-9EA6-76CDB354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2708-A541-421B-A95D-96C2B89D7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22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DB79-3DF8-46B0-ACB5-E1ED2E5F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E91F-5085-4CC2-B2EF-32820FBC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1819C-FF4E-4EF5-AF6B-44413E4C0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4A8FE-D075-48DA-9563-6E21A0AF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103-66B9-4F77-A617-718814717994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DC299-7F23-4170-9B62-87133220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65A1-B0B9-4C0C-8603-5034377D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2708-A541-421B-A95D-96C2B89D7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12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0A8A-872F-4528-8DFB-0D7B355C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7195C-EFB9-4403-9CF4-5A7088EB2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5305C-6661-40BE-917A-660513AF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5EBFA-E76F-4DE0-BBD2-D857E06E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103-66B9-4F77-A617-718814717994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25E6E-BC82-4199-B1FE-44A1B257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31C23-8D56-42E8-9C9D-26D8FD90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2708-A541-421B-A95D-96C2B89D7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29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D3623-AB94-4A87-9252-6ACD5171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C68D9-1989-4514-8A60-3E842FA14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32DF9-9D48-4EF4-91D9-F09E790E7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C103-66B9-4F77-A617-718814717994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07491-ED95-4FCF-B054-C3BB2CF3F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ED6D-1641-49C3-9062-443863150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62708-A541-421B-A95D-96C2B89D7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1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cppreference.com/w/cpp/language/lifetim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395A-B0AB-46AA-847A-AB3548D07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CSAPP Line III</a:t>
            </a:r>
            <a:br>
              <a:rPr lang="en-US" altLang="zh-CN" dirty="0"/>
            </a:br>
            <a:r>
              <a:rPr lang="en-US" altLang="zh-CN" dirty="0"/>
              <a:t>&amp; Operating Systems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0AE3A-0BFA-40AE-AFB7-42CBF2B72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1/13/2022</a:t>
            </a:r>
          </a:p>
          <a:p>
            <a:r>
              <a:rPr lang="en-US" altLang="zh-CN" dirty="0" err="1"/>
              <a:t>Zhenbang</a:t>
            </a:r>
            <a:r>
              <a:rPr lang="en-US" altLang="zh-CN" dirty="0"/>
              <a:t>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80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1077-03A4-401D-8E48-2AA345BC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“three easy pieces”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6F2E8-A21C-41E4-AA3F-E1717D16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Concurrency</a:t>
            </a:r>
          </a:p>
          <a:p>
            <a:pPr lvl="1"/>
            <a:r>
              <a:rPr lang="en-US" altLang="zh-CN" dirty="0"/>
              <a:t>What is concurrency?</a:t>
            </a:r>
          </a:p>
          <a:p>
            <a:pPr lvl="2"/>
            <a:r>
              <a:rPr lang="en-US" altLang="zh-CN" dirty="0"/>
              <a:t>Interleaving of control flow</a:t>
            </a:r>
          </a:p>
          <a:p>
            <a:pPr lvl="1"/>
            <a:r>
              <a:rPr lang="en-US" altLang="zh-CN" dirty="0"/>
              <a:t>Why concurrency?</a:t>
            </a:r>
          </a:p>
          <a:p>
            <a:pPr lvl="2"/>
            <a:r>
              <a:rPr lang="en-US" altLang="zh-CN" dirty="0"/>
              <a:t>The physical world is concurrent, thus the capability of parallelism</a:t>
            </a:r>
          </a:p>
          <a:p>
            <a:pPr lvl="2"/>
            <a:r>
              <a:rPr lang="en-US" altLang="zh-CN" dirty="0"/>
              <a:t>Due to the lack of dependencies most of the time, speedup can be achieved via concurrency</a:t>
            </a:r>
          </a:p>
          <a:p>
            <a:pPr lvl="3"/>
            <a:r>
              <a:rPr lang="en-US" altLang="zh-CN" dirty="0"/>
              <a:t>What about single-core CPU? In a narrow sense, there is no parallelism</a:t>
            </a:r>
          </a:p>
          <a:p>
            <a:pPr lvl="4"/>
            <a:r>
              <a:rPr lang="en-US" altLang="zh-CN" dirty="0"/>
              <a:t>Parallelism between CPU and I/O devices</a:t>
            </a:r>
          </a:p>
          <a:p>
            <a:pPr lvl="1"/>
            <a:r>
              <a:rPr lang="en-US" altLang="zh-CN" dirty="0"/>
              <a:t>Possible issue brought by concurrency</a:t>
            </a:r>
          </a:p>
          <a:p>
            <a:pPr lvl="2"/>
            <a:r>
              <a:rPr lang="en-US" altLang="zh-CN" dirty="0"/>
              <a:t>Synchronization errors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47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A4F5-5DFE-44F9-BA06-5A78BB79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“three easy pieces”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5B1C-65B4-40EB-94FF-425E4DBF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Persistence</a:t>
            </a:r>
          </a:p>
          <a:p>
            <a:pPr lvl="1"/>
            <a:r>
              <a:rPr lang="en-US" altLang="zh-CN" dirty="0"/>
              <a:t>Not mentioned in CSAPP</a:t>
            </a:r>
          </a:p>
          <a:p>
            <a:pPr lvl="1"/>
            <a:r>
              <a:rPr lang="en-US" altLang="zh-CN" dirty="0"/>
              <a:t>What is persistence?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82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A4F5-5DFE-44F9-BA06-5A78BB79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“three easy pieces”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5B1C-65B4-40EB-94FF-425E4DBF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Persistence</a:t>
            </a:r>
          </a:p>
          <a:p>
            <a:pPr lvl="1"/>
            <a:r>
              <a:rPr lang="en-US" altLang="zh-CN" dirty="0"/>
              <a:t>Not mentioned in CSAPP</a:t>
            </a:r>
          </a:p>
          <a:p>
            <a:pPr lvl="1"/>
            <a:r>
              <a:rPr lang="en-US" altLang="zh-CN" dirty="0"/>
              <a:t>What is persistence?</a:t>
            </a:r>
          </a:p>
          <a:p>
            <a:pPr lvl="2"/>
            <a:r>
              <a:rPr lang="en-US" altLang="zh-CN" dirty="0"/>
              <a:t>Memory vs disk</a:t>
            </a:r>
          </a:p>
          <a:p>
            <a:pPr lvl="2"/>
            <a:r>
              <a:rPr lang="en-US" altLang="zh-CN" dirty="0"/>
              <a:t>Even disk is not reliable sometimes</a:t>
            </a:r>
          </a:p>
          <a:p>
            <a:pPr lvl="2"/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A359E-D6F2-4A27-8540-64BC192C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64550"/>
            <a:ext cx="4959605" cy="26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2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A4F5-5DFE-44F9-BA06-5A78BB79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“three easy pieces”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5B1C-65B4-40EB-94FF-425E4DBF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Persistence</a:t>
            </a:r>
          </a:p>
          <a:p>
            <a:pPr lvl="1"/>
            <a:r>
              <a:rPr lang="en-US" altLang="zh-CN" dirty="0"/>
              <a:t>Not mentioned in CSAPP</a:t>
            </a:r>
          </a:p>
          <a:p>
            <a:pPr lvl="1"/>
            <a:r>
              <a:rPr lang="en-US" altLang="zh-CN" dirty="0"/>
              <a:t>What is persistence?</a:t>
            </a:r>
          </a:p>
          <a:p>
            <a:pPr lvl="2"/>
            <a:r>
              <a:rPr lang="en-US" altLang="zh-CN" dirty="0"/>
              <a:t>Memory vs disk</a:t>
            </a:r>
          </a:p>
          <a:p>
            <a:pPr lvl="2"/>
            <a:r>
              <a:rPr lang="en-US" altLang="zh-CN" dirty="0"/>
              <a:t>Even disk is not reliable sometimes</a:t>
            </a:r>
          </a:p>
          <a:p>
            <a:pPr lvl="2"/>
            <a:r>
              <a:rPr lang="en-US" altLang="zh-CN" dirty="0"/>
              <a:t>How to ensure persistence transparently?</a:t>
            </a:r>
          </a:p>
          <a:p>
            <a:pPr lvl="3"/>
            <a:r>
              <a:rPr lang="en-US" altLang="zh-CN" dirty="0"/>
              <a:t>Programmers generally don’t want to bother taking care of this!</a:t>
            </a:r>
          </a:p>
          <a:p>
            <a:pPr lvl="2"/>
            <a:r>
              <a:rPr lang="en-US" altLang="zh-CN" dirty="0"/>
              <a:t>General ideas</a:t>
            </a:r>
          </a:p>
          <a:p>
            <a:pPr lvl="3"/>
            <a:r>
              <a:rPr lang="en-US" altLang="zh-CN" dirty="0"/>
              <a:t>Redundancy</a:t>
            </a:r>
          </a:p>
          <a:p>
            <a:pPr lvl="3"/>
            <a:r>
              <a:rPr lang="en-US" altLang="zh-CN" dirty="0"/>
              <a:t>Checkpoint</a:t>
            </a:r>
          </a:p>
          <a:p>
            <a:pPr lvl="3"/>
            <a:r>
              <a:rPr lang="en-US" altLang="zh-CN" dirty="0"/>
              <a:t>Lineage</a:t>
            </a:r>
          </a:p>
        </p:txBody>
      </p:sp>
    </p:spTree>
    <p:extLst>
      <p:ext uri="{BB962C8B-B14F-4D97-AF65-F5344CB8AC3E}">
        <p14:creationId xmlns:p14="http://schemas.microsoft.com/office/powerpoint/2010/main" val="137654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FAAD-A4D5-4C5A-8CB8-71F30625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24C21-63E7-479A-8872-B39DE7F3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process?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42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FAAD-A4D5-4C5A-8CB8-71F30625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24C21-63E7-479A-8872-B39DE7F3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process?</a:t>
            </a:r>
          </a:p>
          <a:p>
            <a:pPr lvl="1"/>
            <a:r>
              <a:rPr lang="en-US" altLang="zh-CN" dirty="0"/>
              <a:t>Virtualization</a:t>
            </a:r>
          </a:p>
          <a:p>
            <a:pPr lvl="2"/>
            <a:r>
              <a:rPr lang="en-US" altLang="zh-CN" dirty="0"/>
              <a:t>For the user: convenience</a:t>
            </a:r>
          </a:p>
          <a:p>
            <a:pPr lvl="2"/>
            <a:r>
              <a:rPr lang="en-US" altLang="zh-CN" dirty="0"/>
              <a:t>For the system: isolation</a:t>
            </a:r>
          </a:p>
          <a:p>
            <a:pPr lvl="3"/>
            <a:r>
              <a:rPr lang="en-US" altLang="zh-CN" dirty="0"/>
              <a:t>Between the user and physical devices</a:t>
            </a:r>
          </a:p>
          <a:p>
            <a:pPr lvl="3"/>
            <a:r>
              <a:rPr lang="en-US" altLang="zh-CN" dirty="0"/>
              <a:t>Among users</a:t>
            </a:r>
          </a:p>
          <a:p>
            <a:pPr lvl="3"/>
            <a:r>
              <a:rPr lang="en-US" altLang="zh-CN" dirty="0"/>
              <a:t>Fairness, security: brought by isolation</a:t>
            </a:r>
          </a:p>
          <a:p>
            <a:pPr lvl="1"/>
            <a:r>
              <a:rPr lang="en-US" altLang="zh-CN" dirty="0"/>
              <a:t>Concurrency</a:t>
            </a:r>
          </a:p>
          <a:p>
            <a:pPr lvl="2"/>
            <a:r>
              <a:rPr lang="en-US" altLang="zh-CN" dirty="0"/>
              <a:t>Parallelism among CPU cores/different CPUs/CPU and other processors</a:t>
            </a:r>
          </a:p>
          <a:p>
            <a:pPr lvl="2"/>
            <a:r>
              <a:rPr lang="en-US" altLang="zh-CN" dirty="0"/>
              <a:t>Parallelism between CPU and I/O devices</a:t>
            </a:r>
          </a:p>
        </p:txBody>
      </p:sp>
    </p:spTree>
    <p:extLst>
      <p:ext uri="{BB962C8B-B14F-4D97-AF65-F5344CB8AC3E}">
        <p14:creationId xmlns:p14="http://schemas.microsoft.com/office/powerpoint/2010/main" val="11568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783E-0C1E-4381-ADF2-3AED5E2F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5CEF-6E8D-4434-B6DD-97B377E12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Why threads?</a:t>
            </a:r>
          </a:p>
          <a:p>
            <a:pPr lvl="1"/>
            <a:r>
              <a:rPr lang="en-US" altLang="zh-CN" dirty="0"/>
              <a:t>Light-weight (LWP, light-weight process)</a:t>
            </a:r>
          </a:p>
          <a:p>
            <a:pPr lvl="2"/>
            <a:r>
              <a:rPr lang="en-US" altLang="zh-CN" dirty="0"/>
              <a:t>Why?</a:t>
            </a:r>
          </a:p>
          <a:p>
            <a:pPr lvl="3"/>
            <a:r>
              <a:rPr lang="en-US" altLang="zh-CN" dirty="0"/>
              <a:t>Time, space</a:t>
            </a:r>
          </a:p>
          <a:p>
            <a:pPr lvl="2"/>
            <a:r>
              <a:rPr lang="en-US" altLang="zh-CN" dirty="0"/>
              <a:t>Process, thread, </a:t>
            </a:r>
            <a:r>
              <a:rPr lang="en-US" altLang="zh-CN" dirty="0" err="1"/>
              <a:t>stackful</a:t>
            </a:r>
            <a:r>
              <a:rPr lang="en-US" altLang="zh-CN" dirty="0"/>
              <a:t> coroutine, </a:t>
            </a:r>
            <a:r>
              <a:rPr lang="en-US" altLang="zh-CN" dirty="0" err="1"/>
              <a:t>stackless</a:t>
            </a:r>
            <a:r>
              <a:rPr lang="en-US" altLang="zh-CN" dirty="0"/>
              <a:t> coroutine</a:t>
            </a:r>
          </a:p>
          <a:p>
            <a:pPr lvl="3"/>
            <a:r>
              <a:rPr lang="en-US" altLang="zh-CN" dirty="0"/>
              <a:t>Computation-intensive vs I/O intensive</a:t>
            </a:r>
          </a:p>
          <a:p>
            <a:pPr lvl="4"/>
            <a:r>
              <a:rPr lang="en-US" altLang="zh-CN" dirty="0"/>
              <a:t>What about GPU-intensive?</a:t>
            </a:r>
          </a:p>
          <a:p>
            <a:pPr lvl="3"/>
            <a:r>
              <a:rPr lang="en-US" altLang="zh-CN" dirty="0"/>
              <a:t>Which to choose?</a:t>
            </a:r>
          </a:p>
          <a:p>
            <a:pPr lvl="4"/>
            <a:r>
              <a:rPr lang="en-US" altLang="zh-CN" b="1" dirty="0"/>
              <a:t>Parallel computing</a:t>
            </a:r>
          </a:p>
          <a:p>
            <a:pPr lvl="5"/>
            <a:r>
              <a:rPr lang="en-US" altLang="zh-CN" dirty="0"/>
              <a:t>Web server – I/O-intensive</a:t>
            </a:r>
          </a:p>
          <a:p>
            <a:pPr lvl="5"/>
            <a:r>
              <a:rPr lang="en-US" altLang="zh-CN" dirty="0"/>
              <a:t>Scientific computing – computation-intensive</a:t>
            </a:r>
          </a:p>
          <a:p>
            <a:pPr lvl="1"/>
            <a:r>
              <a:rPr lang="en-US" altLang="zh-CN" dirty="0"/>
              <a:t>Easy communication</a:t>
            </a:r>
          </a:p>
          <a:p>
            <a:pPr lvl="2"/>
            <a:r>
              <a:rPr lang="en-US" altLang="zh-CN" dirty="0"/>
              <a:t>Error-prone</a:t>
            </a:r>
          </a:p>
          <a:p>
            <a:pPr lvl="2"/>
            <a:r>
              <a:rPr lang="en-US" altLang="zh-CN" dirty="0"/>
              <a:t>Erlang: share nothing</a:t>
            </a:r>
          </a:p>
          <a:p>
            <a:pPr lvl="3"/>
            <a:r>
              <a:rPr lang="en-US" altLang="zh-CN" dirty="0"/>
              <a:t>Actor model</a:t>
            </a:r>
          </a:p>
          <a:p>
            <a:pPr lvl="2"/>
            <a:r>
              <a:rPr lang="en-US" altLang="zh-CN" dirty="0"/>
              <a:t>Go: communication sequential processes (CSP)</a:t>
            </a:r>
          </a:p>
          <a:p>
            <a:pPr lvl="3"/>
            <a:r>
              <a:rPr lang="en-US" altLang="zh-CN" dirty="0"/>
              <a:t>Do not communication by sharing memory;</a:t>
            </a:r>
            <a:r>
              <a:rPr lang="zh-CN" altLang="en-US" dirty="0"/>
              <a:t> </a:t>
            </a:r>
            <a:r>
              <a:rPr lang="en-US" altLang="zh-CN" dirty="0"/>
              <a:t>instead,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memory by communication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951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8EDD-A26E-4C96-AEA9-79645D0D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B0B3-6614-44A9-A00D-6D81C8A5F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API (CSAPP recap)</a:t>
            </a:r>
          </a:p>
          <a:p>
            <a:pPr lvl="1"/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41652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8EDD-A26E-4C96-AEA9-79645D0D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B0B3-6614-44A9-A00D-6D81C8A5F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API (CSAPP recap)</a:t>
            </a:r>
          </a:p>
          <a:p>
            <a:pPr lvl="1"/>
            <a:r>
              <a:rPr lang="en-US" altLang="zh-CN" dirty="0"/>
              <a:t>Process</a:t>
            </a:r>
          </a:p>
          <a:p>
            <a:pPr lvl="2"/>
            <a:r>
              <a:rPr lang="en-US" altLang="zh-CN" dirty="0"/>
              <a:t>Fork, </a:t>
            </a:r>
            <a:r>
              <a:rPr lang="en-US" altLang="zh-CN" dirty="0" err="1"/>
              <a:t>execve</a:t>
            </a:r>
            <a:r>
              <a:rPr lang="en-US" altLang="zh-CN" dirty="0"/>
              <a:t>, wait/</a:t>
            </a:r>
            <a:r>
              <a:rPr lang="en-US" altLang="zh-CN" dirty="0" err="1"/>
              <a:t>waitpid</a:t>
            </a:r>
            <a:endParaRPr lang="en-US" altLang="zh-CN" dirty="0"/>
          </a:p>
          <a:p>
            <a:pPr lvl="1"/>
            <a:r>
              <a:rPr lang="en-US" altLang="zh-CN" dirty="0"/>
              <a:t>Thread</a:t>
            </a:r>
          </a:p>
          <a:p>
            <a:pPr lvl="2"/>
            <a:r>
              <a:rPr lang="en-US" altLang="zh-CN" dirty="0" err="1"/>
              <a:t>Pthread_create</a:t>
            </a:r>
            <a:r>
              <a:rPr lang="en-US" altLang="zh-CN" dirty="0"/>
              <a:t>, </a:t>
            </a:r>
            <a:r>
              <a:rPr lang="en-US" altLang="zh-CN" dirty="0" err="1"/>
              <a:t>pthread_join</a:t>
            </a:r>
            <a:r>
              <a:rPr lang="en-US" altLang="zh-CN" dirty="0"/>
              <a:t>, </a:t>
            </a:r>
            <a:r>
              <a:rPr lang="en-US" altLang="zh-CN" dirty="0" err="1"/>
              <a:t>pthread_detach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57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D6F6-CDA3-490C-868F-FF22F40F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7EF8-2D3A-4AD3-A121-FAE71F1A7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create threads in Linux?</a:t>
            </a:r>
          </a:p>
          <a:p>
            <a:pPr lvl="1"/>
            <a:r>
              <a:rPr lang="en-US" altLang="zh-CN" dirty="0"/>
              <a:t>First way: clone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Const</a:t>
            </a:r>
          </a:p>
          <a:p>
            <a:pPr lvl="2"/>
            <a:r>
              <a:rPr lang="en-US" altLang="zh-CN" dirty="0"/>
              <a:t>Read-only</a:t>
            </a:r>
          </a:p>
          <a:p>
            <a:pPr lvl="3"/>
            <a:r>
              <a:rPr lang="en-US" altLang="zh-CN" dirty="0"/>
              <a:t>Void f(const int a[]);</a:t>
            </a:r>
          </a:p>
          <a:p>
            <a:pPr lvl="1"/>
            <a:r>
              <a:rPr lang="en-US" altLang="zh-CN" dirty="0" err="1"/>
              <a:t>Constexpr</a:t>
            </a:r>
            <a:endParaRPr lang="en-US" altLang="zh-CN" dirty="0"/>
          </a:p>
          <a:p>
            <a:pPr lvl="2"/>
            <a:r>
              <a:rPr lang="en-US" altLang="zh-CN" dirty="0"/>
              <a:t>constant</a:t>
            </a:r>
          </a:p>
          <a:p>
            <a:pPr lvl="1"/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40AE6-EB56-444A-8C02-9E15CC48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623" y="2340683"/>
            <a:ext cx="5886753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2839-4114-46D9-94CC-451D04A2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key abstractions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0B2C-FAB2-4607-9906-4A576BB26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Process/thread</a:t>
            </a:r>
          </a:p>
          <a:p>
            <a:pPr lvl="1"/>
            <a:r>
              <a:rPr lang="en-US" altLang="zh-CN" dirty="0"/>
              <a:t>Process: a program in execution</a:t>
            </a:r>
          </a:p>
          <a:p>
            <a:r>
              <a:rPr lang="en-US" altLang="zh-CN" dirty="0"/>
              <a:t>Address space</a:t>
            </a:r>
          </a:p>
          <a:p>
            <a:pPr lvl="1"/>
            <a:r>
              <a:rPr lang="en-US" altLang="zh-CN" dirty="0"/>
              <a:t>The set of available addresses</a:t>
            </a:r>
          </a:p>
          <a:p>
            <a:r>
              <a:rPr lang="en-US" altLang="zh-CN" dirty="0"/>
              <a:t>File</a:t>
            </a:r>
          </a:p>
          <a:p>
            <a:pPr lvl="1"/>
            <a:r>
              <a:rPr lang="en-US" altLang="zh-CN" dirty="0"/>
              <a:t>Information stream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172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D6F6-CDA3-490C-868F-FF22F40F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7EF8-2D3A-4AD3-A121-FAE71F1A7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create threads in Linux?</a:t>
            </a:r>
          </a:p>
          <a:p>
            <a:pPr lvl="1"/>
            <a:r>
              <a:rPr lang="en-US" altLang="zh-CN" dirty="0"/>
              <a:t>Second way: </a:t>
            </a:r>
            <a:r>
              <a:rPr lang="en-US" altLang="zh-CN" dirty="0" err="1"/>
              <a:t>pthread_create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8EE47-A412-4746-AC1D-1925D0DD0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25" y="2771584"/>
            <a:ext cx="5816899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9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D6F6-CDA3-490C-868F-FF22F40F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7EF8-2D3A-4AD3-A121-FAE71F1A7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create threads in Linux?</a:t>
            </a:r>
          </a:p>
          <a:p>
            <a:pPr lvl="1"/>
            <a:r>
              <a:rPr lang="en-US" altLang="zh-CN" dirty="0"/>
              <a:t>Third way: C++ thread (since C++ 11)</a:t>
            </a:r>
          </a:p>
          <a:p>
            <a:pPr lvl="1"/>
            <a:r>
              <a:rPr lang="en-US" altLang="zh-CN" dirty="0"/>
              <a:t>Cross-platform</a:t>
            </a:r>
          </a:p>
          <a:p>
            <a:pPr lvl="1"/>
            <a:r>
              <a:rPr lang="en-US" altLang="zh-CN" dirty="0"/>
              <a:t>Every thread </a:t>
            </a:r>
            <a:r>
              <a:rPr lang="en-US" altLang="zh-CN" b="1" dirty="0">
                <a:solidFill>
                  <a:srgbClr val="FF0000"/>
                </a:solidFill>
              </a:rPr>
              <a:t>must be explicitly joined or detached</a:t>
            </a:r>
          </a:p>
          <a:p>
            <a:pPr lvl="2"/>
            <a:r>
              <a:rPr lang="en-US" altLang="zh-CN" dirty="0"/>
              <a:t>This trouble is (at least partly) solved by </a:t>
            </a:r>
            <a:r>
              <a:rPr lang="en-US" altLang="zh-CN" dirty="0" err="1"/>
              <a:t>jthread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E0B5F-C8CF-424D-8C63-7022AB9C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86" y="4001294"/>
            <a:ext cx="6363027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13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D6F6-CDA3-490C-868F-FF22F40F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7EF8-2D3A-4AD3-A121-FAE71F1A7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create threads in Linux?</a:t>
            </a:r>
          </a:p>
          <a:p>
            <a:pPr lvl="1"/>
            <a:r>
              <a:rPr lang="en-US" altLang="zh-CN" dirty="0"/>
              <a:t>Fourth way: C++ </a:t>
            </a:r>
            <a:r>
              <a:rPr lang="en-US" altLang="zh-CN" dirty="0" err="1"/>
              <a:t>jthread</a:t>
            </a:r>
            <a:r>
              <a:rPr lang="en-US" altLang="zh-CN" dirty="0"/>
              <a:t> (since C++ 20)</a:t>
            </a:r>
          </a:p>
          <a:p>
            <a:pPr lvl="1"/>
            <a:r>
              <a:rPr lang="en-US" altLang="zh-CN" dirty="0"/>
              <a:t>Cross-platform</a:t>
            </a:r>
          </a:p>
          <a:p>
            <a:pPr lvl="1"/>
            <a:r>
              <a:rPr lang="en-US" altLang="zh-CN" dirty="0"/>
              <a:t>Auto-join</a:t>
            </a:r>
          </a:p>
          <a:p>
            <a:pPr lvl="1"/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25F14A-56F6-4BFC-967F-5502E8A6E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15" y="3806782"/>
            <a:ext cx="6236020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9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D213-85EC-4DA0-B2A6-E9D3364B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06EDC-ECB2-4F47-8A7C-F2EF6CA1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725" cy="4927600"/>
          </a:xfrm>
        </p:spPr>
        <p:txBody>
          <a:bodyPr/>
          <a:lstStyle/>
          <a:p>
            <a:r>
              <a:rPr lang="en-US" altLang="zh-CN" dirty="0"/>
              <a:t>RAII (resource acquisition is initialization)</a:t>
            </a:r>
          </a:p>
          <a:p>
            <a:pPr lvl="1"/>
            <a:r>
              <a:rPr lang="en-US" altLang="zh-CN" dirty="0"/>
              <a:t>Life cycle of variables on the stack</a:t>
            </a:r>
          </a:p>
          <a:p>
            <a:pPr lvl="1"/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binds the life cycle of a 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DejaVuSans"/>
              </a:rPr>
              <a:t>resource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 that must be acquired before use (allocated heap memory, thread of execution, open socket, open file, locked mutex, disk space, database connection—anything that exists in limited supply) to the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DejaVuSans"/>
                <a:hlinkClick r:id="rId2" tooltip="cpp/language/lifetime"/>
              </a:rPr>
              <a:t>lifetime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 of an 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DejaVuSans"/>
              </a:rPr>
              <a:t>object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.</a:t>
            </a:r>
            <a:endParaRPr lang="en-US" altLang="zh-CN" dirty="0"/>
          </a:p>
          <a:p>
            <a:pPr lvl="1"/>
            <a:r>
              <a:rPr lang="en-US" altLang="zh-CN" dirty="0"/>
              <a:t>Heap memory</a:t>
            </a:r>
          </a:p>
          <a:p>
            <a:pPr lvl="2"/>
            <a:r>
              <a:rPr lang="en-US" altLang="zh-CN" dirty="0" err="1"/>
              <a:t>Shared_ptr</a:t>
            </a:r>
            <a:r>
              <a:rPr lang="en-US" altLang="zh-CN" dirty="0"/>
              <a:t>, </a:t>
            </a:r>
            <a:r>
              <a:rPr lang="en-US" altLang="zh-CN" dirty="0" err="1"/>
              <a:t>unique_ptr</a:t>
            </a:r>
            <a:r>
              <a:rPr lang="en-US" altLang="zh-CN" dirty="0"/>
              <a:t>, 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3"/>
            <a:r>
              <a:rPr lang="en-US" altLang="zh-CN" dirty="0" err="1"/>
              <a:t>Make_shared</a:t>
            </a:r>
            <a:r>
              <a:rPr lang="en-US" altLang="zh-CN" dirty="0"/>
              <a:t>, </a:t>
            </a:r>
            <a:r>
              <a:rPr lang="en-US" altLang="zh-CN" dirty="0" err="1"/>
              <a:t>make_unique</a:t>
            </a:r>
            <a:endParaRPr lang="en-US" altLang="zh-CN" dirty="0"/>
          </a:p>
          <a:p>
            <a:pPr lvl="4"/>
            <a:r>
              <a:rPr lang="en-US" altLang="zh-CN" dirty="0"/>
              <a:t>array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8D0AC-87C8-4A4A-9F23-36551C0F2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226" y="2006600"/>
            <a:ext cx="3835597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72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5686-A0EE-4053-A5C7-D84AE810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ACB5-E5B9-4FBA-9CA1-26ADEE8D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Shared counter</a:t>
            </a:r>
          </a:p>
          <a:p>
            <a:pPr lvl="1"/>
            <a:r>
              <a:rPr lang="en-US" altLang="zh-CN" dirty="0"/>
              <a:t>Mutex</a:t>
            </a:r>
          </a:p>
          <a:p>
            <a:pPr lvl="1"/>
            <a:r>
              <a:rPr lang="en-US" altLang="zh-CN" dirty="0"/>
              <a:t>Semaphore</a:t>
            </a:r>
          </a:p>
          <a:p>
            <a:pPr lvl="1"/>
            <a:r>
              <a:rPr lang="en-US" altLang="zh-CN" dirty="0"/>
              <a:t>Atomic</a:t>
            </a:r>
          </a:p>
          <a:p>
            <a:pPr lvl="2"/>
            <a:r>
              <a:rPr lang="en-US" altLang="zh-CN" dirty="0"/>
              <a:t>C++ &lt;atomic&gt;</a:t>
            </a:r>
          </a:p>
          <a:p>
            <a:pPr lvl="3"/>
            <a:r>
              <a:rPr lang="en-US" altLang="zh-CN" dirty="0"/>
              <a:t>Std::atomic&lt;int&gt;</a:t>
            </a:r>
          </a:p>
          <a:p>
            <a:pPr lvl="2"/>
            <a:r>
              <a:rPr lang="en-US" altLang="zh-CN" dirty="0"/>
              <a:t>C &lt;</a:t>
            </a:r>
            <a:r>
              <a:rPr lang="en-US" altLang="zh-CN" dirty="0" err="1"/>
              <a:t>stdatomic.h</a:t>
            </a:r>
            <a:r>
              <a:rPr lang="en-US" altLang="zh-CN" dirty="0"/>
              <a:t>&gt;</a:t>
            </a:r>
          </a:p>
          <a:p>
            <a:pPr lvl="3"/>
            <a:r>
              <a:rPr lang="en-US" altLang="zh-CN" dirty="0"/>
              <a:t>_Atomic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4681B-C2DC-46DA-8595-544546283804}"/>
              </a:ext>
            </a:extLst>
          </p:cNvPr>
          <p:cNvSpPr txBox="1"/>
          <p:nvPr/>
        </p:nvSpPr>
        <p:spPr>
          <a:xfrm>
            <a:off x="5638800" y="1825625"/>
            <a:ext cx="5124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 my WSL:</a:t>
            </a:r>
          </a:p>
          <a:p>
            <a:endParaRPr lang="en-US" altLang="zh-CN" dirty="0"/>
          </a:p>
          <a:p>
            <a:r>
              <a:rPr lang="en-US" altLang="zh-CN" dirty="0"/>
              <a:t>2 threads, atomic: 206ms</a:t>
            </a:r>
          </a:p>
          <a:p>
            <a:r>
              <a:rPr lang="en-US" altLang="zh-CN" dirty="0"/>
              <a:t>2 threads, mutex: 1295ms</a:t>
            </a:r>
          </a:p>
          <a:p>
            <a:r>
              <a:rPr lang="en-US" altLang="zh-CN" dirty="0"/>
              <a:t>3 threads, atomic: 365ms</a:t>
            </a:r>
          </a:p>
          <a:p>
            <a:r>
              <a:rPr lang="en-US" altLang="zh-CN" dirty="0"/>
              <a:t>3 threads, mutex: 1759ms</a:t>
            </a:r>
          </a:p>
          <a:p>
            <a:r>
              <a:rPr lang="en-US" altLang="zh-CN" dirty="0"/>
              <a:t>4 threads, atomic: 483ms</a:t>
            </a:r>
          </a:p>
          <a:p>
            <a:r>
              <a:rPr lang="en-US" altLang="zh-CN" dirty="0"/>
              <a:t>4 threads, mutex: 2689ms</a:t>
            </a:r>
          </a:p>
          <a:p>
            <a:r>
              <a:rPr lang="en-US" altLang="zh-CN" dirty="0"/>
              <a:t>5 threads, atomic: 613ms</a:t>
            </a:r>
          </a:p>
          <a:p>
            <a:r>
              <a:rPr lang="en-US" altLang="zh-CN" dirty="0"/>
              <a:t>5 threads, mutex: 3585ms</a:t>
            </a:r>
          </a:p>
          <a:p>
            <a:r>
              <a:rPr lang="en-US" altLang="zh-CN" dirty="0"/>
              <a:t>6 threads, atomic: 726ms</a:t>
            </a:r>
          </a:p>
          <a:p>
            <a:r>
              <a:rPr lang="en-US" altLang="zh-CN" dirty="0"/>
              <a:t>6 threads, mutex: 4517ms</a:t>
            </a:r>
          </a:p>
          <a:p>
            <a:r>
              <a:rPr lang="en-US" altLang="zh-CN" dirty="0"/>
              <a:t>7 threads, atomic: 830ms</a:t>
            </a:r>
          </a:p>
          <a:p>
            <a:r>
              <a:rPr lang="en-US" altLang="zh-CN" dirty="0"/>
              <a:t>7 threads, mutex: 5584ms</a:t>
            </a:r>
          </a:p>
          <a:p>
            <a:r>
              <a:rPr lang="en-US" altLang="zh-CN" dirty="0"/>
              <a:t>8 threads, atomic: 943ms</a:t>
            </a:r>
          </a:p>
          <a:p>
            <a:r>
              <a:rPr lang="en-US" altLang="zh-CN" dirty="0"/>
              <a:t>8 threads, mutex: 7494ms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459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F860-66DA-42BC-A1B4-ADA7A50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102C-D55F-487E-A446-0C5AB4E2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6"/>
            <a:ext cx="10515600" cy="5610224"/>
          </a:xfrm>
        </p:spPr>
        <p:txBody>
          <a:bodyPr>
            <a:normAutofit/>
          </a:bodyPr>
          <a:lstStyle/>
          <a:p>
            <a:r>
              <a:rPr lang="en-US" altLang="zh-CN" dirty="0"/>
              <a:t>Thread programming</a:t>
            </a:r>
          </a:p>
          <a:p>
            <a:pPr lvl="1"/>
            <a:r>
              <a:rPr lang="en-US" altLang="zh-CN" dirty="0" err="1"/>
              <a:t>Pthread</a:t>
            </a:r>
            <a:endParaRPr lang="en-US" altLang="zh-CN" dirty="0"/>
          </a:p>
          <a:p>
            <a:pPr lvl="2"/>
            <a:r>
              <a:rPr lang="en-US" altLang="zh-CN" dirty="0"/>
              <a:t>OOP style</a:t>
            </a:r>
          </a:p>
          <a:p>
            <a:pPr lvl="3"/>
            <a:r>
              <a:rPr lang="en-US" altLang="zh-CN" dirty="0"/>
              <a:t>The first argument can be considered as “this” pointer</a:t>
            </a:r>
          </a:p>
          <a:p>
            <a:pPr lvl="4"/>
            <a:r>
              <a:rPr lang="en-US" altLang="zh-CN" dirty="0" err="1"/>
              <a:t>tid</a:t>
            </a:r>
            <a:endParaRPr lang="en-US" altLang="zh-CN" dirty="0"/>
          </a:p>
          <a:p>
            <a:pPr lvl="3"/>
            <a:r>
              <a:rPr lang="en-US" altLang="zh-CN" dirty="0"/>
              <a:t>For creation, the second argument is “attribute”</a:t>
            </a:r>
          </a:p>
          <a:p>
            <a:pPr lvl="4"/>
            <a:r>
              <a:rPr lang="en-US" altLang="zh-CN" dirty="0"/>
              <a:t>Create, join, detach</a:t>
            </a:r>
          </a:p>
          <a:p>
            <a:pPr lvl="4"/>
            <a:r>
              <a:rPr lang="en-US" altLang="zh-CN" dirty="0"/>
              <a:t>Mutex:</a:t>
            </a:r>
          </a:p>
          <a:p>
            <a:pPr lvl="5"/>
            <a:r>
              <a:rPr lang="en-US" altLang="zh-CN" dirty="0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pthread_mutex_init</a:t>
            </a:r>
            <a:r>
              <a:rPr lang="en-US" altLang="zh-CN" dirty="0"/>
              <a:t>(</a:t>
            </a:r>
            <a:r>
              <a:rPr lang="en-US" altLang="zh-CN" dirty="0" err="1"/>
              <a:t>pthread_mutex_t</a:t>
            </a:r>
            <a:r>
              <a:rPr lang="en-US" altLang="zh-CN" dirty="0"/>
              <a:t> *restrict mutex, const </a:t>
            </a:r>
            <a:r>
              <a:rPr lang="en-US" altLang="zh-CN" dirty="0" err="1"/>
              <a:t>pthread_mutexattr_t</a:t>
            </a:r>
            <a:r>
              <a:rPr lang="en-US" altLang="zh-CN" dirty="0"/>
              <a:t> *restrict </a:t>
            </a:r>
            <a:r>
              <a:rPr lang="en-US" altLang="zh-CN" dirty="0" err="1"/>
              <a:t>attr</a:t>
            </a:r>
            <a:r>
              <a:rPr lang="en-US" altLang="zh-CN" dirty="0"/>
              <a:t>);</a:t>
            </a:r>
          </a:p>
          <a:p>
            <a:pPr lvl="5"/>
            <a:r>
              <a:rPr lang="en-US" altLang="zh-CN" dirty="0"/>
              <a:t>int </a:t>
            </a:r>
            <a:r>
              <a:rPr lang="en-US" altLang="zh-CN" b="1" dirty="0" err="1"/>
              <a:t>pthread_mutex_destroy</a:t>
            </a:r>
            <a:r>
              <a:rPr lang="en-US" altLang="zh-CN" dirty="0"/>
              <a:t>(</a:t>
            </a:r>
            <a:r>
              <a:rPr lang="en-US" altLang="zh-CN" dirty="0" err="1"/>
              <a:t>pthread_mutex_t</a:t>
            </a:r>
            <a:r>
              <a:rPr lang="en-US" altLang="zh-CN" dirty="0"/>
              <a:t> *mutex);</a:t>
            </a:r>
          </a:p>
          <a:p>
            <a:pPr lvl="5"/>
            <a:r>
              <a:rPr lang="en-US" altLang="zh-CN" dirty="0"/>
              <a:t>int </a:t>
            </a:r>
            <a:r>
              <a:rPr lang="en-US" altLang="zh-CN" b="1" dirty="0" err="1"/>
              <a:t>pthread_mutex_lock</a:t>
            </a:r>
            <a:r>
              <a:rPr lang="en-US" altLang="zh-CN" dirty="0"/>
              <a:t>(</a:t>
            </a:r>
            <a:r>
              <a:rPr lang="en-US" altLang="zh-CN" dirty="0" err="1"/>
              <a:t>pthread_mutex_t</a:t>
            </a:r>
            <a:r>
              <a:rPr lang="en-US" altLang="zh-CN" dirty="0"/>
              <a:t> *mutex);</a:t>
            </a:r>
          </a:p>
          <a:p>
            <a:pPr lvl="5"/>
            <a:r>
              <a:rPr lang="en-US" altLang="zh-CN" dirty="0"/>
              <a:t>int </a:t>
            </a:r>
            <a:r>
              <a:rPr lang="en-US" altLang="zh-CN" b="1" dirty="0" err="1"/>
              <a:t>pthread_mutex_trylock</a:t>
            </a:r>
            <a:r>
              <a:rPr lang="en-US" altLang="zh-CN" dirty="0"/>
              <a:t>(</a:t>
            </a:r>
            <a:r>
              <a:rPr lang="en-US" altLang="zh-CN" dirty="0" err="1"/>
              <a:t>pthread_mutex_t</a:t>
            </a:r>
            <a:r>
              <a:rPr lang="en-US" altLang="zh-CN" dirty="0"/>
              <a:t> *mutex);</a:t>
            </a:r>
          </a:p>
          <a:p>
            <a:pPr lvl="5"/>
            <a:r>
              <a:rPr lang="en-US" altLang="zh-CN" dirty="0"/>
              <a:t>int </a:t>
            </a:r>
            <a:r>
              <a:rPr lang="en-US" altLang="zh-CN" b="1" dirty="0" err="1"/>
              <a:t>pthread_mutex_unlock</a:t>
            </a:r>
            <a:r>
              <a:rPr lang="en-US" altLang="zh-CN" dirty="0"/>
              <a:t>(</a:t>
            </a:r>
            <a:r>
              <a:rPr lang="en-US" altLang="zh-CN" dirty="0" err="1"/>
              <a:t>pthread_mutex_t</a:t>
            </a:r>
            <a:r>
              <a:rPr lang="en-US" altLang="zh-CN" dirty="0"/>
              <a:t> *mutex);</a:t>
            </a:r>
          </a:p>
        </p:txBody>
      </p:sp>
    </p:spTree>
    <p:extLst>
      <p:ext uri="{BB962C8B-B14F-4D97-AF65-F5344CB8AC3E}">
        <p14:creationId xmlns:p14="http://schemas.microsoft.com/office/powerpoint/2010/main" val="2351881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F860-66DA-42BC-A1B4-ADA7A50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102C-D55F-487E-A446-0C5AB4E2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6"/>
            <a:ext cx="10515600" cy="5610224"/>
          </a:xfrm>
        </p:spPr>
        <p:txBody>
          <a:bodyPr>
            <a:normAutofit/>
          </a:bodyPr>
          <a:lstStyle/>
          <a:p>
            <a:r>
              <a:rPr lang="en-US" altLang="zh-CN" dirty="0"/>
              <a:t>Thread programming</a:t>
            </a:r>
          </a:p>
          <a:p>
            <a:pPr lvl="1"/>
            <a:r>
              <a:rPr lang="en-US" altLang="zh-CN" dirty="0" err="1"/>
              <a:t>Pthread</a:t>
            </a:r>
            <a:endParaRPr lang="en-US" altLang="zh-CN" dirty="0"/>
          </a:p>
          <a:p>
            <a:pPr lvl="2"/>
            <a:r>
              <a:rPr lang="en-US" altLang="zh-CN" dirty="0"/>
              <a:t>OOP style</a:t>
            </a:r>
          </a:p>
          <a:p>
            <a:pPr lvl="3"/>
            <a:r>
              <a:rPr lang="en-US" altLang="zh-CN" dirty="0"/>
              <a:t>The first argument can be considered as “this” pointer</a:t>
            </a:r>
          </a:p>
          <a:p>
            <a:pPr lvl="3"/>
            <a:r>
              <a:rPr lang="en-US" altLang="zh-CN" dirty="0"/>
              <a:t>For creation, the second argument is “attribute”</a:t>
            </a:r>
          </a:p>
          <a:p>
            <a:pPr lvl="4"/>
            <a:r>
              <a:rPr lang="en-US" altLang="zh-CN" dirty="0"/>
              <a:t>Condition variable:</a:t>
            </a:r>
          </a:p>
          <a:p>
            <a:pPr lvl="5"/>
            <a:r>
              <a:rPr lang="en-US" altLang="zh-CN" dirty="0"/>
              <a:t>int </a:t>
            </a:r>
            <a:r>
              <a:rPr lang="en-US" altLang="zh-CN" b="1" dirty="0" err="1"/>
              <a:t>pthread_cond_destroy</a:t>
            </a:r>
            <a:r>
              <a:rPr lang="en-US" altLang="zh-CN" dirty="0"/>
              <a:t>(</a:t>
            </a:r>
            <a:r>
              <a:rPr lang="en-US" altLang="zh-CN" dirty="0" err="1"/>
              <a:t>pthread_cond_t</a:t>
            </a:r>
            <a:r>
              <a:rPr lang="en-US" altLang="zh-CN" dirty="0"/>
              <a:t> *</a:t>
            </a:r>
            <a:r>
              <a:rPr lang="en-US" altLang="zh-CN" dirty="0" err="1"/>
              <a:t>cond</a:t>
            </a:r>
            <a:r>
              <a:rPr lang="en-US" altLang="zh-CN" dirty="0"/>
              <a:t>);</a:t>
            </a:r>
          </a:p>
          <a:p>
            <a:pPr lvl="5"/>
            <a:r>
              <a:rPr lang="en-US" altLang="zh-CN" dirty="0"/>
              <a:t>int </a:t>
            </a:r>
            <a:r>
              <a:rPr lang="en-US" altLang="zh-CN" b="1" dirty="0" err="1"/>
              <a:t>pthread_cond_init</a:t>
            </a:r>
            <a:r>
              <a:rPr lang="en-US" altLang="zh-CN" dirty="0"/>
              <a:t>(</a:t>
            </a:r>
            <a:r>
              <a:rPr lang="en-US" altLang="zh-CN" dirty="0" err="1"/>
              <a:t>pthread_cond_t</a:t>
            </a:r>
            <a:r>
              <a:rPr lang="en-US" altLang="zh-CN" dirty="0"/>
              <a:t> *restrict </a:t>
            </a:r>
            <a:r>
              <a:rPr lang="en-US" altLang="zh-CN" dirty="0" err="1"/>
              <a:t>cond</a:t>
            </a:r>
            <a:r>
              <a:rPr lang="en-US" altLang="zh-CN" dirty="0"/>
              <a:t>, const </a:t>
            </a:r>
            <a:r>
              <a:rPr lang="en-US" altLang="zh-CN" dirty="0" err="1"/>
              <a:t>pthread_condattr_t</a:t>
            </a:r>
            <a:r>
              <a:rPr lang="en-US" altLang="zh-CN" dirty="0"/>
              <a:t> *restrict </a:t>
            </a:r>
            <a:r>
              <a:rPr lang="en-US" altLang="zh-CN" dirty="0" err="1"/>
              <a:t>attr</a:t>
            </a:r>
            <a:r>
              <a:rPr lang="en-US" altLang="zh-CN" dirty="0"/>
              <a:t>);</a:t>
            </a:r>
          </a:p>
          <a:p>
            <a:pPr lvl="5"/>
            <a:r>
              <a:rPr lang="en-US" altLang="zh-CN" dirty="0"/>
              <a:t>int </a:t>
            </a:r>
            <a:r>
              <a:rPr lang="en-US" altLang="zh-CN" b="1" dirty="0" err="1"/>
              <a:t>pthread_cond_timedwait</a:t>
            </a:r>
            <a:r>
              <a:rPr lang="en-US" altLang="zh-CN" dirty="0"/>
              <a:t>(</a:t>
            </a:r>
            <a:r>
              <a:rPr lang="en-US" altLang="zh-CN" dirty="0" err="1"/>
              <a:t>pthread_cond_t</a:t>
            </a:r>
            <a:r>
              <a:rPr lang="en-US" altLang="zh-CN" dirty="0"/>
              <a:t> *restrict </a:t>
            </a:r>
            <a:r>
              <a:rPr lang="en-US" altLang="zh-CN" dirty="0" err="1"/>
              <a:t>cond</a:t>
            </a:r>
            <a:r>
              <a:rPr lang="en-US" altLang="zh-CN" dirty="0"/>
              <a:t>, </a:t>
            </a:r>
            <a:r>
              <a:rPr lang="en-US" altLang="zh-CN" dirty="0" err="1"/>
              <a:t>pthread_mutex_t</a:t>
            </a:r>
            <a:r>
              <a:rPr lang="en-US" altLang="zh-CN" dirty="0"/>
              <a:t> *restrict mutex, const struct </a:t>
            </a:r>
            <a:r>
              <a:rPr lang="en-US" altLang="zh-CN" dirty="0" err="1"/>
              <a:t>timespec</a:t>
            </a:r>
            <a:r>
              <a:rPr lang="en-US" altLang="zh-CN" dirty="0"/>
              <a:t> *restrict </a:t>
            </a:r>
            <a:r>
              <a:rPr lang="en-US" altLang="zh-CN" dirty="0" err="1"/>
              <a:t>abstime</a:t>
            </a:r>
            <a:r>
              <a:rPr lang="en-US" altLang="zh-CN" dirty="0"/>
              <a:t>);</a:t>
            </a:r>
          </a:p>
          <a:p>
            <a:pPr lvl="5"/>
            <a:r>
              <a:rPr lang="en-US" altLang="zh-CN" dirty="0"/>
              <a:t>int </a:t>
            </a:r>
            <a:r>
              <a:rPr lang="en-US" altLang="zh-CN" b="1" dirty="0" err="1"/>
              <a:t>pthread_cond_wait</a:t>
            </a:r>
            <a:r>
              <a:rPr lang="en-US" altLang="zh-CN" dirty="0"/>
              <a:t>(</a:t>
            </a:r>
            <a:r>
              <a:rPr lang="en-US" altLang="zh-CN" dirty="0" err="1"/>
              <a:t>pthread_cond_t</a:t>
            </a:r>
            <a:r>
              <a:rPr lang="en-US" altLang="zh-CN" dirty="0"/>
              <a:t> *restrict </a:t>
            </a:r>
            <a:r>
              <a:rPr lang="en-US" altLang="zh-CN" dirty="0" err="1"/>
              <a:t>cond</a:t>
            </a:r>
            <a:r>
              <a:rPr lang="en-US" altLang="zh-CN" dirty="0"/>
              <a:t>, </a:t>
            </a:r>
            <a:r>
              <a:rPr lang="en-US" altLang="zh-CN" dirty="0" err="1"/>
              <a:t>pthread_mutex_t</a:t>
            </a:r>
            <a:r>
              <a:rPr lang="en-US" altLang="zh-CN" dirty="0"/>
              <a:t> *restrict mutex);</a:t>
            </a:r>
          </a:p>
          <a:p>
            <a:pPr lvl="5"/>
            <a:r>
              <a:rPr lang="en-US" altLang="zh-CN" dirty="0"/>
              <a:t>int </a:t>
            </a:r>
            <a:r>
              <a:rPr lang="en-US" altLang="zh-CN" b="1" dirty="0" err="1"/>
              <a:t>pthread_cond_broadcast</a:t>
            </a:r>
            <a:r>
              <a:rPr lang="en-US" altLang="zh-CN" dirty="0"/>
              <a:t>(</a:t>
            </a:r>
            <a:r>
              <a:rPr lang="en-US" altLang="zh-CN" dirty="0" err="1"/>
              <a:t>pthread_cond_t</a:t>
            </a:r>
            <a:r>
              <a:rPr lang="en-US" altLang="zh-CN" dirty="0"/>
              <a:t> *</a:t>
            </a:r>
            <a:r>
              <a:rPr lang="en-US" altLang="zh-CN" dirty="0" err="1"/>
              <a:t>cond</a:t>
            </a:r>
            <a:r>
              <a:rPr lang="en-US" altLang="zh-CN" dirty="0"/>
              <a:t>);</a:t>
            </a:r>
          </a:p>
          <a:p>
            <a:pPr lvl="5"/>
            <a:r>
              <a:rPr lang="en-US" altLang="zh-CN" dirty="0"/>
              <a:t>int </a:t>
            </a:r>
            <a:r>
              <a:rPr lang="en-US" altLang="zh-CN" b="1" dirty="0" err="1"/>
              <a:t>pthread_cond_signal</a:t>
            </a:r>
            <a:r>
              <a:rPr lang="en-US" altLang="zh-CN" dirty="0"/>
              <a:t>(</a:t>
            </a:r>
            <a:r>
              <a:rPr lang="en-US" altLang="zh-CN" dirty="0" err="1"/>
              <a:t>pthread_cond_t</a:t>
            </a:r>
            <a:r>
              <a:rPr lang="en-US" altLang="zh-CN" dirty="0"/>
              <a:t> *</a:t>
            </a:r>
            <a:r>
              <a:rPr lang="en-US" altLang="zh-CN" dirty="0" err="1"/>
              <a:t>cond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23669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6912-27DC-404B-878F-8D4E477D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1C62-E660-4CDB-983E-D888DDE81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Thread programming</a:t>
            </a:r>
          </a:p>
          <a:p>
            <a:pPr lvl="1"/>
            <a:r>
              <a:rPr lang="en-US" altLang="zh-CN" dirty="0"/>
              <a:t>C++ thread</a:t>
            </a:r>
          </a:p>
          <a:p>
            <a:pPr lvl="2"/>
            <a:r>
              <a:rPr lang="en-US" altLang="zh-CN" dirty="0"/>
              <a:t>Thread</a:t>
            </a:r>
          </a:p>
          <a:p>
            <a:pPr lvl="2"/>
            <a:r>
              <a:rPr lang="en-US" altLang="zh-CN" dirty="0" err="1"/>
              <a:t>Jthread</a:t>
            </a:r>
            <a:r>
              <a:rPr lang="en-US" altLang="zh-CN" dirty="0"/>
              <a:t> (since C++ 20, g++ 10 or later required)</a:t>
            </a:r>
          </a:p>
          <a:p>
            <a:pPr lvl="3"/>
            <a:r>
              <a:rPr lang="en-US" altLang="zh-CN" dirty="0"/>
              <a:t>Auto join</a:t>
            </a:r>
          </a:p>
          <a:p>
            <a:pPr lvl="3"/>
            <a:r>
              <a:rPr lang="en-US" altLang="zh-CN" dirty="0"/>
              <a:t>RAII (Resource Acquisition Is Initialization)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115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47A0-44D4-4153-9D41-832E47BE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0C255-AFD5-4385-9EB2-5D86D0005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Data-level parallelism</a:t>
            </a:r>
          </a:p>
          <a:p>
            <a:pPr lvl="1"/>
            <a:r>
              <a:rPr lang="en-US" altLang="zh-CN" dirty="0" err="1"/>
              <a:t>Openmp</a:t>
            </a:r>
            <a:endParaRPr lang="en-US" altLang="zh-CN" dirty="0"/>
          </a:p>
          <a:p>
            <a:pPr lvl="1"/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parallel for</a:t>
            </a:r>
          </a:p>
          <a:p>
            <a:pPr lvl="2"/>
            <a:r>
              <a:rPr lang="en-US" altLang="zh-CN" dirty="0"/>
              <a:t>Fixed iterations</a:t>
            </a:r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: -</a:t>
            </a:r>
            <a:r>
              <a:rPr lang="en-US" altLang="zh-CN" dirty="0" err="1"/>
              <a:t>fopmmp</a:t>
            </a:r>
            <a:endParaRPr lang="en-US" altLang="zh-CN" dirty="0"/>
          </a:p>
          <a:p>
            <a:pPr lvl="1"/>
            <a:r>
              <a:rPr lang="en-US" altLang="zh-CN" dirty="0"/>
              <a:t>Clang: -</a:t>
            </a:r>
            <a:r>
              <a:rPr lang="en-US" altLang="zh-CN" dirty="0" err="1"/>
              <a:t>fopenmp</a:t>
            </a:r>
            <a:r>
              <a:rPr lang="en-US" altLang="zh-CN" dirty="0"/>
              <a:t>=</a:t>
            </a:r>
            <a:r>
              <a:rPr lang="en-US" altLang="zh-CN" dirty="0" err="1"/>
              <a:t>libomp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0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BF92-8544-45AF-86AE-ADE2B1A3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C095-1305-47B1-803C-B474A4C3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Process model and implementation</a:t>
            </a:r>
          </a:p>
          <a:p>
            <a:pPr lvl="1"/>
            <a:r>
              <a:rPr lang="en-US" altLang="zh-CN" dirty="0"/>
              <a:t>Privileged arch – trap handling</a:t>
            </a:r>
          </a:p>
          <a:p>
            <a:pPr lvl="2"/>
            <a:r>
              <a:rPr lang="en-US" altLang="zh-CN" dirty="0" err="1"/>
              <a:t>Risc</a:t>
            </a:r>
            <a:r>
              <a:rPr lang="en-US" altLang="zh-CN" dirty="0"/>
              <a:t>-v</a:t>
            </a:r>
          </a:p>
          <a:p>
            <a:pPr lvl="3"/>
            <a:r>
              <a:rPr lang="en-US" altLang="zh-CN" dirty="0"/>
              <a:t>Privilege mode: M(machine)&gt;S(supervisor)&gt;U(user)</a:t>
            </a:r>
          </a:p>
          <a:p>
            <a:pPr lvl="3"/>
            <a:r>
              <a:rPr lang="en-US" altLang="zh-CN" dirty="0"/>
              <a:t>Privileged instruction and registers (CSR)</a:t>
            </a:r>
          </a:p>
          <a:p>
            <a:pPr lvl="4"/>
            <a:r>
              <a:rPr lang="en-US" altLang="zh-CN" dirty="0" err="1"/>
              <a:t>Mret</a:t>
            </a:r>
            <a:r>
              <a:rPr lang="en-US" altLang="zh-CN" dirty="0"/>
              <a:t>, </a:t>
            </a:r>
            <a:r>
              <a:rPr lang="en-US" altLang="zh-CN" dirty="0" err="1"/>
              <a:t>sret</a:t>
            </a:r>
            <a:r>
              <a:rPr lang="en-US" altLang="zh-CN" dirty="0"/>
              <a:t>, </a:t>
            </a:r>
            <a:r>
              <a:rPr lang="en-US" altLang="zh-CN" dirty="0" err="1"/>
              <a:t>wfi</a:t>
            </a:r>
            <a:r>
              <a:rPr lang="en-US" altLang="zh-CN" dirty="0"/>
              <a:t> (wait for interrupt), </a:t>
            </a:r>
            <a:r>
              <a:rPr lang="en-US" altLang="zh-CN" dirty="0" err="1"/>
              <a:t>sfence.vma</a:t>
            </a:r>
            <a:endParaRPr lang="en-US" altLang="zh-CN" dirty="0"/>
          </a:p>
          <a:p>
            <a:pPr lvl="3"/>
            <a:r>
              <a:rPr lang="en-US" altLang="zh-CN" dirty="0"/>
              <a:t>Trap handling </a:t>
            </a:r>
          </a:p>
          <a:p>
            <a:pPr lvl="3"/>
            <a:r>
              <a:rPr lang="en-US" altLang="zh-CN" dirty="0"/>
              <a:t>Memory addressing</a:t>
            </a:r>
          </a:p>
          <a:p>
            <a:pPr lvl="1"/>
            <a:r>
              <a:rPr lang="en-US" altLang="zh-CN" dirty="0"/>
              <a:t>Event</a:t>
            </a:r>
          </a:p>
          <a:p>
            <a:pPr lvl="2"/>
            <a:r>
              <a:rPr lang="en-US" altLang="zh-CN" dirty="0"/>
              <a:t>Asynchronous</a:t>
            </a:r>
          </a:p>
          <a:p>
            <a:pPr lvl="3"/>
            <a:r>
              <a:rPr lang="en-US" altLang="zh-CN" dirty="0"/>
              <a:t>Three sources</a:t>
            </a:r>
          </a:p>
          <a:p>
            <a:pPr lvl="4"/>
            <a:r>
              <a:rPr lang="en-US" altLang="zh-CN" dirty="0"/>
              <a:t>External</a:t>
            </a:r>
          </a:p>
          <a:p>
            <a:pPr lvl="5"/>
            <a:r>
              <a:rPr lang="en-US" altLang="zh-CN" dirty="0"/>
              <a:t>Interrupt</a:t>
            </a:r>
          </a:p>
          <a:p>
            <a:pPr lvl="4"/>
            <a:r>
              <a:rPr lang="en-US" altLang="zh-CN" dirty="0"/>
              <a:t>Timer</a:t>
            </a:r>
          </a:p>
          <a:p>
            <a:pPr lvl="5"/>
            <a:r>
              <a:rPr lang="en-US" altLang="zh-CN" dirty="0"/>
              <a:t>Timer interrupt</a:t>
            </a:r>
          </a:p>
          <a:p>
            <a:pPr lvl="4"/>
            <a:r>
              <a:rPr lang="en-US" altLang="zh-CN" dirty="0"/>
              <a:t>Software</a:t>
            </a:r>
          </a:p>
          <a:p>
            <a:pPr lvl="5"/>
            <a:r>
              <a:rPr lang="en-US" altLang="zh-CN" dirty="0" err="1"/>
              <a:t>Interprocessor</a:t>
            </a:r>
            <a:r>
              <a:rPr lang="en-US" altLang="zh-CN" dirty="0"/>
              <a:t> interrupt (implemented by the HW)</a:t>
            </a:r>
          </a:p>
          <a:p>
            <a:pPr lvl="5"/>
            <a:r>
              <a:rPr lang="en-US" altLang="zh-CN" dirty="0"/>
              <a:t>Signal (implemented by the OS)</a:t>
            </a:r>
          </a:p>
          <a:p>
            <a:pPr lvl="5"/>
            <a:endParaRPr lang="en-US" altLang="zh-CN" dirty="0"/>
          </a:p>
          <a:p>
            <a:pPr lvl="5"/>
            <a:endParaRPr lang="en-US" altLang="zh-CN" dirty="0"/>
          </a:p>
          <a:p>
            <a:pPr lvl="4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017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2839-4114-46D9-94CC-451D04A2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key abstractions &amp; three key managements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0B2C-FAB2-4607-9906-4A576BB26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Process/thread – process management</a:t>
            </a:r>
          </a:p>
          <a:p>
            <a:r>
              <a:rPr lang="en-US" altLang="zh-CN" dirty="0"/>
              <a:t>Address space – memory management</a:t>
            </a:r>
          </a:p>
          <a:p>
            <a:r>
              <a:rPr lang="en-US" altLang="zh-CN" dirty="0"/>
              <a:t>File – file management</a:t>
            </a:r>
          </a:p>
          <a:p>
            <a:r>
              <a:rPr lang="en-US" altLang="zh-CN" dirty="0"/>
              <a:t>One management is left out – I/O device management</a:t>
            </a:r>
          </a:p>
          <a:p>
            <a:pPr lvl="1"/>
            <a:r>
              <a:rPr lang="en-US" altLang="zh-CN" dirty="0"/>
              <a:t>File management is built on this</a:t>
            </a:r>
          </a:p>
        </p:txBody>
      </p:sp>
    </p:spTree>
    <p:extLst>
      <p:ext uri="{BB962C8B-B14F-4D97-AF65-F5344CB8AC3E}">
        <p14:creationId xmlns:p14="http://schemas.microsoft.com/office/powerpoint/2010/main" val="3337834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BF92-8544-45AF-86AE-ADE2B1A3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C095-1305-47B1-803C-B474A4C3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Process model and implementation</a:t>
            </a:r>
          </a:p>
          <a:p>
            <a:pPr lvl="1"/>
            <a:r>
              <a:rPr lang="en-US" altLang="zh-CN" dirty="0"/>
              <a:t>Privileged arch – trap handling</a:t>
            </a:r>
          </a:p>
          <a:p>
            <a:pPr lvl="1"/>
            <a:r>
              <a:rPr lang="en-US" altLang="zh-CN" dirty="0"/>
              <a:t>Event</a:t>
            </a:r>
          </a:p>
          <a:p>
            <a:pPr lvl="2"/>
            <a:r>
              <a:rPr lang="en-US" altLang="zh-CN" dirty="0"/>
              <a:t>Asynchronous</a:t>
            </a:r>
          </a:p>
          <a:p>
            <a:pPr lvl="3"/>
            <a:r>
              <a:rPr lang="en-US" altLang="zh-CN" dirty="0"/>
              <a:t>Three sources</a:t>
            </a:r>
          </a:p>
          <a:p>
            <a:pPr lvl="4"/>
            <a:r>
              <a:rPr lang="en-US" altLang="zh-CN" dirty="0"/>
              <a:t>External</a:t>
            </a:r>
          </a:p>
          <a:p>
            <a:pPr lvl="5"/>
            <a:r>
              <a:rPr lang="en-US" altLang="zh-CN" dirty="0"/>
              <a:t>Interrupt</a:t>
            </a:r>
          </a:p>
          <a:p>
            <a:pPr lvl="4"/>
            <a:r>
              <a:rPr lang="en-US" altLang="zh-CN" dirty="0"/>
              <a:t>Timer</a:t>
            </a:r>
          </a:p>
          <a:p>
            <a:pPr lvl="5"/>
            <a:r>
              <a:rPr lang="en-US" altLang="zh-CN" dirty="0"/>
              <a:t>Timer interrupt</a:t>
            </a:r>
          </a:p>
          <a:p>
            <a:pPr lvl="4"/>
            <a:r>
              <a:rPr lang="en-US" altLang="zh-CN" dirty="0"/>
              <a:t>Software</a:t>
            </a:r>
          </a:p>
          <a:p>
            <a:pPr lvl="5"/>
            <a:r>
              <a:rPr lang="en-US" altLang="zh-CN" dirty="0" err="1"/>
              <a:t>Interprocessor</a:t>
            </a:r>
            <a:r>
              <a:rPr lang="en-US" altLang="zh-CN" dirty="0"/>
              <a:t> interrupt (implemented by the HW)</a:t>
            </a:r>
          </a:p>
          <a:p>
            <a:pPr lvl="5"/>
            <a:r>
              <a:rPr lang="en-US" altLang="zh-CN" dirty="0"/>
              <a:t>Signal (implemented by the OS)</a:t>
            </a:r>
          </a:p>
          <a:p>
            <a:pPr lvl="3"/>
            <a:r>
              <a:rPr lang="en-US" altLang="zh-CN" dirty="0"/>
              <a:t>Speedup</a:t>
            </a:r>
          </a:p>
          <a:p>
            <a:pPr lvl="4"/>
            <a:r>
              <a:rPr lang="en-US" altLang="zh-CN" dirty="0"/>
              <a:t>User-level interrupt</a:t>
            </a:r>
          </a:p>
          <a:p>
            <a:pPr lvl="4"/>
            <a:r>
              <a:rPr lang="en-US" altLang="zh-CN" dirty="0"/>
              <a:t>Interrupt vs polling</a:t>
            </a:r>
          </a:p>
          <a:p>
            <a:pPr lvl="5"/>
            <a:endParaRPr lang="en-US" altLang="zh-CN" dirty="0"/>
          </a:p>
          <a:p>
            <a:pPr lvl="5"/>
            <a:endParaRPr lang="en-US" altLang="zh-CN" dirty="0"/>
          </a:p>
          <a:p>
            <a:pPr lvl="4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407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2DDE-FE0A-45A2-8992-15EF652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710A-A4D7-43AA-895A-9A7EEFCE2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Event</a:t>
            </a:r>
          </a:p>
          <a:p>
            <a:pPr lvl="1"/>
            <a:r>
              <a:rPr lang="en-US" altLang="zh-CN" dirty="0"/>
              <a:t>Synchronous</a:t>
            </a:r>
          </a:p>
          <a:p>
            <a:pPr lvl="2"/>
            <a:r>
              <a:rPr lang="en-US" altLang="zh-CN" dirty="0"/>
              <a:t>System call</a:t>
            </a:r>
          </a:p>
          <a:p>
            <a:pPr lvl="2"/>
            <a:r>
              <a:rPr lang="en-US" altLang="zh-CN" dirty="0"/>
              <a:t>Fault</a:t>
            </a:r>
          </a:p>
          <a:p>
            <a:pPr lvl="2"/>
            <a:r>
              <a:rPr lang="en-US" altLang="zh-CN" dirty="0"/>
              <a:t>Abort</a:t>
            </a:r>
          </a:p>
          <a:p>
            <a:pPr lvl="1"/>
            <a:r>
              <a:rPr lang="en-US" altLang="zh-CN" dirty="0"/>
              <a:t>Speedup</a:t>
            </a:r>
          </a:p>
          <a:p>
            <a:pPr lvl="2"/>
            <a:r>
              <a:rPr lang="en-US" altLang="zh-CN" dirty="0"/>
              <a:t>Asynchronous system call</a:t>
            </a:r>
          </a:p>
          <a:p>
            <a:pPr lvl="3"/>
            <a:r>
              <a:rPr lang="en-US" altLang="zh-CN" dirty="0"/>
              <a:t>Everything is asynchronous in Go</a:t>
            </a:r>
          </a:p>
          <a:p>
            <a:pPr lvl="3"/>
            <a:r>
              <a:rPr lang="en-US" altLang="zh-CN" dirty="0"/>
              <a:t>Coroutine</a:t>
            </a:r>
          </a:p>
          <a:p>
            <a:pPr lvl="4"/>
            <a:r>
              <a:rPr lang="en-US" altLang="zh-CN" dirty="0"/>
              <a:t>User-space-&gt;light-weight</a:t>
            </a:r>
          </a:p>
          <a:p>
            <a:pPr lvl="4"/>
            <a:r>
              <a:rPr lang="en-US" altLang="zh-CN" dirty="0"/>
              <a:t>Asynchrony</a:t>
            </a:r>
          </a:p>
          <a:p>
            <a:pPr lvl="2"/>
            <a:r>
              <a:rPr lang="en-US" altLang="zh-CN" dirty="0"/>
              <a:t>Page fault: work stealing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704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9937-1548-481F-BA18-D06D02F9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B258-16BF-49D6-BD06-A0D3048A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0450"/>
          </a:xfrm>
        </p:spPr>
        <p:txBody>
          <a:bodyPr>
            <a:normAutofit/>
          </a:bodyPr>
          <a:lstStyle/>
          <a:p>
            <a:r>
              <a:rPr lang="en-US" altLang="zh-CN" dirty="0"/>
              <a:t>Thread model and implementation</a:t>
            </a:r>
          </a:p>
          <a:p>
            <a:pPr lvl="1"/>
            <a:r>
              <a:rPr lang="en-US" altLang="zh-CN" dirty="0"/>
              <a:t>Difference between processes and threads</a:t>
            </a:r>
          </a:p>
          <a:p>
            <a:pPr lvl="2"/>
            <a:r>
              <a:rPr lang="en-US" altLang="zh-CN" dirty="0"/>
              <a:t>Linux vs windows</a:t>
            </a:r>
          </a:p>
          <a:p>
            <a:pPr lvl="3"/>
            <a:r>
              <a:rPr lang="en-US" altLang="zh-CN" dirty="0"/>
              <a:t>Clone</a:t>
            </a:r>
          </a:p>
          <a:p>
            <a:pPr lvl="3"/>
            <a:r>
              <a:rPr lang="en-US" altLang="zh-CN" dirty="0"/>
              <a:t>Linux: </a:t>
            </a:r>
            <a:r>
              <a:rPr lang="en-US" altLang="zh-CN" dirty="0" err="1"/>
              <a:t>task_struct</a:t>
            </a:r>
            <a:endParaRPr lang="en-US" altLang="zh-CN" dirty="0"/>
          </a:p>
          <a:p>
            <a:pPr lvl="1"/>
            <a:r>
              <a:rPr lang="en-US" altLang="zh-CN" dirty="0"/>
              <a:t>Kernel threads, user threads, and the hybrid implementation</a:t>
            </a:r>
          </a:p>
          <a:p>
            <a:pPr lvl="2"/>
            <a:r>
              <a:rPr lang="en-US" altLang="zh-CN" dirty="0"/>
              <a:t>Coroutine</a:t>
            </a:r>
          </a:p>
          <a:p>
            <a:pPr lvl="3"/>
            <a:r>
              <a:rPr lang="en-US" altLang="zh-CN" dirty="0" err="1"/>
              <a:t>Stackful</a:t>
            </a:r>
            <a:r>
              <a:rPr lang="en-US" altLang="zh-CN" dirty="0"/>
              <a:t> coroutine, </a:t>
            </a:r>
            <a:r>
              <a:rPr lang="en-US" altLang="zh-CN" dirty="0" err="1"/>
              <a:t>stackless</a:t>
            </a:r>
            <a:r>
              <a:rPr lang="en-US" altLang="zh-CN" dirty="0"/>
              <a:t> coroutine</a:t>
            </a:r>
          </a:p>
          <a:p>
            <a:pPr lvl="3"/>
            <a:r>
              <a:rPr lang="en-US" altLang="zh-CN" dirty="0"/>
              <a:t>Why is coroutine more light-weight in terms of both time and space?</a:t>
            </a:r>
          </a:p>
          <a:p>
            <a:pPr lvl="4"/>
            <a:r>
              <a:rPr lang="en-US" altLang="zh-CN" dirty="0"/>
              <a:t>Fewer and cheaper context switch</a:t>
            </a:r>
          </a:p>
          <a:p>
            <a:pPr lvl="4"/>
            <a:r>
              <a:rPr lang="en-US" altLang="zh-CN" dirty="0"/>
              <a:t>Asynchrony</a:t>
            </a:r>
          </a:p>
          <a:p>
            <a:pPr lvl="2"/>
            <a:r>
              <a:rPr lang="en-US" altLang="zh-CN" dirty="0"/>
              <a:t>Cutting-edge development</a:t>
            </a:r>
          </a:p>
          <a:p>
            <a:pPr lvl="3"/>
            <a:r>
              <a:rPr lang="en-US" altLang="zh-CN" dirty="0"/>
              <a:t>Cooperation between </a:t>
            </a:r>
            <a:r>
              <a:rPr lang="en-US" altLang="zh-CN" b="1" dirty="0">
                <a:solidFill>
                  <a:srgbClr val="FF0000"/>
                </a:solidFill>
              </a:rPr>
              <a:t>OS and PL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746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CE63-6E3C-43C8-92ED-1FE6A917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7885-4C09-4B9B-A570-C35782F0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Scheduling</a:t>
            </a:r>
          </a:p>
          <a:p>
            <a:pPr lvl="1"/>
            <a:r>
              <a:rPr lang="en-US" altLang="zh-CN" dirty="0"/>
              <a:t>Different priority</a:t>
            </a:r>
          </a:p>
          <a:p>
            <a:pPr lvl="1"/>
            <a:r>
              <a:rPr lang="en-US" altLang="zh-CN" dirty="0"/>
              <a:t>Round robin</a:t>
            </a:r>
          </a:p>
          <a:p>
            <a:pPr lvl="1"/>
            <a:r>
              <a:rPr lang="en-US" altLang="zh-CN" dirty="0"/>
              <a:t>Multi-core</a:t>
            </a:r>
          </a:p>
          <a:p>
            <a:pPr lvl="2"/>
            <a:r>
              <a:rPr lang="en-US" altLang="zh-CN" dirty="0"/>
              <a:t>Affinity</a:t>
            </a:r>
          </a:p>
          <a:p>
            <a:pPr lvl="2"/>
            <a:r>
              <a:rPr lang="en-US" altLang="zh-CN" dirty="0"/>
              <a:t>Load balance</a:t>
            </a:r>
          </a:p>
          <a:p>
            <a:pPr lvl="1"/>
            <a:r>
              <a:rPr lang="en-US" altLang="zh-CN" dirty="0"/>
              <a:t>Heterogeneity</a:t>
            </a:r>
          </a:p>
          <a:p>
            <a:pPr lvl="2"/>
            <a:r>
              <a:rPr lang="en-US" altLang="zh-CN" dirty="0"/>
              <a:t>Intel Alder Lake</a:t>
            </a:r>
          </a:p>
          <a:p>
            <a:pPr lvl="2"/>
            <a:r>
              <a:rPr lang="en-US" altLang="zh-CN" dirty="0"/>
              <a:t>ARM </a:t>
            </a:r>
            <a:r>
              <a:rPr lang="en-US" altLang="zh-CN" dirty="0" err="1"/>
              <a:t>big.LITTLE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</a:p>
          <a:p>
            <a:pPr lvl="1"/>
            <a:r>
              <a:rPr lang="en-US" altLang="zh-CN" dirty="0"/>
              <a:t>Cluster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371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7B5C-2091-487B-B573-8E8F0CF8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60BF1-65D3-43BE-925F-A5BEC204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IPC</a:t>
            </a:r>
          </a:p>
          <a:p>
            <a:pPr lvl="1"/>
            <a:r>
              <a:rPr lang="en-US" altLang="zh-CN" dirty="0"/>
              <a:t>CSAPP recap</a:t>
            </a:r>
          </a:p>
          <a:p>
            <a:pPr lvl="2"/>
            <a:r>
              <a:rPr lang="en-US" altLang="zh-CN" dirty="0"/>
              <a:t>Wait/</a:t>
            </a:r>
            <a:r>
              <a:rPr lang="en-US" altLang="zh-CN" dirty="0" err="1"/>
              <a:t>pthread_join</a:t>
            </a:r>
            <a:endParaRPr lang="en-US" altLang="zh-CN" dirty="0"/>
          </a:p>
          <a:p>
            <a:pPr lvl="2"/>
            <a:r>
              <a:rPr lang="en-US" altLang="zh-CN" dirty="0"/>
              <a:t>Signal</a:t>
            </a:r>
          </a:p>
          <a:p>
            <a:pPr lvl="2"/>
            <a:r>
              <a:rPr lang="en-US" altLang="zh-CN" dirty="0"/>
              <a:t>Shared memory, e.g., </a:t>
            </a:r>
            <a:r>
              <a:rPr lang="en-US" altLang="zh-CN" dirty="0" err="1"/>
              <a:t>mmap</a:t>
            </a:r>
            <a:endParaRPr lang="en-US" altLang="zh-CN" dirty="0"/>
          </a:p>
          <a:p>
            <a:pPr lvl="2"/>
            <a:r>
              <a:rPr lang="en-US" altLang="zh-CN" dirty="0"/>
              <a:t>File</a:t>
            </a:r>
          </a:p>
          <a:p>
            <a:pPr lvl="2"/>
            <a:r>
              <a:rPr lang="en-US" altLang="zh-CN" dirty="0"/>
              <a:t>Socket</a:t>
            </a:r>
          </a:p>
          <a:p>
            <a:pPr lvl="2"/>
            <a:r>
              <a:rPr lang="en-US" altLang="zh-CN" dirty="0"/>
              <a:t>Pipe</a:t>
            </a:r>
          </a:p>
          <a:p>
            <a:pPr lvl="3"/>
            <a:r>
              <a:rPr lang="en-US" altLang="zh-CN" dirty="0"/>
              <a:t>Anonymous pipe</a:t>
            </a:r>
          </a:p>
          <a:p>
            <a:pPr lvl="3"/>
            <a:r>
              <a:rPr lang="en-US" altLang="zh-CN" dirty="0"/>
              <a:t>Named pipe</a:t>
            </a:r>
          </a:p>
          <a:p>
            <a:pPr lvl="2"/>
            <a:r>
              <a:rPr lang="en-US" altLang="zh-CN" dirty="0"/>
              <a:t>Synchronization mechanisms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906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46BC-53B4-48AC-A570-E55990D3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D315-A9EC-4DEB-9852-D776F52A1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Synchronization</a:t>
            </a:r>
          </a:p>
          <a:p>
            <a:pPr lvl="1"/>
            <a:r>
              <a:rPr lang="en-US" altLang="zh-CN" dirty="0"/>
              <a:t>Why is synchronization needed?</a:t>
            </a:r>
          </a:p>
          <a:p>
            <a:pPr lvl="2"/>
            <a:r>
              <a:rPr lang="en-US" altLang="zh-CN" dirty="0"/>
              <a:t>Concurrency</a:t>
            </a:r>
          </a:p>
          <a:p>
            <a:pPr lvl="2"/>
            <a:r>
              <a:rPr lang="en-US" altLang="zh-CN" dirty="0"/>
              <a:t>Not every interleaving of control flow will lead to desirable results</a:t>
            </a:r>
          </a:p>
          <a:p>
            <a:pPr lvl="1"/>
            <a:r>
              <a:rPr lang="en-US" altLang="zh-CN" dirty="0"/>
              <a:t>Thread safety</a:t>
            </a:r>
          </a:p>
          <a:p>
            <a:pPr lvl="2"/>
            <a:r>
              <a:rPr lang="en-US" altLang="zh-CN" dirty="0"/>
              <a:t>Shared mutable state</a:t>
            </a:r>
          </a:p>
          <a:p>
            <a:pPr lvl="1"/>
            <a:r>
              <a:rPr lang="en-US" altLang="zh-CN" dirty="0"/>
              <a:t>Synchronization mechanisms</a:t>
            </a:r>
          </a:p>
          <a:p>
            <a:pPr lvl="2"/>
            <a:r>
              <a:rPr lang="en-US" altLang="zh-CN" dirty="0"/>
              <a:t>Semaphore</a:t>
            </a:r>
          </a:p>
          <a:p>
            <a:pPr lvl="3"/>
            <a:r>
              <a:rPr lang="en-US" altLang="zh-CN" dirty="0"/>
              <a:t>Avoid as possible</a:t>
            </a:r>
          </a:p>
          <a:p>
            <a:pPr lvl="2"/>
            <a:r>
              <a:rPr lang="en-US" altLang="zh-CN" dirty="0"/>
              <a:t>Mutex + condition variable / monitor</a:t>
            </a:r>
          </a:p>
          <a:p>
            <a:pPr lvl="2"/>
            <a:r>
              <a:rPr lang="en-US" altLang="zh-CN" dirty="0"/>
              <a:t>Channel</a:t>
            </a:r>
          </a:p>
          <a:p>
            <a:pPr lvl="2"/>
            <a:r>
              <a:rPr lang="en-US" altLang="zh-CN" dirty="0"/>
              <a:t>Actor model</a:t>
            </a:r>
          </a:p>
          <a:p>
            <a:pPr lvl="2"/>
            <a:r>
              <a:rPr lang="en-US" altLang="zh-CN" dirty="0"/>
              <a:t>Thread-safe data structure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887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2F6B-078E-48F9-84BC-A145E329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DBFE-570C-4424-B410-7F273803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825"/>
          </a:xfrm>
        </p:spPr>
        <p:txBody>
          <a:bodyPr>
            <a:normAutofit/>
          </a:bodyPr>
          <a:lstStyle/>
          <a:p>
            <a:r>
              <a:rPr lang="en-US" altLang="zh-CN" dirty="0"/>
              <a:t>Classic synchronization problems</a:t>
            </a:r>
          </a:p>
          <a:p>
            <a:pPr lvl="1"/>
            <a:r>
              <a:rPr lang="en-US" altLang="zh-CN" dirty="0"/>
              <a:t>Dining philosophy</a:t>
            </a:r>
          </a:p>
          <a:p>
            <a:pPr lvl="2"/>
            <a:r>
              <a:rPr lang="en-US" altLang="zh-CN" dirty="0"/>
              <a:t>Mutex lock ordering rule</a:t>
            </a:r>
          </a:p>
          <a:p>
            <a:pPr lvl="1"/>
            <a:r>
              <a:rPr lang="en-US" altLang="zh-CN" dirty="0"/>
              <a:t>Producer-consumer and its generalization</a:t>
            </a:r>
          </a:p>
          <a:p>
            <a:pPr lvl="2"/>
            <a:r>
              <a:rPr lang="en-US" altLang="zh-CN" dirty="0"/>
              <a:t>Thread-safe queue</a:t>
            </a:r>
          </a:p>
          <a:p>
            <a:pPr lvl="2"/>
            <a:r>
              <a:rPr lang="en-US" altLang="zh-CN" dirty="0"/>
              <a:t>Multi-queue (priority)</a:t>
            </a:r>
          </a:p>
          <a:p>
            <a:pPr lvl="2"/>
            <a:r>
              <a:rPr lang="en-US" altLang="zh-CN" dirty="0"/>
              <a:t>Non-blocking</a:t>
            </a:r>
          </a:p>
          <a:p>
            <a:pPr lvl="2"/>
            <a:r>
              <a:rPr lang="en-US" altLang="zh-CN" dirty="0"/>
              <a:t>A release version: pool: put &amp; get, identical items -&gt; multi-threaded malloc</a:t>
            </a:r>
          </a:p>
          <a:p>
            <a:pPr lvl="1"/>
            <a:r>
              <a:rPr lang="en-US" altLang="zh-CN" dirty="0"/>
              <a:t>Reader-writer and its generalization</a:t>
            </a:r>
          </a:p>
          <a:p>
            <a:pPr lvl="2"/>
            <a:r>
              <a:rPr lang="en-US" altLang="zh-CN" dirty="0"/>
              <a:t>Capacity</a:t>
            </a:r>
          </a:p>
          <a:p>
            <a:pPr lvl="2"/>
            <a:r>
              <a:rPr lang="en-US" altLang="zh-CN" dirty="0"/>
              <a:t>Priority</a:t>
            </a:r>
          </a:p>
          <a:p>
            <a:pPr lvl="2"/>
            <a:r>
              <a:rPr lang="en-US" altLang="zh-CN" dirty="0"/>
              <a:t>Fairness</a:t>
            </a:r>
          </a:p>
        </p:txBody>
      </p:sp>
    </p:spTree>
    <p:extLst>
      <p:ext uri="{BB962C8B-B14F-4D97-AF65-F5344CB8AC3E}">
        <p14:creationId xmlns:p14="http://schemas.microsoft.com/office/powerpoint/2010/main" val="3163639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C3AA-F6D9-46B2-BD4B-F45AC19C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A5C6-38F2-4028-9C97-5A57CEBC7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Peterson’s algorithm</a:t>
            </a:r>
          </a:p>
          <a:p>
            <a:r>
              <a:rPr lang="en-US" altLang="zh-CN" dirty="0"/>
              <a:t>Dekker’s algorithm</a:t>
            </a:r>
          </a:p>
          <a:p>
            <a:endParaRPr lang="en-US" altLang="zh-CN" dirty="0"/>
          </a:p>
          <a:p>
            <a:r>
              <a:rPr lang="en-US" altLang="zh-CN" dirty="0"/>
              <a:t>Memory consistency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471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6FCF-A7A9-4151-B248-AE0CDA26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4262-9CF3-4D38-A1B2-0ACEBC09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final exam problem</a:t>
            </a:r>
          </a:p>
          <a:p>
            <a:pPr lvl="1"/>
            <a:r>
              <a:rPr lang="en-US" altLang="zh-CN" dirty="0"/>
              <a:t>Three solutions to the producer-consumer problem</a:t>
            </a:r>
          </a:p>
          <a:p>
            <a:pPr lvl="2"/>
            <a:r>
              <a:rPr lang="en-US" altLang="zh-CN" dirty="0"/>
              <a:t>Semaphore</a:t>
            </a:r>
          </a:p>
          <a:p>
            <a:pPr lvl="2"/>
            <a:r>
              <a:rPr lang="en-US" altLang="zh-CN" dirty="0"/>
              <a:t>Mutex + condition variable</a:t>
            </a:r>
          </a:p>
          <a:p>
            <a:pPr lvl="2"/>
            <a:r>
              <a:rPr lang="en-US" altLang="zh-CN" dirty="0"/>
              <a:t>Spinlock</a:t>
            </a:r>
          </a:p>
          <a:p>
            <a:pPr lvl="3"/>
            <a:r>
              <a:rPr lang="en-US" altLang="zh-CN" dirty="0"/>
              <a:t>Busy waiting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72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CAB8-6ACC-4805-9441-F55E73F4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&amp; 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B371-1D0D-47A3-BC25-1646DFBF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Synchronization</a:t>
            </a:r>
          </a:p>
          <a:p>
            <a:pPr lvl="1"/>
            <a:r>
              <a:rPr lang="en-US" altLang="zh-CN" dirty="0"/>
              <a:t>Deadlock</a:t>
            </a:r>
          </a:p>
          <a:p>
            <a:pPr lvl="2"/>
            <a:r>
              <a:rPr lang="en-US" altLang="zh-CN" dirty="0"/>
              <a:t>Detection</a:t>
            </a:r>
          </a:p>
          <a:p>
            <a:pPr lvl="2"/>
            <a:r>
              <a:rPr lang="en-US" altLang="zh-CN" dirty="0"/>
              <a:t>Avoidance</a:t>
            </a:r>
          </a:p>
          <a:p>
            <a:pPr lvl="2"/>
            <a:r>
              <a:rPr lang="en-US" altLang="zh-CN" dirty="0"/>
              <a:t>The essence of the ostrich algorithm</a:t>
            </a:r>
          </a:p>
          <a:p>
            <a:pPr lvl="3"/>
            <a:r>
              <a:rPr lang="en-US" altLang="zh-CN" dirty="0"/>
              <a:t>Amdahl’s law</a:t>
            </a:r>
          </a:p>
          <a:p>
            <a:pPr lvl="3"/>
            <a:r>
              <a:rPr lang="en-US" altLang="zh-CN" dirty="0"/>
              <a:t>Make the common case faster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26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177B-6586-4E56-9A56-BDB49A7E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“three easy pieces”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D8C8-558A-4C7B-9DBE-DDAF1C06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Virtualization</a:t>
            </a:r>
          </a:p>
          <a:p>
            <a:pPr lvl="1"/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Virtual memory</a:t>
            </a:r>
          </a:p>
          <a:p>
            <a:r>
              <a:rPr lang="en-US" altLang="zh-CN" dirty="0"/>
              <a:t>Concurrency</a:t>
            </a:r>
          </a:p>
          <a:p>
            <a:pPr lvl="1"/>
            <a:r>
              <a:rPr lang="en-US" altLang="zh-CN" dirty="0"/>
              <a:t>Thread</a:t>
            </a:r>
          </a:p>
          <a:p>
            <a:r>
              <a:rPr lang="en-US" altLang="zh-CN" dirty="0"/>
              <a:t>Persistence</a:t>
            </a:r>
          </a:p>
          <a:p>
            <a:pPr lvl="1"/>
            <a:r>
              <a:rPr lang="en-US" altLang="zh-CN" dirty="0"/>
              <a:t>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493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E4D6-F007-4EA2-A712-88CD943A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management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A87E-A17F-491E-9A6F-B7902F6E4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altLang="zh-CN" dirty="0"/>
              <a:t>Privileged arch – memory addressing</a:t>
            </a:r>
          </a:p>
          <a:p>
            <a:r>
              <a:rPr lang="en-US" altLang="zh-CN" dirty="0"/>
              <a:t>Segmentation vs paging</a:t>
            </a:r>
          </a:p>
          <a:p>
            <a:pPr lvl="1"/>
            <a:r>
              <a:rPr lang="en-US" altLang="zh-CN" dirty="0"/>
              <a:t>Virtual address -&gt; physical address</a:t>
            </a:r>
          </a:p>
          <a:p>
            <a:pPr lvl="1"/>
            <a:r>
              <a:rPr lang="en-US" altLang="zh-CN" dirty="0"/>
              <a:t>Hybrid</a:t>
            </a:r>
          </a:p>
          <a:p>
            <a:r>
              <a:rPr lang="en-US" altLang="zh-CN" dirty="0"/>
              <a:t>Segment addressing vs segmentation</a:t>
            </a:r>
          </a:p>
          <a:p>
            <a:pPr lvl="1"/>
            <a:r>
              <a:rPr lang="en-US" altLang="zh-CN" dirty="0"/>
              <a:t>Former: calculating virtual address</a:t>
            </a:r>
          </a:p>
          <a:p>
            <a:pPr lvl="1"/>
            <a:r>
              <a:rPr lang="en-US" altLang="zh-CN" dirty="0"/>
              <a:t>Latter: Virtual address -&gt; physical address</a:t>
            </a:r>
          </a:p>
          <a:p>
            <a:r>
              <a:rPr lang="en-US" altLang="zh-CN" dirty="0"/>
              <a:t>Why is segmentation not favored nowadays?</a:t>
            </a:r>
          </a:p>
          <a:p>
            <a:pPr lvl="1"/>
            <a:r>
              <a:rPr lang="en-US" altLang="zh-CN" dirty="0"/>
              <a:t>External fragments</a:t>
            </a:r>
          </a:p>
          <a:p>
            <a:pPr lvl="1"/>
            <a:r>
              <a:rPr lang="en-US" altLang="zh-CN" dirty="0"/>
              <a:t>Dynamic</a:t>
            </a:r>
          </a:p>
          <a:p>
            <a:pPr lvl="1"/>
            <a:r>
              <a:rPr lang="en-US" altLang="zh-CN" dirty="0"/>
              <a:t>Implementation complexity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888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1F24-664F-45E6-814A-E7CC7D7B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management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D237-D035-412B-AB85-609A7753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can be mapped in the address space?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525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1F24-664F-45E6-814A-E7CC7D7B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management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D237-D035-412B-AB85-609A7753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can be mapped in the address space?</a:t>
            </a:r>
          </a:p>
          <a:p>
            <a:pPr lvl="1"/>
            <a:r>
              <a:rPr lang="en-US" altLang="zh-CN" dirty="0"/>
              <a:t>Main memory</a:t>
            </a:r>
          </a:p>
          <a:p>
            <a:pPr lvl="1"/>
            <a:r>
              <a:rPr lang="en-US" altLang="zh-CN" dirty="0"/>
              <a:t>Disk</a:t>
            </a:r>
          </a:p>
          <a:p>
            <a:pPr lvl="2"/>
            <a:r>
              <a:rPr lang="en-US" altLang="zh-CN" dirty="0"/>
              <a:t>Swap space</a:t>
            </a:r>
          </a:p>
          <a:p>
            <a:pPr lvl="2"/>
            <a:r>
              <a:rPr lang="en-US" altLang="zh-CN" dirty="0"/>
              <a:t>File (</a:t>
            </a:r>
            <a:r>
              <a:rPr lang="en-US" altLang="zh-CN" dirty="0" err="1"/>
              <a:t>mmap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ROM</a:t>
            </a:r>
          </a:p>
          <a:p>
            <a:pPr lvl="1"/>
            <a:r>
              <a:rPr lang="en-US" altLang="zh-CN" dirty="0"/>
              <a:t>Other I/O device</a:t>
            </a:r>
          </a:p>
          <a:p>
            <a:pPr lvl="2"/>
            <a:r>
              <a:rPr lang="en-US" altLang="zh-CN" dirty="0"/>
              <a:t>Mapping of I/O device</a:t>
            </a:r>
          </a:p>
          <a:p>
            <a:pPr lvl="3"/>
            <a:r>
              <a:rPr lang="en-US" altLang="zh-CN" dirty="0"/>
              <a:t>Separate address or within the address space</a:t>
            </a:r>
          </a:p>
          <a:p>
            <a:pPr lvl="1"/>
            <a:r>
              <a:rPr lang="en-US" altLang="zh-CN" dirty="0"/>
              <a:t>GPU VRAM (video RAM)</a:t>
            </a:r>
          </a:p>
          <a:p>
            <a:pPr lvl="2"/>
            <a:r>
              <a:rPr lang="en-US" altLang="zh-CN" dirty="0"/>
              <a:t>AMD Smart Access Memory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689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103F-3CD1-4719-9A4D-F3FD0192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management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FD25-E6D3-43EF-A01C-CF5C4F6E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 replacement algorithm</a:t>
            </a:r>
          </a:p>
          <a:p>
            <a:pPr lvl="1"/>
            <a:r>
              <a:rPr lang="en-US" altLang="zh-CN" dirty="0"/>
              <a:t>Relationship with scheduling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909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103F-3CD1-4719-9A4D-F3FD0192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management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FD25-E6D3-43EF-A01C-CF5C4F6E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 replacement algorithm</a:t>
            </a:r>
          </a:p>
          <a:p>
            <a:pPr lvl="1"/>
            <a:r>
              <a:rPr lang="en-US" altLang="zh-CN" dirty="0"/>
              <a:t>Relationship with scheduling</a:t>
            </a:r>
          </a:p>
          <a:p>
            <a:pPr lvl="2"/>
            <a:r>
              <a:rPr lang="en-US" altLang="zh-CN" dirty="0"/>
              <a:t>spatial multiplexing vs temporal multiplexing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827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657E-53EF-4E6A-9E1D-32A7C436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management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BD57-9065-4922-B3DD-5CDC0A91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Three-level memory allocation</a:t>
            </a:r>
          </a:p>
          <a:p>
            <a:pPr lvl="1"/>
            <a:r>
              <a:rPr lang="en-US" altLang="zh-CN" dirty="0"/>
              <a:t>Physical page -&gt; virtual page -&gt; area</a:t>
            </a:r>
          </a:p>
          <a:p>
            <a:pPr lvl="2"/>
            <a:r>
              <a:rPr lang="en-US" altLang="zh-CN" dirty="0"/>
              <a:t>OS</a:t>
            </a:r>
          </a:p>
          <a:p>
            <a:pPr lvl="1"/>
            <a:r>
              <a:rPr lang="en-US" altLang="zh-CN" dirty="0"/>
              <a:t>Area -&gt; block (e.g., malloc)</a:t>
            </a:r>
          </a:p>
          <a:p>
            <a:pPr lvl="2"/>
            <a:r>
              <a:rPr lang="en-US" altLang="zh-CN" dirty="0"/>
              <a:t>PL</a:t>
            </a:r>
          </a:p>
          <a:p>
            <a:pPr lvl="1"/>
            <a:r>
              <a:rPr lang="en-US" altLang="zh-CN" dirty="0"/>
              <a:t>Block -&gt; field</a:t>
            </a:r>
          </a:p>
          <a:p>
            <a:pPr lvl="2"/>
            <a:r>
              <a:rPr lang="en-US" altLang="zh-CN" dirty="0"/>
              <a:t>PL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689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483A-623C-4178-8487-DC33B16A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system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35F5-132E-49AF-B01B-EF3D4F0EF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File operations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976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483A-623C-4178-8487-DC33B16A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system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35F5-132E-49AF-B01B-EF3D4F0E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altLang="zh-CN" dirty="0"/>
              <a:t>File operations</a:t>
            </a:r>
          </a:p>
          <a:p>
            <a:pPr lvl="1"/>
            <a:r>
              <a:rPr lang="en-US" altLang="zh-CN" dirty="0"/>
              <a:t>Create/delete</a:t>
            </a:r>
          </a:p>
          <a:p>
            <a:pPr lvl="1"/>
            <a:r>
              <a:rPr lang="en-US" altLang="zh-CN" dirty="0"/>
              <a:t>Open/close</a:t>
            </a:r>
          </a:p>
          <a:p>
            <a:pPr lvl="2"/>
            <a:r>
              <a:rPr lang="en-US" altLang="zh-CN" dirty="0"/>
              <a:t>Connection-oriented vs connectionless</a:t>
            </a:r>
          </a:p>
          <a:p>
            <a:pPr lvl="3"/>
            <a:r>
              <a:rPr lang="en-US" altLang="zh-CN" dirty="0"/>
              <a:t>TCP vs UDP</a:t>
            </a:r>
          </a:p>
          <a:p>
            <a:pPr lvl="1"/>
            <a:r>
              <a:rPr lang="en-US" altLang="zh-CN" dirty="0"/>
              <a:t>Read/write</a:t>
            </a:r>
          </a:p>
          <a:p>
            <a:pPr lvl="2"/>
            <a:r>
              <a:rPr lang="en-US" altLang="zh-CN" dirty="0"/>
              <a:t>File vs </a:t>
            </a:r>
            <a:r>
              <a:rPr lang="en-US" altLang="zh-CN" dirty="0" err="1"/>
              <a:t>mmap</a:t>
            </a:r>
            <a:endParaRPr lang="en-US" altLang="zh-CN" dirty="0"/>
          </a:p>
          <a:p>
            <a:pPr lvl="3"/>
            <a:r>
              <a:rPr lang="en-US" altLang="zh-CN" dirty="0"/>
              <a:t>Stream vs memory</a:t>
            </a:r>
          </a:p>
          <a:p>
            <a:pPr lvl="2"/>
            <a:r>
              <a:rPr lang="en-US" altLang="zh-CN" dirty="0"/>
              <a:t>Flush</a:t>
            </a:r>
          </a:p>
          <a:p>
            <a:pPr lvl="1"/>
            <a:r>
              <a:rPr lang="en-US" altLang="zh-CN" dirty="0"/>
              <a:t>Seek</a:t>
            </a:r>
          </a:p>
          <a:p>
            <a:pPr lvl="1"/>
            <a:r>
              <a:rPr lang="en-US" altLang="zh-CN" dirty="0"/>
              <a:t>Truncate</a:t>
            </a:r>
          </a:p>
          <a:p>
            <a:pPr lvl="1"/>
            <a:r>
              <a:rPr lang="en-US" altLang="zh-CN" dirty="0" err="1"/>
              <a:t>Fsync</a:t>
            </a:r>
            <a:endParaRPr lang="en-US" altLang="zh-CN" dirty="0"/>
          </a:p>
          <a:p>
            <a:pPr lvl="1"/>
            <a:r>
              <a:rPr lang="en-US" altLang="zh-CN" dirty="0"/>
              <a:t>Get attribute, set attribute, rename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680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C0B6-41A8-4BD5-8390-5EE4DD2A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system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C61D-2124-4D49-952D-4278D8E4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File types in Linux</a:t>
            </a:r>
          </a:p>
          <a:p>
            <a:pPr lvl="1"/>
            <a:r>
              <a:rPr lang="en-US" altLang="zh-CN" dirty="0"/>
              <a:t>Regular file</a:t>
            </a:r>
          </a:p>
          <a:p>
            <a:pPr lvl="1"/>
            <a:r>
              <a:rPr lang="en-US" altLang="zh-CN" dirty="0"/>
              <a:t>Directory</a:t>
            </a:r>
          </a:p>
          <a:p>
            <a:pPr lvl="1"/>
            <a:r>
              <a:rPr lang="en-US" altLang="zh-CN" dirty="0"/>
              <a:t>Pipe</a:t>
            </a:r>
          </a:p>
          <a:p>
            <a:pPr lvl="1"/>
            <a:r>
              <a:rPr lang="en-US" altLang="zh-CN" dirty="0"/>
              <a:t>Socket</a:t>
            </a:r>
          </a:p>
          <a:p>
            <a:pPr lvl="1"/>
            <a:r>
              <a:rPr lang="en-US" altLang="zh-CN" dirty="0"/>
              <a:t>Hard link</a:t>
            </a:r>
          </a:p>
          <a:p>
            <a:pPr lvl="1"/>
            <a:r>
              <a:rPr lang="en-US" altLang="zh-CN" dirty="0"/>
              <a:t>Soft link</a:t>
            </a:r>
          </a:p>
          <a:p>
            <a:pPr lvl="1"/>
            <a:r>
              <a:rPr lang="en-US" altLang="zh-CN" dirty="0"/>
              <a:t>Device</a:t>
            </a:r>
          </a:p>
          <a:p>
            <a:pPr lvl="2"/>
            <a:r>
              <a:rPr lang="en-US" altLang="zh-CN" dirty="0"/>
              <a:t>Block device vs character device</a:t>
            </a:r>
          </a:p>
          <a:p>
            <a:pPr lvl="3"/>
            <a:r>
              <a:rPr lang="en-US" altLang="zh-CN" dirty="0"/>
              <a:t>Disk vs socket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92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99DC-7ECE-4DC2-AC41-A0EFC20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system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1C14-C41A-453B-B09E-0F288291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6"/>
            <a:ext cx="10515600" cy="55340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Input: linear sequence of fixed-size blocks (logical blocks)</a:t>
            </a:r>
          </a:p>
          <a:p>
            <a:pPr lvl="1"/>
            <a:r>
              <a:rPr lang="en-US" altLang="zh-CN" dirty="0"/>
              <a:t>This abstraction is provided by I/O device management</a:t>
            </a:r>
          </a:p>
          <a:p>
            <a:r>
              <a:rPr lang="en-US" altLang="zh-CN" dirty="0"/>
              <a:t>File system layout</a:t>
            </a:r>
          </a:p>
          <a:p>
            <a:pPr lvl="1"/>
            <a:r>
              <a:rPr lang="en-US" altLang="zh-CN" dirty="0"/>
              <a:t>I-node, file</a:t>
            </a:r>
          </a:p>
          <a:p>
            <a:pPr lvl="1"/>
            <a:r>
              <a:rPr lang="en-US" altLang="zh-CN" dirty="0"/>
              <a:t>Bootstrap</a:t>
            </a:r>
          </a:p>
          <a:p>
            <a:r>
              <a:rPr lang="en-US" altLang="zh-CN" dirty="0"/>
              <a:t>Hierarchy</a:t>
            </a:r>
          </a:p>
          <a:p>
            <a:pPr lvl="1"/>
            <a:r>
              <a:rPr lang="en-US" altLang="zh-CN" dirty="0"/>
              <a:t>Pathname</a:t>
            </a:r>
          </a:p>
          <a:p>
            <a:r>
              <a:rPr lang="en-US" altLang="zh-CN" dirty="0"/>
              <a:t>Depend on the underlying </a:t>
            </a:r>
            <a:r>
              <a:rPr lang="en-US" altLang="zh-CN" b="1" dirty="0"/>
              <a:t>storage medium</a:t>
            </a:r>
          </a:p>
          <a:p>
            <a:pPr lvl="1"/>
            <a:r>
              <a:rPr lang="en-US" altLang="zh-CN" dirty="0"/>
              <a:t>HDD vs SSD</a:t>
            </a:r>
          </a:p>
          <a:p>
            <a:r>
              <a:rPr lang="en-US" altLang="zh-CN" dirty="0"/>
              <a:t>RAID</a:t>
            </a:r>
          </a:p>
          <a:p>
            <a:pPr lvl="1"/>
            <a:r>
              <a:rPr lang="en-US" altLang="zh-CN" dirty="0"/>
              <a:t>Redundant array of inexpensive disks</a:t>
            </a:r>
          </a:p>
          <a:p>
            <a:pPr lvl="1"/>
            <a:r>
              <a:rPr lang="en-US" altLang="zh-CN" dirty="0"/>
              <a:t>Performance reliability</a:t>
            </a:r>
          </a:p>
          <a:p>
            <a:endParaRPr lang="en-US" altLang="zh-CN" dirty="0"/>
          </a:p>
          <a:p>
            <a:r>
              <a:rPr lang="en-US" altLang="zh-CN" dirty="0"/>
              <a:t>Went through significant changes in every modern OS</a:t>
            </a:r>
          </a:p>
        </p:txBody>
      </p:sp>
    </p:spTree>
    <p:extLst>
      <p:ext uri="{BB962C8B-B14F-4D97-AF65-F5344CB8AC3E}">
        <p14:creationId xmlns:p14="http://schemas.microsoft.com/office/powerpoint/2010/main" val="29255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177B-6586-4E56-9A56-BDB49A7E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“three easy pieces”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D8C8-558A-4C7B-9DBE-DDAF1C06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Virtualization</a:t>
            </a:r>
          </a:p>
          <a:p>
            <a:pPr lvl="1"/>
            <a:r>
              <a:rPr lang="en-US" altLang="zh-CN" dirty="0"/>
              <a:t>What is virtualization?</a:t>
            </a:r>
          </a:p>
          <a:p>
            <a:pPr lvl="1"/>
            <a:r>
              <a:rPr lang="en-US" altLang="zh-CN" dirty="0"/>
              <a:t>Difference between virtualization and abstraction</a:t>
            </a:r>
          </a:p>
        </p:txBody>
      </p:sp>
    </p:spTree>
    <p:extLst>
      <p:ext uri="{BB962C8B-B14F-4D97-AF65-F5344CB8AC3E}">
        <p14:creationId xmlns:p14="http://schemas.microsoft.com/office/powerpoint/2010/main" val="3752755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17A8-B899-4BB0-A354-2DC8BA80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 device management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8EAC-402D-4B5C-9D04-5FF75ACA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Disk</a:t>
            </a:r>
          </a:p>
          <a:p>
            <a:pPr lvl="1"/>
            <a:r>
              <a:rPr lang="en-US" altLang="zh-CN" dirty="0"/>
              <a:t>HDD vs SSD</a:t>
            </a:r>
          </a:p>
          <a:p>
            <a:r>
              <a:rPr lang="en-US" altLang="zh-CN" dirty="0"/>
              <a:t>Timer</a:t>
            </a:r>
          </a:p>
          <a:p>
            <a:pPr lvl="1"/>
            <a:r>
              <a:rPr lang="en-US" altLang="zh-CN" dirty="0"/>
              <a:t>Timer vs clock</a:t>
            </a:r>
          </a:p>
          <a:p>
            <a:r>
              <a:rPr lang="en-US" altLang="zh-CN" dirty="0"/>
              <a:t>Keyboard, mouse, monitor</a:t>
            </a:r>
          </a:p>
          <a:p>
            <a:endParaRPr lang="en-US" altLang="zh-CN" dirty="0"/>
          </a:p>
          <a:p>
            <a:r>
              <a:rPr lang="en-US" altLang="zh-CN" dirty="0"/>
              <a:t>What is a driver?</a:t>
            </a:r>
          </a:p>
          <a:p>
            <a:pPr lvl="1"/>
            <a:r>
              <a:rPr lang="en-US" altLang="zh-CN" dirty="0"/>
              <a:t>Does CPU need a driver?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043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2D5C-998C-4148-AC68-81B8CD29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coroutine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0DDE-6B47-4B64-8843-B91285D8A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76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User-level thread</a:t>
            </a:r>
          </a:p>
          <a:p>
            <a:pPr lvl="1"/>
            <a:r>
              <a:rPr lang="en-US" altLang="zh-CN" dirty="0"/>
              <a:t>Assign coroutines to threads</a:t>
            </a:r>
          </a:p>
          <a:p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 err="1"/>
              <a:t>Stackful</a:t>
            </a:r>
            <a:endParaRPr lang="en-US" altLang="zh-CN" dirty="0"/>
          </a:p>
          <a:p>
            <a:pPr lvl="2"/>
            <a:r>
              <a:rPr lang="en-US" altLang="zh-CN" dirty="0"/>
              <a:t>Go</a:t>
            </a:r>
          </a:p>
          <a:p>
            <a:pPr lvl="3"/>
            <a:r>
              <a:rPr lang="en-US" altLang="zh-CN" dirty="0"/>
              <a:t>Goroutine + channel + asynchrony</a:t>
            </a:r>
          </a:p>
          <a:p>
            <a:pPr lvl="2"/>
            <a:r>
              <a:rPr lang="en-US" altLang="zh-CN" dirty="0"/>
              <a:t>C++ boost</a:t>
            </a:r>
          </a:p>
          <a:p>
            <a:pPr lvl="1"/>
            <a:r>
              <a:rPr lang="en-US" altLang="zh-CN" dirty="0" err="1"/>
              <a:t>Stackless</a:t>
            </a:r>
            <a:endParaRPr lang="en-US" altLang="zh-CN" dirty="0"/>
          </a:p>
          <a:p>
            <a:pPr lvl="2"/>
            <a:r>
              <a:rPr lang="en-US" altLang="zh-CN" dirty="0"/>
              <a:t>Rust, </a:t>
            </a:r>
            <a:r>
              <a:rPr lang="en-US" altLang="zh-CN" dirty="0" err="1"/>
              <a:t>kotlin</a:t>
            </a:r>
            <a:r>
              <a:rPr lang="en-US" altLang="zh-CN" dirty="0"/>
              <a:t> (</a:t>
            </a:r>
            <a:r>
              <a:rPr lang="en-US" altLang="zh-CN" dirty="0" err="1"/>
              <a:t>kotlin-jvm</a:t>
            </a:r>
            <a:r>
              <a:rPr lang="en-US" altLang="zh-CN" dirty="0"/>
              <a:t> no auto-assignment), C++23</a:t>
            </a:r>
          </a:p>
          <a:p>
            <a:pPr lvl="2"/>
            <a:r>
              <a:rPr lang="en-US" altLang="zh-CN" dirty="0"/>
              <a:t>Continuation</a:t>
            </a:r>
          </a:p>
          <a:p>
            <a:pPr lvl="2"/>
            <a:r>
              <a:rPr lang="en-US" altLang="zh-CN" dirty="0"/>
              <a:t>Python generator</a:t>
            </a:r>
          </a:p>
          <a:p>
            <a:pPr lvl="2"/>
            <a:r>
              <a:rPr lang="en-US" altLang="zh-CN" dirty="0" err="1"/>
              <a:t>Suspendable</a:t>
            </a:r>
            <a:r>
              <a:rPr lang="en-US" altLang="zh-CN" dirty="0"/>
              <a:t> function</a:t>
            </a:r>
          </a:p>
          <a:p>
            <a:pPr lvl="3"/>
            <a:r>
              <a:rPr lang="en-US" altLang="zh-CN" dirty="0" err="1"/>
              <a:t>Suspendable</a:t>
            </a:r>
            <a:r>
              <a:rPr lang="en-US" altLang="zh-CN" dirty="0"/>
              <a:t> point</a:t>
            </a:r>
          </a:p>
          <a:p>
            <a:pPr lvl="3"/>
            <a:r>
              <a:rPr lang="en-US" altLang="zh-CN" dirty="0"/>
              <a:t>Information to be saved (continuation)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01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177B-6586-4E56-9A56-BDB49A7E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“three easy pieces”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D8C8-558A-4C7B-9DBE-DDAF1C06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Virtualization</a:t>
            </a:r>
          </a:p>
          <a:p>
            <a:pPr lvl="1"/>
            <a:r>
              <a:rPr lang="en-US" altLang="zh-CN" dirty="0"/>
              <a:t>What is virtualization?</a:t>
            </a:r>
          </a:p>
          <a:p>
            <a:pPr lvl="2"/>
            <a:r>
              <a:rPr lang="en-US" altLang="zh-CN" dirty="0"/>
              <a:t>Virtualize the </a:t>
            </a:r>
            <a:r>
              <a:rPr lang="en-US" altLang="zh-CN" b="1" dirty="0"/>
              <a:t>physical</a:t>
            </a:r>
            <a:r>
              <a:rPr lang="en-US" altLang="zh-CN" dirty="0"/>
              <a:t> device and provide a </a:t>
            </a:r>
            <a:r>
              <a:rPr lang="en-US" altLang="zh-CN" b="1" dirty="0"/>
              <a:t>virtual</a:t>
            </a:r>
            <a:r>
              <a:rPr lang="en-US" altLang="zh-CN" dirty="0"/>
              <a:t> one</a:t>
            </a:r>
          </a:p>
          <a:p>
            <a:pPr lvl="1"/>
            <a:r>
              <a:rPr lang="en-US" altLang="zh-CN" dirty="0"/>
              <a:t>Difference between virtualization and abstraction</a:t>
            </a:r>
          </a:p>
          <a:p>
            <a:pPr lvl="2"/>
            <a:r>
              <a:rPr lang="en-US" altLang="zh-CN" dirty="0"/>
              <a:t>Abstraction: hiding low-level details</a:t>
            </a:r>
          </a:p>
          <a:p>
            <a:pPr lvl="2"/>
            <a:r>
              <a:rPr lang="en-US" altLang="zh-CN" dirty="0"/>
              <a:t>Sometime they appear simultaneously</a:t>
            </a:r>
          </a:p>
          <a:p>
            <a:pPr lvl="2"/>
            <a:r>
              <a:rPr lang="en-US" altLang="zh-CN" dirty="0"/>
              <a:t>It’s possible that the virtual one is more complex than the physical one</a:t>
            </a:r>
          </a:p>
          <a:p>
            <a:pPr lvl="2"/>
            <a:r>
              <a:rPr lang="en-US" altLang="zh-CN" dirty="0"/>
              <a:t>Abstraction doesn’t necessarily provide a virtual device</a:t>
            </a:r>
          </a:p>
          <a:p>
            <a:pPr lvl="3"/>
            <a:r>
              <a:rPr lang="en-US" altLang="zh-CN" dirty="0"/>
              <a:t>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60233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1077-03A4-401D-8E48-2AA345BC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“three easy pieces”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6F2E8-A21C-41E4-AA3F-E1717D16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Concurrency</a:t>
            </a:r>
          </a:p>
          <a:p>
            <a:pPr lvl="1"/>
            <a:r>
              <a:rPr lang="en-US" altLang="zh-CN" dirty="0"/>
              <a:t>What is concurrency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7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1077-03A4-401D-8E48-2AA345BC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“three easy pieces”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6F2E8-A21C-41E4-AA3F-E1717D16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Concurrency</a:t>
            </a:r>
          </a:p>
          <a:p>
            <a:pPr lvl="1"/>
            <a:r>
              <a:rPr lang="en-US" altLang="zh-CN" dirty="0"/>
              <a:t>What is concurrency?</a:t>
            </a:r>
          </a:p>
          <a:p>
            <a:pPr lvl="2"/>
            <a:r>
              <a:rPr lang="en-US" altLang="zh-CN" dirty="0"/>
              <a:t>Interleaving of control flow</a:t>
            </a:r>
          </a:p>
          <a:p>
            <a:pPr lvl="1"/>
            <a:r>
              <a:rPr lang="en-US" altLang="zh-CN" dirty="0"/>
              <a:t>Why concurrency?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56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1077-03A4-401D-8E48-2AA345BC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“three easy pieces”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6F2E8-A21C-41E4-AA3F-E1717D16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Concurrency</a:t>
            </a:r>
          </a:p>
          <a:p>
            <a:pPr lvl="1"/>
            <a:r>
              <a:rPr lang="en-US" altLang="zh-CN" dirty="0"/>
              <a:t>What is concurrency?</a:t>
            </a:r>
          </a:p>
          <a:p>
            <a:pPr lvl="2"/>
            <a:r>
              <a:rPr lang="en-US" altLang="zh-CN" dirty="0"/>
              <a:t>Interleaving of control flow</a:t>
            </a:r>
          </a:p>
          <a:p>
            <a:pPr lvl="1"/>
            <a:r>
              <a:rPr lang="en-US" altLang="zh-CN" dirty="0"/>
              <a:t>Why concurrency?</a:t>
            </a:r>
          </a:p>
          <a:p>
            <a:pPr lvl="2"/>
            <a:r>
              <a:rPr lang="en-US" altLang="zh-CN" dirty="0"/>
              <a:t>The physical world is concurrent, thus the capability of parallelism</a:t>
            </a:r>
          </a:p>
          <a:p>
            <a:pPr lvl="2"/>
            <a:r>
              <a:rPr lang="en-US" altLang="zh-CN" dirty="0"/>
              <a:t>Due to the lack of dependencies most of the time, speedup can be achieved via concurrency</a:t>
            </a:r>
          </a:p>
          <a:p>
            <a:pPr lvl="3"/>
            <a:r>
              <a:rPr lang="en-US" altLang="zh-CN" dirty="0"/>
              <a:t>What about </a:t>
            </a:r>
            <a:r>
              <a:rPr lang="en-US" altLang="zh-CN" b="1" dirty="0"/>
              <a:t>single-core CPU</a:t>
            </a:r>
            <a:r>
              <a:rPr lang="en-US" altLang="zh-CN" dirty="0"/>
              <a:t>? In a narrow sense, there is no parallelism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87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1974</Words>
  <Application>Microsoft Office PowerPoint</Application>
  <PresentationFormat>Widescreen</PresentationFormat>
  <Paragraphs>468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DejaVuSans</vt:lpstr>
      <vt:lpstr>等线</vt:lpstr>
      <vt:lpstr>等线 Light</vt:lpstr>
      <vt:lpstr>Arial</vt:lpstr>
      <vt:lpstr>Office Theme</vt:lpstr>
      <vt:lpstr>CSAPP Line III &amp; Operating Systems</vt:lpstr>
      <vt:lpstr>Three key abstractions</vt:lpstr>
      <vt:lpstr>Three key abstractions &amp; three key managements</vt:lpstr>
      <vt:lpstr>“three easy pieces”</vt:lpstr>
      <vt:lpstr>“three easy pieces”</vt:lpstr>
      <vt:lpstr>“three easy pieces”</vt:lpstr>
      <vt:lpstr>“three easy pieces”</vt:lpstr>
      <vt:lpstr>“three easy pieces”</vt:lpstr>
      <vt:lpstr>“three easy pieces”</vt:lpstr>
      <vt:lpstr>“three easy pieces”</vt:lpstr>
      <vt:lpstr>“three easy pieces”</vt:lpstr>
      <vt:lpstr>“three easy pieces”</vt:lpstr>
      <vt:lpstr>“three easy pieces”</vt:lpstr>
      <vt:lpstr>Process &amp; thread</vt:lpstr>
      <vt:lpstr>Process &amp; thread</vt:lpstr>
      <vt:lpstr>Process &amp; thread</vt:lpstr>
      <vt:lpstr>Process &amp; thread</vt:lpstr>
      <vt:lpstr>Process &amp; thread</vt:lpstr>
      <vt:lpstr>Process &amp; thread</vt:lpstr>
      <vt:lpstr>Process &amp; thread</vt:lpstr>
      <vt:lpstr>Process &amp; thread</vt:lpstr>
      <vt:lpstr>Process &amp; thread</vt:lpstr>
      <vt:lpstr>Process &amp; thread</vt:lpstr>
      <vt:lpstr>Process &amp; thread</vt:lpstr>
      <vt:lpstr>Process &amp; thread</vt:lpstr>
      <vt:lpstr>Process &amp; thread</vt:lpstr>
      <vt:lpstr>Process &amp; thread</vt:lpstr>
      <vt:lpstr>Process &amp; thread</vt:lpstr>
      <vt:lpstr>Process &amp; Threads</vt:lpstr>
      <vt:lpstr>Process &amp; Threads</vt:lpstr>
      <vt:lpstr>Process &amp; Threads</vt:lpstr>
      <vt:lpstr>Process &amp; Threads</vt:lpstr>
      <vt:lpstr>Process &amp; threads</vt:lpstr>
      <vt:lpstr>Process &amp; threads</vt:lpstr>
      <vt:lpstr>Process &amp; thread</vt:lpstr>
      <vt:lpstr>Process &amp; thread</vt:lpstr>
      <vt:lpstr>Process &amp; thread</vt:lpstr>
      <vt:lpstr>Process &amp; thread</vt:lpstr>
      <vt:lpstr>Process &amp; thread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File system</vt:lpstr>
      <vt:lpstr>File system</vt:lpstr>
      <vt:lpstr>File system</vt:lpstr>
      <vt:lpstr>File system</vt:lpstr>
      <vt:lpstr>I/O device management</vt:lpstr>
      <vt:lpstr>coroutine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CSAPP Line III &amp; Operating Systems</dc:title>
  <dc:creator>游 震邦</dc:creator>
  <cp:lastModifiedBy>游 震邦</cp:lastModifiedBy>
  <cp:revision>27</cp:revision>
  <dcterms:created xsi:type="dcterms:W3CDTF">2022-01-13T12:13:15Z</dcterms:created>
  <dcterms:modified xsi:type="dcterms:W3CDTF">2022-01-14T03:37:50Z</dcterms:modified>
</cp:coreProperties>
</file>