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5" r:id="rId5"/>
    <p:sldId id="269" r:id="rId6"/>
    <p:sldId id="260" r:id="rId7"/>
    <p:sldId id="259" r:id="rId8"/>
    <p:sldId id="261" r:id="rId9"/>
    <p:sldId id="276" r:id="rId10"/>
    <p:sldId id="262" r:id="rId11"/>
    <p:sldId id="265" r:id="rId12"/>
    <p:sldId id="263" r:id="rId13"/>
    <p:sldId id="264" r:id="rId14"/>
    <p:sldId id="270" r:id="rId15"/>
    <p:sldId id="266" r:id="rId16"/>
    <p:sldId id="277" r:id="rId17"/>
    <p:sldId id="267" r:id="rId18"/>
    <p:sldId id="268" r:id="rId19"/>
    <p:sldId id="272" r:id="rId20"/>
    <p:sldId id="271" r:id="rId21"/>
    <p:sldId id="273" r:id="rId22"/>
    <p:sldId id="274" r:id="rId23"/>
    <p:sldId id="27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72" y="2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9E154-7F56-4D5E-BF57-73B4BE029070}"/>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3D01C60B-FFC1-4252-B9C8-7E89E5AFD1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329703F2-E714-48C6-A00F-A8CCB3E53BF6}"/>
              </a:ext>
            </a:extLst>
          </p:cNvPr>
          <p:cNvSpPr>
            <a:spLocks noGrp="1"/>
          </p:cNvSpPr>
          <p:nvPr>
            <p:ph type="dt" sz="half" idx="10"/>
          </p:nvPr>
        </p:nvSpPr>
        <p:spPr/>
        <p:txBody>
          <a:bodyPr/>
          <a:lstStyle/>
          <a:p>
            <a:fld id="{88948353-DC6B-42E2-9C03-BC0E1BC7D5F4}" type="datetimeFigureOut">
              <a:rPr lang="zh-CN" altLang="en-US" smtClean="0"/>
              <a:t>2022/1/10</a:t>
            </a:fld>
            <a:endParaRPr lang="zh-CN" altLang="en-US"/>
          </a:p>
        </p:txBody>
      </p:sp>
      <p:sp>
        <p:nvSpPr>
          <p:cNvPr id="5" name="Footer Placeholder 4">
            <a:extLst>
              <a:ext uri="{FF2B5EF4-FFF2-40B4-BE49-F238E27FC236}">
                <a16:creationId xmlns:a16="http://schemas.microsoft.com/office/drawing/2014/main" id="{069C7381-A0EC-4C53-AF8B-FE05205C74A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D31B709-4C2C-4328-965E-4889A5753991}"/>
              </a:ext>
            </a:extLst>
          </p:cNvPr>
          <p:cNvSpPr>
            <a:spLocks noGrp="1"/>
          </p:cNvSpPr>
          <p:nvPr>
            <p:ph type="sldNum" sz="quarter" idx="12"/>
          </p:nvPr>
        </p:nvSpPr>
        <p:spPr/>
        <p:txBody>
          <a:bodyPr/>
          <a:lstStyle/>
          <a:p>
            <a:fld id="{5C7A9366-B877-4D47-B320-6B516D071C88}" type="slidenum">
              <a:rPr lang="zh-CN" altLang="en-US" smtClean="0"/>
              <a:t>‹#›</a:t>
            </a:fld>
            <a:endParaRPr lang="zh-CN" altLang="en-US"/>
          </a:p>
        </p:txBody>
      </p:sp>
    </p:spTree>
    <p:extLst>
      <p:ext uri="{BB962C8B-B14F-4D97-AF65-F5344CB8AC3E}">
        <p14:creationId xmlns:p14="http://schemas.microsoft.com/office/powerpoint/2010/main" val="1955621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0A905-08BB-4C73-9707-D5B121310CF8}"/>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8367DE96-B913-43FB-9F6F-9D84776A4D33}"/>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5D54D01-A734-4188-8F73-1D766F3184CB}"/>
              </a:ext>
            </a:extLst>
          </p:cNvPr>
          <p:cNvSpPr>
            <a:spLocks noGrp="1"/>
          </p:cNvSpPr>
          <p:nvPr>
            <p:ph type="dt" sz="half" idx="10"/>
          </p:nvPr>
        </p:nvSpPr>
        <p:spPr/>
        <p:txBody>
          <a:bodyPr/>
          <a:lstStyle/>
          <a:p>
            <a:fld id="{88948353-DC6B-42E2-9C03-BC0E1BC7D5F4}" type="datetimeFigureOut">
              <a:rPr lang="zh-CN" altLang="en-US" smtClean="0"/>
              <a:t>2022/1/10</a:t>
            </a:fld>
            <a:endParaRPr lang="zh-CN" altLang="en-US"/>
          </a:p>
        </p:txBody>
      </p:sp>
      <p:sp>
        <p:nvSpPr>
          <p:cNvPr id="5" name="Footer Placeholder 4">
            <a:extLst>
              <a:ext uri="{FF2B5EF4-FFF2-40B4-BE49-F238E27FC236}">
                <a16:creationId xmlns:a16="http://schemas.microsoft.com/office/drawing/2014/main" id="{AEF081FD-4016-49F3-93A8-5FD90F2305D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ED85B92-C2CC-408D-BEBA-3D0AD88C514C}"/>
              </a:ext>
            </a:extLst>
          </p:cNvPr>
          <p:cNvSpPr>
            <a:spLocks noGrp="1"/>
          </p:cNvSpPr>
          <p:nvPr>
            <p:ph type="sldNum" sz="quarter" idx="12"/>
          </p:nvPr>
        </p:nvSpPr>
        <p:spPr/>
        <p:txBody>
          <a:bodyPr/>
          <a:lstStyle/>
          <a:p>
            <a:fld id="{5C7A9366-B877-4D47-B320-6B516D071C88}" type="slidenum">
              <a:rPr lang="zh-CN" altLang="en-US" smtClean="0"/>
              <a:t>‹#›</a:t>
            </a:fld>
            <a:endParaRPr lang="zh-CN" altLang="en-US"/>
          </a:p>
        </p:txBody>
      </p:sp>
    </p:spTree>
    <p:extLst>
      <p:ext uri="{BB962C8B-B14F-4D97-AF65-F5344CB8AC3E}">
        <p14:creationId xmlns:p14="http://schemas.microsoft.com/office/powerpoint/2010/main" val="299544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B55702-BB95-4864-B75B-C7B453EAE5FD}"/>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925ACA3B-3EA5-42AB-8CC6-7230E129F739}"/>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37D789A-8DD9-4AD1-B2A6-30F396187032}"/>
              </a:ext>
            </a:extLst>
          </p:cNvPr>
          <p:cNvSpPr>
            <a:spLocks noGrp="1"/>
          </p:cNvSpPr>
          <p:nvPr>
            <p:ph type="dt" sz="half" idx="10"/>
          </p:nvPr>
        </p:nvSpPr>
        <p:spPr/>
        <p:txBody>
          <a:bodyPr/>
          <a:lstStyle/>
          <a:p>
            <a:fld id="{88948353-DC6B-42E2-9C03-BC0E1BC7D5F4}" type="datetimeFigureOut">
              <a:rPr lang="zh-CN" altLang="en-US" smtClean="0"/>
              <a:t>2022/1/10</a:t>
            </a:fld>
            <a:endParaRPr lang="zh-CN" altLang="en-US"/>
          </a:p>
        </p:txBody>
      </p:sp>
      <p:sp>
        <p:nvSpPr>
          <p:cNvPr id="5" name="Footer Placeholder 4">
            <a:extLst>
              <a:ext uri="{FF2B5EF4-FFF2-40B4-BE49-F238E27FC236}">
                <a16:creationId xmlns:a16="http://schemas.microsoft.com/office/drawing/2014/main" id="{4AE96843-BF55-4B31-9833-05AAE51384A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9F4F756-21AA-43B2-9D7A-15A3B62EB04F}"/>
              </a:ext>
            </a:extLst>
          </p:cNvPr>
          <p:cNvSpPr>
            <a:spLocks noGrp="1"/>
          </p:cNvSpPr>
          <p:nvPr>
            <p:ph type="sldNum" sz="quarter" idx="12"/>
          </p:nvPr>
        </p:nvSpPr>
        <p:spPr/>
        <p:txBody>
          <a:bodyPr/>
          <a:lstStyle/>
          <a:p>
            <a:fld id="{5C7A9366-B877-4D47-B320-6B516D071C88}" type="slidenum">
              <a:rPr lang="zh-CN" altLang="en-US" smtClean="0"/>
              <a:t>‹#›</a:t>
            </a:fld>
            <a:endParaRPr lang="zh-CN" altLang="en-US"/>
          </a:p>
        </p:txBody>
      </p:sp>
    </p:spTree>
    <p:extLst>
      <p:ext uri="{BB962C8B-B14F-4D97-AF65-F5344CB8AC3E}">
        <p14:creationId xmlns:p14="http://schemas.microsoft.com/office/powerpoint/2010/main" val="4143983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22499-A155-4A91-80EA-AE377774E2D2}"/>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4C6C914-8858-44B0-A428-14DEB97AFAF0}"/>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DECDA2C-AD57-41D3-B079-E7375BF364C1}"/>
              </a:ext>
            </a:extLst>
          </p:cNvPr>
          <p:cNvSpPr>
            <a:spLocks noGrp="1"/>
          </p:cNvSpPr>
          <p:nvPr>
            <p:ph type="dt" sz="half" idx="10"/>
          </p:nvPr>
        </p:nvSpPr>
        <p:spPr/>
        <p:txBody>
          <a:bodyPr/>
          <a:lstStyle/>
          <a:p>
            <a:fld id="{88948353-DC6B-42E2-9C03-BC0E1BC7D5F4}" type="datetimeFigureOut">
              <a:rPr lang="zh-CN" altLang="en-US" smtClean="0"/>
              <a:t>2022/1/10</a:t>
            </a:fld>
            <a:endParaRPr lang="zh-CN" altLang="en-US"/>
          </a:p>
        </p:txBody>
      </p:sp>
      <p:sp>
        <p:nvSpPr>
          <p:cNvPr id="5" name="Footer Placeholder 4">
            <a:extLst>
              <a:ext uri="{FF2B5EF4-FFF2-40B4-BE49-F238E27FC236}">
                <a16:creationId xmlns:a16="http://schemas.microsoft.com/office/drawing/2014/main" id="{89F8674B-A9DB-422F-A1C5-8D7B4513494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18C4450-2171-49D1-972C-8FE359B262AF}"/>
              </a:ext>
            </a:extLst>
          </p:cNvPr>
          <p:cNvSpPr>
            <a:spLocks noGrp="1"/>
          </p:cNvSpPr>
          <p:nvPr>
            <p:ph type="sldNum" sz="quarter" idx="12"/>
          </p:nvPr>
        </p:nvSpPr>
        <p:spPr/>
        <p:txBody>
          <a:bodyPr/>
          <a:lstStyle/>
          <a:p>
            <a:fld id="{5C7A9366-B877-4D47-B320-6B516D071C88}" type="slidenum">
              <a:rPr lang="zh-CN" altLang="en-US" smtClean="0"/>
              <a:t>‹#›</a:t>
            </a:fld>
            <a:endParaRPr lang="zh-CN" altLang="en-US"/>
          </a:p>
        </p:txBody>
      </p:sp>
    </p:spTree>
    <p:extLst>
      <p:ext uri="{BB962C8B-B14F-4D97-AF65-F5344CB8AC3E}">
        <p14:creationId xmlns:p14="http://schemas.microsoft.com/office/powerpoint/2010/main" val="859657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A2FEB-6D55-4B8C-84AF-7EA91AFCD436}"/>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84F7C6A-6421-4434-A953-4B2C0F010C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B0585C5B-E487-4C6C-A804-0821225B14DF}"/>
              </a:ext>
            </a:extLst>
          </p:cNvPr>
          <p:cNvSpPr>
            <a:spLocks noGrp="1"/>
          </p:cNvSpPr>
          <p:nvPr>
            <p:ph type="dt" sz="half" idx="10"/>
          </p:nvPr>
        </p:nvSpPr>
        <p:spPr/>
        <p:txBody>
          <a:bodyPr/>
          <a:lstStyle/>
          <a:p>
            <a:fld id="{88948353-DC6B-42E2-9C03-BC0E1BC7D5F4}" type="datetimeFigureOut">
              <a:rPr lang="zh-CN" altLang="en-US" smtClean="0"/>
              <a:t>2022/1/10</a:t>
            </a:fld>
            <a:endParaRPr lang="zh-CN" altLang="en-US"/>
          </a:p>
        </p:txBody>
      </p:sp>
      <p:sp>
        <p:nvSpPr>
          <p:cNvPr id="5" name="Footer Placeholder 4">
            <a:extLst>
              <a:ext uri="{FF2B5EF4-FFF2-40B4-BE49-F238E27FC236}">
                <a16:creationId xmlns:a16="http://schemas.microsoft.com/office/drawing/2014/main" id="{9BF1EAF6-891E-4AAC-8A65-DF71C1B8EA4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8658C68-5D5D-443B-98E6-5A1E1571AF50}"/>
              </a:ext>
            </a:extLst>
          </p:cNvPr>
          <p:cNvSpPr>
            <a:spLocks noGrp="1"/>
          </p:cNvSpPr>
          <p:nvPr>
            <p:ph type="sldNum" sz="quarter" idx="12"/>
          </p:nvPr>
        </p:nvSpPr>
        <p:spPr/>
        <p:txBody>
          <a:bodyPr/>
          <a:lstStyle/>
          <a:p>
            <a:fld id="{5C7A9366-B877-4D47-B320-6B516D071C88}" type="slidenum">
              <a:rPr lang="zh-CN" altLang="en-US" smtClean="0"/>
              <a:t>‹#›</a:t>
            </a:fld>
            <a:endParaRPr lang="zh-CN" altLang="en-US"/>
          </a:p>
        </p:txBody>
      </p:sp>
    </p:spTree>
    <p:extLst>
      <p:ext uri="{BB962C8B-B14F-4D97-AF65-F5344CB8AC3E}">
        <p14:creationId xmlns:p14="http://schemas.microsoft.com/office/powerpoint/2010/main" val="1512794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5FE27-4BEC-4ED0-A9D5-A569F61C3185}"/>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4ACDC8E-5D7C-4C05-AEAE-8AF43DFFDF22}"/>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A46B488F-4205-4ECC-BD57-60B486EC668B}"/>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92D8F0F1-CF71-488E-8FA6-683F10CC5C31}"/>
              </a:ext>
            </a:extLst>
          </p:cNvPr>
          <p:cNvSpPr>
            <a:spLocks noGrp="1"/>
          </p:cNvSpPr>
          <p:nvPr>
            <p:ph type="dt" sz="half" idx="10"/>
          </p:nvPr>
        </p:nvSpPr>
        <p:spPr/>
        <p:txBody>
          <a:bodyPr/>
          <a:lstStyle/>
          <a:p>
            <a:fld id="{88948353-DC6B-42E2-9C03-BC0E1BC7D5F4}" type="datetimeFigureOut">
              <a:rPr lang="zh-CN" altLang="en-US" smtClean="0"/>
              <a:t>2022/1/10</a:t>
            </a:fld>
            <a:endParaRPr lang="zh-CN" altLang="en-US"/>
          </a:p>
        </p:txBody>
      </p:sp>
      <p:sp>
        <p:nvSpPr>
          <p:cNvPr id="6" name="Footer Placeholder 5">
            <a:extLst>
              <a:ext uri="{FF2B5EF4-FFF2-40B4-BE49-F238E27FC236}">
                <a16:creationId xmlns:a16="http://schemas.microsoft.com/office/drawing/2014/main" id="{C13093E8-FB4B-4D25-B9D9-FC0DC126CE99}"/>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FE2DC2D-0484-4B4C-98C5-2EDB11E38D7B}"/>
              </a:ext>
            </a:extLst>
          </p:cNvPr>
          <p:cNvSpPr>
            <a:spLocks noGrp="1"/>
          </p:cNvSpPr>
          <p:nvPr>
            <p:ph type="sldNum" sz="quarter" idx="12"/>
          </p:nvPr>
        </p:nvSpPr>
        <p:spPr/>
        <p:txBody>
          <a:bodyPr/>
          <a:lstStyle/>
          <a:p>
            <a:fld id="{5C7A9366-B877-4D47-B320-6B516D071C88}" type="slidenum">
              <a:rPr lang="zh-CN" altLang="en-US" smtClean="0"/>
              <a:t>‹#›</a:t>
            </a:fld>
            <a:endParaRPr lang="zh-CN" altLang="en-US"/>
          </a:p>
        </p:txBody>
      </p:sp>
    </p:spTree>
    <p:extLst>
      <p:ext uri="{BB962C8B-B14F-4D97-AF65-F5344CB8AC3E}">
        <p14:creationId xmlns:p14="http://schemas.microsoft.com/office/powerpoint/2010/main" val="1838801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DEDD9-0B20-41C2-9F1F-A3C5F632E0C3}"/>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F89C49B-DEB1-4FD6-8B76-874471D19D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E6F9D2F5-443C-4AAA-B90C-90515523A5C5}"/>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138EF2E9-FC23-4285-81D4-8FBC1409AC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57CA6097-E06C-44DA-A3E2-3AD11BDD8AB6}"/>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6DD8CD3E-968E-492C-BD4E-08E88F90FFA7}"/>
              </a:ext>
            </a:extLst>
          </p:cNvPr>
          <p:cNvSpPr>
            <a:spLocks noGrp="1"/>
          </p:cNvSpPr>
          <p:nvPr>
            <p:ph type="dt" sz="half" idx="10"/>
          </p:nvPr>
        </p:nvSpPr>
        <p:spPr/>
        <p:txBody>
          <a:bodyPr/>
          <a:lstStyle/>
          <a:p>
            <a:fld id="{88948353-DC6B-42E2-9C03-BC0E1BC7D5F4}" type="datetimeFigureOut">
              <a:rPr lang="zh-CN" altLang="en-US" smtClean="0"/>
              <a:t>2022/1/10</a:t>
            </a:fld>
            <a:endParaRPr lang="zh-CN" altLang="en-US"/>
          </a:p>
        </p:txBody>
      </p:sp>
      <p:sp>
        <p:nvSpPr>
          <p:cNvPr id="8" name="Footer Placeholder 7">
            <a:extLst>
              <a:ext uri="{FF2B5EF4-FFF2-40B4-BE49-F238E27FC236}">
                <a16:creationId xmlns:a16="http://schemas.microsoft.com/office/drawing/2014/main" id="{50509397-2117-4F9E-B069-8C1543CA1801}"/>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25C46634-ABB6-4511-8B00-3357D487BCF2}"/>
              </a:ext>
            </a:extLst>
          </p:cNvPr>
          <p:cNvSpPr>
            <a:spLocks noGrp="1"/>
          </p:cNvSpPr>
          <p:nvPr>
            <p:ph type="sldNum" sz="quarter" idx="12"/>
          </p:nvPr>
        </p:nvSpPr>
        <p:spPr/>
        <p:txBody>
          <a:bodyPr/>
          <a:lstStyle/>
          <a:p>
            <a:fld id="{5C7A9366-B877-4D47-B320-6B516D071C88}" type="slidenum">
              <a:rPr lang="zh-CN" altLang="en-US" smtClean="0"/>
              <a:t>‹#›</a:t>
            </a:fld>
            <a:endParaRPr lang="zh-CN" altLang="en-US"/>
          </a:p>
        </p:txBody>
      </p:sp>
    </p:spTree>
    <p:extLst>
      <p:ext uri="{BB962C8B-B14F-4D97-AF65-F5344CB8AC3E}">
        <p14:creationId xmlns:p14="http://schemas.microsoft.com/office/powerpoint/2010/main" val="450282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D487-AB84-4593-B9EF-5D6AFA5AA604}"/>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DDE8AF1C-BB9D-462F-B859-E0096022DE68}"/>
              </a:ext>
            </a:extLst>
          </p:cNvPr>
          <p:cNvSpPr>
            <a:spLocks noGrp="1"/>
          </p:cNvSpPr>
          <p:nvPr>
            <p:ph type="dt" sz="half" idx="10"/>
          </p:nvPr>
        </p:nvSpPr>
        <p:spPr/>
        <p:txBody>
          <a:bodyPr/>
          <a:lstStyle/>
          <a:p>
            <a:fld id="{88948353-DC6B-42E2-9C03-BC0E1BC7D5F4}" type="datetimeFigureOut">
              <a:rPr lang="zh-CN" altLang="en-US" smtClean="0"/>
              <a:t>2022/1/10</a:t>
            </a:fld>
            <a:endParaRPr lang="zh-CN" altLang="en-US"/>
          </a:p>
        </p:txBody>
      </p:sp>
      <p:sp>
        <p:nvSpPr>
          <p:cNvPr id="4" name="Footer Placeholder 3">
            <a:extLst>
              <a:ext uri="{FF2B5EF4-FFF2-40B4-BE49-F238E27FC236}">
                <a16:creationId xmlns:a16="http://schemas.microsoft.com/office/drawing/2014/main" id="{7E9CFD2E-1918-45E5-83BF-AF2F58F6511E}"/>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2FB358DA-2A91-426A-83A5-9CBD328BEF83}"/>
              </a:ext>
            </a:extLst>
          </p:cNvPr>
          <p:cNvSpPr>
            <a:spLocks noGrp="1"/>
          </p:cNvSpPr>
          <p:nvPr>
            <p:ph type="sldNum" sz="quarter" idx="12"/>
          </p:nvPr>
        </p:nvSpPr>
        <p:spPr/>
        <p:txBody>
          <a:bodyPr/>
          <a:lstStyle/>
          <a:p>
            <a:fld id="{5C7A9366-B877-4D47-B320-6B516D071C88}" type="slidenum">
              <a:rPr lang="zh-CN" altLang="en-US" smtClean="0"/>
              <a:t>‹#›</a:t>
            </a:fld>
            <a:endParaRPr lang="zh-CN" altLang="en-US"/>
          </a:p>
        </p:txBody>
      </p:sp>
    </p:spTree>
    <p:extLst>
      <p:ext uri="{BB962C8B-B14F-4D97-AF65-F5344CB8AC3E}">
        <p14:creationId xmlns:p14="http://schemas.microsoft.com/office/powerpoint/2010/main" val="1488484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7FDC94-4746-43C2-861B-7DC1B01CD337}"/>
              </a:ext>
            </a:extLst>
          </p:cNvPr>
          <p:cNvSpPr>
            <a:spLocks noGrp="1"/>
          </p:cNvSpPr>
          <p:nvPr>
            <p:ph type="dt" sz="half" idx="10"/>
          </p:nvPr>
        </p:nvSpPr>
        <p:spPr/>
        <p:txBody>
          <a:bodyPr/>
          <a:lstStyle/>
          <a:p>
            <a:fld id="{88948353-DC6B-42E2-9C03-BC0E1BC7D5F4}" type="datetimeFigureOut">
              <a:rPr lang="zh-CN" altLang="en-US" smtClean="0"/>
              <a:t>2022/1/10</a:t>
            </a:fld>
            <a:endParaRPr lang="zh-CN" altLang="en-US"/>
          </a:p>
        </p:txBody>
      </p:sp>
      <p:sp>
        <p:nvSpPr>
          <p:cNvPr id="3" name="Footer Placeholder 2">
            <a:extLst>
              <a:ext uri="{FF2B5EF4-FFF2-40B4-BE49-F238E27FC236}">
                <a16:creationId xmlns:a16="http://schemas.microsoft.com/office/drawing/2014/main" id="{80E86106-7798-4186-98C0-B62BCE9F9D7C}"/>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8A82A355-041A-4AA0-88D5-BE4B0E61720E}"/>
              </a:ext>
            </a:extLst>
          </p:cNvPr>
          <p:cNvSpPr>
            <a:spLocks noGrp="1"/>
          </p:cNvSpPr>
          <p:nvPr>
            <p:ph type="sldNum" sz="quarter" idx="12"/>
          </p:nvPr>
        </p:nvSpPr>
        <p:spPr/>
        <p:txBody>
          <a:bodyPr/>
          <a:lstStyle/>
          <a:p>
            <a:fld id="{5C7A9366-B877-4D47-B320-6B516D071C88}" type="slidenum">
              <a:rPr lang="zh-CN" altLang="en-US" smtClean="0"/>
              <a:t>‹#›</a:t>
            </a:fld>
            <a:endParaRPr lang="zh-CN" altLang="en-US"/>
          </a:p>
        </p:txBody>
      </p:sp>
    </p:spTree>
    <p:extLst>
      <p:ext uri="{BB962C8B-B14F-4D97-AF65-F5344CB8AC3E}">
        <p14:creationId xmlns:p14="http://schemas.microsoft.com/office/powerpoint/2010/main" val="2018152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9ADF-7742-4470-B63F-364BDC0BB4B8}"/>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AF7F422-E278-4609-8EE5-B6382D964C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74D55AC0-6FFD-4C0E-92D1-5D2780699B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A51D897-025F-4A45-BA66-E7D43F76454C}"/>
              </a:ext>
            </a:extLst>
          </p:cNvPr>
          <p:cNvSpPr>
            <a:spLocks noGrp="1"/>
          </p:cNvSpPr>
          <p:nvPr>
            <p:ph type="dt" sz="half" idx="10"/>
          </p:nvPr>
        </p:nvSpPr>
        <p:spPr/>
        <p:txBody>
          <a:bodyPr/>
          <a:lstStyle/>
          <a:p>
            <a:fld id="{88948353-DC6B-42E2-9C03-BC0E1BC7D5F4}" type="datetimeFigureOut">
              <a:rPr lang="zh-CN" altLang="en-US" smtClean="0"/>
              <a:t>2022/1/10</a:t>
            </a:fld>
            <a:endParaRPr lang="zh-CN" altLang="en-US"/>
          </a:p>
        </p:txBody>
      </p:sp>
      <p:sp>
        <p:nvSpPr>
          <p:cNvPr id="6" name="Footer Placeholder 5">
            <a:extLst>
              <a:ext uri="{FF2B5EF4-FFF2-40B4-BE49-F238E27FC236}">
                <a16:creationId xmlns:a16="http://schemas.microsoft.com/office/drawing/2014/main" id="{BD46C547-D8BE-462E-98E6-A7341CC2283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11DA48C4-DEC6-4AC2-93BE-41839F065DB6}"/>
              </a:ext>
            </a:extLst>
          </p:cNvPr>
          <p:cNvSpPr>
            <a:spLocks noGrp="1"/>
          </p:cNvSpPr>
          <p:nvPr>
            <p:ph type="sldNum" sz="quarter" idx="12"/>
          </p:nvPr>
        </p:nvSpPr>
        <p:spPr/>
        <p:txBody>
          <a:bodyPr/>
          <a:lstStyle/>
          <a:p>
            <a:fld id="{5C7A9366-B877-4D47-B320-6B516D071C88}" type="slidenum">
              <a:rPr lang="zh-CN" altLang="en-US" smtClean="0"/>
              <a:t>‹#›</a:t>
            </a:fld>
            <a:endParaRPr lang="zh-CN" altLang="en-US"/>
          </a:p>
        </p:txBody>
      </p:sp>
    </p:spTree>
    <p:extLst>
      <p:ext uri="{BB962C8B-B14F-4D97-AF65-F5344CB8AC3E}">
        <p14:creationId xmlns:p14="http://schemas.microsoft.com/office/powerpoint/2010/main" val="1675363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FC1B3-3159-4C3D-9771-77C31A965EE8}"/>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AC1A2608-5ADD-4105-A9A9-91E835FC63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70B2707B-E33F-4633-849E-893FD56A74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C4749D1-F095-4F40-8557-0172E78A4C43}"/>
              </a:ext>
            </a:extLst>
          </p:cNvPr>
          <p:cNvSpPr>
            <a:spLocks noGrp="1"/>
          </p:cNvSpPr>
          <p:nvPr>
            <p:ph type="dt" sz="half" idx="10"/>
          </p:nvPr>
        </p:nvSpPr>
        <p:spPr/>
        <p:txBody>
          <a:bodyPr/>
          <a:lstStyle/>
          <a:p>
            <a:fld id="{88948353-DC6B-42E2-9C03-BC0E1BC7D5F4}" type="datetimeFigureOut">
              <a:rPr lang="zh-CN" altLang="en-US" smtClean="0"/>
              <a:t>2022/1/10</a:t>
            </a:fld>
            <a:endParaRPr lang="zh-CN" altLang="en-US"/>
          </a:p>
        </p:txBody>
      </p:sp>
      <p:sp>
        <p:nvSpPr>
          <p:cNvPr id="6" name="Footer Placeholder 5">
            <a:extLst>
              <a:ext uri="{FF2B5EF4-FFF2-40B4-BE49-F238E27FC236}">
                <a16:creationId xmlns:a16="http://schemas.microsoft.com/office/drawing/2014/main" id="{1052F717-E6BB-47E5-B515-9153BA199AD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20D01C3-EE4F-4874-BD9B-51723B4485BF}"/>
              </a:ext>
            </a:extLst>
          </p:cNvPr>
          <p:cNvSpPr>
            <a:spLocks noGrp="1"/>
          </p:cNvSpPr>
          <p:nvPr>
            <p:ph type="sldNum" sz="quarter" idx="12"/>
          </p:nvPr>
        </p:nvSpPr>
        <p:spPr/>
        <p:txBody>
          <a:bodyPr/>
          <a:lstStyle/>
          <a:p>
            <a:fld id="{5C7A9366-B877-4D47-B320-6B516D071C88}" type="slidenum">
              <a:rPr lang="zh-CN" altLang="en-US" smtClean="0"/>
              <a:t>‹#›</a:t>
            </a:fld>
            <a:endParaRPr lang="zh-CN" altLang="en-US"/>
          </a:p>
        </p:txBody>
      </p:sp>
    </p:spTree>
    <p:extLst>
      <p:ext uri="{BB962C8B-B14F-4D97-AF65-F5344CB8AC3E}">
        <p14:creationId xmlns:p14="http://schemas.microsoft.com/office/powerpoint/2010/main" val="3180383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C7C264-100B-4F48-94F4-A9C4C219F1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6AECD71-4510-42AD-ADFF-66D3123E7A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D2C0427-C57F-47E3-ACD9-C2814F8939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948353-DC6B-42E2-9C03-BC0E1BC7D5F4}" type="datetimeFigureOut">
              <a:rPr lang="zh-CN" altLang="en-US" smtClean="0"/>
              <a:t>2022/1/10</a:t>
            </a:fld>
            <a:endParaRPr lang="zh-CN" altLang="en-US"/>
          </a:p>
        </p:txBody>
      </p:sp>
      <p:sp>
        <p:nvSpPr>
          <p:cNvPr id="5" name="Footer Placeholder 4">
            <a:extLst>
              <a:ext uri="{FF2B5EF4-FFF2-40B4-BE49-F238E27FC236}">
                <a16:creationId xmlns:a16="http://schemas.microsoft.com/office/drawing/2014/main" id="{28E63F13-406D-42AF-9C8A-A9E02DC352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CC67A875-2D16-4BCD-BC29-907691DF97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7A9366-B877-4D47-B320-6B516D071C88}" type="slidenum">
              <a:rPr lang="zh-CN" altLang="en-US" smtClean="0"/>
              <a:t>‹#›</a:t>
            </a:fld>
            <a:endParaRPr lang="zh-CN" altLang="en-US"/>
          </a:p>
        </p:txBody>
      </p:sp>
    </p:spTree>
    <p:extLst>
      <p:ext uri="{BB962C8B-B14F-4D97-AF65-F5344CB8AC3E}">
        <p14:creationId xmlns:p14="http://schemas.microsoft.com/office/powerpoint/2010/main" val="1726003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65221-2B99-4D4F-9A97-A76B30D9B676}"/>
              </a:ext>
            </a:extLst>
          </p:cNvPr>
          <p:cNvSpPr>
            <a:spLocks noGrp="1"/>
          </p:cNvSpPr>
          <p:nvPr>
            <p:ph type="ctrTitle"/>
          </p:nvPr>
        </p:nvSpPr>
        <p:spPr/>
        <p:txBody>
          <a:bodyPr>
            <a:normAutofit/>
          </a:bodyPr>
          <a:lstStyle/>
          <a:p>
            <a:r>
              <a:rPr lang="en-US" altLang="zh-CN" dirty="0"/>
              <a:t>Three Main Lines of CSAPP</a:t>
            </a:r>
            <a:br>
              <a:rPr lang="en-US" altLang="zh-CN" dirty="0"/>
            </a:br>
            <a:r>
              <a:rPr lang="en-US" altLang="zh-CN" dirty="0"/>
              <a:t>&amp; Future Courses</a:t>
            </a:r>
            <a:endParaRPr lang="zh-CN" altLang="en-US" dirty="0"/>
          </a:p>
        </p:txBody>
      </p:sp>
      <p:sp>
        <p:nvSpPr>
          <p:cNvPr id="3" name="Subtitle 2">
            <a:extLst>
              <a:ext uri="{FF2B5EF4-FFF2-40B4-BE49-F238E27FC236}">
                <a16:creationId xmlns:a16="http://schemas.microsoft.com/office/drawing/2014/main" id="{350C0794-0166-497C-8E34-6650B451E175}"/>
              </a:ext>
            </a:extLst>
          </p:cNvPr>
          <p:cNvSpPr>
            <a:spLocks noGrp="1"/>
          </p:cNvSpPr>
          <p:nvPr>
            <p:ph type="subTitle" idx="1"/>
          </p:nvPr>
        </p:nvSpPr>
        <p:spPr/>
        <p:txBody>
          <a:bodyPr/>
          <a:lstStyle/>
          <a:p>
            <a:r>
              <a:rPr lang="en-US" altLang="zh-CN" dirty="0" err="1"/>
              <a:t>Zhenbang</a:t>
            </a:r>
            <a:r>
              <a:rPr lang="en-US" altLang="zh-CN" dirty="0"/>
              <a:t> You</a:t>
            </a:r>
          </a:p>
          <a:p>
            <a:r>
              <a:rPr lang="en-US" altLang="zh-CN" dirty="0"/>
              <a:t>1/11/2021</a:t>
            </a:r>
            <a:endParaRPr lang="zh-CN" altLang="en-US" dirty="0"/>
          </a:p>
        </p:txBody>
      </p:sp>
    </p:spTree>
    <p:extLst>
      <p:ext uri="{BB962C8B-B14F-4D97-AF65-F5344CB8AC3E}">
        <p14:creationId xmlns:p14="http://schemas.microsoft.com/office/powerpoint/2010/main" val="2984318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1597C-C29B-4B40-A884-F1919EAD361B}"/>
              </a:ext>
            </a:extLst>
          </p:cNvPr>
          <p:cNvSpPr>
            <a:spLocks noGrp="1"/>
          </p:cNvSpPr>
          <p:nvPr>
            <p:ph type="title"/>
          </p:nvPr>
        </p:nvSpPr>
        <p:spPr/>
        <p:txBody>
          <a:bodyPr/>
          <a:lstStyle/>
          <a:p>
            <a:r>
              <a:rPr lang="en-US" altLang="zh-CN" dirty="0"/>
              <a:t>Chap 2: representation of information</a:t>
            </a:r>
            <a:endParaRPr lang="zh-CN" altLang="en-US" dirty="0"/>
          </a:p>
        </p:txBody>
      </p:sp>
      <p:sp>
        <p:nvSpPr>
          <p:cNvPr id="3" name="Content Placeholder 2">
            <a:extLst>
              <a:ext uri="{FF2B5EF4-FFF2-40B4-BE49-F238E27FC236}">
                <a16:creationId xmlns:a16="http://schemas.microsoft.com/office/drawing/2014/main" id="{9E547486-8419-4F36-A5F5-1C78B0D68FB5}"/>
              </a:ext>
            </a:extLst>
          </p:cNvPr>
          <p:cNvSpPr>
            <a:spLocks noGrp="1"/>
          </p:cNvSpPr>
          <p:nvPr>
            <p:ph idx="1"/>
          </p:nvPr>
        </p:nvSpPr>
        <p:spPr>
          <a:xfrm>
            <a:off x="838200" y="1825624"/>
            <a:ext cx="10515600" cy="5032375"/>
          </a:xfrm>
        </p:spPr>
        <p:txBody>
          <a:bodyPr>
            <a:normAutofit/>
          </a:bodyPr>
          <a:lstStyle/>
          <a:p>
            <a:r>
              <a:rPr lang="en-US" altLang="zh-CN" dirty="0"/>
              <a:t>Starting point in terms of learning computer systems</a:t>
            </a:r>
          </a:p>
          <a:p>
            <a:r>
              <a:rPr lang="en-US" altLang="zh-CN" dirty="0"/>
              <a:t>Data types</a:t>
            </a:r>
          </a:p>
          <a:p>
            <a:pPr lvl="1"/>
            <a:r>
              <a:rPr lang="en-US" altLang="zh-CN" dirty="0"/>
              <a:t>Pointers/reference</a:t>
            </a:r>
          </a:p>
          <a:p>
            <a:pPr lvl="2"/>
            <a:r>
              <a:rPr lang="en-US" altLang="zh-CN" dirty="0"/>
              <a:t>Return by value or reference?</a:t>
            </a:r>
          </a:p>
          <a:p>
            <a:pPr lvl="2"/>
            <a:r>
              <a:rPr lang="en-US" altLang="zh-CN" dirty="0"/>
              <a:t>Safe pointer operations</a:t>
            </a:r>
          </a:p>
          <a:p>
            <a:pPr lvl="2"/>
            <a:endParaRPr lang="en-US" altLang="zh-CN" dirty="0"/>
          </a:p>
          <a:p>
            <a:pPr lvl="2"/>
            <a:r>
              <a:rPr lang="en-US" altLang="zh-CN" dirty="0"/>
              <a:t>Pass-by-value vs pass-by-reference</a:t>
            </a:r>
          </a:p>
          <a:p>
            <a:pPr lvl="3"/>
            <a:r>
              <a:rPr lang="en-US" altLang="zh-CN" dirty="0"/>
              <a:t>a=b</a:t>
            </a:r>
          </a:p>
          <a:p>
            <a:pPr lvl="4"/>
            <a:r>
              <a:rPr lang="en-US" altLang="zh-CN" dirty="0"/>
              <a:t>C: copy byte by byte, pass by value</a:t>
            </a:r>
          </a:p>
          <a:p>
            <a:pPr lvl="4"/>
            <a:r>
              <a:rPr lang="en-US" altLang="zh-CN" dirty="0"/>
              <a:t>python: a+=1</a:t>
            </a:r>
          </a:p>
          <a:p>
            <a:pPr lvl="3"/>
            <a:r>
              <a:rPr lang="en-US" altLang="zh-CN" dirty="0"/>
              <a:t>Id</a:t>
            </a:r>
          </a:p>
          <a:p>
            <a:pPr lvl="3"/>
            <a:endParaRPr lang="en-US" altLang="zh-CN" dirty="0"/>
          </a:p>
          <a:p>
            <a:pPr lvl="3"/>
            <a:r>
              <a:rPr lang="en-US" altLang="zh-CN" dirty="0"/>
              <a:t>String </a:t>
            </a:r>
            <a:r>
              <a:rPr lang="en-US" altLang="zh-CN" dirty="0" err="1"/>
              <a:t>StringBuffer</a:t>
            </a:r>
            <a:endParaRPr lang="en-US" altLang="zh-CN" dirty="0"/>
          </a:p>
          <a:p>
            <a:pPr lvl="2"/>
            <a:endParaRPr lang="zh-CN" altLang="en-US" dirty="0"/>
          </a:p>
        </p:txBody>
      </p:sp>
    </p:spTree>
    <p:extLst>
      <p:ext uri="{BB962C8B-B14F-4D97-AF65-F5344CB8AC3E}">
        <p14:creationId xmlns:p14="http://schemas.microsoft.com/office/powerpoint/2010/main" val="982440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3347-26F6-4A2D-8AF3-2E462D277500}"/>
              </a:ext>
            </a:extLst>
          </p:cNvPr>
          <p:cNvSpPr>
            <a:spLocks noGrp="1"/>
          </p:cNvSpPr>
          <p:nvPr>
            <p:ph type="title"/>
          </p:nvPr>
        </p:nvSpPr>
        <p:spPr/>
        <p:txBody>
          <a:bodyPr/>
          <a:lstStyle/>
          <a:p>
            <a:r>
              <a:rPr lang="en-US" altLang="zh-CN" dirty="0"/>
              <a:t>Chap 2: representation of information</a:t>
            </a:r>
            <a:endParaRPr lang="zh-CN" altLang="en-US" dirty="0"/>
          </a:p>
        </p:txBody>
      </p:sp>
      <p:sp>
        <p:nvSpPr>
          <p:cNvPr id="3" name="Content Placeholder 2">
            <a:extLst>
              <a:ext uri="{FF2B5EF4-FFF2-40B4-BE49-F238E27FC236}">
                <a16:creationId xmlns:a16="http://schemas.microsoft.com/office/drawing/2014/main" id="{8B0DCCF1-F99E-473E-B512-D314DA8455FC}"/>
              </a:ext>
            </a:extLst>
          </p:cNvPr>
          <p:cNvSpPr>
            <a:spLocks noGrp="1"/>
          </p:cNvSpPr>
          <p:nvPr>
            <p:ph idx="1"/>
          </p:nvPr>
        </p:nvSpPr>
        <p:spPr/>
        <p:txBody>
          <a:bodyPr/>
          <a:lstStyle/>
          <a:p>
            <a:r>
              <a:rPr lang="en-US" altLang="zh-CN" dirty="0"/>
              <a:t>Arithmetic and logical operations</a:t>
            </a:r>
          </a:p>
          <a:p>
            <a:pPr lvl="1"/>
            <a:r>
              <a:rPr lang="en-US" altLang="zh-CN" dirty="0"/>
              <a:t>Circuit design</a:t>
            </a:r>
          </a:p>
          <a:p>
            <a:pPr lvl="1"/>
            <a:r>
              <a:rPr lang="en-US" altLang="zh-CN" dirty="0"/>
              <a:t>Most of you will be software (SW) programmers; however, if you are interested in hardware (HW) design,</a:t>
            </a:r>
            <a:r>
              <a:rPr lang="en-US" altLang="zh-CN" b="1" dirty="0">
                <a:solidFill>
                  <a:srgbClr val="FF0000"/>
                </a:solidFill>
              </a:rPr>
              <a:t> Chisel </a:t>
            </a:r>
            <a:r>
              <a:rPr lang="en-US" altLang="zh-CN" dirty="0"/>
              <a:t>is highly recommended (rather than System Verilog)</a:t>
            </a:r>
          </a:p>
          <a:p>
            <a:pPr lvl="1"/>
            <a:endParaRPr lang="en-US" altLang="zh-CN" dirty="0"/>
          </a:p>
          <a:p>
            <a:pPr lvl="1"/>
            <a:endParaRPr lang="en-US" altLang="zh-CN" dirty="0"/>
          </a:p>
          <a:p>
            <a:pPr lvl="1"/>
            <a:r>
              <a:rPr lang="en-US" altLang="zh-CN" dirty="0"/>
              <a:t>multiplexer</a:t>
            </a:r>
            <a:endParaRPr lang="zh-CN" altLang="en-US" dirty="0"/>
          </a:p>
        </p:txBody>
      </p:sp>
    </p:spTree>
    <p:extLst>
      <p:ext uri="{BB962C8B-B14F-4D97-AF65-F5344CB8AC3E}">
        <p14:creationId xmlns:p14="http://schemas.microsoft.com/office/powerpoint/2010/main" val="67186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10D37-CCB9-489B-98BC-E0D1E513D67D}"/>
              </a:ext>
            </a:extLst>
          </p:cNvPr>
          <p:cNvSpPr>
            <a:spLocks noGrp="1"/>
          </p:cNvSpPr>
          <p:nvPr>
            <p:ph type="title"/>
          </p:nvPr>
        </p:nvSpPr>
        <p:spPr/>
        <p:txBody>
          <a:bodyPr/>
          <a:lstStyle/>
          <a:p>
            <a:r>
              <a:rPr lang="en-US" altLang="zh-CN" dirty="0"/>
              <a:t>Chap 3: machine-level representation </a:t>
            </a:r>
            <a:endParaRPr lang="zh-CN" altLang="en-US" dirty="0"/>
          </a:p>
        </p:txBody>
      </p:sp>
      <p:sp>
        <p:nvSpPr>
          <p:cNvPr id="3" name="Content Placeholder 2">
            <a:extLst>
              <a:ext uri="{FF2B5EF4-FFF2-40B4-BE49-F238E27FC236}">
                <a16:creationId xmlns:a16="http://schemas.microsoft.com/office/drawing/2014/main" id="{FD2C3745-7531-44B5-9D5E-CD28462233AD}"/>
              </a:ext>
            </a:extLst>
          </p:cNvPr>
          <p:cNvSpPr>
            <a:spLocks noGrp="1"/>
          </p:cNvSpPr>
          <p:nvPr>
            <p:ph idx="1"/>
          </p:nvPr>
        </p:nvSpPr>
        <p:spPr>
          <a:xfrm>
            <a:off x="838200" y="1428750"/>
            <a:ext cx="10515600" cy="5429251"/>
          </a:xfrm>
        </p:spPr>
        <p:txBody>
          <a:bodyPr>
            <a:normAutofit fontScale="92500" lnSpcReduction="20000"/>
          </a:bodyPr>
          <a:lstStyle/>
          <a:p>
            <a:r>
              <a:rPr lang="en-US" altLang="zh-CN" dirty="0"/>
              <a:t>From C to assembly</a:t>
            </a:r>
          </a:p>
          <a:p>
            <a:r>
              <a:rPr lang="en-US" altLang="zh-CN" dirty="0"/>
              <a:t>Scalar data type</a:t>
            </a:r>
          </a:p>
          <a:p>
            <a:r>
              <a:rPr lang="en-US" altLang="zh-CN" dirty="0"/>
              <a:t>Basic control flow type</a:t>
            </a:r>
          </a:p>
          <a:p>
            <a:pPr lvl="1"/>
            <a:r>
              <a:rPr lang="en-US" altLang="zh-CN" dirty="0"/>
              <a:t>Sequential, branch, loop</a:t>
            </a:r>
          </a:p>
          <a:p>
            <a:r>
              <a:rPr lang="en-US" altLang="zh-CN" dirty="0"/>
              <a:t>Encapsulation of control flow</a:t>
            </a:r>
          </a:p>
          <a:p>
            <a:pPr lvl="1"/>
            <a:r>
              <a:rPr lang="en-US" altLang="zh-CN" dirty="0"/>
              <a:t>Function</a:t>
            </a:r>
          </a:p>
          <a:p>
            <a:r>
              <a:rPr lang="en-US" altLang="zh-CN" dirty="0"/>
              <a:t>Compound data type</a:t>
            </a:r>
          </a:p>
          <a:p>
            <a:pPr lvl="1"/>
            <a:r>
              <a:rPr lang="en-US" altLang="zh-CN" dirty="0"/>
              <a:t>Homogeneous (collections)</a:t>
            </a:r>
          </a:p>
          <a:p>
            <a:pPr lvl="2"/>
            <a:r>
              <a:rPr lang="en-US" altLang="zh-CN" dirty="0"/>
              <a:t>Array</a:t>
            </a:r>
          </a:p>
          <a:p>
            <a:pPr lvl="2"/>
            <a:r>
              <a:rPr lang="en-US" altLang="zh-CN" dirty="0"/>
              <a:t>Collections</a:t>
            </a:r>
          </a:p>
          <a:p>
            <a:pPr lvl="3"/>
            <a:r>
              <a:rPr lang="en-US" altLang="zh-CN" dirty="0"/>
              <a:t>Seq, e.g., vector, list, stack, queue</a:t>
            </a:r>
          </a:p>
          <a:p>
            <a:pPr lvl="3"/>
            <a:r>
              <a:rPr lang="en-US" altLang="zh-CN" dirty="0"/>
              <a:t>Set, </a:t>
            </a:r>
            <a:r>
              <a:rPr lang="en-US" altLang="zh-CN" dirty="0" err="1"/>
              <a:t>treeset</a:t>
            </a:r>
            <a:r>
              <a:rPr lang="en-US" altLang="zh-CN" dirty="0"/>
              <a:t>, </a:t>
            </a:r>
            <a:r>
              <a:rPr lang="en-US" altLang="zh-CN" dirty="0" err="1"/>
              <a:t>hashset</a:t>
            </a:r>
            <a:endParaRPr lang="en-US" altLang="zh-CN" dirty="0"/>
          </a:p>
          <a:p>
            <a:pPr lvl="3"/>
            <a:r>
              <a:rPr lang="en-US" altLang="zh-CN" dirty="0"/>
              <a:t>Map</a:t>
            </a:r>
          </a:p>
          <a:p>
            <a:pPr lvl="3"/>
            <a:r>
              <a:rPr lang="en-US" altLang="zh-CN" dirty="0"/>
              <a:t>Priority queue</a:t>
            </a:r>
          </a:p>
          <a:p>
            <a:pPr lvl="1"/>
            <a:r>
              <a:rPr lang="en-US" altLang="zh-CN" dirty="0"/>
              <a:t>Heterogeneous</a:t>
            </a:r>
          </a:p>
          <a:p>
            <a:pPr lvl="2"/>
            <a:r>
              <a:rPr lang="en-US" altLang="zh-CN" dirty="0"/>
              <a:t>Struct/class</a:t>
            </a:r>
          </a:p>
          <a:p>
            <a:pPr lvl="2"/>
            <a:r>
              <a:rPr lang="en-US" altLang="zh-CN" dirty="0"/>
              <a:t>union</a:t>
            </a:r>
          </a:p>
        </p:txBody>
      </p:sp>
    </p:spTree>
    <p:extLst>
      <p:ext uri="{BB962C8B-B14F-4D97-AF65-F5344CB8AC3E}">
        <p14:creationId xmlns:p14="http://schemas.microsoft.com/office/powerpoint/2010/main" val="2325686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E3C0-9A67-40CD-B109-68551A480304}"/>
              </a:ext>
            </a:extLst>
          </p:cNvPr>
          <p:cNvSpPr>
            <a:spLocks noGrp="1"/>
          </p:cNvSpPr>
          <p:nvPr>
            <p:ph type="title"/>
          </p:nvPr>
        </p:nvSpPr>
        <p:spPr/>
        <p:txBody>
          <a:bodyPr/>
          <a:lstStyle/>
          <a:p>
            <a:r>
              <a:rPr lang="en-US" altLang="zh-CN" dirty="0"/>
              <a:t>Chap 3: machine-level representation </a:t>
            </a:r>
            <a:endParaRPr lang="zh-CN" altLang="en-US" dirty="0"/>
          </a:p>
        </p:txBody>
      </p:sp>
      <p:sp>
        <p:nvSpPr>
          <p:cNvPr id="3" name="Content Placeholder 2">
            <a:extLst>
              <a:ext uri="{FF2B5EF4-FFF2-40B4-BE49-F238E27FC236}">
                <a16:creationId xmlns:a16="http://schemas.microsoft.com/office/drawing/2014/main" id="{3E5253F6-A104-4EE3-AA13-9FE060576E01}"/>
              </a:ext>
            </a:extLst>
          </p:cNvPr>
          <p:cNvSpPr>
            <a:spLocks noGrp="1"/>
          </p:cNvSpPr>
          <p:nvPr>
            <p:ph idx="1"/>
          </p:nvPr>
        </p:nvSpPr>
        <p:spPr/>
        <p:txBody>
          <a:bodyPr/>
          <a:lstStyle/>
          <a:p>
            <a:r>
              <a:rPr lang="en-US" altLang="zh-CN" dirty="0"/>
              <a:t>Floating-point code &amp; SIMD</a:t>
            </a:r>
          </a:p>
          <a:p>
            <a:pPr lvl="1"/>
            <a:r>
              <a:rPr lang="en-US" altLang="zh-CN" dirty="0"/>
              <a:t>AVX</a:t>
            </a:r>
          </a:p>
          <a:p>
            <a:pPr lvl="2"/>
            <a:r>
              <a:rPr lang="en-US" altLang="zh-CN" dirty="0"/>
              <a:t>How to make use of this mechanism?</a:t>
            </a:r>
            <a:endParaRPr lang="zh-CN" altLang="en-US" dirty="0"/>
          </a:p>
        </p:txBody>
      </p:sp>
    </p:spTree>
    <p:extLst>
      <p:ext uri="{BB962C8B-B14F-4D97-AF65-F5344CB8AC3E}">
        <p14:creationId xmlns:p14="http://schemas.microsoft.com/office/powerpoint/2010/main" val="3344702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47B24-B6C2-44E7-99E8-5DE82BEE040D}"/>
              </a:ext>
            </a:extLst>
          </p:cNvPr>
          <p:cNvSpPr>
            <a:spLocks noGrp="1"/>
          </p:cNvSpPr>
          <p:nvPr>
            <p:ph type="title"/>
          </p:nvPr>
        </p:nvSpPr>
        <p:spPr/>
        <p:txBody>
          <a:bodyPr/>
          <a:lstStyle/>
          <a:p>
            <a:r>
              <a:rPr lang="en-US" altLang="zh-CN" dirty="0"/>
              <a:t>Chap 3: machine-level representation </a:t>
            </a:r>
            <a:endParaRPr lang="zh-CN" altLang="en-US" dirty="0"/>
          </a:p>
        </p:txBody>
      </p:sp>
      <p:sp>
        <p:nvSpPr>
          <p:cNvPr id="3" name="Content Placeholder 2">
            <a:extLst>
              <a:ext uri="{FF2B5EF4-FFF2-40B4-BE49-F238E27FC236}">
                <a16:creationId xmlns:a16="http://schemas.microsoft.com/office/drawing/2014/main" id="{41496412-EBE4-4285-A8F3-2FA256FF5915}"/>
              </a:ext>
            </a:extLst>
          </p:cNvPr>
          <p:cNvSpPr>
            <a:spLocks noGrp="1"/>
          </p:cNvSpPr>
          <p:nvPr>
            <p:ph idx="1"/>
          </p:nvPr>
        </p:nvSpPr>
        <p:spPr/>
        <p:txBody>
          <a:bodyPr/>
          <a:lstStyle/>
          <a:p>
            <a:r>
              <a:rPr lang="en-US" altLang="zh-CN" dirty="0"/>
              <a:t>What’s ISA?</a:t>
            </a:r>
          </a:p>
          <a:p>
            <a:pPr lvl="1"/>
            <a:r>
              <a:rPr lang="en-US" altLang="zh-CN" dirty="0"/>
              <a:t>HW/SW interface</a:t>
            </a:r>
          </a:p>
          <a:p>
            <a:pPr lvl="1"/>
            <a:r>
              <a:rPr lang="en-US" altLang="zh-CN" dirty="0"/>
              <a:t>Only the unprivileged architecture is mentioned here</a:t>
            </a:r>
            <a:endParaRPr lang="zh-CN" altLang="en-US" dirty="0"/>
          </a:p>
        </p:txBody>
      </p:sp>
    </p:spTree>
    <p:extLst>
      <p:ext uri="{BB962C8B-B14F-4D97-AF65-F5344CB8AC3E}">
        <p14:creationId xmlns:p14="http://schemas.microsoft.com/office/powerpoint/2010/main" val="1824477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2890D-F5A7-4B6D-A8CB-065BB8C32ED9}"/>
              </a:ext>
            </a:extLst>
          </p:cNvPr>
          <p:cNvSpPr>
            <a:spLocks noGrp="1"/>
          </p:cNvSpPr>
          <p:nvPr>
            <p:ph type="title"/>
          </p:nvPr>
        </p:nvSpPr>
        <p:spPr/>
        <p:txBody>
          <a:bodyPr/>
          <a:lstStyle/>
          <a:p>
            <a:r>
              <a:rPr lang="en-US" altLang="zh-CN" dirty="0"/>
              <a:t>Chap 7: linking</a:t>
            </a:r>
            <a:endParaRPr lang="zh-CN" altLang="en-US" dirty="0"/>
          </a:p>
        </p:txBody>
      </p:sp>
      <p:sp>
        <p:nvSpPr>
          <p:cNvPr id="3" name="Content Placeholder 2">
            <a:extLst>
              <a:ext uri="{FF2B5EF4-FFF2-40B4-BE49-F238E27FC236}">
                <a16:creationId xmlns:a16="http://schemas.microsoft.com/office/drawing/2014/main" id="{9DDFA278-7815-49B0-9FFC-FFC27C9CDAAE}"/>
              </a:ext>
            </a:extLst>
          </p:cNvPr>
          <p:cNvSpPr>
            <a:spLocks noGrp="1"/>
          </p:cNvSpPr>
          <p:nvPr>
            <p:ph idx="1"/>
          </p:nvPr>
        </p:nvSpPr>
        <p:spPr>
          <a:xfrm>
            <a:off x="838200" y="1825624"/>
            <a:ext cx="10515600" cy="5032375"/>
          </a:xfrm>
        </p:spPr>
        <p:txBody>
          <a:bodyPr>
            <a:normAutofit fontScale="92500" lnSpcReduction="10000"/>
          </a:bodyPr>
          <a:lstStyle/>
          <a:p>
            <a:r>
              <a:rPr lang="en-US" altLang="zh-CN" dirty="0"/>
              <a:t>Indeed, this should be discussed with loading</a:t>
            </a:r>
          </a:p>
          <a:p>
            <a:r>
              <a:rPr lang="en-US" altLang="zh-CN" dirty="0"/>
              <a:t>Why the name “</a:t>
            </a:r>
            <a:r>
              <a:rPr lang="en-US" altLang="zh-CN" dirty="0" err="1"/>
              <a:t>ld</a:t>
            </a:r>
            <a:r>
              <a:rPr lang="en-US" altLang="zh-CN" dirty="0"/>
              <a:t>”?</a:t>
            </a:r>
          </a:p>
          <a:p>
            <a:r>
              <a:rPr lang="en-US" altLang="zh-CN" dirty="0"/>
              <a:t>What’s the boundary between linker and loader?</a:t>
            </a:r>
          </a:p>
          <a:p>
            <a:pPr lvl="1"/>
            <a:r>
              <a:rPr lang="en-US" altLang="zh-CN" dirty="0"/>
              <a:t>Loading</a:t>
            </a:r>
          </a:p>
          <a:p>
            <a:pPr lvl="1"/>
            <a:r>
              <a:rPr lang="en-US" altLang="zh-CN" dirty="0"/>
              <a:t>Symbol resolution</a:t>
            </a:r>
          </a:p>
          <a:p>
            <a:pPr lvl="1"/>
            <a:r>
              <a:rPr lang="en-US" altLang="zh-CN" dirty="0"/>
              <a:t>Relocation</a:t>
            </a:r>
          </a:p>
          <a:p>
            <a:pPr lvl="1"/>
            <a:r>
              <a:rPr lang="en-US" altLang="zh-CN" dirty="0"/>
              <a:t>linking loader</a:t>
            </a:r>
          </a:p>
          <a:p>
            <a:r>
              <a:rPr lang="en-US" altLang="zh-CN" dirty="0"/>
              <a:t>Static linking vs dynamic linking</a:t>
            </a:r>
          </a:p>
          <a:p>
            <a:pPr lvl="1"/>
            <a:r>
              <a:rPr lang="en-US" altLang="zh-CN" dirty="0"/>
              <a:t>JVM, Python: dynamic</a:t>
            </a:r>
          </a:p>
          <a:p>
            <a:pPr lvl="1"/>
            <a:r>
              <a:rPr lang="en-US" altLang="zh-CN" dirty="0"/>
              <a:t>Go: static</a:t>
            </a:r>
          </a:p>
          <a:p>
            <a:r>
              <a:rPr lang="en-US" altLang="zh-CN" dirty="0"/>
              <a:t>Interoperation</a:t>
            </a:r>
          </a:p>
          <a:p>
            <a:pPr lvl="1"/>
            <a:r>
              <a:rPr lang="en-US" altLang="zh-CN" dirty="0"/>
              <a:t>JNI (Java native interface)</a:t>
            </a:r>
          </a:p>
          <a:p>
            <a:pPr lvl="2"/>
            <a:r>
              <a:rPr lang="en-US" altLang="zh-CN" dirty="0"/>
              <a:t>Widely used in the industry</a:t>
            </a:r>
          </a:p>
        </p:txBody>
      </p:sp>
    </p:spTree>
    <p:extLst>
      <p:ext uri="{BB962C8B-B14F-4D97-AF65-F5344CB8AC3E}">
        <p14:creationId xmlns:p14="http://schemas.microsoft.com/office/powerpoint/2010/main" val="2001632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83BE-22F3-4A08-A45C-31D0AABEB343}"/>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71E0BFA3-6B5F-4A1C-8B0A-74DEC7D021A1}"/>
              </a:ext>
            </a:extLst>
          </p:cNvPr>
          <p:cNvSpPr>
            <a:spLocks noGrp="1"/>
          </p:cNvSpPr>
          <p:nvPr>
            <p:ph idx="1"/>
          </p:nvPr>
        </p:nvSpPr>
        <p:spPr/>
        <p:txBody>
          <a:bodyPr/>
          <a:lstStyle/>
          <a:p>
            <a:r>
              <a:rPr lang="en-US" altLang="zh-CN" dirty="0"/>
              <a:t>ISA</a:t>
            </a:r>
          </a:p>
          <a:p>
            <a:pPr lvl="1"/>
            <a:r>
              <a:rPr lang="en-US" altLang="zh-CN" dirty="0"/>
              <a:t>Load</a:t>
            </a:r>
          </a:p>
          <a:p>
            <a:pPr lvl="2"/>
            <a:r>
              <a:rPr lang="en-US" altLang="zh-CN" dirty="0"/>
              <a:t>Memory -&gt; reg</a:t>
            </a:r>
          </a:p>
          <a:p>
            <a:r>
              <a:rPr lang="en-US" altLang="zh-CN" dirty="0"/>
              <a:t>Loading</a:t>
            </a:r>
          </a:p>
          <a:p>
            <a:pPr lvl="1"/>
            <a:r>
              <a:rPr lang="en-US" altLang="zh-CN" dirty="0"/>
              <a:t>Load</a:t>
            </a:r>
          </a:p>
          <a:p>
            <a:pPr lvl="2"/>
            <a:r>
              <a:rPr lang="en-US" altLang="zh-CN" dirty="0"/>
              <a:t>VMA</a:t>
            </a:r>
            <a:endParaRPr lang="zh-CN" altLang="en-US" dirty="0"/>
          </a:p>
        </p:txBody>
      </p:sp>
    </p:spTree>
    <p:extLst>
      <p:ext uri="{BB962C8B-B14F-4D97-AF65-F5344CB8AC3E}">
        <p14:creationId xmlns:p14="http://schemas.microsoft.com/office/powerpoint/2010/main" val="978396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F9713-F91D-43EE-B779-E9E752730A98}"/>
              </a:ext>
            </a:extLst>
          </p:cNvPr>
          <p:cNvSpPr>
            <a:spLocks noGrp="1"/>
          </p:cNvSpPr>
          <p:nvPr>
            <p:ph type="title"/>
          </p:nvPr>
        </p:nvSpPr>
        <p:spPr/>
        <p:txBody>
          <a:bodyPr/>
          <a:lstStyle/>
          <a:p>
            <a:r>
              <a:rPr lang="en-US" altLang="zh-CN" dirty="0"/>
              <a:t>Line I Summary</a:t>
            </a:r>
            <a:endParaRPr lang="zh-CN" altLang="en-US" dirty="0"/>
          </a:p>
        </p:txBody>
      </p:sp>
      <p:sp>
        <p:nvSpPr>
          <p:cNvPr id="3" name="Content Placeholder 2">
            <a:extLst>
              <a:ext uri="{FF2B5EF4-FFF2-40B4-BE49-F238E27FC236}">
                <a16:creationId xmlns:a16="http://schemas.microsoft.com/office/drawing/2014/main" id="{2BFA16B1-C2C3-4FB8-A02E-73BE43B9D56F}"/>
              </a:ext>
            </a:extLst>
          </p:cNvPr>
          <p:cNvSpPr>
            <a:spLocks noGrp="1"/>
          </p:cNvSpPr>
          <p:nvPr>
            <p:ph idx="1"/>
          </p:nvPr>
        </p:nvSpPr>
        <p:spPr/>
        <p:txBody>
          <a:bodyPr/>
          <a:lstStyle/>
          <a:p>
            <a:r>
              <a:rPr lang="en-US" altLang="zh-CN" dirty="0"/>
              <a:t>Programming language -&gt; compiler -&gt; arch</a:t>
            </a:r>
            <a:endParaRPr lang="zh-CN" altLang="en-US" dirty="0"/>
          </a:p>
        </p:txBody>
      </p:sp>
    </p:spTree>
    <p:extLst>
      <p:ext uri="{BB962C8B-B14F-4D97-AF65-F5344CB8AC3E}">
        <p14:creationId xmlns:p14="http://schemas.microsoft.com/office/powerpoint/2010/main" val="3730547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586FF-FCAE-4A0E-B0B0-C5124EE96A2E}"/>
              </a:ext>
            </a:extLst>
          </p:cNvPr>
          <p:cNvSpPr>
            <a:spLocks noGrp="1"/>
          </p:cNvSpPr>
          <p:nvPr>
            <p:ph type="title"/>
          </p:nvPr>
        </p:nvSpPr>
        <p:spPr/>
        <p:txBody>
          <a:bodyPr/>
          <a:lstStyle/>
          <a:p>
            <a:r>
              <a:rPr lang="en-US" altLang="zh-CN" dirty="0"/>
              <a:t>Chap 4: processor architecture</a:t>
            </a:r>
            <a:endParaRPr lang="zh-CN" altLang="en-US" dirty="0"/>
          </a:p>
        </p:txBody>
      </p:sp>
      <p:sp>
        <p:nvSpPr>
          <p:cNvPr id="3" name="Content Placeholder 2">
            <a:extLst>
              <a:ext uri="{FF2B5EF4-FFF2-40B4-BE49-F238E27FC236}">
                <a16:creationId xmlns:a16="http://schemas.microsoft.com/office/drawing/2014/main" id="{EB08F53E-C00D-4CFB-A365-487193736639}"/>
              </a:ext>
            </a:extLst>
          </p:cNvPr>
          <p:cNvSpPr>
            <a:spLocks noGrp="1"/>
          </p:cNvSpPr>
          <p:nvPr>
            <p:ph idx="1"/>
          </p:nvPr>
        </p:nvSpPr>
        <p:spPr>
          <a:xfrm>
            <a:off x="838200" y="1825624"/>
            <a:ext cx="10515600" cy="5032375"/>
          </a:xfrm>
        </p:spPr>
        <p:txBody>
          <a:bodyPr>
            <a:normAutofit/>
          </a:bodyPr>
          <a:lstStyle/>
          <a:p>
            <a:r>
              <a:rPr lang="en-US" altLang="zh-CN" dirty="0"/>
              <a:t>Again, the concept of ISA</a:t>
            </a:r>
          </a:p>
          <a:p>
            <a:pPr lvl="1"/>
            <a:r>
              <a:rPr lang="en-US" altLang="zh-CN" dirty="0"/>
              <a:t>Classification</a:t>
            </a:r>
          </a:p>
          <a:p>
            <a:pPr lvl="2"/>
            <a:r>
              <a:rPr lang="en-US" altLang="zh-CN" dirty="0"/>
              <a:t>RISC/CISC doesn’t matter in CPUs of PCs and mobile phones</a:t>
            </a:r>
          </a:p>
          <a:p>
            <a:r>
              <a:rPr lang="en-US" altLang="zh-CN" dirty="0"/>
              <a:t>What’s “computer architecture”?</a:t>
            </a:r>
          </a:p>
          <a:p>
            <a:pPr lvl="1"/>
            <a:r>
              <a:rPr lang="en-US" altLang="zh-CN" dirty="0"/>
              <a:t>In a narrow sense, ISA</a:t>
            </a:r>
          </a:p>
          <a:p>
            <a:pPr lvl="1"/>
            <a:r>
              <a:rPr lang="en-US" altLang="zh-CN" dirty="0"/>
              <a:t>In a broad sense,</a:t>
            </a:r>
          </a:p>
          <a:p>
            <a:pPr lvl="2"/>
            <a:r>
              <a:rPr lang="en-US" altLang="zh-CN" dirty="0"/>
              <a:t>ISA</a:t>
            </a:r>
          </a:p>
          <a:p>
            <a:pPr lvl="2"/>
            <a:r>
              <a:rPr lang="en-US" altLang="zh-CN" dirty="0"/>
              <a:t>Implementation</a:t>
            </a:r>
          </a:p>
          <a:p>
            <a:pPr lvl="3"/>
            <a:r>
              <a:rPr lang="en-US" altLang="zh-CN" dirty="0"/>
              <a:t>Microarchitecture/organization</a:t>
            </a:r>
          </a:p>
          <a:p>
            <a:pPr lvl="3"/>
            <a:r>
              <a:rPr lang="en-US" altLang="zh-CN" dirty="0"/>
              <a:t>Hardware</a:t>
            </a:r>
          </a:p>
          <a:p>
            <a:pPr lvl="3"/>
            <a:endParaRPr lang="en-US" altLang="zh-CN" dirty="0"/>
          </a:p>
          <a:p>
            <a:pPr lvl="3"/>
            <a:endParaRPr lang="en-US" altLang="zh-CN" dirty="0"/>
          </a:p>
        </p:txBody>
      </p:sp>
    </p:spTree>
    <p:extLst>
      <p:ext uri="{BB962C8B-B14F-4D97-AF65-F5344CB8AC3E}">
        <p14:creationId xmlns:p14="http://schemas.microsoft.com/office/powerpoint/2010/main" val="797652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8851-BD51-43F3-8AF1-EA9A37384B7A}"/>
              </a:ext>
            </a:extLst>
          </p:cNvPr>
          <p:cNvSpPr>
            <a:spLocks noGrp="1"/>
          </p:cNvSpPr>
          <p:nvPr>
            <p:ph type="title"/>
          </p:nvPr>
        </p:nvSpPr>
        <p:spPr/>
        <p:txBody>
          <a:bodyPr/>
          <a:lstStyle/>
          <a:p>
            <a:r>
              <a:rPr lang="en-US" altLang="zh-CN" dirty="0"/>
              <a:t>Chap 4: processor architecture</a:t>
            </a:r>
            <a:endParaRPr lang="zh-CN" altLang="en-US" dirty="0"/>
          </a:p>
        </p:txBody>
      </p:sp>
      <p:sp>
        <p:nvSpPr>
          <p:cNvPr id="3" name="Content Placeholder 2">
            <a:extLst>
              <a:ext uri="{FF2B5EF4-FFF2-40B4-BE49-F238E27FC236}">
                <a16:creationId xmlns:a16="http://schemas.microsoft.com/office/drawing/2014/main" id="{76884A90-ECD9-4A54-81DB-F02D717B2C2D}"/>
              </a:ext>
            </a:extLst>
          </p:cNvPr>
          <p:cNvSpPr>
            <a:spLocks noGrp="1"/>
          </p:cNvSpPr>
          <p:nvPr>
            <p:ph idx="1"/>
          </p:nvPr>
        </p:nvSpPr>
        <p:spPr>
          <a:xfrm>
            <a:off x="838200" y="1314450"/>
            <a:ext cx="10515600" cy="5543549"/>
          </a:xfrm>
        </p:spPr>
        <p:txBody>
          <a:bodyPr>
            <a:normAutofit/>
          </a:bodyPr>
          <a:lstStyle/>
          <a:p>
            <a:r>
              <a:rPr lang="en-US" altLang="zh-CN" dirty="0"/>
              <a:t>In a broad sense,</a:t>
            </a:r>
          </a:p>
          <a:p>
            <a:pPr lvl="1"/>
            <a:r>
              <a:rPr lang="en-US" altLang="zh-CN" dirty="0"/>
              <a:t>ISA</a:t>
            </a:r>
          </a:p>
          <a:p>
            <a:pPr lvl="1"/>
            <a:r>
              <a:rPr lang="en-US" altLang="zh-CN" dirty="0"/>
              <a:t>Implementation</a:t>
            </a:r>
          </a:p>
          <a:p>
            <a:pPr lvl="2"/>
            <a:r>
              <a:rPr lang="en-US" altLang="zh-CN" dirty="0"/>
              <a:t>Microarchitecture/organization</a:t>
            </a:r>
          </a:p>
          <a:p>
            <a:pPr lvl="3"/>
            <a:r>
              <a:rPr lang="en-US" altLang="zh-CN" dirty="0"/>
              <a:t>“includes the </a:t>
            </a:r>
            <a:r>
              <a:rPr lang="en-US" altLang="zh-CN" b="1" dirty="0">
                <a:solidFill>
                  <a:srgbClr val="FF0000"/>
                </a:solidFill>
              </a:rPr>
              <a:t>high-level</a:t>
            </a:r>
            <a:r>
              <a:rPr lang="en-US" altLang="zh-CN" dirty="0"/>
              <a:t> aspects of a computer’s design, such as the memory system, the memory interconnect, and the design of the internal processor or CPU”</a:t>
            </a:r>
          </a:p>
          <a:p>
            <a:pPr lvl="3"/>
            <a:r>
              <a:rPr lang="en-US" altLang="zh-CN" dirty="0"/>
              <a:t>“For example, two processors with the same instruction set architectures but different organizations are the AMD Opteron and the Intel Core i7. Both processors implement the 80 x86 instruction set, but they have very different pipeline and cache organizations.”</a:t>
            </a:r>
          </a:p>
          <a:p>
            <a:pPr lvl="2"/>
            <a:r>
              <a:rPr lang="en-US" altLang="zh-CN" dirty="0"/>
              <a:t>Hardware</a:t>
            </a:r>
          </a:p>
          <a:p>
            <a:pPr lvl="3"/>
            <a:r>
              <a:rPr lang="en-US" altLang="zh-CN" dirty="0"/>
              <a:t>“the specifics of a computer, including the detailed logic design and the packaging technology of the computer”</a:t>
            </a:r>
          </a:p>
          <a:p>
            <a:pPr lvl="3"/>
            <a:r>
              <a:rPr lang="en-US" altLang="zh-CN" dirty="0"/>
              <a:t>“Often a line of computers contains computers with identical instruction set architectures and very similar organizations, but they differ in the detailed hardware implementation. For example, the Intel Core i7 (see Chapter 3) and the Intel Xeon E7 (see Chapter 5) are nearly identical but offer different clock rates and different memory systems, making the Xeon E7 more effective for server computers.”</a:t>
            </a:r>
          </a:p>
          <a:p>
            <a:endParaRPr lang="zh-CN" altLang="en-US" dirty="0"/>
          </a:p>
        </p:txBody>
      </p:sp>
    </p:spTree>
    <p:extLst>
      <p:ext uri="{BB962C8B-B14F-4D97-AF65-F5344CB8AC3E}">
        <p14:creationId xmlns:p14="http://schemas.microsoft.com/office/powerpoint/2010/main" val="2274018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D3D9-C240-4C71-9425-49EFE0B7A717}"/>
              </a:ext>
            </a:extLst>
          </p:cNvPr>
          <p:cNvSpPr>
            <a:spLocks noGrp="1"/>
          </p:cNvSpPr>
          <p:nvPr>
            <p:ph type="title"/>
          </p:nvPr>
        </p:nvSpPr>
        <p:spPr/>
        <p:txBody>
          <a:bodyPr/>
          <a:lstStyle/>
          <a:p>
            <a:r>
              <a:rPr lang="en-US" altLang="zh-CN" dirty="0"/>
              <a:t>Original structure of CSAPP</a:t>
            </a:r>
            <a:endParaRPr lang="zh-CN" altLang="en-US" dirty="0"/>
          </a:p>
        </p:txBody>
      </p:sp>
      <p:sp>
        <p:nvSpPr>
          <p:cNvPr id="3" name="Content Placeholder 2">
            <a:extLst>
              <a:ext uri="{FF2B5EF4-FFF2-40B4-BE49-F238E27FC236}">
                <a16:creationId xmlns:a16="http://schemas.microsoft.com/office/drawing/2014/main" id="{E71006F1-E958-4122-8DB0-681D397F496E}"/>
              </a:ext>
            </a:extLst>
          </p:cNvPr>
          <p:cNvSpPr>
            <a:spLocks noGrp="1"/>
          </p:cNvSpPr>
          <p:nvPr>
            <p:ph idx="1"/>
          </p:nvPr>
        </p:nvSpPr>
        <p:spPr/>
        <p:txBody>
          <a:bodyPr/>
          <a:lstStyle/>
          <a:p>
            <a:r>
              <a:rPr lang="en-US" altLang="zh-CN" dirty="0"/>
              <a:t>Program structure and execution</a:t>
            </a:r>
          </a:p>
          <a:p>
            <a:pPr lvl="1"/>
            <a:r>
              <a:rPr lang="en-US" altLang="zh-CN" dirty="0"/>
              <a:t>Chap 2-6</a:t>
            </a:r>
          </a:p>
          <a:p>
            <a:r>
              <a:rPr lang="en-US" altLang="zh-CN" dirty="0"/>
              <a:t>Running programs on a system</a:t>
            </a:r>
          </a:p>
          <a:p>
            <a:pPr lvl="1"/>
            <a:r>
              <a:rPr lang="en-US" altLang="zh-CN" dirty="0"/>
              <a:t>Chap 7-9</a:t>
            </a:r>
          </a:p>
          <a:p>
            <a:r>
              <a:rPr lang="en-US" altLang="zh-CN" dirty="0"/>
              <a:t>Interaction and communication between programs</a:t>
            </a:r>
          </a:p>
          <a:p>
            <a:pPr lvl="1"/>
            <a:r>
              <a:rPr lang="en-US" altLang="zh-CN" dirty="0"/>
              <a:t>Chap 10-12</a:t>
            </a:r>
          </a:p>
          <a:p>
            <a:pPr lvl="1"/>
            <a:endParaRPr lang="en-US" altLang="zh-CN" dirty="0"/>
          </a:p>
          <a:p>
            <a:r>
              <a:rPr lang="en-US" altLang="zh-CN" dirty="0"/>
              <a:t>Is this really reasonable?</a:t>
            </a:r>
          </a:p>
          <a:p>
            <a:endParaRPr lang="zh-CN" altLang="en-US" dirty="0"/>
          </a:p>
        </p:txBody>
      </p:sp>
    </p:spTree>
    <p:extLst>
      <p:ext uri="{BB962C8B-B14F-4D97-AF65-F5344CB8AC3E}">
        <p14:creationId xmlns:p14="http://schemas.microsoft.com/office/powerpoint/2010/main" val="2650959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9EB34-20A4-498E-B44F-96616308B7B6}"/>
              </a:ext>
            </a:extLst>
          </p:cNvPr>
          <p:cNvSpPr>
            <a:spLocks noGrp="1"/>
          </p:cNvSpPr>
          <p:nvPr>
            <p:ph type="title"/>
          </p:nvPr>
        </p:nvSpPr>
        <p:spPr/>
        <p:txBody>
          <a:bodyPr/>
          <a:lstStyle/>
          <a:p>
            <a:r>
              <a:rPr lang="en-US" altLang="zh-CN" dirty="0"/>
              <a:t>Chap 4: processor architecture</a:t>
            </a:r>
            <a:endParaRPr lang="zh-CN" altLang="en-US" dirty="0"/>
          </a:p>
        </p:txBody>
      </p:sp>
      <p:sp>
        <p:nvSpPr>
          <p:cNvPr id="3" name="Content Placeholder 2">
            <a:extLst>
              <a:ext uri="{FF2B5EF4-FFF2-40B4-BE49-F238E27FC236}">
                <a16:creationId xmlns:a16="http://schemas.microsoft.com/office/drawing/2014/main" id="{43197FCA-C00A-4610-8985-D7CD2CDECA29}"/>
              </a:ext>
            </a:extLst>
          </p:cNvPr>
          <p:cNvSpPr>
            <a:spLocks noGrp="1"/>
          </p:cNvSpPr>
          <p:nvPr>
            <p:ph idx="1"/>
          </p:nvPr>
        </p:nvSpPr>
        <p:spPr>
          <a:xfrm>
            <a:off x="838200" y="1825625"/>
            <a:ext cx="10515600" cy="5315404"/>
          </a:xfrm>
        </p:spPr>
        <p:txBody>
          <a:bodyPr/>
          <a:lstStyle/>
          <a:p>
            <a:r>
              <a:rPr lang="en-US" altLang="zh-CN" dirty="0"/>
              <a:t>Five-stage pipeline</a:t>
            </a:r>
          </a:p>
          <a:p>
            <a:pPr lvl="1"/>
            <a:r>
              <a:rPr lang="en-US" altLang="zh-CN" dirty="0"/>
              <a:t>Classic example in textbooks</a:t>
            </a:r>
          </a:p>
          <a:p>
            <a:pPr lvl="1"/>
            <a:r>
              <a:rPr lang="en-US" altLang="zh-CN" dirty="0"/>
              <a:t>If you want to go further</a:t>
            </a:r>
          </a:p>
          <a:p>
            <a:pPr lvl="2"/>
            <a:r>
              <a:rPr lang="en-US" altLang="zh-CN" dirty="0"/>
              <a:t>Out-of-order execution and instruction-level parallelism</a:t>
            </a:r>
          </a:p>
          <a:p>
            <a:pPr lvl="2"/>
            <a:r>
              <a:rPr lang="en-US" altLang="zh-CN" dirty="0"/>
              <a:t>Data-level parallelism</a:t>
            </a:r>
          </a:p>
          <a:p>
            <a:pPr lvl="2"/>
            <a:r>
              <a:rPr lang="en-US" altLang="zh-CN" dirty="0"/>
              <a:t>Task-level parallelism</a:t>
            </a:r>
          </a:p>
          <a:p>
            <a:pPr lvl="2"/>
            <a:r>
              <a:rPr lang="en-US" altLang="zh-CN" dirty="0"/>
              <a:t>…</a:t>
            </a:r>
          </a:p>
          <a:p>
            <a:r>
              <a:rPr lang="en-US" altLang="zh-CN" dirty="0"/>
              <a:t>You’d better know other ISA</a:t>
            </a:r>
          </a:p>
          <a:p>
            <a:pPr lvl="1"/>
            <a:r>
              <a:rPr lang="en-US" altLang="zh-CN" dirty="0"/>
              <a:t>X86</a:t>
            </a:r>
          </a:p>
          <a:p>
            <a:pPr lvl="1"/>
            <a:r>
              <a:rPr lang="en-US" altLang="zh-CN" dirty="0"/>
              <a:t>MIPS/RISC-V</a:t>
            </a:r>
          </a:p>
          <a:p>
            <a:pPr lvl="1"/>
            <a:r>
              <a:rPr lang="en-US" altLang="zh-CN" dirty="0"/>
              <a:t>PTX</a:t>
            </a:r>
          </a:p>
          <a:p>
            <a:pPr lvl="1"/>
            <a:r>
              <a:rPr lang="en-US" altLang="zh-CN" dirty="0"/>
              <a:t>Java bytecode</a:t>
            </a:r>
          </a:p>
          <a:p>
            <a:pPr lvl="2"/>
            <a:r>
              <a:rPr lang="en-US" altLang="zh-CN" dirty="0"/>
              <a:t>Stack machine</a:t>
            </a:r>
          </a:p>
          <a:p>
            <a:endParaRPr lang="zh-CN" altLang="en-US" dirty="0"/>
          </a:p>
        </p:txBody>
      </p:sp>
    </p:spTree>
    <p:extLst>
      <p:ext uri="{BB962C8B-B14F-4D97-AF65-F5344CB8AC3E}">
        <p14:creationId xmlns:p14="http://schemas.microsoft.com/office/powerpoint/2010/main" val="3532249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69E35-B956-4E86-A2C0-34052B0F56DD}"/>
              </a:ext>
            </a:extLst>
          </p:cNvPr>
          <p:cNvSpPr>
            <a:spLocks noGrp="1"/>
          </p:cNvSpPr>
          <p:nvPr>
            <p:ph type="title"/>
          </p:nvPr>
        </p:nvSpPr>
        <p:spPr/>
        <p:txBody>
          <a:bodyPr/>
          <a:lstStyle/>
          <a:p>
            <a:r>
              <a:rPr lang="en-US" altLang="zh-CN" dirty="0"/>
              <a:t>Chap 6: memory hierarchy</a:t>
            </a:r>
            <a:endParaRPr lang="zh-CN" altLang="en-US" dirty="0"/>
          </a:p>
        </p:txBody>
      </p:sp>
      <p:sp>
        <p:nvSpPr>
          <p:cNvPr id="3" name="Content Placeholder 2">
            <a:extLst>
              <a:ext uri="{FF2B5EF4-FFF2-40B4-BE49-F238E27FC236}">
                <a16:creationId xmlns:a16="http://schemas.microsoft.com/office/drawing/2014/main" id="{71879BBE-CB80-4F0C-824C-C47A9F66F9C2}"/>
              </a:ext>
            </a:extLst>
          </p:cNvPr>
          <p:cNvSpPr>
            <a:spLocks noGrp="1"/>
          </p:cNvSpPr>
          <p:nvPr>
            <p:ph idx="1"/>
          </p:nvPr>
        </p:nvSpPr>
        <p:spPr>
          <a:xfrm>
            <a:off x="838200" y="1825624"/>
            <a:ext cx="10515600" cy="5032375"/>
          </a:xfrm>
        </p:spPr>
        <p:txBody>
          <a:bodyPr>
            <a:normAutofit fontScale="92500" lnSpcReduction="20000"/>
          </a:bodyPr>
          <a:lstStyle/>
          <a:p>
            <a:r>
              <a:rPr lang="en-US" altLang="zh-CN" dirty="0"/>
              <a:t>Evaluation of memory</a:t>
            </a:r>
          </a:p>
          <a:p>
            <a:pPr lvl="1"/>
            <a:r>
              <a:rPr lang="en-US" altLang="zh-CN" dirty="0"/>
              <a:t>Capacity, bandwidth, latency</a:t>
            </a:r>
          </a:p>
          <a:p>
            <a:pPr lvl="1"/>
            <a:r>
              <a:rPr lang="en-US" altLang="zh-CN" dirty="0"/>
              <a:t>Power, cost/bit, durability,…</a:t>
            </a:r>
          </a:p>
          <a:p>
            <a:r>
              <a:rPr lang="en-US" altLang="zh-CN" dirty="0"/>
              <a:t>Memory wall</a:t>
            </a:r>
          </a:p>
          <a:p>
            <a:pPr lvl="1"/>
            <a:r>
              <a:rPr lang="en-US" altLang="zh-CN" dirty="0"/>
              <a:t>CPU single-core perf: latency</a:t>
            </a:r>
          </a:p>
          <a:p>
            <a:pPr lvl="1"/>
            <a:r>
              <a:rPr lang="en-US" altLang="zh-CN" dirty="0"/>
              <a:t>SIMD</a:t>
            </a:r>
          </a:p>
          <a:p>
            <a:pPr lvl="2"/>
            <a:r>
              <a:rPr lang="en-US" altLang="zh-CN" dirty="0"/>
              <a:t>AVX2: 256 bits</a:t>
            </a:r>
          </a:p>
          <a:p>
            <a:pPr lvl="2"/>
            <a:r>
              <a:rPr lang="en-US" altLang="zh-CN" dirty="0"/>
              <a:t>AVX512: 512 bits</a:t>
            </a:r>
          </a:p>
          <a:p>
            <a:pPr lvl="2"/>
            <a:r>
              <a:rPr lang="en-US" altLang="zh-CN" dirty="0"/>
              <a:t>SSE: 128 bits</a:t>
            </a:r>
          </a:p>
          <a:p>
            <a:pPr lvl="1"/>
            <a:r>
              <a:rPr lang="en-US" altLang="zh-CN" dirty="0"/>
              <a:t>CPU multi-core perf</a:t>
            </a:r>
          </a:p>
          <a:p>
            <a:pPr lvl="1"/>
            <a:r>
              <a:rPr lang="en-US" altLang="zh-CN" dirty="0"/>
              <a:t>GPU</a:t>
            </a:r>
          </a:p>
          <a:p>
            <a:pPr lvl="1"/>
            <a:r>
              <a:rPr lang="en-US" altLang="zh-CN" dirty="0"/>
              <a:t>Datacenter</a:t>
            </a:r>
          </a:p>
          <a:p>
            <a:pPr lvl="2"/>
            <a:r>
              <a:rPr lang="en-US" altLang="zh-CN" dirty="0"/>
              <a:t>8C, 2 channel, 16GB</a:t>
            </a:r>
          </a:p>
          <a:p>
            <a:pPr lvl="2"/>
            <a:r>
              <a:rPr lang="en-US" altLang="zh-CN" dirty="0"/>
              <a:t>64C, 8 channel, 4TB~6TB</a:t>
            </a:r>
          </a:p>
          <a:p>
            <a:pPr lvl="2"/>
            <a:r>
              <a:rPr lang="en-US" altLang="zh-CN" dirty="0"/>
              <a:t>HBM</a:t>
            </a:r>
          </a:p>
          <a:p>
            <a:pPr lvl="1"/>
            <a:r>
              <a:rPr lang="en-US" altLang="zh-CN" dirty="0"/>
              <a:t>The future of memory</a:t>
            </a:r>
            <a:endParaRPr lang="zh-CN" altLang="en-US" dirty="0"/>
          </a:p>
        </p:txBody>
      </p:sp>
    </p:spTree>
    <p:extLst>
      <p:ext uri="{BB962C8B-B14F-4D97-AF65-F5344CB8AC3E}">
        <p14:creationId xmlns:p14="http://schemas.microsoft.com/office/powerpoint/2010/main" val="2739915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D0D9F-0C2F-4BB6-906B-1FC167D7A6E8}"/>
              </a:ext>
            </a:extLst>
          </p:cNvPr>
          <p:cNvSpPr>
            <a:spLocks noGrp="1"/>
          </p:cNvSpPr>
          <p:nvPr>
            <p:ph type="title"/>
          </p:nvPr>
        </p:nvSpPr>
        <p:spPr/>
        <p:txBody>
          <a:bodyPr/>
          <a:lstStyle/>
          <a:p>
            <a:r>
              <a:rPr lang="en-US" altLang="zh-CN" dirty="0"/>
              <a:t>Line II Summary</a:t>
            </a:r>
            <a:endParaRPr lang="zh-CN" altLang="en-US" dirty="0"/>
          </a:p>
        </p:txBody>
      </p:sp>
      <p:sp>
        <p:nvSpPr>
          <p:cNvPr id="3" name="Content Placeholder 2">
            <a:extLst>
              <a:ext uri="{FF2B5EF4-FFF2-40B4-BE49-F238E27FC236}">
                <a16:creationId xmlns:a16="http://schemas.microsoft.com/office/drawing/2014/main" id="{6453BD47-72C9-4787-8718-F95FE1AD8A0B}"/>
              </a:ext>
            </a:extLst>
          </p:cNvPr>
          <p:cNvSpPr>
            <a:spLocks noGrp="1"/>
          </p:cNvSpPr>
          <p:nvPr>
            <p:ph idx="1"/>
          </p:nvPr>
        </p:nvSpPr>
        <p:spPr/>
        <p:txBody>
          <a:bodyPr/>
          <a:lstStyle/>
          <a:p>
            <a:r>
              <a:rPr lang="en-US" altLang="zh-CN" dirty="0"/>
              <a:t>Not much more in the course “computer architecture”</a:t>
            </a:r>
          </a:p>
          <a:p>
            <a:r>
              <a:rPr lang="en-US" altLang="zh-CN" dirty="0"/>
              <a:t>Four textbooks are highly recommended</a:t>
            </a:r>
          </a:p>
          <a:p>
            <a:pPr lvl="1"/>
            <a:endParaRPr lang="en-US" altLang="zh-CN" dirty="0"/>
          </a:p>
          <a:p>
            <a:pPr lvl="1"/>
            <a:endParaRPr lang="zh-CN" altLang="en-US" dirty="0"/>
          </a:p>
        </p:txBody>
      </p:sp>
    </p:spTree>
    <p:extLst>
      <p:ext uri="{BB962C8B-B14F-4D97-AF65-F5344CB8AC3E}">
        <p14:creationId xmlns:p14="http://schemas.microsoft.com/office/powerpoint/2010/main" val="167046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DDFFD-9902-4A69-9753-9FF30BB58146}"/>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417BA3E9-198D-4819-B373-16CE6E478394}"/>
              </a:ext>
            </a:extLst>
          </p:cNvPr>
          <p:cNvSpPr>
            <a:spLocks noGrp="1"/>
          </p:cNvSpPr>
          <p:nvPr>
            <p:ph idx="1"/>
          </p:nvPr>
        </p:nvSpPr>
        <p:spPr/>
        <p:txBody>
          <a:bodyPr/>
          <a:lstStyle/>
          <a:p>
            <a:r>
              <a:rPr lang="en-US" altLang="zh-CN" dirty="0"/>
              <a:t>Computer architecture</a:t>
            </a:r>
          </a:p>
          <a:p>
            <a:r>
              <a:rPr lang="en-US" altLang="zh-CN" dirty="0"/>
              <a:t>Operating systems</a:t>
            </a:r>
          </a:p>
          <a:p>
            <a:r>
              <a:rPr lang="en-US" altLang="zh-CN" dirty="0"/>
              <a:t>Computer networks</a:t>
            </a:r>
          </a:p>
          <a:p>
            <a:r>
              <a:rPr lang="en-US" altLang="zh-CN" dirty="0"/>
              <a:t>Compiler principles</a:t>
            </a:r>
          </a:p>
          <a:p>
            <a:r>
              <a:rPr lang="en-US" altLang="zh-CN" dirty="0"/>
              <a:t>Programming languages</a:t>
            </a:r>
            <a:endParaRPr lang="zh-CN" altLang="en-US" dirty="0"/>
          </a:p>
        </p:txBody>
      </p:sp>
    </p:spTree>
    <p:extLst>
      <p:ext uri="{BB962C8B-B14F-4D97-AF65-F5344CB8AC3E}">
        <p14:creationId xmlns:p14="http://schemas.microsoft.com/office/powerpoint/2010/main" val="10715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CEF2-84A5-41A3-BE52-2C2A42E14189}"/>
              </a:ext>
            </a:extLst>
          </p:cNvPr>
          <p:cNvSpPr>
            <a:spLocks noGrp="1"/>
          </p:cNvSpPr>
          <p:nvPr>
            <p:ph type="title"/>
          </p:nvPr>
        </p:nvSpPr>
        <p:spPr/>
        <p:txBody>
          <a:bodyPr/>
          <a:lstStyle/>
          <a:p>
            <a:r>
              <a:rPr lang="en-US" altLang="zh-CN" dirty="0"/>
              <a:t>Reasonable structure of CSAPP</a:t>
            </a:r>
            <a:endParaRPr lang="zh-CN" altLang="en-US" dirty="0"/>
          </a:p>
        </p:txBody>
      </p:sp>
      <p:sp>
        <p:nvSpPr>
          <p:cNvPr id="3" name="Content Placeholder 2">
            <a:extLst>
              <a:ext uri="{FF2B5EF4-FFF2-40B4-BE49-F238E27FC236}">
                <a16:creationId xmlns:a16="http://schemas.microsoft.com/office/drawing/2014/main" id="{F2BB307A-375D-4E3B-8741-D4512C1EB67A}"/>
              </a:ext>
            </a:extLst>
          </p:cNvPr>
          <p:cNvSpPr>
            <a:spLocks noGrp="1"/>
          </p:cNvSpPr>
          <p:nvPr>
            <p:ph idx="1"/>
          </p:nvPr>
        </p:nvSpPr>
        <p:spPr>
          <a:xfrm>
            <a:off x="838200" y="1825624"/>
            <a:ext cx="10515600" cy="5032375"/>
          </a:xfrm>
        </p:spPr>
        <p:txBody>
          <a:bodyPr>
            <a:normAutofit lnSpcReduction="10000"/>
          </a:bodyPr>
          <a:lstStyle/>
          <a:p>
            <a:r>
              <a:rPr lang="en-US" altLang="zh-CN" dirty="0"/>
              <a:t>Line I: from C code to binary executable files</a:t>
            </a:r>
          </a:p>
          <a:p>
            <a:pPr lvl="1"/>
            <a:r>
              <a:rPr lang="en-US" altLang="zh-CN" dirty="0"/>
              <a:t>Chap 2, 3, 7</a:t>
            </a:r>
          </a:p>
          <a:p>
            <a:pPr lvl="1"/>
            <a:r>
              <a:rPr lang="en-US" altLang="zh-CN" dirty="0"/>
              <a:t>Preprocess (</a:t>
            </a:r>
            <a:r>
              <a:rPr lang="en-US" altLang="zh-CN" dirty="0" err="1"/>
              <a:t>cpp</a:t>
            </a:r>
            <a:r>
              <a:rPr lang="en-US" altLang="zh-CN" dirty="0"/>
              <a:t>), compile (cc), assemble (as), link (</a:t>
            </a:r>
            <a:r>
              <a:rPr lang="en-US" altLang="zh-CN" dirty="0" err="1"/>
              <a:t>ld</a:t>
            </a:r>
            <a:r>
              <a:rPr lang="en-US" altLang="zh-CN" dirty="0"/>
              <a:t>), load</a:t>
            </a:r>
          </a:p>
          <a:p>
            <a:r>
              <a:rPr lang="en-US" altLang="zh-CN" dirty="0"/>
              <a:t>Line II: architecture, performance, and optimization</a:t>
            </a:r>
          </a:p>
          <a:p>
            <a:pPr lvl="1"/>
            <a:r>
              <a:rPr lang="en-US" altLang="zh-CN" dirty="0"/>
              <a:t>Chap 4, 6, 5</a:t>
            </a:r>
          </a:p>
          <a:p>
            <a:pPr lvl="1"/>
            <a:r>
              <a:rPr lang="en-US" altLang="zh-CN" dirty="0"/>
              <a:t>Processor, memory</a:t>
            </a:r>
          </a:p>
          <a:p>
            <a:r>
              <a:rPr lang="en-US" altLang="zh-CN" dirty="0"/>
              <a:t>Line III: services provided by the OS, UNIX programming</a:t>
            </a:r>
          </a:p>
          <a:p>
            <a:pPr lvl="1"/>
            <a:r>
              <a:rPr lang="en-US" altLang="zh-CN" dirty="0"/>
              <a:t>APUE</a:t>
            </a:r>
          </a:p>
          <a:p>
            <a:pPr lvl="2"/>
            <a:r>
              <a:rPr lang="en-US" altLang="zh-CN" dirty="0"/>
              <a:t>Advanced programming in the UNIX environment</a:t>
            </a:r>
          </a:p>
          <a:p>
            <a:pPr lvl="1"/>
            <a:r>
              <a:rPr lang="en-US" altLang="zh-CN" dirty="0"/>
              <a:t>Chap 8-12</a:t>
            </a:r>
          </a:p>
          <a:p>
            <a:pPr lvl="1"/>
            <a:r>
              <a:rPr lang="en-US" altLang="zh-CN" dirty="0"/>
              <a:t>Three key abstractions</a:t>
            </a:r>
          </a:p>
          <a:p>
            <a:pPr lvl="2"/>
            <a:r>
              <a:rPr lang="en-US" altLang="zh-CN" dirty="0"/>
              <a:t>Process/thread, address space, file</a:t>
            </a:r>
          </a:p>
          <a:p>
            <a:pPr lvl="2"/>
            <a:r>
              <a:rPr lang="en-US" altLang="zh-CN" dirty="0"/>
              <a:t>network</a:t>
            </a:r>
            <a:endParaRPr lang="zh-CN" altLang="en-US" dirty="0"/>
          </a:p>
        </p:txBody>
      </p:sp>
    </p:spTree>
    <p:extLst>
      <p:ext uri="{BB962C8B-B14F-4D97-AF65-F5344CB8AC3E}">
        <p14:creationId xmlns:p14="http://schemas.microsoft.com/office/powerpoint/2010/main" val="126282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62435-F85F-4DF8-8DE2-E30FD5185A7E}"/>
              </a:ext>
            </a:extLst>
          </p:cNvPr>
          <p:cNvSpPr>
            <a:spLocks noGrp="1"/>
          </p:cNvSpPr>
          <p:nvPr>
            <p:ph type="title"/>
          </p:nvPr>
        </p:nvSpPr>
        <p:spPr/>
        <p:txBody>
          <a:bodyPr/>
          <a:lstStyle/>
          <a:p>
            <a:r>
              <a:rPr lang="en-US" altLang="zh-CN" dirty="0"/>
              <a:t>Three key interface</a:t>
            </a:r>
            <a:endParaRPr lang="zh-CN" altLang="en-US" dirty="0"/>
          </a:p>
        </p:txBody>
      </p:sp>
      <p:sp>
        <p:nvSpPr>
          <p:cNvPr id="3" name="Content Placeholder 2">
            <a:extLst>
              <a:ext uri="{FF2B5EF4-FFF2-40B4-BE49-F238E27FC236}">
                <a16:creationId xmlns:a16="http://schemas.microsoft.com/office/drawing/2014/main" id="{F47E6371-88A0-4AAC-B845-B39C386B7E48}"/>
              </a:ext>
            </a:extLst>
          </p:cNvPr>
          <p:cNvSpPr>
            <a:spLocks noGrp="1"/>
          </p:cNvSpPr>
          <p:nvPr>
            <p:ph idx="1"/>
          </p:nvPr>
        </p:nvSpPr>
        <p:spPr/>
        <p:txBody>
          <a:bodyPr/>
          <a:lstStyle/>
          <a:p>
            <a:r>
              <a:rPr lang="en-US" altLang="zh-CN" dirty="0"/>
              <a:t>ISA</a:t>
            </a:r>
          </a:p>
          <a:p>
            <a:pPr lvl="1"/>
            <a:r>
              <a:rPr lang="en-US" altLang="zh-CN" dirty="0"/>
              <a:t>HW/SW</a:t>
            </a:r>
          </a:p>
          <a:p>
            <a:r>
              <a:rPr lang="en-US" altLang="zh-CN" dirty="0"/>
              <a:t>PL</a:t>
            </a:r>
          </a:p>
          <a:p>
            <a:r>
              <a:rPr lang="en-US" altLang="zh-CN" dirty="0"/>
              <a:t>OS</a:t>
            </a:r>
          </a:p>
          <a:p>
            <a:endParaRPr lang="en-US" altLang="zh-CN" dirty="0"/>
          </a:p>
          <a:p>
            <a:r>
              <a:rPr lang="en-US" altLang="zh-CN" dirty="0"/>
              <a:t>Cross-platform</a:t>
            </a:r>
          </a:p>
          <a:p>
            <a:pPr lvl="1"/>
            <a:r>
              <a:rPr lang="en-US" altLang="zh-CN" dirty="0"/>
              <a:t>HW, OS</a:t>
            </a:r>
            <a:endParaRPr lang="zh-CN" altLang="en-US" dirty="0"/>
          </a:p>
        </p:txBody>
      </p:sp>
    </p:spTree>
    <p:extLst>
      <p:ext uri="{BB962C8B-B14F-4D97-AF65-F5344CB8AC3E}">
        <p14:creationId xmlns:p14="http://schemas.microsoft.com/office/powerpoint/2010/main" val="2703246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9DED-693A-43E6-87A4-639E5DA3B447}"/>
              </a:ext>
            </a:extLst>
          </p:cNvPr>
          <p:cNvSpPr>
            <a:spLocks noGrp="1"/>
          </p:cNvSpPr>
          <p:nvPr>
            <p:ph type="title"/>
          </p:nvPr>
        </p:nvSpPr>
        <p:spPr/>
        <p:txBody>
          <a:bodyPr/>
          <a:lstStyle/>
          <a:p>
            <a:r>
              <a:rPr lang="en-US" altLang="zh-CN" dirty="0"/>
              <a:t>Line I: from C code to binary executable files</a:t>
            </a:r>
            <a:endParaRPr lang="zh-CN" altLang="en-US" dirty="0"/>
          </a:p>
        </p:txBody>
      </p:sp>
      <p:sp>
        <p:nvSpPr>
          <p:cNvPr id="3" name="Content Placeholder 2">
            <a:extLst>
              <a:ext uri="{FF2B5EF4-FFF2-40B4-BE49-F238E27FC236}">
                <a16:creationId xmlns:a16="http://schemas.microsoft.com/office/drawing/2014/main" id="{BC448E22-C989-4948-907C-41F25EF7DF1B}"/>
              </a:ext>
            </a:extLst>
          </p:cNvPr>
          <p:cNvSpPr>
            <a:spLocks noGrp="1"/>
          </p:cNvSpPr>
          <p:nvPr>
            <p:ph idx="1"/>
          </p:nvPr>
        </p:nvSpPr>
        <p:spPr/>
        <p:txBody>
          <a:bodyPr/>
          <a:lstStyle/>
          <a:p>
            <a:r>
              <a:rPr lang="en-US" altLang="zh-CN" dirty="0"/>
              <a:t>Foundation of</a:t>
            </a:r>
          </a:p>
          <a:p>
            <a:pPr lvl="1"/>
            <a:r>
              <a:rPr lang="en-US" altLang="zh-CN" dirty="0"/>
              <a:t>Computer architecture</a:t>
            </a:r>
          </a:p>
          <a:p>
            <a:pPr lvl="1"/>
            <a:r>
              <a:rPr lang="en-US" altLang="zh-CN" dirty="0"/>
              <a:t>Compiler principles</a:t>
            </a:r>
          </a:p>
          <a:p>
            <a:pPr lvl="2"/>
            <a:r>
              <a:rPr lang="en-US" altLang="zh-CN" dirty="0"/>
              <a:t>TCS</a:t>
            </a:r>
          </a:p>
          <a:p>
            <a:pPr lvl="1"/>
            <a:r>
              <a:rPr lang="en-US" altLang="zh-CN" dirty="0"/>
              <a:t>Programming languages</a:t>
            </a:r>
            <a:endParaRPr lang="zh-CN" altLang="en-US" dirty="0"/>
          </a:p>
        </p:txBody>
      </p:sp>
    </p:spTree>
    <p:extLst>
      <p:ext uri="{BB962C8B-B14F-4D97-AF65-F5344CB8AC3E}">
        <p14:creationId xmlns:p14="http://schemas.microsoft.com/office/powerpoint/2010/main" val="3890702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1597C-C29B-4B40-A884-F1919EAD361B}"/>
              </a:ext>
            </a:extLst>
          </p:cNvPr>
          <p:cNvSpPr>
            <a:spLocks noGrp="1"/>
          </p:cNvSpPr>
          <p:nvPr>
            <p:ph type="title"/>
          </p:nvPr>
        </p:nvSpPr>
        <p:spPr/>
        <p:txBody>
          <a:bodyPr/>
          <a:lstStyle/>
          <a:p>
            <a:r>
              <a:rPr lang="en-US" altLang="zh-CN" dirty="0"/>
              <a:t>Chap 2: representation of information</a:t>
            </a:r>
            <a:endParaRPr lang="zh-CN" altLang="en-US" dirty="0"/>
          </a:p>
        </p:txBody>
      </p:sp>
      <p:sp>
        <p:nvSpPr>
          <p:cNvPr id="3" name="Content Placeholder 2">
            <a:extLst>
              <a:ext uri="{FF2B5EF4-FFF2-40B4-BE49-F238E27FC236}">
                <a16:creationId xmlns:a16="http://schemas.microsoft.com/office/drawing/2014/main" id="{9E547486-8419-4F36-A5F5-1C78B0D68FB5}"/>
              </a:ext>
            </a:extLst>
          </p:cNvPr>
          <p:cNvSpPr>
            <a:spLocks noGrp="1"/>
          </p:cNvSpPr>
          <p:nvPr>
            <p:ph idx="1"/>
          </p:nvPr>
        </p:nvSpPr>
        <p:spPr>
          <a:xfrm>
            <a:off x="838200" y="1825624"/>
            <a:ext cx="10515600" cy="5032375"/>
          </a:xfrm>
        </p:spPr>
        <p:txBody>
          <a:bodyPr>
            <a:normAutofit/>
          </a:bodyPr>
          <a:lstStyle/>
          <a:p>
            <a:r>
              <a:rPr lang="en-US" altLang="zh-CN" dirty="0"/>
              <a:t>Starting point in terms of computer systems and programming language</a:t>
            </a:r>
          </a:p>
          <a:p>
            <a:r>
              <a:rPr lang="en-US" altLang="zh-CN" dirty="0"/>
              <a:t>Scalar Data types</a:t>
            </a:r>
          </a:p>
          <a:p>
            <a:pPr lvl="1"/>
            <a:r>
              <a:rPr lang="en-US" altLang="zh-CN" dirty="0"/>
              <a:t>Integers</a:t>
            </a:r>
          </a:p>
          <a:p>
            <a:pPr lvl="1"/>
            <a:r>
              <a:rPr lang="en-US" altLang="zh-CN" dirty="0"/>
              <a:t>Floating points</a:t>
            </a:r>
          </a:p>
          <a:p>
            <a:pPr lvl="1"/>
            <a:r>
              <a:rPr lang="en-US" altLang="zh-CN" dirty="0"/>
              <a:t>Boolean</a:t>
            </a:r>
          </a:p>
          <a:p>
            <a:pPr lvl="1"/>
            <a:r>
              <a:rPr lang="en-US" altLang="zh-CN" dirty="0"/>
              <a:t>Characters and strings</a:t>
            </a:r>
          </a:p>
          <a:p>
            <a:pPr lvl="2"/>
            <a:r>
              <a:rPr lang="en-US" altLang="zh-CN" dirty="0"/>
              <a:t>Char = int8?</a:t>
            </a:r>
          </a:p>
          <a:p>
            <a:pPr lvl="2"/>
            <a:r>
              <a:rPr lang="en-US" altLang="zh-CN" dirty="0"/>
              <a:t>Java: byte = int8</a:t>
            </a:r>
          </a:p>
          <a:p>
            <a:pPr lvl="1"/>
            <a:r>
              <a:rPr lang="en-US" altLang="zh-CN" dirty="0"/>
              <a:t>Pointers</a:t>
            </a:r>
          </a:p>
        </p:txBody>
      </p:sp>
    </p:spTree>
    <p:extLst>
      <p:ext uri="{BB962C8B-B14F-4D97-AF65-F5344CB8AC3E}">
        <p14:creationId xmlns:p14="http://schemas.microsoft.com/office/powerpoint/2010/main" val="2578938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1597C-C29B-4B40-A884-F1919EAD361B}"/>
              </a:ext>
            </a:extLst>
          </p:cNvPr>
          <p:cNvSpPr>
            <a:spLocks noGrp="1"/>
          </p:cNvSpPr>
          <p:nvPr>
            <p:ph type="title"/>
          </p:nvPr>
        </p:nvSpPr>
        <p:spPr/>
        <p:txBody>
          <a:bodyPr/>
          <a:lstStyle/>
          <a:p>
            <a:r>
              <a:rPr lang="en-US" altLang="zh-CN" dirty="0"/>
              <a:t>Chap 2: representation of information</a:t>
            </a:r>
            <a:endParaRPr lang="zh-CN" altLang="en-US" dirty="0"/>
          </a:p>
        </p:txBody>
      </p:sp>
      <p:sp>
        <p:nvSpPr>
          <p:cNvPr id="3" name="Content Placeholder 2">
            <a:extLst>
              <a:ext uri="{FF2B5EF4-FFF2-40B4-BE49-F238E27FC236}">
                <a16:creationId xmlns:a16="http://schemas.microsoft.com/office/drawing/2014/main" id="{9E547486-8419-4F36-A5F5-1C78B0D68FB5}"/>
              </a:ext>
            </a:extLst>
          </p:cNvPr>
          <p:cNvSpPr>
            <a:spLocks noGrp="1"/>
          </p:cNvSpPr>
          <p:nvPr>
            <p:ph idx="1"/>
          </p:nvPr>
        </p:nvSpPr>
        <p:spPr>
          <a:xfrm>
            <a:off x="838200" y="1825624"/>
            <a:ext cx="10515600" cy="5032375"/>
          </a:xfrm>
        </p:spPr>
        <p:txBody>
          <a:bodyPr>
            <a:normAutofit fontScale="92500" lnSpcReduction="20000"/>
          </a:bodyPr>
          <a:lstStyle/>
          <a:p>
            <a:r>
              <a:rPr lang="en-US" altLang="zh-CN" dirty="0"/>
              <a:t>Starting point in terms of learning computer systems</a:t>
            </a:r>
          </a:p>
          <a:p>
            <a:r>
              <a:rPr lang="en-US" altLang="zh-CN" dirty="0"/>
              <a:t>Data types</a:t>
            </a:r>
          </a:p>
          <a:p>
            <a:pPr lvl="1"/>
            <a:r>
              <a:rPr lang="en-US" altLang="zh-CN" dirty="0"/>
              <a:t>Integers</a:t>
            </a:r>
          </a:p>
          <a:p>
            <a:pPr lvl="2"/>
            <a:r>
              <a:rPr lang="en-US" altLang="zh-CN" dirty="0"/>
              <a:t>Unsigned vs signed</a:t>
            </a:r>
          </a:p>
          <a:p>
            <a:pPr lvl="3"/>
            <a:r>
              <a:rPr lang="en-US" altLang="zh-CN" dirty="0"/>
              <a:t>Overflow</a:t>
            </a:r>
          </a:p>
          <a:p>
            <a:pPr lvl="4"/>
            <a:r>
              <a:rPr lang="en-US" altLang="zh-CN" dirty="0"/>
              <a:t>Unsigned: modulo</a:t>
            </a:r>
          </a:p>
          <a:p>
            <a:pPr lvl="4"/>
            <a:r>
              <a:rPr lang="en-US" altLang="zh-CN" dirty="0"/>
              <a:t>Signed: </a:t>
            </a:r>
            <a:r>
              <a:rPr lang="en-US" altLang="zh-CN" b="1" dirty="0">
                <a:solidFill>
                  <a:srgbClr val="FF0000"/>
                </a:solidFill>
              </a:rPr>
              <a:t>UB</a:t>
            </a:r>
          </a:p>
          <a:p>
            <a:pPr lvl="4"/>
            <a:r>
              <a:rPr lang="en-US" altLang="zh-CN" dirty="0"/>
              <a:t>rand</a:t>
            </a:r>
          </a:p>
          <a:p>
            <a:pPr lvl="2"/>
            <a:r>
              <a:rPr lang="en-US" altLang="zh-CN" dirty="0" err="1"/>
              <a:t>Sizeof</a:t>
            </a:r>
            <a:r>
              <a:rPr lang="en-US" altLang="zh-CN" dirty="0"/>
              <a:t>(long)</a:t>
            </a:r>
          </a:p>
          <a:p>
            <a:pPr lvl="3"/>
            <a:r>
              <a:rPr lang="en-US" altLang="zh-CN" dirty="0"/>
              <a:t>Go: int</a:t>
            </a:r>
          </a:p>
          <a:p>
            <a:pPr lvl="3"/>
            <a:r>
              <a:rPr lang="en-US" altLang="zh-CN" dirty="0"/>
              <a:t>Rust: </a:t>
            </a:r>
            <a:r>
              <a:rPr lang="en-US" altLang="zh-CN" dirty="0" err="1"/>
              <a:t>isize</a:t>
            </a:r>
            <a:r>
              <a:rPr lang="en-US" altLang="zh-CN" dirty="0"/>
              <a:t> = </a:t>
            </a:r>
            <a:r>
              <a:rPr lang="en-US" altLang="zh-CN" dirty="0" err="1"/>
              <a:t>ssize_t</a:t>
            </a:r>
            <a:r>
              <a:rPr lang="en-US" altLang="zh-CN" dirty="0"/>
              <a:t>, </a:t>
            </a:r>
            <a:r>
              <a:rPr lang="en-US" altLang="zh-CN" dirty="0" err="1"/>
              <a:t>usize</a:t>
            </a:r>
            <a:r>
              <a:rPr lang="en-US" altLang="zh-CN" dirty="0"/>
              <a:t> = </a:t>
            </a:r>
            <a:r>
              <a:rPr lang="en-US" altLang="zh-CN" dirty="0" err="1"/>
              <a:t>size_t</a:t>
            </a:r>
            <a:endParaRPr lang="en-US" altLang="zh-CN" dirty="0"/>
          </a:p>
          <a:p>
            <a:pPr lvl="1"/>
            <a:r>
              <a:rPr lang="en-US" altLang="zh-CN" dirty="0"/>
              <a:t>Floating points</a:t>
            </a:r>
          </a:p>
          <a:p>
            <a:pPr lvl="2"/>
            <a:r>
              <a:rPr lang="en-US" altLang="zh-CN" dirty="0"/>
              <a:t>Range vs precision</a:t>
            </a:r>
          </a:p>
          <a:p>
            <a:pPr lvl="2"/>
            <a:r>
              <a:rPr lang="en-US" altLang="zh-CN" dirty="0"/>
              <a:t>How much is enough</a:t>
            </a:r>
          </a:p>
          <a:p>
            <a:pPr lvl="2"/>
            <a:r>
              <a:rPr lang="en-US" altLang="zh-CN" dirty="0"/>
              <a:t>Which one to choose</a:t>
            </a:r>
          </a:p>
          <a:p>
            <a:pPr lvl="3"/>
            <a:r>
              <a:rPr lang="en-US" altLang="zh-CN" dirty="0"/>
              <a:t>Scalar vs vector</a:t>
            </a:r>
          </a:p>
          <a:p>
            <a:pPr lvl="4"/>
            <a:r>
              <a:rPr lang="en-US" altLang="zh-CN" dirty="0"/>
              <a:t>Scala: similar perf, choose double</a:t>
            </a:r>
          </a:p>
          <a:p>
            <a:pPr lvl="4"/>
            <a:r>
              <a:rPr lang="en-US" altLang="zh-CN" dirty="0"/>
              <a:t>Vector: ALU cap (GPU: float: double = 64:1), memory BW</a:t>
            </a:r>
            <a:endParaRPr lang="zh-CN" altLang="en-US" dirty="0"/>
          </a:p>
        </p:txBody>
      </p:sp>
    </p:spTree>
    <p:extLst>
      <p:ext uri="{BB962C8B-B14F-4D97-AF65-F5344CB8AC3E}">
        <p14:creationId xmlns:p14="http://schemas.microsoft.com/office/powerpoint/2010/main" val="787131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1597C-C29B-4B40-A884-F1919EAD361B}"/>
              </a:ext>
            </a:extLst>
          </p:cNvPr>
          <p:cNvSpPr>
            <a:spLocks noGrp="1"/>
          </p:cNvSpPr>
          <p:nvPr>
            <p:ph type="title"/>
          </p:nvPr>
        </p:nvSpPr>
        <p:spPr/>
        <p:txBody>
          <a:bodyPr/>
          <a:lstStyle/>
          <a:p>
            <a:r>
              <a:rPr lang="en-US" altLang="zh-CN" dirty="0"/>
              <a:t>Chap 2: representation of information</a:t>
            </a:r>
            <a:endParaRPr lang="zh-CN" altLang="en-US" dirty="0"/>
          </a:p>
        </p:txBody>
      </p:sp>
      <p:sp>
        <p:nvSpPr>
          <p:cNvPr id="3" name="Content Placeholder 2">
            <a:extLst>
              <a:ext uri="{FF2B5EF4-FFF2-40B4-BE49-F238E27FC236}">
                <a16:creationId xmlns:a16="http://schemas.microsoft.com/office/drawing/2014/main" id="{9E547486-8419-4F36-A5F5-1C78B0D68FB5}"/>
              </a:ext>
            </a:extLst>
          </p:cNvPr>
          <p:cNvSpPr>
            <a:spLocks noGrp="1"/>
          </p:cNvSpPr>
          <p:nvPr>
            <p:ph idx="1"/>
          </p:nvPr>
        </p:nvSpPr>
        <p:spPr>
          <a:xfrm>
            <a:off x="838200" y="1825624"/>
            <a:ext cx="10515600" cy="5032375"/>
          </a:xfrm>
        </p:spPr>
        <p:txBody>
          <a:bodyPr>
            <a:normAutofit lnSpcReduction="10000"/>
          </a:bodyPr>
          <a:lstStyle/>
          <a:p>
            <a:r>
              <a:rPr lang="en-US" altLang="zh-CN" dirty="0"/>
              <a:t>Starting point in terms of learning computer systems</a:t>
            </a:r>
          </a:p>
          <a:p>
            <a:r>
              <a:rPr lang="en-US" altLang="zh-CN" dirty="0"/>
              <a:t>Data types</a:t>
            </a:r>
          </a:p>
          <a:p>
            <a:pPr lvl="1"/>
            <a:r>
              <a:rPr lang="en-US" altLang="zh-CN" dirty="0"/>
              <a:t>Boolean</a:t>
            </a:r>
          </a:p>
          <a:p>
            <a:pPr lvl="2"/>
            <a:r>
              <a:rPr lang="en-US" altLang="zh-CN" dirty="0"/>
              <a:t>Conversion between Boolean and other types</a:t>
            </a:r>
          </a:p>
          <a:p>
            <a:pPr lvl="2"/>
            <a:r>
              <a:rPr lang="en-US" altLang="zh-CN" dirty="0"/>
              <a:t>Bool b=false; int </a:t>
            </a:r>
            <a:r>
              <a:rPr lang="en-US" altLang="zh-CN" dirty="0" err="1"/>
              <a:t>i</a:t>
            </a:r>
            <a:r>
              <a:rPr lang="en-US" altLang="zh-CN" dirty="0"/>
              <a:t>=0; </a:t>
            </a:r>
            <a:r>
              <a:rPr lang="en-US" altLang="zh-CN" dirty="0" err="1"/>
              <a:t>i</a:t>
            </a:r>
            <a:r>
              <a:rPr lang="en-US" altLang="zh-CN" dirty="0"/>
              <a:t>+=b; if(</a:t>
            </a:r>
            <a:r>
              <a:rPr lang="en-US" altLang="zh-CN" dirty="0" err="1"/>
              <a:t>i</a:t>
            </a:r>
            <a:r>
              <a:rPr lang="en-US" altLang="zh-CN" dirty="0"/>
              <a:t>!=0)</a:t>
            </a:r>
          </a:p>
          <a:p>
            <a:pPr lvl="1"/>
            <a:r>
              <a:rPr lang="en-US" altLang="zh-CN" dirty="0"/>
              <a:t>Characters and strings</a:t>
            </a:r>
          </a:p>
          <a:p>
            <a:pPr lvl="2"/>
            <a:r>
              <a:rPr lang="en-US" altLang="zh-CN" dirty="0" err="1"/>
              <a:t>Sizeof</a:t>
            </a:r>
            <a:r>
              <a:rPr lang="en-US" altLang="zh-CN" dirty="0"/>
              <a:t>(char)</a:t>
            </a:r>
          </a:p>
          <a:p>
            <a:pPr lvl="3"/>
            <a:r>
              <a:rPr lang="en-US" altLang="zh-CN" dirty="0"/>
              <a:t>Unicode</a:t>
            </a:r>
          </a:p>
          <a:p>
            <a:pPr lvl="3"/>
            <a:r>
              <a:rPr lang="en-US" altLang="zh-CN" dirty="0"/>
              <a:t>C: 1, Java: 2, Go/Rust: 4</a:t>
            </a:r>
          </a:p>
          <a:p>
            <a:pPr lvl="2"/>
            <a:r>
              <a:rPr lang="en-US" altLang="zh-CN" dirty="0"/>
              <a:t>String</a:t>
            </a:r>
          </a:p>
          <a:p>
            <a:pPr lvl="3"/>
            <a:r>
              <a:rPr lang="en-US" altLang="zh-CN" dirty="0"/>
              <a:t>Representation</a:t>
            </a:r>
          </a:p>
          <a:p>
            <a:pPr lvl="4"/>
            <a:r>
              <a:rPr lang="en-US" altLang="zh-CN" dirty="0"/>
              <a:t>C: char array, end with ‘\0’</a:t>
            </a:r>
          </a:p>
          <a:p>
            <a:pPr lvl="4"/>
            <a:r>
              <a:rPr lang="en-US" altLang="zh-CN" dirty="0"/>
              <a:t>Java: length field, index check</a:t>
            </a:r>
          </a:p>
          <a:p>
            <a:pPr lvl="4"/>
            <a:r>
              <a:rPr lang="en-US" altLang="zh-CN" dirty="0"/>
              <a:t>Vector, [], at</a:t>
            </a:r>
          </a:p>
          <a:p>
            <a:pPr lvl="4"/>
            <a:r>
              <a:rPr lang="en-US" altLang="zh-CN" dirty="0"/>
              <a:t>array</a:t>
            </a:r>
          </a:p>
          <a:p>
            <a:pPr lvl="2"/>
            <a:endParaRPr lang="en-US" altLang="zh-CN" dirty="0"/>
          </a:p>
          <a:p>
            <a:pPr lvl="2"/>
            <a:endParaRPr lang="en-US" altLang="zh-CN" dirty="0"/>
          </a:p>
          <a:p>
            <a:endParaRPr lang="zh-CN" altLang="en-US" dirty="0"/>
          </a:p>
        </p:txBody>
      </p:sp>
    </p:spTree>
    <p:extLst>
      <p:ext uri="{BB962C8B-B14F-4D97-AF65-F5344CB8AC3E}">
        <p14:creationId xmlns:p14="http://schemas.microsoft.com/office/powerpoint/2010/main" val="282437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0E8AE-590C-4A4E-ABCA-33F7CBB452EF}"/>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D2932C34-79F6-478B-88F0-1CEAE2339A31}"/>
              </a:ext>
            </a:extLst>
          </p:cNvPr>
          <p:cNvSpPr>
            <a:spLocks noGrp="1"/>
          </p:cNvSpPr>
          <p:nvPr>
            <p:ph idx="1"/>
          </p:nvPr>
        </p:nvSpPr>
        <p:spPr/>
        <p:txBody>
          <a:bodyPr/>
          <a:lstStyle/>
          <a:p>
            <a:r>
              <a:rPr lang="en-US" altLang="zh-CN" dirty="0"/>
              <a:t>Java</a:t>
            </a:r>
          </a:p>
          <a:p>
            <a:pPr lvl="1"/>
            <a:r>
              <a:rPr lang="en-US" altLang="zh-CN" dirty="0"/>
              <a:t>Byte, short, int, long</a:t>
            </a:r>
          </a:p>
          <a:p>
            <a:pPr lvl="1"/>
            <a:r>
              <a:rPr lang="en-US" altLang="zh-CN" dirty="0"/>
              <a:t>1,2,4,8</a:t>
            </a:r>
          </a:p>
          <a:p>
            <a:pPr lvl="1"/>
            <a:r>
              <a:rPr lang="en-US" altLang="zh-CN" dirty="0"/>
              <a:t>char</a:t>
            </a:r>
            <a:endParaRPr lang="zh-CN" altLang="en-US" dirty="0"/>
          </a:p>
        </p:txBody>
      </p:sp>
    </p:spTree>
    <p:extLst>
      <p:ext uri="{BB962C8B-B14F-4D97-AF65-F5344CB8AC3E}">
        <p14:creationId xmlns:p14="http://schemas.microsoft.com/office/powerpoint/2010/main" val="2926841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1013</Words>
  <Application>Microsoft Office PowerPoint</Application>
  <PresentationFormat>Widescreen</PresentationFormat>
  <Paragraphs>219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等线</vt:lpstr>
      <vt:lpstr>等线 Light</vt:lpstr>
      <vt:lpstr>Arial</vt:lpstr>
      <vt:lpstr>Office Theme</vt:lpstr>
      <vt:lpstr>Three Main Lines of CSAPP &amp; Future Courses</vt:lpstr>
      <vt:lpstr>Original structure of CSAPP</vt:lpstr>
      <vt:lpstr>Reasonable structure of CSAPP</vt:lpstr>
      <vt:lpstr>Three key interface</vt:lpstr>
      <vt:lpstr>Line I: from C code to binary executable files</vt:lpstr>
      <vt:lpstr>Chap 2: representation of information</vt:lpstr>
      <vt:lpstr>Chap 2: representation of information</vt:lpstr>
      <vt:lpstr>Chap 2: representation of information</vt:lpstr>
      <vt:lpstr>PowerPoint Presentation</vt:lpstr>
      <vt:lpstr>Chap 2: representation of information</vt:lpstr>
      <vt:lpstr>Chap 2: representation of information</vt:lpstr>
      <vt:lpstr>Chap 3: machine-level representation </vt:lpstr>
      <vt:lpstr>Chap 3: machine-level representation </vt:lpstr>
      <vt:lpstr>Chap 3: machine-level representation </vt:lpstr>
      <vt:lpstr>Chap 7: linking</vt:lpstr>
      <vt:lpstr>PowerPoint Presentation</vt:lpstr>
      <vt:lpstr>Line I Summary</vt:lpstr>
      <vt:lpstr>Chap 4: processor architecture</vt:lpstr>
      <vt:lpstr>Chap 4: processor architecture</vt:lpstr>
      <vt:lpstr>Chap 4: processor architecture</vt:lpstr>
      <vt:lpstr>Chap 6: memory hierarchy</vt:lpstr>
      <vt:lpstr>Line II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Three Main Lines of CSAPP &amp; Future Courses</dc:title>
  <dc:creator>游 震邦</dc:creator>
  <cp:lastModifiedBy>游 震邦</cp:lastModifiedBy>
  <cp:revision>2</cp:revision>
  <dcterms:created xsi:type="dcterms:W3CDTF">2022-01-10T23:27:47Z</dcterms:created>
  <dcterms:modified xsi:type="dcterms:W3CDTF">2022-01-11T03:44:29Z</dcterms:modified>
</cp:coreProperties>
</file>