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9.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7.bin" ContentType="application/vnd.openxmlformats-officedocument.oleObject"/>
  <Override PartName="/ppt/notesSlides/notesSlide26.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27.xml" ContentType="application/vnd.openxmlformats-officedocument.presentationml.notesSlide+xml"/>
  <Override PartName="/ppt/embeddings/oleObject10.bin" ContentType="application/vnd.openxmlformats-officedocument.oleObject"/>
  <Override PartName="/ppt/notesSlides/notesSlide2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sldIdLst>
    <p:sldId id="256" r:id="rId2"/>
    <p:sldId id="259" r:id="rId3"/>
    <p:sldId id="298" r:id="rId4"/>
    <p:sldId id="260" r:id="rId5"/>
    <p:sldId id="262" r:id="rId6"/>
    <p:sldId id="269" r:id="rId7"/>
    <p:sldId id="261" r:id="rId8"/>
    <p:sldId id="263" r:id="rId9"/>
    <p:sldId id="299" r:id="rId10"/>
    <p:sldId id="300" r:id="rId11"/>
    <p:sldId id="265" r:id="rId12"/>
    <p:sldId id="301" r:id="rId13"/>
    <p:sldId id="267" r:id="rId14"/>
    <p:sldId id="268" r:id="rId15"/>
    <p:sldId id="302" r:id="rId16"/>
    <p:sldId id="303" r:id="rId17"/>
    <p:sldId id="304" r:id="rId18"/>
    <p:sldId id="305" r:id="rId19"/>
    <p:sldId id="306" r:id="rId20"/>
    <p:sldId id="307" r:id="rId21"/>
    <p:sldId id="308" r:id="rId22"/>
    <p:sldId id="309" r:id="rId23"/>
    <p:sldId id="310" r:id="rId24"/>
    <p:sldId id="311" r:id="rId25"/>
    <p:sldId id="313" r:id="rId26"/>
    <p:sldId id="314" r:id="rId27"/>
    <p:sldId id="315" r:id="rId28"/>
    <p:sldId id="316" r:id="rId29"/>
    <p:sldId id="317" r:id="rId30"/>
    <p:sldId id="320"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20" autoAdjust="0"/>
  </p:normalViewPr>
  <p:slideViewPr>
    <p:cSldViewPr snapToGrid="0" snapToObjects="1">
      <p:cViewPr varScale="1">
        <p:scale>
          <a:sx n="119" d="100"/>
          <a:sy n="119"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 in the FX Forwards Markets (Outrights</a:t>
            </a:r>
            <a:r>
              <a:rPr lang="en-US" baseline="0"/>
              <a:t> &amp; Swaps)</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'Daily Volume'!$B$2</c:f>
              <c:strCache>
                <c:ptCount val="1"/>
                <c:pt idx="0">
                  <c:v>Outright Daily Volume ($T)</c:v>
                </c:pt>
              </c:strCache>
            </c:strRef>
          </c:tx>
          <c:invertIfNegative val="0"/>
          <c:cat>
            <c:numRef>
              <c:f>'Daily Volume'!$A$3:$A$8</c:f>
              <c:numCache>
                <c:formatCode>General</c:formatCode>
                <c:ptCount val="6"/>
                <c:pt idx="0">
                  <c:v>1998.0</c:v>
                </c:pt>
                <c:pt idx="1">
                  <c:v>2001.0</c:v>
                </c:pt>
                <c:pt idx="2">
                  <c:v>2004.0</c:v>
                </c:pt>
                <c:pt idx="3">
                  <c:v>2007.0</c:v>
                </c:pt>
                <c:pt idx="4">
                  <c:v>2010.0</c:v>
                </c:pt>
                <c:pt idx="5">
                  <c:v>2013.0</c:v>
                </c:pt>
              </c:numCache>
            </c:numRef>
          </c:cat>
          <c:val>
            <c:numRef>
              <c:f>'Daily Volume'!$B$3:$B$8</c:f>
              <c:numCache>
                <c:formatCode>General</c:formatCode>
                <c:ptCount val="6"/>
                <c:pt idx="0">
                  <c:v>0.128</c:v>
                </c:pt>
                <c:pt idx="1">
                  <c:v>0.13</c:v>
                </c:pt>
                <c:pt idx="2">
                  <c:v>0.209</c:v>
                </c:pt>
                <c:pt idx="3">
                  <c:v>0.362</c:v>
                </c:pt>
                <c:pt idx="4">
                  <c:v>0.475</c:v>
                </c:pt>
                <c:pt idx="5">
                  <c:v>0.68</c:v>
                </c:pt>
              </c:numCache>
            </c:numRef>
          </c:val>
        </c:ser>
        <c:ser>
          <c:idx val="2"/>
          <c:order val="1"/>
          <c:tx>
            <c:strRef>
              <c:f>'Daily Volume'!$C$2</c:f>
              <c:strCache>
                <c:ptCount val="1"/>
                <c:pt idx="0">
                  <c:v>Swap Daily Volume ($T)</c:v>
                </c:pt>
              </c:strCache>
            </c:strRef>
          </c:tx>
          <c:invertIfNegative val="0"/>
          <c:cat>
            <c:numRef>
              <c:f>'Daily Volume'!$A$3:$A$8</c:f>
              <c:numCache>
                <c:formatCode>General</c:formatCode>
                <c:ptCount val="6"/>
                <c:pt idx="0">
                  <c:v>1998.0</c:v>
                </c:pt>
                <c:pt idx="1">
                  <c:v>2001.0</c:v>
                </c:pt>
                <c:pt idx="2">
                  <c:v>2004.0</c:v>
                </c:pt>
                <c:pt idx="3">
                  <c:v>2007.0</c:v>
                </c:pt>
                <c:pt idx="4">
                  <c:v>2010.0</c:v>
                </c:pt>
                <c:pt idx="5">
                  <c:v>2013.0</c:v>
                </c:pt>
              </c:numCache>
            </c:numRef>
          </c:cat>
          <c:val>
            <c:numRef>
              <c:f>'Daily Volume'!$C$3:$C$8</c:f>
              <c:numCache>
                <c:formatCode>General</c:formatCode>
                <c:ptCount val="6"/>
                <c:pt idx="0">
                  <c:v>0.734</c:v>
                </c:pt>
                <c:pt idx="1">
                  <c:v>0.656</c:v>
                </c:pt>
                <c:pt idx="2">
                  <c:v>0.954</c:v>
                </c:pt>
                <c:pt idx="3">
                  <c:v>1.714</c:v>
                </c:pt>
                <c:pt idx="4">
                  <c:v>1.759</c:v>
                </c:pt>
                <c:pt idx="5">
                  <c:v>2.228</c:v>
                </c:pt>
              </c:numCache>
            </c:numRef>
          </c:val>
        </c:ser>
        <c:dLbls>
          <c:showLegendKey val="0"/>
          <c:showVal val="0"/>
          <c:showCatName val="0"/>
          <c:showSerName val="0"/>
          <c:showPercent val="0"/>
          <c:showBubbleSize val="0"/>
        </c:dLbls>
        <c:gapWidth val="150"/>
        <c:shape val="box"/>
        <c:axId val="-2128326328"/>
        <c:axId val="-2128320808"/>
        <c:axId val="0"/>
      </c:bar3DChart>
      <c:catAx>
        <c:axId val="-2128326328"/>
        <c:scaling>
          <c:orientation val="minMax"/>
        </c:scaling>
        <c:delete val="0"/>
        <c:axPos val="b"/>
        <c:title>
          <c:tx>
            <c:rich>
              <a:bodyPr/>
              <a:lstStyle/>
              <a:p>
                <a:pPr>
                  <a:defRPr/>
                </a:pPr>
                <a:r>
                  <a:rPr lang="en-US"/>
                  <a:t>BIS Survey Year</a:t>
                </a:r>
              </a:p>
            </c:rich>
          </c:tx>
          <c:layout/>
          <c:overlay val="0"/>
        </c:title>
        <c:numFmt formatCode="General" sourceLinked="1"/>
        <c:majorTickMark val="out"/>
        <c:minorTickMark val="none"/>
        <c:tickLblPos val="nextTo"/>
        <c:crossAx val="-2128320808"/>
        <c:crosses val="autoZero"/>
        <c:auto val="1"/>
        <c:lblAlgn val="ctr"/>
        <c:lblOffset val="100"/>
        <c:noMultiLvlLbl val="0"/>
      </c:catAx>
      <c:valAx>
        <c:axId val="-2128320808"/>
        <c:scaling>
          <c:orientation val="minMax"/>
        </c:scaling>
        <c:delete val="0"/>
        <c:axPos val="l"/>
        <c:majorGridlines/>
        <c:title>
          <c:tx>
            <c:rich>
              <a:bodyPr rot="-5400000" vert="horz"/>
              <a:lstStyle/>
              <a:p>
                <a:pPr>
                  <a:defRPr/>
                </a:pPr>
                <a:r>
                  <a:rPr lang="en-US"/>
                  <a:t>Daily Turnover ($T)</a:t>
                </a:r>
              </a:p>
            </c:rich>
          </c:tx>
          <c:layout/>
          <c:overlay val="0"/>
        </c:title>
        <c:numFmt formatCode="General" sourceLinked="1"/>
        <c:majorTickMark val="out"/>
        <c:minorTickMark val="none"/>
        <c:tickLblPos val="nextTo"/>
        <c:crossAx val="-21283263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Rolling 3m Correlation of Daily Spot and 1y Forward Returns</a:t>
            </a:r>
          </a:p>
        </c:rich>
      </c:tx>
      <c:layout/>
      <c:overlay val="0"/>
    </c:title>
    <c:autoTitleDeleted val="0"/>
    <c:plotArea>
      <c:layout/>
      <c:lineChart>
        <c:grouping val="standard"/>
        <c:varyColors val="0"/>
        <c:ser>
          <c:idx val="0"/>
          <c:order val="0"/>
          <c:tx>
            <c:strRef>
              <c:f>'SpotFwd Corr'!$B$2</c:f>
              <c:strCache>
                <c:ptCount val="1"/>
                <c:pt idx="0">
                  <c:v>Correlation (%)</c:v>
                </c:pt>
              </c:strCache>
            </c:strRef>
          </c:tx>
          <c:spPr>
            <a:ln>
              <a:solidFill>
                <a:srgbClr val="FF0000"/>
              </a:solidFill>
            </a:ln>
          </c:spPr>
          <c:marker>
            <c:symbol val="none"/>
          </c:marker>
          <c:cat>
            <c:numRef>
              <c:f>'SpotFwd Corr'!$A$3:$A$1481</c:f>
              <c:numCache>
                <c:formatCode>d\-mmm\-yy</c:formatCode>
                <c:ptCount val="1479"/>
                <c:pt idx="0">
                  <c:v>39189.0</c:v>
                </c:pt>
                <c:pt idx="1">
                  <c:v>39190.0</c:v>
                </c:pt>
                <c:pt idx="2">
                  <c:v>39191.0</c:v>
                </c:pt>
                <c:pt idx="3">
                  <c:v>39192.0</c:v>
                </c:pt>
                <c:pt idx="4">
                  <c:v>39195.0</c:v>
                </c:pt>
                <c:pt idx="5">
                  <c:v>39196.0</c:v>
                </c:pt>
                <c:pt idx="6">
                  <c:v>39197.0</c:v>
                </c:pt>
                <c:pt idx="7">
                  <c:v>39198.0</c:v>
                </c:pt>
                <c:pt idx="8">
                  <c:v>39199.0</c:v>
                </c:pt>
                <c:pt idx="9">
                  <c:v>39202.0</c:v>
                </c:pt>
                <c:pt idx="10">
                  <c:v>39203.0</c:v>
                </c:pt>
                <c:pt idx="11">
                  <c:v>39204.0</c:v>
                </c:pt>
                <c:pt idx="12">
                  <c:v>39206.0</c:v>
                </c:pt>
                <c:pt idx="13">
                  <c:v>39209.0</c:v>
                </c:pt>
                <c:pt idx="14">
                  <c:v>39210.0</c:v>
                </c:pt>
                <c:pt idx="15">
                  <c:v>39212.0</c:v>
                </c:pt>
                <c:pt idx="16">
                  <c:v>39216.0</c:v>
                </c:pt>
                <c:pt idx="17">
                  <c:v>39218.0</c:v>
                </c:pt>
                <c:pt idx="18">
                  <c:v>39219.0</c:v>
                </c:pt>
                <c:pt idx="19">
                  <c:v>39238.0</c:v>
                </c:pt>
                <c:pt idx="20">
                  <c:v>39240.0</c:v>
                </c:pt>
                <c:pt idx="21">
                  <c:v>39241.0</c:v>
                </c:pt>
                <c:pt idx="22">
                  <c:v>39244.0</c:v>
                </c:pt>
                <c:pt idx="23">
                  <c:v>39245.0</c:v>
                </c:pt>
                <c:pt idx="24">
                  <c:v>39247.0</c:v>
                </c:pt>
                <c:pt idx="25">
                  <c:v>39248.0</c:v>
                </c:pt>
                <c:pt idx="26">
                  <c:v>39251.0</c:v>
                </c:pt>
                <c:pt idx="27">
                  <c:v>39252.0</c:v>
                </c:pt>
                <c:pt idx="28">
                  <c:v>39253.0</c:v>
                </c:pt>
                <c:pt idx="29">
                  <c:v>39254.0</c:v>
                </c:pt>
                <c:pt idx="30">
                  <c:v>39258.0</c:v>
                </c:pt>
                <c:pt idx="31">
                  <c:v>39259.0</c:v>
                </c:pt>
                <c:pt idx="32">
                  <c:v>39260.0</c:v>
                </c:pt>
                <c:pt idx="33">
                  <c:v>39262.0</c:v>
                </c:pt>
                <c:pt idx="34">
                  <c:v>39265.0</c:v>
                </c:pt>
                <c:pt idx="35">
                  <c:v>39272.0</c:v>
                </c:pt>
                <c:pt idx="36">
                  <c:v>39273.0</c:v>
                </c:pt>
                <c:pt idx="37">
                  <c:v>39274.0</c:v>
                </c:pt>
                <c:pt idx="38">
                  <c:v>39275.0</c:v>
                </c:pt>
                <c:pt idx="39">
                  <c:v>39276.0</c:v>
                </c:pt>
                <c:pt idx="40">
                  <c:v>39279.0</c:v>
                </c:pt>
                <c:pt idx="41">
                  <c:v>39280.0</c:v>
                </c:pt>
                <c:pt idx="42">
                  <c:v>39281.0</c:v>
                </c:pt>
                <c:pt idx="43">
                  <c:v>39282.0</c:v>
                </c:pt>
                <c:pt idx="44">
                  <c:v>39283.0</c:v>
                </c:pt>
                <c:pt idx="45">
                  <c:v>39286.0</c:v>
                </c:pt>
                <c:pt idx="46">
                  <c:v>39287.0</c:v>
                </c:pt>
                <c:pt idx="47">
                  <c:v>39288.0</c:v>
                </c:pt>
                <c:pt idx="48">
                  <c:v>39289.0</c:v>
                </c:pt>
                <c:pt idx="49">
                  <c:v>39294.0</c:v>
                </c:pt>
                <c:pt idx="50">
                  <c:v>39303.0</c:v>
                </c:pt>
                <c:pt idx="51">
                  <c:v>39304.0</c:v>
                </c:pt>
                <c:pt idx="52">
                  <c:v>39307.0</c:v>
                </c:pt>
                <c:pt idx="53">
                  <c:v>39308.0</c:v>
                </c:pt>
                <c:pt idx="54">
                  <c:v>39309.0</c:v>
                </c:pt>
                <c:pt idx="55">
                  <c:v>39310.0</c:v>
                </c:pt>
                <c:pt idx="56">
                  <c:v>39311.0</c:v>
                </c:pt>
                <c:pt idx="57">
                  <c:v>39314.0</c:v>
                </c:pt>
                <c:pt idx="58">
                  <c:v>39315.0</c:v>
                </c:pt>
                <c:pt idx="59">
                  <c:v>39316.0</c:v>
                </c:pt>
                <c:pt idx="60">
                  <c:v>39317.0</c:v>
                </c:pt>
                <c:pt idx="61">
                  <c:v>39318.0</c:v>
                </c:pt>
                <c:pt idx="62">
                  <c:v>39321.0</c:v>
                </c:pt>
                <c:pt idx="63">
                  <c:v>39322.0</c:v>
                </c:pt>
                <c:pt idx="64">
                  <c:v>39323.0</c:v>
                </c:pt>
                <c:pt idx="65">
                  <c:v>39324.0</c:v>
                </c:pt>
                <c:pt idx="66">
                  <c:v>39325.0</c:v>
                </c:pt>
                <c:pt idx="67">
                  <c:v>39328.0</c:v>
                </c:pt>
                <c:pt idx="68">
                  <c:v>39329.0</c:v>
                </c:pt>
                <c:pt idx="69">
                  <c:v>39330.0</c:v>
                </c:pt>
                <c:pt idx="70">
                  <c:v>39331.0</c:v>
                </c:pt>
                <c:pt idx="71">
                  <c:v>39343.0</c:v>
                </c:pt>
                <c:pt idx="72">
                  <c:v>39344.0</c:v>
                </c:pt>
                <c:pt idx="73">
                  <c:v>39345.0</c:v>
                </c:pt>
                <c:pt idx="74">
                  <c:v>39346.0</c:v>
                </c:pt>
                <c:pt idx="75">
                  <c:v>39349.0</c:v>
                </c:pt>
                <c:pt idx="76">
                  <c:v>39350.0</c:v>
                </c:pt>
                <c:pt idx="77">
                  <c:v>39353.0</c:v>
                </c:pt>
                <c:pt idx="78">
                  <c:v>39356.0</c:v>
                </c:pt>
                <c:pt idx="79">
                  <c:v>39358.0</c:v>
                </c:pt>
                <c:pt idx="80">
                  <c:v>39360.0</c:v>
                </c:pt>
                <c:pt idx="81">
                  <c:v>39363.0</c:v>
                </c:pt>
                <c:pt idx="82">
                  <c:v>39364.0</c:v>
                </c:pt>
                <c:pt idx="83">
                  <c:v>39365.0</c:v>
                </c:pt>
                <c:pt idx="84">
                  <c:v>39366.0</c:v>
                </c:pt>
                <c:pt idx="85">
                  <c:v>39367.0</c:v>
                </c:pt>
                <c:pt idx="86">
                  <c:v>39370.0</c:v>
                </c:pt>
                <c:pt idx="87">
                  <c:v>39371.0</c:v>
                </c:pt>
                <c:pt idx="88">
                  <c:v>39372.0</c:v>
                </c:pt>
                <c:pt idx="89">
                  <c:v>39373.0</c:v>
                </c:pt>
                <c:pt idx="90">
                  <c:v>39374.0</c:v>
                </c:pt>
                <c:pt idx="91">
                  <c:v>39378.0</c:v>
                </c:pt>
                <c:pt idx="92">
                  <c:v>39379.0</c:v>
                </c:pt>
                <c:pt idx="93">
                  <c:v>39380.0</c:v>
                </c:pt>
                <c:pt idx="94">
                  <c:v>39381.0</c:v>
                </c:pt>
                <c:pt idx="95">
                  <c:v>39384.0</c:v>
                </c:pt>
                <c:pt idx="96">
                  <c:v>39385.0</c:v>
                </c:pt>
                <c:pt idx="97">
                  <c:v>39386.0</c:v>
                </c:pt>
                <c:pt idx="98">
                  <c:v>39387.0</c:v>
                </c:pt>
                <c:pt idx="99">
                  <c:v>39388.0</c:v>
                </c:pt>
                <c:pt idx="100">
                  <c:v>39391.0</c:v>
                </c:pt>
                <c:pt idx="101">
                  <c:v>39392.0</c:v>
                </c:pt>
                <c:pt idx="102">
                  <c:v>39393.0</c:v>
                </c:pt>
                <c:pt idx="103">
                  <c:v>39395.0</c:v>
                </c:pt>
                <c:pt idx="104">
                  <c:v>39398.0</c:v>
                </c:pt>
                <c:pt idx="105">
                  <c:v>39399.0</c:v>
                </c:pt>
                <c:pt idx="106">
                  <c:v>39400.0</c:v>
                </c:pt>
                <c:pt idx="107">
                  <c:v>39401.0</c:v>
                </c:pt>
                <c:pt idx="108">
                  <c:v>39402.0</c:v>
                </c:pt>
                <c:pt idx="109">
                  <c:v>39405.0</c:v>
                </c:pt>
                <c:pt idx="110">
                  <c:v>39406.0</c:v>
                </c:pt>
                <c:pt idx="111">
                  <c:v>39407.0</c:v>
                </c:pt>
                <c:pt idx="112">
                  <c:v>39408.0</c:v>
                </c:pt>
                <c:pt idx="113">
                  <c:v>39409.0</c:v>
                </c:pt>
                <c:pt idx="114">
                  <c:v>39412.0</c:v>
                </c:pt>
                <c:pt idx="115">
                  <c:v>39413.0</c:v>
                </c:pt>
                <c:pt idx="116">
                  <c:v>39414.0</c:v>
                </c:pt>
                <c:pt idx="117">
                  <c:v>39415.0</c:v>
                </c:pt>
                <c:pt idx="118">
                  <c:v>39416.0</c:v>
                </c:pt>
                <c:pt idx="119">
                  <c:v>39419.0</c:v>
                </c:pt>
                <c:pt idx="120">
                  <c:v>39420.0</c:v>
                </c:pt>
                <c:pt idx="121">
                  <c:v>39421.0</c:v>
                </c:pt>
                <c:pt idx="122">
                  <c:v>39422.0</c:v>
                </c:pt>
                <c:pt idx="123">
                  <c:v>39423.0</c:v>
                </c:pt>
                <c:pt idx="124">
                  <c:v>39426.0</c:v>
                </c:pt>
                <c:pt idx="125">
                  <c:v>39427.0</c:v>
                </c:pt>
                <c:pt idx="126">
                  <c:v>39428.0</c:v>
                </c:pt>
                <c:pt idx="127">
                  <c:v>39429.0</c:v>
                </c:pt>
                <c:pt idx="128">
                  <c:v>39430.0</c:v>
                </c:pt>
                <c:pt idx="129">
                  <c:v>39433.0</c:v>
                </c:pt>
                <c:pt idx="130">
                  <c:v>39434.0</c:v>
                </c:pt>
                <c:pt idx="131">
                  <c:v>39435.0</c:v>
                </c:pt>
                <c:pt idx="132">
                  <c:v>39436.0</c:v>
                </c:pt>
                <c:pt idx="133">
                  <c:v>39437.0</c:v>
                </c:pt>
                <c:pt idx="134">
                  <c:v>39440.0</c:v>
                </c:pt>
                <c:pt idx="135">
                  <c:v>39443.0</c:v>
                </c:pt>
                <c:pt idx="136">
                  <c:v>39444.0</c:v>
                </c:pt>
                <c:pt idx="137">
                  <c:v>39447.0</c:v>
                </c:pt>
                <c:pt idx="138">
                  <c:v>39448.0</c:v>
                </c:pt>
                <c:pt idx="139">
                  <c:v>39449.0</c:v>
                </c:pt>
                <c:pt idx="140">
                  <c:v>39450.0</c:v>
                </c:pt>
                <c:pt idx="141">
                  <c:v>39451.0</c:v>
                </c:pt>
                <c:pt idx="142">
                  <c:v>39454.0</c:v>
                </c:pt>
                <c:pt idx="143">
                  <c:v>39455.0</c:v>
                </c:pt>
                <c:pt idx="144">
                  <c:v>39456.0</c:v>
                </c:pt>
                <c:pt idx="145">
                  <c:v>39457.0</c:v>
                </c:pt>
                <c:pt idx="146">
                  <c:v>39458.0</c:v>
                </c:pt>
                <c:pt idx="147">
                  <c:v>39461.0</c:v>
                </c:pt>
                <c:pt idx="148">
                  <c:v>39462.0</c:v>
                </c:pt>
                <c:pt idx="149">
                  <c:v>39463.0</c:v>
                </c:pt>
                <c:pt idx="150">
                  <c:v>39464.0</c:v>
                </c:pt>
                <c:pt idx="151">
                  <c:v>39465.0</c:v>
                </c:pt>
                <c:pt idx="152">
                  <c:v>39468.0</c:v>
                </c:pt>
                <c:pt idx="153">
                  <c:v>39469.0</c:v>
                </c:pt>
                <c:pt idx="154">
                  <c:v>39470.0</c:v>
                </c:pt>
                <c:pt idx="155">
                  <c:v>39471.0</c:v>
                </c:pt>
                <c:pt idx="156">
                  <c:v>39472.0</c:v>
                </c:pt>
                <c:pt idx="157">
                  <c:v>39475.0</c:v>
                </c:pt>
                <c:pt idx="158">
                  <c:v>39476.0</c:v>
                </c:pt>
                <c:pt idx="159">
                  <c:v>39477.0</c:v>
                </c:pt>
                <c:pt idx="160">
                  <c:v>39478.0</c:v>
                </c:pt>
                <c:pt idx="161">
                  <c:v>39479.0</c:v>
                </c:pt>
                <c:pt idx="162">
                  <c:v>39482.0</c:v>
                </c:pt>
                <c:pt idx="163">
                  <c:v>39483.0</c:v>
                </c:pt>
                <c:pt idx="164">
                  <c:v>39484.0</c:v>
                </c:pt>
                <c:pt idx="165">
                  <c:v>39485.0</c:v>
                </c:pt>
                <c:pt idx="166">
                  <c:v>39486.0</c:v>
                </c:pt>
                <c:pt idx="167">
                  <c:v>39489.0</c:v>
                </c:pt>
                <c:pt idx="168">
                  <c:v>39490.0</c:v>
                </c:pt>
                <c:pt idx="169">
                  <c:v>39491.0</c:v>
                </c:pt>
                <c:pt idx="170">
                  <c:v>39492.0</c:v>
                </c:pt>
                <c:pt idx="171">
                  <c:v>39493.0</c:v>
                </c:pt>
                <c:pt idx="172">
                  <c:v>39496.0</c:v>
                </c:pt>
                <c:pt idx="173">
                  <c:v>39497.0</c:v>
                </c:pt>
                <c:pt idx="174">
                  <c:v>39498.0</c:v>
                </c:pt>
                <c:pt idx="175">
                  <c:v>39499.0</c:v>
                </c:pt>
                <c:pt idx="176">
                  <c:v>39500.0</c:v>
                </c:pt>
                <c:pt idx="177">
                  <c:v>39503.0</c:v>
                </c:pt>
                <c:pt idx="178">
                  <c:v>39504.0</c:v>
                </c:pt>
                <c:pt idx="179">
                  <c:v>39505.0</c:v>
                </c:pt>
                <c:pt idx="180">
                  <c:v>39506.0</c:v>
                </c:pt>
                <c:pt idx="181">
                  <c:v>39507.0</c:v>
                </c:pt>
                <c:pt idx="182">
                  <c:v>39510.0</c:v>
                </c:pt>
                <c:pt idx="183">
                  <c:v>39511.0</c:v>
                </c:pt>
                <c:pt idx="184">
                  <c:v>39512.0</c:v>
                </c:pt>
                <c:pt idx="185">
                  <c:v>39513.0</c:v>
                </c:pt>
                <c:pt idx="186">
                  <c:v>39514.0</c:v>
                </c:pt>
                <c:pt idx="187">
                  <c:v>39517.0</c:v>
                </c:pt>
                <c:pt idx="188">
                  <c:v>39518.0</c:v>
                </c:pt>
                <c:pt idx="189">
                  <c:v>39519.0</c:v>
                </c:pt>
                <c:pt idx="190">
                  <c:v>39521.0</c:v>
                </c:pt>
                <c:pt idx="191">
                  <c:v>39524.0</c:v>
                </c:pt>
                <c:pt idx="192">
                  <c:v>39525.0</c:v>
                </c:pt>
                <c:pt idx="193">
                  <c:v>39526.0</c:v>
                </c:pt>
                <c:pt idx="194">
                  <c:v>39527.0</c:v>
                </c:pt>
                <c:pt idx="195">
                  <c:v>39528.0</c:v>
                </c:pt>
                <c:pt idx="196">
                  <c:v>39531.0</c:v>
                </c:pt>
                <c:pt idx="197">
                  <c:v>39532.0</c:v>
                </c:pt>
                <c:pt idx="198">
                  <c:v>39533.0</c:v>
                </c:pt>
                <c:pt idx="199">
                  <c:v>39534.0</c:v>
                </c:pt>
                <c:pt idx="200">
                  <c:v>39535.0</c:v>
                </c:pt>
                <c:pt idx="201">
                  <c:v>39538.0</c:v>
                </c:pt>
                <c:pt idx="202">
                  <c:v>39539.0</c:v>
                </c:pt>
                <c:pt idx="203">
                  <c:v>39540.0</c:v>
                </c:pt>
                <c:pt idx="204">
                  <c:v>39541.0</c:v>
                </c:pt>
                <c:pt idx="205">
                  <c:v>39542.0</c:v>
                </c:pt>
                <c:pt idx="206">
                  <c:v>39545.0</c:v>
                </c:pt>
                <c:pt idx="207">
                  <c:v>39546.0</c:v>
                </c:pt>
                <c:pt idx="208">
                  <c:v>39547.0</c:v>
                </c:pt>
                <c:pt idx="209">
                  <c:v>39548.0</c:v>
                </c:pt>
                <c:pt idx="210">
                  <c:v>39549.0</c:v>
                </c:pt>
                <c:pt idx="211">
                  <c:v>39552.0</c:v>
                </c:pt>
                <c:pt idx="212">
                  <c:v>39553.0</c:v>
                </c:pt>
                <c:pt idx="213">
                  <c:v>39554.0</c:v>
                </c:pt>
                <c:pt idx="214">
                  <c:v>39555.0</c:v>
                </c:pt>
                <c:pt idx="215">
                  <c:v>39556.0</c:v>
                </c:pt>
                <c:pt idx="216">
                  <c:v>39559.0</c:v>
                </c:pt>
                <c:pt idx="217">
                  <c:v>39560.0</c:v>
                </c:pt>
                <c:pt idx="218">
                  <c:v>39561.0</c:v>
                </c:pt>
                <c:pt idx="219">
                  <c:v>39562.0</c:v>
                </c:pt>
                <c:pt idx="220">
                  <c:v>39563.0</c:v>
                </c:pt>
                <c:pt idx="221">
                  <c:v>39566.0</c:v>
                </c:pt>
                <c:pt idx="222">
                  <c:v>39567.0</c:v>
                </c:pt>
                <c:pt idx="223">
                  <c:v>39568.0</c:v>
                </c:pt>
                <c:pt idx="224">
                  <c:v>39569.0</c:v>
                </c:pt>
                <c:pt idx="225">
                  <c:v>39570.0</c:v>
                </c:pt>
                <c:pt idx="226">
                  <c:v>39573.0</c:v>
                </c:pt>
                <c:pt idx="227">
                  <c:v>39574.0</c:v>
                </c:pt>
                <c:pt idx="228">
                  <c:v>39575.0</c:v>
                </c:pt>
                <c:pt idx="229">
                  <c:v>39576.0</c:v>
                </c:pt>
                <c:pt idx="230">
                  <c:v>39577.0</c:v>
                </c:pt>
                <c:pt idx="231">
                  <c:v>39580.0</c:v>
                </c:pt>
                <c:pt idx="232">
                  <c:v>39581.0</c:v>
                </c:pt>
                <c:pt idx="233">
                  <c:v>39582.0</c:v>
                </c:pt>
                <c:pt idx="234">
                  <c:v>39583.0</c:v>
                </c:pt>
                <c:pt idx="235">
                  <c:v>39584.0</c:v>
                </c:pt>
                <c:pt idx="236">
                  <c:v>39587.0</c:v>
                </c:pt>
                <c:pt idx="237">
                  <c:v>39588.0</c:v>
                </c:pt>
                <c:pt idx="238">
                  <c:v>39589.0</c:v>
                </c:pt>
                <c:pt idx="239">
                  <c:v>39591.0</c:v>
                </c:pt>
                <c:pt idx="240">
                  <c:v>39594.0</c:v>
                </c:pt>
                <c:pt idx="241">
                  <c:v>39595.0</c:v>
                </c:pt>
                <c:pt idx="242">
                  <c:v>39596.0</c:v>
                </c:pt>
                <c:pt idx="243">
                  <c:v>39597.0</c:v>
                </c:pt>
                <c:pt idx="244">
                  <c:v>39598.0</c:v>
                </c:pt>
                <c:pt idx="245">
                  <c:v>39601.0</c:v>
                </c:pt>
                <c:pt idx="246">
                  <c:v>39602.0</c:v>
                </c:pt>
                <c:pt idx="247">
                  <c:v>39603.0</c:v>
                </c:pt>
                <c:pt idx="248">
                  <c:v>39604.0</c:v>
                </c:pt>
                <c:pt idx="249">
                  <c:v>39605.0</c:v>
                </c:pt>
                <c:pt idx="250">
                  <c:v>39608.0</c:v>
                </c:pt>
                <c:pt idx="251">
                  <c:v>39609.0</c:v>
                </c:pt>
                <c:pt idx="252">
                  <c:v>39610.0</c:v>
                </c:pt>
                <c:pt idx="253">
                  <c:v>39611.0</c:v>
                </c:pt>
                <c:pt idx="254">
                  <c:v>39612.0</c:v>
                </c:pt>
                <c:pt idx="255">
                  <c:v>39615.0</c:v>
                </c:pt>
                <c:pt idx="256">
                  <c:v>39616.0</c:v>
                </c:pt>
                <c:pt idx="257">
                  <c:v>39618.0</c:v>
                </c:pt>
                <c:pt idx="258">
                  <c:v>39619.0</c:v>
                </c:pt>
                <c:pt idx="259">
                  <c:v>39622.0</c:v>
                </c:pt>
                <c:pt idx="260">
                  <c:v>39623.0</c:v>
                </c:pt>
                <c:pt idx="261">
                  <c:v>39624.0</c:v>
                </c:pt>
                <c:pt idx="262">
                  <c:v>39625.0</c:v>
                </c:pt>
                <c:pt idx="263">
                  <c:v>39626.0</c:v>
                </c:pt>
                <c:pt idx="264">
                  <c:v>39629.0</c:v>
                </c:pt>
                <c:pt idx="265">
                  <c:v>39630.0</c:v>
                </c:pt>
                <c:pt idx="266">
                  <c:v>39631.0</c:v>
                </c:pt>
                <c:pt idx="267">
                  <c:v>39632.0</c:v>
                </c:pt>
                <c:pt idx="268">
                  <c:v>39633.0</c:v>
                </c:pt>
                <c:pt idx="269">
                  <c:v>39636.0</c:v>
                </c:pt>
                <c:pt idx="270">
                  <c:v>39637.0</c:v>
                </c:pt>
                <c:pt idx="271">
                  <c:v>39638.0</c:v>
                </c:pt>
                <c:pt idx="272">
                  <c:v>39639.0</c:v>
                </c:pt>
                <c:pt idx="273">
                  <c:v>39640.0</c:v>
                </c:pt>
                <c:pt idx="274">
                  <c:v>39643.0</c:v>
                </c:pt>
                <c:pt idx="275">
                  <c:v>39644.0</c:v>
                </c:pt>
                <c:pt idx="276">
                  <c:v>39645.0</c:v>
                </c:pt>
                <c:pt idx="277">
                  <c:v>39646.0</c:v>
                </c:pt>
                <c:pt idx="278">
                  <c:v>39647.0</c:v>
                </c:pt>
                <c:pt idx="279">
                  <c:v>39653.0</c:v>
                </c:pt>
                <c:pt idx="280">
                  <c:v>39654.0</c:v>
                </c:pt>
                <c:pt idx="281">
                  <c:v>39657.0</c:v>
                </c:pt>
                <c:pt idx="282">
                  <c:v>39666.0</c:v>
                </c:pt>
                <c:pt idx="283">
                  <c:v>39667.0</c:v>
                </c:pt>
                <c:pt idx="284">
                  <c:v>39668.0</c:v>
                </c:pt>
                <c:pt idx="285">
                  <c:v>39671.0</c:v>
                </c:pt>
                <c:pt idx="286">
                  <c:v>39672.0</c:v>
                </c:pt>
                <c:pt idx="287">
                  <c:v>39673.0</c:v>
                </c:pt>
                <c:pt idx="288">
                  <c:v>39674.0</c:v>
                </c:pt>
                <c:pt idx="289">
                  <c:v>39675.0</c:v>
                </c:pt>
                <c:pt idx="290">
                  <c:v>39678.0</c:v>
                </c:pt>
                <c:pt idx="291">
                  <c:v>39679.0</c:v>
                </c:pt>
                <c:pt idx="292">
                  <c:v>39680.0</c:v>
                </c:pt>
                <c:pt idx="293">
                  <c:v>39681.0</c:v>
                </c:pt>
                <c:pt idx="294">
                  <c:v>39682.0</c:v>
                </c:pt>
                <c:pt idx="295">
                  <c:v>39685.0</c:v>
                </c:pt>
                <c:pt idx="296">
                  <c:v>39686.0</c:v>
                </c:pt>
                <c:pt idx="297">
                  <c:v>39687.0</c:v>
                </c:pt>
                <c:pt idx="298">
                  <c:v>39688.0</c:v>
                </c:pt>
                <c:pt idx="299">
                  <c:v>39689.0</c:v>
                </c:pt>
                <c:pt idx="300">
                  <c:v>39692.0</c:v>
                </c:pt>
                <c:pt idx="301">
                  <c:v>39693.0</c:v>
                </c:pt>
                <c:pt idx="302">
                  <c:v>39694.0</c:v>
                </c:pt>
                <c:pt idx="303">
                  <c:v>39695.0</c:v>
                </c:pt>
                <c:pt idx="304">
                  <c:v>39696.0</c:v>
                </c:pt>
                <c:pt idx="305">
                  <c:v>39699.0</c:v>
                </c:pt>
                <c:pt idx="306">
                  <c:v>39700.0</c:v>
                </c:pt>
                <c:pt idx="307">
                  <c:v>39701.0</c:v>
                </c:pt>
                <c:pt idx="308">
                  <c:v>39702.0</c:v>
                </c:pt>
                <c:pt idx="309">
                  <c:v>39703.0</c:v>
                </c:pt>
                <c:pt idx="310">
                  <c:v>39706.0</c:v>
                </c:pt>
                <c:pt idx="311">
                  <c:v>39707.0</c:v>
                </c:pt>
                <c:pt idx="312">
                  <c:v>39708.0</c:v>
                </c:pt>
                <c:pt idx="313">
                  <c:v>39713.0</c:v>
                </c:pt>
                <c:pt idx="314">
                  <c:v>39714.0</c:v>
                </c:pt>
                <c:pt idx="315">
                  <c:v>39715.0</c:v>
                </c:pt>
                <c:pt idx="316">
                  <c:v>39716.0</c:v>
                </c:pt>
                <c:pt idx="317">
                  <c:v>39717.0</c:v>
                </c:pt>
                <c:pt idx="318">
                  <c:v>39721.0</c:v>
                </c:pt>
                <c:pt idx="319">
                  <c:v>39722.0</c:v>
                </c:pt>
                <c:pt idx="320">
                  <c:v>39723.0</c:v>
                </c:pt>
                <c:pt idx="321">
                  <c:v>39724.0</c:v>
                </c:pt>
                <c:pt idx="322">
                  <c:v>39727.0</c:v>
                </c:pt>
                <c:pt idx="323">
                  <c:v>39728.0</c:v>
                </c:pt>
                <c:pt idx="324">
                  <c:v>39729.0</c:v>
                </c:pt>
                <c:pt idx="325">
                  <c:v>39730.0</c:v>
                </c:pt>
                <c:pt idx="326">
                  <c:v>39731.0</c:v>
                </c:pt>
                <c:pt idx="327">
                  <c:v>39735.0</c:v>
                </c:pt>
                <c:pt idx="328">
                  <c:v>39736.0</c:v>
                </c:pt>
                <c:pt idx="329">
                  <c:v>39737.0</c:v>
                </c:pt>
                <c:pt idx="330">
                  <c:v>39738.0</c:v>
                </c:pt>
                <c:pt idx="331">
                  <c:v>39741.0</c:v>
                </c:pt>
                <c:pt idx="332">
                  <c:v>39742.0</c:v>
                </c:pt>
                <c:pt idx="333">
                  <c:v>39743.0</c:v>
                </c:pt>
                <c:pt idx="334">
                  <c:v>39744.0</c:v>
                </c:pt>
                <c:pt idx="335">
                  <c:v>39745.0</c:v>
                </c:pt>
                <c:pt idx="336">
                  <c:v>39748.0</c:v>
                </c:pt>
                <c:pt idx="337">
                  <c:v>39749.0</c:v>
                </c:pt>
                <c:pt idx="338">
                  <c:v>39750.0</c:v>
                </c:pt>
                <c:pt idx="339">
                  <c:v>39751.0</c:v>
                </c:pt>
                <c:pt idx="340">
                  <c:v>39752.0</c:v>
                </c:pt>
                <c:pt idx="341">
                  <c:v>39755.0</c:v>
                </c:pt>
                <c:pt idx="342">
                  <c:v>39756.0</c:v>
                </c:pt>
                <c:pt idx="343">
                  <c:v>39757.0</c:v>
                </c:pt>
                <c:pt idx="344">
                  <c:v>39758.0</c:v>
                </c:pt>
                <c:pt idx="345">
                  <c:v>39759.0</c:v>
                </c:pt>
                <c:pt idx="346">
                  <c:v>39762.0</c:v>
                </c:pt>
                <c:pt idx="347">
                  <c:v>39763.0</c:v>
                </c:pt>
                <c:pt idx="348">
                  <c:v>39764.0</c:v>
                </c:pt>
                <c:pt idx="349">
                  <c:v>39765.0</c:v>
                </c:pt>
                <c:pt idx="350">
                  <c:v>39766.0</c:v>
                </c:pt>
                <c:pt idx="351">
                  <c:v>39769.0</c:v>
                </c:pt>
                <c:pt idx="352">
                  <c:v>39770.0</c:v>
                </c:pt>
                <c:pt idx="353">
                  <c:v>39771.0</c:v>
                </c:pt>
                <c:pt idx="354">
                  <c:v>39772.0</c:v>
                </c:pt>
                <c:pt idx="355">
                  <c:v>39773.0</c:v>
                </c:pt>
                <c:pt idx="356">
                  <c:v>39776.0</c:v>
                </c:pt>
                <c:pt idx="357">
                  <c:v>39777.0</c:v>
                </c:pt>
                <c:pt idx="358">
                  <c:v>39778.0</c:v>
                </c:pt>
                <c:pt idx="359">
                  <c:v>39779.0</c:v>
                </c:pt>
                <c:pt idx="360">
                  <c:v>39780.0</c:v>
                </c:pt>
                <c:pt idx="361">
                  <c:v>39783.0</c:v>
                </c:pt>
                <c:pt idx="362">
                  <c:v>39784.0</c:v>
                </c:pt>
                <c:pt idx="363">
                  <c:v>39785.0</c:v>
                </c:pt>
                <c:pt idx="364">
                  <c:v>39786.0</c:v>
                </c:pt>
                <c:pt idx="365">
                  <c:v>39787.0</c:v>
                </c:pt>
                <c:pt idx="366">
                  <c:v>39790.0</c:v>
                </c:pt>
                <c:pt idx="367">
                  <c:v>39791.0</c:v>
                </c:pt>
                <c:pt idx="368">
                  <c:v>39792.0</c:v>
                </c:pt>
                <c:pt idx="369">
                  <c:v>39793.0</c:v>
                </c:pt>
                <c:pt idx="370">
                  <c:v>39794.0</c:v>
                </c:pt>
                <c:pt idx="371">
                  <c:v>39798.0</c:v>
                </c:pt>
                <c:pt idx="372">
                  <c:v>39799.0</c:v>
                </c:pt>
                <c:pt idx="373">
                  <c:v>39800.0</c:v>
                </c:pt>
                <c:pt idx="374">
                  <c:v>39801.0</c:v>
                </c:pt>
                <c:pt idx="375">
                  <c:v>39807.0</c:v>
                </c:pt>
                <c:pt idx="376">
                  <c:v>39819.0</c:v>
                </c:pt>
                <c:pt idx="377">
                  <c:v>39820.0</c:v>
                </c:pt>
                <c:pt idx="378">
                  <c:v>39821.0</c:v>
                </c:pt>
                <c:pt idx="379">
                  <c:v>39822.0</c:v>
                </c:pt>
                <c:pt idx="380">
                  <c:v>39825.0</c:v>
                </c:pt>
                <c:pt idx="381">
                  <c:v>39826.0</c:v>
                </c:pt>
                <c:pt idx="382">
                  <c:v>39827.0</c:v>
                </c:pt>
                <c:pt idx="383">
                  <c:v>39828.0</c:v>
                </c:pt>
                <c:pt idx="384">
                  <c:v>39829.0</c:v>
                </c:pt>
                <c:pt idx="385">
                  <c:v>39832.0</c:v>
                </c:pt>
                <c:pt idx="386">
                  <c:v>39833.0</c:v>
                </c:pt>
                <c:pt idx="387">
                  <c:v>39834.0</c:v>
                </c:pt>
                <c:pt idx="388">
                  <c:v>39835.0</c:v>
                </c:pt>
                <c:pt idx="389">
                  <c:v>39836.0</c:v>
                </c:pt>
                <c:pt idx="390">
                  <c:v>39839.0</c:v>
                </c:pt>
                <c:pt idx="391">
                  <c:v>39840.0</c:v>
                </c:pt>
                <c:pt idx="392">
                  <c:v>39841.0</c:v>
                </c:pt>
                <c:pt idx="393">
                  <c:v>39842.0</c:v>
                </c:pt>
                <c:pt idx="394">
                  <c:v>39843.0</c:v>
                </c:pt>
                <c:pt idx="395">
                  <c:v>39846.0</c:v>
                </c:pt>
                <c:pt idx="396">
                  <c:v>39847.0</c:v>
                </c:pt>
                <c:pt idx="397">
                  <c:v>39848.0</c:v>
                </c:pt>
                <c:pt idx="398">
                  <c:v>39849.0</c:v>
                </c:pt>
                <c:pt idx="399">
                  <c:v>39850.0</c:v>
                </c:pt>
                <c:pt idx="400">
                  <c:v>39853.0</c:v>
                </c:pt>
                <c:pt idx="401">
                  <c:v>39854.0</c:v>
                </c:pt>
                <c:pt idx="402">
                  <c:v>39855.0</c:v>
                </c:pt>
                <c:pt idx="403">
                  <c:v>39856.0</c:v>
                </c:pt>
                <c:pt idx="404">
                  <c:v>39857.0</c:v>
                </c:pt>
                <c:pt idx="405">
                  <c:v>39860.0</c:v>
                </c:pt>
                <c:pt idx="406">
                  <c:v>39861.0</c:v>
                </c:pt>
                <c:pt idx="407">
                  <c:v>39862.0</c:v>
                </c:pt>
                <c:pt idx="408">
                  <c:v>39863.0</c:v>
                </c:pt>
                <c:pt idx="409">
                  <c:v>39864.0</c:v>
                </c:pt>
                <c:pt idx="410">
                  <c:v>39867.0</c:v>
                </c:pt>
                <c:pt idx="411">
                  <c:v>39868.0</c:v>
                </c:pt>
                <c:pt idx="412">
                  <c:v>39869.0</c:v>
                </c:pt>
                <c:pt idx="413">
                  <c:v>39870.0</c:v>
                </c:pt>
                <c:pt idx="414">
                  <c:v>39871.0</c:v>
                </c:pt>
                <c:pt idx="415">
                  <c:v>39874.0</c:v>
                </c:pt>
                <c:pt idx="416">
                  <c:v>39875.0</c:v>
                </c:pt>
                <c:pt idx="417">
                  <c:v>39876.0</c:v>
                </c:pt>
                <c:pt idx="418">
                  <c:v>39877.0</c:v>
                </c:pt>
                <c:pt idx="419">
                  <c:v>39878.0</c:v>
                </c:pt>
                <c:pt idx="420">
                  <c:v>39881.0</c:v>
                </c:pt>
                <c:pt idx="421">
                  <c:v>39882.0</c:v>
                </c:pt>
                <c:pt idx="422">
                  <c:v>39884.0</c:v>
                </c:pt>
                <c:pt idx="423">
                  <c:v>39891.0</c:v>
                </c:pt>
                <c:pt idx="424">
                  <c:v>39892.0</c:v>
                </c:pt>
                <c:pt idx="425">
                  <c:v>39895.0</c:v>
                </c:pt>
                <c:pt idx="426">
                  <c:v>39896.0</c:v>
                </c:pt>
                <c:pt idx="427">
                  <c:v>39897.0</c:v>
                </c:pt>
                <c:pt idx="428">
                  <c:v>39898.0</c:v>
                </c:pt>
                <c:pt idx="429">
                  <c:v>39899.0</c:v>
                </c:pt>
                <c:pt idx="430">
                  <c:v>39902.0</c:v>
                </c:pt>
                <c:pt idx="431">
                  <c:v>39903.0</c:v>
                </c:pt>
                <c:pt idx="432">
                  <c:v>39904.0</c:v>
                </c:pt>
                <c:pt idx="433">
                  <c:v>39905.0</c:v>
                </c:pt>
                <c:pt idx="434">
                  <c:v>39906.0</c:v>
                </c:pt>
                <c:pt idx="435">
                  <c:v>39909.0</c:v>
                </c:pt>
                <c:pt idx="436">
                  <c:v>39910.0</c:v>
                </c:pt>
                <c:pt idx="437">
                  <c:v>39911.0</c:v>
                </c:pt>
                <c:pt idx="438">
                  <c:v>39912.0</c:v>
                </c:pt>
                <c:pt idx="439">
                  <c:v>39913.0</c:v>
                </c:pt>
                <c:pt idx="440">
                  <c:v>39916.0</c:v>
                </c:pt>
                <c:pt idx="441">
                  <c:v>39917.0</c:v>
                </c:pt>
                <c:pt idx="442">
                  <c:v>39918.0</c:v>
                </c:pt>
                <c:pt idx="443">
                  <c:v>39919.0</c:v>
                </c:pt>
                <c:pt idx="444">
                  <c:v>39923.0</c:v>
                </c:pt>
                <c:pt idx="445">
                  <c:v>39933.0</c:v>
                </c:pt>
                <c:pt idx="446">
                  <c:v>39934.0</c:v>
                </c:pt>
                <c:pt idx="447">
                  <c:v>39937.0</c:v>
                </c:pt>
                <c:pt idx="448">
                  <c:v>39938.0</c:v>
                </c:pt>
                <c:pt idx="449">
                  <c:v>39939.0</c:v>
                </c:pt>
                <c:pt idx="450">
                  <c:v>39940.0</c:v>
                </c:pt>
                <c:pt idx="451">
                  <c:v>39941.0</c:v>
                </c:pt>
                <c:pt idx="452">
                  <c:v>39944.0</c:v>
                </c:pt>
                <c:pt idx="453">
                  <c:v>39945.0</c:v>
                </c:pt>
                <c:pt idx="454">
                  <c:v>39946.0</c:v>
                </c:pt>
                <c:pt idx="455">
                  <c:v>39947.0</c:v>
                </c:pt>
                <c:pt idx="456">
                  <c:v>39948.0</c:v>
                </c:pt>
                <c:pt idx="457">
                  <c:v>39951.0</c:v>
                </c:pt>
                <c:pt idx="458">
                  <c:v>39952.0</c:v>
                </c:pt>
                <c:pt idx="459">
                  <c:v>39953.0</c:v>
                </c:pt>
                <c:pt idx="460">
                  <c:v>39954.0</c:v>
                </c:pt>
                <c:pt idx="461">
                  <c:v>39955.0</c:v>
                </c:pt>
                <c:pt idx="462">
                  <c:v>39958.0</c:v>
                </c:pt>
                <c:pt idx="463">
                  <c:v>39959.0</c:v>
                </c:pt>
                <c:pt idx="464">
                  <c:v>39960.0</c:v>
                </c:pt>
                <c:pt idx="465">
                  <c:v>39961.0</c:v>
                </c:pt>
                <c:pt idx="466">
                  <c:v>39962.0</c:v>
                </c:pt>
                <c:pt idx="467">
                  <c:v>39965.0</c:v>
                </c:pt>
                <c:pt idx="468">
                  <c:v>39966.0</c:v>
                </c:pt>
                <c:pt idx="469">
                  <c:v>39967.0</c:v>
                </c:pt>
                <c:pt idx="470">
                  <c:v>39968.0</c:v>
                </c:pt>
                <c:pt idx="471">
                  <c:v>39969.0</c:v>
                </c:pt>
                <c:pt idx="472">
                  <c:v>39972.0</c:v>
                </c:pt>
                <c:pt idx="473">
                  <c:v>39973.0</c:v>
                </c:pt>
                <c:pt idx="474">
                  <c:v>39974.0</c:v>
                </c:pt>
                <c:pt idx="475">
                  <c:v>39975.0</c:v>
                </c:pt>
                <c:pt idx="476">
                  <c:v>39976.0</c:v>
                </c:pt>
                <c:pt idx="477">
                  <c:v>39979.0</c:v>
                </c:pt>
                <c:pt idx="478">
                  <c:v>39980.0</c:v>
                </c:pt>
                <c:pt idx="479">
                  <c:v>39981.0</c:v>
                </c:pt>
                <c:pt idx="480">
                  <c:v>39982.0</c:v>
                </c:pt>
                <c:pt idx="481">
                  <c:v>39983.0</c:v>
                </c:pt>
                <c:pt idx="482">
                  <c:v>39986.0</c:v>
                </c:pt>
                <c:pt idx="483">
                  <c:v>39987.0</c:v>
                </c:pt>
                <c:pt idx="484">
                  <c:v>39988.0</c:v>
                </c:pt>
                <c:pt idx="485">
                  <c:v>39989.0</c:v>
                </c:pt>
                <c:pt idx="486">
                  <c:v>39990.0</c:v>
                </c:pt>
                <c:pt idx="487">
                  <c:v>39993.0</c:v>
                </c:pt>
                <c:pt idx="488">
                  <c:v>39994.0</c:v>
                </c:pt>
                <c:pt idx="489">
                  <c:v>39995.0</c:v>
                </c:pt>
                <c:pt idx="490">
                  <c:v>39996.0</c:v>
                </c:pt>
                <c:pt idx="491">
                  <c:v>39997.0</c:v>
                </c:pt>
                <c:pt idx="492">
                  <c:v>40000.0</c:v>
                </c:pt>
                <c:pt idx="493">
                  <c:v>40001.0</c:v>
                </c:pt>
                <c:pt idx="494">
                  <c:v>40002.0</c:v>
                </c:pt>
                <c:pt idx="495">
                  <c:v>40008.0</c:v>
                </c:pt>
                <c:pt idx="496">
                  <c:v>40009.0</c:v>
                </c:pt>
                <c:pt idx="497">
                  <c:v>40010.0</c:v>
                </c:pt>
                <c:pt idx="498">
                  <c:v>40011.0</c:v>
                </c:pt>
                <c:pt idx="499">
                  <c:v>40014.0</c:v>
                </c:pt>
                <c:pt idx="500">
                  <c:v>40015.0</c:v>
                </c:pt>
                <c:pt idx="501">
                  <c:v>40016.0</c:v>
                </c:pt>
                <c:pt idx="502">
                  <c:v>40018.0</c:v>
                </c:pt>
                <c:pt idx="503">
                  <c:v>40021.0</c:v>
                </c:pt>
                <c:pt idx="504">
                  <c:v>40022.0</c:v>
                </c:pt>
                <c:pt idx="505">
                  <c:v>40023.0</c:v>
                </c:pt>
                <c:pt idx="506">
                  <c:v>40024.0</c:v>
                </c:pt>
                <c:pt idx="507">
                  <c:v>40025.0</c:v>
                </c:pt>
                <c:pt idx="508">
                  <c:v>40028.0</c:v>
                </c:pt>
                <c:pt idx="509">
                  <c:v>40029.0</c:v>
                </c:pt>
                <c:pt idx="510">
                  <c:v>40030.0</c:v>
                </c:pt>
                <c:pt idx="511">
                  <c:v>40031.0</c:v>
                </c:pt>
                <c:pt idx="512">
                  <c:v>40032.0</c:v>
                </c:pt>
                <c:pt idx="513">
                  <c:v>40035.0</c:v>
                </c:pt>
                <c:pt idx="514">
                  <c:v>40036.0</c:v>
                </c:pt>
                <c:pt idx="515">
                  <c:v>40037.0</c:v>
                </c:pt>
                <c:pt idx="516">
                  <c:v>40038.0</c:v>
                </c:pt>
                <c:pt idx="517">
                  <c:v>40039.0</c:v>
                </c:pt>
                <c:pt idx="518">
                  <c:v>40044.0</c:v>
                </c:pt>
                <c:pt idx="519">
                  <c:v>40049.0</c:v>
                </c:pt>
                <c:pt idx="520">
                  <c:v>40050.0</c:v>
                </c:pt>
                <c:pt idx="521">
                  <c:v>40051.0</c:v>
                </c:pt>
                <c:pt idx="522">
                  <c:v>40052.0</c:v>
                </c:pt>
                <c:pt idx="523">
                  <c:v>40053.0</c:v>
                </c:pt>
                <c:pt idx="524">
                  <c:v>40056.0</c:v>
                </c:pt>
                <c:pt idx="525">
                  <c:v>40057.0</c:v>
                </c:pt>
                <c:pt idx="526">
                  <c:v>40063.0</c:v>
                </c:pt>
                <c:pt idx="527">
                  <c:v>40065.0</c:v>
                </c:pt>
                <c:pt idx="528">
                  <c:v>40066.0</c:v>
                </c:pt>
                <c:pt idx="529">
                  <c:v>40067.0</c:v>
                </c:pt>
                <c:pt idx="530">
                  <c:v>40070.0</c:v>
                </c:pt>
                <c:pt idx="531">
                  <c:v>40072.0</c:v>
                </c:pt>
                <c:pt idx="532">
                  <c:v>40073.0</c:v>
                </c:pt>
                <c:pt idx="533">
                  <c:v>40074.0</c:v>
                </c:pt>
                <c:pt idx="534">
                  <c:v>40078.0</c:v>
                </c:pt>
                <c:pt idx="535">
                  <c:v>40079.0</c:v>
                </c:pt>
                <c:pt idx="536">
                  <c:v>40080.0</c:v>
                </c:pt>
                <c:pt idx="537">
                  <c:v>40088.0</c:v>
                </c:pt>
                <c:pt idx="538">
                  <c:v>40091.0</c:v>
                </c:pt>
                <c:pt idx="539">
                  <c:v>40092.0</c:v>
                </c:pt>
                <c:pt idx="540">
                  <c:v>40093.0</c:v>
                </c:pt>
                <c:pt idx="541">
                  <c:v>40094.0</c:v>
                </c:pt>
                <c:pt idx="542">
                  <c:v>40095.0</c:v>
                </c:pt>
                <c:pt idx="543">
                  <c:v>40098.0</c:v>
                </c:pt>
                <c:pt idx="544">
                  <c:v>40099.0</c:v>
                </c:pt>
                <c:pt idx="545">
                  <c:v>40100.0</c:v>
                </c:pt>
                <c:pt idx="546">
                  <c:v>40101.0</c:v>
                </c:pt>
                <c:pt idx="547">
                  <c:v>40108.0</c:v>
                </c:pt>
                <c:pt idx="548">
                  <c:v>40112.0</c:v>
                </c:pt>
                <c:pt idx="549">
                  <c:v>40113.0</c:v>
                </c:pt>
                <c:pt idx="550">
                  <c:v>40114.0</c:v>
                </c:pt>
                <c:pt idx="551">
                  <c:v>40115.0</c:v>
                </c:pt>
                <c:pt idx="552">
                  <c:v>40116.0</c:v>
                </c:pt>
                <c:pt idx="553">
                  <c:v>40119.0</c:v>
                </c:pt>
                <c:pt idx="554">
                  <c:v>40120.0</c:v>
                </c:pt>
                <c:pt idx="555">
                  <c:v>40121.0</c:v>
                </c:pt>
                <c:pt idx="556">
                  <c:v>40122.0</c:v>
                </c:pt>
                <c:pt idx="557">
                  <c:v>40123.0</c:v>
                </c:pt>
                <c:pt idx="558">
                  <c:v>40126.0</c:v>
                </c:pt>
                <c:pt idx="559">
                  <c:v>40127.0</c:v>
                </c:pt>
                <c:pt idx="560">
                  <c:v>40128.0</c:v>
                </c:pt>
                <c:pt idx="561">
                  <c:v>40129.0</c:v>
                </c:pt>
                <c:pt idx="562">
                  <c:v>40130.0</c:v>
                </c:pt>
                <c:pt idx="563">
                  <c:v>40133.0</c:v>
                </c:pt>
                <c:pt idx="564">
                  <c:v>40134.0</c:v>
                </c:pt>
                <c:pt idx="565">
                  <c:v>40135.0</c:v>
                </c:pt>
                <c:pt idx="566">
                  <c:v>40136.0</c:v>
                </c:pt>
                <c:pt idx="567">
                  <c:v>40137.0</c:v>
                </c:pt>
                <c:pt idx="568">
                  <c:v>40140.0</c:v>
                </c:pt>
                <c:pt idx="569">
                  <c:v>40141.0</c:v>
                </c:pt>
                <c:pt idx="570">
                  <c:v>40142.0</c:v>
                </c:pt>
                <c:pt idx="571">
                  <c:v>40143.0</c:v>
                </c:pt>
                <c:pt idx="572">
                  <c:v>40144.0</c:v>
                </c:pt>
                <c:pt idx="573">
                  <c:v>40147.0</c:v>
                </c:pt>
                <c:pt idx="574">
                  <c:v>40148.0</c:v>
                </c:pt>
                <c:pt idx="575">
                  <c:v>40149.0</c:v>
                </c:pt>
                <c:pt idx="576">
                  <c:v>40150.0</c:v>
                </c:pt>
                <c:pt idx="577">
                  <c:v>40151.0</c:v>
                </c:pt>
                <c:pt idx="578">
                  <c:v>40154.0</c:v>
                </c:pt>
                <c:pt idx="579">
                  <c:v>40155.0</c:v>
                </c:pt>
                <c:pt idx="580">
                  <c:v>40156.0</c:v>
                </c:pt>
                <c:pt idx="581">
                  <c:v>40157.0</c:v>
                </c:pt>
                <c:pt idx="582">
                  <c:v>40158.0</c:v>
                </c:pt>
                <c:pt idx="583">
                  <c:v>40161.0</c:v>
                </c:pt>
                <c:pt idx="584">
                  <c:v>40162.0</c:v>
                </c:pt>
                <c:pt idx="585">
                  <c:v>40163.0</c:v>
                </c:pt>
                <c:pt idx="586">
                  <c:v>40164.0</c:v>
                </c:pt>
                <c:pt idx="587">
                  <c:v>40165.0</c:v>
                </c:pt>
                <c:pt idx="588">
                  <c:v>40168.0</c:v>
                </c:pt>
                <c:pt idx="589">
                  <c:v>40169.0</c:v>
                </c:pt>
                <c:pt idx="590">
                  <c:v>40170.0</c:v>
                </c:pt>
                <c:pt idx="591">
                  <c:v>40171.0</c:v>
                </c:pt>
                <c:pt idx="592">
                  <c:v>40175.0</c:v>
                </c:pt>
                <c:pt idx="593">
                  <c:v>40176.0</c:v>
                </c:pt>
                <c:pt idx="594">
                  <c:v>40177.0</c:v>
                </c:pt>
                <c:pt idx="595">
                  <c:v>40178.0</c:v>
                </c:pt>
                <c:pt idx="596">
                  <c:v>40182.0</c:v>
                </c:pt>
                <c:pt idx="597">
                  <c:v>40183.0</c:v>
                </c:pt>
                <c:pt idx="598">
                  <c:v>40184.0</c:v>
                </c:pt>
                <c:pt idx="599">
                  <c:v>40185.0</c:v>
                </c:pt>
                <c:pt idx="600">
                  <c:v>40186.0</c:v>
                </c:pt>
                <c:pt idx="601">
                  <c:v>40189.0</c:v>
                </c:pt>
                <c:pt idx="602">
                  <c:v>40190.0</c:v>
                </c:pt>
                <c:pt idx="603">
                  <c:v>40191.0</c:v>
                </c:pt>
                <c:pt idx="604">
                  <c:v>40192.0</c:v>
                </c:pt>
                <c:pt idx="605">
                  <c:v>40193.0</c:v>
                </c:pt>
                <c:pt idx="606">
                  <c:v>40196.0</c:v>
                </c:pt>
                <c:pt idx="607">
                  <c:v>40197.0</c:v>
                </c:pt>
                <c:pt idx="608">
                  <c:v>40198.0</c:v>
                </c:pt>
                <c:pt idx="609">
                  <c:v>40199.0</c:v>
                </c:pt>
                <c:pt idx="610">
                  <c:v>40200.0</c:v>
                </c:pt>
                <c:pt idx="611">
                  <c:v>40203.0</c:v>
                </c:pt>
                <c:pt idx="612">
                  <c:v>40204.0</c:v>
                </c:pt>
                <c:pt idx="613">
                  <c:v>40205.0</c:v>
                </c:pt>
                <c:pt idx="614">
                  <c:v>40206.0</c:v>
                </c:pt>
                <c:pt idx="615">
                  <c:v>40207.0</c:v>
                </c:pt>
                <c:pt idx="616">
                  <c:v>40210.0</c:v>
                </c:pt>
                <c:pt idx="617">
                  <c:v>40211.0</c:v>
                </c:pt>
                <c:pt idx="618">
                  <c:v>40212.0</c:v>
                </c:pt>
                <c:pt idx="619">
                  <c:v>40213.0</c:v>
                </c:pt>
                <c:pt idx="620">
                  <c:v>40214.0</c:v>
                </c:pt>
                <c:pt idx="621">
                  <c:v>40217.0</c:v>
                </c:pt>
                <c:pt idx="622">
                  <c:v>40218.0</c:v>
                </c:pt>
                <c:pt idx="623">
                  <c:v>40219.0</c:v>
                </c:pt>
                <c:pt idx="624">
                  <c:v>40220.0</c:v>
                </c:pt>
                <c:pt idx="625">
                  <c:v>40221.0</c:v>
                </c:pt>
                <c:pt idx="626">
                  <c:v>40224.0</c:v>
                </c:pt>
                <c:pt idx="627">
                  <c:v>40225.0</c:v>
                </c:pt>
                <c:pt idx="628">
                  <c:v>40226.0</c:v>
                </c:pt>
                <c:pt idx="629">
                  <c:v>40227.0</c:v>
                </c:pt>
                <c:pt idx="630">
                  <c:v>40228.0</c:v>
                </c:pt>
                <c:pt idx="631">
                  <c:v>40231.0</c:v>
                </c:pt>
                <c:pt idx="632">
                  <c:v>40232.0</c:v>
                </c:pt>
                <c:pt idx="633">
                  <c:v>40233.0</c:v>
                </c:pt>
                <c:pt idx="634">
                  <c:v>40234.0</c:v>
                </c:pt>
                <c:pt idx="635">
                  <c:v>40235.0</c:v>
                </c:pt>
                <c:pt idx="636">
                  <c:v>40238.0</c:v>
                </c:pt>
                <c:pt idx="637">
                  <c:v>40239.0</c:v>
                </c:pt>
                <c:pt idx="638">
                  <c:v>40240.0</c:v>
                </c:pt>
                <c:pt idx="639">
                  <c:v>40241.0</c:v>
                </c:pt>
                <c:pt idx="640">
                  <c:v>40242.0</c:v>
                </c:pt>
                <c:pt idx="641">
                  <c:v>40247.0</c:v>
                </c:pt>
                <c:pt idx="642">
                  <c:v>40248.0</c:v>
                </c:pt>
                <c:pt idx="643">
                  <c:v>40249.0</c:v>
                </c:pt>
                <c:pt idx="644">
                  <c:v>40252.0</c:v>
                </c:pt>
                <c:pt idx="645">
                  <c:v>40253.0</c:v>
                </c:pt>
                <c:pt idx="646">
                  <c:v>40254.0</c:v>
                </c:pt>
                <c:pt idx="647">
                  <c:v>40255.0</c:v>
                </c:pt>
                <c:pt idx="648">
                  <c:v>40256.0</c:v>
                </c:pt>
                <c:pt idx="649">
                  <c:v>40259.0</c:v>
                </c:pt>
                <c:pt idx="650">
                  <c:v>40260.0</c:v>
                </c:pt>
                <c:pt idx="651">
                  <c:v>40261.0</c:v>
                </c:pt>
                <c:pt idx="652">
                  <c:v>40262.0</c:v>
                </c:pt>
                <c:pt idx="653">
                  <c:v>40266.0</c:v>
                </c:pt>
                <c:pt idx="654">
                  <c:v>40267.0</c:v>
                </c:pt>
                <c:pt idx="655">
                  <c:v>40268.0</c:v>
                </c:pt>
                <c:pt idx="656">
                  <c:v>40269.0</c:v>
                </c:pt>
                <c:pt idx="657">
                  <c:v>40270.0</c:v>
                </c:pt>
                <c:pt idx="658">
                  <c:v>40273.0</c:v>
                </c:pt>
                <c:pt idx="659">
                  <c:v>40274.0</c:v>
                </c:pt>
                <c:pt idx="660">
                  <c:v>40275.0</c:v>
                </c:pt>
                <c:pt idx="661">
                  <c:v>40276.0</c:v>
                </c:pt>
                <c:pt idx="662">
                  <c:v>40277.0</c:v>
                </c:pt>
                <c:pt idx="663">
                  <c:v>40280.0</c:v>
                </c:pt>
                <c:pt idx="664">
                  <c:v>40281.0</c:v>
                </c:pt>
                <c:pt idx="665">
                  <c:v>40282.0</c:v>
                </c:pt>
                <c:pt idx="666">
                  <c:v>40283.0</c:v>
                </c:pt>
                <c:pt idx="667">
                  <c:v>40284.0</c:v>
                </c:pt>
                <c:pt idx="668">
                  <c:v>40287.0</c:v>
                </c:pt>
                <c:pt idx="669">
                  <c:v>40288.0</c:v>
                </c:pt>
                <c:pt idx="670">
                  <c:v>40289.0</c:v>
                </c:pt>
                <c:pt idx="671">
                  <c:v>40290.0</c:v>
                </c:pt>
                <c:pt idx="672">
                  <c:v>40291.0</c:v>
                </c:pt>
                <c:pt idx="673">
                  <c:v>40294.0</c:v>
                </c:pt>
                <c:pt idx="674">
                  <c:v>40295.0</c:v>
                </c:pt>
                <c:pt idx="675">
                  <c:v>40296.0</c:v>
                </c:pt>
                <c:pt idx="676">
                  <c:v>40297.0</c:v>
                </c:pt>
                <c:pt idx="677">
                  <c:v>40298.0</c:v>
                </c:pt>
                <c:pt idx="678">
                  <c:v>40301.0</c:v>
                </c:pt>
                <c:pt idx="679">
                  <c:v>40302.0</c:v>
                </c:pt>
                <c:pt idx="680">
                  <c:v>40303.0</c:v>
                </c:pt>
                <c:pt idx="681">
                  <c:v>40304.0</c:v>
                </c:pt>
                <c:pt idx="682">
                  <c:v>40305.0</c:v>
                </c:pt>
                <c:pt idx="683">
                  <c:v>40308.0</c:v>
                </c:pt>
                <c:pt idx="684">
                  <c:v>40309.0</c:v>
                </c:pt>
                <c:pt idx="685">
                  <c:v>40310.0</c:v>
                </c:pt>
                <c:pt idx="686">
                  <c:v>40311.0</c:v>
                </c:pt>
                <c:pt idx="687">
                  <c:v>40312.0</c:v>
                </c:pt>
                <c:pt idx="688">
                  <c:v>40315.0</c:v>
                </c:pt>
                <c:pt idx="689">
                  <c:v>40316.0</c:v>
                </c:pt>
                <c:pt idx="690">
                  <c:v>40317.0</c:v>
                </c:pt>
                <c:pt idx="691">
                  <c:v>40318.0</c:v>
                </c:pt>
                <c:pt idx="692">
                  <c:v>40319.0</c:v>
                </c:pt>
                <c:pt idx="693">
                  <c:v>40322.0</c:v>
                </c:pt>
                <c:pt idx="694">
                  <c:v>40323.0</c:v>
                </c:pt>
                <c:pt idx="695">
                  <c:v>40324.0</c:v>
                </c:pt>
                <c:pt idx="696">
                  <c:v>40325.0</c:v>
                </c:pt>
                <c:pt idx="697">
                  <c:v>40326.0</c:v>
                </c:pt>
                <c:pt idx="698">
                  <c:v>40329.0</c:v>
                </c:pt>
                <c:pt idx="699">
                  <c:v>40330.0</c:v>
                </c:pt>
                <c:pt idx="700">
                  <c:v>40331.0</c:v>
                </c:pt>
                <c:pt idx="701">
                  <c:v>40332.0</c:v>
                </c:pt>
                <c:pt idx="702">
                  <c:v>40333.0</c:v>
                </c:pt>
                <c:pt idx="703">
                  <c:v>40336.0</c:v>
                </c:pt>
                <c:pt idx="704">
                  <c:v>40337.0</c:v>
                </c:pt>
                <c:pt idx="705">
                  <c:v>40338.0</c:v>
                </c:pt>
                <c:pt idx="706">
                  <c:v>40339.0</c:v>
                </c:pt>
                <c:pt idx="707">
                  <c:v>40340.0</c:v>
                </c:pt>
                <c:pt idx="708">
                  <c:v>40343.0</c:v>
                </c:pt>
                <c:pt idx="709">
                  <c:v>40344.0</c:v>
                </c:pt>
                <c:pt idx="710">
                  <c:v>40345.0</c:v>
                </c:pt>
                <c:pt idx="711">
                  <c:v>40346.0</c:v>
                </c:pt>
                <c:pt idx="712">
                  <c:v>40347.0</c:v>
                </c:pt>
                <c:pt idx="713">
                  <c:v>40350.0</c:v>
                </c:pt>
                <c:pt idx="714">
                  <c:v>40351.0</c:v>
                </c:pt>
                <c:pt idx="715">
                  <c:v>40352.0</c:v>
                </c:pt>
                <c:pt idx="716">
                  <c:v>40353.0</c:v>
                </c:pt>
                <c:pt idx="717">
                  <c:v>40354.0</c:v>
                </c:pt>
                <c:pt idx="718">
                  <c:v>40357.0</c:v>
                </c:pt>
                <c:pt idx="719">
                  <c:v>40358.0</c:v>
                </c:pt>
                <c:pt idx="720">
                  <c:v>40359.0</c:v>
                </c:pt>
                <c:pt idx="721">
                  <c:v>40360.0</c:v>
                </c:pt>
                <c:pt idx="722">
                  <c:v>40361.0</c:v>
                </c:pt>
                <c:pt idx="723">
                  <c:v>40364.0</c:v>
                </c:pt>
                <c:pt idx="724">
                  <c:v>40365.0</c:v>
                </c:pt>
                <c:pt idx="725">
                  <c:v>40366.0</c:v>
                </c:pt>
                <c:pt idx="726">
                  <c:v>40367.0</c:v>
                </c:pt>
                <c:pt idx="727">
                  <c:v>40368.0</c:v>
                </c:pt>
                <c:pt idx="728">
                  <c:v>40371.0</c:v>
                </c:pt>
                <c:pt idx="729">
                  <c:v>40372.0</c:v>
                </c:pt>
                <c:pt idx="730">
                  <c:v>40373.0</c:v>
                </c:pt>
                <c:pt idx="731">
                  <c:v>40374.0</c:v>
                </c:pt>
                <c:pt idx="732">
                  <c:v>40375.0</c:v>
                </c:pt>
                <c:pt idx="733">
                  <c:v>40378.0</c:v>
                </c:pt>
                <c:pt idx="734">
                  <c:v>40379.0</c:v>
                </c:pt>
                <c:pt idx="735">
                  <c:v>40380.0</c:v>
                </c:pt>
                <c:pt idx="736">
                  <c:v>40381.0</c:v>
                </c:pt>
                <c:pt idx="737">
                  <c:v>40382.0</c:v>
                </c:pt>
                <c:pt idx="738">
                  <c:v>40385.0</c:v>
                </c:pt>
                <c:pt idx="739">
                  <c:v>40386.0</c:v>
                </c:pt>
                <c:pt idx="740">
                  <c:v>40387.0</c:v>
                </c:pt>
                <c:pt idx="741">
                  <c:v>40388.0</c:v>
                </c:pt>
                <c:pt idx="742">
                  <c:v>40392.0</c:v>
                </c:pt>
                <c:pt idx="743">
                  <c:v>40393.0</c:v>
                </c:pt>
                <c:pt idx="744">
                  <c:v>40394.0</c:v>
                </c:pt>
                <c:pt idx="745">
                  <c:v>40395.0</c:v>
                </c:pt>
                <c:pt idx="746">
                  <c:v>40396.0</c:v>
                </c:pt>
                <c:pt idx="747">
                  <c:v>40399.0</c:v>
                </c:pt>
                <c:pt idx="748">
                  <c:v>40400.0</c:v>
                </c:pt>
                <c:pt idx="749">
                  <c:v>40401.0</c:v>
                </c:pt>
                <c:pt idx="750">
                  <c:v>40402.0</c:v>
                </c:pt>
                <c:pt idx="751">
                  <c:v>40403.0</c:v>
                </c:pt>
                <c:pt idx="752">
                  <c:v>40406.0</c:v>
                </c:pt>
                <c:pt idx="753">
                  <c:v>40407.0</c:v>
                </c:pt>
                <c:pt idx="754">
                  <c:v>40408.0</c:v>
                </c:pt>
                <c:pt idx="755">
                  <c:v>40409.0</c:v>
                </c:pt>
                <c:pt idx="756">
                  <c:v>40410.0</c:v>
                </c:pt>
                <c:pt idx="757">
                  <c:v>40413.0</c:v>
                </c:pt>
                <c:pt idx="758">
                  <c:v>40414.0</c:v>
                </c:pt>
                <c:pt idx="759">
                  <c:v>40415.0</c:v>
                </c:pt>
                <c:pt idx="760">
                  <c:v>40416.0</c:v>
                </c:pt>
                <c:pt idx="761">
                  <c:v>40417.0</c:v>
                </c:pt>
                <c:pt idx="762">
                  <c:v>40420.0</c:v>
                </c:pt>
                <c:pt idx="763">
                  <c:v>40421.0</c:v>
                </c:pt>
                <c:pt idx="764">
                  <c:v>40422.0</c:v>
                </c:pt>
                <c:pt idx="765">
                  <c:v>40423.0</c:v>
                </c:pt>
                <c:pt idx="766">
                  <c:v>40424.0</c:v>
                </c:pt>
                <c:pt idx="767">
                  <c:v>40428.0</c:v>
                </c:pt>
                <c:pt idx="768">
                  <c:v>40429.0</c:v>
                </c:pt>
                <c:pt idx="769">
                  <c:v>40430.0</c:v>
                </c:pt>
                <c:pt idx="770">
                  <c:v>40431.0</c:v>
                </c:pt>
                <c:pt idx="771">
                  <c:v>40434.0</c:v>
                </c:pt>
                <c:pt idx="772">
                  <c:v>40435.0</c:v>
                </c:pt>
                <c:pt idx="773">
                  <c:v>40436.0</c:v>
                </c:pt>
                <c:pt idx="774">
                  <c:v>40437.0</c:v>
                </c:pt>
                <c:pt idx="775">
                  <c:v>40438.0</c:v>
                </c:pt>
                <c:pt idx="776">
                  <c:v>40441.0</c:v>
                </c:pt>
                <c:pt idx="777">
                  <c:v>40442.0</c:v>
                </c:pt>
                <c:pt idx="778">
                  <c:v>40443.0</c:v>
                </c:pt>
                <c:pt idx="779">
                  <c:v>40444.0</c:v>
                </c:pt>
                <c:pt idx="780">
                  <c:v>40445.0</c:v>
                </c:pt>
                <c:pt idx="781">
                  <c:v>40448.0</c:v>
                </c:pt>
                <c:pt idx="782">
                  <c:v>40449.0</c:v>
                </c:pt>
                <c:pt idx="783">
                  <c:v>40450.0</c:v>
                </c:pt>
                <c:pt idx="784">
                  <c:v>40451.0</c:v>
                </c:pt>
                <c:pt idx="785">
                  <c:v>40452.0</c:v>
                </c:pt>
                <c:pt idx="786">
                  <c:v>40455.0</c:v>
                </c:pt>
                <c:pt idx="787">
                  <c:v>40456.0</c:v>
                </c:pt>
                <c:pt idx="788">
                  <c:v>40457.0</c:v>
                </c:pt>
                <c:pt idx="789">
                  <c:v>40458.0</c:v>
                </c:pt>
                <c:pt idx="790">
                  <c:v>40459.0</c:v>
                </c:pt>
                <c:pt idx="791">
                  <c:v>40462.0</c:v>
                </c:pt>
                <c:pt idx="792">
                  <c:v>40463.0</c:v>
                </c:pt>
                <c:pt idx="793">
                  <c:v>40464.0</c:v>
                </c:pt>
                <c:pt idx="794">
                  <c:v>40465.0</c:v>
                </c:pt>
                <c:pt idx="795">
                  <c:v>40466.0</c:v>
                </c:pt>
                <c:pt idx="796">
                  <c:v>40469.0</c:v>
                </c:pt>
                <c:pt idx="797">
                  <c:v>40470.0</c:v>
                </c:pt>
                <c:pt idx="798">
                  <c:v>40471.0</c:v>
                </c:pt>
                <c:pt idx="799">
                  <c:v>40472.0</c:v>
                </c:pt>
                <c:pt idx="800">
                  <c:v>40473.0</c:v>
                </c:pt>
                <c:pt idx="801">
                  <c:v>40476.0</c:v>
                </c:pt>
                <c:pt idx="802">
                  <c:v>40477.0</c:v>
                </c:pt>
                <c:pt idx="803">
                  <c:v>40478.0</c:v>
                </c:pt>
                <c:pt idx="804">
                  <c:v>40479.0</c:v>
                </c:pt>
                <c:pt idx="805">
                  <c:v>40480.0</c:v>
                </c:pt>
                <c:pt idx="806">
                  <c:v>40483.0</c:v>
                </c:pt>
                <c:pt idx="807">
                  <c:v>40484.0</c:v>
                </c:pt>
                <c:pt idx="808">
                  <c:v>40485.0</c:v>
                </c:pt>
                <c:pt idx="809">
                  <c:v>40486.0</c:v>
                </c:pt>
                <c:pt idx="810">
                  <c:v>40487.0</c:v>
                </c:pt>
                <c:pt idx="811">
                  <c:v>40490.0</c:v>
                </c:pt>
                <c:pt idx="812">
                  <c:v>40491.0</c:v>
                </c:pt>
                <c:pt idx="813">
                  <c:v>40492.0</c:v>
                </c:pt>
                <c:pt idx="814">
                  <c:v>40493.0</c:v>
                </c:pt>
                <c:pt idx="815">
                  <c:v>40494.0</c:v>
                </c:pt>
                <c:pt idx="816">
                  <c:v>40497.0</c:v>
                </c:pt>
                <c:pt idx="817">
                  <c:v>40498.0</c:v>
                </c:pt>
                <c:pt idx="818">
                  <c:v>40499.0</c:v>
                </c:pt>
                <c:pt idx="819">
                  <c:v>40500.0</c:v>
                </c:pt>
                <c:pt idx="820">
                  <c:v>40501.0</c:v>
                </c:pt>
                <c:pt idx="821">
                  <c:v>40504.0</c:v>
                </c:pt>
                <c:pt idx="822">
                  <c:v>40505.0</c:v>
                </c:pt>
                <c:pt idx="823">
                  <c:v>40506.0</c:v>
                </c:pt>
                <c:pt idx="824">
                  <c:v>40507.0</c:v>
                </c:pt>
                <c:pt idx="825">
                  <c:v>40508.0</c:v>
                </c:pt>
                <c:pt idx="826">
                  <c:v>40511.0</c:v>
                </c:pt>
                <c:pt idx="827">
                  <c:v>40512.0</c:v>
                </c:pt>
                <c:pt idx="828">
                  <c:v>40513.0</c:v>
                </c:pt>
                <c:pt idx="829">
                  <c:v>40514.0</c:v>
                </c:pt>
                <c:pt idx="830">
                  <c:v>40515.0</c:v>
                </c:pt>
                <c:pt idx="831">
                  <c:v>40518.0</c:v>
                </c:pt>
                <c:pt idx="832">
                  <c:v>40519.0</c:v>
                </c:pt>
                <c:pt idx="833">
                  <c:v>40520.0</c:v>
                </c:pt>
                <c:pt idx="834">
                  <c:v>40525.0</c:v>
                </c:pt>
                <c:pt idx="835">
                  <c:v>40526.0</c:v>
                </c:pt>
                <c:pt idx="836">
                  <c:v>40527.0</c:v>
                </c:pt>
                <c:pt idx="837">
                  <c:v>40528.0</c:v>
                </c:pt>
                <c:pt idx="838">
                  <c:v>40529.0</c:v>
                </c:pt>
                <c:pt idx="839">
                  <c:v>40532.0</c:v>
                </c:pt>
                <c:pt idx="840">
                  <c:v>40533.0</c:v>
                </c:pt>
                <c:pt idx="841">
                  <c:v>40534.0</c:v>
                </c:pt>
                <c:pt idx="842">
                  <c:v>40535.0</c:v>
                </c:pt>
                <c:pt idx="843">
                  <c:v>40536.0</c:v>
                </c:pt>
                <c:pt idx="844">
                  <c:v>40539.0</c:v>
                </c:pt>
                <c:pt idx="845">
                  <c:v>40540.0</c:v>
                </c:pt>
                <c:pt idx="846">
                  <c:v>40541.0</c:v>
                </c:pt>
                <c:pt idx="847">
                  <c:v>40542.0</c:v>
                </c:pt>
                <c:pt idx="848">
                  <c:v>40543.0</c:v>
                </c:pt>
                <c:pt idx="849">
                  <c:v>40546.0</c:v>
                </c:pt>
                <c:pt idx="850">
                  <c:v>40547.0</c:v>
                </c:pt>
                <c:pt idx="851">
                  <c:v>40548.0</c:v>
                </c:pt>
                <c:pt idx="852">
                  <c:v>40549.0</c:v>
                </c:pt>
                <c:pt idx="853">
                  <c:v>40550.0</c:v>
                </c:pt>
                <c:pt idx="854">
                  <c:v>40553.0</c:v>
                </c:pt>
                <c:pt idx="855">
                  <c:v>40554.0</c:v>
                </c:pt>
                <c:pt idx="856">
                  <c:v>40555.0</c:v>
                </c:pt>
                <c:pt idx="857">
                  <c:v>40556.0</c:v>
                </c:pt>
                <c:pt idx="858">
                  <c:v>40557.0</c:v>
                </c:pt>
                <c:pt idx="859">
                  <c:v>40560.0</c:v>
                </c:pt>
                <c:pt idx="860">
                  <c:v>40561.0</c:v>
                </c:pt>
                <c:pt idx="861">
                  <c:v>40562.0</c:v>
                </c:pt>
                <c:pt idx="862">
                  <c:v>40563.0</c:v>
                </c:pt>
                <c:pt idx="863">
                  <c:v>40564.0</c:v>
                </c:pt>
                <c:pt idx="864">
                  <c:v>40567.0</c:v>
                </c:pt>
                <c:pt idx="865">
                  <c:v>40568.0</c:v>
                </c:pt>
                <c:pt idx="866">
                  <c:v>40569.0</c:v>
                </c:pt>
                <c:pt idx="867">
                  <c:v>40570.0</c:v>
                </c:pt>
                <c:pt idx="868">
                  <c:v>40571.0</c:v>
                </c:pt>
                <c:pt idx="869">
                  <c:v>40574.0</c:v>
                </c:pt>
                <c:pt idx="870">
                  <c:v>40575.0</c:v>
                </c:pt>
                <c:pt idx="871">
                  <c:v>40576.0</c:v>
                </c:pt>
                <c:pt idx="872">
                  <c:v>40577.0</c:v>
                </c:pt>
                <c:pt idx="873">
                  <c:v>40578.0</c:v>
                </c:pt>
                <c:pt idx="874">
                  <c:v>40581.0</c:v>
                </c:pt>
                <c:pt idx="875">
                  <c:v>40582.0</c:v>
                </c:pt>
                <c:pt idx="876">
                  <c:v>40583.0</c:v>
                </c:pt>
                <c:pt idx="877">
                  <c:v>40584.0</c:v>
                </c:pt>
                <c:pt idx="878">
                  <c:v>40585.0</c:v>
                </c:pt>
                <c:pt idx="879">
                  <c:v>40588.0</c:v>
                </c:pt>
                <c:pt idx="880">
                  <c:v>40589.0</c:v>
                </c:pt>
                <c:pt idx="881">
                  <c:v>40590.0</c:v>
                </c:pt>
                <c:pt idx="882">
                  <c:v>40591.0</c:v>
                </c:pt>
                <c:pt idx="883">
                  <c:v>40592.0</c:v>
                </c:pt>
                <c:pt idx="884">
                  <c:v>40595.0</c:v>
                </c:pt>
                <c:pt idx="885">
                  <c:v>40596.0</c:v>
                </c:pt>
                <c:pt idx="886">
                  <c:v>40597.0</c:v>
                </c:pt>
                <c:pt idx="887">
                  <c:v>40598.0</c:v>
                </c:pt>
                <c:pt idx="888">
                  <c:v>40599.0</c:v>
                </c:pt>
                <c:pt idx="889">
                  <c:v>40602.0</c:v>
                </c:pt>
                <c:pt idx="890">
                  <c:v>40603.0</c:v>
                </c:pt>
                <c:pt idx="891">
                  <c:v>40604.0</c:v>
                </c:pt>
                <c:pt idx="892">
                  <c:v>40605.0</c:v>
                </c:pt>
                <c:pt idx="893">
                  <c:v>40606.0</c:v>
                </c:pt>
                <c:pt idx="894">
                  <c:v>40609.0</c:v>
                </c:pt>
                <c:pt idx="895">
                  <c:v>40610.0</c:v>
                </c:pt>
                <c:pt idx="896">
                  <c:v>40611.0</c:v>
                </c:pt>
                <c:pt idx="897">
                  <c:v>40612.0</c:v>
                </c:pt>
                <c:pt idx="898">
                  <c:v>40613.0</c:v>
                </c:pt>
                <c:pt idx="899">
                  <c:v>40616.0</c:v>
                </c:pt>
                <c:pt idx="900">
                  <c:v>40617.0</c:v>
                </c:pt>
                <c:pt idx="901">
                  <c:v>40618.0</c:v>
                </c:pt>
                <c:pt idx="902">
                  <c:v>40619.0</c:v>
                </c:pt>
                <c:pt idx="903">
                  <c:v>40620.0</c:v>
                </c:pt>
                <c:pt idx="904">
                  <c:v>40623.0</c:v>
                </c:pt>
                <c:pt idx="905">
                  <c:v>40624.0</c:v>
                </c:pt>
                <c:pt idx="906">
                  <c:v>40625.0</c:v>
                </c:pt>
                <c:pt idx="907">
                  <c:v>40626.0</c:v>
                </c:pt>
                <c:pt idx="908">
                  <c:v>40627.0</c:v>
                </c:pt>
                <c:pt idx="909">
                  <c:v>40630.0</c:v>
                </c:pt>
                <c:pt idx="910">
                  <c:v>40631.0</c:v>
                </c:pt>
                <c:pt idx="911">
                  <c:v>40632.0</c:v>
                </c:pt>
                <c:pt idx="912">
                  <c:v>40633.0</c:v>
                </c:pt>
                <c:pt idx="913">
                  <c:v>40634.0</c:v>
                </c:pt>
                <c:pt idx="914">
                  <c:v>40637.0</c:v>
                </c:pt>
                <c:pt idx="915">
                  <c:v>40638.0</c:v>
                </c:pt>
                <c:pt idx="916">
                  <c:v>40639.0</c:v>
                </c:pt>
                <c:pt idx="917">
                  <c:v>40640.0</c:v>
                </c:pt>
                <c:pt idx="918">
                  <c:v>40641.0</c:v>
                </c:pt>
                <c:pt idx="919">
                  <c:v>40644.0</c:v>
                </c:pt>
                <c:pt idx="920">
                  <c:v>40645.0</c:v>
                </c:pt>
                <c:pt idx="921">
                  <c:v>40646.0</c:v>
                </c:pt>
                <c:pt idx="922">
                  <c:v>40647.0</c:v>
                </c:pt>
                <c:pt idx="923">
                  <c:v>40648.0</c:v>
                </c:pt>
                <c:pt idx="924">
                  <c:v>40651.0</c:v>
                </c:pt>
                <c:pt idx="925">
                  <c:v>40652.0</c:v>
                </c:pt>
                <c:pt idx="926">
                  <c:v>40653.0</c:v>
                </c:pt>
                <c:pt idx="927">
                  <c:v>40654.0</c:v>
                </c:pt>
                <c:pt idx="928">
                  <c:v>40655.0</c:v>
                </c:pt>
                <c:pt idx="929">
                  <c:v>40658.0</c:v>
                </c:pt>
                <c:pt idx="930">
                  <c:v>40659.0</c:v>
                </c:pt>
                <c:pt idx="931">
                  <c:v>40660.0</c:v>
                </c:pt>
                <c:pt idx="932">
                  <c:v>40661.0</c:v>
                </c:pt>
                <c:pt idx="933">
                  <c:v>40662.0</c:v>
                </c:pt>
                <c:pt idx="934">
                  <c:v>40665.0</c:v>
                </c:pt>
                <c:pt idx="935">
                  <c:v>40666.0</c:v>
                </c:pt>
                <c:pt idx="936">
                  <c:v>40667.0</c:v>
                </c:pt>
                <c:pt idx="937">
                  <c:v>40668.0</c:v>
                </c:pt>
                <c:pt idx="938">
                  <c:v>40669.0</c:v>
                </c:pt>
                <c:pt idx="939">
                  <c:v>40672.0</c:v>
                </c:pt>
                <c:pt idx="940">
                  <c:v>40673.0</c:v>
                </c:pt>
                <c:pt idx="941">
                  <c:v>40674.0</c:v>
                </c:pt>
                <c:pt idx="942">
                  <c:v>40675.0</c:v>
                </c:pt>
                <c:pt idx="943">
                  <c:v>40676.0</c:v>
                </c:pt>
                <c:pt idx="944">
                  <c:v>40679.0</c:v>
                </c:pt>
                <c:pt idx="945">
                  <c:v>40680.0</c:v>
                </c:pt>
                <c:pt idx="946">
                  <c:v>40681.0</c:v>
                </c:pt>
                <c:pt idx="947">
                  <c:v>40682.0</c:v>
                </c:pt>
                <c:pt idx="948">
                  <c:v>40683.0</c:v>
                </c:pt>
                <c:pt idx="949">
                  <c:v>40686.0</c:v>
                </c:pt>
                <c:pt idx="950">
                  <c:v>40687.0</c:v>
                </c:pt>
                <c:pt idx="951">
                  <c:v>40688.0</c:v>
                </c:pt>
                <c:pt idx="952">
                  <c:v>40689.0</c:v>
                </c:pt>
                <c:pt idx="953">
                  <c:v>40690.0</c:v>
                </c:pt>
                <c:pt idx="954">
                  <c:v>40693.0</c:v>
                </c:pt>
                <c:pt idx="955">
                  <c:v>40694.0</c:v>
                </c:pt>
                <c:pt idx="956">
                  <c:v>40695.0</c:v>
                </c:pt>
                <c:pt idx="957">
                  <c:v>40696.0</c:v>
                </c:pt>
                <c:pt idx="958">
                  <c:v>40697.0</c:v>
                </c:pt>
                <c:pt idx="959">
                  <c:v>40700.0</c:v>
                </c:pt>
                <c:pt idx="960">
                  <c:v>40701.0</c:v>
                </c:pt>
                <c:pt idx="961">
                  <c:v>40702.0</c:v>
                </c:pt>
                <c:pt idx="962">
                  <c:v>40703.0</c:v>
                </c:pt>
                <c:pt idx="963">
                  <c:v>40704.0</c:v>
                </c:pt>
                <c:pt idx="964">
                  <c:v>40707.0</c:v>
                </c:pt>
                <c:pt idx="965">
                  <c:v>40708.0</c:v>
                </c:pt>
                <c:pt idx="966">
                  <c:v>40709.0</c:v>
                </c:pt>
                <c:pt idx="967">
                  <c:v>40710.0</c:v>
                </c:pt>
                <c:pt idx="968">
                  <c:v>40711.0</c:v>
                </c:pt>
                <c:pt idx="969">
                  <c:v>40714.0</c:v>
                </c:pt>
                <c:pt idx="970">
                  <c:v>40715.0</c:v>
                </c:pt>
                <c:pt idx="971">
                  <c:v>40716.0</c:v>
                </c:pt>
                <c:pt idx="972">
                  <c:v>40717.0</c:v>
                </c:pt>
                <c:pt idx="973">
                  <c:v>40718.0</c:v>
                </c:pt>
                <c:pt idx="974">
                  <c:v>40721.0</c:v>
                </c:pt>
                <c:pt idx="975">
                  <c:v>40722.0</c:v>
                </c:pt>
                <c:pt idx="976">
                  <c:v>40723.0</c:v>
                </c:pt>
                <c:pt idx="977">
                  <c:v>40724.0</c:v>
                </c:pt>
                <c:pt idx="978">
                  <c:v>40725.0</c:v>
                </c:pt>
                <c:pt idx="979">
                  <c:v>40728.0</c:v>
                </c:pt>
                <c:pt idx="980">
                  <c:v>40729.0</c:v>
                </c:pt>
                <c:pt idx="981">
                  <c:v>40730.0</c:v>
                </c:pt>
                <c:pt idx="982">
                  <c:v>40731.0</c:v>
                </c:pt>
                <c:pt idx="983">
                  <c:v>40732.0</c:v>
                </c:pt>
                <c:pt idx="984">
                  <c:v>40735.0</c:v>
                </c:pt>
                <c:pt idx="985">
                  <c:v>40736.0</c:v>
                </c:pt>
                <c:pt idx="986">
                  <c:v>40737.0</c:v>
                </c:pt>
                <c:pt idx="987">
                  <c:v>40738.0</c:v>
                </c:pt>
                <c:pt idx="988">
                  <c:v>40739.0</c:v>
                </c:pt>
                <c:pt idx="989">
                  <c:v>40742.0</c:v>
                </c:pt>
                <c:pt idx="990">
                  <c:v>40743.0</c:v>
                </c:pt>
                <c:pt idx="991">
                  <c:v>40744.0</c:v>
                </c:pt>
                <c:pt idx="992">
                  <c:v>40745.0</c:v>
                </c:pt>
                <c:pt idx="993">
                  <c:v>40746.0</c:v>
                </c:pt>
                <c:pt idx="994">
                  <c:v>40749.0</c:v>
                </c:pt>
                <c:pt idx="995">
                  <c:v>40750.0</c:v>
                </c:pt>
                <c:pt idx="996">
                  <c:v>40751.0</c:v>
                </c:pt>
                <c:pt idx="997">
                  <c:v>40752.0</c:v>
                </c:pt>
                <c:pt idx="998">
                  <c:v>40753.0</c:v>
                </c:pt>
                <c:pt idx="999">
                  <c:v>40756.0</c:v>
                </c:pt>
                <c:pt idx="1000">
                  <c:v>40757.0</c:v>
                </c:pt>
                <c:pt idx="1001">
                  <c:v>40758.0</c:v>
                </c:pt>
                <c:pt idx="1002">
                  <c:v>40759.0</c:v>
                </c:pt>
                <c:pt idx="1003">
                  <c:v>40760.0</c:v>
                </c:pt>
                <c:pt idx="1004">
                  <c:v>40763.0</c:v>
                </c:pt>
                <c:pt idx="1005">
                  <c:v>40764.0</c:v>
                </c:pt>
                <c:pt idx="1006">
                  <c:v>40765.0</c:v>
                </c:pt>
                <c:pt idx="1007">
                  <c:v>40766.0</c:v>
                </c:pt>
                <c:pt idx="1008">
                  <c:v>40767.0</c:v>
                </c:pt>
                <c:pt idx="1009">
                  <c:v>40770.0</c:v>
                </c:pt>
                <c:pt idx="1010">
                  <c:v>40771.0</c:v>
                </c:pt>
                <c:pt idx="1011">
                  <c:v>40772.0</c:v>
                </c:pt>
                <c:pt idx="1012">
                  <c:v>40773.0</c:v>
                </c:pt>
                <c:pt idx="1013">
                  <c:v>40774.0</c:v>
                </c:pt>
                <c:pt idx="1014">
                  <c:v>40777.0</c:v>
                </c:pt>
                <c:pt idx="1015">
                  <c:v>40779.0</c:v>
                </c:pt>
                <c:pt idx="1016">
                  <c:v>40780.0</c:v>
                </c:pt>
                <c:pt idx="1017">
                  <c:v>40781.0</c:v>
                </c:pt>
                <c:pt idx="1018">
                  <c:v>40784.0</c:v>
                </c:pt>
                <c:pt idx="1019">
                  <c:v>40785.0</c:v>
                </c:pt>
                <c:pt idx="1020">
                  <c:v>40786.0</c:v>
                </c:pt>
                <c:pt idx="1021">
                  <c:v>40787.0</c:v>
                </c:pt>
                <c:pt idx="1022">
                  <c:v>40788.0</c:v>
                </c:pt>
                <c:pt idx="1023">
                  <c:v>40791.0</c:v>
                </c:pt>
                <c:pt idx="1024">
                  <c:v>40792.0</c:v>
                </c:pt>
                <c:pt idx="1025">
                  <c:v>40793.0</c:v>
                </c:pt>
                <c:pt idx="1026">
                  <c:v>40794.0</c:v>
                </c:pt>
                <c:pt idx="1027">
                  <c:v>40795.0</c:v>
                </c:pt>
                <c:pt idx="1028">
                  <c:v>40798.0</c:v>
                </c:pt>
                <c:pt idx="1029">
                  <c:v>40799.0</c:v>
                </c:pt>
                <c:pt idx="1030">
                  <c:v>40800.0</c:v>
                </c:pt>
                <c:pt idx="1031">
                  <c:v>40801.0</c:v>
                </c:pt>
                <c:pt idx="1032">
                  <c:v>40802.0</c:v>
                </c:pt>
                <c:pt idx="1033">
                  <c:v>40805.0</c:v>
                </c:pt>
                <c:pt idx="1034">
                  <c:v>40806.0</c:v>
                </c:pt>
                <c:pt idx="1035">
                  <c:v>40807.0</c:v>
                </c:pt>
                <c:pt idx="1036">
                  <c:v>40808.0</c:v>
                </c:pt>
                <c:pt idx="1037">
                  <c:v>40809.0</c:v>
                </c:pt>
                <c:pt idx="1038">
                  <c:v>40812.0</c:v>
                </c:pt>
                <c:pt idx="1039">
                  <c:v>40813.0</c:v>
                </c:pt>
                <c:pt idx="1040">
                  <c:v>40814.0</c:v>
                </c:pt>
                <c:pt idx="1041">
                  <c:v>40815.0</c:v>
                </c:pt>
                <c:pt idx="1042">
                  <c:v>40816.0</c:v>
                </c:pt>
                <c:pt idx="1043">
                  <c:v>40820.0</c:v>
                </c:pt>
                <c:pt idx="1044">
                  <c:v>40821.0</c:v>
                </c:pt>
                <c:pt idx="1045">
                  <c:v>40822.0</c:v>
                </c:pt>
                <c:pt idx="1046">
                  <c:v>40823.0</c:v>
                </c:pt>
                <c:pt idx="1047">
                  <c:v>40826.0</c:v>
                </c:pt>
                <c:pt idx="1048">
                  <c:v>40827.0</c:v>
                </c:pt>
                <c:pt idx="1049">
                  <c:v>40828.0</c:v>
                </c:pt>
                <c:pt idx="1050">
                  <c:v>40829.0</c:v>
                </c:pt>
                <c:pt idx="1051">
                  <c:v>40830.0</c:v>
                </c:pt>
                <c:pt idx="1052">
                  <c:v>40833.0</c:v>
                </c:pt>
                <c:pt idx="1053">
                  <c:v>40834.0</c:v>
                </c:pt>
                <c:pt idx="1054">
                  <c:v>40835.0</c:v>
                </c:pt>
                <c:pt idx="1055">
                  <c:v>40836.0</c:v>
                </c:pt>
                <c:pt idx="1056">
                  <c:v>40837.0</c:v>
                </c:pt>
                <c:pt idx="1057">
                  <c:v>40840.0</c:v>
                </c:pt>
                <c:pt idx="1058">
                  <c:v>40841.0</c:v>
                </c:pt>
                <c:pt idx="1059">
                  <c:v>40842.0</c:v>
                </c:pt>
                <c:pt idx="1060">
                  <c:v>40843.0</c:v>
                </c:pt>
                <c:pt idx="1061">
                  <c:v>40844.0</c:v>
                </c:pt>
                <c:pt idx="1062">
                  <c:v>40847.0</c:v>
                </c:pt>
                <c:pt idx="1063">
                  <c:v>40848.0</c:v>
                </c:pt>
                <c:pt idx="1064">
                  <c:v>40849.0</c:v>
                </c:pt>
                <c:pt idx="1065">
                  <c:v>40850.0</c:v>
                </c:pt>
                <c:pt idx="1066">
                  <c:v>40851.0</c:v>
                </c:pt>
                <c:pt idx="1067">
                  <c:v>40854.0</c:v>
                </c:pt>
                <c:pt idx="1068">
                  <c:v>40855.0</c:v>
                </c:pt>
                <c:pt idx="1069">
                  <c:v>40856.0</c:v>
                </c:pt>
                <c:pt idx="1070">
                  <c:v>40857.0</c:v>
                </c:pt>
                <c:pt idx="1071">
                  <c:v>40858.0</c:v>
                </c:pt>
                <c:pt idx="1072">
                  <c:v>40861.0</c:v>
                </c:pt>
                <c:pt idx="1073">
                  <c:v>40862.0</c:v>
                </c:pt>
                <c:pt idx="1074">
                  <c:v>40863.0</c:v>
                </c:pt>
                <c:pt idx="1075">
                  <c:v>40864.0</c:v>
                </c:pt>
                <c:pt idx="1076">
                  <c:v>40865.0</c:v>
                </c:pt>
                <c:pt idx="1077">
                  <c:v>40868.0</c:v>
                </c:pt>
                <c:pt idx="1078">
                  <c:v>40869.0</c:v>
                </c:pt>
                <c:pt idx="1079">
                  <c:v>40870.0</c:v>
                </c:pt>
                <c:pt idx="1080">
                  <c:v>40871.0</c:v>
                </c:pt>
                <c:pt idx="1081">
                  <c:v>40872.0</c:v>
                </c:pt>
                <c:pt idx="1082">
                  <c:v>40875.0</c:v>
                </c:pt>
                <c:pt idx="1083">
                  <c:v>40876.0</c:v>
                </c:pt>
                <c:pt idx="1084">
                  <c:v>40877.0</c:v>
                </c:pt>
                <c:pt idx="1085">
                  <c:v>40878.0</c:v>
                </c:pt>
                <c:pt idx="1086">
                  <c:v>40879.0</c:v>
                </c:pt>
                <c:pt idx="1087">
                  <c:v>40882.0</c:v>
                </c:pt>
                <c:pt idx="1088">
                  <c:v>40883.0</c:v>
                </c:pt>
                <c:pt idx="1089">
                  <c:v>40884.0</c:v>
                </c:pt>
                <c:pt idx="1090">
                  <c:v>40885.0</c:v>
                </c:pt>
                <c:pt idx="1091">
                  <c:v>40886.0</c:v>
                </c:pt>
                <c:pt idx="1092">
                  <c:v>40889.0</c:v>
                </c:pt>
                <c:pt idx="1093">
                  <c:v>40890.0</c:v>
                </c:pt>
                <c:pt idx="1094">
                  <c:v>40891.0</c:v>
                </c:pt>
                <c:pt idx="1095">
                  <c:v>40892.0</c:v>
                </c:pt>
                <c:pt idx="1096">
                  <c:v>40893.0</c:v>
                </c:pt>
                <c:pt idx="1097">
                  <c:v>40896.0</c:v>
                </c:pt>
                <c:pt idx="1098">
                  <c:v>40897.0</c:v>
                </c:pt>
                <c:pt idx="1099">
                  <c:v>40898.0</c:v>
                </c:pt>
                <c:pt idx="1100">
                  <c:v>40899.0</c:v>
                </c:pt>
                <c:pt idx="1101">
                  <c:v>40900.0</c:v>
                </c:pt>
                <c:pt idx="1102">
                  <c:v>40903.0</c:v>
                </c:pt>
                <c:pt idx="1103">
                  <c:v>40904.0</c:v>
                </c:pt>
                <c:pt idx="1104">
                  <c:v>40905.0</c:v>
                </c:pt>
                <c:pt idx="1105">
                  <c:v>40906.0</c:v>
                </c:pt>
                <c:pt idx="1106">
                  <c:v>40907.0</c:v>
                </c:pt>
                <c:pt idx="1107">
                  <c:v>40910.0</c:v>
                </c:pt>
                <c:pt idx="1108">
                  <c:v>40911.0</c:v>
                </c:pt>
                <c:pt idx="1109">
                  <c:v>40912.0</c:v>
                </c:pt>
                <c:pt idx="1110">
                  <c:v>40913.0</c:v>
                </c:pt>
                <c:pt idx="1111">
                  <c:v>40914.0</c:v>
                </c:pt>
                <c:pt idx="1112">
                  <c:v>40917.0</c:v>
                </c:pt>
                <c:pt idx="1113">
                  <c:v>40918.0</c:v>
                </c:pt>
                <c:pt idx="1114">
                  <c:v>40919.0</c:v>
                </c:pt>
                <c:pt idx="1115">
                  <c:v>40920.0</c:v>
                </c:pt>
                <c:pt idx="1116">
                  <c:v>40921.0</c:v>
                </c:pt>
                <c:pt idx="1117">
                  <c:v>40924.0</c:v>
                </c:pt>
                <c:pt idx="1118">
                  <c:v>40925.0</c:v>
                </c:pt>
                <c:pt idx="1119">
                  <c:v>40926.0</c:v>
                </c:pt>
                <c:pt idx="1120">
                  <c:v>40927.0</c:v>
                </c:pt>
                <c:pt idx="1121">
                  <c:v>40928.0</c:v>
                </c:pt>
                <c:pt idx="1122">
                  <c:v>40931.0</c:v>
                </c:pt>
                <c:pt idx="1123">
                  <c:v>40932.0</c:v>
                </c:pt>
                <c:pt idx="1124">
                  <c:v>40933.0</c:v>
                </c:pt>
                <c:pt idx="1125">
                  <c:v>40934.0</c:v>
                </c:pt>
                <c:pt idx="1126">
                  <c:v>40935.0</c:v>
                </c:pt>
                <c:pt idx="1127">
                  <c:v>40938.0</c:v>
                </c:pt>
                <c:pt idx="1128">
                  <c:v>40939.0</c:v>
                </c:pt>
                <c:pt idx="1129">
                  <c:v>40940.0</c:v>
                </c:pt>
                <c:pt idx="1130">
                  <c:v>40941.0</c:v>
                </c:pt>
                <c:pt idx="1131">
                  <c:v>40942.0</c:v>
                </c:pt>
                <c:pt idx="1132">
                  <c:v>40945.0</c:v>
                </c:pt>
                <c:pt idx="1133">
                  <c:v>40946.0</c:v>
                </c:pt>
                <c:pt idx="1134">
                  <c:v>40947.0</c:v>
                </c:pt>
                <c:pt idx="1135">
                  <c:v>40948.0</c:v>
                </c:pt>
                <c:pt idx="1136">
                  <c:v>40949.0</c:v>
                </c:pt>
                <c:pt idx="1137">
                  <c:v>40952.0</c:v>
                </c:pt>
                <c:pt idx="1138">
                  <c:v>40953.0</c:v>
                </c:pt>
                <c:pt idx="1139">
                  <c:v>40954.0</c:v>
                </c:pt>
                <c:pt idx="1140">
                  <c:v>40955.0</c:v>
                </c:pt>
                <c:pt idx="1141">
                  <c:v>40956.0</c:v>
                </c:pt>
                <c:pt idx="1142">
                  <c:v>40959.0</c:v>
                </c:pt>
                <c:pt idx="1143">
                  <c:v>40960.0</c:v>
                </c:pt>
                <c:pt idx="1144">
                  <c:v>40961.0</c:v>
                </c:pt>
                <c:pt idx="1145">
                  <c:v>40962.0</c:v>
                </c:pt>
                <c:pt idx="1146">
                  <c:v>40963.0</c:v>
                </c:pt>
                <c:pt idx="1147">
                  <c:v>40966.0</c:v>
                </c:pt>
                <c:pt idx="1148">
                  <c:v>40967.0</c:v>
                </c:pt>
                <c:pt idx="1149">
                  <c:v>40968.0</c:v>
                </c:pt>
                <c:pt idx="1150">
                  <c:v>40969.0</c:v>
                </c:pt>
                <c:pt idx="1151">
                  <c:v>40970.0</c:v>
                </c:pt>
                <c:pt idx="1152">
                  <c:v>40973.0</c:v>
                </c:pt>
                <c:pt idx="1153">
                  <c:v>40974.0</c:v>
                </c:pt>
                <c:pt idx="1154">
                  <c:v>40975.0</c:v>
                </c:pt>
                <c:pt idx="1155">
                  <c:v>40976.0</c:v>
                </c:pt>
                <c:pt idx="1156">
                  <c:v>40977.0</c:v>
                </c:pt>
                <c:pt idx="1157">
                  <c:v>40980.0</c:v>
                </c:pt>
                <c:pt idx="1158">
                  <c:v>40981.0</c:v>
                </c:pt>
                <c:pt idx="1159">
                  <c:v>40982.0</c:v>
                </c:pt>
                <c:pt idx="1160">
                  <c:v>40983.0</c:v>
                </c:pt>
                <c:pt idx="1161">
                  <c:v>40984.0</c:v>
                </c:pt>
                <c:pt idx="1162">
                  <c:v>40987.0</c:v>
                </c:pt>
                <c:pt idx="1163">
                  <c:v>40988.0</c:v>
                </c:pt>
                <c:pt idx="1164">
                  <c:v>40989.0</c:v>
                </c:pt>
                <c:pt idx="1165">
                  <c:v>40990.0</c:v>
                </c:pt>
                <c:pt idx="1166">
                  <c:v>40991.0</c:v>
                </c:pt>
                <c:pt idx="1167">
                  <c:v>40994.0</c:v>
                </c:pt>
                <c:pt idx="1168">
                  <c:v>40995.0</c:v>
                </c:pt>
                <c:pt idx="1169">
                  <c:v>40996.0</c:v>
                </c:pt>
                <c:pt idx="1170">
                  <c:v>40997.0</c:v>
                </c:pt>
                <c:pt idx="1171">
                  <c:v>40998.0</c:v>
                </c:pt>
                <c:pt idx="1172">
                  <c:v>41001.0</c:v>
                </c:pt>
                <c:pt idx="1173">
                  <c:v>41002.0</c:v>
                </c:pt>
                <c:pt idx="1174">
                  <c:v>41003.0</c:v>
                </c:pt>
                <c:pt idx="1175">
                  <c:v>41004.0</c:v>
                </c:pt>
                <c:pt idx="1176">
                  <c:v>41005.0</c:v>
                </c:pt>
                <c:pt idx="1177">
                  <c:v>41008.0</c:v>
                </c:pt>
                <c:pt idx="1178">
                  <c:v>41009.0</c:v>
                </c:pt>
                <c:pt idx="1179">
                  <c:v>41010.0</c:v>
                </c:pt>
                <c:pt idx="1180">
                  <c:v>41011.0</c:v>
                </c:pt>
                <c:pt idx="1181">
                  <c:v>41012.0</c:v>
                </c:pt>
                <c:pt idx="1182">
                  <c:v>41015.0</c:v>
                </c:pt>
                <c:pt idx="1183">
                  <c:v>41016.0</c:v>
                </c:pt>
                <c:pt idx="1184">
                  <c:v>41017.0</c:v>
                </c:pt>
                <c:pt idx="1185">
                  <c:v>41018.0</c:v>
                </c:pt>
                <c:pt idx="1186">
                  <c:v>41019.0</c:v>
                </c:pt>
                <c:pt idx="1187">
                  <c:v>41022.0</c:v>
                </c:pt>
                <c:pt idx="1188">
                  <c:v>41023.0</c:v>
                </c:pt>
                <c:pt idx="1189">
                  <c:v>41024.0</c:v>
                </c:pt>
                <c:pt idx="1190">
                  <c:v>41025.0</c:v>
                </c:pt>
                <c:pt idx="1191">
                  <c:v>41026.0</c:v>
                </c:pt>
                <c:pt idx="1192">
                  <c:v>41029.0</c:v>
                </c:pt>
                <c:pt idx="1193">
                  <c:v>41031.0</c:v>
                </c:pt>
                <c:pt idx="1194">
                  <c:v>41032.0</c:v>
                </c:pt>
                <c:pt idx="1195">
                  <c:v>41033.0</c:v>
                </c:pt>
                <c:pt idx="1196">
                  <c:v>41036.0</c:v>
                </c:pt>
                <c:pt idx="1197">
                  <c:v>41037.0</c:v>
                </c:pt>
                <c:pt idx="1198">
                  <c:v>41038.0</c:v>
                </c:pt>
                <c:pt idx="1199">
                  <c:v>41039.0</c:v>
                </c:pt>
                <c:pt idx="1200">
                  <c:v>41040.0</c:v>
                </c:pt>
                <c:pt idx="1201">
                  <c:v>41043.0</c:v>
                </c:pt>
                <c:pt idx="1202">
                  <c:v>41044.0</c:v>
                </c:pt>
                <c:pt idx="1203">
                  <c:v>41045.0</c:v>
                </c:pt>
                <c:pt idx="1204">
                  <c:v>41046.0</c:v>
                </c:pt>
                <c:pt idx="1205">
                  <c:v>41047.0</c:v>
                </c:pt>
                <c:pt idx="1206">
                  <c:v>41050.0</c:v>
                </c:pt>
                <c:pt idx="1207">
                  <c:v>41051.0</c:v>
                </c:pt>
                <c:pt idx="1208">
                  <c:v>41052.0</c:v>
                </c:pt>
                <c:pt idx="1209">
                  <c:v>41053.0</c:v>
                </c:pt>
                <c:pt idx="1210">
                  <c:v>41054.0</c:v>
                </c:pt>
                <c:pt idx="1211">
                  <c:v>41057.0</c:v>
                </c:pt>
                <c:pt idx="1212">
                  <c:v>41058.0</c:v>
                </c:pt>
                <c:pt idx="1213">
                  <c:v>41059.0</c:v>
                </c:pt>
                <c:pt idx="1214">
                  <c:v>41060.0</c:v>
                </c:pt>
                <c:pt idx="1215">
                  <c:v>41061.0</c:v>
                </c:pt>
                <c:pt idx="1216">
                  <c:v>41064.0</c:v>
                </c:pt>
                <c:pt idx="1217">
                  <c:v>41065.0</c:v>
                </c:pt>
                <c:pt idx="1218">
                  <c:v>41066.0</c:v>
                </c:pt>
                <c:pt idx="1219">
                  <c:v>41067.0</c:v>
                </c:pt>
                <c:pt idx="1220">
                  <c:v>41068.0</c:v>
                </c:pt>
                <c:pt idx="1221">
                  <c:v>41071.0</c:v>
                </c:pt>
                <c:pt idx="1222">
                  <c:v>41072.0</c:v>
                </c:pt>
                <c:pt idx="1223">
                  <c:v>41073.0</c:v>
                </c:pt>
                <c:pt idx="1224">
                  <c:v>41074.0</c:v>
                </c:pt>
                <c:pt idx="1225">
                  <c:v>41075.0</c:v>
                </c:pt>
                <c:pt idx="1226">
                  <c:v>41078.0</c:v>
                </c:pt>
                <c:pt idx="1227">
                  <c:v>41079.0</c:v>
                </c:pt>
                <c:pt idx="1228">
                  <c:v>41080.0</c:v>
                </c:pt>
                <c:pt idx="1229">
                  <c:v>41081.0</c:v>
                </c:pt>
                <c:pt idx="1230">
                  <c:v>41082.0</c:v>
                </c:pt>
                <c:pt idx="1231">
                  <c:v>41085.0</c:v>
                </c:pt>
                <c:pt idx="1232">
                  <c:v>41086.0</c:v>
                </c:pt>
                <c:pt idx="1233">
                  <c:v>41087.0</c:v>
                </c:pt>
                <c:pt idx="1234">
                  <c:v>41088.0</c:v>
                </c:pt>
                <c:pt idx="1235">
                  <c:v>41089.0</c:v>
                </c:pt>
                <c:pt idx="1236">
                  <c:v>41092.0</c:v>
                </c:pt>
                <c:pt idx="1237">
                  <c:v>41093.0</c:v>
                </c:pt>
                <c:pt idx="1238">
                  <c:v>41094.0</c:v>
                </c:pt>
                <c:pt idx="1239">
                  <c:v>41095.0</c:v>
                </c:pt>
                <c:pt idx="1240">
                  <c:v>41096.0</c:v>
                </c:pt>
                <c:pt idx="1241">
                  <c:v>41099.0</c:v>
                </c:pt>
                <c:pt idx="1242">
                  <c:v>41100.0</c:v>
                </c:pt>
                <c:pt idx="1243">
                  <c:v>41101.0</c:v>
                </c:pt>
                <c:pt idx="1244">
                  <c:v>41102.0</c:v>
                </c:pt>
                <c:pt idx="1245">
                  <c:v>41103.0</c:v>
                </c:pt>
                <c:pt idx="1246">
                  <c:v>41106.0</c:v>
                </c:pt>
                <c:pt idx="1247">
                  <c:v>41107.0</c:v>
                </c:pt>
                <c:pt idx="1248">
                  <c:v>41108.0</c:v>
                </c:pt>
                <c:pt idx="1249">
                  <c:v>41109.0</c:v>
                </c:pt>
                <c:pt idx="1250">
                  <c:v>41110.0</c:v>
                </c:pt>
                <c:pt idx="1251">
                  <c:v>41113.0</c:v>
                </c:pt>
                <c:pt idx="1252">
                  <c:v>41114.0</c:v>
                </c:pt>
                <c:pt idx="1253">
                  <c:v>41115.0</c:v>
                </c:pt>
                <c:pt idx="1254">
                  <c:v>41116.0</c:v>
                </c:pt>
                <c:pt idx="1255">
                  <c:v>41117.0</c:v>
                </c:pt>
                <c:pt idx="1256">
                  <c:v>41120.0</c:v>
                </c:pt>
                <c:pt idx="1257">
                  <c:v>41121.0</c:v>
                </c:pt>
                <c:pt idx="1258">
                  <c:v>41122.0</c:v>
                </c:pt>
                <c:pt idx="1259">
                  <c:v>41123.0</c:v>
                </c:pt>
                <c:pt idx="1260">
                  <c:v>41124.0</c:v>
                </c:pt>
                <c:pt idx="1261">
                  <c:v>41127.0</c:v>
                </c:pt>
                <c:pt idx="1262">
                  <c:v>41128.0</c:v>
                </c:pt>
                <c:pt idx="1263">
                  <c:v>41129.0</c:v>
                </c:pt>
                <c:pt idx="1264">
                  <c:v>41130.0</c:v>
                </c:pt>
                <c:pt idx="1265">
                  <c:v>41131.0</c:v>
                </c:pt>
                <c:pt idx="1266">
                  <c:v>41134.0</c:v>
                </c:pt>
                <c:pt idx="1267">
                  <c:v>41135.0</c:v>
                </c:pt>
                <c:pt idx="1268">
                  <c:v>41136.0</c:v>
                </c:pt>
                <c:pt idx="1269">
                  <c:v>41137.0</c:v>
                </c:pt>
                <c:pt idx="1270">
                  <c:v>41138.0</c:v>
                </c:pt>
                <c:pt idx="1271">
                  <c:v>41141.0</c:v>
                </c:pt>
                <c:pt idx="1272">
                  <c:v>41142.0</c:v>
                </c:pt>
                <c:pt idx="1273">
                  <c:v>41143.0</c:v>
                </c:pt>
                <c:pt idx="1274">
                  <c:v>41144.0</c:v>
                </c:pt>
                <c:pt idx="1275">
                  <c:v>41145.0</c:v>
                </c:pt>
                <c:pt idx="1276">
                  <c:v>41148.0</c:v>
                </c:pt>
                <c:pt idx="1277">
                  <c:v>41149.0</c:v>
                </c:pt>
                <c:pt idx="1278">
                  <c:v>41150.0</c:v>
                </c:pt>
                <c:pt idx="1279">
                  <c:v>41151.0</c:v>
                </c:pt>
                <c:pt idx="1280">
                  <c:v>41152.0</c:v>
                </c:pt>
                <c:pt idx="1281">
                  <c:v>41155.0</c:v>
                </c:pt>
                <c:pt idx="1282">
                  <c:v>41156.0</c:v>
                </c:pt>
                <c:pt idx="1283">
                  <c:v>41157.0</c:v>
                </c:pt>
                <c:pt idx="1284">
                  <c:v>41158.0</c:v>
                </c:pt>
                <c:pt idx="1285">
                  <c:v>41159.0</c:v>
                </c:pt>
                <c:pt idx="1286">
                  <c:v>41162.0</c:v>
                </c:pt>
                <c:pt idx="1287">
                  <c:v>41163.0</c:v>
                </c:pt>
                <c:pt idx="1288">
                  <c:v>41164.0</c:v>
                </c:pt>
                <c:pt idx="1289">
                  <c:v>41165.0</c:v>
                </c:pt>
                <c:pt idx="1290">
                  <c:v>41169.0</c:v>
                </c:pt>
                <c:pt idx="1291">
                  <c:v>41170.0</c:v>
                </c:pt>
                <c:pt idx="1292">
                  <c:v>41171.0</c:v>
                </c:pt>
                <c:pt idx="1293">
                  <c:v>41173.0</c:v>
                </c:pt>
                <c:pt idx="1294">
                  <c:v>41176.0</c:v>
                </c:pt>
                <c:pt idx="1295">
                  <c:v>41177.0</c:v>
                </c:pt>
                <c:pt idx="1296">
                  <c:v>41178.0</c:v>
                </c:pt>
                <c:pt idx="1297">
                  <c:v>41179.0</c:v>
                </c:pt>
                <c:pt idx="1298">
                  <c:v>41180.0</c:v>
                </c:pt>
                <c:pt idx="1299">
                  <c:v>41183.0</c:v>
                </c:pt>
                <c:pt idx="1300">
                  <c:v>41184.0</c:v>
                </c:pt>
                <c:pt idx="1301">
                  <c:v>41185.0</c:v>
                </c:pt>
                <c:pt idx="1302">
                  <c:v>41186.0</c:v>
                </c:pt>
                <c:pt idx="1303">
                  <c:v>41187.0</c:v>
                </c:pt>
                <c:pt idx="1304">
                  <c:v>41190.0</c:v>
                </c:pt>
                <c:pt idx="1305">
                  <c:v>41191.0</c:v>
                </c:pt>
                <c:pt idx="1306">
                  <c:v>41192.0</c:v>
                </c:pt>
                <c:pt idx="1307">
                  <c:v>41193.0</c:v>
                </c:pt>
                <c:pt idx="1308">
                  <c:v>41194.0</c:v>
                </c:pt>
                <c:pt idx="1309">
                  <c:v>41197.0</c:v>
                </c:pt>
                <c:pt idx="1310">
                  <c:v>41198.0</c:v>
                </c:pt>
                <c:pt idx="1311">
                  <c:v>41199.0</c:v>
                </c:pt>
                <c:pt idx="1312">
                  <c:v>41200.0</c:v>
                </c:pt>
                <c:pt idx="1313">
                  <c:v>41201.0</c:v>
                </c:pt>
                <c:pt idx="1314">
                  <c:v>41204.0</c:v>
                </c:pt>
                <c:pt idx="1315">
                  <c:v>41205.0</c:v>
                </c:pt>
                <c:pt idx="1316">
                  <c:v>41206.0</c:v>
                </c:pt>
                <c:pt idx="1317">
                  <c:v>41207.0</c:v>
                </c:pt>
                <c:pt idx="1318">
                  <c:v>41208.0</c:v>
                </c:pt>
                <c:pt idx="1319">
                  <c:v>41211.0</c:v>
                </c:pt>
                <c:pt idx="1320">
                  <c:v>41212.0</c:v>
                </c:pt>
                <c:pt idx="1321">
                  <c:v>41213.0</c:v>
                </c:pt>
                <c:pt idx="1322">
                  <c:v>41214.0</c:v>
                </c:pt>
                <c:pt idx="1323">
                  <c:v>41215.0</c:v>
                </c:pt>
                <c:pt idx="1324">
                  <c:v>41218.0</c:v>
                </c:pt>
                <c:pt idx="1325">
                  <c:v>41219.0</c:v>
                </c:pt>
                <c:pt idx="1326">
                  <c:v>41220.0</c:v>
                </c:pt>
                <c:pt idx="1327">
                  <c:v>41221.0</c:v>
                </c:pt>
                <c:pt idx="1328">
                  <c:v>41222.0</c:v>
                </c:pt>
                <c:pt idx="1329">
                  <c:v>41225.0</c:v>
                </c:pt>
                <c:pt idx="1330">
                  <c:v>41226.0</c:v>
                </c:pt>
                <c:pt idx="1331">
                  <c:v>41227.0</c:v>
                </c:pt>
                <c:pt idx="1332">
                  <c:v>41228.0</c:v>
                </c:pt>
                <c:pt idx="1333">
                  <c:v>41229.0</c:v>
                </c:pt>
                <c:pt idx="1334">
                  <c:v>41232.0</c:v>
                </c:pt>
                <c:pt idx="1335">
                  <c:v>41233.0</c:v>
                </c:pt>
                <c:pt idx="1336">
                  <c:v>41234.0</c:v>
                </c:pt>
                <c:pt idx="1337">
                  <c:v>41235.0</c:v>
                </c:pt>
                <c:pt idx="1338">
                  <c:v>41236.0</c:v>
                </c:pt>
                <c:pt idx="1339">
                  <c:v>41239.0</c:v>
                </c:pt>
                <c:pt idx="1340">
                  <c:v>41240.0</c:v>
                </c:pt>
                <c:pt idx="1341">
                  <c:v>41241.0</c:v>
                </c:pt>
                <c:pt idx="1342">
                  <c:v>41242.0</c:v>
                </c:pt>
                <c:pt idx="1343">
                  <c:v>41243.0</c:v>
                </c:pt>
                <c:pt idx="1344">
                  <c:v>41246.0</c:v>
                </c:pt>
                <c:pt idx="1345">
                  <c:v>41247.0</c:v>
                </c:pt>
                <c:pt idx="1346">
                  <c:v>41248.0</c:v>
                </c:pt>
                <c:pt idx="1347">
                  <c:v>41249.0</c:v>
                </c:pt>
                <c:pt idx="1348">
                  <c:v>41250.0</c:v>
                </c:pt>
                <c:pt idx="1349">
                  <c:v>41253.0</c:v>
                </c:pt>
                <c:pt idx="1350">
                  <c:v>41254.0</c:v>
                </c:pt>
                <c:pt idx="1351">
                  <c:v>41255.0</c:v>
                </c:pt>
                <c:pt idx="1352">
                  <c:v>41256.0</c:v>
                </c:pt>
                <c:pt idx="1353">
                  <c:v>41257.0</c:v>
                </c:pt>
                <c:pt idx="1354">
                  <c:v>41260.0</c:v>
                </c:pt>
                <c:pt idx="1355">
                  <c:v>41261.0</c:v>
                </c:pt>
                <c:pt idx="1356">
                  <c:v>41262.0</c:v>
                </c:pt>
                <c:pt idx="1357">
                  <c:v>41263.0</c:v>
                </c:pt>
                <c:pt idx="1358">
                  <c:v>41264.0</c:v>
                </c:pt>
                <c:pt idx="1359">
                  <c:v>41267.0</c:v>
                </c:pt>
                <c:pt idx="1360">
                  <c:v>41268.0</c:v>
                </c:pt>
                <c:pt idx="1361">
                  <c:v>41269.0</c:v>
                </c:pt>
                <c:pt idx="1362">
                  <c:v>41270.0</c:v>
                </c:pt>
                <c:pt idx="1363">
                  <c:v>41271.0</c:v>
                </c:pt>
                <c:pt idx="1364">
                  <c:v>41274.0</c:v>
                </c:pt>
                <c:pt idx="1365">
                  <c:v>41275.0</c:v>
                </c:pt>
                <c:pt idx="1366">
                  <c:v>41276.0</c:v>
                </c:pt>
                <c:pt idx="1367">
                  <c:v>41277.0</c:v>
                </c:pt>
                <c:pt idx="1368">
                  <c:v>41278.0</c:v>
                </c:pt>
                <c:pt idx="1369">
                  <c:v>41281.0</c:v>
                </c:pt>
                <c:pt idx="1370">
                  <c:v>41282.0</c:v>
                </c:pt>
                <c:pt idx="1371">
                  <c:v>41283.0</c:v>
                </c:pt>
                <c:pt idx="1372">
                  <c:v>41284.0</c:v>
                </c:pt>
                <c:pt idx="1373">
                  <c:v>41285.0</c:v>
                </c:pt>
                <c:pt idx="1374">
                  <c:v>41288.0</c:v>
                </c:pt>
                <c:pt idx="1375">
                  <c:v>41289.0</c:v>
                </c:pt>
                <c:pt idx="1376">
                  <c:v>41290.0</c:v>
                </c:pt>
                <c:pt idx="1377">
                  <c:v>41291.0</c:v>
                </c:pt>
                <c:pt idx="1378">
                  <c:v>41292.0</c:v>
                </c:pt>
                <c:pt idx="1379">
                  <c:v>41295.0</c:v>
                </c:pt>
                <c:pt idx="1380">
                  <c:v>41296.0</c:v>
                </c:pt>
                <c:pt idx="1381">
                  <c:v>41297.0</c:v>
                </c:pt>
                <c:pt idx="1382">
                  <c:v>41298.0</c:v>
                </c:pt>
                <c:pt idx="1383">
                  <c:v>41299.0</c:v>
                </c:pt>
                <c:pt idx="1384">
                  <c:v>41302.0</c:v>
                </c:pt>
                <c:pt idx="1385">
                  <c:v>41303.0</c:v>
                </c:pt>
                <c:pt idx="1386">
                  <c:v>41304.0</c:v>
                </c:pt>
                <c:pt idx="1387">
                  <c:v>41305.0</c:v>
                </c:pt>
                <c:pt idx="1388">
                  <c:v>41306.0</c:v>
                </c:pt>
                <c:pt idx="1389">
                  <c:v>41309.0</c:v>
                </c:pt>
                <c:pt idx="1390">
                  <c:v>41310.0</c:v>
                </c:pt>
                <c:pt idx="1391">
                  <c:v>41311.0</c:v>
                </c:pt>
                <c:pt idx="1392">
                  <c:v>41312.0</c:v>
                </c:pt>
                <c:pt idx="1393">
                  <c:v>41313.0</c:v>
                </c:pt>
                <c:pt idx="1394">
                  <c:v>41316.0</c:v>
                </c:pt>
                <c:pt idx="1395">
                  <c:v>41317.0</c:v>
                </c:pt>
                <c:pt idx="1396">
                  <c:v>41318.0</c:v>
                </c:pt>
                <c:pt idx="1397">
                  <c:v>41319.0</c:v>
                </c:pt>
                <c:pt idx="1398">
                  <c:v>41320.0</c:v>
                </c:pt>
                <c:pt idx="1399">
                  <c:v>41323.0</c:v>
                </c:pt>
                <c:pt idx="1400">
                  <c:v>41324.0</c:v>
                </c:pt>
                <c:pt idx="1401">
                  <c:v>41325.0</c:v>
                </c:pt>
                <c:pt idx="1402">
                  <c:v>41326.0</c:v>
                </c:pt>
                <c:pt idx="1403">
                  <c:v>41327.0</c:v>
                </c:pt>
                <c:pt idx="1404">
                  <c:v>41330.0</c:v>
                </c:pt>
                <c:pt idx="1405">
                  <c:v>41331.0</c:v>
                </c:pt>
                <c:pt idx="1406">
                  <c:v>41332.0</c:v>
                </c:pt>
                <c:pt idx="1407">
                  <c:v>41333.0</c:v>
                </c:pt>
                <c:pt idx="1408">
                  <c:v>41334.0</c:v>
                </c:pt>
                <c:pt idx="1409">
                  <c:v>41337.0</c:v>
                </c:pt>
                <c:pt idx="1410">
                  <c:v>41338.0</c:v>
                </c:pt>
                <c:pt idx="1411">
                  <c:v>41339.0</c:v>
                </c:pt>
                <c:pt idx="1412">
                  <c:v>41340.0</c:v>
                </c:pt>
                <c:pt idx="1413">
                  <c:v>41341.0</c:v>
                </c:pt>
                <c:pt idx="1414">
                  <c:v>41344.0</c:v>
                </c:pt>
                <c:pt idx="1415">
                  <c:v>41345.0</c:v>
                </c:pt>
                <c:pt idx="1416">
                  <c:v>41346.0</c:v>
                </c:pt>
                <c:pt idx="1417">
                  <c:v>41347.0</c:v>
                </c:pt>
                <c:pt idx="1418">
                  <c:v>41348.0</c:v>
                </c:pt>
                <c:pt idx="1419">
                  <c:v>41351.0</c:v>
                </c:pt>
                <c:pt idx="1420">
                  <c:v>41352.0</c:v>
                </c:pt>
                <c:pt idx="1421">
                  <c:v>41353.0</c:v>
                </c:pt>
                <c:pt idx="1422">
                  <c:v>41354.0</c:v>
                </c:pt>
                <c:pt idx="1423">
                  <c:v>41355.0</c:v>
                </c:pt>
                <c:pt idx="1424">
                  <c:v>41358.0</c:v>
                </c:pt>
                <c:pt idx="1425">
                  <c:v>41359.0</c:v>
                </c:pt>
                <c:pt idx="1426">
                  <c:v>41360.0</c:v>
                </c:pt>
                <c:pt idx="1427">
                  <c:v>41361.0</c:v>
                </c:pt>
                <c:pt idx="1428">
                  <c:v>41362.0</c:v>
                </c:pt>
                <c:pt idx="1429">
                  <c:v>41365.0</c:v>
                </c:pt>
                <c:pt idx="1430">
                  <c:v>41366.0</c:v>
                </c:pt>
                <c:pt idx="1431">
                  <c:v>41367.0</c:v>
                </c:pt>
                <c:pt idx="1432">
                  <c:v>41368.0</c:v>
                </c:pt>
                <c:pt idx="1433">
                  <c:v>41369.0</c:v>
                </c:pt>
                <c:pt idx="1434">
                  <c:v>41372.0</c:v>
                </c:pt>
                <c:pt idx="1435">
                  <c:v>41373.0</c:v>
                </c:pt>
                <c:pt idx="1436">
                  <c:v>41374.0</c:v>
                </c:pt>
                <c:pt idx="1437">
                  <c:v>41375.0</c:v>
                </c:pt>
                <c:pt idx="1438">
                  <c:v>41376.0</c:v>
                </c:pt>
                <c:pt idx="1439">
                  <c:v>41379.0</c:v>
                </c:pt>
                <c:pt idx="1440">
                  <c:v>41380.0</c:v>
                </c:pt>
                <c:pt idx="1441">
                  <c:v>41381.0</c:v>
                </c:pt>
                <c:pt idx="1442">
                  <c:v>41382.0</c:v>
                </c:pt>
                <c:pt idx="1443">
                  <c:v>41383.0</c:v>
                </c:pt>
                <c:pt idx="1444">
                  <c:v>41386.0</c:v>
                </c:pt>
                <c:pt idx="1445">
                  <c:v>41387.0</c:v>
                </c:pt>
                <c:pt idx="1446">
                  <c:v>41388.0</c:v>
                </c:pt>
                <c:pt idx="1447">
                  <c:v>41389.0</c:v>
                </c:pt>
                <c:pt idx="1448">
                  <c:v>41390.0</c:v>
                </c:pt>
                <c:pt idx="1449">
                  <c:v>41393.0</c:v>
                </c:pt>
                <c:pt idx="1450">
                  <c:v>41394.0</c:v>
                </c:pt>
                <c:pt idx="1451">
                  <c:v>41395.0</c:v>
                </c:pt>
                <c:pt idx="1452">
                  <c:v>41396.0</c:v>
                </c:pt>
                <c:pt idx="1453">
                  <c:v>41397.0</c:v>
                </c:pt>
                <c:pt idx="1454">
                  <c:v>41400.0</c:v>
                </c:pt>
                <c:pt idx="1455">
                  <c:v>41401.0</c:v>
                </c:pt>
                <c:pt idx="1456">
                  <c:v>41402.0</c:v>
                </c:pt>
                <c:pt idx="1457">
                  <c:v>41403.0</c:v>
                </c:pt>
                <c:pt idx="1458">
                  <c:v>41404.0</c:v>
                </c:pt>
                <c:pt idx="1459">
                  <c:v>41407.0</c:v>
                </c:pt>
                <c:pt idx="1460">
                  <c:v>41408.0</c:v>
                </c:pt>
                <c:pt idx="1461">
                  <c:v>41409.0</c:v>
                </c:pt>
                <c:pt idx="1462">
                  <c:v>41410.0</c:v>
                </c:pt>
                <c:pt idx="1463">
                  <c:v>41411.0</c:v>
                </c:pt>
                <c:pt idx="1464">
                  <c:v>41414.0</c:v>
                </c:pt>
                <c:pt idx="1465">
                  <c:v>41415.0</c:v>
                </c:pt>
                <c:pt idx="1466">
                  <c:v>41416.0</c:v>
                </c:pt>
                <c:pt idx="1467">
                  <c:v>41417.0</c:v>
                </c:pt>
                <c:pt idx="1468">
                  <c:v>41418.0</c:v>
                </c:pt>
                <c:pt idx="1469">
                  <c:v>41421.0</c:v>
                </c:pt>
                <c:pt idx="1470">
                  <c:v>41422.0</c:v>
                </c:pt>
                <c:pt idx="1471">
                  <c:v>41423.0</c:v>
                </c:pt>
                <c:pt idx="1472">
                  <c:v>41424.0</c:v>
                </c:pt>
                <c:pt idx="1473">
                  <c:v>41425.0</c:v>
                </c:pt>
                <c:pt idx="1474">
                  <c:v>41428.0</c:v>
                </c:pt>
                <c:pt idx="1475">
                  <c:v>41429.0</c:v>
                </c:pt>
                <c:pt idx="1476">
                  <c:v>41430.0</c:v>
                </c:pt>
                <c:pt idx="1477">
                  <c:v>41431.0</c:v>
                </c:pt>
                <c:pt idx="1478">
                  <c:v>41432.0</c:v>
                </c:pt>
              </c:numCache>
            </c:numRef>
          </c:cat>
          <c:val>
            <c:numRef>
              <c:f>'SpotFwd Corr'!$B$3:$B$1481</c:f>
              <c:numCache>
                <c:formatCode>General</c:formatCode>
                <c:ptCount val="1479"/>
                <c:pt idx="0">
                  <c:v>99.82937794110001</c:v>
                </c:pt>
                <c:pt idx="1">
                  <c:v>99.8065439866</c:v>
                </c:pt>
                <c:pt idx="2">
                  <c:v>99.82091884269998</c:v>
                </c:pt>
                <c:pt idx="3">
                  <c:v>99.8051302298</c:v>
                </c:pt>
                <c:pt idx="4">
                  <c:v>99.8019436654</c:v>
                </c:pt>
                <c:pt idx="5">
                  <c:v>99.7999513415</c:v>
                </c:pt>
                <c:pt idx="6">
                  <c:v>99.7920447681</c:v>
                </c:pt>
                <c:pt idx="7">
                  <c:v>99.79553741700001</c:v>
                </c:pt>
                <c:pt idx="8">
                  <c:v>99.8026227478</c:v>
                </c:pt>
                <c:pt idx="9">
                  <c:v>99.8026956648</c:v>
                </c:pt>
                <c:pt idx="10">
                  <c:v>99.8051249175</c:v>
                </c:pt>
                <c:pt idx="11">
                  <c:v>99.80943029949997</c:v>
                </c:pt>
                <c:pt idx="12">
                  <c:v>99.7998009092</c:v>
                </c:pt>
                <c:pt idx="13">
                  <c:v>99.8010860201</c:v>
                </c:pt>
                <c:pt idx="14">
                  <c:v>99.8021870283</c:v>
                </c:pt>
                <c:pt idx="15">
                  <c:v>99.81634812749999</c:v>
                </c:pt>
                <c:pt idx="16">
                  <c:v>99.81351372269998</c:v>
                </c:pt>
                <c:pt idx="17">
                  <c:v>99.8120663758</c:v>
                </c:pt>
                <c:pt idx="18">
                  <c:v>99.7920834299</c:v>
                </c:pt>
                <c:pt idx="19">
                  <c:v>99.7899044044</c:v>
                </c:pt>
                <c:pt idx="20">
                  <c:v>99.78899616290001</c:v>
                </c:pt>
                <c:pt idx="21">
                  <c:v>99.7980845519</c:v>
                </c:pt>
                <c:pt idx="22">
                  <c:v>99.8133213707</c:v>
                </c:pt>
                <c:pt idx="23">
                  <c:v>99.76247606370001</c:v>
                </c:pt>
                <c:pt idx="24">
                  <c:v>99.76803003720001</c:v>
                </c:pt>
                <c:pt idx="25">
                  <c:v>99.7686983439</c:v>
                </c:pt>
                <c:pt idx="26">
                  <c:v>99.7746870298</c:v>
                </c:pt>
                <c:pt idx="27">
                  <c:v>99.7756540745</c:v>
                </c:pt>
                <c:pt idx="28">
                  <c:v>99.781635226</c:v>
                </c:pt>
                <c:pt idx="29">
                  <c:v>99.78101219600001</c:v>
                </c:pt>
                <c:pt idx="30">
                  <c:v>99.7824519813</c:v>
                </c:pt>
                <c:pt idx="31">
                  <c:v>99.78553766989998</c:v>
                </c:pt>
                <c:pt idx="32">
                  <c:v>99.7705957995</c:v>
                </c:pt>
                <c:pt idx="33">
                  <c:v>99.7806507188</c:v>
                </c:pt>
                <c:pt idx="34">
                  <c:v>99.7865417411</c:v>
                </c:pt>
                <c:pt idx="35">
                  <c:v>99.8055149984</c:v>
                </c:pt>
                <c:pt idx="36">
                  <c:v>99.7915611292</c:v>
                </c:pt>
                <c:pt idx="37">
                  <c:v>99.80440708339998</c:v>
                </c:pt>
                <c:pt idx="38">
                  <c:v>99.81085424219998</c:v>
                </c:pt>
                <c:pt idx="39">
                  <c:v>99.8376113687</c:v>
                </c:pt>
                <c:pt idx="40">
                  <c:v>99.834014952</c:v>
                </c:pt>
                <c:pt idx="41">
                  <c:v>99.83981822459997</c:v>
                </c:pt>
                <c:pt idx="42">
                  <c:v>99.8425992966</c:v>
                </c:pt>
                <c:pt idx="43">
                  <c:v>99.8531187615</c:v>
                </c:pt>
                <c:pt idx="44">
                  <c:v>99.85257805189998</c:v>
                </c:pt>
                <c:pt idx="45">
                  <c:v>99.8514517941</c:v>
                </c:pt>
                <c:pt idx="46">
                  <c:v>99.849271808</c:v>
                </c:pt>
                <c:pt idx="47">
                  <c:v>99.8495906577</c:v>
                </c:pt>
                <c:pt idx="48">
                  <c:v>99.87088784159995</c:v>
                </c:pt>
                <c:pt idx="49">
                  <c:v>99.86440355489998</c:v>
                </c:pt>
                <c:pt idx="50">
                  <c:v>99.84912535239998</c:v>
                </c:pt>
                <c:pt idx="51">
                  <c:v>99.7829936895</c:v>
                </c:pt>
                <c:pt idx="52">
                  <c:v>99.7872705956</c:v>
                </c:pt>
                <c:pt idx="53">
                  <c:v>99.78787684149997</c:v>
                </c:pt>
                <c:pt idx="54">
                  <c:v>99.7850292506</c:v>
                </c:pt>
                <c:pt idx="55">
                  <c:v>99.8006587296</c:v>
                </c:pt>
                <c:pt idx="56">
                  <c:v>99.80675830449995</c:v>
                </c:pt>
                <c:pt idx="57">
                  <c:v>99.81741643239998</c:v>
                </c:pt>
                <c:pt idx="58">
                  <c:v>99.8131207633</c:v>
                </c:pt>
                <c:pt idx="59">
                  <c:v>99.8266037527</c:v>
                </c:pt>
                <c:pt idx="60">
                  <c:v>99.83500853879998</c:v>
                </c:pt>
                <c:pt idx="61">
                  <c:v>99.8308472615</c:v>
                </c:pt>
                <c:pt idx="62">
                  <c:v>99.7981697354</c:v>
                </c:pt>
                <c:pt idx="63">
                  <c:v>99.79416653459998</c:v>
                </c:pt>
                <c:pt idx="64">
                  <c:v>99.7839049233</c:v>
                </c:pt>
                <c:pt idx="65">
                  <c:v>99.78819814769999</c:v>
                </c:pt>
                <c:pt idx="66">
                  <c:v>99.7865080351</c:v>
                </c:pt>
                <c:pt idx="67">
                  <c:v>99.76967729339998</c:v>
                </c:pt>
                <c:pt idx="68">
                  <c:v>99.7697686846</c:v>
                </c:pt>
                <c:pt idx="69">
                  <c:v>99.77200346959998</c:v>
                </c:pt>
                <c:pt idx="70">
                  <c:v>99.7684676383</c:v>
                </c:pt>
                <c:pt idx="71">
                  <c:v>99.7641074635</c:v>
                </c:pt>
                <c:pt idx="72">
                  <c:v>99.7903217517</c:v>
                </c:pt>
                <c:pt idx="73">
                  <c:v>99.57475159969997</c:v>
                </c:pt>
                <c:pt idx="74">
                  <c:v>99.6108277929</c:v>
                </c:pt>
                <c:pt idx="75">
                  <c:v>99.5778293033</c:v>
                </c:pt>
                <c:pt idx="76">
                  <c:v>99.5663099246</c:v>
                </c:pt>
                <c:pt idx="77">
                  <c:v>99.5645378879</c:v>
                </c:pt>
                <c:pt idx="78">
                  <c:v>99.57332300429998</c:v>
                </c:pt>
                <c:pt idx="79">
                  <c:v>99.5390733207</c:v>
                </c:pt>
                <c:pt idx="80">
                  <c:v>99.5343490916</c:v>
                </c:pt>
                <c:pt idx="81">
                  <c:v>99.4992662555</c:v>
                </c:pt>
                <c:pt idx="82">
                  <c:v>99.52513917139999</c:v>
                </c:pt>
                <c:pt idx="83">
                  <c:v>99.53372404869998</c:v>
                </c:pt>
                <c:pt idx="84">
                  <c:v>99.5375803241</c:v>
                </c:pt>
                <c:pt idx="85">
                  <c:v>99.5485997013</c:v>
                </c:pt>
                <c:pt idx="86">
                  <c:v>99.53235119449998</c:v>
                </c:pt>
                <c:pt idx="87">
                  <c:v>99.5026130625</c:v>
                </c:pt>
                <c:pt idx="88">
                  <c:v>99.505711765</c:v>
                </c:pt>
                <c:pt idx="89">
                  <c:v>99.4919507984</c:v>
                </c:pt>
                <c:pt idx="90">
                  <c:v>99.4865493194</c:v>
                </c:pt>
                <c:pt idx="91">
                  <c:v>99.47974261689998</c:v>
                </c:pt>
                <c:pt idx="92">
                  <c:v>99.4781656264</c:v>
                </c:pt>
                <c:pt idx="93">
                  <c:v>99.46323814599998</c:v>
                </c:pt>
                <c:pt idx="94">
                  <c:v>99.4687769259</c:v>
                </c:pt>
                <c:pt idx="95">
                  <c:v>99.4773145832</c:v>
                </c:pt>
                <c:pt idx="96">
                  <c:v>99.462987565</c:v>
                </c:pt>
                <c:pt idx="97">
                  <c:v>99.4633349276</c:v>
                </c:pt>
                <c:pt idx="98">
                  <c:v>99.45279383859999</c:v>
                </c:pt>
                <c:pt idx="99">
                  <c:v>99.43754819119998</c:v>
                </c:pt>
                <c:pt idx="100">
                  <c:v>99.41497517329998</c:v>
                </c:pt>
                <c:pt idx="101">
                  <c:v>99.42259872659999</c:v>
                </c:pt>
                <c:pt idx="102">
                  <c:v>99.4184228273</c:v>
                </c:pt>
                <c:pt idx="103">
                  <c:v>99.4337518607</c:v>
                </c:pt>
                <c:pt idx="104">
                  <c:v>99.4190692579</c:v>
                </c:pt>
                <c:pt idx="105">
                  <c:v>99.4585005097</c:v>
                </c:pt>
                <c:pt idx="106">
                  <c:v>99.4544860349</c:v>
                </c:pt>
                <c:pt idx="107">
                  <c:v>99.4545224466</c:v>
                </c:pt>
                <c:pt idx="108">
                  <c:v>99.4559437122</c:v>
                </c:pt>
                <c:pt idx="109">
                  <c:v>99.4548917833</c:v>
                </c:pt>
                <c:pt idx="110">
                  <c:v>99.4479810304</c:v>
                </c:pt>
                <c:pt idx="111">
                  <c:v>99.4742823755</c:v>
                </c:pt>
                <c:pt idx="112">
                  <c:v>99.42970586360001</c:v>
                </c:pt>
                <c:pt idx="113">
                  <c:v>99.38478351289999</c:v>
                </c:pt>
                <c:pt idx="114">
                  <c:v>99.38808590679999</c:v>
                </c:pt>
                <c:pt idx="115">
                  <c:v>99.38806952749997</c:v>
                </c:pt>
                <c:pt idx="116">
                  <c:v>99.4244929649</c:v>
                </c:pt>
                <c:pt idx="117">
                  <c:v>99.4376144218</c:v>
                </c:pt>
                <c:pt idx="118">
                  <c:v>99.426150933</c:v>
                </c:pt>
                <c:pt idx="119">
                  <c:v>99.43539759199999</c:v>
                </c:pt>
                <c:pt idx="120">
                  <c:v>99.396109678</c:v>
                </c:pt>
                <c:pt idx="121">
                  <c:v>99.3822107884</c:v>
                </c:pt>
                <c:pt idx="122">
                  <c:v>99.3894952401</c:v>
                </c:pt>
                <c:pt idx="123">
                  <c:v>99.38594641989997</c:v>
                </c:pt>
                <c:pt idx="124">
                  <c:v>99.3559534628</c:v>
                </c:pt>
                <c:pt idx="125">
                  <c:v>99.35041744909998</c:v>
                </c:pt>
                <c:pt idx="126">
                  <c:v>99.3269435931</c:v>
                </c:pt>
                <c:pt idx="127">
                  <c:v>99.3418292212</c:v>
                </c:pt>
                <c:pt idx="128">
                  <c:v>99.3851396309</c:v>
                </c:pt>
                <c:pt idx="129">
                  <c:v>99.40678971</c:v>
                </c:pt>
                <c:pt idx="130">
                  <c:v>99.4111222784</c:v>
                </c:pt>
                <c:pt idx="131">
                  <c:v>99.3961197314</c:v>
                </c:pt>
                <c:pt idx="132">
                  <c:v>99.4149702373</c:v>
                </c:pt>
                <c:pt idx="133">
                  <c:v>99.4091939413</c:v>
                </c:pt>
                <c:pt idx="134">
                  <c:v>99.4075538391</c:v>
                </c:pt>
                <c:pt idx="135">
                  <c:v>99.4000385752</c:v>
                </c:pt>
                <c:pt idx="136">
                  <c:v>99.46276605280001</c:v>
                </c:pt>
                <c:pt idx="137">
                  <c:v>99.4272544364</c:v>
                </c:pt>
                <c:pt idx="138">
                  <c:v>99.5852208679</c:v>
                </c:pt>
                <c:pt idx="139">
                  <c:v>99.5576605335</c:v>
                </c:pt>
                <c:pt idx="140">
                  <c:v>99.5904766746</c:v>
                </c:pt>
                <c:pt idx="141">
                  <c:v>99.5890919856</c:v>
                </c:pt>
                <c:pt idx="142">
                  <c:v>99.57214989359998</c:v>
                </c:pt>
                <c:pt idx="143">
                  <c:v>99.5752817819</c:v>
                </c:pt>
                <c:pt idx="144">
                  <c:v>99.5962389533</c:v>
                </c:pt>
                <c:pt idx="145">
                  <c:v>99.58787704149996</c:v>
                </c:pt>
                <c:pt idx="146">
                  <c:v>99.61796708759998</c:v>
                </c:pt>
                <c:pt idx="147">
                  <c:v>99.4939678487</c:v>
                </c:pt>
                <c:pt idx="148">
                  <c:v>99.4994152061</c:v>
                </c:pt>
                <c:pt idx="149">
                  <c:v>99.4719333603</c:v>
                </c:pt>
                <c:pt idx="150">
                  <c:v>99.4937458858</c:v>
                </c:pt>
                <c:pt idx="151">
                  <c:v>99.49334813079999</c:v>
                </c:pt>
                <c:pt idx="152">
                  <c:v>99.4925656392</c:v>
                </c:pt>
                <c:pt idx="153">
                  <c:v>99.53173671749998</c:v>
                </c:pt>
                <c:pt idx="154">
                  <c:v>99.4966147881</c:v>
                </c:pt>
                <c:pt idx="155">
                  <c:v>99.4343640112</c:v>
                </c:pt>
                <c:pt idx="156">
                  <c:v>99.4202052974</c:v>
                </c:pt>
                <c:pt idx="157">
                  <c:v>99.4051621553</c:v>
                </c:pt>
                <c:pt idx="158">
                  <c:v>99.4195354055</c:v>
                </c:pt>
                <c:pt idx="159">
                  <c:v>99.4046247031</c:v>
                </c:pt>
                <c:pt idx="160">
                  <c:v>99.39246679839998</c:v>
                </c:pt>
                <c:pt idx="161">
                  <c:v>99.38833892239997</c:v>
                </c:pt>
                <c:pt idx="162">
                  <c:v>99.38828786409996</c:v>
                </c:pt>
                <c:pt idx="163">
                  <c:v>99.37136205509996</c:v>
                </c:pt>
                <c:pt idx="164">
                  <c:v>99.42537375289999</c:v>
                </c:pt>
                <c:pt idx="165">
                  <c:v>99.42094023689997</c:v>
                </c:pt>
                <c:pt idx="166">
                  <c:v>99.42251390369998</c:v>
                </c:pt>
                <c:pt idx="167">
                  <c:v>99.39983205119997</c:v>
                </c:pt>
                <c:pt idx="168">
                  <c:v>99.3839612747</c:v>
                </c:pt>
                <c:pt idx="169">
                  <c:v>99.39842729750001</c:v>
                </c:pt>
                <c:pt idx="170">
                  <c:v>99.37435483190001</c:v>
                </c:pt>
                <c:pt idx="171">
                  <c:v>99.38364880949999</c:v>
                </c:pt>
                <c:pt idx="172">
                  <c:v>99.3834525212</c:v>
                </c:pt>
                <c:pt idx="173">
                  <c:v>99.38349951289999</c:v>
                </c:pt>
                <c:pt idx="174">
                  <c:v>99.3906675501</c:v>
                </c:pt>
                <c:pt idx="175">
                  <c:v>99.4025890963</c:v>
                </c:pt>
                <c:pt idx="176">
                  <c:v>99.4142762455</c:v>
                </c:pt>
                <c:pt idx="177">
                  <c:v>99.43276401689997</c:v>
                </c:pt>
                <c:pt idx="178">
                  <c:v>99.4169036145</c:v>
                </c:pt>
                <c:pt idx="179">
                  <c:v>99.4211105998</c:v>
                </c:pt>
                <c:pt idx="180">
                  <c:v>99.4820536147</c:v>
                </c:pt>
                <c:pt idx="181">
                  <c:v>99.48079849210001</c:v>
                </c:pt>
                <c:pt idx="182">
                  <c:v>99.47574601339997</c:v>
                </c:pt>
                <c:pt idx="183">
                  <c:v>99.4765611887</c:v>
                </c:pt>
                <c:pt idx="184">
                  <c:v>99.4669612695</c:v>
                </c:pt>
                <c:pt idx="185">
                  <c:v>99.459653263</c:v>
                </c:pt>
                <c:pt idx="186">
                  <c:v>99.4321492973</c:v>
                </c:pt>
                <c:pt idx="187">
                  <c:v>99.4176200057</c:v>
                </c:pt>
                <c:pt idx="188">
                  <c:v>99.4175173476</c:v>
                </c:pt>
                <c:pt idx="189">
                  <c:v>99.4338588433</c:v>
                </c:pt>
                <c:pt idx="190">
                  <c:v>99.45095071739999</c:v>
                </c:pt>
                <c:pt idx="191">
                  <c:v>99.39639431649995</c:v>
                </c:pt>
                <c:pt idx="192">
                  <c:v>99.4112297593</c:v>
                </c:pt>
                <c:pt idx="193">
                  <c:v>99.39059711409999</c:v>
                </c:pt>
                <c:pt idx="194">
                  <c:v>99.38830489110001</c:v>
                </c:pt>
                <c:pt idx="195">
                  <c:v>99.43614219840001</c:v>
                </c:pt>
                <c:pt idx="196">
                  <c:v>99.43590416169998</c:v>
                </c:pt>
                <c:pt idx="197">
                  <c:v>99.3990329472</c:v>
                </c:pt>
                <c:pt idx="198">
                  <c:v>99.41014592</c:v>
                </c:pt>
                <c:pt idx="199">
                  <c:v>99.4266434958</c:v>
                </c:pt>
                <c:pt idx="200">
                  <c:v>99.4254942458</c:v>
                </c:pt>
                <c:pt idx="201">
                  <c:v>99.38558531109999</c:v>
                </c:pt>
                <c:pt idx="202">
                  <c:v>99.36953108260001</c:v>
                </c:pt>
                <c:pt idx="203">
                  <c:v>99.3935601838</c:v>
                </c:pt>
                <c:pt idx="204">
                  <c:v>99.38725885659998</c:v>
                </c:pt>
                <c:pt idx="205">
                  <c:v>99.3680400692</c:v>
                </c:pt>
                <c:pt idx="206">
                  <c:v>99.3713496594</c:v>
                </c:pt>
                <c:pt idx="207">
                  <c:v>99.37514461289999</c:v>
                </c:pt>
                <c:pt idx="208">
                  <c:v>99.36977069289999</c:v>
                </c:pt>
                <c:pt idx="209">
                  <c:v>99.37787041009999</c:v>
                </c:pt>
                <c:pt idx="210">
                  <c:v>99.3863314643</c:v>
                </c:pt>
                <c:pt idx="211">
                  <c:v>99.38794414249999</c:v>
                </c:pt>
                <c:pt idx="212">
                  <c:v>99.4486928419</c:v>
                </c:pt>
                <c:pt idx="213">
                  <c:v>99.4440761333</c:v>
                </c:pt>
                <c:pt idx="214">
                  <c:v>99.4329409537</c:v>
                </c:pt>
                <c:pt idx="215">
                  <c:v>99.3562633738</c:v>
                </c:pt>
                <c:pt idx="216">
                  <c:v>99.3889699262</c:v>
                </c:pt>
                <c:pt idx="217">
                  <c:v>99.4081446662</c:v>
                </c:pt>
                <c:pt idx="218">
                  <c:v>99.37356222069997</c:v>
                </c:pt>
                <c:pt idx="219">
                  <c:v>99.41023809159998</c:v>
                </c:pt>
                <c:pt idx="220">
                  <c:v>99.5218142224</c:v>
                </c:pt>
                <c:pt idx="221">
                  <c:v>99.55372006650001</c:v>
                </c:pt>
                <c:pt idx="222">
                  <c:v>99.55542584050001</c:v>
                </c:pt>
                <c:pt idx="223">
                  <c:v>99.55178576439998</c:v>
                </c:pt>
                <c:pt idx="224">
                  <c:v>99.5561463559</c:v>
                </c:pt>
                <c:pt idx="225">
                  <c:v>99.5396870198</c:v>
                </c:pt>
                <c:pt idx="226">
                  <c:v>99.55263528899998</c:v>
                </c:pt>
                <c:pt idx="227">
                  <c:v>99.55677856019999</c:v>
                </c:pt>
                <c:pt idx="228">
                  <c:v>99.56567167670001</c:v>
                </c:pt>
                <c:pt idx="229">
                  <c:v>99.5692831866</c:v>
                </c:pt>
                <c:pt idx="230">
                  <c:v>99.56805084040001</c:v>
                </c:pt>
                <c:pt idx="231">
                  <c:v>99.55444619699999</c:v>
                </c:pt>
                <c:pt idx="232">
                  <c:v>99.5666985979</c:v>
                </c:pt>
                <c:pt idx="233">
                  <c:v>99.5612957522</c:v>
                </c:pt>
                <c:pt idx="234">
                  <c:v>99.5606539831</c:v>
                </c:pt>
                <c:pt idx="235">
                  <c:v>99.56438013899997</c:v>
                </c:pt>
                <c:pt idx="236">
                  <c:v>99.5662488319</c:v>
                </c:pt>
                <c:pt idx="237">
                  <c:v>99.5725930743</c:v>
                </c:pt>
                <c:pt idx="238">
                  <c:v>99.58092112280001</c:v>
                </c:pt>
                <c:pt idx="239">
                  <c:v>99.5858939152</c:v>
                </c:pt>
                <c:pt idx="240">
                  <c:v>99.5778893542</c:v>
                </c:pt>
                <c:pt idx="241">
                  <c:v>99.5641274711</c:v>
                </c:pt>
                <c:pt idx="242">
                  <c:v>99.56491347</c:v>
                </c:pt>
                <c:pt idx="243">
                  <c:v>99.57541893339997</c:v>
                </c:pt>
                <c:pt idx="244">
                  <c:v>99.5834942664</c:v>
                </c:pt>
                <c:pt idx="245">
                  <c:v>99.5187869711</c:v>
                </c:pt>
                <c:pt idx="246">
                  <c:v>99.5166207286</c:v>
                </c:pt>
                <c:pt idx="247">
                  <c:v>99.51943631330001</c:v>
                </c:pt>
                <c:pt idx="248">
                  <c:v>99.5197241363</c:v>
                </c:pt>
                <c:pt idx="249">
                  <c:v>99.4632994406</c:v>
                </c:pt>
                <c:pt idx="250">
                  <c:v>99.4896467177</c:v>
                </c:pt>
                <c:pt idx="251">
                  <c:v>99.47083988639999</c:v>
                </c:pt>
                <c:pt idx="252">
                  <c:v>99.48025171239999</c:v>
                </c:pt>
                <c:pt idx="253">
                  <c:v>99.4863108922</c:v>
                </c:pt>
                <c:pt idx="254">
                  <c:v>99.49368436</c:v>
                </c:pt>
                <c:pt idx="255">
                  <c:v>99.477015028</c:v>
                </c:pt>
                <c:pt idx="256">
                  <c:v>99.5305374805</c:v>
                </c:pt>
                <c:pt idx="257">
                  <c:v>99.5177537429</c:v>
                </c:pt>
                <c:pt idx="258">
                  <c:v>99.5044672714</c:v>
                </c:pt>
                <c:pt idx="259">
                  <c:v>99.50279738079999</c:v>
                </c:pt>
                <c:pt idx="260">
                  <c:v>99.490302488</c:v>
                </c:pt>
                <c:pt idx="261">
                  <c:v>99.4977232566</c:v>
                </c:pt>
                <c:pt idx="262">
                  <c:v>99.5193438507</c:v>
                </c:pt>
                <c:pt idx="263">
                  <c:v>99.5263253287</c:v>
                </c:pt>
                <c:pt idx="264">
                  <c:v>99.5075543292</c:v>
                </c:pt>
                <c:pt idx="265">
                  <c:v>99.49760236269998</c:v>
                </c:pt>
                <c:pt idx="266">
                  <c:v>99.5103704206</c:v>
                </c:pt>
                <c:pt idx="267">
                  <c:v>99.5221191119</c:v>
                </c:pt>
                <c:pt idx="268">
                  <c:v>99.5133587239</c:v>
                </c:pt>
                <c:pt idx="269">
                  <c:v>99.5157985819</c:v>
                </c:pt>
                <c:pt idx="270">
                  <c:v>99.5179990406</c:v>
                </c:pt>
                <c:pt idx="271">
                  <c:v>99.5031298073</c:v>
                </c:pt>
                <c:pt idx="272">
                  <c:v>99.5096933852</c:v>
                </c:pt>
                <c:pt idx="273">
                  <c:v>99.511472015</c:v>
                </c:pt>
                <c:pt idx="274">
                  <c:v>99.50078748239999</c:v>
                </c:pt>
                <c:pt idx="275">
                  <c:v>99.4966398641</c:v>
                </c:pt>
                <c:pt idx="276">
                  <c:v>99.4932678938</c:v>
                </c:pt>
                <c:pt idx="277">
                  <c:v>99.4976403701</c:v>
                </c:pt>
                <c:pt idx="278">
                  <c:v>99.4897256356</c:v>
                </c:pt>
                <c:pt idx="279">
                  <c:v>99.51542785140001</c:v>
                </c:pt>
                <c:pt idx="280">
                  <c:v>99.576949799</c:v>
                </c:pt>
                <c:pt idx="281">
                  <c:v>99.55548036079999</c:v>
                </c:pt>
                <c:pt idx="282">
                  <c:v>99.5427203645</c:v>
                </c:pt>
                <c:pt idx="283">
                  <c:v>99.6177665629</c:v>
                </c:pt>
                <c:pt idx="284">
                  <c:v>99.61251200039999</c:v>
                </c:pt>
                <c:pt idx="285">
                  <c:v>99.62008222549998</c:v>
                </c:pt>
                <c:pt idx="286">
                  <c:v>99.62493401810001</c:v>
                </c:pt>
                <c:pt idx="287">
                  <c:v>99.62378545529997</c:v>
                </c:pt>
                <c:pt idx="288">
                  <c:v>99.62387582839997</c:v>
                </c:pt>
                <c:pt idx="289">
                  <c:v>99.6219544119</c:v>
                </c:pt>
                <c:pt idx="290">
                  <c:v>99.64508247729997</c:v>
                </c:pt>
                <c:pt idx="291">
                  <c:v>99.64534084229999</c:v>
                </c:pt>
                <c:pt idx="292">
                  <c:v>99.63852625749999</c:v>
                </c:pt>
                <c:pt idx="293">
                  <c:v>99.63413912649999</c:v>
                </c:pt>
                <c:pt idx="294">
                  <c:v>99.63847934419996</c:v>
                </c:pt>
                <c:pt idx="295">
                  <c:v>99.6430930119</c:v>
                </c:pt>
                <c:pt idx="296">
                  <c:v>99.64175210779999</c:v>
                </c:pt>
                <c:pt idx="297">
                  <c:v>99.6465811942</c:v>
                </c:pt>
                <c:pt idx="298">
                  <c:v>99.65819037159999</c:v>
                </c:pt>
                <c:pt idx="299">
                  <c:v>99.6578264415</c:v>
                </c:pt>
                <c:pt idx="300">
                  <c:v>99.66130268240001</c:v>
                </c:pt>
                <c:pt idx="301">
                  <c:v>99.65651791439998</c:v>
                </c:pt>
                <c:pt idx="302">
                  <c:v>99.65516122770001</c:v>
                </c:pt>
                <c:pt idx="303">
                  <c:v>99.63827612839997</c:v>
                </c:pt>
                <c:pt idx="304">
                  <c:v>99.63532016749998</c:v>
                </c:pt>
                <c:pt idx="305">
                  <c:v>99.6382655171</c:v>
                </c:pt>
                <c:pt idx="306">
                  <c:v>99.64259893849999</c:v>
                </c:pt>
                <c:pt idx="307">
                  <c:v>99.6467806592</c:v>
                </c:pt>
                <c:pt idx="308">
                  <c:v>99.6542530756</c:v>
                </c:pt>
                <c:pt idx="309">
                  <c:v>99.6512544261</c:v>
                </c:pt>
                <c:pt idx="310">
                  <c:v>99.6938490296</c:v>
                </c:pt>
                <c:pt idx="311">
                  <c:v>99.68171053249999</c:v>
                </c:pt>
                <c:pt idx="312">
                  <c:v>99.6604199863</c:v>
                </c:pt>
                <c:pt idx="313">
                  <c:v>99.4101863886</c:v>
                </c:pt>
                <c:pt idx="314">
                  <c:v>99.63445753049999</c:v>
                </c:pt>
                <c:pt idx="315">
                  <c:v>99.60954335599999</c:v>
                </c:pt>
                <c:pt idx="316">
                  <c:v>99.56982911</c:v>
                </c:pt>
                <c:pt idx="317">
                  <c:v>99.5795838311</c:v>
                </c:pt>
                <c:pt idx="318">
                  <c:v>99.5779694429</c:v>
                </c:pt>
                <c:pt idx="319">
                  <c:v>99.38814435880001</c:v>
                </c:pt>
                <c:pt idx="320">
                  <c:v>99.30507531589998</c:v>
                </c:pt>
                <c:pt idx="321">
                  <c:v>99.30490111959999</c:v>
                </c:pt>
                <c:pt idx="322">
                  <c:v>99.2954335623</c:v>
                </c:pt>
                <c:pt idx="323">
                  <c:v>99.32810454760001</c:v>
                </c:pt>
                <c:pt idx="324">
                  <c:v>99.3242449944</c:v>
                </c:pt>
                <c:pt idx="325">
                  <c:v>99.05528123219999</c:v>
                </c:pt>
                <c:pt idx="326">
                  <c:v>99.04078880599997</c:v>
                </c:pt>
                <c:pt idx="327">
                  <c:v>99.0399752588</c:v>
                </c:pt>
                <c:pt idx="328">
                  <c:v>98.8638176028</c:v>
                </c:pt>
                <c:pt idx="329">
                  <c:v>98.8629590307</c:v>
                </c:pt>
                <c:pt idx="330">
                  <c:v>98.8617299914</c:v>
                </c:pt>
                <c:pt idx="331">
                  <c:v>98.7856326651</c:v>
                </c:pt>
                <c:pt idx="332">
                  <c:v>98.78387840379999</c:v>
                </c:pt>
                <c:pt idx="333">
                  <c:v>98.79812637169998</c:v>
                </c:pt>
                <c:pt idx="334">
                  <c:v>98.77936236799997</c:v>
                </c:pt>
                <c:pt idx="335">
                  <c:v>98.77039001190001</c:v>
                </c:pt>
                <c:pt idx="336">
                  <c:v>98.7776326678</c:v>
                </c:pt>
                <c:pt idx="337">
                  <c:v>98.7191977967</c:v>
                </c:pt>
                <c:pt idx="338">
                  <c:v>98.65128972079998</c:v>
                </c:pt>
                <c:pt idx="339">
                  <c:v>98.8383662772</c:v>
                </c:pt>
                <c:pt idx="340">
                  <c:v>98.83137536060001</c:v>
                </c:pt>
                <c:pt idx="341">
                  <c:v>98.8239499472</c:v>
                </c:pt>
                <c:pt idx="342">
                  <c:v>98.8236920258</c:v>
                </c:pt>
                <c:pt idx="343">
                  <c:v>98.905108883</c:v>
                </c:pt>
                <c:pt idx="344">
                  <c:v>98.9016439908</c:v>
                </c:pt>
                <c:pt idx="345">
                  <c:v>98.9345049071</c:v>
                </c:pt>
                <c:pt idx="346">
                  <c:v>98.9342999397</c:v>
                </c:pt>
                <c:pt idx="347">
                  <c:v>98.9273995186</c:v>
                </c:pt>
                <c:pt idx="348">
                  <c:v>98.8952050755</c:v>
                </c:pt>
                <c:pt idx="349">
                  <c:v>98.87735856809996</c:v>
                </c:pt>
                <c:pt idx="350">
                  <c:v>98.7990203261</c:v>
                </c:pt>
                <c:pt idx="351">
                  <c:v>98.8416608301</c:v>
                </c:pt>
                <c:pt idx="352">
                  <c:v>98.8416499094</c:v>
                </c:pt>
                <c:pt idx="353">
                  <c:v>98.84047806199999</c:v>
                </c:pt>
                <c:pt idx="354">
                  <c:v>98.84383814609998</c:v>
                </c:pt>
                <c:pt idx="355">
                  <c:v>98.837303698</c:v>
                </c:pt>
                <c:pt idx="356">
                  <c:v>98.8291586511</c:v>
                </c:pt>
                <c:pt idx="357">
                  <c:v>98.9343457675</c:v>
                </c:pt>
                <c:pt idx="358">
                  <c:v>98.94207479799998</c:v>
                </c:pt>
                <c:pt idx="359">
                  <c:v>98.9393306529</c:v>
                </c:pt>
                <c:pt idx="360">
                  <c:v>98.9419814845</c:v>
                </c:pt>
                <c:pt idx="361">
                  <c:v>98.9554710833</c:v>
                </c:pt>
                <c:pt idx="362">
                  <c:v>98.94579100350001</c:v>
                </c:pt>
                <c:pt idx="363">
                  <c:v>98.95473245679999</c:v>
                </c:pt>
                <c:pt idx="364">
                  <c:v>98.954413585</c:v>
                </c:pt>
                <c:pt idx="365">
                  <c:v>98.9777534868</c:v>
                </c:pt>
                <c:pt idx="366">
                  <c:v>98.9766279992</c:v>
                </c:pt>
                <c:pt idx="367">
                  <c:v>99.02737730269997</c:v>
                </c:pt>
                <c:pt idx="368">
                  <c:v>98.9885010038</c:v>
                </c:pt>
                <c:pt idx="369">
                  <c:v>98.9903860608</c:v>
                </c:pt>
                <c:pt idx="370">
                  <c:v>99.02978374760001</c:v>
                </c:pt>
                <c:pt idx="371">
                  <c:v>99.02547450229999</c:v>
                </c:pt>
                <c:pt idx="372">
                  <c:v>99.10856895279998</c:v>
                </c:pt>
                <c:pt idx="373">
                  <c:v>99.19494715369999</c:v>
                </c:pt>
                <c:pt idx="374">
                  <c:v>99.19474435359999</c:v>
                </c:pt>
                <c:pt idx="375">
                  <c:v>99.22838115719998</c:v>
                </c:pt>
                <c:pt idx="376">
                  <c:v>99.2402900448</c:v>
                </c:pt>
                <c:pt idx="377">
                  <c:v>99.3151959538</c:v>
                </c:pt>
                <c:pt idx="378">
                  <c:v>99.37377774779999</c:v>
                </c:pt>
                <c:pt idx="379">
                  <c:v>99.3119482915</c:v>
                </c:pt>
                <c:pt idx="380">
                  <c:v>99.32553657169998</c:v>
                </c:pt>
                <c:pt idx="381">
                  <c:v>99.34714762679998</c:v>
                </c:pt>
                <c:pt idx="382">
                  <c:v>99.35733943850001</c:v>
                </c:pt>
                <c:pt idx="383">
                  <c:v>99.3572561685</c:v>
                </c:pt>
                <c:pt idx="384">
                  <c:v>99.4239440035</c:v>
                </c:pt>
                <c:pt idx="385">
                  <c:v>99.4544937093</c:v>
                </c:pt>
                <c:pt idx="386">
                  <c:v>99.4514145058</c:v>
                </c:pt>
                <c:pt idx="387">
                  <c:v>99.459618994</c:v>
                </c:pt>
                <c:pt idx="388">
                  <c:v>99.437434067</c:v>
                </c:pt>
                <c:pt idx="389">
                  <c:v>99.4382212469</c:v>
                </c:pt>
                <c:pt idx="390">
                  <c:v>99.55723133239997</c:v>
                </c:pt>
                <c:pt idx="391">
                  <c:v>99.5715472717</c:v>
                </c:pt>
                <c:pt idx="392">
                  <c:v>99.5772010599</c:v>
                </c:pt>
                <c:pt idx="393">
                  <c:v>99.6461197567</c:v>
                </c:pt>
                <c:pt idx="394">
                  <c:v>99.65394635339997</c:v>
                </c:pt>
                <c:pt idx="395">
                  <c:v>99.65808424349999</c:v>
                </c:pt>
                <c:pt idx="396">
                  <c:v>99.68239441329999</c:v>
                </c:pt>
                <c:pt idx="397">
                  <c:v>99.68637223559998</c:v>
                </c:pt>
                <c:pt idx="398">
                  <c:v>99.6898034069</c:v>
                </c:pt>
                <c:pt idx="399">
                  <c:v>99.7127750837</c:v>
                </c:pt>
                <c:pt idx="400">
                  <c:v>99.7206594026</c:v>
                </c:pt>
                <c:pt idx="401">
                  <c:v>99.7364801878</c:v>
                </c:pt>
                <c:pt idx="402">
                  <c:v>99.7636163793</c:v>
                </c:pt>
                <c:pt idx="403">
                  <c:v>99.78837858539998</c:v>
                </c:pt>
                <c:pt idx="404">
                  <c:v>99.78291247269999</c:v>
                </c:pt>
                <c:pt idx="405">
                  <c:v>99.7876859464</c:v>
                </c:pt>
                <c:pt idx="406">
                  <c:v>99.7929111439</c:v>
                </c:pt>
                <c:pt idx="407">
                  <c:v>99.7964619665</c:v>
                </c:pt>
                <c:pt idx="408">
                  <c:v>99.7989652118</c:v>
                </c:pt>
                <c:pt idx="409">
                  <c:v>99.8015004267</c:v>
                </c:pt>
                <c:pt idx="410">
                  <c:v>99.79542512739998</c:v>
                </c:pt>
                <c:pt idx="411">
                  <c:v>99.79587451229999</c:v>
                </c:pt>
                <c:pt idx="412">
                  <c:v>99.7966575157</c:v>
                </c:pt>
                <c:pt idx="413">
                  <c:v>99.7951557733</c:v>
                </c:pt>
                <c:pt idx="414">
                  <c:v>99.80755611839999</c:v>
                </c:pt>
                <c:pt idx="415">
                  <c:v>99.8399996487</c:v>
                </c:pt>
                <c:pt idx="416">
                  <c:v>99.83824295339998</c:v>
                </c:pt>
                <c:pt idx="417">
                  <c:v>99.8389037731</c:v>
                </c:pt>
                <c:pt idx="418">
                  <c:v>99.835593057</c:v>
                </c:pt>
                <c:pt idx="419">
                  <c:v>99.834983561</c:v>
                </c:pt>
                <c:pt idx="420">
                  <c:v>99.83743080489997</c:v>
                </c:pt>
                <c:pt idx="421">
                  <c:v>99.8403652897</c:v>
                </c:pt>
                <c:pt idx="422">
                  <c:v>99.8352010489</c:v>
                </c:pt>
                <c:pt idx="423">
                  <c:v>99.8408195741</c:v>
                </c:pt>
                <c:pt idx="424">
                  <c:v>99.88006901339999</c:v>
                </c:pt>
                <c:pt idx="425">
                  <c:v>99.88077114259997</c:v>
                </c:pt>
                <c:pt idx="426">
                  <c:v>99.87989863489999</c:v>
                </c:pt>
                <c:pt idx="427">
                  <c:v>99.88178178939998</c:v>
                </c:pt>
                <c:pt idx="428">
                  <c:v>99.88151802260001</c:v>
                </c:pt>
                <c:pt idx="429">
                  <c:v>99.8816951006</c:v>
                </c:pt>
                <c:pt idx="430">
                  <c:v>99.88341310529998</c:v>
                </c:pt>
                <c:pt idx="431">
                  <c:v>99.89167677739998</c:v>
                </c:pt>
                <c:pt idx="432">
                  <c:v>99.8904628601</c:v>
                </c:pt>
                <c:pt idx="433">
                  <c:v>99.9188639022</c:v>
                </c:pt>
                <c:pt idx="434">
                  <c:v>99.9190656843</c:v>
                </c:pt>
                <c:pt idx="435">
                  <c:v>99.9165419634</c:v>
                </c:pt>
                <c:pt idx="436">
                  <c:v>99.9167275575</c:v>
                </c:pt>
                <c:pt idx="437">
                  <c:v>99.918293587</c:v>
                </c:pt>
                <c:pt idx="438">
                  <c:v>99.90945587189998</c:v>
                </c:pt>
                <c:pt idx="439">
                  <c:v>99.9092123676</c:v>
                </c:pt>
                <c:pt idx="440">
                  <c:v>99.903839018</c:v>
                </c:pt>
                <c:pt idx="441">
                  <c:v>99.90542403089998</c:v>
                </c:pt>
                <c:pt idx="442">
                  <c:v>99.910494481</c:v>
                </c:pt>
                <c:pt idx="443">
                  <c:v>99.90714101639999</c:v>
                </c:pt>
                <c:pt idx="444">
                  <c:v>99.9100072417</c:v>
                </c:pt>
                <c:pt idx="445">
                  <c:v>99.9084960002</c:v>
                </c:pt>
                <c:pt idx="446">
                  <c:v>99.9039040366</c:v>
                </c:pt>
                <c:pt idx="447">
                  <c:v>99.9035826436</c:v>
                </c:pt>
                <c:pt idx="448">
                  <c:v>99.9040333728</c:v>
                </c:pt>
                <c:pt idx="449">
                  <c:v>99.9051502956</c:v>
                </c:pt>
                <c:pt idx="450">
                  <c:v>99.90477585649998</c:v>
                </c:pt>
                <c:pt idx="451">
                  <c:v>99.9049648373</c:v>
                </c:pt>
                <c:pt idx="452">
                  <c:v>99.9033679626</c:v>
                </c:pt>
                <c:pt idx="453">
                  <c:v>99.9153191746</c:v>
                </c:pt>
                <c:pt idx="454">
                  <c:v>99.9166618484</c:v>
                </c:pt>
                <c:pt idx="455">
                  <c:v>99.9184266457</c:v>
                </c:pt>
                <c:pt idx="456">
                  <c:v>99.9194661761</c:v>
                </c:pt>
                <c:pt idx="457">
                  <c:v>99.9194991107</c:v>
                </c:pt>
                <c:pt idx="458">
                  <c:v>99.9192529439</c:v>
                </c:pt>
                <c:pt idx="459">
                  <c:v>99.914024653</c:v>
                </c:pt>
                <c:pt idx="460">
                  <c:v>99.9186889528</c:v>
                </c:pt>
                <c:pt idx="461">
                  <c:v>99.92998556249997</c:v>
                </c:pt>
                <c:pt idx="462">
                  <c:v>99.9276191475</c:v>
                </c:pt>
                <c:pt idx="463">
                  <c:v>99.92509789490001</c:v>
                </c:pt>
                <c:pt idx="464">
                  <c:v>99.9226231327</c:v>
                </c:pt>
                <c:pt idx="465">
                  <c:v>99.9233456836</c:v>
                </c:pt>
                <c:pt idx="466">
                  <c:v>99.9215805946</c:v>
                </c:pt>
                <c:pt idx="467">
                  <c:v>99.9222445307</c:v>
                </c:pt>
                <c:pt idx="468">
                  <c:v>99.9220513417</c:v>
                </c:pt>
                <c:pt idx="469">
                  <c:v>99.9214101729</c:v>
                </c:pt>
                <c:pt idx="470">
                  <c:v>99.9193705052</c:v>
                </c:pt>
                <c:pt idx="471">
                  <c:v>99.9181631972</c:v>
                </c:pt>
                <c:pt idx="472">
                  <c:v>99.9159196373</c:v>
                </c:pt>
                <c:pt idx="473">
                  <c:v>99.9168431298</c:v>
                </c:pt>
                <c:pt idx="474">
                  <c:v>99.919795294</c:v>
                </c:pt>
                <c:pt idx="475">
                  <c:v>99.92007052759999</c:v>
                </c:pt>
                <c:pt idx="476">
                  <c:v>99.9202965145</c:v>
                </c:pt>
                <c:pt idx="477">
                  <c:v>99.9209180209</c:v>
                </c:pt>
                <c:pt idx="478">
                  <c:v>99.9283516901</c:v>
                </c:pt>
                <c:pt idx="479">
                  <c:v>99.9281156556</c:v>
                </c:pt>
                <c:pt idx="480">
                  <c:v>99.9272995328</c:v>
                </c:pt>
                <c:pt idx="481">
                  <c:v>99.91679426659998</c:v>
                </c:pt>
                <c:pt idx="482">
                  <c:v>99.9169258647</c:v>
                </c:pt>
                <c:pt idx="483">
                  <c:v>99.9229730407</c:v>
                </c:pt>
                <c:pt idx="484">
                  <c:v>99.9239167521</c:v>
                </c:pt>
                <c:pt idx="485">
                  <c:v>99.9214830834</c:v>
                </c:pt>
                <c:pt idx="486">
                  <c:v>99.9246215392</c:v>
                </c:pt>
                <c:pt idx="487">
                  <c:v>99.92559177269999</c:v>
                </c:pt>
                <c:pt idx="488">
                  <c:v>99.9267444621</c:v>
                </c:pt>
                <c:pt idx="489">
                  <c:v>99.88669710720001</c:v>
                </c:pt>
                <c:pt idx="490">
                  <c:v>99.89687471299999</c:v>
                </c:pt>
                <c:pt idx="491">
                  <c:v>99.900124076</c:v>
                </c:pt>
                <c:pt idx="492">
                  <c:v>99.89885851629998</c:v>
                </c:pt>
                <c:pt idx="493">
                  <c:v>99.9000100884</c:v>
                </c:pt>
                <c:pt idx="494">
                  <c:v>99.9003790549</c:v>
                </c:pt>
                <c:pt idx="495">
                  <c:v>99.8949111674</c:v>
                </c:pt>
                <c:pt idx="496">
                  <c:v>99.8920138742</c:v>
                </c:pt>
                <c:pt idx="497">
                  <c:v>99.8919713757</c:v>
                </c:pt>
                <c:pt idx="498">
                  <c:v>99.8915486173</c:v>
                </c:pt>
                <c:pt idx="499">
                  <c:v>99.893168563</c:v>
                </c:pt>
                <c:pt idx="500">
                  <c:v>99.8940786051</c:v>
                </c:pt>
                <c:pt idx="501">
                  <c:v>99.89004879639997</c:v>
                </c:pt>
                <c:pt idx="502">
                  <c:v>99.8888390401</c:v>
                </c:pt>
                <c:pt idx="503">
                  <c:v>99.88931234479999</c:v>
                </c:pt>
                <c:pt idx="504">
                  <c:v>99.88635983769998</c:v>
                </c:pt>
                <c:pt idx="505">
                  <c:v>99.8866948295</c:v>
                </c:pt>
                <c:pt idx="506">
                  <c:v>99.8819131212</c:v>
                </c:pt>
                <c:pt idx="507">
                  <c:v>99.87888091149998</c:v>
                </c:pt>
                <c:pt idx="508">
                  <c:v>99.88231718369998</c:v>
                </c:pt>
                <c:pt idx="509">
                  <c:v>99.8889516876</c:v>
                </c:pt>
                <c:pt idx="510">
                  <c:v>99.87042720380001</c:v>
                </c:pt>
                <c:pt idx="511">
                  <c:v>99.85483871399998</c:v>
                </c:pt>
                <c:pt idx="512">
                  <c:v>99.8549894968</c:v>
                </c:pt>
                <c:pt idx="513">
                  <c:v>99.8612084072</c:v>
                </c:pt>
                <c:pt idx="514">
                  <c:v>99.8578874433</c:v>
                </c:pt>
                <c:pt idx="515">
                  <c:v>99.85557181679994</c:v>
                </c:pt>
                <c:pt idx="516">
                  <c:v>99.85479749709997</c:v>
                </c:pt>
                <c:pt idx="517">
                  <c:v>99.85427835009999</c:v>
                </c:pt>
                <c:pt idx="518">
                  <c:v>99.86159150989998</c:v>
                </c:pt>
                <c:pt idx="519">
                  <c:v>99.8619098261</c:v>
                </c:pt>
                <c:pt idx="520">
                  <c:v>99.86178118139999</c:v>
                </c:pt>
                <c:pt idx="521">
                  <c:v>99.8618240602</c:v>
                </c:pt>
                <c:pt idx="522">
                  <c:v>99.86288888629998</c:v>
                </c:pt>
                <c:pt idx="523">
                  <c:v>99.86254235489999</c:v>
                </c:pt>
                <c:pt idx="524">
                  <c:v>99.8726362418</c:v>
                </c:pt>
                <c:pt idx="525">
                  <c:v>99.878644749</c:v>
                </c:pt>
                <c:pt idx="526">
                  <c:v>99.88430654619997</c:v>
                </c:pt>
                <c:pt idx="527">
                  <c:v>99.8677643371</c:v>
                </c:pt>
                <c:pt idx="528">
                  <c:v>99.8813609752</c:v>
                </c:pt>
                <c:pt idx="529">
                  <c:v>99.8882636239</c:v>
                </c:pt>
                <c:pt idx="530">
                  <c:v>99.88629219739998</c:v>
                </c:pt>
                <c:pt idx="531">
                  <c:v>99.8865241356</c:v>
                </c:pt>
                <c:pt idx="532">
                  <c:v>99.88210831479999</c:v>
                </c:pt>
                <c:pt idx="533">
                  <c:v>99.881610814</c:v>
                </c:pt>
                <c:pt idx="534">
                  <c:v>99.88091784289999</c:v>
                </c:pt>
                <c:pt idx="535">
                  <c:v>99.8878667012</c:v>
                </c:pt>
                <c:pt idx="536">
                  <c:v>99.89248948229998</c:v>
                </c:pt>
                <c:pt idx="537">
                  <c:v>99.8949798982</c:v>
                </c:pt>
                <c:pt idx="538">
                  <c:v>99.893813911</c:v>
                </c:pt>
                <c:pt idx="539">
                  <c:v>99.8949275631</c:v>
                </c:pt>
                <c:pt idx="540">
                  <c:v>99.8958747458</c:v>
                </c:pt>
                <c:pt idx="541">
                  <c:v>99.88642067729998</c:v>
                </c:pt>
                <c:pt idx="542">
                  <c:v>99.8872604479</c:v>
                </c:pt>
                <c:pt idx="543">
                  <c:v>99.87863935030001</c:v>
                </c:pt>
                <c:pt idx="544">
                  <c:v>99.87814876100001</c:v>
                </c:pt>
                <c:pt idx="545">
                  <c:v>99.87890176999998</c:v>
                </c:pt>
                <c:pt idx="546">
                  <c:v>99.902150761</c:v>
                </c:pt>
                <c:pt idx="547">
                  <c:v>99.89995302</c:v>
                </c:pt>
                <c:pt idx="548">
                  <c:v>99.8946921661</c:v>
                </c:pt>
                <c:pt idx="549">
                  <c:v>99.87847645979998</c:v>
                </c:pt>
                <c:pt idx="550">
                  <c:v>99.8957050099</c:v>
                </c:pt>
                <c:pt idx="551">
                  <c:v>99.89574401079999</c:v>
                </c:pt>
                <c:pt idx="552">
                  <c:v>99.8955035196</c:v>
                </c:pt>
                <c:pt idx="553">
                  <c:v>99.8969138659</c:v>
                </c:pt>
                <c:pt idx="554">
                  <c:v>99.8978364508</c:v>
                </c:pt>
                <c:pt idx="555">
                  <c:v>99.8992244932</c:v>
                </c:pt>
                <c:pt idx="556">
                  <c:v>99.9002299078</c:v>
                </c:pt>
                <c:pt idx="557">
                  <c:v>99.89811231020001</c:v>
                </c:pt>
                <c:pt idx="558">
                  <c:v>99.8976633562</c:v>
                </c:pt>
                <c:pt idx="559">
                  <c:v>99.9019935451</c:v>
                </c:pt>
                <c:pt idx="560">
                  <c:v>99.8996267589</c:v>
                </c:pt>
                <c:pt idx="561">
                  <c:v>99.8992641475</c:v>
                </c:pt>
                <c:pt idx="562">
                  <c:v>99.8982872687</c:v>
                </c:pt>
                <c:pt idx="563">
                  <c:v>99.89836907339999</c:v>
                </c:pt>
                <c:pt idx="564">
                  <c:v>99.8995510859</c:v>
                </c:pt>
                <c:pt idx="565">
                  <c:v>99.9025072772</c:v>
                </c:pt>
                <c:pt idx="566">
                  <c:v>99.9076273991</c:v>
                </c:pt>
                <c:pt idx="567">
                  <c:v>99.9078993501</c:v>
                </c:pt>
                <c:pt idx="568">
                  <c:v>99.90467437</c:v>
                </c:pt>
                <c:pt idx="569">
                  <c:v>99.9059633353</c:v>
                </c:pt>
                <c:pt idx="570">
                  <c:v>99.9071759076</c:v>
                </c:pt>
                <c:pt idx="571">
                  <c:v>99.9118256108</c:v>
                </c:pt>
                <c:pt idx="572">
                  <c:v>99.9097353743</c:v>
                </c:pt>
                <c:pt idx="573">
                  <c:v>99.8982476609</c:v>
                </c:pt>
                <c:pt idx="574">
                  <c:v>99.8942430765</c:v>
                </c:pt>
                <c:pt idx="575">
                  <c:v>99.8979750291</c:v>
                </c:pt>
                <c:pt idx="576">
                  <c:v>99.89574180899999</c:v>
                </c:pt>
                <c:pt idx="577">
                  <c:v>99.89588867609999</c:v>
                </c:pt>
                <c:pt idx="578">
                  <c:v>99.89635683269995</c:v>
                </c:pt>
                <c:pt idx="579">
                  <c:v>99.9004170807</c:v>
                </c:pt>
                <c:pt idx="580">
                  <c:v>99.9017258269</c:v>
                </c:pt>
                <c:pt idx="581">
                  <c:v>99.9018996114</c:v>
                </c:pt>
                <c:pt idx="582">
                  <c:v>99.90151861379998</c:v>
                </c:pt>
                <c:pt idx="583">
                  <c:v>99.9029489952</c:v>
                </c:pt>
                <c:pt idx="584">
                  <c:v>99.9024992299</c:v>
                </c:pt>
                <c:pt idx="585">
                  <c:v>99.90373481269995</c:v>
                </c:pt>
                <c:pt idx="586">
                  <c:v>99.903854085</c:v>
                </c:pt>
                <c:pt idx="587">
                  <c:v>99.9136858087</c:v>
                </c:pt>
                <c:pt idx="588">
                  <c:v>99.9135755667</c:v>
                </c:pt>
                <c:pt idx="589">
                  <c:v>99.91233001229999</c:v>
                </c:pt>
                <c:pt idx="590">
                  <c:v>99.9134562592</c:v>
                </c:pt>
                <c:pt idx="591">
                  <c:v>99.912565778</c:v>
                </c:pt>
                <c:pt idx="592">
                  <c:v>99.9257637895</c:v>
                </c:pt>
                <c:pt idx="593">
                  <c:v>99.9160137116</c:v>
                </c:pt>
                <c:pt idx="594">
                  <c:v>99.9161106785</c:v>
                </c:pt>
                <c:pt idx="595">
                  <c:v>99.9171214489</c:v>
                </c:pt>
                <c:pt idx="596">
                  <c:v>99.9166323708</c:v>
                </c:pt>
                <c:pt idx="597">
                  <c:v>99.9168270543</c:v>
                </c:pt>
                <c:pt idx="598">
                  <c:v>99.9159997899</c:v>
                </c:pt>
                <c:pt idx="599">
                  <c:v>99.9158426732</c:v>
                </c:pt>
                <c:pt idx="600">
                  <c:v>99.9150105903</c:v>
                </c:pt>
                <c:pt idx="601">
                  <c:v>99.9170651816</c:v>
                </c:pt>
                <c:pt idx="602">
                  <c:v>99.9239088687</c:v>
                </c:pt>
                <c:pt idx="603">
                  <c:v>99.92915537419998</c:v>
                </c:pt>
                <c:pt idx="604">
                  <c:v>99.928228029</c:v>
                </c:pt>
                <c:pt idx="605">
                  <c:v>99.9266668587</c:v>
                </c:pt>
                <c:pt idx="606">
                  <c:v>99.9378973357</c:v>
                </c:pt>
                <c:pt idx="607">
                  <c:v>99.9368769422</c:v>
                </c:pt>
                <c:pt idx="608">
                  <c:v>99.9384049837</c:v>
                </c:pt>
                <c:pt idx="609">
                  <c:v>99.9406965542</c:v>
                </c:pt>
                <c:pt idx="610">
                  <c:v>99.940328603</c:v>
                </c:pt>
                <c:pt idx="611">
                  <c:v>99.9409592577</c:v>
                </c:pt>
                <c:pt idx="612">
                  <c:v>99.9433157633</c:v>
                </c:pt>
                <c:pt idx="613">
                  <c:v>99.94267256249996</c:v>
                </c:pt>
                <c:pt idx="614">
                  <c:v>99.949698502</c:v>
                </c:pt>
                <c:pt idx="615">
                  <c:v>99.9486247633</c:v>
                </c:pt>
                <c:pt idx="616">
                  <c:v>99.95029756469998</c:v>
                </c:pt>
                <c:pt idx="617">
                  <c:v>99.95034005700001</c:v>
                </c:pt>
                <c:pt idx="618">
                  <c:v>99.9504208633</c:v>
                </c:pt>
                <c:pt idx="619">
                  <c:v>99.9497977235</c:v>
                </c:pt>
                <c:pt idx="620">
                  <c:v>99.9493537445</c:v>
                </c:pt>
                <c:pt idx="621">
                  <c:v>99.9463650102</c:v>
                </c:pt>
                <c:pt idx="622">
                  <c:v>99.9519210301</c:v>
                </c:pt>
                <c:pt idx="623">
                  <c:v>99.9531082318</c:v>
                </c:pt>
                <c:pt idx="624">
                  <c:v>99.9497326801</c:v>
                </c:pt>
                <c:pt idx="625">
                  <c:v>99.9492260636</c:v>
                </c:pt>
                <c:pt idx="626">
                  <c:v>99.9491497657</c:v>
                </c:pt>
                <c:pt idx="627">
                  <c:v>99.9481218669</c:v>
                </c:pt>
                <c:pt idx="628">
                  <c:v>99.9506563152</c:v>
                </c:pt>
                <c:pt idx="629">
                  <c:v>99.9507586798</c:v>
                </c:pt>
                <c:pt idx="630">
                  <c:v>99.952659611</c:v>
                </c:pt>
                <c:pt idx="631">
                  <c:v>99.95294758999998</c:v>
                </c:pt>
                <c:pt idx="632">
                  <c:v>99.9559599535</c:v>
                </c:pt>
                <c:pt idx="633">
                  <c:v>99.9614251018</c:v>
                </c:pt>
                <c:pt idx="634">
                  <c:v>99.960111269</c:v>
                </c:pt>
                <c:pt idx="635">
                  <c:v>99.96099718649997</c:v>
                </c:pt>
                <c:pt idx="636">
                  <c:v>99.96237072199999</c:v>
                </c:pt>
                <c:pt idx="637">
                  <c:v>99.9677685398</c:v>
                </c:pt>
                <c:pt idx="638">
                  <c:v>99.9704842915</c:v>
                </c:pt>
                <c:pt idx="639">
                  <c:v>99.974128753</c:v>
                </c:pt>
                <c:pt idx="640">
                  <c:v>99.9738857818</c:v>
                </c:pt>
                <c:pt idx="641">
                  <c:v>99.97483737629999</c:v>
                </c:pt>
                <c:pt idx="642">
                  <c:v>99.97507772889999</c:v>
                </c:pt>
                <c:pt idx="643">
                  <c:v>99.9744174522</c:v>
                </c:pt>
                <c:pt idx="644">
                  <c:v>99.9749222085</c:v>
                </c:pt>
                <c:pt idx="645">
                  <c:v>99.9751857868</c:v>
                </c:pt>
                <c:pt idx="646">
                  <c:v>99.9760909582</c:v>
                </c:pt>
                <c:pt idx="647">
                  <c:v>99.97603735809999</c:v>
                </c:pt>
                <c:pt idx="648">
                  <c:v>99.9759167986</c:v>
                </c:pt>
                <c:pt idx="649">
                  <c:v>99.97556219669998</c:v>
                </c:pt>
                <c:pt idx="650">
                  <c:v>99.97575053879999</c:v>
                </c:pt>
                <c:pt idx="651">
                  <c:v>99.97553553799999</c:v>
                </c:pt>
                <c:pt idx="652">
                  <c:v>99.97245615569999</c:v>
                </c:pt>
                <c:pt idx="653">
                  <c:v>99.9713566083</c:v>
                </c:pt>
                <c:pt idx="654">
                  <c:v>99.9710097177</c:v>
                </c:pt>
                <c:pt idx="655">
                  <c:v>99.9709176803</c:v>
                </c:pt>
                <c:pt idx="656">
                  <c:v>99.97139045279997</c:v>
                </c:pt>
                <c:pt idx="657">
                  <c:v>99.971350283</c:v>
                </c:pt>
                <c:pt idx="658">
                  <c:v>99.97264536599998</c:v>
                </c:pt>
                <c:pt idx="659">
                  <c:v>99.9716248588</c:v>
                </c:pt>
                <c:pt idx="660">
                  <c:v>99.9680356479</c:v>
                </c:pt>
                <c:pt idx="661">
                  <c:v>99.9680667665</c:v>
                </c:pt>
                <c:pt idx="662">
                  <c:v>99.9676024683</c:v>
                </c:pt>
                <c:pt idx="663">
                  <c:v>99.9693097941</c:v>
                </c:pt>
                <c:pt idx="664">
                  <c:v>99.9690910696</c:v>
                </c:pt>
                <c:pt idx="665">
                  <c:v>99.9694076521</c:v>
                </c:pt>
                <c:pt idx="666">
                  <c:v>99.9704430605</c:v>
                </c:pt>
                <c:pt idx="667">
                  <c:v>99.9685495252</c:v>
                </c:pt>
                <c:pt idx="668">
                  <c:v>99.9686392296</c:v>
                </c:pt>
                <c:pt idx="669">
                  <c:v>99.9688933286</c:v>
                </c:pt>
                <c:pt idx="670">
                  <c:v>99.9681690685</c:v>
                </c:pt>
                <c:pt idx="671">
                  <c:v>99.9682848822</c:v>
                </c:pt>
                <c:pt idx="672">
                  <c:v>99.9675795168</c:v>
                </c:pt>
                <c:pt idx="673">
                  <c:v>99.9666750451</c:v>
                </c:pt>
                <c:pt idx="674">
                  <c:v>99.96536287169997</c:v>
                </c:pt>
                <c:pt idx="675">
                  <c:v>99.9658255618</c:v>
                </c:pt>
                <c:pt idx="676">
                  <c:v>99.9605297831</c:v>
                </c:pt>
                <c:pt idx="677">
                  <c:v>99.9614814741</c:v>
                </c:pt>
                <c:pt idx="678">
                  <c:v>99.9623193031</c:v>
                </c:pt>
                <c:pt idx="679">
                  <c:v>99.9654678517</c:v>
                </c:pt>
                <c:pt idx="680">
                  <c:v>99.965913797</c:v>
                </c:pt>
                <c:pt idx="681">
                  <c:v>99.9510250959</c:v>
                </c:pt>
                <c:pt idx="682">
                  <c:v>99.9426645099</c:v>
                </c:pt>
                <c:pt idx="683">
                  <c:v>99.9414291549</c:v>
                </c:pt>
                <c:pt idx="684">
                  <c:v>99.90682285199999</c:v>
                </c:pt>
                <c:pt idx="685">
                  <c:v>99.90696411099998</c:v>
                </c:pt>
                <c:pt idx="686">
                  <c:v>99.9027164459</c:v>
                </c:pt>
                <c:pt idx="687">
                  <c:v>99.90199805260001</c:v>
                </c:pt>
                <c:pt idx="688">
                  <c:v>99.90494189109998</c:v>
                </c:pt>
                <c:pt idx="689">
                  <c:v>99.90517139769999</c:v>
                </c:pt>
                <c:pt idx="690">
                  <c:v>99.9033158759</c:v>
                </c:pt>
                <c:pt idx="691">
                  <c:v>99.9020434653</c:v>
                </c:pt>
                <c:pt idx="692">
                  <c:v>99.89901177</c:v>
                </c:pt>
                <c:pt idx="693">
                  <c:v>99.89938729259998</c:v>
                </c:pt>
                <c:pt idx="694">
                  <c:v>99.90234118749999</c:v>
                </c:pt>
                <c:pt idx="695">
                  <c:v>99.90053505349996</c:v>
                </c:pt>
                <c:pt idx="696">
                  <c:v>99.8990513802</c:v>
                </c:pt>
                <c:pt idx="697">
                  <c:v>99.896621818</c:v>
                </c:pt>
                <c:pt idx="698">
                  <c:v>99.89663081599998</c:v>
                </c:pt>
                <c:pt idx="699">
                  <c:v>99.8975214213</c:v>
                </c:pt>
                <c:pt idx="700">
                  <c:v>99.89608832669998</c:v>
                </c:pt>
                <c:pt idx="701">
                  <c:v>99.8902789788</c:v>
                </c:pt>
                <c:pt idx="702">
                  <c:v>99.8892970197</c:v>
                </c:pt>
                <c:pt idx="703">
                  <c:v>99.8914235634</c:v>
                </c:pt>
                <c:pt idx="704">
                  <c:v>99.88257079289998</c:v>
                </c:pt>
                <c:pt idx="705">
                  <c:v>99.8801502448</c:v>
                </c:pt>
                <c:pt idx="706">
                  <c:v>99.88149009529998</c:v>
                </c:pt>
                <c:pt idx="707">
                  <c:v>99.88209179299999</c:v>
                </c:pt>
                <c:pt idx="708">
                  <c:v>99.8816531816</c:v>
                </c:pt>
                <c:pt idx="709">
                  <c:v>99.8896460942</c:v>
                </c:pt>
                <c:pt idx="710">
                  <c:v>99.8896608955</c:v>
                </c:pt>
                <c:pt idx="711">
                  <c:v>99.8878276222</c:v>
                </c:pt>
                <c:pt idx="712">
                  <c:v>99.88708818959996</c:v>
                </c:pt>
                <c:pt idx="713">
                  <c:v>99.8825347059</c:v>
                </c:pt>
                <c:pt idx="714">
                  <c:v>99.87637700319999</c:v>
                </c:pt>
                <c:pt idx="715">
                  <c:v>99.8750107616</c:v>
                </c:pt>
                <c:pt idx="716">
                  <c:v>99.87618160709997</c:v>
                </c:pt>
                <c:pt idx="717">
                  <c:v>99.873844799</c:v>
                </c:pt>
                <c:pt idx="718">
                  <c:v>99.86634018389996</c:v>
                </c:pt>
                <c:pt idx="719">
                  <c:v>99.861084039</c:v>
                </c:pt>
                <c:pt idx="720">
                  <c:v>99.8640539786</c:v>
                </c:pt>
                <c:pt idx="721">
                  <c:v>99.8630376358</c:v>
                </c:pt>
                <c:pt idx="722">
                  <c:v>99.8696283157</c:v>
                </c:pt>
                <c:pt idx="723">
                  <c:v>99.8705674743</c:v>
                </c:pt>
                <c:pt idx="724">
                  <c:v>99.8712383659</c:v>
                </c:pt>
                <c:pt idx="725">
                  <c:v>99.87802259489999</c:v>
                </c:pt>
                <c:pt idx="726">
                  <c:v>99.872973285</c:v>
                </c:pt>
                <c:pt idx="727">
                  <c:v>99.8694960383</c:v>
                </c:pt>
                <c:pt idx="728">
                  <c:v>99.8686839355</c:v>
                </c:pt>
                <c:pt idx="729">
                  <c:v>99.8633436196</c:v>
                </c:pt>
                <c:pt idx="730">
                  <c:v>99.86915310249996</c:v>
                </c:pt>
                <c:pt idx="731">
                  <c:v>99.8691752032</c:v>
                </c:pt>
                <c:pt idx="732">
                  <c:v>99.87176313099997</c:v>
                </c:pt>
                <c:pt idx="733">
                  <c:v>99.869117909</c:v>
                </c:pt>
                <c:pt idx="734">
                  <c:v>99.86957583189997</c:v>
                </c:pt>
                <c:pt idx="735">
                  <c:v>99.87056811219998</c:v>
                </c:pt>
                <c:pt idx="736">
                  <c:v>99.87097484069999</c:v>
                </c:pt>
                <c:pt idx="737">
                  <c:v>99.87216188710001</c:v>
                </c:pt>
                <c:pt idx="738">
                  <c:v>99.87347077369999</c:v>
                </c:pt>
                <c:pt idx="739">
                  <c:v>99.87629853349999</c:v>
                </c:pt>
                <c:pt idx="740">
                  <c:v>99.87500693520001</c:v>
                </c:pt>
                <c:pt idx="741">
                  <c:v>99.8755490892</c:v>
                </c:pt>
                <c:pt idx="742">
                  <c:v>99.8741327808</c:v>
                </c:pt>
                <c:pt idx="743">
                  <c:v>99.87389664840001</c:v>
                </c:pt>
                <c:pt idx="744">
                  <c:v>99.87235624159999</c:v>
                </c:pt>
                <c:pt idx="745">
                  <c:v>99.8693534179</c:v>
                </c:pt>
                <c:pt idx="746">
                  <c:v>99.87348815299997</c:v>
                </c:pt>
                <c:pt idx="747">
                  <c:v>99.8746091835</c:v>
                </c:pt>
                <c:pt idx="748">
                  <c:v>99.8774574692</c:v>
                </c:pt>
                <c:pt idx="749">
                  <c:v>99.903510026</c:v>
                </c:pt>
                <c:pt idx="750">
                  <c:v>99.9079172095</c:v>
                </c:pt>
                <c:pt idx="751">
                  <c:v>99.901110859</c:v>
                </c:pt>
                <c:pt idx="752">
                  <c:v>99.90244325969998</c:v>
                </c:pt>
                <c:pt idx="753">
                  <c:v>99.89842150929998</c:v>
                </c:pt>
                <c:pt idx="754">
                  <c:v>99.8962236642</c:v>
                </c:pt>
                <c:pt idx="755">
                  <c:v>99.89677161900001</c:v>
                </c:pt>
                <c:pt idx="756">
                  <c:v>99.89910625429998</c:v>
                </c:pt>
                <c:pt idx="757">
                  <c:v>99.9069437662</c:v>
                </c:pt>
                <c:pt idx="758">
                  <c:v>99.908369425</c:v>
                </c:pt>
                <c:pt idx="759">
                  <c:v>99.9005569809</c:v>
                </c:pt>
                <c:pt idx="760">
                  <c:v>99.8923938073</c:v>
                </c:pt>
                <c:pt idx="761">
                  <c:v>99.8926397651</c:v>
                </c:pt>
                <c:pt idx="762">
                  <c:v>99.8938894091</c:v>
                </c:pt>
                <c:pt idx="763">
                  <c:v>99.89591795290001</c:v>
                </c:pt>
                <c:pt idx="764">
                  <c:v>99.89172781950001</c:v>
                </c:pt>
                <c:pt idx="765">
                  <c:v>99.8917426994</c:v>
                </c:pt>
                <c:pt idx="766">
                  <c:v>99.8901926919</c:v>
                </c:pt>
                <c:pt idx="767">
                  <c:v>99.88928744499998</c:v>
                </c:pt>
                <c:pt idx="768">
                  <c:v>99.8869870751</c:v>
                </c:pt>
                <c:pt idx="769">
                  <c:v>99.8902273993</c:v>
                </c:pt>
                <c:pt idx="770">
                  <c:v>99.88677160429997</c:v>
                </c:pt>
                <c:pt idx="771">
                  <c:v>99.88670106150001</c:v>
                </c:pt>
                <c:pt idx="772">
                  <c:v>99.8910549763</c:v>
                </c:pt>
                <c:pt idx="773">
                  <c:v>99.89333713359997</c:v>
                </c:pt>
                <c:pt idx="774">
                  <c:v>99.8856552599</c:v>
                </c:pt>
                <c:pt idx="775">
                  <c:v>99.88610584129998</c:v>
                </c:pt>
                <c:pt idx="776">
                  <c:v>99.88534160649999</c:v>
                </c:pt>
                <c:pt idx="777">
                  <c:v>99.88643975479997</c:v>
                </c:pt>
                <c:pt idx="778">
                  <c:v>99.88800533359999</c:v>
                </c:pt>
                <c:pt idx="779">
                  <c:v>99.9012969392</c:v>
                </c:pt>
                <c:pt idx="780">
                  <c:v>99.9010273438</c:v>
                </c:pt>
                <c:pt idx="781">
                  <c:v>99.9010463578</c:v>
                </c:pt>
                <c:pt idx="782">
                  <c:v>99.9015369121</c:v>
                </c:pt>
                <c:pt idx="783">
                  <c:v>99.9106417873</c:v>
                </c:pt>
                <c:pt idx="784">
                  <c:v>99.9105680504</c:v>
                </c:pt>
                <c:pt idx="785">
                  <c:v>99.8949333916</c:v>
                </c:pt>
                <c:pt idx="786">
                  <c:v>99.89657617139999</c:v>
                </c:pt>
                <c:pt idx="787">
                  <c:v>99.8950995009</c:v>
                </c:pt>
                <c:pt idx="788">
                  <c:v>99.89594701999997</c:v>
                </c:pt>
                <c:pt idx="789">
                  <c:v>99.8962787391</c:v>
                </c:pt>
                <c:pt idx="790">
                  <c:v>99.8926576178</c:v>
                </c:pt>
                <c:pt idx="791">
                  <c:v>99.89749885560001</c:v>
                </c:pt>
                <c:pt idx="792">
                  <c:v>99.90525272719998</c:v>
                </c:pt>
                <c:pt idx="793">
                  <c:v>99.9049671299</c:v>
                </c:pt>
                <c:pt idx="794">
                  <c:v>99.9096025265</c:v>
                </c:pt>
                <c:pt idx="795">
                  <c:v>99.9065239627</c:v>
                </c:pt>
                <c:pt idx="796">
                  <c:v>99.9066620465</c:v>
                </c:pt>
                <c:pt idx="797">
                  <c:v>99.8994949539</c:v>
                </c:pt>
                <c:pt idx="798">
                  <c:v>99.9062345432</c:v>
                </c:pt>
                <c:pt idx="799">
                  <c:v>99.9057476119</c:v>
                </c:pt>
                <c:pt idx="800">
                  <c:v>99.9042110983</c:v>
                </c:pt>
                <c:pt idx="801">
                  <c:v>99.9057193359</c:v>
                </c:pt>
                <c:pt idx="802">
                  <c:v>99.9048950846</c:v>
                </c:pt>
                <c:pt idx="803">
                  <c:v>99.9055746036</c:v>
                </c:pt>
                <c:pt idx="804">
                  <c:v>99.9048550307</c:v>
                </c:pt>
                <c:pt idx="805">
                  <c:v>99.9082157258</c:v>
                </c:pt>
                <c:pt idx="806">
                  <c:v>99.9080749273</c:v>
                </c:pt>
                <c:pt idx="807">
                  <c:v>99.9074278393</c:v>
                </c:pt>
                <c:pt idx="808">
                  <c:v>99.9098218159</c:v>
                </c:pt>
                <c:pt idx="809">
                  <c:v>99.909366807</c:v>
                </c:pt>
                <c:pt idx="810">
                  <c:v>99.9119856004</c:v>
                </c:pt>
                <c:pt idx="811">
                  <c:v>99.9181151588</c:v>
                </c:pt>
                <c:pt idx="812">
                  <c:v>99.9165706807</c:v>
                </c:pt>
                <c:pt idx="813">
                  <c:v>99.91632682159998</c:v>
                </c:pt>
                <c:pt idx="814">
                  <c:v>99.9156048088</c:v>
                </c:pt>
                <c:pt idx="815">
                  <c:v>99.90586801249995</c:v>
                </c:pt>
                <c:pt idx="816">
                  <c:v>99.9140539648</c:v>
                </c:pt>
                <c:pt idx="817">
                  <c:v>99.9136005048</c:v>
                </c:pt>
                <c:pt idx="818">
                  <c:v>99.9144644916</c:v>
                </c:pt>
                <c:pt idx="819">
                  <c:v>99.9152167554</c:v>
                </c:pt>
                <c:pt idx="820">
                  <c:v>99.9160995634</c:v>
                </c:pt>
                <c:pt idx="821">
                  <c:v>99.915865881</c:v>
                </c:pt>
                <c:pt idx="822">
                  <c:v>99.9097661588</c:v>
                </c:pt>
                <c:pt idx="823">
                  <c:v>99.9128399714</c:v>
                </c:pt>
                <c:pt idx="824">
                  <c:v>99.90241380019998</c:v>
                </c:pt>
                <c:pt idx="825">
                  <c:v>99.908427039</c:v>
                </c:pt>
                <c:pt idx="826">
                  <c:v>99.90676804260001</c:v>
                </c:pt>
                <c:pt idx="827">
                  <c:v>99.9096032823</c:v>
                </c:pt>
                <c:pt idx="828">
                  <c:v>99.9019249798</c:v>
                </c:pt>
                <c:pt idx="829">
                  <c:v>99.9021189212</c:v>
                </c:pt>
                <c:pt idx="830">
                  <c:v>99.9000631322</c:v>
                </c:pt>
                <c:pt idx="831">
                  <c:v>99.8951639281</c:v>
                </c:pt>
                <c:pt idx="832">
                  <c:v>99.8982110443</c:v>
                </c:pt>
                <c:pt idx="833">
                  <c:v>99.89278619459999</c:v>
                </c:pt>
                <c:pt idx="834">
                  <c:v>99.8945611507</c:v>
                </c:pt>
                <c:pt idx="835">
                  <c:v>99.90003584740001</c:v>
                </c:pt>
                <c:pt idx="836">
                  <c:v>99.8983641452</c:v>
                </c:pt>
                <c:pt idx="837">
                  <c:v>99.89642758399998</c:v>
                </c:pt>
                <c:pt idx="838">
                  <c:v>99.8956651363</c:v>
                </c:pt>
                <c:pt idx="839">
                  <c:v>99.8941525445</c:v>
                </c:pt>
                <c:pt idx="840">
                  <c:v>99.8927269683</c:v>
                </c:pt>
                <c:pt idx="841">
                  <c:v>99.89225413669999</c:v>
                </c:pt>
                <c:pt idx="842">
                  <c:v>99.88882135699998</c:v>
                </c:pt>
                <c:pt idx="843">
                  <c:v>99.88468215309999</c:v>
                </c:pt>
                <c:pt idx="844">
                  <c:v>99.87244496069997</c:v>
                </c:pt>
                <c:pt idx="845">
                  <c:v>99.87503401029998</c:v>
                </c:pt>
                <c:pt idx="846">
                  <c:v>99.87106018839998</c:v>
                </c:pt>
                <c:pt idx="847">
                  <c:v>99.87289701779997</c:v>
                </c:pt>
                <c:pt idx="848">
                  <c:v>99.87169229200001</c:v>
                </c:pt>
                <c:pt idx="849">
                  <c:v>99.876459606</c:v>
                </c:pt>
                <c:pt idx="850">
                  <c:v>99.8888234627</c:v>
                </c:pt>
                <c:pt idx="851">
                  <c:v>99.87788999999998</c:v>
                </c:pt>
                <c:pt idx="852">
                  <c:v>99.880255993</c:v>
                </c:pt>
                <c:pt idx="853">
                  <c:v>99.87970519739997</c:v>
                </c:pt>
                <c:pt idx="854">
                  <c:v>99.87887203989997</c:v>
                </c:pt>
                <c:pt idx="855">
                  <c:v>99.8804447908</c:v>
                </c:pt>
                <c:pt idx="856">
                  <c:v>99.87890687599997</c:v>
                </c:pt>
                <c:pt idx="857">
                  <c:v>99.87760447799998</c:v>
                </c:pt>
                <c:pt idx="858">
                  <c:v>99.8907809496</c:v>
                </c:pt>
                <c:pt idx="859">
                  <c:v>99.8864849011</c:v>
                </c:pt>
                <c:pt idx="860">
                  <c:v>99.8850139571</c:v>
                </c:pt>
                <c:pt idx="861">
                  <c:v>99.8874353879</c:v>
                </c:pt>
                <c:pt idx="862">
                  <c:v>99.89257837789995</c:v>
                </c:pt>
                <c:pt idx="863">
                  <c:v>99.8874700402</c:v>
                </c:pt>
                <c:pt idx="864">
                  <c:v>99.88841772239999</c:v>
                </c:pt>
                <c:pt idx="865">
                  <c:v>99.8872995941</c:v>
                </c:pt>
                <c:pt idx="866">
                  <c:v>99.884976795</c:v>
                </c:pt>
                <c:pt idx="867">
                  <c:v>99.8846693108</c:v>
                </c:pt>
                <c:pt idx="868">
                  <c:v>99.88087784429999</c:v>
                </c:pt>
                <c:pt idx="869">
                  <c:v>99.88003822749995</c:v>
                </c:pt>
                <c:pt idx="870">
                  <c:v>99.8781270653</c:v>
                </c:pt>
                <c:pt idx="871">
                  <c:v>99.8791277217</c:v>
                </c:pt>
                <c:pt idx="872">
                  <c:v>99.877882681</c:v>
                </c:pt>
                <c:pt idx="873">
                  <c:v>99.8713169292</c:v>
                </c:pt>
                <c:pt idx="874">
                  <c:v>99.8705853293</c:v>
                </c:pt>
                <c:pt idx="875">
                  <c:v>99.85876036960001</c:v>
                </c:pt>
                <c:pt idx="876">
                  <c:v>99.85310309239999</c:v>
                </c:pt>
                <c:pt idx="877">
                  <c:v>99.8500831992</c:v>
                </c:pt>
                <c:pt idx="878">
                  <c:v>99.8496137693</c:v>
                </c:pt>
                <c:pt idx="879">
                  <c:v>99.849277695</c:v>
                </c:pt>
                <c:pt idx="880">
                  <c:v>99.85139160369997</c:v>
                </c:pt>
                <c:pt idx="881">
                  <c:v>99.85138617539997</c:v>
                </c:pt>
                <c:pt idx="882">
                  <c:v>99.85052263649999</c:v>
                </c:pt>
                <c:pt idx="883">
                  <c:v>99.8502467832</c:v>
                </c:pt>
                <c:pt idx="884">
                  <c:v>99.8499040694</c:v>
                </c:pt>
                <c:pt idx="885">
                  <c:v>99.846866898</c:v>
                </c:pt>
                <c:pt idx="886">
                  <c:v>99.843865284</c:v>
                </c:pt>
                <c:pt idx="887">
                  <c:v>99.84935250789997</c:v>
                </c:pt>
                <c:pt idx="888">
                  <c:v>99.83548694049999</c:v>
                </c:pt>
                <c:pt idx="889">
                  <c:v>99.85101023759997</c:v>
                </c:pt>
                <c:pt idx="890">
                  <c:v>99.8562231763</c:v>
                </c:pt>
                <c:pt idx="891">
                  <c:v>99.8556854796</c:v>
                </c:pt>
                <c:pt idx="892">
                  <c:v>99.84820989729998</c:v>
                </c:pt>
                <c:pt idx="893">
                  <c:v>99.8194112244</c:v>
                </c:pt>
                <c:pt idx="894">
                  <c:v>99.8162983806</c:v>
                </c:pt>
                <c:pt idx="895">
                  <c:v>99.8154097139</c:v>
                </c:pt>
                <c:pt idx="896">
                  <c:v>99.8189992497</c:v>
                </c:pt>
                <c:pt idx="897">
                  <c:v>99.8142844004</c:v>
                </c:pt>
                <c:pt idx="898">
                  <c:v>99.81854400349997</c:v>
                </c:pt>
                <c:pt idx="899">
                  <c:v>99.8148260264</c:v>
                </c:pt>
                <c:pt idx="900">
                  <c:v>99.8132229875</c:v>
                </c:pt>
                <c:pt idx="901">
                  <c:v>99.80455270740001</c:v>
                </c:pt>
                <c:pt idx="902">
                  <c:v>99.7982136014</c:v>
                </c:pt>
                <c:pt idx="903">
                  <c:v>99.791729597</c:v>
                </c:pt>
                <c:pt idx="904">
                  <c:v>99.8029490612</c:v>
                </c:pt>
                <c:pt idx="905">
                  <c:v>99.8005698789</c:v>
                </c:pt>
                <c:pt idx="906">
                  <c:v>99.8008229918</c:v>
                </c:pt>
                <c:pt idx="907">
                  <c:v>99.8102253541</c:v>
                </c:pt>
                <c:pt idx="908">
                  <c:v>99.81810775199999</c:v>
                </c:pt>
                <c:pt idx="909">
                  <c:v>99.8206234205</c:v>
                </c:pt>
                <c:pt idx="910">
                  <c:v>99.8219160143</c:v>
                </c:pt>
                <c:pt idx="911">
                  <c:v>99.82180772940001</c:v>
                </c:pt>
                <c:pt idx="912">
                  <c:v>99.8209916222</c:v>
                </c:pt>
                <c:pt idx="913">
                  <c:v>99.82055107479997</c:v>
                </c:pt>
                <c:pt idx="914">
                  <c:v>99.8161592818</c:v>
                </c:pt>
                <c:pt idx="915">
                  <c:v>99.8120252413</c:v>
                </c:pt>
                <c:pt idx="916">
                  <c:v>99.81697191630001</c:v>
                </c:pt>
                <c:pt idx="917">
                  <c:v>99.8093442639</c:v>
                </c:pt>
                <c:pt idx="918">
                  <c:v>99.79592307</c:v>
                </c:pt>
                <c:pt idx="919">
                  <c:v>99.7944163514</c:v>
                </c:pt>
                <c:pt idx="920">
                  <c:v>99.7963907069</c:v>
                </c:pt>
                <c:pt idx="921">
                  <c:v>99.7960365492</c:v>
                </c:pt>
                <c:pt idx="922">
                  <c:v>99.7941696699</c:v>
                </c:pt>
                <c:pt idx="923">
                  <c:v>99.7315957431</c:v>
                </c:pt>
                <c:pt idx="924">
                  <c:v>99.7333479462</c:v>
                </c:pt>
                <c:pt idx="925">
                  <c:v>99.77834766310001</c:v>
                </c:pt>
                <c:pt idx="926">
                  <c:v>99.7786951253</c:v>
                </c:pt>
                <c:pt idx="927">
                  <c:v>99.80539158759998</c:v>
                </c:pt>
                <c:pt idx="928">
                  <c:v>99.8065045392</c:v>
                </c:pt>
                <c:pt idx="929">
                  <c:v>99.8001614272</c:v>
                </c:pt>
                <c:pt idx="930">
                  <c:v>99.8074127598</c:v>
                </c:pt>
                <c:pt idx="931">
                  <c:v>99.809173615</c:v>
                </c:pt>
                <c:pt idx="932">
                  <c:v>99.8046841041</c:v>
                </c:pt>
                <c:pt idx="933">
                  <c:v>99.8171797867</c:v>
                </c:pt>
                <c:pt idx="934">
                  <c:v>99.81671613949999</c:v>
                </c:pt>
                <c:pt idx="935">
                  <c:v>99.81546089939998</c:v>
                </c:pt>
                <c:pt idx="936">
                  <c:v>99.80708527340001</c:v>
                </c:pt>
                <c:pt idx="937">
                  <c:v>99.7995176686</c:v>
                </c:pt>
                <c:pt idx="938">
                  <c:v>99.82918129339998</c:v>
                </c:pt>
                <c:pt idx="939">
                  <c:v>99.8259204913</c:v>
                </c:pt>
                <c:pt idx="940">
                  <c:v>99.85080102139999</c:v>
                </c:pt>
                <c:pt idx="941">
                  <c:v>99.84758559709998</c:v>
                </c:pt>
                <c:pt idx="942">
                  <c:v>99.85076805149998</c:v>
                </c:pt>
                <c:pt idx="943">
                  <c:v>99.85070230149995</c:v>
                </c:pt>
                <c:pt idx="944">
                  <c:v>99.84660810859997</c:v>
                </c:pt>
                <c:pt idx="945">
                  <c:v>99.84673422269996</c:v>
                </c:pt>
                <c:pt idx="946">
                  <c:v>99.8484913882</c:v>
                </c:pt>
                <c:pt idx="947">
                  <c:v>99.8490073987</c:v>
                </c:pt>
                <c:pt idx="948">
                  <c:v>99.8495151036</c:v>
                </c:pt>
                <c:pt idx="949">
                  <c:v>99.8485229728</c:v>
                </c:pt>
                <c:pt idx="950">
                  <c:v>99.8502316813</c:v>
                </c:pt>
                <c:pt idx="951">
                  <c:v>99.8552738856</c:v>
                </c:pt>
                <c:pt idx="952">
                  <c:v>99.8395504506</c:v>
                </c:pt>
                <c:pt idx="953">
                  <c:v>99.83639776610001</c:v>
                </c:pt>
                <c:pt idx="954">
                  <c:v>99.8317696995</c:v>
                </c:pt>
                <c:pt idx="955">
                  <c:v>99.8315887463</c:v>
                </c:pt>
                <c:pt idx="956">
                  <c:v>99.8342010171</c:v>
                </c:pt>
                <c:pt idx="957">
                  <c:v>99.83499177989998</c:v>
                </c:pt>
                <c:pt idx="958">
                  <c:v>99.87496772</c:v>
                </c:pt>
                <c:pt idx="959">
                  <c:v>99.88134183629998</c:v>
                </c:pt>
                <c:pt idx="960">
                  <c:v>99.88039260470001</c:v>
                </c:pt>
                <c:pt idx="961">
                  <c:v>99.87570055349997</c:v>
                </c:pt>
                <c:pt idx="962">
                  <c:v>99.87786311799996</c:v>
                </c:pt>
                <c:pt idx="963">
                  <c:v>99.87254162950001</c:v>
                </c:pt>
                <c:pt idx="964">
                  <c:v>99.8803281693</c:v>
                </c:pt>
                <c:pt idx="965">
                  <c:v>99.87876017079999</c:v>
                </c:pt>
                <c:pt idx="966">
                  <c:v>99.8899625479</c:v>
                </c:pt>
                <c:pt idx="967">
                  <c:v>99.89630772339999</c:v>
                </c:pt>
                <c:pt idx="968">
                  <c:v>99.8932624576</c:v>
                </c:pt>
                <c:pt idx="969">
                  <c:v>99.8908309679</c:v>
                </c:pt>
                <c:pt idx="970">
                  <c:v>99.89220218379997</c:v>
                </c:pt>
                <c:pt idx="971">
                  <c:v>99.89298185719998</c:v>
                </c:pt>
                <c:pt idx="972">
                  <c:v>99.8909925447</c:v>
                </c:pt>
                <c:pt idx="973">
                  <c:v>99.89597650779999</c:v>
                </c:pt>
                <c:pt idx="974">
                  <c:v>99.8965186659</c:v>
                </c:pt>
                <c:pt idx="975">
                  <c:v>99.89538674999999</c:v>
                </c:pt>
                <c:pt idx="976">
                  <c:v>99.89305511400001</c:v>
                </c:pt>
                <c:pt idx="977">
                  <c:v>99.88643185669997</c:v>
                </c:pt>
                <c:pt idx="978">
                  <c:v>99.8876590222</c:v>
                </c:pt>
                <c:pt idx="979">
                  <c:v>99.88593809319998</c:v>
                </c:pt>
                <c:pt idx="980">
                  <c:v>99.88953471089997</c:v>
                </c:pt>
                <c:pt idx="981">
                  <c:v>99.88844188820001</c:v>
                </c:pt>
                <c:pt idx="982">
                  <c:v>99.88970295099999</c:v>
                </c:pt>
                <c:pt idx="983">
                  <c:v>99.89143685779999</c:v>
                </c:pt>
                <c:pt idx="984">
                  <c:v>99.8912816313</c:v>
                </c:pt>
                <c:pt idx="985">
                  <c:v>99.88173612129997</c:v>
                </c:pt>
                <c:pt idx="986">
                  <c:v>99.8811965893</c:v>
                </c:pt>
                <c:pt idx="987">
                  <c:v>99.88599943129998</c:v>
                </c:pt>
                <c:pt idx="988">
                  <c:v>99.88514670399996</c:v>
                </c:pt>
                <c:pt idx="989">
                  <c:v>99.88541157319999</c:v>
                </c:pt>
                <c:pt idx="990">
                  <c:v>99.8811187837</c:v>
                </c:pt>
                <c:pt idx="991">
                  <c:v>99.8816291024</c:v>
                </c:pt>
                <c:pt idx="992">
                  <c:v>99.87532203869999</c:v>
                </c:pt>
                <c:pt idx="993">
                  <c:v>99.8836647813</c:v>
                </c:pt>
                <c:pt idx="994">
                  <c:v>99.88327730490001</c:v>
                </c:pt>
                <c:pt idx="995">
                  <c:v>99.87816752329996</c:v>
                </c:pt>
                <c:pt idx="996">
                  <c:v>99.88035981859998</c:v>
                </c:pt>
                <c:pt idx="997">
                  <c:v>99.88330705579999</c:v>
                </c:pt>
                <c:pt idx="998">
                  <c:v>99.88244215509995</c:v>
                </c:pt>
                <c:pt idx="999">
                  <c:v>99.87817916439998</c:v>
                </c:pt>
                <c:pt idx="1000">
                  <c:v>99.87648791589999</c:v>
                </c:pt>
                <c:pt idx="1001">
                  <c:v>99.86364753469996</c:v>
                </c:pt>
                <c:pt idx="1002">
                  <c:v>99.87010679700001</c:v>
                </c:pt>
                <c:pt idx="1003">
                  <c:v>99.85908575769999</c:v>
                </c:pt>
                <c:pt idx="1004">
                  <c:v>99.84748407799998</c:v>
                </c:pt>
                <c:pt idx="1005">
                  <c:v>99.81784077269997</c:v>
                </c:pt>
                <c:pt idx="1006">
                  <c:v>99.8160912414</c:v>
                </c:pt>
                <c:pt idx="1007">
                  <c:v>99.8086437853</c:v>
                </c:pt>
                <c:pt idx="1008">
                  <c:v>99.8086891641</c:v>
                </c:pt>
                <c:pt idx="1009">
                  <c:v>99.8011944023</c:v>
                </c:pt>
                <c:pt idx="1010">
                  <c:v>99.8117491853</c:v>
                </c:pt>
                <c:pt idx="1011">
                  <c:v>99.8091959531</c:v>
                </c:pt>
                <c:pt idx="1012">
                  <c:v>99.8053267488</c:v>
                </c:pt>
                <c:pt idx="1013">
                  <c:v>99.8072604349</c:v>
                </c:pt>
                <c:pt idx="1014">
                  <c:v>99.8057990618</c:v>
                </c:pt>
                <c:pt idx="1015">
                  <c:v>99.79947887209998</c:v>
                </c:pt>
                <c:pt idx="1016">
                  <c:v>99.77537137029995</c:v>
                </c:pt>
                <c:pt idx="1017">
                  <c:v>99.7809516521</c:v>
                </c:pt>
                <c:pt idx="1018">
                  <c:v>99.78301336369998</c:v>
                </c:pt>
                <c:pt idx="1019">
                  <c:v>99.78079115419999</c:v>
                </c:pt>
                <c:pt idx="1020">
                  <c:v>99.7839371291</c:v>
                </c:pt>
                <c:pt idx="1021">
                  <c:v>99.77868657849999</c:v>
                </c:pt>
                <c:pt idx="1022">
                  <c:v>99.78236087769999</c:v>
                </c:pt>
                <c:pt idx="1023">
                  <c:v>99.76877242090001</c:v>
                </c:pt>
                <c:pt idx="1024">
                  <c:v>99.7577501217</c:v>
                </c:pt>
                <c:pt idx="1025">
                  <c:v>99.7603163731</c:v>
                </c:pt>
                <c:pt idx="1026">
                  <c:v>99.7640412961</c:v>
                </c:pt>
                <c:pt idx="1027">
                  <c:v>99.7606056861</c:v>
                </c:pt>
                <c:pt idx="1028">
                  <c:v>99.7838245821</c:v>
                </c:pt>
                <c:pt idx="1029">
                  <c:v>99.77513802579999</c:v>
                </c:pt>
                <c:pt idx="1030">
                  <c:v>99.75318768299998</c:v>
                </c:pt>
                <c:pt idx="1031">
                  <c:v>99.7440382651</c:v>
                </c:pt>
                <c:pt idx="1032">
                  <c:v>99.72546002350001</c:v>
                </c:pt>
                <c:pt idx="1033">
                  <c:v>99.72527912669999</c:v>
                </c:pt>
                <c:pt idx="1034">
                  <c:v>99.71807631009999</c:v>
                </c:pt>
                <c:pt idx="1035">
                  <c:v>99.7178448025</c:v>
                </c:pt>
                <c:pt idx="1036">
                  <c:v>99.7149572765</c:v>
                </c:pt>
                <c:pt idx="1037">
                  <c:v>99.74388930889998</c:v>
                </c:pt>
                <c:pt idx="1038">
                  <c:v>99.7274770959</c:v>
                </c:pt>
                <c:pt idx="1039">
                  <c:v>99.71683696869998</c:v>
                </c:pt>
                <c:pt idx="1040">
                  <c:v>99.7129990209</c:v>
                </c:pt>
                <c:pt idx="1041">
                  <c:v>99.7092193233</c:v>
                </c:pt>
                <c:pt idx="1042">
                  <c:v>99.7150100889</c:v>
                </c:pt>
                <c:pt idx="1043">
                  <c:v>99.7248830441</c:v>
                </c:pt>
                <c:pt idx="1044">
                  <c:v>99.7365243328</c:v>
                </c:pt>
                <c:pt idx="1045">
                  <c:v>99.7372493398</c:v>
                </c:pt>
                <c:pt idx="1046">
                  <c:v>99.72693010539999</c:v>
                </c:pt>
                <c:pt idx="1047">
                  <c:v>99.72547217519998</c:v>
                </c:pt>
                <c:pt idx="1048">
                  <c:v>99.7371852646</c:v>
                </c:pt>
                <c:pt idx="1049">
                  <c:v>99.7338084756</c:v>
                </c:pt>
                <c:pt idx="1050">
                  <c:v>99.7346931016</c:v>
                </c:pt>
                <c:pt idx="1051">
                  <c:v>99.7366932955</c:v>
                </c:pt>
                <c:pt idx="1052">
                  <c:v>99.7343681286</c:v>
                </c:pt>
                <c:pt idx="1053">
                  <c:v>99.73733712209999</c:v>
                </c:pt>
                <c:pt idx="1054">
                  <c:v>99.7379707197</c:v>
                </c:pt>
                <c:pt idx="1055">
                  <c:v>99.7332422655</c:v>
                </c:pt>
                <c:pt idx="1056">
                  <c:v>99.73129453289998</c:v>
                </c:pt>
                <c:pt idx="1057">
                  <c:v>99.7470685487</c:v>
                </c:pt>
                <c:pt idx="1058">
                  <c:v>99.73793781449999</c:v>
                </c:pt>
                <c:pt idx="1059">
                  <c:v>99.7380835957</c:v>
                </c:pt>
                <c:pt idx="1060">
                  <c:v>99.7425998553</c:v>
                </c:pt>
                <c:pt idx="1061">
                  <c:v>99.77241788329997</c:v>
                </c:pt>
                <c:pt idx="1062">
                  <c:v>99.76885899239998</c:v>
                </c:pt>
                <c:pt idx="1063">
                  <c:v>99.77876901789999</c:v>
                </c:pt>
                <c:pt idx="1064">
                  <c:v>99.79299772649999</c:v>
                </c:pt>
                <c:pt idx="1065">
                  <c:v>99.7935022576</c:v>
                </c:pt>
                <c:pt idx="1066">
                  <c:v>99.80071652940001</c:v>
                </c:pt>
                <c:pt idx="1067">
                  <c:v>99.7965357406</c:v>
                </c:pt>
                <c:pt idx="1068">
                  <c:v>99.7930846095</c:v>
                </c:pt>
                <c:pt idx="1069">
                  <c:v>99.80948982300001</c:v>
                </c:pt>
                <c:pt idx="1070">
                  <c:v>99.8379606645</c:v>
                </c:pt>
                <c:pt idx="1071">
                  <c:v>99.834231767</c:v>
                </c:pt>
                <c:pt idx="1072">
                  <c:v>99.8456570147</c:v>
                </c:pt>
                <c:pt idx="1073">
                  <c:v>99.84940732219997</c:v>
                </c:pt>
                <c:pt idx="1074">
                  <c:v>99.855260747</c:v>
                </c:pt>
                <c:pt idx="1075">
                  <c:v>99.8477161313</c:v>
                </c:pt>
                <c:pt idx="1076">
                  <c:v>99.8502091439</c:v>
                </c:pt>
                <c:pt idx="1077">
                  <c:v>99.8511334115</c:v>
                </c:pt>
                <c:pt idx="1078">
                  <c:v>99.84507123209998</c:v>
                </c:pt>
                <c:pt idx="1079">
                  <c:v>99.8449270892</c:v>
                </c:pt>
                <c:pt idx="1080">
                  <c:v>99.84816806889998</c:v>
                </c:pt>
                <c:pt idx="1081">
                  <c:v>99.8616779311</c:v>
                </c:pt>
                <c:pt idx="1082">
                  <c:v>99.8610365813</c:v>
                </c:pt>
                <c:pt idx="1083">
                  <c:v>99.8600948288</c:v>
                </c:pt>
                <c:pt idx="1084">
                  <c:v>99.85905343639999</c:v>
                </c:pt>
                <c:pt idx="1085">
                  <c:v>99.8045278729</c:v>
                </c:pt>
                <c:pt idx="1086">
                  <c:v>99.79917012649999</c:v>
                </c:pt>
                <c:pt idx="1087">
                  <c:v>99.79737748629998</c:v>
                </c:pt>
                <c:pt idx="1088">
                  <c:v>99.8112860778</c:v>
                </c:pt>
                <c:pt idx="1089">
                  <c:v>99.81293354749997</c:v>
                </c:pt>
                <c:pt idx="1090">
                  <c:v>99.81032851689999</c:v>
                </c:pt>
                <c:pt idx="1091">
                  <c:v>99.80971179369999</c:v>
                </c:pt>
                <c:pt idx="1092">
                  <c:v>99.80420955149998</c:v>
                </c:pt>
                <c:pt idx="1093">
                  <c:v>99.7953533007</c:v>
                </c:pt>
                <c:pt idx="1094">
                  <c:v>99.7978839244</c:v>
                </c:pt>
                <c:pt idx="1095">
                  <c:v>99.8094247603</c:v>
                </c:pt>
                <c:pt idx="1096">
                  <c:v>99.79655657569998</c:v>
                </c:pt>
                <c:pt idx="1097">
                  <c:v>99.7910339005</c:v>
                </c:pt>
                <c:pt idx="1098">
                  <c:v>99.7885709279</c:v>
                </c:pt>
                <c:pt idx="1099">
                  <c:v>99.7768048399</c:v>
                </c:pt>
                <c:pt idx="1100">
                  <c:v>99.7788102948</c:v>
                </c:pt>
                <c:pt idx="1101">
                  <c:v>99.77851682849999</c:v>
                </c:pt>
                <c:pt idx="1102">
                  <c:v>99.7504837282</c:v>
                </c:pt>
                <c:pt idx="1103">
                  <c:v>99.7499046691</c:v>
                </c:pt>
                <c:pt idx="1104">
                  <c:v>99.753965715</c:v>
                </c:pt>
                <c:pt idx="1105">
                  <c:v>99.7622586808</c:v>
                </c:pt>
                <c:pt idx="1106">
                  <c:v>99.76500435619997</c:v>
                </c:pt>
                <c:pt idx="1107">
                  <c:v>99.76555883309999</c:v>
                </c:pt>
                <c:pt idx="1108">
                  <c:v>99.75202038889998</c:v>
                </c:pt>
                <c:pt idx="1109">
                  <c:v>99.7499067766</c:v>
                </c:pt>
                <c:pt idx="1110">
                  <c:v>99.7545536775</c:v>
                </c:pt>
                <c:pt idx="1111">
                  <c:v>99.7743934739</c:v>
                </c:pt>
                <c:pt idx="1112">
                  <c:v>99.7552370553</c:v>
                </c:pt>
                <c:pt idx="1113">
                  <c:v>99.7434219907</c:v>
                </c:pt>
                <c:pt idx="1114">
                  <c:v>99.7412972944</c:v>
                </c:pt>
                <c:pt idx="1115">
                  <c:v>99.72570770179999</c:v>
                </c:pt>
                <c:pt idx="1116">
                  <c:v>99.7342484697</c:v>
                </c:pt>
                <c:pt idx="1117">
                  <c:v>99.7321525747</c:v>
                </c:pt>
                <c:pt idx="1118">
                  <c:v>99.7312429355</c:v>
                </c:pt>
                <c:pt idx="1119">
                  <c:v>99.73275603449999</c:v>
                </c:pt>
                <c:pt idx="1120">
                  <c:v>99.7356496502</c:v>
                </c:pt>
                <c:pt idx="1121">
                  <c:v>99.7382804208</c:v>
                </c:pt>
                <c:pt idx="1122">
                  <c:v>99.7236215062</c:v>
                </c:pt>
                <c:pt idx="1123">
                  <c:v>99.7232214674</c:v>
                </c:pt>
                <c:pt idx="1124">
                  <c:v>99.72056993859998</c:v>
                </c:pt>
                <c:pt idx="1125">
                  <c:v>99.7192883357</c:v>
                </c:pt>
                <c:pt idx="1126">
                  <c:v>99.68290634949999</c:v>
                </c:pt>
                <c:pt idx="1127">
                  <c:v>99.6846885418</c:v>
                </c:pt>
                <c:pt idx="1128">
                  <c:v>99.66249953549999</c:v>
                </c:pt>
                <c:pt idx="1129">
                  <c:v>99.6329621698</c:v>
                </c:pt>
                <c:pt idx="1130">
                  <c:v>99.649043227</c:v>
                </c:pt>
                <c:pt idx="1131">
                  <c:v>99.65737172430001</c:v>
                </c:pt>
                <c:pt idx="1132">
                  <c:v>99.66104637269999</c:v>
                </c:pt>
                <c:pt idx="1133">
                  <c:v>99.65868807099999</c:v>
                </c:pt>
                <c:pt idx="1134">
                  <c:v>99.6640520471</c:v>
                </c:pt>
                <c:pt idx="1135">
                  <c:v>99.6390952949</c:v>
                </c:pt>
                <c:pt idx="1136">
                  <c:v>99.64877568759996</c:v>
                </c:pt>
                <c:pt idx="1137">
                  <c:v>99.6347657669</c:v>
                </c:pt>
                <c:pt idx="1138">
                  <c:v>99.6196208023</c:v>
                </c:pt>
                <c:pt idx="1139">
                  <c:v>99.6139675891</c:v>
                </c:pt>
                <c:pt idx="1140">
                  <c:v>99.6144443422</c:v>
                </c:pt>
                <c:pt idx="1141">
                  <c:v>99.61285943119998</c:v>
                </c:pt>
                <c:pt idx="1142">
                  <c:v>99.6152996529</c:v>
                </c:pt>
                <c:pt idx="1143">
                  <c:v>99.63780103269998</c:v>
                </c:pt>
                <c:pt idx="1144">
                  <c:v>99.63827754239998</c:v>
                </c:pt>
                <c:pt idx="1145">
                  <c:v>99.6190845463</c:v>
                </c:pt>
                <c:pt idx="1146">
                  <c:v>99.61903206649998</c:v>
                </c:pt>
                <c:pt idx="1147">
                  <c:v>99.62878032789997</c:v>
                </c:pt>
                <c:pt idx="1148">
                  <c:v>99.62774511939998</c:v>
                </c:pt>
                <c:pt idx="1149">
                  <c:v>99.6381957295</c:v>
                </c:pt>
                <c:pt idx="1150">
                  <c:v>99.7456710588</c:v>
                </c:pt>
                <c:pt idx="1151">
                  <c:v>99.7588135379</c:v>
                </c:pt>
                <c:pt idx="1152">
                  <c:v>99.7612399056</c:v>
                </c:pt>
                <c:pt idx="1153">
                  <c:v>99.75950751089997</c:v>
                </c:pt>
                <c:pt idx="1154">
                  <c:v>99.76193208639998</c:v>
                </c:pt>
                <c:pt idx="1155">
                  <c:v>99.76533095889997</c:v>
                </c:pt>
                <c:pt idx="1156">
                  <c:v>99.769512531</c:v>
                </c:pt>
                <c:pt idx="1157">
                  <c:v>99.7871062315</c:v>
                </c:pt>
                <c:pt idx="1158">
                  <c:v>99.7834115823</c:v>
                </c:pt>
                <c:pt idx="1159">
                  <c:v>99.791983062</c:v>
                </c:pt>
                <c:pt idx="1160">
                  <c:v>99.8108348252</c:v>
                </c:pt>
                <c:pt idx="1161">
                  <c:v>99.84119731760001</c:v>
                </c:pt>
                <c:pt idx="1162">
                  <c:v>99.8483926695</c:v>
                </c:pt>
                <c:pt idx="1163">
                  <c:v>99.8519994403</c:v>
                </c:pt>
                <c:pt idx="1164">
                  <c:v>99.8637643022</c:v>
                </c:pt>
                <c:pt idx="1165">
                  <c:v>99.8679873407</c:v>
                </c:pt>
                <c:pt idx="1166">
                  <c:v>99.8680604239</c:v>
                </c:pt>
                <c:pt idx="1167">
                  <c:v>99.88383764309997</c:v>
                </c:pt>
                <c:pt idx="1168">
                  <c:v>99.8844415431</c:v>
                </c:pt>
                <c:pt idx="1169">
                  <c:v>99.8912071507</c:v>
                </c:pt>
                <c:pt idx="1170">
                  <c:v>99.88541886549999</c:v>
                </c:pt>
                <c:pt idx="1171">
                  <c:v>99.8865399772</c:v>
                </c:pt>
                <c:pt idx="1172">
                  <c:v>99.88544523149999</c:v>
                </c:pt>
                <c:pt idx="1173">
                  <c:v>99.88555216890001</c:v>
                </c:pt>
                <c:pt idx="1174">
                  <c:v>99.89084471140001</c:v>
                </c:pt>
                <c:pt idx="1175">
                  <c:v>99.8977508248</c:v>
                </c:pt>
                <c:pt idx="1176">
                  <c:v>99.8869801843</c:v>
                </c:pt>
                <c:pt idx="1177">
                  <c:v>99.9034400271</c:v>
                </c:pt>
                <c:pt idx="1178">
                  <c:v>99.9054125513</c:v>
                </c:pt>
                <c:pt idx="1179">
                  <c:v>99.9056600848</c:v>
                </c:pt>
                <c:pt idx="1180">
                  <c:v>99.9078858703</c:v>
                </c:pt>
                <c:pt idx="1181">
                  <c:v>99.9052280079</c:v>
                </c:pt>
                <c:pt idx="1182">
                  <c:v>99.9067251741</c:v>
                </c:pt>
                <c:pt idx="1183">
                  <c:v>99.906790198</c:v>
                </c:pt>
                <c:pt idx="1184">
                  <c:v>99.91084326</c:v>
                </c:pt>
                <c:pt idx="1185">
                  <c:v>99.9087876289</c:v>
                </c:pt>
                <c:pt idx="1186">
                  <c:v>99.9049746102</c:v>
                </c:pt>
                <c:pt idx="1187">
                  <c:v>99.9066057084</c:v>
                </c:pt>
                <c:pt idx="1188">
                  <c:v>99.9075939637</c:v>
                </c:pt>
                <c:pt idx="1189">
                  <c:v>99.91485043</c:v>
                </c:pt>
                <c:pt idx="1190">
                  <c:v>99.9150580703</c:v>
                </c:pt>
                <c:pt idx="1191">
                  <c:v>99.9123213931</c:v>
                </c:pt>
                <c:pt idx="1192">
                  <c:v>99.9118840593</c:v>
                </c:pt>
                <c:pt idx="1193">
                  <c:v>99.9112740717</c:v>
                </c:pt>
                <c:pt idx="1194">
                  <c:v>99.9116040869</c:v>
                </c:pt>
                <c:pt idx="1195">
                  <c:v>99.90227293460001</c:v>
                </c:pt>
                <c:pt idx="1196">
                  <c:v>99.9069215242</c:v>
                </c:pt>
                <c:pt idx="1197">
                  <c:v>99.9073706193</c:v>
                </c:pt>
                <c:pt idx="1198">
                  <c:v>99.9120542646</c:v>
                </c:pt>
                <c:pt idx="1199">
                  <c:v>99.9049011485</c:v>
                </c:pt>
                <c:pt idx="1200">
                  <c:v>99.9114908689</c:v>
                </c:pt>
                <c:pt idx="1201">
                  <c:v>99.9121010963</c:v>
                </c:pt>
                <c:pt idx="1202">
                  <c:v>99.90781895409998</c:v>
                </c:pt>
                <c:pt idx="1203">
                  <c:v>99.9097295367</c:v>
                </c:pt>
                <c:pt idx="1204">
                  <c:v>99.9013917147</c:v>
                </c:pt>
                <c:pt idx="1205">
                  <c:v>99.9002301678</c:v>
                </c:pt>
                <c:pt idx="1206">
                  <c:v>99.89794571</c:v>
                </c:pt>
                <c:pt idx="1207">
                  <c:v>99.89666454</c:v>
                </c:pt>
                <c:pt idx="1208">
                  <c:v>99.8888947973</c:v>
                </c:pt>
                <c:pt idx="1209">
                  <c:v>99.89070377829998</c:v>
                </c:pt>
                <c:pt idx="1210">
                  <c:v>99.8840509812</c:v>
                </c:pt>
                <c:pt idx="1211">
                  <c:v>99.88621821140001</c:v>
                </c:pt>
                <c:pt idx="1212">
                  <c:v>99.8804200868</c:v>
                </c:pt>
                <c:pt idx="1213">
                  <c:v>99.87971159619998</c:v>
                </c:pt>
                <c:pt idx="1214">
                  <c:v>99.87278979249997</c:v>
                </c:pt>
                <c:pt idx="1215">
                  <c:v>99.87307580879998</c:v>
                </c:pt>
                <c:pt idx="1216">
                  <c:v>99.87360731539997</c:v>
                </c:pt>
                <c:pt idx="1217">
                  <c:v>99.87185713509999</c:v>
                </c:pt>
                <c:pt idx="1218">
                  <c:v>99.85960687249998</c:v>
                </c:pt>
                <c:pt idx="1219">
                  <c:v>99.85448715069998</c:v>
                </c:pt>
                <c:pt idx="1220">
                  <c:v>99.83870697570001</c:v>
                </c:pt>
                <c:pt idx="1221">
                  <c:v>99.8344930048</c:v>
                </c:pt>
                <c:pt idx="1222">
                  <c:v>99.8243290695</c:v>
                </c:pt>
                <c:pt idx="1223">
                  <c:v>99.82259651979999</c:v>
                </c:pt>
                <c:pt idx="1224">
                  <c:v>99.83547115499995</c:v>
                </c:pt>
                <c:pt idx="1225">
                  <c:v>99.8386604927</c:v>
                </c:pt>
                <c:pt idx="1226">
                  <c:v>99.8354937416</c:v>
                </c:pt>
                <c:pt idx="1227">
                  <c:v>99.8309748657</c:v>
                </c:pt>
                <c:pt idx="1228">
                  <c:v>99.83887989779998</c:v>
                </c:pt>
                <c:pt idx="1229">
                  <c:v>99.8382046714</c:v>
                </c:pt>
                <c:pt idx="1230">
                  <c:v>99.841622701</c:v>
                </c:pt>
                <c:pt idx="1231">
                  <c:v>99.8399537956</c:v>
                </c:pt>
                <c:pt idx="1232">
                  <c:v>99.83777803559998</c:v>
                </c:pt>
                <c:pt idx="1233">
                  <c:v>99.8327949987</c:v>
                </c:pt>
                <c:pt idx="1234">
                  <c:v>99.8338677446</c:v>
                </c:pt>
                <c:pt idx="1235">
                  <c:v>99.833063288</c:v>
                </c:pt>
                <c:pt idx="1236">
                  <c:v>99.8612605472</c:v>
                </c:pt>
                <c:pt idx="1237">
                  <c:v>99.86234935349995</c:v>
                </c:pt>
                <c:pt idx="1238">
                  <c:v>99.86335284739997</c:v>
                </c:pt>
                <c:pt idx="1239">
                  <c:v>99.86059875230001</c:v>
                </c:pt>
                <c:pt idx="1240">
                  <c:v>99.85330101789995</c:v>
                </c:pt>
                <c:pt idx="1241">
                  <c:v>99.861298566</c:v>
                </c:pt>
                <c:pt idx="1242">
                  <c:v>99.8612364858</c:v>
                </c:pt>
                <c:pt idx="1243">
                  <c:v>99.8617833158</c:v>
                </c:pt>
                <c:pt idx="1244">
                  <c:v>99.8687122689</c:v>
                </c:pt>
                <c:pt idx="1245">
                  <c:v>99.8682293084</c:v>
                </c:pt>
                <c:pt idx="1246">
                  <c:v>99.8644794202</c:v>
                </c:pt>
                <c:pt idx="1247">
                  <c:v>99.864263153</c:v>
                </c:pt>
                <c:pt idx="1248">
                  <c:v>99.8629407801</c:v>
                </c:pt>
                <c:pt idx="1249">
                  <c:v>99.8614279309</c:v>
                </c:pt>
                <c:pt idx="1250">
                  <c:v>99.85816216379999</c:v>
                </c:pt>
                <c:pt idx="1251">
                  <c:v>99.8601829298</c:v>
                </c:pt>
                <c:pt idx="1252">
                  <c:v>99.85688207379995</c:v>
                </c:pt>
                <c:pt idx="1253">
                  <c:v>99.8543257047</c:v>
                </c:pt>
                <c:pt idx="1254">
                  <c:v>99.85436757769999</c:v>
                </c:pt>
                <c:pt idx="1255">
                  <c:v>99.8670774883</c:v>
                </c:pt>
                <c:pt idx="1256">
                  <c:v>99.87230823879997</c:v>
                </c:pt>
                <c:pt idx="1257">
                  <c:v>99.8766645612</c:v>
                </c:pt>
                <c:pt idx="1258">
                  <c:v>99.87932575870001</c:v>
                </c:pt>
                <c:pt idx="1259">
                  <c:v>99.87887756509998</c:v>
                </c:pt>
                <c:pt idx="1260">
                  <c:v>99.88686112309999</c:v>
                </c:pt>
                <c:pt idx="1261">
                  <c:v>99.9052200732</c:v>
                </c:pt>
                <c:pt idx="1262">
                  <c:v>99.9036856506</c:v>
                </c:pt>
                <c:pt idx="1263">
                  <c:v>99.90278957599999</c:v>
                </c:pt>
                <c:pt idx="1264">
                  <c:v>99.9048288262</c:v>
                </c:pt>
                <c:pt idx="1265">
                  <c:v>99.90603522959998</c:v>
                </c:pt>
                <c:pt idx="1266">
                  <c:v>99.9060148544</c:v>
                </c:pt>
                <c:pt idx="1267">
                  <c:v>99.90806287079997</c:v>
                </c:pt>
                <c:pt idx="1268">
                  <c:v>99.9068866692</c:v>
                </c:pt>
                <c:pt idx="1269">
                  <c:v>99.91790483769998</c:v>
                </c:pt>
                <c:pt idx="1270">
                  <c:v>99.9168814903</c:v>
                </c:pt>
                <c:pt idx="1271">
                  <c:v>99.9199260529</c:v>
                </c:pt>
                <c:pt idx="1272">
                  <c:v>99.9194140589</c:v>
                </c:pt>
                <c:pt idx="1273">
                  <c:v>99.9241992852</c:v>
                </c:pt>
                <c:pt idx="1274">
                  <c:v>99.92353323250001</c:v>
                </c:pt>
                <c:pt idx="1275">
                  <c:v>99.9290487913</c:v>
                </c:pt>
                <c:pt idx="1276">
                  <c:v>99.9287394001</c:v>
                </c:pt>
                <c:pt idx="1277">
                  <c:v>99.9283458818</c:v>
                </c:pt>
                <c:pt idx="1278">
                  <c:v>99.9286559534</c:v>
                </c:pt>
                <c:pt idx="1279">
                  <c:v>99.9335459351</c:v>
                </c:pt>
                <c:pt idx="1280">
                  <c:v>99.9335463293</c:v>
                </c:pt>
                <c:pt idx="1281">
                  <c:v>99.9354791051</c:v>
                </c:pt>
                <c:pt idx="1282">
                  <c:v>99.9352106733</c:v>
                </c:pt>
                <c:pt idx="1283">
                  <c:v>99.9418055067</c:v>
                </c:pt>
                <c:pt idx="1284">
                  <c:v>99.944579245</c:v>
                </c:pt>
                <c:pt idx="1285">
                  <c:v>99.9529418093</c:v>
                </c:pt>
                <c:pt idx="1286">
                  <c:v>99.95511023340001</c:v>
                </c:pt>
                <c:pt idx="1287">
                  <c:v>99.95547683779999</c:v>
                </c:pt>
                <c:pt idx="1288">
                  <c:v>99.95659104879998</c:v>
                </c:pt>
                <c:pt idx="1289">
                  <c:v>99.9489035613</c:v>
                </c:pt>
                <c:pt idx="1290">
                  <c:v>99.9510492195</c:v>
                </c:pt>
                <c:pt idx="1291">
                  <c:v>99.954026058</c:v>
                </c:pt>
                <c:pt idx="1292">
                  <c:v>99.9512306382</c:v>
                </c:pt>
                <c:pt idx="1293">
                  <c:v>99.9546011999</c:v>
                </c:pt>
                <c:pt idx="1294">
                  <c:v>99.95593913609999</c:v>
                </c:pt>
                <c:pt idx="1295">
                  <c:v>99.9602540856</c:v>
                </c:pt>
                <c:pt idx="1296">
                  <c:v>99.9604419102</c:v>
                </c:pt>
                <c:pt idx="1297">
                  <c:v>99.9594474651</c:v>
                </c:pt>
                <c:pt idx="1298">
                  <c:v>99.9602677873</c:v>
                </c:pt>
                <c:pt idx="1299">
                  <c:v>99.9589533033</c:v>
                </c:pt>
                <c:pt idx="1300">
                  <c:v>99.9593157477</c:v>
                </c:pt>
                <c:pt idx="1301">
                  <c:v>99.9538282453</c:v>
                </c:pt>
                <c:pt idx="1302">
                  <c:v>99.956640775</c:v>
                </c:pt>
                <c:pt idx="1303">
                  <c:v>99.9573766237</c:v>
                </c:pt>
                <c:pt idx="1304">
                  <c:v>99.95877143389998</c:v>
                </c:pt>
                <c:pt idx="1305">
                  <c:v>99.9602174975</c:v>
                </c:pt>
                <c:pt idx="1306">
                  <c:v>99.95936663889998</c:v>
                </c:pt>
                <c:pt idx="1307">
                  <c:v>99.9592365577</c:v>
                </c:pt>
                <c:pt idx="1308">
                  <c:v>99.95901034</c:v>
                </c:pt>
                <c:pt idx="1309">
                  <c:v>99.9583874298</c:v>
                </c:pt>
                <c:pt idx="1310">
                  <c:v>99.9577530529</c:v>
                </c:pt>
                <c:pt idx="1311">
                  <c:v>99.9599191901</c:v>
                </c:pt>
                <c:pt idx="1312">
                  <c:v>99.9591316171</c:v>
                </c:pt>
                <c:pt idx="1313">
                  <c:v>99.9591464244</c:v>
                </c:pt>
                <c:pt idx="1314">
                  <c:v>99.9601322044</c:v>
                </c:pt>
                <c:pt idx="1315">
                  <c:v>99.9617967068</c:v>
                </c:pt>
                <c:pt idx="1316">
                  <c:v>99.9628996406</c:v>
                </c:pt>
                <c:pt idx="1317">
                  <c:v>99.9627865153</c:v>
                </c:pt>
                <c:pt idx="1318">
                  <c:v>99.9625802463</c:v>
                </c:pt>
                <c:pt idx="1319">
                  <c:v>99.96235812480001</c:v>
                </c:pt>
                <c:pt idx="1320">
                  <c:v>99.9595638972</c:v>
                </c:pt>
                <c:pt idx="1321">
                  <c:v>99.959263767</c:v>
                </c:pt>
                <c:pt idx="1322">
                  <c:v>99.956319471</c:v>
                </c:pt>
                <c:pt idx="1323">
                  <c:v>99.95727097069998</c:v>
                </c:pt>
                <c:pt idx="1324">
                  <c:v>99.9584019471</c:v>
                </c:pt>
                <c:pt idx="1325">
                  <c:v>99.95533784359999</c:v>
                </c:pt>
                <c:pt idx="1326">
                  <c:v>99.9459396426</c:v>
                </c:pt>
                <c:pt idx="1327">
                  <c:v>99.9488606074</c:v>
                </c:pt>
                <c:pt idx="1328">
                  <c:v>99.9500955084</c:v>
                </c:pt>
                <c:pt idx="1329">
                  <c:v>99.9470471696</c:v>
                </c:pt>
                <c:pt idx="1330">
                  <c:v>99.9467080597</c:v>
                </c:pt>
                <c:pt idx="1331">
                  <c:v>99.9461420529</c:v>
                </c:pt>
                <c:pt idx="1332">
                  <c:v>99.9461546841</c:v>
                </c:pt>
                <c:pt idx="1333">
                  <c:v>99.9443759019</c:v>
                </c:pt>
                <c:pt idx="1334">
                  <c:v>99.9451615691</c:v>
                </c:pt>
                <c:pt idx="1335">
                  <c:v>99.9484121406</c:v>
                </c:pt>
                <c:pt idx="1336">
                  <c:v>99.947567678</c:v>
                </c:pt>
                <c:pt idx="1337">
                  <c:v>99.9478024738</c:v>
                </c:pt>
                <c:pt idx="1338">
                  <c:v>99.9451529531</c:v>
                </c:pt>
                <c:pt idx="1339">
                  <c:v>99.946069162</c:v>
                </c:pt>
                <c:pt idx="1340">
                  <c:v>99.9431273608</c:v>
                </c:pt>
                <c:pt idx="1341">
                  <c:v>99.9420229936</c:v>
                </c:pt>
                <c:pt idx="1342">
                  <c:v>99.9431800857</c:v>
                </c:pt>
                <c:pt idx="1343">
                  <c:v>99.9412518065</c:v>
                </c:pt>
                <c:pt idx="1344">
                  <c:v>99.9416576371</c:v>
                </c:pt>
                <c:pt idx="1345">
                  <c:v>99.9415157047</c:v>
                </c:pt>
                <c:pt idx="1346">
                  <c:v>99.93907640739998</c:v>
                </c:pt>
                <c:pt idx="1347">
                  <c:v>99.9390055065</c:v>
                </c:pt>
                <c:pt idx="1348">
                  <c:v>99.9420262731</c:v>
                </c:pt>
                <c:pt idx="1349">
                  <c:v>99.9418030713</c:v>
                </c:pt>
                <c:pt idx="1350">
                  <c:v>99.94244569289998</c:v>
                </c:pt>
                <c:pt idx="1351">
                  <c:v>99.9364126887</c:v>
                </c:pt>
                <c:pt idx="1352">
                  <c:v>99.9369278659</c:v>
                </c:pt>
                <c:pt idx="1353">
                  <c:v>99.93626816299998</c:v>
                </c:pt>
                <c:pt idx="1354">
                  <c:v>99.9499799544</c:v>
                </c:pt>
                <c:pt idx="1355">
                  <c:v>99.950226345</c:v>
                </c:pt>
                <c:pt idx="1356">
                  <c:v>99.9409451729</c:v>
                </c:pt>
                <c:pt idx="1357">
                  <c:v>99.9461613725</c:v>
                </c:pt>
                <c:pt idx="1358">
                  <c:v>99.9461338071</c:v>
                </c:pt>
                <c:pt idx="1359">
                  <c:v>99.94403793639998</c:v>
                </c:pt>
                <c:pt idx="1360">
                  <c:v>99.9418206187</c:v>
                </c:pt>
                <c:pt idx="1361">
                  <c:v>99.94294994249998</c:v>
                </c:pt>
                <c:pt idx="1362">
                  <c:v>99.9469767451</c:v>
                </c:pt>
                <c:pt idx="1363">
                  <c:v>99.9473363238</c:v>
                </c:pt>
                <c:pt idx="1364">
                  <c:v>99.9506702309</c:v>
                </c:pt>
                <c:pt idx="1365">
                  <c:v>99.9498091021</c:v>
                </c:pt>
                <c:pt idx="1366">
                  <c:v>99.9507951958</c:v>
                </c:pt>
                <c:pt idx="1367">
                  <c:v>99.9480460731</c:v>
                </c:pt>
                <c:pt idx="1368">
                  <c:v>99.943279374</c:v>
                </c:pt>
                <c:pt idx="1369">
                  <c:v>99.93973101180001</c:v>
                </c:pt>
                <c:pt idx="1370">
                  <c:v>99.9374901431</c:v>
                </c:pt>
                <c:pt idx="1371">
                  <c:v>99.93382550459998</c:v>
                </c:pt>
                <c:pt idx="1372">
                  <c:v>99.93233123839998</c:v>
                </c:pt>
                <c:pt idx="1373">
                  <c:v>99.9318422972</c:v>
                </c:pt>
                <c:pt idx="1374">
                  <c:v>99.9387392248</c:v>
                </c:pt>
                <c:pt idx="1375">
                  <c:v>99.93945879260001</c:v>
                </c:pt>
                <c:pt idx="1376">
                  <c:v>99.9380544935</c:v>
                </c:pt>
                <c:pt idx="1377">
                  <c:v>99.9373553888</c:v>
                </c:pt>
                <c:pt idx="1378">
                  <c:v>99.9246047953</c:v>
                </c:pt>
                <c:pt idx="1379">
                  <c:v>99.92114532559998</c:v>
                </c:pt>
                <c:pt idx="1380">
                  <c:v>99.9227997842</c:v>
                </c:pt>
                <c:pt idx="1381">
                  <c:v>99.9184017229</c:v>
                </c:pt>
                <c:pt idx="1382">
                  <c:v>99.9177261291</c:v>
                </c:pt>
                <c:pt idx="1383">
                  <c:v>99.9185031313</c:v>
                </c:pt>
                <c:pt idx="1384">
                  <c:v>99.9064472308</c:v>
                </c:pt>
                <c:pt idx="1385">
                  <c:v>99.9073966088</c:v>
                </c:pt>
                <c:pt idx="1386">
                  <c:v>99.90337921279999</c:v>
                </c:pt>
                <c:pt idx="1387">
                  <c:v>99.90621856369998</c:v>
                </c:pt>
                <c:pt idx="1388">
                  <c:v>99.90508824699997</c:v>
                </c:pt>
                <c:pt idx="1389">
                  <c:v>99.8968607077</c:v>
                </c:pt>
                <c:pt idx="1390">
                  <c:v>99.909084139</c:v>
                </c:pt>
                <c:pt idx="1391">
                  <c:v>99.9094325899</c:v>
                </c:pt>
                <c:pt idx="1392">
                  <c:v>99.9081493839</c:v>
                </c:pt>
                <c:pt idx="1393">
                  <c:v>99.9178236889</c:v>
                </c:pt>
                <c:pt idx="1394">
                  <c:v>99.9208249385</c:v>
                </c:pt>
                <c:pt idx="1395">
                  <c:v>99.921493865</c:v>
                </c:pt>
                <c:pt idx="1396">
                  <c:v>99.9228314253</c:v>
                </c:pt>
                <c:pt idx="1397">
                  <c:v>99.9228638837</c:v>
                </c:pt>
                <c:pt idx="1398">
                  <c:v>99.9310942753</c:v>
                </c:pt>
                <c:pt idx="1399">
                  <c:v>99.9291202817</c:v>
                </c:pt>
                <c:pt idx="1400">
                  <c:v>99.92694059339999</c:v>
                </c:pt>
                <c:pt idx="1401">
                  <c:v>99.9277487211</c:v>
                </c:pt>
                <c:pt idx="1402">
                  <c:v>99.926673894</c:v>
                </c:pt>
                <c:pt idx="1403">
                  <c:v>99.9329304223</c:v>
                </c:pt>
                <c:pt idx="1404">
                  <c:v>99.92505855699999</c:v>
                </c:pt>
                <c:pt idx="1405">
                  <c:v>99.9258831013</c:v>
                </c:pt>
                <c:pt idx="1406">
                  <c:v>99.9271850807</c:v>
                </c:pt>
                <c:pt idx="1407">
                  <c:v>99.92773699609997</c:v>
                </c:pt>
                <c:pt idx="1408">
                  <c:v>99.9286497536</c:v>
                </c:pt>
                <c:pt idx="1409">
                  <c:v>99.9295342156</c:v>
                </c:pt>
                <c:pt idx="1410">
                  <c:v>99.92857164259999</c:v>
                </c:pt>
                <c:pt idx="1411">
                  <c:v>99.926066938</c:v>
                </c:pt>
                <c:pt idx="1412">
                  <c:v>99.924963391</c:v>
                </c:pt>
                <c:pt idx="1413">
                  <c:v>99.92333975339999</c:v>
                </c:pt>
                <c:pt idx="1414">
                  <c:v>99.9274103771</c:v>
                </c:pt>
                <c:pt idx="1415">
                  <c:v>99.9278955963</c:v>
                </c:pt>
                <c:pt idx="1416">
                  <c:v>99.9262954695</c:v>
                </c:pt>
                <c:pt idx="1417">
                  <c:v>99.92670252870001</c:v>
                </c:pt>
                <c:pt idx="1418">
                  <c:v>99.92733432119998</c:v>
                </c:pt>
                <c:pt idx="1419">
                  <c:v>99.9260364754</c:v>
                </c:pt>
                <c:pt idx="1420">
                  <c:v>99.9275685973</c:v>
                </c:pt>
                <c:pt idx="1421">
                  <c:v>99.93131671239999</c:v>
                </c:pt>
                <c:pt idx="1422">
                  <c:v>99.9347911647</c:v>
                </c:pt>
                <c:pt idx="1423">
                  <c:v>99.9349773231</c:v>
                </c:pt>
                <c:pt idx="1424">
                  <c:v>99.936346539</c:v>
                </c:pt>
                <c:pt idx="1425">
                  <c:v>99.9373191199</c:v>
                </c:pt>
                <c:pt idx="1426">
                  <c:v>99.9362294496</c:v>
                </c:pt>
                <c:pt idx="1427">
                  <c:v>99.9354016203</c:v>
                </c:pt>
                <c:pt idx="1428">
                  <c:v>99.9359538994</c:v>
                </c:pt>
                <c:pt idx="1429">
                  <c:v>99.9360260471</c:v>
                </c:pt>
                <c:pt idx="1430">
                  <c:v>99.9374582535</c:v>
                </c:pt>
                <c:pt idx="1431">
                  <c:v>99.9370542999</c:v>
                </c:pt>
                <c:pt idx="1432">
                  <c:v>99.9379227361</c:v>
                </c:pt>
                <c:pt idx="1433">
                  <c:v>99.9398117276</c:v>
                </c:pt>
                <c:pt idx="1434">
                  <c:v>99.9474729396</c:v>
                </c:pt>
                <c:pt idx="1435">
                  <c:v>99.9482546171</c:v>
                </c:pt>
                <c:pt idx="1436">
                  <c:v>99.9492280118</c:v>
                </c:pt>
                <c:pt idx="1437">
                  <c:v>99.94997138319998</c:v>
                </c:pt>
                <c:pt idx="1438">
                  <c:v>99.9479545623</c:v>
                </c:pt>
                <c:pt idx="1439">
                  <c:v>99.9436929413</c:v>
                </c:pt>
                <c:pt idx="1440">
                  <c:v>99.9436563677</c:v>
                </c:pt>
                <c:pt idx="1441">
                  <c:v>99.9441884936</c:v>
                </c:pt>
                <c:pt idx="1442">
                  <c:v>99.9452444892</c:v>
                </c:pt>
                <c:pt idx="1443">
                  <c:v>99.95274869950001</c:v>
                </c:pt>
                <c:pt idx="1444">
                  <c:v>99.9524184792</c:v>
                </c:pt>
                <c:pt idx="1445">
                  <c:v>99.95220637639999</c:v>
                </c:pt>
                <c:pt idx="1446">
                  <c:v>99.95237589859998</c:v>
                </c:pt>
                <c:pt idx="1447">
                  <c:v>99.9525490428</c:v>
                </c:pt>
                <c:pt idx="1448">
                  <c:v>99.95236550339999</c:v>
                </c:pt>
                <c:pt idx="1449">
                  <c:v>99.9596962208</c:v>
                </c:pt>
                <c:pt idx="1450">
                  <c:v>99.9606070662</c:v>
                </c:pt>
                <c:pt idx="1451">
                  <c:v>99.9621015654</c:v>
                </c:pt>
                <c:pt idx="1452">
                  <c:v>99.9625685877</c:v>
                </c:pt>
                <c:pt idx="1453">
                  <c:v>99.9642021818</c:v>
                </c:pt>
                <c:pt idx="1454">
                  <c:v>99.96508291059999</c:v>
                </c:pt>
                <c:pt idx="1455">
                  <c:v>99.9630676711</c:v>
                </c:pt>
                <c:pt idx="1456">
                  <c:v>99.9617656706</c:v>
                </c:pt>
                <c:pt idx="1457">
                  <c:v>99.9621839839</c:v>
                </c:pt>
                <c:pt idx="1458">
                  <c:v>99.960032244</c:v>
                </c:pt>
                <c:pt idx="1459">
                  <c:v>99.9542619556</c:v>
                </c:pt>
                <c:pt idx="1460">
                  <c:v>99.9521300614</c:v>
                </c:pt>
                <c:pt idx="1461">
                  <c:v>99.95173313959997</c:v>
                </c:pt>
                <c:pt idx="1462">
                  <c:v>99.95329039169998</c:v>
                </c:pt>
                <c:pt idx="1463">
                  <c:v>99.950498379</c:v>
                </c:pt>
                <c:pt idx="1464">
                  <c:v>99.9509689382</c:v>
                </c:pt>
                <c:pt idx="1465">
                  <c:v>99.9499815109</c:v>
                </c:pt>
                <c:pt idx="1466">
                  <c:v>99.95019179889998</c:v>
                </c:pt>
                <c:pt idx="1467">
                  <c:v>99.951607717</c:v>
                </c:pt>
                <c:pt idx="1468">
                  <c:v>99.9495550195</c:v>
                </c:pt>
                <c:pt idx="1469">
                  <c:v>99.9549000176</c:v>
                </c:pt>
                <c:pt idx="1470">
                  <c:v>99.95497302619998</c:v>
                </c:pt>
                <c:pt idx="1471">
                  <c:v>99.95803811929999</c:v>
                </c:pt>
                <c:pt idx="1472">
                  <c:v>99.9585602695</c:v>
                </c:pt>
                <c:pt idx="1473">
                  <c:v>99.9604302672</c:v>
                </c:pt>
                <c:pt idx="1474">
                  <c:v>99.9599799714</c:v>
                </c:pt>
                <c:pt idx="1475">
                  <c:v>99.9606502303</c:v>
                </c:pt>
                <c:pt idx="1476">
                  <c:v>99.9656630351</c:v>
                </c:pt>
                <c:pt idx="1477">
                  <c:v>99.9666330076</c:v>
                </c:pt>
                <c:pt idx="1478">
                  <c:v>99.9703548751</c:v>
                </c:pt>
              </c:numCache>
            </c:numRef>
          </c:val>
          <c:smooth val="0"/>
        </c:ser>
        <c:dLbls>
          <c:showLegendKey val="0"/>
          <c:showVal val="0"/>
          <c:showCatName val="0"/>
          <c:showSerName val="0"/>
          <c:showPercent val="0"/>
          <c:showBubbleSize val="0"/>
        </c:dLbls>
        <c:marker val="1"/>
        <c:smooth val="0"/>
        <c:axId val="-2128225016"/>
        <c:axId val="-2128221912"/>
      </c:lineChart>
      <c:dateAx>
        <c:axId val="-2128225016"/>
        <c:scaling>
          <c:orientation val="minMax"/>
        </c:scaling>
        <c:delete val="0"/>
        <c:axPos val="b"/>
        <c:numFmt formatCode="[$-409]mmm\-yy;@" sourceLinked="0"/>
        <c:majorTickMark val="out"/>
        <c:minorTickMark val="none"/>
        <c:tickLblPos val="nextTo"/>
        <c:crossAx val="-2128221912"/>
        <c:crosses val="autoZero"/>
        <c:auto val="1"/>
        <c:lblOffset val="100"/>
        <c:baseTimeUnit val="days"/>
      </c:dateAx>
      <c:valAx>
        <c:axId val="-2128221912"/>
        <c:scaling>
          <c:orientation val="minMax"/>
          <c:max val="100.0"/>
          <c:min val="98.4"/>
        </c:scaling>
        <c:delete val="0"/>
        <c:axPos val="l"/>
        <c:majorGridlines/>
        <c:title>
          <c:tx>
            <c:rich>
              <a:bodyPr rot="-5400000" vert="horz"/>
              <a:lstStyle/>
              <a:p>
                <a:pPr>
                  <a:defRPr/>
                </a:pPr>
                <a:r>
                  <a:rPr lang="en-US"/>
                  <a:t>Correlation (%)</a:t>
                </a:r>
              </a:p>
            </c:rich>
          </c:tx>
          <c:layout/>
          <c:overlay val="0"/>
        </c:title>
        <c:numFmt formatCode="General" sourceLinked="1"/>
        <c:majorTickMark val="out"/>
        <c:minorTickMark val="none"/>
        <c:tickLblPos val="nextTo"/>
        <c:crossAx val="-212822501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Benchmark Forward Notionals</a:t>
            </a:r>
          </a:p>
        </c:rich>
      </c:tx>
      <c:layout/>
      <c:overlay val="0"/>
    </c:title>
    <c:autoTitleDeleted val="0"/>
    <c:plotArea>
      <c:layout/>
      <c:scatterChart>
        <c:scatterStyle val="smoothMarker"/>
        <c:varyColors val="0"/>
        <c:ser>
          <c:idx val="0"/>
          <c:order val="0"/>
          <c:tx>
            <c:strRef>
              <c:f>'Hedge Notionals'!$B$6</c:f>
              <c:strCache>
                <c:ptCount val="1"/>
                <c:pt idx="0">
                  <c:v>N1</c:v>
                </c:pt>
              </c:strCache>
            </c:strRef>
          </c:tx>
          <c:spPr>
            <a:ln>
              <a:solidFill>
                <a:srgbClr val="0000FF"/>
              </a:solidFill>
            </a:ln>
          </c:spPr>
          <c:marker>
            <c:symbol val="none"/>
          </c:marker>
          <c:xVal>
            <c:numRef>
              <c:f>'Hedge Notionals'!$A$7:$A$17</c:f>
              <c:numCache>
                <c:formatCode>General</c:formatCode>
                <c:ptCount val="11"/>
                <c:pt idx="0">
                  <c:v>0.2</c:v>
                </c:pt>
                <c:pt idx="1">
                  <c:v>0.21</c:v>
                </c:pt>
                <c:pt idx="2">
                  <c:v>0.22</c:v>
                </c:pt>
                <c:pt idx="3">
                  <c:v>0.23</c:v>
                </c:pt>
                <c:pt idx="4">
                  <c:v>0.24</c:v>
                </c:pt>
                <c:pt idx="5">
                  <c:v>0.25</c:v>
                </c:pt>
                <c:pt idx="6">
                  <c:v>0.26</c:v>
                </c:pt>
                <c:pt idx="7">
                  <c:v>0.27</c:v>
                </c:pt>
                <c:pt idx="8">
                  <c:v>0.28</c:v>
                </c:pt>
                <c:pt idx="9">
                  <c:v>0.29</c:v>
                </c:pt>
                <c:pt idx="10">
                  <c:v>0.3</c:v>
                </c:pt>
              </c:numCache>
            </c:numRef>
          </c:xVal>
          <c:yVal>
            <c:numRef>
              <c:f>'Hedge Notionals'!$B$7:$B$17</c:f>
              <c:numCache>
                <c:formatCode>General</c:formatCode>
                <c:ptCount val="11"/>
                <c:pt idx="0">
                  <c:v>1.0</c:v>
                </c:pt>
                <c:pt idx="1">
                  <c:v>0.94481101889874</c:v>
                </c:pt>
                <c:pt idx="2">
                  <c:v>0.879648070390614</c:v>
                </c:pt>
                <c:pt idx="3">
                  <c:v>0.804517144871024</c:v>
                </c:pt>
                <c:pt idx="4">
                  <c:v>0.719424230338572</c:v>
                </c:pt>
                <c:pt idx="5">
                  <c:v>0.624375312395859</c:v>
                </c:pt>
                <c:pt idx="6">
                  <c:v>0.519376374250284</c:v>
                </c:pt>
                <c:pt idx="7">
                  <c:v>0.404433396714844</c:v>
                </c:pt>
                <c:pt idx="8">
                  <c:v>0.279552358208929</c:v>
                </c:pt>
                <c:pt idx="9">
                  <c:v>0.144739234759122</c:v>
                </c:pt>
                <c:pt idx="10">
                  <c:v>-1.6620071963136E-15</c:v>
                </c:pt>
              </c:numCache>
            </c:numRef>
          </c:yVal>
          <c:smooth val="1"/>
        </c:ser>
        <c:ser>
          <c:idx val="1"/>
          <c:order val="1"/>
          <c:tx>
            <c:strRef>
              <c:f>'Hedge Notionals'!$C$6</c:f>
              <c:strCache>
                <c:ptCount val="1"/>
                <c:pt idx="0">
                  <c:v>N2</c:v>
                </c:pt>
              </c:strCache>
            </c:strRef>
          </c:tx>
          <c:spPr>
            <a:ln>
              <a:solidFill>
                <a:srgbClr val="FF0000"/>
              </a:solidFill>
            </a:ln>
          </c:spPr>
          <c:marker>
            <c:symbol val="none"/>
          </c:marker>
          <c:xVal>
            <c:numRef>
              <c:f>'Hedge Notionals'!$A$7:$A$17</c:f>
              <c:numCache>
                <c:formatCode>General</c:formatCode>
                <c:ptCount val="11"/>
                <c:pt idx="0">
                  <c:v>0.2</c:v>
                </c:pt>
                <c:pt idx="1">
                  <c:v>0.21</c:v>
                </c:pt>
                <c:pt idx="2">
                  <c:v>0.22</c:v>
                </c:pt>
                <c:pt idx="3">
                  <c:v>0.23</c:v>
                </c:pt>
                <c:pt idx="4">
                  <c:v>0.24</c:v>
                </c:pt>
                <c:pt idx="5">
                  <c:v>0.25</c:v>
                </c:pt>
                <c:pt idx="6">
                  <c:v>0.26</c:v>
                </c:pt>
                <c:pt idx="7">
                  <c:v>0.27</c:v>
                </c:pt>
                <c:pt idx="8">
                  <c:v>0.28</c:v>
                </c:pt>
                <c:pt idx="9">
                  <c:v>0.29</c:v>
                </c:pt>
                <c:pt idx="10">
                  <c:v>0.3</c:v>
                </c:pt>
              </c:numCache>
            </c:numRef>
          </c:xVal>
          <c:yVal>
            <c:numRef>
              <c:f>'Hedge Notionals'!$C$7:$C$17</c:f>
              <c:numCache>
                <c:formatCode>General</c:formatCode>
                <c:ptCount val="11"/>
                <c:pt idx="0">
                  <c:v>0.0</c:v>
                </c:pt>
                <c:pt idx="1">
                  <c:v>0.0701261134680707</c:v>
                </c:pt>
                <c:pt idx="2">
                  <c:v>0.146901521166831</c:v>
                </c:pt>
                <c:pt idx="3">
                  <c:v>0.230322225505224</c:v>
                </c:pt>
                <c:pt idx="4">
                  <c:v>0.320384230492188</c:v>
                </c:pt>
                <c:pt idx="5">
                  <c:v>0.417083541736129</c:v>
                </c:pt>
                <c:pt idx="6">
                  <c:v>0.520416166444383</c:v>
                </c:pt>
                <c:pt idx="7">
                  <c:v>0.630378113422684</c:v>
                </c:pt>
                <c:pt idx="8">
                  <c:v>0.746965393074633</c:v>
                </c:pt>
                <c:pt idx="9">
                  <c:v>0.870174017401161</c:v>
                </c:pt>
                <c:pt idx="10">
                  <c:v>1.000000000000002</c:v>
                </c:pt>
              </c:numCache>
            </c:numRef>
          </c:yVal>
          <c:smooth val="1"/>
        </c:ser>
        <c:dLbls>
          <c:showLegendKey val="0"/>
          <c:showVal val="0"/>
          <c:showCatName val="0"/>
          <c:showSerName val="0"/>
          <c:showPercent val="0"/>
          <c:showBubbleSize val="0"/>
        </c:dLbls>
        <c:axId val="-2127701880"/>
        <c:axId val="-2127696296"/>
      </c:scatterChart>
      <c:valAx>
        <c:axId val="-2127701880"/>
        <c:scaling>
          <c:orientation val="minMax"/>
          <c:max val="0.3"/>
          <c:min val="0.2"/>
        </c:scaling>
        <c:delete val="0"/>
        <c:axPos val="b"/>
        <c:title>
          <c:tx>
            <c:rich>
              <a:bodyPr/>
              <a:lstStyle/>
              <a:p>
                <a:pPr>
                  <a:defRPr/>
                </a:pPr>
                <a:r>
                  <a:rPr lang="en-US"/>
                  <a:t>Settlement Time of Portfolio Forward</a:t>
                </a:r>
              </a:p>
            </c:rich>
          </c:tx>
          <c:layout/>
          <c:overlay val="0"/>
        </c:title>
        <c:numFmt formatCode="General" sourceLinked="1"/>
        <c:majorTickMark val="out"/>
        <c:minorTickMark val="none"/>
        <c:tickLblPos val="nextTo"/>
        <c:crossAx val="-2127696296"/>
        <c:crosses val="autoZero"/>
        <c:crossBetween val="midCat"/>
      </c:valAx>
      <c:valAx>
        <c:axId val="-2127696296"/>
        <c:scaling>
          <c:orientation val="minMax"/>
          <c:max val="1.0"/>
          <c:min val="0.0"/>
        </c:scaling>
        <c:delete val="0"/>
        <c:axPos val="l"/>
        <c:majorGridlines/>
        <c:title>
          <c:tx>
            <c:rich>
              <a:bodyPr rot="-5400000" vert="horz"/>
              <a:lstStyle/>
              <a:p>
                <a:pPr>
                  <a:defRPr/>
                </a:pPr>
                <a:r>
                  <a:rPr lang="en-US"/>
                  <a:t>Hedge Notional</a:t>
                </a:r>
              </a:p>
            </c:rich>
          </c:tx>
          <c:layout/>
          <c:overlay val="0"/>
        </c:title>
        <c:numFmt formatCode="General" sourceLinked="1"/>
        <c:majorTickMark val="out"/>
        <c:minorTickMark val="none"/>
        <c:tickLblPos val="nextTo"/>
        <c:crossAx val="-2127701880"/>
        <c:crosses val="autoZero"/>
        <c:crossBetween val="midCat"/>
      </c:valAx>
    </c:plotArea>
    <c:legend>
      <c:legendPos val="b"/>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9/9/15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DFA means “Dodd-Frank Act”, the big derivatives regulation package</a:t>
            </a:r>
            <a:r>
              <a:rPr lang="en-US" baseline="0" dirty="0" smtClean="0"/>
              <a:t> passed in the wake of the 2008 credit crisis</a:t>
            </a:r>
          </a:p>
          <a:p>
            <a:endParaRPr lang="en-US" dirty="0" smtClean="0"/>
          </a:p>
          <a:p>
            <a:r>
              <a:rPr lang="en-US" dirty="0" smtClean="0"/>
              <a:t>An outright forward has similar market risk to a spot trade; a swap has risk only to</a:t>
            </a:r>
            <a:r>
              <a:rPr lang="en-US" baseline="0" dirty="0" smtClean="0"/>
              <a:t> the “forward point”, which is the difference in forward rate between the forward and spot, and is mostly a function of interest rates.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obvious where a forwards desk should be part of the FX business at a bank</a:t>
            </a:r>
            <a:r>
              <a:rPr lang="en-US" baseline="0" dirty="0" smtClean="0"/>
              <a:t> or part of the interest rate business. The FX folks claim that you’re trading FX, so come on! of course it’s part of the FX business. The interest rate folks claim that all the risk in an FX swap is interest rate risk, and so for risk management the forwards traders trade mostly short-term interest rate products, so the short-term interest rate trading desk should own the FX forwards business. Where a forwards business lands often changes over time with political winds.</a:t>
            </a:r>
            <a:endParaRPr lang="en-US" dirty="0" smtClean="0"/>
          </a:p>
          <a:p>
            <a:endParaRPr lang="en-US" dirty="0" smtClean="0"/>
          </a:p>
          <a:p>
            <a:r>
              <a:rPr lang="en-US" dirty="0" smtClean="0"/>
              <a:t>As</a:t>
            </a:r>
            <a:r>
              <a:rPr lang="en-US" baseline="0" dirty="0" smtClean="0"/>
              <a:t> products get more complex you see more and more desks get involved in pricing. Spot trading requires just the spot trade; forward trading requires the spot &amp; forwards traders; options trading requires spot, forwards, and options traders; exotics trading requires exotic traders/</a:t>
            </a:r>
            <a:r>
              <a:rPr lang="en-US" baseline="0" dirty="0" err="1" smtClean="0"/>
              <a:t>structurers</a:t>
            </a:r>
            <a:r>
              <a:rPr lang="en-US" baseline="0" dirty="0" smtClean="0"/>
              <a:t>, plus all the rest too.</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50206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Checking multiple banks is harder</a:t>
            </a:r>
            <a:r>
              <a:rPr lang="en-US" baseline="0" dirty="0" smtClean="0"/>
              <a:t> for a client in forwards trading than for spot trading because the quoting process is a bit more complex.</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28987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132318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FX forward points depend on three market variables: the spot rate (though only weakly); the asset-currency interest rate; and the denominated-currency interest rate. One</a:t>
            </a:r>
            <a:r>
              <a:rPr lang="en-US" baseline="0" dirty="0" smtClean="0"/>
              <a:t> of the currencies is USD, since a cross currency forward can be represented in terms of the product or ratio of USD-pair forwards.</a:t>
            </a:r>
            <a:endParaRPr lang="en-US" dirty="0" smtClean="0"/>
          </a:p>
          <a:p>
            <a:endParaRPr lang="en-US" dirty="0" smtClean="0"/>
          </a:p>
          <a:p>
            <a:r>
              <a:rPr lang="en-US" dirty="0" smtClean="0"/>
              <a:t>FX</a:t>
            </a:r>
            <a:r>
              <a:rPr lang="en-US" baseline="0" dirty="0" smtClean="0"/>
              <a:t> forward risk management is often viewed as equivalent to risk to the non-USD interest rate, because USD interest rate risk is normally managed separately, and the spot risk is managed through the portfolio’s delta position. The only dimension of risk that isn’t represented in other risk reports, then, is the non-USD interest rate risk.</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284151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sign convention is different for t/n: it’s spot – forward, not forward – spot. And for o/n it’s the difference between 1d and 0d forward prices;</a:t>
            </a:r>
            <a:r>
              <a:rPr lang="en-US" baseline="0" dirty="0" smtClean="0"/>
              <a:t> spot’s not even in there.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different t’s shown on the x-axis are the benchmark</a:t>
            </a:r>
            <a:r>
              <a:rPr lang="en-US" baseline="0" dirty="0" smtClean="0"/>
              <a:t> settlement times; those are the ones that trade most liquidly in the inter-dealer broker market. </a:t>
            </a:r>
            <a:r>
              <a:rPr lang="en-US" dirty="0" smtClean="0"/>
              <a:t>Note that the benchmark times do not need to be evenly</a:t>
            </a:r>
            <a:r>
              <a:rPr lang="en-US" baseline="0" dirty="0" smtClean="0"/>
              <a:t> spaced.</a:t>
            </a:r>
          </a:p>
          <a:p>
            <a:endParaRPr lang="en-US" baseline="0" dirty="0" smtClean="0"/>
          </a:p>
          <a:p>
            <a:r>
              <a:rPr lang="en-US" baseline="0" dirty="0" smtClean="0"/>
              <a:t>The y-axis represents the size of the rate shock applied for the </a:t>
            </a:r>
            <a:r>
              <a:rPr lang="en-US" baseline="0" dirty="0" err="1" smtClean="0"/>
              <a:t>i’th</a:t>
            </a:r>
            <a:r>
              <a:rPr lang="en-US" baseline="0" dirty="0" smtClean="0"/>
              <a:t> benchmark risk. The “Max Shock” is generally something quite small, like one basis point (0.01%), so that the risk represents an approximation to an infinitesimal shock for a numerical partial derivative.</a:t>
            </a:r>
            <a:endParaRPr lang="en-US" dirty="0" smtClean="0"/>
          </a:p>
          <a:p>
            <a:endParaRPr lang="en-US" dirty="0" smtClean="0"/>
          </a:p>
          <a:p>
            <a:r>
              <a:rPr lang="en-US" dirty="0" smtClean="0"/>
              <a:t>The shock reaches its maximum</a:t>
            </a:r>
            <a:r>
              <a:rPr lang="en-US" baseline="0" dirty="0" smtClean="0"/>
              <a:t> value at the </a:t>
            </a:r>
            <a:r>
              <a:rPr lang="en-US" baseline="0" dirty="0" err="1" smtClean="0"/>
              <a:t>i’th</a:t>
            </a:r>
            <a:r>
              <a:rPr lang="en-US" baseline="0" dirty="0" smtClean="0"/>
              <a:t> benchmark time, and goes to zero and the benchmark times on either side.</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the top example, all rates in the asset interest rate curve with settlements greater than or equal to </a:t>
            </a:r>
            <a:r>
              <a:rPr lang="en-US" baseline="0" dirty="0" err="1" smtClean="0"/>
              <a:t>t</a:t>
            </a:r>
            <a:r>
              <a:rPr lang="en-US" baseline="-25000" dirty="0" err="1" smtClean="0"/>
              <a:t>N</a:t>
            </a:r>
            <a:r>
              <a:rPr lang="en-US" baseline="0" dirty="0" smtClean="0"/>
              <a:t> are shifted up by the Max Shock level; in the bottom example that is true for all asset interest rates with settlements less than t</a:t>
            </a:r>
            <a:r>
              <a:rPr lang="en-US" baseline="-25000" dirty="0" smtClean="0"/>
              <a:t>1</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aside:</a:t>
            </a:r>
            <a:r>
              <a:rPr lang="en-US" baseline="0" dirty="0" smtClean="0"/>
              <a:t> which interest rate are we talking about when we talk about a currency interest rate? For a single currency there are multiple interest rate curves: the curve you should use to discount future </a:t>
            </a:r>
            <a:r>
              <a:rPr lang="en-US" baseline="0" dirty="0" err="1" smtClean="0"/>
              <a:t>cashflows</a:t>
            </a:r>
            <a:r>
              <a:rPr lang="en-US" baseline="0" dirty="0" smtClean="0"/>
              <a:t> for </a:t>
            </a:r>
            <a:r>
              <a:rPr lang="en-US" baseline="0" dirty="0" err="1" smtClean="0"/>
              <a:t>cashflows</a:t>
            </a:r>
            <a:r>
              <a:rPr lang="en-US" baseline="0" dirty="0" smtClean="0"/>
              <a:t> that are collateralized by a particular collateral portfolio; the curve you should use to estimate future 3m-tenor interest rate fixes; the curve you should use to estimate future 6m-tenor interest rate fixes; etc.</a:t>
            </a:r>
          </a:p>
          <a:p>
            <a:endParaRPr lang="en-US" baseline="0" dirty="0" smtClean="0"/>
          </a:p>
          <a:p>
            <a:r>
              <a:rPr lang="en-US" baseline="0" dirty="0" smtClean="0"/>
              <a:t>There is a lot of subtlety around which interest rate curve to use in which situation, none of which particularly mattered before the credit crisis, because the spreads between all of them were tiny (a few </a:t>
            </a:r>
            <a:r>
              <a:rPr lang="en-US" baseline="0" dirty="0" err="1" smtClean="0"/>
              <a:t>bp</a:t>
            </a:r>
            <a:r>
              <a:rPr lang="en-US" baseline="0" dirty="0" smtClean="0"/>
              <a:t> or less). But during the crisis some of those spreads blew out to hundreds of </a:t>
            </a:r>
            <a:r>
              <a:rPr lang="en-US" baseline="0" dirty="0" err="1" smtClean="0"/>
              <a:t>bp</a:t>
            </a:r>
            <a:r>
              <a:rPr lang="en-US" baseline="0" dirty="0" smtClean="0"/>
              <a:t>, and now every modern shop spends a lot of quant effort on getting this correct.</a:t>
            </a:r>
          </a:p>
          <a:p>
            <a:endParaRPr lang="en-US" baseline="0" dirty="0" smtClean="0"/>
          </a:p>
          <a:p>
            <a:r>
              <a:rPr lang="en-US" baseline="0" dirty="0" smtClean="0"/>
              <a:t>For the case of the market price of an FX forward, the right rate to use is OIS for USD (the accrued overnight Fed Funds rate) and cross currency basis-adjusted discount rates for non-USD currencies.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Deriving these two expressions is one of the assignment questions.</a:t>
            </a:r>
          </a:p>
          <a:p>
            <a:endParaRPr lang="en-US" dirty="0" smtClean="0"/>
          </a:p>
          <a:p>
            <a:r>
              <a:rPr lang="en-US" dirty="0" smtClean="0"/>
              <a:t>This is not quite linear in T, because</a:t>
            </a:r>
            <a:r>
              <a:rPr lang="en-US" baseline="0" dirty="0" smtClean="0"/>
              <a:t> of the extra weight of T that comes from the risk of the forward contract price to the interest rate Q, but it is pretty close, especially if the benchmarks are close together.,</a:t>
            </a:r>
            <a:endParaRPr lang="en-US"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DFA means “Dodd-Frank Act”, the big derivatives regulation package</a:t>
            </a:r>
            <a:r>
              <a:rPr lang="en-US" baseline="0" dirty="0" smtClean="0"/>
              <a:t> passed in the wake of the 2008 credit crisis.</a:t>
            </a:r>
          </a:p>
          <a:p>
            <a:endParaRPr lang="en-US" baseline="0" dirty="0" smtClean="0"/>
          </a:p>
          <a:p>
            <a:r>
              <a:rPr lang="en-US" baseline="0" dirty="0" smtClean="0"/>
              <a:t>BIS survey 2013: see Section 3, table 1 for </a:t>
            </a:r>
            <a:r>
              <a:rPr lang="en-US" baseline="0" dirty="0" err="1" smtClean="0"/>
              <a:t>notionals</a:t>
            </a:r>
            <a:r>
              <a:rPr lang="en-US" baseline="0" dirty="0" smtClean="0"/>
              <a:t> here: http://</a:t>
            </a:r>
            <a:r>
              <a:rPr lang="en-US" baseline="0" dirty="0" err="1" smtClean="0"/>
              <a:t>www.bis.org</a:t>
            </a:r>
            <a:r>
              <a:rPr lang="en-US" baseline="0" dirty="0" smtClean="0"/>
              <a:t>/</a:t>
            </a:r>
            <a:r>
              <a:rPr lang="en-US" baseline="0" dirty="0" err="1" smtClean="0"/>
              <a:t>publ</a:t>
            </a:r>
            <a:r>
              <a:rPr lang="en-US" baseline="0" dirty="0" smtClean="0"/>
              <a:t>/rpfx13fx.pdf, page 9.</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quite linear in T, but pretty close.</a:t>
            </a:r>
          </a:p>
        </p:txBody>
      </p:sp>
      <p:sp>
        <p:nvSpPr>
          <p:cNvPr id="4" name="Slide Number Placeholder 3"/>
          <p:cNvSpPr>
            <a:spLocks noGrp="1"/>
          </p:cNvSpPr>
          <p:nvPr>
            <p:ph type="sldNum" sz="quarter" idx="10"/>
          </p:nvPr>
        </p:nvSpPr>
        <p:spPr/>
        <p:txBody>
          <a:bodyPr/>
          <a:lstStyle/>
          <a:p>
            <a:fld id="{DE31AB81-D93D-5746-8753-FCC0D28DCC1F}" type="slidenum">
              <a:rPr lang="en-US" smtClean="0"/>
              <a:t>22</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Numbers represent </a:t>
            </a:r>
            <a:r>
              <a:rPr lang="en-US" dirty="0" err="1" smtClean="0"/>
              <a:t>notionals</a:t>
            </a:r>
            <a:r>
              <a:rPr lang="en-US" dirty="0" smtClean="0"/>
              <a:t> (in asset currency</a:t>
            </a:r>
            <a:r>
              <a:rPr lang="en-US" baseline="0" dirty="0" smtClean="0"/>
              <a:t> of the normal market convention currency pair) that the position is equivalent to. So the EUR 3m number means “sell 90M EUR </a:t>
            </a:r>
            <a:r>
              <a:rPr lang="en-US" baseline="0" dirty="0" err="1" smtClean="0"/>
              <a:t>vs</a:t>
            </a:r>
            <a:r>
              <a:rPr lang="en-US" baseline="0" dirty="0" smtClean="0"/>
              <a:t> USD with 3m settlement to hedge the risk to that benchmark EUR interest rate”. The JPY 2y number means “buy 89M USD </a:t>
            </a:r>
            <a:r>
              <a:rPr lang="en-US" baseline="0" dirty="0" err="1" smtClean="0"/>
              <a:t>vs</a:t>
            </a:r>
            <a:r>
              <a:rPr lang="en-US" baseline="0" dirty="0" smtClean="0"/>
              <a:t> JPY with 6m settlement to hedge the risk to that benchmark JPY interest rate”.</a:t>
            </a:r>
          </a:p>
          <a:p>
            <a:endParaRPr lang="en-US" baseline="0" dirty="0" smtClean="0"/>
          </a:p>
          <a:p>
            <a:r>
              <a:rPr lang="en-US" baseline="0" dirty="0" smtClean="0"/>
              <a:t>For a given currency, the “Total” column is the sum of the risks across the benchmark tenors, and represents the risk to a parallel shift in that currency’s interest rates.</a:t>
            </a:r>
          </a:p>
          <a:p>
            <a:endParaRPr lang="en-US" baseline="0" dirty="0" smtClean="0"/>
          </a:p>
          <a:p>
            <a:r>
              <a:rPr lang="en-US" baseline="0" dirty="0" smtClean="0"/>
              <a:t>Note that there is no total across currencies for a given benchmark tenor. That sum is meaningless since the numbers don’t even represent a uniform currency.</a:t>
            </a:r>
          </a:p>
          <a:p>
            <a:endParaRPr lang="en-US" baseline="0" dirty="0" smtClean="0"/>
          </a:p>
          <a:p>
            <a:r>
              <a:rPr lang="en-US" baseline="0" dirty="0" smtClean="0"/>
              <a:t>Note that the numbers here show risk in FX forward notional equivalents, even though we actually shock the underlying interest rates when calculating the risks.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dimensionality reduction</a:t>
            </a:r>
            <a:r>
              <a:rPr lang="en-US" baseline="0" dirty="0" smtClean="0"/>
              <a:t> problem is a common one in many parts of risk management; we’ll see a lot more of this when we talk about vanilla options.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pick the top N principal components, because they explain most of the variance of moves everywhere on the curve, you need only N forward contracts (with different tenors) to hedge most of the the risk of a portfolio of forwards.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these are “normal” models – ie Brownian motions, not geometric Brownian motions. Brownian motions are often viewed as more natural models for interest rates than geometric Brownian motion. In practice for this sort of risk decomposition, though, it doesn’t make much difference either way, and it’s easier to deal with Brownian motion models mathematically.</a:t>
            </a:r>
            <a:endParaRPr lang="en-US" dirty="0" smtClean="0"/>
          </a:p>
          <a:p>
            <a:endParaRPr lang="en-US" dirty="0" smtClean="0"/>
          </a:p>
          <a:p>
            <a:r>
              <a:rPr lang="en-US" dirty="0" smtClean="0"/>
              <a:t>There is a non-zero correlation matrix connecting the N Brownian motions.</a:t>
            </a:r>
          </a:p>
          <a:p>
            <a:endParaRPr lang="en-US" dirty="0" smtClean="0"/>
          </a:p>
          <a:p>
            <a:r>
              <a:rPr lang="en-US" dirty="0" smtClean="0"/>
              <a:t>You</a:t>
            </a:r>
            <a:r>
              <a:rPr lang="en-US" baseline="0" dirty="0" smtClean="0"/>
              <a:t> n</a:t>
            </a:r>
            <a:r>
              <a:rPr lang="en-US" dirty="0" smtClean="0"/>
              <a:t>eed N points on</a:t>
            </a:r>
            <a:r>
              <a:rPr lang="en-US" baseline="0" dirty="0" smtClean="0"/>
              <a:t> the FX forward curve as hedges to hedge all the risk in an N-factor model, much like with an N-component principal component model.</a:t>
            </a:r>
          </a:p>
          <a:p>
            <a:endParaRPr lang="en-US" baseline="0" dirty="0" smtClean="0"/>
          </a:p>
          <a:p>
            <a:r>
              <a:rPr lang="en-US" baseline="0" dirty="0" smtClean="0"/>
              <a:t>I’ve ignored the drift terms for the rates here, which to make a proper dynamical model you’d need (otherwise you don’t get the right forward rates). But we’re not going to be simulating forward in time – just looking at short-term shocks to the curve over one day – so the mean changes are negligible.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Often two factors isn’t enough and you need to look at three factors, or maybe four if you’re including longer-dated stuff (eg out to 10y). But for short-dated trading, two factors can be just fine.</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Tricky part of this: converting forward points to interest rate spreads requires times to settle, which depend on FX market convention settlement rules, which depend on currency settlement holidays. Missing a holiday means that you misinterpret the length of time the underlying zero coupon bonds accrue interest, which means that your interest rate can be wrong by the ratio of the times. That doesn’t sound like much error – but when daily changes in rates are small, errors like that can add a lot of artificial volatility to short-dated implied interest rates, messing up the variance and covariance estimates.</a:t>
            </a:r>
          </a:p>
          <a:p>
            <a:endParaRPr lang="en-US" baseline="0" dirty="0" smtClean="0"/>
          </a:p>
          <a:p>
            <a:r>
              <a:rPr lang="en-US" baseline="0" dirty="0" smtClean="0"/>
              <a:t>The factor parameters can be calculated once and stored so that you get consistent shocks, or recalculated each day. Usually it is better to use a fixed set of parameters so that the factor shocks are consistent from day to day, since that makes it easier for traders to understand the risk they’re looking at.</a:t>
            </a:r>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Significant</a:t>
            </a:r>
            <a:r>
              <a:rPr lang="en-US" baseline="0" dirty="0" smtClean="0"/>
              <a:t> growth in the last 10-15, roughly in line with spot market growth, but not quite as rapid.  The forwards markets have moved electronic as well, but not as fast as the spot markets have.</a:t>
            </a:r>
          </a:p>
          <a:p>
            <a:endParaRPr lang="en-US" dirty="0" smtClean="0"/>
          </a:p>
          <a:p>
            <a:r>
              <a:rPr lang="en-US" dirty="0" smtClean="0"/>
              <a:t>Source: BIS Survey</a:t>
            </a:r>
            <a:r>
              <a:rPr lang="en-US" baseline="0" dirty="0" smtClean="0"/>
              <a:t> 2013, http://</a:t>
            </a:r>
            <a:r>
              <a:rPr lang="en-US" baseline="0" dirty="0" err="1" smtClean="0"/>
              <a:t>www.bis.org</a:t>
            </a:r>
            <a:r>
              <a:rPr lang="en-US" baseline="0" dirty="0" smtClean="0"/>
              <a:t>/</a:t>
            </a:r>
            <a:r>
              <a:rPr lang="en-US" baseline="0" dirty="0" err="1" smtClean="0"/>
              <a:t>publ</a:t>
            </a:r>
            <a:r>
              <a:rPr lang="en-US" baseline="0" dirty="0" smtClean="0"/>
              <a:t>/rpfx13fx.pdf.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“Fungible” means “</a:t>
            </a:r>
            <a:r>
              <a:rPr lang="en-US" dirty="0" err="1" smtClean="0"/>
              <a:t>nettable</a:t>
            </a:r>
            <a:r>
              <a:rPr lang="en-US" dirty="0" smtClean="0"/>
              <a:t>”. All EURUSD spot trades are fungible,</a:t>
            </a:r>
            <a:r>
              <a:rPr lang="en-US" baseline="0" dirty="0" smtClean="0"/>
              <a:t> since the EUR I buy from one client is the same as the EUR I sell to another client; I can net all my trades to get my current risk position in EUR. Forward trades with different settlement dates are not fungible: if I buy some EUR with a 3-month settlement from one client and sell the same number of EUR with a 6-month settlement to another client, my position is not zero; instead I have a 3m-6m forward spread on, which has some net risk.</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 y-axis: it runs</a:t>
            </a:r>
            <a:r>
              <a:rPr lang="en-US" baseline="0" dirty="0" smtClean="0"/>
              <a:t> from 98.4% to 100%. Most of the time the correlation of daily changes in spot and the 1y all-in forward is very high, north of 99.5%. </a:t>
            </a:r>
          </a:p>
          <a:p>
            <a:endParaRPr lang="en-US" baseline="0" dirty="0" smtClean="0"/>
          </a:p>
          <a:p>
            <a:r>
              <a:rPr lang="en-US" baseline="0" dirty="0" smtClean="0"/>
              <a:t>The volatility is all due to interest rate volatility, which is why there was a spike down during the credit crisis: interest rates experienced high volatility then.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162910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many commodity markets the spot/forward arbitrage does not hold because you cannot store the commodity in enough size to affect the market; or you cannot short the physical commodity because there is no borrow/loan market.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EURUSD</a:t>
            </a:r>
            <a:r>
              <a:rPr lang="en-US" baseline="0" dirty="0" smtClean="0"/>
              <a:t> example: the owner of the forward contract is long 1 EUR of a zero coupon bond to T, which is worth the discount factor at time t, in EUR – that EUR value today needs to be multiplied by the spot FX rate to switch to a USD value today. The second term comes from being short K USD of a USD zero coupon bond to time T, which has value K * discount factor; the negative sign is because you’re short.</a:t>
            </a:r>
          </a:p>
          <a:p>
            <a:endParaRPr lang="en-US" baseline="0" dirty="0" smtClean="0"/>
          </a:p>
          <a:p>
            <a:r>
              <a:rPr lang="en-US" baseline="0" dirty="0" smtClean="0"/>
              <a:t>Often those zero coupon bonds can be traded explicitly, sometimes you need to replicate them with other interest rate instruments (interest rate swaps, interest rate futures contracts, </a:t>
            </a:r>
            <a:r>
              <a:rPr lang="en-US" baseline="0" dirty="0" err="1" smtClean="0"/>
              <a:t>etc</a:t>
            </a:r>
            <a:r>
              <a:rPr lang="en-US" baseline="0" dirty="0" smtClean="0"/>
              <a:t>). But they can definitely be traded and the arbitrage enforced between the FX forwards, FX spot, and two interest rate markets.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218925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9/9/15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9/9/15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5.bin"/><Relationship Id="rId5" Type="http://schemas.openxmlformats.org/officeDocument/2006/relationships/image" Target="../media/image6.emf"/><Relationship Id="rId6" Type="http://schemas.openxmlformats.org/officeDocument/2006/relationships/oleObject" Target="../embeddings/oleObject6.bin"/><Relationship Id="rId7"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7.bin"/><Relationship Id="rId5"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8.bin"/><Relationship Id="rId5" Type="http://schemas.openxmlformats.org/officeDocument/2006/relationships/image" Target="../media/image9.emf"/><Relationship Id="rId6" Type="http://schemas.openxmlformats.org/officeDocument/2006/relationships/oleObject" Target="../embeddings/oleObject9.bin"/><Relationship Id="rId7"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0.bin"/><Relationship Id="rId5"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1.bin"/><Relationship Id="rId5" Type="http://schemas.openxmlformats.org/officeDocument/2006/relationships/image" Target="../media/image12.emf"/><Relationship Id="rId6" Type="http://schemas.openxmlformats.org/officeDocument/2006/relationships/oleObject" Target="../embeddings/oleObject12.bin"/><Relationship Id="rId7"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t>
            </a:r>
            <a:br>
              <a:rPr lang="en-US" dirty="0" smtClean="0"/>
            </a:br>
            <a:r>
              <a:rPr lang="en-US" dirty="0" smtClean="0"/>
              <a:t>Forward 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Spot/Forward Arbitrage</a:t>
            </a:r>
            <a:endParaRPr lang="en-US" dirty="0"/>
          </a:p>
        </p:txBody>
      </p:sp>
      <p:sp>
        <p:nvSpPr>
          <p:cNvPr id="3" name="Content Placeholder 2"/>
          <p:cNvSpPr>
            <a:spLocks noGrp="1"/>
          </p:cNvSpPr>
          <p:nvPr>
            <p:ph idx="1"/>
          </p:nvPr>
        </p:nvSpPr>
        <p:spPr/>
        <p:txBody>
          <a:bodyPr/>
          <a:lstStyle/>
          <a:p>
            <a:r>
              <a:rPr lang="en-US" dirty="0" smtClean="0"/>
              <a:t>Traders execute the arbitrage all day, every day</a:t>
            </a:r>
          </a:p>
          <a:p>
            <a:pPr lvl="1"/>
            <a:r>
              <a:rPr lang="en-US" dirty="0" smtClean="0"/>
              <a:t>Mostly it’s FX forwards market makers executing the </a:t>
            </a:r>
            <a:r>
              <a:rPr lang="en-US" dirty="0" err="1" smtClean="0"/>
              <a:t>arb</a:t>
            </a:r>
            <a:r>
              <a:rPr lang="en-US" dirty="0" smtClean="0"/>
              <a:t> by deciding whether it’s more efficient to hedge with a forward directly, or hedge with spot and interest rate contracts</a:t>
            </a:r>
          </a:p>
          <a:p>
            <a:endParaRPr lang="en-US" dirty="0"/>
          </a:p>
          <a:p>
            <a:r>
              <a:rPr lang="en-US" dirty="0" smtClean="0"/>
              <a:t>That arbitrage fixes the market forward price to the fair forward price</a:t>
            </a:r>
          </a:p>
        </p:txBody>
      </p:sp>
      <p:graphicFrame>
        <p:nvGraphicFramePr>
          <p:cNvPr id="4" name="Object 3"/>
          <p:cNvGraphicFramePr>
            <a:graphicFrameLocks noChangeAspect="1"/>
          </p:cNvGraphicFramePr>
          <p:nvPr>
            <p:extLst>
              <p:ext uri="{D42A27DB-BD31-4B8C-83A1-F6EECF244321}">
                <p14:modId xmlns:p14="http://schemas.microsoft.com/office/powerpoint/2010/main" val="3956141953"/>
              </p:ext>
            </p:extLst>
          </p:nvPr>
        </p:nvGraphicFramePr>
        <p:xfrm>
          <a:off x="1554163" y="4610100"/>
          <a:ext cx="5405437" cy="725488"/>
        </p:xfrm>
        <a:graphic>
          <a:graphicData uri="http://schemas.openxmlformats.org/presentationml/2006/ole">
            <mc:AlternateContent xmlns:mc="http://schemas.openxmlformats.org/markup-compatibility/2006">
              <mc:Choice xmlns:v="urn:schemas-microsoft-com:vml" Requires="v">
                <p:oleObj spid="_x0000_s3140" name="Equation" r:id="rId4" imgW="1701800" imgH="228600" progId="Equation.3">
                  <p:embed/>
                </p:oleObj>
              </mc:Choice>
              <mc:Fallback>
                <p:oleObj name="Equation" r:id="rId4" imgW="1701800" imgH="228600" progId="Equation.3">
                  <p:embed/>
                  <p:pic>
                    <p:nvPicPr>
                      <p:cNvPr id="0" name=""/>
                      <p:cNvPicPr/>
                      <p:nvPr/>
                    </p:nvPicPr>
                    <p:blipFill>
                      <a:blip r:embed="rId5"/>
                      <a:stretch>
                        <a:fillRect/>
                      </a:stretch>
                    </p:blipFill>
                    <p:spPr>
                      <a:xfrm>
                        <a:off x="1554163" y="4610100"/>
                        <a:ext cx="5405437" cy="725488"/>
                      </a:xfrm>
                      <a:prstGeom prst="rect">
                        <a:avLst/>
                      </a:prstGeom>
                    </p:spPr>
                  </p:pic>
                </p:oleObj>
              </mc:Fallback>
            </mc:AlternateContent>
          </a:graphicData>
        </a:graphic>
      </p:graphicFrame>
    </p:spTree>
    <p:extLst>
      <p:ext uri="{BB962C8B-B14F-4D97-AF65-F5344CB8AC3E}">
        <p14:creationId xmlns:p14="http://schemas.microsoft.com/office/powerpoint/2010/main" val="46300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a:t>
            </a:r>
            <a:endParaRPr lang="en-US" dirty="0"/>
          </a:p>
        </p:txBody>
      </p:sp>
      <p:sp>
        <p:nvSpPr>
          <p:cNvPr id="3" name="Content Placeholder 2"/>
          <p:cNvSpPr>
            <a:spLocks noGrp="1"/>
          </p:cNvSpPr>
          <p:nvPr>
            <p:ph idx="1"/>
          </p:nvPr>
        </p:nvSpPr>
        <p:spPr/>
        <p:txBody>
          <a:bodyPr>
            <a:normAutofit/>
          </a:bodyPr>
          <a:lstStyle/>
          <a:p>
            <a:r>
              <a:rPr lang="en-US" dirty="0" smtClean="0"/>
              <a:t>Same basic structure as we saw with the spot markets:</a:t>
            </a:r>
          </a:p>
          <a:p>
            <a:pPr lvl="1"/>
            <a:r>
              <a:rPr lang="en-US" dirty="0" smtClean="0"/>
              <a:t>Clients: market takers who call dealers to get a price</a:t>
            </a:r>
          </a:p>
          <a:p>
            <a:pPr lvl="1"/>
            <a:r>
              <a:rPr lang="en-US" dirty="0" smtClean="0"/>
              <a:t>Salespeople: take orders from clients and relay prices from traders</a:t>
            </a:r>
          </a:p>
          <a:p>
            <a:pPr lvl="1"/>
            <a:r>
              <a:rPr lang="en-US" dirty="0" smtClean="0"/>
              <a:t>Traders: market makers who make prices to clients and manage the market risk they accrue by taking the other side of client trades</a:t>
            </a:r>
          </a:p>
          <a:p>
            <a:pPr lvl="1"/>
            <a:r>
              <a:rPr lang="en-US" dirty="0" smtClean="0"/>
              <a:t>Inter-dealer market: where traders (at dealers) trade with each other to hedge</a:t>
            </a:r>
          </a:p>
          <a:p>
            <a:endParaRPr lang="en-US" dirty="0"/>
          </a:p>
          <a:p>
            <a:r>
              <a:rPr lang="en-US" dirty="0" smtClean="0"/>
              <a:t>Pricing and risk management more complex than for spot because of the tenor dimension of a forward contract</a:t>
            </a:r>
          </a:p>
          <a:p>
            <a:pPr lvl="1"/>
            <a:r>
              <a:rPr lang="en-US" dirty="0" smtClean="0"/>
              <a:t>Not every forward contract is fungible with every other</a:t>
            </a:r>
          </a:p>
        </p:txBody>
      </p:sp>
    </p:spTree>
    <p:extLst>
      <p:ext uri="{BB962C8B-B14F-4D97-AF65-F5344CB8AC3E}">
        <p14:creationId xmlns:p14="http://schemas.microsoft.com/office/powerpoint/2010/main" val="332195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a:t>
            </a:r>
            <a:endParaRPr lang="en-US" dirty="0"/>
          </a:p>
        </p:txBody>
      </p:sp>
      <p:sp>
        <p:nvSpPr>
          <p:cNvPr id="3" name="Content Placeholder 2"/>
          <p:cNvSpPr>
            <a:spLocks noGrp="1"/>
          </p:cNvSpPr>
          <p:nvPr>
            <p:ph idx="1"/>
          </p:nvPr>
        </p:nvSpPr>
        <p:spPr/>
        <p:txBody>
          <a:bodyPr>
            <a:normAutofit/>
          </a:bodyPr>
          <a:lstStyle/>
          <a:p>
            <a:r>
              <a:rPr lang="en-US" dirty="0" smtClean="0"/>
              <a:t>The “forwards” traders are really FX swap traders</a:t>
            </a:r>
          </a:p>
          <a:p>
            <a:pPr lvl="1"/>
            <a:r>
              <a:rPr lang="en-US" dirty="0" smtClean="0"/>
              <a:t>They trade outright forward </a:t>
            </a:r>
            <a:r>
              <a:rPr lang="en-US" dirty="0" err="1" smtClean="0"/>
              <a:t>vs</a:t>
            </a:r>
            <a:r>
              <a:rPr lang="en-US" dirty="0" smtClean="0"/>
              <a:t> spot as their product</a:t>
            </a:r>
          </a:p>
          <a:p>
            <a:pPr lvl="1"/>
            <a:r>
              <a:rPr lang="en-US" dirty="0" smtClean="0"/>
              <a:t>Not much spot risk; really they are trading interest rates</a:t>
            </a:r>
          </a:p>
          <a:p>
            <a:endParaRPr lang="en-US" dirty="0"/>
          </a:p>
          <a:p>
            <a:r>
              <a:rPr lang="en-US" dirty="0" smtClean="0"/>
              <a:t>Outright forward trade involves two different traders</a:t>
            </a:r>
          </a:p>
          <a:p>
            <a:pPr lvl="1"/>
            <a:r>
              <a:rPr lang="en-US" dirty="0" smtClean="0"/>
              <a:t>Spot trader quotes the spot bid/ask</a:t>
            </a:r>
          </a:p>
          <a:p>
            <a:pPr lvl="1"/>
            <a:r>
              <a:rPr lang="en-US" dirty="0" smtClean="0"/>
              <a:t>Forwards trader quotes the bid/ask on “forward points”</a:t>
            </a:r>
          </a:p>
          <a:p>
            <a:pPr lvl="1"/>
            <a:r>
              <a:rPr lang="en-US" dirty="0" smtClean="0"/>
              <a:t>Client is shown an aggregated bid/ask by sales, and trade is broken into two pieces for risk management</a:t>
            </a:r>
          </a:p>
          <a:p>
            <a:endParaRPr lang="en-US" dirty="0"/>
          </a:p>
          <a:p>
            <a:r>
              <a:rPr lang="en-US" dirty="0" smtClean="0"/>
              <a:t>FX swap trade involves just the forwards trader</a:t>
            </a:r>
          </a:p>
        </p:txBody>
      </p:sp>
    </p:spTree>
    <p:extLst>
      <p:ext uri="{BB962C8B-B14F-4D97-AF65-F5344CB8AC3E}">
        <p14:creationId xmlns:p14="http://schemas.microsoft.com/office/powerpoint/2010/main" val="300894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Hedge fund ABC wants to buy 10M EUR </a:t>
            </a:r>
            <a:r>
              <a:rPr lang="en-US" dirty="0" err="1" smtClean="0"/>
              <a:t>vs</a:t>
            </a:r>
            <a:r>
              <a:rPr lang="en-US" dirty="0" smtClean="0"/>
              <a:t> USD for 1y settlement</a:t>
            </a:r>
          </a:p>
          <a:p>
            <a:endParaRPr lang="en-US" dirty="0"/>
          </a:p>
          <a:p>
            <a:r>
              <a:rPr lang="en-US" dirty="0" smtClean="0"/>
              <a:t>ABC trader calls Dealer A</a:t>
            </a:r>
          </a:p>
          <a:p>
            <a:pPr lvl="1"/>
            <a:r>
              <a:rPr lang="en-US" dirty="0" smtClean="0"/>
              <a:t>Talks on the phone to salesperson, and asks him for A’s outright 2-way market on 10M EUR in 1y settlement</a:t>
            </a:r>
          </a:p>
          <a:p>
            <a:pPr lvl="1"/>
            <a:r>
              <a:rPr lang="en-US" dirty="0" smtClean="0"/>
              <a:t>Salesperson stands up and yells at the EURUSD spot trader and asks for the 2-way market on 10M EUR for hedge fund ABC</a:t>
            </a:r>
          </a:p>
          <a:p>
            <a:pPr lvl="1"/>
            <a:r>
              <a:rPr lang="en-US" dirty="0" smtClean="0"/>
              <a:t>Salespeople yells at the EURUSD forwards trader for their two-say on the 1y swap on 10M EUR for hedge fund ABC</a:t>
            </a:r>
          </a:p>
          <a:p>
            <a:pPr lvl="1"/>
            <a:r>
              <a:rPr lang="en-US" dirty="0" smtClean="0"/>
              <a:t>Traders make their prices and sales aggregates for the client</a:t>
            </a:r>
          </a:p>
          <a:p>
            <a:endParaRPr lang="en-US" dirty="0"/>
          </a:p>
          <a:p>
            <a:r>
              <a:rPr lang="en-US" dirty="0" smtClean="0"/>
              <a:t>ABC trader calls Dealers B and C and checks the pricing and deals on the lowest offer price across the dealers</a:t>
            </a:r>
            <a:endParaRPr lang="en-US" dirty="0"/>
          </a:p>
        </p:txBody>
      </p:sp>
    </p:spTree>
    <p:extLst>
      <p:ext uri="{BB962C8B-B14F-4D97-AF65-F5344CB8AC3E}">
        <p14:creationId xmlns:p14="http://schemas.microsoft.com/office/powerpoint/2010/main" val="408013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Market Making</a:t>
            </a:r>
            <a:endParaRPr lang="en-US" dirty="0"/>
          </a:p>
        </p:txBody>
      </p:sp>
      <p:sp>
        <p:nvSpPr>
          <p:cNvPr id="3" name="Content Placeholder 2"/>
          <p:cNvSpPr>
            <a:spLocks noGrp="1"/>
          </p:cNvSpPr>
          <p:nvPr>
            <p:ph idx="1"/>
          </p:nvPr>
        </p:nvSpPr>
        <p:spPr/>
        <p:txBody>
          <a:bodyPr>
            <a:normAutofit/>
          </a:bodyPr>
          <a:lstStyle/>
          <a:p>
            <a:r>
              <a:rPr lang="en-US" dirty="0" smtClean="0"/>
              <a:t>Same basic inputs for price-making as with spot trading</a:t>
            </a:r>
          </a:p>
          <a:p>
            <a:endParaRPr lang="en-US" dirty="0"/>
          </a:p>
          <a:p>
            <a:r>
              <a:rPr lang="en-US" dirty="0" smtClean="0"/>
              <a:t>Inter-dealer market</a:t>
            </a:r>
          </a:p>
          <a:p>
            <a:pPr lvl="1"/>
            <a:r>
              <a:rPr lang="en-US" dirty="0" smtClean="0"/>
              <a:t>Market where a dealer can hedge (if desired)</a:t>
            </a:r>
          </a:p>
          <a:p>
            <a:pPr lvl="2"/>
            <a:r>
              <a:rPr lang="en-US" dirty="0" smtClean="0"/>
              <a:t>Dealing here is by voice as well, via brokers or “direct”</a:t>
            </a:r>
          </a:p>
          <a:p>
            <a:r>
              <a:rPr lang="en-US" dirty="0" smtClean="0"/>
              <a:t>Current risk position</a:t>
            </a:r>
          </a:p>
          <a:p>
            <a:pPr lvl="1"/>
            <a:r>
              <a:rPr lang="en-US" dirty="0" smtClean="0"/>
              <a:t>Already long, bias down prices; already short, bias up</a:t>
            </a:r>
          </a:p>
          <a:p>
            <a:r>
              <a:rPr lang="en-US" dirty="0" smtClean="0"/>
              <a:t>Market views</a:t>
            </a:r>
          </a:p>
          <a:p>
            <a:pPr lvl="1"/>
            <a:r>
              <a:rPr lang="en-US" dirty="0" smtClean="0"/>
              <a:t>Dealer </a:t>
            </a:r>
            <a:r>
              <a:rPr lang="en-US" dirty="0"/>
              <a:t>w</a:t>
            </a:r>
            <a:r>
              <a:rPr lang="en-US" dirty="0" smtClean="0"/>
              <a:t>ants to take risk one way or the other?</a:t>
            </a:r>
          </a:p>
          <a:p>
            <a:r>
              <a:rPr lang="en-US" dirty="0" smtClean="0"/>
              <a:t>Client behavior</a:t>
            </a:r>
          </a:p>
          <a:p>
            <a:pPr lvl="1"/>
            <a:r>
              <a:rPr lang="en-US" dirty="0" smtClean="0"/>
              <a:t>Does the client typically buy </a:t>
            </a:r>
            <a:r>
              <a:rPr lang="en-US" dirty="0" err="1" smtClean="0"/>
              <a:t>vs</a:t>
            </a:r>
            <a:r>
              <a:rPr lang="en-US" dirty="0" smtClean="0"/>
              <a:t> sell? Is the client typically right about market direction? </a:t>
            </a:r>
            <a:endParaRPr lang="en-US" dirty="0"/>
          </a:p>
        </p:txBody>
      </p:sp>
    </p:spTree>
    <p:extLst>
      <p:ext uri="{BB962C8B-B14F-4D97-AF65-F5344CB8AC3E}">
        <p14:creationId xmlns:p14="http://schemas.microsoft.com/office/powerpoint/2010/main" val="100666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p:txBody>
          <a:bodyPr/>
          <a:lstStyle/>
          <a:p>
            <a:r>
              <a:rPr lang="en-US" dirty="0" smtClean="0"/>
              <a:t>An FX forwards portfolio might contain forwards settling on many different dates</a:t>
            </a:r>
          </a:p>
          <a:p>
            <a:r>
              <a:rPr lang="en-US" dirty="0" smtClean="0"/>
              <a:t>Usually represent risk to benchmark dates only, since those are the easiest points to trade in the inter-dealer market on the hedge</a:t>
            </a:r>
          </a:p>
          <a:p>
            <a:endParaRPr lang="en-US" dirty="0" smtClean="0"/>
          </a:p>
          <a:p>
            <a:r>
              <a:rPr lang="en-US" dirty="0" smtClean="0"/>
              <a:t>What is the risk to?</a:t>
            </a:r>
          </a:p>
          <a:p>
            <a:pPr lvl="1"/>
            <a:r>
              <a:rPr lang="en-US" dirty="0" smtClean="0"/>
              <a:t>Forward points: the difference between all-in forward prices and the spot price</a:t>
            </a:r>
          </a:p>
          <a:p>
            <a:pPr lvl="1"/>
            <a:r>
              <a:rPr lang="en-US" dirty="0" smtClean="0"/>
              <a:t>Or equivalently, non-USD interest rates, but risk displayed in notional of FX swap equivalents</a:t>
            </a:r>
          </a:p>
          <a:p>
            <a:pPr lvl="1"/>
            <a:r>
              <a:rPr lang="en-US" dirty="0" smtClean="0"/>
              <a:t>Forwards traders also always monitor delta (risk to spot) but hedge that with their friends on the spot desk</a:t>
            </a:r>
            <a:endParaRPr lang="en-US" dirty="0"/>
          </a:p>
        </p:txBody>
      </p:sp>
    </p:spTree>
    <p:extLst>
      <p:ext uri="{BB962C8B-B14F-4D97-AF65-F5344CB8AC3E}">
        <p14:creationId xmlns:p14="http://schemas.microsoft.com/office/powerpoint/2010/main" val="120080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p:txBody>
          <a:bodyPr>
            <a:normAutofit lnSpcReduction="10000"/>
          </a:bodyPr>
          <a:lstStyle/>
          <a:p>
            <a:r>
              <a:rPr lang="en-US" dirty="0" smtClean="0"/>
              <a:t>What are the benchmark settlement dates?</a:t>
            </a:r>
          </a:p>
          <a:p>
            <a:pPr lvl="1"/>
            <a:r>
              <a:rPr lang="en-US" dirty="0" smtClean="0"/>
              <a:t>1w, 2w, 1m, 2m, 3m, 6m, 9m, 1y, 2y; maybe 3y, 4y, 5y</a:t>
            </a:r>
          </a:p>
          <a:p>
            <a:pPr lvl="1"/>
            <a:endParaRPr lang="en-US" dirty="0" smtClean="0"/>
          </a:p>
          <a:p>
            <a:r>
              <a:rPr lang="en-US" dirty="0" smtClean="0"/>
              <a:t>Also some short-dated forward tenors with unusual conventions</a:t>
            </a:r>
          </a:p>
          <a:p>
            <a:pPr lvl="1"/>
            <a:r>
              <a:rPr lang="en-US" dirty="0" smtClean="0"/>
              <a:t>t/n: “tom/next”, the points from 1d before the spot date (ie, tomorrow) to spot (ie, the next date)</a:t>
            </a:r>
          </a:p>
          <a:p>
            <a:pPr lvl="2"/>
            <a:r>
              <a:rPr lang="en-US" dirty="0" smtClean="0"/>
              <a:t>t/n points = spot price – forward price for 1d settlement</a:t>
            </a:r>
          </a:p>
          <a:p>
            <a:pPr lvl="1"/>
            <a:r>
              <a:rPr lang="en-US" dirty="0" smtClean="0"/>
              <a:t>o/n: “overnight”, the points from today to tomorrow</a:t>
            </a:r>
          </a:p>
          <a:p>
            <a:pPr lvl="2"/>
            <a:r>
              <a:rPr lang="en-US" dirty="0" smtClean="0"/>
              <a:t>o/n points = forward price for 1d settlement – forward point for 0d settlement</a:t>
            </a:r>
          </a:p>
          <a:p>
            <a:pPr lvl="1"/>
            <a:r>
              <a:rPr lang="en-US" dirty="0" smtClean="0"/>
              <a:t>A lot of trading happens here for “rolls”</a:t>
            </a:r>
          </a:p>
          <a:p>
            <a:pPr lvl="2"/>
            <a:r>
              <a:rPr lang="en-US" dirty="0" smtClean="0"/>
              <a:t>Trades to move ahead the settlement date of a forward about to settle</a:t>
            </a:r>
            <a:endParaRPr lang="en-US" dirty="0"/>
          </a:p>
        </p:txBody>
      </p:sp>
    </p:spTree>
    <p:extLst>
      <p:ext uri="{BB962C8B-B14F-4D97-AF65-F5344CB8AC3E}">
        <p14:creationId xmlns:p14="http://schemas.microsoft.com/office/powerpoint/2010/main" val="395671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a:xfrm>
            <a:off x="457200" y="1600200"/>
            <a:ext cx="7620000" cy="2309904"/>
          </a:xfrm>
        </p:spPr>
        <p:txBody>
          <a:bodyPr>
            <a:normAutofit/>
          </a:bodyPr>
          <a:lstStyle/>
          <a:p>
            <a:r>
              <a:rPr lang="en-US" dirty="0" smtClean="0"/>
              <a:t>Need a way to define “bucketed” interest rate risk that sensibly aggregates risk for every possible settlement date into the (much smaller) set of benchmark dates</a:t>
            </a:r>
          </a:p>
          <a:p>
            <a:endParaRPr lang="en-US" dirty="0"/>
          </a:p>
          <a:p>
            <a:r>
              <a:rPr lang="en-US" dirty="0" smtClean="0"/>
              <a:t>Lots of ways to define this but the most common is the “triangle shock”, shown below for time </a:t>
            </a:r>
            <a:r>
              <a:rPr lang="en-US" dirty="0" err="1" smtClean="0"/>
              <a:t>t</a:t>
            </a:r>
            <a:r>
              <a:rPr lang="en-US" baseline="-25000" dirty="0" err="1" smtClean="0"/>
              <a:t>i</a:t>
            </a:r>
            <a:endParaRPr lang="en-US" dirty="0"/>
          </a:p>
        </p:txBody>
      </p:sp>
      <p:cxnSp>
        <p:nvCxnSpPr>
          <p:cNvPr id="7" name="Straight Arrow Connector 6"/>
          <p:cNvCxnSpPr/>
          <p:nvPr/>
        </p:nvCxnSpPr>
        <p:spPr>
          <a:xfrm flipV="1">
            <a:off x="457200" y="5636789"/>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738001"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70885" y="5970986"/>
            <a:ext cx="523628" cy="369332"/>
          </a:xfrm>
          <a:prstGeom prst="rect">
            <a:avLst/>
          </a:prstGeom>
          <a:noFill/>
        </p:spPr>
        <p:txBody>
          <a:bodyPr wrap="square" rtlCol="0">
            <a:spAutoFit/>
          </a:bodyPr>
          <a:lstStyle/>
          <a:p>
            <a:r>
              <a:rPr lang="en-US" dirty="0" smtClean="0"/>
              <a:t>t</a:t>
            </a:r>
            <a:r>
              <a:rPr lang="en-US" baseline="-25000" dirty="0" smtClean="0"/>
              <a:t>i-2</a:t>
            </a:r>
            <a:endParaRPr lang="en-US" dirty="0"/>
          </a:p>
        </p:txBody>
      </p:sp>
      <p:cxnSp>
        <p:nvCxnSpPr>
          <p:cNvPr id="15" name="Straight Connector 14"/>
          <p:cNvCxnSpPr/>
          <p:nvPr/>
        </p:nvCxnSpPr>
        <p:spPr>
          <a:xfrm flipH="1">
            <a:off x="2725978"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558862" y="5970986"/>
            <a:ext cx="523628" cy="369332"/>
          </a:xfrm>
          <a:prstGeom prst="rect">
            <a:avLst/>
          </a:prstGeom>
          <a:noFill/>
        </p:spPr>
        <p:txBody>
          <a:bodyPr wrap="square" rtlCol="0">
            <a:spAutoFit/>
          </a:bodyPr>
          <a:lstStyle/>
          <a:p>
            <a:r>
              <a:rPr lang="en-US" dirty="0" smtClean="0"/>
              <a:t>t</a:t>
            </a:r>
            <a:r>
              <a:rPr lang="en-US" baseline="-25000" dirty="0" smtClean="0"/>
              <a:t>i-1</a:t>
            </a:r>
            <a:endParaRPr lang="en-US" dirty="0"/>
          </a:p>
        </p:txBody>
      </p:sp>
      <p:cxnSp>
        <p:nvCxnSpPr>
          <p:cNvPr id="17" name="Straight Connector 16"/>
          <p:cNvCxnSpPr/>
          <p:nvPr/>
        </p:nvCxnSpPr>
        <p:spPr>
          <a:xfrm flipH="1">
            <a:off x="3628401" y="5655510"/>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61285" y="5967428"/>
            <a:ext cx="523628" cy="369332"/>
          </a:xfrm>
          <a:prstGeom prst="rect">
            <a:avLst/>
          </a:prstGeom>
          <a:noFill/>
        </p:spPr>
        <p:txBody>
          <a:bodyPr wrap="square" rtlCol="0">
            <a:spAutoFit/>
          </a:bodyPr>
          <a:lstStyle/>
          <a:p>
            <a:r>
              <a:rPr lang="en-US" dirty="0" err="1" smtClean="0"/>
              <a:t>t</a:t>
            </a:r>
            <a:r>
              <a:rPr lang="en-US" baseline="-25000" dirty="0" err="1" smtClean="0"/>
              <a:t>i</a:t>
            </a:r>
            <a:endParaRPr lang="en-US" dirty="0"/>
          </a:p>
        </p:txBody>
      </p:sp>
      <p:cxnSp>
        <p:nvCxnSpPr>
          <p:cNvPr id="19" name="Straight Connector 18"/>
          <p:cNvCxnSpPr/>
          <p:nvPr/>
        </p:nvCxnSpPr>
        <p:spPr>
          <a:xfrm flipH="1">
            <a:off x="4853915" y="5644371"/>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86799" y="5956289"/>
            <a:ext cx="523628" cy="369332"/>
          </a:xfrm>
          <a:prstGeom prst="rect">
            <a:avLst/>
          </a:prstGeom>
          <a:noFill/>
        </p:spPr>
        <p:txBody>
          <a:bodyPr wrap="square" rtlCol="0">
            <a:spAutoFit/>
          </a:bodyPr>
          <a:lstStyle/>
          <a:p>
            <a:r>
              <a:rPr lang="en-US" dirty="0" smtClean="0"/>
              <a:t>t</a:t>
            </a:r>
            <a:r>
              <a:rPr lang="en-US" baseline="-25000" dirty="0" smtClean="0"/>
              <a:t>i+1</a:t>
            </a:r>
            <a:endParaRPr lang="en-US" dirty="0"/>
          </a:p>
        </p:txBody>
      </p:sp>
      <p:cxnSp>
        <p:nvCxnSpPr>
          <p:cNvPr id="21" name="Straight Connector 20"/>
          <p:cNvCxnSpPr/>
          <p:nvPr/>
        </p:nvCxnSpPr>
        <p:spPr>
          <a:xfrm flipH="1">
            <a:off x="6268823" y="563678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01707" y="5948707"/>
            <a:ext cx="523628" cy="369332"/>
          </a:xfrm>
          <a:prstGeom prst="rect">
            <a:avLst/>
          </a:prstGeom>
          <a:noFill/>
        </p:spPr>
        <p:txBody>
          <a:bodyPr wrap="square" rtlCol="0">
            <a:spAutoFit/>
          </a:bodyPr>
          <a:lstStyle/>
          <a:p>
            <a:r>
              <a:rPr lang="en-US" dirty="0" smtClean="0"/>
              <a:t>t</a:t>
            </a:r>
            <a:r>
              <a:rPr lang="en-US" baseline="-25000" dirty="0" smtClean="0"/>
              <a:t>i+2</a:t>
            </a:r>
            <a:endParaRPr lang="en-US" dirty="0"/>
          </a:p>
        </p:txBody>
      </p:sp>
      <p:cxnSp>
        <p:nvCxnSpPr>
          <p:cNvPr id="24" name="Straight Arrow Connector 23"/>
          <p:cNvCxnSpPr/>
          <p:nvPr/>
        </p:nvCxnSpPr>
        <p:spPr>
          <a:xfrm flipV="1">
            <a:off x="1058398" y="4266581"/>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7200" y="3897249"/>
            <a:ext cx="1216536" cy="369332"/>
          </a:xfrm>
          <a:prstGeom prst="rect">
            <a:avLst/>
          </a:prstGeom>
          <a:noFill/>
        </p:spPr>
        <p:txBody>
          <a:bodyPr wrap="none" rtlCol="0">
            <a:spAutoFit/>
          </a:bodyPr>
          <a:lstStyle/>
          <a:p>
            <a:r>
              <a:rPr lang="en-US" dirty="0" smtClean="0"/>
              <a:t>Rate Shock</a:t>
            </a:r>
            <a:endParaRPr lang="en-US" dirty="0"/>
          </a:p>
        </p:txBody>
      </p:sp>
      <p:cxnSp>
        <p:nvCxnSpPr>
          <p:cNvPr id="27" name="Straight Connector 26"/>
          <p:cNvCxnSpPr/>
          <p:nvPr/>
        </p:nvCxnSpPr>
        <p:spPr>
          <a:xfrm>
            <a:off x="690744" y="4634198"/>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78256" y="4311032"/>
            <a:ext cx="779873" cy="646331"/>
          </a:xfrm>
          <a:prstGeom prst="rect">
            <a:avLst/>
          </a:prstGeom>
          <a:noFill/>
        </p:spPr>
        <p:txBody>
          <a:bodyPr wrap="square" rtlCol="0">
            <a:spAutoFit/>
          </a:bodyPr>
          <a:lstStyle/>
          <a:p>
            <a:r>
              <a:rPr lang="en-US" dirty="0" smtClean="0"/>
              <a:t>Max Shock</a:t>
            </a:r>
            <a:endParaRPr lang="en-US" dirty="0"/>
          </a:p>
        </p:txBody>
      </p:sp>
      <p:cxnSp>
        <p:nvCxnSpPr>
          <p:cNvPr id="31" name="Straight Connector 30"/>
          <p:cNvCxnSpPr/>
          <p:nvPr/>
        </p:nvCxnSpPr>
        <p:spPr>
          <a:xfrm flipV="1">
            <a:off x="2725978" y="4634198"/>
            <a:ext cx="902423" cy="1010173"/>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628402" y="4634198"/>
            <a:ext cx="1225514" cy="1010173"/>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94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a:xfrm>
            <a:off x="457200" y="1600200"/>
            <a:ext cx="7620000" cy="549800"/>
          </a:xfrm>
        </p:spPr>
        <p:txBody>
          <a:bodyPr>
            <a:normAutofit/>
          </a:bodyPr>
          <a:lstStyle/>
          <a:p>
            <a:r>
              <a:rPr lang="en-US" dirty="0" smtClean="0"/>
              <a:t>At the edges the shock is not triangular; it goes flat</a:t>
            </a:r>
            <a:endParaRPr lang="en-US" dirty="0"/>
          </a:p>
        </p:txBody>
      </p:sp>
      <p:cxnSp>
        <p:nvCxnSpPr>
          <p:cNvPr id="7" name="Straight Arrow Connector 6"/>
          <p:cNvCxnSpPr/>
          <p:nvPr/>
        </p:nvCxnSpPr>
        <p:spPr>
          <a:xfrm flipV="1">
            <a:off x="457200" y="5636789"/>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725978"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558862" y="5970986"/>
            <a:ext cx="523628" cy="369332"/>
          </a:xfrm>
          <a:prstGeom prst="rect">
            <a:avLst/>
          </a:prstGeom>
          <a:noFill/>
        </p:spPr>
        <p:txBody>
          <a:bodyPr wrap="square" rtlCol="0">
            <a:spAutoFit/>
          </a:bodyPr>
          <a:lstStyle/>
          <a:p>
            <a:r>
              <a:rPr lang="en-US" dirty="0" smtClean="0"/>
              <a:t>t</a:t>
            </a:r>
            <a:r>
              <a:rPr lang="en-US" baseline="-25000" dirty="0" smtClean="0"/>
              <a:t>1</a:t>
            </a:r>
            <a:endParaRPr lang="en-US" dirty="0"/>
          </a:p>
        </p:txBody>
      </p:sp>
      <p:cxnSp>
        <p:nvCxnSpPr>
          <p:cNvPr id="17" name="Straight Connector 16"/>
          <p:cNvCxnSpPr/>
          <p:nvPr/>
        </p:nvCxnSpPr>
        <p:spPr>
          <a:xfrm flipH="1">
            <a:off x="3628401" y="5655510"/>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61285" y="5967428"/>
            <a:ext cx="523628" cy="369332"/>
          </a:xfrm>
          <a:prstGeom prst="rect">
            <a:avLst/>
          </a:prstGeom>
          <a:noFill/>
        </p:spPr>
        <p:txBody>
          <a:bodyPr wrap="square" rtlCol="0">
            <a:spAutoFit/>
          </a:bodyPr>
          <a:lstStyle/>
          <a:p>
            <a:r>
              <a:rPr lang="en-US" dirty="0" smtClean="0"/>
              <a:t>t</a:t>
            </a:r>
            <a:r>
              <a:rPr lang="en-US" baseline="-25000" dirty="0"/>
              <a:t>2</a:t>
            </a:r>
            <a:endParaRPr lang="en-US" dirty="0"/>
          </a:p>
        </p:txBody>
      </p:sp>
      <p:cxnSp>
        <p:nvCxnSpPr>
          <p:cNvPr id="19" name="Straight Connector 18"/>
          <p:cNvCxnSpPr/>
          <p:nvPr/>
        </p:nvCxnSpPr>
        <p:spPr>
          <a:xfrm flipH="1">
            <a:off x="4853915" y="5644371"/>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86799" y="5956289"/>
            <a:ext cx="523628" cy="369332"/>
          </a:xfrm>
          <a:prstGeom prst="rect">
            <a:avLst/>
          </a:prstGeom>
          <a:noFill/>
        </p:spPr>
        <p:txBody>
          <a:bodyPr wrap="square" rtlCol="0">
            <a:spAutoFit/>
          </a:bodyPr>
          <a:lstStyle/>
          <a:p>
            <a:r>
              <a:rPr lang="en-US" dirty="0" smtClean="0"/>
              <a:t>t</a:t>
            </a:r>
            <a:r>
              <a:rPr lang="en-US" baseline="-25000" dirty="0"/>
              <a:t>2</a:t>
            </a:r>
            <a:endParaRPr lang="en-US" dirty="0"/>
          </a:p>
        </p:txBody>
      </p:sp>
      <p:cxnSp>
        <p:nvCxnSpPr>
          <p:cNvPr id="21" name="Straight Connector 20"/>
          <p:cNvCxnSpPr/>
          <p:nvPr/>
        </p:nvCxnSpPr>
        <p:spPr>
          <a:xfrm flipH="1">
            <a:off x="6268823" y="563678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01707" y="5948707"/>
            <a:ext cx="523628" cy="369332"/>
          </a:xfrm>
          <a:prstGeom prst="rect">
            <a:avLst/>
          </a:prstGeom>
          <a:noFill/>
        </p:spPr>
        <p:txBody>
          <a:bodyPr wrap="square" rtlCol="0">
            <a:spAutoFit/>
          </a:bodyPr>
          <a:lstStyle/>
          <a:p>
            <a:r>
              <a:rPr lang="en-US" dirty="0" smtClean="0"/>
              <a:t>t</a:t>
            </a:r>
            <a:r>
              <a:rPr lang="en-US" baseline="-25000" dirty="0"/>
              <a:t>4</a:t>
            </a:r>
            <a:endParaRPr lang="en-US" dirty="0"/>
          </a:p>
        </p:txBody>
      </p:sp>
      <p:cxnSp>
        <p:nvCxnSpPr>
          <p:cNvPr id="24" name="Straight Arrow Connector 23"/>
          <p:cNvCxnSpPr/>
          <p:nvPr/>
        </p:nvCxnSpPr>
        <p:spPr>
          <a:xfrm flipV="1">
            <a:off x="1058398" y="4266581"/>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90744" y="4634198"/>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78256" y="4311032"/>
            <a:ext cx="779873" cy="646331"/>
          </a:xfrm>
          <a:prstGeom prst="rect">
            <a:avLst/>
          </a:prstGeom>
          <a:noFill/>
        </p:spPr>
        <p:txBody>
          <a:bodyPr wrap="square" rtlCol="0">
            <a:spAutoFit/>
          </a:bodyPr>
          <a:lstStyle/>
          <a:p>
            <a:r>
              <a:rPr lang="en-US" dirty="0" smtClean="0"/>
              <a:t>Max Shock</a:t>
            </a:r>
            <a:endParaRPr lang="en-US" dirty="0"/>
          </a:p>
        </p:txBody>
      </p:sp>
      <p:cxnSp>
        <p:nvCxnSpPr>
          <p:cNvPr id="31" name="Straight Connector 30"/>
          <p:cNvCxnSpPr/>
          <p:nvPr/>
        </p:nvCxnSpPr>
        <p:spPr>
          <a:xfrm>
            <a:off x="1058398" y="4634198"/>
            <a:ext cx="166758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25978" y="4634198"/>
            <a:ext cx="902423" cy="1021312"/>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57201" y="3555487"/>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725979" y="3577766"/>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58863" y="3889684"/>
            <a:ext cx="523628" cy="369332"/>
          </a:xfrm>
          <a:prstGeom prst="rect">
            <a:avLst/>
          </a:prstGeom>
          <a:noFill/>
        </p:spPr>
        <p:txBody>
          <a:bodyPr wrap="square" rtlCol="0">
            <a:spAutoFit/>
          </a:bodyPr>
          <a:lstStyle/>
          <a:p>
            <a:r>
              <a:rPr lang="en-US" dirty="0" smtClean="0"/>
              <a:t>t</a:t>
            </a:r>
            <a:r>
              <a:rPr lang="en-US" baseline="-25000" dirty="0" smtClean="0"/>
              <a:t>N-3</a:t>
            </a:r>
            <a:endParaRPr lang="en-US" dirty="0"/>
          </a:p>
        </p:txBody>
      </p:sp>
      <p:cxnSp>
        <p:nvCxnSpPr>
          <p:cNvPr id="30" name="Straight Connector 29"/>
          <p:cNvCxnSpPr/>
          <p:nvPr/>
        </p:nvCxnSpPr>
        <p:spPr>
          <a:xfrm flipH="1">
            <a:off x="3628402" y="357420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461286" y="3886126"/>
            <a:ext cx="523628" cy="369332"/>
          </a:xfrm>
          <a:prstGeom prst="rect">
            <a:avLst/>
          </a:prstGeom>
          <a:noFill/>
        </p:spPr>
        <p:txBody>
          <a:bodyPr wrap="square" rtlCol="0">
            <a:spAutoFit/>
          </a:bodyPr>
          <a:lstStyle/>
          <a:p>
            <a:r>
              <a:rPr lang="en-US" dirty="0" smtClean="0"/>
              <a:t>t</a:t>
            </a:r>
            <a:r>
              <a:rPr lang="en-US" baseline="-25000" dirty="0" smtClean="0"/>
              <a:t>N-2</a:t>
            </a:r>
            <a:endParaRPr lang="en-US" dirty="0"/>
          </a:p>
        </p:txBody>
      </p:sp>
      <p:cxnSp>
        <p:nvCxnSpPr>
          <p:cNvPr id="34" name="Straight Connector 33"/>
          <p:cNvCxnSpPr/>
          <p:nvPr/>
        </p:nvCxnSpPr>
        <p:spPr>
          <a:xfrm flipH="1">
            <a:off x="4853916" y="356306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686800" y="3874987"/>
            <a:ext cx="523628" cy="369332"/>
          </a:xfrm>
          <a:prstGeom prst="rect">
            <a:avLst/>
          </a:prstGeom>
          <a:noFill/>
        </p:spPr>
        <p:txBody>
          <a:bodyPr wrap="square" rtlCol="0">
            <a:spAutoFit/>
          </a:bodyPr>
          <a:lstStyle/>
          <a:p>
            <a:r>
              <a:rPr lang="en-US" dirty="0" smtClean="0"/>
              <a:t>t</a:t>
            </a:r>
            <a:r>
              <a:rPr lang="en-US" baseline="-25000" dirty="0" smtClean="0"/>
              <a:t>N-1</a:t>
            </a:r>
            <a:endParaRPr lang="en-US" dirty="0"/>
          </a:p>
        </p:txBody>
      </p:sp>
      <p:cxnSp>
        <p:nvCxnSpPr>
          <p:cNvPr id="36" name="Straight Connector 35"/>
          <p:cNvCxnSpPr/>
          <p:nvPr/>
        </p:nvCxnSpPr>
        <p:spPr>
          <a:xfrm flipH="1">
            <a:off x="6268822" y="3555487"/>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6101706" y="3867405"/>
            <a:ext cx="523628" cy="369332"/>
          </a:xfrm>
          <a:prstGeom prst="rect">
            <a:avLst/>
          </a:prstGeom>
          <a:noFill/>
        </p:spPr>
        <p:txBody>
          <a:bodyPr wrap="square" rtlCol="0">
            <a:spAutoFit/>
          </a:bodyPr>
          <a:lstStyle/>
          <a:p>
            <a:r>
              <a:rPr lang="en-US" dirty="0" err="1" smtClean="0"/>
              <a:t>t</a:t>
            </a:r>
            <a:r>
              <a:rPr lang="en-US" baseline="-25000" dirty="0" err="1" smtClean="0"/>
              <a:t>N</a:t>
            </a:r>
            <a:endParaRPr lang="en-US" dirty="0"/>
          </a:p>
        </p:txBody>
      </p:sp>
      <p:cxnSp>
        <p:nvCxnSpPr>
          <p:cNvPr id="38" name="Straight Arrow Connector 37"/>
          <p:cNvCxnSpPr/>
          <p:nvPr/>
        </p:nvCxnSpPr>
        <p:spPr>
          <a:xfrm flipV="1">
            <a:off x="1058399" y="2185279"/>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90745" y="2552896"/>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78257" y="2229730"/>
            <a:ext cx="779873" cy="646331"/>
          </a:xfrm>
          <a:prstGeom prst="rect">
            <a:avLst/>
          </a:prstGeom>
          <a:noFill/>
        </p:spPr>
        <p:txBody>
          <a:bodyPr wrap="square" rtlCol="0">
            <a:spAutoFit/>
          </a:bodyPr>
          <a:lstStyle/>
          <a:p>
            <a:r>
              <a:rPr lang="en-US" dirty="0" smtClean="0"/>
              <a:t>Max Shock</a:t>
            </a:r>
            <a:endParaRPr lang="en-US" dirty="0"/>
          </a:p>
        </p:txBody>
      </p:sp>
      <p:cxnSp>
        <p:nvCxnSpPr>
          <p:cNvPr id="41" name="Straight Connector 40"/>
          <p:cNvCxnSpPr/>
          <p:nvPr/>
        </p:nvCxnSpPr>
        <p:spPr>
          <a:xfrm flipV="1">
            <a:off x="4853915" y="2552897"/>
            <a:ext cx="1414907" cy="102487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268824" y="2552897"/>
            <a:ext cx="1499429"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73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p:txBody>
          <a:bodyPr>
            <a:normAutofit/>
          </a:bodyPr>
          <a:lstStyle/>
          <a:p>
            <a:r>
              <a:rPr lang="en-US" dirty="0" smtClean="0"/>
              <a:t>The sum of all those triangle shocks (with the adjusted shocks at the edge points) is a parallel shift to the interest rate curve</a:t>
            </a:r>
          </a:p>
          <a:p>
            <a:pPr lvl="1"/>
            <a:r>
              <a:rPr lang="en-US" dirty="0" smtClean="0"/>
              <a:t>Nothing is left out, at least to first order</a:t>
            </a:r>
          </a:p>
          <a:p>
            <a:endParaRPr lang="en-US" dirty="0"/>
          </a:p>
          <a:p>
            <a:r>
              <a:rPr lang="en-US" dirty="0" smtClean="0"/>
              <a:t>If a portfolio contains a forward contract with a settlement in between two benchmark settlement dates, its risk will be split (roughly) linearly between the two benchmark buckets</a:t>
            </a:r>
          </a:p>
          <a:p>
            <a:pPr lvl="1"/>
            <a:r>
              <a:rPr lang="en-US" dirty="0" smtClean="0"/>
              <a:t>Tells the trader which inter-dealer benchmark hedges to do</a:t>
            </a:r>
          </a:p>
          <a:p>
            <a:pPr lvl="1"/>
            <a:r>
              <a:rPr lang="en-US" dirty="0" smtClean="0"/>
              <a:t>After those hedges the book is still not perfectly hedged, but its remnant risk should be “small”</a:t>
            </a:r>
            <a:endParaRPr lang="en-US" dirty="0"/>
          </a:p>
        </p:txBody>
      </p:sp>
    </p:spTree>
    <p:extLst>
      <p:ext uri="{BB962C8B-B14F-4D97-AF65-F5344CB8AC3E}">
        <p14:creationId xmlns:p14="http://schemas.microsoft.com/office/powerpoint/2010/main" val="242626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FX Forward Markets</a:t>
            </a:r>
            <a:endParaRPr lang="en-US" dirty="0"/>
          </a:p>
        </p:txBody>
      </p:sp>
      <p:sp>
        <p:nvSpPr>
          <p:cNvPr id="3" name="Content Placeholder 2"/>
          <p:cNvSpPr>
            <a:spLocks noGrp="1"/>
          </p:cNvSpPr>
          <p:nvPr>
            <p:ph idx="1"/>
          </p:nvPr>
        </p:nvSpPr>
        <p:spPr/>
        <p:txBody>
          <a:bodyPr/>
          <a:lstStyle/>
          <a:p>
            <a:r>
              <a:rPr lang="en-US" dirty="0" smtClean="0"/>
              <a:t>A forward trade is an agreement to exchange some amount of one currency for another amount of another currency at some point in the future</a:t>
            </a:r>
          </a:p>
          <a:p>
            <a:pPr lvl="1"/>
            <a:r>
              <a:rPr lang="en-US" dirty="0" smtClean="0"/>
              <a:t>Spot is one point on the forward curve</a:t>
            </a:r>
          </a:p>
          <a:p>
            <a:endParaRPr lang="en-US" dirty="0"/>
          </a:p>
          <a:p>
            <a:r>
              <a:rPr lang="en-US" dirty="0" smtClean="0"/>
              <a:t>Bilateral, over-the-counter transactions</a:t>
            </a:r>
          </a:p>
          <a:p>
            <a:pPr lvl="1"/>
            <a:r>
              <a:rPr lang="en-US" dirty="0" smtClean="0"/>
              <a:t>Not exchange traded, or even traded on SEFs (because of a Treasury exemption from DFA)</a:t>
            </a:r>
          </a:p>
          <a:p>
            <a:pPr lvl="1"/>
            <a:endParaRPr lang="en-US" dirty="0" smtClean="0"/>
          </a:p>
          <a:p>
            <a:r>
              <a:rPr lang="en-US" dirty="0" smtClean="0"/>
              <a:t>Traded as “outright forwards” or “swaps”</a:t>
            </a:r>
          </a:p>
          <a:p>
            <a:pPr lvl="1"/>
            <a:r>
              <a:rPr lang="en-US" dirty="0" smtClean="0"/>
              <a:t>Outright forward: just a forward contract</a:t>
            </a:r>
          </a:p>
          <a:p>
            <a:pPr lvl="1"/>
            <a:r>
              <a:rPr lang="en-US" dirty="0" smtClean="0"/>
              <a:t>Swap: long a forward, short spot (or the reverse), in same notional</a:t>
            </a:r>
            <a:endParaRPr lang="en-US" dirty="0"/>
          </a:p>
        </p:txBody>
      </p:sp>
    </p:spTree>
    <p:extLst>
      <p:ext uri="{BB962C8B-B14F-4D97-AF65-F5344CB8AC3E}">
        <p14:creationId xmlns:p14="http://schemas.microsoft.com/office/powerpoint/2010/main" val="124544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p:txBody>
          <a:bodyPr>
            <a:normAutofit/>
          </a:bodyPr>
          <a:lstStyle/>
          <a:p>
            <a:r>
              <a:rPr lang="en-US" dirty="0" smtClean="0"/>
              <a:t>What would the suggested hedges be for that example?</a:t>
            </a:r>
          </a:p>
          <a:p>
            <a:pPr lvl="1"/>
            <a:r>
              <a:rPr lang="en-US" dirty="0" smtClean="0"/>
              <a:t>Assume asset interest rate curve is flat at 2% for all times for simplicity, and unit notional for the forward in the portfolio</a:t>
            </a:r>
          </a:p>
          <a:p>
            <a:endParaRPr lang="en-US" dirty="0"/>
          </a:p>
          <a:p>
            <a:r>
              <a:rPr lang="en-US" dirty="0" smtClean="0"/>
              <a:t>Start with expression for the price of a forward contract with settlement time T and strike K, then take partial derivative with respect to Q:</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01134125"/>
              </p:ext>
            </p:extLst>
          </p:nvPr>
        </p:nvGraphicFramePr>
        <p:xfrm>
          <a:off x="2562225" y="4194175"/>
          <a:ext cx="3387725" cy="646113"/>
        </p:xfrm>
        <a:graphic>
          <a:graphicData uri="http://schemas.openxmlformats.org/presentationml/2006/ole">
            <mc:AlternateContent xmlns:mc="http://schemas.openxmlformats.org/markup-compatibility/2006">
              <mc:Choice xmlns:v="urn:schemas-microsoft-com:vml" Requires="v">
                <p:oleObj spid="_x0000_s1112" name="Equation" r:id="rId4" imgW="1066800" imgH="203200" progId="Equation.3">
                  <p:embed/>
                </p:oleObj>
              </mc:Choice>
              <mc:Fallback>
                <p:oleObj name="Equation" r:id="rId4" imgW="1066800" imgH="203200" progId="Equation.3">
                  <p:embed/>
                  <p:pic>
                    <p:nvPicPr>
                      <p:cNvPr id="0" name=""/>
                      <p:cNvPicPr/>
                      <p:nvPr/>
                    </p:nvPicPr>
                    <p:blipFill>
                      <a:blip r:embed="rId5"/>
                      <a:stretch>
                        <a:fillRect/>
                      </a:stretch>
                    </p:blipFill>
                    <p:spPr>
                      <a:xfrm>
                        <a:off x="2562225" y="4194175"/>
                        <a:ext cx="3387725" cy="6461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49632314"/>
              </p:ext>
            </p:extLst>
          </p:nvPr>
        </p:nvGraphicFramePr>
        <p:xfrm>
          <a:off x="2562225" y="4840288"/>
          <a:ext cx="2822575" cy="1331912"/>
        </p:xfrm>
        <a:graphic>
          <a:graphicData uri="http://schemas.openxmlformats.org/presentationml/2006/ole">
            <mc:AlternateContent xmlns:mc="http://schemas.openxmlformats.org/markup-compatibility/2006">
              <mc:Choice xmlns:v="urn:schemas-microsoft-com:vml" Requires="v">
                <p:oleObj spid="_x0000_s1113" name="Equation" r:id="rId6" imgW="889000" imgH="419100" progId="Equation.3">
                  <p:embed/>
                </p:oleObj>
              </mc:Choice>
              <mc:Fallback>
                <p:oleObj name="Equation" r:id="rId6" imgW="889000" imgH="419100" progId="Equation.3">
                  <p:embed/>
                  <p:pic>
                    <p:nvPicPr>
                      <p:cNvPr id="0" name=""/>
                      <p:cNvPicPr/>
                      <p:nvPr/>
                    </p:nvPicPr>
                    <p:blipFill>
                      <a:blip r:embed="rId7"/>
                      <a:stretch>
                        <a:fillRect/>
                      </a:stretch>
                    </p:blipFill>
                    <p:spPr>
                      <a:xfrm>
                        <a:off x="2562225" y="4840288"/>
                        <a:ext cx="2822575" cy="1331912"/>
                      </a:xfrm>
                      <a:prstGeom prst="rect">
                        <a:avLst/>
                      </a:prstGeom>
                    </p:spPr>
                  </p:pic>
                </p:oleObj>
              </mc:Fallback>
            </mc:AlternateContent>
          </a:graphicData>
        </a:graphic>
      </p:graphicFrame>
    </p:spTree>
    <p:extLst>
      <p:ext uri="{BB962C8B-B14F-4D97-AF65-F5344CB8AC3E}">
        <p14:creationId xmlns:p14="http://schemas.microsoft.com/office/powerpoint/2010/main" val="5925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p:txBody>
          <a:bodyPr>
            <a:normAutofit/>
          </a:bodyPr>
          <a:lstStyle/>
          <a:p>
            <a:r>
              <a:rPr lang="en-US" dirty="0" smtClean="0"/>
              <a:t>Assume the actual forward trade in the portfolio has settlement time T (=0.22 years) and the benchmark times are T1 (=0.2 years) and T2 (=0.3 years). </a:t>
            </a:r>
          </a:p>
          <a:p>
            <a:r>
              <a:rPr lang="en-US" dirty="0" smtClean="0"/>
              <a:t>We want to find the </a:t>
            </a:r>
            <a:r>
              <a:rPr lang="en-US" dirty="0" err="1" smtClean="0"/>
              <a:t>notionals</a:t>
            </a:r>
            <a:r>
              <a:rPr lang="en-US" dirty="0" smtClean="0"/>
              <a:t> of the two benchmark forwards that hedge the risk of the portfolio:</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4163103"/>
              </p:ext>
            </p:extLst>
          </p:nvPr>
        </p:nvGraphicFramePr>
        <p:xfrm>
          <a:off x="1919288" y="3613150"/>
          <a:ext cx="4676775" cy="1493838"/>
        </p:xfrm>
        <a:graphic>
          <a:graphicData uri="http://schemas.openxmlformats.org/presentationml/2006/ole">
            <mc:AlternateContent xmlns:mc="http://schemas.openxmlformats.org/markup-compatibility/2006">
              <mc:Choice xmlns:v="urn:schemas-microsoft-com:vml" Requires="v">
                <p:oleObj spid="_x0000_s4184" name="Equation" r:id="rId4" imgW="1473200" imgH="469900" progId="Equation.3">
                  <p:embed/>
                </p:oleObj>
              </mc:Choice>
              <mc:Fallback>
                <p:oleObj name="Equation" r:id="rId4" imgW="1473200" imgH="469900" progId="Equation.3">
                  <p:embed/>
                  <p:pic>
                    <p:nvPicPr>
                      <p:cNvPr id="0" name=""/>
                      <p:cNvPicPr/>
                      <p:nvPr/>
                    </p:nvPicPr>
                    <p:blipFill>
                      <a:blip r:embed="rId5"/>
                      <a:stretch>
                        <a:fillRect/>
                      </a:stretch>
                    </p:blipFill>
                    <p:spPr>
                      <a:xfrm>
                        <a:off x="1919288" y="3613150"/>
                        <a:ext cx="4676775" cy="14938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32075671"/>
              </p:ext>
            </p:extLst>
          </p:nvPr>
        </p:nvGraphicFramePr>
        <p:xfrm>
          <a:off x="1917700" y="5103813"/>
          <a:ext cx="4676775" cy="1493837"/>
        </p:xfrm>
        <a:graphic>
          <a:graphicData uri="http://schemas.openxmlformats.org/presentationml/2006/ole">
            <mc:AlternateContent xmlns:mc="http://schemas.openxmlformats.org/markup-compatibility/2006">
              <mc:Choice xmlns:v="urn:schemas-microsoft-com:vml" Requires="v">
                <p:oleObj spid="_x0000_s4185" name="Equation" r:id="rId6" imgW="1473200" imgH="469900" progId="Equation.3">
                  <p:embed/>
                </p:oleObj>
              </mc:Choice>
              <mc:Fallback>
                <p:oleObj name="Equation" r:id="rId6" imgW="1473200" imgH="469900" progId="Equation.3">
                  <p:embed/>
                  <p:pic>
                    <p:nvPicPr>
                      <p:cNvPr id="0" name=""/>
                      <p:cNvPicPr/>
                      <p:nvPr/>
                    </p:nvPicPr>
                    <p:blipFill>
                      <a:blip r:embed="rId7"/>
                      <a:stretch>
                        <a:fillRect/>
                      </a:stretch>
                    </p:blipFill>
                    <p:spPr>
                      <a:xfrm>
                        <a:off x="1917700" y="5103813"/>
                        <a:ext cx="4676775" cy="1493837"/>
                      </a:xfrm>
                      <a:prstGeom prst="rect">
                        <a:avLst/>
                      </a:prstGeom>
                    </p:spPr>
                  </p:pic>
                </p:oleObj>
              </mc:Fallback>
            </mc:AlternateContent>
          </a:graphicData>
        </a:graphic>
      </p:graphicFrame>
    </p:spTree>
    <p:extLst>
      <p:ext uri="{BB962C8B-B14F-4D97-AF65-F5344CB8AC3E}">
        <p14:creationId xmlns:p14="http://schemas.microsoft.com/office/powerpoint/2010/main" val="64133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178432929"/>
              </p:ext>
            </p:extLst>
          </p:nvPr>
        </p:nvGraphicFramePr>
        <p:xfrm>
          <a:off x="425450" y="1252386"/>
          <a:ext cx="7342803" cy="5155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391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 Portfolio Risk</a:t>
            </a:r>
            <a:endParaRPr lang="en-US" dirty="0"/>
          </a:p>
        </p:txBody>
      </p:sp>
      <p:sp>
        <p:nvSpPr>
          <p:cNvPr id="3" name="Content Placeholder 2"/>
          <p:cNvSpPr>
            <a:spLocks noGrp="1"/>
          </p:cNvSpPr>
          <p:nvPr>
            <p:ph idx="1"/>
          </p:nvPr>
        </p:nvSpPr>
        <p:spPr>
          <a:xfrm>
            <a:off x="457200" y="1600200"/>
            <a:ext cx="7620000" cy="848371"/>
          </a:xfrm>
        </p:spPr>
        <p:txBody>
          <a:bodyPr>
            <a:normAutofit/>
          </a:bodyPr>
          <a:lstStyle/>
          <a:p>
            <a:r>
              <a:rPr lang="en-US" dirty="0" smtClean="0"/>
              <a:t>Example of a forward risk report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6218731"/>
              </p:ext>
            </p:extLst>
          </p:nvPr>
        </p:nvGraphicFramePr>
        <p:xfrm>
          <a:off x="216945" y="2642243"/>
          <a:ext cx="8134784" cy="1717127"/>
        </p:xfrm>
        <a:graphic>
          <a:graphicData uri="http://schemas.openxmlformats.org/drawingml/2006/table">
            <a:tbl>
              <a:tblPr/>
              <a:tblGrid>
                <a:gridCol w="581056"/>
                <a:gridCol w="581056"/>
                <a:gridCol w="581056"/>
                <a:gridCol w="581056"/>
                <a:gridCol w="581056"/>
                <a:gridCol w="581056"/>
                <a:gridCol w="581056"/>
                <a:gridCol w="581056"/>
                <a:gridCol w="581056"/>
                <a:gridCol w="581056"/>
                <a:gridCol w="581056"/>
                <a:gridCol w="581056"/>
                <a:gridCol w="581056"/>
                <a:gridCol w="581056"/>
              </a:tblGrid>
              <a:tr h="276837">
                <a:tc gridSpan="3">
                  <a:txBody>
                    <a:bodyPr/>
                    <a:lstStyle/>
                    <a:p>
                      <a:pPr algn="l" fontAlgn="b"/>
                      <a:r>
                        <a:rPr lang="en-US" sz="1600" b="1" i="0" u="none" strike="noStrike" dirty="0">
                          <a:solidFill>
                            <a:srgbClr val="000000"/>
                          </a:solidFill>
                          <a:effectLst/>
                          <a:latin typeface="Calibri"/>
                        </a:rPr>
                        <a:t>Forward Risk Report</a:t>
                      </a:r>
                    </a:p>
                  </a:txBody>
                  <a:tcPr marL="8374" marR="8374" marT="8374"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204928">
                <a:tc>
                  <a:txBody>
                    <a:bodyPr/>
                    <a:lstStyle/>
                    <a:p>
                      <a:pPr algn="l" fontAlgn="b"/>
                      <a:r>
                        <a:rPr lang="en-US" sz="800" b="0" i="0" u="none" strike="noStrike">
                          <a:solidFill>
                            <a:srgbClr val="000000"/>
                          </a:solidFill>
                          <a:effectLst/>
                          <a:latin typeface="Calibri"/>
                        </a:rPr>
                        <a:t> </a:t>
                      </a:r>
                    </a:p>
                  </a:txBody>
                  <a:tcPr marL="8374" marR="8374" marT="8374" marB="0" anchor="b">
                    <a:lnL w="190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04928">
                <a:tc>
                  <a:txBody>
                    <a:bodyPr/>
                    <a:lstStyle/>
                    <a:p>
                      <a:pPr algn="l" fontAlgn="b"/>
                      <a:r>
                        <a:rPr lang="en-US" sz="1200" b="1" i="0" u="none" strike="noStrike" dirty="0">
                          <a:solidFill>
                            <a:srgbClr val="000000"/>
                          </a:solidFill>
                          <a:effectLst/>
                          <a:latin typeface="Calibri"/>
                        </a:rPr>
                        <a:t>Currency</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o/n</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t/n</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l-PL" sz="1200" b="1" i="0" u="none" strike="noStrike">
                          <a:solidFill>
                            <a:srgbClr val="000000"/>
                          </a:solidFill>
                          <a:effectLst/>
                          <a:latin typeface="Calibri"/>
                        </a:rPr>
                        <a:t>1w</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l-PL" sz="1200" b="1" i="0" u="none" strike="noStrike">
                          <a:solidFill>
                            <a:srgbClr val="000000"/>
                          </a:solidFill>
                          <a:effectLst/>
                          <a:latin typeface="Calibri"/>
                        </a:rPr>
                        <a:t>2w</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9m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Total</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928">
                <a:tc>
                  <a:txBody>
                    <a:bodyPr/>
                    <a:lstStyle/>
                    <a:p>
                      <a:pPr algn="l" fontAlgn="b"/>
                      <a:r>
                        <a:rPr lang="en-US" sz="1200" b="0" i="0" u="none" strike="noStrike">
                          <a:solidFill>
                            <a:srgbClr val="000000"/>
                          </a:solidFill>
                          <a:effectLst/>
                          <a:latin typeface="Calibri"/>
                        </a:rPr>
                        <a:t>EUR</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100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-94</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-67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228</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928">
                <a:tc>
                  <a:txBody>
                    <a:bodyPr/>
                    <a:lstStyle/>
                    <a:p>
                      <a:pPr algn="l" fontAlgn="b"/>
                      <a:r>
                        <a:rPr lang="en-US" sz="1200" b="0" i="0" u="none" strike="noStrike">
                          <a:solidFill>
                            <a:srgbClr val="000000"/>
                          </a:solidFill>
                          <a:effectLst/>
                          <a:latin typeface="Calibri"/>
                        </a:rPr>
                        <a:t>JPY</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-11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-203</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928">
                <a:tc>
                  <a:txBody>
                    <a:bodyPr/>
                    <a:lstStyle/>
                    <a:p>
                      <a:pPr algn="l" fontAlgn="b"/>
                      <a:r>
                        <a:rPr lang="en-US" sz="1200" b="0" i="0" u="none" strike="noStrike">
                          <a:solidFill>
                            <a:srgbClr val="000000"/>
                          </a:solidFill>
                          <a:effectLst/>
                          <a:latin typeface="Calibri"/>
                        </a:rPr>
                        <a:t>CHF</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-38</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31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61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-39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246</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928">
                <a:tc>
                  <a:txBody>
                    <a:bodyPr/>
                    <a:lstStyle/>
                    <a:p>
                      <a:pPr algn="l" fontAlgn="b"/>
                      <a:r>
                        <a:rPr lang="en-US" sz="1200" b="0" i="0" u="none" strike="noStrike">
                          <a:solidFill>
                            <a:srgbClr val="000000"/>
                          </a:solidFill>
                          <a:effectLst/>
                          <a:latin typeface="Calibri"/>
                        </a:rPr>
                        <a:t>AUD</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-78</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74</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-22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-40</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722">
                <a:tc>
                  <a:txBody>
                    <a:bodyPr/>
                    <a:lstStyle/>
                    <a:p>
                      <a:pPr algn="l" fontAlgn="b"/>
                      <a:r>
                        <a:rPr lang="en-US" sz="800" b="0" i="0" u="none" strike="noStrike">
                          <a:solidFill>
                            <a:srgbClr val="000000"/>
                          </a:solidFill>
                          <a:effectLst/>
                          <a:latin typeface="Calibri"/>
                        </a:rPr>
                        <a:t> </a:t>
                      </a:r>
                    </a:p>
                  </a:txBody>
                  <a:tcPr marL="8374" marR="8374" marT="837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900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Risk Dimensionality</a:t>
            </a:r>
            <a:endParaRPr lang="en-US" dirty="0"/>
          </a:p>
        </p:txBody>
      </p:sp>
      <p:sp>
        <p:nvSpPr>
          <p:cNvPr id="3" name="Content Placeholder 2"/>
          <p:cNvSpPr>
            <a:spLocks noGrp="1"/>
          </p:cNvSpPr>
          <p:nvPr>
            <p:ph idx="1"/>
          </p:nvPr>
        </p:nvSpPr>
        <p:spPr/>
        <p:txBody>
          <a:bodyPr/>
          <a:lstStyle/>
          <a:p>
            <a:r>
              <a:rPr lang="en-US" dirty="0" smtClean="0"/>
              <a:t>Lots of numbers even for a single currency on that report</a:t>
            </a:r>
          </a:p>
          <a:p>
            <a:pPr lvl="1"/>
            <a:r>
              <a:rPr lang="en-US" dirty="0" smtClean="0"/>
              <a:t>Not unmanageable, but maybe we can do better</a:t>
            </a:r>
          </a:p>
          <a:p>
            <a:endParaRPr lang="en-US" dirty="0"/>
          </a:p>
          <a:p>
            <a:r>
              <a:rPr lang="en-US" dirty="0" smtClean="0"/>
              <a:t>Want a way to efficiently reduce the dimensionality of the market risk</a:t>
            </a:r>
          </a:p>
          <a:p>
            <a:pPr lvl="1"/>
            <a:r>
              <a:rPr lang="en-US" dirty="0" smtClean="0"/>
              <a:t>Market risk to interest rate spreads, that is (currency rate minus USD rate); which is how people tend to think about risk to FX forwards</a:t>
            </a:r>
          </a:p>
          <a:p>
            <a:endParaRPr lang="en-US" dirty="0"/>
          </a:p>
          <a:p>
            <a:r>
              <a:rPr lang="en-US" dirty="0" smtClean="0"/>
              <a:t>Two common approaches:</a:t>
            </a:r>
          </a:p>
          <a:p>
            <a:pPr lvl="1"/>
            <a:r>
              <a:rPr lang="en-US" dirty="0" smtClean="0"/>
              <a:t>Principal component analysis</a:t>
            </a:r>
          </a:p>
          <a:p>
            <a:pPr lvl="1"/>
            <a:r>
              <a:rPr lang="en-US" dirty="0" smtClean="0"/>
              <a:t>Parametric factor models</a:t>
            </a:r>
            <a:endParaRPr lang="en-US" dirty="0"/>
          </a:p>
        </p:txBody>
      </p:sp>
    </p:spTree>
    <p:extLst>
      <p:ext uri="{BB962C8B-B14F-4D97-AF65-F5344CB8AC3E}">
        <p14:creationId xmlns:p14="http://schemas.microsoft.com/office/powerpoint/2010/main" val="214913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idx="1"/>
          </p:nvPr>
        </p:nvSpPr>
        <p:spPr/>
        <p:txBody>
          <a:bodyPr/>
          <a:lstStyle/>
          <a:p>
            <a:r>
              <a:rPr lang="en-US" dirty="0" smtClean="0"/>
              <a:t>Look for most important (non-parametric) shocks that tend to drive moves in the whole curve</a:t>
            </a:r>
          </a:p>
          <a:p>
            <a:pPr lvl="1"/>
            <a:r>
              <a:rPr lang="en-US" dirty="0" smtClean="0"/>
              <a:t>eg parallel shift, tilt move, bend move,</a:t>
            </a:r>
            <a:r>
              <a:rPr lang="en-US" dirty="0"/>
              <a:t> </a:t>
            </a:r>
            <a:r>
              <a:rPr lang="en-US" dirty="0" err="1" smtClean="0"/>
              <a:t>etc</a:t>
            </a:r>
            <a:endParaRPr lang="en-US" dirty="0" smtClean="0"/>
          </a:p>
          <a:p>
            <a:endParaRPr lang="en-US" dirty="0"/>
          </a:p>
          <a:p>
            <a:r>
              <a:rPr lang="en-US" dirty="0" smtClean="0"/>
              <a:t>Use historical daily interest rate spread moves, particularly </a:t>
            </a:r>
            <a:r>
              <a:rPr lang="en-US" dirty="0" err="1" smtClean="0"/>
              <a:t>covariances</a:t>
            </a:r>
            <a:r>
              <a:rPr lang="en-US" dirty="0" smtClean="0"/>
              <a:t> between them, to figure out the factors</a:t>
            </a:r>
          </a:p>
          <a:p>
            <a:pPr lvl="1"/>
            <a:r>
              <a:rPr lang="en-US" dirty="0" smtClean="0"/>
              <a:t>Assumes all daily returns of constant-tenor rate spreads are drawn from an identical distribution</a:t>
            </a:r>
          </a:p>
          <a:p>
            <a:pPr lvl="1"/>
            <a:r>
              <a:rPr lang="en-US" dirty="0" smtClean="0"/>
              <a:t>Pick off the component shocks (</a:t>
            </a:r>
            <a:r>
              <a:rPr lang="en-US" dirty="0" err="1" smtClean="0"/>
              <a:t>eigenfunctions</a:t>
            </a:r>
            <a:r>
              <a:rPr lang="en-US" dirty="0" smtClean="0"/>
              <a:t> of the covariance matrix) corresponding to the largest eigenvalues of the covariance matrix</a:t>
            </a:r>
            <a:endParaRPr lang="en-US" dirty="0"/>
          </a:p>
        </p:txBody>
      </p:sp>
    </p:spTree>
    <p:extLst>
      <p:ext uri="{BB962C8B-B14F-4D97-AF65-F5344CB8AC3E}">
        <p14:creationId xmlns:p14="http://schemas.microsoft.com/office/powerpoint/2010/main" val="104820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In practice people don’t use this very often</a:t>
            </a:r>
          </a:p>
          <a:p>
            <a:endParaRPr lang="en-US" dirty="0"/>
          </a:p>
          <a:p>
            <a:r>
              <a:rPr lang="en-US" dirty="0" smtClean="0"/>
              <a:t>Non-parametric shocks are hard to understand properly</a:t>
            </a:r>
          </a:p>
          <a:p>
            <a:pPr lvl="1"/>
            <a:r>
              <a:rPr lang="en-US" dirty="0" smtClean="0"/>
              <a:t>Can have unusual shapes due to specific data points in the history you’re using</a:t>
            </a:r>
          </a:p>
          <a:p>
            <a:endParaRPr lang="en-US" dirty="0"/>
          </a:p>
          <a:p>
            <a:r>
              <a:rPr lang="en-US" dirty="0" smtClean="0"/>
              <a:t>Non-parametric shock shapes change over time</a:t>
            </a:r>
          </a:p>
          <a:p>
            <a:pPr lvl="1"/>
            <a:r>
              <a:rPr lang="en-US" dirty="0" smtClean="0"/>
              <a:t>Do you fix the shock shape based on a particular historical run?</a:t>
            </a:r>
          </a:p>
          <a:p>
            <a:pPr lvl="1"/>
            <a:r>
              <a:rPr lang="en-US" dirty="0" smtClean="0"/>
              <a:t>Do you recalculate the shock shapes every day based on rolling historical runs?</a:t>
            </a:r>
          </a:p>
          <a:p>
            <a:endParaRPr lang="en-US" dirty="0"/>
          </a:p>
          <a:p>
            <a:r>
              <a:rPr lang="en-US" dirty="0" smtClean="0"/>
              <a:t>Together they make traders unsure what their risk numbers mean</a:t>
            </a:r>
            <a:endParaRPr lang="en-US" dirty="0"/>
          </a:p>
        </p:txBody>
      </p:sp>
    </p:spTree>
    <p:extLst>
      <p:ext uri="{BB962C8B-B14F-4D97-AF65-F5344CB8AC3E}">
        <p14:creationId xmlns:p14="http://schemas.microsoft.com/office/powerpoint/2010/main" val="271940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Models</a:t>
            </a:r>
            <a:endParaRPr lang="en-US" dirty="0"/>
          </a:p>
        </p:txBody>
      </p:sp>
      <p:sp>
        <p:nvSpPr>
          <p:cNvPr id="3" name="Content Placeholder 2"/>
          <p:cNvSpPr>
            <a:spLocks noGrp="1"/>
          </p:cNvSpPr>
          <p:nvPr>
            <p:ph idx="1"/>
          </p:nvPr>
        </p:nvSpPr>
        <p:spPr>
          <a:xfrm>
            <a:off x="457200" y="1600199"/>
            <a:ext cx="7620000" cy="4738623"/>
          </a:xfrm>
        </p:spPr>
        <p:txBody>
          <a:bodyPr>
            <a:normAutofit/>
          </a:bodyPr>
          <a:lstStyle/>
          <a:p>
            <a:r>
              <a:rPr lang="en-US" dirty="0" smtClean="0"/>
              <a:t>More common are factor models for the interest rate spread curve</a:t>
            </a:r>
          </a:p>
          <a:p>
            <a:endParaRPr lang="en-US" dirty="0"/>
          </a:p>
          <a:p>
            <a:r>
              <a:rPr lang="en-US" dirty="0" smtClean="0"/>
              <a:t>We’ll focus on forward curve models; one variation is</a:t>
            </a:r>
          </a:p>
          <a:p>
            <a:endParaRPr lang="en-US" dirty="0"/>
          </a:p>
          <a:p>
            <a:endParaRPr lang="en-US" dirty="0" smtClean="0"/>
          </a:p>
          <a:p>
            <a:endParaRPr lang="en-US" dirty="0"/>
          </a:p>
          <a:p>
            <a:endParaRPr lang="en-US" dirty="0" smtClean="0"/>
          </a:p>
          <a:p>
            <a:r>
              <a:rPr lang="en-US" dirty="0" smtClean="0"/>
              <a:t>S(</a:t>
            </a:r>
            <a:r>
              <a:rPr lang="en-US" dirty="0" err="1" smtClean="0"/>
              <a:t>t,T</a:t>
            </a:r>
            <a:r>
              <a:rPr lang="en-US" dirty="0" smtClean="0"/>
              <a:t>): term interest rate spread for tenor T as seen at time t</a:t>
            </a:r>
          </a:p>
          <a:p>
            <a:r>
              <a:rPr lang="en-US" dirty="0" err="1" smtClean="0">
                <a:latin typeface="Symbol" charset="2"/>
                <a:cs typeface="Symbol" charset="2"/>
              </a:rPr>
              <a:t>s</a:t>
            </a:r>
            <a:r>
              <a:rPr lang="en-US" baseline="-25000" dirty="0" err="1" smtClean="0"/>
              <a:t>i</a:t>
            </a:r>
            <a:r>
              <a:rPr lang="en-US" dirty="0" smtClean="0"/>
              <a:t>(</a:t>
            </a:r>
            <a:r>
              <a:rPr lang="en-US" dirty="0" err="1" smtClean="0"/>
              <a:t>t,T</a:t>
            </a:r>
            <a:r>
              <a:rPr lang="en-US" dirty="0" smtClean="0"/>
              <a:t>): volatility of </a:t>
            </a:r>
            <a:r>
              <a:rPr lang="en-US" dirty="0" err="1" smtClean="0"/>
              <a:t>i</a:t>
            </a:r>
            <a:r>
              <a:rPr lang="en-US" baseline="30000" dirty="0" err="1" smtClean="0"/>
              <a:t>th</a:t>
            </a:r>
            <a:r>
              <a:rPr lang="en-US" dirty="0" smtClean="0"/>
              <a:t> factor</a:t>
            </a:r>
          </a:p>
          <a:p>
            <a:r>
              <a:rPr lang="en-US" dirty="0" err="1" smtClean="0"/>
              <a:t>dz</a:t>
            </a:r>
            <a:r>
              <a:rPr lang="en-US" baseline="-25000" dirty="0" err="1" smtClean="0"/>
              <a:t>i</a:t>
            </a:r>
            <a:r>
              <a:rPr lang="en-US" dirty="0" smtClean="0"/>
              <a:t>(t): Brownian motion driving </a:t>
            </a:r>
            <a:r>
              <a:rPr lang="en-US" dirty="0" err="1" smtClean="0"/>
              <a:t>i</a:t>
            </a:r>
            <a:r>
              <a:rPr lang="en-US" baseline="30000" dirty="0" err="1" smtClean="0"/>
              <a:t>th</a:t>
            </a:r>
            <a:r>
              <a:rPr lang="en-US" dirty="0" smtClean="0"/>
              <a:t> factor (all correlated)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41910541"/>
              </p:ext>
            </p:extLst>
          </p:nvPr>
        </p:nvGraphicFramePr>
        <p:xfrm>
          <a:off x="1963738" y="3341688"/>
          <a:ext cx="4806950" cy="1384300"/>
        </p:xfrm>
        <a:graphic>
          <a:graphicData uri="http://schemas.openxmlformats.org/presentationml/2006/ole">
            <mc:AlternateContent xmlns:mc="http://schemas.openxmlformats.org/markup-compatibility/2006">
              <mc:Choice xmlns:v="urn:schemas-microsoft-com:vml" Requires="v">
                <p:oleObj spid="_x0000_s7195" name="Equation" r:id="rId4" imgW="1587500" imgH="457200" progId="Equation.3">
                  <p:embed/>
                </p:oleObj>
              </mc:Choice>
              <mc:Fallback>
                <p:oleObj name="Equation" r:id="rId4" imgW="1587500" imgH="457200" progId="Equation.3">
                  <p:embed/>
                  <p:pic>
                    <p:nvPicPr>
                      <p:cNvPr id="0" name=""/>
                      <p:cNvPicPr/>
                      <p:nvPr/>
                    </p:nvPicPr>
                    <p:blipFill>
                      <a:blip r:embed="rId5"/>
                      <a:stretch>
                        <a:fillRect/>
                      </a:stretch>
                    </p:blipFill>
                    <p:spPr>
                      <a:xfrm>
                        <a:off x="1963738" y="3341688"/>
                        <a:ext cx="4806950" cy="1384300"/>
                      </a:xfrm>
                      <a:prstGeom prst="rect">
                        <a:avLst/>
                      </a:prstGeom>
                    </p:spPr>
                  </p:pic>
                </p:oleObj>
              </mc:Fallback>
            </mc:AlternateContent>
          </a:graphicData>
        </a:graphic>
      </p:graphicFrame>
    </p:spTree>
    <p:extLst>
      <p:ext uri="{BB962C8B-B14F-4D97-AF65-F5344CB8AC3E}">
        <p14:creationId xmlns:p14="http://schemas.microsoft.com/office/powerpoint/2010/main" val="84007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Factor Model</a:t>
            </a:r>
            <a:endParaRPr lang="en-US" dirty="0"/>
          </a:p>
        </p:txBody>
      </p:sp>
      <p:sp>
        <p:nvSpPr>
          <p:cNvPr id="3" name="Content Placeholder 2"/>
          <p:cNvSpPr>
            <a:spLocks noGrp="1"/>
          </p:cNvSpPr>
          <p:nvPr>
            <p:ph idx="1"/>
          </p:nvPr>
        </p:nvSpPr>
        <p:spPr>
          <a:xfrm>
            <a:off x="457200" y="1600199"/>
            <a:ext cx="7620000" cy="4738623"/>
          </a:xfrm>
        </p:spPr>
        <p:txBody>
          <a:bodyPr>
            <a:normAutofit/>
          </a:bodyPr>
          <a:lstStyle/>
          <a:p>
            <a:r>
              <a:rPr lang="en-US" dirty="0" smtClean="0"/>
              <a:t>Common form for a 2-factor forward curve model:</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latin typeface="Symbol" charset="2"/>
              <a:cs typeface="Symbol" charset="2"/>
            </a:endParaRPr>
          </a:p>
          <a:p>
            <a:r>
              <a:rPr lang="en-US" dirty="0" smtClean="0">
                <a:latin typeface="Symbol" charset="2"/>
                <a:cs typeface="Symbol" charset="2"/>
              </a:rPr>
              <a:t>s</a:t>
            </a:r>
            <a:r>
              <a:rPr lang="en-US" baseline="-25000" dirty="0" smtClean="0"/>
              <a:t>1</a:t>
            </a:r>
            <a:r>
              <a:rPr lang="en-US" dirty="0" smtClean="0"/>
              <a:t>, </a:t>
            </a:r>
            <a:r>
              <a:rPr lang="en-US" dirty="0" smtClean="0">
                <a:latin typeface="Symbol" charset="2"/>
                <a:cs typeface="Symbol" charset="2"/>
              </a:rPr>
              <a:t>s</a:t>
            </a:r>
            <a:r>
              <a:rPr lang="en-US" baseline="-25000" dirty="0" smtClean="0"/>
              <a:t>2</a:t>
            </a:r>
            <a:r>
              <a:rPr lang="en-US" dirty="0" smtClean="0"/>
              <a:t>, </a:t>
            </a:r>
            <a:r>
              <a:rPr lang="en-US" dirty="0" smtClean="0">
                <a:latin typeface="Symbol" charset="2"/>
                <a:cs typeface="Symbol" charset="2"/>
              </a:rPr>
              <a:t>b</a:t>
            </a:r>
            <a:r>
              <a:rPr lang="en-US" baseline="-25000" dirty="0" smtClean="0"/>
              <a:t>1</a:t>
            </a:r>
            <a:r>
              <a:rPr lang="en-US" dirty="0" smtClean="0"/>
              <a:t>, </a:t>
            </a:r>
            <a:r>
              <a:rPr lang="en-US" dirty="0" smtClean="0">
                <a:latin typeface="Symbol" charset="2"/>
                <a:cs typeface="Symbol" charset="2"/>
              </a:rPr>
              <a:t>b</a:t>
            </a:r>
            <a:r>
              <a:rPr lang="en-US" baseline="-25000" dirty="0" smtClean="0"/>
              <a:t>2</a:t>
            </a:r>
            <a:r>
              <a:rPr lang="en-US" dirty="0" smtClean="0"/>
              <a:t>, and </a:t>
            </a:r>
            <a:r>
              <a:rPr lang="en-US" dirty="0" smtClean="0">
                <a:latin typeface="Symbol" charset="2"/>
                <a:cs typeface="Symbol" charset="2"/>
              </a:rPr>
              <a:t>r</a:t>
            </a:r>
            <a:r>
              <a:rPr lang="en-US" dirty="0" smtClean="0"/>
              <a:t> are factor model parameters</a:t>
            </a:r>
          </a:p>
          <a:p>
            <a:r>
              <a:rPr lang="en-US" dirty="0" smtClean="0"/>
              <a:t>Calibrate them to historical dynamics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926533"/>
              </p:ext>
            </p:extLst>
          </p:nvPr>
        </p:nvGraphicFramePr>
        <p:xfrm>
          <a:off x="927100" y="2519363"/>
          <a:ext cx="6880225" cy="692150"/>
        </p:xfrm>
        <a:graphic>
          <a:graphicData uri="http://schemas.openxmlformats.org/presentationml/2006/ole">
            <mc:AlternateContent xmlns:mc="http://schemas.openxmlformats.org/markup-compatibility/2006">
              <mc:Choice xmlns:v="urn:schemas-microsoft-com:vml" Requires="v">
                <p:oleObj spid="_x0000_s8240" name="Equation" r:id="rId4" imgW="2273300" imgH="228600" progId="Equation.3">
                  <p:embed/>
                </p:oleObj>
              </mc:Choice>
              <mc:Fallback>
                <p:oleObj name="Equation" r:id="rId4" imgW="2273300" imgH="228600" progId="Equation.3">
                  <p:embed/>
                  <p:pic>
                    <p:nvPicPr>
                      <p:cNvPr id="0" name=""/>
                      <p:cNvPicPr/>
                      <p:nvPr/>
                    </p:nvPicPr>
                    <p:blipFill>
                      <a:blip r:embed="rId5"/>
                      <a:stretch>
                        <a:fillRect/>
                      </a:stretch>
                    </p:blipFill>
                    <p:spPr>
                      <a:xfrm>
                        <a:off x="927100" y="2519363"/>
                        <a:ext cx="6880225" cy="692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71428001"/>
              </p:ext>
            </p:extLst>
          </p:nvPr>
        </p:nvGraphicFramePr>
        <p:xfrm>
          <a:off x="2238543" y="3524250"/>
          <a:ext cx="4076700" cy="730250"/>
        </p:xfrm>
        <a:graphic>
          <a:graphicData uri="http://schemas.openxmlformats.org/presentationml/2006/ole">
            <mc:AlternateContent xmlns:mc="http://schemas.openxmlformats.org/markup-compatibility/2006">
              <mc:Choice xmlns:v="urn:schemas-microsoft-com:vml" Requires="v">
                <p:oleObj spid="_x0000_s8241" name="Equation" r:id="rId6" imgW="1346200" imgH="241300" progId="Equation.3">
                  <p:embed/>
                </p:oleObj>
              </mc:Choice>
              <mc:Fallback>
                <p:oleObj name="Equation" r:id="rId6" imgW="1346200" imgH="241300" progId="Equation.3">
                  <p:embed/>
                  <p:pic>
                    <p:nvPicPr>
                      <p:cNvPr id="0" name=""/>
                      <p:cNvPicPr/>
                      <p:nvPr/>
                    </p:nvPicPr>
                    <p:blipFill>
                      <a:blip r:embed="rId7"/>
                      <a:stretch>
                        <a:fillRect/>
                      </a:stretch>
                    </p:blipFill>
                    <p:spPr>
                      <a:xfrm>
                        <a:off x="2238543" y="3524250"/>
                        <a:ext cx="4076700" cy="730250"/>
                      </a:xfrm>
                      <a:prstGeom prst="rect">
                        <a:avLst/>
                      </a:prstGeom>
                    </p:spPr>
                  </p:pic>
                </p:oleObj>
              </mc:Fallback>
            </mc:AlternateContent>
          </a:graphicData>
        </a:graphic>
      </p:graphicFrame>
    </p:spTree>
    <p:extLst>
      <p:ext uri="{BB962C8B-B14F-4D97-AF65-F5344CB8AC3E}">
        <p14:creationId xmlns:p14="http://schemas.microsoft.com/office/powerpoint/2010/main" val="31503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Factor Model</a:t>
            </a:r>
            <a:endParaRPr lang="en-US" dirty="0"/>
          </a:p>
        </p:txBody>
      </p:sp>
      <p:sp>
        <p:nvSpPr>
          <p:cNvPr id="3" name="Content Placeholder 2"/>
          <p:cNvSpPr>
            <a:spLocks noGrp="1"/>
          </p:cNvSpPr>
          <p:nvPr>
            <p:ph idx="1"/>
          </p:nvPr>
        </p:nvSpPr>
        <p:spPr>
          <a:xfrm>
            <a:off x="457200" y="1600199"/>
            <a:ext cx="7620000" cy="4738623"/>
          </a:xfrm>
        </p:spPr>
        <p:txBody>
          <a:bodyPr>
            <a:normAutofit/>
          </a:bodyPr>
          <a:lstStyle/>
          <a:p>
            <a:r>
              <a:rPr lang="en-US" dirty="0" smtClean="0"/>
              <a:t>Covariance of log returns in the two-factor model</a:t>
            </a:r>
          </a:p>
          <a:p>
            <a:endParaRPr lang="en-US" dirty="0"/>
          </a:p>
          <a:p>
            <a:endParaRPr lang="en-US" dirty="0" smtClean="0"/>
          </a:p>
          <a:p>
            <a:endParaRPr lang="en-US" dirty="0"/>
          </a:p>
          <a:p>
            <a:r>
              <a:rPr lang="en-US" dirty="0" smtClean="0"/>
              <a:t>Can compare the model </a:t>
            </a:r>
            <a:r>
              <a:rPr lang="en-US" dirty="0" err="1" smtClean="0"/>
              <a:t>covariances</a:t>
            </a:r>
            <a:r>
              <a:rPr lang="en-US" dirty="0" smtClean="0"/>
              <a:t> with historical </a:t>
            </a:r>
            <a:r>
              <a:rPr lang="en-US" dirty="0" err="1" smtClean="0"/>
              <a:t>covariances</a:t>
            </a:r>
            <a:endParaRPr lang="en-US" dirty="0" smtClean="0"/>
          </a:p>
          <a:p>
            <a:r>
              <a:rPr lang="en-US" dirty="0" smtClean="0"/>
              <a:t>Then do a 5-dimensional non-linear </a:t>
            </a:r>
            <a:r>
              <a:rPr lang="en-US" dirty="0" err="1" smtClean="0"/>
              <a:t>rootfinding</a:t>
            </a:r>
            <a:r>
              <a:rPr lang="en-US" dirty="0" smtClean="0"/>
              <a:t> to find the model parameters that best match the historical dynamics</a:t>
            </a:r>
          </a:p>
          <a:p>
            <a:r>
              <a:rPr lang="en-US" dirty="0" smtClean="0"/>
              <a:t>Need to choose two elements of historical data:</a:t>
            </a:r>
          </a:p>
          <a:p>
            <a:pPr lvl="1"/>
            <a:r>
              <a:rPr lang="en-US" dirty="0" smtClean="0"/>
              <a:t>The set of tenors to include in the historical data</a:t>
            </a:r>
          </a:p>
          <a:p>
            <a:pPr lvl="1"/>
            <a:r>
              <a:rPr lang="en-US" dirty="0" smtClean="0"/>
              <a:t>The length of the historical data set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28169909"/>
              </p:ext>
            </p:extLst>
          </p:nvPr>
        </p:nvGraphicFramePr>
        <p:xfrm>
          <a:off x="222250" y="2414588"/>
          <a:ext cx="8228013" cy="538162"/>
        </p:xfrm>
        <a:graphic>
          <a:graphicData uri="http://schemas.openxmlformats.org/presentationml/2006/ole">
            <mc:AlternateContent xmlns:mc="http://schemas.openxmlformats.org/markup-compatibility/2006">
              <mc:Choice xmlns:v="urn:schemas-microsoft-com:vml" Requires="v">
                <p:oleObj spid="_x0000_s9239" name="Equation" r:id="rId4" imgW="4851400" imgH="317500" progId="Equation.3">
                  <p:embed/>
                </p:oleObj>
              </mc:Choice>
              <mc:Fallback>
                <p:oleObj name="Equation" r:id="rId4" imgW="4851400" imgH="317500" progId="Equation.3">
                  <p:embed/>
                  <p:pic>
                    <p:nvPicPr>
                      <p:cNvPr id="0" name=""/>
                      <p:cNvPicPr/>
                      <p:nvPr/>
                    </p:nvPicPr>
                    <p:blipFill>
                      <a:blip r:embed="rId5"/>
                      <a:stretch>
                        <a:fillRect/>
                      </a:stretch>
                    </p:blipFill>
                    <p:spPr>
                      <a:xfrm>
                        <a:off x="222250" y="2414588"/>
                        <a:ext cx="8228013" cy="538162"/>
                      </a:xfrm>
                      <a:prstGeom prst="rect">
                        <a:avLst/>
                      </a:prstGeom>
                    </p:spPr>
                  </p:pic>
                </p:oleObj>
              </mc:Fallback>
            </mc:AlternateContent>
          </a:graphicData>
        </a:graphic>
      </p:graphicFrame>
    </p:spTree>
    <p:extLst>
      <p:ext uri="{BB962C8B-B14F-4D97-AF65-F5344CB8AC3E}">
        <p14:creationId xmlns:p14="http://schemas.microsoft.com/office/powerpoint/2010/main" val="389124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FX Futures Markets</a:t>
            </a:r>
            <a:endParaRPr lang="en-US" dirty="0"/>
          </a:p>
        </p:txBody>
      </p:sp>
      <p:sp>
        <p:nvSpPr>
          <p:cNvPr id="3" name="Content Placeholder 2"/>
          <p:cNvSpPr>
            <a:spLocks noGrp="1"/>
          </p:cNvSpPr>
          <p:nvPr>
            <p:ph idx="1"/>
          </p:nvPr>
        </p:nvSpPr>
        <p:spPr/>
        <p:txBody>
          <a:bodyPr/>
          <a:lstStyle/>
          <a:p>
            <a:r>
              <a:rPr lang="en-US" dirty="0" smtClean="0"/>
              <a:t>Currency futures trade on the CME</a:t>
            </a:r>
          </a:p>
          <a:p>
            <a:pPr lvl="1"/>
            <a:r>
              <a:rPr lang="en-US" dirty="0" smtClean="0"/>
              <a:t>Other exchanges too but most futures liquidity on the CME</a:t>
            </a:r>
          </a:p>
          <a:p>
            <a:endParaRPr lang="en-US" dirty="0"/>
          </a:p>
          <a:p>
            <a:r>
              <a:rPr lang="en-US" dirty="0" smtClean="0"/>
              <a:t>Quarterly settlements going out six contracts</a:t>
            </a:r>
          </a:p>
          <a:p>
            <a:pPr lvl="1"/>
            <a:r>
              <a:rPr lang="en-US" dirty="0" smtClean="0"/>
              <a:t>Most liquidity is in “prompt” (closest-to-settle) contract</a:t>
            </a:r>
          </a:p>
          <a:p>
            <a:endParaRPr lang="en-US" dirty="0" smtClean="0"/>
          </a:p>
          <a:p>
            <a:r>
              <a:rPr lang="en-US" dirty="0" smtClean="0"/>
              <a:t>Relatively small compared to OTC market</a:t>
            </a:r>
          </a:p>
          <a:p>
            <a:pPr lvl="1"/>
            <a:r>
              <a:rPr lang="en-US" dirty="0" smtClean="0"/>
              <a:t>$5.3T/day in OTC market (</a:t>
            </a:r>
            <a:r>
              <a:rPr lang="en-US" dirty="0" err="1" smtClean="0"/>
              <a:t>spot+forward</a:t>
            </a:r>
            <a:r>
              <a:rPr lang="en-US" dirty="0" smtClean="0"/>
              <a:t>)</a:t>
            </a:r>
          </a:p>
          <a:p>
            <a:pPr lvl="1"/>
            <a:r>
              <a:rPr lang="en-US" dirty="0" smtClean="0"/>
              <a:t>$0.16T/day in exchange markets</a:t>
            </a:r>
          </a:p>
          <a:p>
            <a:endParaRPr lang="en-US" dirty="0" smtClean="0"/>
          </a:p>
          <a:p>
            <a:r>
              <a:rPr lang="en-US" dirty="0" smtClean="0"/>
              <a:t>A lot of trading in the prompt contract is electronic hedgers using it as a close-to-spot product for extra spot liquidity</a:t>
            </a:r>
            <a:endParaRPr lang="en-US" dirty="0"/>
          </a:p>
          <a:p>
            <a:endParaRPr lang="en-US" dirty="0"/>
          </a:p>
        </p:txBody>
      </p:sp>
    </p:spTree>
    <p:extLst>
      <p:ext uri="{BB962C8B-B14F-4D97-AF65-F5344CB8AC3E}">
        <p14:creationId xmlns:p14="http://schemas.microsoft.com/office/powerpoint/2010/main" val="1466044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Factor Model</a:t>
            </a:r>
            <a:endParaRPr lang="en-US" dirty="0"/>
          </a:p>
        </p:txBody>
      </p:sp>
      <p:sp>
        <p:nvSpPr>
          <p:cNvPr id="3" name="Content Placeholder 2"/>
          <p:cNvSpPr>
            <a:spLocks noGrp="1"/>
          </p:cNvSpPr>
          <p:nvPr>
            <p:ph idx="1"/>
          </p:nvPr>
        </p:nvSpPr>
        <p:spPr>
          <a:xfrm>
            <a:off x="457200" y="1600199"/>
            <a:ext cx="7620000" cy="4738623"/>
          </a:xfrm>
        </p:spPr>
        <p:txBody>
          <a:bodyPr>
            <a:normAutofit/>
          </a:bodyPr>
          <a:lstStyle/>
          <a:p>
            <a:r>
              <a:rPr lang="en-US" dirty="0" smtClean="0"/>
              <a:t>The two factor model can give shocks that look a lot like the first two principal component shocks</a:t>
            </a:r>
          </a:p>
          <a:p>
            <a:pPr lvl="1"/>
            <a:r>
              <a:rPr lang="en-US" dirty="0" smtClean="0"/>
              <a:t>Roughly parallel: one shock with relatively low mean reversion strength</a:t>
            </a:r>
          </a:p>
          <a:p>
            <a:pPr lvl="1"/>
            <a:r>
              <a:rPr lang="en-US" dirty="0" smtClean="0"/>
              <a:t>Tilt: another shock with a high mean reversion that’s correlated with the first shock</a:t>
            </a:r>
          </a:p>
          <a:p>
            <a:pPr lvl="2"/>
            <a:r>
              <a:rPr lang="en-US" dirty="0" smtClean="0"/>
              <a:t>Then the orthogonal shocks look like parallel plus a shock that looks like a difference between exponentials, which shapes a tilt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019379361"/>
              </p:ext>
            </p:extLst>
          </p:nvPr>
        </p:nvGraphicFramePr>
        <p:xfrm>
          <a:off x="0" y="4444794"/>
          <a:ext cx="8366031" cy="751961"/>
        </p:xfrm>
        <a:graphic>
          <a:graphicData uri="http://schemas.openxmlformats.org/presentationml/2006/ole">
            <mc:AlternateContent xmlns:mc="http://schemas.openxmlformats.org/markup-compatibility/2006">
              <mc:Choice xmlns:v="urn:schemas-microsoft-com:vml" Requires="v">
                <p:oleObj spid="_x0000_s10254" name="Equation" r:id="rId4" imgW="3530600" imgH="317500" progId="Equation.3">
                  <p:embed/>
                </p:oleObj>
              </mc:Choice>
              <mc:Fallback>
                <p:oleObj name="Equation" r:id="rId4" imgW="3530600" imgH="317500" progId="Equation.3">
                  <p:embed/>
                  <p:pic>
                    <p:nvPicPr>
                      <p:cNvPr id="0" name=""/>
                      <p:cNvPicPr/>
                      <p:nvPr/>
                    </p:nvPicPr>
                    <p:blipFill>
                      <a:blip r:embed="rId5"/>
                      <a:stretch>
                        <a:fillRect/>
                      </a:stretch>
                    </p:blipFill>
                    <p:spPr>
                      <a:xfrm>
                        <a:off x="0" y="4444794"/>
                        <a:ext cx="8366031" cy="75196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2990785"/>
              </p:ext>
            </p:extLst>
          </p:nvPr>
        </p:nvGraphicFramePr>
        <p:xfrm>
          <a:off x="2798763" y="6122153"/>
          <a:ext cx="2768600" cy="571500"/>
        </p:xfrm>
        <a:graphic>
          <a:graphicData uri="http://schemas.openxmlformats.org/presentationml/2006/ole">
            <mc:AlternateContent xmlns:mc="http://schemas.openxmlformats.org/markup-compatibility/2006">
              <mc:Choice xmlns:v="urn:schemas-microsoft-com:vml" Requires="v">
                <p:oleObj spid="_x0000_s10255" name="Equation" r:id="rId6" imgW="1168400" imgH="241300" progId="Equation.3">
                  <p:embed/>
                </p:oleObj>
              </mc:Choice>
              <mc:Fallback>
                <p:oleObj name="Equation" r:id="rId6" imgW="1168400" imgH="241300" progId="Equation.3">
                  <p:embed/>
                  <p:pic>
                    <p:nvPicPr>
                      <p:cNvPr id="0" name=""/>
                      <p:cNvPicPr/>
                      <p:nvPr/>
                    </p:nvPicPr>
                    <p:blipFill>
                      <a:blip r:embed="rId7"/>
                      <a:stretch>
                        <a:fillRect/>
                      </a:stretch>
                    </p:blipFill>
                    <p:spPr>
                      <a:xfrm>
                        <a:off x="2798763" y="6122153"/>
                        <a:ext cx="2768600" cy="571500"/>
                      </a:xfrm>
                      <a:prstGeom prst="rect">
                        <a:avLst/>
                      </a:prstGeom>
                    </p:spPr>
                  </p:pic>
                </p:oleObj>
              </mc:Fallback>
            </mc:AlternateContent>
          </a:graphicData>
        </a:graphic>
      </p:graphicFrame>
      <p:cxnSp>
        <p:nvCxnSpPr>
          <p:cNvPr id="13" name="Straight Connector 12"/>
          <p:cNvCxnSpPr/>
          <p:nvPr/>
        </p:nvCxnSpPr>
        <p:spPr>
          <a:xfrm>
            <a:off x="1361446" y="5034444"/>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61446" y="5297608"/>
            <a:ext cx="3718236"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079682" y="5034444"/>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99422" y="5049541"/>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99422" y="5312705"/>
            <a:ext cx="2802978"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8202400" y="5049541"/>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77130" y="5324147"/>
            <a:ext cx="1635033" cy="369332"/>
          </a:xfrm>
          <a:prstGeom prst="rect">
            <a:avLst/>
          </a:prstGeom>
          <a:noFill/>
        </p:spPr>
        <p:txBody>
          <a:bodyPr wrap="none" rtlCol="0">
            <a:spAutoFit/>
          </a:bodyPr>
          <a:lstStyle/>
          <a:p>
            <a:r>
              <a:rPr lang="en-US" dirty="0" smtClean="0">
                <a:solidFill>
                  <a:srgbClr val="0000FF"/>
                </a:solidFill>
              </a:rPr>
              <a:t>Tilt Shock (</a:t>
            </a:r>
            <a:r>
              <a:rPr lang="en-US" dirty="0" smtClean="0">
                <a:solidFill>
                  <a:srgbClr val="0000FF"/>
                </a:solidFill>
                <a:latin typeface="Symbol" charset="2"/>
                <a:cs typeface="Symbol" charset="2"/>
              </a:rPr>
              <a:t>r</a:t>
            </a:r>
            <a:r>
              <a:rPr lang="en-US" dirty="0" smtClean="0">
                <a:solidFill>
                  <a:srgbClr val="0000FF"/>
                </a:solidFill>
              </a:rPr>
              <a:t>&lt;0)</a:t>
            </a:r>
            <a:endParaRPr lang="en-US" dirty="0">
              <a:solidFill>
                <a:srgbClr val="0000FF"/>
              </a:solidFill>
            </a:endParaRPr>
          </a:p>
        </p:txBody>
      </p:sp>
      <p:sp>
        <p:nvSpPr>
          <p:cNvPr id="26" name="TextBox 25"/>
          <p:cNvSpPr txBox="1"/>
          <p:nvPr/>
        </p:nvSpPr>
        <p:spPr>
          <a:xfrm>
            <a:off x="5655389" y="5324147"/>
            <a:ext cx="2277261" cy="369332"/>
          </a:xfrm>
          <a:prstGeom prst="rect">
            <a:avLst/>
          </a:prstGeom>
          <a:noFill/>
        </p:spPr>
        <p:txBody>
          <a:bodyPr wrap="none" rtlCol="0">
            <a:spAutoFit/>
          </a:bodyPr>
          <a:lstStyle/>
          <a:p>
            <a:r>
              <a:rPr lang="en-US" dirty="0" smtClean="0">
                <a:solidFill>
                  <a:srgbClr val="0000FF"/>
                </a:solidFill>
              </a:rPr>
              <a:t>Roughly parallel shock</a:t>
            </a:r>
            <a:endParaRPr lang="en-US" dirty="0">
              <a:solidFill>
                <a:srgbClr val="0000FF"/>
              </a:solidFill>
            </a:endParaRPr>
          </a:p>
        </p:txBody>
      </p:sp>
    </p:spTree>
    <p:extLst>
      <p:ext uri="{BB962C8B-B14F-4D97-AF65-F5344CB8AC3E}">
        <p14:creationId xmlns:p14="http://schemas.microsoft.com/office/powerpoint/2010/main" val="182571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Market Statistics</a:t>
            </a:r>
            <a:endParaRPr lang="en-US" dirty="0"/>
          </a:p>
        </p:txBody>
      </p:sp>
      <p:sp>
        <p:nvSpPr>
          <p:cNvPr id="3" name="Content Placeholder 2"/>
          <p:cNvSpPr>
            <a:spLocks noGrp="1"/>
          </p:cNvSpPr>
          <p:nvPr>
            <p:ph idx="1"/>
          </p:nvPr>
        </p:nvSpPr>
        <p:spPr/>
        <p:txBody>
          <a:bodyPr>
            <a:normAutofit/>
          </a:bodyPr>
          <a:lstStyle/>
          <a:p>
            <a:r>
              <a:rPr lang="en-US" dirty="0" smtClean="0"/>
              <a:t>The OTC forward market is a bit bigger than the spot market</a:t>
            </a:r>
          </a:p>
          <a:p>
            <a:pPr lvl="1"/>
            <a:r>
              <a:rPr lang="en-US" dirty="0" smtClean="0"/>
              <a:t>Spot: $2.05T/day</a:t>
            </a:r>
          </a:p>
          <a:p>
            <a:pPr lvl="1"/>
            <a:r>
              <a:rPr lang="en-US" dirty="0" smtClean="0"/>
              <a:t>Outright forwards: $0.68T/day</a:t>
            </a:r>
          </a:p>
          <a:p>
            <a:pPr lvl="1"/>
            <a:r>
              <a:rPr lang="en-US" dirty="0" smtClean="0"/>
              <a:t>FX swaps: $2.23T/day</a:t>
            </a:r>
          </a:p>
          <a:p>
            <a:endParaRPr lang="en-US" dirty="0"/>
          </a:p>
          <a:p>
            <a:r>
              <a:rPr lang="en-US" dirty="0" smtClean="0"/>
              <a:t>Most trading is inside 1y</a:t>
            </a:r>
          </a:p>
          <a:p>
            <a:endParaRPr lang="en-US" dirty="0" smtClean="0"/>
          </a:p>
          <a:p>
            <a:r>
              <a:rPr lang="en-US" dirty="0" smtClean="0"/>
              <a:t>Smaller fraction of trades executed electronically than spot</a:t>
            </a:r>
          </a:p>
          <a:p>
            <a:pPr lvl="1"/>
            <a:r>
              <a:rPr lang="en-US" dirty="0" smtClean="0"/>
              <a:t>For swaps, 53% by volume, </a:t>
            </a:r>
            <a:r>
              <a:rPr lang="en-US" dirty="0" err="1" smtClean="0"/>
              <a:t>vs</a:t>
            </a:r>
            <a:r>
              <a:rPr lang="en-US" dirty="0" smtClean="0"/>
              <a:t> 65% for spot</a:t>
            </a:r>
          </a:p>
          <a:p>
            <a:pPr lvl="1"/>
            <a:r>
              <a:rPr lang="en-US" dirty="0" smtClean="0"/>
              <a:t>Electronic market significantly less developed than spot</a:t>
            </a:r>
            <a:endParaRPr lang="en-US" dirty="0"/>
          </a:p>
        </p:txBody>
      </p:sp>
    </p:spTree>
    <p:extLst>
      <p:ext uri="{BB962C8B-B14F-4D97-AF65-F5344CB8AC3E}">
        <p14:creationId xmlns:p14="http://schemas.microsoft.com/office/powerpoint/2010/main" val="6266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Market Statistics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735543983"/>
              </p:ext>
            </p:extLst>
          </p:nvPr>
        </p:nvGraphicFramePr>
        <p:xfrm>
          <a:off x="457201" y="1272819"/>
          <a:ext cx="7620000" cy="5377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Market Conventions</a:t>
            </a:r>
            <a:endParaRPr lang="en-US" dirty="0"/>
          </a:p>
        </p:txBody>
      </p:sp>
      <p:sp>
        <p:nvSpPr>
          <p:cNvPr id="3" name="Content Placeholder 2"/>
          <p:cNvSpPr>
            <a:spLocks noGrp="1"/>
          </p:cNvSpPr>
          <p:nvPr>
            <p:ph idx="1"/>
          </p:nvPr>
        </p:nvSpPr>
        <p:spPr/>
        <p:txBody>
          <a:bodyPr/>
          <a:lstStyle/>
          <a:p>
            <a:r>
              <a:rPr lang="en-US" dirty="0" smtClean="0"/>
              <a:t>“Outright”, or all-in, forward: regular forward contract</a:t>
            </a:r>
          </a:p>
          <a:p>
            <a:r>
              <a:rPr lang="en-US" dirty="0" smtClean="0"/>
              <a:t>Forward point: difference between all-in forward and spot prices</a:t>
            </a:r>
          </a:p>
          <a:p>
            <a:pPr lvl="1"/>
            <a:r>
              <a:rPr lang="en-US" dirty="0" smtClean="0"/>
              <a:t>Mostly a function of interest rates</a:t>
            </a:r>
          </a:p>
          <a:p>
            <a:pPr lvl="1"/>
            <a:r>
              <a:rPr lang="en-US" dirty="0" smtClean="0"/>
              <a:t>Much more stable than spot</a:t>
            </a:r>
          </a:p>
          <a:p>
            <a:endParaRPr lang="en-US" dirty="0" smtClean="0"/>
          </a:p>
          <a:p>
            <a:r>
              <a:rPr lang="en-US" dirty="0" smtClean="0"/>
              <a:t>Tenor of the forward contract adds another dimension</a:t>
            </a:r>
          </a:p>
          <a:p>
            <a:pPr lvl="1"/>
            <a:r>
              <a:rPr lang="en-US" dirty="0" smtClean="0"/>
              <a:t>Not all trades are fungible with each other, like with spot</a:t>
            </a:r>
          </a:p>
          <a:p>
            <a:pPr lvl="1"/>
            <a:r>
              <a:rPr lang="en-US" dirty="0" smtClean="0"/>
              <a:t>“Benchmark” tenors trade in the broker market for inter-dealer trades</a:t>
            </a:r>
          </a:p>
          <a:p>
            <a:pPr lvl="1"/>
            <a:r>
              <a:rPr lang="en-US" dirty="0" smtClean="0"/>
              <a:t>Clients can trade any settlement date they like</a:t>
            </a:r>
          </a:p>
          <a:p>
            <a:pPr lvl="2"/>
            <a:r>
              <a:rPr lang="en-US" dirty="0" smtClean="0"/>
              <a:t>Spreads are not tighter for benchmark settlement dates</a:t>
            </a:r>
          </a:p>
          <a:p>
            <a:pPr lvl="1"/>
            <a:r>
              <a:rPr lang="en-US" dirty="0" smtClean="0"/>
              <a:t>Liquidity runs out to 2-3y for most currency pairs</a:t>
            </a:r>
            <a:endParaRPr lang="en-US" dirty="0"/>
          </a:p>
        </p:txBody>
      </p:sp>
    </p:spTree>
    <p:extLst>
      <p:ext uri="{BB962C8B-B14F-4D97-AF65-F5344CB8AC3E}">
        <p14:creationId xmlns:p14="http://schemas.microsoft.com/office/powerpoint/2010/main" val="36629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Spot/Forward Correlation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839765164"/>
              </p:ext>
            </p:extLst>
          </p:nvPr>
        </p:nvGraphicFramePr>
        <p:xfrm>
          <a:off x="457200" y="1417637"/>
          <a:ext cx="7692738" cy="51103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8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Spot/Forward Arbitrage</a:t>
            </a:r>
            <a:endParaRPr lang="en-US" dirty="0"/>
          </a:p>
        </p:txBody>
      </p:sp>
      <p:sp>
        <p:nvSpPr>
          <p:cNvPr id="3" name="Content Placeholder 2"/>
          <p:cNvSpPr>
            <a:spLocks noGrp="1"/>
          </p:cNvSpPr>
          <p:nvPr>
            <p:ph idx="1"/>
          </p:nvPr>
        </p:nvSpPr>
        <p:spPr/>
        <p:txBody>
          <a:bodyPr/>
          <a:lstStyle/>
          <a:p>
            <a:r>
              <a:rPr lang="en-US" dirty="0" smtClean="0"/>
              <a:t>FX is a financial market where the two requirements for spot/forward arbitrage hold:</a:t>
            </a:r>
          </a:p>
          <a:p>
            <a:pPr lvl="1"/>
            <a:r>
              <a:rPr lang="en-US" dirty="0" smtClean="0"/>
              <a:t>You can store currencies (and receive an interest rate for them)</a:t>
            </a:r>
          </a:p>
          <a:p>
            <a:pPr lvl="1"/>
            <a:r>
              <a:rPr lang="en-US" dirty="0" smtClean="0"/>
              <a:t>You can borrow &amp; short currencies (and pay an interest rate)</a:t>
            </a:r>
          </a:p>
          <a:p>
            <a:endParaRPr lang="en-US" dirty="0"/>
          </a:p>
          <a:p>
            <a:r>
              <a:rPr lang="en-US" dirty="0" smtClean="0"/>
              <a:t>Interest rate markets for G7 currencies are all well-developed so you can really execute the arbitrage</a:t>
            </a:r>
          </a:p>
          <a:p>
            <a:endParaRPr lang="en-US" dirty="0"/>
          </a:p>
          <a:p>
            <a:r>
              <a:rPr lang="en-US" dirty="0" smtClean="0"/>
              <a:t>In fact, you can view an FX forward trade as just two zero coupon bonds, one in each currency, one long, one short</a:t>
            </a:r>
            <a:endParaRPr lang="en-US" dirty="0"/>
          </a:p>
        </p:txBody>
      </p:sp>
    </p:spTree>
    <p:extLst>
      <p:ext uri="{BB962C8B-B14F-4D97-AF65-F5344CB8AC3E}">
        <p14:creationId xmlns:p14="http://schemas.microsoft.com/office/powerpoint/2010/main" val="2896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Spot/Forward Arbitrage</a:t>
            </a:r>
            <a:endParaRPr lang="en-US" dirty="0"/>
          </a:p>
        </p:txBody>
      </p:sp>
      <p:sp>
        <p:nvSpPr>
          <p:cNvPr id="3" name="Content Placeholder 2"/>
          <p:cNvSpPr>
            <a:spLocks noGrp="1"/>
          </p:cNvSpPr>
          <p:nvPr>
            <p:ph idx="1"/>
          </p:nvPr>
        </p:nvSpPr>
        <p:spPr/>
        <p:txBody>
          <a:bodyPr/>
          <a:lstStyle/>
          <a:p>
            <a:r>
              <a:rPr lang="en-US" dirty="0" smtClean="0"/>
              <a:t>eg: forward settling in 1y, receiving 1M EUR, paying </a:t>
            </a:r>
            <a:r>
              <a:rPr lang="en-US" dirty="0" smtClean="0"/>
              <a:t>1.13M </a:t>
            </a:r>
            <a:r>
              <a:rPr lang="en-US" dirty="0" smtClean="0"/>
              <a:t>USD</a:t>
            </a:r>
          </a:p>
          <a:p>
            <a:pPr lvl="1"/>
            <a:r>
              <a:rPr lang="en-US" dirty="0" smtClean="0"/>
              <a:t>Equivalent to being long 1 unit of a zero coupon bond in EUR with a 1y settlement date and being short </a:t>
            </a:r>
            <a:r>
              <a:rPr lang="en-US" dirty="0" smtClean="0"/>
              <a:t>1.13 </a:t>
            </a:r>
            <a:r>
              <a:rPr lang="en-US" dirty="0" smtClean="0"/>
              <a:t>units of a zero coupon bond in USD</a:t>
            </a:r>
          </a:p>
          <a:p>
            <a:pPr lvl="1"/>
            <a:endParaRPr lang="en-US" dirty="0"/>
          </a:p>
          <a:p>
            <a:pPr lvl="1"/>
            <a:endParaRPr lang="en-US" dirty="0" smtClean="0"/>
          </a:p>
          <a:p>
            <a:pPr lvl="1"/>
            <a:endParaRPr lang="en-US" dirty="0"/>
          </a:p>
          <a:p>
            <a:pPr marL="411480" lvl="1" indent="0">
              <a:buNone/>
            </a:pPr>
            <a:r>
              <a:rPr lang="en-US" dirty="0" smtClean="0"/>
              <a:t>v(t): price in denominated currency of a forward contract settling at T with strike K</a:t>
            </a:r>
          </a:p>
          <a:p>
            <a:pPr marL="411480" lvl="1" indent="0">
              <a:buNone/>
            </a:pPr>
            <a:r>
              <a:rPr lang="en-US" dirty="0" smtClean="0"/>
              <a:t>S(t): current spot price</a:t>
            </a:r>
          </a:p>
          <a:p>
            <a:pPr marL="411480" lvl="1" indent="0">
              <a:buNone/>
            </a:pPr>
            <a:r>
              <a:rPr lang="en-US" dirty="0" smtClean="0"/>
              <a:t>Q(</a:t>
            </a:r>
            <a:r>
              <a:rPr lang="en-US" dirty="0" err="1" smtClean="0"/>
              <a:t>t,T</a:t>
            </a:r>
            <a:r>
              <a:rPr lang="en-US" dirty="0" smtClean="0"/>
              <a:t>): zero coupon bond rate for asset currency to settlement T</a:t>
            </a:r>
          </a:p>
          <a:p>
            <a:pPr marL="411480" lvl="1" indent="0">
              <a:buNone/>
            </a:pPr>
            <a:r>
              <a:rPr lang="en-US" dirty="0" smtClean="0"/>
              <a:t>R(</a:t>
            </a:r>
            <a:r>
              <a:rPr lang="en-US" dirty="0" err="1" smtClean="0"/>
              <a:t>t,T</a:t>
            </a:r>
            <a:r>
              <a:rPr lang="en-US" dirty="0" smtClean="0"/>
              <a:t>): zero coupon bond rate for denominated currency to 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76528818"/>
              </p:ext>
            </p:extLst>
          </p:nvPr>
        </p:nvGraphicFramePr>
        <p:xfrm>
          <a:off x="1009494" y="3429000"/>
          <a:ext cx="6495295" cy="726182"/>
        </p:xfrm>
        <a:graphic>
          <a:graphicData uri="http://schemas.openxmlformats.org/presentationml/2006/ole">
            <mc:AlternateContent xmlns:mc="http://schemas.openxmlformats.org/markup-compatibility/2006">
              <mc:Choice xmlns:v="urn:schemas-microsoft-com:vml" Requires="v">
                <p:oleObj spid="_x0000_s2117" name="Equation" r:id="rId4" imgW="2044700" imgH="228600" progId="Equation.3">
                  <p:embed/>
                </p:oleObj>
              </mc:Choice>
              <mc:Fallback>
                <p:oleObj name="Equation" r:id="rId4" imgW="2044700" imgH="228600" progId="Equation.3">
                  <p:embed/>
                  <p:pic>
                    <p:nvPicPr>
                      <p:cNvPr id="0" name=""/>
                      <p:cNvPicPr/>
                      <p:nvPr/>
                    </p:nvPicPr>
                    <p:blipFill>
                      <a:blip r:embed="rId5"/>
                      <a:stretch>
                        <a:fillRect/>
                      </a:stretch>
                    </p:blipFill>
                    <p:spPr>
                      <a:xfrm>
                        <a:off x="1009494" y="3429000"/>
                        <a:ext cx="6495295" cy="726182"/>
                      </a:xfrm>
                      <a:prstGeom prst="rect">
                        <a:avLst/>
                      </a:prstGeom>
                    </p:spPr>
                  </p:pic>
                </p:oleObj>
              </mc:Fallback>
            </mc:AlternateContent>
          </a:graphicData>
        </a:graphic>
      </p:graphicFrame>
    </p:spTree>
    <p:extLst>
      <p:ext uri="{BB962C8B-B14F-4D97-AF65-F5344CB8AC3E}">
        <p14:creationId xmlns:p14="http://schemas.microsoft.com/office/powerpoint/2010/main" val="3464498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10224</TotalTime>
  <Words>4266</Words>
  <Application>Microsoft Macintosh PowerPoint</Application>
  <PresentationFormat>On-screen Show (4:3)</PresentationFormat>
  <Paragraphs>435</Paragraphs>
  <Slides>30</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Adjacency</vt:lpstr>
      <vt:lpstr>Equation</vt:lpstr>
      <vt:lpstr>Lecture 2: Forward Markets</vt:lpstr>
      <vt:lpstr>The FX Forward Markets</vt:lpstr>
      <vt:lpstr>The FX Futures Markets</vt:lpstr>
      <vt:lpstr>Forward Market Statistics</vt:lpstr>
      <vt:lpstr>Forward Market Statistics</vt:lpstr>
      <vt:lpstr>Forward Market Conventions</vt:lpstr>
      <vt:lpstr>Spot/Forward Correlation</vt:lpstr>
      <vt:lpstr>The Spot/Forward Arbitrage</vt:lpstr>
      <vt:lpstr>The Spot/Forward Arbitrage</vt:lpstr>
      <vt:lpstr>The Spot/Forward Arbitrage</vt:lpstr>
      <vt:lpstr>Voice Trading</vt:lpstr>
      <vt:lpstr>Voice Trading</vt:lpstr>
      <vt:lpstr>Voice Trading Example</vt:lpstr>
      <vt:lpstr>Voice Market Making</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Reducing Risk Dimensionality</vt:lpstr>
      <vt:lpstr>Principal Component Analysis</vt:lpstr>
      <vt:lpstr>Principal Component Analysis</vt:lpstr>
      <vt:lpstr>Factor Models</vt:lpstr>
      <vt:lpstr>Two Factor Model</vt:lpstr>
      <vt:lpstr>Two Factor Model</vt:lpstr>
      <vt:lpstr>Two Factor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163</cp:revision>
  <dcterms:created xsi:type="dcterms:W3CDTF">2014-10-25T13:45:56Z</dcterms:created>
  <dcterms:modified xsi:type="dcterms:W3CDTF">2015-09-09T20:21:39Z</dcterms:modified>
</cp:coreProperties>
</file>