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embeddings/oleObject1.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2.bin" ContentType="application/vnd.openxmlformats-officedocument.oleObject"/>
  <Override PartName="/ppt/notesSlides/notesSlide14.xml" ContentType="application/vnd.openxmlformats-officedocument.presentationml.notesSlide+xml"/>
  <Override PartName="/ppt/embeddings/oleObject3.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17.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8.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9.xml" ContentType="application/vnd.openxmlformats-officedocument.presentationml.notesSlide+xml"/>
  <Override PartName="/ppt/embeddings/oleObject10.bin" ContentType="application/vnd.openxmlformats-officedocument.oleObject"/>
  <Override PartName="/ppt/notesSlides/notesSlide20.xml" ContentType="application/vnd.openxmlformats-officedocument.presentationml.notesSlide+xml"/>
  <Override PartName="/ppt/embeddings/oleObject11.bin" ContentType="application/vnd.openxmlformats-officedocument.oleObject"/>
  <Override PartName="/ppt/notesSlides/notesSlide21.xml" ContentType="application/vnd.openxmlformats-officedocument.presentationml.notesSlide+xml"/>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8"/>
  </p:notesMasterIdLst>
  <p:sldIdLst>
    <p:sldId id="256" r:id="rId2"/>
    <p:sldId id="261" r:id="rId3"/>
    <p:sldId id="262" r:id="rId4"/>
    <p:sldId id="263" r:id="rId5"/>
    <p:sldId id="270" r:id="rId6"/>
    <p:sldId id="264" r:id="rId7"/>
    <p:sldId id="265" r:id="rId8"/>
    <p:sldId id="266" r:id="rId9"/>
    <p:sldId id="267" r:id="rId10"/>
    <p:sldId id="268" r:id="rId11"/>
    <p:sldId id="269" r:id="rId12"/>
    <p:sldId id="271" r:id="rId13"/>
    <p:sldId id="291" r:id="rId14"/>
    <p:sldId id="298" r:id="rId15"/>
    <p:sldId id="292" r:id="rId16"/>
    <p:sldId id="293" r:id="rId17"/>
    <p:sldId id="294" r:id="rId18"/>
    <p:sldId id="272" r:id="rId19"/>
    <p:sldId id="273" r:id="rId20"/>
    <p:sldId id="295" r:id="rId21"/>
    <p:sldId id="296" r:id="rId22"/>
    <p:sldId id="274" r:id="rId23"/>
    <p:sldId id="275" r:id="rId24"/>
    <p:sldId id="297" r:id="rId25"/>
    <p:sldId id="276" r:id="rId26"/>
    <p:sldId id="277" r:id="rId27"/>
    <p:sldId id="278" r:id="rId28"/>
    <p:sldId id="282" r:id="rId29"/>
    <p:sldId id="283" r:id="rId30"/>
    <p:sldId id="284" r:id="rId31"/>
    <p:sldId id="285" r:id="rId32"/>
    <p:sldId id="286" r:id="rId33"/>
    <p:sldId id="287" r:id="rId34"/>
    <p:sldId id="288" r:id="rId35"/>
    <p:sldId id="289" r:id="rId36"/>
    <p:sldId id="290"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1" autoAdjust="0"/>
  </p:normalViewPr>
  <p:slideViewPr>
    <p:cSldViewPr snapToGrid="0" snapToObjects="1">
      <p:cViewPr varScale="1">
        <p:scale>
          <a:sx n="111" d="100"/>
          <a:sy n="111" d="100"/>
        </p:scale>
        <p:origin x="-23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5%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5%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5%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Digital Option &amp; Vanilla</a:t>
            </a:r>
            <a:r>
              <a:rPr lang="en-US" baseline="0"/>
              <a:t> Replication Payoff</a:t>
            </a:r>
            <a:endParaRPr lang="en-US"/>
          </a:p>
        </c:rich>
      </c:tx>
      <c:layout/>
      <c:overlay val="0"/>
    </c:title>
    <c:autoTitleDeleted val="0"/>
    <c:plotArea>
      <c:layout/>
      <c:scatterChart>
        <c:scatterStyle val="lineMarker"/>
        <c:varyColors val="0"/>
        <c:ser>
          <c:idx val="0"/>
          <c:order val="0"/>
          <c:tx>
            <c:strRef>
              <c:f>'Digi Payoff'!$B$4</c:f>
              <c:strCache>
                <c:ptCount val="1"/>
                <c:pt idx="0">
                  <c:v>Replication Payoff</c:v>
                </c:pt>
              </c:strCache>
            </c:strRef>
          </c:tx>
          <c:spPr>
            <a:ln>
              <a:solidFill>
                <a:srgbClr val="0000FF"/>
              </a:solidFill>
            </a:ln>
          </c:spPr>
          <c:marker>
            <c:symbol val="none"/>
          </c:marker>
          <c:xVal>
            <c:numRef>
              <c:f>'Digi Payoff'!$A$5:$A$305</c:f>
              <c:numCache>
                <c:formatCode>General</c:formatCode>
                <c:ptCount val="301"/>
                <c:pt idx="0">
                  <c:v>1.1</c:v>
                </c:pt>
                <c:pt idx="1">
                  <c:v>1.101</c:v>
                </c:pt>
                <c:pt idx="2">
                  <c:v>1.102</c:v>
                </c:pt>
                <c:pt idx="3">
                  <c:v>1.103</c:v>
                </c:pt>
                <c:pt idx="4">
                  <c:v>1.104</c:v>
                </c:pt>
                <c:pt idx="5">
                  <c:v>1.105</c:v>
                </c:pt>
                <c:pt idx="6">
                  <c:v>1.105999999999999</c:v>
                </c:pt>
                <c:pt idx="7">
                  <c:v>1.106999999999999</c:v>
                </c:pt>
                <c:pt idx="8">
                  <c:v>1.107999999999999</c:v>
                </c:pt>
                <c:pt idx="9">
                  <c:v>1.108999999999999</c:v>
                </c:pt>
                <c:pt idx="10">
                  <c:v>1.109999999999999</c:v>
                </c:pt>
                <c:pt idx="11">
                  <c:v>1.110999999999999</c:v>
                </c:pt>
                <c:pt idx="12">
                  <c:v>1.111999999999999</c:v>
                </c:pt>
                <c:pt idx="13">
                  <c:v>1.112999999999999</c:v>
                </c:pt>
                <c:pt idx="14">
                  <c:v>1.113999999999999</c:v>
                </c:pt>
                <c:pt idx="15">
                  <c:v>1.114999999999998</c:v>
                </c:pt>
                <c:pt idx="16">
                  <c:v>1.115999999999998</c:v>
                </c:pt>
                <c:pt idx="17">
                  <c:v>1.116999999999998</c:v>
                </c:pt>
                <c:pt idx="18">
                  <c:v>1.117999999999998</c:v>
                </c:pt>
                <c:pt idx="19">
                  <c:v>1.118999999999998</c:v>
                </c:pt>
                <c:pt idx="20">
                  <c:v>1.119999999999998</c:v>
                </c:pt>
                <c:pt idx="21">
                  <c:v>1.120999999999998</c:v>
                </c:pt>
                <c:pt idx="22">
                  <c:v>1.121999999999998</c:v>
                </c:pt>
                <c:pt idx="23">
                  <c:v>1.122999999999998</c:v>
                </c:pt>
                <c:pt idx="24">
                  <c:v>1.123999999999997</c:v>
                </c:pt>
                <c:pt idx="25">
                  <c:v>1.124999999999997</c:v>
                </c:pt>
                <c:pt idx="26">
                  <c:v>1.125999999999997</c:v>
                </c:pt>
                <c:pt idx="27">
                  <c:v>1.126999999999997</c:v>
                </c:pt>
                <c:pt idx="28">
                  <c:v>1.127999999999997</c:v>
                </c:pt>
                <c:pt idx="29">
                  <c:v>1.128999999999997</c:v>
                </c:pt>
                <c:pt idx="30">
                  <c:v>1.129999999999997</c:v>
                </c:pt>
                <c:pt idx="31">
                  <c:v>1.130999999999997</c:v>
                </c:pt>
                <c:pt idx="32">
                  <c:v>1.131999999999997</c:v>
                </c:pt>
                <c:pt idx="33">
                  <c:v>1.132999999999996</c:v>
                </c:pt>
                <c:pt idx="34">
                  <c:v>1.133999999999996</c:v>
                </c:pt>
                <c:pt idx="35">
                  <c:v>1.134999999999996</c:v>
                </c:pt>
                <c:pt idx="36">
                  <c:v>1.135999999999996</c:v>
                </c:pt>
                <c:pt idx="37">
                  <c:v>1.136999999999996</c:v>
                </c:pt>
                <c:pt idx="38">
                  <c:v>1.137999999999996</c:v>
                </c:pt>
                <c:pt idx="39">
                  <c:v>1.138999999999996</c:v>
                </c:pt>
                <c:pt idx="40">
                  <c:v>1.139999999999996</c:v>
                </c:pt>
                <c:pt idx="41">
                  <c:v>1.140999999999996</c:v>
                </c:pt>
                <c:pt idx="42">
                  <c:v>1.141999999999995</c:v>
                </c:pt>
                <c:pt idx="43">
                  <c:v>1.142999999999995</c:v>
                </c:pt>
                <c:pt idx="44">
                  <c:v>1.143999999999995</c:v>
                </c:pt>
                <c:pt idx="45">
                  <c:v>1.144999999999995</c:v>
                </c:pt>
                <c:pt idx="46">
                  <c:v>1.145999999999995</c:v>
                </c:pt>
                <c:pt idx="47">
                  <c:v>1.146999999999995</c:v>
                </c:pt>
                <c:pt idx="48">
                  <c:v>1.147999999999995</c:v>
                </c:pt>
                <c:pt idx="49">
                  <c:v>1.148999999999995</c:v>
                </c:pt>
                <c:pt idx="50">
                  <c:v>1.149999999999995</c:v>
                </c:pt>
                <c:pt idx="51">
                  <c:v>1.150999999999994</c:v>
                </c:pt>
                <c:pt idx="52">
                  <c:v>1.151999999999994</c:v>
                </c:pt>
                <c:pt idx="53">
                  <c:v>1.152999999999994</c:v>
                </c:pt>
                <c:pt idx="54">
                  <c:v>1.153999999999994</c:v>
                </c:pt>
                <c:pt idx="55">
                  <c:v>1.154999999999994</c:v>
                </c:pt>
                <c:pt idx="56">
                  <c:v>1.155999999999994</c:v>
                </c:pt>
                <c:pt idx="57">
                  <c:v>1.156999999999994</c:v>
                </c:pt>
                <c:pt idx="58">
                  <c:v>1.157999999999994</c:v>
                </c:pt>
                <c:pt idx="59">
                  <c:v>1.158999999999994</c:v>
                </c:pt>
                <c:pt idx="60">
                  <c:v>1.159999999999993</c:v>
                </c:pt>
                <c:pt idx="61">
                  <c:v>1.160999999999993</c:v>
                </c:pt>
                <c:pt idx="62">
                  <c:v>1.161999999999993</c:v>
                </c:pt>
                <c:pt idx="63">
                  <c:v>1.162999999999993</c:v>
                </c:pt>
                <c:pt idx="64">
                  <c:v>1.163999999999993</c:v>
                </c:pt>
                <c:pt idx="65">
                  <c:v>1.164999999999993</c:v>
                </c:pt>
                <c:pt idx="66">
                  <c:v>1.165999999999993</c:v>
                </c:pt>
                <c:pt idx="67">
                  <c:v>1.166999999999993</c:v>
                </c:pt>
                <c:pt idx="68">
                  <c:v>1.167999999999993</c:v>
                </c:pt>
                <c:pt idx="69">
                  <c:v>1.168999999999992</c:v>
                </c:pt>
                <c:pt idx="70">
                  <c:v>1.169999999999992</c:v>
                </c:pt>
                <c:pt idx="71">
                  <c:v>1.170999999999992</c:v>
                </c:pt>
                <c:pt idx="72">
                  <c:v>1.171999999999992</c:v>
                </c:pt>
                <c:pt idx="73">
                  <c:v>1.172999999999992</c:v>
                </c:pt>
                <c:pt idx="74">
                  <c:v>1.173999999999992</c:v>
                </c:pt>
                <c:pt idx="75">
                  <c:v>1.174999999999992</c:v>
                </c:pt>
                <c:pt idx="76">
                  <c:v>1.175999999999992</c:v>
                </c:pt>
                <c:pt idx="77">
                  <c:v>1.176999999999992</c:v>
                </c:pt>
                <c:pt idx="78">
                  <c:v>1.177999999999991</c:v>
                </c:pt>
                <c:pt idx="79">
                  <c:v>1.178999999999991</c:v>
                </c:pt>
                <c:pt idx="80">
                  <c:v>1.179999999999991</c:v>
                </c:pt>
                <c:pt idx="81">
                  <c:v>1.180999999999991</c:v>
                </c:pt>
                <c:pt idx="82">
                  <c:v>1.181999999999991</c:v>
                </c:pt>
                <c:pt idx="83">
                  <c:v>1.182999999999991</c:v>
                </c:pt>
                <c:pt idx="84">
                  <c:v>1.183999999999991</c:v>
                </c:pt>
                <c:pt idx="85">
                  <c:v>1.184999999999991</c:v>
                </c:pt>
                <c:pt idx="86">
                  <c:v>1.185999999999991</c:v>
                </c:pt>
                <c:pt idx="87">
                  <c:v>1.18699999999999</c:v>
                </c:pt>
                <c:pt idx="88">
                  <c:v>1.18799999999999</c:v>
                </c:pt>
                <c:pt idx="89">
                  <c:v>1.18899999999999</c:v>
                </c:pt>
                <c:pt idx="90">
                  <c:v>1.18999999999999</c:v>
                </c:pt>
                <c:pt idx="91">
                  <c:v>1.19099999999999</c:v>
                </c:pt>
                <c:pt idx="92">
                  <c:v>1.19199999999999</c:v>
                </c:pt>
                <c:pt idx="93">
                  <c:v>1.19299999999999</c:v>
                </c:pt>
                <c:pt idx="94">
                  <c:v>1.19399999999999</c:v>
                </c:pt>
                <c:pt idx="95">
                  <c:v>1.19499999999999</c:v>
                </c:pt>
                <c:pt idx="96">
                  <c:v>1.195999999999989</c:v>
                </c:pt>
                <c:pt idx="97">
                  <c:v>1.196999999999989</c:v>
                </c:pt>
                <c:pt idx="98">
                  <c:v>1.197999999999989</c:v>
                </c:pt>
                <c:pt idx="99">
                  <c:v>1.198999999999989</c:v>
                </c:pt>
                <c:pt idx="100">
                  <c:v>1.199999999999989</c:v>
                </c:pt>
                <c:pt idx="101">
                  <c:v>1.200999999999989</c:v>
                </c:pt>
                <c:pt idx="102">
                  <c:v>1.201999999999989</c:v>
                </c:pt>
                <c:pt idx="103">
                  <c:v>1.202999999999989</c:v>
                </c:pt>
                <c:pt idx="104">
                  <c:v>1.203999999999989</c:v>
                </c:pt>
                <c:pt idx="105">
                  <c:v>1.204999999999989</c:v>
                </c:pt>
                <c:pt idx="106">
                  <c:v>1.205999999999988</c:v>
                </c:pt>
                <c:pt idx="107">
                  <c:v>1.206999999999988</c:v>
                </c:pt>
                <c:pt idx="108">
                  <c:v>1.207999999999988</c:v>
                </c:pt>
                <c:pt idx="109">
                  <c:v>1.208999999999988</c:v>
                </c:pt>
                <c:pt idx="110">
                  <c:v>1.209999999999988</c:v>
                </c:pt>
                <c:pt idx="111">
                  <c:v>1.210999999999988</c:v>
                </c:pt>
                <c:pt idx="112">
                  <c:v>1.211999999999988</c:v>
                </c:pt>
                <c:pt idx="113">
                  <c:v>1.212999999999988</c:v>
                </c:pt>
                <c:pt idx="114">
                  <c:v>1.213999999999988</c:v>
                </c:pt>
                <c:pt idx="115">
                  <c:v>1.214999999999987</c:v>
                </c:pt>
                <c:pt idx="116">
                  <c:v>1.215999999999987</c:v>
                </c:pt>
                <c:pt idx="117">
                  <c:v>1.216999999999987</c:v>
                </c:pt>
                <c:pt idx="118">
                  <c:v>1.217999999999987</c:v>
                </c:pt>
                <c:pt idx="119">
                  <c:v>1.218999999999987</c:v>
                </c:pt>
                <c:pt idx="120">
                  <c:v>1.219999999999987</c:v>
                </c:pt>
                <c:pt idx="121">
                  <c:v>1.220999999999987</c:v>
                </c:pt>
                <c:pt idx="122">
                  <c:v>1.221999999999987</c:v>
                </c:pt>
                <c:pt idx="123">
                  <c:v>1.222999999999987</c:v>
                </c:pt>
                <c:pt idx="124">
                  <c:v>1.223999999999986</c:v>
                </c:pt>
                <c:pt idx="125">
                  <c:v>1.224999999999986</c:v>
                </c:pt>
                <c:pt idx="126">
                  <c:v>1.225999999999986</c:v>
                </c:pt>
                <c:pt idx="127">
                  <c:v>1.226999999999986</c:v>
                </c:pt>
                <c:pt idx="128">
                  <c:v>1.227999999999986</c:v>
                </c:pt>
                <c:pt idx="129">
                  <c:v>1.228999999999986</c:v>
                </c:pt>
                <c:pt idx="130">
                  <c:v>1.229999999999986</c:v>
                </c:pt>
                <c:pt idx="131">
                  <c:v>1.230999999999986</c:v>
                </c:pt>
                <c:pt idx="132">
                  <c:v>1.231999999999986</c:v>
                </c:pt>
                <c:pt idx="133">
                  <c:v>1.232999999999985</c:v>
                </c:pt>
                <c:pt idx="134">
                  <c:v>1.233999999999985</c:v>
                </c:pt>
                <c:pt idx="135">
                  <c:v>1.234999999999985</c:v>
                </c:pt>
                <c:pt idx="136">
                  <c:v>1.235999999999985</c:v>
                </c:pt>
                <c:pt idx="137">
                  <c:v>1.236999999999985</c:v>
                </c:pt>
                <c:pt idx="138">
                  <c:v>1.237999999999985</c:v>
                </c:pt>
                <c:pt idx="139">
                  <c:v>1.238999999999985</c:v>
                </c:pt>
                <c:pt idx="140">
                  <c:v>1.239999999999985</c:v>
                </c:pt>
                <c:pt idx="141">
                  <c:v>1.240999999999985</c:v>
                </c:pt>
                <c:pt idx="142">
                  <c:v>1.241999999999984</c:v>
                </c:pt>
                <c:pt idx="143">
                  <c:v>1.242999999999984</c:v>
                </c:pt>
                <c:pt idx="144">
                  <c:v>1.243999999999984</c:v>
                </c:pt>
                <c:pt idx="145">
                  <c:v>1.244999999999984</c:v>
                </c:pt>
                <c:pt idx="146">
                  <c:v>1.245999999999984</c:v>
                </c:pt>
                <c:pt idx="147">
                  <c:v>1.246999999999984</c:v>
                </c:pt>
                <c:pt idx="148">
                  <c:v>1.247999999999984</c:v>
                </c:pt>
                <c:pt idx="149">
                  <c:v>1.248999999999984</c:v>
                </c:pt>
                <c:pt idx="150">
                  <c:v>1.249999999999984</c:v>
                </c:pt>
                <c:pt idx="151">
                  <c:v>1.250999999999983</c:v>
                </c:pt>
                <c:pt idx="152">
                  <c:v>1.251999999999983</c:v>
                </c:pt>
                <c:pt idx="153">
                  <c:v>1.252999999999983</c:v>
                </c:pt>
                <c:pt idx="154">
                  <c:v>1.253999999999983</c:v>
                </c:pt>
                <c:pt idx="155">
                  <c:v>1.254999999999983</c:v>
                </c:pt>
                <c:pt idx="156">
                  <c:v>1.255999999999983</c:v>
                </c:pt>
                <c:pt idx="157">
                  <c:v>1.256999999999983</c:v>
                </c:pt>
                <c:pt idx="158">
                  <c:v>1.257999999999983</c:v>
                </c:pt>
                <c:pt idx="159">
                  <c:v>1.258999999999983</c:v>
                </c:pt>
                <c:pt idx="160">
                  <c:v>1.259999999999982</c:v>
                </c:pt>
                <c:pt idx="161">
                  <c:v>1.260999999999982</c:v>
                </c:pt>
                <c:pt idx="162">
                  <c:v>1.261999999999982</c:v>
                </c:pt>
                <c:pt idx="163">
                  <c:v>1.262999999999982</c:v>
                </c:pt>
                <c:pt idx="164">
                  <c:v>1.263999999999982</c:v>
                </c:pt>
                <c:pt idx="165">
                  <c:v>1.264999999999982</c:v>
                </c:pt>
                <c:pt idx="166">
                  <c:v>1.265999999999982</c:v>
                </c:pt>
                <c:pt idx="167">
                  <c:v>1.266999999999982</c:v>
                </c:pt>
                <c:pt idx="168">
                  <c:v>1.267999999999982</c:v>
                </c:pt>
                <c:pt idx="169">
                  <c:v>1.268999999999981</c:v>
                </c:pt>
                <c:pt idx="170">
                  <c:v>1.269999999999981</c:v>
                </c:pt>
                <c:pt idx="171">
                  <c:v>1.270999999999981</c:v>
                </c:pt>
                <c:pt idx="172">
                  <c:v>1.271999999999981</c:v>
                </c:pt>
                <c:pt idx="173">
                  <c:v>1.272999999999981</c:v>
                </c:pt>
                <c:pt idx="174">
                  <c:v>1.273999999999981</c:v>
                </c:pt>
                <c:pt idx="175">
                  <c:v>1.274999999999981</c:v>
                </c:pt>
                <c:pt idx="176">
                  <c:v>1.275999999999981</c:v>
                </c:pt>
                <c:pt idx="177">
                  <c:v>1.276999999999981</c:v>
                </c:pt>
                <c:pt idx="178">
                  <c:v>1.27799999999998</c:v>
                </c:pt>
                <c:pt idx="179">
                  <c:v>1.27899999999998</c:v>
                </c:pt>
                <c:pt idx="180">
                  <c:v>1.27999999999998</c:v>
                </c:pt>
                <c:pt idx="181">
                  <c:v>1.28099999999998</c:v>
                </c:pt>
                <c:pt idx="182">
                  <c:v>1.28199999999998</c:v>
                </c:pt>
                <c:pt idx="183">
                  <c:v>1.28299999999998</c:v>
                </c:pt>
                <c:pt idx="184">
                  <c:v>1.28399999999998</c:v>
                </c:pt>
                <c:pt idx="185">
                  <c:v>1.28499999999998</c:v>
                </c:pt>
                <c:pt idx="186">
                  <c:v>1.28599999999998</c:v>
                </c:pt>
                <c:pt idx="187">
                  <c:v>1.286999999999979</c:v>
                </c:pt>
                <c:pt idx="188">
                  <c:v>1.287999999999979</c:v>
                </c:pt>
                <c:pt idx="189">
                  <c:v>1.288999999999979</c:v>
                </c:pt>
                <c:pt idx="190">
                  <c:v>1.289999999999979</c:v>
                </c:pt>
                <c:pt idx="191">
                  <c:v>1.290999999999979</c:v>
                </c:pt>
                <c:pt idx="192">
                  <c:v>1.291999999999979</c:v>
                </c:pt>
                <c:pt idx="193">
                  <c:v>1.292999999999979</c:v>
                </c:pt>
                <c:pt idx="194">
                  <c:v>1.293999999999979</c:v>
                </c:pt>
                <c:pt idx="195">
                  <c:v>1.294999999999979</c:v>
                </c:pt>
                <c:pt idx="196">
                  <c:v>1.295999999999978</c:v>
                </c:pt>
                <c:pt idx="197">
                  <c:v>1.296999999999978</c:v>
                </c:pt>
                <c:pt idx="198">
                  <c:v>1.297999999999978</c:v>
                </c:pt>
                <c:pt idx="199">
                  <c:v>1.298999999999978</c:v>
                </c:pt>
                <c:pt idx="200">
                  <c:v>1.299999999999978</c:v>
                </c:pt>
                <c:pt idx="201">
                  <c:v>1.300999999999978</c:v>
                </c:pt>
                <c:pt idx="202">
                  <c:v>1.301999999999978</c:v>
                </c:pt>
                <c:pt idx="203">
                  <c:v>1.302999999999978</c:v>
                </c:pt>
                <c:pt idx="204">
                  <c:v>1.303999999999978</c:v>
                </c:pt>
                <c:pt idx="205">
                  <c:v>1.304999999999977</c:v>
                </c:pt>
                <c:pt idx="206">
                  <c:v>1.305999999999977</c:v>
                </c:pt>
                <c:pt idx="207">
                  <c:v>1.306999999999977</c:v>
                </c:pt>
                <c:pt idx="208">
                  <c:v>1.307999999999977</c:v>
                </c:pt>
                <c:pt idx="209">
                  <c:v>1.308999999999977</c:v>
                </c:pt>
                <c:pt idx="210">
                  <c:v>1.309999999999977</c:v>
                </c:pt>
                <c:pt idx="211">
                  <c:v>1.310999999999977</c:v>
                </c:pt>
                <c:pt idx="212">
                  <c:v>1.311999999999977</c:v>
                </c:pt>
                <c:pt idx="213">
                  <c:v>1.312999999999977</c:v>
                </c:pt>
                <c:pt idx="214">
                  <c:v>1.313999999999976</c:v>
                </c:pt>
                <c:pt idx="215">
                  <c:v>1.314999999999976</c:v>
                </c:pt>
                <c:pt idx="216">
                  <c:v>1.315999999999976</c:v>
                </c:pt>
                <c:pt idx="217">
                  <c:v>1.316999999999976</c:v>
                </c:pt>
                <c:pt idx="218">
                  <c:v>1.317999999999976</c:v>
                </c:pt>
                <c:pt idx="219">
                  <c:v>1.318999999999976</c:v>
                </c:pt>
                <c:pt idx="220">
                  <c:v>1.319999999999976</c:v>
                </c:pt>
                <c:pt idx="221">
                  <c:v>1.320999999999976</c:v>
                </c:pt>
                <c:pt idx="222">
                  <c:v>1.321999999999976</c:v>
                </c:pt>
                <c:pt idx="223">
                  <c:v>1.322999999999975</c:v>
                </c:pt>
                <c:pt idx="224">
                  <c:v>1.323999999999975</c:v>
                </c:pt>
                <c:pt idx="225">
                  <c:v>1.324999999999975</c:v>
                </c:pt>
                <c:pt idx="226">
                  <c:v>1.325999999999975</c:v>
                </c:pt>
                <c:pt idx="227">
                  <c:v>1.326999999999975</c:v>
                </c:pt>
                <c:pt idx="228">
                  <c:v>1.327999999999975</c:v>
                </c:pt>
                <c:pt idx="229">
                  <c:v>1.328999999999975</c:v>
                </c:pt>
                <c:pt idx="230">
                  <c:v>1.329999999999975</c:v>
                </c:pt>
                <c:pt idx="231">
                  <c:v>1.330999999999975</c:v>
                </c:pt>
                <c:pt idx="232">
                  <c:v>1.331999999999974</c:v>
                </c:pt>
                <c:pt idx="233">
                  <c:v>1.332999999999974</c:v>
                </c:pt>
                <c:pt idx="234">
                  <c:v>1.333999999999974</c:v>
                </c:pt>
                <c:pt idx="235">
                  <c:v>1.334999999999974</c:v>
                </c:pt>
                <c:pt idx="236">
                  <c:v>1.335999999999974</c:v>
                </c:pt>
                <c:pt idx="237">
                  <c:v>1.336999999999974</c:v>
                </c:pt>
                <c:pt idx="238">
                  <c:v>1.337999999999974</c:v>
                </c:pt>
                <c:pt idx="239">
                  <c:v>1.338999999999974</c:v>
                </c:pt>
                <c:pt idx="240">
                  <c:v>1.339999999999974</c:v>
                </c:pt>
                <c:pt idx="241">
                  <c:v>1.340999999999973</c:v>
                </c:pt>
                <c:pt idx="242">
                  <c:v>1.341999999999973</c:v>
                </c:pt>
                <c:pt idx="243">
                  <c:v>1.342999999999973</c:v>
                </c:pt>
                <c:pt idx="244">
                  <c:v>1.343999999999973</c:v>
                </c:pt>
                <c:pt idx="245">
                  <c:v>1.344999999999973</c:v>
                </c:pt>
                <c:pt idx="246">
                  <c:v>1.345999999999973</c:v>
                </c:pt>
                <c:pt idx="247">
                  <c:v>1.346999999999973</c:v>
                </c:pt>
                <c:pt idx="248">
                  <c:v>1.347999999999973</c:v>
                </c:pt>
                <c:pt idx="249">
                  <c:v>1.348999999999973</c:v>
                </c:pt>
                <c:pt idx="250">
                  <c:v>1.349999999999972</c:v>
                </c:pt>
                <c:pt idx="251">
                  <c:v>1.350999999999972</c:v>
                </c:pt>
                <c:pt idx="252">
                  <c:v>1.351999999999972</c:v>
                </c:pt>
                <c:pt idx="253">
                  <c:v>1.352999999999972</c:v>
                </c:pt>
                <c:pt idx="254">
                  <c:v>1.353999999999972</c:v>
                </c:pt>
                <c:pt idx="255">
                  <c:v>1.354999999999972</c:v>
                </c:pt>
                <c:pt idx="256">
                  <c:v>1.355999999999972</c:v>
                </c:pt>
                <c:pt idx="257">
                  <c:v>1.356999999999972</c:v>
                </c:pt>
                <c:pt idx="258">
                  <c:v>1.357999999999972</c:v>
                </c:pt>
                <c:pt idx="259">
                  <c:v>1.358999999999972</c:v>
                </c:pt>
                <c:pt idx="260">
                  <c:v>1.359999999999971</c:v>
                </c:pt>
                <c:pt idx="261">
                  <c:v>1.360999999999971</c:v>
                </c:pt>
                <c:pt idx="262">
                  <c:v>1.361999999999971</c:v>
                </c:pt>
                <c:pt idx="263">
                  <c:v>1.362999999999971</c:v>
                </c:pt>
                <c:pt idx="264">
                  <c:v>1.363999999999971</c:v>
                </c:pt>
                <c:pt idx="265">
                  <c:v>1.364999999999971</c:v>
                </c:pt>
                <c:pt idx="266">
                  <c:v>1.365999999999971</c:v>
                </c:pt>
                <c:pt idx="267">
                  <c:v>1.366999999999971</c:v>
                </c:pt>
                <c:pt idx="268">
                  <c:v>1.367999999999971</c:v>
                </c:pt>
                <c:pt idx="269">
                  <c:v>1.36899999999997</c:v>
                </c:pt>
                <c:pt idx="270">
                  <c:v>1.36999999999997</c:v>
                </c:pt>
                <c:pt idx="271">
                  <c:v>1.37099999999997</c:v>
                </c:pt>
                <c:pt idx="272">
                  <c:v>1.37199999999997</c:v>
                </c:pt>
                <c:pt idx="273">
                  <c:v>1.37299999999997</c:v>
                </c:pt>
                <c:pt idx="274">
                  <c:v>1.37399999999997</c:v>
                </c:pt>
                <c:pt idx="275">
                  <c:v>1.37499999999997</c:v>
                </c:pt>
                <c:pt idx="276">
                  <c:v>1.37599999999997</c:v>
                </c:pt>
                <c:pt idx="277">
                  <c:v>1.37699999999997</c:v>
                </c:pt>
                <c:pt idx="278">
                  <c:v>1.377999999999969</c:v>
                </c:pt>
                <c:pt idx="279">
                  <c:v>1.378999999999969</c:v>
                </c:pt>
                <c:pt idx="280">
                  <c:v>1.379999999999969</c:v>
                </c:pt>
                <c:pt idx="281">
                  <c:v>1.380999999999969</c:v>
                </c:pt>
                <c:pt idx="282">
                  <c:v>1.381999999999969</c:v>
                </c:pt>
                <c:pt idx="283">
                  <c:v>1.382999999999969</c:v>
                </c:pt>
                <c:pt idx="284">
                  <c:v>1.383999999999969</c:v>
                </c:pt>
                <c:pt idx="285">
                  <c:v>1.384999999999969</c:v>
                </c:pt>
                <c:pt idx="286">
                  <c:v>1.385999999999969</c:v>
                </c:pt>
                <c:pt idx="287">
                  <c:v>1.386999999999968</c:v>
                </c:pt>
                <c:pt idx="288">
                  <c:v>1.387999999999968</c:v>
                </c:pt>
                <c:pt idx="289">
                  <c:v>1.388999999999968</c:v>
                </c:pt>
                <c:pt idx="290">
                  <c:v>1.389999999999968</c:v>
                </c:pt>
                <c:pt idx="291">
                  <c:v>1.390999999999968</c:v>
                </c:pt>
                <c:pt idx="292">
                  <c:v>1.391999999999968</c:v>
                </c:pt>
                <c:pt idx="293">
                  <c:v>1.392999999999968</c:v>
                </c:pt>
                <c:pt idx="294">
                  <c:v>1.393999999999968</c:v>
                </c:pt>
                <c:pt idx="295">
                  <c:v>1.394999999999968</c:v>
                </c:pt>
                <c:pt idx="296">
                  <c:v>1.395999999999967</c:v>
                </c:pt>
                <c:pt idx="297">
                  <c:v>1.396999999999967</c:v>
                </c:pt>
                <c:pt idx="298">
                  <c:v>1.397999999999967</c:v>
                </c:pt>
                <c:pt idx="299">
                  <c:v>1.398999999999967</c:v>
                </c:pt>
                <c:pt idx="300">
                  <c:v>1.399999999999967</c:v>
                </c:pt>
              </c:numCache>
            </c:numRef>
          </c:xVal>
          <c:yVal>
            <c:numRef>
              <c:f>'Digi Payoff'!$B$5:$B$305</c:f>
              <c:numCache>
                <c:formatCode>General</c:formatCode>
                <c:ptCount val="301"/>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0.00999999999989009</c:v>
                </c:pt>
                <c:pt idx="102">
                  <c:v>0.019999999999889</c:v>
                </c:pt>
                <c:pt idx="103">
                  <c:v>0.0299999999998879</c:v>
                </c:pt>
                <c:pt idx="104">
                  <c:v>0.0399999999998868</c:v>
                </c:pt>
                <c:pt idx="105">
                  <c:v>0.0499999999998857</c:v>
                </c:pt>
                <c:pt idx="106">
                  <c:v>0.0599999999998846</c:v>
                </c:pt>
                <c:pt idx="107">
                  <c:v>0.0699999999998835</c:v>
                </c:pt>
                <c:pt idx="108">
                  <c:v>0.0799999999998824</c:v>
                </c:pt>
                <c:pt idx="109">
                  <c:v>0.0899999999998813</c:v>
                </c:pt>
                <c:pt idx="110">
                  <c:v>0.0999999999998802</c:v>
                </c:pt>
                <c:pt idx="111">
                  <c:v>0.109999999999879</c:v>
                </c:pt>
                <c:pt idx="112">
                  <c:v>0.119999999999878</c:v>
                </c:pt>
                <c:pt idx="113">
                  <c:v>0.129999999999877</c:v>
                </c:pt>
                <c:pt idx="114">
                  <c:v>0.139999999999876</c:v>
                </c:pt>
                <c:pt idx="115">
                  <c:v>0.149999999999875</c:v>
                </c:pt>
                <c:pt idx="116">
                  <c:v>0.159999999999874</c:v>
                </c:pt>
                <c:pt idx="117">
                  <c:v>0.169999999999872</c:v>
                </c:pt>
                <c:pt idx="118">
                  <c:v>0.179999999999871</c:v>
                </c:pt>
                <c:pt idx="119">
                  <c:v>0.18999999999987</c:v>
                </c:pt>
                <c:pt idx="120">
                  <c:v>0.199999999999869</c:v>
                </c:pt>
                <c:pt idx="121">
                  <c:v>0.209999999999868</c:v>
                </c:pt>
                <c:pt idx="122">
                  <c:v>0.219999999999867</c:v>
                </c:pt>
                <c:pt idx="123">
                  <c:v>0.229999999999866</c:v>
                </c:pt>
                <c:pt idx="124">
                  <c:v>0.239999999999865</c:v>
                </c:pt>
                <c:pt idx="125">
                  <c:v>0.249999999999864</c:v>
                </c:pt>
                <c:pt idx="126">
                  <c:v>0.259999999999863</c:v>
                </c:pt>
                <c:pt idx="127">
                  <c:v>0.269999999999861</c:v>
                </c:pt>
                <c:pt idx="128">
                  <c:v>0.27999999999986</c:v>
                </c:pt>
                <c:pt idx="129">
                  <c:v>0.289999999999859</c:v>
                </c:pt>
                <c:pt idx="130">
                  <c:v>0.299999999999858</c:v>
                </c:pt>
                <c:pt idx="131">
                  <c:v>0.309999999999857</c:v>
                </c:pt>
                <c:pt idx="132">
                  <c:v>0.319999999999856</c:v>
                </c:pt>
                <c:pt idx="133">
                  <c:v>0.329999999999855</c:v>
                </c:pt>
                <c:pt idx="134">
                  <c:v>0.339999999999854</c:v>
                </c:pt>
                <c:pt idx="135">
                  <c:v>0.349999999999853</c:v>
                </c:pt>
                <c:pt idx="136">
                  <c:v>0.359999999999851</c:v>
                </c:pt>
                <c:pt idx="137">
                  <c:v>0.36999999999985</c:v>
                </c:pt>
                <c:pt idx="138">
                  <c:v>0.379999999999849</c:v>
                </c:pt>
                <c:pt idx="139">
                  <c:v>0.389999999999848</c:v>
                </c:pt>
                <c:pt idx="140">
                  <c:v>0.399999999999847</c:v>
                </c:pt>
                <c:pt idx="141">
                  <c:v>0.409999999999846</c:v>
                </c:pt>
                <c:pt idx="142">
                  <c:v>0.419999999999845</c:v>
                </c:pt>
                <c:pt idx="143">
                  <c:v>0.429999999999844</c:v>
                </c:pt>
                <c:pt idx="144">
                  <c:v>0.439999999999843</c:v>
                </c:pt>
                <c:pt idx="145">
                  <c:v>0.449999999999842</c:v>
                </c:pt>
                <c:pt idx="146">
                  <c:v>0.459999999999841</c:v>
                </c:pt>
                <c:pt idx="147">
                  <c:v>0.469999999999839</c:v>
                </c:pt>
                <c:pt idx="148">
                  <c:v>0.479999999999838</c:v>
                </c:pt>
                <c:pt idx="149">
                  <c:v>0.489999999999837</c:v>
                </c:pt>
                <c:pt idx="150">
                  <c:v>0.499999999999836</c:v>
                </c:pt>
                <c:pt idx="151">
                  <c:v>0.509999999999835</c:v>
                </c:pt>
                <c:pt idx="152">
                  <c:v>0.519999999999834</c:v>
                </c:pt>
                <c:pt idx="153">
                  <c:v>0.529999999999833</c:v>
                </c:pt>
                <c:pt idx="154">
                  <c:v>0.539999999999832</c:v>
                </c:pt>
                <c:pt idx="155">
                  <c:v>0.549999999999831</c:v>
                </c:pt>
                <c:pt idx="156">
                  <c:v>0.55999999999983</c:v>
                </c:pt>
                <c:pt idx="157">
                  <c:v>0.569999999999828</c:v>
                </c:pt>
                <c:pt idx="158">
                  <c:v>0.579999999999827</c:v>
                </c:pt>
                <c:pt idx="159">
                  <c:v>0.589999999999826</c:v>
                </c:pt>
                <c:pt idx="160">
                  <c:v>0.599999999999825</c:v>
                </c:pt>
                <c:pt idx="161">
                  <c:v>0.609999999999824</c:v>
                </c:pt>
                <c:pt idx="162">
                  <c:v>0.619999999999823</c:v>
                </c:pt>
                <c:pt idx="163">
                  <c:v>0.629999999999822</c:v>
                </c:pt>
                <c:pt idx="164">
                  <c:v>0.639999999999821</c:v>
                </c:pt>
                <c:pt idx="165">
                  <c:v>0.64999999999982</c:v>
                </c:pt>
                <c:pt idx="166">
                  <c:v>0.659999999999818</c:v>
                </c:pt>
                <c:pt idx="167">
                  <c:v>0.669999999999817</c:v>
                </c:pt>
                <c:pt idx="168">
                  <c:v>0.679999999999816</c:v>
                </c:pt>
                <c:pt idx="169">
                  <c:v>0.689999999999815</c:v>
                </c:pt>
                <c:pt idx="170">
                  <c:v>0.699999999999814</c:v>
                </c:pt>
                <c:pt idx="171">
                  <c:v>0.709999999999813</c:v>
                </c:pt>
                <c:pt idx="172">
                  <c:v>0.719999999999812</c:v>
                </c:pt>
                <c:pt idx="173">
                  <c:v>0.729999999999811</c:v>
                </c:pt>
                <c:pt idx="174">
                  <c:v>0.73999999999981</c:v>
                </c:pt>
                <c:pt idx="175">
                  <c:v>0.749999999999809</c:v>
                </c:pt>
                <c:pt idx="176">
                  <c:v>0.759999999999807</c:v>
                </c:pt>
                <c:pt idx="177">
                  <c:v>0.769999999999806</c:v>
                </c:pt>
                <c:pt idx="178">
                  <c:v>0.779999999999805</c:v>
                </c:pt>
                <c:pt idx="179">
                  <c:v>0.789999999999804</c:v>
                </c:pt>
                <c:pt idx="180">
                  <c:v>0.799999999999803</c:v>
                </c:pt>
                <c:pt idx="181">
                  <c:v>0.809999999999802</c:v>
                </c:pt>
                <c:pt idx="182">
                  <c:v>0.819999999999801</c:v>
                </c:pt>
                <c:pt idx="183">
                  <c:v>0.8299999999998</c:v>
                </c:pt>
                <c:pt idx="184">
                  <c:v>0.839999999999799</c:v>
                </c:pt>
                <c:pt idx="185">
                  <c:v>0.849999999999798</c:v>
                </c:pt>
                <c:pt idx="186">
                  <c:v>0.859999999999796</c:v>
                </c:pt>
                <c:pt idx="187">
                  <c:v>0.869999999999795</c:v>
                </c:pt>
                <c:pt idx="188">
                  <c:v>0.879999999999794</c:v>
                </c:pt>
                <c:pt idx="189">
                  <c:v>0.889999999999793</c:v>
                </c:pt>
                <c:pt idx="190">
                  <c:v>0.899999999999792</c:v>
                </c:pt>
                <c:pt idx="191">
                  <c:v>0.909999999999791</c:v>
                </c:pt>
                <c:pt idx="192">
                  <c:v>0.91999999999979</c:v>
                </c:pt>
                <c:pt idx="193">
                  <c:v>0.929999999999789</c:v>
                </c:pt>
                <c:pt idx="194">
                  <c:v>0.939999999999788</c:v>
                </c:pt>
                <c:pt idx="195">
                  <c:v>0.949999999999787</c:v>
                </c:pt>
                <c:pt idx="196">
                  <c:v>0.959999999999785</c:v>
                </c:pt>
                <c:pt idx="197">
                  <c:v>0.969999999999784</c:v>
                </c:pt>
                <c:pt idx="198">
                  <c:v>0.979999999999783</c:v>
                </c:pt>
                <c:pt idx="199">
                  <c:v>0.989999999999782</c:v>
                </c:pt>
                <c:pt idx="200">
                  <c:v>0.999999999999781</c:v>
                </c:pt>
                <c:pt idx="201">
                  <c:v>1.000000000000001</c:v>
                </c:pt>
                <c:pt idx="202">
                  <c:v>1.000000000000001</c:v>
                </c:pt>
                <c:pt idx="203">
                  <c:v>1.000000000000001</c:v>
                </c:pt>
                <c:pt idx="204">
                  <c:v>1.000000000000001</c:v>
                </c:pt>
                <c:pt idx="205">
                  <c:v>1.000000000000001</c:v>
                </c:pt>
                <c:pt idx="206">
                  <c:v>1.000000000000001</c:v>
                </c:pt>
                <c:pt idx="207">
                  <c:v>1.000000000000001</c:v>
                </c:pt>
                <c:pt idx="208">
                  <c:v>1.000000000000001</c:v>
                </c:pt>
                <c:pt idx="209">
                  <c:v>1.000000000000001</c:v>
                </c:pt>
                <c:pt idx="210">
                  <c:v>1.000000000000001</c:v>
                </c:pt>
                <c:pt idx="211">
                  <c:v>1.000000000000001</c:v>
                </c:pt>
                <c:pt idx="212">
                  <c:v>1.000000000000001</c:v>
                </c:pt>
                <c:pt idx="213">
                  <c:v>1.000000000000001</c:v>
                </c:pt>
                <c:pt idx="214">
                  <c:v>1.000000000000001</c:v>
                </c:pt>
                <c:pt idx="215">
                  <c:v>1.000000000000001</c:v>
                </c:pt>
                <c:pt idx="216">
                  <c:v>1.000000000000001</c:v>
                </c:pt>
                <c:pt idx="217">
                  <c:v>1.000000000000001</c:v>
                </c:pt>
                <c:pt idx="218">
                  <c:v>1.000000000000001</c:v>
                </c:pt>
                <c:pt idx="219">
                  <c:v>1.000000000000001</c:v>
                </c:pt>
                <c:pt idx="220">
                  <c:v>1.000000000000001</c:v>
                </c:pt>
                <c:pt idx="221">
                  <c:v>1.000000000000001</c:v>
                </c:pt>
                <c:pt idx="222">
                  <c:v>1.000000000000001</c:v>
                </c:pt>
                <c:pt idx="223">
                  <c:v>1.000000000000001</c:v>
                </c:pt>
                <c:pt idx="224">
                  <c:v>1.000000000000001</c:v>
                </c:pt>
                <c:pt idx="225">
                  <c:v>1.000000000000001</c:v>
                </c:pt>
                <c:pt idx="226">
                  <c:v>1.000000000000001</c:v>
                </c:pt>
                <c:pt idx="227">
                  <c:v>1.000000000000001</c:v>
                </c:pt>
                <c:pt idx="228">
                  <c:v>1.000000000000001</c:v>
                </c:pt>
                <c:pt idx="229">
                  <c:v>1.000000000000001</c:v>
                </c:pt>
                <c:pt idx="230">
                  <c:v>1.000000000000001</c:v>
                </c:pt>
                <c:pt idx="231">
                  <c:v>1.000000000000001</c:v>
                </c:pt>
                <c:pt idx="232">
                  <c:v>1.000000000000001</c:v>
                </c:pt>
                <c:pt idx="233">
                  <c:v>1.000000000000001</c:v>
                </c:pt>
                <c:pt idx="234">
                  <c:v>1.000000000000001</c:v>
                </c:pt>
                <c:pt idx="235">
                  <c:v>1.000000000000001</c:v>
                </c:pt>
                <c:pt idx="236">
                  <c:v>1.000000000000001</c:v>
                </c:pt>
                <c:pt idx="237">
                  <c:v>1.000000000000001</c:v>
                </c:pt>
                <c:pt idx="238">
                  <c:v>1.000000000000001</c:v>
                </c:pt>
                <c:pt idx="239">
                  <c:v>1.000000000000001</c:v>
                </c:pt>
                <c:pt idx="240">
                  <c:v>1.000000000000001</c:v>
                </c:pt>
                <c:pt idx="241">
                  <c:v>1.000000000000001</c:v>
                </c:pt>
                <c:pt idx="242">
                  <c:v>1.000000000000001</c:v>
                </c:pt>
                <c:pt idx="243">
                  <c:v>1.000000000000001</c:v>
                </c:pt>
                <c:pt idx="244">
                  <c:v>1.000000000000001</c:v>
                </c:pt>
                <c:pt idx="245">
                  <c:v>1.000000000000001</c:v>
                </c:pt>
                <c:pt idx="246">
                  <c:v>1.000000000000001</c:v>
                </c:pt>
                <c:pt idx="247">
                  <c:v>1.000000000000001</c:v>
                </c:pt>
                <c:pt idx="248">
                  <c:v>1.000000000000001</c:v>
                </c:pt>
                <c:pt idx="249">
                  <c:v>1.000000000000001</c:v>
                </c:pt>
                <c:pt idx="250">
                  <c:v>1.000000000000001</c:v>
                </c:pt>
                <c:pt idx="251">
                  <c:v>1.000000000000001</c:v>
                </c:pt>
                <c:pt idx="252">
                  <c:v>1.000000000000001</c:v>
                </c:pt>
                <c:pt idx="253">
                  <c:v>1.000000000000001</c:v>
                </c:pt>
                <c:pt idx="254">
                  <c:v>1.000000000000001</c:v>
                </c:pt>
                <c:pt idx="255">
                  <c:v>1.000000000000001</c:v>
                </c:pt>
                <c:pt idx="256">
                  <c:v>1.000000000000001</c:v>
                </c:pt>
                <c:pt idx="257">
                  <c:v>1.000000000000001</c:v>
                </c:pt>
                <c:pt idx="258">
                  <c:v>1.000000000000001</c:v>
                </c:pt>
                <c:pt idx="259">
                  <c:v>1.000000000000001</c:v>
                </c:pt>
                <c:pt idx="260">
                  <c:v>1.000000000000001</c:v>
                </c:pt>
                <c:pt idx="261">
                  <c:v>1.000000000000001</c:v>
                </c:pt>
                <c:pt idx="262">
                  <c:v>1.000000000000001</c:v>
                </c:pt>
                <c:pt idx="263">
                  <c:v>1.000000000000001</c:v>
                </c:pt>
                <c:pt idx="264">
                  <c:v>1.000000000000001</c:v>
                </c:pt>
                <c:pt idx="265">
                  <c:v>1.000000000000001</c:v>
                </c:pt>
                <c:pt idx="266">
                  <c:v>1.000000000000001</c:v>
                </c:pt>
                <c:pt idx="267">
                  <c:v>1.000000000000001</c:v>
                </c:pt>
                <c:pt idx="268">
                  <c:v>1.000000000000001</c:v>
                </c:pt>
                <c:pt idx="269">
                  <c:v>1.000000000000001</c:v>
                </c:pt>
                <c:pt idx="270">
                  <c:v>1.000000000000001</c:v>
                </c:pt>
                <c:pt idx="271">
                  <c:v>1.000000000000001</c:v>
                </c:pt>
                <c:pt idx="272">
                  <c:v>1.000000000000001</c:v>
                </c:pt>
                <c:pt idx="273">
                  <c:v>1.000000000000001</c:v>
                </c:pt>
                <c:pt idx="274">
                  <c:v>1.000000000000001</c:v>
                </c:pt>
                <c:pt idx="275">
                  <c:v>1.000000000000001</c:v>
                </c:pt>
                <c:pt idx="276">
                  <c:v>1.000000000000001</c:v>
                </c:pt>
                <c:pt idx="277">
                  <c:v>1.000000000000001</c:v>
                </c:pt>
                <c:pt idx="278">
                  <c:v>1.000000000000001</c:v>
                </c:pt>
                <c:pt idx="279">
                  <c:v>1.000000000000001</c:v>
                </c:pt>
                <c:pt idx="280">
                  <c:v>1.000000000000001</c:v>
                </c:pt>
                <c:pt idx="281">
                  <c:v>1.000000000000001</c:v>
                </c:pt>
                <c:pt idx="282">
                  <c:v>1.000000000000001</c:v>
                </c:pt>
                <c:pt idx="283">
                  <c:v>1.000000000000001</c:v>
                </c:pt>
                <c:pt idx="284">
                  <c:v>1.000000000000001</c:v>
                </c:pt>
                <c:pt idx="285">
                  <c:v>1.000000000000001</c:v>
                </c:pt>
                <c:pt idx="286">
                  <c:v>1.000000000000001</c:v>
                </c:pt>
                <c:pt idx="287">
                  <c:v>1.000000000000001</c:v>
                </c:pt>
                <c:pt idx="288">
                  <c:v>1.000000000000001</c:v>
                </c:pt>
                <c:pt idx="289">
                  <c:v>1.000000000000001</c:v>
                </c:pt>
                <c:pt idx="290">
                  <c:v>1.000000000000001</c:v>
                </c:pt>
                <c:pt idx="291">
                  <c:v>1.000000000000001</c:v>
                </c:pt>
                <c:pt idx="292">
                  <c:v>1.000000000000001</c:v>
                </c:pt>
                <c:pt idx="293">
                  <c:v>1.000000000000001</c:v>
                </c:pt>
                <c:pt idx="294">
                  <c:v>1.000000000000001</c:v>
                </c:pt>
                <c:pt idx="295">
                  <c:v>1.000000000000001</c:v>
                </c:pt>
                <c:pt idx="296">
                  <c:v>1.000000000000001</c:v>
                </c:pt>
                <c:pt idx="297">
                  <c:v>1.000000000000001</c:v>
                </c:pt>
                <c:pt idx="298">
                  <c:v>1.000000000000001</c:v>
                </c:pt>
                <c:pt idx="299">
                  <c:v>1.000000000000001</c:v>
                </c:pt>
                <c:pt idx="300">
                  <c:v>1.000000000000001</c:v>
                </c:pt>
              </c:numCache>
            </c:numRef>
          </c:yVal>
          <c:smooth val="0"/>
        </c:ser>
        <c:ser>
          <c:idx val="1"/>
          <c:order val="1"/>
          <c:tx>
            <c:strRef>
              <c:f>'Digi Payoff'!$C$4</c:f>
              <c:strCache>
                <c:ptCount val="1"/>
                <c:pt idx="0">
                  <c:v>Digital Payoff</c:v>
                </c:pt>
              </c:strCache>
            </c:strRef>
          </c:tx>
          <c:spPr>
            <a:ln>
              <a:solidFill>
                <a:srgbClr val="FF0000"/>
              </a:solidFill>
            </a:ln>
          </c:spPr>
          <c:marker>
            <c:symbol val="none"/>
          </c:marker>
          <c:xVal>
            <c:numRef>
              <c:f>'Digi Payoff'!$A$5:$A$305</c:f>
              <c:numCache>
                <c:formatCode>General</c:formatCode>
                <c:ptCount val="301"/>
                <c:pt idx="0">
                  <c:v>1.1</c:v>
                </c:pt>
                <c:pt idx="1">
                  <c:v>1.101</c:v>
                </c:pt>
                <c:pt idx="2">
                  <c:v>1.102</c:v>
                </c:pt>
                <c:pt idx="3">
                  <c:v>1.103</c:v>
                </c:pt>
                <c:pt idx="4">
                  <c:v>1.104</c:v>
                </c:pt>
                <c:pt idx="5">
                  <c:v>1.105</c:v>
                </c:pt>
                <c:pt idx="6">
                  <c:v>1.105999999999999</c:v>
                </c:pt>
                <c:pt idx="7">
                  <c:v>1.106999999999999</c:v>
                </c:pt>
                <c:pt idx="8">
                  <c:v>1.107999999999999</c:v>
                </c:pt>
                <c:pt idx="9">
                  <c:v>1.108999999999999</c:v>
                </c:pt>
                <c:pt idx="10">
                  <c:v>1.109999999999999</c:v>
                </c:pt>
                <c:pt idx="11">
                  <c:v>1.110999999999999</c:v>
                </c:pt>
                <c:pt idx="12">
                  <c:v>1.111999999999999</c:v>
                </c:pt>
                <c:pt idx="13">
                  <c:v>1.112999999999999</c:v>
                </c:pt>
                <c:pt idx="14">
                  <c:v>1.113999999999999</c:v>
                </c:pt>
                <c:pt idx="15">
                  <c:v>1.114999999999998</c:v>
                </c:pt>
                <c:pt idx="16">
                  <c:v>1.115999999999998</c:v>
                </c:pt>
                <c:pt idx="17">
                  <c:v>1.116999999999998</c:v>
                </c:pt>
                <c:pt idx="18">
                  <c:v>1.117999999999998</c:v>
                </c:pt>
                <c:pt idx="19">
                  <c:v>1.118999999999998</c:v>
                </c:pt>
                <c:pt idx="20">
                  <c:v>1.119999999999998</c:v>
                </c:pt>
                <c:pt idx="21">
                  <c:v>1.120999999999998</c:v>
                </c:pt>
                <c:pt idx="22">
                  <c:v>1.121999999999998</c:v>
                </c:pt>
                <c:pt idx="23">
                  <c:v>1.122999999999998</c:v>
                </c:pt>
                <c:pt idx="24">
                  <c:v>1.123999999999997</c:v>
                </c:pt>
                <c:pt idx="25">
                  <c:v>1.124999999999997</c:v>
                </c:pt>
                <c:pt idx="26">
                  <c:v>1.125999999999997</c:v>
                </c:pt>
                <c:pt idx="27">
                  <c:v>1.126999999999997</c:v>
                </c:pt>
                <c:pt idx="28">
                  <c:v>1.127999999999997</c:v>
                </c:pt>
                <c:pt idx="29">
                  <c:v>1.128999999999997</c:v>
                </c:pt>
                <c:pt idx="30">
                  <c:v>1.129999999999997</c:v>
                </c:pt>
                <c:pt idx="31">
                  <c:v>1.130999999999997</c:v>
                </c:pt>
                <c:pt idx="32">
                  <c:v>1.131999999999997</c:v>
                </c:pt>
                <c:pt idx="33">
                  <c:v>1.132999999999996</c:v>
                </c:pt>
                <c:pt idx="34">
                  <c:v>1.133999999999996</c:v>
                </c:pt>
                <c:pt idx="35">
                  <c:v>1.134999999999996</c:v>
                </c:pt>
                <c:pt idx="36">
                  <c:v>1.135999999999996</c:v>
                </c:pt>
                <c:pt idx="37">
                  <c:v>1.136999999999996</c:v>
                </c:pt>
                <c:pt idx="38">
                  <c:v>1.137999999999996</c:v>
                </c:pt>
                <c:pt idx="39">
                  <c:v>1.138999999999996</c:v>
                </c:pt>
                <c:pt idx="40">
                  <c:v>1.139999999999996</c:v>
                </c:pt>
                <c:pt idx="41">
                  <c:v>1.140999999999996</c:v>
                </c:pt>
                <c:pt idx="42">
                  <c:v>1.141999999999995</c:v>
                </c:pt>
                <c:pt idx="43">
                  <c:v>1.142999999999995</c:v>
                </c:pt>
                <c:pt idx="44">
                  <c:v>1.143999999999995</c:v>
                </c:pt>
                <c:pt idx="45">
                  <c:v>1.144999999999995</c:v>
                </c:pt>
                <c:pt idx="46">
                  <c:v>1.145999999999995</c:v>
                </c:pt>
                <c:pt idx="47">
                  <c:v>1.146999999999995</c:v>
                </c:pt>
                <c:pt idx="48">
                  <c:v>1.147999999999995</c:v>
                </c:pt>
                <c:pt idx="49">
                  <c:v>1.148999999999995</c:v>
                </c:pt>
                <c:pt idx="50">
                  <c:v>1.149999999999995</c:v>
                </c:pt>
                <c:pt idx="51">
                  <c:v>1.150999999999994</c:v>
                </c:pt>
                <c:pt idx="52">
                  <c:v>1.151999999999994</c:v>
                </c:pt>
                <c:pt idx="53">
                  <c:v>1.152999999999994</c:v>
                </c:pt>
                <c:pt idx="54">
                  <c:v>1.153999999999994</c:v>
                </c:pt>
                <c:pt idx="55">
                  <c:v>1.154999999999994</c:v>
                </c:pt>
                <c:pt idx="56">
                  <c:v>1.155999999999994</c:v>
                </c:pt>
                <c:pt idx="57">
                  <c:v>1.156999999999994</c:v>
                </c:pt>
                <c:pt idx="58">
                  <c:v>1.157999999999994</c:v>
                </c:pt>
                <c:pt idx="59">
                  <c:v>1.158999999999994</c:v>
                </c:pt>
                <c:pt idx="60">
                  <c:v>1.159999999999993</c:v>
                </c:pt>
                <c:pt idx="61">
                  <c:v>1.160999999999993</c:v>
                </c:pt>
                <c:pt idx="62">
                  <c:v>1.161999999999993</c:v>
                </c:pt>
                <c:pt idx="63">
                  <c:v>1.162999999999993</c:v>
                </c:pt>
                <c:pt idx="64">
                  <c:v>1.163999999999993</c:v>
                </c:pt>
                <c:pt idx="65">
                  <c:v>1.164999999999993</c:v>
                </c:pt>
                <c:pt idx="66">
                  <c:v>1.165999999999993</c:v>
                </c:pt>
                <c:pt idx="67">
                  <c:v>1.166999999999993</c:v>
                </c:pt>
                <c:pt idx="68">
                  <c:v>1.167999999999993</c:v>
                </c:pt>
                <c:pt idx="69">
                  <c:v>1.168999999999992</c:v>
                </c:pt>
                <c:pt idx="70">
                  <c:v>1.169999999999992</c:v>
                </c:pt>
                <c:pt idx="71">
                  <c:v>1.170999999999992</c:v>
                </c:pt>
                <c:pt idx="72">
                  <c:v>1.171999999999992</c:v>
                </c:pt>
                <c:pt idx="73">
                  <c:v>1.172999999999992</c:v>
                </c:pt>
                <c:pt idx="74">
                  <c:v>1.173999999999992</c:v>
                </c:pt>
                <c:pt idx="75">
                  <c:v>1.174999999999992</c:v>
                </c:pt>
                <c:pt idx="76">
                  <c:v>1.175999999999992</c:v>
                </c:pt>
                <c:pt idx="77">
                  <c:v>1.176999999999992</c:v>
                </c:pt>
                <c:pt idx="78">
                  <c:v>1.177999999999991</c:v>
                </c:pt>
                <c:pt idx="79">
                  <c:v>1.178999999999991</c:v>
                </c:pt>
                <c:pt idx="80">
                  <c:v>1.179999999999991</c:v>
                </c:pt>
                <c:pt idx="81">
                  <c:v>1.180999999999991</c:v>
                </c:pt>
                <c:pt idx="82">
                  <c:v>1.181999999999991</c:v>
                </c:pt>
                <c:pt idx="83">
                  <c:v>1.182999999999991</c:v>
                </c:pt>
                <c:pt idx="84">
                  <c:v>1.183999999999991</c:v>
                </c:pt>
                <c:pt idx="85">
                  <c:v>1.184999999999991</c:v>
                </c:pt>
                <c:pt idx="86">
                  <c:v>1.185999999999991</c:v>
                </c:pt>
                <c:pt idx="87">
                  <c:v>1.18699999999999</c:v>
                </c:pt>
                <c:pt idx="88">
                  <c:v>1.18799999999999</c:v>
                </c:pt>
                <c:pt idx="89">
                  <c:v>1.18899999999999</c:v>
                </c:pt>
                <c:pt idx="90">
                  <c:v>1.18999999999999</c:v>
                </c:pt>
                <c:pt idx="91">
                  <c:v>1.19099999999999</c:v>
                </c:pt>
                <c:pt idx="92">
                  <c:v>1.19199999999999</c:v>
                </c:pt>
                <c:pt idx="93">
                  <c:v>1.19299999999999</c:v>
                </c:pt>
                <c:pt idx="94">
                  <c:v>1.19399999999999</c:v>
                </c:pt>
                <c:pt idx="95">
                  <c:v>1.19499999999999</c:v>
                </c:pt>
                <c:pt idx="96">
                  <c:v>1.195999999999989</c:v>
                </c:pt>
                <c:pt idx="97">
                  <c:v>1.196999999999989</c:v>
                </c:pt>
                <c:pt idx="98">
                  <c:v>1.197999999999989</c:v>
                </c:pt>
                <c:pt idx="99">
                  <c:v>1.198999999999989</c:v>
                </c:pt>
                <c:pt idx="100">
                  <c:v>1.199999999999989</c:v>
                </c:pt>
                <c:pt idx="101">
                  <c:v>1.200999999999989</c:v>
                </c:pt>
                <c:pt idx="102">
                  <c:v>1.201999999999989</c:v>
                </c:pt>
                <c:pt idx="103">
                  <c:v>1.202999999999989</c:v>
                </c:pt>
                <c:pt idx="104">
                  <c:v>1.203999999999989</c:v>
                </c:pt>
                <c:pt idx="105">
                  <c:v>1.204999999999989</c:v>
                </c:pt>
                <c:pt idx="106">
                  <c:v>1.205999999999988</c:v>
                </c:pt>
                <c:pt idx="107">
                  <c:v>1.206999999999988</c:v>
                </c:pt>
                <c:pt idx="108">
                  <c:v>1.207999999999988</c:v>
                </c:pt>
                <c:pt idx="109">
                  <c:v>1.208999999999988</c:v>
                </c:pt>
                <c:pt idx="110">
                  <c:v>1.209999999999988</c:v>
                </c:pt>
                <c:pt idx="111">
                  <c:v>1.210999999999988</c:v>
                </c:pt>
                <c:pt idx="112">
                  <c:v>1.211999999999988</c:v>
                </c:pt>
                <c:pt idx="113">
                  <c:v>1.212999999999988</c:v>
                </c:pt>
                <c:pt idx="114">
                  <c:v>1.213999999999988</c:v>
                </c:pt>
                <c:pt idx="115">
                  <c:v>1.214999999999987</c:v>
                </c:pt>
                <c:pt idx="116">
                  <c:v>1.215999999999987</c:v>
                </c:pt>
                <c:pt idx="117">
                  <c:v>1.216999999999987</c:v>
                </c:pt>
                <c:pt idx="118">
                  <c:v>1.217999999999987</c:v>
                </c:pt>
                <c:pt idx="119">
                  <c:v>1.218999999999987</c:v>
                </c:pt>
                <c:pt idx="120">
                  <c:v>1.219999999999987</c:v>
                </c:pt>
                <c:pt idx="121">
                  <c:v>1.220999999999987</c:v>
                </c:pt>
                <c:pt idx="122">
                  <c:v>1.221999999999987</c:v>
                </c:pt>
                <c:pt idx="123">
                  <c:v>1.222999999999987</c:v>
                </c:pt>
                <c:pt idx="124">
                  <c:v>1.223999999999986</c:v>
                </c:pt>
                <c:pt idx="125">
                  <c:v>1.224999999999986</c:v>
                </c:pt>
                <c:pt idx="126">
                  <c:v>1.225999999999986</c:v>
                </c:pt>
                <c:pt idx="127">
                  <c:v>1.226999999999986</c:v>
                </c:pt>
                <c:pt idx="128">
                  <c:v>1.227999999999986</c:v>
                </c:pt>
                <c:pt idx="129">
                  <c:v>1.228999999999986</c:v>
                </c:pt>
                <c:pt idx="130">
                  <c:v>1.229999999999986</c:v>
                </c:pt>
                <c:pt idx="131">
                  <c:v>1.230999999999986</c:v>
                </c:pt>
                <c:pt idx="132">
                  <c:v>1.231999999999986</c:v>
                </c:pt>
                <c:pt idx="133">
                  <c:v>1.232999999999985</c:v>
                </c:pt>
                <c:pt idx="134">
                  <c:v>1.233999999999985</c:v>
                </c:pt>
                <c:pt idx="135">
                  <c:v>1.234999999999985</c:v>
                </c:pt>
                <c:pt idx="136">
                  <c:v>1.235999999999985</c:v>
                </c:pt>
                <c:pt idx="137">
                  <c:v>1.236999999999985</c:v>
                </c:pt>
                <c:pt idx="138">
                  <c:v>1.237999999999985</c:v>
                </c:pt>
                <c:pt idx="139">
                  <c:v>1.238999999999985</c:v>
                </c:pt>
                <c:pt idx="140">
                  <c:v>1.239999999999985</c:v>
                </c:pt>
                <c:pt idx="141">
                  <c:v>1.240999999999985</c:v>
                </c:pt>
                <c:pt idx="142">
                  <c:v>1.241999999999984</c:v>
                </c:pt>
                <c:pt idx="143">
                  <c:v>1.242999999999984</c:v>
                </c:pt>
                <c:pt idx="144">
                  <c:v>1.243999999999984</c:v>
                </c:pt>
                <c:pt idx="145">
                  <c:v>1.244999999999984</c:v>
                </c:pt>
                <c:pt idx="146">
                  <c:v>1.245999999999984</c:v>
                </c:pt>
                <c:pt idx="147">
                  <c:v>1.246999999999984</c:v>
                </c:pt>
                <c:pt idx="148">
                  <c:v>1.247999999999984</c:v>
                </c:pt>
                <c:pt idx="149">
                  <c:v>1.248999999999984</c:v>
                </c:pt>
                <c:pt idx="150">
                  <c:v>1.249999999999984</c:v>
                </c:pt>
                <c:pt idx="151">
                  <c:v>1.250999999999983</c:v>
                </c:pt>
                <c:pt idx="152">
                  <c:v>1.251999999999983</c:v>
                </c:pt>
                <c:pt idx="153">
                  <c:v>1.252999999999983</c:v>
                </c:pt>
                <c:pt idx="154">
                  <c:v>1.253999999999983</c:v>
                </c:pt>
                <c:pt idx="155">
                  <c:v>1.254999999999983</c:v>
                </c:pt>
                <c:pt idx="156">
                  <c:v>1.255999999999983</c:v>
                </c:pt>
                <c:pt idx="157">
                  <c:v>1.256999999999983</c:v>
                </c:pt>
                <c:pt idx="158">
                  <c:v>1.257999999999983</c:v>
                </c:pt>
                <c:pt idx="159">
                  <c:v>1.258999999999983</c:v>
                </c:pt>
                <c:pt idx="160">
                  <c:v>1.259999999999982</c:v>
                </c:pt>
                <c:pt idx="161">
                  <c:v>1.260999999999982</c:v>
                </c:pt>
                <c:pt idx="162">
                  <c:v>1.261999999999982</c:v>
                </c:pt>
                <c:pt idx="163">
                  <c:v>1.262999999999982</c:v>
                </c:pt>
                <c:pt idx="164">
                  <c:v>1.263999999999982</c:v>
                </c:pt>
                <c:pt idx="165">
                  <c:v>1.264999999999982</c:v>
                </c:pt>
                <c:pt idx="166">
                  <c:v>1.265999999999982</c:v>
                </c:pt>
                <c:pt idx="167">
                  <c:v>1.266999999999982</c:v>
                </c:pt>
                <c:pt idx="168">
                  <c:v>1.267999999999982</c:v>
                </c:pt>
                <c:pt idx="169">
                  <c:v>1.268999999999981</c:v>
                </c:pt>
                <c:pt idx="170">
                  <c:v>1.269999999999981</c:v>
                </c:pt>
                <c:pt idx="171">
                  <c:v>1.270999999999981</c:v>
                </c:pt>
                <c:pt idx="172">
                  <c:v>1.271999999999981</c:v>
                </c:pt>
                <c:pt idx="173">
                  <c:v>1.272999999999981</c:v>
                </c:pt>
                <c:pt idx="174">
                  <c:v>1.273999999999981</c:v>
                </c:pt>
                <c:pt idx="175">
                  <c:v>1.274999999999981</c:v>
                </c:pt>
                <c:pt idx="176">
                  <c:v>1.275999999999981</c:v>
                </c:pt>
                <c:pt idx="177">
                  <c:v>1.276999999999981</c:v>
                </c:pt>
                <c:pt idx="178">
                  <c:v>1.27799999999998</c:v>
                </c:pt>
                <c:pt idx="179">
                  <c:v>1.27899999999998</c:v>
                </c:pt>
                <c:pt idx="180">
                  <c:v>1.27999999999998</c:v>
                </c:pt>
                <c:pt idx="181">
                  <c:v>1.28099999999998</c:v>
                </c:pt>
                <c:pt idx="182">
                  <c:v>1.28199999999998</c:v>
                </c:pt>
                <c:pt idx="183">
                  <c:v>1.28299999999998</c:v>
                </c:pt>
                <c:pt idx="184">
                  <c:v>1.28399999999998</c:v>
                </c:pt>
                <c:pt idx="185">
                  <c:v>1.28499999999998</c:v>
                </c:pt>
                <c:pt idx="186">
                  <c:v>1.28599999999998</c:v>
                </c:pt>
                <c:pt idx="187">
                  <c:v>1.286999999999979</c:v>
                </c:pt>
                <c:pt idx="188">
                  <c:v>1.287999999999979</c:v>
                </c:pt>
                <c:pt idx="189">
                  <c:v>1.288999999999979</c:v>
                </c:pt>
                <c:pt idx="190">
                  <c:v>1.289999999999979</c:v>
                </c:pt>
                <c:pt idx="191">
                  <c:v>1.290999999999979</c:v>
                </c:pt>
                <c:pt idx="192">
                  <c:v>1.291999999999979</c:v>
                </c:pt>
                <c:pt idx="193">
                  <c:v>1.292999999999979</c:v>
                </c:pt>
                <c:pt idx="194">
                  <c:v>1.293999999999979</c:v>
                </c:pt>
                <c:pt idx="195">
                  <c:v>1.294999999999979</c:v>
                </c:pt>
                <c:pt idx="196">
                  <c:v>1.295999999999978</c:v>
                </c:pt>
                <c:pt idx="197">
                  <c:v>1.296999999999978</c:v>
                </c:pt>
                <c:pt idx="198">
                  <c:v>1.297999999999978</c:v>
                </c:pt>
                <c:pt idx="199">
                  <c:v>1.298999999999978</c:v>
                </c:pt>
                <c:pt idx="200">
                  <c:v>1.299999999999978</c:v>
                </c:pt>
                <c:pt idx="201">
                  <c:v>1.300999999999978</c:v>
                </c:pt>
                <c:pt idx="202">
                  <c:v>1.301999999999978</c:v>
                </c:pt>
                <c:pt idx="203">
                  <c:v>1.302999999999978</c:v>
                </c:pt>
                <c:pt idx="204">
                  <c:v>1.303999999999978</c:v>
                </c:pt>
                <c:pt idx="205">
                  <c:v>1.304999999999977</c:v>
                </c:pt>
                <c:pt idx="206">
                  <c:v>1.305999999999977</c:v>
                </c:pt>
                <c:pt idx="207">
                  <c:v>1.306999999999977</c:v>
                </c:pt>
                <c:pt idx="208">
                  <c:v>1.307999999999977</c:v>
                </c:pt>
                <c:pt idx="209">
                  <c:v>1.308999999999977</c:v>
                </c:pt>
                <c:pt idx="210">
                  <c:v>1.309999999999977</c:v>
                </c:pt>
                <c:pt idx="211">
                  <c:v>1.310999999999977</c:v>
                </c:pt>
                <c:pt idx="212">
                  <c:v>1.311999999999977</c:v>
                </c:pt>
                <c:pt idx="213">
                  <c:v>1.312999999999977</c:v>
                </c:pt>
                <c:pt idx="214">
                  <c:v>1.313999999999976</c:v>
                </c:pt>
                <c:pt idx="215">
                  <c:v>1.314999999999976</c:v>
                </c:pt>
                <c:pt idx="216">
                  <c:v>1.315999999999976</c:v>
                </c:pt>
                <c:pt idx="217">
                  <c:v>1.316999999999976</c:v>
                </c:pt>
                <c:pt idx="218">
                  <c:v>1.317999999999976</c:v>
                </c:pt>
                <c:pt idx="219">
                  <c:v>1.318999999999976</c:v>
                </c:pt>
                <c:pt idx="220">
                  <c:v>1.319999999999976</c:v>
                </c:pt>
                <c:pt idx="221">
                  <c:v>1.320999999999976</c:v>
                </c:pt>
                <c:pt idx="222">
                  <c:v>1.321999999999976</c:v>
                </c:pt>
                <c:pt idx="223">
                  <c:v>1.322999999999975</c:v>
                </c:pt>
                <c:pt idx="224">
                  <c:v>1.323999999999975</c:v>
                </c:pt>
                <c:pt idx="225">
                  <c:v>1.324999999999975</c:v>
                </c:pt>
                <c:pt idx="226">
                  <c:v>1.325999999999975</c:v>
                </c:pt>
                <c:pt idx="227">
                  <c:v>1.326999999999975</c:v>
                </c:pt>
                <c:pt idx="228">
                  <c:v>1.327999999999975</c:v>
                </c:pt>
                <c:pt idx="229">
                  <c:v>1.328999999999975</c:v>
                </c:pt>
                <c:pt idx="230">
                  <c:v>1.329999999999975</c:v>
                </c:pt>
                <c:pt idx="231">
                  <c:v>1.330999999999975</c:v>
                </c:pt>
                <c:pt idx="232">
                  <c:v>1.331999999999974</c:v>
                </c:pt>
                <c:pt idx="233">
                  <c:v>1.332999999999974</c:v>
                </c:pt>
                <c:pt idx="234">
                  <c:v>1.333999999999974</c:v>
                </c:pt>
                <c:pt idx="235">
                  <c:v>1.334999999999974</c:v>
                </c:pt>
                <c:pt idx="236">
                  <c:v>1.335999999999974</c:v>
                </c:pt>
                <c:pt idx="237">
                  <c:v>1.336999999999974</c:v>
                </c:pt>
                <c:pt idx="238">
                  <c:v>1.337999999999974</c:v>
                </c:pt>
                <c:pt idx="239">
                  <c:v>1.338999999999974</c:v>
                </c:pt>
                <c:pt idx="240">
                  <c:v>1.339999999999974</c:v>
                </c:pt>
                <c:pt idx="241">
                  <c:v>1.340999999999973</c:v>
                </c:pt>
                <c:pt idx="242">
                  <c:v>1.341999999999973</c:v>
                </c:pt>
                <c:pt idx="243">
                  <c:v>1.342999999999973</c:v>
                </c:pt>
                <c:pt idx="244">
                  <c:v>1.343999999999973</c:v>
                </c:pt>
                <c:pt idx="245">
                  <c:v>1.344999999999973</c:v>
                </c:pt>
                <c:pt idx="246">
                  <c:v>1.345999999999973</c:v>
                </c:pt>
                <c:pt idx="247">
                  <c:v>1.346999999999973</c:v>
                </c:pt>
                <c:pt idx="248">
                  <c:v>1.347999999999973</c:v>
                </c:pt>
                <c:pt idx="249">
                  <c:v>1.348999999999973</c:v>
                </c:pt>
                <c:pt idx="250">
                  <c:v>1.349999999999972</c:v>
                </c:pt>
                <c:pt idx="251">
                  <c:v>1.350999999999972</c:v>
                </c:pt>
                <c:pt idx="252">
                  <c:v>1.351999999999972</c:v>
                </c:pt>
                <c:pt idx="253">
                  <c:v>1.352999999999972</c:v>
                </c:pt>
                <c:pt idx="254">
                  <c:v>1.353999999999972</c:v>
                </c:pt>
                <c:pt idx="255">
                  <c:v>1.354999999999972</c:v>
                </c:pt>
                <c:pt idx="256">
                  <c:v>1.355999999999972</c:v>
                </c:pt>
                <c:pt idx="257">
                  <c:v>1.356999999999972</c:v>
                </c:pt>
                <c:pt idx="258">
                  <c:v>1.357999999999972</c:v>
                </c:pt>
                <c:pt idx="259">
                  <c:v>1.358999999999972</c:v>
                </c:pt>
                <c:pt idx="260">
                  <c:v>1.359999999999971</c:v>
                </c:pt>
                <c:pt idx="261">
                  <c:v>1.360999999999971</c:v>
                </c:pt>
                <c:pt idx="262">
                  <c:v>1.361999999999971</c:v>
                </c:pt>
                <c:pt idx="263">
                  <c:v>1.362999999999971</c:v>
                </c:pt>
                <c:pt idx="264">
                  <c:v>1.363999999999971</c:v>
                </c:pt>
                <c:pt idx="265">
                  <c:v>1.364999999999971</c:v>
                </c:pt>
                <c:pt idx="266">
                  <c:v>1.365999999999971</c:v>
                </c:pt>
                <c:pt idx="267">
                  <c:v>1.366999999999971</c:v>
                </c:pt>
                <c:pt idx="268">
                  <c:v>1.367999999999971</c:v>
                </c:pt>
                <c:pt idx="269">
                  <c:v>1.36899999999997</c:v>
                </c:pt>
                <c:pt idx="270">
                  <c:v>1.36999999999997</c:v>
                </c:pt>
                <c:pt idx="271">
                  <c:v>1.37099999999997</c:v>
                </c:pt>
                <c:pt idx="272">
                  <c:v>1.37199999999997</c:v>
                </c:pt>
                <c:pt idx="273">
                  <c:v>1.37299999999997</c:v>
                </c:pt>
                <c:pt idx="274">
                  <c:v>1.37399999999997</c:v>
                </c:pt>
                <c:pt idx="275">
                  <c:v>1.37499999999997</c:v>
                </c:pt>
                <c:pt idx="276">
                  <c:v>1.37599999999997</c:v>
                </c:pt>
                <c:pt idx="277">
                  <c:v>1.37699999999997</c:v>
                </c:pt>
                <c:pt idx="278">
                  <c:v>1.377999999999969</c:v>
                </c:pt>
                <c:pt idx="279">
                  <c:v>1.378999999999969</c:v>
                </c:pt>
                <c:pt idx="280">
                  <c:v>1.379999999999969</c:v>
                </c:pt>
                <c:pt idx="281">
                  <c:v>1.380999999999969</c:v>
                </c:pt>
                <c:pt idx="282">
                  <c:v>1.381999999999969</c:v>
                </c:pt>
                <c:pt idx="283">
                  <c:v>1.382999999999969</c:v>
                </c:pt>
                <c:pt idx="284">
                  <c:v>1.383999999999969</c:v>
                </c:pt>
                <c:pt idx="285">
                  <c:v>1.384999999999969</c:v>
                </c:pt>
                <c:pt idx="286">
                  <c:v>1.385999999999969</c:v>
                </c:pt>
                <c:pt idx="287">
                  <c:v>1.386999999999968</c:v>
                </c:pt>
                <c:pt idx="288">
                  <c:v>1.387999999999968</c:v>
                </c:pt>
                <c:pt idx="289">
                  <c:v>1.388999999999968</c:v>
                </c:pt>
                <c:pt idx="290">
                  <c:v>1.389999999999968</c:v>
                </c:pt>
                <c:pt idx="291">
                  <c:v>1.390999999999968</c:v>
                </c:pt>
                <c:pt idx="292">
                  <c:v>1.391999999999968</c:v>
                </c:pt>
                <c:pt idx="293">
                  <c:v>1.392999999999968</c:v>
                </c:pt>
                <c:pt idx="294">
                  <c:v>1.393999999999968</c:v>
                </c:pt>
                <c:pt idx="295">
                  <c:v>1.394999999999968</c:v>
                </c:pt>
                <c:pt idx="296">
                  <c:v>1.395999999999967</c:v>
                </c:pt>
                <c:pt idx="297">
                  <c:v>1.396999999999967</c:v>
                </c:pt>
                <c:pt idx="298">
                  <c:v>1.397999999999967</c:v>
                </c:pt>
                <c:pt idx="299">
                  <c:v>1.398999999999967</c:v>
                </c:pt>
                <c:pt idx="300">
                  <c:v>1.399999999999967</c:v>
                </c:pt>
              </c:numCache>
            </c:numRef>
          </c:xVal>
          <c:yVal>
            <c:numRef>
              <c:f>'Digi Payoff'!$C$5:$C$305</c:f>
              <c:numCache>
                <c:formatCode>General</c:formatCode>
                <c:ptCount val="301"/>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1.0</c:v>
                </c:pt>
                <c:pt idx="152">
                  <c:v>1.0</c:v>
                </c:pt>
                <c:pt idx="153">
                  <c:v>1.0</c:v>
                </c:pt>
                <c:pt idx="154">
                  <c:v>1.0</c:v>
                </c:pt>
                <c:pt idx="155">
                  <c:v>1.0</c:v>
                </c:pt>
                <c:pt idx="156">
                  <c:v>1.0</c:v>
                </c:pt>
                <c:pt idx="157">
                  <c:v>1.0</c:v>
                </c:pt>
                <c:pt idx="158">
                  <c:v>1.0</c:v>
                </c:pt>
                <c:pt idx="159">
                  <c:v>1.0</c:v>
                </c:pt>
                <c:pt idx="160">
                  <c:v>1.0</c:v>
                </c:pt>
                <c:pt idx="161">
                  <c:v>1.0</c:v>
                </c:pt>
                <c:pt idx="162">
                  <c:v>1.0</c:v>
                </c:pt>
                <c:pt idx="163">
                  <c:v>1.0</c:v>
                </c:pt>
                <c:pt idx="164">
                  <c:v>1.0</c:v>
                </c:pt>
                <c:pt idx="165">
                  <c:v>1.0</c:v>
                </c:pt>
                <c:pt idx="166">
                  <c:v>1.0</c:v>
                </c:pt>
                <c:pt idx="167">
                  <c:v>1.0</c:v>
                </c:pt>
                <c:pt idx="168">
                  <c:v>1.0</c:v>
                </c:pt>
                <c:pt idx="169">
                  <c:v>1.0</c:v>
                </c:pt>
                <c:pt idx="170">
                  <c:v>1.0</c:v>
                </c:pt>
                <c:pt idx="171">
                  <c:v>1.0</c:v>
                </c:pt>
                <c:pt idx="172">
                  <c:v>1.0</c:v>
                </c:pt>
                <c:pt idx="173">
                  <c:v>1.0</c:v>
                </c:pt>
                <c:pt idx="174">
                  <c:v>1.0</c:v>
                </c:pt>
                <c:pt idx="175">
                  <c:v>1.0</c:v>
                </c:pt>
                <c:pt idx="176">
                  <c:v>1.0</c:v>
                </c:pt>
                <c:pt idx="177">
                  <c:v>1.0</c:v>
                </c:pt>
                <c:pt idx="178">
                  <c:v>1.0</c:v>
                </c:pt>
                <c:pt idx="179">
                  <c:v>1.0</c:v>
                </c:pt>
                <c:pt idx="180">
                  <c:v>1.0</c:v>
                </c:pt>
                <c:pt idx="181">
                  <c:v>1.0</c:v>
                </c:pt>
                <c:pt idx="182">
                  <c:v>1.0</c:v>
                </c:pt>
                <c:pt idx="183">
                  <c:v>1.0</c:v>
                </c:pt>
                <c:pt idx="184">
                  <c:v>1.0</c:v>
                </c:pt>
                <c:pt idx="185">
                  <c:v>1.0</c:v>
                </c:pt>
                <c:pt idx="186">
                  <c:v>1.0</c:v>
                </c:pt>
                <c:pt idx="187">
                  <c:v>1.0</c:v>
                </c:pt>
                <c:pt idx="188">
                  <c:v>1.0</c:v>
                </c:pt>
                <c:pt idx="189">
                  <c:v>1.0</c:v>
                </c:pt>
                <c:pt idx="190">
                  <c:v>1.0</c:v>
                </c:pt>
                <c:pt idx="191">
                  <c:v>1.0</c:v>
                </c:pt>
                <c:pt idx="192">
                  <c:v>1.0</c:v>
                </c:pt>
                <c:pt idx="193">
                  <c:v>1.0</c:v>
                </c:pt>
                <c:pt idx="194">
                  <c:v>1.0</c:v>
                </c:pt>
                <c:pt idx="195">
                  <c:v>1.0</c:v>
                </c:pt>
                <c:pt idx="196">
                  <c:v>1.0</c:v>
                </c:pt>
                <c:pt idx="197">
                  <c:v>1.0</c:v>
                </c:pt>
                <c:pt idx="198">
                  <c:v>1.0</c:v>
                </c:pt>
                <c:pt idx="199">
                  <c:v>1.0</c:v>
                </c:pt>
                <c:pt idx="200">
                  <c:v>1.0</c:v>
                </c:pt>
                <c:pt idx="201">
                  <c:v>1.0</c:v>
                </c:pt>
                <c:pt idx="202">
                  <c:v>1.0</c:v>
                </c:pt>
                <c:pt idx="203">
                  <c:v>1.0</c:v>
                </c:pt>
                <c:pt idx="204">
                  <c:v>1.0</c:v>
                </c:pt>
                <c:pt idx="205">
                  <c:v>1.0</c:v>
                </c:pt>
                <c:pt idx="206">
                  <c:v>1.0</c:v>
                </c:pt>
                <c:pt idx="207">
                  <c:v>1.0</c:v>
                </c:pt>
                <c:pt idx="208">
                  <c:v>1.0</c:v>
                </c:pt>
                <c:pt idx="209">
                  <c:v>1.0</c:v>
                </c:pt>
                <c:pt idx="210">
                  <c:v>1.0</c:v>
                </c:pt>
                <c:pt idx="211">
                  <c:v>1.0</c:v>
                </c:pt>
                <c:pt idx="212">
                  <c:v>1.0</c:v>
                </c:pt>
                <c:pt idx="213">
                  <c:v>1.0</c:v>
                </c:pt>
                <c:pt idx="214">
                  <c:v>1.0</c:v>
                </c:pt>
                <c:pt idx="215">
                  <c:v>1.0</c:v>
                </c:pt>
                <c:pt idx="216">
                  <c:v>1.0</c:v>
                </c:pt>
                <c:pt idx="217">
                  <c:v>1.0</c:v>
                </c:pt>
                <c:pt idx="218">
                  <c:v>1.0</c:v>
                </c:pt>
                <c:pt idx="219">
                  <c:v>1.0</c:v>
                </c:pt>
                <c:pt idx="220">
                  <c:v>1.0</c:v>
                </c:pt>
                <c:pt idx="221">
                  <c:v>1.0</c:v>
                </c:pt>
                <c:pt idx="222">
                  <c:v>1.0</c:v>
                </c:pt>
                <c:pt idx="223">
                  <c:v>1.0</c:v>
                </c:pt>
                <c:pt idx="224">
                  <c:v>1.0</c:v>
                </c:pt>
                <c:pt idx="225">
                  <c:v>1.0</c:v>
                </c:pt>
                <c:pt idx="226">
                  <c:v>1.0</c:v>
                </c:pt>
                <c:pt idx="227">
                  <c:v>1.0</c:v>
                </c:pt>
                <c:pt idx="228">
                  <c:v>1.0</c:v>
                </c:pt>
                <c:pt idx="229">
                  <c:v>1.0</c:v>
                </c:pt>
                <c:pt idx="230">
                  <c:v>1.0</c:v>
                </c:pt>
                <c:pt idx="231">
                  <c:v>1.0</c:v>
                </c:pt>
                <c:pt idx="232">
                  <c:v>1.0</c:v>
                </c:pt>
                <c:pt idx="233">
                  <c:v>1.0</c:v>
                </c:pt>
                <c:pt idx="234">
                  <c:v>1.0</c:v>
                </c:pt>
                <c:pt idx="235">
                  <c:v>1.0</c:v>
                </c:pt>
                <c:pt idx="236">
                  <c:v>1.0</c:v>
                </c:pt>
                <c:pt idx="237">
                  <c:v>1.0</c:v>
                </c:pt>
                <c:pt idx="238">
                  <c:v>1.0</c:v>
                </c:pt>
                <c:pt idx="239">
                  <c:v>1.0</c:v>
                </c:pt>
                <c:pt idx="240">
                  <c:v>1.0</c:v>
                </c:pt>
                <c:pt idx="241">
                  <c:v>1.0</c:v>
                </c:pt>
                <c:pt idx="242">
                  <c:v>1.0</c:v>
                </c:pt>
                <c:pt idx="243">
                  <c:v>1.0</c:v>
                </c:pt>
                <c:pt idx="244">
                  <c:v>1.0</c:v>
                </c:pt>
                <c:pt idx="245">
                  <c:v>1.0</c:v>
                </c:pt>
                <c:pt idx="246">
                  <c:v>1.0</c:v>
                </c:pt>
                <c:pt idx="247">
                  <c:v>1.0</c:v>
                </c:pt>
                <c:pt idx="248">
                  <c:v>1.0</c:v>
                </c:pt>
                <c:pt idx="249">
                  <c:v>1.0</c:v>
                </c:pt>
                <c:pt idx="250">
                  <c:v>1.0</c:v>
                </c:pt>
                <c:pt idx="251">
                  <c:v>1.0</c:v>
                </c:pt>
                <c:pt idx="252">
                  <c:v>1.0</c:v>
                </c:pt>
                <c:pt idx="253">
                  <c:v>1.0</c:v>
                </c:pt>
                <c:pt idx="254">
                  <c:v>1.0</c:v>
                </c:pt>
                <c:pt idx="255">
                  <c:v>1.0</c:v>
                </c:pt>
                <c:pt idx="256">
                  <c:v>1.0</c:v>
                </c:pt>
                <c:pt idx="257">
                  <c:v>1.0</c:v>
                </c:pt>
                <c:pt idx="258">
                  <c:v>1.0</c:v>
                </c:pt>
                <c:pt idx="259">
                  <c:v>1.0</c:v>
                </c:pt>
                <c:pt idx="260">
                  <c:v>1.0</c:v>
                </c:pt>
                <c:pt idx="261">
                  <c:v>1.0</c:v>
                </c:pt>
                <c:pt idx="262">
                  <c:v>1.0</c:v>
                </c:pt>
                <c:pt idx="263">
                  <c:v>1.0</c:v>
                </c:pt>
                <c:pt idx="264">
                  <c:v>1.0</c:v>
                </c:pt>
                <c:pt idx="265">
                  <c:v>1.0</c:v>
                </c:pt>
                <c:pt idx="266">
                  <c:v>1.0</c:v>
                </c:pt>
                <c:pt idx="267">
                  <c:v>1.0</c:v>
                </c:pt>
                <c:pt idx="268">
                  <c:v>1.0</c:v>
                </c:pt>
                <c:pt idx="269">
                  <c:v>1.0</c:v>
                </c:pt>
                <c:pt idx="270">
                  <c:v>1.0</c:v>
                </c:pt>
                <c:pt idx="271">
                  <c:v>1.0</c:v>
                </c:pt>
                <c:pt idx="272">
                  <c:v>1.0</c:v>
                </c:pt>
                <c:pt idx="273">
                  <c:v>1.0</c:v>
                </c:pt>
                <c:pt idx="274">
                  <c:v>1.0</c:v>
                </c:pt>
                <c:pt idx="275">
                  <c:v>1.0</c:v>
                </c:pt>
                <c:pt idx="276">
                  <c:v>1.0</c:v>
                </c:pt>
                <c:pt idx="277">
                  <c:v>1.0</c:v>
                </c:pt>
                <c:pt idx="278">
                  <c:v>1.0</c:v>
                </c:pt>
                <c:pt idx="279">
                  <c:v>1.0</c:v>
                </c:pt>
                <c:pt idx="280">
                  <c:v>1.0</c:v>
                </c:pt>
                <c:pt idx="281">
                  <c:v>1.0</c:v>
                </c:pt>
                <c:pt idx="282">
                  <c:v>1.0</c:v>
                </c:pt>
                <c:pt idx="283">
                  <c:v>1.0</c:v>
                </c:pt>
                <c:pt idx="284">
                  <c:v>1.0</c:v>
                </c:pt>
                <c:pt idx="285">
                  <c:v>1.0</c:v>
                </c:pt>
                <c:pt idx="286">
                  <c:v>1.0</c:v>
                </c:pt>
                <c:pt idx="287">
                  <c:v>1.0</c:v>
                </c:pt>
                <c:pt idx="288">
                  <c:v>1.0</c:v>
                </c:pt>
                <c:pt idx="289">
                  <c:v>1.0</c:v>
                </c:pt>
                <c:pt idx="290">
                  <c:v>1.0</c:v>
                </c:pt>
                <c:pt idx="291">
                  <c:v>1.0</c:v>
                </c:pt>
                <c:pt idx="292">
                  <c:v>1.0</c:v>
                </c:pt>
                <c:pt idx="293">
                  <c:v>1.0</c:v>
                </c:pt>
                <c:pt idx="294">
                  <c:v>1.0</c:v>
                </c:pt>
                <c:pt idx="295">
                  <c:v>1.0</c:v>
                </c:pt>
                <c:pt idx="296">
                  <c:v>1.0</c:v>
                </c:pt>
                <c:pt idx="297">
                  <c:v>1.0</c:v>
                </c:pt>
                <c:pt idx="298">
                  <c:v>1.0</c:v>
                </c:pt>
                <c:pt idx="299">
                  <c:v>1.0</c:v>
                </c:pt>
                <c:pt idx="300">
                  <c:v>1.0</c:v>
                </c:pt>
              </c:numCache>
            </c:numRef>
          </c:yVal>
          <c:smooth val="0"/>
        </c:ser>
        <c:dLbls>
          <c:showLegendKey val="0"/>
          <c:showVal val="0"/>
          <c:showCatName val="0"/>
          <c:showSerName val="0"/>
          <c:showPercent val="0"/>
          <c:showBubbleSize val="0"/>
        </c:dLbls>
        <c:axId val="2080139768"/>
        <c:axId val="2080111944"/>
      </c:scatterChart>
      <c:valAx>
        <c:axId val="2080139768"/>
        <c:scaling>
          <c:orientation val="minMax"/>
          <c:max val="1.4"/>
          <c:min val="1.1"/>
        </c:scaling>
        <c:delete val="0"/>
        <c:axPos val="b"/>
        <c:title>
          <c:tx>
            <c:rich>
              <a:bodyPr/>
              <a:lstStyle/>
              <a:p>
                <a:pPr>
                  <a:defRPr/>
                </a:pPr>
                <a:r>
                  <a:rPr lang="en-US"/>
                  <a:t>Spot on Expiration Date</a:t>
                </a:r>
              </a:p>
            </c:rich>
          </c:tx>
          <c:layout/>
          <c:overlay val="0"/>
        </c:title>
        <c:numFmt formatCode="General" sourceLinked="1"/>
        <c:majorTickMark val="out"/>
        <c:minorTickMark val="none"/>
        <c:tickLblPos val="nextTo"/>
        <c:crossAx val="2080111944"/>
        <c:crosses val="autoZero"/>
        <c:crossBetween val="midCat"/>
      </c:valAx>
      <c:valAx>
        <c:axId val="2080111944"/>
        <c:scaling>
          <c:orientation val="minMax"/>
        </c:scaling>
        <c:delete val="0"/>
        <c:axPos val="l"/>
        <c:majorGridlines/>
        <c:title>
          <c:tx>
            <c:rich>
              <a:bodyPr rot="-5400000" vert="horz"/>
              <a:lstStyle/>
              <a:p>
                <a:pPr>
                  <a:defRPr/>
                </a:pPr>
                <a:r>
                  <a:rPr lang="en-US"/>
                  <a:t>Payoff (Denominated</a:t>
                </a:r>
                <a:r>
                  <a:rPr lang="en-US" baseline="0"/>
                  <a:t> Currency)</a:t>
                </a:r>
                <a:endParaRPr lang="en-US"/>
              </a:p>
            </c:rich>
          </c:tx>
          <c:layout/>
          <c:overlay val="0"/>
        </c:title>
        <c:numFmt formatCode="General" sourceLinked="1"/>
        <c:majorTickMark val="out"/>
        <c:minorTickMark val="none"/>
        <c:tickLblPos val="nextTo"/>
        <c:crossAx val="2080139768"/>
        <c:crosses val="autoZero"/>
        <c:crossBetween val="midCat"/>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Digital Bid Replication</a:t>
            </a:r>
          </a:p>
        </c:rich>
      </c:tx>
      <c:layout/>
      <c:overlay val="0"/>
    </c:title>
    <c:autoTitleDeleted val="0"/>
    <c:plotArea>
      <c:layout/>
      <c:scatterChart>
        <c:scatterStyle val="lineMarker"/>
        <c:varyColors val="0"/>
        <c:ser>
          <c:idx val="0"/>
          <c:order val="0"/>
          <c:tx>
            <c:strRef>
              <c:f>'Digi Payoff'!$B$4</c:f>
              <c:strCache>
                <c:ptCount val="1"/>
                <c:pt idx="0">
                  <c:v>Replication Payoff</c:v>
                </c:pt>
              </c:strCache>
            </c:strRef>
          </c:tx>
          <c:spPr>
            <a:ln>
              <a:solidFill>
                <a:srgbClr val="0000FF"/>
              </a:solidFill>
            </a:ln>
          </c:spPr>
          <c:marker>
            <c:symbol val="none"/>
          </c:marker>
          <c:xVal>
            <c:numRef>
              <c:f>'Digi Payoff'!$A$5:$A$305</c:f>
              <c:numCache>
                <c:formatCode>General</c:formatCode>
                <c:ptCount val="301"/>
                <c:pt idx="0">
                  <c:v>1.1</c:v>
                </c:pt>
                <c:pt idx="1">
                  <c:v>1.101</c:v>
                </c:pt>
                <c:pt idx="2">
                  <c:v>1.102</c:v>
                </c:pt>
                <c:pt idx="3">
                  <c:v>1.103</c:v>
                </c:pt>
                <c:pt idx="4">
                  <c:v>1.104</c:v>
                </c:pt>
                <c:pt idx="5">
                  <c:v>1.105</c:v>
                </c:pt>
                <c:pt idx="6">
                  <c:v>1.105999999999999</c:v>
                </c:pt>
                <c:pt idx="7">
                  <c:v>1.106999999999999</c:v>
                </c:pt>
                <c:pt idx="8">
                  <c:v>1.107999999999999</c:v>
                </c:pt>
                <c:pt idx="9">
                  <c:v>1.108999999999999</c:v>
                </c:pt>
                <c:pt idx="10">
                  <c:v>1.109999999999999</c:v>
                </c:pt>
                <c:pt idx="11">
                  <c:v>1.110999999999999</c:v>
                </c:pt>
                <c:pt idx="12">
                  <c:v>1.111999999999999</c:v>
                </c:pt>
                <c:pt idx="13">
                  <c:v>1.112999999999999</c:v>
                </c:pt>
                <c:pt idx="14">
                  <c:v>1.113999999999999</c:v>
                </c:pt>
                <c:pt idx="15">
                  <c:v>1.114999999999998</c:v>
                </c:pt>
                <c:pt idx="16">
                  <c:v>1.115999999999998</c:v>
                </c:pt>
                <c:pt idx="17">
                  <c:v>1.116999999999998</c:v>
                </c:pt>
                <c:pt idx="18">
                  <c:v>1.117999999999998</c:v>
                </c:pt>
                <c:pt idx="19">
                  <c:v>1.118999999999998</c:v>
                </c:pt>
                <c:pt idx="20">
                  <c:v>1.119999999999998</c:v>
                </c:pt>
                <c:pt idx="21">
                  <c:v>1.120999999999998</c:v>
                </c:pt>
                <c:pt idx="22">
                  <c:v>1.121999999999998</c:v>
                </c:pt>
                <c:pt idx="23">
                  <c:v>1.122999999999998</c:v>
                </c:pt>
                <c:pt idx="24">
                  <c:v>1.123999999999997</c:v>
                </c:pt>
                <c:pt idx="25">
                  <c:v>1.124999999999997</c:v>
                </c:pt>
                <c:pt idx="26">
                  <c:v>1.125999999999997</c:v>
                </c:pt>
                <c:pt idx="27">
                  <c:v>1.126999999999997</c:v>
                </c:pt>
                <c:pt idx="28">
                  <c:v>1.127999999999997</c:v>
                </c:pt>
                <c:pt idx="29">
                  <c:v>1.128999999999997</c:v>
                </c:pt>
                <c:pt idx="30">
                  <c:v>1.129999999999997</c:v>
                </c:pt>
                <c:pt idx="31">
                  <c:v>1.130999999999997</c:v>
                </c:pt>
                <c:pt idx="32">
                  <c:v>1.131999999999997</c:v>
                </c:pt>
                <c:pt idx="33">
                  <c:v>1.132999999999996</c:v>
                </c:pt>
                <c:pt idx="34">
                  <c:v>1.133999999999996</c:v>
                </c:pt>
                <c:pt idx="35">
                  <c:v>1.134999999999996</c:v>
                </c:pt>
                <c:pt idx="36">
                  <c:v>1.135999999999996</c:v>
                </c:pt>
                <c:pt idx="37">
                  <c:v>1.136999999999996</c:v>
                </c:pt>
                <c:pt idx="38">
                  <c:v>1.137999999999996</c:v>
                </c:pt>
                <c:pt idx="39">
                  <c:v>1.138999999999996</c:v>
                </c:pt>
                <c:pt idx="40">
                  <c:v>1.139999999999996</c:v>
                </c:pt>
                <c:pt idx="41">
                  <c:v>1.140999999999996</c:v>
                </c:pt>
                <c:pt idx="42">
                  <c:v>1.141999999999995</c:v>
                </c:pt>
                <c:pt idx="43">
                  <c:v>1.142999999999995</c:v>
                </c:pt>
                <c:pt idx="44">
                  <c:v>1.143999999999995</c:v>
                </c:pt>
                <c:pt idx="45">
                  <c:v>1.144999999999995</c:v>
                </c:pt>
                <c:pt idx="46">
                  <c:v>1.145999999999995</c:v>
                </c:pt>
                <c:pt idx="47">
                  <c:v>1.146999999999995</c:v>
                </c:pt>
                <c:pt idx="48">
                  <c:v>1.147999999999995</c:v>
                </c:pt>
                <c:pt idx="49">
                  <c:v>1.148999999999995</c:v>
                </c:pt>
                <c:pt idx="50">
                  <c:v>1.149999999999995</c:v>
                </c:pt>
                <c:pt idx="51">
                  <c:v>1.150999999999994</c:v>
                </c:pt>
                <c:pt idx="52">
                  <c:v>1.151999999999994</c:v>
                </c:pt>
                <c:pt idx="53">
                  <c:v>1.152999999999994</c:v>
                </c:pt>
                <c:pt idx="54">
                  <c:v>1.153999999999994</c:v>
                </c:pt>
                <c:pt idx="55">
                  <c:v>1.154999999999994</c:v>
                </c:pt>
                <c:pt idx="56">
                  <c:v>1.155999999999994</c:v>
                </c:pt>
                <c:pt idx="57">
                  <c:v>1.156999999999994</c:v>
                </c:pt>
                <c:pt idx="58">
                  <c:v>1.157999999999994</c:v>
                </c:pt>
                <c:pt idx="59">
                  <c:v>1.158999999999994</c:v>
                </c:pt>
                <c:pt idx="60">
                  <c:v>1.159999999999993</c:v>
                </c:pt>
                <c:pt idx="61">
                  <c:v>1.160999999999993</c:v>
                </c:pt>
                <c:pt idx="62">
                  <c:v>1.161999999999993</c:v>
                </c:pt>
                <c:pt idx="63">
                  <c:v>1.162999999999993</c:v>
                </c:pt>
                <c:pt idx="64">
                  <c:v>1.163999999999993</c:v>
                </c:pt>
                <c:pt idx="65">
                  <c:v>1.164999999999993</c:v>
                </c:pt>
                <c:pt idx="66">
                  <c:v>1.165999999999993</c:v>
                </c:pt>
                <c:pt idx="67">
                  <c:v>1.166999999999993</c:v>
                </c:pt>
                <c:pt idx="68">
                  <c:v>1.167999999999993</c:v>
                </c:pt>
                <c:pt idx="69">
                  <c:v>1.168999999999992</c:v>
                </c:pt>
                <c:pt idx="70">
                  <c:v>1.169999999999992</c:v>
                </c:pt>
                <c:pt idx="71">
                  <c:v>1.170999999999992</c:v>
                </c:pt>
                <c:pt idx="72">
                  <c:v>1.171999999999992</c:v>
                </c:pt>
                <c:pt idx="73">
                  <c:v>1.172999999999992</c:v>
                </c:pt>
                <c:pt idx="74">
                  <c:v>1.173999999999992</c:v>
                </c:pt>
                <c:pt idx="75">
                  <c:v>1.174999999999992</c:v>
                </c:pt>
                <c:pt idx="76">
                  <c:v>1.175999999999992</c:v>
                </c:pt>
                <c:pt idx="77">
                  <c:v>1.176999999999992</c:v>
                </c:pt>
                <c:pt idx="78">
                  <c:v>1.177999999999991</c:v>
                </c:pt>
                <c:pt idx="79">
                  <c:v>1.178999999999991</c:v>
                </c:pt>
                <c:pt idx="80">
                  <c:v>1.179999999999991</c:v>
                </c:pt>
                <c:pt idx="81">
                  <c:v>1.180999999999991</c:v>
                </c:pt>
                <c:pt idx="82">
                  <c:v>1.181999999999991</c:v>
                </c:pt>
                <c:pt idx="83">
                  <c:v>1.182999999999991</c:v>
                </c:pt>
                <c:pt idx="84">
                  <c:v>1.183999999999991</c:v>
                </c:pt>
                <c:pt idx="85">
                  <c:v>1.184999999999991</c:v>
                </c:pt>
                <c:pt idx="86">
                  <c:v>1.185999999999991</c:v>
                </c:pt>
                <c:pt idx="87">
                  <c:v>1.18699999999999</c:v>
                </c:pt>
                <c:pt idx="88">
                  <c:v>1.18799999999999</c:v>
                </c:pt>
                <c:pt idx="89">
                  <c:v>1.18899999999999</c:v>
                </c:pt>
                <c:pt idx="90">
                  <c:v>1.18999999999999</c:v>
                </c:pt>
                <c:pt idx="91">
                  <c:v>1.19099999999999</c:v>
                </c:pt>
                <c:pt idx="92">
                  <c:v>1.19199999999999</c:v>
                </c:pt>
                <c:pt idx="93">
                  <c:v>1.19299999999999</c:v>
                </c:pt>
                <c:pt idx="94">
                  <c:v>1.19399999999999</c:v>
                </c:pt>
                <c:pt idx="95">
                  <c:v>1.19499999999999</c:v>
                </c:pt>
                <c:pt idx="96">
                  <c:v>1.195999999999989</c:v>
                </c:pt>
                <c:pt idx="97">
                  <c:v>1.196999999999989</c:v>
                </c:pt>
                <c:pt idx="98">
                  <c:v>1.197999999999989</c:v>
                </c:pt>
                <c:pt idx="99">
                  <c:v>1.198999999999989</c:v>
                </c:pt>
                <c:pt idx="100">
                  <c:v>1.199999999999989</c:v>
                </c:pt>
                <c:pt idx="101">
                  <c:v>1.200999999999989</c:v>
                </c:pt>
                <c:pt idx="102">
                  <c:v>1.201999999999989</c:v>
                </c:pt>
                <c:pt idx="103">
                  <c:v>1.202999999999989</c:v>
                </c:pt>
                <c:pt idx="104">
                  <c:v>1.203999999999989</c:v>
                </c:pt>
                <c:pt idx="105">
                  <c:v>1.204999999999989</c:v>
                </c:pt>
                <c:pt idx="106">
                  <c:v>1.205999999999988</c:v>
                </c:pt>
                <c:pt idx="107">
                  <c:v>1.206999999999988</c:v>
                </c:pt>
                <c:pt idx="108">
                  <c:v>1.207999999999988</c:v>
                </c:pt>
                <c:pt idx="109">
                  <c:v>1.208999999999988</c:v>
                </c:pt>
                <c:pt idx="110">
                  <c:v>1.209999999999988</c:v>
                </c:pt>
                <c:pt idx="111">
                  <c:v>1.210999999999988</c:v>
                </c:pt>
                <c:pt idx="112">
                  <c:v>1.211999999999988</c:v>
                </c:pt>
                <c:pt idx="113">
                  <c:v>1.212999999999988</c:v>
                </c:pt>
                <c:pt idx="114">
                  <c:v>1.213999999999988</c:v>
                </c:pt>
                <c:pt idx="115">
                  <c:v>1.214999999999987</c:v>
                </c:pt>
                <c:pt idx="116">
                  <c:v>1.215999999999987</c:v>
                </c:pt>
                <c:pt idx="117">
                  <c:v>1.216999999999987</c:v>
                </c:pt>
                <c:pt idx="118">
                  <c:v>1.217999999999987</c:v>
                </c:pt>
                <c:pt idx="119">
                  <c:v>1.218999999999987</c:v>
                </c:pt>
                <c:pt idx="120">
                  <c:v>1.219999999999987</c:v>
                </c:pt>
                <c:pt idx="121">
                  <c:v>1.220999999999987</c:v>
                </c:pt>
                <c:pt idx="122">
                  <c:v>1.221999999999987</c:v>
                </c:pt>
                <c:pt idx="123">
                  <c:v>1.222999999999987</c:v>
                </c:pt>
                <c:pt idx="124">
                  <c:v>1.223999999999986</c:v>
                </c:pt>
                <c:pt idx="125">
                  <c:v>1.224999999999986</c:v>
                </c:pt>
                <c:pt idx="126">
                  <c:v>1.225999999999986</c:v>
                </c:pt>
                <c:pt idx="127">
                  <c:v>1.226999999999986</c:v>
                </c:pt>
                <c:pt idx="128">
                  <c:v>1.227999999999986</c:v>
                </c:pt>
                <c:pt idx="129">
                  <c:v>1.228999999999986</c:v>
                </c:pt>
                <c:pt idx="130">
                  <c:v>1.229999999999986</c:v>
                </c:pt>
                <c:pt idx="131">
                  <c:v>1.230999999999986</c:v>
                </c:pt>
                <c:pt idx="132">
                  <c:v>1.231999999999986</c:v>
                </c:pt>
                <c:pt idx="133">
                  <c:v>1.232999999999985</c:v>
                </c:pt>
                <c:pt idx="134">
                  <c:v>1.233999999999985</c:v>
                </c:pt>
                <c:pt idx="135">
                  <c:v>1.234999999999985</c:v>
                </c:pt>
                <c:pt idx="136">
                  <c:v>1.235999999999985</c:v>
                </c:pt>
                <c:pt idx="137">
                  <c:v>1.236999999999985</c:v>
                </c:pt>
                <c:pt idx="138">
                  <c:v>1.237999999999985</c:v>
                </c:pt>
                <c:pt idx="139">
                  <c:v>1.238999999999985</c:v>
                </c:pt>
                <c:pt idx="140">
                  <c:v>1.239999999999985</c:v>
                </c:pt>
                <c:pt idx="141">
                  <c:v>1.240999999999985</c:v>
                </c:pt>
                <c:pt idx="142">
                  <c:v>1.241999999999984</c:v>
                </c:pt>
                <c:pt idx="143">
                  <c:v>1.242999999999984</c:v>
                </c:pt>
                <c:pt idx="144">
                  <c:v>1.243999999999984</c:v>
                </c:pt>
                <c:pt idx="145">
                  <c:v>1.244999999999984</c:v>
                </c:pt>
                <c:pt idx="146">
                  <c:v>1.245999999999984</c:v>
                </c:pt>
                <c:pt idx="147">
                  <c:v>1.246999999999984</c:v>
                </c:pt>
                <c:pt idx="148">
                  <c:v>1.247999999999984</c:v>
                </c:pt>
                <c:pt idx="149">
                  <c:v>1.248999999999984</c:v>
                </c:pt>
                <c:pt idx="150">
                  <c:v>1.249999999999984</c:v>
                </c:pt>
                <c:pt idx="151">
                  <c:v>1.250999999999983</c:v>
                </c:pt>
                <c:pt idx="152">
                  <c:v>1.251999999999983</c:v>
                </c:pt>
                <c:pt idx="153">
                  <c:v>1.252999999999983</c:v>
                </c:pt>
                <c:pt idx="154">
                  <c:v>1.253999999999983</c:v>
                </c:pt>
                <c:pt idx="155">
                  <c:v>1.254999999999983</c:v>
                </c:pt>
                <c:pt idx="156">
                  <c:v>1.255999999999983</c:v>
                </c:pt>
                <c:pt idx="157">
                  <c:v>1.256999999999983</c:v>
                </c:pt>
                <c:pt idx="158">
                  <c:v>1.257999999999983</c:v>
                </c:pt>
                <c:pt idx="159">
                  <c:v>1.258999999999983</c:v>
                </c:pt>
                <c:pt idx="160">
                  <c:v>1.259999999999982</c:v>
                </c:pt>
                <c:pt idx="161">
                  <c:v>1.260999999999982</c:v>
                </c:pt>
                <c:pt idx="162">
                  <c:v>1.261999999999982</c:v>
                </c:pt>
                <c:pt idx="163">
                  <c:v>1.262999999999982</c:v>
                </c:pt>
                <c:pt idx="164">
                  <c:v>1.263999999999982</c:v>
                </c:pt>
                <c:pt idx="165">
                  <c:v>1.264999999999982</c:v>
                </c:pt>
                <c:pt idx="166">
                  <c:v>1.265999999999982</c:v>
                </c:pt>
                <c:pt idx="167">
                  <c:v>1.266999999999982</c:v>
                </c:pt>
                <c:pt idx="168">
                  <c:v>1.267999999999982</c:v>
                </c:pt>
                <c:pt idx="169">
                  <c:v>1.268999999999981</c:v>
                </c:pt>
                <c:pt idx="170">
                  <c:v>1.269999999999981</c:v>
                </c:pt>
                <c:pt idx="171">
                  <c:v>1.270999999999981</c:v>
                </c:pt>
                <c:pt idx="172">
                  <c:v>1.271999999999981</c:v>
                </c:pt>
                <c:pt idx="173">
                  <c:v>1.272999999999981</c:v>
                </c:pt>
                <c:pt idx="174">
                  <c:v>1.273999999999981</c:v>
                </c:pt>
                <c:pt idx="175">
                  <c:v>1.274999999999981</c:v>
                </c:pt>
                <c:pt idx="176">
                  <c:v>1.275999999999981</c:v>
                </c:pt>
                <c:pt idx="177">
                  <c:v>1.276999999999981</c:v>
                </c:pt>
                <c:pt idx="178">
                  <c:v>1.27799999999998</c:v>
                </c:pt>
                <c:pt idx="179">
                  <c:v>1.27899999999998</c:v>
                </c:pt>
                <c:pt idx="180">
                  <c:v>1.27999999999998</c:v>
                </c:pt>
                <c:pt idx="181">
                  <c:v>1.28099999999998</c:v>
                </c:pt>
                <c:pt idx="182">
                  <c:v>1.28199999999998</c:v>
                </c:pt>
                <c:pt idx="183">
                  <c:v>1.28299999999998</c:v>
                </c:pt>
                <c:pt idx="184">
                  <c:v>1.28399999999998</c:v>
                </c:pt>
                <c:pt idx="185">
                  <c:v>1.28499999999998</c:v>
                </c:pt>
                <c:pt idx="186">
                  <c:v>1.28599999999998</c:v>
                </c:pt>
                <c:pt idx="187">
                  <c:v>1.286999999999979</c:v>
                </c:pt>
                <c:pt idx="188">
                  <c:v>1.287999999999979</c:v>
                </c:pt>
                <c:pt idx="189">
                  <c:v>1.288999999999979</c:v>
                </c:pt>
                <c:pt idx="190">
                  <c:v>1.289999999999979</c:v>
                </c:pt>
                <c:pt idx="191">
                  <c:v>1.290999999999979</c:v>
                </c:pt>
                <c:pt idx="192">
                  <c:v>1.291999999999979</c:v>
                </c:pt>
                <c:pt idx="193">
                  <c:v>1.292999999999979</c:v>
                </c:pt>
                <c:pt idx="194">
                  <c:v>1.293999999999979</c:v>
                </c:pt>
                <c:pt idx="195">
                  <c:v>1.294999999999979</c:v>
                </c:pt>
                <c:pt idx="196">
                  <c:v>1.295999999999978</c:v>
                </c:pt>
                <c:pt idx="197">
                  <c:v>1.296999999999978</c:v>
                </c:pt>
                <c:pt idx="198">
                  <c:v>1.297999999999978</c:v>
                </c:pt>
                <c:pt idx="199">
                  <c:v>1.298999999999978</c:v>
                </c:pt>
                <c:pt idx="200">
                  <c:v>1.299999999999978</c:v>
                </c:pt>
                <c:pt idx="201">
                  <c:v>1.300999999999978</c:v>
                </c:pt>
                <c:pt idx="202">
                  <c:v>1.301999999999978</c:v>
                </c:pt>
                <c:pt idx="203">
                  <c:v>1.302999999999978</c:v>
                </c:pt>
                <c:pt idx="204">
                  <c:v>1.303999999999978</c:v>
                </c:pt>
                <c:pt idx="205">
                  <c:v>1.304999999999977</c:v>
                </c:pt>
                <c:pt idx="206">
                  <c:v>1.305999999999977</c:v>
                </c:pt>
                <c:pt idx="207">
                  <c:v>1.306999999999977</c:v>
                </c:pt>
                <c:pt idx="208">
                  <c:v>1.307999999999977</c:v>
                </c:pt>
                <c:pt idx="209">
                  <c:v>1.308999999999977</c:v>
                </c:pt>
                <c:pt idx="210">
                  <c:v>1.309999999999977</c:v>
                </c:pt>
                <c:pt idx="211">
                  <c:v>1.310999999999977</c:v>
                </c:pt>
                <c:pt idx="212">
                  <c:v>1.311999999999977</c:v>
                </c:pt>
                <c:pt idx="213">
                  <c:v>1.312999999999977</c:v>
                </c:pt>
                <c:pt idx="214">
                  <c:v>1.313999999999976</c:v>
                </c:pt>
                <c:pt idx="215">
                  <c:v>1.314999999999976</c:v>
                </c:pt>
                <c:pt idx="216">
                  <c:v>1.315999999999976</c:v>
                </c:pt>
                <c:pt idx="217">
                  <c:v>1.316999999999976</c:v>
                </c:pt>
                <c:pt idx="218">
                  <c:v>1.317999999999976</c:v>
                </c:pt>
                <c:pt idx="219">
                  <c:v>1.318999999999976</c:v>
                </c:pt>
                <c:pt idx="220">
                  <c:v>1.319999999999976</c:v>
                </c:pt>
                <c:pt idx="221">
                  <c:v>1.320999999999976</c:v>
                </c:pt>
                <c:pt idx="222">
                  <c:v>1.321999999999976</c:v>
                </c:pt>
                <c:pt idx="223">
                  <c:v>1.322999999999975</c:v>
                </c:pt>
                <c:pt idx="224">
                  <c:v>1.323999999999975</c:v>
                </c:pt>
                <c:pt idx="225">
                  <c:v>1.324999999999975</c:v>
                </c:pt>
                <c:pt idx="226">
                  <c:v>1.325999999999975</c:v>
                </c:pt>
                <c:pt idx="227">
                  <c:v>1.326999999999975</c:v>
                </c:pt>
                <c:pt idx="228">
                  <c:v>1.327999999999975</c:v>
                </c:pt>
                <c:pt idx="229">
                  <c:v>1.328999999999975</c:v>
                </c:pt>
                <c:pt idx="230">
                  <c:v>1.329999999999975</c:v>
                </c:pt>
                <c:pt idx="231">
                  <c:v>1.330999999999975</c:v>
                </c:pt>
                <c:pt idx="232">
                  <c:v>1.331999999999974</c:v>
                </c:pt>
                <c:pt idx="233">
                  <c:v>1.332999999999974</c:v>
                </c:pt>
                <c:pt idx="234">
                  <c:v>1.333999999999974</c:v>
                </c:pt>
                <c:pt idx="235">
                  <c:v>1.334999999999974</c:v>
                </c:pt>
                <c:pt idx="236">
                  <c:v>1.335999999999974</c:v>
                </c:pt>
                <c:pt idx="237">
                  <c:v>1.336999999999974</c:v>
                </c:pt>
                <c:pt idx="238">
                  <c:v>1.337999999999974</c:v>
                </c:pt>
                <c:pt idx="239">
                  <c:v>1.338999999999974</c:v>
                </c:pt>
                <c:pt idx="240">
                  <c:v>1.339999999999974</c:v>
                </c:pt>
                <c:pt idx="241">
                  <c:v>1.340999999999973</c:v>
                </c:pt>
                <c:pt idx="242">
                  <c:v>1.341999999999973</c:v>
                </c:pt>
                <c:pt idx="243">
                  <c:v>1.342999999999973</c:v>
                </c:pt>
                <c:pt idx="244">
                  <c:v>1.343999999999973</c:v>
                </c:pt>
                <c:pt idx="245">
                  <c:v>1.344999999999973</c:v>
                </c:pt>
                <c:pt idx="246">
                  <c:v>1.345999999999973</c:v>
                </c:pt>
                <c:pt idx="247">
                  <c:v>1.346999999999973</c:v>
                </c:pt>
                <c:pt idx="248">
                  <c:v>1.347999999999973</c:v>
                </c:pt>
                <c:pt idx="249">
                  <c:v>1.348999999999973</c:v>
                </c:pt>
                <c:pt idx="250">
                  <c:v>1.349999999999972</c:v>
                </c:pt>
                <c:pt idx="251">
                  <c:v>1.350999999999972</c:v>
                </c:pt>
                <c:pt idx="252">
                  <c:v>1.351999999999972</c:v>
                </c:pt>
                <c:pt idx="253">
                  <c:v>1.352999999999972</c:v>
                </c:pt>
                <c:pt idx="254">
                  <c:v>1.353999999999972</c:v>
                </c:pt>
                <c:pt idx="255">
                  <c:v>1.354999999999972</c:v>
                </c:pt>
                <c:pt idx="256">
                  <c:v>1.355999999999972</c:v>
                </c:pt>
                <c:pt idx="257">
                  <c:v>1.356999999999972</c:v>
                </c:pt>
                <c:pt idx="258">
                  <c:v>1.357999999999972</c:v>
                </c:pt>
                <c:pt idx="259">
                  <c:v>1.358999999999972</c:v>
                </c:pt>
                <c:pt idx="260">
                  <c:v>1.359999999999971</c:v>
                </c:pt>
                <c:pt idx="261">
                  <c:v>1.360999999999971</c:v>
                </c:pt>
                <c:pt idx="262">
                  <c:v>1.361999999999971</c:v>
                </c:pt>
                <c:pt idx="263">
                  <c:v>1.362999999999971</c:v>
                </c:pt>
                <c:pt idx="264">
                  <c:v>1.363999999999971</c:v>
                </c:pt>
                <c:pt idx="265">
                  <c:v>1.364999999999971</c:v>
                </c:pt>
                <c:pt idx="266">
                  <c:v>1.365999999999971</c:v>
                </c:pt>
                <c:pt idx="267">
                  <c:v>1.366999999999971</c:v>
                </c:pt>
                <c:pt idx="268">
                  <c:v>1.367999999999971</c:v>
                </c:pt>
                <c:pt idx="269">
                  <c:v>1.36899999999997</c:v>
                </c:pt>
                <c:pt idx="270">
                  <c:v>1.36999999999997</c:v>
                </c:pt>
                <c:pt idx="271">
                  <c:v>1.37099999999997</c:v>
                </c:pt>
                <c:pt idx="272">
                  <c:v>1.37199999999997</c:v>
                </c:pt>
                <c:pt idx="273">
                  <c:v>1.37299999999997</c:v>
                </c:pt>
                <c:pt idx="274">
                  <c:v>1.37399999999997</c:v>
                </c:pt>
                <c:pt idx="275">
                  <c:v>1.37499999999997</c:v>
                </c:pt>
                <c:pt idx="276">
                  <c:v>1.37599999999997</c:v>
                </c:pt>
                <c:pt idx="277">
                  <c:v>1.37699999999997</c:v>
                </c:pt>
                <c:pt idx="278">
                  <c:v>1.377999999999969</c:v>
                </c:pt>
                <c:pt idx="279">
                  <c:v>1.378999999999969</c:v>
                </c:pt>
                <c:pt idx="280">
                  <c:v>1.379999999999969</c:v>
                </c:pt>
                <c:pt idx="281">
                  <c:v>1.380999999999969</c:v>
                </c:pt>
                <c:pt idx="282">
                  <c:v>1.381999999999969</c:v>
                </c:pt>
                <c:pt idx="283">
                  <c:v>1.382999999999969</c:v>
                </c:pt>
                <c:pt idx="284">
                  <c:v>1.383999999999969</c:v>
                </c:pt>
                <c:pt idx="285">
                  <c:v>1.384999999999969</c:v>
                </c:pt>
                <c:pt idx="286">
                  <c:v>1.385999999999969</c:v>
                </c:pt>
                <c:pt idx="287">
                  <c:v>1.386999999999968</c:v>
                </c:pt>
                <c:pt idx="288">
                  <c:v>1.387999999999968</c:v>
                </c:pt>
                <c:pt idx="289">
                  <c:v>1.388999999999968</c:v>
                </c:pt>
                <c:pt idx="290">
                  <c:v>1.389999999999968</c:v>
                </c:pt>
                <c:pt idx="291">
                  <c:v>1.390999999999968</c:v>
                </c:pt>
                <c:pt idx="292">
                  <c:v>1.391999999999968</c:v>
                </c:pt>
                <c:pt idx="293">
                  <c:v>1.392999999999968</c:v>
                </c:pt>
                <c:pt idx="294">
                  <c:v>1.393999999999968</c:v>
                </c:pt>
                <c:pt idx="295">
                  <c:v>1.394999999999968</c:v>
                </c:pt>
                <c:pt idx="296">
                  <c:v>1.395999999999967</c:v>
                </c:pt>
                <c:pt idx="297">
                  <c:v>1.396999999999967</c:v>
                </c:pt>
                <c:pt idx="298">
                  <c:v>1.397999999999967</c:v>
                </c:pt>
                <c:pt idx="299">
                  <c:v>1.398999999999967</c:v>
                </c:pt>
                <c:pt idx="300">
                  <c:v>1.399999999999967</c:v>
                </c:pt>
              </c:numCache>
            </c:numRef>
          </c:xVal>
          <c:yVal>
            <c:numRef>
              <c:f>'Digi Payoff'!$E$5:$E$305</c:f>
              <c:numCache>
                <c:formatCode>General</c:formatCode>
                <c:ptCount val="301"/>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-0.00999999999983458</c:v>
                </c:pt>
                <c:pt idx="152">
                  <c:v>-0.0199999999998335</c:v>
                </c:pt>
                <c:pt idx="153">
                  <c:v>-0.0299999999998324</c:v>
                </c:pt>
                <c:pt idx="154">
                  <c:v>-0.0399999999998313</c:v>
                </c:pt>
                <c:pt idx="155">
                  <c:v>-0.0499999999998302</c:v>
                </c:pt>
                <c:pt idx="156">
                  <c:v>-0.0599999999998291</c:v>
                </c:pt>
                <c:pt idx="157">
                  <c:v>-0.069999999999828</c:v>
                </c:pt>
                <c:pt idx="158">
                  <c:v>-0.0799999999998269</c:v>
                </c:pt>
                <c:pt idx="159">
                  <c:v>-0.0899999999998258</c:v>
                </c:pt>
                <c:pt idx="160">
                  <c:v>-0.0999999999998246</c:v>
                </c:pt>
                <c:pt idx="161">
                  <c:v>-0.109999999999824</c:v>
                </c:pt>
                <c:pt idx="162">
                  <c:v>-0.119999999999822</c:v>
                </c:pt>
                <c:pt idx="163">
                  <c:v>-0.129999999999821</c:v>
                </c:pt>
                <c:pt idx="164">
                  <c:v>-0.13999999999982</c:v>
                </c:pt>
                <c:pt idx="165">
                  <c:v>-0.149999999999819</c:v>
                </c:pt>
                <c:pt idx="166">
                  <c:v>-0.159999999999818</c:v>
                </c:pt>
                <c:pt idx="167">
                  <c:v>-0.169999999999817</c:v>
                </c:pt>
                <c:pt idx="168">
                  <c:v>-0.179999999999816</c:v>
                </c:pt>
                <c:pt idx="169">
                  <c:v>-0.189999999999815</c:v>
                </c:pt>
                <c:pt idx="170">
                  <c:v>-0.199999999999814</c:v>
                </c:pt>
                <c:pt idx="171">
                  <c:v>-0.209999999999813</c:v>
                </c:pt>
                <c:pt idx="172">
                  <c:v>-0.219999999999811</c:v>
                </c:pt>
                <c:pt idx="173">
                  <c:v>-0.22999999999981</c:v>
                </c:pt>
                <c:pt idx="174">
                  <c:v>-0.239999999999809</c:v>
                </c:pt>
                <c:pt idx="175">
                  <c:v>-0.249999999999808</c:v>
                </c:pt>
                <c:pt idx="176">
                  <c:v>-0.259999999999807</c:v>
                </c:pt>
                <c:pt idx="177">
                  <c:v>-0.269999999999806</c:v>
                </c:pt>
                <c:pt idx="178">
                  <c:v>-0.279999999999805</c:v>
                </c:pt>
                <c:pt idx="179">
                  <c:v>-0.289999999999804</c:v>
                </c:pt>
                <c:pt idx="180">
                  <c:v>-0.299999999999803</c:v>
                </c:pt>
                <c:pt idx="181">
                  <c:v>-0.309999999999801</c:v>
                </c:pt>
                <c:pt idx="182">
                  <c:v>-0.3199999999998</c:v>
                </c:pt>
                <c:pt idx="183">
                  <c:v>-0.329999999999799</c:v>
                </c:pt>
                <c:pt idx="184">
                  <c:v>-0.339999999999798</c:v>
                </c:pt>
                <c:pt idx="185">
                  <c:v>-0.349999999999797</c:v>
                </c:pt>
                <c:pt idx="186">
                  <c:v>-0.359999999999796</c:v>
                </c:pt>
                <c:pt idx="187">
                  <c:v>-0.369999999999795</c:v>
                </c:pt>
                <c:pt idx="188">
                  <c:v>-0.379999999999794</c:v>
                </c:pt>
                <c:pt idx="189">
                  <c:v>-0.389999999999793</c:v>
                </c:pt>
                <c:pt idx="190">
                  <c:v>-0.399999999999792</c:v>
                </c:pt>
                <c:pt idx="191">
                  <c:v>-0.409999999999791</c:v>
                </c:pt>
                <c:pt idx="192">
                  <c:v>-0.419999999999789</c:v>
                </c:pt>
                <c:pt idx="193">
                  <c:v>-0.429999999999788</c:v>
                </c:pt>
                <c:pt idx="194">
                  <c:v>-0.439999999999787</c:v>
                </c:pt>
                <c:pt idx="195">
                  <c:v>-0.449999999999786</c:v>
                </c:pt>
                <c:pt idx="196">
                  <c:v>-0.459999999999785</c:v>
                </c:pt>
                <c:pt idx="197">
                  <c:v>-0.469999999999784</c:v>
                </c:pt>
                <c:pt idx="198">
                  <c:v>-0.479999999999783</c:v>
                </c:pt>
                <c:pt idx="199">
                  <c:v>-0.489999999999782</c:v>
                </c:pt>
                <c:pt idx="200">
                  <c:v>-0.499999999999781</c:v>
                </c:pt>
                <c:pt idx="201">
                  <c:v>-0.50999999999978</c:v>
                </c:pt>
                <c:pt idx="202">
                  <c:v>-0.519999999999778</c:v>
                </c:pt>
                <c:pt idx="203">
                  <c:v>-0.529999999999777</c:v>
                </c:pt>
                <c:pt idx="204">
                  <c:v>-0.539999999999776</c:v>
                </c:pt>
                <c:pt idx="205">
                  <c:v>-0.549999999999775</c:v>
                </c:pt>
                <c:pt idx="206">
                  <c:v>-0.559999999999774</c:v>
                </c:pt>
                <c:pt idx="207">
                  <c:v>-0.569999999999773</c:v>
                </c:pt>
                <c:pt idx="208">
                  <c:v>-0.579999999999772</c:v>
                </c:pt>
                <c:pt idx="209">
                  <c:v>-0.589999999999771</c:v>
                </c:pt>
                <c:pt idx="210">
                  <c:v>-0.59999999999977</c:v>
                </c:pt>
                <c:pt idx="211">
                  <c:v>-0.609999999999768</c:v>
                </c:pt>
                <c:pt idx="212">
                  <c:v>-0.619999999999767</c:v>
                </c:pt>
                <c:pt idx="213">
                  <c:v>-0.629999999999766</c:v>
                </c:pt>
                <c:pt idx="214">
                  <c:v>-0.639999999999765</c:v>
                </c:pt>
                <c:pt idx="215">
                  <c:v>-0.649999999999764</c:v>
                </c:pt>
                <c:pt idx="216">
                  <c:v>-0.659999999999763</c:v>
                </c:pt>
                <c:pt idx="217">
                  <c:v>-0.669999999999762</c:v>
                </c:pt>
                <c:pt idx="218">
                  <c:v>-0.679999999999761</c:v>
                </c:pt>
                <c:pt idx="219">
                  <c:v>-0.68999999999976</c:v>
                </c:pt>
                <c:pt idx="220">
                  <c:v>-0.699999999999758</c:v>
                </c:pt>
                <c:pt idx="221">
                  <c:v>-0.709999999999757</c:v>
                </c:pt>
                <c:pt idx="222">
                  <c:v>-0.719999999999756</c:v>
                </c:pt>
                <c:pt idx="223">
                  <c:v>-0.729999999999755</c:v>
                </c:pt>
                <c:pt idx="224">
                  <c:v>-0.739999999999754</c:v>
                </c:pt>
                <c:pt idx="225">
                  <c:v>-0.749999999999753</c:v>
                </c:pt>
                <c:pt idx="226">
                  <c:v>-0.759999999999752</c:v>
                </c:pt>
                <c:pt idx="227">
                  <c:v>-0.769999999999751</c:v>
                </c:pt>
                <c:pt idx="228">
                  <c:v>-0.77999999999975</c:v>
                </c:pt>
                <c:pt idx="229">
                  <c:v>-0.789999999999749</c:v>
                </c:pt>
                <c:pt idx="230">
                  <c:v>-0.799999999999747</c:v>
                </c:pt>
                <c:pt idx="231">
                  <c:v>-0.809999999999746</c:v>
                </c:pt>
                <c:pt idx="232">
                  <c:v>-0.819999999999745</c:v>
                </c:pt>
                <c:pt idx="233">
                  <c:v>-0.829999999999744</c:v>
                </c:pt>
                <c:pt idx="234">
                  <c:v>-0.839999999999743</c:v>
                </c:pt>
                <c:pt idx="235">
                  <c:v>-0.849999999999742</c:v>
                </c:pt>
                <c:pt idx="236">
                  <c:v>-0.859999999999741</c:v>
                </c:pt>
                <c:pt idx="237">
                  <c:v>-0.86999999999974</c:v>
                </c:pt>
                <c:pt idx="238">
                  <c:v>-0.879999999999739</c:v>
                </c:pt>
                <c:pt idx="239">
                  <c:v>-0.889999999999738</c:v>
                </c:pt>
                <c:pt idx="240">
                  <c:v>-0.899999999999736</c:v>
                </c:pt>
                <c:pt idx="241">
                  <c:v>-0.909999999999735</c:v>
                </c:pt>
                <c:pt idx="242">
                  <c:v>-0.919999999999734</c:v>
                </c:pt>
                <c:pt idx="243">
                  <c:v>-0.929999999999733</c:v>
                </c:pt>
                <c:pt idx="244">
                  <c:v>-0.939999999999732</c:v>
                </c:pt>
                <c:pt idx="245">
                  <c:v>-0.949999999999731</c:v>
                </c:pt>
                <c:pt idx="246">
                  <c:v>-0.95999999999973</c:v>
                </c:pt>
                <c:pt idx="247">
                  <c:v>-0.969999999999729</c:v>
                </c:pt>
                <c:pt idx="248">
                  <c:v>-0.979999999999728</c:v>
                </c:pt>
                <c:pt idx="249">
                  <c:v>-0.989999999999727</c:v>
                </c:pt>
                <c:pt idx="250">
                  <c:v>-0.999999999999726</c:v>
                </c:pt>
                <c:pt idx="251">
                  <c:v>-1.000000000000001</c:v>
                </c:pt>
                <c:pt idx="252">
                  <c:v>-1.000000000000001</c:v>
                </c:pt>
                <c:pt idx="253">
                  <c:v>-1.000000000000001</c:v>
                </c:pt>
                <c:pt idx="254">
                  <c:v>-1.000000000000001</c:v>
                </c:pt>
                <c:pt idx="255">
                  <c:v>-1.000000000000001</c:v>
                </c:pt>
                <c:pt idx="256">
                  <c:v>-1.000000000000001</c:v>
                </c:pt>
                <c:pt idx="257">
                  <c:v>-1.000000000000001</c:v>
                </c:pt>
                <c:pt idx="258">
                  <c:v>-1.000000000000001</c:v>
                </c:pt>
                <c:pt idx="259">
                  <c:v>-1.000000000000001</c:v>
                </c:pt>
                <c:pt idx="260">
                  <c:v>-1.000000000000001</c:v>
                </c:pt>
                <c:pt idx="261">
                  <c:v>-1.000000000000001</c:v>
                </c:pt>
                <c:pt idx="262">
                  <c:v>-1.000000000000001</c:v>
                </c:pt>
                <c:pt idx="263">
                  <c:v>-1.000000000000001</c:v>
                </c:pt>
                <c:pt idx="264">
                  <c:v>-1.000000000000001</c:v>
                </c:pt>
                <c:pt idx="265">
                  <c:v>-1.000000000000001</c:v>
                </c:pt>
                <c:pt idx="266">
                  <c:v>-1.000000000000001</c:v>
                </c:pt>
                <c:pt idx="267">
                  <c:v>-1.000000000000001</c:v>
                </c:pt>
                <c:pt idx="268">
                  <c:v>-1.000000000000001</c:v>
                </c:pt>
                <c:pt idx="269">
                  <c:v>-1.000000000000001</c:v>
                </c:pt>
                <c:pt idx="270">
                  <c:v>-1.000000000000001</c:v>
                </c:pt>
                <c:pt idx="271">
                  <c:v>-1.000000000000001</c:v>
                </c:pt>
                <c:pt idx="272">
                  <c:v>-1.000000000000001</c:v>
                </c:pt>
                <c:pt idx="273">
                  <c:v>-1.000000000000001</c:v>
                </c:pt>
                <c:pt idx="274">
                  <c:v>-1.000000000000001</c:v>
                </c:pt>
                <c:pt idx="275">
                  <c:v>-1.000000000000001</c:v>
                </c:pt>
                <c:pt idx="276">
                  <c:v>-1.000000000000001</c:v>
                </c:pt>
                <c:pt idx="277">
                  <c:v>-1.000000000000001</c:v>
                </c:pt>
                <c:pt idx="278">
                  <c:v>-1.000000000000001</c:v>
                </c:pt>
                <c:pt idx="279">
                  <c:v>-1.000000000000001</c:v>
                </c:pt>
                <c:pt idx="280">
                  <c:v>-1.000000000000001</c:v>
                </c:pt>
                <c:pt idx="281">
                  <c:v>-1.000000000000001</c:v>
                </c:pt>
                <c:pt idx="282">
                  <c:v>-1.000000000000001</c:v>
                </c:pt>
                <c:pt idx="283">
                  <c:v>-1.000000000000001</c:v>
                </c:pt>
                <c:pt idx="284">
                  <c:v>-1.000000000000001</c:v>
                </c:pt>
                <c:pt idx="285">
                  <c:v>-1.000000000000001</c:v>
                </c:pt>
                <c:pt idx="286">
                  <c:v>-1.000000000000001</c:v>
                </c:pt>
                <c:pt idx="287">
                  <c:v>-1.000000000000001</c:v>
                </c:pt>
                <c:pt idx="288">
                  <c:v>-1.000000000000001</c:v>
                </c:pt>
                <c:pt idx="289">
                  <c:v>-1.000000000000001</c:v>
                </c:pt>
                <c:pt idx="290">
                  <c:v>-1.000000000000001</c:v>
                </c:pt>
                <c:pt idx="291">
                  <c:v>-1.000000000000001</c:v>
                </c:pt>
                <c:pt idx="292">
                  <c:v>-1.000000000000001</c:v>
                </c:pt>
                <c:pt idx="293">
                  <c:v>-1.000000000000001</c:v>
                </c:pt>
                <c:pt idx="294">
                  <c:v>-1.000000000000001</c:v>
                </c:pt>
                <c:pt idx="295">
                  <c:v>-1.000000000000001</c:v>
                </c:pt>
                <c:pt idx="296">
                  <c:v>-1.000000000000001</c:v>
                </c:pt>
                <c:pt idx="297">
                  <c:v>-1.000000000000001</c:v>
                </c:pt>
                <c:pt idx="298">
                  <c:v>-1.000000000000001</c:v>
                </c:pt>
                <c:pt idx="299">
                  <c:v>-1.000000000000001</c:v>
                </c:pt>
                <c:pt idx="300">
                  <c:v>-1.000000000000001</c:v>
                </c:pt>
              </c:numCache>
            </c:numRef>
          </c:yVal>
          <c:smooth val="0"/>
        </c:ser>
        <c:ser>
          <c:idx val="1"/>
          <c:order val="1"/>
          <c:tx>
            <c:strRef>
              <c:f>'Digi Payoff'!$C$4</c:f>
              <c:strCache>
                <c:ptCount val="1"/>
                <c:pt idx="0">
                  <c:v>Digital Payoff</c:v>
                </c:pt>
              </c:strCache>
            </c:strRef>
          </c:tx>
          <c:spPr>
            <a:ln>
              <a:solidFill>
                <a:srgbClr val="FF0000"/>
              </a:solidFill>
            </a:ln>
          </c:spPr>
          <c:marker>
            <c:symbol val="none"/>
          </c:marker>
          <c:xVal>
            <c:numRef>
              <c:f>'Digi Payoff'!$A$5:$A$305</c:f>
              <c:numCache>
                <c:formatCode>General</c:formatCode>
                <c:ptCount val="301"/>
                <c:pt idx="0">
                  <c:v>1.1</c:v>
                </c:pt>
                <c:pt idx="1">
                  <c:v>1.101</c:v>
                </c:pt>
                <c:pt idx="2">
                  <c:v>1.102</c:v>
                </c:pt>
                <c:pt idx="3">
                  <c:v>1.103</c:v>
                </c:pt>
                <c:pt idx="4">
                  <c:v>1.104</c:v>
                </c:pt>
                <c:pt idx="5">
                  <c:v>1.105</c:v>
                </c:pt>
                <c:pt idx="6">
                  <c:v>1.105999999999999</c:v>
                </c:pt>
                <c:pt idx="7">
                  <c:v>1.106999999999999</c:v>
                </c:pt>
                <c:pt idx="8">
                  <c:v>1.107999999999999</c:v>
                </c:pt>
                <c:pt idx="9">
                  <c:v>1.108999999999999</c:v>
                </c:pt>
                <c:pt idx="10">
                  <c:v>1.109999999999999</c:v>
                </c:pt>
                <c:pt idx="11">
                  <c:v>1.110999999999999</c:v>
                </c:pt>
                <c:pt idx="12">
                  <c:v>1.111999999999999</c:v>
                </c:pt>
                <c:pt idx="13">
                  <c:v>1.112999999999999</c:v>
                </c:pt>
                <c:pt idx="14">
                  <c:v>1.113999999999999</c:v>
                </c:pt>
                <c:pt idx="15">
                  <c:v>1.114999999999998</c:v>
                </c:pt>
                <c:pt idx="16">
                  <c:v>1.115999999999998</c:v>
                </c:pt>
                <c:pt idx="17">
                  <c:v>1.116999999999998</c:v>
                </c:pt>
                <c:pt idx="18">
                  <c:v>1.117999999999998</c:v>
                </c:pt>
                <c:pt idx="19">
                  <c:v>1.118999999999998</c:v>
                </c:pt>
                <c:pt idx="20">
                  <c:v>1.119999999999998</c:v>
                </c:pt>
                <c:pt idx="21">
                  <c:v>1.120999999999998</c:v>
                </c:pt>
                <c:pt idx="22">
                  <c:v>1.121999999999998</c:v>
                </c:pt>
                <c:pt idx="23">
                  <c:v>1.122999999999998</c:v>
                </c:pt>
                <c:pt idx="24">
                  <c:v>1.123999999999997</c:v>
                </c:pt>
                <c:pt idx="25">
                  <c:v>1.124999999999997</c:v>
                </c:pt>
                <c:pt idx="26">
                  <c:v>1.125999999999997</c:v>
                </c:pt>
                <c:pt idx="27">
                  <c:v>1.126999999999997</c:v>
                </c:pt>
                <c:pt idx="28">
                  <c:v>1.127999999999997</c:v>
                </c:pt>
                <c:pt idx="29">
                  <c:v>1.128999999999997</c:v>
                </c:pt>
                <c:pt idx="30">
                  <c:v>1.129999999999997</c:v>
                </c:pt>
                <c:pt idx="31">
                  <c:v>1.130999999999997</c:v>
                </c:pt>
                <c:pt idx="32">
                  <c:v>1.131999999999997</c:v>
                </c:pt>
                <c:pt idx="33">
                  <c:v>1.132999999999996</c:v>
                </c:pt>
                <c:pt idx="34">
                  <c:v>1.133999999999996</c:v>
                </c:pt>
                <c:pt idx="35">
                  <c:v>1.134999999999996</c:v>
                </c:pt>
                <c:pt idx="36">
                  <c:v>1.135999999999996</c:v>
                </c:pt>
                <c:pt idx="37">
                  <c:v>1.136999999999996</c:v>
                </c:pt>
                <c:pt idx="38">
                  <c:v>1.137999999999996</c:v>
                </c:pt>
                <c:pt idx="39">
                  <c:v>1.138999999999996</c:v>
                </c:pt>
                <c:pt idx="40">
                  <c:v>1.139999999999996</c:v>
                </c:pt>
                <c:pt idx="41">
                  <c:v>1.140999999999996</c:v>
                </c:pt>
                <c:pt idx="42">
                  <c:v>1.141999999999995</c:v>
                </c:pt>
                <c:pt idx="43">
                  <c:v>1.142999999999995</c:v>
                </c:pt>
                <c:pt idx="44">
                  <c:v>1.143999999999995</c:v>
                </c:pt>
                <c:pt idx="45">
                  <c:v>1.144999999999995</c:v>
                </c:pt>
                <c:pt idx="46">
                  <c:v>1.145999999999995</c:v>
                </c:pt>
                <c:pt idx="47">
                  <c:v>1.146999999999995</c:v>
                </c:pt>
                <c:pt idx="48">
                  <c:v>1.147999999999995</c:v>
                </c:pt>
                <c:pt idx="49">
                  <c:v>1.148999999999995</c:v>
                </c:pt>
                <c:pt idx="50">
                  <c:v>1.149999999999995</c:v>
                </c:pt>
                <c:pt idx="51">
                  <c:v>1.150999999999994</c:v>
                </c:pt>
                <c:pt idx="52">
                  <c:v>1.151999999999994</c:v>
                </c:pt>
                <c:pt idx="53">
                  <c:v>1.152999999999994</c:v>
                </c:pt>
                <c:pt idx="54">
                  <c:v>1.153999999999994</c:v>
                </c:pt>
                <c:pt idx="55">
                  <c:v>1.154999999999994</c:v>
                </c:pt>
                <c:pt idx="56">
                  <c:v>1.155999999999994</c:v>
                </c:pt>
                <c:pt idx="57">
                  <c:v>1.156999999999994</c:v>
                </c:pt>
                <c:pt idx="58">
                  <c:v>1.157999999999994</c:v>
                </c:pt>
                <c:pt idx="59">
                  <c:v>1.158999999999994</c:v>
                </c:pt>
                <c:pt idx="60">
                  <c:v>1.159999999999993</c:v>
                </c:pt>
                <c:pt idx="61">
                  <c:v>1.160999999999993</c:v>
                </c:pt>
                <c:pt idx="62">
                  <c:v>1.161999999999993</c:v>
                </c:pt>
                <c:pt idx="63">
                  <c:v>1.162999999999993</c:v>
                </c:pt>
                <c:pt idx="64">
                  <c:v>1.163999999999993</c:v>
                </c:pt>
                <c:pt idx="65">
                  <c:v>1.164999999999993</c:v>
                </c:pt>
                <c:pt idx="66">
                  <c:v>1.165999999999993</c:v>
                </c:pt>
                <c:pt idx="67">
                  <c:v>1.166999999999993</c:v>
                </c:pt>
                <c:pt idx="68">
                  <c:v>1.167999999999993</c:v>
                </c:pt>
                <c:pt idx="69">
                  <c:v>1.168999999999992</c:v>
                </c:pt>
                <c:pt idx="70">
                  <c:v>1.169999999999992</c:v>
                </c:pt>
                <c:pt idx="71">
                  <c:v>1.170999999999992</c:v>
                </c:pt>
                <c:pt idx="72">
                  <c:v>1.171999999999992</c:v>
                </c:pt>
                <c:pt idx="73">
                  <c:v>1.172999999999992</c:v>
                </c:pt>
                <c:pt idx="74">
                  <c:v>1.173999999999992</c:v>
                </c:pt>
                <c:pt idx="75">
                  <c:v>1.174999999999992</c:v>
                </c:pt>
                <c:pt idx="76">
                  <c:v>1.175999999999992</c:v>
                </c:pt>
                <c:pt idx="77">
                  <c:v>1.176999999999992</c:v>
                </c:pt>
                <c:pt idx="78">
                  <c:v>1.177999999999991</c:v>
                </c:pt>
                <c:pt idx="79">
                  <c:v>1.178999999999991</c:v>
                </c:pt>
                <c:pt idx="80">
                  <c:v>1.179999999999991</c:v>
                </c:pt>
                <c:pt idx="81">
                  <c:v>1.180999999999991</c:v>
                </c:pt>
                <c:pt idx="82">
                  <c:v>1.181999999999991</c:v>
                </c:pt>
                <c:pt idx="83">
                  <c:v>1.182999999999991</c:v>
                </c:pt>
                <c:pt idx="84">
                  <c:v>1.183999999999991</c:v>
                </c:pt>
                <c:pt idx="85">
                  <c:v>1.184999999999991</c:v>
                </c:pt>
                <c:pt idx="86">
                  <c:v>1.185999999999991</c:v>
                </c:pt>
                <c:pt idx="87">
                  <c:v>1.18699999999999</c:v>
                </c:pt>
                <c:pt idx="88">
                  <c:v>1.18799999999999</c:v>
                </c:pt>
                <c:pt idx="89">
                  <c:v>1.18899999999999</c:v>
                </c:pt>
                <c:pt idx="90">
                  <c:v>1.18999999999999</c:v>
                </c:pt>
                <c:pt idx="91">
                  <c:v>1.19099999999999</c:v>
                </c:pt>
                <c:pt idx="92">
                  <c:v>1.19199999999999</c:v>
                </c:pt>
                <c:pt idx="93">
                  <c:v>1.19299999999999</c:v>
                </c:pt>
                <c:pt idx="94">
                  <c:v>1.19399999999999</c:v>
                </c:pt>
                <c:pt idx="95">
                  <c:v>1.19499999999999</c:v>
                </c:pt>
                <c:pt idx="96">
                  <c:v>1.195999999999989</c:v>
                </c:pt>
                <c:pt idx="97">
                  <c:v>1.196999999999989</c:v>
                </c:pt>
                <c:pt idx="98">
                  <c:v>1.197999999999989</c:v>
                </c:pt>
                <c:pt idx="99">
                  <c:v>1.198999999999989</c:v>
                </c:pt>
                <c:pt idx="100">
                  <c:v>1.199999999999989</c:v>
                </c:pt>
                <c:pt idx="101">
                  <c:v>1.200999999999989</c:v>
                </c:pt>
                <c:pt idx="102">
                  <c:v>1.201999999999989</c:v>
                </c:pt>
                <c:pt idx="103">
                  <c:v>1.202999999999989</c:v>
                </c:pt>
                <c:pt idx="104">
                  <c:v>1.203999999999989</c:v>
                </c:pt>
                <c:pt idx="105">
                  <c:v>1.204999999999989</c:v>
                </c:pt>
                <c:pt idx="106">
                  <c:v>1.205999999999988</c:v>
                </c:pt>
                <c:pt idx="107">
                  <c:v>1.206999999999988</c:v>
                </c:pt>
                <c:pt idx="108">
                  <c:v>1.207999999999988</c:v>
                </c:pt>
                <c:pt idx="109">
                  <c:v>1.208999999999988</c:v>
                </c:pt>
                <c:pt idx="110">
                  <c:v>1.209999999999988</c:v>
                </c:pt>
                <c:pt idx="111">
                  <c:v>1.210999999999988</c:v>
                </c:pt>
                <c:pt idx="112">
                  <c:v>1.211999999999988</c:v>
                </c:pt>
                <c:pt idx="113">
                  <c:v>1.212999999999988</c:v>
                </c:pt>
                <c:pt idx="114">
                  <c:v>1.213999999999988</c:v>
                </c:pt>
                <c:pt idx="115">
                  <c:v>1.214999999999987</c:v>
                </c:pt>
                <c:pt idx="116">
                  <c:v>1.215999999999987</c:v>
                </c:pt>
                <c:pt idx="117">
                  <c:v>1.216999999999987</c:v>
                </c:pt>
                <c:pt idx="118">
                  <c:v>1.217999999999987</c:v>
                </c:pt>
                <c:pt idx="119">
                  <c:v>1.218999999999987</c:v>
                </c:pt>
                <c:pt idx="120">
                  <c:v>1.219999999999987</c:v>
                </c:pt>
                <c:pt idx="121">
                  <c:v>1.220999999999987</c:v>
                </c:pt>
                <c:pt idx="122">
                  <c:v>1.221999999999987</c:v>
                </c:pt>
                <c:pt idx="123">
                  <c:v>1.222999999999987</c:v>
                </c:pt>
                <c:pt idx="124">
                  <c:v>1.223999999999986</c:v>
                </c:pt>
                <c:pt idx="125">
                  <c:v>1.224999999999986</c:v>
                </c:pt>
                <c:pt idx="126">
                  <c:v>1.225999999999986</c:v>
                </c:pt>
                <c:pt idx="127">
                  <c:v>1.226999999999986</c:v>
                </c:pt>
                <c:pt idx="128">
                  <c:v>1.227999999999986</c:v>
                </c:pt>
                <c:pt idx="129">
                  <c:v>1.228999999999986</c:v>
                </c:pt>
                <c:pt idx="130">
                  <c:v>1.229999999999986</c:v>
                </c:pt>
                <c:pt idx="131">
                  <c:v>1.230999999999986</c:v>
                </c:pt>
                <c:pt idx="132">
                  <c:v>1.231999999999986</c:v>
                </c:pt>
                <c:pt idx="133">
                  <c:v>1.232999999999985</c:v>
                </c:pt>
                <c:pt idx="134">
                  <c:v>1.233999999999985</c:v>
                </c:pt>
                <c:pt idx="135">
                  <c:v>1.234999999999985</c:v>
                </c:pt>
                <c:pt idx="136">
                  <c:v>1.235999999999985</c:v>
                </c:pt>
                <c:pt idx="137">
                  <c:v>1.236999999999985</c:v>
                </c:pt>
                <c:pt idx="138">
                  <c:v>1.237999999999985</c:v>
                </c:pt>
                <c:pt idx="139">
                  <c:v>1.238999999999985</c:v>
                </c:pt>
                <c:pt idx="140">
                  <c:v>1.239999999999985</c:v>
                </c:pt>
                <c:pt idx="141">
                  <c:v>1.240999999999985</c:v>
                </c:pt>
                <c:pt idx="142">
                  <c:v>1.241999999999984</c:v>
                </c:pt>
                <c:pt idx="143">
                  <c:v>1.242999999999984</c:v>
                </c:pt>
                <c:pt idx="144">
                  <c:v>1.243999999999984</c:v>
                </c:pt>
                <c:pt idx="145">
                  <c:v>1.244999999999984</c:v>
                </c:pt>
                <c:pt idx="146">
                  <c:v>1.245999999999984</c:v>
                </c:pt>
                <c:pt idx="147">
                  <c:v>1.246999999999984</c:v>
                </c:pt>
                <c:pt idx="148">
                  <c:v>1.247999999999984</c:v>
                </c:pt>
                <c:pt idx="149">
                  <c:v>1.248999999999984</c:v>
                </c:pt>
                <c:pt idx="150">
                  <c:v>1.249999999999984</c:v>
                </c:pt>
                <c:pt idx="151">
                  <c:v>1.250999999999983</c:v>
                </c:pt>
                <c:pt idx="152">
                  <c:v>1.251999999999983</c:v>
                </c:pt>
                <c:pt idx="153">
                  <c:v>1.252999999999983</c:v>
                </c:pt>
                <c:pt idx="154">
                  <c:v>1.253999999999983</c:v>
                </c:pt>
                <c:pt idx="155">
                  <c:v>1.254999999999983</c:v>
                </c:pt>
                <c:pt idx="156">
                  <c:v>1.255999999999983</c:v>
                </c:pt>
                <c:pt idx="157">
                  <c:v>1.256999999999983</c:v>
                </c:pt>
                <c:pt idx="158">
                  <c:v>1.257999999999983</c:v>
                </c:pt>
                <c:pt idx="159">
                  <c:v>1.258999999999983</c:v>
                </c:pt>
                <c:pt idx="160">
                  <c:v>1.259999999999982</c:v>
                </c:pt>
                <c:pt idx="161">
                  <c:v>1.260999999999982</c:v>
                </c:pt>
                <c:pt idx="162">
                  <c:v>1.261999999999982</c:v>
                </c:pt>
                <c:pt idx="163">
                  <c:v>1.262999999999982</c:v>
                </c:pt>
                <c:pt idx="164">
                  <c:v>1.263999999999982</c:v>
                </c:pt>
                <c:pt idx="165">
                  <c:v>1.264999999999982</c:v>
                </c:pt>
                <c:pt idx="166">
                  <c:v>1.265999999999982</c:v>
                </c:pt>
                <c:pt idx="167">
                  <c:v>1.266999999999982</c:v>
                </c:pt>
                <c:pt idx="168">
                  <c:v>1.267999999999982</c:v>
                </c:pt>
                <c:pt idx="169">
                  <c:v>1.268999999999981</c:v>
                </c:pt>
                <c:pt idx="170">
                  <c:v>1.269999999999981</c:v>
                </c:pt>
                <c:pt idx="171">
                  <c:v>1.270999999999981</c:v>
                </c:pt>
                <c:pt idx="172">
                  <c:v>1.271999999999981</c:v>
                </c:pt>
                <c:pt idx="173">
                  <c:v>1.272999999999981</c:v>
                </c:pt>
                <c:pt idx="174">
                  <c:v>1.273999999999981</c:v>
                </c:pt>
                <c:pt idx="175">
                  <c:v>1.274999999999981</c:v>
                </c:pt>
                <c:pt idx="176">
                  <c:v>1.275999999999981</c:v>
                </c:pt>
                <c:pt idx="177">
                  <c:v>1.276999999999981</c:v>
                </c:pt>
                <c:pt idx="178">
                  <c:v>1.27799999999998</c:v>
                </c:pt>
                <c:pt idx="179">
                  <c:v>1.27899999999998</c:v>
                </c:pt>
                <c:pt idx="180">
                  <c:v>1.27999999999998</c:v>
                </c:pt>
                <c:pt idx="181">
                  <c:v>1.28099999999998</c:v>
                </c:pt>
                <c:pt idx="182">
                  <c:v>1.28199999999998</c:v>
                </c:pt>
                <c:pt idx="183">
                  <c:v>1.28299999999998</c:v>
                </c:pt>
                <c:pt idx="184">
                  <c:v>1.28399999999998</c:v>
                </c:pt>
                <c:pt idx="185">
                  <c:v>1.28499999999998</c:v>
                </c:pt>
                <c:pt idx="186">
                  <c:v>1.28599999999998</c:v>
                </c:pt>
                <c:pt idx="187">
                  <c:v>1.286999999999979</c:v>
                </c:pt>
                <c:pt idx="188">
                  <c:v>1.287999999999979</c:v>
                </c:pt>
                <c:pt idx="189">
                  <c:v>1.288999999999979</c:v>
                </c:pt>
                <c:pt idx="190">
                  <c:v>1.289999999999979</c:v>
                </c:pt>
                <c:pt idx="191">
                  <c:v>1.290999999999979</c:v>
                </c:pt>
                <c:pt idx="192">
                  <c:v>1.291999999999979</c:v>
                </c:pt>
                <c:pt idx="193">
                  <c:v>1.292999999999979</c:v>
                </c:pt>
                <c:pt idx="194">
                  <c:v>1.293999999999979</c:v>
                </c:pt>
                <c:pt idx="195">
                  <c:v>1.294999999999979</c:v>
                </c:pt>
                <c:pt idx="196">
                  <c:v>1.295999999999978</c:v>
                </c:pt>
                <c:pt idx="197">
                  <c:v>1.296999999999978</c:v>
                </c:pt>
                <c:pt idx="198">
                  <c:v>1.297999999999978</c:v>
                </c:pt>
                <c:pt idx="199">
                  <c:v>1.298999999999978</c:v>
                </c:pt>
                <c:pt idx="200">
                  <c:v>1.299999999999978</c:v>
                </c:pt>
                <c:pt idx="201">
                  <c:v>1.300999999999978</c:v>
                </c:pt>
                <c:pt idx="202">
                  <c:v>1.301999999999978</c:v>
                </c:pt>
                <c:pt idx="203">
                  <c:v>1.302999999999978</c:v>
                </c:pt>
                <c:pt idx="204">
                  <c:v>1.303999999999978</c:v>
                </c:pt>
                <c:pt idx="205">
                  <c:v>1.304999999999977</c:v>
                </c:pt>
                <c:pt idx="206">
                  <c:v>1.305999999999977</c:v>
                </c:pt>
                <c:pt idx="207">
                  <c:v>1.306999999999977</c:v>
                </c:pt>
                <c:pt idx="208">
                  <c:v>1.307999999999977</c:v>
                </c:pt>
                <c:pt idx="209">
                  <c:v>1.308999999999977</c:v>
                </c:pt>
                <c:pt idx="210">
                  <c:v>1.309999999999977</c:v>
                </c:pt>
                <c:pt idx="211">
                  <c:v>1.310999999999977</c:v>
                </c:pt>
                <c:pt idx="212">
                  <c:v>1.311999999999977</c:v>
                </c:pt>
                <c:pt idx="213">
                  <c:v>1.312999999999977</c:v>
                </c:pt>
                <c:pt idx="214">
                  <c:v>1.313999999999976</c:v>
                </c:pt>
                <c:pt idx="215">
                  <c:v>1.314999999999976</c:v>
                </c:pt>
                <c:pt idx="216">
                  <c:v>1.315999999999976</c:v>
                </c:pt>
                <c:pt idx="217">
                  <c:v>1.316999999999976</c:v>
                </c:pt>
                <c:pt idx="218">
                  <c:v>1.317999999999976</c:v>
                </c:pt>
                <c:pt idx="219">
                  <c:v>1.318999999999976</c:v>
                </c:pt>
                <c:pt idx="220">
                  <c:v>1.319999999999976</c:v>
                </c:pt>
                <c:pt idx="221">
                  <c:v>1.320999999999976</c:v>
                </c:pt>
                <c:pt idx="222">
                  <c:v>1.321999999999976</c:v>
                </c:pt>
                <c:pt idx="223">
                  <c:v>1.322999999999975</c:v>
                </c:pt>
                <c:pt idx="224">
                  <c:v>1.323999999999975</c:v>
                </c:pt>
                <c:pt idx="225">
                  <c:v>1.324999999999975</c:v>
                </c:pt>
                <c:pt idx="226">
                  <c:v>1.325999999999975</c:v>
                </c:pt>
                <c:pt idx="227">
                  <c:v>1.326999999999975</c:v>
                </c:pt>
                <c:pt idx="228">
                  <c:v>1.327999999999975</c:v>
                </c:pt>
                <c:pt idx="229">
                  <c:v>1.328999999999975</c:v>
                </c:pt>
                <c:pt idx="230">
                  <c:v>1.329999999999975</c:v>
                </c:pt>
                <c:pt idx="231">
                  <c:v>1.330999999999975</c:v>
                </c:pt>
                <c:pt idx="232">
                  <c:v>1.331999999999974</c:v>
                </c:pt>
                <c:pt idx="233">
                  <c:v>1.332999999999974</c:v>
                </c:pt>
                <c:pt idx="234">
                  <c:v>1.333999999999974</c:v>
                </c:pt>
                <c:pt idx="235">
                  <c:v>1.334999999999974</c:v>
                </c:pt>
                <c:pt idx="236">
                  <c:v>1.335999999999974</c:v>
                </c:pt>
                <c:pt idx="237">
                  <c:v>1.336999999999974</c:v>
                </c:pt>
                <c:pt idx="238">
                  <c:v>1.337999999999974</c:v>
                </c:pt>
                <c:pt idx="239">
                  <c:v>1.338999999999974</c:v>
                </c:pt>
                <c:pt idx="240">
                  <c:v>1.339999999999974</c:v>
                </c:pt>
                <c:pt idx="241">
                  <c:v>1.340999999999973</c:v>
                </c:pt>
                <c:pt idx="242">
                  <c:v>1.341999999999973</c:v>
                </c:pt>
                <c:pt idx="243">
                  <c:v>1.342999999999973</c:v>
                </c:pt>
                <c:pt idx="244">
                  <c:v>1.343999999999973</c:v>
                </c:pt>
                <c:pt idx="245">
                  <c:v>1.344999999999973</c:v>
                </c:pt>
                <c:pt idx="246">
                  <c:v>1.345999999999973</c:v>
                </c:pt>
                <c:pt idx="247">
                  <c:v>1.346999999999973</c:v>
                </c:pt>
                <c:pt idx="248">
                  <c:v>1.347999999999973</c:v>
                </c:pt>
                <c:pt idx="249">
                  <c:v>1.348999999999973</c:v>
                </c:pt>
                <c:pt idx="250">
                  <c:v>1.349999999999972</c:v>
                </c:pt>
                <c:pt idx="251">
                  <c:v>1.350999999999972</c:v>
                </c:pt>
                <c:pt idx="252">
                  <c:v>1.351999999999972</c:v>
                </c:pt>
                <c:pt idx="253">
                  <c:v>1.352999999999972</c:v>
                </c:pt>
                <c:pt idx="254">
                  <c:v>1.353999999999972</c:v>
                </c:pt>
                <c:pt idx="255">
                  <c:v>1.354999999999972</c:v>
                </c:pt>
                <c:pt idx="256">
                  <c:v>1.355999999999972</c:v>
                </c:pt>
                <c:pt idx="257">
                  <c:v>1.356999999999972</c:v>
                </c:pt>
                <c:pt idx="258">
                  <c:v>1.357999999999972</c:v>
                </c:pt>
                <c:pt idx="259">
                  <c:v>1.358999999999972</c:v>
                </c:pt>
                <c:pt idx="260">
                  <c:v>1.359999999999971</c:v>
                </c:pt>
                <c:pt idx="261">
                  <c:v>1.360999999999971</c:v>
                </c:pt>
                <c:pt idx="262">
                  <c:v>1.361999999999971</c:v>
                </c:pt>
                <c:pt idx="263">
                  <c:v>1.362999999999971</c:v>
                </c:pt>
                <c:pt idx="264">
                  <c:v>1.363999999999971</c:v>
                </c:pt>
                <c:pt idx="265">
                  <c:v>1.364999999999971</c:v>
                </c:pt>
                <c:pt idx="266">
                  <c:v>1.365999999999971</c:v>
                </c:pt>
                <c:pt idx="267">
                  <c:v>1.366999999999971</c:v>
                </c:pt>
                <c:pt idx="268">
                  <c:v>1.367999999999971</c:v>
                </c:pt>
                <c:pt idx="269">
                  <c:v>1.36899999999997</c:v>
                </c:pt>
                <c:pt idx="270">
                  <c:v>1.36999999999997</c:v>
                </c:pt>
                <c:pt idx="271">
                  <c:v>1.37099999999997</c:v>
                </c:pt>
                <c:pt idx="272">
                  <c:v>1.37199999999997</c:v>
                </c:pt>
                <c:pt idx="273">
                  <c:v>1.37299999999997</c:v>
                </c:pt>
                <c:pt idx="274">
                  <c:v>1.37399999999997</c:v>
                </c:pt>
                <c:pt idx="275">
                  <c:v>1.37499999999997</c:v>
                </c:pt>
                <c:pt idx="276">
                  <c:v>1.37599999999997</c:v>
                </c:pt>
                <c:pt idx="277">
                  <c:v>1.37699999999997</c:v>
                </c:pt>
                <c:pt idx="278">
                  <c:v>1.377999999999969</c:v>
                </c:pt>
                <c:pt idx="279">
                  <c:v>1.378999999999969</c:v>
                </c:pt>
                <c:pt idx="280">
                  <c:v>1.379999999999969</c:v>
                </c:pt>
                <c:pt idx="281">
                  <c:v>1.380999999999969</c:v>
                </c:pt>
                <c:pt idx="282">
                  <c:v>1.381999999999969</c:v>
                </c:pt>
                <c:pt idx="283">
                  <c:v>1.382999999999969</c:v>
                </c:pt>
                <c:pt idx="284">
                  <c:v>1.383999999999969</c:v>
                </c:pt>
                <c:pt idx="285">
                  <c:v>1.384999999999969</c:v>
                </c:pt>
                <c:pt idx="286">
                  <c:v>1.385999999999969</c:v>
                </c:pt>
                <c:pt idx="287">
                  <c:v>1.386999999999968</c:v>
                </c:pt>
                <c:pt idx="288">
                  <c:v>1.387999999999968</c:v>
                </c:pt>
                <c:pt idx="289">
                  <c:v>1.388999999999968</c:v>
                </c:pt>
                <c:pt idx="290">
                  <c:v>1.389999999999968</c:v>
                </c:pt>
                <c:pt idx="291">
                  <c:v>1.390999999999968</c:v>
                </c:pt>
                <c:pt idx="292">
                  <c:v>1.391999999999968</c:v>
                </c:pt>
                <c:pt idx="293">
                  <c:v>1.392999999999968</c:v>
                </c:pt>
                <c:pt idx="294">
                  <c:v>1.393999999999968</c:v>
                </c:pt>
                <c:pt idx="295">
                  <c:v>1.394999999999968</c:v>
                </c:pt>
                <c:pt idx="296">
                  <c:v>1.395999999999967</c:v>
                </c:pt>
                <c:pt idx="297">
                  <c:v>1.396999999999967</c:v>
                </c:pt>
                <c:pt idx="298">
                  <c:v>1.397999999999967</c:v>
                </c:pt>
                <c:pt idx="299">
                  <c:v>1.398999999999967</c:v>
                </c:pt>
                <c:pt idx="300">
                  <c:v>1.399999999999967</c:v>
                </c:pt>
              </c:numCache>
            </c:numRef>
          </c:xVal>
          <c:yVal>
            <c:numRef>
              <c:f>'Digi Payoff'!$C$5:$C$305</c:f>
              <c:numCache>
                <c:formatCode>General</c:formatCode>
                <c:ptCount val="301"/>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1.0</c:v>
                </c:pt>
                <c:pt idx="152">
                  <c:v>1.0</c:v>
                </c:pt>
                <c:pt idx="153">
                  <c:v>1.0</c:v>
                </c:pt>
                <c:pt idx="154">
                  <c:v>1.0</c:v>
                </c:pt>
                <c:pt idx="155">
                  <c:v>1.0</c:v>
                </c:pt>
                <c:pt idx="156">
                  <c:v>1.0</c:v>
                </c:pt>
                <c:pt idx="157">
                  <c:v>1.0</c:v>
                </c:pt>
                <c:pt idx="158">
                  <c:v>1.0</c:v>
                </c:pt>
                <c:pt idx="159">
                  <c:v>1.0</c:v>
                </c:pt>
                <c:pt idx="160">
                  <c:v>1.0</c:v>
                </c:pt>
                <c:pt idx="161">
                  <c:v>1.0</c:v>
                </c:pt>
                <c:pt idx="162">
                  <c:v>1.0</c:v>
                </c:pt>
                <c:pt idx="163">
                  <c:v>1.0</c:v>
                </c:pt>
                <c:pt idx="164">
                  <c:v>1.0</c:v>
                </c:pt>
                <c:pt idx="165">
                  <c:v>1.0</c:v>
                </c:pt>
                <c:pt idx="166">
                  <c:v>1.0</c:v>
                </c:pt>
                <c:pt idx="167">
                  <c:v>1.0</c:v>
                </c:pt>
                <c:pt idx="168">
                  <c:v>1.0</c:v>
                </c:pt>
                <c:pt idx="169">
                  <c:v>1.0</c:v>
                </c:pt>
                <c:pt idx="170">
                  <c:v>1.0</c:v>
                </c:pt>
                <c:pt idx="171">
                  <c:v>1.0</c:v>
                </c:pt>
                <c:pt idx="172">
                  <c:v>1.0</c:v>
                </c:pt>
                <c:pt idx="173">
                  <c:v>1.0</c:v>
                </c:pt>
                <c:pt idx="174">
                  <c:v>1.0</c:v>
                </c:pt>
                <c:pt idx="175">
                  <c:v>1.0</c:v>
                </c:pt>
                <c:pt idx="176">
                  <c:v>1.0</c:v>
                </c:pt>
                <c:pt idx="177">
                  <c:v>1.0</c:v>
                </c:pt>
                <c:pt idx="178">
                  <c:v>1.0</c:v>
                </c:pt>
                <c:pt idx="179">
                  <c:v>1.0</c:v>
                </c:pt>
                <c:pt idx="180">
                  <c:v>1.0</c:v>
                </c:pt>
                <c:pt idx="181">
                  <c:v>1.0</c:v>
                </c:pt>
                <c:pt idx="182">
                  <c:v>1.0</c:v>
                </c:pt>
                <c:pt idx="183">
                  <c:v>1.0</c:v>
                </c:pt>
                <c:pt idx="184">
                  <c:v>1.0</c:v>
                </c:pt>
                <c:pt idx="185">
                  <c:v>1.0</c:v>
                </c:pt>
                <c:pt idx="186">
                  <c:v>1.0</c:v>
                </c:pt>
                <c:pt idx="187">
                  <c:v>1.0</c:v>
                </c:pt>
                <c:pt idx="188">
                  <c:v>1.0</c:v>
                </c:pt>
                <c:pt idx="189">
                  <c:v>1.0</c:v>
                </c:pt>
                <c:pt idx="190">
                  <c:v>1.0</c:v>
                </c:pt>
                <c:pt idx="191">
                  <c:v>1.0</c:v>
                </c:pt>
                <c:pt idx="192">
                  <c:v>1.0</c:v>
                </c:pt>
                <c:pt idx="193">
                  <c:v>1.0</c:v>
                </c:pt>
                <c:pt idx="194">
                  <c:v>1.0</c:v>
                </c:pt>
                <c:pt idx="195">
                  <c:v>1.0</c:v>
                </c:pt>
                <c:pt idx="196">
                  <c:v>1.0</c:v>
                </c:pt>
                <c:pt idx="197">
                  <c:v>1.0</c:v>
                </c:pt>
                <c:pt idx="198">
                  <c:v>1.0</c:v>
                </c:pt>
                <c:pt idx="199">
                  <c:v>1.0</c:v>
                </c:pt>
                <c:pt idx="200">
                  <c:v>1.0</c:v>
                </c:pt>
                <c:pt idx="201">
                  <c:v>1.0</c:v>
                </c:pt>
                <c:pt idx="202">
                  <c:v>1.0</c:v>
                </c:pt>
                <c:pt idx="203">
                  <c:v>1.0</c:v>
                </c:pt>
                <c:pt idx="204">
                  <c:v>1.0</c:v>
                </c:pt>
                <c:pt idx="205">
                  <c:v>1.0</c:v>
                </c:pt>
                <c:pt idx="206">
                  <c:v>1.0</c:v>
                </c:pt>
                <c:pt idx="207">
                  <c:v>1.0</c:v>
                </c:pt>
                <c:pt idx="208">
                  <c:v>1.0</c:v>
                </c:pt>
                <c:pt idx="209">
                  <c:v>1.0</c:v>
                </c:pt>
                <c:pt idx="210">
                  <c:v>1.0</c:v>
                </c:pt>
                <c:pt idx="211">
                  <c:v>1.0</c:v>
                </c:pt>
                <c:pt idx="212">
                  <c:v>1.0</c:v>
                </c:pt>
                <c:pt idx="213">
                  <c:v>1.0</c:v>
                </c:pt>
                <c:pt idx="214">
                  <c:v>1.0</c:v>
                </c:pt>
                <c:pt idx="215">
                  <c:v>1.0</c:v>
                </c:pt>
                <c:pt idx="216">
                  <c:v>1.0</c:v>
                </c:pt>
                <c:pt idx="217">
                  <c:v>1.0</c:v>
                </c:pt>
                <c:pt idx="218">
                  <c:v>1.0</c:v>
                </c:pt>
                <c:pt idx="219">
                  <c:v>1.0</c:v>
                </c:pt>
                <c:pt idx="220">
                  <c:v>1.0</c:v>
                </c:pt>
                <c:pt idx="221">
                  <c:v>1.0</c:v>
                </c:pt>
                <c:pt idx="222">
                  <c:v>1.0</c:v>
                </c:pt>
                <c:pt idx="223">
                  <c:v>1.0</c:v>
                </c:pt>
                <c:pt idx="224">
                  <c:v>1.0</c:v>
                </c:pt>
                <c:pt idx="225">
                  <c:v>1.0</c:v>
                </c:pt>
                <c:pt idx="226">
                  <c:v>1.0</c:v>
                </c:pt>
                <c:pt idx="227">
                  <c:v>1.0</c:v>
                </c:pt>
                <c:pt idx="228">
                  <c:v>1.0</c:v>
                </c:pt>
                <c:pt idx="229">
                  <c:v>1.0</c:v>
                </c:pt>
                <c:pt idx="230">
                  <c:v>1.0</c:v>
                </c:pt>
                <c:pt idx="231">
                  <c:v>1.0</c:v>
                </c:pt>
                <c:pt idx="232">
                  <c:v>1.0</c:v>
                </c:pt>
                <c:pt idx="233">
                  <c:v>1.0</c:v>
                </c:pt>
                <c:pt idx="234">
                  <c:v>1.0</c:v>
                </c:pt>
                <c:pt idx="235">
                  <c:v>1.0</c:v>
                </c:pt>
                <c:pt idx="236">
                  <c:v>1.0</c:v>
                </c:pt>
                <c:pt idx="237">
                  <c:v>1.0</c:v>
                </c:pt>
                <c:pt idx="238">
                  <c:v>1.0</c:v>
                </c:pt>
                <c:pt idx="239">
                  <c:v>1.0</c:v>
                </c:pt>
                <c:pt idx="240">
                  <c:v>1.0</c:v>
                </c:pt>
                <c:pt idx="241">
                  <c:v>1.0</c:v>
                </c:pt>
                <c:pt idx="242">
                  <c:v>1.0</c:v>
                </c:pt>
                <c:pt idx="243">
                  <c:v>1.0</c:v>
                </c:pt>
                <c:pt idx="244">
                  <c:v>1.0</c:v>
                </c:pt>
                <c:pt idx="245">
                  <c:v>1.0</c:v>
                </c:pt>
                <c:pt idx="246">
                  <c:v>1.0</c:v>
                </c:pt>
                <c:pt idx="247">
                  <c:v>1.0</c:v>
                </c:pt>
                <c:pt idx="248">
                  <c:v>1.0</c:v>
                </c:pt>
                <c:pt idx="249">
                  <c:v>1.0</c:v>
                </c:pt>
                <c:pt idx="250">
                  <c:v>1.0</c:v>
                </c:pt>
                <c:pt idx="251">
                  <c:v>1.0</c:v>
                </c:pt>
                <c:pt idx="252">
                  <c:v>1.0</c:v>
                </c:pt>
                <c:pt idx="253">
                  <c:v>1.0</c:v>
                </c:pt>
                <c:pt idx="254">
                  <c:v>1.0</c:v>
                </c:pt>
                <c:pt idx="255">
                  <c:v>1.0</c:v>
                </c:pt>
                <c:pt idx="256">
                  <c:v>1.0</c:v>
                </c:pt>
                <c:pt idx="257">
                  <c:v>1.0</c:v>
                </c:pt>
                <c:pt idx="258">
                  <c:v>1.0</c:v>
                </c:pt>
                <c:pt idx="259">
                  <c:v>1.0</c:v>
                </c:pt>
                <c:pt idx="260">
                  <c:v>1.0</c:v>
                </c:pt>
                <c:pt idx="261">
                  <c:v>1.0</c:v>
                </c:pt>
                <c:pt idx="262">
                  <c:v>1.0</c:v>
                </c:pt>
                <c:pt idx="263">
                  <c:v>1.0</c:v>
                </c:pt>
                <c:pt idx="264">
                  <c:v>1.0</c:v>
                </c:pt>
                <c:pt idx="265">
                  <c:v>1.0</c:v>
                </c:pt>
                <c:pt idx="266">
                  <c:v>1.0</c:v>
                </c:pt>
                <c:pt idx="267">
                  <c:v>1.0</c:v>
                </c:pt>
                <c:pt idx="268">
                  <c:v>1.0</c:v>
                </c:pt>
                <c:pt idx="269">
                  <c:v>1.0</c:v>
                </c:pt>
                <c:pt idx="270">
                  <c:v>1.0</c:v>
                </c:pt>
                <c:pt idx="271">
                  <c:v>1.0</c:v>
                </c:pt>
                <c:pt idx="272">
                  <c:v>1.0</c:v>
                </c:pt>
                <c:pt idx="273">
                  <c:v>1.0</c:v>
                </c:pt>
                <c:pt idx="274">
                  <c:v>1.0</c:v>
                </c:pt>
                <c:pt idx="275">
                  <c:v>1.0</c:v>
                </c:pt>
                <c:pt idx="276">
                  <c:v>1.0</c:v>
                </c:pt>
                <c:pt idx="277">
                  <c:v>1.0</c:v>
                </c:pt>
                <c:pt idx="278">
                  <c:v>1.0</c:v>
                </c:pt>
                <c:pt idx="279">
                  <c:v>1.0</c:v>
                </c:pt>
                <c:pt idx="280">
                  <c:v>1.0</c:v>
                </c:pt>
                <c:pt idx="281">
                  <c:v>1.0</c:v>
                </c:pt>
                <c:pt idx="282">
                  <c:v>1.0</c:v>
                </c:pt>
                <c:pt idx="283">
                  <c:v>1.0</c:v>
                </c:pt>
                <c:pt idx="284">
                  <c:v>1.0</c:v>
                </c:pt>
                <c:pt idx="285">
                  <c:v>1.0</c:v>
                </c:pt>
                <c:pt idx="286">
                  <c:v>1.0</c:v>
                </c:pt>
                <c:pt idx="287">
                  <c:v>1.0</c:v>
                </c:pt>
                <c:pt idx="288">
                  <c:v>1.0</c:v>
                </c:pt>
                <c:pt idx="289">
                  <c:v>1.0</c:v>
                </c:pt>
                <c:pt idx="290">
                  <c:v>1.0</c:v>
                </c:pt>
                <c:pt idx="291">
                  <c:v>1.0</c:v>
                </c:pt>
                <c:pt idx="292">
                  <c:v>1.0</c:v>
                </c:pt>
                <c:pt idx="293">
                  <c:v>1.0</c:v>
                </c:pt>
                <c:pt idx="294">
                  <c:v>1.0</c:v>
                </c:pt>
                <c:pt idx="295">
                  <c:v>1.0</c:v>
                </c:pt>
                <c:pt idx="296">
                  <c:v>1.0</c:v>
                </c:pt>
                <c:pt idx="297">
                  <c:v>1.0</c:v>
                </c:pt>
                <c:pt idx="298">
                  <c:v>1.0</c:v>
                </c:pt>
                <c:pt idx="299">
                  <c:v>1.0</c:v>
                </c:pt>
                <c:pt idx="300">
                  <c:v>1.0</c:v>
                </c:pt>
              </c:numCache>
            </c:numRef>
          </c:yVal>
          <c:smooth val="0"/>
        </c:ser>
        <c:ser>
          <c:idx val="2"/>
          <c:order val="2"/>
          <c:tx>
            <c:strRef>
              <c:f>'Digi Payoff'!$G$4</c:f>
              <c:strCache>
                <c:ptCount val="1"/>
                <c:pt idx="0">
                  <c:v>Hedged Bid Payoff</c:v>
                </c:pt>
              </c:strCache>
            </c:strRef>
          </c:tx>
          <c:spPr>
            <a:ln>
              <a:solidFill>
                <a:srgbClr val="008000"/>
              </a:solidFill>
            </a:ln>
          </c:spPr>
          <c:marker>
            <c:symbol val="none"/>
          </c:marker>
          <c:xVal>
            <c:numRef>
              <c:f>'Digi Payoff'!$A$5:$A$305</c:f>
              <c:numCache>
                <c:formatCode>General</c:formatCode>
                <c:ptCount val="301"/>
                <c:pt idx="0">
                  <c:v>1.1</c:v>
                </c:pt>
                <c:pt idx="1">
                  <c:v>1.101</c:v>
                </c:pt>
                <c:pt idx="2">
                  <c:v>1.102</c:v>
                </c:pt>
                <c:pt idx="3">
                  <c:v>1.103</c:v>
                </c:pt>
                <c:pt idx="4">
                  <c:v>1.104</c:v>
                </c:pt>
                <c:pt idx="5">
                  <c:v>1.105</c:v>
                </c:pt>
                <c:pt idx="6">
                  <c:v>1.105999999999999</c:v>
                </c:pt>
                <c:pt idx="7">
                  <c:v>1.106999999999999</c:v>
                </c:pt>
                <c:pt idx="8">
                  <c:v>1.107999999999999</c:v>
                </c:pt>
                <c:pt idx="9">
                  <c:v>1.108999999999999</c:v>
                </c:pt>
                <c:pt idx="10">
                  <c:v>1.109999999999999</c:v>
                </c:pt>
                <c:pt idx="11">
                  <c:v>1.110999999999999</c:v>
                </c:pt>
                <c:pt idx="12">
                  <c:v>1.111999999999999</c:v>
                </c:pt>
                <c:pt idx="13">
                  <c:v>1.112999999999999</c:v>
                </c:pt>
                <c:pt idx="14">
                  <c:v>1.113999999999999</c:v>
                </c:pt>
                <c:pt idx="15">
                  <c:v>1.114999999999998</c:v>
                </c:pt>
                <c:pt idx="16">
                  <c:v>1.115999999999998</c:v>
                </c:pt>
                <c:pt idx="17">
                  <c:v>1.116999999999998</c:v>
                </c:pt>
                <c:pt idx="18">
                  <c:v>1.117999999999998</c:v>
                </c:pt>
                <c:pt idx="19">
                  <c:v>1.118999999999998</c:v>
                </c:pt>
                <c:pt idx="20">
                  <c:v>1.119999999999998</c:v>
                </c:pt>
                <c:pt idx="21">
                  <c:v>1.120999999999998</c:v>
                </c:pt>
                <c:pt idx="22">
                  <c:v>1.121999999999998</c:v>
                </c:pt>
                <c:pt idx="23">
                  <c:v>1.122999999999998</c:v>
                </c:pt>
                <c:pt idx="24">
                  <c:v>1.123999999999997</c:v>
                </c:pt>
                <c:pt idx="25">
                  <c:v>1.124999999999997</c:v>
                </c:pt>
                <c:pt idx="26">
                  <c:v>1.125999999999997</c:v>
                </c:pt>
                <c:pt idx="27">
                  <c:v>1.126999999999997</c:v>
                </c:pt>
                <c:pt idx="28">
                  <c:v>1.127999999999997</c:v>
                </c:pt>
                <c:pt idx="29">
                  <c:v>1.128999999999997</c:v>
                </c:pt>
                <c:pt idx="30">
                  <c:v>1.129999999999997</c:v>
                </c:pt>
                <c:pt idx="31">
                  <c:v>1.130999999999997</c:v>
                </c:pt>
                <c:pt idx="32">
                  <c:v>1.131999999999997</c:v>
                </c:pt>
                <c:pt idx="33">
                  <c:v>1.132999999999996</c:v>
                </c:pt>
                <c:pt idx="34">
                  <c:v>1.133999999999996</c:v>
                </c:pt>
                <c:pt idx="35">
                  <c:v>1.134999999999996</c:v>
                </c:pt>
                <c:pt idx="36">
                  <c:v>1.135999999999996</c:v>
                </c:pt>
                <c:pt idx="37">
                  <c:v>1.136999999999996</c:v>
                </c:pt>
                <c:pt idx="38">
                  <c:v>1.137999999999996</c:v>
                </c:pt>
                <c:pt idx="39">
                  <c:v>1.138999999999996</c:v>
                </c:pt>
                <c:pt idx="40">
                  <c:v>1.139999999999996</c:v>
                </c:pt>
                <c:pt idx="41">
                  <c:v>1.140999999999996</c:v>
                </c:pt>
                <c:pt idx="42">
                  <c:v>1.141999999999995</c:v>
                </c:pt>
                <c:pt idx="43">
                  <c:v>1.142999999999995</c:v>
                </c:pt>
                <c:pt idx="44">
                  <c:v>1.143999999999995</c:v>
                </c:pt>
                <c:pt idx="45">
                  <c:v>1.144999999999995</c:v>
                </c:pt>
                <c:pt idx="46">
                  <c:v>1.145999999999995</c:v>
                </c:pt>
                <c:pt idx="47">
                  <c:v>1.146999999999995</c:v>
                </c:pt>
                <c:pt idx="48">
                  <c:v>1.147999999999995</c:v>
                </c:pt>
                <c:pt idx="49">
                  <c:v>1.148999999999995</c:v>
                </c:pt>
                <c:pt idx="50">
                  <c:v>1.149999999999995</c:v>
                </c:pt>
                <c:pt idx="51">
                  <c:v>1.150999999999994</c:v>
                </c:pt>
                <c:pt idx="52">
                  <c:v>1.151999999999994</c:v>
                </c:pt>
                <c:pt idx="53">
                  <c:v>1.152999999999994</c:v>
                </c:pt>
                <c:pt idx="54">
                  <c:v>1.153999999999994</c:v>
                </c:pt>
                <c:pt idx="55">
                  <c:v>1.154999999999994</c:v>
                </c:pt>
                <c:pt idx="56">
                  <c:v>1.155999999999994</c:v>
                </c:pt>
                <c:pt idx="57">
                  <c:v>1.156999999999994</c:v>
                </c:pt>
                <c:pt idx="58">
                  <c:v>1.157999999999994</c:v>
                </c:pt>
                <c:pt idx="59">
                  <c:v>1.158999999999994</c:v>
                </c:pt>
                <c:pt idx="60">
                  <c:v>1.159999999999993</c:v>
                </c:pt>
                <c:pt idx="61">
                  <c:v>1.160999999999993</c:v>
                </c:pt>
                <c:pt idx="62">
                  <c:v>1.161999999999993</c:v>
                </c:pt>
                <c:pt idx="63">
                  <c:v>1.162999999999993</c:v>
                </c:pt>
                <c:pt idx="64">
                  <c:v>1.163999999999993</c:v>
                </c:pt>
                <c:pt idx="65">
                  <c:v>1.164999999999993</c:v>
                </c:pt>
                <c:pt idx="66">
                  <c:v>1.165999999999993</c:v>
                </c:pt>
                <c:pt idx="67">
                  <c:v>1.166999999999993</c:v>
                </c:pt>
                <c:pt idx="68">
                  <c:v>1.167999999999993</c:v>
                </c:pt>
                <c:pt idx="69">
                  <c:v>1.168999999999992</c:v>
                </c:pt>
                <c:pt idx="70">
                  <c:v>1.169999999999992</c:v>
                </c:pt>
                <c:pt idx="71">
                  <c:v>1.170999999999992</c:v>
                </c:pt>
                <c:pt idx="72">
                  <c:v>1.171999999999992</c:v>
                </c:pt>
                <c:pt idx="73">
                  <c:v>1.172999999999992</c:v>
                </c:pt>
                <c:pt idx="74">
                  <c:v>1.173999999999992</c:v>
                </c:pt>
                <c:pt idx="75">
                  <c:v>1.174999999999992</c:v>
                </c:pt>
                <c:pt idx="76">
                  <c:v>1.175999999999992</c:v>
                </c:pt>
                <c:pt idx="77">
                  <c:v>1.176999999999992</c:v>
                </c:pt>
                <c:pt idx="78">
                  <c:v>1.177999999999991</c:v>
                </c:pt>
                <c:pt idx="79">
                  <c:v>1.178999999999991</c:v>
                </c:pt>
                <c:pt idx="80">
                  <c:v>1.179999999999991</c:v>
                </c:pt>
                <c:pt idx="81">
                  <c:v>1.180999999999991</c:v>
                </c:pt>
                <c:pt idx="82">
                  <c:v>1.181999999999991</c:v>
                </c:pt>
                <c:pt idx="83">
                  <c:v>1.182999999999991</c:v>
                </c:pt>
                <c:pt idx="84">
                  <c:v>1.183999999999991</c:v>
                </c:pt>
                <c:pt idx="85">
                  <c:v>1.184999999999991</c:v>
                </c:pt>
                <c:pt idx="86">
                  <c:v>1.185999999999991</c:v>
                </c:pt>
                <c:pt idx="87">
                  <c:v>1.18699999999999</c:v>
                </c:pt>
                <c:pt idx="88">
                  <c:v>1.18799999999999</c:v>
                </c:pt>
                <c:pt idx="89">
                  <c:v>1.18899999999999</c:v>
                </c:pt>
                <c:pt idx="90">
                  <c:v>1.18999999999999</c:v>
                </c:pt>
                <c:pt idx="91">
                  <c:v>1.19099999999999</c:v>
                </c:pt>
                <c:pt idx="92">
                  <c:v>1.19199999999999</c:v>
                </c:pt>
                <c:pt idx="93">
                  <c:v>1.19299999999999</c:v>
                </c:pt>
                <c:pt idx="94">
                  <c:v>1.19399999999999</c:v>
                </c:pt>
                <c:pt idx="95">
                  <c:v>1.19499999999999</c:v>
                </c:pt>
                <c:pt idx="96">
                  <c:v>1.195999999999989</c:v>
                </c:pt>
                <c:pt idx="97">
                  <c:v>1.196999999999989</c:v>
                </c:pt>
                <c:pt idx="98">
                  <c:v>1.197999999999989</c:v>
                </c:pt>
                <c:pt idx="99">
                  <c:v>1.198999999999989</c:v>
                </c:pt>
                <c:pt idx="100">
                  <c:v>1.199999999999989</c:v>
                </c:pt>
                <c:pt idx="101">
                  <c:v>1.200999999999989</c:v>
                </c:pt>
                <c:pt idx="102">
                  <c:v>1.201999999999989</c:v>
                </c:pt>
                <c:pt idx="103">
                  <c:v>1.202999999999989</c:v>
                </c:pt>
                <c:pt idx="104">
                  <c:v>1.203999999999989</c:v>
                </c:pt>
                <c:pt idx="105">
                  <c:v>1.204999999999989</c:v>
                </c:pt>
                <c:pt idx="106">
                  <c:v>1.205999999999988</c:v>
                </c:pt>
                <c:pt idx="107">
                  <c:v>1.206999999999988</c:v>
                </c:pt>
                <c:pt idx="108">
                  <c:v>1.207999999999988</c:v>
                </c:pt>
                <c:pt idx="109">
                  <c:v>1.208999999999988</c:v>
                </c:pt>
                <c:pt idx="110">
                  <c:v>1.209999999999988</c:v>
                </c:pt>
                <c:pt idx="111">
                  <c:v>1.210999999999988</c:v>
                </c:pt>
                <c:pt idx="112">
                  <c:v>1.211999999999988</c:v>
                </c:pt>
                <c:pt idx="113">
                  <c:v>1.212999999999988</c:v>
                </c:pt>
                <c:pt idx="114">
                  <c:v>1.213999999999988</c:v>
                </c:pt>
                <c:pt idx="115">
                  <c:v>1.214999999999987</c:v>
                </c:pt>
                <c:pt idx="116">
                  <c:v>1.215999999999987</c:v>
                </c:pt>
                <c:pt idx="117">
                  <c:v>1.216999999999987</c:v>
                </c:pt>
                <c:pt idx="118">
                  <c:v>1.217999999999987</c:v>
                </c:pt>
                <c:pt idx="119">
                  <c:v>1.218999999999987</c:v>
                </c:pt>
                <c:pt idx="120">
                  <c:v>1.219999999999987</c:v>
                </c:pt>
                <c:pt idx="121">
                  <c:v>1.220999999999987</c:v>
                </c:pt>
                <c:pt idx="122">
                  <c:v>1.221999999999987</c:v>
                </c:pt>
                <c:pt idx="123">
                  <c:v>1.222999999999987</c:v>
                </c:pt>
                <c:pt idx="124">
                  <c:v>1.223999999999986</c:v>
                </c:pt>
                <c:pt idx="125">
                  <c:v>1.224999999999986</c:v>
                </c:pt>
                <c:pt idx="126">
                  <c:v>1.225999999999986</c:v>
                </c:pt>
                <c:pt idx="127">
                  <c:v>1.226999999999986</c:v>
                </c:pt>
                <c:pt idx="128">
                  <c:v>1.227999999999986</c:v>
                </c:pt>
                <c:pt idx="129">
                  <c:v>1.228999999999986</c:v>
                </c:pt>
                <c:pt idx="130">
                  <c:v>1.229999999999986</c:v>
                </c:pt>
                <c:pt idx="131">
                  <c:v>1.230999999999986</c:v>
                </c:pt>
                <c:pt idx="132">
                  <c:v>1.231999999999986</c:v>
                </c:pt>
                <c:pt idx="133">
                  <c:v>1.232999999999985</c:v>
                </c:pt>
                <c:pt idx="134">
                  <c:v>1.233999999999985</c:v>
                </c:pt>
                <c:pt idx="135">
                  <c:v>1.234999999999985</c:v>
                </c:pt>
                <c:pt idx="136">
                  <c:v>1.235999999999985</c:v>
                </c:pt>
                <c:pt idx="137">
                  <c:v>1.236999999999985</c:v>
                </c:pt>
                <c:pt idx="138">
                  <c:v>1.237999999999985</c:v>
                </c:pt>
                <c:pt idx="139">
                  <c:v>1.238999999999985</c:v>
                </c:pt>
                <c:pt idx="140">
                  <c:v>1.239999999999985</c:v>
                </c:pt>
                <c:pt idx="141">
                  <c:v>1.240999999999985</c:v>
                </c:pt>
                <c:pt idx="142">
                  <c:v>1.241999999999984</c:v>
                </c:pt>
                <c:pt idx="143">
                  <c:v>1.242999999999984</c:v>
                </c:pt>
                <c:pt idx="144">
                  <c:v>1.243999999999984</c:v>
                </c:pt>
                <c:pt idx="145">
                  <c:v>1.244999999999984</c:v>
                </c:pt>
                <c:pt idx="146">
                  <c:v>1.245999999999984</c:v>
                </c:pt>
                <c:pt idx="147">
                  <c:v>1.246999999999984</c:v>
                </c:pt>
                <c:pt idx="148">
                  <c:v>1.247999999999984</c:v>
                </c:pt>
                <c:pt idx="149">
                  <c:v>1.248999999999984</c:v>
                </c:pt>
                <c:pt idx="150">
                  <c:v>1.249999999999984</c:v>
                </c:pt>
                <c:pt idx="151">
                  <c:v>1.250999999999983</c:v>
                </c:pt>
                <c:pt idx="152">
                  <c:v>1.251999999999983</c:v>
                </c:pt>
                <c:pt idx="153">
                  <c:v>1.252999999999983</c:v>
                </c:pt>
                <c:pt idx="154">
                  <c:v>1.253999999999983</c:v>
                </c:pt>
                <c:pt idx="155">
                  <c:v>1.254999999999983</c:v>
                </c:pt>
                <c:pt idx="156">
                  <c:v>1.255999999999983</c:v>
                </c:pt>
                <c:pt idx="157">
                  <c:v>1.256999999999983</c:v>
                </c:pt>
                <c:pt idx="158">
                  <c:v>1.257999999999983</c:v>
                </c:pt>
                <c:pt idx="159">
                  <c:v>1.258999999999983</c:v>
                </c:pt>
                <c:pt idx="160">
                  <c:v>1.259999999999982</c:v>
                </c:pt>
                <c:pt idx="161">
                  <c:v>1.260999999999982</c:v>
                </c:pt>
                <c:pt idx="162">
                  <c:v>1.261999999999982</c:v>
                </c:pt>
                <c:pt idx="163">
                  <c:v>1.262999999999982</c:v>
                </c:pt>
                <c:pt idx="164">
                  <c:v>1.263999999999982</c:v>
                </c:pt>
                <c:pt idx="165">
                  <c:v>1.264999999999982</c:v>
                </c:pt>
                <c:pt idx="166">
                  <c:v>1.265999999999982</c:v>
                </c:pt>
                <c:pt idx="167">
                  <c:v>1.266999999999982</c:v>
                </c:pt>
                <c:pt idx="168">
                  <c:v>1.267999999999982</c:v>
                </c:pt>
                <c:pt idx="169">
                  <c:v>1.268999999999981</c:v>
                </c:pt>
                <c:pt idx="170">
                  <c:v>1.269999999999981</c:v>
                </c:pt>
                <c:pt idx="171">
                  <c:v>1.270999999999981</c:v>
                </c:pt>
                <c:pt idx="172">
                  <c:v>1.271999999999981</c:v>
                </c:pt>
                <c:pt idx="173">
                  <c:v>1.272999999999981</c:v>
                </c:pt>
                <c:pt idx="174">
                  <c:v>1.273999999999981</c:v>
                </c:pt>
                <c:pt idx="175">
                  <c:v>1.274999999999981</c:v>
                </c:pt>
                <c:pt idx="176">
                  <c:v>1.275999999999981</c:v>
                </c:pt>
                <c:pt idx="177">
                  <c:v>1.276999999999981</c:v>
                </c:pt>
                <c:pt idx="178">
                  <c:v>1.27799999999998</c:v>
                </c:pt>
                <c:pt idx="179">
                  <c:v>1.27899999999998</c:v>
                </c:pt>
                <c:pt idx="180">
                  <c:v>1.27999999999998</c:v>
                </c:pt>
                <c:pt idx="181">
                  <c:v>1.28099999999998</c:v>
                </c:pt>
                <c:pt idx="182">
                  <c:v>1.28199999999998</c:v>
                </c:pt>
                <c:pt idx="183">
                  <c:v>1.28299999999998</c:v>
                </c:pt>
                <c:pt idx="184">
                  <c:v>1.28399999999998</c:v>
                </c:pt>
                <c:pt idx="185">
                  <c:v>1.28499999999998</c:v>
                </c:pt>
                <c:pt idx="186">
                  <c:v>1.28599999999998</c:v>
                </c:pt>
                <c:pt idx="187">
                  <c:v>1.286999999999979</c:v>
                </c:pt>
                <c:pt idx="188">
                  <c:v>1.287999999999979</c:v>
                </c:pt>
                <c:pt idx="189">
                  <c:v>1.288999999999979</c:v>
                </c:pt>
                <c:pt idx="190">
                  <c:v>1.289999999999979</c:v>
                </c:pt>
                <c:pt idx="191">
                  <c:v>1.290999999999979</c:v>
                </c:pt>
                <c:pt idx="192">
                  <c:v>1.291999999999979</c:v>
                </c:pt>
                <c:pt idx="193">
                  <c:v>1.292999999999979</c:v>
                </c:pt>
                <c:pt idx="194">
                  <c:v>1.293999999999979</c:v>
                </c:pt>
                <c:pt idx="195">
                  <c:v>1.294999999999979</c:v>
                </c:pt>
                <c:pt idx="196">
                  <c:v>1.295999999999978</c:v>
                </c:pt>
                <c:pt idx="197">
                  <c:v>1.296999999999978</c:v>
                </c:pt>
                <c:pt idx="198">
                  <c:v>1.297999999999978</c:v>
                </c:pt>
                <c:pt idx="199">
                  <c:v>1.298999999999978</c:v>
                </c:pt>
                <c:pt idx="200">
                  <c:v>1.299999999999978</c:v>
                </c:pt>
                <c:pt idx="201">
                  <c:v>1.300999999999978</c:v>
                </c:pt>
                <c:pt idx="202">
                  <c:v>1.301999999999978</c:v>
                </c:pt>
                <c:pt idx="203">
                  <c:v>1.302999999999978</c:v>
                </c:pt>
                <c:pt idx="204">
                  <c:v>1.303999999999978</c:v>
                </c:pt>
                <c:pt idx="205">
                  <c:v>1.304999999999977</c:v>
                </c:pt>
                <c:pt idx="206">
                  <c:v>1.305999999999977</c:v>
                </c:pt>
                <c:pt idx="207">
                  <c:v>1.306999999999977</c:v>
                </c:pt>
                <c:pt idx="208">
                  <c:v>1.307999999999977</c:v>
                </c:pt>
                <c:pt idx="209">
                  <c:v>1.308999999999977</c:v>
                </c:pt>
                <c:pt idx="210">
                  <c:v>1.309999999999977</c:v>
                </c:pt>
                <c:pt idx="211">
                  <c:v>1.310999999999977</c:v>
                </c:pt>
                <c:pt idx="212">
                  <c:v>1.311999999999977</c:v>
                </c:pt>
                <c:pt idx="213">
                  <c:v>1.312999999999977</c:v>
                </c:pt>
                <c:pt idx="214">
                  <c:v>1.313999999999976</c:v>
                </c:pt>
                <c:pt idx="215">
                  <c:v>1.314999999999976</c:v>
                </c:pt>
                <c:pt idx="216">
                  <c:v>1.315999999999976</c:v>
                </c:pt>
                <c:pt idx="217">
                  <c:v>1.316999999999976</c:v>
                </c:pt>
                <c:pt idx="218">
                  <c:v>1.317999999999976</c:v>
                </c:pt>
                <c:pt idx="219">
                  <c:v>1.318999999999976</c:v>
                </c:pt>
                <c:pt idx="220">
                  <c:v>1.319999999999976</c:v>
                </c:pt>
                <c:pt idx="221">
                  <c:v>1.320999999999976</c:v>
                </c:pt>
                <c:pt idx="222">
                  <c:v>1.321999999999976</c:v>
                </c:pt>
                <c:pt idx="223">
                  <c:v>1.322999999999975</c:v>
                </c:pt>
                <c:pt idx="224">
                  <c:v>1.323999999999975</c:v>
                </c:pt>
                <c:pt idx="225">
                  <c:v>1.324999999999975</c:v>
                </c:pt>
                <c:pt idx="226">
                  <c:v>1.325999999999975</c:v>
                </c:pt>
                <c:pt idx="227">
                  <c:v>1.326999999999975</c:v>
                </c:pt>
                <c:pt idx="228">
                  <c:v>1.327999999999975</c:v>
                </c:pt>
                <c:pt idx="229">
                  <c:v>1.328999999999975</c:v>
                </c:pt>
                <c:pt idx="230">
                  <c:v>1.329999999999975</c:v>
                </c:pt>
                <c:pt idx="231">
                  <c:v>1.330999999999975</c:v>
                </c:pt>
                <c:pt idx="232">
                  <c:v>1.331999999999974</c:v>
                </c:pt>
                <c:pt idx="233">
                  <c:v>1.332999999999974</c:v>
                </c:pt>
                <c:pt idx="234">
                  <c:v>1.333999999999974</c:v>
                </c:pt>
                <c:pt idx="235">
                  <c:v>1.334999999999974</c:v>
                </c:pt>
                <c:pt idx="236">
                  <c:v>1.335999999999974</c:v>
                </c:pt>
                <c:pt idx="237">
                  <c:v>1.336999999999974</c:v>
                </c:pt>
                <c:pt idx="238">
                  <c:v>1.337999999999974</c:v>
                </c:pt>
                <c:pt idx="239">
                  <c:v>1.338999999999974</c:v>
                </c:pt>
                <c:pt idx="240">
                  <c:v>1.339999999999974</c:v>
                </c:pt>
                <c:pt idx="241">
                  <c:v>1.340999999999973</c:v>
                </c:pt>
                <c:pt idx="242">
                  <c:v>1.341999999999973</c:v>
                </c:pt>
                <c:pt idx="243">
                  <c:v>1.342999999999973</c:v>
                </c:pt>
                <c:pt idx="244">
                  <c:v>1.343999999999973</c:v>
                </c:pt>
                <c:pt idx="245">
                  <c:v>1.344999999999973</c:v>
                </c:pt>
                <c:pt idx="246">
                  <c:v>1.345999999999973</c:v>
                </c:pt>
                <c:pt idx="247">
                  <c:v>1.346999999999973</c:v>
                </c:pt>
                <c:pt idx="248">
                  <c:v>1.347999999999973</c:v>
                </c:pt>
                <c:pt idx="249">
                  <c:v>1.348999999999973</c:v>
                </c:pt>
                <c:pt idx="250">
                  <c:v>1.349999999999972</c:v>
                </c:pt>
                <c:pt idx="251">
                  <c:v>1.350999999999972</c:v>
                </c:pt>
                <c:pt idx="252">
                  <c:v>1.351999999999972</c:v>
                </c:pt>
                <c:pt idx="253">
                  <c:v>1.352999999999972</c:v>
                </c:pt>
                <c:pt idx="254">
                  <c:v>1.353999999999972</c:v>
                </c:pt>
                <c:pt idx="255">
                  <c:v>1.354999999999972</c:v>
                </c:pt>
                <c:pt idx="256">
                  <c:v>1.355999999999972</c:v>
                </c:pt>
                <c:pt idx="257">
                  <c:v>1.356999999999972</c:v>
                </c:pt>
                <c:pt idx="258">
                  <c:v>1.357999999999972</c:v>
                </c:pt>
                <c:pt idx="259">
                  <c:v>1.358999999999972</c:v>
                </c:pt>
                <c:pt idx="260">
                  <c:v>1.359999999999971</c:v>
                </c:pt>
                <c:pt idx="261">
                  <c:v>1.360999999999971</c:v>
                </c:pt>
                <c:pt idx="262">
                  <c:v>1.361999999999971</c:v>
                </c:pt>
                <c:pt idx="263">
                  <c:v>1.362999999999971</c:v>
                </c:pt>
                <c:pt idx="264">
                  <c:v>1.363999999999971</c:v>
                </c:pt>
                <c:pt idx="265">
                  <c:v>1.364999999999971</c:v>
                </c:pt>
                <c:pt idx="266">
                  <c:v>1.365999999999971</c:v>
                </c:pt>
                <c:pt idx="267">
                  <c:v>1.366999999999971</c:v>
                </c:pt>
                <c:pt idx="268">
                  <c:v>1.367999999999971</c:v>
                </c:pt>
                <c:pt idx="269">
                  <c:v>1.36899999999997</c:v>
                </c:pt>
                <c:pt idx="270">
                  <c:v>1.36999999999997</c:v>
                </c:pt>
                <c:pt idx="271">
                  <c:v>1.37099999999997</c:v>
                </c:pt>
                <c:pt idx="272">
                  <c:v>1.37199999999997</c:v>
                </c:pt>
                <c:pt idx="273">
                  <c:v>1.37299999999997</c:v>
                </c:pt>
                <c:pt idx="274">
                  <c:v>1.37399999999997</c:v>
                </c:pt>
                <c:pt idx="275">
                  <c:v>1.37499999999997</c:v>
                </c:pt>
                <c:pt idx="276">
                  <c:v>1.37599999999997</c:v>
                </c:pt>
                <c:pt idx="277">
                  <c:v>1.37699999999997</c:v>
                </c:pt>
                <c:pt idx="278">
                  <c:v>1.377999999999969</c:v>
                </c:pt>
                <c:pt idx="279">
                  <c:v>1.378999999999969</c:v>
                </c:pt>
                <c:pt idx="280">
                  <c:v>1.379999999999969</c:v>
                </c:pt>
                <c:pt idx="281">
                  <c:v>1.380999999999969</c:v>
                </c:pt>
                <c:pt idx="282">
                  <c:v>1.381999999999969</c:v>
                </c:pt>
                <c:pt idx="283">
                  <c:v>1.382999999999969</c:v>
                </c:pt>
                <c:pt idx="284">
                  <c:v>1.383999999999969</c:v>
                </c:pt>
                <c:pt idx="285">
                  <c:v>1.384999999999969</c:v>
                </c:pt>
                <c:pt idx="286">
                  <c:v>1.385999999999969</c:v>
                </c:pt>
                <c:pt idx="287">
                  <c:v>1.386999999999968</c:v>
                </c:pt>
                <c:pt idx="288">
                  <c:v>1.387999999999968</c:v>
                </c:pt>
                <c:pt idx="289">
                  <c:v>1.388999999999968</c:v>
                </c:pt>
                <c:pt idx="290">
                  <c:v>1.389999999999968</c:v>
                </c:pt>
                <c:pt idx="291">
                  <c:v>1.390999999999968</c:v>
                </c:pt>
                <c:pt idx="292">
                  <c:v>1.391999999999968</c:v>
                </c:pt>
                <c:pt idx="293">
                  <c:v>1.392999999999968</c:v>
                </c:pt>
                <c:pt idx="294">
                  <c:v>1.393999999999968</c:v>
                </c:pt>
                <c:pt idx="295">
                  <c:v>1.394999999999968</c:v>
                </c:pt>
                <c:pt idx="296">
                  <c:v>1.395999999999967</c:v>
                </c:pt>
                <c:pt idx="297">
                  <c:v>1.396999999999967</c:v>
                </c:pt>
                <c:pt idx="298">
                  <c:v>1.397999999999967</c:v>
                </c:pt>
                <c:pt idx="299">
                  <c:v>1.398999999999967</c:v>
                </c:pt>
                <c:pt idx="300">
                  <c:v>1.399999999999967</c:v>
                </c:pt>
              </c:numCache>
            </c:numRef>
          </c:xVal>
          <c:yVal>
            <c:numRef>
              <c:f>'Digi Payoff'!$G$5:$G$305</c:f>
              <c:numCache>
                <c:formatCode>General</c:formatCode>
                <c:ptCount val="301"/>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0.990000000000165</c:v>
                </c:pt>
                <c:pt idx="152">
                  <c:v>0.980000000000166</c:v>
                </c:pt>
                <c:pt idx="153">
                  <c:v>0.970000000000168</c:v>
                </c:pt>
                <c:pt idx="154">
                  <c:v>0.960000000000169</c:v>
                </c:pt>
                <c:pt idx="155">
                  <c:v>0.95000000000017</c:v>
                </c:pt>
                <c:pt idx="156">
                  <c:v>0.940000000000171</c:v>
                </c:pt>
                <c:pt idx="157">
                  <c:v>0.930000000000172</c:v>
                </c:pt>
                <c:pt idx="158">
                  <c:v>0.920000000000173</c:v>
                </c:pt>
                <c:pt idx="159">
                  <c:v>0.910000000000174</c:v>
                </c:pt>
                <c:pt idx="160">
                  <c:v>0.900000000000175</c:v>
                </c:pt>
                <c:pt idx="161">
                  <c:v>0.890000000000176</c:v>
                </c:pt>
                <c:pt idx="162">
                  <c:v>0.880000000000177</c:v>
                </c:pt>
                <c:pt idx="163">
                  <c:v>0.870000000000179</c:v>
                </c:pt>
                <c:pt idx="164">
                  <c:v>0.86000000000018</c:v>
                </c:pt>
                <c:pt idx="165">
                  <c:v>0.850000000000181</c:v>
                </c:pt>
                <c:pt idx="166">
                  <c:v>0.840000000000182</c:v>
                </c:pt>
                <c:pt idx="167">
                  <c:v>0.830000000000183</c:v>
                </c:pt>
                <c:pt idx="168">
                  <c:v>0.820000000000184</c:v>
                </c:pt>
                <c:pt idx="169">
                  <c:v>0.810000000000185</c:v>
                </c:pt>
                <c:pt idx="170">
                  <c:v>0.800000000000186</c:v>
                </c:pt>
                <c:pt idx="171">
                  <c:v>0.790000000000187</c:v>
                </c:pt>
                <c:pt idx="172">
                  <c:v>0.780000000000188</c:v>
                </c:pt>
                <c:pt idx="173">
                  <c:v>0.77000000000019</c:v>
                </c:pt>
                <c:pt idx="174">
                  <c:v>0.760000000000191</c:v>
                </c:pt>
                <c:pt idx="175">
                  <c:v>0.750000000000192</c:v>
                </c:pt>
                <c:pt idx="176">
                  <c:v>0.740000000000193</c:v>
                </c:pt>
                <c:pt idx="177">
                  <c:v>0.730000000000194</c:v>
                </c:pt>
                <c:pt idx="178">
                  <c:v>0.720000000000195</c:v>
                </c:pt>
                <c:pt idx="179">
                  <c:v>0.710000000000196</c:v>
                </c:pt>
                <c:pt idx="180">
                  <c:v>0.700000000000197</c:v>
                </c:pt>
                <c:pt idx="181">
                  <c:v>0.690000000000198</c:v>
                </c:pt>
                <c:pt idx="182">
                  <c:v>0.680000000000199</c:v>
                </c:pt>
                <c:pt idx="183">
                  <c:v>0.670000000000201</c:v>
                </c:pt>
                <c:pt idx="184">
                  <c:v>0.660000000000202</c:v>
                </c:pt>
                <c:pt idx="185">
                  <c:v>0.650000000000203</c:v>
                </c:pt>
                <c:pt idx="186">
                  <c:v>0.640000000000204</c:v>
                </c:pt>
                <c:pt idx="187">
                  <c:v>0.630000000000205</c:v>
                </c:pt>
                <c:pt idx="188">
                  <c:v>0.620000000000206</c:v>
                </c:pt>
                <c:pt idx="189">
                  <c:v>0.610000000000207</c:v>
                </c:pt>
                <c:pt idx="190">
                  <c:v>0.600000000000208</c:v>
                </c:pt>
                <c:pt idx="191">
                  <c:v>0.590000000000209</c:v>
                </c:pt>
                <c:pt idx="192">
                  <c:v>0.580000000000211</c:v>
                </c:pt>
                <c:pt idx="193">
                  <c:v>0.570000000000212</c:v>
                </c:pt>
                <c:pt idx="194">
                  <c:v>0.560000000000213</c:v>
                </c:pt>
                <c:pt idx="195">
                  <c:v>0.550000000000214</c:v>
                </c:pt>
                <c:pt idx="196">
                  <c:v>0.540000000000215</c:v>
                </c:pt>
                <c:pt idx="197">
                  <c:v>0.530000000000216</c:v>
                </c:pt>
                <c:pt idx="198">
                  <c:v>0.520000000000217</c:v>
                </c:pt>
                <c:pt idx="199">
                  <c:v>0.510000000000218</c:v>
                </c:pt>
                <c:pt idx="200">
                  <c:v>0.500000000000219</c:v>
                </c:pt>
                <c:pt idx="201">
                  <c:v>0.49000000000022</c:v>
                </c:pt>
                <c:pt idx="202">
                  <c:v>0.480000000000222</c:v>
                </c:pt>
                <c:pt idx="203">
                  <c:v>0.470000000000223</c:v>
                </c:pt>
                <c:pt idx="204">
                  <c:v>0.460000000000224</c:v>
                </c:pt>
                <c:pt idx="205">
                  <c:v>0.450000000000225</c:v>
                </c:pt>
                <c:pt idx="206">
                  <c:v>0.440000000000226</c:v>
                </c:pt>
                <c:pt idx="207">
                  <c:v>0.430000000000227</c:v>
                </c:pt>
                <c:pt idx="208">
                  <c:v>0.420000000000228</c:v>
                </c:pt>
                <c:pt idx="209">
                  <c:v>0.410000000000229</c:v>
                </c:pt>
                <c:pt idx="210">
                  <c:v>0.40000000000023</c:v>
                </c:pt>
                <c:pt idx="211">
                  <c:v>0.390000000000231</c:v>
                </c:pt>
                <c:pt idx="212">
                  <c:v>0.380000000000233</c:v>
                </c:pt>
                <c:pt idx="213">
                  <c:v>0.370000000000234</c:v>
                </c:pt>
                <c:pt idx="214">
                  <c:v>0.360000000000235</c:v>
                </c:pt>
                <c:pt idx="215">
                  <c:v>0.350000000000236</c:v>
                </c:pt>
                <c:pt idx="216">
                  <c:v>0.340000000000237</c:v>
                </c:pt>
                <c:pt idx="217">
                  <c:v>0.330000000000238</c:v>
                </c:pt>
                <c:pt idx="218">
                  <c:v>0.320000000000239</c:v>
                </c:pt>
                <c:pt idx="219">
                  <c:v>0.31000000000024</c:v>
                </c:pt>
                <c:pt idx="220">
                  <c:v>0.300000000000241</c:v>
                </c:pt>
                <c:pt idx="221">
                  <c:v>0.290000000000242</c:v>
                </c:pt>
                <c:pt idx="222">
                  <c:v>0.280000000000244</c:v>
                </c:pt>
                <c:pt idx="223">
                  <c:v>0.270000000000245</c:v>
                </c:pt>
                <c:pt idx="224">
                  <c:v>0.260000000000246</c:v>
                </c:pt>
                <c:pt idx="225">
                  <c:v>0.250000000000247</c:v>
                </c:pt>
                <c:pt idx="226">
                  <c:v>0.240000000000248</c:v>
                </c:pt>
                <c:pt idx="227">
                  <c:v>0.230000000000249</c:v>
                </c:pt>
                <c:pt idx="228">
                  <c:v>0.22000000000025</c:v>
                </c:pt>
                <c:pt idx="229">
                  <c:v>0.210000000000251</c:v>
                </c:pt>
                <c:pt idx="230">
                  <c:v>0.200000000000252</c:v>
                </c:pt>
                <c:pt idx="231">
                  <c:v>0.190000000000253</c:v>
                </c:pt>
                <c:pt idx="232">
                  <c:v>0.180000000000255</c:v>
                </c:pt>
                <c:pt idx="233">
                  <c:v>0.170000000000256</c:v>
                </c:pt>
                <c:pt idx="234">
                  <c:v>0.160000000000257</c:v>
                </c:pt>
                <c:pt idx="235">
                  <c:v>0.150000000000258</c:v>
                </c:pt>
                <c:pt idx="236">
                  <c:v>0.140000000000259</c:v>
                </c:pt>
                <c:pt idx="237">
                  <c:v>0.13000000000026</c:v>
                </c:pt>
                <c:pt idx="238">
                  <c:v>0.120000000000261</c:v>
                </c:pt>
                <c:pt idx="239">
                  <c:v>0.110000000000262</c:v>
                </c:pt>
                <c:pt idx="240">
                  <c:v>0.100000000000263</c:v>
                </c:pt>
                <c:pt idx="241">
                  <c:v>0.0900000000002645</c:v>
                </c:pt>
                <c:pt idx="242">
                  <c:v>0.0800000000002656</c:v>
                </c:pt>
                <c:pt idx="243">
                  <c:v>0.0700000000002667</c:v>
                </c:pt>
                <c:pt idx="244">
                  <c:v>0.0600000000002678</c:v>
                </c:pt>
                <c:pt idx="245">
                  <c:v>0.0500000000002689</c:v>
                </c:pt>
                <c:pt idx="246">
                  <c:v>0.04000000000027</c:v>
                </c:pt>
                <c:pt idx="247">
                  <c:v>0.0300000000002711</c:v>
                </c:pt>
                <c:pt idx="248">
                  <c:v>0.0200000000002722</c:v>
                </c:pt>
                <c:pt idx="249">
                  <c:v>0.0100000000002733</c:v>
                </c:pt>
                <c:pt idx="250">
                  <c:v>2.74447131687339E-13</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numCache>
            </c:numRef>
          </c:yVal>
          <c:smooth val="0"/>
        </c:ser>
        <c:dLbls>
          <c:showLegendKey val="0"/>
          <c:showVal val="0"/>
          <c:showCatName val="0"/>
          <c:showSerName val="0"/>
          <c:showPercent val="0"/>
          <c:showBubbleSize val="0"/>
        </c:dLbls>
        <c:axId val="2079992232"/>
        <c:axId val="2079956376"/>
      </c:scatterChart>
      <c:valAx>
        <c:axId val="2079992232"/>
        <c:scaling>
          <c:orientation val="minMax"/>
          <c:max val="1.4"/>
          <c:min val="1.1"/>
        </c:scaling>
        <c:delete val="0"/>
        <c:axPos val="b"/>
        <c:title>
          <c:tx>
            <c:rich>
              <a:bodyPr/>
              <a:lstStyle/>
              <a:p>
                <a:pPr>
                  <a:defRPr/>
                </a:pPr>
                <a:r>
                  <a:rPr lang="en-US"/>
                  <a:t>Spot on Expiration Date</a:t>
                </a:r>
              </a:p>
            </c:rich>
          </c:tx>
          <c:layout/>
          <c:overlay val="0"/>
        </c:title>
        <c:numFmt formatCode="General" sourceLinked="1"/>
        <c:majorTickMark val="out"/>
        <c:minorTickMark val="none"/>
        <c:tickLblPos val="nextTo"/>
        <c:crossAx val="2079956376"/>
        <c:crosses val="autoZero"/>
        <c:crossBetween val="midCat"/>
      </c:valAx>
      <c:valAx>
        <c:axId val="2079956376"/>
        <c:scaling>
          <c:orientation val="minMax"/>
        </c:scaling>
        <c:delete val="0"/>
        <c:axPos val="l"/>
        <c:majorGridlines/>
        <c:title>
          <c:tx>
            <c:rich>
              <a:bodyPr rot="-5400000" vert="horz"/>
              <a:lstStyle/>
              <a:p>
                <a:pPr>
                  <a:defRPr/>
                </a:pPr>
                <a:r>
                  <a:rPr lang="en-US"/>
                  <a:t>Payoff (Denominated</a:t>
                </a:r>
                <a:r>
                  <a:rPr lang="en-US" baseline="0"/>
                  <a:t> Currency)</a:t>
                </a:r>
                <a:endParaRPr lang="en-US"/>
              </a:p>
            </c:rich>
          </c:tx>
          <c:layout/>
          <c:overlay val="0"/>
        </c:title>
        <c:numFmt formatCode="General" sourceLinked="1"/>
        <c:majorTickMark val="out"/>
        <c:minorTickMark val="none"/>
        <c:tickLblPos val="nextTo"/>
        <c:crossAx val="2079992232"/>
        <c:crosses val="autoZero"/>
        <c:crossBetween val="midCat"/>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Digital Ask Replication</a:t>
            </a:r>
          </a:p>
        </c:rich>
      </c:tx>
      <c:layout/>
      <c:overlay val="0"/>
    </c:title>
    <c:autoTitleDeleted val="0"/>
    <c:plotArea>
      <c:layout/>
      <c:scatterChart>
        <c:scatterStyle val="lineMarker"/>
        <c:varyColors val="0"/>
        <c:ser>
          <c:idx val="0"/>
          <c:order val="0"/>
          <c:tx>
            <c:strRef>
              <c:f>'Digi Payoff'!$B$4</c:f>
              <c:strCache>
                <c:ptCount val="1"/>
                <c:pt idx="0">
                  <c:v>Replication Payoff</c:v>
                </c:pt>
              </c:strCache>
            </c:strRef>
          </c:tx>
          <c:spPr>
            <a:ln>
              <a:solidFill>
                <a:srgbClr val="0000FF"/>
              </a:solidFill>
            </a:ln>
          </c:spPr>
          <c:marker>
            <c:symbol val="none"/>
          </c:marker>
          <c:xVal>
            <c:numRef>
              <c:f>'Digi Payoff'!$A$5:$A$305</c:f>
              <c:numCache>
                <c:formatCode>General</c:formatCode>
                <c:ptCount val="301"/>
                <c:pt idx="0">
                  <c:v>1.1</c:v>
                </c:pt>
                <c:pt idx="1">
                  <c:v>1.101</c:v>
                </c:pt>
                <c:pt idx="2">
                  <c:v>1.102</c:v>
                </c:pt>
                <c:pt idx="3">
                  <c:v>1.103</c:v>
                </c:pt>
                <c:pt idx="4">
                  <c:v>1.104</c:v>
                </c:pt>
                <c:pt idx="5">
                  <c:v>1.105</c:v>
                </c:pt>
                <c:pt idx="6">
                  <c:v>1.105999999999999</c:v>
                </c:pt>
                <c:pt idx="7">
                  <c:v>1.106999999999999</c:v>
                </c:pt>
                <c:pt idx="8">
                  <c:v>1.107999999999999</c:v>
                </c:pt>
                <c:pt idx="9">
                  <c:v>1.108999999999999</c:v>
                </c:pt>
                <c:pt idx="10">
                  <c:v>1.109999999999999</c:v>
                </c:pt>
                <c:pt idx="11">
                  <c:v>1.110999999999999</c:v>
                </c:pt>
                <c:pt idx="12">
                  <c:v>1.111999999999999</c:v>
                </c:pt>
                <c:pt idx="13">
                  <c:v>1.112999999999999</c:v>
                </c:pt>
                <c:pt idx="14">
                  <c:v>1.113999999999999</c:v>
                </c:pt>
                <c:pt idx="15">
                  <c:v>1.114999999999998</c:v>
                </c:pt>
                <c:pt idx="16">
                  <c:v>1.115999999999998</c:v>
                </c:pt>
                <c:pt idx="17">
                  <c:v>1.116999999999998</c:v>
                </c:pt>
                <c:pt idx="18">
                  <c:v>1.117999999999998</c:v>
                </c:pt>
                <c:pt idx="19">
                  <c:v>1.118999999999998</c:v>
                </c:pt>
                <c:pt idx="20">
                  <c:v>1.119999999999998</c:v>
                </c:pt>
                <c:pt idx="21">
                  <c:v>1.120999999999998</c:v>
                </c:pt>
                <c:pt idx="22">
                  <c:v>1.121999999999998</c:v>
                </c:pt>
                <c:pt idx="23">
                  <c:v>1.122999999999998</c:v>
                </c:pt>
                <c:pt idx="24">
                  <c:v>1.123999999999997</c:v>
                </c:pt>
                <c:pt idx="25">
                  <c:v>1.124999999999997</c:v>
                </c:pt>
                <c:pt idx="26">
                  <c:v>1.125999999999997</c:v>
                </c:pt>
                <c:pt idx="27">
                  <c:v>1.126999999999997</c:v>
                </c:pt>
                <c:pt idx="28">
                  <c:v>1.127999999999997</c:v>
                </c:pt>
                <c:pt idx="29">
                  <c:v>1.128999999999997</c:v>
                </c:pt>
                <c:pt idx="30">
                  <c:v>1.129999999999997</c:v>
                </c:pt>
                <c:pt idx="31">
                  <c:v>1.130999999999997</c:v>
                </c:pt>
                <c:pt idx="32">
                  <c:v>1.131999999999997</c:v>
                </c:pt>
                <c:pt idx="33">
                  <c:v>1.132999999999996</c:v>
                </c:pt>
                <c:pt idx="34">
                  <c:v>1.133999999999996</c:v>
                </c:pt>
                <c:pt idx="35">
                  <c:v>1.134999999999996</c:v>
                </c:pt>
                <c:pt idx="36">
                  <c:v>1.135999999999996</c:v>
                </c:pt>
                <c:pt idx="37">
                  <c:v>1.136999999999996</c:v>
                </c:pt>
                <c:pt idx="38">
                  <c:v>1.137999999999996</c:v>
                </c:pt>
                <c:pt idx="39">
                  <c:v>1.138999999999996</c:v>
                </c:pt>
                <c:pt idx="40">
                  <c:v>1.139999999999996</c:v>
                </c:pt>
                <c:pt idx="41">
                  <c:v>1.140999999999996</c:v>
                </c:pt>
                <c:pt idx="42">
                  <c:v>1.141999999999995</c:v>
                </c:pt>
                <c:pt idx="43">
                  <c:v>1.142999999999995</c:v>
                </c:pt>
                <c:pt idx="44">
                  <c:v>1.143999999999995</c:v>
                </c:pt>
                <c:pt idx="45">
                  <c:v>1.144999999999995</c:v>
                </c:pt>
                <c:pt idx="46">
                  <c:v>1.145999999999995</c:v>
                </c:pt>
                <c:pt idx="47">
                  <c:v>1.146999999999995</c:v>
                </c:pt>
                <c:pt idx="48">
                  <c:v>1.147999999999995</c:v>
                </c:pt>
                <c:pt idx="49">
                  <c:v>1.148999999999995</c:v>
                </c:pt>
                <c:pt idx="50">
                  <c:v>1.149999999999995</c:v>
                </c:pt>
                <c:pt idx="51">
                  <c:v>1.150999999999994</c:v>
                </c:pt>
                <c:pt idx="52">
                  <c:v>1.151999999999994</c:v>
                </c:pt>
                <c:pt idx="53">
                  <c:v>1.152999999999994</c:v>
                </c:pt>
                <c:pt idx="54">
                  <c:v>1.153999999999994</c:v>
                </c:pt>
                <c:pt idx="55">
                  <c:v>1.154999999999994</c:v>
                </c:pt>
                <c:pt idx="56">
                  <c:v>1.155999999999994</c:v>
                </c:pt>
                <c:pt idx="57">
                  <c:v>1.156999999999994</c:v>
                </c:pt>
                <c:pt idx="58">
                  <c:v>1.157999999999994</c:v>
                </c:pt>
                <c:pt idx="59">
                  <c:v>1.158999999999994</c:v>
                </c:pt>
                <c:pt idx="60">
                  <c:v>1.159999999999993</c:v>
                </c:pt>
                <c:pt idx="61">
                  <c:v>1.160999999999993</c:v>
                </c:pt>
                <c:pt idx="62">
                  <c:v>1.161999999999993</c:v>
                </c:pt>
                <c:pt idx="63">
                  <c:v>1.162999999999993</c:v>
                </c:pt>
                <c:pt idx="64">
                  <c:v>1.163999999999993</c:v>
                </c:pt>
                <c:pt idx="65">
                  <c:v>1.164999999999993</c:v>
                </c:pt>
                <c:pt idx="66">
                  <c:v>1.165999999999993</c:v>
                </c:pt>
                <c:pt idx="67">
                  <c:v>1.166999999999993</c:v>
                </c:pt>
                <c:pt idx="68">
                  <c:v>1.167999999999993</c:v>
                </c:pt>
                <c:pt idx="69">
                  <c:v>1.168999999999992</c:v>
                </c:pt>
                <c:pt idx="70">
                  <c:v>1.169999999999992</c:v>
                </c:pt>
                <c:pt idx="71">
                  <c:v>1.170999999999992</c:v>
                </c:pt>
                <c:pt idx="72">
                  <c:v>1.171999999999992</c:v>
                </c:pt>
                <c:pt idx="73">
                  <c:v>1.172999999999992</c:v>
                </c:pt>
                <c:pt idx="74">
                  <c:v>1.173999999999992</c:v>
                </c:pt>
                <c:pt idx="75">
                  <c:v>1.174999999999992</c:v>
                </c:pt>
                <c:pt idx="76">
                  <c:v>1.175999999999992</c:v>
                </c:pt>
                <c:pt idx="77">
                  <c:v>1.176999999999992</c:v>
                </c:pt>
                <c:pt idx="78">
                  <c:v>1.177999999999991</c:v>
                </c:pt>
                <c:pt idx="79">
                  <c:v>1.178999999999991</c:v>
                </c:pt>
                <c:pt idx="80">
                  <c:v>1.179999999999991</c:v>
                </c:pt>
                <c:pt idx="81">
                  <c:v>1.180999999999991</c:v>
                </c:pt>
                <c:pt idx="82">
                  <c:v>1.181999999999991</c:v>
                </c:pt>
                <c:pt idx="83">
                  <c:v>1.182999999999991</c:v>
                </c:pt>
                <c:pt idx="84">
                  <c:v>1.183999999999991</c:v>
                </c:pt>
                <c:pt idx="85">
                  <c:v>1.184999999999991</c:v>
                </c:pt>
                <c:pt idx="86">
                  <c:v>1.185999999999991</c:v>
                </c:pt>
                <c:pt idx="87">
                  <c:v>1.18699999999999</c:v>
                </c:pt>
                <c:pt idx="88">
                  <c:v>1.18799999999999</c:v>
                </c:pt>
                <c:pt idx="89">
                  <c:v>1.18899999999999</c:v>
                </c:pt>
                <c:pt idx="90">
                  <c:v>1.18999999999999</c:v>
                </c:pt>
                <c:pt idx="91">
                  <c:v>1.19099999999999</c:v>
                </c:pt>
                <c:pt idx="92">
                  <c:v>1.19199999999999</c:v>
                </c:pt>
                <c:pt idx="93">
                  <c:v>1.19299999999999</c:v>
                </c:pt>
                <c:pt idx="94">
                  <c:v>1.19399999999999</c:v>
                </c:pt>
                <c:pt idx="95">
                  <c:v>1.19499999999999</c:v>
                </c:pt>
                <c:pt idx="96">
                  <c:v>1.195999999999989</c:v>
                </c:pt>
                <c:pt idx="97">
                  <c:v>1.196999999999989</c:v>
                </c:pt>
                <c:pt idx="98">
                  <c:v>1.197999999999989</c:v>
                </c:pt>
                <c:pt idx="99">
                  <c:v>1.198999999999989</c:v>
                </c:pt>
                <c:pt idx="100">
                  <c:v>1.199999999999989</c:v>
                </c:pt>
                <c:pt idx="101">
                  <c:v>1.200999999999989</c:v>
                </c:pt>
                <c:pt idx="102">
                  <c:v>1.201999999999989</c:v>
                </c:pt>
                <c:pt idx="103">
                  <c:v>1.202999999999989</c:v>
                </c:pt>
                <c:pt idx="104">
                  <c:v>1.203999999999989</c:v>
                </c:pt>
                <c:pt idx="105">
                  <c:v>1.204999999999989</c:v>
                </c:pt>
                <c:pt idx="106">
                  <c:v>1.205999999999988</c:v>
                </c:pt>
                <c:pt idx="107">
                  <c:v>1.206999999999988</c:v>
                </c:pt>
                <c:pt idx="108">
                  <c:v>1.207999999999988</c:v>
                </c:pt>
                <c:pt idx="109">
                  <c:v>1.208999999999988</c:v>
                </c:pt>
                <c:pt idx="110">
                  <c:v>1.209999999999988</c:v>
                </c:pt>
                <c:pt idx="111">
                  <c:v>1.210999999999988</c:v>
                </c:pt>
                <c:pt idx="112">
                  <c:v>1.211999999999988</c:v>
                </c:pt>
                <c:pt idx="113">
                  <c:v>1.212999999999988</c:v>
                </c:pt>
                <c:pt idx="114">
                  <c:v>1.213999999999988</c:v>
                </c:pt>
                <c:pt idx="115">
                  <c:v>1.214999999999987</c:v>
                </c:pt>
                <c:pt idx="116">
                  <c:v>1.215999999999987</c:v>
                </c:pt>
                <c:pt idx="117">
                  <c:v>1.216999999999987</c:v>
                </c:pt>
                <c:pt idx="118">
                  <c:v>1.217999999999987</c:v>
                </c:pt>
                <c:pt idx="119">
                  <c:v>1.218999999999987</c:v>
                </c:pt>
                <c:pt idx="120">
                  <c:v>1.219999999999987</c:v>
                </c:pt>
                <c:pt idx="121">
                  <c:v>1.220999999999987</c:v>
                </c:pt>
                <c:pt idx="122">
                  <c:v>1.221999999999987</c:v>
                </c:pt>
                <c:pt idx="123">
                  <c:v>1.222999999999987</c:v>
                </c:pt>
                <c:pt idx="124">
                  <c:v>1.223999999999986</c:v>
                </c:pt>
                <c:pt idx="125">
                  <c:v>1.224999999999986</c:v>
                </c:pt>
                <c:pt idx="126">
                  <c:v>1.225999999999986</c:v>
                </c:pt>
                <c:pt idx="127">
                  <c:v>1.226999999999986</c:v>
                </c:pt>
                <c:pt idx="128">
                  <c:v>1.227999999999986</c:v>
                </c:pt>
                <c:pt idx="129">
                  <c:v>1.228999999999986</c:v>
                </c:pt>
                <c:pt idx="130">
                  <c:v>1.229999999999986</c:v>
                </c:pt>
                <c:pt idx="131">
                  <c:v>1.230999999999986</c:v>
                </c:pt>
                <c:pt idx="132">
                  <c:v>1.231999999999986</c:v>
                </c:pt>
                <c:pt idx="133">
                  <c:v>1.232999999999985</c:v>
                </c:pt>
                <c:pt idx="134">
                  <c:v>1.233999999999985</c:v>
                </c:pt>
                <c:pt idx="135">
                  <c:v>1.234999999999985</c:v>
                </c:pt>
                <c:pt idx="136">
                  <c:v>1.235999999999985</c:v>
                </c:pt>
                <c:pt idx="137">
                  <c:v>1.236999999999985</c:v>
                </c:pt>
                <c:pt idx="138">
                  <c:v>1.237999999999985</c:v>
                </c:pt>
                <c:pt idx="139">
                  <c:v>1.238999999999985</c:v>
                </c:pt>
                <c:pt idx="140">
                  <c:v>1.239999999999985</c:v>
                </c:pt>
                <c:pt idx="141">
                  <c:v>1.240999999999985</c:v>
                </c:pt>
                <c:pt idx="142">
                  <c:v>1.241999999999984</c:v>
                </c:pt>
                <c:pt idx="143">
                  <c:v>1.242999999999984</c:v>
                </c:pt>
                <c:pt idx="144">
                  <c:v>1.243999999999984</c:v>
                </c:pt>
                <c:pt idx="145">
                  <c:v>1.244999999999984</c:v>
                </c:pt>
                <c:pt idx="146">
                  <c:v>1.245999999999984</c:v>
                </c:pt>
                <c:pt idx="147">
                  <c:v>1.246999999999984</c:v>
                </c:pt>
                <c:pt idx="148">
                  <c:v>1.247999999999984</c:v>
                </c:pt>
                <c:pt idx="149">
                  <c:v>1.248999999999984</c:v>
                </c:pt>
                <c:pt idx="150">
                  <c:v>1.249999999999984</c:v>
                </c:pt>
                <c:pt idx="151">
                  <c:v>1.250999999999983</c:v>
                </c:pt>
                <c:pt idx="152">
                  <c:v>1.251999999999983</c:v>
                </c:pt>
                <c:pt idx="153">
                  <c:v>1.252999999999983</c:v>
                </c:pt>
                <c:pt idx="154">
                  <c:v>1.253999999999983</c:v>
                </c:pt>
                <c:pt idx="155">
                  <c:v>1.254999999999983</c:v>
                </c:pt>
                <c:pt idx="156">
                  <c:v>1.255999999999983</c:v>
                </c:pt>
                <c:pt idx="157">
                  <c:v>1.256999999999983</c:v>
                </c:pt>
                <c:pt idx="158">
                  <c:v>1.257999999999983</c:v>
                </c:pt>
                <c:pt idx="159">
                  <c:v>1.258999999999983</c:v>
                </c:pt>
                <c:pt idx="160">
                  <c:v>1.259999999999982</c:v>
                </c:pt>
                <c:pt idx="161">
                  <c:v>1.260999999999982</c:v>
                </c:pt>
                <c:pt idx="162">
                  <c:v>1.261999999999982</c:v>
                </c:pt>
                <c:pt idx="163">
                  <c:v>1.262999999999982</c:v>
                </c:pt>
                <c:pt idx="164">
                  <c:v>1.263999999999982</c:v>
                </c:pt>
                <c:pt idx="165">
                  <c:v>1.264999999999982</c:v>
                </c:pt>
                <c:pt idx="166">
                  <c:v>1.265999999999982</c:v>
                </c:pt>
                <c:pt idx="167">
                  <c:v>1.266999999999982</c:v>
                </c:pt>
                <c:pt idx="168">
                  <c:v>1.267999999999982</c:v>
                </c:pt>
                <c:pt idx="169">
                  <c:v>1.268999999999981</c:v>
                </c:pt>
                <c:pt idx="170">
                  <c:v>1.269999999999981</c:v>
                </c:pt>
                <c:pt idx="171">
                  <c:v>1.270999999999981</c:v>
                </c:pt>
                <c:pt idx="172">
                  <c:v>1.271999999999981</c:v>
                </c:pt>
                <c:pt idx="173">
                  <c:v>1.272999999999981</c:v>
                </c:pt>
                <c:pt idx="174">
                  <c:v>1.273999999999981</c:v>
                </c:pt>
                <c:pt idx="175">
                  <c:v>1.274999999999981</c:v>
                </c:pt>
                <c:pt idx="176">
                  <c:v>1.275999999999981</c:v>
                </c:pt>
                <c:pt idx="177">
                  <c:v>1.276999999999981</c:v>
                </c:pt>
                <c:pt idx="178">
                  <c:v>1.27799999999998</c:v>
                </c:pt>
                <c:pt idx="179">
                  <c:v>1.27899999999998</c:v>
                </c:pt>
                <c:pt idx="180">
                  <c:v>1.27999999999998</c:v>
                </c:pt>
                <c:pt idx="181">
                  <c:v>1.28099999999998</c:v>
                </c:pt>
                <c:pt idx="182">
                  <c:v>1.28199999999998</c:v>
                </c:pt>
                <c:pt idx="183">
                  <c:v>1.28299999999998</c:v>
                </c:pt>
                <c:pt idx="184">
                  <c:v>1.28399999999998</c:v>
                </c:pt>
                <c:pt idx="185">
                  <c:v>1.28499999999998</c:v>
                </c:pt>
                <c:pt idx="186">
                  <c:v>1.28599999999998</c:v>
                </c:pt>
                <c:pt idx="187">
                  <c:v>1.286999999999979</c:v>
                </c:pt>
                <c:pt idx="188">
                  <c:v>1.287999999999979</c:v>
                </c:pt>
                <c:pt idx="189">
                  <c:v>1.288999999999979</c:v>
                </c:pt>
                <c:pt idx="190">
                  <c:v>1.289999999999979</c:v>
                </c:pt>
                <c:pt idx="191">
                  <c:v>1.290999999999979</c:v>
                </c:pt>
                <c:pt idx="192">
                  <c:v>1.291999999999979</c:v>
                </c:pt>
                <c:pt idx="193">
                  <c:v>1.292999999999979</c:v>
                </c:pt>
                <c:pt idx="194">
                  <c:v>1.293999999999979</c:v>
                </c:pt>
                <c:pt idx="195">
                  <c:v>1.294999999999979</c:v>
                </c:pt>
                <c:pt idx="196">
                  <c:v>1.295999999999978</c:v>
                </c:pt>
                <c:pt idx="197">
                  <c:v>1.296999999999978</c:v>
                </c:pt>
                <c:pt idx="198">
                  <c:v>1.297999999999978</c:v>
                </c:pt>
                <c:pt idx="199">
                  <c:v>1.298999999999978</c:v>
                </c:pt>
                <c:pt idx="200">
                  <c:v>1.299999999999978</c:v>
                </c:pt>
                <c:pt idx="201">
                  <c:v>1.300999999999978</c:v>
                </c:pt>
                <c:pt idx="202">
                  <c:v>1.301999999999978</c:v>
                </c:pt>
                <c:pt idx="203">
                  <c:v>1.302999999999978</c:v>
                </c:pt>
                <c:pt idx="204">
                  <c:v>1.303999999999978</c:v>
                </c:pt>
                <c:pt idx="205">
                  <c:v>1.304999999999977</c:v>
                </c:pt>
                <c:pt idx="206">
                  <c:v>1.305999999999977</c:v>
                </c:pt>
                <c:pt idx="207">
                  <c:v>1.306999999999977</c:v>
                </c:pt>
                <c:pt idx="208">
                  <c:v>1.307999999999977</c:v>
                </c:pt>
                <c:pt idx="209">
                  <c:v>1.308999999999977</c:v>
                </c:pt>
                <c:pt idx="210">
                  <c:v>1.309999999999977</c:v>
                </c:pt>
                <c:pt idx="211">
                  <c:v>1.310999999999977</c:v>
                </c:pt>
                <c:pt idx="212">
                  <c:v>1.311999999999977</c:v>
                </c:pt>
                <c:pt idx="213">
                  <c:v>1.312999999999977</c:v>
                </c:pt>
                <c:pt idx="214">
                  <c:v>1.313999999999976</c:v>
                </c:pt>
                <c:pt idx="215">
                  <c:v>1.314999999999976</c:v>
                </c:pt>
                <c:pt idx="216">
                  <c:v>1.315999999999976</c:v>
                </c:pt>
                <c:pt idx="217">
                  <c:v>1.316999999999976</c:v>
                </c:pt>
                <c:pt idx="218">
                  <c:v>1.317999999999976</c:v>
                </c:pt>
                <c:pt idx="219">
                  <c:v>1.318999999999976</c:v>
                </c:pt>
                <c:pt idx="220">
                  <c:v>1.319999999999976</c:v>
                </c:pt>
                <c:pt idx="221">
                  <c:v>1.320999999999976</c:v>
                </c:pt>
                <c:pt idx="222">
                  <c:v>1.321999999999976</c:v>
                </c:pt>
                <c:pt idx="223">
                  <c:v>1.322999999999975</c:v>
                </c:pt>
                <c:pt idx="224">
                  <c:v>1.323999999999975</c:v>
                </c:pt>
                <c:pt idx="225">
                  <c:v>1.324999999999975</c:v>
                </c:pt>
                <c:pt idx="226">
                  <c:v>1.325999999999975</c:v>
                </c:pt>
                <c:pt idx="227">
                  <c:v>1.326999999999975</c:v>
                </c:pt>
                <c:pt idx="228">
                  <c:v>1.327999999999975</c:v>
                </c:pt>
                <c:pt idx="229">
                  <c:v>1.328999999999975</c:v>
                </c:pt>
                <c:pt idx="230">
                  <c:v>1.329999999999975</c:v>
                </c:pt>
                <c:pt idx="231">
                  <c:v>1.330999999999975</c:v>
                </c:pt>
                <c:pt idx="232">
                  <c:v>1.331999999999974</c:v>
                </c:pt>
                <c:pt idx="233">
                  <c:v>1.332999999999974</c:v>
                </c:pt>
                <c:pt idx="234">
                  <c:v>1.333999999999974</c:v>
                </c:pt>
                <c:pt idx="235">
                  <c:v>1.334999999999974</c:v>
                </c:pt>
                <c:pt idx="236">
                  <c:v>1.335999999999974</c:v>
                </c:pt>
                <c:pt idx="237">
                  <c:v>1.336999999999974</c:v>
                </c:pt>
                <c:pt idx="238">
                  <c:v>1.337999999999974</c:v>
                </c:pt>
                <c:pt idx="239">
                  <c:v>1.338999999999974</c:v>
                </c:pt>
                <c:pt idx="240">
                  <c:v>1.339999999999974</c:v>
                </c:pt>
                <c:pt idx="241">
                  <c:v>1.340999999999973</c:v>
                </c:pt>
                <c:pt idx="242">
                  <c:v>1.341999999999973</c:v>
                </c:pt>
                <c:pt idx="243">
                  <c:v>1.342999999999973</c:v>
                </c:pt>
                <c:pt idx="244">
                  <c:v>1.343999999999973</c:v>
                </c:pt>
                <c:pt idx="245">
                  <c:v>1.344999999999973</c:v>
                </c:pt>
                <c:pt idx="246">
                  <c:v>1.345999999999973</c:v>
                </c:pt>
                <c:pt idx="247">
                  <c:v>1.346999999999973</c:v>
                </c:pt>
                <c:pt idx="248">
                  <c:v>1.347999999999973</c:v>
                </c:pt>
                <c:pt idx="249">
                  <c:v>1.348999999999973</c:v>
                </c:pt>
                <c:pt idx="250">
                  <c:v>1.349999999999972</c:v>
                </c:pt>
                <c:pt idx="251">
                  <c:v>1.350999999999972</c:v>
                </c:pt>
                <c:pt idx="252">
                  <c:v>1.351999999999972</c:v>
                </c:pt>
                <c:pt idx="253">
                  <c:v>1.352999999999972</c:v>
                </c:pt>
                <c:pt idx="254">
                  <c:v>1.353999999999972</c:v>
                </c:pt>
                <c:pt idx="255">
                  <c:v>1.354999999999972</c:v>
                </c:pt>
                <c:pt idx="256">
                  <c:v>1.355999999999972</c:v>
                </c:pt>
                <c:pt idx="257">
                  <c:v>1.356999999999972</c:v>
                </c:pt>
                <c:pt idx="258">
                  <c:v>1.357999999999972</c:v>
                </c:pt>
                <c:pt idx="259">
                  <c:v>1.358999999999972</c:v>
                </c:pt>
                <c:pt idx="260">
                  <c:v>1.359999999999971</c:v>
                </c:pt>
                <c:pt idx="261">
                  <c:v>1.360999999999971</c:v>
                </c:pt>
                <c:pt idx="262">
                  <c:v>1.361999999999971</c:v>
                </c:pt>
                <c:pt idx="263">
                  <c:v>1.362999999999971</c:v>
                </c:pt>
                <c:pt idx="264">
                  <c:v>1.363999999999971</c:v>
                </c:pt>
                <c:pt idx="265">
                  <c:v>1.364999999999971</c:v>
                </c:pt>
                <c:pt idx="266">
                  <c:v>1.365999999999971</c:v>
                </c:pt>
                <c:pt idx="267">
                  <c:v>1.366999999999971</c:v>
                </c:pt>
                <c:pt idx="268">
                  <c:v>1.367999999999971</c:v>
                </c:pt>
                <c:pt idx="269">
                  <c:v>1.36899999999997</c:v>
                </c:pt>
                <c:pt idx="270">
                  <c:v>1.36999999999997</c:v>
                </c:pt>
                <c:pt idx="271">
                  <c:v>1.37099999999997</c:v>
                </c:pt>
                <c:pt idx="272">
                  <c:v>1.37199999999997</c:v>
                </c:pt>
                <c:pt idx="273">
                  <c:v>1.37299999999997</c:v>
                </c:pt>
                <c:pt idx="274">
                  <c:v>1.37399999999997</c:v>
                </c:pt>
                <c:pt idx="275">
                  <c:v>1.37499999999997</c:v>
                </c:pt>
                <c:pt idx="276">
                  <c:v>1.37599999999997</c:v>
                </c:pt>
                <c:pt idx="277">
                  <c:v>1.37699999999997</c:v>
                </c:pt>
                <c:pt idx="278">
                  <c:v>1.377999999999969</c:v>
                </c:pt>
                <c:pt idx="279">
                  <c:v>1.378999999999969</c:v>
                </c:pt>
                <c:pt idx="280">
                  <c:v>1.379999999999969</c:v>
                </c:pt>
                <c:pt idx="281">
                  <c:v>1.380999999999969</c:v>
                </c:pt>
                <c:pt idx="282">
                  <c:v>1.381999999999969</c:v>
                </c:pt>
                <c:pt idx="283">
                  <c:v>1.382999999999969</c:v>
                </c:pt>
                <c:pt idx="284">
                  <c:v>1.383999999999969</c:v>
                </c:pt>
                <c:pt idx="285">
                  <c:v>1.384999999999969</c:v>
                </c:pt>
                <c:pt idx="286">
                  <c:v>1.385999999999969</c:v>
                </c:pt>
                <c:pt idx="287">
                  <c:v>1.386999999999968</c:v>
                </c:pt>
                <c:pt idx="288">
                  <c:v>1.387999999999968</c:v>
                </c:pt>
                <c:pt idx="289">
                  <c:v>1.388999999999968</c:v>
                </c:pt>
                <c:pt idx="290">
                  <c:v>1.389999999999968</c:v>
                </c:pt>
                <c:pt idx="291">
                  <c:v>1.390999999999968</c:v>
                </c:pt>
                <c:pt idx="292">
                  <c:v>1.391999999999968</c:v>
                </c:pt>
                <c:pt idx="293">
                  <c:v>1.392999999999968</c:v>
                </c:pt>
                <c:pt idx="294">
                  <c:v>1.393999999999968</c:v>
                </c:pt>
                <c:pt idx="295">
                  <c:v>1.394999999999968</c:v>
                </c:pt>
                <c:pt idx="296">
                  <c:v>1.395999999999967</c:v>
                </c:pt>
                <c:pt idx="297">
                  <c:v>1.396999999999967</c:v>
                </c:pt>
                <c:pt idx="298">
                  <c:v>1.397999999999967</c:v>
                </c:pt>
                <c:pt idx="299">
                  <c:v>1.398999999999967</c:v>
                </c:pt>
                <c:pt idx="300">
                  <c:v>1.399999999999967</c:v>
                </c:pt>
              </c:numCache>
            </c:numRef>
          </c:xVal>
          <c:yVal>
            <c:numRef>
              <c:f>'Digi Payoff'!$E$5:$E$305</c:f>
              <c:numCache>
                <c:formatCode>General</c:formatCode>
                <c:ptCount val="301"/>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-0.00999999999983458</c:v>
                </c:pt>
                <c:pt idx="152">
                  <c:v>-0.0199999999998335</c:v>
                </c:pt>
                <c:pt idx="153">
                  <c:v>-0.0299999999998324</c:v>
                </c:pt>
                <c:pt idx="154">
                  <c:v>-0.0399999999998313</c:v>
                </c:pt>
                <c:pt idx="155">
                  <c:v>-0.0499999999998302</c:v>
                </c:pt>
                <c:pt idx="156">
                  <c:v>-0.0599999999998291</c:v>
                </c:pt>
                <c:pt idx="157">
                  <c:v>-0.069999999999828</c:v>
                </c:pt>
                <c:pt idx="158">
                  <c:v>-0.0799999999998269</c:v>
                </c:pt>
                <c:pt idx="159">
                  <c:v>-0.0899999999998258</c:v>
                </c:pt>
                <c:pt idx="160">
                  <c:v>-0.0999999999998246</c:v>
                </c:pt>
                <c:pt idx="161">
                  <c:v>-0.109999999999824</c:v>
                </c:pt>
                <c:pt idx="162">
                  <c:v>-0.119999999999822</c:v>
                </c:pt>
                <c:pt idx="163">
                  <c:v>-0.129999999999821</c:v>
                </c:pt>
                <c:pt idx="164">
                  <c:v>-0.13999999999982</c:v>
                </c:pt>
                <c:pt idx="165">
                  <c:v>-0.149999999999819</c:v>
                </c:pt>
                <c:pt idx="166">
                  <c:v>-0.159999999999818</c:v>
                </c:pt>
                <c:pt idx="167">
                  <c:v>-0.169999999999817</c:v>
                </c:pt>
                <c:pt idx="168">
                  <c:v>-0.179999999999816</c:v>
                </c:pt>
                <c:pt idx="169">
                  <c:v>-0.189999999999815</c:v>
                </c:pt>
                <c:pt idx="170">
                  <c:v>-0.199999999999814</c:v>
                </c:pt>
                <c:pt idx="171">
                  <c:v>-0.209999999999813</c:v>
                </c:pt>
                <c:pt idx="172">
                  <c:v>-0.219999999999811</c:v>
                </c:pt>
                <c:pt idx="173">
                  <c:v>-0.22999999999981</c:v>
                </c:pt>
                <c:pt idx="174">
                  <c:v>-0.239999999999809</c:v>
                </c:pt>
                <c:pt idx="175">
                  <c:v>-0.249999999999808</c:v>
                </c:pt>
                <c:pt idx="176">
                  <c:v>-0.259999999999807</c:v>
                </c:pt>
                <c:pt idx="177">
                  <c:v>-0.269999999999806</c:v>
                </c:pt>
                <c:pt idx="178">
                  <c:v>-0.279999999999805</c:v>
                </c:pt>
                <c:pt idx="179">
                  <c:v>-0.289999999999804</c:v>
                </c:pt>
                <c:pt idx="180">
                  <c:v>-0.299999999999803</c:v>
                </c:pt>
                <c:pt idx="181">
                  <c:v>-0.309999999999801</c:v>
                </c:pt>
                <c:pt idx="182">
                  <c:v>-0.3199999999998</c:v>
                </c:pt>
                <c:pt idx="183">
                  <c:v>-0.329999999999799</c:v>
                </c:pt>
                <c:pt idx="184">
                  <c:v>-0.339999999999798</c:v>
                </c:pt>
                <c:pt idx="185">
                  <c:v>-0.349999999999797</c:v>
                </c:pt>
                <c:pt idx="186">
                  <c:v>-0.359999999999796</c:v>
                </c:pt>
                <c:pt idx="187">
                  <c:v>-0.369999999999795</c:v>
                </c:pt>
                <c:pt idx="188">
                  <c:v>-0.379999999999794</c:v>
                </c:pt>
                <c:pt idx="189">
                  <c:v>-0.389999999999793</c:v>
                </c:pt>
                <c:pt idx="190">
                  <c:v>-0.399999999999792</c:v>
                </c:pt>
                <c:pt idx="191">
                  <c:v>-0.409999999999791</c:v>
                </c:pt>
                <c:pt idx="192">
                  <c:v>-0.419999999999789</c:v>
                </c:pt>
                <c:pt idx="193">
                  <c:v>-0.429999999999788</c:v>
                </c:pt>
                <c:pt idx="194">
                  <c:v>-0.439999999999787</c:v>
                </c:pt>
                <c:pt idx="195">
                  <c:v>-0.449999999999786</c:v>
                </c:pt>
                <c:pt idx="196">
                  <c:v>-0.459999999999785</c:v>
                </c:pt>
                <c:pt idx="197">
                  <c:v>-0.469999999999784</c:v>
                </c:pt>
                <c:pt idx="198">
                  <c:v>-0.479999999999783</c:v>
                </c:pt>
                <c:pt idx="199">
                  <c:v>-0.489999999999782</c:v>
                </c:pt>
                <c:pt idx="200">
                  <c:v>-0.499999999999781</c:v>
                </c:pt>
                <c:pt idx="201">
                  <c:v>-0.50999999999978</c:v>
                </c:pt>
                <c:pt idx="202">
                  <c:v>-0.519999999999778</c:v>
                </c:pt>
                <c:pt idx="203">
                  <c:v>-0.529999999999777</c:v>
                </c:pt>
                <c:pt idx="204">
                  <c:v>-0.539999999999776</c:v>
                </c:pt>
                <c:pt idx="205">
                  <c:v>-0.549999999999775</c:v>
                </c:pt>
                <c:pt idx="206">
                  <c:v>-0.559999999999774</c:v>
                </c:pt>
                <c:pt idx="207">
                  <c:v>-0.569999999999773</c:v>
                </c:pt>
                <c:pt idx="208">
                  <c:v>-0.579999999999772</c:v>
                </c:pt>
                <c:pt idx="209">
                  <c:v>-0.589999999999771</c:v>
                </c:pt>
                <c:pt idx="210">
                  <c:v>-0.59999999999977</c:v>
                </c:pt>
                <c:pt idx="211">
                  <c:v>-0.609999999999768</c:v>
                </c:pt>
                <c:pt idx="212">
                  <c:v>-0.619999999999767</c:v>
                </c:pt>
                <c:pt idx="213">
                  <c:v>-0.629999999999766</c:v>
                </c:pt>
                <c:pt idx="214">
                  <c:v>-0.639999999999765</c:v>
                </c:pt>
                <c:pt idx="215">
                  <c:v>-0.649999999999764</c:v>
                </c:pt>
                <c:pt idx="216">
                  <c:v>-0.659999999999763</c:v>
                </c:pt>
                <c:pt idx="217">
                  <c:v>-0.669999999999762</c:v>
                </c:pt>
                <c:pt idx="218">
                  <c:v>-0.679999999999761</c:v>
                </c:pt>
                <c:pt idx="219">
                  <c:v>-0.68999999999976</c:v>
                </c:pt>
                <c:pt idx="220">
                  <c:v>-0.699999999999758</c:v>
                </c:pt>
                <c:pt idx="221">
                  <c:v>-0.709999999999757</c:v>
                </c:pt>
                <c:pt idx="222">
                  <c:v>-0.719999999999756</c:v>
                </c:pt>
                <c:pt idx="223">
                  <c:v>-0.729999999999755</c:v>
                </c:pt>
                <c:pt idx="224">
                  <c:v>-0.739999999999754</c:v>
                </c:pt>
                <c:pt idx="225">
                  <c:v>-0.749999999999753</c:v>
                </c:pt>
                <c:pt idx="226">
                  <c:v>-0.759999999999752</c:v>
                </c:pt>
                <c:pt idx="227">
                  <c:v>-0.769999999999751</c:v>
                </c:pt>
                <c:pt idx="228">
                  <c:v>-0.77999999999975</c:v>
                </c:pt>
                <c:pt idx="229">
                  <c:v>-0.789999999999749</c:v>
                </c:pt>
                <c:pt idx="230">
                  <c:v>-0.799999999999747</c:v>
                </c:pt>
                <c:pt idx="231">
                  <c:v>-0.809999999999746</c:v>
                </c:pt>
                <c:pt idx="232">
                  <c:v>-0.819999999999745</c:v>
                </c:pt>
                <c:pt idx="233">
                  <c:v>-0.829999999999744</c:v>
                </c:pt>
                <c:pt idx="234">
                  <c:v>-0.839999999999743</c:v>
                </c:pt>
                <c:pt idx="235">
                  <c:v>-0.849999999999742</c:v>
                </c:pt>
                <c:pt idx="236">
                  <c:v>-0.859999999999741</c:v>
                </c:pt>
                <c:pt idx="237">
                  <c:v>-0.86999999999974</c:v>
                </c:pt>
                <c:pt idx="238">
                  <c:v>-0.879999999999739</c:v>
                </c:pt>
                <c:pt idx="239">
                  <c:v>-0.889999999999738</c:v>
                </c:pt>
                <c:pt idx="240">
                  <c:v>-0.899999999999736</c:v>
                </c:pt>
                <c:pt idx="241">
                  <c:v>-0.909999999999735</c:v>
                </c:pt>
                <c:pt idx="242">
                  <c:v>-0.919999999999734</c:v>
                </c:pt>
                <c:pt idx="243">
                  <c:v>-0.929999999999733</c:v>
                </c:pt>
                <c:pt idx="244">
                  <c:v>-0.939999999999732</c:v>
                </c:pt>
                <c:pt idx="245">
                  <c:v>-0.949999999999731</c:v>
                </c:pt>
                <c:pt idx="246">
                  <c:v>-0.95999999999973</c:v>
                </c:pt>
                <c:pt idx="247">
                  <c:v>-0.969999999999729</c:v>
                </c:pt>
                <c:pt idx="248">
                  <c:v>-0.979999999999728</c:v>
                </c:pt>
                <c:pt idx="249">
                  <c:v>-0.989999999999727</c:v>
                </c:pt>
                <c:pt idx="250">
                  <c:v>-0.999999999999726</c:v>
                </c:pt>
                <c:pt idx="251">
                  <c:v>-1.000000000000001</c:v>
                </c:pt>
                <c:pt idx="252">
                  <c:v>-1.000000000000001</c:v>
                </c:pt>
                <c:pt idx="253">
                  <c:v>-1.000000000000001</c:v>
                </c:pt>
                <c:pt idx="254">
                  <c:v>-1.000000000000001</c:v>
                </c:pt>
                <c:pt idx="255">
                  <c:v>-1.000000000000001</c:v>
                </c:pt>
                <c:pt idx="256">
                  <c:v>-1.000000000000001</c:v>
                </c:pt>
                <c:pt idx="257">
                  <c:v>-1.000000000000001</c:v>
                </c:pt>
                <c:pt idx="258">
                  <c:v>-1.000000000000001</c:v>
                </c:pt>
                <c:pt idx="259">
                  <c:v>-1.000000000000001</c:v>
                </c:pt>
                <c:pt idx="260">
                  <c:v>-1.000000000000001</c:v>
                </c:pt>
                <c:pt idx="261">
                  <c:v>-1.000000000000001</c:v>
                </c:pt>
                <c:pt idx="262">
                  <c:v>-1.000000000000001</c:v>
                </c:pt>
                <c:pt idx="263">
                  <c:v>-1.000000000000001</c:v>
                </c:pt>
                <c:pt idx="264">
                  <c:v>-1.000000000000001</c:v>
                </c:pt>
                <c:pt idx="265">
                  <c:v>-1.000000000000001</c:v>
                </c:pt>
                <c:pt idx="266">
                  <c:v>-1.000000000000001</c:v>
                </c:pt>
                <c:pt idx="267">
                  <c:v>-1.000000000000001</c:v>
                </c:pt>
                <c:pt idx="268">
                  <c:v>-1.000000000000001</c:v>
                </c:pt>
                <c:pt idx="269">
                  <c:v>-1.000000000000001</c:v>
                </c:pt>
                <c:pt idx="270">
                  <c:v>-1.000000000000001</c:v>
                </c:pt>
                <c:pt idx="271">
                  <c:v>-1.000000000000001</c:v>
                </c:pt>
                <c:pt idx="272">
                  <c:v>-1.000000000000001</c:v>
                </c:pt>
                <c:pt idx="273">
                  <c:v>-1.000000000000001</c:v>
                </c:pt>
                <c:pt idx="274">
                  <c:v>-1.000000000000001</c:v>
                </c:pt>
                <c:pt idx="275">
                  <c:v>-1.000000000000001</c:v>
                </c:pt>
                <c:pt idx="276">
                  <c:v>-1.000000000000001</c:v>
                </c:pt>
                <c:pt idx="277">
                  <c:v>-1.000000000000001</c:v>
                </c:pt>
                <c:pt idx="278">
                  <c:v>-1.000000000000001</c:v>
                </c:pt>
                <c:pt idx="279">
                  <c:v>-1.000000000000001</c:v>
                </c:pt>
                <c:pt idx="280">
                  <c:v>-1.000000000000001</c:v>
                </c:pt>
                <c:pt idx="281">
                  <c:v>-1.000000000000001</c:v>
                </c:pt>
                <c:pt idx="282">
                  <c:v>-1.000000000000001</c:v>
                </c:pt>
                <c:pt idx="283">
                  <c:v>-1.000000000000001</c:v>
                </c:pt>
                <c:pt idx="284">
                  <c:v>-1.000000000000001</c:v>
                </c:pt>
                <c:pt idx="285">
                  <c:v>-1.000000000000001</c:v>
                </c:pt>
                <c:pt idx="286">
                  <c:v>-1.000000000000001</c:v>
                </c:pt>
                <c:pt idx="287">
                  <c:v>-1.000000000000001</c:v>
                </c:pt>
                <c:pt idx="288">
                  <c:v>-1.000000000000001</c:v>
                </c:pt>
                <c:pt idx="289">
                  <c:v>-1.000000000000001</c:v>
                </c:pt>
                <c:pt idx="290">
                  <c:v>-1.000000000000001</c:v>
                </c:pt>
                <c:pt idx="291">
                  <c:v>-1.000000000000001</c:v>
                </c:pt>
                <c:pt idx="292">
                  <c:v>-1.000000000000001</c:v>
                </c:pt>
                <c:pt idx="293">
                  <c:v>-1.000000000000001</c:v>
                </c:pt>
                <c:pt idx="294">
                  <c:v>-1.000000000000001</c:v>
                </c:pt>
                <c:pt idx="295">
                  <c:v>-1.000000000000001</c:v>
                </c:pt>
                <c:pt idx="296">
                  <c:v>-1.000000000000001</c:v>
                </c:pt>
                <c:pt idx="297">
                  <c:v>-1.000000000000001</c:v>
                </c:pt>
                <c:pt idx="298">
                  <c:v>-1.000000000000001</c:v>
                </c:pt>
                <c:pt idx="299">
                  <c:v>-1.000000000000001</c:v>
                </c:pt>
                <c:pt idx="300">
                  <c:v>-1.000000000000001</c:v>
                </c:pt>
              </c:numCache>
            </c:numRef>
          </c:yVal>
          <c:smooth val="0"/>
        </c:ser>
        <c:ser>
          <c:idx val="1"/>
          <c:order val="1"/>
          <c:tx>
            <c:strRef>
              <c:f>'Digi Payoff'!$D$4</c:f>
              <c:strCache>
                <c:ptCount val="1"/>
                <c:pt idx="0">
                  <c:v>Short Digital Payoff</c:v>
                </c:pt>
              </c:strCache>
            </c:strRef>
          </c:tx>
          <c:spPr>
            <a:ln>
              <a:solidFill>
                <a:srgbClr val="FF0000"/>
              </a:solidFill>
            </a:ln>
          </c:spPr>
          <c:marker>
            <c:symbol val="none"/>
          </c:marker>
          <c:xVal>
            <c:numRef>
              <c:f>'Digi Payoff'!$A$5:$A$305</c:f>
              <c:numCache>
                <c:formatCode>General</c:formatCode>
                <c:ptCount val="301"/>
                <c:pt idx="0">
                  <c:v>1.1</c:v>
                </c:pt>
                <c:pt idx="1">
                  <c:v>1.101</c:v>
                </c:pt>
                <c:pt idx="2">
                  <c:v>1.102</c:v>
                </c:pt>
                <c:pt idx="3">
                  <c:v>1.103</c:v>
                </c:pt>
                <c:pt idx="4">
                  <c:v>1.104</c:v>
                </c:pt>
                <c:pt idx="5">
                  <c:v>1.105</c:v>
                </c:pt>
                <c:pt idx="6">
                  <c:v>1.105999999999999</c:v>
                </c:pt>
                <c:pt idx="7">
                  <c:v>1.106999999999999</c:v>
                </c:pt>
                <c:pt idx="8">
                  <c:v>1.107999999999999</c:v>
                </c:pt>
                <c:pt idx="9">
                  <c:v>1.108999999999999</c:v>
                </c:pt>
                <c:pt idx="10">
                  <c:v>1.109999999999999</c:v>
                </c:pt>
                <c:pt idx="11">
                  <c:v>1.110999999999999</c:v>
                </c:pt>
                <c:pt idx="12">
                  <c:v>1.111999999999999</c:v>
                </c:pt>
                <c:pt idx="13">
                  <c:v>1.112999999999999</c:v>
                </c:pt>
                <c:pt idx="14">
                  <c:v>1.113999999999999</c:v>
                </c:pt>
                <c:pt idx="15">
                  <c:v>1.114999999999998</c:v>
                </c:pt>
                <c:pt idx="16">
                  <c:v>1.115999999999998</c:v>
                </c:pt>
                <c:pt idx="17">
                  <c:v>1.116999999999998</c:v>
                </c:pt>
                <c:pt idx="18">
                  <c:v>1.117999999999998</c:v>
                </c:pt>
                <c:pt idx="19">
                  <c:v>1.118999999999998</c:v>
                </c:pt>
                <c:pt idx="20">
                  <c:v>1.119999999999998</c:v>
                </c:pt>
                <c:pt idx="21">
                  <c:v>1.120999999999998</c:v>
                </c:pt>
                <c:pt idx="22">
                  <c:v>1.121999999999998</c:v>
                </c:pt>
                <c:pt idx="23">
                  <c:v>1.122999999999998</c:v>
                </c:pt>
                <c:pt idx="24">
                  <c:v>1.123999999999997</c:v>
                </c:pt>
                <c:pt idx="25">
                  <c:v>1.124999999999997</c:v>
                </c:pt>
                <c:pt idx="26">
                  <c:v>1.125999999999997</c:v>
                </c:pt>
                <c:pt idx="27">
                  <c:v>1.126999999999997</c:v>
                </c:pt>
                <c:pt idx="28">
                  <c:v>1.127999999999997</c:v>
                </c:pt>
                <c:pt idx="29">
                  <c:v>1.128999999999997</c:v>
                </c:pt>
                <c:pt idx="30">
                  <c:v>1.129999999999997</c:v>
                </c:pt>
                <c:pt idx="31">
                  <c:v>1.130999999999997</c:v>
                </c:pt>
                <c:pt idx="32">
                  <c:v>1.131999999999997</c:v>
                </c:pt>
                <c:pt idx="33">
                  <c:v>1.132999999999996</c:v>
                </c:pt>
                <c:pt idx="34">
                  <c:v>1.133999999999996</c:v>
                </c:pt>
                <c:pt idx="35">
                  <c:v>1.134999999999996</c:v>
                </c:pt>
                <c:pt idx="36">
                  <c:v>1.135999999999996</c:v>
                </c:pt>
                <c:pt idx="37">
                  <c:v>1.136999999999996</c:v>
                </c:pt>
                <c:pt idx="38">
                  <c:v>1.137999999999996</c:v>
                </c:pt>
                <c:pt idx="39">
                  <c:v>1.138999999999996</c:v>
                </c:pt>
                <c:pt idx="40">
                  <c:v>1.139999999999996</c:v>
                </c:pt>
                <c:pt idx="41">
                  <c:v>1.140999999999996</c:v>
                </c:pt>
                <c:pt idx="42">
                  <c:v>1.141999999999995</c:v>
                </c:pt>
                <c:pt idx="43">
                  <c:v>1.142999999999995</c:v>
                </c:pt>
                <c:pt idx="44">
                  <c:v>1.143999999999995</c:v>
                </c:pt>
                <c:pt idx="45">
                  <c:v>1.144999999999995</c:v>
                </c:pt>
                <c:pt idx="46">
                  <c:v>1.145999999999995</c:v>
                </c:pt>
                <c:pt idx="47">
                  <c:v>1.146999999999995</c:v>
                </c:pt>
                <c:pt idx="48">
                  <c:v>1.147999999999995</c:v>
                </c:pt>
                <c:pt idx="49">
                  <c:v>1.148999999999995</c:v>
                </c:pt>
                <c:pt idx="50">
                  <c:v>1.149999999999995</c:v>
                </c:pt>
                <c:pt idx="51">
                  <c:v>1.150999999999994</c:v>
                </c:pt>
                <c:pt idx="52">
                  <c:v>1.151999999999994</c:v>
                </c:pt>
                <c:pt idx="53">
                  <c:v>1.152999999999994</c:v>
                </c:pt>
                <c:pt idx="54">
                  <c:v>1.153999999999994</c:v>
                </c:pt>
                <c:pt idx="55">
                  <c:v>1.154999999999994</c:v>
                </c:pt>
                <c:pt idx="56">
                  <c:v>1.155999999999994</c:v>
                </c:pt>
                <c:pt idx="57">
                  <c:v>1.156999999999994</c:v>
                </c:pt>
                <c:pt idx="58">
                  <c:v>1.157999999999994</c:v>
                </c:pt>
                <c:pt idx="59">
                  <c:v>1.158999999999994</c:v>
                </c:pt>
                <c:pt idx="60">
                  <c:v>1.159999999999993</c:v>
                </c:pt>
                <c:pt idx="61">
                  <c:v>1.160999999999993</c:v>
                </c:pt>
                <c:pt idx="62">
                  <c:v>1.161999999999993</c:v>
                </c:pt>
                <c:pt idx="63">
                  <c:v>1.162999999999993</c:v>
                </c:pt>
                <c:pt idx="64">
                  <c:v>1.163999999999993</c:v>
                </c:pt>
                <c:pt idx="65">
                  <c:v>1.164999999999993</c:v>
                </c:pt>
                <c:pt idx="66">
                  <c:v>1.165999999999993</c:v>
                </c:pt>
                <c:pt idx="67">
                  <c:v>1.166999999999993</c:v>
                </c:pt>
                <c:pt idx="68">
                  <c:v>1.167999999999993</c:v>
                </c:pt>
                <c:pt idx="69">
                  <c:v>1.168999999999992</c:v>
                </c:pt>
                <c:pt idx="70">
                  <c:v>1.169999999999992</c:v>
                </c:pt>
                <c:pt idx="71">
                  <c:v>1.170999999999992</c:v>
                </c:pt>
                <c:pt idx="72">
                  <c:v>1.171999999999992</c:v>
                </c:pt>
                <c:pt idx="73">
                  <c:v>1.172999999999992</c:v>
                </c:pt>
                <c:pt idx="74">
                  <c:v>1.173999999999992</c:v>
                </c:pt>
                <c:pt idx="75">
                  <c:v>1.174999999999992</c:v>
                </c:pt>
                <c:pt idx="76">
                  <c:v>1.175999999999992</c:v>
                </c:pt>
                <c:pt idx="77">
                  <c:v>1.176999999999992</c:v>
                </c:pt>
                <c:pt idx="78">
                  <c:v>1.177999999999991</c:v>
                </c:pt>
                <c:pt idx="79">
                  <c:v>1.178999999999991</c:v>
                </c:pt>
                <c:pt idx="80">
                  <c:v>1.179999999999991</c:v>
                </c:pt>
                <c:pt idx="81">
                  <c:v>1.180999999999991</c:v>
                </c:pt>
                <c:pt idx="82">
                  <c:v>1.181999999999991</c:v>
                </c:pt>
                <c:pt idx="83">
                  <c:v>1.182999999999991</c:v>
                </c:pt>
                <c:pt idx="84">
                  <c:v>1.183999999999991</c:v>
                </c:pt>
                <c:pt idx="85">
                  <c:v>1.184999999999991</c:v>
                </c:pt>
                <c:pt idx="86">
                  <c:v>1.185999999999991</c:v>
                </c:pt>
                <c:pt idx="87">
                  <c:v>1.18699999999999</c:v>
                </c:pt>
                <c:pt idx="88">
                  <c:v>1.18799999999999</c:v>
                </c:pt>
                <c:pt idx="89">
                  <c:v>1.18899999999999</c:v>
                </c:pt>
                <c:pt idx="90">
                  <c:v>1.18999999999999</c:v>
                </c:pt>
                <c:pt idx="91">
                  <c:v>1.19099999999999</c:v>
                </c:pt>
                <c:pt idx="92">
                  <c:v>1.19199999999999</c:v>
                </c:pt>
                <c:pt idx="93">
                  <c:v>1.19299999999999</c:v>
                </c:pt>
                <c:pt idx="94">
                  <c:v>1.19399999999999</c:v>
                </c:pt>
                <c:pt idx="95">
                  <c:v>1.19499999999999</c:v>
                </c:pt>
                <c:pt idx="96">
                  <c:v>1.195999999999989</c:v>
                </c:pt>
                <c:pt idx="97">
                  <c:v>1.196999999999989</c:v>
                </c:pt>
                <c:pt idx="98">
                  <c:v>1.197999999999989</c:v>
                </c:pt>
                <c:pt idx="99">
                  <c:v>1.198999999999989</c:v>
                </c:pt>
                <c:pt idx="100">
                  <c:v>1.199999999999989</c:v>
                </c:pt>
                <c:pt idx="101">
                  <c:v>1.200999999999989</c:v>
                </c:pt>
                <c:pt idx="102">
                  <c:v>1.201999999999989</c:v>
                </c:pt>
                <c:pt idx="103">
                  <c:v>1.202999999999989</c:v>
                </c:pt>
                <c:pt idx="104">
                  <c:v>1.203999999999989</c:v>
                </c:pt>
                <c:pt idx="105">
                  <c:v>1.204999999999989</c:v>
                </c:pt>
                <c:pt idx="106">
                  <c:v>1.205999999999988</c:v>
                </c:pt>
                <c:pt idx="107">
                  <c:v>1.206999999999988</c:v>
                </c:pt>
                <c:pt idx="108">
                  <c:v>1.207999999999988</c:v>
                </c:pt>
                <c:pt idx="109">
                  <c:v>1.208999999999988</c:v>
                </c:pt>
                <c:pt idx="110">
                  <c:v>1.209999999999988</c:v>
                </c:pt>
                <c:pt idx="111">
                  <c:v>1.210999999999988</c:v>
                </c:pt>
                <c:pt idx="112">
                  <c:v>1.211999999999988</c:v>
                </c:pt>
                <c:pt idx="113">
                  <c:v>1.212999999999988</c:v>
                </c:pt>
                <c:pt idx="114">
                  <c:v>1.213999999999988</c:v>
                </c:pt>
                <c:pt idx="115">
                  <c:v>1.214999999999987</c:v>
                </c:pt>
                <c:pt idx="116">
                  <c:v>1.215999999999987</c:v>
                </c:pt>
                <c:pt idx="117">
                  <c:v>1.216999999999987</c:v>
                </c:pt>
                <c:pt idx="118">
                  <c:v>1.217999999999987</c:v>
                </c:pt>
                <c:pt idx="119">
                  <c:v>1.218999999999987</c:v>
                </c:pt>
                <c:pt idx="120">
                  <c:v>1.219999999999987</c:v>
                </c:pt>
                <c:pt idx="121">
                  <c:v>1.220999999999987</c:v>
                </c:pt>
                <c:pt idx="122">
                  <c:v>1.221999999999987</c:v>
                </c:pt>
                <c:pt idx="123">
                  <c:v>1.222999999999987</c:v>
                </c:pt>
                <c:pt idx="124">
                  <c:v>1.223999999999986</c:v>
                </c:pt>
                <c:pt idx="125">
                  <c:v>1.224999999999986</c:v>
                </c:pt>
                <c:pt idx="126">
                  <c:v>1.225999999999986</c:v>
                </c:pt>
                <c:pt idx="127">
                  <c:v>1.226999999999986</c:v>
                </c:pt>
                <c:pt idx="128">
                  <c:v>1.227999999999986</c:v>
                </c:pt>
                <c:pt idx="129">
                  <c:v>1.228999999999986</c:v>
                </c:pt>
                <c:pt idx="130">
                  <c:v>1.229999999999986</c:v>
                </c:pt>
                <c:pt idx="131">
                  <c:v>1.230999999999986</c:v>
                </c:pt>
                <c:pt idx="132">
                  <c:v>1.231999999999986</c:v>
                </c:pt>
                <c:pt idx="133">
                  <c:v>1.232999999999985</c:v>
                </c:pt>
                <c:pt idx="134">
                  <c:v>1.233999999999985</c:v>
                </c:pt>
                <c:pt idx="135">
                  <c:v>1.234999999999985</c:v>
                </c:pt>
                <c:pt idx="136">
                  <c:v>1.235999999999985</c:v>
                </c:pt>
                <c:pt idx="137">
                  <c:v>1.236999999999985</c:v>
                </c:pt>
                <c:pt idx="138">
                  <c:v>1.237999999999985</c:v>
                </c:pt>
                <c:pt idx="139">
                  <c:v>1.238999999999985</c:v>
                </c:pt>
                <c:pt idx="140">
                  <c:v>1.239999999999985</c:v>
                </c:pt>
                <c:pt idx="141">
                  <c:v>1.240999999999985</c:v>
                </c:pt>
                <c:pt idx="142">
                  <c:v>1.241999999999984</c:v>
                </c:pt>
                <c:pt idx="143">
                  <c:v>1.242999999999984</c:v>
                </c:pt>
                <c:pt idx="144">
                  <c:v>1.243999999999984</c:v>
                </c:pt>
                <c:pt idx="145">
                  <c:v>1.244999999999984</c:v>
                </c:pt>
                <c:pt idx="146">
                  <c:v>1.245999999999984</c:v>
                </c:pt>
                <c:pt idx="147">
                  <c:v>1.246999999999984</c:v>
                </c:pt>
                <c:pt idx="148">
                  <c:v>1.247999999999984</c:v>
                </c:pt>
                <c:pt idx="149">
                  <c:v>1.248999999999984</c:v>
                </c:pt>
                <c:pt idx="150">
                  <c:v>1.249999999999984</c:v>
                </c:pt>
                <c:pt idx="151">
                  <c:v>1.250999999999983</c:v>
                </c:pt>
                <c:pt idx="152">
                  <c:v>1.251999999999983</c:v>
                </c:pt>
                <c:pt idx="153">
                  <c:v>1.252999999999983</c:v>
                </c:pt>
                <c:pt idx="154">
                  <c:v>1.253999999999983</c:v>
                </c:pt>
                <c:pt idx="155">
                  <c:v>1.254999999999983</c:v>
                </c:pt>
                <c:pt idx="156">
                  <c:v>1.255999999999983</c:v>
                </c:pt>
                <c:pt idx="157">
                  <c:v>1.256999999999983</c:v>
                </c:pt>
                <c:pt idx="158">
                  <c:v>1.257999999999983</c:v>
                </c:pt>
                <c:pt idx="159">
                  <c:v>1.258999999999983</c:v>
                </c:pt>
                <c:pt idx="160">
                  <c:v>1.259999999999982</c:v>
                </c:pt>
                <c:pt idx="161">
                  <c:v>1.260999999999982</c:v>
                </c:pt>
                <c:pt idx="162">
                  <c:v>1.261999999999982</c:v>
                </c:pt>
                <c:pt idx="163">
                  <c:v>1.262999999999982</c:v>
                </c:pt>
                <c:pt idx="164">
                  <c:v>1.263999999999982</c:v>
                </c:pt>
                <c:pt idx="165">
                  <c:v>1.264999999999982</c:v>
                </c:pt>
                <c:pt idx="166">
                  <c:v>1.265999999999982</c:v>
                </c:pt>
                <c:pt idx="167">
                  <c:v>1.266999999999982</c:v>
                </c:pt>
                <c:pt idx="168">
                  <c:v>1.267999999999982</c:v>
                </c:pt>
                <c:pt idx="169">
                  <c:v>1.268999999999981</c:v>
                </c:pt>
                <c:pt idx="170">
                  <c:v>1.269999999999981</c:v>
                </c:pt>
                <c:pt idx="171">
                  <c:v>1.270999999999981</c:v>
                </c:pt>
                <c:pt idx="172">
                  <c:v>1.271999999999981</c:v>
                </c:pt>
                <c:pt idx="173">
                  <c:v>1.272999999999981</c:v>
                </c:pt>
                <c:pt idx="174">
                  <c:v>1.273999999999981</c:v>
                </c:pt>
                <c:pt idx="175">
                  <c:v>1.274999999999981</c:v>
                </c:pt>
                <c:pt idx="176">
                  <c:v>1.275999999999981</c:v>
                </c:pt>
                <c:pt idx="177">
                  <c:v>1.276999999999981</c:v>
                </c:pt>
                <c:pt idx="178">
                  <c:v>1.27799999999998</c:v>
                </c:pt>
                <c:pt idx="179">
                  <c:v>1.27899999999998</c:v>
                </c:pt>
                <c:pt idx="180">
                  <c:v>1.27999999999998</c:v>
                </c:pt>
                <c:pt idx="181">
                  <c:v>1.28099999999998</c:v>
                </c:pt>
                <c:pt idx="182">
                  <c:v>1.28199999999998</c:v>
                </c:pt>
                <c:pt idx="183">
                  <c:v>1.28299999999998</c:v>
                </c:pt>
                <c:pt idx="184">
                  <c:v>1.28399999999998</c:v>
                </c:pt>
                <c:pt idx="185">
                  <c:v>1.28499999999998</c:v>
                </c:pt>
                <c:pt idx="186">
                  <c:v>1.28599999999998</c:v>
                </c:pt>
                <c:pt idx="187">
                  <c:v>1.286999999999979</c:v>
                </c:pt>
                <c:pt idx="188">
                  <c:v>1.287999999999979</c:v>
                </c:pt>
                <c:pt idx="189">
                  <c:v>1.288999999999979</c:v>
                </c:pt>
                <c:pt idx="190">
                  <c:v>1.289999999999979</c:v>
                </c:pt>
                <c:pt idx="191">
                  <c:v>1.290999999999979</c:v>
                </c:pt>
                <c:pt idx="192">
                  <c:v>1.291999999999979</c:v>
                </c:pt>
                <c:pt idx="193">
                  <c:v>1.292999999999979</c:v>
                </c:pt>
                <c:pt idx="194">
                  <c:v>1.293999999999979</c:v>
                </c:pt>
                <c:pt idx="195">
                  <c:v>1.294999999999979</c:v>
                </c:pt>
                <c:pt idx="196">
                  <c:v>1.295999999999978</c:v>
                </c:pt>
                <c:pt idx="197">
                  <c:v>1.296999999999978</c:v>
                </c:pt>
                <c:pt idx="198">
                  <c:v>1.297999999999978</c:v>
                </c:pt>
                <c:pt idx="199">
                  <c:v>1.298999999999978</c:v>
                </c:pt>
                <c:pt idx="200">
                  <c:v>1.299999999999978</c:v>
                </c:pt>
                <c:pt idx="201">
                  <c:v>1.300999999999978</c:v>
                </c:pt>
                <c:pt idx="202">
                  <c:v>1.301999999999978</c:v>
                </c:pt>
                <c:pt idx="203">
                  <c:v>1.302999999999978</c:v>
                </c:pt>
                <c:pt idx="204">
                  <c:v>1.303999999999978</c:v>
                </c:pt>
                <c:pt idx="205">
                  <c:v>1.304999999999977</c:v>
                </c:pt>
                <c:pt idx="206">
                  <c:v>1.305999999999977</c:v>
                </c:pt>
                <c:pt idx="207">
                  <c:v>1.306999999999977</c:v>
                </c:pt>
                <c:pt idx="208">
                  <c:v>1.307999999999977</c:v>
                </c:pt>
                <c:pt idx="209">
                  <c:v>1.308999999999977</c:v>
                </c:pt>
                <c:pt idx="210">
                  <c:v>1.309999999999977</c:v>
                </c:pt>
                <c:pt idx="211">
                  <c:v>1.310999999999977</c:v>
                </c:pt>
                <c:pt idx="212">
                  <c:v>1.311999999999977</c:v>
                </c:pt>
                <c:pt idx="213">
                  <c:v>1.312999999999977</c:v>
                </c:pt>
                <c:pt idx="214">
                  <c:v>1.313999999999976</c:v>
                </c:pt>
                <c:pt idx="215">
                  <c:v>1.314999999999976</c:v>
                </c:pt>
                <c:pt idx="216">
                  <c:v>1.315999999999976</c:v>
                </c:pt>
                <c:pt idx="217">
                  <c:v>1.316999999999976</c:v>
                </c:pt>
                <c:pt idx="218">
                  <c:v>1.317999999999976</c:v>
                </c:pt>
                <c:pt idx="219">
                  <c:v>1.318999999999976</c:v>
                </c:pt>
                <c:pt idx="220">
                  <c:v>1.319999999999976</c:v>
                </c:pt>
                <c:pt idx="221">
                  <c:v>1.320999999999976</c:v>
                </c:pt>
                <c:pt idx="222">
                  <c:v>1.321999999999976</c:v>
                </c:pt>
                <c:pt idx="223">
                  <c:v>1.322999999999975</c:v>
                </c:pt>
                <c:pt idx="224">
                  <c:v>1.323999999999975</c:v>
                </c:pt>
                <c:pt idx="225">
                  <c:v>1.324999999999975</c:v>
                </c:pt>
                <c:pt idx="226">
                  <c:v>1.325999999999975</c:v>
                </c:pt>
                <c:pt idx="227">
                  <c:v>1.326999999999975</c:v>
                </c:pt>
                <c:pt idx="228">
                  <c:v>1.327999999999975</c:v>
                </c:pt>
                <c:pt idx="229">
                  <c:v>1.328999999999975</c:v>
                </c:pt>
                <c:pt idx="230">
                  <c:v>1.329999999999975</c:v>
                </c:pt>
                <c:pt idx="231">
                  <c:v>1.330999999999975</c:v>
                </c:pt>
                <c:pt idx="232">
                  <c:v>1.331999999999974</c:v>
                </c:pt>
                <c:pt idx="233">
                  <c:v>1.332999999999974</c:v>
                </c:pt>
                <c:pt idx="234">
                  <c:v>1.333999999999974</c:v>
                </c:pt>
                <c:pt idx="235">
                  <c:v>1.334999999999974</c:v>
                </c:pt>
                <c:pt idx="236">
                  <c:v>1.335999999999974</c:v>
                </c:pt>
                <c:pt idx="237">
                  <c:v>1.336999999999974</c:v>
                </c:pt>
                <c:pt idx="238">
                  <c:v>1.337999999999974</c:v>
                </c:pt>
                <c:pt idx="239">
                  <c:v>1.338999999999974</c:v>
                </c:pt>
                <c:pt idx="240">
                  <c:v>1.339999999999974</c:v>
                </c:pt>
                <c:pt idx="241">
                  <c:v>1.340999999999973</c:v>
                </c:pt>
                <c:pt idx="242">
                  <c:v>1.341999999999973</c:v>
                </c:pt>
                <c:pt idx="243">
                  <c:v>1.342999999999973</c:v>
                </c:pt>
                <c:pt idx="244">
                  <c:v>1.343999999999973</c:v>
                </c:pt>
                <c:pt idx="245">
                  <c:v>1.344999999999973</c:v>
                </c:pt>
                <c:pt idx="246">
                  <c:v>1.345999999999973</c:v>
                </c:pt>
                <c:pt idx="247">
                  <c:v>1.346999999999973</c:v>
                </c:pt>
                <c:pt idx="248">
                  <c:v>1.347999999999973</c:v>
                </c:pt>
                <c:pt idx="249">
                  <c:v>1.348999999999973</c:v>
                </c:pt>
                <c:pt idx="250">
                  <c:v>1.349999999999972</c:v>
                </c:pt>
                <c:pt idx="251">
                  <c:v>1.350999999999972</c:v>
                </c:pt>
                <c:pt idx="252">
                  <c:v>1.351999999999972</c:v>
                </c:pt>
                <c:pt idx="253">
                  <c:v>1.352999999999972</c:v>
                </c:pt>
                <c:pt idx="254">
                  <c:v>1.353999999999972</c:v>
                </c:pt>
                <c:pt idx="255">
                  <c:v>1.354999999999972</c:v>
                </c:pt>
                <c:pt idx="256">
                  <c:v>1.355999999999972</c:v>
                </c:pt>
                <c:pt idx="257">
                  <c:v>1.356999999999972</c:v>
                </c:pt>
                <c:pt idx="258">
                  <c:v>1.357999999999972</c:v>
                </c:pt>
                <c:pt idx="259">
                  <c:v>1.358999999999972</c:v>
                </c:pt>
                <c:pt idx="260">
                  <c:v>1.359999999999971</c:v>
                </c:pt>
                <c:pt idx="261">
                  <c:v>1.360999999999971</c:v>
                </c:pt>
                <c:pt idx="262">
                  <c:v>1.361999999999971</c:v>
                </c:pt>
                <c:pt idx="263">
                  <c:v>1.362999999999971</c:v>
                </c:pt>
                <c:pt idx="264">
                  <c:v>1.363999999999971</c:v>
                </c:pt>
                <c:pt idx="265">
                  <c:v>1.364999999999971</c:v>
                </c:pt>
                <c:pt idx="266">
                  <c:v>1.365999999999971</c:v>
                </c:pt>
                <c:pt idx="267">
                  <c:v>1.366999999999971</c:v>
                </c:pt>
                <c:pt idx="268">
                  <c:v>1.367999999999971</c:v>
                </c:pt>
                <c:pt idx="269">
                  <c:v>1.36899999999997</c:v>
                </c:pt>
                <c:pt idx="270">
                  <c:v>1.36999999999997</c:v>
                </c:pt>
                <c:pt idx="271">
                  <c:v>1.37099999999997</c:v>
                </c:pt>
                <c:pt idx="272">
                  <c:v>1.37199999999997</c:v>
                </c:pt>
                <c:pt idx="273">
                  <c:v>1.37299999999997</c:v>
                </c:pt>
                <c:pt idx="274">
                  <c:v>1.37399999999997</c:v>
                </c:pt>
                <c:pt idx="275">
                  <c:v>1.37499999999997</c:v>
                </c:pt>
                <c:pt idx="276">
                  <c:v>1.37599999999997</c:v>
                </c:pt>
                <c:pt idx="277">
                  <c:v>1.37699999999997</c:v>
                </c:pt>
                <c:pt idx="278">
                  <c:v>1.377999999999969</c:v>
                </c:pt>
                <c:pt idx="279">
                  <c:v>1.378999999999969</c:v>
                </c:pt>
                <c:pt idx="280">
                  <c:v>1.379999999999969</c:v>
                </c:pt>
                <c:pt idx="281">
                  <c:v>1.380999999999969</c:v>
                </c:pt>
                <c:pt idx="282">
                  <c:v>1.381999999999969</c:v>
                </c:pt>
                <c:pt idx="283">
                  <c:v>1.382999999999969</c:v>
                </c:pt>
                <c:pt idx="284">
                  <c:v>1.383999999999969</c:v>
                </c:pt>
                <c:pt idx="285">
                  <c:v>1.384999999999969</c:v>
                </c:pt>
                <c:pt idx="286">
                  <c:v>1.385999999999969</c:v>
                </c:pt>
                <c:pt idx="287">
                  <c:v>1.386999999999968</c:v>
                </c:pt>
                <c:pt idx="288">
                  <c:v>1.387999999999968</c:v>
                </c:pt>
                <c:pt idx="289">
                  <c:v>1.388999999999968</c:v>
                </c:pt>
                <c:pt idx="290">
                  <c:v>1.389999999999968</c:v>
                </c:pt>
                <c:pt idx="291">
                  <c:v>1.390999999999968</c:v>
                </c:pt>
                <c:pt idx="292">
                  <c:v>1.391999999999968</c:v>
                </c:pt>
                <c:pt idx="293">
                  <c:v>1.392999999999968</c:v>
                </c:pt>
                <c:pt idx="294">
                  <c:v>1.393999999999968</c:v>
                </c:pt>
                <c:pt idx="295">
                  <c:v>1.394999999999968</c:v>
                </c:pt>
                <c:pt idx="296">
                  <c:v>1.395999999999967</c:v>
                </c:pt>
                <c:pt idx="297">
                  <c:v>1.396999999999967</c:v>
                </c:pt>
                <c:pt idx="298">
                  <c:v>1.397999999999967</c:v>
                </c:pt>
                <c:pt idx="299">
                  <c:v>1.398999999999967</c:v>
                </c:pt>
                <c:pt idx="300">
                  <c:v>1.399999999999967</c:v>
                </c:pt>
              </c:numCache>
            </c:numRef>
          </c:xVal>
          <c:yVal>
            <c:numRef>
              <c:f>'Digi Payoff'!$D$5:$D$305</c:f>
              <c:numCache>
                <c:formatCode>General</c:formatCode>
                <c:ptCount val="301"/>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-1.0</c:v>
                </c:pt>
                <c:pt idx="152">
                  <c:v>-1.0</c:v>
                </c:pt>
                <c:pt idx="153">
                  <c:v>-1.0</c:v>
                </c:pt>
                <c:pt idx="154">
                  <c:v>-1.0</c:v>
                </c:pt>
                <c:pt idx="155">
                  <c:v>-1.0</c:v>
                </c:pt>
                <c:pt idx="156">
                  <c:v>-1.0</c:v>
                </c:pt>
                <c:pt idx="157">
                  <c:v>-1.0</c:v>
                </c:pt>
                <c:pt idx="158">
                  <c:v>-1.0</c:v>
                </c:pt>
                <c:pt idx="159">
                  <c:v>-1.0</c:v>
                </c:pt>
                <c:pt idx="160">
                  <c:v>-1.0</c:v>
                </c:pt>
                <c:pt idx="161">
                  <c:v>-1.0</c:v>
                </c:pt>
                <c:pt idx="162">
                  <c:v>-1.0</c:v>
                </c:pt>
                <c:pt idx="163">
                  <c:v>-1.0</c:v>
                </c:pt>
                <c:pt idx="164">
                  <c:v>-1.0</c:v>
                </c:pt>
                <c:pt idx="165">
                  <c:v>-1.0</c:v>
                </c:pt>
                <c:pt idx="166">
                  <c:v>-1.0</c:v>
                </c:pt>
                <c:pt idx="167">
                  <c:v>-1.0</c:v>
                </c:pt>
                <c:pt idx="168">
                  <c:v>-1.0</c:v>
                </c:pt>
                <c:pt idx="169">
                  <c:v>-1.0</c:v>
                </c:pt>
                <c:pt idx="170">
                  <c:v>-1.0</c:v>
                </c:pt>
                <c:pt idx="171">
                  <c:v>-1.0</c:v>
                </c:pt>
                <c:pt idx="172">
                  <c:v>-1.0</c:v>
                </c:pt>
                <c:pt idx="173">
                  <c:v>-1.0</c:v>
                </c:pt>
                <c:pt idx="174">
                  <c:v>-1.0</c:v>
                </c:pt>
                <c:pt idx="175">
                  <c:v>-1.0</c:v>
                </c:pt>
                <c:pt idx="176">
                  <c:v>-1.0</c:v>
                </c:pt>
                <c:pt idx="177">
                  <c:v>-1.0</c:v>
                </c:pt>
                <c:pt idx="178">
                  <c:v>-1.0</c:v>
                </c:pt>
                <c:pt idx="179">
                  <c:v>-1.0</c:v>
                </c:pt>
                <c:pt idx="180">
                  <c:v>-1.0</c:v>
                </c:pt>
                <c:pt idx="181">
                  <c:v>-1.0</c:v>
                </c:pt>
                <c:pt idx="182">
                  <c:v>-1.0</c:v>
                </c:pt>
                <c:pt idx="183">
                  <c:v>-1.0</c:v>
                </c:pt>
                <c:pt idx="184">
                  <c:v>-1.0</c:v>
                </c:pt>
                <c:pt idx="185">
                  <c:v>-1.0</c:v>
                </c:pt>
                <c:pt idx="186">
                  <c:v>-1.0</c:v>
                </c:pt>
                <c:pt idx="187">
                  <c:v>-1.0</c:v>
                </c:pt>
                <c:pt idx="188">
                  <c:v>-1.0</c:v>
                </c:pt>
                <c:pt idx="189">
                  <c:v>-1.0</c:v>
                </c:pt>
                <c:pt idx="190">
                  <c:v>-1.0</c:v>
                </c:pt>
                <c:pt idx="191">
                  <c:v>-1.0</c:v>
                </c:pt>
                <c:pt idx="192">
                  <c:v>-1.0</c:v>
                </c:pt>
                <c:pt idx="193">
                  <c:v>-1.0</c:v>
                </c:pt>
                <c:pt idx="194">
                  <c:v>-1.0</c:v>
                </c:pt>
                <c:pt idx="195">
                  <c:v>-1.0</c:v>
                </c:pt>
                <c:pt idx="196">
                  <c:v>-1.0</c:v>
                </c:pt>
                <c:pt idx="197">
                  <c:v>-1.0</c:v>
                </c:pt>
                <c:pt idx="198">
                  <c:v>-1.0</c:v>
                </c:pt>
                <c:pt idx="199">
                  <c:v>-1.0</c:v>
                </c:pt>
                <c:pt idx="200">
                  <c:v>-1.0</c:v>
                </c:pt>
                <c:pt idx="201">
                  <c:v>-1.0</c:v>
                </c:pt>
                <c:pt idx="202">
                  <c:v>-1.0</c:v>
                </c:pt>
                <c:pt idx="203">
                  <c:v>-1.0</c:v>
                </c:pt>
                <c:pt idx="204">
                  <c:v>-1.0</c:v>
                </c:pt>
                <c:pt idx="205">
                  <c:v>-1.0</c:v>
                </c:pt>
                <c:pt idx="206">
                  <c:v>-1.0</c:v>
                </c:pt>
                <c:pt idx="207">
                  <c:v>-1.0</c:v>
                </c:pt>
                <c:pt idx="208">
                  <c:v>-1.0</c:v>
                </c:pt>
                <c:pt idx="209">
                  <c:v>-1.0</c:v>
                </c:pt>
                <c:pt idx="210">
                  <c:v>-1.0</c:v>
                </c:pt>
                <c:pt idx="211">
                  <c:v>-1.0</c:v>
                </c:pt>
                <c:pt idx="212">
                  <c:v>-1.0</c:v>
                </c:pt>
                <c:pt idx="213">
                  <c:v>-1.0</c:v>
                </c:pt>
                <c:pt idx="214">
                  <c:v>-1.0</c:v>
                </c:pt>
                <c:pt idx="215">
                  <c:v>-1.0</c:v>
                </c:pt>
                <c:pt idx="216">
                  <c:v>-1.0</c:v>
                </c:pt>
                <c:pt idx="217">
                  <c:v>-1.0</c:v>
                </c:pt>
                <c:pt idx="218">
                  <c:v>-1.0</c:v>
                </c:pt>
                <c:pt idx="219">
                  <c:v>-1.0</c:v>
                </c:pt>
                <c:pt idx="220">
                  <c:v>-1.0</c:v>
                </c:pt>
                <c:pt idx="221">
                  <c:v>-1.0</c:v>
                </c:pt>
                <c:pt idx="222">
                  <c:v>-1.0</c:v>
                </c:pt>
                <c:pt idx="223">
                  <c:v>-1.0</c:v>
                </c:pt>
                <c:pt idx="224">
                  <c:v>-1.0</c:v>
                </c:pt>
                <c:pt idx="225">
                  <c:v>-1.0</c:v>
                </c:pt>
                <c:pt idx="226">
                  <c:v>-1.0</c:v>
                </c:pt>
                <c:pt idx="227">
                  <c:v>-1.0</c:v>
                </c:pt>
                <c:pt idx="228">
                  <c:v>-1.0</c:v>
                </c:pt>
                <c:pt idx="229">
                  <c:v>-1.0</c:v>
                </c:pt>
                <c:pt idx="230">
                  <c:v>-1.0</c:v>
                </c:pt>
                <c:pt idx="231">
                  <c:v>-1.0</c:v>
                </c:pt>
                <c:pt idx="232">
                  <c:v>-1.0</c:v>
                </c:pt>
                <c:pt idx="233">
                  <c:v>-1.0</c:v>
                </c:pt>
                <c:pt idx="234">
                  <c:v>-1.0</c:v>
                </c:pt>
                <c:pt idx="235">
                  <c:v>-1.0</c:v>
                </c:pt>
                <c:pt idx="236">
                  <c:v>-1.0</c:v>
                </c:pt>
                <c:pt idx="237">
                  <c:v>-1.0</c:v>
                </c:pt>
                <c:pt idx="238">
                  <c:v>-1.0</c:v>
                </c:pt>
                <c:pt idx="239">
                  <c:v>-1.0</c:v>
                </c:pt>
                <c:pt idx="240">
                  <c:v>-1.0</c:v>
                </c:pt>
                <c:pt idx="241">
                  <c:v>-1.0</c:v>
                </c:pt>
                <c:pt idx="242">
                  <c:v>-1.0</c:v>
                </c:pt>
                <c:pt idx="243">
                  <c:v>-1.0</c:v>
                </c:pt>
                <c:pt idx="244">
                  <c:v>-1.0</c:v>
                </c:pt>
                <c:pt idx="245">
                  <c:v>-1.0</c:v>
                </c:pt>
                <c:pt idx="246">
                  <c:v>-1.0</c:v>
                </c:pt>
                <c:pt idx="247">
                  <c:v>-1.0</c:v>
                </c:pt>
                <c:pt idx="248">
                  <c:v>-1.0</c:v>
                </c:pt>
                <c:pt idx="249">
                  <c:v>-1.0</c:v>
                </c:pt>
                <c:pt idx="250">
                  <c:v>-1.0</c:v>
                </c:pt>
                <c:pt idx="251">
                  <c:v>-1.0</c:v>
                </c:pt>
                <c:pt idx="252">
                  <c:v>-1.0</c:v>
                </c:pt>
                <c:pt idx="253">
                  <c:v>-1.0</c:v>
                </c:pt>
                <c:pt idx="254">
                  <c:v>-1.0</c:v>
                </c:pt>
                <c:pt idx="255">
                  <c:v>-1.0</c:v>
                </c:pt>
                <c:pt idx="256">
                  <c:v>-1.0</c:v>
                </c:pt>
                <c:pt idx="257">
                  <c:v>-1.0</c:v>
                </c:pt>
                <c:pt idx="258">
                  <c:v>-1.0</c:v>
                </c:pt>
                <c:pt idx="259">
                  <c:v>-1.0</c:v>
                </c:pt>
                <c:pt idx="260">
                  <c:v>-1.0</c:v>
                </c:pt>
                <c:pt idx="261">
                  <c:v>-1.0</c:v>
                </c:pt>
                <c:pt idx="262">
                  <c:v>-1.0</c:v>
                </c:pt>
                <c:pt idx="263">
                  <c:v>-1.0</c:v>
                </c:pt>
                <c:pt idx="264">
                  <c:v>-1.0</c:v>
                </c:pt>
                <c:pt idx="265">
                  <c:v>-1.0</c:v>
                </c:pt>
                <c:pt idx="266">
                  <c:v>-1.0</c:v>
                </c:pt>
                <c:pt idx="267">
                  <c:v>-1.0</c:v>
                </c:pt>
                <c:pt idx="268">
                  <c:v>-1.0</c:v>
                </c:pt>
                <c:pt idx="269">
                  <c:v>-1.0</c:v>
                </c:pt>
                <c:pt idx="270">
                  <c:v>-1.0</c:v>
                </c:pt>
                <c:pt idx="271">
                  <c:v>-1.0</c:v>
                </c:pt>
                <c:pt idx="272">
                  <c:v>-1.0</c:v>
                </c:pt>
                <c:pt idx="273">
                  <c:v>-1.0</c:v>
                </c:pt>
                <c:pt idx="274">
                  <c:v>-1.0</c:v>
                </c:pt>
                <c:pt idx="275">
                  <c:v>-1.0</c:v>
                </c:pt>
                <c:pt idx="276">
                  <c:v>-1.0</c:v>
                </c:pt>
                <c:pt idx="277">
                  <c:v>-1.0</c:v>
                </c:pt>
                <c:pt idx="278">
                  <c:v>-1.0</c:v>
                </c:pt>
                <c:pt idx="279">
                  <c:v>-1.0</c:v>
                </c:pt>
                <c:pt idx="280">
                  <c:v>-1.0</c:v>
                </c:pt>
                <c:pt idx="281">
                  <c:v>-1.0</c:v>
                </c:pt>
                <c:pt idx="282">
                  <c:v>-1.0</c:v>
                </c:pt>
                <c:pt idx="283">
                  <c:v>-1.0</c:v>
                </c:pt>
                <c:pt idx="284">
                  <c:v>-1.0</c:v>
                </c:pt>
                <c:pt idx="285">
                  <c:v>-1.0</c:v>
                </c:pt>
                <c:pt idx="286">
                  <c:v>-1.0</c:v>
                </c:pt>
                <c:pt idx="287">
                  <c:v>-1.0</c:v>
                </c:pt>
                <c:pt idx="288">
                  <c:v>-1.0</c:v>
                </c:pt>
                <c:pt idx="289">
                  <c:v>-1.0</c:v>
                </c:pt>
                <c:pt idx="290">
                  <c:v>-1.0</c:v>
                </c:pt>
                <c:pt idx="291">
                  <c:v>-1.0</c:v>
                </c:pt>
                <c:pt idx="292">
                  <c:v>-1.0</c:v>
                </c:pt>
                <c:pt idx="293">
                  <c:v>-1.0</c:v>
                </c:pt>
                <c:pt idx="294">
                  <c:v>-1.0</c:v>
                </c:pt>
                <c:pt idx="295">
                  <c:v>-1.0</c:v>
                </c:pt>
                <c:pt idx="296">
                  <c:v>-1.0</c:v>
                </c:pt>
                <c:pt idx="297">
                  <c:v>-1.0</c:v>
                </c:pt>
                <c:pt idx="298">
                  <c:v>-1.0</c:v>
                </c:pt>
                <c:pt idx="299">
                  <c:v>-1.0</c:v>
                </c:pt>
                <c:pt idx="300">
                  <c:v>-1.0</c:v>
                </c:pt>
              </c:numCache>
            </c:numRef>
          </c:yVal>
          <c:smooth val="0"/>
        </c:ser>
        <c:ser>
          <c:idx val="2"/>
          <c:order val="2"/>
          <c:tx>
            <c:strRef>
              <c:f>'Digi Payoff'!$H$4</c:f>
              <c:strCache>
                <c:ptCount val="1"/>
                <c:pt idx="0">
                  <c:v>Hedged Ask Payoff</c:v>
                </c:pt>
              </c:strCache>
            </c:strRef>
          </c:tx>
          <c:spPr>
            <a:ln>
              <a:solidFill>
                <a:srgbClr val="008000"/>
              </a:solidFill>
            </a:ln>
          </c:spPr>
          <c:marker>
            <c:symbol val="none"/>
          </c:marker>
          <c:xVal>
            <c:numRef>
              <c:f>'Digi Payoff'!$A$5:$A$305</c:f>
              <c:numCache>
                <c:formatCode>General</c:formatCode>
                <c:ptCount val="301"/>
                <c:pt idx="0">
                  <c:v>1.1</c:v>
                </c:pt>
                <c:pt idx="1">
                  <c:v>1.101</c:v>
                </c:pt>
                <c:pt idx="2">
                  <c:v>1.102</c:v>
                </c:pt>
                <c:pt idx="3">
                  <c:v>1.103</c:v>
                </c:pt>
                <c:pt idx="4">
                  <c:v>1.104</c:v>
                </c:pt>
                <c:pt idx="5">
                  <c:v>1.105</c:v>
                </c:pt>
                <c:pt idx="6">
                  <c:v>1.105999999999999</c:v>
                </c:pt>
                <c:pt idx="7">
                  <c:v>1.106999999999999</c:v>
                </c:pt>
                <c:pt idx="8">
                  <c:v>1.107999999999999</c:v>
                </c:pt>
                <c:pt idx="9">
                  <c:v>1.108999999999999</c:v>
                </c:pt>
                <c:pt idx="10">
                  <c:v>1.109999999999999</c:v>
                </c:pt>
                <c:pt idx="11">
                  <c:v>1.110999999999999</c:v>
                </c:pt>
                <c:pt idx="12">
                  <c:v>1.111999999999999</c:v>
                </c:pt>
                <c:pt idx="13">
                  <c:v>1.112999999999999</c:v>
                </c:pt>
                <c:pt idx="14">
                  <c:v>1.113999999999999</c:v>
                </c:pt>
                <c:pt idx="15">
                  <c:v>1.114999999999998</c:v>
                </c:pt>
                <c:pt idx="16">
                  <c:v>1.115999999999998</c:v>
                </c:pt>
                <c:pt idx="17">
                  <c:v>1.116999999999998</c:v>
                </c:pt>
                <c:pt idx="18">
                  <c:v>1.117999999999998</c:v>
                </c:pt>
                <c:pt idx="19">
                  <c:v>1.118999999999998</c:v>
                </c:pt>
                <c:pt idx="20">
                  <c:v>1.119999999999998</c:v>
                </c:pt>
                <c:pt idx="21">
                  <c:v>1.120999999999998</c:v>
                </c:pt>
                <c:pt idx="22">
                  <c:v>1.121999999999998</c:v>
                </c:pt>
                <c:pt idx="23">
                  <c:v>1.122999999999998</c:v>
                </c:pt>
                <c:pt idx="24">
                  <c:v>1.123999999999997</c:v>
                </c:pt>
                <c:pt idx="25">
                  <c:v>1.124999999999997</c:v>
                </c:pt>
                <c:pt idx="26">
                  <c:v>1.125999999999997</c:v>
                </c:pt>
                <c:pt idx="27">
                  <c:v>1.126999999999997</c:v>
                </c:pt>
                <c:pt idx="28">
                  <c:v>1.127999999999997</c:v>
                </c:pt>
                <c:pt idx="29">
                  <c:v>1.128999999999997</c:v>
                </c:pt>
                <c:pt idx="30">
                  <c:v>1.129999999999997</c:v>
                </c:pt>
                <c:pt idx="31">
                  <c:v>1.130999999999997</c:v>
                </c:pt>
                <c:pt idx="32">
                  <c:v>1.131999999999997</c:v>
                </c:pt>
                <c:pt idx="33">
                  <c:v>1.132999999999996</c:v>
                </c:pt>
                <c:pt idx="34">
                  <c:v>1.133999999999996</c:v>
                </c:pt>
                <c:pt idx="35">
                  <c:v>1.134999999999996</c:v>
                </c:pt>
                <c:pt idx="36">
                  <c:v>1.135999999999996</c:v>
                </c:pt>
                <c:pt idx="37">
                  <c:v>1.136999999999996</c:v>
                </c:pt>
                <c:pt idx="38">
                  <c:v>1.137999999999996</c:v>
                </c:pt>
                <c:pt idx="39">
                  <c:v>1.138999999999996</c:v>
                </c:pt>
                <c:pt idx="40">
                  <c:v>1.139999999999996</c:v>
                </c:pt>
                <c:pt idx="41">
                  <c:v>1.140999999999996</c:v>
                </c:pt>
                <c:pt idx="42">
                  <c:v>1.141999999999995</c:v>
                </c:pt>
                <c:pt idx="43">
                  <c:v>1.142999999999995</c:v>
                </c:pt>
                <c:pt idx="44">
                  <c:v>1.143999999999995</c:v>
                </c:pt>
                <c:pt idx="45">
                  <c:v>1.144999999999995</c:v>
                </c:pt>
                <c:pt idx="46">
                  <c:v>1.145999999999995</c:v>
                </c:pt>
                <c:pt idx="47">
                  <c:v>1.146999999999995</c:v>
                </c:pt>
                <c:pt idx="48">
                  <c:v>1.147999999999995</c:v>
                </c:pt>
                <c:pt idx="49">
                  <c:v>1.148999999999995</c:v>
                </c:pt>
                <c:pt idx="50">
                  <c:v>1.149999999999995</c:v>
                </c:pt>
                <c:pt idx="51">
                  <c:v>1.150999999999994</c:v>
                </c:pt>
                <c:pt idx="52">
                  <c:v>1.151999999999994</c:v>
                </c:pt>
                <c:pt idx="53">
                  <c:v>1.152999999999994</c:v>
                </c:pt>
                <c:pt idx="54">
                  <c:v>1.153999999999994</c:v>
                </c:pt>
                <c:pt idx="55">
                  <c:v>1.154999999999994</c:v>
                </c:pt>
                <c:pt idx="56">
                  <c:v>1.155999999999994</c:v>
                </c:pt>
                <c:pt idx="57">
                  <c:v>1.156999999999994</c:v>
                </c:pt>
                <c:pt idx="58">
                  <c:v>1.157999999999994</c:v>
                </c:pt>
                <c:pt idx="59">
                  <c:v>1.158999999999994</c:v>
                </c:pt>
                <c:pt idx="60">
                  <c:v>1.159999999999993</c:v>
                </c:pt>
                <c:pt idx="61">
                  <c:v>1.160999999999993</c:v>
                </c:pt>
                <c:pt idx="62">
                  <c:v>1.161999999999993</c:v>
                </c:pt>
                <c:pt idx="63">
                  <c:v>1.162999999999993</c:v>
                </c:pt>
                <c:pt idx="64">
                  <c:v>1.163999999999993</c:v>
                </c:pt>
                <c:pt idx="65">
                  <c:v>1.164999999999993</c:v>
                </c:pt>
                <c:pt idx="66">
                  <c:v>1.165999999999993</c:v>
                </c:pt>
                <c:pt idx="67">
                  <c:v>1.166999999999993</c:v>
                </c:pt>
                <c:pt idx="68">
                  <c:v>1.167999999999993</c:v>
                </c:pt>
                <c:pt idx="69">
                  <c:v>1.168999999999992</c:v>
                </c:pt>
                <c:pt idx="70">
                  <c:v>1.169999999999992</c:v>
                </c:pt>
                <c:pt idx="71">
                  <c:v>1.170999999999992</c:v>
                </c:pt>
                <c:pt idx="72">
                  <c:v>1.171999999999992</c:v>
                </c:pt>
                <c:pt idx="73">
                  <c:v>1.172999999999992</c:v>
                </c:pt>
                <c:pt idx="74">
                  <c:v>1.173999999999992</c:v>
                </c:pt>
                <c:pt idx="75">
                  <c:v>1.174999999999992</c:v>
                </c:pt>
                <c:pt idx="76">
                  <c:v>1.175999999999992</c:v>
                </c:pt>
                <c:pt idx="77">
                  <c:v>1.176999999999992</c:v>
                </c:pt>
                <c:pt idx="78">
                  <c:v>1.177999999999991</c:v>
                </c:pt>
                <c:pt idx="79">
                  <c:v>1.178999999999991</c:v>
                </c:pt>
                <c:pt idx="80">
                  <c:v>1.179999999999991</c:v>
                </c:pt>
                <c:pt idx="81">
                  <c:v>1.180999999999991</c:v>
                </c:pt>
                <c:pt idx="82">
                  <c:v>1.181999999999991</c:v>
                </c:pt>
                <c:pt idx="83">
                  <c:v>1.182999999999991</c:v>
                </c:pt>
                <c:pt idx="84">
                  <c:v>1.183999999999991</c:v>
                </c:pt>
                <c:pt idx="85">
                  <c:v>1.184999999999991</c:v>
                </c:pt>
                <c:pt idx="86">
                  <c:v>1.185999999999991</c:v>
                </c:pt>
                <c:pt idx="87">
                  <c:v>1.18699999999999</c:v>
                </c:pt>
                <c:pt idx="88">
                  <c:v>1.18799999999999</c:v>
                </c:pt>
                <c:pt idx="89">
                  <c:v>1.18899999999999</c:v>
                </c:pt>
                <c:pt idx="90">
                  <c:v>1.18999999999999</c:v>
                </c:pt>
                <c:pt idx="91">
                  <c:v>1.19099999999999</c:v>
                </c:pt>
                <c:pt idx="92">
                  <c:v>1.19199999999999</c:v>
                </c:pt>
                <c:pt idx="93">
                  <c:v>1.19299999999999</c:v>
                </c:pt>
                <c:pt idx="94">
                  <c:v>1.19399999999999</c:v>
                </c:pt>
                <c:pt idx="95">
                  <c:v>1.19499999999999</c:v>
                </c:pt>
                <c:pt idx="96">
                  <c:v>1.195999999999989</c:v>
                </c:pt>
                <c:pt idx="97">
                  <c:v>1.196999999999989</c:v>
                </c:pt>
                <c:pt idx="98">
                  <c:v>1.197999999999989</c:v>
                </c:pt>
                <c:pt idx="99">
                  <c:v>1.198999999999989</c:v>
                </c:pt>
                <c:pt idx="100">
                  <c:v>1.199999999999989</c:v>
                </c:pt>
                <c:pt idx="101">
                  <c:v>1.200999999999989</c:v>
                </c:pt>
                <c:pt idx="102">
                  <c:v>1.201999999999989</c:v>
                </c:pt>
                <c:pt idx="103">
                  <c:v>1.202999999999989</c:v>
                </c:pt>
                <c:pt idx="104">
                  <c:v>1.203999999999989</c:v>
                </c:pt>
                <c:pt idx="105">
                  <c:v>1.204999999999989</c:v>
                </c:pt>
                <c:pt idx="106">
                  <c:v>1.205999999999988</c:v>
                </c:pt>
                <c:pt idx="107">
                  <c:v>1.206999999999988</c:v>
                </c:pt>
                <c:pt idx="108">
                  <c:v>1.207999999999988</c:v>
                </c:pt>
                <c:pt idx="109">
                  <c:v>1.208999999999988</c:v>
                </c:pt>
                <c:pt idx="110">
                  <c:v>1.209999999999988</c:v>
                </c:pt>
                <c:pt idx="111">
                  <c:v>1.210999999999988</c:v>
                </c:pt>
                <c:pt idx="112">
                  <c:v>1.211999999999988</c:v>
                </c:pt>
                <c:pt idx="113">
                  <c:v>1.212999999999988</c:v>
                </c:pt>
                <c:pt idx="114">
                  <c:v>1.213999999999988</c:v>
                </c:pt>
                <c:pt idx="115">
                  <c:v>1.214999999999987</c:v>
                </c:pt>
                <c:pt idx="116">
                  <c:v>1.215999999999987</c:v>
                </c:pt>
                <c:pt idx="117">
                  <c:v>1.216999999999987</c:v>
                </c:pt>
                <c:pt idx="118">
                  <c:v>1.217999999999987</c:v>
                </c:pt>
                <c:pt idx="119">
                  <c:v>1.218999999999987</c:v>
                </c:pt>
                <c:pt idx="120">
                  <c:v>1.219999999999987</c:v>
                </c:pt>
                <c:pt idx="121">
                  <c:v>1.220999999999987</c:v>
                </c:pt>
                <c:pt idx="122">
                  <c:v>1.221999999999987</c:v>
                </c:pt>
                <c:pt idx="123">
                  <c:v>1.222999999999987</c:v>
                </c:pt>
                <c:pt idx="124">
                  <c:v>1.223999999999986</c:v>
                </c:pt>
                <c:pt idx="125">
                  <c:v>1.224999999999986</c:v>
                </c:pt>
                <c:pt idx="126">
                  <c:v>1.225999999999986</c:v>
                </c:pt>
                <c:pt idx="127">
                  <c:v>1.226999999999986</c:v>
                </c:pt>
                <c:pt idx="128">
                  <c:v>1.227999999999986</c:v>
                </c:pt>
                <c:pt idx="129">
                  <c:v>1.228999999999986</c:v>
                </c:pt>
                <c:pt idx="130">
                  <c:v>1.229999999999986</c:v>
                </c:pt>
                <c:pt idx="131">
                  <c:v>1.230999999999986</c:v>
                </c:pt>
                <c:pt idx="132">
                  <c:v>1.231999999999986</c:v>
                </c:pt>
                <c:pt idx="133">
                  <c:v>1.232999999999985</c:v>
                </c:pt>
                <c:pt idx="134">
                  <c:v>1.233999999999985</c:v>
                </c:pt>
                <c:pt idx="135">
                  <c:v>1.234999999999985</c:v>
                </c:pt>
                <c:pt idx="136">
                  <c:v>1.235999999999985</c:v>
                </c:pt>
                <c:pt idx="137">
                  <c:v>1.236999999999985</c:v>
                </c:pt>
                <c:pt idx="138">
                  <c:v>1.237999999999985</c:v>
                </c:pt>
                <c:pt idx="139">
                  <c:v>1.238999999999985</c:v>
                </c:pt>
                <c:pt idx="140">
                  <c:v>1.239999999999985</c:v>
                </c:pt>
                <c:pt idx="141">
                  <c:v>1.240999999999985</c:v>
                </c:pt>
                <c:pt idx="142">
                  <c:v>1.241999999999984</c:v>
                </c:pt>
                <c:pt idx="143">
                  <c:v>1.242999999999984</c:v>
                </c:pt>
                <c:pt idx="144">
                  <c:v>1.243999999999984</c:v>
                </c:pt>
                <c:pt idx="145">
                  <c:v>1.244999999999984</c:v>
                </c:pt>
                <c:pt idx="146">
                  <c:v>1.245999999999984</c:v>
                </c:pt>
                <c:pt idx="147">
                  <c:v>1.246999999999984</c:v>
                </c:pt>
                <c:pt idx="148">
                  <c:v>1.247999999999984</c:v>
                </c:pt>
                <c:pt idx="149">
                  <c:v>1.248999999999984</c:v>
                </c:pt>
                <c:pt idx="150">
                  <c:v>1.249999999999984</c:v>
                </c:pt>
                <c:pt idx="151">
                  <c:v>1.250999999999983</c:v>
                </c:pt>
                <c:pt idx="152">
                  <c:v>1.251999999999983</c:v>
                </c:pt>
                <c:pt idx="153">
                  <c:v>1.252999999999983</c:v>
                </c:pt>
                <c:pt idx="154">
                  <c:v>1.253999999999983</c:v>
                </c:pt>
                <c:pt idx="155">
                  <c:v>1.254999999999983</c:v>
                </c:pt>
                <c:pt idx="156">
                  <c:v>1.255999999999983</c:v>
                </c:pt>
                <c:pt idx="157">
                  <c:v>1.256999999999983</c:v>
                </c:pt>
                <c:pt idx="158">
                  <c:v>1.257999999999983</c:v>
                </c:pt>
                <c:pt idx="159">
                  <c:v>1.258999999999983</c:v>
                </c:pt>
                <c:pt idx="160">
                  <c:v>1.259999999999982</c:v>
                </c:pt>
                <c:pt idx="161">
                  <c:v>1.260999999999982</c:v>
                </c:pt>
                <c:pt idx="162">
                  <c:v>1.261999999999982</c:v>
                </c:pt>
                <c:pt idx="163">
                  <c:v>1.262999999999982</c:v>
                </c:pt>
                <c:pt idx="164">
                  <c:v>1.263999999999982</c:v>
                </c:pt>
                <c:pt idx="165">
                  <c:v>1.264999999999982</c:v>
                </c:pt>
                <c:pt idx="166">
                  <c:v>1.265999999999982</c:v>
                </c:pt>
                <c:pt idx="167">
                  <c:v>1.266999999999982</c:v>
                </c:pt>
                <c:pt idx="168">
                  <c:v>1.267999999999982</c:v>
                </c:pt>
                <c:pt idx="169">
                  <c:v>1.268999999999981</c:v>
                </c:pt>
                <c:pt idx="170">
                  <c:v>1.269999999999981</c:v>
                </c:pt>
                <c:pt idx="171">
                  <c:v>1.270999999999981</c:v>
                </c:pt>
                <c:pt idx="172">
                  <c:v>1.271999999999981</c:v>
                </c:pt>
                <c:pt idx="173">
                  <c:v>1.272999999999981</c:v>
                </c:pt>
                <c:pt idx="174">
                  <c:v>1.273999999999981</c:v>
                </c:pt>
                <c:pt idx="175">
                  <c:v>1.274999999999981</c:v>
                </c:pt>
                <c:pt idx="176">
                  <c:v>1.275999999999981</c:v>
                </c:pt>
                <c:pt idx="177">
                  <c:v>1.276999999999981</c:v>
                </c:pt>
                <c:pt idx="178">
                  <c:v>1.27799999999998</c:v>
                </c:pt>
                <c:pt idx="179">
                  <c:v>1.27899999999998</c:v>
                </c:pt>
                <c:pt idx="180">
                  <c:v>1.27999999999998</c:v>
                </c:pt>
                <c:pt idx="181">
                  <c:v>1.28099999999998</c:v>
                </c:pt>
                <c:pt idx="182">
                  <c:v>1.28199999999998</c:v>
                </c:pt>
                <c:pt idx="183">
                  <c:v>1.28299999999998</c:v>
                </c:pt>
                <c:pt idx="184">
                  <c:v>1.28399999999998</c:v>
                </c:pt>
                <c:pt idx="185">
                  <c:v>1.28499999999998</c:v>
                </c:pt>
                <c:pt idx="186">
                  <c:v>1.28599999999998</c:v>
                </c:pt>
                <c:pt idx="187">
                  <c:v>1.286999999999979</c:v>
                </c:pt>
                <c:pt idx="188">
                  <c:v>1.287999999999979</c:v>
                </c:pt>
                <c:pt idx="189">
                  <c:v>1.288999999999979</c:v>
                </c:pt>
                <c:pt idx="190">
                  <c:v>1.289999999999979</c:v>
                </c:pt>
                <c:pt idx="191">
                  <c:v>1.290999999999979</c:v>
                </c:pt>
                <c:pt idx="192">
                  <c:v>1.291999999999979</c:v>
                </c:pt>
                <c:pt idx="193">
                  <c:v>1.292999999999979</c:v>
                </c:pt>
                <c:pt idx="194">
                  <c:v>1.293999999999979</c:v>
                </c:pt>
                <c:pt idx="195">
                  <c:v>1.294999999999979</c:v>
                </c:pt>
                <c:pt idx="196">
                  <c:v>1.295999999999978</c:v>
                </c:pt>
                <c:pt idx="197">
                  <c:v>1.296999999999978</c:v>
                </c:pt>
                <c:pt idx="198">
                  <c:v>1.297999999999978</c:v>
                </c:pt>
                <c:pt idx="199">
                  <c:v>1.298999999999978</c:v>
                </c:pt>
                <c:pt idx="200">
                  <c:v>1.299999999999978</c:v>
                </c:pt>
                <c:pt idx="201">
                  <c:v>1.300999999999978</c:v>
                </c:pt>
                <c:pt idx="202">
                  <c:v>1.301999999999978</c:v>
                </c:pt>
                <c:pt idx="203">
                  <c:v>1.302999999999978</c:v>
                </c:pt>
                <c:pt idx="204">
                  <c:v>1.303999999999978</c:v>
                </c:pt>
                <c:pt idx="205">
                  <c:v>1.304999999999977</c:v>
                </c:pt>
                <c:pt idx="206">
                  <c:v>1.305999999999977</c:v>
                </c:pt>
                <c:pt idx="207">
                  <c:v>1.306999999999977</c:v>
                </c:pt>
                <c:pt idx="208">
                  <c:v>1.307999999999977</c:v>
                </c:pt>
                <c:pt idx="209">
                  <c:v>1.308999999999977</c:v>
                </c:pt>
                <c:pt idx="210">
                  <c:v>1.309999999999977</c:v>
                </c:pt>
                <c:pt idx="211">
                  <c:v>1.310999999999977</c:v>
                </c:pt>
                <c:pt idx="212">
                  <c:v>1.311999999999977</c:v>
                </c:pt>
                <c:pt idx="213">
                  <c:v>1.312999999999977</c:v>
                </c:pt>
                <c:pt idx="214">
                  <c:v>1.313999999999976</c:v>
                </c:pt>
                <c:pt idx="215">
                  <c:v>1.314999999999976</c:v>
                </c:pt>
                <c:pt idx="216">
                  <c:v>1.315999999999976</c:v>
                </c:pt>
                <c:pt idx="217">
                  <c:v>1.316999999999976</c:v>
                </c:pt>
                <c:pt idx="218">
                  <c:v>1.317999999999976</c:v>
                </c:pt>
                <c:pt idx="219">
                  <c:v>1.318999999999976</c:v>
                </c:pt>
                <c:pt idx="220">
                  <c:v>1.319999999999976</c:v>
                </c:pt>
                <c:pt idx="221">
                  <c:v>1.320999999999976</c:v>
                </c:pt>
                <c:pt idx="222">
                  <c:v>1.321999999999976</c:v>
                </c:pt>
                <c:pt idx="223">
                  <c:v>1.322999999999975</c:v>
                </c:pt>
                <c:pt idx="224">
                  <c:v>1.323999999999975</c:v>
                </c:pt>
                <c:pt idx="225">
                  <c:v>1.324999999999975</c:v>
                </c:pt>
                <c:pt idx="226">
                  <c:v>1.325999999999975</c:v>
                </c:pt>
                <c:pt idx="227">
                  <c:v>1.326999999999975</c:v>
                </c:pt>
                <c:pt idx="228">
                  <c:v>1.327999999999975</c:v>
                </c:pt>
                <c:pt idx="229">
                  <c:v>1.328999999999975</c:v>
                </c:pt>
                <c:pt idx="230">
                  <c:v>1.329999999999975</c:v>
                </c:pt>
                <c:pt idx="231">
                  <c:v>1.330999999999975</c:v>
                </c:pt>
                <c:pt idx="232">
                  <c:v>1.331999999999974</c:v>
                </c:pt>
                <c:pt idx="233">
                  <c:v>1.332999999999974</c:v>
                </c:pt>
                <c:pt idx="234">
                  <c:v>1.333999999999974</c:v>
                </c:pt>
                <c:pt idx="235">
                  <c:v>1.334999999999974</c:v>
                </c:pt>
                <c:pt idx="236">
                  <c:v>1.335999999999974</c:v>
                </c:pt>
                <c:pt idx="237">
                  <c:v>1.336999999999974</c:v>
                </c:pt>
                <c:pt idx="238">
                  <c:v>1.337999999999974</c:v>
                </c:pt>
                <c:pt idx="239">
                  <c:v>1.338999999999974</c:v>
                </c:pt>
                <c:pt idx="240">
                  <c:v>1.339999999999974</c:v>
                </c:pt>
                <c:pt idx="241">
                  <c:v>1.340999999999973</c:v>
                </c:pt>
                <c:pt idx="242">
                  <c:v>1.341999999999973</c:v>
                </c:pt>
                <c:pt idx="243">
                  <c:v>1.342999999999973</c:v>
                </c:pt>
                <c:pt idx="244">
                  <c:v>1.343999999999973</c:v>
                </c:pt>
                <c:pt idx="245">
                  <c:v>1.344999999999973</c:v>
                </c:pt>
                <c:pt idx="246">
                  <c:v>1.345999999999973</c:v>
                </c:pt>
                <c:pt idx="247">
                  <c:v>1.346999999999973</c:v>
                </c:pt>
                <c:pt idx="248">
                  <c:v>1.347999999999973</c:v>
                </c:pt>
                <c:pt idx="249">
                  <c:v>1.348999999999973</c:v>
                </c:pt>
                <c:pt idx="250">
                  <c:v>1.349999999999972</c:v>
                </c:pt>
                <c:pt idx="251">
                  <c:v>1.350999999999972</c:v>
                </c:pt>
                <c:pt idx="252">
                  <c:v>1.351999999999972</c:v>
                </c:pt>
                <c:pt idx="253">
                  <c:v>1.352999999999972</c:v>
                </c:pt>
                <c:pt idx="254">
                  <c:v>1.353999999999972</c:v>
                </c:pt>
                <c:pt idx="255">
                  <c:v>1.354999999999972</c:v>
                </c:pt>
                <c:pt idx="256">
                  <c:v>1.355999999999972</c:v>
                </c:pt>
                <c:pt idx="257">
                  <c:v>1.356999999999972</c:v>
                </c:pt>
                <c:pt idx="258">
                  <c:v>1.357999999999972</c:v>
                </c:pt>
                <c:pt idx="259">
                  <c:v>1.358999999999972</c:v>
                </c:pt>
                <c:pt idx="260">
                  <c:v>1.359999999999971</c:v>
                </c:pt>
                <c:pt idx="261">
                  <c:v>1.360999999999971</c:v>
                </c:pt>
                <c:pt idx="262">
                  <c:v>1.361999999999971</c:v>
                </c:pt>
                <c:pt idx="263">
                  <c:v>1.362999999999971</c:v>
                </c:pt>
                <c:pt idx="264">
                  <c:v>1.363999999999971</c:v>
                </c:pt>
                <c:pt idx="265">
                  <c:v>1.364999999999971</c:v>
                </c:pt>
                <c:pt idx="266">
                  <c:v>1.365999999999971</c:v>
                </c:pt>
                <c:pt idx="267">
                  <c:v>1.366999999999971</c:v>
                </c:pt>
                <c:pt idx="268">
                  <c:v>1.367999999999971</c:v>
                </c:pt>
                <c:pt idx="269">
                  <c:v>1.36899999999997</c:v>
                </c:pt>
                <c:pt idx="270">
                  <c:v>1.36999999999997</c:v>
                </c:pt>
                <c:pt idx="271">
                  <c:v>1.37099999999997</c:v>
                </c:pt>
                <c:pt idx="272">
                  <c:v>1.37199999999997</c:v>
                </c:pt>
                <c:pt idx="273">
                  <c:v>1.37299999999997</c:v>
                </c:pt>
                <c:pt idx="274">
                  <c:v>1.37399999999997</c:v>
                </c:pt>
                <c:pt idx="275">
                  <c:v>1.37499999999997</c:v>
                </c:pt>
                <c:pt idx="276">
                  <c:v>1.37599999999997</c:v>
                </c:pt>
                <c:pt idx="277">
                  <c:v>1.37699999999997</c:v>
                </c:pt>
                <c:pt idx="278">
                  <c:v>1.377999999999969</c:v>
                </c:pt>
                <c:pt idx="279">
                  <c:v>1.378999999999969</c:v>
                </c:pt>
                <c:pt idx="280">
                  <c:v>1.379999999999969</c:v>
                </c:pt>
                <c:pt idx="281">
                  <c:v>1.380999999999969</c:v>
                </c:pt>
                <c:pt idx="282">
                  <c:v>1.381999999999969</c:v>
                </c:pt>
                <c:pt idx="283">
                  <c:v>1.382999999999969</c:v>
                </c:pt>
                <c:pt idx="284">
                  <c:v>1.383999999999969</c:v>
                </c:pt>
                <c:pt idx="285">
                  <c:v>1.384999999999969</c:v>
                </c:pt>
                <c:pt idx="286">
                  <c:v>1.385999999999969</c:v>
                </c:pt>
                <c:pt idx="287">
                  <c:v>1.386999999999968</c:v>
                </c:pt>
                <c:pt idx="288">
                  <c:v>1.387999999999968</c:v>
                </c:pt>
                <c:pt idx="289">
                  <c:v>1.388999999999968</c:v>
                </c:pt>
                <c:pt idx="290">
                  <c:v>1.389999999999968</c:v>
                </c:pt>
                <c:pt idx="291">
                  <c:v>1.390999999999968</c:v>
                </c:pt>
                <c:pt idx="292">
                  <c:v>1.391999999999968</c:v>
                </c:pt>
                <c:pt idx="293">
                  <c:v>1.392999999999968</c:v>
                </c:pt>
                <c:pt idx="294">
                  <c:v>1.393999999999968</c:v>
                </c:pt>
                <c:pt idx="295">
                  <c:v>1.394999999999968</c:v>
                </c:pt>
                <c:pt idx="296">
                  <c:v>1.395999999999967</c:v>
                </c:pt>
                <c:pt idx="297">
                  <c:v>1.396999999999967</c:v>
                </c:pt>
                <c:pt idx="298">
                  <c:v>1.397999999999967</c:v>
                </c:pt>
                <c:pt idx="299">
                  <c:v>1.398999999999967</c:v>
                </c:pt>
                <c:pt idx="300">
                  <c:v>1.399999999999967</c:v>
                </c:pt>
              </c:numCache>
            </c:numRef>
          </c:xVal>
          <c:yVal>
            <c:numRef>
              <c:f>'Digi Payoff'!$H$5:$H$305</c:f>
              <c:numCache>
                <c:formatCode>General</c:formatCode>
                <c:ptCount val="301"/>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0.0099999999999456</c:v>
                </c:pt>
                <c:pt idx="52">
                  <c:v>0.0199999999999445</c:v>
                </c:pt>
                <c:pt idx="53">
                  <c:v>0.0299999999999434</c:v>
                </c:pt>
                <c:pt idx="54">
                  <c:v>0.0399999999999423</c:v>
                </c:pt>
                <c:pt idx="55">
                  <c:v>0.0499999999999412</c:v>
                </c:pt>
                <c:pt idx="56">
                  <c:v>0.0599999999999401</c:v>
                </c:pt>
                <c:pt idx="57">
                  <c:v>0.069999999999939</c:v>
                </c:pt>
                <c:pt idx="58">
                  <c:v>0.0799999999999379</c:v>
                </c:pt>
                <c:pt idx="59">
                  <c:v>0.0899999999999368</c:v>
                </c:pt>
                <c:pt idx="60">
                  <c:v>0.0999999999999357</c:v>
                </c:pt>
                <c:pt idx="61">
                  <c:v>0.109999999999935</c:v>
                </c:pt>
                <c:pt idx="62">
                  <c:v>0.119999999999933</c:v>
                </c:pt>
                <c:pt idx="63">
                  <c:v>0.129999999999932</c:v>
                </c:pt>
                <c:pt idx="64">
                  <c:v>0.139999999999931</c:v>
                </c:pt>
                <c:pt idx="65">
                  <c:v>0.14999999999993</c:v>
                </c:pt>
                <c:pt idx="66">
                  <c:v>0.159999999999929</c:v>
                </c:pt>
                <c:pt idx="67">
                  <c:v>0.169999999999928</c:v>
                </c:pt>
                <c:pt idx="68">
                  <c:v>0.179999999999927</c:v>
                </c:pt>
                <c:pt idx="69">
                  <c:v>0.189999999999926</c:v>
                </c:pt>
                <c:pt idx="70">
                  <c:v>0.199999999999925</c:v>
                </c:pt>
                <c:pt idx="71">
                  <c:v>0.209999999999924</c:v>
                </c:pt>
                <c:pt idx="72">
                  <c:v>0.219999999999922</c:v>
                </c:pt>
                <c:pt idx="73">
                  <c:v>0.229999999999921</c:v>
                </c:pt>
                <c:pt idx="74">
                  <c:v>0.23999999999992</c:v>
                </c:pt>
                <c:pt idx="75">
                  <c:v>0.249999999999919</c:v>
                </c:pt>
                <c:pt idx="76">
                  <c:v>0.259999999999918</c:v>
                </c:pt>
                <c:pt idx="77">
                  <c:v>0.269999999999917</c:v>
                </c:pt>
                <c:pt idx="78">
                  <c:v>0.279999999999916</c:v>
                </c:pt>
                <c:pt idx="79">
                  <c:v>0.289999999999915</c:v>
                </c:pt>
                <c:pt idx="80">
                  <c:v>0.299999999999914</c:v>
                </c:pt>
                <c:pt idx="81">
                  <c:v>0.309999999999913</c:v>
                </c:pt>
                <c:pt idx="82">
                  <c:v>0.319999999999911</c:v>
                </c:pt>
                <c:pt idx="83">
                  <c:v>0.32999999999991</c:v>
                </c:pt>
                <c:pt idx="84">
                  <c:v>0.339999999999909</c:v>
                </c:pt>
                <c:pt idx="85">
                  <c:v>0.349999999999908</c:v>
                </c:pt>
                <c:pt idx="86">
                  <c:v>0.359999999999907</c:v>
                </c:pt>
                <c:pt idx="87">
                  <c:v>0.369999999999906</c:v>
                </c:pt>
                <c:pt idx="88">
                  <c:v>0.379999999999905</c:v>
                </c:pt>
                <c:pt idx="89">
                  <c:v>0.389999999999904</c:v>
                </c:pt>
                <c:pt idx="90">
                  <c:v>0.399999999999903</c:v>
                </c:pt>
                <c:pt idx="91">
                  <c:v>0.409999999999902</c:v>
                </c:pt>
                <c:pt idx="92">
                  <c:v>0.4199999999999</c:v>
                </c:pt>
                <c:pt idx="93">
                  <c:v>0.429999999999899</c:v>
                </c:pt>
                <c:pt idx="94">
                  <c:v>0.439999999999898</c:v>
                </c:pt>
                <c:pt idx="95">
                  <c:v>0.449999999999897</c:v>
                </c:pt>
                <c:pt idx="96">
                  <c:v>0.459999999999896</c:v>
                </c:pt>
                <c:pt idx="97">
                  <c:v>0.469999999999895</c:v>
                </c:pt>
                <c:pt idx="98">
                  <c:v>0.479999999999894</c:v>
                </c:pt>
                <c:pt idx="99">
                  <c:v>0.489999999999893</c:v>
                </c:pt>
                <c:pt idx="100">
                  <c:v>0.499999999999892</c:v>
                </c:pt>
                <c:pt idx="101">
                  <c:v>0.509999999999891</c:v>
                </c:pt>
                <c:pt idx="102">
                  <c:v>0.519999999999889</c:v>
                </c:pt>
                <c:pt idx="103">
                  <c:v>0.529999999999888</c:v>
                </c:pt>
                <c:pt idx="104">
                  <c:v>0.539999999999887</c:v>
                </c:pt>
                <c:pt idx="105">
                  <c:v>0.549999999999886</c:v>
                </c:pt>
                <c:pt idx="106">
                  <c:v>0.559999999999885</c:v>
                </c:pt>
                <c:pt idx="107">
                  <c:v>0.569999999999884</c:v>
                </c:pt>
                <c:pt idx="108">
                  <c:v>0.579999999999883</c:v>
                </c:pt>
                <c:pt idx="109">
                  <c:v>0.589999999999882</c:v>
                </c:pt>
                <c:pt idx="110">
                  <c:v>0.599999999999881</c:v>
                </c:pt>
                <c:pt idx="111">
                  <c:v>0.609999999999879</c:v>
                </c:pt>
                <c:pt idx="112">
                  <c:v>0.619999999999878</c:v>
                </c:pt>
                <c:pt idx="113">
                  <c:v>0.629999999999877</c:v>
                </c:pt>
                <c:pt idx="114">
                  <c:v>0.639999999999876</c:v>
                </c:pt>
                <c:pt idx="115">
                  <c:v>0.649999999999875</c:v>
                </c:pt>
                <c:pt idx="116">
                  <c:v>0.659999999999874</c:v>
                </c:pt>
                <c:pt idx="117">
                  <c:v>0.669999999999873</c:v>
                </c:pt>
                <c:pt idx="118">
                  <c:v>0.679999999999872</c:v>
                </c:pt>
                <c:pt idx="119">
                  <c:v>0.689999999999871</c:v>
                </c:pt>
                <c:pt idx="120">
                  <c:v>0.699999999999869</c:v>
                </c:pt>
                <c:pt idx="121">
                  <c:v>0.709999999999868</c:v>
                </c:pt>
                <c:pt idx="122">
                  <c:v>0.719999999999867</c:v>
                </c:pt>
                <c:pt idx="123">
                  <c:v>0.729999999999866</c:v>
                </c:pt>
                <c:pt idx="124">
                  <c:v>0.739999999999865</c:v>
                </c:pt>
                <c:pt idx="125">
                  <c:v>0.749999999999864</c:v>
                </c:pt>
                <c:pt idx="126">
                  <c:v>0.759999999999863</c:v>
                </c:pt>
                <c:pt idx="127">
                  <c:v>0.769999999999862</c:v>
                </c:pt>
                <c:pt idx="128">
                  <c:v>0.779999999999861</c:v>
                </c:pt>
                <c:pt idx="129">
                  <c:v>0.78999999999986</c:v>
                </c:pt>
                <c:pt idx="130">
                  <c:v>0.799999999999859</c:v>
                </c:pt>
                <c:pt idx="131">
                  <c:v>0.809999999999857</c:v>
                </c:pt>
                <c:pt idx="132">
                  <c:v>0.819999999999856</c:v>
                </c:pt>
                <c:pt idx="133">
                  <c:v>0.829999999999855</c:v>
                </c:pt>
                <c:pt idx="134">
                  <c:v>0.839999999999854</c:v>
                </c:pt>
                <c:pt idx="135">
                  <c:v>0.849999999999853</c:v>
                </c:pt>
                <c:pt idx="136">
                  <c:v>0.859999999999852</c:v>
                </c:pt>
                <c:pt idx="137">
                  <c:v>0.869999999999851</c:v>
                </c:pt>
                <c:pt idx="138">
                  <c:v>0.87999999999985</c:v>
                </c:pt>
                <c:pt idx="139">
                  <c:v>0.889999999999849</c:v>
                </c:pt>
                <c:pt idx="140">
                  <c:v>0.899999999999848</c:v>
                </c:pt>
                <c:pt idx="141">
                  <c:v>0.909999999999846</c:v>
                </c:pt>
                <c:pt idx="142">
                  <c:v>0.919999999999845</c:v>
                </c:pt>
                <c:pt idx="143">
                  <c:v>0.929999999999844</c:v>
                </c:pt>
                <c:pt idx="144">
                  <c:v>0.939999999999843</c:v>
                </c:pt>
                <c:pt idx="145">
                  <c:v>0.949999999999842</c:v>
                </c:pt>
                <c:pt idx="146">
                  <c:v>0.959999999999841</c:v>
                </c:pt>
                <c:pt idx="147">
                  <c:v>0.96999999999984</c:v>
                </c:pt>
                <c:pt idx="148">
                  <c:v>0.979999999999839</c:v>
                </c:pt>
                <c:pt idx="149">
                  <c:v>0.989999999999838</c:v>
                </c:pt>
                <c:pt idx="150">
                  <c:v>0.999999999999837</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numCache>
            </c:numRef>
          </c:yVal>
          <c:smooth val="0"/>
        </c:ser>
        <c:dLbls>
          <c:showLegendKey val="0"/>
          <c:showVal val="0"/>
          <c:showCatName val="0"/>
          <c:showSerName val="0"/>
          <c:showPercent val="0"/>
          <c:showBubbleSize val="0"/>
        </c:dLbls>
        <c:axId val="1776402536"/>
        <c:axId val="1776563944"/>
      </c:scatterChart>
      <c:valAx>
        <c:axId val="1776402536"/>
        <c:scaling>
          <c:orientation val="minMax"/>
          <c:max val="1.4"/>
          <c:min val="1.1"/>
        </c:scaling>
        <c:delete val="0"/>
        <c:axPos val="b"/>
        <c:title>
          <c:tx>
            <c:rich>
              <a:bodyPr/>
              <a:lstStyle/>
              <a:p>
                <a:pPr>
                  <a:defRPr/>
                </a:pPr>
                <a:r>
                  <a:rPr lang="en-US"/>
                  <a:t>Spot on Expiration Date</a:t>
                </a:r>
              </a:p>
            </c:rich>
          </c:tx>
          <c:layout/>
          <c:overlay val="0"/>
        </c:title>
        <c:numFmt formatCode="General" sourceLinked="1"/>
        <c:majorTickMark val="out"/>
        <c:minorTickMark val="none"/>
        <c:tickLblPos val="nextTo"/>
        <c:crossAx val="1776563944"/>
        <c:crosses val="autoZero"/>
        <c:crossBetween val="midCat"/>
      </c:valAx>
      <c:valAx>
        <c:axId val="1776563944"/>
        <c:scaling>
          <c:orientation val="minMax"/>
        </c:scaling>
        <c:delete val="0"/>
        <c:axPos val="l"/>
        <c:majorGridlines/>
        <c:title>
          <c:tx>
            <c:rich>
              <a:bodyPr rot="-5400000" vert="horz"/>
              <a:lstStyle/>
              <a:p>
                <a:pPr>
                  <a:defRPr/>
                </a:pPr>
                <a:r>
                  <a:rPr lang="en-US"/>
                  <a:t>Payoff (Denominated</a:t>
                </a:r>
                <a:r>
                  <a:rPr lang="en-US" baseline="0"/>
                  <a:t> Currency)</a:t>
                </a:r>
                <a:endParaRPr lang="en-US"/>
              </a:p>
            </c:rich>
          </c:tx>
          <c:layout/>
          <c:overlay val="0"/>
        </c:title>
        <c:numFmt formatCode="General" sourceLinked="1"/>
        <c:majorTickMark val="out"/>
        <c:minorTickMark val="none"/>
        <c:tickLblPos val="nextTo"/>
        <c:crossAx val="1776402536"/>
        <c:crosses val="autoZero"/>
        <c:crossBetween val="midCat"/>
      </c:valAx>
    </c:plotArea>
    <c:legend>
      <c:legendPos val="b"/>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10/5/15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419833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19</a:t>
            </a:fld>
            <a:endParaRPr lang="en-US"/>
          </a:p>
        </p:txBody>
      </p:sp>
    </p:spTree>
    <p:extLst>
      <p:ext uri="{BB962C8B-B14F-4D97-AF65-F5344CB8AC3E}">
        <p14:creationId xmlns:p14="http://schemas.microsoft.com/office/powerpoint/2010/main" val="2177739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why knockout pricing is</a:t>
            </a:r>
            <a:r>
              <a:rPr lang="en-US" baseline="0" dirty="0" smtClean="0"/>
              <a:t> so sensitive to what an exotic model says about risk reversal beta – assuming it is already calibrated to vanilla option prices.</a:t>
            </a:r>
          </a:p>
          <a:p>
            <a:endParaRPr lang="en-US" baseline="0" dirty="0" smtClean="0"/>
          </a:p>
          <a:p>
            <a:r>
              <a:rPr lang="en-US" baseline="0" dirty="0" smtClean="0"/>
              <a:t>And it really doesn’t matter that much about what the model predicts for future ATM </a:t>
            </a:r>
            <a:r>
              <a:rPr lang="en-US" baseline="0" dirty="0" err="1" smtClean="0"/>
              <a:t>vol</a:t>
            </a:r>
            <a:r>
              <a:rPr lang="en-US" baseline="0" dirty="0" smtClean="0"/>
              <a:t> or smile conditioned on spot touching the barrier.</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21</a:t>
            </a:fld>
            <a:endParaRPr lang="en-US"/>
          </a:p>
        </p:txBody>
      </p:sp>
    </p:spTree>
    <p:extLst>
      <p:ext uri="{BB962C8B-B14F-4D97-AF65-F5344CB8AC3E}">
        <p14:creationId xmlns:p14="http://schemas.microsoft.com/office/powerpoint/2010/main" val="123754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with OTM knockouts, one touch prices</a:t>
            </a:r>
            <a:r>
              <a:rPr lang="en-US" baseline="0" dirty="0" smtClean="0"/>
              <a:t> will be largely determined by what your model says about risk reversal beta. So it’s really important to make sure your model says something sensible about them.</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24</a:t>
            </a:fld>
            <a:endParaRPr lang="en-US"/>
          </a:p>
        </p:txBody>
      </p:sp>
    </p:spTree>
    <p:extLst>
      <p:ext uri="{BB962C8B-B14F-4D97-AF65-F5344CB8AC3E}">
        <p14:creationId xmlns:p14="http://schemas.microsoft.com/office/powerpoint/2010/main" val="2505029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 = spot, v = instantaneous volatility, rho = instantaneous</a:t>
            </a:r>
            <a:r>
              <a:rPr lang="en-US" baseline="0" dirty="0" smtClean="0"/>
              <a:t> spot/</a:t>
            </a:r>
            <a:r>
              <a:rPr lang="en-US" baseline="0" dirty="0" err="1" smtClean="0"/>
              <a:t>vol</a:t>
            </a:r>
            <a:r>
              <a:rPr lang="en-US" baseline="0" dirty="0" smtClean="0"/>
              <a:t> correlation – and rho is itself a stochastic variable in this model.</a:t>
            </a:r>
            <a:endParaRPr lang="en-US" dirty="0" smtClean="0"/>
          </a:p>
          <a:p>
            <a:endParaRPr lang="en-US" dirty="0" smtClean="0"/>
          </a:p>
          <a:p>
            <a:r>
              <a:rPr lang="en-US" dirty="0" smtClean="0"/>
              <a:t>No one uses this</a:t>
            </a:r>
            <a:r>
              <a:rPr lang="en-US" baseline="0" dirty="0" smtClean="0"/>
              <a:t> on the street, because it is a three factor model, with no closed-form pricing for vanillas, and therefore very slow to calibrate and slow for pricing. </a:t>
            </a:r>
          </a:p>
          <a:p>
            <a:endParaRPr lang="en-US" baseline="0" dirty="0" smtClean="0"/>
          </a:p>
          <a:p>
            <a:r>
              <a:rPr lang="en-US" baseline="0" dirty="0" smtClean="0"/>
              <a:t>But I like this way of thinking about the dynamics – it’s the most realistic way to model spot/</a:t>
            </a:r>
            <a:r>
              <a:rPr lang="en-US" baseline="0" dirty="0" err="1" smtClean="0"/>
              <a:t>vol</a:t>
            </a:r>
            <a:r>
              <a:rPr lang="en-US" baseline="0" dirty="0" smtClean="0"/>
              <a:t> correlation </a:t>
            </a:r>
            <a:r>
              <a:rPr lang="en-US" baseline="0" dirty="0" err="1" smtClean="0"/>
              <a:t>dymamics</a:t>
            </a:r>
            <a:r>
              <a:rPr lang="en-US" baseline="0" dirty="0" smtClean="0"/>
              <a:t> that I know of, better than the local </a:t>
            </a:r>
            <a:r>
              <a:rPr lang="en-US" baseline="0" dirty="0" err="1" smtClean="0"/>
              <a:t>vol</a:t>
            </a:r>
            <a:r>
              <a:rPr lang="en-US" baseline="0" dirty="0" smtClean="0"/>
              <a:t>/</a:t>
            </a:r>
            <a:r>
              <a:rPr lang="en-US" baseline="0" dirty="0" err="1" smtClean="0"/>
              <a:t>stoch</a:t>
            </a:r>
            <a:r>
              <a:rPr lang="en-US" baseline="0" dirty="0" smtClean="0"/>
              <a:t> </a:t>
            </a:r>
            <a:r>
              <a:rPr lang="en-US" baseline="0" dirty="0" err="1" smtClean="0"/>
              <a:t>vol</a:t>
            </a:r>
            <a:r>
              <a:rPr lang="en-US" baseline="0" dirty="0" smtClean="0"/>
              <a:t> mixture models we’ll see in a bit.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25</a:t>
            </a:fld>
            <a:endParaRPr lang="en-US"/>
          </a:p>
        </p:txBody>
      </p:sp>
    </p:spTree>
    <p:extLst>
      <p:ext uri="{BB962C8B-B14F-4D97-AF65-F5344CB8AC3E}">
        <p14:creationId xmlns:p14="http://schemas.microsoft.com/office/powerpoint/2010/main" val="3022614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alpha=0: pure local volatility</a:t>
            </a:r>
            <a:r>
              <a:rPr lang="en-US" baseline="0" dirty="0" smtClean="0"/>
              <a:t> limit</a:t>
            </a:r>
          </a:p>
          <a:p>
            <a:endParaRPr lang="en-US" baseline="0" dirty="0" smtClean="0"/>
          </a:p>
          <a:p>
            <a:r>
              <a:rPr lang="en-US" baseline="0" dirty="0" smtClean="0"/>
              <a:t>The pure stochastic </a:t>
            </a:r>
            <a:r>
              <a:rPr lang="en-US" baseline="0" dirty="0" err="1" smtClean="0"/>
              <a:t>vol</a:t>
            </a:r>
            <a:r>
              <a:rPr lang="en-US" baseline="0" dirty="0" smtClean="0"/>
              <a:t> limit is a bit more complex: it’s the one where you calibrate a constant sigma, alpha and rho to match eg three </a:t>
            </a:r>
            <a:r>
              <a:rPr lang="en-US" baseline="0" dirty="0" err="1" smtClean="0"/>
              <a:t>vols</a:t>
            </a:r>
            <a:r>
              <a:rPr lang="en-US" baseline="0" dirty="0" smtClean="0"/>
              <a:t> (ATM and two 25d </a:t>
            </a:r>
            <a:r>
              <a:rPr lang="en-US" baseline="0" dirty="0" err="1" smtClean="0"/>
              <a:t>vols</a:t>
            </a:r>
            <a:r>
              <a:rPr lang="en-US" baseline="0" dirty="0" smtClean="0"/>
              <a:t>), then calibrate sigma(</a:t>
            </a:r>
            <a:r>
              <a:rPr lang="en-US" baseline="0" dirty="0" err="1" smtClean="0"/>
              <a:t>S,t</a:t>
            </a:r>
            <a:r>
              <a:rPr lang="en-US" baseline="0" dirty="0" smtClean="0"/>
              <a:t>) to hit all the vanillas. That corresponds to the maximum value of alpha.</a:t>
            </a:r>
          </a:p>
          <a:p>
            <a:endParaRPr lang="en-US" baseline="0" dirty="0" smtClean="0"/>
          </a:p>
          <a:p>
            <a:r>
              <a:rPr lang="en-US" baseline="0" dirty="0" smtClean="0"/>
              <a:t>Alpha runs between zero and that maximum value and is the parameter that controls the model’s risk reversal beta (which is maximal at alpha=0 and minimal at alpha=its maximum value).</a:t>
            </a:r>
          </a:p>
          <a:p>
            <a:endParaRPr lang="en-US" dirty="0" smtClean="0"/>
          </a:p>
          <a:p>
            <a:r>
              <a:rPr lang="en-US" dirty="0" smtClean="0"/>
              <a:t>This is a two-factor model, which means pricing anything is relatively slow. There is no closed-form</a:t>
            </a:r>
            <a:r>
              <a:rPr lang="en-US" baseline="0" dirty="0" smtClean="0"/>
              <a:t> pricing for vanilla options, so calibration (of sigma(</a:t>
            </a:r>
            <a:r>
              <a:rPr lang="en-US" baseline="0" dirty="0" err="1" smtClean="0"/>
              <a:t>S,t</a:t>
            </a:r>
            <a:r>
              <a:rPr lang="en-US" baseline="0" dirty="0" smtClean="0"/>
              <a:t>) to the vanillas) is slow. </a:t>
            </a:r>
          </a:p>
          <a:p>
            <a:endParaRPr lang="en-US" baseline="0" dirty="0" smtClean="0"/>
          </a:p>
          <a:p>
            <a:r>
              <a:rPr lang="en-US" baseline="0" dirty="0" smtClean="0"/>
              <a:t>That said, lots of shops are using a model very much like this one for pricing FX exotics.</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27</a:t>
            </a:fld>
            <a:endParaRPr lang="en-US"/>
          </a:p>
        </p:txBody>
      </p:sp>
    </p:spTree>
    <p:extLst>
      <p:ext uri="{BB962C8B-B14F-4D97-AF65-F5344CB8AC3E}">
        <p14:creationId xmlns:p14="http://schemas.microsoft.com/office/powerpoint/2010/main" val="269219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people use parametric local volatility in local </a:t>
            </a:r>
            <a:r>
              <a:rPr lang="en-US" dirty="0" err="1" smtClean="0"/>
              <a:t>vol</a:t>
            </a:r>
            <a:r>
              <a:rPr lang="en-US" dirty="0" smtClean="0"/>
              <a:t> models</a:t>
            </a:r>
            <a:r>
              <a:rPr lang="en-US" baseline="0" dirty="0" smtClean="0"/>
              <a:t> (and in variations like mixture models).</a:t>
            </a:r>
          </a:p>
          <a:p>
            <a:endParaRPr lang="en-US" baseline="0" dirty="0" smtClean="0"/>
          </a:p>
          <a:p>
            <a:r>
              <a:rPr lang="en-US" baseline="0" dirty="0" smtClean="0"/>
              <a:t>That’s because it’s much more stable, even though it’s slower to calibrate. Plus, once you move to a generalization of local volatility (</a:t>
            </a:r>
            <a:r>
              <a:rPr lang="en-US" baseline="0" dirty="0" err="1" smtClean="0"/>
              <a:t>ie</a:t>
            </a:r>
            <a:r>
              <a:rPr lang="en-US" baseline="0" dirty="0" smtClean="0"/>
              <a:t> a mixture model, or adding stochastic interest rates, </a:t>
            </a:r>
            <a:r>
              <a:rPr lang="en-US" baseline="0" dirty="0" err="1" smtClean="0"/>
              <a:t>etc</a:t>
            </a:r>
            <a:r>
              <a:rPr lang="en-US" baseline="0" dirty="0" smtClean="0"/>
              <a:t>) the closed-form </a:t>
            </a:r>
            <a:r>
              <a:rPr lang="en-US" baseline="0" dirty="0" err="1" smtClean="0"/>
              <a:t>Dupire</a:t>
            </a:r>
            <a:r>
              <a:rPr lang="en-US" baseline="0" dirty="0" smtClean="0"/>
              <a:t> local volatility form cannot be applied anymore.</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28</a:t>
            </a:fld>
            <a:endParaRPr lang="en-US"/>
          </a:p>
        </p:txBody>
      </p:sp>
    </p:spTree>
    <p:extLst>
      <p:ext uri="{BB962C8B-B14F-4D97-AF65-F5344CB8AC3E}">
        <p14:creationId xmlns:p14="http://schemas.microsoft.com/office/powerpoint/2010/main" val="853737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Switched to </a:t>
            </a:r>
            <a:r>
              <a:rPr lang="en-US" dirty="0" err="1" smtClean="0"/>
              <a:t>ln</a:t>
            </a:r>
            <a:r>
              <a:rPr lang="en-US" dirty="0" smtClean="0"/>
              <a:t>(spot) instead of spot because</a:t>
            </a:r>
            <a:r>
              <a:rPr lang="en-US" baseline="0" dirty="0" smtClean="0"/>
              <a:t> it’s easier to solve stuff in this variable, as we’ll see next.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29</a:t>
            </a:fld>
            <a:endParaRPr lang="en-US"/>
          </a:p>
        </p:txBody>
      </p:sp>
    </p:spTree>
    <p:extLst>
      <p:ext uri="{BB962C8B-B14F-4D97-AF65-F5344CB8AC3E}">
        <p14:creationId xmlns:p14="http://schemas.microsoft.com/office/powerpoint/2010/main" val="9617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kind</a:t>
            </a:r>
            <a:r>
              <a:rPr lang="en-US" baseline="0" dirty="0" smtClean="0"/>
              <a:t> of a weird quantity to care about, </a:t>
            </a:r>
            <a:r>
              <a:rPr lang="en-US" baseline="0" dirty="0" err="1" smtClean="0"/>
              <a:t>vs</a:t>
            </a:r>
            <a:r>
              <a:rPr lang="en-US" baseline="0" dirty="0" smtClean="0"/>
              <a:t> the PDF directly (for example), but we go this route because the math works out much more cleanly.</a:t>
            </a:r>
          </a:p>
          <a:p>
            <a:endParaRPr lang="en-US" baseline="0" dirty="0" smtClean="0"/>
          </a:p>
          <a:p>
            <a:r>
              <a:rPr lang="en-US" baseline="0" dirty="0" smtClean="0"/>
              <a:t>The idea is, if we can get a simple form for f, then we could inverse Fourier transform to get the PDF itself – then we can integrate over the PDF to get European derivative prices (like vanilla options).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30</a:t>
            </a:fld>
            <a:endParaRPr lang="en-US"/>
          </a:p>
        </p:txBody>
      </p:sp>
    </p:spTree>
    <p:extLst>
      <p:ext uri="{BB962C8B-B14F-4D97-AF65-F5344CB8AC3E}">
        <p14:creationId xmlns:p14="http://schemas.microsoft.com/office/powerpoint/2010/main" val="1032991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remember: f represents the Fourier transform</a:t>
            </a:r>
            <a:r>
              <a:rPr lang="en-US" baseline="0" dirty="0" smtClean="0"/>
              <a:t> of the risk-neutral PDF of log(spot). So if we can solve for this, we can take an inverse FT and get the PDF, then integrate over that to get vanilla prices.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32</a:t>
            </a:fld>
            <a:endParaRPr lang="en-US"/>
          </a:p>
        </p:txBody>
      </p:sp>
    </p:spTree>
    <p:extLst>
      <p:ext uri="{BB962C8B-B14F-4D97-AF65-F5344CB8AC3E}">
        <p14:creationId xmlns:p14="http://schemas.microsoft.com/office/powerpoint/2010/main" val="1249032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33</a:t>
            </a:fld>
            <a:endParaRPr lang="en-US"/>
          </a:p>
        </p:txBody>
      </p:sp>
    </p:spTree>
    <p:extLst>
      <p:ext uri="{BB962C8B-B14F-4D97-AF65-F5344CB8AC3E}">
        <p14:creationId xmlns:p14="http://schemas.microsoft.com/office/powerpoint/2010/main" val="3673333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touch:</a:t>
            </a:r>
            <a:r>
              <a:rPr lang="en-US" baseline="0" dirty="0" smtClean="0"/>
              <a:t> 1 – one touch (pays if a barrier is *not* touched before expiration)</a:t>
            </a:r>
            <a:endParaRPr lang="en-US" dirty="0" smtClean="0"/>
          </a:p>
          <a:p>
            <a:endParaRPr lang="en-US" dirty="0" smtClean="0"/>
          </a:p>
          <a:p>
            <a:r>
              <a:rPr lang="en-US" dirty="0" smtClean="0"/>
              <a:t>Double one touch: 1</a:t>
            </a:r>
            <a:r>
              <a:rPr lang="en-US" baseline="0" dirty="0" smtClean="0"/>
              <a:t> – range binary (pays if either side of a range is touched before expiration).</a:t>
            </a:r>
          </a:p>
          <a:p>
            <a:endParaRPr lang="en-US" baseline="0" dirty="0" smtClean="0"/>
          </a:p>
          <a:p>
            <a:r>
              <a:rPr lang="en-US" baseline="0" dirty="0" smtClean="0"/>
              <a:t>Range binaries are also sometimes called double no touch options.</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6</a:t>
            </a:fld>
            <a:endParaRPr lang="en-US"/>
          </a:p>
        </p:txBody>
      </p:sp>
    </p:spTree>
    <p:extLst>
      <p:ext uri="{BB962C8B-B14F-4D97-AF65-F5344CB8AC3E}">
        <p14:creationId xmlns:p14="http://schemas.microsoft.com/office/powerpoint/2010/main" val="1434778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Assignment question to show</a:t>
            </a:r>
            <a:r>
              <a:rPr lang="en-US" baseline="0" dirty="0" smtClean="0"/>
              <a:t> this.</a:t>
            </a:r>
          </a:p>
          <a:p>
            <a:endParaRPr lang="en-US" baseline="0" dirty="0" smtClean="0"/>
          </a:p>
          <a:p>
            <a:r>
              <a:rPr lang="en-US" baseline="0" dirty="0" smtClean="0"/>
              <a:t>Turns out these have a closed-form solution that </a:t>
            </a:r>
            <a:r>
              <a:rPr lang="en-US" baseline="0" dirty="0" err="1" smtClean="0"/>
              <a:t>Heston</a:t>
            </a:r>
            <a:r>
              <a:rPr lang="en-US" baseline="0" dirty="0" smtClean="0"/>
              <a:t> writes out in his paper (which is a bit complicated but you can look it up if you are interested). Even if they didn’t, you could numerically integrate the two ODEs very efficiently.</a:t>
            </a:r>
          </a:p>
          <a:p>
            <a:endParaRPr lang="en-US" baseline="0" dirty="0" smtClean="0"/>
          </a:p>
          <a:p>
            <a:r>
              <a:rPr lang="en-US" baseline="0" dirty="0" smtClean="0"/>
              <a:t>So this gives you the Fourier transform of the PDE of ending log(spot) in an efficient way. The next step is integrating that to get vanilla prices.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34</a:t>
            </a:fld>
            <a:endParaRPr lang="en-US"/>
          </a:p>
        </p:txBody>
      </p:sp>
    </p:spTree>
    <p:extLst>
      <p:ext uri="{BB962C8B-B14F-4D97-AF65-F5344CB8AC3E}">
        <p14:creationId xmlns:p14="http://schemas.microsoft.com/office/powerpoint/2010/main" val="4179140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one numerical integration if you have</a:t>
            </a:r>
            <a:r>
              <a:rPr lang="en-US" baseline="0" dirty="0" smtClean="0"/>
              <a:t> a closed-form expression for the characteristic function.</a:t>
            </a:r>
          </a:p>
          <a:p>
            <a:endParaRPr lang="en-US" baseline="0" dirty="0" smtClean="0"/>
          </a:p>
          <a:p>
            <a:r>
              <a:rPr lang="en-US" baseline="0" dirty="0" smtClean="0"/>
              <a:t>This is why people like the </a:t>
            </a:r>
            <a:r>
              <a:rPr lang="en-US" baseline="0" dirty="0" err="1" smtClean="0"/>
              <a:t>Heston</a:t>
            </a:r>
            <a:r>
              <a:rPr lang="en-US" baseline="0" dirty="0" smtClean="0"/>
              <a:t> model: you can calculate vanilla option prices very efficiently, which means you can calibrate the model to the market vanilla implied volatilities quickly. Exotic pricing, however, is still slow: you need to solve a 2-dimensional (</a:t>
            </a:r>
            <a:r>
              <a:rPr lang="en-US" baseline="0" dirty="0" err="1" smtClean="0"/>
              <a:t>spot+vol</a:t>
            </a:r>
            <a:r>
              <a:rPr lang="en-US" baseline="0" dirty="0" smtClean="0"/>
              <a:t>) PDE, either using backward induction (best) or Monte Carlo.</a:t>
            </a:r>
          </a:p>
          <a:p>
            <a:endParaRPr lang="en-US" baseline="0" dirty="0" smtClean="0"/>
          </a:p>
          <a:p>
            <a:r>
              <a:rPr lang="en-US" baseline="0" dirty="0" smtClean="0"/>
              <a:t>This formula applies whenever you can get a closed form for the characteristic function, btw, which is a true for a lot of different models (not just </a:t>
            </a:r>
            <a:r>
              <a:rPr lang="en-US" baseline="0" dirty="0" err="1" smtClean="0"/>
              <a:t>Heston</a:t>
            </a:r>
            <a:r>
              <a:rPr lang="en-US" baseline="0" dirty="0" smtClean="0"/>
              <a:t>, and not just stochastic volatility). An assignment question covers finding the characteristic function for a Merton jump diffusion model.</a:t>
            </a:r>
          </a:p>
          <a:p>
            <a:endParaRPr lang="en-US" dirty="0" smtClean="0"/>
          </a:p>
          <a:p>
            <a:r>
              <a:rPr lang="en-US" dirty="0" smtClean="0"/>
              <a:t>btw:</a:t>
            </a:r>
            <a:r>
              <a:rPr lang="en-US" baseline="0" dirty="0" smtClean="0"/>
              <a:t> I’ve left off the discount factor here, just to make it look cleaner, but in practice you’ll need to include it.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36</a:t>
            </a:fld>
            <a:endParaRPr lang="en-US"/>
          </a:p>
        </p:txBody>
      </p:sp>
    </p:spTree>
    <p:extLst>
      <p:ext uri="{BB962C8B-B14F-4D97-AF65-F5344CB8AC3E}">
        <p14:creationId xmlns:p14="http://schemas.microsoft.com/office/powerpoint/2010/main" val="153744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Fadeout: eg start with 100% notional and eg 100 fixing dates. Every day a fix is at or below the barrier, notional drops by 1/100. </a:t>
            </a:r>
          </a:p>
          <a:p>
            <a:endParaRPr lang="en-US" dirty="0" smtClean="0"/>
          </a:p>
          <a:p>
            <a:r>
              <a:rPr lang="en-US" dirty="0" smtClean="0"/>
              <a:t>Accumulator: opposite of a fadeout: start</a:t>
            </a:r>
            <a:r>
              <a:rPr lang="en-US" baseline="0" dirty="0" smtClean="0"/>
              <a:t> with 0% notional, accumulate when the fix is at or past the barrier.</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11417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won’t spend any time discussing the</a:t>
            </a:r>
            <a:r>
              <a:rPr lang="en-US" baseline="0" dirty="0" smtClean="0"/>
              <a:t> details of these</a:t>
            </a:r>
            <a:r>
              <a:rPr lang="en-US" dirty="0" smtClean="0"/>
              <a:t>, but they have been important profit centers at various points in banking</a:t>
            </a:r>
            <a:r>
              <a:rPr lang="en-US" baseline="0" dirty="0" smtClean="0"/>
              <a:t> history.</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11</a:t>
            </a:fld>
            <a:endParaRPr lang="en-US"/>
          </a:p>
        </p:txBody>
      </p:sp>
    </p:spTree>
    <p:extLst>
      <p:ext uri="{BB962C8B-B14F-4D97-AF65-F5344CB8AC3E}">
        <p14:creationId xmlns:p14="http://schemas.microsoft.com/office/powerpoint/2010/main" val="1575233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the replication for N=10; that is, the lower strike = digital strike-0.05, and upper strike = digital strike+0.05,</a:t>
            </a:r>
            <a:r>
              <a:rPr lang="en-US" baseline="0" dirty="0" smtClean="0"/>
              <a:t> and each call option is traded in 10 units.</a:t>
            </a:r>
          </a:p>
          <a:p>
            <a:endParaRPr lang="en-US" baseline="0" dirty="0" smtClean="0"/>
          </a:p>
          <a:p>
            <a:r>
              <a:rPr lang="en-US" baseline="0" dirty="0" smtClean="0"/>
              <a:t>As N-&gt;infinity, the blue line gets steeper and steeper, and its intersection with the digital payoff gets closer and closer to the digital strike of 1.25 (in this example). </a:t>
            </a:r>
          </a:p>
          <a:p>
            <a:endParaRPr lang="en-US" baseline="0" dirty="0" smtClean="0"/>
          </a:p>
          <a:p>
            <a:r>
              <a:rPr lang="en-US" baseline="0" dirty="0" smtClean="0"/>
              <a:t>Note that for finite N, the replication is not perfect. If you buy the digital and sell the replication, you will lose money if spot ends up in 1.2-&gt;1.25, and make money if spot ends up in 1.25-&gt;1.3. This is fundamentally </a:t>
            </a:r>
            <a:r>
              <a:rPr lang="en-US" baseline="0" dirty="0" err="1" smtClean="0"/>
              <a:t>unhedgeable</a:t>
            </a:r>
            <a:r>
              <a:rPr lang="en-US" baseline="0" dirty="0" smtClean="0"/>
              <a:t> risk.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13</a:t>
            </a:fld>
            <a:endParaRPr lang="en-US"/>
          </a:p>
        </p:txBody>
      </p:sp>
    </p:spTree>
    <p:extLst>
      <p:ext uri="{BB962C8B-B14F-4D97-AF65-F5344CB8AC3E}">
        <p14:creationId xmlns:p14="http://schemas.microsoft.com/office/powerpoint/2010/main" val="1307292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forget the -1 factor! Call price decreases with strike, so </a:t>
            </a:r>
            <a:r>
              <a:rPr lang="en-US" dirty="0" err="1" smtClean="0"/>
              <a:t>dC</a:t>
            </a:r>
            <a:r>
              <a:rPr lang="en-US" dirty="0" smtClean="0"/>
              <a:t>/</a:t>
            </a:r>
            <a:r>
              <a:rPr lang="en-US" dirty="0" err="1" smtClean="0"/>
              <a:t>dK</a:t>
            </a:r>
            <a:r>
              <a:rPr lang="en-US" dirty="0" smtClean="0"/>
              <a:t> is negative; and digital prices aren’t negative.</a:t>
            </a:r>
          </a:p>
          <a:p>
            <a:endParaRPr lang="en-US" dirty="0" smtClean="0"/>
          </a:p>
          <a:p>
            <a:r>
              <a:rPr lang="en-US" dirty="0" smtClean="0"/>
              <a:t>Note that </a:t>
            </a:r>
            <a:r>
              <a:rPr lang="en-US" dirty="0" err="1" smtClean="0"/>
              <a:t>vol</a:t>
            </a:r>
            <a:r>
              <a:rPr lang="en-US" dirty="0" smtClean="0"/>
              <a:t> interpolation matters</a:t>
            </a:r>
            <a:r>
              <a:rPr lang="en-US" baseline="0" dirty="0" smtClean="0"/>
              <a:t> here: if you </a:t>
            </a:r>
            <a:r>
              <a:rPr lang="en-US" baseline="0" dirty="0" err="1" smtClean="0"/>
              <a:t>vol</a:t>
            </a:r>
            <a:r>
              <a:rPr lang="en-US" baseline="0" dirty="0" smtClean="0"/>
              <a:t> interpolation scheme does not respect the </a:t>
            </a:r>
            <a:r>
              <a:rPr lang="en-US" baseline="0" dirty="0" err="1" smtClean="0"/>
              <a:t>dCdK</a:t>
            </a:r>
            <a:r>
              <a:rPr lang="en-US" baseline="0" dirty="0" smtClean="0"/>
              <a:t>&lt;0 arbitrage, digital option prices can come out as negative.</a:t>
            </a:r>
          </a:p>
          <a:p>
            <a:endParaRPr lang="en-US" dirty="0" smtClean="0"/>
          </a:p>
          <a:p>
            <a:r>
              <a:rPr lang="en-US" dirty="0" smtClean="0"/>
              <a:t>The second line shows the digital price in terms of Black-Scholes pricing: the first term is the Black-Scholes digital price using the </a:t>
            </a:r>
            <a:r>
              <a:rPr lang="en-US" dirty="0" err="1" smtClean="0"/>
              <a:t>vol</a:t>
            </a:r>
            <a:r>
              <a:rPr lang="en-US" dirty="0" smtClean="0"/>
              <a:t> for the strike, and the second term is an adjustment that includes the slope of implied </a:t>
            </a:r>
            <a:r>
              <a:rPr lang="en-US" dirty="0" err="1" smtClean="0"/>
              <a:t>vol</a:t>
            </a:r>
            <a:r>
              <a:rPr lang="en-US" dirty="0" smtClean="0"/>
              <a:t> with respect to strike (something like the skew).</a:t>
            </a:r>
          </a:p>
          <a:p>
            <a:endParaRPr lang="en-US" dirty="0" smtClean="0"/>
          </a:p>
          <a:p>
            <a:r>
              <a:rPr lang="en-US" dirty="0" smtClean="0"/>
              <a:t>So digital pricing depends quite sensitively on the skew</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14</a:t>
            </a:fld>
            <a:endParaRPr lang="en-US"/>
          </a:p>
        </p:txBody>
      </p:sp>
    </p:spTree>
    <p:extLst>
      <p:ext uri="{BB962C8B-B14F-4D97-AF65-F5344CB8AC3E}">
        <p14:creationId xmlns:p14="http://schemas.microsoft.com/office/powerpoint/2010/main" val="69265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15</a:t>
            </a:fld>
            <a:endParaRPr lang="en-US"/>
          </a:p>
        </p:txBody>
      </p:sp>
    </p:spTree>
    <p:extLst>
      <p:ext uri="{BB962C8B-B14F-4D97-AF65-F5344CB8AC3E}">
        <p14:creationId xmlns:p14="http://schemas.microsoft.com/office/powerpoint/2010/main" val="179251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 line: payoff</a:t>
            </a:r>
            <a:r>
              <a:rPr lang="en-US" baseline="0" dirty="0" smtClean="0"/>
              <a:t> of long digital</a:t>
            </a:r>
          </a:p>
          <a:p>
            <a:endParaRPr lang="en-US" baseline="0" dirty="0" smtClean="0"/>
          </a:p>
          <a:p>
            <a:r>
              <a:rPr lang="en-US" baseline="0" dirty="0" smtClean="0"/>
              <a:t>Blue line: payoff of short replication (sell call struck at K, buy call struck at K+1/N)</a:t>
            </a:r>
          </a:p>
          <a:p>
            <a:endParaRPr lang="en-US" baseline="0" dirty="0" smtClean="0"/>
          </a:p>
          <a:p>
            <a:r>
              <a:rPr lang="en-US" baseline="0" dirty="0" smtClean="0"/>
              <a:t>Green line: net payoff; zero below K, zero above K+1/N, but always positive in K-&gt;K+1/N. So if you can enter this hedged portfolio for zero cost, you are always flat or make money. You’re not hedged, but the replication is a super-replication.</a:t>
            </a:r>
          </a:p>
          <a:p>
            <a:endParaRPr lang="en-US" baseline="0" dirty="0" smtClean="0"/>
          </a:p>
          <a:p>
            <a:r>
              <a:rPr lang="en-US" baseline="0" dirty="0" smtClean="0"/>
              <a:t>So you’d be happy to buy the digital at a price determined by the premium you receive for the short replication.</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16</a:t>
            </a:fld>
            <a:endParaRPr lang="en-US"/>
          </a:p>
        </p:txBody>
      </p:sp>
    </p:spTree>
    <p:extLst>
      <p:ext uri="{BB962C8B-B14F-4D97-AF65-F5344CB8AC3E}">
        <p14:creationId xmlns:p14="http://schemas.microsoft.com/office/powerpoint/2010/main" val="200719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thing to remember about exotic pricing is that there is no perfect model. Instead, you should choose the appropriate toy model for whatever market you’re working in and whatever derivative you’re pricing. That model might be different for</a:t>
            </a:r>
            <a:r>
              <a:rPr lang="en-US" baseline="0" dirty="0" smtClean="0"/>
              <a:t> different types of derivatives, if they are exposed to different aspects of the market dynamics that are difficult to jointly model.</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275761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10/5/15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10/5/15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10/5/15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10/5/15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10/5/15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10/5/15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2.bin"/><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3.bin"/><Relationship Id="rId5"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bin"/><Relationship Id="rId5" Type="http://schemas.openxmlformats.org/officeDocument/2006/relationships/image" Target="../media/image5.emf"/><Relationship Id="rId6" Type="http://schemas.openxmlformats.org/officeDocument/2006/relationships/oleObject" Target="../embeddings/oleObject5.bin"/><Relationship Id="rId7"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6.bin"/><Relationship Id="rId5"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8.bin"/><Relationship Id="rId5" Type="http://schemas.openxmlformats.org/officeDocument/2006/relationships/image" Target="../media/image9.emf"/><Relationship Id="rId6" Type="http://schemas.openxmlformats.org/officeDocument/2006/relationships/oleObject" Target="../embeddings/oleObject9.bin"/><Relationship Id="rId7" Type="http://schemas.openxmlformats.org/officeDocument/2006/relationships/image" Target="../media/image1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0.bin"/><Relationship Id="rId5" Type="http://schemas.openxmlformats.org/officeDocument/2006/relationships/image" Target="../media/image11.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1.bin"/><Relationship Id="rId5" Type="http://schemas.openxmlformats.org/officeDocument/2006/relationships/image" Target="../media/image12.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2.bin"/><Relationship Id="rId5" Type="http://schemas.openxmlformats.org/officeDocument/2006/relationships/image" Target="../media/image13.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a:t>5</a:t>
            </a:r>
            <a:r>
              <a:rPr lang="en-US" dirty="0" smtClean="0"/>
              <a:t>:</a:t>
            </a:r>
            <a:r>
              <a:rPr lang="en-US" smtClean="0"/>
              <a:t/>
            </a:r>
            <a:br>
              <a:rPr lang="en-US" smtClean="0"/>
            </a:br>
            <a:r>
              <a:rPr lang="en-US" smtClean="0"/>
              <a:t>Exotic </a:t>
            </a:r>
            <a:r>
              <a:rPr lang="en-US" dirty="0" smtClean="0"/>
              <a:t>Markets</a:t>
            </a:r>
            <a:endParaRPr lang="en-US" dirty="0"/>
          </a:p>
        </p:txBody>
      </p:sp>
      <p:sp>
        <p:nvSpPr>
          <p:cNvPr id="3" name="Subtitle 2"/>
          <p:cNvSpPr>
            <a:spLocks noGrp="1"/>
          </p:cNvSpPr>
          <p:nvPr>
            <p:ph type="subTitle" idx="1"/>
          </p:nvPr>
        </p:nvSpPr>
        <p:spPr/>
        <p:txBody>
          <a:bodyPr/>
          <a:lstStyle/>
          <a:p>
            <a:r>
              <a:rPr lang="en-US" dirty="0" smtClean="0"/>
              <a:t>Modeling and Marketing Making in Foreign Exchange</a:t>
            </a:r>
            <a:endParaRPr lang="en-US" dirty="0"/>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Multi-Asset Exotics (FX)</a:t>
            </a:r>
            <a:endParaRPr lang="en-US" dirty="0"/>
          </a:p>
        </p:txBody>
      </p:sp>
      <p:sp>
        <p:nvSpPr>
          <p:cNvPr id="3" name="Content Placeholder 2"/>
          <p:cNvSpPr>
            <a:spLocks noGrp="1"/>
          </p:cNvSpPr>
          <p:nvPr>
            <p:ph idx="1"/>
          </p:nvPr>
        </p:nvSpPr>
        <p:spPr/>
        <p:txBody>
          <a:bodyPr/>
          <a:lstStyle/>
          <a:p>
            <a:r>
              <a:rPr lang="en-US" dirty="0" smtClean="0"/>
              <a:t>Basket options</a:t>
            </a:r>
          </a:p>
          <a:p>
            <a:pPr lvl="1"/>
            <a:r>
              <a:rPr lang="en-US" dirty="0" smtClean="0"/>
              <a:t>Option to buy or sell a basket of currencies for a fixed price</a:t>
            </a:r>
          </a:p>
          <a:p>
            <a:pPr lvl="1"/>
            <a:r>
              <a:rPr lang="en-US" dirty="0" smtClean="0"/>
              <a:t>Sometimes physically settled into the actual currency exchange</a:t>
            </a:r>
          </a:p>
          <a:p>
            <a:pPr lvl="1"/>
            <a:r>
              <a:rPr lang="en-US" dirty="0" smtClean="0"/>
              <a:t>Sometimes cash settled based on fixes</a:t>
            </a:r>
          </a:p>
          <a:p>
            <a:pPr lvl="1"/>
            <a:r>
              <a:rPr lang="en-US" dirty="0" smtClean="0"/>
              <a:t>Can incorporate knockouts, either against the basket spot or against an individual FX spot</a:t>
            </a:r>
          </a:p>
          <a:p>
            <a:endParaRPr lang="en-US" dirty="0"/>
          </a:p>
          <a:p>
            <a:r>
              <a:rPr lang="en-US" dirty="0" smtClean="0"/>
              <a:t>Best-of options</a:t>
            </a:r>
          </a:p>
          <a:p>
            <a:pPr lvl="1"/>
            <a:r>
              <a:rPr lang="en-US" dirty="0" smtClean="0"/>
              <a:t>Defined by a package of vanilla options</a:t>
            </a:r>
          </a:p>
          <a:p>
            <a:pPr lvl="1"/>
            <a:r>
              <a:rPr lang="en-US" dirty="0" smtClean="0"/>
              <a:t>At expiry, owner gets the most valuable of those options</a:t>
            </a:r>
          </a:p>
          <a:p>
            <a:pPr lvl="1"/>
            <a:r>
              <a:rPr lang="en-US" dirty="0" smtClean="0"/>
              <a:t>Also worst-of variation</a:t>
            </a:r>
            <a:endParaRPr lang="en-US" dirty="0"/>
          </a:p>
        </p:txBody>
      </p:sp>
    </p:spTree>
    <p:extLst>
      <p:ext uri="{BB962C8B-B14F-4D97-AF65-F5344CB8AC3E}">
        <p14:creationId xmlns:p14="http://schemas.microsoft.com/office/powerpoint/2010/main" val="10221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Cross-Asset Exotics</a:t>
            </a:r>
            <a:endParaRPr lang="en-US" dirty="0"/>
          </a:p>
        </p:txBody>
      </p:sp>
      <p:sp>
        <p:nvSpPr>
          <p:cNvPr id="3" name="Content Placeholder 2"/>
          <p:cNvSpPr>
            <a:spLocks noGrp="1"/>
          </p:cNvSpPr>
          <p:nvPr>
            <p:ph idx="1"/>
          </p:nvPr>
        </p:nvSpPr>
        <p:spPr/>
        <p:txBody>
          <a:bodyPr/>
          <a:lstStyle/>
          <a:p>
            <a:r>
              <a:rPr lang="en-US" dirty="0" smtClean="0"/>
              <a:t>Derivatives that depend on FX and another asset</a:t>
            </a:r>
          </a:p>
          <a:p>
            <a:pPr lvl="1"/>
            <a:r>
              <a:rPr lang="en-US" dirty="0" smtClean="0"/>
              <a:t>Basket options with FX, equities, commodities, </a:t>
            </a:r>
            <a:r>
              <a:rPr lang="en-US" dirty="0" err="1" smtClean="0"/>
              <a:t>etc</a:t>
            </a:r>
            <a:endParaRPr lang="en-US" dirty="0" smtClean="0"/>
          </a:p>
          <a:p>
            <a:pPr lvl="1"/>
            <a:r>
              <a:rPr lang="en-US" dirty="0" smtClean="0"/>
              <a:t>“Dual digitals” that pay if FX and an equity are both above trigger levels at expiration</a:t>
            </a:r>
          </a:p>
          <a:p>
            <a:pPr lvl="2"/>
            <a:r>
              <a:rPr lang="en-US" dirty="0" smtClean="0"/>
              <a:t>Or FX and an interest rate swap fixing</a:t>
            </a:r>
          </a:p>
          <a:p>
            <a:endParaRPr lang="en-US" dirty="0"/>
          </a:p>
          <a:p>
            <a:r>
              <a:rPr lang="en-US" dirty="0" smtClean="0"/>
              <a:t>Generally structured as a separate business outside the main FX business</a:t>
            </a:r>
          </a:p>
          <a:p>
            <a:pPr lvl="1"/>
            <a:r>
              <a:rPr lang="en-US" dirty="0" smtClean="0"/>
              <a:t>Trades hedges with the FX desk</a:t>
            </a:r>
          </a:p>
          <a:p>
            <a:pPr lvl="1"/>
            <a:r>
              <a:rPr lang="en-US" dirty="0" smtClean="0"/>
              <a:t>Manages risk separately</a:t>
            </a:r>
            <a:endParaRPr lang="en-US" dirty="0"/>
          </a:p>
        </p:txBody>
      </p:sp>
    </p:spTree>
    <p:extLst>
      <p:ext uri="{BB962C8B-B14F-4D97-AF65-F5344CB8AC3E}">
        <p14:creationId xmlns:p14="http://schemas.microsoft.com/office/powerpoint/2010/main" val="287688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European Digital Pricing</a:t>
            </a:r>
            <a:endParaRPr lang="en-US" dirty="0"/>
          </a:p>
        </p:txBody>
      </p:sp>
      <p:sp>
        <p:nvSpPr>
          <p:cNvPr id="3" name="Content Placeholder 2"/>
          <p:cNvSpPr>
            <a:spLocks noGrp="1"/>
          </p:cNvSpPr>
          <p:nvPr>
            <p:ph idx="1"/>
          </p:nvPr>
        </p:nvSpPr>
        <p:spPr/>
        <p:txBody>
          <a:bodyPr/>
          <a:lstStyle/>
          <a:p>
            <a:r>
              <a:rPr lang="en-US" dirty="0" smtClean="0"/>
              <a:t>Replication with vanillas, so no exotic model required, just volatility interpolation</a:t>
            </a:r>
          </a:p>
          <a:p>
            <a:endParaRPr lang="en-US" dirty="0"/>
          </a:p>
          <a:p>
            <a:r>
              <a:rPr lang="en-US" dirty="0" smtClean="0"/>
              <a:t>Replicate a digital call (strike K) with a call option spread</a:t>
            </a:r>
          </a:p>
          <a:p>
            <a:pPr lvl="1"/>
            <a:r>
              <a:rPr lang="en-US" dirty="0" smtClean="0"/>
              <a:t>Buy N units of a call struck at K-1/(2N)</a:t>
            </a:r>
          </a:p>
          <a:p>
            <a:pPr lvl="1"/>
            <a:r>
              <a:rPr lang="en-US" dirty="0" smtClean="0"/>
              <a:t>Sell N units of a call struck at K+1/(2N)</a:t>
            </a:r>
          </a:p>
          <a:p>
            <a:pPr lvl="1"/>
            <a:r>
              <a:rPr lang="en-US" dirty="0" smtClean="0"/>
              <a:t>Limit N-&gt;infinity, gives the digital payoff</a:t>
            </a:r>
            <a:endParaRPr lang="en-US" dirty="0"/>
          </a:p>
        </p:txBody>
      </p:sp>
    </p:spTree>
    <p:extLst>
      <p:ext uri="{BB962C8B-B14F-4D97-AF65-F5344CB8AC3E}">
        <p14:creationId xmlns:p14="http://schemas.microsoft.com/office/powerpoint/2010/main" val="327092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European Digital Pricing</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861224696"/>
              </p:ext>
            </p:extLst>
          </p:nvPr>
        </p:nvGraphicFramePr>
        <p:xfrm>
          <a:off x="457200" y="1661194"/>
          <a:ext cx="7759700" cy="4610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483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European Digital Pricing</a:t>
            </a:r>
            <a:endParaRPr lang="en-US" dirty="0"/>
          </a:p>
        </p:txBody>
      </p:sp>
      <p:sp>
        <p:nvSpPr>
          <p:cNvPr id="3" name="Content Placeholder 2"/>
          <p:cNvSpPr>
            <a:spLocks noGrp="1"/>
          </p:cNvSpPr>
          <p:nvPr>
            <p:ph idx="1"/>
          </p:nvPr>
        </p:nvSpPr>
        <p:spPr/>
        <p:txBody>
          <a:bodyPr/>
          <a:lstStyle/>
          <a:p>
            <a:r>
              <a:rPr lang="en-US" dirty="0" smtClean="0"/>
              <a:t>In the limit as N-&gt;infinity, the European digital price approaches the -1 * slope of call price with respect to strike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49412496"/>
              </p:ext>
            </p:extLst>
          </p:nvPr>
        </p:nvGraphicFramePr>
        <p:xfrm>
          <a:off x="457200" y="2767620"/>
          <a:ext cx="7535381" cy="2158906"/>
        </p:xfrm>
        <a:graphic>
          <a:graphicData uri="http://schemas.openxmlformats.org/presentationml/2006/ole">
            <mc:AlternateContent xmlns:mc="http://schemas.openxmlformats.org/markup-compatibility/2006">
              <mc:Choice xmlns:v="urn:schemas-microsoft-com:vml" Requires="v">
                <p:oleObj spid="_x0000_s29710" name="Equation" r:id="rId4" imgW="2794000" imgH="800100" progId="Equation.3">
                  <p:embed/>
                </p:oleObj>
              </mc:Choice>
              <mc:Fallback>
                <p:oleObj name="Equation" r:id="rId4" imgW="2794000" imgH="800100" progId="Equation.3">
                  <p:embed/>
                  <p:pic>
                    <p:nvPicPr>
                      <p:cNvPr id="0" name=""/>
                      <p:cNvPicPr/>
                      <p:nvPr/>
                    </p:nvPicPr>
                    <p:blipFill>
                      <a:blip r:embed="rId5"/>
                      <a:stretch>
                        <a:fillRect/>
                      </a:stretch>
                    </p:blipFill>
                    <p:spPr>
                      <a:xfrm>
                        <a:off x="457200" y="2767620"/>
                        <a:ext cx="7535381" cy="2158906"/>
                      </a:xfrm>
                      <a:prstGeom prst="rect">
                        <a:avLst/>
                      </a:prstGeom>
                    </p:spPr>
                  </p:pic>
                </p:oleObj>
              </mc:Fallback>
            </mc:AlternateContent>
          </a:graphicData>
        </a:graphic>
      </p:graphicFrame>
    </p:spTree>
    <p:extLst>
      <p:ext uri="{BB962C8B-B14F-4D97-AF65-F5344CB8AC3E}">
        <p14:creationId xmlns:p14="http://schemas.microsoft.com/office/powerpoint/2010/main" val="82197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European Digital Bid/Ask</a:t>
            </a:r>
            <a:endParaRPr lang="en-US" dirty="0"/>
          </a:p>
        </p:txBody>
      </p:sp>
      <p:sp>
        <p:nvSpPr>
          <p:cNvPr id="3" name="Content Placeholder 2"/>
          <p:cNvSpPr>
            <a:spLocks noGrp="1"/>
          </p:cNvSpPr>
          <p:nvPr>
            <p:ph idx="1"/>
          </p:nvPr>
        </p:nvSpPr>
        <p:spPr/>
        <p:txBody>
          <a:bodyPr/>
          <a:lstStyle/>
          <a:p>
            <a:r>
              <a:rPr lang="en-US" dirty="0" smtClean="0"/>
              <a:t>In practice you cannot trade N-&gt;infinity!</a:t>
            </a:r>
          </a:p>
          <a:p>
            <a:pPr lvl="1"/>
            <a:r>
              <a:rPr lang="en-US" dirty="0" smtClean="0"/>
              <a:t>Some maximum practical notional of vanillas, or minimum strike interval, determines the limit</a:t>
            </a:r>
          </a:p>
          <a:p>
            <a:endParaRPr lang="en-US" dirty="0"/>
          </a:p>
          <a:p>
            <a:r>
              <a:rPr lang="en-US" dirty="0" smtClean="0"/>
              <a:t>This leaves a digital market maker with fundamentally </a:t>
            </a:r>
            <a:r>
              <a:rPr lang="en-US" dirty="0" err="1" smtClean="0"/>
              <a:t>unhedgeable</a:t>
            </a:r>
            <a:r>
              <a:rPr lang="en-US" dirty="0" smtClean="0"/>
              <a:t> risk</a:t>
            </a:r>
          </a:p>
          <a:p>
            <a:endParaRPr lang="en-US" dirty="0"/>
          </a:p>
          <a:p>
            <a:r>
              <a:rPr lang="en-US" dirty="0" smtClean="0"/>
              <a:t>Constructing super-replicating portfolios is how we determine bid/ask spreads for digitals</a:t>
            </a:r>
          </a:p>
          <a:p>
            <a:pPr lvl="1"/>
            <a:r>
              <a:rPr lang="en-US" dirty="0" smtClean="0"/>
              <a:t>In addition to charging bid/ask on implied volatility itself</a:t>
            </a:r>
            <a:endParaRPr lang="en-US" dirty="0"/>
          </a:p>
        </p:txBody>
      </p:sp>
    </p:spTree>
    <p:extLst>
      <p:ext uri="{BB962C8B-B14F-4D97-AF65-F5344CB8AC3E}">
        <p14:creationId xmlns:p14="http://schemas.microsoft.com/office/powerpoint/2010/main" val="362835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European Digital Bid/Ask</a:t>
            </a:r>
            <a:endParaRPr lang="en-US" dirty="0"/>
          </a:p>
        </p:txBody>
      </p:sp>
      <p:sp>
        <p:nvSpPr>
          <p:cNvPr id="3" name="Content Placeholder 2"/>
          <p:cNvSpPr>
            <a:spLocks noGrp="1"/>
          </p:cNvSpPr>
          <p:nvPr>
            <p:ph idx="1"/>
          </p:nvPr>
        </p:nvSpPr>
        <p:spPr/>
        <p:txBody>
          <a:bodyPr/>
          <a:lstStyle/>
          <a:p>
            <a:r>
              <a:rPr lang="en-US" dirty="0" smtClean="0"/>
              <a:t>Bid price: price at which one would buy the digital</a:t>
            </a:r>
          </a:p>
        </p:txBody>
      </p:sp>
      <p:graphicFrame>
        <p:nvGraphicFramePr>
          <p:cNvPr id="4" name="Chart 3"/>
          <p:cNvGraphicFramePr>
            <a:graphicFrameLocks/>
          </p:cNvGraphicFramePr>
          <p:nvPr>
            <p:extLst>
              <p:ext uri="{D42A27DB-BD31-4B8C-83A1-F6EECF244321}">
                <p14:modId xmlns:p14="http://schemas.microsoft.com/office/powerpoint/2010/main" val="3365304841"/>
              </p:ext>
            </p:extLst>
          </p:nvPr>
        </p:nvGraphicFramePr>
        <p:xfrm>
          <a:off x="457200" y="2214096"/>
          <a:ext cx="7620000" cy="44281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144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European Digital Bid/Ask</a:t>
            </a:r>
            <a:endParaRPr lang="en-US" dirty="0"/>
          </a:p>
        </p:txBody>
      </p:sp>
      <p:sp>
        <p:nvSpPr>
          <p:cNvPr id="3" name="Content Placeholder 2"/>
          <p:cNvSpPr>
            <a:spLocks noGrp="1"/>
          </p:cNvSpPr>
          <p:nvPr>
            <p:ph idx="1"/>
          </p:nvPr>
        </p:nvSpPr>
        <p:spPr/>
        <p:txBody>
          <a:bodyPr/>
          <a:lstStyle/>
          <a:p>
            <a:r>
              <a:rPr lang="en-US" dirty="0" smtClean="0"/>
              <a:t>Ask price: price at which one would sell the digital</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664935103"/>
              </p:ext>
            </p:extLst>
          </p:nvPr>
        </p:nvGraphicFramePr>
        <p:xfrm>
          <a:off x="457200" y="2214096"/>
          <a:ext cx="7620000" cy="43956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2973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OTM Knockout Pricing</a:t>
            </a:r>
            <a:endParaRPr lang="en-US" dirty="0"/>
          </a:p>
        </p:txBody>
      </p:sp>
      <p:sp>
        <p:nvSpPr>
          <p:cNvPr id="3" name="Content Placeholder 2"/>
          <p:cNvSpPr>
            <a:spLocks noGrp="1"/>
          </p:cNvSpPr>
          <p:nvPr>
            <p:ph idx="1"/>
          </p:nvPr>
        </p:nvSpPr>
        <p:spPr/>
        <p:txBody>
          <a:bodyPr/>
          <a:lstStyle/>
          <a:p>
            <a:r>
              <a:rPr lang="en-US" dirty="0" smtClean="0"/>
              <a:t>OTM (out-of-the-money) knockouts are ones where the option is OTM when the barrier is hit</a:t>
            </a:r>
          </a:p>
          <a:p>
            <a:pPr lvl="1"/>
            <a:r>
              <a:rPr lang="en-US" dirty="0" smtClean="0"/>
              <a:t>Down and out call/up and out put</a:t>
            </a:r>
          </a:p>
          <a:p>
            <a:endParaRPr lang="en-US" dirty="0"/>
          </a:p>
          <a:p>
            <a:r>
              <a:rPr lang="en-US" dirty="0" smtClean="0"/>
              <a:t>Very tight market for OTM knockouts: spreads=vanilla spreads</a:t>
            </a:r>
          </a:p>
          <a:p>
            <a:endParaRPr lang="en-US" dirty="0"/>
          </a:p>
          <a:p>
            <a:r>
              <a:rPr lang="en-US" dirty="0" smtClean="0"/>
              <a:t>There is no static replication for an OTM knockout, so a model is required to estimate dynamic hedging costs</a:t>
            </a:r>
          </a:p>
          <a:p>
            <a:endParaRPr lang="en-US" dirty="0"/>
          </a:p>
          <a:p>
            <a:r>
              <a:rPr lang="en-US" dirty="0" smtClean="0"/>
              <a:t>What market dynamics are OTM knockouts sensitive to that a model should be designed to pick up?</a:t>
            </a:r>
          </a:p>
          <a:p>
            <a:pPr lvl="1"/>
            <a:r>
              <a:rPr lang="en-US" dirty="0" smtClean="0"/>
              <a:t>Risk reversal beta is the most important dynamic for knockouts!</a:t>
            </a:r>
            <a:endParaRPr lang="en-US" dirty="0"/>
          </a:p>
        </p:txBody>
      </p:sp>
    </p:spTree>
    <p:extLst>
      <p:ext uri="{BB962C8B-B14F-4D97-AF65-F5344CB8AC3E}">
        <p14:creationId xmlns:p14="http://schemas.microsoft.com/office/powerpoint/2010/main" val="35257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OTM Knockout Hedging</a:t>
            </a:r>
            <a:endParaRPr lang="en-US" dirty="0"/>
          </a:p>
        </p:txBody>
      </p:sp>
      <p:sp>
        <p:nvSpPr>
          <p:cNvPr id="3" name="Content Placeholder 2"/>
          <p:cNvSpPr>
            <a:spLocks noGrp="1"/>
          </p:cNvSpPr>
          <p:nvPr>
            <p:ph idx="1"/>
          </p:nvPr>
        </p:nvSpPr>
        <p:spPr/>
        <p:txBody>
          <a:bodyPr/>
          <a:lstStyle/>
          <a:p>
            <a:r>
              <a:rPr lang="en-US" dirty="0" smtClean="0"/>
              <a:t>Consider a down-and-out call option</a:t>
            </a:r>
          </a:p>
          <a:p>
            <a:pPr lvl="1"/>
            <a:r>
              <a:rPr lang="en-US" dirty="0" smtClean="0"/>
              <a:t>Strike K, barrier B&lt;K, expiration T</a:t>
            </a:r>
          </a:p>
          <a:p>
            <a:endParaRPr lang="en-US" dirty="0"/>
          </a:p>
          <a:p>
            <a:r>
              <a:rPr lang="en-US" dirty="0" smtClean="0"/>
              <a:t>Look at an approximate replication:</a:t>
            </a:r>
          </a:p>
          <a:p>
            <a:pPr lvl="1"/>
            <a:r>
              <a:rPr lang="en-US" dirty="0" smtClean="0"/>
              <a:t>Long 1 unit of a call with same expiration T, same strike K</a:t>
            </a:r>
          </a:p>
          <a:p>
            <a:pPr lvl="1"/>
            <a:r>
              <a:rPr lang="en-US" dirty="0" smtClean="0"/>
              <a:t>Short 1 unit of put with same expiration T, strike K’=B</a:t>
            </a:r>
            <a:r>
              <a:rPr lang="en-US" baseline="30000" dirty="0" smtClean="0"/>
              <a:t>2</a:t>
            </a:r>
            <a:r>
              <a:rPr lang="en-US" dirty="0" smtClean="0"/>
              <a:t>/K</a:t>
            </a:r>
          </a:p>
          <a:p>
            <a:endParaRPr lang="en-US" dirty="0" smtClean="0"/>
          </a:p>
          <a:p>
            <a:r>
              <a:rPr lang="en-US" dirty="0" smtClean="0"/>
              <a:t>If spot never touches the barrier by expiration, the vanilla call replicates the knockout payoff</a:t>
            </a:r>
          </a:p>
          <a:p>
            <a:endParaRPr lang="en-US" dirty="0"/>
          </a:p>
          <a:p>
            <a:r>
              <a:rPr lang="en-US" dirty="0" smtClean="0"/>
              <a:t>If spot touches the barrier, the knockout price goes to zero</a:t>
            </a:r>
          </a:p>
          <a:p>
            <a:pPr lvl="1"/>
            <a:r>
              <a:rPr lang="en-US" dirty="0" smtClean="0"/>
              <a:t>Replication price is close to zero too as call &amp; put offset</a:t>
            </a:r>
          </a:p>
        </p:txBody>
      </p:sp>
    </p:spTree>
    <p:extLst>
      <p:ext uri="{BB962C8B-B14F-4D97-AF65-F5344CB8AC3E}">
        <p14:creationId xmlns:p14="http://schemas.microsoft.com/office/powerpoint/2010/main" val="404877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Exotic Products in FX</a:t>
            </a:r>
            <a:endParaRPr lang="en-US" dirty="0"/>
          </a:p>
        </p:txBody>
      </p:sp>
      <p:sp>
        <p:nvSpPr>
          <p:cNvPr id="3" name="Content Placeholder 2"/>
          <p:cNvSpPr>
            <a:spLocks noGrp="1"/>
          </p:cNvSpPr>
          <p:nvPr>
            <p:ph idx="1"/>
          </p:nvPr>
        </p:nvSpPr>
        <p:spPr/>
        <p:txBody>
          <a:bodyPr/>
          <a:lstStyle/>
          <a:p>
            <a:r>
              <a:rPr lang="en-US" dirty="0" smtClean="0"/>
              <a:t>The vanilla market is very liquid in G7 FX</a:t>
            </a:r>
          </a:p>
          <a:p>
            <a:pPr lvl="1"/>
            <a:r>
              <a:rPr lang="en-US" dirty="0" smtClean="0"/>
              <a:t>Bid/ask spreads are low, traded </a:t>
            </a:r>
            <a:r>
              <a:rPr lang="en-US" dirty="0" err="1" smtClean="0"/>
              <a:t>notionals</a:t>
            </a:r>
            <a:r>
              <a:rPr lang="en-US" dirty="0" smtClean="0"/>
              <a:t> large</a:t>
            </a:r>
          </a:p>
          <a:p>
            <a:pPr lvl="1"/>
            <a:r>
              <a:rPr lang="en-US" dirty="0" smtClean="0"/>
              <a:t>Dynamic </a:t>
            </a:r>
            <a:r>
              <a:rPr lang="en-US" dirty="0" err="1" smtClean="0"/>
              <a:t>vega</a:t>
            </a:r>
            <a:r>
              <a:rPr lang="en-US" dirty="0" smtClean="0"/>
              <a:t> hedging costs for exotics are also therefore low</a:t>
            </a:r>
          </a:p>
          <a:p>
            <a:endParaRPr lang="en-US" dirty="0"/>
          </a:p>
          <a:p>
            <a:r>
              <a:rPr lang="en-US" dirty="0" smtClean="0"/>
              <a:t>Vanilla exotics</a:t>
            </a:r>
          </a:p>
          <a:p>
            <a:pPr lvl="1"/>
            <a:r>
              <a:rPr lang="en-US" dirty="0" smtClean="0"/>
              <a:t>Mostly barrier-style derivatives</a:t>
            </a:r>
          </a:p>
          <a:p>
            <a:pPr lvl="1"/>
            <a:r>
              <a:rPr lang="en-US" dirty="0" smtClean="0"/>
              <a:t>Knockout options, one touches, range binaries</a:t>
            </a:r>
          </a:p>
          <a:p>
            <a:pPr lvl="1"/>
            <a:r>
              <a:rPr lang="en-US" dirty="0" smtClean="0"/>
              <a:t>Traded mostly by vanilla market makers</a:t>
            </a:r>
          </a:p>
          <a:p>
            <a:endParaRPr lang="en-US" dirty="0"/>
          </a:p>
          <a:p>
            <a:r>
              <a:rPr lang="en-US" dirty="0" smtClean="0"/>
              <a:t>Complex exotics</a:t>
            </a:r>
          </a:p>
          <a:p>
            <a:pPr lvl="1"/>
            <a:r>
              <a:rPr lang="en-US" dirty="0" smtClean="0"/>
              <a:t>Single-asset exotics, volatility products, multi-asset exotics</a:t>
            </a:r>
          </a:p>
          <a:p>
            <a:pPr lvl="1"/>
            <a:r>
              <a:rPr lang="en-US" dirty="0" smtClean="0"/>
              <a:t>Traded mostly by separate exotic traders</a:t>
            </a:r>
            <a:endParaRPr lang="en-US" dirty="0"/>
          </a:p>
        </p:txBody>
      </p:sp>
    </p:spTree>
    <p:extLst>
      <p:ext uri="{BB962C8B-B14F-4D97-AF65-F5344CB8AC3E}">
        <p14:creationId xmlns:p14="http://schemas.microsoft.com/office/powerpoint/2010/main" val="3582621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OTM Knockout Hedging</a:t>
            </a:r>
            <a:endParaRPr lang="en-US" dirty="0"/>
          </a:p>
        </p:txBody>
      </p:sp>
      <p:sp>
        <p:nvSpPr>
          <p:cNvPr id="3" name="Content Placeholder 2"/>
          <p:cNvSpPr>
            <a:spLocks noGrp="1"/>
          </p:cNvSpPr>
          <p:nvPr>
            <p:ph idx="1"/>
          </p:nvPr>
        </p:nvSpPr>
        <p:spPr/>
        <p:txBody>
          <a:bodyPr/>
          <a:lstStyle/>
          <a:p>
            <a:r>
              <a:rPr lang="en-US" dirty="0" smtClean="0"/>
              <a:t>If spot touches the barrier, the knockout price really is zero, but the replication portfolio’s price is only approximately zero</a:t>
            </a:r>
          </a:p>
          <a:p>
            <a:pPr lvl="1"/>
            <a:r>
              <a:rPr lang="en-US" dirty="0" smtClean="0"/>
              <a:t>Need to do some dynamic hedging in that case!</a:t>
            </a:r>
          </a:p>
          <a:p>
            <a:pPr lvl="1"/>
            <a:r>
              <a:rPr lang="en-US" dirty="0" smtClean="0"/>
              <a:t>Need to unwind the replication portfolio if the barrier is touched</a:t>
            </a:r>
          </a:p>
          <a:p>
            <a:endParaRPr lang="en-US" dirty="0"/>
          </a:p>
          <a:p>
            <a:r>
              <a:rPr lang="en-US" dirty="0" smtClean="0"/>
              <a:t>The cost of unwinding the replication if spot touches the barrier depends on implied volatilities in that state</a:t>
            </a:r>
          </a:p>
          <a:p>
            <a:endParaRPr lang="en-US" dirty="0"/>
          </a:p>
          <a:p>
            <a:r>
              <a:rPr lang="en-US" dirty="0" smtClean="0"/>
              <a:t>But the replication at that point looks like a risk reversal</a:t>
            </a:r>
          </a:p>
          <a:p>
            <a:pPr lvl="1"/>
            <a:r>
              <a:rPr lang="en-US" dirty="0" smtClean="0"/>
              <a:t>Vega (to ATM </a:t>
            </a:r>
            <a:r>
              <a:rPr lang="en-US" dirty="0" err="1" smtClean="0"/>
              <a:t>vol</a:t>
            </a:r>
            <a:r>
              <a:rPr lang="en-US" dirty="0" smtClean="0"/>
              <a:t>) is very low</a:t>
            </a:r>
          </a:p>
          <a:p>
            <a:pPr lvl="1"/>
            <a:r>
              <a:rPr lang="en-US" dirty="0" smtClean="0"/>
              <a:t>BF risk (to moves in smile) is very low</a:t>
            </a:r>
          </a:p>
          <a:p>
            <a:pPr lvl="1"/>
            <a:r>
              <a:rPr lang="en-US" dirty="0" smtClean="0"/>
              <a:t>RR risk is the only real risk</a:t>
            </a:r>
          </a:p>
        </p:txBody>
      </p:sp>
    </p:spTree>
    <p:extLst>
      <p:ext uri="{BB962C8B-B14F-4D97-AF65-F5344CB8AC3E}">
        <p14:creationId xmlns:p14="http://schemas.microsoft.com/office/powerpoint/2010/main" val="2232942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OTM Knockout Hedging</a:t>
            </a:r>
            <a:endParaRPr lang="en-US" dirty="0"/>
          </a:p>
        </p:txBody>
      </p:sp>
      <p:sp>
        <p:nvSpPr>
          <p:cNvPr id="3" name="Content Placeholder 2"/>
          <p:cNvSpPr>
            <a:spLocks noGrp="1"/>
          </p:cNvSpPr>
          <p:nvPr>
            <p:ph idx="1"/>
          </p:nvPr>
        </p:nvSpPr>
        <p:spPr/>
        <p:txBody>
          <a:bodyPr/>
          <a:lstStyle/>
          <a:p>
            <a:r>
              <a:rPr lang="en-US" dirty="0" smtClean="0"/>
              <a:t>The cost of unwinding the replication depends mostly on the level of the risk reversal (skew) when spot has moved to the barrier</a:t>
            </a:r>
          </a:p>
          <a:p>
            <a:endParaRPr lang="en-US" dirty="0"/>
          </a:p>
          <a:p>
            <a:r>
              <a:rPr lang="en-US" dirty="0" smtClean="0"/>
              <a:t>This is basically the risk reversal beta: how much risk reversal moves as spot moves from the current spot down to the barrier</a:t>
            </a:r>
          </a:p>
          <a:p>
            <a:pPr lvl="1"/>
            <a:r>
              <a:rPr lang="en-US" dirty="0" smtClean="0"/>
              <a:t>Not exactly, because it’s not an instantaneous move in spot: you care what happens to risk reversal as spot moves over some extended time</a:t>
            </a:r>
          </a:p>
          <a:p>
            <a:pPr lvl="1"/>
            <a:r>
              <a:rPr lang="en-US" dirty="0" smtClean="0"/>
              <a:t>But pretty close!</a:t>
            </a:r>
          </a:p>
          <a:p>
            <a:endParaRPr lang="en-US" dirty="0"/>
          </a:p>
          <a:p>
            <a:r>
              <a:rPr lang="en-US" dirty="0" smtClean="0"/>
              <a:t>Don’t care about what happens to ATM </a:t>
            </a:r>
            <a:r>
              <a:rPr lang="en-US" dirty="0" err="1" smtClean="0"/>
              <a:t>vol</a:t>
            </a:r>
            <a:r>
              <a:rPr lang="en-US" dirty="0" smtClean="0"/>
              <a:t> or smile</a:t>
            </a:r>
          </a:p>
        </p:txBody>
      </p:sp>
    </p:spTree>
    <p:extLst>
      <p:ext uri="{BB962C8B-B14F-4D97-AF65-F5344CB8AC3E}">
        <p14:creationId xmlns:p14="http://schemas.microsoft.com/office/powerpoint/2010/main" val="204352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Touch Pricing</a:t>
            </a:r>
            <a:endParaRPr lang="en-US" dirty="0"/>
          </a:p>
        </p:txBody>
      </p:sp>
      <p:sp>
        <p:nvSpPr>
          <p:cNvPr id="3" name="Content Placeholder 2"/>
          <p:cNvSpPr>
            <a:spLocks noGrp="1"/>
          </p:cNvSpPr>
          <p:nvPr>
            <p:ph idx="1"/>
          </p:nvPr>
        </p:nvSpPr>
        <p:spPr/>
        <p:txBody>
          <a:bodyPr/>
          <a:lstStyle/>
          <a:p>
            <a:r>
              <a:rPr lang="en-US" dirty="0" smtClean="0"/>
              <a:t>A one touch pays 1 unit of a denominated currency if spot touches a barrier at any point before its expiration date</a:t>
            </a:r>
          </a:p>
          <a:p>
            <a:pPr lvl="1"/>
            <a:r>
              <a:rPr lang="en-US" dirty="0" smtClean="0"/>
              <a:t>Sometimes called an American digital</a:t>
            </a:r>
          </a:p>
          <a:p>
            <a:endParaRPr lang="en-US" dirty="0"/>
          </a:p>
          <a:p>
            <a:r>
              <a:rPr lang="en-US" dirty="0" smtClean="0"/>
              <a:t>There is no static replication for one touches</a:t>
            </a:r>
          </a:p>
          <a:p>
            <a:pPr lvl="1"/>
            <a:r>
              <a:rPr lang="en-US" dirty="0" smtClean="0"/>
              <a:t>Unlike European digitals</a:t>
            </a:r>
          </a:p>
          <a:p>
            <a:endParaRPr lang="en-US" dirty="0"/>
          </a:p>
          <a:p>
            <a:r>
              <a:rPr lang="en-US" dirty="0" smtClean="0"/>
              <a:t>But like OTM knockouts, there is a pretty decent semi-static hedge that you can use to figure out what market dynamics are important</a:t>
            </a:r>
          </a:p>
          <a:p>
            <a:pPr lvl="1"/>
            <a:r>
              <a:rPr lang="en-US" dirty="0" smtClean="0"/>
              <a:t>Fortunately it’s the same as OTM knockouts: risk reversal beta</a:t>
            </a:r>
          </a:p>
          <a:p>
            <a:endParaRPr lang="en-US" dirty="0"/>
          </a:p>
        </p:txBody>
      </p:sp>
    </p:spTree>
    <p:extLst>
      <p:ext uri="{BB962C8B-B14F-4D97-AF65-F5344CB8AC3E}">
        <p14:creationId xmlns:p14="http://schemas.microsoft.com/office/powerpoint/2010/main" val="938259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Touch Hedging</a:t>
            </a:r>
            <a:endParaRPr lang="en-US" dirty="0"/>
          </a:p>
        </p:txBody>
      </p:sp>
      <p:sp>
        <p:nvSpPr>
          <p:cNvPr id="3" name="Content Placeholder 2"/>
          <p:cNvSpPr>
            <a:spLocks noGrp="1"/>
          </p:cNvSpPr>
          <p:nvPr>
            <p:ph idx="1"/>
          </p:nvPr>
        </p:nvSpPr>
        <p:spPr/>
        <p:txBody>
          <a:bodyPr/>
          <a:lstStyle/>
          <a:p>
            <a:r>
              <a:rPr lang="en-US" dirty="0" smtClean="0"/>
              <a:t>Like with OTM knockouts, we want to find a replication that is a static hedge if the barrier isn’t breached, and is an approximate replication if the barrier is touched</a:t>
            </a:r>
          </a:p>
          <a:p>
            <a:pPr lvl="1"/>
            <a:r>
              <a:rPr lang="en-US" dirty="0" smtClean="0"/>
              <a:t>Only approximate, so there will be some model-dependent cost of unwinding the hedge if the barrier is touched</a:t>
            </a:r>
          </a:p>
          <a:p>
            <a:endParaRPr lang="en-US" dirty="0"/>
          </a:p>
          <a:p>
            <a:r>
              <a:rPr lang="en-US" dirty="0" smtClean="0"/>
              <a:t>Replication is 2 units of a European digital with the same strike and expiration</a:t>
            </a:r>
          </a:p>
          <a:p>
            <a:pPr lvl="1"/>
            <a:r>
              <a:rPr lang="en-US" dirty="0" smtClean="0"/>
              <a:t>Spot never touches the barrier, one touch and digital both expire worthless</a:t>
            </a:r>
          </a:p>
          <a:p>
            <a:pPr lvl="1"/>
            <a:r>
              <a:rPr lang="en-US" dirty="0" smtClean="0"/>
              <a:t>Spot touches the barrier, one touch worth 100%, European digital worth approximately 50%</a:t>
            </a:r>
          </a:p>
          <a:p>
            <a:pPr lvl="2"/>
            <a:r>
              <a:rPr lang="en-US" dirty="0" smtClean="0"/>
              <a:t>2xEuropean digital is close to one touch payoff</a:t>
            </a:r>
          </a:p>
          <a:p>
            <a:endParaRPr lang="en-US" dirty="0"/>
          </a:p>
          <a:p>
            <a:endParaRPr lang="en-US" dirty="0"/>
          </a:p>
        </p:txBody>
      </p:sp>
    </p:spTree>
    <p:extLst>
      <p:ext uri="{BB962C8B-B14F-4D97-AF65-F5344CB8AC3E}">
        <p14:creationId xmlns:p14="http://schemas.microsoft.com/office/powerpoint/2010/main" val="2054803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Touch Hedging</a:t>
            </a:r>
            <a:endParaRPr lang="en-US" dirty="0"/>
          </a:p>
        </p:txBody>
      </p:sp>
      <p:sp>
        <p:nvSpPr>
          <p:cNvPr id="3" name="Content Placeholder 2"/>
          <p:cNvSpPr>
            <a:spLocks noGrp="1"/>
          </p:cNvSpPr>
          <p:nvPr>
            <p:ph idx="1"/>
          </p:nvPr>
        </p:nvSpPr>
        <p:spPr/>
        <p:txBody>
          <a:bodyPr/>
          <a:lstStyle/>
          <a:p>
            <a:r>
              <a:rPr lang="en-US" dirty="0" smtClean="0"/>
              <a:t>The price of a European digital with strike is approximately ATM depends mostly on skew</a:t>
            </a:r>
          </a:p>
          <a:p>
            <a:pPr lvl="1"/>
            <a:r>
              <a:rPr lang="en-US" dirty="0" smtClean="0"/>
              <a:t>Black-Scholes digital price is close to 50%</a:t>
            </a:r>
          </a:p>
          <a:p>
            <a:pPr lvl="1"/>
            <a:r>
              <a:rPr lang="en-US" dirty="0" smtClean="0"/>
              <a:t>Second term depends on slope of implied </a:t>
            </a:r>
            <a:r>
              <a:rPr lang="en-US" dirty="0" err="1" smtClean="0"/>
              <a:t>vol</a:t>
            </a:r>
            <a:r>
              <a:rPr lang="en-US" dirty="0" smtClean="0"/>
              <a:t> with respect to strike</a:t>
            </a:r>
          </a:p>
          <a:p>
            <a:endParaRPr lang="en-US" dirty="0"/>
          </a:p>
          <a:p>
            <a:r>
              <a:rPr lang="en-US" dirty="0" smtClean="0"/>
              <a:t>So again, the cost of unwinding the replication depends mostly on the level of risk reversal when spot has moved to the barrier</a:t>
            </a:r>
          </a:p>
          <a:p>
            <a:pPr lvl="1"/>
            <a:r>
              <a:rPr lang="en-US" dirty="0" smtClean="0"/>
              <a:t>Risk reversal beta</a:t>
            </a:r>
          </a:p>
          <a:p>
            <a:endParaRPr lang="en-US" dirty="0"/>
          </a:p>
          <a:p>
            <a:r>
              <a:rPr lang="en-US" dirty="0" smtClean="0"/>
              <a:t>And it doesn’t depend much on what happens to ATM </a:t>
            </a:r>
            <a:r>
              <a:rPr lang="en-US" dirty="0" err="1" smtClean="0"/>
              <a:t>vol</a:t>
            </a:r>
            <a:r>
              <a:rPr lang="en-US" dirty="0" smtClean="0"/>
              <a:t> or smile </a:t>
            </a:r>
            <a:endParaRPr lang="en-US" dirty="0"/>
          </a:p>
        </p:txBody>
      </p:sp>
    </p:spTree>
    <p:extLst>
      <p:ext uri="{BB962C8B-B14F-4D97-AF65-F5344CB8AC3E}">
        <p14:creationId xmlns:p14="http://schemas.microsoft.com/office/powerpoint/2010/main" val="1704171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Risk Reversal Beta</a:t>
            </a:r>
            <a:endParaRPr lang="en-US" dirty="0"/>
          </a:p>
        </p:txBody>
      </p:sp>
      <p:sp>
        <p:nvSpPr>
          <p:cNvPr id="3" name="Content Placeholder 2"/>
          <p:cNvSpPr>
            <a:spLocks noGrp="1"/>
          </p:cNvSpPr>
          <p:nvPr>
            <p:ph idx="1"/>
          </p:nvPr>
        </p:nvSpPr>
        <p:spPr/>
        <p:txBody>
          <a:bodyPr/>
          <a:lstStyle/>
          <a:p>
            <a:r>
              <a:rPr lang="en-US" dirty="0" smtClean="0"/>
              <a:t>One approach: model stochastic spot/</a:t>
            </a:r>
            <a:r>
              <a:rPr lang="en-US" dirty="0" err="1" smtClean="0"/>
              <a:t>vol</a:t>
            </a:r>
            <a:r>
              <a:rPr lang="en-US" dirty="0" smtClean="0"/>
              <a:t> correlation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25899517"/>
              </p:ext>
            </p:extLst>
          </p:nvPr>
        </p:nvGraphicFramePr>
        <p:xfrm>
          <a:off x="1499428" y="2151821"/>
          <a:ext cx="5778223" cy="4483648"/>
        </p:xfrm>
        <a:graphic>
          <a:graphicData uri="http://schemas.openxmlformats.org/presentationml/2006/ole">
            <mc:AlternateContent xmlns:mc="http://schemas.openxmlformats.org/markup-compatibility/2006">
              <mc:Choice xmlns:v="urn:schemas-microsoft-com:vml" Requires="v">
                <p:oleObj spid="_x0000_s19520" name="Equation" r:id="rId4" imgW="2324100" imgH="1803400" progId="Equation.3">
                  <p:embed/>
                </p:oleObj>
              </mc:Choice>
              <mc:Fallback>
                <p:oleObj name="Equation" r:id="rId4" imgW="2324100" imgH="1803400" progId="Equation.3">
                  <p:embed/>
                  <p:pic>
                    <p:nvPicPr>
                      <p:cNvPr id="0" name=""/>
                      <p:cNvPicPr/>
                      <p:nvPr/>
                    </p:nvPicPr>
                    <p:blipFill>
                      <a:blip r:embed="rId5"/>
                      <a:stretch>
                        <a:fillRect/>
                      </a:stretch>
                    </p:blipFill>
                    <p:spPr>
                      <a:xfrm>
                        <a:off x="1499428" y="2151821"/>
                        <a:ext cx="5778223" cy="4483648"/>
                      </a:xfrm>
                      <a:prstGeom prst="rect">
                        <a:avLst/>
                      </a:prstGeom>
                    </p:spPr>
                  </p:pic>
                </p:oleObj>
              </mc:Fallback>
            </mc:AlternateContent>
          </a:graphicData>
        </a:graphic>
      </p:graphicFrame>
    </p:spTree>
    <p:extLst>
      <p:ext uri="{BB962C8B-B14F-4D97-AF65-F5344CB8AC3E}">
        <p14:creationId xmlns:p14="http://schemas.microsoft.com/office/powerpoint/2010/main" val="292194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Risk Reversal Beta</a:t>
            </a:r>
            <a:endParaRPr lang="en-US" dirty="0"/>
          </a:p>
        </p:txBody>
      </p:sp>
      <p:sp>
        <p:nvSpPr>
          <p:cNvPr id="3" name="Content Placeholder 2"/>
          <p:cNvSpPr>
            <a:spLocks noGrp="1"/>
          </p:cNvSpPr>
          <p:nvPr>
            <p:ph idx="1"/>
          </p:nvPr>
        </p:nvSpPr>
        <p:spPr/>
        <p:txBody>
          <a:bodyPr/>
          <a:lstStyle/>
          <a:p>
            <a:r>
              <a:rPr lang="en-US" dirty="0" smtClean="0"/>
              <a:t>More common approach due to computational efficiency: local </a:t>
            </a:r>
            <a:r>
              <a:rPr lang="en-US" dirty="0" err="1" smtClean="0"/>
              <a:t>vol</a:t>
            </a:r>
            <a:r>
              <a:rPr lang="en-US" dirty="0" smtClean="0"/>
              <a:t>/stochastic </a:t>
            </a:r>
            <a:r>
              <a:rPr lang="en-US" dirty="0" err="1" smtClean="0"/>
              <a:t>vol</a:t>
            </a:r>
            <a:r>
              <a:rPr lang="en-US" dirty="0" smtClean="0"/>
              <a:t> mixture models</a:t>
            </a:r>
          </a:p>
          <a:p>
            <a:endParaRPr lang="en-US" dirty="0"/>
          </a:p>
          <a:p>
            <a:r>
              <a:rPr lang="en-US" dirty="0" smtClean="0"/>
              <a:t>Local </a:t>
            </a:r>
            <a:r>
              <a:rPr lang="en-US" dirty="0" err="1" smtClean="0"/>
              <a:t>vol</a:t>
            </a:r>
            <a:r>
              <a:rPr lang="en-US" dirty="0" smtClean="0"/>
              <a:t> limit: lots of risk reversal beta</a:t>
            </a:r>
          </a:p>
          <a:p>
            <a:endParaRPr lang="en-US" dirty="0"/>
          </a:p>
          <a:p>
            <a:r>
              <a:rPr lang="en-US" dirty="0" smtClean="0"/>
              <a:t>Stochastic </a:t>
            </a:r>
            <a:r>
              <a:rPr lang="en-US" dirty="0" err="1" smtClean="0"/>
              <a:t>vol</a:t>
            </a:r>
            <a:r>
              <a:rPr lang="en-US" dirty="0" smtClean="0"/>
              <a:t> limit: very little risk reversal beta</a:t>
            </a:r>
          </a:p>
          <a:p>
            <a:endParaRPr lang="en-US" dirty="0"/>
          </a:p>
          <a:p>
            <a:r>
              <a:rPr lang="en-US" dirty="0" smtClean="0"/>
              <a:t>Introduce a parameter that interpolates somehow between those two limits</a:t>
            </a:r>
          </a:p>
          <a:p>
            <a:pPr lvl="1"/>
            <a:r>
              <a:rPr lang="en-US" dirty="0" smtClean="0"/>
              <a:t>That parameter controls the model’s risk reversal beta</a:t>
            </a:r>
            <a:endParaRPr lang="en-US" dirty="0"/>
          </a:p>
        </p:txBody>
      </p:sp>
    </p:spTree>
    <p:extLst>
      <p:ext uri="{BB962C8B-B14F-4D97-AF65-F5344CB8AC3E}">
        <p14:creationId xmlns:p14="http://schemas.microsoft.com/office/powerpoint/2010/main" val="2236276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t>
            </a:r>
            <a:r>
              <a:rPr lang="en-US" dirty="0" err="1" smtClean="0"/>
              <a:t>Vol</a:t>
            </a:r>
            <a:r>
              <a:rPr lang="en-US" dirty="0" smtClean="0"/>
              <a:t>/</a:t>
            </a:r>
            <a:r>
              <a:rPr lang="en-US" dirty="0" err="1" smtClean="0"/>
              <a:t>Stoch</a:t>
            </a:r>
            <a:r>
              <a:rPr lang="en-US" dirty="0" smtClean="0"/>
              <a:t> </a:t>
            </a:r>
            <a:r>
              <a:rPr lang="en-US" dirty="0" err="1" smtClean="0"/>
              <a:t>Vol</a:t>
            </a:r>
            <a:r>
              <a:rPr lang="en-US" dirty="0" smtClean="0"/>
              <a:t> Mixture</a:t>
            </a:r>
            <a:endParaRPr lang="en-US" dirty="0"/>
          </a:p>
        </p:txBody>
      </p:sp>
      <p:sp>
        <p:nvSpPr>
          <p:cNvPr id="3" name="Content Placeholder 2"/>
          <p:cNvSpPr>
            <a:spLocks noGrp="1"/>
          </p:cNvSpPr>
          <p:nvPr>
            <p:ph idx="1"/>
          </p:nvPr>
        </p:nvSpPr>
        <p:spPr>
          <a:xfrm>
            <a:off x="457200" y="1600200"/>
            <a:ext cx="7620000" cy="4800600"/>
          </a:xfrm>
        </p:spPr>
        <p:txBody>
          <a:bodyPr/>
          <a:lstStyle/>
          <a:p>
            <a:r>
              <a:rPr lang="en-US" dirty="0" smtClean="0"/>
              <a:t>Standard formulation:</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v(t): stochastic bit of volatility</a:t>
            </a:r>
          </a:p>
          <a:p>
            <a:r>
              <a:rPr lang="en-US" dirty="0" smtClean="0">
                <a:latin typeface="Symbol" charset="2"/>
                <a:cs typeface="Symbol" charset="2"/>
              </a:rPr>
              <a:t>s</a:t>
            </a:r>
            <a:r>
              <a:rPr lang="en-US" dirty="0" smtClean="0"/>
              <a:t>(</a:t>
            </a:r>
            <a:r>
              <a:rPr lang="en-US" dirty="0" err="1" smtClean="0"/>
              <a:t>S,t</a:t>
            </a:r>
            <a:r>
              <a:rPr lang="en-US" dirty="0" smtClean="0"/>
              <a:t>): local volatility bit of volatility, calibrated to vanillas</a:t>
            </a:r>
          </a:p>
          <a:p>
            <a:r>
              <a:rPr lang="en-US" dirty="0" smtClean="0">
                <a:latin typeface="Symbol" charset="2"/>
                <a:cs typeface="Symbol" charset="2"/>
              </a:rPr>
              <a:t>a</a:t>
            </a:r>
            <a:r>
              <a:rPr lang="en-US" dirty="0" smtClean="0"/>
              <a:t> is effectively the mixture parameter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37727383"/>
              </p:ext>
            </p:extLst>
          </p:nvPr>
        </p:nvGraphicFramePr>
        <p:xfrm>
          <a:off x="1728788" y="1997075"/>
          <a:ext cx="4900612" cy="2727325"/>
        </p:xfrm>
        <a:graphic>
          <a:graphicData uri="http://schemas.openxmlformats.org/presentationml/2006/ole">
            <mc:AlternateContent xmlns:mc="http://schemas.openxmlformats.org/markup-compatibility/2006">
              <mc:Choice xmlns:v="urn:schemas-microsoft-com:vml" Requires="v">
                <p:oleObj spid="_x0000_s1093" name="Equation" r:id="rId4" imgW="1689100" imgH="939800" progId="Equation.3">
                  <p:embed/>
                </p:oleObj>
              </mc:Choice>
              <mc:Fallback>
                <p:oleObj name="Equation" r:id="rId4" imgW="1689100" imgH="939800" progId="Equation.3">
                  <p:embed/>
                  <p:pic>
                    <p:nvPicPr>
                      <p:cNvPr id="0" name=""/>
                      <p:cNvPicPr/>
                      <p:nvPr/>
                    </p:nvPicPr>
                    <p:blipFill>
                      <a:blip r:embed="rId5"/>
                      <a:stretch>
                        <a:fillRect/>
                      </a:stretch>
                    </p:blipFill>
                    <p:spPr>
                      <a:xfrm>
                        <a:off x="1728788" y="1997075"/>
                        <a:ext cx="4900612" cy="2727325"/>
                      </a:xfrm>
                      <a:prstGeom prst="rect">
                        <a:avLst/>
                      </a:prstGeom>
                    </p:spPr>
                  </p:pic>
                </p:oleObj>
              </mc:Fallback>
            </mc:AlternateContent>
          </a:graphicData>
        </a:graphic>
      </p:graphicFrame>
    </p:spTree>
    <p:extLst>
      <p:ext uri="{BB962C8B-B14F-4D97-AF65-F5344CB8AC3E}">
        <p14:creationId xmlns:p14="http://schemas.microsoft.com/office/powerpoint/2010/main" val="4194154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Volatility Model</a:t>
            </a:r>
            <a:endParaRPr lang="en-US" dirty="0"/>
          </a:p>
        </p:txBody>
      </p:sp>
      <p:sp>
        <p:nvSpPr>
          <p:cNvPr id="3" name="Content Placeholder 2"/>
          <p:cNvSpPr>
            <a:spLocks noGrp="1"/>
          </p:cNvSpPr>
          <p:nvPr>
            <p:ph idx="1"/>
          </p:nvPr>
        </p:nvSpPr>
        <p:spPr/>
        <p:txBody>
          <a:bodyPr/>
          <a:lstStyle/>
          <a:p>
            <a:r>
              <a:rPr lang="en-US" dirty="0" smtClean="0"/>
              <a:t>Two ways of generating local volatilities in the pure local volatility limit</a:t>
            </a:r>
          </a:p>
          <a:p>
            <a:endParaRPr lang="en-US" dirty="0" smtClean="0"/>
          </a:p>
          <a:p>
            <a:r>
              <a:rPr lang="en-US" dirty="0" err="1" smtClean="0"/>
              <a:t>Dupire</a:t>
            </a:r>
            <a:r>
              <a:rPr lang="en-US" dirty="0" smtClean="0"/>
              <a:t> volatility</a:t>
            </a:r>
          </a:p>
          <a:p>
            <a:pPr lvl="1"/>
            <a:r>
              <a:rPr lang="en-US" dirty="0" smtClean="0"/>
              <a:t>Generate non-parametric local volatility function to match all vanilla options (as a function of strike and time to expiration)</a:t>
            </a:r>
          </a:p>
          <a:p>
            <a:pPr lvl="1"/>
            <a:r>
              <a:rPr lang="en-US" dirty="0" smtClean="0"/>
              <a:t>Often quite unstable in practice but closed-form function in terms of (interpolated) implied volatilities</a:t>
            </a:r>
          </a:p>
          <a:p>
            <a:endParaRPr lang="en-US" dirty="0"/>
          </a:p>
          <a:p>
            <a:r>
              <a:rPr lang="en-US" dirty="0" smtClean="0"/>
              <a:t>Parametric local volatility</a:t>
            </a:r>
          </a:p>
          <a:p>
            <a:pPr lvl="1"/>
            <a:r>
              <a:rPr lang="en-US" dirty="0" smtClean="0"/>
              <a:t>Choose some parametric form, numerically match it to a discrete set of strikes on a discrete set of expiration dates</a:t>
            </a:r>
          </a:p>
          <a:p>
            <a:pPr lvl="1"/>
            <a:r>
              <a:rPr lang="en-US" dirty="0" smtClean="0"/>
              <a:t>More stable but numerical fit</a:t>
            </a:r>
            <a:endParaRPr lang="en-US" dirty="0"/>
          </a:p>
        </p:txBody>
      </p:sp>
    </p:spTree>
    <p:extLst>
      <p:ext uri="{BB962C8B-B14F-4D97-AF65-F5344CB8AC3E}">
        <p14:creationId xmlns:p14="http://schemas.microsoft.com/office/powerpoint/2010/main" val="25507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Heston</a:t>
            </a:r>
            <a:r>
              <a:rPr lang="en-US" dirty="0" smtClean="0"/>
              <a:t> Stochastic Volatility</a:t>
            </a:r>
            <a:endParaRPr lang="en-US" dirty="0"/>
          </a:p>
        </p:txBody>
      </p:sp>
      <p:sp>
        <p:nvSpPr>
          <p:cNvPr id="3" name="Content Placeholder 2"/>
          <p:cNvSpPr>
            <a:spLocks noGrp="1"/>
          </p:cNvSpPr>
          <p:nvPr>
            <p:ph idx="1"/>
          </p:nvPr>
        </p:nvSpPr>
        <p:spPr/>
        <p:txBody>
          <a:bodyPr>
            <a:normAutofit lnSpcReduction="10000"/>
          </a:bodyPr>
          <a:lstStyle/>
          <a:p>
            <a:r>
              <a:rPr lang="en-US" dirty="0" smtClean="0"/>
              <a:t>The other limit is (almost) the </a:t>
            </a:r>
            <a:r>
              <a:rPr lang="en-US" dirty="0" err="1" smtClean="0"/>
              <a:t>Heston</a:t>
            </a:r>
            <a:r>
              <a:rPr lang="en-US" dirty="0" smtClean="0"/>
              <a:t> stochastic volatility model</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Switched to x(t) = </a:t>
            </a:r>
            <a:r>
              <a:rPr lang="en-US" dirty="0" err="1" smtClean="0"/>
              <a:t>ln</a:t>
            </a:r>
            <a:r>
              <a:rPr lang="en-US" dirty="0" smtClean="0"/>
              <a:t>(S(t)), where S(t)=spot</a:t>
            </a:r>
          </a:p>
          <a:p>
            <a:r>
              <a:rPr lang="en-US" dirty="0" smtClean="0"/>
              <a:t>Model parameters are v(0), </a:t>
            </a:r>
            <a:r>
              <a:rPr lang="en-US" dirty="0"/>
              <a:t> </a:t>
            </a:r>
            <a:r>
              <a:rPr lang="en-US" dirty="0" smtClean="0"/>
              <a:t> , </a:t>
            </a:r>
            <a:r>
              <a:rPr lang="en-US" dirty="0" smtClean="0">
                <a:latin typeface="Symbol" charset="2"/>
                <a:cs typeface="Symbol" charset="2"/>
              </a:rPr>
              <a:t>a</a:t>
            </a:r>
            <a:r>
              <a:rPr lang="en-US" dirty="0" smtClean="0"/>
              <a:t>, </a:t>
            </a:r>
            <a:r>
              <a:rPr lang="en-US" dirty="0" smtClean="0">
                <a:latin typeface="Symbol" charset="2"/>
                <a:cs typeface="Symbol" charset="2"/>
              </a:rPr>
              <a:t>b</a:t>
            </a:r>
            <a:r>
              <a:rPr lang="en-US" dirty="0" smtClean="0"/>
              <a:t>, and </a:t>
            </a:r>
            <a:r>
              <a:rPr lang="en-US" dirty="0" smtClean="0">
                <a:latin typeface="Symbol" charset="2"/>
                <a:cs typeface="Symbol" charset="2"/>
              </a:rPr>
              <a:t>r</a:t>
            </a:r>
          </a:p>
          <a:p>
            <a:pPr lvl="1"/>
            <a:r>
              <a:rPr lang="en-US" dirty="0" smtClean="0"/>
              <a:t>Initial and mean volatilities, along with mean reversion, control ATM term structure</a:t>
            </a:r>
          </a:p>
          <a:p>
            <a:pPr lvl="1"/>
            <a:r>
              <a:rPr lang="en-US" dirty="0" smtClean="0">
                <a:latin typeface="Symbol" charset="2"/>
                <a:cs typeface="Symbol" charset="2"/>
              </a:rPr>
              <a:t>a</a:t>
            </a:r>
            <a:r>
              <a:rPr lang="en-US" dirty="0" smtClean="0"/>
              <a:t> controls smile, </a:t>
            </a:r>
            <a:r>
              <a:rPr lang="en-US" dirty="0" smtClean="0">
                <a:latin typeface="Symbol" charset="2"/>
                <a:cs typeface="Symbol" charset="2"/>
              </a:rPr>
              <a:t>r</a:t>
            </a:r>
            <a:r>
              <a:rPr lang="en-US" dirty="0" smtClean="0"/>
              <a:t> controls skew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65219151"/>
              </p:ext>
            </p:extLst>
          </p:nvPr>
        </p:nvGraphicFramePr>
        <p:xfrm>
          <a:off x="1731963" y="2133873"/>
          <a:ext cx="5051425" cy="2368550"/>
        </p:xfrm>
        <a:graphic>
          <a:graphicData uri="http://schemas.openxmlformats.org/presentationml/2006/ole">
            <mc:AlternateContent xmlns:mc="http://schemas.openxmlformats.org/markup-compatibility/2006">
              <mc:Choice xmlns:v="urn:schemas-microsoft-com:vml" Requires="v">
                <p:oleObj spid="_x0000_s20593" name="Equation" r:id="rId4" imgW="2032000" imgH="952500" progId="Equation.3">
                  <p:embed/>
                </p:oleObj>
              </mc:Choice>
              <mc:Fallback>
                <p:oleObj name="Equation" r:id="rId4" imgW="2032000" imgH="952500" progId="Equation.3">
                  <p:embed/>
                  <p:pic>
                    <p:nvPicPr>
                      <p:cNvPr id="0" name=""/>
                      <p:cNvPicPr/>
                      <p:nvPr/>
                    </p:nvPicPr>
                    <p:blipFill>
                      <a:blip r:embed="rId5"/>
                      <a:stretch>
                        <a:fillRect/>
                      </a:stretch>
                    </p:blipFill>
                    <p:spPr>
                      <a:xfrm>
                        <a:off x="1731963" y="2133873"/>
                        <a:ext cx="5051425" cy="2368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66934690"/>
              </p:ext>
            </p:extLst>
          </p:nvPr>
        </p:nvGraphicFramePr>
        <p:xfrm>
          <a:off x="3938653" y="4730727"/>
          <a:ext cx="310773" cy="351794"/>
        </p:xfrm>
        <a:graphic>
          <a:graphicData uri="http://schemas.openxmlformats.org/presentationml/2006/ole">
            <mc:AlternateContent xmlns:mc="http://schemas.openxmlformats.org/markup-compatibility/2006">
              <mc:Choice xmlns:v="urn:schemas-microsoft-com:vml" Requires="v">
                <p:oleObj spid="_x0000_s20594" name="Equation" r:id="rId6" imgW="127000" imgH="165100" progId="Equation.3">
                  <p:embed/>
                </p:oleObj>
              </mc:Choice>
              <mc:Fallback>
                <p:oleObj name="Equation" r:id="rId6" imgW="127000" imgH="165100" progId="Equation.3">
                  <p:embed/>
                  <p:pic>
                    <p:nvPicPr>
                      <p:cNvPr id="0" name=""/>
                      <p:cNvPicPr/>
                      <p:nvPr/>
                    </p:nvPicPr>
                    <p:blipFill>
                      <a:blip r:embed="rId7"/>
                      <a:stretch>
                        <a:fillRect/>
                      </a:stretch>
                    </p:blipFill>
                    <p:spPr>
                      <a:xfrm>
                        <a:off x="3938653" y="4730727"/>
                        <a:ext cx="310773" cy="351794"/>
                      </a:xfrm>
                      <a:prstGeom prst="rect">
                        <a:avLst/>
                      </a:prstGeom>
                    </p:spPr>
                  </p:pic>
                </p:oleObj>
              </mc:Fallback>
            </mc:AlternateContent>
          </a:graphicData>
        </a:graphic>
      </p:graphicFrame>
    </p:spTree>
    <p:extLst>
      <p:ext uri="{BB962C8B-B14F-4D97-AF65-F5344CB8AC3E}">
        <p14:creationId xmlns:p14="http://schemas.microsoft.com/office/powerpoint/2010/main" val="366067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Desk Structure</a:t>
            </a:r>
            <a:endParaRPr lang="en-US" dirty="0"/>
          </a:p>
        </p:txBody>
      </p:sp>
      <p:sp>
        <p:nvSpPr>
          <p:cNvPr id="3" name="Content Placeholder 2"/>
          <p:cNvSpPr>
            <a:spLocks noGrp="1"/>
          </p:cNvSpPr>
          <p:nvPr>
            <p:ph idx="1"/>
          </p:nvPr>
        </p:nvSpPr>
        <p:spPr/>
        <p:txBody>
          <a:bodyPr/>
          <a:lstStyle/>
          <a:p>
            <a:pPr marL="114300" indent="0">
              <a:buNone/>
            </a:pPr>
            <a:r>
              <a:rPr lang="en-US" dirty="0" smtClean="0"/>
              <a:t>Two standard models for how exotic and vanilla trading desks interact on the street</a:t>
            </a:r>
          </a:p>
          <a:p>
            <a:endParaRPr lang="en-US" dirty="0"/>
          </a:p>
          <a:p>
            <a:r>
              <a:rPr lang="en-US" dirty="0" smtClean="0"/>
              <a:t>One joint book</a:t>
            </a:r>
          </a:p>
          <a:p>
            <a:pPr lvl="1"/>
            <a:r>
              <a:rPr lang="en-US" dirty="0" smtClean="0"/>
              <a:t>(Almost) all exotic trades are booked alongside the vanilla trades and managed as a package</a:t>
            </a:r>
          </a:p>
          <a:p>
            <a:pPr lvl="1"/>
            <a:r>
              <a:rPr lang="en-US" dirty="0" smtClean="0"/>
              <a:t>Exotic traders make prices on complex exotics, vanilla traders make prices on vanilla exotics </a:t>
            </a:r>
            <a:r>
              <a:rPr lang="en-US" b="1" dirty="0" smtClean="0"/>
              <a:t>and</a:t>
            </a:r>
            <a:r>
              <a:rPr lang="en-US" dirty="0" smtClean="0"/>
              <a:t> manage all portfolio risk</a:t>
            </a:r>
          </a:p>
          <a:p>
            <a:r>
              <a:rPr lang="en-US" dirty="0" smtClean="0"/>
              <a:t>Separate books</a:t>
            </a:r>
          </a:p>
          <a:p>
            <a:pPr lvl="1"/>
            <a:r>
              <a:rPr lang="en-US" dirty="0" smtClean="0"/>
              <a:t>Exotic traders price exotic trades (usually both vanilla &amp; complex) and also manage the portfolio risk for the exotics</a:t>
            </a:r>
          </a:p>
          <a:p>
            <a:pPr lvl="1"/>
            <a:r>
              <a:rPr lang="en-US" dirty="0" smtClean="0"/>
              <a:t>Trade vanilla options as hedges against the vanilla books</a:t>
            </a:r>
            <a:endParaRPr lang="en-US" dirty="0"/>
          </a:p>
        </p:txBody>
      </p:sp>
    </p:spTree>
    <p:extLst>
      <p:ext uri="{BB962C8B-B14F-4D97-AF65-F5344CB8AC3E}">
        <p14:creationId xmlns:p14="http://schemas.microsoft.com/office/powerpoint/2010/main" val="889628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Heston</a:t>
            </a:r>
            <a:r>
              <a:rPr lang="en-US" dirty="0" smtClean="0"/>
              <a:t> Stochastic Volatility</a:t>
            </a:r>
            <a:endParaRPr lang="en-US" dirty="0"/>
          </a:p>
        </p:txBody>
      </p:sp>
      <p:sp>
        <p:nvSpPr>
          <p:cNvPr id="3" name="Content Placeholder 2"/>
          <p:cNvSpPr>
            <a:spLocks noGrp="1"/>
          </p:cNvSpPr>
          <p:nvPr>
            <p:ph idx="1"/>
          </p:nvPr>
        </p:nvSpPr>
        <p:spPr/>
        <p:txBody>
          <a:bodyPr/>
          <a:lstStyle/>
          <a:p>
            <a:r>
              <a:rPr lang="en-US" dirty="0" smtClean="0"/>
              <a:t>Let’s solve vanilla pricing in the </a:t>
            </a:r>
            <a:r>
              <a:rPr lang="en-US" dirty="0" err="1" smtClean="0"/>
              <a:t>Heston</a:t>
            </a:r>
            <a:r>
              <a:rPr lang="en-US" dirty="0" smtClean="0"/>
              <a:t> model because the technique is beautiful and useful in many places</a:t>
            </a:r>
          </a:p>
          <a:p>
            <a:r>
              <a:rPr lang="en-US" dirty="0" smtClean="0"/>
              <a:t>Start by writing down the characteristic function of ending log(spot) at some future time T, which is basically the Fourier transform of the PDF</a:t>
            </a:r>
          </a:p>
          <a:p>
            <a:endParaRPr lang="en-US" dirty="0"/>
          </a:p>
          <a:p>
            <a:endParaRPr lang="en-US" dirty="0" smtClean="0"/>
          </a:p>
          <a:p>
            <a:endParaRPr lang="en-US" dirty="0"/>
          </a:p>
          <a:p>
            <a:r>
              <a:rPr lang="en-US" dirty="0" err="1" smtClean="0"/>
              <a:t>x</a:t>
            </a:r>
            <a:r>
              <a:rPr lang="en-US" baseline="-25000" dirty="0" err="1" smtClean="0"/>
              <a:t>t</a:t>
            </a:r>
            <a:r>
              <a:rPr lang="en-US" dirty="0" smtClean="0"/>
              <a:t>, </a:t>
            </a:r>
            <a:r>
              <a:rPr lang="en-US" dirty="0" err="1" smtClean="0"/>
              <a:t>v</a:t>
            </a:r>
            <a:r>
              <a:rPr lang="en-US" baseline="-25000" dirty="0" err="1" smtClean="0"/>
              <a:t>t</a:t>
            </a:r>
            <a:r>
              <a:rPr lang="en-US" dirty="0" smtClean="0"/>
              <a:t> are the current values (at current time t) of x=log spot and v=instantaneous volatility squared</a:t>
            </a:r>
          </a:p>
          <a:p>
            <a:r>
              <a:rPr lang="en-US" dirty="0" smtClean="0">
                <a:latin typeface="Symbol" charset="2"/>
                <a:cs typeface="Symbol" charset="2"/>
              </a:rPr>
              <a:t>q</a:t>
            </a:r>
            <a:r>
              <a:rPr lang="en-US" dirty="0" smtClean="0"/>
              <a:t> is the Fourier variable and T is the future time we’re looking at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2140399"/>
              </p:ext>
            </p:extLst>
          </p:nvPr>
        </p:nvGraphicFramePr>
        <p:xfrm>
          <a:off x="1214438" y="3436061"/>
          <a:ext cx="5992812" cy="1187450"/>
        </p:xfrm>
        <a:graphic>
          <a:graphicData uri="http://schemas.openxmlformats.org/presentationml/2006/ole">
            <mc:AlternateContent xmlns:mc="http://schemas.openxmlformats.org/markup-compatibility/2006">
              <mc:Choice xmlns:v="urn:schemas-microsoft-com:vml" Requires="v">
                <p:oleObj spid="_x0000_s21559" name="Equation" r:id="rId4" imgW="1409700" imgH="279400" progId="Equation.3">
                  <p:embed/>
                </p:oleObj>
              </mc:Choice>
              <mc:Fallback>
                <p:oleObj name="Equation" r:id="rId4" imgW="1409700" imgH="279400" progId="Equation.3">
                  <p:embed/>
                  <p:pic>
                    <p:nvPicPr>
                      <p:cNvPr id="0" name=""/>
                      <p:cNvPicPr/>
                      <p:nvPr/>
                    </p:nvPicPr>
                    <p:blipFill>
                      <a:blip r:embed="rId5"/>
                      <a:stretch>
                        <a:fillRect/>
                      </a:stretch>
                    </p:blipFill>
                    <p:spPr>
                      <a:xfrm>
                        <a:off x="1214438" y="3436061"/>
                        <a:ext cx="5992812" cy="1187450"/>
                      </a:xfrm>
                      <a:prstGeom prst="rect">
                        <a:avLst/>
                      </a:prstGeom>
                    </p:spPr>
                  </p:pic>
                </p:oleObj>
              </mc:Fallback>
            </mc:AlternateContent>
          </a:graphicData>
        </a:graphic>
      </p:graphicFrame>
    </p:spTree>
    <p:extLst>
      <p:ext uri="{BB962C8B-B14F-4D97-AF65-F5344CB8AC3E}">
        <p14:creationId xmlns:p14="http://schemas.microsoft.com/office/powerpoint/2010/main" val="949557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Heston</a:t>
            </a:r>
            <a:r>
              <a:rPr lang="en-US" dirty="0" smtClean="0"/>
              <a:t> Stochastic Volatility</a:t>
            </a:r>
            <a:endParaRPr lang="en-US" dirty="0"/>
          </a:p>
        </p:txBody>
      </p:sp>
      <p:sp>
        <p:nvSpPr>
          <p:cNvPr id="3" name="Content Placeholder 2"/>
          <p:cNvSpPr>
            <a:spLocks noGrp="1"/>
          </p:cNvSpPr>
          <p:nvPr>
            <p:ph idx="1"/>
          </p:nvPr>
        </p:nvSpPr>
        <p:spPr/>
        <p:txBody>
          <a:bodyPr/>
          <a:lstStyle/>
          <a:p>
            <a:r>
              <a:rPr lang="en-US" dirty="0" smtClean="0"/>
              <a:t>Apply Ito’s Lemma to f and note that it is a martingale, so all the </a:t>
            </a:r>
            <a:r>
              <a:rPr lang="en-US" dirty="0" err="1" smtClean="0"/>
              <a:t>dt</a:t>
            </a:r>
            <a:r>
              <a:rPr lang="en-US" dirty="0" smtClean="0"/>
              <a:t> terms must sum to zero</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91751602"/>
              </p:ext>
            </p:extLst>
          </p:nvPr>
        </p:nvGraphicFramePr>
        <p:xfrm>
          <a:off x="517525" y="2609875"/>
          <a:ext cx="7713663" cy="2514600"/>
        </p:xfrm>
        <a:graphic>
          <a:graphicData uri="http://schemas.openxmlformats.org/presentationml/2006/ole">
            <mc:AlternateContent xmlns:mc="http://schemas.openxmlformats.org/markup-compatibility/2006">
              <mc:Choice xmlns:v="urn:schemas-microsoft-com:vml" Requires="v">
                <p:oleObj spid="_x0000_s22579" name="Equation" r:id="rId3" imgW="4127500" imgH="1346200" progId="Equation.3">
                  <p:embed/>
                </p:oleObj>
              </mc:Choice>
              <mc:Fallback>
                <p:oleObj name="Equation" r:id="rId3" imgW="4127500" imgH="1346200" progId="Equation.3">
                  <p:embed/>
                  <p:pic>
                    <p:nvPicPr>
                      <p:cNvPr id="0" name=""/>
                      <p:cNvPicPr/>
                      <p:nvPr/>
                    </p:nvPicPr>
                    <p:blipFill>
                      <a:blip r:embed="rId4"/>
                      <a:stretch>
                        <a:fillRect/>
                      </a:stretch>
                    </p:blipFill>
                    <p:spPr>
                      <a:xfrm>
                        <a:off x="517525" y="2609875"/>
                        <a:ext cx="7713663" cy="2514600"/>
                      </a:xfrm>
                      <a:prstGeom prst="rect">
                        <a:avLst/>
                      </a:prstGeom>
                    </p:spPr>
                  </p:pic>
                </p:oleObj>
              </mc:Fallback>
            </mc:AlternateContent>
          </a:graphicData>
        </a:graphic>
      </p:graphicFrame>
    </p:spTree>
    <p:extLst>
      <p:ext uri="{BB962C8B-B14F-4D97-AF65-F5344CB8AC3E}">
        <p14:creationId xmlns:p14="http://schemas.microsoft.com/office/powerpoint/2010/main" val="457091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Heston</a:t>
            </a:r>
            <a:r>
              <a:rPr lang="en-US" dirty="0" smtClean="0"/>
              <a:t> Stochastic Volatility</a:t>
            </a:r>
            <a:endParaRPr lang="en-US" dirty="0"/>
          </a:p>
        </p:txBody>
      </p:sp>
      <p:sp>
        <p:nvSpPr>
          <p:cNvPr id="3" name="Content Placeholder 2"/>
          <p:cNvSpPr>
            <a:spLocks noGrp="1"/>
          </p:cNvSpPr>
          <p:nvPr>
            <p:ph idx="1"/>
          </p:nvPr>
        </p:nvSpPr>
        <p:spPr/>
        <p:txBody>
          <a:bodyPr/>
          <a:lstStyle/>
          <a:p>
            <a:r>
              <a:rPr lang="en-US" dirty="0" smtClean="0"/>
              <a:t>Write down the PDE that f must satisfy</a:t>
            </a:r>
          </a:p>
          <a:p>
            <a:endParaRPr lang="en-US" dirty="0"/>
          </a:p>
          <a:p>
            <a:endParaRPr lang="en-US" dirty="0" smtClean="0"/>
          </a:p>
          <a:p>
            <a:endParaRPr lang="en-US" dirty="0"/>
          </a:p>
          <a:p>
            <a:endParaRPr lang="en-US" dirty="0" smtClean="0"/>
          </a:p>
          <a:p>
            <a:r>
              <a:rPr lang="en-US" dirty="0" smtClean="0"/>
              <a:t>Also need an initial condition to define f(T=t), which we get from the definition of f</a:t>
            </a:r>
          </a:p>
          <a:p>
            <a:endParaRPr lang="en-US" dirty="0"/>
          </a:p>
          <a:p>
            <a:endParaRPr lang="en-US" dirty="0" smtClean="0"/>
          </a:p>
          <a:p>
            <a:r>
              <a:rPr lang="en-US" dirty="0" smtClean="0"/>
              <a:t>The initial condition depends only on </a:t>
            </a:r>
            <a:r>
              <a:rPr lang="en-US" dirty="0" err="1" smtClean="0"/>
              <a:t>x</a:t>
            </a:r>
            <a:r>
              <a:rPr lang="en-US" baseline="-25000" dirty="0" err="1" smtClean="0"/>
              <a:t>t</a:t>
            </a:r>
            <a:r>
              <a:rPr lang="en-US" dirty="0" smtClean="0"/>
              <a:t>, not at all on </a:t>
            </a:r>
            <a:r>
              <a:rPr lang="en-US" dirty="0" err="1" smtClean="0"/>
              <a:t>v</a:t>
            </a:r>
            <a:r>
              <a:rPr lang="en-US" baseline="-25000" dirty="0" err="1" smtClean="0"/>
              <a:t>t</a:t>
            </a:r>
            <a:endParaRPr lang="en-US" baseline="-25000" dirty="0"/>
          </a:p>
        </p:txBody>
      </p:sp>
      <p:graphicFrame>
        <p:nvGraphicFramePr>
          <p:cNvPr id="4" name="Object 3"/>
          <p:cNvGraphicFramePr>
            <a:graphicFrameLocks noChangeAspect="1"/>
          </p:cNvGraphicFramePr>
          <p:nvPr>
            <p:extLst>
              <p:ext uri="{D42A27DB-BD31-4B8C-83A1-F6EECF244321}">
                <p14:modId xmlns:p14="http://schemas.microsoft.com/office/powerpoint/2010/main" val="2605273061"/>
              </p:ext>
            </p:extLst>
          </p:nvPr>
        </p:nvGraphicFramePr>
        <p:xfrm>
          <a:off x="457200" y="2458138"/>
          <a:ext cx="7119937" cy="830263"/>
        </p:xfrm>
        <a:graphic>
          <a:graphicData uri="http://schemas.openxmlformats.org/presentationml/2006/ole">
            <mc:AlternateContent xmlns:mc="http://schemas.openxmlformats.org/markup-compatibility/2006">
              <mc:Choice xmlns:v="urn:schemas-microsoft-com:vml" Requires="v">
                <p:oleObj spid="_x0000_s23646" name="Equation" r:id="rId4" imgW="3810000" imgH="444500" progId="Equation.3">
                  <p:embed/>
                </p:oleObj>
              </mc:Choice>
              <mc:Fallback>
                <p:oleObj name="Equation" r:id="rId4" imgW="3810000" imgH="444500" progId="Equation.3">
                  <p:embed/>
                  <p:pic>
                    <p:nvPicPr>
                      <p:cNvPr id="0" name=""/>
                      <p:cNvPicPr/>
                      <p:nvPr/>
                    </p:nvPicPr>
                    <p:blipFill>
                      <a:blip r:embed="rId5"/>
                      <a:stretch>
                        <a:fillRect/>
                      </a:stretch>
                    </p:blipFill>
                    <p:spPr>
                      <a:xfrm>
                        <a:off x="457200" y="2458138"/>
                        <a:ext cx="7119937" cy="8302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98003588"/>
              </p:ext>
            </p:extLst>
          </p:nvPr>
        </p:nvGraphicFramePr>
        <p:xfrm>
          <a:off x="2808713" y="4535709"/>
          <a:ext cx="2240964" cy="576248"/>
        </p:xfrm>
        <a:graphic>
          <a:graphicData uri="http://schemas.openxmlformats.org/presentationml/2006/ole">
            <mc:AlternateContent xmlns:mc="http://schemas.openxmlformats.org/markup-compatibility/2006">
              <mc:Choice xmlns:v="urn:schemas-microsoft-com:vml" Requires="v">
                <p:oleObj spid="_x0000_s23647" name="Equation" r:id="rId6" imgW="889000" imgH="228600" progId="Equation.3">
                  <p:embed/>
                </p:oleObj>
              </mc:Choice>
              <mc:Fallback>
                <p:oleObj name="Equation" r:id="rId6" imgW="889000" imgH="228600" progId="Equation.3">
                  <p:embed/>
                  <p:pic>
                    <p:nvPicPr>
                      <p:cNvPr id="0" name=""/>
                      <p:cNvPicPr/>
                      <p:nvPr/>
                    </p:nvPicPr>
                    <p:blipFill>
                      <a:blip r:embed="rId7"/>
                      <a:stretch>
                        <a:fillRect/>
                      </a:stretch>
                    </p:blipFill>
                    <p:spPr>
                      <a:xfrm>
                        <a:off x="2808713" y="4535709"/>
                        <a:ext cx="2240964" cy="576248"/>
                      </a:xfrm>
                      <a:prstGeom prst="rect">
                        <a:avLst/>
                      </a:prstGeom>
                    </p:spPr>
                  </p:pic>
                </p:oleObj>
              </mc:Fallback>
            </mc:AlternateContent>
          </a:graphicData>
        </a:graphic>
      </p:graphicFrame>
    </p:spTree>
    <p:extLst>
      <p:ext uri="{BB962C8B-B14F-4D97-AF65-F5344CB8AC3E}">
        <p14:creationId xmlns:p14="http://schemas.microsoft.com/office/powerpoint/2010/main" val="4292571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Heston</a:t>
            </a:r>
            <a:r>
              <a:rPr lang="en-US" dirty="0" smtClean="0"/>
              <a:t> Stochastic Volatility</a:t>
            </a:r>
            <a:endParaRPr lang="en-US" dirty="0"/>
          </a:p>
        </p:txBody>
      </p:sp>
      <p:sp>
        <p:nvSpPr>
          <p:cNvPr id="3" name="Content Placeholder 2"/>
          <p:cNvSpPr>
            <a:spLocks noGrp="1"/>
          </p:cNvSpPr>
          <p:nvPr>
            <p:ph idx="1"/>
          </p:nvPr>
        </p:nvSpPr>
        <p:spPr/>
        <p:txBody>
          <a:bodyPr/>
          <a:lstStyle/>
          <a:p>
            <a:r>
              <a:rPr lang="en-US" dirty="0" smtClean="0"/>
              <a:t>All the factors in front of the derivatives in that PDE are constants or are linear in v</a:t>
            </a:r>
          </a:p>
          <a:p>
            <a:endParaRPr lang="en-US" dirty="0" smtClean="0"/>
          </a:p>
          <a:p>
            <a:r>
              <a:rPr lang="en-US" dirty="0" smtClean="0"/>
              <a:t>Guess a functional form for f and see if that helps:</a:t>
            </a:r>
          </a:p>
          <a:p>
            <a:endParaRPr lang="en-US" dirty="0"/>
          </a:p>
          <a:p>
            <a:endParaRPr lang="en-US" dirty="0" smtClean="0"/>
          </a:p>
          <a:p>
            <a:endParaRPr lang="en-US" dirty="0"/>
          </a:p>
          <a:p>
            <a:endParaRPr lang="en-US" dirty="0" smtClean="0"/>
          </a:p>
          <a:p>
            <a:r>
              <a:rPr lang="en-US" dirty="0" smtClean="0"/>
              <a:t>A and B here are functions only of time t, not of x or v</a:t>
            </a:r>
          </a:p>
          <a:p>
            <a:r>
              <a:rPr lang="en-US" dirty="0" smtClean="0"/>
              <a:t>Now we can plug this form back into the PDE and see whether there exist forms for A and B that satisfy the PDE and its initial condition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44594834"/>
              </p:ext>
            </p:extLst>
          </p:nvPr>
        </p:nvGraphicFramePr>
        <p:xfrm>
          <a:off x="1582803" y="3455455"/>
          <a:ext cx="4720055" cy="706150"/>
        </p:xfrm>
        <a:graphic>
          <a:graphicData uri="http://schemas.openxmlformats.org/presentationml/2006/ole">
            <mc:AlternateContent xmlns:mc="http://schemas.openxmlformats.org/markup-compatibility/2006">
              <mc:Choice xmlns:v="urn:schemas-microsoft-com:vml" Requires="v">
                <p:oleObj spid="_x0000_s24621" name="Equation" r:id="rId4" imgW="1612900" imgH="241300" progId="Equation.3">
                  <p:embed/>
                </p:oleObj>
              </mc:Choice>
              <mc:Fallback>
                <p:oleObj name="Equation" r:id="rId4" imgW="1612900" imgH="241300" progId="Equation.3">
                  <p:embed/>
                  <p:pic>
                    <p:nvPicPr>
                      <p:cNvPr id="0" name=""/>
                      <p:cNvPicPr/>
                      <p:nvPr/>
                    </p:nvPicPr>
                    <p:blipFill>
                      <a:blip r:embed="rId5"/>
                      <a:stretch>
                        <a:fillRect/>
                      </a:stretch>
                    </p:blipFill>
                    <p:spPr>
                      <a:xfrm>
                        <a:off x="1582803" y="3455455"/>
                        <a:ext cx="4720055" cy="706150"/>
                      </a:xfrm>
                      <a:prstGeom prst="rect">
                        <a:avLst/>
                      </a:prstGeom>
                    </p:spPr>
                  </p:pic>
                </p:oleObj>
              </mc:Fallback>
            </mc:AlternateContent>
          </a:graphicData>
        </a:graphic>
      </p:graphicFrame>
    </p:spTree>
    <p:extLst>
      <p:ext uri="{BB962C8B-B14F-4D97-AF65-F5344CB8AC3E}">
        <p14:creationId xmlns:p14="http://schemas.microsoft.com/office/powerpoint/2010/main" val="1112503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Heston</a:t>
            </a:r>
            <a:r>
              <a:rPr lang="en-US" dirty="0" smtClean="0"/>
              <a:t> Stochastic Volatility</a:t>
            </a:r>
            <a:endParaRPr lang="en-US" dirty="0"/>
          </a:p>
        </p:txBody>
      </p:sp>
      <p:sp>
        <p:nvSpPr>
          <p:cNvPr id="3" name="Content Placeholder 2"/>
          <p:cNvSpPr>
            <a:spLocks noGrp="1"/>
          </p:cNvSpPr>
          <p:nvPr>
            <p:ph idx="1"/>
          </p:nvPr>
        </p:nvSpPr>
        <p:spPr/>
        <p:txBody>
          <a:bodyPr/>
          <a:lstStyle/>
          <a:p>
            <a:r>
              <a:rPr lang="en-US" dirty="0" smtClean="0"/>
              <a:t>When you do this, and realize that the PDE has to solve for all values of v, you reduce the PDE to two simultaneous ordinary differential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22180949"/>
              </p:ext>
            </p:extLst>
          </p:nvPr>
        </p:nvGraphicFramePr>
        <p:xfrm>
          <a:off x="1863224" y="2951261"/>
          <a:ext cx="5251716" cy="3041978"/>
        </p:xfrm>
        <a:graphic>
          <a:graphicData uri="http://schemas.openxmlformats.org/presentationml/2006/ole">
            <mc:AlternateContent xmlns:mc="http://schemas.openxmlformats.org/markup-compatibility/2006">
              <mc:Choice xmlns:v="urn:schemas-microsoft-com:vml" Requires="v">
                <p:oleObj spid="_x0000_s25642" name="Equation" r:id="rId4" imgW="2324100" imgH="1346200" progId="Equation.3">
                  <p:embed/>
                </p:oleObj>
              </mc:Choice>
              <mc:Fallback>
                <p:oleObj name="Equation" r:id="rId4" imgW="2324100" imgH="1346200" progId="Equation.3">
                  <p:embed/>
                  <p:pic>
                    <p:nvPicPr>
                      <p:cNvPr id="0" name=""/>
                      <p:cNvPicPr/>
                      <p:nvPr/>
                    </p:nvPicPr>
                    <p:blipFill>
                      <a:blip r:embed="rId5"/>
                      <a:stretch>
                        <a:fillRect/>
                      </a:stretch>
                    </p:blipFill>
                    <p:spPr>
                      <a:xfrm>
                        <a:off x="1863224" y="2951261"/>
                        <a:ext cx="5251716" cy="3041978"/>
                      </a:xfrm>
                      <a:prstGeom prst="rect">
                        <a:avLst/>
                      </a:prstGeom>
                    </p:spPr>
                  </p:pic>
                </p:oleObj>
              </mc:Fallback>
            </mc:AlternateContent>
          </a:graphicData>
        </a:graphic>
      </p:graphicFrame>
    </p:spTree>
    <p:extLst>
      <p:ext uri="{BB962C8B-B14F-4D97-AF65-F5344CB8AC3E}">
        <p14:creationId xmlns:p14="http://schemas.microsoft.com/office/powerpoint/2010/main" val="3695555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Heston</a:t>
            </a:r>
            <a:r>
              <a:rPr lang="en-US" dirty="0" smtClean="0"/>
              <a:t> Stochastic Volatility</a:t>
            </a:r>
            <a:endParaRPr lang="en-US" dirty="0"/>
          </a:p>
        </p:txBody>
      </p:sp>
      <p:sp>
        <p:nvSpPr>
          <p:cNvPr id="3" name="Content Placeholder 2"/>
          <p:cNvSpPr>
            <a:spLocks noGrp="1"/>
          </p:cNvSpPr>
          <p:nvPr>
            <p:ph idx="1"/>
          </p:nvPr>
        </p:nvSpPr>
        <p:spPr/>
        <p:txBody>
          <a:bodyPr/>
          <a:lstStyle/>
          <a:p>
            <a:r>
              <a:rPr lang="en-US" dirty="0" smtClean="0"/>
              <a:t>To get vanilla prices you could inverse-FT (one numerical integration) and then integrate over the PDF to get a vanilla price (a second numerical integration)</a:t>
            </a:r>
          </a:p>
          <a:p>
            <a:endParaRPr lang="en-US" dirty="0"/>
          </a:p>
          <a:p>
            <a:r>
              <a:rPr lang="en-US" dirty="0" smtClean="0"/>
              <a:t>Turns out there’s a beautiful way to reduce that two-dimensional numerical integration to just one numerical integration</a:t>
            </a:r>
          </a:p>
          <a:p>
            <a:pPr lvl="1"/>
            <a:r>
              <a:rPr lang="en-US" dirty="0" smtClean="0"/>
              <a:t>Significant computational savings</a:t>
            </a:r>
          </a:p>
          <a:p>
            <a:pPr lvl="1"/>
            <a:r>
              <a:rPr lang="en-US" dirty="0" smtClean="0"/>
              <a:t>Plus more robust</a:t>
            </a:r>
            <a:endParaRPr lang="en-US" dirty="0"/>
          </a:p>
        </p:txBody>
      </p:sp>
    </p:spTree>
    <p:extLst>
      <p:ext uri="{BB962C8B-B14F-4D97-AF65-F5344CB8AC3E}">
        <p14:creationId xmlns:p14="http://schemas.microsoft.com/office/powerpoint/2010/main" val="2537470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Heston</a:t>
            </a:r>
            <a:r>
              <a:rPr lang="en-US" dirty="0" smtClean="0"/>
              <a:t> Stochastic Volatility</a:t>
            </a:r>
            <a:endParaRPr lang="en-US" dirty="0"/>
          </a:p>
        </p:txBody>
      </p:sp>
      <p:sp>
        <p:nvSpPr>
          <p:cNvPr id="3" name="Content Placeholder 2"/>
          <p:cNvSpPr>
            <a:spLocks noGrp="1"/>
          </p:cNvSpPr>
          <p:nvPr>
            <p:ph idx="1"/>
          </p:nvPr>
        </p:nvSpPr>
        <p:spPr/>
        <p:txBody>
          <a:bodyPr/>
          <a:lstStyle/>
          <a:p>
            <a:r>
              <a:rPr lang="en-US" dirty="0" smtClean="0"/>
              <a:t>Call price from characteristic function of ending x=</a:t>
            </a:r>
            <a:r>
              <a:rPr lang="en-US" dirty="0" err="1" smtClean="0"/>
              <a:t>ln</a:t>
            </a:r>
            <a:r>
              <a:rPr lang="en-US" dirty="0" smtClean="0"/>
              <a:t>(spot)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C(K) = call option price for strike=K (no discounting included!)</a:t>
            </a:r>
          </a:p>
          <a:p>
            <a:r>
              <a:rPr lang="en-US" dirty="0" smtClean="0"/>
              <a:t>F = forward to settlement time T, S = current spot</a:t>
            </a:r>
          </a:p>
          <a:p>
            <a:r>
              <a:rPr lang="en-US" dirty="0" smtClean="0"/>
              <a:t>f(</a:t>
            </a:r>
            <a:r>
              <a:rPr lang="en-US" dirty="0" smtClean="0">
                <a:latin typeface="Symbol" charset="2"/>
                <a:cs typeface="Symbol" charset="2"/>
              </a:rPr>
              <a:t>q</a:t>
            </a:r>
            <a:r>
              <a:rPr lang="en-US" dirty="0" smtClean="0"/>
              <a:t>) = characteristic function we just derived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59846263"/>
              </p:ext>
            </p:extLst>
          </p:nvPr>
        </p:nvGraphicFramePr>
        <p:xfrm>
          <a:off x="202681" y="1992313"/>
          <a:ext cx="8075612" cy="2249487"/>
        </p:xfrm>
        <a:graphic>
          <a:graphicData uri="http://schemas.openxmlformats.org/presentationml/2006/ole">
            <mc:AlternateContent xmlns:mc="http://schemas.openxmlformats.org/markup-compatibility/2006">
              <mc:Choice xmlns:v="urn:schemas-microsoft-com:vml" Requires="v">
                <p:oleObj spid="_x0000_s26663" name="Equation" r:id="rId4" imgW="2552700" imgH="711200" progId="Equation.3">
                  <p:embed/>
                </p:oleObj>
              </mc:Choice>
              <mc:Fallback>
                <p:oleObj name="Equation" r:id="rId4" imgW="2552700" imgH="711200" progId="Equation.3">
                  <p:embed/>
                  <p:pic>
                    <p:nvPicPr>
                      <p:cNvPr id="0" name=""/>
                      <p:cNvPicPr/>
                      <p:nvPr/>
                    </p:nvPicPr>
                    <p:blipFill>
                      <a:blip r:embed="rId5"/>
                      <a:stretch>
                        <a:fillRect/>
                      </a:stretch>
                    </p:blipFill>
                    <p:spPr>
                      <a:xfrm>
                        <a:off x="202681" y="1992313"/>
                        <a:ext cx="8075612" cy="2249487"/>
                      </a:xfrm>
                      <a:prstGeom prst="rect">
                        <a:avLst/>
                      </a:prstGeom>
                    </p:spPr>
                  </p:pic>
                </p:oleObj>
              </mc:Fallback>
            </mc:AlternateContent>
          </a:graphicData>
        </a:graphic>
      </p:graphicFrame>
    </p:spTree>
    <p:extLst>
      <p:ext uri="{BB962C8B-B14F-4D97-AF65-F5344CB8AC3E}">
        <p14:creationId xmlns:p14="http://schemas.microsoft.com/office/powerpoint/2010/main" val="422808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Desk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1833520"/>
              </p:ext>
            </p:extLst>
          </p:nvPr>
        </p:nvGraphicFramePr>
        <p:xfrm>
          <a:off x="457200" y="1600198"/>
          <a:ext cx="7620000" cy="4136715"/>
        </p:xfrm>
        <a:graphic>
          <a:graphicData uri="http://schemas.openxmlformats.org/drawingml/2006/table">
            <a:tbl>
              <a:tblPr firstRow="1" bandRow="1">
                <a:tableStyleId>{5C22544A-7EE6-4342-B048-85BDC9FD1C3A}</a:tableStyleId>
              </a:tblPr>
              <a:tblGrid>
                <a:gridCol w="1641061"/>
                <a:gridCol w="2683565"/>
                <a:gridCol w="3295374"/>
              </a:tblGrid>
              <a:tr h="487366">
                <a:tc>
                  <a:txBody>
                    <a:bodyPr/>
                    <a:lstStyle/>
                    <a:p>
                      <a:r>
                        <a:rPr lang="en-US" dirty="0" smtClean="0"/>
                        <a:t>Desk Structure</a:t>
                      </a:r>
                      <a:endParaRPr lang="en-US" dirty="0"/>
                    </a:p>
                  </a:txBody>
                  <a:tcPr/>
                </a:tc>
                <a:tc>
                  <a:txBody>
                    <a:bodyPr/>
                    <a:lstStyle/>
                    <a:p>
                      <a:r>
                        <a:rPr lang="en-US" dirty="0" smtClean="0"/>
                        <a:t>Pros</a:t>
                      </a:r>
                      <a:endParaRPr lang="en-US" dirty="0"/>
                    </a:p>
                  </a:txBody>
                  <a:tcPr/>
                </a:tc>
                <a:tc>
                  <a:txBody>
                    <a:bodyPr/>
                    <a:lstStyle/>
                    <a:p>
                      <a:r>
                        <a:rPr lang="en-US" dirty="0" smtClean="0"/>
                        <a:t>Cons</a:t>
                      </a:r>
                      <a:endParaRPr lang="en-US" dirty="0"/>
                    </a:p>
                  </a:txBody>
                  <a:tcPr/>
                </a:tc>
              </a:tr>
              <a:tr h="1700349">
                <a:tc>
                  <a:txBody>
                    <a:bodyPr/>
                    <a:lstStyle/>
                    <a:p>
                      <a:r>
                        <a:rPr lang="en-US" dirty="0" smtClean="0"/>
                        <a:t>One joint</a:t>
                      </a:r>
                      <a:r>
                        <a:rPr lang="en-US" baseline="0" dirty="0" smtClean="0"/>
                        <a:t> book</a:t>
                      </a:r>
                      <a:endParaRPr lang="en-US" dirty="0"/>
                    </a:p>
                  </a:txBody>
                  <a:tcPr/>
                </a:tc>
                <a:tc>
                  <a:txBody>
                    <a:bodyPr/>
                    <a:lstStyle/>
                    <a:p>
                      <a:pPr marL="285750" indent="-285750">
                        <a:buFont typeface="Arial"/>
                        <a:buChar char="•"/>
                      </a:pPr>
                      <a:r>
                        <a:rPr lang="en-US" dirty="0" smtClean="0"/>
                        <a:t>No gaming of prices between vanilla</a:t>
                      </a:r>
                      <a:r>
                        <a:rPr lang="en-US" baseline="0" dirty="0" smtClean="0"/>
                        <a:t> and exotic traders</a:t>
                      </a:r>
                    </a:p>
                    <a:p>
                      <a:pPr marL="285750" indent="-285750">
                        <a:buFont typeface="Arial"/>
                        <a:buChar char="•"/>
                      </a:pPr>
                      <a:r>
                        <a:rPr lang="en-US" baseline="0" dirty="0" smtClean="0"/>
                        <a:t>Expert risk managers manage all the risk</a:t>
                      </a:r>
                    </a:p>
                  </a:txBody>
                  <a:tcPr/>
                </a:tc>
                <a:tc>
                  <a:txBody>
                    <a:bodyPr/>
                    <a:lstStyle/>
                    <a:p>
                      <a:pPr marL="285750" indent="-285750">
                        <a:buFont typeface="Arial"/>
                        <a:buChar char="•"/>
                      </a:pPr>
                      <a:r>
                        <a:rPr lang="en-US" dirty="0" smtClean="0"/>
                        <a:t>Vanilla</a:t>
                      </a:r>
                      <a:r>
                        <a:rPr lang="en-US" baseline="0" dirty="0" smtClean="0"/>
                        <a:t> traders have a tough time with exotic risks</a:t>
                      </a:r>
                    </a:p>
                    <a:p>
                      <a:pPr marL="285750" indent="-285750">
                        <a:buFont typeface="Arial"/>
                        <a:buChar char="•"/>
                      </a:pPr>
                      <a:r>
                        <a:rPr lang="en-US" baseline="0" dirty="0" smtClean="0"/>
                        <a:t>Hard to separate out PNL performance of just the exotics</a:t>
                      </a:r>
                      <a:endParaRPr lang="en-US" dirty="0"/>
                    </a:p>
                  </a:txBody>
                  <a:tcPr/>
                </a:tc>
              </a:tr>
              <a:tr h="1949000">
                <a:tc>
                  <a:txBody>
                    <a:bodyPr/>
                    <a:lstStyle/>
                    <a:p>
                      <a:r>
                        <a:rPr lang="en-US" dirty="0" smtClean="0"/>
                        <a:t>Separate</a:t>
                      </a:r>
                      <a:r>
                        <a:rPr lang="en-US" baseline="0" dirty="0" smtClean="0"/>
                        <a:t> books</a:t>
                      </a:r>
                      <a:endParaRPr lang="en-US" dirty="0"/>
                    </a:p>
                  </a:txBody>
                  <a:tcPr/>
                </a:tc>
                <a:tc>
                  <a:txBody>
                    <a:bodyPr/>
                    <a:lstStyle/>
                    <a:p>
                      <a:pPr marL="285750" indent="-285750">
                        <a:buFont typeface="Arial"/>
                        <a:buChar char="•"/>
                      </a:pPr>
                      <a:r>
                        <a:rPr lang="en-US" dirty="0" smtClean="0"/>
                        <a:t>Easy to track PNL performance of exotics</a:t>
                      </a:r>
                    </a:p>
                    <a:p>
                      <a:pPr marL="285750" indent="-285750">
                        <a:buFont typeface="Arial"/>
                        <a:buChar char="•"/>
                      </a:pPr>
                      <a:r>
                        <a:rPr lang="en-US" dirty="0" smtClean="0"/>
                        <a:t>Exotic traders understand</a:t>
                      </a:r>
                      <a:r>
                        <a:rPr lang="en-US" baseline="0" dirty="0" smtClean="0"/>
                        <a:t> exotic risks between than vanilla traders</a:t>
                      </a:r>
                      <a:endParaRPr lang="en-US" dirty="0"/>
                    </a:p>
                  </a:txBody>
                  <a:tcPr/>
                </a:tc>
                <a:tc>
                  <a:txBody>
                    <a:bodyPr/>
                    <a:lstStyle/>
                    <a:p>
                      <a:pPr marL="285750" indent="-285750">
                        <a:buFont typeface="Arial"/>
                        <a:buChar char="•"/>
                      </a:pPr>
                      <a:r>
                        <a:rPr lang="en-US" dirty="0" smtClean="0"/>
                        <a:t>Vanilla traders</a:t>
                      </a:r>
                      <a:r>
                        <a:rPr lang="en-US" baseline="0" dirty="0" smtClean="0"/>
                        <a:t> have a captive market for hedges and price accordingly</a:t>
                      </a:r>
                    </a:p>
                    <a:p>
                      <a:pPr marL="285750" indent="-285750">
                        <a:buFont typeface="Arial"/>
                        <a:buChar char="•"/>
                      </a:pPr>
                      <a:r>
                        <a:rPr lang="en-US" baseline="0" dirty="0" smtClean="0"/>
                        <a:t>Exotic traders often focused more on pricing than ongoing risk management</a:t>
                      </a:r>
                      <a:endParaRPr lang="en-US" dirty="0"/>
                    </a:p>
                  </a:txBody>
                  <a:tcPr/>
                </a:tc>
              </a:tr>
            </a:tbl>
          </a:graphicData>
        </a:graphic>
      </p:graphicFrame>
    </p:spTree>
    <p:extLst>
      <p:ext uri="{BB962C8B-B14F-4D97-AF65-F5344CB8AC3E}">
        <p14:creationId xmlns:p14="http://schemas.microsoft.com/office/powerpoint/2010/main" val="282075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Vanilla Structures</a:t>
            </a:r>
            <a:endParaRPr lang="en-US" dirty="0"/>
          </a:p>
        </p:txBody>
      </p:sp>
      <p:sp>
        <p:nvSpPr>
          <p:cNvPr id="3" name="Content Placeholder 2"/>
          <p:cNvSpPr>
            <a:spLocks noGrp="1"/>
          </p:cNvSpPr>
          <p:nvPr>
            <p:ph idx="1"/>
          </p:nvPr>
        </p:nvSpPr>
        <p:spPr/>
        <p:txBody>
          <a:bodyPr/>
          <a:lstStyle/>
          <a:p>
            <a:r>
              <a:rPr lang="en-US" dirty="0" smtClean="0"/>
              <a:t>European-exercise products that have a payout that is more complex than a vanilla option</a:t>
            </a:r>
          </a:p>
          <a:p>
            <a:endParaRPr lang="en-US" dirty="0"/>
          </a:p>
          <a:p>
            <a:r>
              <a:rPr lang="en-US" dirty="0" smtClean="0"/>
              <a:t>European digitals</a:t>
            </a:r>
          </a:p>
          <a:p>
            <a:pPr lvl="1"/>
            <a:r>
              <a:rPr lang="en-US" dirty="0" smtClean="0"/>
              <a:t>Pays 1 unit of currency if spot on an expiration date is past a barrier</a:t>
            </a:r>
          </a:p>
          <a:p>
            <a:endParaRPr lang="en-US" dirty="0"/>
          </a:p>
          <a:p>
            <a:r>
              <a:rPr lang="en-US" dirty="0" smtClean="0"/>
              <a:t>European knockouts</a:t>
            </a:r>
          </a:p>
          <a:p>
            <a:pPr lvl="1"/>
            <a:r>
              <a:rPr lang="en-US" dirty="0" smtClean="0"/>
              <a:t>Vanilla that knocks against a spot fixing on its expiration date</a:t>
            </a:r>
          </a:p>
          <a:p>
            <a:pPr lvl="1"/>
            <a:r>
              <a:rPr lang="en-US" dirty="0" smtClean="0"/>
              <a:t>Only makes sense for “in-the-money” barrier levels</a:t>
            </a:r>
          </a:p>
          <a:p>
            <a:pPr lvl="2"/>
            <a:r>
              <a:rPr lang="en-US" dirty="0" smtClean="0"/>
              <a:t>Where the option is ITM when the barrier is hit</a:t>
            </a:r>
            <a:endParaRPr lang="en-US" dirty="0"/>
          </a:p>
        </p:txBody>
      </p:sp>
    </p:spTree>
    <p:extLst>
      <p:ext uri="{BB962C8B-B14F-4D97-AF65-F5344CB8AC3E}">
        <p14:creationId xmlns:p14="http://schemas.microsoft.com/office/powerpoint/2010/main" val="270209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Vanilla Exotics</a:t>
            </a:r>
            <a:endParaRPr lang="en-US" dirty="0"/>
          </a:p>
        </p:txBody>
      </p:sp>
      <p:sp>
        <p:nvSpPr>
          <p:cNvPr id="3" name="Content Placeholder 2"/>
          <p:cNvSpPr>
            <a:spLocks noGrp="1"/>
          </p:cNvSpPr>
          <p:nvPr>
            <p:ph idx="1"/>
          </p:nvPr>
        </p:nvSpPr>
        <p:spPr/>
        <p:txBody>
          <a:bodyPr>
            <a:normAutofit lnSpcReduction="10000"/>
          </a:bodyPr>
          <a:lstStyle/>
          <a:p>
            <a:r>
              <a:rPr lang="en-US" dirty="0" smtClean="0"/>
              <a:t>Called “vanilla” because they are so liquid</a:t>
            </a:r>
          </a:p>
          <a:p>
            <a:pPr lvl="1"/>
            <a:r>
              <a:rPr lang="en-US" dirty="0" smtClean="0"/>
              <a:t>In many cases bid/ask spreads are comparable to vanilla options</a:t>
            </a:r>
          </a:p>
          <a:p>
            <a:endParaRPr lang="en-US" dirty="0"/>
          </a:p>
          <a:p>
            <a:r>
              <a:rPr lang="en-US" dirty="0" smtClean="0"/>
              <a:t>Knockout options</a:t>
            </a:r>
          </a:p>
          <a:p>
            <a:pPr lvl="1"/>
            <a:r>
              <a:rPr lang="en-US" dirty="0" smtClean="0"/>
              <a:t>Vanilla option whose price goes to zero if a barrier is touched at any point before expiration</a:t>
            </a:r>
          </a:p>
          <a:p>
            <a:pPr lvl="1"/>
            <a:r>
              <a:rPr lang="en-US" dirty="0" smtClean="0"/>
              <a:t>Also knock-in versions</a:t>
            </a:r>
          </a:p>
          <a:p>
            <a:endParaRPr lang="en-US" dirty="0"/>
          </a:p>
          <a:p>
            <a:r>
              <a:rPr lang="en-US" dirty="0" smtClean="0"/>
              <a:t>One touch binary options</a:t>
            </a:r>
          </a:p>
          <a:p>
            <a:pPr lvl="1"/>
            <a:r>
              <a:rPr lang="en-US" dirty="0" smtClean="0"/>
              <a:t>Get 1 unit of currency if a spot touches a barrier before expiration</a:t>
            </a:r>
          </a:p>
          <a:p>
            <a:endParaRPr lang="en-US" dirty="0"/>
          </a:p>
          <a:p>
            <a:r>
              <a:rPr lang="en-US" dirty="0" smtClean="0"/>
              <a:t>Range binary options</a:t>
            </a:r>
          </a:p>
          <a:p>
            <a:pPr lvl="1"/>
            <a:r>
              <a:rPr lang="en-US" dirty="0" smtClean="0"/>
              <a:t>Get 1 unit of currency if spot does not leave a range by expiration</a:t>
            </a:r>
            <a:endParaRPr lang="en-US" dirty="0"/>
          </a:p>
        </p:txBody>
      </p:sp>
    </p:spTree>
    <p:extLst>
      <p:ext uri="{BB962C8B-B14F-4D97-AF65-F5344CB8AC3E}">
        <p14:creationId xmlns:p14="http://schemas.microsoft.com/office/powerpoint/2010/main" val="135792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Vanilla Exotics</a:t>
            </a:r>
            <a:endParaRPr lang="en-US" dirty="0"/>
          </a:p>
        </p:txBody>
      </p:sp>
      <p:sp>
        <p:nvSpPr>
          <p:cNvPr id="3" name="Content Placeholder 2"/>
          <p:cNvSpPr>
            <a:spLocks noGrp="1"/>
          </p:cNvSpPr>
          <p:nvPr>
            <p:ph idx="1"/>
          </p:nvPr>
        </p:nvSpPr>
        <p:spPr/>
        <p:txBody>
          <a:bodyPr/>
          <a:lstStyle/>
          <a:p>
            <a:r>
              <a:rPr lang="en-US" dirty="0" smtClean="0"/>
              <a:t>Barriers are mostly continuous, not once-per-day discrete</a:t>
            </a:r>
          </a:p>
          <a:p>
            <a:pPr lvl="1"/>
            <a:r>
              <a:rPr lang="en-US" dirty="0" smtClean="0"/>
              <a:t>No fixings – lots of dealer discretion on whether spot traded through a barrier</a:t>
            </a:r>
          </a:p>
          <a:p>
            <a:endParaRPr lang="en-US" dirty="0"/>
          </a:p>
          <a:p>
            <a:r>
              <a:rPr lang="en-US" dirty="0" smtClean="0"/>
              <a:t>Dealers are often incentivized to avoid having a barrier be touched, or for a barrier to be touched</a:t>
            </a:r>
          </a:p>
          <a:p>
            <a:pPr lvl="1"/>
            <a:r>
              <a:rPr lang="en-US" dirty="0" smtClean="0"/>
              <a:t>Mostly because it’s very hard to hedge out specific barrier risk</a:t>
            </a:r>
          </a:p>
          <a:p>
            <a:pPr lvl="2"/>
            <a:r>
              <a:rPr lang="en-US" dirty="0" smtClean="0"/>
              <a:t>PNL performance around the barrier when time to expiration is small can be largely </a:t>
            </a:r>
            <a:r>
              <a:rPr lang="en-US" dirty="0" err="1" smtClean="0"/>
              <a:t>unhedgeable</a:t>
            </a:r>
            <a:endParaRPr lang="en-US" dirty="0" smtClean="0"/>
          </a:p>
          <a:p>
            <a:pPr lvl="1"/>
            <a:r>
              <a:rPr lang="en-US" dirty="0" smtClean="0"/>
              <a:t>Sometimes see “weird” spot action around levels that correspond to big expiring barriers in the market</a:t>
            </a:r>
          </a:p>
          <a:p>
            <a:pPr lvl="2"/>
            <a:r>
              <a:rPr lang="en-US" dirty="0" smtClean="0"/>
              <a:t>Spot desks often want to see information about the barrier options that the exotics traders have put on, or hear about trades that were quoted but missed (and maybe traded somewhere else)</a:t>
            </a:r>
            <a:endParaRPr lang="en-US" dirty="0"/>
          </a:p>
        </p:txBody>
      </p:sp>
    </p:spTree>
    <p:extLst>
      <p:ext uri="{BB962C8B-B14F-4D97-AF65-F5344CB8AC3E}">
        <p14:creationId xmlns:p14="http://schemas.microsoft.com/office/powerpoint/2010/main" val="82686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Asset Exotics</a:t>
            </a:r>
            <a:endParaRPr lang="en-US" dirty="0"/>
          </a:p>
        </p:txBody>
      </p:sp>
      <p:sp>
        <p:nvSpPr>
          <p:cNvPr id="3" name="Content Placeholder 2"/>
          <p:cNvSpPr>
            <a:spLocks noGrp="1"/>
          </p:cNvSpPr>
          <p:nvPr>
            <p:ph idx="1"/>
          </p:nvPr>
        </p:nvSpPr>
        <p:spPr/>
        <p:txBody>
          <a:bodyPr/>
          <a:lstStyle/>
          <a:p>
            <a:r>
              <a:rPr lang="en-US" dirty="0" smtClean="0"/>
              <a:t>More complex barrier derivatives</a:t>
            </a:r>
          </a:p>
          <a:p>
            <a:pPr lvl="1"/>
            <a:r>
              <a:rPr lang="en-US" dirty="0" smtClean="0"/>
              <a:t>Window barrier options</a:t>
            </a:r>
          </a:p>
          <a:p>
            <a:pPr lvl="1"/>
            <a:r>
              <a:rPr lang="en-US" dirty="0" smtClean="0"/>
              <a:t>Knock-in knock-out options (knock into a knockout)</a:t>
            </a:r>
          </a:p>
          <a:p>
            <a:endParaRPr lang="en-US" dirty="0"/>
          </a:p>
          <a:p>
            <a:r>
              <a:rPr lang="en-US" dirty="0" smtClean="0"/>
              <a:t>Target range accrual notes</a:t>
            </a:r>
          </a:p>
          <a:p>
            <a:pPr lvl="1"/>
            <a:r>
              <a:rPr lang="en-US" dirty="0" smtClean="0"/>
              <a:t>Bond with coupons linked to FX rates (forward, option, barrier payoffs)</a:t>
            </a:r>
          </a:p>
          <a:p>
            <a:pPr lvl="1"/>
            <a:r>
              <a:rPr lang="en-US" dirty="0" smtClean="0"/>
              <a:t>If total accumulated coupon amount reaches a target, the principal is repaid immediately, otherwise not until the final settlement date</a:t>
            </a:r>
          </a:p>
          <a:p>
            <a:endParaRPr lang="en-US" dirty="0"/>
          </a:p>
          <a:p>
            <a:r>
              <a:rPr lang="en-US" dirty="0" smtClean="0"/>
              <a:t>Discrete knockout or “fadeout” options</a:t>
            </a:r>
          </a:p>
          <a:p>
            <a:pPr lvl="1"/>
            <a:r>
              <a:rPr lang="en-US" dirty="0" smtClean="0"/>
              <a:t>Knocks (or fades/accumulates notional) against daily fixes</a:t>
            </a:r>
            <a:endParaRPr lang="en-US" dirty="0"/>
          </a:p>
        </p:txBody>
      </p:sp>
    </p:spTree>
    <p:extLst>
      <p:ext uri="{BB962C8B-B14F-4D97-AF65-F5344CB8AC3E}">
        <p14:creationId xmlns:p14="http://schemas.microsoft.com/office/powerpoint/2010/main" val="62715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Products</a:t>
            </a:r>
            <a:endParaRPr lang="en-US" dirty="0"/>
          </a:p>
        </p:txBody>
      </p:sp>
      <p:sp>
        <p:nvSpPr>
          <p:cNvPr id="3" name="Content Placeholder 2"/>
          <p:cNvSpPr>
            <a:spLocks noGrp="1"/>
          </p:cNvSpPr>
          <p:nvPr>
            <p:ph idx="1"/>
          </p:nvPr>
        </p:nvSpPr>
        <p:spPr/>
        <p:txBody>
          <a:bodyPr>
            <a:normAutofit lnSpcReduction="10000"/>
          </a:bodyPr>
          <a:lstStyle/>
          <a:p>
            <a:r>
              <a:rPr lang="en-US" dirty="0" smtClean="0"/>
              <a:t>Volatility swap</a:t>
            </a:r>
          </a:p>
          <a:p>
            <a:pPr lvl="1"/>
            <a:r>
              <a:rPr lang="en-US" dirty="0" smtClean="0"/>
              <a:t>Calculate realized volatility (from daily fixings) over some period</a:t>
            </a:r>
          </a:p>
          <a:p>
            <a:pPr lvl="1"/>
            <a:r>
              <a:rPr lang="en-US" dirty="0" smtClean="0"/>
              <a:t>Swap that against a pre-agreed strike</a:t>
            </a:r>
          </a:p>
          <a:p>
            <a:r>
              <a:rPr lang="en-US" dirty="0" smtClean="0"/>
              <a:t>Variance swap</a:t>
            </a:r>
          </a:p>
          <a:p>
            <a:pPr lvl="1"/>
            <a:r>
              <a:rPr lang="en-US" dirty="0" smtClean="0"/>
              <a:t>Calculate realized volatility squared over some period</a:t>
            </a:r>
          </a:p>
          <a:p>
            <a:pPr lvl="1"/>
            <a:r>
              <a:rPr lang="en-US" dirty="0" smtClean="0"/>
              <a:t>Swap that against a pre-agreed strike (squared)</a:t>
            </a:r>
          </a:p>
          <a:p>
            <a:r>
              <a:rPr lang="en-US" dirty="0" smtClean="0"/>
              <a:t>Forward volatility agreement (FVA)</a:t>
            </a:r>
          </a:p>
          <a:p>
            <a:pPr lvl="1"/>
            <a:r>
              <a:rPr lang="en-US" dirty="0" smtClean="0"/>
              <a:t>Option starting on some date in the future (and expiring after that)</a:t>
            </a:r>
          </a:p>
          <a:p>
            <a:pPr lvl="1"/>
            <a:r>
              <a:rPr lang="en-US" dirty="0" smtClean="0"/>
              <a:t>Strike set based on spot on the start date</a:t>
            </a:r>
          </a:p>
          <a:p>
            <a:r>
              <a:rPr lang="en-US" dirty="0" smtClean="0"/>
              <a:t>Countdown options: expires when realized variance hits target</a:t>
            </a:r>
          </a:p>
          <a:p>
            <a:r>
              <a:rPr lang="en-US" dirty="0" err="1" smtClean="0"/>
              <a:t>Vol</a:t>
            </a:r>
            <a:r>
              <a:rPr lang="en-US" dirty="0" smtClean="0"/>
              <a:t> knockouts: vanillas that knock against realized </a:t>
            </a:r>
            <a:r>
              <a:rPr lang="en-US" dirty="0" err="1" smtClean="0"/>
              <a:t>vol</a:t>
            </a:r>
            <a:endParaRPr lang="en-US" dirty="0"/>
          </a:p>
        </p:txBody>
      </p:sp>
    </p:spTree>
    <p:extLst>
      <p:ext uri="{BB962C8B-B14F-4D97-AF65-F5344CB8AC3E}">
        <p14:creationId xmlns:p14="http://schemas.microsoft.com/office/powerpoint/2010/main" val="143960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16544</TotalTime>
  <Words>3833</Words>
  <Application>Microsoft Macintosh PowerPoint</Application>
  <PresentationFormat>On-screen Show (4:3)</PresentationFormat>
  <Paragraphs>399</Paragraphs>
  <Slides>36</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Adjacency</vt:lpstr>
      <vt:lpstr>Equation</vt:lpstr>
      <vt:lpstr>Lecture 5: Exotic Markets</vt:lpstr>
      <vt:lpstr>Exotic Products in FX</vt:lpstr>
      <vt:lpstr>Trading Desk Structure</vt:lpstr>
      <vt:lpstr>Trading Desk Structure</vt:lpstr>
      <vt:lpstr>Vanilla Structures</vt:lpstr>
      <vt:lpstr>Vanilla Exotics</vt:lpstr>
      <vt:lpstr>Vanilla Exotics</vt:lpstr>
      <vt:lpstr>Single Asset Exotics</vt:lpstr>
      <vt:lpstr>Volatility Products</vt:lpstr>
      <vt:lpstr>Multi-Asset Exotics (FX)</vt:lpstr>
      <vt:lpstr>Cross-Asset Exotics</vt:lpstr>
      <vt:lpstr>European Digital Pricing</vt:lpstr>
      <vt:lpstr>European Digital Pricing</vt:lpstr>
      <vt:lpstr>European Digital Pricing</vt:lpstr>
      <vt:lpstr>European Digital Bid/Ask</vt:lpstr>
      <vt:lpstr>European Digital Bid/Ask</vt:lpstr>
      <vt:lpstr>European Digital Bid/Ask</vt:lpstr>
      <vt:lpstr>OTM Knockout Pricing</vt:lpstr>
      <vt:lpstr>OTM Knockout Hedging</vt:lpstr>
      <vt:lpstr>OTM Knockout Hedging</vt:lpstr>
      <vt:lpstr>OTM Knockout Hedging</vt:lpstr>
      <vt:lpstr>One Touch Pricing</vt:lpstr>
      <vt:lpstr>One Touch Hedging</vt:lpstr>
      <vt:lpstr>One Touch Hedging</vt:lpstr>
      <vt:lpstr>Models for Risk Reversal Beta</vt:lpstr>
      <vt:lpstr>Models for Risk Reversal Beta</vt:lpstr>
      <vt:lpstr>Local Vol/Stoch Vol Mixture</vt:lpstr>
      <vt:lpstr>Local Volatility Model</vt:lpstr>
      <vt:lpstr>Heston Stochastic Volatility</vt:lpstr>
      <vt:lpstr>Heston Stochastic Volatility</vt:lpstr>
      <vt:lpstr>Heston Stochastic Volatility</vt:lpstr>
      <vt:lpstr>Heston Stochastic Volatility</vt:lpstr>
      <vt:lpstr>Heston Stochastic Volatility</vt:lpstr>
      <vt:lpstr>Heston Stochastic Volatility</vt:lpstr>
      <vt:lpstr>Heston Stochastic Volatility</vt:lpstr>
      <vt:lpstr>Heston Stochastic Volatility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379</cp:revision>
  <dcterms:created xsi:type="dcterms:W3CDTF">2014-10-25T13:45:56Z</dcterms:created>
  <dcterms:modified xsi:type="dcterms:W3CDTF">2015-10-05T20:51:21Z</dcterms:modified>
</cp:coreProperties>
</file>