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embeddings/oleObject1.bin" ContentType="application/vnd.openxmlformats-officedocument.oleObject"/>
  <Override PartName="/ppt/notesSlides/notesSlide1.xml" ContentType="application/vnd.openxmlformats-officedocument.presentationml.notesSlide+xml"/>
  <Override PartName="/ppt/embeddings/oleObject2.bin" ContentType="application/vnd.openxmlformats-officedocument.oleObject"/>
  <Override PartName="/ppt/embeddings/oleObject3.bin" ContentType="application/vnd.openxmlformats-officedocument.oleObject"/>
  <Override PartName="/ppt/notesSlides/notesSlide2.xml" ContentType="application/vnd.openxmlformats-officedocument.presentationml.notesSlide+xml"/>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notesSlides/notesSlide3.xml" ContentType="application/vnd.openxmlformats-officedocument.presentationml.notesSlide+xml"/>
  <Override PartName="/ppt/embeddings/oleObject7.bin" ContentType="application/vnd.openxmlformats-officedocument.oleObject"/>
  <Override PartName="/ppt/notesSlides/notesSlide4.xml" ContentType="application/vnd.openxmlformats-officedocument.presentationml.notesSlide+xml"/>
  <Override PartName="/ppt/embeddings/oleObject8.bin" ContentType="application/vnd.openxmlformats-officedocument.oleObject"/>
  <Override PartName="/ppt/notesSlides/notesSlide5.xml" ContentType="application/vnd.openxmlformats-officedocument.presentationml.notesSlide+xml"/>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notesSlides/notesSlide6.xml" ContentType="application/vnd.openxmlformats-officedocument.presentationml.notesSlide+xml"/>
  <Override PartName="/ppt/embeddings/oleObject12.bin" ContentType="application/vnd.openxmlformats-officedocument.oleObject"/>
  <Override PartName="/ppt/notesSlides/notesSlide7.xml" ContentType="application/vnd.openxmlformats-officedocument.presentationml.notesSlide+xml"/>
  <Override PartName="/ppt/embeddings/oleObject13.bin" ContentType="application/vnd.openxmlformats-officedocument.oleObject"/>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embeddings/oleObject14.bin" ContentType="application/vnd.openxmlformats-officedocument.oleObject"/>
  <Override PartName="/ppt/notesSlides/notesSlide21.xml" ContentType="application/vnd.openxmlformats-officedocument.presentationml.notesSlide+xml"/>
  <Override PartName="/ppt/embeddings/oleObject15.bin" ContentType="application/vnd.openxmlformats-officedocument.oleObject"/>
  <Override PartName="/ppt/notesSlides/notesSlide22.xml" ContentType="application/vnd.openxmlformats-officedocument.presentationml.notesSlide+xml"/>
  <Override PartName="/ppt/embeddings/oleObject16.bin" ContentType="application/vnd.openxmlformats-officedocument.oleObject"/>
  <Override PartName="/ppt/embeddings/oleObject17.bin" ContentType="application/vnd.openxmlformats-officedocument.oleObject"/>
  <Override PartName="/ppt/notesSlides/notesSlide23.xml" ContentType="application/vnd.openxmlformats-officedocument.presentationml.notesSlide+xml"/>
  <Override PartName="/ppt/embeddings/oleObject18.bin" ContentType="application/vnd.openxmlformats-officedocument.oleObject"/>
  <Override PartName="/ppt/notesSlides/notesSlide24.xml" ContentType="application/vnd.openxmlformats-officedocument.presentationml.notesSlide+xml"/>
  <Override PartName="/ppt/notesSlides/notesSlide25.xml" ContentType="application/vnd.openxmlformats-officedocument.presentationml.notesSlide+xml"/>
  <Override PartName="/ppt/embeddings/oleObject19.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0" r:id="rId1"/>
  </p:sldMasterIdLst>
  <p:notesMasterIdLst>
    <p:notesMasterId r:id="rId48"/>
  </p:notesMasterIdLst>
  <p:sldIdLst>
    <p:sldId id="256" r:id="rId2"/>
    <p:sldId id="300" r:id="rId3"/>
    <p:sldId id="301" r:id="rId4"/>
    <p:sldId id="302" r:id="rId5"/>
    <p:sldId id="303" r:id="rId6"/>
    <p:sldId id="304" r:id="rId7"/>
    <p:sldId id="305" r:id="rId8"/>
    <p:sldId id="306" r:id="rId9"/>
    <p:sldId id="307" r:id="rId10"/>
    <p:sldId id="308" r:id="rId11"/>
    <p:sldId id="309" r:id="rId12"/>
    <p:sldId id="310" r:id="rId13"/>
    <p:sldId id="311" r:id="rId14"/>
    <p:sldId id="312" r:id="rId15"/>
    <p:sldId id="313" r:id="rId16"/>
    <p:sldId id="314" r:id="rId17"/>
    <p:sldId id="315" r:id="rId18"/>
    <p:sldId id="316" r:id="rId19"/>
    <p:sldId id="317" r:id="rId20"/>
    <p:sldId id="318" r:id="rId21"/>
    <p:sldId id="319" r:id="rId22"/>
    <p:sldId id="320" r:id="rId23"/>
    <p:sldId id="321" r:id="rId24"/>
    <p:sldId id="322" r:id="rId25"/>
    <p:sldId id="323" r:id="rId26"/>
    <p:sldId id="324" r:id="rId27"/>
    <p:sldId id="325" r:id="rId28"/>
    <p:sldId id="326" r:id="rId29"/>
    <p:sldId id="327" r:id="rId30"/>
    <p:sldId id="328" r:id="rId31"/>
    <p:sldId id="329" r:id="rId32"/>
    <p:sldId id="330" r:id="rId33"/>
    <p:sldId id="331" r:id="rId34"/>
    <p:sldId id="334" r:id="rId35"/>
    <p:sldId id="335" r:id="rId36"/>
    <p:sldId id="336" r:id="rId37"/>
    <p:sldId id="337" r:id="rId38"/>
    <p:sldId id="338" r:id="rId39"/>
    <p:sldId id="339" r:id="rId40"/>
    <p:sldId id="340" r:id="rId41"/>
    <p:sldId id="341" r:id="rId42"/>
    <p:sldId id="332" r:id="rId43"/>
    <p:sldId id="342" r:id="rId44"/>
    <p:sldId id="333" r:id="rId45"/>
    <p:sldId id="343" r:id="rId46"/>
    <p:sldId id="344" r:id="rId47"/>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151" autoAdjust="0"/>
  </p:normalViewPr>
  <p:slideViewPr>
    <p:cSldViewPr snapToGrid="0" snapToObjects="1">
      <p:cViewPr varScale="1">
        <p:scale>
          <a:sx n="111" d="100"/>
          <a:sy n="111" d="100"/>
        </p:scale>
        <p:origin x="-238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notesMaster" Target="notesMasters/notesMaster1.xml"/><Relationship Id="rId4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emf"/><Relationship Id="rId2"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BFCE6476-E14F-F940-8109-2CF4050F3FAB}" type="datetimeFigureOut">
              <a:rPr lang="en-US" smtClean="0"/>
              <a:t>10/14/15</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DE31AB81-D93D-5746-8753-FCC0D28DCC1F}" type="slidenum">
              <a:rPr lang="en-US" smtClean="0"/>
              <a:t>‹#›</a:t>
            </a:fld>
            <a:endParaRPr lang="en-US"/>
          </a:p>
        </p:txBody>
      </p:sp>
    </p:spTree>
    <p:extLst>
      <p:ext uri="{BB962C8B-B14F-4D97-AF65-F5344CB8AC3E}">
        <p14:creationId xmlns:p14="http://schemas.microsoft.com/office/powerpoint/2010/main" val="91955871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process there is the fully diffusive form for dv, in a model where v takes continuous values.</a:t>
            </a:r>
          </a:p>
          <a:p>
            <a:endParaRPr lang="en-US" baseline="0" dirty="0" smtClean="0"/>
          </a:p>
          <a:p>
            <a:r>
              <a:rPr lang="en-US" baseline="0" dirty="0" smtClean="0"/>
              <a:t>Our model restricts v to take discrete values, but we set the transition probabilities between the three states (Y=-1, 0, or +1) so that we get as close as we can to the diffusive process’s mean and variance for dv.</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5</a:t>
            </a:fld>
            <a:endParaRPr lang="en-US"/>
          </a:p>
        </p:txBody>
      </p:sp>
    </p:spTree>
    <p:extLst>
      <p:ext uri="{BB962C8B-B14F-4D97-AF65-F5344CB8AC3E}">
        <p14:creationId xmlns:p14="http://schemas.microsoft.com/office/powerpoint/2010/main" val="20502707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22</a:t>
            </a:fld>
            <a:endParaRPr lang="en-US"/>
          </a:p>
        </p:txBody>
      </p:sp>
    </p:spTree>
    <p:extLst>
      <p:ext uri="{BB962C8B-B14F-4D97-AF65-F5344CB8AC3E}">
        <p14:creationId xmlns:p14="http://schemas.microsoft.com/office/powerpoint/2010/main" val="17608973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a representative FX market</a:t>
            </a:r>
            <a:r>
              <a:rPr lang="en-US" baseline="0" dirty="0" smtClean="0"/>
              <a:t> – see paper for details.</a:t>
            </a:r>
          </a:p>
          <a:p>
            <a:endParaRPr lang="en-US" baseline="0" dirty="0" smtClean="0"/>
          </a:p>
          <a:p>
            <a:r>
              <a:rPr lang="en-US" baseline="0" dirty="0" smtClean="0"/>
              <a:t>The x-axis shows the alpha parameter, ranging from zero (pure local volatility) to 0.7 (a high value where local </a:t>
            </a:r>
            <a:r>
              <a:rPr lang="en-US" baseline="0" dirty="0" err="1" smtClean="0"/>
              <a:t>vol</a:t>
            </a:r>
            <a:r>
              <a:rPr lang="en-US" baseline="0" dirty="0" smtClean="0"/>
              <a:t> mostly has skew, no smile).</a:t>
            </a:r>
          </a:p>
          <a:p>
            <a:endParaRPr lang="en-US" baseline="0" dirty="0" smtClean="0"/>
          </a:p>
          <a:p>
            <a:r>
              <a:rPr lang="en-US" baseline="0" dirty="0" smtClean="0"/>
              <a:t>The blue line shows RR beta for 1w expiration tenor; the red for 3m tenor, and the green for 1y tenor.</a:t>
            </a:r>
          </a:p>
          <a:p>
            <a:endParaRPr lang="en-US" baseline="0" dirty="0" smtClean="0"/>
          </a:p>
          <a:p>
            <a:r>
              <a:rPr lang="en-US" baseline="0" dirty="0" smtClean="0"/>
              <a:t>All three risk reversal betas decline significantly as alpha increases, which is what we’d expect: the local volatility limit should have the highest RR betas, and the stochastic </a:t>
            </a:r>
            <a:r>
              <a:rPr lang="en-US" baseline="0" dirty="0" err="1" smtClean="0"/>
              <a:t>vol</a:t>
            </a:r>
            <a:r>
              <a:rPr lang="en-US" baseline="0" dirty="0" smtClean="0"/>
              <a:t> limit the lowest.</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24</a:t>
            </a:fld>
            <a:endParaRPr lang="en-US"/>
          </a:p>
        </p:txBody>
      </p:sp>
    </p:spTree>
    <p:extLst>
      <p:ext uri="{BB962C8B-B14F-4D97-AF65-F5344CB8AC3E}">
        <p14:creationId xmlns:p14="http://schemas.microsoft.com/office/powerpoint/2010/main" val="11712738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three lines for one touch calls (red for alpha=0, purple for alpha=0.35, and orange for alpha=0.7)</a:t>
            </a:r>
            <a:r>
              <a:rPr lang="en-US" baseline="0" dirty="0" smtClean="0"/>
              <a:t> and three for one touch puts (blue for alpha=0, green for alpha=0.35, and light blue for alpha=0.7). All expirations are 6m.</a:t>
            </a:r>
          </a:p>
          <a:p>
            <a:endParaRPr lang="en-US" baseline="0" dirty="0" smtClean="0"/>
          </a:p>
          <a:p>
            <a:r>
              <a:rPr lang="en-US" baseline="0" dirty="0" smtClean="0"/>
              <a:t>Again, the x-axis is Black-Scholes one touch price as a transformed one touch barrier level; and the y-axis is model price less Black-Scholes price.</a:t>
            </a:r>
          </a:p>
          <a:p>
            <a:endParaRPr lang="en-US" baseline="0" dirty="0" smtClean="0"/>
          </a:p>
          <a:p>
            <a:r>
              <a:rPr lang="en-US" baseline="0" dirty="0" smtClean="0"/>
              <a:t>Note that changing alpha over this range changes the model price by up to about 2%, which is about the bid/ask spread of one touches. So even for this relatively long expiration, changing alpha can significantly impact one touch pricing.</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25</a:t>
            </a:fld>
            <a:endParaRPr lang="en-US"/>
          </a:p>
        </p:txBody>
      </p:sp>
    </p:spTree>
    <p:extLst>
      <p:ext uri="{BB962C8B-B14F-4D97-AF65-F5344CB8AC3E}">
        <p14:creationId xmlns:p14="http://schemas.microsoft.com/office/powerpoint/2010/main" val="36270324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“C++” and “Python” should be read as stand-ins</a:t>
            </a:r>
            <a:r>
              <a:rPr lang="en-US" baseline="0" dirty="0" smtClean="0"/>
              <a:t> for low level and high level languages. </a:t>
            </a:r>
          </a:p>
          <a:p>
            <a:endParaRPr lang="en-US" baseline="0" dirty="0" smtClean="0"/>
          </a:p>
          <a:p>
            <a:r>
              <a:rPr lang="en-US" baseline="0" dirty="0" smtClean="0"/>
              <a:t>Most quant libraries are written in C++, so not much variation there – maybe a few are in Java but not many.</a:t>
            </a:r>
          </a:p>
          <a:p>
            <a:endParaRPr lang="en-US" baseline="0" dirty="0" smtClean="0"/>
          </a:p>
          <a:p>
            <a:r>
              <a:rPr lang="en-US" baseline="0" dirty="0" smtClean="0"/>
              <a:t>There is a fairly wide spread of high level languages used on the street. Python is increasingly popular these days, though </a:t>
            </a:r>
            <a:r>
              <a:rPr lang="en-US" baseline="0" dirty="0" err="1" smtClean="0"/>
              <a:t>Scala</a:t>
            </a:r>
            <a:r>
              <a:rPr lang="en-US" baseline="0" dirty="0" smtClean="0"/>
              <a:t> is mentioned a fair bit, as are vendor languages like </a:t>
            </a:r>
            <a:r>
              <a:rPr lang="en-US" baseline="0" dirty="0" err="1" smtClean="0"/>
              <a:t>MatLab</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26</a:t>
            </a:fld>
            <a:endParaRPr lang="en-US"/>
          </a:p>
        </p:txBody>
      </p:sp>
    </p:spTree>
    <p:extLst>
      <p:ext uri="{BB962C8B-B14F-4D97-AF65-F5344CB8AC3E}">
        <p14:creationId xmlns:p14="http://schemas.microsoft.com/office/powerpoint/2010/main" val="13784928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class LVSBICN contracts</a:t>
            </a:r>
            <a:r>
              <a:rPr lang="en-US" baseline="0" dirty="0" smtClean="0"/>
              <a:t> a backward induction engine, onto which later we’ll set contract terms as boundary conditions and make it backward induct. The arguments are market inputs, model parameters, and numerical parameters.</a:t>
            </a:r>
          </a:p>
          <a:p>
            <a:endParaRPr lang="en-US" baseline="0" dirty="0" smtClean="0"/>
          </a:p>
          <a:p>
            <a:r>
              <a:rPr lang="en-US" baseline="0" dirty="0" smtClean="0"/>
              <a:t>spot is the current FX spot price</a:t>
            </a:r>
          </a:p>
          <a:p>
            <a:r>
              <a:rPr lang="en-US" baseline="0" dirty="0" err="1" smtClean="0"/>
              <a:t>volsdd</a:t>
            </a:r>
            <a:r>
              <a:rPr lang="en-US" baseline="0" dirty="0" smtClean="0"/>
              <a:t>, </a:t>
            </a:r>
            <a:r>
              <a:rPr lang="en-US" baseline="0" dirty="0" err="1" smtClean="0"/>
              <a:t>volsd</a:t>
            </a:r>
            <a:r>
              <a:rPr lang="en-US" baseline="0" dirty="0" smtClean="0"/>
              <a:t>, vols0, </a:t>
            </a:r>
            <a:r>
              <a:rPr lang="en-US" baseline="0" dirty="0" err="1" smtClean="0"/>
              <a:t>volsu</a:t>
            </a:r>
            <a:r>
              <a:rPr lang="en-US" baseline="0" dirty="0" smtClean="0"/>
              <a:t>, </a:t>
            </a:r>
            <a:r>
              <a:rPr lang="en-US" baseline="0" dirty="0" err="1" smtClean="0"/>
              <a:t>volsuu</a:t>
            </a:r>
            <a:r>
              <a:rPr lang="en-US" baseline="0" dirty="0" smtClean="0"/>
              <a:t>: these are lists of 5-element lists corresponding to the 5 local </a:t>
            </a:r>
            <a:r>
              <a:rPr lang="en-US" baseline="0" dirty="0" err="1" smtClean="0"/>
              <a:t>vol</a:t>
            </a:r>
            <a:r>
              <a:rPr lang="en-US" baseline="0" dirty="0" smtClean="0"/>
              <a:t> parameters for each of the times in </a:t>
            </a:r>
            <a:r>
              <a:rPr lang="en-US" baseline="0" dirty="0" err="1" smtClean="0"/>
              <a:t>break_times</a:t>
            </a:r>
            <a:r>
              <a:rPr lang="en-US" baseline="0" dirty="0" smtClean="0"/>
              <a:t>. </a:t>
            </a:r>
            <a:r>
              <a:rPr lang="en-US" baseline="0" dirty="0" err="1" smtClean="0"/>
              <a:t>volsdd</a:t>
            </a:r>
            <a:r>
              <a:rPr lang="en-US" baseline="0" dirty="0" smtClean="0"/>
              <a:t> corresponds to x=-1.28; </a:t>
            </a:r>
            <a:r>
              <a:rPr lang="en-US" baseline="0" dirty="0" err="1" smtClean="0"/>
              <a:t>volsd</a:t>
            </a:r>
            <a:r>
              <a:rPr lang="en-US" baseline="0" dirty="0" smtClean="0"/>
              <a:t> to x=-0.68, vols0 to x=0; </a:t>
            </a:r>
            <a:r>
              <a:rPr lang="en-US" baseline="0" dirty="0" err="1" smtClean="0"/>
              <a:t>volsu</a:t>
            </a:r>
            <a:r>
              <a:rPr lang="en-US" baseline="0" dirty="0" smtClean="0"/>
              <a:t> to x=+0.68; and </a:t>
            </a:r>
            <a:r>
              <a:rPr lang="en-US" baseline="0" dirty="0" err="1" smtClean="0"/>
              <a:t>volsuu</a:t>
            </a:r>
            <a:r>
              <a:rPr lang="en-US" baseline="0" dirty="0" smtClean="0"/>
              <a:t> to x=+1.28.</a:t>
            </a:r>
          </a:p>
          <a:p>
            <a:endParaRPr lang="en-US" baseline="0" dirty="0" smtClean="0"/>
          </a:p>
          <a:p>
            <a:r>
              <a:rPr lang="en-US" baseline="0" dirty="0" err="1" smtClean="0"/>
              <a:t>rds</a:t>
            </a:r>
            <a:r>
              <a:rPr lang="en-US" baseline="0" dirty="0" smtClean="0"/>
              <a:t> and </a:t>
            </a:r>
            <a:r>
              <a:rPr lang="en-US" baseline="0" dirty="0" err="1" smtClean="0"/>
              <a:t>rfs</a:t>
            </a:r>
            <a:r>
              <a:rPr lang="en-US" baseline="0" dirty="0" smtClean="0"/>
              <a:t> are the piecewise-constant forward interest rates between the </a:t>
            </a:r>
            <a:r>
              <a:rPr lang="en-US" baseline="0" dirty="0" err="1" smtClean="0"/>
              <a:t>break_times</a:t>
            </a:r>
            <a:r>
              <a:rPr lang="en-US" baseline="0" dirty="0" smtClean="0"/>
              <a:t> for the denominated and asset currencies respectively.</a:t>
            </a:r>
          </a:p>
          <a:p>
            <a:endParaRPr lang="en-US" baseline="0" dirty="0" smtClean="0"/>
          </a:p>
          <a:p>
            <a:r>
              <a:rPr lang="en-US" baseline="0" dirty="0" smtClean="0"/>
              <a:t>alpha and beta are the </a:t>
            </a:r>
            <a:r>
              <a:rPr lang="en-US" baseline="0" dirty="0" err="1" smtClean="0"/>
              <a:t>vol</a:t>
            </a:r>
            <a:r>
              <a:rPr lang="en-US" baseline="0" dirty="0" smtClean="0"/>
              <a:t> of </a:t>
            </a:r>
            <a:r>
              <a:rPr lang="en-US" baseline="0" dirty="0" err="1" smtClean="0"/>
              <a:t>vol</a:t>
            </a:r>
            <a:r>
              <a:rPr lang="en-US" baseline="0" dirty="0" smtClean="0"/>
              <a:t> and mean reversion parameters for the stochastic </a:t>
            </a:r>
            <a:r>
              <a:rPr lang="en-US" baseline="0" dirty="0" err="1" smtClean="0"/>
              <a:t>vol</a:t>
            </a:r>
            <a:r>
              <a:rPr lang="en-US" baseline="0" dirty="0" smtClean="0"/>
              <a:t> part of the model.</a:t>
            </a:r>
          </a:p>
          <a:p>
            <a:endParaRPr lang="en-US" baseline="0" dirty="0" smtClean="0"/>
          </a:p>
          <a:p>
            <a:r>
              <a:rPr lang="en-US" baseline="0" dirty="0" err="1" smtClean="0"/>
              <a:t>extrap_fact</a:t>
            </a:r>
            <a:r>
              <a:rPr lang="en-US" baseline="0" dirty="0" smtClean="0"/>
              <a:t> is the cubic spline extrapolation factor used to extrapolate the local vols.</a:t>
            </a:r>
          </a:p>
          <a:p>
            <a:endParaRPr lang="en-US" baseline="0" dirty="0" smtClean="0"/>
          </a:p>
          <a:p>
            <a:r>
              <a:rPr lang="en-US" baseline="0" dirty="0" smtClean="0"/>
              <a:t>nu is the number of grid points in the spot direction in the finite difference scheme, and </a:t>
            </a:r>
            <a:r>
              <a:rPr lang="en-US" baseline="0" dirty="0" err="1" smtClean="0"/>
              <a:t>nt</a:t>
            </a:r>
            <a:r>
              <a:rPr lang="en-US" baseline="0" dirty="0" smtClean="0"/>
              <a:t> is the number of grid points in the time direction. </a:t>
            </a:r>
            <a:r>
              <a:rPr lang="en-US" baseline="0" dirty="0" err="1" smtClean="0"/>
              <a:t>nsd</a:t>
            </a:r>
            <a:r>
              <a:rPr lang="en-US" baseline="0" dirty="0" smtClean="0"/>
              <a:t> is the number of spot standard deviations to include.</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27</a:t>
            </a:fld>
            <a:endParaRPr lang="en-US"/>
          </a:p>
        </p:txBody>
      </p:sp>
    </p:spTree>
    <p:extLst>
      <p:ext uri="{BB962C8B-B14F-4D97-AF65-F5344CB8AC3E}">
        <p14:creationId xmlns:p14="http://schemas.microsoft.com/office/powerpoint/2010/main" val="21389412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is_call</a:t>
            </a:r>
            <a:r>
              <a:rPr lang="en-US" dirty="0" smtClean="0"/>
              <a:t> is True if</a:t>
            </a:r>
            <a:r>
              <a:rPr lang="en-US" baseline="0" dirty="0" smtClean="0"/>
              <a:t> the payoff is a call payoff, False if it’s a put payoff. strike is the strike of the payoff; eg for a call payoff the payoff </a:t>
            </a:r>
            <a:r>
              <a:rPr lang="en-US" baseline="0" dirty="0" err="1" smtClean="0"/>
              <a:t>vs</a:t>
            </a:r>
            <a:r>
              <a:rPr lang="en-US" baseline="0" dirty="0" smtClean="0"/>
              <a:t> spot is max(spot-strike,0).</a:t>
            </a:r>
          </a:p>
          <a:p>
            <a:endParaRPr lang="en-US" baseline="0" dirty="0" smtClean="0"/>
          </a:p>
          <a:p>
            <a:r>
              <a:rPr lang="en-US" baseline="0" dirty="0" smtClean="0"/>
              <a:t>Note that the time to expiration of the option isn’t specified in the payoff: that’s just a function of spot.</a:t>
            </a:r>
          </a:p>
          <a:p>
            <a:endParaRPr lang="en-US" baseline="0" dirty="0" smtClean="0"/>
          </a:p>
          <a:p>
            <a:r>
              <a:rPr lang="en-US" baseline="0" dirty="0" smtClean="0"/>
              <a:t>The time to expiration comes in when you initialize the backward induction engine with a payoff on some specific payoff time; that sets the starting time for the backward induction engine as well.</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28</a:t>
            </a:fld>
            <a:endParaRPr lang="en-US"/>
          </a:p>
        </p:txBody>
      </p:sp>
    </p:spTree>
    <p:extLst>
      <p:ext uri="{BB962C8B-B14F-4D97-AF65-F5344CB8AC3E}">
        <p14:creationId xmlns:p14="http://schemas.microsoft.com/office/powerpoint/2010/main" val="37132471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add_knockout</a:t>
            </a:r>
            <a:r>
              <a:rPr lang="en-US" dirty="0" smtClean="0"/>
              <a:t> method takes the barrier price and a True/False flag that</a:t>
            </a:r>
            <a:r>
              <a:rPr lang="en-US" baseline="0" dirty="0" smtClean="0"/>
              <a:t> defines whether it’s an up-and-out or a down-and-out barrier. The barriers are always knock-outs in this implementation.</a:t>
            </a:r>
          </a:p>
          <a:p>
            <a:endParaRPr lang="en-US" baseline="0" dirty="0" smtClean="0"/>
          </a:p>
          <a:p>
            <a:r>
              <a:rPr lang="en-US" baseline="0" dirty="0" smtClean="0"/>
              <a:t>By adding the knockout to the backward inductor, it includes a new boundary condition that the price of the derivative is always zero at the barrier level.</a:t>
            </a:r>
          </a:p>
          <a:p>
            <a:endParaRPr lang="en-US" baseline="0" dirty="0" smtClean="0"/>
          </a:p>
        </p:txBody>
      </p:sp>
      <p:sp>
        <p:nvSpPr>
          <p:cNvPr id="4" name="Slide Number Placeholder 3"/>
          <p:cNvSpPr>
            <a:spLocks noGrp="1"/>
          </p:cNvSpPr>
          <p:nvPr>
            <p:ph type="sldNum" sz="quarter" idx="10"/>
          </p:nvPr>
        </p:nvSpPr>
        <p:spPr/>
        <p:txBody>
          <a:bodyPr/>
          <a:lstStyle/>
          <a:p>
            <a:fld id="{DE31AB81-D93D-5746-8753-FCC0D28DCC1F}" type="slidenum">
              <a:rPr lang="en-US" smtClean="0"/>
              <a:t>29</a:t>
            </a:fld>
            <a:endParaRPr lang="en-US"/>
          </a:p>
        </p:txBody>
      </p:sp>
    </p:spTree>
    <p:extLst>
      <p:ext uri="{BB962C8B-B14F-4D97-AF65-F5344CB8AC3E}">
        <p14:creationId xmlns:p14="http://schemas.microsoft.com/office/powerpoint/2010/main" val="4831792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That’s it, you’re done.</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30</a:t>
            </a:fld>
            <a:endParaRPr lang="en-US"/>
          </a:p>
        </p:txBody>
      </p:sp>
    </p:spTree>
    <p:extLst>
      <p:ext uri="{BB962C8B-B14F-4D97-AF65-F5344CB8AC3E}">
        <p14:creationId xmlns:p14="http://schemas.microsoft.com/office/powerpoint/2010/main" val="40087819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 course need to define what the inputs are, which I’ve left generic in this example.</a:t>
            </a:r>
          </a:p>
          <a:p>
            <a:endParaRPr lang="en-US" dirty="0" smtClean="0"/>
          </a:p>
          <a:p>
            <a:r>
              <a:rPr lang="en-US" dirty="0" smtClean="0"/>
              <a:t>And</a:t>
            </a:r>
            <a:r>
              <a:rPr lang="en-US" baseline="0" dirty="0" smtClean="0"/>
              <a:t> you need to figure out what numerical parameters (nu, </a:t>
            </a:r>
            <a:r>
              <a:rPr lang="en-US" baseline="0" dirty="0" err="1" smtClean="0"/>
              <a:t>nt</a:t>
            </a:r>
            <a:r>
              <a:rPr lang="en-US" baseline="0" dirty="0" smtClean="0"/>
              <a:t>, and </a:t>
            </a:r>
            <a:r>
              <a:rPr lang="en-US" baseline="0" dirty="0" err="1" smtClean="0"/>
              <a:t>nsd</a:t>
            </a:r>
            <a:r>
              <a:rPr lang="en-US" baseline="0" dirty="0" smtClean="0"/>
              <a:t>) to pass to the engine. That’s a bit of an art, really – you just have to look at a lot of examples and make sure the pricing is always converged. Sometimes you can get away with constant values for these; sometimes you might need to customize them by parameters of the structure (like time to expiry). Making them functions of market data is a poor idea in general, though, because then bumping market inputs to get risk numbers can result in changes to numerical parameters and noisy partial derivatives.</a:t>
            </a:r>
          </a:p>
          <a:p>
            <a:endParaRPr lang="en-US" dirty="0" smtClean="0"/>
          </a:p>
        </p:txBody>
      </p:sp>
      <p:sp>
        <p:nvSpPr>
          <p:cNvPr id="4" name="Slide Number Placeholder 3"/>
          <p:cNvSpPr>
            <a:spLocks noGrp="1"/>
          </p:cNvSpPr>
          <p:nvPr>
            <p:ph type="sldNum" sz="quarter" idx="10"/>
          </p:nvPr>
        </p:nvSpPr>
        <p:spPr/>
        <p:txBody>
          <a:bodyPr/>
          <a:lstStyle/>
          <a:p>
            <a:fld id="{DE31AB81-D93D-5746-8753-FCC0D28DCC1F}" type="slidenum">
              <a:rPr lang="en-US" smtClean="0"/>
              <a:t>31</a:t>
            </a:fld>
            <a:endParaRPr lang="en-US"/>
          </a:p>
        </p:txBody>
      </p:sp>
    </p:spTree>
    <p:extLst>
      <p:ext uri="{BB962C8B-B14F-4D97-AF65-F5344CB8AC3E}">
        <p14:creationId xmlns:p14="http://schemas.microsoft.com/office/powerpoint/2010/main" val="4362805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there’s no need to define the payoff: forward</a:t>
            </a:r>
            <a:r>
              <a:rPr lang="en-US" baseline="0" dirty="0" smtClean="0"/>
              <a:t> inductors always price call options.</a:t>
            </a:r>
          </a:p>
          <a:p>
            <a:endParaRPr lang="en-US" baseline="0" dirty="0" smtClean="0"/>
          </a:p>
          <a:p>
            <a:r>
              <a:rPr lang="en-US" baseline="0" dirty="0" smtClean="0"/>
              <a:t>And note the forward inductor starts at t=0 and inducts forward in time to some future expiration time: the opposite to the backward inductor, which starts in the future and inducts backward to today.</a:t>
            </a:r>
          </a:p>
          <a:p>
            <a:endParaRPr lang="en-US" baseline="0" dirty="0" smtClean="0"/>
          </a:p>
          <a:p>
            <a:r>
              <a:rPr lang="en-US" baseline="0" dirty="0" smtClean="0"/>
              <a:t>Calling the </a:t>
            </a:r>
            <a:r>
              <a:rPr lang="en-US" baseline="0" dirty="0" err="1" smtClean="0"/>
              <a:t>interp</a:t>
            </a:r>
            <a:r>
              <a:rPr lang="en-US" baseline="0" dirty="0" smtClean="0"/>
              <a:t> method on the forward inductor interpolates a call option price for that strike, expiring on whatever time you’ve forward-inducted to.</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32</a:t>
            </a:fld>
            <a:endParaRPr lang="en-US"/>
          </a:p>
        </p:txBody>
      </p:sp>
    </p:spTree>
    <p:extLst>
      <p:ext uri="{BB962C8B-B14F-4D97-AF65-F5344CB8AC3E}">
        <p14:creationId xmlns:p14="http://schemas.microsoft.com/office/powerpoint/2010/main" val="2100375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Notice that the up and down probabilities</a:t>
            </a:r>
            <a:r>
              <a:rPr lang="en-US" baseline="0" dirty="0" smtClean="0"/>
              <a:t> are a bit asymmetric; that’s because the </a:t>
            </a:r>
            <a:r>
              <a:rPr lang="en-US" baseline="0" dirty="0" err="1" smtClean="0"/>
              <a:t>vol</a:t>
            </a:r>
            <a:r>
              <a:rPr lang="en-US" baseline="0" dirty="0" smtClean="0"/>
              <a:t> moves are asymmetric as well (multiplying or dividing by a factor </a:t>
            </a:r>
            <a:r>
              <a:rPr lang="en-US" baseline="0" dirty="0" err="1" smtClean="0"/>
              <a:t>exp</a:t>
            </a:r>
            <a:r>
              <a:rPr lang="en-US" baseline="0" dirty="0" smtClean="0"/>
              <a:t>(epsilon)).</a:t>
            </a:r>
          </a:p>
          <a:p>
            <a:endParaRPr lang="en-US" dirty="0" smtClean="0"/>
          </a:p>
          <a:p>
            <a:r>
              <a:rPr lang="en-US" dirty="0" smtClean="0"/>
              <a:t>As you’d expect, the spacing</a:t>
            </a:r>
            <a:r>
              <a:rPr lang="en-US" baseline="0" dirty="0" smtClean="0"/>
              <a:t> between the layers depends on the volatility of volatility parameter alpha, again as you’d expect.</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8</a:t>
            </a:fld>
            <a:endParaRPr lang="en-US"/>
          </a:p>
        </p:txBody>
      </p:sp>
    </p:spTree>
    <p:extLst>
      <p:ext uri="{BB962C8B-B14F-4D97-AF65-F5344CB8AC3E}">
        <p14:creationId xmlns:p14="http://schemas.microsoft.com/office/powerpoint/2010/main" val="4119284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now I can get a value</a:t>
            </a:r>
            <a:r>
              <a:rPr lang="en-US" baseline="0" dirty="0" smtClean="0"/>
              <a:t> of x given a value of S, by calculating F(S) (the undiscounted digital put price struck at S) and then passing that to the inverse standard cumulative normal distribution function.</a:t>
            </a:r>
          </a:p>
          <a:p>
            <a:endParaRPr lang="en-US" baseline="0" dirty="0" smtClean="0"/>
          </a:p>
          <a:p>
            <a:r>
              <a:rPr lang="en-US" baseline="0" dirty="0" smtClean="0"/>
              <a:t>Or, I can go the other way: given a value of x I calculate N(x), then find the strike of an undiscounted digital put such that its price equals N(x).</a:t>
            </a:r>
          </a:p>
          <a:p>
            <a:endParaRPr lang="en-US" dirty="0" smtClean="0"/>
          </a:p>
          <a:p>
            <a:r>
              <a:rPr lang="en-US" dirty="0" smtClean="0"/>
              <a:t>Except when skew or smile is really extreme, the map</a:t>
            </a:r>
            <a:r>
              <a:rPr lang="en-US" baseline="0" dirty="0" smtClean="0"/>
              <a:t> x(S) is pretty smooth – it looks a lot like </a:t>
            </a:r>
            <a:r>
              <a:rPr lang="en-US" baseline="0" dirty="0" err="1" smtClean="0"/>
              <a:t>ln</a:t>
            </a:r>
            <a:r>
              <a:rPr lang="en-US" baseline="0" dirty="0" smtClean="0"/>
              <a:t>(S), with some minor wiggles for skew &amp; smile adjustments.</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36</a:t>
            </a:fld>
            <a:endParaRPr lang="en-US"/>
          </a:p>
        </p:txBody>
      </p:sp>
    </p:spTree>
    <p:extLst>
      <p:ext uri="{BB962C8B-B14F-4D97-AF65-F5344CB8AC3E}">
        <p14:creationId xmlns:p14="http://schemas.microsoft.com/office/powerpoint/2010/main" val="25651142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I’ve left off discounting here to keep the notation clearer, but you can always easily add</a:t>
            </a:r>
            <a:r>
              <a:rPr lang="en-US" baseline="0" dirty="0" smtClean="0"/>
              <a:t> that in at the end for a European payoff.</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37</a:t>
            </a:fld>
            <a:endParaRPr lang="en-US"/>
          </a:p>
        </p:txBody>
      </p:sp>
    </p:spTree>
    <p:extLst>
      <p:ext uri="{BB962C8B-B14F-4D97-AF65-F5344CB8AC3E}">
        <p14:creationId xmlns:p14="http://schemas.microsoft.com/office/powerpoint/2010/main" val="34871257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38</a:t>
            </a:fld>
            <a:endParaRPr lang="en-US"/>
          </a:p>
        </p:txBody>
      </p:sp>
    </p:spTree>
    <p:extLst>
      <p:ext uri="{BB962C8B-B14F-4D97-AF65-F5344CB8AC3E}">
        <p14:creationId xmlns:p14="http://schemas.microsoft.com/office/powerpoint/2010/main" val="42611173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approach to thinking about the weaknesses of Gaussian</a:t>
            </a:r>
            <a:r>
              <a:rPr lang="en-US" baseline="0" dirty="0" smtClean="0"/>
              <a:t> copulas can lead to better copulas, as we’ll see in the assignment.</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41</a:t>
            </a:fld>
            <a:endParaRPr lang="en-US"/>
          </a:p>
        </p:txBody>
      </p:sp>
    </p:spTree>
    <p:extLst>
      <p:ext uri="{BB962C8B-B14F-4D97-AF65-F5344CB8AC3E}">
        <p14:creationId xmlns:p14="http://schemas.microsoft.com/office/powerpoint/2010/main" val="21474911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we saw in the first</a:t>
            </a:r>
            <a:r>
              <a:rPr lang="en-US" baseline="0" dirty="0" smtClean="0"/>
              <a:t> vanilla options lecture, while variance swaps can be replicated with vanillas, they depend on details of vanilla </a:t>
            </a:r>
            <a:r>
              <a:rPr lang="en-US" baseline="0" dirty="0" err="1" smtClean="0"/>
              <a:t>vol</a:t>
            </a:r>
            <a:r>
              <a:rPr lang="en-US" baseline="0" dirty="0" smtClean="0"/>
              <a:t> extrapolation that regular vanilla portfolios are only weakly sensitive to. So effectively the extrapolation behavior risk is a new kind of exotic risk that variance swaps are exposed to.</a:t>
            </a:r>
          </a:p>
          <a:p>
            <a:endParaRPr lang="en-US" baseline="0" dirty="0" smtClean="0"/>
          </a:p>
          <a:p>
            <a:r>
              <a:rPr lang="en-US" baseline="0" dirty="0" smtClean="0"/>
              <a:t>Don’t forget, btw, that the replication works only when there are no jumps in the asset price. That’s true for G7 FX. But people often use this formula without remembering that constraint, which can be a big deal in other markets like single name equities.</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43</a:t>
            </a:fld>
            <a:endParaRPr lang="en-US"/>
          </a:p>
        </p:txBody>
      </p:sp>
    </p:spTree>
    <p:extLst>
      <p:ext uri="{BB962C8B-B14F-4D97-AF65-F5344CB8AC3E}">
        <p14:creationId xmlns:p14="http://schemas.microsoft.com/office/powerpoint/2010/main" val="39600457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44</a:t>
            </a:fld>
            <a:endParaRPr lang="en-US"/>
          </a:p>
        </p:txBody>
      </p:sp>
    </p:spTree>
    <p:extLst>
      <p:ext uri="{BB962C8B-B14F-4D97-AF65-F5344CB8AC3E}">
        <p14:creationId xmlns:p14="http://schemas.microsoft.com/office/powerpoint/2010/main" val="856711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State spacing is roughly proportional to the volatility of volatility</a:t>
            </a:r>
            <a:r>
              <a:rPr lang="en-US" baseline="0" dirty="0" smtClean="0"/>
              <a:t> parameter alpha, and inversely proportional to the square root of the mean reversion strength.</a:t>
            </a:r>
          </a:p>
          <a:p>
            <a:endParaRPr lang="en-US" baseline="0" dirty="0" smtClean="0"/>
          </a:p>
          <a:p>
            <a:r>
              <a:rPr lang="en-US" baseline="0" dirty="0" smtClean="0"/>
              <a:t>Variance then looks a lot like the long-run variance of a mean reverting process.</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12</a:t>
            </a:fld>
            <a:endParaRPr lang="en-US"/>
          </a:p>
        </p:txBody>
      </p:sp>
    </p:spTree>
    <p:extLst>
      <p:ext uri="{BB962C8B-B14F-4D97-AF65-F5344CB8AC3E}">
        <p14:creationId xmlns:p14="http://schemas.microsoft.com/office/powerpoint/2010/main" val="2788798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fully defines the transition probabilities between the three states.</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13</a:t>
            </a:fld>
            <a:endParaRPr lang="en-US"/>
          </a:p>
        </p:txBody>
      </p:sp>
    </p:spTree>
    <p:extLst>
      <p:ext uri="{BB962C8B-B14F-4D97-AF65-F5344CB8AC3E}">
        <p14:creationId xmlns:p14="http://schemas.microsoft.com/office/powerpoint/2010/main" val="3179914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P0 is the probability of Y being in the Y=0 state; P+ is the probability of Y being in the Y=+1 state; P- is the probability of Y being in the</a:t>
            </a:r>
            <a:r>
              <a:rPr lang="en-US" baseline="0" dirty="0" smtClean="0"/>
              <a:t> Y=-1 state.</a:t>
            </a:r>
          </a:p>
          <a:p>
            <a:endParaRPr lang="en-US" baseline="0" dirty="0" smtClean="0"/>
          </a:p>
          <a:p>
            <a:r>
              <a:rPr lang="en-US" baseline="0" dirty="0" smtClean="0"/>
              <a:t>v0 is the price of the derivative in the Y=0 state; v+ is the price of the derivative in the Y=+1 state; and v- is the price of the derivative in the Y=-1 state.</a:t>
            </a:r>
          </a:p>
          <a:p>
            <a:endParaRPr lang="en-US" baseline="0" dirty="0" smtClean="0"/>
          </a:p>
        </p:txBody>
      </p:sp>
      <p:sp>
        <p:nvSpPr>
          <p:cNvPr id="4" name="Slide Number Placeholder 3"/>
          <p:cNvSpPr>
            <a:spLocks noGrp="1"/>
          </p:cNvSpPr>
          <p:nvPr>
            <p:ph type="sldNum" sz="quarter" idx="10"/>
          </p:nvPr>
        </p:nvSpPr>
        <p:spPr/>
        <p:txBody>
          <a:bodyPr/>
          <a:lstStyle/>
          <a:p>
            <a:fld id="{DE31AB81-D93D-5746-8753-FCC0D28DCC1F}" type="slidenum">
              <a:rPr lang="en-US" smtClean="0"/>
              <a:t>15</a:t>
            </a:fld>
            <a:endParaRPr lang="en-US"/>
          </a:p>
        </p:txBody>
      </p:sp>
    </p:spTree>
    <p:extLst>
      <p:ext uri="{BB962C8B-B14F-4D97-AF65-F5344CB8AC3E}">
        <p14:creationId xmlns:p14="http://schemas.microsoft.com/office/powerpoint/2010/main" val="15819563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Different</a:t>
            </a:r>
            <a:r>
              <a:rPr lang="en-US" baseline="0" dirty="0" smtClean="0"/>
              <a:t> PDE for each layer because the value of Y is different for each layer.</a:t>
            </a:r>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17</a:t>
            </a:fld>
            <a:endParaRPr lang="en-US"/>
          </a:p>
        </p:txBody>
      </p:sp>
    </p:spTree>
    <p:extLst>
      <p:ext uri="{BB962C8B-B14F-4D97-AF65-F5344CB8AC3E}">
        <p14:creationId xmlns:p14="http://schemas.microsoft.com/office/powerpoint/2010/main" val="2103651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Ends up being about 6x as slow as pricing a standard local volatility model: three backward inductions, plus three mixings,</a:t>
            </a:r>
            <a:r>
              <a:rPr lang="en-US" baseline="0" dirty="0" smtClean="0"/>
              <a:t> per time step; </a:t>
            </a:r>
            <a:r>
              <a:rPr lang="en-US" baseline="0" dirty="0" err="1" smtClean="0"/>
              <a:t>vs</a:t>
            </a:r>
            <a:r>
              <a:rPr lang="en-US" baseline="0" dirty="0" smtClean="0"/>
              <a:t> just one backward induction for standard local volatility.</a:t>
            </a:r>
            <a:endParaRPr lang="en-US" dirty="0" smtClean="0"/>
          </a:p>
          <a:p>
            <a:endParaRPr lang="en-US" dirty="0" smtClean="0"/>
          </a:p>
          <a:p>
            <a:r>
              <a:rPr lang="en-US" dirty="0" smtClean="0"/>
              <a:t>That</a:t>
            </a:r>
            <a:r>
              <a:rPr lang="en-US" baseline="0" dirty="0" smtClean="0"/>
              <a:t> is significantly faster than a full 2f model, which runs 50-100x as slow as a standard local volatility model.</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18</a:t>
            </a:fld>
            <a:endParaRPr lang="en-US"/>
          </a:p>
        </p:txBody>
      </p:sp>
    </p:spTree>
    <p:extLst>
      <p:ext uri="{BB962C8B-B14F-4D97-AF65-F5344CB8AC3E}">
        <p14:creationId xmlns:p14="http://schemas.microsoft.com/office/powerpoint/2010/main" val="38898502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Implied volatilities for 0.5y to expiration.</a:t>
            </a:r>
            <a:r>
              <a:rPr lang="en-US" baseline="0" dirty="0" smtClean="0"/>
              <a:t> x-axis is strike in units of the forward (so 1 means at-the-money forward). y-axis is implied volatility.</a:t>
            </a:r>
          </a:p>
          <a:p>
            <a:endParaRPr lang="en-US" baseline="0" dirty="0" smtClean="0"/>
          </a:p>
          <a:p>
            <a:r>
              <a:rPr lang="en-US" baseline="0" dirty="0" smtClean="0"/>
              <a:t>Model parameters alpha=1 and beta=1, with constant local volatility of 10% (constant because we want to compare the impact of the stochastic volatility piece).</a:t>
            </a:r>
          </a:p>
          <a:p>
            <a:endParaRPr lang="en-US" baseline="0" dirty="0" smtClean="0"/>
          </a:p>
          <a:p>
            <a:r>
              <a:rPr lang="en-US" baseline="0" dirty="0" smtClean="0"/>
              <a:t>The red line shows the implied volatilities for the full 2-factor model. The blue line shows the same for the 3-state approximation.</a:t>
            </a:r>
          </a:p>
          <a:p>
            <a:endParaRPr lang="en-US" baseline="0" dirty="0" smtClean="0"/>
          </a:p>
          <a:p>
            <a:r>
              <a:rPr lang="en-US" baseline="0" dirty="0" smtClean="0"/>
              <a:t>We don’t expect the </a:t>
            </a:r>
            <a:r>
              <a:rPr lang="en-US" baseline="0" dirty="0" err="1" smtClean="0"/>
              <a:t>vols</a:t>
            </a:r>
            <a:r>
              <a:rPr lang="en-US" baseline="0" dirty="0" smtClean="0"/>
              <a:t> to be exactly the same, since the two models are, after all, different. But they are really quite close for such different treatments of stochastic volatility.</a:t>
            </a:r>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DE31AB81-D93D-5746-8753-FCC0D28DCC1F}" type="slidenum">
              <a:rPr lang="en-US" smtClean="0"/>
              <a:t>19</a:t>
            </a:fld>
            <a:endParaRPr lang="en-US"/>
          </a:p>
        </p:txBody>
      </p:sp>
    </p:spTree>
    <p:extLst>
      <p:ext uri="{BB962C8B-B14F-4D97-AF65-F5344CB8AC3E}">
        <p14:creationId xmlns:p14="http://schemas.microsoft.com/office/powerpoint/2010/main" val="16658645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touches: “call” means a one touch whose barrier is above</a:t>
            </a:r>
            <a:r>
              <a:rPr lang="en-US" baseline="0" dirty="0" smtClean="0"/>
              <a:t> spot, and “put” means a one touch with barrier below spot.</a:t>
            </a:r>
          </a:p>
          <a:p>
            <a:endParaRPr lang="en-US" baseline="0" dirty="0" smtClean="0"/>
          </a:p>
          <a:p>
            <a:r>
              <a:rPr lang="en-US" baseline="0" dirty="0" smtClean="0"/>
              <a:t>This plot shows information about pricing for one touches with 0.5y to expiration, again with alpha=beta=1 and a constant local volatility of 10%.</a:t>
            </a:r>
          </a:p>
          <a:p>
            <a:endParaRPr lang="en-US" baseline="0" dirty="0" smtClean="0"/>
          </a:p>
          <a:p>
            <a:r>
              <a:rPr lang="en-US" baseline="0" dirty="0" smtClean="0"/>
              <a:t>The x-axis shows a transformed one touch strike: it corresponds to the Black-Scholes price of the one touch. So for example, “70” means “the strike such that the Black-Scholes price of the one touch is 70%”. This is the analog of translating strike to delta for vanilla options: it gives a natural scale, in this case between 0% and 100%.</a:t>
            </a:r>
          </a:p>
          <a:p>
            <a:endParaRPr lang="en-US" baseline="0" dirty="0" smtClean="0"/>
          </a:p>
          <a:p>
            <a:r>
              <a:rPr lang="en-US" baseline="0" dirty="0" smtClean="0"/>
              <a:t>The y-axis shows the one touch model price as a difference to the Black-Scholes price. So “-4” means “the LV/SV model price of the one touch is 4% below the Black-Scholes price of that one touch”.</a:t>
            </a:r>
          </a:p>
          <a:p>
            <a:endParaRPr lang="en-US" baseline="0" dirty="0" smtClean="0"/>
          </a:p>
          <a:p>
            <a:r>
              <a:rPr lang="en-US" baseline="0" dirty="0" smtClean="0"/>
              <a:t>There are four lines here: two are for calls (red for the 2f model and blue for the 3-state approximation), and two are for puts (purple for the 2f model and green for the 3-state approximation).</a:t>
            </a:r>
          </a:p>
          <a:p>
            <a:endParaRPr lang="en-US" baseline="0" dirty="0" smtClean="0"/>
          </a:p>
          <a:p>
            <a:r>
              <a:rPr lang="en-US" baseline="0" dirty="0" smtClean="0"/>
              <a:t>The match here isn’t quite as good as it is for vanilla options, but still gives quite similar pricing behavior, for quite different market dynamics.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20</a:t>
            </a:fld>
            <a:endParaRPr lang="en-US"/>
          </a:p>
        </p:txBody>
      </p:sp>
    </p:spTree>
    <p:extLst>
      <p:ext uri="{BB962C8B-B14F-4D97-AF65-F5344CB8AC3E}">
        <p14:creationId xmlns:p14="http://schemas.microsoft.com/office/powerpoint/2010/main" val="621052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AF466F-BDA4-4F18-9C7B-FF0A9A1B0E80}" type="datetime1">
              <a:rPr lang="en-US" smtClean="0"/>
              <a:pPr/>
              <a:t>10/14/15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FB4290-6522-4139-852E-05BD9E7F0D2E}" type="datetime1">
              <a:rPr lang="en-US" smtClean="0"/>
              <a:pPr/>
              <a:t>10/14/15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B955F9-81EA-47C5-8059-9E5C2B437C70}" type="datetime1">
              <a:rPr lang="en-US" smtClean="0"/>
              <a:pPr/>
              <a:t>10/14/15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EF607B-A47E-422C-9BEF-122CCDB7C526}" type="datetime1">
              <a:rPr lang="en-US" smtClean="0"/>
              <a:pPr/>
              <a:t>10/14/15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9A7CB-BEE6-4F99-898E-913F06E8E125}" type="datetime1">
              <a:rPr lang="en-US" smtClean="0"/>
              <a:pPr/>
              <a:t>10/14/15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EE300C-6FC5-4FC3-AF1A-075E4F50620D}" type="datetime1">
              <a:rPr lang="en-US" smtClean="0"/>
              <a:pPr/>
              <a:t>10/14/15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0D295D-4A77-4DEB-B04C-9F4282A8BC04}" type="datetime1">
              <a:rPr lang="en-US" smtClean="0"/>
              <a:pPr/>
              <a:t>10/14/15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B28685-4D0C-42D5-8013-B5904CD1FCBC}" type="datetime1">
              <a:rPr lang="en-US" smtClean="0"/>
              <a:pPr/>
              <a:t>10/14/15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F226C0-9885-4BA9-BBFA-A52CBFEBB775}" type="datetime1">
              <a:rPr lang="en-US" smtClean="0"/>
              <a:pPr/>
              <a:t>10/14/15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EE1B38-C5EB-4D66-9137-0AFE9CDEDE8F}" type="datetime1">
              <a:rPr lang="en-US" smtClean="0"/>
              <a:pPr/>
              <a:t>10/14/15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327B613C-1AD7-49D3-885D-F654C5CDBAA6}" type="datetime1">
              <a:rPr lang="en-US" smtClean="0"/>
              <a:pPr/>
              <a:t>10/14/15</a:t>
            </a:fld>
            <a:endParaRPr lang="en-US" dirty="0"/>
          </a:p>
        </p:txBody>
      </p:sp>
      <p:sp>
        <p:nvSpPr>
          <p:cNvPr id="9" name="Slide Number Placeholder 8"/>
          <p:cNvSpPr>
            <a:spLocks noGrp="1"/>
          </p:cNvSpPr>
          <p:nvPr>
            <p:ph type="sldNum" sz="quarter" idx="11"/>
          </p:nvPr>
        </p:nvSpPr>
        <p:spPr/>
        <p:txBody>
          <a:bodyPr/>
          <a:lstStyle/>
          <a:p>
            <a:fld id="{6E2D2B3B-882E-40F3-A32F-6DD516915044}"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6E2D2B3B-882E-40F3-A32F-6DD516915044}" type="slidenum">
              <a:rPr lang="en-US" smtClean="0"/>
              <a:pPr/>
              <a:t>‹#›</a:t>
            </a:fld>
            <a:endParaRPr lang="en-US"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327B613C-1AD7-49D3-885D-F654C5CDBAA6}" type="datetime1">
              <a:rPr lang="en-US" smtClean="0"/>
              <a:pPr/>
              <a:t>10/14/15</a:t>
            </a:fld>
            <a:endParaRPr lang="en-US" dirty="0"/>
          </a:p>
        </p:txBody>
      </p:sp>
    </p:spTree>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Lst>
  <p:hf sldNum="0"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6.bin"/><Relationship Id="rId4" Type="http://schemas.openxmlformats.org/officeDocument/2006/relationships/image" Target="../media/image7.e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oleObject" Target="../embeddings/oleObject7.bin"/><Relationship Id="rId5" Type="http://schemas.openxmlformats.org/officeDocument/2006/relationships/image" Target="../media/image8.e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oleObject" Target="../embeddings/oleObject8.bin"/><Relationship Id="rId5" Type="http://schemas.openxmlformats.org/officeDocument/2006/relationships/image" Target="../media/image9.e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oleObject9.bin"/><Relationship Id="rId5" Type="http://schemas.openxmlformats.org/officeDocument/2006/relationships/image" Target="../media/image10.emf"/><Relationship Id="rId6" Type="http://schemas.openxmlformats.org/officeDocument/2006/relationships/oleObject" Target="../embeddings/oleObject10.bin"/><Relationship Id="rId7" Type="http://schemas.openxmlformats.org/officeDocument/2006/relationships/image" Target="../media/image11.e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1.bin"/><Relationship Id="rId4" Type="http://schemas.openxmlformats.org/officeDocument/2006/relationships/image" Target="../media/image12.e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oleObject" Target="../embeddings/oleObject12.bin"/><Relationship Id="rId5" Type="http://schemas.openxmlformats.org/officeDocument/2006/relationships/image" Target="../media/image13.emf"/><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oleObject" Target="../embeddings/oleObject13.bin"/><Relationship Id="rId5" Type="http://schemas.openxmlformats.org/officeDocument/2006/relationships/image" Target="../media/image14.e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oleObject" Target="../embeddings/oleObject14.bin"/><Relationship Id="rId5" Type="http://schemas.openxmlformats.org/officeDocument/2006/relationships/image" Target="../media/image25.emf"/><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oleObject" Target="../embeddings/oleObject15.bin"/><Relationship Id="rId5" Type="http://schemas.openxmlformats.org/officeDocument/2006/relationships/image" Target="../media/image26.emf"/><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2.xml"/><Relationship Id="rId4" Type="http://schemas.openxmlformats.org/officeDocument/2006/relationships/oleObject" Target="../embeddings/oleObject16.bin"/><Relationship Id="rId5" Type="http://schemas.openxmlformats.org/officeDocument/2006/relationships/image" Target="../media/image27.emf"/><Relationship Id="rId1" Type="http://schemas.openxmlformats.org/officeDocument/2006/relationships/vmlDrawing" Target="../drawings/vmlDrawing15.vml"/><Relationship Id="rId2"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7.bin"/><Relationship Id="rId4" Type="http://schemas.openxmlformats.org/officeDocument/2006/relationships/image" Target="../media/image28.emf"/><Relationship Id="rId1" Type="http://schemas.openxmlformats.org/officeDocument/2006/relationships/vmlDrawing" Target="../drawings/vmlDrawing16.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2.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8.bin"/><Relationship Id="rId4" Type="http://schemas.openxmlformats.org/officeDocument/2006/relationships/image" Target="../media/image29.emf"/><Relationship Id="rId1" Type="http://schemas.openxmlformats.org/officeDocument/2006/relationships/vmlDrawing" Target="../drawings/vmlDrawing17.vml"/><Relationship Id="rId2"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0.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5.xml"/><Relationship Id="rId4" Type="http://schemas.openxmlformats.org/officeDocument/2006/relationships/oleObject" Target="../embeddings/oleObject19.bin"/><Relationship Id="rId5" Type="http://schemas.openxmlformats.org/officeDocument/2006/relationships/image" Target="../media/image31.emf"/><Relationship Id="rId1" Type="http://schemas.openxmlformats.org/officeDocument/2006/relationships/vmlDrawing" Target="../drawings/vmlDrawing18.vml"/><Relationship Id="rId2"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oleObject" Target="../embeddings/oleObject2.bin"/><Relationship Id="rId5" Type="http://schemas.openxmlformats.org/officeDocument/2006/relationships/image" Target="../media/image3.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4.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oleObject" Target="../embeddings/oleObject4.bin"/><Relationship Id="rId5" Type="http://schemas.openxmlformats.org/officeDocument/2006/relationships/image" Target="../media/image5.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image" Target="../media/image6.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a:t>
            </a:r>
            <a:r>
              <a:rPr lang="en-US" dirty="0"/>
              <a:t>6</a:t>
            </a:r>
            <a:r>
              <a:rPr lang="en-US" dirty="0" smtClean="0"/>
              <a:t>:</a:t>
            </a:r>
            <a:r>
              <a:rPr lang="en-US" smtClean="0"/>
              <a:t/>
            </a:r>
            <a:br>
              <a:rPr lang="en-US" smtClean="0"/>
            </a:br>
            <a:r>
              <a:rPr lang="en-US" smtClean="0"/>
              <a:t>Exotic </a:t>
            </a:r>
            <a:r>
              <a:rPr lang="en-US" dirty="0" smtClean="0"/>
              <a:t>Markets</a:t>
            </a:r>
            <a:endParaRPr lang="en-US" dirty="0"/>
          </a:p>
        </p:txBody>
      </p:sp>
      <p:sp>
        <p:nvSpPr>
          <p:cNvPr id="3" name="Subtitle 2"/>
          <p:cNvSpPr>
            <a:spLocks noGrp="1"/>
          </p:cNvSpPr>
          <p:nvPr>
            <p:ph type="subTitle" idx="1"/>
          </p:nvPr>
        </p:nvSpPr>
        <p:spPr/>
        <p:txBody>
          <a:bodyPr/>
          <a:lstStyle/>
          <a:p>
            <a:r>
              <a:rPr lang="en-US" dirty="0" smtClean="0"/>
              <a:t>Modeling and Marketing Making in Foreign Exchange</a:t>
            </a:r>
            <a:endParaRPr lang="en-US" dirty="0"/>
          </a:p>
        </p:txBody>
      </p:sp>
    </p:spTree>
    <p:extLst>
      <p:ext uri="{BB962C8B-B14F-4D97-AF65-F5344CB8AC3E}">
        <p14:creationId xmlns:p14="http://schemas.microsoft.com/office/powerpoint/2010/main" val="57016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LV/SV Approximation</a:t>
            </a:r>
            <a:endParaRPr lang="en-US" dirty="0"/>
          </a:p>
        </p:txBody>
      </p:sp>
      <p:sp>
        <p:nvSpPr>
          <p:cNvPr id="3" name="Content Placeholder 2"/>
          <p:cNvSpPr>
            <a:spLocks noGrp="1"/>
          </p:cNvSpPr>
          <p:nvPr>
            <p:ph idx="1"/>
          </p:nvPr>
        </p:nvSpPr>
        <p:spPr/>
        <p:txBody>
          <a:bodyPr/>
          <a:lstStyle/>
          <a:p>
            <a:r>
              <a:rPr lang="en-US" dirty="0" smtClean="0"/>
              <a:t>Similarly can write out the mean and variance required in the lower state</a:t>
            </a:r>
          </a:p>
          <a:p>
            <a:pPr lvl="1"/>
            <a:r>
              <a:rPr lang="en-US" dirty="0" smtClean="0"/>
              <a:t>Expected value should be positive due to mean reversion</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400636816"/>
              </p:ext>
            </p:extLst>
          </p:nvPr>
        </p:nvGraphicFramePr>
        <p:xfrm>
          <a:off x="325438" y="3284538"/>
          <a:ext cx="8093075" cy="1287462"/>
        </p:xfrm>
        <a:graphic>
          <a:graphicData uri="http://schemas.openxmlformats.org/presentationml/2006/ole">
            <mc:AlternateContent xmlns:mc="http://schemas.openxmlformats.org/markup-compatibility/2006">
              <mc:Choice xmlns:v="urn:schemas-microsoft-com:vml" Requires="v">
                <p:oleObj spid="_x0000_s42055" name="Equation" r:id="rId3" imgW="3911600" imgH="622300" progId="Equation.3">
                  <p:embed/>
                </p:oleObj>
              </mc:Choice>
              <mc:Fallback>
                <p:oleObj name="Equation" r:id="rId3" imgW="3911600" imgH="622300" progId="Equation.3">
                  <p:embed/>
                  <p:pic>
                    <p:nvPicPr>
                      <p:cNvPr id="0" name=""/>
                      <p:cNvPicPr/>
                      <p:nvPr/>
                    </p:nvPicPr>
                    <p:blipFill>
                      <a:blip r:embed="rId4"/>
                      <a:stretch>
                        <a:fillRect/>
                      </a:stretch>
                    </p:blipFill>
                    <p:spPr>
                      <a:xfrm>
                        <a:off x="325438" y="3284538"/>
                        <a:ext cx="8093075" cy="1287462"/>
                      </a:xfrm>
                      <a:prstGeom prst="rect">
                        <a:avLst/>
                      </a:prstGeom>
                    </p:spPr>
                  </p:pic>
                </p:oleObj>
              </mc:Fallback>
            </mc:AlternateContent>
          </a:graphicData>
        </a:graphic>
      </p:graphicFrame>
    </p:spTree>
    <p:extLst>
      <p:ext uri="{BB962C8B-B14F-4D97-AF65-F5344CB8AC3E}">
        <p14:creationId xmlns:p14="http://schemas.microsoft.com/office/powerpoint/2010/main" val="3322769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LV/SV Approximation</a:t>
            </a:r>
            <a:endParaRPr lang="en-US" dirty="0"/>
          </a:p>
        </p:txBody>
      </p:sp>
      <p:sp>
        <p:nvSpPr>
          <p:cNvPr id="3" name="Content Placeholder 2"/>
          <p:cNvSpPr>
            <a:spLocks noGrp="1"/>
          </p:cNvSpPr>
          <p:nvPr>
            <p:ph idx="1"/>
          </p:nvPr>
        </p:nvSpPr>
        <p:spPr/>
        <p:txBody>
          <a:bodyPr/>
          <a:lstStyle/>
          <a:p>
            <a:r>
              <a:rPr lang="en-US" dirty="0" smtClean="0"/>
              <a:t>Can use those to solve for the other four transition frequencies</a:t>
            </a:r>
          </a:p>
          <a:p>
            <a:endParaRPr lang="en-US" dirty="0"/>
          </a:p>
          <a:p>
            <a:r>
              <a:rPr lang="en-US" dirty="0" smtClean="0"/>
              <a:t>However: still one free parameter</a:t>
            </a:r>
          </a:p>
          <a:p>
            <a:pPr lvl="1"/>
            <a:r>
              <a:rPr lang="en-US" dirty="0" smtClean="0"/>
              <a:t>The distance between the states parameter, </a:t>
            </a:r>
            <a:r>
              <a:rPr lang="en-US" dirty="0" smtClean="0">
                <a:latin typeface="Symbol" charset="2"/>
                <a:cs typeface="Symbol" charset="2"/>
              </a:rPr>
              <a:t>e</a:t>
            </a:r>
          </a:p>
          <a:p>
            <a:endParaRPr lang="en-US" dirty="0"/>
          </a:p>
          <a:p>
            <a:r>
              <a:rPr lang="en-US" dirty="0" smtClean="0"/>
              <a:t>Choose that to make the probability zero of jumping from Y=+1 state to Y=-1 state, or vice versa</a:t>
            </a:r>
          </a:p>
          <a:p>
            <a:pPr lvl="1"/>
            <a:r>
              <a:rPr lang="en-US" dirty="0" smtClean="0"/>
              <a:t>Means no really big </a:t>
            </a:r>
            <a:r>
              <a:rPr lang="en-US" dirty="0" err="1" smtClean="0"/>
              <a:t>vol</a:t>
            </a:r>
            <a:r>
              <a:rPr lang="en-US" dirty="0" smtClean="0"/>
              <a:t> jumps</a:t>
            </a:r>
          </a:p>
          <a:p>
            <a:pPr lvl="1"/>
            <a:r>
              <a:rPr lang="en-US" dirty="0" smtClean="0"/>
              <a:t>And gives a reasonable state spacing as well</a:t>
            </a:r>
            <a:endParaRPr lang="en-US" dirty="0"/>
          </a:p>
        </p:txBody>
      </p:sp>
    </p:spTree>
    <p:extLst>
      <p:ext uri="{BB962C8B-B14F-4D97-AF65-F5344CB8AC3E}">
        <p14:creationId xmlns:p14="http://schemas.microsoft.com/office/powerpoint/2010/main" val="284658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LV/SV Approximation</a:t>
            </a:r>
            <a:endParaRPr lang="en-US" dirty="0"/>
          </a:p>
        </p:txBody>
      </p:sp>
      <p:sp>
        <p:nvSpPr>
          <p:cNvPr id="3" name="Content Placeholder 2"/>
          <p:cNvSpPr>
            <a:spLocks noGrp="1"/>
          </p:cNvSpPr>
          <p:nvPr>
            <p:ph idx="1"/>
          </p:nvPr>
        </p:nvSpPr>
        <p:spPr/>
        <p:txBody>
          <a:bodyPr/>
          <a:lstStyle/>
          <a:p>
            <a:r>
              <a:rPr lang="en-US" dirty="0" smtClean="0"/>
              <a:t>Choose e to be equal to</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632625836"/>
              </p:ext>
            </p:extLst>
          </p:nvPr>
        </p:nvGraphicFramePr>
        <p:xfrm>
          <a:off x="2343755" y="2426304"/>
          <a:ext cx="3389388" cy="2652565"/>
        </p:xfrm>
        <a:graphic>
          <a:graphicData uri="http://schemas.openxmlformats.org/presentationml/2006/ole">
            <mc:AlternateContent xmlns:mc="http://schemas.openxmlformats.org/markup-compatibility/2006">
              <mc:Choice xmlns:v="urn:schemas-microsoft-com:vml" Requires="v">
                <p:oleObj spid="_x0000_s43075" name="Equation" r:id="rId4" imgW="876300" imgH="685800" progId="Equation.3">
                  <p:embed/>
                </p:oleObj>
              </mc:Choice>
              <mc:Fallback>
                <p:oleObj name="Equation" r:id="rId4" imgW="876300" imgH="685800" progId="Equation.3">
                  <p:embed/>
                  <p:pic>
                    <p:nvPicPr>
                      <p:cNvPr id="0" name=""/>
                      <p:cNvPicPr/>
                      <p:nvPr/>
                    </p:nvPicPr>
                    <p:blipFill>
                      <a:blip r:embed="rId5"/>
                      <a:stretch>
                        <a:fillRect/>
                      </a:stretch>
                    </p:blipFill>
                    <p:spPr>
                      <a:xfrm>
                        <a:off x="2343755" y="2426304"/>
                        <a:ext cx="3389388" cy="2652565"/>
                      </a:xfrm>
                      <a:prstGeom prst="rect">
                        <a:avLst/>
                      </a:prstGeom>
                    </p:spPr>
                  </p:pic>
                </p:oleObj>
              </mc:Fallback>
            </mc:AlternateContent>
          </a:graphicData>
        </a:graphic>
      </p:graphicFrame>
    </p:spTree>
    <p:extLst>
      <p:ext uri="{BB962C8B-B14F-4D97-AF65-F5344CB8AC3E}">
        <p14:creationId xmlns:p14="http://schemas.microsoft.com/office/powerpoint/2010/main" val="2039826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LV/SV Approximation</a:t>
            </a:r>
            <a:endParaRPr lang="en-US" dirty="0"/>
          </a:p>
        </p:txBody>
      </p:sp>
      <p:sp>
        <p:nvSpPr>
          <p:cNvPr id="3" name="Content Placeholder 2"/>
          <p:cNvSpPr>
            <a:spLocks noGrp="1"/>
          </p:cNvSpPr>
          <p:nvPr>
            <p:ph idx="1"/>
          </p:nvPr>
        </p:nvSpPr>
        <p:spPr/>
        <p:txBody>
          <a:bodyPr/>
          <a:lstStyle/>
          <a:p>
            <a:r>
              <a:rPr lang="en-US" dirty="0" smtClean="0"/>
              <a:t>With this choice for </a:t>
            </a:r>
            <a:r>
              <a:rPr lang="en-US" dirty="0" smtClean="0">
                <a:latin typeface="Symbol" charset="2"/>
                <a:cs typeface="Symbol" charset="2"/>
              </a:rPr>
              <a:t>e</a:t>
            </a:r>
          </a:p>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421082228"/>
              </p:ext>
            </p:extLst>
          </p:nvPr>
        </p:nvGraphicFramePr>
        <p:xfrm>
          <a:off x="2271183" y="2369758"/>
          <a:ext cx="3341007" cy="3770127"/>
        </p:xfrm>
        <a:graphic>
          <a:graphicData uri="http://schemas.openxmlformats.org/presentationml/2006/ole">
            <mc:AlternateContent xmlns:mc="http://schemas.openxmlformats.org/markup-compatibility/2006">
              <mc:Choice xmlns:v="urn:schemas-microsoft-com:vml" Requires="v">
                <p:oleObj spid="_x0000_s44097" name="Equation" r:id="rId4" imgW="1384300" imgH="1562100" progId="Equation.3">
                  <p:embed/>
                </p:oleObj>
              </mc:Choice>
              <mc:Fallback>
                <p:oleObj name="Equation" r:id="rId4" imgW="1384300" imgH="1562100" progId="Equation.3">
                  <p:embed/>
                  <p:pic>
                    <p:nvPicPr>
                      <p:cNvPr id="0" name=""/>
                      <p:cNvPicPr/>
                      <p:nvPr/>
                    </p:nvPicPr>
                    <p:blipFill>
                      <a:blip r:embed="rId5"/>
                      <a:stretch>
                        <a:fillRect/>
                      </a:stretch>
                    </p:blipFill>
                    <p:spPr>
                      <a:xfrm>
                        <a:off x="2271183" y="2369758"/>
                        <a:ext cx="3341007" cy="3770127"/>
                      </a:xfrm>
                      <a:prstGeom prst="rect">
                        <a:avLst/>
                      </a:prstGeom>
                    </p:spPr>
                  </p:pic>
                </p:oleObj>
              </mc:Fallback>
            </mc:AlternateContent>
          </a:graphicData>
        </a:graphic>
      </p:graphicFrame>
    </p:spTree>
    <p:extLst>
      <p:ext uri="{BB962C8B-B14F-4D97-AF65-F5344CB8AC3E}">
        <p14:creationId xmlns:p14="http://schemas.microsoft.com/office/powerpoint/2010/main" val="3080763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LV/SV Approximation</a:t>
            </a:r>
            <a:endParaRPr lang="en-US" dirty="0"/>
          </a:p>
        </p:txBody>
      </p:sp>
      <p:sp>
        <p:nvSpPr>
          <p:cNvPr id="3" name="Content Placeholder 2"/>
          <p:cNvSpPr>
            <a:spLocks noGrp="1"/>
          </p:cNvSpPr>
          <p:nvPr>
            <p:ph idx="1"/>
          </p:nvPr>
        </p:nvSpPr>
        <p:spPr/>
        <p:txBody>
          <a:bodyPr/>
          <a:lstStyle/>
          <a:p>
            <a:r>
              <a:rPr lang="en-US" dirty="0" smtClean="0"/>
              <a:t>What is the initial value of Y?</a:t>
            </a:r>
          </a:p>
          <a:p>
            <a:endParaRPr lang="en-US" dirty="0" smtClean="0"/>
          </a:p>
          <a:p>
            <a:r>
              <a:rPr lang="en-US" dirty="0" smtClean="0"/>
              <a:t>Could start with Y=0; that’s like starting with a known value of v(0) in a </a:t>
            </a:r>
            <a:r>
              <a:rPr lang="en-US" dirty="0" err="1" smtClean="0"/>
              <a:t>Heston</a:t>
            </a:r>
            <a:r>
              <a:rPr lang="en-US" dirty="0" smtClean="0"/>
              <a:t>-like model</a:t>
            </a:r>
          </a:p>
          <a:p>
            <a:endParaRPr lang="en-US" dirty="0"/>
          </a:p>
          <a:p>
            <a:r>
              <a:rPr lang="en-US" dirty="0" smtClean="0"/>
              <a:t>Could also assume we don’t know the value of Y</a:t>
            </a:r>
          </a:p>
          <a:p>
            <a:pPr lvl="1"/>
            <a:r>
              <a:rPr lang="en-US" dirty="0" smtClean="0"/>
              <a:t>Assume it takes its stationary distribution across the three states</a:t>
            </a:r>
          </a:p>
          <a:p>
            <a:pPr lvl="1"/>
            <a:r>
              <a:rPr lang="en-US" dirty="0" smtClean="0"/>
              <a:t>Better: gives a large short-expiration smile than a fixed initial value of Y</a:t>
            </a:r>
          </a:p>
          <a:p>
            <a:pPr lvl="2"/>
            <a:r>
              <a:rPr lang="en-US" dirty="0" smtClean="0"/>
              <a:t>Matches market behavior better</a:t>
            </a:r>
            <a:endParaRPr lang="en-US" dirty="0"/>
          </a:p>
        </p:txBody>
      </p:sp>
    </p:spTree>
    <p:extLst>
      <p:ext uri="{BB962C8B-B14F-4D97-AF65-F5344CB8AC3E}">
        <p14:creationId xmlns:p14="http://schemas.microsoft.com/office/powerpoint/2010/main" val="4068801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LV/SV Approximation</a:t>
            </a:r>
            <a:endParaRPr lang="en-US" dirty="0"/>
          </a:p>
        </p:txBody>
      </p:sp>
      <p:sp>
        <p:nvSpPr>
          <p:cNvPr id="3" name="Content Placeholder 2"/>
          <p:cNvSpPr>
            <a:spLocks noGrp="1"/>
          </p:cNvSpPr>
          <p:nvPr>
            <p:ph idx="1"/>
          </p:nvPr>
        </p:nvSpPr>
        <p:spPr>
          <a:xfrm>
            <a:off x="457200" y="1600200"/>
            <a:ext cx="7620000" cy="4653038"/>
          </a:xfrm>
        </p:spPr>
        <p:txBody>
          <a:bodyPr/>
          <a:lstStyle/>
          <a:p>
            <a:r>
              <a:rPr lang="en-US" dirty="0" smtClean="0"/>
              <a:t>Stationary probabilities (where probability in matches probability out)</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Price of a derivative is price weighted across the three layers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22301791"/>
              </p:ext>
            </p:extLst>
          </p:nvPr>
        </p:nvGraphicFramePr>
        <p:xfrm>
          <a:off x="2828472" y="2213428"/>
          <a:ext cx="2070100" cy="2527448"/>
        </p:xfrm>
        <a:graphic>
          <a:graphicData uri="http://schemas.openxmlformats.org/presentationml/2006/ole">
            <mc:AlternateContent xmlns:mc="http://schemas.openxmlformats.org/markup-compatibility/2006">
              <mc:Choice xmlns:v="urn:schemas-microsoft-com:vml" Requires="v">
                <p:oleObj spid="_x0000_s45174" name="Equation" r:id="rId4" imgW="1092200" imgH="1333500" progId="Equation.3">
                  <p:embed/>
                </p:oleObj>
              </mc:Choice>
              <mc:Fallback>
                <p:oleObj name="Equation" r:id="rId4" imgW="1092200" imgH="1333500" progId="Equation.3">
                  <p:embed/>
                  <p:pic>
                    <p:nvPicPr>
                      <p:cNvPr id="0" name=""/>
                      <p:cNvPicPr/>
                      <p:nvPr/>
                    </p:nvPicPr>
                    <p:blipFill>
                      <a:blip r:embed="rId5"/>
                      <a:stretch>
                        <a:fillRect/>
                      </a:stretch>
                    </p:blipFill>
                    <p:spPr>
                      <a:xfrm>
                        <a:off x="2828472" y="2213428"/>
                        <a:ext cx="2070100" cy="2527448"/>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64299637"/>
              </p:ext>
            </p:extLst>
          </p:nvPr>
        </p:nvGraphicFramePr>
        <p:xfrm>
          <a:off x="1996017" y="5425621"/>
          <a:ext cx="4185720" cy="718760"/>
        </p:xfrm>
        <a:graphic>
          <a:graphicData uri="http://schemas.openxmlformats.org/presentationml/2006/ole">
            <mc:AlternateContent xmlns:mc="http://schemas.openxmlformats.org/markup-compatibility/2006">
              <mc:Choice xmlns:v="urn:schemas-microsoft-com:vml" Requires="v">
                <p:oleObj spid="_x0000_s45175" name="Equation" r:id="rId6" imgW="1257300" imgH="215900" progId="Equation.3">
                  <p:embed/>
                </p:oleObj>
              </mc:Choice>
              <mc:Fallback>
                <p:oleObj name="Equation" r:id="rId6" imgW="1257300" imgH="215900" progId="Equation.3">
                  <p:embed/>
                  <p:pic>
                    <p:nvPicPr>
                      <p:cNvPr id="0" name=""/>
                      <p:cNvPicPr/>
                      <p:nvPr/>
                    </p:nvPicPr>
                    <p:blipFill>
                      <a:blip r:embed="rId7"/>
                      <a:stretch>
                        <a:fillRect/>
                      </a:stretch>
                    </p:blipFill>
                    <p:spPr>
                      <a:xfrm>
                        <a:off x="1996017" y="5425621"/>
                        <a:ext cx="4185720" cy="718760"/>
                      </a:xfrm>
                      <a:prstGeom prst="rect">
                        <a:avLst/>
                      </a:prstGeom>
                    </p:spPr>
                  </p:pic>
                </p:oleObj>
              </mc:Fallback>
            </mc:AlternateContent>
          </a:graphicData>
        </a:graphic>
      </p:graphicFrame>
    </p:spTree>
    <p:extLst>
      <p:ext uri="{BB962C8B-B14F-4D97-AF65-F5344CB8AC3E}">
        <p14:creationId xmlns:p14="http://schemas.microsoft.com/office/powerpoint/2010/main" val="2416358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LV/SV Approximation</a:t>
            </a:r>
            <a:endParaRPr lang="en-US" dirty="0"/>
          </a:p>
        </p:txBody>
      </p:sp>
      <p:sp>
        <p:nvSpPr>
          <p:cNvPr id="3" name="Content Placeholder 2"/>
          <p:cNvSpPr>
            <a:spLocks noGrp="1"/>
          </p:cNvSpPr>
          <p:nvPr>
            <p:ph idx="1"/>
          </p:nvPr>
        </p:nvSpPr>
        <p:spPr/>
        <p:txBody>
          <a:bodyPr>
            <a:normAutofit lnSpcReduction="10000"/>
          </a:bodyPr>
          <a:lstStyle/>
          <a:p>
            <a:r>
              <a:rPr lang="en-US" dirty="0" smtClean="0"/>
              <a:t>Local volatility uses a parametric form</a:t>
            </a:r>
          </a:p>
          <a:p>
            <a:endParaRPr lang="en-US" dirty="0"/>
          </a:p>
          <a:p>
            <a:r>
              <a:rPr lang="en-US" dirty="0" smtClean="0"/>
              <a:t>Define a transformed spot variable</a:t>
            </a:r>
          </a:p>
          <a:p>
            <a:endParaRPr lang="en-US" dirty="0"/>
          </a:p>
          <a:p>
            <a:endParaRPr lang="en-US" dirty="0" smtClean="0"/>
          </a:p>
          <a:p>
            <a:endParaRPr lang="en-US" dirty="0" smtClean="0"/>
          </a:p>
          <a:p>
            <a:r>
              <a:rPr lang="en-US" dirty="0" smtClean="0"/>
              <a:t>Then mark local volatility for five points in x</a:t>
            </a:r>
          </a:p>
          <a:p>
            <a:pPr lvl="1"/>
            <a:r>
              <a:rPr lang="en-US" dirty="0" smtClean="0"/>
              <a:t>x=-1.28, -0.68, 0, +0.68, +1.28 (roughly ATM, 25d, and 10d points)</a:t>
            </a:r>
          </a:p>
          <a:p>
            <a:pPr lvl="1"/>
            <a:r>
              <a:rPr lang="en-US" dirty="0" smtClean="0">
                <a:latin typeface="Symbol" charset="2"/>
                <a:cs typeface="Symbol" charset="2"/>
              </a:rPr>
              <a:t>s</a:t>
            </a:r>
            <a:r>
              <a:rPr lang="en-US" baseline="-25000" dirty="0" smtClean="0"/>
              <a:t>0</a:t>
            </a:r>
            <a:r>
              <a:rPr lang="en-US" dirty="0" smtClean="0"/>
              <a:t> is the local volatility for x=0</a:t>
            </a:r>
          </a:p>
          <a:p>
            <a:pPr lvl="1"/>
            <a:r>
              <a:rPr lang="en-US" dirty="0" smtClean="0"/>
              <a:t>Cubic spline between them</a:t>
            </a:r>
          </a:p>
          <a:p>
            <a:pPr lvl="1"/>
            <a:r>
              <a:rPr lang="en-US" dirty="0" smtClean="0"/>
              <a:t>Same extrapolation as we used for implied volatilities before</a:t>
            </a:r>
          </a:p>
          <a:p>
            <a:pPr lvl="2"/>
            <a:r>
              <a:rPr lang="en-US" dirty="0" smtClean="0"/>
              <a:t>Cubic spline extrapolation parameter determines how quickly local volatilities flatten out outside x=-1.28 and x=+1.28</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927241453"/>
              </p:ext>
            </p:extLst>
          </p:nvPr>
        </p:nvGraphicFramePr>
        <p:xfrm>
          <a:off x="2561772" y="2717498"/>
          <a:ext cx="1865086" cy="1123290"/>
        </p:xfrm>
        <a:graphic>
          <a:graphicData uri="http://schemas.openxmlformats.org/presentationml/2006/ole">
            <mc:AlternateContent xmlns:mc="http://schemas.openxmlformats.org/markup-compatibility/2006">
              <mc:Choice xmlns:v="urn:schemas-microsoft-com:vml" Requires="v">
                <p:oleObj spid="_x0000_s46138" name="Equation" r:id="rId3" imgW="1117600" imgH="673100" progId="Equation.3">
                  <p:embed/>
                </p:oleObj>
              </mc:Choice>
              <mc:Fallback>
                <p:oleObj name="Equation" r:id="rId3" imgW="1117600" imgH="673100" progId="Equation.3">
                  <p:embed/>
                  <p:pic>
                    <p:nvPicPr>
                      <p:cNvPr id="0" name=""/>
                      <p:cNvPicPr/>
                      <p:nvPr/>
                    </p:nvPicPr>
                    <p:blipFill>
                      <a:blip r:embed="rId4"/>
                      <a:stretch>
                        <a:fillRect/>
                      </a:stretch>
                    </p:blipFill>
                    <p:spPr>
                      <a:xfrm>
                        <a:off x="2561772" y="2717498"/>
                        <a:ext cx="1865086" cy="1123290"/>
                      </a:xfrm>
                      <a:prstGeom prst="rect">
                        <a:avLst/>
                      </a:prstGeom>
                    </p:spPr>
                  </p:pic>
                </p:oleObj>
              </mc:Fallback>
            </mc:AlternateContent>
          </a:graphicData>
        </a:graphic>
      </p:graphicFrame>
    </p:spTree>
    <p:extLst>
      <p:ext uri="{BB962C8B-B14F-4D97-AF65-F5344CB8AC3E}">
        <p14:creationId xmlns:p14="http://schemas.microsoft.com/office/powerpoint/2010/main" val="844855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LV/SV Approximation</a:t>
            </a:r>
            <a:endParaRPr lang="en-US" dirty="0"/>
          </a:p>
        </p:txBody>
      </p:sp>
      <p:sp>
        <p:nvSpPr>
          <p:cNvPr id="3" name="Content Placeholder 2"/>
          <p:cNvSpPr>
            <a:spLocks noGrp="1"/>
          </p:cNvSpPr>
          <p:nvPr>
            <p:ph idx="1"/>
          </p:nvPr>
        </p:nvSpPr>
        <p:spPr/>
        <p:txBody>
          <a:bodyPr/>
          <a:lstStyle/>
          <a:p>
            <a:r>
              <a:rPr lang="en-US" dirty="0" smtClean="0"/>
              <a:t>Pricing under the model can be done with backward induction</a:t>
            </a:r>
          </a:p>
          <a:p>
            <a:endParaRPr lang="en-US" dirty="0"/>
          </a:p>
          <a:p>
            <a:r>
              <a:rPr lang="en-US" dirty="0" smtClean="0"/>
              <a:t>Two operations for each step</a:t>
            </a:r>
          </a:p>
          <a:p>
            <a:endParaRPr lang="en-US" dirty="0" smtClean="0"/>
          </a:p>
          <a:p>
            <a:r>
              <a:rPr lang="en-US" dirty="0" smtClean="0"/>
              <a:t>First, backward induct one time step for all three Y layers independently, solving the Y-specific PDE</a:t>
            </a:r>
          </a:p>
        </p:txBody>
      </p:sp>
      <p:graphicFrame>
        <p:nvGraphicFramePr>
          <p:cNvPr id="4" name="Object 3"/>
          <p:cNvGraphicFramePr>
            <a:graphicFrameLocks noChangeAspect="1"/>
          </p:cNvGraphicFramePr>
          <p:nvPr>
            <p:extLst>
              <p:ext uri="{D42A27DB-BD31-4B8C-83A1-F6EECF244321}">
                <p14:modId xmlns:p14="http://schemas.microsoft.com/office/powerpoint/2010/main" val="3577460725"/>
              </p:ext>
            </p:extLst>
          </p:nvPr>
        </p:nvGraphicFramePr>
        <p:xfrm>
          <a:off x="819150" y="4325938"/>
          <a:ext cx="6770688" cy="1128712"/>
        </p:xfrm>
        <a:graphic>
          <a:graphicData uri="http://schemas.openxmlformats.org/presentationml/2006/ole">
            <mc:AlternateContent xmlns:mc="http://schemas.openxmlformats.org/markup-compatibility/2006">
              <mc:Choice xmlns:v="urn:schemas-microsoft-com:vml" Requires="v">
                <p:oleObj spid="_x0000_s47159" name="Equation" r:id="rId4" imgW="2438400" imgH="406400" progId="Equation.3">
                  <p:embed/>
                </p:oleObj>
              </mc:Choice>
              <mc:Fallback>
                <p:oleObj name="Equation" r:id="rId4" imgW="2438400" imgH="406400" progId="Equation.3">
                  <p:embed/>
                  <p:pic>
                    <p:nvPicPr>
                      <p:cNvPr id="0" name=""/>
                      <p:cNvPicPr/>
                      <p:nvPr/>
                    </p:nvPicPr>
                    <p:blipFill>
                      <a:blip r:embed="rId5"/>
                      <a:stretch>
                        <a:fillRect/>
                      </a:stretch>
                    </p:blipFill>
                    <p:spPr>
                      <a:xfrm>
                        <a:off x="819150" y="4325938"/>
                        <a:ext cx="6770688" cy="1128712"/>
                      </a:xfrm>
                      <a:prstGeom prst="rect">
                        <a:avLst/>
                      </a:prstGeom>
                    </p:spPr>
                  </p:pic>
                </p:oleObj>
              </mc:Fallback>
            </mc:AlternateContent>
          </a:graphicData>
        </a:graphic>
      </p:graphicFrame>
    </p:spTree>
    <p:extLst>
      <p:ext uri="{BB962C8B-B14F-4D97-AF65-F5344CB8AC3E}">
        <p14:creationId xmlns:p14="http://schemas.microsoft.com/office/powerpoint/2010/main" val="34416130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LV/SV Approximation</a:t>
            </a:r>
            <a:endParaRPr lang="en-US" dirty="0"/>
          </a:p>
        </p:txBody>
      </p:sp>
      <p:sp>
        <p:nvSpPr>
          <p:cNvPr id="3" name="Content Placeholder 2"/>
          <p:cNvSpPr>
            <a:spLocks noGrp="1"/>
          </p:cNvSpPr>
          <p:nvPr>
            <p:ph idx="1"/>
          </p:nvPr>
        </p:nvSpPr>
        <p:spPr>
          <a:xfrm>
            <a:off x="457200" y="1600200"/>
            <a:ext cx="7620000" cy="4379360"/>
          </a:xfrm>
        </p:spPr>
        <p:txBody>
          <a:bodyPr/>
          <a:lstStyle/>
          <a:p>
            <a:r>
              <a:rPr lang="en-US" dirty="0" smtClean="0"/>
              <a:t>Then, mix between layers according to the probabilities of transitioning between the layers</a:t>
            </a:r>
          </a:p>
          <a:p>
            <a:endParaRPr lang="en-US" dirty="0"/>
          </a:p>
          <a:p>
            <a:endParaRPr lang="en-US" dirty="0" smtClean="0"/>
          </a:p>
          <a:p>
            <a:endParaRPr lang="en-US" dirty="0"/>
          </a:p>
          <a:p>
            <a:endParaRPr lang="en-US" dirty="0" smtClean="0"/>
          </a:p>
          <a:p>
            <a:endParaRPr lang="en-US" dirty="0"/>
          </a:p>
          <a:p>
            <a:r>
              <a:rPr lang="en-US" dirty="0" smtClean="0"/>
              <a:t>Repeat this two-step process for each time step as you move backward from the derivative expiration to t=0 (today)</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326696975"/>
              </p:ext>
            </p:extLst>
          </p:nvPr>
        </p:nvGraphicFramePr>
        <p:xfrm>
          <a:off x="1764863" y="2605270"/>
          <a:ext cx="5311138" cy="1611244"/>
        </p:xfrm>
        <a:graphic>
          <a:graphicData uri="http://schemas.openxmlformats.org/presentationml/2006/ole">
            <mc:AlternateContent xmlns:mc="http://schemas.openxmlformats.org/markup-compatibility/2006">
              <mc:Choice xmlns:v="urn:schemas-microsoft-com:vml" Requires="v">
                <p:oleObj spid="_x0000_s48181" name="Equation" r:id="rId4" imgW="2260600" imgH="685800" progId="Equation.3">
                  <p:embed/>
                </p:oleObj>
              </mc:Choice>
              <mc:Fallback>
                <p:oleObj name="Equation" r:id="rId4" imgW="2260600" imgH="685800" progId="Equation.3">
                  <p:embed/>
                  <p:pic>
                    <p:nvPicPr>
                      <p:cNvPr id="0" name=""/>
                      <p:cNvPicPr/>
                      <p:nvPr/>
                    </p:nvPicPr>
                    <p:blipFill>
                      <a:blip r:embed="rId5"/>
                      <a:stretch>
                        <a:fillRect/>
                      </a:stretch>
                    </p:blipFill>
                    <p:spPr>
                      <a:xfrm>
                        <a:off x="1764863" y="2605270"/>
                        <a:ext cx="5311138" cy="1611244"/>
                      </a:xfrm>
                      <a:prstGeom prst="rect">
                        <a:avLst/>
                      </a:prstGeom>
                    </p:spPr>
                  </p:pic>
                </p:oleObj>
              </mc:Fallback>
            </mc:AlternateContent>
          </a:graphicData>
        </a:graphic>
      </p:graphicFrame>
    </p:spTree>
    <p:extLst>
      <p:ext uri="{BB962C8B-B14F-4D97-AF65-F5344CB8AC3E}">
        <p14:creationId xmlns:p14="http://schemas.microsoft.com/office/powerpoint/2010/main" val="13731717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LV/SV Approximation</a:t>
            </a:r>
            <a:endParaRPr lang="en-US" dirty="0"/>
          </a:p>
        </p:txBody>
      </p:sp>
      <p:sp>
        <p:nvSpPr>
          <p:cNvPr id="3" name="Content Placeholder 2"/>
          <p:cNvSpPr>
            <a:spLocks noGrp="1"/>
          </p:cNvSpPr>
          <p:nvPr>
            <p:ph idx="1"/>
          </p:nvPr>
        </p:nvSpPr>
        <p:spPr>
          <a:xfrm>
            <a:off x="457200" y="1600200"/>
            <a:ext cx="7620000" cy="1223138"/>
          </a:xfrm>
        </p:spPr>
        <p:txBody>
          <a:bodyPr/>
          <a:lstStyle/>
          <a:p>
            <a:r>
              <a:rPr lang="en-US" dirty="0" smtClean="0"/>
              <a:t>Gives very similar (but not identical) implied volatilities as the full two-factor model where stochastic factor diffuses like a </a:t>
            </a:r>
            <a:r>
              <a:rPr lang="en-US" dirty="0" err="1" smtClean="0"/>
              <a:t>Heston</a:t>
            </a:r>
            <a:r>
              <a:rPr lang="en-US" dirty="0" smtClean="0"/>
              <a:t> process</a:t>
            </a:r>
            <a:endParaRPr lang="en-US" dirty="0"/>
          </a:p>
        </p:txBody>
      </p:sp>
      <p:pic>
        <p:nvPicPr>
          <p:cNvPr id="4" name="Picture 3" descr="Screen Shot 2014-12-01 at 5.47.1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419" y="2751356"/>
            <a:ext cx="6879962" cy="4106644"/>
          </a:xfrm>
          <a:prstGeom prst="rect">
            <a:avLst/>
          </a:prstGeom>
        </p:spPr>
      </p:pic>
    </p:spTree>
    <p:extLst>
      <p:ext uri="{BB962C8B-B14F-4D97-AF65-F5344CB8AC3E}">
        <p14:creationId xmlns:p14="http://schemas.microsoft.com/office/powerpoint/2010/main" val="1410603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a:t>
            </a:r>
            <a:r>
              <a:rPr lang="en-US" dirty="0" err="1" smtClean="0"/>
              <a:t>Vol</a:t>
            </a:r>
            <a:r>
              <a:rPr lang="en-US" dirty="0" smtClean="0"/>
              <a:t>/</a:t>
            </a:r>
            <a:r>
              <a:rPr lang="en-US" dirty="0" err="1" smtClean="0"/>
              <a:t>Stoch</a:t>
            </a:r>
            <a:r>
              <a:rPr lang="en-US" dirty="0" smtClean="0"/>
              <a:t> </a:t>
            </a:r>
            <a:r>
              <a:rPr lang="en-US" dirty="0" err="1" smtClean="0"/>
              <a:t>Vol</a:t>
            </a:r>
            <a:r>
              <a:rPr lang="en-US" dirty="0" smtClean="0"/>
              <a:t> Mixture</a:t>
            </a:r>
            <a:endParaRPr lang="en-US" dirty="0"/>
          </a:p>
        </p:txBody>
      </p:sp>
      <p:sp>
        <p:nvSpPr>
          <p:cNvPr id="3" name="Content Placeholder 2"/>
          <p:cNvSpPr>
            <a:spLocks noGrp="1"/>
          </p:cNvSpPr>
          <p:nvPr>
            <p:ph idx="1"/>
          </p:nvPr>
        </p:nvSpPr>
        <p:spPr/>
        <p:txBody>
          <a:bodyPr/>
          <a:lstStyle/>
          <a:p>
            <a:r>
              <a:rPr lang="en-US" dirty="0" smtClean="0"/>
              <a:t>The Street has largely converged on local volatility/stochastic volatility mixture models</a:t>
            </a:r>
          </a:p>
          <a:p>
            <a:pPr lvl="1"/>
            <a:r>
              <a:rPr lang="en-US" dirty="0" smtClean="0"/>
              <a:t>The mixture parameter controls risk reversal beta</a:t>
            </a:r>
          </a:p>
          <a:p>
            <a:endParaRPr lang="en-US" dirty="0"/>
          </a:p>
          <a:p>
            <a:r>
              <a:rPr lang="en-US" dirty="0" smtClean="0"/>
              <a:t>... but these models can be slow</a:t>
            </a:r>
          </a:p>
          <a:p>
            <a:pPr lvl="1"/>
            <a:r>
              <a:rPr lang="en-US" dirty="0" smtClean="0"/>
              <a:t>Two-factor models (spot &amp; volatility factor)</a:t>
            </a:r>
          </a:p>
          <a:p>
            <a:pPr lvl="1"/>
            <a:r>
              <a:rPr lang="en-US" dirty="0" smtClean="0"/>
              <a:t>Numerical calibration</a:t>
            </a:r>
          </a:p>
          <a:p>
            <a:pPr lvl="1"/>
            <a:r>
              <a:rPr lang="en-US" dirty="0" smtClean="0"/>
              <a:t>Numerical vanilla &amp; exotic pricing</a:t>
            </a:r>
          </a:p>
          <a:p>
            <a:pPr lvl="1"/>
            <a:r>
              <a:rPr lang="en-US" dirty="0" smtClean="0"/>
              <a:t>Even using backward induction, two factor models are slow</a:t>
            </a:r>
          </a:p>
          <a:p>
            <a:pPr lvl="2"/>
            <a:r>
              <a:rPr lang="en-US" dirty="0" smtClean="0"/>
              <a:t>Quite uncommon to use Monte Carlo in FX</a:t>
            </a:r>
            <a:endParaRPr lang="en-US" dirty="0"/>
          </a:p>
        </p:txBody>
      </p:sp>
    </p:spTree>
    <p:extLst>
      <p:ext uri="{BB962C8B-B14F-4D97-AF65-F5344CB8AC3E}">
        <p14:creationId xmlns:p14="http://schemas.microsoft.com/office/powerpoint/2010/main" val="39379478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LV/SV Approximation</a:t>
            </a:r>
            <a:endParaRPr lang="en-US" dirty="0"/>
          </a:p>
        </p:txBody>
      </p:sp>
      <p:sp>
        <p:nvSpPr>
          <p:cNvPr id="3" name="Content Placeholder 2"/>
          <p:cNvSpPr>
            <a:spLocks noGrp="1"/>
          </p:cNvSpPr>
          <p:nvPr>
            <p:ph idx="1"/>
          </p:nvPr>
        </p:nvSpPr>
        <p:spPr>
          <a:xfrm>
            <a:off x="457200" y="1600200"/>
            <a:ext cx="7620000" cy="865598"/>
          </a:xfrm>
        </p:spPr>
        <p:txBody>
          <a:bodyPr/>
          <a:lstStyle/>
          <a:p>
            <a:r>
              <a:rPr lang="en-US" dirty="0" smtClean="0"/>
              <a:t>Gives very similar barrier option prices as well, as measured by one touch prices</a:t>
            </a:r>
            <a:endParaRPr lang="en-US" dirty="0"/>
          </a:p>
        </p:txBody>
      </p:sp>
      <p:pic>
        <p:nvPicPr>
          <p:cNvPr id="4" name="Picture 3" descr="Screen Shot 2014-12-01 at 5.50.4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023" y="2359793"/>
            <a:ext cx="6654606" cy="4359506"/>
          </a:xfrm>
          <a:prstGeom prst="rect">
            <a:avLst/>
          </a:prstGeom>
        </p:spPr>
      </p:pic>
    </p:spTree>
    <p:extLst>
      <p:ext uri="{BB962C8B-B14F-4D97-AF65-F5344CB8AC3E}">
        <p14:creationId xmlns:p14="http://schemas.microsoft.com/office/powerpoint/2010/main" val="41067203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LV/SV Approximation</a:t>
            </a:r>
            <a:endParaRPr lang="en-US" dirty="0"/>
          </a:p>
        </p:txBody>
      </p:sp>
      <p:sp>
        <p:nvSpPr>
          <p:cNvPr id="3" name="Content Placeholder 2"/>
          <p:cNvSpPr>
            <a:spLocks noGrp="1"/>
          </p:cNvSpPr>
          <p:nvPr>
            <p:ph idx="1"/>
          </p:nvPr>
        </p:nvSpPr>
        <p:spPr/>
        <p:txBody>
          <a:bodyPr>
            <a:normAutofit lnSpcReduction="10000"/>
          </a:bodyPr>
          <a:lstStyle/>
          <a:p>
            <a:r>
              <a:rPr lang="en-US" dirty="0" smtClean="0"/>
              <a:t>Calibration of the model means calibrating the local volatility parameters</a:t>
            </a:r>
          </a:p>
          <a:p>
            <a:pPr lvl="1"/>
            <a:r>
              <a:rPr lang="en-US" dirty="0" smtClean="0"/>
              <a:t>Five local volatility parameters</a:t>
            </a:r>
          </a:p>
          <a:p>
            <a:pPr lvl="1"/>
            <a:r>
              <a:rPr lang="en-US" dirty="0" smtClean="0"/>
              <a:t>Assumed to be piecewise-constant in time, between benchmark expiration dates</a:t>
            </a:r>
          </a:p>
          <a:p>
            <a:pPr lvl="1"/>
            <a:r>
              <a:rPr lang="en-US" dirty="0" smtClean="0"/>
              <a:t>Bootstrap the parameters</a:t>
            </a:r>
          </a:p>
          <a:p>
            <a:pPr lvl="2"/>
            <a:r>
              <a:rPr lang="en-US" dirty="0"/>
              <a:t>C</a:t>
            </a:r>
            <a:r>
              <a:rPr lang="en-US" dirty="0" smtClean="0"/>
              <a:t>alculate the first set of five to match the five implied volatilities at the first expiration date</a:t>
            </a:r>
          </a:p>
          <a:p>
            <a:pPr lvl="2"/>
            <a:r>
              <a:rPr lang="en-US" dirty="0"/>
              <a:t>T</a:t>
            </a:r>
            <a:r>
              <a:rPr lang="en-US" dirty="0" smtClean="0"/>
              <a:t>hen use those plus the five implied volatilities at the second expiration date to calibrate the second set of five local </a:t>
            </a:r>
            <a:r>
              <a:rPr lang="en-US" dirty="0" err="1" smtClean="0"/>
              <a:t>vols</a:t>
            </a:r>
            <a:endParaRPr lang="en-US" dirty="0" smtClean="0"/>
          </a:p>
          <a:p>
            <a:pPr lvl="2"/>
            <a:r>
              <a:rPr lang="en-US" dirty="0" smtClean="0"/>
              <a:t>... and so on</a:t>
            </a:r>
          </a:p>
          <a:p>
            <a:endParaRPr lang="en-US" dirty="0"/>
          </a:p>
          <a:p>
            <a:r>
              <a:rPr lang="en-US" dirty="0" smtClean="0"/>
              <a:t>Assumes the </a:t>
            </a:r>
            <a:r>
              <a:rPr lang="en-US" dirty="0" smtClean="0">
                <a:latin typeface="Symbol" charset="2"/>
                <a:cs typeface="Symbol" charset="2"/>
              </a:rPr>
              <a:t>a</a:t>
            </a:r>
            <a:r>
              <a:rPr lang="en-US" dirty="0" smtClean="0"/>
              <a:t> and </a:t>
            </a:r>
            <a:r>
              <a:rPr lang="en-US" dirty="0" smtClean="0">
                <a:latin typeface="Symbol" charset="2"/>
                <a:cs typeface="Symbol" charset="2"/>
              </a:rPr>
              <a:t>b</a:t>
            </a:r>
            <a:r>
              <a:rPr lang="en-US" dirty="0" smtClean="0"/>
              <a:t> parameters are marked a priori</a:t>
            </a:r>
          </a:p>
          <a:p>
            <a:pPr lvl="1"/>
            <a:r>
              <a:rPr lang="en-US" dirty="0" smtClean="0"/>
              <a:t>These are “exotic parameters”: not explicitly calibrated</a:t>
            </a:r>
            <a:endParaRPr lang="en-US" dirty="0"/>
          </a:p>
        </p:txBody>
      </p:sp>
    </p:spTree>
    <p:extLst>
      <p:ext uri="{BB962C8B-B14F-4D97-AF65-F5344CB8AC3E}">
        <p14:creationId xmlns:p14="http://schemas.microsoft.com/office/powerpoint/2010/main" val="13719479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LV/SV Approximation</a:t>
            </a:r>
            <a:endParaRPr lang="en-US" dirty="0"/>
          </a:p>
        </p:txBody>
      </p:sp>
      <p:sp>
        <p:nvSpPr>
          <p:cNvPr id="3" name="Content Placeholder 2"/>
          <p:cNvSpPr>
            <a:spLocks noGrp="1"/>
          </p:cNvSpPr>
          <p:nvPr>
            <p:ph idx="1"/>
          </p:nvPr>
        </p:nvSpPr>
        <p:spPr/>
        <p:txBody>
          <a:bodyPr/>
          <a:lstStyle/>
          <a:p>
            <a:r>
              <a:rPr lang="en-US" dirty="0" smtClean="0"/>
              <a:t>Numerical root-finding to solve for the local </a:t>
            </a:r>
            <a:r>
              <a:rPr lang="en-US" dirty="0" err="1" smtClean="0"/>
              <a:t>vol</a:t>
            </a:r>
            <a:r>
              <a:rPr lang="en-US" dirty="0" smtClean="0"/>
              <a:t> parameters</a:t>
            </a:r>
          </a:p>
          <a:p>
            <a:endParaRPr lang="en-US" dirty="0"/>
          </a:p>
          <a:p>
            <a:r>
              <a:rPr lang="en-US" dirty="0" smtClean="0"/>
              <a:t>Sped up by using “forward induction”</a:t>
            </a:r>
          </a:p>
          <a:p>
            <a:pPr lvl="1"/>
            <a:r>
              <a:rPr lang="en-US" dirty="0" smtClean="0"/>
              <a:t>Lets you price vanilla options for many strikes in one pass</a:t>
            </a:r>
          </a:p>
          <a:p>
            <a:pPr lvl="1"/>
            <a:r>
              <a:rPr lang="en-US" dirty="0" smtClean="0"/>
              <a:t>Analogous to pricing one vanilla option for many spots with backward induction</a:t>
            </a:r>
          </a:p>
          <a:p>
            <a:endParaRPr lang="en-US" dirty="0"/>
          </a:p>
          <a:p>
            <a:r>
              <a:rPr lang="en-US" dirty="0" smtClean="0"/>
              <a:t>This is a powerful technique to reduce computation time</a:t>
            </a:r>
          </a:p>
          <a:p>
            <a:pPr lvl="1"/>
            <a:r>
              <a:rPr lang="en-US" dirty="0" smtClean="0"/>
              <a:t>... but we don’t have time to go through the details today</a:t>
            </a:r>
          </a:p>
          <a:p>
            <a:pPr lvl="1"/>
            <a:r>
              <a:rPr lang="en-US" dirty="0" smtClean="0"/>
              <a:t>You’ll use it in the assignment</a:t>
            </a:r>
            <a:endParaRPr lang="en-US" dirty="0"/>
          </a:p>
        </p:txBody>
      </p:sp>
    </p:spTree>
    <p:extLst>
      <p:ext uri="{BB962C8B-B14F-4D97-AF65-F5344CB8AC3E}">
        <p14:creationId xmlns:p14="http://schemas.microsoft.com/office/powerpoint/2010/main" val="38976460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LV/SV Approximation</a:t>
            </a:r>
            <a:endParaRPr lang="en-US" dirty="0"/>
          </a:p>
        </p:txBody>
      </p:sp>
      <p:sp>
        <p:nvSpPr>
          <p:cNvPr id="3" name="Content Placeholder 2"/>
          <p:cNvSpPr>
            <a:spLocks noGrp="1"/>
          </p:cNvSpPr>
          <p:nvPr>
            <p:ph idx="1"/>
          </p:nvPr>
        </p:nvSpPr>
        <p:spPr/>
        <p:txBody>
          <a:bodyPr/>
          <a:lstStyle/>
          <a:p>
            <a:r>
              <a:rPr lang="en-US" dirty="0" smtClean="0"/>
              <a:t>With a calibrated model we can look at how barrier option prices are affected by the mixture parameter</a:t>
            </a:r>
          </a:p>
          <a:p>
            <a:endParaRPr lang="en-US" dirty="0"/>
          </a:p>
          <a:p>
            <a:r>
              <a:rPr lang="en-US" dirty="0" smtClean="0"/>
              <a:t>First, we should look at what the model predicts for risk reversal beta</a:t>
            </a:r>
          </a:p>
          <a:p>
            <a:pPr lvl="1"/>
            <a:r>
              <a:rPr lang="en-US" dirty="0" smtClean="0"/>
              <a:t>Risk reversal beta is the most important dynamic for pricing barrier options</a:t>
            </a:r>
          </a:p>
          <a:p>
            <a:endParaRPr lang="en-US" dirty="0"/>
          </a:p>
          <a:p>
            <a:r>
              <a:rPr lang="en-US" dirty="0" smtClean="0"/>
              <a:t>Risk reversal beta in the model is determined by how risk reversal moves as spot moves and accesses different local </a:t>
            </a:r>
            <a:r>
              <a:rPr lang="en-US" dirty="0" err="1" smtClean="0"/>
              <a:t>vols</a:t>
            </a:r>
            <a:endParaRPr lang="en-US" dirty="0" smtClean="0"/>
          </a:p>
          <a:p>
            <a:pPr lvl="1"/>
            <a:r>
              <a:rPr lang="en-US" dirty="0" smtClean="0"/>
              <a:t>Still averaging across the three Y layers</a:t>
            </a:r>
            <a:endParaRPr lang="en-US" dirty="0"/>
          </a:p>
        </p:txBody>
      </p:sp>
    </p:spTree>
    <p:extLst>
      <p:ext uri="{BB962C8B-B14F-4D97-AF65-F5344CB8AC3E}">
        <p14:creationId xmlns:p14="http://schemas.microsoft.com/office/powerpoint/2010/main" val="30091648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LV/SV Approximation</a:t>
            </a:r>
            <a:endParaRPr lang="en-US" dirty="0"/>
          </a:p>
        </p:txBody>
      </p:sp>
      <p:sp>
        <p:nvSpPr>
          <p:cNvPr id="3" name="Content Placeholder 2"/>
          <p:cNvSpPr>
            <a:spLocks noGrp="1"/>
          </p:cNvSpPr>
          <p:nvPr>
            <p:ph idx="1"/>
          </p:nvPr>
        </p:nvSpPr>
        <p:spPr>
          <a:xfrm>
            <a:off x="457200" y="1600200"/>
            <a:ext cx="7620000" cy="927243"/>
          </a:xfrm>
        </p:spPr>
        <p:txBody>
          <a:bodyPr/>
          <a:lstStyle/>
          <a:p>
            <a:r>
              <a:rPr lang="en-US" dirty="0" smtClean="0"/>
              <a:t>Risk reversal beta for different expiration tenors, as a function of the volatility of volatility parameter </a:t>
            </a:r>
            <a:r>
              <a:rPr lang="en-US" dirty="0" smtClean="0">
                <a:latin typeface="Symbol" charset="2"/>
                <a:cs typeface="Symbol" charset="2"/>
              </a:rPr>
              <a:t>a</a:t>
            </a:r>
            <a:endParaRPr lang="en-US" dirty="0">
              <a:latin typeface="Symbol" charset="2"/>
              <a:cs typeface="Symbol" charset="2"/>
            </a:endParaRPr>
          </a:p>
        </p:txBody>
      </p:sp>
      <p:pic>
        <p:nvPicPr>
          <p:cNvPr id="4" name="Picture 3" descr="Screen Shot 2014-12-01 at 6.22.2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6042" y="2527443"/>
            <a:ext cx="6840725" cy="4237913"/>
          </a:xfrm>
          <a:prstGeom prst="rect">
            <a:avLst/>
          </a:prstGeom>
        </p:spPr>
      </p:pic>
    </p:spTree>
    <p:extLst>
      <p:ext uri="{BB962C8B-B14F-4D97-AF65-F5344CB8AC3E}">
        <p14:creationId xmlns:p14="http://schemas.microsoft.com/office/powerpoint/2010/main" val="27182361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LV/SV Approximation</a:t>
            </a:r>
            <a:endParaRPr lang="en-US" dirty="0"/>
          </a:p>
        </p:txBody>
      </p:sp>
      <p:sp>
        <p:nvSpPr>
          <p:cNvPr id="3" name="Content Placeholder 2"/>
          <p:cNvSpPr>
            <a:spLocks noGrp="1"/>
          </p:cNvSpPr>
          <p:nvPr>
            <p:ph idx="1"/>
          </p:nvPr>
        </p:nvSpPr>
        <p:spPr>
          <a:xfrm>
            <a:off x="457200" y="1600200"/>
            <a:ext cx="7620000" cy="779295"/>
          </a:xfrm>
        </p:spPr>
        <p:txBody>
          <a:bodyPr/>
          <a:lstStyle/>
          <a:p>
            <a:r>
              <a:rPr lang="en-US" dirty="0" smtClean="0"/>
              <a:t>Can then look at impact of changing </a:t>
            </a:r>
            <a:r>
              <a:rPr lang="en-US" dirty="0" smtClean="0">
                <a:latin typeface="Symbol" charset="2"/>
                <a:cs typeface="Symbol" charset="2"/>
              </a:rPr>
              <a:t>a</a:t>
            </a:r>
            <a:r>
              <a:rPr lang="en-US" dirty="0" smtClean="0"/>
              <a:t> (and recalibrating local </a:t>
            </a:r>
            <a:r>
              <a:rPr lang="en-US" dirty="0" err="1" smtClean="0"/>
              <a:t>vols</a:t>
            </a:r>
            <a:r>
              <a:rPr lang="en-US" dirty="0" smtClean="0"/>
              <a:t>) on one touch prices</a:t>
            </a:r>
            <a:endParaRPr lang="en-US" dirty="0"/>
          </a:p>
        </p:txBody>
      </p:sp>
      <p:pic>
        <p:nvPicPr>
          <p:cNvPr id="4" name="Picture 3" descr="Screen Shot 2014-12-01 at 6.26.0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5949" y="2379495"/>
            <a:ext cx="7171251" cy="4337521"/>
          </a:xfrm>
          <a:prstGeom prst="rect">
            <a:avLst/>
          </a:prstGeom>
        </p:spPr>
      </p:pic>
    </p:spTree>
    <p:extLst>
      <p:ext uri="{BB962C8B-B14F-4D97-AF65-F5344CB8AC3E}">
        <p14:creationId xmlns:p14="http://schemas.microsoft.com/office/powerpoint/2010/main" val="4034007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Numerical Frameworks</a:t>
            </a:r>
            <a:endParaRPr lang="en-US" dirty="0"/>
          </a:p>
        </p:txBody>
      </p:sp>
      <p:sp>
        <p:nvSpPr>
          <p:cNvPr id="3" name="Content Placeholder 2"/>
          <p:cNvSpPr>
            <a:spLocks noGrp="1"/>
          </p:cNvSpPr>
          <p:nvPr>
            <p:ph idx="1"/>
          </p:nvPr>
        </p:nvSpPr>
        <p:spPr/>
        <p:txBody>
          <a:bodyPr/>
          <a:lstStyle/>
          <a:p>
            <a:r>
              <a:rPr lang="en-US" dirty="0" smtClean="0"/>
              <a:t>Pricing exotics under a model like this is computationally expensive</a:t>
            </a:r>
          </a:p>
          <a:p>
            <a:pPr lvl="1"/>
            <a:r>
              <a:rPr lang="en-US" dirty="0" smtClean="0"/>
              <a:t>Generally want to delegate pricing to C++ for faster performance</a:t>
            </a:r>
          </a:p>
          <a:p>
            <a:pPr lvl="1"/>
            <a:r>
              <a:rPr lang="en-US" dirty="0" smtClean="0"/>
              <a:t>Often an order of magnitude or two faster than in Python</a:t>
            </a:r>
          </a:p>
          <a:p>
            <a:endParaRPr lang="en-US" dirty="0" smtClean="0"/>
          </a:p>
          <a:p>
            <a:r>
              <a:rPr lang="en-US" dirty="0" smtClean="0"/>
              <a:t>But you want to be able to play around with pricing for new exotic structures in Python</a:t>
            </a:r>
          </a:p>
          <a:p>
            <a:pPr lvl="1"/>
            <a:r>
              <a:rPr lang="en-US" dirty="0" smtClean="0"/>
              <a:t>Want to be able to define contract terms in Python but delegate pricing to C++</a:t>
            </a:r>
          </a:p>
          <a:p>
            <a:endParaRPr lang="en-US" dirty="0"/>
          </a:p>
          <a:p>
            <a:r>
              <a:rPr lang="en-US" dirty="0" smtClean="0"/>
              <a:t>Right way: build a backward induction engine in C++ and expose it in Python</a:t>
            </a:r>
            <a:endParaRPr lang="en-US" dirty="0"/>
          </a:p>
        </p:txBody>
      </p:sp>
    </p:spTree>
    <p:extLst>
      <p:ext uri="{BB962C8B-B14F-4D97-AF65-F5344CB8AC3E}">
        <p14:creationId xmlns:p14="http://schemas.microsoft.com/office/powerpoint/2010/main" val="17967757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Numerical Frameworks</a:t>
            </a:r>
            <a:endParaRPr lang="en-US" dirty="0"/>
          </a:p>
        </p:txBody>
      </p:sp>
      <p:sp>
        <p:nvSpPr>
          <p:cNvPr id="3" name="Content Placeholder 2"/>
          <p:cNvSpPr>
            <a:spLocks noGrp="1"/>
          </p:cNvSpPr>
          <p:nvPr>
            <p:ph idx="1"/>
          </p:nvPr>
        </p:nvSpPr>
        <p:spPr>
          <a:xfrm>
            <a:off x="457200" y="1600200"/>
            <a:ext cx="7620000" cy="2209458"/>
          </a:xfrm>
        </p:spPr>
        <p:txBody>
          <a:bodyPr>
            <a:normAutofit/>
          </a:bodyPr>
          <a:lstStyle/>
          <a:p>
            <a:r>
              <a:rPr lang="en-US" dirty="0" smtClean="0"/>
              <a:t>Example: pricing under the LV/SV approximation model in the WST environment</a:t>
            </a:r>
          </a:p>
          <a:p>
            <a:pPr lvl="1"/>
            <a:r>
              <a:rPr lang="en-US" dirty="0" smtClean="0"/>
              <a:t>Since I have it available!</a:t>
            </a:r>
          </a:p>
          <a:p>
            <a:endParaRPr lang="en-US" dirty="0"/>
          </a:p>
          <a:p>
            <a:r>
              <a:rPr lang="en-US" dirty="0" smtClean="0"/>
              <a:t>First step: create a backward induction engine</a:t>
            </a:r>
            <a:endParaRPr lang="en-US" dirty="0"/>
          </a:p>
        </p:txBody>
      </p:sp>
      <p:pic>
        <p:nvPicPr>
          <p:cNvPr id="5" name="Picture 4" descr="Screen Shot 2014-12-01 at 9.56.4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3809658"/>
            <a:ext cx="7623078" cy="2270261"/>
          </a:xfrm>
          <a:prstGeom prst="rect">
            <a:avLst/>
          </a:prstGeom>
        </p:spPr>
      </p:pic>
    </p:spTree>
    <p:extLst>
      <p:ext uri="{BB962C8B-B14F-4D97-AF65-F5344CB8AC3E}">
        <p14:creationId xmlns:p14="http://schemas.microsoft.com/office/powerpoint/2010/main" val="35700821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Numerical Frameworks</a:t>
            </a:r>
            <a:endParaRPr lang="en-US" dirty="0"/>
          </a:p>
        </p:txBody>
      </p:sp>
      <p:sp>
        <p:nvSpPr>
          <p:cNvPr id="3" name="Content Placeholder 2"/>
          <p:cNvSpPr>
            <a:spLocks noGrp="1"/>
          </p:cNvSpPr>
          <p:nvPr>
            <p:ph idx="1"/>
          </p:nvPr>
        </p:nvSpPr>
        <p:spPr>
          <a:xfrm>
            <a:off x="457200" y="1600200"/>
            <a:ext cx="7620000" cy="2406721"/>
          </a:xfrm>
        </p:spPr>
        <p:txBody>
          <a:bodyPr>
            <a:normAutofit/>
          </a:bodyPr>
          <a:lstStyle/>
          <a:p>
            <a:r>
              <a:rPr lang="en-US" dirty="0" smtClean="0"/>
              <a:t>Next step: construct a payoff and add it to the engine as a boundary condition</a:t>
            </a:r>
          </a:p>
          <a:p>
            <a:pPr lvl="1"/>
            <a:r>
              <a:rPr lang="en-US" dirty="0" smtClean="0"/>
              <a:t>Example: a vanilla option payoff</a:t>
            </a:r>
          </a:p>
          <a:p>
            <a:pPr lvl="1"/>
            <a:r>
              <a:rPr lang="en-US" dirty="0" smtClean="0"/>
              <a:t>The payoff defines a payoff in the spot direction only...</a:t>
            </a:r>
          </a:p>
          <a:p>
            <a:pPr lvl="1"/>
            <a:r>
              <a:rPr lang="en-US" dirty="0" smtClean="0"/>
              <a:t>... and is applied onto the engine at some specific time</a:t>
            </a:r>
          </a:p>
          <a:p>
            <a:pPr lvl="1"/>
            <a:r>
              <a:rPr lang="en-US" dirty="0" smtClean="0"/>
              <a:t>Can add in payoffs as backward induction proceeds</a:t>
            </a:r>
            <a:endParaRPr lang="en-US" dirty="0"/>
          </a:p>
        </p:txBody>
      </p:sp>
      <p:pic>
        <p:nvPicPr>
          <p:cNvPr id="4" name="Picture 3" descr="Screen Shot 2014-12-01 at 10.03.5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239" y="4295440"/>
            <a:ext cx="6992004" cy="1610146"/>
          </a:xfrm>
          <a:prstGeom prst="rect">
            <a:avLst/>
          </a:prstGeom>
        </p:spPr>
      </p:pic>
    </p:spTree>
    <p:extLst>
      <p:ext uri="{BB962C8B-B14F-4D97-AF65-F5344CB8AC3E}">
        <p14:creationId xmlns:p14="http://schemas.microsoft.com/office/powerpoint/2010/main" val="15983364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Numerical Frameworks</a:t>
            </a:r>
            <a:endParaRPr lang="en-US" dirty="0"/>
          </a:p>
        </p:txBody>
      </p:sp>
      <p:sp>
        <p:nvSpPr>
          <p:cNvPr id="3" name="Content Placeholder 2"/>
          <p:cNvSpPr>
            <a:spLocks noGrp="1"/>
          </p:cNvSpPr>
          <p:nvPr>
            <p:ph idx="1"/>
          </p:nvPr>
        </p:nvSpPr>
        <p:spPr>
          <a:xfrm>
            <a:off x="457200" y="1600200"/>
            <a:ext cx="7620000" cy="1605337"/>
          </a:xfrm>
        </p:spPr>
        <p:txBody>
          <a:bodyPr/>
          <a:lstStyle/>
          <a:p>
            <a:r>
              <a:rPr lang="en-US" dirty="0" smtClean="0"/>
              <a:t>Variation: include a knockout barrier in the contract terms</a:t>
            </a:r>
          </a:p>
          <a:p>
            <a:pPr lvl="1"/>
            <a:r>
              <a:rPr lang="en-US" dirty="0" smtClean="0"/>
              <a:t>For this we add a knockout first, which constrains the limits of the grid</a:t>
            </a:r>
          </a:p>
          <a:p>
            <a:pPr lvl="1"/>
            <a:r>
              <a:rPr lang="en-US" dirty="0" smtClean="0"/>
              <a:t>Then we initialize the grid with the option payoff</a:t>
            </a:r>
            <a:endParaRPr lang="en-US" dirty="0"/>
          </a:p>
        </p:txBody>
      </p:sp>
      <p:pic>
        <p:nvPicPr>
          <p:cNvPr id="4" name="Picture 3" descr="Screen Shot 2014-12-01 at 10.07.4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882" y="3581228"/>
            <a:ext cx="7022956" cy="1843526"/>
          </a:xfrm>
          <a:prstGeom prst="rect">
            <a:avLst/>
          </a:prstGeom>
        </p:spPr>
      </p:pic>
    </p:spTree>
    <p:extLst>
      <p:ext uri="{BB962C8B-B14F-4D97-AF65-F5344CB8AC3E}">
        <p14:creationId xmlns:p14="http://schemas.microsoft.com/office/powerpoint/2010/main" val="2342274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LV/SV Approximation</a:t>
            </a:r>
            <a:endParaRPr lang="en-US" dirty="0"/>
          </a:p>
        </p:txBody>
      </p:sp>
      <p:sp>
        <p:nvSpPr>
          <p:cNvPr id="3" name="Content Placeholder 2"/>
          <p:cNvSpPr>
            <a:spLocks noGrp="1"/>
          </p:cNvSpPr>
          <p:nvPr>
            <p:ph idx="1"/>
          </p:nvPr>
        </p:nvSpPr>
        <p:spPr/>
        <p:txBody>
          <a:bodyPr/>
          <a:lstStyle/>
          <a:p>
            <a:r>
              <a:rPr lang="en-US" dirty="0" smtClean="0"/>
              <a:t>Some shops trade off model accuracy for computational speed by using a simpler model that has most of the same features as the full model</a:t>
            </a:r>
          </a:p>
          <a:p>
            <a:endParaRPr lang="en-US" dirty="0"/>
          </a:p>
          <a:p>
            <a:r>
              <a:rPr lang="en-US" dirty="0" smtClean="0"/>
              <a:t>Model spot as a diffusive process still...</a:t>
            </a:r>
          </a:p>
          <a:p>
            <a:endParaRPr lang="en-US" dirty="0"/>
          </a:p>
          <a:p>
            <a:r>
              <a:rPr lang="en-US" dirty="0" smtClean="0"/>
              <a:t>... but allow the stochastic volatility factor to take only a few discrete values instead of modeling as a diffusive process</a:t>
            </a:r>
          </a:p>
          <a:p>
            <a:pPr lvl="1"/>
            <a:r>
              <a:rPr lang="en-US" dirty="0" smtClean="0"/>
              <a:t>eg two or three “layers” for stochastic volatility</a:t>
            </a:r>
          </a:p>
          <a:p>
            <a:pPr lvl="1"/>
            <a:r>
              <a:rPr lang="en-US" dirty="0" smtClean="0"/>
              <a:t>Stochastic volatility factor jumps between the different discrete values according to a Markov process</a:t>
            </a:r>
            <a:endParaRPr lang="en-US" dirty="0"/>
          </a:p>
        </p:txBody>
      </p:sp>
    </p:spTree>
    <p:extLst>
      <p:ext uri="{BB962C8B-B14F-4D97-AF65-F5344CB8AC3E}">
        <p14:creationId xmlns:p14="http://schemas.microsoft.com/office/powerpoint/2010/main" val="40282043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Numerical Frameworks</a:t>
            </a:r>
            <a:endParaRPr lang="en-US" dirty="0"/>
          </a:p>
        </p:txBody>
      </p:sp>
      <p:sp>
        <p:nvSpPr>
          <p:cNvPr id="3" name="Content Placeholder 2"/>
          <p:cNvSpPr>
            <a:spLocks noGrp="1"/>
          </p:cNvSpPr>
          <p:nvPr>
            <p:ph idx="1"/>
          </p:nvPr>
        </p:nvSpPr>
        <p:spPr>
          <a:xfrm>
            <a:off x="457200" y="1600200"/>
            <a:ext cx="7620000" cy="2493024"/>
          </a:xfrm>
        </p:spPr>
        <p:txBody>
          <a:bodyPr/>
          <a:lstStyle/>
          <a:p>
            <a:r>
              <a:rPr lang="en-US" dirty="0" smtClean="0"/>
              <a:t>Now the backward induction!</a:t>
            </a:r>
          </a:p>
          <a:p>
            <a:pPr lvl="1"/>
            <a:r>
              <a:rPr lang="en-US" dirty="0" smtClean="0"/>
              <a:t>To get the price today, backward induct to t=0</a:t>
            </a:r>
          </a:p>
          <a:p>
            <a:pPr lvl="1"/>
            <a:r>
              <a:rPr lang="en-US" dirty="0" smtClean="0"/>
              <a:t>But could backward induct to an intermediate time, add on a new payoff, and then go back further, </a:t>
            </a:r>
            <a:r>
              <a:rPr lang="en-US" dirty="0" err="1" smtClean="0"/>
              <a:t>etc</a:t>
            </a:r>
            <a:endParaRPr lang="en-US" dirty="0" smtClean="0"/>
          </a:p>
          <a:p>
            <a:r>
              <a:rPr lang="en-US" dirty="0" smtClean="0"/>
              <a:t>After backward inducting, you get a price by asking the engine to interpolate a price at the spot level you want</a:t>
            </a:r>
            <a:endParaRPr lang="en-US" dirty="0"/>
          </a:p>
        </p:txBody>
      </p:sp>
      <p:pic>
        <p:nvPicPr>
          <p:cNvPr id="4" name="Picture 3" descr="Screen Shot 2014-12-01 at 10.11.0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1497" y="4102998"/>
            <a:ext cx="5013633" cy="1260111"/>
          </a:xfrm>
          <a:prstGeom prst="rect">
            <a:avLst/>
          </a:prstGeom>
        </p:spPr>
      </p:pic>
    </p:spTree>
    <p:extLst>
      <p:ext uri="{BB962C8B-B14F-4D97-AF65-F5344CB8AC3E}">
        <p14:creationId xmlns:p14="http://schemas.microsoft.com/office/powerpoint/2010/main" val="29359401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Numerical Framework</a:t>
            </a:r>
            <a:endParaRPr lang="en-US" dirty="0"/>
          </a:p>
        </p:txBody>
      </p:sp>
      <p:sp>
        <p:nvSpPr>
          <p:cNvPr id="3" name="Content Placeholder 2"/>
          <p:cNvSpPr>
            <a:spLocks noGrp="1"/>
          </p:cNvSpPr>
          <p:nvPr>
            <p:ph idx="1"/>
          </p:nvPr>
        </p:nvSpPr>
        <p:spPr>
          <a:xfrm>
            <a:off x="457200" y="1600200"/>
            <a:ext cx="7620000" cy="988888"/>
          </a:xfrm>
        </p:spPr>
        <p:txBody>
          <a:bodyPr/>
          <a:lstStyle/>
          <a:p>
            <a:r>
              <a:rPr lang="en-US" dirty="0" smtClean="0"/>
              <a:t>All the code together to price a knockout option</a:t>
            </a:r>
          </a:p>
          <a:p>
            <a:pPr lvl="1"/>
            <a:r>
              <a:rPr lang="en-US" dirty="0" smtClean="0"/>
              <a:t>Not very much of it! It’s easy to price new structures</a:t>
            </a:r>
            <a:endParaRPr lang="en-US" dirty="0"/>
          </a:p>
        </p:txBody>
      </p:sp>
      <p:pic>
        <p:nvPicPr>
          <p:cNvPr id="4" name="Picture 3" descr="Screen Shot 2014-12-01 at 10.12.1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374" y="2701833"/>
            <a:ext cx="6120160" cy="3812278"/>
          </a:xfrm>
          <a:prstGeom prst="rect">
            <a:avLst/>
          </a:prstGeom>
        </p:spPr>
      </p:pic>
    </p:spTree>
    <p:extLst>
      <p:ext uri="{BB962C8B-B14F-4D97-AF65-F5344CB8AC3E}">
        <p14:creationId xmlns:p14="http://schemas.microsoft.com/office/powerpoint/2010/main" val="19358315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Numerical Framework</a:t>
            </a:r>
            <a:endParaRPr lang="en-US" dirty="0"/>
          </a:p>
        </p:txBody>
      </p:sp>
      <p:sp>
        <p:nvSpPr>
          <p:cNvPr id="3" name="Content Placeholder 2"/>
          <p:cNvSpPr>
            <a:spLocks noGrp="1"/>
          </p:cNvSpPr>
          <p:nvPr>
            <p:ph idx="1"/>
          </p:nvPr>
        </p:nvSpPr>
        <p:spPr>
          <a:xfrm>
            <a:off x="457200" y="1600200"/>
            <a:ext cx="7620000" cy="1124507"/>
          </a:xfrm>
        </p:spPr>
        <p:txBody>
          <a:bodyPr/>
          <a:lstStyle/>
          <a:p>
            <a:r>
              <a:rPr lang="en-US" dirty="0" smtClean="0"/>
              <a:t>Can use forward induction to get call option prices for a range of strikes with one call to the forward inductor</a:t>
            </a:r>
            <a:endParaRPr lang="en-US" dirty="0"/>
          </a:p>
        </p:txBody>
      </p:sp>
      <p:pic>
        <p:nvPicPr>
          <p:cNvPr id="4" name="Picture 3" descr="Screen Shot 2014-12-01 at 10.18.4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859754"/>
            <a:ext cx="7404183" cy="2601987"/>
          </a:xfrm>
          <a:prstGeom prst="rect">
            <a:avLst/>
          </a:prstGeom>
        </p:spPr>
      </p:pic>
    </p:spTree>
    <p:extLst>
      <p:ext uri="{BB962C8B-B14F-4D97-AF65-F5344CB8AC3E}">
        <p14:creationId xmlns:p14="http://schemas.microsoft.com/office/powerpoint/2010/main" val="14418000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Pricing with Copulas</a:t>
            </a:r>
            <a:endParaRPr lang="en-US" dirty="0"/>
          </a:p>
        </p:txBody>
      </p:sp>
      <p:sp>
        <p:nvSpPr>
          <p:cNvPr id="3" name="Content Placeholder 2"/>
          <p:cNvSpPr>
            <a:spLocks noGrp="1"/>
          </p:cNvSpPr>
          <p:nvPr>
            <p:ph idx="1"/>
          </p:nvPr>
        </p:nvSpPr>
        <p:spPr/>
        <p:txBody>
          <a:bodyPr/>
          <a:lstStyle/>
          <a:p>
            <a:r>
              <a:rPr lang="en-US" dirty="0" smtClean="0"/>
              <a:t>Consider a European “dual digital” option</a:t>
            </a:r>
          </a:p>
          <a:p>
            <a:pPr lvl="1"/>
            <a:r>
              <a:rPr lang="en-US" dirty="0" smtClean="0"/>
              <a:t>Pays 1 unit of currency if spot</a:t>
            </a:r>
            <a:r>
              <a:rPr lang="en-US" baseline="-25000" dirty="0" smtClean="0"/>
              <a:t>1</a:t>
            </a:r>
            <a:r>
              <a:rPr lang="en-US" dirty="0" smtClean="0"/>
              <a:t>&gt;strike</a:t>
            </a:r>
            <a:r>
              <a:rPr lang="en-US" baseline="-25000" dirty="0" smtClean="0"/>
              <a:t>1</a:t>
            </a:r>
            <a:r>
              <a:rPr lang="en-US" dirty="0" smtClean="0"/>
              <a:t> </a:t>
            </a:r>
            <a:r>
              <a:rPr lang="en-US" b="1" dirty="0" smtClean="0"/>
              <a:t>and</a:t>
            </a:r>
            <a:r>
              <a:rPr lang="en-US" dirty="0" smtClean="0"/>
              <a:t> spot</a:t>
            </a:r>
            <a:r>
              <a:rPr lang="en-US" baseline="-25000" dirty="0" smtClean="0"/>
              <a:t>2</a:t>
            </a:r>
            <a:r>
              <a:rPr lang="en-US" dirty="0" smtClean="0"/>
              <a:t>&gt;strike</a:t>
            </a:r>
            <a:r>
              <a:rPr lang="en-US" baseline="-25000" dirty="0" smtClean="0"/>
              <a:t>2</a:t>
            </a:r>
            <a:r>
              <a:rPr lang="en-US" dirty="0" smtClean="0"/>
              <a:t> on some expiration date</a:t>
            </a:r>
          </a:p>
          <a:p>
            <a:endParaRPr lang="en-US" dirty="0"/>
          </a:p>
          <a:p>
            <a:r>
              <a:rPr lang="en-US" dirty="0" smtClean="0"/>
              <a:t>A regular European digital is a measure of the risk neutral probability that spot&gt;strike</a:t>
            </a:r>
          </a:p>
          <a:p>
            <a:endParaRPr lang="en-US" dirty="0"/>
          </a:p>
          <a:p>
            <a:r>
              <a:rPr lang="en-US" dirty="0" smtClean="0"/>
              <a:t>A dual digital is a measure of the joint probability that both spots are above the two strikes</a:t>
            </a:r>
          </a:p>
          <a:p>
            <a:pPr lvl="1"/>
            <a:r>
              <a:rPr lang="en-US" dirty="0" smtClean="0"/>
              <a:t>Depends on correlation</a:t>
            </a:r>
          </a:p>
          <a:p>
            <a:pPr lvl="1"/>
            <a:r>
              <a:rPr lang="en-US" dirty="0" smtClean="0"/>
              <a:t>What does correlation mean outside Black-Scholes?</a:t>
            </a:r>
            <a:endParaRPr lang="en-US" dirty="0"/>
          </a:p>
        </p:txBody>
      </p:sp>
    </p:spTree>
    <p:extLst>
      <p:ext uri="{BB962C8B-B14F-4D97-AF65-F5344CB8AC3E}">
        <p14:creationId xmlns:p14="http://schemas.microsoft.com/office/powerpoint/2010/main" val="6059757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Pricing with Copulas</a:t>
            </a:r>
            <a:endParaRPr lang="en-US" dirty="0"/>
          </a:p>
        </p:txBody>
      </p:sp>
      <p:sp>
        <p:nvSpPr>
          <p:cNvPr id="3" name="Content Placeholder 2"/>
          <p:cNvSpPr>
            <a:spLocks noGrp="1"/>
          </p:cNvSpPr>
          <p:nvPr>
            <p:ph idx="1"/>
          </p:nvPr>
        </p:nvSpPr>
        <p:spPr/>
        <p:txBody>
          <a:bodyPr/>
          <a:lstStyle/>
          <a:p>
            <a:r>
              <a:rPr lang="en-US" dirty="0" smtClean="0"/>
              <a:t>Copulas let you piece together known marginal distributions</a:t>
            </a:r>
          </a:p>
          <a:p>
            <a:pPr lvl="1"/>
            <a:r>
              <a:rPr lang="en-US" dirty="0" smtClean="0"/>
              <a:t>If I know vanilla prices in the two markets, I know the two marginal distributions</a:t>
            </a:r>
          </a:p>
          <a:p>
            <a:endParaRPr lang="en-US" dirty="0"/>
          </a:p>
          <a:p>
            <a:r>
              <a:rPr lang="en-US" dirty="0" smtClean="0"/>
              <a:t>The choice of copula defines the specific correlation structure that gets applied</a:t>
            </a:r>
          </a:p>
          <a:p>
            <a:pPr lvl="1"/>
            <a:r>
              <a:rPr lang="en-US" dirty="0" smtClean="0"/>
              <a:t>Defines the joint distribution</a:t>
            </a:r>
          </a:p>
          <a:p>
            <a:endParaRPr lang="en-US" dirty="0"/>
          </a:p>
          <a:p>
            <a:r>
              <a:rPr lang="en-US" dirty="0" smtClean="0"/>
              <a:t>Many different kinds of copulas</a:t>
            </a:r>
          </a:p>
          <a:p>
            <a:pPr lvl="1"/>
            <a:r>
              <a:rPr lang="en-US" dirty="0" smtClean="0"/>
              <a:t>... and many different kinds of correlation structure</a:t>
            </a:r>
          </a:p>
          <a:p>
            <a:pPr lvl="1"/>
            <a:r>
              <a:rPr lang="en-US" dirty="0" smtClean="0"/>
              <a:t>We’ll focus on just one: Gaussian copula</a:t>
            </a:r>
            <a:endParaRPr lang="en-US" dirty="0"/>
          </a:p>
        </p:txBody>
      </p:sp>
    </p:spTree>
    <p:extLst>
      <p:ext uri="{BB962C8B-B14F-4D97-AF65-F5344CB8AC3E}">
        <p14:creationId xmlns:p14="http://schemas.microsoft.com/office/powerpoint/2010/main" val="41551175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Pricing with Copulas</a:t>
            </a:r>
            <a:endParaRPr lang="en-US" dirty="0"/>
          </a:p>
        </p:txBody>
      </p:sp>
      <p:sp>
        <p:nvSpPr>
          <p:cNvPr id="3" name="Content Placeholder 2"/>
          <p:cNvSpPr>
            <a:spLocks noGrp="1"/>
          </p:cNvSpPr>
          <p:nvPr>
            <p:ph idx="1"/>
          </p:nvPr>
        </p:nvSpPr>
        <p:spPr/>
        <p:txBody>
          <a:bodyPr/>
          <a:lstStyle/>
          <a:p>
            <a:r>
              <a:rPr lang="en-US" dirty="0" smtClean="0"/>
              <a:t>Basic idea for a Gaussian copula</a:t>
            </a:r>
          </a:p>
          <a:p>
            <a:pPr lvl="1"/>
            <a:r>
              <a:rPr lang="en-US" dirty="0" smtClean="0"/>
              <a:t>Translate each spot to a standard normal variable</a:t>
            </a:r>
          </a:p>
          <a:p>
            <a:pPr lvl="1"/>
            <a:r>
              <a:rPr lang="en-US" dirty="0" smtClean="0"/>
              <a:t>State that the joint distribution of those two standard normal variables is bivariate standard normal with a fixed correlation</a:t>
            </a:r>
          </a:p>
          <a:p>
            <a:endParaRPr lang="en-US" dirty="0"/>
          </a:p>
          <a:p>
            <a:r>
              <a:rPr lang="en-US" dirty="0" smtClean="0"/>
              <a:t>Then can price any European payoff on the two spots</a:t>
            </a:r>
          </a:p>
          <a:p>
            <a:pPr lvl="1"/>
            <a:r>
              <a:rPr lang="en-US" dirty="0" smtClean="0"/>
              <a:t>Payoff at expiration in terms of the two spots</a:t>
            </a:r>
          </a:p>
          <a:p>
            <a:pPr lvl="1"/>
            <a:r>
              <a:rPr lang="en-US" dirty="0" smtClean="0"/>
              <a:t>Translate to a payoff in terms of the two standard </a:t>
            </a:r>
            <a:r>
              <a:rPr lang="en-US" dirty="0" err="1" smtClean="0"/>
              <a:t>normals</a:t>
            </a:r>
            <a:endParaRPr lang="en-US" dirty="0" smtClean="0"/>
          </a:p>
          <a:p>
            <a:pPr lvl="1"/>
            <a:r>
              <a:rPr lang="en-US" dirty="0" smtClean="0"/>
              <a:t>Integrate the payoff over the joint distribution</a:t>
            </a:r>
            <a:endParaRPr lang="en-US" dirty="0"/>
          </a:p>
        </p:txBody>
      </p:sp>
    </p:spTree>
    <p:extLst>
      <p:ext uri="{BB962C8B-B14F-4D97-AF65-F5344CB8AC3E}">
        <p14:creationId xmlns:p14="http://schemas.microsoft.com/office/powerpoint/2010/main" val="41365166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Pricing with Copulas</a:t>
            </a:r>
            <a:endParaRPr lang="en-US" dirty="0"/>
          </a:p>
        </p:txBody>
      </p:sp>
      <p:sp>
        <p:nvSpPr>
          <p:cNvPr id="3" name="Content Placeholder 2"/>
          <p:cNvSpPr>
            <a:spLocks noGrp="1"/>
          </p:cNvSpPr>
          <p:nvPr>
            <p:ph idx="1"/>
          </p:nvPr>
        </p:nvSpPr>
        <p:spPr>
          <a:xfrm>
            <a:off x="457200" y="1600200"/>
            <a:ext cx="7620000" cy="4884848"/>
          </a:xfrm>
        </p:spPr>
        <p:txBody>
          <a:bodyPr/>
          <a:lstStyle/>
          <a:p>
            <a:r>
              <a:rPr lang="en-US" dirty="0" smtClean="0"/>
              <a:t>First step: translate spot to a standard normal variable</a:t>
            </a:r>
          </a:p>
          <a:p>
            <a:pPr lvl="1"/>
            <a:r>
              <a:rPr lang="en-US" dirty="0" smtClean="0"/>
              <a:t>Match them up via the cumulative distribution functions</a:t>
            </a:r>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r>
              <a:rPr lang="en-US" dirty="0" err="1" smtClean="0"/>
              <a:t>f</a:t>
            </a:r>
            <a:r>
              <a:rPr lang="en-US" baseline="-25000" dirty="0" err="1" smtClean="0"/>
              <a:t>n</a:t>
            </a:r>
            <a:r>
              <a:rPr lang="en-US" dirty="0" smtClean="0"/>
              <a:t>(x) = standard normal PDF, N(X) = standard normal CDF</a:t>
            </a:r>
          </a:p>
          <a:p>
            <a:r>
              <a:rPr lang="en-US" dirty="0" err="1" smtClean="0"/>
              <a:t>f</a:t>
            </a:r>
            <a:r>
              <a:rPr lang="en-US" baseline="-25000" dirty="0" err="1" smtClean="0"/>
              <a:t>S</a:t>
            </a:r>
            <a:r>
              <a:rPr lang="en-US" dirty="0" smtClean="0"/>
              <a:t>(S) = risk neutral PDF of spot, F(S) = CDF of spot</a:t>
            </a:r>
          </a:p>
          <a:p>
            <a:pPr lvl="1"/>
            <a:r>
              <a:rPr lang="en-US" dirty="0" smtClean="0"/>
              <a:t>F(S) is the (undiscounted) digital put price</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615312362"/>
              </p:ext>
            </p:extLst>
          </p:nvPr>
        </p:nvGraphicFramePr>
        <p:xfrm>
          <a:off x="1462088" y="2327275"/>
          <a:ext cx="5197475" cy="2497138"/>
        </p:xfrm>
        <a:graphic>
          <a:graphicData uri="http://schemas.openxmlformats.org/presentationml/2006/ole">
            <mc:AlternateContent xmlns:mc="http://schemas.openxmlformats.org/markup-compatibility/2006">
              <mc:Choice xmlns:v="urn:schemas-microsoft-com:vml" Requires="v">
                <p:oleObj spid="_x0000_s49170" name="Equation" r:id="rId4" imgW="1930400" imgH="927100" progId="Equation.3">
                  <p:embed/>
                </p:oleObj>
              </mc:Choice>
              <mc:Fallback>
                <p:oleObj name="Equation" r:id="rId4" imgW="1930400" imgH="927100" progId="Equation.3">
                  <p:embed/>
                  <p:pic>
                    <p:nvPicPr>
                      <p:cNvPr id="0" name=""/>
                      <p:cNvPicPr/>
                      <p:nvPr/>
                    </p:nvPicPr>
                    <p:blipFill>
                      <a:blip r:embed="rId5"/>
                      <a:stretch>
                        <a:fillRect/>
                      </a:stretch>
                    </p:blipFill>
                    <p:spPr>
                      <a:xfrm>
                        <a:off x="1462088" y="2327275"/>
                        <a:ext cx="5197475" cy="2497138"/>
                      </a:xfrm>
                      <a:prstGeom prst="rect">
                        <a:avLst/>
                      </a:prstGeom>
                    </p:spPr>
                  </p:pic>
                </p:oleObj>
              </mc:Fallback>
            </mc:AlternateContent>
          </a:graphicData>
        </a:graphic>
      </p:graphicFrame>
    </p:spTree>
    <p:extLst>
      <p:ext uri="{BB962C8B-B14F-4D97-AF65-F5344CB8AC3E}">
        <p14:creationId xmlns:p14="http://schemas.microsoft.com/office/powerpoint/2010/main" val="28914818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Pricing with Copulas</a:t>
            </a:r>
            <a:endParaRPr lang="en-US" dirty="0"/>
          </a:p>
        </p:txBody>
      </p:sp>
      <p:sp>
        <p:nvSpPr>
          <p:cNvPr id="3" name="Content Placeholder 2"/>
          <p:cNvSpPr>
            <a:spLocks noGrp="1"/>
          </p:cNvSpPr>
          <p:nvPr>
            <p:ph idx="1"/>
          </p:nvPr>
        </p:nvSpPr>
        <p:spPr>
          <a:xfrm>
            <a:off x="457200" y="1600200"/>
            <a:ext cx="7620000" cy="4835532"/>
          </a:xfrm>
        </p:spPr>
        <p:txBody>
          <a:bodyPr/>
          <a:lstStyle/>
          <a:p>
            <a:r>
              <a:rPr lang="en-US" dirty="0" smtClean="0"/>
              <a:t>Now I can price any payoff on two spots by asserting a bivariate normal distribution with a fixed correlation</a:t>
            </a:r>
          </a:p>
          <a:p>
            <a:endParaRPr lang="en-US" dirty="0"/>
          </a:p>
          <a:p>
            <a:endParaRPr lang="en-US" dirty="0" smtClean="0"/>
          </a:p>
          <a:p>
            <a:endParaRPr lang="en-US" dirty="0"/>
          </a:p>
          <a:p>
            <a:endParaRPr lang="en-US" dirty="0" smtClean="0"/>
          </a:p>
          <a:p>
            <a:endParaRPr lang="en-US" dirty="0"/>
          </a:p>
          <a:p>
            <a:r>
              <a:rPr lang="en-US" dirty="0" smtClean="0"/>
              <a:t>Here, P(S</a:t>
            </a:r>
            <a:r>
              <a:rPr lang="en-US" baseline="-25000" dirty="0" smtClean="0"/>
              <a:t>1</a:t>
            </a:r>
            <a:r>
              <a:rPr lang="en-US" dirty="0" smtClean="0"/>
              <a:t>,S</a:t>
            </a:r>
            <a:r>
              <a:rPr lang="en-US" baseline="-25000" dirty="0" smtClean="0"/>
              <a:t>2</a:t>
            </a:r>
            <a:r>
              <a:rPr lang="en-US" dirty="0" smtClean="0"/>
              <a:t>) is the payoff in terms of the two spots, which we write as functions of the two standard normal variables x</a:t>
            </a:r>
            <a:r>
              <a:rPr lang="en-US" baseline="-25000" dirty="0" smtClean="0"/>
              <a:t>1</a:t>
            </a:r>
            <a:r>
              <a:rPr lang="en-US" dirty="0" smtClean="0"/>
              <a:t> and x</a:t>
            </a:r>
            <a:r>
              <a:rPr lang="en-US" baseline="-25000" dirty="0" smtClean="0"/>
              <a:t>2</a:t>
            </a:r>
          </a:p>
          <a:p>
            <a:r>
              <a:rPr lang="en-US" dirty="0" smtClean="0"/>
              <a:t>f</a:t>
            </a:r>
            <a:r>
              <a:rPr lang="en-US" baseline="-25000" dirty="0" smtClean="0"/>
              <a:t>12</a:t>
            </a:r>
            <a:r>
              <a:rPr lang="en-US" dirty="0" smtClean="0"/>
              <a:t>(x</a:t>
            </a:r>
            <a:r>
              <a:rPr lang="en-US" baseline="-25000" dirty="0" smtClean="0"/>
              <a:t>1</a:t>
            </a:r>
            <a:r>
              <a:rPr lang="en-US" dirty="0" smtClean="0"/>
              <a:t>,x</a:t>
            </a:r>
            <a:r>
              <a:rPr lang="en-US" baseline="-25000" dirty="0" smtClean="0"/>
              <a:t>2</a:t>
            </a:r>
            <a:r>
              <a:rPr lang="en-US" dirty="0" smtClean="0"/>
              <a:t>) is the bivariate standard normal distribution function</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499947996"/>
              </p:ext>
            </p:extLst>
          </p:nvPr>
        </p:nvGraphicFramePr>
        <p:xfrm>
          <a:off x="619008" y="2722480"/>
          <a:ext cx="7179966" cy="1240176"/>
        </p:xfrm>
        <a:graphic>
          <a:graphicData uri="http://schemas.openxmlformats.org/presentationml/2006/ole">
            <mc:AlternateContent xmlns:mc="http://schemas.openxmlformats.org/markup-compatibility/2006">
              <mc:Choice xmlns:v="urn:schemas-microsoft-com:vml" Requires="v">
                <p:oleObj spid="_x0000_s50193" name="Equation" r:id="rId4" imgW="2794000" imgH="482600" progId="Equation.3">
                  <p:embed/>
                </p:oleObj>
              </mc:Choice>
              <mc:Fallback>
                <p:oleObj name="Equation" r:id="rId4" imgW="2794000" imgH="482600" progId="Equation.3">
                  <p:embed/>
                  <p:pic>
                    <p:nvPicPr>
                      <p:cNvPr id="0" name=""/>
                      <p:cNvPicPr/>
                      <p:nvPr/>
                    </p:nvPicPr>
                    <p:blipFill>
                      <a:blip r:embed="rId5"/>
                      <a:stretch>
                        <a:fillRect/>
                      </a:stretch>
                    </p:blipFill>
                    <p:spPr>
                      <a:xfrm>
                        <a:off x="619008" y="2722480"/>
                        <a:ext cx="7179966" cy="1240176"/>
                      </a:xfrm>
                      <a:prstGeom prst="rect">
                        <a:avLst/>
                      </a:prstGeom>
                    </p:spPr>
                  </p:pic>
                </p:oleObj>
              </mc:Fallback>
            </mc:AlternateContent>
          </a:graphicData>
        </a:graphic>
      </p:graphicFrame>
    </p:spTree>
    <p:extLst>
      <p:ext uri="{BB962C8B-B14F-4D97-AF65-F5344CB8AC3E}">
        <p14:creationId xmlns:p14="http://schemas.microsoft.com/office/powerpoint/2010/main" val="36552877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Pricing with Copulas</a:t>
            </a:r>
            <a:endParaRPr lang="en-US" dirty="0"/>
          </a:p>
        </p:txBody>
      </p:sp>
      <p:sp>
        <p:nvSpPr>
          <p:cNvPr id="3" name="Content Placeholder 2"/>
          <p:cNvSpPr>
            <a:spLocks noGrp="1"/>
          </p:cNvSpPr>
          <p:nvPr>
            <p:ph idx="1"/>
          </p:nvPr>
        </p:nvSpPr>
        <p:spPr/>
        <p:txBody>
          <a:bodyPr/>
          <a:lstStyle/>
          <a:p>
            <a:r>
              <a:rPr lang="en-US" dirty="0" smtClean="0"/>
              <a:t>The joint distribution is defined by a correlation parameter </a:t>
            </a:r>
            <a:r>
              <a:rPr lang="en-US" dirty="0" smtClean="0">
                <a:latin typeface="Symbol" charset="2"/>
                <a:cs typeface="Symbol" charset="2"/>
              </a:rPr>
              <a:t>r</a:t>
            </a:r>
          </a:p>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066767836"/>
              </p:ext>
            </p:extLst>
          </p:nvPr>
        </p:nvGraphicFramePr>
        <p:xfrm>
          <a:off x="902897" y="2609850"/>
          <a:ext cx="7117080" cy="1779270"/>
        </p:xfrm>
        <a:graphic>
          <a:graphicData uri="http://schemas.openxmlformats.org/presentationml/2006/ole">
            <mc:AlternateContent xmlns:mc="http://schemas.openxmlformats.org/markup-compatibility/2006">
              <mc:Choice xmlns:v="urn:schemas-microsoft-com:vml" Requires="v">
                <p:oleObj spid="_x0000_s51215" name="Equation" r:id="rId4" imgW="2184400" imgH="546100" progId="Equation.3">
                  <p:embed/>
                </p:oleObj>
              </mc:Choice>
              <mc:Fallback>
                <p:oleObj name="Equation" r:id="rId4" imgW="2184400" imgH="546100" progId="Equation.3">
                  <p:embed/>
                  <p:pic>
                    <p:nvPicPr>
                      <p:cNvPr id="0" name=""/>
                      <p:cNvPicPr/>
                      <p:nvPr/>
                    </p:nvPicPr>
                    <p:blipFill>
                      <a:blip r:embed="rId5"/>
                      <a:stretch>
                        <a:fillRect/>
                      </a:stretch>
                    </p:blipFill>
                    <p:spPr>
                      <a:xfrm>
                        <a:off x="902897" y="2609850"/>
                        <a:ext cx="7117080" cy="1779270"/>
                      </a:xfrm>
                      <a:prstGeom prst="rect">
                        <a:avLst/>
                      </a:prstGeom>
                    </p:spPr>
                  </p:pic>
                </p:oleObj>
              </mc:Fallback>
            </mc:AlternateContent>
          </a:graphicData>
        </a:graphic>
      </p:graphicFrame>
    </p:spTree>
    <p:extLst>
      <p:ext uri="{BB962C8B-B14F-4D97-AF65-F5344CB8AC3E}">
        <p14:creationId xmlns:p14="http://schemas.microsoft.com/office/powerpoint/2010/main" val="12894694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Pricing with Copulas</a:t>
            </a:r>
            <a:endParaRPr lang="en-US" dirty="0"/>
          </a:p>
        </p:txBody>
      </p:sp>
      <p:sp>
        <p:nvSpPr>
          <p:cNvPr id="3" name="Content Placeholder 2"/>
          <p:cNvSpPr>
            <a:spLocks noGrp="1"/>
          </p:cNvSpPr>
          <p:nvPr>
            <p:ph idx="1"/>
          </p:nvPr>
        </p:nvSpPr>
        <p:spPr/>
        <p:txBody>
          <a:bodyPr/>
          <a:lstStyle/>
          <a:p>
            <a:r>
              <a:rPr lang="en-US" dirty="0" smtClean="0"/>
              <a:t>European joint digital price is pretty simple</a:t>
            </a:r>
          </a:p>
          <a:p>
            <a:pPr lvl="1"/>
            <a:r>
              <a:rPr lang="en-US" dirty="0" smtClean="0"/>
              <a:t>Find x</a:t>
            </a:r>
            <a:r>
              <a:rPr lang="en-US" baseline="-25000" dirty="0" smtClean="0"/>
              <a:t>1K</a:t>
            </a:r>
            <a:r>
              <a:rPr lang="en-US" dirty="0" smtClean="0"/>
              <a:t>(S</a:t>
            </a:r>
            <a:r>
              <a:rPr lang="en-US" baseline="-25000" dirty="0" smtClean="0"/>
              <a:t>1</a:t>
            </a:r>
            <a:r>
              <a:rPr lang="en-US" dirty="0" smtClean="0"/>
              <a:t>=K</a:t>
            </a:r>
            <a:r>
              <a:rPr lang="en-US" baseline="-25000" dirty="0" smtClean="0"/>
              <a:t>1</a:t>
            </a:r>
            <a:r>
              <a:rPr lang="en-US" dirty="0" smtClean="0"/>
              <a:t>) and x</a:t>
            </a:r>
            <a:r>
              <a:rPr lang="en-US" baseline="-25000" dirty="0" smtClean="0"/>
              <a:t>2K</a:t>
            </a:r>
            <a:r>
              <a:rPr lang="en-US" dirty="0" smtClean="0"/>
              <a:t>(S</a:t>
            </a:r>
            <a:r>
              <a:rPr lang="en-US" baseline="-25000" dirty="0" smtClean="0"/>
              <a:t>2</a:t>
            </a:r>
            <a:r>
              <a:rPr lang="en-US" dirty="0" smtClean="0"/>
              <a:t>=K</a:t>
            </a:r>
            <a:r>
              <a:rPr lang="en-US" baseline="-25000" dirty="0" smtClean="0"/>
              <a:t>2</a:t>
            </a:r>
            <a:r>
              <a:rPr lang="en-US" dirty="0" smtClean="0"/>
              <a:t>) from the maps</a:t>
            </a:r>
          </a:p>
          <a:p>
            <a:pPr lvl="1"/>
            <a:endParaRPr lang="en-US" dirty="0"/>
          </a:p>
          <a:p>
            <a:pPr lvl="1"/>
            <a:endParaRPr lang="en-US" dirty="0" smtClean="0"/>
          </a:p>
          <a:p>
            <a:pPr lvl="1"/>
            <a:endParaRPr lang="en-US" dirty="0"/>
          </a:p>
          <a:p>
            <a:pPr lvl="1"/>
            <a:endParaRPr lang="en-US" dirty="0" smtClean="0"/>
          </a:p>
          <a:p>
            <a:pPr lvl="1"/>
            <a:endParaRPr lang="en-US" dirty="0"/>
          </a:p>
          <a:p>
            <a:endParaRPr lang="en-US" dirty="0" smtClean="0"/>
          </a:p>
          <a:p>
            <a:r>
              <a:rPr lang="en-US" dirty="0" smtClean="0"/>
              <a:t>Just the bivariate standard cumulative normal distribution function</a:t>
            </a:r>
          </a:p>
          <a:p>
            <a:pPr lvl="1"/>
            <a:r>
              <a:rPr lang="en-US" dirty="0" smtClean="0"/>
              <a:t>No closed form, but efficient closed-form approximations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882119830"/>
              </p:ext>
            </p:extLst>
          </p:nvPr>
        </p:nvGraphicFramePr>
        <p:xfrm>
          <a:off x="1858963" y="2722563"/>
          <a:ext cx="4700587" cy="1239837"/>
        </p:xfrm>
        <a:graphic>
          <a:graphicData uri="http://schemas.openxmlformats.org/presentationml/2006/ole">
            <mc:AlternateContent xmlns:mc="http://schemas.openxmlformats.org/markup-compatibility/2006">
              <mc:Choice xmlns:v="urn:schemas-microsoft-com:vml" Requires="v">
                <p:oleObj spid="_x0000_s52238" name="Equation" r:id="rId3" imgW="1828800" imgH="482600" progId="Equation.3">
                  <p:embed/>
                </p:oleObj>
              </mc:Choice>
              <mc:Fallback>
                <p:oleObj name="Equation" r:id="rId3" imgW="1828800" imgH="482600" progId="Equation.3">
                  <p:embed/>
                  <p:pic>
                    <p:nvPicPr>
                      <p:cNvPr id="0" name=""/>
                      <p:cNvPicPr/>
                      <p:nvPr/>
                    </p:nvPicPr>
                    <p:blipFill>
                      <a:blip r:embed="rId4"/>
                      <a:stretch>
                        <a:fillRect/>
                      </a:stretch>
                    </p:blipFill>
                    <p:spPr>
                      <a:xfrm>
                        <a:off x="1858963" y="2722563"/>
                        <a:ext cx="4700587" cy="1239837"/>
                      </a:xfrm>
                      <a:prstGeom prst="rect">
                        <a:avLst/>
                      </a:prstGeom>
                    </p:spPr>
                  </p:pic>
                </p:oleObj>
              </mc:Fallback>
            </mc:AlternateContent>
          </a:graphicData>
        </a:graphic>
      </p:graphicFrame>
    </p:spTree>
    <p:extLst>
      <p:ext uri="{BB962C8B-B14F-4D97-AF65-F5344CB8AC3E}">
        <p14:creationId xmlns:p14="http://schemas.microsoft.com/office/powerpoint/2010/main" val="1608088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LV/SV Approximation</a:t>
            </a:r>
            <a:endParaRPr lang="en-US" dirty="0"/>
          </a:p>
        </p:txBody>
      </p:sp>
      <p:sp>
        <p:nvSpPr>
          <p:cNvPr id="3" name="Content Placeholder 2"/>
          <p:cNvSpPr>
            <a:spLocks noGrp="1"/>
          </p:cNvSpPr>
          <p:nvPr>
            <p:ph idx="1"/>
          </p:nvPr>
        </p:nvSpPr>
        <p:spPr/>
        <p:txBody>
          <a:bodyPr/>
          <a:lstStyle/>
          <a:p>
            <a:r>
              <a:rPr lang="en-US" dirty="0" smtClean="0"/>
              <a:t>One simple formulation</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S(t) = spot at time t, </a:t>
            </a:r>
            <a:r>
              <a:rPr lang="en-US" dirty="0" smtClean="0">
                <a:latin typeface="Symbol" charset="2"/>
                <a:cs typeface="Symbol" charset="2"/>
              </a:rPr>
              <a:t>s</a:t>
            </a:r>
            <a:r>
              <a:rPr lang="en-US" dirty="0" smtClean="0"/>
              <a:t>(</a:t>
            </a:r>
            <a:r>
              <a:rPr lang="en-US" dirty="0" err="1" smtClean="0"/>
              <a:t>S,t</a:t>
            </a:r>
            <a:r>
              <a:rPr lang="en-US" dirty="0" smtClean="0"/>
              <a:t>) = local volatility function, v(t) = stochastic </a:t>
            </a:r>
            <a:r>
              <a:rPr lang="en-US" dirty="0" err="1" smtClean="0"/>
              <a:t>vol</a:t>
            </a:r>
            <a:r>
              <a:rPr lang="en-US" dirty="0" smtClean="0"/>
              <a:t> factor</a:t>
            </a:r>
          </a:p>
          <a:p>
            <a:r>
              <a:rPr lang="en-US" dirty="0" smtClean="0"/>
              <a:t>Y(t) can be -1, 0, or +1</a:t>
            </a:r>
          </a:p>
          <a:p>
            <a:r>
              <a:rPr lang="en-US" dirty="0" smtClean="0">
                <a:latin typeface="Symbol" charset="2"/>
                <a:cs typeface="Symbol" charset="2"/>
              </a:rPr>
              <a:t>e</a:t>
            </a:r>
            <a:r>
              <a:rPr lang="en-US" dirty="0" smtClean="0"/>
              <a:t> is something like a volatility of volatility</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662800060"/>
              </p:ext>
            </p:extLst>
          </p:nvPr>
        </p:nvGraphicFramePr>
        <p:xfrm>
          <a:off x="1410607" y="2300513"/>
          <a:ext cx="5713488" cy="1916783"/>
        </p:xfrm>
        <a:graphic>
          <a:graphicData uri="http://schemas.openxmlformats.org/presentationml/2006/ole">
            <mc:AlternateContent xmlns:mc="http://schemas.openxmlformats.org/markup-compatibility/2006">
              <mc:Choice xmlns:v="urn:schemas-microsoft-com:vml" Requires="v">
                <p:oleObj spid="_x0000_s1103" name="Equation" r:id="rId3" imgW="1968500" imgH="660400" progId="Equation.3">
                  <p:embed/>
                </p:oleObj>
              </mc:Choice>
              <mc:Fallback>
                <p:oleObj name="Equation" r:id="rId3" imgW="1968500" imgH="660400" progId="Equation.3">
                  <p:embed/>
                  <p:pic>
                    <p:nvPicPr>
                      <p:cNvPr id="0" name=""/>
                      <p:cNvPicPr/>
                      <p:nvPr/>
                    </p:nvPicPr>
                    <p:blipFill>
                      <a:blip r:embed="rId4"/>
                      <a:stretch>
                        <a:fillRect/>
                      </a:stretch>
                    </p:blipFill>
                    <p:spPr>
                      <a:xfrm>
                        <a:off x="1410607" y="2300513"/>
                        <a:ext cx="5713488" cy="1916783"/>
                      </a:xfrm>
                      <a:prstGeom prst="rect">
                        <a:avLst/>
                      </a:prstGeom>
                    </p:spPr>
                  </p:pic>
                </p:oleObj>
              </mc:Fallback>
            </mc:AlternateContent>
          </a:graphicData>
        </a:graphic>
      </p:graphicFrame>
    </p:spTree>
    <p:extLst>
      <p:ext uri="{BB962C8B-B14F-4D97-AF65-F5344CB8AC3E}">
        <p14:creationId xmlns:p14="http://schemas.microsoft.com/office/powerpoint/2010/main" val="34133943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with Copulas</a:t>
            </a:r>
            <a:endParaRPr lang="en-US" dirty="0"/>
          </a:p>
        </p:txBody>
      </p:sp>
      <p:sp>
        <p:nvSpPr>
          <p:cNvPr id="3" name="Content Placeholder 2"/>
          <p:cNvSpPr>
            <a:spLocks noGrp="1"/>
          </p:cNvSpPr>
          <p:nvPr>
            <p:ph idx="1"/>
          </p:nvPr>
        </p:nvSpPr>
        <p:spPr/>
        <p:txBody>
          <a:bodyPr/>
          <a:lstStyle/>
          <a:p>
            <a:r>
              <a:rPr lang="en-US" dirty="0" smtClean="0"/>
              <a:t>There is only one parameter that defines correlation structure in a Gaussian copula</a:t>
            </a:r>
          </a:p>
          <a:p>
            <a:pPr lvl="1"/>
            <a:r>
              <a:rPr lang="en-US" dirty="0" smtClean="0"/>
              <a:t>The correlation parameter r</a:t>
            </a:r>
          </a:p>
          <a:p>
            <a:endParaRPr lang="en-US" dirty="0"/>
          </a:p>
          <a:p>
            <a:r>
              <a:rPr lang="en-US" dirty="0" smtClean="0"/>
              <a:t>We can calibrate to ATM volatility of the cross pair</a:t>
            </a:r>
          </a:p>
          <a:p>
            <a:pPr lvl="1"/>
            <a:r>
              <a:rPr lang="en-US" dirty="0" smtClean="0"/>
              <a:t>eg asset 1 = EURUSD, asset 2 = GBPUSD</a:t>
            </a:r>
          </a:p>
          <a:p>
            <a:pPr lvl="1"/>
            <a:r>
              <a:rPr lang="en-US" dirty="0" smtClean="0"/>
              <a:t>Cross spot is then EURGBP and we see those volatilities</a:t>
            </a:r>
          </a:p>
          <a:p>
            <a:pPr lvl="1"/>
            <a:r>
              <a:rPr lang="en-US" dirty="0" smtClean="0"/>
              <a:t>Use the copula model to price the ATM EURGBP option and set </a:t>
            </a:r>
            <a:r>
              <a:rPr lang="en-US" dirty="0" smtClean="0">
                <a:latin typeface="Symbol" charset="2"/>
                <a:cs typeface="Symbol" charset="2"/>
              </a:rPr>
              <a:t>r</a:t>
            </a:r>
            <a:r>
              <a:rPr lang="en-US" dirty="0" smtClean="0"/>
              <a:t> so that the model reproduces its price</a:t>
            </a:r>
            <a:endParaRPr lang="en-US" dirty="0"/>
          </a:p>
        </p:txBody>
      </p:sp>
    </p:spTree>
    <p:extLst>
      <p:ext uri="{BB962C8B-B14F-4D97-AF65-F5344CB8AC3E}">
        <p14:creationId xmlns:p14="http://schemas.microsoft.com/office/powerpoint/2010/main" val="21930129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with Copulas</a:t>
            </a:r>
            <a:endParaRPr lang="en-US" dirty="0"/>
          </a:p>
        </p:txBody>
      </p:sp>
      <p:sp>
        <p:nvSpPr>
          <p:cNvPr id="3" name="Content Placeholder 2"/>
          <p:cNvSpPr>
            <a:spLocks noGrp="1"/>
          </p:cNvSpPr>
          <p:nvPr>
            <p:ph idx="1"/>
          </p:nvPr>
        </p:nvSpPr>
        <p:spPr/>
        <p:txBody>
          <a:bodyPr/>
          <a:lstStyle/>
          <a:p>
            <a:r>
              <a:rPr lang="en-US" dirty="0" smtClean="0"/>
              <a:t>The model then is calibrated only to EURGBP ATM volatility, not to its RR/BF levels</a:t>
            </a:r>
          </a:p>
          <a:p>
            <a:endParaRPr lang="en-US" dirty="0"/>
          </a:p>
          <a:p>
            <a:r>
              <a:rPr lang="en-US" dirty="0" smtClean="0"/>
              <a:t>In general a Gaussian copula will not hit the cross RR/BF</a:t>
            </a:r>
          </a:p>
          <a:p>
            <a:pPr lvl="1"/>
            <a:r>
              <a:rPr lang="en-US" dirty="0" smtClean="0"/>
              <a:t>Tends to underestimate cross BF in particular</a:t>
            </a:r>
          </a:p>
          <a:p>
            <a:endParaRPr lang="en-US" dirty="0"/>
          </a:p>
          <a:p>
            <a:r>
              <a:rPr lang="en-US" dirty="0" smtClean="0"/>
              <a:t>One way to think about this: correlation is not really constant</a:t>
            </a:r>
          </a:p>
          <a:p>
            <a:pPr lvl="1"/>
            <a:r>
              <a:rPr lang="en-US" dirty="0" smtClean="0"/>
              <a:t>It is stochastic, and if a derivative has non-linear exposure to a stochastic asset, its price should incorporate value from that gamma</a:t>
            </a:r>
          </a:p>
          <a:p>
            <a:pPr lvl="1"/>
            <a:r>
              <a:rPr lang="en-US" dirty="0" smtClean="0"/>
              <a:t>If it is correlated with the spots, there is cross gamma to price as well</a:t>
            </a:r>
          </a:p>
        </p:txBody>
      </p:sp>
    </p:spTree>
    <p:extLst>
      <p:ext uri="{BB962C8B-B14F-4D97-AF65-F5344CB8AC3E}">
        <p14:creationId xmlns:p14="http://schemas.microsoft.com/office/powerpoint/2010/main" val="25802572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Variance Swaps</a:t>
            </a:r>
            <a:endParaRPr lang="en-US" dirty="0"/>
          </a:p>
        </p:txBody>
      </p:sp>
      <p:sp>
        <p:nvSpPr>
          <p:cNvPr id="3" name="Content Placeholder 2"/>
          <p:cNvSpPr>
            <a:spLocks noGrp="1"/>
          </p:cNvSpPr>
          <p:nvPr>
            <p:ph idx="1"/>
          </p:nvPr>
        </p:nvSpPr>
        <p:spPr/>
        <p:txBody>
          <a:bodyPr/>
          <a:lstStyle/>
          <a:p>
            <a:r>
              <a:rPr lang="en-US" dirty="0" smtClean="0"/>
              <a:t>A variance swap contract pays out against realized volatility squared</a:t>
            </a:r>
          </a:p>
          <a:p>
            <a:endParaRPr lang="en-US" dirty="0"/>
          </a:p>
          <a:p>
            <a:endParaRPr lang="en-US" dirty="0" smtClean="0"/>
          </a:p>
          <a:p>
            <a:endParaRPr lang="en-US" dirty="0"/>
          </a:p>
          <a:p>
            <a:endParaRPr lang="en-US" dirty="0" smtClean="0"/>
          </a:p>
          <a:p>
            <a:endParaRPr lang="en-US" dirty="0"/>
          </a:p>
          <a:p>
            <a:r>
              <a:rPr lang="en-US" dirty="0" smtClean="0">
                <a:latin typeface="Symbol" charset="2"/>
                <a:cs typeface="Symbol" charset="2"/>
              </a:rPr>
              <a:t>s</a:t>
            </a:r>
            <a:r>
              <a:rPr lang="en-US" baseline="30000" dirty="0" smtClean="0"/>
              <a:t>2</a:t>
            </a:r>
            <a:r>
              <a:rPr lang="en-US" dirty="0" smtClean="0"/>
              <a:t> is the realized </a:t>
            </a:r>
            <a:r>
              <a:rPr lang="en-US" dirty="0" err="1" smtClean="0"/>
              <a:t>vol</a:t>
            </a:r>
            <a:r>
              <a:rPr lang="en-US" dirty="0" smtClean="0"/>
              <a:t> squared swapped against a fixed strike</a:t>
            </a:r>
          </a:p>
          <a:p>
            <a:r>
              <a:rPr lang="en-US" dirty="0" err="1" smtClean="0"/>
              <a:t>N</a:t>
            </a:r>
            <a:r>
              <a:rPr lang="en-US" baseline="-25000" dirty="0" err="1" smtClean="0"/>
              <a:t>d</a:t>
            </a:r>
            <a:r>
              <a:rPr lang="en-US" dirty="0" smtClean="0"/>
              <a:t> is the number of trading days/year: specified in contract</a:t>
            </a:r>
          </a:p>
          <a:p>
            <a:r>
              <a:rPr lang="en-US" dirty="0" smtClean="0"/>
              <a:t>N is the number of daily spot returns in the contract period</a:t>
            </a:r>
          </a:p>
          <a:p>
            <a:r>
              <a:rPr lang="en-US" dirty="0" smtClean="0"/>
              <a:t>S</a:t>
            </a:r>
            <a:r>
              <a:rPr lang="en-US" baseline="-25000" dirty="0" smtClean="0"/>
              <a:t>i</a:t>
            </a:r>
            <a:r>
              <a:rPr lang="en-US" dirty="0" smtClean="0"/>
              <a:t> is the spot fixing for fixing date </a:t>
            </a:r>
            <a:r>
              <a:rPr lang="en-US" dirty="0" err="1" smtClean="0"/>
              <a:t>i</a:t>
            </a:r>
            <a:endParaRPr lang="en-US" dirty="0" smtClean="0"/>
          </a:p>
        </p:txBody>
      </p:sp>
      <p:graphicFrame>
        <p:nvGraphicFramePr>
          <p:cNvPr id="4" name="Object 3"/>
          <p:cNvGraphicFramePr>
            <a:graphicFrameLocks noChangeAspect="1"/>
          </p:cNvGraphicFramePr>
          <p:nvPr>
            <p:extLst>
              <p:ext uri="{D42A27DB-BD31-4B8C-83A1-F6EECF244321}">
                <p14:modId xmlns:p14="http://schemas.microsoft.com/office/powerpoint/2010/main" val="1609872360"/>
              </p:ext>
            </p:extLst>
          </p:nvPr>
        </p:nvGraphicFramePr>
        <p:xfrm>
          <a:off x="1840583" y="2484947"/>
          <a:ext cx="4176301" cy="1555877"/>
        </p:xfrm>
        <a:graphic>
          <a:graphicData uri="http://schemas.openxmlformats.org/presentationml/2006/ole">
            <mc:AlternateContent xmlns:mc="http://schemas.openxmlformats.org/markup-compatibility/2006">
              <mc:Choice xmlns:v="urn:schemas-microsoft-com:vml" Requires="v">
                <p:oleObj spid="_x0000_s53257" name="Equation" r:id="rId3" imgW="1295400" imgH="482600" progId="Equation.3">
                  <p:embed/>
                </p:oleObj>
              </mc:Choice>
              <mc:Fallback>
                <p:oleObj name="Equation" r:id="rId3" imgW="1295400" imgH="482600" progId="Equation.3">
                  <p:embed/>
                  <p:pic>
                    <p:nvPicPr>
                      <p:cNvPr id="0" name=""/>
                      <p:cNvPicPr/>
                      <p:nvPr/>
                    </p:nvPicPr>
                    <p:blipFill>
                      <a:blip r:embed="rId4"/>
                      <a:stretch>
                        <a:fillRect/>
                      </a:stretch>
                    </p:blipFill>
                    <p:spPr>
                      <a:xfrm>
                        <a:off x="1840583" y="2484947"/>
                        <a:ext cx="4176301" cy="1555877"/>
                      </a:xfrm>
                      <a:prstGeom prst="rect">
                        <a:avLst/>
                      </a:prstGeom>
                    </p:spPr>
                  </p:pic>
                </p:oleObj>
              </mc:Fallback>
            </mc:AlternateContent>
          </a:graphicData>
        </a:graphic>
      </p:graphicFrame>
    </p:spTree>
    <p:extLst>
      <p:ext uri="{BB962C8B-B14F-4D97-AF65-F5344CB8AC3E}">
        <p14:creationId xmlns:p14="http://schemas.microsoft.com/office/powerpoint/2010/main" val="24330221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Variance Swaps</a:t>
            </a:r>
            <a:endParaRPr lang="en-US" dirty="0"/>
          </a:p>
        </p:txBody>
      </p:sp>
      <p:sp>
        <p:nvSpPr>
          <p:cNvPr id="3" name="Content Placeholder 2"/>
          <p:cNvSpPr>
            <a:spLocks noGrp="1"/>
          </p:cNvSpPr>
          <p:nvPr>
            <p:ph idx="1"/>
          </p:nvPr>
        </p:nvSpPr>
        <p:spPr/>
        <p:txBody>
          <a:bodyPr/>
          <a:lstStyle/>
          <a:p>
            <a:r>
              <a:rPr lang="en-US" dirty="0" smtClean="0"/>
              <a:t>Variance swaps with continuous fixings, on an asset with no jumps, can be replicated by a vanilla portfolio</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latin typeface="Symbol" charset="2"/>
                <a:cs typeface="Symbol" charset="2"/>
              </a:rPr>
              <a:t>s</a:t>
            </a:r>
            <a:r>
              <a:rPr lang="en-US" baseline="30000" dirty="0" smtClean="0"/>
              <a:t>2</a:t>
            </a:r>
            <a:r>
              <a:rPr lang="en-US" dirty="0" smtClean="0"/>
              <a:t> here represents the fair strike for a variance swap settling time T in the future</a:t>
            </a:r>
          </a:p>
          <a:p>
            <a:r>
              <a:rPr lang="en-US" dirty="0" smtClean="0"/>
              <a:t>v(K) is a call option price for K&gt;forward, put otherwise</a:t>
            </a:r>
            <a:endParaRPr lang="en-US" dirty="0"/>
          </a:p>
          <a:p>
            <a:endParaRPr lang="en-US" dirty="0"/>
          </a:p>
        </p:txBody>
      </p:sp>
      <p:pic>
        <p:nvPicPr>
          <p:cNvPr id="4" name="Picture 5" descr="eq=\sigma^2 = \frac{2}{T} \int_{0}^{\infty} \frac{v(K)}{K^2}d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080" y="2633016"/>
            <a:ext cx="6407150" cy="169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0382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Volatility Swaps</a:t>
            </a:r>
            <a:endParaRPr lang="en-US" dirty="0"/>
          </a:p>
        </p:txBody>
      </p:sp>
      <p:sp>
        <p:nvSpPr>
          <p:cNvPr id="3" name="Content Placeholder 2"/>
          <p:cNvSpPr>
            <a:spLocks noGrp="1"/>
          </p:cNvSpPr>
          <p:nvPr>
            <p:ph idx="1"/>
          </p:nvPr>
        </p:nvSpPr>
        <p:spPr/>
        <p:txBody>
          <a:bodyPr/>
          <a:lstStyle/>
          <a:p>
            <a:r>
              <a:rPr lang="en-US" dirty="0" smtClean="0"/>
              <a:t>Volatility swaps pay off against realized volatility</a:t>
            </a:r>
          </a:p>
          <a:p>
            <a:pPr lvl="1"/>
            <a:r>
              <a:rPr lang="en-US" dirty="0" smtClean="0"/>
              <a:t>Not volatility squared, like a variance swap</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You can think about pricing these as a square-root payoff on an asset that is the variance swap</a:t>
            </a:r>
          </a:p>
          <a:p>
            <a:pPr lvl="1"/>
            <a:r>
              <a:rPr lang="en-US" dirty="0" smtClean="0"/>
              <a:t>The average of that asset is the fair strike for the variance swap</a:t>
            </a:r>
          </a:p>
          <a:p>
            <a:pPr lvl="1"/>
            <a:r>
              <a:rPr lang="en-US" dirty="0" smtClean="0"/>
              <a:t>Need to model volatility of variance swap fair strikes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086706997"/>
              </p:ext>
            </p:extLst>
          </p:nvPr>
        </p:nvGraphicFramePr>
        <p:xfrm>
          <a:off x="1757363" y="2749550"/>
          <a:ext cx="4341812" cy="1677988"/>
        </p:xfrm>
        <a:graphic>
          <a:graphicData uri="http://schemas.openxmlformats.org/presentationml/2006/ole">
            <mc:AlternateContent xmlns:mc="http://schemas.openxmlformats.org/markup-compatibility/2006">
              <mc:Choice xmlns:v="urn:schemas-microsoft-com:vml" Requires="v">
                <p:oleObj spid="_x0000_s55301" name="Equation" r:id="rId4" imgW="1346200" imgH="520700" progId="Equation.3">
                  <p:embed/>
                </p:oleObj>
              </mc:Choice>
              <mc:Fallback>
                <p:oleObj name="Equation" r:id="rId4" imgW="1346200" imgH="520700" progId="Equation.3">
                  <p:embed/>
                  <p:pic>
                    <p:nvPicPr>
                      <p:cNvPr id="0" name=""/>
                      <p:cNvPicPr/>
                      <p:nvPr/>
                    </p:nvPicPr>
                    <p:blipFill>
                      <a:blip r:embed="rId5"/>
                      <a:stretch>
                        <a:fillRect/>
                      </a:stretch>
                    </p:blipFill>
                    <p:spPr>
                      <a:xfrm>
                        <a:off x="1757363" y="2749550"/>
                        <a:ext cx="4341812" cy="1677988"/>
                      </a:xfrm>
                      <a:prstGeom prst="rect">
                        <a:avLst/>
                      </a:prstGeom>
                    </p:spPr>
                  </p:pic>
                </p:oleObj>
              </mc:Fallback>
            </mc:AlternateContent>
          </a:graphicData>
        </a:graphic>
      </p:graphicFrame>
    </p:spTree>
    <p:extLst>
      <p:ext uri="{BB962C8B-B14F-4D97-AF65-F5344CB8AC3E}">
        <p14:creationId xmlns:p14="http://schemas.microsoft.com/office/powerpoint/2010/main" val="20041426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Volatility Swaps</a:t>
            </a:r>
            <a:endParaRPr lang="en-US" dirty="0"/>
          </a:p>
        </p:txBody>
      </p:sp>
      <p:sp>
        <p:nvSpPr>
          <p:cNvPr id="3" name="Content Placeholder 2"/>
          <p:cNvSpPr>
            <a:spLocks noGrp="1"/>
          </p:cNvSpPr>
          <p:nvPr>
            <p:ph idx="1"/>
          </p:nvPr>
        </p:nvSpPr>
        <p:spPr/>
        <p:txBody>
          <a:bodyPr/>
          <a:lstStyle/>
          <a:p>
            <a:r>
              <a:rPr lang="en-US" dirty="0" smtClean="0"/>
              <a:t>Hedging strategy for a volatility swap:</a:t>
            </a:r>
          </a:p>
          <a:p>
            <a:endParaRPr lang="en-US" dirty="0"/>
          </a:p>
          <a:p>
            <a:r>
              <a:rPr lang="en-US" dirty="0" smtClean="0"/>
              <a:t>Buy the volatility swap, a contract with a square root payoff against the “asset”, the variance swap</a:t>
            </a:r>
          </a:p>
          <a:p>
            <a:endParaRPr lang="en-US" dirty="0"/>
          </a:p>
          <a:p>
            <a:r>
              <a:rPr lang="en-US" dirty="0" smtClean="0"/>
              <a:t>Sell an appropriate amount of the variance swap against it</a:t>
            </a:r>
          </a:p>
          <a:p>
            <a:pPr lvl="1"/>
            <a:r>
              <a:rPr lang="en-US" dirty="0" smtClean="0"/>
              <a:t>Notional 1/2/</a:t>
            </a:r>
            <a:r>
              <a:rPr lang="en-US" dirty="0" err="1" smtClean="0"/>
              <a:t>sqrt</a:t>
            </a:r>
            <a:r>
              <a:rPr lang="en-US" dirty="0" smtClean="0"/>
              <a:t>(</a:t>
            </a:r>
            <a:r>
              <a:rPr lang="en-US" dirty="0" err="1" smtClean="0"/>
              <a:t>var</a:t>
            </a:r>
            <a:r>
              <a:rPr lang="en-US" dirty="0" smtClean="0"/>
              <a:t> swap fair strike), from derivative of square root</a:t>
            </a:r>
          </a:p>
          <a:p>
            <a:endParaRPr lang="en-US" dirty="0"/>
          </a:p>
          <a:p>
            <a:r>
              <a:rPr lang="en-US" dirty="0" smtClean="0"/>
              <a:t>When the market moves and the variance fair strike moves, the variance swap notional needs to be adjusted</a:t>
            </a:r>
          </a:p>
          <a:p>
            <a:pPr lvl="1"/>
            <a:r>
              <a:rPr lang="en-US" dirty="0" smtClean="0"/>
              <a:t>Negative gamma to moves in the variance swap fair strike</a:t>
            </a:r>
            <a:endParaRPr lang="en-US" dirty="0"/>
          </a:p>
        </p:txBody>
      </p:sp>
    </p:spTree>
    <p:extLst>
      <p:ext uri="{BB962C8B-B14F-4D97-AF65-F5344CB8AC3E}">
        <p14:creationId xmlns:p14="http://schemas.microsoft.com/office/powerpoint/2010/main" val="11104114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Volatility Fair Strike</a:t>
            </a:r>
            <a:endParaRPr lang="en-US" dirty="0"/>
          </a:p>
        </p:txBody>
      </p:sp>
      <p:sp>
        <p:nvSpPr>
          <p:cNvPr id="3" name="Content Placeholder 2"/>
          <p:cNvSpPr>
            <a:spLocks noGrp="1"/>
          </p:cNvSpPr>
          <p:nvPr>
            <p:ph idx="1"/>
          </p:nvPr>
        </p:nvSpPr>
        <p:spPr/>
        <p:txBody>
          <a:bodyPr/>
          <a:lstStyle/>
          <a:p>
            <a:r>
              <a:rPr lang="en-US" dirty="0" smtClean="0"/>
              <a:t>Because of the negative convexity, the volatility swap fair strike is </a:t>
            </a:r>
            <a:r>
              <a:rPr lang="en-US" b="1" dirty="0" smtClean="0"/>
              <a:t>less than </a:t>
            </a:r>
            <a:r>
              <a:rPr lang="en-US" dirty="0" smtClean="0"/>
              <a:t>the square root of the variance swap fair strike</a:t>
            </a:r>
          </a:p>
          <a:p>
            <a:pPr lvl="1"/>
            <a:r>
              <a:rPr lang="en-US" dirty="0" smtClean="0"/>
              <a:t>Buy </a:t>
            </a:r>
            <a:r>
              <a:rPr lang="en-US" dirty="0" err="1" smtClean="0"/>
              <a:t>vol</a:t>
            </a:r>
            <a:r>
              <a:rPr lang="en-US" dirty="0" smtClean="0"/>
              <a:t> swap, dynamically hedge with variance swap, lose money due to negative gamma</a:t>
            </a:r>
          </a:p>
          <a:p>
            <a:endParaRPr lang="en-US" dirty="0"/>
          </a:p>
          <a:p>
            <a:r>
              <a:rPr lang="en-US" dirty="0" smtClean="0"/>
              <a:t>The spread there is a function of the realized volatility of the variance swap fair strike</a:t>
            </a:r>
          </a:p>
          <a:p>
            <a:pPr lvl="1"/>
            <a:r>
              <a:rPr lang="en-US" dirty="0" smtClean="0"/>
              <a:t>Pretty close to the realized volatility of ATM volatility</a:t>
            </a:r>
          </a:p>
          <a:p>
            <a:endParaRPr lang="en-US" dirty="0"/>
          </a:p>
          <a:p>
            <a:r>
              <a:rPr lang="en-US" dirty="0" smtClean="0"/>
              <a:t>This is the dynamic that you need to model for </a:t>
            </a:r>
            <a:r>
              <a:rPr lang="en-US" dirty="0" err="1" smtClean="0"/>
              <a:t>vol</a:t>
            </a:r>
            <a:r>
              <a:rPr lang="en-US" dirty="0" smtClean="0"/>
              <a:t> swaps</a:t>
            </a:r>
          </a:p>
          <a:p>
            <a:pPr lvl="1"/>
            <a:r>
              <a:rPr lang="en-US" dirty="0" smtClean="0"/>
              <a:t>Very different to what barrier derivatives care about!</a:t>
            </a:r>
            <a:endParaRPr lang="en-US" dirty="0"/>
          </a:p>
        </p:txBody>
      </p:sp>
    </p:spTree>
    <p:extLst>
      <p:ext uri="{BB962C8B-B14F-4D97-AF65-F5344CB8AC3E}">
        <p14:creationId xmlns:p14="http://schemas.microsoft.com/office/powerpoint/2010/main" val="3218870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LV/SV Approximation</a:t>
            </a:r>
            <a:endParaRPr lang="en-US" dirty="0"/>
          </a:p>
        </p:txBody>
      </p:sp>
      <p:sp>
        <p:nvSpPr>
          <p:cNvPr id="3" name="Content Placeholder 2"/>
          <p:cNvSpPr>
            <a:spLocks noGrp="1"/>
          </p:cNvSpPr>
          <p:nvPr>
            <p:ph idx="1"/>
          </p:nvPr>
        </p:nvSpPr>
        <p:spPr>
          <a:xfrm>
            <a:off x="457200" y="1600200"/>
            <a:ext cx="7620000" cy="4800600"/>
          </a:xfrm>
        </p:spPr>
        <p:txBody>
          <a:bodyPr/>
          <a:lstStyle/>
          <a:p>
            <a:r>
              <a:rPr lang="en-US" dirty="0" smtClean="0"/>
              <a:t>Need a way to define the transition probabilities for Y(t)</a:t>
            </a:r>
          </a:p>
          <a:p>
            <a:pPr lvl="1"/>
            <a:r>
              <a:rPr lang="en-US" dirty="0" smtClean="0"/>
              <a:t>Markov transition matrix</a:t>
            </a:r>
          </a:p>
          <a:p>
            <a:endParaRPr lang="en-US" dirty="0" smtClean="0"/>
          </a:p>
          <a:p>
            <a:r>
              <a:rPr lang="en-US" dirty="0" smtClean="0"/>
              <a:t>Define transition probabilities to mimic a mean-reverting square root process for v(t) as closely as possible</a:t>
            </a:r>
          </a:p>
          <a:p>
            <a:pPr lvl="1"/>
            <a:r>
              <a:rPr lang="en-US" dirty="0" smtClean="0"/>
              <a:t>An approximation to the </a:t>
            </a:r>
            <a:r>
              <a:rPr lang="en-US" dirty="0" err="1" smtClean="0"/>
              <a:t>Heston</a:t>
            </a:r>
            <a:r>
              <a:rPr lang="en-US" dirty="0" smtClean="0"/>
              <a:t>-like formulation of LV/SV</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528244944"/>
              </p:ext>
            </p:extLst>
          </p:nvPr>
        </p:nvGraphicFramePr>
        <p:xfrm>
          <a:off x="1339547" y="4463142"/>
          <a:ext cx="6271377" cy="737809"/>
        </p:xfrm>
        <a:graphic>
          <a:graphicData uri="http://schemas.openxmlformats.org/presentationml/2006/ole">
            <mc:AlternateContent xmlns:mc="http://schemas.openxmlformats.org/markup-compatibility/2006">
              <mc:Choice xmlns:v="urn:schemas-microsoft-com:vml" Requires="v">
                <p:oleObj spid="_x0000_s37965" name="Equation" r:id="rId4" imgW="2159000" imgH="254000" progId="Equation.3">
                  <p:embed/>
                </p:oleObj>
              </mc:Choice>
              <mc:Fallback>
                <p:oleObj name="Equation" r:id="rId4" imgW="2159000" imgH="254000" progId="Equation.3">
                  <p:embed/>
                  <p:pic>
                    <p:nvPicPr>
                      <p:cNvPr id="0" name=""/>
                      <p:cNvPicPr/>
                      <p:nvPr/>
                    </p:nvPicPr>
                    <p:blipFill>
                      <a:blip r:embed="rId5"/>
                      <a:stretch>
                        <a:fillRect/>
                      </a:stretch>
                    </p:blipFill>
                    <p:spPr>
                      <a:xfrm>
                        <a:off x="1339547" y="4463142"/>
                        <a:ext cx="6271377" cy="737809"/>
                      </a:xfrm>
                      <a:prstGeom prst="rect">
                        <a:avLst/>
                      </a:prstGeom>
                    </p:spPr>
                  </p:pic>
                </p:oleObj>
              </mc:Fallback>
            </mc:AlternateContent>
          </a:graphicData>
        </a:graphic>
      </p:graphicFrame>
    </p:spTree>
    <p:extLst>
      <p:ext uri="{BB962C8B-B14F-4D97-AF65-F5344CB8AC3E}">
        <p14:creationId xmlns:p14="http://schemas.microsoft.com/office/powerpoint/2010/main" val="1239075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LV/SV Approximation</a:t>
            </a:r>
            <a:endParaRPr lang="en-US" dirty="0"/>
          </a:p>
        </p:txBody>
      </p:sp>
      <p:sp>
        <p:nvSpPr>
          <p:cNvPr id="3" name="Content Placeholder 2"/>
          <p:cNvSpPr>
            <a:spLocks noGrp="1"/>
          </p:cNvSpPr>
          <p:nvPr>
            <p:ph idx="1"/>
          </p:nvPr>
        </p:nvSpPr>
        <p:spPr/>
        <p:txBody>
          <a:bodyPr/>
          <a:lstStyle/>
          <a:p>
            <a:r>
              <a:rPr lang="en-US" dirty="0" smtClean="0"/>
              <a:t>Six transition probabilities are required</a:t>
            </a:r>
          </a:p>
          <a:p>
            <a:pPr lvl="1"/>
            <a:r>
              <a:rPr lang="en-US" dirty="0" smtClean="0"/>
              <a:t>Describe them as “frequencies” – probability of transition in a time period </a:t>
            </a:r>
            <a:r>
              <a:rPr lang="en-US" dirty="0" err="1" smtClean="0"/>
              <a:t>dt</a:t>
            </a:r>
            <a:r>
              <a:rPr lang="en-US" dirty="0" smtClean="0"/>
              <a:t> equals frequency * </a:t>
            </a:r>
            <a:r>
              <a:rPr lang="en-US" dirty="0" err="1" smtClean="0"/>
              <a:t>dt</a:t>
            </a:r>
            <a:endParaRPr lang="en-US" dirty="0" smtClean="0"/>
          </a:p>
          <a:p>
            <a:pPr lvl="2"/>
            <a:r>
              <a:rPr lang="en-US" dirty="0" smtClean="0"/>
              <a:t>Like a Poisson process jump</a:t>
            </a:r>
          </a:p>
          <a:p>
            <a:pPr lvl="1"/>
            <a:r>
              <a:rPr lang="en-US" dirty="0" smtClean="0">
                <a:latin typeface="Symbol" charset="2"/>
                <a:cs typeface="Symbol" charset="2"/>
              </a:rPr>
              <a:t>l</a:t>
            </a:r>
            <a:r>
              <a:rPr lang="en-US" baseline="-25000" dirty="0" smtClean="0"/>
              <a:t>0+</a:t>
            </a:r>
            <a:r>
              <a:rPr lang="en-US" dirty="0" smtClean="0"/>
              <a:t> and </a:t>
            </a:r>
            <a:r>
              <a:rPr lang="en-US" dirty="0" smtClean="0">
                <a:latin typeface="Symbol" charset="2"/>
                <a:cs typeface="Symbol" charset="2"/>
              </a:rPr>
              <a:t>l</a:t>
            </a:r>
            <a:r>
              <a:rPr lang="en-US" baseline="-25000" dirty="0" smtClean="0"/>
              <a:t>0-</a:t>
            </a:r>
            <a:r>
              <a:rPr lang="en-US" dirty="0" smtClean="0"/>
              <a:t> represent the frequencies of jumping from Y=0 to Y=+1 or Y=-1 respectively</a:t>
            </a:r>
          </a:p>
          <a:p>
            <a:pPr lvl="1"/>
            <a:r>
              <a:rPr lang="en-US" dirty="0" smtClean="0">
                <a:latin typeface="Symbol" charset="2"/>
                <a:cs typeface="Symbol" charset="2"/>
              </a:rPr>
              <a:t>l</a:t>
            </a:r>
            <a:r>
              <a:rPr lang="en-US" baseline="-25000" dirty="0" smtClean="0"/>
              <a:t>+0</a:t>
            </a:r>
            <a:r>
              <a:rPr lang="en-US" dirty="0" smtClean="0"/>
              <a:t> </a:t>
            </a:r>
            <a:r>
              <a:rPr lang="en-US" dirty="0"/>
              <a:t>and </a:t>
            </a:r>
            <a:r>
              <a:rPr lang="en-US" dirty="0" smtClean="0">
                <a:latin typeface="Symbol" charset="2"/>
                <a:cs typeface="Symbol" charset="2"/>
              </a:rPr>
              <a:t>l</a:t>
            </a:r>
            <a:r>
              <a:rPr lang="en-US" baseline="-25000" dirty="0" smtClean="0"/>
              <a:t>+-</a:t>
            </a:r>
            <a:r>
              <a:rPr lang="en-US" dirty="0" smtClean="0"/>
              <a:t> </a:t>
            </a:r>
            <a:r>
              <a:rPr lang="en-US" dirty="0"/>
              <a:t>represent the frequencies of jumping from Y</a:t>
            </a:r>
            <a:r>
              <a:rPr lang="en-US" dirty="0" smtClean="0"/>
              <a:t>=+1 </a:t>
            </a:r>
            <a:r>
              <a:rPr lang="en-US" dirty="0"/>
              <a:t>to Y</a:t>
            </a:r>
            <a:r>
              <a:rPr lang="en-US" dirty="0" smtClean="0"/>
              <a:t>=</a:t>
            </a:r>
            <a:r>
              <a:rPr lang="en-US" dirty="0"/>
              <a:t>0</a:t>
            </a:r>
            <a:r>
              <a:rPr lang="en-US" dirty="0" smtClean="0"/>
              <a:t> </a:t>
            </a:r>
            <a:r>
              <a:rPr lang="en-US" dirty="0"/>
              <a:t>or Y=-1 </a:t>
            </a:r>
            <a:r>
              <a:rPr lang="en-US" dirty="0" smtClean="0"/>
              <a:t>respectively</a:t>
            </a:r>
          </a:p>
          <a:p>
            <a:pPr lvl="1"/>
            <a:r>
              <a:rPr lang="en-US" dirty="0" smtClean="0">
                <a:latin typeface="Symbol" charset="2"/>
                <a:cs typeface="Symbol" charset="2"/>
              </a:rPr>
              <a:t>l</a:t>
            </a:r>
            <a:r>
              <a:rPr lang="en-US" baseline="-25000" dirty="0" smtClean="0"/>
              <a:t>-0</a:t>
            </a:r>
            <a:r>
              <a:rPr lang="en-US" dirty="0" smtClean="0"/>
              <a:t> </a:t>
            </a:r>
            <a:r>
              <a:rPr lang="en-US" dirty="0"/>
              <a:t>and </a:t>
            </a:r>
            <a:r>
              <a:rPr lang="en-US" dirty="0" smtClean="0">
                <a:latin typeface="Symbol" charset="2"/>
                <a:cs typeface="Symbol" charset="2"/>
              </a:rPr>
              <a:t>l</a:t>
            </a:r>
            <a:r>
              <a:rPr lang="en-US" baseline="-25000" dirty="0" smtClean="0"/>
              <a:t>-+</a:t>
            </a:r>
            <a:r>
              <a:rPr lang="en-US" dirty="0" smtClean="0"/>
              <a:t> </a:t>
            </a:r>
            <a:r>
              <a:rPr lang="en-US" dirty="0"/>
              <a:t>represent the frequencies of jumping from Y</a:t>
            </a:r>
            <a:r>
              <a:rPr lang="en-US" dirty="0" smtClean="0"/>
              <a:t>=-1 </a:t>
            </a:r>
            <a:r>
              <a:rPr lang="en-US" dirty="0"/>
              <a:t>to Y=0 or Y</a:t>
            </a:r>
            <a:r>
              <a:rPr lang="en-US" dirty="0" smtClean="0"/>
              <a:t>=+1 </a:t>
            </a:r>
            <a:r>
              <a:rPr lang="en-US" dirty="0"/>
              <a:t>respectively</a:t>
            </a:r>
          </a:p>
          <a:p>
            <a:endParaRPr lang="en-US" dirty="0" smtClean="0"/>
          </a:p>
          <a:p>
            <a:r>
              <a:rPr lang="en-US" dirty="0" smtClean="0"/>
              <a:t>We’ll choose these frequencies to try to match the </a:t>
            </a:r>
            <a:r>
              <a:rPr lang="en-US" dirty="0" err="1" smtClean="0"/>
              <a:t>Heston</a:t>
            </a:r>
            <a:r>
              <a:rPr lang="en-US" dirty="0" smtClean="0"/>
              <a:t>-like diffusive process mean and variance in each state</a:t>
            </a:r>
            <a:endParaRPr lang="en-US" dirty="0"/>
          </a:p>
          <a:p>
            <a:pPr lvl="1"/>
            <a:endParaRPr lang="en-US" dirty="0"/>
          </a:p>
        </p:txBody>
      </p:sp>
    </p:spTree>
    <p:extLst>
      <p:ext uri="{BB962C8B-B14F-4D97-AF65-F5344CB8AC3E}">
        <p14:creationId xmlns:p14="http://schemas.microsoft.com/office/powerpoint/2010/main" val="309885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LV/SV Approximation</a:t>
            </a:r>
            <a:endParaRPr lang="en-US" dirty="0"/>
          </a:p>
        </p:txBody>
      </p:sp>
      <p:sp>
        <p:nvSpPr>
          <p:cNvPr id="3" name="Content Placeholder 2"/>
          <p:cNvSpPr>
            <a:spLocks noGrp="1"/>
          </p:cNvSpPr>
          <p:nvPr>
            <p:ph idx="1"/>
          </p:nvPr>
        </p:nvSpPr>
        <p:spPr>
          <a:xfrm>
            <a:off x="457200" y="1600200"/>
            <a:ext cx="7620000" cy="1423610"/>
          </a:xfrm>
        </p:spPr>
        <p:txBody>
          <a:bodyPr/>
          <a:lstStyle/>
          <a:p>
            <a:r>
              <a:rPr lang="en-US" dirty="0" smtClean="0"/>
              <a:t>Consider the middle state, Y=0</a:t>
            </a:r>
          </a:p>
          <a:p>
            <a:pPr lvl="1"/>
            <a:r>
              <a:rPr lang="en-US" dirty="0" smtClean="0"/>
              <a:t>Here we want zero drift (already at the mean level)</a:t>
            </a:r>
          </a:p>
          <a:p>
            <a:pPr lvl="1"/>
            <a:r>
              <a:rPr lang="en-US" dirty="0" smtClean="0"/>
              <a:t>Variance = </a:t>
            </a:r>
            <a:r>
              <a:rPr lang="en-US" dirty="0" smtClean="0">
                <a:latin typeface="Symbol" charset="2"/>
                <a:cs typeface="Symbol" charset="2"/>
              </a:rPr>
              <a:t>a</a:t>
            </a:r>
            <a:r>
              <a:rPr lang="en-US" baseline="30000" dirty="0" smtClean="0"/>
              <a:t>2</a:t>
            </a:r>
            <a:r>
              <a:rPr lang="en-US" dirty="0" smtClean="0"/>
              <a:t> </a:t>
            </a:r>
            <a:r>
              <a:rPr lang="en-US" dirty="0" err="1" smtClean="0"/>
              <a:t>dt</a:t>
            </a:r>
            <a:r>
              <a:rPr lang="en-US" dirty="0" smtClean="0"/>
              <a:t> to approximate the </a:t>
            </a:r>
            <a:r>
              <a:rPr lang="en-US" dirty="0" err="1" smtClean="0"/>
              <a:t>Heston</a:t>
            </a:r>
            <a:r>
              <a:rPr lang="en-US" dirty="0" smtClean="0"/>
              <a:t> process variance</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046692481"/>
              </p:ext>
            </p:extLst>
          </p:nvPr>
        </p:nvGraphicFramePr>
        <p:xfrm>
          <a:off x="639838" y="3284464"/>
          <a:ext cx="7462454" cy="1287536"/>
        </p:xfrm>
        <a:graphic>
          <a:graphicData uri="http://schemas.openxmlformats.org/presentationml/2006/ole">
            <mc:AlternateContent xmlns:mc="http://schemas.openxmlformats.org/markup-compatibility/2006">
              <mc:Choice xmlns:v="urn:schemas-microsoft-com:vml" Requires="v">
                <p:oleObj spid="_x0000_s38986" name="Equation" r:id="rId3" imgW="3606800" imgH="622300" progId="Equation.3">
                  <p:embed/>
                </p:oleObj>
              </mc:Choice>
              <mc:Fallback>
                <p:oleObj name="Equation" r:id="rId3" imgW="3606800" imgH="622300" progId="Equation.3">
                  <p:embed/>
                  <p:pic>
                    <p:nvPicPr>
                      <p:cNvPr id="0" name=""/>
                      <p:cNvPicPr/>
                      <p:nvPr/>
                    </p:nvPicPr>
                    <p:blipFill>
                      <a:blip r:embed="rId4"/>
                      <a:stretch>
                        <a:fillRect/>
                      </a:stretch>
                    </p:blipFill>
                    <p:spPr>
                      <a:xfrm>
                        <a:off x="639838" y="3284464"/>
                        <a:ext cx="7462454" cy="1287536"/>
                      </a:xfrm>
                      <a:prstGeom prst="rect">
                        <a:avLst/>
                      </a:prstGeom>
                    </p:spPr>
                  </p:pic>
                </p:oleObj>
              </mc:Fallback>
            </mc:AlternateContent>
          </a:graphicData>
        </a:graphic>
      </p:graphicFrame>
    </p:spTree>
    <p:extLst>
      <p:ext uri="{BB962C8B-B14F-4D97-AF65-F5344CB8AC3E}">
        <p14:creationId xmlns:p14="http://schemas.microsoft.com/office/powerpoint/2010/main" val="544101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LV/SV Approximation</a:t>
            </a:r>
            <a:endParaRPr lang="en-US" dirty="0"/>
          </a:p>
        </p:txBody>
      </p:sp>
      <p:sp>
        <p:nvSpPr>
          <p:cNvPr id="3" name="Content Placeholder 2"/>
          <p:cNvSpPr>
            <a:spLocks noGrp="1"/>
          </p:cNvSpPr>
          <p:nvPr>
            <p:ph idx="1"/>
          </p:nvPr>
        </p:nvSpPr>
        <p:spPr/>
        <p:txBody>
          <a:bodyPr/>
          <a:lstStyle/>
          <a:p>
            <a:r>
              <a:rPr lang="en-US" dirty="0" smtClean="0"/>
              <a:t>Can rearrange those to solve for the transition frequencies that match the </a:t>
            </a:r>
            <a:r>
              <a:rPr lang="en-US" dirty="0" err="1" smtClean="0"/>
              <a:t>Heston</a:t>
            </a:r>
            <a:r>
              <a:rPr lang="en-US" dirty="0" smtClean="0"/>
              <a:t>-like process mean and variance from that state</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20180460"/>
              </p:ext>
            </p:extLst>
          </p:nvPr>
        </p:nvGraphicFramePr>
        <p:xfrm>
          <a:off x="2010228" y="2976033"/>
          <a:ext cx="4085771" cy="2881928"/>
        </p:xfrm>
        <a:graphic>
          <a:graphicData uri="http://schemas.openxmlformats.org/presentationml/2006/ole">
            <mc:AlternateContent xmlns:mc="http://schemas.openxmlformats.org/markup-compatibility/2006">
              <mc:Choice xmlns:v="urn:schemas-microsoft-com:vml" Requires="v">
                <p:oleObj spid="_x0000_s41032" name="Equation" r:id="rId4" imgW="1422400" imgH="1003300" progId="Equation.3">
                  <p:embed/>
                </p:oleObj>
              </mc:Choice>
              <mc:Fallback>
                <p:oleObj name="Equation" r:id="rId4" imgW="1422400" imgH="1003300" progId="Equation.3">
                  <p:embed/>
                  <p:pic>
                    <p:nvPicPr>
                      <p:cNvPr id="0" name=""/>
                      <p:cNvPicPr/>
                      <p:nvPr/>
                    </p:nvPicPr>
                    <p:blipFill>
                      <a:blip r:embed="rId5"/>
                      <a:stretch>
                        <a:fillRect/>
                      </a:stretch>
                    </p:blipFill>
                    <p:spPr>
                      <a:xfrm>
                        <a:off x="2010228" y="2976033"/>
                        <a:ext cx="4085771" cy="2881928"/>
                      </a:xfrm>
                      <a:prstGeom prst="rect">
                        <a:avLst/>
                      </a:prstGeom>
                    </p:spPr>
                  </p:pic>
                </p:oleObj>
              </mc:Fallback>
            </mc:AlternateContent>
          </a:graphicData>
        </a:graphic>
      </p:graphicFrame>
    </p:spTree>
    <p:extLst>
      <p:ext uri="{BB962C8B-B14F-4D97-AF65-F5344CB8AC3E}">
        <p14:creationId xmlns:p14="http://schemas.microsoft.com/office/powerpoint/2010/main" val="2992531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LV/SV Approximation</a:t>
            </a:r>
            <a:endParaRPr lang="en-US" dirty="0"/>
          </a:p>
        </p:txBody>
      </p:sp>
      <p:sp>
        <p:nvSpPr>
          <p:cNvPr id="3" name="Content Placeholder 2"/>
          <p:cNvSpPr>
            <a:spLocks noGrp="1"/>
          </p:cNvSpPr>
          <p:nvPr>
            <p:ph idx="1"/>
          </p:nvPr>
        </p:nvSpPr>
        <p:spPr>
          <a:xfrm>
            <a:off x="457200" y="1600200"/>
            <a:ext cx="7620000" cy="1109133"/>
          </a:xfrm>
        </p:spPr>
        <p:txBody>
          <a:bodyPr/>
          <a:lstStyle/>
          <a:p>
            <a:r>
              <a:rPr lang="en-US" dirty="0" smtClean="0"/>
              <a:t>Now consider the high-volatility state Y=+1</a:t>
            </a:r>
          </a:p>
          <a:p>
            <a:pPr lvl="1"/>
            <a:r>
              <a:rPr lang="en-US" dirty="0" smtClean="0"/>
              <a:t>Should have a negative expected value due to mean reversion</a:t>
            </a:r>
          </a:p>
        </p:txBody>
      </p:sp>
      <p:graphicFrame>
        <p:nvGraphicFramePr>
          <p:cNvPr id="4" name="Object 3"/>
          <p:cNvGraphicFramePr>
            <a:graphicFrameLocks noChangeAspect="1"/>
          </p:cNvGraphicFramePr>
          <p:nvPr>
            <p:extLst>
              <p:ext uri="{D42A27DB-BD31-4B8C-83A1-F6EECF244321}">
                <p14:modId xmlns:p14="http://schemas.microsoft.com/office/powerpoint/2010/main" val="452637036"/>
              </p:ext>
            </p:extLst>
          </p:nvPr>
        </p:nvGraphicFramePr>
        <p:xfrm>
          <a:off x="273050" y="3284538"/>
          <a:ext cx="8197850" cy="1287462"/>
        </p:xfrm>
        <a:graphic>
          <a:graphicData uri="http://schemas.openxmlformats.org/presentationml/2006/ole">
            <mc:AlternateContent xmlns:mc="http://schemas.openxmlformats.org/markup-compatibility/2006">
              <mc:Choice xmlns:v="urn:schemas-microsoft-com:vml" Requires="v">
                <p:oleObj spid="_x0000_s40008" name="Equation" r:id="rId3" imgW="3962400" imgH="622300" progId="Equation.3">
                  <p:embed/>
                </p:oleObj>
              </mc:Choice>
              <mc:Fallback>
                <p:oleObj name="Equation" r:id="rId3" imgW="3962400" imgH="622300" progId="Equation.3">
                  <p:embed/>
                  <p:pic>
                    <p:nvPicPr>
                      <p:cNvPr id="0" name=""/>
                      <p:cNvPicPr/>
                      <p:nvPr/>
                    </p:nvPicPr>
                    <p:blipFill>
                      <a:blip r:embed="rId4"/>
                      <a:stretch>
                        <a:fillRect/>
                      </a:stretch>
                    </p:blipFill>
                    <p:spPr>
                      <a:xfrm>
                        <a:off x="273050" y="3284538"/>
                        <a:ext cx="8197850" cy="1287462"/>
                      </a:xfrm>
                      <a:prstGeom prst="rect">
                        <a:avLst/>
                      </a:prstGeom>
                    </p:spPr>
                  </p:pic>
                </p:oleObj>
              </mc:Fallback>
            </mc:AlternateContent>
          </a:graphicData>
        </a:graphic>
      </p:graphicFrame>
    </p:spTree>
    <p:extLst>
      <p:ext uri="{BB962C8B-B14F-4D97-AF65-F5344CB8AC3E}">
        <p14:creationId xmlns:p14="http://schemas.microsoft.com/office/powerpoint/2010/main" val="8813446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lnDef>
      <a:spPr>
        <a:ln>
          <a:solidFill>
            <a:schemeClr val="tx1"/>
          </a:solidFill>
          <a:tailEnd type="none"/>
        </a:ln>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18056</TotalTime>
  <Words>4462</Words>
  <Application>Microsoft Macintosh PowerPoint</Application>
  <PresentationFormat>On-screen Show (4:3)</PresentationFormat>
  <Paragraphs>436</Paragraphs>
  <Slides>46</Slides>
  <Notes>25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48" baseType="lpstr">
      <vt:lpstr>Adjacency</vt:lpstr>
      <vt:lpstr>Equation</vt:lpstr>
      <vt:lpstr>Lecture 6: Exotic Markets</vt:lpstr>
      <vt:lpstr>Local Vol/Stoch Vol Mixture</vt:lpstr>
      <vt:lpstr>LV/SV Approximation</vt:lpstr>
      <vt:lpstr>LV/SV Approximation</vt:lpstr>
      <vt:lpstr>LV/SV Approximation</vt:lpstr>
      <vt:lpstr>LV/SV Approximation</vt:lpstr>
      <vt:lpstr>LV/SV Approximation</vt:lpstr>
      <vt:lpstr>LV/SV Approximation</vt:lpstr>
      <vt:lpstr>LV/SV Approximation</vt:lpstr>
      <vt:lpstr>LV/SV Approximation</vt:lpstr>
      <vt:lpstr>LV/SV Approximation</vt:lpstr>
      <vt:lpstr>LV/SV Approximation</vt:lpstr>
      <vt:lpstr>LV/SV Approximation</vt:lpstr>
      <vt:lpstr>LV/SV Approximation</vt:lpstr>
      <vt:lpstr>LV/SV Approximation</vt:lpstr>
      <vt:lpstr>LV/SV Approximation</vt:lpstr>
      <vt:lpstr>LV/SV Approximation</vt:lpstr>
      <vt:lpstr>LV/SV Approximation</vt:lpstr>
      <vt:lpstr>LV/SV Approximation</vt:lpstr>
      <vt:lpstr>LV/SV Approximation</vt:lpstr>
      <vt:lpstr>LV/SV Approximation</vt:lpstr>
      <vt:lpstr>LV/SV Approximation</vt:lpstr>
      <vt:lpstr>LV/SV Approximation</vt:lpstr>
      <vt:lpstr>LV/SV Approximation</vt:lpstr>
      <vt:lpstr>LV/SV Approximation</vt:lpstr>
      <vt:lpstr>Numerical Frameworks</vt:lpstr>
      <vt:lpstr>Numerical Frameworks</vt:lpstr>
      <vt:lpstr>Numerical Frameworks</vt:lpstr>
      <vt:lpstr>Numerical Frameworks</vt:lpstr>
      <vt:lpstr>Numerical Frameworks</vt:lpstr>
      <vt:lpstr>Numerical Framework</vt:lpstr>
      <vt:lpstr>Numerical Framework</vt:lpstr>
      <vt:lpstr>Pricing with Copulas</vt:lpstr>
      <vt:lpstr>Pricing with Copulas</vt:lpstr>
      <vt:lpstr>Pricing with Copulas</vt:lpstr>
      <vt:lpstr>Pricing with Copulas</vt:lpstr>
      <vt:lpstr>Pricing with Copulas</vt:lpstr>
      <vt:lpstr>Pricing with Copulas</vt:lpstr>
      <vt:lpstr>Pricing with Copulas</vt:lpstr>
      <vt:lpstr>Risk with Copulas</vt:lpstr>
      <vt:lpstr>Risk with Copulas</vt:lpstr>
      <vt:lpstr>Variance Swaps</vt:lpstr>
      <vt:lpstr>Variance Swaps</vt:lpstr>
      <vt:lpstr>Volatility Swaps</vt:lpstr>
      <vt:lpstr>Volatility Swaps</vt:lpstr>
      <vt:lpstr>Volatility Fair Strike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Higgins</dc:creator>
  <cp:lastModifiedBy>Mark Higgins</cp:lastModifiedBy>
  <cp:revision>456</cp:revision>
  <dcterms:created xsi:type="dcterms:W3CDTF">2014-10-25T13:45:56Z</dcterms:created>
  <dcterms:modified xsi:type="dcterms:W3CDTF">2015-10-14T18:21:39Z</dcterms:modified>
</cp:coreProperties>
</file>