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8"/>
  </p:notes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73" r:id="rId14"/>
    <p:sldId id="357" r:id="rId15"/>
    <p:sldId id="358" r:id="rId16"/>
    <p:sldId id="359" r:id="rId17"/>
    <p:sldId id="360" r:id="rId18"/>
    <p:sldId id="361" r:id="rId19"/>
    <p:sldId id="362" r:id="rId20"/>
    <p:sldId id="363" r:id="rId21"/>
    <p:sldId id="368" r:id="rId22"/>
    <p:sldId id="364" r:id="rId23"/>
    <p:sldId id="369" r:id="rId24"/>
    <p:sldId id="370" r:id="rId25"/>
    <p:sldId id="371" r:id="rId26"/>
    <p:sldId id="372" r:id="rId27"/>
    <p:sldId id="365" r:id="rId28"/>
    <p:sldId id="374" r:id="rId29"/>
    <p:sldId id="375" r:id="rId30"/>
    <p:sldId id="376" r:id="rId31"/>
    <p:sldId id="377" r:id="rId32"/>
    <p:sldId id="378" r:id="rId33"/>
    <p:sldId id="366" r:id="rId34"/>
    <p:sldId id="379" r:id="rId35"/>
    <p:sldId id="380" r:id="rId36"/>
    <p:sldId id="367"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1" autoAdjust="0"/>
  </p:normalViewPr>
  <p:slideViewPr>
    <p:cSldViewPr snapToGrid="0" snapToObjects="1">
      <p:cViewPr varScale="1">
        <p:scale>
          <a:sx n="111" d="100"/>
          <a:sy n="111" d="100"/>
        </p:scale>
        <p:origin x="-2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10/19/15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line is the EUR tracker index, green line is EUR spot/initial</a:t>
            </a:r>
            <a:r>
              <a:rPr lang="en-US" baseline="0" dirty="0" smtClean="0"/>
              <a:t> spot*100 (so not including any rolling).</a:t>
            </a:r>
          </a:p>
          <a:p>
            <a:endParaRPr lang="en-US" baseline="0" dirty="0" smtClean="0"/>
          </a:p>
          <a:p>
            <a:r>
              <a:rPr lang="en-US" baseline="0" dirty="0" smtClean="0"/>
              <a:t>The difference between the two is pretty small in the short term but becomes significant over time.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164914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Bid/ask on tom/next rolls is small on a per-transaction basis,</a:t>
            </a:r>
            <a:r>
              <a:rPr lang="en-US" baseline="0" dirty="0" smtClean="0"/>
              <a:t> but you have to pay it every single day, and that can get relatively expensive.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2752581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FX, the liquid futures markets cover only the most liquid</a:t>
            </a:r>
            <a:r>
              <a:rPr lang="en-US" baseline="0" dirty="0" smtClean="0"/>
              <a:t> developed currencies </a:t>
            </a:r>
            <a:r>
              <a:rPr lang="en-US" baseline="0" dirty="0" err="1" smtClean="0"/>
              <a:t>vs</a:t>
            </a:r>
            <a:r>
              <a:rPr lang="en-US" baseline="0" dirty="0" smtClean="0"/>
              <a:t> the USD: EUR, GBP, AUD, JPY, CAD, and CHF.</a:t>
            </a:r>
          </a:p>
          <a:p>
            <a:endParaRPr lang="en-US" baseline="0" dirty="0" smtClean="0"/>
          </a:p>
          <a:p>
            <a:r>
              <a:rPr lang="en-US" baseline="0" dirty="0" smtClean="0"/>
              <a:t>Hard to even use less liquid futures markets based in other countries, since if the product does well then the traded notional through indexes might exceed the available liquidity in that futures market.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141331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EM, though, reliable fixings are hard to come by, so it’s often</a:t>
            </a:r>
            <a:r>
              <a:rPr lang="en-US" baseline="0" dirty="0" smtClean="0"/>
              <a:t> difficult to create indexes that are sufficient transparent for big investors to look at.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95700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Strategy: every day sell a new 3m ATM</a:t>
            </a:r>
            <a:r>
              <a:rPr lang="en-US" baseline="0" dirty="0" smtClean="0"/>
              <a:t> option, 1M EUR notional. Delta hedge the aging portfolio.</a:t>
            </a:r>
          </a:p>
          <a:p>
            <a:endParaRPr lang="en-US" dirty="0" smtClean="0"/>
          </a:p>
          <a:p>
            <a:r>
              <a:rPr lang="en-US" dirty="0" smtClean="0"/>
              <a:t>Note that this is not an</a:t>
            </a:r>
            <a:r>
              <a:rPr lang="en-US" baseline="0" dirty="0" smtClean="0"/>
              <a:t> index: it starts at zero, goes negative, etc. An index should start at 100 and always stay positive. Typically that’s done by making the notional of stuff traded in the index a fraction of the index level, so it levers up as the index goes up and down as the index goes down. That’s not enough to definitely stop the index from going negative, though, so generally index rules will include a provision that says that if the index ever touches zero, the synthetic portfolio goes away and all future trading stops, and the index stays at zero forever.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235815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generally want “daily liquidity”, which means they want to be able to trade in and out of the index at the daily index fixes</a:t>
            </a:r>
            <a:r>
              <a:rPr lang="en-US" baseline="0" dirty="0" smtClean="0"/>
              <a:t> with no bid/ask spread.</a:t>
            </a:r>
          </a:p>
          <a:p>
            <a:endParaRPr lang="en-US" baseline="0" dirty="0" smtClean="0"/>
          </a:p>
          <a:p>
            <a:r>
              <a:rPr lang="en-US" baseline="0" dirty="0" smtClean="0"/>
              <a:t>Dealers usually let clients trade into an index swap at the fix, with no spread, since the index level itself includes fees and spreads.</a:t>
            </a:r>
          </a:p>
          <a:p>
            <a:endParaRPr lang="en-US" baseline="0" dirty="0" smtClean="0"/>
          </a:p>
          <a:p>
            <a:r>
              <a:rPr lang="en-US" baseline="0" dirty="0" smtClean="0"/>
              <a:t>But if a client wants to exit before the swap settlement date, they will often be extra spreads charged to cover the cost of the dealer having to rebalance the hedges.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91554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index volatility sigma changes over time (as realized volatility realizes at different levels), alpha changes and the meta-index M reallocates between the underlying index S and the cash notional C.</a:t>
            </a:r>
          </a:p>
          <a:p>
            <a:endParaRPr lang="en-US" baseline="0" dirty="0" smtClean="0"/>
          </a:p>
          <a:p>
            <a:r>
              <a:rPr lang="en-US" baseline="0" dirty="0" smtClean="0"/>
              <a:t>This keeps the volatility of M as close to the target volatility as possible.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285497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 4% </a:t>
            </a:r>
            <a:r>
              <a:rPr lang="en-US" dirty="0" err="1" smtClean="0"/>
              <a:t>vol</a:t>
            </a:r>
            <a:r>
              <a:rPr lang="en-US" dirty="0" smtClean="0"/>
              <a:t> target.</a:t>
            </a:r>
          </a:p>
          <a:p>
            <a:endParaRPr lang="en-US" dirty="0" smtClean="0"/>
          </a:p>
          <a:p>
            <a:r>
              <a:rPr lang="en-US" dirty="0" smtClean="0"/>
              <a:t>Green is regular EUR Tracker index, blue is</a:t>
            </a:r>
            <a:r>
              <a:rPr lang="en-US" baseline="0" dirty="0" smtClean="0"/>
              <a:t> the </a:t>
            </a:r>
            <a:r>
              <a:rPr lang="en-US" baseline="0" dirty="0" err="1" smtClean="0"/>
              <a:t>vol</a:t>
            </a:r>
            <a:r>
              <a:rPr lang="en-US" baseline="0" dirty="0" smtClean="0"/>
              <a:t>-controlled version.</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31</a:t>
            </a:fld>
            <a:endParaRPr lang="en-US"/>
          </a:p>
        </p:txBody>
      </p:sp>
    </p:spTree>
    <p:extLst>
      <p:ext uri="{BB962C8B-B14F-4D97-AF65-F5344CB8AC3E}">
        <p14:creationId xmlns:p14="http://schemas.microsoft.com/office/powerpoint/2010/main" val="36105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realized </a:t>
            </a:r>
            <a:r>
              <a:rPr lang="en-US" dirty="0" err="1" smtClean="0"/>
              <a:t>vol</a:t>
            </a:r>
            <a:r>
              <a:rPr lang="en-US" dirty="0" smtClean="0"/>
              <a:t> for the </a:t>
            </a:r>
            <a:r>
              <a:rPr lang="en-US" dirty="0" err="1" smtClean="0"/>
              <a:t>vol</a:t>
            </a:r>
            <a:r>
              <a:rPr lang="en-US" dirty="0" smtClean="0"/>
              <a:t>-controlled index (blue) averages close to the 4%</a:t>
            </a:r>
            <a:r>
              <a:rPr lang="en-US" baseline="0" dirty="0" smtClean="0"/>
              <a:t> </a:t>
            </a:r>
            <a:r>
              <a:rPr lang="en-US" baseline="0" dirty="0" err="1" smtClean="0"/>
              <a:t>vol</a:t>
            </a:r>
            <a:r>
              <a:rPr lang="en-US" baseline="0" dirty="0" smtClean="0"/>
              <a:t> target, and most of the time is quite close to it.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287058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10/19/15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10/19/15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10/19/15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10/19/15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10/19/15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a:t>7</a:t>
            </a:r>
            <a:r>
              <a:rPr lang="en-US" dirty="0" smtClean="0"/>
              <a:t>:</a:t>
            </a:r>
            <a:r>
              <a:rPr lang="en-US" smtClean="0"/>
              <a:t/>
            </a:r>
            <a:br>
              <a:rPr lang="en-US" smtClean="0"/>
            </a:br>
            <a:r>
              <a:rPr lang="en-US" smtClean="0"/>
              <a:t>Algorithmic </a:t>
            </a:r>
            <a:r>
              <a:rPr lang="en-US" dirty="0" smtClean="0"/>
              <a:t>Indexes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pic>
        <p:nvPicPr>
          <p:cNvPr id="4" name="Picture 3" descr="Screen Shot 2014-12-09 at 3.22.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7213600" cy="5016500"/>
          </a:xfrm>
          <a:prstGeom prst="rect">
            <a:avLst/>
          </a:prstGeom>
        </p:spPr>
      </p:pic>
    </p:spTree>
    <p:extLst>
      <p:ext uri="{BB962C8B-B14F-4D97-AF65-F5344CB8AC3E}">
        <p14:creationId xmlns:p14="http://schemas.microsoft.com/office/powerpoint/2010/main" val="417596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sp>
        <p:nvSpPr>
          <p:cNvPr id="3" name="Content Placeholder 2"/>
          <p:cNvSpPr>
            <a:spLocks noGrp="1"/>
          </p:cNvSpPr>
          <p:nvPr>
            <p:ph idx="1"/>
          </p:nvPr>
        </p:nvSpPr>
        <p:spPr/>
        <p:txBody>
          <a:bodyPr>
            <a:normAutofit/>
          </a:bodyPr>
          <a:lstStyle/>
          <a:p>
            <a:r>
              <a:rPr lang="en-US" dirty="0" smtClean="0"/>
              <a:t>This EUR tracker index wouldn’t be marketable, though!</a:t>
            </a:r>
          </a:p>
          <a:p>
            <a:pPr lvl="1"/>
            <a:r>
              <a:rPr lang="en-US" dirty="0" smtClean="0"/>
              <a:t>We used Bloomberg LN close forward points</a:t>
            </a:r>
          </a:p>
          <a:p>
            <a:pPr lvl="1"/>
            <a:r>
              <a:rPr lang="en-US" dirty="0" smtClean="0"/>
              <a:t>Where do those come from?</a:t>
            </a:r>
          </a:p>
          <a:p>
            <a:pPr lvl="2"/>
            <a:r>
              <a:rPr lang="en-US" dirty="0" smtClean="0"/>
              <a:t>Bloomberg’s not saying! Some opaque aggregation.</a:t>
            </a:r>
          </a:p>
          <a:p>
            <a:pPr lvl="1"/>
            <a:r>
              <a:rPr lang="en-US" dirty="0" smtClean="0"/>
              <a:t>The fixes in the index need to be transparent</a:t>
            </a:r>
          </a:p>
          <a:p>
            <a:pPr lvl="2"/>
            <a:r>
              <a:rPr lang="en-US" dirty="0" smtClean="0"/>
              <a:t>Published by a trusted 3</a:t>
            </a:r>
            <a:r>
              <a:rPr lang="en-US" baseline="30000" dirty="0" smtClean="0"/>
              <a:t>rd</a:t>
            </a:r>
            <a:r>
              <a:rPr lang="en-US" dirty="0" smtClean="0"/>
              <a:t> party (government, exchange)</a:t>
            </a:r>
          </a:p>
          <a:p>
            <a:pPr lvl="2"/>
            <a:r>
              <a:rPr lang="en-US" dirty="0" smtClean="0"/>
              <a:t>Or based on tradable levels (eg WMR fixes)</a:t>
            </a:r>
          </a:p>
          <a:p>
            <a:pPr lvl="1"/>
            <a:r>
              <a:rPr lang="en-US" dirty="0" smtClean="0"/>
              <a:t>We could replace the tom/next forward point fixes with WMR forward point fixes</a:t>
            </a:r>
          </a:p>
          <a:p>
            <a:pPr lvl="2"/>
            <a:r>
              <a:rPr lang="en-US" dirty="0" smtClean="0"/>
              <a:t>Index publisher must pay license fees to be able to use &amp; view those</a:t>
            </a:r>
          </a:p>
          <a:p>
            <a:endParaRPr lang="en-US" dirty="0"/>
          </a:p>
          <a:p>
            <a:r>
              <a:rPr lang="en-US" dirty="0" smtClean="0"/>
              <a:t>Also no bid/ask</a:t>
            </a:r>
          </a:p>
          <a:p>
            <a:pPr lvl="1"/>
            <a:r>
              <a:rPr lang="en-US" dirty="0" smtClean="0"/>
              <a:t>Need to include that in tom/next forward points, not USD rates</a:t>
            </a:r>
            <a:endParaRPr lang="en-US" dirty="0"/>
          </a:p>
        </p:txBody>
      </p:sp>
    </p:spTree>
    <p:extLst>
      <p:ext uri="{BB962C8B-B14F-4D97-AF65-F5344CB8AC3E}">
        <p14:creationId xmlns:p14="http://schemas.microsoft.com/office/powerpoint/2010/main" val="29235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sp>
        <p:nvSpPr>
          <p:cNvPr id="3" name="Content Placeholder 2"/>
          <p:cNvSpPr>
            <a:spLocks noGrp="1"/>
          </p:cNvSpPr>
          <p:nvPr>
            <p:ph idx="1"/>
          </p:nvPr>
        </p:nvSpPr>
        <p:spPr/>
        <p:txBody>
          <a:bodyPr/>
          <a:lstStyle/>
          <a:p>
            <a:r>
              <a:rPr lang="en-US" dirty="0" smtClean="0"/>
              <a:t>Other constructions are possible</a:t>
            </a:r>
          </a:p>
          <a:p>
            <a:endParaRPr lang="en-US" dirty="0"/>
          </a:p>
          <a:p>
            <a:r>
              <a:rPr lang="en-US" dirty="0" smtClean="0"/>
              <a:t>Trade FX forwards with value dates further out on the curve</a:t>
            </a:r>
          </a:p>
          <a:p>
            <a:pPr lvl="1"/>
            <a:r>
              <a:rPr lang="en-US" dirty="0" smtClean="0"/>
              <a:t>Initially trade a 3m forward</a:t>
            </a:r>
          </a:p>
          <a:p>
            <a:pPr lvl="1"/>
            <a:r>
              <a:rPr lang="en-US" dirty="0" smtClean="0"/>
              <a:t>Hold it until it’s spot, then roll it to 3m again</a:t>
            </a:r>
          </a:p>
          <a:p>
            <a:pPr lvl="1"/>
            <a:r>
              <a:rPr lang="en-US" dirty="0" smtClean="0"/>
              <a:t>Results in lower bid/ask but doesn’t track spot as closely</a:t>
            </a:r>
          </a:p>
          <a:p>
            <a:endParaRPr lang="en-US" dirty="0"/>
          </a:p>
          <a:p>
            <a:r>
              <a:rPr lang="en-US" dirty="0" smtClean="0"/>
              <a:t>Trade FX futures contracts</a:t>
            </a:r>
          </a:p>
          <a:p>
            <a:pPr lvl="1"/>
            <a:r>
              <a:rPr lang="en-US" dirty="0" smtClean="0"/>
              <a:t>Hold the prompt contract</a:t>
            </a:r>
          </a:p>
          <a:p>
            <a:pPr lvl="1"/>
            <a:r>
              <a:rPr lang="en-US" dirty="0" smtClean="0"/>
              <a:t>Roll into the next contract when the futures settles</a:t>
            </a:r>
            <a:endParaRPr lang="en-US" dirty="0"/>
          </a:p>
        </p:txBody>
      </p:sp>
    </p:spTree>
    <p:extLst>
      <p:ext uri="{BB962C8B-B14F-4D97-AF65-F5344CB8AC3E}">
        <p14:creationId xmlns:p14="http://schemas.microsoft.com/office/powerpoint/2010/main" val="211982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Trading</a:t>
            </a:r>
            <a:endParaRPr lang="en-US" dirty="0"/>
          </a:p>
        </p:txBody>
      </p:sp>
      <p:sp>
        <p:nvSpPr>
          <p:cNvPr id="3" name="Content Placeholder 2"/>
          <p:cNvSpPr>
            <a:spLocks noGrp="1"/>
          </p:cNvSpPr>
          <p:nvPr>
            <p:ph idx="1"/>
          </p:nvPr>
        </p:nvSpPr>
        <p:spPr/>
        <p:txBody>
          <a:bodyPr/>
          <a:lstStyle/>
          <a:p>
            <a:r>
              <a:rPr lang="en-US" dirty="0" smtClean="0"/>
              <a:t>Swaps</a:t>
            </a:r>
          </a:p>
          <a:p>
            <a:pPr lvl="1"/>
            <a:r>
              <a:rPr lang="en-US" dirty="0" smtClean="0"/>
              <a:t>Payoff is [ (Index at End)/(Index at Start) – 1 ] * Notional</a:t>
            </a:r>
          </a:p>
          <a:p>
            <a:endParaRPr lang="en-US" dirty="0"/>
          </a:p>
          <a:p>
            <a:r>
              <a:rPr lang="en-US" dirty="0" smtClean="0"/>
              <a:t>Notes</a:t>
            </a:r>
          </a:p>
          <a:p>
            <a:pPr lvl="1"/>
            <a:r>
              <a:rPr lang="en-US" dirty="0" smtClean="0"/>
              <a:t>Bond that pays Notional * (Index at End)/(Index at Start)</a:t>
            </a:r>
          </a:p>
          <a:p>
            <a:pPr lvl="1"/>
            <a:r>
              <a:rPr lang="en-US" dirty="0" smtClean="0"/>
              <a:t>Normally zero coupon</a:t>
            </a:r>
          </a:p>
          <a:p>
            <a:endParaRPr lang="en-US" dirty="0"/>
          </a:p>
          <a:p>
            <a:r>
              <a:rPr lang="en-US" dirty="0" smtClean="0"/>
              <a:t>Notes with principal protection</a:t>
            </a:r>
          </a:p>
          <a:p>
            <a:pPr lvl="1"/>
            <a:r>
              <a:rPr lang="en-US" dirty="0" smtClean="0"/>
              <a:t>Bond that pays Notional * Max(1,(Index at End)/(Index at Start))</a:t>
            </a:r>
          </a:p>
          <a:p>
            <a:pPr lvl="1"/>
            <a:r>
              <a:rPr lang="en-US" dirty="0" smtClean="0"/>
              <a:t>Equivalent to a zero coupon bond paying Notional plus a call option on the index level struck ATM</a:t>
            </a:r>
          </a:p>
        </p:txBody>
      </p:sp>
    </p:spTree>
    <p:extLst>
      <p:ext uri="{BB962C8B-B14F-4D97-AF65-F5344CB8AC3E}">
        <p14:creationId xmlns:p14="http://schemas.microsoft.com/office/powerpoint/2010/main" val="53454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Hedging a Tradable Index</a:t>
            </a:r>
            <a:endParaRPr lang="en-US" dirty="0"/>
          </a:p>
        </p:txBody>
      </p:sp>
      <p:sp>
        <p:nvSpPr>
          <p:cNvPr id="3" name="Content Placeholder 2"/>
          <p:cNvSpPr>
            <a:spLocks noGrp="1"/>
          </p:cNvSpPr>
          <p:nvPr>
            <p:ph idx="1"/>
          </p:nvPr>
        </p:nvSpPr>
        <p:spPr/>
        <p:txBody>
          <a:bodyPr/>
          <a:lstStyle/>
          <a:p>
            <a:r>
              <a:rPr lang="en-US" dirty="0" smtClean="0"/>
              <a:t>A market maker always sells the tradable index; client always buys</a:t>
            </a:r>
          </a:p>
          <a:p>
            <a:pPr lvl="1"/>
            <a:r>
              <a:rPr lang="en-US" dirty="0" smtClean="0"/>
              <a:t>Needs to be direction-specific since the bid/ask is built into the index value</a:t>
            </a:r>
          </a:p>
          <a:p>
            <a:pPr lvl="1"/>
            <a:r>
              <a:rPr lang="en-US" dirty="0" smtClean="0"/>
              <a:t>Can construct two indexes, one for a long position and one for a short position, but client always buys the index</a:t>
            </a:r>
          </a:p>
          <a:p>
            <a:endParaRPr lang="en-US" dirty="0"/>
          </a:p>
          <a:p>
            <a:r>
              <a:rPr lang="en-US" dirty="0" smtClean="0"/>
              <a:t>Client receives the synthetic trades, which means dealer delivers them</a:t>
            </a:r>
          </a:p>
          <a:p>
            <a:endParaRPr lang="en-US" dirty="0"/>
          </a:p>
          <a:p>
            <a:r>
              <a:rPr lang="en-US" dirty="0" smtClean="0"/>
              <a:t>Dealer then executes real trades to offset the synthetic trade risk</a:t>
            </a:r>
            <a:endParaRPr lang="en-US" dirty="0"/>
          </a:p>
        </p:txBody>
      </p:sp>
    </p:spTree>
    <p:extLst>
      <p:ext uri="{BB962C8B-B14F-4D97-AF65-F5344CB8AC3E}">
        <p14:creationId xmlns:p14="http://schemas.microsoft.com/office/powerpoint/2010/main" val="376420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Hedging a Tradable Index</a:t>
            </a:r>
            <a:endParaRPr lang="en-US" dirty="0"/>
          </a:p>
        </p:txBody>
      </p:sp>
      <p:sp>
        <p:nvSpPr>
          <p:cNvPr id="3" name="Content Placeholder 2"/>
          <p:cNvSpPr>
            <a:spLocks noGrp="1"/>
          </p:cNvSpPr>
          <p:nvPr>
            <p:ph idx="1"/>
          </p:nvPr>
        </p:nvSpPr>
        <p:spPr/>
        <p:txBody>
          <a:bodyPr/>
          <a:lstStyle/>
          <a:p>
            <a:r>
              <a:rPr lang="en-US" dirty="0" smtClean="0"/>
              <a:t>Really important to think about hedging process when constructing an index</a:t>
            </a:r>
          </a:p>
          <a:p>
            <a:endParaRPr lang="en-US" dirty="0"/>
          </a:p>
          <a:p>
            <a:r>
              <a:rPr lang="en-US" dirty="0" smtClean="0"/>
              <a:t>eg EUR tracker index example</a:t>
            </a:r>
          </a:p>
          <a:p>
            <a:pPr lvl="1"/>
            <a:r>
              <a:rPr lang="en-US" dirty="0" smtClean="0"/>
              <a:t>What bid/ask will we really pay on tom/next rolls when hedging with the forwards desk?</a:t>
            </a:r>
          </a:p>
          <a:p>
            <a:pPr lvl="1"/>
            <a:r>
              <a:rPr lang="en-US" dirty="0" smtClean="0"/>
              <a:t>What rate do we receive from the internal treasury when rolling USD cash balances? Is it really Fed funds effective rate?</a:t>
            </a:r>
          </a:p>
          <a:p>
            <a:endParaRPr lang="en-US" dirty="0"/>
          </a:p>
        </p:txBody>
      </p:sp>
    </p:spTree>
    <p:extLst>
      <p:ext uri="{BB962C8B-B14F-4D97-AF65-F5344CB8AC3E}">
        <p14:creationId xmlns:p14="http://schemas.microsoft.com/office/powerpoint/2010/main" val="204187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Tradable Indexes &amp; OTC</a:t>
            </a:r>
            <a:endParaRPr lang="en-US" dirty="0"/>
          </a:p>
        </p:txBody>
      </p:sp>
      <p:sp>
        <p:nvSpPr>
          <p:cNvPr id="3" name="Content Placeholder 2"/>
          <p:cNvSpPr>
            <a:spLocks noGrp="1"/>
          </p:cNvSpPr>
          <p:nvPr>
            <p:ph idx="1"/>
          </p:nvPr>
        </p:nvSpPr>
        <p:spPr/>
        <p:txBody>
          <a:bodyPr/>
          <a:lstStyle/>
          <a:p>
            <a:r>
              <a:rPr lang="en-US" dirty="0" smtClean="0"/>
              <a:t>Tradable indexes are hard to sell if they include fixes that are not transparent and based off </a:t>
            </a:r>
            <a:r>
              <a:rPr lang="en-US" dirty="0" err="1" smtClean="0"/>
              <a:t>dealable</a:t>
            </a:r>
            <a:r>
              <a:rPr lang="en-US" dirty="0" smtClean="0"/>
              <a:t> prices</a:t>
            </a:r>
          </a:p>
          <a:p>
            <a:pPr lvl="1"/>
            <a:r>
              <a:rPr lang="en-US" dirty="0" smtClean="0"/>
              <a:t>Clients are concerned that dealers will manipulate fixes against them</a:t>
            </a:r>
          </a:p>
          <a:p>
            <a:pPr lvl="2"/>
            <a:r>
              <a:rPr lang="en-US" dirty="0" smtClean="0"/>
              <a:t>LIBOR scandal</a:t>
            </a:r>
          </a:p>
          <a:p>
            <a:pPr lvl="2"/>
            <a:r>
              <a:rPr lang="en-US" dirty="0" smtClean="0"/>
              <a:t>WMR FX scandal even</a:t>
            </a:r>
          </a:p>
          <a:p>
            <a:endParaRPr lang="en-US" dirty="0"/>
          </a:p>
          <a:p>
            <a:r>
              <a:rPr lang="en-US" dirty="0" smtClean="0"/>
              <a:t>Big deal for mostly-OTC markets like FX</a:t>
            </a:r>
          </a:p>
          <a:p>
            <a:endParaRPr lang="en-US" dirty="0"/>
          </a:p>
          <a:p>
            <a:r>
              <a:rPr lang="en-US" dirty="0" smtClean="0"/>
              <a:t>Often index products will use the futures markets to avoid this</a:t>
            </a:r>
          </a:p>
          <a:p>
            <a:pPr lvl="1"/>
            <a:r>
              <a:rPr lang="en-US" dirty="0" smtClean="0"/>
              <a:t>Exchange settles are canonical example of a good fix</a:t>
            </a:r>
          </a:p>
          <a:p>
            <a:pPr lvl="1"/>
            <a:r>
              <a:rPr lang="en-US" dirty="0" smtClean="0"/>
              <a:t>... but futures markets often only cover a corner of the real market</a:t>
            </a:r>
            <a:endParaRPr lang="en-US" dirty="0"/>
          </a:p>
        </p:txBody>
      </p:sp>
    </p:spTree>
    <p:extLst>
      <p:ext uri="{BB962C8B-B14F-4D97-AF65-F5344CB8AC3E}">
        <p14:creationId xmlns:p14="http://schemas.microsoft.com/office/powerpoint/2010/main" val="161556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Fees in Tradable Indexes</a:t>
            </a:r>
            <a:endParaRPr lang="en-US" dirty="0"/>
          </a:p>
        </p:txBody>
      </p:sp>
      <p:sp>
        <p:nvSpPr>
          <p:cNvPr id="3" name="Content Placeholder 2"/>
          <p:cNvSpPr>
            <a:spLocks noGrp="1"/>
          </p:cNvSpPr>
          <p:nvPr>
            <p:ph idx="1"/>
          </p:nvPr>
        </p:nvSpPr>
        <p:spPr/>
        <p:txBody>
          <a:bodyPr/>
          <a:lstStyle/>
          <a:p>
            <a:r>
              <a:rPr lang="en-US" dirty="0" smtClean="0"/>
              <a:t>Some fees are explicitly defined in the index rules</a:t>
            </a:r>
          </a:p>
          <a:p>
            <a:pPr lvl="1"/>
            <a:r>
              <a:rPr lang="en-US" dirty="0" smtClean="0"/>
              <a:t>eg: index decays at 25bp/year all else being equal</a:t>
            </a:r>
          </a:p>
          <a:p>
            <a:pPr lvl="1"/>
            <a:r>
              <a:rPr lang="en-US" dirty="0" smtClean="0"/>
              <a:t>That decay for the client is a pickup for the dealer</a:t>
            </a:r>
          </a:p>
          <a:p>
            <a:endParaRPr lang="en-US" dirty="0"/>
          </a:p>
          <a:p>
            <a:r>
              <a:rPr lang="en-US" dirty="0" smtClean="0"/>
              <a:t>Some fees are wrapped up in internal bid/ask logic in the index</a:t>
            </a:r>
          </a:p>
          <a:p>
            <a:pPr lvl="1"/>
            <a:r>
              <a:rPr lang="en-US" dirty="0" smtClean="0"/>
              <a:t>Generally rules-defined bid/ask is bigger than market bid/ask</a:t>
            </a:r>
          </a:p>
          <a:p>
            <a:pPr lvl="1"/>
            <a:r>
              <a:rPr lang="en-US" dirty="0" smtClean="0"/>
              <a:t>Way of getting paid, but also a way of protecting against widening bid/ask in crisis events </a:t>
            </a:r>
            <a:r>
              <a:rPr lang="en-US" dirty="0" err="1" smtClean="0"/>
              <a:t>etc</a:t>
            </a:r>
            <a:endParaRPr lang="en-US" dirty="0" smtClean="0"/>
          </a:p>
          <a:p>
            <a:endParaRPr lang="en-US" dirty="0"/>
          </a:p>
          <a:p>
            <a:r>
              <a:rPr lang="en-US" dirty="0" smtClean="0"/>
              <a:t>Fees are almost always very transparent in tradable indexes</a:t>
            </a:r>
          </a:p>
          <a:p>
            <a:pPr lvl="1"/>
            <a:r>
              <a:rPr lang="en-US" dirty="0" smtClean="0"/>
              <a:t>Clients demand it</a:t>
            </a:r>
            <a:endParaRPr lang="en-US" dirty="0"/>
          </a:p>
        </p:txBody>
      </p:sp>
    </p:spTree>
    <p:extLst>
      <p:ext uri="{BB962C8B-B14F-4D97-AF65-F5344CB8AC3E}">
        <p14:creationId xmlns:p14="http://schemas.microsoft.com/office/powerpoint/2010/main" val="182106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Indexes</a:t>
            </a:r>
            <a:endParaRPr lang="en-US" dirty="0"/>
          </a:p>
        </p:txBody>
      </p:sp>
      <p:sp>
        <p:nvSpPr>
          <p:cNvPr id="3" name="Content Placeholder 2"/>
          <p:cNvSpPr>
            <a:spLocks noGrp="1"/>
          </p:cNvSpPr>
          <p:nvPr>
            <p:ph idx="1"/>
          </p:nvPr>
        </p:nvSpPr>
        <p:spPr/>
        <p:txBody>
          <a:bodyPr/>
          <a:lstStyle/>
          <a:p>
            <a:r>
              <a:rPr lang="en-US" dirty="0" smtClean="0"/>
              <a:t>A “beta” index is one where the index is meant to track some particular market factor</a:t>
            </a:r>
          </a:p>
          <a:p>
            <a:pPr lvl="1"/>
            <a:r>
              <a:rPr lang="en-US" dirty="0" smtClean="0"/>
              <a:t>“Beta” from the CAPM beta parameter that regresses an asset price against an index representing a broad market</a:t>
            </a:r>
          </a:p>
          <a:p>
            <a:endParaRPr lang="en-US" dirty="0"/>
          </a:p>
          <a:p>
            <a:r>
              <a:rPr lang="en-US" dirty="0" smtClean="0"/>
              <a:t>Not meant to have any particular edge</a:t>
            </a:r>
          </a:p>
          <a:p>
            <a:pPr lvl="1"/>
            <a:r>
              <a:rPr lang="en-US" dirty="0" smtClean="0"/>
              <a:t>No smart analytics inside</a:t>
            </a:r>
          </a:p>
          <a:p>
            <a:endParaRPr lang="en-US" dirty="0"/>
          </a:p>
          <a:p>
            <a:r>
              <a:rPr lang="en-US" dirty="0" smtClean="0"/>
              <a:t>Just a way to access a particular market</a:t>
            </a:r>
          </a:p>
          <a:p>
            <a:pPr lvl="1"/>
            <a:r>
              <a:rPr lang="en-US" dirty="0" smtClean="0"/>
              <a:t>Lets someone trade a simply financially-settled swap and get access to a market they might not know the operational details of</a:t>
            </a:r>
          </a:p>
          <a:p>
            <a:pPr lvl="1"/>
            <a:r>
              <a:rPr lang="en-US" dirty="0" smtClean="0"/>
              <a:t>Pay a fee in return for access – usually quite small for simple beta indexes</a:t>
            </a:r>
            <a:endParaRPr lang="en-US" dirty="0"/>
          </a:p>
        </p:txBody>
      </p:sp>
    </p:spTree>
    <p:extLst>
      <p:ext uri="{BB962C8B-B14F-4D97-AF65-F5344CB8AC3E}">
        <p14:creationId xmlns:p14="http://schemas.microsoft.com/office/powerpoint/2010/main" val="213162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Indexes</a:t>
            </a:r>
            <a:endParaRPr lang="en-US" dirty="0"/>
          </a:p>
        </p:txBody>
      </p:sp>
      <p:sp>
        <p:nvSpPr>
          <p:cNvPr id="3" name="Content Placeholder 2"/>
          <p:cNvSpPr>
            <a:spLocks noGrp="1"/>
          </p:cNvSpPr>
          <p:nvPr>
            <p:ph idx="1"/>
          </p:nvPr>
        </p:nvSpPr>
        <p:spPr/>
        <p:txBody>
          <a:bodyPr/>
          <a:lstStyle/>
          <a:p>
            <a:r>
              <a:rPr lang="en-US" dirty="0" smtClean="0"/>
              <a:t>Beta indexes are usually not big money-makers for dealers</a:t>
            </a:r>
          </a:p>
          <a:p>
            <a:endParaRPr lang="en-US" dirty="0"/>
          </a:p>
          <a:p>
            <a:r>
              <a:rPr lang="en-US" dirty="0" smtClean="0"/>
              <a:t>Fees are low</a:t>
            </a:r>
          </a:p>
          <a:p>
            <a:endParaRPr lang="en-US" dirty="0" smtClean="0"/>
          </a:p>
          <a:p>
            <a:r>
              <a:rPr lang="en-US" dirty="0" smtClean="0"/>
              <a:t>Lots of competition</a:t>
            </a:r>
          </a:p>
          <a:p>
            <a:pPr lvl="1"/>
            <a:r>
              <a:rPr lang="en-US" dirty="0" smtClean="0"/>
              <a:t>Other dealers offering similar indexes</a:t>
            </a:r>
          </a:p>
          <a:p>
            <a:pPr lvl="1"/>
            <a:r>
              <a:rPr lang="en-US" dirty="0" smtClean="0"/>
              <a:t>Other products (eg ETFs) that give similar exposure</a:t>
            </a:r>
            <a:endParaRPr lang="en-US" dirty="0"/>
          </a:p>
          <a:p>
            <a:endParaRPr lang="en-US" dirty="0" smtClean="0"/>
          </a:p>
          <a:p>
            <a:r>
              <a:rPr lang="en-US" dirty="0" smtClean="0"/>
              <a:t>Big investors can trade the markets directly</a:t>
            </a:r>
          </a:p>
          <a:p>
            <a:pPr lvl="1"/>
            <a:r>
              <a:rPr lang="en-US" dirty="0" smtClean="0"/>
              <a:t>Don’t need an access vehicle</a:t>
            </a:r>
          </a:p>
          <a:p>
            <a:endParaRPr lang="en-US" dirty="0"/>
          </a:p>
          <a:p>
            <a:r>
              <a:rPr lang="en-US" dirty="0" smtClean="0"/>
              <a:t>Exceptions for harder-to-access markets like EM</a:t>
            </a:r>
          </a:p>
          <a:p>
            <a:endParaRPr lang="en-US" dirty="0"/>
          </a:p>
        </p:txBody>
      </p:sp>
    </p:spTree>
    <p:extLst>
      <p:ext uri="{BB962C8B-B14F-4D97-AF65-F5344CB8AC3E}">
        <p14:creationId xmlns:p14="http://schemas.microsoft.com/office/powerpoint/2010/main" val="311674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Indexes</a:t>
            </a:r>
            <a:endParaRPr lang="en-US" dirty="0"/>
          </a:p>
        </p:txBody>
      </p:sp>
      <p:sp>
        <p:nvSpPr>
          <p:cNvPr id="3" name="Content Placeholder 2"/>
          <p:cNvSpPr>
            <a:spLocks noGrp="1"/>
          </p:cNvSpPr>
          <p:nvPr>
            <p:ph idx="1"/>
          </p:nvPr>
        </p:nvSpPr>
        <p:spPr/>
        <p:txBody>
          <a:bodyPr/>
          <a:lstStyle/>
          <a:p>
            <a:r>
              <a:rPr lang="en-US" dirty="0" smtClean="0"/>
              <a:t>An index is meant to be a representation of a particular market</a:t>
            </a:r>
          </a:p>
          <a:p>
            <a:pPr lvl="1"/>
            <a:r>
              <a:rPr lang="en-US" dirty="0" smtClean="0"/>
              <a:t>eg S&amp;P 500 Index: representative average of the US large-cap equity market</a:t>
            </a:r>
          </a:p>
          <a:p>
            <a:pPr lvl="1"/>
            <a:r>
              <a:rPr lang="en-US" dirty="0" smtClean="0"/>
              <a:t>eg GSCI: representative average of the commodity markets</a:t>
            </a:r>
          </a:p>
          <a:p>
            <a:endParaRPr lang="en-US" dirty="0"/>
          </a:p>
          <a:p>
            <a:r>
              <a:rPr lang="en-US" dirty="0" smtClean="0"/>
              <a:t>Indexes are used as benchmarks for real trading strategies</a:t>
            </a:r>
          </a:p>
          <a:p>
            <a:endParaRPr lang="en-US" dirty="0" smtClean="0"/>
          </a:p>
          <a:p>
            <a:r>
              <a:rPr lang="en-US" dirty="0" smtClean="0"/>
              <a:t>Most indexes are not themselves tradable</a:t>
            </a:r>
          </a:p>
          <a:p>
            <a:pPr lvl="1"/>
            <a:r>
              <a:rPr lang="en-US" dirty="0" smtClean="0"/>
              <a:t>eg S&amp;P 500: there is no set of trades you can put on such that the portfolio value tracks the index level exactly</a:t>
            </a:r>
            <a:endParaRPr lang="en-US" dirty="0"/>
          </a:p>
        </p:txBody>
      </p:sp>
    </p:spTree>
    <p:extLst>
      <p:ext uri="{BB962C8B-B14F-4D97-AF65-F5344CB8AC3E}">
        <p14:creationId xmlns:p14="http://schemas.microsoft.com/office/powerpoint/2010/main" val="119006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Indexes</a:t>
            </a:r>
            <a:endParaRPr lang="en-US" dirty="0"/>
          </a:p>
        </p:txBody>
      </p:sp>
      <p:sp>
        <p:nvSpPr>
          <p:cNvPr id="3" name="Content Placeholder 2"/>
          <p:cNvSpPr>
            <a:spLocks noGrp="1"/>
          </p:cNvSpPr>
          <p:nvPr>
            <p:ph idx="1"/>
          </p:nvPr>
        </p:nvSpPr>
        <p:spPr/>
        <p:txBody>
          <a:bodyPr/>
          <a:lstStyle/>
          <a:p>
            <a:r>
              <a:rPr lang="en-US" dirty="0" smtClean="0"/>
              <a:t>A “carry” trade in general is one where you get paid a risk premium in return for taking tail risk</a:t>
            </a:r>
          </a:p>
          <a:p>
            <a:pPr lvl="1"/>
            <a:r>
              <a:rPr lang="en-US" dirty="0" smtClean="0"/>
              <a:t>Like an insurance premium</a:t>
            </a:r>
          </a:p>
          <a:p>
            <a:pPr lvl="1"/>
            <a:r>
              <a:rPr lang="en-US" dirty="0" smtClean="0"/>
              <a:t>Not risk-neutral!</a:t>
            </a:r>
          </a:p>
          <a:p>
            <a:endParaRPr lang="en-US" dirty="0"/>
          </a:p>
          <a:p>
            <a:r>
              <a:rPr lang="en-US" dirty="0" smtClean="0"/>
              <a:t>In FX it means something more specific</a:t>
            </a:r>
          </a:p>
          <a:p>
            <a:pPr lvl="1"/>
            <a:r>
              <a:rPr lang="en-US" dirty="0" smtClean="0"/>
              <a:t>Borrow money in a low-interest rate currency</a:t>
            </a:r>
          </a:p>
          <a:p>
            <a:pPr lvl="1"/>
            <a:r>
              <a:rPr lang="en-US" dirty="0" smtClean="0"/>
              <a:t>Invest it in a high-interest rate currency</a:t>
            </a:r>
          </a:p>
          <a:p>
            <a:pPr lvl="1"/>
            <a:r>
              <a:rPr lang="en-US" dirty="0" smtClean="0"/>
              <a:t>Make the interest rate differential...</a:t>
            </a:r>
          </a:p>
          <a:p>
            <a:pPr lvl="1"/>
            <a:r>
              <a:rPr lang="en-US" dirty="0" smtClean="0"/>
              <a:t>... so long as spot doesn’t move against you!</a:t>
            </a:r>
          </a:p>
          <a:p>
            <a:endParaRPr lang="en-US" dirty="0"/>
          </a:p>
        </p:txBody>
      </p:sp>
    </p:spTree>
    <p:extLst>
      <p:ext uri="{BB962C8B-B14F-4D97-AF65-F5344CB8AC3E}">
        <p14:creationId xmlns:p14="http://schemas.microsoft.com/office/powerpoint/2010/main" val="394954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Indexes</a:t>
            </a:r>
            <a:endParaRPr lang="en-US" dirty="0"/>
          </a:p>
        </p:txBody>
      </p:sp>
      <p:sp>
        <p:nvSpPr>
          <p:cNvPr id="3" name="Content Placeholder 2"/>
          <p:cNvSpPr>
            <a:spLocks noGrp="1"/>
          </p:cNvSpPr>
          <p:nvPr>
            <p:ph idx="1"/>
          </p:nvPr>
        </p:nvSpPr>
        <p:spPr/>
        <p:txBody>
          <a:bodyPr/>
          <a:lstStyle/>
          <a:p>
            <a:r>
              <a:rPr lang="en-US" dirty="0" smtClean="0"/>
              <a:t>Idea is that a country in trouble will need to raise interest rates significantly to attract investment, and will try to defend its currency against devaluation</a:t>
            </a:r>
          </a:p>
          <a:p>
            <a:pPr lvl="1"/>
            <a:r>
              <a:rPr lang="en-US" dirty="0" smtClean="0"/>
              <a:t>While that’s true, the carry trade works well</a:t>
            </a:r>
          </a:p>
          <a:p>
            <a:pPr lvl="1"/>
            <a:r>
              <a:rPr lang="en-US" dirty="0" smtClean="0"/>
              <a:t>Not much spot PNL, so just make the interest rate differential</a:t>
            </a:r>
          </a:p>
          <a:p>
            <a:endParaRPr lang="en-US" dirty="0"/>
          </a:p>
          <a:p>
            <a:r>
              <a:rPr lang="en-US" dirty="0" smtClean="0"/>
              <a:t>But eventually the country’s central bank runs out of bullets</a:t>
            </a:r>
          </a:p>
          <a:p>
            <a:pPr lvl="1"/>
            <a:r>
              <a:rPr lang="en-US" dirty="0" smtClean="0"/>
              <a:t>Currency devalues</a:t>
            </a:r>
          </a:p>
          <a:p>
            <a:pPr lvl="1"/>
            <a:r>
              <a:rPr lang="en-US" dirty="0" smtClean="0"/>
              <a:t>Carry trade gets creamed</a:t>
            </a:r>
          </a:p>
          <a:p>
            <a:endParaRPr lang="en-US" dirty="0"/>
          </a:p>
          <a:p>
            <a:r>
              <a:rPr lang="en-US" dirty="0" smtClean="0"/>
              <a:t>Very common trade in the FX world</a:t>
            </a:r>
          </a:p>
          <a:p>
            <a:pPr lvl="1"/>
            <a:r>
              <a:rPr lang="en-US" dirty="0" smtClean="0"/>
              <a:t>Especially with EM currencies </a:t>
            </a:r>
            <a:r>
              <a:rPr lang="en-US" dirty="0" err="1" smtClean="0"/>
              <a:t>vs</a:t>
            </a:r>
            <a:r>
              <a:rPr lang="en-US" dirty="0" smtClean="0"/>
              <a:t> G10 currencies</a:t>
            </a:r>
            <a:endParaRPr lang="en-US" dirty="0"/>
          </a:p>
        </p:txBody>
      </p:sp>
    </p:spTree>
    <p:extLst>
      <p:ext uri="{BB962C8B-B14F-4D97-AF65-F5344CB8AC3E}">
        <p14:creationId xmlns:p14="http://schemas.microsoft.com/office/powerpoint/2010/main" val="4032414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t>
            </a:r>
            <a:r>
              <a:rPr lang="en-US" dirty="0" err="1" smtClean="0"/>
              <a:t>Vol</a:t>
            </a:r>
            <a:r>
              <a:rPr lang="en-US" dirty="0" smtClean="0"/>
              <a:t> Indexes</a:t>
            </a:r>
            <a:endParaRPr lang="en-US" dirty="0"/>
          </a:p>
        </p:txBody>
      </p:sp>
      <p:sp>
        <p:nvSpPr>
          <p:cNvPr id="3" name="Content Placeholder 2"/>
          <p:cNvSpPr>
            <a:spLocks noGrp="1"/>
          </p:cNvSpPr>
          <p:nvPr>
            <p:ph idx="1"/>
          </p:nvPr>
        </p:nvSpPr>
        <p:spPr/>
        <p:txBody>
          <a:bodyPr/>
          <a:lstStyle/>
          <a:p>
            <a:r>
              <a:rPr lang="en-US" dirty="0" smtClean="0"/>
              <a:t>Another risk premium: implied volatility </a:t>
            </a:r>
            <a:r>
              <a:rPr lang="en-US" dirty="0" err="1" smtClean="0"/>
              <a:t>vs</a:t>
            </a:r>
            <a:r>
              <a:rPr lang="en-US" dirty="0" smtClean="0"/>
              <a:t> realized volatility</a:t>
            </a:r>
          </a:p>
          <a:p>
            <a:pPr lvl="1"/>
            <a:r>
              <a:rPr lang="en-US" dirty="0" smtClean="0"/>
              <a:t>Implied volatility tends to be higher than realized volatility</a:t>
            </a:r>
          </a:p>
          <a:p>
            <a:pPr lvl="1"/>
            <a:r>
              <a:rPr lang="en-US" dirty="0" smtClean="0"/>
              <a:t>Options price in some “insurance premium” above the theoretical value from Black-Scholes-style risk neutral pricing</a:t>
            </a:r>
          </a:p>
          <a:p>
            <a:endParaRPr lang="en-US" dirty="0"/>
          </a:p>
          <a:p>
            <a:r>
              <a:rPr lang="en-US" dirty="0" smtClean="0"/>
              <a:t>Most of the time shorting options makes money, picking up the premium</a:t>
            </a:r>
          </a:p>
          <a:p>
            <a:endParaRPr lang="en-US" dirty="0"/>
          </a:p>
          <a:p>
            <a:r>
              <a:rPr lang="en-US" dirty="0" smtClean="0"/>
              <a:t>In a big move, the short option position gets creamed</a:t>
            </a:r>
          </a:p>
          <a:p>
            <a:pPr lvl="1"/>
            <a:r>
              <a:rPr lang="en-US" dirty="0" smtClean="0"/>
              <a:t>Few people are able to weather the drawdowns even if on average the returns are positive</a:t>
            </a:r>
            <a:endParaRPr lang="en-US" dirty="0"/>
          </a:p>
        </p:txBody>
      </p:sp>
    </p:spTree>
    <p:extLst>
      <p:ext uri="{BB962C8B-B14F-4D97-AF65-F5344CB8AC3E}">
        <p14:creationId xmlns:p14="http://schemas.microsoft.com/office/powerpoint/2010/main" val="284553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t>
            </a:r>
            <a:r>
              <a:rPr lang="en-US" dirty="0" err="1" smtClean="0"/>
              <a:t>Vol</a:t>
            </a:r>
            <a:r>
              <a:rPr lang="en-US" dirty="0" smtClean="0"/>
              <a:t> Indexes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strategy: sell ATM EURUSD 3m options every day</a:t>
            </a:r>
          </a:p>
          <a:p>
            <a:pPr lvl="1"/>
            <a:r>
              <a:rPr lang="en-US" dirty="0" smtClean="0"/>
              <a:t>Delta hedge the aging portfolio</a:t>
            </a:r>
          </a:p>
          <a:p>
            <a:endParaRPr lang="en-US" dirty="0"/>
          </a:p>
          <a:p>
            <a:r>
              <a:rPr lang="en-US" dirty="0" smtClean="0"/>
              <a:t>Need to be able to calculate the price of the options to sell on each new day</a:t>
            </a:r>
          </a:p>
          <a:p>
            <a:pPr lvl="1"/>
            <a:r>
              <a:rPr lang="en-US" dirty="0" smtClean="0"/>
              <a:t>What fixing sources do you use for spot, forward points, and </a:t>
            </a:r>
            <a:r>
              <a:rPr lang="en-US" dirty="0" err="1" smtClean="0"/>
              <a:t>vol</a:t>
            </a:r>
            <a:r>
              <a:rPr lang="en-US" dirty="0" smtClean="0"/>
              <a:t>?</a:t>
            </a:r>
          </a:p>
          <a:p>
            <a:pPr lvl="1"/>
            <a:r>
              <a:rPr lang="en-US" dirty="0" smtClean="0"/>
              <a:t>Note that the new options are benchmark options (ATM, 3m)</a:t>
            </a:r>
          </a:p>
          <a:p>
            <a:endParaRPr lang="en-US" dirty="0"/>
          </a:p>
          <a:p>
            <a:r>
              <a:rPr lang="en-US" dirty="0" smtClean="0"/>
              <a:t>Need to be able to value the aging portfolio</a:t>
            </a:r>
          </a:p>
          <a:p>
            <a:pPr lvl="1"/>
            <a:r>
              <a:rPr lang="en-US" dirty="0" smtClean="0"/>
              <a:t>How do you value an arbitrary portfolio?</a:t>
            </a:r>
          </a:p>
          <a:p>
            <a:pPr lvl="1"/>
            <a:r>
              <a:rPr lang="en-US" dirty="0" smtClean="0"/>
              <a:t>Aging options do not have benchmark expiration dates or strikes</a:t>
            </a:r>
          </a:p>
          <a:p>
            <a:endParaRPr lang="en-US" dirty="0"/>
          </a:p>
          <a:p>
            <a:r>
              <a:rPr lang="en-US" dirty="0" smtClean="0"/>
              <a:t>Need to define some volatility interpolation scheme</a:t>
            </a:r>
          </a:p>
        </p:txBody>
      </p:sp>
    </p:spTree>
    <p:extLst>
      <p:ext uri="{BB962C8B-B14F-4D97-AF65-F5344CB8AC3E}">
        <p14:creationId xmlns:p14="http://schemas.microsoft.com/office/powerpoint/2010/main" val="98934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t>
            </a:r>
            <a:r>
              <a:rPr lang="en-US" dirty="0" err="1" smtClean="0"/>
              <a:t>Vol</a:t>
            </a:r>
            <a:r>
              <a:rPr lang="en-US" dirty="0" smtClean="0"/>
              <a:t> Indexes</a:t>
            </a:r>
            <a:endParaRPr lang="en-US" dirty="0"/>
          </a:p>
        </p:txBody>
      </p:sp>
      <p:pic>
        <p:nvPicPr>
          <p:cNvPr id="4" name="Picture 3" descr="Screen Shot 2014-12-09 at 10.12.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11" y="1417638"/>
            <a:ext cx="7658100" cy="5054600"/>
          </a:xfrm>
          <a:prstGeom prst="rect">
            <a:avLst/>
          </a:prstGeom>
        </p:spPr>
      </p:pic>
    </p:spTree>
    <p:extLst>
      <p:ext uri="{BB962C8B-B14F-4D97-AF65-F5344CB8AC3E}">
        <p14:creationId xmlns:p14="http://schemas.microsoft.com/office/powerpoint/2010/main" val="223781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t>
            </a:r>
            <a:r>
              <a:rPr lang="en-US" dirty="0" err="1" smtClean="0"/>
              <a:t>Vol</a:t>
            </a:r>
            <a:r>
              <a:rPr lang="en-US" dirty="0" smtClean="0"/>
              <a:t> Indexes</a:t>
            </a:r>
            <a:endParaRPr lang="en-US" dirty="0"/>
          </a:p>
        </p:txBody>
      </p:sp>
      <p:sp>
        <p:nvSpPr>
          <p:cNvPr id="3" name="Content Placeholder 2"/>
          <p:cNvSpPr>
            <a:spLocks noGrp="1"/>
          </p:cNvSpPr>
          <p:nvPr>
            <p:ph idx="1"/>
          </p:nvPr>
        </p:nvSpPr>
        <p:spPr/>
        <p:txBody>
          <a:bodyPr/>
          <a:lstStyle/>
          <a:p>
            <a:r>
              <a:rPr lang="en-US" dirty="0" smtClean="0"/>
              <a:t>Most short </a:t>
            </a:r>
            <a:r>
              <a:rPr lang="en-US" dirty="0" err="1" smtClean="0"/>
              <a:t>vol</a:t>
            </a:r>
            <a:r>
              <a:rPr lang="en-US" dirty="0" smtClean="0"/>
              <a:t> indexes add some intelligence about which asset to sell options in</a:t>
            </a:r>
          </a:p>
          <a:p>
            <a:pPr lvl="1"/>
            <a:r>
              <a:rPr lang="en-US" dirty="0" smtClean="0"/>
              <a:t>Normally some measure of the spread of current implied to recent realized </a:t>
            </a:r>
            <a:r>
              <a:rPr lang="en-US" dirty="0" err="1" smtClean="0"/>
              <a:t>vol</a:t>
            </a:r>
            <a:endParaRPr lang="en-US" dirty="0" smtClean="0"/>
          </a:p>
          <a:p>
            <a:endParaRPr lang="en-US" dirty="0"/>
          </a:p>
          <a:p>
            <a:r>
              <a:rPr lang="en-US" dirty="0" smtClean="0"/>
              <a:t>Many tradable indexes include signals like this</a:t>
            </a:r>
          </a:p>
          <a:p>
            <a:pPr lvl="1"/>
            <a:r>
              <a:rPr lang="en-US" dirty="0" smtClean="0"/>
              <a:t>Want some intelligence to improve performance</a:t>
            </a:r>
          </a:p>
          <a:p>
            <a:pPr lvl="1"/>
            <a:r>
              <a:rPr lang="en-US" dirty="0" smtClean="0"/>
              <a:t>Not too complex or no investor will understand/believe it</a:t>
            </a:r>
          </a:p>
          <a:p>
            <a:endParaRPr lang="en-US" dirty="0"/>
          </a:p>
          <a:p>
            <a:r>
              <a:rPr lang="en-US" dirty="0" smtClean="0"/>
              <a:t>Have to be very careful about </a:t>
            </a:r>
            <a:r>
              <a:rPr lang="en-US" dirty="0" err="1" smtClean="0"/>
              <a:t>overfitting</a:t>
            </a:r>
            <a:r>
              <a:rPr lang="en-US" dirty="0" smtClean="0"/>
              <a:t>!</a:t>
            </a:r>
          </a:p>
          <a:p>
            <a:pPr lvl="1"/>
            <a:r>
              <a:rPr lang="en-US" dirty="0" smtClean="0"/>
              <a:t>Investors always want to see real, live performance</a:t>
            </a:r>
          </a:p>
          <a:p>
            <a:pPr lvl="1"/>
            <a:r>
              <a:rPr lang="en-US" dirty="0" smtClean="0"/>
              <a:t>Too easy to get good </a:t>
            </a:r>
            <a:r>
              <a:rPr lang="en-US" dirty="0" err="1" smtClean="0"/>
              <a:t>backtested</a:t>
            </a:r>
            <a:r>
              <a:rPr lang="en-US" dirty="0" smtClean="0"/>
              <a:t> performance due to </a:t>
            </a:r>
            <a:r>
              <a:rPr lang="en-US" dirty="0" err="1" smtClean="0"/>
              <a:t>overfitting</a:t>
            </a:r>
            <a:endParaRPr lang="en-US" dirty="0"/>
          </a:p>
        </p:txBody>
      </p:sp>
    </p:spTree>
    <p:extLst>
      <p:ext uri="{BB962C8B-B14F-4D97-AF65-F5344CB8AC3E}">
        <p14:creationId xmlns:p14="http://schemas.microsoft.com/office/powerpoint/2010/main" val="1249281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t>
            </a:r>
            <a:r>
              <a:rPr lang="en-US" dirty="0" err="1" smtClean="0"/>
              <a:t>Vol</a:t>
            </a:r>
            <a:r>
              <a:rPr lang="en-US" dirty="0" smtClean="0"/>
              <a:t> Indexes</a:t>
            </a:r>
            <a:endParaRPr lang="en-US" dirty="0"/>
          </a:p>
        </p:txBody>
      </p:sp>
      <p:sp>
        <p:nvSpPr>
          <p:cNvPr id="3" name="Content Placeholder 2"/>
          <p:cNvSpPr>
            <a:spLocks noGrp="1"/>
          </p:cNvSpPr>
          <p:nvPr>
            <p:ph idx="1"/>
          </p:nvPr>
        </p:nvSpPr>
        <p:spPr/>
        <p:txBody>
          <a:bodyPr/>
          <a:lstStyle/>
          <a:p>
            <a:r>
              <a:rPr lang="en-US" dirty="0" smtClean="0"/>
              <a:t>Really need to be careful about bid/ask when trading </a:t>
            </a:r>
            <a:r>
              <a:rPr lang="en-US" dirty="0" err="1" smtClean="0"/>
              <a:t>vol</a:t>
            </a:r>
            <a:r>
              <a:rPr lang="en-US" dirty="0" smtClean="0"/>
              <a:t> index products</a:t>
            </a:r>
          </a:p>
          <a:p>
            <a:endParaRPr lang="en-US" dirty="0" smtClean="0"/>
          </a:p>
          <a:p>
            <a:r>
              <a:rPr lang="en-US" dirty="0" smtClean="0"/>
              <a:t>Think about hedging</a:t>
            </a:r>
          </a:p>
          <a:p>
            <a:pPr lvl="1"/>
            <a:r>
              <a:rPr lang="en-US" dirty="0" smtClean="0"/>
              <a:t>Every time a dealer sells/buys the index to/from a client, they need to rebalance the hedges</a:t>
            </a:r>
          </a:p>
          <a:p>
            <a:pPr lvl="1"/>
            <a:r>
              <a:rPr lang="en-US" dirty="0" smtClean="0"/>
              <a:t>Hedges correspond to the exact synthetic portfolio underlying the index</a:t>
            </a:r>
          </a:p>
          <a:p>
            <a:pPr lvl="1"/>
            <a:r>
              <a:rPr lang="en-US" dirty="0" smtClean="0"/>
              <a:t>With </a:t>
            </a:r>
            <a:r>
              <a:rPr lang="en-US" dirty="0" err="1" smtClean="0"/>
              <a:t>vol</a:t>
            </a:r>
            <a:r>
              <a:rPr lang="en-US" dirty="0" smtClean="0"/>
              <a:t> index products, that synthetic portfolio contains a lot of discrete aging options</a:t>
            </a:r>
          </a:p>
          <a:p>
            <a:endParaRPr lang="en-US" dirty="0"/>
          </a:p>
          <a:p>
            <a:r>
              <a:rPr lang="en-US" dirty="0" smtClean="0"/>
              <a:t>This affects the ability of a client to </a:t>
            </a:r>
            <a:r>
              <a:rPr lang="en-US" dirty="0" err="1" smtClean="0"/>
              <a:t>eg</a:t>
            </a:r>
            <a:r>
              <a:rPr lang="en-US" dirty="0" smtClean="0"/>
              <a:t> unwind an index swap before the settlement date</a:t>
            </a:r>
            <a:endParaRPr lang="en-US" dirty="0"/>
          </a:p>
        </p:txBody>
      </p:sp>
    </p:spTree>
    <p:extLst>
      <p:ext uri="{BB962C8B-B14F-4D97-AF65-F5344CB8AC3E}">
        <p14:creationId xmlns:p14="http://schemas.microsoft.com/office/powerpoint/2010/main" val="308147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a:t>
            </a:r>
            <a:r>
              <a:rPr lang="en-US" dirty="0" smtClean="0"/>
              <a:t> Control</a:t>
            </a:r>
            <a:endParaRPr lang="en-US" dirty="0"/>
          </a:p>
        </p:txBody>
      </p:sp>
      <p:sp>
        <p:nvSpPr>
          <p:cNvPr id="3" name="Content Placeholder 2"/>
          <p:cNvSpPr>
            <a:spLocks noGrp="1"/>
          </p:cNvSpPr>
          <p:nvPr>
            <p:ph idx="1"/>
          </p:nvPr>
        </p:nvSpPr>
        <p:spPr/>
        <p:txBody>
          <a:bodyPr/>
          <a:lstStyle/>
          <a:p>
            <a:r>
              <a:rPr lang="en-US" dirty="0" smtClean="0"/>
              <a:t>One way of trading index products is with a note with principal protection</a:t>
            </a:r>
          </a:p>
          <a:p>
            <a:pPr lvl="1"/>
            <a:r>
              <a:rPr lang="en-US" dirty="0" smtClean="0"/>
              <a:t>Note pays Max(1,(Index at End)/(Index at Start))</a:t>
            </a:r>
          </a:p>
          <a:p>
            <a:pPr lvl="1"/>
            <a:r>
              <a:rPr lang="en-US" dirty="0" smtClean="0"/>
              <a:t>Equivalent to a zero coupon bond paying 1 plus a call option Max((Index at End/Index at Start)-1,0)</a:t>
            </a:r>
          </a:p>
          <a:p>
            <a:endParaRPr lang="en-US" dirty="0"/>
          </a:p>
          <a:p>
            <a:r>
              <a:rPr lang="en-US" dirty="0" smtClean="0"/>
              <a:t>If a dealer sells such a note, they are selling options on the index</a:t>
            </a:r>
          </a:p>
          <a:p>
            <a:pPr lvl="1"/>
            <a:r>
              <a:rPr lang="en-US" dirty="0" smtClean="0"/>
              <a:t>What volatility should one use?</a:t>
            </a:r>
          </a:p>
          <a:p>
            <a:pPr lvl="1"/>
            <a:r>
              <a:rPr lang="en-US" dirty="0" smtClean="0"/>
              <a:t>Simple tracker indexes, fairly easy to hedge</a:t>
            </a:r>
          </a:p>
          <a:p>
            <a:pPr lvl="1"/>
            <a:r>
              <a:rPr lang="en-US" dirty="0" smtClean="0"/>
              <a:t>Complex strategy indexes (</a:t>
            </a:r>
            <a:r>
              <a:rPr lang="en-US" dirty="0" err="1" smtClean="0"/>
              <a:t>eg</a:t>
            </a:r>
            <a:r>
              <a:rPr lang="en-US" dirty="0" smtClean="0"/>
              <a:t> short </a:t>
            </a:r>
            <a:r>
              <a:rPr lang="en-US" dirty="0" err="1" smtClean="0"/>
              <a:t>vol</a:t>
            </a:r>
            <a:r>
              <a:rPr lang="en-US" dirty="0" smtClean="0"/>
              <a:t> index), no obvious option market to use</a:t>
            </a:r>
            <a:endParaRPr lang="en-US" dirty="0"/>
          </a:p>
        </p:txBody>
      </p:sp>
    </p:spTree>
    <p:extLst>
      <p:ext uri="{BB962C8B-B14F-4D97-AF65-F5344CB8AC3E}">
        <p14:creationId xmlns:p14="http://schemas.microsoft.com/office/powerpoint/2010/main" val="1683043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a:t>
            </a:r>
            <a:r>
              <a:rPr lang="en-US" dirty="0" smtClean="0"/>
              <a:t> Control</a:t>
            </a:r>
            <a:endParaRPr lang="en-US" dirty="0"/>
          </a:p>
        </p:txBody>
      </p:sp>
      <p:sp>
        <p:nvSpPr>
          <p:cNvPr id="3" name="Content Placeholder 2"/>
          <p:cNvSpPr>
            <a:spLocks noGrp="1"/>
          </p:cNvSpPr>
          <p:nvPr>
            <p:ph idx="1"/>
          </p:nvPr>
        </p:nvSpPr>
        <p:spPr/>
        <p:txBody>
          <a:bodyPr/>
          <a:lstStyle/>
          <a:p>
            <a:r>
              <a:rPr lang="en-US" dirty="0" smtClean="0"/>
              <a:t>To make this easier, dealers invented “</a:t>
            </a:r>
            <a:r>
              <a:rPr lang="en-US" dirty="0" err="1" smtClean="0"/>
              <a:t>vol</a:t>
            </a:r>
            <a:r>
              <a:rPr lang="en-US" dirty="0" smtClean="0"/>
              <a:t> control”</a:t>
            </a:r>
          </a:p>
          <a:p>
            <a:endParaRPr lang="en-US" dirty="0"/>
          </a:p>
          <a:p>
            <a:r>
              <a:rPr lang="en-US" dirty="0" smtClean="0"/>
              <a:t>Idea: construct a new index that allocates between the real index and cash</a:t>
            </a:r>
          </a:p>
          <a:p>
            <a:pPr lvl="1"/>
            <a:r>
              <a:rPr lang="en-US" dirty="0" smtClean="0"/>
              <a:t>When index </a:t>
            </a:r>
            <a:r>
              <a:rPr lang="en-US" dirty="0" err="1" smtClean="0"/>
              <a:t>vol</a:t>
            </a:r>
            <a:r>
              <a:rPr lang="en-US" dirty="0" smtClean="0"/>
              <a:t> is higher, allocate more to cash</a:t>
            </a:r>
          </a:p>
          <a:p>
            <a:endParaRPr lang="en-US" dirty="0"/>
          </a:p>
          <a:p>
            <a:r>
              <a:rPr lang="en-US" dirty="0" smtClean="0"/>
              <a:t>Define a volatility target and set the allocation based on that</a:t>
            </a:r>
          </a:p>
          <a:p>
            <a:pPr lvl="1"/>
            <a:r>
              <a:rPr lang="en-US" dirty="0" smtClean="0"/>
              <a:t>Assume that future index volatility equals </a:t>
            </a:r>
            <a:r>
              <a:rPr lang="en-US" dirty="0" err="1" smtClean="0"/>
              <a:t>eg</a:t>
            </a:r>
            <a:r>
              <a:rPr lang="en-US" dirty="0" smtClean="0"/>
              <a:t> recent realized </a:t>
            </a:r>
            <a:r>
              <a:rPr lang="en-US" dirty="0" err="1" smtClean="0"/>
              <a:t>vol</a:t>
            </a:r>
            <a:r>
              <a:rPr lang="en-US" dirty="0" smtClean="0"/>
              <a:t> of index</a:t>
            </a:r>
          </a:p>
          <a:p>
            <a:pPr lvl="1"/>
            <a:r>
              <a:rPr lang="en-US" dirty="0" smtClean="0"/>
              <a:t>Choose cash </a:t>
            </a:r>
            <a:r>
              <a:rPr lang="en-US" dirty="0" err="1" smtClean="0"/>
              <a:t>vs</a:t>
            </a:r>
            <a:r>
              <a:rPr lang="en-US" dirty="0" smtClean="0"/>
              <a:t> index allocation so that mixed index volatility will match the target</a:t>
            </a:r>
            <a:endParaRPr lang="en-US" dirty="0"/>
          </a:p>
        </p:txBody>
      </p:sp>
    </p:spTree>
    <p:extLst>
      <p:ext uri="{BB962C8B-B14F-4D97-AF65-F5344CB8AC3E}">
        <p14:creationId xmlns:p14="http://schemas.microsoft.com/office/powerpoint/2010/main" val="293085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a:t>
            </a:r>
            <a:r>
              <a:rPr lang="en-US" dirty="0" smtClean="0"/>
              <a:t> Control</a:t>
            </a:r>
            <a:endParaRPr lang="en-US" dirty="0"/>
          </a:p>
        </p:txBody>
      </p:sp>
      <p:sp>
        <p:nvSpPr>
          <p:cNvPr id="3" name="Content Placeholder 2"/>
          <p:cNvSpPr>
            <a:spLocks noGrp="1"/>
          </p:cNvSpPr>
          <p:nvPr>
            <p:ph idx="1"/>
          </p:nvPr>
        </p:nvSpPr>
        <p:spPr/>
        <p:txBody>
          <a:bodyPr/>
          <a:lstStyle/>
          <a:p>
            <a:r>
              <a:rPr lang="en-US" dirty="0" smtClean="0"/>
              <a:t>Imagine a portfolio with some fraction </a:t>
            </a:r>
            <a:r>
              <a:rPr lang="en-US" dirty="0" smtClean="0">
                <a:latin typeface="Symbol" charset="2"/>
                <a:cs typeface="Symbol" charset="2"/>
              </a:rPr>
              <a:t>a</a:t>
            </a:r>
            <a:r>
              <a:rPr lang="en-US" dirty="0" smtClean="0"/>
              <a:t> allocated to the underlying index and remaining value allocated to cash</a:t>
            </a:r>
          </a:p>
          <a:p>
            <a:pPr lvl="1"/>
            <a:r>
              <a:rPr lang="en-US" dirty="0" smtClean="0"/>
              <a:t>Cash is valued at 1 always, notional of cash = C</a:t>
            </a:r>
          </a:p>
          <a:p>
            <a:endParaRPr lang="en-US" dirty="0"/>
          </a:p>
          <a:p>
            <a:endParaRPr lang="en-US" dirty="0" smtClean="0"/>
          </a:p>
          <a:p>
            <a:endParaRPr lang="en-US" dirty="0"/>
          </a:p>
          <a:p>
            <a:endParaRPr lang="en-US" dirty="0" smtClean="0"/>
          </a:p>
          <a:p>
            <a:endParaRPr lang="en-US" dirty="0" smtClean="0"/>
          </a:p>
          <a:p>
            <a:r>
              <a:rPr lang="en-US" dirty="0" smtClean="0"/>
              <a:t>Here the volatility </a:t>
            </a:r>
            <a:r>
              <a:rPr lang="en-US" dirty="0" smtClean="0">
                <a:latin typeface="Symbol" charset="2"/>
                <a:cs typeface="Symbol" charset="2"/>
              </a:rPr>
              <a:t>s</a:t>
            </a:r>
            <a:r>
              <a:rPr lang="en-US" dirty="0" smtClean="0"/>
              <a:t> is a time-dependent estimate of volatility, usually realized volatility over some rolling window</a:t>
            </a:r>
          </a:p>
          <a:p>
            <a:r>
              <a:rPr lang="en-US" dirty="0" err="1" smtClean="0">
                <a:latin typeface="Symbol" charset="2"/>
                <a:cs typeface="Symbol" charset="2"/>
              </a:rPr>
              <a:t>s</a:t>
            </a:r>
            <a:r>
              <a:rPr lang="en-US" baseline="-25000" dirty="0" err="1" smtClean="0"/>
              <a:t>Target</a:t>
            </a:r>
            <a:r>
              <a:rPr lang="en-US" dirty="0" smtClean="0"/>
              <a:t> is the target level of volatility</a:t>
            </a:r>
          </a:p>
          <a:p>
            <a:pPr lvl="1"/>
            <a:r>
              <a:rPr lang="en-US" dirty="0" smtClean="0"/>
              <a:t>Should be lower than the index volatility will ever go</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6466221"/>
              </p:ext>
            </p:extLst>
          </p:nvPr>
        </p:nvGraphicFramePr>
        <p:xfrm>
          <a:off x="1724619" y="2843213"/>
          <a:ext cx="5635625" cy="1649412"/>
        </p:xfrm>
        <a:graphic>
          <a:graphicData uri="http://schemas.openxmlformats.org/presentationml/2006/ole">
            <mc:AlternateContent xmlns:mc="http://schemas.openxmlformats.org/markup-compatibility/2006">
              <mc:Choice xmlns:v="urn:schemas-microsoft-com:vml" Requires="v">
                <p:oleObj spid="_x0000_s1035" name="Equation" r:id="rId4" imgW="2387600" imgH="698500" progId="Equation.3">
                  <p:embed/>
                </p:oleObj>
              </mc:Choice>
              <mc:Fallback>
                <p:oleObj name="Equation" r:id="rId4" imgW="2387600" imgH="698500" progId="Equation.3">
                  <p:embed/>
                  <p:pic>
                    <p:nvPicPr>
                      <p:cNvPr id="0" name=""/>
                      <p:cNvPicPr/>
                      <p:nvPr/>
                    </p:nvPicPr>
                    <p:blipFill>
                      <a:blip r:embed="rId5"/>
                      <a:stretch>
                        <a:fillRect/>
                      </a:stretch>
                    </p:blipFill>
                    <p:spPr>
                      <a:xfrm>
                        <a:off x="1724619" y="2843213"/>
                        <a:ext cx="5635625" cy="1649412"/>
                      </a:xfrm>
                      <a:prstGeom prst="rect">
                        <a:avLst/>
                      </a:prstGeom>
                    </p:spPr>
                  </p:pic>
                </p:oleObj>
              </mc:Fallback>
            </mc:AlternateContent>
          </a:graphicData>
        </a:graphic>
      </p:graphicFrame>
    </p:spTree>
    <p:extLst>
      <p:ext uri="{BB962C8B-B14F-4D97-AF65-F5344CB8AC3E}">
        <p14:creationId xmlns:p14="http://schemas.microsoft.com/office/powerpoint/2010/main" val="59925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Tradable Indexes</a:t>
            </a:r>
            <a:endParaRPr lang="en-US" dirty="0"/>
          </a:p>
        </p:txBody>
      </p:sp>
      <p:sp>
        <p:nvSpPr>
          <p:cNvPr id="3" name="Content Placeholder 2"/>
          <p:cNvSpPr>
            <a:spLocks noGrp="1"/>
          </p:cNvSpPr>
          <p:nvPr>
            <p:ph idx="1"/>
          </p:nvPr>
        </p:nvSpPr>
        <p:spPr/>
        <p:txBody>
          <a:bodyPr/>
          <a:lstStyle/>
          <a:p>
            <a:r>
              <a:rPr lang="en-US" dirty="0" smtClean="0"/>
              <a:t>Tradable indexes are meant to track the value of a real trading strategy</a:t>
            </a:r>
          </a:p>
          <a:p>
            <a:pPr lvl="1"/>
            <a:r>
              <a:rPr lang="en-US" dirty="0" smtClean="0"/>
              <a:t>Bid/ask spreads</a:t>
            </a:r>
          </a:p>
          <a:p>
            <a:pPr lvl="1"/>
            <a:r>
              <a:rPr lang="en-US" dirty="0" smtClean="0"/>
              <a:t>Dividends/interest</a:t>
            </a:r>
          </a:p>
          <a:p>
            <a:pPr lvl="1"/>
            <a:r>
              <a:rPr lang="en-US" dirty="0" smtClean="0"/>
              <a:t>Actual securities</a:t>
            </a:r>
          </a:p>
          <a:p>
            <a:endParaRPr lang="en-US" dirty="0"/>
          </a:p>
          <a:p>
            <a:r>
              <a:rPr lang="en-US" dirty="0" smtClean="0"/>
              <a:t>A market making desk can offer derivative products on tradable indexes</a:t>
            </a:r>
          </a:p>
          <a:p>
            <a:pPr lvl="1"/>
            <a:r>
              <a:rPr lang="en-US" dirty="0" smtClean="0"/>
              <a:t>Swaps</a:t>
            </a:r>
          </a:p>
          <a:p>
            <a:pPr lvl="2"/>
            <a:r>
              <a:rPr lang="en-US" dirty="0" smtClean="0"/>
              <a:t>Can hedge the risk exactly by trading the underlying strategy</a:t>
            </a:r>
          </a:p>
          <a:p>
            <a:pPr lvl="1"/>
            <a:r>
              <a:rPr lang="en-US" dirty="0" smtClean="0"/>
              <a:t>Options</a:t>
            </a:r>
          </a:p>
          <a:p>
            <a:pPr lvl="2"/>
            <a:r>
              <a:rPr lang="en-US" dirty="0" smtClean="0"/>
              <a:t>Trickier if the underlying portfolio isn’t very simple</a:t>
            </a:r>
            <a:endParaRPr lang="en-US" dirty="0"/>
          </a:p>
        </p:txBody>
      </p:sp>
    </p:spTree>
    <p:extLst>
      <p:ext uri="{BB962C8B-B14F-4D97-AF65-F5344CB8AC3E}">
        <p14:creationId xmlns:p14="http://schemas.microsoft.com/office/powerpoint/2010/main" val="597341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a:t>
            </a:r>
            <a:r>
              <a:rPr lang="en-US" dirty="0" smtClean="0"/>
              <a:t> Control</a:t>
            </a:r>
            <a:endParaRPr lang="en-US" dirty="0"/>
          </a:p>
        </p:txBody>
      </p:sp>
      <p:sp>
        <p:nvSpPr>
          <p:cNvPr id="3" name="Content Placeholder 2"/>
          <p:cNvSpPr>
            <a:spLocks noGrp="1"/>
          </p:cNvSpPr>
          <p:nvPr>
            <p:ph idx="1"/>
          </p:nvPr>
        </p:nvSpPr>
        <p:spPr/>
        <p:txBody>
          <a:bodyPr/>
          <a:lstStyle/>
          <a:p>
            <a:r>
              <a:rPr lang="en-US" dirty="0" smtClean="0"/>
              <a:t>That’s just one </a:t>
            </a:r>
            <a:r>
              <a:rPr lang="en-US" dirty="0" err="1" smtClean="0"/>
              <a:t>vol</a:t>
            </a:r>
            <a:r>
              <a:rPr lang="en-US" dirty="0" smtClean="0"/>
              <a:t> control scheme – lots of different (but similar) ways to define how the allocation works between the index and cash</a:t>
            </a:r>
          </a:p>
          <a:p>
            <a:pPr lvl="1"/>
            <a:r>
              <a:rPr lang="en-US" dirty="0" smtClean="0"/>
              <a:t>Instead of cash might be a treasury bond portfolio or similar</a:t>
            </a:r>
          </a:p>
          <a:p>
            <a:endParaRPr lang="en-US" dirty="0"/>
          </a:p>
          <a:p>
            <a:r>
              <a:rPr lang="en-US" dirty="0" smtClean="0"/>
              <a:t>Basic idea is to create the new (meta-)index M that has a fixed volatility equal to the target volatility</a:t>
            </a:r>
          </a:p>
          <a:p>
            <a:endParaRPr lang="en-US" dirty="0" smtClean="0"/>
          </a:p>
          <a:p>
            <a:r>
              <a:rPr lang="en-US" dirty="0" smtClean="0"/>
              <a:t>Then can write options on M with a lot more confidence</a:t>
            </a:r>
            <a:endParaRPr lang="en-US" dirty="0"/>
          </a:p>
        </p:txBody>
      </p:sp>
    </p:spTree>
    <p:extLst>
      <p:ext uri="{BB962C8B-B14F-4D97-AF65-F5344CB8AC3E}">
        <p14:creationId xmlns:p14="http://schemas.microsoft.com/office/powerpoint/2010/main" val="332467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a:t>
            </a:r>
            <a:r>
              <a:rPr lang="en-US" dirty="0" smtClean="0"/>
              <a:t> Control</a:t>
            </a:r>
            <a:endParaRPr lang="en-US" dirty="0"/>
          </a:p>
        </p:txBody>
      </p:sp>
      <p:pic>
        <p:nvPicPr>
          <p:cNvPr id="4" name="Picture 3" descr="Screen Shot 2014-12-10 at 10.54.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7391400" cy="5080000"/>
          </a:xfrm>
          <a:prstGeom prst="rect">
            <a:avLst/>
          </a:prstGeom>
        </p:spPr>
      </p:pic>
    </p:spTree>
    <p:extLst>
      <p:ext uri="{BB962C8B-B14F-4D97-AF65-F5344CB8AC3E}">
        <p14:creationId xmlns:p14="http://schemas.microsoft.com/office/powerpoint/2010/main" val="418817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a:t>
            </a:r>
            <a:r>
              <a:rPr lang="en-US" dirty="0" smtClean="0"/>
              <a:t> Control</a:t>
            </a:r>
            <a:endParaRPr lang="en-US" dirty="0"/>
          </a:p>
        </p:txBody>
      </p:sp>
      <p:pic>
        <p:nvPicPr>
          <p:cNvPr id="4" name="Picture 3" descr="Screen Shot 2014-12-10 at 10.5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92" y="1417638"/>
            <a:ext cx="7264400" cy="5067300"/>
          </a:xfrm>
          <a:prstGeom prst="rect">
            <a:avLst/>
          </a:prstGeom>
        </p:spPr>
      </p:pic>
    </p:spTree>
    <p:extLst>
      <p:ext uri="{BB962C8B-B14F-4D97-AF65-F5344CB8AC3E}">
        <p14:creationId xmlns:p14="http://schemas.microsoft.com/office/powerpoint/2010/main" val="188897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Summary</a:t>
            </a:r>
            <a:endParaRPr lang="en-US" dirty="0"/>
          </a:p>
        </p:txBody>
      </p:sp>
      <p:sp>
        <p:nvSpPr>
          <p:cNvPr id="3" name="Content Placeholder 2"/>
          <p:cNvSpPr>
            <a:spLocks noGrp="1"/>
          </p:cNvSpPr>
          <p:nvPr>
            <p:ph idx="1"/>
          </p:nvPr>
        </p:nvSpPr>
        <p:spPr/>
        <p:txBody>
          <a:bodyPr/>
          <a:lstStyle/>
          <a:p>
            <a:pPr marL="114300" indent="0">
              <a:buNone/>
            </a:pPr>
            <a:r>
              <a:rPr lang="en-US" dirty="0" smtClean="0"/>
              <a:t>Stuff to focus on</a:t>
            </a:r>
          </a:p>
          <a:p>
            <a:endParaRPr lang="en-US" dirty="0"/>
          </a:p>
          <a:p>
            <a:r>
              <a:rPr lang="en-US" dirty="0" smtClean="0"/>
              <a:t>Spot</a:t>
            </a:r>
          </a:p>
          <a:p>
            <a:pPr lvl="1"/>
            <a:r>
              <a:rPr lang="en-US" dirty="0" smtClean="0"/>
              <a:t>OTC voice business model &amp; roles</a:t>
            </a:r>
          </a:p>
          <a:p>
            <a:pPr lvl="1"/>
            <a:r>
              <a:rPr lang="en-US" dirty="0" smtClean="0"/>
              <a:t>OTC electronic business model &amp; roles</a:t>
            </a:r>
          </a:p>
          <a:p>
            <a:pPr lvl="1"/>
            <a:r>
              <a:rPr lang="en-US" dirty="0" smtClean="0"/>
              <a:t>Basics of electronic price-making </a:t>
            </a:r>
            <a:r>
              <a:rPr lang="en-US" dirty="0" err="1" smtClean="0"/>
              <a:t>algos</a:t>
            </a:r>
            <a:r>
              <a:rPr lang="en-US" dirty="0" smtClean="0"/>
              <a:t> &amp; hedging </a:t>
            </a:r>
            <a:r>
              <a:rPr lang="en-US" dirty="0" err="1" smtClean="0"/>
              <a:t>algos</a:t>
            </a:r>
            <a:endParaRPr lang="en-US" dirty="0" smtClean="0"/>
          </a:p>
          <a:p>
            <a:endParaRPr lang="en-US" dirty="0" smtClean="0"/>
          </a:p>
          <a:p>
            <a:r>
              <a:rPr lang="en-US" dirty="0" smtClean="0"/>
              <a:t>Forwards</a:t>
            </a:r>
          </a:p>
          <a:p>
            <a:pPr lvl="1"/>
            <a:r>
              <a:rPr lang="en-US" dirty="0" smtClean="0"/>
              <a:t>Spot </a:t>
            </a:r>
            <a:r>
              <a:rPr lang="en-US" dirty="0" err="1" smtClean="0"/>
              <a:t>vs</a:t>
            </a:r>
            <a:r>
              <a:rPr lang="en-US" dirty="0" smtClean="0"/>
              <a:t> forward arb and how it works in practice</a:t>
            </a:r>
          </a:p>
          <a:p>
            <a:pPr lvl="1"/>
            <a:r>
              <a:rPr lang="en-US" dirty="0" smtClean="0"/>
              <a:t>Why FX forwards businesses are really short-term rates businesses</a:t>
            </a:r>
          </a:p>
          <a:p>
            <a:pPr lvl="1"/>
            <a:r>
              <a:rPr lang="en-US" dirty="0" smtClean="0"/>
              <a:t>Ways of reducing dimensionality of risk</a:t>
            </a:r>
            <a:endParaRPr lang="en-US" dirty="0"/>
          </a:p>
        </p:txBody>
      </p:sp>
    </p:spTree>
    <p:extLst>
      <p:ext uri="{BB962C8B-B14F-4D97-AF65-F5344CB8AC3E}">
        <p14:creationId xmlns:p14="http://schemas.microsoft.com/office/powerpoint/2010/main" val="422230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Summary</a:t>
            </a:r>
            <a:endParaRPr lang="en-US" dirty="0"/>
          </a:p>
        </p:txBody>
      </p:sp>
      <p:sp>
        <p:nvSpPr>
          <p:cNvPr id="3" name="Content Placeholder 2"/>
          <p:cNvSpPr>
            <a:spLocks noGrp="1"/>
          </p:cNvSpPr>
          <p:nvPr>
            <p:ph idx="1"/>
          </p:nvPr>
        </p:nvSpPr>
        <p:spPr/>
        <p:txBody>
          <a:bodyPr/>
          <a:lstStyle/>
          <a:p>
            <a:r>
              <a:rPr lang="en-US" dirty="0" smtClean="0"/>
              <a:t>Options</a:t>
            </a:r>
          </a:p>
          <a:p>
            <a:pPr lvl="1"/>
            <a:r>
              <a:rPr lang="en-US" dirty="0" smtClean="0"/>
              <a:t>Conventions (delta, risk reversal, butterfly)</a:t>
            </a:r>
          </a:p>
          <a:p>
            <a:pPr lvl="1"/>
            <a:r>
              <a:rPr lang="en-US" dirty="0" smtClean="0"/>
              <a:t>Risk reversal beta</a:t>
            </a:r>
          </a:p>
          <a:p>
            <a:pPr lvl="1"/>
            <a:r>
              <a:rPr lang="en-US" dirty="0" err="1" smtClean="0"/>
              <a:t>Vol</a:t>
            </a:r>
            <a:r>
              <a:rPr lang="en-US" dirty="0" smtClean="0"/>
              <a:t> interpolation in the strike direction</a:t>
            </a:r>
          </a:p>
          <a:p>
            <a:pPr lvl="1"/>
            <a:r>
              <a:rPr lang="en-US" dirty="0" err="1" smtClean="0"/>
              <a:t>Vol</a:t>
            </a:r>
            <a:r>
              <a:rPr lang="en-US" dirty="0" smtClean="0"/>
              <a:t> interpolation in the time direction &amp; trading time/theta</a:t>
            </a:r>
          </a:p>
          <a:p>
            <a:pPr lvl="1"/>
            <a:r>
              <a:rPr lang="en-US" dirty="0" smtClean="0"/>
              <a:t>Why </a:t>
            </a:r>
            <a:r>
              <a:rPr lang="en-US" dirty="0" err="1" smtClean="0"/>
              <a:t>vega</a:t>
            </a:r>
            <a:r>
              <a:rPr lang="en-US" dirty="0" smtClean="0"/>
              <a:t> gamma and </a:t>
            </a:r>
            <a:r>
              <a:rPr lang="en-US" dirty="0" err="1" smtClean="0"/>
              <a:t>vega</a:t>
            </a:r>
            <a:r>
              <a:rPr lang="en-US" dirty="0" smtClean="0"/>
              <a:t> </a:t>
            </a:r>
            <a:r>
              <a:rPr lang="en-US" dirty="0" err="1" smtClean="0"/>
              <a:t>dspot</a:t>
            </a:r>
            <a:r>
              <a:rPr lang="en-US" dirty="0" smtClean="0"/>
              <a:t> lead to skew &amp; smile</a:t>
            </a:r>
          </a:p>
          <a:p>
            <a:pPr lvl="1"/>
            <a:r>
              <a:rPr lang="en-US" dirty="0" smtClean="0"/>
              <a:t>Definition of delta/volatility market models</a:t>
            </a:r>
          </a:p>
          <a:p>
            <a:pPr lvl="1"/>
            <a:r>
              <a:rPr lang="en-US" dirty="0" smtClean="0"/>
              <a:t>Regarding cross pair volatility in terms of correlation</a:t>
            </a:r>
          </a:p>
          <a:p>
            <a:pPr lvl="1"/>
            <a:r>
              <a:rPr lang="en-US" dirty="0" smtClean="0"/>
              <a:t>Volatility relative value</a:t>
            </a:r>
          </a:p>
          <a:p>
            <a:pPr lvl="1"/>
            <a:endParaRPr lang="en-US" dirty="0"/>
          </a:p>
        </p:txBody>
      </p:sp>
    </p:spTree>
    <p:extLst>
      <p:ext uri="{BB962C8B-B14F-4D97-AF65-F5344CB8AC3E}">
        <p14:creationId xmlns:p14="http://schemas.microsoft.com/office/powerpoint/2010/main" val="23576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Exotics</a:t>
            </a:r>
          </a:p>
          <a:p>
            <a:pPr lvl="1"/>
            <a:r>
              <a:rPr lang="en-US" dirty="0" smtClean="0"/>
              <a:t>Pricing European payoffs through replication</a:t>
            </a:r>
          </a:p>
          <a:p>
            <a:pPr lvl="1"/>
            <a:r>
              <a:rPr lang="en-US" dirty="0" smtClean="0"/>
              <a:t>Why RR beta drives barrier option pricing</a:t>
            </a:r>
          </a:p>
          <a:p>
            <a:pPr lvl="1"/>
            <a:r>
              <a:rPr lang="en-US" dirty="0" smtClean="0"/>
              <a:t>LV/SV mixture model definitions</a:t>
            </a:r>
          </a:p>
          <a:p>
            <a:pPr lvl="1"/>
            <a:r>
              <a:rPr lang="en-US" dirty="0" smtClean="0"/>
              <a:t>The local </a:t>
            </a:r>
            <a:r>
              <a:rPr lang="en-US" dirty="0" err="1" smtClean="0"/>
              <a:t>vol</a:t>
            </a:r>
            <a:r>
              <a:rPr lang="en-US" dirty="0" smtClean="0"/>
              <a:t> 3-state model</a:t>
            </a:r>
          </a:p>
          <a:p>
            <a:pPr lvl="1"/>
            <a:r>
              <a:rPr lang="en-US" dirty="0" smtClean="0"/>
              <a:t>Pricing vanillas using characteristic functions</a:t>
            </a:r>
          </a:p>
          <a:p>
            <a:pPr lvl="1"/>
            <a:r>
              <a:rPr lang="en-US" dirty="0" smtClean="0"/>
              <a:t>Gaussian copulas</a:t>
            </a:r>
          </a:p>
          <a:p>
            <a:pPr lvl="1"/>
            <a:r>
              <a:rPr lang="en-US" dirty="0" smtClean="0"/>
              <a:t>Why realized </a:t>
            </a:r>
            <a:r>
              <a:rPr lang="en-US" dirty="0" err="1" smtClean="0"/>
              <a:t>vol</a:t>
            </a:r>
            <a:r>
              <a:rPr lang="en-US" dirty="0" smtClean="0"/>
              <a:t> of implied volatility drives </a:t>
            </a:r>
            <a:r>
              <a:rPr lang="en-US" dirty="0" err="1" smtClean="0"/>
              <a:t>vol</a:t>
            </a:r>
            <a:r>
              <a:rPr lang="en-US" dirty="0" smtClean="0"/>
              <a:t> swap pricing</a:t>
            </a:r>
          </a:p>
          <a:p>
            <a:endParaRPr lang="en-US" dirty="0"/>
          </a:p>
          <a:p>
            <a:r>
              <a:rPr lang="en-US" dirty="0" smtClean="0"/>
              <a:t>Index</a:t>
            </a:r>
          </a:p>
          <a:p>
            <a:pPr lvl="1"/>
            <a:r>
              <a:rPr lang="en-US" dirty="0" smtClean="0"/>
              <a:t>What makes an index tradable</a:t>
            </a:r>
          </a:p>
          <a:p>
            <a:pPr lvl="1"/>
            <a:r>
              <a:rPr lang="en-US" dirty="0" smtClean="0"/>
              <a:t>Types of tradable index strategy</a:t>
            </a:r>
          </a:p>
          <a:p>
            <a:pPr lvl="1"/>
            <a:r>
              <a:rPr lang="en-US" dirty="0" smtClean="0"/>
              <a:t>How </a:t>
            </a:r>
            <a:r>
              <a:rPr lang="en-US" dirty="0" err="1" smtClean="0"/>
              <a:t>vol</a:t>
            </a:r>
            <a:r>
              <a:rPr lang="en-US" dirty="0" smtClean="0"/>
              <a:t> control works</a:t>
            </a:r>
            <a:endParaRPr lang="en-US" dirty="0"/>
          </a:p>
        </p:txBody>
      </p:sp>
    </p:spTree>
    <p:extLst>
      <p:ext uri="{BB962C8B-B14F-4D97-AF65-F5344CB8AC3E}">
        <p14:creationId xmlns:p14="http://schemas.microsoft.com/office/powerpoint/2010/main" val="408047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p:txBody>
          <a:bodyPr/>
          <a:lstStyle/>
          <a:p>
            <a:r>
              <a:rPr lang="en-US" dirty="0" smtClean="0"/>
              <a:t>Final exam is Wed Dec 17, 6-8pm</a:t>
            </a:r>
          </a:p>
          <a:p>
            <a:endParaRPr lang="en-US" dirty="0"/>
          </a:p>
          <a:p>
            <a:r>
              <a:rPr lang="en-US" dirty="0" smtClean="0"/>
              <a:t>Written exam only</a:t>
            </a:r>
          </a:p>
          <a:p>
            <a:pPr lvl="1"/>
            <a:r>
              <a:rPr lang="en-US" dirty="0" smtClean="0"/>
              <a:t>No calculators, computers, notes, </a:t>
            </a:r>
            <a:r>
              <a:rPr lang="en-US" dirty="0" err="1" smtClean="0"/>
              <a:t>etc</a:t>
            </a:r>
            <a:endParaRPr lang="en-US" dirty="0" smtClean="0"/>
          </a:p>
          <a:p>
            <a:endParaRPr lang="en-US" dirty="0"/>
          </a:p>
          <a:p>
            <a:r>
              <a:rPr lang="en-US" dirty="0" smtClean="0"/>
              <a:t>Questions will of course not be numerical</a:t>
            </a:r>
          </a:p>
          <a:p>
            <a:pPr lvl="1"/>
            <a:r>
              <a:rPr lang="en-US" dirty="0" smtClean="0"/>
              <a:t>Qualitative questions about market structure, market dynamics involved in pricing, </a:t>
            </a:r>
            <a:r>
              <a:rPr lang="en-US" dirty="0" err="1" smtClean="0"/>
              <a:t>etc</a:t>
            </a:r>
            <a:endParaRPr lang="en-US" dirty="0" smtClean="0"/>
          </a:p>
          <a:p>
            <a:pPr lvl="1"/>
            <a:r>
              <a:rPr lang="en-US" dirty="0" smtClean="0"/>
              <a:t>Math questions like the ones in the assignments</a:t>
            </a:r>
            <a:endParaRPr lang="en-US" dirty="0"/>
          </a:p>
        </p:txBody>
      </p:sp>
    </p:spTree>
    <p:extLst>
      <p:ext uri="{BB962C8B-B14F-4D97-AF65-F5344CB8AC3E}">
        <p14:creationId xmlns:p14="http://schemas.microsoft.com/office/powerpoint/2010/main" val="366704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Tradable Indexes</a:t>
            </a:r>
            <a:endParaRPr lang="en-US" dirty="0"/>
          </a:p>
        </p:txBody>
      </p:sp>
      <p:sp>
        <p:nvSpPr>
          <p:cNvPr id="3" name="Content Placeholder 2"/>
          <p:cNvSpPr>
            <a:spLocks noGrp="1"/>
          </p:cNvSpPr>
          <p:nvPr>
            <p:ph idx="1"/>
          </p:nvPr>
        </p:nvSpPr>
        <p:spPr/>
        <p:txBody>
          <a:bodyPr/>
          <a:lstStyle/>
          <a:p>
            <a:r>
              <a:rPr lang="en-US" dirty="0" smtClean="0"/>
              <a:t>Trading strategies are defined by a set of rules</a:t>
            </a:r>
          </a:p>
          <a:p>
            <a:pPr lvl="1"/>
            <a:r>
              <a:rPr lang="en-US" dirty="0" smtClean="0"/>
              <a:t>Rules rarely, if ever, change for a given index</a:t>
            </a:r>
          </a:p>
          <a:p>
            <a:pPr lvl="1"/>
            <a:r>
              <a:rPr lang="en-US" dirty="0" smtClean="0"/>
              <a:t>No discretion by index publisher in choice of investments at all</a:t>
            </a:r>
          </a:p>
          <a:p>
            <a:endParaRPr lang="en-US" dirty="0" smtClean="0"/>
          </a:p>
          <a:p>
            <a:r>
              <a:rPr lang="en-US" dirty="0" smtClean="0"/>
              <a:t>The index defines a “synthetic portfolio”</a:t>
            </a:r>
          </a:p>
          <a:p>
            <a:pPr lvl="1"/>
            <a:r>
              <a:rPr lang="en-US" dirty="0" smtClean="0"/>
              <a:t>The result of all the synthetic trades done via the index rules</a:t>
            </a:r>
          </a:p>
          <a:p>
            <a:pPr lvl="1"/>
            <a:r>
              <a:rPr lang="en-US" dirty="0" smtClean="0"/>
              <a:t>The synthetic portfolio ages over time and rules must account for its evolution</a:t>
            </a:r>
          </a:p>
          <a:p>
            <a:pPr lvl="2"/>
            <a:r>
              <a:rPr lang="en-US" dirty="0" smtClean="0"/>
              <a:t>Paying/receiving interest on currencies</a:t>
            </a:r>
          </a:p>
          <a:p>
            <a:pPr lvl="2"/>
            <a:r>
              <a:rPr lang="en-US" dirty="0" smtClean="0"/>
              <a:t>Paying/receiving dividend payments on equities</a:t>
            </a:r>
          </a:p>
          <a:p>
            <a:pPr lvl="2"/>
            <a:r>
              <a:rPr lang="en-US" dirty="0" smtClean="0"/>
              <a:t>Exercising/expiring options</a:t>
            </a:r>
            <a:endParaRPr lang="en-US" dirty="0"/>
          </a:p>
        </p:txBody>
      </p:sp>
    </p:spTree>
    <p:extLst>
      <p:ext uri="{BB962C8B-B14F-4D97-AF65-F5344CB8AC3E}">
        <p14:creationId xmlns:p14="http://schemas.microsoft.com/office/powerpoint/2010/main" val="2516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Tradable Index</a:t>
            </a:r>
            <a:endParaRPr lang="en-US" dirty="0"/>
          </a:p>
        </p:txBody>
      </p:sp>
      <p:sp>
        <p:nvSpPr>
          <p:cNvPr id="3" name="Content Placeholder 2"/>
          <p:cNvSpPr>
            <a:spLocks noGrp="1"/>
          </p:cNvSpPr>
          <p:nvPr>
            <p:ph idx="1"/>
          </p:nvPr>
        </p:nvSpPr>
        <p:spPr/>
        <p:txBody>
          <a:bodyPr/>
          <a:lstStyle/>
          <a:p>
            <a:r>
              <a:rPr lang="en-US" dirty="0" smtClean="0"/>
              <a:t>eg: EUR tracker index</a:t>
            </a:r>
          </a:p>
          <a:p>
            <a:endParaRPr lang="en-US" dirty="0"/>
          </a:p>
          <a:p>
            <a:r>
              <a:rPr lang="en-US" dirty="0" smtClean="0"/>
              <a:t>Non-tradable index</a:t>
            </a:r>
          </a:p>
          <a:p>
            <a:pPr lvl="1"/>
            <a:r>
              <a:rPr lang="en-US" dirty="0" smtClean="0"/>
              <a:t>Equal to EURUSD spot: the price of a EUR in USD</a:t>
            </a:r>
          </a:p>
          <a:p>
            <a:pPr lvl="1"/>
            <a:r>
              <a:rPr lang="en-US" dirty="0" smtClean="0"/>
              <a:t>Tries to represent the value of a strategy where you hold 1 EUR</a:t>
            </a:r>
          </a:p>
          <a:p>
            <a:pPr lvl="1"/>
            <a:r>
              <a:rPr lang="en-US" dirty="0" smtClean="0"/>
              <a:t>Does not represent the interest you get paid on your EUR </a:t>
            </a:r>
          </a:p>
          <a:p>
            <a:endParaRPr lang="en-US" dirty="0"/>
          </a:p>
          <a:p>
            <a:r>
              <a:rPr lang="en-US" dirty="0" smtClean="0"/>
              <a:t>Tradable index</a:t>
            </a:r>
          </a:p>
          <a:p>
            <a:pPr lvl="1"/>
            <a:r>
              <a:rPr lang="en-US" dirty="0" smtClean="0"/>
              <a:t>Equals the price of a portfolio that holds 1 EUR and receives interest on it</a:t>
            </a:r>
          </a:p>
          <a:p>
            <a:pPr lvl="1"/>
            <a:r>
              <a:rPr lang="en-US" dirty="0" smtClean="0"/>
              <a:t>Accounts for bid/ask on interest payments</a:t>
            </a:r>
            <a:endParaRPr lang="en-US" dirty="0"/>
          </a:p>
        </p:txBody>
      </p:sp>
    </p:spTree>
    <p:extLst>
      <p:ext uri="{BB962C8B-B14F-4D97-AF65-F5344CB8AC3E}">
        <p14:creationId xmlns:p14="http://schemas.microsoft.com/office/powerpoint/2010/main" val="3106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sp>
        <p:nvSpPr>
          <p:cNvPr id="3" name="Content Placeholder 2"/>
          <p:cNvSpPr>
            <a:spLocks noGrp="1"/>
          </p:cNvSpPr>
          <p:nvPr>
            <p:ph idx="1"/>
          </p:nvPr>
        </p:nvSpPr>
        <p:spPr/>
        <p:txBody>
          <a:bodyPr/>
          <a:lstStyle/>
          <a:p>
            <a:r>
              <a:rPr lang="en-US" dirty="0" smtClean="0"/>
              <a:t>Rules:</a:t>
            </a:r>
          </a:p>
          <a:p>
            <a:pPr lvl="1"/>
            <a:r>
              <a:rPr lang="en-US" dirty="0" smtClean="0"/>
              <a:t>Day 1: buy $100 of EUR at spot at the ECB fix</a:t>
            </a:r>
          </a:p>
          <a:p>
            <a:pPr lvl="2"/>
            <a:r>
              <a:rPr lang="en-US" dirty="0" smtClean="0"/>
              <a:t>Portfolio is a EUR zero coupon bond</a:t>
            </a:r>
          </a:p>
          <a:p>
            <a:pPr lvl="2"/>
            <a:r>
              <a:rPr lang="en-US" dirty="0" smtClean="0"/>
              <a:t>Notional </a:t>
            </a:r>
            <a:r>
              <a:rPr lang="en-US" dirty="0"/>
              <a:t>100/(fix on day 1</a:t>
            </a:r>
            <a:r>
              <a:rPr lang="en-US" dirty="0" smtClean="0"/>
              <a:t>), value date = spot date of initial date</a:t>
            </a:r>
          </a:p>
          <a:p>
            <a:pPr lvl="1"/>
            <a:r>
              <a:rPr lang="en-US" dirty="0" smtClean="0"/>
              <a:t>Day </a:t>
            </a:r>
            <a:r>
              <a:rPr lang="en-US" dirty="0" err="1" smtClean="0"/>
              <a:t>i</a:t>
            </a:r>
            <a:r>
              <a:rPr lang="en-US" dirty="0" smtClean="0"/>
              <a:t>&gt;1: roll the EUR (now T+1, not T+2) back to spot using tom/next forward points</a:t>
            </a:r>
          </a:p>
          <a:p>
            <a:pPr lvl="2"/>
            <a:r>
              <a:rPr lang="en-US" dirty="0" smtClean="0"/>
              <a:t>Notional increases every day at the appropriate EUR rate</a:t>
            </a:r>
          </a:p>
          <a:p>
            <a:pPr lvl="2"/>
            <a:r>
              <a:rPr lang="en-US" dirty="0" smtClean="0"/>
              <a:t>Value date of EUR keeps stepping ahead</a:t>
            </a:r>
          </a:p>
          <a:p>
            <a:pPr lvl="1"/>
            <a:r>
              <a:rPr lang="en-US" dirty="0" smtClean="0"/>
              <a:t>Day </a:t>
            </a:r>
            <a:r>
              <a:rPr lang="en-US" dirty="0" err="1" smtClean="0"/>
              <a:t>i</a:t>
            </a:r>
            <a:r>
              <a:rPr lang="en-US" dirty="0" smtClean="0"/>
              <a:t> value: EUR notional * (fix on day </a:t>
            </a:r>
            <a:r>
              <a:rPr lang="en-US" dirty="0" err="1" smtClean="0"/>
              <a:t>i</a:t>
            </a:r>
            <a:r>
              <a:rPr lang="en-US" dirty="0" smtClean="0"/>
              <a:t>)</a:t>
            </a:r>
          </a:p>
          <a:p>
            <a:endParaRPr lang="en-US" dirty="0"/>
          </a:p>
          <a:p>
            <a:r>
              <a:rPr lang="en-US" dirty="0" smtClean="0"/>
              <a:t>Use the FX forward curve to roll because that is how, in practice, one access the short-term interest rate market in EUR</a:t>
            </a:r>
            <a:endParaRPr lang="en-US" dirty="0"/>
          </a:p>
        </p:txBody>
      </p:sp>
    </p:spTree>
    <p:extLst>
      <p:ext uri="{BB962C8B-B14F-4D97-AF65-F5344CB8AC3E}">
        <p14:creationId xmlns:p14="http://schemas.microsoft.com/office/powerpoint/2010/main" val="364026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sp>
        <p:nvSpPr>
          <p:cNvPr id="3" name="Content Placeholder 2"/>
          <p:cNvSpPr>
            <a:spLocks noGrp="1"/>
          </p:cNvSpPr>
          <p:nvPr>
            <p:ph idx="1"/>
          </p:nvPr>
        </p:nvSpPr>
        <p:spPr/>
        <p:txBody>
          <a:bodyPr/>
          <a:lstStyle/>
          <a:p>
            <a:r>
              <a:rPr lang="en-US" dirty="0" smtClean="0"/>
              <a:t>Let’s consider the roll process in practice</a:t>
            </a:r>
          </a:p>
          <a:p>
            <a:endParaRPr lang="en-US" dirty="0"/>
          </a:p>
          <a:p>
            <a:r>
              <a:rPr lang="en-US" dirty="0" smtClean="0"/>
              <a:t>Start with N EUR value date T+1</a:t>
            </a:r>
          </a:p>
          <a:p>
            <a:pPr lvl="1"/>
            <a:r>
              <a:rPr lang="en-US" dirty="0" smtClean="0"/>
              <a:t>Was T+2 (spot) yesterday, but now it’s only T+1</a:t>
            </a:r>
          </a:p>
          <a:p>
            <a:endParaRPr lang="en-US" dirty="0"/>
          </a:p>
          <a:p>
            <a:r>
              <a:rPr lang="en-US" dirty="0" smtClean="0"/>
              <a:t>Short a forward contract value date T+1 for N EUR</a:t>
            </a:r>
          </a:p>
          <a:p>
            <a:pPr lvl="1"/>
            <a:r>
              <a:rPr lang="en-US" dirty="0" smtClean="0"/>
              <a:t>Sell N EUR T+1, buy N F</a:t>
            </a:r>
            <a:r>
              <a:rPr lang="en-US" baseline="-25000" dirty="0" smtClean="0"/>
              <a:t>1</a:t>
            </a:r>
            <a:r>
              <a:rPr lang="en-US" dirty="0" smtClean="0"/>
              <a:t> USD T+1</a:t>
            </a:r>
          </a:p>
          <a:p>
            <a:pPr lvl="1"/>
            <a:r>
              <a:rPr lang="en-US" dirty="0" smtClean="0"/>
              <a:t>F</a:t>
            </a:r>
            <a:r>
              <a:rPr lang="en-US" baseline="-25000" dirty="0" smtClean="0"/>
              <a:t>1</a:t>
            </a:r>
            <a:r>
              <a:rPr lang="en-US" dirty="0" smtClean="0"/>
              <a:t> is the forward to T+1</a:t>
            </a:r>
          </a:p>
          <a:p>
            <a:endParaRPr lang="en-US" dirty="0"/>
          </a:p>
          <a:p>
            <a:r>
              <a:rPr lang="en-US" dirty="0" smtClean="0"/>
              <a:t>Long a forward contract value date T+2 (spot) for N EUR</a:t>
            </a:r>
          </a:p>
          <a:p>
            <a:pPr lvl="1"/>
            <a:r>
              <a:rPr lang="en-US" dirty="0" smtClean="0"/>
              <a:t>Buy N’ EUR T+2, sell N’ S USD T+2</a:t>
            </a:r>
          </a:p>
          <a:p>
            <a:pPr lvl="1"/>
            <a:r>
              <a:rPr lang="en-US" dirty="0" smtClean="0"/>
              <a:t>S is spot: the forward to T+2</a:t>
            </a:r>
          </a:p>
          <a:p>
            <a:pPr lvl="1"/>
            <a:endParaRPr lang="en-US" dirty="0"/>
          </a:p>
        </p:txBody>
      </p:sp>
    </p:spTree>
    <p:extLst>
      <p:ext uri="{BB962C8B-B14F-4D97-AF65-F5344CB8AC3E}">
        <p14:creationId xmlns:p14="http://schemas.microsoft.com/office/powerpoint/2010/main" val="329234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sp>
        <p:nvSpPr>
          <p:cNvPr id="3" name="Content Placeholder 2"/>
          <p:cNvSpPr>
            <a:spLocks noGrp="1"/>
          </p:cNvSpPr>
          <p:nvPr>
            <p:ph idx="1"/>
          </p:nvPr>
        </p:nvSpPr>
        <p:spPr/>
        <p:txBody>
          <a:bodyPr/>
          <a:lstStyle/>
          <a:p>
            <a:r>
              <a:rPr lang="en-US" dirty="0" smtClean="0"/>
              <a:t>Now we’ve got a portfolio which is a little complex</a:t>
            </a:r>
          </a:p>
          <a:p>
            <a:pPr lvl="1"/>
            <a:r>
              <a:rPr lang="en-US" dirty="0" smtClean="0"/>
              <a:t>+N F</a:t>
            </a:r>
            <a:r>
              <a:rPr lang="en-US" baseline="-25000" dirty="0" smtClean="0"/>
              <a:t>1</a:t>
            </a:r>
            <a:r>
              <a:rPr lang="en-US" dirty="0" smtClean="0"/>
              <a:t> USD T+1</a:t>
            </a:r>
          </a:p>
          <a:p>
            <a:pPr lvl="1"/>
            <a:r>
              <a:rPr lang="en-US" dirty="0" smtClean="0"/>
              <a:t>+N’ EUR T+2</a:t>
            </a:r>
          </a:p>
          <a:p>
            <a:pPr lvl="1"/>
            <a:r>
              <a:rPr lang="en-US" dirty="0" smtClean="0"/>
              <a:t>-N’ S USD T+2</a:t>
            </a:r>
          </a:p>
          <a:p>
            <a:endParaRPr lang="en-US" dirty="0"/>
          </a:p>
          <a:p>
            <a:r>
              <a:rPr lang="en-US" dirty="0" smtClean="0"/>
              <a:t>We need to roll that USD T+1 to USD T+2</a:t>
            </a:r>
          </a:p>
          <a:p>
            <a:pPr lvl="1"/>
            <a:r>
              <a:rPr lang="en-US" dirty="0" smtClean="0"/>
              <a:t>Also need the USD rate in here! Use Fed funds effective rate as the fix (where a bank can roll overnight)</a:t>
            </a:r>
          </a:p>
          <a:p>
            <a:pPr lvl="2"/>
            <a:r>
              <a:rPr lang="en-US" dirty="0" smtClean="0"/>
              <a:t>Not quite right since that’s a T+0 to T+1 rate, but pretty close</a:t>
            </a:r>
          </a:p>
          <a:p>
            <a:pPr lvl="1"/>
            <a:r>
              <a:rPr lang="en-US" dirty="0" smtClean="0"/>
              <a:t>Sell N F</a:t>
            </a:r>
            <a:r>
              <a:rPr lang="en-US" baseline="-25000" dirty="0" smtClean="0"/>
              <a:t>1</a:t>
            </a:r>
            <a:r>
              <a:rPr lang="en-US" dirty="0" smtClean="0"/>
              <a:t> USD T+1, buy N F</a:t>
            </a:r>
            <a:r>
              <a:rPr lang="en-US" baseline="-25000" dirty="0" smtClean="0"/>
              <a:t>1</a:t>
            </a:r>
            <a:r>
              <a:rPr lang="en-US" dirty="0" smtClean="0"/>
              <a:t> (1+r </a:t>
            </a:r>
            <a:r>
              <a:rPr lang="en-US" dirty="0" err="1" smtClean="0">
                <a:latin typeface="Symbol" charset="2"/>
                <a:cs typeface="Symbol" charset="2"/>
              </a:rPr>
              <a:t>D</a:t>
            </a:r>
            <a:r>
              <a:rPr lang="en-US" dirty="0" err="1" smtClean="0"/>
              <a:t>t</a:t>
            </a:r>
            <a:r>
              <a:rPr lang="en-US" dirty="0" smtClean="0"/>
              <a:t>) USD T+2</a:t>
            </a:r>
          </a:p>
          <a:p>
            <a:pPr lvl="1"/>
            <a:r>
              <a:rPr lang="en-US" dirty="0" err="1" smtClean="0">
                <a:latin typeface="Symbol" charset="2"/>
                <a:cs typeface="Symbol" charset="2"/>
              </a:rPr>
              <a:t>D</a:t>
            </a:r>
            <a:r>
              <a:rPr lang="en-US" dirty="0" err="1" smtClean="0"/>
              <a:t>t</a:t>
            </a:r>
            <a:r>
              <a:rPr lang="en-US" dirty="0" smtClean="0"/>
              <a:t> equals [ number of calendar days from T+1 to T+2 ] / 360</a:t>
            </a:r>
          </a:p>
          <a:p>
            <a:pPr lvl="2"/>
            <a:r>
              <a:rPr lang="en-US" dirty="0" smtClean="0"/>
              <a:t>Need to know holiday calendars now &lt;SIGH&gt;</a:t>
            </a:r>
          </a:p>
          <a:p>
            <a:pPr lvl="2"/>
            <a:r>
              <a:rPr lang="en-US" dirty="0" smtClean="0"/>
              <a:t>These details matter if you don’t want to bleed away your fee</a:t>
            </a:r>
            <a:endParaRPr lang="en-US" dirty="0"/>
          </a:p>
        </p:txBody>
      </p:sp>
    </p:spTree>
    <p:extLst>
      <p:ext uri="{BB962C8B-B14F-4D97-AF65-F5344CB8AC3E}">
        <p14:creationId xmlns:p14="http://schemas.microsoft.com/office/powerpoint/2010/main" val="323471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 Tracker Index</a:t>
            </a:r>
            <a:endParaRPr lang="en-US" dirty="0"/>
          </a:p>
        </p:txBody>
      </p:sp>
      <p:sp>
        <p:nvSpPr>
          <p:cNvPr id="3" name="Content Placeholder 2"/>
          <p:cNvSpPr>
            <a:spLocks noGrp="1"/>
          </p:cNvSpPr>
          <p:nvPr>
            <p:ph idx="1"/>
          </p:nvPr>
        </p:nvSpPr>
        <p:spPr/>
        <p:txBody>
          <a:bodyPr>
            <a:normAutofit lnSpcReduction="10000"/>
          </a:bodyPr>
          <a:lstStyle/>
          <a:p>
            <a:r>
              <a:rPr lang="en-US" dirty="0" smtClean="0"/>
              <a:t>Now we have a portfolio all on T+2</a:t>
            </a:r>
          </a:p>
          <a:p>
            <a:pPr lvl="1"/>
            <a:r>
              <a:rPr lang="en-US" dirty="0" smtClean="0"/>
              <a:t>N’ EUR T+2</a:t>
            </a:r>
          </a:p>
          <a:p>
            <a:pPr lvl="1"/>
            <a:r>
              <a:rPr lang="en-US" dirty="0" smtClean="0"/>
              <a:t>[ N F</a:t>
            </a:r>
            <a:r>
              <a:rPr lang="en-US" baseline="-25000" dirty="0" smtClean="0"/>
              <a:t>1</a:t>
            </a:r>
            <a:r>
              <a:rPr lang="en-US" dirty="0" smtClean="0"/>
              <a:t> (1+r </a:t>
            </a:r>
            <a:r>
              <a:rPr lang="en-US" dirty="0" err="1" smtClean="0">
                <a:latin typeface="Symbol" charset="2"/>
                <a:cs typeface="Symbol" charset="2"/>
              </a:rPr>
              <a:t>D</a:t>
            </a:r>
            <a:r>
              <a:rPr lang="en-US" dirty="0" err="1" smtClean="0"/>
              <a:t>t</a:t>
            </a:r>
            <a:r>
              <a:rPr lang="en-US" dirty="0" smtClean="0"/>
              <a:t>) – N’ S ] USD T+2</a:t>
            </a:r>
          </a:p>
          <a:p>
            <a:endParaRPr lang="en-US" dirty="0"/>
          </a:p>
          <a:p>
            <a:r>
              <a:rPr lang="en-US" dirty="0" smtClean="0"/>
              <a:t>We’ll choose N’ such that the USD notional is zero</a:t>
            </a:r>
          </a:p>
          <a:p>
            <a:pPr lvl="1"/>
            <a:r>
              <a:rPr lang="en-US" dirty="0" smtClean="0"/>
              <a:t>N’ = N </a:t>
            </a:r>
            <a:r>
              <a:rPr lang="en-US" dirty="0"/>
              <a:t>F</a:t>
            </a:r>
            <a:r>
              <a:rPr lang="en-US" baseline="-25000" dirty="0"/>
              <a:t>1</a:t>
            </a:r>
            <a:r>
              <a:rPr lang="en-US" dirty="0"/>
              <a:t> (1+r </a:t>
            </a:r>
            <a:r>
              <a:rPr lang="en-US" dirty="0" err="1">
                <a:latin typeface="Symbol" charset="2"/>
                <a:cs typeface="Symbol" charset="2"/>
              </a:rPr>
              <a:t>D</a:t>
            </a:r>
            <a:r>
              <a:rPr lang="en-US" dirty="0" err="1"/>
              <a:t>t</a:t>
            </a:r>
            <a:r>
              <a:rPr lang="en-US" dirty="0" smtClean="0"/>
              <a:t>)/S</a:t>
            </a:r>
          </a:p>
          <a:p>
            <a:pPr lvl="1"/>
            <a:r>
              <a:rPr lang="en-US" dirty="0" smtClean="0"/>
              <a:t>Remember that </a:t>
            </a:r>
            <a:r>
              <a:rPr lang="en-US" dirty="0"/>
              <a:t>F</a:t>
            </a:r>
            <a:r>
              <a:rPr lang="en-US" baseline="-25000" dirty="0"/>
              <a:t>1</a:t>
            </a:r>
            <a:r>
              <a:rPr lang="en-US" dirty="0" smtClean="0"/>
              <a:t> is the forward to T+1</a:t>
            </a:r>
          </a:p>
          <a:p>
            <a:pPr lvl="1"/>
            <a:r>
              <a:rPr lang="en-US" dirty="0"/>
              <a:t>F</a:t>
            </a:r>
            <a:r>
              <a:rPr lang="en-US" baseline="-25000" dirty="0"/>
              <a:t>1</a:t>
            </a:r>
            <a:r>
              <a:rPr lang="en-US" dirty="0"/>
              <a:t> </a:t>
            </a:r>
            <a:r>
              <a:rPr lang="en-US" dirty="0" smtClean="0"/>
              <a:t>= S (1+q </a:t>
            </a:r>
            <a:r>
              <a:rPr lang="en-US" dirty="0" err="1" smtClean="0">
                <a:latin typeface="Symbol" charset="2"/>
                <a:cs typeface="Symbol" charset="2"/>
              </a:rPr>
              <a:t>D</a:t>
            </a:r>
            <a:r>
              <a:rPr lang="en-US" dirty="0" err="1" smtClean="0"/>
              <a:t>t</a:t>
            </a:r>
            <a:r>
              <a:rPr lang="en-US" dirty="0" smtClean="0"/>
              <a:t>)/(1+r </a:t>
            </a:r>
            <a:r>
              <a:rPr lang="en-US" dirty="0" err="1" smtClean="0">
                <a:latin typeface="Symbol" charset="2"/>
                <a:cs typeface="Symbol" charset="2"/>
              </a:rPr>
              <a:t>D</a:t>
            </a:r>
            <a:r>
              <a:rPr lang="en-US" dirty="0" err="1" smtClean="0"/>
              <a:t>t</a:t>
            </a:r>
            <a:r>
              <a:rPr lang="en-US" dirty="0" smtClean="0"/>
              <a:t>), so N’ = N (1+q </a:t>
            </a:r>
            <a:r>
              <a:rPr lang="en-US" dirty="0" err="1" smtClean="0">
                <a:latin typeface="Symbol" charset="2"/>
                <a:cs typeface="Symbol" charset="2"/>
              </a:rPr>
              <a:t>D</a:t>
            </a:r>
            <a:r>
              <a:rPr lang="en-US" dirty="0" err="1" smtClean="0"/>
              <a:t>t</a:t>
            </a:r>
            <a:r>
              <a:rPr lang="en-US" dirty="0" smtClean="0"/>
              <a:t>)</a:t>
            </a:r>
          </a:p>
          <a:p>
            <a:pPr lvl="2"/>
            <a:r>
              <a:rPr lang="en-US" dirty="0" smtClean="0"/>
              <a:t>q = EUR interest rate; so accruing up at EUR interest rate implied from forwards and the </a:t>
            </a:r>
            <a:r>
              <a:rPr lang="en-US" dirty="0"/>
              <a:t>F</a:t>
            </a:r>
            <a:r>
              <a:rPr lang="en-US" dirty="0" smtClean="0"/>
              <a:t>ed funds effective rate</a:t>
            </a:r>
          </a:p>
          <a:p>
            <a:endParaRPr lang="en-US" dirty="0"/>
          </a:p>
          <a:p>
            <a:r>
              <a:rPr lang="en-US" dirty="0" smtClean="0"/>
              <a:t>Lot of work just to figure out how to roll!</a:t>
            </a:r>
          </a:p>
          <a:p>
            <a:pPr lvl="1"/>
            <a:r>
              <a:rPr lang="en-US" dirty="0" smtClean="0"/>
              <a:t>Typical of index construction – loads of finicky little details</a:t>
            </a:r>
            <a:endParaRPr lang="en-US" dirty="0"/>
          </a:p>
        </p:txBody>
      </p:sp>
    </p:spTree>
    <p:extLst>
      <p:ext uri="{BB962C8B-B14F-4D97-AF65-F5344CB8AC3E}">
        <p14:creationId xmlns:p14="http://schemas.microsoft.com/office/powerpoint/2010/main" val="2431931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18674</TotalTime>
  <Words>3151</Words>
  <Application>Microsoft Macintosh PowerPoint</Application>
  <PresentationFormat>On-screen Show (4:3)</PresentationFormat>
  <Paragraphs>368</Paragraphs>
  <Slides>36</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Adjacency</vt:lpstr>
      <vt:lpstr>Equation</vt:lpstr>
      <vt:lpstr>Lecture 7: Algorithmic Indexes</vt:lpstr>
      <vt:lpstr>Regular Indexes</vt:lpstr>
      <vt:lpstr>Tradable Indexes</vt:lpstr>
      <vt:lpstr>Tradable Indexes</vt:lpstr>
      <vt:lpstr>Tradable Index</vt:lpstr>
      <vt:lpstr>EUR Tracker Index</vt:lpstr>
      <vt:lpstr>EUR Tracker Index</vt:lpstr>
      <vt:lpstr>EUR Tracker Index</vt:lpstr>
      <vt:lpstr>EUR Tracker Index</vt:lpstr>
      <vt:lpstr>EUR Tracker Index</vt:lpstr>
      <vt:lpstr>EUR Tracker Index</vt:lpstr>
      <vt:lpstr>EUR Tracker Index</vt:lpstr>
      <vt:lpstr>Index Trading</vt:lpstr>
      <vt:lpstr>Hedging a Tradable Index</vt:lpstr>
      <vt:lpstr>Hedging a Tradable Index</vt:lpstr>
      <vt:lpstr>Tradable Indexes &amp; OTC</vt:lpstr>
      <vt:lpstr>Fees in Tradable Indexes</vt:lpstr>
      <vt:lpstr>Beta Indexes</vt:lpstr>
      <vt:lpstr>Beta Indexes</vt:lpstr>
      <vt:lpstr>Carry Indexes</vt:lpstr>
      <vt:lpstr>Carry Indexes</vt:lpstr>
      <vt:lpstr>Short Vol Indexes</vt:lpstr>
      <vt:lpstr>Short Vol Indexes</vt:lpstr>
      <vt:lpstr>Short Vol Indexes</vt:lpstr>
      <vt:lpstr>Short Vol Indexes</vt:lpstr>
      <vt:lpstr>Short Vol Indexes</vt:lpstr>
      <vt:lpstr>Vol Control</vt:lpstr>
      <vt:lpstr>Vol Control</vt:lpstr>
      <vt:lpstr>Vol Control</vt:lpstr>
      <vt:lpstr>Vol Control</vt:lpstr>
      <vt:lpstr>Vol Control</vt:lpstr>
      <vt:lpstr>Vol Control</vt:lpstr>
      <vt:lpstr>Course Summary</vt:lpstr>
      <vt:lpstr>Course Summary</vt:lpstr>
      <vt:lpstr>Course Summary</vt:lpstr>
      <vt:lpstr>Final Exam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509</cp:revision>
  <dcterms:created xsi:type="dcterms:W3CDTF">2014-10-25T13:45:56Z</dcterms:created>
  <dcterms:modified xsi:type="dcterms:W3CDTF">2015-10-19T17:38:08Z</dcterms:modified>
</cp:coreProperties>
</file>