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3" r:id="rId3"/>
    <p:sldId id="268" r:id="rId4"/>
    <p:sldId id="272" r:id="rId5"/>
    <p:sldId id="273" r:id="rId6"/>
    <p:sldId id="267" r:id="rId7"/>
    <p:sldId id="275" r:id="rId8"/>
    <p:sldId id="266" r:id="rId9"/>
    <p:sldId id="270" r:id="rId10"/>
    <p:sldId id="265" r:id="rId11"/>
    <p:sldId id="264" r:id="rId12"/>
    <p:sldId id="271"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286"/>
    <p:restoredTop sz="96517" autoAdjust="0"/>
  </p:normalViewPr>
  <p:slideViewPr>
    <p:cSldViewPr snapToGrid="0">
      <p:cViewPr varScale="1">
        <p:scale>
          <a:sx n="119" d="100"/>
          <a:sy n="119" d="100"/>
        </p:scale>
        <p:origin x="60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695FFE-B66B-F848-95E2-CE2BDD91ED9C}" type="datetimeFigureOut">
              <a:rPr lang="en-US" smtClean="0"/>
              <a:t>7/28/2023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A099D3-835C-2C48-8D4B-0D13ACBCB2C0}" type="slidenum">
              <a:rPr lang="en-US" smtClean="0"/>
              <a:t>‹#›</a:t>
            </a:fld>
            <a:endParaRPr lang="en-US"/>
          </a:p>
        </p:txBody>
      </p:sp>
    </p:spTree>
    <p:extLst>
      <p:ext uri="{BB962C8B-B14F-4D97-AF65-F5344CB8AC3E}">
        <p14:creationId xmlns:p14="http://schemas.microsoft.com/office/powerpoint/2010/main" val="474589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A099D3-835C-2C48-8D4B-0D13ACBCB2C0}" type="slidenum">
              <a:rPr lang="en-US" smtClean="0"/>
              <a:t>4</a:t>
            </a:fld>
            <a:endParaRPr lang="en-US"/>
          </a:p>
        </p:txBody>
      </p:sp>
    </p:spTree>
    <p:extLst>
      <p:ext uri="{BB962C8B-B14F-4D97-AF65-F5344CB8AC3E}">
        <p14:creationId xmlns:p14="http://schemas.microsoft.com/office/powerpoint/2010/main" val="9183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A099D3-835C-2C48-8D4B-0D13ACBCB2C0}" type="slidenum">
              <a:rPr lang="en-US" smtClean="0"/>
              <a:t>11</a:t>
            </a:fld>
            <a:endParaRPr lang="en-US"/>
          </a:p>
        </p:txBody>
      </p:sp>
    </p:spTree>
    <p:extLst>
      <p:ext uri="{BB962C8B-B14F-4D97-AF65-F5344CB8AC3E}">
        <p14:creationId xmlns:p14="http://schemas.microsoft.com/office/powerpoint/2010/main" val="3721342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A099D3-835C-2C48-8D4B-0D13ACBCB2C0}" type="slidenum">
              <a:rPr lang="en-US" smtClean="0"/>
              <a:t>12</a:t>
            </a:fld>
            <a:endParaRPr lang="en-US"/>
          </a:p>
        </p:txBody>
      </p:sp>
    </p:spTree>
    <p:extLst>
      <p:ext uri="{BB962C8B-B14F-4D97-AF65-F5344CB8AC3E}">
        <p14:creationId xmlns:p14="http://schemas.microsoft.com/office/powerpoint/2010/main" val="2029105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82AD1-5B9D-BFFF-7535-78C6BAF3E6C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B5DC175-495F-6037-1FED-9403B587C5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011D637-37AC-041D-88FC-4B78417640B2}"/>
              </a:ext>
            </a:extLst>
          </p:cNvPr>
          <p:cNvSpPr>
            <a:spLocks noGrp="1"/>
          </p:cNvSpPr>
          <p:nvPr>
            <p:ph type="dt" sz="half" idx="10"/>
          </p:nvPr>
        </p:nvSpPr>
        <p:spPr/>
        <p:txBody>
          <a:bodyPr/>
          <a:lstStyle/>
          <a:p>
            <a:fld id="{7C7A9C5E-29BF-A14E-9F0E-443C3AA58823}" type="datetimeFigureOut">
              <a:rPr lang="en-US" smtClean="0"/>
              <a:t>7/28/2023</a:t>
            </a:fld>
            <a:endParaRPr lang="en-US"/>
          </a:p>
        </p:txBody>
      </p:sp>
      <p:sp>
        <p:nvSpPr>
          <p:cNvPr id="5" name="Footer Placeholder 4">
            <a:extLst>
              <a:ext uri="{FF2B5EF4-FFF2-40B4-BE49-F238E27FC236}">
                <a16:creationId xmlns:a16="http://schemas.microsoft.com/office/drawing/2014/main" id="{4D0FB73B-76DB-841F-352D-5A534ECEFA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EE6CD6-618C-FF47-3B51-F52D801D5B73}"/>
              </a:ext>
            </a:extLst>
          </p:cNvPr>
          <p:cNvSpPr>
            <a:spLocks noGrp="1"/>
          </p:cNvSpPr>
          <p:nvPr>
            <p:ph type="sldNum" sz="quarter" idx="12"/>
          </p:nvPr>
        </p:nvSpPr>
        <p:spPr/>
        <p:txBody>
          <a:bodyPr/>
          <a:lstStyle/>
          <a:p>
            <a:fld id="{ED947D93-4F71-5D4F-9772-4B56E12DDA35}" type="slidenum">
              <a:rPr lang="en-US" smtClean="0"/>
              <a:t>‹#›</a:t>
            </a:fld>
            <a:endParaRPr lang="en-US"/>
          </a:p>
        </p:txBody>
      </p:sp>
    </p:spTree>
    <p:extLst>
      <p:ext uri="{BB962C8B-B14F-4D97-AF65-F5344CB8AC3E}">
        <p14:creationId xmlns:p14="http://schemas.microsoft.com/office/powerpoint/2010/main" val="2929886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85435-186E-7554-D2CF-1A26D5255AC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32B020F-6366-59F1-43B6-5EF8A1BB455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A202735-8D96-C332-67DF-B6A2C94DEA47}"/>
              </a:ext>
            </a:extLst>
          </p:cNvPr>
          <p:cNvSpPr>
            <a:spLocks noGrp="1"/>
          </p:cNvSpPr>
          <p:nvPr>
            <p:ph type="dt" sz="half" idx="10"/>
          </p:nvPr>
        </p:nvSpPr>
        <p:spPr/>
        <p:txBody>
          <a:bodyPr/>
          <a:lstStyle/>
          <a:p>
            <a:fld id="{7C7A9C5E-29BF-A14E-9F0E-443C3AA58823}" type="datetimeFigureOut">
              <a:rPr lang="en-US" smtClean="0"/>
              <a:t>7/28/2023</a:t>
            </a:fld>
            <a:endParaRPr lang="en-US"/>
          </a:p>
        </p:txBody>
      </p:sp>
      <p:sp>
        <p:nvSpPr>
          <p:cNvPr id="5" name="Footer Placeholder 4">
            <a:extLst>
              <a:ext uri="{FF2B5EF4-FFF2-40B4-BE49-F238E27FC236}">
                <a16:creationId xmlns:a16="http://schemas.microsoft.com/office/drawing/2014/main" id="{302DB2B5-3E89-9A44-561E-7EDABC780D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A3F7BF-4BDC-4ECE-2861-C446022AE272}"/>
              </a:ext>
            </a:extLst>
          </p:cNvPr>
          <p:cNvSpPr>
            <a:spLocks noGrp="1"/>
          </p:cNvSpPr>
          <p:nvPr>
            <p:ph type="sldNum" sz="quarter" idx="12"/>
          </p:nvPr>
        </p:nvSpPr>
        <p:spPr/>
        <p:txBody>
          <a:bodyPr/>
          <a:lstStyle/>
          <a:p>
            <a:fld id="{ED947D93-4F71-5D4F-9772-4B56E12DDA35}" type="slidenum">
              <a:rPr lang="en-US" smtClean="0"/>
              <a:t>‹#›</a:t>
            </a:fld>
            <a:endParaRPr lang="en-US"/>
          </a:p>
        </p:txBody>
      </p:sp>
    </p:spTree>
    <p:extLst>
      <p:ext uri="{BB962C8B-B14F-4D97-AF65-F5344CB8AC3E}">
        <p14:creationId xmlns:p14="http://schemas.microsoft.com/office/powerpoint/2010/main" val="944767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A8FEF1-F4D0-E076-6946-163E978B575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8B0BF69-F05B-5314-04D2-B95234ABED9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8C750F5-1F88-B8D0-62D5-A1D091834AD0}"/>
              </a:ext>
            </a:extLst>
          </p:cNvPr>
          <p:cNvSpPr>
            <a:spLocks noGrp="1"/>
          </p:cNvSpPr>
          <p:nvPr>
            <p:ph type="dt" sz="half" idx="10"/>
          </p:nvPr>
        </p:nvSpPr>
        <p:spPr/>
        <p:txBody>
          <a:bodyPr/>
          <a:lstStyle/>
          <a:p>
            <a:fld id="{7C7A9C5E-29BF-A14E-9F0E-443C3AA58823}" type="datetimeFigureOut">
              <a:rPr lang="en-US" smtClean="0"/>
              <a:t>7/28/2023</a:t>
            </a:fld>
            <a:endParaRPr lang="en-US"/>
          </a:p>
        </p:txBody>
      </p:sp>
      <p:sp>
        <p:nvSpPr>
          <p:cNvPr id="5" name="Footer Placeholder 4">
            <a:extLst>
              <a:ext uri="{FF2B5EF4-FFF2-40B4-BE49-F238E27FC236}">
                <a16:creationId xmlns:a16="http://schemas.microsoft.com/office/drawing/2014/main" id="{4C6AD59A-CFF5-EFC3-0FC9-F105B83A83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E10DD-0BF2-F74A-FA45-AD040A1EE8D2}"/>
              </a:ext>
            </a:extLst>
          </p:cNvPr>
          <p:cNvSpPr>
            <a:spLocks noGrp="1"/>
          </p:cNvSpPr>
          <p:nvPr>
            <p:ph type="sldNum" sz="quarter" idx="12"/>
          </p:nvPr>
        </p:nvSpPr>
        <p:spPr/>
        <p:txBody>
          <a:bodyPr/>
          <a:lstStyle/>
          <a:p>
            <a:fld id="{ED947D93-4F71-5D4F-9772-4B56E12DDA35}" type="slidenum">
              <a:rPr lang="en-US" smtClean="0"/>
              <a:t>‹#›</a:t>
            </a:fld>
            <a:endParaRPr lang="en-US"/>
          </a:p>
        </p:txBody>
      </p:sp>
    </p:spTree>
    <p:extLst>
      <p:ext uri="{BB962C8B-B14F-4D97-AF65-F5344CB8AC3E}">
        <p14:creationId xmlns:p14="http://schemas.microsoft.com/office/powerpoint/2010/main" val="600025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B6B36-1E19-EF78-E700-B384B28E9F7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EE2F6B7-C32E-D5B5-D54D-A129F1559A2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5E1F8AD-0C87-BB5A-0497-D5E214E15E91}"/>
              </a:ext>
            </a:extLst>
          </p:cNvPr>
          <p:cNvSpPr>
            <a:spLocks noGrp="1"/>
          </p:cNvSpPr>
          <p:nvPr>
            <p:ph type="dt" sz="half" idx="10"/>
          </p:nvPr>
        </p:nvSpPr>
        <p:spPr/>
        <p:txBody>
          <a:bodyPr/>
          <a:lstStyle/>
          <a:p>
            <a:fld id="{7C7A9C5E-29BF-A14E-9F0E-443C3AA58823}" type="datetimeFigureOut">
              <a:rPr lang="en-US" smtClean="0"/>
              <a:t>7/28/2023</a:t>
            </a:fld>
            <a:endParaRPr lang="en-US"/>
          </a:p>
        </p:txBody>
      </p:sp>
      <p:sp>
        <p:nvSpPr>
          <p:cNvPr id="5" name="Footer Placeholder 4">
            <a:extLst>
              <a:ext uri="{FF2B5EF4-FFF2-40B4-BE49-F238E27FC236}">
                <a16:creationId xmlns:a16="http://schemas.microsoft.com/office/drawing/2014/main" id="{1E38B791-9E66-DF88-CFBD-1D52BA9070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8356F2-E552-818A-C5E4-D633F2123F37}"/>
              </a:ext>
            </a:extLst>
          </p:cNvPr>
          <p:cNvSpPr>
            <a:spLocks noGrp="1"/>
          </p:cNvSpPr>
          <p:nvPr>
            <p:ph type="sldNum" sz="quarter" idx="12"/>
          </p:nvPr>
        </p:nvSpPr>
        <p:spPr/>
        <p:txBody>
          <a:bodyPr/>
          <a:lstStyle/>
          <a:p>
            <a:fld id="{ED947D93-4F71-5D4F-9772-4B56E12DDA35}" type="slidenum">
              <a:rPr lang="en-US" smtClean="0"/>
              <a:t>‹#›</a:t>
            </a:fld>
            <a:endParaRPr lang="en-US"/>
          </a:p>
        </p:txBody>
      </p:sp>
    </p:spTree>
    <p:extLst>
      <p:ext uri="{BB962C8B-B14F-4D97-AF65-F5344CB8AC3E}">
        <p14:creationId xmlns:p14="http://schemas.microsoft.com/office/powerpoint/2010/main" val="652201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07CDC-4C3F-B790-D6D7-59AB9566F87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F0E693A-79AB-F8DD-A4AB-67D22CB67F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7E8CF06-4883-3D59-F781-009ACC33B3C1}"/>
              </a:ext>
            </a:extLst>
          </p:cNvPr>
          <p:cNvSpPr>
            <a:spLocks noGrp="1"/>
          </p:cNvSpPr>
          <p:nvPr>
            <p:ph type="dt" sz="half" idx="10"/>
          </p:nvPr>
        </p:nvSpPr>
        <p:spPr/>
        <p:txBody>
          <a:bodyPr/>
          <a:lstStyle/>
          <a:p>
            <a:fld id="{7C7A9C5E-29BF-A14E-9F0E-443C3AA58823}" type="datetimeFigureOut">
              <a:rPr lang="en-US" smtClean="0"/>
              <a:t>7/28/2023</a:t>
            </a:fld>
            <a:endParaRPr lang="en-US"/>
          </a:p>
        </p:txBody>
      </p:sp>
      <p:sp>
        <p:nvSpPr>
          <p:cNvPr id="5" name="Footer Placeholder 4">
            <a:extLst>
              <a:ext uri="{FF2B5EF4-FFF2-40B4-BE49-F238E27FC236}">
                <a16:creationId xmlns:a16="http://schemas.microsoft.com/office/drawing/2014/main" id="{E600E002-12B8-EB87-6FD2-4017F9503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516F35-CB11-75EA-CB21-D943ECAA3C08}"/>
              </a:ext>
            </a:extLst>
          </p:cNvPr>
          <p:cNvSpPr>
            <a:spLocks noGrp="1"/>
          </p:cNvSpPr>
          <p:nvPr>
            <p:ph type="sldNum" sz="quarter" idx="12"/>
          </p:nvPr>
        </p:nvSpPr>
        <p:spPr/>
        <p:txBody>
          <a:bodyPr/>
          <a:lstStyle/>
          <a:p>
            <a:fld id="{ED947D93-4F71-5D4F-9772-4B56E12DDA35}" type="slidenum">
              <a:rPr lang="en-US" smtClean="0"/>
              <a:t>‹#›</a:t>
            </a:fld>
            <a:endParaRPr lang="en-US"/>
          </a:p>
        </p:txBody>
      </p:sp>
    </p:spTree>
    <p:extLst>
      <p:ext uri="{BB962C8B-B14F-4D97-AF65-F5344CB8AC3E}">
        <p14:creationId xmlns:p14="http://schemas.microsoft.com/office/powerpoint/2010/main" val="3311389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C7B0C-3DFF-2F6E-5B00-A100645850F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1803BFD-9A5D-F845-1F04-708FC6D178A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AA12F4F-4BDA-C392-5413-D6B6BDA7FC0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FF43743-9997-9328-CC6A-887A90E0BA80}"/>
              </a:ext>
            </a:extLst>
          </p:cNvPr>
          <p:cNvSpPr>
            <a:spLocks noGrp="1"/>
          </p:cNvSpPr>
          <p:nvPr>
            <p:ph type="dt" sz="half" idx="10"/>
          </p:nvPr>
        </p:nvSpPr>
        <p:spPr/>
        <p:txBody>
          <a:bodyPr/>
          <a:lstStyle/>
          <a:p>
            <a:fld id="{7C7A9C5E-29BF-A14E-9F0E-443C3AA58823}" type="datetimeFigureOut">
              <a:rPr lang="en-US" smtClean="0"/>
              <a:t>7/28/2023</a:t>
            </a:fld>
            <a:endParaRPr lang="en-US"/>
          </a:p>
        </p:txBody>
      </p:sp>
      <p:sp>
        <p:nvSpPr>
          <p:cNvPr id="6" name="Footer Placeholder 5">
            <a:extLst>
              <a:ext uri="{FF2B5EF4-FFF2-40B4-BE49-F238E27FC236}">
                <a16:creationId xmlns:a16="http://schemas.microsoft.com/office/drawing/2014/main" id="{F9D90B41-02F8-005E-1D65-6082FD7AF5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9C8972-FC74-007D-CA94-37CCFC4ED59A}"/>
              </a:ext>
            </a:extLst>
          </p:cNvPr>
          <p:cNvSpPr>
            <a:spLocks noGrp="1"/>
          </p:cNvSpPr>
          <p:nvPr>
            <p:ph type="sldNum" sz="quarter" idx="12"/>
          </p:nvPr>
        </p:nvSpPr>
        <p:spPr/>
        <p:txBody>
          <a:bodyPr/>
          <a:lstStyle/>
          <a:p>
            <a:fld id="{ED947D93-4F71-5D4F-9772-4B56E12DDA35}" type="slidenum">
              <a:rPr lang="en-US" smtClean="0"/>
              <a:t>‹#›</a:t>
            </a:fld>
            <a:endParaRPr lang="en-US"/>
          </a:p>
        </p:txBody>
      </p:sp>
    </p:spTree>
    <p:extLst>
      <p:ext uri="{BB962C8B-B14F-4D97-AF65-F5344CB8AC3E}">
        <p14:creationId xmlns:p14="http://schemas.microsoft.com/office/powerpoint/2010/main" val="1447283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A95C1-E1FC-39BE-0638-42C58F52D57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D49FCB5-E2D4-89C2-3B3F-FFA37CEA67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6BB62A7-DFBC-5C2B-B757-E9317020DA6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F22637A-8EB9-313A-79CB-A3FB8E36A1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F2165E0-C1B7-5E34-E5DA-69EFD2A12EA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FCC6907-E94B-CF64-5603-56176DDC7329}"/>
              </a:ext>
            </a:extLst>
          </p:cNvPr>
          <p:cNvSpPr>
            <a:spLocks noGrp="1"/>
          </p:cNvSpPr>
          <p:nvPr>
            <p:ph type="dt" sz="half" idx="10"/>
          </p:nvPr>
        </p:nvSpPr>
        <p:spPr/>
        <p:txBody>
          <a:bodyPr/>
          <a:lstStyle/>
          <a:p>
            <a:fld id="{7C7A9C5E-29BF-A14E-9F0E-443C3AA58823}" type="datetimeFigureOut">
              <a:rPr lang="en-US" smtClean="0"/>
              <a:t>7/28/2023</a:t>
            </a:fld>
            <a:endParaRPr lang="en-US"/>
          </a:p>
        </p:txBody>
      </p:sp>
      <p:sp>
        <p:nvSpPr>
          <p:cNvPr id="8" name="Footer Placeholder 7">
            <a:extLst>
              <a:ext uri="{FF2B5EF4-FFF2-40B4-BE49-F238E27FC236}">
                <a16:creationId xmlns:a16="http://schemas.microsoft.com/office/drawing/2014/main" id="{77DA2F0E-29A5-15F7-39BE-95479E3089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70DF96-B0D0-3954-E2E4-967C1F970E0E}"/>
              </a:ext>
            </a:extLst>
          </p:cNvPr>
          <p:cNvSpPr>
            <a:spLocks noGrp="1"/>
          </p:cNvSpPr>
          <p:nvPr>
            <p:ph type="sldNum" sz="quarter" idx="12"/>
          </p:nvPr>
        </p:nvSpPr>
        <p:spPr/>
        <p:txBody>
          <a:bodyPr/>
          <a:lstStyle/>
          <a:p>
            <a:fld id="{ED947D93-4F71-5D4F-9772-4B56E12DDA35}" type="slidenum">
              <a:rPr lang="en-US" smtClean="0"/>
              <a:t>‹#›</a:t>
            </a:fld>
            <a:endParaRPr lang="en-US"/>
          </a:p>
        </p:txBody>
      </p:sp>
    </p:spTree>
    <p:extLst>
      <p:ext uri="{BB962C8B-B14F-4D97-AF65-F5344CB8AC3E}">
        <p14:creationId xmlns:p14="http://schemas.microsoft.com/office/powerpoint/2010/main" val="3763064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0F896-0F85-DBB2-971E-E011D37207A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AB5E675-6EAC-CCA5-A891-205906F2F509}"/>
              </a:ext>
            </a:extLst>
          </p:cNvPr>
          <p:cNvSpPr>
            <a:spLocks noGrp="1"/>
          </p:cNvSpPr>
          <p:nvPr>
            <p:ph type="dt" sz="half" idx="10"/>
          </p:nvPr>
        </p:nvSpPr>
        <p:spPr/>
        <p:txBody>
          <a:bodyPr/>
          <a:lstStyle/>
          <a:p>
            <a:fld id="{7C7A9C5E-29BF-A14E-9F0E-443C3AA58823}" type="datetimeFigureOut">
              <a:rPr lang="en-US" smtClean="0"/>
              <a:t>7/28/2023</a:t>
            </a:fld>
            <a:endParaRPr lang="en-US"/>
          </a:p>
        </p:txBody>
      </p:sp>
      <p:sp>
        <p:nvSpPr>
          <p:cNvPr id="4" name="Footer Placeholder 3">
            <a:extLst>
              <a:ext uri="{FF2B5EF4-FFF2-40B4-BE49-F238E27FC236}">
                <a16:creationId xmlns:a16="http://schemas.microsoft.com/office/drawing/2014/main" id="{9BF8CC03-3BFE-399B-E492-4EF7A212DF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7EAD8D-4934-1C7F-FC65-190D8BEAA8F9}"/>
              </a:ext>
            </a:extLst>
          </p:cNvPr>
          <p:cNvSpPr>
            <a:spLocks noGrp="1"/>
          </p:cNvSpPr>
          <p:nvPr>
            <p:ph type="sldNum" sz="quarter" idx="12"/>
          </p:nvPr>
        </p:nvSpPr>
        <p:spPr/>
        <p:txBody>
          <a:bodyPr/>
          <a:lstStyle/>
          <a:p>
            <a:fld id="{ED947D93-4F71-5D4F-9772-4B56E12DDA35}" type="slidenum">
              <a:rPr lang="en-US" smtClean="0"/>
              <a:t>‹#›</a:t>
            </a:fld>
            <a:endParaRPr lang="en-US"/>
          </a:p>
        </p:txBody>
      </p:sp>
    </p:spTree>
    <p:extLst>
      <p:ext uri="{BB962C8B-B14F-4D97-AF65-F5344CB8AC3E}">
        <p14:creationId xmlns:p14="http://schemas.microsoft.com/office/powerpoint/2010/main" val="2660865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CC3C51-5B7E-2483-FA89-FE5CAB97C7E3}"/>
              </a:ext>
            </a:extLst>
          </p:cNvPr>
          <p:cNvSpPr>
            <a:spLocks noGrp="1"/>
          </p:cNvSpPr>
          <p:nvPr>
            <p:ph type="dt" sz="half" idx="10"/>
          </p:nvPr>
        </p:nvSpPr>
        <p:spPr/>
        <p:txBody>
          <a:bodyPr/>
          <a:lstStyle/>
          <a:p>
            <a:fld id="{7C7A9C5E-29BF-A14E-9F0E-443C3AA58823}" type="datetimeFigureOut">
              <a:rPr lang="en-US" smtClean="0"/>
              <a:t>7/28/2023</a:t>
            </a:fld>
            <a:endParaRPr lang="en-US"/>
          </a:p>
        </p:txBody>
      </p:sp>
      <p:sp>
        <p:nvSpPr>
          <p:cNvPr id="3" name="Footer Placeholder 2">
            <a:extLst>
              <a:ext uri="{FF2B5EF4-FFF2-40B4-BE49-F238E27FC236}">
                <a16:creationId xmlns:a16="http://schemas.microsoft.com/office/drawing/2014/main" id="{9E91C785-FFE7-BD6B-57D6-67B2FDEFE4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ECE24-1C93-17C9-AA6E-20DD68185634}"/>
              </a:ext>
            </a:extLst>
          </p:cNvPr>
          <p:cNvSpPr>
            <a:spLocks noGrp="1"/>
          </p:cNvSpPr>
          <p:nvPr>
            <p:ph type="sldNum" sz="quarter" idx="12"/>
          </p:nvPr>
        </p:nvSpPr>
        <p:spPr/>
        <p:txBody>
          <a:bodyPr/>
          <a:lstStyle/>
          <a:p>
            <a:fld id="{ED947D93-4F71-5D4F-9772-4B56E12DDA35}" type="slidenum">
              <a:rPr lang="en-US" smtClean="0"/>
              <a:t>‹#›</a:t>
            </a:fld>
            <a:endParaRPr lang="en-US"/>
          </a:p>
        </p:txBody>
      </p:sp>
    </p:spTree>
    <p:extLst>
      <p:ext uri="{BB962C8B-B14F-4D97-AF65-F5344CB8AC3E}">
        <p14:creationId xmlns:p14="http://schemas.microsoft.com/office/powerpoint/2010/main" val="304557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EECDD-82CE-B4AC-C618-4B9B3DD44E2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4C4B712-8E05-FB20-C3AD-8FFE49CA4A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A6C70E1-56E1-EBCF-8630-7BB2862B85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A05990F-B961-71EB-1470-3AC3D4E27775}"/>
              </a:ext>
            </a:extLst>
          </p:cNvPr>
          <p:cNvSpPr>
            <a:spLocks noGrp="1"/>
          </p:cNvSpPr>
          <p:nvPr>
            <p:ph type="dt" sz="half" idx="10"/>
          </p:nvPr>
        </p:nvSpPr>
        <p:spPr/>
        <p:txBody>
          <a:bodyPr/>
          <a:lstStyle/>
          <a:p>
            <a:fld id="{7C7A9C5E-29BF-A14E-9F0E-443C3AA58823}" type="datetimeFigureOut">
              <a:rPr lang="en-US" smtClean="0"/>
              <a:t>7/28/2023</a:t>
            </a:fld>
            <a:endParaRPr lang="en-US"/>
          </a:p>
        </p:txBody>
      </p:sp>
      <p:sp>
        <p:nvSpPr>
          <p:cNvPr id="6" name="Footer Placeholder 5">
            <a:extLst>
              <a:ext uri="{FF2B5EF4-FFF2-40B4-BE49-F238E27FC236}">
                <a16:creationId xmlns:a16="http://schemas.microsoft.com/office/drawing/2014/main" id="{601CC5FA-FDFA-EF42-851A-D4C3D746E3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691937-7B25-CAFD-90D3-28399FF3C8D8}"/>
              </a:ext>
            </a:extLst>
          </p:cNvPr>
          <p:cNvSpPr>
            <a:spLocks noGrp="1"/>
          </p:cNvSpPr>
          <p:nvPr>
            <p:ph type="sldNum" sz="quarter" idx="12"/>
          </p:nvPr>
        </p:nvSpPr>
        <p:spPr/>
        <p:txBody>
          <a:bodyPr/>
          <a:lstStyle/>
          <a:p>
            <a:fld id="{ED947D93-4F71-5D4F-9772-4B56E12DDA35}" type="slidenum">
              <a:rPr lang="en-US" smtClean="0"/>
              <a:t>‹#›</a:t>
            </a:fld>
            <a:endParaRPr lang="en-US"/>
          </a:p>
        </p:txBody>
      </p:sp>
    </p:spTree>
    <p:extLst>
      <p:ext uri="{BB962C8B-B14F-4D97-AF65-F5344CB8AC3E}">
        <p14:creationId xmlns:p14="http://schemas.microsoft.com/office/powerpoint/2010/main" val="451163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A21CF-E084-EC47-DDFD-568CCE34FF9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5D5F667-5409-6F15-67C0-4DAA1CC72A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20E4F9-6C88-C66F-7024-ABA621E054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2F3B2FF-01F7-BD94-754A-75B5763A6957}"/>
              </a:ext>
            </a:extLst>
          </p:cNvPr>
          <p:cNvSpPr>
            <a:spLocks noGrp="1"/>
          </p:cNvSpPr>
          <p:nvPr>
            <p:ph type="dt" sz="half" idx="10"/>
          </p:nvPr>
        </p:nvSpPr>
        <p:spPr/>
        <p:txBody>
          <a:bodyPr/>
          <a:lstStyle/>
          <a:p>
            <a:fld id="{7C7A9C5E-29BF-A14E-9F0E-443C3AA58823}" type="datetimeFigureOut">
              <a:rPr lang="en-US" smtClean="0"/>
              <a:t>7/28/2023</a:t>
            </a:fld>
            <a:endParaRPr lang="en-US"/>
          </a:p>
        </p:txBody>
      </p:sp>
      <p:sp>
        <p:nvSpPr>
          <p:cNvPr id="6" name="Footer Placeholder 5">
            <a:extLst>
              <a:ext uri="{FF2B5EF4-FFF2-40B4-BE49-F238E27FC236}">
                <a16:creationId xmlns:a16="http://schemas.microsoft.com/office/drawing/2014/main" id="{0FD67DE5-1560-E607-3CC9-C1B84BA3C2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27F3AA-D863-F7D6-D9BA-E2BE53963743}"/>
              </a:ext>
            </a:extLst>
          </p:cNvPr>
          <p:cNvSpPr>
            <a:spLocks noGrp="1"/>
          </p:cNvSpPr>
          <p:nvPr>
            <p:ph type="sldNum" sz="quarter" idx="12"/>
          </p:nvPr>
        </p:nvSpPr>
        <p:spPr/>
        <p:txBody>
          <a:bodyPr/>
          <a:lstStyle/>
          <a:p>
            <a:fld id="{ED947D93-4F71-5D4F-9772-4B56E12DDA35}" type="slidenum">
              <a:rPr lang="en-US" smtClean="0"/>
              <a:t>‹#›</a:t>
            </a:fld>
            <a:endParaRPr lang="en-US"/>
          </a:p>
        </p:txBody>
      </p:sp>
    </p:spTree>
    <p:extLst>
      <p:ext uri="{BB962C8B-B14F-4D97-AF65-F5344CB8AC3E}">
        <p14:creationId xmlns:p14="http://schemas.microsoft.com/office/powerpoint/2010/main" val="4226532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64F16F-53F8-7318-00D2-6FD2244AD6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749368E-DFB6-E142-7872-DDC537251F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86B5EF1-DE59-F142-4265-2BCB9D98D5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7A9C5E-29BF-A14E-9F0E-443C3AA58823}" type="datetimeFigureOut">
              <a:rPr lang="en-US" smtClean="0"/>
              <a:t>7/28/2023</a:t>
            </a:fld>
            <a:endParaRPr lang="en-US"/>
          </a:p>
        </p:txBody>
      </p:sp>
      <p:sp>
        <p:nvSpPr>
          <p:cNvPr id="5" name="Footer Placeholder 4">
            <a:extLst>
              <a:ext uri="{FF2B5EF4-FFF2-40B4-BE49-F238E27FC236}">
                <a16:creationId xmlns:a16="http://schemas.microsoft.com/office/drawing/2014/main" id="{C06E259A-B493-6721-C403-D9DA9FFD46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27B36C-F380-1B8D-B2E8-3310454637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947D93-4F71-5D4F-9772-4B56E12DDA35}" type="slidenum">
              <a:rPr lang="en-US" smtClean="0"/>
              <a:t>‹#›</a:t>
            </a:fld>
            <a:endParaRPr lang="en-US"/>
          </a:p>
        </p:txBody>
      </p:sp>
    </p:spTree>
    <p:extLst>
      <p:ext uri="{BB962C8B-B14F-4D97-AF65-F5344CB8AC3E}">
        <p14:creationId xmlns:p14="http://schemas.microsoft.com/office/powerpoint/2010/main" val="2288664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0sgjH5NWbNw"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cognitiveclass.ai/courses/coursev1:IBMSkillsNetwork+GPXX0W2REN+v1"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mailto:name@sg.ibm.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abvijaykumar.medium.com/prompt-engineering-retrieval-augmented-generation-rag-cd63cdc6b0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523C6-A604-109C-D42D-2E821F6B43D4}"/>
              </a:ext>
            </a:extLst>
          </p:cNvPr>
          <p:cNvSpPr>
            <a:spLocks noGrp="1"/>
          </p:cNvSpPr>
          <p:nvPr>
            <p:ph type="ctrTitle"/>
          </p:nvPr>
        </p:nvSpPr>
        <p:spPr/>
        <p:txBody>
          <a:bodyPr>
            <a:normAutofit/>
          </a:bodyPr>
          <a:lstStyle/>
          <a:p>
            <a:r>
              <a:rPr lang="en-SG" sz="4400" b="1" dirty="0"/>
              <a:t>IBM Technology Recommender</a:t>
            </a:r>
            <a:endParaRPr lang="en-US" sz="4400" dirty="0"/>
          </a:p>
        </p:txBody>
      </p:sp>
      <p:sp>
        <p:nvSpPr>
          <p:cNvPr id="3" name="Subtitle 2">
            <a:extLst>
              <a:ext uri="{FF2B5EF4-FFF2-40B4-BE49-F238E27FC236}">
                <a16:creationId xmlns:a16="http://schemas.microsoft.com/office/drawing/2014/main" id="{CE643136-A424-2313-F1F1-DD3A7EC89161}"/>
              </a:ext>
            </a:extLst>
          </p:cNvPr>
          <p:cNvSpPr>
            <a:spLocks noGrp="1"/>
          </p:cNvSpPr>
          <p:nvPr>
            <p:ph type="subTitle" idx="1"/>
          </p:nvPr>
        </p:nvSpPr>
        <p:spPr/>
        <p:txBody>
          <a:bodyPr/>
          <a:lstStyle/>
          <a:p>
            <a:r>
              <a:rPr lang="en-SG" sz="2400" dirty="0"/>
              <a:t>WatsonX-Singapore-Lions</a:t>
            </a:r>
            <a:endParaRPr lang="en-US" dirty="0"/>
          </a:p>
        </p:txBody>
      </p:sp>
    </p:spTree>
    <p:extLst>
      <p:ext uri="{BB962C8B-B14F-4D97-AF65-F5344CB8AC3E}">
        <p14:creationId xmlns:p14="http://schemas.microsoft.com/office/powerpoint/2010/main" val="2346500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13EB7-0310-FCEA-B20C-CA7D2BE0AA07}"/>
              </a:ext>
            </a:extLst>
          </p:cNvPr>
          <p:cNvSpPr>
            <a:spLocks noGrp="1"/>
          </p:cNvSpPr>
          <p:nvPr>
            <p:ph type="title"/>
          </p:nvPr>
        </p:nvSpPr>
        <p:spPr/>
        <p:txBody>
          <a:bodyPr/>
          <a:lstStyle/>
          <a:p>
            <a:r>
              <a:rPr lang="en-US" dirty="0"/>
              <a:t>Required Data Sets </a:t>
            </a:r>
          </a:p>
        </p:txBody>
      </p:sp>
      <p:graphicFrame>
        <p:nvGraphicFramePr>
          <p:cNvPr id="4" name="Table 4">
            <a:extLst>
              <a:ext uri="{FF2B5EF4-FFF2-40B4-BE49-F238E27FC236}">
                <a16:creationId xmlns:a16="http://schemas.microsoft.com/office/drawing/2014/main" id="{2AB04A90-4939-3020-0890-6F6BF6B71781}"/>
              </a:ext>
            </a:extLst>
          </p:cNvPr>
          <p:cNvGraphicFramePr>
            <a:graphicFrameLocks noGrp="1"/>
          </p:cNvGraphicFramePr>
          <p:nvPr>
            <p:ph idx="1"/>
          </p:nvPr>
        </p:nvGraphicFramePr>
        <p:xfrm>
          <a:off x="838200" y="1825625"/>
          <a:ext cx="10515597" cy="185420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1536017576"/>
                    </a:ext>
                  </a:extLst>
                </a:gridCol>
                <a:gridCol w="3505199">
                  <a:extLst>
                    <a:ext uri="{9D8B030D-6E8A-4147-A177-3AD203B41FA5}">
                      <a16:colId xmlns:a16="http://schemas.microsoft.com/office/drawing/2014/main" val="1224635500"/>
                    </a:ext>
                  </a:extLst>
                </a:gridCol>
                <a:gridCol w="3505199">
                  <a:extLst>
                    <a:ext uri="{9D8B030D-6E8A-4147-A177-3AD203B41FA5}">
                      <a16:colId xmlns:a16="http://schemas.microsoft.com/office/drawing/2014/main" val="1382722508"/>
                    </a:ext>
                  </a:extLst>
                </a:gridCol>
              </a:tblGrid>
              <a:tr h="370840">
                <a:tc>
                  <a:txBody>
                    <a:bodyPr/>
                    <a:lstStyle/>
                    <a:p>
                      <a:r>
                        <a:rPr lang="en-SG" sz="1200" b="1" dirty="0">
                          <a:effectLst/>
                        </a:rPr>
                        <a:t>Data Set</a:t>
                      </a:r>
                      <a:endParaRPr lang="en-SG" sz="1200" dirty="0">
                        <a:effectLst/>
                      </a:endParaRPr>
                    </a:p>
                  </a:txBody>
                  <a:tcPr anchor="ctr"/>
                </a:tc>
                <a:tc>
                  <a:txBody>
                    <a:bodyPr/>
                    <a:lstStyle/>
                    <a:p>
                      <a:r>
                        <a:rPr lang="en-SG" sz="1200" b="1">
                          <a:effectLst/>
                        </a:rPr>
                        <a:t>Source of Data</a:t>
                      </a:r>
                      <a:endParaRPr lang="en-SG" sz="1200">
                        <a:effectLst/>
                      </a:endParaRPr>
                    </a:p>
                  </a:txBody>
                  <a:tcPr anchor="ctr"/>
                </a:tc>
                <a:tc>
                  <a:txBody>
                    <a:bodyPr/>
                    <a:lstStyle/>
                    <a:p>
                      <a:r>
                        <a:rPr lang="en-SG" sz="1200" b="1" dirty="0">
                          <a:effectLst/>
                        </a:rPr>
                        <a:t>Do we have access? (Yes/No)</a:t>
                      </a:r>
                      <a:endParaRPr lang="en-SG" sz="1200" dirty="0">
                        <a:effectLst/>
                      </a:endParaRPr>
                    </a:p>
                  </a:txBody>
                  <a:tcPr anchor="ctr"/>
                </a:tc>
                <a:extLst>
                  <a:ext uri="{0D108BD9-81ED-4DB2-BD59-A6C34878D82A}">
                    <a16:rowId xmlns:a16="http://schemas.microsoft.com/office/drawing/2014/main" val="2586304010"/>
                  </a:ext>
                </a:extLst>
              </a:tr>
              <a:tr h="370840">
                <a:tc>
                  <a:txBody>
                    <a:bodyPr/>
                    <a:lstStyle/>
                    <a:p>
                      <a:r>
                        <a:rPr lang="en-US" dirty="0"/>
                        <a:t>IBM Technology Products</a:t>
                      </a:r>
                    </a:p>
                  </a:txBody>
                  <a:tcPr/>
                </a:tc>
                <a:tc>
                  <a:txBody>
                    <a:bodyPr/>
                    <a:lstStyle/>
                    <a:p>
                      <a:r>
                        <a:rPr lang="en-US" dirty="0"/>
                        <a:t>Seismic / IBM Websites </a:t>
                      </a:r>
                    </a:p>
                  </a:txBody>
                  <a:tcPr/>
                </a:tc>
                <a:tc>
                  <a:txBody>
                    <a:bodyPr/>
                    <a:lstStyle/>
                    <a:p>
                      <a:r>
                        <a:rPr lang="en-US" dirty="0"/>
                        <a:t>Yes </a:t>
                      </a:r>
                    </a:p>
                  </a:txBody>
                  <a:tcPr/>
                </a:tc>
                <a:extLst>
                  <a:ext uri="{0D108BD9-81ED-4DB2-BD59-A6C34878D82A}">
                    <a16:rowId xmlns:a16="http://schemas.microsoft.com/office/drawing/2014/main" val="648500817"/>
                  </a:ext>
                </a:extLst>
              </a:tr>
              <a:tr h="370840">
                <a:tc>
                  <a:txBody>
                    <a:bodyPr/>
                    <a:lstStyle/>
                    <a:p>
                      <a:r>
                        <a:rPr lang="en-US" dirty="0"/>
                        <a:t>IBM Redhat Product </a:t>
                      </a:r>
                    </a:p>
                  </a:txBody>
                  <a:tcPr/>
                </a:tc>
                <a:tc>
                  <a:txBody>
                    <a:bodyPr/>
                    <a:lstStyle/>
                    <a:p>
                      <a:r>
                        <a:rPr lang="en-US" dirty="0"/>
                        <a:t>Redhat Websites </a:t>
                      </a:r>
                    </a:p>
                  </a:txBody>
                  <a:tcPr/>
                </a:tc>
                <a:tc>
                  <a:txBody>
                    <a:bodyPr/>
                    <a:lstStyle/>
                    <a:p>
                      <a:r>
                        <a:rPr lang="en-US" dirty="0"/>
                        <a:t>Yes </a:t>
                      </a:r>
                    </a:p>
                  </a:txBody>
                  <a:tcPr/>
                </a:tc>
                <a:extLst>
                  <a:ext uri="{0D108BD9-81ED-4DB2-BD59-A6C34878D82A}">
                    <a16:rowId xmlns:a16="http://schemas.microsoft.com/office/drawing/2014/main" val="1364641849"/>
                  </a:ext>
                </a:extLst>
              </a:tr>
              <a:tr h="370840">
                <a:tc>
                  <a:txBody>
                    <a:bodyPr/>
                    <a:lstStyle/>
                    <a:p>
                      <a:r>
                        <a:rPr lang="en-US" dirty="0"/>
                        <a:t>RFP Requirements </a:t>
                      </a:r>
                    </a:p>
                  </a:txBody>
                  <a:tcPr/>
                </a:tc>
                <a:tc>
                  <a:txBody>
                    <a:bodyPr/>
                    <a:lstStyle/>
                    <a:p>
                      <a:r>
                        <a:rPr lang="en-US" dirty="0"/>
                        <a:t>Old Repository of RFP </a:t>
                      </a:r>
                    </a:p>
                  </a:txBody>
                  <a:tcPr/>
                </a:tc>
                <a:tc>
                  <a:txBody>
                    <a:bodyPr/>
                    <a:lstStyle/>
                    <a:p>
                      <a:r>
                        <a:rPr lang="en-US" dirty="0"/>
                        <a:t>Yes</a:t>
                      </a:r>
                    </a:p>
                  </a:txBody>
                  <a:tcPr/>
                </a:tc>
                <a:extLst>
                  <a:ext uri="{0D108BD9-81ED-4DB2-BD59-A6C34878D82A}">
                    <a16:rowId xmlns:a16="http://schemas.microsoft.com/office/drawing/2014/main" val="2104158681"/>
                  </a:ext>
                </a:extLst>
              </a:tr>
              <a:tr h="370840">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130652437"/>
                  </a:ext>
                </a:extLst>
              </a:tr>
            </a:tbl>
          </a:graphicData>
        </a:graphic>
      </p:graphicFrame>
    </p:spTree>
    <p:extLst>
      <p:ext uri="{BB962C8B-B14F-4D97-AF65-F5344CB8AC3E}">
        <p14:creationId xmlns:p14="http://schemas.microsoft.com/office/powerpoint/2010/main" val="165866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294E0-C375-34DC-5657-3C5300348F8D}"/>
              </a:ext>
            </a:extLst>
          </p:cNvPr>
          <p:cNvSpPr>
            <a:spLocks noGrp="1"/>
          </p:cNvSpPr>
          <p:nvPr>
            <p:ph type="title"/>
          </p:nvPr>
        </p:nvSpPr>
        <p:spPr>
          <a:xfrm>
            <a:off x="838198" y="0"/>
            <a:ext cx="10515600" cy="1325563"/>
          </a:xfrm>
        </p:spPr>
        <p:txBody>
          <a:bodyPr/>
          <a:lstStyle/>
          <a:p>
            <a:r>
              <a:rPr lang="en-US" dirty="0"/>
              <a:t>Roles </a:t>
            </a:r>
          </a:p>
        </p:txBody>
      </p:sp>
      <p:graphicFrame>
        <p:nvGraphicFramePr>
          <p:cNvPr id="5" name="Table 5">
            <a:extLst>
              <a:ext uri="{FF2B5EF4-FFF2-40B4-BE49-F238E27FC236}">
                <a16:creationId xmlns:a16="http://schemas.microsoft.com/office/drawing/2014/main" id="{DC2AC54E-0AA8-6278-2E98-513EF1021B5B}"/>
              </a:ext>
            </a:extLst>
          </p:cNvPr>
          <p:cNvGraphicFramePr>
            <a:graphicFrameLocks noGrp="1"/>
          </p:cNvGraphicFramePr>
          <p:nvPr>
            <p:ph idx="1"/>
            <p:extLst>
              <p:ext uri="{D42A27DB-BD31-4B8C-83A1-F6EECF244321}">
                <p14:modId xmlns:p14="http://schemas.microsoft.com/office/powerpoint/2010/main" val="4175636157"/>
              </p:ext>
            </p:extLst>
          </p:nvPr>
        </p:nvGraphicFramePr>
        <p:xfrm>
          <a:off x="838198" y="892153"/>
          <a:ext cx="10783825" cy="6515599"/>
        </p:xfrm>
        <a:graphic>
          <a:graphicData uri="http://schemas.openxmlformats.org/drawingml/2006/table">
            <a:tbl>
              <a:tblPr firstRow="1" bandRow="1">
                <a:tableStyleId>{5C22544A-7EE6-4342-B048-85BDC9FD1C3A}</a:tableStyleId>
              </a:tblPr>
              <a:tblGrid>
                <a:gridCol w="2229438">
                  <a:extLst>
                    <a:ext uri="{9D8B030D-6E8A-4147-A177-3AD203B41FA5}">
                      <a16:colId xmlns:a16="http://schemas.microsoft.com/office/drawing/2014/main" val="1361071535"/>
                    </a:ext>
                  </a:extLst>
                </a:gridCol>
                <a:gridCol w="1462968">
                  <a:extLst>
                    <a:ext uri="{9D8B030D-6E8A-4147-A177-3AD203B41FA5}">
                      <a16:colId xmlns:a16="http://schemas.microsoft.com/office/drawing/2014/main" val="2135126102"/>
                    </a:ext>
                  </a:extLst>
                </a:gridCol>
                <a:gridCol w="7091419">
                  <a:extLst>
                    <a:ext uri="{9D8B030D-6E8A-4147-A177-3AD203B41FA5}">
                      <a16:colId xmlns:a16="http://schemas.microsoft.com/office/drawing/2014/main" val="4730679"/>
                    </a:ext>
                  </a:extLst>
                </a:gridCol>
              </a:tblGrid>
              <a:tr h="506148">
                <a:tc>
                  <a:txBody>
                    <a:bodyPr/>
                    <a:lstStyle/>
                    <a:p>
                      <a:r>
                        <a:rPr lang="en-US" dirty="0"/>
                        <a:t>Role </a:t>
                      </a:r>
                    </a:p>
                  </a:txBody>
                  <a:tcPr/>
                </a:tc>
                <a:tc>
                  <a:txBody>
                    <a:bodyPr/>
                    <a:lstStyle/>
                    <a:p>
                      <a:r>
                        <a:rPr lang="en-US" dirty="0"/>
                        <a:t>Name  </a:t>
                      </a:r>
                    </a:p>
                  </a:txBody>
                  <a:tcPr/>
                </a:tc>
                <a:tc>
                  <a:txBody>
                    <a:bodyPr/>
                    <a:lstStyle/>
                    <a:p>
                      <a:r>
                        <a:rPr lang="en-US" dirty="0"/>
                        <a:t>Required Skills </a:t>
                      </a:r>
                    </a:p>
                  </a:txBody>
                  <a:tcPr/>
                </a:tc>
                <a:extLst>
                  <a:ext uri="{0D108BD9-81ED-4DB2-BD59-A6C34878D82A}">
                    <a16:rowId xmlns:a16="http://schemas.microsoft.com/office/drawing/2014/main" val="3290762176"/>
                  </a:ext>
                </a:extLst>
              </a:tr>
              <a:tr h="2211438">
                <a:tc>
                  <a:txBody>
                    <a:bodyPr/>
                    <a:lstStyle/>
                    <a:p>
                      <a:r>
                        <a:rPr lang="en-US" sz="1800" dirty="0"/>
                        <a:t>Product Owner / Architects </a:t>
                      </a:r>
                    </a:p>
                  </a:txBody>
                  <a:tcPr/>
                </a:tc>
                <a:tc>
                  <a:txBody>
                    <a:bodyPr/>
                    <a:lstStyle/>
                    <a:p>
                      <a:endParaRPr lang="en-US" sz="1800" dirty="0"/>
                    </a:p>
                  </a:txBody>
                  <a:tcPr/>
                </a:tc>
                <a:tc>
                  <a:txBody>
                    <a:bodyPr/>
                    <a:lstStyle/>
                    <a:p>
                      <a:r>
                        <a:rPr lang="en-US" sz="1800" dirty="0"/>
                        <a:t>Vision for the Product</a:t>
                      </a:r>
                    </a:p>
                    <a:p>
                      <a:r>
                        <a:rPr lang="en-US" sz="1800" dirty="0"/>
                        <a:t>Product Roadmap</a:t>
                      </a:r>
                    </a:p>
                    <a:p>
                      <a:r>
                        <a:rPr lang="en-US" sz="1800" dirty="0"/>
                        <a:t>Feature Release </a:t>
                      </a:r>
                    </a:p>
                    <a:p>
                      <a:r>
                        <a:rPr lang="en-US" sz="1800" dirty="0"/>
                        <a:t>Architecture and Design </a:t>
                      </a:r>
                    </a:p>
                    <a:p>
                      <a:r>
                        <a:rPr lang="en-US" sz="1800" dirty="0"/>
                        <a:t>Module Design and Architecture </a:t>
                      </a:r>
                    </a:p>
                    <a:p>
                      <a:r>
                        <a:rPr lang="en-US" sz="1800" dirty="0"/>
                        <a:t>Knowledge of IBM and Redhat Products </a:t>
                      </a:r>
                    </a:p>
                    <a:p>
                      <a:endParaRPr lang="en-US" sz="1800" dirty="0"/>
                    </a:p>
                    <a:p>
                      <a:endParaRPr lang="en-US" sz="1800" dirty="0"/>
                    </a:p>
                    <a:p>
                      <a:endParaRPr lang="en-US" sz="1800" dirty="0"/>
                    </a:p>
                  </a:txBody>
                  <a:tcPr/>
                </a:tc>
                <a:extLst>
                  <a:ext uri="{0D108BD9-81ED-4DB2-BD59-A6C34878D82A}">
                    <a16:rowId xmlns:a16="http://schemas.microsoft.com/office/drawing/2014/main" val="1658596697"/>
                  </a:ext>
                </a:extLst>
              </a:tr>
              <a:tr h="431611">
                <a:tc>
                  <a:txBody>
                    <a:bodyPr/>
                    <a:lstStyle/>
                    <a:p>
                      <a:r>
                        <a:rPr lang="en-US" sz="1800" dirty="0"/>
                        <a:t>Developer 1 </a:t>
                      </a:r>
                    </a:p>
                  </a:txBody>
                  <a:tcPr/>
                </a:tc>
                <a:tc>
                  <a:txBody>
                    <a:bodyPr/>
                    <a:lstStyle/>
                    <a:p>
                      <a:endParaRPr lang="en-US" sz="1800" dirty="0"/>
                    </a:p>
                  </a:txBody>
                  <a:tcPr/>
                </a:tc>
                <a:tc>
                  <a:txBody>
                    <a:bodyPr/>
                    <a:lstStyle/>
                    <a:p>
                      <a:r>
                        <a:rPr lang="en-US" sz="1800" dirty="0"/>
                        <a:t>IBM Cloud  , Watson </a:t>
                      </a:r>
                    </a:p>
                  </a:txBody>
                  <a:tcPr/>
                </a:tc>
                <a:extLst>
                  <a:ext uri="{0D108BD9-81ED-4DB2-BD59-A6C34878D82A}">
                    <a16:rowId xmlns:a16="http://schemas.microsoft.com/office/drawing/2014/main" val="1804872000"/>
                  </a:ext>
                </a:extLst>
              </a:tr>
              <a:tr h="552860">
                <a:tc>
                  <a:txBody>
                    <a:bodyPr/>
                    <a:lstStyle/>
                    <a:p>
                      <a:r>
                        <a:rPr lang="en-US" sz="1800" dirty="0"/>
                        <a:t>Developer  2 </a:t>
                      </a:r>
                    </a:p>
                  </a:txBody>
                  <a:tcPr/>
                </a:tc>
                <a:tc>
                  <a:txBody>
                    <a:bodyPr/>
                    <a:lstStyle/>
                    <a:p>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Knowledge of Python, Git, API , LLM </a:t>
                      </a:r>
                    </a:p>
                    <a:p>
                      <a:endParaRPr lang="en-US" sz="1800" dirty="0"/>
                    </a:p>
                  </a:txBody>
                  <a:tcPr/>
                </a:tc>
                <a:extLst>
                  <a:ext uri="{0D108BD9-81ED-4DB2-BD59-A6C34878D82A}">
                    <a16:rowId xmlns:a16="http://schemas.microsoft.com/office/drawing/2014/main" val="2435817197"/>
                  </a:ext>
                </a:extLst>
              </a:tr>
              <a:tr h="1026739">
                <a:tc>
                  <a:txBody>
                    <a:bodyPr/>
                    <a:lstStyle/>
                    <a:p>
                      <a:r>
                        <a:rPr lang="en-US" sz="1800" dirty="0"/>
                        <a:t>Prompt Engineer </a:t>
                      </a:r>
                    </a:p>
                  </a:txBody>
                  <a:tcPr/>
                </a:tc>
                <a:tc>
                  <a:txBody>
                    <a:bodyPr/>
                    <a:lstStyle/>
                    <a:p>
                      <a:endParaRPr lang="en-US" sz="1800" dirty="0"/>
                    </a:p>
                  </a:txBody>
                  <a:tcPr/>
                </a:tc>
                <a:tc>
                  <a:txBody>
                    <a:bodyPr/>
                    <a:lstStyle/>
                    <a:p>
                      <a:r>
                        <a:rPr lang="en-US" sz="1800" dirty="0"/>
                        <a:t>Understanding Prompt Template </a:t>
                      </a:r>
                    </a:p>
                    <a:p>
                      <a:r>
                        <a:rPr lang="en-US" sz="1800" dirty="0"/>
                        <a:t>Building the Relevant Prompts </a:t>
                      </a:r>
                    </a:p>
                    <a:p>
                      <a:r>
                        <a:rPr lang="en-US" sz="1800" dirty="0"/>
                        <a:t>Data Preparation </a:t>
                      </a:r>
                    </a:p>
                    <a:p>
                      <a:r>
                        <a:rPr lang="en-US" sz="1800" dirty="0"/>
                        <a:t>Data Engineering </a:t>
                      </a:r>
                    </a:p>
                  </a:txBody>
                  <a:tcPr/>
                </a:tc>
                <a:extLst>
                  <a:ext uri="{0D108BD9-81ED-4DB2-BD59-A6C34878D82A}">
                    <a16:rowId xmlns:a16="http://schemas.microsoft.com/office/drawing/2014/main" val="1046508185"/>
                  </a:ext>
                </a:extLst>
              </a:tr>
              <a:tr h="1026739">
                <a:tc>
                  <a:txBody>
                    <a:bodyPr/>
                    <a:lstStyle/>
                    <a:p>
                      <a:r>
                        <a:rPr lang="en-US" sz="1800" dirty="0"/>
                        <a:t>Documentation </a:t>
                      </a:r>
                    </a:p>
                  </a:txBody>
                  <a:tcPr/>
                </a:tc>
                <a:tc>
                  <a:txBody>
                    <a:bodyPr/>
                    <a:lstStyle/>
                    <a:p>
                      <a:endParaRPr lang="en-US" sz="1800" dirty="0"/>
                    </a:p>
                  </a:txBody>
                  <a:tcPr/>
                </a:tc>
                <a:tc>
                  <a:txBody>
                    <a:bodyPr/>
                    <a:lstStyle/>
                    <a:p>
                      <a:r>
                        <a:rPr lang="en-US" sz="1800" dirty="0"/>
                        <a:t>Document Key decisions </a:t>
                      </a:r>
                    </a:p>
                    <a:p>
                      <a:r>
                        <a:rPr lang="en-US" sz="1800" dirty="0"/>
                        <a:t>Prepare Product Documentation</a:t>
                      </a:r>
                    </a:p>
                    <a:p>
                      <a:r>
                        <a:rPr lang="en-US" sz="1800" dirty="0"/>
                        <a:t>Prepare for the Presentations </a:t>
                      </a:r>
                    </a:p>
                    <a:p>
                      <a:endParaRPr lang="en-US" sz="1800" dirty="0"/>
                    </a:p>
                  </a:txBody>
                  <a:tcPr/>
                </a:tc>
                <a:extLst>
                  <a:ext uri="{0D108BD9-81ED-4DB2-BD59-A6C34878D82A}">
                    <a16:rowId xmlns:a16="http://schemas.microsoft.com/office/drawing/2014/main" val="1740526543"/>
                  </a:ext>
                </a:extLst>
              </a:tr>
            </a:tbl>
          </a:graphicData>
        </a:graphic>
      </p:graphicFrame>
    </p:spTree>
    <p:extLst>
      <p:ext uri="{BB962C8B-B14F-4D97-AF65-F5344CB8AC3E}">
        <p14:creationId xmlns:p14="http://schemas.microsoft.com/office/powerpoint/2010/main" val="3194131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EA41-18B5-6810-D230-CDEB0E39C2D1}"/>
              </a:ext>
            </a:extLst>
          </p:cNvPr>
          <p:cNvSpPr>
            <a:spLocks noGrp="1"/>
          </p:cNvSpPr>
          <p:nvPr>
            <p:ph type="title"/>
          </p:nvPr>
        </p:nvSpPr>
        <p:spPr/>
        <p:txBody>
          <a:bodyPr/>
          <a:lstStyle/>
          <a:p>
            <a:r>
              <a:rPr lang="en-US" dirty="0"/>
              <a:t>Background Learning ( 100 ) </a:t>
            </a:r>
          </a:p>
        </p:txBody>
      </p:sp>
      <p:sp>
        <p:nvSpPr>
          <p:cNvPr id="3" name="Content Placeholder 2">
            <a:extLst>
              <a:ext uri="{FF2B5EF4-FFF2-40B4-BE49-F238E27FC236}">
                <a16:creationId xmlns:a16="http://schemas.microsoft.com/office/drawing/2014/main" id="{02D1FF60-AF55-1BC4-5EC3-6955A2B76C8D}"/>
              </a:ext>
            </a:extLst>
          </p:cNvPr>
          <p:cNvSpPr>
            <a:spLocks noGrp="1"/>
          </p:cNvSpPr>
          <p:nvPr>
            <p:ph idx="1"/>
          </p:nvPr>
        </p:nvSpPr>
        <p:spPr/>
        <p:txBody>
          <a:bodyPr>
            <a:normAutofit fontScale="92500" lnSpcReduction="20000"/>
          </a:bodyPr>
          <a:lstStyle/>
          <a:p>
            <a:r>
              <a:rPr lang="en-US" dirty="0"/>
              <a:t>Learn Python Basics </a:t>
            </a:r>
          </a:p>
          <a:p>
            <a:pPr lvl="1"/>
            <a:r>
              <a:rPr lang="en-US" dirty="0"/>
              <a:t>Environment, Pip commands </a:t>
            </a:r>
          </a:p>
          <a:p>
            <a:pPr lvl="1"/>
            <a:r>
              <a:rPr lang="en-US" dirty="0"/>
              <a:t>Loops and Datatypes , Arrays, List </a:t>
            </a:r>
          </a:p>
          <a:p>
            <a:pPr lvl="1"/>
            <a:r>
              <a:rPr lang="en-US" dirty="0"/>
              <a:t>Functions in Python</a:t>
            </a:r>
          </a:p>
          <a:p>
            <a:r>
              <a:rPr lang="en-US" dirty="0"/>
              <a:t>Watson Assistant </a:t>
            </a:r>
            <a:r>
              <a:rPr lang="en-US" dirty="0">
                <a:hlinkClick r:id="rId3"/>
              </a:rPr>
              <a:t>https://www.youtube.com/watch?v=0sgjH5NWbNw</a:t>
            </a:r>
            <a:endParaRPr lang="en-US" dirty="0"/>
          </a:p>
          <a:p>
            <a:r>
              <a:rPr lang="en-US" dirty="0"/>
              <a:t>WatsonX.AI GA </a:t>
            </a:r>
          </a:p>
          <a:p>
            <a:r>
              <a:rPr lang="en-US" dirty="0"/>
              <a:t>For Python, you can do the Udemy Course.</a:t>
            </a:r>
          </a:p>
          <a:p>
            <a:r>
              <a:rPr lang="en-US" dirty="0"/>
              <a:t>Install Github Desktop </a:t>
            </a:r>
          </a:p>
          <a:p>
            <a:r>
              <a:rPr lang="en-US" dirty="0"/>
              <a:t>Optional:</a:t>
            </a:r>
          </a:p>
          <a:p>
            <a:pPr lvl="1"/>
            <a:r>
              <a:rPr lang="en-US" dirty="0"/>
              <a:t>Learn </a:t>
            </a:r>
            <a:r>
              <a:rPr lang="en-US" dirty="0" err="1"/>
              <a:t>GenAI</a:t>
            </a:r>
            <a:r>
              <a:rPr lang="en-US" dirty="0"/>
              <a:t> (needs to fund your own </a:t>
            </a:r>
            <a:r>
              <a:rPr lang="en-US" dirty="0" err="1"/>
              <a:t>OpenAI</a:t>
            </a:r>
            <a:r>
              <a:rPr lang="en-US" dirty="0"/>
              <a:t> if interested to do this course)</a:t>
            </a:r>
          </a:p>
          <a:p>
            <a:pPr marL="0" indent="0">
              <a:buNone/>
            </a:pPr>
            <a:r>
              <a:rPr lang="en-US" dirty="0">
                <a:hlinkClick r:id="rId4"/>
              </a:rPr>
              <a:t>https://cognitiveclass.ai/courses/coursev1:IBMSkillsNetwork+GPXX0W2REN+v1</a:t>
            </a:r>
            <a:endParaRPr lang="en-US" dirty="0"/>
          </a:p>
          <a:p>
            <a:endParaRPr lang="en-US" dirty="0"/>
          </a:p>
          <a:p>
            <a:pPr marL="0" indent="0">
              <a:buNone/>
            </a:pPr>
            <a:endParaRPr lang="en-US" dirty="0"/>
          </a:p>
        </p:txBody>
      </p:sp>
    </p:spTree>
    <p:extLst>
      <p:ext uri="{BB962C8B-B14F-4D97-AF65-F5344CB8AC3E}">
        <p14:creationId xmlns:p14="http://schemas.microsoft.com/office/powerpoint/2010/main" val="3304439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A49E1-04A5-0C3C-05E3-DF621ECB1271}"/>
              </a:ext>
            </a:extLst>
          </p:cNvPr>
          <p:cNvSpPr>
            <a:spLocks noGrp="1"/>
          </p:cNvSpPr>
          <p:nvPr>
            <p:ph type="title"/>
          </p:nvPr>
        </p:nvSpPr>
        <p:spPr/>
        <p:txBody>
          <a:bodyPr/>
          <a:lstStyle/>
          <a:p>
            <a:r>
              <a:rPr lang="en-US" dirty="0"/>
              <a:t>Next Steps ( Now to 5</a:t>
            </a:r>
            <a:r>
              <a:rPr lang="en-US" baseline="30000" dirty="0"/>
              <a:t>th</a:t>
            </a:r>
            <a:r>
              <a:rPr lang="en-US" dirty="0"/>
              <a:t> August) </a:t>
            </a:r>
          </a:p>
        </p:txBody>
      </p:sp>
      <p:sp>
        <p:nvSpPr>
          <p:cNvPr id="3" name="Content Placeholder 2">
            <a:extLst>
              <a:ext uri="{FF2B5EF4-FFF2-40B4-BE49-F238E27FC236}">
                <a16:creationId xmlns:a16="http://schemas.microsoft.com/office/drawing/2014/main" id="{41D06575-2A01-C86C-174C-CB50AA3868ED}"/>
              </a:ext>
            </a:extLst>
          </p:cNvPr>
          <p:cNvSpPr>
            <a:spLocks noGrp="1"/>
          </p:cNvSpPr>
          <p:nvPr>
            <p:ph idx="1"/>
          </p:nvPr>
        </p:nvSpPr>
        <p:spPr/>
        <p:txBody>
          <a:bodyPr/>
          <a:lstStyle/>
          <a:p>
            <a:r>
              <a:rPr lang="en-US" dirty="0"/>
              <a:t>Create IBM Cloud Account account. Use your IBM Intranet ID like </a:t>
            </a:r>
            <a:r>
              <a:rPr lang="en-US" dirty="0">
                <a:hlinkClick r:id="rId2"/>
              </a:rPr>
              <a:t>name@sg.ibm.com</a:t>
            </a:r>
            <a:endParaRPr lang="en-US" dirty="0"/>
          </a:p>
          <a:p>
            <a:r>
              <a:rPr lang="en-US" dirty="0"/>
              <a:t>Complete Education – Links and other enablement's on WatsonX.AI</a:t>
            </a:r>
          </a:p>
          <a:p>
            <a:r>
              <a:rPr lang="en-US" dirty="0"/>
              <a:t>Play with Watson Assistant and WatsonX.AI </a:t>
            </a:r>
          </a:p>
          <a:p>
            <a:r>
              <a:rPr lang="en-US" dirty="0"/>
              <a:t>Install Python Environment and Visual Studio Code and play with the code snippets </a:t>
            </a:r>
          </a:p>
          <a:p>
            <a:r>
              <a:rPr lang="en-US" dirty="0"/>
              <a:t>Be Active on the Slack Channel #</a:t>
            </a:r>
            <a:r>
              <a:rPr lang="en-US" dirty="0" err="1"/>
              <a:t>Watsonx</a:t>
            </a:r>
            <a:r>
              <a:rPr lang="en-US" dirty="0"/>
              <a:t>-Singapore-lions</a:t>
            </a:r>
          </a:p>
          <a:p>
            <a:pPr marL="0" indent="0">
              <a:buNone/>
            </a:pPr>
            <a:endParaRPr lang="en-US" dirty="0"/>
          </a:p>
        </p:txBody>
      </p:sp>
    </p:spTree>
    <p:extLst>
      <p:ext uri="{BB962C8B-B14F-4D97-AF65-F5344CB8AC3E}">
        <p14:creationId xmlns:p14="http://schemas.microsoft.com/office/powerpoint/2010/main" val="2247536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3CAA7-EE14-4F18-BF0B-DC16038207F7}"/>
              </a:ext>
            </a:extLst>
          </p:cNvPr>
          <p:cNvSpPr>
            <a:spLocks noGrp="1"/>
          </p:cNvSpPr>
          <p:nvPr>
            <p:ph type="title"/>
          </p:nvPr>
        </p:nvSpPr>
        <p:spPr/>
        <p:txBody>
          <a:bodyPr>
            <a:normAutofit/>
          </a:bodyPr>
          <a:lstStyle/>
          <a:p>
            <a:pPr algn="l"/>
            <a:r>
              <a:rPr lang="en-SG" sz="3600" b="1" i="0" u="none" strike="noStrike" dirty="0">
                <a:solidFill>
                  <a:srgbClr val="000000"/>
                </a:solidFill>
                <a:effectLst/>
                <a:latin typeface="Calibri" panose="020F0502020204030204" pitchFamily="34" charset="0"/>
              </a:rPr>
              <a:t>Key Challenges</a:t>
            </a:r>
            <a:endParaRPr lang="en-SG" sz="3600" b="0" i="0" u="none" strike="noStrike" dirty="0">
              <a:solidFill>
                <a:srgbClr val="000000"/>
              </a:solidFill>
              <a:effectLst/>
              <a:latin typeface="Calibri" panose="020F0502020204030204" pitchFamily="34" charset="0"/>
            </a:endParaRPr>
          </a:p>
        </p:txBody>
      </p:sp>
      <p:sp>
        <p:nvSpPr>
          <p:cNvPr id="3" name="Content Placeholder 2">
            <a:extLst>
              <a:ext uri="{FF2B5EF4-FFF2-40B4-BE49-F238E27FC236}">
                <a16:creationId xmlns:a16="http://schemas.microsoft.com/office/drawing/2014/main" id="{B7C56AD2-74EE-6ED5-D151-490EF94903EC}"/>
              </a:ext>
            </a:extLst>
          </p:cNvPr>
          <p:cNvSpPr>
            <a:spLocks noGrp="1"/>
          </p:cNvSpPr>
          <p:nvPr>
            <p:ph idx="1"/>
          </p:nvPr>
        </p:nvSpPr>
        <p:spPr/>
        <p:txBody>
          <a:bodyPr>
            <a:normAutofit fontScale="85000" lnSpcReduction="20000"/>
          </a:bodyPr>
          <a:lstStyle/>
          <a:p>
            <a:pPr algn="l"/>
            <a:r>
              <a:rPr lang="en-SG" b="0" i="0" u="none" strike="noStrike" dirty="0">
                <a:solidFill>
                  <a:srgbClr val="000000"/>
                </a:solidFill>
                <a:effectLst/>
                <a:latin typeface="Calibri" panose="020F0502020204030204" pitchFamily="34" charset="0"/>
              </a:rPr>
              <a:t>IBM Technology discussion in a Consulting led deal sometimes happens late in the RFP process which is leading to an unsuccessful IBM technology positioning in the deal.</a:t>
            </a:r>
          </a:p>
          <a:p>
            <a:pPr algn="l"/>
            <a:r>
              <a:rPr lang="en-SG" b="0" i="0" u="none" strike="noStrike" dirty="0">
                <a:solidFill>
                  <a:srgbClr val="000000"/>
                </a:solidFill>
                <a:effectLst/>
                <a:latin typeface="Calibri" panose="020F0502020204030204" pitchFamily="34" charset="0"/>
              </a:rPr>
              <a:t>Lack of a detailed understanding on broad IBM technology offerings and mapping them to client’s requirements are some of the key reasons for a consulting architect/SSC not being able to infuse IBM technology.</a:t>
            </a:r>
          </a:p>
          <a:p>
            <a:pPr algn="l"/>
            <a:r>
              <a:rPr lang="en-SG" b="0" i="0" u="none" strike="noStrike" dirty="0">
                <a:solidFill>
                  <a:srgbClr val="000000"/>
                </a:solidFill>
                <a:effectLst/>
                <a:latin typeface="Calibri" panose="020F0502020204030204" pitchFamily="34" charset="0"/>
              </a:rPr>
              <a:t>Architect/SSC/Service Line typically prefer to lead with the technology that they are familiar with for meeting specific client’s requirements instead of using equivalent IBM technology that they are not quite familiar with.</a:t>
            </a:r>
          </a:p>
          <a:p>
            <a:pPr algn="l"/>
            <a:r>
              <a:rPr lang="en-SG" b="0" i="0" u="none" strike="noStrike" dirty="0">
                <a:solidFill>
                  <a:srgbClr val="000000"/>
                </a:solidFill>
                <a:effectLst/>
                <a:latin typeface="Calibri" panose="020F0502020204030204" pitchFamily="34" charset="0"/>
              </a:rPr>
              <a:t>Complex RFPs run into few hundred pages and takes time to capture all requirements well.</a:t>
            </a:r>
          </a:p>
          <a:p>
            <a:pPr algn="l"/>
            <a:r>
              <a:rPr lang="en-SG" b="0" i="0" u="none" strike="noStrike" dirty="0">
                <a:solidFill>
                  <a:srgbClr val="000000"/>
                </a:solidFill>
                <a:effectLst/>
                <a:latin typeface="Calibri" panose="020F0502020204030204" pitchFamily="34" charset="0"/>
              </a:rPr>
              <a:t>There is an increased need to infuse IBM technology in consulting-led opportunities to improve margins/profitability through ITCA/ITSP programs.</a:t>
            </a:r>
          </a:p>
          <a:p>
            <a:pPr marL="0" indent="0" algn="l">
              <a:buNone/>
            </a:pPr>
            <a:endParaRPr lang="en-SG" b="0" i="0" u="none" strike="noStrike" dirty="0">
              <a:solidFill>
                <a:srgbClr val="000000"/>
              </a:solidFill>
              <a:effectLst/>
              <a:latin typeface="Calibri" panose="020F0502020204030204" pitchFamily="34" charset="0"/>
            </a:endParaRPr>
          </a:p>
          <a:p>
            <a:endParaRPr lang="en-US" dirty="0"/>
          </a:p>
        </p:txBody>
      </p:sp>
    </p:spTree>
    <p:extLst>
      <p:ext uri="{BB962C8B-B14F-4D97-AF65-F5344CB8AC3E}">
        <p14:creationId xmlns:p14="http://schemas.microsoft.com/office/powerpoint/2010/main" val="1887609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55B1E-C8CB-9762-5201-3876D0210608}"/>
              </a:ext>
            </a:extLst>
          </p:cNvPr>
          <p:cNvSpPr>
            <a:spLocks noGrp="1"/>
          </p:cNvSpPr>
          <p:nvPr>
            <p:ph type="title"/>
          </p:nvPr>
        </p:nvSpPr>
        <p:spPr/>
        <p:txBody>
          <a:bodyPr/>
          <a:lstStyle/>
          <a:p>
            <a:r>
              <a:rPr lang="en-SG" b="1" i="0" u="none" strike="noStrike" dirty="0">
                <a:solidFill>
                  <a:srgbClr val="000000"/>
                </a:solidFill>
                <a:effectLst/>
                <a:latin typeface="Calibri" panose="020F0502020204030204" pitchFamily="34" charset="0"/>
              </a:rPr>
              <a:t>Proposed Solution</a:t>
            </a:r>
            <a:br>
              <a:rPr lang="en-SG" b="0" i="0" u="none" strike="noStrike" dirty="0">
                <a:solidFill>
                  <a:srgbClr val="000000"/>
                </a:solidFill>
                <a:effectLst/>
                <a:latin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B48B7390-F3C9-2186-5C83-DF3DDB60B1FE}"/>
              </a:ext>
            </a:extLst>
          </p:cNvPr>
          <p:cNvSpPr>
            <a:spLocks noGrp="1"/>
          </p:cNvSpPr>
          <p:nvPr>
            <p:ph idx="1"/>
          </p:nvPr>
        </p:nvSpPr>
        <p:spPr/>
        <p:txBody>
          <a:bodyPr/>
          <a:lstStyle/>
          <a:p>
            <a:pPr marL="0" indent="0" algn="l">
              <a:buNone/>
            </a:pPr>
            <a:endParaRPr lang="en-SG" b="0" i="0" u="none" strike="noStrike" dirty="0">
              <a:solidFill>
                <a:srgbClr val="000000"/>
              </a:solidFill>
              <a:effectLst/>
              <a:latin typeface="Calibri" panose="020F0502020204030204" pitchFamily="34" charset="0"/>
            </a:endParaRPr>
          </a:p>
          <a:p>
            <a:pPr algn="l"/>
            <a:r>
              <a:rPr lang="en-SG" b="0" i="0" u="none" strike="noStrike" dirty="0">
                <a:solidFill>
                  <a:srgbClr val="000000"/>
                </a:solidFill>
                <a:effectLst/>
                <a:latin typeface="Calibri" panose="020F0502020204030204" pitchFamily="34" charset="0"/>
              </a:rPr>
              <a:t>Proposing a </a:t>
            </a:r>
            <a:r>
              <a:rPr lang="en-SG" b="0" i="0" u="none" strike="noStrike" dirty="0" err="1">
                <a:solidFill>
                  <a:srgbClr val="070706"/>
                </a:solidFill>
                <a:effectLst/>
                <a:latin typeface="Calibri" panose="020F0502020204030204" pitchFamily="34" charset="0"/>
              </a:rPr>
              <a:t>Watsonx</a:t>
            </a:r>
            <a:r>
              <a:rPr lang="en-SG" b="0" i="0" u="none" strike="noStrike" dirty="0">
                <a:solidFill>
                  <a:srgbClr val="070706"/>
                </a:solidFill>
                <a:effectLst/>
                <a:latin typeface="Calibri" panose="020F0502020204030204" pitchFamily="34" charset="0"/>
              </a:rPr>
              <a:t>-based</a:t>
            </a:r>
            <a:r>
              <a:rPr lang="en-SG" b="0" i="0" u="none" strike="noStrike" dirty="0">
                <a:solidFill>
                  <a:srgbClr val="000000"/>
                </a:solidFill>
                <a:effectLst/>
                <a:latin typeface="Calibri" panose="020F0502020204030204" pitchFamily="34" charset="0"/>
              </a:rPr>
              <a:t> solution to address the above challenges</a:t>
            </a:r>
          </a:p>
          <a:p>
            <a:pPr algn="l"/>
            <a:r>
              <a:rPr lang="en-SG" b="0" i="0" u="none" strike="noStrike" dirty="0">
                <a:solidFill>
                  <a:srgbClr val="000000"/>
                </a:solidFill>
                <a:effectLst/>
                <a:latin typeface="Calibri" panose="020F0502020204030204" pitchFamily="34" charset="0"/>
              </a:rPr>
              <a:t> A </a:t>
            </a:r>
            <a:r>
              <a:rPr lang="en-SG" b="0" i="0" u="none" strike="noStrike" dirty="0" err="1">
                <a:solidFill>
                  <a:srgbClr val="000000"/>
                </a:solidFill>
                <a:effectLst/>
                <a:latin typeface="Calibri" panose="020F0502020204030204" pitchFamily="34" charset="0"/>
              </a:rPr>
              <a:t>bLLM</a:t>
            </a:r>
            <a:r>
              <a:rPr lang="en-SG" b="0" i="0" u="none" strike="noStrike" dirty="0">
                <a:solidFill>
                  <a:srgbClr val="000000"/>
                </a:solidFill>
                <a:effectLst/>
                <a:latin typeface="Calibri" panose="020F0502020204030204" pitchFamily="34" charset="0"/>
              </a:rPr>
              <a:t> will be trained/fine-tuned with all IBM/Red Hat technology offerings documentation and other solutions collateral.</a:t>
            </a:r>
          </a:p>
          <a:p>
            <a:pPr algn="l"/>
            <a:r>
              <a:rPr lang="en-SG" b="0" i="0" u="none" strike="noStrike" dirty="0">
                <a:solidFill>
                  <a:srgbClr val="000000"/>
                </a:solidFill>
                <a:effectLst/>
                <a:latin typeface="Calibri" panose="020F0502020204030204" pitchFamily="34" charset="0"/>
              </a:rPr>
              <a:t>LLM will have the capability to extract key requirements from an RFP document and summarize the same.</a:t>
            </a:r>
          </a:p>
          <a:p>
            <a:pPr algn="l"/>
            <a:r>
              <a:rPr lang="en-SG" b="0" i="0" u="none" strike="noStrike" dirty="0">
                <a:solidFill>
                  <a:srgbClr val="000000"/>
                </a:solidFill>
                <a:effectLst/>
                <a:latin typeface="Calibri" panose="020F0502020204030204" pitchFamily="34" charset="0"/>
              </a:rPr>
              <a:t>LLM will also be trained/tuned to map key requirements with IBM/Red Hat technology offerings</a:t>
            </a:r>
          </a:p>
          <a:p>
            <a:endParaRPr lang="en-US" dirty="0"/>
          </a:p>
        </p:txBody>
      </p:sp>
    </p:spTree>
    <p:extLst>
      <p:ext uri="{BB962C8B-B14F-4D97-AF65-F5344CB8AC3E}">
        <p14:creationId xmlns:p14="http://schemas.microsoft.com/office/powerpoint/2010/main" val="3752949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DD33B-01F5-F5A4-6FFA-6652A642328C}"/>
              </a:ext>
            </a:extLst>
          </p:cNvPr>
          <p:cNvSpPr>
            <a:spLocks noGrp="1"/>
          </p:cNvSpPr>
          <p:nvPr>
            <p:ph type="title"/>
          </p:nvPr>
        </p:nvSpPr>
        <p:spPr>
          <a:xfrm>
            <a:off x="409832" y="176768"/>
            <a:ext cx="10515600" cy="1325563"/>
          </a:xfrm>
        </p:spPr>
        <p:txBody>
          <a:bodyPr/>
          <a:lstStyle/>
          <a:p>
            <a:r>
              <a:rPr lang="en-US" dirty="0"/>
              <a:t>Build Search for the Content </a:t>
            </a:r>
            <a:br>
              <a:rPr lang="en-US" dirty="0"/>
            </a:br>
            <a:r>
              <a:rPr lang="en-US" sz="3200" dirty="0"/>
              <a:t>RAG Pattern </a:t>
            </a:r>
            <a:endParaRPr lang="en-US" dirty="0"/>
          </a:p>
        </p:txBody>
      </p:sp>
      <p:pic>
        <p:nvPicPr>
          <p:cNvPr id="4" name="Content Placeholder 3">
            <a:extLst>
              <a:ext uri="{FF2B5EF4-FFF2-40B4-BE49-F238E27FC236}">
                <a16:creationId xmlns:a16="http://schemas.microsoft.com/office/drawing/2014/main" id="{049F3142-B2E4-8269-6076-A489DC98CC54}"/>
              </a:ext>
            </a:extLst>
          </p:cNvPr>
          <p:cNvPicPr>
            <a:picLocks noGrp="1" noChangeAspect="1"/>
          </p:cNvPicPr>
          <p:nvPr>
            <p:ph idx="1"/>
          </p:nvPr>
        </p:nvPicPr>
        <p:blipFill>
          <a:blip r:embed="rId3"/>
          <a:stretch>
            <a:fillRect/>
          </a:stretch>
        </p:blipFill>
        <p:spPr>
          <a:xfrm>
            <a:off x="3534032" y="1396497"/>
            <a:ext cx="4701863" cy="4780466"/>
          </a:xfrm>
          <a:prstGeom prst="rect">
            <a:avLst/>
          </a:prstGeom>
        </p:spPr>
      </p:pic>
      <p:sp>
        <p:nvSpPr>
          <p:cNvPr id="5" name="TextBox 4">
            <a:extLst>
              <a:ext uri="{FF2B5EF4-FFF2-40B4-BE49-F238E27FC236}">
                <a16:creationId xmlns:a16="http://schemas.microsoft.com/office/drawing/2014/main" id="{F2029CF3-CD69-A915-E9F6-AE0555D6FBBB}"/>
              </a:ext>
            </a:extLst>
          </p:cNvPr>
          <p:cNvSpPr txBox="1"/>
          <p:nvPr/>
        </p:nvSpPr>
        <p:spPr>
          <a:xfrm>
            <a:off x="683172" y="6311900"/>
            <a:ext cx="10169194" cy="369332"/>
          </a:xfrm>
          <a:prstGeom prst="rect">
            <a:avLst/>
          </a:prstGeom>
          <a:noFill/>
        </p:spPr>
        <p:txBody>
          <a:bodyPr wrap="none" rtlCol="0">
            <a:spAutoFit/>
          </a:bodyPr>
          <a:lstStyle/>
          <a:p>
            <a:r>
              <a:rPr lang="en-US" dirty="0">
                <a:hlinkClick r:id="rId4"/>
              </a:rPr>
              <a:t>https://abvijaykumar.medium.com/prompt-engineering-retrieval-augmented-generation-rag-cd63cdc6b00</a:t>
            </a:r>
            <a:endParaRPr lang="en-US" dirty="0"/>
          </a:p>
        </p:txBody>
      </p:sp>
    </p:spTree>
    <p:extLst>
      <p:ext uri="{BB962C8B-B14F-4D97-AF65-F5344CB8AC3E}">
        <p14:creationId xmlns:p14="http://schemas.microsoft.com/office/powerpoint/2010/main" val="710681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86654-8490-981D-B5F9-FA028546A7D8}"/>
              </a:ext>
            </a:extLst>
          </p:cNvPr>
          <p:cNvSpPr>
            <a:spLocks noGrp="1"/>
          </p:cNvSpPr>
          <p:nvPr>
            <p:ph type="title"/>
          </p:nvPr>
        </p:nvSpPr>
        <p:spPr/>
        <p:txBody>
          <a:bodyPr/>
          <a:lstStyle/>
          <a:p>
            <a:r>
              <a:rPr lang="en-US" dirty="0"/>
              <a:t>Overall Architecture </a:t>
            </a:r>
          </a:p>
        </p:txBody>
      </p:sp>
      <p:sp>
        <p:nvSpPr>
          <p:cNvPr id="4" name="Rectangle 3">
            <a:extLst>
              <a:ext uri="{FF2B5EF4-FFF2-40B4-BE49-F238E27FC236}">
                <a16:creationId xmlns:a16="http://schemas.microsoft.com/office/drawing/2014/main" id="{0673C159-5E99-13E1-7B1B-9C7C3E088FB6}"/>
              </a:ext>
            </a:extLst>
          </p:cNvPr>
          <p:cNvSpPr/>
          <p:nvPr/>
        </p:nvSpPr>
        <p:spPr>
          <a:xfrm>
            <a:off x="3644463" y="3005957"/>
            <a:ext cx="1799896" cy="10510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Watson Assistant</a:t>
            </a:r>
          </a:p>
        </p:txBody>
      </p:sp>
      <p:cxnSp>
        <p:nvCxnSpPr>
          <p:cNvPr id="6" name="Straight Arrow Connector 5">
            <a:extLst>
              <a:ext uri="{FF2B5EF4-FFF2-40B4-BE49-F238E27FC236}">
                <a16:creationId xmlns:a16="http://schemas.microsoft.com/office/drawing/2014/main" id="{800C3D9F-1D1D-6490-E4E0-094A7332E3F4}"/>
              </a:ext>
            </a:extLst>
          </p:cNvPr>
          <p:cNvCxnSpPr>
            <a:cxnSpLocks/>
          </p:cNvCxnSpPr>
          <p:nvPr/>
        </p:nvCxnSpPr>
        <p:spPr>
          <a:xfrm>
            <a:off x="1828800" y="3418488"/>
            <a:ext cx="13453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Smiley Face 8">
            <a:extLst>
              <a:ext uri="{FF2B5EF4-FFF2-40B4-BE49-F238E27FC236}">
                <a16:creationId xmlns:a16="http://schemas.microsoft.com/office/drawing/2014/main" id="{CA079733-5247-1B4A-1C81-F445ACD6363F}"/>
              </a:ext>
            </a:extLst>
          </p:cNvPr>
          <p:cNvSpPr/>
          <p:nvPr/>
        </p:nvSpPr>
        <p:spPr>
          <a:xfrm>
            <a:off x="281152" y="2971799"/>
            <a:ext cx="1158765" cy="1844565"/>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BF67DB2-D9D8-8365-F6AB-5D4F6F78AE44}"/>
              </a:ext>
            </a:extLst>
          </p:cNvPr>
          <p:cNvSpPr/>
          <p:nvPr/>
        </p:nvSpPr>
        <p:spPr>
          <a:xfrm>
            <a:off x="4478721" y="3683875"/>
            <a:ext cx="1931275" cy="57281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Custom Extension</a:t>
            </a:r>
          </a:p>
        </p:txBody>
      </p:sp>
      <p:cxnSp>
        <p:nvCxnSpPr>
          <p:cNvPr id="11" name="Straight Arrow Connector 10">
            <a:extLst>
              <a:ext uri="{FF2B5EF4-FFF2-40B4-BE49-F238E27FC236}">
                <a16:creationId xmlns:a16="http://schemas.microsoft.com/office/drawing/2014/main" id="{A328C8A2-0A83-C0A0-F831-358B40FCB6CA}"/>
              </a:ext>
            </a:extLst>
          </p:cNvPr>
          <p:cNvCxnSpPr>
            <a:cxnSpLocks/>
          </p:cNvCxnSpPr>
          <p:nvPr/>
        </p:nvCxnSpPr>
        <p:spPr>
          <a:xfrm>
            <a:off x="6511158" y="3886200"/>
            <a:ext cx="13453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8B61AF-2775-CFCA-3CBF-D885A013F7B7}"/>
              </a:ext>
            </a:extLst>
          </p:cNvPr>
          <p:cNvSpPr/>
          <p:nvPr/>
        </p:nvSpPr>
        <p:spPr>
          <a:xfrm>
            <a:off x="7856483" y="3531478"/>
            <a:ext cx="2360886" cy="725213"/>
          </a:xfrm>
          <a:prstGeom prst="rect">
            <a:avLst/>
          </a:prstGeom>
          <a:solidFill>
            <a:schemeClr val="accent1"/>
          </a:solidFill>
          <a:ln>
            <a:solidFill>
              <a:schemeClr val="accent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Search and Retrieval</a:t>
            </a:r>
          </a:p>
          <a:p>
            <a:pPr algn="ctr"/>
            <a:r>
              <a:rPr lang="en-US" dirty="0"/>
              <a:t>(IBM Cloud)</a:t>
            </a:r>
          </a:p>
        </p:txBody>
      </p:sp>
      <p:sp>
        <p:nvSpPr>
          <p:cNvPr id="13" name="TextBox 12">
            <a:extLst>
              <a:ext uri="{FF2B5EF4-FFF2-40B4-BE49-F238E27FC236}">
                <a16:creationId xmlns:a16="http://schemas.microsoft.com/office/drawing/2014/main" id="{D94BCA47-059D-F722-006A-B52833440805}"/>
              </a:ext>
            </a:extLst>
          </p:cNvPr>
          <p:cNvSpPr txBox="1"/>
          <p:nvPr/>
        </p:nvSpPr>
        <p:spPr>
          <a:xfrm>
            <a:off x="2017986" y="3005958"/>
            <a:ext cx="762901" cy="369332"/>
          </a:xfrm>
          <a:prstGeom prst="rect">
            <a:avLst/>
          </a:prstGeom>
          <a:noFill/>
        </p:spPr>
        <p:txBody>
          <a:bodyPr wrap="none" rtlCol="0">
            <a:spAutoFit/>
          </a:bodyPr>
          <a:lstStyle/>
          <a:p>
            <a:r>
              <a:rPr lang="en-US" dirty="0"/>
              <a:t>Query</a:t>
            </a:r>
          </a:p>
        </p:txBody>
      </p:sp>
      <p:cxnSp>
        <p:nvCxnSpPr>
          <p:cNvPr id="15" name="Curved Connector 14">
            <a:extLst>
              <a:ext uri="{FF2B5EF4-FFF2-40B4-BE49-F238E27FC236}">
                <a16:creationId xmlns:a16="http://schemas.microsoft.com/office/drawing/2014/main" id="{B40DEFFB-FC9E-585F-90E6-9B008A0F19F6}"/>
              </a:ext>
            </a:extLst>
          </p:cNvPr>
          <p:cNvCxnSpPr>
            <a:cxnSpLocks/>
          </p:cNvCxnSpPr>
          <p:nvPr/>
        </p:nvCxnSpPr>
        <p:spPr>
          <a:xfrm rot="10800000">
            <a:off x="1636537" y="4189330"/>
            <a:ext cx="4070581" cy="159546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D21DE13-429B-C5FB-7971-3B24ABE31F70}"/>
              </a:ext>
            </a:extLst>
          </p:cNvPr>
          <p:cNvSpPr txBox="1"/>
          <p:nvPr/>
        </p:nvSpPr>
        <p:spPr>
          <a:xfrm>
            <a:off x="1636535" y="4230994"/>
            <a:ext cx="1081515" cy="369332"/>
          </a:xfrm>
          <a:prstGeom prst="rect">
            <a:avLst/>
          </a:prstGeom>
          <a:noFill/>
        </p:spPr>
        <p:txBody>
          <a:bodyPr wrap="none" rtlCol="0">
            <a:spAutoFit/>
          </a:bodyPr>
          <a:lstStyle/>
          <a:p>
            <a:r>
              <a:rPr lang="en-US" dirty="0"/>
              <a:t>Response</a:t>
            </a:r>
          </a:p>
        </p:txBody>
      </p:sp>
      <p:sp>
        <p:nvSpPr>
          <p:cNvPr id="18" name="TextBox 17">
            <a:extLst>
              <a:ext uri="{FF2B5EF4-FFF2-40B4-BE49-F238E27FC236}">
                <a16:creationId xmlns:a16="http://schemas.microsoft.com/office/drawing/2014/main" id="{7537E96B-B5F6-2DFB-248F-BC7082C2628C}"/>
              </a:ext>
            </a:extLst>
          </p:cNvPr>
          <p:cNvSpPr txBox="1"/>
          <p:nvPr/>
        </p:nvSpPr>
        <p:spPr>
          <a:xfrm>
            <a:off x="7856482" y="5435382"/>
            <a:ext cx="2247893"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IBM Large Language Model from </a:t>
            </a:r>
            <a:r>
              <a:rPr lang="en-US" dirty="0" err="1"/>
              <a:t>Watsonx.AI</a:t>
            </a:r>
            <a:endParaRPr lang="en-US" dirty="0"/>
          </a:p>
        </p:txBody>
      </p:sp>
      <p:cxnSp>
        <p:nvCxnSpPr>
          <p:cNvPr id="20" name="Straight Arrow Connector 19">
            <a:extLst>
              <a:ext uri="{FF2B5EF4-FFF2-40B4-BE49-F238E27FC236}">
                <a16:creationId xmlns:a16="http://schemas.microsoft.com/office/drawing/2014/main" id="{BBF71B6A-8413-B7E8-E642-39022E00DA8B}"/>
              </a:ext>
            </a:extLst>
          </p:cNvPr>
          <p:cNvCxnSpPr/>
          <p:nvPr/>
        </p:nvCxnSpPr>
        <p:spPr>
          <a:xfrm>
            <a:off x="9061230" y="4365156"/>
            <a:ext cx="0" cy="1068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Direct Access Storage 21">
            <a:extLst>
              <a:ext uri="{FF2B5EF4-FFF2-40B4-BE49-F238E27FC236}">
                <a16:creationId xmlns:a16="http://schemas.microsoft.com/office/drawing/2014/main" id="{A4E5AABB-D766-50B0-5A5B-B7984E696A36}"/>
              </a:ext>
            </a:extLst>
          </p:cNvPr>
          <p:cNvSpPr/>
          <p:nvPr/>
        </p:nvSpPr>
        <p:spPr>
          <a:xfrm>
            <a:off x="10555463" y="5433424"/>
            <a:ext cx="1520913" cy="923330"/>
          </a:xfrm>
          <a:prstGeom prst="flowChartMagneticDru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Custom Knowledge</a:t>
            </a:r>
          </a:p>
        </p:txBody>
      </p:sp>
      <p:cxnSp>
        <p:nvCxnSpPr>
          <p:cNvPr id="24" name="Straight Connector 23">
            <a:extLst>
              <a:ext uri="{FF2B5EF4-FFF2-40B4-BE49-F238E27FC236}">
                <a16:creationId xmlns:a16="http://schemas.microsoft.com/office/drawing/2014/main" id="{FE9C6B9C-93E7-E800-097D-67DCE7F9E2B0}"/>
              </a:ext>
            </a:extLst>
          </p:cNvPr>
          <p:cNvCxnSpPr>
            <a:cxnSpLocks/>
            <a:stCxn id="18" idx="3"/>
            <a:endCxn id="22" idx="1"/>
          </p:cNvCxnSpPr>
          <p:nvPr/>
        </p:nvCxnSpPr>
        <p:spPr>
          <a:xfrm flipV="1">
            <a:off x="10104375" y="5895089"/>
            <a:ext cx="451088" cy="195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3399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D77B3-46E3-C237-1427-5C89B92B299D}"/>
              </a:ext>
            </a:extLst>
          </p:cNvPr>
          <p:cNvSpPr>
            <a:spLocks noGrp="1"/>
          </p:cNvSpPr>
          <p:nvPr>
            <p:ph type="title"/>
          </p:nvPr>
        </p:nvSpPr>
        <p:spPr/>
        <p:txBody>
          <a:bodyPr/>
          <a:lstStyle/>
          <a:p>
            <a:r>
              <a:rPr lang="en-US" dirty="0"/>
              <a:t>Conceptual View of the Solution </a:t>
            </a:r>
          </a:p>
        </p:txBody>
      </p:sp>
      <p:sp>
        <p:nvSpPr>
          <p:cNvPr id="19" name="Rectangle 18">
            <a:extLst>
              <a:ext uri="{FF2B5EF4-FFF2-40B4-BE49-F238E27FC236}">
                <a16:creationId xmlns:a16="http://schemas.microsoft.com/office/drawing/2014/main" id="{90344215-9261-D623-3E3D-5A7B007E130D}"/>
              </a:ext>
            </a:extLst>
          </p:cNvPr>
          <p:cNvSpPr/>
          <p:nvPr/>
        </p:nvSpPr>
        <p:spPr>
          <a:xfrm>
            <a:off x="449315" y="1981249"/>
            <a:ext cx="2180897" cy="15844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User</a:t>
            </a:r>
          </a:p>
        </p:txBody>
      </p:sp>
      <p:sp>
        <p:nvSpPr>
          <p:cNvPr id="28" name="Rectangle 27">
            <a:extLst>
              <a:ext uri="{FF2B5EF4-FFF2-40B4-BE49-F238E27FC236}">
                <a16:creationId xmlns:a16="http://schemas.microsoft.com/office/drawing/2014/main" id="{D7AC6163-71C3-0151-DF65-EAAFF26CA89B}"/>
              </a:ext>
            </a:extLst>
          </p:cNvPr>
          <p:cNvSpPr/>
          <p:nvPr/>
        </p:nvSpPr>
        <p:spPr>
          <a:xfrm>
            <a:off x="4805853" y="1981249"/>
            <a:ext cx="2180897" cy="15844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Watson Assistant</a:t>
            </a:r>
          </a:p>
        </p:txBody>
      </p:sp>
      <p:sp>
        <p:nvSpPr>
          <p:cNvPr id="29" name="Rectangle 28">
            <a:extLst>
              <a:ext uri="{FF2B5EF4-FFF2-40B4-BE49-F238E27FC236}">
                <a16:creationId xmlns:a16="http://schemas.microsoft.com/office/drawing/2014/main" id="{961B81AE-F88D-0861-3267-35D31D808939}"/>
              </a:ext>
            </a:extLst>
          </p:cNvPr>
          <p:cNvSpPr/>
          <p:nvPr/>
        </p:nvSpPr>
        <p:spPr>
          <a:xfrm>
            <a:off x="9235965" y="1981248"/>
            <a:ext cx="2180897" cy="15844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LLM</a:t>
            </a:r>
          </a:p>
        </p:txBody>
      </p:sp>
      <p:sp>
        <p:nvSpPr>
          <p:cNvPr id="30" name="Left-right Arrow 29">
            <a:extLst>
              <a:ext uri="{FF2B5EF4-FFF2-40B4-BE49-F238E27FC236}">
                <a16:creationId xmlns:a16="http://schemas.microsoft.com/office/drawing/2014/main" id="{1A6A72A1-BAA8-7851-45B8-CB0E8DA65B68}"/>
              </a:ext>
            </a:extLst>
          </p:cNvPr>
          <p:cNvSpPr/>
          <p:nvPr/>
        </p:nvSpPr>
        <p:spPr>
          <a:xfrm>
            <a:off x="2963918" y="2531145"/>
            <a:ext cx="1216152" cy="484632"/>
          </a:xfrm>
          <a:prstGeom prst="leftRight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Left-right Arrow 30">
            <a:extLst>
              <a:ext uri="{FF2B5EF4-FFF2-40B4-BE49-F238E27FC236}">
                <a16:creationId xmlns:a16="http://schemas.microsoft.com/office/drawing/2014/main" id="{63B361F2-F5C2-2823-34E5-FC6B0FB4E27D}"/>
              </a:ext>
            </a:extLst>
          </p:cNvPr>
          <p:cNvSpPr/>
          <p:nvPr/>
        </p:nvSpPr>
        <p:spPr>
          <a:xfrm>
            <a:off x="7503281" y="2551474"/>
            <a:ext cx="1216152" cy="484632"/>
          </a:xfrm>
          <a:prstGeom prst="leftRight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4BAF1E27-D545-BCE5-36B8-2928299A694A}"/>
              </a:ext>
            </a:extLst>
          </p:cNvPr>
          <p:cNvSpPr txBox="1"/>
          <p:nvPr/>
        </p:nvSpPr>
        <p:spPr>
          <a:xfrm>
            <a:off x="449315" y="4214647"/>
            <a:ext cx="2690649" cy="646331"/>
          </a:xfrm>
          <a:prstGeom prst="rect">
            <a:avLst/>
          </a:prstGeom>
          <a:noFill/>
        </p:spPr>
        <p:txBody>
          <a:bodyPr wrap="square" rtlCol="0">
            <a:spAutoFit/>
          </a:bodyPr>
          <a:lstStyle/>
          <a:p>
            <a:r>
              <a:rPr lang="en-US" dirty="0"/>
              <a:t>User asks a question that needs clarification</a:t>
            </a:r>
          </a:p>
        </p:txBody>
      </p:sp>
      <p:sp>
        <p:nvSpPr>
          <p:cNvPr id="33" name="TextBox 32">
            <a:extLst>
              <a:ext uri="{FF2B5EF4-FFF2-40B4-BE49-F238E27FC236}">
                <a16:creationId xmlns:a16="http://schemas.microsoft.com/office/drawing/2014/main" id="{75892751-9CF7-68EB-53E7-DB95A1A4D483}"/>
              </a:ext>
            </a:extLst>
          </p:cNvPr>
          <p:cNvSpPr txBox="1"/>
          <p:nvPr/>
        </p:nvSpPr>
        <p:spPr>
          <a:xfrm>
            <a:off x="4750675" y="4214647"/>
            <a:ext cx="2690649" cy="923330"/>
          </a:xfrm>
          <a:prstGeom prst="rect">
            <a:avLst/>
          </a:prstGeom>
          <a:noFill/>
        </p:spPr>
        <p:txBody>
          <a:bodyPr wrap="square" rtlCol="0">
            <a:spAutoFit/>
          </a:bodyPr>
          <a:lstStyle/>
          <a:p>
            <a:r>
              <a:rPr lang="en-US" dirty="0"/>
              <a:t>Watson Assistant clarifies the response and sends to query to LLM</a:t>
            </a:r>
          </a:p>
        </p:txBody>
      </p:sp>
      <p:sp>
        <p:nvSpPr>
          <p:cNvPr id="34" name="TextBox 33">
            <a:extLst>
              <a:ext uri="{FF2B5EF4-FFF2-40B4-BE49-F238E27FC236}">
                <a16:creationId xmlns:a16="http://schemas.microsoft.com/office/drawing/2014/main" id="{14566CA6-04DD-F874-25A9-FFCC3082B78F}"/>
              </a:ext>
            </a:extLst>
          </p:cNvPr>
          <p:cNvSpPr txBox="1"/>
          <p:nvPr/>
        </p:nvSpPr>
        <p:spPr>
          <a:xfrm>
            <a:off x="9162393" y="4193625"/>
            <a:ext cx="2690649" cy="1200329"/>
          </a:xfrm>
          <a:prstGeom prst="rect">
            <a:avLst/>
          </a:prstGeom>
          <a:noFill/>
        </p:spPr>
        <p:txBody>
          <a:bodyPr wrap="square" rtlCol="0">
            <a:spAutoFit/>
          </a:bodyPr>
          <a:lstStyle/>
          <a:p>
            <a:r>
              <a:rPr lang="en-US" dirty="0"/>
              <a:t>LLM looks at the query and searches the local repository and returns the response. </a:t>
            </a:r>
          </a:p>
        </p:txBody>
      </p:sp>
    </p:spTree>
    <p:extLst>
      <p:ext uri="{BB962C8B-B14F-4D97-AF65-F5344CB8AC3E}">
        <p14:creationId xmlns:p14="http://schemas.microsoft.com/office/powerpoint/2010/main" val="4098666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AABF3504-5CEA-8063-7586-747B517A31FB}"/>
              </a:ext>
            </a:extLst>
          </p:cNvPr>
          <p:cNvSpPr/>
          <p:nvPr/>
        </p:nvSpPr>
        <p:spPr>
          <a:xfrm>
            <a:off x="623501" y="937169"/>
            <a:ext cx="3450023" cy="2491831"/>
          </a:xfrm>
          <a:prstGeom prst="rect">
            <a:avLst/>
          </a:prstGeom>
          <a:solidFill>
            <a:schemeClr val="bg1"/>
          </a:solidFill>
          <a:ln w="25400">
            <a:solidFill>
              <a:schemeClr val="accent1">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9" name="Rectangle 68">
            <a:extLst>
              <a:ext uri="{FF2B5EF4-FFF2-40B4-BE49-F238E27FC236}">
                <a16:creationId xmlns:a16="http://schemas.microsoft.com/office/drawing/2014/main" id="{5BF0074E-C7DB-00EC-7483-40E06BB47FAD}"/>
              </a:ext>
            </a:extLst>
          </p:cNvPr>
          <p:cNvSpPr/>
          <p:nvPr/>
        </p:nvSpPr>
        <p:spPr>
          <a:xfrm>
            <a:off x="790781" y="3958635"/>
            <a:ext cx="3450023" cy="2414010"/>
          </a:xfrm>
          <a:prstGeom prst="rect">
            <a:avLst/>
          </a:prstGeom>
          <a:solidFill>
            <a:schemeClr val="bg1"/>
          </a:solidFill>
          <a:ln w="25400">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7" name="Rectangle 66">
            <a:extLst>
              <a:ext uri="{FF2B5EF4-FFF2-40B4-BE49-F238E27FC236}">
                <a16:creationId xmlns:a16="http://schemas.microsoft.com/office/drawing/2014/main" id="{DA4FBFEC-9912-E674-E2E7-61026B75CBE3}"/>
              </a:ext>
            </a:extLst>
          </p:cNvPr>
          <p:cNvSpPr/>
          <p:nvPr/>
        </p:nvSpPr>
        <p:spPr>
          <a:xfrm>
            <a:off x="7572587" y="1178113"/>
            <a:ext cx="3450023" cy="2414010"/>
          </a:xfrm>
          <a:prstGeom prst="rect">
            <a:avLst/>
          </a:prstGeom>
          <a:solidFill>
            <a:schemeClr val="bg1"/>
          </a:solidFill>
          <a:ln w="25400">
            <a:solidFill>
              <a:schemeClr val="accent2">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4246B36D-2868-9DE7-CF52-21363C674F2C}"/>
              </a:ext>
            </a:extLst>
          </p:cNvPr>
          <p:cNvSpPr>
            <a:spLocks noGrp="1"/>
          </p:cNvSpPr>
          <p:nvPr>
            <p:ph type="title"/>
          </p:nvPr>
        </p:nvSpPr>
        <p:spPr>
          <a:xfrm>
            <a:off x="691896" y="181189"/>
            <a:ext cx="10515600" cy="499848"/>
          </a:xfrm>
        </p:spPr>
        <p:txBody>
          <a:bodyPr>
            <a:normAutofit/>
          </a:bodyPr>
          <a:lstStyle/>
          <a:p>
            <a:r>
              <a:rPr lang="en-SG" sz="2400" b="1" dirty="0"/>
              <a:t>Candidate Architecture Overview: Uses RAG Pattern</a:t>
            </a:r>
          </a:p>
        </p:txBody>
      </p:sp>
      <p:sp>
        <p:nvSpPr>
          <p:cNvPr id="6" name="Rectangle 5">
            <a:extLst>
              <a:ext uri="{FF2B5EF4-FFF2-40B4-BE49-F238E27FC236}">
                <a16:creationId xmlns:a16="http://schemas.microsoft.com/office/drawing/2014/main" id="{DF44BFAE-4279-9854-DF40-53B37E096024}"/>
              </a:ext>
            </a:extLst>
          </p:cNvPr>
          <p:cNvSpPr/>
          <p:nvPr/>
        </p:nvSpPr>
        <p:spPr>
          <a:xfrm>
            <a:off x="2786132" y="4488984"/>
            <a:ext cx="1188720" cy="6766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b="1" dirty="0">
                <a:solidFill>
                  <a:schemeClr val="tx1"/>
                </a:solidFill>
              </a:rPr>
              <a:t>Watson Assistant</a:t>
            </a:r>
          </a:p>
        </p:txBody>
      </p:sp>
      <p:sp>
        <p:nvSpPr>
          <p:cNvPr id="7" name="Rectangle 6">
            <a:extLst>
              <a:ext uri="{FF2B5EF4-FFF2-40B4-BE49-F238E27FC236}">
                <a16:creationId xmlns:a16="http://schemas.microsoft.com/office/drawing/2014/main" id="{D662B8B9-CF5B-A690-0B55-91EB7153CD9F}"/>
              </a:ext>
            </a:extLst>
          </p:cNvPr>
          <p:cNvSpPr/>
          <p:nvPr/>
        </p:nvSpPr>
        <p:spPr>
          <a:xfrm>
            <a:off x="4877060" y="4488984"/>
            <a:ext cx="1188720" cy="6766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solidFill>
                  <a:schemeClr val="tx1"/>
                </a:solidFill>
              </a:rPr>
              <a:t>Extension</a:t>
            </a:r>
          </a:p>
        </p:txBody>
      </p:sp>
      <p:cxnSp>
        <p:nvCxnSpPr>
          <p:cNvPr id="9" name="Straight Arrow Connector 8">
            <a:extLst>
              <a:ext uri="{FF2B5EF4-FFF2-40B4-BE49-F238E27FC236}">
                <a16:creationId xmlns:a16="http://schemas.microsoft.com/office/drawing/2014/main" id="{7CA3785D-C0B3-0D09-6916-F9CBF51EA7E4}"/>
              </a:ext>
            </a:extLst>
          </p:cNvPr>
          <p:cNvCxnSpPr>
            <a:cxnSpLocks/>
          </p:cNvCxnSpPr>
          <p:nvPr/>
        </p:nvCxnSpPr>
        <p:spPr>
          <a:xfrm>
            <a:off x="6065780" y="4643924"/>
            <a:ext cx="17687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BC17150-9D68-B1B5-9D44-A37A0F6CF509}"/>
              </a:ext>
            </a:extLst>
          </p:cNvPr>
          <p:cNvCxnSpPr>
            <a:cxnSpLocks/>
          </p:cNvCxnSpPr>
          <p:nvPr/>
        </p:nvCxnSpPr>
        <p:spPr>
          <a:xfrm>
            <a:off x="3974852" y="4643924"/>
            <a:ext cx="902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D67AD90-A75D-2AC1-5D61-9F3F7BD17B34}"/>
              </a:ext>
            </a:extLst>
          </p:cNvPr>
          <p:cNvSpPr txBox="1"/>
          <p:nvPr/>
        </p:nvSpPr>
        <p:spPr>
          <a:xfrm>
            <a:off x="6647008" y="4164943"/>
            <a:ext cx="923572" cy="492443"/>
          </a:xfrm>
          <a:prstGeom prst="rect">
            <a:avLst/>
          </a:prstGeom>
          <a:noFill/>
        </p:spPr>
        <p:txBody>
          <a:bodyPr wrap="square" rtlCol="0">
            <a:spAutoFit/>
          </a:bodyPr>
          <a:lstStyle/>
          <a:p>
            <a:pPr algn="ctr"/>
            <a:r>
              <a:rPr lang="en-SG" sz="1000" dirty="0"/>
              <a:t>Python Code</a:t>
            </a:r>
          </a:p>
          <a:p>
            <a:pPr algn="ctr"/>
            <a:r>
              <a:rPr lang="en-SG" sz="800" dirty="0"/>
              <a:t>(Swagger API,  Open API)</a:t>
            </a:r>
          </a:p>
        </p:txBody>
      </p:sp>
      <p:cxnSp>
        <p:nvCxnSpPr>
          <p:cNvPr id="16" name="Straight Arrow Connector 15">
            <a:extLst>
              <a:ext uri="{FF2B5EF4-FFF2-40B4-BE49-F238E27FC236}">
                <a16:creationId xmlns:a16="http://schemas.microsoft.com/office/drawing/2014/main" id="{0BD957DD-FF31-B05F-1F8E-8AF0F3647A0E}"/>
              </a:ext>
            </a:extLst>
          </p:cNvPr>
          <p:cNvCxnSpPr>
            <a:cxnSpLocks/>
          </p:cNvCxnSpPr>
          <p:nvPr/>
        </p:nvCxnSpPr>
        <p:spPr>
          <a:xfrm flipV="1">
            <a:off x="8284724" y="2844904"/>
            <a:ext cx="0" cy="1644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AB0ACEC-FA94-A90B-7BE3-619E3C06AD7E}"/>
              </a:ext>
            </a:extLst>
          </p:cNvPr>
          <p:cNvCxnSpPr>
            <a:cxnSpLocks/>
            <a:stCxn id="41" idx="4"/>
          </p:cNvCxnSpPr>
          <p:nvPr/>
        </p:nvCxnSpPr>
        <p:spPr>
          <a:xfrm>
            <a:off x="8748954" y="2410406"/>
            <a:ext cx="8646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Graphic 21" descr="Folder Search with solid fill">
            <a:extLst>
              <a:ext uri="{FF2B5EF4-FFF2-40B4-BE49-F238E27FC236}">
                <a16:creationId xmlns:a16="http://schemas.microsoft.com/office/drawing/2014/main" id="{62F75537-072C-0417-9FDE-B6F96816DE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00558" y="1930504"/>
            <a:ext cx="914400" cy="914400"/>
          </a:xfrm>
          <a:prstGeom prst="rect">
            <a:avLst/>
          </a:prstGeom>
        </p:spPr>
      </p:pic>
      <p:sp>
        <p:nvSpPr>
          <p:cNvPr id="23" name="TextBox 22">
            <a:extLst>
              <a:ext uri="{FF2B5EF4-FFF2-40B4-BE49-F238E27FC236}">
                <a16:creationId xmlns:a16="http://schemas.microsoft.com/office/drawing/2014/main" id="{6AE39C2F-B6D5-67A5-D350-78001B60E665}"/>
              </a:ext>
            </a:extLst>
          </p:cNvPr>
          <p:cNvSpPr txBox="1"/>
          <p:nvPr/>
        </p:nvSpPr>
        <p:spPr>
          <a:xfrm>
            <a:off x="659812" y="1442352"/>
            <a:ext cx="1744388" cy="553998"/>
          </a:xfrm>
          <a:prstGeom prst="rect">
            <a:avLst/>
          </a:prstGeom>
          <a:noFill/>
        </p:spPr>
        <p:txBody>
          <a:bodyPr wrap="none" rtlCol="0">
            <a:spAutoFit/>
          </a:bodyPr>
          <a:lstStyle/>
          <a:p>
            <a:pPr algn="ctr"/>
            <a:r>
              <a:rPr lang="en-SG" sz="1000" b="1" dirty="0"/>
              <a:t>PDF, Text Documents</a:t>
            </a:r>
          </a:p>
          <a:p>
            <a:pPr algn="ctr"/>
            <a:r>
              <a:rPr lang="en-SG" sz="1000" dirty="0"/>
              <a:t>(Ex: APIC, CD4D  etc.,)</a:t>
            </a:r>
          </a:p>
          <a:p>
            <a:pPr algn="ctr"/>
            <a:r>
              <a:rPr lang="en-SG" sz="1000" dirty="0"/>
              <a:t>Used as source of information</a:t>
            </a:r>
          </a:p>
        </p:txBody>
      </p:sp>
      <p:pic>
        <p:nvPicPr>
          <p:cNvPr id="27" name="Graphic 26" descr="Books with solid fill">
            <a:extLst>
              <a:ext uri="{FF2B5EF4-FFF2-40B4-BE49-F238E27FC236}">
                <a16:creationId xmlns:a16="http://schemas.microsoft.com/office/drawing/2014/main" id="{A255B00C-FB5E-4BE6-7752-DF1D4871318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7221" y="1930504"/>
            <a:ext cx="914400" cy="914400"/>
          </a:xfrm>
          <a:prstGeom prst="rect">
            <a:avLst/>
          </a:prstGeom>
        </p:spPr>
      </p:pic>
      <p:cxnSp>
        <p:nvCxnSpPr>
          <p:cNvPr id="28" name="Straight Arrow Connector 27">
            <a:extLst>
              <a:ext uri="{FF2B5EF4-FFF2-40B4-BE49-F238E27FC236}">
                <a16:creationId xmlns:a16="http://schemas.microsoft.com/office/drawing/2014/main" id="{034522E6-ED99-08B1-5795-908C44DC01EE}"/>
              </a:ext>
            </a:extLst>
          </p:cNvPr>
          <p:cNvCxnSpPr>
            <a:cxnSpLocks/>
            <a:stCxn id="27" idx="3"/>
          </p:cNvCxnSpPr>
          <p:nvPr/>
        </p:nvCxnSpPr>
        <p:spPr>
          <a:xfrm>
            <a:off x="1961621" y="2387704"/>
            <a:ext cx="10517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F55E2D9-B14E-D9E7-6EBE-EDDC976839F6}"/>
              </a:ext>
            </a:extLst>
          </p:cNvPr>
          <p:cNvSpPr txBox="1"/>
          <p:nvPr/>
        </p:nvSpPr>
        <p:spPr>
          <a:xfrm>
            <a:off x="2878907" y="1809014"/>
            <a:ext cx="941283" cy="246221"/>
          </a:xfrm>
          <a:prstGeom prst="rect">
            <a:avLst/>
          </a:prstGeom>
          <a:noFill/>
        </p:spPr>
        <p:txBody>
          <a:bodyPr wrap="none" rtlCol="0">
            <a:spAutoFit/>
          </a:bodyPr>
          <a:lstStyle/>
          <a:p>
            <a:r>
              <a:rPr lang="en-SG" sz="1000" b="1" dirty="0"/>
              <a:t>Read the Docs</a:t>
            </a:r>
          </a:p>
        </p:txBody>
      </p:sp>
      <p:sp>
        <p:nvSpPr>
          <p:cNvPr id="34" name="Double Brace 33">
            <a:extLst>
              <a:ext uri="{FF2B5EF4-FFF2-40B4-BE49-F238E27FC236}">
                <a16:creationId xmlns:a16="http://schemas.microsoft.com/office/drawing/2014/main" id="{90C0380A-966D-6EF2-7CC2-A7525A164AF0}"/>
              </a:ext>
            </a:extLst>
          </p:cNvPr>
          <p:cNvSpPr/>
          <p:nvPr/>
        </p:nvSpPr>
        <p:spPr>
          <a:xfrm>
            <a:off x="4418462" y="2249150"/>
            <a:ext cx="786384" cy="271936"/>
          </a:xfrm>
          <a:prstGeom prst="brace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cxnSp>
        <p:nvCxnSpPr>
          <p:cNvPr id="36" name="Straight Arrow Connector 35">
            <a:extLst>
              <a:ext uri="{FF2B5EF4-FFF2-40B4-BE49-F238E27FC236}">
                <a16:creationId xmlns:a16="http://schemas.microsoft.com/office/drawing/2014/main" id="{5F3B77B7-7FEA-01AA-54FD-426B7B2AC87D}"/>
              </a:ext>
            </a:extLst>
          </p:cNvPr>
          <p:cNvCxnSpPr>
            <a:cxnSpLocks/>
          </p:cNvCxnSpPr>
          <p:nvPr/>
        </p:nvCxnSpPr>
        <p:spPr>
          <a:xfrm>
            <a:off x="3732509" y="2387704"/>
            <a:ext cx="6067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9C99F67-86FE-1A1A-A190-007621BD3962}"/>
              </a:ext>
            </a:extLst>
          </p:cNvPr>
          <p:cNvSpPr txBox="1"/>
          <p:nvPr/>
        </p:nvSpPr>
        <p:spPr>
          <a:xfrm>
            <a:off x="4480869" y="2185063"/>
            <a:ext cx="649538" cy="400110"/>
          </a:xfrm>
          <a:prstGeom prst="rect">
            <a:avLst/>
          </a:prstGeom>
          <a:noFill/>
        </p:spPr>
        <p:txBody>
          <a:bodyPr wrap="none" rtlCol="0">
            <a:spAutoFit/>
          </a:bodyPr>
          <a:lstStyle/>
          <a:p>
            <a:pPr algn="ctr"/>
            <a:r>
              <a:rPr lang="en-SG" sz="1000" b="1" dirty="0"/>
              <a:t>Splitter</a:t>
            </a:r>
          </a:p>
          <a:p>
            <a:pPr algn="ctr"/>
            <a:r>
              <a:rPr lang="en-SG" sz="1000" b="1" dirty="0"/>
              <a:t>Function</a:t>
            </a:r>
          </a:p>
        </p:txBody>
      </p:sp>
      <p:cxnSp>
        <p:nvCxnSpPr>
          <p:cNvPr id="39" name="Straight Arrow Connector 38">
            <a:extLst>
              <a:ext uri="{FF2B5EF4-FFF2-40B4-BE49-F238E27FC236}">
                <a16:creationId xmlns:a16="http://schemas.microsoft.com/office/drawing/2014/main" id="{E865CD3C-5D07-2C66-6B32-290E928A03ED}"/>
              </a:ext>
            </a:extLst>
          </p:cNvPr>
          <p:cNvCxnSpPr>
            <a:cxnSpLocks/>
          </p:cNvCxnSpPr>
          <p:nvPr/>
        </p:nvCxnSpPr>
        <p:spPr>
          <a:xfrm flipV="1">
            <a:off x="5348415" y="2385118"/>
            <a:ext cx="717365" cy="2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Cylinder 40">
            <a:extLst>
              <a:ext uri="{FF2B5EF4-FFF2-40B4-BE49-F238E27FC236}">
                <a16:creationId xmlns:a16="http://schemas.microsoft.com/office/drawing/2014/main" id="{33E57B1C-BA13-1001-0342-CDCC0CA99813}"/>
              </a:ext>
            </a:extLst>
          </p:cNvPr>
          <p:cNvSpPr/>
          <p:nvPr/>
        </p:nvSpPr>
        <p:spPr>
          <a:xfrm>
            <a:off x="7820495" y="2018985"/>
            <a:ext cx="928459" cy="782841"/>
          </a:xfrm>
          <a:prstGeom prst="ca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solidFill>
                  <a:schemeClr val="tx1"/>
                </a:solidFill>
              </a:rPr>
              <a:t>Vector</a:t>
            </a:r>
          </a:p>
          <a:p>
            <a:pPr algn="ctr"/>
            <a:r>
              <a:rPr lang="en-SG" sz="1200" b="1" dirty="0">
                <a:solidFill>
                  <a:schemeClr val="tx1"/>
                </a:solidFill>
              </a:rPr>
              <a:t>DB</a:t>
            </a:r>
          </a:p>
        </p:txBody>
      </p:sp>
      <p:cxnSp>
        <p:nvCxnSpPr>
          <p:cNvPr id="43" name="Straight Arrow Connector 42">
            <a:extLst>
              <a:ext uri="{FF2B5EF4-FFF2-40B4-BE49-F238E27FC236}">
                <a16:creationId xmlns:a16="http://schemas.microsoft.com/office/drawing/2014/main" id="{4817A988-151D-9AC5-985F-CCA2717A9558}"/>
              </a:ext>
            </a:extLst>
          </p:cNvPr>
          <p:cNvCxnSpPr>
            <a:cxnSpLocks/>
            <a:endCxn id="41" idx="2"/>
          </p:cNvCxnSpPr>
          <p:nvPr/>
        </p:nvCxnSpPr>
        <p:spPr>
          <a:xfrm>
            <a:off x="7161662" y="2410406"/>
            <a:ext cx="6588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D9D6CFB9-801D-9D9A-23EA-125531788448}"/>
              </a:ext>
            </a:extLst>
          </p:cNvPr>
          <p:cNvSpPr/>
          <p:nvPr/>
        </p:nvSpPr>
        <p:spPr>
          <a:xfrm>
            <a:off x="9613652" y="2055235"/>
            <a:ext cx="1188720" cy="6766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solidFill>
                  <a:schemeClr val="tx1"/>
                </a:solidFill>
              </a:rPr>
              <a:t>Watsonx.ai</a:t>
            </a:r>
          </a:p>
        </p:txBody>
      </p:sp>
      <p:cxnSp>
        <p:nvCxnSpPr>
          <p:cNvPr id="49" name="Connector: Elbow 48">
            <a:extLst>
              <a:ext uri="{FF2B5EF4-FFF2-40B4-BE49-F238E27FC236}">
                <a16:creationId xmlns:a16="http://schemas.microsoft.com/office/drawing/2014/main" id="{542B93C6-6591-A3A5-CA68-614C13D920A1}"/>
              </a:ext>
            </a:extLst>
          </p:cNvPr>
          <p:cNvCxnSpPr>
            <a:cxnSpLocks/>
            <a:stCxn id="47" idx="2"/>
            <a:endCxn id="62" idx="3"/>
          </p:cNvCxnSpPr>
          <p:nvPr/>
        </p:nvCxnSpPr>
        <p:spPr>
          <a:xfrm rot="5400000">
            <a:off x="8430773" y="3050072"/>
            <a:ext cx="2095421" cy="1459058"/>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CCEDD8D-5A2A-5CF8-A604-5AB04DA1D1D6}"/>
              </a:ext>
            </a:extLst>
          </p:cNvPr>
          <p:cNvCxnSpPr>
            <a:cxnSpLocks/>
          </p:cNvCxnSpPr>
          <p:nvPr/>
        </p:nvCxnSpPr>
        <p:spPr>
          <a:xfrm>
            <a:off x="1817825" y="4646658"/>
            <a:ext cx="980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4747FC99-FAA4-B536-A866-06A7043DF26F}"/>
              </a:ext>
            </a:extLst>
          </p:cNvPr>
          <p:cNvCxnSpPr>
            <a:cxnSpLocks/>
          </p:cNvCxnSpPr>
          <p:nvPr/>
        </p:nvCxnSpPr>
        <p:spPr>
          <a:xfrm flipH="1">
            <a:off x="1832108" y="5040672"/>
            <a:ext cx="954024"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350CF218-89FC-F59E-C5F0-E7727D414F61}"/>
              </a:ext>
            </a:extLst>
          </p:cNvPr>
          <p:cNvSpPr txBox="1"/>
          <p:nvPr/>
        </p:nvSpPr>
        <p:spPr>
          <a:xfrm>
            <a:off x="1020010" y="4370500"/>
            <a:ext cx="728084" cy="369332"/>
          </a:xfrm>
          <a:prstGeom prst="rect">
            <a:avLst/>
          </a:prstGeom>
          <a:noFill/>
        </p:spPr>
        <p:txBody>
          <a:bodyPr wrap="none" rtlCol="0">
            <a:spAutoFit/>
          </a:bodyPr>
          <a:lstStyle/>
          <a:p>
            <a:pPr algn="ctr"/>
            <a:r>
              <a:rPr lang="en-SG" sz="1000" b="1" dirty="0">
                <a:solidFill>
                  <a:srgbClr val="0070C0"/>
                </a:solidFill>
              </a:rPr>
              <a:t>Input</a:t>
            </a:r>
          </a:p>
          <a:p>
            <a:pPr algn="ctr"/>
            <a:r>
              <a:rPr lang="en-SG" sz="800" dirty="0">
                <a:solidFill>
                  <a:srgbClr val="0070C0"/>
                </a:solidFill>
              </a:rPr>
              <a:t>Text / Query </a:t>
            </a:r>
          </a:p>
        </p:txBody>
      </p:sp>
      <p:sp>
        <p:nvSpPr>
          <p:cNvPr id="55" name="TextBox 54">
            <a:extLst>
              <a:ext uri="{FF2B5EF4-FFF2-40B4-BE49-F238E27FC236}">
                <a16:creationId xmlns:a16="http://schemas.microsoft.com/office/drawing/2014/main" id="{F9929281-6313-3C2B-7682-C2F6DFE8FFE7}"/>
              </a:ext>
            </a:extLst>
          </p:cNvPr>
          <p:cNvSpPr txBox="1"/>
          <p:nvPr/>
        </p:nvSpPr>
        <p:spPr>
          <a:xfrm>
            <a:off x="888760" y="4855131"/>
            <a:ext cx="881973" cy="492443"/>
          </a:xfrm>
          <a:prstGeom prst="rect">
            <a:avLst/>
          </a:prstGeom>
          <a:noFill/>
        </p:spPr>
        <p:txBody>
          <a:bodyPr wrap="none" rtlCol="0">
            <a:spAutoFit/>
          </a:bodyPr>
          <a:lstStyle/>
          <a:p>
            <a:pPr algn="ctr"/>
            <a:r>
              <a:rPr lang="en-SG" sz="1000" b="1" dirty="0">
                <a:solidFill>
                  <a:srgbClr val="00B050"/>
                </a:solidFill>
              </a:rPr>
              <a:t>Output</a:t>
            </a:r>
          </a:p>
          <a:p>
            <a:pPr algn="ctr"/>
            <a:r>
              <a:rPr lang="en-SG" sz="800" dirty="0">
                <a:solidFill>
                  <a:srgbClr val="00B050"/>
                </a:solidFill>
              </a:rPr>
              <a:t>Solution Product</a:t>
            </a:r>
          </a:p>
          <a:p>
            <a:pPr algn="ctr"/>
            <a:r>
              <a:rPr lang="en-SG" sz="800" dirty="0">
                <a:solidFill>
                  <a:srgbClr val="00B050"/>
                </a:solidFill>
              </a:rPr>
              <a:t>/ Summary</a:t>
            </a:r>
          </a:p>
        </p:txBody>
      </p:sp>
      <p:sp>
        <p:nvSpPr>
          <p:cNvPr id="62" name="Rectangle: Folded Corner 61">
            <a:extLst>
              <a:ext uri="{FF2B5EF4-FFF2-40B4-BE49-F238E27FC236}">
                <a16:creationId xmlns:a16="http://schemas.microsoft.com/office/drawing/2014/main" id="{D42734DB-CCBC-E895-60E0-445139391B3B}"/>
              </a:ext>
            </a:extLst>
          </p:cNvPr>
          <p:cNvSpPr/>
          <p:nvPr/>
        </p:nvSpPr>
        <p:spPr>
          <a:xfrm>
            <a:off x="7834554" y="4370112"/>
            <a:ext cx="914400" cy="914400"/>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solidFill>
                  <a:schemeClr val="tx1"/>
                </a:solidFill>
              </a:rPr>
              <a:t>Python API</a:t>
            </a:r>
          </a:p>
        </p:txBody>
      </p:sp>
      <p:sp>
        <p:nvSpPr>
          <p:cNvPr id="65" name="Rectangle: Folded Corner 64">
            <a:extLst>
              <a:ext uri="{FF2B5EF4-FFF2-40B4-BE49-F238E27FC236}">
                <a16:creationId xmlns:a16="http://schemas.microsoft.com/office/drawing/2014/main" id="{3FC41468-49CA-FF75-3AB7-0809AB32A961}"/>
              </a:ext>
            </a:extLst>
          </p:cNvPr>
          <p:cNvSpPr/>
          <p:nvPr/>
        </p:nvSpPr>
        <p:spPr>
          <a:xfrm>
            <a:off x="6128813" y="1953205"/>
            <a:ext cx="1002202" cy="914400"/>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solidFill>
                  <a:schemeClr val="tx1"/>
                </a:solidFill>
              </a:rPr>
              <a:t>Embeddings API</a:t>
            </a:r>
          </a:p>
        </p:txBody>
      </p:sp>
      <p:sp>
        <p:nvSpPr>
          <p:cNvPr id="68" name="TextBox 67">
            <a:extLst>
              <a:ext uri="{FF2B5EF4-FFF2-40B4-BE49-F238E27FC236}">
                <a16:creationId xmlns:a16="http://schemas.microsoft.com/office/drawing/2014/main" id="{77F739E5-6F32-5BC6-E6B9-EE9B153225D9}"/>
              </a:ext>
            </a:extLst>
          </p:cNvPr>
          <p:cNvSpPr txBox="1"/>
          <p:nvPr/>
        </p:nvSpPr>
        <p:spPr>
          <a:xfrm>
            <a:off x="8952236" y="1288463"/>
            <a:ext cx="848309" cy="307777"/>
          </a:xfrm>
          <a:prstGeom prst="rect">
            <a:avLst/>
          </a:prstGeom>
          <a:noFill/>
        </p:spPr>
        <p:txBody>
          <a:bodyPr wrap="none" rtlCol="0">
            <a:spAutoFit/>
          </a:bodyPr>
          <a:lstStyle/>
          <a:p>
            <a:r>
              <a:rPr lang="en-SG" sz="1400" b="1" dirty="0">
                <a:solidFill>
                  <a:schemeClr val="accent2">
                    <a:lumMod val="75000"/>
                  </a:schemeClr>
                </a:solidFill>
              </a:rPr>
              <a:t>Mapping</a:t>
            </a:r>
          </a:p>
        </p:txBody>
      </p:sp>
      <p:sp>
        <p:nvSpPr>
          <p:cNvPr id="70" name="TextBox 69">
            <a:extLst>
              <a:ext uri="{FF2B5EF4-FFF2-40B4-BE49-F238E27FC236}">
                <a16:creationId xmlns:a16="http://schemas.microsoft.com/office/drawing/2014/main" id="{F825793A-8B48-B2E1-2526-F07F80F66CEE}"/>
              </a:ext>
            </a:extLst>
          </p:cNvPr>
          <p:cNvSpPr txBox="1"/>
          <p:nvPr/>
        </p:nvSpPr>
        <p:spPr>
          <a:xfrm>
            <a:off x="2051921" y="4017987"/>
            <a:ext cx="869918" cy="307777"/>
          </a:xfrm>
          <a:prstGeom prst="rect">
            <a:avLst/>
          </a:prstGeom>
          <a:noFill/>
        </p:spPr>
        <p:txBody>
          <a:bodyPr wrap="none" rtlCol="0">
            <a:spAutoFit/>
          </a:bodyPr>
          <a:lstStyle/>
          <a:p>
            <a:r>
              <a:rPr lang="en-SG" sz="1400" b="1" dirty="0">
                <a:solidFill>
                  <a:srgbClr val="00B050"/>
                </a:solidFill>
              </a:rPr>
              <a:t>Querying</a:t>
            </a:r>
          </a:p>
        </p:txBody>
      </p:sp>
      <p:sp>
        <p:nvSpPr>
          <p:cNvPr id="71" name="TextBox 70">
            <a:extLst>
              <a:ext uri="{FF2B5EF4-FFF2-40B4-BE49-F238E27FC236}">
                <a16:creationId xmlns:a16="http://schemas.microsoft.com/office/drawing/2014/main" id="{94895DC2-7DEE-9521-CF71-B1BA77C607C0}"/>
              </a:ext>
            </a:extLst>
          </p:cNvPr>
          <p:cNvSpPr txBox="1"/>
          <p:nvPr/>
        </p:nvSpPr>
        <p:spPr>
          <a:xfrm>
            <a:off x="799932" y="5570307"/>
            <a:ext cx="3441778" cy="707886"/>
          </a:xfrm>
          <a:prstGeom prst="rect">
            <a:avLst/>
          </a:prstGeom>
          <a:noFill/>
        </p:spPr>
        <p:txBody>
          <a:bodyPr wrap="square" rtlCol="0">
            <a:spAutoFit/>
          </a:bodyPr>
          <a:lstStyle/>
          <a:p>
            <a:pPr marL="285750" indent="-285750">
              <a:buFont typeface="Arial" panose="020B0604020202020204" pitchFamily="34" charset="0"/>
              <a:buChar char="•"/>
            </a:pPr>
            <a:r>
              <a:rPr lang="en-SG" sz="1000" dirty="0">
                <a:solidFill>
                  <a:schemeClr val="accent6">
                    <a:lumMod val="75000"/>
                  </a:schemeClr>
                </a:solidFill>
              </a:rPr>
              <a:t>Inputs can be probing queries based on  Functional / Non-Functional requirements from the RFP.</a:t>
            </a:r>
          </a:p>
          <a:p>
            <a:pPr marL="285750" indent="-285750">
              <a:buFont typeface="Arial" panose="020B0604020202020204" pitchFamily="34" charset="0"/>
              <a:buChar char="•"/>
            </a:pPr>
            <a:r>
              <a:rPr lang="en-SG" sz="1000" dirty="0">
                <a:solidFill>
                  <a:schemeClr val="accent6">
                    <a:lumMod val="75000"/>
                  </a:schemeClr>
                </a:solidFill>
              </a:rPr>
              <a:t>Output can be the name of the IBM Tech or RH Tech solution component with or without summary.</a:t>
            </a:r>
          </a:p>
        </p:txBody>
      </p:sp>
      <p:sp>
        <p:nvSpPr>
          <p:cNvPr id="73" name="TextBox 72">
            <a:extLst>
              <a:ext uri="{FF2B5EF4-FFF2-40B4-BE49-F238E27FC236}">
                <a16:creationId xmlns:a16="http://schemas.microsoft.com/office/drawing/2014/main" id="{CD94A34D-B565-BC51-D598-D45400B531DB}"/>
              </a:ext>
            </a:extLst>
          </p:cNvPr>
          <p:cNvSpPr txBox="1"/>
          <p:nvPr/>
        </p:nvSpPr>
        <p:spPr>
          <a:xfrm>
            <a:off x="863085" y="2800338"/>
            <a:ext cx="2970853" cy="553998"/>
          </a:xfrm>
          <a:prstGeom prst="rect">
            <a:avLst/>
          </a:prstGeom>
          <a:noFill/>
        </p:spPr>
        <p:txBody>
          <a:bodyPr wrap="square" rtlCol="0">
            <a:spAutoFit/>
          </a:bodyPr>
          <a:lstStyle/>
          <a:p>
            <a:pPr marL="285750" indent="-285750">
              <a:buFont typeface="Arial" panose="020B0604020202020204" pitchFamily="34" charset="0"/>
              <a:buChar char="•"/>
            </a:pPr>
            <a:r>
              <a:rPr lang="en-SG" sz="1000" dirty="0">
                <a:solidFill>
                  <a:srgbClr val="0070C0"/>
                </a:solidFill>
              </a:rPr>
              <a:t>IBM Tech or RH Tech production description / documentation.  </a:t>
            </a:r>
          </a:p>
          <a:p>
            <a:r>
              <a:rPr lang="en-SG" sz="1000" i="1" dirty="0">
                <a:solidFill>
                  <a:srgbClr val="0070C0"/>
                </a:solidFill>
              </a:rPr>
              <a:t>We will have this created and curated for this exercise</a:t>
            </a:r>
          </a:p>
        </p:txBody>
      </p:sp>
      <p:sp>
        <p:nvSpPr>
          <p:cNvPr id="74" name="TextBox 73">
            <a:extLst>
              <a:ext uri="{FF2B5EF4-FFF2-40B4-BE49-F238E27FC236}">
                <a16:creationId xmlns:a16="http://schemas.microsoft.com/office/drawing/2014/main" id="{E6AFC5B6-61F3-452B-1698-4EE8C536F8B7}"/>
              </a:ext>
            </a:extLst>
          </p:cNvPr>
          <p:cNvSpPr txBox="1"/>
          <p:nvPr/>
        </p:nvSpPr>
        <p:spPr>
          <a:xfrm>
            <a:off x="1648319" y="973894"/>
            <a:ext cx="1400383" cy="307777"/>
          </a:xfrm>
          <a:prstGeom prst="rect">
            <a:avLst/>
          </a:prstGeom>
          <a:noFill/>
        </p:spPr>
        <p:txBody>
          <a:bodyPr wrap="none" rtlCol="0">
            <a:spAutoFit/>
          </a:bodyPr>
          <a:lstStyle/>
          <a:p>
            <a:r>
              <a:rPr lang="en-SG" sz="1400" b="1" dirty="0">
                <a:solidFill>
                  <a:srgbClr val="0070C0"/>
                </a:solidFill>
              </a:rPr>
              <a:t>Knowledge Base</a:t>
            </a:r>
          </a:p>
        </p:txBody>
      </p:sp>
      <p:sp>
        <p:nvSpPr>
          <p:cNvPr id="75" name="TextBox 74">
            <a:extLst>
              <a:ext uri="{FF2B5EF4-FFF2-40B4-BE49-F238E27FC236}">
                <a16:creationId xmlns:a16="http://schemas.microsoft.com/office/drawing/2014/main" id="{8513CA97-719B-6501-CFB4-D73D96C2D7E7}"/>
              </a:ext>
            </a:extLst>
          </p:cNvPr>
          <p:cNvSpPr txBox="1"/>
          <p:nvPr/>
        </p:nvSpPr>
        <p:spPr>
          <a:xfrm>
            <a:off x="9570658" y="2448038"/>
            <a:ext cx="1274708" cy="246221"/>
          </a:xfrm>
          <a:prstGeom prst="rect">
            <a:avLst/>
          </a:prstGeom>
          <a:noFill/>
        </p:spPr>
        <p:txBody>
          <a:bodyPr wrap="none" rtlCol="0">
            <a:spAutoFit/>
          </a:bodyPr>
          <a:lstStyle/>
          <a:p>
            <a:r>
              <a:rPr lang="en-SG" sz="1000" dirty="0">
                <a:solidFill>
                  <a:srgbClr val="0070C0"/>
                </a:solidFill>
              </a:rPr>
              <a:t>Chosen LLM model/s</a:t>
            </a:r>
          </a:p>
        </p:txBody>
      </p:sp>
      <p:sp>
        <p:nvSpPr>
          <p:cNvPr id="77" name="Speech Bubble: Rectangle 76">
            <a:extLst>
              <a:ext uri="{FF2B5EF4-FFF2-40B4-BE49-F238E27FC236}">
                <a16:creationId xmlns:a16="http://schemas.microsoft.com/office/drawing/2014/main" id="{A8FE44BC-8FB3-F57C-897A-58F5B93BA117}"/>
              </a:ext>
            </a:extLst>
          </p:cNvPr>
          <p:cNvSpPr/>
          <p:nvPr/>
        </p:nvSpPr>
        <p:spPr>
          <a:xfrm>
            <a:off x="4835166" y="5570307"/>
            <a:ext cx="3913788" cy="802338"/>
          </a:xfrm>
          <a:prstGeom prst="wedgeRectCallout">
            <a:avLst>
              <a:gd name="adj1" fmla="val -76804"/>
              <a:gd name="adj2" fmla="val -14834"/>
            </a:avLst>
          </a:prstGeom>
          <a:solidFill>
            <a:schemeClr val="bg1">
              <a:lumMod val="95000"/>
            </a:schemeClr>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8" name="TextBox 77">
            <a:extLst>
              <a:ext uri="{FF2B5EF4-FFF2-40B4-BE49-F238E27FC236}">
                <a16:creationId xmlns:a16="http://schemas.microsoft.com/office/drawing/2014/main" id="{44AA254A-2026-7083-0DFD-24D101751ED6}"/>
              </a:ext>
            </a:extLst>
          </p:cNvPr>
          <p:cNvSpPr txBox="1"/>
          <p:nvPr/>
        </p:nvSpPr>
        <p:spPr>
          <a:xfrm>
            <a:off x="4877060" y="5551830"/>
            <a:ext cx="3871894" cy="830997"/>
          </a:xfrm>
          <a:prstGeom prst="rect">
            <a:avLst/>
          </a:prstGeom>
          <a:noFill/>
        </p:spPr>
        <p:txBody>
          <a:bodyPr wrap="square" rtlCol="0">
            <a:spAutoFit/>
          </a:bodyPr>
          <a:lstStyle/>
          <a:p>
            <a:r>
              <a:rPr lang="en-SG" sz="800" b="1" dirty="0"/>
              <a:t>Example:</a:t>
            </a:r>
          </a:p>
          <a:p>
            <a:r>
              <a:rPr lang="en-SG" sz="800" i="1" dirty="0"/>
              <a:t>Input: What is the IBM Tech component supporting the requirement ‘REST API based integration between partner systems and the solution’</a:t>
            </a:r>
          </a:p>
          <a:p>
            <a:r>
              <a:rPr lang="en-SG" sz="800" i="1" dirty="0"/>
              <a:t>Output: IBM API Connect.  IBM APIC is an API Management Solution and provides the means to create, assemble, manage, secure and socialize APIs enabling REST based integrations.</a:t>
            </a:r>
          </a:p>
        </p:txBody>
      </p:sp>
      <p:cxnSp>
        <p:nvCxnSpPr>
          <p:cNvPr id="79" name="Straight Arrow Connector 78">
            <a:extLst>
              <a:ext uri="{FF2B5EF4-FFF2-40B4-BE49-F238E27FC236}">
                <a16:creationId xmlns:a16="http://schemas.microsoft.com/office/drawing/2014/main" id="{9D02A9B5-29B1-9744-B0E6-ABB370543894}"/>
              </a:ext>
            </a:extLst>
          </p:cNvPr>
          <p:cNvCxnSpPr>
            <a:cxnSpLocks/>
          </p:cNvCxnSpPr>
          <p:nvPr/>
        </p:nvCxnSpPr>
        <p:spPr>
          <a:xfrm flipH="1">
            <a:off x="3974852" y="5036053"/>
            <a:ext cx="902208"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768F724-9D48-E71F-6DAC-E58EE42186A1}"/>
              </a:ext>
            </a:extLst>
          </p:cNvPr>
          <p:cNvCxnSpPr>
            <a:cxnSpLocks/>
          </p:cNvCxnSpPr>
          <p:nvPr/>
        </p:nvCxnSpPr>
        <p:spPr>
          <a:xfrm flipH="1">
            <a:off x="6063916" y="5026815"/>
            <a:ext cx="1756579"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4C901E33-1CB8-CEE3-E892-3CA47734D537}"/>
              </a:ext>
            </a:extLst>
          </p:cNvPr>
          <p:cNvSpPr txBox="1"/>
          <p:nvPr/>
        </p:nvSpPr>
        <p:spPr>
          <a:xfrm>
            <a:off x="4211130" y="4415511"/>
            <a:ext cx="530915" cy="246221"/>
          </a:xfrm>
          <a:prstGeom prst="rect">
            <a:avLst/>
          </a:prstGeom>
          <a:noFill/>
        </p:spPr>
        <p:txBody>
          <a:bodyPr wrap="none" rtlCol="0">
            <a:spAutoFit/>
          </a:bodyPr>
          <a:lstStyle/>
          <a:p>
            <a:r>
              <a:rPr lang="en-SG" sz="1000" i="1" dirty="0">
                <a:solidFill>
                  <a:srgbClr val="0070C0"/>
                </a:solidFill>
              </a:rPr>
              <a:t>Create</a:t>
            </a:r>
          </a:p>
        </p:txBody>
      </p:sp>
      <p:sp>
        <p:nvSpPr>
          <p:cNvPr id="84" name="TextBox 83">
            <a:extLst>
              <a:ext uri="{FF2B5EF4-FFF2-40B4-BE49-F238E27FC236}">
                <a16:creationId xmlns:a16="http://schemas.microsoft.com/office/drawing/2014/main" id="{9EE45FF1-8DE1-0A4C-F023-1E7BA44E0EEB}"/>
              </a:ext>
            </a:extLst>
          </p:cNvPr>
          <p:cNvSpPr txBox="1"/>
          <p:nvPr/>
        </p:nvSpPr>
        <p:spPr>
          <a:xfrm>
            <a:off x="6200795" y="4394977"/>
            <a:ext cx="524503" cy="246221"/>
          </a:xfrm>
          <a:prstGeom prst="rect">
            <a:avLst/>
          </a:prstGeom>
          <a:noFill/>
        </p:spPr>
        <p:txBody>
          <a:bodyPr wrap="none" rtlCol="0">
            <a:spAutoFit/>
          </a:bodyPr>
          <a:lstStyle/>
          <a:p>
            <a:r>
              <a:rPr lang="en-SG" sz="1000" i="1" dirty="0">
                <a:solidFill>
                  <a:srgbClr val="0070C0"/>
                </a:solidFill>
              </a:rPr>
              <a:t>Invoke</a:t>
            </a:r>
          </a:p>
        </p:txBody>
      </p:sp>
      <p:sp>
        <p:nvSpPr>
          <p:cNvPr id="85" name="TextBox 84">
            <a:extLst>
              <a:ext uri="{FF2B5EF4-FFF2-40B4-BE49-F238E27FC236}">
                <a16:creationId xmlns:a16="http://schemas.microsoft.com/office/drawing/2014/main" id="{E96CAC4F-CC6A-19C3-EE6A-CE325A0D69E4}"/>
              </a:ext>
            </a:extLst>
          </p:cNvPr>
          <p:cNvSpPr txBox="1"/>
          <p:nvPr/>
        </p:nvSpPr>
        <p:spPr>
          <a:xfrm>
            <a:off x="9477171" y="4820239"/>
            <a:ext cx="671979" cy="246221"/>
          </a:xfrm>
          <a:prstGeom prst="rect">
            <a:avLst/>
          </a:prstGeom>
          <a:noFill/>
        </p:spPr>
        <p:txBody>
          <a:bodyPr wrap="none" rtlCol="0">
            <a:spAutoFit/>
          </a:bodyPr>
          <a:lstStyle/>
          <a:p>
            <a:r>
              <a:rPr lang="en-SG" sz="1000" i="1" dirty="0">
                <a:solidFill>
                  <a:srgbClr val="00B050"/>
                </a:solidFill>
              </a:rPr>
              <a:t>Response</a:t>
            </a:r>
          </a:p>
        </p:txBody>
      </p:sp>
      <p:sp>
        <p:nvSpPr>
          <p:cNvPr id="86" name="TextBox 85">
            <a:extLst>
              <a:ext uri="{FF2B5EF4-FFF2-40B4-BE49-F238E27FC236}">
                <a16:creationId xmlns:a16="http://schemas.microsoft.com/office/drawing/2014/main" id="{1A5C4FA6-EE8C-5BBF-3001-CF978BB9E3B4}"/>
              </a:ext>
            </a:extLst>
          </p:cNvPr>
          <p:cNvSpPr txBox="1"/>
          <p:nvPr/>
        </p:nvSpPr>
        <p:spPr>
          <a:xfrm>
            <a:off x="6176233" y="4972040"/>
            <a:ext cx="671979" cy="246221"/>
          </a:xfrm>
          <a:prstGeom prst="rect">
            <a:avLst/>
          </a:prstGeom>
          <a:noFill/>
        </p:spPr>
        <p:txBody>
          <a:bodyPr wrap="none" rtlCol="0">
            <a:spAutoFit/>
          </a:bodyPr>
          <a:lstStyle/>
          <a:p>
            <a:r>
              <a:rPr lang="en-SG" sz="1000" i="1" dirty="0">
                <a:solidFill>
                  <a:srgbClr val="00B050"/>
                </a:solidFill>
              </a:rPr>
              <a:t>Response</a:t>
            </a:r>
          </a:p>
        </p:txBody>
      </p:sp>
      <p:sp>
        <p:nvSpPr>
          <p:cNvPr id="87" name="TextBox 86">
            <a:extLst>
              <a:ext uri="{FF2B5EF4-FFF2-40B4-BE49-F238E27FC236}">
                <a16:creationId xmlns:a16="http://schemas.microsoft.com/office/drawing/2014/main" id="{779B06C4-D055-8013-D82B-46BA502B0B5C}"/>
              </a:ext>
            </a:extLst>
          </p:cNvPr>
          <p:cNvSpPr txBox="1"/>
          <p:nvPr/>
        </p:nvSpPr>
        <p:spPr>
          <a:xfrm>
            <a:off x="4208694" y="1697519"/>
            <a:ext cx="1188719" cy="461665"/>
          </a:xfrm>
          <a:prstGeom prst="rect">
            <a:avLst/>
          </a:prstGeom>
          <a:noFill/>
        </p:spPr>
        <p:txBody>
          <a:bodyPr wrap="square" rtlCol="0">
            <a:spAutoFit/>
          </a:bodyPr>
          <a:lstStyle/>
          <a:p>
            <a:pPr algn="ctr"/>
            <a:r>
              <a:rPr lang="en-SG" sz="800" i="1" dirty="0"/>
              <a:t>Split the document in manageable chunks + Tokenize the chunks</a:t>
            </a:r>
          </a:p>
        </p:txBody>
      </p:sp>
      <p:sp>
        <p:nvSpPr>
          <p:cNvPr id="89" name="TextBox 88">
            <a:extLst>
              <a:ext uri="{FF2B5EF4-FFF2-40B4-BE49-F238E27FC236}">
                <a16:creationId xmlns:a16="http://schemas.microsoft.com/office/drawing/2014/main" id="{8A4BF280-2E44-F432-297E-F20B225BB832}"/>
              </a:ext>
            </a:extLst>
          </p:cNvPr>
          <p:cNvSpPr txBox="1"/>
          <p:nvPr/>
        </p:nvSpPr>
        <p:spPr>
          <a:xfrm>
            <a:off x="8284724" y="3105831"/>
            <a:ext cx="923572" cy="338554"/>
          </a:xfrm>
          <a:prstGeom prst="rect">
            <a:avLst/>
          </a:prstGeom>
          <a:noFill/>
        </p:spPr>
        <p:txBody>
          <a:bodyPr wrap="square" rtlCol="0">
            <a:spAutoFit/>
          </a:bodyPr>
          <a:lstStyle/>
          <a:p>
            <a:pPr algn="ctr"/>
            <a:r>
              <a:rPr lang="en-SG" sz="800" i="1" dirty="0"/>
              <a:t>Search &amp; Retrieve based on Query</a:t>
            </a:r>
          </a:p>
        </p:txBody>
      </p:sp>
      <p:sp>
        <p:nvSpPr>
          <p:cNvPr id="90" name="TextBox 89">
            <a:extLst>
              <a:ext uri="{FF2B5EF4-FFF2-40B4-BE49-F238E27FC236}">
                <a16:creationId xmlns:a16="http://schemas.microsoft.com/office/drawing/2014/main" id="{1AA6BDC1-DB51-F1B5-7BDC-A9D6C5F5A209}"/>
              </a:ext>
            </a:extLst>
          </p:cNvPr>
          <p:cNvSpPr txBox="1"/>
          <p:nvPr/>
        </p:nvSpPr>
        <p:spPr>
          <a:xfrm>
            <a:off x="8746510" y="1950076"/>
            <a:ext cx="923572" cy="461665"/>
          </a:xfrm>
          <a:prstGeom prst="rect">
            <a:avLst/>
          </a:prstGeom>
          <a:noFill/>
        </p:spPr>
        <p:txBody>
          <a:bodyPr wrap="square" rtlCol="0">
            <a:spAutoFit/>
          </a:bodyPr>
          <a:lstStyle/>
          <a:p>
            <a:pPr algn="ctr"/>
            <a:r>
              <a:rPr lang="en-SG" sz="800" i="1" dirty="0"/>
              <a:t>Augment searched result with context</a:t>
            </a:r>
          </a:p>
        </p:txBody>
      </p:sp>
      <p:sp>
        <p:nvSpPr>
          <p:cNvPr id="91" name="TextBox 90">
            <a:extLst>
              <a:ext uri="{FF2B5EF4-FFF2-40B4-BE49-F238E27FC236}">
                <a16:creationId xmlns:a16="http://schemas.microsoft.com/office/drawing/2014/main" id="{14A6A6EC-653D-A652-5351-5520E1702EE0}"/>
              </a:ext>
            </a:extLst>
          </p:cNvPr>
          <p:cNvSpPr txBox="1"/>
          <p:nvPr/>
        </p:nvSpPr>
        <p:spPr>
          <a:xfrm>
            <a:off x="10168292" y="2728412"/>
            <a:ext cx="923572" cy="584775"/>
          </a:xfrm>
          <a:prstGeom prst="rect">
            <a:avLst/>
          </a:prstGeom>
          <a:noFill/>
        </p:spPr>
        <p:txBody>
          <a:bodyPr wrap="square" rtlCol="0">
            <a:spAutoFit/>
          </a:bodyPr>
          <a:lstStyle/>
          <a:p>
            <a:pPr algn="ctr"/>
            <a:r>
              <a:rPr lang="en-SG" sz="800" i="1" dirty="0"/>
              <a:t>Create response –based on the query &amp; context.  Human readable</a:t>
            </a:r>
          </a:p>
        </p:txBody>
      </p:sp>
    </p:spTree>
    <p:extLst>
      <p:ext uri="{BB962C8B-B14F-4D97-AF65-F5344CB8AC3E}">
        <p14:creationId xmlns:p14="http://schemas.microsoft.com/office/powerpoint/2010/main" val="2977812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BBDBD-55EA-6F8E-BF93-1661033BD4A3}"/>
              </a:ext>
            </a:extLst>
          </p:cNvPr>
          <p:cNvSpPr>
            <a:spLocks noGrp="1"/>
          </p:cNvSpPr>
          <p:nvPr>
            <p:ph type="title"/>
          </p:nvPr>
        </p:nvSpPr>
        <p:spPr/>
        <p:txBody>
          <a:bodyPr/>
          <a:lstStyle/>
          <a:p>
            <a:r>
              <a:rPr lang="en-US" dirty="0"/>
              <a:t>Solution Components </a:t>
            </a:r>
          </a:p>
        </p:txBody>
      </p:sp>
      <p:sp>
        <p:nvSpPr>
          <p:cNvPr id="3" name="Content Placeholder 2">
            <a:extLst>
              <a:ext uri="{FF2B5EF4-FFF2-40B4-BE49-F238E27FC236}">
                <a16:creationId xmlns:a16="http://schemas.microsoft.com/office/drawing/2014/main" id="{446C5369-FCDF-55FC-5BC8-49F4E122F4D6}"/>
              </a:ext>
            </a:extLst>
          </p:cNvPr>
          <p:cNvSpPr>
            <a:spLocks noGrp="1"/>
          </p:cNvSpPr>
          <p:nvPr>
            <p:ph idx="1"/>
          </p:nvPr>
        </p:nvSpPr>
        <p:spPr/>
        <p:txBody>
          <a:bodyPr/>
          <a:lstStyle/>
          <a:p>
            <a:r>
              <a:rPr lang="en-US" dirty="0"/>
              <a:t>Github</a:t>
            </a:r>
          </a:p>
          <a:p>
            <a:r>
              <a:rPr lang="en-US" dirty="0"/>
              <a:t>WatsonX.AI  large language Models </a:t>
            </a:r>
          </a:p>
          <a:p>
            <a:r>
              <a:rPr lang="en-US" dirty="0"/>
              <a:t>IBM Openshift with Python runtime</a:t>
            </a:r>
          </a:p>
          <a:p>
            <a:r>
              <a:rPr lang="en-US" dirty="0"/>
              <a:t>Vector Database Chromadb</a:t>
            </a:r>
          </a:p>
          <a:p>
            <a:r>
              <a:rPr lang="en-US" dirty="0"/>
              <a:t>Watson Assistant  </a:t>
            </a:r>
          </a:p>
        </p:txBody>
      </p:sp>
    </p:spTree>
    <p:extLst>
      <p:ext uri="{BB962C8B-B14F-4D97-AF65-F5344CB8AC3E}">
        <p14:creationId xmlns:p14="http://schemas.microsoft.com/office/powerpoint/2010/main" val="3542861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B8AD3-DFFE-4FA7-F296-5DB7FD964CED}"/>
              </a:ext>
            </a:extLst>
          </p:cNvPr>
          <p:cNvSpPr>
            <a:spLocks noGrp="1"/>
          </p:cNvSpPr>
          <p:nvPr>
            <p:ph type="title"/>
          </p:nvPr>
        </p:nvSpPr>
        <p:spPr/>
        <p:txBody>
          <a:bodyPr/>
          <a:lstStyle/>
          <a:p>
            <a:r>
              <a:rPr lang="en-US" dirty="0"/>
              <a:t>Skills Required </a:t>
            </a:r>
          </a:p>
        </p:txBody>
      </p:sp>
      <p:sp>
        <p:nvSpPr>
          <p:cNvPr id="3" name="Content Placeholder 2">
            <a:extLst>
              <a:ext uri="{FF2B5EF4-FFF2-40B4-BE49-F238E27FC236}">
                <a16:creationId xmlns:a16="http://schemas.microsoft.com/office/drawing/2014/main" id="{82103ABF-F546-9067-4F59-8E7155D7BE2C}"/>
              </a:ext>
            </a:extLst>
          </p:cNvPr>
          <p:cNvSpPr>
            <a:spLocks noGrp="1"/>
          </p:cNvSpPr>
          <p:nvPr>
            <p:ph idx="1"/>
          </p:nvPr>
        </p:nvSpPr>
        <p:spPr/>
        <p:txBody>
          <a:bodyPr/>
          <a:lstStyle/>
          <a:p>
            <a:r>
              <a:rPr lang="en-US" dirty="0"/>
              <a:t>Watson Assistant </a:t>
            </a:r>
          </a:p>
          <a:p>
            <a:r>
              <a:rPr lang="en-US" dirty="0"/>
              <a:t>Python </a:t>
            </a:r>
          </a:p>
          <a:p>
            <a:r>
              <a:rPr lang="en-US" dirty="0"/>
              <a:t>IBM Cloud – Hosting applications using Python Flask </a:t>
            </a:r>
          </a:p>
          <a:p>
            <a:r>
              <a:rPr lang="en-US" dirty="0"/>
              <a:t>IBM and Redhat Products Knowledge for Gathering Data </a:t>
            </a:r>
          </a:p>
          <a:p>
            <a:r>
              <a:rPr lang="en-US" dirty="0"/>
              <a:t>WatsonX.AI with IBM/OpenSource LLMs </a:t>
            </a:r>
          </a:p>
          <a:p>
            <a:r>
              <a:rPr lang="en-US" dirty="0"/>
              <a:t>Git – Basics of git add , git commit , git push </a:t>
            </a:r>
          </a:p>
          <a:p>
            <a:endParaRPr lang="en-US" dirty="0"/>
          </a:p>
        </p:txBody>
      </p:sp>
    </p:spTree>
    <p:extLst>
      <p:ext uri="{BB962C8B-B14F-4D97-AF65-F5344CB8AC3E}">
        <p14:creationId xmlns:p14="http://schemas.microsoft.com/office/powerpoint/2010/main" val="2087821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TotalTime>
  <Words>844</Words>
  <Application>Microsoft Office PowerPoint</Application>
  <PresentationFormat>Widescreen</PresentationFormat>
  <Paragraphs>144</Paragraphs>
  <Slides>13</Slides>
  <Notes>3</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IBM Technology Recommender</vt:lpstr>
      <vt:lpstr>Key Challenges</vt:lpstr>
      <vt:lpstr>Proposed Solution </vt:lpstr>
      <vt:lpstr>Build Search for the Content  RAG Pattern </vt:lpstr>
      <vt:lpstr>Overall Architecture </vt:lpstr>
      <vt:lpstr>Conceptual View of the Solution </vt:lpstr>
      <vt:lpstr>Candidate Architecture Overview: Uses RAG Pattern</vt:lpstr>
      <vt:lpstr>Solution Components </vt:lpstr>
      <vt:lpstr>Skills Required </vt:lpstr>
      <vt:lpstr>Required Data Sets </vt:lpstr>
      <vt:lpstr>Roles </vt:lpstr>
      <vt:lpstr>Background Learning ( 100 ) </vt:lpstr>
      <vt:lpstr>Next Steps ( Now to 5th August)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Technology Recommender</dc:title>
  <dc:creator>Sudesh K Krishnamoorthy</dc:creator>
  <cp:lastModifiedBy>Ashoka Rao S</cp:lastModifiedBy>
  <cp:revision>14</cp:revision>
  <dcterms:created xsi:type="dcterms:W3CDTF">2023-07-17T06:23:15Z</dcterms:created>
  <dcterms:modified xsi:type="dcterms:W3CDTF">2023-07-28T03:19:20Z</dcterms:modified>
</cp:coreProperties>
</file>