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75" r:id="rId6"/>
    <p:sldId id="260" r:id="rId7"/>
    <p:sldId id="274" r:id="rId8"/>
    <p:sldId id="262" r:id="rId9"/>
    <p:sldId id="263" r:id="rId10"/>
    <p:sldId id="265" r:id="rId11"/>
    <p:sldId id="264" r:id="rId12"/>
    <p:sldId id="266" r:id="rId13"/>
    <p:sldId id="276" r:id="rId14"/>
    <p:sldId id="271" r:id="rId15"/>
    <p:sldId id="277" r:id="rId16"/>
    <p:sldId id="278" r:id="rId17"/>
    <p:sldId id="269" r:id="rId18"/>
    <p:sldId id="279" r:id="rId19"/>
    <p:sldId id="270" r:id="rId20"/>
    <p:sldId id="272" r:id="rId21"/>
    <p:sldId id="280" r:id="rId22"/>
    <p:sldId id="281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8"/>
    <p:restoredTop sz="94627"/>
  </p:normalViewPr>
  <p:slideViewPr>
    <p:cSldViewPr snapToGrid="0">
      <p:cViewPr varScale="1">
        <p:scale>
          <a:sx n="168" d="100"/>
          <a:sy n="168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1B74A-3C1E-404F-B12A-29F6B23E2472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BA6D5-37AD-8840-80B4-BB179895D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F376-85BC-247B-DAD0-59252E06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1858-72CC-8051-647C-165E81C5E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9C14-1368-FC6B-22F0-C7990028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A9395-0CF5-7F43-8A26-91F6031FA1DF}" type="datetime1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29554-4479-B5D5-F6A2-A9E4ABE5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DCB9-13F3-38BE-B805-6191D4F6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D64C-51A3-6690-A1F1-7144F80E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F743-A18E-435B-EE0A-C1BD3B3A5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A3644-7E66-E5B5-93B6-BDE001FA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E200-1EC8-AA4E-933F-55985FE88E81}" type="datetime1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539C-95C7-9DA6-D2C8-BF6B171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D903-804C-50EE-41B2-4385664F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C9E88-BBF4-5ED9-C074-04EEEE91A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AEF0-057F-226A-5C06-C09842AE5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6B975-E739-8E68-21D8-09D74159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3A366-020C-614C-AF15-07D470F3C18E}" type="datetime1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7BC8-A815-B109-E153-45A05D76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D2EF-A756-4AFE-5D5B-526A9DFC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06DB-896B-3AE1-858A-0270C553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A848-732C-CBF0-3217-A4A8E556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1011-AA33-C823-B569-23EDD21F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0853-505E-0742-8BAE-3A20C699E0C0}" type="datetime1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E7A3-C453-A35C-417B-93170801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9F40E-E24F-CC1A-7E09-FEA39D9E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34DC-593B-101A-1F65-86AAD8A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D3FC8-127C-D2FC-3658-F738DD3D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D80B-A2DE-4F07-0967-70095228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E9618-8ADF-2948-83E4-7E4C481B1D9B}" type="datetime1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6C28-B408-0BCF-91E1-72CB02ED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2F04-C22E-20D1-57FF-21666253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9423-16B1-E584-D08C-EC3194B3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2B3-C91F-44C9-95D3-803ED9C3A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32B3-4010-7B04-4029-C5F9B3D0D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D2238-D8D1-5D48-F3D2-6FF9BE3C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ECEA7-C1B1-2145-AA73-1EE6F4B5C98F}" type="datetime1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7F7B9-C194-D1D4-1F93-B7C47A29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91526-CD4E-A9B7-8849-FA74C4E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CBF3-22E1-019C-EA0C-D9DD6C95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EB4C5-1954-43B2-0353-CE8F3DABA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8EEF1-6F15-AD88-8CEA-8F97DEFF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48CA-4B03-D633-DCE6-3F4D338B8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2BE0-1E0A-8F82-9905-07BAF35C7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24215-C74B-4184-C51F-3D6EEC3E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1A36-5FFF-1C45-A4D0-DF457E8FBCE1}" type="datetime1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4E866-E7ED-6B6E-4791-93E38BE5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19617-E97F-3E9D-8750-D8C84632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DF04-EFAD-2E54-4F70-FA6CD7CA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FDFFA-86B2-1318-A564-AD0B1807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8DCD-7122-394D-BF13-32289EC8D4D5}" type="datetime1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3D94F-1812-F7E5-8251-E2C6301A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2ECBB-2114-5F53-5472-DB3B8B3B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D7B8F-3F1B-66C4-72D9-07A5906B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11E2-20BF-9A4D-914A-E0465A77C28C}" type="datetime1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270CD-BBA8-781A-4864-0852D642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2976-AA20-8F35-9240-038F53C5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B0D2-23BE-8E8B-F000-BD205C5D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0A44-27EB-CF83-8C0C-0A299D78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60BF5-58C1-6244-10E6-6317E8E01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2ACF-4864-BC67-2732-63697272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41CE-465B-6243-961D-BE8044EC6AE1}" type="datetime1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AE91E-5BDA-5A6A-E8E3-8BDB6A9B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A9B90-5619-56D7-5E90-84C0C0E8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586A-9C90-C55A-16CC-9A4A1C58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9AD82-6FD2-9045-75C5-64499FF7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71F10-CBCB-2788-820E-00C62477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7B4BF-F3C5-7BE7-2E68-3E1D4985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A257-D601-5746-9203-298A87A2034B}" type="datetime1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EFF83-94F8-5B1C-8286-1992946D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0C6A-14FB-CF6D-7B0D-47F5768E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90A9B-3BAF-71B4-E5B0-2D60D1E0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4313-AF83-0323-6CB7-8344FD88A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73ED2-A46C-52DF-1797-388AF13FB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D867D-4B7B-F34D-8275-C6D91BA04C49}" type="datetime1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F990-4103-6EFC-5DE7-7E0624AEB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5736-010A-C625-B816-D2F907259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89392-378F-024E-B852-20432DAC2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1CB7-3953-F442-4B73-4BC4DDA74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Wh</a:t>
            </a:r>
            <a:r>
              <a:rPr lang="en-US" sz="4000" dirty="0"/>
              <a:t>-island effects and d-linking effects across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D7C85-0EB5-74C9-976B-1E5DE5A9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Zheng Shen and Beth Chan</a:t>
            </a:r>
          </a:p>
          <a:p>
            <a:r>
              <a:rPr lang="en-US" sz="2600" dirty="0"/>
              <a:t>Singapore Summer Meeting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55C06-FACF-3ED1-ED0B-7C7DE9AC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</a:t>
            </a:r>
            <a:r>
              <a:rPr lang="zh-CN" altLang="en-US" sz="2800" dirty="0"/>
              <a:t> </a:t>
            </a:r>
            <a:r>
              <a:rPr lang="en-US" altLang="zh-CN" sz="2800" dirty="0"/>
              <a:t>2:</a:t>
            </a:r>
            <a:r>
              <a:rPr lang="zh-CN" altLang="en-US" sz="2800" dirty="0"/>
              <a:t> </a:t>
            </a:r>
            <a:r>
              <a:rPr lang="en-US" sz="2800" dirty="0"/>
              <a:t>wh-movement 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sz="2800" dirty="0"/>
              <a:t>Colloquial Singapore English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(n = 81):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same design in Singlish (but also with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-in situ, reported later)</a:t>
            </a: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12.	a. Who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say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that Sean </a:t>
            </a:r>
            <a:r>
              <a:rPr lang="en-US" sz="1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event </a:t>
            </a:r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ah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			</a:t>
            </a:r>
            <a:r>
              <a:rPr lang="en-US" sz="1800" dirty="0">
                <a:solidFill>
                  <a:srgbClr val="000000"/>
                </a:solidFill>
                <a:effectLst/>
              </a:rPr>
              <a:t>(bare-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-short)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b. Who want to know whether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event ah?		</a:t>
            </a:r>
            <a:r>
              <a:rPr lang="en-US" sz="1800" dirty="0">
                <a:solidFill>
                  <a:srgbClr val="000000"/>
                </a:solidFill>
                <a:effectLst/>
              </a:rPr>
              <a:t>(bare-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</a:rPr>
              <a:t>short</a:t>
            </a:r>
            <a:r>
              <a:rPr lang="en-US" sz="1800" dirty="0">
                <a:solidFill>
                  <a:srgbClr val="000000"/>
                </a:solidFill>
                <a:effectLst/>
              </a:rPr>
              <a:t>)	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c. What the director say that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ah?			</a:t>
            </a:r>
            <a:r>
              <a:rPr lang="en-US" sz="1800" dirty="0">
                <a:solidFill>
                  <a:srgbClr val="000000"/>
                </a:solidFill>
                <a:effectLst/>
              </a:rPr>
              <a:t>(bare-</a:t>
            </a:r>
            <a:r>
              <a:rPr lang="en-US" altLang="zh-CN" sz="1800" dirty="0" err="1">
                <a:solidFill>
                  <a:srgbClr val="000000"/>
                </a:solidFill>
                <a:effectLst/>
              </a:rPr>
              <a:t>no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</a:rPr>
              <a:t>long</a:t>
            </a:r>
            <a:r>
              <a:rPr lang="en-US" sz="1800" dirty="0">
                <a:solidFill>
                  <a:srgbClr val="000000"/>
                </a:solidFill>
                <a:effectLst/>
              </a:rPr>
              <a:t>)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d. What the director want to know whether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ah?		</a:t>
            </a:r>
            <a:r>
              <a:rPr lang="en-US" sz="1800" dirty="0">
                <a:solidFill>
                  <a:srgbClr val="000000"/>
                </a:solidFill>
                <a:effectLst/>
              </a:rPr>
              <a:t>(bare-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</a:rPr>
              <a:t>long</a:t>
            </a:r>
            <a:r>
              <a:rPr lang="en-US" sz="1800" dirty="0">
                <a:solidFill>
                  <a:srgbClr val="000000"/>
                </a:solidFill>
                <a:effectLst/>
              </a:rPr>
              <a:t>)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e. Which director say that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event ah?		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-short)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f.  Which director want to know whether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event ah?</a:t>
            </a:r>
            <a:r>
              <a:rPr lang="zh-CN" alt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-short)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g. Which event the director say that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ah?</a:t>
            </a:r>
            <a:r>
              <a:rPr lang="zh-CN" alt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altLang="zh-CN" sz="1800" dirty="0">
                <a:solidFill>
                  <a:srgbClr val="000000"/>
                </a:solidFill>
                <a:effectLst/>
              </a:rPr>
              <a:t>long</a:t>
            </a:r>
            <a:r>
              <a:rPr lang="en-US" sz="1800" dirty="0">
                <a:solidFill>
                  <a:srgbClr val="000000"/>
                </a:solidFill>
                <a:effectLst/>
              </a:rPr>
              <a:t>)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h. Which event the director want to know whether Sean </a:t>
            </a:r>
            <a:r>
              <a:rPr lang="en-US" sz="1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organise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ah?</a:t>
            </a:r>
            <a:r>
              <a:rPr lang="zh-CN" alt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1800" dirty="0">
                <a:solidFill>
                  <a:srgbClr val="000000"/>
                </a:solidFill>
                <a:effectLst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1800" dirty="0">
                <a:solidFill>
                  <a:srgbClr val="000000"/>
                </a:solidFill>
                <a:effectLst/>
              </a:rPr>
              <a:t>-short) 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8E7C8-F787-723F-90D9-05573590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7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0D09-FAA4-5BE1-0514-ED1BBECB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</a:t>
            </a:r>
            <a:r>
              <a:rPr lang="zh-CN" altLang="en-US" sz="2800" dirty="0"/>
              <a:t> </a:t>
            </a:r>
            <a:r>
              <a:rPr lang="en-US" altLang="zh-CN" sz="2800" dirty="0"/>
              <a:t>2:</a:t>
            </a:r>
            <a:r>
              <a:rPr lang="zh-CN" altLang="en-US" sz="2800" dirty="0"/>
              <a:t> </a:t>
            </a:r>
            <a:r>
              <a:rPr lang="en-US" sz="2800" dirty="0"/>
              <a:t>wh-movement 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sz="2800" dirty="0"/>
              <a:t>Colloquial Singapore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0F3F-F8B2-C35E-120D-EFE63A35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001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FF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No three way interaction 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(t = 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0.32, p = 0.75): island effects did not reduce with d-linked </a:t>
            </a:r>
            <a:r>
              <a:rPr lang="en-US" sz="2200" dirty="0" err="1">
                <a:ea typeface="Helvetica Neue" panose="02000503000000020004" pitchFamily="2" charset="0"/>
                <a:cs typeface="Helvetica Neue" panose="02000503000000020004" pitchFamily="2" charset="0"/>
              </a:rPr>
              <a:t>wh</a:t>
            </a:r>
            <a:endParaRPr lang="en-US" sz="2200" dirty="0"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Dependency length * island (t = -3.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93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, p &lt; .0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1): </a:t>
            </a:r>
            <a:r>
              <a:rPr lang="en-US" sz="2200" dirty="0" err="1">
                <a:ea typeface="Helvetica Neue" panose="02000503000000020004" pitchFamily="2" charset="0"/>
                <a:cs typeface="Helvetica Neue" panose="02000503000000020004" pitchFamily="2" charset="0"/>
              </a:rPr>
              <a:t>wh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-island effects</a:t>
            </a: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ea typeface="Helvetica Neue" panose="02000503000000020004" pitchFamily="2" charset="0"/>
                <a:cs typeface="Helvetica Neue" panose="02000503000000020004" pitchFamily="2" charset="0"/>
              </a:rPr>
              <a:t>Bare:</a:t>
            </a:r>
            <a:r>
              <a:rPr lang="zh-CN" altLang="en-US" sz="1800" dirty="0"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1800" dirty="0">
                <a:ea typeface="Helvetica Neue" panose="02000503000000020004" pitchFamily="2" charset="0"/>
                <a:cs typeface="Helvetica Neue" panose="02000503000000020004" pitchFamily="2" charset="0"/>
              </a:rPr>
              <a:t>t = -3.232, p &lt; 0.01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ea typeface="Helvetica Neue" panose="02000503000000020004" pitchFamily="2" charset="0"/>
                <a:cs typeface="Helvetica Neue" panose="02000503000000020004" pitchFamily="2" charset="0"/>
              </a:rPr>
              <a:t>D-linked: t =  -3.179, p &lt; 0.01</a:t>
            </a:r>
          </a:p>
          <a:p>
            <a:pPr>
              <a:lnSpc>
                <a:spcPct val="100000"/>
              </a:lnSpc>
            </a:pPr>
            <a:r>
              <a:rPr lang="en-US" altLang="zh-CN" sz="2200" dirty="0" err="1"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200" dirty="0" err="1"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 type *</a:t>
            </a:r>
            <a:r>
              <a:rPr lang="zh-CN" alt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ependency length : (t = 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3.85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, p 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&lt;</a:t>
            </a:r>
            <a:r>
              <a:rPr lang="zh-CN" alt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 0.0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01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): d-linking </a:t>
            </a:r>
            <a:r>
              <a:rPr lang="en-US" altLang="zh-CN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improve</a:t>
            </a:r>
            <a:r>
              <a:rPr lang="en-US" sz="2200" dirty="0">
                <a:ea typeface="Helvetica Neue" panose="02000503000000020004" pitchFamily="2" charset="0"/>
                <a:cs typeface="Helvetica Neue" panose="02000503000000020004" pitchFamily="2" charset="0"/>
              </a:rPr>
              <a:t> long conditions regardless of embedded constructions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9CA28-C736-B96C-F3A5-417E985C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760" y="318847"/>
            <a:ext cx="3064910" cy="218922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09AAD3-3729-E9B7-91FB-0A22A83F7269}"/>
              </a:ext>
            </a:extLst>
          </p:cNvPr>
          <p:cNvGrpSpPr/>
          <p:nvPr/>
        </p:nvGrpSpPr>
        <p:grpSpPr>
          <a:xfrm>
            <a:off x="7532716" y="2925258"/>
            <a:ext cx="3821084" cy="3184526"/>
            <a:chOff x="6828443" y="2990273"/>
            <a:chExt cx="3821084" cy="31845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414EE1-64BF-68CB-8392-47FE295D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8443" y="2990273"/>
              <a:ext cx="3821084" cy="272934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7D00D7-80BC-537D-5FEB-7319CB559948}"/>
                </a:ext>
              </a:extLst>
            </p:cNvPr>
            <p:cNvSpPr txBox="1"/>
            <p:nvPr/>
          </p:nvSpPr>
          <p:spPr>
            <a:xfrm flipH="1">
              <a:off x="8236922" y="5805467"/>
              <a:ext cx="1004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Singlish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7EDC0E-A32F-A779-22C0-BE1ECADB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4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0D09-FAA4-5BE1-0514-ED1BBECB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366"/>
          </a:xfrm>
        </p:spPr>
        <p:txBody>
          <a:bodyPr>
            <a:normAutofit/>
          </a:bodyPr>
          <a:lstStyle/>
          <a:p>
            <a:r>
              <a:rPr lang="en-US" sz="2800" dirty="0"/>
              <a:t>Analysis: lack of partial amelioration in Singlish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0F3F-F8B2-C35E-120D-EFE63A35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75" y="1435740"/>
            <a:ext cx="10528546" cy="4965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effectLst/>
              </a:rPr>
              <a:t>Proposal</a:t>
            </a:r>
            <a:r>
              <a:rPr lang="en-US" sz="2200" dirty="0">
                <a:solidFill>
                  <a:srgbClr val="000000"/>
                </a:solidFill>
                <a:effectLst/>
              </a:rPr>
              <a:t>: The attracting feature for d-linked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-elements in CSE is [+Q], not [+Q, +N], thus no d-linking amelioration effects. </a:t>
            </a:r>
            <a:endParaRPr lang="en-US" sz="2200" dirty="0">
              <a:solidFill>
                <a:srgbClr val="000000"/>
              </a:solidFill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13. NAE: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	    the waiter wonder </a:t>
            </a:r>
            <a:r>
              <a:rPr lang="en-US" sz="2200" b="1" dirty="0">
                <a:solidFill>
                  <a:srgbClr val="FC101B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the chef burned </a:t>
            </a:r>
            <a:r>
              <a:rPr lang="en-US" sz="2200" b="1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hich dish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en-US" sz="2200" dirty="0">
              <a:solidFill>
                <a:srgbClr val="000000"/>
              </a:solidFill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	                [+Q, +N] 	                           [+Q]                                             [+Q, +N]</a:t>
            </a:r>
            <a:endParaRPr lang="en-US" sz="2200" b="1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14. Singlish:	</a:t>
            </a:r>
            <a:r>
              <a:rPr lang="en-US" sz="2200" b="1" dirty="0">
                <a:solidFill>
                  <a:srgbClr val="0F5DFF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200" dirty="0">
                <a:solidFill>
                  <a:srgbClr val="0F5DFF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	    the waiter wonder </a:t>
            </a:r>
            <a:r>
              <a:rPr lang="en-US" sz="2200" b="1" dirty="0">
                <a:solidFill>
                  <a:srgbClr val="FC101B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the chef burn      </a:t>
            </a:r>
            <a:r>
              <a:rPr lang="en-US" sz="2200" b="1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hich dish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ah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en-US" sz="2200" dirty="0">
              <a:solidFill>
                <a:srgbClr val="000000"/>
              </a:solidFill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   		</a:t>
            </a:r>
            <a:r>
              <a:rPr lang="en-US" sz="2200" dirty="0">
                <a:solidFill>
                  <a:srgbClr val="0F5DFF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[+Q]       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		            [+Q]                                           [+Q, +N]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effectLst/>
              </a:rPr>
              <a:t>I don’t know where to look for independent evidence for such distinction. </a:t>
            </a:r>
          </a:p>
          <a:p>
            <a:pPr>
              <a:lnSpc>
                <a:spcPct val="120000"/>
              </a:lnSpc>
            </a:pPr>
            <a:r>
              <a:rPr lang="en-US" sz="2200" dirty="0" err="1">
                <a:solidFill>
                  <a:srgbClr val="000000"/>
                </a:solidFill>
                <a:effectLst/>
              </a:rPr>
              <a:t>Villata</a:t>
            </a:r>
            <a:r>
              <a:rPr lang="en-US" sz="2200" dirty="0">
                <a:solidFill>
                  <a:srgbClr val="000000"/>
                </a:solidFill>
                <a:effectLst/>
              </a:rPr>
              <a:t> et al 2016 argued for d-linked elements involving [+Q, +N] because they can appear in different positions as bare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-elements </a:t>
            </a:r>
            <a:r>
              <a:rPr lang="en-US" sz="1800" dirty="0">
                <a:solidFill>
                  <a:srgbClr val="000000"/>
                </a:solidFill>
                <a:effectLst/>
              </a:rPr>
              <a:t>(in Italian dialects, European Portuguese,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Norweigen</a:t>
            </a:r>
            <a:r>
              <a:rPr lang="en-US" sz="1800" dirty="0">
                <a:solidFill>
                  <a:srgbClr val="000000"/>
                </a:solidFill>
                <a:effectLst/>
              </a:rPr>
              <a:t> dialects, Bavarian, Romanian). </a:t>
            </a:r>
            <a:r>
              <a:rPr lang="en-US" sz="2200" dirty="0">
                <a:solidFill>
                  <a:srgbClr val="000000"/>
                </a:solidFill>
                <a:effectLst/>
              </a:rPr>
              <a:t>Maybe look for such differences in English and show that these differences don’t exist in Singlish.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5C29C2-237C-41B2-9653-E1AFEADA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0D09-FAA4-5BE1-0514-ED1BBECB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5366"/>
          </a:xfrm>
        </p:spPr>
        <p:txBody>
          <a:bodyPr>
            <a:normAutofit/>
          </a:bodyPr>
          <a:lstStyle/>
          <a:p>
            <a:r>
              <a:rPr lang="en-US" sz="2800" dirty="0"/>
              <a:t>Analysis: d-linked </a:t>
            </a:r>
            <a:r>
              <a:rPr lang="en-US" sz="2800" dirty="0" err="1"/>
              <a:t>wh</a:t>
            </a:r>
            <a:r>
              <a:rPr lang="en-US" sz="2800" dirty="0"/>
              <a:t> elements improve both long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0F3F-F8B2-C35E-120D-EFE63A35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75" y="1435740"/>
            <a:ext cx="10528546" cy="50571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  <a:effectLst/>
              </a:rPr>
              <a:t>D-linking effects on long conditions result from the processing analysis for d-linked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-elements (Hofmeister and Sag 2010, Goodall 2015,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Villata</a:t>
            </a:r>
            <a:r>
              <a:rPr lang="en-US" sz="2200" dirty="0">
                <a:solidFill>
                  <a:srgbClr val="000000"/>
                </a:solidFill>
                <a:effectLst/>
              </a:rPr>
              <a:t> et al 2016, among others)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Maybe such effect is universal but are masked in English by the partial amelioration effect.</a:t>
            </a: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Singlish does not have that syntactic effect, so the 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processing effect can be seen. </a:t>
            </a:r>
          </a:p>
          <a:p>
            <a:pPr>
              <a:lnSpc>
                <a:spcPct val="120000"/>
              </a:lnSpc>
            </a:pPr>
            <a:r>
              <a:rPr lang="en-US" sz="2200" dirty="0" err="1">
                <a:solidFill>
                  <a:srgbClr val="000000"/>
                </a:solidFill>
              </a:rPr>
              <a:t>Villata</a:t>
            </a:r>
            <a:r>
              <a:rPr lang="en-US" sz="2200" dirty="0">
                <a:solidFill>
                  <a:srgbClr val="000000"/>
                </a:solidFill>
              </a:rPr>
              <a:t> and Sprouse p.c.: pseudo Ns in d-linked </a:t>
            </a:r>
            <a:r>
              <a:rPr lang="en-US" sz="2200" dirty="0" err="1">
                <a:solidFill>
                  <a:srgbClr val="000000"/>
                </a:solidFill>
              </a:rPr>
              <a:t>wh</a:t>
            </a:r>
            <a:r>
              <a:rPr lang="en-US" sz="2200" dirty="0">
                <a:solidFill>
                  <a:srgbClr val="000000"/>
                </a:solidFill>
              </a:rPr>
              <a:t>: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i="1" dirty="0">
                <a:solidFill>
                  <a:srgbClr val="000000"/>
                </a:solidFill>
              </a:rPr>
              <a:t>Which glob do you think Sue read? </a:t>
            </a:r>
            <a:endParaRPr lang="en-US" sz="1800" i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dirty="0">
                <a:solidFill>
                  <a:srgbClr val="000000"/>
                </a:solidFill>
              </a:rPr>
              <a:t>Prediction: the improvement in Singlish should </a:t>
            </a:r>
            <a:br>
              <a:rPr lang="en-US" sz="2200" dirty="0">
                <a:solidFill>
                  <a:srgbClr val="000000"/>
                </a:solidFill>
              </a:rPr>
            </a:br>
            <a:r>
              <a:rPr lang="en-US" sz="2200" dirty="0">
                <a:solidFill>
                  <a:srgbClr val="000000"/>
                </a:solidFill>
              </a:rPr>
              <a:t>basically disappear. OR: </a:t>
            </a:r>
            <a:r>
              <a:rPr lang="en-US" sz="2200" i="1" dirty="0">
                <a:solidFill>
                  <a:srgbClr val="000000"/>
                </a:solidFill>
              </a:rPr>
              <a:t>Which book do you think Sue burnt?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1428-FF6C-FE9D-BC14-67A9511D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2E2FEA-3695-BC33-699E-4BD092813046}"/>
              </a:ext>
            </a:extLst>
          </p:cNvPr>
          <p:cNvGrpSpPr/>
          <p:nvPr/>
        </p:nvGrpSpPr>
        <p:grpSpPr>
          <a:xfrm>
            <a:off x="7813765" y="3449905"/>
            <a:ext cx="3794761" cy="2906445"/>
            <a:chOff x="7548441" y="2733670"/>
            <a:chExt cx="3821084" cy="31845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FDBD45-DFBB-0B50-9B7A-BC7A61D7AD61}"/>
                </a:ext>
              </a:extLst>
            </p:cNvPr>
            <p:cNvGrpSpPr/>
            <p:nvPr/>
          </p:nvGrpSpPr>
          <p:grpSpPr>
            <a:xfrm>
              <a:off x="7548441" y="2733670"/>
              <a:ext cx="3821084" cy="3184526"/>
              <a:chOff x="6828443" y="2990273"/>
              <a:chExt cx="3821084" cy="318452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387B413-C81F-6350-E6D8-5AA6672EA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28443" y="2990273"/>
                <a:ext cx="3821084" cy="272934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0EA623-3A7E-F731-2542-2FE12185D83E}"/>
                  </a:ext>
                </a:extLst>
              </p:cNvPr>
              <p:cNvSpPr txBox="1"/>
              <p:nvPr/>
            </p:nvSpPr>
            <p:spPr>
              <a:xfrm flipH="1">
                <a:off x="8236922" y="5805467"/>
                <a:ext cx="1004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Singlish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C8A011-DA9B-CD73-E284-90D946BC7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7669" y="3515251"/>
              <a:ext cx="0" cy="32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B75A85F-361A-611E-7AAB-14A00A149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315" y="4207583"/>
              <a:ext cx="0" cy="32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25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9B1B-0A32-4DFC-DAB6-04FAC73F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 of d-linking effects in wh-movement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C814-394B-FDA5-3793-FEE667E1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effectLst/>
              </a:rPr>
              <a:t>Two effects of d-linked </a:t>
            </a:r>
            <a:r>
              <a:rPr lang="en-US" sz="2200" b="1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b="1" dirty="0">
                <a:solidFill>
                  <a:srgbClr val="000000"/>
                </a:solidFill>
                <a:effectLst/>
              </a:rPr>
              <a:t> in wh-movement: </a:t>
            </a:r>
            <a:endParaRPr lang="en-US" sz="220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</a:rPr>
              <a:t>D-linking amelioration on wh-movement is subject to cross-linguistic variation.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</a:rPr>
              <a:t>The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fRM</a:t>
            </a:r>
            <a:r>
              <a:rPr lang="en-US" sz="2200" dirty="0">
                <a:solidFill>
                  <a:srgbClr val="000000"/>
                </a:solidFill>
                <a:effectLst/>
              </a:rPr>
              <a:t> analysis: in some languages [+N] does not participate in wh-movement (e.g. Singlish).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</a:rPr>
              <a:t>D-linking effects on long conditions are present in Singlish (and possibly also English)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</a:rPr>
              <a:t>Hofmeister and Sag 2010: d-linked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-elements are easier to process in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-dependency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effectLst/>
              </a:rPr>
              <a:t>D-linking amelioration is a grammatical effect while d-linking effects on long distance dependency are processing-based.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959B4-53F5-3ED1-6F03-483B7074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7E46-FB69-EF8A-DBDE-BB42E0C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Wh</a:t>
            </a:r>
            <a:r>
              <a:rPr lang="en-US" sz="2800" dirty="0"/>
              <a:t>-island effects and d-linking effects in </a:t>
            </a:r>
            <a:r>
              <a:rPr lang="en-US" sz="2800" dirty="0" err="1"/>
              <a:t>wh</a:t>
            </a:r>
            <a:r>
              <a:rPr lang="en-US" sz="2800" dirty="0"/>
              <a:t>-in situ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BAEE-E3DB-8B11-F807-271AAC30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Huang 1982: No </a:t>
            </a:r>
            <a:r>
              <a:rPr lang="en-US" sz="2200" dirty="0" err="1"/>
              <a:t>wh</a:t>
            </a:r>
            <a:r>
              <a:rPr lang="en-US" sz="2200" dirty="0"/>
              <a:t>-island effects in Chinese. (15a can be answered with either b or c).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15. a. 	</a:t>
            </a:r>
            <a:r>
              <a:rPr lang="en-US" sz="2200" dirty="0" err="1"/>
              <a:t>ni</a:t>
            </a:r>
            <a:r>
              <a:rPr lang="en-US" sz="2200" dirty="0"/>
              <a:t> 	</a:t>
            </a:r>
            <a:r>
              <a:rPr lang="en-US" sz="2200" dirty="0" err="1"/>
              <a:t>xiang-zhidao</a:t>
            </a:r>
            <a:r>
              <a:rPr lang="en-US" sz="2200" dirty="0"/>
              <a:t> 	[</a:t>
            </a:r>
            <a:r>
              <a:rPr lang="en-US" sz="2200" dirty="0" err="1"/>
              <a:t>shei</a:t>
            </a:r>
            <a:r>
              <a:rPr lang="en-US" sz="2200" dirty="0"/>
              <a:t> 	</a:t>
            </a:r>
            <a:r>
              <a:rPr lang="en-US" sz="2200" dirty="0" err="1"/>
              <a:t>mai</a:t>
            </a:r>
            <a:r>
              <a:rPr lang="en-US" sz="2200" dirty="0"/>
              <a:t>-le 		</a:t>
            </a:r>
            <a:r>
              <a:rPr lang="en-US" sz="2200" dirty="0" err="1"/>
              <a:t>shenme</a:t>
            </a:r>
            <a:r>
              <a:rPr lang="en-US" sz="2200" dirty="0"/>
              <a:t>]?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	you 	want-know 	who 	buy-ASP 	what?	</a:t>
            </a:r>
            <a:br>
              <a:rPr lang="en-US" sz="2200" dirty="0"/>
            </a:br>
            <a:r>
              <a:rPr lang="en-US" sz="2200" dirty="0"/>
              <a:t>	“You wonder who bought what?”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        b. 	Wo	</a:t>
            </a:r>
            <a:r>
              <a:rPr lang="en-US" sz="2200" dirty="0" err="1"/>
              <a:t>xiang-zhidao</a:t>
            </a:r>
            <a:r>
              <a:rPr lang="en-US" sz="2200" dirty="0"/>
              <a:t>	</a:t>
            </a:r>
            <a:r>
              <a:rPr lang="en-US" sz="2200" dirty="0" err="1"/>
              <a:t>Lisi</a:t>
            </a:r>
            <a:r>
              <a:rPr lang="en-US" sz="2200" dirty="0"/>
              <a:t>	</a:t>
            </a:r>
            <a:r>
              <a:rPr lang="en-US" sz="2200" dirty="0" err="1"/>
              <a:t>mai</a:t>
            </a:r>
            <a:r>
              <a:rPr lang="en-US" sz="2200" dirty="0"/>
              <a:t>-le		</a:t>
            </a:r>
            <a:r>
              <a:rPr lang="en-US" sz="2200" dirty="0" err="1"/>
              <a:t>shenme</a:t>
            </a:r>
            <a:r>
              <a:rPr lang="en-US" sz="22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	I 	want-know	</a:t>
            </a:r>
            <a:r>
              <a:rPr lang="en-US" sz="2200" dirty="0" err="1"/>
              <a:t>Lisi</a:t>
            </a:r>
            <a:r>
              <a:rPr lang="en-US" sz="2200" dirty="0"/>
              <a:t>	buy-ASP	what 	</a:t>
            </a:r>
            <a:br>
              <a:rPr lang="en-US" sz="2200" dirty="0"/>
            </a:br>
            <a:r>
              <a:rPr lang="en-US" sz="2200" dirty="0"/>
              <a:t>	“I want to know what </a:t>
            </a:r>
            <a:r>
              <a:rPr lang="en-US" sz="2200" dirty="0" err="1"/>
              <a:t>Lisi</a:t>
            </a:r>
            <a:r>
              <a:rPr lang="en-US" sz="2200" dirty="0"/>
              <a:t> bought.”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        c.	Wo	</a:t>
            </a:r>
            <a:r>
              <a:rPr lang="en-US" sz="2200" dirty="0" err="1"/>
              <a:t>xiang-zhidao</a:t>
            </a:r>
            <a:r>
              <a:rPr lang="en-US" sz="2200" dirty="0"/>
              <a:t> </a:t>
            </a:r>
            <a:r>
              <a:rPr lang="en-US" sz="2200" dirty="0" err="1"/>
              <a:t>shei</a:t>
            </a:r>
            <a:r>
              <a:rPr lang="en-US" sz="2200" dirty="0"/>
              <a:t> 	</a:t>
            </a:r>
            <a:r>
              <a:rPr lang="en-US" sz="2200" dirty="0" err="1"/>
              <a:t>mai</a:t>
            </a:r>
            <a:r>
              <a:rPr lang="en-US" sz="2200" dirty="0"/>
              <a:t>-le 		</a:t>
            </a:r>
            <a:r>
              <a:rPr lang="en-US" sz="2200" dirty="0" err="1"/>
              <a:t>shu</a:t>
            </a:r>
            <a:r>
              <a:rPr lang="en-US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	I 	want-know	who	buy-ASP	book.	</a:t>
            </a:r>
            <a:br>
              <a:rPr lang="en-US" sz="2200" dirty="0"/>
            </a:br>
            <a:r>
              <a:rPr lang="en-US" sz="2200" dirty="0"/>
              <a:t>	“I want to know who bought books.”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Yang et al. et al. 2021: </a:t>
            </a:r>
            <a:r>
              <a:rPr lang="en-US" sz="2200" dirty="0" err="1"/>
              <a:t>wh</a:t>
            </a:r>
            <a:r>
              <a:rPr lang="en-US" sz="2200" dirty="0"/>
              <a:t>-island effects exist, but bare </a:t>
            </a:r>
            <a:r>
              <a:rPr lang="en-US" sz="2200" dirty="0" err="1"/>
              <a:t>wh</a:t>
            </a:r>
            <a:r>
              <a:rPr lang="en-US" sz="2200" dirty="0"/>
              <a:t> in (15a) can be interpreted as d-linked in Chinese.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3502-BC62-C8BE-254B-C5B4A716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7E46-FB69-EF8A-DBDE-BB42E0C8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Wh</a:t>
            </a:r>
            <a:r>
              <a:rPr lang="en-US" sz="2800" dirty="0"/>
              <a:t>-island effects and d-linking effects in </a:t>
            </a:r>
            <a:r>
              <a:rPr lang="en-US" sz="2800" dirty="0" err="1"/>
              <a:t>wh</a:t>
            </a:r>
            <a:r>
              <a:rPr lang="en-US" sz="2800" dirty="0"/>
              <a:t>-in situ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BAEE-E3DB-8B11-F807-271AAC30C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X. Chen 2024 used experiments to test </a:t>
            </a:r>
            <a:r>
              <a:rPr lang="en-US" sz="2200" dirty="0" err="1"/>
              <a:t>wh</a:t>
            </a:r>
            <a:r>
              <a:rPr lang="en-US" sz="2200" dirty="0"/>
              <a:t>-island effects with bare and d-linked </a:t>
            </a:r>
            <a:r>
              <a:rPr lang="en-US" sz="2200" dirty="0" err="1"/>
              <a:t>wh</a:t>
            </a:r>
            <a:endParaRPr lang="en-US" sz="22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 startAt="16"/>
            </a:pPr>
            <a:r>
              <a:rPr lang="en-US" sz="2200" dirty="0"/>
              <a:t>- Lili </a:t>
            </a:r>
            <a:r>
              <a:rPr lang="en-US" sz="2200" dirty="0" err="1"/>
              <a:t>xiangzhidao</a:t>
            </a:r>
            <a:r>
              <a:rPr lang="en-US" sz="2200" dirty="0"/>
              <a:t> shui </a:t>
            </a:r>
            <a:r>
              <a:rPr lang="en-US" sz="2200" dirty="0" err="1"/>
              <a:t>maile</a:t>
            </a:r>
            <a:r>
              <a:rPr lang="en-US" sz="2200" dirty="0"/>
              <a:t>    </a:t>
            </a:r>
            <a:r>
              <a:rPr lang="en-US" sz="2200" dirty="0" err="1"/>
              <a:t>shenme</a:t>
            </a:r>
            <a:r>
              <a:rPr lang="en-US" sz="2200" dirty="0"/>
              <a:t>?</a:t>
            </a:r>
            <a:br>
              <a:rPr lang="en-US" sz="2200" dirty="0"/>
            </a:br>
            <a:r>
              <a:rPr lang="en-US" sz="2200" dirty="0"/>
              <a:t>   Lili wonder          who bought what?</a:t>
            </a:r>
            <a:br>
              <a:rPr lang="en-US" sz="2200" dirty="0"/>
            </a:br>
            <a:r>
              <a:rPr lang="en-US" sz="2200" dirty="0"/>
              <a:t>- Li </a:t>
            </a:r>
            <a:r>
              <a:rPr lang="en-US" sz="2200" dirty="0" err="1"/>
              <a:t>laoshi</a:t>
            </a:r>
            <a:r>
              <a:rPr lang="en-US" sz="2200" dirty="0"/>
              <a:t>. “Prof. Li.”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3502-BC62-C8BE-254B-C5B4A716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E28AF378-18B8-CCE5-F441-494043FA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09" y="3513328"/>
            <a:ext cx="3217883" cy="261021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BFE0D2-0BA0-4E60-15FE-0489692FFBFB}"/>
              </a:ext>
            </a:extLst>
          </p:cNvPr>
          <p:cNvGrpSpPr/>
          <p:nvPr/>
        </p:nvGrpSpPr>
        <p:grpSpPr>
          <a:xfrm>
            <a:off x="1963946" y="3513328"/>
            <a:ext cx="5640497" cy="3212354"/>
            <a:chOff x="1963946" y="3513328"/>
            <a:chExt cx="5640497" cy="32123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2AEF1E-5492-8EC7-D4D8-A898DF8A7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1033" y="3513328"/>
              <a:ext cx="3143410" cy="261021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7C8F9E-A592-FF35-1F38-D5B2BB399AE1}"/>
                </a:ext>
              </a:extLst>
            </p:cNvPr>
            <p:cNvSpPr txBox="1"/>
            <p:nvPr/>
          </p:nvSpPr>
          <p:spPr>
            <a:xfrm flipH="1">
              <a:off x="1963946" y="6356350"/>
              <a:ext cx="1123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Bare </a:t>
              </a:r>
              <a:r>
                <a:rPr lang="en-US" dirty="0" err="1"/>
                <a:t>wh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CBAB02-6F9E-9327-159C-DAB06EF951C1}"/>
                </a:ext>
              </a:extLst>
            </p:cNvPr>
            <p:cNvSpPr txBox="1"/>
            <p:nvPr/>
          </p:nvSpPr>
          <p:spPr>
            <a:xfrm flipH="1">
              <a:off x="5464592" y="6356350"/>
              <a:ext cx="1484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D-linked </a:t>
              </a:r>
              <a:r>
                <a:rPr lang="en-US" dirty="0" err="1"/>
                <a:t>wh</a:t>
              </a:r>
              <a:endParaRPr lang="en-US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F2BD3B-E49A-CC46-3F51-B6E78ABA9ADB}"/>
              </a:ext>
            </a:extLst>
          </p:cNvPr>
          <p:cNvSpPr txBox="1">
            <a:spLocks/>
          </p:cNvSpPr>
          <p:nvPr/>
        </p:nvSpPr>
        <p:spPr>
          <a:xfrm>
            <a:off x="8112166" y="2480491"/>
            <a:ext cx="3320143" cy="4126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dirty="0" err="1"/>
              <a:t>Wh</a:t>
            </a:r>
            <a:r>
              <a:rPr lang="en-US" sz="2200" dirty="0"/>
              <a:t>-island effects exist in both bare and d-linked </a:t>
            </a:r>
            <a:r>
              <a:rPr lang="en-US" sz="2200" dirty="0" err="1"/>
              <a:t>wh</a:t>
            </a:r>
            <a:r>
              <a:rPr lang="en-US" sz="2200" dirty="0"/>
              <a:t> questions.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No d-linking effect on island size or on long conditions.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Chen proposes a LF movement approach and argues LF movement has the same locality constraints as overt movement. </a:t>
            </a:r>
          </a:p>
        </p:txBody>
      </p:sp>
    </p:spTree>
    <p:extLst>
      <p:ext uri="{BB962C8B-B14F-4D97-AF65-F5344CB8AC3E}">
        <p14:creationId xmlns:p14="http://schemas.microsoft.com/office/powerpoint/2010/main" val="48236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25C-401C-8130-DB5D-8E365721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Puzzle for </a:t>
            </a:r>
            <a:r>
              <a:rPr lang="en-US" sz="2800" dirty="0"/>
              <a:t>Chen’s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4735-B555-A660-BB6B-9343CCE90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Wh</a:t>
            </a:r>
            <a:r>
              <a:rPr lang="en-US" sz="2200" dirty="0"/>
              <a:t>-in situ and wh-movement behave differently in terms of d-linking: </a:t>
            </a:r>
          </a:p>
          <a:p>
            <a:r>
              <a:rPr lang="en-US" sz="2200" dirty="0"/>
              <a:t>D-linked </a:t>
            </a:r>
            <a:r>
              <a:rPr lang="en-US" sz="2200" dirty="0" err="1"/>
              <a:t>wh</a:t>
            </a:r>
            <a:r>
              <a:rPr lang="en-US" sz="2200" dirty="0"/>
              <a:t> in wh-movement in NAE shows partial amelioration.</a:t>
            </a:r>
          </a:p>
          <a:p>
            <a:r>
              <a:rPr lang="en-US" sz="2200" dirty="0"/>
              <a:t>D-</a:t>
            </a:r>
            <a:r>
              <a:rPr lang="en-US" sz="2200" dirty="0" err="1"/>
              <a:t>linekd</a:t>
            </a:r>
            <a:r>
              <a:rPr lang="en-US" sz="2200" dirty="0"/>
              <a:t> </a:t>
            </a:r>
            <a:r>
              <a:rPr lang="en-US" sz="2200" dirty="0" err="1"/>
              <a:t>wh</a:t>
            </a:r>
            <a:r>
              <a:rPr lang="en-US" sz="2200" dirty="0"/>
              <a:t> in wh-movement in Singlish shows improvement on long conditions.</a:t>
            </a:r>
          </a:p>
          <a:p>
            <a:r>
              <a:rPr lang="en-US" sz="2200" dirty="0"/>
              <a:t>D-linked </a:t>
            </a:r>
            <a:r>
              <a:rPr lang="en-US" sz="2200" dirty="0" err="1"/>
              <a:t>wh</a:t>
            </a:r>
            <a:r>
              <a:rPr lang="en-US" sz="2200" dirty="0"/>
              <a:t> in </a:t>
            </a:r>
            <a:r>
              <a:rPr lang="en-US" sz="2200" dirty="0" err="1"/>
              <a:t>wh</a:t>
            </a:r>
            <a:r>
              <a:rPr lang="en-US" sz="2200" dirty="0"/>
              <a:t>-in situ in  Chinese brought no change what-so-ever.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A53B7-22E7-F6E1-16A1-34CD19F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03388-7B5E-DCC7-E6C6-71AED3FF5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0436"/>
            <a:ext cx="3064910" cy="2189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88B9D-8D85-0D20-51DE-92C44244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937" y="3950436"/>
            <a:ext cx="3064909" cy="2303848"/>
          </a:xfrm>
          <a:prstGeom prst="rect">
            <a:avLst/>
          </a:prstGeom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9A26816C-6593-6E2E-7A45-2FA93E787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73" y="3950436"/>
            <a:ext cx="2840193" cy="23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F25C-401C-8130-DB5D-8E365721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>
            <a:normAutofit/>
          </a:bodyPr>
          <a:lstStyle/>
          <a:p>
            <a:r>
              <a:rPr lang="en-US" sz="2800" dirty="0"/>
              <a:t>Exp 2: </a:t>
            </a:r>
            <a:r>
              <a:rPr lang="en-US" sz="2800" dirty="0" err="1"/>
              <a:t>wh</a:t>
            </a:r>
            <a:r>
              <a:rPr lang="en-US" sz="2800" dirty="0"/>
              <a:t>-in-situ in Colloquial Singapore English (n = 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4735-B555-A660-BB6B-9343CCE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0963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 need to do question-answer pairs in Singlish and it’s more comparable with wh-movement.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17.	a. Who say that Sean </a:t>
            </a:r>
            <a:r>
              <a:rPr lang="en-US" dirty="0" err="1"/>
              <a:t>organise</a:t>
            </a:r>
            <a:r>
              <a:rPr lang="en-US" dirty="0"/>
              <a:t> the event ah?			(bare-</a:t>
            </a:r>
            <a:r>
              <a:rPr lang="en-US" dirty="0" err="1"/>
              <a:t>noisl</a:t>
            </a:r>
            <a:r>
              <a:rPr lang="en-US" dirty="0"/>
              <a:t>-short) </a:t>
            </a:r>
          </a:p>
          <a:p>
            <a:pPr marL="0" indent="0">
              <a:buNone/>
            </a:pPr>
            <a:r>
              <a:rPr lang="en-US" dirty="0"/>
              <a:t>	b. Who want to know whether Sean </a:t>
            </a:r>
            <a:r>
              <a:rPr lang="en-US" dirty="0" err="1"/>
              <a:t>organise</a:t>
            </a:r>
            <a:r>
              <a:rPr lang="en-US" dirty="0"/>
              <a:t> the event ah? 		(bare-</a:t>
            </a:r>
            <a:r>
              <a:rPr lang="en-US" dirty="0" err="1"/>
              <a:t>isl</a:t>
            </a:r>
            <a:r>
              <a:rPr lang="en-US" dirty="0"/>
              <a:t>-short)</a:t>
            </a:r>
          </a:p>
          <a:p>
            <a:pPr marL="0" indent="0">
              <a:buNone/>
            </a:pPr>
            <a:r>
              <a:rPr lang="en-US" dirty="0"/>
              <a:t>	c. The director say that Sean </a:t>
            </a:r>
            <a:r>
              <a:rPr lang="en-US" dirty="0" err="1"/>
              <a:t>organise</a:t>
            </a:r>
            <a:r>
              <a:rPr lang="en-US" dirty="0"/>
              <a:t> what ah? 			(bare-</a:t>
            </a:r>
            <a:r>
              <a:rPr lang="en-US" dirty="0" err="1"/>
              <a:t>noisl</a:t>
            </a:r>
            <a:r>
              <a:rPr lang="en-US" dirty="0"/>
              <a:t>-situ)	</a:t>
            </a:r>
          </a:p>
          <a:p>
            <a:pPr marL="0" indent="0">
              <a:buNone/>
            </a:pPr>
            <a:r>
              <a:rPr lang="en-US" dirty="0"/>
              <a:t>	d. The director want to know whether Sean </a:t>
            </a:r>
            <a:r>
              <a:rPr lang="en-US" dirty="0" err="1"/>
              <a:t>organise</a:t>
            </a:r>
            <a:r>
              <a:rPr lang="en-US" dirty="0"/>
              <a:t> what ah?	(bare-</a:t>
            </a:r>
            <a:r>
              <a:rPr lang="en-US" dirty="0" err="1"/>
              <a:t>isl</a:t>
            </a:r>
            <a:r>
              <a:rPr lang="en-US" dirty="0"/>
              <a:t>-situ)	</a:t>
            </a:r>
          </a:p>
          <a:p>
            <a:pPr marL="0" indent="0">
              <a:buNone/>
            </a:pPr>
            <a:r>
              <a:rPr lang="en-US" dirty="0"/>
              <a:t>	e. Which director say that Sean </a:t>
            </a:r>
            <a:r>
              <a:rPr lang="en-US" dirty="0" err="1"/>
              <a:t>organise</a:t>
            </a:r>
            <a:r>
              <a:rPr lang="en-US" dirty="0"/>
              <a:t> the event ah?		(</a:t>
            </a:r>
            <a:r>
              <a:rPr lang="en-US" dirty="0" err="1"/>
              <a:t>dlink</a:t>
            </a:r>
            <a:r>
              <a:rPr lang="en-US" dirty="0"/>
              <a:t>-</a:t>
            </a:r>
            <a:r>
              <a:rPr lang="en-US" dirty="0" err="1"/>
              <a:t>noisl</a:t>
            </a:r>
            <a:r>
              <a:rPr lang="en-US" dirty="0"/>
              <a:t>-short) </a:t>
            </a:r>
          </a:p>
          <a:p>
            <a:pPr marL="0" indent="0">
              <a:buNone/>
            </a:pPr>
            <a:r>
              <a:rPr lang="en-US" dirty="0"/>
              <a:t>	f. Which director want to know whether Sean </a:t>
            </a:r>
            <a:r>
              <a:rPr lang="en-US" dirty="0" err="1"/>
              <a:t>organise</a:t>
            </a:r>
            <a:r>
              <a:rPr lang="en-US" dirty="0"/>
              <a:t> the event ah?(</a:t>
            </a:r>
            <a:r>
              <a:rPr lang="en-US" dirty="0" err="1"/>
              <a:t>dlink</a:t>
            </a:r>
            <a:r>
              <a:rPr lang="en-US" dirty="0"/>
              <a:t>-</a:t>
            </a:r>
            <a:r>
              <a:rPr lang="en-US" dirty="0" err="1"/>
              <a:t>isl</a:t>
            </a:r>
            <a:r>
              <a:rPr lang="en-US" dirty="0"/>
              <a:t>-short)</a:t>
            </a:r>
          </a:p>
          <a:p>
            <a:pPr marL="0" indent="0">
              <a:buNone/>
            </a:pPr>
            <a:r>
              <a:rPr lang="en-US" dirty="0"/>
              <a:t>	g. The director say that Sean </a:t>
            </a:r>
            <a:r>
              <a:rPr lang="en-US" dirty="0" err="1"/>
              <a:t>organise</a:t>
            </a:r>
            <a:r>
              <a:rPr lang="en-US" dirty="0"/>
              <a:t> which event ah?		(</a:t>
            </a:r>
            <a:r>
              <a:rPr lang="en-US" dirty="0" err="1"/>
              <a:t>dlink</a:t>
            </a:r>
            <a:r>
              <a:rPr lang="en-US" dirty="0"/>
              <a:t>-</a:t>
            </a:r>
            <a:r>
              <a:rPr lang="en-US" dirty="0" err="1"/>
              <a:t>noisl</a:t>
            </a:r>
            <a:r>
              <a:rPr lang="en-US" dirty="0"/>
              <a:t>-situ)	</a:t>
            </a:r>
          </a:p>
          <a:p>
            <a:pPr marL="0" indent="0">
              <a:buNone/>
            </a:pPr>
            <a:r>
              <a:rPr lang="en-US" dirty="0"/>
              <a:t>	h. The director want to know whether Sean </a:t>
            </a:r>
            <a:r>
              <a:rPr lang="en-US" dirty="0" err="1"/>
              <a:t>organise</a:t>
            </a:r>
            <a:r>
              <a:rPr lang="en-US" dirty="0"/>
              <a:t> which event ah?(</a:t>
            </a:r>
            <a:r>
              <a:rPr lang="en-US" dirty="0" err="1"/>
              <a:t>dlink</a:t>
            </a:r>
            <a:r>
              <a:rPr lang="en-US" dirty="0"/>
              <a:t>-</a:t>
            </a:r>
            <a:r>
              <a:rPr lang="en-US" dirty="0" err="1"/>
              <a:t>isl</a:t>
            </a:r>
            <a:r>
              <a:rPr lang="en-US" dirty="0"/>
              <a:t>-situ)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A53B7-22E7-F6E1-16A1-34CD19F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8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F63D-5ABB-4662-8230-C6953172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 2: </a:t>
            </a:r>
            <a:r>
              <a:rPr lang="en-US" sz="2800" dirty="0" err="1"/>
              <a:t>wh</a:t>
            </a:r>
            <a:r>
              <a:rPr lang="en-US" sz="2800" dirty="0"/>
              <a:t>-in-situ in Colloquial Singapore English (n = 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A883-CBC4-8417-EE9B-903BF0A00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8673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No three way interaction (t = 0.44, p = .66): no d-linking amelioration</a:t>
            </a:r>
          </a:p>
          <a:p>
            <a:pPr>
              <a:lnSpc>
                <a:spcPct val="120000"/>
              </a:lnSpc>
            </a:pPr>
            <a:r>
              <a:rPr lang="en-US" dirty="0"/>
              <a:t>Dependency length*island (t = 4.631, p &lt; .0001): </a:t>
            </a:r>
            <a:r>
              <a:rPr lang="en-US" dirty="0" err="1"/>
              <a:t>wh</a:t>
            </a:r>
            <a:r>
              <a:rPr lang="en-US" dirty="0"/>
              <a:t>-island effects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Bare: t = -3.11, p &lt; 0.01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D-linked: t = -4.65, p &lt; 0.0001</a:t>
            </a:r>
          </a:p>
          <a:p>
            <a:pPr>
              <a:lnSpc>
                <a:spcPct val="120000"/>
              </a:lnSpc>
            </a:pPr>
            <a:r>
              <a:rPr lang="en-US" dirty="0"/>
              <a:t>Dependency length*</a:t>
            </a:r>
            <a:r>
              <a:rPr lang="en-US" dirty="0" err="1"/>
              <a:t>wh</a:t>
            </a:r>
            <a:r>
              <a:rPr lang="en-US" dirty="0"/>
              <a:t>-type (t = 1.52, p = 0.14): d-linking did not make long conditions better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</a:rPr>
              <a:t>Wh</a:t>
            </a:r>
            <a:r>
              <a:rPr lang="en-US" dirty="0">
                <a:solidFill>
                  <a:srgbClr val="000000"/>
                </a:solidFill>
                <a:effectLst/>
              </a:rPr>
              <a:t>-island effects are present in </a:t>
            </a:r>
            <a:r>
              <a:rPr lang="en-US" dirty="0" err="1">
                <a:solidFill>
                  <a:srgbClr val="000000"/>
                </a:solidFill>
                <a:effectLst/>
              </a:rPr>
              <a:t>wh</a:t>
            </a:r>
            <a:r>
              <a:rPr lang="en-US" dirty="0">
                <a:solidFill>
                  <a:srgbClr val="000000"/>
                </a:solidFill>
                <a:effectLst/>
              </a:rPr>
              <a:t>-in situ (Chen 2024, contra. Huang 1982)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no d-linking amelioration on island effects or d-linking effects on long conditions, similar to the Chinese data in Chen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0AE19-62BC-3A9D-DF1D-F0C534F9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55" y="1724385"/>
            <a:ext cx="3618345" cy="22330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334C8-5D57-05A9-ECEB-051B5CFD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8CC486-839D-BC77-2DEA-32AAFA47951B}"/>
              </a:ext>
            </a:extLst>
          </p:cNvPr>
          <p:cNvGrpSpPr/>
          <p:nvPr/>
        </p:nvGrpSpPr>
        <p:grpSpPr>
          <a:xfrm>
            <a:off x="7360987" y="4131022"/>
            <a:ext cx="4667410" cy="2185166"/>
            <a:chOff x="5715131" y="3550709"/>
            <a:chExt cx="6687734" cy="3421279"/>
          </a:xfrm>
        </p:grpSpPr>
        <p:pic>
          <p:nvPicPr>
            <p:cNvPr id="6" name="Content Placeholder 6">
              <a:extLst>
                <a:ext uri="{FF2B5EF4-FFF2-40B4-BE49-F238E27FC236}">
                  <a16:creationId xmlns:a16="http://schemas.microsoft.com/office/drawing/2014/main" id="{2324C9D8-4CF1-4B22-ED0B-E79FDA94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131" y="3550709"/>
              <a:ext cx="3217883" cy="261021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6616656-4F6D-650D-1699-9169904511D9}"/>
                </a:ext>
              </a:extLst>
            </p:cNvPr>
            <p:cNvGrpSpPr/>
            <p:nvPr/>
          </p:nvGrpSpPr>
          <p:grpSpPr>
            <a:xfrm>
              <a:off x="6762367" y="3550709"/>
              <a:ext cx="5640498" cy="3421279"/>
              <a:chOff x="1963945" y="3513328"/>
              <a:chExt cx="5640498" cy="342127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94C04A-2D9F-A45A-85B9-779A5EB5F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033" y="3513328"/>
                <a:ext cx="3143410" cy="261021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C60DBD-7A80-5CEA-476A-C7AFC08DA28B}"/>
                  </a:ext>
                </a:extLst>
              </p:cNvPr>
              <p:cNvSpPr txBox="1"/>
              <p:nvPr/>
            </p:nvSpPr>
            <p:spPr>
              <a:xfrm flipH="1">
                <a:off x="1963945" y="6356350"/>
                <a:ext cx="1484846" cy="57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Bare </a:t>
                </a:r>
                <a:r>
                  <a:rPr lang="en-US" dirty="0" err="1"/>
                  <a:t>wh</a:t>
                </a:r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D59735-5770-D3C0-6560-180AF8F1A119}"/>
                  </a:ext>
                </a:extLst>
              </p:cNvPr>
              <p:cNvSpPr txBox="1"/>
              <p:nvPr/>
            </p:nvSpPr>
            <p:spPr>
              <a:xfrm flipH="1">
                <a:off x="5464589" y="6356350"/>
                <a:ext cx="2139852" cy="578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D-linked </a:t>
                </a:r>
                <a:r>
                  <a:rPr lang="en-US" dirty="0" err="1"/>
                  <a:t>wh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27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Background:</a:t>
            </a:r>
            <a:r>
              <a:rPr lang="zh-CN" altLang="en-US" sz="2800" dirty="0"/>
              <a:t> </a:t>
            </a:r>
            <a:r>
              <a:rPr lang="en-US" sz="2800" dirty="0" err="1"/>
              <a:t>Wh</a:t>
            </a:r>
            <a:r>
              <a:rPr lang="en-US" sz="2800" dirty="0"/>
              <a:t>-island effects in wh-movement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</a:rPr>
              <a:t>Moving a bare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-element out of an embedded question is degraded. 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</a:rPr>
              <a:t>*</a:t>
            </a:r>
            <a:r>
              <a:rPr lang="en-US" sz="2200" i="1" dirty="0" err="1">
                <a:solidFill>
                  <a:srgbClr val="000000"/>
                </a:solidFill>
                <a:effectLst/>
              </a:rPr>
              <a:t>What</a:t>
            </a:r>
            <a:r>
              <a:rPr lang="en-US" sz="2200" i="1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did Mary wonder [ whether Sarah bought </a:t>
            </a:r>
            <a:r>
              <a:rPr lang="en-US" sz="2200" i="1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220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]? 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1130-49D9-6123-3BCE-A33B4E1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AFBF-A1A9-B217-1E44-BF91F36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US" sz="2800" dirty="0"/>
              <a:t>Possible analysis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DC43-7B84-5F34-CEFE-177D8FE7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91"/>
            <a:ext cx="10515600" cy="45382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Chen: LF movement and overt movement share the same locality constraints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Can account for </a:t>
            </a:r>
            <a:r>
              <a:rPr lang="en-US" sz="2200" dirty="0" err="1">
                <a:solidFill>
                  <a:srgbClr val="000000"/>
                </a:solidFill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-island effects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For the lack of D-linking amelioration effect, we can assume that Chinese, like Singlish, only has C[+Q] even for d-linked </a:t>
            </a:r>
            <a:r>
              <a:rPr lang="en-US" sz="2200" dirty="0" err="1">
                <a:solidFill>
                  <a:srgbClr val="000000"/>
                </a:solidFill>
                <a:cs typeface="Arial" panose="020B0604020202020204" pitchFamily="34" charset="0"/>
              </a:rPr>
              <a:t>wh</a:t>
            </a:r>
            <a:endParaRPr lang="en-US" sz="22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For the lack of D-linking improvement effect on long conditions, no long distance filler-gap dependency is involved so no ease of processing </a:t>
            </a:r>
            <a:endParaRPr lang="en-US" sz="22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endParaRPr lang="en-US" sz="22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Challenges: </a:t>
            </a:r>
            <a:endParaRPr lang="en-US" sz="22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 Cumulating experiment evidence show no island effects for argument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-in-situ (Tian et al 2022 on CNPC in Mandarin, Shen and Huang on definite island in Chinese, Beth Chan’s MA thesis on CNPC and adjunct islands </a:t>
            </a:r>
            <a:r>
              <a:rPr lang="en-US" sz="2200" dirty="0">
                <a:solidFill>
                  <a:srgbClr val="000000"/>
                </a:solidFill>
                <a:cs typeface="Arial" panose="020B0604020202020204" pitchFamily="34" charset="0"/>
              </a:rPr>
              <a:t>in 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Singlish, Shen on definite island in Singlish).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0DF8-52A6-F5F9-EEFF-CD39656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94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AFBF-A1A9-B217-1E44-BF91F36D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5995"/>
          </a:xfrm>
        </p:spPr>
        <p:txBody>
          <a:bodyPr>
            <a:normAutofit/>
          </a:bodyPr>
          <a:lstStyle/>
          <a:p>
            <a:r>
              <a:rPr lang="en-US" sz="2800" dirty="0"/>
              <a:t>Possible analysis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7DC43-7B84-5F34-CEFE-177D8FE7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91"/>
            <a:ext cx="10515600" cy="468838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Tsai 1994: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-in-situ questions are derived from unselective binding.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aseline="-250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[+Q]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baseline="-250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Sean organize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what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-island effects in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-in situ questions is derived from a restriction on binding. 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Operator A cannot bind variable B across an intervening operator C.</a:t>
            </a:r>
            <a:b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OPA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…OPC…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VariableB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baseline="-250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                                                                                     	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(Li 1992)</a:t>
            </a:r>
          </a:p>
          <a:p>
            <a:pPr marL="285750" indent="-285750"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-island effects are derived and no d-linking amelioration is predicted.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8"/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*</a:t>
            </a:r>
            <a:r>
              <a:rPr lang="en-US" sz="2200" b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="1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the director want to know </a:t>
            </a:r>
            <a:r>
              <a:rPr lang="en-US" sz="2200" dirty="0" err="1">
                <a:solidFill>
                  <a:srgbClr val="FC101B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aseline="-25000" dirty="0" err="1">
                <a:solidFill>
                  <a:srgbClr val="FC101B"/>
                </a:solidFill>
                <a:effectLst/>
                <a:cs typeface="Arial" panose="020B0604020202020204" pitchFamily="34" charset="0"/>
              </a:rPr>
              <a:t>j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whether Sean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organise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what</a:t>
            </a:r>
            <a:r>
              <a:rPr lang="en-US" sz="2200" b="1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b="1" baseline="-250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/</a:t>
            </a:r>
            <a:r>
              <a:rPr lang="en-US" sz="2200" b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which </a:t>
            </a:r>
            <a:r>
              <a:rPr lang="en-US" sz="2200" b="1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event</a:t>
            </a:r>
            <a:r>
              <a:rPr lang="en-US" sz="2200" b="1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ah?</a:t>
            </a:r>
          </a:p>
          <a:p>
            <a:pPr marL="285750" indent="-285750">
              <a:lnSpc>
                <a:spcPct val="100000"/>
              </a:lnSpc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Other operator binding relations are also blocked across embedded questions: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9"/>
            </a:pP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Ta 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yiwei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     </a:t>
            </a:r>
            <a:r>
              <a:rPr lang="en-US" sz="2200" dirty="0" err="1">
                <a:solidFill>
                  <a:srgbClr val="0F5DFF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aseline="-25000" dirty="0" err="1">
                <a:solidFill>
                  <a:srgbClr val="0F5DFF"/>
                </a:solidFill>
                <a:effectLst/>
                <a:cs typeface="Arial" panose="020B0604020202020204" pitchFamily="34" charset="0"/>
              </a:rPr>
              <a:t>ext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 wo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xiangzhidao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dirty="0">
                <a:solidFill>
                  <a:srgbClr val="FC101B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aseline="-25000" dirty="0">
                <a:solidFill>
                  <a:srgbClr val="FC101B"/>
                </a:solidFill>
                <a:effectLst/>
                <a:cs typeface="Arial" panose="020B0604020202020204" pitchFamily="34" charset="0"/>
              </a:rPr>
              <a:t>[+Q]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shei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xihuan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0F5DFF"/>
                </a:solidFill>
                <a:effectLst/>
                <a:cs typeface="Arial" panose="020B0604020202020204" pitchFamily="34" charset="0"/>
              </a:rPr>
              <a:t>shenme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(32 in Li 1992)</a:t>
            </a:r>
            <a:b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 thought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aseline="-250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ext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I     wonder           </a:t>
            </a:r>
            <a:r>
              <a:rPr lang="en-US" sz="2200" dirty="0">
                <a:solidFill>
                  <a:srgbClr val="FC101B"/>
                </a:solidFill>
                <a:effectLst/>
                <a:cs typeface="Arial" panose="020B0604020202020204" pitchFamily="34" charset="0"/>
              </a:rPr>
              <a:t>OP</a:t>
            </a:r>
            <a:r>
              <a:rPr lang="en-US" sz="2200" baseline="-25000" dirty="0">
                <a:solidFill>
                  <a:srgbClr val="FC101B"/>
                </a:solidFill>
                <a:effectLst/>
                <a:cs typeface="Arial" panose="020B0604020202020204" pitchFamily="34" charset="0"/>
              </a:rPr>
              <a:t>[+Q]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who like      what. </a:t>
            </a:r>
            <a:b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No </a:t>
            </a:r>
            <a:r>
              <a:rPr lang="en-US" sz="2200" dirty="0" err="1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-indefinite reading: #He thought I wonder who like something.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0DF8-52A6-F5F9-EEFF-CD39656E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F545-8F5C-78E6-8677-2EC02D18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F668A-2887-CCBA-0801-F06FC83C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err="1"/>
              <a:t>Wh</a:t>
            </a:r>
            <a:r>
              <a:rPr lang="en-US" sz="2200" dirty="0"/>
              <a:t>-island effects in wh-movement is driven by </a:t>
            </a:r>
            <a:r>
              <a:rPr lang="en-US" sz="2200" dirty="0" err="1"/>
              <a:t>fRM</a:t>
            </a:r>
            <a:endParaRPr lang="en-US" sz="2200" dirty="0"/>
          </a:p>
          <a:p>
            <a:pPr lvl="1"/>
            <a:r>
              <a:rPr lang="en-US" sz="2200" dirty="0"/>
              <a:t>D-linking </a:t>
            </a:r>
            <a:r>
              <a:rPr lang="en-US" sz="2200" dirty="0" err="1"/>
              <a:t>amerlioration</a:t>
            </a:r>
            <a:r>
              <a:rPr lang="en-US" sz="2200" dirty="0"/>
              <a:t> is driven by C[+Q, +N]</a:t>
            </a:r>
          </a:p>
          <a:p>
            <a:pPr lvl="1"/>
            <a:r>
              <a:rPr lang="en-US" sz="2200" dirty="0"/>
              <a:t>Cross-linguistic variation is handled by some languages only having C[+Q]</a:t>
            </a:r>
          </a:p>
          <a:p>
            <a:pPr lvl="1"/>
            <a:r>
              <a:rPr lang="en-US" sz="2200" dirty="0"/>
              <a:t>D-linking improvement effects is due to processing facilitation</a:t>
            </a:r>
          </a:p>
          <a:p>
            <a:r>
              <a:rPr lang="en-US" sz="2200" dirty="0" err="1"/>
              <a:t>Wh</a:t>
            </a:r>
            <a:r>
              <a:rPr lang="en-US" sz="2200" dirty="0"/>
              <a:t>-island effects in </a:t>
            </a:r>
            <a:r>
              <a:rPr lang="en-US" sz="2200" dirty="0" err="1"/>
              <a:t>wh</a:t>
            </a:r>
            <a:r>
              <a:rPr lang="en-US" sz="2200" dirty="0"/>
              <a:t>-in situ is driven by a constraint on binding</a:t>
            </a:r>
          </a:p>
          <a:p>
            <a:pPr lvl="1"/>
            <a:r>
              <a:rPr lang="en-US" sz="2200" dirty="0"/>
              <a:t>No d-linking amelioration as </a:t>
            </a:r>
            <a:r>
              <a:rPr lang="en-US" sz="2200" dirty="0" err="1"/>
              <a:t>fRM</a:t>
            </a:r>
            <a:r>
              <a:rPr lang="en-US" sz="2200" dirty="0"/>
              <a:t> is not violated</a:t>
            </a:r>
          </a:p>
          <a:p>
            <a:pPr lvl="1"/>
            <a:r>
              <a:rPr lang="en-US" sz="2200" dirty="0"/>
              <a:t>No d-linking improvement as no filler-gap dependency is involved</a:t>
            </a:r>
          </a:p>
          <a:p>
            <a:pPr lvl="1"/>
            <a:r>
              <a:rPr lang="en-US" sz="2200" dirty="0"/>
              <a:t>Puzzle for myself: what would a </a:t>
            </a:r>
            <a:r>
              <a:rPr lang="en-US" sz="2200" dirty="0" err="1"/>
              <a:t>wh</a:t>
            </a:r>
            <a:r>
              <a:rPr lang="en-US" sz="2200" dirty="0"/>
              <a:t>-in situ language with C[+Q, +N] look like?</a:t>
            </a:r>
          </a:p>
          <a:p>
            <a:pPr lvl="2"/>
            <a:r>
              <a:rPr lang="en-US" sz="1800" dirty="0"/>
              <a:t>Possible test case: </a:t>
            </a:r>
            <a:r>
              <a:rPr lang="en-US" sz="1800" dirty="0" err="1"/>
              <a:t>Wh</a:t>
            </a:r>
            <a:r>
              <a:rPr lang="en-US" sz="1800" dirty="0"/>
              <a:t>-ex situ in Mandarin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5979-6ABF-E3A2-B14B-0F4B60C8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7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D6A2-4612-05C4-49D9-44B81D9B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E700-BE27-1BE4-3C92-ABDFDAE0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Chen, Xu. 2022. </a:t>
            </a:r>
            <a:r>
              <a:rPr lang="en-US" dirty="0" err="1"/>
              <a:t>Wh</a:t>
            </a:r>
            <a:r>
              <a:rPr lang="en-US" dirty="0"/>
              <a:t>-island effects in </a:t>
            </a:r>
            <a:r>
              <a:rPr lang="en-US" dirty="0" err="1"/>
              <a:t>chinese</a:t>
            </a:r>
            <a:r>
              <a:rPr lang="en-US" dirty="0"/>
              <a:t>: A formal experimental study. John Benjamins.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Huang, C.-T. James. 1982. Move WH in a Language without Wh-Movement. The Linguistic Review.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Li, Yen-Hui Audrey. 1992. Indefinite </a:t>
            </a:r>
            <a:r>
              <a:rPr lang="en-US" dirty="0" err="1"/>
              <a:t>Wh</a:t>
            </a:r>
            <a:r>
              <a:rPr lang="en-US" dirty="0"/>
              <a:t> in Mandarin Chinese. Journal of East Asian Linguistics.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Tsai, Wei-</a:t>
            </a:r>
            <a:r>
              <a:rPr lang="en-US" dirty="0" err="1"/>
              <a:t>tien</a:t>
            </a:r>
            <a:r>
              <a:rPr lang="en-US" dirty="0"/>
              <a:t> Dylan. 1994. On economizing the theory of A-bar dependencies: MIT dissertation.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Yang, Barry C.-Y., Ting ting Christina Hsu &amp; Kazunori </a:t>
            </a:r>
            <a:r>
              <a:rPr lang="en-US" dirty="0" err="1"/>
              <a:t>Kikushima</a:t>
            </a:r>
            <a:r>
              <a:rPr lang="en-US" dirty="0"/>
              <a:t>. 2021. Rethinking </a:t>
            </a:r>
            <a:r>
              <a:rPr lang="en-US" dirty="0" err="1"/>
              <a:t>wh</a:t>
            </a:r>
            <a:r>
              <a:rPr lang="en-US" dirty="0"/>
              <a:t>-island effects in </a:t>
            </a:r>
            <a:r>
              <a:rPr lang="en-US" dirty="0" err="1"/>
              <a:t>chinese</a:t>
            </a:r>
            <a:r>
              <a:rPr lang="en-US" dirty="0"/>
              <a:t>. Studies in Chinese Linguistics 42(2). 161–182.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/>
              <a:t>Villata</a:t>
            </a:r>
            <a:r>
              <a:rPr lang="en-US" dirty="0"/>
              <a:t>, Sandra. &amp; Jon Sprouse. 2023. The amelioration effect of which on strong/weak islands in English: An experimental study. GLOW talk.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ADF38-58C8-610F-CED8-7557E4F5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D-linking effects in wh-movement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</a:rPr>
              <a:t>Moving a d-linked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-element out of an embedded question is better. 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>
                <a:solidFill>
                  <a:srgbClr val="000000"/>
                </a:solidFill>
                <a:effectLst/>
              </a:rPr>
              <a:t>?</a:t>
            </a:r>
            <a:r>
              <a:rPr lang="en-US" sz="2200" i="1" dirty="0">
                <a:solidFill>
                  <a:srgbClr val="000000"/>
                </a:solidFill>
                <a:effectLst/>
              </a:rPr>
              <a:t>Which </a:t>
            </a:r>
            <a:r>
              <a:rPr lang="en-US" sz="2200" i="1" dirty="0" err="1">
                <a:solidFill>
                  <a:srgbClr val="000000"/>
                </a:solidFill>
                <a:effectLst/>
              </a:rPr>
              <a:t>book</a:t>
            </a:r>
            <a:r>
              <a:rPr lang="en-US" sz="220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did Mary wonder [ whether Sarah bought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t</a:t>
            </a:r>
            <a:r>
              <a:rPr lang="en-US" sz="220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200" dirty="0">
                <a:solidFill>
                  <a:srgbClr val="000000"/>
                </a:solidFill>
                <a:effectLst/>
              </a:rPr>
              <a:t> ]?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2F4E-4A45-8009-0FA2-2C0519B0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6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121"/>
          </a:xfrm>
        </p:spPr>
        <p:txBody>
          <a:bodyPr>
            <a:normAutofit/>
          </a:bodyPr>
          <a:lstStyle/>
          <a:p>
            <a:r>
              <a:rPr lang="en-US" sz="2800" dirty="0"/>
              <a:t>Syntactic analysis: featural Relativized Minimality (</a:t>
            </a:r>
            <a:r>
              <a:rPr lang="en-US" sz="2800" dirty="0" err="1"/>
              <a:t>fRM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Complete feature overlap between the probe and the intervening </a:t>
            </a:r>
            <a:r>
              <a:rPr lang="en-US" sz="2200" dirty="0" err="1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=&gt; bad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3. a.              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did the waiter wonder </a:t>
            </a:r>
            <a:r>
              <a:rPr lang="en-US" sz="2200" b="1" dirty="0">
                <a:solidFill>
                  <a:srgbClr val="FC101B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the chef burned </a:t>
            </a:r>
            <a:r>
              <a:rPr lang="en-US" sz="2200" b="1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hat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 [+Q]          		</a:t>
            </a:r>
            <a:r>
              <a:rPr lang="zh-CN" altLang="en-US" sz="2200" dirty="0">
                <a:solidFill>
                  <a:srgbClr val="000000"/>
                </a:solidFill>
                <a:effectLst/>
                <a:cs typeface="Helvetica Neue" panose="02000503000000020004" pitchFamily="2" charset="0"/>
              </a:rPr>
              <a:t>         </a:t>
            </a:r>
            <a:r>
              <a:rPr lang="en-US" altLang="zh-CN" sz="2200" dirty="0">
                <a:solidFill>
                  <a:srgbClr val="000000"/>
                </a:solidFill>
                <a:effectLst/>
                <a:cs typeface="Helvetica Neue" panose="02000503000000020004" pitchFamily="2" charset="0"/>
              </a:rPr>
              <a:t>    </a:t>
            </a:r>
            <a:r>
              <a:rPr lang="zh-CN" altLang="en-US" sz="2200" dirty="0">
                <a:solidFill>
                  <a:srgbClr val="000000"/>
                </a:solidFill>
                <a:effectLst/>
                <a:cs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[+Q]    </a:t>
            </a:r>
            <a:r>
              <a:rPr lang="zh-CN" altLang="en-US" sz="2200" dirty="0">
                <a:solidFill>
                  <a:srgbClr val="000000"/>
                </a:solidFill>
                <a:effectLst/>
                <a:cs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                                       [+Q]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b. 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What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did the waiter wonder </a:t>
            </a:r>
            <a:r>
              <a:rPr lang="en-US" sz="2200" b="1" dirty="0">
                <a:solidFill>
                  <a:srgbClr val="FC101B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the chef burned 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    [+Q]     [+Q]          		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            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[+Q]                                 </a:t>
            </a:r>
            <a:endParaRPr lang="en-US" sz="2200" dirty="0">
              <a:solidFill>
                <a:srgbClr val="000000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Partial overlap/inclusion =&gt; better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a.  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                 C                did the waiter wonder </a:t>
            </a:r>
            <a:r>
              <a:rPr lang="en-US" sz="2200" b="1" dirty="0">
                <a:solidFill>
                  <a:srgbClr val="FC101B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the chef burned </a:t>
            </a:r>
            <a:r>
              <a:rPr lang="en-US" sz="2200" b="1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hich dish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en-US" sz="2200" dirty="0">
              <a:solidFill>
                <a:srgbClr val="000000"/>
              </a:solidFill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	                   [+Q, +N] 	                                    [+Q]                                            [+Q, +N]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b. </a:t>
            </a:r>
            <a:r>
              <a:rPr lang="en-US" sz="2200" b="1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en-US" sz="2200" b="1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hich dish</a:t>
            </a:r>
            <a:r>
              <a:rPr lang="en-US" sz="2200" b="1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C 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 did the waiter wonder </a:t>
            </a:r>
            <a:r>
              <a:rPr lang="en-US" sz="2200" b="1" dirty="0">
                <a:solidFill>
                  <a:srgbClr val="FC101B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whether</a:t>
            </a: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the chef burned t</a:t>
            </a:r>
            <a:r>
              <a:rPr lang="en-US" sz="2200" dirty="0">
                <a:solidFill>
                  <a:srgbClr val="000000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en-US" sz="2200" dirty="0">
              <a:solidFill>
                <a:srgbClr val="000000"/>
              </a:solidFill>
              <a:effectLst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ea typeface="Helvetica Neue" panose="02000503000000020004" pitchFamily="2" charset="0"/>
                <a:cs typeface="Helvetica Neue" panose="02000503000000020004" pitchFamily="2" charset="0"/>
              </a:rPr>
              <a:t>         [+Q, +N]        [+Q, +N]	                                    [+Q]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2F6C-960F-7831-CE53-D7C19BFD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0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D65C4-EE6B-C331-6BF2-38393813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Processing analysis for d-linking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9157-174F-9F82-90D2-50D3D1EA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amelioration effects of d-linked </a:t>
            </a:r>
            <a:r>
              <a:rPr lang="en-US" sz="2200" dirty="0" err="1"/>
              <a:t>wh</a:t>
            </a:r>
            <a:r>
              <a:rPr lang="en-US" sz="2200" dirty="0"/>
              <a:t>-element come from its complexity.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200" dirty="0">
                <a:solidFill>
                  <a:srgbClr val="0F5DFF"/>
                </a:solidFill>
              </a:rPr>
              <a:t>What</a:t>
            </a:r>
            <a:r>
              <a:rPr lang="en-US" sz="2200" dirty="0"/>
              <a:t> do you think he read?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</a:rPr>
              <a:t>Which book </a:t>
            </a:r>
            <a:r>
              <a:rPr lang="en-US" sz="2200" dirty="0"/>
              <a:t>do you think he read?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200" dirty="0">
                <a:solidFill>
                  <a:srgbClr val="0F5DFF"/>
                </a:solidFill>
              </a:rPr>
              <a:t>What</a:t>
            </a:r>
            <a:r>
              <a:rPr lang="en-US" sz="2200" dirty="0"/>
              <a:t> do you wonder whether he read?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sz="2200" dirty="0">
                <a:solidFill>
                  <a:srgbClr val="FF0000"/>
                </a:solidFill>
              </a:rPr>
              <a:t>Which book </a:t>
            </a:r>
            <a:r>
              <a:rPr lang="en-US" sz="2200" dirty="0"/>
              <a:t>do you wonder whether he read?</a:t>
            </a:r>
          </a:p>
          <a:p>
            <a:r>
              <a:rPr lang="en-US" sz="2200" dirty="0"/>
              <a:t>Hofmeister and Sag 2010: Sentences with d-linked elements are easier to process because the lexical information facilitate filler retrieval at the gap. </a:t>
            </a:r>
          </a:p>
          <a:p>
            <a:r>
              <a:rPr lang="en-US" sz="2200" dirty="0"/>
              <a:t>Or if you speak </a:t>
            </a:r>
            <a:r>
              <a:rPr lang="en-US" sz="2200" dirty="0" err="1"/>
              <a:t>Ainese</a:t>
            </a:r>
            <a:r>
              <a:rPr lang="en-US" sz="2200" dirty="0"/>
              <a:t>: people predict the verbs like ‘read’ because of ‘which book’</a:t>
            </a:r>
          </a:p>
          <a:p>
            <a:r>
              <a:rPr lang="en-US" sz="2200" dirty="0"/>
              <a:t>It would predict that the acceptability of both </a:t>
            </a:r>
            <a:r>
              <a:rPr lang="en-US" sz="2200" dirty="0">
                <a:solidFill>
                  <a:srgbClr val="FF0000"/>
                </a:solidFill>
              </a:rPr>
              <a:t>(6)</a:t>
            </a:r>
            <a:r>
              <a:rPr lang="en-US" sz="2200" dirty="0"/>
              <a:t> and </a:t>
            </a:r>
            <a:r>
              <a:rPr lang="en-US" sz="2200" dirty="0">
                <a:solidFill>
                  <a:srgbClr val="FF0000"/>
                </a:solidFill>
              </a:rPr>
              <a:t>(8) </a:t>
            </a:r>
            <a:r>
              <a:rPr lang="en-US" sz="2200" dirty="0"/>
              <a:t>improves.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A7E9C-419C-FF1B-385A-0109D15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Previous experiments in wh-movement</a:t>
            </a:r>
            <a:r>
              <a:rPr lang="zh-CN" altLang="en-US" sz="2800" dirty="0"/>
              <a:t> </a:t>
            </a:r>
            <a:r>
              <a:rPr lang="en-US" altLang="zh-CN" sz="2800" dirty="0"/>
              <a:t>in American English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643" y="1643036"/>
            <a:ext cx="8958943" cy="477547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rgbClr val="000000"/>
                </a:solidFill>
                <a:effectLst/>
              </a:rPr>
              <a:t>Villata</a:t>
            </a:r>
            <a:r>
              <a:rPr lang="en-US" dirty="0">
                <a:solidFill>
                  <a:srgbClr val="000000"/>
                </a:solidFill>
                <a:effectLst/>
              </a:rPr>
              <a:t> and Sprouse 2023: (see also </a:t>
            </a:r>
            <a:r>
              <a:rPr lang="en-US" dirty="0" err="1">
                <a:solidFill>
                  <a:srgbClr val="000000"/>
                </a:solidFill>
                <a:effectLst/>
              </a:rPr>
              <a:t>Villata</a:t>
            </a:r>
            <a:r>
              <a:rPr lang="en-US" dirty="0">
                <a:solidFill>
                  <a:srgbClr val="000000"/>
                </a:solidFill>
                <a:effectLst/>
              </a:rPr>
              <a:t>, Franck, </a:t>
            </a:r>
            <a:r>
              <a:rPr lang="en-US" dirty="0" err="1">
                <a:solidFill>
                  <a:srgbClr val="000000"/>
                </a:solidFill>
                <a:effectLst/>
              </a:rPr>
              <a:t>Rizzi</a:t>
            </a:r>
            <a:r>
              <a:rPr lang="en-US" dirty="0">
                <a:solidFill>
                  <a:srgbClr val="000000"/>
                </a:solidFill>
                <a:effectLst/>
              </a:rPr>
              <a:t> 2016) dependency length*island*</a:t>
            </a:r>
            <a:r>
              <a:rPr lang="en-US" dirty="0" err="1">
                <a:solidFill>
                  <a:srgbClr val="000000"/>
                </a:solidFill>
                <a:effectLst/>
              </a:rPr>
              <a:t>wh</a:t>
            </a:r>
            <a:r>
              <a:rPr lang="en-US" dirty="0">
                <a:solidFill>
                  <a:srgbClr val="000000"/>
                </a:solidFill>
                <a:effectLst/>
              </a:rPr>
              <a:t>-type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F5DFF"/>
                </a:solidFill>
              </a:rPr>
              <a:t>9</a:t>
            </a:r>
            <a:r>
              <a:rPr lang="en-US" dirty="0">
                <a:solidFill>
                  <a:srgbClr val="0F5DFF"/>
                </a:solidFill>
                <a:effectLst/>
              </a:rPr>
              <a:t>. Bare </a:t>
            </a:r>
            <a:r>
              <a:rPr lang="en-US" dirty="0" err="1">
                <a:solidFill>
                  <a:srgbClr val="0F5DFF"/>
                </a:solidFill>
                <a:effectLst/>
              </a:rPr>
              <a:t>wh</a:t>
            </a:r>
            <a:endParaRPr lang="en-US" dirty="0">
              <a:solidFill>
                <a:srgbClr val="0F5DFF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a. Who thought that the chef burned the dish? 		(bare | no-island | short)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b. Who wondered whether the chef burned the dish?		(bare | island | short)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c. What did the waiter think that the chef burned?		(bare | no-island | long)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d. What did the waiter wonder whether the chef burned?	 	(bare | island | long)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  <a:effectLst/>
              </a:rPr>
              <a:t>. d-linked </a:t>
            </a:r>
            <a:r>
              <a:rPr lang="en-US" dirty="0" err="1">
                <a:solidFill>
                  <a:srgbClr val="FF0000"/>
                </a:solidFill>
                <a:effectLst/>
              </a:rPr>
              <a:t>wh</a:t>
            </a:r>
            <a:endParaRPr lang="en-US" dirty="0">
              <a:solidFill>
                <a:srgbClr val="FF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a. Which waiter thought that the chef burned the dish?		(d-linked | no-island | short)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b. Which waiter wondered whether the chef burned the dish? 	(d-linked | island | short)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c. Which dish did the waiter think that the chef burned? 		(d-linked | no-island | long)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d. Which dish did the waiter wonder whether the chef burned? 	(d-linked | island | long)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Partial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amelioration: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still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wh</a:t>
            </a:r>
            <a:r>
              <a:rPr lang="en-US" altLang="zh-CN" dirty="0">
                <a:solidFill>
                  <a:srgbClr val="000000"/>
                </a:solidFill>
              </a:rPr>
              <a:t>-island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effects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but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also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d-linking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effect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00"/>
                </a:solidFill>
                <a:effectLst/>
              </a:rPr>
              <a:t>Surprising for the processing approach: the d-linking effect is bigger in island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0A5E2-9AA6-68FA-DC80-63935E99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225" y="1643036"/>
            <a:ext cx="2679779" cy="2851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FCABA-DCF3-41C2-3622-CF9501EDA173}"/>
              </a:ext>
            </a:extLst>
          </p:cNvPr>
          <p:cNvSpPr txBox="1"/>
          <p:nvPr/>
        </p:nvSpPr>
        <p:spPr>
          <a:xfrm>
            <a:off x="9924648" y="4489810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473BB-2245-3DC0-3E8C-0295F1CB62BB}"/>
              </a:ext>
            </a:extLst>
          </p:cNvPr>
          <p:cNvSpPr txBox="1"/>
          <p:nvPr/>
        </p:nvSpPr>
        <p:spPr>
          <a:xfrm>
            <a:off x="11005457" y="4494946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A3D1-7E33-1C0E-4649-BABC8CAE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E434-ABE1-BDFB-AD42-10CDE6C7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Research</a:t>
            </a:r>
            <a:r>
              <a:rPr lang="zh-CN" altLang="en-US" sz="2800" dirty="0"/>
              <a:t> </a:t>
            </a:r>
            <a:r>
              <a:rPr lang="en-US" altLang="zh-CN" sz="2800" dirty="0"/>
              <a:t>questions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A64B-C2F6-7F12-5E07-64A4A641D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C</a:t>
            </a:r>
            <a:r>
              <a:rPr lang="en-US" altLang="zh-CN" sz="2200" dirty="0"/>
              <a:t>ross-linguistic</a:t>
            </a:r>
            <a:r>
              <a:rPr lang="zh-CN" altLang="en-US" sz="2200" dirty="0"/>
              <a:t> </a:t>
            </a:r>
            <a:r>
              <a:rPr lang="en-US" altLang="zh-CN" sz="2200" dirty="0"/>
              <a:t>variation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 err="1"/>
              <a:t>wh</a:t>
            </a:r>
            <a:r>
              <a:rPr lang="en-US" altLang="zh-CN" sz="2200" dirty="0"/>
              <a:t>-island</a:t>
            </a:r>
            <a:r>
              <a:rPr lang="zh-CN" altLang="en-US" sz="2200" dirty="0"/>
              <a:t> </a:t>
            </a:r>
            <a:r>
              <a:rPr lang="en-US" altLang="zh-CN" sz="2200" dirty="0"/>
              <a:t>effects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d-linking</a:t>
            </a:r>
            <a:r>
              <a:rPr lang="zh-CN" altLang="en-US" sz="2200" dirty="0"/>
              <a:t> </a:t>
            </a:r>
            <a:r>
              <a:rPr lang="en-US" altLang="zh-CN" sz="2200" dirty="0"/>
              <a:t>effects?</a:t>
            </a:r>
          </a:p>
          <a:p>
            <a:pPr lvl="1"/>
            <a:r>
              <a:rPr lang="en-US" altLang="zh-CN" sz="1800" dirty="0"/>
              <a:t>Wh-movement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Colloquial</a:t>
            </a:r>
            <a:r>
              <a:rPr lang="zh-CN" altLang="en-US" sz="1800" dirty="0"/>
              <a:t> </a:t>
            </a:r>
            <a:r>
              <a:rPr lang="en-US" altLang="zh-CN" sz="1800" dirty="0"/>
              <a:t>Singapore</a:t>
            </a:r>
            <a:r>
              <a:rPr lang="zh-CN" altLang="en-US" sz="1800" dirty="0"/>
              <a:t> </a:t>
            </a:r>
            <a:r>
              <a:rPr lang="en-US" altLang="zh-CN" sz="1800" dirty="0"/>
              <a:t>English</a:t>
            </a:r>
            <a:r>
              <a:rPr lang="zh-CN" altLang="en-US" sz="1800" dirty="0"/>
              <a:t> </a:t>
            </a:r>
            <a:r>
              <a:rPr lang="en-US" altLang="zh-CN" sz="1800" dirty="0"/>
              <a:t>(Singlish)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dirty="0"/>
              <a:t>These</a:t>
            </a:r>
            <a:r>
              <a:rPr lang="zh-CN" altLang="en-US" sz="2200" dirty="0"/>
              <a:t> </a:t>
            </a:r>
            <a:r>
              <a:rPr lang="en-US" altLang="zh-CN" sz="2200" dirty="0"/>
              <a:t>two</a:t>
            </a:r>
            <a:r>
              <a:rPr lang="zh-CN" altLang="en-US" sz="2200" dirty="0"/>
              <a:t> </a:t>
            </a:r>
            <a:r>
              <a:rPr lang="en-US" altLang="zh-CN" sz="2200" dirty="0"/>
              <a:t>effects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 err="1"/>
              <a:t>wh</a:t>
            </a:r>
            <a:r>
              <a:rPr lang="en-US" altLang="zh-CN" sz="2200" dirty="0"/>
              <a:t>-in</a:t>
            </a:r>
            <a:r>
              <a:rPr lang="zh-CN" altLang="en-US" sz="2200" dirty="0"/>
              <a:t> </a:t>
            </a:r>
            <a:r>
              <a:rPr lang="en-US" altLang="zh-CN" sz="2200" dirty="0"/>
              <a:t>situ?</a:t>
            </a:r>
          </a:p>
          <a:p>
            <a:pPr lvl="1"/>
            <a:r>
              <a:rPr lang="en-US" altLang="zh-CN" sz="1800" dirty="0" err="1"/>
              <a:t>Wh</a:t>
            </a:r>
            <a:r>
              <a:rPr lang="en-US" altLang="zh-CN" sz="1800" dirty="0"/>
              <a:t>-in situ in Singlish and data in Chinese (from Chen 2024)</a:t>
            </a:r>
          </a:p>
          <a:p>
            <a:endParaRPr lang="en-US" altLang="zh-CN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F1DEC-9591-A1C1-6560-4ACC2062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</a:t>
            </a:r>
            <a:r>
              <a:rPr lang="zh-CN" altLang="en-US" sz="2800" dirty="0"/>
              <a:t> </a:t>
            </a:r>
            <a:r>
              <a:rPr lang="en-US" altLang="zh-CN" sz="2800" dirty="0"/>
              <a:t>1:</a:t>
            </a:r>
            <a:r>
              <a:rPr lang="zh-CN" altLang="en-US" sz="2800" dirty="0"/>
              <a:t> </a:t>
            </a:r>
            <a:r>
              <a:rPr lang="en-US" sz="2800" dirty="0"/>
              <a:t>wh-movement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American</a:t>
            </a:r>
            <a:r>
              <a:rPr lang="zh-CN" altLang="en-US" sz="2800" dirty="0"/>
              <a:t> </a:t>
            </a:r>
            <a:r>
              <a:rPr lang="en-US" altLang="zh-CN" sz="2800" dirty="0"/>
              <a:t>English</a:t>
            </a:r>
            <a:r>
              <a:rPr lang="zh-CN" altLang="en-US" sz="2800" dirty="0"/>
              <a:t> </a:t>
            </a:r>
            <a:r>
              <a:rPr lang="en-US" altLang="zh-CN" sz="2800" dirty="0"/>
              <a:t>(n = 41)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Replicate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Villata</a:t>
            </a:r>
            <a:r>
              <a:rPr lang="en-US" sz="2000" dirty="0">
                <a:solidFill>
                  <a:srgbClr val="000000"/>
                </a:solidFill>
                <a:effectLst/>
              </a:rPr>
              <a:t> &amp; Sprouse’s results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7.	a. Who said that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 the event?		(bare-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-short)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b. Who wondered whether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 the event?	(bare-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-short)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c. What did the director say that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?		(bare-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-long)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d. What did the director wonder whether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?	(bare-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-long)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e. Which director said that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 the event?		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2000" dirty="0">
                <a:solidFill>
                  <a:srgbClr val="000000"/>
                </a:solidFill>
                <a:effectLst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-short)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f.  Which director wondered whether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 the event?	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2000" dirty="0">
                <a:solidFill>
                  <a:srgbClr val="000000"/>
                </a:solidFill>
                <a:effectLst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-short)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g. Which event did the director say that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?		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2000" dirty="0">
                <a:solidFill>
                  <a:srgbClr val="000000"/>
                </a:solidFill>
                <a:effectLst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noisl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-long)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effectLst/>
              </a:rPr>
              <a:t>	h. Which event did the director wonder whether Liam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organised</a:t>
            </a:r>
            <a:r>
              <a:rPr lang="en-US" sz="2000" dirty="0">
                <a:solidFill>
                  <a:srgbClr val="000000"/>
                </a:solidFill>
                <a:effectLst/>
              </a:rPr>
              <a:t>?	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dlink</a:t>
            </a:r>
            <a:r>
              <a:rPr lang="en-US" sz="2000" dirty="0">
                <a:solidFill>
                  <a:srgbClr val="000000"/>
                </a:solidFill>
                <a:effectLst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isl</a:t>
            </a:r>
            <a:r>
              <a:rPr lang="en-US" sz="2000" dirty="0">
                <a:solidFill>
                  <a:srgbClr val="000000"/>
                </a:solidFill>
                <a:effectLst/>
              </a:rPr>
              <a:t>-long)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A7ABA-88E9-7DA2-73C7-8C59C774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4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03D-76F7-322F-2304-1BB61D81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Exp</a:t>
            </a:r>
            <a:r>
              <a:rPr lang="zh-CN" altLang="en-US" sz="2800" dirty="0"/>
              <a:t> </a:t>
            </a:r>
            <a:r>
              <a:rPr lang="en-US" altLang="zh-CN" sz="2800" dirty="0"/>
              <a:t>1:</a:t>
            </a:r>
            <a:r>
              <a:rPr lang="zh-CN" altLang="en-US" sz="2800" dirty="0"/>
              <a:t> </a:t>
            </a:r>
            <a:r>
              <a:rPr lang="en-US" sz="2800" dirty="0"/>
              <a:t>wh-movement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American</a:t>
            </a:r>
            <a:r>
              <a:rPr lang="zh-CN" altLang="en-US" sz="2800" dirty="0"/>
              <a:t> </a:t>
            </a:r>
            <a:r>
              <a:rPr lang="en-US" altLang="zh-CN" sz="2800" dirty="0"/>
              <a:t>English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900D-E1A4-ACF3-1315-B351548C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1301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</a:rPr>
              <a:t>Three way interaction (t = -2.57, p = .01): d-linking effects</a:t>
            </a: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Dependency length * island ( t = -8.88, p &lt; .0001):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wh</a:t>
            </a:r>
            <a:r>
              <a:rPr lang="en-US" sz="2200" dirty="0">
                <a:solidFill>
                  <a:srgbClr val="000000"/>
                </a:solidFill>
                <a:effectLst/>
              </a:rPr>
              <a:t>-island effects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Bare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wh</a:t>
            </a:r>
            <a:r>
              <a:rPr lang="en-US" altLang="zh-CN" sz="1800" dirty="0">
                <a:solidFill>
                  <a:srgbClr val="000000"/>
                </a:solidFill>
              </a:rPr>
              <a:t>: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t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=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7.447,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.0001</a:t>
            </a:r>
          </a:p>
          <a:p>
            <a:pPr lvl="1"/>
            <a:r>
              <a:rPr lang="en-US" altLang="zh-CN" sz="1800" dirty="0">
                <a:solidFill>
                  <a:srgbClr val="000000"/>
                </a:solidFill>
              </a:rPr>
              <a:t>D-linked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wh</a:t>
            </a:r>
            <a:r>
              <a:rPr lang="en-US" altLang="zh-CN" sz="1800" dirty="0">
                <a:solidFill>
                  <a:srgbClr val="000000"/>
                </a:solidFill>
              </a:rPr>
              <a:t>: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-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4.046,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p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&lt;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.001</a:t>
            </a:r>
            <a:endParaRPr lang="en-US" sz="1800" dirty="0">
              <a:solidFill>
                <a:srgbClr val="000000"/>
              </a:solidFill>
              <a:effectLst/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  <a:effectLst/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  <a:effectLst/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>
              <a:solidFill>
                <a:srgbClr val="000000"/>
              </a:solidFill>
              <a:effectLst/>
            </a:endParaRPr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  <a:effectLst/>
              </a:rPr>
              <a:t>The results are pretty much identical to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Villata</a:t>
            </a:r>
            <a:r>
              <a:rPr lang="en-US" sz="2200" dirty="0">
                <a:solidFill>
                  <a:srgbClr val="000000"/>
                </a:solidFill>
                <a:effectLst/>
              </a:rPr>
              <a:t> and Sprouse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E526F-B922-F3AD-9386-7EA3A9072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788" y="2633330"/>
            <a:ext cx="4440938" cy="31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E3493E-48DF-9FA9-ED4D-A04F384F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71" y="3007459"/>
            <a:ext cx="2454074" cy="26117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AC0FE3-D66B-E2B4-7A8E-87CD8DB0245C}"/>
              </a:ext>
            </a:extLst>
          </p:cNvPr>
          <p:cNvSpPr txBox="1"/>
          <p:nvPr/>
        </p:nvSpPr>
        <p:spPr>
          <a:xfrm>
            <a:off x="9576305" y="5558247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15ECE-644F-7447-B426-B833D5D16B21}"/>
              </a:ext>
            </a:extLst>
          </p:cNvPr>
          <p:cNvSpPr txBox="1"/>
          <p:nvPr/>
        </p:nvSpPr>
        <p:spPr>
          <a:xfrm>
            <a:off x="10657114" y="5563383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CD1C9-477F-8342-003A-AB1FDE09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9392-378F-024E-B852-20432DAC24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4678</TotalTime>
  <Words>2635</Words>
  <Application>Microsoft Macintosh PowerPoint</Application>
  <PresentationFormat>Widescreen</PresentationFormat>
  <Paragraphs>217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Helvetica Neue</vt:lpstr>
      <vt:lpstr>Office Theme</vt:lpstr>
      <vt:lpstr>Wh-island effects and d-linking effects across languages</vt:lpstr>
      <vt:lpstr>Background: Wh-island effects in wh-movement</vt:lpstr>
      <vt:lpstr>D-linking effects in wh-movement</vt:lpstr>
      <vt:lpstr>Syntactic analysis: featural Relativized Minimality (fRM)</vt:lpstr>
      <vt:lpstr>Processing analysis for d-linking effect</vt:lpstr>
      <vt:lpstr>Previous experiments in wh-movement in American English</vt:lpstr>
      <vt:lpstr>Research questions</vt:lpstr>
      <vt:lpstr>Exp 1: wh-movement in American English (n = 41)</vt:lpstr>
      <vt:lpstr>Exp 1: wh-movement in American English</vt:lpstr>
      <vt:lpstr>Exp 2: wh-movement  in Colloquial Singapore English (n = 81):</vt:lpstr>
      <vt:lpstr>Exp 2: wh-movement  in Colloquial Singapore English</vt:lpstr>
      <vt:lpstr>Analysis: lack of partial amelioration in Singlish</vt:lpstr>
      <vt:lpstr>Analysis: d-linked wh elements improve both long conditions</vt:lpstr>
      <vt:lpstr>Summary of d-linking effects in wh-movement</vt:lpstr>
      <vt:lpstr>Wh-island effects and d-linking effects in wh-in situ questions</vt:lpstr>
      <vt:lpstr>Wh-island effects and d-linking effects in wh-in situ questions</vt:lpstr>
      <vt:lpstr>Puzzle for Chen’s conclusion</vt:lpstr>
      <vt:lpstr>Exp 2: wh-in-situ in Colloquial Singapore English (n = 81)</vt:lpstr>
      <vt:lpstr>Exp 2: wh-in-situ in Colloquial Singapore English (n = 81)</vt:lpstr>
      <vt:lpstr>Possible analysis 1</vt:lpstr>
      <vt:lpstr>Possible analysis 2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Shen</dc:creator>
  <cp:lastModifiedBy>Zheng Shen</cp:lastModifiedBy>
  <cp:revision>447</cp:revision>
  <dcterms:created xsi:type="dcterms:W3CDTF">2024-07-06T14:43:06Z</dcterms:created>
  <dcterms:modified xsi:type="dcterms:W3CDTF">2024-07-10T01:46:23Z</dcterms:modified>
</cp:coreProperties>
</file>