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642C-7E08-D2D0-5513-3F8427F7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8F9CF-BFF4-C527-D38A-264035FD1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2C067-07D0-FCB9-DF76-3C143441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593-918B-453D-B1C3-6BF39E902286}" type="datetimeFigureOut">
              <a:rPr lang="en-SG" smtClean="0"/>
              <a:t>1/7/2022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FE88-9532-43EC-D446-95A06E2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322D-763B-102E-C702-49E51AB0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FAD-541C-424E-9EE8-9C1C925E22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61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8DFA-ED6D-D151-8561-DA9DC9C1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B30E9-32DA-6860-82D6-31BA1A42F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7B3D8-21DF-0829-13BD-1DD141C0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593-918B-453D-B1C3-6BF39E902286}" type="datetimeFigureOut">
              <a:rPr lang="en-SG" smtClean="0"/>
              <a:t>1/7/2022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9B19-613B-5A19-BD05-63B826E5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488B5-F9D2-A6B7-1938-5BD135B7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FAD-541C-424E-9EE8-9C1C925E22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88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FEB8C-9F2B-D7AF-CE5B-3B85A24BF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20E9E-4D7B-2DFC-126D-F1CAF3DA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6B32-F2D3-6EEA-BF66-D539F5BC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593-918B-453D-B1C3-6BF39E902286}" type="datetimeFigureOut">
              <a:rPr lang="en-SG" smtClean="0"/>
              <a:t>1/7/2022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BF44-992C-E12C-07E9-2CB1A392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AD22-D27F-1DEC-52B0-368D209E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FAD-541C-424E-9EE8-9C1C925E22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88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D46B-8014-4235-9B89-27B069D6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6F4F-BFF1-067B-B369-C9CA11BC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6AB0-616F-5D1B-E2B4-B1769FE1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593-918B-453D-B1C3-6BF39E902286}" type="datetimeFigureOut">
              <a:rPr lang="en-SG" smtClean="0"/>
              <a:t>1/7/2022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0F27-154E-1B4D-8E9E-14C3A655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9720-912C-D64C-D88D-E5972BE7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FAD-541C-424E-9EE8-9C1C925E22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271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CA80-B000-9B2D-65F7-10E1689B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7ED2-6361-ABBE-682B-345D2B5B4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A6312-51AB-2BE7-2562-5D680FE3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593-918B-453D-B1C3-6BF39E902286}" type="datetimeFigureOut">
              <a:rPr lang="en-SG" smtClean="0"/>
              <a:t>1/7/2022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B13C7-871D-8976-BCAD-F2DFD827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42CD1-81CE-BE04-636A-D7E87F56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FAD-541C-424E-9EE8-9C1C925E22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03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A28F-94B8-3895-3233-7295765C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D69D-05CB-A558-428C-784200698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CB7E7-9AB0-0A94-DAF1-7904A416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113BA-5D5D-56D1-0303-8965EB50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593-918B-453D-B1C3-6BF39E902286}" type="datetimeFigureOut">
              <a:rPr lang="en-SG" smtClean="0"/>
              <a:t>1/7/2022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2F18F-5FF6-C6BA-62BB-E20C4299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708DD-2A94-85F3-8F65-4A657341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FAD-541C-424E-9EE8-9C1C925E22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41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7648-F4C3-73E9-5393-D3EE3238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FC12A-E6A1-ECD9-9FF3-46D012DB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0802B-5FB6-FA20-813C-D3272CA9C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674A-B16F-F9F4-83DF-F766A8A4C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FE0C5-8A7D-F983-0619-79134B237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8CF71-FC97-13D2-557A-DA51CFFB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593-918B-453D-B1C3-6BF39E902286}" type="datetimeFigureOut">
              <a:rPr lang="en-SG" smtClean="0"/>
              <a:t>1/7/2022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B473C-1C3C-0225-9950-2006E751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F0C50-30B2-5918-B49E-B600F57A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FAD-541C-424E-9EE8-9C1C925E22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2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FF5E-5D35-203D-D6D2-1E793B9A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E275C-E56D-2119-F70A-C303044B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593-918B-453D-B1C3-6BF39E902286}" type="datetimeFigureOut">
              <a:rPr lang="en-SG" smtClean="0"/>
              <a:t>1/7/2022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E46EA-3168-47DC-9EC6-617DBEDB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6FE49-3361-939A-837E-7B91EE4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FAD-541C-424E-9EE8-9C1C925E22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522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91499-EF86-FB40-1E47-D20D1A9A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593-918B-453D-B1C3-6BF39E902286}" type="datetimeFigureOut">
              <a:rPr lang="en-SG" smtClean="0"/>
              <a:t>1/7/2022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33079-CA95-D9CA-378B-851E2EAF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29D9C-198B-1605-B361-B2536E65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FAD-541C-424E-9EE8-9C1C925E22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70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EE61-289D-7905-FD6B-236EBE8C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4E62-760C-4B81-2569-DCD9E2C9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01F81-6C8A-0556-DAA6-54468A8D2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AB2CF-E336-5F6E-44F1-80C32FBB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593-918B-453D-B1C3-6BF39E902286}" type="datetimeFigureOut">
              <a:rPr lang="en-SG" smtClean="0"/>
              <a:t>1/7/2022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E188A-BD20-C4C6-1C6E-0A180245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AB007-6DCA-A9BE-2AE1-BF93E68A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FAD-541C-424E-9EE8-9C1C925E22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070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A828-999C-0D36-FD07-8F35B1DD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FA698-E53D-8258-2583-314957E8A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09634-A2D5-1993-BB78-BA456691C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EA6DF-8330-F9F9-68B4-A075927E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6593-918B-453D-B1C3-6BF39E902286}" type="datetimeFigureOut">
              <a:rPr lang="en-SG" smtClean="0"/>
              <a:t>1/7/2022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1DAFD-EE36-2FE0-9A30-F84B4357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0066D-38C9-6D24-0351-70C651C2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4FAD-541C-424E-9EE8-9C1C925E22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67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D2650-1F4B-378A-BAB1-8E7B7039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1CA11-8853-5A2F-D2C8-76D04021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E18EC-BE6F-5021-79A7-D76954B2E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593-918B-453D-B1C3-6BF39E902286}" type="datetimeFigureOut">
              <a:rPr lang="en-SG" smtClean="0"/>
              <a:t>1/7/2022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8797A-25FB-DA5C-19EE-FA6B8376D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0F6F-7525-7167-0497-91D1EEBBC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4FAD-541C-424E-9EE8-9C1C925E22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74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s.rochester.edu/lin/sites/asudeh/handouts/RP-2007-handout-corrected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2020.sicogg.or.kr/wp-content/uploads/2020/08/SICOGG-22-Proceedings-final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y.upenn.edu/pwpl/vol19/iss1/13/?utm_source=repository.upenn.edu%2Fpwpl%2Fvol19%2Fiss1%2F13&amp;utm_medium=PDF&amp;utm_campaign=PDFCoverPages" TargetMode="External"/><Relationship Id="rId2" Type="http://schemas.openxmlformats.org/officeDocument/2006/relationships/hyperlink" Target="https://faculty.human.mie-u.ac.jp/~glow_mie/Workshop_Proceedings/WorkshopProceedings_WholeBoo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harvard.edu/files/ctjhuang/files/2013.02_wccfl_31_liuhuang_0429.pdf" TargetMode="External"/><Relationship Id="rId4" Type="http://schemas.openxmlformats.org/officeDocument/2006/relationships/hyperlink" Target="https://faculty.human.mie-u.ac.jp/~glow_mie/IX_Proceedings_Oral/GLOWIXProceedings_Final.pd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works.umass.edu/cgi/viewcontent.cgi?article=1455&amp;context=ne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5CC5-A1E3-A092-BC33-DC2707CE5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Parasitic gaps and A'-movement in long and short Mandarin </a:t>
            </a:r>
            <a:r>
              <a:rPr lang="en-US" i="1" dirty="0" err="1"/>
              <a:t>bei</a:t>
            </a:r>
            <a:r>
              <a:rPr lang="en-US" dirty="0"/>
              <a:t>-passives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99869-063A-0EB0-F2A8-3977EC3A0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Jian Gang Ngui</a:t>
            </a: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250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87C7-0035-511E-133A-84A84645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PGs and long </a:t>
            </a:r>
            <a:r>
              <a:rPr lang="en-SG" i="1" dirty="0" err="1"/>
              <a:t>bei</a:t>
            </a:r>
            <a:r>
              <a:rPr lang="en-SG" i="1" dirty="0"/>
              <a:t>-</a:t>
            </a:r>
            <a:r>
              <a:rPr lang="en-SG" dirty="0"/>
              <a:t>passives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097D-2E95-D10D-4814-EC29CE65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775"/>
            <a:ext cx="10515600" cy="56044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SG" sz="1800" dirty="0"/>
              <a:t>They provide the following long passive example:</a:t>
            </a:r>
          </a:p>
          <a:p>
            <a:pPr>
              <a:lnSpc>
                <a:spcPct val="110000"/>
              </a:lnSpc>
            </a:pPr>
            <a:endParaRPr lang="en-SG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SG" sz="1800" dirty="0"/>
              <a:t>8) </a:t>
            </a:r>
            <a:r>
              <a:rPr lang="en-SG" sz="1800" dirty="0" err="1"/>
              <a:t>nage</a:t>
            </a:r>
            <a:r>
              <a:rPr lang="en-SG" sz="1800" dirty="0"/>
              <a:t>      </a:t>
            </a:r>
            <a:r>
              <a:rPr lang="en-SG" sz="1800" dirty="0" err="1"/>
              <a:t>xiaotou</a:t>
            </a:r>
            <a:r>
              <a:rPr lang="en-SG" sz="1800" dirty="0"/>
              <a:t>   </a:t>
            </a:r>
            <a:r>
              <a:rPr lang="en-SG" sz="1800" dirty="0" err="1"/>
              <a:t>bei</a:t>
            </a:r>
            <a:r>
              <a:rPr lang="en-SG" sz="1800" dirty="0"/>
              <a:t> [</a:t>
            </a:r>
            <a:r>
              <a:rPr lang="en-SG" sz="1800" baseline="-25000" dirty="0"/>
              <a:t>IP</a:t>
            </a:r>
            <a:r>
              <a:rPr lang="en-SG" sz="1800" dirty="0"/>
              <a:t> </a:t>
            </a:r>
            <a:r>
              <a:rPr lang="en-SG" sz="1800" i="1" dirty="0"/>
              <a:t>Op</a:t>
            </a:r>
            <a:r>
              <a:rPr lang="en-SG" sz="1800" dirty="0"/>
              <a:t> [</a:t>
            </a:r>
            <a:r>
              <a:rPr lang="en-SG" sz="1800" dirty="0" err="1"/>
              <a:t>jingcha</a:t>
            </a:r>
            <a:r>
              <a:rPr lang="en-SG" sz="1800" dirty="0"/>
              <a:t> [</a:t>
            </a:r>
            <a:r>
              <a:rPr lang="en-SG" sz="1800" dirty="0" err="1"/>
              <a:t>zai</a:t>
            </a:r>
            <a:r>
              <a:rPr lang="en-SG" sz="1800" dirty="0"/>
              <a:t> </a:t>
            </a:r>
            <a:r>
              <a:rPr lang="en-SG" sz="1800" dirty="0" err="1"/>
              <a:t>jianchaguan</a:t>
            </a:r>
            <a:r>
              <a:rPr lang="en-SG" sz="1800" dirty="0"/>
              <a:t>   </a:t>
            </a:r>
            <a:r>
              <a:rPr lang="en-SG" sz="1800" dirty="0" err="1"/>
              <a:t>zhenxun</a:t>
            </a:r>
            <a:r>
              <a:rPr lang="en-SG" sz="1800" dirty="0"/>
              <a:t>      </a:t>
            </a:r>
            <a:r>
              <a:rPr lang="en-SG" sz="1800" i="1" dirty="0"/>
              <a:t>e</a:t>
            </a:r>
            <a:r>
              <a:rPr lang="en-SG" sz="1800" dirty="0"/>
              <a:t>    </a:t>
            </a:r>
            <a:r>
              <a:rPr lang="en-SG" sz="1800" dirty="0" err="1"/>
              <a:t>hou</a:t>
            </a:r>
            <a:r>
              <a:rPr lang="en-SG" sz="1800" dirty="0"/>
              <a:t>]  </a:t>
            </a:r>
            <a:r>
              <a:rPr lang="en-SG" sz="1800" dirty="0" err="1"/>
              <a:t>daibu</a:t>
            </a:r>
            <a:r>
              <a:rPr lang="en-SG" sz="1800" dirty="0"/>
              <a:t>-le       </a:t>
            </a:r>
            <a:r>
              <a:rPr lang="en-SG" sz="1800" i="1" dirty="0"/>
              <a:t>t</a:t>
            </a:r>
            <a:r>
              <a:rPr lang="en-SG" sz="1800" dirty="0"/>
              <a:t> 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SG" sz="1800" dirty="0"/>
              <a:t>    that.CL  thief        BEI             police    at   DA                   interrogate       after  arrest-ASP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SG" sz="1800" dirty="0"/>
              <a:t>    ‘That thief was arrested by the police after the DA interrogated him.’ 	(Ting &amp; Huang 2008; 35)</a:t>
            </a:r>
          </a:p>
          <a:p>
            <a:pPr marL="0" indent="0">
              <a:lnSpc>
                <a:spcPct val="110000"/>
              </a:lnSpc>
              <a:buNone/>
            </a:pPr>
            <a:endParaRPr lang="en-SG" sz="1800" dirty="0"/>
          </a:p>
          <a:p>
            <a:pPr>
              <a:lnSpc>
                <a:spcPct val="110000"/>
              </a:lnSpc>
            </a:pPr>
            <a:r>
              <a:rPr lang="en-SG" sz="1800" dirty="0"/>
              <a:t>Out of curiosity, how many of you find the short passive version of (8) to be acceptable?</a:t>
            </a:r>
          </a:p>
          <a:p>
            <a:pPr>
              <a:lnSpc>
                <a:spcPct val="110000"/>
              </a:lnSpc>
            </a:pPr>
            <a:r>
              <a:rPr lang="en-SG" sz="1800" dirty="0"/>
              <a:t>They claim that the following short passive version is ungrammatical:</a:t>
            </a:r>
          </a:p>
          <a:p>
            <a:pPr>
              <a:lnSpc>
                <a:spcPct val="110000"/>
              </a:lnSpc>
            </a:pPr>
            <a:endParaRPr lang="en-SG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SG" sz="1800" b="0" i="0" u="none" strike="noStrike" baseline="0" dirty="0"/>
              <a:t>9) *</a:t>
            </a:r>
            <a:r>
              <a:rPr lang="en-SG" sz="1800" b="0" i="0" u="none" strike="noStrike" baseline="0" dirty="0" err="1"/>
              <a:t>nage</a:t>
            </a:r>
            <a:r>
              <a:rPr lang="en-SG" sz="1800" b="0" i="0" u="none" strike="noStrike" baseline="0" dirty="0"/>
              <a:t>      </a:t>
            </a:r>
            <a:r>
              <a:rPr lang="en-SG" sz="1800" b="0" i="0" u="none" strike="noStrike" baseline="0" dirty="0" err="1"/>
              <a:t>xiaotou</a:t>
            </a:r>
            <a:r>
              <a:rPr lang="en-SG" sz="1800" b="0" i="0" u="none" strike="noStrike" baseline="0" dirty="0"/>
              <a:t>  </a:t>
            </a:r>
            <a:r>
              <a:rPr lang="en-SG" sz="1800" b="0" i="0" u="none" strike="noStrike" baseline="0" dirty="0" err="1"/>
              <a:t>bei</a:t>
            </a:r>
            <a:r>
              <a:rPr lang="en-SG" sz="1800" b="0" i="0" u="none" strike="noStrike" baseline="0" dirty="0"/>
              <a:t> [</a:t>
            </a:r>
            <a:r>
              <a:rPr lang="en-SG" sz="1800" b="0" i="0" u="none" strike="noStrike" baseline="-25000" dirty="0"/>
              <a:t>VP</a:t>
            </a:r>
            <a:r>
              <a:rPr lang="en-SG" sz="1800" b="0" i="0" u="none" strike="noStrike" baseline="0" dirty="0"/>
              <a:t> PRO </a:t>
            </a:r>
            <a:r>
              <a:rPr lang="en-SG" sz="1800" b="0" i="0" u="none" strike="noStrike" baseline="0" dirty="0" err="1"/>
              <a:t>turan</a:t>
            </a:r>
            <a:r>
              <a:rPr lang="en-SG" sz="1800" b="0" i="0" u="none" strike="noStrike" baseline="0" dirty="0"/>
              <a:t>       [</a:t>
            </a:r>
            <a:r>
              <a:rPr lang="en-SG" sz="1800" b="0" i="0" u="none" strike="noStrike" baseline="0" dirty="0" err="1"/>
              <a:t>zai</a:t>
            </a:r>
            <a:r>
              <a:rPr lang="en-SG" sz="1800" b="0" i="0" u="none" strike="noStrike" baseline="0" dirty="0"/>
              <a:t>  </a:t>
            </a:r>
            <a:r>
              <a:rPr lang="en-SG" sz="1800" b="0" i="0" u="none" strike="noStrike" baseline="0" dirty="0" err="1"/>
              <a:t>jianchaguan</a:t>
            </a:r>
            <a:r>
              <a:rPr lang="en-SG" sz="1800" b="0" i="0" u="none" strike="noStrike" baseline="0" dirty="0"/>
              <a:t>  </a:t>
            </a:r>
            <a:r>
              <a:rPr lang="en-SG" sz="1800" b="0" i="0" u="none" strike="noStrike" baseline="0" dirty="0" err="1"/>
              <a:t>zhenxun</a:t>
            </a:r>
            <a:r>
              <a:rPr lang="en-SG" sz="1800" b="0" i="0" u="none" strike="noStrike" baseline="0" dirty="0"/>
              <a:t> </a:t>
            </a:r>
            <a:r>
              <a:rPr lang="en-SG" sz="1800" b="0" i="1" u="none" strike="noStrike" baseline="0" dirty="0"/>
              <a:t>e     </a:t>
            </a:r>
            <a:r>
              <a:rPr lang="en-SG" sz="1800" b="0" i="0" u="none" strike="noStrike" baseline="0" dirty="0" err="1"/>
              <a:t>hou</a:t>
            </a:r>
            <a:r>
              <a:rPr lang="en-SG" sz="1800" b="0" i="0" u="none" strike="noStrike" baseline="0" dirty="0"/>
              <a:t>]  </a:t>
            </a:r>
            <a:r>
              <a:rPr lang="en-SG" sz="1800" b="0" i="0" u="none" strike="noStrike" baseline="0" dirty="0" err="1"/>
              <a:t>daibu</a:t>
            </a:r>
            <a:r>
              <a:rPr lang="en-SG" sz="1800" b="0" i="0" u="none" strike="noStrike" baseline="0" dirty="0"/>
              <a:t>-le     </a:t>
            </a:r>
            <a:r>
              <a:rPr lang="en-SG" sz="1800" b="0" i="1" u="none" strike="noStrike" baseline="0" dirty="0"/>
              <a:t>t</a:t>
            </a:r>
            <a:r>
              <a:rPr lang="en-SG" sz="1800" b="0" i="0" u="none" strike="noStrike" baseline="0" dirty="0"/>
              <a:t>]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sz="1800" b="0" i="0" u="none" strike="noStrike" baseline="0" dirty="0"/>
              <a:t>       that.CL  thief       BEI               suddenly  at   DA                   interrogate  after  </a:t>
            </a:r>
            <a:r>
              <a:rPr lang="en-SG" sz="1800" b="0" i="0" u="none" strike="noStrike" baseline="0" dirty="0"/>
              <a:t>arrest-ASP</a:t>
            </a:r>
            <a:endParaRPr lang="en-US" sz="1800" b="0" i="0" u="none" strike="noStrike" baseline="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b="0" i="0" u="none" strike="noStrike" baseline="0" dirty="0"/>
              <a:t>       ‘That thief was suddenly arrested after the DA interrogated him.’</a:t>
            </a:r>
            <a:r>
              <a:rPr lang="en-SG" sz="1800" dirty="0"/>
              <a:t> 	(Ting &amp; Huang 2008; 35)</a:t>
            </a:r>
          </a:p>
          <a:p>
            <a:pPr marL="0" indent="0" algn="l">
              <a:lnSpc>
                <a:spcPct val="110000"/>
              </a:lnSpc>
              <a:buNone/>
            </a:pP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82538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3C15-F1F6-3C67-4CC4-EE6D2434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PGs and </a:t>
            </a:r>
            <a:r>
              <a:rPr lang="en-SG" i="1" dirty="0" err="1"/>
              <a:t>bei</a:t>
            </a:r>
            <a:r>
              <a:rPr lang="en-SG" i="1" dirty="0"/>
              <a:t>-</a:t>
            </a:r>
            <a:r>
              <a:rPr lang="en-SG" dirty="0"/>
              <a:t>passives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302D-CD29-F3C6-25A2-9CE3D0C51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258"/>
            <a:ext cx="10515600" cy="5084134"/>
          </a:xfrm>
        </p:spPr>
        <p:txBody>
          <a:bodyPr>
            <a:normAutofit/>
          </a:bodyPr>
          <a:lstStyle/>
          <a:p>
            <a:r>
              <a:rPr lang="en-SG" sz="1800" dirty="0"/>
              <a:t>Fortunately, we actually </a:t>
            </a:r>
            <a:r>
              <a:rPr lang="en-SG" sz="1800" i="1" dirty="0"/>
              <a:t>do </a:t>
            </a:r>
            <a:r>
              <a:rPr lang="en-SG" sz="1800" dirty="0"/>
              <a:t>have potential examples of PGs in the complement of </a:t>
            </a:r>
            <a:r>
              <a:rPr lang="en-SG" sz="1800" i="1" dirty="0" err="1"/>
              <a:t>bei</a:t>
            </a:r>
            <a:r>
              <a:rPr lang="en-SG" sz="1800" i="1" dirty="0"/>
              <a:t> </a:t>
            </a:r>
            <a:r>
              <a:rPr lang="en-SG" sz="1800" dirty="0"/>
              <a:t>that are licenced even in the short passive: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/>
              <a:t>10) [</a:t>
            </a:r>
            <a:r>
              <a:rPr lang="en-SG" sz="1800" dirty="0" err="1">
                <a:effectLst/>
                <a:ea typeface="DengXian" panose="02010600030101010101" pitchFamily="2" charset="-122"/>
              </a:rPr>
              <a:t>nei-ge</a:t>
            </a:r>
            <a:r>
              <a:rPr lang="en-SG" sz="1800" dirty="0">
                <a:effectLst/>
                <a:ea typeface="DengXian" panose="02010600030101010101" pitchFamily="2" charset="-122"/>
              </a:rPr>
              <a:t>    </a:t>
            </a:r>
            <a:r>
              <a:rPr lang="en-SG" sz="1800" dirty="0" err="1">
                <a:effectLst/>
                <a:ea typeface="DengXian" panose="02010600030101010101" pitchFamily="2" charset="-122"/>
              </a:rPr>
              <a:t>xiaotou</a:t>
            </a:r>
            <a:r>
              <a:rPr lang="en-SG" sz="1800" dirty="0">
                <a:effectLst/>
                <a:ea typeface="DengXian" panose="02010600030101010101" pitchFamily="2" charset="-122"/>
              </a:rPr>
              <a:t>]</a:t>
            </a:r>
            <a:r>
              <a:rPr lang="en-SG" sz="1800" baseline="-25000" dirty="0" err="1">
                <a:effectLst/>
                <a:ea typeface="DengXian" panose="02010600030101010101" pitchFamily="2" charset="-122"/>
              </a:rPr>
              <a:t>i</a:t>
            </a:r>
            <a:r>
              <a:rPr lang="en-SG" sz="1800" dirty="0">
                <a:effectLst/>
                <a:ea typeface="DengXian" panose="02010600030101010101" pitchFamily="2" charset="-122"/>
              </a:rPr>
              <a:t>  </a:t>
            </a:r>
            <a:r>
              <a:rPr lang="en-SG" sz="1800" dirty="0" err="1">
                <a:effectLst/>
                <a:ea typeface="DengXian" panose="02010600030101010101" pitchFamily="2" charset="-122"/>
              </a:rPr>
              <a:t>bei</a:t>
            </a:r>
            <a:r>
              <a:rPr lang="en-SG" sz="1800" dirty="0">
                <a:effectLst/>
                <a:ea typeface="DengXian" panose="02010600030101010101" pitchFamily="2" charset="-122"/>
              </a:rPr>
              <a:t> [</a:t>
            </a:r>
            <a:r>
              <a:rPr lang="en-SG" sz="1800" baseline="-25000" dirty="0" err="1">
                <a:effectLst/>
                <a:ea typeface="DengXian" panose="02010600030101010101" pitchFamily="2" charset="-122"/>
              </a:rPr>
              <a:t>AspP</a:t>
            </a:r>
            <a:r>
              <a:rPr lang="en-SG" sz="1800" dirty="0">
                <a:effectLst/>
                <a:ea typeface="DengXian" panose="02010600030101010101" pitchFamily="2" charset="-122"/>
              </a:rPr>
              <a:t> </a:t>
            </a:r>
            <a:r>
              <a:rPr lang="en-SG" sz="1800" i="1" dirty="0" err="1">
                <a:effectLst/>
                <a:ea typeface="DengXian" panose="02010600030101010101" pitchFamily="2" charset="-122"/>
              </a:rPr>
              <a:t>OP</a:t>
            </a:r>
            <a:r>
              <a:rPr lang="en-SG" sz="1800" i="1" baseline="-25000" dirty="0" err="1">
                <a:effectLst/>
                <a:ea typeface="DengXian" panose="02010600030101010101" pitchFamily="2" charset="-122"/>
              </a:rPr>
              <a:t>i</a:t>
            </a:r>
            <a:r>
              <a:rPr lang="en-SG" sz="1800" dirty="0">
                <a:effectLst/>
                <a:ea typeface="DengXian" panose="02010600030101010101" pitchFamily="2" charset="-122"/>
              </a:rPr>
              <a:t> (</a:t>
            </a:r>
            <a:r>
              <a:rPr lang="en-SG" sz="1800" dirty="0" err="1">
                <a:effectLst/>
                <a:ea typeface="DengXian" panose="02010600030101010101" pitchFamily="2" charset="-122"/>
              </a:rPr>
              <a:t>jingcha</a:t>
            </a:r>
            <a:r>
              <a:rPr lang="en-SG" sz="1800" dirty="0">
                <a:effectLst/>
                <a:ea typeface="DengXian" panose="02010600030101010101" pitchFamily="2" charset="-122"/>
              </a:rPr>
              <a:t>) </a:t>
            </a:r>
            <a:r>
              <a:rPr lang="en-SG" sz="1800" dirty="0" err="1">
                <a:effectLst/>
                <a:ea typeface="DengXian" panose="02010600030101010101" pitchFamily="2" charset="-122"/>
              </a:rPr>
              <a:t>toutou</a:t>
            </a:r>
            <a:r>
              <a:rPr lang="en-SG" sz="1800" dirty="0">
                <a:effectLst/>
                <a:ea typeface="DengXian" panose="02010600030101010101" pitchFamily="2" charset="-122"/>
              </a:rPr>
              <a:t> [</a:t>
            </a:r>
            <a:r>
              <a:rPr lang="en-SG" sz="1800" baseline="-25000" dirty="0">
                <a:ea typeface="DengXian" panose="02010600030101010101" pitchFamily="2" charset="-122"/>
              </a:rPr>
              <a:t>PP</a:t>
            </a:r>
            <a:r>
              <a:rPr lang="en-SG" sz="1800" dirty="0">
                <a:effectLst/>
                <a:ea typeface="DengXian" panose="02010600030101010101" pitchFamily="2" charset="-122"/>
              </a:rPr>
              <a:t> </a:t>
            </a:r>
            <a:r>
              <a:rPr lang="en-SG" sz="1800" dirty="0" err="1">
                <a:effectLst/>
                <a:ea typeface="DengXian" panose="02010600030101010101" pitchFamily="2" charset="-122"/>
              </a:rPr>
              <a:t>zai</a:t>
            </a:r>
            <a:r>
              <a:rPr lang="en-SG" sz="1800" dirty="0">
                <a:effectLst/>
                <a:ea typeface="DengXian" panose="02010600030101010101" pitchFamily="2" charset="-122"/>
              </a:rPr>
              <a:t> </a:t>
            </a:r>
            <a:r>
              <a:rPr lang="en-SG" sz="1800" dirty="0" err="1">
                <a:effectLst/>
                <a:ea typeface="DengXian" panose="02010600030101010101" pitchFamily="2" charset="-122"/>
              </a:rPr>
              <a:t>shichang</a:t>
            </a:r>
            <a:r>
              <a:rPr lang="en-SG" sz="1800" dirty="0">
                <a:effectLst/>
                <a:ea typeface="DengXian" panose="02010600030101010101" pitchFamily="2" charset="-122"/>
              </a:rPr>
              <a:t> </a:t>
            </a:r>
            <a:r>
              <a:rPr lang="en-SG" sz="1800" dirty="0" err="1">
                <a:effectLst/>
                <a:ea typeface="DengXian" panose="02010600030101010101" pitchFamily="2" charset="-122"/>
              </a:rPr>
              <a:t>genzong</a:t>
            </a:r>
            <a:r>
              <a:rPr lang="en-SG" sz="1800" dirty="0">
                <a:effectLst/>
                <a:ea typeface="DengXian" panose="02010600030101010101" pitchFamily="2" charset="-122"/>
              </a:rPr>
              <a:t> </a:t>
            </a:r>
            <a:r>
              <a:rPr lang="en-SG" sz="1800" i="1" dirty="0" err="1">
                <a:effectLst/>
                <a:ea typeface="DengXian" panose="02010600030101010101" pitchFamily="2" charset="-122"/>
              </a:rPr>
              <a:t>pg</a:t>
            </a:r>
            <a:r>
              <a:rPr lang="en-SG" sz="1800" i="1" baseline="-25000" dirty="0" err="1">
                <a:effectLst/>
                <a:ea typeface="DengXian" panose="02010600030101010101" pitchFamily="2" charset="-122"/>
              </a:rPr>
              <a:t>i</a:t>
            </a:r>
            <a:r>
              <a:rPr lang="en-SG" sz="1800" i="1" dirty="0">
                <a:effectLst/>
                <a:ea typeface="DengXian" panose="02010600030101010101" pitchFamily="2" charset="-122"/>
              </a:rPr>
              <a:t>  </a:t>
            </a:r>
            <a:r>
              <a:rPr lang="en-SG" sz="1800" dirty="0" err="1">
                <a:effectLst/>
                <a:ea typeface="DengXian" panose="02010600030101010101" pitchFamily="2" charset="-122"/>
              </a:rPr>
              <a:t>hou</a:t>
            </a:r>
            <a:r>
              <a:rPr lang="en-SG" sz="1800" dirty="0">
                <a:effectLst/>
                <a:ea typeface="DengXian" panose="02010600030101010101" pitchFamily="2" charset="-122"/>
              </a:rPr>
              <a:t>]   </a:t>
            </a:r>
            <a:r>
              <a:rPr lang="en-SG" sz="1800" dirty="0" err="1">
                <a:effectLst/>
                <a:ea typeface="DengXian" panose="02010600030101010101" pitchFamily="2" charset="-122"/>
              </a:rPr>
              <a:t>daibu</a:t>
            </a:r>
            <a:r>
              <a:rPr lang="en-SG" sz="1800" dirty="0">
                <a:effectLst/>
                <a:ea typeface="DengXian" panose="02010600030101010101" pitchFamily="2" charset="-122"/>
              </a:rPr>
              <a:t>-le        </a:t>
            </a:r>
            <a:r>
              <a:rPr lang="en-SG" sz="1800" i="1" dirty="0" err="1">
                <a:effectLst/>
                <a:ea typeface="DengXian" panose="02010600030101010101" pitchFamily="2" charset="-122"/>
              </a:rPr>
              <a:t>t</a:t>
            </a:r>
            <a:r>
              <a:rPr lang="en-SG" sz="1800" i="1" baseline="-25000" dirty="0" err="1">
                <a:effectLst/>
                <a:ea typeface="DengXian" panose="02010600030101010101" pitchFamily="2" charset="-122"/>
              </a:rPr>
              <a:t>i</a:t>
            </a:r>
            <a:r>
              <a:rPr lang="en-SG" sz="1800" i="1" dirty="0">
                <a:effectLst/>
                <a:ea typeface="DengXian" panose="02010600030101010101" pitchFamily="2" charset="-122"/>
              </a:rPr>
              <a:t> </a:t>
            </a:r>
            <a:r>
              <a:rPr lang="en-SG" sz="1800" dirty="0">
                <a:effectLst/>
                <a:ea typeface="DengXian" panose="02010600030101010101" pitchFamily="2" charset="-122"/>
              </a:rPr>
              <a:t>]</a:t>
            </a:r>
          </a:p>
          <a:p>
            <a:pPr marL="0" indent="0">
              <a:buNone/>
            </a:pPr>
            <a:r>
              <a:rPr lang="en-SG" sz="1800" dirty="0">
                <a:ea typeface="DengXian" panose="02010600030101010101" pitchFamily="2" charset="-122"/>
              </a:rPr>
              <a:t>        that-CL  thief         BEI                 police     secretly     at  market    follow            after  arrest-PERF  </a:t>
            </a:r>
          </a:p>
          <a:p>
            <a:pPr marL="0" indent="0">
              <a:buNone/>
            </a:pPr>
            <a:r>
              <a:rPr lang="en-SG" sz="1800" dirty="0">
                <a:ea typeface="DengXian" panose="02010600030101010101" pitchFamily="2" charset="-122"/>
              </a:rPr>
              <a:t>       ‘That thief was arrested (by the </a:t>
            </a:r>
            <a:r>
              <a:rPr lang="en-SG" sz="1800" dirty="0" err="1">
                <a:ea typeface="DengXian" panose="02010600030101010101" pitchFamily="2" charset="-122"/>
              </a:rPr>
              <a:t>police</a:t>
            </a:r>
            <a:r>
              <a:rPr lang="en-SG" sz="1800" baseline="-25000" dirty="0" err="1">
                <a:ea typeface="DengXian" panose="02010600030101010101" pitchFamily="2" charset="-122"/>
              </a:rPr>
              <a:t>i</a:t>
            </a:r>
            <a:r>
              <a:rPr lang="en-SG" sz="1800" dirty="0">
                <a:ea typeface="DengXian" panose="02010600030101010101" pitchFamily="2" charset="-122"/>
              </a:rPr>
              <a:t>) after being secretly tailed (by </a:t>
            </a:r>
            <a:r>
              <a:rPr lang="en-SG" sz="1800" dirty="0" err="1">
                <a:ea typeface="DengXian" panose="02010600030101010101" pitchFamily="2" charset="-122"/>
              </a:rPr>
              <a:t>them</a:t>
            </a:r>
            <a:r>
              <a:rPr lang="en-SG" sz="1800" baseline="-25000" dirty="0" err="1">
                <a:ea typeface="DengXian" panose="02010600030101010101" pitchFamily="2" charset="-122"/>
              </a:rPr>
              <a:t>i</a:t>
            </a:r>
            <a:r>
              <a:rPr lang="en-SG" sz="1800" dirty="0">
                <a:ea typeface="DengXian" panose="02010600030101010101" pitchFamily="2" charset="-122"/>
              </a:rPr>
              <a:t>) in the market.’</a:t>
            </a:r>
          </a:p>
          <a:p>
            <a:pPr marL="0" indent="0">
              <a:buNone/>
            </a:pPr>
            <a:endParaRPr lang="en-SG" sz="1800" dirty="0">
              <a:ea typeface="DengXian" panose="02010600030101010101" pitchFamily="2" charset="-122"/>
            </a:endParaRPr>
          </a:p>
          <a:p>
            <a:r>
              <a:rPr lang="en-SG" sz="1800" dirty="0">
                <a:ea typeface="DengXian" panose="02010600030101010101" pitchFamily="2" charset="-122"/>
              </a:rPr>
              <a:t>The grammaticality of (10) is completely ruled out under approaches that posit A-movement for short passives, but this is predicted by my unified account</a:t>
            </a:r>
          </a:p>
          <a:p>
            <a:r>
              <a:rPr lang="en-SG" sz="1800" dirty="0">
                <a:ea typeface="DengXian" panose="02010600030101010101" pitchFamily="2" charset="-122"/>
              </a:rPr>
              <a:t>The data from PGs thus further adds to the empirical coverage that my analysis has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00963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D33E-41CE-49B3-6FFD-01647E8F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Further consequences of my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736C-2168-7848-AEB8-AD66F82F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6010111"/>
          </a:xfrm>
        </p:spPr>
        <p:txBody>
          <a:bodyPr>
            <a:normAutofit/>
          </a:bodyPr>
          <a:lstStyle/>
          <a:p>
            <a:r>
              <a:rPr lang="en-SG" sz="1800" dirty="0"/>
              <a:t>In fact, Ting and Huang (2008) are forced to claim that sentences like (10) or (11) below, which cannot involve the topicalization of the logical object, do not involve PGs but rather a True Empty Category (TEC; Li 2007; 2014)</a:t>
            </a:r>
          </a:p>
          <a:p>
            <a:pPr marL="0" indent="0">
              <a:buNone/>
            </a:pPr>
            <a:endParaRPr lang="en-SG" sz="1800" dirty="0"/>
          </a:p>
          <a:p>
            <a:pPr marL="0" indent="0" algn="l">
              <a:buNone/>
            </a:pPr>
            <a:r>
              <a:rPr lang="en-SG" sz="1800" b="0" i="0" u="none" strike="noStrike" baseline="0" dirty="0"/>
              <a:t>11) </a:t>
            </a:r>
            <a:r>
              <a:rPr lang="en-SG" sz="1800" b="0" i="0" u="none" strike="noStrike" baseline="0" dirty="0" err="1"/>
              <a:t>henshao</a:t>
            </a:r>
            <a:r>
              <a:rPr lang="en-SG" sz="1800" b="0" i="0" u="none" strike="noStrike" baseline="0" dirty="0"/>
              <a:t>   </a:t>
            </a:r>
            <a:r>
              <a:rPr lang="en-SG" sz="1800" b="0" i="0" u="none" strike="noStrike" baseline="0" dirty="0" err="1"/>
              <a:t>renzhi</a:t>
            </a:r>
            <a:r>
              <a:rPr lang="en-SG" sz="1800" b="0" i="0" u="none" strike="noStrike" baseline="-25000" dirty="0" err="1"/>
              <a:t>i</a:t>
            </a:r>
            <a:r>
              <a:rPr lang="en-SG" sz="1800" b="0" i="0" u="none" strike="noStrike" baseline="0" dirty="0"/>
              <a:t>   [</a:t>
            </a:r>
            <a:r>
              <a:rPr lang="en-SG" sz="1800" b="0" i="0" u="none" strike="noStrike" baseline="0" dirty="0" err="1"/>
              <a:t>zai</a:t>
            </a:r>
            <a:r>
              <a:rPr lang="en-SG" sz="1800" b="0" i="0" u="none" strike="noStrike" baseline="0" dirty="0"/>
              <a:t>    </a:t>
            </a:r>
            <a:r>
              <a:rPr lang="en-SG" sz="1800" b="0" i="0" u="none" strike="noStrike" baseline="0" dirty="0" err="1"/>
              <a:t>jingcha</a:t>
            </a:r>
            <a:r>
              <a:rPr lang="en-SG" sz="1800" b="0" i="0" u="none" strike="noStrike" baseline="0" dirty="0"/>
              <a:t>  </a:t>
            </a:r>
            <a:r>
              <a:rPr lang="en-SG" sz="1800" b="0" i="0" u="none" strike="noStrike" baseline="0" dirty="0" err="1"/>
              <a:t>qu</a:t>
            </a:r>
            <a:r>
              <a:rPr lang="en-SG" sz="1800" b="0" i="0" u="none" strike="noStrike" baseline="0" dirty="0"/>
              <a:t>  jiu         </a:t>
            </a:r>
            <a:r>
              <a:rPr lang="en-SG" sz="1800" b="1" i="0" u="none" strike="noStrike" baseline="0" dirty="0"/>
              <a:t> </a:t>
            </a:r>
            <a:r>
              <a:rPr lang="en-SG" sz="1800" b="1" i="1" u="none" strike="noStrike" baseline="0" dirty="0" err="1"/>
              <a:t>pg</a:t>
            </a:r>
            <a:r>
              <a:rPr lang="en-SG" sz="1800" b="1" i="1" u="none" strike="noStrike" baseline="-25000" dirty="0" err="1"/>
              <a:t>i</a:t>
            </a:r>
            <a:r>
              <a:rPr lang="en-SG" sz="1800" b="1" i="1" u="none" strike="noStrike" baseline="0" dirty="0"/>
              <a:t>  </a:t>
            </a:r>
            <a:r>
              <a:rPr lang="en-SG" sz="1800" b="0" i="0" u="none" strike="noStrike" baseline="0" dirty="0" err="1"/>
              <a:t>yiqian</a:t>
            </a:r>
            <a:r>
              <a:rPr lang="en-SG" sz="1800" b="0" i="0" u="none" strike="noStrike" baseline="0" dirty="0"/>
              <a:t>]  hui   </a:t>
            </a:r>
            <a:r>
              <a:rPr lang="en-SG" sz="1800" b="0" i="0" u="none" strike="noStrike" baseline="0" dirty="0" err="1"/>
              <a:t>bei</a:t>
            </a:r>
            <a:r>
              <a:rPr lang="en-SG" sz="1800" b="0" i="0" u="none" strike="noStrike" baseline="0" dirty="0"/>
              <a:t>   (ren)        </a:t>
            </a:r>
            <a:r>
              <a:rPr lang="en-SG" sz="1800" b="0" i="0" u="none" strike="noStrike" baseline="0" dirty="0" err="1"/>
              <a:t>shifang</a:t>
            </a:r>
            <a:r>
              <a:rPr lang="en-SG" sz="1800" b="0" i="0" u="none" strike="noStrike" baseline="0" dirty="0"/>
              <a:t>   </a:t>
            </a:r>
            <a:r>
              <a:rPr lang="en-SG" sz="1800" b="0" i="1" u="none" strike="noStrike" baseline="0" dirty="0" err="1"/>
              <a:t>t</a:t>
            </a:r>
            <a:r>
              <a:rPr lang="en-SG" sz="1800" b="0" i="1" u="none" strike="noStrike" baseline="-25000" dirty="0" err="1"/>
              <a:t>i</a:t>
            </a:r>
            <a:endParaRPr lang="en-SG" sz="1800" b="0" i="1" u="none" strike="noStrike" baseline="-25000" dirty="0"/>
          </a:p>
          <a:p>
            <a:pPr marL="0" indent="0" algn="l">
              <a:buNone/>
            </a:pPr>
            <a:r>
              <a:rPr lang="en-US" sz="1800" b="0" i="0" u="none" strike="noStrike" baseline="0" dirty="0"/>
              <a:t>       few           hostage  at     police     go  rescue          before  will   BEI   person    release</a:t>
            </a:r>
          </a:p>
          <a:p>
            <a:pPr marL="0" indent="0">
              <a:buNone/>
            </a:pPr>
            <a:r>
              <a:rPr lang="en-US" sz="1800" b="0" i="0" u="none" strike="noStrike" baseline="0" dirty="0"/>
              <a:t>      ‘Few hostages will be released before the police went to rescue them.’ 	</a:t>
            </a:r>
            <a:endParaRPr lang="en-SG" sz="1800" dirty="0"/>
          </a:p>
          <a:p>
            <a:pPr marL="0" indent="0" algn="l">
              <a:buNone/>
            </a:pPr>
            <a:r>
              <a:rPr lang="en-US" sz="1800" dirty="0"/>
              <a:t>      JG:’ ‘Few hostages get released (by someone) before the police go to rescue them.’</a:t>
            </a:r>
          </a:p>
          <a:p>
            <a:pPr marL="0" indent="0" algn="l">
              <a:buNone/>
            </a:pPr>
            <a:r>
              <a:rPr lang="en-SG" sz="1800" dirty="0"/>
              <a:t>						(Ting &amp; Huang 2008; 36, with modifications)</a:t>
            </a:r>
          </a:p>
          <a:p>
            <a:pPr marL="0" indent="0" algn="l">
              <a:buNone/>
            </a:pPr>
            <a:endParaRPr lang="en-US" sz="1800" dirty="0"/>
          </a:p>
          <a:p>
            <a:r>
              <a:rPr lang="en-US" sz="1800" dirty="0"/>
              <a:t>The TEC is proposed to be a last resort strategy, so if we accept that (11) involves a TEC, it remains a mystery why examples like the ungrammatical (9) cannot also involve TECs rather than PGs (Lai &amp; Sun 2020)</a:t>
            </a:r>
          </a:p>
          <a:p>
            <a:r>
              <a:rPr lang="en-US" sz="1800" dirty="0"/>
              <a:t>Under my analysis, we completely expect the presence of PGs in both the long and short passives since both involve A’-movement</a:t>
            </a:r>
          </a:p>
          <a:p>
            <a:r>
              <a:rPr lang="en-US" sz="1800" dirty="0"/>
              <a:t>We end up with a more parsimonious account for both </a:t>
            </a:r>
            <a:r>
              <a:rPr lang="en-US" sz="1800" i="1" dirty="0" err="1"/>
              <a:t>bei</a:t>
            </a:r>
            <a:r>
              <a:rPr lang="en-US" sz="1800" i="1" dirty="0"/>
              <a:t>-</a:t>
            </a:r>
            <a:r>
              <a:rPr lang="en-US" sz="1800" dirty="0"/>
              <a:t>passives and empty categories in Mandarin!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6206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51A7-8D68-AD1B-5807-C70D3A93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Further consequences of my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9F95-0D3D-4FFD-2228-2A57F0CAB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56096"/>
          </a:xfrm>
        </p:spPr>
        <p:txBody>
          <a:bodyPr>
            <a:normAutofit/>
          </a:bodyPr>
          <a:lstStyle/>
          <a:p>
            <a:r>
              <a:rPr lang="en-SG" sz="1800" dirty="0"/>
              <a:t>Example (12) below, which is suggested by Lai &amp; Sun (2020) to be a grammatical variation of the ungrammatical (9), also falls out naturally from my analysis</a:t>
            </a:r>
          </a:p>
          <a:p>
            <a:endParaRPr lang="en-SG" sz="1800" dirty="0"/>
          </a:p>
          <a:p>
            <a:pPr marL="0" indent="0">
              <a:buNone/>
            </a:pPr>
            <a:r>
              <a:rPr lang="en-SG" sz="1800" dirty="0"/>
              <a:t>12) [</a:t>
            </a:r>
            <a:r>
              <a:rPr lang="en-SG" sz="1800" dirty="0" err="1"/>
              <a:t>na-ge</a:t>
            </a:r>
            <a:r>
              <a:rPr lang="en-SG" sz="1800" dirty="0"/>
              <a:t>    </a:t>
            </a:r>
            <a:r>
              <a:rPr lang="en-SG" sz="1800" dirty="0" err="1"/>
              <a:t>xiatou</a:t>
            </a:r>
            <a:r>
              <a:rPr lang="en-SG" sz="1800" dirty="0"/>
              <a:t>]</a:t>
            </a:r>
            <a:r>
              <a:rPr lang="en-SG" sz="1800" baseline="-25000" dirty="0" err="1"/>
              <a:t>i</a:t>
            </a:r>
            <a:r>
              <a:rPr lang="en-SG" sz="1800" dirty="0"/>
              <a:t> [</a:t>
            </a:r>
            <a:r>
              <a:rPr lang="en-SG" sz="1800" i="1" baseline="-25000" dirty="0" err="1"/>
              <a:t>v</a:t>
            </a:r>
            <a:r>
              <a:rPr lang="en-SG" sz="1800" baseline="-25000" dirty="0" err="1"/>
              <a:t>P</a:t>
            </a:r>
            <a:r>
              <a:rPr lang="en-SG" sz="1800" dirty="0"/>
              <a:t> </a:t>
            </a:r>
            <a:r>
              <a:rPr lang="en-SG" sz="1800" dirty="0" err="1"/>
              <a:t>zai</a:t>
            </a:r>
            <a:r>
              <a:rPr lang="en-SG" sz="1800" dirty="0"/>
              <a:t>  </a:t>
            </a:r>
            <a:r>
              <a:rPr lang="en-SG" sz="1800" dirty="0" err="1"/>
              <a:t>jianchaguan</a:t>
            </a:r>
            <a:r>
              <a:rPr lang="en-SG" sz="1800" dirty="0"/>
              <a:t> </a:t>
            </a:r>
            <a:r>
              <a:rPr lang="en-SG" sz="1800" dirty="0" err="1"/>
              <a:t>zhenxun</a:t>
            </a:r>
            <a:r>
              <a:rPr lang="en-SG" sz="1800" dirty="0"/>
              <a:t>       </a:t>
            </a:r>
            <a:r>
              <a:rPr lang="en-SG" sz="1800" i="1" dirty="0" err="1"/>
              <a:t>pg</a:t>
            </a:r>
            <a:r>
              <a:rPr lang="en-SG" sz="1800" i="1" baseline="-25000" dirty="0" err="1"/>
              <a:t>i</a:t>
            </a:r>
            <a:r>
              <a:rPr lang="en-SG" sz="1800" i="1" dirty="0"/>
              <a:t>  </a:t>
            </a:r>
            <a:r>
              <a:rPr lang="en-SG" sz="1800" dirty="0"/>
              <a:t> </a:t>
            </a:r>
            <a:r>
              <a:rPr lang="en-SG" sz="1800" dirty="0" err="1"/>
              <a:t>hou</a:t>
            </a:r>
            <a:r>
              <a:rPr lang="en-SG" sz="1800" dirty="0"/>
              <a:t>]  </a:t>
            </a:r>
            <a:r>
              <a:rPr lang="en-SG" sz="1800" dirty="0" err="1"/>
              <a:t>bei</a:t>
            </a:r>
            <a:r>
              <a:rPr lang="en-SG" sz="1800" dirty="0"/>
              <a:t> [</a:t>
            </a:r>
            <a:r>
              <a:rPr lang="en-SG" sz="1800" dirty="0" err="1"/>
              <a:t>OP</a:t>
            </a:r>
            <a:r>
              <a:rPr lang="en-SG" sz="1800" baseline="-25000" dirty="0" err="1"/>
              <a:t>i</a:t>
            </a:r>
            <a:r>
              <a:rPr lang="en-SG" sz="1800" dirty="0"/>
              <a:t> </a:t>
            </a:r>
            <a:r>
              <a:rPr lang="en-SG" sz="1800" dirty="0" err="1"/>
              <a:t>turan</a:t>
            </a:r>
            <a:r>
              <a:rPr lang="en-SG" sz="1800" dirty="0"/>
              <a:t>         </a:t>
            </a:r>
            <a:r>
              <a:rPr lang="en-SG" sz="1800" dirty="0" err="1"/>
              <a:t>daibu</a:t>
            </a:r>
            <a:r>
              <a:rPr lang="en-SG" sz="1800" dirty="0"/>
              <a:t>-le         </a:t>
            </a:r>
            <a:r>
              <a:rPr lang="en-SG" sz="1800" i="1" dirty="0" err="1"/>
              <a:t>t</a:t>
            </a:r>
            <a:r>
              <a:rPr lang="en-SG" sz="1800" i="1" baseline="-25000" dirty="0" err="1"/>
              <a:t>i</a:t>
            </a:r>
            <a:r>
              <a:rPr lang="en-SG" sz="1800" i="1" dirty="0"/>
              <a:t> </a:t>
            </a:r>
            <a:r>
              <a:rPr lang="en-SG" sz="1800" dirty="0"/>
              <a:t>]</a:t>
            </a:r>
          </a:p>
          <a:p>
            <a:pPr marL="0" indent="0">
              <a:buNone/>
            </a:pPr>
            <a:r>
              <a:rPr lang="en-SG" sz="1800" dirty="0"/>
              <a:t>        that-CL thief           at   DA                  interrogate          after  BEI         suddenly   arrest-PERF</a:t>
            </a:r>
          </a:p>
          <a:p>
            <a:pPr marL="0" indent="0">
              <a:buNone/>
            </a:pPr>
            <a:r>
              <a:rPr lang="en-SG" sz="1800" dirty="0"/>
              <a:t>        ‘That thief was suddenly arrested by the police after the DA interrogated him.’</a:t>
            </a:r>
          </a:p>
          <a:p>
            <a:pPr marL="0" indent="0">
              <a:buNone/>
            </a:pPr>
            <a:r>
              <a:rPr lang="en-SG" sz="1800" dirty="0"/>
              <a:t>							(Lai &amp; Sun 2020; 197, with modifications) </a:t>
            </a:r>
          </a:p>
          <a:p>
            <a:pPr marL="0" indent="0">
              <a:buNone/>
            </a:pPr>
            <a:endParaRPr lang="en-SG" sz="1800" dirty="0"/>
          </a:p>
          <a:p>
            <a:r>
              <a:rPr lang="en-SG" sz="1800" dirty="0"/>
              <a:t>Under my account, the difference in grammaticality between (9) and (12) would simply be due to the position of the </a:t>
            </a:r>
            <a:r>
              <a:rPr lang="en-SG" sz="1800" i="1" dirty="0" err="1"/>
              <a:t>v</a:t>
            </a:r>
            <a:r>
              <a:rPr lang="en-SG" sz="1800" dirty="0" err="1"/>
              <a:t>P</a:t>
            </a:r>
            <a:r>
              <a:rPr lang="en-SG" sz="1800" dirty="0"/>
              <a:t> adjunct (as seems to be suggested by Lai &amp; Sun) as we would also expect to find PGs in short passives</a:t>
            </a:r>
          </a:p>
          <a:p>
            <a:r>
              <a:rPr lang="en-SG" sz="1800" dirty="0"/>
              <a:t>Side note: if it turns out that people are ok with (9), that is </a:t>
            </a:r>
            <a:r>
              <a:rPr lang="en-SG" sz="1800" i="1" dirty="0"/>
              <a:t>also </a:t>
            </a:r>
            <a:r>
              <a:rPr lang="en-SG" sz="1800" dirty="0"/>
              <a:t>expected under my account!</a:t>
            </a:r>
          </a:p>
        </p:txBody>
      </p:sp>
    </p:spTree>
    <p:extLst>
      <p:ext uri="{BB962C8B-B14F-4D97-AF65-F5344CB8AC3E}">
        <p14:creationId xmlns:p14="http://schemas.microsoft.com/office/powerpoint/2010/main" val="235280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BD1F-0F8D-1B31-D8C5-1E3F5029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8A78-5F87-0AE1-9C9F-6E88298B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6133381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SG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Ackerman, Lauren, Michael Frazier &amp; Masaya Yoshida. 2018.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Resumptive Pronouns Can Ameliorate Illicit Island Extractions. </a:t>
            </a:r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Inquiry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49. 547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859.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Aoun, Joseph, Lina </a:t>
            </a:r>
            <a:r>
              <a:rPr lang="en-SG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Choueri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Norbert </a:t>
            </a:r>
            <a:r>
              <a:rPr lang="en-SG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Hornstein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2001. Resumption, Movement and Derivational Economy. </a:t>
            </a:r>
            <a:r>
              <a:rPr lang="en-SG" sz="3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Linguistic Inquiry 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32. 371–403.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3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Asudeh</a:t>
            </a:r>
            <a:r>
              <a:rPr lang="en-SG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Ash. 2007. Three kinds of resumption. </a:t>
            </a:r>
            <a:r>
              <a:rPr lang="en-SG" sz="3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presented at Resumptive Pronouns at the Interfaces</a:t>
            </a:r>
            <a:r>
              <a:rPr lang="en-SG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Online: </a:t>
            </a:r>
            <a:r>
              <a:rPr lang="en-SG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http://www.sas.rochester.edu/lin/sites/asudeh/handouts/RP-2007-handout-corrected.pdf</a:t>
            </a:r>
            <a:endParaRPr lang="en-SG" sz="3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Asudeh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Ash. 2011. Local grammaticality in syntactic production. In Emily Bender &amp; Jennifer Arnold (eds.), </a:t>
            </a:r>
            <a:r>
              <a:rPr lang="en-SG" sz="3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 from a cognitive perspective: Grammar, usage and processing. </a:t>
            </a:r>
            <a:r>
              <a:rPr lang="en-SG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51–79. Stanford, CA: CSLI Publications.</a:t>
            </a:r>
            <a:r>
              <a:rPr lang="en-SG" sz="3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Bruening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Benjamin. 2013. </a:t>
            </a:r>
            <a:r>
              <a:rPr lang="en-SG" sz="3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Phrases in Passives and Nominals. </a:t>
            </a:r>
            <a:r>
              <a:rPr lang="en-SG" sz="3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 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16. 1–41.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Bruening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Benjamin and </a:t>
            </a:r>
            <a:r>
              <a:rPr lang="en-SG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Thuan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Tran. 2015. The nature of the passive, with an analysis of Vietnamese. </a:t>
            </a:r>
            <a:r>
              <a:rPr lang="en-SG" sz="3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Lingua 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165. 133–172.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Chao, Wynn &amp; Peter Sells. 1983. On the Interpretatio</a:t>
            </a:r>
            <a:r>
              <a:rPr lang="en-SG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of Resumptive Pronouns. </a:t>
            </a:r>
            <a:r>
              <a:rPr lang="en-SG" sz="3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North East Linguistics Society </a:t>
            </a:r>
            <a:r>
              <a:rPr lang="en-SG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en-SG" sz="3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SG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47–61</a:t>
            </a:r>
            <a:r>
              <a:rPr lang="en-SG" sz="3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Cheng, Lisa, C.-T. James Huang, Y.-H. Audrey Li &amp; C.-C. Jane Tang. 1999.</a:t>
            </a:r>
            <a:r>
              <a:rPr lang="en-US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Hoo</a:t>
            </a:r>
            <a:r>
              <a:rPr lang="en-US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hoo</a:t>
            </a:r>
            <a:r>
              <a:rPr lang="en-US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hoo</a:t>
            </a:r>
            <a:r>
              <a:rPr lang="en-US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Syntax of the causative, dative, and passive constructions in Taiwanese. In Pang-</a:t>
            </a:r>
            <a:r>
              <a:rPr lang="en-US" sz="3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Hsin</a:t>
            </a:r>
            <a:r>
              <a:rPr lang="en-US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Ting (eds.),</a:t>
            </a:r>
            <a:r>
              <a:rPr lang="en-SG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Chinese Linguistics Monograph Series No. 14</a:t>
            </a:r>
            <a:r>
              <a:rPr lang="en-US" sz="3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146–203. Hong Kong, China: The Chinese University of Hong Kong Press.  </a:t>
            </a:r>
            <a:endParaRPr lang="en-SG" sz="3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Culicover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Peter. 2001. Parasitic Gaps: A History. In Peter </a:t>
            </a:r>
            <a:r>
              <a:rPr lang="en-SG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Culicover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Paul Postal (eds.), </a:t>
            </a:r>
            <a:r>
              <a:rPr lang="en-SG" sz="3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Parasitic Gaps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3–68. Cambridge, MA: The MIT Press. 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Engdahl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SG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Elisabet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1983. Parasitic gaps. </a:t>
            </a:r>
            <a:r>
              <a:rPr lang="en-SG" sz="3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Linguistics and Philosophy 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5–34.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Engdahl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SG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Elisabet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1985. Parasitic gaps, resumptive pronouns and subject extractions. </a:t>
            </a:r>
            <a:r>
              <a:rPr lang="en-SG" sz="3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Linguistics 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23. 3–44.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Erteshik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-Shir, Nomi. 1992. Resumptive pronouns in islands. In Helen Goodluck &amp; Michael Rochemont (eds.), </a:t>
            </a:r>
            <a:r>
              <a:rPr lang="en-SG" sz="3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Island Constraints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89–108. Amsterdam, Netherlands: Kluwer Academic Publishers. 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Feng, </a:t>
            </a:r>
            <a:r>
              <a:rPr lang="en-SG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Shengli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1998. Prosodically Motivated Passive Bei Constructions in Classical Chinese. </a:t>
            </a:r>
            <a:r>
              <a:rPr lang="en-SG" sz="3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SKY </a:t>
            </a:r>
            <a:r>
              <a:rPr lang="en-SG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1998 (The 1998 Yearbook of the Linguistic Association of Finland). 41–48.</a:t>
            </a:r>
          </a:p>
          <a:p>
            <a:pPr marL="0" indent="0">
              <a:buNone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1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BD1F-0F8D-1B31-D8C5-1E3F5029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8A78-5F87-0AE1-9C9F-6E88298B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632"/>
            <a:ext cx="10515600" cy="564485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Feng, </a:t>
            </a: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Shengli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2012. Empty Operator Movement in Chinese Passive Syntax. In Wang </a:t>
            </a: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Lujiang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(eds.), </a:t>
            </a:r>
            <a:r>
              <a:rPr lang="en-SG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Festschrift for Professor Fang Li: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數理邏輯之美</a:t>
            </a:r>
            <a:r>
              <a:rPr lang="en-SG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——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方立教授紀念文集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117–136. Beijing: Beijing Language and Culture University Press.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Feng, </a:t>
            </a: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Shengli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2013. Short Passives in Modern and Classical Chinese. In Cao </a:t>
            </a: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Guangshun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Hilary Chappell, </a:t>
            </a: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Redouane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Dijmouri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Thekia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Wiebusch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(eds.), </a:t>
            </a:r>
            <a:r>
              <a:rPr lang="en-SG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Breaking down the barriers: Interdisciplinary studies in Chinese linguistics and beyond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595–623. Taipei, Taiwan: Institute of Linguistics, Academia </a:t>
            </a: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Sinica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SG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Ferreira, Fernanda &amp; Benjamin </a:t>
            </a: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Swets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2005. The Production and Comprehension of Resumptive Pronouns in Relative Clause “Island” Contexts. In Anne Cutler (eds.),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Twenty-First Century Psycholinguistics : Four Cornerstones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263–278. England, UK: Routledge. 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Heestand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Dustin, Ming Xiang &amp; Maria </a:t>
            </a: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Polinsky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2011. Resumption Still Does Not Rescue Islands. </a:t>
            </a:r>
            <a:r>
              <a:rPr lang="en-SG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Linguistic Inquiry 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42. 138–152. 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Her, One-Soon. 2009. Unifying the Long Passive and the Short Passive: On the </a:t>
            </a:r>
            <a:r>
              <a:rPr lang="en-SG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 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 in Taiwan Mandarin. </a:t>
            </a:r>
            <a:r>
              <a:rPr lang="en-SG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 and Linguistics 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421–470.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Huang, C.-T. James. 1999. Chinese Passives in Comparative Perspective. </a:t>
            </a:r>
            <a:r>
              <a:rPr lang="en-SG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Tsing Hua Journal of Chinese Studies 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29. 423–509.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Huang, C.-T. James. 2013. Variations in non-canonical passives. In Artemis </a:t>
            </a: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Alexiadou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Florian Schäfer (eds.), </a:t>
            </a:r>
            <a:r>
              <a:rPr lang="en-SG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Non-canonical Passives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95–114. Amsterdam, Netherlands: John </a:t>
            </a: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Benjamins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Publishing Company.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Huang, C.-T. James, Y.-H. Audrey Li &amp; </a:t>
            </a:r>
            <a:r>
              <a:rPr lang="en-SG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Yafei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Li. 2009. </a:t>
            </a:r>
            <a:r>
              <a:rPr lang="en-SG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Syntax of Chinese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Cambridge, UK: Cambridge University Press.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Kroch, Anthony. 1981. On the Role of Resumptive Pronouns in Amnestying Island Constraint Violations. </a:t>
            </a:r>
            <a:r>
              <a:rPr lang="en-SG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Papers from the Regional Meeting, Chicago Linguistics Society 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17.</a:t>
            </a:r>
            <a:r>
              <a:rPr lang="en-SG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125–135</a:t>
            </a:r>
            <a:r>
              <a:rPr lang="en-SG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Lai, Jackie Yan-Ki &amp; </a:t>
            </a:r>
            <a:r>
              <a:rPr lang="en-SG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Yenan</a:t>
            </a:r>
            <a:r>
              <a:rPr lang="en-SG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Sun. 2020. On Apparent Parasitic Gaps in Mandarin Chinese. </a:t>
            </a:r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22nd Seoul International Conference on Generative Grammar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Seoul, 195–199. Online: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http://2020.sicogg.or.kr/wp-content/uploads/2020/08/SICOGG-22-Proceedings-final.pdf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Y.-H. Audrey. 2007. Beyond empty categories.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Bulletin of the Chinese Linguistic Society of Japan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254, 74</a:t>
            </a:r>
            <a:r>
              <a:rPr lang="en-SG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endParaRPr lang="en-SG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endParaRPr lang="en-SG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3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0729-D209-9EEF-746C-6F84B225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F52A-BC8D-5841-0049-7271E950C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718"/>
            <a:ext cx="10515600" cy="581738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Y.-H. Audrey. 2014. Born empty. </a:t>
            </a:r>
            <a:r>
              <a:rPr lang="en-SG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</a:t>
            </a: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151. 43-68.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Li, Charles N. &amp; Sandra A. Thompson. 1981. </a:t>
            </a:r>
            <a:r>
              <a:rPr lang="en-SG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Mandarin Chinese: A Functional Reference Grammar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Berkeley and Los Angeles, CA: University of California Press.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Lin, Jonah. 2005. Does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-in-situ license parasitic gaps?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Linguistic Inquiry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36. 298-302.</a:t>
            </a:r>
            <a:endParaRPr lang="en-SG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Liu, Chi-Ming Louis. 2011. Licensors for Parasitic Gaps in Mandarin Chinese. </a:t>
            </a:r>
            <a:r>
              <a:rPr lang="en-SG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Proceedings of GLOW in Asia Workshop for Young Scholars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Tsu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178–189. Online: 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https://faculty.human.mie-u.ac.jp/~glow_mie/Workshop_Proceedings/WorkshopProceedings_WholeBook.pdf</a:t>
            </a:r>
            <a:endParaRPr lang="en-SG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SG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Liu, Chi-Ming Louis. 2013. Mandarin Parasitic Gaps. </a:t>
            </a:r>
            <a:r>
              <a:rPr lang="en-SG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Pennsylvania Working Papers in Linguistics </a:t>
            </a:r>
            <a:r>
              <a:rPr lang="en-SG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19, 106–111. Online: </a:t>
            </a:r>
            <a:r>
              <a:rPr lang="en-SG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https://repository.upenn.edu/pwpl/vol19/iss1/13/?utm_source=repository.upenn.edu%2Fpwpl%2Fvol19%2Fiss1%2F13&amp;utm_medium=PDF&amp;utm_campaign=PDFCoverPages</a:t>
            </a:r>
            <a:endParaRPr lang="en-SG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Liu, Na. 2012. The syntactic structures of the Chinese </a:t>
            </a:r>
            <a:r>
              <a:rPr lang="en-SG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passive and the English </a:t>
            </a:r>
            <a:r>
              <a:rPr lang="en-SG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-passive. </a:t>
            </a:r>
            <a:r>
              <a:rPr lang="en-SG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GLOW in Asia IX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Tsu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125–139. Online: 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https://faculty.human.mie-u.ac.jp/~glow_mie/IX_Proceedings_Oral/GLOWIXProceedings_Final.pdf</a:t>
            </a:r>
            <a:endParaRPr lang="en-SG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Liu, Na. 2016. The Structures of Chinese Long and Short </a:t>
            </a:r>
            <a:r>
              <a:rPr lang="en-SG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Passives Revisited. </a:t>
            </a:r>
            <a:r>
              <a:rPr lang="en-SG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 and Linguistics 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17. 857–889.</a:t>
            </a:r>
            <a:endParaRPr lang="en-SG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Liu, Na &amp; C.-T. James Huang. 2013. The Syntax of Passives under the Smuggling Approach. </a:t>
            </a:r>
            <a:r>
              <a:rPr lang="en-SG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presented at the 31st annual meeting of the West Coast Conference on Formal Linguistics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Online: </a:t>
            </a:r>
            <a:r>
              <a:rPr lang="en-SG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https://scholar.harvard.edu/files/ctjhuang/files/2013.02_wccfl_31_liuhuang_0429.pdf</a:t>
            </a:r>
            <a:endParaRPr lang="en-SG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Liu, Na and C.-T. James Huang. 2016. Control and raising passives, and why Mandarin does not smuggle. </a:t>
            </a:r>
            <a:r>
              <a:rPr lang="en-SG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East Asian Linguistics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25. 385–404.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SG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McCloskey, James. 2002.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Resumption, Successive Cyclicity, and the Locality of Operations. In Samuel David Epstein &amp; Daniel Seely (eds.), 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Derivation and Explanation in the Minimalist Program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184–226. Oxford, UK: Blackwell Publishers. </a:t>
            </a:r>
            <a:endParaRPr lang="en-SG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SG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McCloskey, James. 2006. Resumption. In Martin </a:t>
            </a:r>
            <a:r>
              <a:rPr lang="en-SG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Everaert</a:t>
            </a:r>
            <a:r>
              <a:rPr lang="en-SG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Henk van </a:t>
            </a:r>
            <a:r>
              <a:rPr lang="en-SG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Riemsdijk</a:t>
            </a:r>
            <a:r>
              <a:rPr lang="en-SG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(eds.), </a:t>
            </a:r>
            <a:r>
              <a:rPr lang="en-SG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Blackwell Companion to Syntax. 94–117.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Oxford, UK: Blackwell Publishers. </a:t>
            </a:r>
            <a:endParaRPr lang="en-SG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SG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Morgan, Adam Milton &amp; Matthew Wagers. 2018. English Resumptive Pronouns Are More Common Where Gaps Are Less Acceptable. </a:t>
            </a:r>
            <a:r>
              <a:rPr lang="en-SG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Linguistic Inquiry </a:t>
            </a:r>
            <a:r>
              <a:rPr lang="en-SG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49. 861–876.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SG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679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1637-5687-0992-C1F2-FC3C70B6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71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G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E6E4-8F70-3DC8-900C-0F2175EA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947"/>
            <a:ext cx="10515600" cy="6512944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Nissenbaum</a:t>
            </a:r>
            <a:r>
              <a:rPr lang="en-SG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Jonathan. 2000. Covert Movement and Parasitic Gaps. </a:t>
            </a:r>
            <a:r>
              <a:rPr lang="en-SG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North East Linguistic Society 30</a:t>
            </a:r>
            <a:r>
              <a:rPr lang="en-SG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SG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541–555. Online: </a:t>
            </a:r>
            <a:r>
              <a:rPr lang="en-SG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https://scholarworks.umass.edu/cgi/viewcontent.cgi?article=1455&amp;context=nels</a:t>
            </a:r>
            <a:endParaRPr lang="en-SG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Pan, Victor </a:t>
            </a:r>
            <a:r>
              <a:rPr lang="en-SG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Junnan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2016. </a:t>
            </a:r>
            <a:r>
              <a:rPr lang="en-SG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Resumptivity</a:t>
            </a:r>
            <a:r>
              <a:rPr lang="en-SG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Mandarin Chinese. 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Berlin, Germany: De Gruyter Mouton.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Ross, John Robert. 1967. </a:t>
            </a:r>
            <a:r>
              <a:rPr lang="en-SG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Constraints on variables in syntax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Cambridge, MA: Massachusetts Institute of Technology dissertation.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Sag, Ivan. 1983. On Parasitic Gaps. </a:t>
            </a:r>
            <a:r>
              <a:rPr lang="en-SG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Linguistics and Philosophy 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35–45.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Sichel</a:t>
            </a: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Ivy. 2014. Resumptive Pronouns and Competition. </a:t>
            </a:r>
            <a:r>
              <a:rPr lang="en-SG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Linguistic Inquiry </a:t>
            </a: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45. 655–693. </a:t>
            </a:r>
            <a:endParaRPr lang="en-SG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Tang, Sze-Wing. 2001. A complementation approach to Chinese passives and its consequences. </a:t>
            </a:r>
            <a:r>
              <a:rPr lang="en-SG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Linguistics 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39. 257–295.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Ting, Jen. 1993. A’-binding and the Bei-construction in Mandarin Chinese. </a:t>
            </a:r>
            <a:r>
              <a:rPr lang="en-SG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MIT working papers 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20. 239–254.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Ting, Jen. 1995. </a:t>
            </a:r>
            <a:r>
              <a:rPr lang="en-SG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Non-Uniform Analysis of the Passive Constructio</a:t>
            </a:r>
            <a:r>
              <a:rPr lang="en-SG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in Mandarin Chinese</a:t>
            </a:r>
            <a:r>
              <a:rPr lang="en-SG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Rochester, NY: The University of Rochester dissertation.  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Ting, Jen. 1998. Deriving the </a:t>
            </a:r>
            <a:r>
              <a:rPr lang="en-SG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Bei-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 in Mandarin Chinese. </a:t>
            </a:r>
            <a:r>
              <a:rPr lang="en-SG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East Asian Linguistics 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319–354.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Ting, Jen &amp; Yu-Chi Huang. 2008. Some Remarks on Parasitic Gaps in Chinese. </a:t>
            </a:r>
            <a:r>
              <a:rPr lang="en-SG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Concentric: Studies in Linguistics </a:t>
            </a:r>
            <a:r>
              <a:rPr lang="en-SG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34. </a:t>
            </a: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SG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7–52.  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Tsai, W.-T. Dylan. 1997. On the Absence of Island Effects.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Tsing Hua Journal of Chinese Studies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27. 125–149.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Tucker, Matthew, Ali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Idrissi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Jon Sprouse &amp;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Diogo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Almeida. Resumption ameliorates different islands differentially: Acceptability data from Modern Standard Arabic. In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Amel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Khalfaoui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Matthew Tucker (eds.), </a:t>
            </a:r>
            <a:r>
              <a:rPr lang="en-US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Perspectives on Arabic Linguistics XXX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159–194. Amsterdam, The Netherlands: John Benjamins Publishing Company.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SG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Wang, </a:t>
            </a:r>
            <a:r>
              <a:rPr lang="en-SG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Chyan</a:t>
            </a:r>
            <a:r>
              <a:rPr lang="en-SG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-an Arthur. 2008. Sluicing and Resumption. </a:t>
            </a:r>
            <a:r>
              <a:rPr lang="en-SG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NELS 37: Proceedings of the 37</a:t>
            </a:r>
            <a:r>
              <a:rPr lang="en-SG" sz="2800" i="1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SG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Annual Meeting of the North East Linguistic Society: Volume 2</a:t>
            </a:r>
            <a:r>
              <a:rPr lang="en-SG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239–252.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SG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Yan, Le. 2017. </a:t>
            </a:r>
            <a:r>
              <a:rPr lang="en-SG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Processing of Parasiti</a:t>
            </a:r>
            <a:r>
              <a:rPr lang="en-SG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Gaps in Mandarin Chinese</a:t>
            </a: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Gainesville, FL: The University of Florida dissertation.  </a:t>
            </a:r>
            <a:endParaRPr lang="en-SG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冯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胜利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1997.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管约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理论与汉语的被动句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[Government and Binding Theory and the Passive Construction in Mandarin]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SG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黄正德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(eds.),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中国语言学论丛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SG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 in Chinese Linguistics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en-SG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1 – 29.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北京</a:t>
            </a:r>
            <a:r>
              <a:rPr lang="en-SG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zh-CN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北京语言文化大学出版社</a:t>
            </a:r>
            <a:r>
              <a:rPr lang="en-SG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SG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5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2D20-A7BC-2970-12C7-70DFE1E7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01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Quick introduction to Mandarin </a:t>
            </a:r>
            <a:r>
              <a:rPr lang="en-SG" i="1" dirty="0" err="1"/>
              <a:t>bei</a:t>
            </a:r>
            <a:r>
              <a:rPr lang="en-SG" i="1" dirty="0"/>
              <a:t>-</a:t>
            </a:r>
            <a:r>
              <a:rPr lang="en-SG" dirty="0"/>
              <a:t>passives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A6C6-BBB7-FF86-8A0F-5A9CF6AB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175"/>
            <a:ext cx="10515600" cy="977961"/>
          </a:xfrm>
        </p:spPr>
        <p:txBody>
          <a:bodyPr>
            <a:normAutofit/>
          </a:bodyPr>
          <a:lstStyle/>
          <a:p>
            <a:r>
              <a:rPr lang="en-SG" sz="1800" dirty="0"/>
              <a:t>Note: my focus today is on transitive </a:t>
            </a:r>
            <a:r>
              <a:rPr lang="en-SG" sz="1800" i="1" dirty="0" err="1"/>
              <a:t>bei</a:t>
            </a:r>
            <a:r>
              <a:rPr lang="en-SG" sz="1800" i="1" dirty="0"/>
              <a:t>-</a:t>
            </a:r>
            <a:r>
              <a:rPr lang="en-SG" sz="1800" dirty="0"/>
              <a:t>passives (and syntax)</a:t>
            </a:r>
          </a:p>
          <a:p>
            <a:r>
              <a:rPr lang="en-SG" sz="1800" dirty="0"/>
              <a:t>Most of the literature (Feng 1997/2012; Huang 1999; Ting 1998; </a:t>
            </a:r>
            <a:r>
              <a:rPr lang="en-SG" sz="1800" dirty="0" err="1"/>
              <a:t>a.o.</a:t>
            </a:r>
            <a:r>
              <a:rPr lang="en-SG" sz="1800" dirty="0"/>
              <a:t>) has argued for or assumed that the short </a:t>
            </a:r>
            <a:r>
              <a:rPr lang="en-SG" sz="1800" i="1" dirty="0" err="1"/>
              <a:t>bei</a:t>
            </a:r>
            <a:r>
              <a:rPr lang="en-SG" sz="1800" i="1" dirty="0"/>
              <a:t>-</a:t>
            </a:r>
            <a:r>
              <a:rPr lang="en-SG" sz="1800" dirty="0"/>
              <a:t>passive involves A-movement while the long </a:t>
            </a:r>
            <a:r>
              <a:rPr lang="en-SG" sz="1800" i="1" dirty="0" err="1"/>
              <a:t>bei</a:t>
            </a:r>
            <a:r>
              <a:rPr lang="en-SG" sz="1800" i="1" dirty="0"/>
              <a:t>-</a:t>
            </a:r>
            <a:r>
              <a:rPr lang="en-SG" sz="1800" dirty="0"/>
              <a:t>passive involves A’-movement: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13E0B-D3FA-CBA2-C08F-7A54A17AA278}"/>
              </a:ext>
            </a:extLst>
          </p:cNvPr>
          <p:cNvSpPr txBox="1"/>
          <p:nvPr/>
        </p:nvSpPr>
        <p:spPr>
          <a:xfrm>
            <a:off x="838199" y="2229883"/>
            <a:ext cx="4596442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SG" sz="18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1) Short </a:t>
            </a:r>
            <a:r>
              <a:rPr lang="en-SG" sz="1800" b="1" i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bei</a:t>
            </a:r>
            <a:r>
              <a:rPr lang="en-SG" sz="1800" b="1" i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SG" sz="18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passive (no overt initiator)</a:t>
            </a:r>
            <a:endParaRPr lang="en-SG" sz="18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didi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bei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fa-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zhan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-le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younger.brother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BEI   punish-stand-PERF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Lit: ‘Younger brother was punished-stood.’</a:t>
            </a:r>
          </a:p>
          <a:p>
            <a:pPr indent="0">
              <a:spcAft>
                <a:spcPts val="800"/>
              </a:spcAft>
              <a:buNone/>
            </a:pP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‘Younger brother was made to stand as a punishment.’</a:t>
            </a:r>
          </a:p>
          <a:p>
            <a:pPr indent="0">
              <a:spcAft>
                <a:spcPts val="800"/>
              </a:spcAft>
              <a:buNone/>
            </a:pPr>
            <a:r>
              <a:rPr lang="en-SG" sz="1800" b="0" i="0" u="sng" strike="noStrike" baseline="0" dirty="0">
                <a:solidFill>
                  <a:srgbClr val="000000"/>
                </a:solidFill>
              </a:rPr>
              <a:t>A-movement analysis: </a:t>
            </a:r>
          </a:p>
          <a:p>
            <a:pPr indent="0">
              <a:spcAft>
                <a:spcPts val="800"/>
              </a:spcAft>
              <a:buNone/>
            </a:pPr>
            <a:r>
              <a:rPr lang="en-SG" sz="18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SG" sz="1800" b="0" i="0" u="none" strike="noStrike" baseline="-25000" dirty="0">
                <a:solidFill>
                  <a:srgbClr val="000000"/>
                </a:solidFill>
              </a:rPr>
              <a:t>IP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SG" sz="1800" b="0" i="0" u="none" strike="noStrike" baseline="0" dirty="0" err="1">
                <a:solidFill>
                  <a:srgbClr val="000000"/>
                </a:solidFill>
              </a:rPr>
              <a:t>zhangsan</a:t>
            </a:r>
            <a:r>
              <a:rPr lang="en-SG" sz="1800" b="0" i="0" u="none" strike="noStrike" baseline="-25000" dirty="0" err="1">
                <a:solidFill>
                  <a:srgbClr val="000000"/>
                </a:solidFill>
              </a:rPr>
              <a:t>i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 [</a:t>
            </a:r>
            <a:r>
              <a:rPr lang="en-SG" sz="1800" b="0" i="0" u="none" strike="noStrike" baseline="-25000" dirty="0">
                <a:solidFill>
                  <a:srgbClr val="000000"/>
                </a:solidFill>
              </a:rPr>
              <a:t>VP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SG" sz="1800" b="0" i="0" u="none" strike="noStrike" baseline="0" dirty="0" err="1">
                <a:solidFill>
                  <a:srgbClr val="000000"/>
                </a:solidFill>
              </a:rPr>
              <a:t>bei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 [</a:t>
            </a:r>
            <a:r>
              <a:rPr lang="en-SG" sz="1800" b="0" i="0" u="none" strike="noStrike" baseline="-25000" dirty="0">
                <a:solidFill>
                  <a:srgbClr val="000000"/>
                </a:solidFill>
              </a:rPr>
              <a:t>VP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SG" sz="1800" b="0" i="0" u="none" strike="noStrike" baseline="0" dirty="0" err="1">
                <a:solidFill>
                  <a:srgbClr val="000000"/>
                </a:solidFill>
              </a:rPr>
              <a:t>PRO</a:t>
            </a:r>
            <a:r>
              <a:rPr lang="en-SG" sz="1800" b="0" i="0" u="none" strike="noStrike" baseline="-25000" dirty="0" err="1">
                <a:solidFill>
                  <a:srgbClr val="000000"/>
                </a:solidFill>
              </a:rPr>
              <a:t>i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 sheng-</a:t>
            </a:r>
            <a:r>
              <a:rPr lang="en-SG" sz="1800" b="0" i="0" u="none" strike="noStrike" baseline="0" dirty="0" err="1">
                <a:solidFill>
                  <a:srgbClr val="000000"/>
                </a:solidFill>
              </a:rPr>
              <a:t>zhi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-le </a:t>
            </a:r>
            <a:r>
              <a:rPr lang="en-SG" sz="1800" b="0" i="1" u="none" strike="noStrike" baseline="0" dirty="0" err="1">
                <a:solidFill>
                  <a:srgbClr val="000000"/>
                </a:solidFill>
              </a:rPr>
              <a:t>t</a:t>
            </a:r>
            <a:r>
              <a:rPr lang="en-SG" sz="1800" b="0" i="1" u="none" strike="noStrike" baseline="-25000" dirty="0" err="1">
                <a:solidFill>
                  <a:srgbClr val="000000"/>
                </a:solidFill>
              </a:rPr>
              <a:t>i</a:t>
            </a:r>
            <a:r>
              <a:rPr lang="en-SG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]]]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Short </a:t>
            </a:r>
            <a:r>
              <a:rPr lang="en-US" sz="1800" b="0" i="1" u="none" strike="noStrike" baseline="0" dirty="0" err="1">
                <a:solidFill>
                  <a:srgbClr val="000000"/>
                </a:solidFill>
              </a:rPr>
              <a:t>bei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-passives, which do not have an overt initiator, have been argued to involve A-movement of PRO from the sister-to-V position of the logical object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83DFA-E5EF-B797-DB02-8CDF819F1555}"/>
              </a:ext>
            </a:extLst>
          </p:cNvPr>
          <p:cNvSpPr txBox="1"/>
          <p:nvPr/>
        </p:nvSpPr>
        <p:spPr>
          <a:xfrm>
            <a:off x="5434641" y="2229883"/>
            <a:ext cx="567618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2) Long </a:t>
            </a:r>
            <a:r>
              <a:rPr lang="en-SG" b="1" i="1" dirty="0" err="1"/>
              <a:t>bei</a:t>
            </a:r>
            <a:r>
              <a:rPr lang="en-SG" b="1" i="1" dirty="0"/>
              <a:t>-</a:t>
            </a:r>
            <a:r>
              <a:rPr lang="en-SG" b="1" dirty="0"/>
              <a:t>passive (overt initiator present)</a:t>
            </a:r>
          </a:p>
          <a:p>
            <a:pPr>
              <a:lnSpc>
                <a:spcPct val="150000"/>
              </a:lnSpc>
            </a:pP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didi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bei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mama    fa-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zhan</a:t>
            </a:r>
            <a:r>
              <a:rPr lang="en-SG" dirty="0">
                <a:ea typeface="DengXia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le</a:t>
            </a:r>
          </a:p>
          <a:p>
            <a:pPr>
              <a:lnSpc>
                <a:spcPct val="150000"/>
              </a:lnSpc>
            </a:pP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younger.brother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BEI   mother  punish-stand-PERF</a:t>
            </a:r>
          </a:p>
          <a:p>
            <a:pPr>
              <a:lnSpc>
                <a:spcPct val="150000"/>
              </a:lnSpc>
            </a:pP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Lit: ‘Younger brother was punished-stood by mother.’</a:t>
            </a:r>
          </a:p>
          <a:p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‘Younger brother was made to stand as a punishment by mother.’</a:t>
            </a:r>
          </a:p>
          <a:p>
            <a:pPr>
              <a:lnSpc>
                <a:spcPct val="150000"/>
              </a:lnSpc>
            </a:pPr>
            <a:r>
              <a:rPr lang="en-SG" sz="1800" b="0" i="0" u="sng" strike="noStrike" baseline="0" dirty="0">
                <a:solidFill>
                  <a:srgbClr val="000000"/>
                </a:solidFill>
              </a:rPr>
              <a:t>A’-movement analysis: </a:t>
            </a:r>
          </a:p>
          <a:p>
            <a:pPr>
              <a:lnSpc>
                <a:spcPct val="150000"/>
              </a:lnSpc>
            </a:pPr>
            <a:r>
              <a:rPr lang="en-SG" sz="1800" b="0" i="0" u="none" strike="noStrike" baseline="0" dirty="0">
                <a:solidFill>
                  <a:srgbClr val="000000"/>
                </a:solidFill>
              </a:rPr>
              <a:t>[</a:t>
            </a:r>
            <a:r>
              <a:rPr lang="en-SG" sz="1800" b="0" i="0" u="none" strike="noStrike" baseline="-25000" dirty="0">
                <a:solidFill>
                  <a:srgbClr val="000000"/>
                </a:solidFill>
              </a:rPr>
              <a:t>IP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SG" sz="1800" b="0" i="0" u="none" strike="noStrike" baseline="0" dirty="0" err="1">
                <a:solidFill>
                  <a:srgbClr val="000000"/>
                </a:solidFill>
              </a:rPr>
              <a:t>zhangsan</a:t>
            </a:r>
            <a:r>
              <a:rPr lang="en-SG" sz="1800" b="0" i="0" u="none" strike="noStrike" baseline="-25000" dirty="0" err="1">
                <a:solidFill>
                  <a:srgbClr val="000000"/>
                </a:solidFill>
              </a:rPr>
              <a:t>i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 [</a:t>
            </a:r>
            <a:r>
              <a:rPr lang="en-SG" sz="1800" b="0" i="0" u="none" strike="noStrike" baseline="-25000" dirty="0">
                <a:solidFill>
                  <a:srgbClr val="000000"/>
                </a:solidFill>
              </a:rPr>
              <a:t>VP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SG" sz="1800" b="0" i="0" u="none" strike="noStrike" baseline="0" dirty="0" err="1">
                <a:solidFill>
                  <a:srgbClr val="000000"/>
                </a:solidFill>
              </a:rPr>
              <a:t>bei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 [</a:t>
            </a:r>
            <a:r>
              <a:rPr lang="en-SG" sz="1800" b="0" i="0" u="none" strike="noStrike" baseline="-25000" dirty="0">
                <a:solidFill>
                  <a:srgbClr val="000000"/>
                </a:solidFill>
              </a:rPr>
              <a:t>IP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SG" sz="1800" b="0" i="0" u="none" strike="noStrike" baseline="0" dirty="0" err="1">
                <a:solidFill>
                  <a:srgbClr val="000000"/>
                </a:solidFill>
              </a:rPr>
              <a:t>Op</a:t>
            </a:r>
            <a:r>
              <a:rPr lang="en-SG" sz="1800" b="0" i="0" u="none" strike="noStrike" baseline="-25000" dirty="0" err="1">
                <a:solidFill>
                  <a:srgbClr val="000000"/>
                </a:solidFill>
              </a:rPr>
              <a:t>i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 [</a:t>
            </a:r>
            <a:r>
              <a:rPr lang="en-SG" sz="1800" b="0" i="0" u="none" strike="noStrike" baseline="-25000" dirty="0">
                <a:solidFill>
                  <a:srgbClr val="000000"/>
                </a:solidFill>
              </a:rPr>
              <a:t>IP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SG" sz="1800" b="0" i="0" u="none" strike="noStrike" baseline="0" dirty="0" err="1">
                <a:solidFill>
                  <a:srgbClr val="000000"/>
                </a:solidFill>
              </a:rPr>
              <a:t>lisi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 sheng-</a:t>
            </a:r>
            <a:r>
              <a:rPr lang="en-SG" sz="1800" b="0" i="0" u="none" strike="noStrike" baseline="0" dirty="0" err="1">
                <a:solidFill>
                  <a:srgbClr val="000000"/>
                </a:solidFill>
              </a:rPr>
              <a:t>zhi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-le </a:t>
            </a:r>
            <a:r>
              <a:rPr lang="en-SG" sz="1800" b="0" i="1" u="none" strike="noStrike" baseline="0" dirty="0" err="1">
                <a:solidFill>
                  <a:srgbClr val="000000"/>
                </a:solidFill>
              </a:rPr>
              <a:t>t</a:t>
            </a:r>
            <a:r>
              <a:rPr lang="en-SG" sz="1800" b="0" i="1" u="none" strike="noStrike" baseline="-25000" dirty="0" err="1">
                <a:solidFill>
                  <a:srgbClr val="000000"/>
                </a:solidFill>
              </a:rPr>
              <a:t>i</a:t>
            </a:r>
            <a:r>
              <a:rPr lang="en-SG" sz="1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SG" sz="1800" b="0" i="0" u="none" strike="noStrike" baseline="0" dirty="0">
                <a:solidFill>
                  <a:srgbClr val="000000"/>
                </a:solidFill>
              </a:rPr>
              <a:t>]]] </a:t>
            </a:r>
            <a:endParaRPr lang="en-SG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lang="en-US" sz="1800" i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bei</a:t>
            </a:r>
            <a:r>
              <a:rPr lang="en-US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-passives, which have an overt initiator, have been argued to involve A’-movement of a null operator (NOP) from object position</a:t>
            </a:r>
            <a:endParaRPr lang="en-SG" sz="18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971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6942-4526-973F-5A42-BC8854F8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82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My overarching proposal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1B1B-51BD-79C1-6254-9E5FB12E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SG" sz="1800" dirty="0"/>
              <a:t>I claim that both long and short passives should uniformly involve A’-movement, and that a unified analysis is not only desirable but also empirically superior!</a:t>
            </a:r>
          </a:p>
          <a:p>
            <a:r>
              <a:rPr lang="en-SG" sz="1800" dirty="0"/>
              <a:t>Note that my analysis assumes that both long and short passives involve A’-movement of the NOP (which the literature typically ascribe only to long passives)</a:t>
            </a:r>
          </a:p>
          <a:p>
            <a:r>
              <a:rPr lang="en-SG" sz="1800" dirty="0"/>
              <a:t>As far as I know, only Her (2009) claims that long and short passives can be analysed uniformly</a:t>
            </a:r>
          </a:p>
        </p:txBody>
      </p:sp>
      <p:pic>
        <p:nvPicPr>
          <p:cNvPr id="30" name="Picture 29" descr="A picture containing diagram&#10;&#10;Description automatically generated">
            <a:extLst>
              <a:ext uri="{FF2B5EF4-FFF2-40B4-BE49-F238E27FC236}">
                <a16:creationId xmlns:a16="http://schemas.microsoft.com/office/drawing/2014/main" id="{515A431B-0191-E2D4-5DE3-85D40E90F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92" y="2873796"/>
            <a:ext cx="6381908" cy="3505757"/>
          </a:xfrm>
          <a:prstGeom prst="rect">
            <a:avLst/>
          </a:prstGeom>
        </p:spPr>
      </p:pic>
      <p:pic>
        <p:nvPicPr>
          <p:cNvPr id="32" name="Picture 31" descr="Diagram, schematic&#10;&#10;Description automatically generated">
            <a:extLst>
              <a:ext uri="{FF2B5EF4-FFF2-40B4-BE49-F238E27FC236}">
                <a16:creationId xmlns:a16="http://schemas.microsoft.com/office/drawing/2014/main" id="{4AB61F4E-5D24-29F8-C078-7EDE675AD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194701"/>
            <a:ext cx="4198984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9760-64CF-CBCA-63FB-12E0591E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Why A’-movement of a NOP?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545D-D760-23E3-E41A-D5C97416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SG" sz="1900" dirty="0"/>
              <a:t>Feng (1997/2012) first noted that long passives could be analysed on a par with </a:t>
            </a:r>
            <a:r>
              <a:rPr lang="en-SG" sz="1900" i="1" dirty="0"/>
              <a:t>tough-</a:t>
            </a:r>
            <a:r>
              <a:rPr lang="en-SG" sz="1900" dirty="0"/>
              <a:t>constructions (specifically, of the “stubborn” type) in English</a:t>
            </a:r>
          </a:p>
          <a:p>
            <a:r>
              <a:rPr lang="en-SG" sz="1900" dirty="0"/>
              <a:t>Relevantly, both exhibit long-distance dependencies, and both can host resumptive pronouns (RPs; we’ll come back to them soon):</a:t>
            </a:r>
          </a:p>
          <a:p>
            <a:pPr marL="0" indent="0">
              <a:buNone/>
            </a:pPr>
            <a:endParaRPr lang="en-SG" sz="1900" dirty="0"/>
          </a:p>
          <a:p>
            <a:pPr marL="0" indent="0">
              <a:buNone/>
            </a:pPr>
            <a:r>
              <a:rPr lang="en-SG" sz="1900" dirty="0"/>
              <a:t>3) </a:t>
            </a:r>
            <a:r>
              <a:rPr lang="en-SG" sz="1900" dirty="0" err="1"/>
              <a:t>John</a:t>
            </a:r>
            <a:r>
              <a:rPr lang="en-SG" sz="1900" baseline="-25000" dirty="0" err="1"/>
              <a:t>i</a:t>
            </a:r>
            <a:r>
              <a:rPr lang="en-SG" sz="1900" dirty="0"/>
              <a:t> is too stubborn for Bill to ask Mary to talk to (</a:t>
            </a:r>
            <a:r>
              <a:rPr lang="en-SG" sz="1900" dirty="0" err="1"/>
              <a:t>him</a:t>
            </a:r>
            <a:r>
              <a:rPr lang="en-SG" sz="1900" baseline="-25000" dirty="0" err="1"/>
              <a:t>i</a:t>
            </a:r>
            <a:r>
              <a:rPr lang="en-SG" sz="1900" dirty="0"/>
              <a:t>).</a:t>
            </a:r>
          </a:p>
          <a:p>
            <a:pPr marL="0" indent="0">
              <a:buNone/>
            </a:pPr>
            <a:endParaRPr lang="en-SG" sz="1900" dirty="0"/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SG" sz="1900" dirty="0">
                <a:ea typeface="DengXian" panose="02010600030101010101" pitchFamily="2" charset="-122"/>
                <a:cs typeface="Times New Roman" panose="02020603050405020304" pitchFamily="18" charset="0"/>
              </a:rPr>
              <a:t>4) </a:t>
            </a:r>
            <a:r>
              <a:rPr lang="en-SG" sz="1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tongdao</a:t>
            </a:r>
            <a:r>
              <a:rPr lang="en-SG" sz="1900" baseline="-25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1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1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dou</a:t>
            </a:r>
            <a:r>
              <a:rPr lang="en-SG" sz="1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1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yijing</a:t>
            </a:r>
            <a:r>
              <a:rPr lang="en-SG" sz="1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SG" sz="1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bei</a:t>
            </a:r>
            <a:r>
              <a:rPr lang="en-SG" sz="1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	(</a:t>
            </a:r>
            <a:r>
              <a:rPr lang="en-SG" sz="1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jiangjun</a:t>
            </a:r>
            <a:r>
              <a:rPr lang="en-SG" sz="1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)    [pai	</a:t>
            </a:r>
            <a:r>
              <a:rPr lang="en-SG" sz="1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bing</a:t>
            </a:r>
            <a:r>
              <a:rPr lang="en-SG" sz="1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	[</a:t>
            </a:r>
            <a:r>
              <a:rPr lang="en-SG" sz="1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bashou</a:t>
            </a:r>
            <a:r>
              <a:rPr lang="en-SG" sz="1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SG" sz="1900" i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SG" sz="1900" i="1" baseline="-25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1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]]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SG" sz="1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 passage	all	already	  BEI	 general	     send	troop	 guard	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SG" sz="1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 Lit: ‘All passages have been “sent-troops-to-guard” (by the general).’  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SG" sz="1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 ‘(Someone/the general) has sent troops to guard all passages.	(Her 2009; 431, with modifications)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SG" sz="19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SG" sz="19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en-SG" sz="1800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124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78D6-1A4B-180C-5F46-E2907FCB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Evidence for A’-movement in both passives?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9274-7E0F-8595-CE1A-477FE789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have already seen the first piece of evidence, which is that both long and short passives exhibit long-distance dependencies</a:t>
            </a:r>
          </a:p>
          <a:p>
            <a:r>
              <a:rPr lang="en-SG" dirty="0"/>
              <a:t>The second and third pieces of evidence pertain to the presence of RPs in two different syntactic environments – RPs have been argued to be part of A’-chains and therefore are indicative of A’-movement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392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ECDB-796F-4CC4-CB0B-32E68734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RPs and adverbs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BCA2-F36F-558B-7894-88A51EED5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006"/>
            <a:ext cx="10515600" cy="53774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Huang (1999) and Ting (1998) propose that RPs are licenced in long </a:t>
            </a:r>
            <a:r>
              <a:rPr lang="en-SG" sz="1800" i="1" dirty="0" err="1">
                <a:ea typeface="DengXian" panose="02010600030101010101" pitchFamily="2" charset="-122"/>
                <a:cs typeface="Times New Roman" panose="02020603050405020304" pitchFamily="18" charset="0"/>
              </a:rPr>
              <a:t>bei</a:t>
            </a:r>
            <a:r>
              <a:rPr lang="en-SG" sz="1800" i="1" dirty="0">
                <a:ea typeface="DengXia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SG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passives in the presence of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adverbs such as </a:t>
            </a:r>
            <a:r>
              <a:rPr lang="en-SG" sz="1800" i="1" dirty="0">
                <a:ea typeface="DengXian" panose="02010600030101010101" pitchFamily="2" charset="-122"/>
                <a:cs typeface="Times New Roman" panose="02020603050405020304" pitchFamily="18" charset="0"/>
              </a:rPr>
              <a:t>ji-ci </a:t>
            </a:r>
            <a:r>
              <a:rPr lang="en-SG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‘few-instance’ 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Though they do not account for </a:t>
            </a:r>
            <a:r>
              <a:rPr lang="en-SG" sz="1800" i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why 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such adverbs licence RPs, they point out that their presence indicates the involvement of A’-movement rather than A-movement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SG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Her (2009) points out that data from Taiwanese online forums show that such RPs can also be found in short passives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SG" sz="18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5) 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Zhangsan</a:t>
            </a:r>
            <a:r>
              <a:rPr lang="en-SG" sz="1800" baseline="-25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bei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	(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Lisi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)	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henhende</a:t>
            </a:r>
            <a:r>
              <a:rPr lang="en-SG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ma-le	            ta</a:t>
            </a:r>
            <a:r>
              <a:rPr lang="en-SG" sz="1800" baseline="-25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	        ji-ci</a:t>
            </a:r>
            <a:endParaRPr lang="en-SG" sz="18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Zhangsan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	BEI	 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Lisi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	viciously	       scold-PERF   3.SG     few-instance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 ‘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Zhangsan</a:t>
            </a:r>
            <a:r>
              <a:rPr lang="en-SG" sz="1800" baseline="-25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was viciously scolded 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him</a:t>
            </a:r>
            <a:r>
              <a:rPr lang="en-SG" sz="1800" baseline="-25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a few times (by 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Lisi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).’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SG" sz="23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SG" sz="18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SG" sz="18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600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AE01-936F-F505-2BFA-EF200B3D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RPs and island extractions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612D-3778-BA2F-9DC5-309CC0A75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2594"/>
          </a:xfrm>
        </p:spPr>
        <p:txBody>
          <a:bodyPr>
            <a:normAutofit/>
          </a:bodyPr>
          <a:lstStyle/>
          <a:p>
            <a:r>
              <a:rPr lang="en-SG" sz="1800" dirty="0"/>
              <a:t>As far as I know, the interaction of islands and </a:t>
            </a:r>
            <a:r>
              <a:rPr lang="en-SG" sz="1800" i="1" dirty="0" err="1"/>
              <a:t>bei</a:t>
            </a:r>
            <a:r>
              <a:rPr lang="en-SG" sz="1800" i="1" dirty="0"/>
              <a:t>-</a:t>
            </a:r>
            <a:r>
              <a:rPr lang="en-SG" sz="1800" dirty="0"/>
              <a:t>passives is a novel data point in my work</a:t>
            </a:r>
          </a:p>
          <a:p>
            <a:r>
              <a:rPr lang="en-SG" sz="1800" dirty="0"/>
              <a:t>Typically, extraction from islands incurs island violations, but many scholars (</a:t>
            </a:r>
            <a:r>
              <a:rPr lang="da-DK" sz="1800" dirty="0"/>
              <a:t>Ross 1967; Aoun et al. 2001; McCloskey 2002; 2006; Asudeh 2007; 2011; Ting &amp; Huang 2008; a.o.) have argued that RPs can obviate or ameliorate island violations, and I assume that Mandarin RPs can do so as well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6) 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kongzi</a:t>
            </a:r>
            <a:r>
              <a:rPr lang="en-SG" sz="1800" baseline="-25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bei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[(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baojun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) she-fa	          [shao-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diao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[</a:t>
            </a:r>
            <a:r>
              <a:rPr lang="en-SG" sz="1800" baseline="-25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CNPI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zanmei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*(ta</a:t>
            </a:r>
            <a:r>
              <a:rPr lang="en-SG" sz="1800" baseline="-25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)    de  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shu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]]]</a:t>
            </a:r>
            <a:endParaRPr lang="en-SG" sz="18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 Confucius BEI    tyrant    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come.up.with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-idea     burn-away        praise     3.SG  DE book</a:t>
            </a:r>
            <a:endParaRPr lang="en-SG" sz="18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 ‘The burning of books that praised Confucius was planned (by a tyrant).’</a:t>
            </a:r>
            <a:endParaRPr lang="en-SG" sz="18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  Lit: ‘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Confucius</a:t>
            </a:r>
            <a:r>
              <a:rPr lang="en-SG" sz="1800" baseline="-25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has been come-up-with-the-idea to burn away [</a:t>
            </a:r>
            <a:r>
              <a:rPr lang="en-SG" sz="1800" baseline="-25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CNPI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the books that praised </a:t>
            </a:r>
            <a:r>
              <a:rPr lang="en-SG" sz="18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him</a:t>
            </a:r>
            <a:r>
              <a:rPr lang="en-SG" sz="1800" baseline="-25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] (by a tyrant).’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652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4316-A1A3-D7D3-7753-E8FC2FD6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Exploring parasitic gaps as another (potential) diagnostic for A’-movement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287CF-8D3B-B931-0D09-10DAB8FD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Parasitic gaps (PGs) have been proposed to be licenced by A’-movement (</a:t>
            </a:r>
            <a:r>
              <a:rPr lang="en-SG" dirty="0" err="1"/>
              <a:t>Culicover</a:t>
            </a:r>
            <a:r>
              <a:rPr lang="en-SG" dirty="0"/>
              <a:t> 2001; </a:t>
            </a:r>
            <a:r>
              <a:rPr lang="en-SG" dirty="0" err="1"/>
              <a:t>Engdahl</a:t>
            </a:r>
            <a:r>
              <a:rPr lang="en-SG" dirty="0"/>
              <a:t> 1983; </a:t>
            </a:r>
            <a:r>
              <a:rPr lang="en-SG" dirty="0" err="1"/>
              <a:t>Nissenbaum</a:t>
            </a:r>
            <a:r>
              <a:rPr lang="en-SG" dirty="0"/>
              <a:t> 2000; </a:t>
            </a:r>
            <a:r>
              <a:rPr lang="en-SG" dirty="0" err="1"/>
              <a:t>a.o.</a:t>
            </a:r>
            <a:r>
              <a:rPr lang="en-SG" dirty="0"/>
              <a:t>)</a:t>
            </a:r>
          </a:p>
          <a:p>
            <a:r>
              <a:rPr lang="en-SG" dirty="0"/>
              <a:t>Specifically, their presence is contingent on the presence of another A-’chain in the derivation that does not c-command them, so with configurations involving PGs in adjuncts we can observe Mandarin PGs (Lai &amp; Sun 2020; Lin 2005; Liu 2011; 2013; Ting &amp; Huang 2008; Tsai 1997) </a:t>
            </a:r>
          </a:p>
          <a:p>
            <a:r>
              <a:rPr lang="en-SG" dirty="0"/>
              <a:t>Since I argue that </a:t>
            </a:r>
            <a:r>
              <a:rPr lang="en-SG" i="1" dirty="0" err="1"/>
              <a:t>bei</a:t>
            </a:r>
            <a:r>
              <a:rPr lang="en-SG" i="1" dirty="0"/>
              <a:t>-</a:t>
            </a:r>
            <a:r>
              <a:rPr lang="en-SG" dirty="0"/>
              <a:t>passives uniformly involve A’-movement (of the NOP), we predict that we can get PGs in both long and short passives</a:t>
            </a:r>
          </a:p>
        </p:txBody>
      </p:sp>
    </p:spTree>
    <p:extLst>
      <p:ext uri="{BB962C8B-B14F-4D97-AF65-F5344CB8AC3E}">
        <p14:creationId xmlns:p14="http://schemas.microsoft.com/office/powerpoint/2010/main" val="133790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57BA-DBA8-D2DC-AE35-9262A242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PGs and long </a:t>
            </a:r>
            <a:r>
              <a:rPr lang="en-SG" i="1" dirty="0" err="1"/>
              <a:t>bei</a:t>
            </a:r>
            <a:r>
              <a:rPr lang="en-SG" i="1" dirty="0"/>
              <a:t>-</a:t>
            </a:r>
            <a:r>
              <a:rPr lang="en-SG" dirty="0"/>
              <a:t>passives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6949-4497-A8AD-E343-7C1992325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016"/>
            <a:ext cx="10515600" cy="60934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SG" sz="2900" dirty="0"/>
              <a:t>Liu (2011) observes that PGs can be licenced in long </a:t>
            </a:r>
            <a:r>
              <a:rPr lang="en-SG" sz="2900" i="1" dirty="0" err="1"/>
              <a:t>bei</a:t>
            </a:r>
            <a:r>
              <a:rPr lang="en-SG" sz="2900" i="1" dirty="0"/>
              <a:t>-</a:t>
            </a:r>
            <a:r>
              <a:rPr lang="en-SG" sz="2900" dirty="0"/>
              <a:t>passives (he also assumes that short passives involve A-movement, so he does not mention if they are available in those environments), and proposes that A’-movement of the NOP thus can licence PGs as well:</a:t>
            </a:r>
          </a:p>
          <a:p>
            <a:pPr>
              <a:lnSpc>
                <a:spcPct val="100000"/>
              </a:lnSpc>
            </a:pPr>
            <a:endParaRPr lang="en-SG" sz="2900" dirty="0"/>
          </a:p>
          <a:p>
            <a:pPr marL="0" indent="0">
              <a:lnSpc>
                <a:spcPct val="100000"/>
              </a:lnSpc>
              <a:buNone/>
            </a:pP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7) </a:t>
            </a:r>
            <a:r>
              <a:rPr lang="en-SG" sz="2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shei</a:t>
            </a:r>
            <a:r>
              <a:rPr lang="en-SG" sz="2900" baseline="-25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[</a:t>
            </a:r>
            <a:r>
              <a:rPr lang="en-SG" sz="2900" baseline="-25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PP</a:t>
            </a: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zai</a:t>
            </a: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SG" sz="2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yuehan</a:t>
            </a: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huijian</a:t>
            </a: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900" i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pg</a:t>
            </a:r>
            <a:r>
              <a:rPr lang="en-SG" sz="2900" i="1" baseline="-25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zhiqian</a:t>
            </a: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] jiu           </a:t>
            </a:r>
            <a:r>
              <a:rPr lang="en-SG" sz="2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bei</a:t>
            </a: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OP</a:t>
            </a:r>
            <a:r>
              <a:rPr lang="en-SG" sz="2900" baseline="-25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SG" sz="29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dongshizhang</a:t>
            </a: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)  ma-le             </a:t>
            </a:r>
            <a:r>
              <a:rPr lang="en-SG" sz="2900" i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SG" sz="2900" i="1" baseline="-25000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SG" sz="2900" i="1" baseline="-25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 who       at   John     meet           before   already  BEI             president          scold-PERF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   ‘Who was scolded by the president (of the company) before John met him?’ 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							(Liu 2011; 186, with modifications)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SG" sz="29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However, his example is slightly flawed as it involves 1) the presence of a WH-element and 2) an adjunct (the PP) that is outside of the complement of </a:t>
            </a:r>
            <a:r>
              <a:rPr lang="en-SG" sz="2900" i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bei</a:t>
            </a:r>
            <a:endParaRPr lang="en-SG" sz="2900" i="1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As Ting &amp; Huang (2008) correctly point out, an adjunct containing a PG that is outside of the complement of </a:t>
            </a:r>
            <a:r>
              <a:rPr lang="en-SG" sz="2900" i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bei</a:t>
            </a:r>
            <a:r>
              <a:rPr lang="en-SG" sz="2900" i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9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could be licenced by any other potential A’-movement in the higher clause, such as topicalization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SG" sz="2900" dirty="0">
                <a:ea typeface="DengXian" panose="02010600030101010101" pitchFamily="2" charset="-122"/>
                <a:cs typeface="Times New Roman" panose="02020603050405020304" pitchFamily="18" charset="0"/>
              </a:rPr>
              <a:t>Ideally, then, we would want the PG to be within the complement of </a:t>
            </a:r>
            <a:r>
              <a:rPr lang="en-SG" sz="2900" i="1" dirty="0" err="1">
                <a:ea typeface="DengXian" panose="02010600030101010101" pitchFamily="2" charset="-122"/>
                <a:cs typeface="Times New Roman" panose="02020603050405020304" pitchFamily="18" charset="0"/>
              </a:rPr>
              <a:t>bei</a:t>
            </a:r>
            <a:r>
              <a:rPr lang="en-SG" sz="2900" i="1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900" dirty="0">
                <a:ea typeface="DengXian" panose="02010600030101010101" pitchFamily="2" charset="-122"/>
                <a:cs typeface="Times New Roman" panose="02020603050405020304" pitchFamily="18" charset="0"/>
              </a:rPr>
              <a:t>so that we can be fairly certain that what licences said PG is the A’-movement of the NOP!</a:t>
            </a:r>
            <a:endParaRPr lang="en-SG" sz="29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SG" sz="18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6197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3621</Words>
  <Application>Microsoft Office PowerPoint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Parasitic gaps and A'-movement in long and short Mandarin bei-passives</vt:lpstr>
      <vt:lpstr>Quick introduction to Mandarin bei-passives</vt:lpstr>
      <vt:lpstr>My overarching proposal </vt:lpstr>
      <vt:lpstr>Why A’-movement of a NOP?</vt:lpstr>
      <vt:lpstr>Evidence for A’-movement in both passives?</vt:lpstr>
      <vt:lpstr>RPs and adverbs</vt:lpstr>
      <vt:lpstr>RPs and island extractions</vt:lpstr>
      <vt:lpstr>Exploring parasitic gaps as another (potential) diagnostic for A’-movement</vt:lpstr>
      <vt:lpstr>PGs and long bei-passives</vt:lpstr>
      <vt:lpstr>PGs and long bei-passives</vt:lpstr>
      <vt:lpstr>PGs and bei-passives</vt:lpstr>
      <vt:lpstr>Further consequences of my analysis</vt:lpstr>
      <vt:lpstr>Further consequences of my analysis</vt:lpstr>
      <vt:lpstr>References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Parasitic gaps and A'-movement in long and short Mandarin bei-passives</dc:title>
  <dc:creator>Jian Gang Ngui</dc:creator>
  <cp:lastModifiedBy>Jian Gang Ngui</cp:lastModifiedBy>
  <cp:revision>403</cp:revision>
  <dcterms:created xsi:type="dcterms:W3CDTF">2022-06-30T01:43:11Z</dcterms:created>
  <dcterms:modified xsi:type="dcterms:W3CDTF">2022-07-03T02:30:37Z</dcterms:modified>
</cp:coreProperties>
</file>