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7"/>
  </p:sldMasterIdLst>
  <p:notesMasterIdLst>
    <p:notesMasterId r:id="rId44"/>
  </p:notesMasterIdLst>
  <p:sldIdLst>
    <p:sldId id="437" r:id="rId8"/>
    <p:sldId id="423" r:id="rId9"/>
    <p:sldId id="418" r:id="rId10"/>
    <p:sldId id="484" r:id="rId11"/>
    <p:sldId id="489" r:id="rId12"/>
    <p:sldId id="491" r:id="rId13"/>
    <p:sldId id="498" r:id="rId14"/>
    <p:sldId id="419" r:id="rId15"/>
    <p:sldId id="451" r:id="rId16"/>
    <p:sldId id="499" r:id="rId17"/>
    <p:sldId id="439" r:id="rId18"/>
    <p:sldId id="428" r:id="rId19"/>
    <p:sldId id="444" r:id="rId20"/>
    <p:sldId id="487" r:id="rId21"/>
    <p:sldId id="492" r:id="rId22"/>
    <p:sldId id="442" r:id="rId23"/>
    <p:sldId id="441" r:id="rId24"/>
    <p:sldId id="493" r:id="rId25"/>
    <p:sldId id="495" r:id="rId26"/>
    <p:sldId id="448" r:id="rId27"/>
    <p:sldId id="447" r:id="rId28"/>
    <p:sldId id="449" r:id="rId29"/>
    <p:sldId id="452" r:id="rId30"/>
    <p:sldId id="488" r:id="rId31"/>
    <p:sldId id="497" r:id="rId32"/>
    <p:sldId id="496" r:id="rId33"/>
    <p:sldId id="485" r:id="rId34"/>
    <p:sldId id="455" r:id="rId35"/>
    <p:sldId id="503" r:id="rId36"/>
    <p:sldId id="502" r:id="rId37"/>
    <p:sldId id="454" r:id="rId38"/>
    <p:sldId id="504" r:id="rId39"/>
    <p:sldId id="445" r:id="rId40"/>
    <p:sldId id="453" r:id="rId41"/>
    <p:sldId id="486" r:id="rId42"/>
    <p:sldId id="27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E65A6-ECD5-4FBF-B442-0CC4852FED8A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82AC0-B252-4DAB-B4DC-6754D1CDF6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09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AF9C5-F1E0-4A59-BD41-6862DCDDCF41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107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AF9C5-F1E0-4A59-BD41-6862DCDDCF41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579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06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89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49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7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00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9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12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93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54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1E91-AC85-0045-FD3A-DC9A81B35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503" y="1244205"/>
            <a:ext cx="6487761" cy="436959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/>
                </a:solidFill>
              </a:rPr>
              <a:t>To </a:t>
            </a:r>
            <a:r>
              <a:rPr lang="en-US" sz="6600" i="1">
                <a:solidFill>
                  <a:schemeClr val="tx1"/>
                </a:solidFill>
              </a:rPr>
              <a:t>see</a:t>
            </a:r>
            <a:r>
              <a:rPr lang="en-US" sz="6600">
                <a:solidFill>
                  <a:schemeClr val="tx1"/>
                </a:solidFill>
              </a:rPr>
              <a:t> is to know, but what if we </a:t>
            </a:r>
            <a:r>
              <a:rPr lang="en-US" sz="6600" i="1">
                <a:solidFill>
                  <a:schemeClr val="tx1"/>
                </a:solidFill>
              </a:rPr>
              <a:t>kan</a:t>
            </a:r>
            <a:r>
              <a:rPr lang="en-US" sz="6600">
                <a:solidFill>
                  <a:schemeClr val="tx1"/>
                </a:solidFill>
              </a:rPr>
              <a:t>?</a:t>
            </a:r>
            <a:endParaRPr lang="en-MY" sz="6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6533-715C-4E5E-B08B-5ED13AE6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61" y="1244205"/>
            <a:ext cx="2781909" cy="4369589"/>
          </a:xfrm>
        </p:spPr>
        <p:txBody>
          <a:bodyPr anchor="ctr">
            <a:normAutofit/>
          </a:bodyPr>
          <a:lstStyle/>
          <a:p>
            <a:pPr algn="l"/>
            <a:r>
              <a:rPr lang="en-US" sz="2800"/>
              <a:t>Exploring acquisition of factivity for polysemous belief verbs</a:t>
            </a:r>
          </a:p>
          <a:p>
            <a:pPr algn="l"/>
            <a:endParaRPr lang="en-MY" sz="2800"/>
          </a:p>
          <a:p>
            <a:pPr algn="l"/>
            <a:r>
              <a:rPr lang="en-MY" sz="2800" i="1"/>
              <a:t>Serene Siow, Rachel Dudley and Nick Huang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37F0-7E6F-0AAC-FD18-D2678381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3462-3B24-E19D-26CF-4AC342DA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D78-8914-9D5B-4998-7B84FA2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Dichotomy between English and Mandarin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32C0FD-A192-0D83-6924-2D4EE6D162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3325" y="2011363"/>
          <a:ext cx="9783765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56753">
                  <a:extLst>
                    <a:ext uri="{9D8B030D-6E8A-4147-A177-3AD203B41FA5}">
                      <a16:colId xmlns:a16="http://schemas.microsoft.com/office/drawing/2014/main" val="1515512700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68300114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01519833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828621888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16752375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MY" sz="2400" dirty="0"/>
                    </a:p>
                  </a:txBody>
                  <a:tcPr marL="85076" marR="85076"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achievement</a:t>
                      </a:r>
                      <a:endParaRPr lang="en-MY" sz="2400" dirty="0"/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exploration</a:t>
                      </a:r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121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28185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English</a:t>
                      </a:r>
                    </a:p>
                    <a:p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look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Non-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factive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3713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Mandarin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Kandao</a:t>
                      </a:r>
                      <a:r>
                        <a:rPr lang="en-US" sz="2400" dirty="0"/>
                        <a:t> </a:t>
                      </a:r>
                      <a:r>
                        <a:rPr lang="zh-CN" altLang="en-US" sz="2400" dirty="0"/>
                        <a:t>看到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Factive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Kan </a:t>
                      </a:r>
                      <a:r>
                        <a:rPr lang="zh-CN" altLang="en-US" sz="2400" dirty="0"/>
                        <a:t>看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non-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14736014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EAAA-1A0A-91E2-FBD7-165EC39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29C-856A-5B22-428C-1D720341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covered in this talk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91DC-2967-E675-40FC-EBBCFC08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Experiment 1</a:t>
            </a:r>
          </a:p>
          <a:p>
            <a:pPr lvl="1"/>
            <a:r>
              <a:rPr lang="en-US" sz="2400" dirty="0"/>
              <a:t>Testing (non-)</a:t>
            </a:r>
            <a:r>
              <a:rPr lang="en-US" sz="2400" dirty="0" err="1"/>
              <a:t>factivity</a:t>
            </a:r>
            <a:r>
              <a:rPr lang="en-US" sz="2400" dirty="0"/>
              <a:t> of </a:t>
            </a:r>
            <a:r>
              <a:rPr lang="en-US" sz="2400" i="1" dirty="0"/>
              <a:t>look</a:t>
            </a:r>
            <a:r>
              <a:rPr lang="en-US" sz="2400" dirty="0"/>
              <a:t> when coerced into a sentential complement frame</a:t>
            </a:r>
          </a:p>
          <a:p>
            <a:endParaRPr lang="en-US" sz="2400" dirty="0"/>
          </a:p>
          <a:p>
            <a:r>
              <a:rPr lang="en-US" sz="2400" dirty="0"/>
              <a:t>Experiment 2 (planned – feedback welcome)</a:t>
            </a:r>
          </a:p>
          <a:p>
            <a:pPr lvl="1"/>
            <a:r>
              <a:rPr lang="en-US" sz="2400" dirty="0"/>
              <a:t>Generalizability of </a:t>
            </a:r>
            <a:r>
              <a:rPr lang="en-US" sz="2400" i="1" dirty="0"/>
              <a:t>see </a:t>
            </a:r>
            <a:r>
              <a:rPr lang="en-US" sz="2400" dirty="0"/>
              <a:t>and </a:t>
            </a:r>
            <a:r>
              <a:rPr lang="en-US" sz="2400" i="1" dirty="0"/>
              <a:t>look</a:t>
            </a:r>
            <a:r>
              <a:rPr lang="en-US" sz="2400" dirty="0"/>
              <a:t> patterns to other </a:t>
            </a:r>
            <a:r>
              <a:rPr lang="en-US" sz="2400" i="1" dirty="0"/>
              <a:t>see</a:t>
            </a:r>
            <a:r>
              <a:rPr lang="en-US" sz="2400" dirty="0"/>
              <a:t>-like and </a:t>
            </a:r>
            <a:r>
              <a:rPr lang="en-US" sz="2400" i="1" dirty="0"/>
              <a:t>look</a:t>
            </a:r>
            <a:r>
              <a:rPr lang="en-US" sz="2400" dirty="0"/>
              <a:t>-like verbs in English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A7704-60F0-9DEF-2CD2-C5B149CD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6B1D-6B99-0924-CB7B-CDE611ED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93E-91CC-B278-E98B-5C7CC2B5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CEF8-F99F-6CDD-CEE5-0D522F5D7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Testing (non-)</a:t>
            </a:r>
            <a:r>
              <a:rPr lang="en-US" dirty="0" err="1"/>
              <a:t>factivity</a:t>
            </a:r>
            <a:r>
              <a:rPr lang="en-US" dirty="0"/>
              <a:t> of </a:t>
            </a:r>
            <a:r>
              <a:rPr lang="en-US" i="1" dirty="0"/>
              <a:t>look</a:t>
            </a:r>
            <a:r>
              <a:rPr lang="en-US" dirty="0"/>
              <a:t> when coerced into a sentential complement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BBE0C-FAED-5248-A40E-D59DE22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67-BCD9-8747-3697-982F35FD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negation as test of </a:t>
            </a:r>
            <a:r>
              <a:rPr lang="en-US" dirty="0" err="1"/>
              <a:t>factivity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E39C-C88A-0B6A-6856-90342462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Meg doesn’t know that Sally like apples more than oranges.</a:t>
            </a:r>
          </a:p>
          <a:p>
            <a:pPr lvl="1"/>
            <a:r>
              <a:rPr lang="en-US" dirty="0"/>
              <a:t>Presupposed: Sally likes apples more than oranges. (</a:t>
            </a:r>
            <a:r>
              <a:rPr lang="en-US" dirty="0" err="1"/>
              <a:t>factive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Meg doesn’t see that Sally like apples more than oranges.</a:t>
            </a:r>
          </a:p>
          <a:p>
            <a:pPr lvl="1"/>
            <a:r>
              <a:rPr lang="en-US" dirty="0"/>
              <a:t>Presupposed: Sally likes apples more than oranges. (</a:t>
            </a:r>
            <a:r>
              <a:rPr lang="en-US" dirty="0" err="1"/>
              <a:t>factive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Meg doesn’t think that Sally like apples more than oranges.</a:t>
            </a:r>
          </a:p>
          <a:p>
            <a:pPr lvl="1"/>
            <a:r>
              <a:rPr lang="en-US" dirty="0"/>
              <a:t>Not presupposed (non-</a:t>
            </a:r>
            <a:r>
              <a:rPr lang="en-US" dirty="0" err="1"/>
              <a:t>factive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Typically interpreted as Sally doesn’t like apples more than oranges.</a:t>
            </a:r>
          </a:p>
          <a:p>
            <a:pPr lvl="1"/>
            <a:endParaRPr lang="en-US" dirty="0"/>
          </a:p>
          <a:p>
            <a:r>
              <a:rPr lang="en-US" dirty="0"/>
              <a:t>Meg doesn’t look that Sally like apples more than oranges.</a:t>
            </a:r>
          </a:p>
          <a:p>
            <a:pPr lvl="1"/>
            <a:r>
              <a:rPr lang="en-US" dirty="0"/>
              <a:t>?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61F6-9C74-9D2C-C214-4598B765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70C2-FBB1-A7BC-4B1D-FA95E621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E58B-124B-0788-5FB7-6E1DFC28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Monolingual American English adult speakers recruited from Prolific</a:t>
            </a:r>
          </a:p>
          <a:p>
            <a:endParaRPr lang="en-US" dirty="0"/>
          </a:p>
          <a:p>
            <a:r>
              <a:rPr lang="en-US" dirty="0"/>
              <a:t>2AFC task – Which does Sally like more, apples or oranges?</a:t>
            </a:r>
          </a:p>
          <a:p>
            <a:pPr lvl="1"/>
            <a:r>
              <a:rPr lang="en-US" dirty="0"/>
              <a:t>Total 60 trials</a:t>
            </a:r>
          </a:p>
          <a:p>
            <a:pPr lvl="1"/>
            <a:r>
              <a:rPr lang="en-US" dirty="0"/>
              <a:t>4 matrix negation trials per verb (know, think, see, look, and a nonce word)</a:t>
            </a:r>
          </a:p>
          <a:p>
            <a:pPr lvl="1"/>
            <a:r>
              <a:rPr lang="en-US" dirty="0"/>
              <a:t>4 no-negation fillers and 4 embedded negation fillers per verb</a:t>
            </a:r>
          </a:p>
          <a:p>
            <a:endParaRPr lang="en-US" dirty="0"/>
          </a:p>
          <a:p>
            <a:r>
              <a:rPr lang="en-US" dirty="0"/>
              <a:t>Version A</a:t>
            </a:r>
            <a:r>
              <a:rPr lang="en-MY" dirty="0"/>
              <a:t> (N = 40)</a:t>
            </a:r>
          </a:p>
          <a:p>
            <a:r>
              <a:rPr lang="en-MY" dirty="0"/>
              <a:t>Version B (N = 40)</a:t>
            </a:r>
          </a:p>
          <a:p>
            <a:r>
              <a:rPr lang="en-MY" dirty="0"/>
              <a:t>Inverted version (N = 40)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6BD6-68FD-1F52-0EE5-3D312DDC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414-5F43-56DE-DCF2-AA5889CF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EA76-1AA0-7E28-A602-9A99253D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A – minimal instructions</a:t>
            </a:r>
          </a:p>
          <a:p>
            <a:pPr lvl="1"/>
            <a:r>
              <a:rPr lang="en-US" dirty="0"/>
              <a:t>“You will read a sentence that will act as a clue for you to help you answer the question”</a:t>
            </a:r>
          </a:p>
          <a:p>
            <a:endParaRPr lang="en-US" dirty="0"/>
          </a:p>
          <a:p>
            <a:r>
              <a:rPr lang="en-US" dirty="0"/>
              <a:t>Version B – facilitate </a:t>
            </a:r>
            <a:r>
              <a:rPr lang="en-MY" dirty="0"/>
              <a:t>meaning extension</a:t>
            </a:r>
          </a:p>
          <a:p>
            <a:pPr lvl="1"/>
            <a:r>
              <a:rPr lang="en-MY" dirty="0"/>
              <a:t>Instructions to emphasize that the sentences are from a “dialect” of English</a:t>
            </a:r>
          </a:p>
          <a:p>
            <a:pPr lvl="2"/>
            <a:r>
              <a:rPr lang="en-MY" dirty="0"/>
              <a:t>to avoid participants dismissing the </a:t>
            </a:r>
            <a:r>
              <a:rPr lang="en-MY" i="1" dirty="0"/>
              <a:t>look</a:t>
            </a:r>
            <a:r>
              <a:rPr lang="en-MY" dirty="0"/>
              <a:t>-sentences as ungrammatical and answering randomly</a:t>
            </a:r>
          </a:p>
          <a:p>
            <a:pPr lvl="1"/>
            <a:endParaRPr lang="en-MY" dirty="0"/>
          </a:p>
          <a:p>
            <a:pPr lvl="1"/>
            <a:r>
              <a:rPr lang="en-US" dirty="0"/>
              <a:t>Practice trials to emphasize that this dialect has unique meaning extensions that aren’t found in standard English</a:t>
            </a:r>
          </a:p>
          <a:p>
            <a:pPr lvl="2"/>
            <a:r>
              <a:rPr lang="en-US" dirty="0"/>
              <a:t>to encourage participants to actively interpret </a:t>
            </a:r>
            <a:r>
              <a:rPr lang="en-MY" i="1" dirty="0"/>
              <a:t>look</a:t>
            </a:r>
            <a:r>
              <a:rPr lang="en-MY" dirty="0"/>
              <a:t>-sentences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B693-2288-5DB3-0BB5-0DB598EB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0905-4E5E-313E-E58E-44EAD8EC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19" name="Content Placeholder 18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137ED37F-ED83-288A-D5A0-C732D4A226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5"/>
          <a:stretch/>
        </p:blipFill>
        <p:spPr>
          <a:xfrm>
            <a:off x="635000" y="698500"/>
            <a:ext cx="7496277" cy="5461000"/>
          </a:xfrm>
        </p:spPr>
      </p:pic>
    </p:spTree>
    <p:extLst>
      <p:ext uri="{BB962C8B-B14F-4D97-AF65-F5344CB8AC3E}">
        <p14:creationId xmlns:p14="http://schemas.microsoft.com/office/powerpoint/2010/main" val="334117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AF5A-D5A7-9BDE-09EF-3FD37FD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blocks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5301-7E70-5BA8-8B11-C4CDC42E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and B versions</a:t>
            </a:r>
          </a:p>
          <a:p>
            <a:pPr lvl="1"/>
            <a:r>
              <a:rPr lang="en-US" dirty="0"/>
              <a:t>Block 1: know + think</a:t>
            </a:r>
          </a:p>
          <a:p>
            <a:pPr lvl="1"/>
            <a:r>
              <a:rPr lang="en-US" dirty="0"/>
              <a:t>Block 2: </a:t>
            </a:r>
            <a:r>
              <a:rPr lang="en-US" b="1" dirty="0"/>
              <a:t>look</a:t>
            </a:r>
            <a:r>
              <a:rPr lang="en-US" dirty="0"/>
              <a:t> + (know + think)</a:t>
            </a:r>
          </a:p>
          <a:p>
            <a:pPr lvl="1"/>
            <a:r>
              <a:rPr lang="en-US" dirty="0"/>
              <a:t>Block 3: NONCE + see + (know + think)</a:t>
            </a:r>
          </a:p>
          <a:p>
            <a:endParaRPr lang="en-US" dirty="0"/>
          </a:p>
          <a:p>
            <a:r>
              <a:rPr lang="en-US" dirty="0"/>
              <a:t>Inverted version</a:t>
            </a:r>
          </a:p>
          <a:p>
            <a:pPr lvl="1"/>
            <a:r>
              <a:rPr lang="en-US" dirty="0"/>
              <a:t>Block 1: know + think</a:t>
            </a:r>
          </a:p>
          <a:p>
            <a:pPr lvl="1"/>
            <a:r>
              <a:rPr lang="en-US" dirty="0"/>
              <a:t>Block 2: NONCE + (know + think)</a:t>
            </a:r>
          </a:p>
          <a:p>
            <a:pPr lvl="1"/>
            <a:r>
              <a:rPr lang="en-US" dirty="0"/>
              <a:t>Block 3: </a:t>
            </a:r>
            <a:r>
              <a:rPr lang="en-US" b="1" dirty="0"/>
              <a:t>look</a:t>
            </a:r>
            <a:r>
              <a:rPr lang="en-US" dirty="0"/>
              <a:t> + (know + think)</a:t>
            </a:r>
          </a:p>
          <a:p>
            <a:pPr lvl="1"/>
            <a:r>
              <a:rPr lang="en-US" dirty="0"/>
              <a:t>Block 4: see + (know + think)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BBFAF-09C8-AF5F-2AB8-3821799C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0905-4E5E-313E-E58E-44EAD8EC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19" name="Content Placeholder 18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137ED37F-ED83-288A-D5A0-C732D4A226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440"/>
          <a:stretch/>
        </p:blipFill>
        <p:spPr>
          <a:xfrm>
            <a:off x="635000" y="698500"/>
            <a:ext cx="10970191" cy="5461000"/>
          </a:xfrm>
        </p:spPr>
      </p:pic>
    </p:spTree>
    <p:extLst>
      <p:ext uri="{BB962C8B-B14F-4D97-AF65-F5344CB8AC3E}">
        <p14:creationId xmlns:p14="http://schemas.microsoft.com/office/powerpoint/2010/main" val="354498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B56-E0F4-D828-556F-F6A5A142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 Summary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E83F-774D-E02C-D5C3-4F023CCD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957855" cy="4206240"/>
          </a:xfrm>
        </p:spPr>
        <p:txBody>
          <a:bodyPr>
            <a:normAutofit/>
          </a:bodyPr>
          <a:lstStyle/>
          <a:p>
            <a:r>
              <a:rPr lang="en-US" dirty="0"/>
              <a:t>The pattern of results is stable across all versions</a:t>
            </a:r>
          </a:p>
          <a:p>
            <a:r>
              <a:rPr lang="en-US" i="1" dirty="0"/>
              <a:t>See</a:t>
            </a:r>
            <a:r>
              <a:rPr lang="en-US" dirty="0"/>
              <a:t> shows a </a:t>
            </a:r>
            <a:r>
              <a:rPr lang="en-US" dirty="0" err="1"/>
              <a:t>factive</a:t>
            </a:r>
            <a:r>
              <a:rPr lang="en-US" dirty="0"/>
              <a:t> patterns of results, albeit with more variability than </a:t>
            </a:r>
            <a:r>
              <a:rPr lang="en-US" i="1" dirty="0"/>
              <a:t>know</a:t>
            </a:r>
          </a:p>
          <a:p>
            <a:endParaRPr lang="en-MY" dirty="0"/>
          </a:p>
          <a:p>
            <a:r>
              <a:rPr lang="en-MY" i="1" dirty="0"/>
              <a:t>Look</a:t>
            </a:r>
            <a:r>
              <a:rPr lang="en-MY" dirty="0"/>
              <a:t> and nonce trials are not significantly different from chance, showing neither </a:t>
            </a:r>
            <a:r>
              <a:rPr lang="en-MY" i="1" dirty="0"/>
              <a:t>know</a:t>
            </a:r>
            <a:r>
              <a:rPr lang="en-MY" dirty="0"/>
              <a:t>-like nor </a:t>
            </a:r>
            <a:r>
              <a:rPr lang="en-MY" i="1" dirty="0"/>
              <a:t>think</a:t>
            </a:r>
            <a:r>
              <a:rPr lang="en-MY" dirty="0"/>
              <a:t>-like patterns</a:t>
            </a:r>
          </a:p>
          <a:p>
            <a:pPr lvl="1"/>
            <a:r>
              <a:rPr lang="en-MY" dirty="0"/>
              <a:t>This suggests that </a:t>
            </a:r>
            <a:r>
              <a:rPr lang="en-MY" i="1" dirty="0"/>
              <a:t>look</a:t>
            </a:r>
            <a:r>
              <a:rPr lang="en-MY" dirty="0"/>
              <a:t> isn’t automatically grouped with </a:t>
            </a:r>
            <a:r>
              <a:rPr lang="en-MY" i="1" dirty="0"/>
              <a:t>see</a:t>
            </a:r>
            <a:r>
              <a:rPr lang="en-MY" dirty="0"/>
              <a:t> and assumed to be </a:t>
            </a:r>
            <a:r>
              <a:rPr lang="en-MY" dirty="0" err="1"/>
              <a:t>factive</a:t>
            </a:r>
            <a:endParaRPr lang="en-MY" dirty="0"/>
          </a:p>
          <a:p>
            <a:pPr lvl="1"/>
            <a:r>
              <a:rPr lang="en-MY" dirty="0"/>
              <a:t>But it also suggests that meaning extension may not be sufficient for learning the non-</a:t>
            </a:r>
            <a:r>
              <a:rPr lang="en-MY" dirty="0" err="1"/>
              <a:t>factive</a:t>
            </a:r>
            <a:r>
              <a:rPr lang="en-MY" dirty="0"/>
              <a:t> property of </a:t>
            </a:r>
            <a:r>
              <a:rPr lang="en-MY" i="1" dirty="0" err="1"/>
              <a:t>kan</a:t>
            </a:r>
            <a:endParaRPr lang="en-MY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02646-AD84-37B7-E230-E58D61D4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18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518DD8CE-A95E-BB89-7678-18F3C20A9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3" r="-440"/>
          <a:stretch/>
        </p:blipFill>
        <p:spPr>
          <a:xfrm>
            <a:off x="8386916" y="698500"/>
            <a:ext cx="3473914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72F8-C544-979A-342D-BE7F168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see</a:t>
            </a:r>
            <a:r>
              <a:rPr lang="en-US" dirty="0"/>
              <a:t> (visual) and </a:t>
            </a:r>
            <a:r>
              <a:rPr lang="en-US" i="1" dirty="0"/>
              <a:t>see that</a:t>
            </a:r>
            <a:r>
              <a:rPr lang="en-US" dirty="0"/>
              <a:t> (belief)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1B78-8F8E-E2F1-CE57-965F761F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saw Jo arrive at the party. 				Small clause</a:t>
            </a:r>
          </a:p>
          <a:p>
            <a:pPr lvl="1"/>
            <a:r>
              <a:rPr lang="en-US" dirty="0"/>
              <a:t>Visual usage</a:t>
            </a:r>
          </a:p>
          <a:p>
            <a:pPr lvl="1"/>
            <a:r>
              <a:rPr lang="en-US" dirty="0"/>
              <a:t>Used to report an observed visual event, such as Jo walking in through the door.</a:t>
            </a:r>
          </a:p>
          <a:p>
            <a:endParaRPr lang="en-US" dirty="0"/>
          </a:p>
          <a:p>
            <a:r>
              <a:rPr lang="en-US" dirty="0"/>
              <a:t>I see that Jo has arrived at the party.			Sentential complement</a:t>
            </a:r>
          </a:p>
          <a:p>
            <a:pPr lvl="1"/>
            <a:r>
              <a:rPr lang="en-US" dirty="0"/>
              <a:t>Belief / Inferential usage</a:t>
            </a:r>
          </a:p>
          <a:p>
            <a:pPr lvl="1"/>
            <a:r>
              <a:rPr lang="en-US" dirty="0"/>
              <a:t>Used to report a belief formed through inference</a:t>
            </a:r>
          </a:p>
          <a:p>
            <a:pPr lvl="1"/>
            <a:r>
              <a:rPr lang="en-US" dirty="0"/>
              <a:t>Compatible with both direct evidence such as seeing Jo walk in, and indirect evidence such as seeing Jo’s shoes by the door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1046E-DFCB-9A39-0BBE-1243E28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693-E4C9-8A2A-849E-5A125F5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(planned)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3A20-CA4A-A75B-319D-32F205279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Generalizability of </a:t>
            </a:r>
            <a:r>
              <a:rPr lang="en-US" i="1" dirty="0"/>
              <a:t>see</a:t>
            </a:r>
            <a:r>
              <a:rPr lang="en-US" dirty="0"/>
              <a:t> and </a:t>
            </a:r>
            <a:r>
              <a:rPr lang="en-US" i="1" dirty="0"/>
              <a:t>look</a:t>
            </a:r>
            <a:r>
              <a:rPr lang="en-US" dirty="0"/>
              <a:t> patterns to other </a:t>
            </a:r>
            <a:r>
              <a:rPr lang="en-US" i="1" dirty="0"/>
              <a:t>see</a:t>
            </a:r>
            <a:r>
              <a:rPr lang="en-US" dirty="0"/>
              <a:t>-like and </a:t>
            </a:r>
            <a:r>
              <a:rPr lang="en-US" i="1" dirty="0"/>
              <a:t>look</a:t>
            </a:r>
            <a:r>
              <a:rPr lang="en-US" dirty="0"/>
              <a:t>-like verbs in English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AFE0-B12C-CCB7-8631-40D8CC77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FDCF-567A-7098-E6A4-A7FD4A6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 of Look and See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561D-F364-EE8C-7AAB-723A61CC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Verbs of visual perception</a:t>
            </a:r>
          </a:p>
          <a:p>
            <a:pPr lvl="1"/>
            <a:r>
              <a:rPr lang="en-US" dirty="0"/>
              <a:t>Perceive, observe, glimpse, glance, peek,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MY" dirty="0"/>
          </a:p>
          <a:p>
            <a:r>
              <a:rPr lang="en-MY" dirty="0"/>
              <a:t>Are </a:t>
            </a:r>
            <a:r>
              <a:rPr lang="en-MY" i="1" dirty="0"/>
              <a:t>see</a:t>
            </a:r>
            <a:r>
              <a:rPr lang="en-MY" dirty="0"/>
              <a:t>-like verbs </a:t>
            </a:r>
            <a:r>
              <a:rPr lang="en-MY" dirty="0" err="1"/>
              <a:t>factive</a:t>
            </a:r>
            <a:r>
              <a:rPr lang="en-MY" dirty="0"/>
              <a:t>, and </a:t>
            </a:r>
            <a:r>
              <a:rPr lang="en-MY" i="1" dirty="0"/>
              <a:t>look</a:t>
            </a:r>
            <a:r>
              <a:rPr lang="en-MY" dirty="0"/>
              <a:t>-like verbs non-</a:t>
            </a:r>
            <a:r>
              <a:rPr lang="en-MY" dirty="0" err="1"/>
              <a:t>factive</a:t>
            </a:r>
            <a:r>
              <a:rPr lang="en-MY" dirty="0"/>
              <a:t>?</a:t>
            </a:r>
          </a:p>
          <a:p>
            <a:r>
              <a:rPr lang="en-MY" dirty="0"/>
              <a:t>Is it categorical or gradient? (e.g., the more see-like a verb is, the more likely for it to show </a:t>
            </a:r>
            <a:r>
              <a:rPr lang="en-MY" dirty="0" err="1"/>
              <a:t>factive</a:t>
            </a:r>
            <a:r>
              <a:rPr lang="en-MY" dirty="0"/>
              <a:t> patterns?)</a:t>
            </a:r>
          </a:p>
          <a:p>
            <a:endParaRPr lang="en-MY" dirty="0"/>
          </a:p>
          <a:p>
            <a:r>
              <a:rPr lang="en-MY" dirty="0"/>
              <a:t>Feedback welcome on the proposed experiment design (pretest and main experiment)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A302-4E16-BAA6-07A5-F05FD4A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18D8-D1C2-E9C8-1E6E-F6074C54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2B2E-BCC9-9042-B5A7-3F53D1BD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obtain ratings of how </a:t>
            </a:r>
            <a:r>
              <a:rPr lang="en-US" i="1" dirty="0"/>
              <a:t>see</a:t>
            </a:r>
            <a:r>
              <a:rPr lang="en-US" dirty="0"/>
              <a:t>-like or </a:t>
            </a:r>
            <a:r>
              <a:rPr lang="en-US" i="1" dirty="0"/>
              <a:t>look</a:t>
            </a:r>
            <a:r>
              <a:rPr lang="en-US" dirty="0"/>
              <a:t>-like a verb is?</a:t>
            </a:r>
          </a:p>
          <a:p>
            <a:r>
              <a:rPr lang="en-US" dirty="0"/>
              <a:t>Option 1: Rating scale of semantic similarity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E655-16BE-8640-416A-D15DD4A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video&#10;&#10;Description automatically generated">
            <a:extLst>
              <a:ext uri="{FF2B5EF4-FFF2-40B4-BE49-F238E27FC236}">
                <a16:creationId xmlns:a16="http://schemas.microsoft.com/office/drawing/2014/main" id="{958E067D-7E5A-DE61-2342-4C66EA588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9"/>
          <a:stretch/>
        </p:blipFill>
        <p:spPr>
          <a:xfrm>
            <a:off x="6094959" y="3288397"/>
            <a:ext cx="5815705" cy="1776668"/>
          </a:xfrm>
          <a:prstGeom prst="rect">
            <a:avLst/>
          </a:prstGeom>
        </p:spPr>
      </p:pic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B02A4A5C-10B8-6855-A3E5-CC5256154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6"/>
          <a:stretch/>
        </p:blipFill>
        <p:spPr>
          <a:xfrm>
            <a:off x="614252" y="3288397"/>
            <a:ext cx="5196613" cy="24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0503-0040-647C-BA8A-D731416E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achievement verbs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09F-4521-B124-38CA-228B8637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Option 2: Acceptability judgment using diagnostics of achievement verbs (Levin, 2009)</a:t>
            </a:r>
          </a:p>
          <a:p>
            <a:endParaRPr lang="en-US" dirty="0"/>
          </a:p>
          <a:p>
            <a:r>
              <a:rPr lang="en-US" dirty="0"/>
              <a:t>Duration:  She saw the box for 10 minutes. / She looked at the box for 10 minutes.</a:t>
            </a:r>
          </a:p>
          <a:p>
            <a:r>
              <a:rPr lang="en-US" dirty="0"/>
              <a:t>Stop: She stopped seeing the box. / She stopped looking at the box.</a:t>
            </a:r>
          </a:p>
          <a:p>
            <a:r>
              <a:rPr lang="en-MY" dirty="0"/>
              <a:t>Carefully: </a:t>
            </a:r>
            <a:r>
              <a:rPr lang="en-US" dirty="0"/>
              <a:t>She carefully saw the box. / She carefully looked at the box.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81A6-E2BA-2875-503A-86B5604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FEE10053-3D57-0FAE-B5E8-EF4749B3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" b="18836"/>
          <a:stretch/>
        </p:blipFill>
        <p:spPr>
          <a:xfrm>
            <a:off x="2766389" y="4817806"/>
            <a:ext cx="6659221" cy="14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67-BCD9-8747-3697-982F35FD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negation task (Like exp 1)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E39C-C88A-0B6A-6856-90342462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Meg doesn’t perceive that Sally like apples more than oranges.</a:t>
            </a:r>
          </a:p>
          <a:p>
            <a:pPr lvl="1"/>
            <a:endParaRPr lang="en-US" dirty="0"/>
          </a:p>
          <a:p>
            <a:r>
              <a:rPr lang="en-US" dirty="0"/>
              <a:t>Meg doesn’t glimpse that Sally like apples more than oranges.</a:t>
            </a:r>
          </a:p>
          <a:p>
            <a:pPr lvl="1"/>
            <a:endParaRPr lang="en-US" dirty="0"/>
          </a:p>
          <a:p>
            <a:r>
              <a:rPr lang="en-US" dirty="0"/>
              <a:t>Meg doesn’t glance that Sally like apples more than oranges.</a:t>
            </a:r>
          </a:p>
          <a:p>
            <a:pPr lvl="1"/>
            <a:endParaRPr lang="en-US" dirty="0"/>
          </a:p>
          <a:p>
            <a:r>
              <a:rPr lang="en-US" dirty="0"/>
              <a:t>Meg doesn’t peek that Sally like apples more than oranges.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61F6-9C74-9D2C-C214-4598B765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1452-DECE-5802-F016-8ED95CA8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directions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779D2-5FFD-CC3D-888F-6F4EDE9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5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3462-3B24-E19D-26CF-4AC342DA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D78-8914-9D5B-4998-7B84FA2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Dichotomy between English and Mandarin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32C0FD-A192-0D83-6924-2D4EE6D162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3325" y="2011363"/>
          <a:ext cx="9783765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56753">
                  <a:extLst>
                    <a:ext uri="{9D8B030D-6E8A-4147-A177-3AD203B41FA5}">
                      <a16:colId xmlns:a16="http://schemas.microsoft.com/office/drawing/2014/main" val="1515512700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68300114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01519833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828621888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16752375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MY" sz="2400" dirty="0"/>
                    </a:p>
                  </a:txBody>
                  <a:tcPr marL="85076" marR="85076"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achievement</a:t>
                      </a:r>
                      <a:endParaRPr lang="en-MY" sz="2400" dirty="0"/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exploration</a:t>
                      </a:r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121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28185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English</a:t>
                      </a:r>
                    </a:p>
                    <a:p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look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Non-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factive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3713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Mandarin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Kandao</a:t>
                      </a:r>
                      <a:r>
                        <a:rPr lang="en-US" sz="2400" dirty="0"/>
                        <a:t> </a:t>
                      </a:r>
                      <a:r>
                        <a:rPr lang="zh-CN" altLang="en-US" sz="2400" dirty="0"/>
                        <a:t>看到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Factive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Kan </a:t>
                      </a:r>
                      <a:r>
                        <a:rPr lang="zh-CN" altLang="en-US" sz="2400" dirty="0"/>
                        <a:t>看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non-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14736014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EAAA-1A0A-91E2-FBD7-165EC39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623-0E39-7D7B-6440-10D1F26A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Kandao</a:t>
            </a:r>
            <a:r>
              <a:rPr lang="en-US" dirty="0"/>
              <a:t> </a:t>
            </a:r>
            <a:r>
              <a:rPr lang="en-US" dirty="0" err="1"/>
              <a:t>factive</a:t>
            </a:r>
            <a:r>
              <a:rPr lang="en-US" dirty="0"/>
              <a:t>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BD95-6FAB-86AB-9463-42EAE4DD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kandao</a:t>
            </a:r>
            <a:r>
              <a:rPr lang="en-US" dirty="0"/>
              <a:t> can take a sentential complement like </a:t>
            </a:r>
            <a:r>
              <a:rPr lang="en-US" i="1" dirty="0" err="1"/>
              <a:t>kan</a:t>
            </a:r>
            <a:r>
              <a:rPr lang="en-US" dirty="0"/>
              <a:t>, despite not typically considered a belief verb</a:t>
            </a:r>
          </a:p>
          <a:p>
            <a:r>
              <a:rPr lang="zh-CN" altLang="en-US" sz="2000" dirty="0">
                <a:latin typeface="Arial"/>
                <a:ea typeface="宋体"/>
                <a:cs typeface="Arial"/>
              </a:rPr>
              <a:t>你     看 到   她   的         衣服      是   红    的 。</a:t>
            </a:r>
            <a:r>
              <a:rPr lang="en-US" sz="2000" dirty="0">
                <a:latin typeface="Arial"/>
                <a:cs typeface="Arial"/>
              </a:rPr>
              <a:t>(from CHILDES)</a:t>
            </a:r>
          </a:p>
          <a:p>
            <a:r>
              <a:rPr lang="en-US" sz="2000" dirty="0">
                <a:latin typeface="Arial"/>
                <a:cs typeface="Arial"/>
              </a:rPr>
              <a:t>You  see      her poss.   clothes   be   red -de</a:t>
            </a:r>
          </a:p>
          <a:p>
            <a:r>
              <a:rPr lang="en-MY" sz="2000" dirty="0">
                <a:latin typeface="Arial"/>
                <a:cs typeface="Arial"/>
              </a:rPr>
              <a:t>You saw that her clothes were red. / You see that her clothes are red.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667B-BA2B-4E72-D2DB-02E690BD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67-BCD9-8747-3697-982F35FD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this test in Mandarin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E39C-C88A-0B6A-6856-90342462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看 </a:t>
            </a:r>
            <a:r>
              <a:rPr lang="en-US" altLang="zh-CN" i="1" dirty="0" err="1"/>
              <a:t>kan</a:t>
            </a:r>
            <a:r>
              <a:rPr lang="zh-CN" altLang="en-US" dirty="0"/>
              <a:t> </a:t>
            </a:r>
            <a:r>
              <a:rPr lang="en-US" altLang="zh-CN" dirty="0"/>
              <a:t>cannot be negated, so we cannot directly test its </a:t>
            </a:r>
            <a:r>
              <a:rPr lang="en-US" altLang="zh-CN" dirty="0" err="1"/>
              <a:t>factivity</a:t>
            </a:r>
            <a:endParaRPr lang="en-MY" altLang="zh-CN" dirty="0"/>
          </a:p>
          <a:p>
            <a:endParaRPr lang="en-US" dirty="0"/>
          </a:p>
          <a:p>
            <a:r>
              <a:rPr lang="en-US" dirty="0"/>
              <a:t>Another complication: Negation for states and actions are different</a:t>
            </a:r>
          </a:p>
          <a:p>
            <a:pPr lvl="1"/>
            <a:r>
              <a:rPr lang="zh-CN" altLang="en-US" dirty="0"/>
              <a:t>没 </a:t>
            </a:r>
            <a:r>
              <a:rPr lang="en-US" altLang="zh-CN" dirty="0" err="1"/>
              <a:t>mei</a:t>
            </a:r>
            <a:r>
              <a:rPr lang="en-US" altLang="zh-CN" dirty="0"/>
              <a:t> vs </a:t>
            </a:r>
            <a:r>
              <a:rPr lang="zh-CN" altLang="en-US" dirty="0"/>
              <a:t>不 </a:t>
            </a:r>
            <a:r>
              <a:rPr lang="en-US" altLang="zh-CN" dirty="0" err="1"/>
              <a:t>bu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知道 </a:t>
            </a:r>
            <a:r>
              <a:rPr lang="en-US" altLang="zh-CN" dirty="0" err="1"/>
              <a:t>z</a:t>
            </a:r>
            <a:r>
              <a:rPr lang="en-US" dirty="0" err="1"/>
              <a:t>hidao</a:t>
            </a:r>
            <a:r>
              <a:rPr lang="en-US" dirty="0"/>
              <a:t> (know) and </a:t>
            </a:r>
            <a:r>
              <a:rPr lang="zh-CN" altLang="en-US" dirty="0"/>
              <a:t>觉得 </a:t>
            </a:r>
            <a:r>
              <a:rPr lang="en-US" dirty="0" err="1"/>
              <a:t>juede</a:t>
            </a:r>
            <a:r>
              <a:rPr lang="en-US" dirty="0"/>
              <a:t> (think) are negated using </a:t>
            </a:r>
            <a:r>
              <a:rPr lang="zh-CN" altLang="en-US" dirty="0"/>
              <a:t>不 </a:t>
            </a:r>
            <a:r>
              <a:rPr lang="en-US" altLang="zh-CN" dirty="0" err="1"/>
              <a:t>bu</a:t>
            </a:r>
            <a:endParaRPr lang="en-US" altLang="zh-CN" dirty="0"/>
          </a:p>
          <a:p>
            <a:pPr lvl="1"/>
            <a:r>
              <a:rPr lang="zh-CN" altLang="en-US" dirty="0"/>
              <a:t>看到 </a:t>
            </a:r>
            <a:r>
              <a:rPr lang="en-MY" altLang="zh-CN" dirty="0"/>
              <a:t>k</a:t>
            </a:r>
            <a:r>
              <a:rPr lang="en-US" dirty="0" err="1"/>
              <a:t>andao</a:t>
            </a:r>
            <a:r>
              <a:rPr lang="en-US" dirty="0"/>
              <a:t> is negated using </a:t>
            </a:r>
            <a:r>
              <a:rPr lang="zh-CN" altLang="en-US" dirty="0"/>
              <a:t>没 </a:t>
            </a:r>
            <a:r>
              <a:rPr lang="en-US" altLang="zh-CN" dirty="0" err="1"/>
              <a:t>mei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61F6-9C74-9D2C-C214-4598B765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FD49-EE12-D974-2B42-0FCFEA7C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134A-108C-8C54-16D7-168F5D97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Seeing = Knowing while Looking ≠ Knowing?</a:t>
            </a:r>
          </a:p>
          <a:p>
            <a:endParaRPr lang="en-US" dirty="0"/>
          </a:p>
          <a:p>
            <a:r>
              <a:rPr lang="en-US" dirty="0"/>
              <a:t>Coercion of </a:t>
            </a:r>
            <a:r>
              <a:rPr lang="en-US" i="1" dirty="0"/>
              <a:t>look</a:t>
            </a:r>
            <a:r>
              <a:rPr lang="en-US" dirty="0"/>
              <a:t> into a sentential complement frame shows patterns that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from </a:t>
            </a:r>
            <a:r>
              <a:rPr lang="en-US" i="1" dirty="0"/>
              <a:t>see </a:t>
            </a:r>
            <a:r>
              <a:rPr lang="en-US" dirty="0"/>
              <a:t>(learners do not automatically group all visual verbs together)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Neither clearly </a:t>
            </a:r>
            <a:r>
              <a:rPr lang="en-US" dirty="0" err="1"/>
              <a:t>factive</a:t>
            </a:r>
            <a:r>
              <a:rPr lang="en-US" dirty="0"/>
              <a:t> nor non-</a:t>
            </a:r>
            <a:r>
              <a:rPr lang="en-US" dirty="0" err="1"/>
              <a:t>factive</a:t>
            </a:r>
            <a:r>
              <a:rPr lang="en-US" dirty="0"/>
              <a:t> (meaning extension insufficient?)</a:t>
            </a:r>
          </a:p>
          <a:p>
            <a:endParaRPr lang="en-US" dirty="0"/>
          </a:p>
          <a:p>
            <a:r>
              <a:rPr lang="en-US" dirty="0"/>
              <a:t>Future studies aimed to more directly explore the seeing = knowing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DEE87-692E-10D6-5510-0FF9461E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72F8-C544-979A-342D-BE7F168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visual-belief usages for </a:t>
            </a:r>
            <a:r>
              <a:rPr lang="zh-CN" altLang="en-US" dirty="0"/>
              <a:t>看 </a:t>
            </a:r>
            <a:r>
              <a:rPr lang="en-US" i="1" dirty="0" err="1"/>
              <a:t>kan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1B78-8F8E-E2F1-CE57-965F761F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 </a:t>
            </a:r>
            <a:r>
              <a:rPr lang="en-US" dirty="0" err="1"/>
              <a:t>kan</a:t>
            </a:r>
            <a:r>
              <a:rPr lang="en-US" dirty="0"/>
              <a:t>    ta     </a:t>
            </a:r>
            <a:r>
              <a:rPr lang="en-US" dirty="0" err="1"/>
              <a:t>zou</a:t>
            </a:r>
            <a:r>
              <a:rPr lang="en-US" dirty="0"/>
              <a:t>     </a:t>
            </a:r>
            <a:r>
              <a:rPr lang="en-US" dirty="0" err="1"/>
              <a:t>jing</a:t>
            </a:r>
            <a:r>
              <a:rPr lang="en-US" dirty="0"/>
              <a:t>     </a:t>
            </a:r>
            <a:r>
              <a:rPr lang="en-US" dirty="0" err="1"/>
              <a:t>lai</a:t>
            </a:r>
            <a:r>
              <a:rPr lang="en-US" dirty="0"/>
              <a:t>. 				Small clause</a:t>
            </a:r>
            <a:br>
              <a:rPr lang="en-US" dirty="0"/>
            </a:br>
            <a:r>
              <a:rPr lang="en-US" dirty="0"/>
              <a:t>I       see   she   walk  enter  come</a:t>
            </a:r>
            <a:br>
              <a:rPr lang="en-US" dirty="0"/>
            </a:br>
            <a:r>
              <a:rPr lang="en-US" i="1" dirty="0"/>
              <a:t>Translation: I watched/saw her walk in.</a:t>
            </a:r>
          </a:p>
          <a:p>
            <a:pPr lvl="1"/>
            <a:r>
              <a:rPr lang="en-US" dirty="0"/>
              <a:t>Visual usage</a:t>
            </a:r>
          </a:p>
          <a:p>
            <a:endParaRPr lang="en-US" dirty="0"/>
          </a:p>
          <a:p>
            <a:r>
              <a:rPr lang="en-US" dirty="0"/>
              <a:t>Wo </a:t>
            </a:r>
            <a:r>
              <a:rPr lang="en-US" dirty="0" err="1"/>
              <a:t>kan</a:t>
            </a:r>
            <a:r>
              <a:rPr lang="en-US" dirty="0"/>
              <a:t>     ta     </a:t>
            </a:r>
            <a:r>
              <a:rPr lang="en-US" dirty="0" err="1"/>
              <a:t>dao</a:t>
            </a:r>
            <a:r>
              <a:rPr lang="en-US" dirty="0"/>
              <a:t>      le. 				Sentential complement</a:t>
            </a:r>
            <a:br>
              <a:rPr lang="en-US" dirty="0"/>
            </a:br>
            <a:r>
              <a:rPr lang="en-US" dirty="0"/>
              <a:t>I      think   she  arrive -complete</a:t>
            </a:r>
            <a:br>
              <a:rPr lang="en-US" dirty="0"/>
            </a:br>
            <a:r>
              <a:rPr lang="en-US" i="1" dirty="0"/>
              <a:t>Translation: I think she has arrived.</a:t>
            </a:r>
          </a:p>
          <a:p>
            <a:pPr lvl="1"/>
            <a:r>
              <a:rPr lang="en-US" dirty="0"/>
              <a:t>Belief / Inferential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B1424-2FCA-34F4-CEC4-3ED7261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A5D3-D69B-2F1B-E9CB-E703BF057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C151-E684-1A96-E7C1-2869F4BF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E420F-FD78-E00A-8E2C-531A2AFB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0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1452-DECE-5802-F016-8ED95CA8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discussion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EF22-5012-CF9D-744B-BAA7B400E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779D2-5FFD-CC3D-888F-6F4EDE9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A0B-9FD3-B5A4-B038-65D329FC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discussion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25D4-A76B-921A-22C5-FE12CD2A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still unclear how exactly a seeing = knowing metaphor may guide learners towards a </a:t>
            </a:r>
            <a:r>
              <a:rPr lang="en-US" dirty="0" err="1"/>
              <a:t>factive</a:t>
            </a:r>
            <a:r>
              <a:rPr lang="en-US" dirty="0"/>
              <a:t> interpretation</a:t>
            </a:r>
          </a:p>
          <a:p>
            <a:endParaRPr lang="en-US" dirty="0"/>
          </a:p>
          <a:p>
            <a:r>
              <a:rPr lang="en-US" dirty="0"/>
              <a:t>Visual </a:t>
            </a:r>
            <a:r>
              <a:rPr lang="en-US" i="1" dirty="0"/>
              <a:t>see</a:t>
            </a:r>
            <a:r>
              <a:rPr lang="en-US" dirty="0"/>
              <a:t> is ambiguous: Meg doesn’t see the book.</a:t>
            </a:r>
          </a:p>
          <a:p>
            <a:pPr lvl="1"/>
            <a:r>
              <a:rPr lang="en-MY" dirty="0"/>
              <a:t>Context 1: The book is in the bookshelf, but Meg missed it. </a:t>
            </a:r>
          </a:p>
          <a:p>
            <a:pPr lvl="1"/>
            <a:r>
              <a:rPr lang="en-MY" dirty="0"/>
              <a:t>Context 2: Meg searched the bookshelf, and the book isn’t there.</a:t>
            </a:r>
          </a:p>
          <a:p>
            <a:endParaRPr lang="en-MY" dirty="0"/>
          </a:p>
          <a:p>
            <a:r>
              <a:rPr lang="en-MY" dirty="0"/>
              <a:t>Belief </a:t>
            </a:r>
            <a:r>
              <a:rPr lang="en-MY" i="1" dirty="0"/>
              <a:t>see</a:t>
            </a:r>
            <a:r>
              <a:rPr lang="en-MY" dirty="0"/>
              <a:t> is </a:t>
            </a:r>
            <a:r>
              <a:rPr lang="en-MY" dirty="0" err="1"/>
              <a:t>factive</a:t>
            </a:r>
            <a:r>
              <a:rPr lang="en-MY" dirty="0"/>
              <a:t>: Meg doesn’t see that John can play the piano.</a:t>
            </a:r>
          </a:p>
          <a:p>
            <a:pPr lvl="1"/>
            <a:r>
              <a:rPr lang="en-MY" dirty="0"/>
              <a:t>Interpretation: John can play the piano, but Meg has a mistaken belief 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F655-D6CB-58F1-A3C2-9F19C619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3A4A-316E-5E2D-413A-BB7F8A1C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using comparatives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0548-AD8A-EFF4-78E4-350712F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pilot studies, frames where the embedded clause depicts a visual event elicited noisy data for </a:t>
            </a:r>
            <a:r>
              <a:rPr lang="en-US" i="1" dirty="0"/>
              <a:t>see</a:t>
            </a:r>
            <a:endParaRPr lang="en-US" dirty="0"/>
          </a:p>
          <a:p>
            <a:pPr lvl="1"/>
            <a:r>
              <a:rPr lang="en-US" dirty="0"/>
              <a:t>For example, “Teddy doesn’t see that the ball is in the red box”</a:t>
            </a:r>
          </a:p>
          <a:p>
            <a:endParaRPr lang="en-US" dirty="0"/>
          </a:p>
          <a:p>
            <a:r>
              <a:rPr lang="en-MY" dirty="0"/>
              <a:t>Having “like” as the embedded verb facilitates the inference reading of </a:t>
            </a:r>
            <a:r>
              <a:rPr lang="en-MY" i="1" dirty="0"/>
              <a:t>see</a:t>
            </a:r>
            <a:r>
              <a:rPr lang="en-MY" dirty="0"/>
              <a:t>, because liking something isn’t directly observable but instead must be inferred.</a:t>
            </a:r>
          </a:p>
          <a:p>
            <a:r>
              <a:rPr lang="en-MY" dirty="0"/>
              <a:t>Additionally, comparatives allow us to design a two-alternative forced choice (2AFC) task instead of more metalinguistic alternatives. Compare:</a:t>
            </a:r>
          </a:p>
          <a:p>
            <a:r>
              <a:rPr lang="en-MY" dirty="0"/>
              <a:t>Which does Sally like more? 	Apples 	oranges</a:t>
            </a:r>
          </a:p>
          <a:p>
            <a:r>
              <a:rPr lang="en-MY" dirty="0"/>
              <a:t>Does Sally like apples? 	Yes	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FDDA6-44BC-B95A-7A09-660F2371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F34-9D71-A6A5-14F4-A6A63B4C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sensory domains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F988-E293-AE1F-3A41-18FC03B9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only discussed visual perception so far, what about the other senses?</a:t>
            </a:r>
          </a:p>
          <a:p>
            <a:endParaRPr lang="en-US" dirty="0"/>
          </a:p>
          <a:p>
            <a:r>
              <a:rPr lang="en-US" dirty="0"/>
              <a:t>There may be room for investigating the auditory domain using </a:t>
            </a:r>
            <a:r>
              <a:rPr lang="en-US" i="1" dirty="0"/>
              <a:t>listen</a:t>
            </a:r>
            <a:r>
              <a:rPr lang="en-US" dirty="0"/>
              <a:t> and </a:t>
            </a:r>
            <a:r>
              <a:rPr lang="en-US" i="1" dirty="0"/>
              <a:t>hear</a:t>
            </a:r>
            <a:r>
              <a:rPr lang="en-US" dirty="0"/>
              <a:t>.</a:t>
            </a:r>
          </a:p>
          <a:p>
            <a:r>
              <a:rPr lang="en-US" dirty="0"/>
              <a:t>But English </a:t>
            </a:r>
            <a:r>
              <a:rPr lang="en-US" i="1" dirty="0"/>
              <a:t>hear </a:t>
            </a:r>
            <a:r>
              <a:rPr lang="en-US" dirty="0"/>
              <a:t>is polysemous:</a:t>
            </a:r>
          </a:p>
          <a:p>
            <a:pPr lvl="1"/>
            <a:r>
              <a:rPr lang="en-US" dirty="0"/>
              <a:t>Auditory perception, </a:t>
            </a:r>
            <a:r>
              <a:rPr lang="en-US" dirty="0" err="1"/>
              <a:t>factive</a:t>
            </a:r>
            <a:r>
              <a:rPr lang="en-US" dirty="0"/>
              <a:t>: “I heard him playing the piano”</a:t>
            </a:r>
          </a:p>
          <a:p>
            <a:pPr lvl="1"/>
            <a:r>
              <a:rPr lang="en-US" dirty="0"/>
              <a:t>Communicative, non-</a:t>
            </a:r>
            <a:r>
              <a:rPr lang="en-US" dirty="0" err="1"/>
              <a:t>factive</a:t>
            </a:r>
            <a:r>
              <a:rPr lang="en-US" dirty="0"/>
              <a:t>: “I heard (from someone) that he could play the piano”</a:t>
            </a:r>
          </a:p>
          <a:p>
            <a:pPr lvl="1"/>
            <a:endParaRPr lang="en-US" dirty="0"/>
          </a:p>
          <a:p>
            <a:r>
              <a:rPr lang="en-US" dirty="0"/>
              <a:t>Mandarin differentiates these two meanings, and also differentiates achievement and non-achievement usages</a:t>
            </a:r>
          </a:p>
          <a:p>
            <a:pPr lvl="1"/>
            <a:r>
              <a:rPr lang="zh-CN" altLang="en-US" dirty="0"/>
              <a:t>听 </a:t>
            </a:r>
            <a:r>
              <a:rPr lang="en-US" altLang="zh-CN" dirty="0"/>
              <a:t>(non-achievement),</a:t>
            </a:r>
            <a:r>
              <a:rPr lang="zh-CN" altLang="en-US" dirty="0"/>
              <a:t> 听到 </a:t>
            </a:r>
            <a:r>
              <a:rPr lang="en-US" altLang="zh-CN" dirty="0"/>
              <a:t>(achievement),</a:t>
            </a:r>
            <a:r>
              <a:rPr lang="zh-CN" altLang="en-US" dirty="0"/>
              <a:t> 听说 </a:t>
            </a:r>
            <a:r>
              <a:rPr lang="en-US" altLang="zh-CN" dirty="0"/>
              <a:t>(communicative)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7199-71CD-89B1-3B9A-215666A6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BED7-F492-34B2-222B-2E2F70AE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Distribution of answers</a:t>
            </a:r>
            <a:endParaRPr lang="en-MY" dirty="0"/>
          </a:p>
        </p:txBody>
      </p:sp>
      <p:pic>
        <p:nvPicPr>
          <p:cNvPr id="6" name="Content Placeholder 5" descr="A graph of different levels of numbers&#10;&#10;Description automatically generated with medium confidence">
            <a:extLst>
              <a:ext uri="{FF2B5EF4-FFF2-40B4-BE49-F238E27FC236}">
                <a16:creationId xmlns:a16="http://schemas.microsoft.com/office/drawing/2014/main" id="{7F44DF5B-4845-380E-3CE8-9C5A47105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2" y="2120054"/>
            <a:ext cx="5486400" cy="4114800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ABB6CDF-BD45-1D80-A423-79778426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There is similar distribution of </a:t>
            </a:r>
            <a:r>
              <a:rPr lang="en-US" sz="1800" i="1" dirty="0"/>
              <a:t>look</a:t>
            </a:r>
            <a:r>
              <a:rPr lang="en-US" sz="1800" dirty="0"/>
              <a:t> and </a:t>
            </a:r>
            <a:r>
              <a:rPr lang="en-US" sz="1800" i="1" dirty="0"/>
              <a:t>nonce</a:t>
            </a:r>
            <a:r>
              <a:rPr lang="en-US" sz="1800" dirty="0"/>
              <a:t> trials</a:t>
            </a:r>
          </a:p>
          <a:p>
            <a:endParaRPr lang="en-US" sz="1800" dirty="0"/>
          </a:p>
          <a:p>
            <a:r>
              <a:rPr lang="en-US" sz="1800" dirty="0"/>
              <a:t>There is .61 correlation for A, </a:t>
            </a:r>
            <a:br>
              <a:rPr lang="en-US" sz="1800" dirty="0"/>
            </a:br>
            <a:r>
              <a:rPr lang="en-US" sz="1800" dirty="0"/>
              <a:t>.61 correlation for B,</a:t>
            </a:r>
            <a:br>
              <a:rPr lang="en-US" sz="1800" dirty="0"/>
            </a:br>
            <a:r>
              <a:rPr lang="en-US" sz="1800" dirty="0"/>
              <a:t>.46 correlation for inverted</a:t>
            </a:r>
          </a:p>
          <a:p>
            <a:endParaRPr lang="en-US" sz="1800" dirty="0"/>
          </a:p>
          <a:p>
            <a:r>
              <a:rPr lang="en-US" sz="1800" dirty="0"/>
              <a:t>Some suggestion of a bimodal distribution, but not very clear for </a:t>
            </a:r>
            <a:r>
              <a:rPr lang="en-US" sz="1800" i="1" dirty="0"/>
              <a:t>look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1364-6F56-55A4-6636-BB9B218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7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A1E9-C206-68DA-519E-646D017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6C5-77B1-3D36-4FE8-40583D3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complication: ambiguity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95F2-014F-6BCA-6595-2321CF14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我看小孩们在玩玻璃弹珠。</a:t>
            </a:r>
            <a:endParaRPr lang="en-US" altLang="zh-CN" dirty="0"/>
          </a:p>
          <a:p>
            <a:r>
              <a:rPr lang="en-US" altLang="zh-CN" dirty="0"/>
              <a:t>Wo </a:t>
            </a:r>
            <a:r>
              <a:rPr lang="en-US" altLang="zh-CN" dirty="0" err="1"/>
              <a:t>kan</a:t>
            </a:r>
            <a:r>
              <a:rPr lang="en-US" altLang="zh-CN" dirty="0"/>
              <a:t> </a:t>
            </a:r>
            <a:r>
              <a:rPr lang="en-US" altLang="zh-CN" dirty="0" err="1"/>
              <a:t>xiaohaimen</a:t>
            </a:r>
            <a:r>
              <a:rPr lang="en-US" altLang="zh-CN" dirty="0"/>
              <a:t> </a:t>
            </a:r>
            <a:r>
              <a:rPr lang="en-US" altLang="zh-CN" dirty="0" err="1"/>
              <a:t>zai</a:t>
            </a:r>
            <a:r>
              <a:rPr lang="en-US" altLang="zh-CN" dirty="0"/>
              <a:t> wan </a:t>
            </a:r>
            <a:r>
              <a:rPr lang="en-US" altLang="zh-CN" dirty="0" err="1"/>
              <a:t>bolidanzu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      KAN    children PROG  play  marbles</a:t>
            </a:r>
          </a:p>
          <a:p>
            <a:r>
              <a:rPr lang="en-MY" altLang="zh-CN" dirty="0"/>
              <a:t>Ambiguous: </a:t>
            </a:r>
          </a:p>
          <a:p>
            <a:pPr lvl="1"/>
            <a:r>
              <a:rPr lang="en-MY" altLang="zh-CN" b="1" dirty="0"/>
              <a:t>I watch(ed) the kids play with marbles.	Small clause		Visual</a:t>
            </a:r>
          </a:p>
          <a:p>
            <a:pPr lvl="1"/>
            <a:r>
              <a:rPr lang="en-MY" altLang="zh-CN" dirty="0"/>
              <a:t>I think the kids are playing with marbles.	Sentential clause		Belief</a:t>
            </a:r>
          </a:p>
          <a:p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1847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FA1-8036-4687-094B-5D10D3C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and knowing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0F0B-5600-DB7E-1EC9-5F6A3FE0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Visual usages of </a:t>
            </a:r>
            <a:r>
              <a:rPr lang="en-US" i="1" dirty="0">
                <a:ea typeface="+mn-lt"/>
                <a:cs typeface="+mn-lt"/>
              </a:rPr>
              <a:t>see</a:t>
            </a:r>
            <a:r>
              <a:rPr lang="en-US" dirty="0">
                <a:ea typeface="+mn-lt"/>
                <a:cs typeface="+mn-lt"/>
              </a:rPr>
              <a:t> are acquired earlier than belief usages of </a:t>
            </a:r>
            <a:r>
              <a:rPr lang="en-US" i="1" dirty="0">
                <a:ea typeface="+mn-lt"/>
                <a:cs typeface="+mn-lt"/>
              </a:rPr>
              <a:t>see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Learners may acquire the belief usage of </a:t>
            </a:r>
            <a:r>
              <a:rPr lang="en-US" i="1" dirty="0"/>
              <a:t>see</a:t>
            </a:r>
            <a:r>
              <a:rPr lang="en-US" dirty="0"/>
              <a:t> via meaning extension from the visual usage (</a:t>
            </a:r>
            <a:r>
              <a:rPr lang="en-MY" dirty="0"/>
              <a:t>Lakoff &amp; Johnson, 1980; Sweetser, 1990; Johnson, 1999)</a:t>
            </a:r>
            <a:endParaRPr lang="en-US" dirty="0"/>
          </a:p>
          <a:p>
            <a:r>
              <a:rPr lang="en-US" dirty="0"/>
              <a:t>Intrinsic link between seeing and knowing / understanding / mental state – </a:t>
            </a:r>
            <a:br>
              <a:rPr lang="en-US" dirty="0"/>
            </a:br>
            <a:r>
              <a:rPr lang="en-US" dirty="0"/>
              <a:t>when you see something happened, you know that it happened</a:t>
            </a:r>
          </a:p>
          <a:p>
            <a:endParaRPr lang="en-US" dirty="0"/>
          </a:p>
          <a:p>
            <a:r>
              <a:rPr lang="en-US" dirty="0"/>
              <a:t>In this study, we further develop this hypothesis by focusing more specifically on the acquisition of </a:t>
            </a:r>
            <a:r>
              <a:rPr lang="en-US" dirty="0" err="1"/>
              <a:t>factivity</a:t>
            </a:r>
            <a:endParaRPr lang="en-US" dirty="0"/>
          </a:p>
          <a:p>
            <a:r>
              <a:rPr lang="en-US" dirty="0"/>
              <a:t>We also investigate the applicability to visual perception verbs beyond </a:t>
            </a:r>
            <a:r>
              <a:rPr lang="en-US" i="1" dirty="0"/>
              <a:t>see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A4234-9C2A-6149-70FA-4288788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1BA3-2FFC-667B-AD1C-0CB9F940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Factivity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7D71-AE36-6892-3A7A-46F24DBA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Belief usage of </a:t>
            </a:r>
            <a:r>
              <a:rPr lang="en-US" i="1" dirty="0"/>
              <a:t>see</a:t>
            </a:r>
            <a:r>
              <a:rPr lang="en-US" dirty="0"/>
              <a:t> is </a:t>
            </a:r>
            <a:r>
              <a:rPr lang="en-US" dirty="0" err="1"/>
              <a:t>factive</a:t>
            </a:r>
            <a:r>
              <a:rPr lang="en-US" dirty="0"/>
              <a:t>, like </a:t>
            </a:r>
            <a:r>
              <a:rPr lang="en-US" i="1" dirty="0"/>
              <a:t>know</a:t>
            </a:r>
          </a:p>
          <a:p>
            <a:r>
              <a:rPr lang="en-US" dirty="0"/>
              <a:t>Ben knows/sees that Jo has arrived at the party.</a:t>
            </a:r>
          </a:p>
          <a:p>
            <a:pPr lvl="1"/>
            <a:r>
              <a:rPr lang="en-US" dirty="0"/>
              <a:t>Presupposes that the complement “Jo has arrived at the party” is true.</a:t>
            </a:r>
          </a:p>
          <a:p>
            <a:pPr lvl="1"/>
            <a:r>
              <a:rPr lang="en-US" dirty="0"/>
              <a:t>Incompatible with a continuation of “but Jo is still stuck in a traffic jam”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/>
              <a:t>In contrast, </a:t>
            </a:r>
            <a:r>
              <a:rPr lang="en-MY" i="1" dirty="0"/>
              <a:t>think</a:t>
            </a:r>
            <a:r>
              <a:rPr lang="en-MY" dirty="0"/>
              <a:t> is non-</a:t>
            </a:r>
            <a:r>
              <a:rPr lang="en-MY" dirty="0" err="1"/>
              <a:t>factive</a:t>
            </a:r>
            <a:r>
              <a:rPr lang="en-MY" dirty="0"/>
              <a:t>.</a:t>
            </a:r>
          </a:p>
          <a:p>
            <a:r>
              <a:rPr lang="en-US" dirty="0"/>
              <a:t>Ben thinks that Jo has arrived at the party.</a:t>
            </a:r>
          </a:p>
          <a:p>
            <a:pPr lvl="1"/>
            <a:r>
              <a:rPr lang="en-US" dirty="0"/>
              <a:t>Does not have the presupposition – Jo could have arrived, or Ben might be mistaken.</a:t>
            </a:r>
          </a:p>
          <a:p>
            <a:pPr lvl="1"/>
            <a:r>
              <a:rPr lang="en-US" dirty="0"/>
              <a:t>Fine with a continuation of “but Jo is still stuck in a traffic jam”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42897-179F-9816-8D4B-046AD269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72F8-C544-979A-342D-BE7F168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factive</a:t>
            </a:r>
            <a:r>
              <a:rPr lang="en-US" dirty="0"/>
              <a:t> </a:t>
            </a:r>
            <a:r>
              <a:rPr lang="zh-CN" altLang="en-US" dirty="0"/>
              <a:t>看 </a:t>
            </a:r>
            <a:r>
              <a:rPr lang="en-US" i="1" dirty="0" err="1"/>
              <a:t>kan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1B78-8F8E-E2F1-CE57-965F761F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Belief usage of </a:t>
            </a:r>
            <a:r>
              <a:rPr lang="en-US" sz="2400" i="1" dirty="0" err="1"/>
              <a:t>kan</a:t>
            </a:r>
            <a:r>
              <a:rPr lang="en-US" sz="2400" dirty="0"/>
              <a:t> is non-</a:t>
            </a:r>
            <a:r>
              <a:rPr lang="en-US" sz="2400" dirty="0" err="1"/>
              <a:t>factive</a:t>
            </a:r>
            <a:r>
              <a:rPr lang="en-US" sz="2400" dirty="0"/>
              <a:t>.</a:t>
            </a:r>
          </a:p>
          <a:p>
            <a:r>
              <a:rPr lang="en-US" sz="2400" dirty="0"/>
              <a:t>Wo </a:t>
            </a:r>
            <a:r>
              <a:rPr lang="en-US" sz="2400" dirty="0" err="1"/>
              <a:t>kan</a:t>
            </a:r>
            <a:r>
              <a:rPr lang="en-US" sz="2400" dirty="0"/>
              <a:t>     ta     </a:t>
            </a:r>
            <a:r>
              <a:rPr lang="en-US" sz="2400" dirty="0" err="1"/>
              <a:t>dao</a:t>
            </a:r>
            <a:r>
              <a:rPr lang="en-US" sz="2400" dirty="0"/>
              <a:t>      le. 				</a:t>
            </a:r>
            <a:br>
              <a:rPr lang="en-US" sz="2400" dirty="0"/>
            </a:br>
            <a:r>
              <a:rPr lang="en-US" sz="2400" dirty="0"/>
              <a:t>I      think   she  arrive PERF</a:t>
            </a:r>
            <a:br>
              <a:rPr lang="en-US" sz="2400" dirty="0"/>
            </a:br>
            <a:r>
              <a:rPr lang="en-US" sz="2400" i="1" dirty="0"/>
              <a:t>Translation: I think she has arrived.</a:t>
            </a:r>
          </a:p>
          <a:p>
            <a:endParaRPr lang="en-US" sz="2400" dirty="0"/>
          </a:p>
          <a:p>
            <a:r>
              <a:rPr lang="en-US" sz="2400" dirty="0"/>
              <a:t>Previous discussions of the extension hypothesis focused specifically on </a:t>
            </a:r>
            <a:r>
              <a:rPr lang="en-US" sz="2400" i="1" dirty="0"/>
              <a:t>see</a:t>
            </a:r>
          </a:p>
          <a:p>
            <a:endParaRPr lang="en-US" sz="2400" dirty="0"/>
          </a:p>
          <a:p>
            <a:r>
              <a:rPr lang="en-US" sz="2400" dirty="0"/>
              <a:t>Does the non-</a:t>
            </a:r>
            <a:r>
              <a:rPr lang="en-US" sz="2400" dirty="0" err="1"/>
              <a:t>factive</a:t>
            </a:r>
            <a:r>
              <a:rPr lang="en-US" sz="2400" dirty="0"/>
              <a:t> property of </a:t>
            </a:r>
            <a:r>
              <a:rPr lang="en-US" sz="2400" i="1" dirty="0" err="1"/>
              <a:t>kan</a:t>
            </a:r>
            <a:r>
              <a:rPr lang="en-US" sz="2400" dirty="0"/>
              <a:t> pose a problem for seeing = knowing extension route for learning the belief usages of perception verbs?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B1424-2FCA-34F4-CEC4-3ED7261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BFA3-9AD2-3D86-7A21-C8A99B14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Another theory for learning </a:t>
            </a:r>
            <a:r>
              <a:rPr lang="en-US" sz="3600" dirty="0" err="1"/>
              <a:t>Factivity</a:t>
            </a:r>
            <a:endParaRPr lang="en-M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1CEE-2AAC-DAD1-C826-070A498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Pragmatic-syntactic bootstrapping (Dudley et al., 2019)</a:t>
            </a:r>
          </a:p>
          <a:p>
            <a:pPr lvl="1"/>
            <a:r>
              <a:rPr lang="en-US" dirty="0" err="1"/>
              <a:t>Factive</a:t>
            </a:r>
            <a:r>
              <a:rPr lang="en-US" dirty="0"/>
              <a:t> </a:t>
            </a:r>
            <a:r>
              <a:rPr lang="en-US" i="1" dirty="0"/>
              <a:t>know</a:t>
            </a:r>
            <a:r>
              <a:rPr lang="en-US" dirty="0"/>
              <a:t> is associated with interrogative complements and indirect questions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factive</a:t>
            </a:r>
            <a:r>
              <a:rPr lang="en-US" dirty="0"/>
              <a:t> </a:t>
            </a:r>
            <a:r>
              <a:rPr lang="en-US" i="1" dirty="0"/>
              <a:t>think</a:t>
            </a:r>
            <a:r>
              <a:rPr lang="en-US" dirty="0"/>
              <a:t> is associated with declarative complements and indirect assertions</a:t>
            </a:r>
          </a:p>
          <a:p>
            <a:pPr lvl="1"/>
            <a:endParaRPr lang="en-US" dirty="0"/>
          </a:p>
          <a:p>
            <a:r>
              <a:rPr lang="en-US" dirty="0"/>
              <a:t>Corpus analysis (</a:t>
            </a:r>
            <a:r>
              <a:rPr lang="en-US" dirty="0" err="1"/>
              <a:t>Siow</a:t>
            </a:r>
            <a:r>
              <a:rPr lang="en-US" dirty="0"/>
              <a:t> &amp; Huang, 2024): </a:t>
            </a:r>
            <a:r>
              <a:rPr lang="en-US" i="1" dirty="0"/>
              <a:t>See</a:t>
            </a:r>
            <a:r>
              <a:rPr lang="en-US" dirty="0"/>
              <a:t> and </a:t>
            </a:r>
            <a:r>
              <a:rPr lang="en-US" i="1" dirty="0" err="1"/>
              <a:t>kan</a:t>
            </a:r>
            <a:r>
              <a:rPr lang="en-US" dirty="0"/>
              <a:t> showed similar syntactic and speech act distributions, and did not show classic </a:t>
            </a:r>
            <a:r>
              <a:rPr lang="en-US" dirty="0" err="1"/>
              <a:t>factive</a:t>
            </a:r>
            <a:r>
              <a:rPr lang="en-US" dirty="0"/>
              <a:t> or non-</a:t>
            </a:r>
            <a:r>
              <a:rPr lang="en-US" dirty="0" err="1"/>
              <a:t>factive</a:t>
            </a:r>
            <a:r>
              <a:rPr lang="en-US" dirty="0"/>
              <a:t> patterns</a:t>
            </a:r>
          </a:p>
          <a:p>
            <a:pPr lvl="1"/>
            <a:endParaRPr lang="en-US" dirty="0"/>
          </a:p>
          <a:p>
            <a:r>
              <a:rPr lang="en-US" i="1" dirty="0"/>
              <a:t>See</a:t>
            </a:r>
            <a:r>
              <a:rPr lang="en-US" dirty="0"/>
              <a:t> and </a:t>
            </a:r>
            <a:r>
              <a:rPr lang="en-US" i="1" dirty="0" err="1"/>
              <a:t>kan</a:t>
            </a:r>
            <a:r>
              <a:rPr lang="en-US" dirty="0"/>
              <a:t> are polysemous verbs with a dominant usage that is more concrete </a:t>
            </a:r>
          </a:p>
          <a:p>
            <a:pPr lvl="1"/>
            <a:r>
              <a:rPr lang="en-US" dirty="0"/>
              <a:t>So let’s delve more into the meaning extension route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ECA04-2058-093E-2F04-E629D95C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C696-C705-3781-5528-D7EBA5D1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≠ Knowing?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76B5-36BC-EC77-5D74-EFC894B5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To</a:t>
            </a:r>
            <a:r>
              <a:rPr lang="en-US" sz="2400" i="1" dirty="0">
                <a:ea typeface="+mn-lt"/>
                <a:cs typeface="+mn-lt"/>
              </a:rPr>
              <a:t> see </a:t>
            </a:r>
            <a:r>
              <a:rPr lang="en-US" sz="2400" dirty="0">
                <a:ea typeface="+mn-lt"/>
                <a:cs typeface="+mn-lt"/>
              </a:rPr>
              <a:t>is to know but what if we </a:t>
            </a:r>
            <a:r>
              <a:rPr lang="en-US" sz="2400" i="1" dirty="0" err="1">
                <a:ea typeface="+mn-lt"/>
                <a:cs typeface="+mn-lt"/>
              </a:rPr>
              <a:t>kan</a:t>
            </a:r>
            <a:r>
              <a:rPr lang="en-US" sz="2400" dirty="0">
                <a:ea typeface="+mn-lt"/>
                <a:cs typeface="+mn-lt"/>
              </a:rPr>
              <a:t>?</a:t>
            </a:r>
          </a:p>
          <a:p>
            <a:endParaRPr lang="en-US" sz="2400" i="1" dirty="0">
              <a:ea typeface="+mn-lt"/>
              <a:cs typeface="+mn-lt"/>
            </a:endParaRPr>
          </a:p>
          <a:p>
            <a:r>
              <a:rPr lang="en-US" sz="2400" i="1" dirty="0">
                <a:ea typeface="+mn-lt"/>
                <a:cs typeface="+mn-lt"/>
              </a:rPr>
              <a:t>Kan</a:t>
            </a:r>
            <a:r>
              <a:rPr lang="en-US" sz="2400" dirty="0">
                <a:ea typeface="+mn-lt"/>
                <a:cs typeface="+mn-lt"/>
              </a:rPr>
              <a:t> is more like "look" (often used by parent to direct a child's attention): "You </a:t>
            </a:r>
            <a:r>
              <a:rPr lang="en-US" sz="2400" i="1" dirty="0" err="1">
                <a:ea typeface="+mn-lt"/>
                <a:cs typeface="+mn-lt"/>
              </a:rPr>
              <a:t>kan</a:t>
            </a:r>
            <a:r>
              <a:rPr lang="en-US" sz="2400" dirty="0">
                <a:ea typeface="+mn-lt"/>
                <a:cs typeface="+mn-lt"/>
              </a:rPr>
              <a:t> Mommy's home" "You </a:t>
            </a:r>
            <a:r>
              <a:rPr lang="en-US" sz="2400" i="1" dirty="0" err="1">
                <a:ea typeface="+mn-lt"/>
                <a:cs typeface="+mn-lt"/>
              </a:rPr>
              <a:t>kan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this is what"</a:t>
            </a:r>
          </a:p>
          <a:p>
            <a:endParaRPr lang="en-US" sz="2400" dirty="0">
              <a:latin typeface="Aptos" panose="020B0004020202020204"/>
              <a:cs typeface="Arial"/>
            </a:endParaRPr>
          </a:p>
          <a:p>
            <a:r>
              <a:rPr lang="en-US" sz="2400" dirty="0"/>
              <a:t>See is an achievement verb, while look is exploration (Fisher et al., 1991)</a:t>
            </a:r>
          </a:p>
          <a:p>
            <a:r>
              <a:rPr lang="en-US" sz="2400" dirty="0"/>
              <a:t>A person can look but not see, but cannot see without looking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C92-0BBC-C63B-CD93-84A7E4FF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3462-3B24-E19D-26CF-4AC342DA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D78-8914-9D5B-4998-7B84FA2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Dichotomy between English and Mandarin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32C0FD-A192-0D83-6924-2D4EE6D16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088723"/>
              </p:ext>
            </p:extLst>
          </p:nvPr>
        </p:nvGraphicFramePr>
        <p:xfrm>
          <a:off x="1203325" y="2011363"/>
          <a:ext cx="9783765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56753">
                  <a:extLst>
                    <a:ext uri="{9D8B030D-6E8A-4147-A177-3AD203B41FA5}">
                      <a16:colId xmlns:a16="http://schemas.microsoft.com/office/drawing/2014/main" val="1515512700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68300114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101519833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828621888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16752375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MY" sz="2400" dirty="0"/>
                    </a:p>
                  </a:txBody>
                  <a:tcPr marL="85076" marR="85076"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achievement</a:t>
                      </a:r>
                      <a:endParaRPr lang="en-MY" sz="2400" dirty="0"/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Visual exploration</a:t>
                      </a:r>
                    </a:p>
                  </a:txBody>
                  <a:tcPr marL="85076" marR="85076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121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verb</a:t>
                      </a:r>
                      <a:endParaRPr lang="en-MY" sz="2400" b="1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belief?</a:t>
                      </a:r>
                      <a:endParaRPr lang="en-MY" sz="2400" b="1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28185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English</a:t>
                      </a:r>
                    </a:p>
                    <a:p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look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23713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Mandarin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Kandao</a:t>
                      </a:r>
                      <a:r>
                        <a:rPr lang="en-US" sz="2400" dirty="0"/>
                        <a:t> </a:t>
                      </a:r>
                      <a:r>
                        <a:rPr lang="zh-CN" altLang="en-US" sz="2400" dirty="0"/>
                        <a:t>看到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Kan </a:t>
                      </a:r>
                      <a:r>
                        <a:rPr lang="zh-CN" altLang="en-US" sz="2400" dirty="0"/>
                        <a:t>看</a:t>
                      </a:r>
                      <a:endParaRPr lang="en-MY" sz="2400" dirty="0"/>
                    </a:p>
                  </a:txBody>
                  <a:tcPr marL="85076" marR="8507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non-</a:t>
                      </a:r>
                      <a:r>
                        <a:rPr lang="en-US" sz="2400" dirty="0" err="1"/>
                        <a:t>factive</a:t>
                      </a:r>
                      <a:endParaRPr lang="en-MY" sz="2400" dirty="0"/>
                    </a:p>
                  </a:txBody>
                  <a:tcPr marL="85076" marR="85076"/>
                </a:tc>
                <a:extLst>
                  <a:ext uri="{0D108BD9-81ED-4DB2-BD59-A6C34878D82A}">
                    <a16:rowId xmlns:a16="http://schemas.microsoft.com/office/drawing/2014/main" val="14736014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EAAA-1A0A-91E2-FBD7-165EC39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E1115E113F29448F2FB5003779B381" ma:contentTypeVersion="7" ma:contentTypeDescription="Create a new document." ma:contentTypeScope="" ma:versionID="75c4303f078bbed109cdcc989064cc00">
  <xsd:schema xmlns:xsd="http://www.w3.org/2001/XMLSchema" xmlns:xs="http://www.w3.org/2001/XMLSchema" xmlns:p="http://schemas.microsoft.com/office/2006/metadata/properties" xmlns:ns2="946d66ad-e82d-4df7-badd-74dd9958eedb" targetNamespace="http://schemas.microsoft.com/office/2006/metadata/properties" ma:root="true" ma:fieldsID="d2652949f13d18f944a128ac3ffcf465" ns2:_="">
    <xsd:import namespace="946d66ad-e82d-4df7-badd-74dd9958ee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d66ad-e82d-4df7-badd-74dd9958e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E1115E113F29448F2FB5003779B381" ma:contentTypeVersion="7" ma:contentTypeDescription="Create a new document." ma:contentTypeScope="" ma:versionID="75c4303f078bbed109cdcc989064cc00">
  <xsd:schema xmlns:xsd="http://www.w3.org/2001/XMLSchema" xmlns:xs="http://www.w3.org/2001/XMLSchema" xmlns:p="http://schemas.microsoft.com/office/2006/metadata/properties" xmlns:ns2="946d66ad-e82d-4df7-badd-74dd9958eedb" targetNamespace="http://schemas.microsoft.com/office/2006/metadata/properties" ma:root="true" ma:fieldsID="d2652949f13d18f944a128ac3ffcf465" ns2:_="">
    <xsd:import namespace="946d66ad-e82d-4df7-badd-74dd9958ee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d66ad-e82d-4df7-badd-74dd9958e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9B469-4983-49A2-98C8-165FBB752B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0DF6BB-6763-4638-ADA3-BE174DED2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B61253-71F2-423A-A816-80538B07EFA2}">
  <ds:schemaRefs>
    <ds:schemaRef ds:uri="946d66ad-e82d-4df7-badd-74dd9958ee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8BC3149C-BF25-43B9-BF5E-76EFB1B21A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753121BA-4F07-4D05-A8D6-685998C65186}">
  <ds:schemaRefs>
    <ds:schemaRef ds:uri="946d66ad-e82d-4df7-badd-74dd9958ee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5E8255B7-45D0-4CE6-8FDD-51C3AAEDA9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1758</TotalTime>
  <Words>2035</Words>
  <Application>Microsoft Office PowerPoint</Application>
  <PresentationFormat>Widescreen</PresentationFormat>
  <Paragraphs>308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Arial</vt:lpstr>
      <vt:lpstr>Corbel</vt:lpstr>
      <vt:lpstr>Wingdings</vt:lpstr>
      <vt:lpstr>Banded</vt:lpstr>
      <vt:lpstr>To see is to know, but what if we kan?</vt:lpstr>
      <vt:lpstr>see (visual) and see that (belief)</vt:lpstr>
      <vt:lpstr>visual-belief usages for 看 kan</vt:lpstr>
      <vt:lpstr>Seeing and knowing</vt:lpstr>
      <vt:lpstr>Factivity</vt:lpstr>
      <vt:lpstr>Non-factive 看 kan</vt:lpstr>
      <vt:lpstr>Another theory for learning Factivity</vt:lpstr>
      <vt:lpstr>Looking ≠ Knowing?</vt:lpstr>
      <vt:lpstr>Dichotomy between English and Mandarin</vt:lpstr>
      <vt:lpstr>Dichotomy between English and Mandarin</vt:lpstr>
      <vt:lpstr>Experiments covered in this talk</vt:lpstr>
      <vt:lpstr>Experiment 1</vt:lpstr>
      <vt:lpstr>Matrix negation as test of factivity</vt:lpstr>
      <vt:lpstr>Participants</vt:lpstr>
      <vt:lpstr>Versions</vt:lpstr>
      <vt:lpstr>PowerPoint Presentation</vt:lpstr>
      <vt:lpstr>Order of blocks</vt:lpstr>
      <vt:lpstr>PowerPoint Presentation</vt:lpstr>
      <vt:lpstr>Exp 1 Summary</vt:lpstr>
      <vt:lpstr>Experiment 2 (planned)</vt:lpstr>
      <vt:lpstr>Synonyms of Look and See</vt:lpstr>
      <vt:lpstr>Pretest</vt:lpstr>
      <vt:lpstr>Diagnostics for achievement verbs</vt:lpstr>
      <vt:lpstr>Matrix negation task (Like exp 1)</vt:lpstr>
      <vt:lpstr>Further directions</vt:lpstr>
      <vt:lpstr>Dichotomy between English and Mandarin</vt:lpstr>
      <vt:lpstr>Is Kandao factive?</vt:lpstr>
      <vt:lpstr>Difficulties with this test in Mandarin</vt:lpstr>
      <vt:lpstr>SUmmary</vt:lpstr>
      <vt:lpstr>Thank you!</vt:lpstr>
      <vt:lpstr>More discussion</vt:lpstr>
      <vt:lpstr>Further discussion</vt:lpstr>
      <vt:lpstr>Reasons for using comparatives</vt:lpstr>
      <vt:lpstr>Other sensory domains</vt:lpstr>
      <vt:lpstr>Distribution of answers</vt:lpstr>
      <vt:lpstr>More complication: ambiguity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Serene Siow</cp:lastModifiedBy>
  <cp:revision>34</cp:revision>
  <dcterms:created xsi:type="dcterms:W3CDTF">2024-02-21T03:22:59Z</dcterms:created>
  <dcterms:modified xsi:type="dcterms:W3CDTF">2024-07-09T15:57:15Z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0x01010091E1115E113F29448F2FB5003779B381</vt:lpwstr>
  </property>
</Properties>
</file>