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8" r:id="rId3"/>
    <p:sldId id="307" r:id="rId4"/>
    <p:sldId id="311" r:id="rId5"/>
    <p:sldId id="257" r:id="rId6"/>
    <p:sldId id="289" r:id="rId7"/>
    <p:sldId id="290" r:id="rId8"/>
    <p:sldId id="291" r:id="rId9"/>
    <p:sldId id="270" r:id="rId10"/>
    <p:sldId id="271" r:id="rId11"/>
    <p:sldId id="272" r:id="rId12"/>
    <p:sldId id="273" r:id="rId13"/>
    <p:sldId id="293" r:id="rId14"/>
    <p:sldId id="295" r:id="rId15"/>
    <p:sldId id="296" r:id="rId16"/>
    <p:sldId id="297" r:id="rId17"/>
    <p:sldId id="274" r:id="rId18"/>
    <p:sldId id="298" r:id="rId19"/>
    <p:sldId id="299" r:id="rId20"/>
    <p:sldId id="300" r:id="rId21"/>
    <p:sldId id="275" r:id="rId22"/>
    <p:sldId id="309" r:id="rId23"/>
    <p:sldId id="266" r:id="rId24"/>
    <p:sldId id="268" r:id="rId25"/>
    <p:sldId id="269" r:id="rId26"/>
    <p:sldId id="263" r:id="rId27"/>
    <p:sldId id="277" r:id="rId28"/>
    <p:sldId id="310" r:id="rId29"/>
    <p:sldId id="287" r:id="rId30"/>
    <p:sldId id="279" r:id="rId31"/>
    <p:sldId id="278" r:id="rId32"/>
    <p:sldId id="280" r:id="rId33"/>
    <p:sldId id="281" r:id="rId34"/>
    <p:sldId id="285" r:id="rId35"/>
    <p:sldId id="313" r:id="rId36"/>
    <p:sldId id="312" r:id="rId37"/>
    <p:sldId id="28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C46C0-43C8-4AB6-967C-C9A8750D2743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9112E-579E-4A78-B142-B79154E31DA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99112E-579E-4A78-B142-B79154E31DA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4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0DDE-D470-4BE9-AEE3-7B65AC9534FF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2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5D11-BED9-4773-8FAC-111DE37C84FF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A407-0383-45F0-95BE-37746509F98A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1FB0-F0E9-47B5-BE51-FFF7ABD2DC14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E23-2630-4FAA-A8B7-79746D159D0F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83EB-0BDB-4F47-8982-AAD68F2379C6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5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5F99-F92A-4A88-8C21-0D3040B6D519}" type="datetime1">
              <a:rPr lang="en-US" smtClean="0"/>
              <a:t>1/16/2018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3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5426-20E0-4F65-A71F-1F11A6CF4A7D}" type="datetime1">
              <a:rPr lang="en-US" smtClean="0"/>
              <a:t>1/16/2018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FFEB7-8AE2-494E-BFA6-C7B42D37E583}" type="datetime1">
              <a:rPr lang="en-US" smtClean="0"/>
              <a:t>1/16/2018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5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42401-9B70-426C-850E-2588918D40A5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5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728B-E789-4822-8D5A-234982A88FA9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9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CD062-5F56-4D6E-9E53-FBBE436B5F3E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45BE6-686B-4114-A141-8FCFEF080C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7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193708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REDUPLICATION IN</a:t>
            </a:r>
            <a:b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NOMINAL ATTRIBUTIVE </a:t>
            </a:r>
            <a:b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MODIFIERS (NAM) IN ÒGÈ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14456" y="3442447"/>
            <a:ext cx="8437581" cy="3415553"/>
          </a:xfrm>
        </p:spPr>
        <p:txBody>
          <a:bodyPr>
            <a:normAutofit/>
          </a:bodyPr>
          <a:lstStyle/>
          <a:p>
            <a:endParaRPr lang="en-US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Priscilla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Lọlá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Adénúgà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GK Colloquium, 16.01.2018</a:t>
            </a: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E549-5F89-4AA8-A9BB-520F44E25F7A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823"/>
          </a:xfrm>
        </p:spPr>
        <p:txBody>
          <a:bodyPr>
            <a:normAutofit/>
          </a:bodyPr>
          <a:lstStyle/>
          <a:p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Notes on NAM in </a:t>
            </a:r>
            <a:r>
              <a:rPr lang="de-DE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Ògè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33948"/>
            <a:ext cx="10515600" cy="49270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Ògè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fully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reduplicated</a:t>
            </a:r>
          </a:p>
          <a:p>
            <a:pPr marL="0" lv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reduplicated form is derived through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compounding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form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reduplicant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occurs in predicative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attributive position, the modifier has to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nominalized 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derivational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[í]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63007-EC48-4D7D-B18F-99D4142FCBD9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15153"/>
            <a:ext cx="10515600" cy="666974"/>
          </a:xfrm>
        </p:spPr>
        <p:txBody>
          <a:bodyPr>
            <a:normAutofit/>
          </a:bodyPr>
          <a:lstStyle/>
          <a:p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de-DE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Nominalization</a:t>
            </a:r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Ògè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214" y="1258645"/>
            <a:ext cx="11403106" cy="546283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(7)	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PFx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Base	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Gloss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a.		í-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í-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hòhò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‘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b. 		í-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sìn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í-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sìnsìn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‘black’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c.		í-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í-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chọchọ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‘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d.		í-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í-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gọgọ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‘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e.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í-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yẹn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í-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yẹnyẹn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‘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sweet’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f.		í-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í-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tuntun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‘new’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g.		í-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í-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gògò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‘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dry’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81953-E18E-4511-8437-37E0D9348638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03641"/>
          </a:xfrm>
        </p:spPr>
        <p:txBody>
          <a:bodyPr>
            <a:normAutofit/>
          </a:bodyPr>
          <a:lstStyle/>
          <a:p>
            <a:r>
              <a:rPr lang="de-DE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Nominalization</a:t>
            </a:r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Ògè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6668" y="731520"/>
            <a:ext cx="11758108" cy="562483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(8)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Ògè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Gloss	 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Ògè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Gloss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a.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‘kill’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ínẹ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   í-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pù-ẹnẹ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‘murderer/killer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person-NML-kill-person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‘sweep’ 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ínẹ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     í-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chẹ-éshín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‘sweeper’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person-NML-sweep-floor/ground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2DA8-F2B7-4BE6-BCEC-BE51B9E530AB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8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69402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Verbs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also prefixed with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toned vowel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[í]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gerundive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form;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(9)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Ògè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Gloss	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Ògè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Gloss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gwuọ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‘drink’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gwuọ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drinking’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‘kill’		í-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‘killing’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‘come’	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‘coming’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B36B9-F400-41AB-859D-E32DA8DAE018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2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structure of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Ògè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NAM.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(10)	</a:t>
            </a:r>
            <a:r>
              <a:rPr lang="en-US" dirty="0" smtClean="0"/>
              <a:t>			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NML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í-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hò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hò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</p:txBody>
      </p:sp>
      <p:cxnSp>
        <p:nvCxnSpPr>
          <p:cNvPr id="5" name="Gerader Verbinder 4"/>
          <p:cNvCxnSpPr/>
          <p:nvPr/>
        </p:nvCxnSpPr>
        <p:spPr>
          <a:xfrm flipH="1">
            <a:off x="4389120" y="2226833"/>
            <a:ext cx="408791" cy="1075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>
            <a:off x="4808668" y="2237590"/>
            <a:ext cx="903643" cy="1043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H="1">
            <a:off x="5615492" y="3775934"/>
            <a:ext cx="290457" cy="6357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5916706" y="3775934"/>
            <a:ext cx="817581" cy="656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424A8-CCF8-4682-A6D9-C8845F93609F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2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verbs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prefixed with [í] when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gerundive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head of the NAM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noun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Ògè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occur in isolation in the DP without the noun 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30DA-4980-47E3-9472-4604012BDE7F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4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 IN ISOLATION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(11) a.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Sade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í-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chọchọ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b.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Bose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í-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yẹnyẹn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Sade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NML-red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NML-sweet/delicious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Sade bought the red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one.’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Bose ate the sweet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one.’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5E35-229A-4A59-B3B6-ADB2C8EC79B8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2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de-DE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  <a:r>
              <a:rPr lang="de-DE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 in </a:t>
            </a:r>
            <a:r>
              <a:rPr lang="de-DE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Ògè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(12) a.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íkári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í-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hò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hò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áchọ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a’.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ìkári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í-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sìn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sìn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ópú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NML-white-white  cloth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DET  NML-black-black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‘the white cloth’			    ‘the black dog’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b.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íkári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í-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chò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chò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áchọ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b’.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ìkari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í-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   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ópú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 NML-red-red cloth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DET  NML-old-old dog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‘the red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cloth’   		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dog’</a:t>
            </a: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C703-EC4E-402A-8B3D-4C52F35F7953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5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</a:t>
            </a:r>
            <a:r>
              <a:rPr lang="de-DE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 in </a:t>
            </a:r>
            <a:r>
              <a:rPr lang="de-DE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Ògè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(13)  a.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íkári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hò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áchọ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	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a’.*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ìkari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sìn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ópú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DET   white cloth		   	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dog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Int. ‘the white cloth’   		     Int. ‘the black dog’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b.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íkári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í-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hò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áchọ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b’.*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ìkari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í-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sìn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ópú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DET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NML-white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DET  NML-black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Int. ‘the white cloth’   		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‘the black dog’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5967-75B3-45A3-A658-CE4C11001DC5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NAM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complex NP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47888"/>
            <a:ext cx="10515600" cy="50130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(14)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DP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D’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NP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ìkári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	DP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N‘	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ì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hòhò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áchọ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5669281" y="1613649"/>
            <a:ext cx="0" cy="505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 flipH="1">
            <a:off x="4830184" y="2458994"/>
            <a:ext cx="803237" cy="559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5633421" y="2458994"/>
            <a:ext cx="925158" cy="5593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>
            <a:off x="6558579" y="3218770"/>
            <a:ext cx="796065" cy="516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5970494" y="4052944"/>
            <a:ext cx="0" cy="281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658061" y="3313359"/>
            <a:ext cx="0" cy="516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Gleichschenkliges Dreieck 20"/>
          <p:cNvSpPr/>
          <p:nvPr/>
        </p:nvSpPr>
        <p:spPr>
          <a:xfrm>
            <a:off x="7182521" y="4052492"/>
            <a:ext cx="645459" cy="563740"/>
          </a:xfrm>
          <a:prstGeom prst="triangle">
            <a:avLst>
              <a:gd name="adj" fmla="val 4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5DCFE-DF2B-447A-B2B5-21B8640E4246}" type="datetime1">
              <a:rPr lang="en-US" smtClean="0"/>
              <a:t>1/16/2018</a:t>
            </a:fld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19</a:t>
            </a:fld>
            <a:endParaRPr lang="en-US"/>
          </a:p>
        </p:txBody>
      </p:sp>
      <p:cxnSp>
        <p:nvCxnSpPr>
          <p:cNvPr id="15" name="Gerader Verbinder 14"/>
          <p:cNvCxnSpPr/>
          <p:nvPr/>
        </p:nvCxnSpPr>
        <p:spPr>
          <a:xfrm flipH="1">
            <a:off x="5970494" y="3218770"/>
            <a:ext cx="588085" cy="554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5970494" y="4442908"/>
            <a:ext cx="0" cy="173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5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29091"/>
            <a:ext cx="10515600" cy="602429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the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talk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3486" y="1043492"/>
            <a:ext cx="11521441" cy="5677983"/>
          </a:xfrm>
        </p:spPr>
        <p:txBody>
          <a:bodyPr>
            <a:normAutofit fontScale="475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lvl="0" indent="0">
              <a:lnSpc>
                <a:spcPct val="120000"/>
              </a:lnSpc>
              <a:buNone/>
            </a:pPr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</a:pPr>
            <a:r>
              <a:rPr 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 reduplication </a:t>
            </a:r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7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Ògè</a:t>
            </a:r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buNone/>
            </a:pPr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</a:pPr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 </a:t>
            </a:r>
            <a:r>
              <a:rPr 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reduplication in Standard Yoruba (SY)</a:t>
            </a:r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buNone/>
            </a:pPr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</a:pPr>
            <a:r>
              <a:rPr 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Theory of labelling (</a:t>
            </a:r>
            <a:r>
              <a:rPr lang="en-US" sz="7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Zeijlstra</a:t>
            </a:r>
            <a:r>
              <a:rPr 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forthcoming)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7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0014-691A-4B86-A24B-F7FA236D615F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150780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 on functional properties of reduplicated form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form cannot be used </a:t>
            </a:r>
            <a:r>
              <a:rPr lang="nl-N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attributively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(13a&amp;a’)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monosyllabic adjectival predicates are derived to attributive modifiers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BE02B-AFDA-4E11-A509-50A57259A56A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4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inputs to a morphological doubling (reduplication) 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morpho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-semantically identical.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Inkelas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2005,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Inkelas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2008)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uniformity in the semantic function associated with the output of morphological doubling.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Ògè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restricted to the pre-nominal position.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6998-CDEB-4500-93E9-BB0095BFBDC4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1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29552"/>
          </a:xfrm>
        </p:spPr>
        <p:txBody>
          <a:bodyPr>
            <a:normAutofit/>
          </a:bodyPr>
          <a:lstStyle/>
          <a:p>
            <a:r>
              <a:rPr lang="de-DE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 </a:t>
            </a:r>
            <a:r>
              <a:rPr lang="de-DE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Reduplication</a:t>
            </a:r>
            <a:r>
              <a:rPr lang="de-DE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de-DE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Yorùbá</a:t>
            </a:r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(SY)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184" y="1258645"/>
            <a:ext cx="11639774" cy="519594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(15) 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asọ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gbí-gbó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ilé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gí-ga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cloth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NML-old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house     NML-tall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‘an old cloth’			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tall house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b.	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ọnà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fí-fẹ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b’.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gànga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jí-jìn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street NML-wide			       well NML-deep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‘a wide street’			       ‘a deep well’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6452C-745F-4DF3-8B9E-1F7956E58421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9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75766"/>
          </a:xfrm>
        </p:spPr>
        <p:txBody>
          <a:bodyPr>
            <a:normAutofit/>
          </a:bodyPr>
          <a:lstStyle/>
          <a:p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	Nature </a:t>
            </a:r>
            <a:r>
              <a:rPr lang="de-DE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 </a:t>
            </a:r>
            <a:r>
              <a:rPr lang="de-DE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Reduplication</a:t>
            </a:r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SY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5760" y="1258645"/>
            <a:ext cx="11467652" cy="5097706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(16)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Base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Gloss</a:t>
            </a:r>
          </a:p>
          <a:p>
            <a:pPr marL="1885950" lvl="3" indent="-514350">
              <a:lnSpc>
                <a:spcPct val="150000"/>
              </a:lnSpc>
              <a:buAutoNum type="alphaL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gbí-gbó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old,being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old’</a:t>
            </a:r>
          </a:p>
          <a:p>
            <a:pPr marL="1885950" lvl="3" indent="-514350">
              <a:lnSpc>
                <a:spcPct val="150000"/>
              </a:lnSpc>
              <a:buAutoNum type="alphaL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gí-ga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	‘tall, being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tall’</a:t>
            </a:r>
          </a:p>
          <a:p>
            <a:pPr marL="1885950" lvl="3" indent="-514350">
              <a:lnSpc>
                <a:spcPct val="150000"/>
              </a:lnSpc>
              <a:buAutoNum type="alphaL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gbí-gbẹ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‘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dry, being dry’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85950" lvl="3" indent="-514350">
              <a:lnSpc>
                <a:spcPct val="150000"/>
              </a:lnSpc>
              <a:buAutoNum type="alphaL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fí-fẹ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	‘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large, being large’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85950" lvl="3" indent="-514350">
              <a:lnSpc>
                <a:spcPct val="150000"/>
              </a:lnSpc>
              <a:buAutoNum type="alphaL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jìn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jí-jìn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	‘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deep, being large’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reduplicated form is derived by the affix of a 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prefix to the base.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93B4-D989-45A9-9A3B-72414FC00BD4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3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0611"/>
          </a:xfrm>
        </p:spPr>
        <p:txBody>
          <a:bodyPr>
            <a:normAutofit/>
          </a:bodyPr>
          <a:lstStyle/>
          <a:p>
            <a:r>
              <a:rPr lang="de-DE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</a:t>
            </a:r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cleft</a:t>
            </a:r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constructions</a:t>
            </a:r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SY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6668" y="731520"/>
            <a:ext cx="11489167" cy="5624830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(17) a.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Pí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Sade  pa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ejò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NML-kill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 Sade kill snake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‘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Sade [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killed]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snake.’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Gbí-gbó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asọ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gbó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mi.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NML-old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  cloth old   hurt 1SG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‘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fact that the cloth is old hurt me.’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nominal expressions can front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EEB-F468-4475-8FEF-D331CD2DDFBD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55464"/>
          </a:xfrm>
        </p:spPr>
        <p:txBody>
          <a:bodyPr>
            <a:normAutofit/>
          </a:bodyPr>
          <a:lstStyle/>
          <a:p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 form </a:t>
            </a:r>
            <a:r>
              <a:rPr lang="de-DE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 in </a:t>
            </a:r>
            <a:r>
              <a:rPr lang="de-DE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</a:t>
            </a:r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constructions</a:t>
            </a:r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SY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214" y="1355464"/>
            <a:ext cx="11467652" cy="5000886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(18)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Asọ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yẹn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gbó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a’.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Ilẹ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	mi    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fẹ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cloth      DEM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land 	1SG  large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cloth is old.’ 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‘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land is large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.’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Ilé</a:t>
            </a:r>
            <a:r>
              <a:rPr 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de-DE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yìí</a:t>
            </a:r>
            <a:r>
              <a:rPr 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de-DE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ga.</a:t>
            </a:r>
            <a:r>
              <a:rPr 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b‘.</a:t>
            </a:r>
            <a:r>
              <a:rPr 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de-DE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Ẹja</a:t>
            </a:r>
            <a:r>
              <a:rPr 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de-DE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naa</a:t>
            </a:r>
            <a:r>
              <a:rPr 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de-DE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gbẹ</a:t>
            </a:r>
            <a:r>
              <a:rPr 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DEM 	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tall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fish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DET   dry</a:t>
            </a: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̔ This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tall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.̕ 		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̔ The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fish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dry.‘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CA38-3755-48C3-87E7-76E9AB884A24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6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1000460"/>
          </a:xfrm>
        </p:spPr>
        <p:txBody>
          <a:bodyPr>
            <a:normAutofit/>
          </a:bodyPr>
          <a:lstStyle/>
          <a:p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0456" y="892885"/>
            <a:ext cx="11639775" cy="5463466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 in SY are partially reduplicated (although, this is not exhaustive)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reduplicated form is derived by the affix of a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prefix to the base, where the ‘C’ is a copy of the first consonant of the base form followed by the fixed high toned vowel [í]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Pulleyblank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form of NAM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restricted distribution which is post-N position and in predicate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constructions</a:t>
            </a:r>
          </a:p>
          <a:p>
            <a:pPr>
              <a:lnSpc>
                <a:spcPct val="150000"/>
              </a:lnSpc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 in SY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nominal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Welmers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1973,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Awobuluyi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1978,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Ilori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2006).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72BE-5147-4821-AA0C-7BB490EE51A5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3713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by selection approach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1972" y="925158"/>
            <a:ext cx="11650532" cy="54311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If α merges with β, and α carries a feature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and β carries a matching independent feature [X], neither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on α nor [X] on β percolates; all features that do not stand in such an [X]-[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sisterhood relation do percolate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Zeijlstra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forthcoming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(19)  a.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{[F]}			b.	      {[F],[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{[F],[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]}	    {[G]}	     {[F],[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]}    {[G],[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1C22-D8FC-42BE-A837-C0E6F0E003DE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27</a:t>
            </a:fld>
            <a:endParaRPr lang="en-US"/>
          </a:p>
        </p:txBody>
      </p:sp>
      <p:cxnSp>
        <p:nvCxnSpPr>
          <p:cNvPr id="7" name="Gerader Verbinder 6"/>
          <p:cNvCxnSpPr/>
          <p:nvPr/>
        </p:nvCxnSpPr>
        <p:spPr>
          <a:xfrm flipH="1">
            <a:off x="2742304" y="4152452"/>
            <a:ext cx="839096" cy="489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3581400" y="4152452"/>
            <a:ext cx="1022873" cy="4894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H="1">
            <a:off x="7013986" y="4238513"/>
            <a:ext cx="1021976" cy="403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8025203" y="4227758"/>
            <a:ext cx="871370" cy="424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2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by selection approach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2: α merges with β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least one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dependency is resolved as a result of this merger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Zeijlstra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forthcoming)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1FB0-F0E9-47B5-BE51-FFF7ABD2DC14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940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DP-internal selection in Dutch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0456" y="1269402"/>
            <a:ext cx="11618259" cy="508694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(20) a.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Het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mooi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huis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Een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mooi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-Ø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huis</a:t>
            </a: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The beautiful-DEF.SG.NEUT house/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beautiful-INDEF.SG.NEUT house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 ̔A / the beautiful house.̕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Het /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huis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mooi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*(-e)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/ a house is beautiful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̔ The / a house is beautiful’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805B-A899-45E2-8904-89889F718A25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4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5424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	Introduction, NAM in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Ògè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5152" y="1054249"/>
            <a:ext cx="11704321" cy="566722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Ìkári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áchọ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hò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a’.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Ì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ópú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sìn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 cloth white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	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	     DET  dog black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‘The cloth is white.’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    ‘The dog is black.’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ì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kári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hò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hò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áchọ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ìkári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í-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sìn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sìn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ópú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DET 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NML-white-white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		    DET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NML-black-black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‘the white cloth’			    	     ‘the black dog’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FA0E-F735-480D-8799-2A3DDB422BDD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0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DP-internal selection in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 in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(21)</a:t>
            </a:r>
            <a:r>
              <a:rPr lang="en-US" dirty="0" smtClean="0"/>
              <a:t>					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{[D]}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{[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N]}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{[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],[D]}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		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yẹn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N]}	       {[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],[N]}	    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asọ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N],[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]}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]}        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gbí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/>
              <a:t> </a:t>
            </a:r>
          </a:p>
        </p:txBody>
      </p:sp>
      <p:cxnSp>
        <p:nvCxnSpPr>
          <p:cNvPr id="8" name="Gerader Verbinder 7"/>
          <p:cNvCxnSpPr/>
          <p:nvPr/>
        </p:nvCxnSpPr>
        <p:spPr>
          <a:xfrm>
            <a:off x="5905948" y="2194559"/>
            <a:ext cx="1473798" cy="645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 flipH="1">
            <a:off x="4937760" y="2194559"/>
            <a:ext cx="968188" cy="645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H="1">
            <a:off x="4044875" y="3216536"/>
            <a:ext cx="892885" cy="613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4937760" y="3208953"/>
            <a:ext cx="968188" cy="6853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 flipH="1">
            <a:off x="5421854" y="4313816"/>
            <a:ext cx="484094" cy="580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5905948" y="4316992"/>
            <a:ext cx="1161826" cy="599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4715-F4FC-4F4A-BEDA-325DF5B3BA0C}" type="datetime1">
              <a:rPr lang="en-US" smtClean="0"/>
              <a:t>1/16/2018</a:t>
            </a:fld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7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DP-internal selection in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 in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Ògè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0" lvl="8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{[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]}</a:t>
            </a:r>
          </a:p>
          <a:p>
            <a:pPr lvl="8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(22)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D],[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	 {[N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ìkári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N],[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]}	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N],[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uAttr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]} {[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]}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áchọ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	    	  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hòhò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</p:txBody>
      </p:sp>
      <p:cxnSp>
        <p:nvCxnSpPr>
          <p:cNvPr id="5" name="Gerader Verbinder 4"/>
          <p:cNvCxnSpPr/>
          <p:nvPr/>
        </p:nvCxnSpPr>
        <p:spPr>
          <a:xfrm flipH="1">
            <a:off x="5314278" y="2280621"/>
            <a:ext cx="591670" cy="527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>
            <a:off x="5927464" y="2291379"/>
            <a:ext cx="957430" cy="527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H="1">
            <a:off x="6250193" y="3216536"/>
            <a:ext cx="634701" cy="580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6884894" y="3227294"/>
            <a:ext cx="1000461" cy="634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>
            <a:off x="5217459" y="4324574"/>
            <a:ext cx="957430" cy="527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>
            <a:off x="6174889" y="4324574"/>
            <a:ext cx="871370" cy="527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3A482-6891-4C23-8B0E-EC0AE643ECF6}" type="datetime1">
              <a:rPr lang="en-US" smtClean="0"/>
              <a:t>1/16/2018</a:t>
            </a:fld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8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Syntactic assumptions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656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have been reduced to categorical features, percolation lines are nothing but percolations of interpretable (or independent) features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C530-C4EB-4022-8476-DA843B221DC6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2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Syntactic assumptions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065007"/>
            <a:ext cx="10515600" cy="529134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[í]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underlyingly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set {[N],[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uAttr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]}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prefix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feature set {[N],[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]}</a:t>
            </a: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reduplicated NAM in SY is feature set {[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]} while the base form of the reduplicated NAM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Òge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feature set {[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]} 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 [í] &amp; 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are the head of the reduplicated NAM whose feature must percolates up in the derivation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284A2-9523-4C07-BC10-3A82763B7A2C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and Conclusion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172584"/>
            <a:ext cx="10515600" cy="502382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both languages, NAM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predicatively used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prefix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[í]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Ògè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derives fully reduplicated predicates into nominal modifiers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8B15-A36E-4C16-BA8C-69C0F76679E1}" type="datetime1">
              <a:rPr lang="en-US" smtClean="0"/>
              <a:t>1/16/2018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9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7430"/>
          </a:xfrm>
        </p:spPr>
        <p:txBody>
          <a:bodyPr>
            <a:normAutofit/>
          </a:bodyPr>
          <a:lstStyle/>
          <a:p>
            <a:pPr algn="ctr"/>
            <a:r>
              <a:rPr lang="de-DE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ÒGÈ KINGDOM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58" y="828341"/>
            <a:ext cx="12192000" cy="6072692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1FB0-F0E9-47B5-BE51-FFF7ABD2DC14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7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4552"/>
          </a:xfrm>
        </p:spPr>
        <p:txBody>
          <a:bodyPr>
            <a:noAutofit/>
          </a:bodyPr>
          <a:lstStyle/>
          <a:p>
            <a:r>
              <a:rPr lang="de-DE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 TRIP TO ÒGÈ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552"/>
            <a:ext cx="12192000" cy="608344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1FB0-F0E9-47B5-BE51-FFF7ABD2DC14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546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References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8184" y="753034"/>
            <a:ext cx="11682804" cy="569079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Awobuluyi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1978. Essentials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Yorùbá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grammar. Ibadan: Oxford University Press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J.F. 2016.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 of Yoruba Attributives Modifiers’,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Ihafa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Journal of African Studies Volume 8 Number 2, 124-152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Inkelas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S. &amp;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C., 2005. Reduplication: doubling in morphology: Cambridge University Press.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Inkelas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S., 2005. Morphological Doubling Theory I: Evidence for morphological doubling in reduplication.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Bernhart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Hurch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(ed.) Studies in reduplication. Mouton.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Inkelas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Sharon &amp; Cheryl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2005. Reduplication: Doubling in Morphology. Cambridge University Press.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Zeijlstra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H., (forthcoming). Labelling, selection and feature checking. In Hartmann,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Mursell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Smith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Title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Language Science Press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Welmers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1973. African Language Structures. Berkeley: University of California Press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6939-828D-45AF-9ED1-F0279E0C8759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79258"/>
          </a:xfrm>
        </p:spPr>
        <p:txBody>
          <a:bodyPr>
            <a:normAutofit/>
          </a:bodyPr>
          <a:lstStyle/>
          <a:p>
            <a:r>
              <a:rPr lang="de-DE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NAM </a:t>
            </a:r>
            <a:r>
              <a:rPr lang="de-DE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Yoruba</a:t>
            </a:r>
            <a:endParaRPr lang="en-US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2728" y="1079259"/>
            <a:ext cx="11532199" cy="564221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sọ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a’.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lé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	cloth    old		       	       		house tall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‘cloth is old.’			      	‘house is tall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.’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b.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asọ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gbí-gbó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b’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ilé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gí-ga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	cloth     NML-old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	house       NML-tall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	‘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old cloth’			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‘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tall house’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  		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61FB0-F0E9-47B5-BE51-FFF7ABD2DC14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1075764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	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of NAM reduplication in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Ògè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9398" y="1161827"/>
            <a:ext cx="11134164" cy="5357308"/>
          </a:xfrm>
        </p:spPr>
        <p:txBody>
          <a:bodyPr>
            <a:normAutofit fontScale="92500" lnSpcReduction="20000"/>
          </a:bodyPr>
          <a:lstStyle/>
          <a:p>
            <a:pPr marL="1371600" lvl="3" indent="0">
              <a:lnSpc>
                <a:spcPct val="150000"/>
              </a:lnSpc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Base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hò-hò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‘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	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sìn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sìn-sìn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‘black’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	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chọ-chọ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‘red’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	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gọ-gọ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‘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	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yẹn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yẹn-yẹn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‘sweet’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f.	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tun-tun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‘new’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	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gò-gò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‘dry’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4B27-A358-45DC-AB44-4A6C2D6F08EE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86062"/>
            <a:ext cx="10515600" cy="119409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	Morphological Doubling Theory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5002" y="1280161"/>
            <a:ext cx="11370834" cy="49377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Doubling Theory (MDT)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Inkelas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2005)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 morphological doubling construction 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morpho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-semantically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identical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exactly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to form another category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8655-97D0-49C9-908F-513568968F29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doubling schema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=Y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meaning =f (F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category =X			category = X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meaning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			meaning = F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Inkelas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(2005)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unde Klammer links 3"/>
          <p:cNvSpPr/>
          <p:nvPr/>
        </p:nvSpPr>
        <p:spPr>
          <a:xfrm>
            <a:off x="4550485" y="1947134"/>
            <a:ext cx="45719" cy="77455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unde Klammer rechts 4"/>
          <p:cNvSpPr/>
          <p:nvPr/>
        </p:nvSpPr>
        <p:spPr>
          <a:xfrm>
            <a:off x="6699326" y="1947134"/>
            <a:ext cx="45719" cy="817581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unde Klammer rechts 5"/>
          <p:cNvSpPr/>
          <p:nvPr/>
        </p:nvSpPr>
        <p:spPr>
          <a:xfrm>
            <a:off x="4550485" y="3915784"/>
            <a:ext cx="45719" cy="860611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unde Klammer links 6"/>
          <p:cNvSpPr/>
          <p:nvPr/>
        </p:nvSpPr>
        <p:spPr>
          <a:xfrm>
            <a:off x="2732442" y="3915784"/>
            <a:ext cx="67235" cy="88212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unde Klammer rechts 7"/>
          <p:cNvSpPr/>
          <p:nvPr/>
        </p:nvSpPr>
        <p:spPr>
          <a:xfrm>
            <a:off x="8308489" y="3915784"/>
            <a:ext cx="45719" cy="860611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unde Klammer links 8"/>
          <p:cNvSpPr/>
          <p:nvPr/>
        </p:nvSpPr>
        <p:spPr>
          <a:xfrm>
            <a:off x="6347012" y="3915784"/>
            <a:ext cx="45719" cy="88212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r Verbinder 10"/>
          <p:cNvCxnSpPr/>
          <p:nvPr/>
        </p:nvCxnSpPr>
        <p:spPr>
          <a:xfrm flipH="1">
            <a:off x="4152452" y="2721685"/>
            <a:ext cx="1721223" cy="1097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5873675" y="2721685"/>
            <a:ext cx="1516829" cy="11940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8560E-20C4-464B-B976-BCD08C020E4C}" type="datetime1">
              <a:rPr lang="en-US" smtClean="0"/>
              <a:t>1/16/2018</a:t>
            </a:fld>
            <a:endParaRPr lang="en-US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1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Morphological derivation of NAM 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Ògè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(5)				Category </a:t>
            </a:r>
            <a:r>
              <a:rPr lang="en-US" dirty="0"/>
              <a:t>=Adjective</a:t>
            </a:r>
          </a:p>
          <a:p>
            <a:pPr marL="0" indent="0">
              <a:buNone/>
            </a:pPr>
            <a:r>
              <a:rPr lang="en-US" dirty="0"/>
              <a:t>				Meaning = ’white’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hò-hò</a:t>
            </a:r>
            <a:r>
              <a:rPr lang="en-US" dirty="0"/>
              <a:t>	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category = </a:t>
            </a:r>
            <a:r>
              <a:rPr lang="en-US" dirty="0" err="1"/>
              <a:t>P</a:t>
            </a:r>
            <a:r>
              <a:rPr lang="en-US" dirty="0" err="1" smtClean="0"/>
              <a:t>red</a:t>
            </a:r>
            <a:r>
              <a:rPr lang="en-US" dirty="0"/>
              <a:t>			</a:t>
            </a:r>
            <a:r>
              <a:rPr lang="en-US" dirty="0" smtClean="0"/>
              <a:t>category </a:t>
            </a:r>
            <a:r>
              <a:rPr lang="en-US" dirty="0"/>
              <a:t>= </a:t>
            </a:r>
            <a:r>
              <a:rPr lang="en-US" dirty="0" err="1"/>
              <a:t>P</a:t>
            </a:r>
            <a:r>
              <a:rPr lang="en-US" dirty="0" err="1" smtClean="0"/>
              <a:t>red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meaning = ‘white’			meaning = ‘white’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hò</a:t>
            </a:r>
            <a:r>
              <a:rPr lang="en-US" dirty="0"/>
              <a:t>					</a:t>
            </a:r>
            <a:r>
              <a:rPr lang="en-US" dirty="0" err="1"/>
              <a:t>hò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unde Klammer rechts 3"/>
          <p:cNvSpPr/>
          <p:nvPr/>
        </p:nvSpPr>
        <p:spPr>
          <a:xfrm>
            <a:off x="7508838" y="1936376"/>
            <a:ext cx="45719" cy="1280160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unde Klammer rechts 4"/>
          <p:cNvSpPr/>
          <p:nvPr/>
        </p:nvSpPr>
        <p:spPr>
          <a:xfrm>
            <a:off x="9854001" y="3915784"/>
            <a:ext cx="45719" cy="1430767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unde Klammer rechts 5"/>
          <p:cNvSpPr/>
          <p:nvPr/>
        </p:nvSpPr>
        <p:spPr>
          <a:xfrm>
            <a:off x="5325035" y="3958814"/>
            <a:ext cx="53789" cy="1215614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unde Klammer links 6"/>
          <p:cNvSpPr/>
          <p:nvPr/>
        </p:nvSpPr>
        <p:spPr>
          <a:xfrm>
            <a:off x="4526281" y="1936376"/>
            <a:ext cx="45719" cy="128016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unde Klammer links 7"/>
          <p:cNvSpPr/>
          <p:nvPr/>
        </p:nvSpPr>
        <p:spPr>
          <a:xfrm>
            <a:off x="2708239" y="3958814"/>
            <a:ext cx="45719" cy="131243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unde Klammer links 8"/>
          <p:cNvSpPr/>
          <p:nvPr/>
        </p:nvSpPr>
        <p:spPr>
          <a:xfrm>
            <a:off x="7293693" y="3958814"/>
            <a:ext cx="182880" cy="138773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Gerader Verbinder 10"/>
          <p:cNvCxnSpPr/>
          <p:nvPr/>
        </p:nvCxnSpPr>
        <p:spPr>
          <a:xfrm flipH="1">
            <a:off x="4206242" y="2743200"/>
            <a:ext cx="1848516" cy="1226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6056555" y="2743200"/>
            <a:ext cx="2581836" cy="1215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E8A7-D243-44E7-94C3-E47C67382F28}" type="datetime1">
              <a:rPr lang="en-US" smtClean="0"/>
              <a:t>1/16/2018</a:t>
            </a:fld>
            <a:endParaRPr lang="en-US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9704"/>
          </a:xfrm>
        </p:spPr>
        <p:txBody>
          <a:bodyPr>
            <a:normAutofit/>
          </a:bodyPr>
          <a:lstStyle/>
          <a:p>
            <a:r>
              <a:rPr lang="de-DE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Ògè</a:t>
            </a:r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NAM in </a:t>
            </a:r>
            <a:r>
              <a:rPr lang="de-DE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predicative</a:t>
            </a:r>
            <a:r>
              <a:rPr lang="de-DE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5577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Ìkári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áchọ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hò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Ìkári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ópú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sìn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DET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   white			    DET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   black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‘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cloth is white.’			    ‘The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black.’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Ì</a:t>
            </a:r>
            <a:r>
              <a:rPr lang="de-DE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kári</a:t>
            </a:r>
            <a:r>
              <a:rPr 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áchọ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hò-hò</a:t>
            </a:r>
            <a:r>
              <a:rPr 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	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Ì</a:t>
            </a:r>
            <a:r>
              <a:rPr lang="de-DE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kári</a:t>
            </a:r>
            <a:r>
              <a:rPr lang="de-D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ópú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sìn-sìn</a:t>
            </a:r>
            <a:endParaRPr lang="de-DE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DEM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cloth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white-white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DEM 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black-black</a:t>
            </a:r>
            <a:endParaRPr lang="de-DE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Int. ̔ The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‘		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Int. ̔ The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de-D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8D62-0A69-4506-9F9B-9721BAD47FBD}" type="datetime1">
              <a:rPr lang="en-US" smtClean="0"/>
              <a:t>1/16/2018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45BE6-686B-4114-A141-8FCFEF080C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1009</Words>
  <Application>Microsoft Office PowerPoint</Application>
  <PresentationFormat>Breitbild</PresentationFormat>
  <Paragraphs>334</Paragraphs>
  <Slides>37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Wingdings</vt:lpstr>
      <vt:lpstr>Office Theme</vt:lpstr>
      <vt:lpstr>REDUPLICATION IN   NOMINAL ATTRIBUTIVE   MODIFIERS (NAM) IN ÒGÈ </vt:lpstr>
      <vt:lpstr>Structure of the talk</vt:lpstr>
      <vt:lpstr>1. Introduction, NAM in Ògè</vt:lpstr>
      <vt:lpstr>Introduction, NAM in Standard Yoruba</vt:lpstr>
      <vt:lpstr>2. The nature of NAM reduplication in  Ògè</vt:lpstr>
      <vt:lpstr>3. Morphological Doubling Theory  </vt:lpstr>
      <vt:lpstr>Morphological doubling schema </vt:lpstr>
      <vt:lpstr>Morphological derivation of NAM in Ògè </vt:lpstr>
      <vt:lpstr>Ògè NAM in predicative construction</vt:lpstr>
      <vt:lpstr>Notes on NAM in Ògè</vt:lpstr>
      <vt:lpstr>4. Nominalization in Ògè</vt:lpstr>
      <vt:lpstr>Nominalization in Ògè</vt:lpstr>
      <vt:lpstr>  Verbs are also prefixed with the high toned vowel [í] when they are in gerundive form;  </vt:lpstr>
      <vt:lpstr>Internal structure of Ògè NAM. </vt:lpstr>
      <vt:lpstr>Notes</vt:lpstr>
      <vt:lpstr>NAM IN ISOLATION</vt:lpstr>
      <vt:lpstr>5. Functional Properties of NAM in Ògè</vt:lpstr>
      <vt:lpstr>Functional Properties of NAM in Ògè</vt:lpstr>
      <vt:lpstr>Structure of NAM as a complex NP. </vt:lpstr>
      <vt:lpstr>Notes on functional properties of reduplicated form </vt:lpstr>
      <vt:lpstr>Summary:</vt:lpstr>
      <vt:lpstr>NAM Reduplication in Standard Yorùbá (SY)</vt:lpstr>
      <vt:lpstr>6. Nature of NAM Reduplication in SY</vt:lpstr>
      <vt:lpstr>Predicate cleft constructions in SY</vt:lpstr>
      <vt:lpstr> Base form of NAM in Predicate constructions in SY</vt:lpstr>
      <vt:lpstr>Summary</vt:lpstr>
      <vt:lpstr>Projection by selection approach</vt:lpstr>
      <vt:lpstr>Projection by selection approach</vt:lpstr>
      <vt:lpstr>DP-internal selection in Dutch</vt:lpstr>
      <vt:lpstr>DP-internal selection in NAM in SY</vt:lpstr>
      <vt:lpstr>DP-internal selection in NAM in Ògè </vt:lpstr>
      <vt:lpstr>Syntactic assumptions </vt:lpstr>
      <vt:lpstr>Syntactic assumptions </vt:lpstr>
      <vt:lpstr>Summary and Conclusion </vt:lpstr>
      <vt:lpstr>ÒGÈ KINGDOM</vt:lpstr>
      <vt:lpstr>FIELD TRIP TO ÒGÈ</vt:lpstr>
      <vt:lpstr>   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Reduplication in Nominal Attributive Modifiers (NAM) in *Ògè</dc:title>
  <dc:creator>Priscilla</dc:creator>
  <cp:lastModifiedBy>Priscilla</cp:lastModifiedBy>
  <cp:revision>200</cp:revision>
  <dcterms:created xsi:type="dcterms:W3CDTF">2018-01-07T19:52:22Z</dcterms:created>
  <dcterms:modified xsi:type="dcterms:W3CDTF">2018-01-16T12:31:03Z</dcterms:modified>
</cp:coreProperties>
</file>